
<file path=[Content_Types].xml><?xml version="1.0" encoding="utf-8"?>
<Types xmlns="http://schemas.openxmlformats.org/package/2006/content-types">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Default Extension="sldx" ContentType="application/vnd.openxmlformats-officedocument.presentationml.slide"/>
  <Override PartName="/ppt/presentation.xml" ContentType="application/vnd.openxmlformats-officedocument.presentationml.presentation.main+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32" r:id="rId1"/>
  </p:sldMasterIdLst>
  <p:notesMasterIdLst>
    <p:notesMasterId r:id="rId22"/>
  </p:notesMasterIdLst>
  <p:sldIdLst>
    <p:sldId id="299" r:id="rId2"/>
    <p:sldId id="304" r:id="rId3"/>
    <p:sldId id="305" r:id="rId4"/>
    <p:sldId id="302" r:id="rId5"/>
    <p:sldId id="308" r:id="rId6"/>
    <p:sldId id="326" r:id="rId7"/>
    <p:sldId id="327" r:id="rId8"/>
    <p:sldId id="333" r:id="rId9"/>
    <p:sldId id="334" r:id="rId10"/>
    <p:sldId id="332" r:id="rId11"/>
    <p:sldId id="328" r:id="rId12"/>
    <p:sldId id="329" r:id="rId13"/>
    <p:sldId id="330" r:id="rId14"/>
    <p:sldId id="335" r:id="rId15"/>
    <p:sldId id="336" r:id="rId16"/>
    <p:sldId id="339" r:id="rId17"/>
    <p:sldId id="340" r:id="rId18"/>
    <p:sldId id="341" r:id="rId19"/>
    <p:sldId id="342" r:id="rId20"/>
    <p:sldId id="324"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ustomXml" Target="../customXml/item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CFC223-A2DD-4B0D-AB95-4B4F5A53FA93}" type="datetimeFigureOut">
              <a:rPr lang="tr-TR" smtClean="0"/>
              <a:pPr/>
              <a:t>14.07.2017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9B763C-500F-41A2-83C2-3BE65941246E}" type="slidenum">
              <a:rPr lang="tr-TR" smtClean="0"/>
              <a:pPr/>
              <a:t>‹#›</a:t>
            </a:fld>
            <a:endParaRPr lang="tr-TR"/>
          </a:p>
        </p:txBody>
      </p:sp>
    </p:spTree>
    <p:extLst>
      <p:ext uri="{BB962C8B-B14F-4D97-AF65-F5344CB8AC3E}">
        <p14:creationId xmlns:p14="http://schemas.microsoft.com/office/powerpoint/2010/main" val="2327962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Alt Başlık"/>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CCB0FF28-54BD-49D5-9816-89377949B516}" type="datetime1">
              <a:rPr lang="tr-TR" smtClean="0"/>
              <a:pPr/>
              <a:t>14.07.2017</a:t>
            </a:fld>
            <a:endParaRPr lang="tr-TR"/>
          </a:p>
        </p:txBody>
      </p:sp>
      <p:sp>
        <p:nvSpPr>
          <p:cNvPr id="17" name="16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7" name="6 Düz Bağlayıcı"/>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96FA02-D0B2-4A2B-8223-F71D8D3D8F30}" type="slidenum">
              <a:rPr lang="tr-TR" smtClean="0"/>
              <a:pPr/>
              <a:t>‹#›</a:t>
            </a:fld>
            <a:endParaRPr lang="tr-TR"/>
          </a:p>
        </p:txBody>
      </p:sp>
      <p:sp>
        <p:nvSpPr>
          <p:cNvPr id="8" name="7 Başlık"/>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32FF590-8B90-4719-A884-C33C8A54A8B5}" type="datetime1">
              <a:rPr lang="tr-TR" smtClean="0"/>
              <a:pPr/>
              <a:t>14.07.2017</a:t>
            </a:fld>
            <a:endParaRPr lang="tr-TR"/>
          </a:p>
        </p:txBody>
      </p:sp>
      <p:sp>
        <p:nvSpPr>
          <p:cNvPr id="5" name="4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6" name="5 Slayt Numarası Yer Tutucusu"/>
          <p:cNvSpPr>
            <a:spLocks noGrp="1"/>
          </p:cNvSpPr>
          <p:nvPr>
            <p:ph type="sldNum" sz="quarter" idx="12"/>
          </p:nvPr>
        </p:nvSpPr>
        <p:spPr/>
        <p:txBody>
          <a:bodyPr/>
          <a:lstStyle/>
          <a:p>
            <a:fld id="{2C96FA02-D0B2-4A2B-8223-F71D8D3D8F30}"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2"/>
      </p:bgRef>
    </p:bg>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Düz Bağlayıcı"/>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Oval"/>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6915912" y="3009901"/>
            <a:ext cx="457200" cy="441325"/>
          </a:xfrm>
        </p:spPr>
        <p:txBody>
          <a:bodyPr/>
          <a:lstStyle/>
          <a:p>
            <a:fld id="{2C96FA02-D0B2-4A2B-8223-F71D8D3D8F30}" type="slidenum">
              <a:rPr lang="tr-TR" smtClean="0"/>
              <a:pPr/>
              <a:t>‹#›</a:t>
            </a:fld>
            <a:endParaRPr lang="tr-TR"/>
          </a:p>
        </p:txBody>
      </p:sp>
      <p:sp>
        <p:nvSpPr>
          <p:cNvPr id="3" name="2 Dikey Metin Yer Tutucusu"/>
          <p:cNvSpPr>
            <a:spLocks noGrp="1"/>
          </p:cNvSpPr>
          <p:nvPr>
            <p:ph type="body" orient="vert" idx="1"/>
          </p:nvPr>
        </p:nvSpPr>
        <p:spPr>
          <a:xfrm>
            <a:off x="304800" y="304800"/>
            <a:ext cx="6553200" cy="5821366"/>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B7BC50-A282-4D85-993A-D7236948F6A7}" type="datetime1">
              <a:rPr lang="tr-TR" smtClean="0"/>
              <a:pPr/>
              <a:t>14.07.2017</a:t>
            </a:fld>
            <a:endParaRPr lang="tr-TR"/>
          </a:p>
        </p:txBody>
      </p:sp>
      <p:sp>
        <p:nvSpPr>
          <p:cNvPr id="5" name="4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2" name="1 Dikey Başlık"/>
          <p:cNvSpPr>
            <a:spLocks noGrp="1"/>
          </p:cNvSpPr>
          <p:nvPr>
            <p:ph type="title" orient="vert"/>
          </p:nvPr>
        </p:nvSpPr>
        <p:spPr>
          <a:xfrm>
            <a:off x="7391400" y="304801"/>
            <a:ext cx="1447800" cy="5851525"/>
          </a:xfrm>
        </p:spPr>
        <p:txBody>
          <a:bodyPr vert="eaVert"/>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solidFill>
                  <a:schemeClr val="accent3">
                    <a:shade val="75000"/>
                  </a:schemeClr>
                </a:solidFill>
              </a:defRPr>
            </a:lvl1p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45D9FEA0-D842-46A8-9B4E-97F691DA06F4}" type="datetime1">
              <a:rPr lang="tr-TR" smtClean="0"/>
              <a:pPr/>
              <a:t>14.07.2017</a:t>
            </a:fld>
            <a:endParaRPr lang="tr-TR"/>
          </a:p>
        </p:txBody>
      </p:sp>
      <p:sp>
        <p:nvSpPr>
          <p:cNvPr id="5" name="4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6" name="5 Slayt Numarası Yer Tutucusu"/>
          <p:cNvSpPr>
            <a:spLocks noGrp="1"/>
          </p:cNvSpPr>
          <p:nvPr>
            <p:ph type="sldNum" sz="quarter" idx="12"/>
          </p:nvPr>
        </p:nvSpPr>
        <p:spPr>
          <a:xfrm>
            <a:off x="4361688" y="1026372"/>
            <a:ext cx="457200" cy="441325"/>
          </a:xfrm>
        </p:spPr>
        <p:txBody>
          <a:bodyPr/>
          <a:lstStyle/>
          <a:p>
            <a:fld id="{2C96FA02-D0B2-4A2B-8223-F71D8D3D8F30}" type="slidenum">
              <a:rPr lang="tr-TR" smtClean="0"/>
              <a:pPr/>
              <a:t>‹#›</a:t>
            </a:fld>
            <a:endParaRPr lang="tr-TR"/>
          </a:p>
        </p:txBody>
      </p:sp>
      <p:sp>
        <p:nvSpPr>
          <p:cNvPr id="8" name="7 İçerik Yer Tutucusu"/>
          <p:cNvSpPr>
            <a:spLocks noGrp="1"/>
          </p:cNvSpPr>
          <p:nvPr>
            <p:ph sz="quarter" idx="1"/>
          </p:nvPr>
        </p:nvSpPr>
        <p:spPr>
          <a:xfrm>
            <a:off x="301752" y="1527048"/>
            <a:ext cx="850392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3" name="12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4" name="3 Veri Yer Tutucusu"/>
          <p:cNvSpPr>
            <a:spLocks noGrp="1"/>
          </p:cNvSpPr>
          <p:nvPr>
            <p:ph type="dt" sz="half" idx="10"/>
          </p:nvPr>
        </p:nvSpPr>
        <p:spPr/>
        <p:txBody>
          <a:bodyPr/>
          <a:lstStyle/>
          <a:p>
            <a:fld id="{A224B734-07A3-456C-8BDD-4D3E270634E6}" type="datetime1">
              <a:rPr lang="tr-TR" smtClean="0"/>
              <a:pPr/>
              <a:t>14.07.2017</a:t>
            </a:fld>
            <a:endParaRPr lang="tr-TR"/>
          </a:p>
        </p:txBody>
      </p:sp>
      <p:sp>
        <p:nvSpPr>
          <p:cNvPr id="8" name="7 Düz Bağlayıcı"/>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96FA02-D0B2-4A2B-8223-F71D8D3D8F30}" type="slidenum">
              <a:rPr lang="tr-TR" smtClean="0"/>
              <a:pPr/>
              <a:t>‹#›</a:t>
            </a:fld>
            <a:endParaRPr lang="tr-TR"/>
          </a:p>
        </p:txBody>
      </p:sp>
      <p:sp>
        <p:nvSpPr>
          <p:cNvPr id="2" name="1 Başlık"/>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758952"/>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a:xfrm>
            <a:off x="5791200" y="6409944"/>
            <a:ext cx="3044952" cy="365760"/>
          </a:xfrm>
        </p:spPr>
        <p:txBody>
          <a:bodyPr/>
          <a:lstStyle/>
          <a:p>
            <a:fld id="{006F2EF6-B5D6-4A2E-B6E1-1EC922F65094}" type="datetime1">
              <a:rPr lang="tr-TR" smtClean="0"/>
              <a:pPr/>
              <a:t>14.07.2017</a:t>
            </a:fld>
            <a:endParaRPr lang="tr-TR"/>
          </a:p>
        </p:txBody>
      </p:sp>
      <p:sp>
        <p:nvSpPr>
          <p:cNvPr id="6" name="5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7" name="6 Slayt Numarası Yer Tutucusu"/>
          <p:cNvSpPr>
            <a:spLocks noGrp="1"/>
          </p:cNvSpPr>
          <p:nvPr>
            <p:ph type="sldNum" sz="quarter" idx="12"/>
          </p:nvPr>
        </p:nvSpPr>
        <p:spPr/>
        <p:txBody>
          <a:bodyPr/>
          <a:lstStyle/>
          <a:p>
            <a:fld id="{2C96FA02-D0B2-4A2B-8223-F71D8D3D8F30}" type="slidenum">
              <a:rPr lang="tr-TR" smtClean="0"/>
              <a:pPr/>
              <a:t>‹#›</a:t>
            </a:fld>
            <a:endParaRPr lang="tr-TR"/>
          </a:p>
        </p:txBody>
      </p:sp>
      <p:sp>
        <p:nvSpPr>
          <p:cNvPr id="8" name="7 Düz Bağlayıcı"/>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İçerik Yer Tutucusu"/>
          <p:cNvSpPr>
            <a:spLocks noGrp="1"/>
          </p:cNvSpPr>
          <p:nvPr>
            <p:ph sz="half" idx="1"/>
          </p:nvPr>
        </p:nvSpPr>
        <p:spPr>
          <a:xfrm>
            <a:off x="301752"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İçerik Yer Tutucusu"/>
          <p:cNvSpPr>
            <a:spLocks noGrp="1"/>
          </p:cNvSpPr>
          <p:nvPr>
            <p:ph sz="half" idx="2"/>
          </p:nvPr>
        </p:nvSpPr>
        <p:spPr>
          <a:xfrm>
            <a:off x="4800600"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1">
        <a:schemeClr val="bg2"/>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Dikdörtgen"/>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6499B97-0F16-4774-B034-FB741C53EAAE}" type="datetime1">
              <a:rPr lang="tr-TR" smtClean="0"/>
              <a:pPr/>
              <a:t>14.07.2017</a:t>
            </a:fld>
            <a:endParaRPr lang="tr-TR"/>
          </a:p>
        </p:txBody>
      </p:sp>
      <p:sp>
        <p:nvSpPr>
          <p:cNvPr id="8" name="7 Altbilgi Yer Tutucusu"/>
          <p:cNvSpPr>
            <a:spLocks noGrp="1"/>
          </p:cNvSpPr>
          <p:nvPr>
            <p:ph type="ftr" sz="quarter" idx="11"/>
          </p:nvPr>
        </p:nvSpPr>
        <p:spPr>
          <a:xfrm>
            <a:off x="304800" y="6409944"/>
            <a:ext cx="3581400" cy="365760"/>
          </a:xfrm>
        </p:spPr>
        <p:txBody>
          <a:bodyPr/>
          <a:lstStyle/>
          <a:p>
            <a:r>
              <a:rPr lang="tr-TR" smtClean="0"/>
              <a:t>Bankacılık ve Finans Uzaktan Öğretim Tezsiz Yüksek Lisans Programı</a:t>
            </a:r>
            <a:endParaRPr lang="tr-TR"/>
          </a:p>
        </p:txBody>
      </p:sp>
      <p:sp>
        <p:nvSpPr>
          <p:cNvPr id="15" name="14 Düz Bağlayıcı"/>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İçerik Yer Tutucusu"/>
          <p:cNvSpPr>
            <a:spLocks noGrp="1"/>
          </p:cNvSpPr>
          <p:nvPr>
            <p:ph sz="quarter" idx="2"/>
          </p:nvPr>
        </p:nvSpPr>
        <p:spPr>
          <a:xfrm>
            <a:off x="301752" y="2471383"/>
            <a:ext cx="4041648" cy="381840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İçerik Yer Tutucusu"/>
          <p:cNvSpPr>
            <a:spLocks noGrp="1"/>
          </p:cNvSpPr>
          <p:nvPr>
            <p:ph sz="quarter" idx="4"/>
          </p:nvPr>
        </p:nvSpPr>
        <p:spPr>
          <a:xfrm>
            <a:off x="4800600" y="2471383"/>
            <a:ext cx="4038600" cy="382219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Slayt Numarası Yer Tutucusu"/>
          <p:cNvSpPr>
            <a:spLocks noGrp="1"/>
          </p:cNvSpPr>
          <p:nvPr>
            <p:ph type="sldNum" sz="quarter" idx="12"/>
          </p:nvPr>
        </p:nvSpPr>
        <p:spPr>
          <a:xfrm>
            <a:off x="4343400" y="1042416"/>
            <a:ext cx="457200" cy="441325"/>
          </a:xfrm>
        </p:spPr>
        <p:txBody>
          <a:bodyPr/>
          <a:lstStyle>
            <a:lvl1pPr algn="ctr">
              <a:defRPr/>
            </a:lvl1pPr>
          </a:lstStyle>
          <a:p>
            <a:fld id="{2C96FA02-D0B2-4A2B-8223-F71D8D3D8F30}" type="slidenum">
              <a:rPr lang="tr-TR" smtClean="0"/>
              <a:pPr/>
              <a:t>‹#›</a:t>
            </a:fld>
            <a:endParaRPr lang="tr-TR"/>
          </a:p>
        </p:txBody>
      </p:sp>
      <p:sp>
        <p:nvSpPr>
          <p:cNvPr id="23" name="22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1E6D58F4-FE21-4359-8C60-CD9CDCD426FB}" type="datetime1">
              <a:rPr lang="tr-TR" smtClean="0"/>
              <a:pPr/>
              <a:t>14.07.2017</a:t>
            </a:fld>
            <a:endParaRPr lang="tr-TR"/>
          </a:p>
        </p:txBody>
      </p:sp>
      <p:sp>
        <p:nvSpPr>
          <p:cNvPr id="4" name="3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5" name="4 Slayt Numarası Yer Tutucusu"/>
          <p:cNvSpPr>
            <a:spLocks noGrp="1"/>
          </p:cNvSpPr>
          <p:nvPr>
            <p:ph type="sldNum" sz="quarter" idx="12"/>
          </p:nvPr>
        </p:nvSpPr>
        <p:spPr>
          <a:xfrm>
            <a:off x="4343400" y="1036020"/>
            <a:ext cx="457200" cy="441325"/>
          </a:xfrm>
        </p:spPr>
        <p:txBody>
          <a:bodyPr/>
          <a:lstStyle/>
          <a:p>
            <a:fld id="{2C96FA02-D0B2-4A2B-8223-F71D8D3D8F3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Dikdörtgen"/>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Veri Yer Tutucusu"/>
          <p:cNvSpPr>
            <a:spLocks noGrp="1"/>
          </p:cNvSpPr>
          <p:nvPr>
            <p:ph type="dt" sz="half" idx="10"/>
          </p:nvPr>
        </p:nvSpPr>
        <p:spPr/>
        <p:txBody>
          <a:bodyPr/>
          <a:lstStyle/>
          <a:p>
            <a:fld id="{6933EDBE-ABFF-4B24-AC18-7D7D123B70ED}" type="datetime1">
              <a:rPr lang="tr-TR" smtClean="0"/>
              <a:pPr/>
              <a:t>14.07.2017</a:t>
            </a:fld>
            <a:endParaRPr lang="tr-TR"/>
          </a:p>
        </p:txBody>
      </p:sp>
      <p:sp>
        <p:nvSpPr>
          <p:cNvPr id="3" name="2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4" name="3 Slayt Numarası Yer Tutucusu"/>
          <p:cNvSpPr>
            <a:spLocks noGrp="1"/>
          </p:cNvSpPr>
          <p:nvPr>
            <p:ph type="sldNum" sz="quarter" idx="12"/>
          </p:nvPr>
        </p:nvSpPr>
        <p:spPr>
          <a:xfrm>
            <a:off x="4267200" y="6324600"/>
            <a:ext cx="609600" cy="441324"/>
          </a:xfrm>
        </p:spPr>
        <p:txBody>
          <a:bodyPr/>
          <a:lstStyle>
            <a:lvl1pPr>
              <a:defRPr>
                <a:solidFill>
                  <a:srgbClr val="FFFFFF"/>
                </a:solidFill>
              </a:defRPr>
            </a:lvl1pPr>
          </a:lstStyle>
          <a:p>
            <a:fld id="{2C96FA02-D0B2-4A2B-8223-F71D8D3D8F3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9" name="18 Dikdörtgen"/>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İçerik Yer Tutucusu"/>
          <p:cNvSpPr>
            <a:spLocks noGrp="1"/>
          </p:cNvSpPr>
          <p:nvPr>
            <p:ph sz="quarter" idx="1"/>
          </p:nvPr>
        </p:nvSpPr>
        <p:spPr>
          <a:xfrm>
            <a:off x="3124200" y="685800"/>
            <a:ext cx="5638800" cy="5410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96FA02-D0B2-4A2B-8223-F71D8D3D8F30}" type="slidenum">
              <a:rPr lang="tr-TR" smtClean="0"/>
              <a:pPr/>
              <a:t>‹#›</a:t>
            </a:fld>
            <a:endParaRPr lang="tr-TR"/>
          </a:p>
        </p:txBody>
      </p:sp>
      <p:sp>
        <p:nvSpPr>
          <p:cNvPr id="21" name="20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p:txBody>
          <a:bodyPr/>
          <a:lstStyle/>
          <a:p>
            <a:fld id="{FCF4F192-1B14-4CD5-BF3E-D93D216E6F90}" type="datetime1">
              <a:rPr lang="tr-TR" smtClean="0"/>
              <a:pPr/>
              <a:t>14.07.2017</a:t>
            </a:fld>
            <a:endParaRPr lang="tr-TR"/>
          </a:p>
        </p:txBody>
      </p:sp>
      <p:sp>
        <p:nvSpPr>
          <p:cNvPr id="6" name="5 Altbilgi Yer Tutucusu"/>
          <p:cNvSpPr>
            <a:spLocks noGrp="1"/>
          </p:cNvSpPr>
          <p:nvPr>
            <p:ph type="ftr" sz="quarter" idx="11"/>
          </p:nvPr>
        </p:nvSpPr>
        <p:spPr>
          <a:xfrm>
            <a:off x="301752" y="6410848"/>
            <a:ext cx="3383280" cy="365760"/>
          </a:xfrm>
        </p:spPr>
        <p:txBody>
          <a:bodyPr/>
          <a:lstStyle/>
          <a:p>
            <a:r>
              <a:rPr lang="tr-TR" smtClean="0"/>
              <a:t>Bankacılık ve Finans Uzaktan Öğretim Tezsiz Yüksek Lisans Programı</a:t>
            </a:r>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1" name="20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Dikdörtgen"/>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p>
            <a:fld id="{2C96FA02-D0B2-4A2B-8223-F71D8D3D8F30}" type="slidenum">
              <a:rPr lang="tr-TR" smtClean="0"/>
              <a:pPr/>
              <a:t>‹#›</a:t>
            </a:fld>
            <a:endParaRPr lang="tr-TR"/>
          </a:p>
        </p:txBody>
      </p:sp>
      <p:sp>
        <p:nvSpPr>
          <p:cNvPr id="2" name="1 Başlık"/>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3000375" y="609600"/>
            <a:ext cx="5867400" cy="4267200"/>
          </a:xfrm>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22" name="21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a:xfrm>
            <a:off x="5788152" y="6404984"/>
            <a:ext cx="3044952" cy="365760"/>
          </a:xfrm>
        </p:spPr>
        <p:txBody>
          <a:bodyPr/>
          <a:lstStyle/>
          <a:p>
            <a:fld id="{3C3DD6A2-F6F4-43B0-A48D-5AC533EB370E}" type="datetime1">
              <a:rPr lang="tr-TR" smtClean="0"/>
              <a:pPr/>
              <a:t>14.07.2017</a:t>
            </a:fld>
            <a:endParaRPr lang="tr-TR"/>
          </a:p>
        </p:txBody>
      </p:sp>
      <p:sp>
        <p:nvSpPr>
          <p:cNvPr id="6" name="5 Altbilgi Yer Tutucusu"/>
          <p:cNvSpPr>
            <a:spLocks noGrp="1"/>
          </p:cNvSpPr>
          <p:nvPr>
            <p:ph type="ftr" sz="quarter" idx="11"/>
          </p:nvPr>
        </p:nvSpPr>
        <p:spPr>
          <a:xfrm>
            <a:off x="301752" y="6410848"/>
            <a:ext cx="3584448" cy="365760"/>
          </a:xfrm>
        </p:spPr>
        <p:txBody>
          <a:bodyPr/>
          <a:lstStyle/>
          <a:p>
            <a:r>
              <a:rPr lang="tr-TR" smtClean="0"/>
              <a:t>Bankacılık ve Finans Uzaktan Öğretim Tezsiz Yüksek Lisans Programı</a:t>
            </a: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Veri Yer Tutucusu"/>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671FA9D-65AC-4589-8D9E-72D652954518}" type="datetime1">
              <a:rPr lang="tr-TR" smtClean="0"/>
              <a:pPr/>
              <a:t>14.07.2017</a:t>
            </a:fld>
            <a:endParaRPr lang="tr-TR"/>
          </a:p>
        </p:txBody>
      </p:sp>
      <p:sp>
        <p:nvSpPr>
          <p:cNvPr id="3" name="2 Altbilgi Yer Tutucusu"/>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tr-TR" smtClean="0"/>
              <a:t>Bankacılık ve Finans Uzaktan Öğretim Tezsiz Yüksek Lisans Programı</a:t>
            </a:r>
            <a:endParaRPr lang="tr-TR"/>
          </a:p>
        </p:txBody>
      </p:sp>
      <p:sp>
        <p:nvSpPr>
          <p:cNvPr id="8" name="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Düz Bağlayıcı"/>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C96FA02-D0B2-4A2B-8223-F71D8D3D8F30}" type="slidenum">
              <a:rPr lang="tr-TR" smtClean="0"/>
              <a:pPr/>
              <a:t>‹#›</a:t>
            </a:fld>
            <a:endParaRPr lang="tr-TR"/>
          </a:p>
        </p:txBody>
      </p:sp>
      <p:sp>
        <p:nvSpPr>
          <p:cNvPr id="22" name="21 Başlık Yer Tutucusu"/>
          <p:cNvSpPr>
            <a:spLocks noGrp="1"/>
          </p:cNvSpPr>
          <p:nvPr>
            <p:ph type="title"/>
          </p:nvPr>
        </p:nvSpPr>
        <p:spPr>
          <a:xfrm>
            <a:off x="301752" y="228600"/>
            <a:ext cx="8534400" cy="758952"/>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lt1" tx1="dk1" bg2="lt2" tx2="dk2" accent1="accent1" accent2="accent2" accent3="accent3" accent4="accent4" accent5="accent5" accent6="accent6" hlink="hlink" folHlink="folHlink"/>
  <p:sldLayoutIdLst>
    <p:sldLayoutId id="2147484333" r:id="rId1"/>
    <p:sldLayoutId id="2147484334" r:id="rId2"/>
    <p:sldLayoutId id="2147484335" r:id="rId3"/>
    <p:sldLayoutId id="2147484336" r:id="rId4"/>
    <p:sldLayoutId id="2147484337" r:id="rId5"/>
    <p:sldLayoutId id="2147484338" r:id="rId6"/>
    <p:sldLayoutId id="2147484339" r:id="rId7"/>
    <p:sldLayoutId id="2147484340" r:id="rId8"/>
    <p:sldLayoutId id="2147484341" r:id="rId9"/>
    <p:sldLayoutId id="2147484342" r:id="rId10"/>
    <p:sldLayoutId id="2147484343" r:id="rId11"/>
  </p:sldLayoutIdLst>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PowerPoint_Slide1.sl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2.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4 Metin Yer Tutucusu"/>
          <p:cNvSpPr>
            <a:spLocks noGrp="1"/>
          </p:cNvSpPr>
          <p:nvPr>
            <p:ph type="body" idx="1"/>
          </p:nvPr>
        </p:nvSpPr>
        <p:spPr>
          <a:xfrm>
            <a:off x="1368426" y="2924944"/>
            <a:ext cx="6480174" cy="1872208"/>
          </a:xfrm>
        </p:spPr>
        <p:txBody>
          <a:bodyPr anchor="b">
            <a:normAutofit/>
          </a:bodyPr>
          <a:lstStyle/>
          <a:p>
            <a:r>
              <a:rPr lang="tr-TR" sz="3000" dirty="0" smtClean="0">
                <a:latin typeface="Tahoma" pitchFamily="34" charset="0"/>
                <a:ea typeface="Tahoma" pitchFamily="34" charset="0"/>
                <a:cs typeface="Tahoma" pitchFamily="34" charset="0"/>
              </a:rPr>
              <a:t>Birinci bölüm</a:t>
            </a:r>
          </a:p>
          <a:p>
            <a:r>
              <a:rPr lang="tr-TR" sz="3000" dirty="0" smtClean="0">
                <a:latin typeface="Tahoma" pitchFamily="34" charset="0"/>
                <a:ea typeface="Tahoma" pitchFamily="34" charset="0"/>
                <a:cs typeface="Tahoma" pitchFamily="34" charset="0"/>
              </a:rPr>
              <a:t>Maliyet muhasebesi kavramsal çerçeve</a:t>
            </a:r>
            <a:endParaRPr lang="tr-TR" sz="3000" dirty="0" smtClean="0">
              <a:latin typeface="Tahoma" pitchFamily="34" charset="0"/>
              <a:ea typeface="Tahoma" pitchFamily="34" charset="0"/>
              <a:cs typeface="Tahoma" pitchFamily="34" charset="0"/>
            </a:endParaRPr>
          </a:p>
        </p:txBody>
      </p:sp>
      <p:sp>
        <p:nvSpPr>
          <p:cNvPr id="4" name="3 Başlık"/>
          <p:cNvSpPr>
            <a:spLocks noGrp="1"/>
          </p:cNvSpPr>
          <p:nvPr>
            <p:ph type="title"/>
          </p:nvPr>
        </p:nvSpPr>
        <p:spPr>
          <a:xfrm>
            <a:off x="722313" y="332656"/>
            <a:ext cx="7772400" cy="1440160"/>
          </a:xfrm>
        </p:spPr>
        <p:txBody>
          <a:bodyPr anchor="ctr">
            <a:noAutofit/>
          </a:bodyPr>
          <a:lstStyle/>
          <a:p>
            <a:r>
              <a:rPr lang="en-US" sz="3600" b="1" dirty="0" smtClean="0">
                <a:latin typeface="Tahoma" pitchFamily="34" charset="0"/>
                <a:ea typeface="Tahoma" pitchFamily="34" charset="0"/>
                <a:cs typeface="Tahoma" pitchFamily="34" charset="0"/>
              </a:rPr>
              <a:t/>
            </a:r>
            <a:br>
              <a:rPr lang="en-US" sz="3600" b="1" dirty="0" smtClean="0">
                <a:latin typeface="Tahoma" pitchFamily="34" charset="0"/>
                <a:ea typeface="Tahoma" pitchFamily="34" charset="0"/>
                <a:cs typeface="Tahoma" pitchFamily="34" charset="0"/>
              </a:rPr>
            </a:br>
            <a:r>
              <a:rPr lang="en-US" sz="3600" b="1" dirty="0" smtClean="0">
                <a:latin typeface="Tahoma" pitchFamily="34" charset="0"/>
                <a:ea typeface="Tahoma" pitchFamily="34" charset="0"/>
                <a:cs typeface="Tahoma" pitchFamily="34" charset="0"/>
              </a:rPr>
              <a:t>BDEM 311</a:t>
            </a:r>
            <a:br>
              <a:rPr lang="en-US" sz="3600" b="1" dirty="0" smtClean="0">
                <a:latin typeface="Tahoma" pitchFamily="34" charset="0"/>
                <a:ea typeface="Tahoma" pitchFamily="34" charset="0"/>
                <a:cs typeface="Tahoma" pitchFamily="34" charset="0"/>
              </a:rPr>
            </a:br>
            <a:r>
              <a:rPr lang="tr-TR" sz="3600" dirty="0">
                <a:latin typeface="Tahoma" pitchFamily="34" charset="0"/>
                <a:ea typeface="Tahoma" pitchFamily="34" charset="0"/>
                <a:cs typeface="Tahoma" pitchFamily="34" charset="0"/>
              </a:rPr>
              <a:t>MALİYET VE YÖNETİM MUHASEBESİ</a:t>
            </a:r>
            <a:br>
              <a:rPr lang="tr-TR" sz="3600" dirty="0">
                <a:latin typeface="Tahoma" pitchFamily="34" charset="0"/>
                <a:ea typeface="Tahoma" pitchFamily="34" charset="0"/>
                <a:cs typeface="Tahoma" pitchFamily="34" charset="0"/>
              </a:rPr>
            </a:br>
            <a:endParaRPr lang="tr-TR" sz="3600" b="1" dirty="0" smtClean="0">
              <a:latin typeface="Tahoma" pitchFamily="34" charset="0"/>
              <a:ea typeface="Tahoma" pitchFamily="34" charset="0"/>
              <a:cs typeface="Tahoma" pitchFamily="34" charset="0"/>
            </a:endParaRPr>
          </a:p>
        </p:txBody>
      </p:sp>
      <p:sp>
        <p:nvSpPr>
          <p:cNvPr id="9" name="8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7" name="6 Slayt Numarası Yer Tutucusu"/>
          <p:cNvSpPr>
            <a:spLocks noGrp="1"/>
          </p:cNvSpPr>
          <p:nvPr>
            <p:ph type="sldNum" sz="quarter" idx="12"/>
          </p:nvPr>
        </p:nvSpPr>
        <p:spPr/>
        <p:txBody>
          <a:bodyPr/>
          <a:lstStyle/>
          <a:p>
            <a:fld id="{2C96FA02-D0B2-4A2B-8223-F71D8D3D8F30}" type="slidenum">
              <a:rPr lang="tr-TR" smtClean="0"/>
              <a:pPr/>
              <a:t>1</a:t>
            </a:fld>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1.3. Satışların Maliyeti Tablosu</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10</a:t>
            </a:fld>
            <a:endParaRPr lang="tr-TR"/>
          </a:p>
        </p:txBody>
      </p:sp>
      <p:sp>
        <p:nvSpPr>
          <p:cNvPr id="7" name="6 İçerik Yer Tutucusu"/>
          <p:cNvSpPr>
            <a:spLocks noGrp="1"/>
          </p:cNvSpPr>
          <p:nvPr>
            <p:ph sz="quarter" idx="1"/>
          </p:nvPr>
        </p:nvSpPr>
        <p:spPr/>
        <p:txBody>
          <a:bodyPr>
            <a:normAutofit/>
          </a:bodyPr>
          <a:lstStyle/>
          <a:p>
            <a:r>
              <a:rPr lang="tr-TR" sz="2000" dirty="0" smtClean="0">
                <a:latin typeface="Tahoma" pitchFamily="34" charset="0"/>
                <a:ea typeface="Tahoma" pitchFamily="34" charset="0"/>
                <a:cs typeface="Tahoma" pitchFamily="34" charset="0"/>
              </a:rPr>
              <a:t>Maliyet muhasebesinin en önemli tablolarından bir tanesi Satılan Mamullerin Maliyeti Tablosu’dur. Bu tablo aynı zamanda gelir tablosundaki satışların maliyeti bilgisini oluşturur. Gelir tablosundaki satışların maliyeti kısmı işletmenin dönem içindeki stok hareketleri ile satılan mamul, ilk madde ve malzeme ile ticari mal gibi maddelerin ve satılan hizmetlerin maliyetini göstermek üzere ayrı tablolar halinde düzenlenir. Bu tablo gelir tablosunun ekini oluşturarak, gelir tablosunu tamamlar(Yükçü, 2007:39).</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fontScale="90000"/>
          </a:bodyPr>
          <a:lstStyle/>
          <a:p>
            <a:pPr algn="l"/>
            <a:r>
              <a:rPr lang="tr-TR" sz="2400" b="1" dirty="0" smtClean="0">
                <a:latin typeface="Tahoma" pitchFamily="34" charset="0"/>
                <a:ea typeface="Tahoma" pitchFamily="34" charset="0"/>
                <a:cs typeface="Tahoma" pitchFamily="34" charset="0"/>
              </a:rPr>
              <a:t>1.3.1. Satılan Ticari Malın Maliyeti Tablosu (Ticari İşletme)</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11</a:t>
            </a:fld>
            <a:endParaRPr lang="tr-TR"/>
          </a:p>
        </p:txBody>
      </p:sp>
      <p:pic>
        <p:nvPicPr>
          <p:cNvPr id="8" name="7 İçerik Yer Tutucusu"/>
          <p:cNvPicPr>
            <a:picLocks noGrp="1"/>
          </p:cNvPicPr>
          <p:nvPr>
            <p:ph sz="quarter" idx="1"/>
          </p:nvPr>
        </p:nvPicPr>
        <p:blipFill>
          <a:blip r:embed="rId2" cstate="print"/>
          <a:srcRect/>
          <a:stretch>
            <a:fillRect/>
          </a:stretch>
        </p:blipFill>
        <p:spPr bwMode="auto">
          <a:xfrm>
            <a:off x="1624244" y="1891675"/>
            <a:ext cx="5859000" cy="38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618516"/>
          </a:xfrm>
        </p:spPr>
        <p:txBody>
          <a:bodyPr anchor="ctr">
            <a:normAutofit fontScale="90000"/>
          </a:bodyPr>
          <a:lstStyle/>
          <a:p>
            <a:pPr algn="l"/>
            <a:r>
              <a:rPr lang="tr-TR" sz="2400" b="1" dirty="0" smtClean="0">
                <a:latin typeface="Tahoma" pitchFamily="34" charset="0"/>
                <a:ea typeface="Tahoma" pitchFamily="34" charset="0"/>
                <a:cs typeface="Tahoma" pitchFamily="34" charset="0"/>
              </a:rPr>
              <a:t>1.3.2. Satılan Mamulün Maliyeti Tablosu (Üretim İşletmesi)</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12</a:t>
            </a:fld>
            <a:endParaRPr lang="tr-TR"/>
          </a:p>
        </p:txBody>
      </p:sp>
      <p:pic>
        <p:nvPicPr>
          <p:cNvPr id="8" name="7 İçerik Yer Tutucusu"/>
          <p:cNvPicPr>
            <a:picLocks noGrp="1"/>
          </p:cNvPicPr>
          <p:nvPr>
            <p:ph sz="quarter" idx="1"/>
          </p:nvPr>
        </p:nvPicPr>
        <p:blipFill>
          <a:blip r:embed="rId2" cstate="print"/>
          <a:srcRect/>
          <a:stretch>
            <a:fillRect/>
          </a:stretch>
        </p:blipFill>
        <p:spPr bwMode="auto">
          <a:xfrm>
            <a:off x="1691680" y="1368064"/>
            <a:ext cx="5328592" cy="5256584"/>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1.3.3. Örnek</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13</a:t>
            </a:fld>
            <a:endParaRPr lang="tr-TR"/>
          </a:p>
        </p:txBody>
      </p:sp>
      <p:sp>
        <p:nvSpPr>
          <p:cNvPr id="5" name="4 İçerik Yer Tutucusu"/>
          <p:cNvSpPr>
            <a:spLocks noGrp="1"/>
          </p:cNvSpPr>
          <p:nvPr>
            <p:ph sz="quarter" idx="1"/>
          </p:nvPr>
        </p:nvSpPr>
        <p:spPr/>
        <p:txBody>
          <a:bodyPr>
            <a:normAutofit/>
          </a:bodyPr>
          <a:lstStyle/>
          <a:p>
            <a:pPr algn="just"/>
            <a:r>
              <a:rPr lang="tr-TR" sz="2000" dirty="0" smtClean="0">
                <a:latin typeface="Tahoma" pitchFamily="34" charset="0"/>
                <a:ea typeface="Tahoma" pitchFamily="34" charset="0"/>
                <a:cs typeface="Tahoma" pitchFamily="34" charset="0"/>
              </a:rPr>
              <a:t>Hem üretim hem de ticari faaliyette bulunan bir işletmenin 31.12.2014 tarihi itibariyle satışların maliyeti ve gelir tablosuna ilişkin veriler aşağıdaki gibidir. İstenen: Satışların Maliyeti ve Gelir Tablosunu Düzenleyiniz.</a:t>
            </a:r>
          </a:p>
        </p:txBody>
      </p:sp>
      <p:pic>
        <p:nvPicPr>
          <p:cNvPr id="8" name="7 Resim"/>
          <p:cNvPicPr/>
          <p:nvPr/>
        </p:nvPicPr>
        <p:blipFill>
          <a:blip r:embed="rId2" cstate="print"/>
          <a:srcRect/>
          <a:stretch>
            <a:fillRect/>
          </a:stretch>
        </p:blipFill>
        <p:spPr bwMode="auto">
          <a:xfrm>
            <a:off x="755576" y="2813180"/>
            <a:ext cx="7632848" cy="36004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1.3.3. Örnek</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14</a:t>
            </a:fld>
            <a:endParaRPr lang="tr-TR"/>
          </a:p>
        </p:txBody>
      </p:sp>
      <p:pic>
        <p:nvPicPr>
          <p:cNvPr id="9" name="8 Resim"/>
          <p:cNvPicPr/>
          <p:nvPr/>
        </p:nvPicPr>
        <p:blipFill>
          <a:blip r:embed="rId2" cstate="print"/>
          <a:srcRect/>
          <a:stretch>
            <a:fillRect/>
          </a:stretch>
        </p:blipFill>
        <p:spPr bwMode="auto">
          <a:xfrm>
            <a:off x="5076056" y="260648"/>
            <a:ext cx="2880320" cy="2520280"/>
          </a:xfrm>
          <a:prstGeom prst="rect">
            <a:avLst/>
          </a:prstGeom>
          <a:noFill/>
        </p:spPr>
      </p:pic>
      <p:pic>
        <p:nvPicPr>
          <p:cNvPr id="10" name="9 Resim"/>
          <p:cNvPicPr/>
          <p:nvPr/>
        </p:nvPicPr>
        <p:blipFill>
          <a:blip r:embed="rId3" cstate="print"/>
          <a:srcRect/>
          <a:stretch>
            <a:fillRect/>
          </a:stretch>
        </p:blipFill>
        <p:spPr bwMode="auto">
          <a:xfrm>
            <a:off x="1286530" y="1340768"/>
            <a:ext cx="2997438" cy="4506978"/>
          </a:xfrm>
          <a:prstGeom prst="rect">
            <a:avLst/>
          </a:prstGeom>
          <a:noFill/>
        </p:spPr>
      </p:pic>
      <p:pic>
        <p:nvPicPr>
          <p:cNvPr id="11" name="10 Resim"/>
          <p:cNvPicPr/>
          <p:nvPr/>
        </p:nvPicPr>
        <p:blipFill>
          <a:blip r:embed="rId4" cstate="print"/>
          <a:srcRect/>
          <a:stretch>
            <a:fillRect/>
          </a:stretch>
        </p:blipFill>
        <p:spPr bwMode="auto">
          <a:xfrm>
            <a:off x="4427984" y="2749323"/>
            <a:ext cx="3684833" cy="363200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1.4. Maliyet - Gider - Harcama Kavramları</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15</a:t>
            </a:fld>
            <a:endParaRPr lang="tr-TR"/>
          </a:p>
        </p:txBody>
      </p:sp>
      <p:sp>
        <p:nvSpPr>
          <p:cNvPr id="5" name="4 İçerik Yer Tutucusu"/>
          <p:cNvSpPr>
            <a:spLocks noGrp="1"/>
          </p:cNvSpPr>
          <p:nvPr>
            <p:ph sz="quarter" idx="1"/>
          </p:nvPr>
        </p:nvSpPr>
        <p:spPr/>
        <p:txBody>
          <a:bodyPr>
            <a:normAutofit/>
          </a:bodyPr>
          <a:lstStyle/>
          <a:p>
            <a:pPr algn="just"/>
            <a:r>
              <a:rPr lang="tr-TR" sz="2000" dirty="0" smtClean="0">
                <a:latin typeface="Tahoma" pitchFamily="34" charset="0"/>
                <a:ea typeface="Tahoma" pitchFamily="34" charset="0"/>
                <a:cs typeface="Tahoma" pitchFamily="34" charset="0"/>
              </a:rPr>
              <a:t>Maliyet, gider ve harcama kavramları birbirinden farklı kavramlar olmasına karşın çoğu kez aynı anlamda kullanılmaktadır. Maliyet ve gider kavramları arasında belirli bir ilişki olsa da aynı anlamda kelimeler değildirler.</a:t>
            </a:r>
          </a:p>
          <a:p>
            <a:pPr algn="just">
              <a:buNone/>
            </a:pPr>
            <a:r>
              <a:rPr lang="tr-TR" sz="2000" b="1" dirty="0" smtClean="0">
                <a:solidFill>
                  <a:schemeClr val="accent3"/>
                </a:solidFill>
                <a:latin typeface="Tahoma" pitchFamily="34" charset="0"/>
                <a:ea typeface="Tahoma" pitchFamily="34" charset="0"/>
                <a:cs typeface="Tahoma" pitchFamily="34" charset="0"/>
              </a:rPr>
              <a:t>	1.4.1. Maliyet Kavramı</a:t>
            </a:r>
          </a:p>
          <a:p>
            <a:pPr algn="just"/>
            <a:r>
              <a:rPr lang="tr-TR" sz="2000" dirty="0" smtClean="0">
                <a:latin typeface="Tahoma" pitchFamily="34" charset="0"/>
                <a:ea typeface="Tahoma" pitchFamily="34" charset="0"/>
                <a:cs typeface="Tahoma" pitchFamily="34" charset="0"/>
              </a:rPr>
              <a:t>İşletmeler sahip oldukları iktisadi varlıkları faaliyetlerin sürdürülmesinde kullanır ve tüketirler, üretim yapma amacıyla tüketilen iktisadi varlıkların değeri işletmeler açısından maliyettir. Maliyet; işletmelerin esas faaliyet konusunu oluşturan mal ve hizmetlerin ortaya çıkmasında kullanılan üretim faktörlerinin parasal karşılığıdır(Basık </a:t>
            </a:r>
            <a:r>
              <a:rPr lang="tr-TR" sz="2000" dirty="0" err="1" smtClean="0">
                <a:latin typeface="Tahoma" pitchFamily="34" charset="0"/>
                <a:ea typeface="Tahoma" pitchFamily="34" charset="0"/>
                <a:cs typeface="Tahoma" pitchFamily="34" charset="0"/>
              </a:rPr>
              <a:t>vd</a:t>
            </a:r>
            <a:r>
              <a:rPr lang="tr-TR" sz="2000" dirty="0" smtClean="0">
                <a:latin typeface="Tahoma" pitchFamily="34" charset="0"/>
                <a:ea typeface="Tahoma" pitchFamily="34" charset="0"/>
                <a:cs typeface="Tahoma" pitchFamily="34" charset="0"/>
              </a:rPr>
              <a:t>., 2006:2).</a:t>
            </a:r>
          </a:p>
          <a:p>
            <a:pPr algn="just"/>
            <a:endParaRPr lang="tr-TR" sz="20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1.4. Maliyet - Gider - Harcama Kavramları</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16</a:t>
            </a:fld>
            <a:endParaRPr lang="tr-TR"/>
          </a:p>
        </p:txBody>
      </p:sp>
      <p:sp>
        <p:nvSpPr>
          <p:cNvPr id="5" name="4 İçerik Yer Tutucusu"/>
          <p:cNvSpPr>
            <a:spLocks noGrp="1"/>
          </p:cNvSpPr>
          <p:nvPr>
            <p:ph sz="quarter" idx="1"/>
          </p:nvPr>
        </p:nvSpPr>
        <p:spPr/>
        <p:txBody>
          <a:bodyPr>
            <a:normAutofit/>
          </a:bodyPr>
          <a:lstStyle/>
          <a:p>
            <a:pPr algn="just"/>
            <a:r>
              <a:rPr lang="tr-TR" sz="2000" b="1" dirty="0" smtClean="0">
                <a:solidFill>
                  <a:schemeClr val="accent3"/>
                </a:solidFill>
                <a:latin typeface="Tahoma" pitchFamily="34" charset="0"/>
                <a:ea typeface="Tahoma" pitchFamily="34" charset="0"/>
                <a:cs typeface="Tahoma" pitchFamily="34" charset="0"/>
              </a:rPr>
              <a:t>1.4.2. Gider Kavramı</a:t>
            </a:r>
          </a:p>
          <a:p>
            <a:pPr algn="just"/>
            <a:r>
              <a:rPr lang="tr-TR" sz="2000" dirty="0" smtClean="0">
                <a:latin typeface="Tahoma" pitchFamily="34" charset="0"/>
                <a:ea typeface="Tahoma" pitchFamily="34" charset="0"/>
                <a:cs typeface="Tahoma" pitchFamily="34" charset="0"/>
              </a:rPr>
              <a:t>Belirli bir zaman dilimi içinde kullanılan ve tüketilen varlıkların(mal ve hizmetler) parasal değeri giderdir. Maliyeti yalnız üretim işlevi ile sınırlandıran bu değerlendirme sonucunda işletme varlıklarının edinimi için yapılan ya da yapılacak olan kaynak kullanımları maliyet, varlıkların mal ve hizmet üretimi için tüketilmesi ise gideri ortaya çıkarmaktadır(</a:t>
            </a:r>
            <a:r>
              <a:rPr lang="tr-TR" sz="2000" dirty="0" err="1" smtClean="0">
                <a:latin typeface="Tahoma" pitchFamily="34" charset="0"/>
                <a:ea typeface="Tahoma" pitchFamily="34" charset="0"/>
                <a:cs typeface="Tahoma" pitchFamily="34" charset="0"/>
              </a:rPr>
              <a:t>Hacırüstemoğlu</a:t>
            </a:r>
            <a:r>
              <a:rPr lang="tr-TR" sz="2000" dirty="0" smtClean="0">
                <a:latin typeface="Tahoma" pitchFamily="34" charset="0"/>
                <a:ea typeface="Tahoma" pitchFamily="34" charset="0"/>
                <a:cs typeface="Tahoma" pitchFamily="34" charset="0"/>
              </a:rPr>
              <a:t>, 2000:45). Gider işletme varlıklarının kullanılıp tüketilmesiyle oluşmaktadır. Bir başka ifadeyle hasılattan düşülen değerini yitirmiş veya faydası tükenmiş maliyettir(</a:t>
            </a:r>
            <a:r>
              <a:rPr lang="tr-TR" sz="2000" dirty="0" err="1" smtClean="0">
                <a:latin typeface="Tahoma" pitchFamily="34" charset="0"/>
                <a:ea typeface="Tahoma" pitchFamily="34" charset="0"/>
                <a:cs typeface="Tahoma" pitchFamily="34" charset="0"/>
              </a:rPr>
              <a:t>Altuğ</a:t>
            </a:r>
            <a:r>
              <a:rPr lang="tr-TR" sz="2000" dirty="0" smtClean="0">
                <a:latin typeface="Tahoma" pitchFamily="34" charset="0"/>
                <a:ea typeface="Tahoma" pitchFamily="34" charset="0"/>
                <a:cs typeface="Tahoma" pitchFamily="34" charset="0"/>
              </a:rPr>
              <a:t>,1996:16).</a:t>
            </a:r>
          </a:p>
          <a:p>
            <a:pPr algn="just"/>
            <a:endParaRPr lang="tr-TR" sz="20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1.4. Maliyet - Gider - Harcama Kavramları</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17</a:t>
            </a:fld>
            <a:endParaRPr lang="tr-TR"/>
          </a:p>
        </p:txBody>
      </p:sp>
      <p:sp>
        <p:nvSpPr>
          <p:cNvPr id="5" name="4 İçerik Yer Tutucusu"/>
          <p:cNvSpPr>
            <a:spLocks noGrp="1"/>
          </p:cNvSpPr>
          <p:nvPr>
            <p:ph sz="quarter" idx="1"/>
          </p:nvPr>
        </p:nvSpPr>
        <p:spPr/>
        <p:txBody>
          <a:bodyPr>
            <a:normAutofit/>
          </a:bodyPr>
          <a:lstStyle/>
          <a:p>
            <a:pPr algn="just"/>
            <a:r>
              <a:rPr lang="tr-TR" sz="2000" b="1" dirty="0" smtClean="0">
                <a:solidFill>
                  <a:schemeClr val="accent3"/>
                </a:solidFill>
                <a:latin typeface="Tahoma" pitchFamily="34" charset="0"/>
                <a:ea typeface="Tahoma" pitchFamily="34" charset="0"/>
                <a:cs typeface="Tahoma" pitchFamily="34" charset="0"/>
              </a:rPr>
              <a:t>1.4.3. Harcama Kavramı</a:t>
            </a:r>
          </a:p>
          <a:p>
            <a:pPr algn="just"/>
            <a:r>
              <a:rPr lang="tr-TR" sz="2000" dirty="0" smtClean="0">
                <a:latin typeface="Tahoma" pitchFamily="34" charset="0"/>
                <a:ea typeface="Tahoma" pitchFamily="34" charset="0"/>
                <a:cs typeface="Tahoma" pitchFamily="34" charset="0"/>
              </a:rPr>
              <a:t>Harcama kavramı; bir mal veya hizmetin sağlanması veya herhangi bir edim olmaksızın ortaya çıkan bir yükümlülük nedeniyle yapılan ödeme ve borçlanmalardır. İşletmeye herhangi bir mal veya hizmet sağlamak veya işletmenin yerine getirmesi gereken bir yükümlülük nedeniyle yaptığı ödeme veya borçlanmalardır(Cengiz, 2011:27).</a:t>
            </a:r>
          </a:p>
          <a:p>
            <a:pPr algn="just"/>
            <a:r>
              <a:rPr lang="tr-TR" sz="2000" b="1" dirty="0" smtClean="0">
                <a:solidFill>
                  <a:schemeClr val="accent3"/>
                </a:solidFill>
                <a:latin typeface="Tahoma" pitchFamily="34" charset="0"/>
                <a:ea typeface="Tahoma" pitchFamily="34" charset="0"/>
                <a:cs typeface="Tahoma" pitchFamily="34" charset="0"/>
              </a:rPr>
              <a:t>1.4.4. Zarar Kavramı</a:t>
            </a:r>
          </a:p>
          <a:p>
            <a:pPr algn="just"/>
            <a:r>
              <a:rPr lang="tr-TR" sz="2000" dirty="0" smtClean="0">
                <a:latin typeface="Tahoma" pitchFamily="34" charset="0"/>
                <a:ea typeface="Tahoma" pitchFamily="34" charset="0"/>
                <a:cs typeface="Tahoma" pitchFamily="34" charset="0"/>
              </a:rPr>
              <a:t>İşletme işlevlerinin yürütülmesi için gerekli olan ve normal ölçüler içerisinde yapılan tüm harcamalar ile varlık ve hizmet tüketimleri gider niteliği taşırken, işletme işlevlerinin yürütülmesi için gerekli olmayan veya normal ölçüleri aşan harcama ve tüketimler “zarar”dır(</a:t>
            </a:r>
            <a:r>
              <a:rPr lang="tr-TR" sz="2000" dirty="0" err="1" smtClean="0">
                <a:latin typeface="Tahoma" pitchFamily="34" charset="0"/>
                <a:ea typeface="Tahoma" pitchFamily="34" charset="0"/>
                <a:cs typeface="Tahoma" pitchFamily="34" charset="0"/>
              </a:rPr>
              <a:t>Büyükmirza</a:t>
            </a:r>
            <a:r>
              <a:rPr lang="tr-TR" sz="2000" dirty="0" smtClean="0">
                <a:latin typeface="Tahoma" pitchFamily="34" charset="0"/>
                <a:ea typeface="Tahoma" pitchFamily="34" charset="0"/>
                <a:cs typeface="Tahoma" pitchFamily="34" charset="0"/>
              </a:rPr>
              <a:t>, 2006:54).</a:t>
            </a:r>
          </a:p>
          <a:p>
            <a:pPr algn="just"/>
            <a:endParaRPr lang="tr-TR" sz="20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1.4.5. Kavramsal İlişkiler </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18</a:t>
            </a:fld>
            <a:endParaRPr lang="tr-T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2049" name="Object 1"/>
          <p:cNvGraphicFramePr>
            <a:graphicFrameLocks noChangeAspect="1"/>
          </p:cNvGraphicFramePr>
          <p:nvPr/>
        </p:nvGraphicFramePr>
        <p:xfrm>
          <a:off x="827584" y="1445828"/>
          <a:ext cx="6696744" cy="5025480"/>
        </p:xfrm>
        <a:graphic>
          <a:graphicData uri="http://schemas.openxmlformats.org/presentationml/2006/ole">
            <mc:AlternateContent xmlns:mc="http://schemas.openxmlformats.org/markup-compatibility/2006">
              <mc:Choice xmlns:v="urn:schemas-microsoft-com:vml" Requires="v">
                <p:oleObj spid="_x0000_s2073" name="Slayt" r:id="rId3" imgW="4570586" imgH="3427608" progId="PowerPoint.Slide.12">
                  <p:embed/>
                </p:oleObj>
              </mc:Choice>
              <mc:Fallback>
                <p:oleObj name="Slayt" r:id="rId3" imgW="4570586" imgH="3427608" progId="PowerPoint.Slide.12">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1445828"/>
                        <a:ext cx="6696744" cy="50254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1.4.5. Kavramsal İlişkiler </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19</a:t>
            </a:fld>
            <a:endParaRPr lang="tr-T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8" name="7 Metin kutusu"/>
          <p:cNvSpPr txBox="1"/>
          <p:nvPr/>
        </p:nvSpPr>
        <p:spPr>
          <a:xfrm>
            <a:off x="251520" y="1484784"/>
            <a:ext cx="8640960" cy="3456384"/>
          </a:xfrm>
          <a:prstGeom prst="rect">
            <a:avLst/>
          </a:prstGeom>
          <a:noFill/>
        </p:spPr>
        <p:txBody>
          <a:bodyPr wrap="square" rtlCol="0">
            <a:spAutoFit/>
          </a:bodyPr>
          <a:lstStyle/>
          <a:p>
            <a:pPr algn="just"/>
            <a:r>
              <a:rPr lang="tr-TR" sz="2000" dirty="0" smtClean="0">
                <a:latin typeface="Tahoma" pitchFamily="34" charset="0"/>
                <a:ea typeface="Tahoma" pitchFamily="34" charset="0"/>
                <a:cs typeface="Tahoma" pitchFamily="34" charset="0"/>
              </a:rPr>
              <a:t>Bir amaca ulaşmak için karlanılan fedakarlıkların parasal tutarı o amacın maliyetini oluşturur. Amaç hammadde temini ise bunun için ödenen alış bedeli ve satın alma giderleri için yapılan ödeme ve borçlanmalar ise harcamadır. Elde edilen hammadde maliyet bedeli ile bilançoda yer alır. Bu hammadde mamul üretimi için tüketildiğinde, gidere dönüşür ve hammadde gideri olarak ifade edilir. Hammadde belli bir amacı, yani mamul üretimini gerçekleştirmek için tüketilmiştir. Bu durumda tüketilen hammaddenin bedeli üretilen mamulün maliyetine dönüşür. Söz konusu hammaddenin bir kısmı depoda gerekli tedbirlerin alınmaması nedeniyle çürürse veya makine arızası nedeniyle normalden fazla kullanılırsa, zarara dönüşecektir.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Başlık"/>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ctr">
            <a:normAutofit/>
          </a:bodyPr>
          <a:lstStyle/>
          <a:p>
            <a:r>
              <a:rPr lang="tr-TR" sz="2800" b="1" dirty="0" smtClean="0">
                <a:latin typeface="Tahoma" pitchFamily="34" charset="0"/>
                <a:ea typeface="Tahoma" pitchFamily="34" charset="0"/>
                <a:cs typeface="Tahoma" pitchFamily="34" charset="0"/>
              </a:rPr>
              <a:t>TEMEL KAVRAMLAR</a:t>
            </a:r>
            <a:endParaRPr lang="tr-TR" sz="2800" b="1" dirty="0">
              <a:latin typeface="Tahoma" pitchFamily="34" charset="0"/>
              <a:ea typeface="Tahoma" pitchFamily="34" charset="0"/>
              <a:cs typeface="Tahoma" pitchFamily="34" charset="0"/>
            </a:endParaRPr>
          </a:p>
        </p:txBody>
      </p:sp>
      <p:sp>
        <p:nvSpPr>
          <p:cNvPr id="6" name="5 Alt Başlık"/>
          <p:cNvSpPr>
            <a:spLocks noGrp="1"/>
          </p:cNvSpPr>
          <p:nvPr>
            <p:ph sz="quarter" idx="1"/>
          </p:nvPr>
        </p:nvSpPr>
        <p:spPr/>
        <p:txBody>
          <a:bodyPr>
            <a:normAutofit/>
          </a:bodyPr>
          <a:lstStyle/>
          <a:p>
            <a:r>
              <a:rPr lang="tr-TR" sz="2000" dirty="0" smtClean="0">
                <a:latin typeface="Tahoma" pitchFamily="34" charset="0"/>
                <a:ea typeface="Tahoma" pitchFamily="34" charset="0"/>
                <a:cs typeface="Tahoma" pitchFamily="34" charset="0"/>
              </a:rPr>
              <a:t>Maliyet Kavramı</a:t>
            </a:r>
          </a:p>
          <a:p>
            <a:r>
              <a:rPr lang="tr-TR" sz="2000" dirty="0" smtClean="0">
                <a:latin typeface="Tahoma" pitchFamily="34" charset="0"/>
                <a:ea typeface="Tahoma" pitchFamily="34" charset="0"/>
                <a:cs typeface="Tahoma" pitchFamily="34" charset="0"/>
              </a:rPr>
              <a:t>Maliyet Muhasebesi </a:t>
            </a:r>
          </a:p>
          <a:p>
            <a:r>
              <a:rPr lang="tr-TR" sz="2000" dirty="0" smtClean="0">
                <a:latin typeface="Tahoma" pitchFamily="34" charset="0"/>
                <a:ea typeface="Tahoma" pitchFamily="34" charset="0"/>
                <a:cs typeface="Tahoma" pitchFamily="34" charset="0"/>
              </a:rPr>
              <a:t>Maliyet Muhasebesinin Amaçları</a:t>
            </a:r>
          </a:p>
          <a:p>
            <a:r>
              <a:rPr lang="tr-TR" sz="2000" dirty="0" smtClean="0">
                <a:latin typeface="Tahoma" pitchFamily="34" charset="0"/>
                <a:ea typeface="Tahoma" pitchFamily="34" charset="0"/>
                <a:cs typeface="Tahoma" pitchFamily="34" charset="0"/>
              </a:rPr>
              <a:t>Finansal Muhasebe Maliyet Muhasebesi Karşılaştırma</a:t>
            </a:r>
          </a:p>
          <a:p>
            <a:r>
              <a:rPr lang="tr-TR" sz="2000" dirty="0" smtClean="0">
                <a:latin typeface="Tahoma" pitchFamily="34" charset="0"/>
                <a:ea typeface="Tahoma" pitchFamily="34" charset="0"/>
                <a:cs typeface="Tahoma" pitchFamily="34" charset="0"/>
              </a:rPr>
              <a:t>Gider Harcama Zarar İlişkisi</a:t>
            </a:r>
          </a:p>
          <a:p>
            <a:r>
              <a:rPr lang="tr-TR" sz="2000" dirty="0" smtClean="0">
                <a:latin typeface="Tahoma" pitchFamily="34" charset="0"/>
                <a:ea typeface="Tahoma" pitchFamily="34" charset="0"/>
                <a:cs typeface="Tahoma" pitchFamily="34" charset="0"/>
              </a:rPr>
              <a:t>Satılan Mamulün Maliyeti</a:t>
            </a:r>
          </a:p>
          <a:p>
            <a:r>
              <a:rPr lang="tr-TR" sz="2000" dirty="0" smtClean="0">
                <a:latin typeface="Tahoma" pitchFamily="34" charset="0"/>
                <a:ea typeface="Tahoma" pitchFamily="34" charset="0"/>
                <a:cs typeface="Tahoma" pitchFamily="34" charset="0"/>
              </a:rPr>
              <a:t>Satılan Ticari Malın Maliyeti </a:t>
            </a:r>
          </a:p>
          <a:p>
            <a:r>
              <a:rPr lang="tr-TR" sz="2000" dirty="0" smtClean="0">
                <a:latin typeface="Tahoma" pitchFamily="34" charset="0"/>
                <a:ea typeface="Tahoma" pitchFamily="34" charset="0"/>
                <a:cs typeface="Tahoma" pitchFamily="34" charset="0"/>
              </a:rPr>
              <a:t>Hesaplar Arasındaki İlişki</a:t>
            </a:r>
            <a:endParaRPr lang="tr-TR" sz="2000" dirty="0">
              <a:latin typeface="Tahoma" pitchFamily="34" charset="0"/>
              <a:ea typeface="Tahoma" pitchFamily="34" charset="0"/>
              <a:cs typeface="Tahoma" pitchFamily="34" charset="0"/>
            </a:endParaRPr>
          </a:p>
        </p:txBody>
      </p:sp>
      <p:sp>
        <p:nvSpPr>
          <p:cNvPr id="10" name="9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12" name="11 Slayt Numarası Yer Tutucusu"/>
          <p:cNvSpPr>
            <a:spLocks noGrp="1"/>
          </p:cNvSpPr>
          <p:nvPr>
            <p:ph type="sldNum" sz="quarter" idx="12"/>
          </p:nvPr>
        </p:nvSpPr>
        <p:spPr/>
        <p:txBody>
          <a:bodyPr/>
          <a:lstStyle/>
          <a:p>
            <a:fld id="{2C96FA02-D0B2-4A2B-8223-F71D8D3D8F30}" type="slidenum">
              <a:rPr lang="tr-TR" smtClean="0"/>
              <a:pPr/>
              <a:t>2</a:t>
            </a:fld>
            <a:endParaRPr lang="tr-TR"/>
          </a:p>
        </p:txBody>
      </p:sp>
      <p:pic>
        <p:nvPicPr>
          <p:cNvPr id="20484" name="Picture 4"/>
          <p:cNvPicPr>
            <a:picLocks noChangeArrowheads="1"/>
          </p:cNvPicPr>
          <p:nvPr/>
        </p:nvPicPr>
        <p:blipFill>
          <a:blip r:embed="rId2" cstate="print"/>
          <a:srcRect/>
          <a:stretch>
            <a:fillRect/>
          </a:stretch>
        </p:blipFill>
        <p:spPr bwMode="auto">
          <a:xfrm>
            <a:off x="6660232" y="1916832"/>
            <a:ext cx="2160000" cy="25200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Kaynakça</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20</a:t>
            </a:fld>
            <a:endParaRPr lang="tr-TR"/>
          </a:p>
        </p:txBody>
      </p:sp>
      <p:sp>
        <p:nvSpPr>
          <p:cNvPr id="5" name="4 İçerik Yer Tutucusu"/>
          <p:cNvSpPr>
            <a:spLocks noGrp="1"/>
          </p:cNvSpPr>
          <p:nvPr>
            <p:ph sz="quarter" idx="1"/>
          </p:nvPr>
        </p:nvSpPr>
        <p:spPr>
          <a:xfrm>
            <a:off x="301752" y="1527048"/>
            <a:ext cx="8503920" cy="4710264"/>
          </a:xfrm>
        </p:spPr>
        <p:txBody>
          <a:bodyPr>
            <a:normAutofit/>
          </a:bodyPr>
          <a:lstStyle/>
          <a:p>
            <a:pPr algn="just"/>
            <a:r>
              <a:rPr lang="tr-TR" sz="2000" dirty="0" smtClean="0">
                <a:latin typeface="Tahoma" pitchFamily="34" charset="0"/>
                <a:ea typeface="Tahoma" pitchFamily="34" charset="0"/>
                <a:cs typeface="Tahoma" pitchFamily="34" charset="0"/>
              </a:rPr>
              <a:t>AKDİŞ, Muhammet, Para Teorisi ve Politikası, Gazi </a:t>
            </a:r>
            <a:r>
              <a:rPr lang="tr-TR" sz="2000" dirty="0" err="1" smtClean="0">
                <a:latin typeface="Tahoma" pitchFamily="34" charset="0"/>
                <a:ea typeface="Tahoma" pitchFamily="34" charset="0"/>
                <a:cs typeface="Tahoma" pitchFamily="34" charset="0"/>
              </a:rPr>
              <a:t>Kitabevi</a:t>
            </a:r>
            <a:r>
              <a:rPr lang="tr-TR" sz="2000" dirty="0" smtClean="0">
                <a:latin typeface="Tahoma" pitchFamily="34" charset="0"/>
                <a:ea typeface="Tahoma" pitchFamily="34" charset="0"/>
                <a:cs typeface="Tahoma" pitchFamily="34" charset="0"/>
              </a:rPr>
              <a:t>, Ankara, 2011.</a:t>
            </a:r>
          </a:p>
          <a:p>
            <a:pPr algn="just"/>
            <a:r>
              <a:rPr lang="tr-TR" sz="2000" dirty="0" smtClean="0">
                <a:latin typeface="Tahoma" pitchFamily="34" charset="0"/>
                <a:ea typeface="Tahoma" pitchFamily="34" charset="0"/>
                <a:cs typeface="Tahoma" pitchFamily="34" charset="0"/>
              </a:rPr>
              <a:t>ÖZTÜRK, Nazım, Para Banka Kredi, Ekin Yayınevi, Bursa, 2014.</a:t>
            </a:r>
          </a:p>
          <a:p>
            <a:pPr algn="just"/>
            <a:r>
              <a:rPr lang="tr-TR" sz="2000" dirty="0" smtClean="0">
                <a:latin typeface="Tahoma" pitchFamily="34" charset="0"/>
                <a:ea typeface="Tahoma" pitchFamily="34" charset="0"/>
                <a:cs typeface="Tahoma" pitchFamily="34" charset="0"/>
              </a:rPr>
              <a:t>PARASIZ, İlker, Para Teorisi ve Politikası, Ezgi </a:t>
            </a:r>
            <a:r>
              <a:rPr lang="tr-TR" sz="2000" dirty="0" err="1" smtClean="0">
                <a:latin typeface="Tahoma" pitchFamily="34" charset="0"/>
                <a:ea typeface="Tahoma" pitchFamily="34" charset="0"/>
                <a:cs typeface="Tahoma" pitchFamily="34" charset="0"/>
              </a:rPr>
              <a:t>Kitabevi</a:t>
            </a:r>
            <a:r>
              <a:rPr lang="tr-TR" sz="2000" dirty="0" smtClean="0">
                <a:latin typeface="Tahoma" pitchFamily="34" charset="0"/>
                <a:ea typeface="Tahoma" pitchFamily="34" charset="0"/>
                <a:cs typeface="Tahoma" pitchFamily="34" charset="0"/>
              </a:rPr>
              <a:t>, Bursa, 2012.</a:t>
            </a:r>
          </a:p>
          <a:p>
            <a:pPr algn="just"/>
            <a:r>
              <a:rPr lang="tr-TR" sz="2000" dirty="0" smtClean="0">
                <a:latin typeface="Tahoma" pitchFamily="34" charset="0"/>
                <a:ea typeface="Tahoma" pitchFamily="34" charset="0"/>
                <a:cs typeface="Tahoma" pitchFamily="34" charset="0"/>
              </a:rPr>
              <a:t>PAYA, M. Merih, Para Teorisi ve Para Politikası, Türkmen </a:t>
            </a:r>
            <a:r>
              <a:rPr lang="tr-TR" sz="2000" dirty="0" err="1" smtClean="0">
                <a:latin typeface="Tahoma" pitchFamily="34" charset="0"/>
                <a:ea typeface="Tahoma" pitchFamily="34" charset="0"/>
                <a:cs typeface="Tahoma" pitchFamily="34" charset="0"/>
              </a:rPr>
              <a:t>Kitabevi</a:t>
            </a:r>
            <a:r>
              <a:rPr lang="tr-TR" sz="2000" dirty="0" smtClean="0">
                <a:latin typeface="Tahoma" pitchFamily="34" charset="0"/>
                <a:ea typeface="Tahoma" pitchFamily="34" charset="0"/>
                <a:cs typeface="Tahoma" pitchFamily="34" charset="0"/>
              </a:rPr>
              <a:t>, İstanbul, 2013.</a:t>
            </a:r>
          </a:p>
          <a:p>
            <a:pPr algn="just"/>
            <a:r>
              <a:rPr lang="tr-TR" sz="2000" dirty="0" smtClean="0">
                <a:latin typeface="Tahoma" pitchFamily="34" charset="0"/>
                <a:ea typeface="Tahoma" pitchFamily="34" charset="0"/>
                <a:cs typeface="Tahoma" pitchFamily="34" charset="0"/>
              </a:rPr>
              <a:t>ÜNSAL, Erdal M., Makro İktisat, İmaj Yayınevi, Ankara, 2005.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Başlık"/>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ctr">
            <a:normAutofit/>
          </a:bodyPr>
          <a:lstStyle/>
          <a:p>
            <a:r>
              <a:rPr lang="tr-TR" sz="2800" b="1" dirty="0" smtClean="0">
                <a:latin typeface="Tahoma" pitchFamily="34" charset="0"/>
                <a:ea typeface="Tahoma" pitchFamily="34" charset="0"/>
                <a:cs typeface="Tahoma" pitchFamily="34" charset="0"/>
              </a:rPr>
              <a:t>BÖLÜM İÇERİĞİ</a:t>
            </a:r>
            <a:endParaRPr lang="tr-TR" sz="2800" b="1" dirty="0">
              <a:latin typeface="Tahoma" pitchFamily="34" charset="0"/>
              <a:ea typeface="Tahoma" pitchFamily="34" charset="0"/>
              <a:cs typeface="Tahoma" pitchFamily="34" charset="0"/>
            </a:endParaRPr>
          </a:p>
        </p:txBody>
      </p:sp>
      <p:sp>
        <p:nvSpPr>
          <p:cNvPr id="6" name="5 Alt Başlık"/>
          <p:cNvSpPr>
            <a:spLocks noGrp="1"/>
          </p:cNvSpPr>
          <p:nvPr>
            <p:ph sz="quarter" idx="1"/>
          </p:nvPr>
        </p:nvSpPr>
        <p:spPr>
          <a:xfrm>
            <a:off x="301752" y="1412776"/>
            <a:ext cx="8503920" cy="4686272"/>
          </a:xfrm>
        </p:spPr>
        <p:txBody>
          <a:bodyPr>
            <a:normAutofit/>
          </a:bodyPr>
          <a:lstStyle/>
          <a:p>
            <a:pPr marL="342900" indent="-342900">
              <a:buNone/>
            </a:pPr>
            <a:r>
              <a:rPr lang="tr-TR" sz="1400" b="1" dirty="0" smtClean="0">
                <a:latin typeface="Tahoma" pitchFamily="34" charset="0"/>
                <a:ea typeface="Tahoma" pitchFamily="34" charset="0"/>
                <a:cs typeface="Tahoma" pitchFamily="34" charset="0"/>
              </a:rPr>
              <a:t>1.1. </a:t>
            </a:r>
            <a:r>
              <a:rPr lang="tr-TR" sz="1400" dirty="0" smtClean="0">
                <a:latin typeface="Tahoma" pitchFamily="34" charset="0"/>
                <a:ea typeface="Tahoma" pitchFamily="34" charset="0"/>
                <a:cs typeface="Tahoma" pitchFamily="34" charset="0"/>
              </a:rPr>
              <a:t>Maliyet Muhasebesi Kavramı ve Amaçları</a:t>
            </a:r>
          </a:p>
          <a:p>
            <a:pPr marL="342900" indent="-342900">
              <a:buNone/>
            </a:pPr>
            <a:r>
              <a:rPr lang="tr-TR" sz="1400" b="1" dirty="0" smtClean="0">
                <a:latin typeface="Tahoma" pitchFamily="34" charset="0"/>
                <a:ea typeface="Tahoma" pitchFamily="34" charset="0"/>
                <a:cs typeface="Tahoma" pitchFamily="34" charset="0"/>
              </a:rPr>
              <a:t>	1.1.1. </a:t>
            </a:r>
            <a:r>
              <a:rPr lang="tr-TR" sz="1400" dirty="0" smtClean="0">
                <a:latin typeface="Tahoma" pitchFamily="34" charset="0"/>
                <a:ea typeface="Tahoma" pitchFamily="34" charset="0"/>
                <a:cs typeface="Tahoma" pitchFamily="34" charset="0"/>
              </a:rPr>
              <a:t>Maliyet Muhasebesi Kavramı</a:t>
            </a:r>
          </a:p>
          <a:p>
            <a:pPr marL="342900" indent="-342900">
              <a:buNone/>
            </a:pPr>
            <a:r>
              <a:rPr lang="tr-TR" sz="1400" dirty="0" smtClean="0">
                <a:latin typeface="Tahoma" pitchFamily="34" charset="0"/>
                <a:ea typeface="Tahoma" pitchFamily="34" charset="0"/>
                <a:cs typeface="Tahoma" pitchFamily="34" charset="0"/>
              </a:rPr>
              <a:t>	</a:t>
            </a:r>
            <a:r>
              <a:rPr lang="tr-TR" sz="1400" b="1" dirty="0" smtClean="0">
                <a:latin typeface="Tahoma" pitchFamily="34" charset="0"/>
                <a:ea typeface="Tahoma" pitchFamily="34" charset="0"/>
                <a:cs typeface="Tahoma" pitchFamily="34" charset="0"/>
              </a:rPr>
              <a:t>1.1.2. </a:t>
            </a:r>
            <a:r>
              <a:rPr lang="tr-TR" sz="1400" dirty="0" smtClean="0">
                <a:latin typeface="Tahoma" pitchFamily="34" charset="0"/>
                <a:ea typeface="Tahoma" pitchFamily="34" charset="0"/>
                <a:cs typeface="Tahoma" pitchFamily="34" charset="0"/>
              </a:rPr>
              <a:t>Maliyet Muhasebesinin Amaçları</a:t>
            </a:r>
          </a:p>
          <a:p>
            <a:pPr marL="342900" indent="-342900">
              <a:buNone/>
            </a:pPr>
            <a:r>
              <a:rPr lang="tr-TR" sz="1400" b="1" dirty="0" smtClean="0">
                <a:latin typeface="Tahoma" pitchFamily="34" charset="0"/>
                <a:ea typeface="Tahoma" pitchFamily="34" charset="0"/>
                <a:cs typeface="Tahoma" pitchFamily="34" charset="0"/>
              </a:rPr>
              <a:t>1.2. </a:t>
            </a:r>
            <a:r>
              <a:rPr lang="tr-TR" sz="1400" dirty="0" smtClean="0">
                <a:latin typeface="Tahoma" pitchFamily="34" charset="0"/>
                <a:ea typeface="Tahoma" pitchFamily="34" charset="0"/>
                <a:cs typeface="Tahoma" pitchFamily="34" charset="0"/>
              </a:rPr>
              <a:t>Finansal Muhasebe ve Maliyet Muhasebe Karşılaştırılması</a:t>
            </a:r>
          </a:p>
          <a:p>
            <a:pPr marL="342900" indent="-342900">
              <a:buNone/>
            </a:pPr>
            <a:r>
              <a:rPr lang="tr-TR" sz="1400" dirty="0" smtClean="0">
                <a:latin typeface="Tahoma" pitchFamily="34" charset="0"/>
                <a:ea typeface="Tahoma" pitchFamily="34" charset="0"/>
                <a:cs typeface="Tahoma" pitchFamily="34" charset="0"/>
              </a:rPr>
              <a:t>	</a:t>
            </a:r>
            <a:r>
              <a:rPr lang="tr-TR" sz="1400" b="1" dirty="0" smtClean="0">
                <a:latin typeface="Tahoma" pitchFamily="34" charset="0"/>
                <a:ea typeface="Tahoma" pitchFamily="34" charset="0"/>
                <a:cs typeface="Tahoma" pitchFamily="34" charset="0"/>
              </a:rPr>
              <a:t>1.2.1. </a:t>
            </a:r>
            <a:r>
              <a:rPr lang="tr-TR" sz="1400" dirty="0" smtClean="0">
                <a:latin typeface="Tahoma" pitchFamily="34" charset="0"/>
                <a:ea typeface="Tahoma" pitchFamily="34" charset="0"/>
                <a:cs typeface="Tahoma" pitchFamily="34" charset="0"/>
              </a:rPr>
              <a:t>Finansal Muhasebe ve Maliyet Muhasebesi Arasındaki Farklılıklar</a:t>
            </a:r>
          </a:p>
          <a:p>
            <a:pPr marL="342900" indent="-342900">
              <a:buNone/>
            </a:pPr>
            <a:r>
              <a:rPr lang="tr-TR" sz="1400" dirty="0" smtClean="0">
                <a:latin typeface="Tahoma" pitchFamily="34" charset="0"/>
                <a:ea typeface="Tahoma" pitchFamily="34" charset="0"/>
                <a:cs typeface="Tahoma" pitchFamily="34" charset="0"/>
              </a:rPr>
              <a:t>	</a:t>
            </a:r>
            <a:r>
              <a:rPr lang="tr-TR" sz="1400" b="1" dirty="0" smtClean="0">
                <a:latin typeface="Tahoma" pitchFamily="34" charset="0"/>
                <a:ea typeface="Tahoma" pitchFamily="34" charset="0"/>
                <a:cs typeface="Tahoma" pitchFamily="34" charset="0"/>
              </a:rPr>
              <a:t>1.2.2. </a:t>
            </a:r>
            <a:r>
              <a:rPr lang="tr-TR" sz="1400" dirty="0" smtClean="0">
                <a:latin typeface="Tahoma" pitchFamily="34" charset="0"/>
                <a:ea typeface="Tahoma" pitchFamily="34" charset="0"/>
                <a:cs typeface="Tahoma" pitchFamily="34" charset="0"/>
              </a:rPr>
              <a:t>Tekdüzen Hesap Planında Maliyet Muhasebesi Uygulama Akışı</a:t>
            </a:r>
          </a:p>
          <a:p>
            <a:pPr marL="342900" indent="-342900">
              <a:buNone/>
            </a:pPr>
            <a:r>
              <a:rPr lang="tr-TR" sz="1400" b="1" dirty="0" smtClean="0">
                <a:latin typeface="Tahoma" pitchFamily="34" charset="0"/>
                <a:ea typeface="Tahoma" pitchFamily="34" charset="0"/>
                <a:cs typeface="Tahoma" pitchFamily="34" charset="0"/>
              </a:rPr>
              <a:t>1.3. </a:t>
            </a:r>
            <a:r>
              <a:rPr lang="tr-TR" sz="1400" dirty="0" smtClean="0">
                <a:latin typeface="Tahoma" pitchFamily="34" charset="0"/>
                <a:ea typeface="Tahoma" pitchFamily="34" charset="0"/>
                <a:cs typeface="Tahoma" pitchFamily="34" charset="0"/>
              </a:rPr>
              <a:t>Satışların Maliyeti Tablosu</a:t>
            </a:r>
          </a:p>
          <a:p>
            <a:pPr marL="342900" indent="-342900">
              <a:buNone/>
            </a:pPr>
            <a:r>
              <a:rPr lang="tr-TR" sz="1400" dirty="0" smtClean="0">
                <a:latin typeface="Tahoma" pitchFamily="34" charset="0"/>
                <a:ea typeface="Tahoma" pitchFamily="34" charset="0"/>
                <a:cs typeface="Tahoma" pitchFamily="34" charset="0"/>
              </a:rPr>
              <a:t>	</a:t>
            </a:r>
            <a:r>
              <a:rPr lang="tr-TR" sz="1400" b="1" dirty="0" smtClean="0">
                <a:latin typeface="Tahoma" pitchFamily="34" charset="0"/>
                <a:ea typeface="Tahoma" pitchFamily="34" charset="0"/>
                <a:cs typeface="Tahoma" pitchFamily="34" charset="0"/>
              </a:rPr>
              <a:t>1.3.1. </a:t>
            </a:r>
            <a:r>
              <a:rPr lang="tr-TR" sz="1400" dirty="0" smtClean="0">
                <a:latin typeface="Tahoma" pitchFamily="34" charset="0"/>
                <a:ea typeface="Tahoma" pitchFamily="34" charset="0"/>
                <a:cs typeface="Tahoma" pitchFamily="34" charset="0"/>
              </a:rPr>
              <a:t>Satılan Ticari Malın Maliyeti Tablosu (Ticari İşletme)</a:t>
            </a:r>
          </a:p>
          <a:p>
            <a:pPr marL="342900" indent="-342900">
              <a:buNone/>
            </a:pPr>
            <a:r>
              <a:rPr lang="tr-TR" sz="1400" dirty="0" smtClean="0">
                <a:latin typeface="Tahoma" pitchFamily="34" charset="0"/>
                <a:ea typeface="Tahoma" pitchFamily="34" charset="0"/>
                <a:cs typeface="Tahoma" pitchFamily="34" charset="0"/>
              </a:rPr>
              <a:t>	</a:t>
            </a:r>
            <a:r>
              <a:rPr lang="tr-TR" sz="1400" b="1" dirty="0" smtClean="0">
                <a:latin typeface="Tahoma" pitchFamily="34" charset="0"/>
                <a:ea typeface="Tahoma" pitchFamily="34" charset="0"/>
                <a:cs typeface="Tahoma" pitchFamily="34" charset="0"/>
              </a:rPr>
              <a:t>1.3.2. </a:t>
            </a:r>
            <a:r>
              <a:rPr lang="tr-TR" sz="1400" dirty="0" smtClean="0">
                <a:latin typeface="Tahoma" pitchFamily="34" charset="0"/>
                <a:ea typeface="Tahoma" pitchFamily="34" charset="0"/>
                <a:cs typeface="Tahoma" pitchFamily="34" charset="0"/>
              </a:rPr>
              <a:t>Satılan Mamulün Maliyeti Tablosu (Üretim İşletmesi)</a:t>
            </a:r>
          </a:p>
          <a:p>
            <a:pPr marL="342900" indent="-342900">
              <a:buNone/>
            </a:pPr>
            <a:r>
              <a:rPr lang="tr-TR" sz="1400" dirty="0" smtClean="0">
                <a:latin typeface="Tahoma" pitchFamily="34" charset="0"/>
                <a:ea typeface="Tahoma" pitchFamily="34" charset="0"/>
                <a:cs typeface="Tahoma" pitchFamily="34" charset="0"/>
              </a:rPr>
              <a:t>	</a:t>
            </a:r>
            <a:r>
              <a:rPr lang="tr-TR" sz="1400" b="1" dirty="0" smtClean="0">
                <a:latin typeface="Tahoma" pitchFamily="34" charset="0"/>
                <a:ea typeface="Tahoma" pitchFamily="34" charset="0"/>
                <a:cs typeface="Tahoma" pitchFamily="34" charset="0"/>
              </a:rPr>
              <a:t>1.3.3. </a:t>
            </a:r>
            <a:r>
              <a:rPr lang="tr-TR" sz="1400" dirty="0" smtClean="0">
                <a:latin typeface="Tahoma" pitchFamily="34" charset="0"/>
                <a:ea typeface="Tahoma" pitchFamily="34" charset="0"/>
                <a:cs typeface="Tahoma" pitchFamily="34" charset="0"/>
              </a:rPr>
              <a:t>Örnek</a:t>
            </a:r>
          </a:p>
          <a:p>
            <a:pPr marL="342900" indent="-342900">
              <a:buNone/>
            </a:pPr>
            <a:r>
              <a:rPr lang="tr-TR" sz="1400" b="1" dirty="0" smtClean="0">
                <a:latin typeface="Tahoma" pitchFamily="34" charset="0"/>
                <a:ea typeface="Tahoma" pitchFamily="34" charset="0"/>
                <a:cs typeface="Tahoma" pitchFamily="34" charset="0"/>
              </a:rPr>
              <a:t>1.4. </a:t>
            </a:r>
            <a:r>
              <a:rPr lang="tr-TR" sz="1400" dirty="0" smtClean="0">
                <a:latin typeface="Tahoma" pitchFamily="34" charset="0"/>
                <a:ea typeface="Tahoma" pitchFamily="34" charset="0"/>
                <a:cs typeface="Tahoma" pitchFamily="34" charset="0"/>
              </a:rPr>
              <a:t>Maliyet Gider Harcama Kavramları</a:t>
            </a:r>
          </a:p>
          <a:p>
            <a:pPr marL="342900" indent="-342900">
              <a:buNone/>
            </a:pPr>
            <a:r>
              <a:rPr lang="tr-TR" sz="1400" dirty="0" smtClean="0">
                <a:latin typeface="Tahoma" pitchFamily="34" charset="0"/>
                <a:ea typeface="Tahoma" pitchFamily="34" charset="0"/>
                <a:cs typeface="Tahoma" pitchFamily="34" charset="0"/>
              </a:rPr>
              <a:t>	</a:t>
            </a:r>
            <a:r>
              <a:rPr lang="tr-TR" sz="1400" b="1" dirty="0" smtClean="0">
                <a:latin typeface="Tahoma" pitchFamily="34" charset="0"/>
                <a:ea typeface="Tahoma" pitchFamily="34" charset="0"/>
                <a:cs typeface="Tahoma" pitchFamily="34" charset="0"/>
              </a:rPr>
              <a:t>1.4.1. </a:t>
            </a:r>
            <a:r>
              <a:rPr lang="tr-TR" sz="1400" dirty="0" smtClean="0">
                <a:latin typeface="Tahoma" pitchFamily="34" charset="0"/>
                <a:ea typeface="Tahoma" pitchFamily="34" charset="0"/>
                <a:cs typeface="Tahoma" pitchFamily="34" charset="0"/>
              </a:rPr>
              <a:t>Maliyet Kavramı</a:t>
            </a:r>
          </a:p>
          <a:p>
            <a:pPr marL="342900" indent="-342900">
              <a:buNone/>
            </a:pPr>
            <a:r>
              <a:rPr lang="tr-TR" sz="1400" b="1" dirty="0" smtClean="0">
                <a:latin typeface="Tahoma" pitchFamily="34" charset="0"/>
                <a:ea typeface="Tahoma" pitchFamily="34" charset="0"/>
                <a:cs typeface="Tahoma" pitchFamily="34" charset="0"/>
              </a:rPr>
              <a:t>	1.4.2. </a:t>
            </a:r>
            <a:r>
              <a:rPr lang="tr-TR" sz="1400" dirty="0" smtClean="0">
                <a:latin typeface="Tahoma" pitchFamily="34" charset="0"/>
                <a:ea typeface="Tahoma" pitchFamily="34" charset="0"/>
                <a:cs typeface="Tahoma" pitchFamily="34" charset="0"/>
              </a:rPr>
              <a:t>Gider Kavramı</a:t>
            </a:r>
          </a:p>
          <a:p>
            <a:pPr marL="342900" indent="-342900">
              <a:buNone/>
            </a:pPr>
            <a:r>
              <a:rPr lang="tr-TR" sz="1400" dirty="0" smtClean="0">
                <a:latin typeface="Tahoma" pitchFamily="34" charset="0"/>
                <a:ea typeface="Tahoma" pitchFamily="34" charset="0"/>
                <a:cs typeface="Tahoma" pitchFamily="34" charset="0"/>
              </a:rPr>
              <a:t>	</a:t>
            </a:r>
            <a:r>
              <a:rPr lang="tr-TR" sz="1400" b="1" dirty="0" smtClean="0">
                <a:latin typeface="Tahoma" pitchFamily="34" charset="0"/>
                <a:ea typeface="Tahoma" pitchFamily="34" charset="0"/>
                <a:cs typeface="Tahoma" pitchFamily="34" charset="0"/>
              </a:rPr>
              <a:t>1.4.3. </a:t>
            </a:r>
            <a:r>
              <a:rPr lang="tr-TR" sz="1400" dirty="0" smtClean="0">
                <a:latin typeface="Tahoma" pitchFamily="34" charset="0"/>
                <a:ea typeface="Tahoma" pitchFamily="34" charset="0"/>
                <a:cs typeface="Tahoma" pitchFamily="34" charset="0"/>
              </a:rPr>
              <a:t>Harcama Kavramı</a:t>
            </a:r>
          </a:p>
          <a:p>
            <a:pPr marL="342900" indent="-342900">
              <a:buNone/>
            </a:pPr>
            <a:r>
              <a:rPr lang="tr-TR" sz="1400" b="1" dirty="0" smtClean="0">
                <a:latin typeface="Tahoma" pitchFamily="34" charset="0"/>
                <a:ea typeface="Tahoma" pitchFamily="34" charset="0"/>
                <a:cs typeface="Tahoma" pitchFamily="34" charset="0"/>
              </a:rPr>
              <a:t>	1.4.4. </a:t>
            </a:r>
            <a:r>
              <a:rPr lang="tr-TR" sz="1400" dirty="0" smtClean="0">
                <a:latin typeface="Tahoma" pitchFamily="34" charset="0"/>
                <a:ea typeface="Tahoma" pitchFamily="34" charset="0"/>
                <a:cs typeface="Tahoma" pitchFamily="34" charset="0"/>
              </a:rPr>
              <a:t>Zarar Kavramı</a:t>
            </a:r>
          </a:p>
          <a:p>
            <a:pPr marL="342900" indent="-342900">
              <a:buNone/>
            </a:pPr>
            <a:r>
              <a:rPr lang="tr-TR" sz="1400" b="1" dirty="0" smtClean="0">
                <a:latin typeface="Tahoma" pitchFamily="34" charset="0"/>
                <a:ea typeface="Tahoma" pitchFamily="34" charset="0"/>
                <a:cs typeface="Tahoma" pitchFamily="34" charset="0"/>
              </a:rPr>
              <a:t>	1.4.5. </a:t>
            </a:r>
            <a:r>
              <a:rPr lang="tr-TR" sz="1400" dirty="0" smtClean="0">
                <a:latin typeface="Tahoma" pitchFamily="34" charset="0"/>
                <a:ea typeface="Tahoma" pitchFamily="34" charset="0"/>
                <a:cs typeface="Tahoma" pitchFamily="34" charset="0"/>
              </a:rPr>
              <a:t>Kavramsal İlişkiler</a:t>
            </a:r>
          </a:p>
          <a:p>
            <a:pPr marL="342900" indent="-342900">
              <a:buNone/>
            </a:pPr>
            <a:endParaRPr lang="tr-TR" sz="1400" dirty="0" smtClean="0">
              <a:latin typeface="Tahoma" pitchFamily="34" charset="0"/>
              <a:ea typeface="Tahoma" pitchFamily="34" charset="0"/>
              <a:cs typeface="Tahoma" pitchFamily="34" charset="0"/>
            </a:endParaRPr>
          </a:p>
          <a:p>
            <a:pPr marL="342900" indent="-342900">
              <a:buNone/>
            </a:pPr>
            <a:endParaRPr lang="tr-TR" sz="1400" dirty="0" smtClean="0">
              <a:latin typeface="Tahoma" pitchFamily="34" charset="0"/>
              <a:ea typeface="Tahoma" pitchFamily="34" charset="0"/>
              <a:cs typeface="Tahoma" pitchFamily="34" charset="0"/>
            </a:endParaRPr>
          </a:p>
          <a:p>
            <a:pPr marL="342900" indent="-342900">
              <a:buNone/>
            </a:pPr>
            <a:endParaRPr lang="tr-TR" sz="1400" dirty="0" smtClean="0">
              <a:latin typeface="Tahoma" pitchFamily="34" charset="0"/>
              <a:ea typeface="Tahoma" pitchFamily="34" charset="0"/>
              <a:cs typeface="Tahoma" pitchFamily="34" charset="0"/>
            </a:endParaRPr>
          </a:p>
        </p:txBody>
      </p:sp>
      <p:sp>
        <p:nvSpPr>
          <p:cNvPr id="10" name="9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12" name="11 Slayt Numarası Yer Tutucusu"/>
          <p:cNvSpPr>
            <a:spLocks noGrp="1"/>
          </p:cNvSpPr>
          <p:nvPr>
            <p:ph type="sldNum" sz="quarter" idx="12"/>
          </p:nvPr>
        </p:nvSpPr>
        <p:spPr/>
        <p:txBody>
          <a:bodyPr/>
          <a:lstStyle/>
          <a:p>
            <a:fld id="{2C96FA02-D0B2-4A2B-8223-F71D8D3D8F30}" type="slidenum">
              <a:rPr lang="tr-TR" smtClean="0"/>
              <a:pPr/>
              <a:t>3</a:t>
            </a:fld>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1.1. Maliyet Muhasebesi Kavramı ve Amaçları</a:t>
            </a: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4</a:t>
            </a:fld>
            <a:endParaRPr lang="tr-TR"/>
          </a:p>
        </p:txBody>
      </p:sp>
      <p:sp>
        <p:nvSpPr>
          <p:cNvPr id="5" name="4 İçerik Yer Tutucusu"/>
          <p:cNvSpPr>
            <a:spLocks noGrp="1"/>
          </p:cNvSpPr>
          <p:nvPr>
            <p:ph sz="quarter" idx="1"/>
          </p:nvPr>
        </p:nvSpPr>
        <p:spPr/>
        <p:txBody>
          <a:bodyPr>
            <a:normAutofit/>
          </a:bodyPr>
          <a:lstStyle/>
          <a:p>
            <a:pPr algn="just">
              <a:buNone/>
            </a:pPr>
            <a:r>
              <a:rPr lang="tr-TR" sz="2000" b="1" dirty="0" smtClean="0">
                <a:solidFill>
                  <a:schemeClr val="accent3"/>
                </a:solidFill>
                <a:latin typeface="Tahoma" pitchFamily="34" charset="0"/>
                <a:ea typeface="Tahoma" pitchFamily="34" charset="0"/>
                <a:cs typeface="Tahoma" pitchFamily="34" charset="0"/>
              </a:rPr>
              <a:t>1.1. 1. Maliyet Muhasebesi</a:t>
            </a:r>
          </a:p>
          <a:p>
            <a:pPr algn="just"/>
            <a:r>
              <a:rPr lang="tr-TR" sz="2000" dirty="0" smtClean="0">
                <a:latin typeface="Tahoma" pitchFamily="34" charset="0"/>
                <a:ea typeface="Tahoma" pitchFamily="34" charset="0"/>
                <a:cs typeface="Tahoma" pitchFamily="34" charset="0"/>
              </a:rPr>
              <a:t>İşletme yöneticilerine işletmelerde üretilen mal veya hizmetin maliyetinin veya fiyatının belirlenmesi, işletmede gerçekleşen giderlerin kontrolünü sağlamaya yarayan muhasebe türüdür.</a:t>
            </a:r>
          </a:p>
          <a:p>
            <a:pPr algn="just">
              <a:buNone/>
            </a:pPr>
            <a:endParaRPr lang="tr-TR" sz="2000" dirty="0" smtClean="0">
              <a:latin typeface="Tahoma" pitchFamily="34" charset="0"/>
              <a:ea typeface="Tahoma" pitchFamily="34" charset="0"/>
              <a:cs typeface="Tahoma" pitchFamily="34" charset="0"/>
            </a:endParaRPr>
          </a:p>
        </p:txBody>
      </p:sp>
      <p:grpSp>
        <p:nvGrpSpPr>
          <p:cNvPr id="7" name="Group 3"/>
          <p:cNvGrpSpPr>
            <a:grpSpLocks/>
          </p:cNvGrpSpPr>
          <p:nvPr/>
        </p:nvGrpSpPr>
        <p:grpSpPr bwMode="auto">
          <a:xfrm>
            <a:off x="971600" y="3356992"/>
            <a:ext cx="5445422" cy="2493392"/>
            <a:chOff x="2161" y="8007"/>
            <a:chExt cx="7100" cy="2808"/>
          </a:xfrm>
        </p:grpSpPr>
        <p:sp>
          <p:nvSpPr>
            <p:cNvPr id="8" name="AutoShape 4"/>
            <p:cNvSpPr>
              <a:spLocks noChangeArrowheads="1"/>
            </p:cNvSpPr>
            <p:nvPr/>
          </p:nvSpPr>
          <p:spPr bwMode="auto">
            <a:xfrm>
              <a:off x="2161" y="8007"/>
              <a:ext cx="5117" cy="2808"/>
            </a:xfrm>
            <a:prstGeom prst="roundRect">
              <a:avLst>
                <a:gd name="adj" fmla="val 16667"/>
              </a:avLst>
            </a:prstGeom>
            <a:solidFill>
              <a:srgbClr val="C0C0C0"/>
            </a:solidFill>
            <a:ln w="9525">
              <a:round/>
              <a:headEnd/>
              <a:tailEnd/>
            </a:ln>
            <a:effectLst/>
            <a:scene3d>
              <a:camera prst="legacyObliqueTopLeft"/>
              <a:lightRig rig="legacyFlat3" dir="t"/>
            </a:scene3d>
            <a:sp3d extrusionH="430200" prstMaterial="legacyMatte">
              <a:bevelT w="13500" h="13500" prst="angle"/>
              <a:bevelB w="13500" h="13500" prst="angle"/>
              <a:extrusionClr>
                <a:srgbClr val="C0C0C0"/>
              </a:extrusionClr>
            </a:sp3d>
          </p:spPr>
          <p:txBody>
            <a:bodyPr>
              <a:flatTx/>
            </a:bodyPr>
            <a:lstStyle/>
            <a:p>
              <a:pPr algn="ctr" eaLnBrk="0" hangingPunct="0"/>
              <a:r>
                <a:rPr lang="tr-TR" sz="1200" b="1">
                  <a:latin typeface="Comic Sans MS" pitchFamily="66" charset="0"/>
                </a:rPr>
                <a:t>MUHASEBE BİLGİ SİSTEMİ</a:t>
              </a:r>
              <a:r>
                <a:rPr lang="tr-TR" sz="800" b="1">
                  <a:latin typeface="Comic Sans MS" pitchFamily="66" charset="0"/>
                </a:rPr>
                <a:t>                                          </a:t>
              </a:r>
            </a:p>
            <a:p>
              <a:pPr eaLnBrk="0" hangingPunct="0"/>
              <a:endParaRPr lang="tr-TR" sz="1000"/>
            </a:p>
          </p:txBody>
        </p:sp>
        <p:grpSp>
          <p:nvGrpSpPr>
            <p:cNvPr id="9" name="Group 5"/>
            <p:cNvGrpSpPr>
              <a:grpSpLocks/>
            </p:cNvGrpSpPr>
            <p:nvPr/>
          </p:nvGrpSpPr>
          <p:grpSpPr bwMode="auto">
            <a:xfrm>
              <a:off x="2161" y="8104"/>
              <a:ext cx="7100" cy="2700"/>
              <a:chOff x="2161" y="8104"/>
              <a:chExt cx="7100" cy="2700"/>
            </a:xfrm>
          </p:grpSpPr>
          <p:sp>
            <p:nvSpPr>
              <p:cNvPr id="10" name="AutoShape 6"/>
              <p:cNvSpPr>
                <a:spLocks noChangeArrowheads="1"/>
              </p:cNvSpPr>
              <p:nvPr/>
            </p:nvSpPr>
            <p:spPr bwMode="auto">
              <a:xfrm>
                <a:off x="2521" y="8727"/>
                <a:ext cx="1697" cy="1800"/>
              </a:xfrm>
              <a:prstGeom prst="roundRect">
                <a:avLst>
                  <a:gd name="adj" fmla="val 16667"/>
                </a:avLst>
              </a:prstGeom>
              <a:solidFill>
                <a:srgbClr val="FFFFFF"/>
              </a:solidFill>
              <a:ln w="28575" algn="ctr">
                <a:round/>
                <a:headEnd/>
                <a:tailEnd/>
              </a:ln>
              <a:effectLst/>
              <a:scene3d>
                <a:camera prst="legacyObliqueTopLeft"/>
                <a:lightRig rig="legacyFlat3" dir="t"/>
              </a:scene3d>
              <a:sp3d extrusionH="430200" prstMaterial="legacyMatte">
                <a:bevelT w="13500" h="13500" prst="angle"/>
                <a:bevelB w="13500" h="13500" prst="angle"/>
                <a:extrusionClr>
                  <a:srgbClr val="FFFFFF"/>
                </a:extrusionClr>
              </a:sp3d>
            </p:spPr>
            <p:txBody>
              <a:bodyPr>
                <a:flatTx/>
              </a:bodyPr>
              <a:lstStyle/>
              <a:p>
                <a:pPr eaLnBrk="0" hangingPunct="0"/>
                <a:endParaRPr lang="tr-TR" sz="700"/>
              </a:p>
              <a:p>
                <a:pPr eaLnBrk="0" hangingPunct="0"/>
                <a:endParaRPr lang="tr-TR" sz="700"/>
              </a:p>
              <a:p>
                <a:pPr algn="ctr" eaLnBrk="0" hangingPunct="0"/>
                <a:endParaRPr lang="tr-TR" sz="900" b="1">
                  <a:latin typeface="Arial Black" pitchFamily="34" charset="0"/>
                </a:endParaRPr>
              </a:p>
              <a:p>
                <a:pPr algn="ctr" eaLnBrk="0" hangingPunct="0"/>
                <a:endParaRPr lang="tr-TR" sz="900" b="1">
                  <a:latin typeface="Arial Black" pitchFamily="34" charset="0"/>
                </a:endParaRPr>
              </a:p>
              <a:p>
                <a:pPr algn="ctr" eaLnBrk="0" hangingPunct="0"/>
                <a:endParaRPr lang="tr-TR" sz="900" b="1">
                  <a:latin typeface="Arial Black" pitchFamily="34" charset="0"/>
                </a:endParaRPr>
              </a:p>
              <a:p>
                <a:pPr algn="ctr" eaLnBrk="0" hangingPunct="0"/>
                <a:r>
                  <a:rPr lang="tr-TR" sz="900">
                    <a:latin typeface="Arial Black" pitchFamily="34" charset="0"/>
                  </a:rPr>
                  <a:t>FİNANSAL MUHASEBE</a:t>
                </a:r>
              </a:p>
            </p:txBody>
          </p:sp>
          <p:sp>
            <p:nvSpPr>
              <p:cNvPr id="11" name="AutoShape 7"/>
              <p:cNvSpPr>
                <a:spLocks noChangeArrowheads="1"/>
              </p:cNvSpPr>
              <p:nvPr/>
            </p:nvSpPr>
            <p:spPr bwMode="auto">
              <a:xfrm>
                <a:off x="4938" y="8851"/>
                <a:ext cx="1800" cy="1800"/>
              </a:xfrm>
              <a:prstGeom prst="roundRect">
                <a:avLst>
                  <a:gd name="adj" fmla="val 16667"/>
                </a:avLst>
              </a:prstGeom>
              <a:solidFill>
                <a:srgbClr val="FFFFFF"/>
              </a:solidFill>
              <a:ln w="28575" algn="ctr">
                <a:round/>
                <a:headEnd/>
                <a:tailEnd/>
              </a:ln>
              <a:effectLst/>
              <a:scene3d>
                <a:camera prst="legacyObliqueTopLeft"/>
                <a:lightRig rig="legacyFlat3" dir="t"/>
              </a:scene3d>
              <a:sp3d extrusionH="430200" prstMaterial="legacyMatte">
                <a:bevelT w="13500" h="13500" prst="angle"/>
                <a:bevelB w="13500" h="13500" prst="angle"/>
                <a:extrusionClr>
                  <a:srgbClr val="FFFFFF"/>
                </a:extrusionClr>
              </a:sp3d>
            </p:spPr>
            <p:txBody>
              <a:bodyPr>
                <a:flatTx/>
              </a:bodyPr>
              <a:lstStyle/>
              <a:p>
                <a:pPr eaLnBrk="0" hangingPunct="0"/>
                <a:endParaRPr lang="tr-TR" sz="700" dirty="0"/>
              </a:p>
              <a:p>
                <a:pPr eaLnBrk="0" hangingPunct="0"/>
                <a:endParaRPr lang="tr-TR" sz="700" dirty="0"/>
              </a:p>
              <a:p>
                <a:pPr algn="ctr" eaLnBrk="0" hangingPunct="0"/>
                <a:endParaRPr lang="tr-TR" sz="1000" b="1" dirty="0">
                  <a:latin typeface="Comic Sans MS" pitchFamily="66" charset="0"/>
                </a:endParaRPr>
              </a:p>
              <a:p>
                <a:pPr algn="ctr" eaLnBrk="0" hangingPunct="0"/>
                <a:r>
                  <a:rPr lang="tr-TR" sz="900" dirty="0">
                    <a:latin typeface="Arial Black" pitchFamily="34" charset="0"/>
                  </a:rPr>
                  <a:t>MALİYET</a:t>
                </a:r>
              </a:p>
              <a:p>
                <a:pPr algn="ctr" eaLnBrk="0" hangingPunct="0"/>
                <a:r>
                  <a:rPr lang="tr-TR" sz="900" dirty="0">
                    <a:latin typeface="Arial Black" pitchFamily="34" charset="0"/>
                  </a:rPr>
                  <a:t>MUHASEBESİ</a:t>
                </a:r>
              </a:p>
              <a:p>
                <a:pPr algn="ctr" eaLnBrk="0" hangingPunct="0"/>
                <a:r>
                  <a:rPr lang="tr-TR" sz="900" dirty="0">
                    <a:latin typeface="Arial Black" pitchFamily="34" charset="0"/>
                  </a:rPr>
                  <a:t>YÖNETİM MUHASEBESİ</a:t>
                </a:r>
              </a:p>
            </p:txBody>
          </p:sp>
          <p:sp>
            <p:nvSpPr>
              <p:cNvPr id="12" name="AutoShape 8"/>
              <p:cNvSpPr>
                <a:spLocks noChangeArrowheads="1"/>
              </p:cNvSpPr>
              <p:nvPr/>
            </p:nvSpPr>
            <p:spPr bwMode="auto">
              <a:xfrm>
                <a:off x="4218" y="9391"/>
                <a:ext cx="720" cy="180"/>
              </a:xfrm>
              <a:prstGeom prst="leftRightArrow">
                <a:avLst>
                  <a:gd name="adj1" fmla="val 50000"/>
                  <a:gd name="adj2" fmla="val 80000"/>
                </a:avLst>
              </a:prstGeom>
              <a:solidFill>
                <a:schemeClr val="tx1"/>
              </a:solidFill>
              <a:ln w="28575" algn="ctr">
                <a:miter lim="800000"/>
                <a:headEnd/>
                <a:tailEnd/>
              </a:ln>
              <a:effectLst/>
              <a:scene3d>
                <a:camera prst="legacyObliqueTopLeft"/>
                <a:lightRig rig="legacyFlat3" dir="t"/>
              </a:scene3d>
              <a:sp3d extrusionH="430200" prstMaterial="legacyMatte">
                <a:bevelT w="13500" h="13500" prst="angle"/>
                <a:bevelB w="13500" h="13500" prst="angle"/>
                <a:extrusionClr>
                  <a:schemeClr val="tx1"/>
                </a:extrusionClr>
              </a:sp3d>
            </p:spPr>
            <p:txBody>
              <a:bodyPr>
                <a:flatTx/>
              </a:bodyPr>
              <a:lstStyle/>
              <a:p>
                <a:endParaRPr lang="tr-TR" sz="1000"/>
              </a:p>
            </p:txBody>
          </p:sp>
          <p:sp>
            <p:nvSpPr>
              <p:cNvPr id="13" name="AutoShape 9"/>
              <p:cNvSpPr>
                <a:spLocks noChangeArrowheads="1"/>
              </p:cNvSpPr>
              <p:nvPr/>
            </p:nvSpPr>
            <p:spPr bwMode="auto">
              <a:xfrm>
                <a:off x="6738" y="9571"/>
                <a:ext cx="540" cy="180"/>
              </a:xfrm>
              <a:prstGeom prst="leftArrow">
                <a:avLst>
                  <a:gd name="adj1" fmla="val 50000"/>
                  <a:gd name="adj2" fmla="val 75000"/>
                </a:avLst>
              </a:prstGeom>
              <a:solidFill>
                <a:schemeClr val="tx1"/>
              </a:solidFill>
              <a:ln w="28575" algn="ctr">
                <a:miter lim="800000"/>
                <a:headEnd/>
                <a:tailEnd/>
              </a:ln>
              <a:effectLst/>
              <a:scene3d>
                <a:camera prst="legacyObliqueTopLeft"/>
                <a:lightRig rig="legacyFlat3" dir="t"/>
              </a:scene3d>
              <a:sp3d extrusionH="430200" prstMaterial="legacyMatte">
                <a:bevelT w="13500" h="13500" prst="angle"/>
                <a:bevelB w="13500" h="13500" prst="angle"/>
                <a:extrusionClr>
                  <a:schemeClr val="tx1"/>
                </a:extrusionClr>
              </a:sp3d>
            </p:spPr>
            <p:txBody>
              <a:bodyPr>
                <a:flatTx/>
              </a:bodyPr>
              <a:lstStyle/>
              <a:p>
                <a:endParaRPr lang="tr-TR" sz="1000"/>
              </a:p>
            </p:txBody>
          </p:sp>
          <p:sp>
            <p:nvSpPr>
              <p:cNvPr id="14" name="AutoShape 10"/>
              <p:cNvSpPr>
                <a:spLocks noChangeArrowheads="1"/>
              </p:cNvSpPr>
              <p:nvPr/>
            </p:nvSpPr>
            <p:spPr bwMode="auto">
              <a:xfrm>
                <a:off x="2161" y="9447"/>
                <a:ext cx="360" cy="179"/>
              </a:xfrm>
              <a:prstGeom prst="rightArrow">
                <a:avLst>
                  <a:gd name="adj1" fmla="val 50000"/>
                  <a:gd name="adj2" fmla="val 50279"/>
                </a:avLst>
              </a:prstGeom>
              <a:solidFill>
                <a:srgbClr val="000000"/>
              </a:solidFill>
              <a:ln w="28575" algn="ctr">
                <a:miter lim="800000"/>
                <a:headEnd/>
                <a:tailEnd/>
              </a:ln>
              <a:effectLst/>
              <a:scene3d>
                <a:camera prst="legacyObliqueTopLeft"/>
                <a:lightRig rig="legacyFlat3" dir="t"/>
              </a:scene3d>
              <a:sp3d extrusionH="430200" prstMaterial="legacyMatte">
                <a:bevelT w="13500" h="13500" prst="angle"/>
                <a:bevelB w="13500" h="13500" prst="angle"/>
                <a:extrusionClr>
                  <a:srgbClr val="000000"/>
                </a:extrusionClr>
              </a:sp3d>
            </p:spPr>
            <p:txBody>
              <a:bodyPr>
                <a:flatTx/>
              </a:bodyPr>
              <a:lstStyle/>
              <a:p>
                <a:endParaRPr lang="tr-TR" sz="1000"/>
              </a:p>
            </p:txBody>
          </p:sp>
          <p:sp>
            <p:nvSpPr>
              <p:cNvPr id="15" name="AutoShape 11"/>
              <p:cNvSpPr>
                <a:spLocks noChangeArrowheads="1"/>
              </p:cNvSpPr>
              <p:nvPr/>
            </p:nvSpPr>
            <p:spPr bwMode="auto">
              <a:xfrm>
                <a:off x="7641" y="8104"/>
                <a:ext cx="1620" cy="2700"/>
              </a:xfrm>
              <a:prstGeom prst="roundRect">
                <a:avLst>
                  <a:gd name="adj" fmla="val 16667"/>
                </a:avLst>
              </a:prstGeom>
              <a:solidFill>
                <a:srgbClr val="8CCA9B">
                  <a:alpha val="42999"/>
                </a:srgbClr>
              </a:solidFill>
              <a:ln w="9525" algn="ctr">
                <a:round/>
                <a:headEnd/>
                <a:tailEnd/>
              </a:ln>
              <a:effectLst/>
              <a:scene3d>
                <a:camera prst="legacyObliqueTopLeft"/>
                <a:lightRig rig="legacyFlat3" dir="t"/>
              </a:scene3d>
              <a:sp3d extrusionH="430200" prstMaterial="legacyMatte">
                <a:bevelT w="13500" h="13500" prst="angle"/>
                <a:bevelB w="13500" h="13500" prst="angle"/>
                <a:extrusionClr>
                  <a:srgbClr val="8CCA9B"/>
                </a:extrusionClr>
              </a:sp3d>
            </p:spPr>
            <p:txBody>
              <a:bodyPr>
                <a:flatTx/>
              </a:bodyPr>
              <a:lstStyle/>
              <a:p>
                <a:pPr eaLnBrk="0" hangingPunct="0"/>
                <a:endParaRPr lang="tr-TR" sz="700" u="sng">
                  <a:latin typeface="Arial Black" pitchFamily="34" charset="0"/>
                </a:endParaRPr>
              </a:p>
              <a:p>
                <a:pPr eaLnBrk="0" hangingPunct="0"/>
                <a:endParaRPr lang="tr-TR" sz="700" u="sng">
                  <a:latin typeface="Arial Black" pitchFamily="34" charset="0"/>
                </a:endParaRPr>
              </a:p>
              <a:p>
                <a:pPr algn="ctr" eaLnBrk="0" hangingPunct="0"/>
                <a:r>
                  <a:rPr lang="tr-TR" sz="900" u="sng">
                    <a:latin typeface="Arial Black" pitchFamily="34" charset="0"/>
                  </a:rPr>
                  <a:t>AMAÇ</a:t>
                </a:r>
              </a:p>
              <a:p>
                <a:pPr eaLnBrk="0" hangingPunct="0"/>
                <a:endParaRPr lang="tr-TR" sz="900">
                  <a:latin typeface="Arial Black" pitchFamily="34" charset="0"/>
                </a:endParaRPr>
              </a:p>
              <a:p>
                <a:pPr eaLnBrk="0" hangingPunct="0"/>
                <a:endParaRPr lang="tr-TR" sz="700" b="1"/>
              </a:p>
              <a:p>
                <a:pPr eaLnBrk="0" hangingPunct="0"/>
                <a:endParaRPr lang="tr-TR" sz="700" b="1"/>
              </a:p>
              <a:p>
                <a:pPr eaLnBrk="0" hangingPunct="0"/>
                <a:endParaRPr lang="tr-TR" sz="700" b="1"/>
              </a:p>
              <a:p>
                <a:pPr eaLnBrk="0" hangingPunct="0"/>
                <a:endParaRPr lang="tr-TR" sz="700" b="1"/>
              </a:p>
              <a:p>
                <a:pPr eaLnBrk="0" hangingPunct="0"/>
                <a:endParaRPr lang="tr-TR" sz="700" b="1"/>
              </a:p>
              <a:p>
                <a:pPr eaLnBrk="0" hangingPunct="0"/>
                <a:endParaRPr lang="tr-TR" sz="700" b="1"/>
              </a:p>
              <a:p>
                <a:pPr eaLnBrk="0" hangingPunct="0"/>
                <a:endParaRPr lang="tr-TR" sz="700" b="1"/>
              </a:p>
              <a:p>
                <a:pPr eaLnBrk="0" hangingPunct="0"/>
                <a:r>
                  <a:rPr lang="tr-TR" sz="1000">
                    <a:solidFill>
                      <a:srgbClr val="FF0000"/>
                    </a:solidFill>
                    <a:latin typeface="Arial Black" pitchFamily="34" charset="0"/>
                  </a:rPr>
                  <a:t>MUHASEBE</a:t>
                </a:r>
              </a:p>
              <a:p>
                <a:pPr eaLnBrk="0" hangingPunct="0"/>
                <a:r>
                  <a:rPr lang="tr-TR" sz="1000">
                    <a:solidFill>
                      <a:srgbClr val="FF0000"/>
                    </a:solidFill>
                    <a:latin typeface="Arial Black" pitchFamily="34" charset="0"/>
                  </a:rPr>
                  <a:t>BİLGİSİ</a:t>
                </a:r>
              </a:p>
              <a:p>
                <a:pPr eaLnBrk="0" hangingPunct="0"/>
                <a:endParaRPr lang="tr-TR" sz="1000">
                  <a:solidFill>
                    <a:srgbClr val="FF0000"/>
                  </a:solidFill>
                  <a:latin typeface="Arial Black" pitchFamily="34" charset="0"/>
                </a:endParaRPr>
              </a:p>
              <a:p>
                <a:pPr eaLnBrk="0" hangingPunct="0"/>
                <a:endParaRPr lang="tr-TR" sz="1000"/>
              </a:p>
            </p:txBody>
          </p:sp>
          <p:sp>
            <p:nvSpPr>
              <p:cNvPr id="16" name="Line 12"/>
              <p:cNvSpPr>
                <a:spLocks noChangeShapeType="1"/>
              </p:cNvSpPr>
              <p:nvPr/>
            </p:nvSpPr>
            <p:spPr bwMode="auto">
              <a:xfrm>
                <a:off x="7278" y="9031"/>
                <a:ext cx="360" cy="0"/>
              </a:xfrm>
              <a:prstGeom prst="line">
                <a:avLst/>
              </a:prstGeom>
              <a:noFill/>
              <a:ln w="28575">
                <a:solidFill>
                  <a:srgbClr val="000000"/>
                </a:solidFill>
                <a:round/>
                <a:headEnd/>
                <a:tailEnd type="triangle" w="med" len="med"/>
              </a:ln>
              <a:effectLst/>
              <a:scene3d>
                <a:camera prst="legacyObliqueTopLeft"/>
                <a:lightRig rig="legacyFlat3" dir="t"/>
              </a:scene3d>
              <a:sp3d extrusionH="430200" prstMaterial="legacyMatte">
                <a:bevelT w="13500" h="13500" prst="angle"/>
                <a:bevelB w="13500" h="13500" prst="angle"/>
                <a:extrusionClr>
                  <a:srgbClr val="000000"/>
                </a:extrusionClr>
              </a:sp3d>
            </p:spPr>
            <p:txBody>
              <a:bodyPr>
                <a:flatTx/>
              </a:bodyPr>
              <a:lstStyle/>
              <a:p>
                <a:endParaRPr lang="tr-TR" sz="1000"/>
              </a:p>
            </p:txBody>
          </p:sp>
          <p:sp>
            <p:nvSpPr>
              <p:cNvPr id="17" name="Line 13"/>
              <p:cNvSpPr>
                <a:spLocks noChangeShapeType="1"/>
              </p:cNvSpPr>
              <p:nvPr/>
            </p:nvSpPr>
            <p:spPr bwMode="auto">
              <a:xfrm>
                <a:off x="7278" y="10111"/>
                <a:ext cx="360" cy="0"/>
              </a:xfrm>
              <a:prstGeom prst="line">
                <a:avLst/>
              </a:prstGeom>
              <a:noFill/>
              <a:ln w="28575">
                <a:solidFill>
                  <a:srgbClr val="000000"/>
                </a:solidFill>
                <a:round/>
                <a:headEnd/>
                <a:tailEnd type="triangle" w="med" len="med"/>
              </a:ln>
              <a:effectLst/>
              <a:scene3d>
                <a:camera prst="legacyObliqueTopLeft"/>
                <a:lightRig rig="legacyFlat3" dir="t"/>
              </a:scene3d>
              <a:sp3d extrusionH="430200" prstMaterial="legacyMatte">
                <a:bevelT w="13500" h="13500" prst="angle"/>
                <a:bevelB w="13500" h="13500" prst="angle"/>
                <a:extrusionClr>
                  <a:srgbClr val="000000"/>
                </a:extrusionClr>
              </a:sp3d>
            </p:spPr>
            <p:txBody>
              <a:bodyPr>
                <a:flatTx/>
              </a:bodyPr>
              <a:lstStyle/>
              <a:p>
                <a:endParaRPr lang="tr-TR" sz="1000"/>
              </a:p>
            </p:txBody>
          </p:sp>
        </p:gr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1.1.2. Maliyet Muhasebesinin Amaçları</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5</a:t>
            </a:fld>
            <a:endParaRPr lang="tr-TR"/>
          </a:p>
        </p:txBody>
      </p:sp>
      <p:sp>
        <p:nvSpPr>
          <p:cNvPr id="5" name="4 İçerik Yer Tutucusu"/>
          <p:cNvSpPr>
            <a:spLocks noGrp="1"/>
          </p:cNvSpPr>
          <p:nvPr>
            <p:ph sz="quarter" idx="1"/>
          </p:nvPr>
        </p:nvSpPr>
        <p:spPr/>
        <p:txBody>
          <a:bodyPr>
            <a:normAutofit/>
          </a:bodyPr>
          <a:lstStyle/>
          <a:p>
            <a:pPr algn="just"/>
            <a:r>
              <a:rPr lang="tr-TR" sz="2000" dirty="0" smtClean="0">
                <a:latin typeface="Tahoma" pitchFamily="34" charset="0"/>
                <a:ea typeface="Tahoma" pitchFamily="34" charset="0"/>
                <a:cs typeface="Tahoma" pitchFamily="34" charset="0"/>
              </a:rPr>
              <a:t>Maliyet bilgi sisteminin sağladığı bilgiler, maliyet muhasebesinin çalışma alanlarını ve amaçlarını da şekillendirir, maliyet muhasebesinin başlıca amaçları şunlardır(</a:t>
            </a:r>
            <a:r>
              <a:rPr lang="tr-TR" sz="2000" dirty="0" err="1" smtClean="0">
                <a:latin typeface="Tahoma" pitchFamily="34" charset="0"/>
                <a:ea typeface="Tahoma" pitchFamily="34" charset="0"/>
                <a:cs typeface="Tahoma" pitchFamily="34" charset="0"/>
              </a:rPr>
              <a:t>Hacırüstemoğlu</a:t>
            </a:r>
            <a:r>
              <a:rPr lang="tr-TR" sz="2000" dirty="0" smtClean="0">
                <a:latin typeface="Tahoma" pitchFamily="34" charset="0"/>
                <a:ea typeface="Tahoma" pitchFamily="34" charset="0"/>
                <a:cs typeface="Tahoma" pitchFamily="34" charset="0"/>
              </a:rPr>
              <a:t>, 2000:7);</a:t>
            </a:r>
          </a:p>
          <a:p>
            <a:pPr algn="just">
              <a:buNone/>
            </a:pPr>
            <a:r>
              <a:rPr lang="tr-TR" sz="2000" dirty="0" smtClean="0">
                <a:latin typeface="Tahoma" pitchFamily="34" charset="0"/>
                <a:ea typeface="Tahoma" pitchFamily="34" charset="0"/>
                <a:cs typeface="Tahoma" pitchFamily="34" charset="0"/>
              </a:rPr>
              <a:t>•	Toplam ve birim maliyetleri hesaplamak.</a:t>
            </a:r>
          </a:p>
          <a:p>
            <a:pPr algn="just">
              <a:buNone/>
            </a:pPr>
            <a:r>
              <a:rPr lang="tr-TR" sz="2000" dirty="0" smtClean="0">
                <a:latin typeface="Tahoma" pitchFamily="34" charset="0"/>
                <a:ea typeface="Tahoma" pitchFamily="34" charset="0"/>
                <a:cs typeface="Tahoma" pitchFamily="34" charset="0"/>
              </a:rPr>
              <a:t>•	Gider kontrolüne yardımcı olmak. (İsrafın ortadan kaldırılması)</a:t>
            </a:r>
          </a:p>
          <a:p>
            <a:pPr algn="just">
              <a:buNone/>
            </a:pPr>
            <a:r>
              <a:rPr lang="tr-TR" sz="2000" dirty="0" smtClean="0">
                <a:latin typeface="Tahoma" pitchFamily="34" charset="0"/>
                <a:ea typeface="Tahoma" pitchFamily="34" charset="0"/>
                <a:cs typeface="Tahoma" pitchFamily="34" charset="0"/>
              </a:rPr>
              <a:t>•	Planlamaya yardımcı olmak.</a:t>
            </a:r>
          </a:p>
          <a:p>
            <a:pPr algn="just">
              <a:buNone/>
            </a:pPr>
            <a:r>
              <a:rPr lang="tr-TR" sz="2000" dirty="0" smtClean="0">
                <a:latin typeface="Tahoma" pitchFamily="34" charset="0"/>
                <a:ea typeface="Tahoma" pitchFamily="34" charset="0"/>
                <a:cs typeface="Tahoma" pitchFamily="34" charset="0"/>
              </a:rPr>
              <a:t>•	İşletmede alınacak özel kararlara yardımcı olmak.</a:t>
            </a:r>
          </a:p>
        </p:txBody>
      </p:sp>
      <p:pic>
        <p:nvPicPr>
          <p:cNvPr id="17413" name="Picture 5"/>
          <p:cNvPicPr>
            <a:picLocks noChangeAspect="1" noChangeArrowheads="1"/>
          </p:cNvPicPr>
          <p:nvPr/>
        </p:nvPicPr>
        <p:blipFill>
          <a:blip r:embed="rId2" cstate="print"/>
          <a:srcRect/>
          <a:stretch>
            <a:fillRect/>
          </a:stretch>
        </p:blipFill>
        <p:spPr bwMode="auto">
          <a:xfrm>
            <a:off x="2843808" y="3933056"/>
            <a:ext cx="3484570" cy="2340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fontScale="90000"/>
          </a:bodyPr>
          <a:lstStyle/>
          <a:p>
            <a:pPr algn="l"/>
            <a:r>
              <a:rPr lang="tr-TR" sz="2400" b="1" dirty="0" smtClean="0">
                <a:latin typeface="Tahoma" pitchFamily="34" charset="0"/>
                <a:ea typeface="Tahoma" pitchFamily="34" charset="0"/>
                <a:cs typeface="Tahoma" pitchFamily="34" charset="0"/>
              </a:rPr>
              <a:t>1.2. Finansal Muhasebe ve Maliyet Muhasebesi Karşılaştırılması</a:t>
            </a:r>
            <a:endParaRPr lang="tr-TR" sz="2400" b="1"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6</a:t>
            </a:fld>
            <a:endParaRPr lang="tr-TR"/>
          </a:p>
        </p:txBody>
      </p:sp>
      <p:sp>
        <p:nvSpPr>
          <p:cNvPr id="5" name="4 İçerik Yer Tutucusu"/>
          <p:cNvSpPr>
            <a:spLocks noGrp="1"/>
          </p:cNvSpPr>
          <p:nvPr>
            <p:ph sz="quarter" idx="1"/>
          </p:nvPr>
        </p:nvSpPr>
        <p:spPr/>
        <p:txBody>
          <a:bodyPr>
            <a:normAutofit/>
          </a:bodyPr>
          <a:lstStyle/>
          <a:p>
            <a:pPr algn="just"/>
            <a:r>
              <a:rPr lang="tr-TR" sz="2000" dirty="0" smtClean="0">
                <a:latin typeface="Tahoma" pitchFamily="34" charset="0"/>
                <a:ea typeface="Tahoma" pitchFamily="34" charset="0"/>
                <a:cs typeface="Tahoma" pitchFamily="34" charset="0"/>
              </a:rPr>
              <a:t>Finansal muhasebe ve maliyet(yönetim) muhasebesi arasındaki fonksiyonların karşılaştırılması aşağıdaki gibidir(Yükçü, 2007:5)</a:t>
            </a:r>
          </a:p>
          <a:p>
            <a:pPr algn="just">
              <a:buNone/>
            </a:pPr>
            <a:endParaRPr lang="tr-TR" sz="2000" dirty="0" smtClean="0">
              <a:latin typeface="Tahoma" pitchFamily="34" charset="0"/>
              <a:ea typeface="Tahoma" pitchFamily="34" charset="0"/>
              <a:cs typeface="Tahoma" pitchFamily="34" charset="0"/>
            </a:endParaRPr>
          </a:p>
          <a:p>
            <a:pPr algn="just">
              <a:buNone/>
            </a:pPr>
            <a:endParaRPr lang="tr-TR" sz="2000" dirty="0" smtClean="0">
              <a:latin typeface="Tahoma" pitchFamily="34" charset="0"/>
              <a:ea typeface="Tahoma" pitchFamily="34" charset="0"/>
              <a:cs typeface="Tahoma" pitchFamily="34" charset="0"/>
            </a:endParaRPr>
          </a:p>
        </p:txBody>
      </p:sp>
      <p:pic>
        <p:nvPicPr>
          <p:cNvPr id="1027" name="Picture 3"/>
          <p:cNvPicPr>
            <a:picLocks noChangeAspect="1" noChangeArrowheads="1"/>
          </p:cNvPicPr>
          <p:nvPr/>
        </p:nvPicPr>
        <p:blipFill>
          <a:blip r:embed="rId2" cstate="print"/>
          <a:srcRect/>
          <a:stretch>
            <a:fillRect/>
          </a:stretch>
        </p:blipFill>
        <p:spPr bwMode="auto">
          <a:xfrm>
            <a:off x="305551" y="2160240"/>
            <a:ext cx="8802953" cy="45811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fontScale="90000"/>
          </a:bodyPr>
          <a:lstStyle/>
          <a:p>
            <a:pPr algn="l"/>
            <a:r>
              <a:rPr lang="tr-TR" sz="2400" b="1" dirty="0" smtClean="0">
                <a:latin typeface="Tahoma" pitchFamily="34" charset="0"/>
                <a:ea typeface="Tahoma" pitchFamily="34" charset="0"/>
                <a:cs typeface="Tahoma" pitchFamily="34" charset="0"/>
              </a:rPr>
              <a:t>1.2.2. Tekdüzen Hesap Planında Maliyet Muhasebesi Uygulama Akışı</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7</a:t>
            </a:fld>
            <a:endParaRPr lang="tr-TR"/>
          </a:p>
        </p:txBody>
      </p:sp>
      <p:sp>
        <p:nvSpPr>
          <p:cNvPr id="5" name="4 İçerik Yer Tutucusu"/>
          <p:cNvSpPr>
            <a:spLocks noGrp="1"/>
          </p:cNvSpPr>
          <p:nvPr>
            <p:ph sz="quarter" idx="1"/>
          </p:nvPr>
        </p:nvSpPr>
        <p:spPr/>
        <p:txBody>
          <a:bodyPr>
            <a:normAutofit/>
          </a:bodyPr>
          <a:lstStyle/>
          <a:p>
            <a:pPr algn="just"/>
            <a:r>
              <a:rPr lang="tr-TR" sz="2000" dirty="0" smtClean="0">
                <a:latin typeface="Tahoma" pitchFamily="34" charset="0"/>
                <a:ea typeface="Tahoma" pitchFamily="34" charset="0"/>
                <a:cs typeface="Tahoma" pitchFamily="34" charset="0"/>
              </a:rPr>
              <a:t>Maliyet muhasebesi alt kayıt sistemi ile fonksiyonunu yerine getirir, bu aşamada finansal muhasebe uygulamalarına da yön veren Tekdüzen Hesap Planı’na göre kayıtlar tutulur. Bu aşamada işletmelerin önünde iki alternatif yöntem bulunmaktadır. Bu yöntemlerden birincisi 7/A Fonksiyon Esasına Göre Kayıt yöntemi, ikincisi ise 7/B Çeşit Esasına Göre kayıt yöntemidir. İşletmelerin fonksiyonlar(üretim, ar-</a:t>
            </a:r>
            <a:r>
              <a:rPr lang="tr-TR" sz="2000" dirty="0" err="1" smtClean="0">
                <a:latin typeface="Tahoma" pitchFamily="34" charset="0"/>
                <a:ea typeface="Tahoma" pitchFamily="34" charset="0"/>
                <a:cs typeface="Tahoma" pitchFamily="34" charset="0"/>
              </a:rPr>
              <a:t>ge</a:t>
            </a:r>
            <a:r>
              <a:rPr lang="tr-TR" sz="2000" dirty="0" smtClean="0">
                <a:latin typeface="Tahoma" pitchFamily="34" charset="0"/>
                <a:ea typeface="Tahoma" pitchFamily="34" charset="0"/>
                <a:cs typeface="Tahoma" pitchFamily="34" charset="0"/>
              </a:rPr>
              <a:t>, pazarlama, yönetim ve finans) bazında giderlerini takip etmek istemeleri halinde 7/A seçeneğini kullanmaları uygun olmaktadır(</a:t>
            </a:r>
            <a:r>
              <a:rPr lang="tr-TR" sz="2000" dirty="0" err="1" smtClean="0">
                <a:latin typeface="Tahoma" pitchFamily="34" charset="0"/>
                <a:ea typeface="Tahoma" pitchFamily="34" charset="0"/>
                <a:cs typeface="Tahoma" pitchFamily="34" charset="0"/>
              </a:rPr>
              <a:t>Hacırüstemoğlu</a:t>
            </a:r>
            <a:r>
              <a:rPr lang="tr-TR" sz="2000" dirty="0" smtClean="0">
                <a:latin typeface="Tahoma" pitchFamily="34" charset="0"/>
                <a:ea typeface="Tahoma" pitchFamily="34" charset="0"/>
                <a:cs typeface="Tahoma" pitchFamily="34" charset="0"/>
              </a:rPr>
              <a:t>, 2000:45).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179388" y="203200"/>
            <a:ext cx="1584325" cy="720725"/>
            <a:chOff x="158" y="210"/>
            <a:chExt cx="1089" cy="499"/>
          </a:xfrm>
        </p:grpSpPr>
        <p:sp>
          <p:nvSpPr>
            <p:cNvPr id="8197" name="Line 5"/>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8198" name="Line 6"/>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8199" name="Text Box 7"/>
            <p:cNvSpPr txBox="1">
              <a:spLocks noChangeArrowheads="1"/>
            </p:cNvSpPr>
            <p:nvPr/>
          </p:nvSpPr>
          <p:spPr bwMode="auto">
            <a:xfrm>
              <a:off x="159" y="210"/>
              <a:ext cx="1088" cy="201"/>
            </a:xfrm>
            <a:prstGeom prst="rect">
              <a:avLst/>
            </a:prstGeom>
            <a:noFill/>
            <a:ln w="9525">
              <a:noFill/>
              <a:miter lim="800000"/>
              <a:headEnd/>
              <a:tailEnd/>
            </a:ln>
            <a:effectLst/>
          </p:spPr>
          <p:txBody>
            <a:bodyPr>
              <a:spAutoFit/>
            </a:bodyPr>
            <a:lstStyle/>
            <a:p>
              <a:pPr>
                <a:spcBef>
                  <a:spcPct val="50000"/>
                </a:spcBef>
              </a:pPr>
              <a:r>
                <a:rPr lang="tr-TR" sz="1300" b="1"/>
                <a:t>153 Ticari Mallar</a:t>
              </a:r>
            </a:p>
          </p:txBody>
        </p:sp>
      </p:grpSp>
      <p:sp>
        <p:nvSpPr>
          <p:cNvPr id="8200" name="Line 8"/>
          <p:cNvSpPr>
            <a:spLocks noChangeShapeType="1"/>
          </p:cNvSpPr>
          <p:nvPr/>
        </p:nvSpPr>
        <p:spPr bwMode="auto">
          <a:xfrm>
            <a:off x="250825" y="692150"/>
            <a:ext cx="431800" cy="0"/>
          </a:xfrm>
          <a:prstGeom prst="line">
            <a:avLst/>
          </a:prstGeom>
          <a:noFill/>
          <a:ln w="9525">
            <a:solidFill>
              <a:schemeClr val="tx1"/>
            </a:solidFill>
            <a:round/>
            <a:headEnd/>
            <a:tailEnd type="triangle" w="med" len="med"/>
          </a:ln>
          <a:effectLst/>
        </p:spPr>
        <p:txBody>
          <a:bodyPr/>
          <a:lstStyle/>
          <a:p>
            <a:endParaRPr lang="tr-TR"/>
          </a:p>
        </p:txBody>
      </p:sp>
      <p:sp>
        <p:nvSpPr>
          <p:cNvPr id="8201" name="Line 9"/>
          <p:cNvSpPr>
            <a:spLocks noChangeShapeType="1"/>
          </p:cNvSpPr>
          <p:nvPr/>
        </p:nvSpPr>
        <p:spPr bwMode="auto">
          <a:xfrm>
            <a:off x="1042988" y="692150"/>
            <a:ext cx="6624637" cy="0"/>
          </a:xfrm>
          <a:prstGeom prst="line">
            <a:avLst/>
          </a:prstGeom>
          <a:noFill/>
          <a:ln w="9525">
            <a:solidFill>
              <a:schemeClr val="tx1"/>
            </a:solidFill>
            <a:round/>
            <a:headEnd/>
            <a:tailEnd type="triangle" w="med" len="med"/>
          </a:ln>
          <a:effectLst/>
        </p:spPr>
        <p:txBody>
          <a:bodyPr/>
          <a:lstStyle/>
          <a:p>
            <a:endParaRPr lang="tr-TR"/>
          </a:p>
        </p:txBody>
      </p:sp>
      <p:sp>
        <p:nvSpPr>
          <p:cNvPr id="8202" name="Text Box 10"/>
          <p:cNvSpPr txBox="1">
            <a:spLocks noChangeArrowheads="1"/>
          </p:cNvSpPr>
          <p:nvPr/>
        </p:nvSpPr>
        <p:spPr bwMode="auto">
          <a:xfrm>
            <a:off x="3276600" y="404813"/>
            <a:ext cx="1512888" cy="274637"/>
          </a:xfrm>
          <a:prstGeom prst="rect">
            <a:avLst/>
          </a:prstGeom>
          <a:noFill/>
          <a:ln w="9525">
            <a:noFill/>
            <a:miter lim="800000"/>
            <a:headEnd/>
            <a:tailEnd/>
          </a:ln>
          <a:effectLst/>
        </p:spPr>
        <p:txBody>
          <a:bodyPr>
            <a:spAutoFit/>
          </a:bodyPr>
          <a:lstStyle/>
          <a:p>
            <a:pPr>
              <a:spcBef>
                <a:spcPct val="50000"/>
              </a:spcBef>
            </a:pPr>
            <a:r>
              <a:rPr lang="tr-TR" sz="1200" b="1">
                <a:solidFill>
                  <a:srgbClr val="FF5050"/>
                </a:solidFill>
                <a:effectLst>
                  <a:outerShdw blurRad="38100" dist="38100" dir="2700000" algn="tl">
                    <a:srgbClr val="C0C0C0"/>
                  </a:outerShdw>
                </a:effectLst>
              </a:rPr>
              <a:t>Mallar Satılınca</a:t>
            </a:r>
          </a:p>
        </p:txBody>
      </p:sp>
      <p:grpSp>
        <p:nvGrpSpPr>
          <p:cNvPr id="3" name="Group 11"/>
          <p:cNvGrpSpPr>
            <a:grpSpLocks/>
          </p:cNvGrpSpPr>
          <p:nvPr/>
        </p:nvGrpSpPr>
        <p:grpSpPr bwMode="auto">
          <a:xfrm>
            <a:off x="7380288" y="333375"/>
            <a:ext cx="1584325" cy="719138"/>
            <a:chOff x="158" y="210"/>
            <a:chExt cx="1089" cy="499"/>
          </a:xfrm>
        </p:grpSpPr>
        <p:sp>
          <p:nvSpPr>
            <p:cNvPr id="8204" name="Line 12"/>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8205" name="Line 13"/>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8206" name="Text Box 14"/>
            <p:cNvSpPr txBox="1">
              <a:spLocks noChangeArrowheads="1"/>
            </p:cNvSpPr>
            <p:nvPr/>
          </p:nvSpPr>
          <p:spPr bwMode="auto">
            <a:xfrm>
              <a:off x="159" y="210"/>
              <a:ext cx="1088" cy="202"/>
            </a:xfrm>
            <a:prstGeom prst="rect">
              <a:avLst/>
            </a:prstGeom>
            <a:noFill/>
            <a:ln w="9525">
              <a:noFill/>
              <a:miter lim="800000"/>
              <a:headEnd/>
              <a:tailEnd/>
            </a:ln>
            <a:effectLst/>
          </p:spPr>
          <p:txBody>
            <a:bodyPr>
              <a:spAutoFit/>
            </a:bodyPr>
            <a:lstStyle/>
            <a:p>
              <a:pPr>
                <a:spcBef>
                  <a:spcPct val="50000"/>
                </a:spcBef>
              </a:pPr>
              <a:r>
                <a:rPr lang="tr-TR" sz="1300" b="1"/>
                <a:t>621 S.T.M.Mali.</a:t>
              </a:r>
            </a:p>
          </p:txBody>
        </p:sp>
      </p:grpSp>
      <p:grpSp>
        <p:nvGrpSpPr>
          <p:cNvPr id="4" name="Group 20"/>
          <p:cNvGrpSpPr>
            <a:grpSpLocks/>
          </p:cNvGrpSpPr>
          <p:nvPr/>
        </p:nvGrpSpPr>
        <p:grpSpPr bwMode="auto">
          <a:xfrm>
            <a:off x="207963" y="895350"/>
            <a:ext cx="1512887" cy="720725"/>
            <a:chOff x="131" y="564"/>
            <a:chExt cx="953" cy="454"/>
          </a:xfrm>
        </p:grpSpPr>
        <p:grpSp>
          <p:nvGrpSpPr>
            <p:cNvPr id="5" name="Group 15"/>
            <p:cNvGrpSpPr>
              <a:grpSpLocks/>
            </p:cNvGrpSpPr>
            <p:nvPr/>
          </p:nvGrpSpPr>
          <p:grpSpPr bwMode="auto">
            <a:xfrm>
              <a:off x="131" y="564"/>
              <a:ext cx="953" cy="454"/>
              <a:chOff x="158" y="210"/>
              <a:chExt cx="1089" cy="499"/>
            </a:xfrm>
          </p:grpSpPr>
          <p:sp>
            <p:nvSpPr>
              <p:cNvPr id="8208" name="Line 16"/>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8209" name="Line 17"/>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8210" name="Text Box 18"/>
              <p:cNvSpPr txBox="1">
                <a:spLocks noChangeArrowheads="1"/>
              </p:cNvSpPr>
              <p:nvPr/>
            </p:nvSpPr>
            <p:spPr bwMode="auto">
              <a:xfrm>
                <a:off x="159" y="210"/>
                <a:ext cx="1088" cy="201"/>
              </a:xfrm>
              <a:prstGeom prst="rect">
                <a:avLst/>
              </a:prstGeom>
              <a:noFill/>
              <a:ln w="9525">
                <a:noFill/>
                <a:miter lim="800000"/>
                <a:headEnd/>
                <a:tailEnd/>
              </a:ln>
              <a:effectLst/>
            </p:spPr>
            <p:txBody>
              <a:bodyPr>
                <a:spAutoFit/>
              </a:bodyPr>
              <a:lstStyle/>
              <a:p>
                <a:pPr>
                  <a:spcBef>
                    <a:spcPct val="50000"/>
                  </a:spcBef>
                </a:pPr>
                <a:r>
                  <a:rPr lang="tr-TR" sz="1300" b="1"/>
                  <a:t>150 İlk Md. Malz.</a:t>
                </a:r>
              </a:p>
            </p:txBody>
          </p:sp>
        </p:grpSp>
        <p:sp>
          <p:nvSpPr>
            <p:cNvPr id="8211" name="Line 19"/>
            <p:cNvSpPr>
              <a:spLocks noChangeShapeType="1"/>
            </p:cNvSpPr>
            <p:nvPr/>
          </p:nvSpPr>
          <p:spPr bwMode="auto">
            <a:xfrm>
              <a:off x="158" y="890"/>
              <a:ext cx="272" cy="0"/>
            </a:xfrm>
            <a:prstGeom prst="line">
              <a:avLst/>
            </a:prstGeom>
            <a:noFill/>
            <a:ln w="9525">
              <a:solidFill>
                <a:schemeClr val="tx1"/>
              </a:solidFill>
              <a:round/>
              <a:headEnd/>
              <a:tailEnd type="triangle" w="med" len="med"/>
            </a:ln>
            <a:effectLst/>
          </p:spPr>
          <p:txBody>
            <a:bodyPr/>
            <a:lstStyle/>
            <a:p>
              <a:endParaRPr lang="tr-TR"/>
            </a:p>
          </p:txBody>
        </p:sp>
      </p:grpSp>
      <p:grpSp>
        <p:nvGrpSpPr>
          <p:cNvPr id="6" name="Group 30"/>
          <p:cNvGrpSpPr>
            <a:grpSpLocks/>
          </p:cNvGrpSpPr>
          <p:nvPr/>
        </p:nvGrpSpPr>
        <p:grpSpPr bwMode="auto">
          <a:xfrm>
            <a:off x="1635125" y="1557338"/>
            <a:ext cx="1584325" cy="719137"/>
            <a:chOff x="158" y="210"/>
            <a:chExt cx="1089" cy="499"/>
          </a:xfrm>
        </p:grpSpPr>
        <p:sp>
          <p:nvSpPr>
            <p:cNvPr id="8223" name="Line 31"/>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8224" name="Line 32"/>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8225" name="Text Box 33"/>
            <p:cNvSpPr txBox="1">
              <a:spLocks noChangeArrowheads="1"/>
            </p:cNvSpPr>
            <p:nvPr/>
          </p:nvSpPr>
          <p:spPr bwMode="auto">
            <a:xfrm>
              <a:off x="159" y="210"/>
              <a:ext cx="1088" cy="202"/>
            </a:xfrm>
            <a:prstGeom prst="rect">
              <a:avLst/>
            </a:prstGeom>
            <a:noFill/>
            <a:ln w="9525">
              <a:noFill/>
              <a:miter lim="800000"/>
              <a:headEnd/>
              <a:tailEnd/>
            </a:ln>
            <a:effectLst/>
          </p:spPr>
          <p:txBody>
            <a:bodyPr>
              <a:spAutoFit/>
            </a:bodyPr>
            <a:lstStyle/>
            <a:p>
              <a:pPr>
                <a:spcBef>
                  <a:spcPct val="50000"/>
                </a:spcBef>
              </a:pPr>
              <a:r>
                <a:rPr lang="tr-TR" sz="1300" b="1"/>
                <a:t>720 Direkt İşçilik</a:t>
              </a:r>
            </a:p>
          </p:txBody>
        </p:sp>
      </p:grpSp>
      <p:grpSp>
        <p:nvGrpSpPr>
          <p:cNvPr id="7" name="Group 34"/>
          <p:cNvGrpSpPr>
            <a:grpSpLocks/>
          </p:cNvGrpSpPr>
          <p:nvPr/>
        </p:nvGrpSpPr>
        <p:grpSpPr bwMode="auto">
          <a:xfrm>
            <a:off x="1635125" y="923925"/>
            <a:ext cx="1584325" cy="647700"/>
            <a:chOff x="158" y="210"/>
            <a:chExt cx="1089" cy="499"/>
          </a:xfrm>
        </p:grpSpPr>
        <p:sp>
          <p:nvSpPr>
            <p:cNvPr id="8227" name="Line 35"/>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8228" name="Line 36"/>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8229" name="Text Box 37"/>
            <p:cNvSpPr txBox="1">
              <a:spLocks noChangeArrowheads="1"/>
            </p:cNvSpPr>
            <p:nvPr/>
          </p:nvSpPr>
          <p:spPr bwMode="auto">
            <a:xfrm>
              <a:off x="159" y="210"/>
              <a:ext cx="1088" cy="224"/>
            </a:xfrm>
            <a:prstGeom prst="rect">
              <a:avLst/>
            </a:prstGeom>
            <a:noFill/>
            <a:ln w="9525">
              <a:noFill/>
              <a:miter lim="800000"/>
              <a:headEnd/>
              <a:tailEnd/>
            </a:ln>
            <a:effectLst/>
          </p:spPr>
          <p:txBody>
            <a:bodyPr>
              <a:spAutoFit/>
            </a:bodyPr>
            <a:lstStyle/>
            <a:p>
              <a:pPr>
                <a:spcBef>
                  <a:spcPct val="50000"/>
                </a:spcBef>
              </a:pPr>
              <a:r>
                <a:rPr lang="tr-TR" sz="1300" b="1"/>
                <a:t>710 Direkt İlk Md.</a:t>
              </a:r>
            </a:p>
          </p:txBody>
        </p:sp>
      </p:grpSp>
      <p:grpSp>
        <p:nvGrpSpPr>
          <p:cNvPr id="8" name="Group 38"/>
          <p:cNvGrpSpPr>
            <a:grpSpLocks/>
          </p:cNvGrpSpPr>
          <p:nvPr/>
        </p:nvGrpSpPr>
        <p:grpSpPr bwMode="auto">
          <a:xfrm>
            <a:off x="1620838" y="2247900"/>
            <a:ext cx="1584325" cy="649288"/>
            <a:chOff x="158" y="210"/>
            <a:chExt cx="1089" cy="499"/>
          </a:xfrm>
        </p:grpSpPr>
        <p:sp>
          <p:nvSpPr>
            <p:cNvPr id="8231" name="Line 39"/>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8232" name="Line 40"/>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8233" name="Text Box 41"/>
            <p:cNvSpPr txBox="1">
              <a:spLocks noChangeArrowheads="1"/>
            </p:cNvSpPr>
            <p:nvPr/>
          </p:nvSpPr>
          <p:spPr bwMode="auto">
            <a:xfrm>
              <a:off x="159" y="210"/>
              <a:ext cx="1088" cy="223"/>
            </a:xfrm>
            <a:prstGeom prst="rect">
              <a:avLst/>
            </a:prstGeom>
            <a:noFill/>
            <a:ln w="9525">
              <a:noFill/>
              <a:miter lim="800000"/>
              <a:headEnd/>
              <a:tailEnd/>
            </a:ln>
            <a:effectLst/>
          </p:spPr>
          <p:txBody>
            <a:bodyPr>
              <a:spAutoFit/>
            </a:bodyPr>
            <a:lstStyle/>
            <a:p>
              <a:pPr>
                <a:spcBef>
                  <a:spcPct val="50000"/>
                </a:spcBef>
              </a:pPr>
              <a:r>
                <a:rPr lang="tr-TR" sz="1300" b="1"/>
                <a:t>730 Genel Üret. G</a:t>
              </a:r>
            </a:p>
          </p:txBody>
        </p:sp>
      </p:grpSp>
      <p:grpSp>
        <p:nvGrpSpPr>
          <p:cNvPr id="9" name="Group 42"/>
          <p:cNvGrpSpPr>
            <a:grpSpLocks/>
          </p:cNvGrpSpPr>
          <p:nvPr/>
        </p:nvGrpSpPr>
        <p:grpSpPr bwMode="auto">
          <a:xfrm>
            <a:off x="1620838" y="2871788"/>
            <a:ext cx="1584325" cy="647700"/>
            <a:chOff x="158" y="210"/>
            <a:chExt cx="1089" cy="499"/>
          </a:xfrm>
        </p:grpSpPr>
        <p:sp>
          <p:nvSpPr>
            <p:cNvPr id="8235" name="Line 43"/>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8236" name="Line 44"/>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8237" name="Text Box 45"/>
            <p:cNvSpPr txBox="1">
              <a:spLocks noChangeArrowheads="1"/>
            </p:cNvSpPr>
            <p:nvPr/>
          </p:nvSpPr>
          <p:spPr bwMode="auto">
            <a:xfrm>
              <a:off x="159" y="210"/>
              <a:ext cx="1088" cy="224"/>
            </a:xfrm>
            <a:prstGeom prst="rect">
              <a:avLst/>
            </a:prstGeom>
            <a:noFill/>
            <a:ln w="9525">
              <a:noFill/>
              <a:miter lim="800000"/>
              <a:headEnd/>
              <a:tailEnd/>
            </a:ln>
            <a:effectLst/>
          </p:spPr>
          <p:txBody>
            <a:bodyPr>
              <a:spAutoFit/>
            </a:bodyPr>
            <a:lstStyle/>
            <a:p>
              <a:pPr>
                <a:spcBef>
                  <a:spcPct val="50000"/>
                </a:spcBef>
              </a:pPr>
              <a:r>
                <a:rPr lang="tr-TR" sz="1300" b="1"/>
                <a:t>740 Hizmet Üret.</a:t>
              </a:r>
            </a:p>
          </p:txBody>
        </p:sp>
      </p:grpSp>
      <p:grpSp>
        <p:nvGrpSpPr>
          <p:cNvPr id="10" name="Group 46"/>
          <p:cNvGrpSpPr>
            <a:grpSpLocks/>
          </p:cNvGrpSpPr>
          <p:nvPr/>
        </p:nvGrpSpPr>
        <p:grpSpPr bwMode="auto">
          <a:xfrm>
            <a:off x="1649413" y="3535363"/>
            <a:ext cx="1511300" cy="647700"/>
            <a:chOff x="158" y="210"/>
            <a:chExt cx="1089" cy="499"/>
          </a:xfrm>
        </p:grpSpPr>
        <p:sp>
          <p:nvSpPr>
            <p:cNvPr id="8239" name="Line 47"/>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8240" name="Line 48"/>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8241" name="Text Box 49"/>
            <p:cNvSpPr txBox="1">
              <a:spLocks noChangeArrowheads="1"/>
            </p:cNvSpPr>
            <p:nvPr/>
          </p:nvSpPr>
          <p:spPr bwMode="auto">
            <a:xfrm>
              <a:off x="159" y="210"/>
              <a:ext cx="1088" cy="224"/>
            </a:xfrm>
            <a:prstGeom prst="rect">
              <a:avLst/>
            </a:prstGeom>
            <a:noFill/>
            <a:ln w="9525">
              <a:noFill/>
              <a:miter lim="800000"/>
              <a:headEnd/>
              <a:tailEnd/>
            </a:ln>
            <a:effectLst/>
          </p:spPr>
          <p:txBody>
            <a:bodyPr>
              <a:spAutoFit/>
            </a:bodyPr>
            <a:lstStyle/>
            <a:p>
              <a:pPr>
                <a:spcBef>
                  <a:spcPct val="50000"/>
                </a:spcBef>
              </a:pPr>
              <a:r>
                <a:rPr lang="tr-TR" sz="1300" b="1"/>
                <a:t>750 Ar. Ge. Gid</a:t>
              </a:r>
            </a:p>
          </p:txBody>
        </p:sp>
      </p:grpSp>
      <p:grpSp>
        <p:nvGrpSpPr>
          <p:cNvPr id="11" name="Group 50"/>
          <p:cNvGrpSpPr>
            <a:grpSpLocks/>
          </p:cNvGrpSpPr>
          <p:nvPr/>
        </p:nvGrpSpPr>
        <p:grpSpPr bwMode="auto">
          <a:xfrm>
            <a:off x="1592263" y="4211638"/>
            <a:ext cx="1655762" cy="647700"/>
            <a:chOff x="158" y="210"/>
            <a:chExt cx="1089" cy="499"/>
          </a:xfrm>
        </p:grpSpPr>
        <p:sp>
          <p:nvSpPr>
            <p:cNvPr id="8243" name="Line 51"/>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8244" name="Line 52"/>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8245" name="Text Box 53"/>
            <p:cNvSpPr txBox="1">
              <a:spLocks noChangeArrowheads="1"/>
            </p:cNvSpPr>
            <p:nvPr/>
          </p:nvSpPr>
          <p:spPr bwMode="auto">
            <a:xfrm>
              <a:off x="159" y="210"/>
              <a:ext cx="1088" cy="224"/>
            </a:xfrm>
            <a:prstGeom prst="rect">
              <a:avLst/>
            </a:prstGeom>
            <a:noFill/>
            <a:ln w="9525">
              <a:noFill/>
              <a:miter lim="800000"/>
              <a:headEnd/>
              <a:tailEnd/>
            </a:ln>
            <a:effectLst/>
          </p:spPr>
          <p:txBody>
            <a:bodyPr>
              <a:spAutoFit/>
            </a:bodyPr>
            <a:lstStyle/>
            <a:p>
              <a:pPr>
                <a:spcBef>
                  <a:spcPct val="50000"/>
                </a:spcBef>
              </a:pPr>
              <a:r>
                <a:rPr lang="tr-TR" sz="1300" b="1" dirty="0"/>
                <a:t>760 Paz. Sat.Dağ</a:t>
              </a:r>
            </a:p>
          </p:txBody>
        </p:sp>
      </p:grpSp>
      <p:grpSp>
        <p:nvGrpSpPr>
          <p:cNvPr id="12" name="Group 54"/>
          <p:cNvGrpSpPr>
            <a:grpSpLocks/>
          </p:cNvGrpSpPr>
          <p:nvPr/>
        </p:nvGrpSpPr>
        <p:grpSpPr bwMode="auto">
          <a:xfrm>
            <a:off x="1549400" y="4832350"/>
            <a:ext cx="1728788" cy="792163"/>
            <a:chOff x="158" y="210"/>
            <a:chExt cx="1089" cy="499"/>
          </a:xfrm>
        </p:grpSpPr>
        <p:sp>
          <p:nvSpPr>
            <p:cNvPr id="8247" name="Line 55"/>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8248" name="Line 56"/>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8249" name="Text Box 57"/>
            <p:cNvSpPr txBox="1">
              <a:spLocks noChangeArrowheads="1"/>
            </p:cNvSpPr>
            <p:nvPr/>
          </p:nvSpPr>
          <p:spPr bwMode="auto">
            <a:xfrm>
              <a:off x="159" y="210"/>
              <a:ext cx="1088" cy="183"/>
            </a:xfrm>
            <a:prstGeom prst="rect">
              <a:avLst/>
            </a:prstGeom>
            <a:noFill/>
            <a:ln w="9525">
              <a:noFill/>
              <a:miter lim="800000"/>
              <a:headEnd/>
              <a:tailEnd/>
            </a:ln>
            <a:effectLst/>
          </p:spPr>
          <p:txBody>
            <a:bodyPr>
              <a:spAutoFit/>
            </a:bodyPr>
            <a:lstStyle/>
            <a:p>
              <a:pPr>
                <a:spcBef>
                  <a:spcPct val="50000"/>
                </a:spcBef>
              </a:pPr>
              <a:r>
                <a:rPr lang="tr-TR" sz="1300" b="1" dirty="0"/>
                <a:t>770 Genel Yönetim. </a:t>
              </a:r>
            </a:p>
          </p:txBody>
        </p:sp>
      </p:grpSp>
      <p:grpSp>
        <p:nvGrpSpPr>
          <p:cNvPr id="13" name="Group 58"/>
          <p:cNvGrpSpPr>
            <a:grpSpLocks/>
          </p:cNvGrpSpPr>
          <p:nvPr/>
        </p:nvGrpSpPr>
        <p:grpSpPr bwMode="auto">
          <a:xfrm>
            <a:off x="1549400" y="5648325"/>
            <a:ext cx="1728788" cy="792163"/>
            <a:chOff x="158" y="210"/>
            <a:chExt cx="1089" cy="499"/>
          </a:xfrm>
        </p:grpSpPr>
        <p:sp>
          <p:nvSpPr>
            <p:cNvPr id="8251" name="Line 59"/>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8252" name="Line 60"/>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8253" name="Text Box 61"/>
            <p:cNvSpPr txBox="1">
              <a:spLocks noChangeArrowheads="1"/>
            </p:cNvSpPr>
            <p:nvPr/>
          </p:nvSpPr>
          <p:spPr bwMode="auto">
            <a:xfrm>
              <a:off x="159" y="210"/>
              <a:ext cx="1088" cy="183"/>
            </a:xfrm>
            <a:prstGeom prst="rect">
              <a:avLst/>
            </a:prstGeom>
            <a:noFill/>
            <a:ln w="9525">
              <a:noFill/>
              <a:miter lim="800000"/>
              <a:headEnd/>
              <a:tailEnd/>
            </a:ln>
            <a:effectLst/>
          </p:spPr>
          <p:txBody>
            <a:bodyPr>
              <a:spAutoFit/>
            </a:bodyPr>
            <a:lstStyle/>
            <a:p>
              <a:pPr algn="ctr">
                <a:spcBef>
                  <a:spcPct val="50000"/>
                </a:spcBef>
              </a:pPr>
              <a:r>
                <a:rPr lang="tr-TR" sz="1300" b="1"/>
                <a:t>780 Finansman </a:t>
              </a:r>
            </a:p>
          </p:txBody>
        </p:sp>
      </p:grpSp>
      <p:grpSp>
        <p:nvGrpSpPr>
          <p:cNvPr id="14" name="Group 62"/>
          <p:cNvGrpSpPr>
            <a:grpSpLocks/>
          </p:cNvGrpSpPr>
          <p:nvPr/>
        </p:nvGrpSpPr>
        <p:grpSpPr bwMode="auto">
          <a:xfrm>
            <a:off x="1042988" y="1412875"/>
            <a:ext cx="1081087" cy="4752975"/>
            <a:chOff x="657" y="890"/>
            <a:chExt cx="681" cy="2994"/>
          </a:xfrm>
        </p:grpSpPr>
        <p:sp>
          <p:nvSpPr>
            <p:cNvPr id="8255" name="Line 63"/>
            <p:cNvSpPr>
              <a:spLocks noChangeShapeType="1"/>
            </p:cNvSpPr>
            <p:nvPr/>
          </p:nvSpPr>
          <p:spPr bwMode="auto">
            <a:xfrm>
              <a:off x="657" y="890"/>
              <a:ext cx="545" cy="0"/>
            </a:xfrm>
            <a:prstGeom prst="line">
              <a:avLst/>
            </a:prstGeom>
            <a:noFill/>
            <a:ln w="9525">
              <a:solidFill>
                <a:schemeClr val="tx1"/>
              </a:solidFill>
              <a:round/>
              <a:headEnd/>
              <a:tailEnd type="triangle" w="med" len="med"/>
            </a:ln>
            <a:effectLst/>
          </p:spPr>
          <p:txBody>
            <a:bodyPr/>
            <a:lstStyle/>
            <a:p>
              <a:endParaRPr lang="tr-TR"/>
            </a:p>
          </p:txBody>
        </p:sp>
        <p:sp>
          <p:nvSpPr>
            <p:cNvPr id="8256" name="Line 64"/>
            <p:cNvSpPr>
              <a:spLocks noChangeShapeType="1"/>
            </p:cNvSpPr>
            <p:nvPr/>
          </p:nvSpPr>
          <p:spPr bwMode="auto">
            <a:xfrm>
              <a:off x="1020" y="1298"/>
              <a:ext cx="272" cy="0"/>
            </a:xfrm>
            <a:prstGeom prst="line">
              <a:avLst/>
            </a:prstGeom>
            <a:noFill/>
            <a:ln w="9525">
              <a:solidFill>
                <a:schemeClr val="tx1"/>
              </a:solidFill>
              <a:round/>
              <a:headEnd/>
              <a:tailEnd type="triangle" w="med" len="med"/>
            </a:ln>
            <a:effectLst/>
          </p:spPr>
          <p:txBody>
            <a:bodyPr/>
            <a:lstStyle/>
            <a:p>
              <a:endParaRPr lang="tr-TR"/>
            </a:p>
          </p:txBody>
        </p:sp>
        <p:sp>
          <p:nvSpPr>
            <p:cNvPr id="8257" name="Line 65"/>
            <p:cNvSpPr>
              <a:spLocks noChangeShapeType="1"/>
            </p:cNvSpPr>
            <p:nvPr/>
          </p:nvSpPr>
          <p:spPr bwMode="auto">
            <a:xfrm>
              <a:off x="1020" y="1706"/>
              <a:ext cx="272" cy="0"/>
            </a:xfrm>
            <a:prstGeom prst="line">
              <a:avLst/>
            </a:prstGeom>
            <a:noFill/>
            <a:ln w="9525">
              <a:solidFill>
                <a:schemeClr val="tx1"/>
              </a:solidFill>
              <a:round/>
              <a:headEnd/>
              <a:tailEnd type="triangle" w="med" len="med"/>
            </a:ln>
            <a:effectLst/>
          </p:spPr>
          <p:txBody>
            <a:bodyPr/>
            <a:lstStyle/>
            <a:p>
              <a:endParaRPr lang="tr-TR"/>
            </a:p>
          </p:txBody>
        </p:sp>
        <p:sp>
          <p:nvSpPr>
            <p:cNvPr id="8258" name="Line 66"/>
            <p:cNvSpPr>
              <a:spLocks noChangeShapeType="1"/>
            </p:cNvSpPr>
            <p:nvPr/>
          </p:nvSpPr>
          <p:spPr bwMode="auto">
            <a:xfrm>
              <a:off x="1066" y="2115"/>
              <a:ext cx="272" cy="0"/>
            </a:xfrm>
            <a:prstGeom prst="line">
              <a:avLst/>
            </a:prstGeom>
            <a:noFill/>
            <a:ln w="9525">
              <a:solidFill>
                <a:schemeClr val="tx1"/>
              </a:solidFill>
              <a:round/>
              <a:headEnd/>
              <a:tailEnd type="triangle" w="med" len="med"/>
            </a:ln>
            <a:effectLst/>
          </p:spPr>
          <p:txBody>
            <a:bodyPr/>
            <a:lstStyle/>
            <a:p>
              <a:endParaRPr lang="tr-TR"/>
            </a:p>
          </p:txBody>
        </p:sp>
        <p:sp>
          <p:nvSpPr>
            <p:cNvPr id="8259" name="Line 67"/>
            <p:cNvSpPr>
              <a:spLocks noChangeShapeType="1"/>
            </p:cNvSpPr>
            <p:nvPr/>
          </p:nvSpPr>
          <p:spPr bwMode="auto">
            <a:xfrm>
              <a:off x="1020" y="2523"/>
              <a:ext cx="272" cy="0"/>
            </a:xfrm>
            <a:prstGeom prst="line">
              <a:avLst/>
            </a:prstGeom>
            <a:noFill/>
            <a:ln w="9525">
              <a:solidFill>
                <a:schemeClr val="tx1"/>
              </a:solidFill>
              <a:round/>
              <a:headEnd/>
              <a:tailEnd type="triangle" w="med" len="med"/>
            </a:ln>
            <a:effectLst/>
          </p:spPr>
          <p:txBody>
            <a:bodyPr/>
            <a:lstStyle/>
            <a:p>
              <a:endParaRPr lang="tr-TR"/>
            </a:p>
          </p:txBody>
        </p:sp>
        <p:sp>
          <p:nvSpPr>
            <p:cNvPr id="8260" name="Line 68"/>
            <p:cNvSpPr>
              <a:spLocks noChangeShapeType="1"/>
            </p:cNvSpPr>
            <p:nvPr/>
          </p:nvSpPr>
          <p:spPr bwMode="auto">
            <a:xfrm>
              <a:off x="1020" y="2931"/>
              <a:ext cx="272" cy="0"/>
            </a:xfrm>
            <a:prstGeom prst="line">
              <a:avLst/>
            </a:prstGeom>
            <a:noFill/>
            <a:ln w="9525">
              <a:solidFill>
                <a:schemeClr val="tx1"/>
              </a:solidFill>
              <a:round/>
              <a:headEnd/>
              <a:tailEnd type="triangle" w="med" len="med"/>
            </a:ln>
            <a:effectLst/>
          </p:spPr>
          <p:txBody>
            <a:bodyPr/>
            <a:lstStyle/>
            <a:p>
              <a:endParaRPr lang="tr-TR"/>
            </a:p>
          </p:txBody>
        </p:sp>
        <p:sp>
          <p:nvSpPr>
            <p:cNvPr id="8261" name="Line 69"/>
            <p:cNvSpPr>
              <a:spLocks noChangeShapeType="1"/>
            </p:cNvSpPr>
            <p:nvPr/>
          </p:nvSpPr>
          <p:spPr bwMode="auto">
            <a:xfrm>
              <a:off x="1020" y="3385"/>
              <a:ext cx="272" cy="0"/>
            </a:xfrm>
            <a:prstGeom prst="line">
              <a:avLst/>
            </a:prstGeom>
            <a:noFill/>
            <a:ln w="9525">
              <a:solidFill>
                <a:schemeClr val="tx1"/>
              </a:solidFill>
              <a:round/>
              <a:headEnd/>
              <a:tailEnd type="triangle" w="med" len="med"/>
            </a:ln>
            <a:effectLst/>
          </p:spPr>
          <p:txBody>
            <a:bodyPr/>
            <a:lstStyle/>
            <a:p>
              <a:endParaRPr lang="tr-TR"/>
            </a:p>
          </p:txBody>
        </p:sp>
        <p:sp>
          <p:nvSpPr>
            <p:cNvPr id="8262" name="Line 70"/>
            <p:cNvSpPr>
              <a:spLocks noChangeShapeType="1"/>
            </p:cNvSpPr>
            <p:nvPr/>
          </p:nvSpPr>
          <p:spPr bwMode="auto">
            <a:xfrm>
              <a:off x="1020" y="3884"/>
              <a:ext cx="272" cy="0"/>
            </a:xfrm>
            <a:prstGeom prst="line">
              <a:avLst/>
            </a:prstGeom>
            <a:noFill/>
            <a:ln w="9525">
              <a:solidFill>
                <a:schemeClr val="tx1"/>
              </a:solidFill>
              <a:round/>
              <a:headEnd/>
              <a:tailEnd type="triangle" w="med" len="med"/>
            </a:ln>
            <a:effectLst/>
          </p:spPr>
          <p:txBody>
            <a:bodyPr/>
            <a:lstStyle/>
            <a:p>
              <a:endParaRPr lang="tr-TR"/>
            </a:p>
          </p:txBody>
        </p:sp>
      </p:grpSp>
      <p:grpSp>
        <p:nvGrpSpPr>
          <p:cNvPr id="15" name="Group 71"/>
          <p:cNvGrpSpPr>
            <a:grpSpLocks/>
          </p:cNvGrpSpPr>
          <p:nvPr/>
        </p:nvGrpSpPr>
        <p:grpSpPr bwMode="auto">
          <a:xfrm>
            <a:off x="2555875" y="1412875"/>
            <a:ext cx="1152525" cy="4752975"/>
            <a:chOff x="1610" y="890"/>
            <a:chExt cx="726" cy="2994"/>
          </a:xfrm>
        </p:grpSpPr>
        <p:sp>
          <p:nvSpPr>
            <p:cNvPr id="8264" name="Line 72"/>
            <p:cNvSpPr>
              <a:spLocks noChangeShapeType="1"/>
            </p:cNvSpPr>
            <p:nvPr/>
          </p:nvSpPr>
          <p:spPr bwMode="auto">
            <a:xfrm>
              <a:off x="1610" y="890"/>
              <a:ext cx="726" cy="0"/>
            </a:xfrm>
            <a:prstGeom prst="line">
              <a:avLst/>
            </a:prstGeom>
            <a:noFill/>
            <a:ln w="9525">
              <a:solidFill>
                <a:schemeClr val="tx1"/>
              </a:solidFill>
              <a:prstDash val="dash"/>
              <a:round/>
              <a:headEnd type="triangle" w="med" len="med"/>
              <a:tailEnd type="triangle" w="med" len="med"/>
            </a:ln>
            <a:effectLst/>
          </p:spPr>
          <p:txBody>
            <a:bodyPr/>
            <a:lstStyle/>
            <a:p>
              <a:endParaRPr lang="tr-TR"/>
            </a:p>
          </p:txBody>
        </p:sp>
        <p:sp>
          <p:nvSpPr>
            <p:cNvPr id="8265" name="Line 73"/>
            <p:cNvSpPr>
              <a:spLocks noChangeShapeType="1"/>
            </p:cNvSpPr>
            <p:nvPr/>
          </p:nvSpPr>
          <p:spPr bwMode="auto">
            <a:xfrm>
              <a:off x="1610" y="1344"/>
              <a:ext cx="726" cy="0"/>
            </a:xfrm>
            <a:prstGeom prst="line">
              <a:avLst/>
            </a:prstGeom>
            <a:noFill/>
            <a:ln w="9525">
              <a:solidFill>
                <a:schemeClr val="tx1"/>
              </a:solidFill>
              <a:prstDash val="dash"/>
              <a:round/>
              <a:headEnd type="triangle" w="med" len="med"/>
              <a:tailEnd type="triangle" w="med" len="med"/>
            </a:ln>
            <a:effectLst/>
          </p:spPr>
          <p:txBody>
            <a:bodyPr/>
            <a:lstStyle/>
            <a:p>
              <a:endParaRPr lang="tr-TR"/>
            </a:p>
          </p:txBody>
        </p:sp>
        <p:sp>
          <p:nvSpPr>
            <p:cNvPr id="8266" name="Line 74"/>
            <p:cNvSpPr>
              <a:spLocks noChangeShapeType="1"/>
            </p:cNvSpPr>
            <p:nvPr/>
          </p:nvSpPr>
          <p:spPr bwMode="auto">
            <a:xfrm>
              <a:off x="1610" y="1706"/>
              <a:ext cx="726" cy="0"/>
            </a:xfrm>
            <a:prstGeom prst="line">
              <a:avLst/>
            </a:prstGeom>
            <a:noFill/>
            <a:ln w="9525">
              <a:solidFill>
                <a:schemeClr val="tx1"/>
              </a:solidFill>
              <a:prstDash val="dash"/>
              <a:round/>
              <a:headEnd type="triangle" w="med" len="med"/>
              <a:tailEnd type="triangle" w="med" len="med"/>
            </a:ln>
            <a:effectLst/>
          </p:spPr>
          <p:txBody>
            <a:bodyPr/>
            <a:lstStyle/>
            <a:p>
              <a:endParaRPr lang="tr-TR"/>
            </a:p>
          </p:txBody>
        </p:sp>
        <p:sp>
          <p:nvSpPr>
            <p:cNvPr id="8267" name="Line 75"/>
            <p:cNvSpPr>
              <a:spLocks noChangeShapeType="1"/>
            </p:cNvSpPr>
            <p:nvPr/>
          </p:nvSpPr>
          <p:spPr bwMode="auto">
            <a:xfrm>
              <a:off x="1610" y="2115"/>
              <a:ext cx="726" cy="0"/>
            </a:xfrm>
            <a:prstGeom prst="line">
              <a:avLst/>
            </a:prstGeom>
            <a:noFill/>
            <a:ln w="9525">
              <a:solidFill>
                <a:schemeClr val="tx1"/>
              </a:solidFill>
              <a:prstDash val="dash"/>
              <a:round/>
              <a:headEnd type="triangle" w="med" len="med"/>
              <a:tailEnd type="triangle" w="med" len="med"/>
            </a:ln>
            <a:effectLst/>
          </p:spPr>
          <p:txBody>
            <a:bodyPr/>
            <a:lstStyle/>
            <a:p>
              <a:endParaRPr lang="tr-TR"/>
            </a:p>
          </p:txBody>
        </p:sp>
        <p:sp>
          <p:nvSpPr>
            <p:cNvPr id="8268" name="Line 76"/>
            <p:cNvSpPr>
              <a:spLocks noChangeShapeType="1"/>
            </p:cNvSpPr>
            <p:nvPr/>
          </p:nvSpPr>
          <p:spPr bwMode="auto">
            <a:xfrm>
              <a:off x="1610" y="2523"/>
              <a:ext cx="726" cy="0"/>
            </a:xfrm>
            <a:prstGeom prst="line">
              <a:avLst/>
            </a:prstGeom>
            <a:noFill/>
            <a:ln w="9525">
              <a:solidFill>
                <a:schemeClr val="tx1"/>
              </a:solidFill>
              <a:prstDash val="dash"/>
              <a:round/>
              <a:headEnd type="triangle" w="med" len="med"/>
              <a:tailEnd type="triangle" w="med" len="med"/>
            </a:ln>
            <a:effectLst/>
          </p:spPr>
          <p:txBody>
            <a:bodyPr/>
            <a:lstStyle/>
            <a:p>
              <a:endParaRPr lang="tr-TR"/>
            </a:p>
          </p:txBody>
        </p:sp>
        <p:sp>
          <p:nvSpPr>
            <p:cNvPr id="8269" name="Line 77"/>
            <p:cNvSpPr>
              <a:spLocks noChangeShapeType="1"/>
            </p:cNvSpPr>
            <p:nvPr/>
          </p:nvSpPr>
          <p:spPr bwMode="auto">
            <a:xfrm>
              <a:off x="1610" y="2931"/>
              <a:ext cx="726" cy="0"/>
            </a:xfrm>
            <a:prstGeom prst="line">
              <a:avLst/>
            </a:prstGeom>
            <a:noFill/>
            <a:ln w="9525">
              <a:solidFill>
                <a:schemeClr val="tx1"/>
              </a:solidFill>
              <a:prstDash val="dash"/>
              <a:round/>
              <a:headEnd type="triangle" w="med" len="med"/>
              <a:tailEnd type="triangle" w="med" len="med"/>
            </a:ln>
            <a:effectLst/>
          </p:spPr>
          <p:txBody>
            <a:bodyPr/>
            <a:lstStyle/>
            <a:p>
              <a:endParaRPr lang="tr-TR"/>
            </a:p>
          </p:txBody>
        </p:sp>
        <p:sp>
          <p:nvSpPr>
            <p:cNvPr id="8270" name="Line 78"/>
            <p:cNvSpPr>
              <a:spLocks noChangeShapeType="1"/>
            </p:cNvSpPr>
            <p:nvPr/>
          </p:nvSpPr>
          <p:spPr bwMode="auto">
            <a:xfrm>
              <a:off x="1610" y="3385"/>
              <a:ext cx="726" cy="0"/>
            </a:xfrm>
            <a:prstGeom prst="line">
              <a:avLst/>
            </a:prstGeom>
            <a:noFill/>
            <a:ln w="9525">
              <a:solidFill>
                <a:schemeClr val="tx1"/>
              </a:solidFill>
              <a:prstDash val="dash"/>
              <a:round/>
              <a:headEnd type="triangle" w="med" len="med"/>
              <a:tailEnd type="triangle" w="med" len="med"/>
            </a:ln>
            <a:effectLst/>
          </p:spPr>
          <p:txBody>
            <a:bodyPr/>
            <a:lstStyle/>
            <a:p>
              <a:endParaRPr lang="tr-TR"/>
            </a:p>
          </p:txBody>
        </p:sp>
        <p:sp>
          <p:nvSpPr>
            <p:cNvPr id="8271" name="Line 79"/>
            <p:cNvSpPr>
              <a:spLocks noChangeShapeType="1"/>
            </p:cNvSpPr>
            <p:nvPr/>
          </p:nvSpPr>
          <p:spPr bwMode="auto">
            <a:xfrm>
              <a:off x="1610" y="3884"/>
              <a:ext cx="726" cy="0"/>
            </a:xfrm>
            <a:prstGeom prst="line">
              <a:avLst/>
            </a:prstGeom>
            <a:noFill/>
            <a:ln w="9525">
              <a:solidFill>
                <a:schemeClr val="tx1"/>
              </a:solidFill>
              <a:prstDash val="dash"/>
              <a:round/>
              <a:headEnd type="triangle" w="med" len="med"/>
              <a:tailEnd type="triangle" w="med" len="med"/>
            </a:ln>
            <a:effectLst/>
          </p:spPr>
          <p:txBody>
            <a:bodyPr/>
            <a:lstStyle/>
            <a:p>
              <a:endParaRPr lang="tr-TR"/>
            </a:p>
          </p:txBody>
        </p:sp>
      </p:grpSp>
      <p:grpSp>
        <p:nvGrpSpPr>
          <p:cNvPr id="16" name="Group 89"/>
          <p:cNvGrpSpPr>
            <a:grpSpLocks/>
          </p:cNvGrpSpPr>
          <p:nvPr/>
        </p:nvGrpSpPr>
        <p:grpSpPr bwMode="auto">
          <a:xfrm>
            <a:off x="3176588" y="923925"/>
            <a:ext cx="1746250" cy="5399088"/>
            <a:chOff x="2001" y="582"/>
            <a:chExt cx="1100" cy="3401"/>
          </a:xfrm>
        </p:grpSpPr>
        <p:grpSp>
          <p:nvGrpSpPr>
            <p:cNvPr id="17" name="Group 90"/>
            <p:cNvGrpSpPr>
              <a:grpSpLocks/>
            </p:cNvGrpSpPr>
            <p:nvPr/>
          </p:nvGrpSpPr>
          <p:grpSpPr bwMode="auto">
            <a:xfrm>
              <a:off x="2074" y="582"/>
              <a:ext cx="998" cy="408"/>
              <a:chOff x="158" y="210"/>
              <a:chExt cx="1089" cy="499"/>
            </a:xfrm>
          </p:grpSpPr>
          <p:sp>
            <p:nvSpPr>
              <p:cNvPr id="8283" name="Line 91"/>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8284" name="Line 92"/>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8285" name="Text Box 93"/>
              <p:cNvSpPr txBox="1">
                <a:spLocks noChangeArrowheads="1"/>
              </p:cNvSpPr>
              <p:nvPr/>
            </p:nvSpPr>
            <p:spPr bwMode="auto">
              <a:xfrm>
                <a:off x="159" y="210"/>
                <a:ext cx="1088" cy="224"/>
              </a:xfrm>
              <a:prstGeom prst="rect">
                <a:avLst/>
              </a:prstGeom>
              <a:noFill/>
              <a:ln w="9525">
                <a:noFill/>
                <a:miter lim="800000"/>
                <a:headEnd/>
                <a:tailEnd/>
              </a:ln>
              <a:effectLst/>
            </p:spPr>
            <p:txBody>
              <a:bodyPr>
                <a:spAutoFit/>
              </a:bodyPr>
              <a:lstStyle/>
              <a:p>
                <a:pPr>
                  <a:spcBef>
                    <a:spcPct val="50000"/>
                  </a:spcBef>
                </a:pPr>
                <a:r>
                  <a:rPr lang="tr-TR" sz="1300" b="1"/>
                  <a:t>711 DİMM Ys.</a:t>
                </a:r>
              </a:p>
            </p:txBody>
          </p:sp>
        </p:grpSp>
        <p:grpSp>
          <p:nvGrpSpPr>
            <p:cNvPr id="18" name="Group 94"/>
            <p:cNvGrpSpPr>
              <a:grpSpLocks/>
            </p:cNvGrpSpPr>
            <p:nvPr/>
          </p:nvGrpSpPr>
          <p:grpSpPr bwMode="auto">
            <a:xfrm>
              <a:off x="2065" y="999"/>
              <a:ext cx="998" cy="453"/>
              <a:chOff x="158" y="210"/>
              <a:chExt cx="1089" cy="499"/>
            </a:xfrm>
          </p:grpSpPr>
          <p:sp>
            <p:nvSpPr>
              <p:cNvPr id="8287" name="Line 95"/>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8288" name="Line 96"/>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8289" name="Text Box 97"/>
              <p:cNvSpPr txBox="1">
                <a:spLocks noChangeArrowheads="1"/>
              </p:cNvSpPr>
              <p:nvPr/>
            </p:nvSpPr>
            <p:spPr bwMode="auto">
              <a:xfrm>
                <a:off x="159" y="210"/>
                <a:ext cx="1088" cy="202"/>
              </a:xfrm>
              <a:prstGeom prst="rect">
                <a:avLst/>
              </a:prstGeom>
              <a:noFill/>
              <a:ln w="9525">
                <a:noFill/>
                <a:miter lim="800000"/>
                <a:headEnd/>
                <a:tailEnd/>
              </a:ln>
              <a:effectLst/>
            </p:spPr>
            <p:txBody>
              <a:bodyPr>
                <a:spAutoFit/>
              </a:bodyPr>
              <a:lstStyle/>
              <a:p>
                <a:pPr>
                  <a:spcBef>
                    <a:spcPct val="50000"/>
                  </a:spcBef>
                </a:pPr>
                <a:r>
                  <a:rPr lang="tr-TR" sz="1300" b="1"/>
                  <a:t>721 D.İşçilik Ys.</a:t>
                </a:r>
              </a:p>
            </p:txBody>
          </p:sp>
        </p:grpSp>
        <p:grpSp>
          <p:nvGrpSpPr>
            <p:cNvPr id="19" name="Group 98"/>
            <p:cNvGrpSpPr>
              <a:grpSpLocks/>
            </p:cNvGrpSpPr>
            <p:nvPr/>
          </p:nvGrpSpPr>
          <p:grpSpPr bwMode="auto">
            <a:xfrm>
              <a:off x="2065" y="1425"/>
              <a:ext cx="998" cy="409"/>
              <a:chOff x="158" y="210"/>
              <a:chExt cx="1089" cy="499"/>
            </a:xfrm>
          </p:grpSpPr>
          <p:sp>
            <p:nvSpPr>
              <p:cNvPr id="8291" name="Line 99"/>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8292" name="Line 100"/>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8293" name="Text Box 101"/>
              <p:cNvSpPr txBox="1">
                <a:spLocks noChangeArrowheads="1"/>
              </p:cNvSpPr>
              <p:nvPr/>
            </p:nvSpPr>
            <p:spPr bwMode="auto">
              <a:xfrm>
                <a:off x="159" y="210"/>
                <a:ext cx="1088" cy="223"/>
              </a:xfrm>
              <a:prstGeom prst="rect">
                <a:avLst/>
              </a:prstGeom>
              <a:noFill/>
              <a:ln w="9525">
                <a:noFill/>
                <a:miter lim="800000"/>
                <a:headEnd/>
                <a:tailEnd/>
              </a:ln>
              <a:effectLst/>
            </p:spPr>
            <p:txBody>
              <a:bodyPr>
                <a:spAutoFit/>
              </a:bodyPr>
              <a:lstStyle/>
              <a:p>
                <a:pPr>
                  <a:spcBef>
                    <a:spcPct val="50000"/>
                  </a:spcBef>
                </a:pPr>
                <a:r>
                  <a:rPr lang="tr-TR" sz="1300" b="1"/>
                  <a:t>731 GÜG Ys.</a:t>
                </a:r>
              </a:p>
            </p:txBody>
          </p:sp>
        </p:grpSp>
        <p:grpSp>
          <p:nvGrpSpPr>
            <p:cNvPr id="20" name="Group 102"/>
            <p:cNvGrpSpPr>
              <a:grpSpLocks/>
            </p:cNvGrpSpPr>
            <p:nvPr/>
          </p:nvGrpSpPr>
          <p:grpSpPr bwMode="auto">
            <a:xfrm>
              <a:off x="2056" y="1824"/>
              <a:ext cx="998" cy="408"/>
              <a:chOff x="158" y="210"/>
              <a:chExt cx="1089" cy="499"/>
            </a:xfrm>
          </p:grpSpPr>
          <p:sp>
            <p:nvSpPr>
              <p:cNvPr id="8295" name="Line 103"/>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8296" name="Line 104"/>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8297" name="Text Box 105"/>
              <p:cNvSpPr txBox="1">
                <a:spLocks noChangeArrowheads="1"/>
              </p:cNvSpPr>
              <p:nvPr/>
            </p:nvSpPr>
            <p:spPr bwMode="auto">
              <a:xfrm>
                <a:off x="159" y="210"/>
                <a:ext cx="1088" cy="224"/>
              </a:xfrm>
              <a:prstGeom prst="rect">
                <a:avLst/>
              </a:prstGeom>
              <a:noFill/>
              <a:ln w="9525">
                <a:noFill/>
                <a:miter lim="800000"/>
                <a:headEnd/>
                <a:tailEnd/>
              </a:ln>
              <a:effectLst/>
            </p:spPr>
            <p:txBody>
              <a:bodyPr>
                <a:spAutoFit/>
              </a:bodyPr>
              <a:lstStyle/>
              <a:p>
                <a:pPr>
                  <a:spcBef>
                    <a:spcPct val="50000"/>
                  </a:spcBef>
                </a:pPr>
                <a:r>
                  <a:rPr lang="tr-TR" sz="1300" b="1"/>
                  <a:t>741 Hizmet Ü. Ys.</a:t>
                </a:r>
              </a:p>
            </p:txBody>
          </p:sp>
        </p:grpSp>
        <p:grpSp>
          <p:nvGrpSpPr>
            <p:cNvPr id="21" name="Group 106"/>
            <p:cNvGrpSpPr>
              <a:grpSpLocks/>
            </p:cNvGrpSpPr>
            <p:nvPr/>
          </p:nvGrpSpPr>
          <p:grpSpPr bwMode="auto">
            <a:xfrm>
              <a:off x="2065" y="2224"/>
              <a:ext cx="952" cy="408"/>
              <a:chOff x="158" y="210"/>
              <a:chExt cx="1089" cy="499"/>
            </a:xfrm>
          </p:grpSpPr>
          <p:sp>
            <p:nvSpPr>
              <p:cNvPr id="8299" name="Line 107"/>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8300" name="Line 108"/>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8301" name="Text Box 109"/>
              <p:cNvSpPr txBox="1">
                <a:spLocks noChangeArrowheads="1"/>
              </p:cNvSpPr>
              <p:nvPr/>
            </p:nvSpPr>
            <p:spPr bwMode="auto">
              <a:xfrm>
                <a:off x="159" y="210"/>
                <a:ext cx="1088" cy="224"/>
              </a:xfrm>
              <a:prstGeom prst="rect">
                <a:avLst/>
              </a:prstGeom>
              <a:noFill/>
              <a:ln w="9525">
                <a:noFill/>
                <a:miter lim="800000"/>
                <a:headEnd/>
                <a:tailEnd/>
              </a:ln>
              <a:effectLst/>
            </p:spPr>
            <p:txBody>
              <a:bodyPr>
                <a:spAutoFit/>
              </a:bodyPr>
              <a:lstStyle/>
              <a:p>
                <a:pPr>
                  <a:spcBef>
                    <a:spcPct val="50000"/>
                  </a:spcBef>
                </a:pPr>
                <a:r>
                  <a:rPr lang="tr-TR" sz="1300" b="1"/>
                  <a:t>751 Ar.Ge. Ys.</a:t>
                </a:r>
              </a:p>
            </p:txBody>
          </p:sp>
        </p:grpSp>
        <p:grpSp>
          <p:nvGrpSpPr>
            <p:cNvPr id="22" name="Group 110"/>
            <p:cNvGrpSpPr>
              <a:grpSpLocks/>
            </p:cNvGrpSpPr>
            <p:nvPr/>
          </p:nvGrpSpPr>
          <p:grpSpPr bwMode="auto">
            <a:xfrm>
              <a:off x="2046" y="3575"/>
              <a:ext cx="1043" cy="408"/>
              <a:chOff x="158" y="210"/>
              <a:chExt cx="1089" cy="499"/>
            </a:xfrm>
          </p:grpSpPr>
          <p:sp>
            <p:nvSpPr>
              <p:cNvPr id="8303" name="Line 111"/>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8304" name="Line 112"/>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8305" name="Text Box 113"/>
              <p:cNvSpPr txBox="1">
                <a:spLocks noChangeArrowheads="1"/>
              </p:cNvSpPr>
              <p:nvPr/>
            </p:nvSpPr>
            <p:spPr bwMode="auto">
              <a:xfrm>
                <a:off x="159" y="210"/>
                <a:ext cx="1088" cy="224"/>
              </a:xfrm>
              <a:prstGeom prst="rect">
                <a:avLst/>
              </a:prstGeom>
              <a:noFill/>
              <a:ln w="9525">
                <a:noFill/>
                <a:miter lim="800000"/>
                <a:headEnd/>
                <a:tailEnd/>
              </a:ln>
              <a:effectLst/>
            </p:spPr>
            <p:txBody>
              <a:bodyPr>
                <a:spAutoFit/>
              </a:bodyPr>
              <a:lstStyle/>
              <a:p>
                <a:pPr>
                  <a:spcBef>
                    <a:spcPct val="50000"/>
                  </a:spcBef>
                </a:pPr>
                <a:r>
                  <a:rPr lang="tr-TR" sz="1300" b="1"/>
                  <a:t>781 Finans. G. Ys..</a:t>
                </a:r>
              </a:p>
            </p:txBody>
          </p:sp>
        </p:grpSp>
        <p:grpSp>
          <p:nvGrpSpPr>
            <p:cNvPr id="23" name="Group 114"/>
            <p:cNvGrpSpPr>
              <a:grpSpLocks/>
            </p:cNvGrpSpPr>
            <p:nvPr/>
          </p:nvGrpSpPr>
          <p:grpSpPr bwMode="auto">
            <a:xfrm>
              <a:off x="2012" y="2640"/>
              <a:ext cx="1089" cy="436"/>
              <a:chOff x="158" y="210"/>
              <a:chExt cx="1089" cy="499"/>
            </a:xfrm>
          </p:grpSpPr>
          <p:sp>
            <p:nvSpPr>
              <p:cNvPr id="8307" name="Line 115"/>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8308" name="Line 116"/>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8309" name="Text Box 117"/>
              <p:cNvSpPr txBox="1">
                <a:spLocks noChangeArrowheads="1"/>
              </p:cNvSpPr>
              <p:nvPr/>
            </p:nvSpPr>
            <p:spPr bwMode="auto">
              <a:xfrm>
                <a:off x="159" y="210"/>
                <a:ext cx="1088" cy="209"/>
              </a:xfrm>
              <a:prstGeom prst="rect">
                <a:avLst/>
              </a:prstGeom>
              <a:noFill/>
              <a:ln w="9525">
                <a:noFill/>
                <a:miter lim="800000"/>
                <a:headEnd/>
                <a:tailEnd/>
              </a:ln>
              <a:effectLst/>
            </p:spPr>
            <p:txBody>
              <a:bodyPr>
                <a:spAutoFit/>
              </a:bodyPr>
              <a:lstStyle/>
              <a:p>
                <a:pPr>
                  <a:spcBef>
                    <a:spcPct val="50000"/>
                  </a:spcBef>
                </a:pPr>
                <a:r>
                  <a:rPr lang="tr-TR" sz="1300" b="1"/>
                  <a:t>761 P.S.D.Ys </a:t>
                </a:r>
              </a:p>
            </p:txBody>
          </p:sp>
        </p:grpSp>
        <p:grpSp>
          <p:nvGrpSpPr>
            <p:cNvPr id="24" name="Group 118"/>
            <p:cNvGrpSpPr>
              <a:grpSpLocks/>
            </p:cNvGrpSpPr>
            <p:nvPr/>
          </p:nvGrpSpPr>
          <p:grpSpPr bwMode="auto">
            <a:xfrm>
              <a:off x="2001" y="3067"/>
              <a:ext cx="1089" cy="499"/>
              <a:chOff x="158" y="210"/>
              <a:chExt cx="1089" cy="499"/>
            </a:xfrm>
          </p:grpSpPr>
          <p:sp>
            <p:nvSpPr>
              <p:cNvPr id="8311" name="Line 119"/>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8312" name="Line 120"/>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8313" name="Text Box 121"/>
              <p:cNvSpPr txBox="1">
                <a:spLocks noChangeArrowheads="1"/>
              </p:cNvSpPr>
              <p:nvPr/>
            </p:nvSpPr>
            <p:spPr bwMode="auto">
              <a:xfrm>
                <a:off x="159" y="210"/>
                <a:ext cx="1088" cy="183"/>
              </a:xfrm>
              <a:prstGeom prst="rect">
                <a:avLst/>
              </a:prstGeom>
              <a:noFill/>
              <a:ln w="9525">
                <a:noFill/>
                <a:miter lim="800000"/>
                <a:headEnd/>
                <a:tailEnd/>
              </a:ln>
              <a:effectLst/>
            </p:spPr>
            <p:txBody>
              <a:bodyPr>
                <a:spAutoFit/>
              </a:bodyPr>
              <a:lstStyle/>
              <a:p>
                <a:pPr>
                  <a:spcBef>
                    <a:spcPct val="50000"/>
                  </a:spcBef>
                </a:pPr>
                <a:r>
                  <a:rPr lang="tr-TR" sz="1300" b="1"/>
                  <a:t>771 G.Y.G. Ys.</a:t>
                </a:r>
              </a:p>
            </p:txBody>
          </p:sp>
        </p:grpSp>
      </p:grpSp>
      <p:grpSp>
        <p:nvGrpSpPr>
          <p:cNvPr id="25" name="Group 155"/>
          <p:cNvGrpSpPr>
            <a:grpSpLocks/>
          </p:cNvGrpSpPr>
          <p:nvPr/>
        </p:nvGrpSpPr>
        <p:grpSpPr bwMode="auto">
          <a:xfrm>
            <a:off x="4140200" y="1412875"/>
            <a:ext cx="1008063" cy="1295400"/>
            <a:chOff x="2608" y="890"/>
            <a:chExt cx="635" cy="816"/>
          </a:xfrm>
        </p:grpSpPr>
        <p:sp>
          <p:nvSpPr>
            <p:cNvPr id="8348" name="Freeform 156"/>
            <p:cNvSpPr>
              <a:spLocks/>
            </p:cNvSpPr>
            <p:nvPr/>
          </p:nvSpPr>
          <p:spPr bwMode="auto">
            <a:xfrm>
              <a:off x="2653" y="890"/>
              <a:ext cx="590" cy="454"/>
            </a:xfrm>
            <a:custGeom>
              <a:avLst/>
              <a:gdLst/>
              <a:ahLst/>
              <a:cxnLst>
                <a:cxn ang="0">
                  <a:pos x="0" y="0"/>
                </a:cxn>
                <a:cxn ang="0">
                  <a:pos x="182" y="0"/>
                </a:cxn>
                <a:cxn ang="0">
                  <a:pos x="408" y="454"/>
                </a:cxn>
                <a:cxn ang="0">
                  <a:pos x="590" y="454"/>
                </a:cxn>
              </a:cxnLst>
              <a:rect l="0" t="0" r="r" b="b"/>
              <a:pathLst>
                <a:path w="590" h="454">
                  <a:moveTo>
                    <a:pt x="0" y="0"/>
                  </a:moveTo>
                  <a:lnTo>
                    <a:pt x="182" y="0"/>
                  </a:lnTo>
                  <a:lnTo>
                    <a:pt x="408" y="454"/>
                  </a:lnTo>
                  <a:lnTo>
                    <a:pt x="590" y="454"/>
                  </a:lnTo>
                </a:path>
              </a:pathLst>
            </a:custGeom>
            <a:noFill/>
            <a:ln w="9525">
              <a:solidFill>
                <a:schemeClr val="tx1"/>
              </a:solidFill>
              <a:round/>
              <a:headEnd type="none" w="med" len="med"/>
              <a:tailEnd type="triangle" w="med" len="med"/>
            </a:ln>
            <a:effectLst/>
          </p:spPr>
          <p:txBody>
            <a:bodyPr/>
            <a:lstStyle/>
            <a:p>
              <a:endParaRPr lang="tr-TR"/>
            </a:p>
          </p:txBody>
        </p:sp>
        <p:sp>
          <p:nvSpPr>
            <p:cNvPr id="8349" name="Line 157"/>
            <p:cNvSpPr>
              <a:spLocks noChangeShapeType="1"/>
            </p:cNvSpPr>
            <p:nvPr/>
          </p:nvSpPr>
          <p:spPr bwMode="auto">
            <a:xfrm>
              <a:off x="2653" y="1389"/>
              <a:ext cx="590" cy="0"/>
            </a:xfrm>
            <a:prstGeom prst="line">
              <a:avLst/>
            </a:prstGeom>
            <a:noFill/>
            <a:ln w="9525">
              <a:solidFill>
                <a:schemeClr val="tx1"/>
              </a:solidFill>
              <a:round/>
              <a:headEnd/>
              <a:tailEnd type="triangle" w="med" len="med"/>
            </a:ln>
            <a:effectLst/>
          </p:spPr>
          <p:txBody>
            <a:bodyPr/>
            <a:lstStyle/>
            <a:p>
              <a:endParaRPr lang="tr-TR"/>
            </a:p>
          </p:txBody>
        </p:sp>
        <p:sp>
          <p:nvSpPr>
            <p:cNvPr id="8350" name="Freeform 158"/>
            <p:cNvSpPr>
              <a:spLocks/>
            </p:cNvSpPr>
            <p:nvPr/>
          </p:nvSpPr>
          <p:spPr bwMode="auto">
            <a:xfrm>
              <a:off x="2608" y="1434"/>
              <a:ext cx="635" cy="272"/>
            </a:xfrm>
            <a:custGeom>
              <a:avLst/>
              <a:gdLst/>
              <a:ahLst/>
              <a:cxnLst>
                <a:cxn ang="0">
                  <a:pos x="0" y="226"/>
                </a:cxn>
                <a:cxn ang="0">
                  <a:pos x="363" y="226"/>
                </a:cxn>
                <a:cxn ang="0">
                  <a:pos x="499" y="45"/>
                </a:cxn>
                <a:cxn ang="0">
                  <a:pos x="544" y="0"/>
                </a:cxn>
              </a:cxnLst>
              <a:rect l="0" t="0" r="r" b="b"/>
              <a:pathLst>
                <a:path w="544" h="226">
                  <a:moveTo>
                    <a:pt x="0" y="226"/>
                  </a:moveTo>
                  <a:lnTo>
                    <a:pt x="363" y="226"/>
                  </a:lnTo>
                  <a:lnTo>
                    <a:pt x="499" y="45"/>
                  </a:lnTo>
                  <a:lnTo>
                    <a:pt x="544" y="0"/>
                  </a:lnTo>
                </a:path>
              </a:pathLst>
            </a:custGeom>
            <a:noFill/>
            <a:ln w="9525">
              <a:solidFill>
                <a:schemeClr val="tx1"/>
              </a:solidFill>
              <a:round/>
              <a:headEnd type="none" w="med" len="med"/>
              <a:tailEnd type="triangle" w="med" len="med"/>
            </a:ln>
            <a:effectLst/>
          </p:spPr>
          <p:txBody>
            <a:bodyPr/>
            <a:lstStyle/>
            <a:p>
              <a:endParaRPr lang="tr-TR"/>
            </a:p>
          </p:txBody>
        </p:sp>
      </p:grpSp>
      <p:grpSp>
        <p:nvGrpSpPr>
          <p:cNvPr id="26" name="Group 159"/>
          <p:cNvGrpSpPr>
            <a:grpSpLocks/>
          </p:cNvGrpSpPr>
          <p:nvPr/>
        </p:nvGrpSpPr>
        <p:grpSpPr bwMode="auto">
          <a:xfrm>
            <a:off x="4806950" y="1760538"/>
            <a:ext cx="1584325" cy="576262"/>
            <a:chOff x="158" y="210"/>
            <a:chExt cx="1089" cy="499"/>
          </a:xfrm>
        </p:grpSpPr>
        <p:sp>
          <p:nvSpPr>
            <p:cNvPr id="8352" name="Line 160"/>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8353" name="Line 161"/>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8354" name="Text Box 162"/>
            <p:cNvSpPr txBox="1">
              <a:spLocks noChangeArrowheads="1"/>
            </p:cNvSpPr>
            <p:nvPr/>
          </p:nvSpPr>
          <p:spPr bwMode="auto">
            <a:xfrm>
              <a:off x="159" y="210"/>
              <a:ext cx="1088" cy="252"/>
            </a:xfrm>
            <a:prstGeom prst="rect">
              <a:avLst/>
            </a:prstGeom>
            <a:noFill/>
            <a:ln w="9525">
              <a:noFill/>
              <a:miter lim="800000"/>
              <a:headEnd/>
              <a:tailEnd/>
            </a:ln>
            <a:effectLst/>
          </p:spPr>
          <p:txBody>
            <a:bodyPr>
              <a:spAutoFit/>
            </a:bodyPr>
            <a:lstStyle/>
            <a:p>
              <a:pPr>
                <a:spcBef>
                  <a:spcPct val="50000"/>
                </a:spcBef>
              </a:pPr>
              <a:r>
                <a:rPr lang="tr-TR" sz="1300" b="1"/>
                <a:t>151 Y. Mamul-Ür.</a:t>
              </a:r>
            </a:p>
          </p:txBody>
        </p:sp>
      </p:grpSp>
      <p:grpSp>
        <p:nvGrpSpPr>
          <p:cNvPr id="27" name="Group 167"/>
          <p:cNvGrpSpPr>
            <a:grpSpLocks/>
          </p:cNvGrpSpPr>
          <p:nvPr/>
        </p:nvGrpSpPr>
        <p:grpSpPr bwMode="auto">
          <a:xfrm>
            <a:off x="5651500" y="1439863"/>
            <a:ext cx="2036763" cy="693737"/>
            <a:chOff x="3560" y="907"/>
            <a:chExt cx="1283" cy="437"/>
          </a:xfrm>
        </p:grpSpPr>
        <p:grpSp>
          <p:nvGrpSpPr>
            <p:cNvPr id="28" name="Group 168"/>
            <p:cNvGrpSpPr>
              <a:grpSpLocks/>
            </p:cNvGrpSpPr>
            <p:nvPr/>
          </p:nvGrpSpPr>
          <p:grpSpPr bwMode="auto">
            <a:xfrm>
              <a:off x="3845" y="907"/>
              <a:ext cx="998" cy="363"/>
              <a:chOff x="158" y="210"/>
              <a:chExt cx="1089" cy="499"/>
            </a:xfrm>
          </p:grpSpPr>
          <p:sp>
            <p:nvSpPr>
              <p:cNvPr id="8361" name="Line 169"/>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8362" name="Line 170"/>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8363" name="Text Box 171"/>
              <p:cNvSpPr txBox="1">
                <a:spLocks noChangeArrowheads="1"/>
              </p:cNvSpPr>
              <p:nvPr/>
            </p:nvSpPr>
            <p:spPr bwMode="auto">
              <a:xfrm>
                <a:off x="159" y="210"/>
                <a:ext cx="1088" cy="252"/>
              </a:xfrm>
              <a:prstGeom prst="rect">
                <a:avLst/>
              </a:prstGeom>
              <a:noFill/>
              <a:ln w="9525">
                <a:noFill/>
                <a:miter lim="800000"/>
                <a:headEnd/>
                <a:tailEnd/>
              </a:ln>
              <a:effectLst/>
            </p:spPr>
            <p:txBody>
              <a:bodyPr>
                <a:spAutoFit/>
              </a:bodyPr>
              <a:lstStyle/>
              <a:p>
                <a:pPr>
                  <a:spcBef>
                    <a:spcPct val="50000"/>
                  </a:spcBef>
                </a:pPr>
                <a:r>
                  <a:rPr lang="tr-TR" sz="1300" b="1"/>
                  <a:t>152 Mamuller</a:t>
                </a:r>
              </a:p>
            </p:txBody>
          </p:sp>
        </p:grpSp>
        <p:sp>
          <p:nvSpPr>
            <p:cNvPr id="8364" name="Freeform 172"/>
            <p:cNvSpPr>
              <a:spLocks/>
            </p:cNvSpPr>
            <p:nvPr/>
          </p:nvSpPr>
          <p:spPr bwMode="auto">
            <a:xfrm>
              <a:off x="3560" y="1117"/>
              <a:ext cx="545" cy="227"/>
            </a:xfrm>
            <a:custGeom>
              <a:avLst/>
              <a:gdLst/>
              <a:ahLst/>
              <a:cxnLst>
                <a:cxn ang="0">
                  <a:pos x="0" y="227"/>
                </a:cxn>
                <a:cxn ang="0">
                  <a:pos x="409" y="227"/>
                </a:cxn>
                <a:cxn ang="0">
                  <a:pos x="454" y="0"/>
                </a:cxn>
                <a:cxn ang="0">
                  <a:pos x="545" y="0"/>
                </a:cxn>
              </a:cxnLst>
              <a:rect l="0" t="0" r="r" b="b"/>
              <a:pathLst>
                <a:path w="545" h="227">
                  <a:moveTo>
                    <a:pt x="0" y="227"/>
                  </a:moveTo>
                  <a:lnTo>
                    <a:pt x="409" y="227"/>
                  </a:lnTo>
                  <a:lnTo>
                    <a:pt x="454" y="0"/>
                  </a:lnTo>
                  <a:lnTo>
                    <a:pt x="545" y="0"/>
                  </a:lnTo>
                </a:path>
              </a:pathLst>
            </a:custGeom>
            <a:noFill/>
            <a:ln w="9525">
              <a:solidFill>
                <a:schemeClr val="tx1"/>
              </a:solidFill>
              <a:round/>
              <a:headEnd type="none" w="med" len="med"/>
              <a:tailEnd type="triangle" w="med" len="med"/>
            </a:ln>
            <a:effectLst/>
          </p:spPr>
          <p:txBody>
            <a:bodyPr/>
            <a:lstStyle/>
            <a:p>
              <a:endParaRPr lang="tr-TR"/>
            </a:p>
          </p:txBody>
        </p:sp>
      </p:grpSp>
      <p:grpSp>
        <p:nvGrpSpPr>
          <p:cNvPr id="29" name="Group 179"/>
          <p:cNvGrpSpPr>
            <a:grpSpLocks/>
          </p:cNvGrpSpPr>
          <p:nvPr/>
        </p:nvGrpSpPr>
        <p:grpSpPr bwMode="auto">
          <a:xfrm>
            <a:off x="4275138" y="2924175"/>
            <a:ext cx="2312987" cy="3313113"/>
            <a:chOff x="2693" y="1842"/>
            <a:chExt cx="1457" cy="2087"/>
          </a:xfrm>
        </p:grpSpPr>
        <p:grpSp>
          <p:nvGrpSpPr>
            <p:cNvPr id="30" name="Group 180"/>
            <p:cNvGrpSpPr>
              <a:grpSpLocks/>
            </p:cNvGrpSpPr>
            <p:nvPr/>
          </p:nvGrpSpPr>
          <p:grpSpPr bwMode="auto">
            <a:xfrm>
              <a:off x="3152" y="1842"/>
              <a:ext cx="998" cy="363"/>
              <a:chOff x="158" y="210"/>
              <a:chExt cx="1089" cy="499"/>
            </a:xfrm>
          </p:grpSpPr>
          <p:sp>
            <p:nvSpPr>
              <p:cNvPr id="8373" name="Line 181"/>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8374" name="Line 182"/>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8375" name="Text Box 183"/>
              <p:cNvSpPr txBox="1">
                <a:spLocks noChangeArrowheads="1"/>
              </p:cNvSpPr>
              <p:nvPr/>
            </p:nvSpPr>
            <p:spPr bwMode="auto">
              <a:xfrm>
                <a:off x="159" y="210"/>
                <a:ext cx="1088" cy="252"/>
              </a:xfrm>
              <a:prstGeom prst="rect">
                <a:avLst/>
              </a:prstGeom>
              <a:noFill/>
              <a:ln w="9525">
                <a:noFill/>
                <a:miter lim="800000"/>
                <a:headEnd/>
                <a:tailEnd/>
              </a:ln>
              <a:effectLst/>
            </p:spPr>
            <p:txBody>
              <a:bodyPr>
                <a:spAutoFit/>
              </a:bodyPr>
              <a:lstStyle/>
              <a:p>
                <a:pPr>
                  <a:spcBef>
                    <a:spcPct val="50000"/>
                  </a:spcBef>
                </a:pPr>
                <a:r>
                  <a:rPr lang="tr-TR" sz="1300" b="1"/>
                  <a:t>622 S.H.Maliyeti</a:t>
                </a:r>
              </a:p>
            </p:txBody>
          </p:sp>
        </p:grpSp>
        <p:sp>
          <p:nvSpPr>
            <p:cNvPr id="8376" name="Line 184"/>
            <p:cNvSpPr>
              <a:spLocks noChangeShapeType="1"/>
            </p:cNvSpPr>
            <p:nvPr/>
          </p:nvSpPr>
          <p:spPr bwMode="auto">
            <a:xfrm>
              <a:off x="2693" y="2125"/>
              <a:ext cx="726" cy="0"/>
            </a:xfrm>
            <a:prstGeom prst="line">
              <a:avLst/>
            </a:prstGeom>
            <a:noFill/>
            <a:ln w="9525">
              <a:solidFill>
                <a:schemeClr val="tx1"/>
              </a:solidFill>
              <a:round/>
              <a:headEnd/>
              <a:tailEnd type="triangle" w="med" len="med"/>
            </a:ln>
            <a:effectLst/>
          </p:spPr>
          <p:txBody>
            <a:bodyPr/>
            <a:lstStyle/>
            <a:p>
              <a:endParaRPr lang="tr-TR"/>
            </a:p>
          </p:txBody>
        </p:sp>
        <p:grpSp>
          <p:nvGrpSpPr>
            <p:cNvPr id="31" name="Group 185"/>
            <p:cNvGrpSpPr>
              <a:grpSpLocks/>
            </p:cNvGrpSpPr>
            <p:nvPr/>
          </p:nvGrpSpPr>
          <p:grpSpPr bwMode="auto">
            <a:xfrm>
              <a:off x="3152" y="2704"/>
              <a:ext cx="998" cy="363"/>
              <a:chOff x="158" y="210"/>
              <a:chExt cx="1089" cy="499"/>
            </a:xfrm>
          </p:grpSpPr>
          <p:sp>
            <p:nvSpPr>
              <p:cNvPr id="8378" name="Line 186"/>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8379" name="Line 187"/>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8380" name="Text Box 188"/>
              <p:cNvSpPr txBox="1">
                <a:spLocks noChangeArrowheads="1"/>
              </p:cNvSpPr>
              <p:nvPr/>
            </p:nvSpPr>
            <p:spPr bwMode="auto">
              <a:xfrm>
                <a:off x="159" y="210"/>
                <a:ext cx="1088" cy="252"/>
              </a:xfrm>
              <a:prstGeom prst="rect">
                <a:avLst/>
              </a:prstGeom>
              <a:noFill/>
              <a:ln w="9525">
                <a:noFill/>
                <a:miter lim="800000"/>
                <a:headEnd/>
                <a:tailEnd/>
              </a:ln>
              <a:effectLst/>
            </p:spPr>
            <p:txBody>
              <a:bodyPr>
                <a:spAutoFit/>
              </a:bodyPr>
              <a:lstStyle/>
              <a:p>
                <a:pPr>
                  <a:spcBef>
                    <a:spcPct val="50000"/>
                  </a:spcBef>
                </a:pPr>
                <a:r>
                  <a:rPr lang="tr-TR" sz="1300" b="1"/>
                  <a:t>631 P.S.D. Gid.</a:t>
                </a:r>
              </a:p>
            </p:txBody>
          </p:sp>
        </p:grpSp>
        <p:grpSp>
          <p:nvGrpSpPr>
            <p:cNvPr id="8290" name="Group 189"/>
            <p:cNvGrpSpPr>
              <a:grpSpLocks/>
            </p:cNvGrpSpPr>
            <p:nvPr/>
          </p:nvGrpSpPr>
          <p:grpSpPr bwMode="auto">
            <a:xfrm>
              <a:off x="3152" y="3067"/>
              <a:ext cx="998" cy="363"/>
              <a:chOff x="158" y="210"/>
              <a:chExt cx="1089" cy="499"/>
            </a:xfrm>
          </p:grpSpPr>
          <p:sp>
            <p:nvSpPr>
              <p:cNvPr id="8382" name="Line 190"/>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8383" name="Line 191"/>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8384" name="Text Box 192"/>
              <p:cNvSpPr txBox="1">
                <a:spLocks noChangeArrowheads="1"/>
              </p:cNvSpPr>
              <p:nvPr/>
            </p:nvSpPr>
            <p:spPr bwMode="auto">
              <a:xfrm>
                <a:off x="159" y="210"/>
                <a:ext cx="1088" cy="252"/>
              </a:xfrm>
              <a:prstGeom prst="rect">
                <a:avLst/>
              </a:prstGeom>
              <a:noFill/>
              <a:ln w="9525">
                <a:noFill/>
                <a:miter lim="800000"/>
                <a:headEnd/>
                <a:tailEnd/>
              </a:ln>
              <a:effectLst/>
            </p:spPr>
            <p:txBody>
              <a:bodyPr>
                <a:spAutoFit/>
              </a:bodyPr>
              <a:lstStyle/>
              <a:p>
                <a:pPr>
                  <a:spcBef>
                    <a:spcPct val="50000"/>
                  </a:spcBef>
                </a:pPr>
                <a:r>
                  <a:rPr lang="tr-TR" sz="1300" b="1"/>
                  <a:t>632 G.Yönetim G.</a:t>
                </a:r>
              </a:p>
            </p:txBody>
          </p:sp>
        </p:grpSp>
        <p:grpSp>
          <p:nvGrpSpPr>
            <p:cNvPr id="8294" name="Group 193"/>
            <p:cNvGrpSpPr>
              <a:grpSpLocks/>
            </p:cNvGrpSpPr>
            <p:nvPr/>
          </p:nvGrpSpPr>
          <p:grpSpPr bwMode="auto">
            <a:xfrm>
              <a:off x="3152" y="3566"/>
              <a:ext cx="998" cy="363"/>
              <a:chOff x="158" y="210"/>
              <a:chExt cx="1089" cy="499"/>
            </a:xfrm>
          </p:grpSpPr>
          <p:sp>
            <p:nvSpPr>
              <p:cNvPr id="8386" name="Line 194"/>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8387" name="Line 195"/>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8388" name="Text Box 196"/>
              <p:cNvSpPr txBox="1">
                <a:spLocks noChangeArrowheads="1"/>
              </p:cNvSpPr>
              <p:nvPr/>
            </p:nvSpPr>
            <p:spPr bwMode="auto">
              <a:xfrm>
                <a:off x="159" y="210"/>
                <a:ext cx="1088" cy="252"/>
              </a:xfrm>
              <a:prstGeom prst="rect">
                <a:avLst/>
              </a:prstGeom>
              <a:noFill/>
              <a:ln w="9525">
                <a:noFill/>
                <a:miter lim="800000"/>
                <a:headEnd/>
                <a:tailEnd/>
              </a:ln>
              <a:effectLst/>
            </p:spPr>
            <p:txBody>
              <a:bodyPr>
                <a:spAutoFit/>
              </a:bodyPr>
              <a:lstStyle/>
              <a:p>
                <a:pPr>
                  <a:spcBef>
                    <a:spcPct val="50000"/>
                  </a:spcBef>
                </a:pPr>
                <a:r>
                  <a:rPr lang="tr-TR" sz="1300" b="1"/>
                  <a:t>660 – 661 Borç G.</a:t>
                </a:r>
              </a:p>
            </p:txBody>
          </p:sp>
        </p:grpSp>
        <p:grpSp>
          <p:nvGrpSpPr>
            <p:cNvPr id="8298" name="Group 197"/>
            <p:cNvGrpSpPr>
              <a:grpSpLocks/>
            </p:cNvGrpSpPr>
            <p:nvPr/>
          </p:nvGrpSpPr>
          <p:grpSpPr bwMode="auto">
            <a:xfrm>
              <a:off x="3152" y="2296"/>
              <a:ext cx="998" cy="363"/>
              <a:chOff x="158" y="210"/>
              <a:chExt cx="1089" cy="499"/>
            </a:xfrm>
          </p:grpSpPr>
          <p:sp>
            <p:nvSpPr>
              <p:cNvPr id="8390" name="Line 198"/>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8391" name="Line 199"/>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8392" name="Text Box 200"/>
              <p:cNvSpPr txBox="1">
                <a:spLocks noChangeArrowheads="1"/>
              </p:cNvSpPr>
              <p:nvPr/>
            </p:nvSpPr>
            <p:spPr bwMode="auto">
              <a:xfrm>
                <a:off x="159" y="210"/>
                <a:ext cx="1088" cy="252"/>
              </a:xfrm>
              <a:prstGeom prst="rect">
                <a:avLst/>
              </a:prstGeom>
              <a:noFill/>
              <a:ln w="9525">
                <a:noFill/>
                <a:miter lim="800000"/>
                <a:headEnd/>
                <a:tailEnd/>
              </a:ln>
              <a:effectLst/>
            </p:spPr>
            <p:txBody>
              <a:bodyPr>
                <a:spAutoFit/>
              </a:bodyPr>
              <a:lstStyle/>
              <a:p>
                <a:pPr>
                  <a:spcBef>
                    <a:spcPct val="50000"/>
                  </a:spcBef>
                </a:pPr>
                <a:r>
                  <a:rPr lang="tr-TR" sz="1300" b="1"/>
                  <a:t>630 Ar Ge Gid.</a:t>
                </a:r>
              </a:p>
            </p:txBody>
          </p:sp>
        </p:grpSp>
        <p:sp>
          <p:nvSpPr>
            <p:cNvPr id="8393" name="Line 201"/>
            <p:cNvSpPr>
              <a:spLocks noChangeShapeType="1"/>
            </p:cNvSpPr>
            <p:nvPr/>
          </p:nvSpPr>
          <p:spPr bwMode="auto">
            <a:xfrm>
              <a:off x="2699" y="2523"/>
              <a:ext cx="726" cy="0"/>
            </a:xfrm>
            <a:prstGeom prst="line">
              <a:avLst/>
            </a:prstGeom>
            <a:noFill/>
            <a:ln w="9525">
              <a:solidFill>
                <a:schemeClr val="tx1"/>
              </a:solidFill>
              <a:round/>
              <a:headEnd/>
              <a:tailEnd type="triangle" w="med" len="med"/>
            </a:ln>
            <a:effectLst/>
          </p:spPr>
          <p:txBody>
            <a:bodyPr/>
            <a:lstStyle/>
            <a:p>
              <a:endParaRPr lang="tr-TR"/>
            </a:p>
          </p:txBody>
        </p:sp>
        <p:sp>
          <p:nvSpPr>
            <p:cNvPr id="8394" name="Line 202"/>
            <p:cNvSpPr>
              <a:spLocks noChangeShapeType="1"/>
            </p:cNvSpPr>
            <p:nvPr/>
          </p:nvSpPr>
          <p:spPr bwMode="auto">
            <a:xfrm>
              <a:off x="2699" y="3884"/>
              <a:ext cx="726" cy="0"/>
            </a:xfrm>
            <a:prstGeom prst="line">
              <a:avLst/>
            </a:prstGeom>
            <a:noFill/>
            <a:ln w="9525">
              <a:solidFill>
                <a:schemeClr val="tx1"/>
              </a:solidFill>
              <a:round/>
              <a:headEnd/>
              <a:tailEnd type="triangle" w="med" len="med"/>
            </a:ln>
            <a:effectLst/>
          </p:spPr>
          <p:txBody>
            <a:bodyPr/>
            <a:lstStyle/>
            <a:p>
              <a:endParaRPr lang="tr-TR"/>
            </a:p>
          </p:txBody>
        </p:sp>
        <p:sp>
          <p:nvSpPr>
            <p:cNvPr id="8395" name="Line 203"/>
            <p:cNvSpPr>
              <a:spLocks noChangeShapeType="1"/>
            </p:cNvSpPr>
            <p:nvPr/>
          </p:nvSpPr>
          <p:spPr bwMode="auto">
            <a:xfrm>
              <a:off x="2699" y="3430"/>
              <a:ext cx="726" cy="0"/>
            </a:xfrm>
            <a:prstGeom prst="line">
              <a:avLst/>
            </a:prstGeom>
            <a:noFill/>
            <a:ln w="9525">
              <a:solidFill>
                <a:schemeClr val="tx1"/>
              </a:solidFill>
              <a:round/>
              <a:headEnd/>
              <a:tailEnd type="triangle" w="med" len="med"/>
            </a:ln>
            <a:effectLst/>
          </p:spPr>
          <p:txBody>
            <a:bodyPr/>
            <a:lstStyle/>
            <a:p>
              <a:endParaRPr lang="tr-TR"/>
            </a:p>
          </p:txBody>
        </p:sp>
        <p:sp>
          <p:nvSpPr>
            <p:cNvPr id="8396" name="Line 204"/>
            <p:cNvSpPr>
              <a:spLocks noChangeShapeType="1"/>
            </p:cNvSpPr>
            <p:nvPr/>
          </p:nvSpPr>
          <p:spPr bwMode="auto">
            <a:xfrm>
              <a:off x="2699" y="2976"/>
              <a:ext cx="726" cy="0"/>
            </a:xfrm>
            <a:prstGeom prst="line">
              <a:avLst/>
            </a:prstGeom>
            <a:noFill/>
            <a:ln w="9525">
              <a:solidFill>
                <a:schemeClr val="tx1"/>
              </a:solidFill>
              <a:round/>
              <a:headEnd/>
              <a:tailEnd type="triangle" w="med" len="med"/>
            </a:ln>
            <a:effectLst/>
          </p:spPr>
          <p:txBody>
            <a:bodyPr/>
            <a:lstStyle/>
            <a:p>
              <a:endParaRPr lang="tr-TR"/>
            </a:p>
          </p:txBody>
        </p:sp>
      </p:grpSp>
      <p:sp>
        <p:nvSpPr>
          <p:cNvPr id="8397" name="Text Box 205"/>
          <p:cNvSpPr txBox="1">
            <a:spLocks noChangeArrowheads="1"/>
          </p:cNvSpPr>
          <p:nvPr/>
        </p:nvSpPr>
        <p:spPr bwMode="auto">
          <a:xfrm>
            <a:off x="6724650" y="1804988"/>
            <a:ext cx="1735138" cy="274637"/>
          </a:xfrm>
          <a:prstGeom prst="rect">
            <a:avLst/>
          </a:prstGeom>
          <a:noFill/>
          <a:ln w="9525">
            <a:noFill/>
            <a:miter lim="800000"/>
            <a:headEnd/>
            <a:tailEnd/>
          </a:ln>
          <a:effectLst/>
        </p:spPr>
        <p:txBody>
          <a:bodyPr>
            <a:spAutoFit/>
          </a:bodyPr>
          <a:lstStyle/>
          <a:p>
            <a:pPr>
              <a:spcBef>
                <a:spcPct val="50000"/>
              </a:spcBef>
            </a:pPr>
            <a:r>
              <a:rPr lang="tr-TR" sz="1200" b="1">
                <a:solidFill>
                  <a:srgbClr val="FF5050"/>
                </a:solidFill>
                <a:effectLst>
                  <a:outerShdw blurRad="38100" dist="38100" dir="2700000" algn="tl">
                    <a:srgbClr val="C0C0C0"/>
                  </a:outerShdw>
                </a:effectLst>
              </a:rPr>
              <a:t>Mamuller Satılınca</a:t>
            </a:r>
          </a:p>
        </p:txBody>
      </p:sp>
      <p:grpSp>
        <p:nvGrpSpPr>
          <p:cNvPr id="8302" name="Group 211"/>
          <p:cNvGrpSpPr>
            <a:grpSpLocks/>
          </p:cNvGrpSpPr>
          <p:nvPr/>
        </p:nvGrpSpPr>
        <p:grpSpPr bwMode="auto">
          <a:xfrm>
            <a:off x="6877050" y="1438275"/>
            <a:ext cx="2198688" cy="576263"/>
            <a:chOff x="4332" y="906"/>
            <a:chExt cx="1385" cy="363"/>
          </a:xfrm>
        </p:grpSpPr>
        <p:grpSp>
          <p:nvGrpSpPr>
            <p:cNvPr id="8306" name="Group 212"/>
            <p:cNvGrpSpPr>
              <a:grpSpLocks/>
            </p:cNvGrpSpPr>
            <p:nvPr/>
          </p:nvGrpSpPr>
          <p:grpSpPr bwMode="auto">
            <a:xfrm>
              <a:off x="4719" y="906"/>
              <a:ext cx="998" cy="363"/>
              <a:chOff x="158" y="210"/>
              <a:chExt cx="1089" cy="499"/>
            </a:xfrm>
          </p:grpSpPr>
          <p:sp>
            <p:nvSpPr>
              <p:cNvPr id="8405" name="Line 213"/>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8406" name="Line 214"/>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8407" name="Text Box 215"/>
              <p:cNvSpPr txBox="1">
                <a:spLocks noChangeArrowheads="1"/>
              </p:cNvSpPr>
              <p:nvPr/>
            </p:nvSpPr>
            <p:spPr bwMode="auto">
              <a:xfrm>
                <a:off x="159" y="210"/>
                <a:ext cx="1088" cy="252"/>
              </a:xfrm>
              <a:prstGeom prst="rect">
                <a:avLst/>
              </a:prstGeom>
              <a:noFill/>
              <a:ln w="9525">
                <a:noFill/>
                <a:miter lim="800000"/>
                <a:headEnd/>
                <a:tailEnd/>
              </a:ln>
              <a:effectLst/>
            </p:spPr>
            <p:txBody>
              <a:bodyPr>
                <a:spAutoFit/>
              </a:bodyPr>
              <a:lstStyle/>
              <a:p>
                <a:pPr>
                  <a:spcBef>
                    <a:spcPct val="50000"/>
                  </a:spcBef>
                </a:pPr>
                <a:r>
                  <a:rPr lang="tr-TR" sz="1300" b="1"/>
                  <a:t>620 S.M.Maliyeti</a:t>
                </a:r>
              </a:p>
            </p:txBody>
          </p:sp>
        </p:grpSp>
        <p:sp>
          <p:nvSpPr>
            <p:cNvPr id="8408" name="Line 216"/>
            <p:cNvSpPr>
              <a:spLocks noChangeShapeType="1"/>
            </p:cNvSpPr>
            <p:nvPr/>
          </p:nvSpPr>
          <p:spPr bwMode="auto">
            <a:xfrm>
              <a:off x="4332" y="1162"/>
              <a:ext cx="589" cy="0"/>
            </a:xfrm>
            <a:prstGeom prst="line">
              <a:avLst/>
            </a:prstGeom>
            <a:noFill/>
            <a:ln w="9525">
              <a:solidFill>
                <a:schemeClr val="tx1"/>
              </a:solidFill>
              <a:round/>
              <a:headEnd/>
              <a:tailEnd type="triangle" w="med" len="med"/>
            </a:ln>
            <a:effectLst/>
          </p:spPr>
          <p:txBody>
            <a:bodyPr/>
            <a:lstStyle/>
            <a:p>
              <a:endParaRPr lang="tr-TR"/>
            </a:p>
          </p:txBody>
        </p:sp>
      </p:grpSp>
      <p:grpSp>
        <p:nvGrpSpPr>
          <p:cNvPr id="8310" name="Group 223"/>
          <p:cNvGrpSpPr>
            <a:grpSpLocks/>
          </p:cNvGrpSpPr>
          <p:nvPr/>
        </p:nvGrpSpPr>
        <p:grpSpPr bwMode="auto">
          <a:xfrm>
            <a:off x="5875338" y="765175"/>
            <a:ext cx="2728912" cy="2663825"/>
            <a:chOff x="3701" y="482"/>
            <a:chExt cx="1719" cy="1678"/>
          </a:xfrm>
        </p:grpSpPr>
        <p:sp>
          <p:nvSpPr>
            <p:cNvPr id="8416" name="Freeform 224"/>
            <p:cNvSpPr>
              <a:spLocks/>
            </p:cNvSpPr>
            <p:nvPr/>
          </p:nvSpPr>
          <p:spPr bwMode="auto">
            <a:xfrm>
              <a:off x="4558" y="482"/>
              <a:ext cx="862" cy="1497"/>
            </a:xfrm>
            <a:custGeom>
              <a:avLst/>
              <a:gdLst/>
              <a:ahLst/>
              <a:cxnLst>
                <a:cxn ang="0">
                  <a:pos x="635" y="0"/>
                </a:cxn>
                <a:cxn ang="0">
                  <a:pos x="862" y="0"/>
                </a:cxn>
                <a:cxn ang="0">
                  <a:pos x="862" y="1088"/>
                </a:cxn>
                <a:cxn ang="0">
                  <a:pos x="0" y="1088"/>
                </a:cxn>
                <a:cxn ang="0">
                  <a:pos x="0" y="1497"/>
                </a:cxn>
                <a:cxn ang="0">
                  <a:pos x="363" y="1497"/>
                </a:cxn>
              </a:cxnLst>
              <a:rect l="0" t="0" r="r" b="b"/>
              <a:pathLst>
                <a:path w="862" h="1497">
                  <a:moveTo>
                    <a:pt x="635" y="0"/>
                  </a:moveTo>
                  <a:lnTo>
                    <a:pt x="862" y="0"/>
                  </a:lnTo>
                  <a:lnTo>
                    <a:pt x="862" y="1088"/>
                  </a:lnTo>
                  <a:lnTo>
                    <a:pt x="0" y="1088"/>
                  </a:lnTo>
                  <a:lnTo>
                    <a:pt x="0" y="1497"/>
                  </a:lnTo>
                  <a:lnTo>
                    <a:pt x="363" y="1497"/>
                  </a:lnTo>
                </a:path>
              </a:pathLst>
            </a:custGeom>
            <a:noFill/>
            <a:ln w="9525" cap="flat">
              <a:solidFill>
                <a:schemeClr val="tx1"/>
              </a:solidFill>
              <a:prstDash val="dash"/>
              <a:round/>
              <a:headEnd type="none" w="med" len="med"/>
              <a:tailEnd type="triangle" w="med" len="med"/>
            </a:ln>
            <a:effectLst/>
          </p:spPr>
          <p:txBody>
            <a:bodyPr/>
            <a:lstStyle/>
            <a:p>
              <a:endParaRPr lang="tr-TR"/>
            </a:p>
          </p:txBody>
        </p:sp>
        <p:sp>
          <p:nvSpPr>
            <p:cNvPr id="8417" name="Freeform 225"/>
            <p:cNvSpPr>
              <a:spLocks/>
            </p:cNvSpPr>
            <p:nvPr/>
          </p:nvSpPr>
          <p:spPr bwMode="auto">
            <a:xfrm>
              <a:off x="4468" y="1207"/>
              <a:ext cx="816" cy="953"/>
            </a:xfrm>
            <a:custGeom>
              <a:avLst/>
              <a:gdLst/>
              <a:ahLst/>
              <a:cxnLst>
                <a:cxn ang="0">
                  <a:pos x="816" y="0"/>
                </a:cxn>
                <a:cxn ang="0">
                  <a:pos x="816" y="318"/>
                </a:cxn>
                <a:cxn ang="0">
                  <a:pos x="0" y="318"/>
                </a:cxn>
                <a:cxn ang="0">
                  <a:pos x="0" y="862"/>
                </a:cxn>
                <a:cxn ang="0">
                  <a:pos x="0" y="953"/>
                </a:cxn>
                <a:cxn ang="0">
                  <a:pos x="453" y="953"/>
                </a:cxn>
              </a:cxnLst>
              <a:rect l="0" t="0" r="r" b="b"/>
              <a:pathLst>
                <a:path w="816" h="953">
                  <a:moveTo>
                    <a:pt x="816" y="0"/>
                  </a:moveTo>
                  <a:lnTo>
                    <a:pt x="816" y="318"/>
                  </a:lnTo>
                  <a:lnTo>
                    <a:pt x="0" y="318"/>
                  </a:lnTo>
                  <a:lnTo>
                    <a:pt x="0" y="862"/>
                  </a:lnTo>
                  <a:lnTo>
                    <a:pt x="0" y="953"/>
                  </a:lnTo>
                  <a:lnTo>
                    <a:pt x="453" y="953"/>
                  </a:lnTo>
                </a:path>
              </a:pathLst>
            </a:custGeom>
            <a:noFill/>
            <a:ln w="9525" cap="flat">
              <a:solidFill>
                <a:schemeClr val="tx1"/>
              </a:solidFill>
              <a:prstDash val="dash"/>
              <a:round/>
              <a:headEnd type="none" w="med" len="med"/>
              <a:tailEnd type="triangle" w="med" len="med"/>
            </a:ln>
            <a:effectLst/>
          </p:spPr>
          <p:txBody>
            <a:bodyPr/>
            <a:lstStyle/>
            <a:p>
              <a:endParaRPr lang="tr-TR"/>
            </a:p>
          </p:txBody>
        </p:sp>
        <p:sp>
          <p:nvSpPr>
            <p:cNvPr id="8418" name="Line 226"/>
            <p:cNvSpPr>
              <a:spLocks noChangeShapeType="1"/>
            </p:cNvSpPr>
            <p:nvPr/>
          </p:nvSpPr>
          <p:spPr bwMode="auto">
            <a:xfrm>
              <a:off x="3701" y="2069"/>
              <a:ext cx="1225" cy="0"/>
            </a:xfrm>
            <a:prstGeom prst="line">
              <a:avLst/>
            </a:prstGeom>
            <a:noFill/>
            <a:ln w="9525">
              <a:solidFill>
                <a:schemeClr val="tx1"/>
              </a:solidFill>
              <a:prstDash val="dash"/>
              <a:round/>
              <a:headEnd/>
              <a:tailEnd type="triangle" w="med" len="med"/>
            </a:ln>
            <a:effectLst/>
          </p:spPr>
          <p:txBody>
            <a:bodyPr/>
            <a:lstStyle/>
            <a:p>
              <a:endParaRPr lang="tr-TR"/>
            </a:p>
          </p:txBody>
        </p:sp>
      </p:grpSp>
      <p:grpSp>
        <p:nvGrpSpPr>
          <p:cNvPr id="8314" name="Group 227"/>
          <p:cNvGrpSpPr>
            <a:grpSpLocks/>
          </p:cNvGrpSpPr>
          <p:nvPr/>
        </p:nvGrpSpPr>
        <p:grpSpPr bwMode="auto">
          <a:xfrm>
            <a:off x="7519988" y="2636838"/>
            <a:ext cx="1584325" cy="1079500"/>
            <a:chOff x="158" y="210"/>
            <a:chExt cx="1089" cy="499"/>
          </a:xfrm>
        </p:grpSpPr>
        <p:sp>
          <p:nvSpPr>
            <p:cNvPr id="8420" name="Line 228"/>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8421" name="Line 229"/>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8422" name="Text Box 230"/>
            <p:cNvSpPr txBox="1">
              <a:spLocks noChangeArrowheads="1"/>
            </p:cNvSpPr>
            <p:nvPr/>
          </p:nvSpPr>
          <p:spPr bwMode="auto">
            <a:xfrm>
              <a:off x="159" y="210"/>
              <a:ext cx="1088" cy="134"/>
            </a:xfrm>
            <a:prstGeom prst="rect">
              <a:avLst/>
            </a:prstGeom>
            <a:noFill/>
            <a:ln w="9525">
              <a:noFill/>
              <a:miter lim="800000"/>
              <a:headEnd/>
              <a:tailEnd/>
            </a:ln>
            <a:effectLst/>
          </p:spPr>
          <p:txBody>
            <a:bodyPr>
              <a:spAutoFit/>
            </a:bodyPr>
            <a:lstStyle/>
            <a:p>
              <a:pPr>
                <a:spcBef>
                  <a:spcPct val="50000"/>
                </a:spcBef>
              </a:pPr>
              <a:r>
                <a:rPr lang="tr-TR" sz="1300" b="1"/>
                <a:t>690 Dönem K/Z</a:t>
              </a:r>
            </a:p>
          </p:txBody>
        </p:sp>
      </p:grpSp>
      <p:grpSp>
        <p:nvGrpSpPr>
          <p:cNvPr id="8315" name="Group 231"/>
          <p:cNvGrpSpPr>
            <a:grpSpLocks/>
          </p:cNvGrpSpPr>
          <p:nvPr/>
        </p:nvGrpSpPr>
        <p:grpSpPr bwMode="auto">
          <a:xfrm>
            <a:off x="5867400" y="3644900"/>
            <a:ext cx="1944688" cy="2520950"/>
            <a:chOff x="3696" y="2296"/>
            <a:chExt cx="1225" cy="1588"/>
          </a:xfrm>
        </p:grpSpPr>
        <p:sp>
          <p:nvSpPr>
            <p:cNvPr id="8424" name="Freeform 232"/>
            <p:cNvSpPr>
              <a:spLocks/>
            </p:cNvSpPr>
            <p:nvPr/>
          </p:nvSpPr>
          <p:spPr bwMode="auto">
            <a:xfrm>
              <a:off x="3696" y="2296"/>
              <a:ext cx="1225" cy="1588"/>
            </a:xfrm>
            <a:custGeom>
              <a:avLst/>
              <a:gdLst/>
              <a:ahLst/>
              <a:cxnLst>
                <a:cxn ang="0">
                  <a:pos x="0" y="1588"/>
                </a:cxn>
                <a:cxn ang="0">
                  <a:pos x="862" y="1588"/>
                </a:cxn>
                <a:cxn ang="0">
                  <a:pos x="862" y="0"/>
                </a:cxn>
                <a:cxn ang="0">
                  <a:pos x="1225" y="0"/>
                </a:cxn>
              </a:cxnLst>
              <a:rect l="0" t="0" r="r" b="b"/>
              <a:pathLst>
                <a:path w="1225" h="1588">
                  <a:moveTo>
                    <a:pt x="0" y="1588"/>
                  </a:moveTo>
                  <a:lnTo>
                    <a:pt x="862" y="1588"/>
                  </a:lnTo>
                  <a:lnTo>
                    <a:pt x="862" y="0"/>
                  </a:lnTo>
                  <a:lnTo>
                    <a:pt x="1225" y="0"/>
                  </a:lnTo>
                </a:path>
              </a:pathLst>
            </a:custGeom>
            <a:noFill/>
            <a:ln w="9525" cap="flat">
              <a:solidFill>
                <a:schemeClr val="tx1"/>
              </a:solidFill>
              <a:prstDash val="dash"/>
              <a:round/>
              <a:headEnd type="none" w="med" len="med"/>
              <a:tailEnd type="triangle" w="med" len="med"/>
            </a:ln>
            <a:effectLst/>
          </p:spPr>
          <p:txBody>
            <a:bodyPr/>
            <a:lstStyle/>
            <a:p>
              <a:endParaRPr lang="tr-TR"/>
            </a:p>
          </p:txBody>
        </p:sp>
        <p:sp>
          <p:nvSpPr>
            <p:cNvPr id="8425" name="Line 233"/>
            <p:cNvSpPr>
              <a:spLocks noChangeShapeType="1"/>
            </p:cNvSpPr>
            <p:nvPr/>
          </p:nvSpPr>
          <p:spPr bwMode="auto">
            <a:xfrm>
              <a:off x="3696" y="2568"/>
              <a:ext cx="862" cy="0"/>
            </a:xfrm>
            <a:prstGeom prst="line">
              <a:avLst/>
            </a:prstGeom>
            <a:noFill/>
            <a:ln w="9525">
              <a:solidFill>
                <a:schemeClr val="tx1"/>
              </a:solidFill>
              <a:prstDash val="dash"/>
              <a:round/>
              <a:headEnd/>
              <a:tailEnd/>
            </a:ln>
            <a:effectLst/>
          </p:spPr>
          <p:txBody>
            <a:bodyPr/>
            <a:lstStyle/>
            <a:p>
              <a:endParaRPr lang="tr-TR"/>
            </a:p>
          </p:txBody>
        </p:sp>
        <p:sp>
          <p:nvSpPr>
            <p:cNvPr id="8426" name="Line 234"/>
            <p:cNvSpPr>
              <a:spLocks noChangeShapeType="1"/>
            </p:cNvSpPr>
            <p:nvPr/>
          </p:nvSpPr>
          <p:spPr bwMode="auto">
            <a:xfrm>
              <a:off x="3742" y="2976"/>
              <a:ext cx="862" cy="0"/>
            </a:xfrm>
            <a:prstGeom prst="line">
              <a:avLst/>
            </a:prstGeom>
            <a:noFill/>
            <a:ln w="9525">
              <a:solidFill>
                <a:schemeClr val="tx1"/>
              </a:solidFill>
              <a:prstDash val="dash"/>
              <a:round/>
              <a:headEnd/>
              <a:tailEnd/>
            </a:ln>
            <a:effectLst/>
          </p:spPr>
          <p:txBody>
            <a:bodyPr/>
            <a:lstStyle/>
            <a:p>
              <a:endParaRPr lang="tr-TR"/>
            </a:p>
          </p:txBody>
        </p:sp>
        <p:sp>
          <p:nvSpPr>
            <p:cNvPr id="8427" name="Line 235"/>
            <p:cNvSpPr>
              <a:spLocks noChangeShapeType="1"/>
            </p:cNvSpPr>
            <p:nvPr/>
          </p:nvSpPr>
          <p:spPr bwMode="auto">
            <a:xfrm>
              <a:off x="3742" y="3385"/>
              <a:ext cx="862" cy="0"/>
            </a:xfrm>
            <a:prstGeom prst="line">
              <a:avLst/>
            </a:prstGeom>
            <a:noFill/>
            <a:ln w="9525">
              <a:solidFill>
                <a:schemeClr val="tx1"/>
              </a:solidFill>
              <a:prstDash val="dash"/>
              <a:round/>
              <a:headEnd/>
              <a:tailEnd/>
            </a:ln>
            <a:effectLst/>
          </p:spPr>
          <p:txBody>
            <a:bodyPr/>
            <a:lstStyle/>
            <a:p>
              <a:endParaRPr lang="tr-TR"/>
            </a:p>
          </p:txBody>
        </p:sp>
      </p:grpSp>
      <p:sp>
        <p:nvSpPr>
          <p:cNvPr id="8428" name="Text Box 236"/>
          <p:cNvSpPr txBox="1">
            <a:spLocks noChangeArrowheads="1"/>
          </p:cNvSpPr>
          <p:nvPr/>
        </p:nvSpPr>
        <p:spPr bwMode="auto">
          <a:xfrm>
            <a:off x="1763713" y="6381328"/>
            <a:ext cx="6048375" cy="336550"/>
          </a:xfrm>
          <a:prstGeom prst="rect">
            <a:avLst/>
          </a:prstGeom>
          <a:noFill/>
          <a:ln w="9525">
            <a:noFill/>
            <a:miter lim="800000"/>
            <a:headEnd/>
            <a:tailEnd/>
          </a:ln>
          <a:effectLst/>
        </p:spPr>
        <p:txBody>
          <a:bodyPr>
            <a:spAutoFit/>
          </a:bodyPr>
          <a:lstStyle/>
          <a:p>
            <a:pPr>
              <a:spcBef>
                <a:spcPct val="50000"/>
              </a:spcBef>
            </a:pPr>
            <a:r>
              <a:rPr lang="tr-TR" sz="1600" dirty="0">
                <a:solidFill>
                  <a:schemeClr val="folHlink"/>
                </a:solidFill>
                <a:effectLst>
                  <a:outerShdw blurRad="38100" dist="38100" dir="2700000" algn="tl">
                    <a:srgbClr val="C0C0C0"/>
                  </a:outerShdw>
                </a:effectLst>
              </a:rPr>
              <a:t>7/A Seçeneğine Göre Maliyet Muhasebesi Hesap Akışı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202"/>
                                        </p:tgtEl>
                                        <p:attrNameLst>
                                          <p:attrName>style.visibility</p:attrName>
                                        </p:attrNameLst>
                                      </p:cBhvr>
                                      <p:to>
                                        <p:strVal val="visible"/>
                                      </p:to>
                                    </p:set>
                                    <p:animEffect transition="in" filter="checkerboard(across)">
                                      <p:cBhvr>
                                        <p:cTn id="7" dur="500"/>
                                        <p:tgtEl>
                                          <p:spTgt spid="8202"/>
                                        </p:tgtEl>
                                      </p:cBhvr>
                                    </p:animEffect>
                                  </p:childTnLst>
                                </p:cTn>
                              </p:par>
                              <p:par>
                                <p:cTn id="8" presetID="7" presetClass="entr" presetSubtype="8" fill="hold" grpId="0" nodeType="withEffect">
                                  <p:stCondLst>
                                    <p:cond delay="0"/>
                                  </p:stCondLst>
                                  <p:childTnLst>
                                    <p:set>
                                      <p:cBhvr>
                                        <p:cTn id="9" dur="1" fill="hold">
                                          <p:stCondLst>
                                            <p:cond delay="0"/>
                                          </p:stCondLst>
                                        </p:cTn>
                                        <p:tgtEl>
                                          <p:spTgt spid="8201"/>
                                        </p:tgtEl>
                                        <p:attrNameLst>
                                          <p:attrName>style.visibility</p:attrName>
                                        </p:attrNameLst>
                                      </p:cBhvr>
                                      <p:to>
                                        <p:strVal val="visible"/>
                                      </p:to>
                                    </p:set>
                                    <p:anim calcmode="lin" valueType="num">
                                      <p:cBhvr additive="base">
                                        <p:cTn id="10" dur="500" fill="hold"/>
                                        <p:tgtEl>
                                          <p:spTgt spid="8201"/>
                                        </p:tgtEl>
                                        <p:attrNameLst>
                                          <p:attrName>ppt_x</p:attrName>
                                        </p:attrNameLst>
                                      </p:cBhvr>
                                      <p:tavLst>
                                        <p:tav tm="0">
                                          <p:val>
                                            <p:strVal val="0-#ppt_w/2"/>
                                          </p:val>
                                        </p:tav>
                                        <p:tav tm="100000">
                                          <p:val>
                                            <p:strVal val="#ppt_x"/>
                                          </p:val>
                                        </p:tav>
                                      </p:tavLst>
                                    </p:anim>
                                    <p:anim calcmode="lin" valueType="num">
                                      <p:cBhvr additive="base">
                                        <p:cTn id="11" dur="500" fill="hold"/>
                                        <p:tgtEl>
                                          <p:spTgt spid="8201"/>
                                        </p:tgtEl>
                                        <p:attrNameLst>
                                          <p:attrName>ppt_y</p:attrName>
                                        </p:attrNameLst>
                                      </p:cBhvr>
                                      <p:tavLst>
                                        <p:tav tm="0">
                                          <p:val>
                                            <p:strVal val="#ppt_y"/>
                                          </p:val>
                                        </p:tav>
                                        <p:tav tm="100000">
                                          <p:val>
                                            <p:strVal val="#ppt_y"/>
                                          </p:val>
                                        </p:tav>
                                      </p:tavLst>
                                    </p:anim>
                                  </p:childTnLst>
                                </p:cTn>
                              </p:par>
                              <p:par>
                                <p:cTn id="12" presetID="5" presetClass="entr" presetSubtype="10" fill="hold"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heckerboard(across)">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heckerboard(across)">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5"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linds(vertical)">
                                      <p:cBhvr>
                                        <p:cTn id="24" dur="500"/>
                                        <p:tgtEl>
                                          <p:spTgt spid="6"/>
                                        </p:tgtEl>
                                      </p:cBhvr>
                                    </p:animEffect>
                                  </p:childTnLst>
                                </p:cTn>
                              </p:par>
                              <p:par>
                                <p:cTn id="25" presetID="3" presetClass="entr" presetSubtype="5"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vertical)">
                                      <p:cBhvr>
                                        <p:cTn id="27" dur="500"/>
                                        <p:tgtEl>
                                          <p:spTgt spid="7"/>
                                        </p:tgtEl>
                                      </p:cBhvr>
                                    </p:animEffect>
                                  </p:childTnLst>
                                </p:cTn>
                              </p:par>
                              <p:par>
                                <p:cTn id="28" presetID="3" presetClass="entr" presetSubtype="5" fill="hold"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blinds(vertical)">
                                      <p:cBhvr>
                                        <p:cTn id="30" dur="500"/>
                                        <p:tgtEl>
                                          <p:spTgt spid="8"/>
                                        </p:tgtEl>
                                      </p:cBhvr>
                                    </p:animEffect>
                                  </p:childTnLst>
                                </p:cTn>
                              </p:par>
                              <p:par>
                                <p:cTn id="31" presetID="3" presetClass="entr" presetSubtype="5"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linds(vertical)">
                                      <p:cBhvr>
                                        <p:cTn id="33" dur="500"/>
                                        <p:tgtEl>
                                          <p:spTgt spid="9"/>
                                        </p:tgtEl>
                                      </p:cBhvr>
                                    </p:animEffect>
                                  </p:childTnLst>
                                </p:cTn>
                              </p:par>
                              <p:par>
                                <p:cTn id="34" presetID="3" presetClass="entr" presetSubtype="5" fill="hold"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blinds(vertical)">
                                      <p:cBhvr>
                                        <p:cTn id="36" dur="500"/>
                                        <p:tgtEl>
                                          <p:spTgt spid="10"/>
                                        </p:tgtEl>
                                      </p:cBhvr>
                                    </p:animEffect>
                                  </p:childTnLst>
                                </p:cTn>
                              </p:par>
                              <p:par>
                                <p:cTn id="37" presetID="3" presetClass="entr" presetSubtype="5" fill="hold"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blinds(vertical)">
                                      <p:cBhvr>
                                        <p:cTn id="39" dur="500"/>
                                        <p:tgtEl>
                                          <p:spTgt spid="11"/>
                                        </p:tgtEl>
                                      </p:cBhvr>
                                    </p:animEffect>
                                  </p:childTnLst>
                                </p:cTn>
                              </p:par>
                              <p:par>
                                <p:cTn id="40" presetID="3" presetClass="entr" presetSubtype="5" fill="hold"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linds(vertical)">
                                      <p:cBhvr>
                                        <p:cTn id="42" dur="500"/>
                                        <p:tgtEl>
                                          <p:spTgt spid="12"/>
                                        </p:tgtEl>
                                      </p:cBhvr>
                                    </p:animEffect>
                                  </p:childTnLst>
                                </p:cTn>
                              </p:par>
                              <p:par>
                                <p:cTn id="43" presetID="3" presetClass="entr" presetSubtype="5" fill="hold" nodeType="with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blinds(vertical)">
                                      <p:cBhvr>
                                        <p:cTn id="45" dur="500"/>
                                        <p:tgtEl>
                                          <p:spTgt spid="13"/>
                                        </p:tgtEl>
                                      </p:cBhvr>
                                    </p:animEffect>
                                  </p:childTnLst>
                                </p:cTn>
                              </p:par>
                              <p:par>
                                <p:cTn id="46" presetID="1" presetClass="entr" presetSubtype="0" fill="hold" nodeType="withEffect">
                                  <p:stCondLst>
                                    <p:cond delay="0"/>
                                  </p:stCondLst>
                                  <p:childTnLst>
                                    <p:set>
                                      <p:cBhvr>
                                        <p:cTn id="47" dur="1" fill="hold">
                                          <p:stCondLst>
                                            <p:cond delay="0"/>
                                          </p:stCondLst>
                                        </p:cTn>
                                        <p:tgtEl>
                                          <p:spTgt spid="14"/>
                                        </p:tgtEl>
                                        <p:attrNameLst>
                                          <p:attrName>style.visibility</p:attrName>
                                        </p:attrNameLst>
                                      </p:cBhvr>
                                      <p:to>
                                        <p:strVal val="visible"/>
                                      </p:to>
                                    </p:set>
                                  </p:childTnLst>
                                </p:cTn>
                              </p:par>
                              <p:par>
                                <p:cTn id="48" presetID="7" presetClass="entr" presetSubtype="8" fill="hold" nodeType="with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additive="base">
                                        <p:cTn id="50" dur="1000" fill="hold"/>
                                        <p:tgtEl>
                                          <p:spTgt spid="14"/>
                                        </p:tgtEl>
                                        <p:attrNameLst>
                                          <p:attrName>ppt_x</p:attrName>
                                        </p:attrNameLst>
                                      </p:cBhvr>
                                      <p:tavLst>
                                        <p:tav tm="0">
                                          <p:val>
                                            <p:strVal val="0-#ppt_w/2"/>
                                          </p:val>
                                        </p:tav>
                                        <p:tav tm="100000">
                                          <p:val>
                                            <p:strVal val="#ppt_x"/>
                                          </p:val>
                                        </p:tav>
                                      </p:tavLst>
                                    </p:anim>
                                    <p:anim calcmode="lin" valueType="num">
                                      <p:cBhvr additive="base">
                                        <p:cTn id="51" dur="1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8" presetClass="entr" presetSubtype="6" fill="hold"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strips(downRight)">
                                      <p:cBhvr>
                                        <p:cTn id="56" dur="5000"/>
                                        <p:tgtEl>
                                          <p:spTgt spid="16"/>
                                        </p:tgtEl>
                                      </p:cBhvr>
                                    </p:animEffect>
                                  </p:childTnLst>
                                </p:cTn>
                              </p:par>
                              <p:par>
                                <p:cTn id="57" presetID="18" presetClass="entr" presetSubtype="6" fill="hold" nodeType="with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strips(downRight)">
                                      <p:cBhvr>
                                        <p:cTn id="59" dur="5000"/>
                                        <p:tgtEl>
                                          <p:spTgt spid="15"/>
                                        </p:tgtEl>
                                      </p:cBhvr>
                                    </p:animEffect>
                                  </p:childTnLst>
                                </p:cTn>
                              </p:par>
                            </p:childTnLst>
                          </p:cTn>
                        </p:par>
                      </p:childTnLst>
                    </p:cTn>
                  </p:par>
                  <p:par>
                    <p:cTn id="60" fill="hold">
                      <p:stCondLst>
                        <p:cond delay="indefinite"/>
                      </p:stCondLst>
                      <p:childTnLst>
                        <p:par>
                          <p:cTn id="61" fill="hold">
                            <p:stCondLst>
                              <p:cond delay="0"/>
                            </p:stCondLst>
                            <p:childTnLst>
                              <p:par>
                                <p:cTn id="62" presetID="21" presetClass="entr" presetSubtype="8" fill="hold" nodeType="click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wheel(8)">
                                      <p:cBhvr>
                                        <p:cTn id="64" dur="3000"/>
                                        <p:tgtEl>
                                          <p:spTgt spid="25"/>
                                        </p:tgtEl>
                                      </p:cBhvr>
                                    </p:animEffect>
                                  </p:childTnLst>
                                </p:cTn>
                              </p:par>
                            </p:childTnLst>
                          </p:cTn>
                        </p:par>
                        <p:par>
                          <p:cTn id="65" fill="hold">
                            <p:stCondLst>
                              <p:cond delay="3000"/>
                            </p:stCondLst>
                            <p:childTnLst>
                              <p:par>
                                <p:cTn id="66" presetID="1" presetClass="entr" presetSubtype="0" fill="hold" nodeType="afterEffect">
                                  <p:stCondLst>
                                    <p:cond delay="0"/>
                                  </p:stCondLst>
                                  <p:childTnLst>
                                    <p:set>
                                      <p:cBhvr>
                                        <p:cTn id="67" dur="1" fill="hold">
                                          <p:stCondLst>
                                            <p:cond delay="0"/>
                                          </p:stCondLst>
                                        </p:cTn>
                                        <p:tgtEl>
                                          <p:spTgt spid="26"/>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29" presetClass="entr" presetSubtype="0" fill="hold" nodeType="clickEffect">
                                  <p:stCondLst>
                                    <p:cond delay="0"/>
                                  </p:stCondLst>
                                  <p:childTnLst>
                                    <p:set>
                                      <p:cBhvr>
                                        <p:cTn id="71" dur="1" fill="hold">
                                          <p:stCondLst>
                                            <p:cond delay="0"/>
                                          </p:stCondLst>
                                        </p:cTn>
                                        <p:tgtEl>
                                          <p:spTgt spid="29"/>
                                        </p:tgtEl>
                                        <p:attrNameLst>
                                          <p:attrName>style.visibility</p:attrName>
                                        </p:attrNameLst>
                                      </p:cBhvr>
                                      <p:to>
                                        <p:strVal val="visible"/>
                                      </p:to>
                                    </p:set>
                                    <p:anim calcmode="lin" valueType="num">
                                      <p:cBhvr>
                                        <p:cTn id="72" dur="3000" fill="hold"/>
                                        <p:tgtEl>
                                          <p:spTgt spid="29"/>
                                        </p:tgtEl>
                                        <p:attrNameLst>
                                          <p:attrName>ppt_x</p:attrName>
                                        </p:attrNameLst>
                                      </p:cBhvr>
                                      <p:tavLst>
                                        <p:tav tm="0">
                                          <p:val>
                                            <p:strVal val="#ppt_x-.2"/>
                                          </p:val>
                                        </p:tav>
                                        <p:tav tm="100000">
                                          <p:val>
                                            <p:strVal val="#ppt_x"/>
                                          </p:val>
                                        </p:tav>
                                      </p:tavLst>
                                    </p:anim>
                                    <p:anim calcmode="lin" valueType="num">
                                      <p:cBhvr>
                                        <p:cTn id="73" dur="3000" fill="hold"/>
                                        <p:tgtEl>
                                          <p:spTgt spid="29"/>
                                        </p:tgtEl>
                                        <p:attrNameLst>
                                          <p:attrName>ppt_y</p:attrName>
                                        </p:attrNameLst>
                                      </p:cBhvr>
                                      <p:tavLst>
                                        <p:tav tm="0">
                                          <p:val>
                                            <p:strVal val="#ppt_y"/>
                                          </p:val>
                                        </p:tav>
                                        <p:tav tm="100000">
                                          <p:val>
                                            <p:strVal val="#ppt_y"/>
                                          </p:val>
                                        </p:tav>
                                      </p:tavLst>
                                    </p:anim>
                                    <p:animEffect transition="in" filter="wipe(right)" prLst="gradientSize: 0.1">
                                      <p:cBhvr>
                                        <p:cTn id="74" dur="3000"/>
                                        <p:tgtEl>
                                          <p:spTgt spid="29"/>
                                        </p:tgtEl>
                                      </p:cBhvr>
                                    </p:animEffect>
                                  </p:childTnLst>
                                </p:cTn>
                              </p:par>
                            </p:childTnLst>
                          </p:cTn>
                        </p:par>
                      </p:childTnLst>
                    </p:cTn>
                  </p:par>
                  <p:par>
                    <p:cTn id="75" fill="hold">
                      <p:stCondLst>
                        <p:cond delay="indefinite"/>
                      </p:stCondLst>
                      <p:childTnLst>
                        <p:par>
                          <p:cTn id="76" fill="hold">
                            <p:stCondLst>
                              <p:cond delay="0"/>
                            </p:stCondLst>
                            <p:childTnLst>
                              <p:par>
                                <p:cTn id="77" presetID="8" presetClass="entr" presetSubtype="16" fill="hold" nodeType="clickEffect">
                                  <p:stCondLst>
                                    <p:cond delay="0"/>
                                  </p:stCondLst>
                                  <p:childTnLst>
                                    <p:set>
                                      <p:cBhvr>
                                        <p:cTn id="78" dur="1" fill="hold">
                                          <p:stCondLst>
                                            <p:cond delay="0"/>
                                          </p:stCondLst>
                                        </p:cTn>
                                        <p:tgtEl>
                                          <p:spTgt spid="27"/>
                                        </p:tgtEl>
                                        <p:attrNameLst>
                                          <p:attrName>style.visibility</p:attrName>
                                        </p:attrNameLst>
                                      </p:cBhvr>
                                      <p:to>
                                        <p:strVal val="visible"/>
                                      </p:to>
                                    </p:set>
                                    <p:animEffect transition="in" filter="diamond(in)">
                                      <p:cBhvr>
                                        <p:cTn id="79" dur="3000"/>
                                        <p:tgtEl>
                                          <p:spTgt spid="27"/>
                                        </p:tgtEl>
                                      </p:cBhvr>
                                    </p:animEffect>
                                  </p:childTnLst>
                                </p:cTn>
                              </p:par>
                            </p:childTnLst>
                          </p:cTn>
                        </p:par>
                        <p:par>
                          <p:cTn id="80" fill="hold">
                            <p:stCondLst>
                              <p:cond delay="3000"/>
                            </p:stCondLst>
                            <p:childTnLst>
                              <p:par>
                                <p:cTn id="81" presetID="1" presetClass="entr" presetSubtype="0" fill="hold" grpId="0" nodeType="afterEffect">
                                  <p:stCondLst>
                                    <p:cond delay="0"/>
                                  </p:stCondLst>
                                  <p:childTnLst>
                                    <p:set>
                                      <p:cBhvr>
                                        <p:cTn id="82" dur="1" fill="hold">
                                          <p:stCondLst>
                                            <p:cond delay="0"/>
                                          </p:stCondLst>
                                        </p:cTn>
                                        <p:tgtEl>
                                          <p:spTgt spid="8397"/>
                                        </p:tgtEl>
                                        <p:attrNameLst>
                                          <p:attrName>style.visibility</p:attrName>
                                        </p:attrNameLst>
                                      </p:cBhvr>
                                      <p:to>
                                        <p:strVal val="visible"/>
                                      </p:to>
                                    </p:set>
                                  </p:childTnLst>
                                </p:cTn>
                              </p:par>
                            </p:childTnLst>
                          </p:cTn>
                        </p:par>
                        <p:par>
                          <p:cTn id="83" fill="hold">
                            <p:stCondLst>
                              <p:cond delay="3000"/>
                            </p:stCondLst>
                            <p:childTnLst>
                              <p:par>
                                <p:cTn id="84" presetID="29" presetClass="entr" presetSubtype="0" fill="hold" nodeType="afterEffect">
                                  <p:stCondLst>
                                    <p:cond delay="0"/>
                                  </p:stCondLst>
                                  <p:childTnLst>
                                    <p:set>
                                      <p:cBhvr>
                                        <p:cTn id="85" dur="1" fill="hold">
                                          <p:stCondLst>
                                            <p:cond delay="0"/>
                                          </p:stCondLst>
                                        </p:cTn>
                                        <p:tgtEl>
                                          <p:spTgt spid="8302"/>
                                        </p:tgtEl>
                                        <p:attrNameLst>
                                          <p:attrName>style.visibility</p:attrName>
                                        </p:attrNameLst>
                                      </p:cBhvr>
                                      <p:to>
                                        <p:strVal val="visible"/>
                                      </p:to>
                                    </p:set>
                                    <p:anim calcmode="lin" valueType="num">
                                      <p:cBhvr>
                                        <p:cTn id="86" dur="5000" fill="hold"/>
                                        <p:tgtEl>
                                          <p:spTgt spid="8302"/>
                                        </p:tgtEl>
                                        <p:attrNameLst>
                                          <p:attrName>ppt_x</p:attrName>
                                        </p:attrNameLst>
                                      </p:cBhvr>
                                      <p:tavLst>
                                        <p:tav tm="0">
                                          <p:val>
                                            <p:strVal val="#ppt_x-.2"/>
                                          </p:val>
                                        </p:tav>
                                        <p:tav tm="100000">
                                          <p:val>
                                            <p:strVal val="#ppt_x"/>
                                          </p:val>
                                        </p:tav>
                                      </p:tavLst>
                                    </p:anim>
                                    <p:anim calcmode="lin" valueType="num">
                                      <p:cBhvr>
                                        <p:cTn id="87" dur="5000" fill="hold"/>
                                        <p:tgtEl>
                                          <p:spTgt spid="8302"/>
                                        </p:tgtEl>
                                        <p:attrNameLst>
                                          <p:attrName>ppt_y</p:attrName>
                                        </p:attrNameLst>
                                      </p:cBhvr>
                                      <p:tavLst>
                                        <p:tav tm="0">
                                          <p:val>
                                            <p:strVal val="#ppt_y"/>
                                          </p:val>
                                        </p:tav>
                                        <p:tav tm="100000">
                                          <p:val>
                                            <p:strVal val="#ppt_y"/>
                                          </p:val>
                                        </p:tav>
                                      </p:tavLst>
                                    </p:anim>
                                    <p:animEffect transition="in" filter="wipe(right)" prLst="gradientSize: 0.1">
                                      <p:cBhvr>
                                        <p:cTn id="88" dur="5000"/>
                                        <p:tgtEl>
                                          <p:spTgt spid="8302"/>
                                        </p:tgtEl>
                                      </p:cBhvr>
                                    </p:animEffect>
                                  </p:childTnLst>
                                </p:cTn>
                              </p:par>
                            </p:childTnLst>
                          </p:cTn>
                        </p:par>
                      </p:childTnLst>
                    </p:cTn>
                  </p:par>
                  <p:par>
                    <p:cTn id="89" fill="hold">
                      <p:stCondLst>
                        <p:cond delay="indefinite"/>
                      </p:stCondLst>
                      <p:childTnLst>
                        <p:par>
                          <p:cTn id="90" fill="hold">
                            <p:stCondLst>
                              <p:cond delay="0"/>
                            </p:stCondLst>
                            <p:childTnLst>
                              <p:par>
                                <p:cTn id="91" presetID="8" presetClass="entr" presetSubtype="16" fill="hold" nodeType="clickEffect">
                                  <p:stCondLst>
                                    <p:cond delay="0"/>
                                  </p:stCondLst>
                                  <p:childTnLst>
                                    <p:set>
                                      <p:cBhvr>
                                        <p:cTn id="92" dur="1" fill="hold">
                                          <p:stCondLst>
                                            <p:cond delay="0"/>
                                          </p:stCondLst>
                                        </p:cTn>
                                        <p:tgtEl>
                                          <p:spTgt spid="8310"/>
                                        </p:tgtEl>
                                        <p:attrNameLst>
                                          <p:attrName>style.visibility</p:attrName>
                                        </p:attrNameLst>
                                      </p:cBhvr>
                                      <p:to>
                                        <p:strVal val="visible"/>
                                      </p:to>
                                    </p:set>
                                    <p:animEffect transition="in" filter="diamond(in)">
                                      <p:cBhvr>
                                        <p:cTn id="93" dur="3000"/>
                                        <p:tgtEl>
                                          <p:spTgt spid="8310"/>
                                        </p:tgtEl>
                                      </p:cBhvr>
                                    </p:animEffect>
                                  </p:childTnLst>
                                </p:cTn>
                              </p:par>
                              <p:par>
                                <p:cTn id="94" presetID="12" presetClass="entr" presetSubtype="4" fill="hold" nodeType="withEffect">
                                  <p:stCondLst>
                                    <p:cond delay="0"/>
                                  </p:stCondLst>
                                  <p:childTnLst>
                                    <p:set>
                                      <p:cBhvr>
                                        <p:cTn id="95" dur="1" fill="hold">
                                          <p:stCondLst>
                                            <p:cond delay="0"/>
                                          </p:stCondLst>
                                        </p:cTn>
                                        <p:tgtEl>
                                          <p:spTgt spid="8314"/>
                                        </p:tgtEl>
                                        <p:attrNameLst>
                                          <p:attrName>style.visibility</p:attrName>
                                        </p:attrNameLst>
                                      </p:cBhvr>
                                      <p:to>
                                        <p:strVal val="visible"/>
                                      </p:to>
                                    </p:set>
                                    <p:animEffect transition="in" filter="slide(fromBottom)">
                                      <p:cBhvr>
                                        <p:cTn id="96" dur="2000"/>
                                        <p:tgtEl>
                                          <p:spTgt spid="8314"/>
                                        </p:tgtEl>
                                      </p:cBhvr>
                                    </p:animEffect>
                                  </p:childTnLst>
                                </p:cTn>
                              </p:par>
                            </p:childTnLst>
                          </p:cTn>
                        </p:par>
                        <p:par>
                          <p:cTn id="97" fill="hold">
                            <p:stCondLst>
                              <p:cond delay="3000"/>
                            </p:stCondLst>
                            <p:childTnLst>
                              <p:par>
                                <p:cTn id="98" presetID="8" presetClass="entr" presetSubtype="32" fill="hold" nodeType="afterEffect">
                                  <p:stCondLst>
                                    <p:cond delay="0"/>
                                  </p:stCondLst>
                                  <p:childTnLst>
                                    <p:set>
                                      <p:cBhvr>
                                        <p:cTn id="99" dur="1" fill="hold">
                                          <p:stCondLst>
                                            <p:cond delay="0"/>
                                          </p:stCondLst>
                                        </p:cTn>
                                        <p:tgtEl>
                                          <p:spTgt spid="8315"/>
                                        </p:tgtEl>
                                        <p:attrNameLst>
                                          <p:attrName>style.visibility</p:attrName>
                                        </p:attrNameLst>
                                      </p:cBhvr>
                                      <p:to>
                                        <p:strVal val="visible"/>
                                      </p:to>
                                    </p:set>
                                    <p:animEffect transition="in" filter="diamond(out)">
                                      <p:cBhvr>
                                        <p:cTn id="100" dur="3000"/>
                                        <p:tgtEl>
                                          <p:spTgt spid="8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1" grpId="0" animBg="1"/>
      <p:bldP spid="8202" grpId="0"/>
      <p:bldP spid="839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323850" y="765175"/>
            <a:ext cx="1746250" cy="5399088"/>
            <a:chOff x="2001" y="582"/>
            <a:chExt cx="1100" cy="3401"/>
          </a:xfrm>
        </p:grpSpPr>
        <p:grpSp>
          <p:nvGrpSpPr>
            <p:cNvPr id="3" name="Group 5"/>
            <p:cNvGrpSpPr>
              <a:grpSpLocks/>
            </p:cNvGrpSpPr>
            <p:nvPr/>
          </p:nvGrpSpPr>
          <p:grpSpPr bwMode="auto">
            <a:xfrm>
              <a:off x="2074" y="582"/>
              <a:ext cx="998" cy="408"/>
              <a:chOff x="158" y="210"/>
              <a:chExt cx="1089" cy="499"/>
            </a:xfrm>
          </p:grpSpPr>
          <p:sp>
            <p:nvSpPr>
              <p:cNvPr id="9222" name="Line 6"/>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9223" name="Line 7"/>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9224" name="Text Box 8"/>
              <p:cNvSpPr txBox="1">
                <a:spLocks noChangeArrowheads="1"/>
              </p:cNvSpPr>
              <p:nvPr/>
            </p:nvSpPr>
            <p:spPr bwMode="auto">
              <a:xfrm>
                <a:off x="159" y="210"/>
                <a:ext cx="1088" cy="224"/>
              </a:xfrm>
              <a:prstGeom prst="rect">
                <a:avLst/>
              </a:prstGeom>
              <a:noFill/>
              <a:ln w="9525">
                <a:noFill/>
                <a:miter lim="800000"/>
                <a:headEnd/>
                <a:tailEnd/>
              </a:ln>
              <a:effectLst/>
            </p:spPr>
            <p:txBody>
              <a:bodyPr>
                <a:spAutoFit/>
              </a:bodyPr>
              <a:lstStyle/>
              <a:p>
                <a:pPr>
                  <a:spcBef>
                    <a:spcPct val="50000"/>
                  </a:spcBef>
                </a:pPr>
                <a:r>
                  <a:rPr lang="tr-TR" sz="1300" b="1"/>
                  <a:t>790 İlk.Md.Mlz.</a:t>
                </a:r>
              </a:p>
            </p:txBody>
          </p:sp>
        </p:grpSp>
        <p:grpSp>
          <p:nvGrpSpPr>
            <p:cNvPr id="4" name="Group 9"/>
            <p:cNvGrpSpPr>
              <a:grpSpLocks/>
            </p:cNvGrpSpPr>
            <p:nvPr/>
          </p:nvGrpSpPr>
          <p:grpSpPr bwMode="auto">
            <a:xfrm>
              <a:off x="2065" y="999"/>
              <a:ext cx="998" cy="453"/>
              <a:chOff x="158" y="210"/>
              <a:chExt cx="1089" cy="499"/>
            </a:xfrm>
          </p:grpSpPr>
          <p:sp>
            <p:nvSpPr>
              <p:cNvPr id="9226" name="Line 10"/>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9227" name="Line 11"/>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9228" name="Text Box 12"/>
              <p:cNvSpPr txBox="1">
                <a:spLocks noChangeArrowheads="1"/>
              </p:cNvSpPr>
              <p:nvPr/>
            </p:nvSpPr>
            <p:spPr bwMode="auto">
              <a:xfrm>
                <a:off x="159" y="210"/>
                <a:ext cx="1088" cy="202"/>
              </a:xfrm>
              <a:prstGeom prst="rect">
                <a:avLst/>
              </a:prstGeom>
              <a:noFill/>
              <a:ln w="9525">
                <a:noFill/>
                <a:miter lim="800000"/>
                <a:headEnd/>
                <a:tailEnd/>
              </a:ln>
              <a:effectLst/>
            </p:spPr>
            <p:txBody>
              <a:bodyPr>
                <a:spAutoFit/>
              </a:bodyPr>
              <a:lstStyle/>
              <a:p>
                <a:pPr>
                  <a:spcBef>
                    <a:spcPct val="50000"/>
                  </a:spcBef>
                </a:pPr>
                <a:r>
                  <a:rPr lang="tr-TR" sz="1300" b="1"/>
                  <a:t>791 İşçi Ücret G.</a:t>
                </a:r>
              </a:p>
            </p:txBody>
          </p:sp>
        </p:grpSp>
        <p:grpSp>
          <p:nvGrpSpPr>
            <p:cNvPr id="5" name="Group 13"/>
            <p:cNvGrpSpPr>
              <a:grpSpLocks/>
            </p:cNvGrpSpPr>
            <p:nvPr/>
          </p:nvGrpSpPr>
          <p:grpSpPr bwMode="auto">
            <a:xfrm>
              <a:off x="2065" y="1425"/>
              <a:ext cx="998" cy="409"/>
              <a:chOff x="158" y="210"/>
              <a:chExt cx="1089" cy="499"/>
            </a:xfrm>
          </p:grpSpPr>
          <p:sp>
            <p:nvSpPr>
              <p:cNvPr id="9230" name="Line 14"/>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9231" name="Line 15"/>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9232" name="Text Box 16"/>
              <p:cNvSpPr txBox="1">
                <a:spLocks noChangeArrowheads="1"/>
              </p:cNvSpPr>
              <p:nvPr/>
            </p:nvSpPr>
            <p:spPr bwMode="auto">
              <a:xfrm>
                <a:off x="159" y="210"/>
                <a:ext cx="1088" cy="223"/>
              </a:xfrm>
              <a:prstGeom prst="rect">
                <a:avLst/>
              </a:prstGeom>
              <a:noFill/>
              <a:ln w="9525">
                <a:noFill/>
                <a:miter lim="800000"/>
                <a:headEnd/>
                <a:tailEnd/>
              </a:ln>
              <a:effectLst/>
            </p:spPr>
            <p:txBody>
              <a:bodyPr>
                <a:spAutoFit/>
              </a:bodyPr>
              <a:lstStyle/>
              <a:p>
                <a:pPr>
                  <a:spcBef>
                    <a:spcPct val="50000"/>
                  </a:spcBef>
                </a:pPr>
                <a:r>
                  <a:rPr lang="tr-TR" sz="1300" b="1"/>
                  <a:t>792 Memur Ücret</a:t>
                </a:r>
              </a:p>
            </p:txBody>
          </p:sp>
        </p:grpSp>
        <p:grpSp>
          <p:nvGrpSpPr>
            <p:cNvPr id="6" name="Group 17"/>
            <p:cNvGrpSpPr>
              <a:grpSpLocks/>
            </p:cNvGrpSpPr>
            <p:nvPr/>
          </p:nvGrpSpPr>
          <p:grpSpPr bwMode="auto">
            <a:xfrm>
              <a:off x="2056" y="1824"/>
              <a:ext cx="998" cy="408"/>
              <a:chOff x="158" y="210"/>
              <a:chExt cx="1089" cy="499"/>
            </a:xfrm>
          </p:grpSpPr>
          <p:sp>
            <p:nvSpPr>
              <p:cNvPr id="9234" name="Line 18"/>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9235" name="Line 19"/>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9236" name="Text Box 20"/>
              <p:cNvSpPr txBox="1">
                <a:spLocks noChangeArrowheads="1"/>
              </p:cNvSpPr>
              <p:nvPr/>
            </p:nvSpPr>
            <p:spPr bwMode="auto">
              <a:xfrm>
                <a:off x="159" y="210"/>
                <a:ext cx="1088" cy="224"/>
              </a:xfrm>
              <a:prstGeom prst="rect">
                <a:avLst/>
              </a:prstGeom>
              <a:noFill/>
              <a:ln w="9525">
                <a:noFill/>
                <a:miter lim="800000"/>
                <a:headEnd/>
                <a:tailEnd/>
              </a:ln>
              <a:effectLst/>
            </p:spPr>
            <p:txBody>
              <a:bodyPr>
                <a:spAutoFit/>
              </a:bodyPr>
              <a:lstStyle/>
              <a:p>
                <a:pPr>
                  <a:spcBef>
                    <a:spcPct val="50000"/>
                  </a:spcBef>
                </a:pPr>
                <a:r>
                  <a:rPr lang="tr-TR" sz="1300" b="1"/>
                  <a:t>793 Dış. Sağ. F.H.</a:t>
                </a:r>
              </a:p>
            </p:txBody>
          </p:sp>
        </p:grpSp>
        <p:grpSp>
          <p:nvGrpSpPr>
            <p:cNvPr id="7" name="Group 21"/>
            <p:cNvGrpSpPr>
              <a:grpSpLocks/>
            </p:cNvGrpSpPr>
            <p:nvPr/>
          </p:nvGrpSpPr>
          <p:grpSpPr bwMode="auto">
            <a:xfrm>
              <a:off x="2065" y="2224"/>
              <a:ext cx="952" cy="408"/>
              <a:chOff x="158" y="210"/>
              <a:chExt cx="1089" cy="499"/>
            </a:xfrm>
          </p:grpSpPr>
          <p:sp>
            <p:nvSpPr>
              <p:cNvPr id="9238" name="Line 22"/>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9239" name="Line 23"/>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9240" name="Text Box 24"/>
              <p:cNvSpPr txBox="1">
                <a:spLocks noChangeArrowheads="1"/>
              </p:cNvSpPr>
              <p:nvPr/>
            </p:nvSpPr>
            <p:spPr bwMode="auto">
              <a:xfrm>
                <a:off x="159" y="210"/>
                <a:ext cx="1088" cy="224"/>
              </a:xfrm>
              <a:prstGeom prst="rect">
                <a:avLst/>
              </a:prstGeom>
              <a:noFill/>
              <a:ln w="9525">
                <a:noFill/>
                <a:miter lim="800000"/>
                <a:headEnd/>
                <a:tailEnd/>
              </a:ln>
              <a:effectLst/>
            </p:spPr>
            <p:txBody>
              <a:bodyPr>
                <a:spAutoFit/>
              </a:bodyPr>
              <a:lstStyle/>
              <a:p>
                <a:pPr>
                  <a:spcBef>
                    <a:spcPct val="50000"/>
                  </a:spcBef>
                </a:pPr>
                <a:r>
                  <a:rPr lang="tr-TR" sz="1300" b="1"/>
                  <a:t>794 Çeşitli Gid.</a:t>
                </a:r>
              </a:p>
            </p:txBody>
          </p:sp>
        </p:grpSp>
        <p:grpSp>
          <p:nvGrpSpPr>
            <p:cNvPr id="8" name="Group 25"/>
            <p:cNvGrpSpPr>
              <a:grpSpLocks/>
            </p:cNvGrpSpPr>
            <p:nvPr/>
          </p:nvGrpSpPr>
          <p:grpSpPr bwMode="auto">
            <a:xfrm>
              <a:off x="2046" y="3575"/>
              <a:ext cx="1043" cy="408"/>
              <a:chOff x="158" y="210"/>
              <a:chExt cx="1089" cy="499"/>
            </a:xfrm>
          </p:grpSpPr>
          <p:sp>
            <p:nvSpPr>
              <p:cNvPr id="9242" name="Line 26"/>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9243" name="Line 27"/>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9244" name="Text Box 28"/>
              <p:cNvSpPr txBox="1">
                <a:spLocks noChangeArrowheads="1"/>
              </p:cNvSpPr>
              <p:nvPr/>
            </p:nvSpPr>
            <p:spPr bwMode="auto">
              <a:xfrm>
                <a:off x="159" y="210"/>
                <a:ext cx="1088" cy="224"/>
              </a:xfrm>
              <a:prstGeom prst="rect">
                <a:avLst/>
              </a:prstGeom>
              <a:noFill/>
              <a:ln w="9525">
                <a:noFill/>
                <a:miter lim="800000"/>
                <a:headEnd/>
                <a:tailEnd/>
              </a:ln>
              <a:effectLst/>
            </p:spPr>
            <p:txBody>
              <a:bodyPr>
                <a:spAutoFit/>
              </a:bodyPr>
              <a:lstStyle/>
              <a:p>
                <a:pPr>
                  <a:spcBef>
                    <a:spcPct val="50000"/>
                  </a:spcBef>
                </a:pPr>
                <a:r>
                  <a:rPr lang="tr-TR" sz="1300" b="1"/>
                  <a:t>797 Finansman G.</a:t>
                </a:r>
              </a:p>
            </p:txBody>
          </p:sp>
        </p:grpSp>
        <p:grpSp>
          <p:nvGrpSpPr>
            <p:cNvPr id="9" name="Group 29"/>
            <p:cNvGrpSpPr>
              <a:grpSpLocks/>
            </p:cNvGrpSpPr>
            <p:nvPr/>
          </p:nvGrpSpPr>
          <p:grpSpPr bwMode="auto">
            <a:xfrm>
              <a:off x="2012" y="2640"/>
              <a:ext cx="1089" cy="436"/>
              <a:chOff x="158" y="210"/>
              <a:chExt cx="1089" cy="499"/>
            </a:xfrm>
          </p:grpSpPr>
          <p:sp>
            <p:nvSpPr>
              <p:cNvPr id="9246" name="Line 30"/>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9247" name="Line 31"/>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9248" name="Text Box 32"/>
              <p:cNvSpPr txBox="1">
                <a:spLocks noChangeArrowheads="1"/>
              </p:cNvSpPr>
              <p:nvPr/>
            </p:nvSpPr>
            <p:spPr bwMode="auto">
              <a:xfrm>
                <a:off x="159" y="210"/>
                <a:ext cx="1088" cy="209"/>
              </a:xfrm>
              <a:prstGeom prst="rect">
                <a:avLst/>
              </a:prstGeom>
              <a:noFill/>
              <a:ln w="9525">
                <a:noFill/>
                <a:miter lim="800000"/>
                <a:headEnd/>
                <a:tailEnd/>
              </a:ln>
              <a:effectLst/>
            </p:spPr>
            <p:txBody>
              <a:bodyPr>
                <a:spAutoFit/>
              </a:bodyPr>
              <a:lstStyle/>
              <a:p>
                <a:pPr>
                  <a:spcBef>
                    <a:spcPct val="50000"/>
                  </a:spcBef>
                </a:pPr>
                <a:r>
                  <a:rPr lang="tr-TR" sz="1300" b="1"/>
                  <a:t>795 Vergi R. Harç</a:t>
                </a:r>
              </a:p>
            </p:txBody>
          </p:sp>
        </p:grpSp>
        <p:grpSp>
          <p:nvGrpSpPr>
            <p:cNvPr id="10" name="Group 33"/>
            <p:cNvGrpSpPr>
              <a:grpSpLocks/>
            </p:cNvGrpSpPr>
            <p:nvPr/>
          </p:nvGrpSpPr>
          <p:grpSpPr bwMode="auto">
            <a:xfrm>
              <a:off x="2001" y="3067"/>
              <a:ext cx="1089" cy="499"/>
              <a:chOff x="158" y="210"/>
              <a:chExt cx="1089" cy="499"/>
            </a:xfrm>
          </p:grpSpPr>
          <p:sp>
            <p:nvSpPr>
              <p:cNvPr id="9250" name="Line 34"/>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9251" name="Line 35"/>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9252" name="Text Box 36"/>
              <p:cNvSpPr txBox="1">
                <a:spLocks noChangeArrowheads="1"/>
              </p:cNvSpPr>
              <p:nvPr/>
            </p:nvSpPr>
            <p:spPr bwMode="auto">
              <a:xfrm>
                <a:off x="159" y="210"/>
                <a:ext cx="1088" cy="183"/>
              </a:xfrm>
              <a:prstGeom prst="rect">
                <a:avLst/>
              </a:prstGeom>
              <a:noFill/>
              <a:ln w="9525">
                <a:noFill/>
                <a:miter lim="800000"/>
                <a:headEnd/>
                <a:tailEnd/>
              </a:ln>
              <a:effectLst/>
            </p:spPr>
            <p:txBody>
              <a:bodyPr>
                <a:spAutoFit/>
              </a:bodyPr>
              <a:lstStyle/>
              <a:p>
                <a:pPr>
                  <a:spcBef>
                    <a:spcPct val="50000"/>
                  </a:spcBef>
                </a:pPr>
                <a:r>
                  <a:rPr lang="tr-TR" sz="1300" b="1"/>
                  <a:t>796 Amort. ve Tük.</a:t>
                </a:r>
              </a:p>
            </p:txBody>
          </p:sp>
        </p:grpSp>
      </p:grpSp>
      <p:grpSp>
        <p:nvGrpSpPr>
          <p:cNvPr id="11" name="Group 46"/>
          <p:cNvGrpSpPr>
            <a:grpSpLocks/>
          </p:cNvGrpSpPr>
          <p:nvPr/>
        </p:nvGrpSpPr>
        <p:grpSpPr bwMode="auto">
          <a:xfrm>
            <a:off x="395288" y="1268413"/>
            <a:ext cx="506412" cy="4752975"/>
            <a:chOff x="2426" y="799"/>
            <a:chExt cx="319" cy="2994"/>
          </a:xfrm>
        </p:grpSpPr>
        <p:sp>
          <p:nvSpPr>
            <p:cNvPr id="9254" name="Line 38"/>
            <p:cNvSpPr>
              <a:spLocks noChangeShapeType="1"/>
            </p:cNvSpPr>
            <p:nvPr/>
          </p:nvSpPr>
          <p:spPr bwMode="auto">
            <a:xfrm>
              <a:off x="2426" y="799"/>
              <a:ext cx="318" cy="0"/>
            </a:xfrm>
            <a:prstGeom prst="line">
              <a:avLst/>
            </a:prstGeom>
            <a:noFill/>
            <a:ln w="9525">
              <a:solidFill>
                <a:schemeClr val="tx1"/>
              </a:solidFill>
              <a:round/>
              <a:headEnd/>
              <a:tailEnd type="triangle" w="med" len="med"/>
            </a:ln>
            <a:effectLst/>
          </p:spPr>
          <p:txBody>
            <a:bodyPr/>
            <a:lstStyle/>
            <a:p>
              <a:endParaRPr lang="tr-TR"/>
            </a:p>
          </p:txBody>
        </p:sp>
        <p:sp>
          <p:nvSpPr>
            <p:cNvPr id="9255" name="Line 39"/>
            <p:cNvSpPr>
              <a:spLocks noChangeShapeType="1"/>
            </p:cNvSpPr>
            <p:nvPr/>
          </p:nvSpPr>
          <p:spPr bwMode="auto">
            <a:xfrm>
              <a:off x="2426" y="1207"/>
              <a:ext cx="273" cy="0"/>
            </a:xfrm>
            <a:prstGeom prst="line">
              <a:avLst/>
            </a:prstGeom>
            <a:noFill/>
            <a:ln w="9525">
              <a:solidFill>
                <a:schemeClr val="tx1"/>
              </a:solidFill>
              <a:round/>
              <a:headEnd/>
              <a:tailEnd type="triangle" w="med" len="med"/>
            </a:ln>
            <a:effectLst/>
          </p:spPr>
          <p:txBody>
            <a:bodyPr/>
            <a:lstStyle/>
            <a:p>
              <a:endParaRPr lang="tr-TR"/>
            </a:p>
          </p:txBody>
        </p:sp>
        <p:sp>
          <p:nvSpPr>
            <p:cNvPr id="9256" name="Line 40"/>
            <p:cNvSpPr>
              <a:spLocks noChangeShapeType="1"/>
            </p:cNvSpPr>
            <p:nvPr/>
          </p:nvSpPr>
          <p:spPr bwMode="auto">
            <a:xfrm>
              <a:off x="2427" y="1615"/>
              <a:ext cx="272" cy="0"/>
            </a:xfrm>
            <a:prstGeom prst="line">
              <a:avLst/>
            </a:prstGeom>
            <a:noFill/>
            <a:ln w="9525">
              <a:solidFill>
                <a:schemeClr val="tx1"/>
              </a:solidFill>
              <a:round/>
              <a:headEnd/>
              <a:tailEnd type="triangle" w="med" len="med"/>
            </a:ln>
            <a:effectLst/>
          </p:spPr>
          <p:txBody>
            <a:bodyPr/>
            <a:lstStyle/>
            <a:p>
              <a:endParaRPr lang="tr-TR"/>
            </a:p>
          </p:txBody>
        </p:sp>
        <p:sp>
          <p:nvSpPr>
            <p:cNvPr id="9257" name="Line 41"/>
            <p:cNvSpPr>
              <a:spLocks noChangeShapeType="1"/>
            </p:cNvSpPr>
            <p:nvPr/>
          </p:nvSpPr>
          <p:spPr bwMode="auto">
            <a:xfrm>
              <a:off x="2426" y="2024"/>
              <a:ext cx="319" cy="0"/>
            </a:xfrm>
            <a:prstGeom prst="line">
              <a:avLst/>
            </a:prstGeom>
            <a:noFill/>
            <a:ln w="9525">
              <a:solidFill>
                <a:schemeClr val="tx1"/>
              </a:solidFill>
              <a:round/>
              <a:headEnd/>
              <a:tailEnd type="triangle" w="med" len="med"/>
            </a:ln>
            <a:effectLst/>
          </p:spPr>
          <p:txBody>
            <a:bodyPr/>
            <a:lstStyle/>
            <a:p>
              <a:endParaRPr lang="tr-TR"/>
            </a:p>
          </p:txBody>
        </p:sp>
        <p:sp>
          <p:nvSpPr>
            <p:cNvPr id="9258" name="Line 42"/>
            <p:cNvSpPr>
              <a:spLocks noChangeShapeType="1"/>
            </p:cNvSpPr>
            <p:nvPr/>
          </p:nvSpPr>
          <p:spPr bwMode="auto">
            <a:xfrm>
              <a:off x="2427" y="2432"/>
              <a:ext cx="272" cy="0"/>
            </a:xfrm>
            <a:prstGeom prst="line">
              <a:avLst/>
            </a:prstGeom>
            <a:noFill/>
            <a:ln w="9525">
              <a:solidFill>
                <a:schemeClr val="tx1"/>
              </a:solidFill>
              <a:round/>
              <a:headEnd/>
              <a:tailEnd type="triangle" w="med" len="med"/>
            </a:ln>
            <a:effectLst/>
          </p:spPr>
          <p:txBody>
            <a:bodyPr/>
            <a:lstStyle/>
            <a:p>
              <a:endParaRPr lang="tr-TR"/>
            </a:p>
          </p:txBody>
        </p:sp>
        <p:sp>
          <p:nvSpPr>
            <p:cNvPr id="9259" name="Line 43"/>
            <p:cNvSpPr>
              <a:spLocks noChangeShapeType="1"/>
            </p:cNvSpPr>
            <p:nvPr/>
          </p:nvSpPr>
          <p:spPr bwMode="auto">
            <a:xfrm>
              <a:off x="2427" y="2840"/>
              <a:ext cx="272" cy="0"/>
            </a:xfrm>
            <a:prstGeom prst="line">
              <a:avLst/>
            </a:prstGeom>
            <a:noFill/>
            <a:ln w="9525">
              <a:solidFill>
                <a:schemeClr val="tx1"/>
              </a:solidFill>
              <a:round/>
              <a:headEnd/>
              <a:tailEnd type="triangle" w="med" len="med"/>
            </a:ln>
            <a:effectLst/>
          </p:spPr>
          <p:txBody>
            <a:bodyPr/>
            <a:lstStyle/>
            <a:p>
              <a:endParaRPr lang="tr-TR"/>
            </a:p>
          </p:txBody>
        </p:sp>
        <p:sp>
          <p:nvSpPr>
            <p:cNvPr id="9260" name="Line 44"/>
            <p:cNvSpPr>
              <a:spLocks noChangeShapeType="1"/>
            </p:cNvSpPr>
            <p:nvPr/>
          </p:nvSpPr>
          <p:spPr bwMode="auto">
            <a:xfrm>
              <a:off x="2427" y="3294"/>
              <a:ext cx="272" cy="0"/>
            </a:xfrm>
            <a:prstGeom prst="line">
              <a:avLst/>
            </a:prstGeom>
            <a:noFill/>
            <a:ln w="9525">
              <a:solidFill>
                <a:schemeClr val="tx1"/>
              </a:solidFill>
              <a:round/>
              <a:headEnd/>
              <a:tailEnd type="triangle" w="med" len="med"/>
            </a:ln>
            <a:effectLst/>
          </p:spPr>
          <p:txBody>
            <a:bodyPr/>
            <a:lstStyle/>
            <a:p>
              <a:endParaRPr lang="tr-TR"/>
            </a:p>
          </p:txBody>
        </p:sp>
        <p:sp>
          <p:nvSpPr>
            <p:cNvPr id="9261" name="Line 45"/>
            <p:cNvSpPr>
              <a:spLocks noChangeShapeType="1"/>
            </p:cNvSpPr>
            <p:nvPr/>
          </p:nvSpPr>
          <p:spPr bwMode="auto">
            <a:xfrm>
              <a:off x="2427" y="3793"/>
              <a:ext cx="272" cy="0"/>
            </a:xfrm>
            <a:prstGeom prst="line">
              <a:avLst/>
            </a:prstGeom>
            <a:noFill/>
            <a:ln w="9525">
              <a:solidFill>
                <a:schemeClr val="tx1"/>
              </a:solidFill>
              <a:round/>
              <a:headEnd/>
              <a:tailEnd type="triangle" w="med" len="med"/>
            </a:ln>
            <a:effectLst/>
          </p:spPr>
          <p:txBody>
            <a:bodyPr/>
            <a:lstStyle/>
            <a:p>
              <a:endParaRPr lang="tr-TR"/>
            </a:p>
          </p:txBody>
        </p:sp>
      </p:grpSp>
      <p:grpSp>
        <p:nvGrpSpPr>
          <p:cNvPr id="12" name="Group 47"/>
          <p:cNvGrpSpPr>
            <a:grpSpLocks/>
          </p:cNvGrpSpPr>
          <p:nvPr/>
        </p:nvGrpSpPr>
        <p:grpSpPr bwMode="auto">
          <a:xfrm>
            <a:off x="1979613" y="620713"/>
            <a:ext cx="1871662" cy="1512887"/>
            <a:chOff x="158" y="210"/>
            <a:chExt cx="1089" cy="499"/>
          </a:xfrm>
        </p:grpSpPr>
        <p:sp>
          <p:nvSpPr>
            <p:cNvPr id="9264" name="Line 48"/>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9265" name="Line 49"/>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9266" name="Text Box 50"/>
            <p:cNvSpPr txBox="1">
              <a:spLocks noChangeArrowheads="1"/>
            </p:cNvSpPr>
            <p:nvPr/>
          </p:nvSpPr>
          <p:spPr bwMode="auto">
            <a:xfrm>
              <a:off x="159" y="210"/>
              <a:ext cx="1088" cy="161"/>
            </a:xfrm>
            <a:prstGeom prst="rect">
              <a:avLst/>
            </a:prstGeom>
            <a:noFill/>
            <a:ln w="9525">
              <a:noFill/>
              <a:miter lim="800000"/>
              <a:headEnd/>
              <a:tailEnd/>
            </a:ln>
            <a:effectLst/>
          </p:spPr>
          <p:txBody>
            <a:bodyPr>
              <a:spAutoFit/>
            </a:bodyPr>
            <a:lstStyle/>
            <a:p>
              <a:pPr algn="ctr">
                <a:spcBef>
                  <a:spcPct val="50000"/>
                </a:spcBef>
              </a:pPr>
              <a:r>
                <a:rPr lang="tr-TR" sz="1300" b="1"/>
                <a:t>798 Gider Çeşitleri Ys. </a:t>
              </a:r>
            </a:p>
          </p:txBody>
        </p:sp>
      </p:grpSp>
      <p:grpSp>
        <p:nvGrpSpPr>
          <p:cNvPr id="13" name="Group 60"/>
          <p:cNvGrpSpPr>
            <a:grpSpLocks/>
          </p:cNvGrpSpPr>
          <p:nvPr/>
        </p:nvGrpSpPr>
        <p:grpSpPr bwMode="auto">
          <a:xfrm>
            <a:off x="1403350" y="1341438"/>
            <a:ext cx="1152525" cy="4679950"/>
            <a:chOff x="884" y="845"/>
            <a:chExt cx="726" cy="2948"/>
          </a:xfrm>
        </p:grpSpPr>
        <p:sp>
          <p:nvSpPr>
            <p:cNvPr id="9268" name="Freeform 52"/>
            <p:cNvSpPr>
              <a:spLocks/>
            </p:cNvSpPr>
            <p:nvPr/>
          </p:nvSpPr>
          <p:spPr bwMode="auto">
            <a:xfrm>
              <a:off x="930" y="845"/>
              <a:ext cx="680" cy="2948"/>
            </a:xfrm>
            <a:custGeom>
              <a:avLst/>
              <a:gdLst/>
              <a:ahLst/>
              <a:cxnLst>
                <a:cxn ang="0">
                  <a:pos x="0" y="2948"/>
                </a:cxn>
                <a:cxn ang="0">
                  <a:pos x="408" y="2948"/>
                </a:cxn>
                <a:cxn ang="0">
                  <a:pos x="408" y="0"/>
                </a:cxn>
                <a:cxn ang="0">
                  <a:pos x="680" y="0"/>
                </a:cxn>
              </a:cxnLst>
              <a:rect l="0" t="0" r="r" b="b"/>
              <a:pathLst>
                <a:path w="680" h="2948">
                  <a:moveTo>
                    <a:pt x="0" y="2948"/>
                  </a:moveTo>
                  <a:lnTo>
                    <a:pt x="408" y="2948"/>
                  </a:lnTo>
                  <a:lnTo>
                    <a:pt x="408" y="0"/>
                  </a:lnTo>
                  <a:lnTo>
                    <a:pt x="680" y="0"/>
                  </a:lnTo>
                </a:path>
              </a:pathLst>
            </a:custGeom>
            <a:noFill/>
            <a:ln w="9525" cap="flat">
              <a:solidFill>
                <a:schemeClr val="tx1"/>
              </a:solidFill>
              <a:prstDash val="dash"/>
              <a:round/>
              <a:headEnd type="none" w="med" len="med"/>
              <a:tailEnd type="triangle" w="med" len="med"/>
            </a:ln>
            <a:effectLst/>
          </p:spPr>
          <p:txBody>
            <a:bodyPr/>
            <a:lstStyle/>
            <a:p>
              <a:endParaRPr lang="tr-TR"/>
            </a:p>
          </p:txBody>
        </p:sp>
        <p:sp>
          <p:nvSpPr>
            <p:cNvPr id="9269" name="Line 53"/>
            <p:cNvSpPr>
              <a:spLocks noChangeShapeType="1"/>
            </p:cNvSpPr>
            <p:nvPr/>
          </p:nvSpPr>
          <p:spPr bwMode="auto">
            <a:xfrm>
              <a:off x="884" y="845"/>
              <a:ext cx="454" cy="0"/>
            </a:xfrm>
            <a:prstGeom prst="line">
              <a:avLst/>
            </a:prstGeom>
            <a:noFill/>
            <a:ln w="9525">
              <a:solidFill>
                <a:schemeClr val="tx1"/>
              </a:solidFill>
              <a:prstDash val="dash"/>
              <a:round/>
              <a:headEnd/>
              <a:tailEnd/>
            </a:ln>
            <a:effectLst/>
          </p:spPr>
          <p:txBody>
            <a:bodyPr/>
            <a:lstStyle/>
            <a:p>
              <a:endParaRPr lang="tr-TR"/>
            </a:p>
          </p:txBody>
        </p:sp>
        <p:sp>
          <p:nvSpPr>
            <p:cNvPr id="9270" name="Line 54"/>
            <p:cNvSpPr>
              <a:spLocks noChangeShapeType="1"/>
            </p:cNvSpPr>
            <p:nvPr/>
          </p:nvSpPr>
          <p:spPr bwMode="auto">
            <a:xfrm>
              <a:off x="884" y="1207"/>
              <a:ext cx="454" cy="0"/>
            </a:xfrm>
            <a:prstGeom prst="line">
              <a:avLst/>
            </a:prstGeom>
            <a:noFill/>
            <a:ln w="9525">
              <a:solidFill>
                <a:schemeClr val="tx1"/>
              </a:solidFill>
              <a:prstDash val="dash"/>
              <a:round/>
              <a:headEnd/>
              <a:tailEnd/>
            </a:ln>
            <a:effectLst/>
          </p:spPr>
          <p:txBody>
            <a:bodyPr/>
            <a:lstStyle/>
            <a:p>
              <a:endParaRPr lang="tr-TR"/>
            </a:p>
          </p:txBody>
        </p:sp>
        <p:sp>
          <p:nvSpPr>
            <p:cNvPr id="9271" name="Line 55"/>
            <p:cNvSpPr>
              <a:spLocks noChangeShapeType="1"/>
            </p:cNvSpPr>
            <p:nvPr/>
          </p:nvSpPr>
          <p:spPr bwMode="auto">
            <a:xfrm>
              <a:off x="884" y="1616"/>
              <a:ext cx="454" cy="0"/>
            </a:xfrm>
            <a:prstGeom prst="line">
              <a:avLst/>
            </a:prstGeom>
            <a:noFill/>
            <a:ln w="9525">
              <a:solidFill>
                <a:schemeClr val="tx1"/>
              </a:solidFill>
              <a:prstDash val="dash"/>
              <a:round/>
              <a:headEnd/>
              <a:tailEnd/>
            </a:ln>
            <a:effectLst/>
          </p:spPr>
          <p:txBody>
            <a:bodyPr/>
            <a:lstStyle/>
            <a:p>
              <a:endParaRPr lang="tr-TR"/>
            </a:p>
          </p:txBody>
        </p:sp>
        <p:sp>
          <p:nvSpPr>
            <p:cNvPr id="9272" name="Line 56"/>
            <p:cNvSpPr>
              <a:spLocks noChangeShapeType="1"/>
            </p:cNvSpPr>
            <p:nvPr/>
          </p:nvSpPr>
          <p:spPr bwMode="auto">
            <a:xfrm>
              <a:off x="884" y="2024"/>
              <a:ext cx="454" cy="0"/>
            </a:xfrm>
            <a:prstGeom prst="line">
              <a:avLst/>
            </a:prstGeom>
            <a:noFill/>
            <a:ln w="9525">
              <a:solidFill>
                <a:schemeClr val="tx1"/>
              </a:solidFill>
              <a:prstDash val="dash"/>
              <a:round/>
              <a:headEnd/>
              <a:tailEnd/>
            </a:ln>
            <a:effectLst/>
          </p:spPr>
          <p:txBody>
            <a:bodyPr/>
            <a:lstStyle/>
            <a:p>
              <a:endParaRPr lang="tr-TR"/>
            </a:p>
          </p:txBody>
        </p:sp>
        <p:sp>
          <p:nvSpPr>
            <p:cNvPr id="9273" name="Line 57"/>
            <p:cNvSpPr>
              <a:spLocks noChangeShapeType="1"/>
            </p:cNvSpPr>
            <p:nvPr/>
          </p:nvSpPr>
          <p:spPr bwMode="auto">
            <a:xfrm>
              <a:off x="884" y="2432"/>
              <a:ext cx="454" cy="0"/>
            </a:xfrm>
            <a:prstGeom prst="line">
              <a:avLst/>
            </a:prstGeom>
            <a:noFill/>
            <a:ln w="9525">
              <a:solidFill>
                <a:schemeClr val="tx1"/>
              </a:solidFill>
              <a:prstDash val="dash"/>
              <a:round/>
              <a:headEnd/>
              <a:tailEnd/>
            </a:ln>
            <a:effectLst/>
          </p:spPr>
          <p:txBody>
            <a:bodyPr/>
            <a:lstStyle/>
            <a:p>
              <a:endParaRPr lang="tr-TR"/>
            </a:p>
          </p:txBody>
        </p:sp>
        <p:sp>
          <p:nvSpPr>
            <p:cNvPr id="9274" name="Line 58"/>
            <p:cNvSpPr>
              <a:spLocks noChangeShapeType="1"/>
            </p:cNvSpPr>
            <p:nvPr/>
          </p:nvSpPr>
          <p:spPr bwMode="auto">
            <a:xfrm>
              <a:off x="884" y="2840"/>
              <a:ext cx="454" cy="0"/>
            </a:xfrm>
            <a:prstGeom prst="line">
              <a:avLst/>
            </a:prstGeom>
            <a:noFill/>
            <a:ln w="9525">
              <a:solidFill>
                <a:schemeClr val="tx1"/>
              </a:solidFill>
              <a:prstDash val="dash"/>
              <a:round/>
              <a:headEnd/>
              <a:tailEnd/>
            </a:ln>
            <a:effectLst/>
          </p:spPr>
          <p:txBody>
            <a:bodyPr/>
            <a:lstStyle/>
            <a:p>
              <a:endParaRPr lang="tr-TR"/>
            </a:p>
          </p:txBody>
        </p:sp>
        <p:sp>
          <p:nvSpPr>
            <p:cNvPr id="9275" name="Line 59"/>
            <p:cNvSpPr>
              <a:spLocks noChangeShapeType="1"/>
            </p:cNvSpPr>
            <p:nvPr/>
          </p:nvSpPr>
          <p:spPr bwMode="auto">
            <a:xfrm>
              <a:off x="884" y="3294"/>
              <a:ext cx="454" cy="0"/>
            </a:xfrm>
            <a:prstGeom prst="line">
              <a:avLst/>
            </a:prstGeom>
            <a:noFill/>
            <a:ln w="9525">
              <a:solidFill>
                <a:schemeClr val="tx1"/>
              </a:solidFill>
              <a:prstDash val="dash"/>
              <a:round/>
              <a:headEnd/>
              <a:tailEnd/>
            </a:ln>
            <a:effectLst/>
          </p:spPr>
          <p:txBody>
            <a:bodyPr/>
            <a:lstStyle/>
            <a:p>
              <a:endParaRPr lang="tr-TR"/>
            </a:p>
          </p:txBody>
        </p:sp>
      </p:grpSp>
      <p:grpSp>
        <p:nvGrpSpPr>
          <p:cNvPr id="14" name="Group 61"/>
          <p:cNvGrpSpPr>
            <a:grpSpLocks/>
          </p:cNvGrpSpPr>
          <p:nvPr/>
        </p:nvGrpSpPr>
        <p:grpSpPr bwMode="auto">
          <a:xfrm>
            <a:off x="3587750" y="842963"/>
            <a:ext cx="1873250" cy="720725"/>
            <a:chOff x="158" y="210"/>
            <a:chExt cx="1089" cy="499"/>
          </a:xfrm>
        </p:grpSpPr>
        <p:sp>
          <p:nvSpPr>
            <p:cNvPr id="9278" name="Line 62"/>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9279" name="Line 63"/>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9280" name="Text Box 64"/>
            <p:cNvSpPr txBox="1">
              <a:spLocks noChangeArrowheads="1"/>
            </p:cNvSpPr>
            <p:nvPr/>
          </p:nvSpPr>
          <p:spPr bwMode="auto">
            <a:xfrm>
              <a:off x="159" y="210"/>
              <a:ext cx="1088" cy="201"/>
            </a:xfrm>
            <a:prstGeom prst="rect">
              <a:avLst/>
            </a:prstGeom>
            <a:noFill/>
            <a:ln w="9525">
              <a:noFill/>
              <a:miter lim="800000"/>
              <a:headEnd/>
              <a:tailEnd/>
            </a:ln>
            <a:effectLst/>
          </p:spPr>
          <p:txBody>
            <a:bodyPr>
              <a:spAutoFit/>
            </a:bodyPr>
            <a:lstStyle/>
            <a:p>
              <a:pPr algn="ctr">
                <a:spcBef>
                  <a:spcPct val="50000"/>
                </a:spcBef>
              </a:pPr>
              <a:r>
                <a:rPr lang="tr-TR" sz="1300" b="1"/>
                <a:t>799 Üretim Maliyeti</a:t>
              </a:r>
            </a:p>
          </p:txBody>
        </p:sp>
      </p:grpSp>
      <p:sp>
        <p:nvSpPr>
          <p:cNvPr id="9281" name="Text Box 65"/>
          <p:cNvSpPr txBox="1">
            <a:spLocks noChangeArrowheads="1"/>
          </p:cNvSpPr>
          <p:nvPr/>
        </p:nvSpPr>
        <p:spPr bwMode="auto">
          <a:xfrm>
            <a:off x="2916238" y="1412875"/>
            <a:ext cx="288925" cy="1922463"/>
          </a:xfrm>
          <a:prstGeom prst="rect">
            <a:avLst/>
          </a:prstGeom>
          <a:noFill/>
          <a:ln w="9525">
            <a:noFill/>
            <a:miter lim="800000"/>
            <a:headEnd/>
            <a:tailEnd/>
          </a:ln>
          <a:effectLst/>
        </p:spPr>
        <p:txBody>
          <a:bodyPr>
            <a:spAutoFit/>
          </a:bodyPr>
          <a:lstStyle/>
          <a:p>
            <a:pPr>
              <a:spcBef>
                <a:spcPct val="50000"/>
              </a:spcBef>
            </a:pPr>
            <a:r>
              <a:rPr lang="tr-TR" sz="1200" b="1">
                <a:effectLst>
                  <a:outerShdw blurRad="38100" dist="38100" dir="2700000" algn="tl">
                    <a:srgbClr val="C0C0C0"/>
                  </a:outerShdw>
                </a:effectLst>
              </a:rPr>
              <a:t>0</a:t>
            </a:r>
          </a:p>
          <a:p>
            <a:pPr>
              <a:spcBef>
                <a:spcPct val="50000"/>
              </a:spcBef>
            </a:pPr>
            <a:r>
              <a:rPr lang="tr-TR" sz="1200" b="1">
                <a:effectLst>
                  <a:outerShdw blurRad="38100" dist="38100" dir="2700000" algn="tl">
                    <a:srgbClr val="C0C0C0"/>
                  </a:outerShdw>
                </a:effectLst>
              </a:rPr>
              <a:t>1</a:t>
            </a:r>
          </a:p>
          <a:p>
            <a:pPr>
              <a:spcBef>
                <a:spcPct val="50000"/>
              </a:spcBef>
            </a:pPr>
            <a:endParaRPr lang="tr-TR" sz="1200" b="1">
              <a:effectLst>
                <a:outerShdw blurRad="38100" dist="38100" dir="2700000" algn="tl">
                  <a:srgbClr val="C0C0C0"/>
                </a:outerShdw>
              </a:effectLst>
            </a:endParaRPr>
          </a:p>
          <a:p>
            <a:pPr>
              <a:spcBef>
                <a:spcPct val="50000"/>
              </a:spcBef>
            </a:pPr>
            <a:r>
              <a:rPr lang="tr-TR" sz="1200" b="1">
                <a:effectLst>
                  <a:outerShdw blurRad="38100" dist="38100" dir="2700000" algn="tl">
                    <a:srgbClr val="C0C0C0"/>
                  </a:outerShdw>
                </a:effectLst>
              </a:rPr>
              <a:t>2</a:t>
            </a:r>
          </a:p>
          <a:p>
            <a:pPr>
              <a:spcBef>
                <a:spcPct val="50000"/>
              </a:spcBef>
            </a:pPr>
            <a:r>
              <a:rPr lang="tr-TR" sz="1200" b="1">
                <a:effectLst>
                  <a:outerShdw blurRad="38100" dist="38100" dir="2700000" algn="tl">
                    <a:srgbClr val="C0C0C0"/>
                  </a:outerShdw>
                </a:effectLst>
              </a:rPr>
              <a:t>3</a:t>
            </a:r>
          </a:p>
          <a:p>
            <a:pPr>
              <a:spcBef>
                <a:spcPct val="50000"/>
              </a:spcBef>
            </a:pPr>
            <a:r>
              <a:rPr lang="tr-TR" sz="1200" b="1">
                <a:effectLst>
                  <a:outerShdw blurRad="38100" dist="38100" dir="2700000" algn="tl">
                    <a:srgbClr val="C0C0C0"/>
                  </a:outerShdw>
                </a:effectLst>
              </a:rPr>
              <a:t>4</a:t>
            </a:r>
          </a:p>
          <a:p>
            <a:pPr>
              <a:spcBef>
                <a:spcPct val="50000"/>
              </a:spcBef>
            </a:pPr>
            <a:r>
              <a:rPr lang="tr-TR" sz="1200" b="1">
                <a:effectLst>
                  <a:outerShdw blurRad="38100" dist="38100" dir="2700000" algn="tl">
                    <a:srgbClr val="C0C0C0"/>
                  </a:outerShdw>
                </a:effectLst>
              </a:rPr>
              <a:t>5</a:t>
            </a:r>
          </a:p>
        </p:txBody>
      </p:sp>
      <p:grpSp>
        <p:nvGrpSpPr>
          <p:cNvPr id="15" name="Group 68"/>
          <p:cNvGrpSpPr>
            <a:grpSpLocks/>
          </p:cNvGrpSpPr>
          <p:nvPr/>
        </p:nvGrpSpPr>
        <p:grpSpPr bwMode="auto">
          <a:xfrm>
            <a:off x="3203575" y="1412875"/>
            <a:ext cx="647700" cy="431800"/>
            <a:chOff x="2018" y="890"/>
            <a:chExt cx="408" cy="272"/>
          </a:xfrm>
        </p:grpSpPr>
        <p:sp>
          <p:nvSpPr>
            <p:cNvPr id="9282" name="Line 66"/>
            <p:cNvSpPr>
              <a:spLocks noChangeShapeType="1"/>
            </p:cNvSpPr>
            <p:nvPr/>
          </p:nvSpPr>
          <p:spPr bwMode="auto">
            <a:xfrm flipV="1">
              <a:off x="2018" y="890"/>
              <a:ext cx="408" cy="91"/>
            </a:xfrm>
            <a:prstGeom prst="line">
              <a:avLst/>
            </a:prstGeom>
            <a:noFill/>
            <a:ln w="9525">
              <a:solidFill>
                <a:schemeClr val="tx1"/>
              </a:solidFill>
              <a:round/>
              <a:headEnd/>
              <a:tailEnd type="triangle" w="med" len="med"/>
            </a:ln>
            <a:effectLst/>
          </p:spPr>
          <p:txBody>
            <a:bodyPr/>
            <a:lstStyle/>
            <a:p>
              <a:endParaRPr lang="tr-TR"/>
            </a:p>
          </p:txBody>
        </p:sp>
        <p:sp>
          <p:nvSpPr>
            <p:cNvPr id="9283" name="Line 67"/>
            <p:cNvSpPr>
              <a:spLocks noChangeShapeType="1"/>
            </p:cNvSpPr>
            <p:nvPr/>
          </p:nvSpPr>
          <p:spPr bwMode="auto">
            <a:xfrm flipV="1">
              <a:off x="2018" y="981"/>
              <a:ext cx="408" cy="181"/>
            </a:xfrm>
            <a:prstGeom prst="line">
              <a:avLst/>
            </a:prstGeom>
            <a:noFill/>
            <a:ln w="9525">
              <a:solidFill>
                <a:schemeClr val="tx1"/>
              </a:solidFill>
              <a:round/>
              <a:headEnd/>
              <a:tailEnd type="triangle" w="med" len="med"/>
            </a:ln>
            <a:effectLst/>
          </p:spPr>
          <p:txBody>
            <a:bodyPr/>
            <a:lstStyle/>
            <a:p>
              <a:endParaRPr lang="tr-TR"/>
            </a:p>
          </p:txBody>
        </p:sp>
      </p:grpSp>
      <p:grpSp>
        <p:nvGrpSpPr>
          <p:cNvPr id="16" name="Group 95"/>
          <p:cNvGrpSpPr>
            <a:grpSpLocks/>
          </p:cNvGrpSpPr>
          <p:nvPr/>
        </p:nvGrpSpPr>
        <p:grpSpPr bwMode="auto">
          <a:xfrm>
            <a:off x="4140200" y="2205038"/>
            <a:ext cx="1584325" cy="3313112"/>
            <a:chOff x="2477" y="1661"/>
            <a:chExt cx="998" cy="2087"/>
          </a:xfrm>
        </p:grpSpPr>
        <p:grpSp>
          <p:nvGrpSpPr>
            <p:cNvPr id="17" name="Group 70"/>
            <p:cNvGrpSpPr>
              <a:grpSpLocks/>
            </p:cNvGrpSpPr>
            <p:nvPr/>
          </p:nvGrpSpPr>
          <p:grpSpPr bwMode="auto">
            <a:xfrm>
              <a:off x="2477" y="1661"/>
              <a:ext cx="998" cy="363"/>
              <a:chOff x="158" y="210"/>
              <a:chExt cx="1089" cy="499"/>
            </a:xfrm>
          </p:grpSpPr>
          <p:sp>
            <p:nvSpPr>
              <p:cNvPr id="9287" name="Line 71"/>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9288" name="Line 72"/>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9289" name="Text Box 73"/>
              <p:cNvSpPr txBox="1">
                <a:spLocks noChangeArrowheads="1"/>
              </p:cNvSpPr>
              <p:nvPr/>
            </p:nvSpPr>
            <p:spPr bwMode="auto">
              <a:xfrm>
                <a:off x="159" y="210"/>
                <a:ext cx="1088" cy="252"/>
              </a:xfrm>
              <a:prstGeom prst="rect">
                <a:avLst/>
              </a:prstGeom>
              <a:noFill/>
              <a:ln w="9525">
                <a:noFill/>
                <a:miter lim="800000"/>
                <a:headEnd/>
                <a:tailEnd/>
              </a:ln>
              <a:effectLst/>
            </p:spPr>
            <p:txBody>
              <a:bodyPr>
                <a:spAutoFit/>
              </a:bodyPr>
              <a:lstStyle/>
              <a:p>
                <a:pPr>
                  <a:spcBef>
                    <a:spcPct val="50000"/>
                  </a:spcBef>
                </a:pPr>
                <a:r>
                  <a:rPr lang="tr-TR" sz="1300" b="1"/>
                  <a:t>622 S.H.Maliyeti</a:t>
                </a:r>
              </a:p>
            </p:txBody>
          </p:sp>
        </p:grpSp>
        <p:grpSp>
          <p:nvGrpSpPr>
            <p:cNvPr id="18" name="Group 75"/>
            <p:cNvGrpSpPr>
              <a:grpSpLocks/>
            </p:cNvGrpSpPr>
            <p:nvPr/>
          </p:nvGrpSpPr>
          <p:grpSpPr bwMode="auto">
            <a:xfrm>
              <a:off x="2477" y="2523"/>
              <a:ext cx="998" cy="363"/>
              <a:chOff x="158" y="210"/>
              <a:chExt cx="1089" cy="499"/>
            </a:xfrm>
          </p:grpSpPr>
          <p:sp>
            <p:nvSpPr>
              <p:cNvPr id="9292" name="Line 76"/>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9293" name="Line 77"/>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9294" name="Text Box 78"/>
              <p:cNvSpPr txBox="1">
                <a:spLocks noChangeArrowheads="1"/>
              </p:cNvSpPr>
              <p:nvPr/>
            </p:nvSpPr>
            <p:spPr bwMode="auto">
              <a:xfrm>
                <a:off x="159" y="210"/>
                <a:ext cx="1088" cy="252"/>
              </a:xfrm>
              <a:prstGeom prst="rect">
                <a:avLst/>
              </a:prstGeom>
              <a:noFill/>
              <a:ln w="9525">
                <a:noFill/>
                <a:miter lim="800000"/>
                <a:headEnd/>
                <a:tailEnd/>
              </a:ln>
              <a:effectLst/>
            </p:spPr>
            <p:txBody>
              <a:bodyPr>
                <a:spAutoFit/>
              </a:bodyPr>
              <a:lstStyle/>
              <a:p>
                <a:pPr>
                  <a:spcBef>
                    <a:spcPct val="50000"/>
                  </a:spcBef>
                </a:pPr>
                <a:r>
                  <a:rPr lang="tr-TR" sz="1300" b="1"/>
                  <a:t>631 P.S.D. Gid.</a:t>
                </a:r>
              </a:p>
            </p:txBody>
          </p:sp>
        </p:grpSp>
        <p:grpSp>
          <p:nvGrpSpPr>
            <p:cNvPr id="19" name="Group 79"/>
            <p:cNvGrpSpPr>
              <a:grpSpLocks/>
            </p:cNvGrpSpPr>
            <p:nvPr/>
          </p:nvGrpSpPr>
          <p:grpSpPr bwMode="auto">
            <a:xfrm>
              <a:off x="2477" y="2886"/>
              <a:ext cx="998" cy="363"/>
              <a:chOff x="158" y="210"/>
              <a:chExt cx="1089" cy="499"/>
            </a:xfrm>
          </p:grpSpPr>
          <p:sp>
            <p:nvSpPr>
              <p:cNvPr id="9296" name="Line 80"/>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9297" name="Line 81"/>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9298" name="Text Box 82"/>
              <p:cNvSpPr txBox="1">
                <a:spLocks noChangeArrowheads="1"/>
              </p:cNvSpPr>
              <p:nvPr/>
            </p:nvSpPr>
            <p:spPr bwMode="auto">
              <a:xfrm>
                <a:off x="159" y="210"/>
                <a:ext cx="1088" cy="252"/>
              </a:xfrm>
              <a:prstGeom prst="rect">
                <a:avLst/>
              </a:prstGeom>
              <a:noFill/>
              <a:ln w="9525">
                <a:noFill/>
                <a:miter lim="800000"/>
                <a:headEnd/>
                <a:tailEnd/>
              </a:ln>
              <a:effectLst/>
            </p:spPr>
            <p:txBody>
              <a:bodyPr>
                <a:spAutoFit/>
              </a:bodyPr>
              <a:lstStyle/>
              <a:p>
                <a:pPr>
                  <a:spcBef>
                    <a:spcPct val="50000"/>
                  </a:spcBef>
                </a:pPr>
                <a:r>
                  <a:rPr lang="tr-TR" sz="1300" b="1"/>
                  <a:t>632 G.Yönetim G.</a:t>
                </a:r>
              </a:p>
            </p:txBody>
          </p:sp>
        </p:grpSp>
        <p:grpSp>
          <p:nvGrpSpPr>
            <p:cNvPr id="20" name="Group 83"/>
            <p:cNvGrpSpPr>
              <a:grpSpLocks/>
            </p:cNvGrpSpPr>
            <p:nvPr/>
          </p:nvGrpSpPr>
          <p:grpSpPr bwMode="auto">
            <a:xfrm>
              <a:off x="2477" y="3385"/>
              <a:ext cx="998" cy="363"/>
              <a:chOff x="158" y="210"/>
              <a:chExt cx="1089" cy="499"/>
            </a:xfrm>
          </p:grpSpPr>
          <p:sp>
            <p:nvSpPr>
              <p:cNvPr id="9300" name="Line 84"/>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9301" name="Line 85"/>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9302" name="Text Box 86"/>
              <p:cNvSpPr txBox="1">
                <a:spLocks noChangeArrowheads="1"/>
              </p:cNvSpPr>
              <p:nvPr/>
            </p:nvSpPr>
            <p:spPr bwMode="auto">
              <a:xfrm>
                <a:off x="159" y="210"/>
                <a:ext cx="1088" cy="252"/>
              </a:xfrm>
              <a:prstGeom prst="rect">
                <a:avLst/>
              </a:prstGeom>
              <a:noFill/>
              <a:ln w="9525">
                <a:noFill/>
                <a:miter lim="800000"/>
                <a:headEnd/>
                <a:tailEnd/>
              </a:ln>
              <a:effectLst/>
            </p:spPr>
            <p:txBody>
              <a:bodyPr>
                <a:spAutoFit/>
              </a:bodyPr>
              <a:lstStyle/>
              <a:p>
                <a:pPr>
                  <a:spcBef>
                    <a:spcPct val="50000"/>
                  </a:spcBef>
                </a:pPr>
                <a:r>
                  <a:rPr lang="tr-TR" sz="1300" b="1"/>
                  <a:t>660 – 661 Borç G.</a:t>
                </a:r>
              </a:p>
            </p:txBody>
          </p:sp>
        </p:grpSp>
        <p:grpSp>
          <p:nvGrpSpPr>
            <p:cNvPr id="21" name="Group 87"/>
            <p:cNvGrpSpPr>
              <a:grpSpLocks/>
            </p:cNvGrpSpPr>
            <p:nvPr/>
          </p:nvGrpSpPr>
          <p:grpSpPr bwMode="auto">
            <a:xfrm>
              <a:off x="2477" y="2115"/>
              <a:ext cx="998" cy="363"/>
              <a:chOff x="158" y="210"/>
              <a:chExt cx="1089" cy="499"/>
            </a:xfrm>
          </p:grpSpPr>
          <p:sp>
            <p:nvSpPr>
              <p:cNvPr id="9304" name="Line 88"/>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9305" name="Line 89"/>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9306" name="Text Box 90"/>
              <p:cNvSpPr txBox="1">
                <a:spLocks noChangeArrowheads="1"/>
              </p:cNvSpPr>
              <p:nvPr/>
            </p:nvSpPr>
            <p:spPr bwMode="auto">
              <a:xfrm>
                <a:off x="159" y="210"/>
                <a:ext cx="1088" cy="252"/>
              </a:xfrm>
              <a:prstGeom prst="rect">
                <a:avLst/>
              </a:prstGeom>
              <a:noFill/>
              <a:ln w="9525">
                <a:noFill/>
                <a:miter lim="800000"/>
                <a:headEnd/>
                <a:tailEnd/>
              </a:ln>
              <a:effectLst/>
            </p:spPr>
            <p:txBody>
              <a:bodyPr>
                <a:spAutoFit/>
              </a:bodyPr>
              <a:lstStyle/>
              <a:p>
                <a:pPr>
                  <a:spcBef>
                    <a:spcPct val="50000"/>
                  </a:spcBef>
                </a:pPr>
                <a:r>
                  <a:rPr lang="tr-TR" sz="1300" b="1"/>
                  <a:t>630 Ar Ge Gid.</a:t>
                </a:r>
              </a:p>
            </p:txBody>
          </p:sp>
        </p:grpSp>
      </p:grpSp>
      <p:grpSp>
        <p:nvGrpSpPr>
          <p:cNvPr id="22" name="Group 101"/>
          <p:cNvGrpSpPr>
            <a:grpSpLocks/>
          </p:cNvGrpSpPr>
          <p:nvPr/>
        </p:nvGrpSpPr>
        <p:grpSpPr bwMode="auto">
          <a:xfrm>
            <a:off x="3132138" y="2420938"/>
            <a:ext cx="1152525" cy="3024187"/>
            <a:chOff x="1973" y="1525"/>
            <a:chExt cx="726" cy="1905"/>
          </a:xfrm>
        </p:grpSpPr>
        <p:sp>
          <p:nvSpPr>
            <p:cNvPr id="9313" name="Line 97"/>
            <p:cNvSpPr>
              <a:spLocks noChangeShapeType="1"/>
            </p:cNvSpPr>
            <p:nvPr/>
          </p:nvSpPr>
          <p:spPr bwMode="auto">
            <a:xfrm>
              <a:off x="2064" y="1525"/>
              <a:ext cx="498" cy="499"/>
            </a:xfrm>
            <a:prstGeom prst="line">
              <a:avLst/>
            </a:prstGeom>
            <a:noFill/>
            <a:ln w="9525">
              <a:solidFill>
                <a:schemeClr val="tx1"/>
              </a:solidFill>
              <a:round/>
              <a:headEnd/>
              <a:tailEnd type="triangle" w="med" len="med"/>
            </a:ln>
            <a:effectLst/>
          </p:spPr>
          <p:txBody>
            <a:bodyPr/>
            <a:lstStyle/>
            <a:p>
              <a:endParaRPr lang="tr-TR"/>
            </a:p>
          </p:txBody>
        </p:sp>
        <p:sp>
          <p:nvSpPr>
            <p:cNvPr id="9314" name="Line 98"/>
            <p:cNvSpPr>
              <a:spLocks noChangeShapeType="1"/>
            </p:cNvSpPr>
            <p:nvPr/>
          </p:nvSpPr>
          <p:spPr bwMode="auto">
            <a:xfrm>
              <a:off x="2026" y="1728"/>
              <a:ext cx="635" cy="726"/>
            </a:xfrm>
            <a:prstGeom prst="line">
              <a:avLst/>
            </a:prstGeom>
            <a:noFill/>
            <a:ln w="9525">
              <a:solidFill>
                <a:schemeClr val="tx1"/>
              </a:solidFill>
              <a:round/>
              <a:headEnd/>
              <a:tailEnd type="triangle" w="med" len="med"/>
            </a:ln>
            <a:effectLst/>
          </p:spPr>
          <p:txBody>
            <a:bodyPr/>
            <a:lstStyle/>
            <a:p>
              <a:endParaRPr lang="tr-TR"/>
            </a:p>
          </p:txBody>
        </p:sp>
        <p:sp>
          <p:nvSpPr>
            <p:cNvPr id="9315" name="Line 99"/>
            <p:cNvSpPr>
              <a:spLocks noChangeShapeType="1"/>
            </p:cNvSpPr>
            <p:nvPr/>
          </p:nvSpPr>
          <p:spPr bwMode="auto">
            <a:xfrm>
              <a:off x="2018" y="1979"/>
              <a:ext cx="590" cy="816"/>
            </a:xfrm>
            <a:prstGeom prst="line">
              <a:avLst/>
            </a:prstGeom>
            <a:noFill/>
            <a:ln w="9525">
              <a:solidFill>
                <a:schemeClr val="tx1"/>
              </a:solidFill>
              <a:round/>
              <a:headEnd/>
              <a:tailEnd type="triangle" w="med" len="med"/>
            </a:ln>
            <a:effectLst/>
          </p:spPr>
          <p:txBody>
            <a:bodyPr/>
            <a:lstStyle/>
            <a:p>
              <a:endParaRPr lang="tr-TR"/>
            </a:p>
          </p:txBody>
        </p:sp>
        <p:sp>
          <p:nvSpPr>
            <p:cNvPr id="9316" name="Line 100"/>
            <p:cNvSpPr>
              <a:spLocks noChangeShapeType="1"/>
            </p:cNvSpPr>
            <p:nvPr/>
          </p:nvSpPr>
          <p:spPr bwMode="auto">
            <a:xfrm>
              <a:off x="1973" y="2160"/>
              <a:ext cx="726" cy="1270"/>
            </a:xfrm>
            <a:prstGeom prst="line">
              <a:avLst/>
            </a:prstGeom>
            <a:noFill/>
            <a:ln w="9525">
              <a:solidFill>
                <a:schemeClr val="tx1"/>
              </a:solidFill>
              <a:round/>
              <a:headEnd/>
              <a:tailEnd type="triangle" w="med" len="med"/>
            </a:ln>
            <a:effectLst/>
          </p:spPr>
          <p:txBody>
            <a:bodyPr/>
            <a:lstStyle/>
            <a:p>
              <a:endParaRPr lang="tr-TR"/>
            </a:p>
          </p:txBody>
        </p:sp>
      </p:grpSp>
      <p:grpSp>
        <p:nvGrpSpPr>
          <p:cNvPr id="23" name="Group 102"/>
          <p:cNvGrpSpPr>
            <a:grpSpLocks/>
          </p:cNvGrpSpPr>
          <p:nvPr/>
        </p:nvGrpSpPr>
        <p:grpSpPr bwMode="auto">
          <a:xfrm>
            <a:off x="6732588" y="2060575"/>
            <a:ext cx="1584325" cy="1079500"/>
            <a:chOff x="158" y="210"/>
            <a:chExt cx="1089" cy="499"/>
          </a:xfrm>
        </p:grpSpPr>
        <p:sp>
          <p:nvSpPr>
            <p:cNvPr id="9319" name="Line 103"/>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9320" name="Line 104"/>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9321" name="Text Box 105"/>
            <p:cNvSpPr txBox="1">
              <a:spLocks noChangeArrowheads="1"/>
            </p:cNvSpPr>
            <p:nvPr/>
          </p:nvSpPr>
          <p:spPr bwMode="auto">
            <a:xfrm>
              <a:off x="159" y="210"/>
              <a:ext cx="1088" cy="134"/>
            </a:xfrm>
            <a:prstGeom prst="rect">
              <a:avLst/>
            </a:prstGeom>
            <a:noFill/>
            <a:ln w="9525">
              <a:noFill/>
              <a:miter lim="800000"/>
              <a:headEnd/>
              <a:tailEnd/>
            </a:ln>
            <a:effectLst/>
          </p:spPr>
          <p:txBody>
            <a:bodyPr>
              <a:spAutoFit/>
            </a:bodyPr>
            <a:lstStyle/>
            <a:p>
              <a:pPr>
                <a:spcBef>
                  <a:spcPct val="50000"/>
                </a:spcBef>
              </a:pPr>
              <a:r>
                <a:rPr lang="tr-TR" sz="1300" b="1"/>
                <a:t>690 Dönem K/Z</a:t>
              </a:r>
            </a:p>
          </p:txBody>
        </p:sp>
      </p:grpSp>
      <p:grpSp>
        <p:nvGrpSpPr>
          <p:cNvPr id="24" name="Group 106"/>
          <p:cNvGrpSpPr>
            <a:grpSpLocks/>
          </p:cNvGrpSpPr>
          <p:nvPr/>
        </p:nvGrpSpPr>
        <p:grpSpPr bwMode="auto">
          <a:xfrm>
            <a:off x="4859338" y="260350"/>
            <a:ext cx="1584325" cy="576263"/>
            <a:chOff x="158" y="210"/>
            <a:chExt cx="1089" cy="499"/>
          </a:xfrm>
        </p:grpSpPr>
        <p:sp>
          <p:nvSpPr>
            <p:cNvPr id="9323" name="Line 107"/>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9324" name="Line 108"/>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9325" name="Text Box 109"/>
            <p:cNvSpPr txBox="1">
              <a:spLocks noChangeArrowheads="1"/>
            </p:cNvSpPr>
            <p:nvPr/>
          </p:nvSpPr>
          <p:spPr bwMode="auto">
            <a:xfrm>
              <a:off x="159" y="210"/>
              <a:ext cx="1088" cy="252"/>
            </a:xfrm>
            <a:prstGeom prst="rect">
              <a:avLst/>
            </a:prstGeom>
            <a:noFill/>
            <a:ln w="9525">
              <a:noFill/>
              <a:miter lim="800000"/>
              <a:headEnd/>
              <a:tailEnd/>
            </a:ln>
            <a:effectLst/>
          </p:spPr>
          <p:txBody>
            <a:bodyPr>
              <a:spAutoFit/>
            </a:bodyPr>
            <a:lstStyle/>
            <a:p>
              <a:pPr>
                <a:spcBef>
                  <a:spcPct val="50000"/>
                </a:spcBef>
              </a:pPr>
              <a:r>
                <a:rPr lang="tr-TR" sz="1300" b="1"/>
                <a:t>151 Y. Mamul-Ür.</a:t>
              </a:r>
            </a:p>
          </p:txBody>
        </p:sp>
      </p:grpSp>
      <p:grpSp>
        <p:nvGrpSpPr>
          <p:cNvPr id="25" name="Group 112"/>
          <p:cNvGrpSpPr>
            <a:grpSpLocks/>
          </p:cNvGrpSpPr>
          <p:nvPr/>
        </p:nvGrpSpPr>
        <p:grpSpPr bwMode="auto">
          <a:xfrm>
            <a:off x="5292725" y="908050"/>
            <a:ext cx="1584325" cy="576263"/>
            <a:chOff x="158" y="210"/>
            <a:chExt cx="1089" cy="499"/>
          </a:xfrm>
        </p:grpSpPr>
        <p:sp>
          <p:nvSpPr>
            <p:cNvPr id="9329" name="Line 113"/>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9330" name="Line 114"/>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9331" name="Text Box 115"/>
            <p:cNvSpPr txBox="1">
              <a:spLocks noChangeArrowheads="1"/>
            </p:cNvSpPr>
            <p:nvPr/>
          </p:nvSpPr>
          <p:spPr bwMode="auto">
            <a:xfrm>
              <a:off x="159" y="210"/>
              <a:ext cx="1088" cy="252"/>
            </a:xfrm>
            <a:prstGeom prst="rect">
              <a:avLst/>
            </a:prstGeom>
            <a:noFill/>
            <a:ln w="9525">
              <a:noFill/>
              <a:miter lim="800000"/>
              <a:headEnd/>
              <a:tailEnd/>
            </a:ln>
            <a:effectLst/>
          </p:spPr>
          <p:txBody>
            <a:bodyPr>
              <a:spAutoFit/>
            </a:bodyPr>
            <a:lstStyle/>
            <a:p>
              <a:pPr>
                <a:spcBef>
                  <a:spcPct val="50000"/>
                </a:spcBef>
              </a:pPr>
              <a:r>
                <a:rPr lang="tr-TR" sz="1300" b="1"/>
                <a:t>152 Mamuller</a:t>
              </a:r>
            </a:p>
          </p:txBody>
        </p:sp>
      </p:grpSp>
      <p:grpSp>
        <p:nvGrpSpPr>
          <p:cNvPr id="26" name="Group 133"/>
          <p:cNvGrpSpPr>
            <a:grpSpLocks/>
          </p:cNvGrpSpPr>
          <p:nvPr/>
        </p:nvGrpSpPr>
        <p:grpSpPr bwMode="auto">
          <a:xfrm>
            <a:off x="4643438" y="692150"/>
            <a:ext cx="936625" cy="649288"/>
            <a:chOff x="2925" y="436"/>
            <a:chExt cx="590" cy="409"/>
          </a:xfrm>
        </p:grpSpPr>
        <p:sp>
          <p:nvSpPr>
            <p:cNvPr id="9326" name="Line 110"/>
            <p:cNvSpPr>
              <a:spLocks noChangeShapeType="1"/>
            </p:cNvSpPr>
            <p:nvPr/>
          </p:nvSpPr>
          <p:spPr bwMode="auto">
            <a:xfrm flipV="1">
              <a:off x="2925" y="436"/>
              <a:ext cx="454" cy="409"/>
            </a:xfrm>
            <a:prstGeom prst="line">
              <a:avLst/>
            </a:prstGeom>
            <a:noFill/>
            <a:ln w="9525">
              <a:solidFill>
                <a:schemeClr val="tx1"/>
              </a:solidFill>
              <a:prstDash val="dash"/>
              <a:round/>
              <a:headEnd/>
              <a:tailEnd type="triangle" w="med" len="med"/>
            </a:ln>
            <a:effectLst/>
          </p:spPr>
          <p:txBody>
            <a:bodyPr/>
            <a:lstStyle/>
            <a:p>
              <a:endParaRPr lang="tr-TR"/>
            </a:p>
          </p:txBody>
        </p:sp>
        <p:sp>
          <p:nvSpPr>
            <p:cNvPr id="9333" name="Line 117"/>
            <p:cNvSpPr>
              <a:spLocks noChangeShapeType="1"/>
            </p:cNvSpPr>
            <p:nvPr/>
          </p:nvSpPr>
          <p:spPr bwMode="auto">
            <a:xfrm>
              <a:off x="2925" y="845"/>
              <a:ext cx="590" cy="0"/>
            </a:xfrm>
            <a:prstGeom prst="line">
              <a:avLst/>
            </a:prstGeom>
            <a:noFill/>
            <a:ln w="9525">
              <a:solidFill>
                <a:schemeClr val="tx1"/>
              </a:solidFill>
              <a:round/>
              <a:headEnd/>
              <a:tailEnd type="triangle" w="med" len="med"/>
            </a:ln>
            <a:effectLst/>
          </p:spPr>
          <p:txBody>
            <a:bodyPr/>
            <a:lstStyle/>
            <a:p>
              <a:endParaRPr lang="tr-TR"/>
            </a:p>
          </p:txBody>
        </p:sp>
      </p:grpSp>
      <p:grpSp>
        <p:nvGrpSpPr>
          <p:cNvPr id="27" name="Group 124"/>
          <p:cNvGrpSpPr>
            <a:grpSpLocks/>
          </p:cNvGrpSpPr>
          <p:nvPr/>
        </p:nvGrpSpPr>
        <p:grpSpPr bwMode="auto">
          <a:xfrm>
            <a:off x="5076825" y="2924175"/>
            <a:ext cx="1944688" cy="2520950"/>
            <a:chOff x="3696" y="2296"/>
            <a:chExt cx="1225" cy="1588"/>
          </a:xfrm>
        </p:grpSpPr>
        <p:sp>
          <p:nvSpPr>
            <p:cNvPr id="9341" name="Freeform 125"/>
            <p:cNvSpPr>
              <a:spLocks/>
            </p:cNvSpPr>
            <p:nvPr/>
          </p:nvSpPr>
          <p:spPr bwMode="auto">
            <a:xfrm>
              <a:off x="3696" y="2296"/>
              <a:ext cx="1225" cy="1588"/>
            </a:xfrm>
            <a:custGeom>
              <a:avLst/>
              <a:gdLst/>
              <a:ahLst/>
              <a:cxnLst>
                <a:cxn ang="0">
                  <a:pos x="0" y="1588"/>
                </a:cxn>
                <a:cxn ang="0">
                  <a:pos x="862" y="1588"/>
                </a:cxn>
                <a:cxn ang="0">
                  <a:pos x="862" y="0"/>
                </a:cxn>
                <a:cxn ang="0">
                  <a:pos x="1225" y="0"/>
                </a:cxn>
              </a:cxnLst>
              <a:rect l="0" t="0" r="r" b="b"/>
              <a:pathLst>
                <a:path w="1225" h="1588">
                  <a:moveTo>
                    <a:pt x="0" y="1588"/>
                  </a:moveTo>
                  <a:lnTo>
                    <a:pt x="862" y="1588"/>
                  </a:lnTo>
                  <a:lnTo>
                    <a:pt x="862" y="0"/>
                  </a:lnTo>
                  <a:lnTo>
                    <a:pt x="1225" y="0"/>
                  </a:lnTo>
                </a:path>
              </a:pathLst>
            </a:custGeom>
            <a:noFill/>
            <a:ln w="9525" cap="flat">
              <a:solidFill>
                <a:schemeClr val="tx1"/>
              </a:solidFill>
              <a:prstDash val="dash"/>
              <a:round/>
              <a:headEnd type="none" w="med" len="med"/>
              <a:tailEnd type="triangle" w="med" len="med"/>
            </a:ln>
            <a:effectLst/>
          </p:spPr>
          <p:txBody>
            <a:bodyPr/>
            <a:lstStyle/>
            <a:p>
              <a:endParaRPr lang="tr-TR"/>
            </a:p>
          </p:txBody>
        </p:sp>
        <p:sp>
          <p:nvSpPr>
            <p:cNvPr id="9342" name="Line 126"/>
            <p:cNvSpPr>
              <a:spLocks noChangeShapeType="1"/>
            </p:cNvSpPr>
            <p:nvPr/>
          </p:nvSpPr>
          <p:spPr bwMode="auto">
            <a:xfrm>
              <a:off x="3696" y="2568"/>
              <a:ext cx="862" cy="0"/>
            </a:xfrm>
            <a:prstGeom prst="line">
              <a:avLst/>
            </a:prstGeom>
            <a:noFill/>
            <a:ln w="9525">
              <a:solidFill>
                <a:schemeClr val="tx1"/>
              </a:solidFill>
              <a:prstDash val="dash"/>
              <a:round/>
              <a:headEnd/>
              <a:tailEnd/>
            </a:ln>
            <a:effectLst/>
          </p:spPr>
          <p:txBody>
            <a:bodyPr/>
            <a:lstStyle/>
            <a:p>
              <a:endParaRPr lang="tr-TR"/>
            </a:p>
          </p:txBody>
        </p:sp>
        <p:sp>
          <p:nvSpPr>
            <p:cNvPr id="9343" name="Line 127"/>
            <p:cNvSpPr>
              <a:spLocks noChangeShapeType="1"/>
            </p:cNvSpPr>
            <p:nvPr/>
          </p:nvSpPr>
          <p:spPr bwMode="auto">
            <a:xfrm>
              <a:off x="3742" y="2976"/>
              <a:ext cx="862" cy="0"/>
            </a:xfrm>
            <a:prstGeom prst="line">
              <a:avLst/>
            </a:prstGeom>
            <a:noFill/>
            <a:ln w="9525">
              <a:solidFill>
                <a:schemeClr val="tx1"/>
              </a:solidFill>
              <a:prstDash val="dash"/>
              <a:round/>
              <a:headEnd/>
              <a:tailEnd/>
            </a:ln>
            <a:effectLst/>
          </p:spPr>
          <p:txBody>
            <a:bodyPr/>
            <a:lstStyle/>
            <a:p>
              <a:endParaRPr lang="tr-TR"/>
            </a:p>
          </p:txBody>
        </p:sp>
        <p:sp>
          <p:nvSpPr>
            <p:cNvPr id="9344" name="Line 128"/>
            <p:cNvSpPr>
              <a:spLocks noChangeShapeType="1"/>
            </p:cNvSpPr>
            <p:nvPr/>
          </p:nvSpPr>
          <p:spPr bwMode="auto">
            <a:xfrm>
              <a:off x="3742" y="3385"/>
              <a:ext cx="862" cy="0"/>
            </a:xfrm>
            <a:prstGeom prst="line">
              <a:avLst/>
            </a:prstGeom>
            <a:noFill/>
            <a:ln w="9525">
              <a:solidFill>
                <a:schemeClr val="tx1"/>
              </a:solidFill>
              <a:prstDash val="dash"/>
              <a:round/>
              <a:headEnd/>
              <a:tailEnd/>
            </a:ln>
            <a:effectLst/>
          </p:spPr>
          <p:txBody>
            <a:bodyPr/>
            <a:lstStyle/>
            <a:p>
              <a:endParaRPr lang="tr-TR"/>
            </a:p>
          </p:txBody>
        </p:sp>
      </p:grpSp>
      <p:sp>
        <p:nvSpPr>
          <p:cNvPr id="9345" name="Line 129"/>
          <p:cNvSpPr>
            <a:spLocks noChangeShapeType="1"/>
          </p:cNvSpPr>
          <p:nvPr/>
        </p:nvSpPr>
        <p:spPr bwMode="auto">
          <a:xfrm>
            <a:off x="4932363" y="2759075"/>
            <a:ext cx="2087562" cy="0"/>
          </a:xfrm>
          <a:prstGeom prst="line">
            <a:avLst/>
          </a:prstGeom>
          <a:noFill/>
          <a:ln w="9525">
            <a:solidFill>
              <a:schemeClr val="tx1"/>
            </a:solidFill>
            <a:prstDash val="dash"/>
            <a:round/>
            <a:headEnd/>
            <a:tailEnd type="triangle" w="med" len="med"/>
          </a:ln>
          <a:effectLst/>
        </p:spPr>
        <p:txBody>
          <a:bodyPr/>
          <a:lstStyle/>
          <a:p>
            <a:endParaRPr lang="tr-TR"/>
          </a:p>
        </p:txBody>
      </p:sp>
      <p:sp>
        <p:nvSpPr>
          <p:cNvPr id="9347" name="Freeform 131"/>
          <p:cNvSpPr>
            <a:spLocks/>
          </p:cNvSpPr>
          <p:nvPr/>
        </p:nvSpPr>
        <p:spPr bwMode="auto">
          <a:xfrm>
            <a:off x="6227763" y="1341438"/>
            <a:ext cx="2016125" cy="1295400"/>
          </a:xfrm>
          <a:custGeom>
            <a:avLst/>
            <a:gdLst/>
            <a:ahLst/>
            <a:cxnLst>
              <a:cxn ang="0">
                <a:pos x="953" y="0"/>
              </a:cxn>
              <a:cxn ang="0">
                <a:pos x="1270" y="0"/>
              </a:cxn>
              <a:cxn ang="0">
                <a:pos x="1270" y="453"/>
              </a:cxn>
              <a:cxn ang="0">
                <a:pos x="0" y="453"/>
              </a:cxn>
              <a:cxn ang="0">
                <a:pos x="0" y="816"/>
              </a:cxn>
              <a:cxn ang="0">
                <a:pos x="524" y="807"/>
              </a:cxn>
            </a:cxnLst>
            <a:rect l="0" t="0" r="r" b="b"/>
            <a:pathLst>
              <a:path w="1270" h="816">
                <a:moveTo>
                  <a:pt x="953" y="0"/>
                </a:moveTo>
                <a:lnTo>
                  <a:pt x="1270" y="0"/>
                </a:lnTo>
                <a:lnTo>
                  <a:pt x="1270" y="453"/>
                </a:lnTo>
                <a:lnTo>
                  <a:pt x="0" y="453"/>
                </a:lnTo>
                <a:lnTo>
                  <a:pt x="0" y="816"/>
                </a:lnTo>
                <a:lnTo>
                  <a:pt x="524" y="807"/>
                </a:lnTo>
              </a:path>
            </a:pathLst>
          </a:custGeom>
          <a:noFill/>
          <a:ln w="9525" cap="flat">
            <a:solidFill>
              <a:schemeClr val="tx1"/>
            </a:solidFill>
            <a:prstDash val="dash"/>
            <a:round/>
            <a:headEnd type="none" w="med" len="med"/>
            <a:tailEnd type="triangle" w="med" len="med"/>
          </a:ln>
          <a:effectLst/>
        </p:spPr>
        <p:txBody>
          <a:bodyPr/>
          <a:lstStyle/>
          <a:p>
            <a:endParaRPr lang="tr-TR"/>
          </a:p>
        </p:txBody>
      </p:sp>
      <p:grpSp>
        <p:nvGrpSpPr>
          <p:cNvPr id="28" name="Group 136"/>
          <p:cNvGrpSpPr>
            <a:grpSpLocks/>
          </p:cNvGrpSpPr>
          <p:nvPr/>
        </p:nvGrpSpPr>
        <p:grpSpPr bwMode="auto">
          <a:xfrm>
            <a:off x="6011863" y="908050"/>
            <a:ext cx="2590800" cy="708025"/>
            <a:chOff x="3787" y="572"/>
            <a:chExt cx="1632" cy="446"/>
          </a:xfrm>
        </p:grpSpPr>
        <p:grpSp>
          <p:nvGrpSpPr>
            <p:cNvPr id="29" name="Group 118"/>
            <p:cNvGrpSpPr>
              <a:grpSpLocks/>
            </p:cNvGrpSpPr>
            <p:nvPr/>
          </p:nvGrpSpPr>
          <p:grpSpPr bwMode="auto">
            <a:xfrm>
              <a:off x="3969" y="572"/>
              <a:ext cx="1450" cy="363"/>
              <a:chOff x="4332" y="906"/>
              <a:chExt cx="1385" cy="363"/>
            </a:xfrm>
          </p:grpSpPr>
          <p:grpSp>
            <p:nvGrpSpPr>
              <p:cNvPr id="30" name="Group 119"/>
              <p:cNvGrpSpPr>
                <a:grpSpLocks/>
              </p:cNvGrpSpPr>
              <p:nvPr/>
            </p:nvGrpSpPr>
            <p:grpSpPr bwMode="auto">
              <a:xfrm>
                <a:off x="4719" y="906"/>
                <a:ext cx="998" cy="363"/>
                <a:chOff x="158" y="210"/>
                <a:chExt cx="1089" cy="499"/>
              </a:xfrm>
            </p:grpSpPr>
            <p:sp>
              <p:nvSpPr>
                <p:cNvPr id="9336" name="Line 120"/>
                <p:cNvSpPr>
                  <a:spLocks noChangeShapeType="1"/>
                </p:cNvSpPr>
                <p:nvPr/>
              </p:nvSpPr>
              <p:spPr bwMode="auto">
                <a:xfrm>
                  <a:off x="158" y="391"/>
                  <a:ext cx="907" cy="0"/>
                </a:xfrm>
                <a:prstGeom prst="line">
                  <a:avLst/>
                </a:prstGeom>
                <a:noFill/>
                <a:ln w="9525">
                  <a:solidFill>
                    <a:schemeClr val="tx1"/>
                  </a:solidFill>
                  <a:round/>
                  <a:headEnd/>
                  <a:tailEnd/>
                </a:ln>
                <a:effectLst/>
              </p:spPr>
              <p:txBody>
                <a:bodyPr/>
                <a:lstStyle/>
                <a:p>
                  <a:endParaRPr lang="tr-TR"/>
                </a:p>
              </p:txBody>
            </p:sp>
            <p:sp>
              <p:nvSpPr>
                <p:cNvPr id="9337" name="Line 121"/>
                <p:cNvSpPr>
                  <a:spLocks noChangeShapeType="1"/>
                </p:cNvSpPr>
                <p:nvPr/>
              </p:nvSpPr>
              <p:spPr bwMode="auto">
                <a:xfrm>
                  <a:off x="612" y="391"/>
                  <a:ext cx="0" cy="318"/>
                </a:xfrm>
                <a:prstGeom prst="line">
                  <a:avLst/>
                </a:prstGeom>
                <a:noFill/>
                <a:ln w="9525">
                  <a:solidFill>
                    <a:schemeClr val="tx1"/>
                  </a:solidFill>
                  <a:round/>
                  <a:headEnd/>
                  <a:tailEnd/>
                </a:ln>
                <a:effectLst/>
              </p:spPr>
              <p:txBody>
                <a:bodyPr/>
                <a:lstStyle/>
                <a:p>
                  <a:endParaRPr lang="tr-TR"/>
                </a:p>
              </p:txBody>
            </p:sp>
            <p:sp>
              <p:nvSpPr>
                <p:cNvPr id="9338" name="Text Box 122"/>
                <p:cNvSpPr txBox="1">
                  <a:spLocks noChangeArrowheads="1"/>
                </p:cNvSpPr>
                <p:nvPr/>
              </p:nvSpPr>
              <p:spPr bwMode="auto">
                <a:xfrm>
                  <a:off x="159" y="210"/>
                  <a:ext cx="1088" cy="252"/>
                </a:xfrm>
                <a:prstGeom prst="rect">
                  <a:avLst/>
                </a:prstGeom>
                <a:noFill/>
                <a:ln w="9525">
                  <a:noFill/>
                  <a:miter lim="800000"/>
                  <a:headEnd/>
                  <a:tailEnd/>
                </a:ln>
                <a:effectLst/>
              </p:spPr>
              <p:txBody>
                <a:bodyPr>
                  <a:spAutoFit/>
                </a:bodyPr>
                <a:lstStyle/>
                <a:p>
                  <a:pPr>
                    <a:spcBef>
                      <a:spcPct val="50000"/>
                    </a:spcBef>
                  </a:pPr>
                  <a:r>
                    <a:rPr lang="tr-TR" sz="1300" b="1"/>
                    <a:t>620 S.M.Maliyeti</a:t>
                  </a:r>
                </a:p>
              </p:txBody>
            </p:sp>
          </p:grpSp>
          <p:sp>
            <p:nvSpPr>
              <p:cNvPr id="9339" name="Line 123"/>
              <p:cNvSpPr>
                <a:spLocks noChangeShapeType="1"/>
              </p:cNvSpPr>
              <p:nvPr/>
            </p:nvSpPr>
            <p:spPr bwMode="auto">
              <a:xfrm>
                <a:off x="4332" y="1162"/>
                <a:ext cx="589" cy="0"/>
              </a:xfrm>
              <a:prstGeom prst="line">
                <a:avLst/>
              </a:prstGeom>
              <a:noFill/>
              <a:ln w="9525">
                <a:solidFill>
                  <a:schemeClr val="tx1"/>
                </a:solidFill>
                <a:round/>
                <a:headEnd/>
                <a:tailEnd type="triangle" w="med" len="med"/>
              </a:ln>
              <a:effectLst/>
            </p:spPr>
            <p:txBody>
              <a:bodyPr/>
              <a:lstStyle/>
              <a:p>
                <a:endParaRPr lang="tr-TR"/>
              </a:p>
            </p:txBody>
          </p:sp>
        </p:grpSp>
        <p:sp>
          <p:nvSpPr>
            <p:cNvPr id="9348" name="Text Box 132"/>
            <p:cNvSpPr txBox="1">
              <a:spLocks noChangeArrowheads="1"/>
            </p:cNvSpPr>
            <p:nvPr/>
          </p:nvSpPr>
          <p:spPr bwMode="auto">
            <a:xfrm>
              <a:off x="3787" y="845"/>
              <a:ext cx="998" cy="173"/>
            </a:xfrm>
            <a:prstGeom prst="rect">
              <a:avLst/>
            </a:prstGeom>
            <a:noFill/>
            <a:ln w="9525">
              <a:noFill/>
              <a:miter lim="800000"/>
              <a:headEnd/>
              <a:tailEnd/>
            </a:ln>
            <a:effectLst/>
          </p:spPr>
          <p:txBody>
            <a:bodyPr>
              <a:spAutoFit/>
            </a:bodyPr>
            <a:lstStyle/>
            <a:p>
              <a:pPr>
                <a:spcBef>
                  <a:spcPct val="50000"/>
                </a:spcBef>
              </a:pPr>
              <a:r>
                <a:rPr lang="tr-TR" sz="1200" b="1">
                  <a:solidFill>
                    <a:srgbClr val="FF5050"/>
                  </a:solidFill>
                  <a:effectLst>
                    <a:outerShdw blurRad="38100" dist="38100" dir="2700000" algn="tl">
                      <a:srgbClr val="C0C0C0"/>
                    </a:outerShdw>
                  </a:effectLst>
                </a:rPr>
                <a:t>Mamuller Satılınca</a:t>
              </a:r>
            </a:p>
          </p:txBody>
        </p:sp>
      </p:grpSp>
      <p:sp>
        <p:nvSpPr>
          <p:cNvPr id="9351" name="Text Box 135"/>
          <p:cNvSpPr txBox="1">
            <a:spLocks noChangeArrowheads="1"/>
          </p:cNvSpPr>
          <p:nvPr/>
        </p:nvSpPr>
        <p:spPr bwMode="auto">
          <a:xfrm>
            <a:off x="1691680" y="6453336"/>
            <a:ext cx="6048375" cy="336550"/>
          </a:xfrm>
          <a:prstGeom prst="rect">
            <a:avLst/>
          </a:prstGeom>
          <a:noFill/>
          <a:ln w="9525">
            <a:noFill/>
            <a:miter lim="800000"/>
            <a:headEnd/>
            <a:tailEnd/>
          </a:ln>
          <a:effectLst/>
        </p:spPr>
        <p:txBody>
          <a:bodyPr>
            <a:spAutoFit/>
          </a:bodyPr>
          <a:lstStyle/>
          <a:p>
            <a:pPr>
              <a:spcBef>
                <a:spcPct val="50000"/>
              </a:spcBef>
            </a:pPr>
            <a:r>
              <a:rPr lang="tr-TR" sz="1600" dirty="0">
                <a:solidFill>
                  <a:schemeClr val="folHlink"/>
                </a:solidFill>
                <a:effectLst>
                  <a:outerShdw blurRad="38100" dist="38100" dir="2700000" algn="tl">
                    <a:srgbClr val="C0C0C0"/>
                  </a:outerShdw>
                </a:effectLst>
              </a:rPr>
              <a:t>7/B Seçeneğine Göre Maliyet Muhasebesi Hesap Akışı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8" presetClass="entr" presetSubtype="16" fill="hold" nodeType="withEffect">
                                  <p:stCondLst>
                                    <p:cond delay="0"/>
                                  </p:stCondLst>
                                  <p:childTnLst>
                                    <p:set>
                                      <p:cBhvr>
                                        <p:cTn id="8" dur="1" fill="hold">
                                          <p:stCondLst>
                                            <p:cond delay="0"/>
                                          </p:stCondLst>
                                        </p:cTn>
                                        <p:tgtEl>
                                          <p:spTgt spid="11"/>
                                        </p:tgtEl>
                                        <p:attrNameLst>
                                          <p:attrName>style.visibility</p:attrName>
                                        </p:attrNameLst>
                                      </p:cBhvr>
                                      <p:to>
                                        <p:strVal val="visible"/>
                                      </p:to>
                                    </p:set>
                                    <p:animEffect transition="in" filter="diamond(in)">
                                      <p:cBhvr>
                                        <p:cTn id="9" dur="20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diamond(in)">
                                      <p:cBhvr>
                                        <p:cTn id="14" dur="2000"/>
                                        <p:tgtEl>
                                          <p:spTgt spid="13"/>
                                        </p:tgtEl>
                                      </p:cBhvr>
                                    </p:animEffect>
                                  </p:childTnLst>
                                </p:cTn>
                              </p:par>
                              <p:par>
                                <p:cTn id="15" presetID="29"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2000" fill="hold"/>
                                        <p:tgtEl>
                                          <p:spTgt spid="12"/>
                                        </p:tgtEl>
                                        <p:attrNameLst>
                                          <p:attrName>ppt_x</p:attrName>
                                        </p:attrNameLst>
                                      </p:cBhvr>
                                      <p:tavLst>
                                        <p:tav tm="0">
                                          <p:val>
                                            <p:strVal val="#ppt_x-.2"/>
                                          </p:val>
                                        </p:tav>
                                        <p:tav tm="100000">
                                          <p:val>
                                            <p:strVal val="#ppt_x"/>
                                          </p:val>
                                        </p:tav>
                                      </p:tavLst>
                                    </p:anim>
                                    <p:anim calcmode="lin" valueType="num">
                                      <p:cBhvr>
                                        <p:cTn id="18" dur="2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19" dur="20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29" presetClass="entr" presetSubtype="0" fill="hold" grpId="0" nodeType="clickEffect">
                                  <p:stCondLst>
                                    <p:cond delay="0"/>
                                  </p:stCondLst>
                                  <p:childTnLst>
                                    <p:set>
                                      <p:cBhvr>
                                        <p:cTn id="23" dur="1" fill="hold">
                                          <p:stCondLst>
                                            <p:cond delay="0"/>
                                          </p:stCondLst>
                                        </p:cTn>
                                        <p:tgtEl>
                                          <p:spTgt spid="9281"/>
                                        </p:tgtEl>
                                        <p:attrNameLst>
                                          <p:attrName>style.visibility</p:attrName>
                                        </p:attrNameLst>
                                      </p:cBhvr>
                                      <p:to>
                                        <p:strVal val="visible"/>
                                      </p:to>
                                    </p:set>
                                    <p:anim calcmode="lin" valueType="num">
                                      <p:cBhvr>
                                        <p:cTn id="24" dur="1000" fill="hold"/>
                                        <p:tgtEl>
                                          <p:spTgt spid="9281"/>
                                        </p:tgtEl>
                                        <p:attrNameLst>
                                          <p:attrName>ppt_x</p:attrName>
                                        </p:attrNameLst>
                                      </p:cBhvr>
                                      <p:tavLst>
                                        <p:tav tm="0">
                                          <p:val>
                                            <p:strVal val="#ppt_x-.2"/>
                                          </p:val>
                                        </p:tav>
                                        <p:tav tm="100000">
                                          <p:val>
                                            <p:strVal val="#ppt_x"/>
                                          </p:val>
                                        </p:tav>
                                      </p:tavLst>
                                    </p:anim>
                                    <p:anim calcmode="lin" valueType="num">
                                      <p:cBhvr>
                                        <p:cTn id="25" dur="1000" fill="hold"/>
                                        <p:tgtEl>
                                          <p:spTgt spid="9281"/>
                                        </p:tgtEl>
                                        <p:attrNameLst>
                                          <p:attrName>ppt_y</p:attrName>
                                        </p:attrNameLst>
                                      </p:cBhvr>
                                      <p:tavLst>
                                        <p:tav tm="0">
                                          <p:val>
                                            <p:strVal val="#ppt_y"/>
                                          </p:val>
                                        </p:tav>
                                        <p:tav tm="100000">
                                          <p:val>
                                            <p:strVal val="#ppt_y"/>
                                          </p:val>
                                        </p:tav>
                                      </p:tavLst>
                                    </p:anim>
                                    <p:animEffect transition="in" filter="wipe(right)" prLst="gradientSize: 0.1">
                                      <p:cBhvr>
                                        <p:cTn id="26" dur="1000"/>
                                        <p:tgtEl>
                                          <p:spTgt spid="9281"/>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1000" fill="hold"/>
                                        <p:tgtEl>
                                          <p:spTgt spid="15"/>
                                        </p:tgtEl>
                                        <p:attrNameLst>
                                          <p:attrName>ppt_w</p:attrName>
                                        </p:attrNameLst>
                                      </p:cBhvr>
                                      <p:tavLst>
                                        <p:tav tm="0">
                                          <p:val>
                                            <p:strVal val="#ppt_w*0.70"/>
                                          </p:val>
                                        </p:tav>
                                        <p:tav tm="100000">
                                          <p:val>
                                            <p:strVal val="#ppt_w"/>
                                          </p:val>
                                        </p:tav>
                                      </p:tavLst>
                                    </p:anim>
                                    <p:anim calcmode="lin" valueType="num">
                                      <p:cBhvr>
                                        <p:cTn id="32" dur="1000" fill="hold"/>
                                        <p:tgtEl>
                                          <p:spTgt spid="15"/>
                                        </p:tgtEl>
                                        <p:attrNameLst>
                                          <p:attrName>ppt_h</p:attrName>
                                        </p:attrNameLst>
                                      </p:cBhvr>
                                      <p:tavLst>
                                        <p:tav tm="0">
                                          <p:val>
                                            <p:strVal val="#ppt_h"/>
                                          </p:val>
                                        </p:tav>
                                        <p:tav tm="100000">
                                          <p:val>
                                            <p:strVal val="#ppt_h"/>
                                          </p:val>
                                        </p:tav>
                                      </p:tavLst>
                                    </p:anim>
                                    <p:animEffect transition="in" filter="fade">
                                      <p:cBhvr>
                                        <p:cTn id="33" dur="1000"/>
                                        <p:tgtEl>
                                          <p:spTgt spid="15"/>
                                        </p:tgtEl>
                                      </p:cBhvr>
                                    </p:animEffect>
                                  </p:childTnLst>
                                </p:cTn>
                              </p:par>
                              <p:par>
                                <p:cTn id="34" presetID="1" presetClass="entr" presetSubtype="0" fill="hold" nodeType="withEffect">
                                  <p:stCondLst>
                                    <p:cond delay="0"/>
                                  </p:stCondLst>
                                  <p:childTnLst>
                                    <p:set>
                                      <p:cBhvr>
                                        <p:cTn id="35" dur="1" fill="hold">
                                          <p:stCondLst>
                                            <p:cond delay="0"/>
                                          </p:stCondLst>
                                        </p:cTn>
                                        <p:tgtEl>
                                          <p:spTgt spid="14"/>
                                        </p:tgtEl>
                                        <p:attrNameLst>
                                          <p:attrName>style.visibility</p:attrName>
                                        </p:attrNameLst>
                                      </p:cBhvr>
                                      <p:to>
                                        <p:strVal val="visible"/>
                                      </p:to>
                                    </p:set>
                                  </p:childTnLst>
                                </p:cTn>
                              </p:par>
                              <p:par>
                                <p:cTn id="36" presetID="55" presetClass="entr" presetSubtype="0" fill="hold" nodeType="withEffect">
                                  <p:stCondLst>
                                    <p:cond delay="0"/>
                                  </p:stCondLst>
                                  <p:childTnLst>
                                    <p:set>
                                      <p:cBhvr>
                                        <p:cTn id="37" dur="1" fill="hold">
                                          <p:stCondLst>
                                            <p:cond delay="0"/>
                                          </p:stCondLst>
                                        </p:cTn>
                                        <p:tgtEl>
                                          <p:spTgt spid="22"/>
                                        </p:tgtEl>
                                        <p:attrNameLst>
                                          <p:attrName>style.visibility</p:attrName>
                                        </p:attrNameLst>
                                      </p:cBhvr>
                                      <p:to>
                                        <p:strVal val="visible"/>
                                      </p:to>
                                    </p:set>
                                    <p:anim calcmode="lin" valueType="num">
                                      <p:cBhvr>
                                        <p:cTn id="38" dur="1000" fill="hold"/>
                                        <p:tgtEl>
                                          <p:spTgt spid="22"/>
                                        </p:tgtEl>
                                        <p:attrNameLst>
                                          <p:attrName>ppt_w</p:attrName>
                                        </p:attrNameLst>
                                      </p:cBhvr>
                                      <p:tavLst>
                                        <p:tav tm="0">
                                          <p:val>
                                            <p:strVal val="#ppt_w*0.70"/>
                                          </p:val>
                                        </p:tav>
                                        <p:tav tm="100000">
                                          <p:val>
                                            <p:strVal val="#ppt_w"/>
                                          </p:val>
                                        </p:tav>
                                      </p:tavLst>
                                    </p:anim>
                                    <p:anim calcmode="lin" valueType="num">
                                      <p:cBhvr>
                                        <p:cTn id="39" dur="1000" fill="hold"/>
                                        <p:tgtEl>
                                          <p:spTgt spid="22"/>
                                        </p:tgtEl>
                                        <p:attrNameLst>
                                          <p:attrName>ppt_h</p:attrName>
                                        </p:attrNameLst>
                                      </p:cBhvr>
                                      <p:tavLst>
                                        <p:tav tm="0">
                                          <p:val>
                                            <p:strVal val="#ppt_h"/>
                                          </p:val>
                                        </p:tav>
                                        <p:tav tm="100000">
                                          <p:val>
                                            <p:strVal val="#ppt_h"/>
                                          </p:val>
                                        </p:tav>
                                      </p:tavLst>
                                    </p:anim>
                                    <p:animEffect transition="in" filter="fade">
                                      <p:cBhvr>
                                        <p:cTn id="40" dur="1000"/>
                                        <p:tgtEl>
                                          <p:spTgt spid="22"/>
                                        </p:tgtEl>
                                      </p:cBhvr>
                                    </p:animEffect>
                                  </p:childTnLst>
                                </p:cTn>
                              </p:par>
                              <p:par>
                                <p:cTn id="41" presetID="1" presetClass="entr" presetSubtype="0" fill="hold" nodeType="with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34" presetClass="entr" presetSubtype="0" fill="hold" nodeType="clickEffect">
                                  <p:stCondLst>
                                    <p:cond delay="0"/>
                                  </p:stCondLst>
                                  <p:childTnLst>
                                    <p:set>
                                      <p:cBhvr>
                                        <p:cTn id="46" dur="1" fill="hold">
                                          <p:stCondLst>
                                            <p:cond delay="0"/>
                                          </p:stCondLst>
                                        </p:cTn>
                                        <p:tgtEl>
                                          <p:spTgt spid="26"/>
                                        </p:tgtEl>
                                        <p:attrNameLst>
                                          <p:attrName>style.visibility</p:attrName>
                                        </p:attrNameLst>
                                      </p:cBhvr>
                                      <p:to>
                                        <p:strVal val="visible"/>
                                      </p:to>
                                    </p:set>
                                    <p:anim from="(-#ppt_w/2)" to="(#ppt_x)" calcmode="lin" valueType="num">
                                      <p:cBhvr>
                                        <p:cTn id="47" dur="1200" fill="hold">
                                          <p:stCondLst>
                                            <p:cond delay="0"/>
                                          </p:stCondLst>
                                        </p:cTn>
                                        <p:tgtEl>
                                          <p:spTgt spid="26"/>
                                        </p:tgtEl>
                                        <p:attrNameLst>
                                          <p:attrName>ppt_x</p:attrName>
                                        </p:attrNameLst>
                                      </p:cBhvr>
                                    </p:anim>
                                    <p:anim from="0" to="-1.0" calcmode="lin" valueType="num">
                                      <p:cBhvr>
                                        <p:cTn id="48" dur="400" decel="50000" autoRev="1" fill="hold">
                                          <p:stCondLst>
                                            <p:cond delay="1200"/>
                                          </p:stCondLst>
                                        </p:cTn>
                                        <p:tgtEl>
                                          <p:spTgt spid="26"/>
                                        </p:tgtEl>
                                        <p:attrNameLst>
                                          <p:attrName>xshear</p:attrName>
                                        </p:attrNameLst>
                                      </p:cBhvr>
                                    </p:anim>
                                    <p:animScale>
                                      <p:cBhvr>
                                        <p:cTn id="49" dur="400" decel="100000" autoRev="1" fill="hold">
                                          <p:stCondLst>
                                            <p:cond delay="1200"/>
                                          </p:stCondLst>
                                        </p:cTn>
                                        <p:tgtEl>
                                          <p:spTgt spid="26"/>
                                        </p:tgtEl>
                                      </p:cBhvr>
                                      <p:from x="100000" y="100000"/>
                                      <p:to x="80000" y="100000"/>
                                    </p:animScale>
                                    <p:anim by="(#ppt_h/3+#ppt_w*0.1)" calcmode="lin" valueType="num">
                                      <p:cBhvr additive="sum">
                                        <p:cTn id="50" dur="400" decel="100000" autoRev="1" fill="hold">
                                          <p:stCondLst>
                                            <p:cond delay="1200"/>
                                          </p:stCondLst>
                                        </p:cTn>
                                        <p:tgtEl>
                                          <p:spTgt spid="26"/>
                                        </p:tgtEl>
                                        <p:attrNameLst>
                                          <p:attrName>ppt_x</p:attrName>
                                        </p:attrNameLst>
                                      </p:cBhvr>
                                    </p:anim>
                                  </p:childTnLst>
                                </p:cTn>
                              </p:par>
                              <p:par>
                                <p:cTn id="51" presetID="1" presetClass="entr" presetSubtype="0" fill="hold" nodeType="withEffect">
                                  <p:stCondLst>
                                    <p:cond delay="0"/>
                                  </p:stCondLst>
                                  <p:childTnLst>
                                    <p:set>
                                      <p:cBhvr>
                                        <p:cTn id="52" dur="1" fill="hold">
                                          <p:stCondLst>
                                            <p:cond delay="0"/>
                                          </p:stCondLst>
                                        </p:cTn>
                                        <p:tgtEl>
                                          <p:spTgt spid="24"/>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8" presetClass="entr" presetSubtype="12" fill="hold" nodeType="click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strips(downLeft)">
                                      <p:cBhvr>
                                        <p:cTn id="63" dur="500"/>
                                        <p:tgtEl>
                                          <p:spTgt spid="28"/>
                                        </p:tgtEl>
                                      </p:cBhvr>
                                    </p:animEffect>
                                  </p:childTnLst>
                                </p:cTn>
                              </p:par>
                            </p:childTnLst>
                          </p:cTn>
                        </p:par>
                      </p:childTnLst>
                    </p:cTn>
                  </p:par>
                  <p:par>
                    <p:cTn id="64" fill="hold">
                      <p:stCondLst>
                        <p:cond delay="indefinite"/>
                      </p:stCondLst>
                      <p:childTnLst>
                        <p:par>
                          <p:cTn id="65" fill="hold">
                            <p:stCondLst>
                              <p:cond delay="0"/>
                            </p:stCondLst>
                            <p:childTnLst>
                              <p:par>
                                <p:cTn id="66" presetID="12" presetClass="entr" presetSubtype="4" fill="hold" grpId="0" nodeType="clickEffect">
                                  <p:stCondLst>
                                    <p:cond delay="0"/>
                                  </p:stCondLst>
                                  <p:childTnLst>
                                    <p:set>
                                      <p:cBhvr>
                                        <p:cTn id="67" dur="1" fill="hold">
                                          <p:stCondLst>
                                            <p:cond delay="0"/>
                                          </p:stCondLst>
                                        </p:cTn>
                                        <p:tgtEl>
                                          <p:spTgt spid="9347"/>
                                        </p:tgtEl>
                                        <p:attrNameLst>
                                          <p:attrName>style.visibility</p:attrName>
                                        </p:attrNameLst>
                                      </p:cBhvr>
                                      <p:to>
                                        <p:strVal val="visible"/>
                                      </p:to>
                                    </p:set>
                                    <p:animEffect transition="in" filter="slide(fromBottom)">
                                      <p:cBhvr>
                                        <p:cTn id="68" dur="500"/>
                                        <p:tgtEl>
                                          <p:spTgt spid="9347"/>
                                        </p:tgtEl>
                                      </p:cBhvr>
                                    </p:animEffect>
                                  </p:childTnLst>
                                </p:cTn>
                              </p:par>
                              <p:par>
                                <p:cTn id="69" presetID="4" presetClass="entr" presetSubtype="16" fill="hold" grpId="0" nodeType="withEffect">
                                  <p:stCondLst>
                                    <p:cond delay="0"/>
                                  </p:stCondLst>
                                  <p:childTnLst>
                                    <p:set>
                                      <p:cBhvr>
                                        <p:cTn id="70" dur="1" fill="hold">
                                          <p:stCondLst>
                                            <p:cond delay="0"/>
                                          </p:stCondLst>
                                        </p:cTn>
                                        <p:tgtEl>
                                          <p:spTgt spid="9345"/>
                                        </p:tgtEl>
                                        <p:attrNameLst>
                                          <p:attrName>style.visibility</p:attrName>
                                        </p:attrNameLst>
                                      </p:cBhvr>
                                      <p:to>
                                        <p:strVal val="visible"/>
                                      </p:to>
                                    </p:set>
                                    <p:animEffect transition="in" filter="box(in)">
                                      <p:cBhvr>
                                        <p:cTn id="71" dur="500"/>
                                        <p:tgtEl>
                                          <p:spTgt spid="9345"/>
                                        </p:tgtEl>
                                      </p:cBhvr>
                                    </p:animEffect>
                                  </p:childTnLst>
                                </p:cTn>
                              </p:par>
                              <p:par>
                                <p:cTn id="72" presetID="4" presetClass="entr" presetSubtype="16" fill="hold" nodeType="with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box(in)">
                                      <p:cBhvr>
                                        <p:cTn id="74"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81" grpId="0"/>
      <p:bldP spid="9345" grpId="0" animBg="1"/>
      <p:bldP spid="9347"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nt">
  <a:themeElements>
    <a:clrScheme name="Özel 6">
      <a:dk1>
        <a:sysClr val="windowText" lastClr="000000"/>
      </a:dk1>
      <a:lt1>
        <a:sysClr val="window" lastClr="FFFFFF"/>
      </a:lt1>
      <a:dk2>
        <a:srgbClr val="575F6D"/>
      </a:dk2>
      <a:lt2>
        <a:srgbClr val="FFFFFF"/>
      </a:lt2>
      <a:accent1>
        <a:srgbClr val="FF0000"/>
      </a:accent1>
      <a:accent2>
        <a:srgbClr val="7598D9"/>
      </a:accent2>
      <a:accent3>
        <a:srgbClr val="FF0000"/>
      </a:accent3>
      <a:accent4>
        <a:srgbClr val="FFFFFF"/>
      </a:accent4>
      <a:accent5>
        <a:srgbClr val="AEBAD5"/>
      </a:accent5>
      <a:accent6>
        <a:srgbClr val="777C84"/>
      </a:accent6>
      <a:hlink>
        <a:srgbClr val="FF0000"/>
      </a:hlink>
      <a:folHlink>
        <a:srgbClr val="3B435B"/>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D5173E86C700478BC1CDE26C44F2E1" ma:contentTypeVersion="" ma:contentTypeDescription="Create a new document." ma:contentTypeScope="" ma:versionID="d16a2b4bc7ec3e272e510e634df38d1b">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C1526D1-4F02-437C-807A-39FF41AD1A56}"/>
</file>

<file path=customXml/itemProps2.xml><?xml version="1.0" encoding="utf-8"?>
<ds:datastoreItem xmlns:ds="http://schemas.openxmlformats.org/officeDocument/2006/customXml" ds:itemID="{31C32E58-E212-458D-B810-B45B96077A79}"/>
</file>

<file path=customXml/itemProps3.xml><?xml version="1.0" encoding="utf-8"?>
<ds:datastoreItem xmlns:ds="http://schemas.openxmlformats.org/officeDocument/2006/customXml" ds:itemID="{80F2C3F3-3C62-4522-A155-F41F92CC8911}"/>
</file>

<file path=docProps/app.xml><?xml version="1.0" encoding="utf-8"?>
<Properties xmlns="http://schemas.openxmlformats.org/officeDocument/2006/extended-properties" xmlns:vt="http://schemas.openxmlformats.org/officeDocument/2006/docPropsVTypes">
  <Template>Civic</Template>
  <TotalTime>704</TotalTime>
  <Words>1017</Words>
  <Application>Microsoft Office PowerPoint</Application>
  <PresentationFormat>On-screen Show (4:3)</PresentationFormat>
  <Paragraphs>174</Paragraphs>
  <Slides>20</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Arial Black</vt:lpstr>
      <vt:lpstr>Calibri</vt:lpstr>
      <vt:lpstr>Comic Sans MS</vt:lpstr>
      <vt:lpstr>Georgia</vt:lpstr>
      <vt:lpstr>Tahoma</vt:lpstr>
      <vt:lpstr>Wingdings</vt:lpstr>
      <vt:lpstr>Wingdings 2</vt:lpstr>
      <vt:lpstr>Kent</vt:lpstr>
      <vt:lpstr>Slayt</vt:lpstr>
      <vt:lpstr> BDEM 311 MALİYET VE YÖNETİM MUHASEBESİ </vt:lpstr>
      <vt:lpstr>TEMEL KAVRAMLAR</vt:lpstr>
      <vt:lpstr>BÖLÜM İÇERİĞİ</vt:lpstr>
      <vt:lpstr>1.1. Maliyet Muhasebesi Kavramı ve Amaçları</vt:lpstr>
      <vt:lpstr>1.1.2. Maliyet Muhasebesinin Amaçları</vt:lpstr>
      <vt:lpstr>1.2. Finansal Muhasebe ve Maliyet Muhasebesi Karşılaştırılması</vt:lpstr>
      <vt:lpstr>1.2.2. Tekdüzen Hesap Planında Maliyet Muhasebesi Uygulama Akışı</vt:lpstr>
      <vt:lpstr>PowerPoint Presentation</vt:lpstr>
      <vt:lpstr>PowerPoint Presentation</vt:lpstr>
      <vt:lpstr>1.3. Satışların Maliyeti Tablosu</vt:lpstr>
      <vt:lpstr>1.3.1. Satılan Ticari Malın Maliyeti Tablosu (Ticari İşletme)</vt:lpstr>
      <vt:lpstr>1.3.2. Satılan Mamulün Maliyeti Tablosu (Üretim İşletmesi)</vt:lpstr>
      <vt:lpstr>1.3.3. Örnek</vt:lpstr>
      <vt:lpstr>1.3.3. Örnek</vt:lpstr>
      <vt:lpstr>1.4. Maliyet - Gider - Harcama Kavramları</vt:lpstr>
      <vt:lpstr>1.4. Maliyet - Gider - Harcama Kavramları</vt:lpstr>
      <vt:lpstr>1.4. Maliyet - Gider - Harcama Kavramları</vt:lpstr>
      <vt:lpstr>1.4.5. Kavramsal İlişkiler </vt:lpstr>
      <vt:lpstr>1.4.5. Kavramsal İlişkiler </vt:lpstr>
      <vt:lpstr>Kaynakça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iibf0056</dc:creator>
  <cp:lastModifiedBy>user</cp:lastModifiedBy>
  <cp:revision>97</cp:revision>
  <dcterms:created xsi:type="dcterms:W3CDTF">2014-01-03T13:47:45Z</dcterms:created>
  <dcterms:modified xsi:type="dcterms:W3CDTF">2017-07-14T08:55:38Z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0x01010024D5173E86C700478BC1CDE26C44F2E1</vt:lpwstr>
  </property>
</Properties>
</file>