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30.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2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31.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2.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7.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ppt/tags/tag1.xml" ContentType="application/vnd.openxmlformats-officedocument.presentationml.tag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7" r:id="rId2"/>
    <p:sldId id="295" r:id="rId3"/>
    <p:sldId id="365" r:id="rId4"/>
    <p:sldId id="366" r:id="rId5"/>
    <p:sldId id="367" r:id="rId6"/>
    <p:sldId id="296" r:id="rId7"/>
    <p:sldId id="297" r:id="rId8"/>
    <p:sldId id="368" r:id="rId9"/>
    <p:sldId id="369" r:id="rId10"/>
    <p:sldId id="298" r:id="rId11"/>
    <p:sldId id="299" r:id="rId12"/>
    <p:sldId id="301" r:id="rId13"/>
    <p:sldId id="370" r:id="rId14"/>
    <p:sldId id="371" r:id="rId15"/>
    <p:sldId id="372" r:id="rId16"/>
    <p:sldId id="302" r:id="rId17"/>
    <p:sldId id="373" r:id="rId18"/>
    <p:sldId id="374" r:id="rId19"/>
    <p:sldId id="375" r:id="rId20"/>
    <p:sldId id="376" r:id="rId21"/>
    <p:sldId id="377" r:id="rId22"/>
    <p:sldId id="303" r:id="rId23"/>
    <p:sldId id="378" r:id="rId24"/>
    <p:sldId id="304" r:id="rId25"/>
    <p:sldId id="379" r:id="rId26"/>
    <p:sldId id="380" r:id="rId27"/>
    <p:sldId id="381" r:id="rId28"/>
    <p:sldId id="382" r:id="rId29"/>
    <p:sldId id="305" r:id="rId30"/>
    <p:sldId id="308" r:id="rId31"/>
    <p:sldId id="309" r:id="rId32"/>
  </p:sldIdLst>
  <p:sldSz cx="9144000" cy="6858000" type="screen4x3"/>
  <p:notesSz cx="6799263" cy="9929813"/>
  <p:custDataLst>
    <p:tags r:id="rId35"/>
  </p:custData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EFE"/>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521" autoAdjust="0"/>
    <p:restoredTop sz="70295" autoAdjust="0"/>
  </p:normalViewPr>
  <p:slideViewPr>
    <p:cSldViewPr>
      <p:cViewPr varScale="1">
        <p:scale>
          <a:sx n="57" d="100"/>
          <a:sy n="57" d="100"/>
        </p:scale>
        <p:origin x="186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42"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51275" y="0"/>
            <a:ext cx="2946400" cy="498475"/>
          </a:xfrm>
          <a:prstGeom prst="rect">
            <a:avLst/>
          </a:prstGeom>
        </p:spPr>
        <p:txBody>
          <a:bodyPr vert="horz" lIns="91440" tIns="45720" rIns="91440" bIns="45720" rtlCol="0"/>
          <a:lstStyle>
            <a:lvl1pPr algn="r">
              <a:defRPr sz="1200"/>
            </a:lvl1pPr>
          </a:lstStyle>
          <a:p>
            <a:fld id="{A81DBFDD-F019-48A8-91B6-53987428D30A}" type="datetimeFigureOut">
              <a:rPr lang="tr-TR" smtClean="0"/>
              <a:t>14.05.2018</a:t>
            </a:fld>
            <a:endParaRPr lang="tr-TR"/>
          </a:p>
        </p:txBody>
      </p:sp>
      <p:sp>
        <p:nvSpPr>
          <p:cNvPr id="4" name="Footer Placeholder 3"/>
          <p:cNvSpPr>
            <a:spLocks noGrp="1"/>
          </p:cNvSpPr>
          <p:nvPr>
            <p:ph type="ftr" sz="quarter" idx="2"/>
          </p:nvPr>
        </p:nvSpPr>
        <p:spPr>
          <a:xfrm>
            <a:off x="0" y="9431338"/>
            <a:ext cx="2946400" cy="498475"/>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51275" y="9431338"/>
            <a:ext cx="2946400" cy="498475"/>
          </a:xfrm>
          <a:prstGeom prst="rect">
            <a:avLst/>
          </a:prstGeom>
        </p:spPr>
        <p:txBody>
          <a:bodyPr vert="horz" lIns="91440" tIns="45720" rIns="91440" bIns="45720" rtlCol="0" anchor="b"/>
          <a:lstStyle>
            <a:lvl1pPr algn="r">
              <a:defRPr sz="1200"/>
            </a:lvl1pPr>
          </a:lstStyle>
          <a:p>
            <a:fld id="{39DAD918-A45B-4328-A185-EE95E2C273E9}" type="slidenum">
              <a:rPr lang="tr-TR" smtClean="0"/>
              <a:t>‹#›</a:t>
            </a:fld>
            <a:endParaRPr lang="tr-TR"/>
          </a:p>
        </p:txBody>
      </p:sp>
    </p:spTree>
    <p:extLst>
      <p:ext uri="{BB962C8B-B14F-4D97-AF65-F5344CB8AC3E}">
        <p14:creationId xmlns:p14="http://schemas.microsoft.com/office/powerpoint/2010/main" val="7162838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DFF8BEA1-D7B4-4C37-8D90-A91025F78CF0}" type="datetimeFigureOut">
              <a:rPr lang="tr-TR" smtClean="0"/>
              <a:pPr/>
              <a:t>14.05.2018</a:t>
            </a:fld>
            <a:endParaRPr lang="tr-TR"/>
          </a:p>
        </p:txBody>
      </p:sp>
      <p:sp>
        <p:nvSpPr>
          <p:cNvPr id="4" name="Slayt Görüntüsü Yer Tutucusu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84127ED6-A627-4888-8BF0-C10EC86F81F1}" type="slidenum">
              <a:rPr lang="tr-TR" smtClean="0"/>
              <a:pPr/>
              <a:t>‹#›</a:t>
            </a:fld>
            <a:endParaRPr lang="tr-TR"/>
          </a:p>
        </p:txBody>
      </p:sp>
    </p:spTree>
    <p:extLst>
      <p:ext uri="{BB962C8B-B14F-4D97-AF65-F5344CB8AC3E}">
        <p14:creationId xmlns:p14="http://schemas.microsoft.com/office/powerpoint/2010/main" val="3575283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84127ED6-A627-4888-8BF0-C10EC86F81F1}" type="slidenum">
              <a:rPr lang="tr-TR" smtClean="0"/>
              <a:pPr/>
              <a:t>8</a:t>
            </a:fld>
            <a:endParaRPr lang="tr-TR"/>
          </a:p>
        </p:txBody>
      </p:sp>
    </p:spTree>
    <p:extLst>
      <p:ext uri="{BB962C8B-B14F-4D97-AF65-F5344CB8AC3E}">
        <p14:creationId xmlns:p14="http://schemas.microsoft.com/office/powerpoint/2010/main" val="1362159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84127ED6-A627-4888-8BF0-C10EC86F81F1}" type="slidenum">
              <a:rPr lang="tr-TR" smtClean="0"/>
              <a:pPr/>
              <a:t>15</a:t>
            </a:fld>
            <a:endParaRPr lang="tr-TR"/>
          </a:p>
        </p:txBody>
      </p:sp>
    </p:spTree>
    <p:extLst>
      <p:ext uri="{BB962C8B-B14F-4D97-AF65-F5344CB8AC3E}">
        <p14:creationId xmlns:p14="http://schemas.microsoft.com/office/powerpoint/2010/main" val="3467723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84127ED6-A627-4888-8BF0-C10EC86F81F1}" type="slidenum">
              <a:rPr lang="tr-TR" smtClean="0"/>
              <a:pPr/>
              <a:t>16</a:t>
            </a:fld>
            <a:endParaRPr lang="tr-TR"/>
          </a:p>
        </p:txBody>
      </p:sp>
    </p:spTree>
    <p:extLst>
      <p:ext uri="{BB962C8B-B14F-4D97-AF65-F5344CB8AC3E}">
        <p14:creationId xmlns:p14="http://schemas.microsoft.com/office/powerpoint/2010/main" val="4023541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930101-ED96-4F14-905D-657165421790}" type="datetimeFigureOut">
              <a:rPr lang="tr-TR" smtClean="0"/>
              <a:pPr/>
              <a:t>14.05.2018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161E897-2F79-462A-846C-DBB5E95B0492}"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930101-ED96-4F14-905D-657165421790}" type="datetimeFigureOut">
              <a:rPr lang="tr-TR" smtClean="0"/>
              <a:pPr/>
              <a:t>14.05.2018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161E897-2F79-462A-846C-DBB5E95B0492}"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930101-ED96-4F14-905D-657165421790}" type="datetimeFigureOut">
              <a:rPr lang="tr-TR" smtClean="0"/>
              <a:pPr/>
              <a:t>14.05.2018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161E897-2F79-462A-846C-DBB5E95B0492}"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77FD5A29-4B30-4F60-887E-8D3C453DD4D1}" type="slidenum">
              <a:rPr lang="tr-TR"/>
              <a:pPr>
                <a:defRPr/>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OverTx">
  <p:cSld name="Başlık, Metin Üzerind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İçerik Yer Tutucusu"/>
          <p:cNvSpPr>
            <a:spLocks noGrp="1"/>
          </p:cNvSpPr>
          <p:nvPr>
            <p:ph sz="quarter" idx="1"/>
          </p:nvPr>
        </p:nvSpPr>
        <p:spPr>
          <a:xfrm>
            <a:off x="457200" y="1600200"/>
            <a:ext cx="40386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4648200" y="1600200"/>
            <a:ext cx="40386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half" idx="3"/>
          </p:nvPr>
        </p:nvSpPr>
        <p:spPr>
          <a:xfrm>
            <a:off x="457200" y="3938588"/>
            <a:ext cx="82296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Veri Yer Tutucusu"/>
          <p:cNvSpPr>
            <a:spLocks noGrp="1"/>
          </p:cNvSpPr>
          <p:nvPr>
            <p:ph type="dt" sz="half" idx="10"/>
          </p:nvPr>
        </p:nvSpPr>
        <p:spPr>
          <a:xfrm>
            <a:off x="457200" y="6245225"/>
            <a:ext cx="2133600" cy="476250"/>
          </a:xfrm>
        </p:spPr>
        <p:txBody>
          <a:bodyPr/>
          <a:lstStyle>
            <a:lvl1pPr>
              <a:defRPr/>
            </a:lvl1pPr>
          </a:lstStyle>
          <a:p>
            <a:endParaRPr lang="tr-TR"/>
          </a:p>
        </p:txBody>
      </p:sp>
      <p:sp>
        <p:nvSpPr>
          <p:cNvPr id="7" name="6 Altbilgi Yer Tutucusu"/>
          <p:cNvSpPr>
            <a:spLocks noGrp="1"/>
          </p:cNvSpPr>
          <p:nvPr>
            <p:ph type="ftr" sz="quarter" idx="11"/>
          </p:nvPr>
        </p:nvSpPr>
        <p:spPr>
          <a:xfrm>
            <a:off x="3124200" y="6245225"/>
            <a:ext cx="2895600" cy="476250"/>
          </a:xfrm>
        </p:spPr>
        <p:txBody>
          <a:bodyPr/>
          <a:lstStyle>
            <a:lvl1pPr>
              <a:defRPr/>
            </a:lvl1pPr>
          </a:lstStyle>
          <a:p>
            <a:endParaRPr lang="tr-TR"/>
          </a:p>
        </p:txBody>
      </p:sp>
      <p:sp>
        <p:nvSpPr>
          <p:cNvPr id="8" name="7 Slayt Numarası Yer Tutucusu"/>
          <p:cNvSpPr>
            <a:spLocks noGrp="1"/>
          </p:cNvSpPr>
          <p:nvPr>
            <p:ph type="sldNum" sz="quarter" idx="12"/>
          </p:nvPr>
        </p:nvSpPr>
        <p:spPr>
          <a:xfrm>
            <a:off x="6553200" y="6245225"/>
            <a:ext cx="2133600" cy="476250"/>
          </a:xfrm>
        </p:spPr>
        <p:txBody>
          <a:bodyPr/>
          <a:lstStyle>
            <a:lvl1pPr>
              <a:defRPr/>
            </a:lvl1pPr>
          </a:lstStyle>
          <a:p>
            <a:fld id="{68733A45-B947-4048-9258-410CFAE67476}"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930101-ED96-4F14-905D-657165421790}" type="datetimeFigureOut">
              <a:rPr lang="tr-TR" smtClean="0"/>
              <a:pPr/>
              <a:t>14.05.2018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161E897-2F79-462A-846C-DBB5E95B0492}"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930101-ED96-4F14-905D-657165421790}" type="datetimeFigureOut">
              <a:rPr lang="tr-TR" smtClean="0"/>
              <a:pPr/>
              <a:t>14.05.2018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161E897-2F79-462A-846C-DBB5E95B0492}"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930101-ED96-4F14-905D-657165421790}" type="datetimeFigureOut">
              <a:rPr lang="tr-TR" smtClean="0"/>
              <a:pPr/>
              <a:t>14.05.2018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161E897-2F79-462A-846C-DBB5E95B0492}"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930101-ED96-4F14-905D-657165421790}" type="datetimeFigureOut">
              <a:rPr lang="tr-TR" smtClean="0"/>
              <a:pPr/>
              <a:t>14.05.2018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161E897-2F79-462A-846C-DBB5E95B0492}"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930101-ED96-4F14-905D-657165421790}" type="datetimeFigureOut">
              <a:rPr lang="tr-TR" smtClean="0"/>
              <a:pPr/>
              <a:t>14.05.2018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161E897-2F79-462A-846C-DBB5E95B0492}"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930101-ED96-4F14-905D-657165421790}" type="datetimeFigureOut">
              <a:rPr lang="tr-TR" smtClean="0"/>
              <a:pPr/>
              <a:t>14.05.2018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161E897-2F79-462A-846C-DBB5E95B0492}"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930101-ED96-4F14-905D-657165421790}" type="datetimeFigureOut">
              <a:rPr lang="tr-TR" smtClean="0"/>
              <a:pPr/>
              <a:t>14.05.2018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161E897-2F79-462A-846C-DBB5E95B0492}"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930101-ED96-4F14-905D-657165421790}" type="datetimeFigureOut">
              <a:rPr lang="tr-TR" smtClean="0"/>
              <a:pPr/>
              <a:t>14.05.2018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161E897-2F79-462A-846C-DBB5E95B0492}"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930101-ED96-4F14-905D-657165421790}" type="datetimeFigureOut">
              <a:rPr lang="tr-TR" smtClean="0"/>
              <a:pPr/>
              <a:t>14.05.2018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61E897-2F79-462A-846C-DBB5E95B0492}"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6" r:id="rId13"/>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1.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3.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6.wmf"/><Relationship Id="rId4" Type="http://schemas.openxmlformats.org/officeDocument/2006/relationships/oleObject" Target="../embeddings/oleObject6.bin"/><Relationship Id="rId9" Type="http://schemas.openxmlformats.org/officeDocument/2006/relationships/image" Target="../media/image8.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9.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1.wmf"/><Relationship Id="rId5" Type="http://schemas.openxmlformats.org/officeDocument/2006/relationships/oleObject" Target="../embeddings/oleObject11.bin"/><Relationship Id="rId4" Type="http://schemas.openxmlformats.org/officeDocument/2006/relationships/image" Target="../media/image10.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3.wmf"/><Relationship Id="rId5" Type="http://schemas.openxmlformats.org/officeDocument/2006/relationships/oleObject" Target="../embeddings/oleObject13.bin"/><Relationship Id="rId4" Type="http://schemas.openxmlformats.org/officeDocument/2006/relationships/image" Target="../media/image1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oleObject" Target="../embeddings/oleObject14.bin"/><Relationship Id="rId7" Type="http://schemas.openxmlformats.org/officeDocument/2006/relationships/image" Target="../media/image18.png"/><Relationship Id="rId2" Type="http://schemas.openxmlformats.org/officeDocument/2006/relationships/slideLayout" Target="../slideLayouts/slideLayout12.xml"/><Relationship Id="rId1" Type="http://schemas.openxmlformats.org/officeDocument/2006/relationships/vmlDrawing" Target="../drawings/vmlDrawing8.vml"/><Relationship Id="rId6" Type="http://schemas.openxmlformats.org/officeDocument/2006/relationships/image" Target="../media/image17.png"/><Relationship Id="rId11" Type="http://schemas.openxmlformats.org/officeDocument/2006/relationships/image" Target="../media/image15.wmf"/><Relationship Id="rId5" Type="http://schemas.openxmlformats.org/officeDocument/2006/relationships/image" Target="../media/image16.png"/><Relationship Id="rId10" Type="http://schemas.openxmlformats.org/officeDocument/2006/relationships/oleObject" Target="../embeddings/oleObject15.bin"/><Relationship Id="rId4" Type="http://schemas.openxmlformats.org/officeDocument/2006/relationships/image" Target="../media/image14.wmf"/><Relationship Id="rId9" Type="http://schemas.openxmlformats.org/officeDocument/2006/relationships/image" Target="../media/image2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457200" y="274639"/>
            <a:ext cx="8229600" cy="850106"/>
          </a:xfrm>
        </p:spPr>
        <p:txBody>
          <a:bodyPr>
            <a:normAutofit/>
          </a:bodyPr>
          <a:lstStyle/>
          <a:p>
            <a:pPr eaLnBrk="1" hangingPunct="1"/>
            <a:r>
              <a:rPr lang="tr-TR" sz="4000" b="1" dirty="0" smtClean="0">
                <a:solidFill>
                  <a:srgbClr val="000099"/>
                </a:solidFill>
              </a:rPr>
              <a:t>BÖLÜM 5 - Merkezi Eğilim Ölçüleri II </a:t>
            </a:r>
          </a:p>
        </p:txBody>
      </p:sp>
      <p:sp>
        <p:nvSpPr>
          <p:cNvPr id="121859" name="Rectangle 3"/>
          <p:cNvSpPr>
            <a:spLocks noGrp="1" noChangeArrowheads="1"/>
          </p:cNvSpPr>
          <p:nvPr>
            <p:ph type="body" idx="1"/>
          </p:nvPr>
        </p:nvSpPr>
        <p:spPr>
          <a:xfrm>
            <a:off x="457200" y="1268413"/>
            <a:ext cx="8362950" cy="5329237"/>
          </a:xfrm>
        </p:spPr>
        <p:txBody>
          <a:bodyPr>
            <a:normAutofit fontScale="25000" lnSpcReduction="20000"/>
          </a:bodyPr>
          <a:lstStyle/>
          <a:p>
            <a:pPr eaLnBrk="1" hangingPunct="1"/>
            <a:r>
              <a:rPr lang="tr-TR" sz="12800" b="1" dirty="0" smtClean="0">
                <a:solidFill>
                  <a:schemeClr val="hlink"/>
                </a:solidFill>
              </a:rPr>
              <a:t>Parametrik (Analitik) Ortalamalar (Bölüm4)</a:t>
            </a:r>
          </a:p>
          <a:p>
            <a:pPr lvl="1" eaLnBrk="1" hangingPunct="1"/>
            <a:r>
              <a:rPr lang="tr-TR" sz="12800" dirty="0" smtClean="0">
                <a:solidFill>
                  <a:srgbClr val="3399FF"/>
                </a:solidFill>
              </a:rPr>
              <a:t>Aritmetik</a:t>
            </a:r>
          </a:p>
          <a:p>
            <a:pPr lvl="2"/>
            <a:r>
              <a:rPr lang="tr-TR" sz="12800" dirty="0" smtClean="0">
                <a:solidFill>
                  <a:srgbClr val="3399FF"/>
                </a:solidFill>
              </a:rPr>
              <a:t>Tartılı Aritmetik</a:t>
            </a:r>
          </a:p>
          <a:p>
            <a:pPr lvl="1" eaLnBrk="1" hangingPunct="1"/>
            <a:r>
              <a:rPr lang="tr-TR" sz="12800" dirty="0" smtClean="0">
                <a:solidFill>
                  <a:srgbClr val="3399FF"/>
                </a:solidFill>
              </a:rPr>
              <a:t>Geometrik</a:t>
            </a:r>
          </a:p>
          <a:p>
            <a:pPr lvl="1" eaLnBrk="1" hangingPunct="1"/>
            <a:r>
              <a:rPr lang="tr-TR" sz="12800" dirty="0" err="1" smtClean="0">
                <a:solidFill>
                  <a:srgbClr val="3399FF"/>
                </a:solidFill>
              </a:rPr>
              <a:t>Harmonik</a:t>
            </a:r>
            <a:endParaRPr lang="tr-TR" sz="12800" dirty="0" smtClean="0">
              <a:solidFill>
                <a:srgbClr val="3399FF"/>
              </a:solidFill>
            </a:endParaRPr>
          </a:p>
          <a:p>
            <a:pPr lvl="1" eaLnBrk="1" hangingPunct="1"/>
            <a:r>
              <a:rPr lang="tr-TR" sz="12800" dirty="0" smtClean="0">
                <a:solidFill>
                  <a:srgbClr val="3399FF"/>
                </a:solidFill>
              </a:rPr>
              <a:t>Kareli ortalama</a:t>
            </a:r>
          </a:p>
          <a:p>
            <a:pPr eaLnBrk="1" hangingPunct="1"/>
            <a:r>
              <a:rPr lang="tr-TR" sz="12800" b="1" dirty="0" smtClean="0">
                <a:solidFill>
                  <a:schemeClr val="hlink"/>
                </a:solidFill>
              </a:rPr>
              <a:t>Parametrik (Analitik) olmayan ortalamalar (Bölüm5)</a:t>
            </a:r>
          </a:p>
          <a:p>
            <a:pPr lvl="1" eaLnBrk="1" hangingPunct="1"/>
            <a:r>
              <a:rPr lang="tr-TR" sz="12800" dirty="0" smtClean="0">
                <a:solidFill>
                  <a:srgbClr val="3399FF"/>
                </a:solidFill>
              </a:rPr>
              <a:t>Tepe Değeri (Mod)</a:t>
            </a:r>
          </a:p>
          <a:p>
            <a:pPr lvl="1" eaLnBrk="1" hangingPunct="1"/>
            <a:r>
              <a:rPr lang="tr-TR" sz="12800" dirty="0" smtClean="0">
                <a:solidFill>
                  <a:srgbClr val="3399FF"/>
                </a:solidFill>
              </a:rPr>
              <a:t>Ortanca (Medyan)</a:t>
            </a:r>
          </a:p>
          <a:p>
            <a:pPr lvl="1" eaLnBrk="1" hangingPunct="1"/>
            <a:r>
              <a:rPr lang="tr-TR" sz="12800" dirty="0" smtClean="0">
                <a:solidFill>
                  <a:srgbClr val="3399FF"/>
                </a:solidFill>
              </a:rPr>
              <a:t>Kantiller (Çeyrekler)</a:t>
            </a:r>
          </a:p>
          <a:p>
            <a:pPr lvl="1" eaLnBrk="1" hangingPunct="1"/>
            <a:endParaRPr lang="tr-TR" sz="3200" dirty="0" smtClean="0">
              <a:solidFill>
                <a:srgbClr val="3399FF"/>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5" name="Rectangle 3"/>
          <p:cNvSpPr>
            <a:spLocks noGrp="1" noChangeArrowheads="1"/>
          </p:cNvSpPr>
          <p:nvPr>
            <p:ph type="body" sz="half" idx="4294967295"/>
          </p:nvPr>
        </p:nvSpPr>
        <p:spPr>
          <a:xfrm>
            <a:off x="250825" y="260350"/>
            <a:ext cx="8675688" cy="1584325"/>
          </a:xfrm>
        </p:spPr>
        <p:txBody>
          <a:bodyPr/>
          <a:lstStyle/>
          <a:p>
            <a:pPr algn="just"/>
            <a:r>
              <a:rPr lang="tr-TR" sz="2400" b="1" i="1">
                <a:solidFill>
                  <a:srgbClr val="FF0000"/>
                </a:solidFill>
              </a:rPr>
              <a:t>Örnek</a:t>
            </a:r>
            <a:r>
              <a:rPr lang="tr-TR" sz="2400" b="1" i="1"/>
              <a:t> </a:t>
            </a:r>
            <a:r>
              <a:rPr lang="tr-TR" sz="2400" i="1"/>
              <a:t> </a:t>
            </a:r>
            <a:r>
              <a:rPr lang="tr-TR" sz="2400" i="1">
                <a:solidFill>
                  <a:schemeClr val="accent2"/>
                </a:solidFill>
              </a:rPr>
              <a:t>Bir ilköğretim okulunda öğrencilerin günlük olarak aldıkları harçlıkların dağılımı  aşağıda verilmiştir. Öğrencilerin aldıkları günlük harçlık miktarının ortalamasını mod ile belirleyiniz.</a:t>
            </a:r>
          </a:p>
        </p:txBody>
      </p:sp>
      <p:graphicFrame>
        <p:nvGraphicFramePr>
          <p:cNvPr id="202893" name="Group 141"/>
          <p:cNvGraphicFramePr>
            <a:graphicFrameLocks noGrp="1"/>
          </p:cNvGraphicFramePr>
          <p:nvPr>
            <p:ph sz="half" idx="4294967295"/>
            <p:extLst>
              <p:ext uri="{D42A27DB-BD31-4B8C-83A1-F6EECF244321}">
                <p14:modId xmlns:p14="http://schemas.microsoft.com/office/powerpoint/2010/main" val="551759127"/>
              </p:ext>
            </p:extLst>
          </p:nvPr>
        </p:nvGraphicFramePr>
        <p:xfrm>
          <a:off x="539750" y="1916113"/>
          <a:ext cx="8062913" cy="2851150"/>
        </p:xfrm>
        <a:graphic>
          <a:graphicData uri="http://schemas.openxmlformats.org/drawingml/2006/table">
            <a:tbl>
              <a:tblPr/>
              <a:tblGrid>
                <a:gridCol w="2447925"/>
                <a:gridCol w="2087563"/>
                <a:gridCol w="3527425"/>
              </a:tblGrid>
              <a:tr h="5651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0" i="1" u="none" strike="noStrike" cap="none" normalizeH="0" baseline="0" dirty="0" smtClean="0">
                          <a:ln>
                            <a:noFill/>
                          </a:ln>
                          <a:solidFill>
                            <a:schemeClr val="tx1"/>
                          </a:solidFill>
                          <a:effectLst/>
                          <a:latin typeface="Times New Roman" pitchFamily="18" charset="0"/>
                          <a:cs typeface="Times New Roman" pitchFamily="18" charset="0"/>
                        </a:rPr>
                        <a:t>Harçlık (YTL/gün)  </a:t>
                      </a:r>
                      <a:endParaRPr kumimoji="0" lang="tr-TR" sz="24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DCA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0" i="1" u="none" strike="noStrike" cap="none" normalizeH="0" baseline="0" smtClean="0">
                          <a:ln>
                            <a:noFill/>
                          </a:ln>
                          <a:solidFill>
                            <a:schemeClr val="tx1"/>
                          </a:solidFill>
                          <a:effectLst/>
                          <a:latin typeface="Times New Roman" pitchFamily="18" charset="0"/>
                          <a:cs typeface="Times New Roman" pitchFamily="18" charset="0"/>
                        </a:rPr>
                        <a:t>Öğrenci sayısı</a:t>
                      </a:r>
                      <a:endParaRPr kumimoji="0" lang="tr-TR" sz="24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DCA9"/>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2400" b="0" i="1" u="none" strike="noStrike" cap="none" normalizeH="0" baseline="0" smtClean="0">
                          <a:ln>
                            <a:noFill/>
                          </a:ln>
                          <a:solidFill>
                            <a:schemeClr val="tx1"/>
                          </a:solidFill>
                          <a:effectLst/>
                          <a:latin typeface="Times New Roman" pitchFamily="18" charset="0"/>
                          <a:cs typeface="Times New Roman" pitchFamily="18" charset="0"/>
                        </a:rPr>
                        <a:t>      </a:t>
                      </a:r>
                      <a:endParaRPr kumimoji="0" lang="tr-TR"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6699"/>
                    </a:solidFill>
                  </a:tcPr>
                </a:tc>
              </a:tr>
              <a:tr h="3063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0" i="1" u="none" strike="noStrike" cap="none" normalizeH="0" baseline="0" smtClean="0">
                          <a:ln>
                            <a:noFill/>
                          </a:ln>
                          <a:solidFill>
                            <a:schemeClr val="tx1"/>
                          </a:solidFill>
                          <a:effectLst/>
                          <a:latin typeface="Times New Roman" pitchFamily="18" charset="0"/>
                          <a:cs typeface="Times New Roman" pitchFamily="18" charset="0"/>
                        </a:rPr>
                        <a:t>0  –  0,5</a:t>
                      </a:r>
                      <a:endParaRPr kumimoji="0" lang="tr-TR" sz="24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DCA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0" i="1" u="none" strike="noStrike" cap="none" normalizeH="0" baseline="0" smtClean="0">
                          <a:ln>
                            <a:noFill/>
                          </a:ln>
                          <a:solidFill>
                            <a:schemeClr val="tx1"/>
                          </a:solidFill>
                          <a:effectLst/>
                          <a:latin typeface="Times New Roman" pitchFamily="18" charset="0"/>
                          <a:cs typeface="Times New Roman" pitchFamily="18" charset="0"/>
                        </a:rPr>
                        <a:t>30</a:t>
                      </a:r>
                      <a:endParaRPr kumimoji="0" lang="tr-TR" sz="24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DCA9"/>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imes New Roman" pitchFamily="18" charset="0"/>
                          <a:cs typeface="Times New Roman" pitchFamily="18" charset="0"/>
                        </a:rPr>
                        <a:t>    l</a:t>
                      </a:r>
                      <a:r>
                        <a:rPr kumimoji="0" lang="tr-TR" sz="2400" b="0" i="0" u="none" strike="noStrike" cap="none" normalizeH="0" baseline="-30000" smtClean="0">
                          <a:ln>
                            <a:noFill/>
                          </a:ln>
                          <a:solidFill>
                            <a:schemeClr val="tx1"/>
                          </a:solidFill>
                          <a:effectLst/>
                          <a:latin typeface="Times New Roman" pitchFamily="18" charset="0"/>
                          <a:cs typeface="Times New Roman" pitchFamily="18" charset="0"/>
                        </a:rPr>
                        <a:t>1</a:t>
                      </a:r>
                      <a:r>
                        <a:rPr kumimoji="0" lang="tr-TR" sz="2400" b="0" i="0" u="none" strike="noStrike" cap="none" normalizeH="0" baseline="0" smtClean="0">
                          <a:ln>
                            <a:noFill/>
                          </a:ln>
                          <a:solidFill>
                            <a:schemeClr val="tx1"/>
                          </a:solidFill>
                          <a:effectLst/>
                          <a:latin typeface="Times New Roman" pitchFamily="18" charset="0"/>
                          <a:cs typeface="Times New Roman" pitchFamily="18" charset="0"/>
                        </a:rPr>
                        <a:t> = 1</a:t>
                      </a:r>
                      <a:endParaRPr kumimoji="0" lang="tr-TR"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6699"/>
                    </a:solidFill>
                  </a:tcPr>
                </a:tc>
              </a:tr>
              <a:tr h="4524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0" i="1" u="none" strike="noStrike" cap="none" normalizeH="0" baseline="0" dirty="0" smtClean="0">
                          <a:ln>
                            <a:noFill/>
                          </a:ln>
                          <a:solidFill>
                            <a:schemeClr val="tx1"/>
                          </a:solidFill>
                          <a:effectLst/>
                          <a:latin typeface="Times New Roman" pitchFamily="18" charset="0"/>
                          <a:cs typeface="Times New Roman" pitchFamily="18" charset="0"/>
                        </a:rPr>
                        <a:t>0,5  – 1.0</a:t>
                      </a:r>
                      <a:endParaRPr kumimoji="0" lang="tr-TR" sz="24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DCA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0" i="1" u="none" strike="noStrike" cap="none" normalizeH="0" baseline="0" smtClean="0">
                          <a:ln>
                            <a:noFill/>
                          </a:ln>
                          <a:solidFill>
                            <a:schemeClr val="tx1"/>
                          </a:solidFill>
                          <a:effectLst/>
                          <a:latin typeface="Times New Roman" pitchFamily="18" charset="0"/>
                          <a:cs typeface="Times New Roman" pitchFamily="18" charset="0"/>
                        </a:rPr>
                        <a:t>50</a:t>
                      </a:r>
                      <a:endParaRPr kumimoji="0" lang="tr-TR" sz="24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DCA9"/>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     </a:t>
                      </a:r>
                      <a:r>
                        <a:rPr kumimoji="0" lang="tr-TR" sz="2400" b="0" i="0" u="none" strike="noStrike" cap="none" normalizeH="0" baseline="-30000" smtClean="0">
                          <a:ln>
                            <a:noFill/>
                          </a:ln>
                          <a:solidFill>
                            <a:schemeClr val="tx1"/>
                          </a:solidFill>
                          <a:effectLst/>
                          <a:latin typeface="Times New Roman" pitchFamily="18" charset="0"/>
                          <a:cs typeface="Times New Roman" pitchFamily="18" charset="0"/>
                        </a:rPr>
                        <a:t>1</a:t>
                      </a:r>
                      <a:r>
                        <a:rPr kumimoji="0" lang="tr-TR" sz="2400" b="0"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 = 100 – 50 = 50</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6699"/>
                    </a:solidFill>
                  </a:tcPr>
                </a:tc>
              </a:tr>
              <a:tr h="3048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0" i="1" u="none" strike="noStrike" cap="none" normalizeH="0" baseline="0" dirty="0" smtClean="0">
                          <a:ln>
                            <a:noFill/>
                          </a:ln>
                          <a:solidFill>
                            <a:schemeClr val="tx1"/>
                          </a:solidFill>
                          <a:effectLst/>
                          <a:latin typeface="Times New Roman" pitchFamily="18" charset="0"/>
                          <a:cs typeface="Times New Roman" pitchFamily="18" charset="0"/>
                        </a:rPr>
                        <a:t>1.0 –   1,5</a:t>
                      </a:r>
                      <a:endParaRPr kumimoji="0" lang="tr-TR" sz="24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DCA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0" i="1" u="none" strike="noStrike" cap="none" normalizeH="0" baseline="0" smtClean="0">
                          <a:ln>
                            <a:noFill/>
                          </a:ln>
                          <a:solidFill>
                            <a:schemeClr val="tx1"/>
                          </a:solidFill>
                          <a:effectLst/>
                          <a:latin typeface="Times New Roman" pitchFamily="18" charset="0"/>
                          <a:cs typeface="Times New Roman" pitchFamily="18" charset="0"/>
                        </a:rPr>
                        <a:t>100</a:t>
                      </a:r>
                      <a:endParaRPr kumimoji="0" lang="tr-TR" sz="24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DCA9"/>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a:t>
                      </a:r>
                      <a:r>
                        <a:rPr kumimoji="0" lang="tr-TR" sz="2400" b="0" i="0" u="none" strike="noStrike" cap="none" normalizeH="0" baseline="0" smtClean="0">
                          <a:ln>
                            <a:noFill/>
                          </a:ln>
                          <a:solidFill>
                            <a:schemeClr val="tx1"/>
                          </a:solidFill>
                          <a:effectLst/>
                          <a:latin typeface="Times New Roman" pitchFamily="18" charset="0"/>
                          <a:cs typeface="Times New Roman" pitchFamily="18" charset="0"/>
                        </a:rPr>
                        <a:t>Mod sınıfı</a:t>
                      </a:r>
                      <a:endParaRPr kumimoji="0" lang="tr-TR" sz="2400" b="0"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6699"/>
                    </a:solidFill>
                  </a:tcPr>
                </a:tc>
              </a:tr>
              <a:tr h="3048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0" i="1" u="none" strike="noStrike" cap="none" normalizeH="0" baseline="0" dirty="0" smtClean="0">
                          <a:ln>
                            <a:noFill/>
                          </a:ln>
                          <a:solidFill>
                            <a:schemeClr val="tx1"/>
                          </a:solidFill>
                          <a:effectLst/>
                          <a:latin typeface="Times New Roman" pitchFamily="18" charset="0"/>
                          <a:cs typeface="Times New Roman" pitchFamily="18" charset="0"/>
                        </a:rPr>
                        <a:t>1,5  – 2.0</a:t>
                      </a:r>
                      <a:endParaRPr kumimoji="0" lang="tr-TR" sz="24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DCA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0" i="1" u="none" strike="noStrike" cap="none" normalizeH="0" baseline="0" smtClean="0">
                          <a:ln>
                            <a:noFill/>
                          </a:ln>
                          <a:solidFill>
                            <a:schemeClr val="tx1"/>
                          </a:solidFill>
                          <a:effectLst/>
                          <a:latin typeface="Times New Roman" pitchFamily="18" charset="0"/>
                          <a:cs typeface="Times New Roman" pitchFamily="18" charset="0"/>
                        </a:rPr>
                        <a:t>70</a:t>
                      </a:r>
                      <a:endParaRPr kumimoji="0" lang="tr-TR" sz="24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DCA9"/>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     </a:t>
                      </a:r>
                      <a:r>
                        <a:rPr kumimoji="0" lang="tr-TR" sz="2400" b="0" i="0" u="none" strike="noStrike" cap="none" normalizeH="0" baseline="-30000" smtClean="0">
                          <a:ln>
                            <a:noFill/>
                          </a:ln>
                          <a:solidFill>
                            <a:schemeClr val="tx1"/>
                          </a:solidFill>
                          <a:effectLst/>
                          <a:latin typeface="Times New Roman" pitchFamily="18" charset="0"/>
                          <a:cs typeface="Times New Roman" pitchFamily="18" charset="0"/>
                        </a:rPr>
                        <a:t>2</a:t>
                      </a:r>
                      <a:r>
                        <a:rPr kumimoji="0" lang="tr-TR" sz="2400" b="0"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 = 100 – 70 = 30</a:t>
                      </a:r>
                      <a:r>
                        <a:rPr kumimoji="0" lang="tr-TR" sz="2400" b="0" i="1" u="none" strike="noStrike" cap="none" normalizeH="0" baseline="0" smtClean="0">
                          <a:ln>
                            <a:noFill/>
                          </a:ln>
                          <a:solidFill>
                            <a:schemeClr val="tx1"/>
                          </a:solidFill>
                          <a:effectLst/>
                          <a:latin typeface="Times New Roman" pitchFamily="18" charset="0"/>
                          <a:cs typeface="Times New Roman" pitchFamily="18" charset="0"/>
                        </a:rPr>
                        <a:t> </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6699"/>
                    </a:solidFill>
                  </a:tcPr>
                </a:tc>
              </a:tr>
              <a:tr h="4397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0" i="1" u="none" strike="noStrike" cap="none" normalizeH="0" baseline="0" dirty="0" smtClean="0">
                          <a:ln>
                            <a:noFill/>
                          </a:ln>
                          <a:solidFill>
                            <a:schemeClr val="tx1"/>
                          </a:solidFill>
                          <a:effectLst/>
                          <a:latin typeface="Times New Roman" pitchFamily="18" charset="0"/>
                          <a:cs typeface="Times New Roman" pitchFamily="18" charset="0"/>
                        </a:rPr>
                        <a:t>2.0  –  2,5</a:t>
                      </a:r>
                      <a:endParaRPr kumimoji="0" lang="tr-TR" sz="2400" b="0"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DCA9"/>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400" b="0" i="1" u="none" strike="noStrike" cap="none" normalizeH="0" baseline="0" smtClean="0">
                          <a:ln>
                            <a:noFill/>
                          </a:ln>
                          <a:solidFill>
                            <a:schemeClr val="tx1"/>
                          </a:solidFill>
                          <a:effectLst/>
                          <a:latin typeface="Times New Roman" pitchFamily="18" charset="0"/>
                          <a:cs typeface="Times New Roman" pitchFamily="18" charset="0"/>
                        </a:rPr>
                        <a:t>20</a:t>
                      </a:r>
                      <a:endParaRPr kumimoji="0" lang="tr-TR" sz="24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5DCA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400" b="0" i="1" u="none" strike="noStrike" cap="none" normalizeH="0" baseline="0" smtClean="0">
                          <a:ln>
                            <a:noFill/>
                          </a:ln>
                          <a:solidFill>
                            <a:schemeClr val="tx1"/>
                          </a:solidFill>
                          <a:effectLst/>
                          <a:latin typeface="Times New Roman" pitchFamily="18" charset="0"/>
                          <a:cs typeface="Times New Roman" pitchFamily="18" charset="0"/>
                        </a:rPr>
                        <a:t>     s  = 0,5</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6699"/>
                    </a:solidFill>
                  </a:tcPr>
                </a:tc>
              </a:tr>
            </a:tbl>
          </a:graphicData>
        </a:graphic>
      </p:graphicFrame>
      <p:sp>
        <p:nvSpPr>
          <p:cNvPr id="202884" name="Rectangle 132"/>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tr-TR"/>
          </a:p>
        </p:txBody>
      </p:sp>
      <p:graphicFrame>
        <p:nvGraphicFramePr>
          <p:cNvPr id="202883" name="Object 131"/>
          <p:cNvGraphicFramePr>
            <a:graphicFrameLocks noChangeAspect="1"/>
          </p:cNvGraphicFramePr>
          <p:nvPr/>
        </p:nvGraphicFramePr>
        <p:xfrm>
          <a:off x="250825" y="4784725"/>
          <a:ext cx="8424863" cy="1500188"/>
        </p:xfrm>
        <a:graphic>
          <a:graphicData uri="http://schemas.openxmlformats.org/presentationml/2006/ole">
            <mc:AlternateContent xmlns:mc="http://schemas.openxmlformats.org/markup-compatibility/2006">
              <mc:Choice xmlns:v="urn:schemas-microsoft-com:vml" Requires="v">
                <p:oleObj spid="_x0000_s30823" name="Denklem" r:id="rId3" imgW="3937000" imgH="660400" progId="Equation.3">
                  <p:embed/>
                </p:oleObj>
              </mc:Choice>
              <mc:Fallback>
                <p:oleObj name="Denklem" r:id="rId3" imgW="3937000" imgH="660400" progId="Equation.3">
                  <p:embed/>
                  <p:pic>
                    <p:nvPicPr>
                      <p:cNvPr id="0" name="Picture 5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4784725"/>
                        <a:ext cx="8424863" cy="1500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5" name="Rectangle 3"/>
          <p:cNvSpPr>
            <a:spLocks noGrp="1" noChangeArrowheads="1"/>
          </p:cNvSpPr>
          <p:nvPr>
            <p:ph type="body" idx="1"/>
          </p:nvPr>
        </p:nvSpPr>
        <p:spPr>
          <a:xfrm>
            <a:off x="179388" y="260350"/>
            <a:ext cx="8785225" cy="6337300"/>
          </a:xfrm>
        </p:spPr>
        <p:txBody>
          <a:bodyPr/>
          <a:lstStyle/>
          <a:p>
            <a:r>
              <a:rPr lang="tr-TR" sz="2000" b="1" dirty="0">
                <a:solidFill>
                  <a:srgbClr val="000099"/>
                </a:solidFill>
              </a:rPr>
              <a:t>Örnek:</a:t>
            </a:r>
            <a:r>
              <a:rPr lang="tr-TR" sz="2000" dirty="0"/>
              <a:t> </a:t>
            </a:r>
            <a:r>
              <a:rPr lang="tr-TR" sz="2000" dirty="0">
                <a:solidFill>
                  <a:srgbClr val="000099"/>
                </a:solidFill>
              </a:rPr>
              <a:t>Aşağıda bir parçanın üretim süreleri verilmiştir. Bu parçanın üretim sürelerinin</a:t>
            </a:r>
          </a:p>
          <a:p>
            <a:r>
              <a:rPr lang="tr-TR" sz="2000" dirty="0">
                <a:solidFill>
                  <a:srgbClr val="000099"/>
                </a:solidFill>
              </a:rPr>
              <a:t>a) Aritmetik    (13,52)			b) Geometrik (12,77</a:t>
            </a:r>
            <a:r>
              <a:rPr lang="tr-TR" sz="2000" dirty="0" smtClean="0">
                <a:solidFill>
                  <a:srgbClr val="000099"/>
                </a:solidFill>
              </a:rPr>
              <a:t>)</a:t>
            </a:r>
          </a:p>
          <a:p>
            <a:r>
              <a:rPr lang="tr-TR" sz="2000" dirty="0" smtClean="0">
                <a:solidFill>
                  <a:srgbClr val="000099"/>
                </a:solidFill>
              </a:rPr>
              <a:t>c) Harmonik   (12,03)</a:t>
            </a:r>
            <a:r>
              <a:rPr lang="tr-TR" sz="2000" dirty="0">
                <a:solidFill>
                  <a:srgbClr val="000099"/>
                </a:solidFill>
              </a:rPr>
              <a:t>			d) Kareli ortalamalarını (14,25)</a:t>
            </a:r>
          </a:p>
          <a:p>
            <a:r>
              <a:rPr lang="tr-TR" sz="2000" dirty="0" smtClean="0">
                <a:solidFill>
                  <a:srgbClr val="000099"/>
                </a:solidFill>
              </a:rPr>
              <a:t>e</a:t>
            </a:r>
            <a:r>
              <a:rPr lang="tr-TR" sz="2000" dirty="0">
                <a:solidFill>
                  <a:srgbClr val="000099"/>
                </a:solidFill>
              </a:rPr>
              <a:t>) modunu bulunuz. (11,67)</a:t>
            </a:r>
          </a:p>
          <a:p>
            <a:endParaRPr lang="tr-TR" sz="2000" dirty="0">
              <a:solidFill>
                <a:srgbClr val="000099"/>
              </a:solidFill>
            </a:endParaRPr>
          </a:p>
        </p:txBody>
      </p:sp>
      <p:sp>
        <p:nvSpPr>
          <p:cNvPr id="259083" name="Rectangle 11"/>
          <p:cNvSpPr>
            <a:spLocks noChangeArrowheads="1"/>
          </p:cNvSpPr>
          <p:nvPr/>
        </p:nvSpPr>
        <p:spPr bwMode="auto">
          <a:xfrm>
            <a:off x="2228850" y="2300288"/>
            <a:ext cx="609600" cy="0"/>
          </a:xfrm>
          <a:prstGeom prst="rect">
            <a:avLst/>
          </a:prstGeom>
          <a:noFill/>
          <a:ln w="9525" algn="ctr">
            <a:noFill/>
            <a:miter lim="800000"/>
            <a:headEnd/>
            <a:tailEnd/>
          </a:ln>
          <a:effectLst/>
        </p:spPr>
        <p:txBody>
          <a:bodyPr wrap="none">
            <a:spAutoFit/>
          </a:bodyPr>
          <a:lstStyle/>
          <a:p>
            <a:endParaRPr lang="tr-TR"/>
          </a:p>
        </p:txBody>
      </p:sp>
      <p:sp>
        <p:nvSpPr>
          <p:cNvPr id="259085" name="Rectangle 13"/>
          <p:cNvSpPr>
            <a:spLocks noChangeArrowheads="1"/>
          </p:cNvSpPr>
          <p:nvPr/>
        </p:nvSpPr>
        <p:spPr bwMode="auto">
          <a:xfrm>
            <a:off x="2228850" y="2300288"/>
            <a:ext cx="609600" cy="0"/>
          </a:xfrm>
          <a:prstGeom prst="rect">
            <a:avLst/>
          </a:prstGeom>
          <a:noFill/>
          <a:ln w="9525" algn="ctr">
            <a:noFill/>
            <a:miter lim="800000"/>
            <a:headEnd/>
            <a:tailEnd/>
          </a:ln>
          <a:effectLst/>
        </p:spPr>
        <p:txBody>
          <a:bodyPr wrap="none">
            <a:spAutoFit/>
          </a:bodyPr>
          <a:lstStyle/>
          <a:p>
            <a:endParaRPr lang="tr-TR"/>
          </a:p>
        </p:txBody>
      </p:sp>
      <p:graphicFrame>
        <p:nvGraphicFramePr>
          <p:cNvPr id="259339" name="Group 267"/>
          <p:cNvGraphicFramePr>
            <a:graphicFrameLocks noGrp="1"/>
          </p:cNvGraphicFramePr>
          <p:nvPr/>
        </p:nvGraphicFramePr>
        <p:xfrm>
          <a:off x="323850" y="2420938"/>
          <a:ext cx="8351838" cy="3566160"/>
        </p:xfrm>
        <a:graphic>
          <a:graphicData uri="http://schemas.openxmlformats.org/drawingml/2006/table">
            <a:tbl>
              <a:tblPr/>
              <a:tblGrid>
                <a:gridCol w="1457325"/>
                <a:gridCol w="1495425"/>
                <a:gridCol w="1016000"/>
                <a:gridCol w="1095375"/>
                <a:gridCol w="1096963"/>
                <a:gridCol w="1095375"/>
                <a:gridCol w="1095375"/>
              </a:tblGrid>
              <a:tr h="6127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Tur" charset="-94"/>
                        </a:rPr>
                        <a:t>Üretim süresi</a:t>
                      </a:r>
                      <a:endParaRPr kumimoji="0" lang="tr-TR"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5DCA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Parça sayısı (f</a:t>
                      </a:r>
                      <a:r>
                        <a:rPr kumimoji="0" lang="tr-TR" sz="2400" b="0" i="0" u="none" strike="noStrike" cap="none" normalizeH="0" baseline="-25000" smtClean="0">
                          <a:ln>
                            <a:noFill/>
                          </a:ln>
                          <a:solidFill>
                            <a:schemeClr val="tx1"/>
                          </a:solidFill>
                          <a:effectLst/>
                          <a:latin typeface="Arial Tur" charset="-94"/>
                        </a:rPr>
                        <a:t>i</a:t>
                      </a:r>
                      <a:r>
                        <a:rPr kumimoji="0" lang="tr-TR" sz="2400" b="0" i="0" u="none" strike="noStrike" cap="none" normalizeH="0" baseline="0" smtClean="0">
                          <a:ln>
                            <a:noFill/>
                          </a:ln>
                          <a:solidFill>
                            <a:schemeClr val="tx1"/>
                          </a:solidFill>
                          <a:effectLst/>
                          <a:latin typeface="Arial Tur" charset="-94"/>
                        </a:rPr>
                        <a:t>)</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5DCA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m</a:t>
                      </a:r>
                      <a:r>
                        <a:rPr kumimoji="0" lang="tr-TR" sz="2400" b="0" i="0" u="none" strike="noStrike" cap="none" normalizeH="0" baseline="-25000" smtClean="0">
                          <a:ln>
                            <a:noFill/>
                          </a:ln>
                          <a:solidFill>
                            <a:schemeClr val="tx1"/>
                          </a:solidFill>
                          <a:effectLst/>
                          <a:latin typeface="Arial Tur" charset="-94"/>
                        </a:rPr>
                        <a:t>i</a:t>
                      </a:r>
                      <a:endParaRPr kumimoji="0" lang="tr-TR" sz="2400" b="0" i="0" u="none" strike="noStrike" cap="none" normalizeH="0" baseline="-2500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f</a:t>
                      </a:r>
                      <a:r>
                        <a:rPr kumimoji="0" lang="tr-TR" sz="2400" b="0" i="0" u="none" strike="noStrike" cap="none" normalizeH="0" baseline="-25000" smtClean="0">
                          <a:ln>
                            <a:noFill/>
                          </a:ln>
                          <a:solidFill>
                            <a:schemeClr val="tx1"/>
                          </a:solidFill>
                          <a:effectLst/>
                          <a:latin typeface="Arial Tur" charset="-94"/>
                        </a:rPr>
                        <a:t>i</a:t>
                      </a:r>
                      <a:r>
                        <a:rPr kumimoji="0" lang="tr-TR" sz="2400" b="0" i="0" u="none" strike="noStrike" cap="none" normalizeH="0" baseline="0" smtClean="0">
                          <a:ln>
                            <a:noFill/>
                          </a:ln>
                          <a:solidFill>
                            <a:schemeClr val="tx1"/>
                          </a:solidFill>
                          <a:effectLst/>
                          <a:latin typeface="Arial Tur" charset="-94"/>
                        </a:rPr>
                        <a:t>m</a:t>
                      </a:r>
                      <a:r>
                        <a:rPr kumimoji="0" lang="tr-TR" sz="2400" b="0" i="0" u="none" strike="noStrike" cap="none" normalizeH="0" baseline="-25000" smtClean="0">
                          <a:ln>
                            <a:noFill/>
                          </a:ln>
                          <a:solidFill>
                            <a:schemeClr val="tx1"/>
                          </a:solidFill>
                          <a:effectLst/>
                          <a:latin typeface="Arial Tur" charset="-94"/>
                        </a:rPr>
                        <a:t>i</a:t>
                      </a:r>
                      <a:endParaRPr kumimoji="0" lang="tr-TR" sz="2400" b="0" i="0" u="none" strike="noStrike" cap="none" normalizeH="0" baseline="-2500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r>
              <a:tr h="3968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5-9</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5DCA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4</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5DCA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7</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28</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0,571</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49</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196</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r>
              <a:tr h="3190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9-13</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5DCA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10</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5DCA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11</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110</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Tur" charset="-94"/>
                        </a:rPr>
                        <a:t>0,909</a:t>
                      </a:r>
                      <a:endParaRPr kumimoji="0" lang="tr-TR"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121</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1210</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r>
              <a:tr h="3206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13-17</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5DCA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7</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5DCA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15</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105</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Tur" charset="-94"/>
                        </a:rPr>
                        <a:t>0,467</a:t>
                      </a:r>
                      <a:endParaRPr kumimoji="0" lang="tr-TR"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225</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1575</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r>
              <a:tr h="3206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17-21</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5DCA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4</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5DCA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19</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76</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0,211</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361</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1444</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r>
              <a:tr h="3206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21-25</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5DCA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2</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5DCA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23</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46</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0,087</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529</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1058</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r>
              <a:tr h="34131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Toplam</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5DCA9"/>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27</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5DCA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365</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Arial Tur" charset="-94"/>
                        </a:rPr>
                        <a:t>2,245</a:t>
                      </a: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24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dirty="0" smtClean="0">
                          <a:ln>
                            <a:noFill/>
                          </a:ln>
                          <a:solidFill>
                            <a:schemeClr val="tx1"/>
                          </a:solidFill>
                          <a:effectLst/>
                          <a:latin typeface="Arial Tur" charset="-94"/>
                        </a:rPr>
                        <a:t>5483</a:t>
                      </a:r>
                      <a:endParaRPr kumimoji="0" lang="tr-TR" sz="2400" b="0" i="0" u="none" strike="noStrike" cap="none" normalizeH="0" baseline="0" dirty="0" smtClean="0">
                        <a:ln>
                          <a:noFill/>
                        </a:ln>
                        <a:solidFill>
                          <a:schemeClr val="tx1"/>
                        </a:solidFill>
                        <a:effectLst/>
                        <a:latin typeface="Arial" pitchFamily="34" charset="0"/>
                      </a:endParaRP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r>
            </a:tbl>
          </a:graphicData>
        </a:graphic>
      </p:graphicFrame>
      <p:sp>
        <p:nvSpPr>
          <p:cNvPr id="259331" name="Rectangle 259"/>
          <p:cNvSpPr>
            <a:spLocks noChangeArrowheads="1"/>
          </p:cNvSpPr>
          <p:nvPr/>
        </p:nvSpPr>
        <p:spPr bwMode="auto">
          <a:xfrm>
            <a:off x="0" y="3309938"/>
            <a:ext cx="9144000" cy="0"/>
          </a:xfrm>
          <a:prstGeom prst="rect">
            <a:avLst/>
          </a:prstGeom>
          <a:noFill/>
          <a:ln w="9525" algn="ctr">
            <a:noFill/>
            <a:miter lim="800000"/>
            <a:headEnd/>
            <a:tailEnd/>
          </a:ln>
          <a:effectLst/>
        </p:spPr>
        <p:txBody>
          <a:bodyPr wrap="none" anchor="ctr">
            <a:spAutoFit/>
          </a:bodyPr>
          <a:lstStyle/>
          <a:p>
            <a:endParaRPr lang="tr-TR"/>
          </a:p>
        </p:txBody>
      </p:sp>
      <p:graphicFrame>
        <p:nvGraphicFramePr>
          <p:cNvPr id="259330" name="Object 258"/>
          <p:cNvGraphicFramePr>
            <a:graphicFrameLocks noChangeAspect="1"/>
          </p:cNvGraphicFramePr>
          <p:nvPr/>
        </p:nvGraphicFramePr>
        <p:xfrm>
          <a:off x="7667625" y="2565400"/>
          <a:ext cx="936625" cy="520700"/>
        </p:xfrm>
        <a:graphic>
          <a:graphicData uri="http://schemas.openxmlformats.org/presentationml/2006/ole">
            <mc:AlternateContent xmlns:mc="http://schemas.openxmlformats.org/markup-compatibility/2006">
              <mc:Choice xmlns:v="urn:schemas-microsoft-com:vml" Requires="v">
                <p:oleObj spid="_x0000_s32046" name="Denklem" r:id="rId3" imgW="431613" imgH="241195" progId="Equation.3">
                  <p:embed/>
                </p:oleObj>
              </mc:Choice>
              <mc:Fallback>
                <p:oleObj name="Denklem" r:id="rId3" imgW="431613" imgH="241195" progId="Equation.3">
                  <p:embed/>
                  <p:pic>
                    <p:nvPicPr>
                      <p:cNvPr id="0" name="Picture 15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67625" y="2565400"/>
                        <a:ext cx="936625" cy="520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9333" name="Rectangle 261"/>
          <p:cNvSpPr>
            <a:spLocks noChangeArrowheads="1"/>
          </p:cNvSpPr>
          <p:nvPr/>
        </p:nvSpPr>
        <p:spPr bwMode="auto">
          <a:xfrm>
            <a:off x="0" y="3309938"/>
            <a:ext cx="9144000" cy="0"/>
          </a:xfrm>
          <a:prstGeom prst="rect">
            <a:avLst/>
          </a:prstGeom>
          <a:noFill/>
          <a:ln w="9525" algn="ctr">
            <a:noFill/>
            <a:miter lim="800000"/>
            <a:headEnd/>
            <a:tailEnd/>
          </a:ln>
          <a:effectLst/>
        </p:spPr>
        <p:txBody>
          <a:bodyPr wrap="none" anchor="ctr">
            <a:spAutoFit/>
          </a:bodyPr>
          <a:lstStyle/>
          <a:p>
            <a:endParaRPr lang="tr-TR"/>
          </a:p>
        </p:txBody>
      </p:sp>
      <p:graphicFrame>
        <p:nvGraphicFramePr>
          <p:cNvPr id="259332" name="Object 260"/>
          <p:cNvGraphicFramePr>
            <a:graphicFrameLocks noChangeAspect="1"/>
          </p:cNvGraphicFramePr>
          <p:nvPr/>
        </p:nvGraphicFramePr>
        <p:xfrm>
          <a:off x="6659563" y="2565400"/>
          <a:ext cx="530225" cy="576263"/>
        </p:xfrm>
        <a:graphic>
          <a:graphicData uri="http://schemas.openxmlformats.org/presentationml/2006/ole">
            <mc:AlternateContent xmlns:mc="http://schemas.openxmlformats.org/markup-compatibility/2006">
              <mc:Choice xmlns:v="urn:schemas-microsoft-com:vml" Requires="v">
                <p:oleObj spid="_x0000_s32047" name="Denklem" r:id="rId5" imgW="215713" imgH="241091" progId="Equation.3">
                  <p:embed/>
                </p:oleObj>
              </mc:Choice>
              <mc:Fallback>
                <p:oleObj name="Denklem" r:id="rId5" imgW="215713" imgH="241091" progId="Equation.3">
                  <p:embed/>
                  <p:pic>
                    <p:nvPicPr>
                      <p:cNvPr id="0" name="Picture 15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59563" y="2565400"/>
                        <a:ext cx="530225" cy="576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9337" name="Rectangle 265"/>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tr-TR"/>
          </a:p>
        </p:txBody>
      </p:sp>
      <p:graphicFrame>
        <p:nvGraphicFramePr>
          <p:cNvPr id="259336" name="Object 264"/>
          <p:cNvGraphicFramePr>
            <a:graphicFrameLocks noChangeAspect="1"/>
          </p:cNvGraphicFramePr>
          <p:nvPr/>
        </p:nvGraphicFramePr>
        <p:xfrm>
          <a:off x="5508625" y="2349500"/>
          <a:ext cx="576263" cy="863600"/>
        </p:xfrm>
        <a:graphic>
          <a:graphicData uri="http://schemas.openxmlformats.org/presentationml/2006/ole">
            <mc:AlternateContent xmlns:mc="http://schemas.openxmlformats.org/markup-compatibility/2006">
              <mc:Choice xmlns:v="urn:schemas-microsoft-com:vml" Requires="v">
                <p:oleObj spid="_x0000_s32048" name="Denklem" r:id="rId7" imgW="228501" imgH="444307" progId="Equation.3">
                  <p:embed/>
                </p:oleObj>
              </mc:Choice>
              <mc:Fallback>
                <p:oleObj name="Denklem" r:id="rId7" imgW="228501" imgH="444307" progId="Equation.3">
                  <p:embed/>
                  <p:pic>
                    <p:nvPicPr>
                      <p:cNvPr id="0" name="Picture 15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08625" y="2349500"/>
                        <a:ext cx="576263" cy="863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457200" y="274638"/>
            <a:ext cx="8229600" cy="490537"/>
          </a:xfrm>
        </p:spPr>
        <p:txBody>
          <a:bodyPr/>
          <a:lstStyle/>
          <a:p>
            <a:pPr algn="just"/>
            <a:r>
              <a:rPr lang="tr-TR" sz="2400" b="1">
                <a:solidFill>
                  <a:srgbClr val="FF0000"/>
                </a:solidFill>
              </a:rPr>
              <a:t>Modun özellikleri</a:t>
            </a:r>
          </a:p>
        </p:txBody>
      </p:sp>
      <p:sp>
        <p:nvSpPr>
          <p:cNvPr id="208899" name="Rectangle 3"/>
          <p:cNvSpPr>
            <a:spLocks noGrp="1" noChangeArrowheads="1"/>
          </p:cNvSpPr>
          <p:nvPr>
            <p:ph type="body" idx="1"/>
          </p:nvPr>
        </p:nvSpPr>
        <p:spPr>
          <a:xfrm>
            <a:off x="179388" y="836613"/>
            <a:ext cx="8785225" cy="5761037"/>
          </a:xfrm>
        </p:spPr>
        <p:txBody>
          <a:bodyPr/>
          <a:lstStyle/>
          <a:p>
            <a:pPr algn="just"/>
            <a:r>
              <a:rPr lang="tr-TR" sz="2400">
                <a:solidFill>
                  <a:srgbClr val="000066"/>
                </a:solidFill>
              </a:rPr>
              <a:t>Ortalamalar arasında en temsili olanıdır.</a:t>
            </a:r>
          </a:p>
          <a:p>
            <a:pPr algn="just"/>
            <a:r>
              <a:rPr lang="tr-TR" sz="2400">
                <a:solidFill>
                  <a:srgbClr val="000066"/>
                </a:solidFill>
              </a:rPr>
              <a:t>Pratik hayatta çok kullanılan ortalamalardandır</a:t>
            </a:r>
          </a:p>
          <a:p>
            <a:pPr algn="just"/>
            <a:r>
              <a:rPr lang="tr-TR" sz="2400">
                <a:solidFill>
                  <a:srgbClr val="000066"/>
                </a:solidFill>
              </a:rPr>
              <a:t>Özellikle kalitatif (niteliksel) serilerin ortalaması mod ile ifade edilir. Göz rengi, medeni hal, marka, cinsiyet v.s gibi değişkenler kalitatif değişkenler olup sayısal olarak ifade edilemezler </a:t>
            </a:r>
          </a:p>
          <a:p>
            <a:pPr algn="just"/>
            <a:r>
              <a:rPr lang="tr-TR" sz="2400">
                <a:solidFill>
                  <a:srgbClr val="000066"/>
                </a:solidFill>
              </a:rPr>
              <a:t>Mod serideki aşırı değerlere karşı hassas değildir. Çünkü normal serilerde mod genellikle serinin orta bölgesinde yer alır, uç değerlerden etkilenmez.</a:t>
            </a:r>
          </a:p>
          <a:p>
            <a:pPr algn="just"/>
            <a:r>
              <a:rPr lang="tr-TR" sz="2400">
                <a:solidFill>
                  <a:srgbClr val="000066"/>
                </a:solidFill>
              </a:rPr>
              <a:t>Yukarıdaki avantajlarının yanında analitik olmaması sebebi ile matematik işlemlere elverişli olmaması dezavantajıdır.</a:t>
            </a:r>
          </a:p>
          <a:p>
            <a:pPr algn="just"/>
            <a:r>
              <a:rPr lang="tr-TR" sz="2400">
                <a:solidFill>
                  <a:srgbClr val="000066"/>
                </a:solidFill>
              </a:rPr>
              <a:t>J, ters J ve U tipi serilerde mod temsili alma özelliğini kaybeder. Böyle serilerde mod ya en küçük veya en büyük değere karşılık gelir.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tr-TR" sz="3600" dirty="0" smtClean="0">
                <a:solidFill>
                  <a:srgbClr val="FF0000"/>
                </a:solidFill>
              </a:rPr>
              <a:t>5.1.2 Ortanca(Medyan)</a:t>
            </a:r>
            <a:endParaRPr lang="tr-TR" sz="3600" dirty="0">
              <a:solidFill>
                <a:srgbClr val="FF0000"/>
              </a:solidFill>
            </a:endParaRPr>
          </a:p>
        </p:txBody>
      </p:sp>
      <p:sp>
        <p:nvSpPr>
          <p:cNvPr id="3" name="Content Placeholder 2"/>
          <p:cNvSpPr>
            <a:spLocks noGrp="1"/>
          </p:cNvSpPr>
          <p:nvPr>
            <p:ph idx="1"/>
          </p:nvPr>
        </p:nvSpPr>
        <p:spPr>
          <a:xfrm>
            <a:off x="457200" y="1484784"/>
            <a:ext cx="8229600" cy="4641379"/>
          </a:xfrm>
        </p:spPr>
        <p:txBody>
          <a:bodyPr/>
          <a:lstStyle/>
          <a:p>
            <a:r>
              <a:rPr lang="tr-TR" dirty="0" smtClean="0">
                <a:solidFill>
                  <a:srgbClr val="002060"/>
                </a:solidFill>
              </a:rPr>
              <a:t>Ortanca, büyükten küçüğe ya da küçüktan büyüğe doğru sıralanmış bir serideki değerlerin tam ortasında olup, seriyi iki eşit parçaya bölen değerdir.</a:t>
            </a:r>
          </a:p>
          <a:p>
            <a:r>
              <a:rPr lang="tr-TR" dirty="0" smtClean="0">
                <a:solidFill>
                  <a:srgbClr val="002060"/>
                </a:solidFill>
              </a:rPr>
              <a:t>Ortanca, sıralı veriler için en iyi merkezi dağılım ölçüsüdür. Çünkü sıralı verilerde değerlerin sıralanması dikkate alınmaktadır.</a:t>
            </a:r>
            <a:endParaRPr lang="tr-TR" dirty="0">
              <a:solidFill>
                <a:srgbClr val="002060"/>
              </a:solidFill>
            </a:endParaRPr>
          </a:p>
        </p:txBody>
      </p:sp>
    </p:spTree>
    <p:extLst>
      <p:ext uri="{BB962C8B-B14F-4D97-AF65-F5344CB8AC3E}">
        <p14:creationId xmlns:p14="http://schemas.microsoft.com/office/powerpoint/2010/main" val="3862026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tr-TR" sz="3600" dirty="0" smtClean="0">
                <a:solidFill>
                  <a:srgbClr val="FF0000"/>
                </a:solidFill>
              </a:rPr>
              <a:t>Ortanca </a:t>
            </a:r>
            <a:endParaRPr lang="tr-TR" sz="3600" dirty="0">
              <a:solidFill>
                <a:srgbClr val="FF0000"/>
              </a:solidFill>
            </a:endParaRPr>
          </a:p>
        </p:txBody>
      </p:sp>
      <p:sp>
        <p:nvSpPr>
          <p:cNvPr id="3" name="Content Placeholder 2"/>
          <p:cNvSpPr>
            <a:spLocks noGrp="1"/>
          </p:cNvSpPr>
          <p:nvPr>
            <p:ph idx="1"/>
          </p:nvPr>
        </p:nvSpPr>
        <p:spPr>
          <a:xfrm>
            <a:off x="457200" y="836712"/>
            <a:ext cx="8229600" cy="5904656"/>
          </a:xfrm>
        </p:spPr>
        <p:txBody>
          <a:bodyPr>
            <a:normAutofit fontScale="92500"/>
          </a:bodyPr>
          <a:lstStyle/>
          <a:p>
            <a:r>
              <a:rPr lang="tr-TR" dirty="0" smtClean="0">
                <a:solidFill>
                  <a:srgbClr val="002060"/>
                </a:solidFill>
              </a:rPr>
              <a:t>Bir serideki çok büyük ve çok küçük değerlerden etkilenmediğinden, böyle serileri aritmetik ortalamadan daha iyi temsil etmektedir.</a:t>
            </a:r>
          </a:p>
          <a:p>
            <a:r>
              <a:rPr lang="tr-TR" dirty="0" smtClean="0">
                <a:solidFill>
                  <a:srgbClr val="002060"/>
                </a:solidFill>
              </a:rPr>
              <a:t>Simetrik(normal) dağılımlarda aritmetik ortalama ve ortanca birbirine yakındır.</a:t>
            </a:r>
          </a:p>
          <a:p>
            <a:r>
              <a:rPr lang="tr-TR" dirty="0" smtClean="0">
                <a:solidFill>
                  <a:srgbClr val="002060"/>
                </a:solidFill>
              </a:rPr>
              <a:t>Sıralı ölçeklerde, aralık ölçeklerde ve oranlı ölçeklerde kullanılır. Ortanca, medyan olarak adlandırılmaktadır.</a:t>
            </a:r>
          </a:p>
          <a:p>
            <a:r>
              <a:rPr lang="tr-TR" dirty="0">
                <a:solidFill>
                  <a:srgbClr val="002060"/>
                </a:solidFill>
              </a:rPr>
              <a:t>Matematiksel işlemlere elverişli olmayışı, sürekli serilerde yaklaşık olarak hesaplanabilmesi, ortancanın olumsuz yönleridir.</a:t>
            </a:r>
          </a:p>
          <a:p>
            <a:endParaRPr lang="tr-TR" dirty="0">
              <a:solidFill>
                <a:srgbClr val="002060"/>
              </a:solidFill>
            </a:endParaRPr>
          </a:p>
        </p:txBody>
      </p:sp>
    </p:spTree>
    <p:extLst>
      <p:ext uri="{BB962C8B-B14F-4D97-AF65-F5344CB8AC3E}">
        <p14:creationId xmlns:p14="http://schemas.microsoft.com/office/powerpoint/2010/main" val="2469086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tr-TR" sz="3600" dirty="0" smtClean="0">
                <a:solidFill>
                  <a:srgbClr val="FF0000"/>
                </a:solidFill>
              </a:rPr>
              <a:t>Basit Serilerde Ortanca</a:t>
            </a:r>
            <a:endParaRPr lang="tr-TR" sz="3600" dirty="0">
              <a:solidFill>
                <a:srgbClr val="FF0000"/>
              </a:solidFill>
            </a:endParaRPr>
          </a:p>
        </p:txBody>
      </p:sp>
      <p:sp>
        <p:nvSpPr>
          <p:cNvPr id="3" name="Content Placeholder 2"/>
          <p:cNvSpPr>
            <a:spLocks noGrp="1"/>
          </p:cNvSpPr>
          <p:nvPr>
            <p:ph idx="1"/>
          </p:nvPr>
        </p:nvSpPr>
        <p:spPr>
          <a:xfrm>
            <a:off x="457200" y="1196752"/>
            <a:ext cx="8229600" cy="4929411"/>
          </a:xfrm>
        </p:spPr>
        <p:txBody>
          <a:bodyPr/>
          <a:lstStyle/>
          <a:p>
            <a:r>
              <a:rPr lang="tr-TR" sz="3600" dirty="0" smtClean="0">
                <a:solidFill>
                  <a:srgbClr val="002060"/>
                </a:solidFill>
              </a:rPr>
              <a:t>Basit serilerde ortanca bulunurken, öncelikle, seriyi oluşturan birimler büyüklük sırasına konur, sonra tam ortadaki birim belirlenir. Bir serideki değerlerin tam ortasındaki değer ortancadır. Fakat seride çift sayıda değer varsa, tam ortadaki iki değerin ortalaması ortanca kabul edilir.</a:t>
            </a:r>
          </a:p>
          <a:p>
            <a:pPr marL="0" indent="0">
              <a:buNone/>
            </a:pPr>
            <a:endParaRPr lang="tr-TR" dirty="0">
              <a:solidFill>
                <a:srgbClr val="002060"/>
              </a:solidFill>
            </a:endParaRPr>
          </a:p>
        </p:txBody>
      </p:sp>
    </p:spTree>
    <p:extLst>
      <p:ext uri="{BB962C8B-B14F-4D97-AF65-F5344CB8AC3E}">
        <p14:creationId xmlns:p14="http://schemas.microsoft.com/office/powerpoint/2010/main" val="12558549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a:xfrm>
            <a:off x="468313" y="0"/>
            <a:ext cx="8147050" cy="360363"/>
          </a:xfrm>
        </p:spPr>
        <p:txBody>
          <a:bodyPr>
            <a:normAutofit fontScale="90000"/>
          </a:bodyPr>
          <a:lstStyle/>
          <a:p>
            <a:pPr algn="l"/>
            <a:r>
              <a:rPr lang="tr-TR" sz="2800" b="1" dirty="0" smtClean="0">
                <a:solidFill>
                  <a:srgbClr val="FF0000"/>
                </a:solidFill>
              </a:rPr>
              <a:t> </a:t>
            </a:r>
            <a:r>
              <a:rPr lang="tr-TR" sz="2800" b="1" dirty="0">
                <a:solidFill>
                  <a:srgbClr val="FF0000"/>
                </a:solidFill>
              </a:rPr>
              <a:t>Medyan (Ortanca)</a:t>
            </a:r>
            <a:r>
              <a:rPr lang="tr-TR" sz="4000" dirty="0"/>
              <a:t> </a:t>
            </a:r>
          </a:p>
        </p:txBody>
      </p:sp>
      <p:sp>
        <p:nvSpPr>
          <p:cNvPr id="209923" name="Rectangle 3"/>
          <p:cNvSpPr>
            <a:spLocks noGrp="1" noChangeArrowheads="1"/>
          </p:cNvSpPr>
          <p:nvPr>
            <p:ph type="body" idx="1"/>
          </p:nvPr>
        </p:nvSpPr>
        <p:spPr>
          <a:xfrm>
            <a:off x="0" y="333375"/>
            <a:ext cx="9144000" cy="6524625"/>
          </a:xfrm>
        </p:spPr>
        <p:txBody>
          <a:bodyPr/>
          <a:lstStyle/>
          <a:p>
            <a:pPr algn="just"/>
            <a:r>
              <a:rPr lang="tr-TR" sz="2400" b="1" dirty="0" smtClean="0">
                <a:solidFill>
                  <a:schemeClr val="accent2"/>
                </a:solidFill>
              </a:rPr>
              <a:t>Basit </a:t>
            </a:r>
            <a:r>
              <a:rPr lang="tr-TR" sz="2400" b="1" dirty="0">
                <a:solidFill>
                  <a:schemeClr val="accent2"/>
                </a:solidFill>
              </a:rPr>
              <a:t>ve tasnif edilmiş seride medyanın bulunuşu:</a:t>
            </a:r>
            <a:r>
              <a:rPr lang="tr-TR" sz="2400" dirty="0">
                <a:solidFill>
                  <a:schemeClr val="accent2"/>
                </a:solidFill>
              </a:rPr>
              <a:t> </a:t>
            </a:r>
          </a:p>
          <a:p>
            <a:pPr algn="just"/>
            <a:r>
              <a:rPr lang="tr-TR" sz="2400" dirty="0">
                <a:solidFill>
                  <a:schemeClr val="accent2"/>
                </a:solidFill>
              </a:rPr>
              <a:t>Bunun için serideki değerler küçükten büyüğe sıralanır. Daha sonra medyana karşılık gelen değerin sıra değeri      </a:t>
            </a:r>
            <a:r>
              <a:rPr lang="tr-TR" sz="2400" dirty="0" smtClean="0">
                <a:solidFill>
                  <a:schemeClr val="accent2"/>
                </a:solidFill>
              </a:rPr>
              <a:t>  </a:t>
            </a:r>
            <a:r>
              <a:rPr lang="tr-TR" sz="2400" dirty="0">
                <a:solidFill>
                  <a:schemeClr val="accent2"/>
                </a:solidFill>
              </a:rPr>
              <a:t>işlemi ile belirlenir. Eğer bu işlemin sonucu tam sayı ise bu sıradaki eleman medyan olarak belirlenmiş olur. Eğer bu işlemin sonucu kesirli çıkarsa medyan iki değerin tam ortasına düşeceğinden bu iki değerin ortalaması alınarak medyan bulunur.</a:t>
            </a:r>
          </a:p>
          <a:p>
            <a:pPr algn="just"/>
            <a:r>
              <a:rPr lang="tr-TR" sz="2400" b="1" i="1" dirty="0">
                <a:solidFill>
                  <a:schemeClr val="accent2"/>
                </a:solidFill>
              </a:rPr>
              <a:t>Örnek: </a:t>
            </a:r>
            <a:r>
              <a:rPr lang="tr-TR" sz="2400" i="1" dirty="0">
                <a:solidFill>
                  <a:schemeClr val="accent2"/>
                </a:solidFill>
              </a:rPr>
              <a:t>Xi:15,8,12,23,45,32,5,18,16,28,39,51</a:t>
            </a:r>
          </a:p>
          <a:p>
            <a:pPr algn="just">
              <a:buFontTx/>
              <a:buNone/>
            </a:pPr>
            <a:r>
              <a:rPr lang="tr-TR" sz="2400" i="1" dirty="0">
                <a:solidFill>
                  <a:schemeClr val="accent2"/>
                </a:solidFill>
              </a:rPr>
              <a:t>	Yukarıdaki serinin </a:t>
            </a:r>
            <a:r>
              <a:rPr lang="tr-TR" sz="2400" i="1" dirty="0" err="1">
                <a:solidFill>
                  <a:schemeClr val="accent2"/>
                </a:solidFill>
              </a:rPr>
              <a:t>medyanını</a:t>
            </a:r>
            <a:r>
              <a:rPr lang="tr-TR" sz="2400" i="1" dirty="0">
                <a:solidFill>
                  <a:schemeClr val="accent2"/>
                </a:solidFill>
              </a:rPr>
              <a:t> bulunuz.</a:t>
            </a:r>
          </a:p>
          <a:p>
            <a:pPr algn="just">
              <a:buFontTx/>
              <a:buNone/>
            </a:pPr>
            <a:r>
              <a:rPr lang="tr-TR" sz="2400" i="1" dirty="0">
                <a:solidFill>
                  <a:schemeClr val="accent2"/>
                </a:solidFill>
              </a:rPr>
              <a:t>	Önce serideki değerler büyüklük sırasına göre dizilir.</a:t>
            </a:r>
            <a:r>
              <a:rPr lang="tr-TR" sz="2400" dirty="0">
                <a:solidFill>
                  <a:schemeClr val="accent2"/>
                </a:solidFill>
              </a:rPr>
              <a:t> </a:t>
            </a:r>
          </a:p>
          <a:p>
            <a:pPr algn="just">
              <a:buFontTx/>
              <a:buNone/>
            </a:pPr>
            <a:r>
              <a:rPr lang="tr-TR" sz="2400" dirty="0">
                <a:solidFill>
                  <a:schemeClr val="accent2"/>
                </a:solidFill>
              </a:rPr>
              <a:t>	</a:t>
            </a:r>
            <a:r>
              <a:rPr lang="tr-TR" sz="2400" dirty="0" err="1">
                <a:solidFill>
                  <a:schemeClr val="accent2"/>
                </a:solidFill>
              </a:rPr>
              <a:t>Xi</a:t>
            </a:r>
            <a:r>
              <a:rPr lang="tr-TR" sz="2400" dirty="0">
                <a:solidFill>
                  <a:schemeClr val="accent2"/>
                </a:solidFill>
              </a:rPr>
              <a:t> :  5,8,12,15,16,18,23,28,32,39,45,51    gözlem sayısı N=12</a:t>
            </a:r>
          </a:p>
          <a:p>
            <a:pPr algn="just">
              <a:buFontTx/>
              <a:buNone/>
            </a:pPr>
            <a:r>
              <a:rPr lang="tr-TR" sz="2400" dirty="0">
                <a:solidFill>
                  <a:schemeClr val="accent2"/>
                </a:solidFill>
              </a:rPr>
              <a:t>	                     sıradaki değer medyandır. Bu değer 18;23 arasına düşer.</a:t>
            </a:r>
            <a:r>
              <a:rPr lang="tr-TR" sz="2400" dirty="0"/>
              <a:t>                           </a:t>
            </a:r>
            <a:r>
              <a:rPr lang="tr-TR" sz="2400" dirty="0">
                <a:solidFill>
                  <a:srgbClr val="FF0000"/>
                </a:solidFill>
              </a:rPr>
              <a:t>Medyan = 20,5</a:t>
            </a:r>
            <a:r>
              <a:rPr lang="tr-TR" sz="2400" dirty="0"/>
              <a:t>  </a:t>
            </a:r>
            <a:r>
              <a:rPr lang="tr-TR" sz="2400" dirty="0">
                <a:solidFill>
                  <a:schemeClr val="accent2"/>
                </a:solidFill>
              </a:rPr>
              <a:t>olur.</a:t>
            </a:r>
          </a:p>
        </p:txBody>
      </p:sp>
      <p:sp>
        <p:nvSpPr>
          <p:cNvPr id="209925" name="Rectangle 5"/>
          <p:cNvSpPr>
            <a:spLocks noChangeArrowheads="1"/>
          </p:cNvSpPr>
          <p:nvPr/>
        </p:nvSpPr>
        <p:spPr bwMode="auto">
          <a:xfrm>
            <a:off x="0" y="0"/>
            <a:ext cx="9144000" cy="0"/>
          </a:xfrm>
          <a:prstGeom prst="rect">
            <a:avLst/>
          </a:prstGeom>
          <a:noFill/>
          <a:ln w="9525" algn="ctr">
            <a:noFill/>
            <a:miter lim="800000"/>
            <a:headEnd/>
            <a:tailEnd/>
          </a:ln>
          <a:effectLst/>
        </p:spPr>
        <p:txBody>
          <a:bodyPr wrap="none" anchor="ctr">
            <a:spAutoFit/>
          </a:bodyPr>
          <a:lstStyle/>
          <a:p>
            <a:endParaRPr lang="tr-TR"/>
          </a:p>
        </p:txBody>
      </p:sp>
      <p:graphicFrame>
        <p:nvGraphicFramePr>
          <p:cNvPr id="209924" name="Object 4"/>
          <p:cNvGraphicFramePr>
            <a:graphicFrameLocks noChangeAspect="1"/>
          </p:cNvGraphicFramePr>
          <p:nvPr>
            <p:extLst>
              <p:ext uri="{D42A27DB-BD31-4B8C-83A1-F6EECF244321}">
                <p14:modId xmlns:p14="http://schemas.microsoft.com/office/powerpoint/2010/main" val="1113677276"/>
              </p:ext>
            </p:extLst>
          </p:nvPr>
        </p:nvGraphicFramePr>
        <p:xfrm>
          <a:off x="5940152" y="1124744"/>
          <a:ext cx="576263" cy="504056"/>
        </p:xfrm>
        <a:graphic>
          <a:graphicData uri="http://schemas.openxmlformats.org/presentationml/2006/ole">
            <mc:AlternateContent xmlns:mc="http://schemas.openxmlformats.org/markup-compatibility/2006">
              <mc:Choice xmlns:v="urn:schemas-microsoft-com:vml" Requires="v">
                <p:oleObj spid="_x0000_s33076" name="Denklem" r:id="rId4" imgW="393529" imgH="393529" progId="Equation.3">
                  <p:embed/>
                </p:oleObj>
              </mc:Choice>
              <mc:Fallback>
                <p:oleObj name="Denklem" r:id="rId4" imgW="393529" imgH="393529" progId="Equation.3">
                  <p:embed/>
                  <p:pic>
                    <p:nvPicPr>
                      <p:cNvPr id="0" name="Picture 15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0152" y="1124744"/>
                        <a:ext cx="576263" cy="504056"/>
                      </a:xfrm>
                      <a:prstGeom prst="rect">
                        <a:avLst/>
                      </a:prstGeom>
                      <a:solidFill>
                        <a:srgbClr val="FFCC99"/>
                      </a:solidFill>
                    </p:spPr>
                  </p:pic>
                </p:oleObj>
              </mc:Fallback>
            </mc:AlternateContent>
          </a:graphicData>
        </a:graphic>
      </p:graphicFrame>
      <p:sp>
        <p:nvSpPr>
          <p:cNvPr id="209931" name="Rectangle 11"/>
          <p:cNvSpPr>
            <a:spLocks noChangeArrowheads="1"/>
          </p:cNvSpPr>
          <p:nvPr/>
        </p:nvSpPr>
        <p:spPr bwMode="auto">
          <a:xfrm>
            <a:off x="0" y="0"/>
            <a:ext cx="9144000" cy="0"/>
          </a:xfrm>
          <a:prstGeom prst="rect">
            <a:avLst/>
          </a:prstGeom>
          <a:noFill/>
          <a:ln w="9525" algn="ctr">
            <a:noFill/>
            <a:miter lim="800000"/>
            <a:headEnd/>
            <a:tailEnd/>
          </a:ln>
          <a:effectLst/>
        </p:spPr>
        <p:txBody>
          <a:bodyPr wrap="none" anchor="ctr">
            <a:spAutoFit/>
          </a:bodyPr>
          <a:lstStyle/>
          <a:p>
            <a:endParaRPr lang="tr-TR"/>
          </a:p>
        </p:txBody>
      </p:sp>
      <p:graphicFrame>
        <p:nvGraphicFramePr>
          <p:cNvPr id="209930" name="Object 10"/>
          <p:cNvGraphicFramePr>
            <a:graphicFrameLocks noChangeAspect="1"/>
          </p:cNvGraphicFramePr>
          <p:nvPr>
            <p:extLst>
              <p:ext uri="{D42A27DB-BD31-4B8C-83A1-F6EECF244321}">
                <p14:modId xmlns:p14="http://schemas.microsoft.com/office/powerpoint/2010/main" val="2011594865"/>
              </p:ext>
            </p:extLst>
          </p:nvPr>
        </p:nvGraphicFramePr>
        <p:xfrm>
          <a:off x="179512" y="4797152"/>
          <a:ext cx="1689100" cy="547688"/>
        </p:xfrm>
        <a:graphic>
          <a:graphicData uri="http://schemas.openxmlformats.org/presentationml/2006/ole">
            <mc:AlternateContent xmlns:mc="http://schemas.openxmlformats.org/markup-compatibility/2006">
              <mc:Choice xmlns:v="urn:schemas-microsoft-com:vml" Requires="v">
                <p:oleObj spid="_x0000_s33077" name="Denklem" r:id="rId6" imgW="1205977" imgH="393529" progId="Equation.3">
                  <p:embed/>
                </p:oleObj>
              </mc:Choice>
              <mc:Fallback>
                <p:oleObj name="Denklem" r:id="rId6" imgW="1205977" imgH="393529" progId="Equation.3">
                  <p:embed/>
                  <p:pic>
                    <p:nvPicPr>
                      <p:cNvPr id="0" name="Picture 15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9512" y="4797152"/>
                        <a:ext cx="1689100" cy="547688"/>
                      </a:xfrm>
                      <a:prstGeom prst="rect">
                        <a:avLst/>
                      </a:prstGeom>
                      <a:noFill/>
                      <a:extLst/>
                    </p:spPr>
                  </p:pic>
                </p:oleObj>
              </mc:Fallback>
            </mc:AlternateContent>
          </a:graphicData>
        </a:graphic>
      </p:graphicFrame>
      <p:sp>
        <p:nvSpPr>
          <p:cNvPr id="209933" name="Rectangle 13"/>
          <p:cNvSpPr>
            <a:spLocks noChangeArrowheads="1"/>
          </p:cNvSpPr>
          <p:nvPr/>
        </p:nvSpPr>
        <p:spPr bwMode="auto">
          <a:xfrm>
            <a:off x="0" y="0"/>
            <a:ext cx="9144000" cy="0"/>
          </a:xfrm>
          <a:prstGeom prst="rect">
            <a:avLst/>
          </a:prstGeom>
          <a:noFill/>
          <a:ln w="9525" algn="ctr">
            <a:noFill/>
            <a:miter lim="800000"/>
            <a:headEnd/>
            <a:tailEnd/>
          </a:ln>
          <a:effectLst/>
        </p:spPr>
        <p:txBody>
          <a:bodyPr wrap="none" anchor="ctr">
            <a:spAutoFit/>
          </a:bodyPr>
          <a:lstStyle/>
          <a:p>
            <a:endParaRPr lang="tr-TR"/>
          </a:p>
        </p:txBody>
      </p:sp>
      <p:graphicFrame>
        <p:nvGraphicFramePr>
          <p:cNvPr id="209932" name="Object 12"/>
          <p:cNvGraphicFramePr>
            <a:graphicFrameLocks noChangeAspect="1"/>
          </p:cNvGraphicFramePr>
          <p:nvPr>
            <p:extLst>
              <p:ext uri="{D42A27DB-BD31-4B8C-83A1-F6EECF244321}">
                <p14:modId xmlns:p14="http://schemas.microsoft.com/office/powerpoint/2010/main" val="915601653"/>
              </p:ext>
            </p:extLst>
          </p:nvPr>
        </p:nvGraphicFramePr>
        <p:xfrm>
          <a:off x="3419872" y="6093296"/>
          <a:ext cx="1655763" cy="561975"/>
        </p:xfrm>
        <a:graphic>
          <a:graphicData uri="http://schemas.openxmlformats.org/presentationml/2006/ole">
            <mc:AlternateContent xmlns:mc="http://schemas.openxmlformats.org/markup-compatibility/2006">
              <mc:Choice xmlns:v="urn:schemas-microsoft-com:vml" Requires="v">
                <p:oleObj spid="_x0000_s33078" name="Denklem" r:id="rId8" imgW="1155700" imgH="393700" progId="Equation.3">
                  <p:embed/>
                </p:oleObj>
              </mc:Choice>
              <mc:Fallback>
                <p:oleObj name="Denklem" r:id="rId8" imgW="1155700" imgH="393700" progId="Equation.3">
                  <p:embed/>
                  <p:pic>
                    <p:nvPicPr>
                      <p:cNvPr id="0" name="Picture 15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19872" y="6093296"/>
                        <a:ext cx="1655763" cy="561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tr-TR" sz="3600" dirty="0" smtClean="0">
                <a:solidFill>
                  <a:srgbClr val="FF0000"/>
                </a:solidFill>
              </a:rPr>
              <a:t>Örnek (sayfa 120)</a:t>
            </a:r>
            <a:endParaRPr lang="tr-TR" sz="3600" dirty="0">
              <a:solidFill>
                <a:srgbClr val="FF0000"/>
              </a:solidFill>
            </a:endParaRPr>
          </a:p>
        </p:txBody>
      </p:sp>
      <p:sp>
        <p:nvSpPr>
          <p:cNvPr id="3" name="Content Placeholder 2"/>
          <p:cNvSpPr>
            <a:spLocks noGrp="1"/>
          </p:cNvSpPr>
          <p:nvPr>
            <p:ph idx="1"/>
          </p:nvPr>
        </p:nvSpPr>
        <p:spPr>
          <a:xfrm>
            <a:off x="457200" y="980728"/>
            <a:ext cx="8229600" cy="5145435"/>
          </a:xfrm>
        </p:spPr>
        <p:txBody>
          <a:bodyPr/>
          <a:lstStyle/>
          <a:p>
            <a:r>
              <a:rPr lang="tr-TR" dirty="0" smtClean="0">
                <a:solidFill>
                  <a:srgbClr val="FF0000"/>
                </a:solidFill>
              </a:rPr>
              <a:t>Değerleri 2, 6, 5, 6, 7, 6, 3, 5 olan serinin ortancasını bulalım.</a:t>
            </a:r>
          </a:p>
          <a:p>
            <a:r>
              <a:rPr lang="tr-TR" dirty="0" smtClean="0">
                <a:solidFill>
                  <a:srgbClr val="002060"/>
                </a:solidFill>
              </a:rPr>
              <a:t>Bir serinin ortancasının bulunmasında, önce serideki birimler küçükten büyüğe doğru sıraya konur: 2, 3, 5, 5, 6, 6, 6, 7</a:t>
            </a:r>
          </a:p>
          <a:p>
            <a:r>
              <a:rPr lang="tr-TR" dirty="0" smtClean="0">
                <a:solidFill>
                  <a:srgbClr val="002060"/>
                </a:solidFill>
              </a:rPr>
              <a:t>Gözlem sayısı N = 8 dir. (N+1)/2 = (8+1)/2=4,5</a:t>
            </a:r>
          </a:p>
          <a:p>
            <a:r>
              <a:rPr lang="tr-TR" dirty="0" smtClean="0">
                <a:solidFill>
                  <a:srgbClr val="002060"/>
                </a:solidFill>
              </a:rPr>
              <a:t>Seride çift sayıda birim olduğundan, ortadaki iki birim olan 5 ve 6 toplanarak ikiye bölünür:</a:t>
            </a:r>
          </a:p>
          <a:p>
            <a:r>
              <a:rPr lang="tr-TR" dirty="0" smtClean="0">
                <a:solidFill>
                  <a:srgbClr val="002060"/>
                </a:solidFill>
              </a:rPr>
              <a:t>Ortanca = (5+6)/2 = 5,5 bulunur.</a:t>
            </a:r>
            <a:endParaRPr lang="tr-TR" dirty="0">
              <a:solidFill>
                <a:srgbClr val="002060"/>
              </a:solidFill>
            </a:endParaRPr>
          </a:p>
        </p:txBody>
      </p:sp>
    </p:spTree>
    <p:extLst>
      <p:ext uri="{BB962C8B-B14F-4D97-AF65-F5344CB8AC3E}">
        <p14:creationId xmlns:p14="http://schemas.microsoft.com/office/powerpoint/2010/main" val="1113910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tr-TR" sz="3600" dirty="0" smtClean="0">
                <a:solidFill>
                  <a:srgbClr val="FF0000"/>
                </a:solidFill>
              </a:rPr>
              <a:t>Sınıflandırılmış serilerde ortanca</a:t>
            </a:r>
            <a:endParaRPr lang="tr-TR" sz="3600" dirty="0">
              <a:solidFill>
                <a:srgbClr val="FF0000"/>
              </a:solidFill>
            </a:endParaRPr>
          </a:p>
        </p:txBody>
      </p:sp>
      <p:sp>
        <p:nvSpPr>
          <p:cNvPr id="3" name="Content Placeholder 2"/>
          <p:cNvSpPr>
            <a:spLocks noGrp="1"/>
          </p:cNvSpPr>
          <p:nvPr>
            <p:ph idx="1"/>
          </p:nvPr>
        </p:nvSpPr>
        <p:spPr>
          <a:xfrm>
            <a:off x="457200" y="1340768"/>
            <a:ext cx="8229600" cy="4165923"/>
          </a:xfrm>
        </p:spPr>
        <p:txBody>
          <a:bodyPr>
            <a:normAutofit/>
          </a:bodyPr>
          <a:lstStyle/>
          <a:p>
            <a:r>
              <a:rPr lang="tr-TR" sz="3600" dirty="0" smtClean="0">
                <a:solidFill>
                  <a:srgbClr val="002060"/>
                </a:solidFill>
              </a:rPr>
              <a:t>Sınıflandırılmış serilerde ortanca bulunurken, serideki birimler önce büyüklük sırasına konur, sonra toplam frekans sayısı ikiye bölünüp, kaçıncı birimin ortanca olduğu saptanır.</a:t>
            </a:r>
          </a:p>
          <a:p>
            <a:r>
              <a:rPr lang="tr-TR" sz="3600" dirty="0" smtClean="0">
                <a:solidFill>
                  <a:srgbClr val="002060"/>
                </a:solidFill>
              </a:rPr>
              <a:t>Daha sonra birikimli frekanslar yardımıyla ortanca bulunur.</a:t>
            </a:r>
            <a:endParaRPr lang="tr-TR" sz="3600" dirty="0">
              <a:solidFill>
                <a:srgbClr val="002060"/>
              </a:solidFill>
            </a:endParaRPr>
          </a:p>
        </p:txBody>
      </p:sp>
    </p:spTree>
    <p:extLst>
      <p:ext uri="{BB962C8B-B14F-4D97-AF65-F5344CB8AC3E}">
        <p14:creationId xmlns:p14="http://schemas.microsoft.com/office/powerpoint/2010/main" val="27492525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tr-TR" sz="3600" dirty="0" smtClean="0">
                <a:solidFill>
                  <a:srgbClr val="FF0000"/>
                </a:solidFill>
              </a:rPr>
              <a:t>2’ci Örnek (sayfa 120)</a:t>
            </a:r>
            <a:endParaRPr lang="tr-TR" sz="3600" dirty="0">
              <a:solidFill>
                <a:srgbClr val="FF0000"/>
              </a:solidFill>
            </a:endParaRPr>
          </a:p>
        </p:txBody>
      </p:sp>
      <p:sp>
        <p:nvSpPr>
          <p:cNvPr id="3" name="Content Placeholder 2"/>
          <p:cNvSpPr>
            <a:spLocks noGrp="1"/>
          </p:cNvSpPr>
          <p:nvPr>
            <p:ph idx="1"/>
          </p:nvPr>
        </p:nvSpPr>
        <p:spPr>
          <a:xfrm>
            <a:off x="457200" y="908720"/>
            <a:ext cx="8229600" cy="5616624"/>
          </a:xfrm>
        </p:spPr>
        <p:txBody>
          <a:bodyPr/>
          <a:lstStyle/>
          <a:p>
            <a:r>
              <a:rPr lang="tr-TR" dirty="0" smtClean="0">
                <a:solidFill>
                  <a:srgbClr val="002060"/>
                </a:solidFill>
              </a:rPr>
              <a:t>Aşağıdaki serinin ortancasını bulalım.</a:t>
            </a:r>
          </a:p>
          <a:p>
            <a:endParaRPr lang="tr-TR" dirty="0">
              <a:solidFill>
                <a:srgbClr val="00206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401204221"/>
              </p:ext>
            </p:extLst>
          </p:nvPr>
        </p:nvGraphicFramePr>
        <p:xfrm>
          <a:off x="1524000" y="1397000"/>
          <a:ext cx="6096000" cy="482092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tr-TR" dirty="0" smtClean="0"/>
                        <a:t>X</a:t>
                      </a:r>
                      <a:endParaRPr lang="tr-TR" dirty="0"/>
                    </a:p>
                  </a:txBody>
                  <a:tcPr/>
                </a:tc>
                <a:tc>
                  <a:txBody>
                    <a:bodyPr/>
                    <a:lstStyle/>
                    <a:p>
                      <a:pPr algn="ctr"/>
                      <a:r>
                        <a:rPr lang="tr-TR" dirty="0" smtClean="0"/>
                        <a:t>f</a:t>
                      </a:r>
                      <a:endParaRPr lang="tr-TR" dirty="0"/>
                    </a:p>
                  </a:txBody>
                  <a:tcPr/>
                </a:tc>
              </a:tr>
              <a:tr h="370840">
                <a:tc>
                  <a:txBody>
                    <a:bodyPr/>
                    <a:lstStyle/>
                    <a:p>
                      <a:pPr algn="ctr"/>
                      <a:r>
                        <a:rPr lang="tr-TR" dirty="0" smtClean="0"/>
                        <a:t>20</a:t>
                      </a:r>
                      <a:endParaRPr lang="tr-TR" dirty="0"/>
                    </a:p>
                  </a:txBody>
                  <a:tcPr/>
                </a:tc>
                <a:tc>
                  <a:txBody>
                    <a:bodyPr/>
                    <a:lstStyle/>
                    <a:p>
                      <a:pPr algn="ctr"/>
                      <a:r>
                        <a:rPr lang="tr-TR" dirty="0" smtClean="0"/>
                        <a:t>4</a:t>
                      </a:r>
                      <a:endParaRPr lang="tr-TR" dirty="0"/>
                    </a:p>
                  </a:txBody>
                  <a:tcPr/>
                </a:tc>
              </a:tr>
              <a:tr h="370840">
                <a:tc>
                  <a:txBody>
                    <a:bodyPr/>
                    <a:lstStyle/>
                    <a:p>
                      <a:pPr algn="ctr"/>
                      <a:r>
                        <a:rPr lang="tr-TR" dirty="0" smtClean="0"/>
                        <a:t>21</a:t>
                      </a:r>
                      <a:endParaRPr lang="tr-TR" dirty="0"/>
                    </a:p>
                  </a:txBody>
                  <a:tcPr/>
                </a:tc>
                <a:tc>
                  <a:txBody>
                    <a:bodyPr/>
                    <a:lstStyle/>
                    <a:p>
                      <a:pPr algn="ctr"/>
                      <a:r>
                        <a:rPr lang="tr-TR" dirty="0" smtClean="0"/>
                        <a:t>6</a:t>
                      </a:r>
                      <a:endParaRPr lang="tr-TR" dirty="0"/>
                    </a:p>
                  </a:txBody>
                  <a:tcPr/>
                </a:tc>
              </a:tr>
              <a:tr h="370840">
                <a:tc>
                  <a:txBody>
                    <a:bodyPr/>
                    <a:lstStyle/>
                    <a:p>
                      <a:pPr algn="ctr"/>
                      <a:r>
                        <a:rPr lang="tr-TR" dirty="0" smtClean="0"/>
                        <a:t>22</a:t>
                      </a:r>
                      <a:endParaRPr lang="tr-TR" dirty="0"/>
                    </a:p>
                  </a:txBody>
                  <a:tcPr/>
                </a:tc>
                <a:tc>
                  <a:txBody>
                    <a:bodyPr/>
                    <a:lstStyle/>
                    <a:p>
                      <a:pPr algn="ctr"/>
                      <a:r>
                        <a:rPr lang="tr-TR" dirty="0" smtClean="0"/>
                        <a:t>9</a:t>
                      </a:r>
                      <a:endParaRPr lang="tr-TR" dirty="0"/>
                    </a:p>
                  </a:txBody>
                  <a:tcPr/>
                </a:tc>
              </a:tr>
              <a:tr h="370840">
                <a:tc>
                  <a:txBody>
                    <a:bodyPr/>
                    <a:lstStyle/>
                    <a:p>
                      <a:pPr algn="ctr"/>
                      <a:r>
                        <a:rPr lang="tr-TR" dirty="0" smtClean="0"/>
                        <a:t>23</a:t>
                      </a:r>
                      <a:endParaRPr lang="tr-TR" dirty="0"/>
                    </a:p>
                  </a:txBody>
                  <a:tcPr/>
                </a:tc>
                <a:tc>
                  <a:txBody>
                    <a:bodyPr/>
                    <a:lstStyle/>
                    <a:p>
                      <a:pPr algn="ctr"/>
                      <a:r>
                        <a:rPr lang="tr-TR" dirty="0" smtClean="0"/>
                        <a:t>17</a:t>
                      </a:r>
                      <a:endParaRPr lang="tr-TR" dirty="0"/>
                    </a:p>
                  </a:txBody>
                  <a:tcPr/>
                </a:tc>
              </a:tr>
              <a:tr h="370840">
                <a:tc>
                  <a:txBody>
                    <a:bodyPr/>
                    <a:lstStyle/>
                    <a:p>
                      <a:pPr algn="ctr"/>
                      <a:r>
                        <a:rPr lang="tr-TR" dirty="0" smtClean="0"/>
                        <a:t>24</a:t>
                      </a:r>
                      <a:endParaRPr lang="tr-TR" dirty="0"/>
                    </a:p>
                  </a:txBody>
                  <a:tcPr/>
                </a:tc>
                <a:tc>
                  <a:txBody>
                    <a:bodyPr/>
                    <a:lstStyle/>
                    <a:p>
                      <a:pPr algn="ctr"/>
                      <a:r>
                        <a:rPr lang="tr-TR" dirty="0" smtClean="0"/>
                        <a:t>19</a:t>
                      </a:r>
                      <a:endParaRPr lang="tr-TR" dirty="0"/>
                    </a:p>
                  </a:txBody>
                  <a:tcPr/>
                </a:tc>
              </a:tr>
              <a:tr h="370840">
                <a:tc>
                  <a:txBody>
                    <a:bodyPr/>
                    <a:lstStyle/>
                    <a:p>
                      <a:pPr algn="ctr"/>
                      <a:r>
                        <a:rPr lang="tr-TR" dirty="0" smtClean="0"/>
                        <a:t>25</a:t>
                      </a:r>
                      <a:endParaRPr lang="tr-TR" dirty="0"/>
                    </a:p>
                  </a:txBody>
                  <a:tcPr/>
                </a:tc>
                <a:tc>
                  <a:txBody>
                    <a:bodyPr/>
                    <a:lstStyle/>
                    <a:p>
                      <a:pPr algn="ctr"/>
                      <a:r>
                        <a:rPr lang="tr-TR" dirty="0" smtClean="0"/>
                        <a:t>8</a:t>
                      </a:r>
                      <a:endParaRPr lang="tr-TR" dirty="0"/>
                    </a:p>
                  </a:txBody>
                  <a:tcPr/>
                </a:tc>
              </a:tr>
              <a:tr h="370840">
                <a:tc>
                  <a:txBody>
                    <a:bodyPr/>
                    <a:lstStyle/>
                    <a:p>
                      <a:pPr algn="ctr"/>
                      <a:r>
                        <a:rPr lang="tr-TR" dirty="0" smtClean="0"/>
                        <a:t>26</a:t>
                      </a:r>
                      <a:endParaRPr lang="tr-TR" dirty="0"/>
                    </a:p>
                  </a:txBody>
                  <a:tcPr/>
                </a:tc>
                <a:tc>
                  <a:txBody>
                    <a:bodyPr/>
                    <a:lstStyle/>
                    <a:p>
                      <a:pPr algn="ctr"/>
                      <a:r>
                        <a:rPr lang="tr-TR" dirty="0" smtClean="0"/>
                        <a:t>7</a:t>
                      </a:r>
                      <a:endParaRPr lang="tr-TR" dirty="0"/>
                    </a:p>
                  </a:txBody>
                  <a:tcPr/>
                </a:tc>
              </a:tr>
              <a:tr h="370840">
                <a:tc>
                  <a:txBody>
                    <a:bodyPr/>
                    <a:lstStyle/>
                    <a:p>
                      <a:pPr algn="ctr"/>
                      <a:r>
                        <a:rPr lang="tr-TR" dirty="0" smtClean="0"/>
                        <a:t>27</a:t>
                      </a:r>
                      <a:endParaRPr lang="tr-TR" dirty="0"/>
                    </a:p>
                  </a:txBody>
                  <a:tcPr/>
                </a:tc>
                <a:tc>
                  <a:txBody>
                    <a:bodyPr/>
                    <a:lstStyle/>
                    <a:p>
                      <a:pPr algn="ctr"/>
                      <a:r>
                        <a:rPr lang="tr-TR" dirty="0" smtClean="0"/>
                        <a:t>5</a:t>
                      </a:r>
                      <a:endParaRPr lang="tr-TR" dirty="0"/>
                    </a:p>
                  </a:txBody>
                  <a:tcPr/>
                </a:tc>
              </a:tr>
              <a:tr h="370840">
                <a:tc>
                  <a:txBody>
                    <a:bodyPr/>
                    <a:lstStyle/>
                    <a:p>
                      <a:pPr algn="ctr"/>
                      <a:r>
                        <a:rPr lang="tr-TR" dirty="0" smtClean="0"/>
                        <a:t>28</a:t>
                      </a:r>
                      <a:endParaRPr lang="tr-TR" dirty="0"/>
                    </a:p>
                  </a:txBody>
                  <a:tcPr/>
                </a:tc>
                <a:tc>
                  <a:txBody>
                    <a:bodyPr/>
                    <a:lstStyle/>
                    <a:p>
                      <a:pPr algn="ctr"/>
                      <a:r>
                        <a:rPr lang="tr-TR" dirty="0" smtClean="0"/>
                        <a:t>3</a:t>
                      </a:r>
                      <a:endParaRPr lang="tr-TR" dirty="0"/>
                    </a:p>
                  </a:txBody>
                  <a:tcPr/>
                </a:tc>
              </a:tr>
              <a:tr h="370840">
                <a:tc>
                  <a:txBody>
                    <a:bodyPr/>
                    <a:lstStyle/>
                    <a:p>
                      <a:pPr algn="ctr"/>
                      <a:r>
                        <a:rPr lang="tr-TR" dirty="0" smtClean="0"/>
                        <a:t>29</a:t>
                      </a:r>
                      <a:endParaRPr lang="tr-TR" dirty="0"/>
                    </a:p>
                  </a:txBody>
                  <a:tcPr/>
                </a:tc>
                <a:tc>
                  <a:txBody>
                    <a:bodyPr/>
                    <a:lstStyle/>
                    <a:p>
                      <a:pPr algn="ctr"/>
                      <a:r>
                        <a:rPr lang="tr-TR" dirty="0" smtClean="0"/>
                        <a:t>3</a:t>
                      </a:r>
                      <a:endParaRPr lang="tr-TR" dirty="0"/>
                    </a:p>
                  </a:txBody>
                  <a:tcPr/>
                </a:tc>
              </a:tr>
              <a:tr h="370840">
                <a:tc>
                  <a:txBody>
                    <a:bodyPr/>
                    <a:lstStyle/>
                    <a:p>
                      <a:pPr algn="ctr"/>
                      <a:r>
                        <a:rPr lang="tr-TR" dirty="0" smtClean="0"/>
                        <a:t>30</a:t>
                      </a:r>
                      <a:endParaRPr lang="tr-TR" dirty="0"/>
                    </a:p>
                  </a:txBody>
                  <a:tcPr/>
                </a:tc>
                <a:tc>
                  <a:txBody>
                    <a:bodyPr/>
                    <a:lstStyle/>
                    <a:p>
                      <a:pPr algn="ctr"/>
                      <a:r>
                        <a:rPr lang="tr-TR" dirty="0" smtClean="0"/>
                        <a:t>2</a:t>
                      </a:r>
                      <a:endParaRPr lang="tr-TR" dirty="0"/>
                    </a:p>
                  </a:txBody>
                  <a:tcPr/>
                </a:tc>
              </a:tr>
              <a:tr h="370840">
                <a:tc>
                  <a:txBody>
                    <a:bodyPr/>
                    <a:lstStyle/>
                    <a:p>
                      <a:pPr algn="ctr"/>
                      <a:endParaRPr lang="tr-TR"/>
                    </a:p>
                  </a:txBody>
                  <a:tcPr/>
                </a:tc>
                <a:tc>
                  <a:txBody>
                    <a:bodyPr/>
                    <a:lstStyle/>
                    <a:p>
                      <a:pPr algn="ctr"/>
                      <a:r>
                        <a:rPr lang="tr-TR" dirty="0" smtClean="0">
                          <a:latin typeface="Algerian" panose="04020705040A02060702" pitchFamily="82" charset="0"/>
                        </a:rPr>
                        <a:t>∑ 83</a:t>
                      </a:r>
                      <a:endParaRPr lang="tr-TR" dirty="0"/>
                    </a:p>
                  </a:txBody>
                  <a:tcPr/>
                </a:tc>
              </a:tr>
            </a:tbl>
          </a:graphicData>
        </a:graphic>
      </p:graphicFrame>
    </p:spTree>
    <p:extLst>
      <p:ext uri="{BB962C8B-B14F-4D97-AF65-F5344CB8AC3E}">
        <p14:creationId xmlns:p14="http://schemas.microsoft.com/office/powerpoint/2010/main" val="2014400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457200" y="274638"/>
            <a:ext cx="8229600" cy="561975"/>
          </a:xfrm>
        </p:spPr>
        <p:txBody>
          <a:bodyPr>
            <a:noAutofit/>
          </a:bodyPr>
          <a:lstStyle/>
          <a:p>
            <a:r>
              <a:rPr lang="tr-TR" sz="3200" b="1" dirty="0" smtClean="0">
                <a:solidFill>
                  <a:srgbClr val="FF0000"/>
                </a:solidFill>
              </a:rPr>
              <a:t>Parametrik(Analitik) </a:t>
            </a:r>
            <a:r>
              <a:rPr lang="tr-TR" sz="3200" b="1" dirty="0">
                <a:solidFill>
                  <a:srgbClr val="FF0000"/>
                </a:solidFill>
              </a:rPr>
              <a:t>olmayan ortalamalar</a:t>
            </a:r>
          </a:p>
        </p:txBody>
      </p:sp>
      <p:sp>
        <p:nvSpPr>
          <p:cNvPr id="197635" name="Rectangle 3"/>
          <p:cNvSpPr>
            <a:spLocks noGrp="1" noChangeArrowheads="1"/>
          </p:cNvSpPr>
          <p:nvPr>
            <p:ph type="body" idx="1"/>
          </p:nvPr>
        </p:nvSpPr>
        <p:spPr>
          <a:xfrm>
            <a:off x="250825" y="1484784"/>
            <a:ext cx="8642350" cy="5112866"/>
          </a:xfrm>
        </p:spPr>
        <p:txBody>
          <a:bodyPr/>
          <a:lstStyle/>
          <a:p>
            <a:pPr algn="just">
              <a:lnSpc>
                <a:spcPct val="80000"/>
              </a:lnSpc>
              <a:buFontTx/>
              <a:buNone/>
            </a:pPr>
            <a:r>
              <a:rPr lang="tr-TR" sz="2400" dirty="0"/>
              <a:t>	</a:t>
            </a:r>
            <a:r>
              <a:rPr lang="tr-TR" b="1" dirty="0" smtClean="0"/>
              <a:t>5.1 . Parametrik olmayan ortalamalar</a:t>
            </a:r>
            <a:r>
              <a:rPr lang="tr-TR" dirty="0" smtClean="0"/>
              <a:t>; </a:t>
            </a:r>
          </a:p>
          <a:p>
            <a:pPr algn="just">
              <a:lnSpc>
                <a:spcPct val="80000"/>
              </a:lnSpc>
              <a:buFontTx/>
              <a:buNone/>
            </a:pPr>
            <a:r>
              <a:rPr lang="tr-TR" dirty="0" smtClean="0"/>
              <a:t>1) Tepe değeri, 2) Ortanca, 3) Kantillerdir. Bu ortalamaların hesaplanmasında serideki tüm değerler kullanılmaz. Bu nedenle ana kütleyi her zaman ve doğru olarak yansıtmazlar.</a:t>
            </a:r>
            <a:endParaRPr lang="tr-TR" dirty="0">
              <a:solidFill>
                <a:srgbClr val="000066"/>
              </a:solidFill>
            </a:endParaRPr>
          </a:p>
          <a:p>
            <a:pPr>
              <a:lnSpc>
                <a:spcPct val="80000"/>
              </a:lnSpc>
              <a:buFontTx/>
              <a:buNone/>
            </a:pPr>
            <a:r>
              <a:rPr lang="tr-TR" b="1" dirty="0">
                <a:solidFill>
                  <a:srgbClr val="000066"/>
                </a:solidFill>
              </a:rPr>
              <a:t>	</a:t>
            </a:r>
            <a:r>
              <a:rPr lang="tr-TR" b="1" dirty="0" smtClean="0">
                <a:solidFill>
                  <a:srgbClr val="FF0000"/>
                </a:solidFill>
              </a:rPr>
              <a:t>5.1.1. Tepe Değeri (Mod)</a:t>
            </a:r>
            <a:r>
              <a:rPr lang="tr-TR" dirty="0" smtClean="0">
                <a:solidFill>
                  <a:srgbClr val="000066"/>
                </a:solidFill>
              </a:rPr>
              <a:t>  </a:t>
            </a:r>
            <a:endParaRPr lang="tr-TR" dirty="0">
              <a:solidFill>
                <a:srgbClr val="000066"/>
              </a:solidFill>
            </a:endParaRPr>
          </a:p>
          <a:p>
            <a:pPr algn="just">
              <a:lnSpc>
                <a:spcPct val="80000"/>
              </a:lnSpc>
              <a:buFontTx/>
              <a:buNone/>
            </a:pPr>
            <a:r>
              <a:rPr lang="tr-TR" dirty="0">
                <a:solidFill>
                  <a:srgbClr val="000066"/>
                </a:solidFill>
              </a:rPr>
              <a:t>	</a:t>
            </a:r>
            <a:r>
              <a:rPr lang="tr-TR" dirty="0" smtClean="0">
                <a:solidFill>
                  <a:srgbClr val="000066"/>
                </a:solidFill>
              </a:rPr>
              <a:t>Tepe değeri, bie serideki en çok yinelenen(tekrarlanan) değerdir. Yani frekansı diğer değerlerin hiçbirisi tarafından aşılamayan değerdir.</a:t>
            </a:r>
            <a:endParaRPr lang="tr-TR" dirty="0">
              <a:solidFill>
                <a:srgbClr val="000066"/>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tr-TR" sz="3200" dirty="0" smtClean="0">
                <a:solidFill>
                  <a:srgbClr val="002060"/>
                </a:solidFill>
              </a:rPr>
              <a:t>Önce frekansların birikimli frekansları bulunur (Çizelge 5.7)</a:t>
            </a:r>
            <a:endParaRPr lang="tr-TR" sz="3200" dirty="0">
              <a:solidFill>
                <a:srgbClr val="00206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77460320"/>
              </p:ext>
            </p:extLst>
          </p:nvPr>
        </p:nvGraphicFramePr>
        <p:xfrm>
          <a:off x="457200" y="1191578"/>
          <a:ext cx="8229600" cy="5405777"/>
        </p:xfrm>
        <a:graphic>
          <a:graphicData uri="http://schemas.openxmlformats.org/drawingml/2006/table">
            <a:tbl>
              <a:tblPr firstRow="1" bandRow="1">
                <a:tableStyleId>{5C22544A-7EE6-4342-B048-85BDC9FD1C3A}</a:tableStyleId>
              </a:tblPr>
              <a:tblGrid>
                <a:gridCol w="2743200"/>
                <a:gridCol w="2743200"/>
                <a:gridCol w="2743200"/>
              </a:tblGrid>
              <a:tr h="415829">
                <a:tc>
                  <a:txBody>
                    <a:bodyPr/>
                    <a:lstStyle/>
                    <a:p>
                      <a:pPr algn="ctr"/>
                      <a:r>
                        <a:rPr lang="tr-TR" dirty="0" smtClean="0"/>
                        <a:t>X</a:t>
                      </a:r>
                      <a:endParaRPr lang="tr-TR" dirty="0"/>
                    </a:p>
                  </a:txBody>
                  <a:tcPr/>
                </a:tc>
                <a:tc>
                  <a:txBody>
                    <a:bodyPr/>
                    <a:lstStyle/>
                    <a:p>
                      <a:pPr algn="ctr"/>
                      <a:r>
                        <a:rPr lang="tr-TR" dirty="0" smtClean="0"/>
                        <a:t>Frekans(f)</a:t>
                      </a:r>
                      <a:endParaRPr lang="tr-TR" dirty="0"/>
                    </a:p>
                  </a:txBody>
                  <a:tcPr/>
                </a:tc>
                <a:tc>
                  <a:txBody>
                    <a:bodyPr/>
                    <a:lstStyle/>
                    <a:p>
                      <a:pPr algn="ctr"/>
                      <a:r>
                        <a:rPr lang="tr-TR" dirty="0" smtClean="0"/>
                        <a:t>Birikimli Frekanslar(Bf)</a:t>
                      </a:r>
                      <a:endParaRPr lang="tr-TR" dirty="0"/>
                    </a:p>
                  </a:txBody>
                  <a:tcPr/>
                </a:tc>
              </a:tr>
              <a:tr h="415829">
                <a:tc>
                  <a:txBody>
                    <a:bodyPr/>
                    <a:lstStyle/>
                    <a:p>
                      <a:pPr algn="ctr"/>
                      <a:r>
                        <a:rPr lang="tr-TR" dirty="0" smtClean="0"/>
                        <a:t>20</a:t>
                      </a:r>
                      <a:endParaRPr lang="tr-TR" dirty="0"/>
                    </a:p>
                  </a:txBody>
                  <a:tcPr/>
                </a:tc>
                <a:tc>
                  <a:txBody>
                    <a:bodyPr/>
                    <a:lstStyle/>
                    <a:p>
                      <a:pPr algn="ctr"/>
                      <a:r>
                        <a:rPr lang="tr-TR" dirty="0" smtClean="0"/>
                        <a:t>4</a:t>
                      </a:r>
                      <a:endParaRPr lang="tr-TR" dirty="0"/>
                    </a:p>
                  </a:txBody>
                  <a:tcPr/>
                </a:tc>
                <a:tc>
                  <a:txBody>
                    <a:bodyPr/>
                    <a:lstStyle/>
                    <a:p>
                      <a:pPr algn="ctr"/>
                      <a:r>
                        <a:rPr lang="tr-TR" dirty="0" smtClean="0"/>
                        <a:t>4</a:t>
                      </a:r>
                      <a:endParaRPr lang="tr-TR" dirty="0"/>
                    </a:p>
                  </a:txBody>
                  <a:tcPr/>
                </a:tc>
              </a:tr>
              <a:tr h="415829">
                <a:tc>
                  <a:txBody>
                    <a:bodyPr/>
                    <a:lstStyle/>
                    <a:p>
                      <a:pPr algn="ctr"/>
                      <a:r>
                        <a:rPr lang="tr-TR" dirty="0" smtClean="0"/>
                        <a:t>21</a:t>
                      </a:r>
                      <a:endParaRPr lang="tr-TR" dirty="0"/>
                    </a:p>
                  </a:txBody>
                  <a:tcPr/>
                </a:tc>
                <a:tc>
                  <a:txBody>
                    <a:bodyPr/>
                    <a:lstStyle/>
                    <a:p>
                      <a:pPr algn="ctr"/>
                      <a:r>
                        <a:rPr lang="tr-TR" dirty="0" smtClean="0"/>
                        <a:t>6</a:t>
                      </a:r>
                      <a:endParaRPr lang="tr-TR" dirty="0"/>
                    </a:p>
                  </a:txBody>
                  <a:tcPr/>
                </a:tc>
                <a:tc>
                  <a:txBody>
                    <a:bodyPr/>
                    <a:lstStyle/>
                    <a:p>
                      <a:pPr algn="ctr"/>
                      <a:r>
                        <a:rPr lang="tr-TR" dirty="0" smtClean="0"/>
                        <a:t>10</a:t>
                      </a:r>
                      <a:endParaRPr lang="tr-TR" dirty="0"/>
                    </a:p>
                  </a:txBody>
                  <a:tcPr/>
                </a:tc>
              </a:tr>
              <a:tr h="415829">
                <a:tc>
                  <a:txBody>
                    <a:bodyPr/>
                    <a:lstStyle/>
                    <a:p>
                      <a:pPr algn="ctr"/>
                      <a:r>
                        <a:rPr lang="tr-TR" dirty="0" smtClean="0"/>
                        <a:t>22</a:t>
                      </a:r>
                      <a:endParaRPr lang="tr-TR" dirty="0"/>
                    </a:p>
                  </a:txBody>
                  <a:tcPr/>
                </a:tc>
                <a:tc>
                  <a:txBody>
                    <a:bodyPr/>
                    <a:lstStyle/>
                    <a:p>
                      <a:pPr algn="ctr"/>
                      <a:r>
                        <a:rPr lang="tr-TR" dirty="0" smtClean="0"/>
                        <a:t>9</a:t>
                      </a:r>
                      <a:endParaRPr lang="tr-TR" dirty="0"/>
                    </a:p>
                  </a:txBody>
                  <a:tcPr/>
                </a:tc>
                <a:tc>
                  <a:txBody>
                    <a:bodyPr/>
                    <a:lstStyle/>
                    <a:p>
                      <a:pPr algn="ctr"/>
                      <a:r>
                        <a:rPr lang="tr-TR" dirty="0" smtClean="0"/>
                        <a:t>19</a:t>
                      </a:r>
                      <a:endParaRPr lang="tr-TR" dirty="0"/>
                    </a:p>
                  </a:txBody>
                  <a:tcPr/>
                </a:tc>
              </a:tr>
              <a:tr h="415829">
                <a:tc>
                  <a:txBody>
                    <a:bodyPr/>
                    <a:lstStyle/>
                    <a:p>
                      <a:pPr algn="ctr"/>
                      <a:r>
                        <a:rPr lang="tr-TR" dirty="0" smtClean="0"/>
                        <a:t>23</a:t>
                      </a:r>
                      <a:endParaRPr lang="tr-TR" dirty="0"/>
                    </a:p>
                  </a:txBody>
                  <a:tcPr/>
                </a:tc>
                <a:tc>
                  <a:txBody>
                    <a:bodyPr/>
                    <a:lstStyle/>
                    <a:p>
                      <a:pPr algn="ctr"/>
                      <a:r>
                        <a:rPr lang="tr-TR" dirty="0" smtClean="0"/>
                        <a:t>17</a:t>
                      </a:r>
                      <a:endParaRPr lang="tr-TR" dirty="0"/>
                    </a:p>
                  </a:txBody>
                  <a:tcPr/>
                </a:tc>
                <a:tc>
                  <a:txBody>
                    <a:bodyPr/>
                    <a:lstStyle/>
                    <a:p>
                      <a:pPr algn="ctr"/>
                      <a:r>
                        <a:rPr lang="tr-TR" dirty="0" smtClean="0"/>
                        <a:t>36</a:t>
                      </a:r>
                      <a:endParaRPr lang="tr-TR" dirty="0"/>
                    </a:p>
                  </a:txBody>
                  <a:tcPr/>
                </a:tc>
              </a:tr>
              <a:tr h="415829">
                <a:tc>
                  <a:txBody>
                    <a:bodyPr/>
                    <a:lstStyle/>
                    <a:p>
                      <a:pPr algn="ctr"/>
                      <a:r>
                        <a:rPr lang="tr-TR" dirty="0" smtClean="0">
                          <a:solidFill>
                            <a:srgbClr val="FF0000"/>
                          </a:solidFill>
                        </a:rPr>
                        <a:t>24</a:t>
                      </a:r>
                      <a:endParaRPr lang="tr-TR" dirty="0">
                        <a:solidFill>
                          <a:srgbClr val="FF0000"/>
                        </a:solidFill>
                      </a:endParaRPr>
                    </a:p>
                  </a:txBody>
                  <a:tcPr/>
                </a:tc>
                <a:tc>
                  <a:txBody>
                    <a:bodyPr/>
                    <a:lstStyle/>
                    <a:p>
                      <a:pPr algn="ctr"/>
                      <a:r>
                        <a:rPr lang="tr-TR" dirty="0" smtClean="0">
                          <a:solidFill>
                            <a:srgbClr val="FF0000"/>
                          </a:solidFill>
                        </a:rPr>
                        <a:t>19</a:t>
                      </a:r>
                      <a:endParaRPr lang="tr-TR" dirty="0">
                        <a:solidFill>
                          <a:srgbClr val="FF0000"/>
                        </a:solidFill>
                      </a:endParaRPr>
                    </a:p>
                  </a:txBody>
                  <a:tcPr/>
                </a:tc>
                <a:tc>
                  <a:txBody>
                    <a:bodyPr/>
                    <a:lstStyle/>
                    <a:p>
                      <a:pPr algn="ctr"/>
                      <a:r>
                        <a:rPr lang="tr-TR" dirty="0" smtClean="0">
                          <a:solidFill>
                            <a:srgbClr val="FF0000"/>
                          </a:solidFill>
                        </a:rPr>
                        <a:t>55</a:t>
                      </a:r>
                      <a:endParaRPr lang="tr-TR" dirty="0">
                        <a:solidFill>
                          <a:srgbClr val="FF0000"/>
                        </a:solidFill>
                      </a:endParaRPr>
                    </a:p>
                  </a:txBody>
                  <a:tcPr/>
                </a:tc>
              </a:tr>
              <a:tr h="415829">
                <a:tc>
                  <a:txBody>
                    <a:bodyPr/>
                    <a:lstStyle/>
                    <a:p>
                      <a:pPr algn="ctr"/>
                      <a:r>
                        <a:rPr lang="tr-TR" dirty="0" smtClean="0"/>
                        <a:t>25</a:t>
                      </a:r>
                      <a:endParaRPr lang="tr-TR" dirty="0"/>
                    </a:p>
                  </a:txBody>
                  <a:tcPr/>
                </a:tc>
                <a:tc>
                  <a:txBody>
                    <a:bodyPr/>
                    <a:lstStyle/>
                    <a:p>
                      <a:pPr algn="ctr"/>
                      <a:r>
                        <a:rPr lang="tr-TR" dirty="0" smtClean="0"/>
                        <a:t>8</a:t>
                      </a:r>
                      <a:endParaRPr lang="tr-TR" dirty="0"/>
                    </a:p>
                  </a:txBody>
                  <a:tcPr/>
                </a:tc>
                <a:tc>
                  <a:txBody>
                    <a:bodyPr/>
                    <a:lstStyle/>
                    <a:p>
                      <a:pPr algn="ctr"/>
                      <a:r>
                        <a:rPr lang="tr-TR" dirty="0" smtClean="0"/>
                        <a:t>63</a:t>
                      </a:r>
                      <a:endParaRPr lang="tr-TR" dirty="0"/>
                    </a:p>
                  </a:txBody>
                  <a:tcPr/>
                </a:tc>
              </a:tr>
              <a:tr h="415829">
                <a:tc>
                  <a:txBody>
                    <a:bodyPr/>
                    <a:lstStyle/>
                    <a:p>
                      <a:pPr algn="ctr"/>
                      <a:r>
                        <a:rPr lang="tr-TR" dirty="0" smtClean="0"/>
                        <a:t>26</a:t>
                      </a:r>
                      <a:endParaRPr lang="tr-TR" dirty="0"/>
                    </a:p>
                  </a:txBody>
                  <a:tcPr/>
                </a:tc>
                <a:tc>
                  <a:txBody>
                    <a:bodyPr/>
                    <a:lstStyle/>
                    <a:p>
                      <a:pPr algn="ctr"/>
                      <a:r>
                        <a:rPr lang="tr-TR" dirty="0" smtClean="0"/>
                        <a:t>7</a:t>
                      </a:r>
                      <a:endParaRPr lang="tr-TR" dirty="0"/>
                    </a:p>
                  </a:txBody>
                  <a:tcPr/>
                </a:tc>
                <a:tc>
                  <a:txBody>
                    <a:bodyPr/>
                    <a:lstStyle/>
                    <a:p>
                      <a:pPr algn="ctr"/>
                      <a:r>
                        <a:rPr lang="tr-TR" dirty="0" smtClean="0"/>
                        <a:t>70</a:t>
                      </a:r>
                      <a:endParaRPr lang="tr-TR" dirty="0"/>
                    </a:p>
                  </a:txBody>
                  <a:tcPr/>
                </a:tc>
              </a:tr>
              <a:tr h="415829">
                <a:tc>
                  <a:txBody>
                    <a:bodyPr/>
                    <a:lstStyle/>
                    <a:p>
                      <a:pPr algn="ctr"/>
                      <a:r>
                        <a:rPr lang="tr-TR" dirty="0" smtClean="0"/>
                        <a:t>27</a:t>
                      </a:r>
                      <a:endParaRPr lang="tr-TR" dirty="0"/>
                    </a:p>
                  </a:txBody>
                  <a:tcPr/>
                </a:tc>
                <a:tc>
                  <a:txBody>
                    <a:bodyPr/>
                    <a:lstStyle/>
                    <a:p>
                      <a:pPr algn="ctr"/>
                      <a:r>
                        <a:rPr lang="tr-TR" dirty="0" smtClean="0"/>
                        <a:t>5</a:t>
                      </a:r>
                      <a:endParaRPr lang="tr-TR" dirty="0"/>
                    </a:p>
                  </a:txBody>
                  <a:tcPr/>
                </a:tc>
                <a:tc>
                  <a:txBody>
                    <a:bodyPr/>
                    <a:lstStyle/>
                    <a:p>
                      <a:pPr algn="ctr"/>
                      <a:r>
                        <a:rPr lang="tr-TR" dirty="0" smtClean="0"/>
                        <a:t>75</a:t>
                      </a:r>
                      <a:endParaRPr lang="tr-TR" dirty="0"/>
                    </a:p>
                  </a:txBody>
                  <a:tcPr/>
                </a:tc>
              </a:tr>
              <a:tr h="415829">
                <a:tc>
                  <a:txBody>
                    <a:bodyPr/>
                    <a:lstStyle/>
                    <a:p>
                      <a:pPr algn="ctr"/>
                      <a:r>
                        <a:rPr lang="tr-TR" dirty="0" smtClean="0"/>
                        <a:t>28</a:t>
                      </a:r>
                      <a:endParaRPr lang="tr-TR" dirty="0"/>
                    </a:p>
                  </a:txBody>
                  <a:tcPr/>
                </a:tc>
                <a:tc>
                  <a:txBody>
                    <a:bodyPr/>
                    <a:lstStyle/>
                    <a:p>
                      <a:pPr algn="ctr"/>
                      <a:r>
                        <a:rPr lang="tr-TR" dirty="0" smtClean="0"/>
                        <a:t>3</a:t>
                      </a:r>
                      <a:endParaRPr lang="tr-TR" dirty="0"/>
                    </a:p>
                  </a:txBody>
                  <a:tcPr/>
                </a:tc>
                <a:tc>
                  <a:txBody>
                    <a:bodyPr/>
                    <a:lstStyle/>
                    <a:p>
                      <a:pPr algn="ctr"/>
                      <a:r>
                        <a:rPr lang="tr-TR" dirty="0" smtClean="0"/>
                        <a:t>78</a:t>
                      </a:r>
                      <a:endParaRPr lang="tr-TR" dirty="0"/>
                    </a:p>
                  </a:txBody>
                  <a:tcPr/>
                </a:tc>
              </a:tr>
              <a:tr h="415829">
                <a:tc>
                  <a:txBody>
                    <a:bodyPr/>
                    <a:lstStyle/>
                    <a:p>
                      <a:pPr algn="ctr"/>
                      <a:r>
                        <a:rPr lang="tr-TR" dirty="0" smtClean="0"/>
                        <a:t>29</a:t>
                      </a:r>
                      <a:endParaRPr lang="tr-TR" dirty="0"/>
                    </a:p>
                  </a:txBody>
                  <a:tcPr/>
                </a:tc>
                <a:tc>
                  <a:txBody>
                    <a:bodyPr/>
                    <a:lstStyle/>
                    <a:p>
                      <a:pPr algn="ctr"/>
                      <a:r>
                        <a:rPr lang="tr-TR" dirty="0" smtClean="0"/>
                        <a:t>3</a:t>
                      </a:r>
                      <a:endParaRPr lang="tr-TR" dirty="0"/>
                    </a:p>
                  </a:txBody>
                  <a:tcPr/>
                </a:tc>
                <a:tc>
                  <a:txBody>
                    <a:bodyPr/>
                    <a:lstStyle/>
                    <a:p>
                      <a:pPr algn="ctr"/>
                      <a:r>
                        <a:rPr lang="tr-TR" dirty="0" smtClean="0"/>
                        <a:t>81</a:t>
                      </a:r>
                      <a:endParaRPr lang="tr-TR" dirty="0"/>
                    </a:p>
                  </a:txBody>
                  <a:tcPr/>
                </a:tc>
              </a:tr>
              <a:tr h="415829">
                <a:tc>
                  <a:txBody>
                    <a:bodyPr/>
                    <a:lstStyle/>
                    <a:p>
                      <a:pPr algn="ctr"/>
                      <a:r>
                        <a:rPr lang="tr-TR" dirty="0" smtClean="0"/>
                        <a:t>30</a:t>
                      </a:r>
                      <a:endParaRPr lang="tr-TR" dirty="0"/>
                    </a:p>
                  </a:txBody>
                  <a:tcPr/>
                </a:tc>
                <a:tc>
                  <a:txBody>
                    <a:bodyPr/>
                    <a:lstStyle/>
                    <a:p>
                      <a:pPr algn="ctr"/>
                      <a:r>
                        <a:rPr lang="tr-TR" dirty="0" smtClean="0"/>
                        <a:t>2</a:t>
                      </a:r>
                      <a:endParaRPr lang="tr-TR" dirty="0"/>
                    </a:p>
                  </a:txBody>
                  <a:tcPr/>
                </a:tc>
                <a:tc>
                  <a:txBody>
                    <a:bodyPr/>
                    <a:lstStyle/>
                    <a:p>
                      <a:pPr algn="ctr"/>
                      <a:r>
                        <a:rPr lang="tr-TR" dirty="0" smtClean="0"/>
                        <a:t>83</a:t>
                      </a:r>
                      <a:endParaRPr lang="tr-TR" dirty="0"/>
                    </a:p>
                  </a:txBody>
                  <a:tcPr/>
                </a:tc>
              </a:tr>
              <a:tr h="415829">
                <a:tc>
                  <a:txBody>
                    <a:bodyPr/>
                    <a:lstStyle/>
                    <a:p>
                      <a:pPr algn="ctr"/>
                      <a:r>
                        <a:rPr lang="tr-TR" dirty="0" smtClean="0"/>
                        <a:t>Toplam</a:t>
                      </a:r>
                      <a:endParaRPr lang="tr-TR" dirty="0"/>
                    </a:p>
                  </a:txBody>
                  <a:tcPr/>
                </a:tc>
                <a:tc>
                  <a:txBody>
                    <a:bodyPr/>
                    <a:lstStyle/>
                    <a:p>
                      <a:pPr algn="ctr"/>
                      <a:r>
                        <a:rPr lang="tr-TR" dirty="0" smtClean="0"/>
                        <a:t>83</a:t>
                      </a:r>
                      <a:endParaRPr lang="tr-TR" dirty="0"/>
                    </a:p>
                  </a:txBody>
                  <a:tcPr/>
                </a:tc>
                <a:tc>
                  <a:txBody>
                    <a:bodyPr/>
                    <a:lstStyle/>
                    <a:p>
                      <a:pPr algn="ctr"/>
                      <a:endParaRPr lang="tr-TR" dirty="0"/>
                    </a:p>
                  </a:txBody>
                  <a:tcPr/>
                </a:tc>
              </a:tr>
            </a:tbl>
          </a:graphicData>
        </a:graphic>
      </p:graphicFrame>
    </p:spTree>
    <p:extLst>
      <p:ext uri="{BB962C8B-B14F-4D97-AF65-F5344CB8AC3E}">
        <p14:creationId xmlns:p14="http://schemas.microsoft.com/office/powerpoint/2010/main" val="2257028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tr-TR" sz="3600" dirty="0" smtClean="0">
                <a:solidFill>
                  <a:srgbClr val="002060"/>
                </a:solidFill>
              </a:rPr>
              <a:t>Ortanca</a:t>
            </a:r>
            <a:endParaRPr lang="tr-TR" sz="3600" dirty="0">
              <a:solidFill>
                <a:srgbClr val="002060"/>
              </a:solidFill>
            </a:endParaRPr>
          </a:p>
        </p:txBody>
      </p:sp>
      <p:sp>
        <p:nvSpPr>
          <p:cNvPr id="3" name="Content Placeholder 2"/>
          <p:cNvSpPr>
            <a:spLocks noGrp="1"/>
          </p:cNvSpPr>
          <p:nvPr>
            <p:ph idx="1"/>
          </p:nvPr>
        </p:nvSpPr>
        <p:spPr/>
        <p:txBody>
          <a:bodyPr>
            <a:normAutofit/>
          </a:bodyPr>
          <a:lstStyle/>
          <a:p>
            <a:r>
              <a:rPr lang="tr-TR" sz="3600" dirty="0" smtClean="0">
                <a:solidFill>
                  <a:srgbClr val="002060"/>
                </a:solidFill>
              </a:rPr>
              <a:t>Seride 83 birim olduğuna göre (N+1)/2 = (83+1)/2 = 42 olduğundan, 42. terimin değeri ortancayı verecektir. 42’yi kapsayan birikimli frekans 55 olduğundan, bu sayının karşısındaki 24, serinin ortancasıdır.</a:t>
            </a:r>
            <a:endParaRPr lang="tr-TR" sz="3600" dirty="0">
              <a:solidFill>
                <a:srgbClr val="002060"/>
              </a:solidFill>
            </a:endParaRPr>
          </a:p>
        </p:txBody>
      </p:sp>
    </p:spTree>
    <p:extLst>
      <p:ext uri="{BB962C8B-B14F-4D97-AF65-F5344CB8AC3E}">
        <p14:creationId xmlns:p14="http://schemas.microsoft.com/office/powerpoint/2010/main" val="2789224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5" name="Rectangle 3"/>
          <p:cNvSpPr>
            <a:spLocks noGrp="1" noChangeArrowheads="1"/>
          </p:cNvSpPr>
          <p:nvPr>
            <p:ph type="body" sz="half" idx="4294967295"/>
          </p:nvPr>
        </p:nvSpPr>
        <p:spPr>
          <a:xfrm>
            <a:off x="0" y="188913"/>
            <a:ext cx="4067175" cy="6480175"/>
          </a:xfrm>
        </p:spPr>
        <p:txBody>
          <a:bodyPr/>
          <a:lstStyle/>
          <a:p>
            <a:r>
              <a:rPr lang="tr-TR" sz="2400" b="1" i="1">
                <a:solidFill>
                  <a:srgbClr val="FF0000"/>
                </a:solidFill>
              </a:rPr>
              <a:t>Örnek:</a:t>
            </a:r>
            <a:r>
              <a:rPr lang="tr-TR" sz="2400" b="1" i="1"/>
              <a:t> </a:t>
            </a:r>
            <a:r>
              <a:rPr lang="tr-TR" sz="2400" i="1">
                <a:solidFill>
                  <a:schemeClr val="accent2"/>
                </a:solidFill>
              </a:rPr>
              <a:t>Aşağıda bir atölyede çalışan işçilerin belli bir günde ürettikleri kusurlu parçalarının dağılımı verilmiştir. Bu verilerden hareketle işçi başına ortalama kusurlu parça sayısını medyanla belirleyiniz.</a:t>
            </a:r>
          </a:p>
          <a:p>
            <a:r>
              <a:rPr lang="tr-TR" sz="2400">
                <a:solidFill>
                  <a:srgbClr val="FF0000"/>
                </a:solidFill>
              </a:rPr>
              <a:t>Çözüm:</a:t>
            </a:r>
          </a:p>
          <a:p>
            <a:r>
              <a:rPr lang="tr-TR" sz="2400">
                <a:solidFill>
                  <a:schemeClr val="accent2"/>
                </a:solidFill>
              </a:rPr>
              <a:t>Medyanın serideki sırası</a:t>
            </a:r>
          </a:p>
          <a:p>
            <a:endParaRPr lang="tr-TR" sz="2400"/>
          </a:p>
          <a:p>
            <a:pPr>
              <a:buFontTx/>
              <a:buNone/>
            </a:pPr>
            <a:r>
              <a:rPr lang="tr-TR" sz="2400"/>
              <a:t>                           </a:t>
            </a:r>
          </a:p>
          <a:p>
            <a:r>
              <a:rPr lang="tr-TR" sz="2400" b="1">
                <a:solidFill>
                  <a:srgbClr val="FF0000"/>
                </a:solidFill>
              </a:rPr>
              <a:t>Medyan = 18 parça</a:t>
            </a:r>
          </a:p>
        </p:txBody>
      </p:sp>
      <p:graphicFrame>
        <p:nvGraphicFramePr>
          <p:cNvPr id="213304" name="Group 312"/>
          <p:cNvGraphicFramePr>
            <a:graphicFrameLocks noGrp="1"/>
          </p:cNvGraphicFramePr>
          <p:nvPr>
            <p:ph sz="half" idx="4294967295"/>
          </p:nvPr>
        </p:nvGraphicFramePr>
        <p:xfrm>
          <a:off x="3995738" y="1196975"/>
          <a:ext cx="5040312" cy="4206240"/>
        </p:xfrm>
        <a:graphic>
          <a:graphicData uri="http://schemas.openxmlformats.org/drawingml/2006/table">
            <a:tbl>
              <a:tblPr/>
              <a:tblGrid>
                <a:gridCol w="1260475"/>
                <a:gridCol w="1116012"/>
                <a:gridCol w="1562100"/>
                <a:gridCol w="1101725"/>
              </a:tblGrid>
              <a:tr h="6492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Kusurlu parça sayısı</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İşçi sayısı</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İşçi sayısı</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10</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2</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10  ve daha az</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2</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22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12</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3</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12 ve daha az</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5</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15</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4</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15 ve daha az</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9</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16</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6</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16 ve daha az</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15</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06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FF0066"/>
                          </a:solidFill>
                          <a:effectLst/>
                          <a:latin typeface="Arial Narrow" pitchFamily="34" charset="0"/>
                          <a:cs typeface="Times New Roman" pitchFamily="18" charset="0"/>
                        </a:rPr>
                        <a:t>18</a:t>
                      </a:r>
                      <a:endParaRPr kumimoji="0" lang="tr-TR" sz="1800" b="1" i="0" u="none" strike="noStrike" cap="none" normalizeH="0" baseline="0" smtClean="0">
                        <a:ln>
                          <a:noFill/>
                        </a:ln>
                        <a:solidFill>
                          <a:srgbClr val="FF0066"/>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33"/>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FF0066"/>
                          </a:solidFill>
                          <a:effectLst/>
                          <a:latin typeface="Arial Narrow" pitchFamily="34" charset="0"/>
                          <a:cs typeface="Times New Roman" pitchFamily="18" charset="0"/>
                        </a:rPr>
                        <a:t>10</a:t>
                      </a:r>
                      <a:endParaRPr kumimoji="0" lang="tr-TR" sz="1800" b="1" i="0" u="none" strike="noStrike" cap="none" normalizeH="0" baseline="0" smtClean="0">
                        <a:ln>
                          <a:noFill/>
                        </a:ln>
                        <a:solidFill>
                          <a:srgbClr val="FF0066"/>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33"/>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FF0066"/>
                          </a:solidFill>
                          <a:effectLst/>
                          <a:latin typeface="Arial Narrow" pitchFamily="34" charset="0"/>
                          <a:cs typeface="Times New Roman" pitchFamily="18" charset="0"/>
                        </a:rPr>
                        <a:t>18 ve daha az</a:t>
                      </a:r>
                      <a:endParaRPr kumimoji="0" lang="tr-TR" sz="1800" b="1" i="0" u="none" strike="noStrike" cap="none" normalizeH="0" baseline="0" smtClean="0">
                        <a:ln>
                          <a:noFill/>
                        </a:ln>
                        <a:solidFill>
                          <a:srgbClr val="FF0066"/>
                        </a:solidFill>
                        <a:effectLst/>
                        <a:latin typeface="Arial Narrow"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33"/>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FF0066"/>
                          </a:solidFill>
                          <a:effectLst/>
                          <a:latin typeface="Arial Narrow" pitchFamily="34" charset="0"/>
                          <a:cs typeface="Times New Roman" pitchFamily="18" charset="0"/>
                        </a:rPr>
                        <a:t>25</a:t>
                      </a:r>
                      <a:endParaRPr kumimoji="0" lang="tr-TR" sz="1800" b="1" i="0" u="none" strike="noStrike" cap="none" normalizeH="0" baseline="0" smtClean="0">
                        <a:ln>
                          <a:noFill/>
                        </a:ln>
                        <a:solidFill>
                          <a:srgbClr val="FF0066"/>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FF33"/>
                    </a:solidFill>
                  </a:tcPr>
                </a:tc>
              </a:tr>
              <a:tr h="2730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20</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5</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02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21</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4</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73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25</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2</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44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Toplam (N)</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Arial Narrow" pitchFamily="34" charset="0"/>
                          <a:cs typeface="Times New Roman" pitchFamily="18" charset="0"/>
                        </a:rPr>
                        <a:t>36</a:t>
                      </a: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800" b="1" i="0" u="none" strike="noStrike" cap="none" normalizeH="0" baseline="0" smtClean="0">
                        <a:ln>
                          <a:noFill/>
                        </a:ln>
                        <a:solidFill>
                          <a:schemeClr val="tx1"/>
                        </a:solidFill>
                        <a:effectLst/>
                        <a:latin typeface="Arial Narrow"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13289" name="Rectangle 297"/>
          <p:cNvSpPr>
            <a:spLocks noChangeArrowheads="1"/>
          </p:cNvSpPr>
          <p:nvPr/>
        </p:nvSpPr>
        <p:spPr bwMode="auto">
          <a:xfrm>
            <a:off x="0" y="0"/>
            <a:ext cx="9144000" cy="0"/>
          </a:xfrm>
          <a:prstGeom prst="rect">
            <a:avLst/>
          </a:prstGeom>
          <a:noFill/>
          <a:ln w="9525" algn="ctr">
            <a:noFill/>
            <a:miter lim="800000"/>
            <a:headEnd/>
            <a:tailEnd/>
          </a:ln>
          <a:effectLst/>
        </p:spPr>
        <p:txBody>
          <a:bodyPr wrap="none" anchor="ctr">
            <a:spAutoFit/>
          </a:bodyPr>
          <a:lstStyle/>
          <a:p>
            <a:endParaRPr lang="tr-TR"/>
          </a:p>
        </p:txBody>
      </p:sp>
      <p:graphicFrame>
        <p:nvGraphicFramePr>
          <p:cNvPr id="213288" name="Object 296"/>
          <p:cNvGraphicFramePr>
            <a:graphicFrameLocks noChangeAspect="1"/>
          </p:cNvGraphicFramePr>
          <p:nvPr/>
        </p:nvGraphicFramePr>
        <p:xfrm>
          <a:off x="395288" y="4437063"/>
          <a:ext cx="2392362" cy="730250"/>
        </p:xfrm>
        <a:graphic>
          <a:graphicData uri="http://schemas.openxmlformats.org/presentationml/2006/ole">
            <mc:AlternateContent xmlns:mc="http://schemas.openxmlformats.org/markup-compatibility/2006">
              <mc:Choice xmlns:v="urn:schemas-microsoft-com:vml" Requires="v">
                <p:oleObj spid="_x0000_s33894" name="Denklem" r:id="rId3" imgW="1282700" imgH="393700" progId="Equation.3">
                  <p:embed/>
                </p:oleObj>
              </mc:Choice>
              <mc:Fallback>
                <p:oleObj name="Denklem" r:id="rId3" imgW="1282700" imgH="393700" progId="Equation.3">
                  <p:embed/>
                  <p:pic>
                    <p:nvPicPr>
                      <p:cNvPr id="0" name="Picture 5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4437063"/>
                        <a:ext cx="2392362" cy="730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solidFill>
                  <a:srgbClr val="FF0000"/>
                </a:solidFill>
              </a:rPr>
              <a:t>Gruplandırılmış serilerde ortanca</a:t>
            </a:r>
            <a:endParaRPr lang="tr-TR" dirty="0">
              <a:solidFill>
                <a:srgbClr val="FF0000"/>
              </a:solidFill>
            </a:endParaRPr>
          </a:p>
        </p:txBody>
      </p:sp>
      <p:sp>
        <p:nvSpPr>
          <p:cNvPr id="3" name="Content Placeholder 2"/>
          <p:cNvSpPr>
            <a:spLocks noGrp="1"/>
          </p:cNvSpPr>
          <p:nvPr>
            <p:ph idx="1"/>
          </p:nvPr>
        </p:nvSpPr>
        <p:spPr/>
        <p:txBody>
          <a:bodyPr>
            <a:normAutofit/>
          </a:bodyPr>
          <a:lstStyle/>
          <a:p>
            <a:r>
              <a:rPr lang="tr-TR" sz="3600" dirty="0" smtClean="0">
                <a:solidFill>
                  <a:srgbClr val="002060"/>
                </a:solidFill>
              </a:rPr>
              <a:t>Gruplandırılmış serilerde ortanca, birikimli frekanslar yardımıyla bulunur. Fakat böyle serilerde ortanca bir grup içinde olduğundan, önce ortanca grubu bulunmalıdır.</a:t>
            </a:r>
            <a:endParaRPr lang="tr-TR" sz="3600" dirty="0">
              <a:solidFill>
                <a:srgbClr val="002060"/>
              </a:solidFill>
            </a:endParaRPr>
          </a:p>
        </p:txBody>
      </p:sp>
    </p:spTree>
    <p:extLst>
      <p:ext uri="{BB962C8B-B14F-4D97-AF65-F5344CB8AC3E}">
        <p14:creationId xmlns:p14="http://schemas.microsoft.com/office/powerpoint/2010/main" val="24247088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a:xfrm>
            <a:off x="457200" y="115888"/>
            <a:ext cx="8229600" cy="433387"/>
          </a:xfrm>
        </p:spPr>
        <p:txBody>
          <a:bodyPr>
            <a:normAutofit fontScale="90000"/>
          </a:bodyPr>
          <a:lstStyle/>
          <a:p>
            <a:pPr algn="l"/>
            <a:r>
              <a:rPr lang="tr-TR" sz="2800" b="1">
                <a:solidFill>
                  <a:srgbClr val="FF0000"/>
                </a:solidFill>
              </a:rPr>
              <a:t>Gruplanmış seride medyanın hesaplanması</a:t>
            </a:r>
          </a:p>
        </p:txBody>
      </p:sp>
      <p:sp>
        <p:nvSpPr>
          <p:cNvPr id="216067" name="Rectangle 3"/>
          <p:cNvSpPr>
            <a:spLocks noGrp="1" noChangeArrowheads="1"/>
          </p:cNvSpPr>
          <p:nvPr>
            <p:ph type="body" idx="1"/>
          </p:nvPr>
        </p:nvSpPr>
        <p:spPr>
          <a:xfrm>
            <a:off x="179388" y="620713"/>
            <a:ext cx="8785225" cy="6048375"/>
          </a:xfrm>
        </p:spPr>
        <p:txBody>
          <a:bodyPr/>
          <a:lstStyle/>
          <a:p>
            <a:pPr>
              <a:lnSpc>
                <a:spcPct val="90000"/>
              </a:lnSpc>
            </a:pPr>
            <a:r>
              <a:rPr lang="tr-TR" sz="2400" dirty="0">
                <a:solidFill>
                  <a:srgbClr val="000066"/>
                </a:solidFill>
              </a:rPr>
              <a:t>Gruplanmış seriler sürekli karakterde seriler olduğu için medyanın sıra değeri N/2 şeklinde bulunur. Bu değer toplam frekansın yarısına eşit olup serinin orta noktasını gösterir. Bu noktayı tespit etmek gruplanmış serilerde basit bir sayma işlemi ile mümkün olmaz. Bu işlemle medyanın içinde bulunduğu sınıf tespit edilir. Belirlenmiş olan medyan sınıfından hareketle aşağıdaki formül yardımı ile medyan değeri hesaplanır.</a:t>
            </a:r>
          </a:p>
          <a:p>
            <a:pPr>
              <a:lnSpc>
                <a:spcPct val="90000"/>
              </a:lnSpc>
            </a:pPr>
            <a:endParaRPr lang="tr-TR" sz="2400" dirty="0">
              <a:solidFill>
                <a:srgbClr val="000066"/>
              </a:solidFill>
            </a:endParaRPr>
          </a:p>
          <a:p>
            <a:pPr>
              <a:lnSpc>
                <a:spcPct val="90000"/>
              </a:lnSpc>
            </a:pPr>
            <a:endParaRPr lang="tr-TR" sz="2400" dirty="0">
              <a:solidFill>
                <a:srgbClr val="000066"/>
              </a:solidFill>
            </a:endParaRPr>
          </a:p>
          <a:p>
            <a:pPr>
              <a:lnSpc>
                <a:spcPct val="90000"/>
              </a:lnSpc>
            </a:pPr>
            <a:endParaRPr lang="tr-TR" sz="2400" dirty="0">
              <a:solidFill>
                <a:srgbClr val="000066"/>
              </a:solidFill>
            </a:endParaRPr>
          </a:p>
          <a:p>
            <a:pPr>
              <a:lnSpc>
                <a:spcPct val="90000"/>
              </a:lnSpc>
            </a:pPr>
            <a:r>
              <a:rPr lang="tr-TR" sz="2200" dirty="0" smtClean="0">
                <a:solidFill>
                  <a:srgbClr val="FF0066"/>
                </a:solidFill>
              </a:rPr>
              <a:t>L</a:t>
            </a:r>
            <a:r>
              <a:rPr lang="tr-TR" sz="2200" baseline="-25000" dirty="0" smtClean="0">
                <a:solidFill>
                  <a:srgbClr val="FF0066"/>
                </a:solidFill>
              </a:rPr>
              <a:t>1 veya </a:t>
            </a:r>
            <a:r>
              <a:rPr lang="el-GR" sz="2200" baseline="-25000" dirty="0" smtClean="0">
                <a:solidFill>
                  <a:srgbClr val="FF0066"/>
                </a:solidFill>
              </a:rPr>
              <a:t>α</a:t>
            </a:r>
            <a:r>
              <a:rPr lang="tr-TR" sz="2200" dirty="0" smtClean="0"/>
              <a:t>   </a:t>
            </a:r>
            <a:r>
              <a:rPr lang="tr-TR" sz="2200" dirty="0">
                <a:solidFill>
                  <a:srgbClr val="000066"/>
                </a:solidFill>
              </a:rPr>
              <a:t>: Medyan sınıfının alt </a:t>
            </a:r>
            <a:r>
              <a:rPr lang="tr-TR" sz="2200" dirty="0" smtClean="0">
                <a:solidFill>
                  <a:srgbClr val="000066"/>
                </a:solidFill>
              </a:rPr>
              <a:t>sınırı</a:t>
            </a:r>
            <a:r>
              <a:rPr lang="tr-TR" sz="2200" dirty="0" smtClean="0"/>
              <a:t>   </a:t>
            </a:r>
            <a:r>
              <a:rPr lang="tr-TR" sz="2200" dirty="0" smtClean="0">
                <a:solidFill>
                  <a:srgbClr val="FF0066"/>
                </a:solidFill>
              </a:rPr>
              <a:t>N</a:t>
            </a:r>
            <a:r>
              <a:rPr lang="tr-TR" sz="2200" baseline="-25000" dirty="0" smtClean="0">
                <a:solidFill>
                  <a:srgbClr val="FF0066"/>
                </a:solidFill>
              </a:rPr>
              <a:t>m vefa </a:t>
            </a:r>
            <a:r>
              <a:rPr lang="tr-TR" sz="2200" dirty="0" smtClean="0">
                <a:solidFill>
                  <a:srgbClr val="FF0066"/>
                </a:solidFill>
              </a:rPr>
              <a:t>f</a:t>
            </a:r>
            <a:r>
              <a:rPr lang="tr-TR" sz="2200" baseline="-25000" dirty="0" smtClean="0">
                <a:solidFill>
                  <a:srgbClr val="FF0066"/>
                </a:solidFill>
              </a:rPr>
              <a:t>m</a:t>
            </a:r>
            <a:r>
              <a:rPr lang="tr-TR" sz="2200" dirty="0" smtClean="0"/>
              <a:t> </a:t>
            </a:r>
            <a:r>
              <a:rPr lang="tr-TR" sz="2200" dirty="0" smtClean="0">
                <a:solidFill>
                  <a:srgbClr val="000066"/>
                </a:solidFill>
              </a:rPr>
              <a:t>: </a:t>
            </a:r>
            <a:r>
              <a:rPr lang="tr-TR" sz="2200" dirty="0">
                <a:solidFill>
                  <a:srgbClr val="000066"/>
                </a:solidFill>
              </a:rPr>
              <a:t>Medyan sınıfının frekansı</a:t>
            </a:r>
          </a:p>
          <a:p>
            <a:pPr>
              <a:lnSpc>
                <a:spcPct val="90000"/>
              </a:lnSpc>
            </a:pPr>
            <a:r>
              <a:rPr lang="tr-TR" sz="2200" dirty="0" smtClean="0">
                <a:solidFill>
                  <a:srgbClr val="FF0066"/>
                </a:solidFill>
              </a:rPr>
              <a:t>S</a:t>
            </a:r>
            <a:r>
              <a:rPr lang="tr-TR" sz="2200" baseline="-25000" dirty="0">
                <a:solidFill>
                  <a:srgbClr val="FF0066"/>
                </a:solidFill>
              </a:rPr>
              <a:t>m veya h</a:t>
            </a:r>
            <a:r>
              <a:rPr lang="tr-TR" sz="2200" dirty="0" smtClean="0"/>
              <a:t>  </a:t>
            </a:r>
            <a:r>
              <a:rPr lang="tr-TR" sz="2200" dirty="0" smtClean="0">
                <a:solidFill>
                  <a:srgbClr val="000066"/>
                </a:solidFill>
              </a:rPr>
              <a:t>: </a:t>
            </a:r>
            <a:r>
              <a:rPr lang="tr-TR" sz="2200" dirty="0">
                <a:solidFill>
                  <a:srgbClr val="000066"/>
                </a:solidFill>
              </a:rPr>
              <a:t>Medyan sınıfının sınıf aralığı</a:t>
            </a:r>
            <a:r>
              <a:rPr lang="tr-TR" sz="2200" dirty="0"/>
              <a:t>	   </a:t>
            </a:r>
            <a:r>
              <a:rPr lang="tr-TR" sz="2200" dirty="0">
                <a:solidFill>
                  <a:srgbClr val="FF0066"/>
                </a:solidFill>
              </a:rPr>
              <a:t>N/2</a:t>
            </a:r>
            <a:r>
              <a:rPr lang="tr-TR" sz="2200" dirty="0"/>
              <a:t> </a:t>
            </a:r>
            <a:r>
              <a:rPr lang="tr-TR" sz="2200" dirty="0">
                <a:solidFill>
                  <a:srgbClr val="000066"/>
                </a:solidFill>
              </a:rPr>
              <a:t>: Medyanın sıra değeri</a:t>
            </a:r>
          </a:p>
          <a:p>
            <a:pPr>
              <a:lnSpc>
                <a:spcPct val="90000"/>
              </a:lnSpc>
            </a:pPr>
            <a:endParaRPr lang="tr-TR" sz="2200" dirty="0"/>
          </a:p>
          <a:p>
            <a:pPr>
              <a:lnSpc>
                <a:spcPct val="90000"/>
              </a:lnSpc>
            </a:pPr>
            <a:r>
              <a:rPr lang="tr-TR" sz="2200" dirty="0"/>
              <a:t>           </a:t>
            </a:r>
            <a:r>
              <a:rPr lang="tr-TR" sz="2200" dirty="0" smtClean="0"/>
              <a:t>veya </a:t>
            </a:r>
            <a:r>
              <a:rPr lang="tr-TR" sz="2200" dirty="0" smtClean="0">
                <a:solidFill>
                  <a:srgbClr val="FF0066"/>
                </a:solidFill>
              </a:rPr>
              <a:t>f</a:t>
            </a:r>
            <a:r>
              <a:rPr lang="tr-TR" sz="2200" baseline="-25000" dirty="0" smtClean="0">
                <a:solidFill>
                  <a:srgbClr val="FF0066"/>
                </a:solidFill>
              </a:rPr>
              <a:t>α </a:t>
            </a:r>
            <a:r>
              <a:rPr lang="tr-TR" sz="2200" dirty="0" smtClean="0">
                <a:solidFill>
                  <a:srgbClr val="000066"/>
                </a:solidFill>
              </a:rPr>
              <a:t>: </a:t>
            </a:r>
            <a:r>
              <a:rPr lang="tr-TR" sz="2200" dirty="0">
                <a:solidFill>
                  <a:srgbClr val="000066"/>
                </a:solidFill>
              </a:rPr>
              <a:t>Medyandan sınıfından önceki frekanslar toplamı</a:t>
            </a:r>
          </a:p>
        </p:txBody>
      </p:sp>
      <p:sp>
        <p:nvSpPr>
          <p:cNvPr id="216069" name="Rectangle 5"/>
          <p:cNvSpPr>
            <a:spLocks noChangeArrowheads="1"/>
          </p:cNvSpPr>
          <p:nvPr/>
        </p:nvSpPr>
        <p:spPr bwMode="auto">
          <a:xfrm>
            <a:off x="0" y="3105150"/>
            <a:ext cx="9144000" cy="0"/>
          </a:xfrm>
          <a:prstGeom prst="rect">
            <a:avLst/>
          </a:prstGeom>
          <a:noFill/>
          <a:ln w="9525" algn="ctr">
            <a:noFill/>
            <a:miter lim="800000"/>
            <a:headEnd/>
            <a:tailEnd/>
          </a:ln>
          <a:effectLst/>
        </p:spPr>
        <p:txBody>
          <a:bodyPr wrap="none" anchor="ctr">
            <a:spAutoFit/>
          </a:bodyPr>
          <a:lstStyle/>
          <a:p>
            <a:endParaRPr lang="tr-TR"/>
          </a:p>
        </p:txBody>
      </p:sp>
      <p:graphicFrame>
        <p:nvGraphicFramePr>
          <p:cNvPr id="216068" name="Object 4"/>
          <p:cNvGraphicFramePr>
            <a:graphicFrameLocks noChangeAspect="1"/>
          </p:cNvGraphicFramePr>
          <p:nvPr>
            <p:extLst>
              <p:ext uri="{D42A27DB-BD31-4B8C-83A1-F6EECF244321}">
                <p14:modId xmlns:p14="http://schemas.microsoft.com/office/powerpoint/2010/main" val="2263391626"/>
              </p:ext>
            </p:extLst>
          </p:nvPr>
        </p:nvGraphicFramePr>
        <p:xfrm>
          <a:off x="1187624" y="2996952"/>
          <a:ext cx="4176712" cy="1187946"/>
        </p:xfrm>
        <a:graphic>
          <a:graphicData uri="http://schemas.openxmlformats.org/presentationml/2006/ole">
            <mc:AlternateContent xmlns:mc="http://schemas.openxmlformats.org/markup-compatibility/2006">
              <mc:Choice xmlns:v="urn:schemas-microsoft-com:vml" Requires="v">
                <p:oleObj spid="_x0000_s35024" name="Denklem" r:id="rId3" imgW="1828800" imgH="647700" progId="Equation.3">
                  <p:embed/>
                </p:oleObj>
              </mc:Choice>
              <mc:Fallback>
                <p:oleObj name="Denklem" r:id="rId3" imgW="1828800" imgH="647700" progId="Equation.3">
                  <p:embed/>
                  <p:pic>
                    <p:nvPicPr>
                      <p:cNvPr id="0" name="Picture 10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7624" y="2996952"/>
                        <a:ext cx="4176712" cy="118794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6071" name="Rectangle 7"/>
          <p:cNvSpPr>
            <a:spLocks noChangeArrowheads="1"/>
          </p:cNvSpPr>
          <p:nvPr/>
        </p:nvSpPr>
        <p:spPr bwMode="auto">
          <a:xfrm>
            <a:off x="0" y="0"/>
            <a:ext cx="9144000" cy="0"/>
          </a:xfrm>
          <a:prstGeom prst="rect">
            <a:avLst/>
          </a:prstGeom>
          <a:noFill/>
          <a:ln w="9525" algn="ctr">
            <a:noFill/>
            <a:miter lim="800000"/>
            <a:headEnd/>
            <a:tailEnd/>
          </a:ln>
          <a:effectLst/>
        </p:spPr>
        <p:txBody>
          <a:bodyPr wrap="none" anchor="ctr">
            <a:spAutoFit/>
          </a:bodyPr>
          <a:lstStyle/>
          <a:p>
            <a:endParaRPr lang="tr-TR"/>
          </a:p>
        </p:txBody>
      </p:sp>
      <p:graphicFrame>
        <p:nvGraphicFramePr>
          <p:cNvPr id="216070" name="Object 6"/>
          <p:cNvGraphicFramePr>
            <a:graphicFrameLocks noChangeAspect="1"/>
          </p:cNvGraphicFramePr>
          <p:nvPr>
            <p:extLst>
              <p:ext uri="{D42A27DB-BD31-4B8C-83A1-F6EECF244321}">
                <p14:modId xmlns:p14="http://schemas.microsoft.com/office/powerpoint/2010/main" val="2598390949"/>
              </p:ext>
            </p:extLst>
          </p:nvPr>
        </p:nvGraphicFramePr>
        <p:xfrm>
          <a:off x="395536" y="5085184"/>
          <a:ext cx="912812" cy="831850"/>
        </p:xfrm>
        <a:graphic>
          <a:graphicData uri="http://schemas.openxmlformats.org/presentationml/2006/ole">
            <mc:AlternateContent xmlns:mc="http://schemas.openxmlformats.org/markup-compatibility/2006">
              <mc:Choice xmlns:v="urn:schemas-microsoft-com:vml" Requires="v">
                <p:oleObj spid="_x0000_s35025" name="Denklem" r:id="rId5" imgW="495085" imgH="444307" progId="Equation.3">
                  <p:embed/>
                </p:oleObj>
              </mc:Choice>
              <mc:Fallback>
                <p:oleObj name="Denklem" r:id="rId5" imgW="495085" imgH="444307" progId="Equation.3">
                  <p:embed/>
                  <p:pic>
                    <p:nvPicPr>
                      <p:cNvPr id="0" name="Picture 10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5536" y="5085184"/>
                        <a:ext cx="912812" cy="831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Autofit/>
          </a:bodyPr>
          <a:lstStyle/>
          <a:p>
            <a:r>
              <a:rPr lang="tr-TR" sz="3600" dirty="0" smtClean="0">
                <a:solidFill>
                  <a:srgbClr val="FF0000"/>
                </a:solidFill>
              </a:rPr>
              <a:t>3’cü Örnek(sayfa121)</a:t>
            </a:r>
            <a:endParaRPr lang="tr-TR" sz="3600" dirty="0">
              <a:solidFill>
                <a:srgbClr val="FF0000"/>
              </a:solidFill>
            </a:endParaRPr>
          </a:p>
        </p:txBody>
      </p:sp>
      <p:sp>
        <p:nvSpPr>
          <p:cNvPr id="3" name="Content Placeholder 2"/>
          <p:cNvSpPr>
            <a:spLocks noGrp="1"/>
          </p:cNvSpPr>
          <p:nvPr>
            <p:ph idx="1"/>
          </p:nvPr>
        </p:nvSpPr>
        <p:spPr>
          <a:xfrm>
            <a:off x="457200" y="908720"/>
            <a:ext cx="8229600" cy="5217443"/>
          </a:xfrm>
        </p:spPr>
        <p:txBody>
          <a:bodyPr>
            <a:normAutofit/>
          </a:bodyPr>
          <a:lstStyle/>
          <a:p>
            <a:r>
              <a:rPr lang="tr-TR" sz="3600" dirty="0" smtClean="0">
                <a:solidFill>
                  <a:srgbClr val="002060"/>
                </a:solidFill>
              </a:rPr>
              <a:t>Bir işyerinde çalışan 36 işçiye, işyerindekaç yıl çalıştıkları sorulmuş ve elde edilen ham veriler sınıflanmıştır.  Bu sınıfların frekansları ve birikimli frekansları hesaplanarak, Çizelge 5.8 elde edilmiştir. Bu verilerin ortancasını bulalım.</a:t>
            </a:r>
            <a:endParaRPr lang="tr-TR" sz="3600" dirty="0">
              <a:solidFill>
                <a:srgbClr val="002060"/>
              </a:solidFill>
            </a:endParaRPr>
          </a:p>
        </p:txBody>
      </p:sp>
    </p:spTree>
    <p:extLst>
      <p:ext uri="{BB962C8B-B14F-4D97-AF65-F5344CB8AC3E}">
        <p14:creationId xmlns:p14="http://schemas.microsoft.com/office/powerpoint/2010/main" val="35075044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dirty="0" smtClean="0">
                <a:solidFill>
                  <a:srgbClr val="002060"/>
                </a:solidFill>
              </a:rPr>
              <a:t>Çizelge 5.8. serinin gerçek ve birikimli frekansları</a:t>
            </a:r>
            <a:endParaRPr lang="tr-TR" sz="3600" dirty="0">
              <a:solidFill>
                <a:srgbClr val="00206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04825259"/>
              </p:ext>
            </p:extLst>
          </p:nvPr>
        </p:nvGraphicFramePr>
        <p:xfrm>
          <a:off x="457200" y="1600200"/>
          <a:ext cx="8229600" cy="5029200"/>
        </p:xfrm>
        <a:graphic>
          <a:graphicData uri="http://schemas.openxmlformats.org/drawingml/2006/table">
            <a:tbl>
              <a:tblPr firstRow="1" bandRow="1">
                <a:tableStyleId>{5C22544A-7EE6-4342-B048-85BDC9FD1C3A}</a:tableStyleId>
              </a:tblPr>
              <a:tblGrid>
                <a:gridCol w="2458616"/>
                <a:gridCol w="2808312"/>
                <a:gridCol w="2962672"/>
              </a:tblGrid>
              <a:tr h="370840">
                <a:tc>
                  <a:txBody>
                    <a:bodyPr/>
                    <a:lstStyle/>
                    <a:p>
                      <a:pPr algn="ctr"/>
                      <a:r>
                        <a:rPr lang="tr-TR" sz="3600" dirty="0" smtClean="0"/>
                        <a:t>Gruplar(X)</a:t>
                      </a:r>
                      <a:endParaRPr lang="tr-TR" sz="3600" dirty="0"/>
                    </a:p>
                  </a:txBody>
                  <a:tcPr/>
                </a:tc>
                <a:tc>
                  <a:txBody>
                    <a:bodyPr/>
                    <a:lstStyle/>
                    <a:p>
                      <a:pPr algn="ctr"/>
                      <a:r>
                        <a:rPr lang="tr-TR" sz="3600" dirty="0" smtClean="0"/>
                        <a:t>Frekanslar(f)</a:t>
                      </a:r>
                      <a:endParaRPr lang="tr-TR" sz="3600" dirty="0"/>
                    </a:p>
                  </a:txBody>
                  <a:tcPr/>
                </a:tc>
                <a:tc>
                  <a:txBody>
                    <a:bodyPr/>
                    <a:lstStyle/>
                    <a:p>
                      <a:pPr algn="ctr"/>
                      <a:r>
                        <a:rPr lang="tr-TR" sz="3600" dirty="0" smtClean="0"/>
                        <a:t>Birikimli Frekanslar(Bf)</a:t>
                      </a:r>
                      <a:endParaRPr lang="tr-TR" sz="3600" dirty="0"/>
                    </a:p>
                  </a:txBody>
                  <a:tcPr/>
                </a:tc>
              </a:tr>
              <a:tr h="370840">
                <a:tc>
                  <a:txBody>
                    <a:bodyPr/>
                    <a:lstStyle/>
                    <a:p>
                      <a:pPr algn="ctr"/>
                      <a:r>
                        <a:rPr lang="tr-TR" sz="3600" dirty="0" smtClean="0"/>
                        <a:t>0-4 den az</a:t>
                      </a:r>
                      <a:endParaRPr lang="tr-TR" sz="3600" dirty="0"/>
                    </a:p>
                  </a:txBody>
                  <a:tcPr/>
                </a:tc>
                <a:tc>
                  <a:txBody>
                    <a:bodyPr/>
                    <a:lstStyle/>
                    <a:p>
                      <a:pPr algn="ctr"/>
                      <a:r>
                        <a:rPr lang="tr-TR" sz="3600" dirty="0" smtClean="0"/>
                        <a:t>4</a:t>
                      </a:r>
                      <a:endParaRPr lang="tr-TR" sz="3600" dirty="0"/>
                    </a:p>
                  </a:txBody>
                  <a:tcPr/>
                </a:tc>
                <a:tc>
                  <a:txBody>
                    <a:bodyPr/>
                    <a:lstStyle/>
                    <a:p>
                      <a:pPr algn="ctr"/>
                      <a:r>
                        <a:rPr lang="tr-TR" sz="3600" dirty="0" smtClean="0"/>
                        <a:t>4</a:t>
                      </a:r>
                      <a:endParaRPr lang="tr-TR" sz="3600" dirty="0"/>
                    </a:p>
                  </a:txBody>
                  <a:tcPr/>
                </a:tc>
              </a:tr>
              <a:tr h="370840">
                <a:tc>
                  <a:txBody>
                    <a:bodyPr/>
                    <a:lstStyle/>
                    <a:p>
                      <a:pPr algn="ctr"/>
                      <a:r>
                        <a:rPr lang="tr-TR" sz="3600" dirty="0" smtClean="0"/>
                        <a:t>4-8 den az</a:t>
                      </a:r>
                      <a:endParaRPr lang="tr-TR" sz="3600" dirty="0"/>
                    </a:p>
                  </a:txBody>
                  <a:tcPr/>
                </a:tc>
                <a:tc>
                  <a:txBody>
                    <a:bodyPr/>
                    <a:lstStyle/>
                    <a:p>
                      <a:pPr algn="ctr"/>
                      <a:r>
                        <a:rPr lang="tr-TR" sz="3600" dirty="0" smtClean="0"/>
                        <a:t>6</a:t>
                      </a:r>
                      <a:endParaRPr lang="tr-TR" sz="3600" dirty="0"/>
                    </a:p>
                  </a:txBody>
                  <a:tcPr/>
                </a:tc>
                <a:tc>
                  <a:txBody>
                    <a:bodyPr/>
                    <a:lstStyle/>
                    <a:p>
                      <a:pPr algn="ctr"/>
                      <a:r>
                        <a:rPr lang="tr-TR" sz="3600" dirty="0" smtClean="0"/>
                        <a:t>10</a:t>
                      </a:r>
                      <a:endParaRPr lang="tr-TR" sz="3600" dirty="0"/>
                    </a:p>
                  </a:txBody>
                  <a:tcPr/>
                </a:tc>
              </a:tr>
              <a:tr h="370840">
                <a:tc>
                  <a:txBody>
                    <a:bodyPr/>
                    <a:lstStyle/>
                    <a:p>
                      <a:pPr algn="ctr"/>
                      <a:r>
                        <a:rPr lang="tr-TR" sz="3600" dirty="0" smtClean="0"/>
                        <a:t>8-12 den az</a:t>
                      </a:r>
                      <a:endParaRPr lang="tr-TR" sz="3600" dirty="0"/>
                    </a:p>
                  </a:txBody>
                  <a:tcPr/>
                </a:tc>
                <a:tc>
                  <a:txBody>
                    <a:bodyPr/>
                    <a:lstStyle/>
                    <a:p>
                      <a:pPr algn="ctr"/>
                      <a:r>
                        <a:rPr lang="tr-TR" sz="3600" dirty="0" smtClean="0"/>
                        <a:t>9</a:t>
                      </a:r>
                      <a:endParaRPr lang="tr-TR" sz="3600" dirty="0"/>
                    </a:p>
                  </a:txBody>
                  <a:tcPr/>
                </a:tc>
                <a:tc>
                  <a:txBody>
                    <a:bodyPr/>
                    <a:lstStyle/>
                    <a:p>
                      <a:pPr algn="ctr"/>
                      <a:r>
                        <a:rPr lang="tr-TR" sz="3600" dirty="0" smtClean="0"/>
                        <a:t>19</a:t>
                      </a:r>
                      <a:endParaRPr lang="tr-TR" sz="3600" dirty="0"/>
                    </a:p>
                  </a:txBody>
                  <a:tcPr/>
                </a:tc>
              </a:tr>
              <a:tr h="370840">
                <a:tc>
                  <a:txBody>
                    <a:bodyPr/>
                    <a:lstStyle/>
                    <a:p>
                      <a:pPr algn="ctr"/>
                      <a:r>
                        <a:rPr lang="tr-TR" sz="3600" dirty="0" smtClean="0"/>
                        <a:t>12-16 ‘’ ‘’</a:t>
                      </a:r>
                      <a:endParaRPr lang="tr-TR" sz="3600" dirty="0"/>
                    </a:p>
                  </a:txBody>
                  <a:tcPr/>
                </a:tc>
                <a:tc>
                  <a:txBody>
                    <a:bodyPr/>
                    <a:lstStyle/>
                    <a:p>
                      <a:pPr algn="ctr"/>
                      <a:r>
                        <a:rPr lang="tr-TR" sz="3600" dirty="0" smtClean="0"/>
                        <a:t>5</a:t>
                      </a:r>
                      <a:endParaRPr lang="tr-TR" sz="3600" dirty="0"/>
                    </a:p>
                  </a:txBody>
                  <a:tcPr/>
                </a:tc>
                <a:tc>
                  <a:txBody>
                    <a:bodyPr/>
                    <a:lstStyle/>
                    <a:p>
                      <a:pPr algn="ctr"/>
                      <a:r>
                        <a:rPr lang="tr-TR" sz="3600" dirty="0" smtClean="0"/>
                        <a:t>24</a:t>
                      </a:r>
                      <a:endParaRPr lang="tr-TR" sz="3600" dirty="0"/>
                    </a:p>
                  </a:txBody>
                  <a:tcPr/>
                </a:tc>
              </a:tr>
              <a:tr h="370840">
                <a:tc>
                  <a:txBody>
                    <a:bodyPr/>
                    <a:lstStyle/>
                    <a:p>
                      <a:pPr algn="ctr"/>
                      <a:r>
                        <a:rPr lang="tr-TR" sz="3600" dirty="0" smtClean="0"/>
                        <a:t>16-20 ‘’ ‘’</a:t>
                      </a:r>
                      <a:endParaRPr lang="tr-TR" sz="3600" dirty="0"/>
                    </a:p>
                  </a:txBody>
                  <a:tcPr/>
                </a:tc>
                <a:tc>
                  <a:txBody>
                    <a:bodyPr/>
                    <a:lstStyle/>
                    <a:p>
                      <a:pPr algn="ctr"/>
                      <a:r>
                        <a:rPr lang="tr-TR" sz="3600" dirty="0" smtClean="0"/>
                        <a:t>12</a:t>
                      </a:r>
                      <a:endParaRPr lang="tr-TR" sz="3600" dirty="0"/>
                    </a:p>
                  </a:txBody>
                  <a:tcPr/>
                </a:tc>
                <a:tc>
                  <a:txBody>
                    <a:bodyPr/>
                    <a:lstStyle/>
                    <a:p>
                      <a:pPr algn="ctr"/>
                      <a:r>
                        <a:rPr lang="tr-TR" sz="3600" dirty="0" smtClean="0"/>
                        <a:t>36</a:t>
                      </a:r>
                      <a:endParaRPr lang="tr-TR" sz="3600" dirty="0"/>
                    </a:p>
                  </a:txBody>
                  <a:tcPr/>
                </a:tc>
              </a:tr>
              <a:tr h="370840">
                <a:tc>
                  <a:txBody>
                    <a:bodyPr/>
                    <a:lstStyle/>
                    <a:p>
                      <a:pPr algn="ctr"/>
                      <a:r>
                        <a:rPr lang="tr-TR" sz="3600" dirty="0" smtClean="0"/>
                        <a:t>Toplam</a:t>
                      </a:r>
                      <a:endParaRPr lang="tr-TR" sz="3600" dirty="0"/>
                    </a:p>
                  </a:txBody>
                  <a:tcPr/>
                </a:tc>
                <a:tc>
                  <a:txBody>
                    <a:bodyPr/>
                    <a:lstStyle/>
                    <a:p>
                      <a:pPr algn="ctr"/>
                      <a:r>
                        <a:rPr lang="tr-TR" sz="3600" dirty="0" smtClean="0"/>
                        <a:t>36</a:t>
                      </a:r>
                      <a:endParaRPr lang="tr-TR" sz="3600" dirty="0"/>
                    </a:p>
                  </a:txBody>
                  <a:tcPr/>
                </a:tc>
                <a:tc>
                  <a:txBody>
                    <a:bodyPr/>
                    <a:lstStyle/>
                    <a:p>
                      <a:pPr algn="ctr"/>
                      <a:endParaRPr lang="tr-TR" sz="3600" dirty="0"/>
                    </a:p>
                  </a:txBody>
                  <a:tcPr/>
                </a:tc>
              </a:tr>
            </a:tbl>
          </a:graphicData>
        </a:graphic>
      </p:graphicFrame>
    </p:spTree>
    <p:extLst>
      <p:ext uri="{BB962C8B-B14F-4D97-AF65-F5344CB8AC3E}">
        <p14:creationId xmlns:p14="http://schemas.microsoft.com/office/powerpoint/2010/main" val="11615687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tr-TR" sz="3600" dirty="0"/>
          </a:p>
        </p:txBody>
      </p:sp>
      <p:sp>
        <p:nvSpPr>
          <p:cNvPr id="3" name="Content Placeholder 2"/>
          <p:cNvSpPr>
            <a:spLocks noGrp="1"/>
          </p:cNvSpPr>
          <p:nvPr>
            <p:ph idx="1"/>
          </p:nvPr>
        </p:nvSpPr>
        <p:spPr/>
        <p:txBody>
          <a:bodyPr/>
          <a:lstStyle/>
          <a:p>
            <a:r>
              <a:rPr lang="tr-TR" sz="3600" dirty="0" smtClean="0">
                <a:solidFill>
                  <a:srgbClr val="FF0066"/>
                </a:solidFill>
              </a:rPr>
              <a:t>L</a:t>
            </a:r>
            <a:r>
              <a:rPr lang="el-GR" sz="3600" baseline="-25000" dirty="0" smtClean="0">
                <a:solidFill>
                  <a:srgbClr val="FF0066"/>
                </a:solidFill>
              </a:rPr>
              <a:t>α</a:t>
            </a:r>
            <a:r>
              <a:rPr lang="tr-TR" sz="3600" dirty="0" smtClean="0"/>
              <a:t>   </a:t>
            </a:r>
            <a:r>
              <a:rPr lang="tr-TR" sz="3600" dirty="0">
                <a:solidFill>
                  <a:srgbClr val="000066"/>
                </a:solidFill>
              </a:rPr>
              <a:t>: </a:t>
            </a:r>
            <a:r>
              <a:rPr lang="tr-TR" sz="3600" dirty="0" smtClean="0">
                <a:solidFill>
                  <a:srgbClr val="000066"/>
                </a:solidFill>
              </a:rPr>
              <a:t>Ortanca(Medyan) grubunun </a:t>
            </a:r>
            <a:r>
              <a:rPr lang="tr-TR" sz="3600" dirty="0">
                <a:solidFill>
                  <a:srgbClr val="000066"/>
                </a:solidFill>
              </a:rPr>
              <a:t>alt </a:t>
            </a:r>
            <a:r>
              <a:rPr lang="tr-TR" sz="3600" dirty="0" smtClean="0">
                <a:solidFill>
                  <a:srgbClr val="000066"/>
                </a:solidFill>
              </a:rPr>
              <a:t>sınırı </a:t>
            </a:r>
            <a:r>
              <a:rPr lang="tr-TR" sz="3600" dirty="0" smtClean="0">
                <a:solidFill>
                  <a:srgbClr val="C00000"/>
                </a:solidFill>
              </a:rPr>
              <a:t>(8)</a:t>
            </a:r>
          </a:p>
          <a:p>
            <a:r>
              <a:rPr lang="tr-TR" sz="3600" dirty="0" smtClean="0">
                <a:solidFill>
                  <a:srgbClr val="FF0066"/>
                </a:solidFill>
              </a:rPr>
              <a:t>N    </a:t>
            </a:r>
            <a:r>
              <a:rPr lang="tr-TR" sz="3600" dirty="0" smtClean="0">
                <a:solidFill>
                  <a:srgbClr val="002060"/>
                </a:solidFill>
              </a:rPr>
              <a:t>: Frekans toplamı (</a:t>
            </a:r>
            <a:r>
              <a:rPr lang="el-GR" sz="3600" dirty="0" smtClean="0">
                <a:solidFill>
                  <a:srgbClr val="002060"/>
                </a:solidFill>
              </a:rPr>
              <a:t>Σ</a:t>
            </a:r>
            <a:r>
              <a:rPr lang="tr-TR" sz="3600" dirty="0" smtClean="0">
                <a:solidFill>
                  <a:srgbClr val="002060"/>
                </a:solidFill>
              </a:rPr>
              <a:t>f) </a:t>
            </a:r>
            <a:r>
              <a:rPr lang="tr-TR" sz="3600" dirty="0" smtClean="0">
                <a:solidFill>
                  <a:srgbClr val="C00000"/>
                </a:solidFill>
              </a:rPr>
              <a:t>(36)</a:t>
            </a:r>
          </a:p>
          <a:p>
            <a:r>
              <a:rPr lang="tr-TR" sz="3600" dirty="0" smtClean="0">
                <a:solidFill>
                  <a:srgbClr val="FF0066"/>
                </a:solidFill>
              </a:rPr>
              <a:t>f</a:t>
            </a:r>
            <a:r>
              <a:rPr lang="el-GR" sz="3600" baseline="-25000" dirty="0" smtClean="0">
                <a:solidFill>
                  <a:srgbClr val="FF0066"/>
                </a:solidFill>
              </a:rPr>
              <a:t>α</a:t>
            </a:r>
            <a:r>
              <a:rPr lang="tr-TR" sz="3600" dirty="0" smtClean="0"/>
              <a:t>   </a:t>
            </a:r>
            <a:r>
              <a:rPr lang="tr-TR" sz="3600" dirty="0">
                <a:solidFill>
                  <a:srgbClr val="000066"/>
                </a:solidFill>
              </a:rPr>
              <a:t>: </a:t>
            </a:r>
            <a:r>
              <a:rPr lang="tr-TR" sz="3600" dirty="0" smtClean="0">
                <a:solidFill>
                  <a:srgbClr val="000066"/>
                </a:solidFill>
              </a:rPr>
              <a:t>Ortanca grubundan önceki grupların toplamı </a:t>
            </a:r>
            <a:r>
              <a:rPr lang="tr-TR" sz="3600" dirty="0" smtClean="0">
                <a:solidFill>
                  <a:srgbClr val="C00000"/>
                </a:solidFill>
              </a:rPr>
              <a:t>(10)</a:t>
            </a:r>
          </a:p>
          <a:p>
            <a:r>
              <a:rPr lang="tr-TR" sz="3600" dirty="0" smtClean="0">
                <a:solidFill>
                  <a:srgbClr val="FF0066"/>
                </a:solidFill>
              </a:rPr>
              <a:t>f</a:t>
            </a:r>
            <a:r>
              <a:rPr lang="tr-TR" sz="3600" baseline="-25000" dirty="0">
                <a:solidFill>
                  <a:srgbClr val="FF0066"/>
                </a:solidFill>
              </a:rPr>
              <a:t>m</a:t>
            </a:r>
            <a:r>
              <a:rPr lang="tr-TR" sz="3600" dirty="0" smtClean="0"/>
              <a:t>   </a:t>
            </a:r>
            <a:r>
              <a:rPr lang="tr-TR" sz="3600" dirty="0">
                <a:solidFill>
                  <a:srgbClr val="000066"/>
                </a:solidFill>
              </a:rPr>
              <a:t>: </a:t>
            </a:r>
            <a:r>
              <a:rPr lang="tr-TR" sz="3600" dirty="0" smtClean="0">
                <a:solidFill>
                  <a:srgbClr val="000066"/>
                </a:solidFill>
              </a:rPr>
              <a:t>Ortanca grubunun frekansı </a:t>
            </a:r>
            <a:r>
              <a:rPr lang="tr-TR" sz="3600" dirty="0" smtClean="0">
                <a:solidFill>
                  <a:srgbClr val="C00000"/>
                </a:solidFill>
              </a:rPr>
              <a:t>(9)</a:t>
            </a:r>
          </a:p>
          <a:p>
            <a:r>
              <a:rPr lang="tr-TR" sz="3600" dirty="0">
                <a:solidFill>
                  <a:srgbClr val="FF0066"/>
                </a:solidFill>
              </a:rPr>
              <a:t>h</a:t>
            </a:r>
            <a:r>
              <a:rPr lang="tr-TR" sz="3600" dirty="0" smtClean="0"/>
              <a:t>   </a:t>
            </a:r>
            <a:r>
              <a:rPr lang="tr-TR" sz="3600" dirty="0">
                <a:solidFill>
                  <a:srgbClr val="000066"/>
                </a:solidFill>
              </a:rPr>
              <a:t>: Ortanca grubunun </a:t>
            </a:r>
            <a:r>
              <a:rPr lang="tr-TR" sz="3600" dirty="0" smtClean="0">
                <a:solidFill>
                  <a:srgbClr val="000066"/>
                </a:solidFill>
              </a:rPr>
              <a:t>aralığı </a:t>
            </a:r>
            <a:r>
              <a:rPr lang="tr-TR" sz="3600" dirty="0" smtClean="0">
                <a:solidFill>
                  <a:srgbClr val="C00000"/>
                </a:solidFill>
              </a:rPr>
              <a:t>(4)</a:t>
            </a:r>
            <a:endParaRPr lang="tr-TR" sz="3600" dirty="0">
              <a:solidFill>
                <a:srgbClr val="C00000"/>
              </a:solidFill>
            </a:endParaRPr>
          </a:p>
          <a:p>
            <a:endParaRPr lang="tr-TR" dirty="0">
              <a:solidFill>
                <a:srgbClr val="C00000"/>
              </a:solidFill>
            </a:endParaRPr>
          </a:p>
          <a:p>
            <a:endParaRPr lang="tr-TR" dirty="0">
              <a:solidFill>
                <a:srgbClr val="C00000"/>
              </a:solidFill>
            </a:endParaRPr>
          </a:p>
          <a:p>
            <a:endParaRPr lang="tr-TR" dirty="0" smtClean="0">
              <a:solidFill>
                <a:srgbClr val="C00000"/>
              </a:solidFill>
            </a:endParaRPr>
          </a:p>
        </p:txBody>
      </p:sp>
    </p:spTree>
    <p:extLst>
      <p:ext uri="{BB962C8B-B14F-4D97-AF65-F5344CB8AC3E}">
        <p14:creationId xmlns:p14="http://schemas.microsoft.com/office/powerpoint/2010/main" val="3972193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fontScale="90000"/>
          </a:bodyPr>
          <a:lstStyle/>
          <a:p>
            <a:r>
              <a:rPr lang="tr-TR" sz="3600" dirty="0" smtClean="0">
                <a:solidFill>
                  <a:srgbClr val="002060"/>
                </a:solidFill>
              </a:rPr>
              <a:t>Önce ortancanın içinde olduğu grup bulunur</a:t>
            </a:r>
            <a:endParaRPr lang="tr-TR" sz="3600" dirty="0">
              <a:solidFill>
                <a:srgbClr val="002060"/>
              </a:solidFill>
            </a:endParaRPr>
          </a:p>
        </p:txBody>
      </p:sp>
      <p:sp>
        <p:nvSpPr>
          <p:cNvPr id="3" name="Content Placeholder 2"/>
          <p:cNvSpPr>
            <a:spLocks noGrp="1"/>
          </p:cNvSpPr>
          <p:nvPr>
            <p:ph idx="1"/>
          </p:nvPr>
        </p:nvSpPr>
        <p:spPr/>
        <p:txBody>
          <a:bodyPr/>
          <a:lstStyle/>
          <a:p>
            <a:r>
              <a:rPr lang="tr-TR" dirty="0" smtClean="0">
                <a:solidFill>
                  <a:srgbClr val="002060"/>
                </a:solidFill>
              </a:rPr>
              <a:t>Ortanca grubu = N/2 = 36/2 = 18’dir.</a:t>
            </a:r>
          </a:p>
          <a:p>
            <a:r>
              <a:rPr lang="tr-TR" dirty="0" smtClean="0">
                <a:solidFill>
                  <a:srgbClr val="002060"/>
                </a:solidFill>
              </a:rPr>
              <a:t>Ortanca, 18. sıradaki terimdir ve 8-12’den az grubunun içinde bulunmaktadır. Çizelgedeki veriler formüldeki yerine konur:</a:t>
            </a:r>
          </a:p>
          <a:p>
            <a:pPr marL="0" indent="0">
              <a:buNone/>
            </a:pPr>
            <a:r>
              <a:rPr lang="tr-TR" dirty="0" smtClean="0">
                <a:solidFill>
                  <a:srgbClr val="002060"/>
                </a:solidFill>
              </a:rPr>
              <a:t>Ortanca = 8 + [ (36/2) -10 </a:t>
            </a:r>
            <a:r>
              <a:rPr lang="tr-TR" dirty="0" smtClean="0">
                <a:solidFill>
                  <a:srgbClr val="002060"/>
                </a:solidFill>
                <a:latin typeface="Algerian" panose="04020705040A02060702" pitchFamily="82" charset="0"/>
              </a:rPr>
              <a:t>] / 9 * 4 = 11,55 =12</a:t>
            </a:r>
            <a:r>
              <a:rPr lang="tr-TR" dirty="0" smtClean="0">
                <a:solidFill>
                  <a:srgbClr val="002060"/>
                </a:solidFill>
              </a:rPr>
              <a:t> </a:t>
            </a:r>
            <a:endParaRPr lang="tr-TR" dirty="0">
              <a:solidFill>
                <a:srgbClr val="002060"/>
              </a:solidFill>
            </a:endParaRPr>
          </a:p>
        </p:txBody>
      </p:sp>
    </p:spTree>
    <p:extLst>
      <p:ext uri="{BB962C8B-B14F-4D97-AF65-F5344CB8AC3E}">
        <p14:creationId xmlns:p14="http://schemas.microsoft.com/office/powerpoint/2010/main" val="23012218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1" name="Rectangle 3"/>
          <p:cNvSpPr>
            <a:spLocks noGrp="1" noChangeArrowheads="1"/>
          </p:cNvSpPr>
          <p:nvPr>
            <p:ph type="body" sz="half" idx="4294967295"/>
          </p:nvPr>
        </p:nvSpPr>
        <p:spPr>
          <a:xfrm>
            <a:off x="0" y="188913"/>
            <a:ext cx="9144000" cy="6669087"/>
          </a:xfrm>
        </p:spPr>
        <p:txBody>
          <a:bodyPr/>
          <a:lstStyle/>
          <a:p>
            <a:r>
              <a:rPr lang="tr-TR" sz="2400" b="1" i="1" dirty="0">
                <a:solidFill>
                  <a:srgbClr val="FF0000"/>
                </a:solidFill>
              </a:rPr>
              <a:t>Örnek:</a:t>
            </a:r>
            <a:r>
              <a:rPr lang="tr-TR" sz="2400" i="1" dirty="0"/>
              <a:t> </a:t>
            </a:r>
            <a:r>
              <a:rPr lang="tr-TR" sz="2400" i="1" dirty="0">
                <a:solidFill>
                  <a:srgbClr val="000066"/>
                </a:solidFill>
              </a:rPr>
              <a:t>Bir işletmede işçilere ödenen</a:t>
            </a:r>
            <a:r>
              <a:rPr lang="tr-TR" sz="2400" dirty="0">
                <a:solidFill>
                  <a:srgbClr val="000066"/>
                </a:solidFill>
              </a:rPr>
              <a:t> </a:t>
            </a:r>
            <a:r>
              <a:rPr lang="tr-TR" sz="2400" i="1" dirty="0">
                <a:solidFill>
                  <a:srgbClr val="000066"/>
                </a:solidFill>
              </a:rPr>
              <a:t>saat ücretlerinin dağılımı aşağıda verilmiştir. Bu verilere göre medyan saat ücretini hesaplayınız.</a:t>
            </a:r>
          </a:p>
          <a:p>
            <a:endParaRPr lang="tr-TR" sz="2400" i="1" dirty="0"/>
          </a:p>
          <a:p>
            <a:endParaRPr lang="tr-TR" sz="2400" i="1" dirty="0"/>
          </a:p>
          <a:p>
            <a:endParaRPr lang="tr-TR" sz="2400" i="1" dirty="0"/>
          </a:p>
          <a:p>
            <a:endParaRPr lang="tr-TR" sz="2400" i="1" dirty="0"/>
          </a:p>
          <a:p>
            <a:endParaRPr lang="tr-TR" sz="2400" i="1" dirty="0"/>
          </a:p>
          <a:p>
            <a:endParaRPr lang="tr-TR" sz="2400" i="1" dirty="0"/>
          </a:p>
          <a:p>
            <a:endParaRPr lang="tr-TR" sz="2400" i="1" dirty="0"/>
          </a:p>
          <a:p>
            <a:pPr>
              <a:buFontTx/>
              <a:buNone/>
            </a:pPr>
            <a:r>
              <a:rPr lang="tr-TR" sz="2400" i="1" dirty="0"/>
              <a:t>                    </a:t>
            </a:r>
            <a:r>
              <a:rPr lang="tr-TR" sz="2400" i="1" dirty="0" smtClean="0"/>
              <a:t>    </a:t>
            </a:r>
            <a:r>
              <a:rPr lang="tr-TR" sz="2400" dirty="0" smtClean="0">
                <a:solidFill>
                  <a:srgbClr val="000066"/>
                </a:solidFill>
              </a:rPr>
              <a:t>sıradaki </a:t>
            </a:r>
            <a:r>
              <a:rPr lang="tr-TR" sz="2400" dirty="0">
                <a:solidFill>
                  <a:srgbClr val="000066"/>
                </a:solidFill>
              </a:rPr>
              <a:t>değer medyandır. Bu değer 700-800 sınıfına </a:t>
            </a:r>
            <a:endParaRPr lang="tr-TR" sz="2400" dirty="0" smtClean="0">
              <a:solidFill>
                <a:srgbClr val="000066"/>
              </a:solidFill>
            </a:endParaRPr>
          </a:p>
          <a:p>
            <a:pPr>
              <a:buFontTx/>
              <a:buNone/>
            </a:pPr>
            <a:r>
              <a:rPr lang="tr-TR" sz="2400" dirty="0" smtClean="0">
                <a:solidFill>
                  <a:srgbClr val="000066"/>
                </a:solidFill>
              </a:rPr>
              <a:t>düşmektedir</a:t>
            </a:r>
            <a:r>
              <a:rPr lang="tr-TR" sz="2400" dirty="0">
                <a:solidFill>
                  <a:srgbClr val="000066"/>
                </a:solidFill>
              </a:rPr>
              <a:t>. Bu sınıf içindeki medyan değeri şöyle hesaplanır.</a:t>
            </a:r>
          </a:p>
        </p:txBody>
      </p:sp>
      <p:graphicFrame>
        <p:nvGraphicFramePr>
          <p:cNvPr id="217361" name="Group 273"/>
          <p:cNvGraphicFramePr>
            <a:graphicFrameLocks noGrp="1"/>
          </p:cNvGraphicFramePr>
          <p:nvPr>
            <p:ph sz="half" idx="4294967295"/>
          </p:nvPr>
        </p:nvGraphicFramePr>
        <p:xfrm>
          <a:off x="179388" y="1412875"/>
          <a:ext cx="8856662" cy="2590800"/>
        </p:xfrm>
        <a:graphic>
          <a:graphicData uri="http://schemas.openxmlformats.org/drawingml/2006/table">
            <a:tbl>
              <a:tblPr/>
              <a:tblGrid>
                <a:gridCol w="2808287"/>
                <a:gridCol w="1223963"/>
                <a:gridCol w="1439862"/>
                <a:gridCol w="1374775"/>
                <a:gridCol w="2009775"/>
              </a:tblGrid>
              <a:tr h="3825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rgbClr val="000066"/>
                          </a:solidFill>
                          <a:effectLst/>
                          <a:latin typeface="Times New Roman" pitchFamily="18" charset="0"/>
                          <a:cs typeface="Times New Roman" pitchFamily="18" charset="0"/>
                        </a:rPr>
                        <a:t>Saat ücreti (Bin TL)</a:t>
                      </a:r>
                      <a:endParaRPr kumimoji="0" lang="tr-TR" sz="20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rgbClr val="000066"/>
                          </a:solidFill>
                          <a:effectLst/>
                          <a:latin typeface="Times New Roman" pitchFamily="18" charset="0"/>
                          <a:cs typeface="Times New Roman" pitchFamily="18" charset="0"/>
                        </a:rPr>
                        <a:t>İşçi sayısı</a:t>
                      </a:r>
                      <a:endParaRPr kumimoji="0" lang="tr-TR" sz="20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20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rgbClr val="000066"/>
                          </a:solidFill>
                          <a:effectLst/>
                          <a:latin typeface="Times New Roman" pitchFamily="18" charset="0"/>
                          <a:cs typeface="Times New Roman" pitchFamily="18" charset="0"/>
                        </a:rPr>
                        <a:t>İşçi sayısı</a:t>
                      </a:r>
                      <a:endParaRPr kumimoji="0" lang="tr-TR" sz="20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rgbClr val="000066"/>
                          </a:solidFill>
                          <a:effectLst/>
                          <a:latin typeface="Times New Roman" pitchFamily="18" charset="0"/>
                          <a:cs typeface="Times New Roman" pitchFamily="18" charset="0"/>
                        </a:rPr>
                        <a:t> </a:t>
                      </a:r>
                      <a:endParaRPr kumimoji="0" lang="tr-TR" sz="20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920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500 – 600</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10</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600 den az</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10</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 l</a:t>
                      </a:r>
                      <a:r>
                        <a:rPr kumimoji="0" lang="tr-TR" sz="1800" b="0" i="0" u="none" strike="noStrike" cap="none" normalizeH="0" baseline="-30000" smtClean="0">
                          <a:ln>
                            <a:noFill/>
                          </a:ln>
                          <a:solidFill>
                            <a:srgbClr val="000066"/>
                          </a:solidFill>
                          <a:effectLst/>
                          <a:latin typeface="Times New Roman" pitchFamily="18" charset="0"/>
                          <a:cs typeface="Times New Roman" pitchFamily="18" charset="0"/>
                        </a:rPr>
                        <a:t>1</a:t>
                      </a: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=700</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920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600 – 700</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50</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700 den az</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60</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N/2=150/2=75</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000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700 – 800</a:t>
                      </a:r>
                      <a:r>
                        <a:rPr kumimoji="0" lang="tr-TR" sz="1800" b="0" i="0" u="none" strike="noStrike" cap="none" normalizeH="0" baseline="0" smtClean="0">
                          <a:ln>
                            <a:noFill/>
                          </a:ln>
                          <a:solidFill>
                            <a:srgbClr val="000066"/>
                          </a:solidFill>
                          <a:effectLst/>
                          <a:latin typeface="Times New Roman" pitchFamily="18" charset="0"/>
                          <a:cs typeface="Times New Roman" pitchFamily="18" charset="0"/>
                          <a:sym typeface="Symbol" pitchFamily="18" charset="2"/>
                        </a:rPr>
                        <a:t></a:t>
                      </a: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Medyan sınıfı</a:t>
                      </a:r>
                      <a:endParaRPr kumimoji="0" lang="tr-TR" sz="1800" b="0" i="0" u="none" strike="noStrike" cap="none" normalizeH="0" baseline="0" smtClean="0">
                        <a:ln>
                          <a:noFill/>
                        </a:ln>
                        <a:solidFill>
                          <a:srgbClr val="000066"/>
                        </a:solidFill>
                        <a:effectLst/>
                        <a:latin typeface="Times New Roman" pitchFamily="18" charset="0"/>
                        <a:cs typeface="Times New Roman" pitchFamily="18" charset="0"/>
                        <a:sym typeface="Symbol" pitchFamily="18" charset="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40</a:t>
                      </a:r>
                      <a:r>
                        <a:rPr kumimoji="0" lang="tr-TR" sz="1800" b="0" i="0" u="none" strike="noStrike" cap="none" normalizeH="0" baseline="0" smtClean="0">
                          <a:ln>
                            <a:noFill/>
                          </a:ln>
                          <a:solidFill>
                            <a:srgbClr val="000066"/>
                          </a:solidFill>
                          <a:effectLst/>
                          <a:latin typeface="Times New Roman" pitchFamily="18" charset="0"/>
                          <a:cs typeface="Times New Roman" pitchFamily="18" charset="0"/>
                          <a:sym typeface="Symbol" pitchFamily="18" charset="2"/>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800 den az</a:t>
                      </a:r>
                      <a:r>
                        <a:rPr kumimoji="0" lang="tr-TR" sz="1800" b="0" i="0" u="none" strike="noStrike" cap="none" normalizeH="0" baseline="0" smtClean="0">
                          <a:ln>
                            <a:noFill/>
                          </a:ln>
                          <a:solidFill>
                            <a:srgbClr val="000066"/>
                          </a:solidFill>
                          <a:effectLst/>
                          <a:latin typeface="Times New Roman" pitchFamily="18" charset="0"/>
                          <a:cs typeface="Times New Roman" pitchFamily="18" charset="0"/>
                          <a:sym typeface="Symbol" pitchFamily="18" charset="2"/>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100</a:t>
                      </a:r>
                      <a:r>
                        <a:rPr kumimoji="0" lang="tr-TR" sz="1800" b="0" i="0" u="none" strike="noStrike" cap="none" normalizeH="0" baseline="0" smtClean="0">
                          <a:ln>
                            <a:noFill/>
                          </a:ln>
                          <a:solidFill>
                            <a:srgbClr val="000066"/>
                          </a:solidFill>
                          <a:effectLst/>
                          <a:latin typeface="Times New Roman" pitchFamily="18" charset="0"/>
                          <a:cs typeface="Times New Roman" pitchFamily="18" charset="0"/>
                          <a:sym typeface="Symbol" pitchFamily="18" charset="2"/>
                        </a:rPr>
                        <a: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CFF"/>
                    </a:solid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sym typeface="Symbol" pitchFamily="18" charset="2"/>
                        </a:rPr>
                        <a:t></a:t>
                      </a: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Ni= 60</a:t>
                      </a:r>
                      <a:endParaRPr kumimoji="0" lang="tr-TR" sz="1800" b="0" i="0" u="none" strike="noStrike" cap="none" normalizeH="0" baseline="0" smtClean="0">
                        <a:ln>
                          <a:noFill/>
                        </a:ln>
                        <a:solidFill>
                          <a:srgbClr val="000066"/>
                        </a:solidFill>
                        <a:effectLst/>
                        <a:latin typeface="Times New Roman" pitchFamily="18" charset="0"/>
                        <a:cs typeface="Times New Roman" pitchFamily="18" charset="0"/>
                        <a:sym typeface="Symbol" pitchFamily="18" charset="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rgbClr val="FFCCFF"/>
                    </a:solidFill>
                  </a:tcPr>
                </a:tc>
              </a:tr>
              <a:tr h="3190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800 – 1000</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30</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N</a:t>
                      </a:r>
                      <a:r>
                        <a:rPr kumimoji="0" lang="tr-TR" sz="1800" b="0" i="0" u="none" strike="noStrike" cap="none" normalizeH="0" baseline="-30000" smtClean="0">
                          <a:ln>
                            <a:noFill/>
                          </a:ln>
                          <a:solidFill>
                            <a:srgbClr val="000066"/>
                          </a:solidFill>
                          <a:effectLst/>
                          <a:latin typeface="Times New Roman" pitchFamily="18" charset="0"/>
                          <a:cs typeface="Times New Roman" pitchFamily="18" charset="0"/>
                        </a:rPr>
                        <a:t>m</a:t>
                      </a: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=40</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333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1000 – 1500</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20</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S</a:t>
                      </a:r>
                      <a:r>
                        <a:rPr kumimoji="0" lang="tr-TR" sz="1800" b="0" i="0" u="none" strike="noStrike" cap="none" normalizeH="0" baseline="-30000" smtClean="0">
                          <a:ln>
                            <a:noFill/>
                          </a:ln>
                          <a:solidFill>
                            <a:srgbClr val="000066"/>
                          </a:solidFill>
                          <a:effectLst/>
                          <a:latin typeface="Times New Roman" pitchFamily="18" charset="0"/>
                          <a:cs typeface="Times New Roman" pitchFamily="18" charset="0"/>
                        </a:rPr>
                        <a:t>m</a:t>
                      </a: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 800-700 = 100</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Toplam</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smtClean="0">
                          <a:ln>
                            <a:noFill/>
                          </a:ln>
                          <a:solidFill>
                            <a:srgbClr val="000066"/>
                          </a:solidFill>
                          <a:effectLst/>
                          <a:latin typeface="Times New Roman" pitchFamily="18" charset="0"/>
                          <a:cs typeface="Times New Roman" pitchFamily="18" charset="0"/>
                        </a:rPr>
                        <a:t>150</a:t>
                      </a: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800" b="0" i="0" u="none" strike="noStrike" cap="none" normalizeH="0" baseline="0" smtClean="0">
                        <a:ln>
                          <a:noFill/>
                        </a:ln>
                        <a:solidFill>
                          <a:srgbClr val="000066"/>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17344" name="Rectangle 256"/>
          <p:cNvSpPr>
            <a:spLocks noChangeArrowheads="1"/>
          </p:cNvSpPr>
          <p:nvPr/>
        </p:nvSpPr>
        <p:spPr bwMode="auto">
          <a:xfrm>
            <a:off x="0" y="0"/>
            <a:ext cx="9144000" cy="0"/>
          </a:xfrm>
          <a:prstGeom prst="rect">
            <a:avLst/>
          </a:prstGeom>
          <a:noFill/>
          <a:ln w="9525" algn="ctr">
            <a:noFill/>
            <a:miter lim="800000"/>
            <a:headEnd/>
            <a:tailEnd/>
          </a:ln>
          <a:effectLst/>
        </p:spPr>
        <p:txBody>
          <a:bodyPr wrap="none" anchor="ctr">
            <a:spAutoFit/>
          </a:bodyPr>
          <a:lstStyle/>
          <a:p>
            <a:endParaRPr lang="tr-TR"/>
          </a:p>
        </p:txBody>
      </p:sp>
      <p:graphicFrame>
        <p:nvGraphicFramePr>
          <p:cNvPr id="217343" name="Object 255"/>
          <p:cNvGraphicFramePr>
            <a:graphicFrameLocks noChangeAspect="1"/>
          </p:cNvGraphicFramePr>
          <p:nvPr>
            <p:extLst>
              <p:ext uri="{D42A27DB-BD31-4B8C-83A1-F6EECF244321}">
                <p14:modId xmlns:p14="http://schemas.microsoft.com/office/powerpoint/2010/main" val="3518774562"/>
              </p:ext>
            </p:extLst>
          </p:nvPr>
        </p:nvGraphicFramePr>
        <p:xfrm>
          <a:off x="251520" y="4005065"/>
          <a:ext cx="1332359" cy="627498"/>
        </p:xfrm>
        <a:graphic>
          <a:graphicData uri="http://schemas.openxmlformats.org/presentationml/2006/ole">
            <mc:AlternateContent xmlns:mc="http://schemas.openxmlformats.org/markup-compatibility/2006">
              <mc:Choice xmlns:v="urn:schemas-microsoft-com:vml" Requires="v">
                <p:oleObj spid="_x0000_s36042" name="Denklem" r:id="rId3" imgW="926698" imgH="393529" progId="Equation.3">
                  <p:embed/>
                </p:oleObj>
              </mc:Choice>
              <mc:Fallback>
                <p:oleObj name="Denklem" r:id="rId3" imgW="926698" imgH="393529" progId="Equation.3">
                  <p:embed/>
                  <p:pic>
                    <p:nvPicPr>
                      <p:cNvPr id="0" name="Picture 10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520" y="4005065"/>
                        <a:ext cx="1332359" cy="62749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7346" name="Rectangle 258"/>
          <p:cNvSpPr>
            <a:spLocks noChangeArrowheads="1"/>
          </p:cNvSpPr>
          <p:nvPr/>
        </p:nvSpPr>
        <p:spPr bwMode="auto">
          <a:xfrm>
            <a:off x="0" y="3105150"/>
            <a:ext cx="9144000" cy="0"/>
          </a:xfrm>
          <a:prstGeom prst="rect">
            <a:avLst/>
          </a:prstGeom>
          <a:noFill/>
          <a:ln w="9525" algn="ctr">
            <a:noFill/>
            <a:miter lim="800000"/>
            <a:headEnd/>
            <a:tailEnd/>
          </a:ln>
          <a:effectLst/>
        </p:spPr>
        <p:txBody>
          <a:bodyPr wrap="none" anchor="ctr">
            <a:spAutoFit/>
          </a:bodyPr>
          <a:lstStyle/>
          <a:p>
            <a:endParaRPr lang="tr-TR"/>
          </a:p>
        </p:txBody>
      </p:sp>
      <p:graphicFrame>
        <p:nvGraphicFramePr>
          <p:cNvPr id="217345" name="Object 257"/>
          <p:cNvGraphicFramePr>
            <a:graphicFrameLocks noChangeAspect="1"/>
          </p:cNvGraphicFramePr>
          <p:nvPr>
            <p:extLst>
              <p:ext uri="{D42A27DB-BD31-4B8C-83A1-F6EECF244321}">
                <p14:modId xmlns:p14="http://schemas.microsoft.com/office/powerpoint/2010/main" val="1663016451"/>
              </p:ext>
            </p:extLst>
          </p:nvPr>
        </p:nvGraphicFramePr>
        <p:xfrm>
          <a:off x="143668" y="5085184"/>
          <a:ext cx="8856663" cy="1038225"/>
        </p:xfrm>
        <a:graphic>
          <a:graphicData uri="http://schemas.openxmlformats.org/presentationml/2006/ole">
            <mc:AlternateContent xmlns:mc="http://schemas.openxmlformats.org/markup-compatibility/2006">
              <mc:Choice xmlns:v="urn:schemas-microsoft-com:vml" Requires="v">
                <p:oleObj spid="_x0000_s36043" name="Denklem" r:id="rId5" imgW="5562600" imgH="647700" progId="Equation.3">
                  <p:embed/>
                </p:oleObj>
              </mc:Choice>
              <mc:Fallback>
                <p:oleObj name="Denklem" r:id="rId5" imgW="5562600" imgH="647700" progId="Equation.3">
                  <p:embed/>
                  <p:pic>
                    <p:nvPicPr>
                      <p:cNvPr id="0" name="Picture 10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3668" y="5085184"/>
                        <a:ext cx="8856663" cy="103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tr-TR" dirty="0" smtClean="0">
                <a:solidFill>
                  <a:srgbClr val="FF0000"/>
                </a:solidFill>
              </a:rPr>
              <a:t>Tepe Değeri</a:t>
            </a:r>
            <a:endParaRPr lang="tr-TR" dirty="0">
              <a:solidFill>
                <a:srgbClr val="FF0000"/>
              </a:solidFill>
            </a:endParaRPr>
          </a:p>
        </p:txBody>
      </p:sp>
      <p:sp>
        <p:nvSpPr>
          <p:cNvPr id="3" name="Content Placeholder 2"/>
          <p:cNvSpPr>
            <a:spLocks noGrp="1"/>
          </p:cNvSpPr>
          <p:nvPr>
            <p:ph idx="1"/>
          </p:nvPr>
        </p:nvSpPr>
        <p:spPr>
          <a:xfrm>
            <a:off x="457200" y="1124744"/>
            <a:ext cx="8229600" cy="5001419"/>
          </a:xfrm>
        </p:spPr>
        <p:txBody>
          <a:bodyPr>
            <a:normAutofit/>
          </a:bodyPr>
          <a:lstStyle/>
          <a:p>
            <a:r>
              <a:rPr lang="tr-TR" dirty="0" smtClean="0">
                <a:solidFill>
                  <a:schemeClr val="accent1">
                    <a:lumMod val="75000"/>
                  </a:schemeClr>
                </a:solidFill>
              </a:rPr>
              <a:t>Tepe değeri, ortalamalar arasında seriyi en iyi temsil eden dağılım ölçüsüdür ve isimsel ölçeklerde, sıralı ölçeklerde, aralık löçeklerde ve oranlı ölçeklerde kullanılır.</a:t>
            </a:r>
          </a:p>
          <a:p>
            <a:r>
              <a:rPr lang="tr-TR" dirty="0" smtClean="0">
                <a:solidFill>
                  <a:schemeClr val="accent1">
                    <a:lumMod val="75000"/>
                  </a:schemeClr>
                </a:solidFill>
              </a:rPr>
              <a:t>Örneğin, yeni ürün tipleriyle ilgili olarak yapılan bir araştırmada, hangi ürün tipinin tercih edileceği, tepe değeriyle belirlenir. Tepe değeri, mod olarak da adlandırılmaktadır.</a:t>
            </a:r>
          </a:p>
          <a:p>
            <a:r>
              <a:rPr lang="tr-TR" dirty="0" smtClean="0">
                <a:solidFill>
                  <a:schemeClr val="accent1">
                    <a:lumMod val="75000"/>
                  </a:schemeClr>
                </a:solidFill>
              </a:rPr>
              <a:t>Sayfa 118 (1 ve 2’ci Örnek, çizelge 5.4-5.5-5.6)</a:t>
            </a:r>
            <a:endParaRPr lang="tr-TR" dirty="0">
              <a:solidFill>
                <a:schemeClr val="accent1">
                  <a:lumMod val="75000"/>
                </a:schemeClr>
              </a:solidFill>
            </a:endParaRPr>
          </a:p>
        </p:txBody>
      </p:sp>
    </p:spTree>
    <p:extLst>
      <p:ext uri="{BB962C8B-B14F-4D97-AF65-F5344CB8AC3E}">
        <p14:creationId xmlns:p14="http://schemas.microsoft.com/office/powerpoint/2010/main" val="33734858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a:xfrm>
            <a:off x="457200" y="274638"/>
            <a:ext cx="8229600" cy="346075"/>
          </a:xfrm>
        </p:spPr>
        <p:txBody>
          <a:bodyPr>
            <a:normAutofit fontScale="90000"/>
          </a:bodyPr>
          <a:lstStyle/>
          <a:p>
            <a:pPr algn="l"/>
            <a:r>
              <a:rPr lang="tr-TR" sz="2800" b="1">
                <a:solidFill>
                  <a:srgbClr val="FF0000"/>
                </a:solidFill>
              </a:rPr>
              <a:t>Medyanın özellikleri</a:t>
            </a:r>
          </a:p>
        </p:txBody>
      </p:sp>
      <p:sp>
        <p:nvSpPr>
          <p:cNvPr id="235523" name="Rectangle 3"/>
          <p:cNvSpPr>
            <a:spLocks noGrp="1" noChangeArrowheads="1"/>
          </p:cNvSpPr>
          <p:nvPr>
            <p:ph type="body" idx="1"/>
          </p:nvPr>
        </p:nvSpPr>
        <p:spPr>
          <a:xfrm>
            <a:off x="179388" y="692150"/>
            <a:ext cx="8785225" cy="5905500"/>
          </a:xfrm>
        </p:spPr>
        <p:txBody>
          <a:bodyPr>
            <a:normAutofit lnSpcReduction="10000"/>
          </a:bodyPr>
          <a:lstStyle/>
          <a:p>
            <a:pPr algn="just">
              <a:lnSpc>
                <a:spcPct val="90000"/>
              </a:lnSpc>
            </a:pPr>
            <a:r>
              <a:rPr lang="tr-TR" sz="2400">
                <a:solidFill>
                  <a:srgbClr val="FF0066"/>
                </a:solidFill>
              </a:rPr>
              <a:t>1-</a:t>
            </a:r>
            <a:r>
              <a:rPr lang="tr-TR" sz="2400">
                <a:solidFill>
                  <a:srgbClr val="000066"/>
                </a:solidFill>
              </a:rPr>
              <a:t> Pratik bir ortalamadır. Çünkü sadece basit bir sıralama işlemi gerektirir.</a:t>
            </a:r>
          </a:p>
          <a:p>
            <a:pPr algn="just">
              <a:lnSpc>
                <a:spcPct val="90000"/>
              </a:lnSpc>
            </a:pPr>
            <a:r>
              <a:rPr lang="tr-TR" sz="2400">
                <a:solidFill>
                  <a:srgbClr val="FF0066"/>
                </a:solidFill>
              </a:rPr>
              <a:t>2-</a:t>
            </a:r>
            <a:r>
              <a:rPr lang="tr-TR" sz="2400">
                <a:solidFill>
                  <a:srgbClr val="000066"/>
                </a:solidFill>
              </a:rPr>
              <a:t> Özellikle açık sınıflı seriler için medyan daha bir önem kazanır. Bu tür serilerde diğer ortalamalar ya hesaplanamaz, ya da açık sınıflar için sınıf sınırları farazi olarak seçilerek hesaplanabilir. Mod ise sınıf aralıklarının eşit olmasını gerektirdiğinden hesaplanamaz. Medyan ise böyle serilerin ortalamasında problemsiz olarak hesaplanabilir.</a:t>
            </a:r>
          </a:p>
          <a:p>
            <a:pPr>
              <a:lnSpc>
                <a:spcPct val="90000"/>
              </a:lnSpc>
            </a:pPr>
            <a:r>
              <a:rPr lang="tr-TR" sz="2400">
                <a:solidFill>
                  <a:srgbClr val="FF0066"/>
                </a:solidFill>
              </a:rPr>
              <a:t>3-</a:t>
            </a:r>
            <a:r>
              <a:rPr lang="tr-TR" sz="2400">
                <a:solidFill>
                  <a:srgbClr val="000066"/>
                </a:solidFill>
              </a:rPr>
              <a:t> Serideki aşırı değerlere karşı hassas değildir. Çünkü medyan serinin ortasına rastladığından, uçlarda oluşan aşırı değerler medyanı etkilemez.</a:t>
            </a:r>
          </a:p>
          <a:p>
            <a:pPr>
              <a:lnSpc>
                <a:spcPct val="90000"/>
              </a:lnSpc>
            </a:pPr>
            <a:r>
              <a:rPr lang="tr-TR" sz="2400">
                <a:solidFill>
                  <a:srgbClr val="FF0066"/>
                </a:solidFill>
              </a:rPr>
              <a:t>4-</a:t>
            </a:r>
            <a:r>
              <a:rPr lang="tr-TR" sz="2400">
                <a:solidFill>
                  <a:srgbClr val="000066"/>
                </a:solidFill>
              </a:rPr>
              <a:t> Serideki değerlerin medyandan mutlak farkları toplamı minimum olur. Bu sebeple ortalama sapma medyandan sapmalar şeklinde de hesaplanmaktadır.</a:t>
            </a:r>
          </a:p>
          <a:p>
            <a:pPr>
              <a:lnSpc>
                <a:spcPct val="90000"/>
              </a:lnSpc>
              <a:buFontTx/>
              <a:buNone/>
            </a:pPr>
            <a:r>
              <a:rPr lang="tr-TR" sz="2400">
                <a:solidFill>
                  <a:srgbClr val="000066"/>
                </a:solidFill>
                <a:sym typeface="Symbol" pitchFamily="18" charset="2"/>
              </a:rPr>
              <a:t>		</a:t>
            </a:r>
            <a:r>
              <a:rPr lang="tr-TR" sz="2400">
                <a:solidFill>
                  <a:srgbClr val="000066"/>
                </a:solidFill>
              </a:rPr>
              <a:t>Xi-medyan</a:t>
            </a:r>
            <a:r>
              <a:rPr lang="tr-TR" sz="2400">
                <a:solidFill>
                  <a:srgbClr val="000066"/>
                </a:solidFill>
                <a:sym typeface="Symbol" pitchFamily="18" charset="2"/>
              </a:rPr>
              <a:t></a:t>
            </a:r>
            <a:r>
              <a:rPr lang="tr-TR" sz="2400">
                <a:solidFill>
                  <a:srgbClr val="000066"/>
                </a:solidFill>
              </a:rPr>
              <a:t>   </a:t>
            </a:r>
            <a:r>
              <a:rPr lang="tr-TR" sz="2400">
                <a:solidFill>
                  <a:srgbClr val="000066"/>
                </a:solidFill>
                <a:sym typeface="Symbol" pitchFamily="18" charset="2"/>
              </a:rPr>
              <a:t></a:t>
            </a:r>
            <a:r>
              <a:rPr lang="tr-TR" sz="2400">
                <a:solidFill>
                  <a:srgbClr val="000066"/>
                </a:solidFill>
              </a:rPr>
              <a:t> minimum </a:t>
            </a:r>
          </a:p>
          <a:p>
            <a:pPr>
              <a:lnSpc>
                <a:spcPct val="90000"/>
              </a:lnSpc>
            </a:pPr>
            <a:r>
              <a:rPr lang="tr-TR" sz="2400">
                <a:solidFill>
                  <a:srgbClr val="FF0066"/>
                </a:solidFill>
              </a:rPr>
              <a:t>5-</a:t>
            </a:r>
            <a:r>
              <a:rPr lang="tr-TR" sz="2400">
                <a:solidFill>
                  <a:srgbClr val="000066"/>
                </a:solidFill>
              </a:rPr>
              <a:t> Medyanın zayıf tarafı serideki bütün değerleri dikkate almaması sebebi ile matematik işlemlere uygun olmamasıdır.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r>
              <a:rPr lang="tr-TR" sz="2800" b="1">
                <a:solidFill>
                  <a:srgbClr val="FF0066"/>
                </a:solidFill>
              </a:rPr>
              <a:t>Mod, Medyan ve Aritmetik Ortalama Arasındaki İlişkiler</a:t>
            </a:r>
          </a:p>
        </p:txBody>
      </p:sp>
      <p:sp>
        <p:nvSpPr>
          <p:cNvPr id="236547" name="Rectangle 3"/>
          <p:cNvSpPr>
            <a:spLocks noGrp="1" noChangeArrowheads="1"/>
          </p:cNvSpPr>
          <p:nvPr>
            <p:ph type="body" sz="half" idx="1"/>
          </p:nvPr>
        </p:nvSpPr>
        <p:spPr>
          <a:xfrm>
            <a:off x="179388" y="1341438"/>
            <a:ext cx="4824412" cy="5327650"/>
          </a:xfrm>
        </p:spPr>
        <p:txBody>
          <a:bodyPr/>
          <a:lstStyle/>
          <a:p>
            <a:r>
              <a:rPr lang="tr-TR" sz="2400">
                <a:solidFill>
                  <a:schemeClr val="accent2"/>
                </a:solidFill>
              </a:rPr>
              <a:t>1- Simetrik seride her üç ortalama birbirine eşit olur.</a:t>
            </a:r>
          </a:p>
          <a:p>
            <a:r>
              <a:rPr lang="tr-TR" sz="2400">
                <a:solidFill>
                  <a:schemeClr val="accent2"/>
                </a:solidFill>
                <a:sym typeface="Symbol" pitchFamily="18" charset="2"/>
              </a:rPr>
              <a:t></a:t>
            </a:r>
            <a:r>
              <a:rPr lang="tr-TR" sz="2400">
                <a:solidFill>
                  <a:schemeClr val="accent2"/>
                </a:solidFill>
              </a:rPr>
              <a:t>X = medyan = mod</a:t>
            </a:r>
          </a:p>
          <a:p>
            <a:r>
              <a:rPr lang="tr-TR" sz="2400">
                <a:solidFill>
                  <a:schemeClr val="accent2"/>
                </a:solidFill>
              </a:rPr>
              <a:t>2- Sağa çarpık serilerde </a:t>
            </a:r>
          </a:p>
          <a:p>
            <a:endParaRPr lang="tr-TR" sz="2400">
              <a:solidFill>
                <a:schemeClr val="accent2"/>
              </a:solidFill>
            </a:endParaRPr>
          </a:p>
          <a:p>
            <a:endParaRPr lang="tr-TR" sz="2400">
              <a:solidFill>
                <a:schemeClr val="accent2"/>
              </a:solidFill>
            </a:endParaRPr>
          </a:p>
          <a:p>
            <a:r>
              <a:rPr lang="tr-TR" sz="2400">
                <a:solidFill>
                  <a:schemeClr val="accent2"/>
                </a:solidFill>
              </a:rPr>
              <a:t>3- Sola çarpık seride </a:t>
            </a:r>
          </a:p>
          <a:p>
            <a:endParaRPr lang="tr-TR" sz="2400">
              <a:solidFill>
                <a:schemeClr val="accent2"/>
              </a:solidFill>
            </a:endParaRPr>
          </a:p>
          <a:p>
            <a:endParaRPr lang="tr-TR" sz="2400">
              <a:solidFill>
                <a:schemeClr val="accent2"/>
              </a:solidFill>
            </a:endParaRPr>
          </a:p>
          <a:p>
            <a:r>
              <a:rPr lang="tr-TR" sz="2400">
                <a:solidFill>
                  <a:schemeClr val="accent2"/>
                </a:solidFill>
              </a:rPr>
              <a:t>4- Asimetrisi hafif serilerde aşağıdaki yaklaşık eşitlik vardır.</a:t>
            </a:r>
          </a:p>
          <a:p>
            <a:endParaRPr lang="tr-TR" sz="2400">
              <a:solidFill>
                <a:schemeClr val="accent2"/>
              </a:solidFill>
            </a:endParaRPr>
          </a:p>
        </p:txBody>
      </p:sp>
      <p:graphicFrame>
        <p:nvGraphicFramePr>
          <p:cNvPr id="236550" name="Object 6"/>
          <p:cNvGraphicFramePr>
            <a:graphicFrameLocks noGrp="1" noChangeAspect="1"/>
          </p:cNvGraphicFramePr>
          <p:nvPr>
            <p:ph sz="half" idx="2"/>
          </p:nvPr>
        </p:nvGraphicFramePr>
        <p:xfrm>
          <a:off x="5954713" y="2516188"/>
          <a:ext cx="1425575" cy="2692400"/>
        </p:xfrm>
        <a:graphic>
          <a:graphicData uri="http://schemas.openxmlformats.org/presentationml/2006/ole">
            <mc:AlternateContent xmlns:mc="http://schemas.openxmlformats.org/markup-compatibility/2006">
              <mc:Choice xmlns:v="urn:schemas-microsoft-com:vml" Requires="v">
                <p:oleObj spid="_x0000_s37066" name="Denklem" r:id="rId3" imgW="114151" imgH="215619" progId="Equation.3">
                  <p:embed/>
                </p:oleObj>
              </mc:Choice>
              <mc:Fallback>
                <p:oleObj name="Denklem" r:id="rId3" imgW="114151" imgH="215619" progId="Equation.3">
                  <p:embed/>
                  <p:pic>
                    <p:nvPicPr>
                      <p:cNvPr id="0" name="Picture 10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54713" y="2516188"/>
                        <a:ext cx="1425575" cy="2692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36554" name="Picture 10"/>
          <p:cNvPicPr>
            <a:picLocks noChangeAspect="1" noChangeArrowheads="1"/>
          </p:cNvPicPr>
          <p:nvPr/>
        </p:nvPicPr>
        <p:blipFill>
          <a:blip r:embed="rId5" cstate="print"/>
          <a:srcRect/>
          <a:stretch>
            <a:fillRect/>
          </a:stretch>
        </p:blipFill>
        <p:spPr bwMode="auto">
          <a:xfrm>
            <a:off x="684213" y="3141663"/>
            <a:ext cx="2663825" cy="641350"/>
          </a:xfrm>
          <a:prstGeom prst="rect">
            <a:avLst/>
          </a:prstGeom>
          <a:noFill/>
        </p:spPr>
      </p:pic>
      <p:pic>
        <p:nvPicPr>
          <p:cNvPr id="236555" name="Picture 11"/>
          <p:cNvPicPr>
            <a:picLocks noChangeAspect="1" noChangeArrowheads="1"/>
          </p:cNvPicPr>
          <p:nvPr/>
        </p:nvPicPr>
        <p:blipFill>
          <a:blip r:embed="rId6" cstate="print"/>
          <a:srcRect/>
          <a:stretch>
            <a:fillRect/>
          </a:stretch>
        </p:blipFill>
        <p:spPr bwMode="auto">
          <a:xfrm>
            <a:off x="684213" y="4508500"/>
            <a:ext cx="3240087" cy="585788"/>
          </a:xfrm>
          <a:prstGeom prst="rect">
            <a:avLst/>
          </a:prstGeom>
          <a:noFill/>
        </p:spPr>
      </p:pic>
      <p:pic>
        <p:nvPicPr>
          <p:cNvPr id="236561" name="Picture 17"/>
          <p:cNvPicPr>
            <a:picLocks noChangeAspect="1" noChangeArrowheads="1"/>
          </p:cNvPicPr>
          <p:nvPr/>
        </p:nvPicPr>
        <p:blipFill>
          <a:blip r:embed="rId7" cstate="print"/>
          <a:srcRect/>
          <a:stretch>
            <a:fillRect/>
          </a:stretch>
        </p:blipFill>
        <p:spPr bwMode="auto">
          <a:xfrm>
            <a:off x="5364163" y="1125538"/>
            <a:ext cx="3124200" cy="1603375"/>
          </a:xfrm>
          <a:prstGeom prst="rect">
            <a:avLst/>
          </a:prstGeom>
          <a:noFill/>
        </p:spPr>
      </p:pic>
      <p:pic>
        <p:nvPicPr>
          <p:cNvPr id="236562" name="Picture 18"/>
          <p:cNvPicPr>
            <a:picLocks noChangeAspect="1" noChangeArrowheads="1"/>
          </p:cNvPicPr>
          <p:nvPr/>
        </p:nvPicPr>
        <p:blipFill>
          <a:blip r:embed="rId8" cstate="print"/>
          <a:srcRect/>
          <a:stretch>
            <a:fillRect/>
          </a:stretch>
        </p:blipFill>
        <p:spPr bwMode="auto">
          <a:xfrm>
            <a:off x="5219700" y="2636838"/>
            <a:ext cx="3430588" cy="1368425"/>
          </a:xfrm>
          <a:prstGeom prst="rect">
            <a:avLst/>
          </a:prstGeom>
          <a:noFill/>
        </p:spPr>
      </p:pic>
      <p:pic>
        <p:nvPicPr>
          <p:cNvPr id="236564" name="Picture 20"/>
          <p:cNvPicPr>
            <a:picLocks noChangeAspect="1" noChangeArrowheads="1"/>
          </p:cNvPicPr>
          <p:nvPr/>
        </p:nvPicPr>
        <p:blipFill>
          <a:blip r:embed="rId9" cstate="print"/>
          <a:srcRect/>
          <a:stretch>
            <a:fillRect/>
          </a:stretch>
        </p:blipFill>
        <p:spPr bwMode="auto">
          <a:xfrm>
            <a:off x="5292725" y="4076700"/>
            <a:ext cx="3297238" cy="1511300"/>
          </a:xfrm>
          <a:prstGeom prst="rect">
            <a:avLst/>
          </a:prstGeom>
          <a:noFill/>
        </p:spPr>
      </p:pic>
      <p:sp>
        <p:nvSpPr>
          <p:cNvPr id="236568" name="Rectangle 24"/>
          <p:cNvSpPr>
            <a:spLocks noChangeArrowheads="1"/>
          </p:cNvSpPr>
          <p:nvPr/>
        </p:nvSpPr>
        <p:spPr bwMode="auto">
          <a:xfrm>
            <a:off x="0" y="0"/>
            <a:ext cx="9144000" cy="0"/>
          </a:xfrm>
          <a:prstGeom prst="rect">
            <a:avLst/>
          </a:prstGeom>
          <a:noFill/>
          <a:ln w="9525" algn="ctr">
            <a:noFill/>
            <a:miter lim="800000"/>
            <a:headEnd/>
            <a:tailEnd/>
          </a:ln>
          <a:effectLst/>
        </p:spPr>
        <p:txBody>
          <a:bodyPr wrap="none" anchor="ctr">
            <a:spAutoFit/>
          </a:bodyPr>
          <a:lstStyle/>
          <a:p>
            <a:endParaRPr lang="tr-TR"/>
          </a:p>
        </p:txBody>
      </p:sp>
      <p:graphicFrame>
        <p:nvGraphicFramePr>
          <p:cNvPr id="236567" name="Object 23"/>
          <p:cNvGraphicFramePr>
            <a:graphicFrameLocks noChangeAspect="1"/>
          </p:cNvGraphicFramePr>
          <p:nvPr/>
        </p:nvGraphicFramePr>
        <p:xfrm>
          <a:off x="655638" y="6092825"/>
          <a:ext cx="4087812" cy="530225"/>
        </p:xfrm>
        <a:graphic>
          <a:graphicData uri="http://schemas.openxmlformats.org/presentationml/2006/ole">
            <mc:AlternateContent xmlns:mc="http://schemas.openxmlformats.org/markup-compatibility/2006">
              <mc:Choice xmlns:v="urn:schemas-microsoft-com:vml" Requires="v">
                <p:oleObj spid="_x0000_s37067" name="Denklem" r:id="rId10" imgW="1765300" imgH="228600" progId="Equation.3">
                  <p:embed/>
                </p:oleObj>
              </mc:Choice>
              <mc:Fallback>
                <p:oleObj name="Denklem" r:id="rId10" imgW="1765300" imgH="228600" progId="Equation.3">
                  <p:embed/>
                  <p:pic>
                    <p:nvPicPr>
                      <p:cNvPr id="0" name="Picture 10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55638" y="6092825"/>
                        <a:ext cx="4087812" cy="530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tr-TR" dirty="0" smtClean="0">
                <a:solidFill>
                  <a:srgbClr val="FF0000"/>
                </a:solidFill>
              </a:rPr>
              <a:t>1.ÖRNEK</a:t>
            </a:r>
            <a:endParaRPr lang="tr-TR" dirty="0">
              <a:solidFill>
                <a:srgbClr val="FF0000"/>
              </a:solidFill>
            </a:endParaRPr>
          </a:p>
        </p:txBody>
      </p:sp>
      <p:sp>
        <p:nvSpPr>
          <p:cNvPr id="3" name="Content Placeholder 2"/>
          <p:cNvSpPr>
            <a:spLocks noGrp="1"/>
          </p:cNvSpPr>
          <p:nvPr>
            <p:ph idx="1"/>
          </p:nvPr>
        </p:nvSpPr>
        <p:spPr>
          <a:xfrm>
            <a:off x="457200" y="1484784"/>
            <a:ext cx="8229600" cy="4641379"/>
          </a:xfrm>
        </p:spPr>
        <p:txBody>
          <a:bodyPr/>
          <a:lstStyle/>
          <a:p>
            <a:r>
              <a:rPr lang="tr-TR" dirty="0" smtClean="0">
                <a:solidFill>
                  <a:srgbClr val="002060"/>
                </a:solidFill>
              </a:rPr>
              <a:t>Kodları A,B,C,D,E olan beş ürün tipinden hangisinin tercih edileceği 100 tüketici üzerinde sınanmış ve her ürün tipinin kaç kişi tarafından tercih edildiği Çizelge 5.4’te bir frekans sağılımı biçiminde verilmiştir. Bu dağılımın tepe değerini bulalım. </a:t>
            </a:r>
            <a:endParaRPr lang="tr-TR" dirty="0">
              <a:solidFill>
                <a:srgbClr val="002060"/>
              </a:solidFill>
            </a:endParaRPr>
          </a:p>
        </p:txBody>
      </p:sp>
    </p:spTree>
    <p:extLst>
      <p:ext uri="{BB962C8B-B14F-4D97-AF65-F5344CB8AC3E}">
        <p14:creationId xmlns:p14="http://schemas.microsoft.com/office/powerpoint/2010/main" val="1248005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solidFill>
                  <a:srgbClr val="FF0000"/>
                </a:solidFill>
              </a:rPr>
              <a:t>Çizelge.5.4. Tercih Edilen Ürün Tipleri</a:t>
            </a:r>
            <a:endParaRPr lang="tr-TR"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01213309"/>
              </p:ext>
            </p:extLst>
          </p:nvPr>
        </p:nvGraphicFramePr>
        <p:xfrm>
          <a:off x="457200" y="1417638"/>
          <a:ext cx="8229600" cy="4896546"/>
        </p:xfrm>
        <a:graphic>
          <a:graphicData uri="http://schemas.openxmlformats.org/drawingml/2006/table">
            <a:tbl>
              <a:tblPr firstRow="1" bandRow="1">
                <a:tableStyleId>{5C22544A-7EE6-4342-B048-85BDC9FD1C3A}</a:tableStyleId>
              </a:tblPr>
              <a:tblGrid>
                <a:gridCol w="4042792"/>
                <a:gridCol w="4186808"/>
              </a:tblGrid>
              <a:tr h="510057">
                <a:tc>
                  <a:txBody>
                    <a:bodyPr/>
                    <a:lstStyle/>
                    <a:p>
                      <a:pPr algn="ctr"/>
                      <a:r>
                        <a:rPr lang="tr-TR" sz="2400" dirty="0" smtClean="0"/>
                        <a:t>Ürün Tiplerinin Kodu (X)</a:t>
                      </a:r>
                      <a:endParaRPr lang="tr-TR" sz="2400" dirty="0"/>
                    </a:p>
                  </a:txBody>
                  <a:tcPr/>
                </a:tc>
                <a:tc>
                  <a:txBody>
                    <a:bodyPr/>
                    <a:lstStyle/>
                    <a:p>
                      <a:pPr algn="ctr"/>
                      <a:r>
                        <a:rPr lang="tr-TR" sz="2400" dirty="0" smtClean="0"/>
                        <a:t>Frekanslar (f)</a:t>
                      </a:r>
                      <a:endParaRPr lang="tr-TR" sz="2400" dirty="0"/>
                    </a:p>
                  </a:txBody>
                  <a:tcPr/>
                </a:tc>
              </a:tr>
              <a:tr h="510057">
                <a:tc>
                  <a:txBody>
                    <a:bodyPr/>
                    <a:lstStyle/>
                    <a:p>
                      <a:pPr algn="ctr"/>
                      <a:r>
                        <a:rPr lang="tr-TR" sz="2400" dirty="0" smtClean="0"/>
                        <a:t>A</a:t>
                      </a:r>
                      <a:endParaRPr lang="tr-TR" sz="2400" dirty="0"/>
                    </a:p>
                  </a:txBody>
                  <a:tcPr/>
                </a:tc>
                <a:tc>
                  <a:txBody>
                    <a:bodyPr/>
                    <a:lstStyle/>
                    <a:p>
                      <a:pPr algn="ctr"/>
                      <a:r>
                        <a:rPr lang="tr-TR" sz="2400" dirty="0" smtClean="0"/>
                        <a:t>11</a:t>
                      </a:r>
                      <a:endParaRPr lang="tr-TR" sz="2400" dirty="0"/>
                    </a:p>
                  </a:txBody>
                  <a:tcPr/>
                </a:tc>
              </a:tr>
              <a:tr h="510057">
                <a:tc>
                  <a:txBody>
                    <a:bodyPr/>
                    <a:lstStyle/>
                    <a:p>
                      <a:pPr algn="ctr"/>
                      <a:r>
                        <a:rPr lang="tr-TR" sz="2400" dirty="0" smtClean="0"/>
                        <a:t>B</a:t>
                      </a:r>
                      <a:endParaRPr lang="tr-TR" sz="2400" dirty="0"/>
                    </a:p>
                  </a:txBody>
                  <a:tcPr/>
                </a:tc>
                <a:tc>
                  <a:txBody>
                    <a:bodyPr/>
                    <a:lstStyle/>
                    <a:p>
                      <a:pPr algn="ctr"/>
                      <a:r>
                        <a:rPr lang="tr-TR" sz="2400" dirty="0" smtClean="0"/>
                        <a:t>16</a:t>
                      </a:r>
                      <a:endParaRPr lang="tr-TR" sz="2400" dirty="0"/>
                    </a:p>
                  </a:txBody>
                  <a:tcPr/>
                </a:tc>
              </a:tr>
              <a:tr h="510057">
                <a:tc>
                  <a:txBody>
                    <a:bodyPr/>
                    <a:lstStyle/>
                    <a:p>
                      <a:pPr algn="ctr"/>
                      <a:r>
                        <a:rPr lang="tr-TR" sz="2400" dirty="0" smtClean="0"/>
                        <a:t>C</a:t>
                      </a:r>
                      <a:endParaRPr lang="tr-TR" sz="2400" dirty="0"/>
                    </a:p>
                  </a:txBody>
                  <a:tcPr/>
                </a:tc>
                <a:tc>
                  <a:txBody>
                    <a:bodyPr/>
                    <a:lstStyle/>
                    <a:p>
                      <a:pPr algn="ctr"/>
                      <a:r>
                        <a:rPr lang="tr-TR" sz="2400" dirty="0" smtClean="0"/>
                        <a:t>25</a:t>
                      </a:r>
                      <a:endParaRPr lang="tr-TR" sz="2400" dirty="0"/>
                    </a:p>
                  </a:txBody>
                  <a:tcPr/>
                </a:tc>
              </a:tr>
              <a:tr h="510057">
                <a:tc>
                  <a:txBody>
                    <a:bodyPr/>
                    <a:lstStyle/>
                    <a:p>
                      <a:pPr algn="ctr"/>
                      <a:r>
                        <a:rPr lang="tr-TR" sz="2400" dirty="0" smtClean="0"/>
                        <a:t>D</a:t>
                      </a:r>
                      <a:endParaRPr lang="tr-TR" sz="2400" dirty="0"/>
                    </a:p>
                  </a:txBody>
                  <a:tcPr/>
                </a:tc>
                <a:tc>
                  <a:txBody>
                    <a:bodyPr/>
                    <a:lstStyle/>
                    <a:p>
                      <a:pPr algn="ctr"/>
                      <a:r>
                        <a:rPr lang="tr-TR" sz="2400" dirty="0" smtClean="0"/>
                        <a:t>36</a:t>
                      </a:r>
                      <a:endParaRPr lang="tr-TR" sz="2400" dirty="0"/>
                    </a:p>
                  </a:txBody>
                  <a:tcPr/>
                </a:tc>
              </a:tr>
              <a:tr h="510057">
                <a:tc>
                  <a:txBody>
                    <a:bodyPr/>
                    <a:lstStyle/>
                    <a:p>
                      <a:pPr algn="ctr"/>
                      <a:r>
                        <a:rPr lang="tr-TR" sz="2400" dirty="0" smtClean="0"/>
                        <a:t>E</a:t>
                      </a:r>
                      <a:endParaRPr lang="tr-TR" sz="2400" dirty="0"/>
                    </a:p>
                  </a:txBody>
                  <a:tcPr/>
                </a:tc>
                <a:tc>
                  <a:txBody>
                    <a:bodyPr/>
                    <a:lstStyle/>
                    <a:p>
                      <a:pPr algn="ctr"/>
                      <a:r>
                        <a:rPr lang="tr-TR" sz="2400" dirty="0" smtClean="0"/>
                        <a:t>12</a:t>
                      </a:r>
                      <a:endParaRPr lang="tr-TR" sz="2400" dirty="0"/>
                    </a:p>
                  </a:txBody>
                  <a:tcPr/>
                </a:tc>
              </a:tr>
              <a:tr h="510057">
                <a:tc>
                  <a:txBody>
                    <a:bodyPr/>
                    <a:lstStyle/>
                    <a:p>
                      <a:pPr algn="ctr"/>
                      <a:r>
                        <a:rPr lang="tr-TR" sz="2400" dirty="0" smtClean="0"/>
                        <a:t>Toplam</a:t>
                      </a:r>
                      <a:endParaRPr lang="tr-TR" sz="2400" dirty="0"/>
                    </a:p>
                  </a:txBody>
                  <a:tcPr/>
                </a:tc>
                <a:tc>
                  <a:txBody>
                    <a:bodyPr/>
                    <a:lstStyle/>
                    <a:p>
                      <a:pPr algn="ctr"/>
                      <a:r>
                        <a:rPr lang="tr-TR" sz="2400" dirty="0" smtClean="0">
                          <a:latin typeface="Algerian" panose="04020705040A02060702" pitchFamily="82" charset="0"/>
                        </a:rPr>
                        <a:t>∑100</a:t>
                      </a:r>
                      <a:endParaRPr lang="tr-TR" sz="2400" dirty="0"/>
                    </a:p>
                  </a:txBody>
                  <a:tcPr/>
                </a:tc>
              </a:tr>
              <a:tr h="1326147">
                <a:tc>
                  <a:txBody>
                    <a:bodyPr/>
                    <a:lstStyle/>
                    <a:p>
                      <a:pPr algn="ctr"/>
                      <a:r>
                        <a:rPr lang="tr-TR" sz="2400" dirty="0" smtClean="0"/>
                        <a:t>Bu dağılımda en çok tercih edilen</a:t>
                      </a:r>
                      <a:r>
                        <a:rPr lang="tr-TR" sz="2400" baseline="0" dirty="0" smtClean="0"/>
                        <a:t> Ürün Tipi D olduğundan, bu dağılımın tepe değeri 36’dır.</a:t>
                      </a:r>
                      <a:endParaRPr lang="tr-TR" sz="2400" dirty="0"/>
                    </a:p>
                  </a:txBody>
                  <a:tcPr/>
                </a:tc>
                <a:tc>
                  <a:txBody>
                    <a:bodyPr/>
                    <a:lstStyle/>
                    <a:p>
                      <a:pPr algn="ctr"/>
                      <a:endParaRPr lang="tr-TR" sz="2400" dirty="0"/>
                    </a:p>
                  </a:txBody>
                  <a:tcPr/>
                </a:tc>
              </a:tr>
            </a:tbl>
          </a:graphicData>
        </a:graphic>
      </p:graphicFrame>
    </p:spTree>
    <p:extLst>
      <p:ext uri="{BB962C8B-B14F-4D97-AF65-F5344CB8AC3E}">
        <p14:creationId xmlns:p14="http://schemas.microsoft.com/office/powerpoint/2010/main" val="1614400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4" name="Rectangle 4"/>
          <p:cNvSpPr>
            <a:spLocks noGrp="1" noChangeArrowheads="1"/>
          </p:cNvSpPr>
          <p:nvPr>
            <p:ph type="title"/>
          </p:nvPr>
        </p:nvSpPr>
        <p:spPr>
          <a:xfrm>
            <a:off x="395288" y="5589588"/>
            <a:ext cx="8229600" cy="1143000"/>
          </a:xfrm>
        </p:spPr>
        <p:txBody>
          <a:bodyPr/>
          <a:lstStyle/>
          <a:p>
            <a:pPr algn="just"/>
            <a:r>
              <a:rPr lang="tr-TR" sz="2800">
                <a:solidFill>
                  <a:srgbClr val="FF3300"/>
                </a:solidFill>
              </a:rPr>
              <a:t>Mod = 5gün</a:t>
            </a:r>
            <a:r>
              <a:rPr lang="tr-TR" sz="2800"/>
              <a:t>				</a:t>
            </a:r>
            <a:r>
              <a:rPr lang="tr-TR" sz="2800">
                <a:solidFill>
                  <a:srgbClr val="FF3300"/>
                </a:solidFill>
              </a:rPr>
              <a:t>Mod= 6 gün</a:t>
            </a:r>
          </a:p>
        </p:txBody>
      </p:sp>
      <p:sp>
        <p:nvSpPr>
          <p:cNvPr id="199687" name="Rectangle 7"/>
          <p:cNvSpPr>
            <a:spLocks noGrp="1" noChangeArrowheads="1"/>
          </p:cNvSpPr>
          <p:nvPr>
            <p:ph type="body" sz="half" idx="3"/>
          </p:nvPr>
        </p:nvSpPr>
        <p:spPr>
          <a:xfrm>
            <a:off x="250825" y="0"/>
            <a:ext cx="8229600" cy="1296988"/>
          </a:xfrm>
        </p:spPr>
        <p:txBody>
          <a:bodyPr/>
          <a:lstStyle/>
          <a:p>
            <a:pPr>
              <a:lnSpc>
                <a:spcPct val="90000"/>
              </a:lnSpc>
              <a:buFontTx/>
              <a:buNone/>
            </a:pPr>
            <a:r>
              <a:rPr lang="tr-TR" sz="2800">
                <a:solidFill>
                  <a:srgbClr val="FF0000"/>
                </a:solidFill>
              </a:rPr>
              <a:t>Örnek:</a:t>
            </a:r>
            <a:r>
              <a:rPr lang="tr-TR" sz="2800">
                <a:solidFill>
                  <a:srgbClr val="000066"/>
                </a:solidFill>
              </a:rPr>
              <a:t>Adapazarı’nda nisan ayında yağışlı gün sayısı için aşağıdaki iki veri elde edilmiştir. Nisan ayı yağışlı gün sayısının modunu bulunuz.</a:t>
            </a:r>
          </a:p>
        </p:txBody>
      </p:sp>
      <p:graphicFrame>
        <p:nvGraphicFramePr>
          <p:cNvPr id="199804" name="Group 124"/>
          <p:cNvGraphicFramePr>
            <a:graphicFrameLocks noGrp="1"/>
          </p:cNvGraphicFramePr>
          <p:nvPr>
            <p:ph sz="quarter" idx="1"/>
          </p:nvPr>
        </p:nvGraphicFramePr>
        <p:xfrm>
          <a:off x="971550" y="1412875"/>
          <a:ext cx="2376488" cy="4053840"/>
        </p:xfrm>
        <a:graphic>
          <a:graphicData uri="http://schemas.openxmlformats.org/drawingml/2006/table">
            <a:tbl>
              <a:tblPr/>
              <a:tblGrid>
                <a:gridCol w="2376488"/>
              </a:tblGrid>
              <a:tr h="242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rPr>
                        <a:t>Yağışlı gün sayısı</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D8D5"/>
                    </a:solidFill>
                  </a:tcPr>
                </a:tc>
              </a:tr>
              <a:tr h="242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pitchFamily="34" charset="0"/>
                        </a:rPr>
                        <a:t>3</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D8D5"/>
                    </a:solidFill>
                  </a:tcPr>
                </a:tc>
              </a:tr>
              <a:tr h="242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pitchFamily="34" charset="0"/>
                        </a:rPr>
                        <a:t>4</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D8D5"/>
                    </a:solidFill>
                  </a:tcPr>
                </a:tc>
              </a:tr>
              <a:tr h="242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pitchFamily="34" charset="0"/>
                        </a:rPr>
                        <a:t>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D8D5"/>
                    </a:solidFill>
                  </a:tcPr>
                </a:tc>
              </a:tr>
              <a:tr h="242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pitchFamily="34" charset="0"/>
                        </a:rPr>
                        <a:t>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D8D5"/>
                    </a:solidFill>
                  </a:tcPr>
                </a:tc>
              </a:tr>
              <a:tr h="242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pitchFamily="34" charset="0"/>
                        </a:rPr>
                        <a:t>5</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D8D5"/>
                    </a:solidFill>
                  </a:tcPr>
                </a:tc>
              </a:tr>
              <a:tr h="242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pitchFamily="34" charset="0"/>
                        </a:rPr>
                        <a:t>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D8D5"/>
                    </a:solidFill>
                  </a:tcPr>
                </a:tc>
              </a:tr>
              <a:tr h="242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pitchFamily="34" charset="0"/>
                        </a:rPr>
                        <a:t>6</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6D8D5"/>
                    </a:solidFill>
                  </a:tcPr>
                </a:tc>
              </a:tr>
              <a:tr h="242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Arial" pitchFamily="34" charset="0"/>
                        </a:rPr>
                        <a:t>7</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6D8D5"/>
                    </a:solidFill>
                  </a:tcPr>
                </a:tc>
              </a:tr>
            </a:tbl>
          </a:graphicData>
        </a:graphic>
      </p:graphicFrame>
      <p:graphicFrame>
        <p:nvGraphicFramePr>
          <p:cNvPr id="199805" name="Group 125"/>
          <p:cNvGraphicFramePr>
            <a:graphicFrameLocks noGrp="1"/>
          </p:cNvGraphicFramePr>
          <p:nvPr>
            <p:ph sz="quarter" idx="2"/>
          </p:nvPr>
        </p:nvGraphicFramePr>
        <p:xfrm>
          <a:off x="4356100" y="1773238"/>
          <a:ext cx="4402138" cy="2987040"/>
        </p:xfrm>
        <a:graphic>
          <a:graphicData uri="http://schemas.openxmlformats.org/drawingml/2006/table">
            <a:tbl>
              <a:tblPr/>
              <a:tblGrid>
                <a:gridCol w="2374900"/>
                <a:gridCol w="2027238"/>
              </a:tblGrid>
              <a:tr h="3651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rPr>
                        <a:t>Yağışlı gün sayısı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DC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rPr>
                        <a:t>Ay sayısı</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DCF0"/>
                    </a:solidFill>
                  </a:tcPr>
                </a:tc>
              </a:tr>
              <a:tr h="3635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smtClean="0">
                          <a:ln>
                            <a:noFill/>
                          </a:ln>
                          <a:solidFill>
                            <a:schemeClr val="tx1"/>
                          </a:solidFill>
                          <a:effectLst/>
                          <a:latin typeface="Arial"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DC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smtClean="0">
                          <a:ln>
                            <a:noFill/>
                          </a:ln>
                          <a:solidFill>
                            <a:schemeClr val="tx1"/>
                          </a:solidFill>
                          <a:effectLst/>
                          <a:latin typeface="Arial" pitchFamily="34"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DCF0"/>
                    </a:solidFill>
                  </a:tcPr>
                </a:tc>
              </a:tr>
              <a:tr h="3651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smtClean="0">
                          <a:ln>
                            <a:noFill/>
                          </a:ln>
                          <a:solidFill>
                            <a:schemeClr val="tx1"/>
                          </a:solidFill>
                          <a:effectLst/>
                          <a:latin typeface="Arial"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DC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smtClean="0">
                          <a:ln>
                            <a:noFill/>
                          </a:ln>
                          <a:solidFill>
                            <a:schemeClr val="tx1"/>
                          </a:solidFill>
                          <a:effectLst/>
                          <a:latin typeface="Arial" pitchFamily="34"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DCF0"/>
                    </a:solidFill>
                  </a:tcPr>
                </a:tc>
              </a:tr>
              <a:tr h="3635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smtClean="0">
                          <a:ln>
                            <a:noFill/>
                          </a:ln>
                          <a:solidFill>
                            <a:schemeClr val="tx1"/>
                          </a:solidFill>
                          <a:effectLst/>
                          <a:latin typeface="Arial"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DC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smtClean="0">
                          <a:ln>
                            <a:noFill/>
                          </a:ln>
                          <a:solidFill>
                            <a:schemeClr val="tx1"/>
                          </a:solidFill>
                          <a:effectLst/>
                          <a:latin typeface="Arial" pitchFamily="34" charset="0"/>
                        </a:rPr>
                        <a:t>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DCF0"/>
                    </a:solidFill>
                  </a:tcPr>
                </a:tc>
              </a:tr>
              <a:tr h="3651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smtClean="0">
                          <a:ln>
                            <a:noFill/>
                          </a:ln>
                          <a:solidFill>
                            <a:schemeClr val="tx1"/>
                          </a:solidFill>
                          <a:effectLst/>
                          <a:latin typeface="Arial" pitchFamily="34"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DC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smtClean="0">
                          <a:ln>
                            <a:noFill/>
                          </a:ln>
                          <a:solidFill>
                            <a:schemeClr val="tx1"/>
                          </a:solidFill>
                          <a:effectLst/>
                          <a:latin typeface="Arial" pitchFamily="34" charset="0"/>
                        </a:rPr>
                        <a:t>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AEDCF0"/>
                    </a:solidFill>
                  </a:tcPr>
                </a:tc>
              </a:tr>
              <a:tr h="3635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smtClean="0">
                          <a:ln>
                            <a:noFill/>
                          </a:ln>
                          <a:solidFill>
                            <a:schemeClr val="tx1"/>
                          </a:solidFill>
                          <a:effectLst/>
                          <a:latin typeface="Arial" pitchFamily="34"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EDCF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tr-TR" sz="2800" b="0" i="0" u="none" strike="noStrike" cap="none" normalizeH="0" baseline="0" smtClean="0">
                          <a:ln>
                            <a:noFill/>
                          </a:ln>
                          <a:solidFill>
                            <a:schemeClr val="tx1"/>
                          </a:solidFill>
                          <a:effectLst/>
                          <a:latin typeface="Arial" pitchFamily="34"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AEDCF0"/>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395288" y="188913"/>
            <a:ext cx="8229600" cy="490537"/>
          </a:xfrm>
        </p:spPr>
        <p:txBody>
          <a:bodyPr/>
          <a:lstStyle/>
          <a:p>
            <a:pPr algn="l"/>
            <a:r>
              <a:rPr lang="tr-TR" sz="2400" b="1" dirty="0">
                <a:solidFill>
                  <a:srgbClr val="FF0000"/>
                </a:solidFill>
              </a:rPr>
              <a:t>Gruplanmış seride </a:t>
            </a:r>
            <a:r>
              <a:rPr lang="tr-TR" sz="2400" b="1" dirty="0" smtClean="0">
                <a:solidFill>
                  <a:srgbClr val="FF0000"/>
                </a:solidFill>
              </a:rPr>
              <a:t>tepe değerinin (modun) </a:t>
            </a:r>
            <a:r>
              <a:rPr lang="tr-TR" sz="2400" b="1" dirty="0">
                <a:solidFill>
                  <a:srgbClr val="FF0000"/>
                </a:solidFill>
              </a:rPr>
              <a:t>hesaplanması</a:t>
            </a:r>
          </a:p>
        </p:txBody>
      </p:sp>
      <p:sp>
        <p:nvSpPr>
          <p:cNvPr id="201731" name="Rectangle 3"/>
          <p:cNvSpPr>
            <a:spLocks noGrp="1" noChangeArrowheads="1"/>
          </p:cNvSpPr>
          <p:nvPr>
            <p:ph type="body" idx="1"/>
          </p:nvPr>
        </p:nvSpPr>
        <p:spPr>
          <a:xfrm>
            <a:off x="179388" y="770021"/>
            <a:ext cx="8785225" cy="5827629"/>
          </a:xfrm>
        </p:spPr>
        <p:txBody>
          <a:bodyPr>
            <a:normAutofit lnSpcReduction="10000"/>
          </a:bodyPr>
          <a:lstStyle/>
          <a:p>
            <a:pPr algn="just">
              <a:lnSpc>
                <a:spcPct val="80000"/>
              </a:lnSpc>
              <a:buFontTx/>
              <a:buNone/>
            </a:pPr>
            <a:r>
              <a:rPr lang="tr-TR" sz="2700" dirty="0">
                <a:solidFill>
                  <a:srgbClr val="000066"/>
                </a:solidFill>
              </a:rPr>
              <a:t>Gruplanmış seride modu belirleyebilmek için önce modun içinde bulunduğu sınıf belirlenir. </a:t>
            </a:r>
            <a:r>
              <a:rPr lang="tr-TR" sz="2700" b="1" i="1" dirty="0" smtClean="0">
                <a:solidFill>
                  <a:srgbClr val="00B0F0"/>
                </a:solidFill>
              </a:rPr>
              <a:t>Mod (Tepe değeri) </a:t>
            </a:r>
            <a:r>
              <a:rPr lang="tr-TR" sz="2700" b="1" i="1" dirty="0">
                <a:solidFill>
                  <a:srgbClr val="00B0F0"/>
                </a:solidFill>
              </a:rPr>
              <a:t>sınıfı frekansı en fazla olan sınıftır. </a:t>
            </a:r>
            <a:r>
              <a:rPr lang="tr-TR" sz="2700" dirty="0">
                <a:solidFill>
                  <a:srgbClr val="000066"/>
                </a:solidFill>
              </a:rPr>
              <a:t>Gruplanmış seride modun hesaplanabilmesi için serinin sınıf aralığının eşit olması gerekir. Çünkü sınıf içindeki frekansların dağılımı sınıf aralıklarının büyüklüğüne göre değişir. Eğer sınıf aralıkları eşit değilse eşit hale getirmek gerekir. Eşit hale getirilemiyorsa modun bu şekilde hesaplanması uygun olmaz. Bu sınıf içindeki modun değeri aşağıdaki formülle bulunur. </a:t>
            </a:r>
          </a:p>
          <a:p>
            <a:pPr algn="just">
              <a:lnSpc>
                <a:spcPct val="80000"/>
              </a:lnSpc>
              <a:buFontTx/>
              <a:buNone/>
            </a:pPr>
            <a:endParaRPr lang="tr-TR" sz="2700" dirty="0">
              <a:solidFill>
                <a:srgbClr val="000066"/>
              </a:solidFill>
            </a:endParaRPr>
          </a:p>
          <a:p>
            <a:pPr algn="just">
              <a:lnSpc>
                <a:spcPct val="80000"/>
              </a:lnSpc>
              <a:buFontTx/>
              <a:buNone/>
            </a:pPr>
            <a:endParaRPr lang="tr-TR" sz="2700" dirty="0">
              <a:solidFill>
                <a:srgbClr val="000066"/>
              </a:solidFill>
            </a:endParaRPr>
          </a:p>
          <a:p>
            <a:pPr algn="just">
              <a:lnSpc>
                <a:spcPct val="80000"/>
              </a:lnSpc>
              <a:buFontTx/>
              <a:buNone/>
            </a:pPr>
            <a:r>
              <a:rPr lang="tr-TR" sz="2700" dirty="0">
                <a:solidFill>
                  <a:srgbClr val="000066"/>
                </a:solidFill>
              </a:rPr>
              <a:t>Yukarıdaki formülde;</a:t>
            </a:r>
          </a:p>
          <a:p>
            <a:pPr algn="just">
              <a:lnSpc>
                <a:spcPct val="80000"/>
              </a:lnSpc>
              <a:buFontTx/>
              <a:buNone/>
            </a:pPr>
            <a:r>
              <a:rPr lang="tr-TR" sz="2700" b="1" i="1" dirty="0" smtClean="0">
                <a:solidFill>
                  <a:srgbClr val="00B0F0"/>
                </a:solidFill>
              </a:rPr>
              <a:t>l</a:t>
            </a:r>
            <a:r>
              <a:rPr lang="tr-TR" sz="2700" b="1" baseline="-25000" dirty="0" smtClean="0">
                <a:solidFill>
                  <a:srgbClr val="00B0F0"/>
                </a:solidFill>
              </a:rPr>
              <a:t>1 veya </a:t>
            </a:r>
            <a:r>
              <a:rPr lang="el-GR" sz="2700" b="1" baseline="-25000" dirty="0" smtClean="0">
                <a:solidFill>
                  <a:srgbClr val="00B0F0"/>
                </a:solidFill>
              </a:rPr>
              <a:t>α</a:t>
            </a:r>
            <a:r>
              <a:rPr lang="tr-TR" sz="2700" dirty="0" smtClean="0">
                <a:solidFill>
                  <a:srgbClr val="000066"/>
                </a:solidFill>
              </a:rPr>
              <a:t>:  Tepe değeri (mod) </a:t>
            </a:r>
            <a:r>
              <a:rPr lang="tr-TR" sz="2700" dirty="0">
                <a:solidFill>
                  <a:srgbClr val="000066"/>
                </a:solidFill>
              </a:rPr>
              <a:t>sınıfının alt sınırı</a:t>
            </a:r>
          </a:p>
          <a:p>
            <a:pPr algn="just">
              <a:lnSpc>
                <a:spcPct val="80000"/>
              </a:lnSpc>
              <a:buFontTx/>
              <a:buNone/>
            </a:pPr>
            <a:r>
              <a:rPr lang="tr-TR" sz="2700" b="1" dirty="0">
                <a:solidFill>
                  <a:srgbClr val="00B0F0"/>
                </a:solidFill>
                <a:sym typeface="Symbol" pitchFamily="18" charset="2"/>
              </a:rPr>
              <a:t></a:t>
            </a:r>
            <a:r>
              <a:rPr lang="tr-TR" sz="2700" b="1" baseline="-25000" dirty="0">
                <a:solidFill>
                  <a:srgbClr val="00B0F0"/>
                </a:solidFill>
                <a:sym typeface="Symbol" pitchFamily="18" charset="2"/>
              </a:rPr>
              <a:t>1</a:t>
            </a:r>
            <a:r>
              <a:rPr lang="tr-TR" sz="2700" dirty="0">
                <a:solidFill>
                  <a:srgbClr val="000066"/>
                </a:solidFill>
                <a:sym typeface="Symbol" pitchFamily="18" charset="2"/>
              </a:rPr>
              <a:t>: mod sınıfı frekansından bir önceki sınıf frekansının farkı,</a:t>
            </a:r>
          </a:p>
          <a:p>
            <a:pPr algn="just">
              <a:lnSpc>
                <a:spcPct val="80000"/>
              </a:lnSpc>
              <a:buFontTx/>
              <a:buNone/>
            </a:pPr>
            <a:r>
              <a:rPr lang="tr-TR" sz="2700" b="1" dirty="0">
                <a:solidFill>
                  <a:srgbClr val="00B0F0"/>
                </a:solidFill>
                <a:sym typeface="Symbol" pitchFamily="18" charset="2"/>
              </a:rPr>
              <a:t></a:t>
            </a:r>
            <a:r>
              <a:rPr lang="tr-TR" sz="2700" b="1" baseline="-25000" dirty="0">
                <a:solidFill>
                  <a:srgbClr val="00B0F0"/>
                </a:solidFill>
                <a:sym typeface="Symbol" pitchFamily="18" charset="2"/>
              </a:rPr>
              <a:t>2</a:t>
            </a:r>
            <a:r>
              <a:rPr lang="tr-TR" sz="2700" dirty="0">
                <a:solidFill>
                  <a:srgbClr val="000066"/>
                </a:solidFill>
                <a:sym typeface="Symbol" pitchFamily="18" charset="2"/>
              </a:rPr>
              <a:t>: mod sınıfı frekansından bir sonraki sınıf frekansının farkı,</a:t>
            </a:r>
          </a:p>
          <a:p>
            <a:pPr algn="just">
              <a:lnSpc>
                <a:spcPct val="80000"/>
              </a:lnSpc>
              <a:buFontTx/>
              <a:buNone/>
            </a:pPr>
            <a:r>
              <a:rPr lang="tr-TR" sz="2700" b="1" dirty="0">
                <a:solidFill>
                  <a:srgbClr val="00B0F0"/>
                </a:solidFill>
                <a:sym typeface="Symbol" pitchFamily="18" charset="2"/>
              </a:rPr>
              <a:t>s</a:t>
            </a:r>
            <a:r>
              <a:rPr lang="tr-TR" sz="2700" b="1" dirty="0" smtClean="0">
                <a:solidFill>
                  <a:srgbClr val="00B0F0"/>
                </a:solidFill>
                <a:sym typeface="Symbol" pitchFamily="18" charset="2"/>
              </a:rPr>
              <a:t> veya h</a:t>
            </a:r>
            <a:r>
              <a:rPr lang="tr-TR" sz="2700" dirty="0" smtClean="0">
                <a:solidFill>
                  <a:srgbClr val="000066"/>
                </a:solidFill>
                <a:sym typeface="Symbol" pitchFamily="18" charset="2"/>
              </a:rPr>
              <a:t>:  </a:t>
            </a:r>
            <a:r>
              <a:rPr lang="tr-TR" sz="2700" dirty="0">
                <a:solidFill>
                  <a:srgbClr val="000066"/>
                </a:solidFill>
                <a:sym typeface="Symbol" pitchFamily="18" charset="2"/>
              </a:rPr>
              <a:t>seride sabit olan sınıf </a:t>
            </a:r>
            <a:r>
              <a:rPr lang="tr-TR" sz="2700" dirty="0" smtClean="0">
                <a:solidFill>
                  <a:srgbClr val="000066"/>
                </a:solidFill>
                <a:sym typeface="Symbol" pitchFamily="18" charset="2"/>
              </a:rPr>
              <a:t>genişliği (aralığı)</a:t>
            </a:r>
            <a:endParaRPr lang="tr-TR" sz="2700" dirty="0">
              <a:solidFill>
                <a:srgbClr val="000066"/>
              </a:solidFill>
              <a:sym typeface="Symbol" pitchFamily="18" charset="2"/>
            </a:endParaRPr>
          </a:p>
          <a:p>
            <a:pPr algn="just">
              <a:lnSpc>
                <a:spcPct val="80000"/>
              </a:lnSpc>
              <a:buFontTx/>
              <a:buNone/>
            </a:pPr>
            <a:endParaRPr lang="tr-TR" sz="2400" dirty="0">
              <a:solidFill>
                <a:srgbClr val="000066"/>
              </a:solidFill>
              <a:sym typeface="Symbol" pitchFamily="18" charset="2"/>
            </a:endParaRPr>
          </a:p>
          <a:p>
            <a:pPr algn="just">
              <a:lnSpc>
                <a:spcPct val="80000"/>
              </a:lnSpc>
              <a:buFontTx/>
              <a:buNone/>
            </a:pPr>
            <a:endParaRPr lang="tr-TR" sz="2400" dirty="0">
              <a:solidFill>
                <a:srgbClr val="000066"/>
              </a:solidFill>
              <a:sym typeface="Symbol" pitchFamily="18" charset="2"/>
            </a:endParaRPr>
          </a:p>
          <a:p>
            <a:pPr algn="just">
              <a:lnSpc>
                <a:spcPct val="80000"/>
              </a:lnSpc>
              <a:buFontTx/>
              <a:buNone/>
            </a:pPr>
            <a:endParaRPr lang="tr-TR" sz="2400" dirty="0"/>
          </a:p>
        </p:txBody>
      </p:sp>
      <p:sp>
        <p:nvSpPr>
          <p:cNvPr id="201733" name="Rectangle 5"/>
          <p:cNvSpPr>
            <a:spLocks noChangeArrowheads="1"/>
          </p:cNvSpPr>
          <p:nvPr/>
        </p:nvSpPr>
        <p:spPr bwMode="auto">
          <a:xfrm>
            <a:off x="0" y="3214688"/>
            <a:ext cx="9144000" cy="0"/>
          </a:xfrm>
          <a:prstGeom prst="rect">
            <a:avLst/>
          </a:prstGeom>
          <a:noFill/>
          <a:ln w="9525" algn="ctr">
            <a:noFill/>
            <a:miter lim="800000"/>
            <a:headEnd/>
            <a:tailEnd/>
          </a:ln>
          <a:effectLst/>
        </p:spPr>
        <p:txBody>
          <a:bodyPr wrap="none" anchor="ctr">
            <a:spAutoFit/>
          </a:bodyPr>
          <a:lstStyle/>
          <a:p>
            <a:endParaRPr lang="tr-TR"/>
          </a:p>
        </p:txBody>
      </p:sp>
      <p:graphicFrame>
        <p:nvGraphicFramePr>
          <p:cNvPr id="201732" name="Object 4"/>
          <p:cNvGraphicFramePr>
            <a:graphicFrameLocks noChangeAspect="1"/>
          </p:cNvGraphicFramePr>
          <p:nvPr>
            <p:extLst>
              <p:ext uri="{D42A27DB-BD31-4B8C-83A1-F6EECF244321}">
                <p14:modId xmlns:p14="http://schemas.microsoft.com/office/powerpoint/2010/main" val="3628371749"/>
              </p:ext>
            </p:extLst>
          </p:nvPr>
        </p:nvGraphicFramePr>
        <p:xfrm>
          <a:off x="971600" y="3605601"/>
          <a:ext cx="2808288" cy="847725"/>
        </p:xfrm>
        <a:graphic>
          <a:graphicData uri="http://schemas.openxmlformats.org/presentationml/2006/ole">
            <mc:AlternateContent xmlns:mc="http://schemas.openxmlformats.org/markup-compatibility/2006">
              <mc:Choice xmlns:v="urn:schemas-microsoft-com:vml" Requires="v">
                <p:oleObj spid="_x0000_s29801" name="Denklem" r:id="rId3" imgW="1422400" imgH="431800" progId="Equation.3">
                  <p:embed/>
                </p:oleObj>
              </mc:Choice>
              <mc:Fallback>
                <p:oleObj name="Denklem" r:id="rId3" imgW="1422400" imgH="431800" progId="Equation.3">
                  <p:embed/>
                  <p:pic>
                    <p:nvPicPr>
                      <p:cNvPr id="0" name="Picture 5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3605601"/>
                        <a:ext cx="2808288" cy="847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0688"/>
          </a:xfrm>
        </p:spPr>
        <p:txBody>
          <a:bodyPr>
            <a:noAutofit/>
          </a:bodyPr>
          <a:lstStyle/>
          <a:p>
            <a:r>
              <a:rPr lang="tr-TR" sz="3600" dirty="0" smtClean="0">
                <a:solidFill>
                  <a:srgbClr val="FF0000"/>
                </a:solidFill>
              </a:rPr>
              <a:t>2.ÖRNEK (sayfa 118)</a:t>
            </a:r>
            <a:endParaRPr lang="tr-TR" sz="3600" dirty="0">
              <a:solidFill>
                <a:srgbClr val="FF0000"/>
              </a:solidFill>
            </a:endParaRPr>
          </a:p>
        </p:txBody>
      </p:sp>
      <p:sp>
        <p:nvSpPr>
          <p:cNvPr id="3" name="Content Placeholder 2"/>
          <p:cNvSpPr>
            <a:spLocks noGrp="1"/>
          </p:cNvSpPr>
          <p:nvPr>
            <p:ph idx="1"/>
          </p:nvPr>
        </p:nvSpPr>
        <p:spPr>
          <a:xfrm>
            <a:off x="457200" y="620689"/>
            <a:ext cx="8229600" cy="6237312"/>
          </a:xfrm>
        </p:spPr>
        <p:txBody>
          <a:bodyPr/>
          <a:lstStyle/>
          <a:p>
            <a:r>
              <a:rPr lang="tr-TR" sz="2800" dirty="0" smtClean="0">
                <a:solidFill>
                  <a:srgbClr val="002060"/>
                </a:solidFill>
              </a:rPr>
              <a:t>Çizelge 5.5’te, bir işyerindeki 80 işçinin çalışma süreleri, önce gruplanmış, daha sonra da frekansları saptanarak verilmiştir. Bu verilere göre serinin tepe değerini bulalım.</a:t>
            </a:r>
          </a:p>
          <a:p>
            <a:r>
              <a:rPr lang="tr-TR" sz="2800" dirty="0" smtClean="0">
                <a:solidFill>
                  <a:srgbClr val="002060"/>
                </a:solidFill>
              </a:rPr>
              <a:t>Çizelge 5.5 – Çizelge 5.6</a:t>
            </a:r>
          </a:p>
          <a:p>
            <a:endParaRPr lang="tr-TR" dirty="0">
              <a:solidFill>
                <a:srgbClr val="00206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8221632"/>
              </p:ext>
            </p:extLst>
          </p:nvPr>
        </p:nvGraphicFramePr>
        <p:xfrm>
          <a:off x="1475656" y="2924942"/>
          <a:ext cx="5951982" cy="3933060"/>
        </p:xfrm>
        <a:graphic>
          <a:graphicData uri="http://schemas.openxmlformats.org/drawingml/2006/table">
            <a:tbl>
              <a:tblPr firstRow="1" bandRow="1">
                <a:tableStyleId>{5C22544A-7EE6-4342-B048-85BDC9FD1C3A}</a:tableStyleId>
              </a:tblPr>
              <a:tblGrid>
                <a:gridCol w="2016224"/>
                <a:gridCol w="1911823"/>
                <a:gridCol w="2023935"/>
              </a:tblGrid>
              <a:tr h="904030">
                <a:tc>
                  <a:txBody>
                    <a:bodyPr/>
                    <a:lstStyle/>
                    <a:p>
                      <a:pPr algn="ctr"/>
                      <a:r>
                        <a:rPr lang="tr-TR" sz="2200" dirty="0" smtClean="0"/>
                        <a:t>Gruplandırılmış Yıllar(X)</a:t>
                      </a:r>
                      <a:endParaRPr lang="tr-TR" sz="2200" dirty="0"/>
                    </a:p>
                  </a:txBody>
                  <a:tcPr/>
                </a:tc>
                <a:tc>
                  <a:txBody>
                    <a:bodyPr/>
                    <a:lstStyle/>
                    <a:p>
                      <a:pPr algn="ctr"/>
                      <a:r>
                        <a:rPr lang="tr-TR" sz="2200" dirty="0" smtClean="0"/>
                        <a:t>Frekanslar(f)</a:t>
                      </a:r>
                      <a:endParaRPr lang="tr-TR" sz="2200" dirty="0"/>
                    </a:p>
                  </a:txBody>
                  <a:tcPr/>
                </a:tc>
                <a:tc>
                  <a:txBody>
                    <a:bodyPr/>
                    <a:lstStyle/>
                    <a:p>
                      <a:pPr algn="ctr"/>
                      <a:r>
                        <a:rPr lang="tr-TR" sz="2200" dirty="0" smtClean="0"/>
                        <a:t>Birikimli frekanslar (Bf)</a:t>
                      </a:r>
                      <a:endParaRPr lang="tr-TR" sz="2200" dirty="0"/>
                    </a:p>
                  </a:txBody>
                  <a:tcPr/>
                </a:tc>
              </a:tr>
              <a:tr h="605806">
                <a:tc>
                  <a:txBody>
                    <a:bodyPr/>
                    <a:lstStyle/>
                    <a:p>
                      <a:pPr algn="ctr"/>
                      <a:r>
                        <a:rPr lang="tr-TR" sz="2200" dirty="0" smtClean="0">
                          <a:solidFill>
                            <a:srgbClr val="002060"/>
                          </a:solidFill>
                        </a:rPr>
                        <a:t>1 – 5 </a:t>
                      </a:r>
                      <a:endParaRPr lang="tr-TR" sz="2200" dirty="0">
                        <a:solidFill>
                          <a:srgbClr val="002060"/>
                        </a:solidFill>
                      </a:endParaRPr>
                    </a:p>
                  </a:txBody>
                  <a:tcPr/>
                </a:tc>
                <a:tc>
                  <a:txBody>
                    <a:bodyPr/>
                    <a:lstStyle/>
                    <a:p>
                      <a:pPr algn="ctr"/>
                      <a:r>
                        <a:rPr lang="tr-TR" sz="2200" dirty="0" smtClean="0"/>
                        <a:t>12</a:t>
                      </a:r>
                      <a:endParaRPr lang="tr-TR" sz="2200" dirty="0"/>
                    </a:p>
                  </a:txBody>
                  <a:tcPr/>
                </a:tc>
                <a:tc>
                  <a:txBody>
                    <a:bodyPr/>
                    <a:lstStyle/>
                    <a:p>
                      <a:pPr algn="ctr"/>
                      <a:r>
                        <a:rPr lang="tr-TR" sz="2200" dirty="0" smtClean="0"/>
                        <a:t>12</a:t>
                      </a:r>
                      <a:endParaRPr lang="tr-TR" sz="2200" dirty="0"/>
                    </a:p>
                  </a:txBody>
                  <a:tcPr/>
                </a:tc>
              </a:tr>
              <a:tr h="605806">
                <a:tc>
                  <a:txBody>
                    <a:bodyPr/>
                    <a:lstStyle/>
                    <a:p>
                      <a:pPr algn="ctr"/>
                      <a:r>
                        <a:rPr lang="tr-TR" sz="2200" dirty="0" smtClean="0"/>
                        <a:t>6 – 10 </a:t>
                      </a:r>
                      <a:endParaRPr lang="tr-TR" sz="2200" dirty="0"/>
                    </a:p>
                  </a:txBody>
                  <a:tcPr/>
                </a:tc>
                <a:tc>
                  <a:txBody>
                    <a:bodyPr/>
                    <a:lstStyle/>
                    <a:p>
                      <a:pPr algn="ctr"/>
                      <a:r>
                        <a:rPr lang="tr-TR" sz="2200" dirty="0" smtClean="0"/>
                        <a:t>16</a:t>
                      </a:r>
                      <a:endParaRPr lang="tr-TR" sz="2200" dirty="0"/>
                    </a:p>
                  </a:txBody>
                  <a:tcPr/>
                </a:tc>
                <a:tc>
                  <a:txBody>
                    <a:bodyPr/>
                    <a:lstStyle/>
                    <a:p>
                      <a:pPr algn="ctr"/>
                      <a:r>
                        <a:rPr lang="tr-TR" sz="2200" dirty="0" smtClean="0"/>
                        <a:t>28</a:t>
                      </a:r>
                      <a:endParaRPr lang="tr-TR" sz="2200" dirty="0"/>
                    </a:p>
                  </a:txBody>
                  <a:tcPr/>
                </a:tc>
              </a:tr>
              <a:tr h="605806">
                <a:tc>
                  <a:txBody>
                    <a:bodyPr/>
                    <a:lstStyle/>
                    <a:p>
                      <a:pPr algn="ctr"/>
                      <a:r>
                        <a:rPr lang="tr-TR" sz="2200" dirty="0" smtClean="0"/>
                        <a:t>11 – 15 </a:t>
                      </a:r>
                      <a:endParaRPr lang="tr-TR" sz="2200" dirty="0"/>
                    </a:p>
                  </a:txBody>
                  <a:tcPr/>
                </a:tc>
                <a:tc>
                  <a:txBody>
                    <a:bodyPr/>
                    <a:lstStyle/>
                    <a:p>
                      <a:pPr algn="ctr"/>
                      <a:r>
                        <a:rPr lang="tr-TR" sz="2200" dirty="0" smtClean="0"/>
                        <a:t>38</a:t>
                      </a:r>
                      <a:endParaRPr lang="tr-TR" sz="2200" dirty="0"/>
                    </a:p>
                  </a:txBody>
                  <a:tcPr/>
                </a:tc>
                <a:tc>
                  <a:txBody>
                    <a:bodyPr/>
                    <a:lstStyle/>
                    <a:p>
                      <a:pPr algn="ctr"/>
                      <a:r>
                        <a:rPr lang="tr-TR" sz="2200" dirty="0" smtClean="0"/>
                        <a:t>66</a:t>
                      </a:r>
                      <a:endParaRPr lang="tr-TR" sz="2200" dirty="0"/>
                    </a:p>
                  </a:txBody>
                  <a:tcPr/>
                </a:tc>
              </a:tr>
              <a:tr h="605806">
                <a:tc>
                  <a:txBody>
                    <a:bodyPr/>
                    <a:lstStyle/>
                    <a:p>
                      <a:pPr algn="ctr"/>
                      <a:r>
                        <a:rPr lang="tr-TR" sz="2200" dirty="0" smtClean="0"/>
                        <a:t>16 – 20 </a:t>
                      </a:r>
                      <a:endParaRPr lang="tr-TR" sz="2200" dirty="0"/>
                    </a:p>
                  </a:txBody>
                  <a:tcPr/>
                </a:tc>
                <a:tc>
                  <a:txBody>
                    <a:bodyPr/>
                    <a:lstStyle/>
                    <a:p>
                      <a:pPr algn="ctr"/>
                      <a:r>
                        <a:rPr lang="tr-TR" sz="2200" dirty="0" smtClean="0"/>
                        <a:t>14</a:t>
                      </a:r>
                      <a:endParaRPr lang="tr-TR" sz="2200" dirty="0"/>
                    </a:p>
                  </a:txBody>
                  <a:tcPr/>
                </a:tc>
                <a:tc>
                  <a:txBody>
                    <a:bodyPr/>
                    <a:lstStyle/>
                    <a:p>
                      <a:pPr algn="ctr"/>
                      <a:r>
                        <a:rPr lang="tr-TR" sz="2200" dirty="0" smtClean="0"/>
                        <a:t>80</a:t>
                      </a:r>
                      <a:endParaRPr lang="tr-TR" sz="2200" dirty="0"/>
                    </a:p>
                  </a:txBody>
                  <a:tcPr/>
                </a:tc>
              </a:tr>
              <a:tr h="605806">
                <a:tc>
                  <a:txBody>
                    <a:bodyPr/>
                    <a:lstStyle/>
                    <a:p>
                      <a:pPr algn="ctr"/>
                      <a:r>
                        <a:rPr lang="tr-TR" sz="2200" dirty="0" smtClean="0"/>
                        <a:t>Toplam</a:t>
                      </a:r>
                      <a:endParaRPr lang="tr-TR" sz="2200" dirty="0"/>
                    </a:p>
                  </a:txBody>
                  <a:tcPr/>
                </a:tc>
                <a:tc>
                  <a:txBody>
                    <a:bodyPr/>
                    <a:lstStyle/>
                    <a:p>
                      <a:pPr algn="ctr"/>
                      <a:r>
                        <a:rPr lang="tr-TR" sz="2200" dirty="0" smtClean="0"/>
                        <a:t>80</a:t>
                      </a:r>
                      <a:endParaRPr lang="tr-TR" sz="2200" dirty="0"/>
                    </a:p>
                  </a:txBody>
                  <a:tcPr/>
                </a:tc>
                <a:tc>
                  <a:txBody>
                    <a:bodyPr/>
                    <a:lstStyle/>
                    <a:p>
                      <a:pPr algn="ctr"/>
                      <a:endParaRPr lang="tr-TR" sz="2200" dirty="0"/>
                    </a:p>
                  </a:txBody>
                  <a:tcPr/>
                </a:tc>
              </a:tr>
            </a:tbl>
          </a:graphicData>
        </a:graphic>
      </p:graphicFrame>
    </p:spTree>
    <p:extLst>
      <p:ext uri="{BB962C8B-B14F-4D97-AF65-F5344CB8AC3E}">
        <p14:creationId xmlns:p14="http://schemas.microsoft.com/office/powerpoint/2010/main" val="1202130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96752"/>
          </a:xfrm>
        </p:spPr>
        <p:txBody>
          <a:bodyPr>
            <a:noAutofit/>
          </a:bodyPr>
          <a:lstStyle/>
          <a:p>
            <a:r>
              <a:rPr lang="tr-TR" sz="3400" b="1" dirty="0" smtClean="0">
                <a:solidFill>
                  <a:srgbClr val="0070C0"/>
                </a:solidFill>
              </a:rPr>
              <a:t>Tepe değeri grubu = N/2=80/2 = 40. sıradaki değeri kapsayan 11-15 grubudur</a:t>
            </a:r>
            <a:endParaRPr lang="tr-TR" sz="3400" b="1" dirty="0">
              <a:solidFill>
                <a:srgbClr val="0070C0"/>
              </a:solidFill>
            </a:endParaRPr>
          </a:p>
        </p:txBody>
      </p:sp>
      <p:sp>
        <p:nvSpPr>
          <p:cNvPr id="3" name="Content Placeholder 2"/>
          <p:cNvSpPr>
            <a:spLocks noGrp="1"/>
          </p:cNvSpPr>
          <p:nvPr>
            <p:ph idx="1"/>
          </p:nvPr>
        </p:nvSpPr>
        <p:spPr>
          <a:xfrm>
            <a:off x="457200" y="1340768"/>
            <a:ext cx="8229600" cy="4785395"/>
          </a:xfrm>
        </p:spPr>
        <p:txBody>
          <a:bodyPr>
            <a:normAutofit/>
          </a:bodyPr>
          <a:lstStyle/>
          <a:p>
            <a:pPr algn="just">
              <a:lnSpc>
                <a:spcPct val="80000"/>
              </a:lnSpc>
              <a:buFontTx/>
              <a:buNone/>
            </a:pPr>
            <a:r>
              <a:rPr lang="tr-TR" sz="3600" b="1" i="1" dirty="0">
                <a:solidFill>
                  <a:srgbClr val="00B0F0"/>
                </a:solidFill>
              </a:rPr>
              <a:t>l</a:t>
            </a:r>
            <a:r>
              <a:rPr lang="tr-TR" sz="3600" b="1" baseline="-25000" dirty="0">
                <a:solidFill>
                  <a:srgbClr val="00B0F0"/>
                </a:solidFill>
              </a:rPr>
              <a:t>1 veya </a:t>
            </a:r>
            <a:r>
              <a:rPr lang="el-GR" sz="3600" b="1" baseline="-25000" dirty="0">
                <a:solidFill>
                  <a:srgbClr val="00B0F0"/>
                </a:solidFill>
              </a:rPr>
              <a:t>α</a:t>
            </a:r>
            <a:r>
              <a:rPr lang="tr-TR" sz="3600" dirty="0">
                <a:solidFill>
                  <a:srgbClr val="000066"/>
                </a:solidFill>
              </a:rPr>
              <a:t>:  Tepe değeri (mod) sınıfının alt </a:t>
            </a:r>
            <a:r>
              <a:rPr lang="tr-TR" sz="3600" dirty="0" smtClean="0">
                <a:solidFill>
                  <a:srgbClr val="000066"/>
                </a:solidFill>
              </a:rPr>
              <a:t>sınırı: </a:t>
            </a:r>
            <a:r>
              <a:rPr lang="tr-TR" sz="3600" dirty="0" smtClean="0">
                <a:solidFill>
                  <a:srgbClr val="FF0000"/>
                </a:solidFill>
              </a:rPr>
              <a:t>(11)</a:t>
            </a:r>
            <a:endParaRPr lang="tr-TR" sz="3600" dirty="0">
              <a:solidFill>
                <a:srgbClr val="000066"/>
              </a:solidFill>
            </a:endParaRPr>
          </a:p>
          <a:p>
            <a:pPr algn="just">
              <a:lnSpc>
                <a:spcPct val="80000"/>
              </a:lnSpc>
              <a:buFontTx/>
              <a:buNone/>
            </a:pPr>
            <a:r>
              <a:rPr lang="tr-TR" sz="3600" b="1" dirty="0">
                <a:solidFill>
                  <a:srgbClr val="00B0F0"/>
                </a:solidFill>
                <a:sym typeface="Symbol" pitchFamily="18" charset="2"/>
              </a:rPr>
              <a:t></a:t>
            </a:r>
            <a:r>
              <a:rPr lang="tr-TR" sz="3600" b="1" baseline="-25000" dirty="0">
                <a:solidFill>
                  <a:srgbClr val="00B0F0"/>
                </a:solidFill>
                <a:sym typeface="Symbol" pitchFamily="18" charset="2"/>
              </a:rPr>
              <a:t>1</a:t>
            </a:r>
            <a:r>
              <a:rPr lang="tr-TR" sz="3600" dirty="0">
                <a:solidFill>
                  <a:srgbClr val="000066"/>
                </a:solidFill>
                <a:sym typeface="Symbol" pitchFamily="18" charset="2"/>
              </a:rPr>
              <a:t>: mod sınıfı frekansından bir önceki sınıf frekansının </a:t>
            </a:r>
            <a:r>
              <a:rPr lang="tr-TR" sz="3600" dirty="0" smtClean="0">
                <a:solidFill>
                  <a:srgbClr val="000066"/>
                </a:solidFill>
                <a:sym typeface="Symbol" pitchFamily="18" charset="2"/>
              </a:rPr>
              <a:t>farkı: </a:t>
            </a:r>
            <a:r>
              <a:rPr lang="tr-TR" sz="3600" dirty="0" smtClean="0">
                <a:solidFill>
                  <a:srgbClr val="FF0000"/>
                </a:solidFill>
                <a:sym typeface="Symbol" pitchFamily="18" charset="2"/>
              </a:rPr>
              <a:t>( 38 – 16 = 22 )</a:t>
            </a:r>
            <a:endParaRPr lang="tr-TR" sz="3600" dirty="0">
              <a:solidFill>
                <a:srgbClr val="000066"/>
              </a:solidFill>
              <a:sym typeface="Symbol" pitchFamily="18" charset="2"/>
            </a:endParaRPr>
          </a:p>
          <a:p>
            <a:pPr algn="just">
              <a:lnSpc>
                <a:spcPct val="80000"/>
              </a:lnSpc>
              <a:buFontTx/>
              <a:buNone/>
            </a:pPr>
            <a:r>
              <a:rPr lang="tr-TR" sz="3600" b="1" dirty="0">
                <a:solidFill>
                  <a:srgbClr val="00B0F0"/>
                </a:solidFill>
                <a:sym typeface="Symbol" pitchFamily="18" charset="2"/>
              </a:rPr>
              <a:t></a:t>
            </a:r>
            <a:r>
              <a:rPr lang="tr-TR" sz="3600" b="1" baseline="-25000" dirty="0">
                <a:solidFill>
                  <a:srgbClr val="00B0F0"/>
                </a:solidFill>
                <a:sym typeface="Symbol" pitchFamily="18" charset="2"/>
              </a:rPr>
              <a:t>2</a:t>
            </a:r>
            <a:r>
              <a:rPr lang="tr-TR" sz="3600" dirty="0">
                <a:solidFill>
                  <a:srgbClr val="000066"/>
                </a:solidFill>
                <a:sym typeface="Symbol" pitchFamily="18" charset="2"/>
              </a:rPr>
              <a:t>: mod sınıfı frekansından bir sonraki sınıf frekansının </a:t>
            </a:r>
            <a:r>
              <a:rPr lang="tr-TR" sz="3600" dirty="0" smtClean="0">
                <a:solidFill>
                  <a:srgbClr val="000066"/>
                </a:solidFill>
                <a:sym typeface="Symbol" pitchFamily="18" charset="2"/>
              </a:rPr>
              <a:t>farkı: </a:t>
            </a:r>
            <a:r>
              <a:rPr lang="tr-TR" sz="3600" dirty="0" smtClean="0">
                <a:solidFill>
                  <a:srgbClr val="FF0000"/>
                </a:solidFill>
                <a:sym typeface="Symbol" pitchFamily="18" charset="2"/>
              </a:rPr>
              <a:t>( 38 – 14 = 24 )</a:t>
            </a:r>
            <a:endParaRPr lang="tr-TR" sz="3600" dirty="0">
              <a:solidFill>
                <a:srgbClr val="000066"/>
              </a:solidFill>
              <a:sym typeface="Symbol" pitchFamily="18" charset="2"/>
            </a:endParaRPr>
          </a:p>
          <a:p>
            <a:pPr algn="just">
              <a:lnSpc>
                <a:spcPct val="80000"/>
              </a:lnSpc>
              <a:buFontTx/>
              <a:buNone/>
            </a:pPr>
            <a:r>
              <a:rPr lang="tr-TR" sz="3600" b="1" dirty="0">
                <a:solidFill>
                  <a:srgbClr val="00B0F0"/>
                </a:solidFill>
                <a:sym typeface="Symbol" pitchFamily="18" charset="2"/>
              </a:rPr>
              <a:t>s veya h</a:t>
            </a:r>
            <a:r>
              <a:rPr lang="tr-TR" sz="3600" dirty="0">
                <a:solidFill>
                  <a:srgbClr val="000066"/>
                </a:solidFill>
                <a:sym typeface="Symbol" pitchFamily="18" charset="2"/>
              </a:rPr>
              <a:t>:  </a:t>
            </a:r>
            <a:r>
              <a:rPr lang="tr-TR" sz="3600" dirty="0" smtClean="0">
                <a:solidFill>
                  <a:srgbClr val="000066"/>
                </a:solidFill>
                <a:sym typeface="Symbol" pitchFamily="18" charset="2"/>
              </a:rPr>
              <a:t>sınıf </a:t>
            </a:r>
            <a:r>
              <a:rPr lang="tr-TR" sz="3600" dirty="0">
                <a:solidFill>
                  <a:srgbClr val="000066"/>
                </a:solidFill>
                <a:sym typeface="Symbol" pitchFamily="18" charset="2"/>
              </a:rPr>
              <a:t>genişliği (</a:t>
            </a:r>
            <a:r>
              <a:rPr lang="tr-TR" sz="3600" dirty="0" smtClean="0">
                <a:solidFill>
                  <a:srgbClr val="000066"/>
                </a:solidFill>
                <a:sym typeface="Symbol" pitchFamily="18" charset="2"/>
              </a:rPr>
              <a:t>aralığı): </a:t>
            </a:r>
            <a:r>
              <a:rPr lang="tr-TR" sz="3600" dirty="0" smtClean="0">
                <a:solidFill>
                  <a:srgbClr val="FF0000"/>
                </a:solidFill>
                <a:sym typeface="Symbol" pitchFamily="18" charset="2"/>
              </a:rPr>
              <a:t>(5) </a:t>
            </a:r>
            <a:endParaRPr lang="tr-TR" sz="3600" dirty="0">
              <a:solidFill>
                <a:srgbClr val="000066"/>
              </a:solidFill>
              <a:sym typeface="Symbol" pitchFamily="18" charset="2"/>
            </a:endParaRPr>
          </a:p>
          <a:p>
            <a:pPr marL="0" indent="0">
              <a:buNone/>
            </a:pPr>
            <a:r>
              <a:rPr lang="tr-TR" b="1" dirty="0" smtClean="0">
                <a:solidFill>
                  <a:srgbClr val="0070C0"/>
                </a:solidFill>
              </a:rPr>
              <a:t>Tepe Değeri </a:t>
            </a:r>
            <a:r>
              <a:rPr lang="tr-TR" dirty="0" smtClean="0"/>
              <a:t>= 11 + </a:t>
            </a:r>
            <a:r>
              <a:rPr lang="tr-TR" dirty="0" smtClean="0">
                <a:latin typeface="Algerian" panose="04020705040A02060702" pitchFamily="82" charset="0"/>
              </a:rPr>
              <a:t>[22 / (22+24)]*5 = 13.391 yıldır.</a:t>
            </a:r>
            <a:endParaRPr lang="tr-TR" dirty="0"/>
          </a:p>
        </p:txBody>
      </p:sp>
    </p:spTree>
    <p:extLst>
      <p:ext uri="{BB962C8B-B14F-4D97-AF65-F5344CB8AC3E}">
        <p14:creationId xmlns:p14="http://schemas.microsoft.com/office/powerpoint/2010/main" val="3473286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1 - &amp;quot;Merkezi Eğilim Ölçüleri (Ortalamalar)&amp;quot;&quot;/&gt;&lt;property id=&quot;20307&quot; value=&quot;257&quot;/&gt;&lt;/object&gt;&lt;object type=&quot;3&quot; unique_id=&quot;10004&quot;&gt;&lt;property id=&quot;20148&quot; value=&quot;5&quot;/&gt;&lt;property id=&quot;20300&quot; value=&quot;Slide 2 - &amp;quot;I. Merkezi Eğilim Ölçüleri (Ortalamalar)&amp;quot;&quot;/&gt;&lt;property id=&quot;20307&quot; value=&quot;258&quot;/&gt;&lt;/object&gt;&lt;object type=&quot;3&quot; unique_id=&quot;10005&quot;&gt;&lt;property id=&quot;20148&quot; value=&quot;5&quot;/&gt;&lt;property id=&quot;20300&quot; value=&quot;Slide 3&quot;/&gt;&lt;property id=&quot;20307&quot; value=&quot;259&quot;/&gt;&lt;/object&gt;&lt;object type=&quot;3&quot; unique_id=&quot;10006&quot;&gt;&lt;property id=&quot;20148&quot; value=&quot;5&quot;/&gt;&lt;property id=&quot;20300&quot; value=&quot;Slide 4 - &amp;quot; &amp;quot;&quot;/&gt;&lt;property id=&quot;20307&quot; value=&quot;260&quot;/&gt;&lt;/object&gt;&lt;object type=&quot;3&quot; unique_id=&quot;10007&quot;&gt;&lt;property id=&quot;20148&quot; value=&quot;5&quot;/&gt;&lt;property id=&quot;20300&quot; value=&quot;Slide 5&quot;/&gt;&lt;property id=&quot;20307&quot; value=&quot;261&quot;/&gt;&lt;/object&gt;&lt;object type=&quot;3&quot; unique_id=&quot;10008&quot;&gt;&lt;property id=&quot;20148&quot; value=&quot;5&quot;/&gt;&lt;property id=&quot;20300&quot; value=&quot;Slide 6 - &amp;quot;Örnek  Bir işletmede aynı parçayı üreten işçilerin bu parçayı üretim sürelerinin dağılımı aşağıdaki gibi gözlenmişt&quot;/&gt;&lt;property id=&quot;20307&quot; value=&quot;262&quot;/&gt;&lt;/object&gt;&lt;object type=&quot;3&quot; unique_id=&quot;10009&quot;&gt;&lt;property id=&quot;20148&quot; value=&quot;5&quot;/&gt;&lt;property id=&quot;20300&quot; value=&quot;Slide 7 - &amp;quot;Örnek Bir işyerinde yapılan telefon görüşmelerinin süresinin dağılımı için aşağıdaki gruplanmış seri verilmiştir. B&quot;/&gt;&lt;property id=&quot;20307&quot; value=&quot;263&quot;/&gt;&lt;/object&gt;&lt;object type=&quot;3&quot; unique_id=&quot;10010&quot;&gt;&lt;property id=&quot;20148&quot; value=&quot;5&quot;/&gt;&lt;property id=&quot;20300&quot; value=&quot;Slide 8 - &amp;quot;Tartılı Aritmetik Ortalama &amp;quot;&quot;/&gt;&lt;property id=&quot;20307&quot; value=&quot;264&quot;/&gt;&lt;/object&gt;&lt;object type=&quot;3&quot; unique_id=&quot;10011&quot;&gt;&lt;property id=&quot;20148&quot; value=&quot;5&quot;/&gt;&lt;property id=&quot;20300&quot; value=&quot;Slide 9 - &amp;quot;Örnek  Aşağıda bir öğrencinin almış olduğu dersler, notları ve kredileri verilmiştir. Not ortalamasını tartılı arit&quot;/&gt;&lt;property id=&quot;20307&quot; value=&quot;265&quot;/&gt;&lt;/object&gt;&lt;object type=&quot;3&quot; unique_id=&quot;10012&quot;&gt;&lt;property id=&quot;20148&quot; value=&quot;5&quot;/&gt;&lt;property id=&quot;20300&quot; value=&quot;Slide 10 - &amp;quot;Örnek  Bir işletmede işçilerin saat ücretleri çalıştıkları süre (kıdem) dikkate alınarak belirlenmektedir. Veriler&quot;/&gt;&lt;property id=&quot;20307&quot; value=&quot;266&quot;/&gt;&lt;/object&gt;&lt;object type=&quot;3&quot; unique_id=&quot;10013&quot;&gt;&lt;property id=&quot;20148&quot; value=&quot;5&quot;/&gt;&lt;property id=&quot;20300&quot; value=&quot;Slide 11 - &amp;quot;Tartılı aritmetik ortalamanın kullanıldığı yerler &amp;quot;&quot;/&gt;&lt;property id=&quot;20307&quot; value=&quot;267&quot;/&gt;&lt;/object&gt;&lt;object type=&quot;3&quot; unique_id=&quot;10014&quot;&gt;&lt;property id=&quot;20148&quot; value=&quot;5&quot;/&gt;&lt;property id=&quot;20300&quot; value=&quot;Slide 12 - &amp;quot;Aritmetik ortalamanın özellikleri &amp;quot;&quot;/&gt;&lt;property id=&quot;20307&quot; value=&quot;268&quot;/&gt;&lt;/object&gt;&lt;object type=&quot;3&quot; unique_id=&quot;10028&quot;&gt;&lt;property id=&quot;20148&quot; value=&quot;5&quot;/&gt;&lt;property id=&quot;20300&quot; value=&quot;Slide 13 - &amp;quot;2- Geometrik Ortalama (G)&amp;quot;&quot;/&gt;&lt;property id=&quot;20307&quot; value=&quot;315&quot;/&gt;&lt;/object&gt;&lt;object type=&quot;3&quot; unique_id=&quot;10029&quot;&gt;&lt;property id=&quot;20148&quot; value=&quot;5&quot;/&gt;&lt;property id=&quot;20300&quot; value=&quot;Slide 14&quot;/&gt;&lt;property id=&quot;20307&quot; value=&quot;316&quot;/&gt;&lt;/object&gt;&lt;object type=&quot;3&quot; unique_id=&quot;10030&quot;&gt;&lt;property id=&quot;20148&quot; value=&quot;5&quot;/&gt;&lt;property id=&quot;20300&quot; value=&quot;Slide 15&quot;/&gt;&lt;property id=&quot;20307&quot; value=&quot;317&quot;/&gt;&lt;/object&gt;&lt;object type=&quot;3&quot; unique_id=&quot;10031&quot;&gt;&lt;property id=&quot;20148&quot; value=&quot;5&quot;/&gt;&lt;property id=&quot;20300&quot; value=&quot;Slide 16&quot;/&gt;&lt;property id=&quot;20307&quot; value=&quot;318&quot;/&gt;&lt;/object&gt;&lt;object type=&quot;3&quot; unique_id=&quot;10032&quot;&gt;&lt;property id=&quot;20148&quot; value=&quot;5&quot;/&gt;&lt;property id=&quot;20300&quot; value=&quot;Slide 17 - &amp;quot;Örnek 1.10) Bir işletmede çalışan işçilerin belli bir günde ürettikleri kusurlu parça sayılarının dağılımı aşağıda&quot;/&gt;&lt;property id=&quot;20307&quot; value=&quot;319&quot;/&gt;&lt;/object&gt;&lt;object type=&quot;3&quot; unique_id=&quot;10038&quot;&gt;&lt;property id=&quot;20148&quot; value=&quot;5&quot;/&gt;&lt;property id=&quot;20300&quot; value=&quot;Slide 18&quot;/&gt;&lt;property id=&quot;20307&quot; value=&quot;280&quot;/&gt;&lt;/object&gt;&lt;object type=&quot;3&quot; unique_id=&quot;10039&quot;&gt;&lt;property id=&quot;20148&quot; value=&quot;5&quot;/&gt;&lt;property id=&quot;20300&quot; value=&quot;Slide 19&quot;/&gt;&lt;property id=&quot;20307&quot; value=&quot;281&quot;/&gt;&lt;/object&gt;&lt;object type=&quot;3&quot; unique_id=&quot;10040&quot;&gt;&lt;property id=&quot;20148&quot; value=&quot;5&quot;/&gt;&lt;property id=&quot;20300&quot; value=&quot;Slide 20 - &amp;quot;Geometrik ortalamanın özellikleri &amp;quot;&quot;/&gt;&lt;property id=&quot;20307&quot; value=&quot;282&quot;/&gt;&lt;/object&gt;&lt;object type=&quot;3&quot; unique_id=&quot;10041&quot;&gt;&lt;property id=&quot;20148&quot; value=&quot;5&quot;/&gt;&lt;property id=&quot;20300&quot; value=&quot;Slide 21 - &amp;quot;5- İki serinin gözlem sayısı ve çarpımları eşit ise geometrik ortalamaları da eşit olur. 6) Seride sıfır veya nega&quot;/&gt;&lt;property id=&quot;20307&quot; value=&quot;283&quot;/&gt;&lt;/object&gt;&lt;object type=&quot;3&quot; unique_id=&quot;10042&quot;&gt;&lt;property id=&quot;20148&quot; value=&quot;5&quot;/&gt;&lt;property id=&quot;20300&quot; value=&quot;Slide 22 - &amp;quot;4. Kareli Ortalama (K) &amp;quot;&quot;/&gt;&lt;property id=&quot;20307&quot; value=&quot;290&quot;/&gt;&lt;/object&gt;&lt;object type=&quot;3&quot; unique_id=&quot;10043&quot;&gt;&lt;property id=&quot;20148&quot; value=&quot;5&quot;/&gt;&lt;property id=&quot;20300&quot; value=&quot;Slide 23 - &amp;quot;Örnek: Bir otomobil servis istasyonuna günlük olarak gelen araçların dağılımı aşağıda verilmiştir.&amp;quot;&quot;/&gt;&lt;property id=&quot;20307&quot; value=&quot;291&quot;/&gt;&lt;/object&gt;&lt;object type=&quot;3&quot; unique_id=&quot;10044&quot;&gt;&lt;property id=&quot;20148&quot; value=&quot;5&quot;/&gt;&lt;property id=&quot;20300&quot; value=&quot;Slide 24 - &amp;quot;Örnek  Bir şehirdeki konutlarda elektrik enerjisi tüketimi üzerine yapılan araştırmada, 200 konut rasgele seçilmiş&quot;/&gt;&lt;property id=&quot;20307&quot; value=&quot;292&quot;/&gt;&lt;/object&gt;&lt;object type=&quot;3&quot; unique_id=&quot;10045&quot;&gt;&lt;property id=&quot;20148&quot; value=&quot;5&quot;/&gt;&lt;property id=&quot;20300&quot; value=&quot;Slide 25 - &amp;quot;Kareli ortalamanın kullanıldığı yerler &amp;quot;&quot;/&gt;&lt;property id=&quot;20307&quot; value=&quot;293&quot;/&gt;&lt;/object&gt;&lt;object type=&quot;3&quot; unique_id=&quot;10051&quot;&gt;&lt;property id=&quot;20148&quot; value=&quot;5&quot;/&gt;&lt;property id=&quot;20300&quot; value=&quot;Slide 26&quot;/&gt;&lt;property id=&quot;20307&quot; value=&quot;294&quot;/&gt;&lt;/object&gt;&lt;object type=&quot;3&quot; unique_id=&quot;10052&quot;&gt;&lt;property id=&quot;20148&quot; value=&quot;5&quot;/&gt;&lt;property id=&quot;20300&quot; value=&quot;Slide 27 - &amp;quot;Analitik olmayan ortalamalar&amp;quot;&quot;/&gt;&lt;property id=&quot;20307&quot; value=&quot;295&quot;/&gt;&lt;/object&gt;&lt;object type=&quot;3&quot; unique_id=&quot;10053&quot;&gt;&lt;property id=&quot;20148&quot; value=&quot;5&quot;/&gt;&lt;property id=&quot;20300&quot; value=&quot;Slide 28 - &amp;quot;Mod = 5gün&amp;amp;#x09;&amp;amp;#x09;&amp;amp;#x09;&amp;amp;#x09;Mod= 6 gün&amp;quot;&quot;/&gt;&lt;property id=&quot;20307&quot; value=&quot;296&quot;/&gt;&lt;/object&gt;&lt;object type=&quot;3&quot; unique_id=&quot;10054&quot;&gt;&lt;property id=&quot;20148&quot; value=&quot;5&quot;/&gt;&lt;property id=&quot;20300&quot; value=&quot;Slide 29 - &amp;quot;Gruplanmış seride modun hesaplanması&amp;quot;&quot;/&gt;&lt;property id=&quot;20307&quot; value=&quot;297&quot;/&gt;&lt;/object&gt;&lt;object type=&quot;3&quot; unique_id=&quot;10055&quot;&gt;&lt;property id=&quot;20148&quot; value=&quot;5&quot;/&gt;&lt;property id=&quot;20300&quot; value=&quot;Slide 30&quot;/&gt;&lt;property id=&quot;20307&quot; value=&quot;298&quot;/&gt;&lt;/object&gt;&lt;object type=&quot;3&quot; unique_id=&quot;10056&quot;&gt;&lt;property id=&quot;20148&quot; value=&quot;5&quot;/&gt;&lt;property id=&quot;20300&quot; value=&quot;Slide 31&quot;/&gt;&lt;property id=&quot;20307&quot; value=&quot;299&quot;/&gt;&lt;/object&gt;&lt;object type=&quot;3&quot; unique_id=&quot;10057&quot;&gt;&lt;property id=&quot;20148&quot; value=&quot;5&quot;/&gt;&lt;property id=&quot;20300&quot; value=&quot;Slide 32 - &amp;quot;Modun Grafikle Gösterilmesi&amp;quot;&quot;/&gt;&lt;property id=&quot;20307&quot; value=&quot;300&quot;/&gt;&lt;/object&gt;&lt;object type=&quot;3&quot; unique_id=&quot;10058&quot;&gt;&lt;property id=&quot;20148&quot; value=&quot;5&quot;/&gt;&lt;property id=&quot;20300&quot; value=&quot;Slide 33 - &amp;quot;Modun özellikleri&amp;quot;&quot;/&gt;&lt;property id=&quot;20307&quot; value=&quot;301&quot;/&gt;&lt;/object&gt;&lt;object type=&quot;3&quot; unique_id=&quot;10062&quot;&gt;&lt;property id=&quot;20148&quot; value=&quot;5&quot;/&gt;&lt;property id=&quot;20300&quot; value=&quot;Slide 34 - &amp;quot;2. Medyan (Ortanca) &amp;quot;&quot;/&gt;&lt;property id=&quot;20307&quot; value=&quot;302&quot;/&gt;&lt;/object&gt;&lt;object type=&quot;3&quot; unique_id=&quot;10063&quot;&gt;&lt;property id=&quot;20148&quot; value=&quot;5&quot;/&gt;&lt;property id=&quot;20300&quot; value=&quot;Slide 35&quot;/&gt;&lt;property id=&quot;20307&quot; value=&quot;303&quot;/&gt;&lt;/object&gt;&lt;object type=&quot;3&quot; unique_id=&quot;10064&quot;&gt;&lt;property id=&quot;20148&quot; value=&quot;5&quot;/&gt;&lt;property id=&quot;20300&quot; value=&quot;Slide 36 - &amp;quot;Gruplanmış seride medyanın hesaplanması&amp;quot;&quot;/&gt;&lt;property id=&quot;20307&quot; value=&quot;304&quot;/&gt;&lt;/object&gt;&lt;object type=&quot;3&quot; unique_id=&quot;10065&quot;&gt;&lt;property id=&quot;20148&quot; value=&quot;5&quot;/&gt;&lt;property id=&quot;20300&quot; value=&quot;Slide 37&quot;/&gt;&lt;property id=&quot;20307&quot; value=&quot;305&quot;/&gt;&lt;/object&gt;&lt;object type=&quot;3&quot; unique_id=&quot;10068&quot;&gt;&lt;property id=&quot;20148&quot; value=&quot;5&quot;/&gt;&lt;property id=&quot;20300&quot; value=&quot;Slide 38 - &amp;quot;Medyanın grafikle belirlenmesi&amp;quot;&quot;/&gt;&lt;property id=&quot;20307&quot; value=&quot;306&quot;/&gt;&lt;/object&gt;&lt;object type=&quot;3&quot; unique_id=&quot;10069&quot;&gt;&lt;property id=&quot;20148&quot; value=&quot;5&quot;/&gt;&lt;property id=&quot;20300&quot; value=&quot;Slide 39 - &amp;quot;Medyanın grafikle gösterilmesi&amp;quot;&quot;/&gt;&lt;property id=&quot;20307&quot; value=&quot;307&quot;/&gt;&lt;/object&gt;&lt;object type=&quot;3&quot; unique_id=&quot;10070&quot;&gt;&lt;property id=&quot;20148&quot; value=&quot;5&quot;/&gt;&lt;property id=&quot;20300&quot; value=&quot;Slide 40 - &amp;quot;Medyanın özellikleri&amp;quot;&quot;/&gt;&lt;property id=&quot;20307&quot; value=&quot;308&quot;/&gt;&lt;/object&gt;&lt;object type=&quot;3&quot; unique_id=&quot;10071&quot;&gt;&lt;property id=&quot;20148&quot; value=&quot;5&quot;/&gt;&lt;property id=&quot;20300&quot; value=&quot;Slide 41 - &amp;quot;Mod, Medyan ve Aritmetik Ortalama Arasındaki İlişkiler&amp;quot;&quot;/&gt;&lt;property id=&quot;20307&quot; value=&quot;309&quot;/&gt;&lt;/object&gt;&lt;object type=&quot;3&quot; unique_id=&quot;10095&quot;&gt;&lt;property id=&quot;20148&quot; value=&quot;5&quot;/&gt;&lt;property id=&quot;20300&quot; value=&quot;Slide 42 - &amp;quot;Örnek:&amp;quot;&quot;/&gt;&lt;property id=&quot;20307&quot; value=&quot;363&quot;/&gt;&lt;/object&gt;&lt;object type=&quot;3&quot; unique_id=&quot;10096&quot;&gt;&lt;property id=&quot;20148&quot; value=&quot;5&quot;/&gt;&lt;property id=&quot;20300&quot; value=&quot;Slide 43&quot;/&gt;&lt;property id=&quot;20307&quot; value=&quot;364&quot;/&gt;&lt;/object&gt;&lt;/object&gt;&lt;object type=&quot;8&quot; unique_id=&quot;10204&quot;&gt;&lt;/object&gt;&lt;/object&gt;&lt;/database&gt;"/>
  <p:tag name="SECTOMILLISECCONVERTED" val="1"/>
</p:tagLst>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4D5173E86C700478BC1CDE26C44F2E1" ma:contentTypeVersion="" ma:contentTypeDescription="Create a new document." ma:contentTypeScope="" ma:versionID="d16a2b4bc7ec3e272e510e634df38d1b">
  <xsd:schema xmlns:xsd="http://www.w3.org/2001/XMLSchema" xmlns:xs="http://www.w3.org/2001/XMLSchema" xmlns:p="http://schemas.microsoft.com/office/2006/metadata/properties" xmlns:ns1="http://schemas.microsoft.com/sharepoint/v3" targetNamespace="http://schemas.microsoft.com/office/2006/metadata/properties" ma:root="true" ma:fieldsID="53aad9280c7bc17f35f657eabd183f16"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A694BCB9-E442-448E-A00A-4D1FA9FB7B3F}"/>
</file>

<file path=customXml/itemProps2.xml><?xml version="1.0" encoding="utf-8"?>
<ds:datastoreItem xmlns:ds="http://schemas.openxmlformats.org/officeDocument/2006/customXml" ds:itemID="{D2976BE6-5929-4D5B-9EC0-74C2DFDBFCB1}"/>
</file>

<file path=customXml/itemProps3.xml><?xml version="1.0" encoding="utf-8"?>
<ds:datastoreItem xmlns:ds="http://schemas.openxmlformats.org/officeDocument/2006/customXml" ds:itemID="{9E13F46D-7F76-4DCA-9C63-E5D9DA98ECCC}"/>
</file>

<file path=docProps/app.xml><?xml version="1.0" encoding="utf-8"?>
<Properties xmlns="http://schemas.openxmlformats.org/officeDocument/2006/extended-properties" xmlns:vt="http://schemas.openxmlformats.org/officeDocument/2006/docPropsVTypes">
  <TotalTime>800</TotalTime>
  <Words>1931</Words>
  <Application>Microsoft Office PowerPoint</Application>
  <PresentationFormat>On-screen Show (4:3)</PresentationFormat>
  <Paragraphs>404</Paragraphs>
  <Slides>31</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Algerian</vt:lpstr>
      <vt:lpstr>Arial</vt:lpstr>
      <vt:lpstr>Arial Narrow</vt:lpstr>
      <vt:lpstr>Arial Tur</vt:lpstr>
      <vt:lpstr>Calibri</vt:lpstr>
      <vt:lpstr>Symbol</vt:lpstr>
      <vt:lpstr>Times New Roman</vt:lpstr>
      <vt:lpstr>Ofis Teması</vt:lpstr>
      <vt:lpstr>Denklem</vt:lpstr>
      <vt:lpstr>BÖLÜM 5 - Merkezi Eğilim Ölçüleri II </vt:lpstr>
      <vt:lpstr>Parametrik(Analitik) olmayan ortalamalar</vt:lpstr>
      <vt:lpstr>Tepe Değeri</vt:lpstr>
      <vt:lpstr>1.ÖRNEK</vt:lpstr>
      <vt:lpstr>Çizelge.5.4. Tercih Edilen Ürün Tipleri</vt:lpstr>
      <vt:lpstr>Mod = 5gün    Mod= 6 gün</vt:lpstr>
      <vt:lpstr>Gruplanmış seride tepe değerinin (modun) hesaplanması</vt:lpstr>
      <vt:lpstr>2.ÖRNEK (sayfa 118)</vt:lpstr>
      <vt:lpstr>Tepe değeri grubu = N/2=80/2 = 40. sıradaki değeri kapsayan 11-15 grubudur</vt:lpstr>
      <vt:lpstr>PowerPoint Presentation</vt:lpstr>
      <vt:lpstr>PowerPoint Presentation</vt:lpstr>
      <vt:lpstr>Modun özellikleri</vt:lpstr>
      <vt:lpstr>5.1.2 Ortanca(Medyan)</vt:lpstr>
      <vt:lpstr>Ortanca </vt:lpstr>
      <vt:lpstr>Basit Serilerde Ortanca</vt:lpstr>
      <vt:lpstr> Medyan (Ortanca) </vt:lpstr>
      <vt:lpstr>Örnek (sayfa 120)</vt:lpstr>
      <vt:lpstr>Sınıflandırılmış serilerde ortanca</vt:lpstr>
      <vt:lpstr>2’ci Örnek (sayfa 120)</vt:lpstr>
      <vt:lpstr>Önce frekansların birikimli frekansları bulunur (Çizelge 5.7)</vt:lpstr>
      <vt:lpstr>Ortanca</vt:lpstr>
      <vt:lpstr>PowerPoint Presentation</vt:lpstr>
      <vt:lpstr>Gruplandırılmış serilerde ortanca</vt:lpstr>
      <vt:lpstr>Gruplanmış seride medyanın hesaplanması</vt:lpstr>
      <vt:lpstr>3’cü Örnek(sayfa121)</vt:lpstr>
      <vt:lpstr>Çizelge 5.8. serinin gerçek ve birikimli frekansları</vt:lpstr>
      <vt:lpstr>PowerPoint Presentation</vt:lpstr>
      <vt:lpstr>Önce ortancanın içinde olduğu grup bulunur</vt:lpstr>
      <vt:lpstr>PowerPoint Presentation</vt:lpstr>
      <vt:lpstr>Medyanın özellikleri</vt:lpstr>
      <vt:lpstr>Mod, Medyan ve Aritmetik Ortalama Arasındaki İlişkiler</vt:lpstr>
    </vt:vector>
  </TitlesOfParts>
  <Company>Üniversite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Merkezi Eğilim Ölçüleri (Ortalamalar)</dc:title>
  <dc:creator>A.Baki Engin</dc:creator>
  <cp:lastModifiedBy>kezban</cp:lastModifiedBy>
  <cp:revision>98</cp:revision>
  <cp:lastPrinted>2018-05-14T06:48:06Z</cp:lastPrinted>
  <dcterms:created xsi:type="dcterms:W3CDTF">2013-02-11T13:32:12Z</dcterms:created>
  <dcterms:modified xsi:type="dcterms:W3CDTF">2018-05-14T06:51:35Z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0x01010024D5173E86C700478BC1CDE26C44F2E1</vt:lpwstr>
  </property>
</Properties>
</file>