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70" r:id="rId3"/>
    <p:sldId id="269" r:id="rId4"/>
    <p:sldId id="271" r:id="rId5"/>
    <p:sldId id="257" r:id="rId6"/>
    <p:sldId id="258" r:id="rId7"/>
    <p:sldId id="259" r:id="rId8"/>
    <p:sldId id="260" r:id="rId9"/>
    <p:sldId id="263" r:id="rId10"/>
    <p:sldId id="261" r:id="rId11"/>
    <p:sldId id="264" r:id="rId12"/>
    <p:sldId id="262" r:id="rId13"/>
    <p:sldId id="266" r:id="rId14"/>
    <p:sldId id="265"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B0111-6732-43A0-A919-E7336E0AAE0F}" type="datetimeFigureOut">
              <a:rPr lang="tr-TR" smtClean="0"/>
              <a:t>3.03.2022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6A5A9-12CD-4370-B6F1-8049747237CE}" type="slidenum">
              <a:rPr lang="tr-TR" smtClean="0"/>
              <a:t>‹#›</a:t>
            </a:fld>
            <a:endParaRPr lang="tr-TR"/>
          </a:p>
        </p:txBody>
      </p:sp>
    </p:spTree>
    <p:extLst>
      <p:ext uri="{BB962C8B-B14F-4D97-AF65-F5344CB8AC3E}">
        <p14:creationId xmlns:p14="http://schemas.microsoft.com/office/powerpoint/2010/main" val="308427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47272255-8618-41FC-8B98-72991FF0D4D1}" type="datetime1">
              <a:rPr lang="tr-TR" smtClean="0"/>
              <a:t>3.03.2022</a:t>
            </a:fld>
            <a:endParaRPr lang="tr-TR"/>
          </a:p>
        </p:txBody>
      </p:sp>
      <p:sp>
        <p:nvSpPr>
          <p:cNvPr id="5" name="Footer Placeholder 4"/>
          <p:cNvSpPr>
            <a:spLocks noGrp="1"/>
          </p:cNvSpPr>
          <p:nvPr>
            <p:ph type="ftr" sz="quarter" idx="11"/>
          </p:nvPr>
        </p:nvSpPr>
        <p:spPr/>
        <p:txBody>
          <a:bodyPr/>
          <a:lstStyle/>
          <a:p>
            <a:r>
              <a:rPr lang="tr-TR"/>
              <a:t>IENG / MANE 372 - Introduction</a:t>
            </a:r>
          </a:p>
        </p:txBody>
      </p:sp>
      <p:sp>
        <p:nvSpPr>
          <p:cNvPr id="6" name="Slide Number Placeholder 5"/>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20769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9C09DBE1-8491-4B08-B6F4-25AE531125F0}" type="datetime1">
              <a:rPr lang="tr-TR" smtClean="0"/>
              <a:t>3.03.2022</a:t>
            </a:fld>
            <a:endParaRPr lang="tr-TR"/>
          </a:p>
        </p:txBody>
      </p:sp>
      <p:sp>
        <p:nvSpPr>
          <p:cNvPr id="5" name="Footer Placeholder 4"/>
          <p:cNvSpPr>
            <a:spLocks noGrp="1"/>
          </p:cNvSpPr>
          <p:nvPr>
            <p:ph type="ftr" sz="quarter" idx="11"/>
          </p:nvPr>
        </p:nvSpPr>
        <p:spPr/>
        <p:txBody>
          <a:bodyPr/>
          <a:lstStyle/>
          <a:p>
            <a:r>
              <a:rPr lang="tr-TR"/>
              <a:t>IENG / MANE 372 - Introduction</a:t>
            </a:r>
          </a:p>
        </p:txBody>
      </p:sp>
      <p:sp>
        <p:nvSpPr>
          <p:cNvPr id="6" name="Slide Number Placeholder 5"/>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52311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7CBFBB4-AE10-40CE-8B12-2EED1AC31915}" type="datetime1">
              <a:rPr lang="tr-TR" smtClean="0"/>
              <a:t>3.03.2022</a:t>
            </a:fld>
            <a:endParaRPr lang="tr-TR"/>
          </a:p>
        </p:txBody>
      </p:sp>
      <p:sp>
        <p:nvSpPr>
          <p:cNvPr id="5" name="Footer Placeholder 4"/>
          <p:cNvSpPr>
            <a:spLocks noGrp="1"/>
          </p:cNvSpPr>
          <p:nvPr>
            <p:ph type="ftr" sz="quarter" idx="11"/>
          </p:nvPr>
        </p:nvSpPr>
        <p:spPr/>
        <p:txBody>
          <a:bodyPr/>
          <a:lstStyle/>
          <a:p>
            <a:r>
              <a:rPr lang="tr-TR"/>
              <a:t>IENG / MANE 372 - Introduction</a:t>
            </a:r>
          </a:p>
        </p:txBody>
      </p:sp>
      <p:sp>
        <p:nvSpPr>
          <p:cNvPr id="6" name="Slide Number Placeholder 5"/>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111610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ACBD845B-4E6F-427F-BB4A-B0F92B0315C3}" type="datetime1">
              <a:rPr lang="tr-TR" smtClean="0"/>
              <a:t>3.03.2022</a:t>
            </a:fld>
            <a:endParaRPr lang="tr-TR"/>
          </a:p>
        </p:txBody>
      </p:sp>
      <p:sp>
        <p:nvSpPr>
          <p:cNvPr id="5" name="Footer Placeholder 4"/>
          <p:cNvSpPr>
            <a:spLocks noGrp="1"/>
          </p:cNvSpPr>
          <p:nvPr>
            <p:ph type="ftr" sz="quarter" idx="11"/>
          </p:nvPr>
        </p:nvSpPr>
        <p:spPr/>
        <p:txBody>
          <a:bodyPr/>
          <a:lstStyle/>
          <a:p>
            <a:r>
              <a:rPr lang="tr-TR"/>
              <a:t>IENG / MANE 372 - Introduction</a:t>
            </a:r>
          </a:p>
        </p:txBody>
      </p:sp>
      <p:sp>
        <p:nvSpPr>
          <p:cNvPr id="6" name="Slide Number Placeholder 5"/>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168293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6F415-63ED-4613-B160-8E0F23BE07A6}" type="datetime1">
              <a:rPr lang="tr-TR" smtClean="0"/>
              <a:t>3.03.2022</a:t>
            </a:fld>
            <a:endParaRPr lang="tr-TR"/>
          </a:p>
        </p:txBody>
      </p:sp>
      <p:sp>
        <p:nvSpPr>
          <p:cNvPr id="5" name="Footer Placeholder 4"/>
          <p:cNvSpPr>
            <a:spLocks noGrp="1"/>
          </p:cNvSpPr>
          <p:nvPr>
            <p:ph type="ftr" sz="quarter" idx="11"/>
          </p:nvPr>
        </p:nvSpPr>
        <p:spPr/>
        <p:txBody>
          <a:bodyPr/>
          <a:lstStyle/>
          <a:p>
            <a:r>
              <a:rPr lang="tr-TR"/>
              <a:t>IENG / MANE 372 - Introduction</a:t>
            </a:r>
          </a:p>
        </p:txBody>
      </p:sp>
      <p:sp>
        <p:nvSpPr>
          <p:cNvPr id="6" name="Slide Number Placeholder 5"/>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413147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0CCF50E4-4C89-4D50-8368-2BD178D0170C}" type="datetime1">
              <a:rPr lang="tr-TR" smtClean="0"/>
              <a:t>3.03.2022</a:t>
            </a:fld>
            <a:endParaRPr lang="tr-TR"/>
          </a:p>
        </p:txBody>
      </p:sp>
      <p:sp>
        <p:nvSpPr>
          <p:cNvPr id="6" name="Footer Placeholder 5"/>
          <p:cNvSpPr>
            <a:spLocks noGrp="1"/>
          </p:cNvSpPr>
          <p:nvPr>
            <p:ph type="ftr" sz="quarter" idx="11"/>
          </p:nvPr>
        </p:nvSpPr>
        <p:spPr/>
        <p:txBody>
          <a:bodyPr/>
          <a:lstStyle/>
          <a:p>
            <a:r>
              <a:rPr lang="tr-TR"/>
              <a:t>IENG / MANE 372 - Introduction</a:t>
            </a:r>
          </a:p>
        </p:txBody>
      </p:sp>
      <p:sp>
        <p:nvSpPr>
          <p:cNvPr id="7" name="Slide Number Placeholder 6"/>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191838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F27021E2-394E-4077-A43A-D126204B7F05}" type="datetime1">
              <a:rPr lang="tr-TR" smtClean="0"/>
              <a:t>3.03.2022</a:t>
            </a:fld>
            <a:endParaRPr lang="tr-TR"/>
          </a:p>
        </p:txBody>
      </p:sp>
      <p:sp>
        <p:nvSpPr>
          <p:cNvPr id="8" name="Footer Placeholder 7"/>
          <p:cNvSpPr>
            <a:spLocks noGrp="1"/>
          </p:cNvSpPr>
          <p:nvPr>
            <p:ph type="ftr" sz="quarter" idx="11"/>
          </p:nvPr>
        </p:nvSpPr>
        <p:spPr/>
        <p:txBody>
          <a:bodyPr/>
          <a:lstStyle/>
          <a:p>
            <a:r>
              <a:rPr lang="tr-TR"/>
              <a:t>IENG / MANE 372 - Introduction</a:t>
            </a:r>
          </a:p>
        </p:txBody>
      </p:sp>
      <p:sp>
        <p:nvSpPr>
          <p:cNvPr id="9" name="Slide Number Placeholder 8"/>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384488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C1440F01-D51A-4E3D-B882-F2F91AFC5779}" type="datetime1">
              <a:rPr lang="tr-TR" smtClean="0"/>
              <a:t>3.03.2022</a:t>
            </a:fld>
            <a:endParaRPr lang="tr-TR"/>
          </a:p>
        </p:txBody>
      </p:sp>
      <p:sp>
        <p:nvSpPr>
          <p:cNvPr id="4" name="Footer Placeholder 3"/>
          <p:cNvSpPr>
            <a:spLocks noGrp="1"/>
          </p:cNvSpPr>
          <p:nvPr>
            <p:ph type="ftr" sz="quarter" idx="11"/>
          </p:nvPr>
        </p:nvSpPr>
        <p:spPr/>
        <p:txBody>
          <a:bodyPr/>
          <a:lstStyle/>
          <a:p>
            <a:r>
              <a:rPr lang="tr-TR"/>
              <a:t>IENG / MANE 372 - Introduction</a:t>
            </a:r>
          </a:p>
        </p:txBody>
      </p:sp>
      <p:sp>
        <p:nvSpPr>
          <p:cNvPr id="5" name="Slide Number Placeholder 4"/>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357642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5A983-72FE-4783-B3E7-202A4A72B4F5}" type="datetime1">
              <a:rPr lang="tr-TR" smtClean="0"/>
              <a:t>3.03.2022</a:t>
            </a:fld>
            <a:endParaRPr lang="tr-TR"/>
          </a:p>
        </p:txBody>
      </p:sp>
      <p:sp>
        <p:nvSpPr>
          <p:cNvPr id="3" name="Footer Placeholder 2"/>
          <p:cNvSpPr>
            <a:spLocks noGrp="1"/>
          </p:cNvSpPr>
          <p:nvPr>
            <p:ph type="ftr" sz="quarter" idx="11"/>
          </p:nvPr>
        </p:nvSpPr>
        <p:spPr/>
        <p:txBody>
          <a:bodyPr/>
          <a:lstStyle/>
          <a:p>
            <a:r>
              <a:rPr lang="tr-TR"/>
              <a:t>IENG / MANE 372 - Introduction</a:t>
            </a:r>
          </a:p>
        </p:txBody>
      </p:sp>
      <p:sp>
        <p:nvSpPr>
          <p:cNvPr id="4" name="Slide Number Placeholder 3"/>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275537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F04663-A816-4C1C-89B7-0F799F296ABF}" type="datetime1">
              <a:rPr lang="tr-TR" smtClean="0"/>
              <a:t>3.03.2022</a:t>
            </a:fld>
            <a:endParaRPr lang="tr-TR"/>
          </a:p>
        </p:txBody>
      </p:sp>
      <p:sp>
        <p:nvSpPr>
          <p:cNvPr id="6" name="Footer Placeholder 5"/>
          <p:cNvSpPr>
            <a:spLocks noGrp="1"/>
          </p:cNvSpPr>
          <p:nvPr>
            <p:ph type="ftr" sz="quarter" idx="11"/>
          </p:nvPr>
        </p:nvSpPr>
        <p:spPr/>
        <p:txBody>
          <a:bodyPr/>
          <a:lstStyle/>
          <a:p>
            <a:r>
              <a:rPr lang="tr-TR"/>
              <a:t>IENG / MANE 372 - Introduction</a:t>
            </a:r>
          </a:p>
        </p:txBody>
      </p:sp>
      <p:sp>
        <p:nvSpPr>
          <p:cNvPr id="7" name="Slide Number Placeholder 6"/>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362017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F6E54-EA9F-4C14-B7DB-0F95226A4189}" type="datetime1">
              <a:rPr lang="tr-TR" smtClean="0"/>
              <a:t>3.03.2022</a:t>
            </a:fld>
            <a:endParaRPr lang="tr-TR"/>
          </a:p>
        </p:txBody>
      </p:sp>
      <p:sp>
        <p:nvSpPr>
          <p:cNvPr id="6" name="Footer Placeholder 5"/>
          <p:cNvSpPr>
            <a:spLocks noGrp="1"/>
          </p:cNvSpPr>
          <p:nvPr>
            <p:ph type="ftr" sz="quarter" idx="11"/>
          </p:nvPr>
        </p:nvSpPr>
        <p:spPr/>
        <p:txBody>
          <a:bodyPr/>
          <a:lstStyle/>
          <a:p>
            <a:r>
              <a:rPr lang="tr-TR"/>
              <a:t>IENG / MANE 372 - Introduction</a:t>
            </a:r>
          </a:p>
        </p:txBody>
      </p:sp>
      <p:sp>
        <p:nvSpPr>
          <p:cNvPr id="7" name="Slide Number Placeholder 6"/>
          <p:cNvSpPr>
            <a:spLocks noGrp="1"/>
          </p:cNvSpPr>
          <p:nvPr>
            <p:ph type="sldNum" sz="quarter" idx="12"/>
          </p:nvPr>
        </p:nvSpPr>
        <p:spPr/>
        <p:txBody>
          <a:bodyPr/>
          <a:lstStyle/>
          <a:p>
            <a:fld id="{6272C588-00FD-4B9D-A47E-4EF8BCA302DE}" type="slidenum">
              <a:rPr lang="tr-TR" smtClean="0"/>
              <a:t>‹#›</a:t>
            </a:fld>
            <a:endParaRPr lang="tr-TR"/>
          </a:p>
        </p:txBody>
      </p:sp>
    </p:spTree>
    <p:extLst>
      <p:ext uri="{BB962C8B-B14F-4D97-AF65-F5344CB8AC3E}">
        <p14:creationId xmlns:p14="http://schemas.microsoft.com/office/powerpoint/2010/main" val="272031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73169-6278-48A9-B203-2FD34862CE22}" type="datetime1">
              <a:rPr lang="tr-TR" smtClean="0"/>
              <a:t>3.03.2022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IENG / MANE 372 - Introduction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2C588-00FD-4B9D-A47E-4EF8BCA302DE}" type="slidenum">
              <a:rPr lang="tr-TR" smtClean="0"/>
              <a:t>‹#›</a:t>
            </a:fld>
            <a:endParaRPr lang="tr-TR"/>
          </a:p>
        </p:txBody>
      </p:sp>
    </p:spTree>
    <p:extLst>
      <p:ext uri="{BB962C8B-B14F-4D97-AF65-F5344CB8AC3E}">
        <p14:creationId xmlns:p14="http://schemas.microsoft.com/office/powerpoint/2010/main" val="3389450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Essentials%20of%20System%20Analysis%20and%20Design%205th%20Ed..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IENG-MANE-372-%20Spring%202021-2022/gestion/IENG-MANE372-CourseOutline-Spring%202021-202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Course%20Organization/Report%20guidelines/IENG-MANE372-ProjectOutline-fall2021-2022.pdf" TargetMode="External"/><Relationship Id="rId2" Type="http://schemas.openxmlformats.org/officeDocument/2006/relationships/hyperlink" Target="../../../../../IENG-MANE-372-%20Spring%202021-2022/gestion/IENG-MANE372-Course%20Planning%20SPRING%202021-22.pdf" TargetMode="External"/><Relationship Id="rId1" Type="http://schemas.openxmlformats.org/officeDocument/2006/relationships/slideLayout" Target="../slideLayouts/slideLayout2.xml"/><Relationship Id="rId4" Type="http://schemas.openxmlformats.org/officeDocument/2006/relationships/hyperlink" Target="../../Course%20Organization/Report%20guidelines/IENG-MANE372-Progress%20Report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07006"/>
            <a:ext cx="9144000" cy="3179884"/>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EASTERN MEDITERRANEAN UNIVERSITY DEPARTMENT OF INDUSTRIAL ENGINEERING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INFORMATION SYSTEMS AND TECHNOLOGY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IENG 372 / MANE 372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Spring 2021-2022</a:t>
            </a:r>
            <a:br>
              <a:rPr lang="en-US" sz="2800" b="1" dirty="0">
                <a:latin typeface="Times New Roman" panose="02020603050405020304" pitchFamily="18" charset="0"/>
                <a:cs typeface="Times New Roman" panose="02020603050405020304" pitchFamily="18" charset="0"/>
              </a:rPr>
            </a:br>
            <a:r>
              <a:rPr lang="en-US" sz="2800" b="1" u="sng" dirty="0">
                <a:latin typeface="Times New Roman" panose="02020603050405020304" pitchFamily="18" charset="0"/>
                <a:cs typeface="Times New Roman" panose="02020603050405020304" pitchFamily="18" charset="0"/>
              </a:rPr>
              <a:t>Introduction</a:t>
            </a:r>
            <a:endParaRPr lang="tr-TR" sz="2800"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95400" y="5403347"/>
            <a:ext cx="9144000" cy="561686"/>
          </a:xfrm>
        </p:spPr>
        <p:txBody>
          <a:bodyPr>
            <a:normAutofit/>
          </a:bodyPr>
          <a:lstStyle/>
          <a:p>
            <a:r>
              <a:rPr lang="en-US" sz="2800" b="1" dirty="0">
                <a:latin typeface="Times New Roman" panose="02020603050405020304" pitchFamily="18" charset="0"/>
                <a:cs typeface="Times New Roman" panose="02020603050405020304" pitchFamily="18" charset="0"/>
              </a:rPr>
              <a:t>Lecturer : Ms. </a:t>
            </a:r>
            <a:r>
              <a:rPr lang="en-US" sz="2800" b="1" dirty="0" err="1">
                <a:latin typeface="Times New Roman" panose="02020603050405020304" pitchFamily="18" charset="0"/>
                <a:cs typeface="Times New Roman" panose="02020603050405020304" pitchFamily="18" charset="0"/>
              </a:rPr>
              <a:t>Khaoula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Chnina</a:t>
            </a:r>
            <a:endParaRPr lang="tr-TR"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9835" t="28519" r="69999" b="34330"/>
          <a:stretch/>
        </p:blipFill>
        <p:spPr>
          <a:xfrm>
            <a:off x="372489" y="344610"/>
            <a:ext cx="1845822" cy="1912815"/>
          </a:xfrm>
          <a:prstGeom prst="rect">
            <a:avLst/>
          </a:prstGeom>
        </p:spPr>
      </p:pic>
      <p:pic>
        <p:nvPicPr>
          <p:cNvPr id="6" name="Picture 5"/>
          <p:cNvPicPr>
            <a:picLocks noChangeAspect="1"/>
          </p:cNvPicPr>
          <p:nvPr/>
        </p:nvPicPr>
        <p:blipFill rotWithShape="1">
          <a:blip r:embed="rId3"/>
          <a:srcRect l="55128" t="32166" r="28077" b="37749"/>
          <a:stretch/>
        </p:blipFill>
        <p:spPr>
          <a:xfrm>
            <a:off x="9959916" y="303090"/>
            <a:ext cx="1698602" cy="1711569"/>
          </a:xfrm>
          <a:prstGeom prst="rect">
            <a:avLst/>
          </a:prstGeom>
        </p:spPr>
      </p:pic>
    </p:spTree>
    <p:extLst>
      <p:ext uri="{BB962C8B-B14F-4D97-AF65-F5344CB8AC3E}">
        <p14:creationId xmlns:p14="http://schemas.microsoft.com/office/powerpoint/2010/main" val="13943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 Technology</a:t>
            </a:r>
            <a:endParaRPr lang="tr-TR"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lIns="91440" tIns="45720" rIns="91440" bIns="45720" rtlCol="0">
            <a:normAutofit/>
          </a:bodyPr>
          <a:lstStyle/>
          <a:p>
            <a:pPr algn="just">
              <a:buFontTx/>
              <a:buChar char="-"/>
            </a:pPr>
            <a:r>
              <a:rPr lang="en-US" sz="3200" dirty="0">
                <a:latin typeface="Times New Roman" panose="02020603050405020304" pitchFamily="18" charset="0"/>
                <a:cs typeface="Times New Roman" panose="02020603050405020304" pitchFamily="18" charset="0"/>
              </a:rPr>
              <a:t>Information technology is a subset of information systems. It deals with the technology part of any information system, and as such deals with hardware, servers, operating systems and software, databases etc. </a:t>
            </a:r>
          </a:p>
          <a:p>
            <a:pPr algn="just">
              <a:buFontTx/>
              <a:buChar char="-"/>
            </a:pPr>
            <a:endParaRPr lang="en-US" sz="3200" dirty="0">
              <a:latin typeface="Times New Roman" panose="02020603050405020304" pitchFamily="18" charset="0"/>
              <a:cs typeface="Times New Roman" panose="02020603050405020304" pitchFamily="18" charset="0"/>
            </a:endParaRPr>
          </a:p>
          <a:p>
            <a:pPr algn="just">
              <a:buFontTx/>
              <a:buChar char="-"/>
            </a:pPr>
            <a:endParaRPr lang="tr-TR" sz="3200" dirty="0">
              <a:latin typeface="Times New Roman" panose="02020603050405020304" pitchFamily="18" charset="0"/>
              <a:cs typeface="Times New Roman" panose="02020603050405020304" pitchFamily="18" charset="0"/>
            </a:endParaRPr>
          </a:p>
        </p:txBody>
      </p:sp>
      <p:sp>
        <p:nvSpPr>
          <p:cNvPr id="4" name="Oval 3"/>
          <p:cNvSpPr/>
          <p:nvPr/>
        </p:nvSpPr>
        <p:spPr>
          <a:xfrm>
            <a:off x="1691640" y="3799523"/>
            <a:ext cx="3855720" cy="23774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8800" dirty="0"/>
              <a:t>IS</a:t>
            </a:r>
            <a:endParaRPr lang="tr-TR" sz="8800" dirty="0"/>
          </a:p>
        </p:txBody>
      </p:sp>
      <p:sp>
        <p:nvSpPr>
          <p:cNvPr id="5" name="Oval 4"/>
          <p:cNvSpPr/>
          <p:nvPr/>
        </p:nvSpPr>
        <p:spPr>
          <a:xfrm>
            <a:off x="3474720" y="4648200"/>
            <a:ext cx="1158240" cy="762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t>IT</a:t>
            </a:r>
            <a:endParaRPr lang="tr-TR" sz="3600" dirty="0"/>
          </a:p>
        </p:txBody>
      </p:sp>
      <p:sp>
        <p:nvSpPr>
          <p:cNvPr id="6" name="Footer Placeholder 5">
            <a:extLst>
              <a:ext uri="{FF2B5EF4-FFF2-40B4-BE49-F238E27FC236}">
                <a16:creationId xmlns:a16="http://schemas.microsoft.com/office/drawing/2014/main" id="{04713614-63AA-430F-A399-C7C3137C8C11}"/>
              </a:ext>
            </a:extLst>
          </p:cNvPr>
          <p:cNvSpPr>
            <a:spLocks noGrp="1"/>
          </p:cNvSpPr>
          <p:nvPr>
            <p:ph type="ftr" sz="quarter" idx="11"/>
          </p:nvPr>
        </p:nvSpPr>
        <p:spPr/>
        <p:txBody>
          <a:bodyPr/>
          <a:lstStyle/>
          <a:p>
            <a:r>
              <a:rPr lang="tr-TR"/>
              <a:t>IENG / MANE 372 - Introduction</a:t>
            </a:r>
          </a:p>
        </p:txBody>
      </p:sp>
      <p:sp>
        <p:nvSpPr>
          <p:cNvPr id="7" name="Slide Number Placeholder 6">
            <a:extLst>
              <a:ext uri="{FF2B5EF4-FFF2-40B4-BE49-F238E27FC236}">
                <a16:creationId xmlns:a16="http://schemas.microsoft.com/office/drawing/2014/main" id="{BCF04735-66A8-46F6-AA50-F7E8A3D6E719}"/>
              </a:ext>
            </a:extLst>
          </p:cNvPr>
          <p:cNvSpPr>
            <a:spLocks noGrp="1"/>
          </p:cNvSpPr>
          <p:nvPr>
            <p:ph type="sldNum" sz="quarter" idx="12"/>
          </p:nvPr>
        </p:nvSpPr>
        <p:spPr/>
        <p:txBody>
          <a:bodyPr/>
          <a:lstStyle/>
          <a:p>
            <a:fld id="{6272C588-00FD-4B9D-A47E-4EF8BCA302DE}" type="slidenum">
              <a:rPr lang="tr-TR" smtClean="0"/>
              <a:t>10</a:t>
            </a:fld>
            <a:endParaRPr lang="tr-TR"/>
          </a:p>
        </p:txBody>
      </p:sp>
    </p:spTree>
    <p:extLst>
      <p:ext uri="{BB962C8B-B14F-4D97-AF65-F5344CB8AC3E}">
        <p14:creationId xmlns:p14="http://schemas.microsoft.com/office/powerpoint/2010/main" val="3772452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 y="213360"/>
            <a:ext cx="11521440" cy="5963603"/>
          </a:xfrm>
        </p:spPr>
        <p:txBody>
          <a:bodyPr vert="horz" lIns="91440" tIns="45720" rIns="91440" bIns="45720" rtlCol="0">
            <a:noAutofit/>
          </a:bodyPr>
          <a:lstStyle/>
          <a:p>
            <a:pPr marL="0" indent="0" algn="just">
              <a:buNone/>
            </a:pPr>
            <a:r>
              <a:rPr lang="en-US" sz="32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Career pathways</a:t>
            </a:r>
            <a:endParaRPr lang="en-US" sz="32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The average salary of an IT Specialist is $55,000 a year</a:t>
            </a:r>
          </a:p>
          <a:p>
            <a:pPr algn="just">
              <a:buFontTx/>
              <a:buChar char="-"/>
            </a:pPr>
            <a:r>
              <a:rPr lang="en-US" sz="2400" dirty="0">
                <a:latin typeface="Times New Roman" panose="02020603050405020304" pitchFamily="18" charset="0"/>
                <a:cs typeface="Times New Roman" panose="02020603050405020304" pitchFamily="18" charset="0"/>
              </a:rPr>
              <a:t>1-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Technical Support </a:t>
            </a:r>
            <a:r>
              <a:rPr lang="en-US" sz="2400" dirty="0">
                <a:latin typeface="Times New Roman" panose="02020603050405020304" pitchFamily="18" charset="0"/>
                <a:cs typeface="Times New Roman" panose="02020603050405020304" pitchFamily="18" charset="0"/>
              </a:rPr>
              <a:t>: install and update software, maintain hardware)</a:t>
            </a:r>
          </a:p>
          <a:p>
            <a:pPr algn="just">
              <a:buFontTx/>
              <a:buChar char="-"/>
            </a:pPr>
            <a:r>
              <a:rPr lang="en-US" sz="2400" dirty="0">
                <a:latin typeface="Times New Roman" panose="02020603050405020304" pitchFamily="18" charset="0"/>
                <a:cs typeface="Times New Roman" panose="02020603050405020304" pitchFamily="18" charset="0"/>
              </a:rPr>
              <a:t>2-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Network Engineer </a:t>
            </a:r>
            <a:r>
              <a:rPr lang="en-US" sz="2400" dirty="0">
                <a:latin typeface="Times New Roman" panose="02020603050405020304" pitchFamily="18" charset="0"/>
                <a:cs typeface="Times New Roman" panose="02020603050405020304" pitchFamily="18" charset="0"/>
              </a:rPr>
              <a:t>: link the devices with each other </a:t>
            </a:r>
          </a:p>
          <a:p>
            <a:pPr algn="just">
              <a:buFontTx/>
              <a:buChar char="-"/>
            </a:pPr>
            <a:r>
              <a:rPr lang="en-US" sz="2400" dirty="0">
                <a:latin typeface="Times New Roman" panose="02020603050405020304" pitchFamily="18" charset="0"/>
                <a:cs typeface="Times New Roman" panose="02020603050405020304" pitchFamily="18" charset="0"/>
              </a:rPr>
              <a:t>3-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System Administrator </a:t>
            </a:r>
            <a:r>
              <a:rPr lang="en-US" sz="2400" dirty="0">
                <a:latin typeface="Times New Roman" panose="02020603050405020304" pitchFamily="18" charset="0"/>
                <a:cs typeface="Times New Roman" panose="02020603050405020304" pitchFamily="18" charset="0"/>
              </a:rPr>
              <a:t>: Control users</a:t>
            </a:r>
          </a:p>
          <a:p>
            <a:pPr algn="just">
              <a:buFontTx/>
              <a:buChar char="-"/>
            </a:pPr>
            <a:r>
              <a:rPr lang="en-US" sz="2400" dirty="0">
                <a:latin typeface="Times New Roman" panose="02020603050405020304" pitchFamily="18" charset="0"/>
                <a:cs typeface="Times New Roman" panose="02020603050405020304" pitchFamily="18" charset="0"/>
              </a:rPr>
              <a:t>4-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Web Designer </a:t>
            </a:r>
            <a:r>
              <a:rPr lang="en-US" sz="2400" dirty="0">
                <a:latin typeface="Times New Roman" panose="02020603050405020304" pitchFamily="18" charset="0"/>
                <a:cs typeface="Times New Roman" panose="02020603050405020304" pitchFamily="18" charset="0"/>
              </a:rPr>
              <a:t>: Expose products..</a:t>
            </a:r>
          </a:p>
          <a:p>
            <a:pPr algn="just">
              <a:buFontTx/>
              <a:buChar char="-"/>
            </a:pPr>
            <a:r>
              <a:rPr lang="en-US" sz="2400" dirty="0">
                <a:latin typeface="Times New Roman" panose="02020603050405020304" pitchFamily="18" charset="0"/>
                <a:cs typeface="Times New Roman" panose="02020603050405020304" pitchFamily="18" charset="0"/>
              </a:rPr>
              <a:t>5-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Web Developer</a:t>
            </a:r>
          </a:p>
          <a:p>
            <a:pPr algn="just">
              <a:buFontTx/>
              <a:buChar char="-"/>
            </a:pPr>
            <a:r>
              <a:rPr lang="en-US" sz="2400" dirty="0">
                <a:latin typeface="Times New Roman" panose="02020603050405020304" pitchFamily="18" charset="0"/>
                <a:cs typeface="Times New Roman" panose="02020603050405020304" pitchFamily="18" charset="0"/>
              </a:rPr>
              <a:t>6-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Software Developer </a:t>
            </a:r>
            <a:r>
              <a:rPr lang="en-US" sz="2400" dirty="0">
                <a:latin typeface="Times New Roman" panose="02020603050405020304" pitchFamily="18" charset="0"/>
                <a:cs typeface="Times New Roman" panose="02020603050405020304" pitchFamily="18" charset="0"/>
              </a:rPr>
              <a:t>: switch from using papers to using computers </a:t>
            </a:r>
            <a:endParaRPr lang="tr-TR" sz="2400" dirty="0">
              <a:latin typeface="Times New Roman" panose="02020603050405020304" pitchFamily="18" charset="0"/>
              <a:cs typeface="Times New Roman" panose="02020603050405020304" pitchFamily="18" charset="0"/>
            </a:endParaRPr>
          </a:p>
          <a:p>
            <a:pPr algn="just">
              <a:buFontTx/>
              <a:buChar char="-"/>
            </a:pPr>
            <a:r>
              <a:rPr lang="en-US" sz="2400" dirty="0">
                <a:latin typeface="Times New Roman" panose="02020603050405020304" pitchFamily="18" charset="0"/>
                <a:cs typeface="Times New Roman" panose="02020603050405020304" pitchFamily="18" charset="0"/>
              </a:rPr>
              <a:t>7-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Programmer</a:t>
            </a:r>
            <a:r>
              <a:rPr lang="en-US" sz="2400" dirty="0">
                <a:latin typeface="Times New Roman" panose="02020603050405020304" pitchFamily="18" charset="0"/>
                <a:cs typeface="Times New Roman" panose="02020603050405020304" pitchFamily="18" charset="0"/>
              </a:rPr>
              <a:t> : Management of accounting operations such as depots, sales and purchases</a:t>
            </a:r>
          </a:p>
          <a:p>
            <a:pPr algn="just">
              <a:buFontTx/>
              <a:buChar char="-"/>
            </a:pPr>
            <a:r>
              <a:rPr lang="en-US" sz="2400" dirty="0">
                <a:latin typeface="Times New Roman" panose="02020603050405020304" pitchFamily="18" charset="0"/>
                <a:cs typeface="Times New Roman" panose="02020603050405020304" pitchFamily="18" charset="0"/>
              </a:rPr>
              <a:t>8-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Database Administrator </a:t>
            </a:r>
            <a:r>
              <a:rPr lang="en-US" sz="2400" dirty="0">
                <a:latin typeface="Times New Roman" panose="02020603050405020304" pitchFamily="18" charset="0"/>
                <a:cs typeface="Times New Roman" panose="02020603050405020304" pitchFamily="18" charset="0"/>
              </a:rPr>
              <a:t>: backup and repair software</a:t>
            </a:r>
          </a:p>
          <a:p>
            <a:pPr algn="just">
              <a:buFontTx/>
              <a:buChar char="-"/>
            </a:pPr>
            <a:r>
              <a:rPr lang="en-US" sz="2400" dirty="0">
                <a:latin typeface="Times New Roman" panose="02020603050405020304" pitchFamily="18" charset="0"/>
                <a:cs typeface="Times New Roman" panose="02020603050405020304" pitchFamily="18" charset="0"/>
              </a:rPr>
              <a:t>9-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Mobiles Developer </a:t>
            </a:r>
            <a:r>
              <a:rPr lang="en-US" sz="2400" dirty="0">
                <a:latin typeface="Times New Roman" panose="02020603050405020304" pitchFamily="18" charset="0"/>
                <a:cs typeface="Times New Roman" panose="02020603050405020304" pitchFamily="18" charset="0"/>
              </a:rPr>
              <a:t>: Create and manage mobile applications ( android…)</a:t>
            </a:r>
          </a:p>
          <a:p>
            <a:pPr algn="just">
              <a:buFontTx/>
              <a:buChar char="-"/>
            </a:pPr>
            <a:r>
              <a:rPr lang="en-US" sz="2400" dirty="0">
                <a:latin typeface="Times New Roman" panose="02020603050405020304" pitchFamily="18" charset="0"/>
                <a:cs typeface="Times New Roman" panose="02020603050405020304" pitchFamily="18" charset="0"/>
              </a:rPr>
              <a:t>10-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IT security</a:t>
            </a:r>
            <a:endParaRPr lang="tr-TR" sz="2400" u="sng" dirty="0">
              <a:solidFill>
                <a:schemeClr val="accent1">
                  <a:lumMod val="75000"/>
                </a:schemeClr>
              </a:solidFill>
              <a:latin typeface="Times New Roman" panose="02020603050405020304" pitchFamily="18" charset="0"/>
              <a:cs typeface="Times New Roman" panose="02020603050405020304" pitchFamily="18" charset="0"/>
            </a:endParaRPr>
          </a:p>
          <a:p>
            <a:pPr algn="just">
              <a:buFontTx/>
              <a:buChar char="-"/>
            </a:pPr>
            <a:endParaRPr lang="tr-TR" dirty="0">
              <a:latin typeface="Times New Roman" panose="02020603050405020304" pitchFamily="18" charset="0"/>
              <a:cs typeface="Times New Roman" panose="02020603050405020304" pitchFamily="18" charset="0"/>
            </a:endParaRPr>
          </a:p>
          <a:p>
            <a:pPr algn="just">
              <a:buFontTx/>
              <a:buChar char="-"/>
            </a:pPr>
            <a:endParaRPr lang="tr-TR"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C246B0D-A2DB-484B-AAB7-6159AA63AF90}"/>
              </a:ext>
            </a:extLst>
          </p:cNvPr>
          <p:cNvSpPr>
            <a:spLocks noGrp="1"/>
          </p:cNvSpPr>
          <p:nvPr>
            <p:ph type="ftr" sz="quarter" idx="11"/>
          </p:nvPr>
        </p:nvSpPr>
        <p:spPr/>
        <p:txBody>
          <a:bodyPr/>
          <a:lstStyle/>
          <a:p>
            <a:r>
              <a:rPr lang="tr-TR"/>
              <a:t>IENG / MANE 372 - Introduction</a:t>
            </a:r>
          </a:p>
        </p:txBody>
      </p:sp>
      <p:sp>
        <p:nvSpPr>
          <p:cNvPr id="4" name="Slide Number Placeholder 3">
            <a:extLst>
              <a:ext uri="{FF2B5EF4-FFF2-40B4-BE49-F238E27FC236}">
                <a16:creationId xmlns:a16="http://schemas.microsoft.com/office/drawing/2014/main" id="{2020D1BA-E453-4167-9CE9-2E7B260CFB3D}"/>
              </a:ext>
            </a:extLst>
          </p:cNvPr>
          <p:cNvSpPr>
            <a:spLocks noGrp="1"/>
          </p:cNvSpPr>
          <p:nvPr>
            <p:ph type="sldNum" sz="quarter" idx="12"/>
          </p:nvPr>
        </p:nvSpPr>
        <p:spPr/>
        <p:txBody>
          <a:bodyPr/>
          <a:lstStyle/>
          <a:p>
            <a:fld id="{6272C588-00FD-4B9D-A47E-4EF8BCA302DE}" type="slidenum">
              <a:rPr lang="tr-TR" smtClean="0"/>
              <a:t>11</a:t>
            </a:fld>
            <a:endParaRPr lang="tr-TR"/>
          </a:p>
        </p:txBody>
      </p:sp>
    </p:spTree>
    <p:extLst>
      <p:ext uri="{BB962C8B-B14F-4D97-AF65-F5344CB8AC3E}">
        <p14:creationId xmlns:p14="http://schemas.microsoft.com/office/powerpoint/2010/main" val="197663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a:t>
            </a:r>
            <a:r>
              <a:rPr lang="en-US" dirty="0"/>
              <a:t> </a:t>
            </a:r>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and Technology</a:t>
            </a:r>
            <a:endParaRPr lang="tr-TR"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lIns="91440" tIns="45720" rIns="91440" bIns="45720" rtlCol="0">
            <a:normAutofit fontScale="85000" lnSpcReduction="10000"/>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&gt;&gt; </a:t>
            </a:r>
            <a:r>
              <a:rPr lang="en-US" dirty="0">
                <a:latin typeface="Times New Roman" panose="02020603050405020304" pitchFamily="18" charset="0"/>
                <a:cs typeface="Times New Roman" panose="02020603050405020304" pitchFamily="18" charset="0"/>
              </a:rPr>
              <a:t>Business success relies on the </a:t>
            </a:r>
            <a:r>
              <a:rPr lang="tr-TR" dirty="0">
                <a:latin typeface="Times New Roman" panose="02020603050405020304" pitchFamily="18" charset="0"/>
                <a:cs typeface="Times New Roman" panose="02020603050405020304" pitchFamily="18" charset="0"/>
              </a:rPr>
              <a:t>the ability </a:t>
            </a:r>
            <a:r>
              <a:rPr lang="en-US" dirty="0">
                <a:latin typeface="Times New Roman" panose="02020603050405020304" pitchFamily="18" charset="0"/>
                <a:cs typeface="Times New Roman" panose="02020603050405020304" pitchFamily="18" charset="0"/>
              </a:rPr>
              <a:t>of the organization </a:t>
            </a:r>
            <a:r>
              <a:rPr lang="tr-TR" dirty="0">
                <a:latin typeface="Times New Roman" panose="02020603050405020304" pitchFamily="18" charset="0"/>
                <a:cs typeface="Times New Roman" panose="02020603050405020304" pitchFamily="18" charset="0"/>
              </a:rPr>
              <a:t>to gather, organize, and interpret information. </a:t>
            </a:r>
          </a:p>
          <a:p>
            <a:pPr marL="0" indent="0">
              <a:buNone/>
            </a:pPr>
            <a:endParaRPr lang="en-US" b="1" dirty="0">
              <a:solidFill>
                <a:srgbClr val="C00000"/>
              </a:solidFill>
              <a:latin typeface="Times New Roman" panose="02020603050405020304" pitchFamily="18" charset="0"/>
              <a:cs typeface="Times New Roman" panose="02020603050405020304" pitchFamily="18" charset="0"/>
            </a:endParaRPr>
          </a:p>
          <a:p>
            <a:pPr marL="0" indent="0">
              <a:buNone/>
            </a:pPr>
            <a:r>
              <a:rPr lang="en-US" b="1" dirty="0">
                <a:solidFill>
                  <a:srgbClr val="C00000"/>
                </a:solidFill>
                <a:latin typeface="Times New Roman" panose="02020603050405020304" pitchFamily="18" charset="0"/>
                <a:cs typeface="Times New Roman" panose="02020603050405020304" pitchFamily="18" charset="0"/>
              </a:rPr>
              <a:t>&gt;&gt; </a:t>
            </a:r>
            <a:r>
              <a:rPr lang="en-US" dirty="0">
                <a:latin typeface="Times New Roman" panose="02020603050405020304" pitchFamily="18" charset="0"/>
                <a:cs typeface="Times New Roman" panose="02020603050405020304" pitchFamily="18" charset="0"/>
              </a:rPr>
              <a:t>Analyze, </a:t>
            </a:r>
            <a:r>
              <a:rPr lang="tr-TR" dirty="0">
                <a:latin typeface="Times New Roman" panose="02020603050405020304" pitchFamily="18" charset="0"/>
                <a:cs typeface="Times New Roman" panose="02020603050405020304" pitchFamily="18" charset="0"/>
              </a:rPr>
              <a:t>Desig</a:t>
            </a:r>
            <a:r>
              <a:rPr lang="en-US" dirty="0">
                <a:latin typeface="Times New Roman" panose="02020603050405020304" pitchFamily="18" charset="0"/>
                <a:cs typeface="Times New Roman" panose="02020603050405020304" pitchFamily="18" charset="0"/>
              </a:rPr>
              <a:t>n </a:t>
            </a:r>
            <a:r>
              <a:rPr lang="tr-TR" dirty="0">
                <a:latin typeface="Times New Roman" panose="02020603050405020304" pitchFamily="18" charset="0"/>
                <a:cs typeface="Times New Roman" panose="02020603050405020304" pitchFamily="18" charset="0"/>
              </a:rPr>
              <a:t>and Manage the information systems</a:t>
            </a:r>
            <a:r>
              <a:rPr lang="en-US" dirty="0">
                <a:latin typeface="Times New Roman" panose="02020603050405020304" pitchFamily="18" charset="0"/>
                <a:cs typeface="Times New Roman" panose="02020603050405020304" pitchFamily="18" charset="0"/>
              </a:rPr>
              <a:t> to deal with information.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solidFill>
                  <a:srgbClr val="C00000"/>
                </a:solidFill>
                <a:latin typeface="Times New Roman" panose="02020603050405020304" pitchFamily="18" charset="0"/>
                <a:cs typeface="Times New Roman" panose="02020603050405020304" pitchFamily="18" charset="0"/>
              </a:rPr>
              <a:t>&gt;&gt;</a:t>
            </a:r>
            <a:r>
              <a:rPr lang="en-US" dirty="0">
                <a:latin typeface="Times New Roman" panose="02020603050405020304" pitchFamily="18" charset="0"/>
                <a:cs typeface="Times New Roman" panose="02020603050405020304" pitchFamily="18" charset="0"/>
              </a:rPr>
              <a:t> Use Information Technology to improve the efficiency of information systems</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            By the mean of Information systems analysis and design </a:t>
            </a:r>
          </a:p>
          <a:p>
            <a:pPr marL="0" indent="0" algn="ctr">
              <a:buNone/>
            </a:pPr>
            <a:r>
              <a:rPr lang="en-US" dirty="0">
                <a:latin typeface="Times New Roman" panose="02020603050405020304" pitchFamily="18" charset="0"/>
                <a:cs typeface="Times New Roman" panose="02020603050405020304" pitchFamily="18" charset="0"/>
              </a:rPr>
              <a:t>       </a:t>
            </a:r>
          </a:p>
          <a:p>
            <a:pPr marL="0" indent="0" algn="ctr">
              <a:buNone/>
            </a:pPr>
            <a:r>
              <a:rPr lang="en-US" dirty="0">
                <a:latin typeface="Times New Roman" panose="02020603050405020304" pitchFamily="18" charset="0"/>
                <a:cs typeface="Times New Roman" panose="02020603050405020304" pitchFamily="18" charset="0"/>
              </a:rPr>
              <a:t>                What Is Information Systems Analysis and Design</a:t>
            </a:r>
            <a:r>
              <a:rPr lang="en-US" b="1" dirty="0">
                <a:solidFill>
                  <a:srgbClr val="C00000"/>
                </a:solidFill>
                <a:latin typeface="Times New Roman" panose="02020603050405020304" pitchFamily="18" charset="0"/>
                <a:cs typeface="Times New Roman" panose="02020603050405020304" pitchFamily="18" charset="0"/>
              </a:rPr>
              <a:t>?</a:t>
            </a:r>
            <a:r>
              <a:rPr lang="en-US" sz="3200" b="1" dirty="0">
                <a:solidFill>
                  <a:srgbClr val="C0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a:t>
            </a:r>
            <a:endParaRPr lang="tr-TR" sz="3600" b="1" dirty="0">
              <a:solidFill>
                <a:srgbClr val="C00000"/>
              </a:solidFill>
              <a:latin typeface="Times New Roman" panose="02020603050405020304" pitchFamily="18" charset="0"/>
              <a:cs typeface="Times New Roman" panose="02020603050405020304" pitchFamily="18" charset="0"/>
            </a:endParaRPr>
          </a:p>
          <a:p>
            <a:pPr>
              <a:buFontTx/>
              <a:buChar char="-"/>
            </a:pPr>
            <a:endParaRPr lang="tr-TR" dirty="0">
              <a:latin typeface="Times New Roman" panose="02020603050405020304" pitchFamily="18" charset="0"/>
              <a:cs typeface="Times New Roman" panose="02020603050405020304" pitchFamily="18" charset="0"/>
            </a:endParaRPr>
          </a:p>
        </p:txBody>
      </p:sp>
      <p:sp>
        <p:nvSpPr>
          <p:cNvPr id="4" name="Chevron 3"/>
          <p:cNvSpPr/>
          <p:nvPr/>
        </p:nvSpPr>
        <p:spPr>
          <a:xfrm>
            <a:off x="2233468" y="4408343"/>
            <a:ext cx="428625" cy="762000"/>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Curved Right Arrow 4"/>
          <p:cNvSpPr/>
          <p:nvPr/>
        </p:nvSpPr>
        <p:spPr>
          <a:xfrm>
            <a:off x="2491509" y="5492173"/>
            <a:ext cx="438150" cy="552450"/>
          </a:xfrm>
          <a:prstGeom prst="curvedRightArrow">
            <a:avLst>
              <a:gd name="adj1" fmla="val 29418"/>
              <a:gd name="adj2" fmla="val 63043"/>
              <a:gd name="adj3" fmla="val 4456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Footer Placeholder 5">
            <a:extLst>
              <a:ext uri="{FF2B5EF4-FFF2-40B4-BE49-F238E27FC236}">
                <a16:creationId xmlns:a16="http://schemas.microsoft.com/office/drawing/2014/main" id="{B625A675-867B-4943-828C-A785F7334925}"/>
              </a:ext>
            </a:extLst>
          </p:cNvPr>
          <p:cNvSpPr>
            <a:spLocks noGrp="1"/>
          </p:cNvSpPr>
          <p:nvPr>
            <p:ph type="ftr" sz="quarter" idx="11"/>
          </p:nvPr>
        </p:nvSpPr>
        <p:spPr/>
        <p:txBody>
          <a:bodyPr/>
          <a:lstStyle/>
          <a:p>
            <a:r>
              <a:rPr lang="tr-TR"/>
              <a:t>IENG / MANE 372 - Introduction</a:t>
            </a:r>
          </a:p>
        </p:txBody>
      </p:sp>
      <p:sp>
        <p:nvSpPr>
          <p:cNvPr id="7" name="Slide Number Placeholder 6">
            <a:extLst>
              <a:ext uri="{FF2B5EF4-FFF2-40B4-BE49-F238E27FC236}">
                <a16:creationId xmlns:a16="http://schemas.microsoft.com/office/drawing/2014/main" id="{F8D9B1BC-3936-4D59-8C12-B0D6F9206A0A}"/>
              </a:ext>
            </a:extLst>
          </p:cNvPr>
          <p:cNvSpPr>
            <a:spLocks noGrp="1"/>
          </p:cNvSpPr>
          <p:nvPr>
            <p:ph type="sldNum" sz="quarter" idx="12"/>
          </p:nvPr>
        </p:nvSpPr>
        <p:spPr/>
        <p:txBody>
          <a:bodyPr/>
          <a:lstStyle/>
          <a:p>
            <a:fld id="{6272C588-00FD-4B9D-A47E-4EF8BCA302DE}" type="slidenum">
              <a:rPr lang="tr-TR" smtClean="0"/>
              <a:t>12</a:t>
            </a:fld>
            <a:endParaRPr lang="tr-TR"/>
          </a:p>
        </p:txBody>
      </p:sp>
    </p:spTree>
    <p:extLst>
      <p:ext uri="{BB962C8B-B14F-4D97-AF65-F5344CB8AC3E}">
        <p14:creationId xmlns:p14="http://schemas.microsoft.com/office/powerpoint/2010/main" val="235077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2BD77ECA-A967-4F29-924C-AD819E40C4B6}"/>
              </a:ext>
            </a:extLst>
          </p:cNvPr>
          <p:cNvPicPr>
            <a:picLocks noChangeAspect="1"/>
          </p:cNvPicPr>
          <p:nvPr/>
        </p:nvPicPr>
        <p:blipFill rotWithShape="1">
          <a:blip r:embed="rId2"/>
          <a:srcRect t="11632" r="30870" b="33171"/>
          <a:stretch/>
        </p:blipFill>
        <p:spPr>
          <a:xfrm>
            <a:off x="3157979" y="209912"/>
            <a:ext cx="4960069" cy="3920600"/>
          </a:xfrm>
          <a:prstGeom prst="rect">
            <a:avLst/>
          </a:prstGeom>
        </p:spPr>
      </p:pic>
      <p:sp>
        <p:nvSpPr>
          <p:cNvPr id="65" name="Text Box 2">
            <a:extLst>
              <a:ext uri="{FF2B5EF4-FFF2-40B4-BE49-F238E27FC236}">
                <a16:creationId xmlns:a16="http://schemas.microsoft.com/office/drawing/2014/main" id="{9E6C293E-4686-4B23-AA89-F0ECE12BAB95}"/>
              </a:ext>
            </a:extLst>
          </p:cNvPr>
          <p:cNvSpPr txBox="1">
            <a:spLocks noChangeArrowheads="1"/>
          </p:cNvSpPr>
          <p:nvPr/>
        </p:nvSpPr>
        <p:spPr bwMode="auto">
          <a:xfrm>
            <a:off x="4467327" y="4130510"/>
            <a:ext cx="1914525" cy="1123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150" b="1" i="0" u="none" strike="noStrike" kern="0" cap="none" spc="0" normalizeH="0" baseline="0" noProof="0">
                <a:ln>
                  <a:noFill/>
                </a:ln>
                <a:solidFill>
                  <a:srgbClr val="FF0000"/>
                </a:solidFill>
                <a:effectLst/>
                <a:uLnTx/>
                <a:uFillTx/>
                <a:latin typeface="Trebuchet MS" panose="020B0603020202020204" pitchFamily="34" charset="0"/>
                <a:cs typeface="Times New Roman" panose="02020603050405020304" pitchFamily="18" charset="0"/>
              </a:rPr>
              <a:t>Method </a:t>
            </a:r>
            <a:endParaRPr kumimoji="0" lang="tr-TR" sz="18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the way in which something is done. Method is always organized, structured and</a:t>
            </a:r>
            <a:r>
              <a:rPr kumimoji="0" lang="tr-TR" sz="1800" b="0" i="0" u="none" strike="noStrike" kern="0" cap="none" spc="0" normalizeH="0" baseline="0" noProof="0">
                <a:ln>
                  <a:noFill/>
                </a:ln>
                <a:solidFill>
                  <a:srgbClr val="444444"/>
                </a:solidFill>
                <a:effectLst/>
                <a:uLnTx/>
                <a:uFillTx/>
                <a:latin typeface="Open Sans"/>
              </a:rPr>
              <a:t> </a:t>
            </a:r>
            <a:r>
              <a:rPr kumimoji="0" lang="tr-T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systematic.</a:t>
            </a:r>
            <a:endParaRPr kumimoji="0" lang="tr-TR" sz="18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tr-T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66" name="Text Box 2">
            <a:extLst>
              <a:ext uri="{FF2B5EF4-FFF2-40B4-BE49-F238E27FC236}">
                <a16:creationId xmlns:a16="http://schemas.microsoft.com/office/drawing/2014/main" id="{2520F138-F716-4A83-AADF-0A448561D5B7}"/>
              </a:ext>
            </a:extLst>
          </p:cNvPr>
          <p:cNvSpPr txBox="1">
            <a:spLocks noChangeArrowheads="1"/>
          </p:cNvSpPr>
          <p:nvPr/>
        </p:nvSpPr>
        <p:spPr bwMode="auto">
          <a:xfrm>
            <a:off x="356710" y="4130510"/>
            <a:ext cx="1883410" cy="12492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tr-TR" sz="1150" b="1" kern="0" dirty="0">
                <a:solidFill>
                  <a:srgbClr val="FF0000"/>
                </a:solidFill>
                <a:latin typeface="Trebuchet MS" panose="020B0603020202020204" pitchFamily="34" charset="0"/>
                <a:cs typeface="Times New Roman" panose="02020603050405020304" pitchFamily="18" charset="0"/>
              </a:rPr>
              <a:t>methodology  </a:t>
            </a:r>
            <a:endParaRPr lang="en-US" sz="1150" b="1" kern="0" dirty="0">
              <a:solidFill>
                <a:srgbClr val="FF0000"/>
              </a:solidFill>
              <a:latin typeface="Trebuchet MS" panose="020B0603020202020204" pitchFamily="34" charset="0"/>
              <a:cs typeface="Times New Roman" panose="02020603050405020304" pitchFamily="18" charset="0"/>
            </a:endParaRPr>
          </a:p>
          <a:p>
            <a:pPr>
              <a:lnSpc>
                <a:spcPct val="107000"/>
              </a:lnSpc>
              <a:spcAft>
                <a:spcPts val="0"/>
              </a:spcAft>
            </a:pPr>
            <a:r>
              <a:rPr lang="tr-TR" sz="1200" dirty="0">
                <a:solidFill>
                  <a:srgbClr val="303030"/>
                </a:solidFill>
                <a:effectLst/>
                <a:latin typeface="Times New Roman" panose="02020603050405020304" pitchFamily="18" charset="0"/>
                <a:ea typeface="Times New Roman" panose="02020603050405020304" pitchFamily="18" charset="0"/>
                <a:cs typeface="Times New Roman" panose="02020603050405020304" pitchFamily="18" charset="0"/>
              </a:rPr>
              <a:t>The study of methods used in a field . It is A collection of methods, practices, procedures and rules</a:t>
            </a:r>
            <a:endParaRPr lang="tr-TR" sz="1100" dirty="0">
              <a:solidFill>
                <a:srgbClr val="30303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100" dirty="0">
                <a:solidFill>
                  <a:srgbClr val="30303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7" name="Text Box 2">
            <a:extLst>
              <a:ext uri="{FF2B5EF4-FFF2-40B4-BE49-F238E27FC236}">
                <a16:creationId xmlns:a16="http://schemas.microsoft.com/office/drawing/2014/main" id="{BAC6CEE1-8F5D-493E-AE2B-C156E82EC72B}"/>
              </a:ext>
            </a:extLst>
          </p:cNvPr>
          <p:cNvSpPr txBox="1">
            <a:spLocks noChangeArrowheads="1"/>
          </p:cNvSpPr>
          <p:nvPr/>
        </p:nvSpPr>
        <p:spPr bwMode="auto">
          <a:xfrm>
            <a:off x="2397956" y="4120985"/>
            <a:ext cx="1895475" cy="15619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150" b="1" i="0" u="none" strike="noStrike" kern="0" cap="none" spc="0" normalizeH="0" baseline="0" noProof="0" dirty="0">
                <a:ln>
                  <a:noFill/>
                </a:ln>
                <a:solidFill>
                  <a:srgbClr val="FF0000"/>
                </a:solidFill>
                <a:effectLst/>
                <a:uLnTx/>
                <a:uFillTx/>
                <a:latin typeface="Trebuchet MS" panose="020B0603020202020204" pitchFamily="34" charset="0"/>
                <a:cs typeface="Times New Roman" panose="02020603050405020304" pitchFamily="18" charset="0"/>
              </a:rPr>
              <a:t>approach</a:t>
            </a:r>
            <a:endParaRPr kumimoji="0" lang="tr-TR"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tr-TR" sz="1200" dirty="0">
                <a:solidFill>
                  <a:srgbClr val="303030"/>
                </a:solidFill>
                <a:latin typeface="Times New Roman" panose="02020603050405020304" pitchFamily="18" charset="0"/>
                <a:cs typeface="Times New Roman" panose="02020603050405020304" pitchFamily="18" charset="0"/>
              </a:rPr>
              <a:t>the theoretical framework you are going to use in a project. Once you have decided how you are going to approach the task, you can decide the methods you are going to use.</a:t>
            </a:r>
          </a:p>
        </p:txBody>
      </p:sp>
      <p:sp>
        <p:nvSpPr>
          <p:cNvPr id="68" name="Text Box 2">
            <a:extLst>
              <a:ext uri="{FF2B5EF4-FFF2-40B4-BE49-F238E27FC236}">
                <a16:creationId xmlns:a16="http://schemas.microsoft.com/office/drawing/2014/main" id="{8EDFD368-9F83-4D47-9C52-2A9827259654}"/>
              </a:ext>
            </a:extLst>
          </p:cNvPr>
          <p:cNvSpPr txBox="1">
            <a:spLocks noChangeArrowheads="1"/>
          </p:cNvSpPr>
          <p:nvPr/>
        </p:nvSpPr>
        <p:spPr bwMode="auto">
          <a:xfrm>
            <a:off x="6593101" y="4130510"/>
            <a:ext cx="1914525" cy="7632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150" b="1" i="0" u="none" strike="noStrike" kern="0" cap="none" spc="0" normalizeH="0" baseline="0" noProof="0">
                <a:ln>
                  <a:noFill/>
                </a:ln>
                <a:solidFill>
                  <a:srgbClr val="FF0000"/>
                </a:solidFill>
                <a:effectLst/>
                <a:uLnTx/>
                <a:uFillTx/>
                <a:latin typeface="Trebuchet MS" panose="020B0603020202020204" pitchFamily="34" charset="0"/>
                <a:cs typeface="Times New Roman" panose="02020603050405020304" pitchFamily="18" charset="0"/>
              </a:rPr>
              <a:t>A process </a:t>
            </a:r>
            <a:endParaRPr kumimoji="0" lang="tr-TR" sz="18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tr-T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series of related tasks events to produce a result.</a:t>
            </a:r>
            <a:endParaRPr kumimoji="0" lang="tr-T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2">
            <a:extLst>
              <a:ext uri="{FF2B5EF4-FFF2-40B4-BE49-F238E27FC236}">
                <a16:creationId xmlns:a16="http://schemas.microsoft.com/office/drawing/2014/main" id="{5405DF96-46B2-46F1-B314-346ACCD3A058}"/>
              </a:ext>
            </a:extLst>
          </p:cNvPr>
          <p:cNvSpPr txBox="1">
            <a:spLocks noChangeArrowheads="1"/>
          </p:cNvSpPr>
          <p:nvPr/>
        </p:nvSpPr>
        <p:spPr bwMode="auto">
          <a:xfrm>
            <a:off x="8604198" y="4130510"/>
            <a:ext cx="1857375" cy="990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150" b="1" i="0" u="none" strike="noStrike" kern="0" cap="none" spc="0" normalizeH="0" baseline="0" noProof="0">
                <a:ln>
                  <a:noFill/>
                </a:ln>
                <a:solidFill>
                  <a:srgbClr val="FF0000"/>
                </a:solidFill>
                <a:effectLst/>
                <a:uLnTx/>
                <a:uFillTx/>
                <a:latin typeface="Trebuchet MS" panose="020B0603020202020204" pitchFamily="34" charset="0"/>
                <a:cs typeface="Times New Roman" panose="02020603050405020304" pitchFamily="18" charset="0"/>
              </a:rPr>
              <a:t>A procedure</a:t>
            </a:r>
            <a:r>
              <a:rPr kumimoji="0" lang="tr-T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 </a:t>
            </a:r>
            <a:endParaRPr kumimoji="0" lang="tr-TR" sz="18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a prescribed way of undertaking a process or part of a process.</a:t>
            </a:r>
            <a:endParaRPr kumimoji="0" lang="tr-TR" sz="1800" b="0" i="0" u="none" strike="noStrike" kern="0" cap="none" spc="0" normalizeH="0" baseline="0" noProof="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0CB70832-2BE8-4C50-BFA1-AED8FC19BB82}"/>
              </a:ext>
            </a:extLst>
          </p:cNvPr>
          <p:cNvSpPr>
            <a:spLocks noGrp="1"/>
          </p:cNvSpPr>
          <p:nvPr>
            <p:ph type="ftr" sz="quarter" idx="11"/>
          </p:nvPr>
        </p:nvSpPr>
        <p:spPr/>
        <p:txBody>
          <a:bodyPr/>
          <a:lstStyle/>
          <a:p>
            <a:r>
              <a:rPr lang="tr-TR"/>
              <a:t>IENG / MANE 372 - Introduction</a:t>
            </a:r>
          </a:p>
        </p:txBody>
      </p:sp>
      <p:sp>
        <p:nvSpPr>
          <p:cNvPr id="3" name="Slide Number Placeholder 2">
            <a:extLst>
              <a:ext uri="{FF2B5EF4-FFF2-40B4-BE49-F238E27FC236}">
                <a16:creationId xmlns:a16="http://schemas.microsoft.com/office/drawing/2014/main" id="{7CE3713D-69F8-46B6-9745-C5D6A42B8A8B}"/>
              </a:ext>
            </a:extLst>
          </p:cNvPr>
          <p:cNvSpPr>
            <a:spLocks noGrp="1"/>
          </p:cNvSpPr>
          <p:nvPr>
            <p:ph type="sldNum" sz="quarter" idx="12"/>
          </p:nvPr>
        </p:nvSpPr>
        <p:spPr/>
        <p:txBody>
          <a:bodyPr/>
          <a:lstStyle/>
          <a:p>
            <a:fld id="{6272C588-00FD-4B9D-A47E-4EF8BCA302DE}" type="slidenum">
              <a:rPr lang="tr-TR" smtClean="0"/>
              <a:t>13</a:t>
            </a:fld>
            <a:endParaRPr lang="tr-TR"/>
          </a:p>
        </p:txBody>
      </p:sp>
    </p:spTree>
    <p:extLst>
      <p:ext uri="{BB962C8B-B14F-4D97-AF65-F5344CB8AC3E}">
        <p14:creationId xmlns:p14="http://schemas.microsoft.com/office/powerpoint/2010/main" val="50045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file"/>
          </p:cNvPr>
          <p:cNvPicPr>
            <a:picLocks noChangeAspect="1"/>
          </p:cNvPicPr>
          <p:nvPr/>
        </p:nvPicPr>
        <p:blipFill>
          <a:blip r:embed="rId3"/>
          <a:stretch>
            <a:fillRect/>
          </a:stretch>
        </p:blipFill>
        <p:spPr>
          <a:xfrm>
            <a:off x="1047674" y="512883"/>
            <a:ext cx="4515001" cy="5794134"/>
          </a:xfrm>
          <a:prstGeom prst="rect">
            <a:avLst/>
          </a:prstGeom>
        </p:spPr>
      </p:pic>
      <p:pic>
        <p:nvPicPr>
          <p:cNvPr id="5" name="Picture 4"/>
          <p:cNvPicPr>
            <a:picLocks noChangeAspect="1"/>
          </p:cNvPicPr>
          <p:nvPr/>
        </p:nvPicPr>
        <p:blipFill rotWithShape="1">
          <a:blip r:embed="rId4"/>
          <a:srcRect l="36458" t="18149" r="41146" b="33888"/>
          <a:stretch/>
        </p:blipFill>
        <p:spPr>
          <a:xfrm>
            <a:off x="6781875" y="836733"/>
            <a:ext cx="4095750" cy="4933950"/>
          </a:xfrm>
          <a:prstGeom prst="rect">
            <a:avLst/>
          </a:prstGeom>
        </p:spPr>
      </p:pic>
      <p:sp>
        <p:nvSpPr>
          <p:cNvPr id="2" name="Flowchart: Alternate Process 1"/>
          <p:cNvSpPr/>
          <p:nvPr/>
        </p:nvSpPr>
        <p:spPr>
          <a:xfrm>
            <a:off x="10566400" y="5974420"/>
            <a:ext cx="1348509" cy="443345"/>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END INTRO</a:t>
            </a:r>
            <a:endParaRPr lang="tr-TR" dirty="0"/>
          </a:p>
        </p:txBody>
      </p:sp>
      <p:sp>
        <p:nvSpPr>
          <p:cNvPr id="3" name="Footer Placeholder 2">
            <a:extLst>
              <a:ext uri="{FF2B5EF4-FFF2-40B4-BE49-F238E27FC236}">
                <a16:creationId xmlns:a16="http://schemas.microsoft.com/office/drawing/2014/main" id="{8F96FC83-DC27-40DE-8B7A-17B6A9E919D4}"/>
              </a:ext>
            </a:extLst>
          </p:cNvPr>
          <p:cNvSpPr>
            <a:spLocks noGrp="1"/>
          </p:cNvSpPr>
          <p:nvPr>
            <p:ph type="ftr" sz="quarter" idx="11"/>
          </p:nvPr>
        </p:nvSpPr>
        <p:spPr/>
        <p:txBody>
          <a:bodyPr/>
          <a:lstStyle/>
          <a:p>
            <a:r>
              <a:rPr lang="tr-TR"/>
              <a:t>IENG / MANE 372 - Introduction</a:t>
            </a:r>
          </a:p>
        </p:txBody>
      </p:sp>
      <p:sp>
        <p:nvSpPr>
          <p:cNvPr id="6" name="Slide Number Placeholder 5">
            <a:extLst>
              <a:ext uri="{FF2B5EF4-FFF2-40B4-BE49-F238E27FC236}">
                <a16:creationId xmlns:a16="http://schemas.microsoft.com/office/drawing/2014/main" id="{AF2A3D91-5DC6-4F35-B237-C187D17B581B}"/>
              </a:ext>
            </a:extLst>
          </p:cNvPr>
          <p:cNvSpPr>
            <a:spLocks noGrp="1"/>
          </p:cNvSpPr>
          <p:nvPr>
            <p:ph type="sldNum" sz="quarter" idx="12"/>
          </p:nvPr>
        </p:nvSpPr>
        <p:spPr/>
        <p:txBody>
          <a:bodyPr/>
          <a:lstStyle/>
          <a:p>
            <a:fld id="{6272C588-00FD-4B9D-A47E-4EF8BCA302DE}" type="slidenum">
              <a:rPr lang="tr-TR" smtClean="0"/>
              <a:t>14</a:t>
            </a:fld>
            <a:endParaRPr lang="tr-TR"/>
          </a:p>
        </p:txBody>
      </p:sp>
    </p:spTree>
    <p:extLst>
      <p:ext uri="{BB962C8B-B14F-4D97-AF65-F5344CB8AC3E}">
        <p14:creationId xmlns:p14="http://schemas.microsoft.com/office/powerpoint/2010/main" val="76609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ACB8D8E-8DA2-4155-BB43-100489F4307D}"/>
              </a:ext>
            </a:extLst>
          </p:cNvPr>
          <p:cNvSpPr>
            <a:spLocks noGrp="1"/>
          </p:cNvSpPr>
          <p:nvPr>
            <p:ph type="ftr" sz="quarter" idx="11"/>
          </p:nvPr>
        </p:nvSpPr>
        <p:spPr/>
        <p:txBody>
          <a:bodyPr/>
          <a:lstStyle/>
          <a:p>
            <a:r>
              <a:rPr lang="tr-TR"/>
              <a:t>IENG / MANE 372 - Introduction</a:t>
            </a:r>
          </a:p>
        </p:txBody>
      </p:sp>
      <p:sp>
        <p:nvSpPr>
          <p:cNvPr id="5" name="Slide Number Placeholder 4">
            <a:extLst>
              <a:ext uri="{FF2B5EF4-FFF2-40B4-BE49-F238E27FC236}">
                <a16:creationId xmlns:a16="http://schemas.microsoft.com/office/drawing/2014/main" id="{EFE08E06-7C42-4F57-BBB8-0B7282491D7C}"/>
              </a:ext>
            </a:extLst>
          </p:cNvPr>
          <p:cNvSpPr>
            <a:spLocks noGrp="1"/>
          </p:cNvSpPr>
          <p:nvPr>
            <p:ph type="sldNum" sz="quarter" idx="12"/>
          </p:nvPr>
        </p:nvSpPr>
        <p:spPr/>
        <p:txBody>
          <a:bodyPr/>
          <a:lstStyle/>
          <a:p>
            <a:fld id="{6272C588-00FD-4B9D-A47E-4EF8BCA302DE}" type="slidenum">
              <a:rPr lang="tr-TR" smtClean="0"/>
              <a:t>2</a:t>
            </a:fld>
            <a:endParaRPr lang="tr-TR"/>
          </a:p>
        </p:txBody>
      </p:sp>
      <p:pic>
        <p:nvPicPr>
          <p:cNvPr id="7" name="Picture 6">
            <a:hlinkClick r:id="rId2" action="ppaction://hlinkfile"/>
            <a:extLst>
              <a:ext uri="{FF2B5EF4-FFF2-40B4-BE49-F238E27FC236}">
                <a16:creationId xmlns:a16="http://schemas.microsoft.com/office/drawing/2014/main" id="{3C7E161B-E8F3-4E0C-9CA8-4E0E99630CDA}"/>
              </a:ext>
            </a:extLst>
          </p:cNvPr>
          <p:cNvPicPr>
            <a:picLocks noChangeAspect="1"/>
          </p:cNvPicPr>
          <p:nvPr/>
        </p:nvPicPr>
        <p:blipFill>
          <a:blip r:embed="rId3"/>
          <a:stretch>
            <a:fillRect/>
          </a:stretch>
        </p:blipFill>
        <p:spPr>
          <a:xfrm>
            <a:off x="1300899" y="447347"/>
            <a:ext cx="9653048" cy="5924733"/>
          </a:xfrm>
          <a:prstGeom prst="rect">
            <a:avLst/>
          </a:prstGeom>
        </p:spPr>
      </p:pic>
    </p:spTree>
    <p:extLst>
      <p:ext uri="{BB962C8B-B14F-4D97-AF65-F5344CB8AC3E}">
        <p14:creationId xmlns:p14="http://schemas.microsoft.com/office/powerpoint/2010/main" val="402267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4093-450E-4501-A02B-033F375851E9}"/>
              </a:ext>
            </a:extLst>
          </p:cNvPr>
          <p:cNvSpPr>
            <a:spLocks noGrp="1"/>
          </p:cNvSpPr>
          <p:nvPr>
            <p:ph type="title"/>
          </p:nvPr>
        </p:nvSpPr>
        <p:spPr/>
        <p:txBody>
          <a:bodyPr>
            <a:normAutofit/>
          </a:bodyPr>
          <a:lstStyle/>
          <a:p>
            <a:r>
              <a:rPr lang="en-US" sz="5400" dirty="0">
                <a:ln w="0"/>
                <a:solidFill>
                  <a:srgbClr val="C00000"/>
                </a:solidFill>
                <a:effectLst>
                  <a:outerShdw blurRad="38100" dist="25400" dir="5400000" algn="ctr" rotWithShape="0">
                    <a:srgbClr val="6E747A">
                      <a:alpha val="43000"/>
                    </a:srgbClr>
                  </a:outerShdw>
                </a:effectLst>
              </a:rPr>
              <a:t>Grades</a:t>
            </a:r>
            <a:endParaRPr lang="tr-TR" sz="5400" dirty="0">
              <a:ln w="0"/>
              <a:solidFill>
                <a:srgbClr val="C00000"/>
              </a:solidFill>
              <a:effectLst>
                <a:outerShdw blurRad="38100" dist="25400" dir="5400000" algn="ctr" rotWithShape="0">
                  <a:srgbClr val="6E747A">
                    <a:alpha val="43000"/>
                  </a:srgbClr>
                </a:outerShdw>
              </a:effectLst>
            </a:endParaRPr>
          </a:p>
        </p:txBody>
      </p:sp>
      <p:graphicFrame>
        <p:nvGraphicFramePr>
          <p:cNvPr id="6" name="Table 6">
            <a:extLst>
              <a:ext uri="{FF2B5EF4-FFF2-40B4-BE49-F238E27FC236}">
                <a16:creationId xmlns:a16="http://schemas.microsoft.com/office/drawing/2014/main" id="{7E794DFE-C7D4-46D0-9B59-3FC5FEB9E828}"/>
              </a:ext>
            </a:extLst>
          </p:cNvPr>
          <p:cNvGraphicFramePr>
            <a:graphicFrameLocks noGrp="1"/>
          </p:cNvGraphicFramePr>
          <p:nvPr>
            <p:ph idx="1"/>
            <p:extLst>
              <p:ext uri="{D42A27DB-BD31-4B8C-83A1-F6EECF244321}">
                <p14:modId xmlns:p14="http://schemas.microsoft.com/office/powerpoint/2010/main" val="2926860310"/>
              </p:ext>
            </p:extLst>
          </p:nvPr>
        </p:nvGraphicFramePr>
        <p:xfrm>
          <a:off x="838200" y="1825625"/>
          <a:ext cx="10515597" cy="3708400"/>
        </p:xfrm>
        <a:graphic>
          <a:graphicData uri="http://schemas.openxmlformats.org/drawingml/2006/table">
            <a:tbl>
              <a:tblPr firstRow="1" bandRow="1">
                <a:tableStyleId>{F5AB1C69-6EDB-4FF4-983F-18BD219EF322}</a:tableStyleId>
              </a:tblPr>
              <a:tblGrid>
                <a:gridCol w="2922037">
                  <a:extLst>
                    <a:ext uri="{9D8B030D-6E8A-4147-A177-3AD203B41FA5}">
                      <a16:colId xmlns:a16="http://schemas.microsoft.com/office/drawing/2014/main" val="2754307198"/>
                    </a:ext>
                  </a:extLst>
                </a:gridCol>
                <a:gridCol w="4088361">
                  <a:extLst>
                    <a:ext uri="{9D8B030D-6E8A-4147-A177-3AD203B41FA5}">
                      <a16:colId xmlns:a16="http://schemas.microsoft.com/office/drawing/2014/main" val="2044942800"/>
                    </a:ext>
                  </a:extLst>
                </a:gridCol>
                <a:gridCol w="3505199">
                  <a:extLst>
                    <a:ext uri="{9D8B030D-6E8A-4147-A177-3AD203B41FA5}">
                      <a16:colId xmlns:a16="http://schemas.microsoft.com/office/drawing/2014/main" val="1645137224"/>
                    </a:ext>
                  </a:extLst>
                </a:gridCol>
              </a:tblGrid>
              <a:tr h="370840">
                <a:tc>
                  <a:txBody>
                    <a:bodyPr/>
                    <a:lstStyle/>
                    <a:p>
                      <a:r>
                        <a:rPr lang="en-US" dirty="0"/>
                        <a:t>Assessment Category </a:t>
                      </a:r>
                      <a:endParaRPr lang="tr-TR" dirty="0"/>
                    </a:p>
                  </a:txBody>
                  <a:tcPr/>
                </a:tc>
                <a:tc>
                  <a:txBody>
                    <a:bodyPr/>
                    <a:lstStyle/>
                    <a:p>
                      <a:r>
                        <a:rPr lang="en-US" dirty="0"/>
                        <a:t>Type</a:t>
                      </a:r>
                      <a:endParaRPr lang="tr-TR" dirty="0"/>
                    </a:p>
                  </a:txBody>
                  <a:tcPr/>
                </a:tc>
                <a:tc>
                  <a:txBody>
                    <a:bodyPr/>
                    <a:lstStyle/>
                    <a:p>
                      <a:r>
                        <a:rPr lang="en-US" dirty="0"/>
                        <a:t>Percentage</a:t>
                      </a:r>
                      <a:endParaRPr lang="tr-TR" dirty="0"/>
                    </a:p>
                  </a:txBody>
                  <a:tcPr/>
                </a:tc>
                <a:extLst>
                  <a:ext uri="{0D108BD9-81ED-4DB2-BD59-A6C34878D82A}">
                    <a16:rowId xmlns:a16="http://schemas.microsoft.com/office/drawing/2014/main" val="3623562099"/>
                  </a:ext>
                </a:extLst>
              </a:tr>
              <a:tr h="370840">
                <a:tc>
                  <a:txBody>
                    <a:bodyPr/>
                    <a:lstStyle/>
                    <a:p>
                      <a:r>
                        <a:rPr lang="en-US" dirty="0"/>
                        <a:t>Exams</a:t>
                      </a:r>
                      <a:endParaRPr lang="tr-TR" dirty="0"/>
                    </a:p>
                  </a:txBody>
                  <a:tcPr/>
                </a:tc>
                <a:tc>
                  <a:txBody>
                    <a:bodyPr/>
                    <a:lstStyle/>
                    <a:p>
                      <a:r>
                        <a:rPr lang="en-US" dirty="0"/>
                        <a:t>Final exam 30%</a:t>
                      </a:r>
                    </a:p>
                  </a:txBody>
                  <a:tcPr/>
                </a:tc>
                <a:tc>
                  <a:txBody>
                    <a:bodyPr/>
                    <a:lstStyle/>
                    <a:p>
                      <a:r>
                        <a:rPr lang="en-US" dirty="0"/>
                        <a:t>30%</a:t>
                      </a:r>
                      <a:endParaRPr lang="tr-TR" dirty="0"/>
                    </a:p>
                  </a:txBody>
                  <a:tcPr/>
                </a:tc>
                <a:extLst>
                  <a:ext uri="{0D108BD9-81ED-4DB2-BD59-A6C34878D82A}">
                    <a16:rowId xmlns:a16="http://schemas.microsoft.com/office/drawing/2014/main" val="1008007991"/>
                  </a:ext>
                </a:extLst>
              </a:tr>
              <a:tr h="370840">
                <a:tc>
                  <a:txBody>
                    <a:bodyPr/>
                    <a:lstStyle/>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Midterm exam 20%</a:t>
                      </a:r>
                    </a:p>
                  </a:txBody>
                  <a:tcPr/>
                </a:tc>
                <a:tc>
                  <a:txBody>
                    <a:bodyPr/>
                    <a:lstStyle/>
                    <a:p>
                      <a:r>
                        <a:rPr lang="en-US" dirty="0"/>
                        <a:t>20%</a:t>
                      </a:r>
                      <a:endParaRPr lang="tr-TR" dirty="0"/>
                    </a:p>
                  </a:txBody>
                  <a:tcPr/>
                </a:tc>
                <a:extLst>
                  <a:ext uri="{0D108BD9-81ED-4DB2-BD59-A6C34878D82A}">
                    <a16:rowId xmlns:a16="http://schemas.microsoft.com/office/drawing/2014/main" val="1982265589"/>
                  </a:ext>
                </a:extLst>
              </a:tr>
              <a:tr h="370840">
                <a:tc>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Quizzes  15%</a:t>
                      </a:r>
                    </a:p>
                  </a:txBody>
                  <a:tcPr/>
                </a:tc>
                <a:tc>
                  <a:txBody>
                    <a:bodyPr/>
                    <a:lstStyle/>
                    <a:p>
                      <a:r>
                        <a:rPr lang="en-US" dirty="0"/>
                        <a:t>15%</a:t>
                      </a:r>
                      <a:endParaRPr lang="tr-TR" dirty="0"/>
                    </a:p>
                  </a:txBody>
                  <a:tcPr/>
                </a:tc>
                <a:extLst>
                  <a:ext uri="{0D108BD9-81ED-4DB2-BD59-A6C34878D82A}">
                    <a16:rowId xmlns:a16="http://schemas.microsoft.com/office/drawing/2014/main" val="10817046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Progress Reports </a:t>
                      </a:r>
                    </a:p>
                  </a:txBody>
                  <a:tcPr/>
                </a:tc>
                <a:tc>
                  <a:txBody>
                    <a:bodyPr/>
                    <a:lstStyle/>
                    <a:p>
                      <a:r>
                        <a:rPr lang="en-US" dirty="0"/>
                        <a:t>5%</a:t>
                      </a:r>
                      <a:endParaRPr lang="tr-TR" dirty="0"/>
                    </a:p>
                  </a:txBody>
                  <a:tcPr/>
                </a:tc>
                <a:extLst>
                  <a:ext uri="{0D108BD9-81ED-4DB2-BD59-A6C34878D82A}">
                    <a16:rowId xmlns:a16="http://schemas.microsoft.com/office/drawing/2014/main" val="2795023051"/>
                  </a:ext>
                </a:extLst>
              </a:tr>
              <a:tr h="370840">
                <a:tc>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Report </a:t>
                      </a:r>
                    </a:p>
                  </a:txBody>
                  <a:tcPr/>
                </a:tc>
                <a:tc>
                  <a:txBody>
                    <a:bodyPr/>
                    <a:lstStyle/>
                    <a:p>
                      <a:r>
                        <a:rPr lang="en-US" dirty="0"/>
                        <a:t>10%</a:t>
                      </a:r>
                      <a:endParaRPr lang="tr-TR" dirty="0"/>
                    </a:p>
                  </a:txBody>
                  <a:tcPr/>
                </a:tc>
                <a:extLst>
                  <a:ext uri="{0D108BD9-81ED-4DB2-BD59-A6C34878D82A}">
                    <a16:rowId xmlns:a16="http://schemas.microsoft.com/office/drawing/2014/main" val="3956270092"/>
                  </a:ext>
                </a:extLst>
              </a:tr>
              <a:tr h="370840">
                <a:tc>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 Presentation </a:t>
                      </a:r>
                    </a:p>
                  </a:txBody>
                  <a:tcPr/>
                </a:tc>
                <a:tc>
                  <a:txBody>
                    <a:bodyPr/>
                    <a:lstStyle/>
                    <a:p>
                      <a:r>
                        <a:rPr lang="en-US" dirty="0"/>
                        <a:t>10%</a:t>
                      </a:r>
                      <a:endParaRPr lang="tr-TR" dirty="0"/>
                    </a:p>
                  </a:txBody>
                  <a:tcPr/>
                </a:tc>
                <a:extLst>
                  <a:ext uri="{0D108BD9-81ED-4DB2-BD59-A6C34878D82A}">
                    <a16:rowId xmlns:a16="http://schemas.microsoft.com/office/drawing/2014/main" val="3122851341"/>
                  </a:ext>
                </a:extLst>
              </a:tr>
              <a:tr h="370840">
                <a:tc>
                  <a:txBody>
                    <a:bodyPr/>
                    <a:lstStyle/>
                    <a:p>
                      <a:r>
                        <a:rPr lang="en-US" dirty="0"/>
                        <a:t>LAB</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 Exam </a:t>
                      </a:r>
                    </a:p>
                  </a:txBody>
                  <a:tcPr/>
                </a:tc>
                <a:tc>
                  <a:txBody>
                    <a:bodyPr/>
                    <a:lstStyle/>
                    <a:p>
                      <a:r>
                        <a:rPr lang="en-US" dirty="0"/>
                        <a:t>8%</a:t>
                      </a:r>
                      <a:endParaRPr lang="tr-TR" dirty="0"/>
                    </a:p>
                  </a:txBody>
                  <a:tcPr/>
                </a:tc>
                <a:extLst>
                  <a:ext uri="{0D108BD9-81ED-4DB2-BD59-A6C34878D82A}">
                    <a16:rowId xmlns:a16="http://schemas.microsoft.com/office/drawing/2014/main" val="3143411136"/>
                  </a:ext>
                </a:extLst>
              </a:tr>
              <a:tr h="370840">
                <a:tc>
                  <a:txBody>
                    <a:bodyPr/>
                    <a:lstStyle/>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 Attendance </a:t>
                      </a:r>
                    </a:p>
                  </a:txBody>
                  <a:tcPr/>
                </a:tc>
                <a:tc>
                  <a:txBody>
                    <a:bodyPr/>
                    <a:lstStyle/>
                    <a:p>
                      <a:r>
                        <a:rPr lang="en-US" dirty="0"/>
                        <a:t>2%</a:t>
                      </a:r>
                      <a:endParaRPr lang="tr-TR" dirty="0"/>
                    </a:p>
                  </a:txBody>
                  <a:tcPr/>
                </a:tc>
                <a:extLst>
                  <a:ext uri="{0D108BD9-81ED-4DB2-BD59-A6C34878D82A}">
                    <a16:rowId xmlns:a16="http://schemas.microsoft.com/office/drawing/2014/main" val="1641173737"/>
                  </a:ext>
                </a:extLst>
              </a:tr>
              <a:tr h="370840">
                <a:tc>
                  <a:txBody>
                    <a:bodyPr/>
                    <a:lstStyle/>
                    <a:p>
                      <a:r>
                        <a:rPr lang="en-US"/>
                        <a:t>BONUS </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Attendance &amp; Participation</a:t>
                      </a:r>
                    </a:p>
                  </a:txBody>
                  <a:tcPr/>
                </a:tc>
                <a:tc>
                  <a:txBody>
                    <a:bodyPr/>
                    <a:lstStyle/>
                    <a:p>
                      <a:r>
                        <a:rPr lang="en-US" dirty="0"/>
                        <a:t>5%</a:t>
                      </a:r>
                      <a:endParaRPr lang="tr-TR" dirty="0"/>
                    </a:p>
                  </a:txBody>
                  <a:tcPr/>
                </a:tc>
                <a:extLst>
                  <a:ext uri="{0D108BD9-81ED-4DB2-BD59-A6C34878D82A}">
                    <a16:rowId xmlns:a16="http://schemas.microsoft.com/office/drawing/2014/main" val="206937125"/>
                  </a:ext>
                </a:extLst>
              </a:tr>
            </a:tbl>
          </a:graphicData>
        </a:graphic>
      </p:graphicFrame>
      <p:sp>
        <p:nvSpPr>
          <p:cNvPr id="4" name="Footer Placeholder 3">
            <a:extLst>
              <a:ext uri="{FF2B5EF4-FFF2-40B4-BE49-F238E27FC236}">
                <a16:creationId xmlns:a16="http://schemas.microsoft.com/office/drawing/2014/main" id="{1B77E018-7B2E-40A9-8022-0EF18D905C12}"/>
              </a:ext>
            </a:extLst>
          </p:cNvPr>
          <p:cNvSpPr>
            <a:spLocks noGrp="1"/>
          </p:cNvSpPr>
          <p:nvPr>
            <p:ph type="ftr" sz="quarter" idx="11"/>
          </p:nvPr>
        </p:nvSpPr>
        <p:spPr/>
        <p:txBody>
          <a:bodyPr/>
          <a:lstStyle/>
          <a:p>
            <a:r>
              <a:rPr lang="tr-TR"/>
              <a:t>IENG / MANE 372 - Introduction</a:t>
            </a:r>
          </a:p>
        </p:txBody>
      </p:sp>
      <p:sp>
        <p:nvSpPr>
          <p:cNvPr id="5" name="Slide Number Placeholder 4">
            <a:extLst>
              <a:ext uri="{FF2B5EF4-FFF2-40B4-BE49-F238E27FC236}">
                <a16:creationId xmlns:a16="http://schemas.microsoft.com/office/drawing/2014/main" id="{81C7F75D-2641-4375-851C-76CA731D7D1D}"/>
              </a:ext>
            </a:extLst>
          </p:cNvPr>
          <p:cNvSpPr>
            <a:spLocks noGrp="1"/>
          </p:cNvSpPr>
          <p:nvPr>
            <p:ph type="sldNum" sz="quarter" idx="12"/>
          </p:nvPr>
        </p:nvSpPr>
        <p:spPr/>
        <p:txBody>
          <a:bodyPr/>
          <a:lstStyle/>
          <a:p>
            <a:fld id="{6272C588-00FD-4B9D-A47E-4EF8BCA302DE}" type="slidenum">
              <a:rPr lang="tr-TR" smtClean="0"/>
              <a:t>3</a:t>
            </a:fld>
            <a:endParaRPr lang="tr-TR"/>
          </a:p>
        </p:txBody>
      </p:sp>
    </p:spTree>
    <p:extLst>
      <p:ext uri="{BB962C8B-B14F-4D97-AF65-F5344CB8AC3E}">
        <p14:creationId xmlns:p14="http://schemas.microsoft.com/office/powerpoint/2010/main" val="64511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B5F0-C54F-4152-A7BE-F2C56416CB7C}"/>
              </a:ext>
            </a:extLst>
          </p:cNvPr>
          <p:cNvSpPr>
            <a:spLocks noGrp="1"/>
          </p:cNvSpPr>
          <p:nvPr>
            <p:ph type="title"/>
          </p:nvPr>
        </p:nvSpPr>
        <p:spPr>
          <a:xfrm>
            <a:off x="838200" y="591369"/>
            <a:ext cx="10515600" cy="1325563"/>
          </a:xfrm>
        </p:spPr>
        <p:txBody>
          <a:bodyPr/>
          <a:lstStyle/>
          <a:p>
            <a:r>
              <a:rPr lang="en-US" dirty="0">
                <a:hlinkClick r:id="rId2" action="ppaction://hlinkfile"/>
              </a:rPr>
              <a:t>Course Planning</a:t>
            </a:r>
            <a:endParaRPr lang="tr-TR" dirty="0">
              <a:hlinkClick r:id="rId2" action="ppaction://hlinkfile"/>
            </a:endParaRPr>
          </a:p>
        </p:txBody>
      </p:sp>
      <p:sp>
        <p:nvSpPr>
          <p:cNvPr id="4" name="Footer Placeholder 3">
            <a:extLst>
              <a:ext uri="{FF2B5EF4-FFF2-40B4-BE49-F238E27FC236}">
                <a16:creationId xmlns:a16="http://schemas.microsoft.com/office/drawing/2014/main" id="{4C1466DD-2549-4E65-A507-EE9DDDB6125B}"/>
              </a:ext>
            </a:extLst>
          </p:cNvPr>
          <p:cNvSpPr>
            <a:spLocks noGrp="1"/>
          </p:cNvSpPr>
          <p:nvPr>
            <p:ph type="ftr" sz="quarter" idx="11"/>
          </p:nvPr>
        </p:nvSpPr>
        <p:spPr/>
        <p:txBody>
          <a:bodyPr/>
          <a:lstStyle/>
          <a:p>
            <a:r>
              <a:rPr lang="tr-TR"/>
              <a:t>IENG / MANE 372 - Introduction</a:t>
            </a:r>
          </a:p>
        </p:txBody>
      </p:sp>
      <p:sp>
        <p:nvSpPr>
          <p:cNvPr id="5" name="Slide Number Placeholder 4">
            <a:extLst>
              <a:ext uri="{FF2B5EF4-FFF2-40B4-BE49-F238E27FC236}">
                <a16:creationId xmlns:a16="http://schemas.microsoft.com/office/drawing/2014/main" id="{4DA075D9-A47F-466B-BAEB-FF4BCBC9771A}"/>
              </a:ext>
            </a:extLst>
          </p:cNvPr>
          <p:cNvSpPr>
            <a:spLocks noGrp="1"/>
          </p:cNvSpPr>
          <p:nvPr>
            <p:ph type="sldNum" sz="quarter" idx="12"/>
          </p:nvPr>
        </p:nvSpPr>
        <p:spPr/>
        <p:txBody>
          <a:bodyPr/>
          <a:lstStyle/>
          <a:p>
            <a:fld id="{6272C588-00FD-4B9D-A47E-4EF8BCA302DE}" type="slidenum">
              <a:rPr lang="tr-TR" smtClean="0"/>
              <a:t>4</a:t>
            </a:fld>
            <a:endParaRPr lang="tr-TR"/>
          </a:p>
        </p:txBody>
      </p:sp>
      <p:sp>
        <p:nvSpPr>
          <p:cNvPr id="6" name="Title 1">
            <a:hlinkClick r:id="rId3" action="ppaction://hlinkfile"/>
            <a:extLst>
              <a:ext uri="{FF2B5EF4-FFF2-40B4-BE49-F238E27FC236}">
                <a16:creationId xmlns:a16="http://schemas.microsoft.com/office/drawing/2014/main" id="{F4866EFC-1710-4753-B668-243320DCDDA1}"/>
              </a:ext>
            </a:extLst>
          </p:cNvPr>
          <p:cNvSpPr txBox="1">
            <a:spLocks/>
          </p:cNvSpPr>
          <p:nvPr/>
        </p:nvSpPr>
        <p:spPr>
          <a:xfrm>
            <a:off x="858622" y="2308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Report Guidelines</a:t>
            </a:r>
            <a:endParaRPr lang="tr-TR" dirty="0">
              <a:hlinkClick r:id="rId2" action="ppaction://hlinkfile"/>
            </a:endParaRPr>
          </a:p>
        </p:txBody>
      </p:sp>
      <p:sp>
        <p:nvSpPr>
          <p:cNvPr id="7" name="Title 1">
            <a:hlinkClick r:id="rId4" action="ppaction://hlinkfile"/>
            <a:extLst>
              <a:ext uri="{FF2B5EF4-FFF2-40B4-BE49-F238E27FC236}">
                <a16:creationId xmlns:a16="http://schemas.microsoft.com/office/drawing/2014/main" id="{DA4010EF-F7A7-4409-A6FB-C81DF81EC6A4}"/>
              </a:ext>
            </a:extLst>
          </p:cNvPr>
          <p:cNvSpPr txBox="1">
            <a:spLocks/>
          </p:cNvSpPr>
          <p:nvPr/>
        </p:nvSpPr>
        <p:spPr>
          <a:xfrm>
            <a:off x="869617" y="37807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Report Template</a:t>
            </a:r>
            <a:endParaRPr lang="tr-TR" dirty="0">
              <a:hlinkClick r:id="rId2" action="ppaction://hlinkfile"/>
            </a:endParaRPr>
          </a:p>
        </p:txBody>
      </p:sp>
    </p:spTree>
    <p:extLst>
      <p:ext uri="{BB962C8B-B14F-4D97-AF65-F5344CB8AC3E}">
        <p14:creationId xmlns:p14="http://schemas.microsoft.com/office/powerpoint/2010/main" val="251739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a:t>
            </a:r>
            <a:endParaRPr lang="tr-TR" sz="4800" b="1" dirty="0">
              <a:ln/>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Tx/>
              <a:buChar char="-"/>
            </a:pPr>
            <a:r>
              <a:rPr lang="en-US" dirty="0">
                <a:latin typeface="Times New Roman" panose="02020603050405020304" pitchFamily="18" charset="0"/>
                <a:cs typeface="Times New Roman" panose="02020603050405020304" pitchFamily="18" charset="0"/>
              </a:rPr>
              <a:t>The act of making enquiries about something or someone.</a:t>
            </a:r>
          </a:p>
          <a:p>
            <a:pPr algn="just">
              <a:buFontTx/>
              <a:buChar char="-"/>
            </a:pPr>
            <a:r>
              <a:rPr lang="tr-TR" dirty="0">
                <a:latin typeface="Times New Roman" panose="02020603050405020304" pitchFamily="18" charset="0"/>
                <a:cs typeface="Times New Roman" panose="02020603050405020304" pitchFamily="18" charset="0"/>
              </a:rPr>
              <a:t>Information is data that has been </a:t>
            </a:r>
            <a:r>
              <a:rPr lang="tr-TR" u="sng" dirty="0">
                <a:effectLst>
                  <a:glow rad="228600">
                    <a:schemeClr val="accent3">
                      <a:satMod val="175000"/>
                      <a:alpha val="40000"/>
                    </a:schemeClr>
                  </a:glow>
                </a:effectLst>
                <a:latin typeface="Times New Roman" panose="02020603050405020304" pitchFamily="18" charset="0"/>
                <a:cs typeface="Times New Roman" panose="02020603050405020304" pitchFamily="18" charset="0"/>
              </a:rPr>
              <a:t>processed, interpreted, organized, structured </a:t>
            </a:r>
            <a:r>
              <a:rPr lang="tr-TR" dirty="0">
                <a:latin typeface="Times New Roman" panose="02020603050405020304" pitchFamily="18" charset="0"/>
                <a:cs typeface="Times New Roman" panose="02020603050405020304" pitchFamily="18" charset="0"/>
              </a:rPr>
              <a:t>or presented so as to make them </a:t>
            </a:r>
            <a:r>
              <a:rPr lang="tr-TR" u="sng" dirty="0">
                <a:latin typeface="Times New Roman" panose="02020603050405020304" pitchFamily="18" charset="0"/>
                <a:cs typeface="Times New Roman" panose="02020603050405020304" pitchFamily="18" charset="0"/>
              </a:rPr>
              <a:t>meaningful</a:t>
            </a:r>
            <a:r>
              <a:rPr lang="tr-TR" dirty="0">
                <a:latin typeface="Times New Roman" panose="02020603050405020304" pitchFamily="18" charset="0"/>
                <a:cs typeface="Times New Roman" panose="02020603050405020304" pitchFamily="18" charset="0"/>
              </a:rPr>
              <a:t> or </a:t>
            </a:r>
            <a:r>
              <a:rPr lang="tr-TR" u="sng" dirty="0">
                <a:latin typeface="Times New Roman" panose="02020603050405020304" pitchFamily="18" charset="0"/>
                <a:cs typeface="Times New Roman" panose="02020603050405020304" pitchFamily="18" charset="0"/>
              </a:rPr>
              <a:t>useful</a:t>
            </a:r>
            <a:r>
              <a:rPr lang="en-US"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to the person who receives it.</a:t>
            </a:r>
            <a:endParaRPr lang="en-US" dirty="0">
              <a:latin typeface="Times New Roman" panose="02020603050405020304" pitchFamily="18" charset="0"/>
              <a:cs typeface="Times New Roman" panose="02020603050405020304" pitchFamily="18" charset="0"/>
            </a:endParaRPr>
          </a:p>
          <a:p>
            <a:pPr algn="just">
              <a:buFontTx/>
              <a:buChar char="-"/>
            </a:pPr>
            <a:r>
              <a:rPr lang="en-US" dirty="0">
                <a:latin typeface="Times New Roman" panose="02020603050405020304" pitchFamily="18" charset="0"/>
                <a:cs typeface="Times New Roman" panose="02020603050405020304" pitchFamily="18" charset="0"/>
              </a:rPr>
              <a:t>Data : Raw Facts such as measurements or statistics</a:t>
            </a:r>
          </a:p>
          <a:p>
            <a:pPr algn="just">
              <a:buFontTx/>
              <a:buChar char="-"/>
            </a:pPr>
            <a:r>
              <a:rPr lang="en-US" u="sng" dirty="0">
                <a:latin typeface="Times New Roman" panose="02020603050405020304" pitchFamily="18" charset="0"/>
                <a:cs typeface="Times New Roman" panose="02020603050405020304" pitchFamily="18" charset="0"/>
              </a:rPr>
              <a:t>Informatics </a:t>
            </a:r>
            <a:r>
              <a:rPr lang="en-US" dirty="0">
                <a:latin typeface="Times New Roman" panose="02020603050405020304" pitchFamily="18" charset="0"/>
                <a:cs typeface="Times New Roman" panose="02020603050405020304" pitchFamily="18" charset="0"/>
              </a:rPr>
              <a:t>studies the representation, processing, and communication of information in natural and engineered systems.</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5C765A5-29FD-42A6-8F7B-D962966BC42A}"/>
              </a:ext>
            </a:extLst>
          </p:cNvPr>
          <p:cNvSpPr>
            <a:spLocks noGrp="1"/>
          </p:cNvSpPr>
          <p:nvPr>
            <p:ph type="ftr" sz="quarter" idx="11"/>
          </p:nvPr>
        </p:nvSpPr>
        <p:spPr/>
        <p:txBody>
          <a:bodyPr/>
          <a:lstStyle/>
          <a:p>
            <a:r>
              <a:rPr lang="tr-TR"/>
              <a:t>IENG / MANE 372 - Introduction</a:t>
            </a:r>
          </a:p>
        </p:txBody>
      </p:sp>
      <p:sp>
        <p:nvSpPr>
          <p:cNvPr id="5" name="Slide Number Placeholder 4">
            <a:extLst>
              <a:ext uri="{FF2B5EF4-FFF2-40B4-BE49-F238E27FC236}">
                <a16:creationId xmlns:a16="http://schemas.microsoft.com/office/drawing/2014/main" id="{4541168B-2E8B-4225-B552-E555752850DC}"/>
              </a:ext>
            </a:extLst>
          </p:cNvPr>
          <p:cNvSpPr>
            <a:spLocks noGrp="1"/>
          </p:cNvSpPr>
          <p:nvPr>
            <p:ph type="sldNum" sz="quarter" idx="12"/>
          </p:nvPr>
        </p:nvSpPr>
        <p:spPr/>
        <p:txBody>
          <a:bodyPr/>
          <a:lstStyle/>
          <a:p>
            <a:fld id="{6272C588-00FD-4B9D-A47E-4EF8BCA302DE}" type="slidenum">
              <a:rPr lang="tr-TR" smtClean="0"/>
              <a:t>5</a:t>
            </a:fld>
            <a:endParaRPr lang="tr-TR"/>
          </a:p>
        </p:txBody>
      </p:sp>
    </p:spTree>
    <p:extLst>
      <p:ext uri="{BB962C8B-B14F-4D97-AF65-F5344CB8AC3E}">
        <p14:creationId xmlns:p14="http://schemas.microsoft.com/office/powerpoint/2010/main" val="62165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a:t>
            </a:r>
            <a:endParaRPr lang="tr-TR"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lIns="91440" tIns="45720" rIns="91440" bIns="45720" rtlCol="0">
            <a:normAutofit/>
          </a:bodyPr>
          <a:lstStyle/>
          <a:p>
            <a:pPr marL="0" indent="0" algn="just">
              <a:buNone/>
            </a:pPr>
            <a:r>
              <a:rPr lang="en-US" sz="3200" dirty="0">
                <a:latin typeface="Times New Roman" panose="02020603050405020304" pitchFamily="18" charset="0"/>
                <a:cs typeface="Times New Roman" panose="02020603050405020304" pitchFamily="18" charset="0"/>
              </a:rPr>
              <a:t>A system is a </a:t>
            </a:r>
            <a:r>
              <a:rPr lang="en-US" sz="3200" u="sng" dirty="0">
                <a:latin typeface="Times New Roman" panose="02020603050405020304" pitchFamily="18" charset="0"/>
                <a:cs typeface="Times New Roman" panose="02020603050405020304" pitchFamily="18" charset="0"/>
              </a:rPr>
              <a:t>collection</a:t>
            </a:r>
            <a:r>
              <a:rPr lang="en-US" sz="3200" dirty="0">
                <a:latin typeface="Times New Roman" panose="02020603050405020304" pitchFamily="18" charset="0"/>
                <a:cs typeface="Times New Roman" panose="02020603050405020304" pitchFamily="18" charset="0"/>
              </a:rPr>
              <a:t> of interacting or </a:t>
            </a:r>
            <a:r>
              <a:rPr lang="en-US" sz="3200" u="sng" dirty="0">
                <a:latin typeface="Times New Roman" panose="02020603050405020304" pitchFamily="18" charset="0"/>
                <a:cs typeface="Times New Roman" panose="02020603050405020304" pitchFamily="18" charset="0"/>
              </a:rPr>
              <a:t>interdependent </a:t>
            </a:r>
            <a:r>
              <a:rPr lang="en-US" sz="3200" dirty="0">
                <a:latin typeface="Times New Roman" panose="02020603050405020304" pitchFamily="18" charset="0"/>
                <a:cs typeface="Times New Roman" panose="02020603050405020304" pitchFamily="18" charset="0"/>
              </a:rPr>
              <a:t>elements or components that are organized for serving a common </a:t>
            </a:r>
            <a:r>
              <a:rPr lang="en-US" sz="3200" u="sng" dirty="0">
                <a:latin typeface="Times New Roman" panose="02020603050405020304" pitchFamily="18" charset="0"/>
                <a:cs typeface="Times New Roman" panose="02020603050405020304" pitchFamily="18" charset="0"/>
              </a:rPr>
              <a:t>purpose</a:t>
            </a:r>
            <a:r>
              <a:rPr lang="en-US" sz="3200" dirty="0">
                <a:latin typeface="Times New Roman" panose="02020603050405020304" pitchFamily="18" charset="0"/>
                <a:cs typeface="Times New Roman" panose="02020603050405020304" pitchFamily="18" charset="0"/>
              </a:rPr>
              <a:t>, such as  a group of devices or artificial objects or an organization forming a network especially for distributing something or accomplishing a certain mission. </a:t>
            </a:r>
            <a:endParaRPr lang="tr-TR"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C7DC9DC-61FE-4B93-BE35-0324B4E61CF0}"/>
              </a:ext>
            </a:extLst>
          </p:cNvPr>
          <p:cNvSpPr>
            <a:spLocks noGrp="1"/>
          </p:cNvSpPr>
          <p:nvPr>
            <p:ph type="ftr" sz="quarter" idx="11"/>
          </p:nvPr>
        </p:nvSpPr>
        <p:spPr/>
        <p:txBody>
          <a:bodyPr/>
          <a:lstStyle/>
          <a:p>
            <a:r>
              <a:rPr lang="tr-TR"/>
              <a:t>IENG / MANE 372 - Introduction</a:t>
            </a:r>
          </a:p>
        </p:txBody>
      </p:sp>
      <p:sp>
        <p:nvSpPr>
          <p:cNvPr id="5" name="Slide Number Placeholder 4">
            <a:extLst>
              <a:ext uri="{FF2B5EF4-FFF2-40B4-BE49-F238E27FC236}">
                <a16:creationId xmlns:a16="http://schemas.microsoft.com/office/drawing/2014/main" id="{006162DC-CD48-4FA5-AEE0-FED3E59C993A}"/>
              </a:ext>
            </a:extLst>
          </p:cNvPr>
          <p:cNvSpPr>
            <a:spLocks noGrp="1"/>
          </p:cNvSpPr>
          <p:nvPr>
            <p:ph type="sldNum" sz="quarter" idx="12"/>
          </p:nvPr>
        </p:nvSpPr>
        <p:spPr/>
        <p:txBody>
          <a:bodyPr/>
          <a:lstStyle/>
          <a:p>
            <a:fld id="{6272C588-00FD-4B9D-A47E-4EF8BCA302DE}" type="slidenum">
              <a:rPr lang="tr-TR" smtClean="0"/>
              <a:t>6</a:t>
            </a:fld>
            <a:endParaRPr lang="tr-TR"/>
          </a:p>
        </p:txBody>
      </p:sp>
    </p:spTree>
    <p:extLst>
      <p:ext uri="{BB962C8B-B14F-4D97-AF65-F5344CB8AC3E}">
        <p14:creationId xmlns:p14="http://schemas.microsoft.com/office/powerpoint/2010/main" val="254680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Technology</a:t>
            </a:r>
            <a:endParaRPr lang="tr-TR"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lIns="91440" tIns="45720" rIns="91440" bIns="45720" rtlCol="0">
            <a:normAutofit/>
          </a:bodyPr>
          <a:lstStyle/>
          <a:p>
            <a:pPr algn="just">
              <a:buFontTx/>
              <a:buChar char="-"/>
            </a:pPr>
            <a:r>
              <a:rPr lang="en-US" sz="3200" dirty="0">
                <a:latin typeface="Times New Roman" panose="02020603050405020304" pitchFamily="18" charset="0"/>
                <a:cs typeface="Times New Roman" panose="02020603050405020304" pitchFamily="18" charset="0"/>
              </a:rPr>
              <a:t>Technology is the sum of </a:t>
            </a:r>
            <a:r>
              <a:rPr lang="en-US" sz="3200" u="sng" dirty="0">
                <a:latin typeface="Times New Roman" panose="02020603050405020304" pitchFamily="18" charset="0"/>
                <a:cs typeface="Times New Roman" panose="02020603050405020304" pitchFamily="18" charset="0"/>
              </a:rPr>
              <a:t>techniques</a:t>
            </a:r>
            <a:r>
              <a:rPr lang="en-US" sz="3200" dirty="0">
                <a:latin typeface="Times New Roman" panose="02020603050405020304" pitchFamily="18" charset="0"/>
                <a:cs typeface="Times New Roman" panose="02020603050405020304" pitchFamily="18" charset="0"/>
              </a:rPr>
              <a:t>, skills, methods, and processes used in the production of goods or services or in the accomplishment of </a:t>
            </a:r>
            <a:r>
              <a:rPr lang="en-US" sz="3200" u="sng" dirty="0">
                <a:latin typeface="Times New Roman" panose="02020603050405020304" pitchFamily="18" charset="0"/>
                <a:cs typeface="Times New Roman" panose="02020603050405020304" pitchFamily="18" charset="0"/>
              </a:rPr>
              <a:t>objectives</a:t>
            </a:r>
            <a:r>
              <a:rPr lang="en-US" sz="3200" dirty="0">
                <a:latin typeface="Times New Roman" panose="02020603050405020304" pitchFamily="18" charset="0"/>
                <a:cs typeface="Times New Roman" panose="02020603050405020304" pitchFamily="18" charset="0"/>
              </a:rPr>
              <a:t>, such as scientific investigation. Technology can be the knowledge of techniques, processes, and the like, or it can be embedded in machines to allow for operation without detailed knowledge of their workings.</a:t>
            </a:r>
          </a:p>
          <a:p>
            <a:pPr algn="just">
              <a:buFontTx/>
              <a:buChar char="-"/>
            </a:pPr>
            <a:r>
              <a:rPr lang="en-US" sz="3200" dirty="0">
                <a:latin typeface="Times New Roman" panose="02020603050405020304" pitchFamily="18" charset="0"/>
                <a:cs typeface="Times New Roman" panose="02020603050405020304" pitchFamily="18" charset="0"/>
              </a:rPr>
              <a:t>It is science or </a:t>
            </a:r>
            <a:r>
              <a:rPr lang="en-US" sz="3200" u="sng" dirty="0">
                <a:latin typeface="Times New Roman" panose="02020603050405020304" pitchFamily="18" charset="0"/>
                <a:cs typeface="Times New Roman" panose="02020603050405020304" pitchFamily="18" charset="0"/>
              </a:rPr>
              <a:t>knowledge</a:t>
            </a:r>
            <a:r>
              <a:rPr lang="en-US" sz="3200" dirty="0">
                <a:latin typeface="Times New Roman" panose="02020603050405020304" pitchFamily="18" charset="0"/>
                <a:cs typeface="Times New Roman" panose="02020603050405020304" pitchFamily="18" charset="0"/>
              </a:rPr>
              <a:t> put into practical use to </a:t>
            </a:r>
            <a:r>
              <a:rPr lang="en-US" sz="3200" u="sng" dirty="0">
                <a:latin typeface="Times New Roman" panose="02020603050405020304" pitchFamily="18" charset="0"/>
                <a:cs typeface="Times New Roman" panose="02020603050405020304" pitchFamily="18" charset="0"/>
              </a:rPr>
              <a:t>solve</a:t>
            </a:r>
            <a:r>
              <a:rPr lang="en-US" sz="3200" dirty="0">
                <a:latin typeface="Times New Roman" panose="02020603050405020304" pitchFamily="18" charset="0"/>
                <a:cs typeface="Times New Roman" panose="02020603050405020304" pitchFamily="18" charset="0"/>
              </a:rPr>
              <a:t> problems or invent useful tools.</a:t>
            </a:r>
          </a:p>
          <a:p>
            <a:pPr algn="just">
              <a:buFontTx/>
              <a:buChar char="-"/>
            </a:pPr>
            <a:endParaRPr lang="tr-TR"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C64FE21-4DCC-4849-85D1-526E2CB5627E}"/>
              </a:ext>
            </a:extLst>
          </p:cNvPr>
          <p:cNvSpPr>
            <a:spLocks noGrp="1"/>
          </p:cNvSpPr>
          <p:nvPr>
            <p:ph type="ftr" sz="quarter" idx="11"/>
          </p:nvPr>
        </p:nvSpPr>
        <p:spPr/>
        <p:txBody>
          <a:bodyPr/>
          <a:lstStyle/>
          <a:p>
            <a:r>
              <a:rPr lang="tr-TR"/>
              <a:t>IENG / MANE 372 - Introduction</a:t>
            </a:r>
          </a:p>
        </p:txBody>
      </p:sp>
      <p:sp>
        <p:nvSpPr>
          <p:cNvPr id="5" name="Slide Number Placeholder 4">
            <a:extLst>
              <a:ext uri="{FF2B5EF4-FFF2-40B4-BE49-F238E27FC236}">
                <a16:creationId xmlns:a16="http://schemas.microsoft.com/office/drawing/2014/main" id="{63BEB464-A5A5-45BF-9806-B1083AB21E8B}"/>
              </a:ext>
            </a:extLst>
          </p:cNvPr>
          <p:cNvSpPr>
            <a:spLocks noGrp="1"/>
          </p:cNvSpPr>
          <p:nvPr>
            <p:ph type="sldNum" sz="quarter" idx="12"/>
          </p:nvPr>
        </p:nvSpPr>
        <p:spPr/>
        <p:txBody>
          <a:bodyPr/>
          <a:lstStyle/>
          <a:p>
            <a:fld id="{6272C588-00FD-4B9D-A47E-4EF8BCA302DE}" type="slidenum">
              <a:rPr lang="tr-TR" smtClean="0"/>
              <a:t>7</a:t>
            </a:fld>
            <a:endParaRPr lang="tr-TR"/>
          </a:p>
        </p:txBody>
      </p:sp>
    </p:spTree>
    <p:extLst>
      <p:ext uri="{BB962C8B-B14F-4D97-AF65-F5344CB8AC3E}">
        <p14:creationId xmlns:p14="http://schemas.microsoft.com/office/powerpoint/2010/main" val="49338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0"/>
            <a:ext cx="10515600" cy="1325563"/>
          </a:xfr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 System</a:t>
            </a:r>
            <a:endParaRPr lang="tr-TR"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7180" y="1325563"/>
            <a:ext cx="11597640" cy="4351338"/>
          </a:xfrm>
        </p:spPr>
        <p:txBody>
          <a:bodyPr vert="horz" lIns="91440" tIns="45720" rIns="91440" bIns="45720" rtlCol="0">
            <a:noAutofit/>
          </a:bodyPr>
          <a:lstStyle/>
          <a:p>
            <a:pPr algn="just">
              <a:buFontTx/>
              <a:buChar char="-"/>
            </a:pPr>
            <a:r>
              <a:rPr lang="en-US" sz="2400" dirty="0">
                <a:latin typeface="Times New Roman" panose="02020603050405020304" pitchFamily="18" charset="0"/>
                <a:cs typeface="Times New Roman" panose="02020603050405020304" pitchFamily="18" charset="0"/>
              </a:rPr>
              <a:t>Information system is an integration of a </a:t>
            </a:r>
            <a:r>
              <a:rPr lang="en-US" sz="2400" u="sng" dirty="0">
                <a:latin typeface="Times New Roman" panose="02020603050405020304" pitchFamily="18" charset="0"/>
                <a:cs typeface="Times New Roman" panose="02020603050405020304" pitchFamily="18" charset="0"/>
              </a:rPr>
              <a:t>set of coordinated network </a:t>
            </a:r>
            <a:r>
              <a:rPr lang="en-US" sz="2400" dirty="0">
                <a:latin typeface="Times New Roman" panose="02020603050405020304" pitchFamily="18" charset="0"/>
                <a:cs typeface="Times New Roman" panose="02020603050405020304" pitchFamily="18" charset="0"/>
              </a:rPr>
              <a:t>of components that </a:t>
            </a:r>
            <a:r>
              <a:rPr lang="en-US" sz="2400" u="sng" dirty="0">
                <a:latin typeface="Times New Roman" panose="02020603050405020304" pitchFamily="18" charset="0"/>
                <a:cs typeface="Times New Roman" panose="02020603050405020304" pitchFamily="18" charset="0"/>
              </a:rPr>
              <a:t>act together </a:t>
            </a:r>
            <a:r>
              <a:rPr lang="en-US" sz="2400" dirty="0">
                <a:latin typeface="Times New Roman" panose="02020603050405020304" pitchFamily="18" charset="0"/>
                <a:cs typeface="Times New Roman" panose="02020603050405020304" pitchFamily="18" charset="0"/>
              </a:rPr>
              <a:t>for retrieving, filtering, creating, distribution, storage and processing </a:t>
            </a:r>
            <a:r>
              <a:rPr lang="en-US" sz="2400" u="sng" dirty="0">
                <a:latin typeface="Times New Roman" panose="02020603050405020304" pitchFamily="18" charset="0"/>
                <a:cs typeface="Times New Roman" panose="02020603050405020304" pitchFamily="18" charset="0"/>
              </a:rPr>
              <a:t>of data </a:t>
            </a:r>
            <a:r>
              <a:rPr lang="en-US" sz="2400" dirty="0">
                <a:latin typeface="Times New Roman" panose="02020603050405020304" pitchFamily="18" charset="0"/>
                <a:cs typeface="Times New Roman" panose="02020603050405020304" pitchFamily="18" charset="0"/>
              </a:rPr>
              <a:t>in order to </a:t>
            </a:r>
            <a:r>
              <a:rPr lang="en-US" sz="2400" u="sng" dirty="0">
                <a:latin typeface="Times New Roman" panose="02020603050405020304" pitchFamily="18" charset="0"/>
                <a:cs typeface="Times New Roman" panose="02020603050405020304" pitchFamily="18" charset="0"/>
              </a:rPr>
              <a:t>provide information </a:t>
            </a:r>
            <a:r>
              <a:rPr lang="en-US" sz="2400" dirty="0">
                <a:latin typeface="Times New Roman" panose="02020603050405020304" pitchFamily="18" charset="0"/>
                <a:cs typeface="Times New Roman" panose="02020603050405020304" pitchFamily="18" charset="0"/>
              </a:rPr>
              <a:t>and contribute to knowledge. It is a resource for </a:t>
            </a:r>
            <a:r>
              <a:rPr lang="en-US" sz="2400" u="sng" dirty="0">
                <a:latin typeface="Times New Roman" panose="02020603050405020304" pitchFamily="18" charset="0"/>
                <a:cs typeface="Times New Roman" panose="02020603050405020304" pitchFamily="18" charset="0"/>
              </a:rPr>
              <a:t>decision making</a:t>
            </a:r>
            <a:r>
              <a:rPr lang="en-US" sz="2400" dirty="0">
                <a:latin typeface="Times New Roman" panose="02020603050405020304" pitchFamily="18" charset="0"/>
                <a:cs typeface="Times New Roman" panose="02020603050405020304" pitchFamily="18" charset="0"/>
              </a:rPr>
              <a:t>. </a:t>
            </a:r>
          </a:p>
          <a:p>
            <a:pPr algn="just">
              <a:buFontTx/>
              <a:buChar char="-"/>
            </a:pPr>
            <a:r>
              <a:rPr lang="en-US" sz="2400" dirty="0">
                <a:latin typeface="Times New Roman" panose="02020603050405020304" pitchFamily="18" charset="0"/>
                <a:cs typeface="Times New Roman" panose="02020603050405020304" pitchFamily="18" charset="0"/>
              </a:rPr>
              <a:t>Information systems are composed by four components: task, people, structure (or roles), and technology. </a:t>
            </a:r>
          </a:p>
          <a:p>
            <a:pPr algn="just">
              <a:buFontTx/>
              <a:buChar char="-"/>
            </a:pPr>
            <a:r>
              <a:rPr lang="en-US" sz="2400" dirty="0">
                <a:latin typeface="Times New Roman" panose="02020603050405020304" pitchFamily="18" charset="0"/>
                <a:cs typeface="Times New Roman" panose="02020603050405020304" pitchFamily="18" charset="0"/>
              </a:rPr>
              <a:t>Humans have been manipulating information since the development of writing in about 3000 BC. </a:t>
            </a:r>
            <a:r>
              <a:rPr lang="tr-TR" sz="2400" dirty="0">
                <a:latin typeface="Times New Roman" panose="02020603050405020304" pitchFamily="18" charset="0"/>
                <a:cs typeface="Times New Roman" panose="02020603050405020304" pitchFamily="18" charset="0"/>
              </a:rPr>
              <a:t>In pre-computer information systems,</a:t>
            </a:r>
            <a:r>
              <a:rPr lang="en-US"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the data </a:t>
            </a:r>
            <a:r>
              <a:rPr lang="en-US" sz="2400" dirty="0">
                <a:latin typeface="Times New Roman" panose="02020603050405020304" pitchFamily="18" charset="0"/>
                <a:cs typeface="Times New Roman" panose="02020603050405020304" pitchFamily="18" charset="0"/>
              </a:rPr>
              <a:t>used to be </a:t>
            </a:r>
            <a:r>
              <a:rPr lang="tr-TR" sz="2400" dirty="0">
                <a:latin typeface="Times New Roman" panose="02020603050405020304" pitchFamily="18" charset="0"/>
                <a:cs typeface="Times New Roman" panose="02020603050405020304" pitchFamily="18" charset="0"/>
              </a:rPr>
              <a:t>stored in human-readable form</a:t>
            </a:r>
            <a:r>
              <a:rPr lang="en-US" sz="2400" dirty="0">
                <a:latin typeface="Times New Roman" panose="02020603050405020304" pitchFamily="18" charset="0"/>
                <a:cs typeface="Times New Roman" panose="02020603050405020304" pitchFamily="18" charset="0"/>
              </a:rPr>
              <a:t>, such as </a:t>
            </a:r>
            <a:r>
              <a:rPr lang="tr-TR" sz="2400" dirty="0">
                <a:latin typeface="Times New Roman" panose="02020603050405020304" pitchFamily="18" charset="0"/>
                <a:cs typeface="Times New Roman" panose="02020603050405020304" pitchFamily="18" charset="0"/>
              </a:rPr>
              <a:t>ledger books</a:t>
            </a:r>
            <a:r>
              <a:rPr lang="en-US" sz="2400"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guidebook</a:t>
            </a:r>
            <a:r>
              <a:rPr lang="en-US" sz="2400" dirty="0">
                <a:latin typeface="Times New Roman" panose="02020603050405020304" pitchFamily="18" charset="0"/>
                <a:cs typeface="Times New Roman" panose="02020603050405020304" pitchFamily="18" charset="0"/>
              </a:rPr>
              <a:t>s and</a:t>
            </a:r>
            <a:r>
              <a:rPr lang="tr-TR" sz="2400" dirty="0">
                <a:latin typeface="Times New Roman" panose="02020603050405020304" pitchFamily="18" charset="0"/>
                <a:cs typeface="Times New Roman" panose="02020603050405020304" pitchFamily="18" charset="0"/>
              </a:rPr>
              <a:t> card catalog</a:t>
            </a:r>
            <a:r>
              <a:rPr lang="en-US" sz="2400" dirty="0">
                <a:latin typeface="Times New Roman" panose="02020603050405020304" pitchFamily="18" charset="0"/>
                <a:cs typeface="Times New Roman" panose="02020603050405020304" pitchFamily="18" charset="0"/>
              </a:rPr>
              <a:t>s</a:t>
            </a:r>
            <a:r>
              <a:rPr lang="tr-T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buFontTx/>
              <a:buChar char="-"/>
            </a:pPr>
            <a:r>
              <a:rPr lang="en-US" sz="2400" u="sng" dirty="0">
                <a:latin typeface="Times New Roman" panose="02020603050405020304" pitchFamily="18" charset="0"/>
                <a:cs typeface="Times New Roman" panose="02020603050405020304" pitchFamily="18" charset="0"/>
              </a:rPr>
              <a:t>A computer information system </a:t>
            </a:r>
            <a:r>
              <a:rPr lang="en-US" sz="2400" dirty="0">
                <a:latin typeface="Times New Roman" panose="02020603050405020304" pitchFamily="18" charset="0"/>
                <a:cs typeface="Times New Roman" panose="02020603050405020304" pitchFamily="18" charset="0"/>
              </a:rPr>
              <a:t>is a system composed of people and computers that processes or interprets information.</a:t>
            </a:r>
          </a:p>
          <a:p>
            <a:pPr algn="just">
              <a:buFontTx/>
              <a:buChar char="-"/>
            </a:pPr>
            <a:endParaRPr lang="tr-TR"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CA8A50E-6384-48E5-A2D5-EB8DCE5AF2DC}"/>
              </a:ext>
            </a:extLst>
          </p:cNvPr>
          <p:cNvSpPr>
            <a:spLocks noGrp="1"/>
          </p:cNvSpPr>
          <p:nvPr>
            <p:ph type="ftr" sz="quarter" idx="11"/>
          </p:nvPr>
        </p:nvSpPr>
        <p:spPr/>
        <p:txBody>
          <a:bodyPr/>
          <a:lstStyle/>
          <a:p>
            <a:r>
              <a:rPr lang="tr-TR"/>
              <a:t>IENG / MANE 372 - Introduction</a:t>
            </a:r>
          </a:p>
        </p:txBody>
      </p:sp>
      <p:sp>
        <p:nvSpPr>
          <p:cNvPr id="5" name="Slide Number Placeholder 4">
            <a:extLst>
              <a:ext uri="{FF2B5EF4-FFF2-40B4-BE49-F238E27FC236}">
                <a16:creationId xmlns:a16="http://schemas.microsoft.com/office/drawing/2014/main" id="{0FE515C6-CB94-4EE9-AE0D-56FFDD421C7A}"/>
              </a:ext>
            </a:extLst>
          </p:cNvPr>
          <p:cNvSpPr>
            <a:spLocks noGrp="1"/>
          </p:cNvSpPr>
          <p:nvPr>
            <p:ph type="sldNum" sz="quarter" idx="12"/>
          </p:nvPr>
        </p:nvSpPr>
        <p:spPr/>
        <p:txBody>
          <a:bodyPr/>
          <a:lstStyle/>
          <a:p>
            <a:fld id="{6272C588-00FD-4B9D-A47E-4EF8BCA302DE}" type="slidenum">
              <a:rPr lang="tr-TR" smtClean="0"/>
              <a:t>8</a:t>
            </a:fld>
            <a:endParaRPr lang="tr-TR"/>
          </a:p>
        </p:txBody>
      </p:sp>
    </p:spTree>
    <p:extLst>
      <p:ext uri="{BB962C8B-B14F-4D97-AF65-F5344CB8AC3E}">
        <p14:creationId xmlns:p14="http://schemas.microsoft.com/office/powerpoint/2010/main" val="128380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 y="228600"/>
            <a:ext cx="11445240" cy="6766560"/>
          </a:xfrm>
        </p:spPr>
        <p:txBody>
          <a:bodyPr vert="horz" lIns="91440" tIns="45720" rIns="91440" bIns="45720" rtlCol="0">
            <a:noAutofit/>
          </a:bodyPr>
          <a:lstStyle/>
          <a:p>
            <a:pPr marL="0" indent="0" algn="just">
              <a:buNone/>
            </a:pPr>
            <a:r>
              <a:rPr lang="en-US" sz="320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Career pathways</a:t>
            </a:r>
          </a:p>
          <a:p>
            <a:pPr marL="0" indent="0" algn="just">
              <a:buNone/>
            </a:pPr>
            <a:r>
              <a:rPr lang="en-US" sz="2400" dirty="0">
                <a:latin typeface="Times New Roman" panose="02020603050405020304" pitchFamily="18" charset="0"/>
                <a:cs typeface="Times New Roman" panose="02020603050405020304" pitchFamily="18" charset="0"/>
              </a:rPr>
              <a:t>The average salary of an Information Systems Manager is $82,450 yearly</a:t>
            </a:r>
            <a:endParaRPr lang="tr-TR" sz="2400" dirty="0">
              <a:latin typeface="Times New Roman" panose="02020603050405020304" pitchFamily="18" charset="0"/>
              <a:cs typeface="Times New Roman" panose="02020603050405020304" pitchFamily="18" charset="0"/>
            </a:endParaRPr>
          </a:p>
          <a:p>
            <a:pPr algn="just">
              <a:buFontTx/>
              <a:buChar char="-"/>
            </a:pPr>
            <a:r>
              <a:rPr lang="en-US" sz="2400" u="sng" dirty="0">
                <a:solidFill>
                  <a:schemeClr val="accent1">
                    <a:lumMod val="75000"/>
                  </a:schemeClr>
                </a:solidFill>
                <a:latin typeface="Times New Roman" panose="02020603050405020304" pitchFamily="18" charset="0"/>
                <a:cs typeface="Times New Roman" panose="02020603050405020304" pitchFamily="18" charset="0"/>
              </a:rPr>
              <a:t>Chief Information Officer (CIO)</a:t>
            </a:r>
            <a:r>
              <a:rPr lang="en-US" sz="2400" dirty="0">
                <a:latin typeface="Times New Roman" panose="02020603050405020304" pitchFamily="18" charset="0"/>
                <a:cs typeface="Times New Roman" panose="02020603050405020304" pitchFamily="18" charset="0"/>
              </a:rPr>
              <a:t>: the executive who is in charge of the IS function.</a:t>
            </a:r>
          </a:p>
          <a:p>
            <a:pPr algn="just">
              <a:buFontTx/>
              <a:buChar char="-"/>
            </a:pPr>
            <a:r>
              <a:rPr lang="en-US" sz="2400" u="sng" dirty="0">
                <a:solidFill>
                  <a:schemeClr val="accent1">
                    <a:lumMod val="75000"/>
                  </a:schemeClr>
                </a:solidFill>
                <a:latin typeface="Times New Roman" panose="02020603050405020304" pitchFamily="18" charset="0"/>
                <a:cs typeface="Times New Roman" panose="02020603050405020304" pitchFamily="18" charset="0"/>
              </a:rPr>
              <a:t>Management Information Systems </a:t>
            </a:r>
            <a:r>
              <a:rPr lang="en-US" sz="2400" dirty="0">
                <a:latin typeface="Times New Roman" panose="02020603050405020304" pitchFamily="18" charset="0"/>
                <a:cs typeface="Times New Roman" panose="02020603050405020304" pitchFamily="18" charset="0"/>
              </a:rPr>
              <a:t>: decision-making, coordination, control, analysis, and visualization of information in an organization.</a:t>
            </a:r>
            <a:endParaRPr lang="tr-TR" sz="2400" dirty="0">
              <a:latin typeface="Times New Roman" panose="02020603050405020304" pitchFamily="18" charset="0"/>
              <a:cs typeface="Times New Roman" panose="02020603050405020304" pitchFamily="18" charset="0"/>
            </a:endParaRPr>
          </a:p>
          <a:p>
            <a:pPr algn="just">
              <a:buFontTx/>
              <a:buChar char="-"/>
            </a:pPr>
            <a:r>
              <a:rPr lang="en-US" sz="2400" u="sng" dirty="0">
                <a:solidFill>
                  <a:schemeClr val="accent1">
                    <a:lumMod val="75000"/>
                  </a:schemeClr>
                </a:solidFill>
                <a:latin typeface="Times New Roman" panose="02020603050405020304" pitchFamily="18" charset="0"/>
                <a:cs typeface="Times New Roman" panose="02020603050405020304" pitchFamily="18" charset="0"/>
              </a:rPr>
              <a:t>Project Management</a:t>
            </a:r>
            <a:r>
              <a:rPr lang="en-US" sz="2400" dirty="0">
                <a:latin typeface="Times New Roman" panose="02020603050405020304" pitchFamily="18" charset="0"/>
                <a:cs typeface="Times New Roman" panose="02020603050405020304" pitchFamily="18" charset="0"/>
              </a:rPr>
              <a:t>  : initiating, planning, executing, controlling, and closing the work of a team to achieve specific goals</a:t>
            </a:r>
            <a:endParaRPr lang="tr-TR" sz="2400" dirty="0">
              <a:latin typeface="Times New Roman" panose="02020603050405020304" pitchFamily="18" charset="0"/>
              <a:cs typeface="Times New Roman" panose="02020603050405020304" pitchFamily="18" charset="0"/>
            </a:endParaRPr>
          </a:p>
          <a:p>
            <a:pPr algn="just">
              <a:buFontTx/>
              <a:buChar char="-"/>
            </a:pPr>
            <a:r>
              <a:rPr lang="en-US" sz="2400" u="sng" dirty="0">
                <a:solidFill>
                  <a:schemeClr val="accent1">
                    <a:lumMod val="75000"/>
                  </a:schemeClr>
                </a:solidFill>
                <a:latin typeface="Times New Roman" panose="02020603050405020304" pitchFamily="18" charset="0"/>
                <a:cs typeface="Times New Roman" panose="02020603050405020304" pitchFamily="18" charset="0"/>
              </a:rPr>
              <a:t>Enterprise Architecture </a:t>
            </a:r>
            <a:r>
              <a:rPr lang="en-US" sz="2400" dirty="0">
                <a:latin typeface="Times New Roman" panose="02020603050405020304" pitchFamily="18" charset="0"/>
                <a:cs typeface="Times New Roman" panose="02020603050405020304" pitchFamily="18" charset="0"/>
              </a:rPr>
              <a:t>: conducting enterprise analysis, design, planning, and implementation</a:t>
            </a:r>
          </a:p>
          <a:p>
            <a:pPr algn="just">
              <a:buFontTx/>
              <a:buChar char="-"/>
            </a:pPr>
            <a:r>
              <a:rPr lang="en-US" sz="2400" u="sng" dirty="0">
                <a:solidFill>
                  <a:schemeClr val="accent1">
                    <a:lumMod val="75000"/>
                  </a:schemeClr>
                </a:solidFill>
                <a:latin typeface="Times New Roman" panose="02020603050405020304" pitchFamily="18" charset="0"/>
                <a:cs typeface="Times New Roman" panose="02020603050405020304" pitchFamily="18" charset="0"/>
              </a:rPr>
              <a:t>business analysts </a:t>
            </a:r>
            <a:r>
              <a:rPr lang="en-US" sz="2400" dirty="0">
                <a:latin typeface="Times New Roman" panose="02020603050405020304" pitchFamily="18" charset="0"/>
                <a:cs typeface="Times New Roman" panose="02020603050405020304" pitchFamily="18" charset="0"/>
              </a:rPr>
              <a:t>;</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 systems analysts</a:t>
            </a:r>
            <a:endParaRPr lang="tr-TR" sz="2400" u="sng" dirty="0">
              <a:solidFill>
                <a:schemeClr val="accent1">
                  <a:lumMod val="75000"/>
                </a:schemeClr>
              </a:solidFill>
              <a:latin typeface="Times New Roman" panose="02020603050405020304" pitchFamily="18" charset="0"/>
              <a:cs typeface="Times New Roman" panose="02020603050405020304" pitchFamily="18" charset="0"/>
            </a:endParaRPr>
          </a:p>
          <a:p>
            <a:pPr algn="just">
              <a:buFontTx/>
              <a:buChar char="-"/>
            </a:pPr>
            <a:r>
              <a:rPr lang="en-US" sz="2400" u="sng" dirty="0">
                <a:solidFill>
                  <a:schemeClr val="accent1">
                    <a:lumMod val="75000"/>
                  </a:schemeClr>
                </a:solidFill>
                <a:latin typeface="Times New Roman" panose="02020603050405020304" pitchFamily="18" charset="0"/>
                <a:cs typeface="Times New Roman" panose="02020603050405020304" pitchFamily="18" charset="0"/>
              </a:rPr>
              <a:t>IS Strategy </a:t>
            </a:r>
            <a:r>
              <a:rPr lang="en-US" sz="2400" dirty="0">
                <a:latin typeface="Times New Roman" panose="02020603050405020304" pitchFamily="18" charset="0"/>
                <a:cs typeface="Times New Roman" panose="02020603050405020304" pitchFamily="18" charset="0"/>
              </a:rPr>
              <a:t>;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IS Development</a:t>
            </a:r>
            <a:r>
              <a:rPr lang="en-US" sz="2400" dirty="0">
                <a:latin typeface="Times New Roman" panose="02020603050405020304" pitchFamily="18" charset="0"/>
                <a:cs typeface="Times New Roman" panose="02020603050405020304" pitchFamily="18" charset="0"/>
              </a:rPr>
              <a:t>;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IS Organization </a:t>
            </a:r>
            <a:r>
              <a:rPr lang="en-US" sz="2400" dirty="0">
                <a:latin typeface="Times New Roman" panose="02020603050405020304" pitchFamily="18" charset="0"/>
                <a:cs typeface="Times New Roman" panose="02020603050405020304" pitchFamily="18" charset="0"/>
              </a:rPr>
              <a:t>;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IS Consulting</a:t>
            </a:r>
            <a:endParaRPr lang="tr-TR" sz="2400" u="sng" dirty="0">
              <a:solidFill>
                <a:schemeClr val="accent1">
                  <a:lumMod val="75000"/>
                </a:schemeClr>
              </a:solidFill>
              <a:latin typeface="Times New Roman" panose="02020603050405020304" pitchFamily="18" charset="0"/>
              <a:cs typeface="Times New Roman" panose="02020603050405020304" pitchFamily="18" charset="0"/>
            </a:endParaRPr>
          </a:p>
          <a:p>
            <a:pPr algn="just">
              <a:buFontTx/>
              <a:buChar char="-"/>
            </a:pPr>
            <a:r>
              <a:rPr lang="en-US" sz="2400" u="sng" dirty="0">
                <a:solidFill>
                  <a:schemeClr val="accent1">
                    <a:lumMod val="75000"/>
                  </a:schemeClr>
                </a:solidFill>
                <a:latin typeface="Times New Roman" panose="02020603050405020304" pitchFamily="18" charset="0"/>
                <a:cs typeface="Times New Roman" panose="02020603050405020304" pitchFamily="18" charset="0"/>
              </a:rPr>
              <a:t>IS Security </a:t>
            </a:r>
            <a:r>
              <a:rPr lang="en-US" sz="2400" dirty="0">
                <a:latin typeface="Times New Roman" panose="02020603050405020304" pitchFamily="18" charset="0"/>
                <a:cs typeface="Times New Roman" panose="02020603050405020304" pitchFamily="18" charset="0"/>
              </a:rPr>
              <a:t>; </a:t>
            </a:r>
            <a:r>
              <a:rPr lang="en-US" sz="2400" u="sng" dirty="0">
                <a:solidFill>
                  <a:schemeClr val="accent1">
                    <a:lumMod val="75000"/>
                  </a:schemeClr>
                </a:solidFill>
                <a:latin typeface="Times New Roman" panose="02020603050405020304" pitchFamily="18" charset="0"/>
                <a:cs typeface="Times New Roman" panose="02020603050405020304" pitchFamily="18" charset="0"/>
              </a:rPr>
              <a:t>IS Auditor</a:t>
            </a:r>
            <a:endParaRPr lang="tr-TR" sz="2400" u="sng"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C7A0665-81F7-430F-85D4-BC5536324B48}"/>
              </a:ext>
            </a:extLst>
          </p:cNvPr>
          <p:cNvSpPr>
            <a:spLocks noGrp="1"/>
          </p:cNvSpPr>
          <p:nvPr>
            <p:ph type="ftr" sz="quarter" idx="11"/>
          </p:nvPr>
        </p:nvSpPr>
        <p:spPr/>
        <p:txBody>
          <a:bodyPr/>
          <a:lstStyle/>
          <a:p>
            <a:r>
              <a:rPr lang="tr-TR"/>
              <a:t>IENG / MANE 372 - Introduction</a:t>
            </a:r>
          </a:p>
        </p:txBody>
      </p:sp>
      <p:sp>
        <p:nvSpPr>
          <p:cNvPr id="4" name="Slide Number Placeholder 3">
            <a:extLst>
              <a:ext uri="{FF2B5EF4-FFF2-40B4-BE49-F238E27FC236}">
                <a16:creationId xmlns:a16="http://schemas.microsoft.com/office/drawing/2014/main" id="{0B108911-BABB-47A9-A474-6512841CF70C}"/>
              </a:ext>
            </a:extLst>
          </p:cNvPr>
          <p:cNvSpPr>
            <a:spLocks noGrp="1"/>
          </p:cNvSpPr>
          <p:nvPr>
            <p:ph type="sldNum" sz="quarter" idx="12"/>
          </p:nvPr>
        </p:nvSpPr>
        <p:spPr/>
        <p:txBody>
          <a:bodyPr/>
          <a:lstStyle/>
          <a:p>
            <a:fld id="{6272C588-00FD-4B9D-A47E-4EF8BCA302DE}" type="slidenum">
              <a:rPr lang="tr-TR" smtClean="0"/>
              <a:t>9</a:t>
            </a:fld>
            <a:endParaRPr lang="tr-TR"/>
          </a:p>
        </p:txBody>
      </p:sp>
    </p:spTree>
    <p:extLst>
      <p:ext uri="{BB962C8B-B14F-4D97-AF65-F5344CB8AC3E}">
        <p14:creationId xmlns:p14="http://schemas.microsoft.com/office/powerpoint/2010/main" val="4270943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6A6ECE476B524A937EDEAF85AD8EB8" ma:contentTypeVersion="" ma:contentTypeDescription="Create a new document." ma:contentTypeScope="" ma:versionID="bb7f2947e0c736c045d86d7bbd4a2fa8">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0FE0A46-D2F2-47B9-BB2C-2B3266D7983E}"/>
</file>

<file path=customXml/itemProps2.xml><?xml version="1.0" encoding="utf-8"?>
<ds:datastoreItem xmlns:ds="http://schemas.openxmlformats.org/officeDocument/2006/customXml" ds:itemID="{BA91B685-4A03-4A6B-9D13-72D8438A1A8B}"/>
</file>

<file path=customXml/itemProps3.xml><?xml version="1.0" encoding="utf-8"?>
<ds:datastoreItem xmlns:ds="http://schemas.openxmlformats.org/officeDocument/2006/customXml" ds:itemID="{7A5EE549-527F-4847-B713-D99402E36B3C}"/>
</file>

<file path=docProps/app.xml><?xml version="1.0" encoding="utf-8"?>
<Properties xmlns="http://schemas.openxmlformats.org/officeDocument/2006/extended-properties" xmlns:vt="http://schemas.openxmlformats.org/officeDocument/2006/docPropsVTypes">
  <TotalTime>683</TotalTime>
  <Words>931</Words>
  <Application>Microsoft Office PowerPoint</Application>
  <PresentationFormat>Widescreen</PresentationFormat>
  <Paragraphs>120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Open Sans</vt:lpstr>
      <vt:lpstr>Times New Roman</vt:lpstr>
      <vt:lpstr>Trebuchet MS</vt:lpstr>
      <vt:lpstr>Office Theme</vt:lpstr>
      <vt:lpstr>EASTERN MEDITERRANEAN UNIVERSITY DEPARTMENT OF INDUSTRIAL ENGINEERING INFORMATION SYSTEMS AND TECHNOLOGY  IENG 372 / MANE 372 Spring 2021-2022 Introduction</vt:lpstr>
      <vt:lpstr>PowerPoint Presentation</vt:lpstr>
      <vt:lpstr>Grades</vt:lpstr>
      <vt:lpstr>Course Planning</vt:lpstr>
      <vt:lpstr>Information</vt:lpstr>
      <vt:lpstr>System</vt:lpstr>
      <vt:lpstr>Technology</vt:lpstr>
      <vt:lpstr>Information System</vt:lpstr>
      <vt:lpstr>PowerPoint Presentation</vt:lpstr>
      <vt:lpstr>Information Technology</vt:lpstr>
      <vt:lpstr>PowerPoint Presentation</vt:lpstr>
      <vt:lpstr>Information Systems and Technology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IENG372/MANE372 INFORMATION SYSTEMS AND TECHNOLOGY </dc:title>
  <dc:creator>Digikey</dc:creator>
  <cp:lastModifiedBy>Khaoula Ceylan</cp:lastModifiedBy>
  <cp:revision>88</cp:revision>
  <dcterms:created xsi:type="dcterms:W3CDTF">2021-03-05T13:09:17Z</dcterms:created>
  <dcterms:modified xsi:type="dcterms:W3CDTF">2022-03-03T07:56:23Z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0x0101001F6A6ECE476B524A937EDEAF85AD8EB8</vt:lpwstr>
  </property>
</Properties>
</file>