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0"/>
  </p:notesMasterIdLst>
  <p:sldIdLst>
    <p:sldId id="257" r:id="rId2"/>
    <p:sldId id="258" r:id="rId3"/>
    <p:sldId id="352" r:id="rId4"/>
    <p:sldId id="260" r:id="rId5"/>
    <p:sldId id="261" r:id="rId6"/>
    <p:sldId id="301" r:id="rId7"/>
    <p:sldId id="434" r:id="rId8"/>
    <p:sldId id="435" r:id="rId9"/>
    <p:sldId id="436" r:id="rId10"/>
    <p:sldId id="437" r:id="rId11"/>
    <p:sldId id="353" r:id="rId12"/>
    <p:sldId id="354" r:id="rId13"/>
    <p:sldId id="355" r:id="rId14"/>
    <p:sldId id="356" r:id="rId15"/>
    <p:sldId id="358" r:id="rId16"/>
    <p:sldId id="359" r:id="rId17"/>
    <p:sldId id="363" r:id="rId18"/>
    <p:sldId id="360" r:id="rId19"/>
    <p:sldId id="367" r:id="rId20"/>
    <p:sldId id="364" r:id="rId21"/>
    <p:sldId id="365" r:id="rId22"/>
    <p:sldId id="366" r:id="rId23"/>
    <p:sldId id="368" r:id="rId24"/>
    <p:sldId id="369" r:id="rId25"/>
    <p:sldId id="371" r:id="rId26"/>
    <p:sldId id="372" r:id="rId27"/>
    <p:sldId id="373" r:id="rId28"/>
    <p:sldId id="375" r:id="rId29"/>
    <p:sldId id="376" r:id="rId30"/>
    <p:sldId id="374" r:id="rId31"/>
    <p:sldId id="378" r:id="rId32"/>
    <p:sldId id="377" r:id="rId33"/>
    <p:sldId id="383" r:id="rId34"/>
    <p:sldId id="379" r:id="rId35"/>
    <p:sldId id="385" r:id="rId36"/>
    <p:sldId id="386" r:id="rId37"/>
    <p:sldId id="381" r:id="rId38"/>
    <p:sldId id="382" r:id="rId39"/>
    <p:sldId id="384" r:id="rId40"/>
    <p:sldId id="387" r:id="rId41"/>
    <p:sldId id="388" r:id="rId42"/>
    <p:sldId id="390" r:id="rId43"/>
    <p:sldId id="441" r:id="rId44"/>
    <p:sldId id="391" r:id="rId45"/>
    <p:sldId id="399" r:id="rId46"/>
    <p:sldId id="394" r:id="rId47"/>
    <p:sldId id="395" r:id="rId48"/>
    <p:sldId id="396" r:id="rId49"/>
    <p:sldId id="398" r:id="rId50"/>
    <p:sldId id="397" r:id="rId51"/>
    <p:sldId id="400" r:id="rId52"/>
    <p:sldId id="439" r:id="rId53"/>
    <p:sldId id="403" r:id="rId54"/>
    <p:sldId id="440" r:id="rId55"/>
    <p:sldId id="405" r:id="rId56"/>
    <p:sldId id="409" r:id="rId57"/>
    <p:sldId id="410" r:id="rId58"/>
    <p:sldId id="412" r:id="rId59"/>
    <p:sldId id="432" r:id="rId60"/>
    <p:sldId id="414" r:id="rId61"/>
    <p:sldId id="416" r:id="rId62"/>
    <p:sldId id="421" r:id="rId63"/>
    <p:sldId id="422" r:id="rId64"/>
    <p:sldId id="433" r:id="rId65"/>
    <p:sldId id="426" r:id="rId66"/>
    <p:sldId id="430" r:id="rId67"/>
    <p:sldId id="334" r:id="rId68"/>
    <p:sldId id="345" r:id="rId69"/>
    <p:sldId id="346" r:id="rId70"/>
    <p:sldId id="347" r:id="rId71"/>
    <p:sldId id="348" r:id="rId72"/>
    <p:sldId id="349" r:id="rId73"/>
    <p:sldId id="350" r:id="rId74"/>
    <p:sldId id="351" r:id="rId75"/>
    <p:sldId id="427" r:id="rId76"/>
    <p:sldId id="428" r:id="rId77"/>
    <p:sldId id="327" r:id="rId78"/>
    <p:sldId id="299" r:id="rId7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005A"/>
    <a:srgbClr val="FF9966"/>
    <a:srgbClr val="660033"/>
    <a:srgbClr val="FF00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94660"/>
  </p:normalViewPr>
  <p:slideViewPr>
    <p:cSldViewPr snapToGrid="0">
      <p:cViewPr varScale="1">
        <p:scale>
          <a:sx n="81" d="100"/>
          <a:sy n="81" d="100"/>
        </p:scale>
        <p:origin x="984" y="53"/>
      </p:cViewPr>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86"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ustomXml" Target="../customXml/item3.xml"/><Relationship Id="rId61" Type="http://schemas.openxmlformats.org/officeDocument/2006/relationships/slide" Target="slides/slide60.xml"/><Relationship Id="rId8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CB936A-627F-4192-B985-B7BAD020875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tr-TR"/>
        </a:p>
      </dgm:t>
    </dgm:pt>
    <dgm:pt modelId="{08FA7802-FE02-4E71-9AB2-B24E80AA6079}">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a:latin typeface="Times New Roman" panose="02020603050405020304" pitchFamily="18" charset="0"/>
              <a:cs typeface="Times New Roman" panose="02020603050405020304" pitchFamily="18" charset="0"/>
            </a:rPr>
            <a:t>Learning Objectives</a:t>
          </a:r>
          <a:endParaRPr lang="tr-TR" dirty="0">
            <a:latin typeface="Times New Roman" panose="02020603050405020304" pitchFamily="18" charset="0"/>
            <a:cs typeface="Times New Roman" panose="02020603050405020304" pitchFamily="18" charset="0"/>
          </a:endParaRPr>
        </a:p>
      </dgm:t>
    </dgm:pt>
    <dgm:pt modelId="{9B3CA827-274C-40E1-9FD4-E64326823C65}" type="parTrans" cxnId="{4C8345A7-FE15-4429-BE65-213F22545769}">
      <dgm:prSet/>
      <dgm:spPr/>
      <dgm:t>
        <a:bodyPr/>
        <a:lstStyle/>
        <a:p>
          <a:endParaRPr lang="tr-TR">
            <a:latin typeface="Times New Roman" panose="02020603050405020304" pitchFamily="18" charset="0"/>
            <a:cs typeface="Times New Roman" panose="02020603050405020304" pitchFamily="18" charset="0"/>
          </a:endParaRPr>
        </a:p>
      </dgm:t>
    </dgm:pt>
    <dgm:pt modelId="{946B8948-EB1A-490B-B7A0-01F89D0BCB51}" type="sibTrans" cxnId="{4C8345A7-FE15-4429-BE65-213F22545769}">
      <dgm:prSet/>
      <dgm:spPr/>
      <dgm:t>
        <a:bodyPr/>
        <a:lstStyle/>
        <a:p>
          <a:endParaRPr lang="tr-TR">
            <a:latin typeface="Times New Roman" panose="02020603050405020304" pitchFamily="18" charset="0"/>
            <a:cs typeface="Times New Roman" panose="02020603050405020304" pitchFamily="18" charset="0"/>
          </a:endParaRPr>
        </a:p>
      </dgm:t>
    </dgm:pt>
    <dgm:pt modelId="{F6F4AA87-87F5-4141-811D-8B2E7A5088A7}">
      <dgm:prSet phldrT="[Text]" custT="1">
        <dgm:style>
          <a:lnRef idx="1">
            <a:schemeClr val="accent6"/>
          </a:lnRef>
          <a:fillRef idx="2">
            <a:schemeClr val="accent6"/>
          </a:fillRef>
          <a:effectRef idx="1">
            <a:schemeClr val="accent6"/>
          </a:effectRef>
          <a:fontRef idx="minor">
            <a:schemeClr val="dk1"/>
          </a:fontRef>
        </dgm:style>
      </dgm:prSet>
      <dgm:spPr/>
      <dgm:t>
        <a:bodyPr/>
        <a:lstStyle/>
        <a:p>
          <a:pPr>
            <a:lnSpc>
              <a:spcPct val="100000"/>
            </a:lnSpc>
            <a:spcAft>
              <a:spcPts val="0"/>
            </a:spcAft>
          </a:pPr>
          <a:r>
            <a:rPr lang="tr-TR" sz="1400" dirty="0">
              <a:latin typeface="Times New Roman" panose="02020603050405020304" pitchFamily="18" charset="0"/>
              <a:cs typeface="Times New Roman" panose="02020603050405020304" pitchFamily="18" charset="0"/>
            </a:rPr>
            <a:t>Explain process modeling</a:t>
          </a:r>
        </a:p>
      </dgm:t>
    </dgm:pt>
    <dgm:pt modelId="{B22D336A-C27E-4853-BD7C-301CC8CC3285}" type="parTrans" cxnId="{1678610E-3814-412F-9CC9-5ED7498373E2}">
      <dgm:prSe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tr-TR">
            <a:latin typeface="Times New Roman" panose="02020603050405020304" pitchFamily="18" charset="0"/>
            <a:cs typeface="Times New Roman" panose="02020603050405020304" pitchFamily="18" charset="0"/>
          </a:endParaRPr>
        </a:p>
      </dgm:t>
    </dgm:pt>
    <dgm:pt modelId="{7D23D6B9-729B-4E47-BDD8-4D4FF8EF1A53}" type="sibTrans" cxnId="{1678610E-3814-412F-9CC9-5ED7498373E2}">
      <dgm:prSet/>
      <dgm:spPr/>
      <dgm:t>
        <a:bodyPr/>
        <a:lstStyle/>
        <a:p>
          <a:endParaRPr lang="tr-TR">
            <a:latin typeface="Times New Roman" panose="02020603050405020304" pitchFamily="18" charset="0"/>
            <a:cs typeface="Times New Roman" panose="02020603050405020304" pitchFamily="18" charset="0"/>
          </a:endParaRPr>
        </a:p>
      </dgm:t>
    </dgm:pt>
    <dgm:pt modelId="{3C56EC3F-E29B-4E09-B640-F1669432CBEE}">
      <dgm:prSet phldrT="[Text]" custT="1">
        <dgm:style>
          <a:lnRef idx="1">
            <a:schemeClr val="accent6"/>
          </a:lnRef>
          <a:fillRef idx="2">
            <a:schemeClr val="accent6"/>
          </a:fillRef>
          <a:effectRef idx="1">
            <a:schemeClr val="accent6"/>
          </a:effectRef>
          <a:fontRef idx="minor">
            <a:schemeClr val="dk1"/>
          </a:fontRef>
        </dgm:style>
      </dgm:prSet>
      <dgm:spPr/>
      <dgm:t>
        <a:bodyPr/>
        <a:lstStyle/>
        <a:p>
          <a:pPr>
            <a:lnSpc>
              <a:spcPct val="100000"/>
            </a:lnSpc>
            <a:spcAft>
              <a:spcPts val="0"/>
            </a:spcAft>
          </a:pPr>
          <a:r>
            <a:rPr lang="tr-TR" sz="1400" dirty="0">
              <a:latin typeface="Times New Roman" panose="02020603050405020304" pitchFamily="18" charset="0"/>
              <a:cs typeface="Times New Roman" panose="02020603050405020304" pitchFamily="18" charset="0"/>
            </a:rPr>
            <a:t>Discuss data-flow diagramming</a:t>
          </a:r>
        </a:p>
        <a:p>
          <a:r>
            <a:rPr lang="tr-TR" sz="1400" dirty="0">
              <a:latin typeface="Times New Roman" panose="02020603050405020304" pitchFamily="18" charset="0"/>
              <a:cs typeface="Times New Roman" panose="02020603050405020304" pitchFamily="18" charset="0"/>
            </a:rPr>
            <a:t>mechanics, definitions, and rules</a:t>
          </a:r>
        </a:p>
      </dgm:t>
    </dgm:pt>
    <dgm:pt modelId="{F51E24A8-990B-453C-BA01-BE59091DB407}" type="parTrans" cxnId="{2EAB4D91-3718-40B5-845B-909C4603110F}">
      <dgm:prSe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tr-TR">
            <a:latin typeface="Times New Roman" panose="02020603050405020304" pitchFamily="18" charset="0"/>
            <a:cs typeface="Times New Roman" panose="02020603050405020304" pitchFamily="18" charset="0"/>
          </a:endParaRPr>
        </a:p>
      </dgm:t>
    </dgm:pt>
    <dgm:pt modelId="{3F7D6020-69B8-4207-83F6-B5FB07E719BE}" type="sibTrans" cxnId="{2EAB4D91-3718-40B5-845B-909C4603110F}">
      <dgm:prSet/>
      <dgm:spPr/>
      <dgm:t>
        <a:bodyPr/>
        <a:lstStyle/>
        <a:p>
          <a:endParaRPr lang="tr-TR">
            <a:latin typeface="Times New Roman" panose="02020603050405020304" pitchFamily="18" charset="0"/>
            <a:cs typeface="Times New Roman" panose="02020603050405020304" pitchFamily="18" charset="0"/>
          </a:endParaRPr>
        </a:p>
      </dgm:t>
    </dgm:pt>
    <dgm:pt modelId="{A9FC56AF-A128-4D1C-B552-11660C378096}">
      <dgm:prSet phldrT="[Text]" custT="1">
        <dgm:style>
          <a:lnRef idx="1">
            <a:schemeClr val="accent6"/>
          </a:lnRef>
          <a:fillRef idx="2">
            <a:schemeClr val="accent6"/>
          </a:fillRef>
          <a:effectRef idx="1">
            <a:schemeClr val="accent6"/>
          </a:effectRef>
          <a:fontRef idx="minor">
            <a:schemeClr val="dk1"/>
          </a:fontRef>
        </dgm:style>
      </dgm:prSet>
      <dgm:spPr/>
      <dgm:t>
        <a:bodyPr/>
        <a:lstStyle/>
        <a:p>
          <a:pPr>
            <a:lnSpc>
              <a:spcPct val="100000"/>
            </a:lnSpc>
            <a:spcAft>
              <a:spcPts val="0"/>
            </a:spcAft>
          </a:pPr>
          <a:r>
            <a:rPr lang="en-US" sz="1400" dirty="0">
              <a:latin typeface="Times New Roman" panose="02020603050405020304" pitchFamily="18" charset="0"/>
              <a:cs typeface="Times New Roman" panose="02020603050405020304" pitchFamily="18" charset="0"/>
            </a:rPr>
            <a:t>Examine decision tables used to </a:t>
          </a:r>
          <a:r>
            <a:rPr lang="tr-TR" sz="1400" dirty="0">
              <a:latin typeface="Times New Roman" panose="02020603050405020304" pitchFamily="18" charset="0"/>
              <a:cs typeface="Times New Roman" panose="02020603050405020304" pitchFamily="18" charset="0"/>
            </a:rPr>
            <a:t>represent process logic</a:t>
          </a:r>
        </a:p>
      </dgm:t>
    </dgm:pt>
    <dgm:pt modelId="{F2272ED4-B9D4-4D3A-970E-D8928EE8EADE}" type="parTrans" cxnId="{E43A6D21-7883-458F-8D95-0939F9CDD6BD}">
      <dgm:prSe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tr-TR">
            <a:latin typeface="Times New Roman" panose="02020603050405020304" pitchFamily="18" charset="0"/>
            <a:cs typeface="Times New Roman" panose="02020603050405020304" pitchFamily="18" charset="0"/>
          </a:endParaRPr>
        </a:p>
      </dgm:t>
    </dgm:pt>
    <dgm:pt modelId="{D7FEE9A0-CC7A-468F-914F-B6EFFFA9B920}" type="sibTrans" cxnId="{E43A6D21-7883-458F-8D95-0939F9CDD6BD}">
      <dgm:prSet/>
      <dgm:spPr/>
      <dgm:t>
        <a:bodyPr/>
        <a:lstStyle/>
        <a:p>
          <a:endParaRPr lang="tr-TR">
            <a:latin typeface="Times New Roman" panose="02020603050405020304" pitchFamily="18" charset="0"/>
            <a:cs typeface="Times New Roman" panose="02020603050405020304" pitchFamily="18" charset="0"/>
          </a:endParaRPr>
        </a:p>
      </dgm:t>
    </dgm:pt>
    <dgm:pt modelId="{C378A13F-6BCB-443E-BDE1-29A087594C15}">
      <dgm:prSet custT="1">
        <dgm:style>
          <a:lnRef idx="1">
            <a:schemeClr val="accent6"/>
          </a:lnRef>
          <a:fillRef idx="2">
            <a:schemeClr val="accent6"/>
          </a:fillRef>
          <a:effectRef idx="1">
            <a:schemeClr val="accent6"/>
          </a:effectRef>
          <a:fontRef idx="minor">
            <a:schemeClr val="dk1"/>
          </a:fontRef>
        </dgm:style>
      </dgm:prSet>
      <dgm:spPr/>
      <dgm:t>
        <a:bodyPr/>
        <a:lstStyle/>
        <a:p>
          <a:pPr>
            <a:lnSpc>
              <a:spcPct val="100000"/>
            </a:lnSpc>
            <a:spcAft>
              <a:spcPts val="0"/>
            </a:spcAft>
          </a:pPr>
          <a:r>
            <a:rPr lang="en-US" sz="1400" dirty="0">
              <a:latin typeface="Times New Roman" panose="02020603050405020304" pitchFamily="18" charset="0"/>
              <a:cs typeface="Times New Roman" panose="02020603050405020304" pitchFamily="18" charset="0"/>
            </a:rPr>
            <a:t>Discuss the use of data-flow diagrams</a:t>
          </a:r>
          <a:endParaRPr lang="tr-TR" sz="1400" dirty="0">
            <a:latin typeface="Times New Roman" panose="02020603050405020304" pitchFamily="18" charset="0"/>
            <a:cs typeface="Times New Roman" panose="02020603050405020304" pitchFamily="18" charset="0"/>
          </a:endParaRPr>
        </a:p>
        <a:p>
          <a:r>
            <a:rPr lang="tr-TR" sz="1400" dirty="0">
              <a:latin typeface="Times New Roman" panose="02020603050405020304" pitchFamily="18" charset="0"/>
              <a:cs typeface="Times New Roman" panose="02020603050405020304" pitchFamily="18" charset="0"/>
            </a:rPr>
            <a:t>as analysis tools</a:t>
          </a:r>
        </a:p>
      </dgm:t>
    </dgm:pt>
    <dgm:pt modelId="{A28450A7-2FD0-43AC-AB5E-17461FDDE2D2}" type="parTrans" cxnId="{191913B1-2149-4EEA-8B64-373ACC5EF23E}">
      <dgm:prSe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tr-TR">
            <a:latin typeface="Times New Roman" panose="02020603050405020304" pitchFamily="18" charset="0"/>
            <a:cs typeface="Times New Roman" panose="02020603050405020304" pitchFamily="18" charset="0"/>
          </a:endParaRPr>
        </a:p>
      </dgm:t>
    </dgm:pt>
    <dgm:pt modelId="{00FFD5DA-72C4-4AF7-8048-F6C2AFC9FF9C}" type="sibTrans" cxnId="{191913B1-2149-4EEA-8B64-373ACC5EF23E}">
      <dgm:prSet/>
      <dgm:spPr/>
      <dgm:t>
        <a:bodyPr/>
        <a:lstStyle/>
        <a:p>
          <a:endParaRPr lang="tr-TR">
            <a:latin typeface="Times New Roman" panose="02020603050405020304" pitchFamily="18" charset="0"/>
            <a:cs typeface="Times New Roman" panose="02020603050405020304" pitchFamily="18" charset="0"/>
          </a:endParaRPr>
        </a:p>
      </dgm:t>
    </dgm:pt>
    <dgm:pt modelId="{58D0DD7F-4FFC-4309-89E0-D9ADE77B1A15}">
      <dgm:prSet custT="1">
        <dgm:style>
          <a:lnRef idx="1">
            <a:schemeClr val="accent6"/>
          </a:lnRef>
          <a:fillRef idx="2">
            <a:schemeClr val="accent6"/>
          </a:fillRef>
          <a:effectRef idx="1">
            <a:schemeClr val="accent6"/>
          </a:effectRef>
          <a:fontRef idx="minor">
            <a:schemeClr val="dk1"/>
          </a:fontRef>
        </dgm:style>
      </dgm:prSet>
      <dgm:spPr/>
      <dgm:t>
        <a:bodyPr/>
        <a:lstStyle/>
        <a:p>
          <a:pPr marL="0" lvl="0" algn="ctr" defTabSz="444500">
            <a:lnSpc>
              <a:spcPct val="100000"/>
            </a:lnSpc>
            <a:spcBef>
              <a:spcPct val="0"/>
            </a:spcBef>
            <a:spcAft>
              <a:spcPts val="0"/>
            </a:spcAft>
            <a:buNone/>
          </a:pPr>
          <a:r>
            <a:rPr lang="en-US" sz="1400" kern="1200" dirty="0">
              <a:solidFill>
                <a:prstClr val="black"/>
              </a:solidFill>
              <a:latin typeface="Times New Roman" panose="02020603050405020304" pitchFamily="18" charset="0"/>
              <a:ea typeface="+mn-ea"/>
              <a:cs typeface="Times New Roman" panose="02020603050405020304" pitchFamily="18" charset="0"/>
            </a:rPr>
            <a:t>Decompose data-flow diagrams into lower level </a:t>
          </a:r>
          <a:r>
            <a:rPr lang="tr-TR" sz="1400" kern="1200" dirty="0">
              <a:solidFill>
                <a:prstClr val="black"/>
              </a:solidFill>
              <a:latin typeface="Times New Roman" panose="02020603050405020304" pitchFamily="18" charset="0"/>
              <a:ea typeface="+mn-ea"/>
              <a:cs typeface="Times New Roman" panose="02020603050405020304" pitchFamily="18" charset="0"/>
            </a:rPr>
            <a:t>diagrams.</a:t>
          </a:r>
        </a:p>
      </dgm:t>
    </dgm:pt>
    <dgm:pt modelId="{F351F756-B31B-4CF3-ADEC-DE244C0F1FC3}" type="parTrans" cxnId="{3948149F-E7B7-419B-B41A-C77F5CC6B4C9}">
      <dgm:prSe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tr-TR">
            <a:latin typeface="Times New Roman" panose="02020603050405020304" pitchFamily="18" charset="0"/>
            <a:cs typeface="Times New Roman" panose="02020603050405020304" pitchFamily="18" charset="0"/>
          </a:endParaRPr>
        </a:p>
      </dgm:t>
    </dgm:pt>
    <dgm:pt modelId="{C349F15B-1B82-4588-8016-6D11E6B645C3}" type="sibTrans" cxnId="{3948149F-E7B7-419B-B41A-C77F5CC6B4C9}">
      <dgm:prSet/>
      <dgm:spPr/>
      <dgm:t>
        <a:bodyPr/>
        <a:lstStyle/>
        <a:p>
          <a:endParaRPr lang="tr-TR">
            <a:latin typeface="Times New Roman" panose="02020603050405020304" pitchFamily="18" charset="0"/>
            <a:cs typeface="Times New Roman" panose="02020603050405020304" pitchFamily="18" charset="0"/>
          </a:endParaRPr>
        </a:p>
      </dgm:t>
    </dgm:pt>
    <dgm:pt modelId="{2B560D10-8EA9-4F5F-94BD-C04B0937159F}">
      <dgm:prSet custT="1">
        <dgm:style>
          <a:lnRef idx="1">
            <a:schemeClr val="accent6"/>
          </a:lnRef>
          <a:fillRef idx="2">
            <a:schemeClr val="accent6"/>
          </a:fillRef>
          <a:effectRef idx="1">
            <a:schemeClr val="accent6"/>
          </a:effectRef>
          <a:fontRef idx="minor">
            <a:schemeClr val="dk1"/>
          </a:fontRef>
        </dgm:style>
      </dgm:prSet>
      <dgm:spPr/>
      <dgm:t>
        <a:bodyPr/>
        <a:lstStyle/>
        <a:p>
          <a:pPr>
            <a:lnSpc>
              <a:spcPct val="100000"/>
            </a:lnSpc>
            <a:spcAft>
              <a:spcPts val="0"/>
            </a:spcAft>
          </a:pPr>
          <a:r>
            <a:rPr lang="tr-TR" sz="1400" dirty="0">
              <a:latin typeface="Times New Roman" panose="02020603050405020304" pitchFamily="18" charset="0"/>
              <a:cs typeface="Times New Roman" panose="02020603050405020304" pitchFamily="18" charset="0"/>
            </a:rPr>
            <a:t>Discuss balancing data-flow diagrams</a:t>
          </a:r>
        </a:p>
      </dgm:t>
    </dgm:pt>
    <dgm:pt modelId="{A7FCF419-77F8-4BDC-9085-AFAC5B7565D8}" type="parTrans" cxnId="{75FEDD84-B359-49FD-B238-B91D4810B454}">
      <dgm:prSe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tr-TR">
            <a:latin typeface="Times New Roman" panose="02020603050405020304" pitchFamily="18" charset="0"/>
            <a:cs typeface="Times New Roman" panose="02020603050405020304" pitchFamily="18" charset="0"/>
          </a:endParaRPr>
        </a:p>
      </dgm:t>
    </dgm:pt>
    <dgm:pt modelId="{2A628CB0-A9C1-4FD4-BB28-DA2298272818}" type="sibTrans" cxnId="{75FEDD84-B359-49FD-B238-B91D4810B454}">
      <dgm:prSet/>
      <dgm:spPr/>
      <dgm:t>
        <a:bodyPr/>
        <a:lstStyle/>
        <a:p>
          <a:endParaRPr lang="tr-TR">
            <a:latin typeface="Times New Roman" panose="02020603050405020304" pitchFamily="18" charset="0"/>
            <a:cs typeface="Times New Roman" panose="02020603050405020304" pitchFamily="18" charset="0"/>
          </a:endParaRPr>
        </a:p>
      </dgm:t>
    </dgm:pt>
    <dgm:pt modelId="{ED910F81-BD3D-4A79-B6CF-1EC0116B7632}" type="pres">
      <dgm:prSet presAssocID="{28CB936A-627F-4192-B985-B7BAD0208757}" presName="cycle" presStyleCnt="0">
        <dgm:presLayoutVars>
          <dgm:chMax val="1"/>
          <dgm:dir/>
          <dgm:animLvl val="ctr"/>
          <dgm:resizeHandles val="exact"/>
        </dgm:presLayoutVars>
      </dgm:prSet>
      <dgm:spPr/>
    </dgm:pt>
    <dgm:pt modelId="{60EC40CD-51F1-445D-BCE0-CB8477A7EE20}" type="pres">
      <dgm:prSet presAssocID="{08FA7802-FE02-4E71-9AB2-B24E80AA6079}" presName="centerShape" presStyleLbl="node0" presStyleIdx="0" presStyleCnt="1" custLinFactNeighborX="0"/>
      <dgm:spPr/>
    </dgm:pt>
    <dgm:pt modelId="{52CEA00D-F433-4C50-BB4E-4B3EB953B487}" type="pres">
      <dgm:prSet presAssocID="{B22D336A-C27E-4853-BD7C-301CC8CC3285}" presName="parTrans" presStyleLbl="bgSibTrans2D1" presStyleIdx="0" presStyleCnt="6" custLinFactNeighborX="0"/>
      <dgm:spPr/>
    </dgm:pt>
    <dgm:pt modelId="{E5A6225D-D8CC-4EFE-8099-D9E85F8804A6}" type="pres">
      <dgm:prSet presAssocID="{F6F4AA87-87F5-4141-811D-8B2E7A5088A7}" presName="node" presStyleLbl="node1" presStyleIdx="0" presStyleCnt="6" custRadScaleRad="100025" custRadScaleInc="-129">
        <dgm:presLayoutVars>
          <dgm:bulletEnabled val="1"/>
        </dgm:presLayoutVars>
      </dgm:prSet>
      <dgm:spPr/>
    </dgm:pt>
    <dgm:pt modelId="{1B58FE63-5BFC-4E7C-853C-3B8FAEEB38A6}" type="pres">
      <dgm:prSet presAssocID="{F51E24A8-990B-453C-BA01-BE59091DB407}" presName="parTrans" presStyleLbl="bgSibTrans2D1" presStyleIdx="1" presStyleCnt="6" custLinFactNeighborX="0"/>
      <dgm:spPr/>
    </dgm:pt>
    <dgm:pt modelId="{31D9FBE4-464C-4684-82B6-3CCC3CBBD6B4}" type="pres">
      <dgm:prSet presAssocID="{3C56EC3F-E29B-4E09-B640-F1669432CBEE}" presName="node" presStyleLbl="node1" presStyleIdx="1" presStyleCnt="6" custRadScaleRad="101265" custRadScaleInc="-1756">
        <dgm:presLayoutVars>
          <dgm:bulletEnabled val="1"/>
        </dgm:presLayoutVars>
      </dgm:prSet>
      <dgm:spPr/>
    </dgm:pt>
    <dgm:pt modelId="{57D748E2-D877-46C7-8754-042B4FC311BD}" type="pres">
      <dgm:prSet presAssocID="{F351F756-B31B-4CF3-ADEC-DE244C0F1FC3}" presName="parTrans" presStyleLbl="bgSibTrans2D1" presStyleIdx="2" presStyleCnt="6" custLinFactNeighborX="0"/>
      <dgm:spPr/>
    </dgm:pt>
    <dgm:pt modelId="{E3B088E6-D86E-46C5-8ABE-DBF1E1B024E1}" type="pres">
      <dgm:prSet presAssocID="{58D0DD7F-4FFC-4309-89E0-D9ADE77B1A15}" presName="node" presStyleLbl="node1" presStyleIdx="2" presStyleCnt="6" custScaleX="105892" custRadScaleRad="100759" custRadScaleInc="-2877">
        <dgm:presLayoutVars>
          <dgm:bulletEnabled val="1"/>
        </dgm:presLayoutVars>
      </dgm:prSet>
      <dgm:spPr/>
    </dgm:pt>
    <dgm:pt modelId="{39B608F5-BD48-4BD6-A345-4981C2BA8940}" type="pres">
      <dgm:prSet presAssocID="{A7FCF419-77F8-4BDC-9085-AFAC5B7565D8}" presName="parTrans" presStyleLbl="bgSibTrans2D1" presStyleIdx="3" presStyleCnt="6"/>
      <dgm:spPr/>
    </dgm:pt>
    <dgm:pt modelId="{7FA15235-9718-4B92-9CA7-76C9536F9258}" type="pres">
      <dgm:prSet presAssocID="{2B560D10-8EA9-4F5F-94BD-C04B0937159F}" presName="node" presStyleLbl="node1" presStyleIdx="3" presStyleCnt="6" custRadScaleRad="99290" custRadScaleInc="-2791">
        <dgm:presLayoutVars>
          <dgm:bulletEnabled val="1"/>
        </dgm:presLayoutVars>
      </dgm:prSet>
      <dgm:spPr/>
    </dgm:pt>
    <dgm:pt modelId="{9706406E-DCE1-4F2E-B622-7AA5C7E41871}" type="pres">
      <dgm:prSet presAssocID="{A28450A7-2FD0-43AC-AB5E-17461FDDE2D2}" presName="parTrans" presStyleLbl="bgSibTrans2D1" presStyleIdx="4" presStyleCnt="6"/>
      <dgm:spPr/>
    </dgm:pt>
    <dgm:pt modelId="{2D9F0C41-A426-488C-A903-1B0130F475AB}" type="pres">
      <dgm:prSet presAssocID="{C378A13F-6BCB-443E-BDE1-29A087594C15}" presName="node" presStyleLbl="node1" presStyleIdx="4" presStyleCnt="6">
        <dgm:presLayoutVars>
          <dgm:bulletEnabled val="1"/>
        </dgm:presLayoutVars>
      </dgm:prSet>
      <dgm:spPr/>
    </dgm:pt>
    <dgm:pt modelId="{B032C690-EFDA-4D3A-B678-9BDD31F0D591}" type="pres">
      <dgm:prSet presAssocID="{F2272ED4-B9D4-4D3A-970E-D8928EE8EADE}" presName="parTrans" presStyleLbl="bgSibTrans2D1" presStyleIdx="5" presStyleCnt="6"/>
      <dgm:spPr/>
    </dgm:pt>
    <dgm:pt modelId="{6150A432-F222-4354-8870-670ADD376AEE}" type="pres">
      <dgm:prSet presAssocID="{A9FC56AF-A128-4D1C-B552-11660C378096}" presName="node" presStyleLbl="node1" presStyleIdx="5" presStyleCnt="6">
        <dgm:presLayoutVars>
          <dgm:bulletEnabled val="1"/>
        </dgm:presLayoutVars>
      </dgm:prSet>
      <dgm:spPr/>
    </dgm:pt>
  </dgm:ptLst>
  <dgm:cxnLst>
    <dgm:cxn modelId="{1678610E-3814-412F-9CC9-5ED7498373E2}" srcId="{08FA7802-FE02-4E71-9AB2-B24E80AA6079}" destId="{F6F4AA87-87F5-4141-811D-8B2E7A5088A7}" srcOrd="0" destOrd="0" parTransId="{B22D336A-C27E-4853-BD7C-301CC8CC3285}" sibTransId="{7D23D6B9-729B-4E47-BDD8-4D4FF8EF1A53}"/>
    <dgm:cxn modelId="{E43A6D21-7883-458F-8D95-0939F9CDD6BD}" srcId="{08FA7802-FE02-4E71-9AB2-B24E80AA6079}" destId="{A9FC56AF-A128-4D1C-B552-11660C378096}" srcOrd="5" destOrd="0" parTransId="{F2272ED4-B9D4-4D3A-970E-D8928EE8EADE}" sibTransId="{D7FEE9A0-CC7A-468F-914F-B6EFFFA9B920}"/>
    <dgm:cxn modelId="{A5FA9127-22BD-44DB-ADD9-D3CA7682F11C}" type="presOf" srcId="{08FA7802-FE02-4E71-9AB2-B24E80AA6079}" destId="{60EC40CD-51F1-445D-BCE0-CB8477A7EE20}" srcOrd="0" destOrd="0" presId="urn:microsoft.com/office/officeart/2005/8/layout/radial4"/>
    <dgm:cxn modelId="{3EA2683E-239F-4224-A9FE-3D4414E9581C}" type="presOf" srcId="{58D0DD7F-4FFC-4309-89E0-D9ADE77B1A15}" destId="{E3B088E6-D86E-46C5-8ABE-DBF1E1B024E1}" srcOrd="0" destOrd="0" presId="urn:microsoft.com/office/officeart/2005/8/layout/radial4"/>
    <dgm:cxn modelId="{0024D941-73F9-4DA9-B778-5D03C2546583}" type="presOf" srcId="{2B560D10-8EA9-4F5F-94BD-C04B0937159F}" destId="{7FA15235-9718-4B92-9CA7-76C9536F9258}" srcOrd="0" destOrd="0" presId="urn:microsoft.com/office/officeart/2005/8/layout/radial4"/>
    <dgm:cxn modelId="{99CCE442-1AD2-4FE5-B068-FA45608A557B}" type="presOf" srcId="{3C56EC3F-E29B-4E09-B640-F1669432CBEE}" destId="{31D9FBE4-464C-4684-82B6-3CCC3CBBD6B4}" srcOrd="0" destOrd="0" presId="urn:microsoft.com/office/officeart/2005/8/layout/radial4"/>
    <dgm:cxn modelId="{4E911843-DBDE-4F0A-AE67-9A039BA28600}" type="presOf" srcId="{F2272ED4-B9D4-4D3A-970E-D8928EE8EADE}" destId="{B032C690-EFDA-4D3A-B678-9BDD31F0D591}" srcOrd="0" destOrd="0" presId="urn:microsoft.com/office/officeart/2005/8/layout/radial4"/>
    <dgm:cxn modelId="{43C7A446-C0EE-4814-A8F0-2A9142F1A4E4}" type="presOf" srcId="{F6F4AA87-87F5-4141-811D-8B2E7A5088A7}" destId="{E5A6225D-D8CC-4EFE-8099-D9E85F8804A6}" srcOrd="0" destOrd="0" presId="urn:microsoft.com/office/officeart/2005/8/layout/radial4"/>
    <dgm:cxn modelId="{03A0EE68-289F-4A20-A314-19AB4EFDF720}" type="presOf" srcId="{F51E24A8-990B-453C-BA01-BE59091DB407}" destId="{1B58FE63-5BFC-4E7C-853C-3B8FAEEB38A6}" srcOrd="0" destOrd="0" presId="urn:microsoft.com/office/officeart/2005/8/layout/radial4"/>
    <dgm:cxn modelId="{4F856A56-7C87-4CE7-BEF8-011A20B692E2}" type="presOf" srcId="{A7FCF419-77F8-4BDC-9085-AFAC5B7565D8}" destId="{39B608F5-BD48-4BD6-A345-4981C2BA8940}" srcOrd="0" destOrd="0" presId="urn:microsoft.com/office/officeart/2005/8/layout/radial4"/>
    <dgm:cxn modelId="{75FEDD84-B359-49FD-B238-B91D4810B454}" srcId="{08FA7802-FE02-4E71-9AB2-B24E80AA6079}" destId="{2B560D10-8EA9-4F5F-94BD-C04B0937159F}" srcOrd="3" destOrd="0" parTransId="{A7FCF419-77F8-4BDC-9085-AFAC5B7565D8}" sibTransId="{2A628CB0-A9C1-4FD4-BB28-DA2298272818}"/>
    <dgm:cxn modelId="{E8E05C8B-7734-496C-9D35-358EB397A408}" type="presOf" srcId="{B22D336A-C27E-4853-BD7C-301CC8CC3285}" destId="{52CEA00D-F433-4C50-BB4E-4B3EB953B487}" srcOrd="0" destOrd="0" presId="urn:microsoft.com/office/officeart/2005/8/layout/radial4"/>
    <dgm:cxn modelId="{48ABED8B-306F-4F15-B3BF-0803AF914D9D}" type="presOf" srcId="{C378A13F-6BCB-443E-BDE1-29A087594C15}" destId="{2D9F0C41-A426-488C-A903-1B0130F475AB}" srcOrd="0" destOrd="0" presId="urn:microsoft.com/office/officeart/2005/8/layout/radial4"/>
    <dgm:cxn modelId="{2EAB4D91-3718-40B5-845B-909C4603110F}" srcId="{08FA7802-FE02-4E71-9AB2-B24E80AA6079}" destId="{3C56EC3F-E29B-4E09-B640-F1669432CBEE}" srcOrd="1" destOrd="0" parTransId="{F51E24A8-990B-453C-BA01-BE59091DB407}" sibTransId="{3F7D6020-69B8-4207-83F6-B5FB07E719BE}"/>
    <dgm:cxn modelId="{2B72BD96-6102-447A-B308-BA43EC606BAE}" type="presOf" srcId="{A28450A7-2FD0-43AC-AB5E-17461FDDE2D2}" destId="{9706406E-DCE1-4F2E-B622-7AA5C7E41871}" srcOrd="0" destOrd="0" presId="urn:microsoft.com/office/officeart/2005/8/layout/radial4"/>
    <dgm:cxn modelId="{3948149F-E7B7-419B-B41A-C77F5CC6B4C9}" srcId="{08FA7802-FE02-4E71-9AB2-B24E80AA6079}" destId="{58D0DD7F-4FFC-4309-89E0-D9ADE77B1A15}" srcOrd="2" destOrd="0" parTransId="{F351F756-B31B-4CF3-ADEC-DE244C0F1FC3}" sibTransId="{C349F15B-1B82-4588-8016-6D11E6B645C3}"/>
    <dgm:cxn modelId="{4C8345A7-FE15-4429-BE65-213F22545769}" srcId="{28CB936A-627F-4192-B985-B7BAD0208757}" destId="{08FA7802-FE02-4E71-9AB2-B24E80AA6079}" srcOrd="0" destOrd="0" parTransId="{9B3CA827-274C-40E1-9FD4-E64326823C65}" sibTransId="{946B8948-EB1A-490B-B7A0-01F89D0BCB51}"/>
    <dgm:cxn modelId="{191913B1-2149-4EEA-8B64-373ACC5EF23E}" srcId="{08FA7802-FE02-4E71-9AB2-B24E80AA6079}" destId="{C378A13F-6BCB-443E-BDE1-29A087594C15}" srcOrd="4" destOrd="0" parTransId="{A28450A7-2FD0-43AC-AB5E-17461FDDE2D2}" sibTransId="{00FFD5DA-72C4-4AF7-8048-F6C2AFC9FF9C}"/>
    <dgm:cxn modelId="{E6D0E6C2-297F-4060-8767-3C54DF0D938B}" type="presOf" srcId="{A9FC56AF-A128-4D1C-B552-11660C378096}" destId="{6150A432-F222-4354-8870-670ADD376AEE}" srcOrd="0" destOrd="0" presId="urn:microsoft.com/office/officeart/2005/8/layout/radial4"/>
    <dgm:cxn modelId="{88BA58D7-720A-4BB6-B09A-D39E8BF1C3E6}" type="presOf" srcId="{F351F756-B31B-4CF3-ADEC-DE244C0F1FC3}" destId="{57D748E2-D877-46C7-8754-042B4FC311BD}" srcOrd="0" destOrd="0" presId="urn:microsoft.com/office/officeart/2005/8/layout/radial4"/>
    <dgm:cxn modelId="{083BE6F2-1575-4032-8A9B-E7813063495F}" type="presOf" srcId="{28CB936A-627F-4192-B985-B7BAD0208757}" destId="{ED910F81-BD3D-4A79-B6CF-1EC0116B7632}" srcOrd="0" destOrd="0" presId="urn:microsoft.com/office/officeart/2005/8/layout/radial4"/>
    <dgm:cxn modelId="{89CB9A19-02BD-468C-BC01-39A3D518DD68}" type="presParOf" srcId="{ED910F81-BD3D-4A79-B6CF-1EC0116B7632}" destId="{60EC40CD-51F1-445D-BCE0-CB8477A7EE20}" srcOrd="0" destOrd="0" presId="urn:microsoft.com/office/officeart/2005/8/layout/radial4"/>
    <dgm:cxn modelId="{CA4FF9E0-93E1-4C6D-8C76-999294000FCB}" type="presParOf" srcId="{ED910F81-BD3D-4A79-B6CF-1EC0116B7632}" destId="{52CEA00D-F433-4C50-BB4E-4B3EB953B487}" srcOrd="1" destOrd="0" presId="urn:microsoft.com/office/officeart/2005/8/layout/radial4"/>
    <dgm:cxn modelId="{108F1402-70B1-4E06-83A1-DEF4CF5102F7}" type="presParOf" srcId="{ED910F81-BD3D-4A79-B6CF-1EC0116B7632}" destId="{E5A6225D-D8CC-4EFE-8099-D9E85F8804A6}" srcOrd="2" destOrd="0" presId="urn:microsoft.com/office/officeart/2005/8/layout/radial4"/>
    <dgm:cxn modelId="{8898A096-9AD2-444F-8D03-9A37A565EFC2}" type="presParOf" srcId="{ED910F81-BD3D-4A79-B6CF-1EC0116B7632}" destId="{1B58FE63-5BFC-4E7C-853C-3B8FAEEB38A6}" srcOrd="3" destOrd="0" presId="urn:microsoft.com/office/officeart/2005/8/layout/radial4"/>
    <dgm:cxn modelId="{79E57687-16D6-4804-BA83-D14D31B0F204}" type="presParOf" srcId="{ED910F81-BD3D-4A79-B6CF-1EC0116B7632}" destId="{31D9FBE4-464C-4684-82B6-3CCC3CBBD6B4}" srcOrd="4" destOrd="0" presId="urn:microsoft.com/office/officeart/2005/8/layout/radial4"/>
    <dgm:cxn modelId="{44BBA66A-888B-409F-BCD9-782A98CD721E}" type="presParOf" srcId="{ED910F81-BD3D-4A79-B6CF-1EC0116B7632}" destId="{57D748E2-D877-46C7-8754-042B4FC311BD}" srcOrd="5" destOrd="0" presId="urn:microsoft.com/office/officeart/2005/8/layout/radial4"/>
    <dgm:cxn modelId="{1A7F577F-552A-421A-B763-3CF2C7A49767}" type="presParOf" srcId="{ED910F81-BD3D-4A79-B6CF-1EC0116B7632}" destId="{E3B088E6-D86E-46C5-8ABE-DBF1E1B024E1}" srcOrd="6" destOrd="0" presId="urn:microsoft.com/office/officeart/2005/8/layout/radial4"/>
    <dgm:cxn modelId="{29D2A275-ED50-4405-AB07-A59A09E6A60E}" type="presParOf" srcId="{ED910F81-BD3D-4A79-B6CF-1EC0116B7632}" destId="{39B608F5-BD48-4BD6-A345-4981C2BA8940}" srcOrd="7" destOrd="0" presId="urn:microsoft.com/office/officeart/2005/8/layout/radial4"/>
    <dgm:cxn modelId="{0749C978-4708-45FE-9287-7AFC97FF5F15}" type="presParOf" srcId="{ED910F81-BD3D-4A79-B6CF-1EC0116B7632}" destId="{7FA15235-9718-4B92-9CA7-76C9536F9258}" srcOrd="8" destOrd="0" presId="urn:microsoft.com/office/officeart/2005/8/layout/radial4"/>
    <dgm:cxn modelId="{C50F7831-E089-4D5C-B45F-543FB65380BE}" type="presParOf" srcId="{ED910F81-BD3D-4A79-B6CF-1EC0116B7632}" destId="{9706406E-DCE1-4F2E-B622-7AA5C7E41871}" srcOrd="9" destOrd="0" presId="urn:microsoft.com/office/officeart/2005/8/layout/radial4"/>
    <dgm:cxn modelId="{34617A01-3B2E-43D0-9ECE-4A0B480E73D1}" type="presParOf" srcId="{ED910F81-BD3D-4A79-B6CF-1EC0116B7632}" destId="{2D9F0C41-A426-488C-A903-1B0130F475AB}" srcOrd="10" destOrd="0" presId="urn:microsoft.com/office/officeart/2005/8/layout/radial4"/>
    <dgm:cxn modelId="{8BF66246-E37F-42E1-AACD-DA50E2616ACF}" type="presParOf" srcId="{ED910F81-BD3D-4A79-B6CF-1EC0116B7632}" destId="{B032C690-EFDA-4D3A-B678-9BDD31F0D591}" srcOrd="11" destOrd="0" presId="urn:microsoft.com/office/officeart/2005/8/layout/radial4"/>
    <dgm:cxn modelId="{9245F2D5-78F7-4479-A478-081017ED17AD}" type="presParOf" srcId="{ED910F81-BD3D-4A79-B6CF-1EC0116B7632}" destId="{6150A432-F222-4354-8870-670ADD376AEE}"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910D07-0034-4AD7-9E37-25CF97EA0DDB}"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tr-TR"/>
        </a:p>
      </dgm:t>
    </dgm:pt>
    <dgm:pt modelId="{07C4EEFC-7D27-4149-BF20-EDA0F04FB49B}">
      <dgm:prSet phldrT="[Text]" custT="1"/>
      <dgm:spPr/>
      <dgm:t>
        <a:bodyPr/>
        <a:lstStyle/>
        <a:p>
          <a:r>
            <a:rPr lang="en-US" sz="1200" dirty="0">
              <a:latin typeface="Times New Roman" panose="02020603050405020304" pitchFamily="18" charset="0"/>
              <a:cs typeface="Times New Roman" panose="02020603050405020304" pitchFamily="18" charset="0"/>
            </a:rPr>
            <a:t>0</a:t>
          </a:r>
        </a:p>
        <a:p>
          <a:r>
            <a:rPr lang="en-US" sz="1200" dirty="0">
              <a:latin typeface="Times New Roman" panose="02020603050405020304" pitchFamily="18" charset="0"/>
              <a:cs typeface="Times New Roman" panose="02020603050405020304" pitchFamily="18" charset="0"/>
            </a:rPr>
            <a:t>Food Ordering System</a:t>
          </a:r>
          <a:endParaRPr lang="tr-TR" sz="1200" dirty="0">
            <a:latin typeface="Times New Roman" panose="02020603050405020304" pitchFamily="18" charset="0"/>
            <a:cs typeface="Times New Roman" panose="02020603050405020304" pitchFamily="18" charset="0"/>
          </a:endParaRPr>
        </a:p>
      </dgm:t>
    </dgm:pt>
    <dgm:pt modelId="{10F6CD1E-92D3-4219-ABBC-2780E30CA12C}" type="parTrans" cxnId="{D1B0AADA-1A30-4AEF-B8A6-906B615AAB2B}">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637BB0A4-1BDE-4EF6-8129-C798AA97184E}" type="sibTrans" cxnId="{D1B0AADA-1A30-4AEF-B8A6-906B615AAB2B}">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5D10B8EE-3E45-4742-B22A-DCE562CDAF67}">
      <dgm:prSet phldrT="[Text]" custT="1"/>
      <dgm:spPr/>
      <dgm:t>
        <a:bodyPr/>
        <a:lstStyle/>
        <a:p>
          <a:pPr>
            <a:lnSpc>
              <a:spcPct val="100000"/>
            </a:lnSpc>
            <a:spcAft>
              <a:spcPts val="0"/>
            </a:spcAft>
          </a:pPr>
          <a:r>
            <a:rPr lang="en-US" sz="1200">
              <a:latin typeface="Times New Roman" panose="02020603050405020304" pitchFamily="18" charset="0"/>
              <a:cs typeface="Times New Roman" panose="02020603050405020304" pitchFamily="18" charset="0"/>
            </a:rPr>
            <a:t>1.0</a:t>
          </a:r>
        </a:p>
        <a:p>
          <a:pPr>
            <a:lnSpc>
              <a:spcPct val="100000"/>
            </a:lnSpc>
            <a:spcAft>
              <a:spcPts val="0"/>
            </a:spcAft>
          </a:pPr>
          <a:r>
            <a:rPr lang="en-US" sz="1200">
              <a:latin typeface="Times New Roman" panose="02020603050405020304" pitchFamily="18" charset="0"/>
              <a:cs typeface="Times New Roman" panose="02020603050405020304" pitchFamily="18" charset="0"/>
            </a:rPr>
            <a:t>Receive and Transform Customer Food Order</a:t>
          </a:r>
          <a:endParaRPr lang="tr-TR" sz="1200" dirty="0">
            <a:latin typeface="Times New Roman" panose="02020603050405020304" pitchFamily="18" charset="0"/>
            <a:cs typeface="Times New Roman" panose="02020603050405020304" pitchFamily="18" charset="0"/>
          </a:endParaRPr>
        </a:p>
      </dgm:t>
    </dgm:pt>
    <dgm:pt modelId="{0696EC7C-A54A-44AF-9B45-38CAED2BD7D1}" type="parTrans" cxnId="{5F8E60A9-1FAA-4EA7-B22C-02AEF61FDEF7}">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2C8A9EAF-1C9F-4E7B-896C-28258956CB56}" type="sibTrans" cxnId="{5F8E60A9-1FAA-4EA7-B22C-02AEF61FDEF7}">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F8094579-FE63-4C73-A307-9A6CAA8B7635}">
      <dgm:prSet phldrT="[Text]" custT="1"/>
      <dgm:spPr/>
      <dgm:t>
        <a:bodyPr/>
        <a:lstStyle/>
        <a:p>
          <a:pPr>
            <a:lnSpc>
              <a:spcPct val="100000"/>
            </a:lnSpc>
            <a:spcAft>
              <a:spcPts val="0"/>
            </a:spcAft>
          </a:pPr>
          <a:r>
            <a:rPr lang="en-US" sz="1200">
              <a:latin typeface="Times New Roman" panose="02020603050405020304" pitchFamily="18" charset="0"/>
              <a:cs typeface="Times New Roman" panose="02020603050405020304" pitchFamily="18" charset="0"/>
            </a:rPr>
            <a:t>3.0</a:t>
          </a:r>
        </a:p>
        <a:p>
          <a:pPr>
            <a:lnSpc>
              <a:spcPct val="100000"/>
            </a:lnSpc>
            <a:spcAft>
              <a:spcPts val="0"/>
            </a:spcAft>
          </a:pPr>
          <a:r>
            <a:rPr lang="en-US" sz="1200">
              <a:latin typeface="Times New Roman" panose="02020603050405020304" pitchFamily="18" charset="0"/>
              <a:cs typeface="Times New Roman" panose="02020603050405020304" pitchFamily="18" charset="0"/>
            </a:rPr>
            <a:t>Update</a:t>
          </a:r>
        </a:p>
        <a:p>
          <a:pPr>
            <a:lnSpc>
              <a:spcPct val="100000"/>
            </a:lnSpc>
            <a:spcAft>
              <a:spcPts val="0"/>
            </a:spcAft>
          </a:pPr>
          <a:r>
            <a:rPr lang="en-US" sz="1200">
              <a:latin typeface="Times New Roman" panose="02020603050405020304" pitchFamily="18" charset="0"/>
              <a:cs typeface="Times New Roman" panose="02020603050405020304" pitchFamily="18" charset="0"/>
            </a:rPr>
            <a:t> İnventory   File</a:t>
          </a:r>
          <a:endParaRPr lang="en-US" sz="1200" dirty="0">
            <a:latin typeface="Times New Roman" panose="02020603050405020304" pitchFamily="18" charset="0"/>
            <a:cs typeface="Times New Roman" panose="02020603050405020304" pitchFamily="18" charset="0"/>
          </a:endParaRPr>
        </a:p>
      </dgm:t>
    </dgm:pt>
    <dgm:pt modelId="{E2C7BB81-CD3C-41E2-9966-607AD3110660}" type="parTrans" cxnId="{0F64638F-4DA9-43CB-A81B-1B12F8437D0D}">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A9A7D70F-6ABB-406D-8FEB-38F96104A332}" type="sibTrans" cxnId="{0F64638F-4DA9-43CB-A81B-1B12F8437D0D}">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CEB43722-75FD-4319-92CB-2A33B5D85789}">
      <dgm:prSet phldrT="[Text]" custT="1"/>
      <dgm:spPr/>
      <dgm:t>
        <a:bodyPr/>
        <a:lstStyle/>
        <a:p>
          <a:pPr>
            <a:lnSpc>
              <a:spcPct val="100000"/>
            </a:lnSpc>
            <a:spcAft>
              <a:spcPts val="0"/>
            </a:spcAft>
          </a:pPr>
          <a:r>
            <a:rPr lang="en-US" sz="1200">
              <a:latin typeface="Times New Roman" panose="02020603050405020304" pitchFamily="18" charset="0"/>
              <a:cs typeface="Times New Roman" panose="02020603050405020304" pitchFamily="18" charset="0"/>
            </a:rPr>
            <a:t>4.0</a:t>
          </a:r>
        </a:p>
        <a:p>
          <a:pPr>
            <a:lnSpc>
              <a:spcPct val="100000"/>
            </a:lnSpc>
            <a:spcAft>
              <a:spcPts val="0"/>
            </a:spcAft>
          </a:pPr>
          <a:r>
            <a:rPr lang="en-US" sz="1200">
              <a:latin typeface="Times New Roman" panose="02020603050405020304" pitchFamily="18" charset="0"/>
              <a:cs typeface="Times New Roman" panose="02020603050405020304" pitchFamily="18" charset="0"/>
            </a:rPr>
            <a:t>Produce Management </a:t>
          </a:r>
        </a:p>
        <a:p>
          <a:pPr>
            <a:lnSpc>
              <a:spcPct val="100000"/>
            </a:lnSpc>
            <a:spcAft>
              <a:spcPts val="0"/>
            </a:spcAft>
          </a:pPr>
          <a:r>
            <a:rPr lang="en-US" sz="1200">
              <a:latin typeface="Times New Roman" panose="02020603050405020304" pitchFamily="18" charset="0"/>
              <a:cs typeface="Times New Roman" panose="02020603050405020304" pitchFamily="18" charset="0"/>
            </a:rPr>
            <a:t>Reports</a:t>
          </a:r>
          <a:endParaRPr lang="tr-TR" sz="1200" dirty="0">
            <a:latin typeface="Times New Roman" panose="02020603050405020304" pitchFamily="18" charset="0"/>
            <a:cs typeface="Times New Roman" panose="02020603050405020304" pitchFamily="18" charset="0"/>
          </a:endParaRPr>
        </a:p>
      </dgm:t>
    </dgm:pt>
    <dgm:pt modelId="{CA2993C4-6318-4EC9-8DBA-F0180B338C99}" type="parTrans" cxnId="{618367CD-9253-4C60-AA08-0A8E6F2EC793}">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22B4BC6A-6E8C-41BD-A2C9-A5BE0D24CA1D}" type="sibTrans" cxnId="{618367CD-9253-4C60-AA08-0A8E6F2EC793}">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64FB7CE8-BA9B-46EA-834A-253480B73EB7}">
      <dgm:prSet custT="1"/>
      <dgm:spPr/>
      <dgm:t>
        <a:bodyPr/>
        <a:lstStyle/>
        <a:p>
          <a:pPr>
            <a:lnSpc>
              <a:spcPct val="100000"/>
            </a:lnSpc>
            <a:spcAft>
              <a:spcPts val="0"/>
            </a:spcAft>
          </a:pPr>
          <a:r>
            <a:rPr lang="en-US" sz="1200">
              <a:latin typeface="Times New Roman" panose="02020603050405020304" pitchFamily="18" charset="0"/>
              <a:cs typeface="Times New Roman" panose="02020603050405020304" pitchFamily="18" charset="0"/>
            </a:rPr>
            <a:t>2.0</a:t>
          </a:r>
        </a:p>
        <a:p>
          <a:pPr>
            <a:lnSpc>
              <a:spcPct val="100000"/>
            </a:lnSpc>
            <a:spcAft>
              <a:spcPts val="0"/>
            </a:spcAft>
          </a:pPr>
          <a:r>
            <a:rPr lang="en-US" sz="1200">
              <a:latin typeface="Times New Roman" panose="02020603050405020304" pitchFamily="18" charset="0"/>
              <a:cs typeface="Times New Roman" panose="02020603050405020304" pitchFamily="18" charset="0"/>
            </a:rPr>
            <a:t>Update</a:t>
          </a:r>
        </a:p>
        <a:p>
          <a:pPr>
            <a:lnSpc>
              <a:spcPct val="100000"/>
            </a:lnSpc>
            <a:spcAft>
              <a:spcPts val="0"/>
            </a:spcAft>
          </a:pPr>
          <a:r>
            <a:rPr lang="en-US" sz="1200">
              <a:latin typeface="Times New Roman" panose="02020603050405020304" pitchFamily="18" charset="0"/>
              <a:cs typeface="Times New Roman" panose="02020603050405020304" pitchFamily="18" charset="0"/>
            </a:rPr>
            <a:t> Goods Sold  File</a:t>
          </a:r>
          <a:endParaRPr lang="en-US" sz="1200" dirty="0">
            <a:latin typeface="Times New Roman" panose="02020603050405020304" pitchFamily="18" charset="0"/>
            <a:cs typeface="Times New Roman" panose="02020603050405020304" pitchFamily="18" charset="0"/>
          </a:endParaRPr>
        </a:p>
      </dgm:t>
    </dgm:pt>
    <dgm:pt modelId="{19F6ED08-7BB2-4015-B1C9-9077B5053C4B}" type="parTrans" cxnId="{7ADC77BD-859B-4463-A3A3-84C7547C26FE}">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7C8BD081-C6EB-4780-96F4-D2050B94C149}" type="sibTrans" cxnId="{7ADC77BD-859B-4463-A3A3-84C7547C26FE}">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EF24B52A-4878-4B9F-B216-7F37034FCAB2}">
      <dgm:prSet custT="1"/>
      <dgm:spPr/>
      <dgm:t>
        <a:bodyPr/>
        <a:lstStyle/>
        <a:p>
          <a:pPr>
            <a:lnSpc>
              <a:spcPct val="100000"/>
            </a:lnSpc>
            <a:spcAft>
              <a:spcPts val="0"/>
            </a:spcAft>
          </a:pPr>
          <a:r>
            <a:rPr lang="en-US" sz="1200" dirty="0">
              <a:latin typeface="Times New Roman" panose="02020603050405020304" pitchFamily="18" charset="0"/>
              <a:cs typeface="Times New Roman" panose="02020603050405020304" pitchFamily="18" charset="0"/>
            </a:rPr>
            <a:t>1.1</a:t>
          </a:r>
        </a:p>
        <a:p>
          <a:pPr>
            <a:lnSpc>
              <a:spcPct val="100000"/>
            </a:lnSpc>
            <a:spcAft>
              <a:spcPts val="0"/>
            </a:spcAft>
          </a:pPr>
          <a:r>
            <a:rPr lang="en-US" sz="1200" dirty="0">
              <a:latin typeface="Times New Roman" panose="02020603050405020304" pitchFamily="18" charset="0"/>
              <a:cs typeface="Times New Roman" panose="02020603050405020304" pitchFamily="18" charset="0"/>
            </a:rPr>
            <a:t>Receive </a:t>
          </a:r>
        </a:p>
        <a:p>
          <a:pPr>
            <a:lnSpc>
              <a:spcPct val="100000"/>
            </a:lnSpc>
            <a:spcAft>
              <a:spcPts val="0"/>
            </a:spcAft>
          </a:pPr>
          <a:r>
            <a:rPr lang="en-US" sz="1200" dirty="0">
              <a:latin typeface="Times New Roman" panose="02020603050405020304" pitchFamily="18" charset="0"/>
              <a:cs typeface="Times New Roman" panose="02020603050405020304" pitchFamily="18" charset="0"/>
            </a:rPr>
            <a:t>a customer </a:t>
          </a:r>
        </a:p>
        <a:p>
          <a:pPr>
            <a:lnSpc>
              <a:spcPct val="100000"/>
            </a:lnSpc>
            <a:spcAft>
              <a:spcPts val="0"/>
            </a:spcAft>
          </a:pPr>
          <a:r>
            <a:rPr lang="en-US" sz="1200" dirty="0">
              <a:latin typeface="Times New Roman" panose="02020603050405020304" pitchFamily="18" charset="0"/>
              <a:cs typeface="Times New Roman" panose="02020603050405020304" pitchFamily="18" charset="0"/>
            </a:rPr>
            <a:t>order</a:t>
          </a:r>
          <a:endParaRPr lang="tr-TR" sz="1200" dirty="0">
            <a:latin typeface="Times New Roman" panose="02020603050405020304" pitchFamily="18" charset="0"/>
            <a:cs typeface="Times New Roman" panose="02020603050405020304" pitchFamily="18" charset="0"/>
          </a:endParaRPr>
        </a:p>
      </dgm:t>
    </dgm:pt>
    <dgm:pt modelId="{B51F44B9-4EE6-410C-A18D-E0FCFFF32F9B}" type="parTrans" cxnId="{75BB5CF5-1399-4F68-988B-5C4FDAFB57AD}">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151795AF-728A-4F6C-B74E-0D35E69CF0B6}" type="sibTrans" cxnId="{75BB5CF5-1399-4F68-988B-5C4FDAFB57AD}">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3250E938-D958-410C-B605-AA4012B82548}">
      <dgm:prSet custT="1"/>
      <dgm:spPr/>
      <dgm:t>
        <a:bodyPr/>
        <a:lstStyle/>
        <a:p>
          <a:pPr>
            <a:lnSpc>
              <a:spcPct val="100000"/>
            </a:lnSpc>
            <a:spcAft>
              <a:spcPts val="0"/>
            </a:spcAft>
          </a:pPr>
          <a:r>
            <a:rPr lang="en-US" sz="1200" dirty="0">
              <a:latin typeface="Times New Roman" panose="02020603050405020304" pitchFamily="18" charset="0"/>
              <a:cs typeface="Times New Roman" panose="02020603050405020304" pitchFamily="18" charset="0"/>
            </a:rPr>
            <a:t>1.5</a:t>
          </a:r>
        </a:p>
        <a:p>
          <a:pPr>
            <a:lnSpc>
              <a:spcPct val="100000"/>
            </a:lnSpc>
            <a:spcAft>
              <a:spcPts val="0"/>
            </a:spcAft>
          </a:pPr>
          <a:r>
            <a:rPr lang="en-US" sz="1200" dirty="0">
              <a:latin typeface="Times New Roman" panose="02020603050405020304" pitchFamily="18" charset="0"/>
              <a:cs typeface="Times New Roman" panose="02020603050405020304" pitchFamily="18" charset="0"/>
            </a:rPr>
            <a:t>Generate Inventory Decrements</a:t>
          </a:r>
          <a:endParaRPr lang="tr-TR" sz="1200" dirty="0">
            <a:latin typeface="Times New Roman" panose="02020603050405020304" pitchFamily="18" charset="0"/>
            <a:cs typeface="Times New Roman" panose="02020603050405020304" pitchFamily="18" charset="0"/>
          </a:endParaRPr>
        </a:p>
      </dgm:t>
    </dgm:pt>
    <dgm:pt modelId="{7CBE8DB6-D801-426C-BBFC-1CA32548AE81}" type="parTrans" cxnId="{4BED1704-E233-4283-9EF5-FB1886AFC368}">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18CE4B91-276B-4C05-90E7-C4ED9BC0E12F}" type="sibTrans" cxnId="{4BED1704-E233-4283-9EF5-FB1886AFC368}">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718383E8-EE5D-48AB-95FA-323477C4F59D}">
      <dgm:prSet custT="1"/>
      <dgm:spPr/>
      <dgm:t>
        <a:bodyPr/>
        <a:lstStyle/>
        <a:p>
          <a:pPr>
            <a:lnSpc>
              <a:spcPct val="100000"/>
            </a:lnSpc>
            <a:spcAft>
              <a:spcPts val="0"/>
            </a:spcAft>
          </a:pPr>
          <a:r>
            <a:rPr lang="en-US" sz="1200" dirty="0">
              <a:latin typeface="Times New Roman" panose="02020603050405020304" pitchFamily="18" charset="0"/>
              <a:cs typeface="Times New Roman" panose="02020603050405020304" pitchFamily="18" charset="0"/>
            </a:rPr>
            <a:t>1.3</a:t>
          </a:r>
        </a:p>
        <a:p>
          <a:pPr>
            <a:lnSpc>
              <a:spcPct val="100000"/>
            </a:lnSpc>
            <a:spcAft>
              <a:spcPts val="0"/>
            </a:spcAft>
          </a:pPr>
          <a:r>
            <a:rPr lang="en-US" sz="1200" dirty="0">
              <a:latin typeface="Times New Roman" panose="02020603050405020304" pitchFamily="18" charset="0"/>
              <a:cs typeface="Times New Roman" panose="02020603050405020304" pitchFamily="18" charset="0"/>
            </a:rPr>
            <a:t>Transform </a:t>
          </a:r>
        </a:p>
        <a:p>
          <a:pPr>
            <a:lnSpc>
              <a:spcPct val="100000"/>
            </a:lnSpc>
            <a:spcAft>
              <a:spcPts val="0"/>
            </a:spcAft>
          </a:pPr>
          <a:r>
            <a:rPr lang="en-US" sz="1200" dirty="0">
              <a:latin typeface="Times New Roman" panose="02020603050405020304" pitchFamily="18" charset="0"/>
              <a:cs typeface="Times New Roman" panose="02020603050405020304" pitchFamily="18" charset="0"/>
            </a:rPr>
            <a:t>Order to Kitchen Format</a:t>
          </a:r>
          <a:endParaRPr lang="tr-TR" sz="1200" dirty="0">
            <a:latin typeface="Times New Roman" panose="02020603050405020304" pitchFamily="18" charset="0"/>
            <a:cs typeface="Times New Roman" panose="02020603050405020304" pitchFamily="18" charset="0"/>
          </a:endParaRPr>
        </a:p>
      </dgm:t>
    </dgm:pt>
    <dgm:pt modelId="{9450E887-1AB6-4BF9-A4B8-778BEA1EF27F}" type="parTrans" cxnId="{1BF98747-557E-4045-BBF0-42BBAD77AF25}">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2A3FBD14-7183-4543-A317-00E937D80296}" type="sibTrans" cxnId="{1BF98747-557E-4045-BBF0-42BBAD77AF25}">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FB010CD2-1748-4F1B-A04E-9EA9A879DEAE}">
      <dgm:prSet custT="1"/>
      <dgm:spPr/>
      <dgm:t>
        <a:bodyPr/>
        <a:lstStyle/>
        <a:p>
          <a:pPr>
            <a:lnSpc>
              <a:spcPct val="100000"/>
            </a:lnSpc>
            <a:spcAft>
              <a:spcPts val="0"/>
            </a:spcAft>
          </a:pPr>
          <a:r>
            <a:rPr lang="en-US" sz="1200" dirty="0">
              <a:latin typeface="Times New Roman" panose="02020603050405020304" pitchFamily="18" charset="0"/>
              <a:cs typeface="Times New Roman" panose="02020603050405020304" pitchFamily="18" charset="0"/>
            </a:rPr>
            <a:t>1.2</a:t>
          </a:r>
        </a:p>
        <a:p>
          <a:pPr>
            <a:lnSpc>
              <a:spcPct val="100000"/>
            </a:lnSpc>
            <a:spcAft>
              <a:spcPts val="0"/>
            </a:spcAft>
          </a:pPr>
          <a:r>
            <a:rPr lang="en-US" sz="1200" dirty="0">
              <a:latin typeface="Times New Roman" panose="02020603050405020304" pitchFamily="18" charset="0"/>
              <a:cs typeface="Times New Roman" panose="02020603050405020304" pitchFamily="18" charset="0"/>
            </a:rPr>
            <a:t>Generate Customer</a:t>
          </a:r>
        </a:p>
        <a:p>
          <a:pPr>
            <a:lnSpc>
              <a:spcPct val="100000"/>
            </a:lnSpc>
            <a:spcAft>
              <a:spcPts val="0"/>
            </a:spcAft>
          </a:pPr>
          <a:r>
            <a:rPr lang="en-US" sz="1200" dirty="0">
              <a:latin typeface="Times New Roman" panose="02020603050405020304" pitchFamily="18" charset="0"/>
              <a:cs typeface="Times New Roman" panose="02020603050405020304" pitchFamily="18" charset="0"/>
            </a:rPr>
            <a:t> Receipt</a:t>
          </a:r>
          <a:endParaRPr lang="tr-TR" sz="1200" dirty="0">
            <a:latin typeface="Times New Roman" panose="02020603050405020304" pitchFamily="18" charset="0"/>
            <a:cs typeface="Times New Roman" panose="02020603050405020304" pitchFamily="18" charset="0"/>
          </a:endParaRPr>
        </a:p>
      </dgm:t>
    </dgm:pt>
    <dgm:pt modelId="{DE2C4952-48A5-465B-8879-D7D208B64482}" type="parTrans" cxnId="{1AF873C3-1F62-449C-B768-5D6E03A9E438}">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B450AA87-5F4F-4C03-84E1-B91B164ECB92}" type="sibTrans" cxnId="{1AF873C3-1F62-449C-B768-5D6E03A9E438}">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CADB4BD1-EED0-4AFC-99C2-337E1EED8D8D}">
      <dgm:prSet custT="1"/>
      <dgm:spPr/>
      <dgm:t>
        <a:bodyPr/>
        <a:lstStyle/>
        <a:p>
          <a:pPr>
            <a:lnSpc>
              <a:spcPct val="100000"/>
            </a:lnSpc>
            <a:spcAft>
              <a:spcPts val="0"/>
            </a:spcAft>
          </a:pPr>
          <a:r>
            <a:rPr lang="en-US" sz="1200" dirty="0">
              <a:latin typeface="Times New Roman" panose="02020603050405020304" pitchFamily="18" charset="0"/>
              <a:cs typeface="Times New Roman" panose="02020603050405020304" pitchFamily="18" charset="0"/>
            </a:rPr>
            <a:t>4.1</a:t>
          </a:r>
        </a:p>
        <a:p>
          <a:pPr>
            <a:lnSpc>
              <a:spcPct val="100000"/>
            </a:lnSpc>
            <a:spcAft>
              <a:spcPts val="0"/>
            </a:spcAft>
          </a:pPr>
          <a:r>
            <a:rPr lang="en-US" sz="1200" dirty="0">
              <a:latin typeface="Times New Roman" panose="02020603050405020304" pitchFamily="18" charset="0"/>
              <a:cs typeface="Times New Roman" panose="02020603050405020304" pitchFamily="18" charset="0"/>
            </a:rPr>
            <a:t>Access Goods Sold and Inventory Data</a:t>
          </a:r>
          <a:endParaRPr lang="tr-TR" sz="1200" dirty="0">
            <a:latin typeface="Times New Roman" panose="02020603050405020304" pitchFamily="18" charset="0"/>
            <a:cs typeface="Times New Roman" panose="02020603050405020304" pitchFamily="18" charset="0"/>
          </a:endParaRPr>
        </a:p>
      </dgm:t>
    </dgm:pt>
    <dgm:pt modelId="{6A9D49CE-DE91-47F4-B0CD-8890F3A0C7DA}" type="parTrans" cxnId="{7C7D3663-2D4D-4B30-841F-F1E10F398616}">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0183D6E0-83FE-4D2B-A863-E36328214E8D}" type="sibTrans" cxnId="{7C7D3663-2D4D-4B30-841F-F1E10F398616}">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0FDCC731-7FF3-4054-893C-BC94E13F3AD3}">
      <dgm:prSet custT="1"/>
      <dgm:spPr/>
      <dgm:t>
        <a:bodyPr/>
        <a:lstStyle/>
        <a:p>
          <a:pPr>
            <a:lnSpc>
              <a:spcPct val="100000"/>
            </a:lnSpc>
            <a:spcAft>
              <a:spcPts val="0"/>
            </a:spcAft>
          </a:pPr>
          <a:r>
            <a:rPr lang="en-US" sz="1200" dirty="0">
              <a:latin typeface="Times New Roman" panose="02020603050405020304" pitchFamily="18" charset="0"/>
              <a:cs typeface="Times New Roman" panose="02020603050405020304" pitchFamily="18" charset="0"/>
            </a:rPr>
            <a:t>4.2</a:t>
          </a:r>
        </a:p>
        <a:p>
          <a:pPr>
            <a:lnSpc>
              <a:spcPct val="100000"/>
            </a:lnSpc>
            <a:spcAft>
              <a:spcPts val="0"/>
            </a:spcAft>
          </a:pPr>
          <a:r>
            <a:rPr lang="en-US" sz="1200" dirty="0">
              <a:latin typeface="Times New Roman" panose="02020603050405020304" pitchFamily="18" charset="0"/>
              <a:cs typeface="Times New Roman" panose="02020603050405020304" pitchFamily="18" charset="0"/>
            </a:rPr>
            <a:t>Aggregate Goods Sold and Inventory Data</a:t>
          </a:r>
          <a:endParaRPr lang="tr-TR" sz="1200" dirty="0">
            <a:latin typeface="Times New Roman" panose="02020603050405020304" pitchFamily="18" charset="0"/>
            <a:cs typeface="Times New Roman" panose="02020603050405020304" pitchFamily="18" charset="0"/>
          </a:endParaRPr>
        </a:p>
      </dgm:t>
    </dgm:pt>
    <dgm:pt modelId="{2ED69892-ED3B-441C-A58A-95EBB906B12E}" type="parTrans" cxnId="{D91068F5-1698-4F5D-A40E-BEDAA57E8690}">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D2466D59-935C-4534-A633-B31782131B4F}" type="sibTrans" cxnId="{D91068F5-1698-4F5D-A40E-BEDAA57E8690}">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A3A30B1D-664C-43B9-9659-8433715FF163}">
      <dgm:prSet custT="1"/>
      <dgm:spPr/>
      <dgm:t>
        <a:bodyPr/>
        <a:lstStyle/>
        <a:p>
          <a:pPr>
            <a:lnSpc>
              <a:spcPct val="100000"/>
            </a:lnSpc>
            <a:spcAft>
              <a:spcPts val="0"/>
            </a:spcAft>
          </a:pPr>
          <a:r>
            <a:rPr lang="en-US" sz="1200" dirty="0">
              <a:latin typeface="Times New Roman" panose="02020603050405020304" pitchFamily="18" charset="0"/>
              <a:cs typeface="Times New Roman" panose="02020603050405020304" pitchFamily="18" charset="0"/>
            </a:rPr>
            <a:t>4.3</a:t>
          </a:r>
        </a:p>
        <a:p>
          <a:pPr>
            <a:lnSpc>
              <a:spcPct val="100000"/>
            </a:lnSpc>
            <a:spcAft>
              <a:spcPts val="0"/>
            </a:spcAft>
          </a:pPr>
          <a:r>
            <a:rPr lang="en-US" sz="1200" dirty="0">
              <a:latin typeface="Times New Roman" panose="02020603050405020304" pitchFamily="18" charset="0"/>
              <a:cs typeface="Times New Roman" panose="02020603050405020304" pitchFamily="18" charset="0"/>
            </a:rPr>
            <a:t>Prepare Management Reports</a:t>
          </a:r>
          <a:endParaRPr lang="tr-TR" sz="1200" dirty="0">
            <a:latin typeface="Times New Roman" panose="02020603050405020304" pitchFamily="18" charset="0"/>
            <a:cs typeface="Times New Roman" panose="02020603050405020304" pitchFamily="18" charset="0"/>
          </a:endParaRPr>
        </a:p>
      </dgm:t>
    </dgm:pt>
    <dgm:pt modelId="{E4DD0315-42F7-4979-8DE7-3CD9D821E067}" type="parTrans" cxnId="{82A0F585-2A29-42C4-AC07-BB336CF29783}">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6CF2C668-6E1B-477B-9D57-D0576CFC1A52}" type="sibTrans" cxnId="{82A0F585-2A29-42C4-AC07-BB336CF29783}">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3B54930F-582C-447C-A33F-441EE54D8FE1}">
      <dgm:prSet custT="1"/>
      <dgm:spPr/>
      <dgm:t>
        <a:bodyPr/>
        <a:lstStyle/>
        <a:p>
          <a:pPr>
            <a:lnSpc>
              <a:spcPct val="100000"/>
            </a:lnSpc>
            <a:spcAft>
              <a:spcPts val="0"/>
            </a:spcAft>
          </a:pPr>
          <a:r>
            <a:rPr lang="en-US" sz="1200" dirty="0">
              <a:latin typeface="Times New Roman" panose="02020603050405020304" pitchFamily="18" charset="0"/>
              <a:cs typeface="Times New Roman" panose="02020603050405020304" pitchFamily="18" charset="0"/>
            </a:rPr>
            <a:t>1.4</a:t>
          </a:r>
        </a:p>
        <a:p>
          <a:pPr>
            <a:lnSpc>
              <a:spcPct val="100000"/>
            </a:lnSpc>
            <a:spcAft>
              <a:spcPts val="0"/>
            </a:spcAft>
          </a:pPr>
          <a:r>
            <a:rPr lang="en-US" sz="1200" dirty="0">
              <a:latin typeface="Times New Roman" panose="02020603050405020304" pitchFamily="18" charset="0"/>
              <a:cs typeface="Times New Roman" panose="02020603050405020304" pitchFamily="18" charset="0"/>
            </a:rPr>
            <a:t>Generate</a:t>
          </a:r>
        </a:p>
        <a:p>
          <a:pPr>
            <a:lnSpc>
              <a:spcPct val="100000"/>
            </a:lnSpc>
            <a:spcAft>
              <a:spcPts val="0"/>
            </a:spcAft>
          </a:pPr>
          <a:r>
            <a:rPr lang="en-US" sz="1200" dirty="0">
              <a:latin typeface="Times New Roman" panose="02020603050405020304" pitchFamily="18" charset="0"/>
              <a:cs typeface="Times New Roman" panose="02020603050405020304" pitchFamily="18" charset="0"/>
            </a:rPr>
            <a:t> Goods Sold Increments</a:t>
          </a:r>
          <a:endParaRPr lang="tr-TR" sz="1200" dirty="0">
            <a:latin typeface="Times New Roman" panose="02020603050405020304" pitchFamily="18" charset="0"/>
            <a:cs typeface="Times New Roman" panose="02020603050405020304" pitchFamily="18" charset="0"/>
          </a:endParaRPr>
        </a:p>
      </dgm:t>
    </dgm:pt>
    <dgm:pt modelId="{B00C8099-190A-4C40-BAFE-26C31DC58FD3}" type="parTrans" cxnId="{23BC441C-550D-45AE-8BA1-3F74AA36CA5F}">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2F1B6E51-5E85-4FAA-81EE-041506FDBDB4}" type="sibTrans" cxnId="{23BC441C-550D-45AE-8BA1-3F74AA36CA5F}">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758FFA28-3054-4966-87FA-5607829CE850}">
      <dgm:prSet custT="1"/>
      <dgm:spPr/>
      <dgm:t>
        <a:bodyPr/>
        <a:lstStyle/>
        <a:p>
          <a:pPr>
            <a:lnSpc>
              <a:spcPct val="100000"/>
            </a:lnSpc>
            <a:spcAft>
              <a:spcPts val="0"/>
            </a:spcAft>
          </a:pPr>
          <a:r>
            <a:rPr lang="en-US" sz="1200">
              <a:latin typeface="Times New Roman" panose="02020603050405020304" pitchFamily="18" charset="0"/>
              <a:cs typeface="Times New Roman" panose="02020603050405020304" pitchFamily="18" charset="0"/>
            </a:rPr>
            <a:t>4.3.1</a:t>
          </a:r>
        </a:p>
        <a:p>
          <a:pPr>
            <a:lnSpc>
              <a:spcPct val="90000"/>
            </a:lnSpc>
            <a:spcAft>
              <a:spcPct val="35000"/>
            </a:spcAft>
          </a:pPr>
          <a:r>
            <a:rPr lang="en-US" sz="1200">
              <a:latin typeface="Times New Roman" panose="02020603050405020304" pitchFamily="18" charset="0"/>
              <a:cs typeface="Times New Roman" panose="02020603050405020304" pitchFamily="18" charset="0"/>
            </a:rPr>
            <a:t>Format Management Reports</a:t>
          </a:r>
          <a:endParaRPr lang="tr-TR" sz="1200" dirty="0">
            <a:latin typeface="Times New Roman" panose="02020603050405020304" pitchFamily="18" charset="0"/>
            <a:cs typeface="Times New Roman" panose="02020603050405020304" pitchFamily="18" charset="0"/>
          </a:endParaRPr>
        </a:p>
      </dgm:t>
    </dgm:pt>
    <dgm:pt modelId="{2AFEFE5A-5C43-4654-854E-BE7CF4C8160F}" type="parTrans" cxnId="{D0610A67-1DEA-483B-835C-62CF6DE4CEEC}">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A601D5DC-2490-4731-A329-A486DAE31785}" type="sibTrans" cxnId="{D0610A67-1DEA-483B-835C-62CF6DE4CEEC}">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EF330E18-32AB-4E1E-8252-A615CB54401F}">
      <dgm:prSet custT="1"/>
      <dgm:spPr/>
      <dgm:t>
        <a:bodyPr/>
        <a:lstStyle/>
        <a:p>
          <a:pPr>
            <a:lnSpc>
              <a:spcPct val="100000"/>
            </a:lnSpc>
            <a:spcAft>
              <a:spcPts val="0"/>
            </a:spcAft>
          </a:pPr>
          <a:r>
            <a:rPr lang="en-US" sz="1200">
              <a:latin typeface="Times New Roman" panose="02020603050405020304" pitchFamily="18" charset="0"/>
              <a:cs typeface="Times New Roman" panose="02020603050405020304" pitchFamily="18" charset="0"/>
            </a:rPr>
            <a:t>4.3.2</a:t>
          </a:r>
        </a:p>
        <a:p>
          <a:pPr>
            <a:lnSpc>
              <a:spcPct val="100000"/>
            </a:lnSpc>
            <a:spcAft>
              <a:spcPts val="0"/>
            </a:spcAft>
          </a:pPr>
          <a:r>
            <a:rPr lang="en-US" sz="1200">
              <a:latin typeface="Times New Roman" panose="02020603050405020304" pitchFamily="18" charset="0"/>
              <a:cs typeface="Times New Roman" panose="02020603050405020304" pitchFamily="18" charset="0"/>
            </a:rPr>
            <a:t>Print Management Reports</a:t>
          </a:r>
          <a:endParaRPr lang="tr-TR" sz="1200" dirty="0">
            <a:latin typeface="Times New Roman" panose="02020603050405020304" pitchFamily="18" charset="0"/>
            <a:cs typeface="Times New Roman" panose="02020603050405020304" pitchFamily="18" charset="0"/>
          </a:endParaRPr>
        </a:p>
      </dgm:t>
    </dgm:pt>
    <dgm:pt modelId="{1B66BD0A-0FAC-4BBA-AC05-BD0AA2E703B0}" type="parTrans" cxnId="{52886F25-C479-4D98-AE3B-DB03E52EF168}">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90A63D46-E4DB-4500-8B1E-A6A7C3BECCAD}" type="sibTrans" cxnId="{52886F25-C479-4D98-AE3B-DB03E52EF168}">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DE2F8A01-EC4A-42D2-939C-B8FD5B61DF68}">
      <dgm:prSet custT="1"/>
      <dgm:spPr>
        <a:noFill/>
        <a:ln>
          <a:noFill/>
        </a:ln>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254EE766-9477-4499-B93B-AF5C0F06555C}" type="parTrans" cxnId="{9D6EE2C6-8B33-48D6-AEEE-730AD4C77257}">
      <dgm:prSet/>
      <dgm:spPr>
        <a:noFill/>
        <a:ln>
          <a:noFill/>
        </a:ln>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1491EB51-41D6-47A5-B369-61AF7286ED18}" type="sibTrans" cxnId="{9D6EE2C6-8B33-48D6-AEEE-730AD4C77257}">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C5113579-0274-44F0-B7EA-95D84081C2DB}">
      <dgm:prSet custT="1"/>
      <dgm:spPr>
        <a:noFill/>
        <a:ln>
          <a:noFill/>
        </a:ln>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260E58B9-E9B8-4079-8953-99C965768A70}" type="parTrans" cxnId="{F5FCAFD5-19FE-4E2A-A608-0563D5F3D9FA}">
      <dgm:prSet/>
      <dgm:spPr>
        <a:noFill/>
        <a:ln>
          <a:noFill/>
        </a:ln>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F6CAA8EF-03A3-461E-961B-CA6FBD550270}" type="sibTrans" cxnId="{F5FCAFD5-19FE-4E2A-A608-0563D5F3D9FA}">
      <dgm:prSet/>
      <dgm:spPr/>
      <dgm:t>
        <a:bodyPr/>
        <a:lstStyle/>
        <a:p>
          <a:endParaRPr lang="tr-TR" sz="1200">
            <a:solidFill>
              <a:schemeClr val="tx1"/>
            </a:solidFill>
            <a:latin typeface="Times New Roman" panose="02020603050405020304" pitchFamily="18" charset="0"/>
            <a:cs typeface="Times New Roman" panose="02020603050405020304" pitchFamily="18" charset="0"/>
          </a:endParaRPr>
        </a:p>
      </dgm:t>
    </dgm:pt>
    <dgm:pt modelId="{D9B05BD5-FAA2-4C1A-80B8-3FFBC3AB83EF}" type="pres">
      <dgm:prSet presAssocID="{07910D07-0034-4AD7-9E37-25CF97EA0DDB}" presName="hierChild1" presStyleCnt="0">
        <dgm:presLayoutVars>
          <dgm:orgChart val="1"/>
          <dgm:chPref val="1"/>
          <dgm:dir/>
          <dgm:animOne val="branch"/>
          <dgm:animLvl val="lvl"/>
          <dgm:resizeHandles/>
        </dgm:presLayoutVars>
      </dgm:prSet>
      <dgm:spPr/>
    </dgm:pt>
    <dgm:pt modelId="{4713D908-64D9-4D6A-A1E2-2DCD55CF27BE}" type="pres">
      <dgm:prSet presAssocID="{07C4EEFC-7D27-4149-BF20-EDA0F04FB49B}" presName="hierRoot1" presStyleCnt="0">
        <dgm:presLayoutVars>
          <dgm:hierBranch val="init"/>
        </dgm:presLayoutVars>
      </dgm:prSet>
      <dgm:spPr/>
    </dgm:pt>
    <dgm:pt modelId="{DB3B62BC-CB8B-4EBF-B247-B81C81FF9B49}" type="pres">
      <dgm:prSet presAssocID="{07C4EEFC-7D27-4149-BF20-EDA0F04FB49B}" presName="rootComposite1" presStyleCnt="0"/>
      <dgm:spPr/>
    </dgm:pt>
    <dgm:pt modelId="{12CCE4A4-45BA-4C35-92CA-7B321C81563E}" type="pres">
      <dgm:prSet presAssocID="{07C4EEFC-7D27-4149-BF20-EDA0F04FB49B}" presName="rootText1" presStyleLbl="node0" presStyleIdx="0" presStyleCnt="1" custScaleX="163386">
        <dgm:presLayoutVars>
          <dgm:chPref val="3"/>
        </dgm:presLayoutVars>
      </dgm:prSet>
      <dgm:spPr/>
    </dgm:pt>
    <dgm:pt modelId="{B6470441-E473-44FB-9CF0-77D1D4DA8623}" type="pres">
      <dgm:prSet presAssocID="{07C4EEFC-7D27-4149-BF20-EDA0F04FB49B}" presName="rootConnector1" presStyleLbl="node1" presStyleIdx="0" presStyleCnt="0"/>
      <dgm:spPr/>
    </dgm:pt>
    <dgm:pt modelId="{4357BDF7-3271-417C-A81D-7D214AD6A98F}" type="pres">
      <dgm:prSet presAssocID="{07C4EEFC-7D27-4149-BF20-EDA0F04FB49B}" presName="hierChild2" presStyleCnt="0"/>
      <dgm:spPr/>
    </dgm:pt>
    <dgm:pt modelId="{8059014C-0ADD-4490-A10B-F456EA0086A9}" type="pres">
      <dgm:prSet presAssocID="{0696EC7C-A54A-44AF-9B45-38CAED2BD7D1}" presName="Name37" presStyleLbl="parChTrans1D2" presStyleIdx="0" presStyleCnt="4"/>
      <dgm:spPr/>
    </dgm:pt>
    <dgm:pt modelId="{DF7E0593-FE9D-471E-971D-A5E361DC6464}" type="pres">
      <dgm:prSet presAssocID="{5D10B8EE-3E45-4742-B22A-DCE562CDAF67}" presName="hierRoot2" presStyleCnt="0">
        <dgm:presLayoutVars>
          <dgm:hierBranch val="init"/>
        </dgm:presLayoutVars>
      </dgm:prSet>
      <dgm:spPr/>
    </dgm:pt>
    <dgm:pt modelId="{EA8FE537-02AE-4C6F-A1EB-4467EFCE595F}" type="pres">
      <dgm:prSet presAssocID="{5D10B8EE-3E45-4742-B22A-DCE562CDAF67}" presName="rootComposite" presStyleCnt="0"/>
      <dgm:spPr/>
    </dgm:pt>
    <dgm:pt modelId="{0E539C23-897D-426E-8866-D708B6A6BBB7}" type="pres">
      <dgm:prSet presAssocID="{5D10B8EE-3E45-4742-B22A-DCE562CDAF67}" presName="rootText" presStyleLbl="node2" presStyleIdx="0" presStyleCnt="4" custScaleX="123115" custScaleY="116960">
        <dgm:presLayoutVars>
          <dgm:chPref val="3"/>
        </dgm:presLayoutVars>
      </dgm:prSet>
      <dgm:spPr/>
    </dgm:pt>
    <dgm:pt modelId="{5C2B8495-CFC1-4517-A494-96C6A02775F9}" type="pres">
      <dgm:prSet presAssocID="{5D10B8EE-3E45-4742-B22A-DCE562CDAF67}" presName="rootConnector" presStyleLbl="node2" presStyleIdx="0" presStyleCnt="4"/>
      <dgm:spPr/>
    </dgm:pt>
    <dgm:pt modelId="{647794BE-5A83-4AF7-9453-E9310B18F547}" type="pres">
      <dgm:prSet presAssocID="{5D10B8EE-3E45-4742-B22A-DCE562CDAF67}" presName="hierChild4" presStyleCnt="0"/>
      <dgm:spPr/>
    </dgm:pt>
    <dgm:pt modelId="{6EA9CCB7-B5C0-4807-A81A-94DD31E83DE5}" type="pres">
      <dgm:prSet presAssocID="{B51F44B9-4EE6-410C-A18D-E0FCFFF32F9B}" presName="Name37" presStyleLbl="parChTrans1D3" presStyleIdx="0" presStyleCnt="8"/>
      <dgm:spPr/>
    </dgm:pt>
    <dgm:pt modelId="{3604E466-322D-4D82-B9FB-5C751F2A5A0E}" type="pres">
      <dgm:prSet presAssocID="{EF24B52A-4878-4B9F-B216-7F37034FCAB2}" presName="hierRoot2" presStyleCnt="0">
        <dgm:presLayoutVars>
          <dgm:hierBranch val="init"/>
        </dgm:presLayoutVars>
      </dgm:prSet>
      <dgm:spPr/>
    </dgm:pt>
    <dgm:pt modelId="{69490E48-FCEE-4DE8-914F-E3C543003E08}" type="pres">
      <dgm:prSet presAssocID="{EF24B52A-4878-4B9F-B216-7F37034FCAB2}" presName="rootComposite" presStyleCnt="0"/>
      <dgm:spPr/>
    </dgm:pt>
    <dgm:pt modelId="{93251E34-1AAD-4EF1-9FE3-F517FF4B5ABF}" type="pres">
      <dgm:prSet presAssocID="{EF24B52A-4878-4B9F-B216-7F37034FCAB2}" presName="rootText" presStyleLbl="node3" presStyleIdx="0" presStyleCnt="8" custScaleY="160050" custLinFactNeighborX="-40" custLinFactNeighborY="-397">
        <dgm:presLayoutVars>
          <dgm:chPref val="3"/>
        </dgm:presLayoutVars>
      </dgm:prSet>
      <dgm:spPr/>
    </dgm:pt>
    <dgm:pt modelId="{00D73387-41E9-4D00-9F58-3D3EF14FCCA8}" type="pres">
      <dgm:prSet presAssocID="{EF24B52A-4878-4B9F-B216-7F37034FCAB2}" presName="rootConnector" presStyleLbl="node3" presStyleIdx="0" presStyleCnt="8"/>
      <dgm:spPr/>
    </dgm:pt>
    <dgm:pt modelId="{EE8E2996-DA21-47A3-8378-300F7490C248}" type="pres">
      <dgm:prSet presAssocID="{EF24B52A-4878-4B9F-B216-7F37034FCAB2}" presName="hierChild4" presStyleCnt="0"/>
      <dgm:spPr/>
    </dgm:pt>
    <dgm:pt modelId="{38463013-B2CA-404D-B22C-8D9CBD4BFCF1}" type="pres">
      <dgm:prSet presAssocID="{EF24B52A-4878-4B9F-B216-7F37034FCAB2}" presName="hierChild5" presStyleCnt="0"/>
      <dgm:spPr/>
    </dgm:pt>
    <dgm:pt modelId="{2E4F2BAD-F541-43BF-9F77-F64572730AE8}" type="pres">
      <dgm:prSet presAssocID="{DE2C4952-48A5-465B-8879-D7D208B64482}" presName="Name37" presStyleLbl="parChTrans1D3" presStyleIdx="1" presStyleCnt="8"/>
      <dgm:spPr/>
    </dgm:pt>
    <dgm:pt modelId="{389E8AE1-CB18-4AE1-A892-9B4836C86E44}" type="pres">
      <dgm:prSet presAssocID="{FB010CD2-1748-4F1B-A04E-9EA9A879DEAE}" presName="hierRoot2" presStyleCnt="0">
        <dgm:presLayoutVars>
          <dgm:hierBranch val="init"/>
        </dgm:presLayoutVars>
      </dgm:prSet>
      <dgm:spPr/>
    </dgm:pt>
    <dgm:pt modelId="{024ED3EA-9556-4423-917F-D3108A0456E1}" type="pres">
      <dgm:prSet presAssocID="{FB010CD2-1748-4F1B-A04E-9EA9A879DEAE}" presName="rootComposite" presStyleCnt="0"/>
      <dgm:spPr/>
    </dgm:pt>
    <dgm:pt modelId="{6B194071-6175-4EC4-938F-101E8012E0F2}" type="pres">
      <dgm:prSet presAssocID="{FB010CD2-1748-4F1B-A04E-9EA9A879DEAE}" presName="rootText" presStyleLbl="node3" presStyleIdx="1" presStyleCnt="8" custScaleY="160050" custLinFactNeighborX="-595" custLinFactNeighborY="-397">
        <dgm:presLayoutVars>
          <dgm:chPref val="3"/>
        </dgm:presLayoutVars>
      </dgm:prSet>
      <dgm:spPr/>
    </dgm:pt>
    <dgm:pt modelId="{E658B59C-6496-46EC-890A-9F88913D0E20}" type="pres">
      <dgm:prSet presAssocID="{FB010CD2-1748-4F1B-A04E-9EA9A879DEAE}" presName="rootConnector" presStyleLbl="node3" presStyleIdx="1" presStyleCnt="8"/>
      <dgm:spPr/>
    </dgm:pt>
    <dgm:pt modelId="{3967FF6A-1043-4371-8E5E-7759DE92644B}" type="pres">
      <dgm:prSet presAssocID="{FB010CD2-1748-4F1B-A04E-9EA9A879DEAE}" presName="hierChild4" presStyleCnt="0"/>
      <dgm:spPr/>
    </dgm:pt>
    <dgm:pt modelId="{5E0E13D3-113E-4BCA-8158-55BE621D3BF3}" type="pres">
      <dgm:prSet presAssocID="{FB010CD2-1748-4F1B-A04E-9EA9A879DEAE}" presName="hierChild5" presStyleCnt="0"/>
      <dgm:spPr/>
    </dgm:pt>
    <dgm:pt modelId="{D657581F-8C1B-4A04-A5D6-AF1878081F46}" type="pres">
      <dgm:prSet presAssocID="{9450E887-1AB6-4BF9-A4B8-778BEA1EF27F}" presName="Name37" presStyleLbl="parChTrans1D3" presStyleIdx="2" presStyleCnt="8"/>
      <dgm:spPr/>
    </dgm:pt>
    <dgm:pt modelId="{D880EB13-F2CC-467A-8626-7E73D886AFFD}" type="pres">
      <dgm:prSet presAssocID="{718383E8-EE5D-48AB-95FA-323477C4F59D}" presName="hierRoot2" presStyleCnt="0">
        <dgm:presLayoutVars>
          <dgm:hierBranch val="init"/>
        </dgm:presLayoutVars>
      </dgm:prSet>
      <dgm:spPr/>
    </dgm:pt>
    <dgm:pt modelId="{86131DD4-FF5B-47AD-94E4-4B79BAE3596F}" type="pres">
      <dgm:prSet presAssocID="{718383E8-EE5D-48AB-95FA-323477C4F59D}" presName="rootComposite" presStyleCnt="0"/>
      <dgm:spPr/>
    </dgm:pt>
    <dgm:pt modelId="{5D3BFC35-E4FE-4D53-9D82-DB8D9390662D}" type="pres">
      <dgm:prSet presAssocID="{718383E8-EE5D-48AB-95FA-323477C4F59D}" presName="rootText" presStyleLbl="node3" presStyleIdx="2" presStyleCnt="8" custScaleY="160050" custLinFactNeighborX="-595" custLinFactNeighborY="-397">
        <dgm:presLayoutVars>
          <dgm:chPref val="3"/>
        </dgm:presLayoutVars>
      </dgm:prSet>
      <dgm:spPr/>
    </dgm:pt>
    <dgm:pt modelId="{6D6E9EB8-6D62-4E5C-B3CB-2DE2D7E44A61}" type="pres">
      <dgm:prSet presAssocID="{718383E8-EE5D-48AB-95FA-323477C4F59D}" presName="rootConnector" presStyleLbl="node3" presStyleIdx="2" presStyleCnt="8"/>
      <dgm:spPr/>
    </dgm:pt>
    <dgm:pt modelId="{31408D56-03B4-463C-97DE-6F9BC5BD7CAA}" type="pres">
      <dgm:prSet presAssocID="{718383E8-EE5D-48AB-95FA-323477C4F59D}" presName="hierChild4" presStyleCnt="0"/>
      <dgm:spPr/>
    </dgm:pt>
    <dgm:pt modelId="{9C116C48-BFFE-43F8-B849-3F63576EBA57}" type="pres">
      <dgm:prSet presAssocID="{718383E8-EE5D-48AB-95FA-323477C4F59D}" presName="hierChild5" presStyleCnt="0"/>
      <dgm:spPr/>
    </dgm:pt>
    <dgm:pt modelId="{2647058C-416F-45EA-AF30-E6A072DAA39A}" type="pres">
      <dgm:prSet presAssocID="{B00C8099-190A-4C40-BAFE-26C31DC58FD3}" presName="Name37" presStyleLbl="parChTrans1D3" presStyleIdx="3" presStyleCnt="8"/>
      <dgm:spPr/>
    </dgm:pt>
    <dgm:pt modelId="{96050BD0-5671-4A25-A76B-CE810D1DDED5}" type="pres">
      <dgm:prSet presAssocID="{3B54930F-582C-447C-A33F-441EE54D8FE1}" presName="hierRoot2" presStyleCnt="0">
        <dgm:presLayoutVars>
          <dgm:hierBranch val="init"/>
        </dgm:presLayoutVars>
      </dgm:prSet>
      <dgm:spPr/>
    </dgm:pt>
    <dgm:pt modelId="{A4637862-610A-460F-983A-B658B8A143B7}" type="pres">
      <dgm:prSet presAssocID="{3B54930F-582C-447C-A33F-441EE54D8FE1}" presName="rootComposite" presStyleCnt="0"/>
      <dgm:spPr/>
    </dgm:pt>
    <dgm:pt modelId="{FEE7DA38-E167-434A-AB0C-6263C0A83591}" type="pres">
      <dgm:prSet presAssocID="{3B54930F-582C-447C-A33F-441EE54D8FE1}" presName="rootText" presStyleLbl="node3" presStyleIdx="3" presStyleCnt="8" custScaleY="160050" custLinFactNeighborX="-595" custLinFactNeighborY="-397">
        <dgm:presLayoutVars>
          <dgm:chPref val="3"/>
        </dgm:presLayoutVars>
      </dgm:prSet>
      <dgm:spPr/>
    </dgm:pt>
    <dgm:pt modelId="{A929278A-C419-4550-8DF2-1BD957BB6EF7}" type="pres">
      <dgm:prSet presAssocID="{3B54930F-582C-447C-A33F-441EE54D8FE1}" presName="rootConnector" presStyleLbl="node3" presStyleIdx="3" presStyleCnt="8"/>
      <dgm:spPr/>
    </dgm:pt>
    <dgm:pt modelId="{D835ABCC-7DB5-42E5-8EFD-9EE05B48691E}" type="pres">
      <dgm:prSet presAssocID="{3B54930F-582C-447C-A33F-441EE54D8FE1}" presName="hierChild4" presStyleCnt="0"/>
      <dgm:spPr/>
    </dgm:pt>
    <dgm:pt modelId="{E8AA4890-7D2A-451B-97F2-7DC785EA8165}" type="pres">
      <dgm:prSet presAssocID="{3B54930F-582C-447C-A33F-441EE54D8FE1}" presName="hierChild5" presStyleCnt="0"/>
      <dgm:spPr/>
    </dgm:pt>
    <dgm:pt modelId="{A2F841CD-C544-4CE0-9D49-75DB8ADB5962}" type="pres">
      <dgm:prSet presAssocID="{7CBE8DB6-D801-426C-BBFC-1CA32548AE81}" presName="Name37" presStyleLbl="parChTrans1D3" presStyleIdx="4" presStyleCnt="8"/>
      <dgm:spPr/>
    </dgm:pt>
    <dgm:pt modelId="{7883830F-0172-4738-B755-FCD82829EF5C}" type="pres">
      <dgm:prSet presAssocID="{3250E938-D958-410C-B605-AA4012B82548}" presName="hierRoot2" presStyleCnt="0">
        <dgm:presLayoutVars>
          <dgm:hierBranch val="init"/>
        </dgm:presLayoutVars>
      </dgm:prSet>
      <dgm:spPr/>
    </dgm:pt>
    <dgm:pt modelId="{05944410-ED35-4E7B-ABA5-B15C3D0D8317}" type="pres">
      <dgm:prSet presAssocID="{3250E938-D958-410C-B605-AA4012B82548}" presName="rootComposite" presStyleCnt="0"/>
      <dgm:spPr/>
    </dgm:pt>
    <dgm:pt modelId="{FF4605B1-E915-433B-95A1-6809878DA593}" type="pres">
      <dgm:prSet presAssocID="{3250E938-D958-410C-B605-AA4012B82548}" presName="rootText" presStyleLbl="node3" presStyleIdx="4" presStyleCnt="8" custScaleY="160050" custLinFactNeighborX="-595" custLinFactNeighborY="-397">
        <dgm:presLayoutVars>
          <dgm:chPref val="3"/>
        </dgm:presLayoutVars>
      </dgm:prSet>
      <dgm:spPr/>
    </dgm:pt>
    <dgm:pt modelId="{EFA02839-E08A-46EF-BAE6-AE62F2527F7F}" type="pres">
      <dgm:prSet presAssocID="{3250E938-D958-410C-B605-AA4012B82548}" presName="rootConnector" presStyleLbl="node3" presStyleIdx="4" presStyleCnt="8"/>
      <dgm:spPr/>
    </dgm:pt>
    <dgm:pt modelId="{A3E8CB91-F449-4051-9B3D-1CADF8B2803C}" type="pres">
      <dgm:prSet presAssocID="{3250E938-D958-410C-B605-AA4012B82548}" presName="hierChild4" presStyleCnt="0"/>
      <dgm:spPr/>
    </dgm:pt>
    <dgm:pt modelId="{C4A85A80-30BC-4536-923C-B28AE684665D}" type="pres">
      <dgm:prSet presAssocID="{254EE766-9477-4499-B93B-AF5C0F06555C}" presName="Name37" presStyleLbl="parChTrans1D4" presStyleIdx="0" presStyleCnt="4"/>
      <dgm:spPr/>
    </dgm:pt>
    <dgm:pt modelId="{F8EB4B7E-4616-425E-949B-1A84488EA01E}" type="pres">
      <dgm:prSet presAssocID="{DE2F8A01-EC4A-42D2-939C-B8FD5B61DF68}" presName="hierRoot2" presStyleCnt="0">
        <dgm:presLayoutVars>
          <dgm:hierBranch val="init"/>
        </dgm:presLayoutVars>
      </dgm:prSet>
      <dgm:spPr/>
    </dgm:pt>
    <dgm:pt modelId="{09B96EB5-FEA0-4371-8779-0EACABDD46BC}" type="pres">
      <dgm:prSet presAssocID="{DE2F8A01-EC4A-42D2-939C-B8FD5B61DF68}" presName="rootComposite" presStyleCnt="0"/>
      <dgm:spPr/>
    </dgm:pt>
    <dgm:pt modelId="{AF5AB3E9-96B2-49EB-9CDA-1C4759E66A9D}" type="pres">
      <dgm:prSet presAssocID="{DE2F8A01-EC4A-42D2-939C-B8FD5B61DF68}" presName="rootText" presStyleLbl="node4" presStyleIdx="0" presStyleCnt="4" custLinFactNeighborX="0">
        <dgm:presLayoutVars>
          <dgm:chPref val="3"/>
        </dgm:presLayoutVars>
      </dgm:prSet>
      <dgm:spPr/>
    </dgm:pt>
    <dgm:pt modelId="{27F720DD-9EFB-476C-9A58-DF349912FA29}" type="pres">
      <dgm:prSet presAssocID="{DE2F8A01-EC4A-42D2-939C-B8FD5B61DF68}" presName="rootConnector" presStyleLbl="node4" presStyleIdx="0" presStyleCnt="4"/>
      <dgm:spPr/>
    </dgm:pt>
    <dgm:pt modelId="{FC74251B-45DA-4D5C-A0B7-56C38CF84FA8}" type="pres">
      <dgm:prSet presAssocID="{DE2F8A01-EC4A-42D2-939C-B8FD5B61DF68}" presName="hierChild4" presStyleCnt="0"/>
      <dgm:spPr/>
    </dgm:pt>
    <dgm:pt modelId="{28F5BFFA-1EF4-4303-B4AC-A194A3C651E4}" type="pres">
      <dgm:prSet presAssocID="{DE2F8A01-EC4A-42D2-939C-B8FD5B61DF68}" presName="hierChild5" presStyleCnt="0"/>
      <dgm:spPr/>
    </dgm:pt>
    <dgm:pt modelId="{9AC67FB7-5F72-4813-969E-67AB1A31F699}" type="pres">
      <dgm:prSet presAssocID="{3250E938-D958-410C-B605-AA4012B82548}" presName="hierChild5" presStyleCnt="0"/>
      <dgm:spPr/>
    </dgm:pt>
    <dgm:pt modelId="{BFFBBD39-EED1-4BCD-9DBE-7A33EBABB21E}" type="pres">
      <dgm:prSet presAssocID="{5D10B8EE-3E45-4742-B22A-DCE562CDAF67}" presName="hierChild5" presStyleCnt="0"/>
      <dgm:spPr/>
    </dgm:pt>
    <dgm:pt modelId="{46F7DC97-B660-4561-8A6F-7D6999E77478}" type="pres">
      <dgm:prSet presAssocID="{19F6ED08-7BB2-4015-B1C9-9077B5053C4B}" presName="Name37" presStyleLbl="parChTrans1D2" presStyleIdx="1" presStyleCnt="4"/>
      <dgm:spPr/>
    </dgm:pt>
    <dgm:pt modelId="{A8CD3730-0569-445E-8909-1C18342350AA}" type="pres">
      <dgm:prSet presAssocID="{64FB7CE8-BA9B-46EA-834A-253480B73EB7}" presName="hierRoot2" presStyleCnt="0">
        <dgm:presLayoutVars>
          <dgm:hierBranch val="init"/>
        </dgm:presLayoutVars>
      </dgm:prSet>
      <dgm:spPr/>
    </dgm:pt>
    <dgm:pt modelId="{D04F8BA2-424C-4DC9-9FA8-AA2BE07BEECA}" type="pres">
      <dgm:prSet presAssocID="{64FB7CE8-BA9B-46EA-834A-253480B73EB7}" presName="rootComposite" presStyleCnt="0"/>
      <dgm:spPr/>
    </dgm:pt>
    <dgm:pt modelId="{D6CE252C-5BCD-46BC-AB6A-316053B4524F}" type="pres">
      <dgm:prSet presAssocID="{64FB7CE8-BA9B-46EA-834A-253480B73EB7}" presName="rootText" presStyleLbl="node2" presStyleIdx="1" presStyleCnt="4" custScaleX="123115" custScaleY="116960" custLinFactNeighborX="-2207">
        <dgm:presLayoutVars>
          <dgm:chPref val="3"/>
        </dgm:presLayoutVars>
      </dgm:prSet>
      <dgm:spPr/>
    </dgm:pt>
    <dgm:pt modelId="{32EE2804-34C3-4D47-9637-6F3B21BB00E5}" type="pres">
      <dgm:prSet presAssocID="{64FB7CE8-BA9B-46EA-834A-253480B73EB7}" presName="rootConnector" presStyleLbl="node2" presStyleIdx="1" presStyleCnt="4"/>
      <dgm:spPr/>
    </dgm:pt>
    <dgm:pt modelId="{00FA6E9E-4687-44A6-94D2-ED8160CFB1FC}" type="pres">
      <dgm:prSet presAssocID="{64FB7CE8-BA9B-46EA-834A-253480B73EB7}" presName="hierChild4" presStyleCnt="0"/>
      <dgm:spPr/>
    </dgm:pt>
    <dgm:pt modelId="{42895D06-F0E2-4152-9FF0-DB0F85B257D4}" type="pres">
      <dgm:prSet presAssocID="{64FB7CE8-BA9B-46EA-834A-253480B73EB7}" presName="hierChild5" presStyleCnt="0"/>
      <dgm:spPr/>
    </dgm:pt>
    <dgm:pt modelId="{2FB12CBE-CA43-4384-A597-09A9EF6532B3}" type="pres">
      <dgm:prSet presAssocID="{E2C7BB81-CD3C-41E2-9966-607AD3110660}" presName="Name37" presStyleLbl="parChTrans1D2" presStyleIdx="2" presStyleCnt="4"/>
      <dgm:spPr/>
    </dgm:pt>
    <dgm:pt modelId="{E992A151-6062-4D7B-9E47-9BFEBA425F67}" type="pres">
      <dgm:prSet presAssocID="{F8094579-FE63-4C73-A307-9A6CAA8B7635}" presName="hierRoot2" presStyleCnt="0">
        <dgm:presLayoutVars>
          <dgm:hierBranch val="init"/>
        </dgm:presLayoutVars>
      </dgm:prSet>
      <dgm:spPr/>
    </dgm:pt>
    <dgm:pt modelId="{CEAA9B14-7ACE-4EEC-8B6C-45184AE23E7E}" type="pres">
      <dgm:prSet presAssocID="{F8094579-FE63-4C73-A307-9A6CAA8B7635}" presName="rootComposite" presStyleCnt="0"/>
      <dgm:spPr/>
    </dgm:pt>
    <dgm:pt modelId="{581C134D-8552-4E1F-A896-BB1489A2C74F}" type="pres">
      <dgm:prSet presAssocID="{F8094579-FE63-4C73-A307-9A6CAA8B7635}" presName="rootText" presStyleLbl="node2" presStyleIdx="2" presStyleCnt="4" custScaleX="123115" custScaleY="116960">
        <dgm:presLayoutVars>
          <dgm:chPref val="3"/>
        </dgm:presLayoutVars>
      </dgm:prSet>
      <dgm:spPr/>
    </dgm:pt>
    <dgm:pt modelId="{A4BCEA81-0336-4F2A-8F29-11B94BED3B42}" type="pres">
      <dgm:prSet presAssocID="{F8094579-FE63-4C73-A307-9A6CAA8B7635}" presName="rootConnector" presStyleLbl="node2" presStyleIdx="2" presStyleCnt="4"/>
      <dgm:spPr/>
    </dgm:pt>
    <dgm:pt modelId="{D9E2D990-5C55-459F-B472-19A134829038}" type="pres">
      <dgm:prSet presAssocID="{F8094579-FE63-4C73-A307-9A6CAA8B7635}" presName="hierChild4" presStyleCnt="0"/>
      <dgm:spPr/>
    </dgm:pt>
    <dgm:pt modelId="{CDE07FE2-259C-4688-BAE3-E0195C1C1E48}" type="pres">
      <dgm:prSet presAssocID="{F8094579-FE63-4C73-A307-9A6CAA8B7635}" presName="hierChild5" presStyleCnt="0"/>
      <dgm:spPr/>
    </dgm:pt>
    <dgm:pt modelId="{A5B4F6C4-955B-4376-BB19-9912B3CF6AEF}" type="pres">
      <dgm:prSet presAssocID="{CA2993C4-6318-4EC9-8DBA-F0180B338C99}" presName="Name37" presStyleLbl="parChTrans1D2" presStyleIdx="3" presStyleCnt="4"/>
      <dgm:spPr/>
    </dgm:pt>
    <dgm:pt modelId="{066427C1-2DE6-41A6-9BB2-B80AFE5155E7}" type="pres">
      <dgm:prSet presAssocID="{CEB43722-75FD-4319-92CB-2A33B5D85789}" presName="hierRoot2" presStyleCnt="0">
        <dgm:presLayoutVars>
          <dgm:hierBranch val="init"/>
        </dgm:presLayoutVars>
      </dgm:prSet>
      <dgm:spPr/>
    </dgm:pt>
    <dgm:pt modelId="{80EBA821-CA20-4715-87CA-08808EB253ED}" type="pres">
      <dgm:prSet presAssocID="{CEB43722-75FD-4319-92CB-2A33B5D85789}" presName="rootComposite" presStyleCnt="0"/>
      <dgm:spPr/>
    </dgm:pt>
    <dgm:pt modelId="{56B8DDAB-108A-40C1-94CB-AA24A3927516}" type="pres">
      <dgm:prSet presAssocID="{CEB43722-75FD-4319-92CB-2A33B5D85789}" presName="rootText" presStyleLbl="node2" presStyleIdx="3" presStyleCnt="4" custScaleX="123115" custScaleY="116960">
        <dgm:presLayoutVars>
          <dgm:chPref val="3"/>
        </dgm:presLayoutVars>
      </dgm:prSet>
      <dgm:spPr/>
    </dgm:pt>
    <dgm:pt modelId="{21F1F569-6D60-4831-ABB7-FA8BC20BBF93}" type="pres">
      <dgm:prSet presAssocID="{CEB43722-75FD-4319-92CB-2A33B5D85789}" presName="rootConnector" presStyleLbl="node2" presStyleIdx="3" presStyleCnt="4"/>
      <dgm:spPr/>
    </dgm:pt>
    <dgm:pt modelId="{2B13D17E-CE46-47C4-91A3-BE7E2C2F0314}" type="pres">
      <dgm:prSet presAssocID="{CEB43722-75FD-4319-92CB-2A33B5D85789}" presName="hierChild4" presStyleCnt="0"/>
      <dgm:spPr/>
    </dgm:pt>
    <dgm:pt modelId="{704F0E75-C7E0-4705-97FB-1D7C19DC817B}" type="pres">
      <dgm:prSet presAssocID="{6A9D49CE-DE91-47F4-B0CD-8890F3A0C7DA}" presName="Name37" presStyleLbl="parChTrans1D3" presStyleIdx="5" presStyleCnt="8"/>
      <dgm:spPr/>
    </dgm:pt>
    <dgm:pt modelId="{AB330233-1DF4-45A2-ACA9-1FFD80D5D223}" type="pres">
      <dgm:prSet presAssocID="{CADB4BD1-EED0-4AFC-99C2-337E1EED8D8D}" presName="hierRoot2" presStyleCnt="0">
        <dgm:presLayoutVars>
          <dgm:hierBranch val="init"/>
        </dgm:presLayoutVars>
      </dgm:prSet>
      <dgm:spPr/>
    </dgm:pt>
    <dgm:pt modelId="{4A6AF862-9718-42E3-981A-2CBE01D34E26}" type="pres">
      <dgm:prSet presAssocID="{CADB4BD1-EED0-4AFC-99C2-337E1EED8D8D}" presName="rootComposite" presStyleCnt="0"/>
      <dgm:spPr/>
    </dgm:pt>
    <dgm:pt modelId="{123E48AD-EFD7-4C82-A56C-617AE5FA0A54}" type="pres">
      <dgm:prSet presAssocID="{CADB4BD1-EED0-4AFC-99C2-337E1EED8D8D}" presName="rootText" presStyleLbl="node3" presStyleIdx="5" presStyleCnt="8" custScaleY="160050" custLinFactNeighborX="-595" custLinFactNeighborY="-397">
        <dgm:presLayoutVars>
          <dgm:chPref val="3"/>
        </dgm:presLayoutVars>
      </dgm:prSet>
      <dgm:spPr/>
    </dgm:pt>
    <dgm:pt modelId="{C4418FAA-4865-4EA1-9916-7C3D02E6F686}" type="pres">
      <dgm:prSet presAssocID="{CADB4BD1-EED0-4AFC-99C2-337E1EED8D8D}" presName="rootConnector" presStyleLbl="node3" presStyleIdx="5" presStyleCnt="8"/>
      <dgm:spPr/>
    </dgm:pt>
    <dgm:pt modelId="{90DD4757-0C47-4D47-8F42-232BA6D36437}" type="pres">
      <dgm:prSet presAssocID="{CADB4BD1-EED0-4AFC-99C2-337E1EED8D8D}" presName="hierChild4" presStyleCnt="0"/>
      <dgm:spPr/>
    </dgm:pt>
    <dgm:pt modelId="{50F6E841-B639-4F07-8A8C-77E73BFF44D7}" type="pres">
      <dgm:prSet presAssocID="{CADB4BD1-EED0-4AFC-99C2-337E1EED8D8D}" presName="hierChild5" presStyleCnt="0"/>
      <dgm:spPr/>
    </dgm:pt>
    <dgm:pt modelId="{495A8C13-464F-4708-92B2-3BF950245299}" type="pres">
      <dgm:prSet presAssocID="{2ED69892-ED3B-441C-A58A-95EBB906B12E}" presName="Name37" presStyleLbl="parChTrans1D3" presStyleIdx="6" presStyleCnt="8"/>
      <dgm:spPr/>
    </dgm:pt>
    <dgm:pt modelId="{B08D610D-6B42-4727-BF33-ADE3D4ADBBBB}" type="pres">
      <dgm:prSet presAssocID="{0FDCC731-7FF3-4054-893C-BC94E13F3AD3}" presName="hierRoot2" presStyleCnt="0">
        <dgm:presLayoutVars>
          <dgm:hierBranch val="init"/>
        </dgm:presLayoutVars>
      </dgm:prSet>
      <dgm:spPr/>
    </dgm:pt>
    <dgm:pt modelId="{7F3C1979-2953-44BB-B72E-2DAB19C79C47}" type="pres">
      <dgm:prSet presAssocID="{0FDCC731-7FF3-4054-893C-BC94E13F3AD3}" presName="rootComposite" presStyleCnt="0"/>
      <dgm:spPr/>
    </dgm:pt>
    <dgm:pt modelId="{955F1D0F-3441-4F1A-B76F-C520E3277334}" type="pres">
      <dgm:prSet presAssocID="{0FDCC731-7FF3-4054-893C-BC94E13F3AD3}" presName="rootText" presStyleLbl="node3" presStyleIdx="6" presStyleCnt="8" custScaleY="160050">
        <dgm:presLayoutVars>
          <dgm:chPref val="3"/>
        </dgm:presLayoutVars>
      </dgm:prSet>
      <dgm:spPr/>
    </dgm:pt>
    <dgm:pt modelId="{6E3677D9-2D9C-4182-898D-F3803CAB10BA}" type="pres">
      <dgm:prSet presAssocID="{0FDCC731-7FF3-4054-893C-BC94E13F3AD3}" presName="rootConnector" presStyleLbl="node3" presStyleIdx="6" presStyleCnt="8"/>
      <dgm:spPr/>
    </dgm:pt>
    <dgm:pt modelId="{9CC819B6-C1F5-412E-9D64-7A567D204632}" type="pres">
      <dgm:prSet presAssocID="{0FDCC731-7FF3-4054-893C-BC94E13F3AD3}" presName="hierChild4" presStyleCnt="0"/>
      <dgm:spPr/>
    </dgm:pt>
    <dgm:pt modelId="{477C6552-CC9A-424F-BC4F-D3E4423F0F00}" type="pres">
      <dgm:prSet presAssocID="{0FDCC731-7FF3-4054-893C-BC94E13F3AD3}" presName="hierChild5" presStyleCnt="0"/>
      <dgm:spPr/>
    </dgm:pt>
    <dgm:pt modelId="{EAA32652-CE62-4D84-B85B-5D086FFB3136}" type="pres">
      <dgm:prSet presAssocID="{E4DD0315-42F7-4979-8DE7-3CD9D821E067}" presName="Name37" presStyleLbl="parChTrans1D3" presStyleIdx="7" presStyleCnt="8"/>
      <dgm:spPr/>
    </dgm:pt>
    <dgm:pt modelId="{BC66AF02-A1CE-4BF6-A4CC-6D2C8C6F5937}" type="pres">
      <dgm:prSet presAssocID="{A3A30B1D-664C-43B9-9659-8433715FF163}" presName="hierRoot2" presStyleCnt="0">
        <dgm:presLayoutVars>
          <dgm:hierBranch val="init"/>
        </dgm:presLayoutVars>
      </dgm:prSet>
      <dgm:spPr/>
    </dgm:pt>
    <dgm:pt modelId="{6FCE66C7-19F7-412F-AD4A-24A6E7516B42}" type="pres">
      <dgm:prSet presAssocID="{A3A30B1D-664C-43B9-9659-8433715FF163}" presName="rootComposite" presStyleCnt="0"/>
      <dgm:spPr/>
    </dgm:pt>
    <dgm:pt modelId="{C52ECC98-5BE2-47D7-93D4-C7A5D2129049}" type="pres">
      <dgm:prSet presAssocID="{A3A30B1D-664C-43B9-9659-8433715FF163}" presName="rootText" presStyleLbl="node3" presStyleIdx="7" presStyleCnt="8" custScaleY="160050" custLinFactNeighborX="-945" custLinFactNeighborY="-397">
        <dgm:presLayoutVars>
          <dgm:chPref val="3"/>
        </dgm:presLayoutVars>
      </dgm:prSet>
      <dgm:spPr/>
    </dgm:pt>
    <dgm:pt modelId="{82B62791-6F14-4C95-9700-DD421DC75054}" type="pres">
      <dgm:prSet presAssocID="{A3A30B1D-664C-43B9-9659-8433715FF163}" presName="rootConnector" presStyleLbl="node3" presStyleIdx="7" presStyleCnt="8"/>
      <dgm:spPr/>
    </dgm:pt>
    <dgm:pt modelId="{404ECEC8-442B-47B4-8B83-99233652697C}" type="pres">
      <dgm:prSet presAssocID="{A3A30B1D-664C-43B9-9659-8433715FF163}" presName="hierChild4" presStyleCnt="0"/>
      <dgm:spPr/>
    </dgm:pt>
    <dgm:pt modelId="{85ACADC9-611D-4706-A13B-AC5A5A7B34B0}" type="pres">
      <dgm:prSet presAssocID="{2AFEFE5A-5C43-4654-854E-BE7CF4C8160F}" presName="Name37" presStyleLbl="parChTrans1D4" presStyleIdx="1" presStyleCnt="4"/>
      <dgm:spPr/>
    </dgm:pt>
    <dgm:pt modelId="{9BA51AA6-0108-4E8E-BB30-5763441FD62B}" type="pres">
      <dgm:prSet presAssocID="{758FFA28-3054-4966-87FA-5607829CE850}" presName="hierRoot2" presStyleCnt="0">
        <dgm:presLayoutVars>
          <dgm:hierBranch val="init"/>
        </dgm:presLayoutVars>
      </dgm:prSet>
      <dgm:spPr/>
    </dgm:pt>
    <dgm:pt modelId="{5DA59734-68BB-4CF1-864D-8B33D303EFFD}" type="pres">
      <dgm:prSet presAssocID="{758FFA28-3054-4966-87FA-5607829CE850}" presName="rootComposite" presStyleCnt="0"/>
      <dgm:spPr/>
    </dgm:pt>
    <dgm:pt modelId="{8384435B-8175-4FB3-AC99-F57E9115000D}" type="pres">
      <dgm:prSet presAssocID="{758FFA28-3054-4966-87FA-5607829CE850}" presName="rootText" presStyleLbl="node4" presStyleIdx="1" presStyleCnt="4" custScaleX="110979" custScaleY="117144">
        <dgm:presLayoutVars>
          <dgm:chPref val="3"/>
        </dgm:presLayoutVars>
      </dgm:prSet>
      <dgm:spPr/>
    </dgm:pt>
    <dgm:pt modelId="{EF2F2A8B-A2F1-4A12-8139-13B7AED6BB5B}" type="pres">
      <dgm:prSet presAssocID="{758FFA28-3054-4966-87FA-5607829CE850}" presName="rootConnector" presStyleLbl="node4" presStyleIdx="1" presStyleCnt="4"/>
      <dgm:spPr/>
    </dgm:pt>
    <dgm:pt modelId="{2F2078B5-2B2E-4A95-96DF-110CD8EBA66B}" type="pres">
      <dgm:prSet presAssocID="{758FFA28-3054-4966-87FA-5607829CE850}" presName="hierChild4" presStyleCnt="0"/>
      <dgm:spPr/>
    </dgm:pt>
    <dgm:pt modelId="{DF49A240-4A1B-4C8D-951B-D800CB5F7D26}" type="pres">
      <dgm:prSet presAssocID="{758FFA28-3054-4966-87FA-5607829CE850}" presName="hierChild5" presStyleCnt="0"/>
      <dgm:spPr/>
    </dgm:pt>
    <dgm:pt modelId="{4F0FCE53-140D-457E-B331-60B02B247154}" type="pres">
      <dgm:prSet presAssocID="{1B66BD0A-0FAC-4BBA-AC05-BD0AA2E703B0}" presName="Name37" presStyleLbl="parChTrans1D4" presStyleIdx="2" presStyleCnt="4"/>
      <dgm:spPr/>
    </dgm:pt>
    <dgm:pt modelId="{3318CB84-D090-4814-B521-843D0B67430E}" type="pres">
      <dgm:prSet presAssocID="{EF330E18-32AB-4E1E-8252-A615CB54401F}" presName="hierRoot2" presStyleCnt="0">
        <dgm:presLayoutVars>
          <dgm:hierBranch val="init"/>
        </dgm:presLayoutVars>
      </dgm:prSet>
      <dgm:spPr/>
    </dgm:pt>
    <dgm:pt modelId="{482655C1-8732-4189-89B8-53630BB1FDF0}" type="pres">
      <dgm:prSet presAssocID="{EF330E18-32AB-4E1E-8252-A615CB54401F}" presName="rootComposite" presStyleCnt="0"/>
      <dgm:spPr/>
    </dgm:pt>
    <dgm:pt modelId="{359FA25E-5870-46C4-A8F9-53B1577B4C6F}" type="pres">
      <dgm:prSet presAssocID="{EF330E18-32AB-4E1E-8252-A615CB54401F}" presName="rootText" presStyleLbl="node4" presStyleIdx="2" presStyleCnt="4" custScaleX="110979" custScaleY="117144">
        <dgm:presLayoutVars>
          <dgm:chPref val="3"/>
        </dgm:presLayoutVars>
      </dgm:prSet>
      <dgm:spPr/>
    </dgm:pt>
    <dgm:pt modelId="{93A3082F-E99A-4B19-93B9-F2FC59FBC177}" type="pres">
      <dgm:prSet presAssocID="{EF330E18-32AB-4E1E-8252-A615CB54401F}" presName="rootConnector" presStyleLbl="node4" presStyleIdx="2" presStyleCnt="4"/>
      <dgm:spPr/>
    </dgm:pt>
    <dgm:pt modelId="{BFE07680-D9D6-4CAA-96F3-94169D2B254A}" type="pres">
      <dgm:prSet presAssocID="{EF330E18-32AB-4E1E-8252-A615CB54401F}" presName="hierChild4" presStyleCnt="0"/>
      <dgm:spPr/>
    </dgm:pt>
    <dgm:pt modelId="{1C20EA06-3DEC-41DA-892D-B900E7FEE34E}" type="pres">
      <dgm:prSet presAssocID="{260E58B9-E9B8-4079-8953-99C965768A70}" presName="Name37" presStyleLbl="parChTrans1D4" presStyleIdx="3" presStyleCnt="4"/>
      <dgm:spPr/>
    </dgm:pt>
    <dgm:pt modelId="{BD80D525-E800-422C-9BDC-3037AE29876E}" type="pres">
      <dgm:prSet presAssocID="{C5113579-0274-44F0-B7EA-95D84081C2DB}" presName="hierRoot2" presStyleCnt="0">
        <dgm:presLayoutVars>
          <dgm:hierBranch val="init"/>
        </dgm:presLayoutVars>
      </dgm:prSet>
      <dgm:spPr/>
    </dgm:pt>
    <dgm:pt modelId="{C2E3A8AD-7748-4DE2-8220-D4DA27B8A38D}" type="pres">
      <dgm:prSet presAssocID="{C5113579-0274-44F0-B7EA-95D84081C2DB}" presName="rootComposite" presStyleCnt="0"/>
      <dgm:spPr/>
    </dgm:pt>
    <dgm:pt modelId="{2C90B687-80AE-4F11-B6F1-DD0FA6D92459}" type="pres">
      <dgm:prSet presAssocID="{C5113579-0274-44F0-B7EA-95D84081C2DB}" presName="rootText" presStyleLbl="node4" presStyleIdx="3" presStyleCnt="4" custLinFactNeighborX="40">
        <dgm:presLayoutVars>
          <dgm:chPref val="3"/>
        </dgm:presLayoutVars>
      </dgm:prSet>
      <dgm:spPr/>
    </dgm:pt>
    <dgm:pt modelId="{6C3BF350-3D06-4CD1-84F7-EB6F94DF6B16}" type="pres">
      <dgm:prSet presAssocID="{C5113579-0274-44F0-B7EA-95D84081C2DB}" presName="rootConnector" presStyleLbl="node4" presStyleIdx="3" presStyleCnt="4"/>
      <dgm:spPr/>
    </dgm:pt>
    <dgm:pt modelId="{AC22096E-9CB0-4EB6-9329-D6917594FAD1}" type="pres">
      <dgm:prSet presAssocID="{C5113579-0274-44F0-B7EA-95D84081C2DB}" presName="hierChild4" presStyleCnt="0"/>
      <dgm:spPr/>
    </dgm:pt>
    <dgm:pt modelId="{6ACD9EF9-1F48-46E4-8B3F-F57361DD7B18}" type="pres">
      <dgm:prSet presAssocID="{C5113579-0274-44F0-B7EA-95D84081C2DB}" presName="hierChild5" presStyleCnt="0"/>
      <dgm:spPr/>
    </dgm:pt>
    <dgm:pt modelId="{263BADD1-8B6E-4484-946D-FEDCD6C41A5E}" type="pres">
      <dgm:prSet presAssocID="{EF330E18-32AB-4E1E-8252-A615CB54401F}" presName="hierChild5" presStyleCnt="0"/>
      <dgm:spPr/>
    </dgm:pt>
    <dgm:pt modelId="{869F79FF-B631-4F18-8602-2965970968E8}" type="pres">
      <dgm:prSet presAssocID="{A3A30B1D-664C-43B9-9659-8433715FF163}" presName="hierChild5" presStyleCnt="0"/>
      <dgm:spPr/>
    </dgm:pt>
    <dgm:pt modelId="{21A9422D-02BE-44C0-8FE4-E8FEC894B208}" type="pres">
      <dgm:prSet presAssocID="{CEB43722-75FD-4319-92CB-2A33B5D85789}" presName="hierChild5" presStyleCnt="0"/>
      <dgm:spPr/>
    </dgm:pt>
    <dgm:pt modelId="{F8CFE4DF-A976-4D0E-98DA-566101FC1E46}" type="pres">
      <dgm:prSet presAssocID="{07C4EEFC-7D27-4149-BF20-EDA0F04FB49B}" presName="hierChild3" presStyleCnt="0"/>
      <dgm:spPr/>
    </dgm:pt>
  </dgm:ptLst>
  <dgm:cxnLst>
    <dgm:cxn modelId="{4BED1704-E233-4283-9EF5-FB1886AFC368}" srcId="{5D10B8EE-3E45-4742-B22A-DCE562CDAF67}" destId="{3250E938-D958-410C-B605-AA4012B82548}" srcOrd="4" destOrd="0" parTransId="{7CBE8DB6-D801-426C-BBFC-1CA32548AE81}" sibTransId="{18CE4B91-276B-4C05-90E7-C4ED9BC0E12F}"/>
    <dgm:cxn modelId="{7DA5FF0A-9402-4149-8FC0-4A3556BFDFA5}" type="presOf" srcId="{07C4EEFC-7D27-4149-BF20-EDA0F04FB49B}" destId="{12CCE4A4-45BA-4C35-92CA-7B321C81563E}" srcOrd="0" destOrd="0" presId="urn:microsoft.com/office/officeart/2005/8/layout/orgChart1"/>
    <dgm:cxn modelId="{47045C11-C121-4652-A906-D8225700FC05}" type="presOf" srcId="{9450E887-1AB6-4BF9-A4B8-778BEA1EF27F}" destId="{D657581F-8C1B-4A04-A5D6-AF1878081F46}" srcOrd="0" destOrd="0" presId="urn:microsoft.com/office/officeart/2005/8/layout/orgChart1"/>
    <dgm:cxn modelId="{E436E611-8551-4D90-B429-E2D9E7C87FA2}" type="presOf" srcId="{758FFA28-3054-4966-87FA-5607829CE850}" destId="{8384435B-8175-4FB3-AC99-F57E9115000D}" srcOrd="0" destOrd="0" presId="urn:microsoft.com/office/officeart/2005/8/layout/orgChart1"/>
    <dgm:cxn modelId="{60760F14-7D2C-4FD4-B305-D884B7F94346}" type="presOf" srcId="{718383E8-EE5D-48AB-95FA-323477C4F59D}" destId="{6D6E9EB8-6D62-4E5C-B3CB-2DE2D7E44A61}" srcOrd="1" destOrd="0" presId="urn:microsoft.com/office/officeart/2005/8/layout/orgChart1"/>
    <dgm:cxn modelId="{ED493616-F40E-48DF-BA1F-726CAB19A99C}" type="presOf" srcId="{CADB4BD1-EED0-4AFC-99C2-337E1EED8D8D}" destId="{123E48AD-EFD7-4C82-A56C-617AE5FA0A54}" srcOrd="0" destOrd="0" presId="urn:microsoft.com/office/officeart/2005/8/layout/orgChart1"/>
    <dgm:cxn modelId="{53FA5118-8BD7-4482-96A1-26E7FE6315CA}" type="presOf" srcId="{758FFA28-3054-4966-87FA-5607829CE850}" destId="{EF2F2A8B-A2F1-4A12-8139-13B7AED6BB5B}" srcOrd="1" destOrd="0" presId="urn:microsoft.com/office/officeart/2005/8/layout/orgChart1"/>
    <dgm:cxn modelId="{106DAE18-B67A-4324-B96B-8121C6A5063B}" type="presOf" srcId="{07910D07-0034-4AD7-9E37-25CF97EA0DDB}" destId="{D9B05BD5-FAA2-4C1A-80B8-3FFBC3AB83EF}" srcOrd="0" destOrd="0" presId="urn:microsoft.com/office/officeart/2005/8/layout/orgChart1"/>
    <dgm:cxn modelId="{A3B92F19-4D9E-4B03-B30A-2A34488FA1F0}" type="presOf" srcId="{3B54930F-582C-447C-A33F-441EE54D8FE1}" destId="{A929278A-C419-4550-8DF2-1BD957BB6EF7}" srcOrd="1" destOrd="0" presId="urn:microsoft.com/office/officeart/2005/8/layout/orgChart1"/>
    <dgm:cxn modelId="{55E0C21A-6DDE-4E48-B4C8-7168398FB255}" type="presOf" srcId="{64FB7CE8-BA9B-46EA-834A-253480B73EB7}" destId="{32EE2804-34C3-4D47-9637-6F3B21BB00E5}" srcOrd="1" destOrd="0" presId="urn:microsoft.com/office/officeart/2005/8/layout/orgChart1"/>
    <dgm:cxn modelId="{23BC441C-550D-45AE-8BA1-3F74AA36CA5F}" srcId="{5D10B8EE-3E45-4742-B22A-DCE562CDAF67}" destId="{3B54930F-582C-447C-A33F-441EE54D8FE1}" srcOrd="3" destOrd="0" parTransId="{B00C8099-190A-4C40-BAFE-26C31DC58FD3}" sibTransId="{2F1B6E51-5E85-4FAA-81EE-041506FDBDB4}"/>
    <dgm:cxn modelId="{38FA1721-431A-49E3-8413-EA8C20EA89F9}" type="presOf" srcId="{260E58B9-E9B8-4079-8953-99C965768A70}" destId="{1C20EA06-3DEC-41DA-892D-B900E7FEE34E}" srcOrd="0" destOrd="0" presId="urn:microsoft.com/office/officeart/2005/8/layout/orgChart1"/>
    <dgm:cxn modelId="{152FCB23-BAD0-4125-8079-33B7262204D5}" type="presOf" srcId="{CEB43722-75FD-4319-92CB-2A33B5D85789}" destId="{21F1F569-6D60-4831-ABB7-FA8BC20BBF93}" srcOrd="1" destOrd="0" presId="urn:microsoft.com/office/officeart/2005/8/layout/orgChart1"/>
    <dgm:cxn modelId="{52886F25-C479-4D98-AE3B-DB03E52EF168}" srcId="{A3A30B1D-664C-43B9-9659-8433715FF163}" destId="{EF330E18-32AB-4E1E-8252-A615CB54401F}" srcOrd="1" destOrd="0" parTransId="{1B66BD0A-0FAC-4BBA-AC05-BD0AA2E703B0}" sibTransId="{90A63D46-E4DB-4500-8B1E-A6A7C3BECCAD}"/>
    <dgm:cxn modelId="{02024028-18FE-4BE8-91ED-7D8DB15D4F04}" type="presOf" srcId="{F8094579-FE63-4C73-A307-9A6CAA8B7635}" destId="{581C134D-8552-4E1F-A896-BB1489A2C74F}" srcOrd="0" destOrd="0" presId="urn:microsoft.com/office/officeart/2005/8/layout/orgChart1"/>
    <dgm:cxn modelId="{13C8F42B-5F33-41EA-A466-8210391E3717}" type="presOf" srcId="{EF24B52A-4878-4B9F-B216-7F37034FCAB2}" destId="{93251E34-1AAD-4EF1-9FE3-F517FF4B5ABF}" srcOrd="0" destOrd="0" presId="urn:microsoft.com/office/officeart/2005/8/layout/orgChart1"/>
    <dgm:cxn modelId="{413D962C-38FF-4901-9740-399ACDA981EF}" type="presOf" srcId="{A3A30B1D-664C-43B9-9659-8433715FF163}" destId="{82B62791-6F14-4C95-9700-DD421DC75054}" srcOrd="1" destOrd="0" presId="urn:microsoft.com/office/officeart/2005/8/layout/orgChart1"/>
    <dgm:cxn modelId="{30D8AF34-80A4-49A5-A912-2D9109955F57}" type="presOf" srcId="{2AFEFE5A-5C43-4654-854E-BE7CF4C8160F}" destId="{85ACADC9-611D-4706-A13B-AC5A5A7B34B0}" srcOrd="0" destOrd="0" presId="urn:microsoft.com/office/officeart/2005/8/layout/orgChart1"/>
    <dgm:cxn modelId="{FA068337-44F8-4F55-8329-0F08C6F6D2DD}" type="presOf" srcId="{EF330E18-32AB-4E1E-8252-A615CB54401F}" destId="{359FA25E-5870-46C4-A8F9-53B1577B4C6F}" srcOrd="0" destOrd="0" presId="urn:microsoft.com/office/officeart/2005/8/layout/orgChart1"/>
    <dgm:cxn modelId="{3E066641-7CF4-44CD-807A-6603115DD890}" type="presOf" srcId="{CADB4BD1-EED0-4AFC-99C2-337E1EED8D8D}" destId="{C4418FAA-4865-4EA1-9916-7C3D02E6F686}" srcOrd="1" destOrd="0" presId="urn:microsoft.com/office/officeart/2005/8/layout/orgChart1"/>
    <dgm:cxn modelId="{7C7D3663-2D4D-4B30-841F-F1E10F398616}" srcId="{CEB43722-75FD-4319-92CB-2A33B5D85789}" destId="{CADB4BD1-EED0-4AFC-99C2-337E1EED8D8D}" srcOrd="0" destOrd="0" parTransId="{6A9D49CE-DE91-47F4-B0CD-8890F3A0C7DA}" sibTransId="{0183D6E0-83FE-4D2B-A863-E36328214E8D}"/>
    <dgm:cxn modelId="{C0969163-F1E5-4206-B9C7-6ADD7DB7146C}" type="presOf" srcId="{7CBE8DB6-D801-426C-BBFC-1CA32548AE81}" destId="{A2F841CD-C544-4CE0-9D49-75DB8ADB5962}" srcOrd="0" destOrd="0" presId="urn:microsoft.com/office/officeart/2005/8/layout/orgChart1"/>
    <dgm:cxn modelId="{D0610A67-1DEA-483B-835C-62CF6DE4CEEC}" srcId="{A3A30B1D-664C-43B9-9659-8433715FF163}" destId="{758FFA28-3054-4966-87FA-5607829CE850}" srcOrd="0" destOrd="0" parTransId="{2AFEFE5A-5C43-4654-854E-BE7CF4C8160F}" sibTransId="{A601D5DC-2490-4731-A329-A486DAE31785}"/>
    <dgm:cxn modelId="{1BF98747-557E-4045-BBF0-42BBAD77AF25}" srcId="{5D10B8EE-3E45-4742-B22A-DCE562CDAF67}" destId="{718383E8-EE5D-48AB-95FA-323477C4F59D}" srcOrd="2" destOrd="0" parTransId="{9450E887-1AB6-4BF9-A4B8-778BEA1EF27F}" sibTransId="{2A3FBD14-7183-4543-A317-00E937D80296}"/>
    <dgm:cxn modelId="{56D0B747-8624-4DE5-828B-20A5EE1875C8}" type="presOf" srcId="{DE2F8A01-EC4A-42D2-939C-B8FD5B61DF68}" destId="{AF5AB3E9-96B2-49EB-9CDA-1C4759E66A9D}" srcOrd="0" destOrd="0" presId="urn:microsoft.com/office/officeart/2005/8/layout/orgChart1"/>
    <dgm:cxn modelId="{1E7F6A68-12E4-4765-82AE-3D337667AF8E}" type="presOf" srcId="{0FDCC731-7FF3-4054-893C-BC94E13F3AD3}" destId="{955F1D0F-3441-4F1A-B76F-C520E3277334}" srcOrd="0" destOrd="0" presId="urn:microsoft.com/office/officeart/2005/8/layout/orgChart1"/>
    <dgm:cxn modelId="{096E626C-71CC-4AA8-A8E6-F6CC3F51D971}" type="presOf" srcId="{64FB7CE8-BA9B-46EA-834A-253480B73EB7}" destId="{D6CE252C-5BCD-46BC-AB6A-316053B4524F}" srcOrd="0" destOrd="0" presId="urn:microsoft.com/office/officeart/2005/8/layout/orgChart1"/>
    <dgm:cxn modelId="{3BF0956C-50AC-43D0-93C6-19F736FF80B0}" type="presOf" srcId="{6A9D49CE-DE91-47F4-B0CD-8890F3A0C7DA}" destId="{704F0E75-C7E0-4705-97FB-1D7C19DC817B}" srcOrd="0" destOrd="0" presId="urn:microsoft.com/office/officeart/2005/8/layout/orgChart1"/>
    <dgm:cxn modelId="{F19D166D-4894-4EAD-9166-AC5E43BFF9FB}" type="presOf" srcId="{C5113579-0274-44F0-B7EA-95D84081C2DB}" destId="{2C90B687-80AE-4F11-B6F1-DD0FA6D92459}" srcOrd="0" destOrd="0" presId="urn:microsoft.com/office/officeart/2005/8/layout/orgChart1"/>
    <dgm:cxn modelId="{D9BD1751-9B89-4336-8029-71578AD6806D}" type="presOf" srcId="{DE2F8A01-EC4A-42D2-939C-B8FD5B61DF68}" destId="{27F720DD-9EFB-476C-9A58-DF349912FA29}" srcOrd="1" destOrd="0" presId="urn:microsoft.com/office/officeart/2005/8/layout/orgChart1"/>
    <dgm:cxn modelId="{15D74D76-CF76-49A9-94AB-D5BAA7FF2A3B}" type="presOf" srcId="{EF330E18-32AB-4E1E-8252-A615CB54401F}" destId="{93A3082F-E99A-4B19-93B9-F2FC59FBC177}" srcOrd="1" destOrd="0" presId="urn:microsoft.com/office/officeart/2005/8/layout/orgChart1"/>
    <dgm:cxn modelId="{22FDA777-CE8C-42F3-8127-B58C4C3BF317}" type="presOf" srcId="{2ED69892-ED3B-441C-A58A-95EBB906B12E}" destId="{495A8C13-464F-4708-92B2-3BF950245299}" srcOrd="0" destOrd="0" presId="urn:microsoft.com/office/officeart/2005/8/layout/orgChart1"/>
    <dgm:cxn modelId="{0B3EFE79-F4ED-4AEA-BD5C-A4C380D21700}" type="presOf" srcId="{5D10B8EE-3E45-4742-B22A-DCE562CDAF67}" destId="{5C2B8495-CFC1-4517-A494-96C6A02775F9}" srcOrd="1" destOrd="0" presId="urn:microsoft.com/office/officeart/2005/8/layout/orgChart1"/>
    <dgm:cxn modelId="{FF70C07A-DE60-480D-9D90-F6D7C6DFFD0F}" type="presOf" srcId="{C5113579-0274-44F0-B7EA-95D84081C2DB}" destId="{6C3BF350-3D06-4CD1-84F7-EB6F94DF6B16}" srcOrd="1" destOrd="0" presId="urn:microsoft.com/office/officeart/2005/8/layout/orgChart1"/>
    <dgm:cxn modelId="{25ECAB7C-0892-4D00-ACA4-A02009A7E1B2}" type="presOf" srcId="{254EE766-9477-4499-B93B-AF5C0F06555C}" destId="{C4A85A80-30BC-4536-923C-B28AE684665D}" srcOrd="0" destOrd="0" presId="urn:microsoft.com/office/officeart/2005/8/layout/orgChart1"/>
    <dgm:cxn modelId="{82A0F585-2A29-42C4-AC07-BB336CF29783}" srcId="{CEB43722-75FD-4319-92CB-2A33B5D85789}" destId="{A3A30B1D-664C-43B9-9659-8433715FF163}" srcOrd="2" destOrd="0" parTransId="{E4DD0315-42F7-4979-8DE7-3CD9D821E067}" sibTransId="{6CF2C668-6E1B-477B-9D57-D0576CFC1A52}"/>
    <dgm:cxn modelId="{0F64638F-4DA9-43CB-A81B-1B12F8437D0D}" srcId="{07C4EEFC-7D27-4149-BF20-EDA0F04FB49B}" destId="{F8094579-FE63-4C73-A307-9A6CAA8B7635}" srcOrd="2" destOrd="0" parTransId="{E2C7BB81-CD3C-41E2-9966-607AD3110660}" sibTransId="{A9A7D70F-6ABB-406D-8FEB-38F96104A332}"/>
    <dgm:cxn modelId="{3CAD5E98-FA05-48D8-A402-06B6FCF1537B}" type="presOf" srcId="{1B66BD0A-0FAC-4BBA-AC05-BD0AA2E703B0}" destId="{4F0FCE53-140D-457E-B331-60B02B247154}" srcOrd="0" destOrd="0" presId="urn:microsoft.com/office/officeart/2005/8/layout/orgChart1"/>
    <dgm:cxn modelId="{517FC299-64CA-4B11-A2B5-E53A973F468A}" type="presOf" srcId="{E2C7BB81-CD3C-41E2-9966-607AD3110660}" destId="{2FB12CBE-CA43-4384-A597-09A9EF6532B3}" srcOrd="0" destOrd="0" presId="urn:microsoft.com/office/officeart/2005/8/layout/orgChart1"/>
    <dgm:cxn modelId="{12D10E9E-3B2D-425D-B821-A23975FABFD2}" type="presOf" srcId="{0696EC7C-A54A-44AF-9B45-38CAED2BD7D1}" destId="{8059014C-0ADD-4490-A10B-F456EA0086A9}" srcOrd="0" destOrd="0" presId="urn:microsoft.com/office/officeart/2005/8/layout/orgChart1"/>
    <dgm:cxn modelId="{B5DA12A8-A154-4F0B-8401-8410BF876025}" type="presOf" srcId="{19F6ED08-7BB2-4015-B1C9-9077B5053C4B}" destId="{46F7DC97-B660-4561-8A6F-7D6999E77478}" srcOrd="0" destOrd="0" presId="urn:microsoft.com/office/officeart/2005/8/layout/orgChart1"/>
    <dgm:cxn modelId="{5F8E60A9-1FAA-4EA7-B22C-02AEF61FDEF7}" srcId="{07C4EEFC-7D27-4149-BF20-EDA0F04FB49B}" destId="{5D10B8EE-3E45-4742-B22A-DCE562CDAF67}" srcOrd="0" destOrd="0" parTransId="{0696EC7C-A54A-44AF-9B45-38CAED2BD7D1}" sibTransId="{2C8A9EAF-1C9F-4E7B-896C-28258956CB56}"/>
    <dgm:cxn modelId="{4B51BBA9-7347-4699-B47A-E09E09A07061}" type="presOf" srcId="{FB010CD2-1748-4F1B-A04E-9EA9A879DEAE}" destId="{E658B59C-6496-46EC-890A-9F88913D0E20}" srcOrd="1" destOrd="0" presId="urn:microsoft.com/office/officeart/2005/8/layout/orgChart1"/>
    <dgm:cxn modelId="{2F4800AB-2DAE-4C04-9121-A07249C1F142}" type="presOf" srcId="{FB010CD2-1748-4F1B-A04E-9EA9A879DEAE}" destId="{6B194071-6175-4EC4-938F-101E8012E0F2}" srcOrd="0" destOrd="0" presId="urn:microsoft.com/office/officeart/2005/8/layout/orgChart1"/>
    <dgm:cxn modelId="{C816A6AB-1A21-4A51-B1D8-7B2E70F56E08}" type="presOf" srcId="{0FDCC731-7FF3-4054-893C-BC94E13F3AD3}" destId="{6E3677D9-2D9C-4182-898D-F3803CAB10BA}" srcOrd="1" destOrd="0" presId="urn:microsoft.com/office/officeart/2005/8/layout/orgChart1"/>
    <dgm:cxn modelId="{544A14B6-C179-47B8-966A-F6BD66510AA8}" type="presOf" srcId="{718383E8-EE5D-48AB-95FA-323477C4F59D}" destId="{5D3BFC35-E4FE-4D53-9D82-DB8D9390662D}" srcOrd="0" destOrd="0" presId="urn:microsoft.com/office/officeart/2005/8/layout/orgChart1"/>
    <dgm:cxn modelId="{7ADC77BD-859B-4463-A3A3-84C7547C26FE}" srcId="{07C4EEFC-7D27-4149-BF20-EDA0F04FB49B}" destId="{64FB7CE8-BA9B-46EA-834A-253480B73EB7}" srcOrd="1" destOrd="0" parTransId="{19F6ED08-7BB2-4015-B1C9-9077B5053C4B}" sibTransId="{7C8BD081-C6EB-4780-96F4-D2050B94C149}"/>
    <dgm:cxn modelId="{B4CBCFC2-E858-4C91-B460-1D548771FC85}" type="presOf" srcId="{EF24B52A-4878-4B9F-B216-7F37034FCAB2}" destId="{00D73387-41E9-4D00-9F58-3D3EF14FCCA8}" srcOrd="1" destOrd="0" presId="urn:microsoft.com/office/officeart/2005/8/layout/orgChart1"/>
    <dgm:cxn modelId="{1AF873C3-1F62-449C-B768-5D6E03A9E438}" srcId="{5D10B8EE-3E45-4742-B22A-DCE562CDAF67}" destId="{FB010CD2-1748-4F1B-A04E-9EA9A879DEAE}" srcOrd="1" destOrd="0" parTransId="{DE2C4952-48A5-465B-8879-D7D208B64482}" sibTransId="{B450AA87-5F4F-4C03-84E1-B91B164ECB92}"/>
    <dgm:cxn modelId="{E847F7C5-2CFA-4B4A-9A40-66F56BEEDC7D}" type="presOf" srcId="{B00C8099-190A-4C40-BAFE-26C31DC58FD3}" destId="{2647058C-416F-45EA-AF30-E6A072DAA39A}" srcOrd="0" destOrd="0" presId="urn:microsoft.com/office/officeart/2005/8/layout/orgChart1"/>
    <dgm:cxn modelId="{CD7595C6-46A4-463C-A80A-5EC59E653AD5}" type="presOf" srcId="{07C4EEFC-7D27-4149-BF20-EDA0F04FB49B}" destId="{B6470441-E473-44FB-9CF0-77D1D4DA8623}" srcOrd="1" destOrd="0" presId="urn:microsoft.com/office/officeart/2005/8/layout/orgChart1"/>
    <dgm:cxn modelId="{9D6EE2C6-8B33-48D6-AEEE-730AD4C77257}" srcId="{3250E938-D958-410C-B605-AA4012B82548}" destId="{DE2F8A01-EC4A-42D2-939C-B8FD5B61DF68}" srcOrd="0" destOrd="0" parTransId="{254EE766-9477-4499-B93B-AF5C0F06555C}" sibTransId="{1491EB51-41D6-47A5-B369-61AF7286ED18}"/>
    <dgm:cxn modelId="{0E00B3CB-7456-4382-ADA5-3C3445BD8C1D}" type="presOf" srcId="{3250E938-D958-410C-B605-AA4012B82548}" destId="{EFA02839-E08A-46EF-BAE6-AE62F2527F7F}" srcOrd="1" destOrd="0" presId="urn:microsoft.com/office/officeart/2005/8/layout/orgChart1"/>
    <dgm:cxn modelId="{618367CD-9253-4C60-AA08-0A8E6F2EC793}" srcId="{07C4EEFC-7D27-4149-BF20-EDA0F04FB49B}" destId="{CEB43722-75FD-4319-92CB-2A33B5D85789}" srcOrd="3" destOrd="0" parTransId="{CA2993C4-6318-4EC9-8DBA-F0180B338C99}" sibTransId="{22B4BC6A-6E8C-41BD-A2C9-A5BE0D24CA1D}"/>
    <dgm:cxn modelId="{F5641FD5-5ADB-43DB-BC39-B0256BFFB7AC}" type="presOf" srcId="{5D10B8EE-3E45-4742-B22A-DCE562CDAF67}" destId="{0E539C23-897D-426E-8866-D708B6A6BBB7}" srcOrd="0" destOrd="0" presId="urn:microsoft.com/office/officeart/2005/8/layout/orgChart1"/>
    <dgm:cxn modelId="{F5FCAFD5-19FE-4E2A-A608-0563D5F3D9FA}" srcId="{EF330E18-32AB-4E1E-8252-A615CB54401F}" destId="{C5113579-0274-44F0-B7EA-95D84081C2DB}" srcOrd="0" destOrd="0" parTransId="{260E58B9-E9B8-4079-8953-99C965768A70}" sibTransId="{F6CAA8EF-03A3-461E-961B-CA6FBD550270}"/>
    <dgm:cxn modelId="{304199DA-53B1-4762-91CE-DD98106B3E5E}" type="presOf" srcId="{B51F44B9-4EE6-410C-A18D-E0FCFFF32F9B}" destId="{6EA9CCB7-B5C0-4807-A81A-94DD31E83DE5}" srcOrd="0" destOrd="0" presId="urn:microsoft.com/office/officeart/2005/8/layout/orgChart1"/>
    <dgm:cxn modelId="{D1B0AADA-1A30-4AEF-B8A6-906B615AAB2B}" srcId="{07910D07-0034-4AD7-9E37-25CF97EA0DDB}" destId="{07C4EEFC-7D27-4149-BF20-EDA0F04FB49B}" srcOrd="0" destOrd="0" parTransId="{10F6CD1E-92D3-4219-ABBC-2780E30CA12C}" sibTransId="{637BB0A4-1BDE-4EF6-8129-C798AA97184E}"/>
    <dgm:cxn modelId="{CECB67E3-88BC-4909-BE4F-35E582050F43}" type="presOf" srcId="{E4DD0315-42F7-4979-8DE7-3CD9D821E067}" destId="{EAA32652-CE62-4D84-B85B-5D086FFB3136}" srcOrd="0" destOrd="0" presId="urn:microsoft.com/office/officeart/2005/8/layout/orgChart1"/>
    <dgm:cxn modelId="{4B9FA2E8-57D7-455F-BAC5-9A9C41DD18A0}" type="presOf" srcId="{F8094579-FE63-4C73-A307-9A6CAA8B7635}" destId="{A4BCEA81-0336-4F2A-8F29-11B94BED3B42}" srcOrd="1" destOrd="0" presId="urn:microsoft.com/office/officeart/2005/8/layout/orgChart1"/>
    <dgm:cxn modelId="{C582E1EB-CABB-4168-A438-0ED46403BD9A}" type="presOf" srcId="{CA2993C4-6318-4EC9-8DBA-F0180B338C99}" destId="{A5B4F6C4-955B-4376-BB19-9912B3CF6AEF}" srcOrd="0" destOrd="0" presId="urn:microsoft.com/office/officeart/2005/8/layout/orgChart1"/>
    <dgm:cxn modelId="{9BC54DEC-D377-4001-AC69-ED693CE3BF6B}" type="presOf" srcId="{DE2C4952-48A5-465B-8879-D7D208B64482}" destId="{2E4F2BAD-F541-43BF-9F77-F64572730AE8}" srcOrd="0" destOrd="0" presId="urn:microsoft.com/office/officeart/2005/8/layout/orgChart1"/>
    <dgm:cxn modelId="{75BB5CF5-1399-4F68-988B-5C4FDAFB57AD}" srcId="{5D10B8EE-3E45-4742-B22A-DCE562CDAF67}" destId="{EF24B52A-4878-4B9F-B216-7F37034FCAB2}" srcOrd="0" destOrd="0" parTransId="{B51F44B9-4EE6-410C-A18D-E0FCFFF32F9B}" sibTransId="{151795AF-728A-4F6C-B74E-0D35E69CF0B6}"/>
    <dgm:cxn modelId="{D91068F5-1698-4F5D-A40E-BEDAA57E8690}" srcId="{CEB43722-75FD-4319-92CB-2A33B5D85789}" destId="{0FDCC731-7FF3-4054-893C-BC94E13F3AD3}" srcOrd="1" destOrd="0" parTransId="{2ED69892-ED3B-441C-A58A-95EBB906B12E}" sibTransId="{D2466D59-935C-4534-A633-B31782131B4F}"/>
    <dgm:cxn modelId="{432754F5-B0AD-475C-81A4-EDFD43E2BFBE}" type="presOf" srcId="{3250E938-D958-410C-B605-AA4012B82548}" destId="{FF4605B1-E915-433B-95A1-6809878DA593}" srcOrd="0" destOrd="0" presId="urn:microsoft.com/office/officeart/2005/8/layout/orgChart1"/>
    <dgm:cxn modelId="{3FBA5AF9-AF57-4F1A-A23A-EECEA3F4E119}" type="presOf" srcId="{CEB43722-75FD-4319-92CB-2A33B5D85789}" destId="{56B8DDAB-108A-40C1-94CB-AA24A3927516}" srcOrd="0" destOrd="0" presId="urn:microsoft.com/office/officeart/2005/8/layout/orgChart1"/>
    <dgm:cxn modelId="{ECF087FB-7D9E-460C-BDE6-7CB84825B4FA}" type="presOf" srcId="{3B54930F-582C-447C-A33F-441EE54D8FE1}" destId="{FEE7DA38-E167-434A-AB0C-6263C0A83591}" srcOrd="0" destOrd="0" presId="urn:microsoft.com/office/officeart/2005/8/layout/orgChart1"/>
    <dgm:cxn modelId="{0B3BF9FF-D38A-4EDC-AF15-BEB91F122B88}" type="presOf" srcId="{A3A30B1D-664C-43B9-9659-8433715FF163}" destId="{C52ECC98-5BE2-47D7-93D4-C7A5D2129049}" srcOrd="0" destOrd="0" presId="urn:microsoft.com/office/officeart/2005/8/layout/orgChart1"/>
    <dgm:cxn modelId="{70E5E530-94CD-4573-B445-554AA40E0861}" type="presParOf" srcId="{D9B05BD5-FAA2-4C1A-80B8-3FFBC3AB83EF}" destId="{4713D908-64D9-4D6A-A1E2-2DCD55CF27BE}" srcOrd="0" destOrd="0" presId="urn:microsoft.com/office/officeart/2005/8/layout/orgChart1"/>
    <dgm:cxn modelId="{F9476441-76C9-4D2A-87B4-7844B3FBFD2E}" type="presParOf" srcId="{4713D908-64D9-4D6A-A1E2-2DCD55CF27BE}" destId="{DB3B62BC-CB8B-4EBF-B247-B81C81FF9B49}" srcOrd="0" destOrd="0" presId="urn:microsoft.com/office/officeart/2005/8/layout/orgChart1"/>
    <dgm:cxn modelId="{E1BEE8C4-01B4-4DB8-90F6-F10D0EE952E8}" type="presParOf" srcId="{DB3B62BC-CB8B-4EBF-B247-B81C81FF9B49}" destId="{12CCE4A4-45BA-4C35-92CA-7B321C81563E}" srcOrd="0" destOrd="0" presId="urn:microsoft.com/office/officeart/2005/8/layout/orgChart1"/>
    <dgm:cxn modelId="{D978518E-0B3D-429E-9C04-C9EED01E8687}" type="presParOf" srcId="{DB3B62BC-CB8B-4EBF-B247-B81C81FF9B49}" destId="{B6470441-E473-44FB-9CF0-77D1D4DA8623}" srcOrd="1" destOrd="0" presId="urn:microsoft.com/office/officeart/2005/8/layout/orgChart1"/>
    <dgm:cxn modelId="{62D56E27-4CE8-4D86-8331-E750379C4C86}" type="presParOf" srcId="{4713D908-64D9-4D6A-A1E2-2DCD55CF27BE}" destId="{4357BDF7-3271-417C-A81D-7D214AD6A98F}" srcOrd="1" destOrd="0" presId="urn:microsoft.com/office/officeart/2005/8/layout/orgChart1"/>
    <dgm:cxn modelId="{FAD654CC-871D-42A2-895E-E621999DBA81}" type="presParOf" srcId="{4357BDF7-3271-417C-A81D-7D214AD6A98F}" destId="{8059014C-0ADD-4490-A10B-F456EA0086A9}" srcOrd="0" destOrd="0" presId="urn:microsoft.com/office/officeart/2005/8/layout/orgChart1"/>
    <dgm:cxn modelId="{B9CF4529-D531-4A78-9CC3-95D78C29FD3B}" type="presParOf" srcId="{4357BDF7-3271-417C-A81D-7D214AD6A98F}" destId="{DF7E0593-FE9D-471E-971D-A5E361DC6464}" srcOrd="1" destOrd="0" presId="urn:microsoft.com/office/officeart/2005/8/layout/orgChart1"/>
    <dgm:cxn modelId="{5EF7E475-95FF-4C8E-B147-A8E142534148}" type="presParOf" srcId="{DF7E0593-FE9D-471E-971D-A5E361DC6464}" destId="{EA8FE537-02AE-4C6F-A1EB-4467EFCE595F}" srcOrd="0" destOrd="0" presId="urn:microsoft.com/office/officeart/2005/8/layout/orgChart1"/>
    <dgm:cxn modelId="{68F577DD-16A9-4A15-B541-01F3AB372E80}" type="presParOf" srcId="{EA8FE537-02AE-4C6F-A1EB-4467EFCE595F}" destId="{0E539C23-897D-426E-8866-D708B6A6BBB7}" srcOrd="0" destOrd="0" presId="urn:microsoft.com/office/officeart/2005/8/layout/orgChart1"/>
    <dgm:cxn modelId="{309114E8-AB36-42D8-817F-BBD5072BCBF5}" type="presParOf" srcId="{EA8FE537-02AE-4C6F-A1EB-4467EFCE595F}" destId="{5C2B8495-CFC1-4517-A494-96C6A02775F9}" srcOrd="1" destOrd="0" presId="urn:microsoft.com/office/officeart/2005/8/layout/orgChart1"/>
    <dgm:cxn modelId="{9EED779C-569C-46A0-80A8-E9CF82734728}" type="presParOf" srcId="{DF7E0593-FE9D-471E-971D-A5E361DC6464}" destId="{647794BE-5A83-4AF7-9453-E9310B18F547}" srcOrd="1" destOrd="0" presId="urn:microsoft.com/office/officeart/2005/8/layout/orgChart1"/>
    <dgm:cxn modelId="{42AF3CA4-A3D9-4DB4-958D-0EFBC96BA38C}" type="presParOf" srcId="{647794BE-5A83-4AF7-9453-E9310B18F547}" destId="{6EA9CCB7-B5C0-4807-A81A-94DD31E83DE5}" srcOrd="0" destOrd="0" presId="urn:microsoft.com/office/officeart/2005/8/layout/orgChart1"/>
    <dgm:cxn modelId="{E0DF4A4B-99F0-46BE-8DCA-218074F6B12A}" type="presParOf" srcId="{647794BE-5A83-4AF7-9453-E9310B18F547}" destId="{3604E466-322D-4D82-B9FB-5C751F2A5A0E}" srcOrd="1" destOrd="0" presId="urn:microsoft.com/office/officeart/2005/8/layout/orgChart1"/>
    <dgm:cxn modelId="{5C192ED7-C220-4385-810A-EA76790F555D}" type="presParOf" srcId="{3604E466-322D-4D82-B9FB-5C751F2A5A0E}" destId="{69490E48-FCEE-4DE8-914F-E3C543003E08}" srcOrd="0" destOrd="0" presId="urn:microsoft.com/office/officeart/2005/8/layout/orgChart1"/>
    <dgm:cxn modelId="{975FD887-1857-445C-84CB-F25597A206E8}" type="presParOf" srcId="{69490E48-FCEE-4DE8-914F-E3C543003E08}" destId="{93251E34-1AAD-4EF1-9FE3-F517FF4B5ABF}" srcOrd="0" destOrd="0" presId="urn:microsoft.com/office/officeart/2005/8/layout/orgChart1"/>
    <dgm:cxn modelId="{14958D8F-957A-4620-A5DB-8A45F4CCA55C}" type="presParOf" srcId="{69490E48-FCEE-4DE8-914F-E3C543003E08}" destId="{00D73387-41E9-4D00-9F58-3D3EF14FCCA8}" srcOrd="1" destOrd="0" presId="urn:microsoft.com/office/officeart/2005/8/layout/orgChart1"/>
    <dgm:cxn modelId="{D2CEA6A0-EFE6-4D6D-8A41-76CF0D6A97F4}" type="presParOf" srcId="{3604E466-322D-4D82-B9FB-5C751F2A5A0E}" destId="{EE8E2996-DA21-47A3-8378-300F7490C248}" srcOrd="1" destOrd="0" presId="urn:microsoft.com/office/officeart/2005/8/layout/orgChart1"/>
    <dgm:cxn modelId="{E753F28F-CE13-453D-8E0D-216AECBDF82B}" type="presParOf" srcId="{3604E466-322D-4D82-B9FB-5C751F2A5A0E}" destId="{38463013-B2CA-404D-B22C-8D9CBD4BFCF1}" srcOrd="2" destOrd="0" presId="urn:microsoft.com/office/officeart/2005/8/layout/orgChart1"/>
    <dgm:cxn modelId="{AE3D0A78-A0B2-4FE5-8C0C-2411BC87CD3D}" type="presParOf" srcId="{647794BE-5A83-4AF7-9453-E9310B18F547}" destId="{2E4F2BAD-F541-43BF-9F77-F64572730AE8}" srcOrd="2" destOrd="0" presId="urn:microsoft.com/office/officeart/2005/8/layout/orgChart1"/>
    <dgm:cxn modelId="{CA307A81-63FD-4B62-B7FE-0FAD9F76DD70}" type="presParOf" srcId="{647794BE-5A83-4AF7-9453-E9310B18F547}" destId="{389E8AE1-CB18-4AE1-A892-9B4836C86E44}" srcOrd="3" destOrd="0" presId="urn:microsoft.com/office/officeart/2005/8/layout/orgChart1"/>
    <dgm:cxn modelId="{27E37744-9D3E-4DE8-8F04-D9644F0B3809}" type="presParOf" srcId="{389E8AE1-CB18-4AE1-A892-9B4836C86E44}" destId="{024ED3EA-9556-4423-917F-D3108A0456E1}" srcOrd="0" destOrd="0" presId="urn:microsoft.com/office/officeart/2005/8/layout/orgChart1"/>
    <dgm:cxn modelId="{AB47072B-2604-43A0-B386-4800F92F4408}" type="presParOf" srcId="{024ED3EA-9556-4423-917F-D3108A0456E1}" destId="{6B194071-6175-4EC4-938F-101E8012E0F2}" srcOrd="0" destOrd="0" presId="urn:microsoft.com/office/officeart/2005/8/layout/orgChart1"/>
    <dgm:cxn modelId="{26C1CC1A-7C03-4197-8741-0002DA3CD4C5}" type="presParOf" srcId="{024ED3EA-9556-4423-917F-D3108A0456E1}" destId="{E658B59C-6496-46EC-890A-9F88913D0E20}" srcOrd="1" destOrd="0" presId="urn:microsoft.com/office/officeart/2005/8/layout/orgChart1"/>
    <dgm:cxn modelId="{29657A9B-2AA6-483A-956F-B3385BD8718C}" type="presParOf" srcId="{389E8AE1-CB18-4AE1-A892-9B4836C86E44}" destId="{3967FF6A-1043-4371-8E5E-7759DE92644B}" srcOrd="1" destOrd="0" presId="urn:microsoft.com/office/officeart/2005/8/layout/orgChart1"/>
    <dgm:cxn modelId="{7C065F17-E106-4162-96DB-EB06ED4CC1E4}" type="presParOf" srcId="{389E8AE1-CB18-4AE1-A892-9B4836C86E44}" destId="{5E0E13D3-113E-4BCA-8158-55BE621D3BF3}" srcOrd="2" destOrd="0" presId="urn:microsoft.com/office/officeart/2005/8/layout/orgChart1"/>
    <dgm:cxn modelId="{E18C84BB-32B3-4B42-B000-BC8B81059345}" type="presParOf" srcId="{647794BE-5A83-4AF7-9453-E9310B18F547}" destId="{D657581F-8C1B-4A04-A5D6-AF1878081F46}" srcOrd="4" destOrd="0" presId="urn:microsoft.com/office/officeart/2005/8/layout/orgChart1"/>
    <dgm:cxn modelId="{BAD23A68-28EF-4580-9D1D-4DD8AA0B0A78}" type="presParOf" srcId="{647794BE-5A83-4AF7-9453-E9310B18F547}" destId="{D880EB13-F2CC-467A-8626-7E73D886AFFD}" srcOrd="5" destOrd="0" presId="urn:microsoft.com/office/officeart/2005/8/layout/orgChart1"/>
    <dgm:cxn modelId="{2A0F62AD-1E8C-431D-A357-7D7AB390FB5D}" type="presParOf" srcId="{D880EB13-F2CC-467A-8626-7E73D886AFFD}" destId="{86131DD4-FF5B-47AD-94E4-4B79BAE3596F}" srcOrd="0" destOrd="0" presId="urn:microsoft.com/office/officeart/2005/8/layout/orgChart1"/>
    <dgm:cxn modelId="{F993A08E-C22C-45C5-9105-2953F6F74A89}" type="presParOf" srcId="{86131DD4-FF5B-47AD-94E4-4B79BAE3596F}" destId="{5D3BFC35-E4FE-4D53-9D82-DB8D9390662D}" srcOrd="0" destOrd="0" presId="urn:microsoft.com/office/officeart/2005/8/layout/orgChart1"/>
    <dgm:cxn modelId="{D2851C4E-ECC0-48F5-925E-30DA7BC20513}" type="presParOf" srcId="{86131DD4-FF5B-47AD-94E4-4B79BAE3596F}" destId="{6D6E9EB8-6D62-4E5C-B3CB-2DE2D7E44A61}" srcOrd="1" destOrd="0" presId="urn:microsoft.com/office/officeart/2005/8/layout/orgChart1"/>
    <dgm:cxn modelId="{DD7E0F0F-A8CD-4A81-9F6D-B6D8EE0ECA0C}" type="presParOf" srcId="{D880EB13-F2CC-467A-8626-7E73D886AFFD}" destId="{31408D56-03B4-463C-97DE-6F9BC5BD7CAA}" srcOrd="1" destOrd="0" presId="urn:microsoft.com/office/officeart/2005/8/layout/orgChart1"/>
    <dgm:cxn modelId="{D1A2B5AB-5EAD-40D1-8AEE-75226335C5F4}" type="presParOf" srcId="{D880EB13-F2CC-467A-8626-7E73D886AFFD}" destId="{9C116C48-BFFE-43F8-B849-3F63576EBA57}" srcOrd="2" destOrd="0" presId="urn:microsoft.com/office/officeart/2005/8/layout/orgChart1"/>
    <dgm:cxn modelId="{F8BE8CCC-2717-4E8B-ADDC-89EE65AF00E6}" type="presParOf" srcId="{647794BE-5A83-4AF7-9453-E9310B18F547}" destId="{2647058C-416F-45EA-AF30-E6A072DAA39A}" srcOrd="6" destOrd="0" presId="urn:microsoft.com/office/officeart/2005/8/layout/orgChart1"/>
    <dgm:cxn modelId="{5876A6B2-F3C4-42D4-96C0-369D6C7AB0CE}" type="presParOf" srcId="{647794BE-5A83-4AF7-9453-E9310B18F547}" destId="{96050BD0-5671-4A25-A76B-CE810D1DDED5}" srcOrd="7" destOrd="0" presId="urn:microsoft.com/office/officeart/2005/8/layout/orgChart1"/>
    <dgm:cxn modelId="{3C4CDBB8-57F5-4F4F-8C8C-239F87DE3385}" type="presParOf" srcId="{96050BD0-5671-4A25-A76B-CE810D1DDED5}" destId="{A4637862-610A-460F-983A-B658B8A143B7}" srcOrd="0" destOrd="0" presId="urn:microsoft.com/office/officeart/2005/8/layout/orgChart1"/>
    <dgm:cxn modelId="{7DCB6ACA-6589-4210-A518-7CA3891EA9ED}" type="presParOf" srcId="{A4637862-610A-460F-983A-B658B8A143B7}" destId="{FEE7DA38-E167-434A-AB0C-6263C0A83591}" srcOrd="0" destOrd="0" presId="urn:microsoft.com/office/officeart/2005/8/layout/orgChart1"/>
    <dgm:cxn modelId="{CAC92AFD-49D4-4167-8982-F87B15A33F5B}" type="presParOf" srcId="{A4637862-610A-460F-983A-B658B8A143B7}" destId="{A929278A-C419-4550-8DF2-1BD957BB6EF7}" srcOrd="1" destOrd="0" presId="urn:microsoft.com/office/officeart/2005/8/layout/orgChart1"/>
    <dgm:cxn modelId="{8CE604AC-7657-46C0-A73F-A1A7B86B37D4}" type="presParOf" srcId="{96050BD0-5671-4A25-A76B-CE810D1DDED5}" destId="{D835ABCC-7DB5-42E5-8EFD-9EE05B48691E}" srcOrd="1" destOrd="0" presId="urn:microsoft.com/office/officeart/2005/8/layout/orgChart1"/>
    <dgm:cxn modelId="{8CC432CD-579E-46EA-9C0A-6A82C2C66383}" type="presParOf" srcId="{96050BD0-5671-4A25-A76B-CE810D1DDED5}" destId="{E8AA4890-7D2A-451B-97F2-7DC785EA8165}" srcOrd="2" destOrd="0" presId="urn:microsoft.com/office/officeart/2005/8/layout/orgChart1"/>
    <dgm:cxn modelId="{E6902EBB-713B-4B3E-8BD7-4E8CDAFFC0AC}" type="presParOf" srcId="{647794BE-5A83-4AF7-9453-E9310B18F547}" destId="{A2F841CD-C544-4CE0-9D49-75DB8ADB5962}" srcOrd="8" destOrd="0" presId="urn:microsoft.com/office/officeart/2005/8/layout/orgChart1"/>
    <dgm:cxn modelId="{7DFBF4D2-402F-44DA-A607-E7C4BB3604C4}" type="presParOf" srcId="{647794BE-5A83-4AF7-9453-E9310B18F547}" destId="{7883830F-0172-4738-B755-FCD82829EF5C}" srcOrd="9" destOrd="0" presId="urn:microsoft.com/office/officeart/2005/8/layout/orgChart1"/>
    <dgm:cxn modelId="{73F53E5E-8261-4A68-96E7-99EF9C5A4117}" type="presParOf" srcId="{7883830F-0172-4738-B755-FCD82829EF5C}" destId="{05944410-ED35-4E7B-ABA5-B15C3D0D8317}" srcOrd="0" destOrd="0" presId="urn:microsoft.com/office/officeart/2005/8/layout/orgChart1"/>
    <dgm:cxn modelId="{92EE9C4C-67E0-4822-82BC-FF1C1273EA0E}" type="presParOf" srcId="{05944410-ED35-4E7B-ABA5-B15C3D0D8317}" destId="{FF4605B1-E915-433B-95A1-6809878DA593}" srcOrd="0" destOrd="0" presId="urn:microsoft.com/office/officeart/2005/8/layout/orgChart1"/>
    <dgm:cxn modelId="{D536AFD8-725E-4588-B811-7FA7215FC449}" type="presParOf" srcId="{05944410-ED35-4E7B-ABA5-B15C3D0D8317}" destId="{EFA02839-E08A-46EF-BAE6-AE62F2527F7F}" srcOrd="1" destOrd="0" presId="urn:microsoft.com/office/officeart/2005/8/layout/orgChart1"/>
    <dgm:cxn modelId="{8A51ADF4-94C6-4F83-8DBF-E12374AB55E4}" type="presParOf" srcId="{7883830F-0172-4738-B755-FCD82829EF5C}" destId="{A3E8CB91-F449-4051-9B3D-1CADF8B2803C}" srcOrd="1" destOrd="0" presId="urn:microsoft.com/office/officeart/2005/8/layout/orgChart1"/>
    <dgm:cxn modelId="{36173C89-E11A-4642-AD15-C1CED0E02C88}" type="presParOf" srcId="{A3E8CB91-F449-4051-9B3D-1CADF8B2803C}" destId="{C4A85A80-30BC-4536-923C-B28AE684665D}" srcOrd="0" destOrd="0" presId="urn:microsoft.com/office/officeart/2005/8/layout/orgChart1"/>
    <dgm:cxn modelId="{A38D5BAF-E5CE-4C9D-B6A2-74E74C51FE73}" type="presParOf" srcId="{A3E8CB91-F449-4051-9B3D-1CADF8B2803C}" destId="{F8EB4B7E-4616-425E-949B-1A84488EA01E}" srcOrd="1" destOrd="0" presId="urn:microsoft.com/office/officeart/2005/8/layout/orgChart1"/>
    <dgm:cxn modelId="{56CF80A8-8282-4086-96BB-91E87C4ED969}" type="presParOf" srcId="{F8EB4B7E-4616-425E-949B-1A84488EA01E}" destId="{09B96EB5-FEA0-4371-8779-0EACABDD46BC}" srcOrd="0" destOrd="0" presId="urn:microsoft.com/office/officeart/2005/8/layout/orgChart1"/>
    <dgm:cxn modelId="{E4356D24-6FF0-4AC9-8440-0D46F402C02E}" type="presParOf" srcId="{09B96EB5-FEA0-4371-8779-0EACABDD46BC}" destId="{AF5AB3E9-96B2-49EB-9CDA-1C4759E66A9D}" srcOrd="0" destOrd="0" presId="urn:microsoft.com/office/officeart/2005/8/layout/orgChart1"/>
    <dgm:cxn modelId="{2EE3451F-11B2-4F6D-ABFB-10A77ECC0777}" type="presParOf" srcId="{09B96EB5-FEA0-4371-8779-0EACABDD46BC}" destId="{27F720DD-9EFB-476C-9A58-DF349912FA29}" srcOrd="1" destOrd="0" presId="urn:microsoft.com/office/officeart/2005/8/layout/orgChart1"/>
    <dgm:cxn modelId="{54D1CEB3-2CF5-441F-95C9-C4155555C137}" type="presParOf" srcId="{F8EB4B7E-4616-425E-949B-1A84488EA01E}" destId="{FC74251B-45DA-4D5C-A0B7-56C38CF84FA8}" srcOrd="1" destOrd="0" presId="urn:microsoft.com/office/officeart/2005/8/layout/orgChart1"/>
    <dgm:cxn modelId="{C3567AF5-9D6E-4B13-A48A-EC788AF8E281}" type="presParOf" srcId="{F8EB4B7E-4616-425E-949B-1A84488EA01E}" destId="{28F5BFFA-1EF4-4303-B4AC-A194A3C651E4}" srcOrd="2" destOrd="0" presId="urn:microsoft.com/office/officeart/2005/8/layout/orgChart1"/>
    <dgm:cxn modelId="{21C30D8A-E762-4E5E-B715-D301C06F02DE}" type="presParOf" srcId="{7883830F-0172-4738-B755-FCD82829EF5C}" destId="{9AC67FB7-5F72-4813-969E-67AB1A31F699}" srcOrd="2" destOrd="0" presId="urn:microsoft.com/office/officeart/2005/8/layout/orgChart1"/>
    <dgm:cxn modelId="{023DCFA7-0EB0-40CB-B074-1F6917EC8D08}" type="presParOf" srcId="{DF7E0593-FE9D-471E-971D-A5E361DC6464}" destId="{BFFBBD39-EED1-4BCD-9DBE-7A33EBABB21E}" srcOrd="2" destOrd="0" presId="urn:microsoft.com/office/officeart/2005/8/layout/orgChart1"/>
    <dgm:cxn modelId="{0C635913-4FE1-4C3A-878F-8AC7BA6ED338}" type="presParOf" srcId="{4357BDF7-3271-417C-A81D-7D214AD6A98F}" destId="{46F7DC97-B660-4561-8A6F-7D6999E77478}" srcOrd="2" destOrd="0" presId="urn:microsoft.com/office/officeart/2005/8/layout/orgChart1"/>
    <dgm:cxn modelId="{7604AC0B-5564-4A81-9AF0-6EF0665F1D5A}" type="presParOf" srcId="{4357BDF7-3271-417C-A81D-7D214AD6A98F}" destId="{A8CD3730-0569-445E-8909-1C18342350AA}" srcOrd="3" destOrd="0" presId="urn:microsoft.com/office/officeart/2005/8/layout/orgChart1"/>
    <dgm:cxn modelId="{2581BB1B-05B5-48B0-ADC8-782D53CB9D78}" type="presParOf" srcId="{A8CD3730-0569-445E-8909-1C18342350AA}" destId="{D04F8BA2-424C-4DC9-9FA8-AA2BE07BEECA}" srcOrd="0" destOrd="0" presId="urn:microsoft.com/office/officeart/2005/8/layout/orgChart1"/>
    <dgm:cxn modelId="{C034B44F-8500-4893-8DEA-BEF8C79F488B}" type="presParOf" srcId="{D04F8BA2-424C-4DC9-9FA8-AA2BE07BEECA}" destId="{D6CE252C-5BCD-46BC-AB6A-316053B4524F}" srcOrd="0" destOrd="0" presId="urn:microsoft.com/office/officeart/2005/8/layout/orgChart1"/>
    <dgm:cxn modelId="{B6DD596E-73F5-4CF2-A767-5A6058807285}" type="presParOf" srcId="{D04F8BA2-424C-4DC9-9FA8-AA2BE07BEECA}" destId="{32EE2804-34C3-4D47-9637-6F3B21BB00E5}" srcOrd="1" destOrd="0" presId="urn:microsoft.com/office/officeart/2005/8/layout/orgChart1"/>
    <dgm:cxn modelId="{3B2BE697-472D-4DFE-96E8-3A8A4ED063F9}" type="presParOf" srcId="{A8CD3730-0569-445E-8909-1C18342350AA}" destId="{00FA6E9E-4687-44A6-94D2-ED8160CFB1FC}" srcOrd="1" destOrd="0" presId="urn:microsoft.com/office/officeart/2005/8/layout/orgChart1"/>
    <dgm:cxn modelId="{A499F262-52BF-4044-834D-69C4BB960CF0}" type="presParOf" srcId="{A8CD3730-0569-445E-8909-1C18342350AA}" destId="{42895D06-F0E2-4152-9FF0-DB0F85B257D4}" srcOrd="2" destOrd="0" presId="urn:microsoft.com/office/officeart/2005/8/layout/orgChart1"/>
    <dgm:cxn modelId="{C55FA93E-4EFF-4EDC-83DE-D90A20A561F0}" type="presParOf" srcId="{4357BDF7-3271-417C-A81D-7D214AD6A98F}" destId="{2FB12CBE-CA43-4384-A597-09A9EF6532B3}" srcOrd="4" destOrd="0" presId="urn:microsoft.com/office/officeart/2005/8/layout/orgChart1"/>
    <dgm:cxn modelId="{68FFFECC-E5FC-4498-95C3-A41E91E07A66}" type="presParOf" srcId="{4357BDF7-3271-417C-A81D-7D214AD6A98F}" destId="{E992A151-6062-4D7B-9E47-9BFEBA425F67}" srcOrd="5" destOrd="0" presId="urn:microsoft.com/office/officeart/2005/8/layout/orgChart1"/>
    <dgm:cxn modelId="{F237C8CF-6645-488C-B324-1873CA1D4EA4}" type="presParOf" srcId="{E992A151-6062-4D7B-9E47-9BFEBA425F67}" destId="{CEAA9B14-7ACE-4EEC-8B6C-45184AE23E7E}" srcOrd="0" destOrd="0" presId="urn:microsoft.com/office/officeart/2005/8/layout/orgChart1"/>
    <dgm:cxn modelId="{2E44A1D9-A4E3-4744-BEFF-2FA6788F6258}" type="presParOf" srcId="{CEAA9B14-7ACE-4EEC-8B6C-45184AE23E7E}" destId="{581C134D-8552-4E1F-A896-BB1489A2C74F}" srcOrd="0" destOrd="0" presId="urn:microsoft.com/office/officeart/2005/8/layout/orgChart1"/>
    <dgm:cxn modelId="{D07C359A-8797-4D52-823E-39BC9AA9C92D}" type="presParOf" srcId="{CEAA9B14-7ACE-4EEC-8B6C-45184AE23E7E}" destId="{A4BCEA81-0336-4F2A-8F29-11B94BED3B42}" srcOrd="1" destOrd="0" presId="urn:microsoft.com/office/officeart/2005/8/layout/orgChart1"/>
    <dgm:cxn modelId="{65D67C4D-60BF-4776-AB81-B23B8C889BA4}" type="presParOf" srcId="{E992A151-6062-4D7B-9E47-9BFEBA425F67}" destId="{D9E2D990-5C55-459F-B472-19A134829038}" srcOrd="1" destOrd="0" presId="urn:microsoft.com/office/officeart/2005/8/layout/orgChart1"/>
    <dgm:cxn modelId="{D13CFD49-E2B2-412D-BC53-D4ABE70AB50E}" type="presParOf" srcId="{E992A151-6062-4D7B-9E47-9BFEBA425F67}" destId="{CDE07FE2-259C-4688-BAE3-E0195C1C1E48}" srcOrd="2" destOrd="0" presId="urn:microsoft.com/office/officeart/2005/8/layout/orgChart1"/>
    <dgm:cxn modelId="{AF3005B4-933C-4F6D-B4A2-A98E23D22D9D}" type="presParOf" srcId="{4357BDF7-3271-417C-A81D-7D214AD6A98F}" destId="{A5B4F6C4-955B-4376-BB19-9912B3CF6AEF}" srcOrd="6" destOrd="0" presId="urn:microsoft.com/office/officeart/2005/8/layout/orgChart1"/>
    <dgm:cxn modelId="{CF8B39B5-8060-429A-808D-D4F6DBBF2611}" type="presParOf" srcId="{4357BDF7-3271-417C-A81D-7D214AD6A98F}" destId="{066427C1-2DE6-41A6-9BB2-B80AFE5155E7}" srcOrd="7" destOrd="0" presId="urn:microsoft.com/office/officeart/2005/8/layout/orgChart1"/>
    <dgm:cxn modelId="{E820E4E8-14CB-4BA2-82F1-B81256C0FF6B}" type="presParOf" srcId="{066427C1-2DE6-41A6-9BB2-B80AFE5155E7}" destId="{80EBA821-CA20-4715-87CA-08808EB253ED}" srcOrd="0" destOrd="0" presId="urn:microsoft.com/office/officeart/2005/8/layout/orgChart1"/>
    <dgm:cxn modelId="{80610216-43ED-4A4E-95F8-89B47C7554A9}" type="presParOf" srcId="{80EBA821-CA20-4715-87CA-08808EB253ED}" destId="{56B8DDAB-108A-40C1-94CB-AA24A3927516}" srcOrd="0" destOrd="0" presId="urn:microsoft.com/office/officeart/2005/8/layout/orgChart1"/>
    <dgm:cxn modelId="{2A2A8B42-5B4C-4A36-A9C0-15574BE5C331}" type="presParOf" srcId="{80EBA821-CA20-4715-87CA-08808EB253ED}" destId="{21F1F569-6D60-4831-ABB7-FA8BC20BBF93}" srcOrd="1" destOrd="0" presId="urn:microsoft.com/office/officeart/2005/8/layout/orgChart1"/>
    <dgm:cxn modelId="{B5F964EA-5104-45E1-A2CB-B375D1AECF94}" type="presParOf" srcId="{066427C1-2DE6-41A6-9BB2-B80AFE5155E7}" destId="{2B13D17E-CE46-47C4-91A3-BE7E2C2F0314}" srcOrd="1" destOrd="0" presId="urn:microsoft.com/office/officeart/2005/8/layout/orgChart1"/>
    <dgm:cxn modelId="{3C952958-BAF7-4770-8AA6-14897A9EF98C}" type="presParOf" srcId="{2B13D17E-CE46-47C4-91A3-BE7E2C2F0314}" destId="{704F0E75-C7E0-4705-97FB-1D7C19DC817B}" srcOrd="0" destOrd="0" presId="urn:microsoft.com/office/officeart/2005/8/layout/orgChart1"/>
    <dgm:cxn modelId="{BD738E9D-C633-4AB7-845C-261DD1AC8B29}" type="presParOf" srcId="{2B13D17E-CE46-47C4-91A3-BE7E2C2F0314}" destId="{AB330233-1DF4-45A2-ACA9-1FFD80D5D223}" srcOrd="1" destOrd="0" presId="urn:microsoft.com/office/officeart/2005/8/layout/orgChart1"/>
    <dgm:cxn modelId="{2771981C-4EF2-4B39-89CF-173170D73623}" type="presParOf" srcId="{AB330233-1DF4-45A2-ACA9-1FFD80D5D223}" destId="{4A6AF862-9718-42E3-981A-2CBE01D34E26}" srcOrd="0" destOrd="0" presId="urn:microsoft.com/office/officeart/2005/8/layout/orgChart1"/>
    <dgm:cxn modelId="{6E64CBD6-AB3D-43C8-BFBF-1353906DAF69}" type="presParOf" srcId="{4A6AF862-9718-42E3-981A-2CBE01D34E26}" destId="{123E48AD-EFD7-4C82-A56C-617AE5FA0A54}" srcOrd="0" destOrd="0" presId="urn:microsoft.com/office/officeart/2005/8/layout/orgChart1"/>
    <dgm:cxn modelId="{0F2CDA93-0E8D-4373-A17E-9D9F9B287DDC}" type="presParOf" srcId="{4A6AF862-9718-42E3-981A-2CBE01D34E26}" destId="{C4418FAA-4865-4EA1-9916-7C3D02E6F686}" srcOrd="1" destOrd="0" presId="urn:microsoft.com/office/officeart/2005/8/layout/orgChart1"/>
    <dgm:cxn modelId="{43414540-C89F-475C-BB10-AD0DE0EC25AA}" type="presParOf" srcId="{AB330233-1DF4-45A2-ACA9-1FFD80D5D223}" destId="{90DD4757-0C47-4D47-8F42-232BA6D36437}" srcOrd="1" destOrd="0" presId="urn:microsoft.com/office/officeart/2005/8/layout/orgChart1"/>
    <dgm:cxn modelId="{0F479CFB-487D-4B42-BF17-094447D5B00A}" type="presParOf" srcId="{AB330233-1DF4-45A2-ACA9-1FFD80D5D223}" destId="{50F6E841-B639-4F07-8A8C-77E73BFF44D7}" srcOrd="2" destOrd="0" presId="urn:microsoft.com/office/officeart/2005/8/layout/orgChart1"/>
    <dgm:cxn modelId="{65643E7A-2CA8-447D-83C1-44DEB852BE07}" type="presParOf" srcId="{2B13D17E-CE46-47C4-91A3-BE7E2C2F0314}" destId="{495A8C13-464F-4708-92B2-3BF950245299}" srcOrd="2" destOrd="0" presId="urn:microsoft.com/office/officeart/2005/8/layout/orgChart1"/>
    <dgm:cxn modelId="{B66C47A6-4196-42DE-BE32-4717DC4B5B6B}" type="presParOf" srcId="{2B13D17E-CE46-47C4-91A3-BE7E2C2F0314}" destId="{B08D610D-6B42-4727-BF33-ADE3D4ADBBBB}" srcOrd="3" destOrd="0" presId="urn:microsoft.com/office/officeart/2005/8/layout/orgChart1"/>
    <dgm:cxn modelId="{2E4557DF-7AB7-4EDD-8230-39A05A9FA1B5}" type="presParOf" srcId="{B08D610D-6B42-4727-BF33-ADE3D4ADBBBB}" destId="{7F3C1979-2953-44BB-B72E-2DAB19C79C47}" srcOrd="0" destOrd="0" presId="urn:microsoft.com/office/officeart/2005/8/layout/orgChart1"/>
    <dgm:cxn modelId="{2C965F33-CA81-4CBA-9D6A-8402E4291F6E}" type="presParOf" srcId="{7F3C1979-2953-44BB-B72E-2DAB19C79C47}" destId="{955F1D0F-3441-4F1A-B76F-C520E3277334}" srcOrd="0" destOrd="0" presId="urn:microsoft.com/office/officeart/2005/8/layout/orgChart1"/>
    <dgm:cxn modelId="{FBB260ED-FB23-4288-A3A0-B9630C4EBCDC}" type="presParOf" srcId="{7F3C1979-2953-44BB-B72E-2DAB19C79C47}" destId="{6E3677D9-2D9C-4182-898D-F3803CAB10BA}" srcOrd="1" destOrd="0" presId="urn:microsoft.com/office/officeart/2005/8/layout/orgChart1"/>
    <dgm:cxn modelId="{988B3BE1-D2EB-444D-8DED-891087263303}" type="presParOf" srcId="{B08D610D-6B42-4727-BF33-ADE3D4ADBBBB}" destId="{9CC819B6-C1F5-412E-9D64-7A567D204632}" srcOrd="1" destOrd="0" presId="urn:microsoft.com/office/officeart/2005/8/layout/orgChart1"/>
    <dgm:cxn modelId="{61F59154-DA8F-48F4-8186-C0F4CCDCF7D0}" type="presParOf" srcId="{B08D610D-6B42-4727-BF33-ADE3D4ADBBBB}" destId="{477C6552-CC9A-424F-BC4F-D3E4423F0F00}" srcOrd="2" destOrd="0" presId="urn:microsoft.com/office/officeart/2005/8/layout/orgChart1"/>
    <dgm:cxn modelId="{8CDD6940-BA7D-4F2D-A86B-C04482EF9AF3}" type="presParOf" srcId="{2B13D17E-CE46-47C4-91A3-BE7E2C2F0314}" destId="{EAA32652-CE62-4D84-B85B-5D086FFB3136}" srcOrd="4" destOrd="0" presId="urn:microsoft.com/office/officeart/2005/8/layout/orgChart1"/>
    <dgm:cxn modelId="{D26B1143-BADD-4628-89FD-20F5DEC23328}" type="presParOf" srcId="{2B13D17E-CE46-47C4-91A3-BE7E2C2F0314}" destId="{BC66AF02-A1CE-4BF6-A4CC-6D2C8C6F5937}" srcOrd="5" destOrd="0" presId="urn:microsoft.com/office/officeart/2005/8/layout/orgChart1"/>
    <dgm:cxn modelId="{C386C55C-6A5A-408A-B06B-A87917A36C68}" type="presParOf" srcId="{BC66AF02-A1CE-4BF6-A4CC-6D2C8C6F5937}" destId="{6FCE66C7-19F7-412F-AD4A-24A6E7516B42}" srcOrd="0" destOrd="0" presId="urn:microsoft.com/office/officeart/2005/8/layout/orgChart1"/>
    <dgm:cxn modelId="{363C8B73-94F5-484A-945F-66267D61DC95}" type="presParOf" srcId="{6FCE66C7-19F7-412F-AD4A-24A6E7516B42}" destId="{C52ECC98-5BE2-47D7-93D4-C7A5D2129049}" srcOrd="0" destOrd="0" presId="urn:microsoft.com/office/officeart/2005/8/layout/orgChart1"/>
    <dgm:cxn modelId="{5F78ED37-9C9C-469F-9DFF-02C3C09FDAD3}" type="presParOf" srcId="{6FCE66C7-19F7-412F-AD4A-24A6E7516B42}" destId="{82B62791-6F14-4C95-9700-DD421DC75054}" srcOrd="1" destOrd="0" presId="urn:microsoft.com/office/officeart/2005/8/layout/orgChart1"/>
    <dgm:cxn modelId="{D3C8553B-9230-4F8C-84CE-FF5D8F29A901}" type="presParOf" srcId="{BC66AF02-A1CE-4BF6-A4CC-6D2C8C6F5937}" destId="{404ECEC8-442B-47B4-8B83-99233652697C}" srcOrd="1" destOrd="0" presId="urn:microsoft.com/office/officeart/2005/8/layout/orgChart1"/>
    <dgm:cxn modelId="{AAA32391-ECA2-442B-AA3F-1906F540490C}" type="presParOf" srcId="{404ECEC8-442B-47B4-8B83-99233652697C}" destId="{85ACADC9-611D-4706-A13B-AC5A5A7B34B0}" srcOrd="0" destOrd="0" presId="urn:microsoft.com/office/officeart/2005/8/layout/orgChart1"/>
    <dgm:cxn modelId="{7D2258DF-8A7D-4717-9C63-84FEAF15A43F}" type="presParOf" srcId="{404ECEC8-442B-47B4-8B83-99233652697C}" destId="{9BA51AA6-0108-4E8E-BB30-5763441FD62B}" srcOrd="1" destOrd="0" presId="urn:microsoft.com/office/officeart/2005/8/layout/orgChart1"/>
    <dgm:cxn modelId="{174E9C86-3188-4F65-B4A0-08CEE34B7940}" type="presParOf" srcId="{9BA51AA6-0108-4E8E-BB30-5763441FD62B}" destId="{5DA59734-68BB-4CF1-864D-8B33D303EFFD}" srcOrd="0" destOrd="0" presId="urn:microsoft.com/office/officeart/2005/8/layout/orgChart1"/>
    <dgm:cxn modelId="{1A670994-EAF4-42CA-A402-A86BDD57773E}" type="presParOf" srcId="{5DA59734-68BB-4CF1-864D-8B33D303EFFD}" destId="{8384435B-8175-4FB3-AC99-F57E9115000D}" srcOrd="0" destOrd="0" presId="urn:microsoft.com/office/officeart/2005/8/layout/orgChart1"/>
    <dgm:cxn modelId="{D276A2BB-A12A-40C0-9B90-FBF647A71EDF}" type="presParOf" srcId="{5DA59734-68BB-4CF1-864D-8B33D303EFFD}" destId="{EF2F2A8B-A2F1-4A12-8139-13B7AED6BB5B}" srcOrd="1" destOrd="0" presId="urn:microsoft.com/office/officeart/2005/8/layout/orgChart1"/>
    <dgm:cxn modelId="{F62A8464-A0BC-4990-8EAC-81A49049ECAF}" type="presParOf" srcId="{9BA51AA6-0108-4E8E-BB30-5763441FD62B}" destId="{2F2078B5-2B2E-4A95-96DF-110CD8EBA66B}" srcOrd="1" destOrd="0" presId="urn:microsoft.com/office/officeart/2005/8/layout/orgChart1"/>
    <dgm:cxn modelId="{A565E714-C343-475D-91BD-5915696274C1}" type="presParOf" srcId="{9BA51AA6-0108-4E8E-BB30-5763441FD62B}" destId="{DF49A240-4A1B-4C8D-951B-D800CB5F7D26}" srcOrd="2" destOrd="0" presId="urn:microsoft.com/office/officeart/2005/8/layout/orgChart1"/>
    <dgm:cxn modelId="{D02CE1D2-62B3-4E89-93A3-292220E6E7F6}" type="presParOf" srcId="{404ECEC8-442B-47B4-8B83-99233652697C}" destId="{4F0FCE53-140D-457E-B331-60B02B247154}" srcOrd="2" destOrd="0" presId="urn:microsoft.com/office/officeart/2005/8/layout/orgChart1"/>
    <dgm:cxn modelId="{976063B8-65C2-45D4-8B64-996629D3CD99}" type="presParOf" srcId="{404ECEC8-442B-47B4-8B83-99233652697C}" destId="{3318CB84-D090-4814-B521-843D0B67430E}" srcOrd="3" destOrd="0" presId="urn:microsoft.com/office/officeart/2005/8/layout/orgChart1"/>
    <dgm:cxn modelId="{23BE0CD9-A8B2-4DE5-963B-67A1EE90AFD5}" type="presParOf" srcId="{3318CB84-D090-4814-B521-843D0B67430E}" destId="{482655C1-8732-4189-89B8-53630BB1FDF0}" srcOrd="0" destOrd="0" presId="urn:microsoft.com/office/officeart/2005/8/layout/orgChart1"/>
    <dgm:cxn modelId="{E8880B1B-EACD-473E-BB85-E98C9FE26056}" type="presParOf" srcId="{482655C1-8732-4189-89B8-53630BB1FDF0}" destId="{359FA25E-5870-46C4-A8F9-53B1577B4C6F}" srcOrd="0" destOrd="0" presId="urn:microsoft.com/office/officeart/2005/8/layout/orgChart1"/>
    <dgm:cxn modelId="{757B803B-CB39-4100-86AA-01656163E022}" type="presParOf" srcId="{482655C1-8732-4189-89B8-53630BB1FDF0}" destId="{93A3082F-E99A-4B19-93B9-F2FC59FBC177}" srcOrd="1" destOrd="0" presId="urn:microsoft.com/office/officeart/2005/8/layout/orgChart1"/>
    <dgm:cxn modelId="{7D5F8751-6E1D-460B-8DA3-1C8E5BDE697B}" type="presParOf" srcId="{3318CB84-D090-4814-B521-843D0B67430E}" destId="{BFE07680-D9D6-4CAA-96F3-94169D2B254A}" srcOrd="1" destOrd="0" presId="urn:microsoft.com/office/officeart/2005/8/layout/orgChart1"/>
    <dgm:cxn modelId="{53F067AA-6E77-49F2-A97A-FD40180E6083}" type="presParOf" srcId="{BFE07680-D9D6-4CAA-96F3-94169D2B254A}" destId="{1C20EA06-3DEC-41DA-892D-B900E7FEE34E}" srcOrd="0" destOrd="0" presId="urn:microsoft.com/office/officeart/2005/8/layout/orgChart1"/>
    <dgm:cxn modelId="{E7EF2BEC-8048-4F8E-81A8-3C624DE58861}" type="presParOf" srcId="{BFE07680-D9D6-4CAA-96F3-94169D2B254A}" destId="{BD80D525-E800-422C-9BDC-3037AE29876E}" srcOrd="1" destOrd="0" presId="urn:microsoft.com/office/officeart/2005/8/layout/orgChart1"/>
    <dgm:cxn modelId="{B450193E-0B8F-450D-8485-7C04F02AEB9C}" type="presParOf" srcId="{BD80D525-E800-422C-9BDC-3037AE29876E}" destId="{C2E3A8AD-7748-4DE2-8220-D4DA27B8A38D}" srcOrd="0" destOrd="0" presId="urn:microsoft.com/office/officeart/2005/8/layout/orgChart1"/>
    <dgm:cxn modelId="{C926340D-FD5A-4D70-ADF3-9E3E872D9BCA}" type="presParOf" srcId="{C2E3A8AD-7748-4DE2-8220-D4DA27B8A38D}" destId="{2C90B687-80AE-4F11-B6F1-DD0FA6D92459}" srcOrd="0" destOrd="0" presId="urn:microsoft.com/office/officeart/2005/8/layout/orgChart1"/>
    <dgm:cxn modelId="{0903F14F-53F0-458C-BEC7-5902257DE601}" type="presParOf" srcId="{C2E3A8AD-7748-4DE2-8220-D4DA27B8A38D}" destId="{6C3BF350-3D06-4CD1-84F7-EB6F94DF6B16}" srcOrd="1" destOrd="0" presId="urn:microsoft.com/office/officeart/2005/8/layout/orgChart1"/>
    <dgm:cxn modelId="{77A61FF9-D22F-432C-9DBF-1A7D9626DBE3}" type="presParOf" srcId="{BD80D525-E800-422C-9BDC-3037AE29876E}" destId="{AC22096E-9CB0-4EB6-9329-D6917594FAD1}" srcOrd="1" destOrd="0" presId="urn:microsoft.com/office/officeart/2005/8/layout/orgChart1"/>
    <dgm:cxn modelId="{A50732F6-CECB-4282-8766-B5B5CDBEA124}" type="presParOf" srcId="{BD80D525-E800-422C-9BDC-3037AE29876E}" destId="{6ACD9EF9-1F48-46E4-8B3F-F57361DD7B18}" srcOrd="2" destOrd="0" presId="urn:microsoft.com/office/officeart/2005/8/layout/orgChart1"/>
    <dgm:cxn modelId="{8E277240-2D96-4FED-A422-1B7133C3B920}" type="presParOf" srcId="{3318CB84-D090-4814-B521-843D0B67430E}" destId="{263BADD1-8B6E-4484-946D-FEDCD6C41A5E}" srcOrd="2" destOrd="0" presId="urn:microsoft.com/office/officeart/2005/8/layout/orgChart1"/>
    <dgm:cxn modelId="{0977F3DA-A4B5-4474-AC56-BBC75E6D9B28}" type="presParOf" srcId="{BC66AF02-A1CE-4BF6-A4CC-6D2C8C6F5937}" destId="{869F79FF-B631-4F18-8602-2965970968E8}" srcOrd="2" destOrd="0" presId="urn:microsoft.com/office/officeart/2005/8/layout/orgChart1"/>
    <dgm:cxn modelId="{FC5E1838-D7C8-4671-9B4C-85CA674E80CA}" type="presParOf" srcId="{066427C1-2DE6-41A6-9BB2-B80AFE5155E7}" destId="{21A9422D-02BE-44C0-8FE4-E8FEC894B208}" srcOrd="2" destOrd="0" presId="urn:microsoft.com/office/officeart/2005/8/layout/orgChart1"/>
    <dgm:cxn modelId="{30E977CC-9C64-46CC-97CD-5CD05A9D31C9}" type="presParOf" srcId="{4713D908-64D9-4D6A-A1E2-2DCD55CF27BE}" destId="{F8CFE4DF-A976-4D0E-98DA-566101FC1E4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C40CD-51F1-445D-BCE0-CB8477A7EE20}">
      <dsp:nvSpPr>
        <dsp:cNvPr id="0" name=""/>
        <dsp:cNvSpPr/>
      </dsp:nvSpPr>
      <dsp:spPr>
        <a:xfrm>
          <a:off x="2975292" y="2950868"/>
          <a:ext cx="2177414" cy="2177414"/>
        </a:xfrm>
        <a:prstGeom prst="ellipse">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Times New Roman" panose="02020603050405020304" pitchFamily="18" charset="0"/>
              <a:cs typeface="Times New Roman" panose="02020603050405020304" pitchFamily="18" charset="0"/>
            </a:rPr>
            <a:t>Learning Objectives</a:t>
          </a:r>
          <a:endParaRPr lang="tr-TR" sz="2700" kern="1200" dirty="0">
            <a:latin typeface="Times New Roman" panose="02020603050405020304" pitchFamily="18" charset="0"/>
            <a:cs typeface="Times New Roman" panose="02020603050405020304" pitchFamily="18" charset="0"/>
          </a:endParaRPr>
        </a:p>
      </dsp:txBody>
      <dsp:txXfrm>
        <a:off x="3294167" y="3269743"/>
        <a:ext cx="1539664" cy="1539664"/>
      </dsp:txXfrm>
    </dsp:sp>
    <dsp:sp modelId="{52CEA00D-F433-4C50-BB4E-4B3EB953B487}">
      <dsp:nvSpPr>
        <dsp:cNvPr id="0" name=""/>
        <dsp:cNvSpPr/>
      </dsp:nvSpPr>
      <dsp:spPr>
        <a:xfrm rot="10797678">
          <a:off x="762095" y="3730818"/>
          <a:ext cx="2091472" cy="620563"/>
        </a:xfrm>
        <a:prstGeom prst="leftArrow">
          <a:avLst>
            <a:gd name="adj1" fmla="val 60000"/>
            <a:gd name="adj2" fmla="val 50000"/>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sp>
    <dsp:sp modelId="{E5A6225D-D8CC-4EFE-8099-D9E85F8804A6}">
      <dsp:nvSpPr>
        <dsp:cNvPr id="0" name=""/>
        <dsp:cNvSpPr/>
      </dsp:nvSpPr>
      <dsp:spPr>
        <a:xfrm>
          <a:off x="0" y="3432130"/>
          <a:ext cx="1524190" cy="1219352"/>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100000"/>
            </a:lnSpc>
            <a:spcBef>
              <a:spcPct val="0"/>
            </a:spcBef>
            <a:spcAft>
              <a:spcPts val="0"/>
            </a:spcAft>
            <a:buNone/>
          </a:pPr>
          <a:r>
            <a:rPr lang="tr-TR" sz="1400" kern="1200" dirty="0">
              <a:latin typeface="Times New Roman" panose="02020603050405020304" pitchFamily="18" charset="0"/>
              <a:cs typeface="Times New Roman" panose="02020603050405020304" pitchFamily="18" charset="0"/>
            </a:rPr>
            <a:t>Explain process modeling</a:t>
          </a:r>
        </a:p>
      </dsp:txBody>
      <dsp:txXfrm>
        <a:off x="35714" y="3467844"/>
        <a:ext cx="1452762" cy="1147924"/>
      </dsp:txXfrm>
    </dsp:sp>
    <dsp:sp modelId="{1B58FE63-5BFC-4E7C-853C-3B8FAEEB38A6}">
      <dsp:nvSpPr>
        <dsp:cNvPr id="0" name=""/>
        <dsp:cNvSpPr/>
      </dsp:nvSpPr>
      <dsp:spPr>
        <a:xfrm rot="12928392">
          <a:off x="1143940" y="2407458"/>
          <a:ext cx="2130157" cy="620563"/>
        </a:xfrm>
        <a:prstGeom prst="leftArrow">
          <a:avLst>
            <a:gd name="adj1" fmla="val 60000"/>
            <a:gd name="adj2" fmla="val 50000"/>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sp>
    <dsp:sp modelId="{31D9FBE4-464C-4684-82B6-3CCC3CBBD6B4}">
      <dsp:nvSpPr>
        <dsp:cNvPr id="0" name=""/>
        <dsp:cNvSpPr/>
      </dsp:nvSpPr>
      <dsp:spPr>
        <a:xfrm>
          <a:off x="579537" y="1489974"/>
          <a:ext cx="1524190" cy="1219352"/>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100000"/>
            </a:lnSpc>
            <a:spcBef>
              <a:spcPct val="0"/>
            </a:spcBef>
            <a:spcAft>
              <a:spcPts val="0"/>
            </a:spcAft>
            <a:buNone/>
          </a:pPr>
          <a:r>
            <a:rPr lang="tr-TR" sz="1400" kern="1200" dirty="0">
              <a:latin typeface="Times New Roman" panose="02020603050405020304" pitchFamily="18" charset="0"/>
              <a:cs typeface="Times New Roman" panose="02020603050405020304" pitchFamily="18" charset="0"/>
            </a:rPr>
            <a:t>Discuss data-flow diagramming</a:t>
          </a:r>
        </a:p>
        <a:p>
          <a:pPr marL="0" lvl="0" indent="0" algn="ctr" defTabSz="622300">
            <a:spcBef>
              <a:spcPct val="0"/>
            </a:spcBef>
            <a:buNone/>
          </a:pPr>
          <a:r>
            <a:rPr lang="tr-TR" sz="1400" kern="1200" dirty="0">
              <a:latin typeface="Times New Roman" panose="02020603050405020304" pitchFamily="18" charset="0"/>
              <a:cs typeface="Times New Roman" panose="02020603050405020304" pitchFamily="18" charset="0"/>
            </a:rPr>
            <a:t>mechanics, definitions, and rules</a:t>
          </a:r>
        </a:p>
      </dsp:txBody>
      <dsp:txXfrm>
        <a:off x="615251" y="1525688"/>
        <a:ext cx="1452762" cy="1147924"/>
      </dsp:txXfrm>
    </dsp:sp>
    <dsp:sp modelId="{57D748E2-D877-46C7-8754-042B4FC311BD}">
      <dsp:nvSpPr>
        <dsp:cNvPr id="0" name=""/>
        <dsp:cNvSpPr/>
      </dsp:nvSpPr>
      <dsp:spPr>
        <a:xfrm rot="15068214">
          <a:off x="2273243" y="1582199"/>
          <a:ext cx="2114372" cy="620563"/>
        </a:xfrm>
        <a:prstGeom prst="leftArrow">
          <a:avLst>
            <a:gd name="adj1" fmla="val 60000"/>
            <a:gd name="adj2" fmla="val 50000"/>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sp>
    <dsp:sp modelId="{E3B088E6-D86E-46C5-8ABE-DBF1E1B024E1}">
      <dsp:nvSpPr>
        <dsp:cNvPr id="0" name=""/>
        <dsp:cNvSpPr/>
      </dsp:nvSpPr>
      <dsp:spPr>
        <a:xfrm>
          <a:off x="2181634" y="282395"/>
          <a:ext cx="1613995" cy="1219352"/>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6670" tIns="26670" rIns="26670" bIns="26670" numCol="1" spcCol="1270" anchor="ctr" anchorCtr="0">
          <a:noAutofit/>
        </a:bodyPr>
        <a:lstStyle/>
        <a:p>
          <a:pPr marL="0" lvl="0" indent="0" algn="ctr" defTabSz="444500">
            <a:lnSpc>
              <a:spcPct val="100000"/>
            </a:lnSpc>
            <a:spcBef>
              <a:spcPct val="0"/>
            </a:spcBef>
            <a:spcAft>
              <a:spcPts val="0"/>
            </a:spcAft>
            <a:buNone/>
          </a:pPr>
          <a:r>
            <a:rPr lang="en-US" sz="1400" kern="1200" dirty="0">
              <a:solidFill>
                <a:prstClr val="black"/>
              </a:solidFill>
              <a:latin typeface="Times New Roman" panose="02020603050405020304" pitchFamily="18" charset="0"/>
              <a:ea typeface="+mn-ea"/>
              <a:cs typeface="Times New Roman" panose="02020603050405020304" pitchFamily="18" charset="0"/>
            </a:rPr>
            <a:t>Decompose data-flow diagrams into lower level </a:t>
          </a:r>
          <a:r>
            <a:rPr lang="tr-TR" sz="1400" kern="1200" dirty="0">
              <a:solidFill>
                <a:prstClr val="black"/>
              </a:solidFill>
              <a:latin typeface="Times New Roman" panose="02020603050405020304" pitchFamily="18" charset="0"/>
              <a:ea typeface="+mn-ea"/>
              <a:cs typeface="Times New Roman" panose="02020603050405020304" pitchFamily="18" charset="0"/>
            </a:rPr>
            <a:t>diagrams.</a:t>
          </a:r>
        </a:p>
      </dsp:txBody>
      <dsp:txXfrm>
        <a:off x="2217348" y="318109"/>
        <a:ext cx="1542567" cy="1147924"/>
      </dsp:txXfrm>
    </dsp:sp>
    <dsp:sp modelId="{39B608F5-BD48-4BD6-A345-4981C2BA8940}">
      <dsp:nvSpPr>
        <dsp:cNvPr id="0" name=""/>
        <dsp:cNvSpPr/>
      </dsp:nvSpPr>
      <dsp:spPr>
        <a:xfrm rot="17229762">
          <a:off x="3691714" y="1585818"/>
          <a:ext cx="2068546" cy="620563"/>
        </a:xfrm>
        <a:prstGeom prst="leftArrow">
          <a:avLst>
            <a:gd name="adj1" fmla="val 60000"/>
            <a:gd name="adj2" fmla="val 50000"/>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sp>
    <dsp:sp modelId="{7FA15235-9718-4B92-9CA7-76C9536F9258}">
      <dsp:nvSpPr>
        <dsp:cNvPr id="0" name=""/>
        <dsp:cNvSpPr/>
      </dsp:nvSpPr>
      <dsp:spPr>
        <a:xfrm>
          <a:off x="4269092" y="298205"/>
          <a:ext cx="1524190" cy="1219352"/>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100000"/>
            </a:lnSpc>
            <a:spcBef>
              <a:spcPct val="0"/>
            </a:spcBef>
            <a:spcAft>
              <a:spcPts val="0"/>
            </a:spcAft>
            <a:buNone/>
          </a:pPr>
          <a:r>
            <a:rPr lang="tr-TR" sz="1400" kern="1200" dirty="0">
              <a:latin typeface="Times New Roman" panose="02020603050405020304" pitchFamily="18" charset="0"/>
              <a:cs typeface="Times New Roman" panose="02020603050405020304" pitchFamily="18" charset="0"/>
            </a:rPr>
            <a:t>Discuss balancing data-flow diagrams</a:t>
          </a:r>
        </a:p>
      </dsp:txBody>
      <dsp:txXfrm>
        <a:off x="4304806" y="333919"/>
        <a:ext cx="1452762" cy="1147924"/>
      </dsp:txXfrm>
    </dsp:sp>
    <dsp:sp modelId="{9706406E-DCE1-4F2E-B622-7AA5C7E41871}">
      <dsp:nvSpPr>
        <dsp:cNvPr id="0" name=""/>
        <dsp:cNvSpPr/>
      </dsp:nvSpPr>
      <dsp:spPr>
        <a:xfrm rot="19440000">
          <a:off x="4843580" y="2403406"/>
          <a:ext cx="2090695" cy="620563"/>
        </a:xfrm>
        <a:prstGeom prst="leftArrow">
          <a:avLst>
            <a:gd name="adj1" fmla="val 60000"/>
            <a:gd name="adj2" fmla="val 50000"/>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sp>
    <dsp:sp modelId="{2D9F0C41-A426-488C-A903-1B0130F475AB}">
      <dsp:nvSpPr>
        <dsp:cNvPr id="0" name=""/>
        <dsp:cNvSpPr/>
      </dsp:nvSpPr>
      <dsp:spPr>
        <a:xfrm>
          <a:off x="5972537" y="1489571"/>
          <a:ext cx="1524190" cy="1219352"/>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100000"/>
            </a:lnSpc>
            <a:spcBef>
              <a:spcPct val="0"/>
            </a:spcBef>
            <a:spcAft>
              <a:spcPts val="0"/>
            </a:spcAft>
            <a:buNone/>
          </a:pPr>
          <a:r>
            <a:rPr lang="en-US" sz="1400" kern="1200" dirty="0">
              <a:latin typeface="Times New Roman" panose="02020603050405020304" pitchFamily="18" charset="0"/>
              <a:cs typeface="Times New Roman" panose="02020603050405020304" pitchFamily="18" charset="0"/>
            </a:rPr>
            <a:t>Discuss the use of data-flow diagrams</a:t>
          </a:r>
          <a:endParaRPr lang="tr-TR" sz="1400" kern="1200" dirty="0">
            <a:latin typeface="Times New Roman" panose="02020603050405020304" pitchFamily="18" charset="0"/>
            <a:cs typeface="Times New Roman" panose="02020603050405020304" pitchFamily="18" charset="0"/>
          </a:endParaRPr>
        </a:p>
        <a:p>
          <a:pPr marL="0" lvl="0" indent="0" algn="ctr" defTabSz="622300">
            <a:spcBef>
              <a:spcPct val="0"/>
            </a:spcBef>
            <a:buNone/>
          </a:pPr>
          <a:r>
            <a:rPr lang="tr-TR" sz="1400" kern="1200" dirty="0">
              <a:latin typeface="Times New Roman" panose="02020603050405020304" pitchFamily="18" charset="0"/>
              <a:cs typeface="Times New Roman" panose="02020603050405020304" pitchFamily="18" charset="0"/>
            </a:rPr>
            <a:t>as analysis tools</a:t>
          </a:r>
        </a:p>
      </dsp:txBody>
      <dsp:txXfrm>
        <a:off x="6008251" y="1525285"/>
        <a:ext cx="1452762" cy="1147924"/>
      </dsp:txXfrm>
    </dsp:sp>
    <dsp:sp modelId="{B032C690-EFDA-4D3A-B678-9BDD31F0D591}">
      <dsp:nvSpPr>
        <dsp:cNvPr id="0" name=""/>
        <dsp:cNvSpPr/>
      </dsp:nvSpPr>
      <dsp:spPr>
        <a:xfrm>
          <a:off x="5274388" y="3729294"/>
          <a:ext cx="2090695" cy="620563"/>
        </a:xfrm>
        <a:prstGeom prst="leftArrow">
          <a:avLst>
            <a:gd name="adj1" fmla="val 60000"/>
            <a:gd name="adj2" fmla="val 50000"/>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sp>
    <dsp:sp modelId="{6150A432-F222-4354-8870-670ADD376AEE}">
      <dsp:nvSpPr>
        <dsp:cNvPr id="0" name=""/>
        <dsp:cNvSpPr/>
      </dsp:nvSpPr>
      <dsp:spPr>
        <a:xfrm>
          <a:off x="6602988" y="3429900"/>
          <a:ext cx="1524190" cy="1219352"/>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100000"/>
            </a:lnSpc>
            <a:spcBef>
              <a:spcPct val="0"/>
            </a:spcBef>
            <a:spcAft>
              <a:spcPts val="0"/>
            </a:spcAft>
            <a:buNone/>
          </a:pPr>
          <a:r>
            <a:rPr lang="en-US" sz="1400" kern="1200" dirty="0">
              <a:latin typeface="Times New Roman" panose="02020603050405020304" pitchFamily="18" charset="0"/>
              <a:cs typeface="Times New Roman" panose="02020603050405020304" pitchFamily="18" charset="0"/>
            </a:rPr>
            <a:t>Examine decision tables used to </a:t>
          </a:r>
          <a:r>
            <a:rPr lang="tr-TR" sz="1400" kern="1200" dirty="0">
              <a:latin typeface="Times New Roman" panose="02020603050405020304" pitchFamily="18" charset="0"/>
              <a:cs typeface="Times New Roman" panose="02020603050405020304" pitchFamily="18" charset="0"/>
            </a:rPr>
            <a:t>represent process logic</a:t>
          </a:r>
        </a:p>
      </dsp:txBody>
      <dsp:txXfrm>
        <a:off x="6638702" y="3465614"/>
        <a:ext cx="1452762" cy="1147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0EA06-3DEC-41DA-892D-B900E7FEE34E}">
      <dsp:nvSpPr>
        <dsp:cNvPr id="0" name=""/>
        <dsp:cNvSpPr/>
      </dsp:nvSpPr>
      <dsp:spPr>
        <a:xfrm>
          <a:off x="10727748" y="4756695"/>
          <a:ext cx="194862" cy="537183"/>
        </a:xfrm>
        <a:custGeom>
          <a:avLst/>
          <a:gdLst/>
          <a:ahLst/>
          <a:cxnLst/>
          <a:rect l="0" t="0" r="0" b="0"/>
          <a:pathLst>
            <a:path>
              <a:moveTo>
                <a:pt x="0" y="0"/>
              </a:moveTo>
              <a:lnTo>
                <a:pt x="0" y="537183"/>
              </a:lnTo>
              <a:lnTo>
                <a:pt x="194862" y="537183"/>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F0FCE53-140D-457E-B331-60B02B247154}">
      <dsp:nvSpPr>
        <dsp:cNvPr id="0" name=""/>
        <dsp:cNvSpPr/>
      </dsp:nvSpPr>
      <dsp:spPr>
        <a:xfrm>
          <a:off x="10464495" y="3825143"/>
          <a:ext cx="781653" cy="247553"/>
        </a:xfrm>
        <a:custGeom>
          <a:avLst/>
          <a:gdLst/>
          <a:ahLst/>
          <a:cxnLst/>
          <a:rect l="0" t="0" r="0" b="0"/>
          <a:pathLst>
            <a:path>
              <a:moveTo>
                <a:pt x="0" y="0"/>
              </a:moveTo>
              <a:lnTo>
                <a:pt x="0" y="124935"/>
              </a:lnTo>
              <a:lnTo>
                <a:pt x="781653" y="124935"/>
              </a:lnTo>
              <a:lnTo>
                <a:pt x="781653" y="2475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ACADC9-611D-4706-A13B-AC5A5A7B34B0}">
      <dsp:nvSpPr>
        <dsp:cNvPr id="0" name=""/>
        <dsp:cNvSpPr/>
      </dsp:nvSpPr>
      <dsp:spPr>
        <a:xfrm>
          <a:off x="9704912" y="3825143"/>
          <a:ext cx="759582" cy="247553"/>
        </a:xfrm>
        <a:custGeom>
          <a:avLst/>
          <a:gdLst/>
          <a:ahLst/>
          <a:cxnLst/>
          <a:rect l="0" t="0" r="0" b="0"/>
          <a:pathLst>
            <a:path>
              <a:moveTo>
                <a:pt x="759582" y="0"/>
              </a:moveTo>
              <a:lnTo>
                <a:pt x="759582" y="124935"/>
              </a:lnTo>
              <a:lnTo>
                <a:pt x="0" y="124935"/>
              </a:lnTo>
              <a:lnTo>
                <a:pt x="0" y="2475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A32652-CE62-4D84-B85B-5D086FFB3136}">
      <dsp:nvSpPr>
        <dsp:cNvPr id="0" name=""/>
        <dsp:cNvSpPr/>
      </dsp:nvSpPr>
      <dsp:spPr>
        <a:xfrm>
          <a:off x="9062505" y="2647702"/>
          <a:ext cx="1401989" cy="242917"/>
        </a:xfrm>
        <a:custGeom>
          <a:avLst/>
          <a:gdLst/>
          <a:ahLst/>
          <a:cxnLst/>
          <a:rect l="0" t="0" r="0" b="0"/>
          <a:pathLst>
            <a:path>
              <a:moveTo>
                <a:pt x="0" y="0"/>
              </a:moveTo>
              <a:lnTo>
                <a:pt x="0" y="120299"/>
              </a:lnTo>
              <a:lnTo>
                <a:pt x="1401989" y="120299"/>
              </a:lnTo>
              <a:lnTo>
                <a:pt x="1401989" y="2429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5A8C13-464F-4708-92B2-3BF950245299}">
      <dsp:nvSpPr>
        <dsp:cNvPr id="0" name=""/>
        <dsp:cNvSpPr/>
      </dsp:nvSpPr>
      <dsp:spPr>
        <a:xfrm>
          <a:off x="9016785" y="2647702"/>
          <a:ext cx="91440" cy="245235"/>
        </a:xfrm>
        <a:custGeom>
          <a:avLst/>
          <a:gdLst/>
          <a:ahLst/>
          <a:cxnLst/>
          <a:rect l="0" t="0" r="0" b="0"/>
          <a:pathLst>
            <a:path>
              <a:moveTo>
                <a:pt x="45720" y="0"/>
              </a:moveTo>
              <a:lnTo>
                <a:pt x="45720" y="2452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4F0E75-C7E0-4705-97FB-1D7C19DC817B}">
      <dsp:nvSpPr>
        <dsp:cNvPr id="0" name=""/>
        <dsp:cNvSpPr/>
      </dsp:nvSpPr>
      <dsp:spPr>
        <a:xfrm>
          <a:off x="7642532" y="2647702"/>
          <a:ext cx="1419973" cy="242917"/>
        </a:xfrm>
        <a:custGeom>
          <a:avLst/>
          <a:gdLst/>
          <a:ahLst/>
          <a:cxnLst/>
          <a:rect l="0" t="0" r="0" b="0"/>
          <a:pathLst>
            <a:path>
              <a:moveTo>
                <a:pt x="1419973" y="0"/>
              </a:moveTo>
              <a:lnTo>
                <a:pt x="1419973" y="120299"/>
              </a:lnTo>
              <a:lnTo>
                <a:pt x="0" y="120299"/>
              </a:lnTo>
              <a:lnTo>
                <a:pt x="0" y="2429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B4F6C4-955B-4376-BB19-9912B3CF6AEF}">
      <dsp:nvSpPr>
        <dsp:cNvPr id="0" name=""/>
        <dsp:cNvSpPr/>
      </dsp:nvSpPr>
      <dsp:spPr>
        <a:xfrm>
          <a:off x="6236456" y="1719544"/>
          <a:ext cx="2826049" cy="245235"/>
        </a:xfrm>
        <a:custGeom>
          <a:avLst/>
          <a:gdLst/>
          <a:ahLst/>
          <a:cxnLst/>
          <a:rect l="0" t="0" r="0" b="0"/>
          <a:pathLst>
            <a:path>
              <a:moveTo>
                <a:pt x="0" y="0"/>
              </a:moveTo>
              <a:lnTo>
                <a:pt x="0" y="122617"/>
              </a:lnTo>
              <a:lnTo>
                <a:pt x="2826049" y="122617"/>
              </a:lnTo>
              <a:lnTo>
                <a:pt x="2826049" y="2452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B12CBE-CA43-4384-A597-09A9EF6532B3}">
      <dsp:nvSpPr>
        <dsp:cNvPr id="0" name=""/>
        <dsp:cNvSpPr/>
      </dsp:nvSpPr>
      <dsp:spPr>
        <a:xfrm>
          <a:off x="6236456" y="1719544"/>
          <a:ext cx="539868" cy="245235"/>
        </a:xfrm>
        <a:custGeom>
          <a:avLst/>
          <a:gdLst/>
          <a:ahLst/>
          <a:cxnLst/>
          <a:rect l="0" t="0" r="0" b="0"/>
          <a:pathLst>
            <a:path>
              <a:moveTo>
                <a:pt x="0" y="0"/>
              </a:moveTo>
              <a:lnTo>
                <a:pt x="0" y="122617"/>
              </a:lnTo>
              <a:lnTo>
                <a:pt x="539868" y="122617"/>
              </a:lnTo>
              <a:lnTo>
                <a:pt x="539868" y="2452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F7DC97-B660-4561-8A6F-7D6999E77478}">
      <dsp:nvSpPr>
        <dsp:cNvPr id="0" name=""/>
        <dsp:cNvSpPr/>
      </dsp:nvSpPr>
      <dsp:spPr>
        <a:xfrm>
          <a:off x="5067592" y="1719544"/>
          <a:ext cx="1168863" cy="245235"/>
        </a:xfrm>
        <a:custGeom>
          <a:avLst/>
          <a:gdLst/>
          <a:ahLst/>
          <a:cxnLst/>
          <a:rect l="0" t="0" r="0" b="0"/>
          <a:pathLst>
            <a:path>
              <a:moveTo>
                <a:pt x="1168863" y="0"/>
              </a:moveTo>
              <a:lnTo>
                <a:pt x="1168863" y="122617"/>
              </a:lnTo>
              <a:lnTo>
                <a:pt x="0" y="122617"/>
              </a:lnTo>
              <a:lnTo>
                <a:pt x="0" y="2452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A85A80-30BC-4536-923C-B28AE684665D}">
      <dsp:nvSpPr>
        <dsp:cNvPr id="0" name=""/>
        <dsp:cNvSpPr/>
      </dsp:nvSpPr>
      <dsp:spPr>
        <a:xfrm>
          <a:off x="5762392" y="3825143"/>
          <a:ext cx="182116" cy="539501"/>
        </a:xfrm>
        <a:custGeom>
          <a:avLst/>
          <a:gdLst/>
          <a:ahLst/>
          <a:cxnLst/>
          <a:rect l="0" t="0" r="0" b="0"/>
          <a:pathLst>
            <a:path>
              <a:moveTo>
                <a:pt x="0" y="0"/>
              </a:moveTo>
              <a:lnTo>
                <a:pt x="0" y="539501"/>
              </a:lnTo>
              <a:lnTo>
                <a:pt x="182116" y="53950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2F841CD-C544-4CE0-9D49-75DB8ADB5962}">
      <dsp:nvSpPr>
        <dsp:cNvPr id="0" name=""/>
        <dsp:cNvSpPr/>
      </dsp:nvSpPr>
      <dsp:spPr>
        <a:xfrm>
          <a:off x="3410406" y="2647702"/>
          <a:ext cx="2819101" cy="242917"/>
        </a:xfrm>
        <a:custGeom>
          <a:avLst/>
          <a:gdLst/>
          <a:ahLst/>
          <a:cxnLst/>
          <a:rect l="0" t="0" r="0" b="0"/>
          <a:pathLst>
            <a:path>
              <a:moveTo>
                <a:pt x="0" y="0"/>
              </a:moveTo>
              <a:lnTo>
                <a:pt x="0" y="120299"/>
              </a:lnTo>
              <a:lnTo>
                <a:pt x="2819101" y="120299"/>
              </a:lnTo>
              <a:lnTo>
                <a:pt x="2819101" y="2429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47058C-416F-45EA-AF30-E6A072DAA39A}">
      <dsp:nvSpPr>
        <dsp:cNvPr id="0" name=""/>
        <dsp:cNvSpPr/>
      </dsp:nvSpPr>
      <dsp:spPr>
        <a:xfrm>
          <a:off x="3410406" y="2647702"/>
          <a:ext cx="1406076" cy="242917"/>
        </a:xfrm>
        <a:custGeom>
          <a:avLst/>
          <a:gdLst/>
          <a:ahLst/>
          <a:cxnLst/>
          <a:rect l="0" t="0" r="0" b="0"/>
          <a:pathLst>
            <a:path>
              <a:moveTo>
                <a:pt x="0" y="0"/>
              </a:moveTo>
              <a:lnTo>
                <a:pt x="0" y="120299"/>
              </a:lnTo>
              <a:lnTo>
                <a:pt x="1406076" y="120299"/>
              </a:lnTo>
              <a:lnTo>
                <a:pt x="1406076" y="2429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57581F-8C1B-4A04-A5D6-AF1878081F46}">
      <dsp:nvSpPr>
        <dsp:cNvPr id="0" name=""/>
        <dsp:cNvSpPr/>
      </dsp:nvSpPr>
      <dsp:spPr>
        <a:xfrm>
          <a:off x="3357737" y="2647702"/>
          <a:ext cx="91440" cy="242917"/>
        </a:xfrm>
        <a:custGeom>
          <a:avLst/>
          <a:gdLst/>
          <a:ahLst/>
          <a:cxnLst/>
          <a:rect l="0" t="0" r="0" b="0"/>
          <a:pathLst>
            <a:path>
              <a:moveTo>
                <a:pt x="52668" y="0"/>
              </a:moveTo>
              <a:lnTo>
                <a:pt x="52668" y="120299"/>
              </a:lnTo>
              <a:lnTo>
                <a:pt x="45720" y="120299"/>
              </a:lnTo>
              <a:lnTo>
                <a:pt x="45720" y="2429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4F2BAD-F541-43BF-9F77-F64572730AE8}">
      <dsp:nvSpPr>
        <dsp:cNvPr id="0" name=""/>
        <dsp:cNvSpPr/>
      </dsp:nvSpPr>
      <dsp:spPr>
        <a:xfrm>
          <a:off x="1990433" y="2647702"/>
          <a:ext cx="1419973" cy="242917"/>
        </a:xfrm>
        <a:custGeom>
          <a:avLst/>
          <a:gdLst/>
          <a:ahLst/>
          <a:cxnLst/>
          <a:rect l="0" t="0" r="0" b="0"/>
          <a:pathLst>
            <a:path>
              <a:moveTo>
                <a:pt x="1419973" y="0"/>
              </a:moveTo>
              <a:lnTo>
                <a:pt x="1419973" y="120299"/>
              </a:lnTo>
              <a:lnTo>
                <a:pt x="0" y="120299"/>
              </a:lnTo>
              <a:lnTo>
                <a:pt x="0" y="2429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A9CCB7-B5C0-4807-A81A-94DD31E83DE5}">
      <dsp:nvSpPr>
        <dsp:cNvPr id="0" name=""/>
        <dsp:cNvSpPr/>
      </dsp:nvSpPr>
      <dsp:spPr>
        <a:xfrm>
          <a:off x="583894" y="2647702"/>
          <a:ext cx="2826511" cy="242917"/>
        </a:xfrm>
        <a:custGeom>
          <a:avLst/>
          <a:gdLst/>
          <a:ahLst/>
          <a:cxnLst/>
          <a:rect l="0" t="0" r="0" b="0"/>
          <a:pathLst>
            <a:path>
              <a:moveTo>
                <a:pt x="2826511" y="0"/>
              </a:moveTo>
              <a:lnTo>
                <a:pt x="2826511" y="120299"/>
              </a:lnTo>
              <a:lnTo>
                <a:pt x="0" y="120299"/>
              </a:lnTo>
              <a:lnTo>
                <a:pt x="0" y="2429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59014C-0ADD-4490-A10B-F456EA0086A9}">
      <dsp:nvSpPr>
        <dsp:cNvPr id="0" name=""/>
        <dsp:cNvSpPr/>
      </dsp:nvSpPr>
      <dsp:spPr>
        <a:xfrm>
          <a:off x="3410406" y="1719544"/>
          <a:ext cx="2826049" cy="245235"/>
        </a:xfrm>
        <a:custGeom>
          <a:avLst/>
          <a:gdLst/>
          <a:ahLst/>
          <a:cxnLst/>
          <a:rect l="0" t="0" r="0" b="0"/>
          <a:pathLst>
            <a:path>
              <a:moveTo>
                <a:pt x="2826049" y="0"/>
              </a:moveTo>
              <a:lnTo>
                <a:pt x="2826049" y="122617"/>
              </a:lnTo>
              <a:lnTo>
                <a:pt x="0" y="122617"/>
              </a:lnTo>
              <a:lnTo>
                <a:pt x="0" y="2452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CCE4A4-45BA-4C35-92CA-7B321C81563E}">
      <dsp:nvSpPr>
        <dsp:cNvPr id="0" name=""/>
        <dsp:cNvSpPr/>
      </dsp:nvSpPr>
      <dsp:spPr>
        <a:xfrm>
          <a:off x="5282454" y="1135649"/>
          <a:ext cx="1908004" cy="58389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0</a:t>
          </a:r>
        </a:p>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Food Ordering System</a:t>
          </a:r>
          <a:endParaRPr lang="tr-TR" sz="1200" kern="1200" dirty="0">
            <a:latin typeface="Times New Roman" panose="02020603050405020304" pitchFamily="18" charset="0"/>
            <a:cs typeface="Times New Roman" panose="02020603050405020304" pitchFamily="18" charset="0"/>
          </a:endParaRPr>
        </a:p>
      </dsp:txBody>
      <dsp:txXfrm>
        <a:off x="5282454" y="1135649"/>
        <a:ext cx="1908004" cy="583894"/>
      </dsp:txXfrm>
    </dsp:sp>
    <dsp:sp modelId="{0E539C23-897D-426E-8866-D708B6A6BBB7}">
      <dsp:nvSpPr>
        <dsp:cNvPr id="0" name=""/>
        <dsp:cNvSpPr/>
      </dsp:nvSpPr>
      <dsp:spPr>
        <a:xfrm>
          <a:off x="2691544" y="1964779"/>
          <a:ext cx="1437723" cy="68292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en-US" sz="1200" kern="1200">
              <a:latin typeface="Times New Roman" panose="02020603050405020304" pitchFamily="18" charset="0"/>
              <a:cs typeface="Times New Roman" panose="02020603050405020304" pitchFamily="18" charset="0"/>
            </a:rPr>
            <a:t>1.0</a:t>
          </a:r>
        </a:p>
        <a:p>
          <a:pPr marL="0" lvl="0" indent="0" algn="ctr" defTabSz="533400">
            <a:lnSpc>
              <a:spcPct val="100000"/>
            </a:lnSpc>
            <a:spcBef>
              <a:spcPct val="0"/>
            </a:spcBef>
            <a:spcAft>
              <a:spcPts val="0"/>
            </a:spcAft>
            <a:buNone/>
          </a:pPr>
          <a:r>
            <a:rPr lang="en-US" sz="1200" kern="1200">
              <a:latin typeface="Times New Roman" panose="02020603050405020304" pitchFamily="18" charset="0"/>
              <a:cs typeface="Times New Roman" panose="02020603050405020304" pitchFamily="18" charset="0"/>
            </a:rPr>
            <a:t>Receive and Transform Customer Food Order</a:t>
          </a:r>
          <a:endParaRPr lang="tr-TR" sz="1200" kern="1200" dirty="0">
            <a:latin typeface="Times New Roman" panose="02020603050405020304" pitchFamily="18" charset="0"/>
            <a:cs typeface="Times New Roman" panose="02020603050405020304" pitchFamily="18" charset="0"/>
          </a:endParaRPr>
        </a:p>
      </dsp:txBody>
      <dsp:txXfrm>
        <a:off x="2691544" y="1964779"/>
        <a:ext cx="1437723" cy="682923"/>
      </dsp:txXfrm>
    </dsp:sp>
    <dsp:sp modelId="{93251E34-1AAD-4EF1-9FE3-F517FF4B5ABF}">
      <dsp:nvSpPr>
        <dsp:cNvPr id="0" name=""/>
        <dsp:cNvSpPr/>
      </dsp:nvSpPr>
      <dsp:spPr>
        <a:xfrm>
          <a:off x="0" y="2890620"/>
          <a:ext cx="1167789" cy="93452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1.1</a:t>
          </a:r>
        </a:p>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Receive </a:t>
          </a:r>
        </a:p>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a customer </a:t>
          </a:r>
        </a:p>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order</a:t>
          </a:r>
          <a:endParaRPr lang="tr-TR" sz="1200" kern="1200" dirty="0">
            <a:latin typeface="Times New Roman" panose="02020603050405020304" pitchFamily="18" charset="0"/>
            <a:cs typeface="Times New Roman" panose="02020603050405020304" pitchFamily="18" charset="0"/>
          </a:endParaRPr>
        </a:p>
      </dsp:txBody>
      <dsp:txXfrm>
        <a:off x="0" y="2890620"/>
        <a:ext cx="1167789" cy="934523"/>
      </dsp:txXfrm>
    </dsp:sp>
    <dsp:sp modelId="{6B194071-6175-4EC4-938F-101E8012E0F2}">
      <dsp:nvSpPr>
        <dsp:cNvPr id="0" name=""/>
        <dsp:cNvSpPr/>
      </dsp:nvSpPr>
      <dsp:spPr>
        <a:xfrm>
          <a:off x="1406538" y="2890620"/>
          <a:ext cx="1167789" cy="93452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1.2</a:t>
          </a:r>
        </a:p>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Generate Customer</a:t>
          </a:r>
        </a:p>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 Receipt</a:t>
          </a:r>
          <a:endParaRPr lang="tr-TR" sz="1200" kern="1200" dirty="0">
            <a:latin typeface="Times New Roman" panose="02020603050405020304" pitchFamily="18" charset="0"/>
            <a:cs typeface="Times New Roman" panose="02020603050405020304" pitchFamily="18" charset="0"/>
          </a:endParaRPr>
        </a:p>
      </dsp:txBody>
      <dsp:txXfrm>
        <a:off x="1406538" y="2890620"/>
        <a:ext cx="1167789" cy="934523"/>
      </dsp:txXfrm>
    </dsp:sp>
    <dsp:sp modelId="{5D3BFC35-E4FE-4D53-9D82-DB8D9390662D}">
      <dsp:nvSpPr>
        <dsp:cNvPr id="0" name=""/>
        <dsp:cNvSpPr/>
      </dsp:nvSpPr>
      <dsp:spPr>
        <a:xfrm>
          <a:off x="2819563" y="2890620"/>
          <a:ext cx="1167789" cy="93452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1.3</a:t>
          </a:r>
        </a:p>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Transform </a:t>
          </a:r>
        </a:p>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Order to Kitchen Format</a:t>
          </a:r>
          <a:endParaRPr lang="tr-TR" sz="1200" kern="1200" dirty="0">
            <a:latin typeface="Times New Roman" panose="02020603050405020304" pitchFamily="18" charset="0"/>
            <a:cs typeface="Times New Roman" panose="02020603050405020304" pitchFamily="18" charset="0"/>
          </a:endParaRPr>
        </a:p>
      </dsp:txBody>
      <dsp:txXfrm>
        <a:off x="2819563" y="2890620"/>
        <a:ext cx="1167789" cy="934523"/>
      </dsp:txXfrm>
    </dsp:sp>
    <dsp:sp modelId="{FEE7DA38-E167-434A-AB0C-6263C0A83591}">
      <dsp:nvSpPr>
        <dsp:cNvPr id="0" name=""/>
        <dsp:cNvSpPr/>
      </dsp:nvSpPr>
      <dsp:spPr>
        <a:xfrm>
          <a:off x="4232588" y="2890620"/>
          <a:ext cx="1167789" cy="93452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1.4</a:t>
          </a:r>
        </a:p>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Generate</a:t>
          </a:r>
        </a:p>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 Goods Sold Increments</a:t>
          </a:r>
          <a:endParaRPr lang="tr-TR" sz="1200" kern="1200" dirty="0">
            <a:latin typeface="Times New Roman" panose="02020603050405020304" pitchFamily="18" charset="0"/>
            <a:cs typeface="Times New Roman" panose="02020603050405020304" pitchFamily="18" charset="0"/>
          </a:endParaRPr>
        </a:p>
      </dsp:txBody>
      <dsp:txXfrm>
        <a:off x="4232588" y="2890620"/>
        <a:ext cx="1167789" cy="934523"/>
      </dsp:txXfrm>
    </dsp:sp>
    <dsp:sp modelId="{FF4605B1-E915-433B-95A1-6809878DA593}">
      <dsp:nvSpPr>
        <dsp:cNvPr id="0" name=""/>
        <dsp:cNvSpPr/>
      </dsp:nvSpPr>
      <dsp:spPr>
        <a:xfrm>
          <a:off x="5645613" y="2890620"/>
          <a:ext cx="1167789" cy="93452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1.5</a:t>
          </a:r>
        </a:p>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Generate Inventory Decrements</a:t>
          </a:r>
          <a:endParaRPr lang="tr-TR" sz="1200" kern="1200" dirty="0">
            <a:latin typeface="Times New Roman" panose="02020603050405020304" pitchFamily="18" charset="0"/>
            <a:cs typeface="Times New Roman" panose="02020603050405020304" pitchFamily="18" charset="0"/>
          </a:endParaRPr>
        </a:p>
      </dsp:txBody>
      <dsp:txXfrm>
        <a:off x="5645613" y="2890620"/>
        <a:ext cx="1167789" cy="934523"/>
      </dsp:txXfrm>
    </dsp:sp>
    <dsp:sp modelId="{AF5AB3E9-96B2-49EB-9CDA-1C4759E66A9D}">
      <dsp:nvSpPr>
        <dsp:cNvPr id="0" name=""/>
        <dsp:cNvSpPr/>
      </dsp:nvSpPr>
      <dsp:spPr>
        <a:xfrm>
          <a:off x="5944508" y="4072697"/>
          <a:ext cx="1167789" cy="583894"/>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tr-TR" sz="1200" kern="1200">
            <a:solidFill>
              <a:schemeClr val="tx1"/>
            </a:solidFill>
            <a:latin typeface="Times New Roman" panose="02020603050405020304" pitchFamily="18" charset="0"/>
            <a:cs typeface="Times New Roman" panose="02020603050405020304" pitchFamily="18" charset="0"/>
          </a:endParaRPr>
        </a:p>
      </dsp:txBody>
      <dsp:txXfrm>
        <a:off x="5944508" y="4072697"/>
        <a:ext cx="1167789" cy="583894"/>
      </dsp:txXfrm>
    </dsp:sp>
    <dsp:sp modelId="{D6CE252C-5BCD-46BC-AB6A-316053B4524F}">
      <dsp:nvSpPr>
        <dsp:cNvPr id="0" name=""/>
        <dsp:cNvSpPr/>
      </dsp:nvSpPr>
      <dsp:spPr>
        <a:xfrm>
          <a:off x="4348730" y="1964779"/>
          <a:ext cx="1437723" cy="68292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en-US" sz="1200" kern="1200">
              <a:latin typeface="Times New Roman" panose="02020603050405020304" pitchFamily="18" charset="0"/>
              <a:cs typeface="Times New Roman" panose="02020603050405020304" pitchFamily="18" charset="0"/>
            </a:rPr>
            <a:t>2.0</a:t>
          </a:r>
        </a:p>
        <a:p>
          <a:pPr marL="0" lvl="0" indent="0" algn="ctr" defTabSz="533400">
            <a:lnSpc>
              <a:spcPct val="100000"/>
            </a:lnSpc>
            <a:spcBef>
              <a:spcPct val="0"/>
            </a:spcBef>
            <a:spcAft>
              <a:spcPts val="0"/>
            </a:spcAft>
            <a:buNone/>
          </a:pPr>
          <a:r>
            <a:rPr lang="en-US" sz="1200" kern="1200">
              <a:latin typeface="Times New Roman" panose="02020603050405020304" pitchFamily="18" charset="0"/>
              <a:cs typeface="Times New Roman" panose="02020603050405020304" pitchFamily="18" charset="0"/>
            </a:rPr>
            <a:t>Update</a:t>
          </a:r>
        </a:p>
        <a:p>
          <a:pPr marL="0" lvl="0" indent="0" algn="ctr" defTabSz="533400">
            <a:lnSpc>
              <a:spcPct val="100000"/>
            </a:lnSpc>
            <a:spcBef>
              <a:spcPct val="0"/>
            </a:spcBef>
            <a:spcAft>
              <a:spcPts val="0"/>
            </a:spcAft>
            <a:buNone/>
          </a:pPr>
          <a:r>
            <a:rPr lang="en-US" sz="1200" kern="1200">
              <a:latin typeface="Times New Roman" panose="02020603050405020304" pitchFamily="18" charset="0"/>
              <a:cs typeface="Times New Roman" panose="02020603050405020304" pitchFamily="18" charset="0"/>
            </a:rPr>
            <a:t> Goods Sold  File</a:t>
          </a:r>
          <a:endParaRPr lang="en-US" sz="1200" kern="1200" dirty="0">
            <a:latin typeface="Times New Roman" panose="02020603050405020304" pitchFamily="18" charset="0"/>
            <a:cs typeface="Times New Roman" panose="02020603050405020304" pitchFamily="18" charset="0"/>
          </a:endParaRPr>
        </a:p>
      </dsp:txBody>
      <dsp:txXfrm>
        <a:off x="4348730" y="1964779"/>
        <a:ext cx="1437723" cy="682923"/>
      </dsp:txXfrm>
    </dsp:sp>
    <dsp:sp modelId="{581C134D-8552-4E1F-A896-BB1489A2C74F}">
      <dsp:nvSpPr>
        <dsp:cNvPr id="0" name=""/>
        <dsp:cNvSpPr/>
      </dsp:nvSpPr>
      <dsp:spPr>
        <a:xfrm>
          <a:off x="6057463" y="1964779"/>
          <a:ext cx="1437723" cy="68292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en-US" sz="1200" kern="1200">
              <a:latin typeface="Times New Roman" panose="02020603050405020304" pitchFamily="18" charset="0"/>
              <a:cs typeface="Times New Roman" panose="02020603050405020304" pitchFamily="18" charset="0"/>
            </a:rPr>
            <a:t>3.0</a:t>
          </a:r>
        </a:p>
        <a:p>
          <a:pPr marL="0" lvl="0" indent="0" algn="ctr" defTabSz="533400">
            <a:lnSpc>
              <a:spcPct val="100000"/>
            </a:lnSpc>
            <a:spcBef>
              <a:spcPct val="0"/>
            </a:spcBef>
            <a:spcAft>
              <a:spcPts val="0"/>
            </a:spcAft>
            <a:buNone/>
          </a:pPr>
          <a:r>
            <a:rPr lang="en-US" sz="1200" kern="1200">
              <a:latin typeface="Times New Roman" panose="02020603050405020304" pitchFamily="18" charset="0"/>
              <a:cs typeface="Times New Roman" panose="02020603050405020304" pitchFamily="18" charset="0"/>
            </a:rPr>
            <a:t>Update</a:t>
          </a:r>
        </a:p>
        <a:p>
          <a:pPr marL="0" lvl="0" indent="0" algn="ctr" defTabSz="533400">
            <a:lnSpc>
              <a:spcPct val="100000"/>
            </a:lnSpc>
            <a:spcBef>
              <a:spcPct val="0"/>
            </a:spcBef>
            <a:spcAft>
              <a:spcPts val="0"/>
            </a:spcAft>
            <a:buNone/>
          </a:pPr>
          <a:r>
            <a:rPr lang="en-US" sz="1200" kern="1200">
              <a:latin typeface="Times New Roman" panose="02020603050405020304" pitchFamily="18" charset="0"/>
              <a:cs typeface="Times New Roman" panose="02020603050405020304" pitchFamily="18" charset="0"/>
            </a:rPr>
            <a:t> İnventory   File</a:t>
          </a:r>
          <a:endParaRPr lang="en-US" sz="1200" kern="1200" dirty="0">
            <a:latin typeface="Times New Roman" panose="02020603050405020304" pitchFamily="18" charset="0"/>
            <a:cs typeface="Times New Roman" panose="02020603050405020304" pitchFamily="18" charset="0"/>
          </a:endParaRPr>
        </a:p>
      </dsp:txBody>
      <dsp:txXfrm>
        <a:off x="6057463" y="1964779"/>
        <a:ext cx="1437723" cy="682923"/>
      </dsp:txXfrm>
    </dsp:sp>
    <dsp:sp modelId="{56B8DDAB-108A-40C1-94CB-AA24A3927516}">
      <dsp:nvSpPr>
        <dsp:cNvPr id="0" name=""/>
        <dsp:cNvSpPr/>
      </dsp:nvSpPr>
      <dsp:spPr>
        <a:xfrm>
          <a:off x="8343644" y="1964779"/>
          <a:ext cx="1437723" cy="68292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en-US" sz="1200" kern="1200">
              <a:latin typeface="Times New Roman" panose="02020603050405020304" pitchFamily="18" charset="0"/>
              <a:cs typeface="Times New Roman" panose="02020603050405020304" pitchFamily="18" charset="0"/>
            </a:rPr>
            <a:t>4.0</a:t>
          </a:r>
        </a:p>
        <a:p>
          <a:pPr marL="0" lvl="0" indent="0" algn="ctr" defTabSz="533400">
            <a:lnSpc>
              <a:spcPct val="100000"/>
            </a:lnSpc>
            <a:spcBef>
              <a:spcPct val="0"/>
            </a:spcBef>
            <a:spcAft>
              <a:spcPts val="0"/>
            </a:spcAft>
            <a:buNone/>
          </a:pPr>
          <a:r>
            <a:rPr lang="en-US" sz="1200" kern="1200">
              <a:latin typeface="Times New Roman" panose="02020603050405020304" pitchFamily="18" charset="0"/>
              <a:cs typeface="Times New Roman" panose="02020603050405020304" pitchFamily="18" charset="0"/>
            </a:rPr>
            <a:t>Produce Management </a:t>
          </a:r>
        </a:p>
        <a:p>
          <a:pPr marL="0" lvl="0" indent="0" algn="ctr" defTabSz="533400">
            <a:lnSpc>
              <a:spcPct val="100000"/>
            </a:lnSpc>
            <a:spcBef>
              <a:spcPct val="0"/>
            </a:spcBef>
            <a:spcAft>
              <a:spcPts val="0"/>
            </a:spcAft>
            <a:buNone/>
          </a:pPr>
          <a:r>
            <a:rPr lang="en-US" sz="1200" kern="1200">
              <a:latin typeface="Times New Roman" panose="02020603050405020304" pitchFamily="18" charset="0"/>
              <a:cs typeface="Times New Roman" panose="02020603050405020304" pitchFamily="18" charset="0"/>
            </a:rPr>
            <a:t>Reports</a:t>
          </a:r>
          <a:endParaRPr lang="tr-TR" sz="1200" kern="1200" dirty="0">
            <a:latin typeface="Times New Roman" panose="02020603050405020304" pitchFamily="18" charset="0"/>
            <a:cs typeface="Times New Roman" panose="02020603050405020304" pitchFamily="18" charset="0"/>
          </a:endParaRPr>
        </a:p>
      </dsp:txBody>
      <dsp:txXfrm>
        <a:off x="8343644" y="1964779"/>
        <a:ext cx="1437723" cy="682923"/>
      </dsp:txXfrm>
    </dsp:sp>
    <dsp:sp modelId="{123E48AD-EFD7-4C82-A56C-617AE5FA0A54}">
      <dsp:nvSpPr>
        <dsp:cNvPr id="0" name=""/>
        <dsp:cNvSpPr/>
      </dsp:nvSpPr>
      <dsp:spPr>
        <a:xfrm>
          <a:off x="7058638" y="2890620"/>
          <a:ext cx="1167789" cy="93452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4.1</a:t>
          </a:r>
        </a:p>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Access Goods Sold and Inventory Data</a:t>
          </a:r>
          <a:endParaRPr lang="tr-TR" sz="1200" kern="1200" dirty="0">
            <a:latin typeface="Times New Roman" panose="02020603050405020304" pitchFamily="18" charset="0"/>
            <a:cs typeface="Times New Roman" panose="02020603050405020304" pitchFamily="18" charset="0"/>
          </a:endParaRPr>
        </a:p>
      </dsp:txBody>
      <dsp:txXfrm>
        <a:off x="7058638" y="2890620"/>
        <a:ext cx="1167789" cy="934523"/>
      </dsp:txXfrm>
    </dsp:sp>
    <dsp:sp modelId="{955F1D0F-3441-4F1A-B76F-C520E3277334}">
      <dsp:nvSpPr>
        <dsp:cNvPr id="0" name=""/>
        <dsp:cNvSpPr/>
      </dsp:nvSpPr>
      <dsp:spPr>
        <a:xfrm>
          <a:off x="8478611" y="2892938"/>
          <a:ext cx="1167789" cy="93452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4.2</a:t>
          </a:r>
        </a:p>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Aggregate Goods Sold and Inventory Data</a:t>
          </a:r>
          <a:endParaRPr lang="tr-TR" sz="1200" kern="1200" dirty="0">
            <a:latin typeface="Times New Roman" panose="02020603050405020304" pitchFamily="18" charset="0"/>
            <a:cs typeface="Times New Roman" panose="02020603050405020304" pitchFamily="18" charset="0"/>
          </a:endParaRPr>
        </a:p>
      </dsp:txBody>
      <dsp:txXfrm>
        <a:off x="8478611" y="2892938"/>
        <a:ext cx="1167789" cy="934523"/>
      </dsp:txXfrm>
    </dsp:sp>
    <dsp:sp modelId="{C52ECC98-5BE2-47D7-93D4-C7A5D2129049}">
      <dsp:nvSpPr>
        <dsp:cNvPr id="0" name=""/>
        <dsp:cNvSpPr/>
      </dsp:nvSpPr>
      <dsp:spPr>
        <a:xfrm>
          <a:off x="9880600" y="2890620"/>
          <a:ext cx="1167789" cy="93452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4.3</a:t>
          </a:r>
        </a:p>
        <a:p>
          <a:pPr marL="0" lvl="0" indent="0" algn="ctr" defTabSz="533400">
            <a:lnSpc>
              <a:spcPct val="100000"/>
            </a:lnSpc>
            <a:spcBef>
              <a:spcPct val="0"/>
            </a:spcBef>
            <a:spcAft>
              <a:spcPts val="0"/>
            </a:spcAft>
            <a:buNone/>
          </a:pPr>
          <a:r>
            <a:rPr lang="en-US" sz="1200" kern="1200" dirty="0">
              <a:latin typeface="Times New Roman" panose="02020603050405020304" pitchFamily="18" charset="0"/>
              <a:cs typeface="Times New Roman" panose="02020603050405020304" pitchFamily="18" charset="0"/>
            </a:rPr>
            <a:t>Prepare Management Reports</a:t>
          </a:r>
          <a:endParaRPr lang="tr-TR" sz="1200" kern="1200" dirty="0">
            <a:latin typeface="Times New Roman" panose="02020603050405020304" pitchFamily="18" charset="0"/>
            <a:cs typeface="Times New Roman" panose="02020603050405020304" pitchFamily="18" charset="0"/>
          </a:endParaRPr>
        </a:p>
      </dsp:txBody>
      <dsp:txXfrm>
        <a:off x="9880600" y="2890620"/>
        <a:ext cx="1167789" cy="934523"/>
      </dsp:txXfrm>
    </dsp:sp>
    <dsp:sp modelId="{8384435B-8175-4FB3-AC99-F57E9115000D}">
      <dsp:nvSpPr>
        <dsp:cNvPr id="0" name=""/>
        <dsp:cNvSpPr/>
      </dsp:nvSpPr>
      <dsp:spPr>
        <a:xfrm>
          <a:off x="9056912" y="4072697"/>
          <a:ext cx="1296000" cy="68399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en-US" sz="1200" kern="1200">
              <a:latin typeface="Times New Roman" panose="02020603050405020304" pitchFamily="18" charset="0"/>
              <a:cs typeface="Times New Roman" panose="02020603050405020304" pitchFamily="18" charset="0"/>
            </a:rPr>
            <a:t>4.3.1</a:t>
          </a:r>
        </a:p>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Format Management Reports</a:t>
          </a:r>
          <a:endParaRPr lang="tr-TR" sz="1200" kern="1200" dirty="0">
            <a:latin typeface="Times New Roman" panose="02020603050405020304" pitchFamily="18" charset="0"/>
            <a:cs typeface="Times New Roman" panose="02020603050405020304" pitchFamily="18" charset="0"/>
          </a:endParaRPr>
        </a:p>
      </dsp:txBody>
      <dsp:txXfrm>
        <a:off x="9056912" y="4072697"/>
        <a:ext cx="1296000" cy="683997"/>
      </dsp:txXfrm>
    </dsp:sp>
    <dsp:sp modelId="{359FA25E-5870-46C4-A8F9-53B1577B4C6F}">
      <dsp:nvSpPr>
        <dsp:cNvPr id="0" name=""/>
        <dsp:cNvSpPr/>
      </dsp:nvSpPr>
      <dsp:spPr>
        <a:xfrm>
          <a:off x="10598148" y="4072697"/>
          <a:ext cx="1296000" cy="68399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en-US" sz="1200" kern="1200">
              <a:latin typeface="Times New Roman" panose="02020603050405020304" pitchFamily="18" charset="0"/>
              <a:cs typeface="Times New Roman" panose="02020603050405020304" pitchFamily="18" charset="0"/>
            </a:rPr>
            <a:t>4.3.2</a:t>
          </a:r>
        </a:p>
        <a:p>
          <a:pPr marL="0" lvl="0" indent="0" algn="ctr" defTabSz="533400">
            <a:lnSpc>
              <a:spcPct val="100000"/>
            </a:lnSpc>
            <a:spcBef>
              <a:spcPct val="0"/>
            </a:spcBef>
            <a:spcAft>
              <a:spcPts val="0"/>
            </a:spcAft>
            <a:buNone/>
          </a:pPr>
          <a:r>
            <a:rPr lang="en-US" sz="1200" kern="1200">
              <a:latin typeface="Times New Roman" panose="02020603050405020304" pitchFamily="18" charset="0"/>
              <a:cs typeface="Times New Roman" panose="02020603050405020304" pitchFamily="18" charset="0"/>
            </a:rPr>
            <a:t>Print Management Reports</a:t>
          </a:r>
          <a:endParaRPr lang="tr-TR" sz="1200" kern="1200" dirty="0">
            <a:latin typeface="Times New Roman" panose="02020603050405020304" pitchFamily="18" charset="0"/>
            <a:cs typeface="Times New Roman" panose="02020603050405020304" pitchFamily="18" charset="0"/>
          </a:endParaRPr>
        </a:p>
      </dsp:txBody>
      <dsp:txXfrm>
        <a:off x="10598148" y="4072697"/>
        <a:ext cx="1296000" cy="683997"/>
      </dsp:txXfrm>
    </dsp:sp>
    <dsp:sp modelId="{2C90B687-80AE-4F11-B6F1-DD0FA6D92459}">
      <dsp:nvSpPr>
        <dsp:cNvPr id="0" name=""/>
        <dsp:cNvSpPr/>
      </dsp:nvSpPr>
      <dsp:spPr>
        <a:xfrm>
          <a:off x="10922610" y="5001930"/>
          <a:ext cx="1167789" cy="583894"/>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tr-TR" sz="1200" kern="1200">
            <a:solidFill>
              <a:schemeClr val="tx1"/>
            </a:solidFill>
            <a:latin typeface="Times New Roman" panose="02020603050405020304" pitchFamily="18" charset="0"/>
            <a:cs typeface="Times New Roman" panose="02020603050405020304" pitchFamily="18" charset="0"/>
          </a:endParaRPr>
        </a:p>
      </dsp:txBody>
      <dsp:txXfrm>
        <a:off x="10922610" y="5001930"/>
        <a:ext cx="1167789" cy="58389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0EB5D-2A53-44C8-AC77-41EE6F7E7B9E}" type="datetimeFigureOut">
              <a:rPr lang="tr-TR" smtClean="0"/>
              <a:t>31.03.2022</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83FB4-0FF6-405E-AA48-DCF118AED6C7}" type="slidenum">
              <a:rPr lang="tr-TR" smtClean="0"/>
              <a:t>‹#›</a:t>
            </a:fld>
            <a:endParaRPr lang="tr-TR"/>
          </a:p>
        </p:txBody>
      </p:sp>
    </p:spTree>
    <p:extLst>
      <p:ext uri="{BB962C8B-B14F-4D97-AF65-F5344CB8AC3E}">
        <p14:creationId xmlns:p14="http://schemas.microsoft.com/office/powerpoint/2010/main" val="3400879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A3983FB4-0FF6-405E-AA48-DCF118AED6C7}" type="slidenum">
              <a:rPr lang="tr-TR" smtClean="0"/>
              <a:t>15</a:t>
            </a:fld>
            <a:endParaRPr lang="tr-TR"/>
          </a:p>
        </p:txBody>
      </p:sp>
    </p:spTree>
    <p:extLst>
      <p:ext uri="{BB962C8B-B14F-4D97-AF65-F5344CB8AC3E}">
        <p14:creationId xmlns:p14="http://schemas.microsoft.com/office/powerpoint/2010/main" val="3608231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CEADBD75-8C2F-478E-B119-FDAC4AF3C09E}" type="datetime1">
              <a:rPr lang="tr-TR" smtClean="0"/>
              <a:t>31.03.2022</a:t>
            </a:fld>
            <a:endParaRPr lang="tr-TR"/>
          </a:p>
        </p:txBody>
      </p:sp>
      <p:sp>
        <p:nvSpPr>
          <p:cNvPr id="5" name="Footer Placeholder 4"/>
          <p:cNvSpPr>
            <a:spLocks noGrp="1"/>
          </p:cNvSpPr>
          <p:nvPr>
            <p:ph type="ftr" sz="quarter" idx="11"/>
          </p:nvPr>
        </p:nvSpPr>
        <p:spPr/>
        <p:txBody>
          <a:bodyPr/>
          <a:lstStyle/>
          <a:p>
            <a:r>
              <a:rPr lang="tr-TR"/>
              <a:t>IENG/MANE 372 - Chapter 6</a:t>
            </a:r>
          </a:p>
        </p:txBody>
      </p:sp>
      <p:sp>
        <p:nvSpPr>
          <p:cNvPr id="6" name="Slide Number Placeholder 5"/>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132833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38224581-D78C-4C90-AE1E-3DC22DB08399}" type="datetime1">
              <a:rPr lang="tr-TR" smtClean="0"/>
              <a:t>31.03.2022</a:t>
            </a:fld>
            <a:endParaRPr lang="tr-TR"/>
          </a:p>
        </p:txBody>
      </p:sp>
      <p:sp>
        <p:nvSpPr>
          <p:cNvPr id="5" name="Footer Placeholder 4"/>
          <p:cNvSpPr>
            <a:spLocks noGrp="1"/>
          </p:cNvSpPr>
          <p:nvPr>
            <p:ph type="ftr" sz="quarter" idx="11"/>
          </p:nvPr>
        </p:nvSpPr>
        <p:spPr/>
        <p:txBody>
          <a:bodyPr/>
          <a:lstStyle/>
          <a:p>
            <a:r>
              <a:rPr lang="tr-TR"/>
              <a:t>IENG/MANE 372 - Chapter 6</a:t>
            </a:r>
          </a:p>
        </p:txBody>
      </p:sp>
      <p:sp>
        <p:nvSpPr>
          <p:cNvPr id="6" name="Slide Number Placeholder 5"/>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1766342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A69DC9B6-B955-4A2E-BB0D-FE0F34AD66D2}" type="datetime1">
              <a:rPr lang="tr-TR" smtClean="0"/>
              <a:t>31.03.2022</a:t>
            </a:fld>
            <a:endParaRPr lang="tr-TR"/>
          </a:p>
        </p:txBody>
      </p:sp>
      <p:sp>
        <p:nvSpPr>
          <p:cNvPr id="5" name="Footer Placeholder 4"/>
          <p:cNvSpPr>
            <a:spLocks noGrp="1"/>
          </p:cNvSpPr>
          <p:nvPr>
            <p:ph type="ftr" sz="quarter" idx="11"/>
          </p:nvPr>
        </p:nvSpPr>
        <p:spPr/>
        <p:txBody>
          <a:bodyPr/>
          <a:lstStyle/>
          <a:p>
            <a:r>
              <a:rPr lang="tr-TR"/>
              <a:t>IENG/MANE 372 - Chapter 6</a:t>
            </a:r>
          </a:p>
        </p:txBody>
      </p:sp>
      <p:sp>
        <p:nvSpPr>
          <p:cNvPr id="6" name="Slide Number Placeholder 5"/>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141125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EC865F18-5D47-4B3A-AE92-AC7A92F31A25}" type="datetime1">
              <a:rPr lang="tr-TR" smtClean="0"/>
              <a:t>31.03.2022</a:t>
            </a:fld>
            <a:endParaRPr lang="tr-TR"/>
          </a:p>
        </p:txBody>
      </p:sp>
      <p:sp>
        <p:nvSpPr>
          <p:cNvPr id="5" name="Footer Placeholder 4"/>
          <p:cNvSpPr>
            <a:spLocks noGrp="1"/>
          </p:cNvSpPr>
          <p:nvPr>
            <p:ph type="ftr" sz="quarter" idx="11"/>
          </p:nvPr>
        </p:nvSpPr>
        <p:spPr/>
        <p:txBody>
          <a:bodyPr/>
          <a:lstStyle/>
          <a:p>
            <a:r>
              <a:rPr lang="tr-TR"/>
              <a:t>IENG/MANE 372 - Chapter 6</a:t>
            </a:r>
          </a:p>
        </p:txBody>
      </p:sp>
      <p:sp>
        <p:nvSpPr>
          <p:cNvPr id="6" name="Slide Number Placeholder 5"/>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4107321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20F94F-9093-452D-A869-ADA2F515115C}" type="datetime1">
              <a:rPr lang="tr-TR" smtClean="0"/>
              <a:t>31.03.2022</a:t>
            </a:fld>
            <a:endParaRPr lang="tr-TR"/>
          </a:p>
        </p:txBody>
      </p:sp>
      <p:sp>
        <p:nvSpPr>
          <p:cNvPr id="5" name="Footer Placeholder 4"/>
          <p:cNvSpPr>
            <a:spLocks noGrp="1"/>
          </p:cNvSpPr>
          <p:nvPr>
            <p:ph type="ftr" sz="quarter" idx="11"/>
          </p:nvPr>
        </p:nvSpPr>
        <p:spPr/>
        <p:txBody>
          <a:bodyPr/>
          <a:lstStyle/>
          <a:p>
            <a:r>
              <a:rPr lang="tr-TR"/>
              <a:t>IENG/MANE 372 - Chapter 6</a:t>
            </a:r>
          </a:p>
        </p:txBody>
      </p:sp>
      <p:sp>
        <p:nvSpPr>
          <p:cNvPr id="6" name="Slide Number Placeholder 5"/>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821441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370A6F9D-6AA9-4D0B-86AF-17DE3FA4B561}" type="datetime1">
              <a:rPr lang="tr-TR" smtClean="0"/>
              <a:t>31.03.2022</a:t>
            </a:fld>
            <a:endParaRPr lang="tr-TR"/>
          </a:p>
        </p:txBody>
      </p:sp>
      <p:sp>
        <p:nvSpPr>
          <p:cNvPr id="6" name="Footer Placeholder 5"/>
          <p:cNvSpPr>
            <a:spLocks noGrp="1"/>
          </p:cNvSpPr>
          <p:nvPr>
            <p:ph type="ftr" sz="quarter" idx="11"/>
          </p:nvPr>
        </p:nvSpPr>
        <p:spPr/>
        <p:txBody>
          <a:bodyPr/>
          <a:lstStyle/>
          <a:p>
            <a:r>
              <a:rPr lang="tr-TR"/>
              <a:t>IENG/MANE 372 - Chapter 6</a:t>
            </a:r>
          </a:p>
        </p:txBody>
      </p:sp>
      <p:sp>
        <p:nvSpPr>
          <p:cNvPr id="7" name="Slide Number Placeholder 6"/>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1967340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9D73A034-575D-4C93-B58D-63E3331208AC}" type="datetime1">
              <a:rPr lang="tr-TR" smtClean="0"/>
              <a:t>31.03.2022</a:t>
            </a:fld>
            <a:endParaRPr lang="tr-TR"/>
          </a:p>
        </p:txBody>
      </p:sp>
      <p:sp>
        <p:nvSpPr>
          <p:cNvPr id="8" name="Footer Placeholder 7"/>
          <p:cNvSpPr>
            <a:spLocks noGrp="1"/>
          </p:cNvSpPr>
          <p:nvPr>
            <p:ph type="ftr" sz="quarter" idx="11"/>
          </p:nvPr>
        </p:nvSpPr>
        <p:spPr/>
        <p:txBody>
          <a:bodyPr/>
          <a:lstStyle/>
          <a:p>
            <a:r>
              <a:rPr lang="tr-TR"/>
              <a:t>IENG/MANE 372 - Chapter 6</a:t>
            </a:r>
          </a:p>
        </p:txBody>
      </p:sp>
      <p:sp>
        <p:nvSpPr>
          <p:cNvPr id="9" name="Slide Number Placeholder 8"/>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4008888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A3455291-72E6-4B1B-9D44-14CB41E0C836}" type="datetime1">
              <a:rPr lang="tr-TR" smtClean="0"/>
              <a:t>31.03.2022</a:t>
            </a:fld>
            <a:endParaRPr lang="tr-TR"/>
          </a:p>
        </p:txBody>
      </p:sp>
      <p:sp>
        <p:nvSpPr>
          <p:cNvPr id="4" name="Footer Placeholder 3"/>
          <p:cNvSpPr>
            <a:spLocks noGrp="1"/>
          </p:cNvSpPr>
          <p:nvPr>
            <p:ph type="ftr" sz="quarter" idx="11"/>
          </p:nvPr>
        </p:nvSpPr>
        <p:spPr/>
        <p:txBody>
          <a:bodyPr/>
          <a:lstStyle/>
          <a:p>
            <a:r>
              <a:rPr lang="tr-TR"/>
              <a:t>IENG/MANE 372 - Chapter 6</a:t>
            </a:r>
          </a:p>
        </p:txBody>
      </p:sp>
      <p:sp>
        <p:nvSpPr>
          <p:cNvPr id="5" name="Slide Number Placeholder 4"/>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174017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137348-ED25-423B-B9CC-B31540177FF0}" type="datetime1">
              <a:rPr lang="tr-TR" smtClean="0"/>
              <a:t>31.03.2022</a:t>
            </a:fld>
            <a:endParaRPr lang="tr-TR"/>
          </a:p>
        </p:txBody>
      </p:sp>
      <p:sp>
        <p:nvSpPr>
          <p:cNvPr id="3" name="Footer Placeholder 2"/>
          <p:cNvSpPr>
            <a:spLocks noGrp="1"/>
          </p:cNvSpPr>
          <p:nvPr>
            <p:ph type="ftr" sz="quarter" idx="11"/>
          </p:nvPr>
        </p:nvSpPr>
        <p:spPr/>
        <p:txBody>
          <a:bodyPr/>
          <a:lstStyle/>
          <a:p>
            <a:r>
              <a:rPr lang="tr-TR"/>
              <a:t>IENG/MANE 372 - Chapter 6</a:t>
            </a:r>
          </a:p>
        </p:txBody>
      </p:sp>
      <p:sp>
        <p:nvSpPr>
          <p:cNvPr id="4" name="Slide Number Placeholder 3"/>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279286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ED8C67-546C-42B1-BBD2-F58AAB300E03}" type="datetime1">
              <a:rPr lang="tr-TR" smtClean="0"/>
              <a:t>31.03.2022</a:t>
            </a:fld>
            <a:endParaRPr lang="tr-TR"/>
          </a:p>
        </p:txBody>
      </p:sp>
      <p:sp>
        <p:nvSpPr>
          <p:cNvPr id="6" name="Footer Placeholder 5"/>
          <p:cNvSpPr>
            <a:spLocks noGrp="1"/>
          </p:cNvSpPr>
          <p:nvPr>
            <p:ph type="ftr" sz="quarter" idx="11"/>
          </p:nvPr>
        </p:nvSpPr>
        <p:spPr/>
        <p:txBody>
          <a:bodyPr/>
          <a:lstStyle/>
          <a:p>
            <a:r>
              <a:rPr lang="tr-TR"/>
              <a:t>IENG/MANE 372 - Chapter 6</a:t>
            </a:r>
          </a:p>
        </p:txBody>
      </p:sp>
      <p:sp>
        <p:nvSpPr>
          <p:cNvPr id="7" name="Slide Number Placeholder 6"/>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553414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A5EDA3-ACD5-48CF-87DB-9ECADA399998}" type="datetime1">
              <a:rPr lang="tr-TR" smtClean="0"/>
              <a:t>31.03.2022</a:t>
            </a:fld>
            <a:endParaRPr lang="tr-TR"/>
          </a:p>
        </p:txBody>
      </p:sp>
      <p:sp>
        <p:nvSpPr>
          <p:cNvPr id="6" name="Footer Placeholder 5"/>
          <p:cNvSpPr>
            <a:spLocks noGrp="1"/>
          </p:cNvSpPr>
          <p:nvPr>
            <p:ph type="ftr" sz="quarter" idx="11"/>
          </p:nvPr>
        </p:nvSpPr>
        <p:spPr/>
        <p:txBody>
          <a:bodyPr/>
          <a:lstStyle/>
          <a:p>
            <a:r>
              <a:rPr lang="tr-TR"/>
              <a:t>IENG/MANE 372 - Chapter 6</a:t>
            </a:r>
          </a:p>
        </p:txBody>
      </p:sp>
      <p:sp>
        <p:nvSpPr>
          <p:cNvPr id="7" name="Slide Number Placeholder 6"/>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353285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41E12-E538-48FE-A1F9-43EA1307FB7A}" type="datetime1">
              <a:rPr lang="tr-TR" smtClean="0"/>
              <a:t>31.03.2022</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IENG/MANE 372 - Chapter 6</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3085E7-DD81-4654-9295-72AD80DBC430}" type="slidenum">
              <a:rPr lang="tr-TR" smtClean="0"/>
              <a:t>‹#›</a:t>
            </a:fld>
            <a:endParaRPr lang="tr-TR"/>
          </a:p>
        </p:txBody>
      </p:sp>
    </p:spTree>
    <p:extLst>
      <p:ext uri="{BB962C8B-B14F-4D97-AF65-F5344CB8AC3E}">
        <p14:creationId xmlns:p14="http://schemas.microsoft.com/office/powerpoint/2010/main" val="1295791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landsend.com/" TargetMode="External"/><Relationship Id="rId2" Type="http://schemas.openxmlformats.org/officeDocument/2006/relationships/hyperlink" Target="http://www.amazon.com/" TargetMode="Externa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hyperlink" Target="http://www.pier1.com/" TargetMode="External"/><Relationship Id="rId4" Type="http://schemas.openxmlformats.org/officeDocument/2006/relationships/hyperlink" Target="http://www.sony.com/"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1651" y="2087418"/>
            <a:ext cx="9144000" cy="3179884"/>
          </a:xfrm>
        </p:spPr>
        <p:txBody>
          <a:bodyPr>
            <a:noAutofit/>
          </a:bodyPr>
          <a:lstStyle/>
          <a:p>
            <a:pPr>
              <a:lnSpc>
                <a:spcPct val="150000"/>
              </a:lnSpc>
            </a:pPr>
            <a:r>
              <a:rPr lang="en-US" sz="2800" b="1" dirty="0">
                <a:latin typeface="Times New Roman" panose="02020603050405020304" pitchFamily="18" charset="0"/>
                <a:cs typeface="Times New Roman" panose="02020603050405020304" pitchFamily="18" charset="0"/>
              </a:rPr>
              <a:t>EASTERN MEDITERRANEAN UNIVERSITY DEPARTMENT OF INDUSTRIAL ENGINEERING</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INFORMATION SYSTEMS AND TECHNOLOGY </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IENG 372 / MANE 372</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Spring 2021-2022</a:t>
            </a:r>
            <a:endParaRPr lang="tr-TR" sz="28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12949" y="5487324"/>
            <a:ext cx="9144000" cy="561686"/>
          </a:xfrm>
        </p:spPr>
        <p:txBody>
          <a:bodyPr>
            <a:normAutofit/>
          </a:bodyPr>
          <a:lstStyle/>
          <a:p>
            <a:r>
              <a:rPr lang="en-US" sz="2800" b="1" dirty="0">
                <a:latin typeface="Times New Roman" panose="02020603050405020304" pitchFamily="18" charset="0"/>
                <a:cs typeface="Times New Roman" panose="02020603050405020304" pitchFamily="18" charset="0"/>
              </a:rPr>
              <a:t>Lecturer : Ms. Khaoula Chnina</a:t>
            </a:r>
            <a:endParaRPr lang="tr-TR" sz="2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srcRect l="9835" t="28519" r="69999" b="34330"/>
          <a:stretch/>
        </p:blipFill>
        <p:spPr>
          <a:xfrm>
            <a:off x="372489" y="344610"/>
            <a:ext cx="1845822" cy="1912815"/>
          </a:xfrm>
          <a:prstGeom prst="rect">
            <a:avLst/>
          </a:prstGeom>
        </p:spPr>
      </p:pic>
      <p:pic>
        <p:nvPicPr>
          <p:cNvPr id="6" name="Picture 5"/>
          <p:cNvPicPr>
            <a:picLocks noChangeAspect="1"/>
          </p:cNvPicPr>
          <p:nvPr/>
        </p:nvPicPr>
        <p:blipFill rotWithShape="1">
          <a:blip r:embed="rId3"/>
          <a:srcRect l="55128" t="32166" r="28077" b="37749"/>
          <a:stretch/>
        </p:blipFill>
        <p:spPr>
          <a:xfrm>
            <a:off x="9959916" y="303090"/>
            <a:ext cx="1698602" cy="1711569"/>
          </a:xfrm>
          <a:prstGeom prst="rect">
            <a:avLst/>
          </a:prstGeom>
        </p:spPr>
      </p:pic>
    </p:spTree>
    <p:extLst>
      <p:ext uri="{BB962C8B-B14F-4D97-AF65-F5344CB8AC3E}">
        <p14:creationId xmlns:p14="http://schemas.microsoft.com/office/powerpoint/2010/main" val="1954384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E29CF0F-F290-4C5E-B00B-2DCB3C4AF3F1}"/>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DE5870E5-8702-46CF-BB2F-BA6FFA4AE3A2}"/>
              </a:ext>
            </a:extLst>
          </p:cNvPr>
          <p:cNvSpPr>
            <a:spLocks noGrp="1"/>
          </p:cNvSpPr>
          <p:nvPr>
            <p:ph type="sldNum" sz="quarter" idx="12"/>
          </p:nvPr>
        </p:nvSpPr>
        <p:spPr/>
        <p:txBody>
          <a:bodyPr/>
          <a:lstStyle/>
          <a:p>
            <a:fld id="{F43085E7-DD81-4654-9295-72AD80DBC430}" type="slidenum">
              <a:rPr lang="tr-TR" smtClean="0"/>
              <a:t>10</a:t>
            </a:fld>
            <a:endParaRPr lang="tr-TR"/>
          </a:p>
        </p:txBody>
      </p:sp>
      <p:sp>
        <p:nvSpPr>
          <p:cNvPr id="6" name="Title 1">
            <a:extLst>
              <a:ext uri="{FF2B5EF4-FFF2-40B4-BE49-F238E27FC236}">
                <a16:creationId xmlns:a16="http://schemas.microsoft.com/office/drawing/2014/main" id="{89B6FA35-7D93-4170-8C58-37B50804E848}"/>
              </a:ext>
            </a:extLst>
          </p:cNvPr>
          <p:cNvSpPr txBox="1">
            <a:spLocks/>
          </p:cNvSpPr>
          <p:nvPr/>
        </p:nvSpPr>
        <p:spPr>
          <a:xfrm>
            <a:off x="413658" y="87538"/>
            <a:ext cx="59218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Stage 4: Closing Down the Project</a:t>
            </a:r>
            <a:endParaRPr lang="tr-TR" sz="66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353F290D-EE3B-42F5-A73E-866D9089D418}"/>
              </a:ext>
            </a:extLst>
          </p:cNvPr>
          <p:cNvSpPr txBox="1">
            <a:spLocks/>
          </p:cNvSpPr>
          <p:nvPr/>
        </p:nvSpPr>
        <p:spPr>
          <a:xfrm>
            <a:off x="413658" y="1230538"/>
            <a:ext cx="5780314" cy="2508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q"/>
            </a:pPr>
            <a:r>
              <a:rPr lang="tr-TR" sz="1800" dirty="0">
                <a:solidFill>
                  <a:srgbClr val="0070C0"/>
                </a:solidFill>
                <a:latin typeface="Times New Roman" panose="02020603050405020304" pitchFamily="18" charset="0"/>
                <a:cs typeface="Times New Roman" panose="02020603050405020304" pitchFamily="18" charset="0"/>
              </a:rPr>
              <a:t>Project closedown</a:t>
            </a:r>
            <a:r>
              <a:rPr lang="en-US" sz="1800" dirty="0">
                <a:solidFill>
                  <a:srgbClr val="0070C0"/>
                </a:solidFill>
                <a:latin typeface="Times New Roman" panose="02020603050405020304" pitchFamily="18" charset="0"/>
                <a:cs typeface="Times New Roman" panose="02020603050405020304" pitchFamily="18" charset="0"/>
              </a:rPr>
              <a:t> Is The final phase of the project </a:t>
            </a:r>
            <a:r>
              <a:rPr lang="tr-TR" sz="1800" dirty="0">
                <a:solidFill>
                  <a:srgbClr val="0070C0"/>
                </a:solidFill>
                <a:latin typeface="Times New Roman" panose="02020603050405020304" pitchFamily="18" charset="0"/>
                <a:cs typeface="Times New Roman" panose="02020603050405020304" pitchFamily="18" charset="0"/>
              </a:rPr>
              <a:t>management process, which</a:t>
            </a:r>
            <a:r>
              <a:rPr lang="en-US" sz="1800" dirty="0">
                <a:solidFill>
                  <a:srgbClr val="0070C0"/>
                </a:solidFill>
                <a:latin typeface="Times New Roman" panose="02020603050405020304" pitchFamily="18" charset="0"/>
                <a:cs typeface="Times New Roman" panose="02020603050405020304" pitchFamily="18" charset="0"/>
              </a:rPr>
              <a:t> focuses on bringing a project </a:t>
            </a:r>
            <a:r>
              <a:rPr lang="tr-TR" sz="1800" dirty="0">
                <a:solidFill>
                  <a:srgbClr val="0070C0"/>
                </a:solidFill>
                <a:latin typeface="Times New Roman" panose="02020603050405020304" pitchFamily="18" charset="0"/>
                <a:cs typeface="Times New Roman" panose="02020603050405020304" pitchFamily="18" charset="0"/>
              </a:rPr>
              <a:t>to an end.</a:t>
            </a:r>
            <a:endParaRPr lang="en-US" sz="1800" dirty="0">
              <a:solidFill>
                <a:srgbClr val="0070C0"/>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1800" dirty="0">
                <a:solidFill>
                  <a:srgbClr val="0070C0"/>
                </a:solidFill>
                <a:latin typeface="Times New Roman" panose="02020603050405020304" pitchFamily="18" charset="0"/>
                <a:cs typeface="Times New Roman" panose="02020603050405020304" pitchFamily="18" charset="0"/>
              </a:rPr>
              <a:t>Closing down the project</a:t>
            </a:r>
            <a:endParaRPr lang="en-US" sz="1800" dirty="0">
              <a:solidFill>
                <a:srgbClr val="0070C0"/>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1800" dirty="0">
                <a:solidFill>
                  <a:srgbClr val="0070C0"/>
                </a:solidFill>
                <a:latin typeface="Times New Roman" panose="02020603050405020304" pitchFamily="18" charset="0"/>
                <a:cs typeface="Times New Roman" panose="02020603050405020304" pitchFamily="18" charset="0"/>
              </a:rPr>
              <a:t>Conducting postproject reviews</a:t>
            </a:r>
            <a:endParaRPr lang="en-US" sz="1800" dirty="0">
              <a:solidFill>
                <a:srgbClr val="0070C0"/>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1800" dirty="0">
                <a:solidFill>
                  <a:srgbClr val="0070C0"/>
                </a:solidFill>
                <a:latin typeface="Times New Roman" panose="02020603050405020304" pitchFamily="18" charset="0"/>
                <a:cs typeface="Times New Roman" panose="02020603050405020304" pitchFamily="18" charset="0"/>
              </a:rPr>
              <a:t>Closing the customer contract</a:t>
            </a:r>
          </a:p>
        </p:txBody>
      </p:sp>
      <p:sp>
        <p:nvSpPr>
          <p:cNvPr id="12" name="Content Placeholder 2">
            <a:extLst>
              <a:ext uri="{FF2B5EF4-FFF2-40B4-BE49-F238E27FC236}">
                <a16:creationId xmlns:a16="http://schemas.microsoft.com/office/drawing/2014/main" id="{8EF1A753-88AB-461A-8443-95FC8A5EEA83}"/>
              </a:ext>
            </a:extLst>
          </p:cNvPr>
          <p:cNvSpPr txBox="1">
            <a:spLocks/>
          </p:cNvSpPr>
          <p:nvPr/>
        </p:nvSpPr>
        <p:spPr>
          <a:xfrm>
            <a:off x="7035076" y="545056"/>
            <a:ext cx="4973320" cy="55387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tr-TR" sz="1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Phase 4: Systems Implementation and Operation</a:t>
            </a:r>
            <a:endParaRPr lang="en-US" sz="1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sz="1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n-US" sz="1600" dirty="0">
                <a:solidFill>
                  <a:srgbClr val="0070C0"/>
                </a:solidFill>
                <a:latin typeface="Times New Roman" panose="02020603050405020304" pitchFamily="18" charset="0"/>
                <a:cs typeface="Times New Roman" panose="02020603050405020304" pitchFamily="18" charset="0"/>
              </a:rPr>
              <a:t>I</a:t>
            </a:r>
            <a:r>
              <a:rPr lang="tr-TR" sz="1600" dirty="0">
                <a:solidFill>
                  <a:srgbClr val="0070C0"/>
                </a:solidFill>
                <a:latin typeface="Times New Roman" panose="02020603050405020304" pitchFamily="18" charset="0"/>
                <a:cs typeface="Times New Roman" panose="02020603050405020304" pitchFamily="18" charset="0"/>
              </a:rPr>
              <a:t>t is a two-step process: </a:t>
            </a:r>
          </a:p>
          <a:p>
            <a:pPr marL="514350" indent="-514350" algn="just">
              <a:buFont typeface="+mj-lt"/>
              <a:buAutoNum type="arabicPeriod"/>
            </a:pPr>
            <a:r>
              <a:rPr lang="tr-TR" sz="1600" dirty="0">
                <a:solidFill>
                  <a:srgbClr val="0070C0"/>
                </a:solidFill>
                <a:latin typeface="Times New Roman" panose="02020603050405020304" pitchFamily="18" charset="0"/>
                <a:cs typeface="Times New Roman" panose="02020603050405020304" pitchFamily="18" charset="0"/>
              </a:rPr>
              <a:t>Systems implementation</a:t>
            </a:r>
            <a:r>
              <a:rPr lang="en-US" sz="1600" dirty="0">
                <a:solidFill>
                  <a:srgbClr val="0070C0"/>
                </a:solidFill>
                <a:latin typeface="Times New Roman" panose="02020603050405020304" pitchFamily="18" charset="0"/>
                <a:cs typeface="Times New Roman" panose="02020603050405020304" pitchFamily="18" charset="0"/>
              </a:rPr>
              <a:t>: </a:t>
            </a:r>
            <a:endParaRPr lang="tr-TR" sz="1600" dirty="0">
              <a:solidFill>
                <a:srgbClr val="0070C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600" dirty="0">
                <a:solidFill>
                  <a:srgbClr val="0070C0"/>
                </a:solidFill>
                <a:latin typeface="Times New Roman" panose="02020603050405020304" pitchFamily="18" charset="0"/>
                <a:cs typeface="Times New Roman" panose="02020603050405020304" pitchFamily="18" charset="0"/>
              </a:rPr>
              <a:t>C</a:t>
            </a:r>
            <a:r>
              <a:rPr lang="tr-TR" sz="1600" dirty="0">
                <a:solidFill>
                  <a:srgbClr val="0070C0"/>
                </a:solidFill>
                <a:latin typeface="Times New Roman" panose="02020603050405020304" pitchFamily="18" charset="0"/>
                <a:cs typeface="Times New Roman" panose="02020603050405020304" pitchFamily="18" charset="0"/>
              </a:rPr>
              <a:t>oding, testing, and installation.</a:t>
            </a:r>
          </a:p>
          <a:p>
            <a:pPr algn="just">
              <a:buFont typeface="Wingdings" panose="05000000000000000000" pitchFamily="2" charset="2"/>
              <a:buChar char="q"/>
            </a:pPr>
            <a:r>
              <a:rPr lang="tr-TR" sz="1600" dirty="0">
                <a:solidFill>
                  <a:srgbClr val="0070C0"/>
                </a:solidFill>
                <a:latin typeface="Times New Roman" panose="02020603050405020304" pitchFamily="18" charset="0"/>
                <a:cs typeface="Times New Roman" panose="02020603050405020304" pitchFamily="18" charset="0"/>
              </a:rPr>
              <a:t>Application software is installed, or loaded, on existing or new hardware</a:t>
            </a:r>
            <a:r>
              <a:rPr lang="en-US" sz="1600" dirty="0">
                <a:solidFill>
                  <a:srgbClr val="0070C0"/>
                </a:solidFill>
                <a:latin typeface="Times New Roman" panose="02020603050405020304" pitchFamily="18" charset="0"/>
                <a:cs typeface="Times New Roman" panose="02020603050405020304" pitchFamily="18" charset="0"/>
              </a:rPr>
              <a:t>.</a:t>
            </a:r>
            <a:endParaRPr lang="tr-TR" sz="1600" dirty="0">
              <a:solidFill>
                <a:srgbClr val="0070C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600" dirty="0">
                <a:solidFill>
                  <a:srgbClr val="0070C0"/>
                </a:solidFill>
                <a:latin typeface="Times New Roman" panose="02020603050405020304" pitchFamily="18" charset="0"/>
                <a:cs typeface="Times New Roman" panose="02020603050405020304" pitchFamily="18" charset="0"/>
              </a:rPr>
              <a:t>D</a:t>
            </a:r>
            <a:r>
              <a:rPr lang="tr-TR" sz="1600" dirty="0">
                <a:solidFill>
                  <a:srgbClr val="0070C0"/>
                </a:solidFill>
                <a:latin typeface="Times New Roman" panose="02020603050405020304" pitchFamily="18" charset="0"/>
                <a:cs typeface="Times New Roman" panose="02020603050405020304" pitchFamily="18" charset="0"/>
              </a:rPr>
              <a:t>ocumentation, training programs, and ongoing user assistance</a:t>
            </a:r>
          </a:p>
          <a:p>
            <a:pPr marL="0" indent="0" algn="just">
              <a:buFont typeface="Arial" panose="020B0604020202020204" pitchFamily="34" charset="0"/>
              <a:buNone/>
            </a:pPr>
            <a:r>
              <a:rPr lang="tr-TR" sz="1600" dirty="0">
                <a:solidFill>
                  <a:srgbClr val="0070C0"/>
                </a:solidFill>
                <a:latin typeface="Times New Roman" panose="02020603050405020304" pitchFamily="18" charset="0"/>
                <a:cs typeface="Times New Roman" panose="02020603050405020304" pitchFamily="18" charset="0"/>
              </a:rPr>
              <a:t> </a:t>
            </a:r>
          </a:p>
          <a:p>
            <a:pPr marL="514350" indent="-514350" algn="just">
              <a:buFont typeface="+mj-lt"/>
              <a:buAutoNum type="arabicPeriod" startAt="2"/>
            </a:pPr>
            <a:r>
              <a:rPr lang="en-US" sz="1600" dirty="0">
                <a:solidFill>
                  <a:srgbClr val="0070C0"/>
                </a:solidFill>
                <a:latin typeface="Times New Roman" panose="02020603050405020304" pitchFamily="18" charset="0"/>
                <a:cs typeface="Times New Roman" panose="02020603050405020304" pitchFamily="18" charset="0"/>
              </a:rPr>
              <a:t>O</a:t>
            </a:r>
            <a:r>
              <a:rPr lang="tr-TR" sz="1600" dirty="0">
                <a:solidFill>
                  <a:srgbClr val="0070C0"/>
                </a:solidFill>
                <a:latin typeface="Times New Roman" panose="02020603050405020304" pitchFamily="18" charset="0"/>
                <a:cs typeface="Times New Roman" panose="02020603050405020304" pitchFamily="18" charset="0"/>
              </a:rPr>
              <a:t>peration</a:t>
            </a:r>
            <a:r>
              <a:rPr lang="en-US" sz="1600" dirty="0">
                <a:solidFill>
                  <a:srgbClr val="0070C0"/>
                </a:solidFill>
                <a:latin typeface="Times New Roman" panose="02020603050405020304" pitchFamily="18" charset="0"/>
                <a:cs typeface="Times New Roman" panose="02020603050405020304" pitchFamily="18" charset="0"/>
              </a:rPr>
              <a:t>:</a:t>
            </a:r>
            <a:r>
              <a:rPr lang="tr-TR" sz="1600" dirty="0">
                <a:solidFill>
                  <a:srgbClr val="0070C0"/>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q"/>
            </a:pPr>
            <a:r>
              <a:rPr lang="tr-TR" sz="1600" dirty="0">
                <a:solidFill>
                  <a:srgbClr val="0070C0"/>
                </a:solidFill>
                <a:latin typeface="Times New Roman" panose="02020603050405020304" pitchFamily="18" charset="0"/>
                <a:cs typeface="Times New Roman" panose="02020603050405020304" pitchFamily="18" charset="0"/>
              </a:rPr>
              <a:t>Programmers correct the errors and make the changes that users ask for and modify the system to reflect changing business conditions. </a:t>
            </a:r>
          </a:p>
          <a:p>
            <a:pPr algn="just">
              <a:buFont typeface="Wingdings" panose="05000000000000000000" pitchFamily="2" charset="2"/>
              <a:buChar char="q"/>
            </a:pPr>
            <a:r>
              <a:rPr lang="tr-TR" sz="1600" dirty="0">
                <a:solidFill>
                  <a:srgbClr val="0070C0"/>
                </a:solidFill>
                <a:latin typeface="Times New Roman" panose="02020603050405020304" pitchFamily="18" charset="0"/>
                <a:cs typeface="Times New Roman" panose="02020603050405020304" pitchFamily="18" charset="0"/>
              </a:rPr>
              <a:t>System obsolescence, begin designing the system’s replacement, thereby completing the loop and starting the life cycle over again.</a:t>
            </a:r>
          </a:p>
          <a:p>
            <a:pPr marL="0" indent="0" algn="just">
              <a:buFont typeface="Arial" panose="020B0604020202020204" pitchFamily="34" charset="0"/>
              <a:buNone/>
            </a:pPr>
            <a:endParaRPr lang="tr-TR" sz="16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tr-TR" sz="1600" dirty="0"/>
          </a:p>
        </p:txBody>
      </p:sp>
    </p:spTree>
    <p:extLst>
      <p:ext uri="{BB962C8B-B14F-4D97-AF65-F5344CB8AC3E}">
        <p14:creationId xmlns:p14="http://schemas.microsoft.com/office/powerpoint/2010/main" val="2387535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E4A3-D454-49AD-BBBE-730F24BAE735}"/>
              </a:ext>
            </a:extLst>
          </p:cNvPr>
          <p:cNvSpPr>
            <a:spLocks noGrp="1"/>
          </p:cNvSpPr>
          <p:nvPr>
            <p:ph type="title"/>
          </p:nvPr>
        </p:nvSpPr>
        <p:spPr>
          <a:xfrm>
            <a:off x="838200" y="365125"/>
            <a:ext cx="10515600" cy="720725"/>
          </a:xfrm>
        </p:spPr>
        <p:txBody>
          <a:bodyPr vert="horz" lIns="91440" tIns="45720" rIns="91440" bIns="45720" rtlCol="0" anchor="ctr">
            <a:normAutofit/>
          </a:bodyPr>
          <a:lstStyle/>
          <a:p>
            <a:r>
              <a:rPr lang="en-US"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a:t>
            </a:r>
            <a:r>
              <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Process Modeling</a:t>
            </a:r>
          </a:p>
        </p:txBody>
      </p:sp>
      <p:sp>
        <p:nvSpPr>
          <p:cNvPr id="3" name="Content Placeholder 2">
            <a:extLst>
              <a:ext uri="{FF2B5EF4-FFF2-40B4-BE49-F238E27FC236}">
                <a16:creationId xmlns:a16="http://schemas.microsoft.com/office/drawing/2014/main" id="{9CB095A9-4503-4D91-975E-690FDA0202B8}"/>
              </a:ext>
            </a:extLst>
          </p:cNvPr>
          <p:cNvSpPr>
            <a:spLocks noGrp="1"/>
          </p:cNvSpPr>
          <p:nvPr>
            <p:ph idx="1"/>
          </p:nvPr>
        </p:nvSpPr>
        <p:spPr>
          <a:xfrm>
            <a:off x="838200" y="1276350"/>
            <a:ext cx="10515600" cy="4586288"/>
          </a:xfrm>
        </p:spPr>
        <p:txBody>
          <a:bodyPr>
            <a:normAutofit fontScale="92500" lnSpcReduction="20000"/>
          </a:bodyPr>
          <a:lstStyle/>
          <a:p>
            <a:pPr algn="just">
              <a:buFont typeface="Wingdings" panose="05000000000000000000" pitchFamily="2" charset="2"/>
              <a:buChar char="q"/>
            </a:pPr>
            <a:r>
              <a:rPr lang="tr-TR" sz="2400" b="1" dirty="0">
                <a:solidFill>
                  <a:schemeClr val="accent1">
                    <a:lumMod val="75000"/>
                  </a:schemeClr>
                </a:solidFill>
                <a:latin typeface="Times New Roman" panose="02020603050405020304" pitchFamily="18" charset="0"/>
                <a:cs typeface="Times New Roman" panose="02020603050405020304" pitchFamily="18" charset="0"/>
              </a:rPr>
              <a:t>Process modeling</a:t>
            </a:r>
          </a:p>
          <a:p>
            <a:pPr algn="just">
              <a:buFont typeface="Wingdings" panose="05000000000000000000" pitchFamily="2" charset="2"/>
              <a:buChar char="Ø"/>
            </a:pPr>
            <a:r>
              <a:rPr lang="tr-TR" sz="1900" dirty="0">
                <a:latin typeface="Times New Roman" panose="02020603050405020304" pitchFamily="18" charset="0"/>
                <a:cs typeface="Times New Roman" panose="02020603050405020304" pitchFamily="18" charset="0"/>
              </a:rPr>
              <a:t>Graphically representing </a:t>
            </a:r>
            <a:r>
              <a:rPr lang="tr-TR" sz="1900" u="sng" dirty="0">
                <a:latin typeface="Times New Roman" panose="02020603050405020304" pitchFamily="18" charset="0"/>
                <a:cs typeface="Times New Roman" panose="02020603050405020304" pitchFamily="18" charset="0"/>
              </a:rPr>
              <a:t>the</a:t>
            </a:r>
            <a:r>
              <a:rPr lang="en-US" sz="1900" u="sng" dirty="0">
                <a:latin typeface="Times New Roman" panose="02020603050405020304" pitchFamily="18" charset="0"/>
                <a:cs typeface="Times New Roman" panose="02020603050405020304" pitchFamily="18" charset="0"/>
              </a:rPr>
              <a:t> </a:t>
            </a:r>
            <a:r>
              <a:rPr lang="tr-TR" sz="1900" u="sng" dirty="0">
                <a:latin typeface="Times New Roman" panose="02020603050405020304" pitchFamily="18" charset="0"/>
                <a:cs typeface="Times New Roman" panose="02020603050405020304" pitchFamily="18" charset="0"/>
              </a:rPr>
              <a:t>processes that capture</a:t>
            </a:r>
            <a:r>
              <a:rPr lang="tr-TR" sz="1900" dirty="0">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r>
              <a:rPr lang="tr-TR" sz="1900" u="sng" dirty="0">
                <a:latin typeface="Times New Roman" panose="02020603050405020304" pitchFamily="18" charset="0"/>
                <a:cs typeface="Times New Roman" panose="02020603050405020304" pitchFamily="18" charset="0"/>
              </a:rPr>
              <a:t>manipulate</a:t>
            </a:r>
            <a:r>
              <a:rPr lang="tr-TR" sz="1900" dirty="0">
                <a:latin typeface="Times New Roman" panose="02020603050405020304" pitchFamily="18" charset="0"/>
                <a:cs typeface="Times New Roman" panose="02020603050405020304" pitchFamily="18" charset="0"/>
              </a:rPr>
              <a:t>, </a:t>
            </a:r>
            <a:r>
              <a:rPr lang="tr-TR" sz="1900" u="sng" dirty="0">
                <a:latin typeface="Times New Roman" panose="02020603050405020304" pitchFamily="18" charset="0"/>
                <a:cs typeface="Times New Roman" panose="02020603050405020304" pitchFamily="18" charset="0"/>
              </a:rPr>
              <a:t>store</a:t>
            </a:r>
            <a:r>
              <a:rPr lang="tr-TR" sz="1900" dirty="0">
                <a:latin typeface="Times New Roman" panose="02020603050405020304" pitchFamily="18" charset="0"/>
                <a:cs typeface="Times New Roman" panose="02020603050405020304" pitchFamily="18" charset="0"/>
              </a:rPr>
              <a:t>, and </a:t>
            </a:r>
            <a:r>
              <a:rPr lang="tr-TR" sz="1900" u="sng" dirty="0">
                <a:latin typeface="Times New Roman" panose="02020603050405020304" pitchFamily="18" charset="0"/>
                <a:cs typeface="Times New Roman" panose="02020603050405020304" pitchFamily="18" charset="0"/>
              </a:rPr>
              <a:t>distribute</a:t>
            </a:r>
            <a:r>
              <a:rPr lang="en-US" sz="1900" dirty="0">
                <a:latin typeface="Times New Roman" panose="02020603050405020304" pitchFamily="18" charset="0"/>
                <a:cs typeface="Times New Roman" panose="02020603050405020304" pitchFamily="18" charset="0"/>
              </a:rPr>
              <a:t> data between a system and its </a:t>
            </a:r>
            <a:r>
              <a:rPr lang="tr-TR" sz="1900" dirty="0">
                <a:latin typeface="Times New Roman" panose="02020603050405020304" pitchFamily="18" charset="0"/>
                <a:cs typeface="Times New Roman" panose="02020603050405020304" pitchFamily="18" charset="0"/>
              </a:rPr>
              <a:t>environment and among</a:t>
            </a:r>
            <a:r>
              <a:rPr lang="en-US" sz="1900" dirty="0">
                <a:latin typeface="Times New Roman" panose="02020603050405020304" pitchFamily="18" charset="0"/>
                <a:cs typeface="Times New Roman" panose="02020603050405020304" pitchFamily="18" charset="0"/>
              </a:rPr>
              <a:t> </a:t>
            </a:r>
            <a:r>
              <a:rPr lang="tr-TR" sz="1900" dirty="0">
                <a:latin typeface="Times New Roman" panose="02020603050405020304" pitchFamily="18" charset="0"/>
                <a:cs typeface="Times New Roman" panose="02020603050405020304" pitchFamily="18" charset="0"/>
              </a:rPr>
              <a:t>components within a system.</a:t>
            </a:r>
            <a:endParaRPr lang="en-US" sz="1900" b="1" dirty="0">
              <a:solidFill>
                <a:schemeClr val="accent1">
                  <a:lumMod val="7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2400" b="1" dirty="0">
                <a:solidFill>
                  <a:schemeClr val="accent1">
                    <a:lumMod val="75000"/>
                  </a:schemeClr>
                </a:solidFill>
                <a:latin typeface="Times New Roman" panose="02020603050405020304" pitchFamily="18" charset="0"/>
                <a:cs typeface="Times New Roman" panose="02020603050405020304" pitchFamily="18" charset="0"/>
              </a:rPr>
              <a:t>D</a:t>
            </a:r>
            <a:r>
              <a:rPr lang="en-US" sz="2400" b="1" u="none" strike="noStrike" baseline="0" dirty="0">
                <a:solidFill>
                  <a:schemeClr val="accent1">
                    <a:lumMod val="75000"/>
                  </a:schemeClr>
                </a:solidFill>
                <a:latin typeface="Times New Roman" panose="02020603050405020304" pitchFamily="18" charset="0"/>
                <a:cs typeface="Times New Roman" panose="02020603050405020304" pitchFamily="18" charset="0"/>
              </a:rPr>
              <a:t>ata-flow diagrams (DFDs) :</a:t>
            </a:r>
          </a:p>
          <a:p>
            <a:pPr algn="just">
              <a:buFont typeface="Wingdings" panose="05000000000000000000" pitchFamily="2" charset="2"/>
              <a:buChar char="Ø"/>
            </a:pPr>
            <a:r>
              <a:rPr lang="en-US" sz="1900" b="0" i="0" u="none" strike="noStrike" baseline="0" dirty="0">
                <a:latin typeface="Times New Roman" panose="02020603050405020304" pitchFamily="18" charset="0"/>
                <a:cs typeface="Times New Roman" panose="02020603050405020304" pitchFamily="18" charset="0"/>
              </a:rPr>
              <a:t>Data-flow diagramming is one of several structured analysis techniques used to increase software development productivity and quality.</a:t>
            </a:r>
          </a:p>
          <a:p>
            <a:pPr algn="just">
              <a:buFont typeface="Wingdings" panose="05000000000000000000" pitchFamily="2" charset="2"/>
              <a:buChar char="Ø"/>
            </a:pPr>
            <a:r>
              <a:rPr lang="en-US" sz="1900" b="0" u="none" strike="noStrike" baseline="0" dirty="0">
                <a:latin typeface="Times New Roman" panose="02020603050405020304" pitchFamily="18" charset="0"/>
                <a:cs typeface="Times New Roman" panose="02020603050405020304" pitchFamily="18" charset="0"/>
              </a:rPr>
              <a:t>A tool analysts use to </a:t>
            </a:r>
            <a:r>
              <a:rPr lang="en-US" sz="1900" b="0" u="sng" strike="noStrike" baseline="0" dirty="0">
                <a:latin typeface="Times New Roman" panose="02020603050405020304" pitchFamily="18" charset="0"/>
                <a:cs typeface="Times New Roman" panose="02020603050405020304" pitchFamily="18" charset="0"/>
              </a:rPr>
              <a:t>structure information.</a:t>
            </a:r>
          </a:p>
          <a:p>
            <a:pPr algn="just">
              <a:buFont typeface="Wingdings" panose="05000000000000000000" pitchFamily="2" charset="2"/>
              <a:buChar char="Ø"/>
            </a:pPr>
            <a:r>
              <a:rPr lang="en-US" sz="1900" b="0" u="none" strike="noStrike" baseline="0" dirty="0">
                <a:latin typeface="Times New Roman" panose="02020603050405020304" pitchFamily="18" charset="0"/>
                <a:cs typeface="Times New Roman" panose="02020603050405020304" pitchFamily="18" charset="0"/>
              </a:rPr>
              <a:t>A DFD </a:t>
            </a:r>
            <a:r>
              <a:rPr lang="tr-TR" sz="1900" b="0" u="none" strike="noStrike" baseline="0" dirty="0">
                <a:latin typeface="Times New Roman" panose="02020603050405020304" pitchFamily="18" charset="0"/>
                <a:cs typeface="Times New Roman" panose="02020603050405020304" pitchFamily="18" charset="0"/>
              </a:rPr>
              <a:t>is</a:t>
            </a:r>
            <a:r>
              <a:rPr lang="en-US" sz="1900" b="0" u="none" strike="noStrike" baseline="0" dirty="0">
                <a:latin typeface="Times New Roman" panose="02020603050405020304" pitchFamily="18" charset="0"/>
                <a:cs typeface="Times New Roman" panose="02020603050405020304" pitchFamily="18" charset="0"/>
              </a:rPr>
              <a:t> </a:t>
            </a:r>
            <a:r>
              <a:rPr lang="en-US" sz="1900" b="0" u="sng" strike="noStrike" baseline="0" dirty="0">
                <a:latin typeface="Times New Roman" panose="02020603050405020304" pitchFamily="18" charset="0"/>
                <a:cs typeface="Times New Roman" panose="02020603050405020304" pitchFamily="18" charset="0"/>
              </a:rPr>
              <a:t>a graphical </a:t>
            </a:r>
            <a:r>
              <a:rPr lang="en-US" sz="1900" b="0" u="none" strike="noStrike" baseline="0" dirty="0">
                <a:latin typeface="Times New Roman" panose="02020603050405020304" pitchFamily="18" charset="0"/>
                <a:cs typeface="Times New Roman" panose="02020603050405020304" pitchFamily="18" charset="0"/>
              </a:rPr>
              <a:t>tool  that </a:t>
            </a:r>
            <a:r>
              <a:rPr lang="en-US" sz="1900" dirty="0">
                <a:latin typeface="Times New Roman" panose="02020603050405020304" pitchFamily="18" charset="0"/>
                <a:cs typeface="Times New Roman" panose="02020603050405020304" pitchFamily="18" charset="0"/>
              </a:rPr>
              <a:t>a</a:t>
            </a:r>
            <a:r>
              <a:rPr lang="en-US" sz="1900" b="0" u="none" strike="noStrike" baseline="0" dirty="0">
                <a:latin typeface="Times New Roman" panose="02020603050405020304" pitchFamily="18" charset="0"/>
                <a:cs typeface="Times New Roman" panose="02020603050405020304" pitchFamily="18" charset="0"/>
              </a:rPr>
              <a:t>llow to model how </a:t>
            </a:r>
            <a:r>
              <a:rPr lang="en-US" sz="1900" b="0" u="sng" strike="noStrike" baseline="0" dirty="0">
                <a:latin typeface="Times New Roman" panose="02020603050405020304" pitchFamily="18" charset="0"/>
                <a:cs typeface="Times New Roman" panose="02020603050405020304" pitchFamily="18" charset="0"/>
              </a:rPr>
              <a:t>data flow </a:t>
            </a:r>
            <a:r>
              <a:rPr lang="en-US" sz="1900" b="0" u="none" strike="noStrike" baseline="0" dirty="0">
                <a:latin typeface="Times New Roman" panose="02020603050405020304" pitchFamily="18" charset="0"/>
                <a:cs typeface="Times New Roman" panose="02020603050405020304" pitchFamily="18" charset="0"/>
              </a:rPr>
              <a:t>through an information system, </a:t>
            </a:r>
            <a:r>
              <a:rPr lang="en-US" sz="1900" b="0" u="sng" strike="noStrike" baseline="0" dirty="0">
                <a:latin typeface="Times New Roman" panose="02020603050405020304" pitchFamily="18" charset="0"/>
                <a:cs typeface="Times New Roman" panose="02020603050405020304" pitchFamily="18" charset="0"/>
              </a:rPr>
              <a:t>the relationships </a:t>
            </a:r>
            <a:r>
              <a:rPr lang="en-US" sz="1900" b="0" u="none" strike="noStrike" baseline="0" dirty="0">
                <a:latin typeface="Times New Roman" panose="02020603050405020304" pitchFamily="18" charset="0"/>
                <a:cs typeface="Times New Roman" panose="02020603050405020304" pitchFamily="18" charset="0"/>
              </a:rPr>
              <a:t>among the data flows, and </a:t>
            </a:r>
            <a:r>
              <a:rPr lang="en-US" sz="1900" b="0" u="sng" strike="noStrike" baseline="0" dirty="0">
                <a:latin typeface="Times New Roman" panose="02020603050405020304" pitchFamily="18" charset="0"/>
                <a:cs typeface="Times New Roman" panose="02020603050405020304" pitchFamily="18" charset="0"/>
              </a:rPr>
              <a:t>how data come to be stored </a:t>
            </a:r>
            <a:r>
              <a:rPr lang="en-US" sz="1900" b="0" u="none" strike="noStrike" baseline="0" dirty="0">
                <a:latin typeface="Times New Roman" panose="02020603050405020304" pitchFamily="18" charset="0"/>
                <a:cs typeface="Times New Roman" panose="02020603050405020304" pitchFamily="18" charset="0"/>
              </a:rPr>
              <a:t>at specific locations. </a:t>
            </a:r>
          </a:p>
          <a:p>
            <a:pPr algn="just">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S</a:t>
            </a:r>
            <a:r>
              <a:rPr lang="en-US" sz="1900" b="0" u="none" strike="noStrike" baseline="0" dirty="0">
                <a:latin typeface="Times New Roman" panose="02020603050405020304" pitchFamily="18" charset="0"/>
                <a:cs typeface="Times New Roman" panose="02020603050405020304" pitchFamily="18" charset="0"/>
              </a:rPr>
              <a:t>how</a:t>
            </a:r>
            <a:r>
              <a:rPr lang="en-US" sz="1900" dirty="0">
                <a:latin typeface="Times New Roman" panose="02020603050405020304" pitchFamily="18" charset="0"/>
                <a:cs typeface="Times New Roman" panose="02020603050405020304" pitchFamily="18" charset="0"/>
              </a:rPr>
              <a:t> </a:t>
            </a:r>
            <a:r>
              <a:rPr lang="en-US" sz="1900" b="0" u="none" strike="noStrike" baseline="0" dirty="0">
                <a:latin typeface="Times New Roman" panose="02020603050405020304" pitchFamily="18" charset="0"/>
                <a:cs typeface="Times New Roman" panose="02020603050405020304" pitchFamily="18" charset="0"/>
              </a:rPr>
              <a:t>the processes that change or transform data.</a:t>
            </a:r>
            <a:endParaRPr lang="en-US"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1900" b="0" u="none" strike="noStrike" baseline="0" dirty="0">
                <a:latin typeface="Times New Roman" panose="02020603050405020304" pitchFamily="18" charset="0"/>
                <a:cs typeface="Times New Roman" panose="02020603050405020304" pitchFamily="18" charset="0"/>
              </a:rPr>
              <a:t>The IS can be physical or logical, manual </a:t>
            </a:r>
            <a:r>
              <a:rPr lang="tr-TR" sz="1900" b="0" u="none" strike="noStrike" baseline="0" dirty="0">
                <a:latin typeface="Times New Roman" panose="02020603050405020304" pitchFamily="18" charset="0"/>
                <a:cs typeface="Times New Roman" panose="02020603050405020304" pitchFamily="18" charset="0"/>
              </a:rPr>
              <a:t>or computer based.</a:t>
            </a:r>
            <a:endParaRPr lang="en-US" sz="1900" b="0" u="none" strike="noStrike" baseline="0" dirty="0">
              <a:latin typeface="Times New Roman" panose="02020603050405020304" pitchFamily="18" charset="0"/>
              <a:cs typeface="Times New Roman" panose="02020603050405020304" pitchFamily="18" charset="0"/>
            </a:endParaRPr>
          </a:p>
          <a:p>
            <a:pPr algn="just"/>
            <a:r>
              <a:rPr lang="en-US" sz="1900" dirty="0">
                <a:latin typeface="Times New Roman" panose="02020603050405020304" pitchFamily="18" charset="0"/>
                <a:cs typeface="Times New Roman" panose="02020603050405020304" pitchFamily="18" charset="0"/>
              </a:rPr>
              <a:t>D</a:t>
            </a:r>
            <a:r>
              <a:rPr lang="en-US" sz="1900" b="0" u="none" strike="noStrike" baseline="0" dirty="0">
                <a:latin typeface="Times New Roman" panose="02020603050405020304" pitchFamily="18" charset="0"/>
                <a:cs typeface="Times New Roman" panose="02020603050405020304" pitchFamily="18" charset="0"/>
              </a:rPr>
              <a:t>ata-flow diagrams </a:t>
            </a:r>
            <a:r>
              <a:rPr lang="en-US" sz="1900" dirty="0">
                <a:latin typeface="Times New Roman" panose="02020603050405020304" pitchFamily="18" charset="0"/>
                <a:cs typeface="Times New Roman" panose="02020603050405020304" pitchFamily="18" charset="0"/>
              </a:rPr>
              <a:t>are a </a:t>
            </a:r>
            <a:r>
              <a:rPr lang="en-US" sz="1900" b="0" i="0" u="none" strike="noStrike" baseline="0" dirty="0">
                <a:latin typeface="Times New Roman" panose="02020603050405020304" pitchFamily="18" charset="0"/>
                <a:cs typeface="Times New Roman" panose="02020603050405020304" pitchFamily="18" charset="0"/>
              </a:rPr>
              <a:t>common form of </a:t>
            </a:r>
            <a:r>
              <a:rPr lang="tr-TR" sz="1900" b="1" u="sng" strike="noStrike" baseline="0" dirty="0">
                <a:latin typeface="Times New Roman" panose="02020603050405020304" pitchFamily="18" charset="0"/>
                <a:cs typeface="Times New Roman" panose="02020603050405020304" pitchFamily="18" charset="0"/>
              </a:rPr>
              <a:t>process models</a:t>
            </a:r>
            <a:r>
              <a:rPr lang="en-US" sz="1900" dirty="0">
                <a:latin typeface="Times New Roman" panose="02020603050405020304" pitchFamily="18" charset="0"/>
                <a:cs typeface="Times New Roman" panose="02020603050405020304" pitchFamily="18" charset="0"/>
              </a:rPr>
              <a:t>, they  </a:t>
            </a:r>
            <a:r>
              <a:rPr lang="en-US" sz="1900" b="0" u="none" strike="noStrike" baseline="0" dirty="0">
                <a:latin typeface="Times New Roman" panose="02020603050405020304" pitchFamily="18" charset="0"/>
                <a:cs typeface="Times New Roman" panose="02020603050405020304" pitchFamily="18" charset="0"/>
              </a:rPr>
              <a:t>concentrate on the movement of data between processes. </a:t>
            </a:r>
          </a:p>
          <a:p>
            <a:pPr algn="just">
              <a:buFont typeface="Wingdings" panose="05000000000000000000" pitchFamily="2" charset="2"/>
              <a:buChar char="Ø"/>
            </a:pPr>
            <a:r>
              <a:rPr lang="en-US" sz="1900" b="0" i="0" u="none" strike="noStrike" baseline="0" dirty="0">
                <a:latin typeface="Times New Roman" panose="02020603050405020304" pitchFamily="18" charset="0"/>
                <a:cs typeface="Times New Roman" panose="02020603050405020304" pitchFamily="18" charset="0"/>
              </a:rPr>
              <a:t>A graphic that illustrates the </a:t>
            </a:r>
            <a:r>
              <a:rPr lang="tr-TR" sz="1900" b="0" i="0" u="none" strike="noStrike" baseline="0" dirty="0">
                <a:latin typeface="Times New Roman" panose="02020603050405020304" pitchFamily="18" charset="0"/>
                <a:cs typeface="Times New Roman" panose="02020603050405020304" pitchFamily="18" charset="0"/>
              </a:rPr>
              <a:t>movement of data between</a:t>
            </a:r>
            <a:r>
              <a:rPr lang="en-US" sz="1900" b="0" i="0" u="none" strike="noStrike" baseline="0" dirty="0">
                <a:latin typeface="Times New Roman" panose="02020603050405020304" pitchFamily="18" charset="0"/>
                <a:cs typeface="Times New Roman" panose="02020603050405020304" pitchFamily="18" charset="0"/>
              </a:rPr>
              <a:t> </a:t>
            </a:r>
            <a:r>
              <a:rPr lang="tr-TR" sz="1900" b="0" i="0" u="none" strike="noStrike" baseline="0" dirty="0">
                <a:latin typeface="Times New Roman" panose="02020603050405020304" pitchFamily="18" charset="0"/>
                <a:cs typeface="Times New Roman" panose="02020603050405020304" pitchFamily="18" charset="0"/>
              </a:rPr>
              <a:t>external entities and th</a:t>
            </a:r>
            <a:r>
              <a:rPr lang="en-US" sz="1900" dirty="0">
                <a:latin typeface="Times New Roman" panose="02020603050405020304" pitchFamily="18" charset="0"/>
                <a:cs typeface="Times New Roman" panose="02020603050405020304" pitchFamily="18" charset="0"/>
              </a:rPr>
              <a:t>e </a:t>
            </a:r>
            <a:r>
              <a:rPr lang="en-US" sz="1900" b="0" i="0" u="none" strike="noStrike" baseline="0" dirty="0">
                <a:latin typeface="Times New Roman" panose="02020603050405020304" pitchFamily="18" charset="0"/>
                <a:cs typeface="Times New Roman" panose="02020603050405020304" pitchFamily="18" charset="0"/>
              </a:rPr>
              <a:t>processes and data stores within </a:t>
            </a:r>
            <a:r>
              <a:rPr lang="tr-TR" sz="1900" b="0" i="0" u="none" strike="noStrike" baseline="0" dirty="0">
                <a:latin typeface="Times New Roman" panose="02020603050405020304" pitchFamily="18" charset="0"/>
                <a:cs typeface="Times New Roman" panose="02020603050405020304" pitchFamily="18" charset="0"/>
              </a:rPr>
              <a:t>a system.</a:t>
            </a:r>
            <a:endParaRPr lang="en-US" sz="1900" b="0" u="none" strike="noStrike" baseline="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3E9BC68-32F7-4D75-964B-184D6272F9A2}"/>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79AF508C-2DA4-4CBF-8FFC-6FA91C3E8FA7}"/>
              </a:ext>
            </a:extLst>
          </p:cNvPr>
          <p:cNvSpPr>
            <a:spLocks noGrp="1"/>
          </p:cNvSpPr>
          <p:nvPr>
            <p:ph type="sldNum" sz="quarter" idx="12"/>
          </p:nvPr>
        </p:nvSpPr>
        <p:spPr/>
        <p:txBody>
          <a:bodyPr/>
          <a:lstStyle/>
          <a:p>
            <a:fld id="{F43085E7-DD81-4654-9295-72AD80DBC430}" type="slidenum">
              <a:rPr lang="tr-TR" smtClean="0"/>
              <a:t>11</a:t>
            </a:fld>
            <a:endParaRPr lang="tr-TR"/>
          </a:p>
        </p:txBody>
      </p:sp>
    </p:spTree>
    <p:extLst>
      <p:ext uri="{BB962C8B-B14F-4D97-AF65-F5344CB8AC3E}">
        <p14:creationId xmlns:p14="http://schemas.microsoft.com/office/powerpoint/2010/main" val="2881739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6FA5A-22CC-4C4D-A8CB-71F05B5F7329}"/>
              </a:ext>
            </a:extLst>
          </p:cNvPr>
          <p:cNvSpPr>
            <a:spLocks noGrp="1"/>
          </p:cNvSpPr>
          <p:nvPr>
            <p:ph type="title"/>
          </p:nvPr>
        </p:nvSpPr>
        <p:spPr>
          <a:xfrm>
            <a:off x="838200" y="365125"/>
            <a:ext cx="10515600" cy="892175"/>
          </a:xfrm>
        </p:spPr>
        <p:txBody>
          <a:bodyPr vert="horz" lIns="91440" tIns="45720" rIns="91440" bIns="45720" rtlCol="0" anchor="ctr">
            <a:normAutofit/>
          </a:bodyPr>
          <a:lstStyle/>
          <a:p>
            <a:pPr algn="ctr"/>
            <a:r>
              <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Modeling a System’s Process</a:t>
            </a:r>
          </a:p>
        </p:txBody>
      </p:sp>
      <p:sp>
        <p:nvSpPr>
          <p:cNvPr id="3" name="Content Placeholder 2">
            <a:extLst>
              <a:ext uri="{FF2B5EF4-FFF2-40B4-BE49-F238E27FC236}">
                <a16:creationId xmlns:a16="http://schemas.microsoft.com/office/drawing/2014/main" id="{78A54212-E0AF-4C41-B4FB-2B5AC1E2FA8D}"/>
              </a:ext>
            </a:extLst>
          </p:cNvPr>
          <p:cNvSpPr>
            <a:spLocks noGrp="1"/>
          </p:cNvSpPr>
          <p:nvPr>
            <p:ph idx="1"/>
          </p:nvPr>
        </p:nvSpPr>
        <p:spPr>
          <a:xfrm>
            <a:off x="838200" y="1514475"/>
            <a:ext cx="10515600" cy="3065992"/>
          </a:xfrm>
        </p:spPr>
        <p:txBody>
          <a:bodyPr/>
          <a:lstStyle/>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The analysis team begins the process of structuring requirements with an abundance of </a:t>
            </a:r>
            <a:r>
              <a:rPr lang="en-US" sz="1800" b="0" i="0" u="sng" strike="noStrike" baseline="0" dirty="0">
                <a:latin typeface="Times New Roman" panose="02020603050405020304" pitchFamily="18" charset="0"/>
                <a:cs typeface="Times New Roman" panose="02020603050405020304" pitchFamily="18" charset="0"/>
              </a:rPr>
              <a:t>information gathered during requirements determination</a:t>
            </a:r>
            <a:r>
              <a:rPr lang="en-US" sz="1800" b="0" i="0" u="none" strike="noStrike" baseline="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They organize the information into </a:t>
            </a:r>
            <a:r>
              <a:rPr lang="en-US" sz="1800" b="0" i="0" u="sng" strike="noStrike" baseline="0" dirty="0">
                <a:latin typeface="Times New Roman" panose="02020603050405020304" pitchFamily="18" charset="0"/>
                <a:cs typeface="Times New Roman" panose="02020603050405020304" pitchFamily="18" charset="0"/>
              </a:rPr>
              <a:t>a meaningful representation </a:t>
            </a:r>
            <a:r>
              <a:rPr lang="en-US" sz="1800" b="0" i="0" u="none" strike="noStrike" baseline="0" dirty="0">
                <a:latin typeface="Times New Roman" panose="02020603050405020304" pitchFamily="18" charset="0"/>
                <a:cs typeface="Times New Roman" panose="02020603050405020304" pitchFamily="18" charset="0"/>
              </a:rPr>
              <a:t>of </a:t>
            </a:r>
            <a:r>
              <a:rPr lang="en-US" sz="1800" b="0" i="0" u="sng" strike="noStrike" baseline="0" dirty="0">
                <a:latin typeface="Times New Roman" panose="02020603050405020304" pitchFamily="18" charset="0"/>
                <a:cs typeface="Times New Roman" panose="02020603050405020304" pitchFamily="18" charset="0"/>
              </a:rPr>
              <a:t>the existing IS  </a:t>
            </a:r>
            <a:r>
              <a:rPr lang="en-US" sz="1800" b="0" i="0" u="none" strike="noStrike" baseline="0" dirty="0">
                <a:latin typeface="Times New Roman" panose="02020603050405020304" pitchFamily="18" charset="0"/>
                <a:cs typeface="Times New Roman" panose="02020603050405020304" pitchFamily="18" charset="0"/>
              </a:rPr>
              <a:t>and of the </a:t>
            </a:r>
            <a:r>
              <a:rPr lang="en-US" sz="1800" b="0" i="0" u="sng" strike="noStrike" baseline="0" dirty="0">
                <a:latin typeface="Times New Roman" panose="02020603050405020304" pitchFamily="18" charset="0"/>
                <a:cs typeface="Times New Roman" panose="02020603050405020304" pitchFamily="18" charset="0"/>
              </a:rPr>
              <a:t>requirements desired in a replacemen</a:t>
            </a:r>
            <a:r>
              <a:rPr lang="en-US" sz="1800" b="0" i="0" u="none" strike="noStrike" baseline="0" dirty="0">
                <a:latin typeface="Times New Roman" panose="02020603050405020304" pitchFamily="18" charset="0"/>
                <a:cs typeface="Times New Roman" panose="02020603050405020304" pitchFamily="18" charset="0"/>
              </a:rPr>
              <a:t>t system. </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They </a:t>
            </a:r>
            <a:r>
              <a:rPr lang="en-US" sz="1800" b="0" i="0" u="sng" strike="noStrike" baseline="0" dirty="0">
                <a:latin typeface="Times New Roman" panose="02020603050405020304" pitchFamily="18" charset="0"/>
                <a:cs typeface="Times New Roman" panose="02020603050405020304" pitchFamily="18" charset="0"/>
              </a:rPr>
              <a:t>model the processing elements </a:t>
            </a:r>
            <a:r>
              <a:rPr lang="en-US" sz="1800" b="0" i="0" u="none" strike="noStrike" baseline="0" dirty="0">
                <a:latin typeface="Times New Roman" panose="02020603050405020304" pitchFamily="18" charset="0"/>
                <a:cs typeface="Times New Roman" panose="02020603050405020304" pitchFamily="18" charset="0"/>
              </a:rPr>
              <a:t>of an IS and </a:t>
            </a:r>
            <a:r>
              <a:rPr lang="en-US" sz="1800" b="0" i="0" u="sng" strike="noStrike" baseline="0" dirty="0">
                <a:latin typeface="Times New Roman" panose="02020603050405020304" pitchFamily="18" charset="0"/>
                <a:cs typeface="Times New Roman" panose="02020603050405020304" pitchFamily="18" charset="0"/>
              </a:rPr>
              <a:t>transformation of data</a:t>
            </a:r>
            <a:r>
              <a:rPr lang="en-US" sz="1800" b="0" i="0" u="none" strike="noStrike" baseline="0" dirty="0">
                <a:latin typeface="Times New Roman" panose="02020603050405020304" pitchFamily="18" charset="0"/>
                <a:cs typeface="Times New Roman" panose="02020603050405020304" pitchFamily="18" charset="0"/>
              </a:rPr>
              <a:t> in the system.</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 They </a:t>
            </a:r>
            <a:r>
              <a:rPr lang="en-US" sz="1800" b="0" i="0" u="sng" strike="noStrike" baseline="0" dirty="0">
                <a:latin typeface="Times New Roman" panose="02020603050405020304" pitchFamily="18" charset="0"/>
                <a:cs typeface="Times New Roman" panose="02020603050405020304" pitchFamily="18" charset="0"/>
              </a:rPr>
              <a:t>model the structure of data </a:t>
            </a:r>
            <a:r>
              <a:rPr lang="en-US" sz="1800" b="0" i="0" u="none" strike="noStrike" baseline="0" dirty="0">
                <a:latin typeface="Times New Roman" panose="02020603050405020304" pitchFamily="18" charset="0"/>
                <a:cs typeface="Times New Roman" panose="02020603050405020304" pitchFamily="18" charset="0"/>
              </a:rPr>
              <a:t>within the system (Ch7). </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Analysts use both process and data models to establish the specification of an information system. With a supporting tool, such as a CASE tool, process and data models can also provide the basis for the automatic </a:t>
            </a:r>
            <a:r>
              <a:rPr lang="tr-TR" sz="1800" b="0" i="0" u="none" strike="noStrike" baseline="0" dirty="0">
                <a:latin typeface="Times New Roman" panose="02020603050405020304" pitchFamily="18" charset="0"/>
                <a:cs typeface="Times New Roman" panose="02020603050405020304" pitchFamily="18" charset="0"/>
              </a:rPr>
              <a:t>generation of an information system.</a:t>
            </a:r>
            <a:endParaRPr lang="en-US" sz="1800" b="0" i="0" u="none" strike="noStrike" baseline="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C1C0052-D872-4E2E-B20B-606F8A16CCDF}"/>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BCF84D5E-4276-47CB-8DA7-21C373CA1ED8}"/>
              </a:ext>
            </a:extLst>
          </p:cNvPr>
          <p:cNvSpPr>
            <a:spLocks noGrp="1"/>
          </p:cNvSpPr>
          <p:nvPr>
            <p:ph type="sldNum" sz="quarter" idx="12"/>
          </p:nvPr>
        </p:nvSpPr>
        <p:spPr/>
        <p:txBody>
          <a:bodyPr/>
          <a:lstStyle/>
          <a:p>
            <a:fld id="{F43085E7-DD81-4654-9295-72AD80DBC430}" type="slidenum">
              <a:rPr lang="tr-TR" smtClean="0"/>
              <a:t>12</a:t>
            </a:fld>
            <a:endParaRPr lang="tr-TR"/>
          </a:p>
        </p:txBody>
      </p:sp>
    </p:spTree>
    <p:extLst>
      <p:ext uri="{BB962C8B-B14F-4D97-AF65-F5344CB8AC3E}">
        <p14:creationId xmlns:p14="http://schemas.microsoft.com/office/powerpoint/2010/main" val="500463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6FA5A-22CC-4C4D-A8CB-71F05B5F7329}"/>
              </a:ext>
            </a:extLst>
          </p:cNvPr>
          <p:cNvSpPr>
            <a:spLocks noGrp="1"/>
          </p:cNvSpPr>
          <p:nvPr>
            <p:ph type="title"/>
          </p:nvPr>
        </p:nvSpPr>
        <p:spPr>
          <a:xfrm>
            <a:off x="838200" y="365125"/>
            <a:ext cx="10515600" cy="892175"/>
          </a:xfrm>
        </p:spPr>
        <p:txBody>
          <a:bodyPr vert="horz" lIns="91440" tIns="45720" rIns="91440" bIns="45720" rtlCol="0" anchor="ctr">
            <a:normAutofit/>
          </a:bodyPr>
          <a:lstStyle/>
          <a:p>
            <a:pPr algn="ctr"/>
            <a:r>
              <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Deliverables and Outcomes</a:t>
            </a:r>
          </a:p>
        </p:txBody>
      </p:sp>
      <p:sp>
        <p:nvSpPr>
          <p:cNvPr id="3" name="Content Placeholder 2">
            <a:extLst>
              <a:ext uri="{FF2B5EF4-FFF2-40B4-BE49-F238E27FC236}">
                <a16:creationId xmlns:a16="http://schemas.microsoft.com/office/drawing/2014/main" id="{78A54212-E0AF-4C41-B4FB-2B5AC1E2FA8D}"/>
              </a:ext>
            </a:extLst>
          </p:cNvPr>
          <p:cNvSpPr>
            <a:spLocks noGrp="1"/>
          </p:cNvSpPr>
          <p:nvPr>
            <p:ph idx="1"/>
          </p:nvPr>
        </p:nvSpPr>
        <p:spPr>
          <a:xfrm>
            <a:off x="838200" y="1404404"/>
            <a:ext cx="10515600" cy="2828925"/>
          </a:xfrm>
        </p:spPr>
        <p:txBody>
          <a:bodyPr>
            <a:normAutofit/>
          </a:bodyPr>
          <a:lstStyle/>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In structured analysis, the primary deliverables from studying and documenting a system’s process are : </a:t>
            </a:r>
          </a:p>
          <a:p>
            <a:pPr marL="342900" indent="-342900" algn="just">
              <a:buFont typeface="+mj-lt"/>
              <a:buAutoNum type="alphaUcPeriod"/>
            </a:pPr>
            <a:r>
              <a:rPr lang="en-US" sz="1800" b="0" i="0" u="none" strike="noStrike" baseline="0" dirty="0">
                <a:latin typeface="Times New Roman" panose="02020603050405020304" pitchFamily="18" charset="0"/>
                <a:cs typeface="Times New Roman" panose="02020603050405020304" pitchFamily="18" charset="0"/>
              </a:rPr>
              <a:t>Context data-flow diagram :  shows the scope of the system, indicating which elements are inside and outside the system. </a:t>
            </a:r>
          </a:p>
          <a:p>
            <a:pPr marL="342900" indent="-342900" algn="just">
              <a:buFont typeface="+mj-lt"/>
              <a:buAutoNum type="alphaUcPeriod"/>
            </a:pPr>
            <a:r>
              <a:rPr lang="en-US" sz="1800" b="0" i="0" u="none" strike="noStrike" baseline="0" dirty="0">
                <a:latin typeface="Times New Roman" panose="02020603050405020304" pitchFamily="18" charset="0"/>
                <a:cs typeface="Times New Roman" panose="02020603050405020304" pitchFamily="18" charset="0"/>
              </a:rPr>
              <a:t> Data-flow diagrams of the current system : specify which people and technologies are used in which processes to move and transform data, accepting inputs and producing outputs. They allow analysts to understand the current system and to determine how to convert the current system into its replacement.</a:t>
            </a:r>
          </a:p>
          <a:p>
            <a:pPr marL="342900" indent="-342900" algn="just">
              <a:buFont typeface="+mj-lt"/>
              <a:buAutoNum type="alphaUcPeriod"/>
            </a:pPr>
            <a:r>
              <a:rPr lang="en-US" sz="1800" b="0" i="0" u="none" strike="noStrike" baseline="0" dirty="0">
                <a:latin typeface="Times New Roman" panose="02020603050405020304" pitchFamily="18" charset="0"/>
                <a:cs typeface="Times New Roman" panose="02020603050405020304" pitchFamily="18" charset="0"/>
              </a:rPr>
              <a:t> Data-flow diagrams of the new logical system :They are technology-independent, and show the dataflow, structure, and functional requirements of the new system. </a:t>
            </a:r>
          </a:p>
          <a:p>
            <a:pPr marL="342900" indent="-342900" algn="just">
              <a:buFont typeface="+mj-lt"/>
              <a:buAutoNum type="alphaUcPeriod"/>
            </a:pPr>
            <a:r>
              <a:rPr lang="en-US" sz="1800" b="0" i="0" u="none" strike="noStrike" baseline="0" dirty="0">
                <a:latin typeface="Times New Roman" panose="02020603050405020304" pitchFamily="18" charset="0"/>
                <a:cs typeface="Times New Roman" panose="02020603050405020304" pitchFamily="18" charset="0"/>
              </a:rPr>
              <a:t> The project dictionary and </a:t>
            </a:r>
            <a:r>
              <a:rPr lang="tr-TR" sz="1800" b="0" i="0" u="none" strike="noStrike" baseline="0" dirty="0">
                <a:latin typeface="Times New Roman" panose="02020603050405020304" pitchFamily="18" charset="0"/>
                <a:cs typeface="Times New Roman" panose="02020603050405020304" pitchFamily="18" charset="0"/>
              </a:rPr>
              <a:t>CASE repository</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entries for all of the objects in all diagrams.</a:t>
            </a:r>
          </a:p>
          <a:p>
            <a:pPr algn="just"/>
            <a:endParaRPr lang="en-US" sz="1800" b="0" i="0" u="none" strike="noStrike" baseline="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C1C0052-D872-4E2E-B20B-606F8A16CCDF}"/>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BCF84D5E-4276-47CB-8DA7-21C373CA1ED8}"/>
              </a:ext>
            </a:extLst>
          </p:cNvPr>
          <p:cNvSpPr>
            <a:spLocks noGrp="1"/>
          </p:cNvSpPr>
          <p:nvPr>
            <p:ph type="sldNum" sz="quarter" idx="12"/>
          </p:nvPr>
        </p:nvSpPr>
        <p:spPr/>
        <p:txBody>
          <a:bodyPr/>
          <a:lstStyle/>
          <a:p>
            <a:fld id="{F43085E7-DD81-4654-9295-72AD80DBC430}" type="slidenum">
              <a:rPr lang="tr-TR" smtClean="0"/>
              <a:t>13</a:t>
            </a:fld>
            <a:endParaRPr lang="tr-TR"/>
          </a:p>
        </p:txBody>
      </p:sp>
      <p:pic>
        <p:nvPicPr>
          <p:cNvPr id="6" name="Picture 5">
            <a:extLst>
              <a:ext uri="{FF2B5EF4-FFF2-40B4-BE49-F238E27FC236}">
                <a16:creationId xmlns:a16="http://schemas.microsoft.com/office/drawing/2014/main" id="{2520CAE2-6B59-4DA0-AC6D-B48A91951D12}"/>
              </a:ext>
            </a:extLst>
          </p:cNvPr>
          <p:cNvPicPr>
            <a:picLocks noChangeAspect="1"/>
          </p:cNvPicPr>
          <p:nvPr/>
        </p:nvPicPr>
        <p:blipFill>
          <a:blip r:embed="rId2"/>
          <a:stretch>
            <a:fillRect/>
          </a:stretch>
        </p:blipFill>
        <p:spPr>
          <a:xfrm>
            <a:off x="2719388" y="4347102"/>
            <a:ext cx="6753225" cy="1895475"/>
          </a:xfrm>
          <a:prstGeom prst="rect">
            <a:avLst/>
          </a:prstGeom>
        </p:spPr>
      </p:pic>
    </p:spTree>
    <p:extLst>
      <p:ext uri="{BB962C8B-B14F-4D97-AF65-F5344CB8AC3E}">
        <p14:creationId xmlns:p14="http://schemas.microsoft.com/office/powerpoint/2010/main" val="1495309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140F28-4F9C-4516-A577-DE5E4708A63F}"/>
              </a:ext>
            </a:extLst>
          </p:cNvPr>
          <p:cNvSpPr>
            <a:spLocks noGrp="1"/>
          </p:cNvSpPr>
          <p:nvPr>
            <p:ph idx="1"/>
          </p:nvPr>
        </p:nvSpPr>
        <p:spPr>
          <a:xfrm>
            <a:off x="838200" y="629557"/>
            <a:ext cx="10515600" cy="2977243"/>
          </a:xfrm>
        </p:spPr>
        <p:txBody>
          <a:bodyPr>
            <a:normAutofit/>
          </a:bodyPr>
          <a:lstStyle/>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The said DFDs are coherent and interrelated.</a:t>
            </a:r>
          </a:p>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R</a:t>
            </a:r>
            <a:r>
              <a:rPr lang="en-US" sz="1800" b="0" i="0" u="none" strike="noStrike" baseline="0" dirty="0">
                <a:latin typeface="Times New Roman" panose="02020603050405020304" pitchFamily="18" charset="0"/>
                <a:cs typeface="Times New Roman" panose="02020603050405020304" pitchFamily="18" charset="0"/>
              </a:rPr>
              <a:t>equirements determination and structuring are often parallel steps, DFDs</a:t>
            </a:r>
            <a:r>
              <a:rPr lang="en-US" sz="180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evolve from the more general to the more detailed as current and replacement </a:t>
            </a:r>
            <a:r>
              <a:rPr lang="tr-TR" sz="1800" b="0" i="0" u="none" strike="noStrike" baseline="0" dirty="0">
                <a:latin typeface="Times New Roman" panose="02020603050405020304" pitchFamily="18" charset="0"/>
                <a:cs typeface="Times New Roman" panose="02020603050405020304" pitchFamily="18" charset="0"/>
              </a:rPr>
              <a:t>systems are better understood.</a:t>
            </a:r>
            <a:endParaRPr lang="en-US" sz="1800" b="0"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Some organizations have developed their own type of diagrams to model processes.</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Some methodologies, such as rapid application development (RAD), do not model processes separately . RAD builds processes (the work or actions that transform data so that they can be stored or distributed) the prototypes created as the core of its development life cycle. </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Next Chapters : how the new system will deliver these new requirements in specific manual and automated functions. </a:t>
            </a:r>
          </a:p>
        </p:txBody>
      </p:sp>
      <p:sp>
        <p:nvSpPr>
          <p:cNvPr id="4" name="Footer Placeholder 3">
            <a:extLst>
              <a:ext uri="{FF2B5EF4-FFF2-40B4-BE49-F238E27FC236}">
                <a16:creationId xmlns:a16="http://schemas.microsoft.com/office/drawing/2014/main" id="{2BE50F29-9AB3-4945-98E3-DF82233762AE}"/>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F85E1C2C-B79A-47DF-A7C8-874D1920AE1A}"/>
              </a:ext>
            </a:extLst>
          </p:cNvPr>
          <p:cNvSpPr>
            <a:spLocks noGrp="1"/>
          </p:cNvSpPr>
          <p:nvPr>
            <p:ph type="sldNum" sz="quarter" idx="12"/>
          </p:nvPr>
        </p:nvSpPr>
        <p:spPr/>
        <p:txBody>
          <a:bodyPr/>
          <a:lstStyle/>
          <a:p>
            <a:fld id="{F43085E7-DD81-4654-9295-72AD80DBC430}" type="slidenum">
              <a:rPr lang="tr-TR" smtClean="0"/>
              <a:t>14</a:t>
            </a:fld>
            <a:endParaRPr lang="tr-TR"/>
          </a:p>
        </p:txBody>
      </p:sp>
    </p:spTree>
    <p:extLst>
      <p:ext uri="{BB962C8B-B14F-4D97-AF65-F5344CB8AC3E}">
        <p14:creationId xmlns:p14="http://schemas.microsoft.com/office/powerpoint/2010/main" val="1129464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F21CC-F598-4DF5-A59C-C5A02E03F3E1}"/>
              </a:ext>
            </a:extLst>
          </p:cNvPr>
          <p:cNvSpPr>
            <a:spLocks noGrp="1"/>
          </p:cNvSpPr>
          <p:nvPr>
            <p:ph type="title"/>
          </p:nvPr>
        </p:nvSpPr>
        <p:spPr>
          <a:xfrm>
            <a:off x="838200" y="338947"/>
            <a:ext cx="10515600" cy="897618"/>
          </a:xfrm>
        </p:spPr>
        <p:txBody>
          <a:bodyPr vert="horz" lIns="91440" tIns="45720" rIns="91440" bIns="45720" rtlCol="0" anchor="ctr">
            <a:normAutofit/>
          </a:bodyPr>
          <a:lstStyle/>
          <a:p>
            <a:r>
              <a:rPr lang="en-US"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a:t>
            </a:r>
            <a:r>
              <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Data-Flow Diagramming Mechanics</a:t>
            </a:r>
          </a:p>
        </p:txBody>
      </p:sp>
      <p:sp>
        <p:nvSpPr>
          <p:cNvPr id="3" name="Content Placeholder 2">
            <a:extLst>
              <a:ext uri="{FF2B5EF4-FFF2-40B4-BE49-F238E27FC236}">
                <a16:creationId xmlns:a16="http://schemas.microsoft.com/office/drawing/2014/main" id="{A619F607-F73F-4E9F-86E3-56BFAF30BBFF}"/>
              </a:ext>
            </a:extLst>
          </p:cNvPr>
          <p:cNvSpPr>
            <a:spLocks noGrp="1"/>
          </p:cNvSpPr>
          <p:nvPr>
            <p:ph idx="1"/>
          </p:nvPr>
        </p:nvSpPr>
        <p:spPr>
          <a:xfrm>
            <a:off x="838200" y="1382487"/>
            <a:ext cx="10515600" cy="1939834"/>
          </a:xfrm>
        </p:spPr>
        <p:txBody>
          <a:bodyPr/>
          <a:lstStyle/>
          <a:p>
            <a:pPr algn="just"/>
            <a:r>
              <a:rPr lang="en-US" sz="1800" b="0" i="0" u="none" strike="noStrike" baseline="0" dirty="0">
                <a:latin typeface="Times New Roman" panose="02020603050405020304" pitchFamily="18" charset="0"/>
                <a:cs typeface="Times New Roman" panose="02020603050405020304" pitchFamily="18" charset="0"/>
              </a:rPr>
              <a:t>Data-flow diagrams are versatile (Flexible) diagramming tools. </a:t>
            </a:r>
          </a:p>
          <a:p>
            <a:pPr algn="just"/>
            <a:r>
              <a:rPr lang="en-US" sz="1800" dirty="0">
                <a:latin typeface="Times New Roman" panose="02020603050405020304" pitchFamily="18" charset="0"/>
                <a:cs typeface="Times New Roman" panose="02020603050405020304" pitchFamily="18" charset="0"/>
              </a:rPr>
              <a:t>D</a:t>
            </a:r>
            <a:r>
              <a:rPr lang="en-US" sz="1800" b="0" i="0" u="none" strike="noStrike" baseline="0" dirty="0">
                <a:latin typeface="Times New Roman" panose="02020603050405020304" pitchFamily="18" charset="0"/>
                <a:cs typeface="Times New Roman" panose="02020603050405020304" pitchFamily="18" charset="0"/>
              </a:rPr>
              <a:t>ata-flow diagrams can represent both </a:t>
            </a:r>
            <a:r>
              <a:rPr lang="en-US" sz="1800" b="0" i="0" u="sng" strike="noStrike" baseline="0" dirty="0">
                <a:latin typeface="Times New Roman" panose="02020603050405020304" pitchFamily="18" charset="0"/>
                <a:cs typeface="Times New Roman" panose="02020603050405020304" pitchFamily="18" charset="0"/>
              </a:rPr>
              <a:t>physical and logical </a:t>
            </a:r>
            <a:r>
              <a:rPr lang="en-US" sz="1800" b="0" i="0" u="none" strike="noStrike" baseline="0" dirty="0">
                <a:latin typeface="Times New Roman" panose="02020603050405020304" pitchFamily="18" charset="0"/>
                <a:cs typeface="Times New Roman" panose="02020603050405020304" pitchFamily="18" charset="0"/>
              </a:rPr>
              <a:t>information systems.</a:t>
            </a:r>
          </a:p>
          <a:p>
            <a:pPr algn="just"/>
            <a:r>
              <a:rPr lang="en-US" sz="1800" b="0" i="0" u="none" strike="noStrike" baseline="0" dirty="0">
                <a:latin typeface="Times New Roman" panose="02020603050405020304" pitchFamily="18" charset="0"/>
                <a:cs typeface="Times New Roman" panose="02020603050405020304" pitchFamily="18" charset="0"/>
              </a:rPr>
              <a:t>The four symbols used in DFDs represent data flows, data stores, processes, and sources/sinks (or external entities). </a:t>
            </a:r>
          </a:p>
          <a:p>
            <a:pPr algn="just"/>
            <a:r>
              <a:rPr lang="en-US" sz="1800" b="0" i="0" u="none" strike="noStrike" baseline="0" dirty="0">
                <a:latin typeface="Times New Roman" panose="02020603050405020304" pitchFamily="18" charset="0"/>
                <a:cs typeface="Times New Roman" panose="02020603050405020304" pitchFamily="18" charset="0"/>
              </a:rPr>
              <a:t>The set of four symbols we use in this book was developed by </a:t>
            </a:r>
            <a:r>
              <a:rPr lang="en-US" sz="1800" b="0" i="0" u="none" strike="noStrike" baseline="0" dirty="0" err="1">
                <a:latin typeface="Times New Roman" panose="02020603050405020304" pitchFamily="18" charset="0"/>
                <a:cs typeface="Times New Roman" panose="02020603050405020304" pitchFamily="18" charset="0"/>
              </a:rPr>
              <a:t>Gane</a:t>
            </a:r>
            <a:r>
              <a:rPr lang="en-US" sz="1800" b="0" i="0" u="none" strike="noStrike" baseline="0" dirty="0">
                <a:latin typeface="Times New Roman" panose="02020603050405020304" pitchFamily="18" charset="0"/>
                <a:cs typeface="Times New Roman" panose="02020603050405020304" pitchFamily="18" charset="0"/>
              </a:rPr>
              <a:t> and </a:t>
            </a:r>
            <a:r>
              <a:rPr lang="en-US" sz="1800" b="0" i="0" u="none" strike="noStrike" baseline="0" dirty="0" err="1">
                <a:latin typeface="Times New Roman" panose="02020603050405020304" pitchFamily="18" charset="0"/>
                <a:cs typeface="Times New Roman" panose="02020603050405020304" pitchFamily="18" charset="0"/>
              </a:rPr>
              <a:t>Sarson</a:t>
            </a:r>
            <a:r>
              <a:rPr lang="en-US" sz="1800" b="0" i="0" u="none" strike="noStrike" baseline="0" dirty="0">
                <a:latin typeface="Times New Roman" panose="02020603050405020304" pitchFamily="18" charset="0"/>
                <a:cs typeface="Times New Roman" panose="02020603050405020304" pitchFamily="18" charset="0"/>
              </a:rPr>
              <a:t> (1979) </a:t>
            </a:r>
          </a:p>
          <a:p>
            <a:pPr algn="just"/>
            <a:endParaRPr lang="en-US" sz="1800" b="0" i="0" u="none" strike="noStrike" baseline="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20CA3C7-FD93-4E21-B3BE-98A9114A6E6E}"/>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05DCF175-0AD9-4A19-B201-5DDA9523E098}"/>
              </a:ext>
            </a:extLst>
          </p:cNvPr>
          <p:cNvSpPr>
            <a:spLocks noGrp="1"/>
          </p:cNvSpPr>
          <p:nvPr>
            <p:ph type="sldNum" sz="quarter" idx="12"/>
          </p:nvPr>
        </p:nvSpPr>
        <p:spPr/>
        <p:txBody>
          <a:bodyPr/>
          <a:lstStyle/>
          <a:p>
            <a:fld id="{F43085E7-DD81-4654-9295-72AD80DBC430}" type="slidenum">
              <a:rPr lang="tr-TR" smtClean="0"/>
              <a:t>15</a:t>
            </a:fld>
            <a:endParaRPr lang="tr-TR"/>
          </a:p>
        </p:txBody>
      </p:sp>
      <p:pic>
        <p:nvPicPr>
          <p:cNvPr id="6" name="Picture 5">
            <a:extLst>
              <a:ext uri="{FF2B5EF4-FFF2-40B4-BE49-F238E27FC236}">
                <a16:creationId xmlns:a16="http://schemas.microsoft.com/office/drawing/2014/main" id="{2E741446-0FAB-47BF-9941-7B3174C4C97D}"/>
              </a:ext>
            </a:extLst>
          </p:cNvPr>
          <p:cNvPicPr>
            <a:picLocks noChangeAspect="1"/>
          </p:cNvPicPr>
          <p:nvPr/>
        </p:nvPicPr>
        <p:blipFill>
          <a:blip r:embed="rId3"/>
          <a:stretch>
            <a:fillRect/>
          </a:stretch>
        </p:blipFill>
        <p:spPr>
          <a:xfrm>
            <a:off x="3917156" y="3322321"/>
            <a:ext cx="4357688" cy="2299114"/>
          </a:xfrm>
          <a:prstGeom prst="rect">
            <a:avLst/>
          </a:prstGeom>
        </p:spPr>
      </p:pic>
    </p:spTree>
    <p:extLst>
      <p:ext uri="{BB962C8B-B14F-4D97-AF65-F5344CB8AC3E}">
        <p14:creationId xmlns:p14="http://schemas.microsoft.com/office/powerpoint/2010/main" val="4188171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8A2F8-E6F3-4B58-97C6-FD86EEA94EF8}"/>
              </a:ext>
            </a:extLst>
          </p:cNvPr>
          <p:cNvSpPr>
            <a:spLocks noGrp="1"/>
          </p:cNvSpPr>
          <p:nvPr>
            <p:ph type="title"/>
          </p:nvPr>
        </p:nvSpPr>
        <p:spPr>
          <a:xfrm>
            <a:off x="838200" y="365125"/>
            <a:ext cx="10515600" cy="884941"/>
          </a:xfrm>
        </p:spPr>
        <p:txBody>
          <a:bodyPr vert="horz" lIns="91440" tIns="45720" rIns="91440" bIns="45720" rtlCol="0" anchor="ctr">
            <a:normAutofit/>
          </a:bodyPr>
          <a:lstStyle/>
          <a:p>
            <a:pPr algn="ctr"/>
            <a:r>
              <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Definitions and Symbols</a:t>
            </a:r>
          </a:p>
        </p:txBody>
      </p:sp>
      <p:sp>
        <p:nvSpPr>
          <p:cNvPr id="4" name="Footer Placeholder 3">
            <a:extLst>
              <a:ext uri="{FF2B5EF4-FFF2-40B4-BE49-F238E27FC236}">
                <a16:creationId xmlns:a16="http://schemas.microsoft.com/office/drawing/2014/main" id="{76EF4803-DB6B-423E-B8F9-D75349B3911A}"/>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81E8283A-6B67-4ABE-B56D-0C2A03019587}"/>
              </a:ext>
            </a:extLst>
          </p:cNvPr>
          <p:cNvSpPr>
            <a:spLocks noGrp="1"/>
          </p:cNvSpPr>
          <p:nvPr>
            <p:ph type="sldNum" sz="quarter" idx="12"/>
          </p:nvPr>
        </p:nvSpPr>
        <p:spPr/>
        <p:txBody>
          <a:bodyPr/>
          <a:lstStyle/>
          <a:p>
            <a:fld id="{F43085E7-DD81-4654-9295-72AD80DBC430}" type="slidenum">
              <a:rPr lang="tr-TR" smtClean="0"/>
              <a:t>16</a:t>
            </a:fld>
            <a:endParaRPr lang="tr-TR"/>
          </a:p>
        </p:txBody>
      </p:sp>
      <p:sp>
        <p:nvSpPr>
          <p:cNvPr id="10" name="Content Placeholder 2">
            <a:extLst>
              <a:ext uri="{FF2B5EF4-FFF2-40B4-BE49-F238E27FC236}">
                <a16:creationId xmlns:a16="http://schemas.microsoft.com/office/drawing/2014/main" id="{7B25A2D8-DA5B-498D-8464-A13DE269B243}"/>
              </a:ext>
            </a:extLst>
          </p:cNvPr>
          <p:cNvSpPr>
            <a:spLocks noGrp="1"/>
          </p:cNvSpPr>
          <p:nvPr>
            <p:ph idx="1"/>
          </p:nvPr>
        </p:nvSpPr>
        <p:spPr>
          <a:xfrm>
            <a:off x="468086" y="1611090"/>
            <a:ext cx="11141322" cy="4511918"/>
          </a:xfrm>
        </p:spPr>
        <p:txBody>
          <a:bodyPr>
            <a:noAutofit/>
          </a:bodyPr>
          <a:lstStyle/>
          <a:p>
            <a:pPr algn="just">
              <a:lnSpc>
                <a:spcPct val="100000"/>
              </a:lnSpc>
              <a:spcBef>
                <a:spcPts val="0"/>
              </a:spcBef>
              <a:buFont typeface="Wingdings" panose="05000000000000000000" pitchFamily="2" charset="2"/>
              <a:buChar char="q"/>
            </a:pPr>
            <a:r>
              <a:rPr lang="en-US" sz="1800" b="0"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Data flow </a:t>
            </a:r>
            <a:r>
              <a:rPr lang="en-US" sz="1800" dirty="0">
                <a:solidFill>
                  <a:schemeClr val="accent1">
                    <a:lumMod val="75000"/>
                  </a:schemeClr>
                </a:solidFill>
                <a:latin typeface="Times New Roman" panose="02020603050405020304" pitchFamily="18" charset="0"/>
                <a:cs typeface="Times New Roman" panose="02020603050405020304" pitchFamily="18" charset="0"/>
              </a:rPr>
              <a:t>:</a:t>
            </a:r>
            <a:r>
              <a:rPr lang="en-US" sz="1800" b="0"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data that are in motion and </a:t>
            </a:r>
            <a:r>
              <a:rPr lang="en-US" sz="1800" b="0" i="0" u="sng" strike="noStrike" baseline="0" dirty="0">
                <a:latin typeface="Times New Roman" panose="02020603050405020304" pitchFamily="18" charset="0"/>
                <a:cs typeface="Times New Roman" panose="02020603050405020304" pitchFamily="18" charset="0"/>
              </a:rPr>
              <a:t>moving</a:t>
            </a:r>
            <a:r>
              <a:rPr lang="en-US" sz="1800" b="0" i="0" u="none" strike="noStrike" baseline="0" dirty="0">
                <a:latin typeface="Times New Roman" panose="02020603050405020304" pitchFamily="18" charset="0"/>
                <a:cs typeface="Times New Roman" panose="02020603050405020304" pitchFamily="18" charset="0"/>
              </a:rPr>
              <a:t> as a unit from one place in </a:t>
            </a:r>
            <a:r>
              <a:rPr lang="tr-TR" sz="1800" b="0" i="0" u="none" strike="noStrike" baseline="0" dirty="0">
                <a:latin typeface="Times New Roman" panose="02020603050405020304" pitchFamily="18" charset="0"/>
                <a:cs typeface="Times New Roman" panose="02020603050405020304" pitchFamily="18" charset="0"/>
              </a:rPr>
              <a:t>a system to another.</a:t>
            </a:r>
            <a:endParaRPr lang="en-US" sz="1800" b="0" i="0" u="none" strike="noStrike" baseline="0" dirty="0">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It could represent data on a customer order form or a payroll check. </a:t>
            </a:r>
          </a:p>
          <a:p>
            <a:pPr algn="just">
              <a:lnSpc>
                <a:spcPct val="100000"/>
              </a:lnSpc>
              <a:spcBef>
                <a:spcPts val="0"/>
              </a:spcBef>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It</a:t>
            </a:r>
            <a:r>
              <a:rPr lang="en-US" sz="1800" b="0" i="0" u="none" strike="noStrike" baseline="0" dirty="0">
                <a:latin typeface="Times New Roman" panose="02020603050405020304" pitchFamily="18" charset="0"/>
                <a:cs typeface="Times New Roman" panose="02020603050405020304" pitchFamily="18" charset="0"/>
              </a:rPr>
              <a:t> could  represent the results of a query to a database, the contents of a printed report, or data on a data-entry computer display form.</a:t>
            </a:r>
          </a:p>
          <a:p>
            <a:pPr algn="just">
              <a:lnSpc>
                <a:spcPct val="100000"/>
              </a:lnSpc>
              <a:spcBef>
                <a:spcPts val="0"/>
              </a:spcBef>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It can be composed of many individual pieces of data that are generated at the same time and that flow together to common destination</a:t>
            </a:r>
          </a:p>
          <a:p>
            <a:pPr algn="just">
              <a:lnSpc>
                <a:spcPct val="100000"/>
              </a:lnSpc>
              <a:spcBef>
                <a:spcPts val="0"/>
              </a:spcBef>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It is drawn as an arrow.</a:t>
            </a:r>
          </a:p>
          <a:p>
            <a:pPr algn="l">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The arrow is labeled with a meaningful name for the data in motion; for example, </a:t>
            </a:r>
            <a:r>
              <a:rPr lang="en-US" sz="1800" b="0" i="1" u="none" strike="noStrike" baseline="0" dirty="0">
                <a:latin typeface="Times New Roman" panose="02020603050405020304" pitchFamily="18" charset="0"/>
                <a:cs typeface="Times New Roman" panose="02020603050405020304" pitchFamily="18" charset="0"/>
              </a:rPr>
              <a:t>customer order, sales receipt, </a:t>
            </a:r>
            <a:r>
              <a:rPr lang="en-US" sz="1800" b="0" i="0" u="none" strike="noStrike" baseline="0" dirty="0">
                <a:latin typeface="Times New Roman" panose="02020603050405020304" pitchFamily="18" charset="0"/>
                <a:cs typeface="Times New Roman" panose="02020603050405020304" pitchFamily="18" charset="0"/>
              </a:rPr>
              <a:t>or </a:t>
            </a:r>
            <a:r>
              <a:rPr lang="en-US" sz="1800" b="0" i="1" u="none" strike="noStrike" baseline="0" dirty="0">
                <a:latin typeface="Times New Roman" panose="02020603050405020304" pitchFamily="18" charset="0"/>
                <a:cs typeface="Times New Roman" panose="02020603050405020304" pitchFamily="18" charset="0"/>
              </a:rPr>
              <a:t>paycheck</a:t>
            </a:r>
            <a:r>
              <a:rPr lang="en-US" sz="1800" b="0" i="0" u="none" strike="noStrike" baseline="0" dirty="0">
                <a:latin typeface="Times New Roman" panose="02020603050405020304" pitchFamily="18" charset="0"/>
                <a:cs typeface="Times New Roman" panose="02020603050405020304" pitchFamily="18" charset="0"/>
              </a:rPr>
              <a:t>. </a:t>
            </a:r>
          </a:p>
          <a:p>
            <a:pPr algn="l">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The name represents the aggregation of all the individual elements of data moving as part of one packet, that is, all the data moving together at the same time.</a:t>
            </a:r>
            <a:endParaRPr lang="en-US" sz="18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1F0FE0FF-1BED-4033-AD08-A1B51D7E2D03}"/>
              </a:ext>
            </a:extLst>
          </p:cNvPr>
          <p:cNvPicPr>
            <a:picLocks noChangeAspect="1"/>
          </p:cNvPicPr>
          <p:nvPr/>
        </p:nvPicPr>
        <p:blipFill rotWithShape="1">
          <a:blip r:embed="rId2">
            <a:clrChange>
              <a:clrFrom>
                <a:srgbClr val="FFFFFF"/>
              </a:clrFrom>
              <a:clrTo>
                <a:srgbClr val="FFFFFF">
                  <a:alpha val="0"/>
                </a:srgbClr>
              </a:clrTo>
            </a:clrChange>
          </a:blip>
          <a:srcRect r="61741" b="77844"/>
          <a:stretch/>
        </p:blipFill>
        <p:spPr>
          <a:xfrm>
            <a:off x="7864968" y="4998708"/>
            <a:ext cx="3621179" cy="1106415"/>
          </a:xfrm>
          <a:prstGeom prst="rect">
            <a:avLst/>
          </a:prstGeom>
        </p:spPr>
      </p:pic>
    </p:spTree>
    <p:extLst>
      <p:ext uri="{BB962C8B-B14F-4D97-AF65-F5344CB8AC3E}">
        <p14:creationId xmlns:p14="http://schemas.microsoft.com/office/powerpoint/2010/main" val="2110732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C3AB02-9C4B-46A2-8906-8C7146A42432}"/>
              </a:ext>
            </a:extLst>
          </p:cNvPr>
          <p:cNvSpPr>
            <a:spLocks noGrp="1"/>
          </p:cNvSpPr>
          <p:nvPr>
            <p:ph idx="1"/>
          </p:nvPr>
        </p:nvSpPr>
        <p:spPr>
          <a:xfrm>
            <a:off x="468086" y="380994"/>
            <a:ext cx="9437914" cy="5355775"/>
          </a:xfrm>
        </p:spPr>
        <p:txBody>
          <a:bodyPr>
            <a:noAutofit/>
          </a:bodyPr>
          <a:lstStyle/>
          <a:p>
            <a:pPr marL="0" indent="0" algn="just">
              <a:lnSpc>
                <a:spcPct val="100000"/>
              </a:lnSpc>
              <a:spcBef>
                <a:spcPts val="0"/>
              </a:spcBef>
              <a:buNone/>
            </a:pPr>
            <a:endParaRPr lang="tr-TR" sz="1800" dirty="0">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q"/>
            </a:pPr>
            <a:r>
              <a:rPr lang="en-US" sz="1800" dirty="0">
                <a:solidFill>
                  <a:schemeClr val="accent1">
                    <a:lumMod val="75000"/>
                  </a:schemeClr>
                </a:solidFill>
                <a:latin typeface="Times New Roman" panose="02020603050405020304" pitchFamily="18" charset="0"/>
                <a:cs typeface="Times New Roman" panose="02020603050405020304" pitchFamily="18" charset="0"/>
              </a:rPr>
              <a:t>Data store : </a:t>
            </a:r>
            <a:r>
              <a:rPr lang="en-US" sz="1800" b="0" i="0" u="none" strike="noStrike" baseline="0" dirty="0">
                <a:latin typeface="Times New Roman" panose="02020603050405020304" pitchFamily="18" charset="0"/>
                <a:cs typeface="Times New Roman" panose="02020603050405020304" pitchFamily="18" charset="0"/>
              </a:rPr>
              <a:t>data at </a:t>
            </a:r>
            <a:r>
              <a:rPr lang="en-US" sz="1800" b="0" i="0" u="sng" strike="noStrike" baseline="0" dirty="0">
                <a:latin typeface="Times New Roman" panose="02020603050405020304" pitchFamily="18" charset="0"/>
                <a:cs typeface="Times New Roman" panose="02020603050405020304" pitchFamily="18" charset="0"/>
              </a:rPr>
              <a:t>rest.</a:t>
            </a:r>
            <a:r>
              <a:rPr lang="en-US" sz="1800" b="0" i="0" u="none" strike="noStrike" baseline="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It may represent one of many different </a:t>
            </a:r>
            <a:r>
              <a:rPr lang="en-US" sz="1800" b="0" i="0" u="sng" strike="noStrike" baseline="0" dirty="0">
                <a:latin typeface="Times New Roman" panose="02020603050405020304" pitchFamily="18" charset="0"/>
                <a:cs typeface="Times New Roman" panose="02020603050405020304" pitchFamily="18" charset="0"/>
              </a:rPr>
              <a:t>physical locations </a:t>
            </a:r>
            <a:r>
              <a:rPr lang="en-US" sz="1800" b="0" i="0" u="none" strike="noStrike" baseline="0" dirty="0">
                <a:latin typeface="Times New Roman" panose="02020603050405020304" pitchFamily="18" charset="0"/>
                <a:cs typeface="Times New Roman" panose="02020603050405020304" pitchFamily="18" charset="0"/>
              </a:rPr>
              <a:t>for data, including a file folder, one or more computer-based file(s), or a notebook. </a:t>
            </a:r>
          </a:p>
          <a:p>
            <a:pPr algn="just">
              <a:lnSpc>
                <a:spcPct val="100000"/>
              </a:lnSpc>
              <a:spcBef>
                <a:spcPts val="0"/>
              </a:spcBef>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A data store might contain data about customers, students, customer orders, or supplier invoices.</a:t>
            </a:r>
          </a:p>
          <a:p>
            <a:pPr algn="just">
              <a:lnSpc>
                <a:spcPct val="100000"/>
              </a:lnSpc>
              <a:spcBef>
                <a:spcPts val="0"/>
              </a:spcBef>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Drawn as a rectangle with the right vertical line </a:t>
            </a:r>
            <a:r>
              <a:rPr lang="tr-TR" sz="1800" dirty="0">
                <a:latin typeface="Times New Roman" panose="02020603050405020304" pitchFamily="18" charset="0"/>
                <a:cs typeface="Times New Roman" panose="02020603050405020304" pitchFamily="18" charset="0"/>
              </a:rPr>
              <a:t>missing</a:t>
            </a:r>
          </a:p>
          <a:p>
            <a:pPr algn="just">
              <a:lnSpc>
                <a:spcPct val="100000"/>
              </a:lnSpc>
              <a:spcBef>
                <a:spcPts val="0"/>
              </a:spcBef>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Label includes name of the store as well as the </a:t>
            </a:r>
            <a:r>
              <a:rPr lang="tr-TR" sz="1800" dirty="0">
                <a:latin typeface="Times New Roman" panose="02020603050405020304" pitchFamily="18" charset="0"/>
                <a:cs typeface="Times New Roman" panose="02020603050405020304" pitchFamily="18" charset="0"/>
              </a:rPr>
              <a:t>number</a:t>
            </a:r>
            <a:r>
              <a:rPr lang="en-US" sz="180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(e.g., D1 or D2) and a meaningful label, such as </a:t>
            </a:r>
            <a:r>
              <a:rPr lang="en-US" sz="1800" b="0" i="1" u="none" strike="noStrike" baseline="0" dirty="0">
                <a:latin typeface="Times New Roman" panose="02020603050405020304" pitchFamily="18" charset="0"/>
                <a:cs typeface="Times New Roman" panose="02020603050405020304" pitchFamily="18" charset="0"/>
              </a:rPr>
              <a:t>student file, transcripts, </a:t>
            </a:r>
            <a:r>
              <a:rPr lang="en-US" sz="1800" b="0" i="0" u="none" strike="noStrike" baseline="0" dirty="0">
                <a:latin typeface="Times New Roman" panose="02020603050405020304" pitchFamily="18" charset="0"/>
                <a:cs typeface="Times New Roman" panose="02020603050405020304" pitchFamily="18" charset="0"/>
              </a:rPr>
              <a:t>or </a:t>
            </a:r>
            <a:r>
              <a:rPr lang="en-US" sz="1800" b="0" i="1" u="none" strike="noStrike" baseline="0" dirty="0">
                <a:latin typeface="Times New Roman" panose="02020603050405020304" pitchFamily="18" charset="0"/>
                <a:cs typeface="Times New Roman" panose="02020603050405020304" pitchFamily="18" charset="0"/>
              </a:rPr>
              <a:t>roster of classes</a:t>
            </a:r>
            <a:r>
              <a:rPr lang="en-US" sz="1800" b="0" i="0" u="none" strike="noStrike" baseline="0"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
            </a:pPr>
            <a:endParaRPr lang="en-US" sz="18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en-US" sz="1800" dirty="0">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q"/>
            </a:pPr>
            <a:r>
              <a:rPr lang="en-US" sz="1800" dirty="0">
                <a:solidFill>
                  <a:schemeClr val="accent1">
                    <a:lumMod val="75000"/>
                  </a:schemeClr>
                </a:solidFill>
                <a:latin typeface="Times New Roman" panose="02020603050405020304" pitchFamily="18" charset="0"/>
                <a:cs typeface="Times New Roman" panose="02020603050405020304" pitchFamily="18" charset="0"/>
              </a:rPr>
              <a:t>Process :</a:t>
            </a:r>
            <a:r>
              <a:rPr lang="en-US" sz="1800" dirty="0">
                <a:latin typeface="Times New Roman" panose="02020603050405020304" pitchFamily="18" charset="0"/>
                <a:cs typeface="Times New Roman" panose="02020603050405020304" pitchFamily="18" charset="0"/>
              </a:rPr>
              <a:t> the work </a:t>
            </a:r>
            <a:r>
              <a:rPr lang="en-US" sz="1800" u="sng" dirty="0">
                <a:latin typeface="Times New Roman" panose="02020603050405020304" pitchFamily="18" charset="0"/>
                <a:cs typeface="Times New Roman" panose="02020603050405020304" pitchFamily="18" charset="0"/>
              </a:rPr>
              <a:t>or actions </a:t>
            </a:r>
            <a:r>
              <a:rPr lang="en-US" sz="1800" dirty="0">
                <a:latin typeface="Times New Roman" panose="02020603050405020304" pitchFamily="18" charset="0"/>
                <a:cs typeface="Times New Roman" panose="02020603050405020304" pitchFamily="18" charset="0"/>
              </a:rPr>
              <a:t>performed on data so that they are transformed, stored, or distributed. </a:t>
            </a:r>
          </a:p>
          <a:p>
            <a:pPr algn="just">
              <a:lnSpc>
                <a:spcPct val="100000"/>
              </a:lnSpc>
              <a:spcBef>
                <a:spcPts val="0"/>
              </a:spcBef>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When modeling the data processing of a system, it doesn’t matter whether a process is performed manually or by a </a:t>
            </a:r>
            <a:r>
              <a:rPr lang="tr-TR" sz="1800" dirty="0">
                <a:latin typeface="Times New Roman" panose="02020603050405020304" pitchFamily="18" charset="0"/>
                <a:cs typeface="Times New Roman" panose="02020603050405020304" pitchFamily="18" charset="0"/>
              </a:rPr>
              <a:t>computer.</a:t>
            </a:r>
            <a:endParaRPr lang="en-US" sz="1800" dirty="0">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Drawn as a rectangle with rounded corners</a:t>
            </a:r>
          </a:p>
          <a:p>
            <a:pPr algn="just">
              <a:lnSpc>
                <a:spcPct val="100000"/>
              </a:lnSpc>
              <a:spcBef>
                <a:spcPts val="0"/>
              </a:spcBef>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Number of process as well as name are </a:t>
            </a:r>
            <a:r>
              <a:rPr lang="tr-TR" sz="1800" dirty="0">
                <a:latin typeface="Times New Roman" panose="02020603050405020304" pitchFamily="18" charset="0"/>
                <a:cs typeface="Times New Roman" panose="02020603050405020304" pitchFamily="18" charset="0"/>
              </a:rPr>
              <a:t>recorded</a:t>
            </a:r>
            <a:r>
              <a:rPr lang="en-US" sz="1800" dirty="0">
                <a:latin typeface="Times New Roman" panose="02020603050405020304" pitchFamily="18" charset="0"/>
                <a:cs typeface="Times New Roman" panose="02020603050405020304" pitchFamily="18" charset="0"/>
              </a:rPr>
              <a:t> </a:t>
            </a:r>
            <a:r>
              <a:rPr lang="en-US" sz="1800" dirty="0">
                <a:latin typeface="Century-Book"/>
              </a:rPr>
              <a:t>i</a:t>
            </a:r>
            <a:r>
              <a:rPr lang="en-US" sz="1800" b="0" i="0" u="none" strike="noStrike" baseline="0" dirty="0">
                <a:latin typeface="Century-Book"/>
              </a:rPr>
              <a:t>nside the rectangle,</a:t>
            </a:r>
            <a:r>
              <a:rPr lang="en-US" sz="1800" dirty="0">
                <a:latin typeface="Century-Book"/>
              </a:rPr>
              <a:t> </a:t>
            </a:r>
            <a:r>
              <a:rPr lang="en-US" sz="1800" b="0" i="0" u="none" strike="noStrike" baseline="0" dirty="0">
                <a:latin typeface="Century-Book"/>
              </a:rPr>
              <a:t>which indicates what </a:t>
            </a:r>
            <a:r>
              <a:rPr lang="en-US" sz="1800" dirty="0">
                <a:latin typeface="Times New Roman" panose="02020603050405020304" pitchFamily="18" charset="0"/>
                <a:cs typeface="Times New Roman" panose="02020603050405020304" pitchFamily="18" charset="0"/>
              </a:rPr>
              <a:t>the process does. For example, the process may generate paychecks, calculate overtime pay, or compute grade-point average.</a:t>
            </a:r>
            <a:endParaRPr lang="tr-TR" sz="1800" dirty="0">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
            </a:pPr>
            <a:endParaRPr lang="en-US"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F2B3A95-1F13-43F0-BB34-F26A5B0A8195}"/>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94B9BC90-51BA-40BC-B2A2-94B8CEEF05FA}"/>
              </a:ext>
            </a:extLst>
          </p:cNvPr>
          <p:cNvSpPr>
            <a:spLocks noGrp="1"/>
          </p:cNvSpPr>
          <p:nvPr>
            <p:ph type="sldNum" sz="quarter" idx="12"/>
          </p:nvPr>
        </p:nvSpPr>
        <p:spPr/>
        <p:txBody>
          <a:bodyPr/>
          <a:lstStyle/>
          <a:p>
            <a:fld id="{F43085E7-DD81-4654-9295-72AD80DBC430}" type="slidenum">
              <a:rPr lang="tr-TR" smtClean="0"/>
              <a:t>17</a:t>
            </a:fld>
            <a:endParaRPr lang="tr-TR"/>
          </a:p>
        </p:txBody>
      </p:sp>
      <p:pic>
        <p:nvPicPr>
          <p:cNvPr id="8" name="Picture 7">
            <a:extLst>
              <a:ext uri="{FF2B5EF4-FFF2-40B4-BE49-F238E27FC236}">
                <a16:creationId xmlns:a16="http://schemas.microsoft.com/office/drawing/2014/main" id="{DCBE56F5-A018-4C8D-9361-9B85D90F5098}"/>
              </a:ext>
            </a:extLst>
          </p:cNvPr>
          <p:cNvPicPr>
            <a:picLocks noChangeAspect="1"/>
          </p:cNvPicPr>
          <p:nvPr/>
        </p:nvPicPr>
        <p:blipFill rotWithShape="1">
          <a:blip r:embed="rId2"/>
          <a:srcRect l="9581" t="20702" r="61741" b="57076"/>
          <a:stretch/>
        </p:blipFill>
        <p:spPr>
          <a:xfrm>
            <a:off x="10133582" y="1522315"/>
            <a:ext cx="2023693" cy="827315"/>
          </a:xfrm>
          <a:prstGeom prst="rect">
            <a:avLst/>
          </a:prstGeom>
        </p:spPr>
      </p:pic>
      <p:pic>
        <p:nvPicPr>
          <p:cNvPr id="9" name="Picture 8">
            <a:extLst>
              <a:ext uri="{FF2B5EF4-FFF2-40B4-BE49-F238E27FC236}">
                <a16:creationId xmlns:a16="http://schemas.microsoft.com/office/drawing/2014/main" id="{216F0258-5E0A-41D3-97C0-4F9F383EC090}"/>
              </a:ext>
            </a:extLst>
          </p:cNvPr>
          <p:cNvPicPr>
            <a:picLocks noChangeAspect="1"/>
          </p:cNvPicPr>
          <p:nvPr/>
        </p:nvPicPr>
        <p:blipFill rotWithShape="1">
          <a:blip r:embed="rId2"/>
          <a:srcRect l="9805" t="41248" r="61740" b="36354"/>
          <a:stretch/>
        </p:blipFill>
        <p:spPr>
          <a:xfrm>
            <a:off x="10241925" y="3669174"/>
            <a:ext cx="2108000" cy="875402"/>
          </a:xfrm>
          <a:prstGeom prst="rect">
            <a:avLst/>
          </a:prstGeom>
        </p:spPr>
      </p:pic>
    </p:spTree>
    <p:extLst>
      <p:ext uri="{BB962C8B-B14F-4D97-AF65-F5344CB8AC3E}">
        <p14:creationId xmlns:p14="http://schemas.microsoft.com/office/powerpoint/2010/main" val="2142103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06EEC7-D687-4D29-BE4D-B5ED5ADAEB58}"/>
              </a:ext>
            </a:extLst>
          </p:cNvPr>
          <p:cNvSpPr>
            <a:spLocks noGrp="1"/>
          </p:cNvSpPr>
          <p:nvPr>
            <p:ph idx="1"/>
          </p:nvPr>
        </p:nvSpPr>
        <p:spPr>
          <a:xfrm>
            <a:off x="370389" y="819433"/>
            <a:ext cx="11100121" cy="4898461"/>
          </a:xfrm>
        </p:spPr>
        <p:txBody>
          <a:bodyPr>
            <a:noAutofit/>
          </a:bodyPr>
          <a:lstStyle/>
          <a:p>
            <a:pPr algn="just">
              <a:lnSpc>
                <a:spcPct val="100000"/>
              </a:lnSpc>
              <a:spcBef>
                <a:spcPts val="0"/>
              </a:spcBef>
              <a:buFont typeface="Wingdings" panose="05000000000000000000" pitchFamily="2" charset="2"/>
              <a:buChar char="q"/>
            </a:pPr>
            <a:r>
              <a:rPr lang="en-US" sz="1800" dirty="0">
                <a:solidFill>
                  <a:schemeClr val="accent1">
                    <a:lumMod val="75000"/>
                  </a:schemeClr>
                </a:solidFill>
                <a:latin typeface="Times New Roman" panose="02020603050405020304" pitchFamily="18" charset="0"/>
                <a:cs typeface="Times New Roman" panose="02020603050405020304" pitchFamily="18" charset="0"/>
              </a:rPr>
              <a:t>source/sink : </a:t>
            </a:r>
            <a:r>
              <a:rPr lang="en-US" sz="1800" b="0" i="0" u="none" strike="noStrike" baseline="0" dirty="0">
                <a:latin typeface="Times New Roman" panose="02020603050405020304" pitchFamily="18" charset="0"/>
                <a:cs typeface="Times New Roman" panose="02020603050405020304" pitchFamily="18" charset="0"/>
              </a:rPr>
              <a:t>the origin and/or destination of the </a:t>
            </a:r>
            <a:r>
              <a:rPr lang="en-US" sz="1800" dirty="0">
                <a:latin typeface="Times New Roman" panose="02020603050405020304" pitchFamily="18" charset="0"/>
                <a:cs typeface="Times New Roman" panose="02020603050405020304" pitchFamily="18" charset="0"/>
              </a:rPr>
              <a:t>data, </a:t>
            </a:r>
            <a:r>
              <a:rPr lang="tr-TR" sz="1800" dirty="0">
                <a:latin typeface="Times New Roman" panose="02020603050405020304" pitchFamily="18" charset="0"/>
                <a:cs typeface="Times New Roman" panose="02020603050405020304" pitchFamily="18" charset="0"/>
              </a:rPr>
              <a:t>define the system’s boundaries.</a:t>
            </a:r>
            <a:endParaRPr lang="en-US" sz="1800" dirty="0">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Source/sinks are sometimes referred to as </a:t>
            </a:r>
            <a:r>
              <a:rPr lang="en-US" sz="1800" b="0" i="1" u="none" strike="noStrike" baseline="0" dirty="0">
                <a:latin typeface="Times New Roman" panose="02020603050405020304" pitchFamily="18" charset="0"/>
                <a:cs typeface="Times New Roman" panose="02020603050405020304" pitchFamily="18" charset="0"/>
              </a:rPr>
              <a:t>external entities </a:t>
            </a:r>
            <a:r>
              <a:rPr lang="en-US" sz="1800" b="0" i="0" u="none" strike="noStrike" baseline="0" dirty="0">
                <a:latin typeface="Times New Roman" panose="02020603050405020304" pitchFamily="18" charset="0"/>
                <a:cs typeface="Times New Roman" panose="02020603050405020304" pitchFamily="18" charset="0"/>
              </a:rPr>
              <a:t>because they are outside the system. </a:t>
            </a:r>
          </a:p>
          <a:p>
            <a:pPr algn="just">
              <a:lnSpc>
                <a:spcPct val="100000"/>
              </a:lnSpc>
              <a:spcBef>
                <a:spcPts val="0"/>
              </a:spcBef>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Data must originate outside a system from one or more sources, and the system must produce information to one or more </a:t>
            </a:r>
            <a:r>
              <a:rPr lang="tr-TR" sz="1800" dirty="0">
                <a:latin typeface="Times New Roman" panose="02020603050405020304" pitchFamily="18" charset="0"/>
                <a:cs typeface="Times New Roman" panose="02020603050405020304" pitchFamily="18" charset="0"/>
              </a:rPr>
              <a:t>sinks.</a:t>
            </a:r>
            <a:endParaRPr lang="en-US" sz="1800" dirty="0">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A source/sink might consist of :</a:t>
            </a:r>
          </a:p>
          <a:p>
            <a:pPr algn="just">
              <a:lnSpc>
                <a:spcPct val="100000"/>
              </a:lnSpc>
              <a:spcBef>
                <a:spcPts val="0"/>
              </a:spcBef>
              <a:buFont typeface="Courier New" panose="02070309020205020404" pitchFamily="49" charset="0"/>
              <a:buChar char="o"/>
            </a:pPr>
            <a:r>
              <a:rPr lang="en-US" sz="1800" b="0" i="0" u="none" strike="noStrike" baseline="0" dirty="0">
                <a:latin typeface="Times New Roman" panose="02020603050405020304" pitchFamily="18" charset="0"/>
                <a:cs typeface="Times New Roman" panose="02020603050405020304" pitchFamily="18" charset="0"/>
              </a:rPr>
              <a:t> Another organization or organizational unit  (e.g., a supplier or an academic department)</a:t>
            </a:r>
          </a:p>
          <a:p>
            <a:pPr algn="just">
              <a:lnSpc>
                <a:spcPct val="100000"/>
              </a:lnSpc>
              <a:spcBef>
                <a:spcPts val="0"/>
              </a:spcBef>
              <a:buFont typeface="Courier New" panose="02070309020205020404" pitchFamily="49" charset="0"/>
              <a:buChar char="o"/>
            </a:pPr>
            <a:r>
              <a:rPr lang="en-US" sz="1800" b="0" i="0" u="none" strike="noStrike" baseline="0" dirty="0">
                <a:latin typeface="Times New Roman" panose="02020603050405020304" pitchFamily="18" charset="0"/>
                <a:cs typeface="Times New Roman" panose="02020603050405020304" pitchFamily="18" charset="0"/>
              </a:rPr>
              <a:t>A person inside or outside the business unit (e.g., a customer </a:t>
            </a:r>
            <a:r>
              <a:rPr lang="tr-TR" sz="1800" b="0" i="0" u="none" strike="noStrike" baseline="0" dirty="0">
                <a:latin typeface="Times New Roman" panose="02020603050405020304" pitchFamily="18" charset="0"/>
                <a:cs typeface="Times New Roman" panose="02020603050405020304" pitchFamily="18" charset="0"/>
              </a:rPr>
              <a:t>or a loan officer)</a:t>
            </a:r>
          </a:p>
          <a:p>
            <a:pPr algn="just">
              <a:lnSpc>
                <a:spcPct val="100000"/>
              </a:lnSpc>
              <a:spcBef>
                <a:spcPts val="0"/>
              </a:spcBef>
              <a:buFont typeface="Courier New" panose="02070309020205020404" pitchFamily="49" charset="0"/>
              <a:buChar char="o"/>
            </a:pPr>
            <a:r>
              <a:rPr lang="en-US" sz="1800" b="0" i="0" u="none" strike="noStrike" baseline="0" dirty="0">
                <a:latin typeface="Times New Roman" panose="02020603050405020304" pitchFamily="18" charset="0"/>
                <a:cs typeface="Times New Roman" panose="02020603050405020304" pitchFamily="18" charset="0"/>
              </a:rPr>
              <a:t> Another information system</a:t>
            </a:r>
            <a:endParaRPr lang="en-US" sz="1800" dirty="0">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Many of their characteristics are of no interest to us such : </a:t>
            </a:r>
          </a:p>
          <a:p>
            <a:pPr algn="just">
              <a:lnSpc>
                <a:spcPct val="100000"/>
              </a:lnSpc>
              <a:spcBef>
                <a:spcPts val="0"/>
              </a:spcBef>
              <a:buFont typeface="Courier New" panose="02070309020205020404" pitchFamily="49" charset="0"/>
              <a:buChar char="o"/>
            </a:pPr>
            <a:r>
              <a:rPr lang="en-US" sz="1800" dirty="0">
                <a:latin typeface="Times New Roman" panose="02020603050405020304" pitchFamily="18" charset="0"/>
                <a:cs typeface="Times New Roman" panose="02020603050405020304" pitchFamily="18" charset="0"/>
              </a:rPr>
              <a:t>Interactions that occur between sources and sinks</a:t>
            </a:r>
          </a:p>
          <a:p>
            <a:pPr algn="just">
              <a:lnSpc>
                <a:spcPct val="100000"/>
              </a:lnSpc>
              <a:spcBef>
                <a:spcPts val="0"/>
              </a:spcBef>
              <a:buFont typeface="Courier New" panose="02070309020205020404" pitchFamily="49" charset="0"/>
              <a:buChar char="o"/>
            </a:pPr>
            <a:r>
              <a:rPr lang="en-US" sz="1800" dirty="0">
                <a:latin typeface="Times New Roman" panose="02020603050405020304" pitchFamily="18" charset="0"/>
                <a:cs typeface="Times New Roman" panose="02020603050405020304" pitchFamily="18" charset="0"/>
              </a:rPr>
              <a:t>What a source or sink does with information </a:t>
            </a:r>
            <a:r>
              <a:rPr lang="en-US" sz="1800" b="0" i="0" u="none" strike="noStrike" baseline="0" dirty="0">
                <a:latin typeface="Times New Roman" panose="02020603050405020304" pitchFamily="18" charset="0"/>
                <a:cs typeface="Times New Roman" panose="02020603050405020304" pitchFamily="18" charset="0"/>
              </a:rPr>
              <a:t>or how it operates (i.e., a source or sink is a “black box”)</a:t>
            </a:r>
          </a:p>
          <a:p>
            <a:pPr algn="just">
              <a:lnSpc>
                <a:spcPct val="100000"/>
              </a:lnSpc>
              <a:spcBef>
                <a:spcPts val="0"/>
              </a:spcBef>
              <a:buFont typeface="Courier New" panose="02070309020205020404" pitchFamily="49" charset="0"/>
              <a:buChar char="o"/>
            </a:pPr>
            <a:r>
              <a:rPr lang="en-US" sz="1800" b="0" i="0" u="none" strike="noStrike" baseline="0" dirty="0">
                <a:latin typeface="Times New Roman" panose="02020603050405020304" pitchFamily="18" charset="0"/>
                <a:cs typeface="Times New Roman" panose="02020603050405020304" pitchFamily="18" charset="0"/>
              </a:rPr>
              <a:t>How to control or redesign a source or sink</a:t>
            </a:r>
          </a:p>
          <a:p>
            <a:pPr algn="just">
              <a:lnSpc>
                <a:spcPct val="100000"/>
              </a:lnSpc>
              <a:spcBef>
                <a:spcPts val="0"/>
              </a:spcBef>
              <a:buFont typeface="Courier New" panose="02070309020205020404" pitchFamily="49" charset="0"/>
              <a:buChar char="o"/>
            </a:pPr>
            <a:r>
              <a:rPr lang="en-US" sz="1800" dirty="0">
                <a:latin typeface="Times New Roman" panose="02020603050405020304" pitchFamily="18" charset="0"/>
                <a:cs typeface="Times New Roman" panose="02020603050405020304" pitchFamily="18" charset="0"/>
              </a:rPr>
              <a:t>How to provide sources and sinks direct access to stored data</a:t>
            </a:r>
          </a:p>
          <a:p>
            <a:pPr algn="just">
              <a:lnSpc>
                <a:spcPct val="100000"/>
              </a:lnSpc>
              <a:spcBef>
                <a:spcPts val="0"/>
              </a:spcBef>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Drawn as a square or a rectangle symbol</a:t>
            </a:r>
          </a:p>
          <a:p>
            <a:pPr algn="just">
              <a:lnSpc>
                <a:spcPct val="100000"/>
              </a:lnSpc>
              <a:spcBef>
                <a:spcPts val="0"/>
              </a:spcBef>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Its name states what the external agent is, such as customer, teller, Environmental Protection Agency (EPA) office, or inventory </a:t>
            </a:r>
            <a:r>
              <a:rPr lang="tr-TR" sz="1800" dirty="0">
                <a:latin typeface="Times New Roman" panose="02020603050405020304" pitchFamily="18" charset="0"/>
                <a:cs typeface="Times New Roman" panose="02020603050405020304" pitchFamily="18" charset="0"/>
              </a:rPr>
              <a:t>control system.</a:t>
            </a:r>
          </a:p>
        </p:txBody>
      </p:sp>
      <p:sp>
        <p:nvSpPr>
          <p:cNvPr id="4" name="Footer Placeholder 3">
            <a:extLst>
              <a:ext uri="{FF2B5EF4-FFF2-40B4-BE49-F238E27FC236}">
                <a16:creationId xmlns:a16="http://schemas.microsoft.com/office/drawing/2014/main" id="{14219611-BC15-4C14-AFDC-E8B38ABA7552}"/>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E346070B-9F01-4CCB-9DDD-5F977F918468}"/>
              </a:ext>
            </a:extLst>
          </p:cNvPr>
          <p:cNvSpPr>
            <a:spLocks noGrp="1"/>
          </p:cNvSpPr>
          <p:nvPr>
            <p:ph type="sldNum" sz="quarter" idx="12"/>
          </p:nvPr>
        </p:nvSpPr>
        <p:spPr/>
        <p:txBody>
          <a:bodyPr/>
          <a:lstStyle/>
          <a:p>
            <a:fld id="{F43085E7-DD81-4654-9295-72AD80DBC430}" type="slidenum">
              <a:rPr lang="tr-TR" smtClean="0"/>
              <a:t>18</a:t>
            </a:fld>
            <a:endParaRPr lang="tr-TR"/>
          </a:p>
        </p:txBody>
      </p:sp>
      <p:pic>
        <p:nvPicPr>
          <p:cNvPr id="6" name="Picture 5">
            <a:extLst>
              <a:ext uri="{FF2B5EF4-FFF2-40B4-BE49-F238E27FC236}">
                <a16:creationId xmlns:a16="http://schemas.microsoft.com/office/drawing/2014/main" id="{BCA01535-37D2-4DCC-913A-46600098F0D9}"/>
              </a:ext>
            </a:extLst>
          </p:cNvPr>
          <p:cNvPicPr>
            <a:picLocks noChangeAspect="1"/>
          </p:cNvPicPr>
          <p:nvPr/>
        </p:nvPicPr>
        <p:blipFill rotWithShape="1">
          <a:blip r:embed="rId2"/>
          <a:srcRect l="7459" t="62002" r="59882" b="2757"/>
          <a:stretch/>
        </p:blipFill>
        <p:spPr>
          <a:xfrm>
            <a:off x="9353387" y="1860108"/>
            <a:ext cx="2317753" cy="1319514"/>
          </a:xfrm>
          <a:prstGeom prst="rect">
            <a:avLst/>
          </a:prstGeom>
        </p:spPr>
      </p:pic>
    </p:spTree>
    <p:extLst>
      <p:ext uri="{BB962C8B-B14F-4D97-AF65-F5344CB8AC3E}">
        <p14:creationId xmlns:p14="http://schemas.microsoft.com/office/powerpoint/2010/main" val="60656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0E1713-2CAC-43E3-8874-C628E50AF4F3}"/>
              </a:ext>
            </a:extLst>
          </p:cNvPr>
          <p:cNvSpPr>
            <a:spLocks noGrp="1"/>
          </p:cNvSpPr>
          <p:nvPr>
            <p:ph idx="1"/>
          </p:nvPr>
        </p:nvSpPr>
        <p:spPr>
          <a:xfrm>
            <a:off x="838200" y="736600"/>
            <a:ext cx="10515600" cy="5440363"/>
          </a:xfrm>
        </p:spPr>
        <p:txBody>
          <a:bodyPr/>
          <a:lstStyle/>
          <a:p>
            <a:pPr marL="0" indent="0" algn="l">
              <a:buNone/>
            </a:pPr>
            <a:r>
              <a:rPr lang="tr-TR" sz="1800" b="1" i="0" u="none" strike="noStrike" baseline="0" dirty="0">
                <a:latin typeface="Times New Roman" panose="02020603050405020304" pitchFamily="18" charset="0"/>
                <a:cs typeface="Times New Roman" panose="02020603050405020304" pitchFamily="18" charset="0"/>
              </a:rPr>
              <a:t>Context diagram</a:t>
            </a:r>
          </a:p>
          <a:p>
            <a:pPr marL="0" indent="0" algn="l">
              <a:buNone/>
            </a:pPr>
            <a:r>
              <a:rPr lang="en-US" sz="1800" b="0" i="0" u="none" strike="noStrike" baseline="0" dirty="0">
                <a:latin typeface="Times New Roman" panose="02020603050405020304" pitchFamily="18" charset="0"/>
                <a:cs typeface="Times New Roman" panose="02020603050405020304" pitchFamily="18" charset="0"/>
              </a:rPr>
              <a:t>A data-flow diagram of </a:t>
            </a:r>
            <a:r>
              <a:rPr lang="en-US" sz="1800" b="0" i="0" u="sng" strike="noStrike" baseline="0" dirty="0">
                <a:latin typeface="Times New Roman" panose="02020603050405020304" pitchFamily="18" charset="0"/>
                <a:cs typeface="Times New Roman" panose="02020603050405020304" pitchFamily="18" charset="0"/>
              </a:rPr>
              <a:t>the </a:t>
            </a:r>
            <a:r>
              <a:rPr lang="tr-TR" sz="1800" b="0" i="0" u="sng" strike="noStrike" baseline="0" dirty="0">
                <a:latin typeface="Times New Roman" panose="02020603050405020304" pitchFamily="18" charset="0"/>
                <a:cs typeface="Times New Roman" panose="02020603050405020304" pitchFamily="18" charset="0"/>
              </a:rPr>
              <a:t>scope </a:t>
            </a:r>
            <a:r>
              <a:rPr lang="tr-TR" sz="1800" b="0" i="0" u="none" strike="noStrike" baseline="0" dirty="0">
                <a:latin typeface="Times New Roman" panose="02020603050405020304" pitchFamily="18" charset="0"/>
                <a:cs typeface="Times New Roman" panose="02020603050405020304" pitchFamily="18" charset="0"/>
              </a:rPr>
              <a:t>of an organizational</a:t>
            </a:r>
            <a:r>
              <a:rPr lang="en-US" sz="1800" b="0" i="0" u="none" strike="noStrike" baseline="0" dirty="0">
                <a:latin typeface="Times New Roman" panose="02020603050405020304" pitchFamily="18" charset="0"/>
                <a:cs typeface="Times New Roman" panose="02020603050405020304" pitchFamily="18" charset="0"/>
              </a:rPr>
              <a:t> system that shows the </a:t>
            </a:r>
            <a:r>
              <a:rPr lang="en-US" sz="1800" b="0" i="0" u="sng" strike="noStrike" baseline="0" dirty="0">
                <a:latin typeface="Times New Roman" panose="02020603050405020304" pitchFamily="18" charset="0"/>
                <a:cs typeface="Times New Roman" panose="02020603050405020304" pitchFamily="18" charset="0"/>
              </a:rPr>
              <a:t>system </a:t>
            </a:r>
            <a:r>
              <a:rPr lang="tr-TR" sz="1800" b="0" i="0" u="sng" strike="noStrike" baseline="0" dirty="0">
                <a:latin typeface="Times New Roman" panose="02020603050405020304" pitchFamily="18" charset="0"/>
                <a:cs typeface="Times New Roman" panose="02020603050405020304" pitchFamily="18" charset="0"/>
              </a:rPr>
              <a:t>boundaries</a:t>
            </a:r>
            <a:r>
              <a:rPr lang="tr-TR" sz="1800" b="0" i="0" u="none" strike="noStrike" baseline="0" dirty="0">
                <a:latin typeface="Times New Roman" panose="02020603050405020304" pitchFamily="18" charset="0"/>
                <a:cs typeface="Times New Roman" panose="02020603050405020304" pitchFamily="18" charset="0"/>
              </a:rPr>
              <a:t>, </a:t>
            </a:r>
            <a:r>
              <a:rPr lang="tr-TR" sz="1800" b="0" i="0" u="sng" strike="noStrike" baseline="0" dirty="0">
                <a:latin typeface="Times New Roman" panose="02020603050405020304" pitchFamily="18" charset="0"/>
                <a:cs typeface="Times New Roman" panose="02020603050405020304" pitchFamily="18" charset="0"/>
              </a:rPr>
              <a:t>external entities </a:t>
            </a:r>
            <a:r>
              <a:rPr lang="tr-TR" sz="1800" b="0" i="0" u="none" strike="noStrike" baseline="0" dirty="0">
                <a:latin typeface="Times New Roman" panose="02020603050405020304" pitchFamily="18" charset="0"/>
                <a:cs typeface="Times New Roman" panose="02020603050405020304" pitchFamily="18" charset="0"/>
              </a:rPr>
              <a:t>that</a:t>
            </a:r>
            <a:r>
              <a:rPr lang="en-US" sz="1800" b="0" i="0" u="none" strike="noStrike" baseline="0" dirty="0">
                <a:latin typeface="Times New Roman" panose="02020603050405020304" pitchFamily="18" charset="0"/>
                <a:cs typeface="Times New Roman" panose="02020603050405020304" pitchFamily="18" charset="0"/>
              </a:rPr>
              <a:t> interact with the system, and the </a:t>
            </a:r>
            <a:r>
              <a:rPr lang="tr-TR" sz="1800" b="0" i="0" u="sng" strike="noStrike" baseline="0" dirty="0">
                <a:latin typeface="Times New Roman" panose="02020603050405020304" pitchFamily="18" charset="0"/>
                <a:cs typeface="Times New Roman" panose="02020603050405020304" pitchFamily="18" charset="0"/>
              </a:rPr>
              <a:t>major information flows between</a:t>
            </a:r>
            <a:r>
              <a:rPr lang="en-US" sz="1800" b="0" i="0" u="sng" strike="noStrike" baseline="0" dirty="0">
                <a:latin typeface="Times New Roman" panose="02020603050405020304" pitchFamily="18" charset="0"/>
                <a:cs typeface="Times New Roman" panose="02020603050405020304" pitchFamily="18" charset="0"/>
              </a:rPr>
              <a:t> the entities and the system</a:t>
            </a:r>
            <a:r>
              <a:rPr lang="en-US" sz="1800" b="0" i="0" u="none" strike="noStrike" baseline="0" dirty="0">
                <a:latin typeface="Times New Roman" panose="02020603050405020304" pitchFamily="18" charset="0"/>
                <a:cs typeface="Times New Roman" panose="02020603050405020304" pitchFamily="18" charset="0"/>
              </a:rPr>
              <a:t>. It contains </a:t>
            </a:r>
            <a:r>
              <a:rPr lang="en-US" sz="1800" b="0" i="0" u="sng" strike="noStrike" baseline="0" dirty="0">
                <a:latin typeface="Times New Roman" panose="02020603050405020304" pitchFamily="18" charset="0"/>
                <a:cs typeface="Times New Roman" panose="02020603050405020304" pitchFamily="18" charset="0"/>
              </a:rPr>
              <a:t>NO data stores ,</a:t>
            </a:r>
            <a:r>
              <a:rPr lang="en-US" sz="1800" dirty="0">
                <a:latin typeface="Times New Roman" panose="02020603050405020304" pitchFamily="18" charset="0"/>
                <a:cs typeface="Times New Roman" panose="02020603050405020304" pitchFamily="18" charset="0"/>
              </a:rPr>
              <a:t>It has only </a:t>
            </a:r>
            <a:r>
              <a:rPr lang="en-US" sz="1800" u="sng" dirty="0">
                <a:latin typeface="Times New Roman" panose="02020603050405020304" pitchFamily="18" charset="0"/>
                <a:cs typeface="Times New Roman" panose="02020603050405020304" pitchFamily="18" charset="0"/>
              </a:rPr>
              <a:t>one process </a:t>
            </a:r>
            <a:r>
              <a:rPr lang="en-US" sz="1800" dirty="0">
                <a:latin typeface="Times New Roman" panose="02020603050405020304" pitchFamily="18" charset="0"/>
                <a:cs typeface="Times New Roman" panose="02020603050405020304" pitchFamily="18" charset="0"/>
              </a:rPr>
              <a:t>labeled “0.”</a:t>
            </a:r>
          </a:p>
          <a:p>
            <a:pPr marL="0" indent="0" algn="l">
              <a:buNone/>
            </a:pPr>
            <a:r>
              <a:rPr lang="tr-TR" sz="1800" b="1" i="0" u="none" strike="noStrike" baseline="0" dirty="0">
                <a:latin typeface="Times New Roman" panose="02020603050405020304" pitchFamily="18" charset="0"/>
                <a:cs typeface="Times New Roman" panose="02020603050405020304" pitchFamily="18" charset="0"/>
              </a:rPr>
              <a:t>Level-0 diagram</a:t>
            </a:r>
          </a:p>
          <a:p>
            <a:pPr marL="0" indent="0" algn="l">
              <a:lnSpc>
                <a:spcPct val="100000"/>
              </a:lnSpc>
              <a:spcBef>
                <a:spcPts val="0"/>
              </a:spcBef>
              <a:buNone/>
            </a:pPr>
            <a:r>
              <a:rPr lang="tr-TR" sz="1800" dirty="0">
                <a:latin typeface="Times New Roman" panose="02020603050405020304" pitchFamily="18" charset="0"/>
                <a:cs typeface="Times New Roman" panose="02020603050405020304" pitchFamily="18" charset="0"/>
              </a:rPr>
              <a:t>A data-flow diagram that</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represents a system’s major</a:t>
            </a:r>
            <a:r>
              <a:rPr lang="en-US" sz="1800" dirty="0">
                <a:latin typeface="Times New Roman" panose="02020603050405020304" pitchFamily="18" charset="0"/>
                <a:cs typeface="Times New Roman" panose="02020603050405020304" pitchFamily="18" charset="0"/>
              </a:rPr>
              <a:t> processes, data flows, and data stores at a high level of detail ( no details).</a:t>
            </a:r>
          </a:p>
          <a:p>
            <a:pPr marL="0" indent="0" algn="l">
              <a:lnSpc>
                <a:spcPct val="100000"/>
              </a:lnSpc>
              <a:spcBef>
                <a:spcPts val="0"/>
              </a:spcBef>
              <a:buNone/>
            </a:pPr>
            <a:r>
              <a:rPr lang="en-US" sz="1800" dirty="0">
                <a:latin typeface="Times New Roman" panose="02020603050405020304" pitchFamily="18" charset="0"/>
                <a:cs typeface="Times New Roman" panose="02020603050405020304" pitchFamily="18" charset="0"/>
              </a:rPr>
              <a:t>Each process has a number that ends in .0 (corresponding to the level </a:t>
            </a:r>
            <a:r>
              <a:rPr lang="tr-TR" sz="1800" dirty="0">
                <a:latin typeface="Times New Roman" panose="02020603050405020304" pitchFamily="18" charset="0"/>
                <a:cs typeface="Times New Roman" panose="02020603050405020304" pitchFamily="18" charset="0"/>
              </a:rPr>
              <a:t>number of the DFD).</a:t>
            </a:r>
          </a:p>
          <a:p>
            <a:pPr marL="0" indent="0" algn="l">
              <a:buNone/>
            </a:pPr>
            <a:r>
              <a:rPr lang="tr-TR" sz="1800" b="1" dirty="0">
                <a:latin typeface="Times New Roman" panose="02020603050405020304" pitchFamily="18" charset="0"/>
                <a:cs typeface="Times New Roman" panose="02020603050405020304" pitchFamily="18" charset="0"/>
              </a:rPr>
              <a:t>Level-n diagram</a:t>
            </a:r>
          </a:p>
          <a:p>
            <a:pPr marL="0" indent="0" algn="l">
              <a:buNone/>
            </a:pPr>
            <a:r>
              <a:rPr lang="en-US" sz="1800" dirty="0">
                <a:latin typeface="Times New Roman" panose="02020603050405020304" pitchFamily="18" charset="0"/>
                <a:cs typeface="Times New Roman" panose="02020603050405020304" pitchFamily="18" charset="0"/>
              </a:rPr>
              <a:t>A DFD that is the result of n </a:t>
            </a:r>
            <a:r>
              <a:rPr lang="tr-TR" sz="1800" dirty="0">
                <a:latin typeface="Times New Roman" panose="02020603050405020304" pitchFamily="18" charset="0"/>
                <a:cs typeface="Times New Roman" panose="02020603050405020304" pitchFamily="18" charset="0"/>
              </a:rPr>
              <a:t>nested decompositions of a</a:t>
            </a:r>
            <a:r>
              <a:rPr lang="en-US" sz="1800" dirty="0">
                <a:latin typeface="Times New Roman" panose="02020603050405020304" pitchFamily="18" charset="0"/>
                <a:cs typeface="Times New Roman" panose="02020603050405020304" pitchFamily="18" charset="0"/>
              </a:rPr>
              <a:t> series of subprocesses from a process on a level-0 diagram (More details).</a:t>
            </a:r>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C6BF70C-18A3-479C-A3A4-ED2051538CD3}"/>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6AD7CD4D-36A7-40D2-AD1F-EE152D83A190}"/>
              </a:ext>
            </a:extLst>
          </p:cNvPr>
          <p:cNvSpPr>
            <a:spLocks noGrp="1"/>
          </p:cNvSpPr>
          <p:nvPr>
            <p:ph type="sldNum" sz="quarter" idx="12"/>
          </p:nvPr>
        </p:nvSpPr>
        <p:spPr/>
        <p:txBody>
          <a:bodyPr/>
          <a:lstStyle/>
          <a:p>
            <a:fld id="{F43085E7-DD81-4654-9295-72AD80DBC430}" type="slidenum">
              <a:rPr lang="tr-TR" smtClean="0"/>
              <a:t>19</a:t>
            </a:fld>
            <a:endParaRPr lang="tr-TR"/>
          </a:p>
        </p:txBody>
      </p:sp>
    </p:spTree>
    <p:extLst>
      <p:ext uri="{BB962C8B-B14F-4D97-AF65-F5344CB8AC3E}">
        <p14:creationId xmlns:p14="http://schemas.microsoft.com/office/powerpoint/2010/main" val="124030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7674" y="512883"/>
            <a:ext cx="4515001" cy="5794134"/>
          </a:xfrm>
          <a:prstGeom prst="rect">
            <a:avLst/>
          </a:prstGeom>
        </p:spPr>
      </p:pic>
      <p:pic>
        <p:nvPicPr>
          <p:cNvPr id="5" name="Picture 4"/>
          <p:cNvPicPr>
            <a:picLocks noChangeAspect="1"/>
          </p:cNvPicPr>
          <p:nvPr/>
        </p:nvPicPr>
        <p:blipFill rotWithShape="1">
          <a:blip r:embed="rId3"/>
          <a:srcRect l="36458" t="18149" r="41146" b="33888"/>
          <a:stretch/>
        </p:blipFill>
        <p:spPr>
          <a:xfrm>
            <a:off x="6726457" y="685206"/>
            <a:ext cx="4818998" cy="5805212"/>
          </a:xfrm>
          <a:prstGeom prst="rect">
            <a:avLst/>
          </a:prstGeom>
        </p:spPr>
      </p:pic>
      <p:sp>
        <p:nvSpPr>
          <p:cNvPr id="2" name="Oval 1"/>
          <p:cNvSpPr/>
          <p:nvPr/>
        </p:nvSpPr>
        <p:spPr>
          <a:xfrm>
            <a:off x="6954982" y="2789379"/>
            <a:ext cx="581891" cy="26785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Right Arrow 2"/>
          <p:cNvSpPr/>
          <p:nvPr/>
        </p:nvSpPr>
        <p:spPr>
          <a:xfrm>
            <a:off x="7647709" y="3282043"/>
            <a:ext cx="221673" cy="138545"/>
          </a:xfrm>
          <a:prstGeom prst="rightArrow">
            <a:avLst/>
          </a:prstGeom>
          <a:solidFill>
            <a:srgbClr val="C00000"/>
          </a:solidFill>
          <a:ln>
            <a:solidFill>
              <a:srgbClr val="C0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6" name="Footer Placeholder 5">
            <a:extLst>
              <a:ext uri="{FF2B5EF4-FFF2-40B4-BE49-F238E27FC236}">
                <a16:creationId xmlns:a16="http://schemas.microsoft.com/office/drawing/2014/main" id="{77FD75C2-13F8-47C1-9EB9-3E39B6D38952}"/>
              </a:ext>
            </a:extLst>
          </p:cNvPr>
          <p:cNvSpPr>
            <a:spLocks noGrp="1"/>
          </p:cNvSpPr>
          <p:nvPr>
            <p:ph type="ftr" sz="quarter" idx="11"/>
          </p:nvPr>
        </p:nvSpPr>
        <p:spPr/>
        <p:txBody>
          <a:bodyPr/>
          <a:lstStyle/>
          <a:p>
            <a:r>
              <a:rPr lang="tr-TR"/>
              <a:t>IENG/MANE 372 - Chapter 6</a:t>
            </a:r>
            <a:endParaRPr lang="tr-TR" dirty="0"/>
          </a:p>
        </p:txBody>
      </p:sp>
      <p:sp>
        <p:nvSpPr>
          <p:cNvPr id="7" name="Slide Number Placeholder 6">
            <a:extLst>
              <a:ext uri="{FF2B5EF4-FFF2-40B4-BE49-F238E27FC236}">
                <a16:creationId xmlns:a16="http://schemas.microsoft.com/office/drawing/2014/main" id="{9ACFABBD-013E-4C9B-B09F-7D7D51EC01E2}"/>
              </a:ext>
            </a:extLst>
          </p:cNvPr>
          <p:cNvSpPr>
            <a:spLocks noGrp="1"/>
          </p:cNvSpPr>
          <p:nvPr>
            <p:ph type="sldNum" sz="quarter" idx="12"/>
          </p:nvPr>
        </p:nvSpPr>
        <p:spPr/>
        <p:txBody>
          <a:bodyPr/>
          <a:lstStyle/>
          <a:p>
            <a:fld id="{F43085E7-DD81-4654-9295-72AD80DBC430}" type="slidenum">
              <a:rPr lang="tr-TR" smtClean="0"/>
              <a:t>2</a:t>
            </a:fld>
            <a:endParaRPr lang="tr-TR"/>
          </a:p>
        </p:txBody>
      </p:sp>
    </p:spTree>
    <p:extLst>
      <p:ext uri="{BB962C8B-B14F-4D97-AF65-F5344CB8AC3E}">
        <p14:creationId xmlns:p14="http://schemas.microsoft.com/office/powerpoint/2010/main" val="933195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BF41DF-AA5E-40D1-BFA5-C6F6B7FBC6F9}"/>
              </a:ext>
            </a:extLst>
          </p:cNvPr>
          <p:cNvSpPr>
            <a:spLocks noGrp="1"/>
          </p:cNvSpPr>
          <p:nvPr>
            <p:ph idx="1"/>
          </p:nvPr>
        </p:nvSpPr>
        <p:spPr>
          <a:xfrm>
            <a:off x="838200" y="509286"/>
            <a:ext cx="10515600" cy="5667677"/>
          </a:xfrm>
        </p:spPr>
        <p:txBody>
          <a:bodyPr>
            <a:normAutofit/>
          </a:bodyPr>
          <a:lstStyle/>
          <a:p>
            <a:pPr marL="0" indent="0" algn="just">
              <a:buNone/>
            </a:pPr>
            <a:r>
              <a:rPr lang="en-US" sz="1800" dirty="0">
                <a:latin typeface="Times New Roman" panose="02020603050405020304" pitchFamily="18" charset="0"/>
                <a:cs typeface="Times New Roman" panose="02020603050405020304" pitchFamily="18" charset="0"/>
              </a:rPr>
              <a:t>W</a:t>
            </a:r>
            <a:r>
              <a:rPr lang="en-US" sz="1800" b="0" i="0" u="none" strike="noStrike" baseline="0" dirty="0">
                <a:latin typeface="Times New Roman" panose="02020603050405020304" pitchFamily="18" charset="0"/>
                <a:cs typeface="Times New Roman" panose="02020603050405020304" pitchFamily="18" charset="0"/>
              </a:rPr>
              <a:t>hen a system’s data flow across office or departmental boundaries, you can be confused about whether a person or activity is a source/sink or a process within a system.</a:t>
            </a:r>
          </a:p>
          <a:p>
            <a:pPr marL="0" indent="0" algn="just">
              <a:buNone/>
            </a:pPr>
            <a:r>
              <a:rPr lang="en-US" sz="1800" b="0" i="0" u="none" strike="noStrike" baseline="0" dirty="0">
                <a:latin typeface="Times New Roman" panose="02020603050405020304" pitchFamily="18" charset="0"/>
                <a:cs typeface="Times New Roman" panose="02020603050405020304" pitchFamily="18" charset="0"/>
              </a:rPr>
              <a:t>In such a case, some processing occurs in one office, and the processed data are moved to another office, where additional processing occurs. </a:t>
            </a:r>
          </a:p>
          <a:p>
            <a:pPr marL="0" indent="0" algn="just">
              <a:buNone/>
            </a:pPr>
            <a:r>
              <a:rPr lang="en-US" sz="1800" b="0"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Error </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p>
          <a:p>
            <a:pPr marL="0" indent="0" algn="just">
              <a:buNone/>
            </a:pPr>
            <a:r>
              <a:rPr lang="en-US" sz="1800" dirty="0">
                <a:latin typeface="Times New Roman" panose="02020603050405020304" pitchFamily="18" charset="0"/>
                <a:cs typeface="Times New Roman" panose="02020603050405020304" pitchFamily="18" charset="0"/>
              </a:rPr>
              <a:t>I</a:t>
            </a:r>
            <a:r>
              <a:rPr lang="en-US" sz="1800" b="0" i="0" u="none" strike="noStrike" baseline="0" dirty="0">
                <a:latin typeface="Times New Roman" panose="02020603050405020304" pitchFamily="18" charset="0"/>
                <a:cs typeface="Times New Roman" panose="02020603050405020304" pitchFamily="18" charset="0"/>
              </a:rPr>
              <a:t>dentify the second office as a source/sink to emphasize that the data have been moved from one physical location to another.</a:t>
            </a:r>
          </a:p>
          <a:p>
            <a:pPr marL="0" indent="0" algn="just">
              <a:buNone/>
            </a:pPr>
            <a:r>
              <a:rPr lang="en-US" sz="1800" b="0"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Correction:</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If the processing of data in the other office is part of your system, then you should represent the second office as one or more processes on your DFD. </a:t>
            </a:r>
          </a:p>
          <a:p>
            <a:pPr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I</a:t>
            </a:r>
            <a:r>
              <a:rPr lang="en-US" sz="1800" b="0" i="0" u="none" strike="noStrike" baseline="0" dirty="0">
                <a:latin typeface="Times New Roman" panose="02020603050405020304" pitchFamily="18" charset="0"/>
                <a:cs typeface="Times New Roman" panose="02020603050405020304" pitchFamily="18" charset="0"/>
              </a:rPr>
              <a:t>f the work done in the second office might be redesigned to become part of the system you are analyzing, then that work should be represented as one or more processes on your DFD.</a:t>
            </a:r>
          </a:p>
          <a:p>
            <a:pPr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I</a:t>
            </a:r>
            <a:r>
              <a:rPr lang="en-US" sz="1800" b="0" i="0" u="none" strike="noStrike" baseline="0" dirty="0">
                <a:latin typeface="Times New Roman" panose="02020603050405020304" pitchFamily="18" charset="0"/>
                <a:cs typeface="Times New Roman" panose="02020603050405020304" pitchFamily="18" charset="0"/>
              </a:rPr>
              <a:t>f the processing that occurs in the other office takes place outside the system you are working on, then it should be a source/sink on your DFD.</a:t>
            </a:r>
          </a:p>
        </p:txBody>
      </p:sp>
      <p:sp>
        <p:nvSpPr>
          <p:cNvPr id="4" name="Footer Placeholder 3">
            <a:extLst>
              <a:ext uri="{FF2B5EF4-FFF2-40B4-BE49-F238E27FC236}">
                <a16:creationId xmlns:a16="http://schemas.microsoft.com/office/drawing/2014/main" id="{120C890B-96AC-4769-A1E7-27C7E8507854}"/>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6A7C3D96-8153-4CFB-98E1-576E352D57EB}"/>
              </a:ext>
            </a:extLst>
          </p:cNvPr>
          <p:cNvSpPr>
            <a:spLocks noGrp="1"/>
          </p:cNvSpPr>
          <p:nvPr>
            <p:ph type="sldNum" sz="quarter" idx="12"/>
          </p:nvPr>
        </p:nvSpPr>
        <p:spPr/>
        <p:txBody>
          <a:bodyPr/>
          <a:lstStyle/>
          <a:p>
            <a:fld id="{F43085E7-DD81-4654-9295-72AD80DBC430}" type="slidenum">
              <a:rPr lang="tr-TR" smtClean="0"/>
              <a:t>20</a:t>
            </a:fld>
            <a:endParaRPr lang="tr-TR"/>
          </a:p>
        </p:txBody>
      </p:sp>
    </p:spTree>
    <p:extLst>
      <p:ext uri="{BB962C8B-B14F-4D97-AF65-F5344CB8AC3E}">
        <p14:creationId xmlns:p14="http://schemas.microsoft.com/office/powerpoint/2010/main" val="291038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6F8F0E-08F8-4937-A5AC-47E143CC3368}"/>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68CF7165-A259-4D8E-88DF-DA22C8565653}"/>
              </a:ext>
            </a:extLst>
          </p:cNvPr>
          <p:cNvSpPr>
            <a:spLocks noGrp="1"/>
          </p:cNvSpPr>
          <p:nvPr>
            <p:ph type="sldNum" sz="quarter" idx="12"/>
          </p:nvPr>
        </p:nvSpPr>
        <p:spPr/>
        <p:txBody>
          <a:bodyPr/>
          <a:lstStyle/>
          <a:p>
            <a:fld id="{F43085E7-DD81-4654-9295-72AD80DBC430}" type="slidenum">
              <a:rPr lang="tr-TR" smtClean="0"/>
              <a:t>21</a:t>
            </a:fld>
            <a:endParaRPr lang="tr-TR"/>
          </a:p>
        </p:txBody>
      </p:sp>
      <p:pic>
        <p:nvPicPr>
          <p:cNvPr id="7" name="Picture 6">
            <a:extLst>
              <a:ext uri="{FF2B5EF4-FFF2-40B4-BE49-F238E27FC236}">
                <a16:creationId xmlns:a16="http://schemas.microsoft.com/office/drawing/2014/main" id="{968EB28E-A6B9-4FEF-933D-057ADA5AE874}"/>
              </a:ext>
            </a:extLst>
          </p:cNvPr>
          <p:cNvPicPr>
            <a:picLocks noChangeAspect="1"/>
          </p:cNvPicPr>
          <p:nvPr/>
        </p:nvPicPr>
        <p:blipFill>
          <a:blip r:embed="rId2"/>
          <a:stretch>
            <a:fillRect/>
          </a:stretch>
        </p:blipFill>
        <p:spPr>
          <a:xfrm>
            <a:off x="2211230" y="392424"/>
            <a:ext cx="6817023" cy="5963926"/>
          </a:xfrm>
          <a:prstGeom prst="rect">
            <a:avLst/>
          </a:prstGeom>
        </p:spPr>
      </p:pic>
      <p:sp>
        <p:nvSpPr>
          <p:cNvPr id="9" name="TextBox 8">
            <a:extLst>
              <a:ext uri="{FF2B5EF4-FFF2-40B4-BE49-F238E27FC236}">
                <a16:creationId xmlns:a16="http://schemas.microsoft.com/office/drawing/2014/main" id="{8699440D-5D18-4341-833D-FDF0F42D1ECF}"/>
              </a:ext>
            </a:extLst>
          </p:cNvPr>
          <p:cNvSpPr txBox="1"/>
          <p:nvPr/>
        </p:nvSpPr>
        <p:spPr>
          <a:xfrm>
            <a:off x="1735667" y="780534"/>
            <a:ext cx="330200" cy="369332"/>
          </a:xfrm>
          <a:prstGeom prst="rect">
            <a:avLst/>
          </a:prstGeom>
          <a:noFill/>
        </p:spPr>
        <p:txBody>
          <a:bodyPr wrap="square">
            <a:spAutoFit/>
          </a:bodyPr>
          <a:lstStyle/>
          <a:p>
            <a:pPr marL="285750" indent="-285750">
              <a:buClr>
                <a:srgbClr val="C00000"/>
              </a:buClr>
              <a:buFont typeface="Wingdings" panose="05000000000000000000" pitchFamily="2" charset="2"/>
              <a:buChar char="ü"/>
            </a:pPr>
            <a:r>
              <a:rPr lang="en-US" sz="1800" dirty="0">
                <a:solidFill>
                  <a:schemeClr val="bg1"/>
                </a:solidFill>
              </a:rPr>
              <a:t>9</a:t>
            </a:r>
            <a:endParaRPr lang="tr-TR" sz="1800" dirty="0">
              <a:solidFill>
                <a:schemeClr val="bg1"/>
              </a:solidFill>
            </a:endParaRPr>
          </a:p>
        </p:txBody>
      </p:sp>
      <p:sp>
        <p:nvSpPr>
          <p:cNvPr id="10" name="TextBox 9">
            <a:extLst>
              <a:ext uri="{FF2B5EF4-FFF2-40B4-BE49-F238E27FC236}">
                <a16:creationId xmlns:a16="http://schemas.microsoft.com/office/drawing/2014/main" id="{4124DD0B-EFF0-419D-922D-E39ABF3D9DAE}"/>
              </a:ext>
            </a:extLst>
          </p:cNvPr>
          <p:cNvSpPr txBox="1"/>
          <p:nvPr/>
        </p:nvSpPr>
        <p:spPr>
          <a:xfrm>
            <a:off x="3920069" y="585798"/>
            <a:ext cx="330200" cy="369332"/>
          </a:xfrm>
          <a:prstGeom prst="rect">
            <a:avLst/>
          </a:prstGeom>
          <a:noFill/>
        </p:spPr>
        <p:txBody>
          <a:bodyPr wrap="square">
            <a:spAutoFit/>
          </a:bodyPr>
          <a:lstStyle/>
          <a:p>
            <a:pPr marL="285750" indent="-285750">
              <a:buClr>
                <a:srgbClr val="C00000"/>
              </a:buClr>
              <a:buFont typeface="Wingdings" panose="05000000000000000000" pitchFamily="2" charset="2"/>
              <a:buChar char="ü"/>
            </a:pPr>
            <a:r>
              <a:rPr lang="en-US" sz="1800" dirty="0">
                <a:solidFill>
                  <a:schemeClr val="bg1"/>
                </a:solidFill>
              </a:rPr>
              <a:t>9</a:t>
            </a:r>
            <a:endParaRPr lang="tr-TR" sz="1800" dirty="0">
              <a:solidFill>
                <a:schemeClr val="bg1"/>
              </a:solidFill>
            </a:endParaRPr>
          </a:p>
        </p:txBody>
      </p:sp>
      <p:sp>
        <p:nvSpPr>
          <p:cNvPr id="11" name="TextBox 10">
            <a:extLst>
              <a:ext uri="{FF2B5EF4-FFF2-40B4-BE49-F238E27FC236}">
                <a16:creationId xmlns:a16="http://schemas.microsoft.com/office/drawing/2014/main" id="{3FDA0E70-96FC-4500-B897-600BCD18173B}"/>
              </a:ext>
            </a:extLst>
          </p:cNvPr>
          <p:cNvSpPr txBox="1"/>
          <p:nvPr/>
        </p:nvSpPr>
        <p:spPr>
          <a:xfrm>
            <a:off x="5207000" y="1190596"/>
            <a:ext cx="330200" cy="369332"/>
          </a:xfrm>
          <a:prstGeom prst="rect">
            <a:avLst/>
          </a:prstGeom>
          <a:noFill/>
        </p:spPr>
        <p:txBody>
          <a:bodyPr wrap="square">
            <a:spAutoFit/>
          </a:bodyPr>
          <a:lstStyle/>
          <a:p>
            <a:pPr marL="285750" indent="-285750">
              <a:buClr>
                <a:srgbClr val="C00000"/>
              </a:buClr>
              <a:buFont typeface="Wingdings" panose="05000000000000000000" pitchFamily="2" charset="2"/>
              <a:buChar char="ü"/>
            </a:pPr>
            <a:r>
              <a:rPr lang="en-US" sz="1800" dirty="0">
                <a:solidFill>
                  <a:schemeClr val="bg1"/>
                </a:solidFill>
              </a:rPr>
              <a:t>9</a:t>
            </a:r>
            <a:endParaRPr lang="tr-TR" sz="1800" dirty="0">
              <a:solidFill>
                <a:schemeClr val="bg1"/>
              </a:solidFill>
            </a:endParaRPr>
          </a:p>
        </p:txBody>
      </p:sp>
      <p:sp>
        <p:nvSpPr>
          <p:cNvPr id="12" name="TextBox 11">
            <a:extLst>
              <a:ext uri="{FF2B5EF4-FFF2-40B4-BE49-F238E27FC236}">
                <a16:creationId xmlns:a16="http://schemas.microsoft.com/office/drawing/2014/main" id="{45141186-ADDE-475D-8CCB-37EB5A3CC6A9}"/>
              </a:ext>
            </a:extLst>
          </p:cNvPr>
          <p:cNvSpPr txBox="1"/>
          <p:nvPr/>
        </p:nvSpPr>
        <p:spPr>
          <a:xfrm>
            <a:off x="6756415" y="2490806"/>
            <a:ext cx="330200" cy="369332"/>
          </a:xfrm>
          <a:prstGeom prst="rect">
            <a:avLst/>
          </a:prstGeom>
          <a:noFill/>
        </p:spPr>
        <p:txBody>
          <a:bodyPr wrap="square">
            <a:spAutoFit/>
          </a:bodyPr>
          <a:lstStyle/>
          <a:p>
            <a:pPr marL="285750" indent="-285750">
              <a:buClr>
                <a:srgbClr val="C00000"/>
              </a:buClr>
              <a:buFont typeface="Wingdings" panose="05000000000000000000" pitchFamily="2" charset="2"/>
              <a:buChar char="ü"/>
            </a:pPr>
            <a:r>
              <a:rPr lang="en-US" sz="1800" dirty="0">
                <a:solidFill>
                  <a:schemeClr val="bg1"/>
                </a:solidFill>
              </a:rPr>
              <a:t>9</a:t>
            </a:r>
            <a:endParaRPr lang="tr-TR" sz="1800" dirty="0">
              <a:solidFill>
                <a:schemeClr val="bg1"/>
              </a:solidFill>
            </a:endParaRPr>
          </a:p>
        </p:txBody>
      </p:sp>
      <p:sp>
        <p:nvSpPr>
          <p:cNvPr id="13" name="TextBox 12">
            <a:extLst>
              <a:ext uri="{FF2B5EF4-FFF2-40B4-BE49-F238E27FC236}">
                <a16:creationId xmlns:a16="http://schemas.microsoft.com/office/drawing/2014/main" id="{94FFE3DA-A360-4547-A134-78EF2E03C7D7}"/>
              </a:ext>
            </a:extLst>
          </p:cNvPr>
          <p:cNvSpPr txBox="1"/>
          <p:nvPr/>
        </p:nvSpPr>
        <p:spPr>
          <a:xfrm>
            <a:off x="1794934" y="5572682"/>
            <a:ext cx="330200" cy="369332"/>
          </a:xfrm>
          <a:prstGeom prst="rect">
            <a:avLst/>
          </a:prstGeom>
          <a:noFill/>
        </p:spPr>
        <p:txBody>
          <a:bodyPr wrap="square">
            <a:spAutoFit/>
          </a:bodyPr>
          <a:lstStyle/>
          <a:p>
            <a:pPr marL="285750" indent="-285750">
              <a:buClr>
                <a:srgbClr val="C00000"/>
              </a:buClr>
              <a:buFont typeface="Wingdings" panose="05000000000000000000" pitchFamily="2" charset="2"/>
              <a:buChar char="ü"/>
            </a:pPr>
            <a:r>
              <a:rPr lang="en-US" sz="1800" dirty="0">
                <a:solidFill>
                  <a:schemeClr val="bg1"/>
                </a:solidFill>
              </a:rPr>
              <a:t>9</a:t>
            </a:r>
            <a:endParaRPr lang="tr-TR" sz="1800" dirty="0">
              <a:solidFill>
                <a:schemeClr val="bg1"/>
              </a:solidFill>
            </a:endParaRPr>
          </a:p>
        </p:txBody>
      </p:sp>
      <p:sp>
        <p:nvSpPr>
          <p:cNvPr id="14" name="TextBox 13">
            <a:extLst>
              <a:ext uri="{FF2B5EF4-FFF2-40B4-BE49-F238E27FC236}">
                <a16:creationId xmlns:a16="http://schemas.microsoft.com/office/drawing/2014/main" id="{D52E4209-B95E-4D98-A830-B1EF867C78BF}"/>
              </a:ext>
            </a:extLst>
          </p:cNvPr>
          <p:cNvSpPr txBox="1"/>
          <p:nvPr/>
        </p:nvSpPr>
        <p:spPr>
          <a:xfrm>
            <a:off x="1744130" y="2609334"/>
            <a:ext cx="330200" cy="369332"/>
          </a:xfrm>
          <a:prstGeom prst="rect">
            <a:avLst/>
          </a:prstGeom>
          <a:noFill/>
        </p:spPr>
        <p:txBody>
          <a:bodyPr wrap="square">
            <a:spAutoFit/>
          </a:bodyPr>
          <a:lstStyle/>
          <a:p>
            <a:pPr>
              <a:buClr>
                <a:srgbClr val="C00000"/>
              </a:buClr>
            </a:pPr>
            <a:r>
              <a:rPr lang="en-US" sz="1800" dirty="0">
                <a:solidFill>
                  <a:srgbClr val="C00000"/>
                </a:solidFill>
              </a:rPr>
              <a:t>X</a:t>
            </a:r>
            <a:endParaRPr lang="tr-TR" sz="1800" dirty="0">
              <a:solidFill>
                <a:srgbClr val="C00000"/>
              </a:solidFill>
            </a:endParaRPr>
          </a:p>
        </p:txBody>
      </p:sp>
    </p:spTree>
    <p:extLst>
      <p:ext uri="{BB962C8B-B14F-4D97-AF65-F5344CB8AC3E}">
        <p14:creationId xmlns:p14="http://schemas.microsoft.com/office/powerpoint/2010/main" val="2994389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B6D7-89E4-4184-8505-6638538E8C81}"/>
              </a:ext>
            </a:extLst>
          </p:cNvPr>
          <p:cNvSpPr>
            <a:spLocks noGrp="1"/>
          </p:cNvSpPr>
          <p:nvPr>
            <p:ph type="title"/>
          </p:nvPr>
        </p:nvSpPr>
        <p:spPr/>
        <p:txBody>
          <a:bodyPr vert="horz" lIns="91440" tIns="45720" rIns="91440" bIns="45720" rtlCol="0" anchor="ctr">
            <a:normAutofit/>
          </a:bodyPr>
          <a:lstStyle/>
          <a:p>
            <a:pPr algn="ctr"/>
            <a:r>
              <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Developing DFDs: An Example</a:t>
            </a:r>
          </a:p>
        </p:txBody>
      </p:sp>
      <p:sp>
        <p:nvSpPr>
          <p:cNvPr id="3" name="Content Placeholder 2">
            <a:extLst>
              <a:ext uri="{FF2B5EF4-FFF2-40B4-BE49-F238E27FC236}">
                <a16:creationId xmlns:a16="http://schemas.microsoft.com/office/drawing/2014/main" id="{C5BEDF86-2BB7-41F2-A66C-3973D34B2D8C}"/>
              </a:ext>
            </a:extLst>
          </p:cNvPr>
          <p:cNvSpPr>
            <a:spLocks noGrp="1"/>
          </p:cNvSpPr>
          <p:nvPr>
            <p:ph idx="1"/>
          </p:nvPr>
        </p:nvSpPr>
        <p:spPr>
          <a:xfrm>
            <a:off x="838200" y="1825625"/>
            <a:ext cx="4978400" cy="4351338"/>
          </a:xfrm>
        </p:spPr>
        <p:txBody>
          <a:bodyPr>
            <a:normAutofit/>
          </a:bodyPr>
          <a:lstStyle/>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Consider Hoosier Burger, a fictional fast food restaurant in Bloomington, Indiana. </a:t>
            </a:r>
          </a:p>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It </a:t>
            </a:r>
            <a:r>
              <a:rPr lang="en-US" sz="1800" b="0" i="0" u="none" strike="noStrike" baseline="0" dirty="0">
                <a:latin typeface="Times New Roman" panose="02020603050405020304" pitchFamily="18" charset="0"/>
                <a:cs typeface="Times New Roman" panose="02020603050405020304" pitchFamily="18" charset="0"/>
              </a:rPr>
              <a:t>is a favorite of students at nearby Indiana University.</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Hoosier Burger uses an automated food-ordering system. </a:t>
            </a:r>
          </a:p>
          <a:p>
            <a:pPr marL="0" indent="0" algn="just">
              <a:buNone/>
            </a:pPr>
            <a:r>
              <a:rPr lang="en-US" sz="1800" b="1" dirty="0">
                <a:solidFill>
                  <a:schemeClr val="accent1">
                    <a:lumMod val="75000"/>
                  </a:schemeClr>
                </a:solidFill>
                <a:latin typeface="Times New Roman" panose="02020603050405020304" pitchFamily="18" charset="0"/>
                <a:cs typeface="Times New Roman" panose="02020603050405020304" pitchFamily="18" charset="0"/>
              </a:rPr>
              <a:t>1- C</a:t>
            </a:r>
            <a:r>
              <a:rPr lang="tr-TR" sz="18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ontext diagram</a:t>
            </a:r>
            <a:r>
              <a:rPr lang="en-US" sz="18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A DFD that Represents the boundary or scope of this system, and the system’s relationship to its environment</a:t>
            </a:r>
          </a:p>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The single process, labeled “0,” represents the entire system; The sources/sinks represent its environmental boundaries.</a:t>
            </a:r>
          </a:p>
        </p:txBody>
      </p:sp>
      <p:sp>
        <p:nvSpPr>
          <p:cNvPr id="4" name="Footer Placeholder 3">
            <a:extLst>
              <a:ext uri="{FF2B5EF4-FFF2-40B4-BE49-F238E27FC236}">
                <a16:creationId xmlns:a16="http://schemas.microsoft.com/office/drawing/2014/main" id="{BA80CBAC-CA69-402E-954B-53B68FF73F1A}"/>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C06D6F53-8BAD-405B-BCD7-94981DF424E0}"/>
              </a:ext>
            </a:extLst>
          </p:cNvPr>
          <p:cNvSpPr>
            <a:spLocks noGrp="1"/>
          </p:cNvSpPr>
          <p:nvPr>
            <p:ph type="sldNum" sz="quarter" idx="12"/>
          </p:nvPr>
        </p:nvSpPr>
        <p:spPr/>
        <p:txBody>
          <a:bodyPr/>
          <a:lstStyle/>
          <a:p>
            <a:fld id="{F43085E7-DD81-4654-9295-72AD80DBC430}" type="slidenum">
              <a:rPr lang="tr-TR" smtClean="0"/>
              <a:t>22</a:t>
            </a:fld>
            <a:endParaRPr lang="tr-TR"/>
          </a:p>
        </p:txBody>
      </p:sp>
      <p:pic>
        <p:nvPicPr>
          <p:cNvPr id="7" name="Picture 6">
            <a:extLst>
              <a:ext uri="{FF2B5EF4-FFF2-40B4-BE49-F238E27FC236}">
                <a16:creationId xmlns:a16="http://schemas.microsoft.com/office/drawing/2014/main" id="{45B59080-BED1-4370-9836-252B9E5BFDEA}"/>
              </a:ext>
            </a:extLst>
          </p:cNvPr>
          <p:cNvPicPr>
            <a:picLocks noChangeAspect="1"/>
          </p:cNvPicPr>
          <p:nvPr/>
        </p:nvPicPr>
        <p:blipFill rotWithShape="1">
          <a:blip r:embed="rId2"/>
          <a:srcRect l="38268"/>
          <a:stretch/>
        </p:blipFill>
        <p:spPr>
          <a:xfrm>
            <a:off x="7027333" y="1931116"/>
            <a:ext cx="3681943" cy="2995768"/>
          </a:xfrm>
          <a:prstGeom prst="rect">
            <a:avLst/>
          </a:prstGeom>
        </p:spPr>
      </p:pic>
      <p:pic>
        <p:nvPicPr>
          <p:cNvPr id="8" name="Picture 7">
            <a:extLst>
              <a:ext uri="{FF2B5EF4-FFF2-40B4-BE49-F238E27FC236}">
                <a16:creationId xmlns:a16="http://schemas.microsoft.com/office/drawing/2014/main" id="{AE70A65E-E239-41DE-B834-38DDA226B0EC}"/>
              </a:ext>
            </a:extLst>
          </p:cNvPr>
          <p:cNvPicPr>
            <a:picLocks noChangeAspect="1"/>
          </p:cNvPicPr>
          <p:nvPr/>
        </p:nvPicPr>
        <p:blipFill rotWithShape="1">
          <a:blip r:embed="rId2"/>
          <a:srcRect r="68688" b="52375"/>
          <a:stretch/>
        </p:blipFill>
        <p:spPr>
          <a:xfrm>
            <a:off x="10008144" y="3677600"/>
            <a:ext cx="1735123" cy="1325563"/>
          </a:xfrm>
          <a:prstGeom prst="rect">
            <a:avLst/>
          </a:prstGeom>
        </p:spPr>
      </p:pic>
    </p:spTree>
    <p:extLst>
      <p:ext uri="{BB962C8B-B14F-4D97-AF65-F5344CB8AC3E}">
        <p14:creationId xmlns:p14="http://schemas.microsoft.com/office/powerpoint/2010/main" val="2263547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322708-8E27-4170-9242-26CDE6EC3ABB}"/>
              </a:ext>
            </a:extLst>
          </p:cNvPr>
          <p:cNvSpPr>
            <a:spLocks noGrp="1"/>
          </p:cNvSpPr>
          <p:nvPr>
            <p:ph idx="1"/>
          </p:nvPr>
        </p:nvSpPr>
        <p:spPr>
          <a:xfrm>
            <a:off x="601131" y="330199"/>
            <a:ext cx="5894920" cy="6026151"/>
          </a:xfrm>
        </p:spPr>
        <p:txBody>
          <a:bodyPr>
            <a:noAutofit/>
          </a:bodyPr>
          <a:lstStyle/>
          <a:p>
            <a:pPr marL="0" indent="0" algn="just">
              <a:buNone/>
            </a:pPr>
            <a:r>
              <a:rPr lang="en-US" sz="1800" b="1" dirty="0">
                <a:solidFill>
                  <a:schemeClr val="accent1">
                    <a:lumMod val="75000"/>
                  </a:schemeClr>
                </a:solidFill>
                <a:latin typeface="Times New Roman" panose="02020603050405020304" pitchFamily="18" charset="0"/>
                <a:cs typeface="Times New Roman" panose="02020603050405020304" pitchFamily="18" charset="0"/>
              </a:rPr>
              <a:t>2- Level 0 Diagram</a:t>
            </a:r>
            <a:r>
              <a:rPr lang="en-US" sz="18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 :</a:t>
            </a:r>
            <a:endParaRPr lang="en-US" sz="1800" b="0"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which processes are represented by the single process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The main processes in the DFD represent the major functions of the system, and these major functions correspond to such actions as the following:</a:t>
            </a:r>
          </a:p>
          <a:p>
            <a:pPr marL="0" indent="0" algn="just">
              <a:buNone/>
            </a:pPr>
            <a:r>
              <a:rPr lang="en-US" sz="1800" b="0" i="0" u="none" strike="noStrike" baseline="0" dirty="0">
                <a:latin typeface="Times New Roman" panose="02020603050405020304" pitchFamily="18" charset="0"/>
                <a:cs typeface="Times New Roman" panose="02020603050405020304" pitchFamily="18" charset="0"/>
              </a:rPr>
              <a:t>1. Capturing data from different sources (Process 1.0)</a:t>
            </a:r>
          </a:p>
          <a:p>
            <a:pPr marL="0" indent="0" algn="just">
              <a:buNone/>
            </a:pPr>
            <a:r>
              <a:rPr lang="en-US" sz="1800" b="0" i="0" u="none" strike="noStrike" baseline="0" dirty="0">
                <a:latin typeface="Times New Roman" panose="02020603050405020304" pitchFamily="18" charset="0"/>
                <a:cs typeface="Times New Roman" panose="02020603050405020304" pitchFamily="18" charset="0"/>
              </a:rPr>
              <a:t>2. Maintaining data stores (Processes 2.0 and 3.0)</a:t>
            </a:r>
          </a:p>
          <a:p>
            <a:pPr marL="0" indent="0" algn="just">
              <a:buNone/>
            </a:pPr>
            <a:r>
              <a:rPr lang="en-US" sz="1800" b="0" i="0" u="none" strike="noStrike" baseline="0" dirty="0">
                <a:latin typeface="Times New Roman" panose="02020603050405020304" pitchFamily="18" charset="0"/>
                <a:cs typeface="Times New Roman" panose="02020603050405020304" pitchFamily="18" charset="0"/>
              </a:rPr>
              <a:t>3. Producing and distributing data to different sinks (Process 4.0)</a:t>
            </a:r>
          </a:p>
          <a:p>
            <a:pPr marL="0" indent="0" algn="just">
              <a:buNone/>
            </a:pPr>
            <a:r>
              <a:rPr lang="en-US" sz="1800" b="0" i="0" u="none" strike="noStrike" baseline="0" dirty="0">
                <a:latin typeface="Times New Roman" panose="02020603050405020304" pitchFamily="18" charset="0"/>
                <a:cs typeface="Times New Roman" panose="02020603050405020304" pitchFamily="18" charset="0"/>
              </a:rPr>
              <a:t>4. High-level descriptions of data transformation operations (Process 1.0)</a:t>
            </a:r>
          </a:p>
          <a:p>
            <a:pPr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T</a:t>
            </a:r>
            <a:r>
              <a:rPr lang="en-US" sz="1800" b="0" i="0" u="none" strike="noStrike" baseline="0" dirty="0">
                <a:latin typeface="Times New Roman" panose="02020603050405020304" pitchFamily="18" charset="0"/>
                <a:cs typeface="Times New Roman" panose="02020603050405020304" pitchFamily="18" charset="0"/>
              </a:rPr>
              <a:t>he system begins with an order from a customer,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In the first process, labeled “1.0,” the customer order is processed.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The results are four streams or flows of data: (1) The food order is transmitted to the kitchen, (2) the customer order is transformed into a list of goods sold, (3) the customer order is transformed into inventory data, and (4) the process generates a receipt for the customer.</a:t>
            </a:r>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0166811-0F2F-4AFE-8BF0-AC5777BE6F35}"/>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C8B5D006-CA0D-4B2B-9EEF-FBB9FCDD9E98}"/>
              </a:ext>
            </a:extLst>
          </p:cNvPr>
          <p:cNvSpPr>
            <a:spLocks noGrp="1"/>
          </p:cNvSpPr>
          <p:nvPr>
            <p:ph type="sldNum" sz="quarter" idx="12"/>
          </p:nvPr>
        </p:nvSpPr>
        <p:spPr/>
        <p:txBody>
          <a:bodyPr/>
          <a:lstStyle/>
          <a:p>
            <a:fld id="{F43085E7-DD81-4654-9295-72AD80DBC430}" type="slidenum">
              <a:rPr lang="tr-TR" smtClean="0"/>
              <a:t>23</a:t>
            </a:fld>
            <a:endParaRPr lang="tr-TR"/>
          </a:p>
        </p:txBody>
      </p:sp>
      <p:pic>
        <p:nvPicPr>
          <p:cNvPr id="6" name="Picture 5">
            <a:extLst>
              <a:ext uri="{FF2B5EF4-FFF2-40B4-BE49-F238E27FC236}">
                <a16:creationId xmlns:a16="http://schemas.microsoft.com/office/drawing/2014/main" id="{7B724FBB-BB76-4ECB-AEA3-AB21303C2CD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86538" y="649030"/>
            <a:ext cx="5427909" cy="5504120"/>
          </a:xfrm>
          <a:prstGeom prst="rect">
            <a:avLst/>
          </a:prstGeom>
        </p:spPr>
      </p:pic>
      <p:pic>
        <p:nvPicPr>
          <p:cNvPr id="7" name="Picture 6">
            <a:extLst>
              <a:ext uri="{FF2B5EF4-FFF2-40B4-BE49-F238E27FC236}">
                <a16:creationId xmlns:a16="http://schemas.microsoft.com/office/drawing/2014/main" id="{4A5827AC-C6F1-463A-90ED-87A0498CA973}"/>
              </a:ext>
            </a:extLst>
          </p:cNvPr>
          <p:cNvPicPr>
            <a:picLocks noChangeAspect="1"/>
          </p:cNvPicPr>
          <p:nvPr/>
        </p:nvPicPr>
        <p:blipFill>
          <a:blip r:embed="rId3"/>
          <a:stretch>
            <a:fillRect/>
          </a:stretch>
        </p:blipFill>
        <p:spPr>
          <a:xfrm>
            <a:off x="9982200" y="5219700"/>
            <a:ext cx="1994189" cy="933450"/>
          </a:xfrm>
          <a:prstGeom prst="rect">
            <a:avLst/>
          </a:prstGeom>
        </p:spPr>
      </p:pic>
    </p:spTree>
    <p:extLst>
      <p:ext uri="{BB962C8B-B14F-4D97-AF65-F5344CB8AC3E}">
        <p14:creationId xmlns:p14="http://schemas.microsoft.com/office/powerpoint/2010/main" val="390299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3190A1-749A-42D1-BE98-15EC41BC5EE0}"/>
              </a:ext>
            </a:extLst>
          </p:cNvPr>
          <p:cNvSpPr>
            <a:spLocks noGrp="1"/>
          </p:cNvSpPr>
          <p:nvPr>
            <p:ph idx="1"/>
          </p:nvPr>
        </p:nvSpPr>
        <p:spPr>
          <a:xfrm>
            <a:off x="838200" y="355600"/>
            <a:ext cx="10515600" cy="5821363"/>
          </a:xfrm>
        </p:spPr>
        <p:txBody>
          <a:bodyPr>
            <a:normAutofit/>
          </a:bodyPr>
          <a:lstStyle/>
          <a:p>
            <a:pPr algn="l">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First, the data labeled Goods Sold go to Process 2.0. The output for this process is labeled Formatted Goods Sold Data updates a data store labeled Goods Sold File. </a:t>
            </a:r>
          </a:p>
          <a:p>
            <a:pPr algn="l">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If the customer order were for two cheeseburgers, one order of fries, and a large soft drink, each of these categories of goods sold in the data store would be incremented appropriately.</a:t>
            </a:r>
          </a:p>
          <a:p>
            <a:pPr algn="l">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The Daily Goods Sold Amounts are then used as input to Process 4.0, Produce Management Reports. </a:t>
            </a:r>
          </a:p>
          <a:p>
            <a:pPr algn="l">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The Inventory Data, serves as input for Process 3.0, Update Inventory File. This process updates the Inventory File data store, based on the inventory that would have been used to create the customer order. </a:t>
            </a:r>
          </a:p>
          <a:p>
            <a:pPr>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For example, an order of two cheeseburgers would mean that Hoosier Burger now has two fewer hamburger patties, two fewer burger buns, and four fewer slices of American cheese. </a:t>
            </a:r>
          </a:p>
          <a:p>
            <a:pPr algn="l">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The Daily Inventory Depletion Amounts are then used as input to Process 4.0. </a:t>
            </a:r>
          </a:p>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The data flow leaving Process 4.0, Management Reports, goes to the sink Restaurant Manager.</a:t>
            </a:r>
          </a:p>
          <a:p>
            <a:pPr marL="0" indent="0" algn="l">
              <a:buNone/>
            </a:pPr>
            <a:r>
              <a:rPr lang="en-US" sz="1800" b="0" i="0" u="none" strike="noStrike" baseline="0" dirty="0">
                <a:latin typeface="Century-Book"/>
              </a:rPr>
              <a:t>We know from this diagram that Process 1.0 produces this data flow and that Process 3.0 receives it. However</a:t>
            </a:r>
            <a:r>
              <a:rPr lang="en-US" sz="1800" b="0" i="0" u="sng" strike="noStrike" baseline="0" dirty="0">
                <a:latin typeface="Century-Book"/>
              </a:rPr>
              <a:t>, we do not know the timing </a:t>
            </a:r>
            <a:r>
              <a:rPr lang="en-US" sz="1800" b="0" i="0" u="none" strike="noStrike" baseline="0" dirty="0">
                <a:latin typeface="Century-Book"/>
              </a:rPr>
              <a:t>of when this data flow is produced, </a:t>
            </a:r>
            <a:r>
              <a:rPr lang="en-US" sz="1800" b="0" i="0" u="sng" strike="noStrike" baseline="0" dirty="0">
                <a:latin typeface="Century-Book"/>
              </a:rPr>
              <a:t>how frequently i</a:t>
            </a:r>
            <a:r>
              <a:rPr lang="en-US" sz="1800" b="0" i="0" u="none" strike="noStrike" baseline="0" dirty="0">
                <a:latin typeface="Century-Book"/>
              </a:rPr>
              <a:t>t is produced, or what </a:t>
            </a:r>
            <a:r>
              <a:rPr lang="en-US" sz="1800" b="0" i="0" u="sng" strike="noStrike" baseline="0" dirty="0">
                <a:latin typeface="Century-Book"/>
              </a:rPr>
              <a:t>volume of data </a:t>
            </a:r>
            <a:r>
              <a:rPr lang="en-US" sz="1800" b="0" i="0" u="none" strike="noStrike" baseline="0" dirty="0">
                <a:latin typeface="Century-Book"/>
              </a:rPr>
              <a:t>is sent. </a:t>
            </a:r>
          </a:p>
          <a:p>
            <a:pPr marL="0" indent="0" algn="l">
              <a:buNone/>
            </a:pPr>
            <a:r>
              <a:rPr lang="en-US" sz="1800" b="0" i="0" u="none" strike="noStrike" baseline="0" dirty="0">
                <a:latin typeface="Century-Book"/>
              </a:rPr>
              <a:t>Thus, this DFD hides many physical characteristics of the system it describes. </a:t>
            </a:r>
          </a:p>
          <a:p>
            <a:pPr marL="0" indent="0" algn="l">
              <a:buNone/>
            </a:pPr>
            <a:endParaRPr lang="en-US" sz="1800" b="0" i="0" u="none" strike="noStrike" baseline="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1800" b="0" i="0" u="none" strike="noStrike" baseline="0"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A6BB735-3444-4EE3-8E6A-70DB4EE13B66}"/>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0CB83366-D614-4A4A-AA98-5B9009A033BA}"/>
              </a:ext>
            </a:extLst>
          </p:cNvPr>
          <p:cNvSpPr>
            <a:spLocks noGrp="1"/>
          </p:cNvSpPr>
          <p:nvPr>
            <p:ph type="sldNum" sz="quarter" idx="12"/>
          </p:nvPr>
        </p:nvSpPr>
        <p:spPr/>
        <p:txBody>
          <a:bodyPr/>
          <a:lstStyle/>
          <a:p>
            <a:fld id="{F43085E7-DD81-4654-9295-72AD80DBC430}" type="slidenum">
              <a:rPr lang="tr-TR" smtClean="0"/>
              <a:t>24</a:t>
            </a:fld>
            <a:endParaRPr lang="tr-TR"/>
          </a:p>
        </p:txBody>
      </p:sp>
    </p:spTree>
    <p:extLst>
      <p:ext uri="{BB962C8B-B14F-4D97-AF65-F5344CB8AC3E}">
        <p14:creationId xmlns:p14="http://schemas.microsoft.com/office/powerpoint/2010/main" val="127051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3C08E-BF25-4657-BBA8-0725677DC5EA}"/>
              </a:ext>
            </a:extLst>
          </p:cNvPr>
          <p:cNvSpPr>
            <a:spLocks noGrp="1"/>
          </p:cNvSpPr>
          <p:nvPr>
            <p:ph idx="1"/>
          </p:nvPr>
        </p:nvSpPr>
        <p:spPr>
          <a:xfrm>
            <a:off x="838199" y="719667"/>
            <a:ext cx="10734675" cy="3690408"/>
          </a:xfrm>
        </p:spPr>
        <p:txBody>
          <a:bodyPr>
            <a:normAutofit/>
          </a:bodyPr>
          <a:lstStyle/>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We know  that this data flow is needed by Process 3.0 and that Process 1.0 provides this needed data.</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whenever Process 1.0 produces the Inventory Data </a:t>
            </a:r>
            <a:r>
              <a:rPr lang="en-US" sz="1800" b="0" i="0" u="none" strike="noStrike" baseline="0" dirty="0" err="1">
                <a:latin typeface="Times New Roman" panose="02020603050405020304" pitchFamily="18" charset="0"/>
                <a:cs typeface="Times New Roman" panose="02020603050405020304" pitchFamily="18" charset="0"/>
              </a:rPr>
              <a:t>data</a:t>
            </a:r>
            <a:r>
              <a:rPr lang="en-US" sz="1800" b="0" i="0" u="none" strike="noStrike" baseline="0" dirty="0">
                <a:latin typeface="Times New Roman" panose="02020603050405020304" pitchFamily="18" charset="0"/>
                <a:cs typeface="Times New Roman" panose="02020603050405020304" pitchFamily="18" charset="0"/>
              </a:rPr>
              <a:t> flow , Process 3.0 must be ready to accept it. Thus, </a:t>
            </a:r>
            <a:r>
              <a:rPr lang="en-US" sz="1800" b="0" i="0" u="sng" strike="noStrike" baseline="0" dirty="0">
                <a:latin typeface="Times New Roman" panose="02020603050405020304" pitchFamily="18" charset="0"/>
                <a:cs typeface="Times New Roman" panose="02020603050405020304" pitchFamily="18" charset="0"/>
              </a:rPr>
              <a:t>Processes 1.0 and 3.0 are coupled </a:t>
            </a:r>
            <a:r>
              <a:rPr lang="en-US" sz="1800" b="0" i="0" u="none" strike="noStrike" baseline="0" dirty="0">
                <a:latin typeface="Times New Roman" panose="02020603050405020304" pitchFamily="18" charset="0"/>
                <a:cs typeface="Times New Roman" panose="02020603050405020304" pitchFamily="18" charset="0"/>
              </a:rPr>
              <a:t>to each other. </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The output from Process 2.0, Formatted Goods Sold Data, is placed in a data store, and when Process 4.0 needs such data, it reads Daily Goods Sold Amounts from this data store. In this case,</a:t>
            </a:r>
            <a:r>
              <a:rPr lang="en-US" sz="1800" b="0" i="0" u="sng" strike="noStrike" baseline="0" dirty="0">
                <a:latin typeface="Times New Roman" panose="02020603050405020304" pitchFamily="18" charset="0"/>
                <a:cs typeface="Times New Roman" panose="02020603050405020304" pitchFamily="18" charset="0"/>
              </a:rPr>
              <a:t> Processes 2.0 and 4.0 are decoupled </a:t>
            </a:r>
            <a:r>
              <a:rPr lang="en-US" sz="1800" b="0" i="0" u="none" strike="noStrike" baseline="0" dirty="0">
                <a:latin typeface="Times New Roman" panose="02020603050405020304" pitchFamily="18" charset="0"/>
                <a:cs typeface="Times New Roman" panose="02020603050405020304" pitchFamily="18" charset="0"/>
              </a:rPr>
              <a:t>by placing a </a:t>
            </a:r>
            <a:r>
              <a:rPr lang="en-US" sz="1800" b="0" i="0" u="sng" strike="noStrike" baseline="0" dirty="0">
                <a:latin typeface="Times New Roman" panose="02020603050405020304" pitchFamily="18" charset="0"/>
                <a:cs typeface="Times New Roman" panose="02020603050405020304" pitchFamily="18" charset="0"/>
              </a:rPr>
              <a:t>buffer, a data store</a:t>
            </a:r>
            <a:r>
              <a:rPr lang="en-US" sz="1800" b="0" i="0" u="none" strike="noStrike" baseline="0" dirty="0">
                <a:latin typeface="Times New Roman" panose="02020603050405020304" pitchFamily="18" charset="0"/>
                <a:cs typeface="Times New Roman" panose="02020603050405020304" pitchFamily="18" charset="0"/>
              </a:rPr>
              <a:t> (Goods Sold File), between them. </a:t>
            </a:r>
            <a:r>
              <a:rPr lang="en-US" sz="1800" dirty="0">
                <a:latin typeface="Times New Roman" panose="02020603050405020304" pitchFamily="18" charset="0"/>
                <a:cs typeface="Times New Roman" panose="02020603050405020304" pitchFamily="18" charset="0"/>
              </a:rPr>
              <a:t>E</a:t>
            </a:r>
            <a:r>
              <a:rPr lang="en-US" sz="1800" b="0" i="0" u="none" strike="noStrike" baseline="0" dirty="0">
                <a:latin typeface="Times New Roman" panose="02020603050405020304" pitchFamily="18" charset="0"/>
                <a:cs typeface="Times New Roman" panose="02020603050405020304" pitchFamily="18" charset="0"/>
              </a:rPr>
              <a:t>ach of these processes can work at its own pace, and Process 4.0 does not have to be vigilant by being able to accept input at any time.</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Further, the Goods Sold File becomes a data resource that other processes could potentially draw upon for data.</a:t>
            </a: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D9D7DE1-47C0-4C15-9D08-FEF266CF5FFD}"/>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D689819F-4049-4C80-A2E8-8FA84F192A18}"/>
              </a:ext>
            </a:extLst>
          </p:cNvPr>
          <p:cNvSpPr>
            <a:spLocks noGrp="1"/>
          </p:cNvSpPr>
          <p:nvPr>
            <p:ph type="sldNum" sz="quarter" idx="12"/>
          </p:nvPr>
        </p:nvSpPr>
        <p:spPr/>
        <p:txBody>
          <a:bodyPr/>
          <a:lstStyle/>
          <a:p>
            <a:fld id="{F43085E7-DD81-4654-9295-72AD80DBC430}" type="slidenum">
              <a:rPr lang="tr-TR" smtClean="0"/>
              <a:t>25</a:t>
            </a:fld>
            <a:endParaRPr lang="tr-TR"/>
          </a:p>
        </p:txBody>
      </p:sp>
    </p:spTree>
    <p:extLst>
      <p:ext uri="{BB962C8B-B14F-4D97-AF65-F5344CB8AC3E}">
        <p14:creationId xmlns:p14="http://schemas.microsoft.com/office/powerpoint/2010/main" val="3278932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76E71-F317-4B75-93B0-BC95EBFCF787}"/>
              </a:ext>
            </a:extLst>
          </p:cNvPr>
          <p:cNvSpPr>
            <a:spLocks noGrp="1"/>
          </p:cNvSpPr>
          <p:nvPr>
            <p:ph type="title"/>
          </p:nvPr>
        </p:nvSpPr>
        <p:spPr>
          <a:xfrm>
            <a:off x="838200" y="206374"/>
            <a:ext cx="10515600" cy="815975"/>
          </a:xfrm>
        </p:spPr>
        <p:txBody>
          <a:bodyPr vert="horz" lIns="91440" tIns="45720" rIns="91440" bIns="45720" rtlCol="0" anchor="ctr">
            <a:normAutofit/>
          </a:bodyPr>
          <a:lstStyle/>
          <a:p>
            <a:pPr algn="ctr"/>
            <a:r>
              <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Data-Flow Diagramming Rules</a:t>
            </a:r>
          </a:p>
        </p:txBody>
      </p:sp>
      <p:sp>
        <p:nvSpPr>
          <p:cNvPr id="3" name="Content Placeholder 2">
            <a:extLst>
              <a:ext uri="{FF2B5EF4-FFF2-40B4-BE49-F238E27FC236}">
                <a16:creationId xmlns:a16="http://schemas.microsoft.com/office/drawing/2014/main" id="{0516DC01-5DEB-40FD-9409-4D33CB702EC1}"/>
              </a:ext>
            </a:extLst>
          </p:cNvPr>
          <p:cNvSpPr>
            <a:spLocks noGrp="1"/>
          </p:cNvSpPr>
          <p:nvPr>
            <p:ph idx="1"/>
          </p:nvPr>
        </p:nvSpPr>
        <p:spPr>
          <a:xfrm>
            <a:off x="1152525" y="1104900"/>
            <a:ext cx="10610850" cy="4995863"/>
          </a:xfrm>
        </p:spPr>
        <p:txBody>
          <a:bodyPr>
            <a:noAutofit/>
          </a:bodyPr>
          <a:lstStyle/>
          <a:p>
            <a:pPr marL="0" indent="0" algn="just">
              <a:lnSpc>
                <a:spcPct val="100000"/>
              </a:lnSpc>
              <a:spcBef>
                <a:spcPts val="0"/>
              </a:spcBef>
              <a:buNone/>
            </a:pPr>
            <a:r>
              <a:rPr lang="en-US" sz="1800" dirty="0">
                <a:latin typeface="Times New Roman" panose="02020603050405020304" pitchFamily="18" charset="0"/>
                <a:cs typeface="Times New Roman" panose="02020603050405020304" pitchFamily="18" charset="0"/>
              </a:rPr>
              <a:t>T</a:t>
            </a:r>
            <a:r>
              <a:rPr lang="en-US" sz="1800" b="0" i="0" u="none" strike="noStrike" baseline="0" dirty="0">
                <a:latin typeface="Times New Roman" panose="02020603050405020304" pitchFamily="18" charset="0"/>
                <a:cs typeface="Times New Roman" panose="02020603050405020304" pitchFamily="18" charset="0"/>
              </a:rPr>
              <a:t>wo DFD guidelines apply most of the time:</a:t>
            </a:r>
          </a:p>
          <a:p>
            <a:pPr marL="0" indent="0" algn="just">
              <a:lnSpc>
                <a:spcPct val="100000"/>
              </a:lnSpc>
              <a:spcBef>
                <a:spcPts val="0"/>
              </a:spcBef>
              <a:buNone/>
            </a:pPr>
            <a:r>
              <a:rPr lang="en-US" sz="1800" b="1" i="0" u="none" strike="noStrike" baseline="0" dirty="0">
                <a:latin typeface="Times New Roman" panose="02020603050405020304" pitchFamily="18" charset="0"/>
                <a:cs typeface="Times New Roman" panose="02020603050405020304" pitchFamily="18" charset="0"/>
              </a:rPr>
              <a:t>1- The inputs to a process are different from the outputs of that process:</a:t>
            </a:r>
          </a:p>
          <a:p>
            <a:pPr marL="0" indent="0" algn="just">
              <a:lnSpc>
                <a:spcPct val="100000"/>
              </a:lnSpc>
              <a:spcBef>
                <a:spcPts val="0"/>
              </a:spcBef>
              <a:buNone/>
            </a:pPr>
            <a:r>
              <a:rPr lang="en-US" sz="1800" b="0" i="0" u="none" strike="noStrike" baseline="0" dirty="0">
                <a:latin typeface="Times New Roman" panose="02020603050405020304" pitchFamily="18" charset="0"/>
                <a:cs typeface="Times New Roman" panose="02020603050405020304" pitchFamily="18" charset="0"/>
              </a:rPr>
              <a:t>The reason is that processes, to have a purpose, typically transform inputs into outputs, rather than simply passing the data through without some manipulation. The same input may go in and out of a process, but the process also produces other new data flows that are the result of manipulating the inputs.</a:t>
            </a:r>
          </a:p>
          <a:p>
            <a:pPr marL="0" indent="0" algn="just">
              <a:lnSpc>
                <a:spcPct val="100000"/>
              </a:lnSpc>
              <a:spcBef>
                <a:spcPts val="0"/>
              </a:spcBef>
              <a:buNone/>
            </a:pPr>
            <a:endParaRPr lang="en-US" sz="1800" b="0" i="0" u="none" strike="noStrike" baseline="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US" sz="1800" b="1" i="0" u="none" strike="noStrike" baseline="0" dirty="0">
                <a:latin typeface="Times New Roman" panose="02020603050405020304" pitchFamily="18" charset="0"/>
                <a:cs typeface="Times New Roman" panose="02020603050405020304" pitchFamily="18" charset="0"/>
              </a:rPr>
              <a:t>2-  Objects on a DFD have unique names: </a:t>
            </a:r>
          </a:p>
          <a:p>
            <a:pPr algn="just">
              <a:lnSpc>
                <a:spcPct val="100000"/>
              </a:lnSpc>
              <a:spcBef>
                <a:spcPts val="0"/>
              </a:spcBef>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Keep the diagram uncluttered.</a:t>
            </a:r>
          </a:p>
          <a:p>
            <a:pPr algn="just">
              <a:lnSpc>
                <a:spcPct val="100000"/>
              </a:lnSpc>
              <a:spcBef>
                <a:spcPts val="0"/>
              </a:spcBef>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You can repeat data stores and sources/sinks. </a:t>
            </a:r>
          </a:p>
          <a:p>
            <a:pPr algn="just">
              <a:lnSpc>
                <a:spcPct val="100000"/>
              </a:lnSpc>
              <a:spcBef>
                <a:spcPts val="0"/>
              </a:spcBef>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When two arrows have the same data-flow name, you must be careful that these flows are exactly the same. </a:t>
            </a:r>
          </a:p>
          <a:p>
            <a:pPr algn="just">
              <a:lnSpc>
                <a:spcPct val="100000"/>
              </a:lnSpc>
              <a:spcBef>
                <a:spcPts val="0"/>
              </a:spcBef>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It is a mistake to reuse the same data-flow name when two packets of data are almost the same but not identical. Because a data-flow name represents a specific set of data, another data flow that has even one more or one less piece of data must be given a different, unique name.</a:t>
            </a:r>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E9B7558-531D-4892-89C3-2234C46A7202}"/>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37D88344-3D36-4161-8783-A8144E312EE6}"/>
              </a:ext>
            </a:extLst>
          </p:cNvPr>
          <p:cNvSpPr>
            <a:spLocks noGrp="1"/>
          </p:cNvSpPr>
          <p:nvPr>
            <p:ph type="sldNum" sz="quarter" idx="12"/>
          </p:nvPr>
        </p:nvSpPr>
        <p:spPr/>
        <p:txBody>
          <a:bodyPr/>
          <a:lstStyle/>
          <a:p>
            <a:fld id="{F43085E7-DD81-4654-9295-72AD80DBC430}" type="slidenum">
              <a:rPr lang="tr-TR" smtClean="0"/>
              <a:t>26</a:t>
            </a:fld>
            <a:endParaRPr lang="tr-TR"/>
          </a:p>
        </p:txBody>
      </p:sp>
    </p:spTree>
    <p:extLst>
      <p:ext uri="{BB962C8B-B14F-4D97-AF65-F5344CB8AC3E}">
        <p14:creationId xmlns:p14="http://schemas.microsoft.com/office/powerpoint/2010/main" val="3476049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2F97044-6090-4D7F-AA76-6FEEEE89CD42}"/>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36CA817B-1AA0-4AF0-8A75-C5E81D02E03E}"/>
              </a:ext>
            </a:extLst>
          </p:cNvPr>
          <p:cNvSpPr>
            <a:spLocks noGrp="1"/>
          </p:cNvSpPr>
          <p:nvPr>
            <p:ph type="sldNum" sz="quarter" idx="12"/>
          </p:nvPr>
        </p:nvSpPr>
        <p:spPr/>
        <p:txBody>
          <a:bodyPr/>
          <a:lstStyle/>
          <a:p>
            <a:fld id="{F43085E7-DD81-4654-9295-72AD80DBC430}" type="slidenum">
              <a:rPr lang="tr-TR" smtClean="0"/>
              <a:t>27</a:t>
            </a:fld>
            <a:endParaRPr lang="tr-TR"/>
          </a:p>
        </p:txBody>
      </p:sp>
      <p:pic>
        <p:nvPicPr>
          <p:cNvPr id="7" name="Picture 6">
            <a:extLst>
              <a:ext uri="{FF2B5EF4-FFF2-40B4-BE49-F238E27FC236}">
                <a16:creationId xmlns:a16="http://schemas.microsoft.com/office/drawing/2014/main" id="{45725B71-059A-43DA-A521-F15DD57897F9}"/>
              </a:ext>
            </a:extLst>
          </p:cNvPr>
          <p:cNvPicPr>
            <a:picLocks noChangeAspect="1"/>
          </p:cNvPicPr>
          <p:nvPr/>
        </p:nvPicPr>
        <p:blipFill>
          <a:blip r:embed="rId2"/>
          <a:stretch>
            <a:fillRect/>
          </a:stretch>
        </p:blipFill>
        <p:spPr>
          <a:xfrm>
            <a:off x="4249417" y="210418"/>
            <a:ext cx="7644134" cy="5831607"/>
          </a:xfrm>
          <a:prstGeom prst="rect">
            <a:avLst/>
          </a:prstGeom>
        </p:spPr>
      </p:pic>
      <p:sp>
        <p:nvSpPr>
          <p:cNvPr id="8" name="TextBox 7">
            <a:extLst>
              <a:ext uri="{FF2B5EF4-FFF2-40B4-BE49-F238E27FC236}">
                <a16:creationId xmlns:a16="http://schemas.microsoft.com/office/drawing/2014/main" id="{975A228B-164B-4997-B978-1F6F425AFB4E}"/>
              </a:ext>
            </a:extLst>
          </p:cNvPr>
          <p:cNvSpPr txBox="1"/>
          <p:nvPr/>
        </p:nvSpPr>
        <p:spPr>
          <a:xfrm>
            <a:off x="200025" y="1676400"/>
            <a:ext cx="4049392" cy="830997"/>
          </a:xfrm>
          <a:prstGeom prst="rect">
            <a:avLst/>
          </a:prstGeom>
          <a:noFill/>
        </p:spPr>
        <p:txBody>
          <a:bodyPr wrap="square" rtlCol="0">
            <a:spAutoFit/>
          </a:bodyPr>
          <a:lstStyle/>
          <a:p>
            <a:pPr algn="just">
              <a:lnSpc>
                <a:spcPct val="100000"/>
              </a:lnSpc>
              <a:spcBef>
                <a:spcPts val="0"/>
              </a:spcBef>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N</a:t>
            </a:r>
            <a:r>
              <a:rPr lang="en-US" sz="1600" b="0" i="0" u="none" strike="noStrike" baseline="0" dirty="0">
                <a:latin typeface="Times New Roman" panose="02020603050405020304" pitchFamily="18" charset="0"/>
                <a:cs typeface="Times New Roman" panose="02020603050405020304" pitchFamily="18" charset="0"/>
              </a:rPr>
              <a:t>aming conventions (rules C, G, I, and P)</a:t>
            </a:r>
          </a:p>
          <a:p>
            <a:pPr algn="just">
              <a:lnSpc>
                <a:spcPct val="100000"/>
              </a:lnSpc>
              <a:spcBef>
                <a:spcPts val="0"/>
              </a:spcBef>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H</a:t>
            </a:r>
            <a:r>
              <a:rPr lang="en-US" sz="1600" b="0" i="0" u="none" strike="noStrike" baseline="0" dirty="0">
                <a:latin typeface="Times New Roman" panose="02020603050405020304" pitchFamily="18" charset="0"/>
                <a:cs typeface="Times New Roman" panose="02020603050405020304" pitchFamily="18" charset="0"/>
              </a:rPr>
              <a:t>ow to interpret data flows in and out of data stores (rules N and O )</a:t>
            </a:r>
            <a:endParaRPr lang="tr-TR" sz="1600" dirty="0"/>
          </a:p>
        </p:txBody>
      </p:sp>
    </p:spTree>
    <p:extLst>
      <p:ext uri="{BB962C8B-B14F-4D97-AF65-F5344CB8AC3E}">
        <p14:creationId xmlns:p14="http://schemas.microsoft.com/office/powerpoint/2010/main" val="2689749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605D60D-4DE3-41A3-9A20-343F1011D2C0}"/>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1AD12E4D-3BF9-42B2-AE81-AB10ACBAFCE2}"/>
              </a:ext>
            </a:extLst>
          </p:cNvPr>
          <p:cNvSpPr>
            <a:spLocks noGrp="1"/>
          </p:cNvSpPr>
          <p:nvPr>
            <p:ph type="sldNum" sz="quarter" idx="12"/>
          </p:nvPr>
        </p:nvSpPr>
        <p:spPr/>
        <p:txBody>
          <a:bodyPr/>
          <a:lstStyle/>
          <a:p>
            <a:fld id="{F43085E7-DD81-4654-9295-72AD80DBC430}" type="slidenum">
              <a:rPr lang="tr-TR" smtClean="0"/>
              <a:t>28</a:t>
            </a:fld>
            <a:endParaRPr lang="tr-TR"/>
          </a:p>
        </p:txBody>
      </p:sp>
      <p:pic>
        <p:nvPicPr>
          <p:cNvPr id="7" name="Picture 6">
            <a:extLst>
              <a:ext uri="{FF2B5EF4-FFF2-40B4-BE49-F238E27FC236}">
                <a16:creationId xmlns:a16="http://schemas.microsoft.com/office/drawing/2014/main" id="{A71B132B-4DDC-47F9-8CDA-69AF1B79423D}"/>
              </a:ext>
            </a:extLst>
          </p:cNvPr>
          <p:cNvPicPr>
            <a:picLocks noChangeAspect="1"/>
          </p:cNvPicPr>
          <p:nvPr/>
        </p:nvPicPr>
        <p:blipFill>
          <a:blip r:embed="rId2"/>
          <a:stretch>
            <a:fillRect/>
          </a:stretch>
        </p:blipFill>
        <p:spPr>
          <a:xfrm>
            <a:off x="2852737" y="238125"/>
            <a:ext cx="6219825" cy="5886450"/>
          </a:xfrm>
          <a:prstGeom prst="rect">
            <a:avLst/>
          </a:prstGeom>
        </p:spPr>
      </p:pic>
      <p:sp>
        <p:nvSpPr>
          <p:cNvPr id="8" name="TextBox 7">
            <a:extLst>
              <a:ext uri="{FF2B5EF4-FFF2-40B4-BE49-F238E27FC236}">
                <a16:creationId xmlns:a16="http://schemas.microsoft.com/office/drawing/2014/main" id="{A355E21D-5543-48C4-AA16-F9113D968352}"/>
              </a:ext>
            </a:extLst>
          </p:cNvPr>
          <p:cNvSpPr txBox="1"/>
          <p:nvPr/>
        </p:nvSpPr>
        <p:spPr>
          <a:xfrm>
            <a:off x="561976" y="971550"/>
            <a:ext cx="252412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latin typeface="Times New Roman" panose="02020603050405020304" pitchFamily="18" charset="0"/>
                <a:cs typeface="Times New Roman" panose="02020603050405020304" pitchFamily="18" charset="0"/>
              </a:rPr>
              <a:t>A process should use inputs and produce outputs, and has verb-phrase name.</a:t>
            </a:r>
            <a:endParaRPr lang="tr-TR"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BF0A24C-0AEA-47FB-87CE-761F5614FB21}"/>
              </a:ext>
            </a:extLst>
          </p:cNvPr>
          <p:cNvSpPr txBox="1"/>
          <p:nvPr/>
        </p:nvSpPr>
        <p:spPr>
          <a:xfrm>
            <a:off x="521495" y="3548062"/>
            <a:ext cx="252412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Times New Roman" panose="02020603050405020304" pitchFamily="18" charset="0"/>
                <a:cs typeface="Times New Roman" panose="02020603050405020304" pitchFamily="18" charset="0"/>
              </a:rPr>
              <a:t>A Data is moved from/to  a source or a file  by process, and has noun-phrase name.</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2523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03C0118-6730-4C58-9B47-E24A033B05AC}"/>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68A70BD5-C639-40B9-994B-A3A9915CDE6C}"/>
              </a:ext>
            </a:extLst>
          </p:cNvPr>
          <p:cNvSpPr>
            <a:spLocks noGrp="1"/>
          </p:cNvSpPr>
          <p:nvPr>
            <p:ph type="sldNum" sz="quarter" idx="12"/>
          </p:nvPr>
        </p:nvSpPr>
        <p:spPr/>
        <p:txBody>
          <a:bodyPr/>
          <a:lstStyle/>
          <a:p>
            <a:fld id="{F43085E7-DD81-4654-9295-72AD80DBC430}" type="slidenum">
              <a:rPr lang="tr-TR" smtClean="0"/>
              <a:t>29</a:t>
            </a:fld>
            <a:endParaRPr lang="tr-TR"/>
          </a:p>
        </p:txBody>
      </p:sp>
      <p:pic>
        <p:nvPicPr>
          <p:cNvPr id="7" name="Picture 6">
            <a:extLst>
              <a:ext uri="{FF2B5EF4-FFF2-40B4-BE49-F238E27FC236}">
                <a16:creationId xmlns:a16="http://schemas.microsoft.com/office/drawing/2014/main" id="{00F7D1E6-0D03-408B-A061-AC3E06D72003}"/>
              </a:ext>
            </a:extLst>
          </p:cNvPr>
          <p:cNvPicPr>
            <a:picLocks noChangeAspect="1"/>
          </p:cNvPicPr>
          <p:nvPr/>
        </p:nvPicPr>
        <p:blipFill>
          <a:blip r:embed="rId2"/>
          <a:stretch>
            <a:fillRect/>
          </a:stretch>
        </p:blipFill>
        <p:spPr>
          <a:xfrm>
            <a:off x="4095750" y="150898"/>
            <a:ext cx="7037920" cy="6116552"/>
          </a:xfrm>
          <a:prstGeom prst="rect">
            <a:avLst/>
          </a:prstGeom>
        </p:spPr>
      </p:pic>
      <p:sp>
        <p:nvSpPr>
          <p:cNvPr id="9" name="TextBox 8">
            <a:extLst>
              <a:ext uri="{FF2B5EF4-FFF2-40B4-BE49-F238E27FC236}">
                <a16:creationId xmlns:a16="http://schemas.microsoft.com/office/drawing/2014/main" id="{DFADCF6E-9F9A-4E1C-A106-9E775BCCF522}"/>
              </a:ext>
            </a:extLst>
          </p:cNvPr>
          <p:cNvSpPr txBox="1"/>
          <p:nvPr/>
        </p:nvSpPr>
        <p:spPr>
          <a:xfrm>
            <a:off x="305855" y="357187"/>
            <a:ext cx="3608919"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latin typeface="Times New Roman" panose="02020603050405020304" pitchFamily="18" charset="0"/>
                <a:cs typeface="Times New Roman" panose="02020603050405020304" pitchFamily="18" charset="0"/>
              </a:rPr>
              <a:t>A Data is moved from/to  a source by process, and source has noun-phrase name.</a:t>
            </a:r>
            <a:endParaRPr lang="tr-TR"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73C3809-A05E-4008-9152-0C644FA10638}"/>
              </a:ext>
            </a:extLst>
          </p:cNvPr>
          <p:cNvSpPr txBox="1"/>
          <p:nvPr/>
        </p:nvSpPr>
        <p:spPr>
          <a:xfrm>
            <a:off x="315380" y="2214562"/>
            <a:ext cx="3742269" cy="3416320"/>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Times New Roman" panose="02020603050405020304" pitchFamily="18" charset="0"/>
                <a:cs typeface="Times New Roman" panose="02020603050405020304" pitchFamily="18" charset="0"/>
              </a:rPr>
              <a:t>Data flow has one direction, </a:t>
            </a:r>
          </a:p>
          <a:p>
            <a:r>
              <a:rPr lang="en-US" dirty="0">
                <a:latin typeface="Times New Roman" panose="02020603050405020304" pitchFamily="18" charset="0"/>
                <a:cs typeface="Times New Roman" panose="02020603050405020304" pitchFamily="18" charset="0"/>
              </a:rPr>
              <a:t>A fork and Join in data are a different copies of the same data,</a:t>
            </a:r>
          </a:p>
          <a:p>
            <a:r>
              <a:rPr lang="en-US" dirty="0">
                <a:latin typeface="Times New Roman" panose="02020603050405020304" pitchFamily="18" charset="0"/>
                <a:cs typeface="Times New Roman" panose="02020603050405020304" pitchFamily="18" charset="0"/>
              </a:rPr>
              <a:t>A data flow cannot be an input and output of a process unless it moves through another process,</a:t>
            </a:r>
          </a:p>
          <a:p>
            <a:r>
              <a:rPr lang="en-US" dirty="0">
                <a:latin typeface="Times New Roman" panose="02020603050405020304" pitchFamily="18" charset="0"/>
                <a:cs typeface="Times New Roman" panose="02020603050405020304" pitchFamily="18" charset="0"/>
              </a:rPr>
              <a:t>A data flow to a store is an update,</a:t>
            </a:r>
          </a:p>
          <a:p>
            <a:r>
              <a:rPr lang="en-US" dirty="0">
                <a:latin typeface="Times New Roman" panose="02020603050405020304" pitchFamily="18" charset="0"/>
                <a:cs typeface="Times New Roman" panose="02020603050405020304" pitchFamily="18" charset="0"/>
              </a:rPr>
              <a:t>A data flow From a store is retrieved,</a:t>
            </a:r>
          </a:p>
          <a:p>
            <a:r>
              <a:rPr lang="en-US" dirty="0">
                <a:latin typeface="Times New Roman" panose="02020603050405020304" pitchFamily="18" charset="0"/>
                <a:cs typeface="Times New Roman" panose="02020603050405020304" pitchFamily="18" charset="0"/>
              </a:rPr>
              <a:t>Data flow has a noun-phrase name,</a:t>
            </a:r>
          </a:p>
          <a:p>
            <a:r>
              <a:rPr lang="en-US" dirty="0">
                <a:latin typeface="Times New Roman" panose="02020603050405020304" pitchFamily="18" charset="0"/>
                <a:cs typeface="Times New Roman" panose="02020603050405020304" pitchFamily="18" charset="0"/>
              </a:rPr>
              <a:t>Many data flows can move together on a single arrow, </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9913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a:extLst>
              <a:ext uri="{FF2B5EF4-FFF2-40B4-BE49-F238E27FC236}">
                <a16:creationId xmlns:a16="http://schemas.microsoft.com/office/drawing/2014/main" id="{BEC78603-382C-4447-A701-BC2DB031D690}"/>
              </a:ext>
            </a:extLst>
          </p:cNvPr>
          <p:cNvCxnSpPr>
            <a:cxnSpLocks/>
          </p:cNvCxnSpPr>
          <p:nvPr/>
        </p:nvCxnSpPr>
        <p:spPr>
          <a:xfrm>
            <a:off x="4088010" y="3257550"/>
            <a:ext cx="1035419" cy="2240380"/>
          </a:xfrm>
          <a:prstGeom prst="line">
            <a:avLst/>
          </a:prstGeom>
        </p:spPr>
        <p:style>
          <a:lnRef idx="2">
            <a:schemeClr val="accent6"/>
          </a:lnRef>
          <a:fillRef idx="0">
            <a:schemeClr val="accent6"/>
          </a:fillRef>
          <a:effectRef idx="1">
            <a:schemeClr val="accent6"/>
          </a:effectRef>
          <a:fontRef idx="minor">
            <a:schemeClr val="tx1"/>
          </a:fontRef>
        </p:style>
      </p:cxnSp>
      <p:cxnSp>
        <p:nvCxnSpPr>
          <p:cNvPr id="50" name="Straight Connector 49">
            <a:extLst>
              <a:ext uri="{FF2B5EF4-FFF2-40B4-BE49-F238E27FC236}">
                <a16:creationId xmlns:a16="http://schemas.microsoft.com/office/drawing/2014/main" id="{BA7667A6-C391-4C91-BB3B-45BCC740A075}"/>
              </a:ext>
            </a:extLst>
          </p:cNvPr>
          <p:cNvCxnSpPr/>
          <p:nvPr/>
        </p:nvCxnSpPr>
        <p:spPr>
          <a:xfrm flipH="1" flipV="1">
            <a:off x="4088010" y="3257550"/>
            <a:ext cx="1035419" cy="1733642"/>
          </a:xfrm>
          <a:prstGeom prst="line">
            <a:avLst/>
          </a:prstGeom>
        </p:spPr>
        <p:style>
          <a:lnRef idx="2">
            <a:schemeClr val="accent6"/>
          </a:lnRef>
          <a:fillRef idx="0">
            <a:schemeClr val="accent6"/>
          </a:fillRef>
          <a:effectRef idx="1">
            <a:schemeClr val="accent6"/>
          </a:effectRef>
          <a:fontRef idx="minor">
            <a:schemeClr val="tx1"/>
          </a:fontRef>
        </p:style>
      </p:cxnSp>
      <p:cxnSp>
        <p:nvCxnSpPr>
          <p:cNvPr id="52" name="Straight Connector 51">
            <a:extLst>
              <a:ext uri="{FF2B5EF4-FFF2-40B4-BE49-F238E27FC236}">
                <a16:creationId xmlns:a16="http://schemas.microsoft.com/office/drawing/2014/main" id="{6E594740-E600-4A57-BE87-1F6031161E32}"/>
              </a:ext>
            </a:extLst>
          </p:cNvPr>
          <p:cNvCxnSpPr/>
          <p:nvPr/>
        </p:nvCxnSpPr>
        <p:spPr>
          <a:xfrm flipH="1">
            <a:off x="4088010" y="2291671"/>
            <a:ext cx="1035419" cy="1060422"/>
          </a:xfrm>
          <a:prstGeom prst="line">
            <a:avLst/>
          </a:prstGeom>
        </p:spPr>
        <p:style>
          <a:lnRef idx="2">
            <a:schemeClr val="accent6"/>
          </a:lnRef>
          <a:fillRef idx="0">
            <a:schemeClr val="accent6"/>
          </a:fillRef>
          <a:effectRef idx="1">
            <a:schemeClr val="accent6"/>
          </a:effectRef>
          <a:fontRef idx="minor">
            <a:schemeClr val="tx1"/>
          </a:fontRef>
        </p:style>
      </p:cxnSp>
      <p:cxnSp>
        <p:nvCxnSpPr>
          <p:cNvPr id="54" name="Straight Connector 53">
            <a:extLst>
              <a:ext uri="{FF2B5EF4-FFF2-40B4-BE49-F238E27FC236}">
                <a16:creationId xmlns:a16="http://schemas.microsoft.com/office/drawing/2014/main" id="{A82065F7-E8A5-4A80-810F-41E566E9A32C}"/>
              </a:ext>
            </a:extLst>
          </p:cNvPr>
          <p:cNvCxnSpPr/>
          <p:nvPr/>
        </p:nvCxnSpPr>
        <p:spPr>
          <a:xfrm flipH="1" flipV="1">
            <a:off x="4038600" y="3257550"/>
            <a:ext cx="1084829" cy="866821"/>
          </a:xfrm>
          <a:prstGeom prst="line">
            <a:avLst/>
          </a:prstGeom>
        </p:spPr>
        <p:style>
          <a:lnRef idx="2">
            <a:schemeClr val="accent6"/>
          </a:lnRef>
          <a:fillRef idx="0">
            <a:schemeClr val="accent6"/>
          </a:fillRef>
          <a:effectRef idx="1">
            <a:schemeClr val="accent6"/>
          </a:effectRef>
          <a:fontRef idx="minor">
            <a:schemeClr val="tx1"/>
          </a:fontRef>
        </p:style>
      </p:cxnSp>
      <p:cxnSp>
        <p:nvCxnSpPr>
          <p:cNvPr id="56" name="Straight Connector 55">
            <a:extLst>
              <a:ext uri="{FF2B5EF4-FFF2-40B4-BE49-F238E27FC236}">
                <a16:creationId xmlns:a16="http://schemas.microsoft.com/office/drawing/2014/main" id="{114C120B-3807-49E6-AD30-3E466D5D08C4}"/>
              </a:ext>
            </a:extLst>
          </p:cNvPr>
          <p:cNvCxnSpPr>
            <a:cxnSpLocks/>
          </p:cNvCxnSpPr>
          <p:nvPr/>
        </p:nvCxnSpPr>
        <p:spPr>
          <a:xfrm flipV="1">
            <a:off x="4086225" y="631305"/>
            <a:ext cx="1037204" cy="2720727"/>
          </a:xfrm>
          <a:prstGeom prst="line">
            <a:avLst/>
          </a:prstGeom>
        </p:spPr>
        <p:style>
          <a:lnRef idx="2">
            <a:schemeClr val="accent6"/>
          </a:lnRef>
          <a:fillRef idx="0">
            <a:schemeClr val="accent6"/>
          </a:fillRef>
          <a:effectRef idx="1">
            <a:schemeClr val="accent6"/>
          </a:effectRef>
          <a:fontRef idx="minor">
            <a:schemeClr val="tx1"/>
          </a:fontRef>
        </p:style>
      </p:cxnSp>
      <p:cxnSp>
        <p:nvCxnSpPr>
          <p:cNvPr id="43" name="Straight Connector 42">
            <a:extLst>
              <a:ext uri="{FF2B5EF4-FFF2-40B4-BE49-F238E27FC236}">
                <a16:creationId xmlns:a16="http://schemas.microsoft.com/office/drawing/2014/main" id="{92B751B7-9039-4627-9F28-FD2282C85857}"/>
              </a:ext>
            </a:extLst>
          </p:cNvPr>
          <p:cNvCxnSpPr>
            <a:cxnSpLocks/>
          </p:cNvCxnSpPr>
          <p:nvPr/>
        </p:nvCxnSpPr>
        <p:spPr>
          <a:xfrm flipV="1">
            <a:off x="4086225" y="632284"/>
            <a:ext cx="1037204" cy="2720727"/>
          </a:xfrm>
          <a:prstGeom prst="line">
            <a:avLst/>
          </a:prstGeom>
        </p:spPr>
        <p:style>
          <a:lnRef idx="2">
            <a:schemeClr val="accent6"/>
          </a:lnRef>
          <a:fillRef idx="0">
            <a:schemeClr val="accent6"/>
          </a:fillRef>
          <a:effectRef idx="1">
            <a:schemeClr val="accent6"/>
          </a:effectRef>
          <a:fontRef idx="minor">
            <a:schemeClr val="tx1"/>
          </a:fontRef>
        </p:style>
      </p:cxnSp>
      <p:cxnSp>
        <p:nvCxnSpPr>
          <p:cNvPr id="57" name="Straight Connector 56">
            <a:extLst>
              <a:ext uri="{FF2B5EF4-FFF2-40B4-BE49-F238E27FC236}">
                <a16:creationId xmlns:a16="http://schemas.microsoft.com/office/drawing/2014/main" id="{A3C7DA31-2BF4-4AC8-982B-361618947872}"/>
              </a:ext>
            </a:extLst>
          </p:cNvPr>
          <p:cNvCxnSpPr/>
          <p:nvPr/>
        </p:nvCxnSpPr>
        <p:spPr>
          <a:xfrm flipH="1">
            <a:off x="4088010" y="2290964"/>
            <a:ext cx="1035419" cy="1060422"/>
          </a:xfrm>
          <a:prstGeom prst="line">
            <a:avLst/>
          </a:prstGeom>
        </p:spPr>
        <p:style>
          <a:lnRef idx="2">
            <a:schemeClr val="accent6"/>
          </a:lnRef>
          <a:fillRef idx="0">
            <a:schemeClr val="accent6"/>
          </a:fillRef>
          <a:effectRef idx="1">
            <a:schemeClr val="accent6"/>
          </a:effectRef>
          <a:fontRef idx="minor">
            <a:schemeClr val="tx1"/>
          </a:fontRef>
        </p:style>
      </p:cxnSp>
      <p:sp>
        <p:nvSpPr>
          <p:cNvPr id="6" name="Round Diagonal Corner Rectangle 5"/>
          <p:cNvSpPr/>
          <p:nvPr/>
        </p:nvSpPr>
        <p:spPr>
          <a:xfrm>
            <a:off x="526473" y="785091"/>
            <a:ext cx="1154545" cy="314036"/>
          </a:xfrm>
          <a:prstGeom prst="round2Diag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Chapter 6</a:t>
            </a:r>
            <a:endParaRPr lang="tr-TR" dirty="0"/>
          </a:p>
        </p:txBody>
      </p:sp>
      <p:grpSp>
        <p:nvGrpSpPr>
          <p:cNvPr id="4" name="Group 3">
            <a:extLst>
              <a:ext uri="{FF2B5EF4-FFF2-40B4-BE49-F238E27FC236}">
                <a16:creationId xmlns:a16="http://schemas.microsoft.com/office/drawing/2014/main" id="{4F291971-0E08-4546-A16E-8E0D10253D24}"/>
              </a:ext>
            </a:extLst>
          </p:cNvPr>
          <p:cNvGrpSpPr/>
          <p:nvPr/>
        </p:nvGrpSpPr>
        <p:grpSpPr>
          <a:xfrm>
            <a:off x="952500" y="167643"/>
            <a:ext cx="10547199" cy="5452013"/>
            <a:chOff x="952500" y="485236"/>
            <a:chExt cx="10547199" cy="5452013"/>
          </a:xfrm>
        </p:grpSpPr>
        <p:sp>
          <p:nvSpPr>
            <p:cNvPr id="9" name="Freeform: Shape 8">
              <a:extLst>
                <a:ext uri="{FF2B5EF4-FFF2-40B4-BE49-F238E27FC236}">
                  <a16:creationId xmlns:a16="http://schemas.microsoft.com/office/drawing/2014/main" id="{C2C6AAAF-CDEE-46FE-A074-E321E5C4F1EA}"/>
                </a:ext>
              </a:extLst>
            </p:cNvPr>
            <p:cNvSpPr/>
            <p:nvPr/>
          </p:nvSpPr>
          <p:spPr>
            <a:xfrm>
              <a:off x="5149171" y="656713"/>
              <a:ext cx="2766829" cy="406711"/>
            </a:xfrm>
            <a:custGeom>
              <a:avLst/>
              <a:gdLst>
                <a:gd name="connsiteX0" fmla="*/ 0 w 2766829"/>
                <a:gd name="connsiteY0" fmla="*/ 40671 h 406711"/>
                <a:gd name="connsiteX1" fmla="*/ 40671 w 2766829"/>
                <a:gd name="connsiteY1" fmla="*/ 0 h 406711"/>
                <a:gd name="connsiteX2" fmla="*/ 2726158 w 2766829"/>
                <a:gd name="connsiteY2" fmla="*/ 0 h 406711"/>
                <a:gd name="connsiteX3" fmla="*/ 2766829 w 2766829"/>
                <a:gd name="connsiteY3" fmla="*/ 40671 h 406711"/>
                <a:gd name="connsiteX4" fmla="*/ 2766829 w 2766829"/>
                <a:gd name="connsiteY4" fmla="*/ 366040 h 406711"/>
                <a:gd name="connsiteX5" fmla="*/ 2726158 w 2766829"/>
                <a:gd name="connsiteY5" fmla="*/ 406711 h 406711"/>
                <a:gd name="connsiteX6" fmla="*/ 40671 w 2766829"/>
                <a:gd name="connsiteY6" fmla="*/ 406711 h 406711"/>
                <a:gd name="connsiteX7" fmla="*/ 0 w 2766829"/>
                <a:gd name="connsiteY7" fmla="*/ 366040 h 406711"/>
                <a:gd name="connsiteX8" fmla="*/ 0 w 2766829"/>
                <a:gd name="connsiteY8" fmla="*/ 40671 h 40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6829" h="406711">
                  <a:moveTo>
                    <a:pt x="0" y="40671"/>
                  </a:moveTo>
                  <a:cubicBezTo>
                    <a:pt x="0" y="18209"/>
                    <a:pt x="18209" y="0"/>
                    <a:pt x="40671" y="0"/>
                  </a:cubicBezTo>
                  <a:lnTo>
                    <a:pt x="2726158" y="0"/>
                  </a:lnTo>
                  <a:cubicBezTo>
                    <a:pt x="2748620" y="0"/>
                    <a:pt x="2766829" y="18209"/>
                    <a:pt x="2766829" y="40671"/>
                  </a:cubicBezTo>
                  <a:lnTo>
                    <a:pt x="2766829" y="366040"/>
                  </a:lnTo>
                  <a:cubicBezTo>
                    <a:pt x="2766829" y="388502"/>
                    <a:pt x="2748620" y="406711"/>
                    <a:pt x="2726158" y="406711"/>
                  </a:cubicBezTo>
                  <a:lnTo>
                    <a:pt x="40671" y="406711"/>
                  </a:lnTo>
                  <a:cubicBezTo>
                    <a:pt x="18209" y="406711"/>
                    <a:pt x="0" y="388502"/>
                    <a:pt x="0" y="366040"/>
                  </a:cubicBezTo>
                  <a:lnTo>
                    <a:pt x="0" y="4067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20802" tIns="20802" rIns="20802" bIns="20802" numCol="1" spcCol="1270" anchor="ctr" anchorCtr="0">
              <a:noAutofit/>
            </a:bodyPr>
            <a:lstStyle/>
            <a:p>
              <a:pPr marL="0" lvl="0" indent="0" algn="ctr" defTabSz="622300">
                <a:lnSpc>
                  <a:spcPct val="90000"/>
                </a:lnSpc>
                <a:spcBef>
                  <a:spcPct val="0"/>
                </a:spcBef>
                <a:spcAft>
                  <a:spcPct val="35000"/>
                </a:spcAft>
                <a:buNone/>
              </a:pPr>
              <a:r>
                <a:rPr lang="tr-TR" sz="1400" b="0" i="0" u="none" strike="noStrike" kern="1200" baseline="0" dirty="0">
                  <a:latin typeface="Times New Roman" panose="02020603050405020304" pitchFamily="18" charset="0"/>
                  <a:cs typeface="Times New Roman" panose="02020603050405020304" pitchFamily="18" charset="0"/>
                </a:rPr>
                <a:t>Process Modeling </a:t>
              </a:r>
              <a:endParaRPr lang="en-US" sz="1400" kern="1200" dirty="0">
                <a:latin typeface="Times New Roman" panose="02020603050405020304" pitchFamily="18" charset="0"/>
                <a:ea typeface="+mn-ea"/>
                <a:cs typeface="Times New Roman" panose="02020603050405020304" pitchFamily="18" charset="0"/>
              </a:endParaRPr>
            </a:p>
          </p:txBody>
        </p:sp>
        <p:sp>
          <p:nvSpPr>
            <p:cNvPr id="10" name="Freeform: Shape 9">
              <a:extLst>
                <a:ext uri="{FF2B5EF4-FFF2-40B4-BE49-F238E27FC236}">
                  <a16:creationId xmlns:a16="http://schemas.microsoft.com/office/drawing/2014/main" id="{679141E5-0760-4E58-82CD-B241F52D9CE2}"/>
                </a:ext>
              </a:extLst>
            </p:cNvPr>
            <p:cNvSpPr/>
            <p:nvPr/>
          </p:nvSpPr>
          <p:spPr>
            <a:xfrm rot="19989252">
              <a:off x="7895198" y="765418"/>
              <a:ext cx="386036" cy="14970"/>
            </a:xfrm>
            <a:custGeom>
              <a:avLst/>
              <a:gdLst>
                <a:gd name="connsiteX0" fmla="*/ 0 w 386036"/>
                <a:gd name="connsiteY0" fmla="*/ 8231 h 14970"/>
                <a:gd name="connsiteX1" fmla="*/ 423827 w 386036"/>
                <a:gd name="connsiteY1" fmla="*/ 8231 h 14970"/>
              </a:gdLst>
              <a:ahLst/>
              <a:cxnLst>
                <a:cxn ang="0">
                  <a:pos x="connsiteX0" y="connsiteY0"/>
                </a:cxn>
                <a:cxn ang="0">
                  <a:pos x="connsiteX1" y="connsiteY1"/>
                </a:cxn>
              </a:cxnLst>
              <a:rect l="l" t="t" r="r" b="b"/>
              <a:pathLst>
                <a:path w="386036" h="14970">
                  <a:moveTo>
                    <a:pt x="0" y="8231"/>
                  </a:moveTo>
                  <a:lnTo>
                    <a:pt x="423827" y="8231"/>
                  </a:lnTo>
                </a:path>
              </a:pathLst>
            </a:custGeom>
            <a:noFill/>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196067" tIns="-2167" rIns="215368" bIns="17136"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p:txBody>
        </p:sp>
        <p:sp>
          <p:nvSpPr>
            <p:cNvPr id="11" name="Freeform: Shape 10">
              <a:extLst>
                <a:ext uri="{FF2B5EF4-FFF2-40B4-BE49-F238E27FC236}">
                  <a16:creationId xmlns:a16="http://schemas.microsoft.com/office/drawing/2014/main" id="{9B7CB8B8-2C02-410D-9A7A-F74D5C7E027F}"/>
                </a:ext>
              </a:extLst>
            </p:cNvPr>
            <p:cNvSpPr/>
            <p:nvPr/>
          </p:nvSpPr>
          <p:spPr>
            <a:xfrm>
              <a:off x="8260432" y="485236"/>
              <a:ext cx="3227973" cy="401004"/>
            </a:xfrm>
            <a:custGeom>
              <a:avLst/>
              <a:gdLst>
                <a:gd name="connsiteX0" fmla="*/ 0 w 3227973"/>
                <a:gd name="connsiteY0" fmla="*/ 40100 h 401004"/>
                <a:gd name="connsiteX1" fmla="*/ 40100 w 3227973"/>
                <a:gd name="connsiteY1" fmla="*/ 0 h 401004"/>
                <a:gd name="connsiteX2" fmla="*/ 3187873 w 3227973"/>
                <a:gd name="connsiteY2" fmla="*/ 0 h 401004"/>
                <a:gd name="connsiteX3" fmla="*/ 3227973 w 3227973"/>
                <a:gd name="connsiteY3" fmla="*/ 40100 h 401004"/>
                <a:gd name="connsiteX4" fmla="*/ 3227973 w 3227973"/>
                <a:gd name="connsiteY4" fmla="*/ 360904 h 401004"/>
                <a:gd name="connsiteX5" fmla="*/ 3187873 w 3227973"/>
                <a:gd name="connsiteY5" fmla="*/ 401004 h 401004"/>
                <a:gd name="connsiteX6" fmla="*/ 40100 w 3227973"/>
                <a:gd name="connsiteY6" fmla="*/ 401004 h 401004"/>
                <a:gd name="connsiteX7" fmla="*/ 0 w 3227973"/>
                <a:gd name="connsiteY7" fmla="*/ 360904 h 401004"/>
                <a:gd name="connsiteX8" fmla="*/ 0 w 3227973"/>
                <a:gd name="connsiteY8" fmla="*/ 40100 h 40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73" h="401004">
                  <a:moveTo>
                    <a:pt x="0" y="40100"/>
                  </a:moveTo>
                  <a:cubicBezTo>
                    <a:pt x="0" y="17953"/>
                    <a:pt x="17953" y="0"/>
                    <a:pt x="40100" y="0"/>
                  </a:cubicBezTo>
                  <a:lnTo>
                    <a:pt x="3187873" y="0"/>
                  </a:lnTo>
                  <a:cubicBezTo>
                    <a:pt x="3210020" y="0"/>
                    <a:pt x="3227973" y="17953"/>
                    <a:pt x="3227973" y="40100"/>
                  </a:cubicBezTo>
                  <a:lnTo>
                    <a:pt x="3227973" y="360904"/>
                  </a:lnTo>
                  <a:cubicBezTo>
                    <a:pt x="3227973" y="383051"/>
                    <a:pt x="3210020" y="401004"/>
                    <a:pt x="3187873" y="401004"/>
                  </a:cubicBezTo>
                  <a:lnTo>
                    <a:pt x="40100" y="401004"/>
                  </a:lnTo>
                  <a:cubicBezTo>
                    <a:pt x="17953" y="401004"/>
                    <a:pt x="0" y="383051"/>
                    <a:pt x="0" y="360904"/>
                  </a:cubicBezTo>
                  <a:lnTo>
                    <a:pt x="0" y="4010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20635" tIns="20635" rIns="20635" bIns="20635" numCol="1" spcCol="1270" anchor="ctr" anchorCtr="0">
              <a:noAutofit/>
            </a:bodyPr>
            <a:lstStyle/>
            <a:p>
              <a:pPr marL="0" lvl="0" indent="0" algn="ctr" defTabSz="622300">
                <a:lnSpc>
                  <a:spcPct val="90000"/>
                </a:lnSpc>
                <a:spcBef>
                  <a:spcPct val="0"/>
                </a:spcBef>
                <a:spcAft>
                  <a:spcPct val="35000"/>
                </a:spcAft>
                <a:buNone/>
              </a:pPr>
              <a:r>
                <a:rPr lang="tr-TR" sz="1400" b="0" i="0" u="none" strike="noStrike" kern="1200" baseline="0" dirty="0">
                  <a:latin typeface="Times New Roman" panose="02020603050405020304" pitchFamily="18" charset="0"/>
                  <a:cs typeface="Times New Roman" panose="02020603050405020304" pitchFamily="18" charset="0"/>
                </a:rPr>
                <a:t>Modeling a System’s Process </a:t>
              </a:r>
              <a:endParaRPr lang="en-US" sz="1400" kern="1200" dirty="0">
                <a:latin typeface="Times New Roman" panose="02020603050405020304" pitchFamily="18" charset="0"/>
                <a:ea typeface="+mn-ea"/>
                <a:cs typeface="Times New Roman" panose="02020603050405020304" pitchFamily="18" charset="0"/>
              </a:endParaRPr>
            </a:p>
          </p:txBody>
        </p:sp>
        <p:sp>
          <p:nvSpPr>
            <p:cNvPr id="12" name="Freeform: Shape 11">
              <a:extLst>
                <a:ext uri="{FF2B5EF4-FFF2-40B4-BE49-F238E27FC236}">
                  <a16:creationId xmlns:a16="http://schemas.microsoft.com/office/drawing/2014/main" id="{6D97D428-9C8D-4EF0-A088-40C30FB5FD4E}"/>
                </a:ext>
              </a:extLst>
            </p:cNvPr>
            <p:cNvSpPr/>
            <p:nvPr/>
          </p:nvSpPr>
          <p:spPr>
            <a:xfrm rot="2426599">
              <a:off x="7861928" y="999375"/>
              <a:ext cx="452575" cy="14970"/>
            </a:xfrm>
            <a:custGeom>
              <a:avLst/>
              <a:gdLst>
                <a:gd name="connsiteX0" fmla="*/ 0 w 452575"/>
                <a:gd name="connsiteY0" fmla="*/ 8231 h 14970"/>
                <a:gd name="connsiteX1" fmla="*/ 454628 w 452575"/>
                <a:gd name="connsiteY1" fmla="*/ 8231 h 14970"/>
              </a:gdLst>
              <a:ahLst/>
              <a:cxnLst>
                <a:cxn ang="0">
                  <a:pos x="connsiteX0" y="connsiteY0"/>
                </a:cxn>
                <a:cxn ang="0">
                  <a:pos x="connsiteX1" y="connsiteY1"/>
                </a:cxn>
              </a:cxnLst>
              <a:rect l="l" t="t" r="r" b="b"/>
              <a:pathLst>
                <a:path w="452575" h="14970">
                  <a:moveTo>
                    <a:pt x="0" y="8231"/>
                  </a:moveTo>
                  <a:lnTo>
                    <a:pt x="454628" y="8231"/>
                  </a:lnTo>
                </a:path>
              </a:pathLst>
            </a:custGeom>
            <a:noFill/>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227673" tIns="-3830" rIns="250301" bIns="18799"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p:txBody>
        </p:sp>
        <p:sp>
          <p:nvSpPr>
            <p:cNvPr id="13" name="Freeform: Shape 12">
              <a:extLst>
                <a:ext uri="{FF2B5EF4-FFF2-40B4-BE49-F238E27FC236}">
                  <a16:creationId xmlns:a16="http://schemas.microsoft.com/office/drawing/2014/main" id="{E46DDE0D-35FF-4C20-9B43-C8B7F5B4C60E}"/>
                </a:ext>
              </a:extLst>
            </p:cNvPr>
            <p:cNvSpPr/>
            <p:nvPr/>
          </p:nvSpPr>
          <p:spPr>
            <a:xfrm>
              <a:off x="8260432" y="954830"/>
              <a:ext cx="3227973" cy="397643"/>
            </a:xfrm>
            <a:custGeom>
              <a:avLst/>
              <a:gdLst>
                <a:gd name="connsiteX0" fmla="*/ 0 w 3227973"/>
                <a:gd name="connsiteY0" fmla="*/ 39764 h 397643"/>
                <a:gd name="connsiteX1" fmla="*/ 39764 w 3227973"/>
                <a:gd name="connsiteY1" fmla="*/ 0 h 397643"/>
                <a:gd name="connsiteX2" fmla="*/ 3188209 w 3227973"/>
                <a:gd name="connsiteY2" fmla="*/ 0 h 397643"/>
                <a:gd name="connsiteX3" fmla="*/ 3227973 w 3227973"/>
                <a:gd name="connsiteY3" fmla="*/ 39764 h 397643"/>
                <a:gd name="connsiteX4" fmla="*/ 3227973 w 3227973"/>
                <a:gd name="connsiteY4" fmla="*/ 357879 h 397643"/>
                <a:gd name="connsiteX5" fmla="*/ 3188209 w 3227973"/>
                <a:gd name="connsiteY5" fmla="*/ 397643 h 397643"/>
                <a:gd name="connsiteX6" fmla="*/ 39764 w 3227973"/>
                <a:gd name="connsiteY6" fmla="*/ 397643 h 397643"/>
                <a:gd name="connsiteX7" fmla="*/ 0 w 3227973"/>
                <a:gd name="connsiteY7" fmla="*/ 357879 h 397643"/>
                <a:gd name="connsiteX8" fmla="*/ 0 w 3227973"/>
                <a:gd name="connsiteY8" fmla="*/ 39764 h 39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73" h="397643">
                  <a:moveTo>
                    <a:pt x="0" y="39764"/>
                  </a:moveTo>
                  <a:cubicBezTo>
                    <a:pt x="0" y="17803"/>
                    <a:pt x="17803" y="0"/>
                    <a:pt x="39764" y="0"/>
                  </a:cubicBezTo>
                  <a:lnTo>
                    <a:pt x="3188209" y="0"/>
                  </a:lnTo>
                  <a:cubicBezTo>
                    <a:pt x="3210170" y="0"/>
                    <a:pt x="3227973" y="17803"/>
                    <a:pt x="3227973" y="39764"/>
                  </a:cubicBezTo>
                  <a:lnTo>
                    <a:pt x="3227973" y="357879"/>
                  </a:lnTo>
                  <a:cubicBezTo>
                    <a:pt x="3227973" y="379840"/>
                    <a:pt x="3210170" y="397643"/>
                    <a:pt x="3188209" y="397643"/>
                  </a:cubicBezTo>
                  <a:lnTo>
                    <a:pt x="39764" y="397643"/>
                  </a:lnTo>
                  <a:cubicBezTo>
                    <a:pt x="17803" y="397643"/>
                    <a:pt x="0" y="379840"/>
                    <a:pt x="0" y="357879"/>
                  </a:cubicBezTo>
                  <a:lnTo>
                    <a:pt x="0" y="3976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20537" tIns="20537" rIns="20537" bIns="20537" numCol="1" spcCol="1270" anchor="ctr" anchorCtr="0">
              <a:noAutofit/>
            </a:bodyPr>
            <a:lstStyle/>
            <a:p>
              <a:pPr marL="0" lvl="0" indent="0" algn="ctr" defTabSz="622300">
                <a:lnSpc>
                  <a:spcPct val="90000"/>
                </a:lnSpc>
                <a:spcBef>
                  <a:spcPct val="0"/>
                </a:spcBef>
                <a:spcAft>
                  <a:spcPct val="35000"/>
                </a:spcAft>
                <a:buNone/>
              </a:pPr>
              <a:r>
                <a:rPr lang="tr-TR" sz="1400" b="0" i="0" u="none" strike="noStrike" kern="1200" baseline="0" dirty="0">
                  <a:latin typeface="Times New Roman" panose="02020603050405020304" pitchFamily="18" charset="0"/>
                  <a:cs typeface="Times New Roman" panose="02020603050405020304" pitchFamily="18" charset="0"/>
                </a:rPr>
                <a:t>Deliverables and Outcomes </a:t>
              </a:r>
              <a:endParaRPr lang="en-US" sz="1400" kern="1200" dirty="0">
                <a:latin typeface="Times New Roman" panose="02020603050405020304" pitchFamily="18" charset="0"/>
                <a:ea typeface="+mn-ea"/>
                <a:cs typeface="Times New Roman" panose="02020603050405020304" pitchFamily="18" charset="0"/>
              </a:endParaRPr>
            </a:p>
          </p:txBody>
        </p:sp>
        <p:sp>
          <p:nvSpPr>
            <p:cNvPr id="15" name="Freeform: Shape 14">
              <a:extLst>
                <a:ext uri="{FF2B5EF4-FFF2-40B4-BE49-F238E27FC236}">
                  <a16:creationId xmlns:a16="http://schemas.microsoft.com/office/drawing/2014/main" id="{1E97783C-22F2-423F-A30A-1D58E65F799E}"/>
                </a:ext>
              </a:extLst>
            </p:cNvPr>
            <p:cNvSpPr/>
            <p:nvPr/>
          </p:nvSpPr>
          <p:spPr>
            <a:xfrm>
              <a:off x="5127789" y="2245603"/>
              <a:ext cx="2766829" cy="575401"/>
            </a:xfrm>
            <a:custGeom>
              <a:avLst/>
              <a:gdLst>
                <a:gd name="connsiteX0" fmla="*/ 0 w 2766829"/>
                <a:gd name="connsiteY0" fmla="*/ 57540 h 575401"/>
                <a:gd name="connsiteX1" fmla="*/ 57540 w 2766829"/>
                <a:gd name="connsiteY1" fmla="*/ 0 h 575401"/>
                <a:gd name="connsiteX2" fmla="*/ 2709289 w 2766829"/>
                <a:gd name="connsiteY2" fmla="*/ 0 h 575401"/>
                <a:gd name="connsiteX3" fmla="*/ 2766829 w 2766829"/>
                <a:gd name="connsiteY3" fmla="*/ 57540 h 575401"/>
                <a:gd name="connsiteX4" fmla="*/ 2766829 w 2766829"/>
                <a:gd name="connsiteY4" fmla="*/ 517861 h 575401"/>
                <a:gd name="connsiteX5" fmla="*/ 2709289 w 2766829"/>
                <a:gd name="connsiteY5" fmla="*/ 575401 h 575401"/>
                <a:gd name="connsiteX6" fmla="*/ 57540 w 2766829"/>
                <a:gd name="connsiteY6" fmla="*/ 575401 h 575401"/>
                <a:gd name="connsiteX7" fmla="*/ 0 w 2766829"/>
                <a:gd name="connsiteY7" fmla="*/ 517861 h 575401"/>
                <a:gd name="connsiteX8" fmla="*/ 0 w 2766829"/>
                <a:gd name="connsiteY8" fmla="*/ 57540 h 57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6829" h="575401">
                  <a:moveTo>
                    <a:pt x="0" y="57540"/>
                  </a:moveTo>
                  <a:cubicBezTo>
                    <a:pt x="0" y="25762"/>
                    <a:pt x="25762" y="0"/>
                    <a:pt x="57540" y="0"/>
                  </a:cubicBezTo>
                  <a:lnTo>
                    <a:pt x="2709289" y="0"/>
                  </a:lnTo>
                  <a:cubicBezTo>
                    <a:pt x="2741067" y="0"/>
                    <a:pt x="2766829" y="25762"/>
                    <a:pt x="2766829" y="57540"/>
                  </a:cubicBezTo>
                  <a:lnTo>
                    <a:pt x="2766829" y="517861"/>
                  </a:lnTo>
                  <a:cubicBezTo>
                    <a:pt x="2766829" y="549639"/>
                    <a:pt x="2741067" y="575401"/>
                    <a:pt x="2709289" y="575401"/>
                  </a:cubicBezTo>
                  <a:lnTo>
                    <a:pt x="57540" y="575401"/>
                  </a:lnTo>
                  <a:cubicBezTo>
                    <a:pt x="25762" y="575401"/>
                    <a:pt x="0" y="549639"/>
                    <a:pt x="0" y="517861"/>
                  </a:cubicBezTo>
                  <a:lnTo>
                    <a:pt x="0" y="5754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25743" tIns="25743" rIns="25743" bIns="25743" numCol="1" spcCol="1270" anchor="ctr" anchorCtr="0">
              <a:noAutofit/>
            </a:bodyPr>
            <a:lstStyle/>
            <a:p>
              <a:pPr marL="0" lvl="0" indent="0" algn="ctr" defTabSz="622300">
                <a:lnSpc>
                  <a:spcPct val="90000"/>
                </a:lnSpc>
                <a:spcBef>
                  <a:spcPct val="0"/>
                </a:spcBef>
                <a:spcAft>
                  <a:spcPct val="35000"/>
                </a:spcAft>
                <a:buNone/>
              </a:pPr>
              <a:r>
                <a:rPr lang="tr-TR" sz="1400" b="0" i="0" u="none" strike="noStrike" kern="1200" baseline="0" dirty="0">
                  <a:latin typeface="Times New Roman" panose="02020603050405020304" pitchFamily="18" charset="0"/>
                  <a:cs typeface="Times New Roman" panose="02020603050405020304" pitchFamily="18" charset="0"/>
                </a:rPr>
                <a:t>Data-Flow Diagramming Mechanics </a:t>
              </a:r>
              <a:endParaRPr lang="en-US" sz="1400" kern="1200" dirty="0">
                <a:latin typeface="Times New Roman" panose="02020603050405020304" pitchFamily="18" charset="0"/>
                <a:ea typeface="+mn-ea"/>
                <a:cs typeface="Times New Roman" panose="02020603050405020304" pitchFamily="18" charset="0"/>
              </a:endParaRPr>
            </a:p>
          </p:txBody>
        </p:sp>
        <p:sp>
          <p:nvSpPr>
            <p:cNvPr id="16" name="Freeform: Shape 15">
              <a:extLst>
                <a:ext uri="{FF2B5EF4-FFF2-40B4-BE49-F238E27FC236}">
                  <a16:creationId xmlns:a16="http://schemas.microsoft.com/office/drawing/2014/main" id="{B894CE22-B194-4D7A-8300-3C4359096427}"/>
                </a:ext>
              </a:extLst>
            </p:cNvPr>
            <p:cNvSpPr/>
            <p:nvPr/>
          </p:nvSpPr>
          <p:spPr>
            <a:xfrm rot="17506968">
              <a:off x="7584634" y="2068120"/>
              <a:ext cx="985782" cy="14970"/>
            </a:xfrm>
            <a:custGeom>
              <a:avLst/>
              <a:gdLst>
                <a:gd name="connsiteX0" fmla="*/ 0 w 985782"/>
                <a:gd name="connsiteY0" fmla="*/ 7485 h 14970"/>
                <a:gd name="connsiteX1" fmla="*/ 985782 w 985782"/>
                <a:gd name="connsiteY1" fmla="*/ 7485 h 14970"/>
              </a:gdLst>
              <a:ahLst/>
              <a:cxnLst>
                <a:cxn ang="0">
                  <a:pos x="connsiteX0" y="connsiteY0"/>
                </a:cxn>
                <a:cxn ang="0">
                  <a:pos x="connsiteX1" y="connsiteY1"/>
                </a:cxn>
              </a:cxnLst>
              <a:rect l="l" t="t" r="r" b="b"/>
              <a:pathLst>
                <a:path w="985782" h="14970">
                  <a:moveTo>
                    <a:pt x="0" y="7485"/>
                  </a:moveTo>
                  <a:lnTo>
                    <a:pt x="985782" y="7485"/>
                  </a:lnTo>
                </a:path>
              </a:pathLst>
            </a:custGeom>
            <a:noFill/>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480946" tIns="-17159" rIns="480946" bIns="-17161" numCol="1" spcCol="1270" anchor="ctr" anchorCtr="0">
              <a:noAutofit/>
            </a:bodyPr>
            <a:lstStyle/>
            <a:p>
              <a:pPr marL="0" lvl="0" indent="0" algn="ctr" defTabSz="222250">
                <a:lnSpc>
                  <a:spcPct val="90000"/>
                </a:lnSpc>
                <a:spcBef>
                  <a:spcPct val="0"/>
                </a:spcBef>
                <a:spcAft>
                  <a:spcPct val="35000"/>
                </a:spcAft>
                <a:buNone/>
              </a:pPr>
              <a:endParaRPr lang="tr-TR" sz="500" kern="1200"/>
            </a:p>
          </p:txBody>
        </p:sp>
        <p:sp>
          <p:nvSpPr>
            <p:cNvPr id="17" name="Freeform: Shape 16">
              <a:extLst>
                <a:ext uri="{FF2B5EF4-FFF2-40B4-BE49-F238E27FC236}">
                  <a16:creationId xmlns:a16="http://schemas.microsoft.com/office/drawing/2014/main" id="{2E72B48E-7778-4113-9049-D7492FA9B94F}"/>
                </a:ext>
              </a:extLst>
            </p:cNvPr>
            <p:cNvSpPr/>
            <p:nvPr/>
          </p:nvSpPr>
          <p:spPr>
            <a:xfrm>
              <a:off x="8260432" y="1421064"/>
              <a:ext cx="3227973" cy="393688"/>
            </a:xfrm>
            <a:custGeom>
              <a:avLst/>
              <a:gdLst>
                <a:gd name="connsiteX0" fmla="*/ 0 w 3227973"/>
                <a:gd name="connsiteY0" fmla="*/ 39369 h 393688"/>
                <a:gd name="connsiteX1" fmla="*/ 39369 w 3227973"/>
                <a:gd name="connsiteY1" fmla="*/ 0 h 393688"/>
                <a:gd name="connsiteX2" fmla="*/ 3188604 w 3227973"/>
                <a:gd name="connsiteY2" fmla="*/ 0 h 393688"/>
                <a:gd name="connsiteX3" fmla="*/ 3227973 w 3227973"/>
                <a:gd name="connsiteY3" fmla="*/ 39369 h 393688"/>
                <a:gd name="connsiteX4" fmla="*/ 3227973 w 3227973"/>
                <a:gd name="connsiteY4" fmla="*/ 354319 h 393688"/>
                <a:gd name="connsiteX5" fmla="*/ 3188604 w 3227973"/>
                <a:gd name="connsiteY5" fmla="*/ 393688 h 393688"/>
                <a:gd name="connsiteX6" fmla="*/ 39369 w 3227973"/>
                <a:gd name="connsiteY6" fmla="*/ 393688 h 393688"/>
                <a:gd name="connsiteX7" fmla="*/ 0 w 3227973"/>
                <a:gd name="connsiteY7" fmla="*/ 354319 h 393688"/>
                <a:gd name="connsiteX8" fmla="*/ 0 w 3227973"/>
                <a:gd name="connsiteY8" fmla="*/ 39369 h 39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73" h="393688">
                  <a:moveTo>
                    <a:pt x="0" y="39369"/>
                  </a:moveTo>
                  <a:cubicBezTo>
                    <a:pt x="0" y="17626"/>
                    <a:pt x="17626" y="0"/>
                    <a:pt x="39369" y="0"/>
                  </a:cubicBezTo>
                  <a:lnTo>
                    <a:pt x="3188604" y="0"/>
                  </a:lnTo>
                  <a:cubicBezTo>
                    <a:pt x="3210347" y="0"/>
                    <a:pt x="3227973" y="17626"/>
                    <a:pt x="3227973" y="39369"/>
                  </a:cubicBezTo>
                  <a:lnTo>
                    <a:pt x="3227973" y="354319"/>
                  </a:lnTo>
                  <a:cubicBezTo>
                    <a:pt x="3227973" y="376062"/>
                    <a:pt x="3210347" y="393688"/>
                    <a:pt x="3188604" y="393688"/>
                  </a:cubicBezTo>
                  <a:lnTo>
                    <a:pt x="39369" y="393688"/>
                  </a:lnTo>
                  <a:cubicBezTo>
                    <a:pt x="17626" y="393688"/>
                    <a:pt x="0" y="376062"/>
                    <a:pt x="0" y="354319"/>
                  </a:cubicBezTo>
                  <a:lnTo>
                    <a:pt x="0" y="3936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20421" tIns="20421" rIns="20421" bIns="20421" numCol="1" spcCol="1270" anchor="ctr" anchorCtr="0">
              <a:noAutofit/>
            </a:bodyPr>
            <a:lstStyle/>
            <a:p>
              <a:pPr marL="0" lvl="0" indent="0" algn="ctr" defTabSz="622300">
                <a:lnSpc>
                  <a:spcPct val="90000"/>
                </a:lnSpc>
                <a:spcBef>
                  <a:spcPct val="0"/>
                </a:spcBef>
                <a:spcAft>
                  <a:spcPct val="35000"/>
                </a:spcAft>
                <a:buNone/>
              </a:pPr>
              <a:r>
                <a:rPr lang="tr-TR" sz="1400" b="0" i="0" u="none" strike="noStrike" kern="1200" baseline="0" dirty="0">
                  <a:latin typeface="Times New Roman" panose="02020603050405020304" pitchFamily="18" charset="0"/>
                  <a:cs typeface="Times New Roman" panose="02020603050405020304" pitchFamily="18" charset="0"/>
                </a:rPr>
                <a:t>Definitions and Symbols</a:t>
              </a:r>
              <a:endParaRPr lang="tr-TR" sz="1400" kern="1200" dirty="0">
                <a:latin typeface="Times New Roman" panose="02020603050405020304" pitchFamily="18" charset="0"/>
                <a:cs typeface="Times New Roman" panose="02020603050405020304" pitchFamily="18" charset="0"/>
              </a:endParaRPr>
            </a:p>
          </p:txBody>
        </p:sp>
        <p:sp>
          <p:nvSpPr>
            <p:cNvPr id="18" name="Freeform: Shape 17">
              <a:extLst>
                <a:ext uri="{FF2B5EF4-FFF2-40B4-BE49-F238E27FC236}">
                  <a16:creationId xmlns:a16="http://schemas.microsoft.com/office/drawing/2014/main" id="{CE1572C7-989E-4E65-8AC4-FD7954FE52BE}"/>
                </a:ext>
              </a:extLst>
            </p:cNvPr>
            <p:cNvSpPr/>
            <p:nvPr/>
          </p:nvSpPr>
          <p:spPr>
            <a:xfrm rot="18526540">
              <a:off x="7746622" y="2217094"/>
              <a:ext cx="792000" cy="14970"/>
            </a:xfrm>
            <a:custGeom>
              <a:avLst/>
              <a:gdLst>
                <a:gd name="connsiteX0" fmla="*/ 0 w 584111"/>
                <a:gd name="connsiteY0" fmla="*/ 8231 h 14970"/>
                <a:gd name="connsiteX1" fmla="*/ 423827 w 584111"/>
                <a:gd name="connsiteY1" fmla="*/ 8231 h 14970"/>
              </a:gdLst>
              <a:ahLst/>
              <a:cxnLst>
                <a:cxn ang="0">
                  <a:pos x="connsiteX0" y="connsiteY0"/>
                </a:cxn>
                <a:cxn ang="0">
                  <a:pos x="connsiteX1" y="connsiteY1"/>
                </a:cxn>
              </a:cxnLst>
              <a:rect l="l" t="t" r="r" b="b"/>
              <a:pathLst>
                <a:path w="584111" h="14970">
                  <a:moveTo>
                    <a:pt x="0" y="8231"/>
                  </a:moveTo>
                  <a:lnTo>
                    <a:pt x="423827" y="8231"/>
                  </a:lnTo>
                </a:path>
              </a:pathLst>
            </a:custGeom>
            <a:noFill/>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290151" tIns="-7117" rIns="319359" bIns="22086" numCol="1" spcCol="1270" anchor="ctr" anchorCtr="0">
              <a:noAutofit/>
            </a:bodyPr>
            <a:lstStyle/>
            <a:p>
              <a:pPr marL="0" lvl="0" indent="0" algn="ctr" defTabSz="488950">
                <a:lnSpc>
                  <a:spcPct val="90000"/>
                </a:lnSpc>
                <a:spcBef>
                  <a:spcPct val="0"/>
                </a:spcBef>
                <a:spcAft>
                  <a:spcPct val="35000"/>
                </a:spcAft>
                <a:buNone/>
              </a:pPr>
              <a:endParaRPr lang="en-US" sz="1100" kern="1200" dirty="0">
                <a:solidFill>
                  <a:sysClr val="windowText" lastClr="000000"/>
                </a:solidFill>
                <a:latin typeface="Calibri" panose="020F0502020204030204"/>
                <a:ea typeface="+mn-ea"/>
                <a:cs typeface="+mn-cs"/>
              </a:endParaRPr>
            </a:p>
          </p:txBody>
        </p:sp>
        <p:sp>
          <p:nvSpPr>
            <p:cNvPr id="19" name="Freeform: Shape 18">
              <a:extLst>
                <a:ext uri="{FF2B5EF4-FFF2-40B4-BE49-F238E27FC236}">
                  <a16:creationId xmlns:a16="http://schemas.microsoft.com/office/drawing/2014/main" id="{C7D46740-0366-43AD-8E36-EEC9DFBA8132}"/>
                </a:ext>
              </a:extLst>
            </p:cNvPr>
            <p:cNvSpPr/>
            <p:nvPr/>
          </p:nvSpPr>
          <p:spPr>
            <a:xfrm>
              <a:off x="8260432" y="1883342"/>
              <a:ext cx="3227973" cy="389170"/>
            </a:xfrm>
            <a:custGeom>
              <a:avLst/>
              <a:gdLst>
                <a:gd name="connsiteX0" fmla="*/ 0 w 3227973"/>
                <a:gd name="connsiteY0" fmla="*/ 38917 h 389170"/>
                <a:gd name="connsiteX1" fmla="*/ 38917 w 3227973"/>
                <a:gd name="connsiteY1" fmla="*/ 0 h 389170"/>
                <a:gd name="connsiteX2" fmla="*/ 3189056 w 3227973"/>
                <a:gd name="connsiteY2" fmla="*/ 0 h 389170"/>
                <a:gd name="connsiteX3" fmla="*/ 3227973 w 3227973"/>
                <a:gd name="connsiteY3" fmla="*/ 38917 h 389170"/>
                <a:gd name="connsiteX4" fmla="*/ 3227973 w 3227973"/>
                <a:gd name="connsiteY4" fmla="*/ 350253 h 389170"/>
                <a:gd name="connsiteX5" fmla="*/ 3189056 w 3227973"/>
                <a:gd name="connsiteY5" fmla="*/ 389170 h 389170"/>
                <a:gd name="connsiteX6" fmla="*/ 38917 w 3227973"/>
                <a:gd name="connsiteY6" fmla="*/ 389170 h 389170"/>
                <a:gd name="connsiteX7" fmla="*/ 0 w 3227973"/>
                <a:gd name="connsiteY7" fmla="*/ 350253 h 389170"/>
                <a:gd name="connsiteX8" fmla="*/ 0 w 3227973"/>
                <a:gd name="connsiteY8" fmla="*/ 38917 h 38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73" h="389170">
                  <a:moveTo>
                    <a:pt x="0" y="38917"/>
                  </a:moveTo>
                  <a:cubicBezTo>
                    <a:pt x="0" y="17424"/>
                    <a:pt x="17424" y="0"/>
                    <a:pt x="38917" y="0"/>
                  </a:cubicBezTo>
                  <a:lnTo>
                    <a:pt x="3189056" y="0"/>
                  </a:lnTo>
                  <a:cubicBezTo>
                    <a:pt x="3210549" y="0"/>
                    <a:pt x="3227973" y="17424"/>
                    <a:pt x="3227973" y="38917"/>
                  </a:cubicBezTo>
                  <a:lnTo>
                    <a:pt x="3227973" y="350253"/>
                  </a:lnTo>
                  <a:cubicBezTo>
                    <a:pt x="3227973" y="371746"/>
                    <a:pt x="3210549" y="389170"/>
                    <a:pt x="3189056" y="389170"/>
                  </a:cubicBezTo>
                  <a:lnTo>
                    <a:pt x="38917" y="389170"/>
                  </a:lnTo>
                  <a:cubicBezTo>
                    <a:pt x="17424" y="389170"/>
                    <a:pt x="0" y="371746"/>
                    <a:pt x="0" y="350253"/>
                  </a:cubicBezTo>
                  <a:lnTo>
                    <a:pt x="0" y="3891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20288" tIns="20288" rIns="20288" bIns="20288" numCol="1" spcCol="1270" anchor="ctr" anchorCtr="0">
              <a:noAutofit/>
            </a:bodyPr>
            <a:lstStyle/>
            <a:p>
              <a:pPr marL="0" lvl="0" indent="0" algn="ctr" defTabSz="622300">
                <a:lnSpc>
                  <a:spcPct val="90000"/>
                </a:lnSpc>
                <a:spcBef>
                  <a:spcPct val="0"/>
                </a:spcBef>
                <a:spcAft>
                  <a:spcPct val="35000"/>
                </a:spcAft>
                <a:buNone/>
              </a:pPr>
              <a:r>
                <a:rPr lang="en-US" sz="1400" b="0" i="0" u="none" strike="noStrike" kern="1200" baseline="0" dirty="0">
                  <a:latin typeface="Times New Roman" panose="02020603050405020304" pitchFamily="18" charset="0"/>
                  <a:cs typeface="Times New Roman" panose="02020603050405020304" pitchFamily="18" charset="0"/>
                </a:rPr>
                <a:t>Developing DFDs: An Example </a:t>
              </a:r>
              <a:endParaRPr lang="en-US" sz="1400" kern="1200" dirty="0">
                <a:latin typeface="Times New Roman" panose="02020603050405020304" pitchFamily="18" charset="0"/>
                <a:ea typeface="+mn-ea"/>
                <a:cs typeface="Times New Roman" panose="02020603050405020304" pitchFamily="18" charset="0"/>
              </a:endParaRPr>
            </a:p>
          </p:txBody>
        </p:sp>
        <p:sp>
          <p:nvSpPr>
            <p:cNvPr id="20" name="Freeform: Shape 19">
              <a:extLst>
                <a:ext uri="{FF2B5EF4-FFF2-40B4-BE49-F238E27FC236}">
                  <a16:creationId xmlns:a16="http://schemas.microsoft.com/office/drawing/2014/main" id="{96DD65A5-2168-4E7D-B9AD-D55AC6223146}"/>
                </a:ext>
              </a:extLst>
            </p:cNvPr>
            <p:cNvSpPr/>
            <p:nvPr/>
          </p:nvSpPr>
          <p:spPr>
            <a:xfrm rot="29013">
              <a:off x="7894611" y="2527650"/>
              <a:ext cx="434272" cy="14970"/>
            </a:xfrm>
            <a:custGeom>
              <a:avLst/>
              <a:gdLst>
                <a:gd name="connsiteX0" fmla="*/ 0 w 434272"/>
                <a:gd name="connsiteY0" fmla="*/ 7485 h 14970"/>
                <a:gd name="connsiteX1" fmla="*/ 434272 w 434272"/>
                <a:gd name="connsiteY1" fmla="*/ 7485 h 14970"/>
              </a:gdLst>
              <a:ahLst/>
              <a:cxnLst>
                <a:cxn ang="0">
                  <a:pos x="connsiteX0" y="connsiteY0"/>
                </a:cxn>
                <a:cxn ang="0">
                  <a:pos x="connsiteX1" y="connsiteY1"/>
                </a:cxn>
              </a:cxnLst>
              <a:rect l="l" t="t" r="r" b="b"/>
              <a:pathLst>
                <a:path w="434272" h="14970">
                  <a:moveTo>
                    <a:pt x="0" y="7485"/>
                  </a:moveTo>
                  <a:lnTo>
                    <a:pt x="434272" y="7485"/>
                  </a:lnTo>
                </a:path>
              </a:pathLst>
            </a:custGeom>
            <a:noFill/>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218979" tIns="-3371" rIns="218979" bIns="-3373" numCol="1" spcCol="1270" anchor="ctr" anchorCtr="0">
              <a:noAutofit/>
            </a:bodyPr>
            <a:lstStyle/>
            <a:p>
              <a:pPr marL="0" lvl="0" indent="0" algn="ctr" defTabSz="222250">
                <a:lnSpc>
                  <a:spcPct val="90000"/>
                </a:lnSpc>
                <a:spcBef>
                  <a:spcPct val="0"/>
                </a:spcBef>
                <a:spcAft>
                  <a:spcPct val="35000"/>
                </a:spcAft>
                <a:buNone/>
              </a:pPr>
              <a:endParaRPr lang="tr-TR" sz="500" kern="1200"/>
            </a:p>
          </p:txBody>
        </p:sp>
        <p:sp>
          <p:nvSpPr>
            <p:cNvPr id="21" name="Freeform: Shape 20">
              <a:extLst>
                <a:ext uri="{FF2B5EF4-FFF2-40B4-BE49-F238E27FC236}">
                  <a16:creationId xmlns:a16="http://schemas.microsoft.com/office/drawing/2014/main" id="{13F63D70-237D-4822-B5C0-E20DA33961EA}"/>
                </a:ext>
              </a:extLst>
            </p:cNvPr>
            <p:cNvSpPr/>
            <p:nvPr/>
          </p:nvSpPr>
          <p:spPr>
            <a:xfrm>
              <a:off x="8271726" y="2344592"/>
              <a:ext cx="3227973" cy="384753"/>
            </a:xfrm>
            <a:custGeom>
              <a:avLst/>
              <a:gdLst>
                <a:gd name="connsiteX0" fmla="*/ 0 w 3227973"/>
                <a:gd name="connsiteY0" fmla="*/ 38475 h 384753"/>
                <a:gd name="connsiteX1" fmla="*/ 38475 w 3227973"/>
                <a:gd name="connsiteY1" fmla="*/ 0 h 384753"/>
                <a:gd name="connsiteX2" fmla="*/ 3189498 w 3227973"/>
                <a:gd name="connsiteY2" fmla="*/ 0 h 384753"/>
                <a:gd name="connsiteX3" fmla="*/ 3227973 w 3227973"/>
                <a:gd name="connsiteY3" fmla="*/ 38475 h 384753"/>
                <a:gd name="connsiteX4" fmla="*/ 3227973 w 3227973"/>
                <a:gd name="connsiteY4" fmla="*/ 346278 h 384753"/>
                <a:gd name="connsiteX5" fmla="*/ 3189498 w 3227973"/>
                <a:gd name="connsiteY5" fmla="*/ 384753 h 384753"/>
                <a:gd name="connsiteX6" fmla="*/ 38475 w 3227973"/>
                <a:gd name="connsiteY6" fmla="*/ 384753 h 384753"/>
                <a:gd name="connsiteX7" fmla="*/ 0 w 3227973"/>
                <a:gd name="connsiteY7" fmla="*/ 346278 h 384753"/>
                <a:gd name="connsiteX8" fmla="*/ 0 w 3227973"/>
                <a:gd name="connsiteY8" fmla="*/ 38475 h 38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73" h="384753">
                  <a:moveTo>
                    <a:pt x="0" y="38475"/>
                  </a:moveTo>
                  <a:cubicBezTo>
                    <a:pt x="0" y="17226"/>
                    <a:pt x="17226" y="0"/>
                    <a:pt x="38475" y="0"/>
                  </a:cubicBezTo>
                  <a:lnTo>
                    <a:pt x="3189498" y="0"/>
                  </a:lnTo>
                  <a:cubicBezTo>
                    <a:pt x="3210747" y="0"/>
                    <a:pt x="3227973" y="17226"/>
                    <a:pt x="3227973" y="38475"/>
                  </a:cubicBezTo>
                  <a:lnTo>
                    <a:pt x="3227973" y="346278"/>
                  </a:lnTo>
                  <a:cubicBezTo>
                    <a:pt x="3227973" y="367527"/>
                    <a:pt x="3210747" y="384753"/>
                    <a:pt x="3189498" y="384753"/>
                  </a:cubicBezTo>
                  <a:lnTo>
                    <a:pt x="38475" y="384753"/>
                  </a:lnTo>
                  <a:cubicBezTo>
                    <a:pt x="17226" y="384753"/>
                    <a:pt x="0" y="367527"/>
                    <a:pt x="0" y="346278"/>
                  </a:cubicBezTo>
                  <a:lnTo>
                    <a:pt x="0" y="38475"/>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20159" tIns="20159" rIns="20159" bIns="20159" numCol="1" spcCol="1270" anchor="ctr" anchorCtr="0">
              <a:noAutofit/>
            </a:bodyPr>
            <a:lstStyle/>
            <a:p>
              <a:pPr marL="0" lvl="0" indent="0" algn="ctr" defTabSz="622300">
                <a:lnSpc>
                  <a:spcPct val="90000"/>
                </a:lnSpc>
                <a:spcBef>
                  <a:spcPct val="0"/>
                </a:spcBef>
                <a:spcAft>
                  <a:spcPct val="35000"/>
                </a:spcAft>
                <a:buNone/>
              </a:pPr>
              <a:r>
                <a:rPr lang="tr-TR" sz="1400" b="0" i="0" u="none" strike="noStrike" kern="1200" baseline="0" dirty="0">
                  <a:latin typeface="Times New Roman" panose="02020603050405020304" pitchFamily="18" charset="0"/>
                  <a:cs typeface="Times New Roman" panose="02020603050405020304" pitchFamily="18" charset="0"/>
                </a:rPr>
                <a:t>Data-Flow Diagramming Rules </a:t>
              </a:r>
              <a:endParaRPr lang="tr-TR" sz="1400" kern="1200" dirty="0">
                <a:latin typeface="Times New Roman" panose="02020603050405020304" pitchFamily="18" charset="0"/>
                <a:cs typeface="Times New Roman" panose="02020603050405020304" pitchFamily="18" charset="0"/>
              </a:endParaRPr>
            </a:p>
          </p:txBody>
        </p:sp>
        <p:sp>
          <p:nvSpPr>
            <p:cNvPr id="22" name="Freeform: Shape 21">
              <a:extLst>
                <a:ext uri="{FF2B5EF4-FFF2-40B4-BE49-F238E27FC236}">
                  <a16:creationId xmlns:a16="http://schemas.microsoft.com/office/drawing/2014/main" id="{33AED23A-F27F-455A-8932-DB0043B24445}"/>
                </a:ext>
              </a:extLst>
            </p:cNvPr>
            <p:cNvSpPr/>
            <p:nvPr/>
          </p:nvSpPr>
          <p:spPr>
            <a:xfrm rot="2888746">
              <a:off x="7738882" y="2874404"/>
              <a:ext cx="936000" cy="14970"/>
            </a:xfrm>
            <a:custGeom>
              <a:avLst/>
              <a:gdLst>
                <a:gd name="connsiteX0" fmla="*/ 0 w 613423"/>
                <a:gd name="connsiteY0" fmla="*/ 8231 h 14970"/>
                <a:gd name="connsiteX1" fmla="*/ 423827 w 613423"/>
                <a:gd name="connsiteY1" fmla="*/ 8231 h 14970"/>
              </a:gdLst>
              <a:ahLst/>
              <a:cxnLst>
                <a:cxn ang="0">
                  <a:pos x="connsiteX0" y="connsiteY0"/>
                </a:cxn>
                <a:cxn ang="0">
                  <a:pos x="connsiteX1" y="connsiteY1"/>
                </a:cxn>
              </a:cxnLst>
              <a:rect l="l" t="t" r="r" b="b"/>
              <a:pathLst>
                <a:path w="613423" h="14970">
                  <a:moveTo>
                    <a:pt x="0" y="8231"/>
                  </a:moveTo>
                  <a:lnTo>
                    <a:pt x="423827" y="8231"/>
                  </a:lnTo>
                </a:path>
              </a:pathLst>
            </a:custGeom>
            <a:noFill/>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304076" tIns="-7852" rIns="334746" bIns="22821" numCol="1" spcCol="1270" anchor="ctr" anchorCtr="0">
              <a:noAutofit/>
            </a:bodyPr>
            <a:lstStyle/>
            <a:p>
              <a:pPr marL="0" lvl="0" indent="0" algn="ctr" defTabSz="488950">
                <a:lnSpc>
                  <a:spcPct val="90000"/>
                </a:lnSpc>
                <a:spcBef>
                  <a:spcPct val="0"/>
                </a:spcBef>
                <a:spcAft>
                  <a:spcPct val="35000"/>
                </a:spcAft>
                <a:buNone/>
              </a:pPr>
              <a:endParaRPr lang="en-US" sz="1100" kern="1200">
                <a:solidFill>
                  <a:sysClr val="windowText" lastClr="000000"/>
                </a:solidFill>
                <a:latin typeface="Calibri" panose="020F0502020204030204"/>
                <a:ea typeface="+mn-ea"/>
                <a:cs typeface="+mn-cs"/>
              </a:endParaRPr>
            </a:p>
          </p:txBody>
        </p:sp>
        <p:sp>
          <p:nvSpPr>
            <p:cNvPr id="23" name="Freeform: Shape 22">
              <a:extLst>
                <a:ext uri="{FF2B5EF4-FFF2-40B4-BE49-F238E27FC236}">
                  <a16:creationId xmlns:a16="http://schemas.microsoft.com/office/drawing/2014/main" id="{8CF9AF2B-A00D-442D-AABA-78E8013136A3}"/>
                </a:ext>
              </a:extLst>
            </p:cNvPr>
            <p:cNvSpPr/>
            <p:nvPr/>
          </p:nvSpPr>
          <p:spPr>
            <a:xfrm>
              <a:off x="8265818" y="2800295"/>
              <a:ext cx="3227973" cy="379828"/>
            </a:xfrm>
            <a:custGeom>
              <a:avLst/>
              <a:gdLst>
                <a:gd name="connsiteX0" fmla="*/ 0 w 3227973"/>
                <a:gd name="connsiteY0" fmla="*/ 37983 h 379828"/>
                <a:gd name="connsiteX1" fmla="*/ 37983 w 3227973"/>
                <a:gd name="connsiteY1" fmla="*/ 0 h 379828"/>
                <a:gd name="connsiteX2" fmla="*/ 3189990 w 3227973"/>
                <a:gd name="connsiteY2" fmla="*/ 0 h 379828"/>
                <a:gd name="connsiteX3" fmla="*/ 3227973 w 3227973"/>
                <a:gd name="connsiteY3" fmla="*/ 37983 h 379828"/>
                <a:gd name="connsiteX4" fmla="*/ 3227973 w 3227973"/>
                <a:gd name="connsiteY4" fmla="*/ 341845 h 379828"/>
                <a:gd name="connsiteX5" fmla="*/ 3189990 w 3227973"/>
                <a:gd name="connsiteY5" fmla="*/ 379828 h 379828"/>
                <a:gd name="connsiteX6" fmla="*/ 37983 w 3227973"/>
                <a:gd name="connsiteY6" fmla="*/ 379828 h 379828"/>
                <a:gd name="connsiteX7" fmla="*/ 0 w 3227973"/>
                <a:gd name="connsiteY7" fmla="*/ 341845 h 379828"/>
                <a:gd name="connsiteX8" fmla="*/ 0 w 3227973"/>
                <a:gd name="connsiteY8" fmla="*/ 37983 h 37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73" h="379828">
                  <a:moveTo>
                    <a:pt x="0" y="37983"/>
                  </a:moveTo>
                  <a:cubicBezTo>
                    <a:pt x="0" y="17006"/>
                    <a:pt x="17006" y="0"/>
                    <a:pt x="37983" y="0"/>
                  </a:cubicBezTo>
                  <a:lnTo>
                    <a:pt x="3189990" y="0"/>
                  </a:lnTo>
                  <a:cubicBezTo>
                    <a:pt x="3210967" y="0"/>
                    <a:pt x="3227973" y="17006"/>
                    <a:pt x="3227973" y="37983"/>
                  </a:cubicBezTo>
                  <a:lnTo>
                    <a:pt x="3227973" y="341845"/>
                  </a:lnTo>
                  <a:cubicBezTo>
                    <a:pt x="3227973" y="362822"/>
                    <a:pt x="3210967" y="379828"/>
                    <a:pt x="3189990" y="379828"/>
                  </a:cubicBezTo>
                  <a:lnTo>
                    <a:pt x="37983" y="379828"/>
                  </a:lnTo>
                  <a:cubicBezTo>
                    <a:pt x="17006" y="379828"/>
                    <a:pt x="0" y="362822"/>
                    <a:pt x="0" y="341845"/>
                  </a:cubicBezTo>
                  <a:lnTo>
                    <a:pt x="0" y="37983"/>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20015" tIns="20015" rIns="20015" bIns="20015" numCol="1" spcCol="1270" anchor="ctr" anchorCtr="0">
              <a:noAutofit/>
            </a:bodyPr>
            <a:lstStyle/>
            <a:p>
              <a:pPr marL="0" lvl="0" indent="0" algn="ctr" defTabSz="622300">
                <a:lnSpc>
                  <a:spcPct val="90000"/>
                </a:lnSpc>
                <a:spcBef>
                  <a:spcPct val="0"/>
                </a:spcBef>
                <a:spcAft>
                  <a:spcPct val="35000"/>
                </a:spcAft>
                <a:buNone/>
              </a:pPr>
              <a:r>
                <a:rPr lang="tr-TR" sz="1400" b="0" i="0" u="none" strike="noStrike" kern="1200" baseline="0" dirty="0">
                  <a:latin typeface="Times New Roman" panose="02020603050405020304" pitchFamily="18" charset="0"/>
                  <a:cs typeface="Times New Roman" panose="02020603050405020304" pitchFamily="18" charset="0"/>
                </a:rPr>
                <a:t>Decomposition of DFDs </a:t>
              </a:r>
              <a:endParaRPr lang="en-US" sz="1400" kern="1200" dirty="0">
                <a:latin typeface="Times New Roman" panose="02020603050405020304" pitchFamily="18" charset="0"/>
                <a:ea typeface="+mn-ea"/>
                <a:cs typeface="Times New Roman" panose="02020603050405020304" pitchFamily="18" charset="0"/>
              </a:endParaRPr>
            </a:p>
          </p:txBody>
        </p:sp>
        <p:sp>
          <p:nvSpPr>
            <p:cNvPr id="24" name="Freeform: Shape 23">
              <a:extLst>
                <a:ext uri="{FF2B5EF4-FFF2-40B4-BE49-F238E27FC236}">
                  <a16:creationId xmlns:a16="http://schemas.microsoft.com/office/drawing/2014/main" id="{C0343DE1-9096-4864-9888-D7F12A12AE2C}"/>
                </a:ext>
              </a:extLst>
            </p:cNvPr>
            <p:cNvSpPr/>
            <p:nvPr/>
          </p:nvSpPr>
          <p:spPr>
            <a:xfrm rot="4073174">
              <a:off x="7591649" y="2975952"/>
              <a:ext cx="971752" cy="14970"/>
            </a:xfrm>
            <a:custGeom>
              <a:avLst/>
              <a:gdLst>
                <a:gd name="connsiteX0" fmla="*/ 0 w 971752"/>
                <a:gd name="connsiteY0" fmla="*/ 7485 h 14970"/>
                <a:gd name="connsiteX1" fmla="*/ 971752 w 971752"/>
                <a:gd name="connsiteY1" fmla="*/ 7485 h 14970"/>
              </a:gdLst>
              <a:ahLst/>
              <a:cxnLst>
                <a:cxn ang="0">
                  <a:pos x="connsiteX0" y="connsiteY0"/>
                </a:cxn>
                <a:cxn ang="0">
                  <a:pos x="connsiteX1" y="connsiteY1"/>
                </a:cxn>
              </a:cxnLst>
              <a:rect l="l" t="t" r="r" b="b"/>
              <a:pathLst>
                <a:path w="971752" h="14970">
                  <a:moveTo>
                    <a:pt x="0" y="7485"/>
                  </a:moveTo>
                  <a:lnTo>
                    <a:pt x="971752" y="7485"/>
                  </a:lnTo>
                </a:path>
              </a:pathLst>
            </a:custGeom>
            <a:noFill/>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474282" tIns="-16808" rIns="474282" bIns="-16810" numCol="1" spcCol="1270" anchor="ctr" anchorCtr="0">
              <a:noAutofit/>
            </a:bodyPr>
            <a:lstStyle/>
            <a:p>
              <a:pPr marL="0" lvl="0" indent="0" algn="ctr" defTabSz="222250">
                <a:lnSpc>
                  <a:spcPct val="90000"/>
                </a:lnSpc>
                <a:spcBef>
                  <a:spcPct val="0"/>
                </a:spcBef>
                <a:spcAft>
                  <a:spcPct val="35000"/>
                </a:spcAft>
                <a:buNone/>
              </a:pPr>
              <a:endParaRPr lang="tr-TR" sz="500" kern="1200"/>
            </a:p>
          </p:txBody>
        </p:sp>
        <p:sp>
          <p:nvSpPr>
            <p:cNvPr id="25" name="Freeform: Shape 24">
              <a:extLst>
                <a:ext uri="{FF2B5EF4-FFF2-40B4-BE49-F238E27FC236}">
                  <a16:creationId xmlns:a16="http://schemas.microsoft.com/office/drawing/2014/main" id="{385ECA1E-83F1-4EAC-879C-1A7E3D77B72B}"/>
                </a:ext>
              </a:extLst>
            </p:cNvPr>
            <p:cNvSpPr/>
            <p:nvPr/>
          </p:nvSpPr>
          <p:spPr>
            <a:xfrm>
              <a:off x="8260432" y="3246354"/>
              <a:ext cx="3227973" cy="374437"/>
            </a:xfrm>
            <a:custGeom>
              <a:avLst/>
              <a:gdLst>
                <a:gd name="connsiteX0" fmla="*/ 0 w 3227973"/>
                <a:gd name="connsiteY0" fmla="*/ 37444 h 374437"/>
                <a:gd name="connsiteX1" fmla="*/ 37444 w 3227973"/>
                <a:gd name="connsiteY1" fmla="*/ 0 h 374437"/>
                <a:gd name="connsiteX2" fmla="*/ 3190529 w 3227973"/>
                <a:gd name="connsiteY2" fmla="*/ 0 h 374437"/>
                <a:gd name="connsiteX3" fmla="*/ 3227973 w 3227973"/>
                <a:gd name="connsiteY3" fmla="*/ 37444 h 374437"/>
                <a:gd name="connsiteX4" fmla="*/ 3227973 w 3227973"/>
                <a:gd name="connsiteY4" fmla="*/ 336993 h 374437"/>
                <a:gd name="connsiteX5" fmla="*/ 3190529 w 3227973"/>
                <a:gd name="connsiteY5" fmla="*/ 374437 h 374437"/>
                <a:gd name="connsiteX6" fmla="*/ 37444 w 3227973"/>
                <a:gd name="connsiteY6" fmla="*/ 374437 h 374437"/>
                <a:gd name="connsiteX7" fmla="*/ 0 w 3227973"/>
                <a:gd name="connsiteY7" fmla="*/ 336993 h 374437"/>
                <a:gd name="connsiteX8" fmla="*/ 0 w 3227973"/>
                <a:gd name="connsiteY8" fmla="*/ 37444 h 37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73" h="374437">
                  <a:moveTo>
                    <a:pt x="0" y="37444"/>
                  </a:moveTo>
                  <a:cubicBezTo>
                    <a:pt x="0" y="16764"/>
                    <a:pt x="16764" y="0"/>
                    <a:pt x="37444" y="0"/>
                  </a:cubicBezTo>
                  <a:lnTo>
                    <a:pt x="3190529" y="0"/>
                  </a:lnTo>
                  <a:cubicBezTo>
                    <a:pt x="3211209" y="0"/>
                    <a:pt x="3227973" y="16764"/>
                    <a:pt x="3227973" y="37444"/>
                  </a:cubicBezTo>
                  <a:lnTo>
                    <a:pt x="3227973" y="336993"/>
                  </a:lnTo>
                  <a:cubicBezTo>
                    <a:pt x="3227973" y="357673"/>
                    <a:pt x="3211209" y="374437"/>
                    <a:pt x="3190529" y="374437"/>
                  </a:cubicBezTo>
                  <a:lnTo>
                    <a:pt x="37444" y="374437"/>
                  </a:lnTo>
                  <a:cubicBezTo>
                    <a:pt x="16764" y="374437"/>
                    <a:pt x="0" y="357673"/>
                    <a:pt x="0" y="336993"/>
                  </a:cubicBezTo>
                  <a:lnTo>
                    <a:pt x="0" y="3744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19857" tIns="19857" rIns="19857" bIns="19857" numCol="1" spcCol="1270" anchor="ctr" anchorCtr="0">
              <a:noAutofit/>
            </a:bodyPr>
            <a:lstStyle/>
            <a:p>
              <a:pPr marL="0" lvl="0" indent="0" algn="ctr" defTabSz="622300">
                <a:lnSpc>
                  <a:spcPct val="90000"/>
                </a:lnSpc>
                <a:spcBef>
                  <a:spcPct val="0"/>
                </a:spcBef>
                <a:spcAft>
                  <a:spcPct val="35000"/>
                </a:spcAft>
                <a:buNone/>
              </a:pPr>
              <a:r>
                <a:rPr lang="tr-TR" sz="1400" b="0" i="0" u="none" strike="noStrike" kern="1200" baseline="0" dirty="0">
                  <a:latin typeface="Times New Roman" panose="02020603050405020304" pitchFamily="18" charset="0"/>
                  <a:cs typeface="Times New Roman" panose="02020603050405020304" pitchFamily="18" charset="0"/>
                </a:rPr>
                <a:t>Balancing DFDs </a:t>
              </a:r>
              <a:endParaRPr lang="tr-TR" sz="1400" kern="1200" dirty="0">
                <a:latin typeface="Times New Roman" panose="02020603050405020304" pitchFamily="18" charset="0"/>
                <a:cs typeface="Times New Roman" panose="02020603050405020304" pitchFamily="18" charset="0"/>
              </a:endParaRPr>
            </a:p>
          </p:txBody>
        </p:sp>
        <p:sp>
          <p:nvSpPr>
            <p:cNvPr id="27" name="Freeform: Shape 26">
              <a:extLst>
                <a:ext uri="{FF2B5EF4-FFF2-40B4-BE49-F238E27FC236}">
                  <a16:creationId xmlns:a16="http://schemas.microsoft.com/office/drawing/2014/main" id="{94787A8D-198F-44A8-ACCA-B6A2DEF9CD33}"/>
                </a:ext>
              </a:extLst>
            </p:cNvPr>
            <p:cNvSpPr/>
            <p:nvPr/>
          </p:nvSpPr>
          <p:spPr>
            <a:xfrm>
              <a:off x="5127789" y="3964281"/>
              <a:ext cx="2766829" cy="618818"/>
            </a:xfrm>
            <a:custGeom>
              <a:avLst/>
              <a:gdLst>
                <a:gd name="connsiteX0" fmla="*/ 0 w 2766829"/>
                <a:gd name="connsiteY0" fmla="*/ 61882 h 618818"/>
                <a:gd name="connsiteX1" fmla="*/ 61882 w 2766829"/>
                <a:gd name="connsiteY1" fmla="*/ 0 h 618818"/>
                <a:gd name="connsiteX2" fmla="*/ 2704947 w 2766829"/>
                <a:gd name="connsiteY2" fmla="*/ 0 h 618818"/>
                <a:gd name="connsiteX3" fmla="*/ 2766829 w 2766829"/>
                <a:gd name="connsiteY3" fmla="*/ 61882 h 618818"/>
                <a:gd name="connsiteX4" fmla="*/ 2766829 w 2766829"/>
                <a:gd name="connsiteY4" fmla="*/ 556936 h 618818"/>
                <a:gd name="connsiteX5" fmla="*/ 2704947 w 2766829"/>
                <a:gd name="connsiteY5" fmla="*/ 618818 h 618818"/>
                <a:gd name="connsiteX6" fmla="*/ 61882 w 2766829"/>
                <a:gd name="connsiteY6" fmla="*/ 618818 h 618818"/>
                <a:gd name="connsiteX7" fmla="*/ 0 w 2766829"/>
                <a:gd name="connsiteY7" fmla="*/ 556936 h 618818"/>
                <a:gd name="connsiteX8" fmla="*/ 0 w 2766829"/>
                <a:gd name="connsiteY8" fmla="*/ 61882 h 61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6829" h="618818">
                  <a:moveTo>
                    <a:pt x="0" y="61882"/>
                  </a:moveTo>
                  <a:cubicBezTo>
                    <a:pt x="0" y="27706"/>
                    <a:pt x="27706" y="0"/>
                    <a:pt x="61882" y="0"/>
                  </a:cubicBezTo>
                  <a:lnTo>
                    <a:pt x="2704947" y="0"/>
                  </a:lnTo>
                  <a:cubicBezTo>
                    <a:pt x="2739123" y="0"/>
                    <a:pt x="2766829" y="27706"/>
                    <a:pt x="2766829" y="61882"/>
                  </a:cubicBezTo>
                  <a:lnTo>
                    <a:pt x="2766829" y="556936"/>
                  </a:lnTo>
                  <a:cubicBezTo>
                    <a:pt x="2766829" y="591112"/>
                    <a:pt x="2739123" y="618818"/>
                    <a:pt x="2704947" y="618818"/>
                  </a:cubicBezTo>
                  <a:lnTo>
                    <a:pt x="61882" y="618818"/>
                  </a:lnTo>
                  <a:cubicBezTo>
                    <a:pt x="27706" y="618818"/>
                    <a:pt x="0" y="591112"/>
                    <a:pt x="0" y="556936"/>
                  </a:cubicBezTo>
                  <a:lnTo>
                    <a:pt x="0" y="61882"/>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27015" tIns="27015" rIns="27015" bIns="27015" numCol="1" spcCol="1270" anchor="ctr" anchorCtr="0">
              <a:noAutofit/>
            </a:bodyPr>
            <a:lstStyle/>
            <a:p>
              <a:pPr marL="0" lvl="0" indent="0" algn="ctr" defTabSz="622300">
                <a:lnSpc>
                  <a:spcPct val="90000"/>
                </a:lnSpc>
                <a:spcBef>
                  <a:spcPct val="0"/>
                </a:spcBef>
                <a:spcAft>
                  <a:spcPct val="35000"/>
                </a:spcAft>
                <a:buNone/>
              </a:pPr>
              <a:r>
                <a:rPr lang="en-US" sz="1400" b="0" i="0" u="none" strike="noStrike" kern="1200" baseline="0" dirty="0">
                  <a:latin typeface="Times New Roman" panose="02020603050405020304" pitchFamily="18" charset="0"/>
                  <a:cs typeface="Times New Roman" panose="02020603050405020304" pitchFamily="18" charset="0"/>
                </a:rPr>
                <a:t>Using Data-Flow Diagramming in the Analysis Process </a:t>
              </a:r>
              <a:endParaRPr lang="en-US" sz="1400" kern="1200" dirty="0">
                <a:latin typeface="Times New Roman" panose="02020603050405020304" pitchFamily="18" charset="0"/>
                <a:ea typeface="+mn-ea"/>
                <a:cs typeface="Times New Roman" panose="02020603050405020304" pitchFamily="18" charset="0"/>
              </a:endParaRPr>
            </a:p>
          </p:txBody>
        </p:sp>
        <p:sp>
          <p:nvSpPr>
            <p:cNvPr id="28" name="Freeform: Shape 27">
              <a:extLst>
                <a:ext uri="{FF2B5EF4-FFF2-40B4-BE49-F238E27FC236}">
                  <a16:creationId xmlns:a16="http://schemas.microsoft.com/office/drawing/2014/main" id="{F9E15CFA-0A2A-45C6-ABCB-4758C39EF174}"/>
                </a:ext>
              </a:extLst>
            </p:cNvPr>
            <p:cNvSpPr/>
            <p:nvPr/>
          </p:nvSpPr>
          <p:spPr>
            <a:xfrm rot="18527749">
              <a:off x="7746069" y="3958208"/>
              <a:ext cx="792000" cy="14970"/>
            </a:xfrm>
            <a:custGeom>
              <a:avLst/>
              <a:gdLst>
                <a:gd name="connsiteX0" fmla="*/ 0 w 560180"/>
                <a:gd name="connsiteY0" fmla="*/ 8231 h 14970"/>
                <a:gd name="connsiteX1" fmla="*/ 423827 w 560180"/>
                <a:gd name="connsiteY1" fmla="*/ 8231 h 14970"/>
              </a:gdLst>
              <a:ahLst/>
              <a:cxnLst>
                <a:cxn ang="0">
                  <a:pos x="connsiteX0" y="connsiteY0"/>
                </a:cxn>
                <a:cxn ang="0">
                  <a:pos x="connsiteX1" y="connsiteY1"/>
                </a:cxn>
              </a:cxnLst>
              <a:rect l="l" t="t" r="r" b="b"/>
              <a:pathLst>
                <a:path w="560180" h="14970">
                  <a:moveTo>
                    <a:pt x="0" y="8231"/>
                  </a:moveTo>
                  <a:lnTo>
                    <a:pt x="423827" y="8231"/>
                  </a:lnTo>
                </a:path>
              </a:pathLst>
            </a:custGeom>
            <a:noFill/>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278785" tIns="-6519" rIns="306794" bIns="21488"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p:txBody>
        </p:sp>
        <p:sp>
          <p:nvSpPr>
            <p:cNvPr id="29" name="Freeform: Shape 28">
              <a:extLst>
                <a:ext uri="{FF2B5EF4-FFF2-40B4-BE49-F238E27FC236}">
                  <a16:creationId xmlns:a16="http://schemas.microsoft.com/office/drawing/2014/main" id="{9B573BBB-C003-434D-8E20-48F9FDA466AE}"/>
                </a:ext>
              </a:extLst>
            </p:cNvPr>
            <p:cNvSpPr/>
            <p:nvPr/>
          </p:nvSpPr>
          <p:spPr>
            <a:xfrm>
              <a:off x="8245598" y="3652781"/>
              <a:ext cx="3227973" cy="368625"/>
            </a:xfrm>
            <a:custGeom>
              <a:avLst/>
              <a:gdLst>
                <a:gd name="connsiteX0" fmla="*/ 0 w 3227973"/>
                <a:gd name="connsiteY0" fmla="*/ 36863 h 368625"/>
                <a:gd name="connsiteX1" fmla="*/ 36863 w 3227973"/>
                <a:gd name="connsiteY1" fmla="*/ 0 h 368625"/>
                <a:gd name="connsiteX2" fmla="*/ 3191111 w 3227973"/>
                <a:gd name="connsiteY2" fmla="*/ 0 h 368625"/>
                <a:gd name="connsiteX3" fmla="*/ 3227974 w 3227973"/>
                <a:gd name="connsiteY3" fmla="*/ 36863 h 368625"/>
                <a:gd name="connsiteX4" fmla="*/ 3227973 w 3227973"/>
                <a:gd name="connsiteY4" fmla="*/ 331763 h 368625"/>
                <a:gd name="connsiteX5" fmla="*/ 3191110 w 3227973"/>
                <a:gd name="connsiteY5" fmla="*/ 368626 h 368625"/>
                <a:gd name="connsiteX6" fmla="*/ 36863 w 3227973"/>
                <a:gd name="connsiteY6" fmla="*/ 368625 h 368625"/>
                <a:gd name="connsiteX7" fmla="*/ 0 w 3227973"/>
                <a:gd name="connsiteY7" fmla="*/ 331762 h 368625"/>
                <a:gd name="connsiteX8" fmla="*/ 0 w 3227973"/>
                <a:gd name="connsiteY8" fmla="*/ 36863 h 36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73" h="368625">
                  <a:moveTo>
                    <a:pt x="0" y="36863"/>
                  </a:moveTo>
                  <a:cubicBezTo>
                    <a:pt x="0" y="16504"/>
                    <a:pt x="16504" y="0"/>
                    <a:pt x="36863" y="0"/>
                  </a:cubicBezTo>
                  <a:lnTo>
                    <a:pt x="3191111" y="0"/>
                  </a:lnTo>
                  <a:cubicBezTo>
                    <a:pt x="3211470" y="0"/>
                    <a:pt x="3227974" y="16504"/>
                    <a:pt x="3227974" y="36863"/>
                  </a:cubicBezTo>
                  <a:cubicBezTo>
                    <a:pt x="3227974" y="135163"/>
                    <a:pt x="3227973" y="233463"/>
                    <a:pt x="3227973" y="331763"/>
                  </a:cubicBezTo>
                  <a:cubicBezTo>
                    <a:pt x="3227973" y="352122"/>
                    <a:pt x="3211469" y="368626"/>
                    <a:pt x="3191110" y="368626"/>
                  </a:cubicBezTo>
                  <a:lnTo>
                    <a:pt x="36863" y="368625"/>
                  </a:lnTo>
                  <a:cubicBezTo>
                    <a:pt x="16504" y="368625"/>
                    <a:pt x="0" y="352121"/>
                    <a:pt x="0" y="331762"/>
                  </a:cubicBezTo>
                  <a:lnTo>
                    <a:pt x="0" y="36863"/>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19687" tIns="19687" rIns="19687" bIns="19687" numCol="1" spcCol="1270" anchor="ctr" anchorCtr="0">
              <a:noAutofit/>
            </a:bodyPr>
            <a:lstStyle/>
            <a:p>
              <a:pPr marL="0" lvl="0" indent="0" algn="ctr" defTabSz="622300">
                <a:lnSpc>
                  <a:spcPct val="90000"/>
                </a:lnSpc>
                <a:spcBef>
                  <a:spcPct val="0"/>
                </a:spcBef>
                <a:spcAft>
                  <a:spcPct val="35000"/>
                </a:spcAft>
                <a:buNone/>
              </a:pPr>
              <a:r>
                <a:rPr lang="tr-TR" sz="1400" b="0" i="0" u="none" strike="noStrike" kern="1200" baseline="0" dirty="0">
                  <a:latin typeface="Times New Roman" panose="02020603050405020304" pitchFamily="18" charset="0"/>
                  <a:cs typeface="Times New Roman" panose="02020603050405020304" pitchFamily="18" charset="0"/>
                </a:rPr>
                <a:t>Guidelines for Drawing DFDs </a:t>
              </a:r>
              <a:endParaRPr lang="en-US" sz="1400" kern="1200" dirty="0">
                <a:latin typeface="Times New Roman" panose="02020603050405020304" pitchFamily="18" charset="0"/>
                <a:ea typeface="+mn-ea"/>
                <a:cs typeface="Times New Roman" panose="02020603050405020304" pitchFamily="18" charset="0"/>
              </a:endParaRPr>
            </a:p>
          </p:txBody>
        </p:sp>
        <p:sp>
          <p:nvSpPr>
            <p:cNvPr id="30" name="Freeform: Shape 29">
              <a:extLst>
                <a:ext uri="{FF2B5EF4-FFF2-40B4-BE49-F238E27FC236}">
                  <a16:creationId xmlns:a16="http://schemas.microsoft.com/office/drawing/2014/main" id="{1C9D434B-D900-4498-BFC4-5C45C8FA25BA}"/>
                </a:ext>
              </a:extLst>
            </p:cNvPr>
            <p:cNvSpPr/>
            <p:nvPr/>
          </p:nvSpPr>
          <p:spPr>
            <a:xfrm rot="21579331">
              <a:off x="7894615" y="4265105"/>
              <a:ext cx="365819" cy="14970"/>
            </a:xfrm>
            <a:custGeom>
              <a:avLst/>
              <a:gdLst>
                <a:gd name="connsiteX0" fmla="*/ 0 w 365819"/>
                <a:gd name="connsiteY0" fmla="*/ 7485 h 14970"/>
                <a:gd name="connsiteX1" fmla="*/ 365819 w 365819"/>
                <a:gd name="connsiteY1" fmla="*/ 7485 h 14970"/>
              </a:gdLst>
              <a:ahLst/>
              <a:cxnLst>
                <a:cxn ang="0">
                  <a:pos x="connsiteX0" y="connsiteY0"/>
                </a:cxn>
                <a:cxn ang="0">
                  <a:pos x="connsiteX1" y="connsiteY1"/>
                </a:cxn>
              </a:cxnLst>
              <a:rect l="l" t="t" r="r" b="b"/>
              <a:pathLst>
                <a:path w="365819" h="14970">
                  <a:moveTo>
                    <a:pt x="0" y="7485"/>
                  </a:moveTo>
                  <a:lnTo>
                    <a:pt x="365819" y="7485"/>
                  </a:lnTo>
                </a:path>
              </a:pathLst>
            </a:custGeom>
            <a:noFill/>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186464" tIns="-1660" rIns="186464" bIns="-1661" numCol="1" spcCol="1270" anchor="ctr" anchorCtr="0">
              <a:noAutofit/>
            </a:bodyPr>
            <a:lstStyle/>
            <a:p>
              <a:pPr marL="0" lvl="0" indent="0" algn="ctr" defTabSz="222250">
                <a:lnSpc>
                  <a:spcPct val="90000"/>
                </a:lnSpc>
                <a:spcBef>
                  <a:spcPct val="0"/>
                </a:spcBef>
                <a:spcAft>
                  <a:spcPct val="35000"/>
                </a:spcAft>
                <a:buNone/>
              </a:pPr>
              <a:endParaRPr lang="tr-TR" sz="500" kern="1200"/>
            </a:p>
          </p:txBody>
        </p:sp>
        <p:sp>
          <p:nvSpPr>
            <p:cNvPr id="31" name="Freeform: Shape 30">
              <a:extLst>
                <a:ext uri="{FF2B5EF4-FFF2-40B4-BE49-F238E27FC236}">
                  <a16:creationId xmlns:a16="http://schemas.microsoft.com/office/drawing/2014/main" id="{F5DFB35E-FD0F-4456-9BD2-F8C9BCB89691}"/>
                </a:ext>
              </a:extLst>
            </p:cNvPr>
            <p:cNvSpPr/>
            <p:nvPr/>
          </p:nvSpPr>
          <p:spPr>
            <a:xfrm>
              <a:off x="8260432" y="4089997"/>
              <a:ext cx="3227973" cy="362987"/>
            </a:xfrm>
            <a:custGeom>
              <a:avLst/>
              <a:gdLst>
                <a:gd name="connsiteX0" fmla="*/ 0 w 3227973"/>
                <a:gd name="connsiteY0" fmla="*/ 36299 h 362987"/>
                <a:gd name="connsiteX1" fmla="*/ 36299 w 3227973"/>
                <a:gd name="connsiteY1" fmla="*/ 0 h 362987"/>
                <a:gd name="connsiteX2" fmla="*/ 3191674 w 3227973"/>
                <a:gd name="connsiteY2" fmla="*/ 0 h 362987"/>
                <a:gd name="connsiteX3" fmla="*/ 3227973 w 3227973"/>
                <a:gd name="connsiteY3" fmla="*/ 36299 h 362987"/>
                <a:gd name="connsiteX4" fmla="*/ 3227973 w 3227973"/>
                <a:gd name="connsiteY4" fmla="*/ 326688 h 362987"/>
                <a:gd name="connsiteX5" fmla="*/ 3191674 w 3227973"/>
                <a:gd name="connsiteY5" fmla="*/ 362987 h 362987"/>
                <a:gd name="connsiteX6" fmla="*/ 36299 w 3227973"/>
                <a:gd name="connsiteY6" fmla="*/ 362987 h 362987"/>
                <a:gd name="connsiteX7" fmla="*/ 0 w 3227973"/>
                <a:gd name="connsiteY7" fmla="*/ 326688 h 362987"/>
                <a:gd name="connsiteX8" fmla="*/ 0 w 3227973"/>
                <a:gd name="connsiteY8" fmla="*/ 36299 h 36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73" h="362987">
                  <a:moveTo>
                    <a:pt x="0" y="36299"/>
                  </a:moveTo>
                  <a:cubicBezTo>
                    <a:pt x="0" y="16252"/>
                    <a:pt x="16252" y="0"/>
                    <a:pt x="36299" y="0"/>
                  </a:cubicBezTo>
                  <a:lnTo>
                    <a:pt x="3191674" y="0"/>
                  </a:lnTo>
                  <a:cubicBezTo>
                    <a:pt x="3211721" y="0"/>
                    <a:pt x="3227973" y="16252"/>
                    <a:pt x="3227973" y="36299"/>
                  </a:cubicBezTo>
                  <a:lnTo>
                    <a:pt x="3227973" y="326688"/>
                  </a:lnTo>
                  <a:cubicBezTo>
                    <a:pt x="3227973" y="346735"/>
                    <a:pt x="3211721" y="362987"/>
                    <a:pt x="3191674" y="362987"/>
                  </a:cubicBezTo>
                  <a:lnTo>
                    <a:pt x="36299" y="362987"/>
                  </a:lnTo>
                  <a:cubicBezTo>
                    <a:pt x="16252" y="362987"/>
                    <a:pt x="0" y="346735"/>
                    <a:pt x="0" y="326688"/>
                  </a:cubicBezTo>
                  <a:lnTo>
                    <a:pt x="0" y="3629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19522" tIns="19522" rIns="19522" bIns="19522" numCol="1" spcCol="1270" anchor="ctr" anchorCtr="0">
              <a:noAutofit/>
            </a:bodyPr>
            <a:lstStyle/>
            <a:p>
              <a:pPr marL="0" lvl="0" indent="0" algn="ctr" defTabSz="622300">
                <a:lnSpc>
                  <a:spcPct val="90000"/>
                </a:lnSpc>
                <a:spcBef>
                  <a:spcPct val="0"/>
                </a:spcBef>
                <a:spcAft>
                  <a:spcPct val="35000"/>
                </a:spcAft>
                <a:buNone/>
              </a:pPr>
              <a:r>
                <a:rPr lang="en-US" sz="1400" b="0" i="0" u="none" strike="noStrike" kern="1200" baseline="0" dirty="0">
                  <a:latin typeface="Times New Roman" panose="02020603050405020304" pitchFamily="18" charset="0"/>
                  <a:cs typeface="Times New Roman" panose="02020603050405020304" pitchFamily="18" charset="0"/>
                </a:rPr>
                <a:t>Using DFDs as Analysis Tools</a:t>
              </a:r>
              <a:endParaRPr lang="tr-TR" sz="1400" kern="1200" dirty="0">
                <a:latin typeface="Times New Roman" panose="02020603050405020304" pitchFamily="18" charset="0"/>
                <a:cs typeface="Times New Roman" panose="02020603050405020304" pitchFamily="18" charset="0"/>
              </a:endParaRPr>
            </a:p>
          </p:txBody>
        </p:sp>
        <p:sp>
          <p:nvSpPr>
            <p:cNvPr id="32" name="Freeform: Shape 31">
              <a:extLst>
                <a:ext uri="{FF2B5EF4-FFF2-40B4-BE49-F238E27FC236}">
                  <a16:creationId xmlns:a16="http://schemas.microsoft.com/office/drawing/2014/main" id="{58EDAFE0-5C14-48DE-8E14-7B8B6AE38522}"/>
                </a:ext>
              </a:extLst>
            </p:cNvPr>
            <p:cNvSpPr/>
            <p:nvPr/>
          </p:nvSpPr>
          <p:spPr>
            <a:xfrm rot="3122899">
              <a:off x="7735226" y="4592659"/>
              <a:ext cx="828000" cy="14970"/>
            </a:xfrm>
            <a:custGeom>
              <a:avLst/>
              <a:gdLst>
                <a:gd name="connsiteX0" fmla="*/ 0 w 594821"/>
                <a:gd name="connsiteY0" fmla="*/ 8231 h 14970"/>
                <a:gd name="connsiteX1" fmla="*/ 423827 w 594821"/>
                <a:gd name="connsiteY1" fmla="*/ 8231 h 14970"/>
              </a:gdLst>
              <a:ahLst/>
              <a:cxnLst>
                <a:cxn ang="0">
                  <a:pos x="connsiteX0" y="connsiteY0"/>
                </a:cxn>
                <a:cxn ang="0">
                  <a:pos x="connsiteX1" y="connsiteY1"/>
                </a:cxn>
              </a:cxnLst>
              <a:rect l="l" t="t" r="r" b="b"/>
              <a:pathLst>
                <a:path w="594821" h="14970">
                  <a:moveTo>
                    <a:pt x="0" y="8231"/>
                  </a:moveTo>
                  <a:lnTo>
                    <a:pt x="423827" y="8231"/>
                  </a:lnTo>
                </a:path>
              </a:pathLst>
            </a:custGeom>
            <a:noFill/>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295240" tIns="-7387" rIns="324980" bIns="22356"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p:txBody>
        </p:sp>
        <p:sp>
          <p:nvSpPr>
            <p:cNvPr id="33" name="Freeform: Shape 32">
              <a:extLst>
                <a:ext uri="{FF2B5EF4-FFF2-40B4-BE49-F238E27FC236}">
                  <a16:creationId xmlns:a16="http://schemas.microsoft.com/office/drawing/2014/main" id="{FFF8E2CE-BC07-4C0A-95A0-065BD2F4EA0A}"/>
                </a:ext>
              </a:extLst>
            </p:cNvPr>
            <p:cNvSpPr/>
            <p:nvPr/>
          </p:nvSpPr>
          <p:spPr>
            <a:xfrm>
              <a:off x="8260432" y="4521574"/>
              <a:ext cx="3227973" cy="442300"/>
            </a:xfrm>
            <a:custGeom>
              <a:avLst/>
              <a:gdLst>
                <a:gd name="connsiteX0" fmla="*/ 0 w 3227973"/>
                <a:gd name="connsiteY0" fmla="*/ 44230 h 442300"/>
                <a:gd name="connsiteX1" fmla="*/ 44230 w 3227973"/>
                <a:gd name="connsiteY1" fmla="*/ 0 h 442300"/>
                <a:gd name="connsiteX2" fmla="*/ 3183743 w 3227973"/>
                <a:gd name="connsiteY2" fmla="*/ 0 h 442300"/>
                <a:gd name="connsiteX3" fmla="*/ 3227973 w 3227973"/>
                <a:gd name="connsiteY3" fmla="*/ 44230 h 442300"/>
                <a:gd name="connsiteX4" fmla="*/ 3227973 w 3227973"/>
                <a:gd name="connsiteY4" fmla="*/ 398070 h 442300"/>
                <a:gd name="connsiteX5" fmla="*/ 3183743 w 3227973"/>
                <a:gd name="connsiteY5" fmla="*/ 442300 h 442300"/>
                <a:gd name="connsiteX6" fmla="*/ 44230 w 3227973"/>
                <a:gd name="connsiteY6" fmla="*/ 442300 h 442300"/>
                <a:gd name="connsiteX7" fmla="*/ 0 w 3227973"/>
                <a:gd name="connsiteY7" fmla="*/ 398070 h 442300"/>
                <a:gd name="connsiteX8" fmla="*/ 0 w 3227973"/>
                <a:gd name="connsiteY8" fmla="*/ 44230 h 44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73" h="442300">
                  <a:moveTo>
                    <a:pt x="0" y="44230"/>
                  </a:moveTo>
                  <a:cubicBezTo>
                    <a:pt x="0" y="19802"/>
                    <a:pt x="19802" y="0"/>
                    <a:pt x="44230" y="0"/>
                  </a:cubicBezTo>
                  <a:lnTo>
                    <a:pt x="3183743" y="0"/>
                  </a:lnTo>
                  <a:cubicBezTo>
                    <a:pt x="3208171" y="0"/>
                    <a:pt x="3227973" y="19802"/>
                    <a:pt x="3227973" y="44230"/>
                  </a:cubicBezTo>
                  <a:lnTo>
                    <a:pt x="3227973" y="398070"/>
                  </a:lnTo>
                  <a:cubicBezTo>
                    <a:pt x="3227973" y="422498"/>
                    <a:pt x="3208171" y="442300"/>
                    <a:pt x="3183743" y="442300"/>
                  </a:cubicBezTo>
                  <a:lnTo>
                    <a:pt x="44230" y="442300"/>
                  </a:lnTo>
                  <a:cubicBezTo>
                    <a:pt x="19802" y="442300"/>
                    <a:pt x="0" y="422498"/>
                    <a:pt x="0" y="398070"/>
                  </a:cubicBezTo>
                  <a:lnTo>
                    <a:pt x="0" y="4423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21845" tIns="21845" rIns="21845" bIns="21845" numCol="1" spcCol="1270" anchor="ctr" anchorCtr="0">
              <a:noAutofit/>
            </a:bodyPr>
            <a:lstStyle/>
            <a:p>
              <a:pPr marL="0" lvl="0" indent="0" algn="ctr" defTabSz="622300">
                <a:lnSpc>
                  <a:spcPct val="90000"/>
                </a:lnSpc>
                <a:spcBef>
                  <a:spcPct val="0"/>
                </a:spcBef>
                <a:spcAft>
                  <a:spcPct val="35000"/>
                </a:spcAft>
                <a:buNone/>
              </a:pPr>
              <a:r>
                <a:rPr lang="en-US" sz="1400" b="0" i="0" u="none" strike="noStrike" kern="1200" baseline="0" dirty="0">
                  <a:latin typeface="Times New Roman" panose="02020603050405020304" pitchFamily="18" charset="0"/>
                  <a:cs typeface="Times New Roman" panose="02020603050405020304" pitchFamily="18" charset="0"/>
                </a:rPr>
                <a:t>Using DFDs in Business Process Reengineering </a:t>
              </a:r>
              <a:endParaRPr lang="en-US" sz="1400" kern="1200" dirty="0">
                <a:latin typeface="Times New Roman" panose="02020603050405020304" pitchFamily="18" charset="0"/>
                <a:ea typeface="+mn-ea"/>
                <a:cs typeface="Times New Roman" panose="02020603050405020304" pitchFamily="18" charset="0"/>
              </a:endParaRPr>
            </a:p>
          </p:txBody>
        </p:sp>
        <p:sp>
          <p:nvSpPr>
            <p:cNvPr id="35" name="Freeform: Shape 34">
              <a:extLst>
                <a:ext uri="{FF2B5EF4-FFF2-40B4-BE49-F238E27FC236}">
                  <a16:creationId xmlns:a16="http://schemas.microsoft.com/office/drawing/2014/main" id="{64EBE4FB-6FBE-4A45-826F-02D8B88809DC}"/>
                </a:ext>
              </a:extLst>
            </p:cNvPr>
            <p:cNvSpPr/>
            <p:nvPr/>
          </p:nvSpPr>
          <p:spPr>
            <a:xfrm>
              <a:off x="5127789" y="4989159"/>
              <a:ext cx="2766829" cy="457266"/>
            </a:xfrm>
            <a:custGeom>
              <a:avLst/>
              <a:gdLst>
                <a:gd name="connsiteX0" fmla="*/ 0 w 2766829"/>
                <a:gd name="connsiteY0" fmla="*/ 45727 h 457266"/>
                <a:gd name="connsiteX1" fmla="*/ 45727 w 2766829"/>
                <a:gd name="connsiteY1" fmla="*/ 0 h 457266"/>
                <a:gd name="connsiteX2" fmla="*/ 2721102 w 2766829"/>
                <a:gd name="connsiteY2" fmla="*/ 0 h 457266"/>
                <a:gd name="connsiteX3" fmla="*/ 2766829 w 2766829"/>
                <a:gd name="connsiteY3" fmla="*/ 45727 h 457266"/>
                <a:gd name="connsiteX4" fmla="*/ 2766829 w 2766829"/>
                <a:gd name="connsiteY4" fmla="*/ 411539 h 457266"/>
                <a:gd name="connsiteX5" fmla="*/ 2721102 w 2766829"/>
                <a:gd name="connsiteY5" fmla="*/ 457266 h 457266"/>
                <a:gd name="connsiteX6" fmla="*/ 45727 w 2766829"/>
                <a:gd name="connsiteY6" fmla="*/ 457266 h 457266"/>
                <a:gd name="connsiteX7" fmla="*/ 0 w 2766829"/>
                <a:gd name="connsiteY7" fmla="*/ 411539 h 457266"/>
                <a:gd name="connsiteX8" fmla="*/ 0 w 2766829"/>
                <a:gd name="connsiteY8" fmla="*/ 45727 h 45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6829" h="457266">
                  <a:moveTo>
                    <a:pt x="0" y="45727"/>
                  </a:moveTo>
                  <a:cubicBezTo>
                    <a:pt x="0" y="20473"/>
                    <a:pt x="20473" y="0"/>
                    <a:pt x="45727" y="0"/>
                  </a:cubicBezTo>
                  <a:lnTo>
                    <a:pt x="2721102" y="0"/>
                  </a:lnTo>
                  <a:cubicBezTo>
                    <a:pt x="2746356" y="0"/>
                    <a:pt x="2766829" y="20473"/>
                    <a:pt x="2766829" y="45727"/>
                  </a:cubicBezTo>
                  <a:lnTo>
                    <a:pt x="2766829" y="411539"/>
                  </a:lnTo>
                  <a:cubicBezTo>
                    <a:pt x="2766829" y="436793"/>
                    <a:pt x="2746356" y="457266"/>
                    <a:pt x="2721102" y="457266"/>
                  </a:cubicBezTo>
                  <a:lnTo>
                    <a:pt x="45727" y="457266"/>
                  </a:lnTo>
                  <a:cubicBezTo>
                    <a:pt x="20473" y="457266"/>
                    <a:pt x="0" y="436793"/>
                    <a:pt x="0" y="411539"/>
                  </a:cubicBezTo>
                  <a:lnTo>
                    <a:pt x="0" y="4572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22283" tIns="22283" rIns="22283" bIns="22283" numCol="1" spcCol="1270" anchor="ctr" anchorCtr="0">
              <a:noAutofit/>
            </a:bodyPr>
            <a:lstStyle/>
            <a:p>
              <a:pPr marL="0" lvl="0" indent="0" algn="ctr" defTabSz="622300">
                <a:lnSpc>
                  <a:spcPct val="90000"/>
                </a:lnSpc>
                <a:spcBef>
                  <a:spcPct val="0"/>
                </a:spcBef>
                <a:spcAft>
                  <a:spcPct val="35000"/>
                </a:spcAft>
                <a:buNone/>
              </a:pPr>
              <a:r>
                <a:rPr lang="tr-TR" sz="1400" b="0" i="0" u="none" strike="noStrike" kern="1200" baseline="0" dirty="0">
                  <a:latin typeface="Times New Roman" panose="02020603050405020304" pitchFamily="18" charset="0"/>
                  <a:cs typeface="Times New Roman" panose="02020603050405020304" pitchFamily="18" charset="0"/>
                </a:rPr>
                <a:t>Logic Modeling </a:t>
              </a:r>
              <a:endParaRPr lang="en-US" sz="1400" kern="1200" dirty="0">
                <a:latin typeface="Times New Roman" panose="02020603050405020304" pitchFamily="18" charset="0"/>
                <a:ea typeface="+mn-ea"/>
                <a:cs typeface="Times New Roman" panose="02020603050405020304" pitchFamily="18" charset="0"/>
              </a:endParaRPr>
            </a:p>
          </p:txBody>
        </p:sp>
        <p:sp>
          <p:nvSpPr>
            <p:cNvPr id="36" name="Freeform: Shape 35">
              <a:extLst>
                <a:ext uri="{FF2B5EF4-FFF2-40B4-BE49-F238E27FC236}">
                  <a16:creationId xmlns:a16="http://schemas.microsoft.com/office/drawing/2014/main" id="{901F15C0-0B98-4440-98A5-BD61F75D488E}"/>
                </a:ext>
              </a:extLst>
            </p:cNvPr>
            <p:cNvSpPr/>
            <p:nvPr/>
          </p:nvSpPr>
          <p:spPr>
            <a:xfrm>
              <a:off x="7894619" y="5210307"/>
              <a:ext cx="365813" cy="14970"/>
            </a:xfrm>
            <a:custGeom>
              <a:avLst/>
              <a:gdLst>
                <a:gd name="connsiteX0" fmla="*/ 0 w 365813"/>
                <a:gd name="connsiteY0" fmla="*/ 7485 h 14970"/>
                <a:gd name="connsiteX1" fmla="*/ 365813 w 365813"/>
                <a:gd name="connsiteY1" fmla="*/ 7485 h 14970"/>
              </a:gdLst>
              <a:ahLst/>
              <a:cxnLst>
                <a:cxn ang="0">
                  <a:pos x="connsiteX0" y="connsiteY0"/>
                </a:cxn>
                <a:cxn ang="0">
                  <a:pos x="connsiteX1" y="connsiteY1"/>
                </a:cxn>
              </a:cxnLst>
              <a:rect l="l" t="t" r="r" b="b"/>
              <a:pathLst>
                <a:path w="365813" h="14970">
                  <a:moveTo>
                    <a:pt x="0" y="7485"/>
                  </a:moveTo>
                  <a:lnTo>
                    <a:pt x="365813" y="7485"/>
                  </a:lnTo>
                </a:path>
              </a:pathLst>
            </a:custGeom>
            <a:noFill/>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186461" tIns="-1660" rIns="186462" bIns="-1660" numCol="1" spcCol="1270" anchor="ctr" anchorCtr="0">
              <a:noAutofit/>
            </a:bodyPr>
            <a:lstStyle/>
            <a:p>
              <a:pPr marL="0" lvl="0" indent="0" algn="ctr" defTabSz="222250">
                <a:lnSpc>
                  <a:spcPct val="90000"/>
                </a:lnSpc>
                <a:spcBef>
                  <a:spcPct val="0"/>
                </a:spcBef>
                <a:spcAft>
                  <a:spcPct val="35000"/>
                </a:spcAft>
                <a:buNone/>
              </a:pPr>
              <a:endParaRPr lang="tr-TR" sz="500" kern="1200"/>
            </a:p>
          </p:txBody>
        </p:sp>
        <p:sp>
          <p:nvSpPr>
            <p:cNvPr id="37" name="Freeform: Shape 36">
              <a:extLst>
                <a:ext uri="{FF2B5EF4-FFF2-40B4-BE49-F238E27FC236}">
                  <a16:creationId xmlns:a16="http://schemas.microsoft.com/office/drawing/2014/main" id="{D2107BF0-4A10-4954-A30E-96BB7B25198B}"/>
                </a:ext>
              </a:extLst>
            </p:cNvPr>
            <p:cNvSpPr/>
            <p:nvPr/>
          </p:nvSpPr>
          <p:spPr>
            <a:xfrm>
              <a:off x="8260432" y="5038761"/>
              <a:ext cx="3227973" cy="358062"/>
            </a:xfrm>
            <a:custGeom>
              <a:avLst/>
              <a:gdLst>
                <a:gd name="connsiteX0" fmla="*/ 0 w 3227973"/>
                <a:gd name="connsiteY0" fmla="*/ 35806 h 358062"/>
                <a:gd name="connsiteX1" fmla="*/ 35806 w 3227973"/>
                <a:gd name="connsiteY1" fmla="*/ 0 h 358062"/>
                <a:gd name="connsiteX2" fmla="*/ 3192167 w 3227973"/>
                <a:gd name="connsiteY2" fmla="*/ 0 h 358062"/>
                <a:gd name="connsiteX3" fmla="*/ 3227973 w 3227973"/>
                <a:gd name="connsiteY3" fmla="*/ 35806 h 358062"/>
                <a:gd name="connsiteX4" fmla="*/ 3227973 w 3227973"/>
                <a:gd name="connsiteY4" fmla="*/ 322256 h 358062"/>
                <a:gd name="connsiteX5" fmla="*/ 3192167 w 3227973"/>
                <a:gd name="connsiteY5" fmla="*/ 358062 h 358062"/>
                <a:gd name="connsiteX6" fmla="*/ 35806 w 3227973"/>
                <a:gd name="connsiteY6" fmla="*/ 358062 h 358062"/>
                <a:gd name="connsiteX7" fmla="*/ 0 w 3227973"/>
                <a:gd name="connsiteY7" fmla="*/ 322256 h 358062"/>
                <a:gd name="connsiteX8" fmla="*/ 0 w 3227973"/>
                <a:gd name="connsiteY8" fmla="*/ 35806 h 35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73" h="358062">
                  <a:moveTo>
                    <a:pt x="0" y="35806"/>
                  </a:moveTo>
                  <a:cubicBezTo>
                    <a:pt x="0" y="16031"/>
                    <a:pt x="16031" y="0"/>
                    <a:pt x="35806" y="0"/>
                  </a:cubicBezTo>
                  <a:lnTo>
                    <a:pt x="3192167" y="0"/>
                  </a:lnTo>
                  <a:cubicBezTo>
                    <a:pt x="3211942" y="0"/>
                    <a:pt x="3227973" y="16031"/>
                    <a:pt x="3227973" y="35806"/>
                  </a:cubicBezTo>
                  <a:lnTo>
                    <a:pt x="3227973" y="322256"/>
                  </a:lnTo>
                  <a:cubicBezTo>
                    <a:pt x="3227973" y="342031"/>
                    <a:pt x="3211942" y="358062"/>
                    <a:pt x="3192167" y="358062"/>
                  </a:cubicBezTo>
                  <a:lnTo>
                    <a:pt x="35806" y="358062"/>
                  </a:lnTo>
                  <a:cubicBezTo>
                    <a:pt x="16031" y="358062"/>
                    <a:pt x="0" y="342031"/>
                    <a:pt x="0" y="322256"/>
                  </a:cubicBezTo>
                  <a:lnTo>
                    <a:pt x="0" y="35806"/>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19377" tIns="19377" rIns="19377" bIns="19377" numCol="1" spcCol="1270" anchor="ctr" anchorCtr="0">
              <a:noAutofit/>
            </a:bodyPr>
            <a:lstStyle/>
            <a:p>
              <a:pPr marL="0" lvl="0" indent="0" algn="ctr" defTabSz="622300">
                <a:lnSpc>
                  <a:spcPct val="90000"/>
                </a:lnSpc>
                <a:spcBef>
                  <a:spcPct val="0"/>
                </a:spcBef>
                <a:spcAft>
                  <a:spcPct val="35000"/>
                </a:spcAft>
                <a:buNone/>
              </a:pPr>
              <a:r>
                <a:rPr lang="en-US" sz="1400" b="0" i="0" u="none" strike="noStrike" kern="1200" baseline="0" dirty="0">
                  <a:latin typeface="Times New Roman" panose="02020603050405020304" pitchFamily="18" charset="0"/>
                  <a:cs typeface="Times New Roman" panose="02020603050405020304" pitchFamily="18" charset="0"/>
                </a:rPr>
                <a:t>Modeling Logic with Decision Tables </a:t>
              </a:r>
              <a:endParaRPr lang="tr-TR" sz="1400" kern="1200" dirty="0">
                <a:latin typeface="Times New Roman" panose="02020603050405020304" pitchFamily="18" charset="0"/>
                <a:cs typeface="Times New Roman" panose="02020603050405020304" pitchFamily="18" charset="0"/>
              </a:endParaRPr>
            </a:p>
          </p:txBody>
        </p:sp>
        <p:sp>
          <p:nvSpPr>
            <p:cNvPr id="39" name="Freeform: Shape 38">
              <a:extLst>
                <a:ext uri="{FF2B5EF4-FFF2-40B4-BE49-F238E27FC236}">
                  <a16:creationId xmlns:a16="http://schemas.microsoft.com/office/drawing/2014/main" id="{6DF6911E-F814-458C-8D08-8254FD9777D6}"/>
                </a:ext>
              </a:extLst>
            </p:cNvPr>
            <p:cNvSpPr/>
            <p:nvPr/>
          </p:nvSpPr>
          <p:spPr>
            <a:xfrm>
              <a:off x="5127789" y="5511813"/>
              <a:ext cx="2766829" cy="425436"/>
            </a:xfrm>
            <a:custGeom>
              <a:avLst/>
              <a:gdLst>
                <a:gd name="connsiteX0" fmla="*/ 0 w 2766829"/>
                <a:gd name="connsiteY0" fmla="*/ 42544 h 425436"/>
                <a:gd name="connsiteX1" fmla="*/ 42544 w 2766829"/>
                <a:gd name="connsiteY1" fmla="*/ 0 h 425436"/>
                <a:gd name="connsiteX2" fmla="*/ 2724285 w 2766829"/>
                <a:gd name="connsiteY2" fmla="*/ 0 h 425436"/>
                <a:gd name="connsiteX3" fmla="*/ 2766829 w 2766829"/>
                <a:gd name="connsiteY3" fmla="*/ 42544 h 425436"/>
                <a:gd name="connsiteX4" fmla="*/ 2766829 w 2766829"/>
                <a:gd name="connsiteY4" fmla="*/ 382892 h 425436"/>
                <a:gd name="connsiteX5" fmla="*/ 2724285 w 2766829"/>
                <a:gd name="connsiteY5" fmla="*/ 425436 h 425436"/>
                <a:gd name="connsiteX6" fmla="*/ 42544 w 2766829"/>
                <a:gd name="connsiteY6" fmla="*/ 425436 h 425436"/>
                <a:gd name="connsiteX7" fmla="*/ 0 w 2766829"/>
                <a:gd name="connsiteY7" fmla="*/ 382892 h 425436"/>
                <a:gd name="connsiteX8" fmla="*/ 0 w 2766829"/>
                <a:gd name="connsiteY8" fmla="*/ 42544 h 42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6829" h="425436">
                  <a:moveTo>
                    <a:pt x="0" y="42544"/>
                  </a:moveTo>
                  <a:cubicBezTo>
                    <a:pt x="0" y="19048"/>
                    <a:pt x="19048" y="0"/>
                    <a:pt x="42544" y="0"/>
                  </a:cubicBezTo>
                  <a:lnTo>
                    <a:pt x="2724285" y="0"/>
                  </a:lnTo>
                  <a:cubicBezTo>
                    <a:pt x="2747781" y="0"/>
                    <a:pt x="2766829" y="19048"/>
                    <a:pt x="2766829" y="42544"/>
                  </a:cubicBezTo>
                  <a:lnTo>
                    <a:pt x="2766829" y="382892"/>
                  </a:lnTo>
                  <a:cubicBezTo>
                    <a:pt x="2766829" y="406388"/>
                    <a:pt x="2747781" y="425436"/>
                    <a:pt x="2724285" y="425436"/>
                  </a:cubicBezTo>
                  <a:lnTo>
                    <a:pt x="42544" y="425436"/>
                  </a:lnTo>
                  <a:cubicBezTo>
                    <a:pt x="19048" y="425436"/>
                    <a:pt x="0" y="406388"/>
                    <a:pt x="0" y="382892"/>
                  </a:cubicBezTo>
                  <a:lnTo>
                    <a:pt x="0" y="4254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21351" tIns="21351" rIns="21351" bIns="21351" numCol="1" spcCol="1270" anchor="ctr" anchorCtr="0">
              <a:noAutofit/>
            </a:bodyPr>
            <a:lstStyle/>
            <a:p>
              <a:pPr marL="0" lvl="0" indent="0" algn="ctr" defTabSz="622300">
                <a:lnSpc>
                  <a:spcPct val="90000"/>
                </a:lnSpc>
                <a:spcBef>
                  <a:spcPct val="0"/>
                </a:spcBef>
                <a:spcAft>
                  <a:spcPct val="35000"/>
                </a:spcAft>
                <a:buNone/>
              </a:pPr>
              <a:r>
                <a:rPr lang="en-US" sz="1400" b="0" i="0" u="none" strike="noStrike" kern="1200" baseline="0" dirty="0">
                  <a:latin typeface="Times New Roman" panose="02020603050405020304" pitchFamily="18" charset="0"/>
                  <a:cs typeface="Times New Roman" panose="02020603050405020304" pitchFamily="18" charset="0"/>
                </a:rPr>
                <a:t>Pine Valley Furniture WebStore: Process Modeling </a:t>
              </a:r>
              <a:endParaRPr lang="en-US" sz="1400" kern="1200" dirty="0">
                <a:latin typeface="Times New Roman" panose="02020603050405020304" pitchFamily="18" charset="0"/>
                <a:ea typeface="+mn-ea"/>
                <a:cs typeface="Times New Roman" panose="02020603050405020304" pitchFamily="18" charset="0"/>
              </a:endParaRPr>
            </a:p>
          </p:txBody>
        </p:sp>
        <p:sp>
          <p:nvSpPr>
            <p:cNvPr id="40" name="Freeform: Shape 39">
              <a:extLst>
                <a:ext uri="{FF2B5EF4-FFF2-40B4-BE49-F238E27FC236}">
                  <a16:creationId xmlns:a16="http://schemas.microsoft.com/office/drawing/2014/main" id="{98F63473-59DB-455A-88C6-BF7900B2FB2D}"/>
                </a:ext>
              </a:extLst>
            </p:cNvPr>
            <p:cNvSpPr/>
            <p:nvPr/>
          </p:nvSpPr>
          <p:spPr>
            <a:xfrm rot="21542702">
              <a:off x="7894593" y="5713997"/>
              <a:ext cx="365864" cy="14970"/>
            </a:xfrm>
            <a:custGeom>
              <a:avLst/>
              <a:gdLst>
                <a:gd name="connsiteX0" fmla="*/ 0 w 365864"/>
                <a:gd name="connsiteY0" fmla="*/ 8231 h 14970"/>
                <a:gd name="connsiteX1" fmla="*/ 423827 w 365864"/>
                <a:gd name="connsiteY1" fmla="*/ 8231 h 14970"/>
              </a:gdLst>
              <a:ahLst/>
              <a:cxnLst>
                <a:cxn ang="0">
                  <a:pos x="connsiteX0" y="connsiteY0"/>
                </a:cxn>
                <a:cxn ang="0">
                  <a:pos x="connsiteX1" y="connsiteY1"/>
                </a:cxn>
              </a:cxnLst>
              <a:rect l="l" t="t" r="r" b="b"/>
              <a:pathLst>
                <a:path w="365864" h="14970">
                  <a:moveTo>
                    <a:pt x="0" y="8231"/>
                  </a:moveTo>
                  <a:lnTo>
                    <a:pt x="423827" y="8231"/>
                  </a:lnTo>
                </a:path>
              </a:pathLst>
            </a:custGeom>
            <a:noFill/>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186486" tIns="-1661" rIns="204777" bIns="1663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p:txBody>
        </p:sp>
        <p:sp>
          <p:nvSpPr>
            <p:cNvPr id="41" name="Freeform: Shape 40">
              <a:extLst>
                <a:ext uri="{FF2B5EF4-FFF2-40B4-BE49-F238E27FC236}">
                  <a16:creationId xmlns:a16="http://schemas.microsoft.com/office/drawing/2014/main" id="{31E3C0DA-9A75-480B-B9B2-FE10663D32F4}"/>
                </a:ext>
              </a:extLst>
            </p:cNvPr>
            <p:cNvSpPr/>
            <p:nvPr/>
          </p:nvSpPr>
          <p:spPr>
            <a:xfrm>
              <a:off x="8260432" y="5499618"/>
              <a:ext cx="3227973" cy="437631"/>
            </a:xfrm>
            <a:custGeom>
              <a:avLst/>
              <a:gdLst>
                <a:gd name="connsiteX0" fmla="*/ 0 w 3227973"/>
                <a:gd name="connsiteY0" fmla="*/ 43763 h 437631"/>
                <a:gd name="connsiteX1" fmla="*/ 43763 w 3227973"/>
                <a:gd name="connsiteY1" fmla="*/ 0 h 437631"/>
                <a:gd name="connsiteX2" fmla="*/ 3184210 w 3227973"/>
                <a:gd name="connsiteY2" fmla="*/ 0 h 437631"/>
                <a:gd name="connsiteX3" fmla="*/ 3227973 w 3227973"/>
                <a:gd name="connsiteY3" fmla="*/ 43763 h 437631"/>
                <a:gd name="connsiteX4" fmla="*/ 3227973 w 3227973"/>
                <a:gd name="connsiteY4" fmla="*/ 393868 h 437631"/>
                <a:gd name="connsiteX5" fmla="*/ 3184210 w 3227973"/>
                <a:gd name="connsiteY5" fmla="*/ 437631 h 437631"/>
                <a:gd name="connsiteX6" fmla="*/ 43763 w 3227973"/>
                <a:gd name="connsiteY6" fmla="*/ 437631 h 437631"/>
                <a:gd name="connsiteX7" fmla="*/ 0 w 3227973"/>
                <a:gd name="connsiteY7" fmla="*/ 393868 h 437631"/>
                <a:gd name="connsiteX8" fmla="*/ 0 w 3227973"/>
                <a:gd name="connsiteY8" fmla="*/ 43763 h 43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73" h="437631">
                  <a:moveTo>
                    <a:pt x="0" y="43763"/>
                  </a:moveTo>
                  <a:cubicBezTo>
                    <a:pt x="0" y="19593"/>
                    <a:pt x="19593" y="0"/>
                    <a:pt x="43763" y="0"/>
                  </a:cubicBezTo>
                  <a:lnTo>
                    <a:pt x="3184210" y="0"/>
                  </a:lnTo>
                  <a:cubicBezTo>
                    <a:pt x="3208380" y="0"/>
                    <a:pt x="3227973" y="19593"/>
                    <a:pt x="3227973" y="43763"/>
                  </a:cubicBezTo>
                  <a:lnTo>
                    <a:pt x="3227973" y="393868"/>
                  </a:lnTo>
                  <a:cubicBezTo>
                    <a:pt x="3227973" y="418038"/>
                    <a:pt x="3208380" y="437631"/>
                    <a:pt x="3184210" y="437631"/>
                  </a:cubicBezTo>
                  <a:lnTo>
                    <a:pt x="43763" y="437631"/>
                  </a:lnTo>
                  <a:cubicBezTo>
                    <a:pt x="19593" y="437631"/>
                    <a:pt x="0" y="418038"/>
                    <a:pt x="0" y="393868"/>
                  </a:cubicBezTo>
                  <a:lnTo>
                    <a:pt x="0" y="43763"/>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21708" tIns="21708" rIns="21708" bIns="21708" numCol="1" spcCol="1270" anchor="ctr" anchorCtr="0">
              <a:noAutofit/>
            </a:bodyPr>
            <a:lstStyle/>
            <a:p>
              <a:pPr marL="0" lvl="0" indent="0" algn="ctr" defTabSz="622300">
                <a:lnSpc>
                  <a:spcPct val="90000"/>
                </a:lnSpc>
                <a:spcBef>
                  <a:spcPct val="0"/>
                </a:spcBef>
                <a:spcAft>
                  <a:spcPct val="35000"/>
                </a:spcAft>
                <a:buNone/>
              </a:pPr>
              <a:r>
                <a:rPr lang="tr-TR" sz="1400" b="0" i="0" u="none" strike="noStrike" kern="1200" baseline="0" dirty="0">
                  <a:latin typeface="Times New Roman" panose="02020603050405020304" pitchFamily="18" charset="0"/>
                  <a:cs typeface="Times New Roman" panose="02020603050405020304" pitchFamily="18" charset="0"/>
                </a:rPr>
                <a:t>Process Modeling for Pine Valley Furniture’s WebStore </a:t>
              </a:r>
              <a:endParaRPr lang="en-US" sz="1400" kern="1200" dirty="0">
                <a:latin typeface="Times New Roman" panose="02020603050405020304" pitchFamily="18" charset="0"/>
                <a:ea typeface="+mn-ea"/>
                <a:cs typeface="Times New Roman" panose="02020603050405020304" pitchFamily="18" charset="0"/>
              </a:endParaRPr>
            </a:p>
          </p:txBody>
        </p:sp>
        <p:sp>
          <p:nvSpPr>
            <p:cNvPr id="7" name="Freeform: Shape 6">
              <a:extLst>
                <a:ext uri="{FF2B5EF4-FFF2-40B4-BE49-F238E27FC236}">
                  <a16:creationId xmlns:a16="http://schemas.microsoft.com/office/drawing/2014/main" id="{72B14554-1DD5-45E4-8037-CBD8D1ED415C}"/>
                </a:ext>
              </a:extLst>
            </p:cNvPr>
            <p:cNvSpPr/>
            <p:nvPr/>
          </p:nvSpPr>
          <p:spPr>
            <a:xfrm>
              <a:off x="952500" y="2989769"/>
              <a:ext cx="3208713" cy="1003732"/>
            </a:xfrm>
            <a:custGeom>
              <a:avLst/>
              <a:gdLst>
                <a:gd name="connsiteX0" fmla="*/ 0 w 3208713"/>
                <a:gd name="connsiteY0" fmla="*/ 100373 h 1003732"/>
                <a:gd name="connsiteX1" fmla="*/ 100373 w 3208713"/>
                <a:gd name="connsiteY1" fmla="*/ 0 h 1003732"/>
                <a:gd name="connsiteX2" fmla="*/ 3108340 w 3208713"/>
                <a:gd name="connsiteY2" fmla="*/ 0 h 1003732"/>
                <a:gd name="connsiteX3" fmla="*/ 3208713 w 3208713"/>
                <a:gd name="connsiteY3" fmla="*/ 100373 h 1003732"/>
                <a:gd name="connsiteX4" fmla="*/ 3208713 w 3208713"/>
                <a:gd name="connsiteY4" fmla="*/ 903359 h 1003732"/>
                <a:gd name="connsiteX5" fmla="*/ 3108340 w 3208713"/>
                <a:gd name="connsiteY5" fmla="*/ 1003732 h 1003732"/>
                <a:gd name="connsiteX6" fmla="*/ 100373 w 3208713"/>
                <a:gd name="connsiteY6" fmla="*/ 1003732 h 1003732"/>
                <a:gd name="connsiteX7" fmla="*/ 0 w 3208713"/>
                <a:gd name="connsiteY7" fmla="*/ 903359 h 1003732"/>
                <a:gd name="connsiteX8" fmla="*/ 0 w 3208713"/>
                <a:gd name="connsiteY8" fmla="*/ 100373 h 100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8713" h="1003732">
                  <a:moveTo>
                    <a:pt x="0" y="100373"/>
                  </a:moveTo>
                  <a:cubicBezTo>
                    <a:pt x="0" y="44939"/>
                    <a:pt x="44939" y="0"/>
                    <a:pt x="100373" y="0"/>
                  </a:cubicBezTo>
                  <a:lnTo>
                    <a:pt x="3108340" y="0"/>
                  </a:lnTo>
                  <a:cubicBezTo>
                    <a:pt x="3163774" y="0"/>
                    <a:pt x="3208713" y="44939"/>
                    <a:pt x="3208713" y="100373"/>
                  </a:cubicBezTo>
                  <a:lnTo>
                    <a:pt x="3208713" y="903359"/>
                  </a:lnTo>
                  <a:cubicBezTo>
                    <a:pt x="3208713" y="958793"/>
                    <a:pt x="3163774" y="1003732"/>
                    <a:pt x="3108340" y="1003732"/>
                  </a:cubicBezTo>
                  <a:lnTo>
                    <a:pt x="100373" y="1003732"/>
                  </a:lnTo>
                  <a:cubicBezTo>
                    <a:pt x="44939" y="1003732"/>
                    <a:pt x="0" y="958793"/>
                    <a:pt x="0" y="903359"/>
                  </a:cubicBezTo>
                  <a:lnTo>
                    <a:pt x="0" y="100373"/>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38288" tIns="38288" rIns="38288" bIns="38288" numCol="1" spcCol="1270" anchor="ctr" anchorCtr="0">
              <a:noAutofit/>
            </a:bodyPr>
            <a:lstStyle/>
            <a:p>
              <a:pPr marL="0" lvl="0" indent="0" algn="ctr" defTabSz="622300">
                <a:lnSpc>
                  <a:spcPct val="90000"/>
                </a:lnSpc>
                <a:spcBef>
                  <a:spcPct val="0"/>
                </a:spcBef>
                <a:spcAft>
                  <a:spcPct val="35000"/>
                </a:spcAft>
                <a:buNone/>
              </a:pPr>
              <a:r>
                <a:rPr lang="en-US" sz="1400" b="1" i="0" u="none" strike="noStrike" kern="1200" baseline="0" dirty="0">
                  <a:latin typeface="Times New Roman" panose="02020603050405020304" pitchFamily="18" charset="0"/>
                  <a:cs typeface="Times New Roman" panose="02020603050405020304" pitchFamily="18" charset="0"/>
                </a:rPr>
                <a:t>Structuring System Requirements: Process Modeling</a:t>
              </a:r>
              <a:endParaRPr lang="en-US" sz="1400" kern="1200" dirty="0">
                <a:latin typeface="Times New Roman" panose="02020603050405020304" pitchFamily="18" charset="0"/>
                <a:ea typeface="+mn-ea"/>
                <a:cs typeface="Times New Roman" panose="02020603050405020304" pitchFamily="18" charset="0"/>
              </a:endParaRPr>
            </a:p>
          </p:txBody>
        </p:sp>
      </p:grpSp>
      <p:sp>
        <p:nvSpPr>
          <p:cNvPr id="2" name="Footer Placeholder 1">
            <a:extLst>
              <a:ext uri="{FF2B5EF4-FFF2-40B4-BE49-F238E27FC236}">
                <a16:creationId xmlns:a16="http://schemas.microsoft.com/office/drawing/2014/main" id="{28C2047F-3404-456C-A90B-D56EF8481732}"/>
              </a:ext>
            </a:extLst>
          </p:cNvPr>
          <p:cNvSpPr>
            <a:spLocks noGrp="1"/>
          </p:cNvSpPr>
          <p:nvPr>
            <p:ph type="ftr" sz="quarter" idx="11"/>
          </p:nvPr>
        </p:nvSpPr>
        <p:spPr/>
        <p:txBody>
          <a:bodyPr/>
          <a:lstStyle/>
          <a:p>
            <a:r>
              <a:rPr lang="tr-TR"/>
              <a:t>IENG/MANE 372 - Chapter 6</a:t>
            </a:r>
          </a:p>
        </p:txBody>
      </p:sp>
      <p:sp>
        <p:nvSpPr>
          <p:cNvPr id="3" name="Slide Number Placeholder 2">
            <a:extLst>
              <a:ext uri="{FF2B5EF4-FFF2-40B4-BE49-F238E27FC236}">
                <a16:creationId xmlns:a16="http://schemas.microsoft.com/office/drawing/2014/main" id="{897A3EF3-366D-4CBA-8E56-B164B86B6993}"/>
              </a:ext>
            </a:extLst>
          </p:cNvPr>
          <p:cNvSpPr>
            <a:spLocks noGrp="1"/>
          </p:cNvSpPr>
          <p:nvPr>
            <p:ph type="sldNum" sz="quarter" idx="12"/>
          </p:nvPr>
        </p:nvSpPr>
        <p:spPr/>
        <p:txBody>
          <a:bodyPr/>
          <a:lstStyle/>
          <a:p>
            <a:fld id="{F43085E7-DD81-4654-9295-72AD80DBC430}" type="slidenum">
              <a:rPr lang="tr-TR" smtClean="0"/>
              <a:t>3</a:t>
            </a:fld>
            <a:endParaRPr lang="tr-TR"/>
          </a:p>
        </p:txBody>
      </p:sp>
    </p:spTree>
    <p:extLst>
      <p:ext uri="{BB962C8B-B14F-4D97-AF65-F5344CB8AC3E}">
        <p14:creationId xmlns:p14="http://schemas.microsoft.com/office/powerpoint/2010/main" val="1801590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5602-B315-48C1-851A-B3B72F73754A}"/>
              </a:ext>
            </a:extLst>
          </p:cNvPr>
          <p:cNvSpPr>
            <a:spLocks noGrp="1"/>
          </p:cNvSpPr>
          <p:nvPr>
            <p:ph type="title"/>
          </p:nvPr>
        </p:nvSpPr>
        <p:spPr>
          <a:xfrm>
            <a:off x="838200" y="365125"/>
            <a:ext cx="10515600" cy="633251"/>
          </a:xfrm>
        </p:spPr>
        <p:txBody>
          <a:bodyPr vert="horz" lIns="91440" tIns="45720" rIns="91440" bIns="45720" rtlCol="0" anchor="ctr">
            <a:normAutofit/>
          </a:bodyPr>
          <a:lstStyle/>
          <a:p>
            <a:pPr algn="ctr"/>
            <a:r>
              <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Decomposition of DFDs</a:t>
            </a:r>
          </a:p>
        </p:txBody>
      </p:sp>
      <p:sp>
        <p:nvSpPr>
          <p:cNvPr id="3" name="Content Placeholder 2">
            <a:extLst>
              <a:ext uri="{FF2B5EF4-FFF2-40B4-BE49-F238E27FC236}">
                <a16:creationId xmlns:a16="http://schemas.microsoft.com/office/drawing/2014/main" id="{87161F37-9310-4F01-AD6D-0591B3E346C3}"/>
              </a:ext>
            </a:extLst>
          </p:cNvPr>
          <p:cNvSpPr>
            <a:spLocks noGrp="1"/>
          </p:cNvSpPr>
          <p:nvPr>
            <p:ph idx="1"/>
          </p:nvPr>
        </p:nvSpPr>
        <p:spPr>
          <a:xfrm>
            <a:off x="838200" y="1390262"/>
            <a:ext cx="10515600" cy="4786702"/>
          </a:xfrm>
        </p:spPr>
        <p:txBody>
          <a:bodyPr/>
          <a:lstStyle/>
          <a:p>
            <a:pPr algn="l">
              <a:buFont typeface="Wingdings" panose="05000000000000000000" pitchFamily="2" charset="2"/>
              <a:buChar char="v"/>
            </a:pPr>
            <a:r>
              <a:rPr lang="en-US" sz="2000" b="1" u="none" strike="noStrike" baseline="0" dirty="0">
                <a:solidFill>
                  <a:schemeClr val="accent1">
                    <a:lumMod val="75000"/>
                  </a:schemeClr>
                </a:solidFill>
                <a:latin typeface="Times New Roman" panose="02020603050405020304" pitchFamily="18" charset="0"/>
                <a:cs typeface="Times New Roman" panose="02020603050405020304" pitchFamily="18" charset="0"/>
              </a:rPr>
              <a:t>Functional decomposition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endParaRPr lang="en-US" sz="2000" b="1" u="none" strike="noStrike" baseline="0" dirty="0">
              <a:solidFill>
                <a:schemeClr val="accent1">
                  <a:lumMod val="7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The act of going from a single system to many component processes.</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It is a repetitive </a:t>
            </a:r>
            <a:r>
              <a:rPr lang="en-US" sz="1800" dirty="0">
                <a:latin typeface="Times New Roman" panose="02020603050405020304" pitchFamily="18" charset="0"/>
                <a:cs typeface="Times New Roman" panose="02020603050405020304" pitchFamily="18" charset="0"/>
              </a:rPr>
              <a:t>procedure </a:t>
            </a:r>
            <a:r>
              <a:rPr lang="en-US" sz="1800" b="0" u="none" strike="noStrike" baseline="0" dirty="0">
                <a:latin typeface="Times New Roman" panose="02020603050405020304" pitchFamily="18" charset="0"/>
                <a:cs typeface="Times New Roman" panose="02020603050405020304" pitchFamily="18" charset="0"/>
              </a:rPr>
              <a:t>of breaking the description of a system down into finer and finer detail. </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This process creates a set of hierarchically related charts in which one process on a given chart is explained in greater detail on another chart. </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Each of those processes (or subsystems) is also a candidate for decomposition. </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Each process may consist of several subprocesses. </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Each subprocess may also be broken down into smaller units.</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Decomposition continues until no subprocess can logically be broken down any further.</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The lowest level of DFDs is called a primitive DFD</a:t>
            </a: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5107599-5C79-4379-92ED-A6C5570D4E1A}"/>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5BB7B5B6-137E-4C94-A787-AFF74B013D92}"/>
              </a:ext>
            </a:extLst>
          </p:cNvPr>
          <p:cNvSpPr>
            <a:spLocks noGrp="1"/>
          </p:cNvSpPr>
          <p:nvPr>
            <p:ph type="sldNum" sz="quarter" idx="12"/>
          </p:nvPr>
        </p:nvSpPr>
        <p:spPr/>
        <p:txBody>
          <a:bodyPr/>
          <a:lstStyle/>
          <a:p>
            <a:fld id="{F43085E7-DD81-4654-9295-72AD80DBC430}" type="slidenum">
              <a:rPr lang="tr-TR" smtClean="0"/>
              <a:t>30</a:t>
            </a:fld>
            <a:endParaRPr lang="tr-TR"/>
          </a:p>
        </p:txBody>
      </p:sp>
    </p:spTree>
    <p:extLst>
      <p:ext uri="{BB962C8B-B14F-4D97-AF65-F5344CB8AC3E}">
        <p14:creationId xmlns:p14="http://schemas.microsoft.com/office/powerpoint/2010/main" val="2016511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A5836BF-3649-41F9-9E33-567EF97BB058}"/>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58BA1CE7-91E6-4931-8328-2CA7A1B1793D}"/>
              </a:ext>
            </a:extLst>
          </p:cNvPr>
          <p:cNvSpPr>
            <a:spLocks noGrp="1"/>
          </p:cNvSpPr>
          <p:nvPr>
            <p:ph type="sldNum" sz="quarter" idx="12"/>
          </p:nvPr>
        </p:nvSpPr>
        <p:spPr/>
        <p:txBody>
          <a:bodyPr/>
          <a:lstStyle/>
          <a:p>
            <a:fld id="{F43085E7-DD81-4654-9295-72AD80DBC430}" type="slidenum">
              <a:rPr lang="tr-TR" smtClean="0"/>
              <a:t>31</a:t>
            </a:fld>
            <a:endParaRPr lang="tr-TR"/>
          </a:p>
        </p:txBody>
      </p:sp>
      <p:graphicFrame>
        <p:nvGraphicFramePr>
          <p:cNvPr id="8" name="Diagram 7">
            <a:extLst>
              <a:ext uri="{FF2B5EF4-FFF2-40B4-BE49-F238E27FC236}">
                <a16:creationId xmlns:a16="http://schemas.microsoft.com/office/drawing/2014/main" id="{94AEECE5-524B-4BE3-B3D6-3F66ADFD91FE}"/>
              </a:ext>
            </a:extLst>
          </p:cNvPr>
          <p:cNvGraphicFramePr/>
          <p:nvPr>
            <p:extLst>
              <p:ext uri="{D42A27DB-BD31-4B8C-83A1-F6EECF244321}">
                <p14:modId xmlns:p14="http://schemas.microsoft.com/office/powerpoint/2010/main" val="1588041994"/>
              </p:ext>
            </p:extLst>
          </p:nvPr>
        </p:nvGraphicFramePr>
        <p:xfrm>
          <a:off x="101600" y="71120"/>
          <a:ext cx="12090400" cy="6721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77841DD1-371B-43DB-B830-5274C12E816B}"/>
              </a:ext>
            </a:extLst>
          </p:cNvPr>
          <p:cNvSpPr txBox="1"/>
          <p:nvPr/>
        </p:nvSpPr>
        <p:spPr>
          <a:xfrm>
            <a:off x="7731760" y="1270000"/>
            <a:ext cx="143256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latin typeface="Times New Roman" panose="02020603050405020304" pitchFamily="18" charset="0"/>
                <a:cs typeface="Times New Roman" panose="02020603050405020304" pitchFamily="18" charset="0"/>
              </a:rPr>
              <a:t>Context DFD</a:t>
            </a:r>
            <a:endParaRPr lang="tr-TR"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44976E8-374A-413A-9199-1C90D8CAB5BD}"/>
              </a:ext>
            </a:extLst>
          </p:cNvPr>
          <p:cNvSpPr txBox="1"/>
          <p:nvPr/>
        </p:nvSpPr>
        <p:spPr>
          <a:xfrm>
            <a:off x="10200640" y="2153920"/>
            <a:ext cx="143256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latin typeface="Times New Roman" panose="02020603050405020304" pitchFamily="18" charset="0"/>
                <a:cs typeface="Times New Roman" panose="02020603050405020304" pitchFamily="18" charset="0"/>
              </a:rPr>
              <a:t>Level-0 DFD</a:t>
            </a:r>
            <a:endParaRPr lang="tr-TR"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258015A-ED7A-4CF6-B5E4-CD7738BC02CD}"/>
              </a:ext>
            </a:extLst>
          </p:cNvPr>
          <p:cNvSpPr txBox="1"/>
          <p:nvPr/>
        </p:nvSpPr>
        <p:spPr>
          <a:xfrm>
            <a:off x="11206480" y="3069709"/>
            <a:ext cx="934720"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dirty="0">
                <a:latin typeface="Times New Roman" panose="02020603050405020304" pitchFamily="18" charset="0"/>
                <a:cs typeface="Times New Roman" panose="02020603050405020304" pitchFamily="18" charset="0"/>
              </a:rPr>
              <a:t>Level-1 DFD</a:t>
            </a:r>
            <a:endParaRPr lang="tr-TR"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AC407C9-BBA9-4363-8438-315AFFFD4FD4}"/>
              </a:ext>
            </a:extLst>
          </p:cNvPr>
          <p:cNvSpPr txBox="1"/>
          <p:nvPr/>
        </p:nvSpPr>
        <p:spPr>
          <a:xfrm>
            <a:off x="7569200" y="4322068"/>
            <a:ext cx="143256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latin typeface="Times New Roman" panose="02020603050405020304" pitchFamily="18" charset="0"/>
                <a:cs typeface="Times New Roman" panose="02020603050405020304" pitchFamily="18" charset="0"/>
              </a:rPr>
              <a:t>Level-2 DFD</a:t>
            </a:r>
            <a:endParaRPr lang="tr-TR"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5F6F8DE-13FB-48BB-B138-5E644BE8AF2F}"/>
              </a:ext>
            </a:extLst>
          </p:cNvPr>
          <p:cNvSpPr txBox="1"/>
          <p:nvPr/>
        </p:nvSpPr>
        <p:spPr>
          <a:xfrm>
            <a:off x="7731760" y="1272520"/>
            <a:ext cx="143256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latin typeface="Times New Roman" panose="02020603050405020304" pitchFamily="18" charset="0"/>
                <a:cs typeface="Times New Roman" panose="02020603050405020304" pitchFamily="18" charset="0"/>
              </a:rPr>
              <a:t>Context DFD</a:t>
            </a:r>
            <a:endParaRPr lang="tr-TR"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E0AEBC7-5BAD-49DB-AA7F-88F31FCE0D58}"/>
              </a:ext>
            </a:extLst>
          </p:cNvPr>
          <p:cNvSpPr txBox="1"/>
          <p:nvPr/>
        </p:nvSpPr>
        <p:spPr>
          <a:xfrm>
            <a:off x="10200640" y="2156440"/>
            <a:ext cx="143256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latin typeface="Times New Roman" panose="02020603050405020304" pitchFamily="18" charset="0"/>
                <a:cs typeface="Times New Roman" panose="02020603050405020304" pitchFamily="18" charset="0"/>
              </a:rPr>
              <a:t>Level-0 DFD</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5716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F87748-5E10-4A50-B597-1A75268AC7BB}"/>
              </a:ext>
            </a:extLst>
          </p:cNvPr>
          <p:cNvSpPr>
            <a:spLocks noGrp="1"/>
          </p:cNvSpPr>
          <p:nvPr>
            <p:ph idx="1"/>
          </p:nvPr>
        </p:nvSpPr>
        <p:spPr>
          <a:xfrm>
            <a:off x="696683" y="1115332"/>
            <a:ext cx="10472060" cy="5606143"/>
          </a:xfrm>
        </p:spPr>
        <p:txBody>
          <a:bodyPr>
            <a:normAutofit/>
          </a:bodyPr>
          <a:lstStyle/>
          <a:p>
            <a:pPr algn="just">
              <a:lnSpc>
                <a:spcPct val="110000"/>
              </a:lnSpc>
              <a:spcBef>
                <a:spcPts val="0"/>
              </a:spcBef>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The first process in level-0 DFD (Figure 6-5 ) , called Receive and Transform Customer Food Order, transforms a customer’s verbal food order into four different outputs: </a:t>
            </a:r>
          </a:p>
          <a:p>
            <a:pPr marL="0" indent="0" algn="just">
              <a:lnSpc>
                <a:spcPct val="110000"/>
              </a:lnSpc>
              <a:spcBef>
                <a:spcPts val="0"/>
              </a:spcBef>
              <a:buNone/>
            </a:pPr>
            <a:r>
              <a:rPr lang="en-US" sz="1800" b="0" i="0" u="none" strike="noStrike" baseline="0" dirty="0">
                <a:latin typeface="Times New Roman" panose="02020603050405020304" pitchFamily="18" charset="0"/>
                <a:cs typeface="Times New Roman" panose="02020603050405020304" pitchFamily="18" charset="0"/>
              </a:rPr>
              <a:t>(1) The food order </a:t>
            </a:r>
          </a:p>
          <a:p>
            <a:pPr marL="0" indent="0" algn="just">
              <a:lnSpc>
                <a:spcPct val="110000"/>
              </a:lnSpc>
              <a:spcBef>
                <a:spcPts val="0"/>
              </a:spcBef>
              <a:buNone/>
            </a:pPr>
            <a:r>
              <a:rPr lang="en-US" sz="1800" b="0" i="0" u="none" strike="noStrike" baseline="0" dirty="0">
                <a:latin typeface="Times New Roman" panose="02020603050405020304" pitchFamily="18" charset="0"/>
                <a:cs typeface="Times New Roman" panose="02020603050405020304" pitchFamily="18" charset="0"/>
              </a:rPr>
              <a:t>(2) goods sold</a:t>
            </a:r>
          </a:p>
          <a:p>
            <a:pPr marL="0" indent="0" algn="just">
              <a:lnSpc>
                <a:spcPct val="110000"/>
              </a:lnSpc>
              <a:spcBef>
                <a:spcPts val="0"/>
              </a:spcBef>
              <a:buNone/>
            </a:pPr>
            <a:r>
              <a:rPr lang="en-US" sz="1800" b="0" i="0" u="none" strike="noStrike" baseline="0" dirty="0">
                <a:latin typeface="Times New Roman" panose="02020603050405020304" pitchFamily="18" charset="0"/>
                <a:cs typeface="Times New Roman" panose="02020603050405020304" pitchFamily="18" charset="0"/>
              </a:rPr>
              <a:t>(3) inventory data</a:t>
            </a:r>
          </a:p>
          <a:p>
            <a:pPr marL="0" indent="0" algn="just">
              <a:lnSpc>
                <a:spcPct val="110000"/>
              </a:lnSpc>
              <a:spcBef>
                <a:spcPts val="0"/>
              </a:spcBef>
              <a:buNone/>
            </a:pPr>
            <a:r>
              <a:rPr lang="en-US" sz="1800" b="0" i="0" u="none" strike="noStrike" baseline="0" dirty="0">
                <a:latin typeface="Times New Roman" panose="02020603050405020304" pitchFamily="18" charset="0"/>
                <a:cs typeface="Times New Roman" panose="02020603050405020304" pitchFamily="18" charset="0"/>
              </a:rPr>
              <a:t>(4) receipt for the customer.</a:t>
            </a:r>
          </a:p>
          <a:p>
            <a:pPr marL="0" indent="0" algn="just">
              <a:lnSpc>
                <a:spcPct val="110000"/>
              </a:lnSpc>
              <a:spcBef>
                <a:spcPts val="0"/>
              </a:spcBef>
              <a:buNone/>
            </a:pPr>
            <a:endParaRPr lang="en-US" sz="1800" b="0" i="0" u="none" strike="noStrike" baseline="0" dirty="0">
              <a:latin typeface="Times New Roman" panose="02020603050405020304" pitchFamily="18" charset="0"/>
              <a:cs typeface="Times New Roman" panose="02020603050405020304" pitchFamily="18" charset="0"/>
            </a:endParaRPr>
          </a:p>
          <a:p>
            <a:pPr marL="0" indent="0" algn="just">
              <a:lnSpc>
                <a:spcPct val="110000"/>
              </a:lnSpc>
              <a:spcBef>
                <a:spcPts val="0"/>
              </a:spcBef>
              <a:buNone/>
            </a:pPr>
            <a:endParaRPr lang="en-US" sz="100" b="0" i="0" u="none" strike="noStrike" baseline="0" dirty="0">
              <a:latin typeface="Times New Roman" panose="02020603050405020304" pitchFamily="18" charset="0"/>
              <a:cs typeface="Times New Roman" panose="02020603050405020304" pitchFamily="18" charset="0"/>
            </a:endParaRPr>
          </a:p>
          <a:p>
            <a:pPr algn="just">
              <a:lnSpc>
                <a:spcPct val="110000"/>
              </a:lnSpc>
              <a:spcBef>
                <a:spcPts val="0"/>
              </a:spcBef>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 At least these five logically separate functions occur in Process 1.0:</a:t>
            </a:r>
          </a:p>
          <a:p>
            <a:pPr marL="0" indent="0" algn="just">
              <a:lnSpc>
                <a:spcPct val="110000"/>
              </a:lnSpc>
              <a:spcBef>
                <a:spcPts val="0"/>
              </a:spcBef>
              <a:buNone/>
            </a:pPr>
            <a:r>
              <a:rPr lang="en-US" sz="1800" b="0" i="0" u="none" strike="noStrike" baseline="0" dirty="0">
                <a:latin typeface="Times New Roman" panose="02020603050405020304" pitchFamily="18" charset="0"/>
                <a:cs typeface="Times New Roman" panose="02020603050405020304" pitchFamily="18" charset="0"/>
              </a:rPr>
              <a:t>(1) Receive a customer order, </a:t>
            </a:r>
          </a:p>
          <a:p>
            <a:pPr marL="0" indent="0" algn="just">
              <a:lnSpc>
                <a:spcPct val="110000"/>
              </a:lnSpc>
              <a:spcBef>
                <a:spcPts val="0"/>
              </a:spcBef>
              <a:buNone/>
            </a:pPr>
            <a:r>
              <a:rPr lang="en-US" sz="1800" b="0" i="0" u="none" strike="noStrike" baseline="0" dirty="0">
                <a:latin typeface="Times New Roman" panose="02020603050405020304" pitchFamily="18" charset="0"/>
                <a:cs typeface="Times New Roman" panose="02020603050405020304" pitchFamily="18" charset="0"/>
              </a:rPr>
              <a:t>(2) transform the entered order into a printed receipt for the customer, </a:t>
            </a:r>
          </a:p>
          <a:p>
            <a:pPr marL="0" indent="0" algn="just">
              <a:lnSpc>
                <a:spcPct val="110000"/>
              </a:lnSpc>
              <a:spcBef>
                <a:spcPts val="0"/>
              </a:spcBef>
              <a:buNone/>
            </a:pPr>
            <a:r>
              <a:rPr lang="en-US" sz="1800" b="0" i="0" u="none" strike="noStrike" baseline="0" dirty="0">
                <a:latin typeface="Times New Roman" panose="02020603050405020304" pitchFamily="18" charset="0"/>
                <a:cs typeface="Times New Roman" panose="02020603050405020304" pitchFamily="18" charset="0"/>
              </a:rPr>
              <a:t>(3) transform the order into a form meaningful for the kitchen’s system, </a:t>
            </a:r>
          </a:p>
          <a:p>
            <a:pPr marL="0" indent="0" algn="just">
              <a:lnSpc>
                <a:spcPct val="110000"/>
              </a:lnSpc>
              <a:spcBef>
                <a:spcPts val="0"/>
              </a:spcBef>
              <a:buNone/>
            </a:pPr>
            <a:r>
              <a:rPr lang="en-US" sz="1800" b="0" i="0" u="none" strike="noStrike" baseline="0" dirty="0">
                <a:latin typeface="Times New Roman" panose="02020603050405020304" pitchFamily="18" charset="0"/>
                <a:cs typeface="Times New Roman" panose="02020603050405020304" pitchFamily="18" charset="0"/>
              </a:rPr>
              <a:t>(4) transform the order into goods sold data</a:t>
            </a:r>
          </a:p>
          <a:p>
            <a:pPr marL="0" indent="0" algn="just">
              <a:lnSpc>
                <a:spcPct val="110000"/>
              </a:lnSpc>
              <a:spcBef>
                <a:spcPts val="0"/>
              </a:spcBef>
              <a:buNone/>
            </a:pPr>
            <a:r>
              <a:rPr lang="en-US" sz="1800" b="0" i="0" u="none" strike="noStrike" baseline="0" dirty="0">
                <a:latin typeface="Times New Roman" panose="02020603050405020304" pitchFamily="18" charset="0"/>
                <a:cs typeface="Times New Roman" panose="02020603050405020304" pitchFamily="18" charset="0"/>
              </a:rPr>
              <a:t>(5) transform the order into inventory data</a:t>
            </a:r>
          </a:p>
          <a:p>
            <a:pPr marL="0" indent="0" algn="just">
              <a:lnSpc>
                <a:spcPct val="110000"/>
              </a:lnSpc>
              <a:spcBef>
                <a:spcPts val="0"/>
              </a:spcBef>
              <a:buNone/>
            </a:pPr>
            <a:endParaRPr lang="en-US" sz="1800" b="0" i="0" u="none" strike="noStrike" baseline="0" dirty="0">
              <a:latin typeface="Times New Roman" panose="02020603050405020304" pitchFamily="18" charset="0"/>
              <a:cs typeface="Times New Roman" panose="02020603050405020304" pitchFamily="18" charset="0"/>
            </a:endParaRPr>
          </a:p>
          <a:p>
            <a:pPr marL="0" indent="0" algn="just">
              <a:lnSpc>
                <a:spcPct val="110000"/>
              </a:lnSpc>
              <a:spcBef>
                <a:spcPts val="0"/>
              </a:spcBef>
              <a:buNone/>
            </a:pPr>
            <a:endParaRPr lang="en-US" sz="100" b="0" i="0" u="none" strike="noStrike" baseline="0" dirty="0">
              <a:latin typeface="Times New Roman" panose="02020603050405020304" pitchFamily="18" charset="0"/>
              <a:cs typeface="Times New Roman" panose="02020603050405020304" pitchFamily="18" charset="0"/>
            </a:endParaRPr>
          </a:p>
          <a:p>
            <a:pPr algn="just">
              <a:lnSpc>
                <a:spcPct val="110000"/>
              </a:lnSpc>
              <a:spcBef>
                <a:spcPts val="0"/>
              </a:spcBef>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We can represent the decomposition of Process 1.0 as another DFD, as shown in Figure 6-7 ( level-1 DFD)</a:t>
            </a:r>
          </a:p>
          <a:p>
            <a:pPr algn="just"/>
            <a:endParaRPr lang="en-US" sz="1800" b="0" i="0" u="none" strike="noStrike" baseline="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9E4156A0-AEB3-48F4-BCF7-515C2EE67B11}"/>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66A68452-E379-4EF5-9965-F9105F6D9F33}"/>
              </a:ext>
            </a:extLst>
          </p:cNvPr>
          <p:cNvSpPr>
            <a:spLocks noGrp="1"/>
          </p:cNvSpPr>
          <p:nvPr>
            <p:ph type="sldNum" sz="quarter" idx="12"/>
          </p:nvPr>
        </p:nvSpPr>
        <p:spPr/>
        <p:txBody>
          <a:bodyPr/>
          <a:lstStyle/>
          <a:p>
            <a:fld id="{F43085E7-DD81-4654-9295-72AD80DBC430}" type="slidenum">
              <a:rPr lang="tr-TR" smtClean="0"/>
              <a:t>32</a:t>
            </a:fld>
            <a:endParaRPr lang="tr-TR"/>
          </a:p>
        </p:txBody>
      </p:sp>
      <p:sp>
        <p:nvSpPr>
          <p:cNvPr id="7" name="TextBox 6">
            <a:extLst>
              <a:ext uri="{FF2B5EF4-FFF2-40B4-BE49-F238E27FC236}">
                <a16:creationId xmlns:a16="http://schemas.microsoft.com/office/drawing/2014/main" id="{2BA88130-A9CA-4677-8E86-A53C34EA8056}"/>
              </a:ext>
            </a:extLst>
          </p:cNvPr>
          <p:cNvSpPr txBox="1"/>
          <p:nvPr/>
        </p:nvSpPr>
        <p:spPr>
          <a:xfrm>
            <a:off x="696683" y="501649"/>
            <a:ext cx="11321146" cy="707886"/>
          </a:xfrm>
          <a:prstGeom prst="rect">
            <a:avLst/>
          </a:prstGeom>
          <a:noFill/>
        </p:spPr>
        <p:txBody>
          <a:bodyPr wrap="square" rtlCol="0">
            <a:spAutoFit/>
          </a:bodyPr>
          <a:lstStyle/>
          <a:p>
            <a:pPr marL="285750" indent="-285750">
              <a:buFont typeface="Wingdings" panose="05000000000000000000" pitchFamily="2" charset="2"/>
              <a:buChar char="v"/>
            </a:pPr>
            <a:r>
              <a:rPr lang="en-US" sz="2000" b="1" dirty="0">
                <a:solidFill>
                  <a:schemeClr val="accent1">
                    <a:lumMod val="75000"/>
                  </a:schemeClr>
                </a:solidFill>
                <a:latin typeface="Times New Roman" panose="02020603050405020304" pitchFamily="18" charset="0"/>
                <a:cs typeface="Times New Roman" panose="02020603050405020304" pitchFamily="18" charset="0"/>
              </a:rPr>
              <a:t>Level- 1 DFDs : Decomposition of level-0 DFD for Hoosier Burger’s food-ordering system </a:t>
            </a:r>
          </a:p>
          <a:p>
            <a:pPr marL="285750" indent="-285750">
              <a:buFont typeface="Wingdings" panose="05000000000000000000" pitchFamily="2" charset="2"/>
              <a:buChar char="v"/>
            </a:pPr>
            <a:endParaRPr lang="tr-TR" sz="2000" dirty="0"/>
          </a:p>
        </p:txBody>
      </p:sp>
      <p:pic>
        <p:nvPicPr>
          <p:cNvPr id="24" name="Picture 23">
            <a:extLst>
              <a:ext uri="{FF2B5EF4-FFF2-40B4-BE49-F238E27FC236}">
                <a16:creationId xmlns:a16="http://schemas.microsoft.com/office/drawing/2014/main" id="{DEC7301D-749E-4599-B3CE-D85E287B8FE5}"/>
              </a:ext>
            </a:extLst>
          </p:cNvPr>
          <p:cNvPicPr>
            <a:picLocks noChangeAspect="1"/>
          </p:cNvPicPr>
          <p:nvPr/>
        </p:nvPicPr>
        <p:blipFill>
          <a:blip r:embed="rId2"/>
          <a:stretch>
            <a:fillRect/>
          </a:stretch>
        </p:blipFill>
        <p:spPr>
          <a:xfrm>
            <a:off x="7858125" y="1989493"/>
            <a:ext cx="3495675" cy="1933575"/>
          </a:xfrm>
          <a:prstGeom prst="rect">
            <a:avLst/>
          </a:prstGeom>
        </p:spPr>
      </p:pic>
    </p:spTree>
    <p:extLst>
      <p:ext uri="{BB962C8B-B14F-4D97-AF65-F5344CB8AC3E}">
        <p14:creationId xmlns:p14="http://schemas.microsoft.com/office/powerpoint/2010/main" val="213523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E36140-D614-46E9-9A64-8A327055F7C6}"/>
              </a:ext>
            </a:extLst>
          </p:cNvPr>
          <p:cNvSpPr>
            <a:spLocks noGrp="1"/>
          </p:cNvSpPr>
          <p:nvPr>
            <p:ph idx="1"/>
          </p:nvPr>
        </p:nvSpPr>
        <p:spPr>
          <a:xfrm>
            <a:off x="337457" y="508454"/>
            <a:ext cx="3831772" cy="5598432"/>
          </a:xfrm>
        </p:spPr>
        <p:txBody>
          <a:bodyPr>
            <a:normAutofit/>
          </a:bodyPr>
          <a:lstStyle/>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Note that each of the five processes in level-1 DFD are labeled as subprocesses of Process 1.0: Process 1.1, Process 1.2, and so on. </a:t>
            </a:r>
          </a:p>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No sources or sinks are represented. </a:t>
            </a:r>
          </a:p>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The context and level-0 diagrams show the sources and sinks. </a:t>
            </a:r>
          </a:p>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The decomposition of Processes 2.0, 3.0, or 4.0 in a similar manner, the DFDs  would also be called level-1 diagrams.</a:t>
            </a:r>
          </a:p>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In general, a </a:t>
            </a:r>
            <a:r>
              <a:rPr lang="en-US" sz="1800" b="1" i="0" u="none" strike="noStrike" baseline="0" dirty="0">
                <a:latin typeface="Times New Roman" panose="02020603050405020304" pitchFamily="18" charset="0"/>
                <a:cs typeface="Times New Roman" panose="02020603050405020304" pitchFamily="18" charset="0"/>
              </a:rPr>
              <a:t>level-</a:t>
            </a:r>
            <a:r>
              <a:rPr lang="en-US" sz="1800" b="1" i="1" u="none" strike="noStrike" baseline="0" dirty="0">
                <a:latin typeface="Times New Roman" panose="02020603050405020304" pitchFamily="18" charset="0"/>
                <a:cs typeface="Times New Roman" panose="02020603050405020304" pitchFamily="18" charset="0"/>
              </a:rPr>
              <a:t>n </a:t>
            </a:r>
            <a:r>
              <a:rPr lang="en-US" sz="1800" b="1" i="0" u="none" strike="noStrike" baseline="0" dirty="0">
                <a:latin typeface="Times New Roman" panose="02020603050405020304" pitchFamily="18" charset="0"/>
                <a:cs typeface="Times New Roman" panose="02020603050405020304" pitchFamily="18" charset="0"/>
              </a:rPr>
              <a:t>diagram </a:t>
            </a:r>
            <a:r>
              <a:rPr lang="en-US" sz="1800" b="0" i="0" u="none" strike="noStrike" baseline="0" dirty="0">
                <a:latin typeface="Times New Roman" panose="02020603050405020304" pitchFamily="18" charset="0"/>
                <a:cs typeface="Times New Roman" panose="02020603050405020304" pitchFamily="18" charset="0"/>
              </a:rPr>
              <a:t>is a DFD that is generated from </a:t>
            </a:r>
            <a:r>
              <a:rPr lang="en-US" sz="1800" b="0" i="1" u="none" strike="noStrike" baseline="0" dirty="0">
                <a:latin typeface="Times New Roman" panose="02020603050405020304" pitchFamily="18" charset="0"/>
                <a:cs typeface="Times New Roman" panose="02020603050405020304" pitchFamily="18" charset="0"/>
              </a:rPr>
              <a:t>n </a:t>
            </a:r>
            <a:r>
              <a:rPr lang="en-US" sz="1800" b="0" i="0" u="none" strike="noStrike" baseline="0" dirty="0">
                <a:latin typeface="Times New Roman" panose="02020603050405020304" pitchFamily="18" charset="0"/>
                <a:cs typeface="Times New Roman" panose="02020603050405020304" pitchFamily="18" charset="0"/>
              </a:rPr>
              <a:t>nested decompositions from a level-0 diagram.</a:t>
            </a:r>
            <a:endParaRPr lang="tr-TR"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tr-TR" sz="1800" dirty="0"/>
          </a:p>
        </p:txBody>
      </p:sp>
      <p:sp>
        <p:nvSpPr>
          <p:cNvPr id="4" name="Footer Placeholder 3">
            <a:extLst>
              <a:ext uri="{FF2B5EF4-FFF2-40B4-BE49-F238E27FC236}">
                <a16:creationId xmlns:a16="http://schemas.microsoft.com/office/drawing/2014/main" id="{DB358EA4-1781-4894-A100-91FA639EA926}"/>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B309FBEF-25F7-4FC7-9ECF-4DFDC891A098}"/>
              </a:ext>
            </a:extLst>
          </p:cNvPr>
          <p:cNvSpPr>
            <a:spLocks noGrp="1"/>
          </p:cNvSpPr>
          <p:nvPr>
            <p:ph type="sldNum" sz="quarter" idx="12"/>
          </p:nvPr>
        </p:nvSpPr>
        <p:spPr/>
        <p:txBody>
          <a:bodyPr/>
          <a:lstStyle/>
          <a:p>
            <a:fld id="{F43085E7-DD81-4654-9295-72AD80DBC430}" type="slidenum">
              <a:rPr lang="tr-TR" smtClean="0"/>
              <a:t>33</a:t>
            </a:fld>
            <a:endParaRPr lang="tr-TR"/>
          </a:p>
        </p:txBody>
      </p:sp>
      <p:pic>
        <p:nvPicPr>
          <p:cNvPr id="6" name="Picture 5">
            <a:extLst>
              <a:ext uri="{FF2B5EF4-FFF2-40B4-BE49-F238E27FC236}">
                <a16:creationId xmlns:a16="http://schemas.microsoft.com/office/drawing/2014/main" id="{63A46682-616F-4883-A19F-A80529E97CDA}"/>
              </a:ext>
            </a:extLst>
          </p:cNvPr>
          <p:cNvPicPr>
            <a:picLocks noChangeAspect="1"/>
          </p:cNvPicPr>
          <p:nvPr/>
        </p:nvPicPr>
        <p:blipFill rotWithShape="1">
          <a:blip r:embed="rId2"/>
          <a:srcRect l="2448" r="25580"/>
          <a:stretch/>
        </p:blipFill>
        <p:spPr>
          <a:xfrm>
            <a:off x="4849586" y="421603"/>
            <a:ext cx="6955971" cy="5008230"/>
          </a:xfrm>
          <a:prstGeom prst="rect">
            <a:avLst/>
          </a:prstGeom>
        </p:spPr>
      </p:pic>
      <p:pic>
        <p:nvPicPr>
          <p:cNvPr id="7" name="Picture 6">
            <a:extLst>
              <a:ext uri="{FF2B5EF4-FFF2-40B4-BE49-F238E27FC236}">
                <a16:creationId xmlns:a16="http://schemas.microsoft.com/office/drawing/2014/main" id="{AA5A3BF4-50F8-4837-A2B4-1949FD29F91E}"/>
              </a:ext>
            </a:extLst>
          </p:cNvPr>
          <p:cNvPicPr>
            <a:picLocks noChangeAspect="1"/>
          </p:cNvPicPr>
          <p:nvPr/>
        </p:nvPicPr>
        <p:blipFill rotWithShape="1">
          <a:blip r:embed="rId2"/>
          <a:srcRect l="76557" b="74326"/>
          <a:stretch/>
        </p:blipFill>
        <p:spPr>
          <a:xfrm>
            <a:off x="5515947" y="4684257"/>
            <a:ext cx="2506826" cy="1422629"/>
          </a:xfrm>
          <a:prstGeom prst="rect">
            <a:avLst/>
          </a:prstGeom>
        </p:spPr>
      </p:pic>
    </p:spTree>
    <p:extLst>
      <p:ext uri="{BB962C8B-B14F-4D97-AF65-F5344CB8AC3E}">
        <p14:creationId xmlns:p14="http://schemas.microsoft.com/office/powerpoint/2010/main" val="2502257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8BA148-3DA1-4296-B924-2BBE0135AB8A}"/>
              </a:ext>
            </a:extLst>
          </p:cNvPr>
          <p:cNvSpPr>
            <a:spLocks noGrp="1"/>
          </p:cNvSpPr>
          <p:nvPr>
            <p:ph idx="1"/>
          </p:nvPr>
        </p:nvSpPr>
        <p:spPr>
          <a:xfrm>
            <a:off x="250373" y="396552"/>
            <a:ext cx="6128656" cy="5959798"/>
          </a:xfrm>
        </p:spPr>
        <p:txBody>
          <a:bodyPr>
            <a:normAutofit/>
          </a:bodyPr>
          <a:lstStyle/>
          <a:p>
            <a:pPr algn="just">
              <a:lnSpc>
                <a:spcPct val="100000"/>
              </a:lnSpc>
              <a:spcBef>
                <a:spcPts val="0"/>
              </a:spcBef>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Processes 2.0 and 3.0 perform similar functions in that they both use data input to update data stores. Because updating a data store is a singular logical function, neither of these processes needs to be decomposed further.</a:t>
            </a:r>
          </a:p>
          <a:p>
            <a:pPr marL="0" indent="0" algn="just">
              <a:lnSpc>
                <a:spcPct val="100000"/>
              </a:lnSpc>
              <a:spcBef>
                <a:spcPts val="0"/>
              </a:spcBef>
              <a:buNone/>
            </a:pPr>
            <a:endParaRPr lang="en-US" sz="800" b="0" i="0" u="none" strike="noStrike" baseline="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en-US" sz="100" b="0" i="0" u="none" strike="noStrike" baseline="0" dirty="0">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Process 4.0, Produce Management Reports, can be decomposed  into at least three subprocesses: </a:t>
            </a:r>
          </a:p>
          <a:p>
            <a:pPr marL="0" indent="0" algn="just">
              <a:lnSpc>
                <a:spcPct val="100000"/>
              </a:lnSpc>
              <a:spcBef>
                <a:spcPts val="0"/>
              </a:spcBef>
              <a:buNone/>
            </a:pPr>
            <a:r>
              <a:rPr lang="en-US" sz="1800" b="0" i="0" u="none" strike="noStrike" baseline="0" dirty="0">
                <a:latin typeface="Times New Roman" panose="02020603050405020304" pitchFamily="18" charset="0"/>
                <a:cs typeface="Times New Roman" panose="02020603050405020304" pitchFamily="18" charset="0"/>
              </a:rPr>
              <a:t>(1) Access Goods Sold and Inventory Data, </a:t>
            </a:r>
          </a:p>
          <a:p>
            <a:pPr marL="0" indent="0" algn="just">
              <a:lnSpc>
                <a:spcPct val="100000"/>
              </a:lnSpc>
              <a:spcBef>
                <a:spcPts val="0"/>
              </a:spcBef>
              <a:buNone/>
            </a:pPr>
            <a:r>
              <a:rPr lang="en-US" sz="1800" dirty="0">
                <a:latin typeface="Times New Roman" panose="02020603050405020304" pitchFamily="18" charset="0"/>
                <a:cs typeface="Times New Roman" panose="02020603050405020304" pitchFamily="18" charset="0"/>
              </a:rPr>
              <a:t>(2) </a:t>
            </a:r>
            <a:r>
              <a:rPr lang="en-US" sz="1800" b="0" i="0" u="none" strike="noStrike" baseline="0" dirty="0">
                <a:latin typeface="Times New Roman" panose="02020603050405020304" pitchFamily="18" charset="0"/>
                <a:cs typeface="Times New Roman" panose="02020603050405020304" pitchFamily="18" charset="0"/>
              </a:rPr>
              <a:t>Aggregate Goods Sold and Inventory Data</a:t>
            </a:r>
          </a:p>
          <a:p>
            <a:pPr marL="0" indent="0" algn="just">
              <a:lnSpc>
                <a:spcPct val="100000"/>
              </a:lnSpc>
              <a:spcBef>
                <a:spcPts val="0"/>
              </a:spcBef>
              <a:buNone/>
            </a:pPr>
            <a:r>
              <a:rPr lang="en-US" sz="1800" b="0" i="0" u="none" strike="noStrike" baseline="0" dirty="0">
                <a:latin typeface="Times New Roman" panose="02020603050405020304" pitchFamily="18" charset="0"/>
                <a:cs typeface="Times New Roman" panose="02020603050405020304" pitchFamily="18" charset="0"/>
              </a:rPr>
              <a:t>(3) Prepare Management Reports. </a:t>
            </a:r>
          </a:p>
          <a:p>
            <a:pPr marL="0" indent="0" algn="just">
              <a:lnSpc>
                <a:spcPct val="100000"/>
              </a:lnSpc>
              <a:spcBef>
                <a:spcPts val="0"/>
              </a:spcBef>
              <a:buNone/>
            </a:pPr>
            <a:endParaRPr lang="en-US" sz="800" b="0" i="0" u="none" strike="noStrike" baseline="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en-US" sz="100" b="0" i="0" u="none" strike="noStrike" baseline="0" dirty="0">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The decomposition of Process 4.0 is shown in the level-1 diagram </a:t>
            </a:r>
            <a:r>
              <a:rPr lang="tr-TR" sz="1800" b="0" i="0" u="none" strike="noStrike" baseline="0" dirty="0">
                <a:latin typeface="Times New Roman" panose="02020603050405020304" pitchFamily="18" charset="0"/>
                <a:cs typeface="Times New Roman" panose="02020603050405020304" pitchFamily="18" charset="0"/>
              </a:rPr>
              <a:t>of Figure 6-8.</a:t>
            </a:r>
          </a:p>
          <a:p>
            <a:pPr algn="just">
              <a:lnSpc>
                <a:spcPct val="100000"/>
              </a:lnSpc>
              <a:spcBef>
                <a:spcPts val="0"/>
              </a:spcBef>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Each level-1, -2, or -</a:t>
            </a:r>
            <a:r>
              <a:rPr lang="en-US" sz="1800" b="0" i="1" u="none" strike="noStrike" baseline="0" dirty="0">
                <a:latin typeface="Times New Roman" panose="02020603050405020304" pitchFamily="18" charset="0"/>
                <a:cs typeface="Times New Roman" panose="02020603050405020304" pitchFamily="18" charset="0"/>
              </a:rPr>
              <a:t>n </a:t>
            </a:r>
            <a:r>
              <a:rPr lang="en-US" sz="1800" b="0" i="0" u="none" strike="noStrike" baseline="0" dirty="0">
                <a:latin typeface="Times New Roman" panose="02020603050405020304" pitchFamily="18" charset="0"/>
                <a:cs typeface="Times New Roman" panose="02020603050405020304" pitchFamily="18" charset="0"/>
              </a:rPr>
              <a:t>DFD represents one process on a level-(</a:t>
            </a:r>
            <a:r>
              <a:rPr lang="en-US" sz="1800" b="0" i="1" u="none" strike="noStrike" baseline="0" dirty="0">
                <a:latin typeface="Times New Roman" panose="02020603050405020304" pitchFamily="18" charset="0"/>
                <a:cs typeface="Times New Roman" panose="02020603050405020304" pitchFamily="18" charset="0"/>
              </a:rPr>
              <a:t>n</a:t>
            </a:r>
            <a:r>
              <a:rPr lang="en-US" sz="1800" b="0" i="0" u="none" strike="noStrike" baseline="0" dirty="0">
                <a:latin typeface="Times New Roman" panose="02020603050405020304" pitchFamily="18" charset="0"/>
                <a:cs typeface="Times New Roman" panose="02020603050405020304" pitchFamily="18" charset="0"/>
              </a:rPr>
              <a:t>-1) DFD; </a:t>
            </a:r>
          </a:p>
          <a:p>
            <a:pPr algn="just">
              <a:lnSpc>
                <a:spcPct val="100000"/>
              </a:lnSpc>
              <a:spcBef>
                <a:spcPts val="0"/>
              </a:spcBef>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Each</a:t>
            </a:r>
            <a:r>
              <a:rPr lang="en-US" sz="180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DFD should be on a separate page. </a:t>
            </a:r>
          </a:p>
          <a:p>
            <a:pPr algn="just">
              <a:lnSpc>
                <a:spcPct val="100000"/>
              </a:lnSpc>
              <a:spcBef>
                <a:spcPts val="0"/>
              </a:spcBef>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N</a:t>
            </a:r>
            <a:r>
              <a:rPr lang="en-US" sz="1800" b="0" i="0" u="none" strike="noStrike" baseline="0" dirty="0">
                <a:latin typeface="Times New Roman" panose="02020603050405020304" pitchFamily="18" charset="0"/>
                <a:cs typeface="Times New Roman" panose="02020603050405020304" pitchFamily="18" charset="0"/>
              </a:rPr>
              <a:t>o DFD should have more than seven processes in it (too</a:t>
            </a:r>
            <a:r>
              <a:rPr lang="en-US" sz="180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crowded and difficult to understand)</a:t>
            </a:r>
          </a:p>
          <a:p>
            <a:pPr marL="0" indent="0" algn="just">
              <a:buNone/>
            </a:pPr>
            <a:endParaRPr lang="en-US" sz="1800" b="0" i="0" u="none" strike="noStrike" baseline="0" dirty="0">
              <a:latin typeface="Times New Roman" panose="02020603050405020304" pitchFamily="18" charset="0"/>
              <a:cs typeface="Times New Roman" panose="02020603050405020304" pitchFamily="18" charset="0"/>
            </a:endParaRPr>
          </a:p>
          <a:p>
            <a:pPr marL="0" indent="0" algn="just">
              <a:buNone/>
            </a:pP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FD092276-3F89-4665-8248-B604C66CB5E7}"/>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D7A0D887-97FA-4C93-A7BC-4F7D79DEAB01}"/>
              </a:ext>
            </a:extLst>
          </p:cNvPr>
          <p:cNvSpPr>
            <a:spLocks noGrp="1"/>
          </p:cNvSpPr>
          <p:nvPr>
            <p:ph type="sldNum" sz="quarter" idx="12"/>
          </p:nvPr>
        </p:nvSpPr>
        <p:spPr/>
        <p:txBody>
          <a:bodyPr/>
          <a:lstStyle/>
          <a:p>
            <a:fld id="{F43085E7-DD81-4654-9295-72AD80DBC430}" type="slidenum">
              <a:rPr lang="tr-TR" smtClean="0"/>
              <a:t>34</a:t>
            </a:fld>
            <a:endParaRPr lang="tr-TR" dirty="0"/>
          </a:p>
        </p:txBody>
      </p:sp>
      <p:pic>
        <p:nvPicPr>
          <p:cNvPr id="6" name="Picture 5">
            <a:extLst>
              <a:ext uri="{FF2B5EF4-FFF2-40B4-BE49-F238E27FC236}">
                <a16:creationId xmlns:a16="http://schemas.microsoft.com/office/drawing/2014/main" id="{D0D1CD22-CF99-47D9-9948-7E3DD2F1CF4D}"/>
              </a:ext>
            </a:extLst>
          </p:cNvPr>
          <p:cNvPicPr>
            <a:picLocks noChangeAspect="1"/>
          </p:cNvPicPr>
          <p:nvPr/>
        </p:nvPicPr>
        <p:blipFill rotWithShape="1">
          <a:blip r:embed="rId2"/>
          <a:srcRect r="31117"/>
          <a:stretch/>
        </p:blipFill>
        <p:spPr>
          <a:xfrm>
            <a:off x="6635657" y="1501335"/>
            <a:ext cx="5411680" cy="3746438"/>
          </a:xfrm>
          <a:prstGeom prst="rect">
            <a:avLst/>
          </a:prstGeom>
        </p:spPr>
      </p:pic>
      <p:pic>
        <p:nvPicPr>
          <p:cNvPr id="7" name="Picture 6">
            <a:extLst>
              <a:ext uri="{FF2B5EF4-FFF2-40B4-BE49-F238E27FC236}">
                <a16:creationId xmlns:a16="http://schemas.microsoft.com/office/drawing/2014/main" id="{B0F5083F-B8A8-41A2-A467-20164F612F9E}"/>
              </a:ext>
            </a:extLst>
          </p:cNvPr>
          <p:cNvPicPr>
            <a:picLocks noChangeAspect="1"/>
          </p:cNvPicPr>
          <p:nvPr/>
        </p:nvPicPr>
        <p:blipFill rotWithShape="1">
          <a:blip r:embed="rId2"/>
          <a:srcRect l="75187" b="70469"/>
          <a:stretch/>
        </p:blipFill>
        <p:spPr>
          <a:xfrm>
            <a:off x="8428651" y="5227999"/>
            <a:ext cx="1825691" cy="1036152"/>
          </a:xfrm>
          <a:prstGeom prst="rect">
            <a:avLst/>
          </a:prstGeom>
        </p:spPr>
      </p:pic>
      <p:pic>
        <p:nvPicPr>
          <p:cNvPr id="8" name="Picture 7">
            <a:extLst>
              <a:ext uri="{FF2B5EF4-FFF2-40B4-BE49-F238E27FC236}">
                <a16:creationId xmlns:a16="http://schemas.microsoft.com/office/drawing/2014/main" id="{FFD76446-61E7-472C-ADF5-3DA08B26D52E}"/>
              </a:ext>
            </a:extLst>
          </p:cNvPr>
          <p:cNvPicPr>
            <a:picLocks noChangeAspect="1"/>
          </p:cNvPicPr>
          <p:nvPr/>
        </p:nvPicPr>
        <p:blipFill>
          <a:blip r:embed="rId3"/>
          <a:stretch>
            <a:fillRect/>
          </a:stretch>
        </p:blipFill>
        <p:spPr>
          <a:xfrm>
            <a:off x="9693145" y="-115404"/>
            <a:ext cx="2276475" cy="20669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8922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3D2A4F-8030-464A-86AF-FF27156F0A86}"/>
              </a:ext>
            </a:extLst>
          </p:cNvPr>
          <p:cNvSpPr>
            <a:spLocks noGrp="1"/>
          </p:cNvSpPr>
          <p:nvPr>
            <p:ph idx="1"/>
          </p:nvPr>
        </p:nvSpPr>
        <p:spPr>
          <a:xfrm>
            <a:off x="696683" y="1253331"/>
            <a:ext cx="10515600" cy="1348355"/>
          </a:xfrm>
        </p:spPr>
        <p:txBody>
          <a:bodyPr>
            <a:normAutofit/>
          </a:bodyPr>
          <a:lstStyle/>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we examine each of the subprocesses identified in the two level-1 diagrams, one for Process 1.0 and one for Process 4.0. </a:t>
            </a:r>
          </a:p>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For example, if we decided to further decompose Process 4.3 in Figure 6-8, we would create a diagram that looks something like Figure 6-9 (level-2 DFD).</a:t>
            </a:r>
          </a:p>
          <a:p>
            <a:pPr algn="just">
              <a:buFont typeface="Wingdings" panose="05000000000000000000" pitchFamily="2" charset="2"/>
              <a:buChar char="§"/>
            </a:pPr>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B0E3C21-654A-4230-95CD-BF5F87F9D47D}"/>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7FFBD703-BF5C-442F-A205-34F3D6096CB8}"/>
              </a:ext>
            </a:extLst>
          </p:cNvPr>
          <p:cNvSpPr>
            <a:spLocks noGrp="1"/>
          </p:cNvSpPr>
          <p:nvPr>
            <p:ph type="sldNum" sz="quarter" idx="12"/>
          </p:nvPr>
        </p:nvSpPr>
        <p:spPr/>
        <p:txBody>
          <a:bodyPr/>
          <a:lstStyle/>
          <a:p>
            <a:fld id="{F43085E7-DD81-4654-9295-72AD80DBC430}" type="slidenum">
              <a:rPr lang="tr-TR" smtClean="0"/>
              <a:t>35</a:t>
            </a:fld>
            <a:endParaRPr lang="tr-TR"/>
          </a:p>
        </p:txBody>
      </p:sp>
      <p:sp>
        <p:nvSpPr>
          <p:cNvPr id="6" name="TextBox 5">
            <a:extLst>
              <a:ext uri="{FF2B5EF4-FFF2-40B4-BE49-F238E27FC236}">
                <a16:creationId xmlns:a16="http://schemas.microsoft.com/office/drawing/2014/main" id="{285E7D30-8A4B-4081-BF75-DBE9C7FA5EBD}"/>
              </a:ext>
            </a:extLst>
          </p:cNvPr>
          <p:cNvSpPr txBox="1"/>
          <p:nvPr/>
        </p:nvSpPr>
        <p:spPr>
          <a:xfrm>
            <a:off x="696683" y="501649"/>
            <a:ext cx="10831288" cy="707886"/>
          </a:xfrm>
          <a:prstGeom prst="rect">
            <a:avLst/>
          </a:prstGeom>
          <a:noFill/>
        </p:spPr>
        <p:txBody>
          <a:bodyPr wrap="square" rtlCol="0">
            <a:spAutoFit/>
          </a:bodyPr>
          <a:lstStyle/>
          <a:p>
            <a:pPr marL="285750" indent="-285750">
              <a:buFont typeface="Wingdings" panose="05000000000000000000" pitchFamily="2" charset="2"/>
              <a:buChar char="v"/>
            </a:pPr>
            <a:r>
              <a:rPr lang="en-US" sz="2000" b="1" dirty="0">
                <a:solidFill>
                  <a:schemeClr val="accent1">
                    <a:lumMod val="75000"/>
                  </a:schemeClr>
                </a:solidFill>
                <a:latin typeface="Times New Roman" panose="02020603050405020304" pitchFamily="18" charset="0"/>
                <a:cs typeface="Times New Roman" panose="02020603050405020304" pitchFamily="18" charset="0"/>
              </a:rPr>
              <a:t>Level- 2 DFDs : Decomposition of level-1 DFDs for Hoosier Burger’s food-ordering system </a:t>
            </a:r>
          </a:p>
          <a:p>
            <a:pPr marL="285750" indent="-285750">
              <a:buFont typeface="Wingdings" panose="05000000000000000000" pitchFamily="2" charset="2"/>
              <a:buChar char="v"/>
            </a:pPr>
            <a:endParaRPr lang="tr-TR" sz="2000" dirty="0"/>
          </a:p>
        </p:txBody>
      </p:sp>
      <p:pic>
        <p:nvPicPr>
          <p:cNvPr id="7" name="Picture 6">
            <a:extLst>
              <a:ext uri="{FF2B5EF4-FFF2-40B4-BE49-F238E27FC236}">
                <a16:creationId xmlns:a16="http://schemas.microsoft.com/office/drawing/2014/main" id="{2A543BA3-F05A-4442-AFBE-DD9C582E2F1A}"/>
              </a:ext>
            </a:extLst>
          </p:cNvPr>
          <p:cNvPicPr>
            <a:picLocks noChangeAspect="1"/>
          </p:cNvPicPr>
          <p:nvPr/>
        </p:nvPicPr>
        <p:blipFill>
          <a:blip r:embed="rId2"/>
          <a:stretch>
            <a:fillRect/>
          </a:stretch>
        </p:blipFill>
        <p:spPr>
          <a:xfrm>
            <a:off x="281181" y="3092734"/>
            <a:ext cx="9225060" cy="2893823"/>
          </a:xfrm>
          <a:prstGeom prst="rect">
            <a:avLst/>
          </a:prstGeom>
        </p:spPr>
      </p:pic>
      <p:pic>
        <p:nvPicPr>
          <p:cNvPr id="8" name="Picture 7">
            <a:extLst>
              <a:ext uri="{FF2B5EF4-FFF2-40B4-BE49-F238E27FC236}">
                <a16:creationId xmlns:a16="http://schemas.microsoft.com/office/drawing/2014/main" id="{17E2809B-FDF2-4AC7-9FB5-74532F97FA2C}"/>
              </a:ext>
            </a:extLst>
          </p:cNvPr>
          <p:cNvPicPr>
            <a:picLocks noChangeAspect="1"/>
          </p:cNvPicPr>
          <p:nvPr/>
        </p:nvPicPr>
        <p:blipFill>
          <a:blip r:embed="rId3"/>
          <a:stretch>
            <a:fillRect/>
          </a:stretch>
        </p:blipFill>
        <p:spPr>
          <a:xfrm>
            <a:off x="7528151" y="2543942"/>
            <a:ext cx="4581525" cy="10858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796014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29D6FBF-4AFC-41D3-80F2-409E7AD4D961}"/>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7904C8AF-2BDF-4D1F-8135-17EB533567DB}"/>
              </a:ext>
            </a:extLst>
          </p:cNvPr>
          <p:cNvSpPr>
            <a:spLocks noGrp="1"/>
          </p:cNvSpPr>
          <p:nvPr>
            <p:ph type="sldNum" sz="quarter" idx="12"/>
          </p:nvPr>
        </p:nvSpPr>
        <p:spPr/>
        <p:txBody>
          <a:bodyPr/>
          <a:lstStyle/>
          <a:p>
            <a:fld id="{F43085E7-DD81-4654-9295-72AD80DBC430}" type="slidenum">
              <a:rPr lang="tr-TR" smtClean="0"/>
              <a:t>36</a:t>
            </a:fld>
            <a:endParaRPr lang="tr-TR"/>
          </a:p>
        </p:txBody>
      </p:sp>
      <p:pic>
        <p:nvPicPr>
          <p:cNvPr id="6" name="Picture 5">
            <a:extLst>
              <a:ext uri="{FF2B5EF4-FFF2-40B4-BE49-F238E27FC236}">
                <a16:creationId xmlns:a16="http://schemas.microsoft.com/office/drawing/2014/main" id="{BFB1EF3E-DD00-4D4A-8455-3AC709CCC2AC}"/>
              </a:ext>
            </a:extLst>
          </p:cNvPr>
          <p:cNvPicPr>
            <a:picLocks noChangeAspect="1"/>
          </p:cNvPicPr>
          <p:nvPr/>
        </p:nvPicPr>
        <p:blipFill rotWithShape="1">
          <a:blip r:embed="rId2"/>
          <a:srcRect l="38268"/>
          <a:stretch/>
        </p:blipFill>
        <p:spPr>
          <a:xfrm>
            <a:off x="580177" y="1931116"/>
            <a:ext cx="3681943" cy="2995768"/>
          </a:xfrm>
          <a:prstGeom prst="rect">
            <a:avLst/>
          </a:prstGeom>
        </p:spPr>
      </p:pic>
      <p:pic>
        <p:nvPicPr>
          <p:cNvPr id="7" name="Picture 6">
            <a:extLst>
              <a:ext uri="{FF2B5EF4-FFF2-40B4-BE49-F238E27FC236}">
                <a16:creationId xmlns:a16="http://schemas.microsoft.com/office/drawing/2014/main" id="{C238775C-D54A-4417-9144-5ED1B2A2834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668927" y="243840"/>
            <a:ext cx="5427909" cy="5504120"/>
          </a:xfrm>
          <a:prstGeom prst="rect">
            <a:avLst/>
          </a:prstGeom>
        </p:spPr>
      </p:pic>
      <p:sp>
        <p:nvSpPr>
          <p:cNvPr id="8" name="Freeform: Shape 7">
            <a:extLst>
              <a:ext uri="{FF2B5EF4-FFF2-40B4-BE49-F238E27FC236}">
                <a16:creationId xmlns:a16="http://schemas.microsoft.com/office/drawing/2014/main" id="{227FF654-52AA-42DF-8D7A-D2BE3594421F}"/>
              </a:ext>
            </a:extLst>
          </p:cNvPr>
          <p:cNvSpPr/>
          <p:nvPr/>
        </p:nvSpPr>
        <p:spPr>
          <a:xfrm>
            <a:off x="5334000" y="243840"/>
            <a:ext cx="6097765" cy="4267200"/>
          </a:xfrm>
          <a:custGeom>
            <a:avLst/>
            <a:gdLst>
              <a:gd name="connsiteX0" fmla="*/ 3576320 w 6097765"/>
              <a:gd name="connsiteY0" fmla="*/ 4175760 h 4267200"/>
              <a:gd name="connsiteX1" fmla="*/ 3505200 w 6097765"/>
              <a:gd name="connsiteY1" fmla="*/ 4185920 h 4267200"/>
              <a:gd name="connsiteX2" fmla="*/ 3434080 w 6097765"/>
              <a:gd name="connsiteY2" fmla="*/ 4206240 h 4267200"/>
              <a:gd name="connsiteX3" fmla="*/ 3352800 w 6097765"/>
              <a:gd name="connsiteY3" fmla="*/ 4226560 h 4267200"/>
              <a:gd name="connsiteX4" fmla="*/ 3291840 w 6097765"/>
              <a:gd name="connsiteY4" fmla="*/ 4246880 h 4267200"/>
              <a:gd name="connsiteX5" fmla="*/ 3139440 w 6097765"/>
              <a:gd name="connsiteY5" fmla="*/ 4267200 h 4267200"/>
              <a:gd name="connsiteX6" fmla="*/ 2600960 w 6097765"/>
              <a:gd name="connsiteY6" fmla="*/ 4246880 h 4267200"/>
              <a:gd name="connsiteX7" fmla="*/ 2509520 w 6097765"/>
              <a:gd name="connsiteY7" fmla="*/ 4236720 h 4267200"/>
              <a:gd name="connsiteX8" fmla="*/ 2468880 w 6097765"/>
              <a:gd name="connsiteY8" fmla="*/ 4226560 h 4267200"/>
              <a:gd name="connsiteX9" fmla="*/ 2326640 w 6097765"/>
              <a:gd name="connsiteY9" fmla="*/ 4206240 h 4267200"/>
              <a:gd name="connsiteX10" fmla="*/ 2184400 w 6097765"/>
              <a:gd name="connsiteY10" fmla="*/ 4185920 h 4267200"/>
              <a:gd name="connsiteX11" fmla="*/ 2123440 w 6097765"/>
              <a:gd name="connsiteY11" fmla="*/ 4165600 h 4267200"/>
              <a:gd name="connsiteX12" fmla="*/ 2062480 w 6097765"/>
              <a:gd name="connsiteY12" fmla="*/ 4155440 h 4267200"/>
              <a:gd name="connsiteX13" fmla="*/ 2011680 w 6097765"/>
              <a:gd name="connsiteY13" fmla="*/ 4145280 h 4267200"/>
              <a:gd name="connsiteX14" fmla="*/ 1940560 w 6097765"/>
              <a:gd name="connsiteY14" fmla="*/ 4135120 h 4267200"/>
              <a:gd name="connsiteX15" fmla="*/ 1879600 w 6097765"/>
              <a:gd name="connsiteY15" fmla="*/ 4114800 h 4267200"/>
              <a:gd name="connsiteX16" fmla="*/ 1849120 w 6097765"/>
              <a:gd name="connsiteY16" fmla="*/ 4104640 h 4267200"/>
              <a:gd name="connsiteX17" fmla="*/ 1737360 w 6097765"/>
              <a:gd name="connsiteY17" fmla="*/ 4084320 h 4267200"/>
              <a:gd name="connsiteX18" fmla="*/ 1706880 w 6097765"/>
              <a:gd name="connsiteY18" fmla="*/ 4074160 h 4267200"/>
              <a:gd name="connsiteX19" fmla="*/ 1656080 w 6097765"/>
              <a:gd name="connsiteY19" fmla="*/ 4064000 h 4267200"/>
              <a:gd name="connsiteX20" fmla="*/ 1574800 w 6097765"/>
              <a:gd name="connsiteY20" fmla="*/ 4043680 h 4267200"/>
              <a:gd name="connsiteX21" fmla="*/ 1473200 w 6097765"/>
              <a:gd name="connsiteY21" fmla="*/ 4013200 h 4267200"/>
              <a:gd name="connsiteX22" fmla="*/ 1442720 w 6097765"/>
              <a:gd name="connsiteY22" fmla="*/ 4003040 h 4267200"/>
              <a:gd name="connsiteX23" fmla="*/ 1412240 w 6097765"/>
              <a:gd name="connsiteY23" fmla="*/ 3992880 h 4267200"/>
              <a:gd name="connsiteX24" fmla="*/ 1330960 w 6097765"/>
              <a:gd name="connsiteY24" fmla="*/ 3972560 h 4267200"/>
              <a:gd name="connsiteX25" fmla="*/ 1239520 w 6097765"/>
              <a:gd name="connsiteY25" fmla="*/ 3952240 h 4267200"/>
              <a:gd name="connsiteX26" fmla="*/ 1188720 w 6097765"/>
              <a:gd name="connsiteY26" fmla="*/ 3931920 h 4267200"/>
              <a:gd name="connsiteX27" fmla="*/ 1158240 w 6097765"/>
              <a:gd name="connsiteY27" fmla="*/ 3911600 h 4267200"/>
              <a:gd name="connsiteX28" fmla="*/ 1117600 w 6097765"/>
              <a:gd name="connsiteY28" fmla="*/ 3901440 h 4267200"/>
              <a:gd name="connsiteX29" fmla="*/ 1076960 w 6097765"/>
              <a:gd name="connsiteY29" fmla="*/ 3881120 h 4267200"/>
              <a:gd name="connsiteX30" fmla="*/ 1046480 w 6097765"/>
              <a:gd name="connsiteY30" fmla="*/ 3870960 h 4267200"/>
              <a:gd name="connsiteX31" fmla="*/ 965200 w 6097765"/>
              <a:gd name="connsiteY31" fmla="*/ 3840480 h 4267200"/>
              <a:gd name="connsiteX32" fmla="*/ 934720 w 6097765"/>
              <a:gd name="connsiteY32" fmla="*/ 3820160 h 4267200"/>
              <a:gd name="connsiteX33" fmla="*/ 904240 w 6097765"/>
              <a:gd name="connsiteY33" fmla="*/ 3810000 h 4267200"/>
              <a:gd name="connsiteX34" fmla="*/ 853440 w 6097765"/>
              <a:gd name="connsiteY34" fmla="*/ 3789680 h 4267200"/>
              <a:gd name="connsiteX35" fmla="*/ 822960 w 6097765"/>
              <a:gd name="connsiteY35" fmla="*/ 3779520 h 4267200"/>
              <a:gd name="connsiteX36" fmla="*/ 792480 w 6097765"/>
              <a:gd name="connsiteY36" fmla="*/ 3759200 h 4267200"/>
              <a:gd name="connsiteX37" fmla="*/ 741680 w 6097765"/>
              <a:gd name="connsiteY37" fmla="*/ 3738880 h 4267200"/>
              <a:gd name="connsiteX38" fmla="*/ 711200 w 6097765"/>
              <a:gd name="connsiteY38" fmla="*/ 3728720 h 4267200"/>
              <a:gd name="connsiteX39" fmla="*/ 650240 w 6097765"/>
              <a:gd name="connsiteY39" fmla="*/ 3677920 h 4267200"/>
              <a:gd name="connsiteX40" fmla="*/ 619760 w 6097765"/>
              <a:gd name="connsiteY40" fmla="*/ 3657600 h 4267200"/>
              <a:gd name="connsiteX41" fmla="*/ 558800 w 6097765"/>
              <a:gd name="connsiteY41" fmla="*/ 3606800 h 4267200"/>
              <a:gd name="connsiteX42" fmla="*/ 508000 w 6097765"/>
              <a:gd name="connsiteY42" fmla="*/ 3556000 h 4267200"/>
              <a:gd name="connsiteX43" fmla="*/ 477520 w 6097765"/>
              <a:gd name="connsiteY43" fmla="*/ 3515360 h 4267200"/>
              <a:gd name="connsiteX44" fmla="*/ 457200 w 6097765"/>
              <a:gd name="connsiteY44" fmla="*/ 3484880 h 4267200"/>
              <a:gd name="connsiteX45" fmla="*/ 447040 w 6097765"/>
              <a:gd name="connsiteY45" fmla="*/ 3454400 h 4267200"/>
              <a:gd name="connsiteX46" fmla="*/ 416560 w 6097765"/>
              <a:gd name="connsiteY46" fmla="*/ 3434080 h 4267200"/>
              <a:gd name="connsiteX47" fmla="*/ 375920 w 6097765"/>
              <a:gd name="connsiteY47" fmla="*/ 3362960 h 4267200"/>
              <a:gd name="connsiteX48" fmla="*/ 355600 w 6097765"/>
              <a:gd name="connsiteY48" fmla="*/ 3302000 h 4267200"/>
              <a:gd name="connsiteX49" fmla="*/ 325120 w 6097765"/>
              <a:gd name="connsiteY49" fmla="*/ 3261360 h 4267200"/>
              <a:gd name="connsiteX50" fmla="*/ 284480 w 6097765"/>
              <a:gd name="connsiteY50" fmla="*/ 3200400 h 4267200"/>
              <a:gd name="connsiteX51" fmla="*/ 223520 w 6097765"/>
              <a:gd name="connsiteY51" fmla="*/ 3159760 h 4267200"/>
              <a:gd name="connsiteX52" fmla="*/ 203200 w 6097765"/>
              <a:gd name="connsiteY52" fmla="*/ 3098800 h 4267200"/>
              <a:gd name="connsiteX53" fmla="*/ 162560 w 6097765"/>
              <a:gd name="connsiteY53" fmla="*/ 3027680 h 4267200"/>
              <a:gd name="connsiteX54" fmla="*/ 152400 w 6097765"/>
              <a:gd name="connsiteY54" fmla="*/ 2987040 h 4267200"/>
              <a:gd name="connsiteX55" fmla="*/ 142240 w 6097765"/>
              <a:gd name="connsiteY55" fmla="*/ 2956560 h 4267200"/>
              <a:gd name="connsiteX56" fmla="*/ 111760 w 6097765"/>
              <a:gd name="connsiteY56" fmla="*/ 2854960 h 4267200"/>
              <a:gd name="connsiteX57" fmla="*/ 91440 w 6097765"/>
              <a:gd name="connsiteY57" fmla="*/ 2814320 h 4267200"/>
              <a:gd name="connsiteX58" fmla="*/ 71120 w 6097765"/>
              <a:gd name="connsiteY58" fmla="*/ 2712720 h 4267200"/>
              <a:gd name="connsiteX59" fmla="*/ 50800 w 6097765"/>
              <a:gd name="connsiteY59" fmla="*/ 2651760 h 4267200"/>
              <a:gd name="connsiteX60" fmla="*/ 40640 w 6097765"/>
              <a:gd name="connsiteY60" fmla="*/ 2611120 h 4267200"/>
              <a:gd name="connsiteX61" fmla="*/ 30480 w 6097765"/>
              <a:gd name="connsiteY61" fmla="*/ 2580640 h 4267200"/>
              <a:gd name="connsiteX62" fmla="*/ 0 w 6097765"/>
              <a:gd name="connsiteY62" fmla="*/ 2468880 h 4267200"/>
              <a:gd name="connsiteX63" fmla="*/ 10160 w 6097765"/>
              <a:gd name="connsiteY63" fmla="*/ 2092960 h 4267200"/>
              <a:gd name="connsiteX64" fmla="*/ 30480 w 6097765"/>
              <a:gd name="connsiteY64" fmla="*/ 2011680 h 4267200"/>
              <a:gd name="connsiteX65" fmla="*/ 40640 w 6097765"/>
              <a:gd name="connsiteY65" fmla="*/ 1940560 h 4267200"/>
              <a:gd name="connsiteX66" fmla="*/ 60960 w 6097765"/>
              <a:gd name="connsiteY66" fmla="*/ 1767840 h 4267200"/>
              <a:gd name="connsiteX67" fmla="*/ 81280 w 6097765"/>
              <a:gd name="connsiteY67" fmla="*/ 1737360 h 4267200"/>
              <a:gd name="connsiteX68" fmla="*/ 132080 w 6097765"/>
              <a:gd name="connsiteY68" fmla="*/ 1645920 h 4267200"/>
              <a:gd name="connsiteX69" fmla="*/ 152400 w 6097765"/>
              <a:gd name="connsiteY69" fmla="*/ 1615440 h 4267200"/>
              <a:gd name="connsiteX70" fmla="*/ 182880 w 6097765"/>
              <a:gd name="connsiteY70" fmla="*/ 1605280 h 4267200"/>
              <a:gd name="connsiteX71" fmla="*/ 203200 w 6097765"/>
              <a:gd name="connsiteY71" fmla="*/ 1574800 h 4267200"/>
              <a:gd name="connsiteX72" fmla="*/ 264160 w 6097765"/>
              <a:gd name="connsiteY72" fmla="*/ 1544320 h 4267200"/>
              <a:gd name="connsiteX73" fmla="*/ 294640 w 6097765"/>
              <a:gd name="connsiteY73" fmla="*/ 1524000 h 4267200"/>
              <a:gd name="connsiteX74" fmla="*/ 325120 w 6097765"/>
              <a:gd name="connsiteY74" fmla="*/ 1513840 h 4267200"/>
              <a:gd name="connsiteX75" fmla="*/ 365760 w 6097765"/>
              <a:gd name="connsiteY75" fmla="*/ 1493520 h 4267200"/>
              <a:gd name="connsiteX76" fmla="*/ 426720 w 6097765"/>
              <a:gd name="connsiteY76" fmla="*/ 1452880 h 4267200"/>
              <a:gd name="connsiteX77" fmla="*/ 579120 w 6097765"/>
              <a:gd name="connsiteY77" fmla="*/ 1402080 h 4267200"/>
              <a:gd name="connsiteX78" fmla="*/ 640080 w 6097765"/>
              <a:gd name="connsiteY78" fmla="*/ 1371600 h 4267200"/>
              <a:gd name="connsiteX79" fmla="*/ 701040 w 6097765"/>
              <a:gd name="connsiteY79" fmla="*/ 1351280 h 4267200"/>
              <a:gd name="connsiteX80" fmla="*/ 762000 w 6097765"/>
              <a:gd name="connsiteY80" fmla="*/ 1330960 h 4267200"/>
              <a:gd name="connsiteX81" fmla="*/ 792480 w 6097765"/>
              <a:gd name="connsiteY81" fmla="*/ 1320800 h 4267200"/>
              <a:gd name="connsiteX82" fmla="*/ 822960 w 6097765"/>
              <a:gd name="connsiteY82" fmla="*/ 1310640 h 4267200"/>
              <a:gd name="connsiteX83" fmla="*/ 853440 w 6097765"/>
              <a:gd name="connsiteY83" fmla="*/ 1290320 h 4267200"/>
              <a:gd name="connsiteX84" fmla="*/ 914400 w 6097765"/>
              <a:gd name="connsiteY84" fmla="*/ 1270000 h 4267200"/>
              <a:gd name="connsiteX85" fmla="*/ 975360 w 6097765"/>
              <a:gd name="connsiteY85" fmla="*/ 1239520 h 4267200"/>
              <a:gd name="connsiteX86" fmla="*/ 1005840 w 6097765"/>
              <a:gd name="connsiteY86" fmla="*/ 1219200 h 4267200"/>
              <a:gd name="connsiteX87" fmla="*/ 1046480 w 6097765"/>
              <a:gd name="connsiteY87" fmla="*/ 1209040 h 4267200"/>
              <a:gd name="connsiteX88" fmla="*/ 1107440 w 6097765"/>
              <a:gd name="connsiteY88" fmla="*/ 1188720 h 4267200"/>
              <a:gd name="connsiteX89" fmla="*/ 1168400 w 6097765"/>
              <a:gd name="connsiteY89" fmla="*/ 1168400 h 4267200"/>
              <a:gd name="connsiteX90" fmla="*/ 1198880 w 6097765"/>
              <a:gd name="connsiteY90" fmla="*/ 1158240 h 4267200"/>
              <a:gd name="connsiteX91" fmla="*/ 1229360 w 6097765"/>
              <a:gd name="connsiteY91" fmla="*/ 1148080 h 4267200"/>
              <a:gd name="connsiteX92" fmla="*/ 1280160 w 6097765"/>
              <a:gd name="connsiteY92" fmla="*/ 1137920 h 4267200"/>
              <a:gd name="connsiteX93" fmla="*/ 1341120 w 6097765"/>
              <a:gd name="connsiteY93" fmla="*/ 1117600 h 4267200"/>
              <a:gd name="connsiteX94" fmla="*/ 1371600 w 6097765"/>
              <a:gd name="connsiteY94" fmla="*/ 1107440 h 4267200"/>
              <a:gd name="connsiteX95" fmla="*/ 1402080 w 6097765"/>
              <a:gd name="connsiteY95" fmla="*/ 1097280 h 4267200"/>
              <a:gd name="connsiteX96" fmla="*/ 1442720 w 6097765"/>
              <a:gd name="connsiteY96" fmla="*/ 1087120 h 4267200"/>
              <a:gd name="connsiteX97" fmla="*/ 1503680 w 6097765"/>
              <a:gd name="connsiteY97" fmla="*/ 1056640 h 4267200"/>
              <a:gd name="connsiteX98" fmla="*/ 1625600 w 6097765"/>
              <a:gd name="connsiteY98" fmla="*/ 995680 h 4267200"/>
              <a:gd name="connsiteX99" fmla="*/ 1656080 w 6097765"/>
              <a:gd name="connsiteY99" fmla="*/ 985520 h 4267200"/>
              <a:gd name="connsiteX100" fmla="*/ 1686560 w 6097765"/>
              <a:gd name="connsiteY100" fmla="*/ 965200 h 4267200"/>
              <a:gd name="connsiteX101" fmla="*/ 2133600 w 6097765"/>
              <a:gd name="connsiteY101" fmla="*/ 955040 h 4267200"/>
              <a:gd name="connsiteX102" fmla="*/ 2235200 w 6097765"/>
              <a:gd name="connsiteY102" fmla="*/ 934720 h 4267200"/>
              <a:gd name="connsiteX103" fmla="*/ 2296160 w 6097765"/>
              <a:gd name="connsiteY103" fmla="*/ 914400 h 4267200"/>
              <a:gd name="connsiteX104" fmla="*/ 2367280 w 6097765"/>
              <a:gd name="connsiteY104" fmla="*/ 894080 h 4267200"/>
              <a:gd name="connsiteX105" fmla="*/ 2397760 w 6097765"/>
              <a:gd name="connsiteY105" fmla="*/ 863600 h 4267200"/>
              <a:gd name="connsiteX106" fmla="*/ 2428240 w 6097765"/>
              <a:gd name="connsiteY106" fmla="*/ 853440 h 4267200"/>
              <a:gd name="connsiteX107" fmla="*/ 2458720 w 6097765"/>
              <a:gd name="connsiteY107" fmla="*/ 833120 h 4267200"/>
              <a:gd name="connsiteX108" fmla="*/ 2468880 w 6097765"/>
              <a:gd name="connsiteY108" fmla="*/ 802640 h 4267200"/>
              <a:gd name="connsiteX109" fmla="*/ 2509520 w 6097765"/>
              <a:gd name="connsiteY109" fmla="*/ 741680 h 4267200"/>
              <a:gd name="connsiteX110" fmla="*/ 2529840 w 6097765"/>
              <a:gd name="connsiteY110" fmla="*/ 680720 h 4267200"/>
              <a:gd name="connsiteX111" fmla="*/ 2550160 w 6097765"/>
              <a:gd name="connsiteY111" fmla="*/ 386080 h 4267200"/>
              <a:gd name="connsiteX112" fmla="*/ 2560320 w 6097765"/>
              <a:gd name="connsiteY112" fmla="*/ 355600 h 4267200"/>
              <a:gd name="connsiteX113" fmla="*/ 2570480 w 6097765"/>
              <a:gd name="connsiteY113" fmla="*/ 314960 h 4267200"/>
              <a:gd name="connsiteX114" fmla="*/ 2590800 w 6097765"/>
              <a:gd name="connsiteY114" fmla="*/ 284480 h 4267200"/>
              <a:gd name="connsiteX115" fmla="*/ 2611120 w 6097765"/>
              <a:gd name="connsiteY115" fmla="*/ 243840 h 4267200"/>
              <a:gd name="connsiteX116" fmla="*/ 2641600 w 6097765"/>
              <a:gd name="connsiteY116" fmla="*/ 213360 h 4267200"/>
              <a:gd name="connsiteX117" fmla="*/ 2661920 w 6097765"/>
              <a:gd name="connsiteY117" fmla="*/ 182880 h 4267200"/>
              <a:gd name="connsiteX118" fmla="*/ 2753360 w 6097765"/>
              <a:gd name="connsiteY118" fmla="*/ 111760 h 4267200"/>
              <a:gd name="connsiteX119" fmla="*/ 2783840 w 6097765"/>
              <a:gd name="connsiteY119" fmla="*/ 91440 h 4267200"/>
              <a:gd name="connsiteX120" fmla="*/ 2844800 w 6097765"/>
              <a:gd name="connsiteY120" fmla="*/ 71120 h 4267200"/>
              <a:gd name="connsiteX121" fmla="*/ 2875280 w 6097765"/>
              <a:gd name="connsiteY121" fmla="*/ 60960 h 4267200"/>
              <a:gd name="connsiteX122" fmla="*/ 2966720 w 6097765"/>
              <a:gd name="connsiteY122" fmla="*/ 20320 h 4267200"/>
              <a:gd name="connsiteX123" fmla="*/ 3027680 w 6097765"/>
              <a:gd name="connsiteY123" fmla="*/ 0 h 4267200"/>
              <a:gd name="connsiteX124" fmla="*/ 3078480 w 6097765"/>
              <a:gd name="connsiteY124" fmla="*/ 10160 h 4267200"/>
              <a:gd name="connsiteX125" fmla="*/ 3139440 w 6097765"/>
              <a:gd name="connsiteY125" fmla="*/ 30480 h 4267200"/>
              <a:gd name="connsiteX126" fmla="*/ 3180080 w 6097765"/>
              <a:gd name="connsiteY126" fmla="*/ 40640 h 4267200"/>
              <a:gd name="connsiteX127" fmla="*/ 3241040 w 6097765"/>
              <a:gd name="connsiteY127" fmla="*/ 50800 h 4267200"/>
              <a:gd name="connsiteX128" fmla="*/ 3302000 w 6097765"/>
              <a:gd name="connsiteY128" fmla="*/ 71120 h 4267200"/>
              <a:gd name="connsiteX129" fmla="*/ 3373120 w 6097765"/>
              <a:gd name="connsiteY129" fmla="*/ 91440 h 4267200"/>
              <a:gd name="connsiteX130" fmla="*/ 3413760 w 6097765"/>
              <a:gd name="connsiteY130" fmla="*/ 101600 h 4267200"/>
              <a:gd name="connsiteX131" fmla="*/ 3474720 w 6097765"/>
              <a:gd name="connsiteY131" fmla="*/ 121920 h 4267200"/>
              <a:gd name="connsiteX132" fmla="*/ 3505200 w 6097765"/>
              <a:gd name="connsiteY132" fmla="*/ 132080 h 4267200"/>
              <a:gd name="connsiteX133" fmla="*/ 3566160 w 6097765"/>
              <a:gd name="connsiteY133" fmla="*/ 172720 h 4267200"/>
              <a:gd name="connsiteX134" fmla="*/ 3596640 w 6097765"/>
              <a:gd name="connsiteY134" fmla="*/ 193040 h 4267200"/>
              <a:gd name="connsiteX135" fmla="*/ 3606800 w 6097765"/>
              <a:gd name="connsiteY135" fmla="*/ 223520 h 4267200"/>
              <a:gd name="connsiteX136" fmla="*/ 3627120 w 6097765"/>
              <a:gd name="connsiteY136" fmla="*/ 254000 h 4267200"/>
              <a:gd name="connsiteX137" fmla="*/ 3637280 w 6097765"/>
              <a:gd name="connsiteY137" fmla="*/ 1056640 h 4267200"/>
              <a:gd name="connsiteX138" fmla="*/ 3677920 w 6097765"/>
              <a:gd name="connsiteY138" fmla="*/ 1148080 h 4267200"/>
              <a:gd name="connsiteX139" fmla="*/ 3708400 w 6097765"/>
              <a:gd name="connsiteY139" fmla="*/ 1168400 h 4267200"/>
              <a:gd name="connsiteX140" fmla="*/ 3738880 w 6097765"/>
              <a:gd name="connsiteY140" fmla="*/ 1178560 h 4267200"/>
              <a:gd name="connsiteX141" fmla="*/ 3769360 w 6097765"/>
              <a:gd name="connsiteY141" fmla="*/ 1198880 h 4267200"/>
              <a:gd name="connsiteX142" fmla="*/ 3830320 w 6097765"/>
              <a:gd name="connsiteY142" fmla="*/ 1219200 h 4267200"/>
              <a:gd name="connsiteX143" fmla="*/ 3921760 w 6097765"/>
              <a:gd name="connsiteY143" fmla="*/ 1249680 h 4267200"/>
              <a:gd name="connsiteX144" fmla="*/ 3952240 w 6097765"/>
              <a:gd name="connsiteY144" fmla="*/ 1259840 h 4267200"/>
              <a:gd name="connsiteX145" fmla="*/ 3982720 w 6097765"/>
              <a:gd name="connsiteY145" fmla="*/ 1270000 h 4267200"/>
              <a:gd name="connsiteX146" fmla="*/ 4023360 w 6097765"/>
              <a:gd name="connsiteY146" fmla="*/ 1280160 h 4267200"/>
              <a:gd name="connsiteX147" fmla="*/ 4145280 w 6097765"/>
              <a:gd name="connsiteY147" fmla="*/ 1290320 h 4267200"/>
              <a:gd name="connsiteX148" fmla="*/ 4196080 w 6097765"/>
              <a:gd name="connsiteY148" fmla="*/ 1300480 h 4267200"/>
              <a:gd name="connsiteX149" fmla="*/ 4226560 w 6097765"/>
              <a:gd name="connsiteY149" fmla="*/ 1310640 h 4267200"/>
              <a:gd name="connsiteX150" fmla="*/ 4561840 w 6097765"/>
              <a:gd name="connsiteY150" fmla="*/ 1320800 h 4267200"/>
              <a:gd name="connsiteX151" fmla="*/ 4907280 w 6097765"/>
              <a:gd name="connsiteY151" fmla="*/ 1320800 h 4267200"/>
              <a:gd name="connsiteX152" fmla="*/ 5019040 w 6097765"/>
              <a:gd name="connsiteY152" fmla="*/ 1310640 h 4267200"/>
              <a:gd name="connsiteX153" fmla="*/ 5334000 w 6097765"/>
              <a:gd name="connsiteY153" fmla="*/ 1320800 h 4267200"/>
              <a:gd name="connsiteX154" fmla="*/ 5364480 w 6097765"/>
              <a:gd name="connsiteY154" fmla="*/ 1330960 h 4267200"/>
              <a:gd name="connsiteX155" fmla="*/ 5466080 w 6097765"/>
              <a:gd name="connsiteY155" fmla="*/ 1341120 h 4267200"/>
              <a:gd name="connsiteX156" fmla="*/ 5496560 w 6097765"/>
              <a:gd name="connsiteY156" fmla="*/ 1351280 h 4267200"/>
              <a:gd name="connsiteX157" fmla="*/ 5577840 w 6097765"/>
              <a:gd name="connsiteY157" fmla="*/ 1371600 h 4267200"/>
              <a:gd name="connsiteX158" fmla="*/ 5638800 w 6097765"/>
              <a:gd name="connsiteY158" fmla="*/ 1391920 h 4267200"/>
              <a:gd name="connsiteX159" fmla="*/ 5669280 w 6097765"/>
              <a:gd name="connsiteY159" fmla="*/ 1412240 h 4267200"/>
              <a:gd name="connsiteX160" fmla="*/ 5720080 w 6097765"/>
              <a:gd name="connsiteY160" fmla="*/ 1463040 h 4267200"/>
              <a:gd name="connsiteX161" fmla="*/ 5740400 w 6097765"/>
              <a:gd name="connsiteY161" fmla="*/ 1493520 h 4267200"/>
              <a:gd name="connsiteX162" fmla="*/ 5801360 w 6097765"/>
              <a:gd name="connsiteY162" fmla="*/ 1554480 h 4267200"/>
              <a:gd name="connsiteX163" fmla="*/ 5852160 w 6097765"/>
              <a:gd name="connsiteY163" fmla="*/ 1625600 h 4267200"/>
              <a:gd name="connsiteX164" fmla="*/ 5882640 w 6097765"/>
              <a:gd name="connsiteY164" fmla="*/ 1686560 h 4267200"/>
              <a:gd name="connsiteX165" fmla="*/ 5913120 w 6097765"/>
              <a:gd name="connsiteY165" fmla="*/ 1788160 h 4267200"/>
              <a:gd name="connsiteX166" fmla="*/ 5943600 w 6097765"/>
              <a:gd name="connsiteY166" fmla="*/ 1859280 h 4267200"/>
              <a:gd name="connsiteX167" fmla="*/ 5953760 w 6097765"/>
              <a:gd name="connsiteY167" fmla="*/ 1930400 h 4267200"/>
              <a:gd name="connsiteX168" fmla="*/ 5994400 w 6097765"/>
              <a:gd name="connsiteY168" fmla="*/ 2032000 h 4267200"/>
              <a:gd name="connsiteX169" fmla="*/ 6014720 w 6097765"/>
              <a:gd name="connsiteY169" fmla="*/ 2123440 h 4267200"/>
              <a:gd name="connsiteX170" fmla="*/ 6045200 w 6097765"/>
              <a:gd name="connsiteY170" fmla="*/ 2194560 h 4267200"/>
              <a:gd name="connsiteX171" fmla="*/ 6055360 w 6097765"/>
              <a:gd name="connsiteY171" fmla="*/ 2245360 h 4267200"/>
              <a:gd name="connsiteX172" fmla="*/ 6065520 w 6097765"/>
              <a:gd name="connsiteY172" fmla="*/ 2275840 h 4267200"/>
              <a:gd name="connsiteX173" fmla="*/ 6085840 w 6097765"/>
              <a:gd name="connsiteY173" fmla="*/ 2357120 h 4267200"/>
              <a:gd name="connsiteX174" fmla="*/ 6085840 w 6097765"/>
              <a:gd name="connsiteY174" fmla="*/ 2692400 h 4267200"/>
              <a:gd name="connsiteX175" fmla="*/ 6075680 w 6097765"/>
              <a:gd name="connsiteY175" fmla="*/ 2854960 h 4267200"/>
              <a:gd name="connsiteX176" fmla="*/ 6065520 w 6097765"/>
              <a:gd name="connsiteY176" fmla="*/ 2895600 h 4267200"/>
              <a:gd name="connsiteX177" fmla="*/ 6055360 w 6097765"/>
              <a:gd name="connsiteY177" fmla="*/ 2956560 h 4267200"/>
              <a:gd name="connsiteX178" fmla="*/ 6045200 w 6097765"/>
              <a:gd name="connsiteY178" fmla="*/ 2987040 h 4267200"/>
              <a:gd name="connsiteX179" fmla="*/ 6014720 w 6097765"/>
              <a:gd name="connsiteY179" fmla="*/ 3098800 h 4267200"/>
              <a:gd name="connsiteX180" fmla="*/ 6004560 w 6097765"/>
              <a:gd name="connsiteY180" fmla="*/ 3129280 h 4267200"/>
              <a:gd name="connsiteX181" fmla="*/ 5984240 w 6097765"/>
              <a:gd name="connsiteY181" fmla="*/ 3159760 h 4267200"/>
              <a:gd name="connsiteX182" fmla="*/ 5974080 w 6097765"/>
              <a:gd name="connsiteY182" fmla="*/ 3190240 h 4267200"/>
              <a:gd name="connsiteX183" fmla="*/ 5943600 w 6097765"/>
              <a:gd name="connsiteY183" fmla="*/ 3220720 h 4267200"/>
              <a:gd name="connsiteX184" fmla="*/ 5872480 w 6097765"/>
              <a:gd name="connsiteY184" fmla="*/ 3312160 h 4267200"/>
              <a:gd name="connsiteX185" fmla="*/ 5842000 w 6097765"/>
              <a:gd name="connsiteY185" fmla="*/ 3332480 h 4267200"/>
              <a:gd name="connsiteX186" fmla="*/ 5791200 w 6097765"/>
              <a:gd name="connsiteY186" fmla="*/ 3393440 h 4267200"/>
              <a:gd name="connsiteX187" fmla="*/ 5760720 w 6097765"/>
              <a:gd name="connsiteY187" fmla="*/ 3413760 h 4267200"/>
              <a:gd name="connsiteX188" fmla="*/ 5689600 w 6097765"/>
              <a:gd name="connsiteY188" fmla="*/ 3464560 h 4267200"/>
              <a:gd name="connsiteX189" fmla="*/ 5638800 w 6097765"/>
              <a:gd name="connsiteY189" fmla="*/ 3484880 h 4267200"/>
              <a:gd name="connsiteX190" fmla="*/ 5598160 w 6097765"/>
              <a:gd name="connsiteY190" fmla="*/ 3505200 h 4267200"/>
              <a:gd name="connsiteX191" fmla="*/ 5567680 w 6097765"/>
              <a:gd name="connsiteY191" fmla="*/ 3515360 h 4267200"/>
              <a:gd name="connsiteX192" fmla="*/ 5537200 w 6097765"/>
              <a:gd name="connsiteY192" fmla="*/ 3535680 h 4267200"/>
              <a:gd name="connsiteX193" fmla="*/ 5486400 w 6097765"/>
              <a:gd name="connsiteY193" fmla="*/ 3545840 h 4267200"/>
              <a:gd name="connsiteX194" fmla="*/ 5445760 w 6097765"/>
              <a:gd name="connsiteY194" fmla="*/ 3556000 h 4267200"/>
              <a:gd name="connsiteX195" fmla="*/ 5374640 w 6097765"/>
              <a:gd name="connsiteY195" fmla="*/ 3586480 h 4267200"/>
              <a:gd name="connsiteX196" fmla="*/ 5313680 w 6097765"/>
              <a:gd name="connsiteY196" fmla="*/ 3606800 h 4267200"/>
              <a:gd name="connsiteX197" fmla="*/ 5283200 w 6097765"/>
              <a:gd name="connsiteY197" fmla="*/ 3616960 h 4267200"/>
              <a:gd name="connsiteX198" fmla="*/ 5252720 w 6097765"/>
              <a:gd name="connsiteY198" fmla="*/ 3627120 h 4267200"/>
              <a:gd name="connsiteX199" fmla="*/ 5212080 w 6097765"/>
              <a:gd name="connsiteY199" fmla="*/ 3647440 h 4267200"/>
              <a:gd name="connsiteX200" fmla="*/ 5181600 w 6097765"/>
              <a:gd name="connsiteY200" fmla="*/ 3657600 h 4267200"/>
              <a:gd name="connsiteX201" fmla="*/ 5151120 w 6097765"/>
              <a:gd name="connsiteY201" fmla="*/ 3677920 h 4267200"/>
              <a:gd name="connsiteX202" fmla="*/ 5120640 w 6097765"/>
              <a:gd name="connsiteY202" fmla="*/ 3688080 h 4267200"/>
              <a:gd name="connsiteX203" fmla="*/ 5090160 w 6097765"/>
              <a:gd name="connsiteY203" fmla="*/ 3708400 h 4267200"/>
              <a:gd name="connsiteX204" fmla="*/ 5019040 w 6097765"/>
              <a:gd name="connsiteY204" fmla="*/ 3728720 h 4267200"/>
              <a:gd name="connsiteX205" fmla="*/ 4988560 w 6097765"/>
              <a:gd name="connsiteY205" fmla="*/ 3759200 h 4267200"/>
              <a:gd name="connsiteX206" fmla="*/ 4917440 w 6097765"/>
              <a:gd name="connsiteY206" fmla="*/ 3779520 h 4267200"/>
              <a:gd name="connsiteX207" fmla="*/ 4876800 w 6097765"/>
              <a:gd name="connsiteY207" fmla="*/ 3799840 h 4267200"/>
              <a:gd name="connsiteX208" fmla="*/ 4815840 w 6097765"/>
              <a:gd name="connsiteY208" fmla="*/ 3840480 h 4267200"/>
              <a:gd name="connsiteX209" fmla="*/ 4775200 w 6097765"/>
              <a:gd name="connsiteY209" fmla="*/ 3850640 h 4267200"/>
              <a:gd name="connsiteX210" fmla="*/ 4734560 w 6097765"/>
              <a:gd name="connsiteY210" fmla="*/ 3870960 h 4267200"/>
              <a:gd name="connsiteX211" fmla="*/ 4704080 w 6097765"/>
              <a:gd name="connsiteY211" fmla="*/ 3881120 h 4267200"/>
              <a:gd name="connsiteX212" fmla="*/ 4632960 w 6097765"/>
              <a:gd name="connsiteY212" fmla="*/ 3931920 h 4267200"/>
              <a:gd name="connsiteX213" fmla="*/ 4602480 w 6097765"/>
              <a:gd name="connsiteY213" fmla="*/ 3942080 h 4267200"/>
              <a:gd name="connsiteX214" fmla="*/ 4551680 w 6097765"/>
              <a:gd name="connsiteY214" fmla="*/ 3952240 h 4267200"/>
              <a:gd name="connsiteX215" fmla="*/ 4490720 w 6097765"/>
              <a:gd name="connsiteY215" fmla="*/ 3962400 h 4267200"/>
              <a:gd name="connsiteX216" fmla="*/ 4460240 w 6097765"/>
              <a:gd name="connsiteY216" fmla="*/ 3972560 h 4267200"/>
              <a:gd name="connsiteX217" fmla="*/ 4378960 w 6097765"/>
              <a:gd name="connsiteY217" fmla="*/ 3982720 h 4267200"/>
              <a:gd name="connsiteX218" fmla="*/ 4277360 w 6097765"/>
              <a:gd name="connsiteY218" fmla="*/ 4013200 h 4267200"/>
              <a:gd name="connsiteX219" fmla="*/ 4216400 w 6097765"/>
              <a:gd name="connsiteY219" fmla="*/ 4023360 h 4267200"/>
              <a:gd name="connsiteX220" fmla="*/ 4175760 w 6097765"/>
              <a:gd name="connsiteY220" fmla="*/ 4033520 h 4267200"/>
              <a:gd name="connsiteX221" fmla="*/ 4104640 w 6097765"/>
              <a:gd name="connsiteY221" fmla="*/ 4053840 h 4267200"/>
              <a:gd name="connsiteX222" fmla="*/ 4023360 w 6097765"/>
              <a:gd name="connsiteY222" fmla="*/ 4064000 h 4267200"/>
              <a:gd name="connsiteX223" fmla="*/ 3972560 w 6097765"/>
              <a:gd name="connsiteY223" fmla="*/ 4074160 h 4267200"/>
              <a:gd name="connsiteX224" fmla="*/ 3830320 w 6097765"/>
              <a:gd name="connsiteY224" fmla="*/ 4094480 h 4267200"/>
              <a:gd name="connsiteX225" fmla="*/ 3769360 w 6097765"/>
              <a:gd name="connsiteY225" fmla="*/ 4104640 h 4267200"/>
              <a:gd name="connsiteX226" fmla="*/ 3576320 w 6097765"/>
              <a:gd name="connsiteY226" fmla="*/ 417576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6097765" h="4267200">
                <a:moveTo>
                  <a:pt x="3576320" y="4175760"/>
                </a:moveTo>
                <a:cubicBezTo>
                  <a:pt x="3532293" y="4189307"/>
                  <a:pt x="3528761" y="4181636"/>
                  <a:pt x="3505200" y="4185920"/>
                </a:cubicBezTo>
                <a:cubicBezTo>
                  <a:pt x="3454434" y="4195150"/>
                  <a:pt x="3477605" y="4194370"/>
                  <a:pt x="3434080" y="4206240"/>
                </a:cubicBezTo>
                <a:cubicBezTo>
                  <a:pt x="3407137" y="4213588"/>
                  <a:pt x="3379294" y="4217729"/>
                  <a:pt x="3352800" y="4226560"/>
                </a:cubicBezTo>
                <a:cubicBezTo>
                  <a:pt x="3332480" y="4233333"/>
                  <a:pt x="3313153" y="4244749"/>
                  <a:pt x="3291840" y="4246880"/>
                </a:cubicBezTo>
                <a:cubicBezTo>
                  <a:pt x="3173057" y="4258758"/>
                  <a:pt x="3223615" y="4250365"/>
                  <a:pt x="3139440" y="4267200"/>
                </a:cubicBezTo>
                <a:cubicBezTo>
                  <a:pt x="2991027" y="4262703"/>
                  <a:pt x="2761374" y="4257943"/>
                  <a:pt x="2600960" y="4246880"/>
                </a:cubicBezTo>
                <a:cubicBezTo>
                  <a:pt x="2570365" y="4244770"/>
                  <a:pt x="2540000" y="4240107"/>
                  <a:pt x="2509520" y="4236720"/>
                </a:cubicBezTo>
                <a:cubicBezTo>
                  <a:pt x="2495973" y="4233333"/>
                  <a:pt x="2482572" y="4229298"/>
                  <a:pt x="2468880" y="4226560"/>
                </a:cubicBezTo>
                <a:cubicBezTo>
                  <a:pt x="2420051" y="4216794"/>
                  <a:pt x="2376586" y="4212483"/>
                  <a:pt x="2326640" y="4206240"/>
                </a:cubicBezTo>
                <a:cubicBezTo>
                  <a:pt x="2241554" y="4177878"/>
                  <a:pt x="2373603" y="4219309"/>
                  <a:pt x="2184400" y="4185920"/>
                </a:cubicBezTo>
                <a:cubicBezTo>
                  <a:pt x="2163307" y="4182198"/>
                  <a:pt x="2144568" y="4169121"/>
                  <a:pt x="2123440" y="4165600"/>
                </a:cubicBezTo>
                <a:lnTo>
                  <a:pt x="2062480" y="4155440"/>
                </a:lnTo>
                <a:cubicBezTo>
                  <a:pt x="2045490" y="4152351"/>
                  <a:pt x="2028714" y="4148119"/>
                  <a:pt x="2011680" y="4145280"/>
                </a:cubicBezTo>
                <a:cubicBezTo>
                  <a:pt x="1988058" y="4141343"/>
                  <a:pt x="1964267" y="4138507"/>
                  <a:pt x="1940560" y="4135120"/>
                </a:cubicBezTo>
                <a:lnTo>
                  <a:pt x="1879600" y="4114800"/>
                </a:lnTo>
                <a:cubicBezTo>
                  <a:pt x="1869440" y="4111413"/>
                  <a:pt x="1859684" y="4106401"/>
                  <a:pt x="1849120" y="4104640"/>
                </a:cubicBezTo>
                <a:cubicBezTo>
                  <a:pt x="1821945" y="4100111"/>
                  <a:pt x="1765760" y="4091420"/>
                  <a:pt x="1737360" y="4084320"/>
                </a:cubicBezTo>
                <a:cubicBezTo>
                  <a:pt x="1726970" y="4081723"/>
                  <a:pt x="1717270" y="4076757"/>
                  <a:pt x="1706880" y="4074160"/>
                </a:cubicBezTo>
                <a:cubicBezTo>
                  <a:pt x="1690127" y="4069972"/>
                  <a:pt x="1672906" y="4067883"/>
                  <a:pt x="1656080" y="4064000"/>
                </a:cubicBezTo>
                <a:cubicBezTo>
                  <a:pt x="1628868" y="4057720"/>
                  <a:pt x="1601893" y="4050453"/>
                  <a:pt x="1574800" y="4043680"/>
                </a:cubicBezTo>
                <a:cubicBezTo>
                  <a:pt x="1513380" y="4028325"/>
                  <a:pt x="1547407" y="4037936"/>
                  <a:pt x="1473200" y="4013200"/>
                </a:cubicBezTo>
                <a:lnTo>
                  <a:pt x="1442720" y="4003040"/>
                </a:lnTo>
                <a:cubicBezTo>
                  <a:pt x="1432560" y="3999653"/>
                  <a:pt x="1422630" y="3995477"/>
                  <a:pt x="1412240" y="3992880"/>
                </a:cubicBezTo>
                <a:cubicBezTo>
                  <a:pt x="1385147" y="3986107"/>
                  <a:pt x="1358345" y="3978037"/>
                  <a:pt x="1330960" y="3972560"/>
                </a:cubicBezTo>
                <a:cubicBezTo>
                  <a:pt x="1310829" y="3968534"/>
                  <a:pt x="1261042" y="3959414"/>
                  <a:pt x="1239520" y="3952240"/>
                </a:cubicBezTo>
                <a:cubicBezTo>
                  <a:pt x="1222218" y="3946473"/>
                  <a:pt x="1205032" y="3940076"/>
                  <a:pt x="1188720" y="3931920"/>
                </a:cubicBezTo>
                <a:cubicBezTo>
                  <a:pt x="1177798" y="3926459"/>
                  <a:pt x="1169463" y="3916410"/>
                  <a:pt x="1158240" y="3911600"/>
                </a:cubicBezTo>
                <a:cubicBezTo>
                  <a:pt x="1145405" y="3906099"/>
                  <a:pt x="1130675" y="3906343"/>
                  <a:pt x="1117600" y="3901440"/>
                </a:cubicBezTo>
                <a:cubicBezTo>
                  <a:pt x="1103419" y="3896122"/>
                  <a:pt x="1090881" y="3887086"/>
                  <a:pt x="1076960" y="3881120"/>
                </a:cubicBezTo>
                <a:cubicBezTo>
                  <a:pt x="1067116" y="3876901"/>
                  <a:pt x="1056324" y="3875179"/>
                  <a:pt x="1046480" y="3870960"/>
                </a:cubicBezTo>
                <a:cubicBezTo>
                  <a:pt x="972099" y="3839082"/>
                  <a:pt x="1040127" y="3859212"/>
                  <a:pt x="965200" y="3840480"/>
                </a:cubicBezTo>
                <a:cubicBezTo>
                  <a:pt x="955040" y="3833707"/>
                  <a:pt x="945642" y="3825621"/>
                  <a:pt x="934720" y="3820160"/>
                </a:cubicBezTo>
                <a:cubicBezTo>
                  <a:pt x="925141" y="3815371"/>
                  <a:pt x="914268" y="3813760"/>
                  <a:pt x="904240" y="3810000"/>
                </a:cubicBezTo>
                <a:cubicBezTo>
                  <a:pt x="887163" y="3803596"/>
                  <a:pt x="870517" y="3796084"/>
                  <a:pt x="853440" y="3789680"/>
                </a:cubicBezTo>
                <a:cubicBezTo>
                  <a:pt x="843412" y="3785920"/>
                  <a:pt x="832539" y="3784309"/>
                  <a:pt x="822960" y="3779520"/>
                </a:cubicBezTo>
                <a:cubicBezTo>
                  <a:pt x="812038" y="3774059"/>
                  <a:pt x="803402" y="3764661"/>
                  <a:pt x="792480" y="3759200"/>
                </a:cubicBezTo>
                <a:cubicBezTo>
                  <a:pt x="776168" y="3751044"/>
                  <a:pt x="758757" y="3745284"/>
                  <a:pt x="741680" y="3738880"/>
                </a:cubicBezTo>
                <a:cubicBezTo>
                  <a:pt x="731652" y="3735120"/>
                  <a:pt x="720779" y="3733509"/>
                  <a:pt x="711200" y="3728720"/>
                </a:cubicBezTo>
                <a:cubicBezTo>
                  <a:pt x="673362" y="3709801"/>
                  <a:pt x="683945" y="3706007"/>
                  <a:pt x="650240" y="3677920"/>
                </a:cubicBezTo>
                <a:cubicBezTo>
                  <a:pt x="640859" y="3670103"/>
                  <a:pt x="629141" y="3665417"/>
                  <a:pt x="619760" y="3657600"/>
                </a:cubicBezTo>
                <a:cubicBezTo>
                  <a:pt x="541531" y="3592409"/>
                  <a:pt x="634476" y="3657251"/>
                  <a:pt x="558800" y="3606800"/>
                </a:cubicBezTo>
                <a:cubicBezTo>
                  <a:pt x="504613" y="3525520"/>
                  <a:pt x="575733" y="3623733"/>
                  <a:pt x="508000" y="3556000"/>
                </a:cubicBezTo>
                <a:cubicBezTo>
                  <a:pt x="496026" y="3544026"/>
                  <a:pt x="487362" y="3529139"/>
                  <a:pt x="477520" y="3515360"/>
                </a:cubicBezTo>
                <a:cubicBezTo>
                  <a:pt x="470423" y="3505424"/>
                  <a:pt x="462661" y="3495802"/>
                  <a:pt x="457200" y="3484880"/>
                </a:cubicBezTo>
                <a:cubicBezTo>
                  <a:pt x="452411" y="3475301"/>
                  <a:pt x="453730" y="3462763"/>
                  <a:pt x="447040" y="3454400"/>
                </a:cubicBezTo>
                <a:cubicBezTo>
                  <a:pt x="439412" y="3444865"/>
                  <a:pt x="426720" y="3440853"/>
                  <a:pt x="416560" y="3434080"/>
                </a:cubicBezTo>
                <a:cubicBezTo>
                  <a:pt x="388654" y="3322458"/>
                  <a:pt x="430948" y="3462010"/>
                  <a:pt x="375920" y="3362960"/>
                </a:cubicBezTo>
                <a:cubicBezTo>
                  <a:pt x="365518" y="3344236"/>
                  <a:pt x="368451" y="3319135"/>
                  <a:pt x="355600" y="3302000"/>
                </a:cubicBezTo>
                <a:cubicBezTo>
                  <a:pt x="345440" y="3288453"/>
                  <a:pt x="334831" y="3275232"/>
                  <a:pt x="325120" y="3261360"/>
                </a:cubicBezTo>
                <a:cubicBezTo>
                  <a:pt x="311115" y="3241353"/>
                  <a:pt x="304800" y="3213947"/>
                  <a:pt x="284480" y="3200400"/>
                </a:cubicBezTo>
                <a:lnTo>
                  <a:pt x="223520" y="3159760"/>
                </a:lnTo>
                <a:cubicBezTo>
                  <a:pt x="216747" y="3139440"/>
                  <a:pt x="215081" y="3116622"/>
                  <a:pt x="203200" y="3098800"/>
                </a:cubicBezTo>
                <a:cubicBezTo>
                  <a:pt x="186356" y="3073534"/>
                  <a:pt x="173609" y="3057144"/>
                  <a:pt x="162560" y="3027680"/>
                </a:cubicBezTo>
                <a:cubicBezTo>
                  <a:pt x="157657" y="3014605"/>
                  <a:pt x="156236" y="3000466"/>
                  <a:pt x="152400" y="2987040"/>
                </a:cubicBezTo>
                <a:cubicBezTo>
                  <a:pt x="149458" y="2976742"/>
                  <a:pt x="145182" y="2966858"/>
                  <a:pt x="142240" y="2956560"/>
                </a:cubicBezTo>
                <a:cubicBezTo>
                  <a:pt x="132517" y="2922530"/>
                  <a:pt x="127856" y="2887153"/>
                  <a:pt x="111760" y="2854960"/>
                </a:cubicBezTo>
                <a:lnTo>
                  <a:pt x="91440" y="2814320"/>
                </a:lnTo>
                <a:cubicBezTo>
                  <a:pt x="84574" y="2773126"/>
                  <a:pt x="82487" y="2750611"/>
                  <a:pt x="71120" y="2712720"/>
                </a:cubicBezTo>
                <a:cubicBezTo>
                  <a:pt x="64965" y="2692204"/>
                  <a:pt x="55995" y="2672540"/>
                  <a:pt x="50800" y="2651760"/>
                </a:cubicBezTo>
                <a:cubicBezTo>
                  <a:pt x="47413" y="2638213"/>
                  <a:pt x="44476" y="2624546"/>
                  <a:pt x="40640" y="2611120"/>
                </a:cubicBezTo>
                <a:cubicBezTo>
                  <a:pt x="37698" y="2600822"/>
                  <a:pt x="33298" y="2590972"/>
                  <a:pt x="30480" y="2580640"/>
                </a:cubicBezTo>
                <a:cubicBezTo>
                  <a:pt x="-3896" y="2454594"/>
                  <a:pt x="23386" y="2539037"/>
                  <a:pt x="0" y="2468880"/>
                </a:cubicBezTo>
                <a:cubicBezTo>
                  <a:pt x="3387" y="2343573"/>
                  <a:pt x="1822" y="2218035"/>
                  <a:pt x="10160" y="2092960"/>
                </a:cubicBezTo>
                <a:cubicBezTo>
                  <a:pt x="12018" y="2065095"/>
                  <a:pt x="26531" y="2039326"/>
                  <a:pt x="30480" y="2011680"/>
                </a:cubicBezTo>
                <a:cubicBezTo>
                  <a:pt x="33867" y="1987973"/>
                  <a:pt x="38370" y="1964399"/>
                  <a:pt x="40640" y="1940560"/>
                </a:cubicBezTo>
                <a:cubicBezTo>
                  <a:pt x="42906" y="1916763"/>
                  <a:pt x="37719" y="1814322"/>
                  <a:pt x="60960" y="1767840"/>
                </a:cubicBezTo>
                <a:cubicBezTo>
                  <a:pt x="66421" y="1756918"/>
                  <a:pt x="75819" y="1748282"/>
                  <a:pt x="81280" y="1737360"/>
                </a:cubicBezTo>
                <a:cubicBezTo>
                  <a:pt x="134928" y="1630063"/>
                  <a:pt x="3941" y="1838128"/>
                  <a:pt x="132080" y="1645920"/>
                </a:cubicBezTo>
                <a:cubicBezTo>
                  <a:pt x="138853" y="1635760"/>
                  <a:pt x="140816" y="1619301"/>
                  <a:pt x="152400" y="1615440"/>
                </a:cubicBezTo>
                <a:lnTo>
                  <a:pt x="182880" y="1605280"/>
                </a:lnTo>
                <a:cubicBezTo>
                  <a:pt x="189653" y="1595120"/>
                  <a:pt x="194566" y="1583434"/>
                  <a:pt x="203200" y="1574800"/>
                </a:cubicBezTo>
                <a:cubicBezTo>
                  <a:pt x="232317" y="1545683"/>
                  <a:pt x="231106" y="1560847"/>
                  <a:pt x="264160" y="1544320"/>
                </a:cubicBezTo>
                <a:cubicBezTo>
                  <a:pt x="275082" y="1538859"/>
                  <a:pt x="283718" y="1529461"/>
                  <a:pt x="294640" y="1524000"/>
                </a:cubicBezTo>
                <a:cubicBezTo>
                  <a:pt x="304219" y="1519211"/>
                  <a:pt x="315276" y="1518059"/>
                  <a:pt x="325120" y="1513840"/>
                </a:cubicBezTo>
                <a:cubicBezTo>
                  <a:pt x="339041" y="1507874"/>
                  <a:pt x="352773" y="1501312"/>
                  <a:pt x="365760" y="1493520"/>
                </a:cubicBezTo>
                <a:cubicBezTo>
                  <a:pt x="386701" y="1480955"/>
                  <a:pt x="403552" y="1460603"/>
                  <a:pt x="426720" y="1452880"/>
                </a:cubicBezTo>
                <a:lnTo>
                  <a:pt x="579120" y="1402080"/>
                </a:lnTo>
                <a:cubicBezTo>
                  <a:pt x="690280" y="1365027"/>
                  <a:pt x="521907" y="1424121"/>
                  <a:pt x="640080" y="1371600"/>
                </a:cubicBezTo>
                <a:cubicBezTo>
                  <a:pt x="659653" y="1362901"/>
                  <a:pt x="680720" y="1358053"/>
                  <a:pt x="701040" y="1351280"/>
                </a:cubicBezTo>
                <a:lnTo>
                  <a:pt x="762000" y="1330960"/>
                </a:lnTo>
                <a:lnTo>
                  <a:pt x="792480" y="1320800"/>
                </a:lnTo>
                <a:cubicBezTo>
                  <a:pt x="802640" y="1317413"/>
                  <a:pt x="814049" y="1316581"/>
                  <a:pt x="822960" y="1310640"/>
                </a:cubicBezTo>
                <a:cubicBezTo>
                  <a:pt x="833120" y="1303867"/>
                  <a:pt x="842282" y="1295279"/>
                  <a:pt x="853440" y="1290320"/>
                </a:cubicBezTo>
                <a:cubicBezTo>
                  <a:pt x="873013" y="1281621"/>
                  <a:pt x="896578" y="1281881"/>
                  <a:pt x="914400" y="1270000"/>
                </a:cubicBezTo>
                <a:cubicBezTo>
                  <a:pt x="1001751" y="1211766"/>
                  <a:pt x="891232" y="1281584"/>
                  <a:pt x="975360" y="1239520"/>
                </a:cubicBezTo>
                <a:cubicBezTo>
                  <a:pt x="986282" y="1234059"/>
                  <a:pt x="994617" y="1224010"/>
                  <a:pt x="1005840" y="1219200"/>
                </a:cubicBezTo>
                <a:cubicBezTo>
                  <a:pt x="1018675" y="1213699"/>
                  <a:pt x="1033105" y="1213052"/>
                  <a:pt x="1046480" y="1209040"/>
                </a:cubicBezTo>
                <a:cubicBezTo>
                  <a:pt x="1066996" y="1202885"/>
                  <a:pt x="1087120" y="1195493"/>
                  <a:pt x="1107440" y="1188720"/>
                </a:cubicBezTo>
                <a:lnTo>
                  <a:pt x="1168400" y="1168400"/>
                </a:lnTo>
                <a:lnTo>
                  <a:pt x="1198880" y="1158240"/>
                </a:lnTo>
                <a:cubicBezTo>
                  <a:pt x="1209040" y="1154853"/>
                  <a:pt x="1218858" y="1150180"/>
                  <a:pt x="1229360" y="1148080"/>
                </a:cubicBezTo>
                <a:cubicBezTo>
                  <a:pt x="1246293" y="1144693"/>
                  <a:pt x="1263500" y="1142464"/>
                  <a:pt x="1280160" y="1137920"/>
                </a:cubicBezTo>
                <a:cubicBezTo>
                  <a:pt x="1300824" y="1132284"/>
                  <a:pt x="1320800" y="1124373"/>
                  <a:pt x="1341120" y="1117600"/>
                </a:cubicBezTo>
                <a:lnTo>
                  <a:pt x="1371600" y="1107440"/>
                </a:lnTo>
                <a:cubicBezTo>
                  <a:pt x="1381760" y="1104053"/>
                  <a:pt x="1391690" y="1099877"/>
                  <a:pt x="1402080" y="1097280"/>
                </a:cubicBezTo>
                <a:lnTo>
                  <a:pt x="1442720" y="1087120"/>
                </a:lnTo>
                <a:cubicBezTo>
                  <a:pt x="1578032" y="996912"/>
                  <a:pt x="1377487" y="1126747"/>
                  <a:pt x="1503680" y="1056640"/>
                </a:cubicBezTo>
                <a:cubicBezTo>
                  <a:pt x="1621853" y="990988"/>
                  <a:pt x="1506924" y="1035239"/>
                  <a:pt x="1625600" y="995680"/>
                </a:cubicBezTo>
                <a:cubicBezTo>
                  <a:pt x="1635760" y="992293"/>
                  <a:pt x="1647169" y="991461"/>
                  <a:pt x="1656080" y="985520"/>
                </a:cubicBezTo>
                <a:cubicBezTo>
                  <a:pt x="1666240" y="978747"/>
                  <a:pt x="1674374" y="965978"/>
                  <a:pt x="1686560" y="965200"/>
                </a:cubicBezTo>
                <a:cubicBezTo>
                  <a:pt x="1835309" y="955705"/>
                  <a:pt x="1984587" y="958427"/>
                  <a:pt x="2133600" y="955040"/>
                </a:cubicBezTo>
                <a:cubicBezTo>
                  <a:pt x="2167467" y="948267"/>
                  <a:pt x="2202435" y="945642"/>
                  <a:pt x="2235200" y="934720"/>
                </a:cubicBezTo>
                <a:cubicBezTo>
                  <a:pt x="2255520" y="927947"/>
                  <a:pt x="2275380" y="919595"/>
                  <a:pt x="2296160" y="914400"/>
                </a:cubicBezTo>
                <a:cubicBezTo>
                  <a:pt x="2347190" y="901643"/>
                  <a:pt x="2323553" y="908656"/>
                  <a:pt x="2367280" y="894080"/>
                </a:cubicBezTo>
                <a:cubicBezTo>
                  <a:pt x="2377440" y="883920"/>
                  <a:pt x="2385805" y="871570"/>
                  <a:pt x="2397760" y="863600"/>
                </a:cubicBezTo>
                <a:cubicBezTo>
                  <a:pt x="2406671" y="857659"/>
                  <a:pt x="2418661" y="858229"/>
                  <a:pt x="2428240" y="853440"/>
                </a:cubicBezTo>
                <a:cubicBezTo>
                  <a:pt x="2439162" y="847979"/>
                  <a:pt x="2448560" y="839893"/>
                  <a:pt x="2458720" y="833120"/>
                </a:cubicBezTo>
                <a:cubicBezTo>
                  <a:pt x="2462107" y="822960"/>
                  <a:pt x="2463679" y="812002"/>
                  <a:pt x="2468880" y="802640"/>
                </a:cubicBezTo>
                <a:cubicBezTo>
                  <a:pt x="2480740" y="781292"/>
                  <a:pt x="2501797" y="764848"/>
                  <a:pt x="2509520" y="741680"/>
                </a:cubicBezTo>
                <a:lnTo>
                  <a:pt x="2529840" y="680720"/>
                </a:lnTo>
                <a:cubicBezTo>
                  <a:pt x="2533500" y="600202"/>
                  <a:pt x="2531888" y="477438"/>
                  <a:pt x="2550160" y="386080"/>
                </a:cubicBezTo>
                <a:cubicBezTo>
                  <a:pt x="2552260" y="375578"/>
                  <a:pt x="2557378" y="365898"/>
                  <a:pt x="2560320" y="355600"/>
                </a:cubicBezTo>
                <a:cubicBezTo>
                  <a:pt x="2564156" y="342174"/>
                  <a:pt x="2564979" y="327795"/>
                  <a:pt x="2570480" y="314960"/>
                </a:cubicBezTo>
                <a:cubicBezTo>
                  <a:pt x="2575290" y="303737"/>
                  <a:pt x="2584742" y="295082"/>
                  <a:pt x="2590800" y="284480"/>
                </a:cubicBezTo>
                <a:cubicBezTo>
                  <a:pt x="2598314" y="271330"/>
                  <a:pt x="2602317" y="256165"/>
                  <a:pt x="2611120" y="243840"/>
                </a:cubicBezTo>
                <a:cubicBezTo>
                  <a:pt x="2619471" y="232148"/>
                  <a:pt x="2632402" y="224398"/>
                  <a:pt x="2641600" y="213360"/>
                </a:cubicBezTo>
                <a:cubicBezTo>
                  <a:pt x="2649417" y="203979"/>
                  <a:pt x="2654103" y="192261"/>
                  <a:pt x="2661920" y="182880"/>
                </a:cubicBezTo>
                <a:cubicBezTo>
                  <a:pt x="2691763" y="147068"/>
                  <a:pt x="2710879" y="140081"/>
                  <a:pt x="2753360" y="111760"/>
                </a:cubicBezTo>
                <a:cubicBezTo>
                  <a:pt x="2763520" y="104987"/>
                  <a:pt x="2772256" y="95301"/>
                  <a:pt x="2783840" y="91440"/>
                </a:cubicBezTo>
                <a:lnTo>
                  <a:pt x="2844800" y="71120"/>
                </a:lnTo>
                <a:lnTo>
                  <a:pt x="2875280" y="60960"/>
                </a:lnTo>
                <a:cubicBezTo>
                  <a:pt x="2926149" y="10091"/>
                  <a:pt x="2883239" y="41190"/>
                  <a:pt x="2966720" y="20320"/>
                </a:cubicBezTo>
                <a:cubicBezTo>
                  <a:pt x="2987500" y="15125"/>
                  <a:pt x="3027680" y="0"/>
                  <a:pt x="3027680" y="0"/>
                </a:cubicBezTo>
                <a:cubicBezTo>
                  <a:pt x="3044613" y="3387"/>
                  <a:pt x="3061820" y="5616"/>
                  <a:pt x="3078480" y="10160"/>
                </a:cubicBezTo>
                <a:cubicBezTo>
                  <a:pt x="3099144" y="15796"/>
                  <a:pt x="3118660" y="25285"/>
                  <a:pt x="3139440" y="30480"/>
                </a:cubicBezTo>
                <a:cubicBezTo>
                  <a:pt x="3152987" y="33867"/>
                  <a:pt x="3166388" y="37902"/>
                  <a:pt x="3180080" y="40640"/>
                </a:cubicBezTo>
                <a:cubicBezTo>
                  <a:pt x="3200280" y="44680"/>
                  <a:pt x="3221055" y="45804"/>
                  <a:pt x="3241040" y="50800"/>
                </a:cubicBezTo>
                <a:cubicBezTo>
                  <a:pt x="3261820" y="55995"/>
                  <a:pt x="3281220" y="65925"/>
                  <a:pt x="3302000" y="71120"/>
                </a:cubicBezTo>
                <a:cubicBezTo>
                  <a:pt x="3429047" y="102882"/>
                  <a:pt x="3271090" y="62289"/>
                  <a:pt x="3373120" y="91440"/>
                </a:cubicBezTo>
                <a:cubicBezTo>
                  <a:pt x="3386546" y="95276"/>
                  <a:pt x="3400385" y="97588"/>
                  <a:pt x="3413760" y="101600"/>
                </a:cubicBezTo>
                <a:cubicBezTo>
                  <a:pt x="3434276" y="107755"/>
                  <a:pt x="3454400" y="115147"/>
                  <a:pt x="3474720" y="121920"/>
                </a:cubicBezTo>
                <a:cubicBezTo>
                  <a:pt x="3484880" y="125307"/>
                  <a:pt x="3496289" y="126139"/>
                  <a:pt x="3505200" y="132080"/>
                </a:cubicBezTo>
                <a:lnTo>
                  <a:pt x="3566160" y="172720"/>
                </a:lnTo>
                <a:lnTo>
                  <a:pt x="3596640" y="193040"/>
                </a:lnTo>
                <a:cubicBezTo>
                  <a:pt x="3600027" y="203200"/>
                  <a:pt x="3602011" y="213941"/>
                  <a:pt x="3606800" y="223520"/>
                </a:cubicBezTo>
                <a:cubicBezTo>
                  <a:pt x="3612261" y="234442"/>
                  <a:pt x="3626674" y="241797"/>
                  <a:pt x="3627120" y="254000"/>
                </a:cubicBezTo>
                <a:cubicBezTo>
                  <a:pt x="3636903" y="521389"/>
                  <a:pt x="3627842" y="789238"/>
                  <a:pt x="3637280" y="1056640"/>
                </a:cubicBezTo>
                <a:cubicBezTo>
                  <a:pt x="3638016" y="1077497"/>
                  <a:pt x="3659085" y="1129245"/>
                  <a:pt x="3677920" y="1148080"/>
                </a:cubicBezTo>
                <a:cubicBezTo>
                  <a:pt x="3686554" y="1156714"/>
                  <a:pt x="3697478" y="1162939"/>
                  <a:pt x="3708400" y="1168400"/>
                </a:cubicBezTo>
                <a:cubicBezTo>
                  <a:pt x="3717979" y="1173189"/>
                  <a:pt x="3729301" y="1173771"/>
                  <a:pt x="3738880" y="1178560"/>
                </a:cubicBezTo>
                <a:cubicBezTo>
                  <a:pt x="3749802" y="1184021"/>
                  <a:pt x="3758202" y="1193921"/>
                  <a:pt x="3769360" y="1198880"/>
                </a:cubicBezTo>
                <a:cubicBezTo>
                  <a:pt x="3788933" y="1207579"/>
                  <a:pt x="3810000" y="1212427"/>
                  <a:pt x="3830320" y="1219200"/>
                </a:cubicBezTo>
                <a:lnTo>
                  <a:pt x="3921760" y="1249680"/>
                </a:lnTo>
                <a:lnTo>
                  <a:pt x="3952240" y="1259840"/>
                </a:lnTo>
                <a:cubicBezTo>
                  <a:pt x="3962400" y="1263227"/>
                  <a:pt x="3972330" y="1267403"/>
                  <a:pt x="3982720" y="1270000"/>
                </a:cubicBezTo>
                <a:cubicBezTo>
                  <a:pt x="3996267" y="1273387"/>
                  <a:pt x="4009504" y="1278428"/>
                  <a:pt x="4023360" y="1280160"/>
                </a:cubicBezTo>
                <a:cubicBezTo>
                  <a:pt x="4063826" y="1285218"/>
                  <a:pt x="4104640" y="1286933"/>
                  <a:pt x="4145280" y="1290320"/>
                </a:cubicBezTo>
                <a:cubicBezTo>
                  <a:pt x="4162213" y="1293707"/>
                  <a:pt x="4179327" y="1296292"/>
                  <a:pt x="4196080" y="1300480"/>
                </a:cubicBezTo>
                <a:cubicBezTo>
                  <a:pt x="4206470" y="1303077"/>
                  <a:pt x="4215867" y="1310046"/>
                  <a:pt x="4226560" y="1310640"/>
                </a:cubicBezTo>
                <a:cubicBezTo>
                  <a:pt x="4338199" y="1316842"/>
                  <a:pt x="4450080" y="1317413"/>
                  <a:pt x="4561840" y="1320800"/>
                </a:cubicBezTo>
                <a:cubicBezTo>
                  <a:pt x="4690632" y="1363731"/>
                  <a:pt x="4594748" y="1335682"/>
                  <a:pt x="4907280" y="1320800"/>
                </a:cubicBezTo>
                <a:cubicBezTo>
                  <a:pt x="4944645" y="1319021"/>
                  <a:pt x="4981787" y="1314027"/>
                  <a:pt x="5019040" y="1310640"/>
                </a:cubicBezTo>
                <a:cubicBezTo>
                  <a:pt x="5124027" y="1314027"/>
                  <a:pt x="5229140" y="1314632"/>
                  <a:pt x="5334000" y="1320800"/>
                </a:cubicBezTo>
                <a:cubicBezTo>
                  <a:pt x="5344691" y="1321429"/>
                  <a:pt x="5353895" y="1329332"/>
                  <a:pt x="5364480" y="1330960"/>
                </a:cubicBezTo>
                <a:cubicBezTo>
                  <a:pt x="5398120" y="1336135"/>
                  <a:pt x="5432213" y="1337733"/>
                  <a:pt x="5466080" y="1341120"/>
                </a:cubicBezTo>
                <a:cubicBezTo>
                  <a:pt x="5476240" y="1344507"/>
                  <a:pt x="5486228" y="1348462"/>
                  <a:pt x="5496560" y="1351280"/>
                </a:cubicBezTo>
                <a:cubicBezTo>
                  <a:pt x="5523503" y="1358628"/>
                  <a:pt x="5551346" y="1362769"/>
                  <a:pt x="5577840" y="1371600"/>
                </a:cubicBezTo>
                <a:cubicBezTo>
                  <a:pt x="5598160" y="1378373"/>
                  <a:pt x="5620978" y="1380039"/>
                  <a:pt x="5638800" y="1391920"/>
                </a:cubicBezTo>
                <a:lnTo>
                  <a:pt x="5669280" y="1412240"/>
                </a:lnTo>
                <a:cubicBezTo>
                  <a:pt x="5723467" y="1493520"/>
                  <a:pt x="5652347" y="1395307"/>
                  <a:pt x="5720080" y="1463040"/>
                </a:cubicBezTo>
                <a:cubicBezTo>
                  <a:pt x="5728714" y="1471674"/>
                  <a:pt x="5732288" y="1484394"/>
                  <a:pt x="5740400" y="1493520"/>
                </a:cubicBezTo>
                <a:cubicBezTo>
                  <a:pt x="5759492" y="1514998"/>
                  <a:pt x="5788509" y="1528777"/>
                  <a:pt x="5801360" y="1554480"/>
                </a:cubicBezTo>
                <a:cubicBezTo>
                  <a:pt x="5828106" y="1607971"/>
                  <a:pt x="5810970" y="1584410"/>
                  <a:pt x="5852160" y="1625600"/>
                </a:cubicBezTo>
                <a:cubicBezTo>
                  <a:pt x="5889213" y="1736760"/>
                  <a:pt x="5830119" y="1568387"/>
                  <a:pt x="5882640" y="1686560"/>
                </a:cubicBezTo>
                <a:cubicBezTo>
                  <a:pt x="5901956" y="1730020"/>
                  <a:pt x="5901299" y="1746785"/>
                  <a:pt x="5913120" y="1788160"/>
                </a:cubicBezTo>
                <a:cubicBezTo>
                  <a:pt x="5923086" y="1823042"/>
                  <a:pt x="5925538" y="1823156"/>
                  <a:pt x="5943600" y="1859280"/>
                </a:cubicBezTo>
                <a:cubicBezTo>
                  <a:pt x="5946987" y="1882987"/>
                  <a:pt x="5948375" y="1907066"/>
                  <a:pt x="5953760" y="1930400"/>
                </a:cubicBezTo>
                <a:cubicBezTo>
                  <a:pt x="5975695" y="2025453"/>
                  <a:pt x="5966746" y="1958255"/>
                  <a:pt x="5994400" y="2032000"/>
                </a:cubicBezTo>
                <a:cubicBezTo>
                  <a:pt x="6013934" y="2084091"/>
                  <a:pt x="5995408" y="2065505"/>
                  <a:pt x="6014720" y="2123440"/>
                </a:cubicBezTo>
                <a:cubicBezTo>
                  <a:pt x="6043797" y="2210672"/>
                  <a:pt x="6027445" y="2123540"/>
                  <a:pt x="6045200" y="2194560"/>
                </a:cubicBezTo>
                <a:cubicBezTo>
                  <a:pt x="6049388" y="2211313"/>
                  <a:pt x="6051172" y="2228607"/>
                  <a:pt x="6055360" y="2245360"/>
                </a:cubicBezTo>
                <a:cubicBezTo>
                  <a:pt x="6057957" y="2255750"/>
                  <a:pt x="6062923" y="2265450"/>
                  <a:pt x="6065520" y="2275840"/>
                </a:cubicBezTo>
                <a:lnTo>
                  <a:pt x="6085840" y="2357120"/>
                </a:lnTo>
                <a:cubicBezTo>
                  <a:pt x="6104389" y="2524061"/>
                  <a:pt x="6098854" y="2432116"/>
                  <a:pt x="6085840" y="2692400"/>
                </a:cubicBezTo>
                <a:cubicBezTo>
                  <a:pt x="6083129" y="2746625"/>
                  <a:pt x="6081082" y="2800937"/>
                  <a:pt x="6075680" y="2854960"/>
                </a:cubicBezTo>
                <a:cubicBezTo>
                  <a:pt x="6074291" y="2868854"/>
                  <a:pt x="6068258" y="2881908"/>
                  <a:pt x="6065520" y="2895600"/>
                </a:cubicBezTo>
                <a:cubicBezTo>
                  <a:pt x="6061480" y="2915800"/>
                  <a:pt x="6059829" y="2936450"/>
                  <a:pt x="6055360" y="2956560"/>
                </a:cubicBezTo>
                <a:cubicBezTo>
                  <a:pt x="6053037" y="2967015"/>
                  <a:pt x="6047797" y="2976650"/>
                  <a:pt x="6045200" y="2987040"/>
                </a:cubicBezTo>
                <a:cubicBezTo>
                  <a:pt x="6016479" y="3101925"/>
                  <a:pt x="6058313" y="2968021"/>
                  <a:pt x="6014720" y="3098800"/>
                </a:cubicBezTo>
                <a:cubicBezTo>
                  <a:pt x="6011333" y="3108960"/>
                  <a:pt x="6010501" y="3120369"/>
                  <a:pt x="6004560" y="3129280"/>
                </a:cubicBezTo>
                <a:cubicBezTo>
                  <a:pt x="5997787" y="3139440"/>
                  <a:pt x="5989701" y="3148838"/>
                  <a:pt x="5984240" y="3159760"/>
                </a:cubicBezTo>
                <a:cubicBezTo>
                  <a:pt x="5979451" y="3169339"/>
                  <a:pt x="5980021" y="3181329"/>
                  <a:pt x="5974080" y="3190240"/>
                </a:cubicBezTo>
                <a:cubicBezTo>
                  <a:pt x="5966110" y="3202195"/>
                  <a:pt x="5952421" y="3209378"/>
                  <a:pt x="5943600" y="3220720"/>
                </a:cubicBezTo>
                <a:cubicBezTo>
                  <a:pt x="5901864" y="3274381"/>
                  <a:pt x="5916184" y="3275740"/>
                  <a:pt x="5872480" y="3312160"/>
                </a:cubicBezTo>
                <a:cubicBezTo>
                  <a:pt x="5863099" y="3319977"/>
                  <a:pt x="5852160" y="3325707"/>
                  <a:pt x="5842000" y="3332480"/>
                </a:cubicBezTo>
                <a:cubicBezTo>
                  <a:pt x="5822020" y="3362450"/>
                  <a:pt x="5820536" y="3368994"/>
                  <a:pt x="5791200" y="3393440"/>
                </a:cubicBezTo>
                <a:cubicBezTo>
                  <a:pt x="5781819" y="3401257"/>
                  <a:pt x="5770656" y="3406663"/>
                  <a:pt x="5760720" y="3413760"/>
                </a:cubicBezTo>
                <a:cubicBezTo>
                  <a:pt x="5749982" y="3421430"/>
                  <a:pt x="5705563" y="3456579"/>
                  <a:pt x="5689600" y="3464560"/>
                </a:cubicBezTo>
                <a:cubicBezTo>
                  <a:pt x="5673288" y="3472716"/>
                  <a:pt x="5655466" y="3477473"/>
                  <a:pt x="5638800" y="3484880"/>
                </a:cubicBezTo>
                <a:cubicBezTo>
                  <a:pt x="5624960" y="3491031"/>
                  <a:pt x="5612081" y="3499234"/>
                  <a:pt x="5598160" y="3505200"/>
                </a:cubicBezTo>
                <a:cubicBezTo>
                  <a:pt x="5588316" y="3509419"/>
                  <a:pt x="5577259" y="3510571"/>
                  <a:pt x="5567680" y="3515360"/>
                </a:cubicBezTo>
                <a:cubicBezTo>
                  <a:pt x="5556758" y="3520821"/>
                  <a:pt x="5548633" y="3531393"/>
                  <a:pt x="5537200" y="3535680"/>
                </a:cubicBezTo>
                <a:cubicBezTo>
                  <a:pt x="5521031" y="3541743"/>
                  <a:pt x="5503257" y="3542094"/>
                  <a:pt x="5486400" y="3545840"/>
                </a:cubicBezTo>
                <a:cubicBezTo>
                  <a:pt x="5472769" y="3548869"/>
                  <a:pt x="5459186" y="3552164"/>
                  <a:pt x="5445760" y="3556000"/>
                </a:cubicBezTo>
                <a:cubicBezTo>
                  <a:pt x="5388527" y="3572352"/>
                  <a:pt x="5442373" y="3559387"/>
                  <a:pt x="5374640" y="3586480"/>
                </a:cubicBezTo>
                <a:cubicBezTo>
                  <a:pt x="5354753" y="3594435"/>
                  <a:pt x="5334000" y="3600027"/>
                  <a:pt x="5313680" y="3606800"/>
                </a:cubicBezTo>
                <a:lnTo>
                  <a:pt x="5283200" y="3616960"/>
                </a:lnTo>
                <a:cubicBezTo>
                  <a:pt x="5273040" y="3620347"/>
                  <a:pt x="5262299" y="3622331"/>
                  <a:pt x="5252720" y="3627120"/>
                </a:cubicBezTo>
                <a:cubicBezTo>
                  <a:pt x="5239173" y="3633893"/>
                  <a:pt x="5226001" y="3641474"/>
                  <a:pt x="5212080" y="3647440"/>
                </a:cubicBezTo>
                <a:cubicBezTo>
                  <a:pt x="5202236" y="3651659"/>
                  <a:pt x="5191179" y="3652811"/>
                  <a:pt x="5181600" y="3657600"/>
                </a:cubicBezTo>
                <a:cubicBezTo>
                  <a:pt x="5170678" y="3663061"/>
                  <a:pt x="5162042" y="3672459"/>
                  <a:pt x="5151120" y="3677920"/>
                </a:cubicBezTo>
                <a:cubicBezTo>
                  <a:pt x="5141541" y="3682709"/>
                  <a:pt x="5130219" y="3683291"/>
                  <a:pt x="5120640" y="3688080"/>
                </a:cubicBezTo>
                <a:cubicBezTo>
                  <a:pt x="5109718" y="3693541"/>
                  <a:pt x="5101082" y="3702939"/>
                  <a:pt x="5090160" y="3708400"/>
                </a:cubicBezTo>
                <a:cubicBezTo>
                  <a:pt x="5075584" y="3715688"/>
                  <a:pt x="5032061" y="3725465"/>
                  <a:pt x="5019040" y="3728720"/>
                </a:cubicBezTo>
                <a:cubicBezTo>
                  <a:pt x="5008880" y="3738880"/>
                  <a:pt x="5000515" y="3751230"/>
                  <a:pt x="4988560" y="3759200"/>
                </a:cubicBezTo>
                <a:cubicBezTo>
                  <a:pt x="4978033" y="3766218"/>
                  <a:pt x="4925182" y="3776617"/>
                  <a:pt x="4917440" y="3779520"/>
                </a:cubicBezTo>
                <a:cubicBezTo>
                  <a:pt x="4903259" y="3784838"/>
                  <a:pt x="4889787" y="3792048"/>
                  <a:pt x="4876800" y="3799840"/>
                </a:cubicBezTo>
                <a:cubicBezTo>
                  <a:pt x="4855859" y="3812405"/>
                  <a:pt x="4839532" y="3834557"/>
                  <a:pt x="4815840" y="3840480"/>
                </a:cubicBezTo>
                <a:cubicBezTo>
                  <a:pt x="4802293" y="3843867"/>
                  <a:pt x="4788275" y="3845737"/>
                  <a:pt x="4775200" y="3850640"/>
                </a:cubicBezTo>
                <a:cubicBezTo>
                  <a:pt x="4761019" y="3855958"/>
                  <a:pt x="4748481" y="3864994"/>
                  <a:pt x="4734560" y="3870960"/>
                </a:cubicBezTo>
                <a:cubicBezTo>
                  <a:pt x="4724716" y="3875179"/>
                  <a:pt x="4714240" y="3877733"/>
                  <a:pt x="4704080" y="3881120"/>
                </a:cubicBezTo>
                <a:cubicBezTo>
                  <a:pt x="4687147" y="3931920"/>
                  <a:pt x="4704080" y="3908213"/>
                  <a:pt x="4632960" y="3931920"/>
                </a:cubicBezTo>
                <a:cubicBezTo>
                  <a:pt x="4622800" y="3935307"/>
                  <a:pt x="4612982" y="3939980"/>
                  <a:pt x="4602480" y="3942080"/>
                </a:cubicBezTo>
                <a:lnTo>
                  <a:pt x="4551680" y="3952240"/>
                </a:lnTo>
                <a:cubicBezTo>
                  <a:pt x="4531412" y="3955925"/>
                  <a:pt x="4510830" y="3957931"/>
                  <a:pt x="4490720" y="3962400"/>
                </a:cubicBezTo>
                <a:cubicBezTo>
                  <a:pt x="4480265" y="3964723"/>
                  <a:pt x="4470777" y="3970644"/>
                  <a:pt x="4460240" y="3972560"/>
                </a:cubicBezTo>
                <a:cubicBezTo>
                  <a:pt x="4433376" y="3977444"/>
                  <a:pt x="4406053" y="3979333"/>
                  <a:pt x="4378960" y="3982720"/>
                </a:cubicBezTo>
                <a:cubicBezTo>
                  <a:pt x="4340083" y="3995679"/>
                  <a:pt x="4315747" y="4005523"/>
                  <a:pt x="4277360" y="4013200"/>
                </a:cubicBezTo>
                <a:cubicBezTo>
                  <a:pt x="4257160" y="4017240"/>
                  <a:pt x="4236600" y="4019320"/>
                  <a:pt x="4216400" y="4023360"/>
                </a:cubicBezTo>
                <a:cubicBezTo>
                  <a:pt x="4202708" y="4026098"/>
                  <a:pt x="4189186" y="4029684"/>
                  <a:pt x="4175760" y="4033520"/>
                </a:cubicBezTo>
                <a:cubicBezTo>
                  <a:pt x="4141939" y="4043183"/>
                  <a:pt x="4142754" y="4047488"/>
                  <a:pt x="4104640" y="4053840"/>
                </a:cubicBezTo>
                <a:cubicBezTo>
                  <a:pt x="4077707" y="4058329"/>
                  <a:pt x="4050347" y="4059848"/>
                  <a:pt x="4023360" y="4064000"/>
                </a:cubicBezTo>
                <a:cubicBezTo>
                  <a:pt x="4006292" y="4066626"/>
                  <a:pt x="3989617" y="4071467"/>
                  <a:pt x="3972560" y="4074160"/>
                </a:cubicBezTo>
                <a:cubicBezTo>
                  <a:pt x="3925251" y="4081630"/>
                  <a:pt x="3877563" y="4086606"/>
                  <a:pt x="3830320" y="4094480"/>
                </a:cubicBezTo>
                <a:cubicBezTo>
                  <a:pt x="3810000" y="4097867"/>
                  <a:pt x="3789771" y="4101857"/>
                  <a:pt x="3769360" y="4104640"/>
                </a:cubicBezTo>
                <a:cubicBezTo>
                  <a:pt x="3596718" y="4128182"/>
                  <a:pt x="3620347" y="4162213"/>
                  <a:pt x="3576320" y="4175760"/>
                </a:cubicBezTo>
                <a:close/>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Freeform: Shape 9">
            <a:extLst>
              <a:ext uri="{FF2B5EF4-FFF2-40B4-BE49-F238E27FC236}">
                <a16:creationId xmlns:a16="http://schemas.microsoft.com/office/drawing/2014/main" id="{C8FAFE4C-16B7-48C1-862F-B3239403A9C8}"/>
              </a:ext>
            </a:extLst>
          </p:cNvPr>
          <p:cNvSpPr/>
          <p:nvPr/>
        </p:nvSpPr>
        <p:spPr>
          <a:xfrm>
            <a:off x="1960880" y="2548408"/>
            <a:ext cx="1056640" cy="1109192"/>
          </a:xfrm>
          <a:custGeom>
            <a:avLst/>
            <a:gdLst>
              <a:gd name="connsiteX0" fmla="*/ 629920 w 1056640"/>
              <a:gd name="connsiteY0" fmla="*/ 1752 h 1109192"/>
              <a:gd name="connsiteX1" fmla="*/ 314960 w 1056640"/>
              <a:gd name="connsiteY1" fmla="*/ 11912 h 1109192"/>
              <a:gd name="connsiteX2" fmla="*/ 254000 w 1056640"/>
              <a:gd name="connsiteY2" fmla="*/ 32232 h 1109192"/>
              <a:gd name="connsiteX3" fmla="*/ 223520 w 1056640"/>
              <a:gd name="connsiteY3" fmla="*/ 42392 h 1109192"/>
              <a:gd name="connsiteX4" fmla="*/ 193040 w 1056640"/>
              <a:gd name="connsiteY4" fmla="*/ 72872 h 1109192"/>
              <a:gd name="connsiteX5" fmla="*/ 162560 w 1056640"/>
              <a:gd name="connsiteY5" fmla="*/ 93192 h 1109192"/>
              <a:gd name="connsiteX6" fmla="*/ 121920 w 1056640"/>
              <a:gd name="connsiteY6" fmla="*/ 154152 h 1109192"/>
              <a:gd name="connsiteX7" fmla="*/ 81280 w 1056640"/>
              <a:gd name="connsiteY7" fmla="*/ 215112 h 1109192"/>
              <a:gd name="connsiteX8" fmla="*/ 60960 w 1056640"/>
              <a:gd name="connsiteY8" fmla="*/ 245592 h 1109192"/>
              <a:gd name="connsiteX9" fmla="*/ 40640 w 1056640"/>
              <a:gd name="connsiteY9" fmla="*/ 276072 h 1109192"/>
              <a:gd name="connsiteX10" fmla="*/ 20320 w 1056640"/>
              <a:gd name="connsiteY10" fmla="*/ 347192 h 1109192"/>
              <a:gd name="connsiteX11" fmla="*/ 0 w 1056640"/>
              <a:gd name="connsiteY11" fmla="*/ 418312 h 1109192"/>
              <a:gd name="connsiteX12" fmla="*/ 10160 w 1056640"/>
              <a:gd name="connsiteY12" fmla="*/ 702792 h 1109192"/>
              <a:gd name="connsiteX13" fmla="*/ 20320 w 1056640"/>
              <a:gd name="connsiteY13" fmla="*/ 733272 h 1109192"/>
              <a:gd name="connsiteX14" fmla="*/ 30480 w 1056640"/>
              <a:gd name="connsiteY14" fmla="*/ 784072 h 1109192"/>
              <a:gd name="connsiteX15" fmla="*/ 60960 w 1056640"/>
              <a:gd name="connsiteY15" fmla="*/ 875512 h 1109192"/>
              <a:gd name="connsiteX16" fmla="*/ 71120 w 1056640"/>
              <a:gd name="connsiteY16" fmla="*/ 905992 h 1109192"/>
              <a:gd name="connsiteX17" fmla="*/ 121920 w 1056640"/>
              <a:gd name="connsiteY17" fmla="*/ 997432 h 1109192"/>
              <a:gd name="connsiteX18" fmla="*/ 152400 w 1056640"/>
              <a:gd name="connsiteY18" fmla="*/ 1007592 h 1109192"/>
              <a:gd name="connsiteX19" fmla="*/ 172720 w 1056640"/>
              <a:gd name="connsiteY19" fmla="*/ 1038072 h 1109192"/>
              <a:gd name="connsiteX20" fmla="*/ 203200 w 1056640"/>
              <a:gd name="connsiteY20" fmla="*/ 1048232 h 1109192"/>
              <a:gd name="connsiteX21" fmla="*/ 233680 w 1056640"/>
              <a:gd name="connsiteY21" fmla="*/ 1068552 h 1109192"/>
              <a:gd name="connsiteX22" fmla="*/ 274320 w 1056640"/>
              <a:gd name="connsiteY22" fmla="*/ 1078712 h 1109192"/>
              <a:gd name="connsiteX23" fmla="*/ 304800 w 1056640"/>
              <a:gd name="connsiteY23" fmla="*/ 1088872 h 1109192"/>
              <a:gd name="connsiteX24" fmla="*/ 355600 w 1056640"/>
              <a:gd name="connsiteY24" fmla="*/ 1099032 h 1109192"/>
              <a:gd name="connsiteX25" fmla="*/ 396240 w 1056640"/>
              <a:gd name="connsiteY25" fmla="*/ 1109192 h 1109192"/>
              <a:gd name="connsiteX26" fmla="*/ 629920 w 1056640"/>
              <a:gd name="connsiteY26" fmla="*/ 1099032 h 1109192"/>
              <a:gd name="connsiteX27" fmla="*/ 701040 w 1056640"/>
              <a:gd name="connsiteY27" fmla="*/ 1078712 h 1109192"/>
              <a:gd name="connsiteX28" fmla="*/ 802640 w 1056640"/>
              <a:gd name="connsiteY28" fmla="*/ 1058392 h 1109192"/>
              <a:gd name="connsiteX29" fmla="*/ 914400 w 1056640"/>
              <a:gd name="connsiteY29" fmla="*/ 1027912 h 1109192"/>
              <a:gd name="connsiteX30" fmla="*/ 975360 w 1056640"/>
              <a:gd name="connsiteY30" fmla="*/ 977112 h 1109192"/>
              <a:gd name="connsiteX31" fmla="*/ 1005840 w 1056640"/>
              <a:gd name="connsiteY31" fmla="*/ 956792 h 1109192"/>
              <a:gd name="connsiteX32" fmla="*/ 1016000 w 1056640"/>
              <a:gd name="connsiteY32" fmla="*/ 926312 h 1109192"/>
              <a:gd name="connsiteX33" fmla="*/ 1056640 w 1056640"/>
              <a:gd name="connsiteY33" fmla="*/ 865352 h 1109192"/>
              <a:gd name="connsiteX34" fmla="*/ 1046480 w 1056640"/>
              <a:gd name="connsiteY34" fmla="*/ 560552 h 1109192"/>
              <a:gd name="connsiteX35" fmla="*/ 1016000 w 1056640"/>
              <a:gd name="connsiteY35" fmla="*/ 428472 h 1109192"/>
              <a:gd name="connsiteX36" fmla="*/ 1005840 w 1056640"/>
              <a:gd name="connsiteY36" fmla="*/ 387832 h 1109192"/>
              <a:gd name="connsiteX37" fmla="*/ 995680 w 1056640"/>
              <a:gd name="connsiteY37" fmla="*/ 357352 h 1109192"/>
              <a:gd name="connsiteX38" fmla="*/ 965200 w 1056640"/>
              <a:gd name="connsiteY38" fmla="*/ 245592 h 1109192"/>
              <a:gd name="connsiteX39" fmla="*/ 914400 w 1056640"/>
              <a:gd name="connsiteY39" fmla="*/ 154152 h 1109192"/>
              <a:gd name="connsiteX40" fmla="*/ 822960 w 1056640"/>
              <a:gd name="connsiteY40" fmla="*/ 93192 h 1109192"/>
              <a:gd name="connsiteX41" fmla="*/ 792480 w 1056640"/>
              <a:gd name="connsiteY41" fmla="*/ 72872 h 1109192"/>
              <a:gd name="connsiteX42" fmla="*/ 731520 w 1056640"/>
              <a:gd name="connsiteY42" fmla="*/ 52552 h 1109192"/>
              <a:gd name="connsiteX43" fmla="*/ 680720 w 1056640"/>
              <a:gd name="connsiteY43" fmla="*/ 42392 h 1109192"/>
              <a:gd name="connsiteX44" fmla="*/ 629920 w 1056640"/>
              <a:gd name="connsiteY44" fmla="*/ 1752 h 11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6640" h="1109192">
                <a:moveTo>
                  <a:pt x="629920" y="1752"/>
                </a:moveTo>
                <a:cubicBezTo>
                  <a:pt x="568960" y="-3328"/>
                  <a:pt x="419658" y="3423"/>
                  <a:pt x="314960" y="11912"/>
                </a:cubicBezTo>
                <a:cubicBezTo>
                  <a:pt x="293611" y="13643"/>
                  <a:pt x="274320" y="25459"/>
                  <a:pt x="254000" y="32232"/>
                </a:cubicBezTo>
                <a:lnTo>
                  <a:pt x="223520" y="42392"/>
                </a:lnTo>
                <a:cubicBezTo>
                  <a:pt x="213360" y="52552"/>
                  <a:pt x="204078" y="63674"/>
                  <a:pt x="193040" y="72872"/>
                </a:cubicBezTo>
                <a:cubicBezTo>
                  <a:pt x="183659" y="80689"/>
                  <a:pt x="170601" y="84002"/>
                  <a:pt x="162560" y="93192"/>
                </a:cubicBezTo>
                <a:cubicBezTo>
                  <a:pt x="146478" y="111571"/>
                  <a:pt x="135467" y="133832"/>
                  <a:pt x="121920" y="154152"/>
                </a:cubicBezTo>
                <a:lnTo>
                  <a:pt x="81280" y="215112"/>
                </a:lnTo>
                <a:lnTo>
                  <a:pt x="60960" y="245592"/>
                </a:lnTo>
                <a:cubicBezTo>
                  <a:pt x="54187" y="255752"/>
                  <a:pt x="44501" y="264488"/>
                  <a:pt x="40640" y="276072"/>
                </a:cubicBezTo>
                <a:cubicBezTo>
                  <a:pt x="16280" y="349153"/>
                  <a:pt x="45835" y="257890"/>
                  <a:pt x="20320" y="347192"/>
                </a:cubicBezTo>
                <a:cubicBezTo>
                  <a:pt x="-8831" y="449222"/>
                  <a:pt x="31762" y="291265"/>
                  <a:pt x="0" y="418312"/>
                </a:cubicBezTo>
                <a:cubicBezTo>
                  <a:pt x="3387" y="513139"/>
                  <a:pt x="4051" y="608102"/>
                  <a:pt x="10160" y="702792"/>
                </a:cubicBezTo>
                <a:cubicBezTo>
                  <a:pt x="10850" y="713479"/>
                  <a:pt x="17723" y="722882"/>
                  <a:pt x="20320" y="733272"/>
                </a:cubicBezTo>
                <a:cubicBezTo>
                  <a:pt x="24508" y="750025"/>
                  <a:pt x="25936" y="767412"/>
                  <a:pt x="30480" y="784072"/>
                </a:cubicBezTo>
                <a:lnTo>
                  <a:pt x="60960" y="875512"/>
                </a:lnTo>
                <a:lnTo>
                  <a:pt x="71120" y="905992"/>
                </a:lnTo>
                <a:cubicBezTo>
                  <a:pt x="80066" y="932830"/>
                  <a:pt x="95718" y="988698"/>
                  <a:pt x="121920" y="997432"/>
                </a:cubicBezTo>
                <a:lnTo>
                  <a:pt x="152400" y="1007592"/>
                </a:lnTo>
                <a:cubicBezTo>
                  <a:pt x="159173" y="1017752"/>
                  <a:pt x="163185" y="1030444"/>
                  <a:pt x="172720" y="1038072"/>
                </a:cubicBezTo>
                <a:cubicBezTo>
                  <a:pt x="181083" y="1044762"/>
                  <a:pt x="193621" y="1043443"/>
                  <a:pt x="203200" y="1048232"/>
                </a:cubicBezTo>
                <a:cubicBezTo>
                  <a:pt x="214122" y="1053693"/>
                  <a:pt x="222457" y="1063742"/>
                  <a:pt x="233680" y="1068552"/>
                </a:cubicBezTo>
                <a:cubicBezTo>
                  <a:pt x="246515" y="1074053"/>
                  <a:pt x="260894" y="1074876"/>
                  <a:pt x="274320" y="1078712"/>
                </a:cubicBezTo>
                <a:cubicBezTo>
                  <a:pt x="284618" y="1081654"/>
                  <a:pt x="294410" y="1086275"/>
                  <a:pt x="304800" y="1088872"/>
                </a:cubicBezTo>
                <a:cubicBezTo>
                  <a:pt x="321553" y="1093060"/>
                  <a:pt x="338743" y="1095286"/>
                  <a:pt x="355600" y="1099032"/>
                </a:cubicBezTo>
                <a:cubicBezTo>
                  <a:pt x="369231" y="1102061"/>
                  <a:pt x="382693" y="1105805"/>
                  <a:pt x="396240" y="1109192"/>
                </a:cubicBezTo>
                <a:cubicBezTo>
                  <a:pt x="474133" y="1105805"/>
                  <a:pt x="552166" y="1104792"/>
                  <a:pt x="629920" y="1099032"/>
                </a:cubicBezTo>
                <a:cubicBezTo>
                  <a:pt x="660975" y="1096732"/>
                  <a:pt x="672633" y="1085267"/>
                  <a:pt x="701040" y="1078712"/>
                </a:cubicBezTo>
                <a:cubicBezTo>
                  <a:pt x="734693" y="1070946"/>
                  <a:pt x="768773" y="1065165"/>
                  <a:pt x="802640" y="1058392"/>
                </a:cubicBezTo>
                <a:cubicBezTo>
                  <a:pt x="829904" y="1052939"/>
                  <a:pt x="892302" y="1042644"/>
                  <a:pt x="914400" y="1027912"/>
                </a:cubicBezTo>
                <a:cubicBezTo>
                  <a:pt x="990076" y="977461"/>
                  <a:pt x="897131" y="1042303"/>
                  <a:pt x="975360" y="977112"/>
                </a:cubicBezTo>
                <a:cubicBezTo>
                  <a:pt x="984741" y="969295"/>
                  <a:pt x="995680" y="963565"/>
                  <a:pt x="1005840" y="956792"/>
                </a:cubicBezTo>
                <a:cubicBezTo>
                  <a:pt x="1009227" y="946632"/>
                  <a:pt x="1010799" y="935674"/>
                  <a:pt x="1016000" y="926312"/>
                </a:cubicBezTo>
                <a:cubicBezTo>
                  <a:pt x="1027860" y="904964"/>
                  <a:pt x="1056640" y="865352"/>
                  <a:pt x="1056640" y="865352"/>
                </a:cubicBezTo>
                <a:cubicBezTo>
                  <a:pt x="1053253" y="763752"/>
                  <a:pt x="1051967" y="662060"/>
                  <a:pt x="1046480" y="560552"/>
                </a:cubicBezTo>
                <a:cubicBezTo>
                  <a:pt x="1041601" y="470282"/>
                  <a:pt x="1036460" y="510314"/>
                  <a:pt x="1016000" y="428472"/>
                </a:cubicBezTo>
                <a:cubicBezTo>
                  <a:pt x="1012613" y="414925"/>
                  <a:pt x="1009676" y="401258"/>
                  <a:pt x="1005840" y="387832"/>
                </a:cubicBezTo>
                <a:cubicBezTo>
                  <a:pt x="1002898" y="377534"/>
                  <a:pt x="998277" y="367742"/>
                  <a:pt x="995680" y="357352"/>
                </a:cubicBezTo>
                <a:cubicBezTo>
                  <a:pt x="966959" y="242467"/>
                  <a:pt x="1008793" y="376371"/>
                  <a:pt x="965200" y="245592"/>
                </a:cubicBezTo>
                <a:cubicBezTo>
                  <a:pt x="954613" y="213830"/>
                  <a:pt x="944345" y="174115"/>
                  <a:pt x="914400" y="154152"/>
                </a:cubicBezTo>
                <a:lnTo>
                  <a:pt x="822960" y="93192"/>
                </a:lnTo>
                <a:cubicBezTo>
                  <a:pt x="812800" y="86419"/>
                  <a:pt x="804064" y="76733"/>
                  <a:pt x="792480" y="72872"/>
                </a:cubicBezTo>
                <a:cubicBezTo>
                  <a:pt x="772160" y="66099"/>
                  <a:pt x="752523" y="56753"/>
                  <a:pt x="731520" y="52552"/>
                </a:cubicBezTo>
                <a:cubicBezTo>
                  <a:pt x="714587" y="49165"/>
                  <a:pt x="697473" y="46580"/>
                  <a:pt x="680720" y="42392"/>
                </a:cubicBezTo>
                <a:cubicBezTo>
                  <a:pt x="655611" y="36115"/>
                  <a:pt x="690880" y="6832"/>
                  <a:pt x="629920" y="1752"/>
                </a:cubicBezTo>
                <a:close/>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TextBox 10">
            <a:extLst>
              <a:ext uri="{FF2B5EF4-FFF2-40B4-BE49-F238E27FC236}">
                <a16:creationId xmlns:a16="http://schemas.microsoft.com/office/drawing/2014/main" id="{F3AD8C52-EDF4-44BB-9AE7-3C3E7FB1385C}"/>
              </a:ext>
            </a:extLst>
          </p:cNvPr>
          <p:cNvSpPr txBox="1"/>
          <p:nvPr/>
        </p:nvSpPr>
        <p:spPr>
          <a:xfrm>
            <a:off x="1772920" y="5192194"/>
            <a:ext cx="143256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latin typeface="Times New Roman" panose="02020603050405020304" pitchFamily="18" charset="0"/>
                <a:cs typeface="Times New Roman" panose="02020603050405020304" pitchFamily="18" charset="0"/>
              </a:rPr>
              <a:t>Context DFD</a:t>
            </a:r>
            <a:endParaRPr lang="tr-TR"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556478A-13DD-4E46-9127-70F5D696932F}"/>
              </a:ext>
            </a:extLst>
          </p:cNvPr>
          <p:cNvSpPr txBox="1"/>
          <p:nvPr/>
        </p:nvSpPr>
        <p:spPr>
          <a:xfrm>
            <a:off x="9702800" y="5192194"/>
            <a:ext cx="143256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latin typeface="Times New Roman" panose="02020603050405020304" pitchFamily="18" charset="0"/>
                <a:cs typeface="Times New Roman" panose="02020603050405020304" pitchFamily="18" charset="0"/>
              </a:rPr>
              <a:t>Level-0 DFD</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6707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1B633A1-8C69-459E-B5DA-6E21FBD0525D}"/>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39F014E1-8432-4F98-B040-FEAB6F0A9248}"/>
              </a:ext>
            </a:extLst>
          </p:cNvPr>
          <p:cNvSpPr>
            <a:spLocks noGrp="1"/>
          </p:cNvSpPr>
          <p:nvPr>
            <p:ph type="sldNum" sz="quarter" idx="12"/>
          </p:nvPr>
        </p:nvSpPr>
        <p:spPr/>
        <p:txBody>
          <a:bodyPr/>
          <a:lstStyle/>
          <a:p>
            <a:fld id="{F43085E7-DD81-4654-9295-72AD80DBC430}" type="slidenum">
              <a:rPr lang="tr-TR" smtClean="0"/>
              <a:t>37</a:t>
            </a:fld>
            <a:endParaRPr lang="tr-TR"/>
          </a:p>
        </p:txBody>
      </p:sp>
      <p:pic>
        <p:nvPicPr>
          <p:cNvPr id="8" name="Picture 7">
            <a:extLst>
              <a:ext uri="{FF2B5EF4-FFF2-40B4-BE49-F238E27FC236}">
                <a16:creationId xmlns:a16="http://schemas.microsoft.com/office/drawing/2014/main" id="{DE3BE94C-E658-40A7-B395-DC99C611E16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95005" y="367060"/>
            <a:ext cx="5427909" cy="5504120"/>
          </a:xfrm>
          <a:prstGeom prst="rect">
            <a:avLst/>
          </a:prstGeom>
        </p:spPr>
      </p:pic>
      <p:sp>
        <p:nvSpPr>
          <p:cNvPr id="9" name="TextBox 8">
            <a:extLst>
              <a:ext uri="{FF2B5EF4-FFF2-40B4-BE49-F238E27FC236}">
                <a16:creationId xmlns:a16="http://schemas.microsoft.com/office/drawing/2014/main" id="{E14622F4-B586-4970-BD7D-8B22097193C3}"/>
              </a:ext>
            </a:extLst>
          </p:cNvPr>
          <p:cNvSpPr txBox="1"/>
          <p:nvPr/>
        </p:nvSpPr>
        <p:spPr>
          <a:xfrm>
            <a:off x="682836" y="5202354"/>
            <a:ext cx="143256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latin typeface="Times New Roman" panose="02020603050405020304" pitchFamily="18" charset="0"/>
                <a:cs typeface="Times New Roman" panose="02020603050405020304" pitchFamily="18" charset="0"/>
              </a:rPr>
              <a:t>Level-0 DFD</a:t>
            </a:r>
            <a:endParaRPr lang="tr-TR"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B7243163-1230-4D92-B73F-C35B192C264F}"/>
              </a:ext>
            </a:extLst>
          </p:cNvPr>
          <p:cNvPicPr>
            <a:picLocks noChangeAspect="1"/>
          </p:cNvPicPr>
          <p:nvPr/>
        </p:nvPicPr>
        <p:blipFill rotWithShape="1">
          <a:blip r:embed="rId3"/>
          <a:srcRect l="2448" r="25580"/>
          <a:stretch/>
        </p:blipFill>
        <p:spPr>
          <a:xfrm>
            <a:off x="7076441" y="160873"/>
            <a:ext cx="4332171" cy="3119120"/>
          </a:xfrm>
          <a:prstGeom prst="rect">
            <a:avLst/>
          </a:prstGeom>
        </p:spPr>
      </p:pic>
      <p:pic>
        <p:nvPicPr>
          <p:cNvPr id="11" name="Picture 10">
            <a:extLst>
              <a:ext uri="{FF2B5EF4-FFF2-40B4-BE49-F238E27FC236}">
                <a16:creationId xmlns:a16="http://schemas.microsoft.com/office/drawing/2014/main" id="{D41D109C-9764-4A6B-948E-3E31C57CE700}"/>
              </a:ext>
            </a:extLst>
          </p:cNvPr>
          <p:cNvPicPr>
            <a:picLocks noChangeAspect="1"/>
          </p:cNvPicPr>
          <p:nvPr/>
        </p:nvPicPr>
        <p:blipFill rotWithShape="1">
          <a:blip r:embed="rId4"/>
          <a:srcRect r="31117"/>
          <a:stretch/>
        </p:blipFill>
        <p:spPr>
          <a:xfrm>
            <a:off x="7521364" y="3555429"/>
            <a:ext cx="3987800" cy="2760704"/>
          </a:xfrm>
          <a:prstGeom prst="rect">
            <a:avLst/>
          </a:prstGeom>
        </p:spPr>
      </p:pic>
      <p:sp>
        <p:nvSpPr>
          <p:cNvPr id="12" name="TextBox 11">
            <a:extLst>
              <a:ext uri="{FF2B5EF4-FFF2-40B4-BE49-F238E27FC236}">
                <a16:creationId xmlns:a16="http://schemas.microsoft.com/office/drawing/2014/main" id="{9DB23C03-F096-4A48-9F7F-AE3DDE97AA67}"/>
              </a:ext>
            </a:extLst>
          </p:cNvPr>
          <p:cNvSpPr txBox="1"/>
          <p:nvPr/>
        </p:nvSpPr>
        <p:spPr>
          <a:xfrm>
            <a:off x="10509452" y="3429000"/>
            <a:ext cx="1499668"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latin typeface="Times New Roman" panose="02020603050405020304" pitchFamily="18" charset="0"/>
                <a:cs typeface="Times New Roman" panose="02020603050405020304" pitchFamily="18" charset="0"/>
              </a:rPr>
              <a:t>Level-1 DFDs</a:t>
            </a:r>
            <a:endParaRPr lang="tr-TR" dirty="0">
              <a:latin typeface="Times New Roman" panose="02020603050405020304" pitchFamily="18" charset="0"/>
              <a:cs typeface="Times New Roman" panose="02020603050405020304" pitchFamily="18" charset="0"/>
            </a:endParaRPr>
          </a:p>
        </p:txBody>
      </p:sp>
      <p:sp>
        <p:nvSpPr>
          <p:cNvPr id="14" name="Freeform: Shape 13">
            <a:extLst>
              <a:ext uri="{FF2B5EF4-FFF2-40B4-BE49-F238E27FC236}">
                <a16:creationId xmlns:a16="http://schemas.microsoft.com/office/drawing/2014/main" id="{EB32A1D9-A82B-4727-B1F6-CA942F49CF6F}"/>
              </a:ext>
            </a:extLst>
          </p:cNvPr>
          <p:cNvSpPr/>
          <p:nvPr/>
        </p:nvSpPr>
        <p:spPr>
          <a:xfrm>
            <a:off x="2438400" y="491065"/>
            <a:ext cx="1341120" cy="1281200"/>
          </a:xfrm>
          <a:custGeom>
            <a:avLst/>
            <a:gdLst>
              <a:gd name="connsiteX0" fmla="*/ 762000 w 1341120"/>
              <a:gd name="connsiteY0" fmla="*/ 6775 h 1281200"/>
              <a:gd name="connsiteX1" fmla="*/ 294640 w 1341120"/>
              <a:gd name="connsiteY1" fmla="*/ 16935 h 1281200"/>
              <a:gd name="connsiteX2" fmla="*/ 213360 w 1341120"/>
              <a:gd name="connsiteY2" fmla="*/ 37255 h 1281200"/>
              <a:gd name="connsiteX3" fmla="*/ 152400 w 1341120"/>
              <a:gd name="connsiteY3" fmla="*/ 67735 h 1281200"/>
              <a:gd name="connsiteX4" fmla="*/ 101600 w 1341120"/>
              <a:gd name="connsiteY4" fmla="*/ 128695 h 1281200"/>
              <a:gd name="connsiteX5" fmla="*/ 60960 w 1341120"/>
              <a:gd name="connsiteY5" fmla="*/ 189655 h 1281200"/>
              <a:gd name="connsiteX6" fmla="*/ 40640 w 1341120"/>
              <a:gd name="connsiteY6" fmla="*/ 220135 h 1281200"/>
              <a:gd name="connsiteX7" fmla="*/ 20320 w 1341120"/>
              <a:gd name="connsiteY7" fmla="*/ 281095 h 1281200"/>
              <a:gd name="connsiteX8" fmla="*/ 10160 w 1341120"/>
              <a:gd name="connsiteY8" fmla="*/ 311575 h 1281200"/>
              <a:gd name="connsiteX9" fmla="*/ 0 w 1341120"/>
              <a:gd name="connsiteY9" fmla="*/ 362375 h 1281200"/>
              <a:gd name="connsiteX10" fmla="*/ 10160 w 1341120"/>
              <a:gd name="connsiteY10" fmla="*/ 606215 h 1281200"/>
              <a:gd name="connsiteX11" fmla="*/ 40640 w 1341120"/>
              <a:gd name="connsiteY11" fmla="*/ 717975 h 1281200"/>
              <a:gd name="connsiteX12" fmla="*/ 71120 w 1341120"/>
              <a:gd name="connsiteY12" fmla="*/ 809415 h 1281200"/>
              <a:gd name="connsiteX13" fmla="*/ 81280 w 1341120"/>
              <a:gd name="connsiteY13" fmla="*/ 839895 h 1281200"/>
              <a:gd name="connsiteX14" fmla="*/ 121920 w 1341120"/>
              <a:gd name="connsiteY14" fmla="*/ 1002455 h 1281200"/>
              <a:gd name="connsiteX15" fmla="*/ 142240 w 1341120"/>
              <a:gd name="connsiteY15" fmla="*/ 1032935 h 1281200"/>
              <a:gd name="connsiteX16" fmla="*/ 172720 w 1341120"/>
              <a:gd name="connsiteY16" fmla="*/ 1093895 h 1281200"/>
              <a:gd name="connsiteX17" fmla="*/ 203200 w 1341120"/>
              <a:gd name="connsiteY17" fmla="*/ 1114215 h 1281200"/>
              <a:gd name="connsiteX18" fmla="*/ 223520 w 1341120"/>
              <a:gd name="connsiteY18" fmla="*/ 1144695 h 1281200"/>
              <a:gd name="connsiteX19" fmla="*/ 314960 w 1341120"/>
              <a:gd name="connsiteY19" fmla="*/ 1185335 h 1281200"/>
              <a:gd name="connsiteX20" fmla="*/ 396240 w 1341120"/>
              <a:gd name="connsiteY20" fmla="*/ 1205655 h 1281200"/>
              <a:gd name="connsiteX21" fmla="*/ 426720 w 1341120"/>
              <a:gd name="connsiteY21" fmla="*/ 1215815 h 1281200"/>
              <a:gd name="connsiteX22" fmla="*/ 528320 w 1341120"/>
              <a:gd name="connsiteY22" fmla="*/ 1225975 h 1281200"/>
              <a:gd name="connsiteX23" fmla="*/ 762000 w 1341120"/>
              <a:gd name="connsiteY23" fmla="*/ 1256455 h 1281200"/>
              <a:gd name="connsiteX24" fmla="*/ 904240 w 1341120"/>
              <a:gd name="connsiteY24" fmla="*/ 1266615 h 1281200"/>
              <a:gd name="connsiteX25" fmla="*/ 1158240 w 1341120"/>
              <a:gd name="connsiteY25" fmla="*/ 1266615 h 1281200"/>
              <a:gd name="connsiteX26" fmla="*/ 1188720 w 1341120"/>
              <a:gd name="connsiteY26" fmla="*/ 1256455 h 1281200"/>
              <a:gd name="connsiteX27" fmla="*/ 1259840 w 1341120"/>
              <a:gd name="connsiteY27" fmla="*/ 1236135 h 1281200"/>
              <a:gd name="connsiteX28" fmla="*/ 1280160 w 1341120"/>
              <a:gd name="connsiteY28" fmla="*/ 1205655 h 1281200"/>
              <a:gd name="connsiteX29" fmla="*/ 1310640 w 1341120"/>
              <a:gd name="connsiteY29" fmla="*/ 1185335 h 1281200"/>
              <a:gd name="connsiteX30" fmla="*/ 1320800 w 1341120"/>
              <a:gd name="connsiteY30" fmla="*/ 1124375 h 1281200"/>
              <a:gd name="connsiteX31" fmla="*/ 1341120 w 1341120"/>
              <a:gd name="connsiteY31" fmla="*/ 1063415 h 1281200"/>
              <a:gd name="connsiteX32" fmla="*/ 1330960 w 1341120"/>
              <a:gd name="connsiteY32" fmla="*/ 270935 h 1281200"/>
              <a:gd name="connsiteX33" fmla="*/ 1320800 w 1341120"/>
              <a:gd name="connsiteY33" fmla="*/ 220135 h 1281200"/>
              <a:gd name="connsiteX34" fmla="*/ 1310640 w 1341120"/>
              <a:gd name="connsiteY34" fmla="*/ 179495 h 1281200"/>
              <a:gd name="connsiteX35" fmla="*/ 1290320 w 1341120"/>
              <a:gd name="connsiteY35" fmla="*/ 118535 h 1281200"/>
              <a:gd name="connsiteX36" fmla="*/ 1259840 w 1341120"/>
              <a:gd name="connsiteY36" fmla="*/ 57575 h 1281200"/>
              <a:gd name="connsiteX37" fmla="*/ 1198880 w 1341120"/>
              <a:gd name="connsiteY37" fmla="*/ 16935 h 1281200"/>
              <a:gd name="connsiteX38" fmla="*/ 934720 w 1341120"/>
              <a:gd name="connsiteY38" fmla="*/ 6775 h 1281200"/>
              <a:gd name="connsiteX39" fmla="*/ 762000 w 1341120"/>
              <a:gd name="connsiteY39" fmla="*/ 6775 h 12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41120" h="1281200">
                <a:moveTo>
                  <a:pt x="762000" y="6775"/>
                </a:moveTo>
                <a:lnTo>
                  <a:pt x="294640" y="16935"/>
                </a:lnTo>
                <a:cubicBezTo>
                  <a:pt x="282060" y="17428"/>
                  <a:pt x="230007" y="28932"/>
                  <a:pt x="213360" y="37255"/>
                </a:cubicBezTo>
                <a:cubicBezTo>
                  <a:pt x="134578" y="76646"/>
                  <a:pt x="229012" y="42198"/>
                  <a:pt x="152400" y="67735"/>
                </a:cubicBezTo>
                <a:cubicBezTo>
                  <a:pt x="79789" y="176652"/>
                  <a:pt x="192867" y="11352"/>
                  <a:pt x="101600" y="128695"/>
                </a:cubicBezTo>
                <a:cubicBezTo>
                  <a:pt x="86607" y="147972"/>
                  <a:pt x="74507" y="169335"/>
                  <a:pt x="60960" y="189655"/>
                </a:cubicBezTo>
                <a:cubicBezTo>
                  <a:pt x="54187" y="199815"/>
                  <a:pt x="44501" y="208551"/>
                  <a:pt x="40640" y="220135"/>
                </a:cubicBezTo>
                <a:lnTo>
                  <a:pt x="20320" y="281095"/>
                </a:lnTo>
                <a:cubicBezTo>
                  <a:pt x="16933" y="291255"/>
                  <a:pt x="12260" y="301073"/>
                  <a:pt x="10160" y="311575"/>
                </a:cubicBezTo>
                <a:lnTo>
                  <a:pt x="0" y="362375"/>
                </a:lnTo>
                <a:cubicBezTo>
                  <a:pt x="3387" y="443655"/>
                  <a:pt x="4563" y="525057"/>
                  <a:pt x="10160" y="606215"/>
                </a:cubicBezTo>
                <a:cubicBezTo>
                  <a:pt x="12658" y="642429"/>
                  <a:pt x="29574" y="684776"/>
                  <a:pt x="40640" y="717975"/>
                </a:cubicBezTo>
                <a:lnTo>
                  <a:pt x="71120" y="809415"/>
                </a:lnTo>
                <a:cubicBezTo>
                  <a:pt x="74507" y="819575"/>
                  <a:pt x="79180" y="829393"/>
                  <a:pt x="81280" y="839895"/>
                </a:cubicBezTo>
                <a:cubicBezTo>
                  <a:pt x="84211" y="854550"/>
                  <a:pt x="104068" y="975676"/>
                  <a:pt x="121920" y="1002455"/>
                </a:cubicBezTo>
                <a:cubicBezTo>
                  <a:pt x="128693" y="1012615"/>
                  <a:pt x="136779" y="1022013"/>
                  <a:pt x="142240" y="1032935"/>
                </a:cubicBezTo>
                <a:cubicBezTo>
                  <a:pt x="158767" y="1065989"/>
                  <a:pt x="143603" y="1064778"/>
                  <a:pt x="172720" y="1093895"/>
                </a:cubicBezTo>
                <a:cubicBezTo>
                  <a:pt x="181354" y="1102529"/>
                  <a:pt x="193040" y="1107442"/>
                  <a:pt x="203200" y="1114215"/>
                </a:cubicBezTo>
                <a:cubicBezTo>
                  <a:pt x="209973" y="1124375"/>
                  <a:pt x="214886" y="1136061"/>
                  <a:pt x="223520" y="1144695"/>
                </a:cubicBezTo>
                <a:cubicBezTo>
                  <a:pt x="247671" y="1168846"/>
                  <a:pt x="284779" y="1175275"/>
                  <a:pt x="314960" y="1185335"/>
                </a:cubicBezTo>
                <a:cubicBezTo>
                  <a:pt x="384633" y="1208559"/>
                  <a:pt x="298157" y="1181134"/>
                  <a:pt x="396240" y="1205655"/>
                </a:cubicBezTo>
                <a:cubicBezTo>
                  <a:pt x="406630" y="1208252"/>
                  <a:pt x="416135" y="1214187"/>
                  <a:pt x="426720" y="1215815"/>
                </a:cubicBezTo>
                <a:cubicBezTo>
                  <a:pt x="460360" y="1220990"/>
                  <a:pt x="494453" y="1222588"/>
                  <a:pt x="528320" y="1225975"/>
                </a:cubicBezTo>
                <a:cubicBezTo>
                  <a:pt x="645520" y="1265042"/>
                  <a:pt x="563787" y="1243667"/>
                  <a:pt x="762000" y="1256455"/>
                </a:cubicBezTo>
                <a:lnTo>
                  <a:pt x="904240" y="1266615"/>
                </a:lnTo>
                <a:cubicBezTo>
                  <a:pt x="1014312" y="1288629"/>
                  <a:pt x="966184" y="1283316"/>
                  <a:pt x="1158240" y="1266615"/>
                </a:cubicBezTo>
                <a:cubicBezTo>
                  <a:pt x="1168909" y="1265687"/>
                  <a:pt x="1178422" y="1259397"/>
                  <a:pt x="1188720" y="1256455"/>
                </a:cubicBezTo>
                <a:cubicBezTo>
                  <a:pt x="1278022" y="1230940"/>
                  <a:pt x="1186759" y="1260495"/>
                  <a:pt x="1259840" y="1236135"/>
                </a:cubicBezTo>
                <a:cubicBezTo>
                  <a:pt x="1266613" y="1225975"/>
                  <a:pt x="1271526" y="1214289"/>
                  <a:pt x="1280160" y="1205655"/>
                </a:cubicBezTo>
                <a:cubicBezTo>
                  <a:pt x="1288794" y="1197021"/>
                  <a:pt x="1305179" y="1196257"/>
                  <a:pt x="1310640" y="1185335"/>
                </a:cubicBezTo>
                <a:cubicBezTo>
                  <a:pt x="1319853" y="1166910"/>
                  <a:pt x="1315804" y="1144360"/>
                  <a:pt x="1320800" y="1124375"/>
                </a:cubicBezTo>
                <a:cubicBezTo>
                  <a:pt x="1325995" y="1103595"/>
                  <a:pt x="1341120" y="1063415"/>
                  <a:pt x="1341120" y="1063415"/>
                </a:cubicBezTo>
                <a:cubicBezTo>
                  <a:pt x="1337733" y="799255"/>
                  <a:pt x="1337324" y="535040"/>
                  <a:pt x="1330960" y="270935"/>
                </a:cubicBezTo>
                <a:cubicBezTo>
                  <a:pt x="1330544" y="253671"/>
                  <a:pt x="1324546" y="236992"/>
                  <a:pt x="1320800" y="220135"/>
                </a:cubicBezTo>
                <a:cubicBezTo>
                  <a:pt x="1317771" y="206504"/>
                  <a:pt x="1314652" y="192870"/>
                  <a:pt x="1310640" y="179495"/>
                </a:cubicBezTo>
                <a:cubicBezTo>
                  <a:pt x="1304485" y="158979"/>
                  <a:pt x="1297093" y="138855"/>
                  <a:pt x="1290320" y="118535"/>
                </a:cubicBezTo>
                <a:cubicBezTo>
                  <a:pt x="1283073" y="96793"/>
                  <a:pt x="1278377" y="73795"/>
                  <a:pt x="1259840" y="57575"/>
                </a:cubicBezTo>
                <a:cubicBezTo>
                  <a:pt x="1241461" y="41493"/>
                  <a:pt x="1223284" y="17874"/>
                  <a:pt x="1198880" y="16935"/>
                </a:cubicBezTo>
                <a:lnTo>
                  <a:pt x="934720" y="6775"/>
                </a:lnTo>
                <a:cubicBezTo>
                  <a:pt x="819835" y="-7586"/>
                  <a:pt x="868680" y="5082"/>
                  <a:pt x="762000" y="6775"/>
                </a:cubicBezTo>
                <a:close/>
              </a:path>
            </a:pathLst>
          </a:custGeom>
          <a:noFill/>
          <a:ln w="28575">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Freeform: Shape 15">
            <a:extLst>
              <a:ext uri="{FF2B5EF4-FFF2-40B4-BE49-F238E27FC236}">
                <a16:creationId xmlns:a16="http://schemas.microsoft.com/office/drawing/2014/main" id="{DEED983A-EC96-4B3C-AD60-19F1CD7C4647}"/>
              </a:ext>
            </a:extLst>
          </p:cNvPr>
          <p:cNvSpPr/>
          <p:nvPr/>
        </p:nvSpPr>
        <p:spPr>
          <a:xfrm>
            <a:off x="7388498" y="152400"/>
            <a:ext cx="3963531" cy="2683933"/>
          </a:xfrm>
          <a:custGeom>
            <a:avLst/>
            <a:gdLst>
              <a:gd name="connsiteX0" fmla="*/ 1755502 w 3963531"/>
              <a:gd name="connsiteY0" fmla="*/ 33867 h 2683933"/>
              <a:gd name="connsiteX1" fmla="*/ 1577702 w 3963531"/>
              <a:gd name="connsiteY1" fmla="*/ 42333 h 2683933"/>
              <a:gd name="connsiteX2" fmla="*/ 1493035 w 3963531"/>
              <a:gd name="connsiteY2" fmla="*/ 50800 h 2683933"/>
              <a:gd name="connsiteX3" fmla="*/ 1078169 w 3963531"/>
              <a:gd name="connsiteY3" fmla="*/ 59267 h 2683933"/>
              <a:gd name="connsiteX4" fmla="*/ 756435 w 3963531"/>
              <a:gd name="connsiteY4" fmla="*/ 76200 h 2683933"/>
              <a:gd name="connsiteX5" fmla="*/ 688702 w 3963531"/>
              <a:gd name="connsiteY5" fmla="*/ 93133 h 2683933"/>
              <a:gd name="connsiteX6" fmla="*/ 587102 w 3963531"/>
              <a:gd name="connsiteY6" fmla="*/ 118533 h 2683933"/>
              <a:gd name="connsiteX7" fmla="*/ 561702 w 3963531"/>
              <a:gd name="connsiteY7" fmla="*/ 127000 h 2683933"/>
              <a:gd name="connsiteX8" fmla="*/ 536302 w 3963531"/>
              <a:gd name="connsiteY8" fmla="*/ 143933 h 2683933"/>
              <a:gd name="connsiteX9" fmla="*/ 519369 w 3963531"/>
              <a:gd name="connsiteY9" fmla="*/ 160867 h 2683933"/>
              <a:gd name="connsiteX10" fmla="*/ 493969 w 3963531"/>
              <a:gd name="connsiteY10" fmla="*/ 169333 h 2683933"/>
              <a:gd name="connsiteX11" fmla="*/ 477035 w 3963531"/>
              <a:gd name="connsiteY11" fmla="*/ 186267 h 2683933"/>
              <a:gd name="connsiteX12" fmla="*/ 451635 w 3963531"/>
              <a:gd name="connsiteY12" fmla="*/ 203200 h 2683933"/>
              <a:gd name="connsiteX13" fmla="*/ 434702 w 3963531"/>
              <a:gd name="connsiteY13" fmla="*/ 228600 h 2683933"/>
              <a:gd name="connsiteX14" fmla="*/ 392369 w 3963531"/>
              <a:gd name="connsiteY14" fmla="*/ 262467 h 2683933"/>
              <a:gd name="connsiteX15" fmla="*/ 358502 w 3963531"/>
              <a:gd name="connsiteY15" fmla="*/ 313267 h 2683933"/>
              <a:gd name="connsiteX16" fmla="*/ 341569 w 3963531"/>
              <a:gd name="connsiteY16" fmla="*/ 338667 h 2683933"/>
              <a:gd name="connsiteX17" fmla="*/ 307702 w 3963531"/>
              <a:gd name="connsiteY17" fmla="*/ 381000 h 2683933"/>
              <a:gd name="connsiteX18" fmla="*/ 299235 w 3963531"/>
              <a:gd name="connsiteY18" fmla="*/ 406400 h 2683933"/>
              <a:gd name="connsiteX19" fmla="*/ 282302 w 3963531"/>
              <a:gd name="connsiteY19" fmla="*/ 431800 h 2683933"/>
              <a:gd name="connsiteX20" fmla="*/ 265369 w 3963531"/>
              <a:gd name="connsiteY20" fmla="*/ 482600 h 2683933"/>
              <a:gd name="connsiteX21" fmla="*/ 239969 w 3963531"/>
              <a:gd name="connsiteY21" fmla="*/ 558800 h 2683933"/>
              <a:gd name="connsiteX22" fmla="*/ 231502 w 3963531"/>
              <a:gd name="connsiteY22" fmla="*/ 584200 h 2683933"/>
              <a:gd name="connsiteX23" fmla="*/ 223035 w 3963531"/>
              <a:gd name="connsiteY23" fmla="*/ 609600 h 2683933"/>
              <a:gd name="connsiteX24" fmla="*/ 231502 w 3963531"/>
              <a:gd name="connsiteY24" fmla="*/ 999067 h 2683933"/>
              <a:gd name="connsiteX25" fmla="*/ 265369 w 3963531"/>
              <a:gd name="connsiteY25" fmla="*/ 1041400 h 2683933"/>
              <a:gd name="connsiteX26" fmla="*/ 316169 w 3963531"/>
              <a:gd name="connsiteY26" fmla="*/ 1058333 h 2683933"/>
              <a:gd name="connsiteX27" fmla="*/ 341569 w 3963531"/>
              <a:gd name="connsiteY27" fmla="*/ 1075267 h 2683933"/>
              <a:gd name="connsiteX28" fmla="*/ 392369 w 3963531"/>
              <a:gd name="connsiteY28" fmla="*/ 1092200 h 2683933"/>
              <a:gd name="connsiteX29" fmla="*/ 468569 w 3963531"/>
              <a:gd name="connsiteY29" fmla="*/ 1109133 h 2683933"/>
              <a:gd name="connsiteX30" fmla="*/ 493969 w 3963531"/>
              <a:gd name="connsiteY30" fmla="*/ 1126067 h 2683933"/>
              <a:gd name="connsiteX31" fmla="*/ 519369 w 3963531"/>
              <a:gd name="connsiteY31" fmla="*/ 1134533 h 2683933"/>
              <a:gd name="connsiteX32" fmla="*/ 536302 w 3963531"/>
              <a:gd name="connsiteY32" fmla="*/ 1151467 h 2683933"/>
              <a:gd name="connsiteX33" fmla="*/ 561702 w 3963531"/>
              <a:gd name="connsiteY33" fmla="*/ 1202267 h 2683933"/>
              <a:gd name="connsiteX34" fmla="*/ 553235 w 3963531"/>
              <a:gd name="connsiteY34" fmla="*/ 1329267 h 2683933"/>
              <a:gd name="connsiteX35" fmla="*/ 519369 w 3963531"/>
              <a:gd name="connsiteY35" fmla="*/ 1405467 h 2683933"/>
              <a:gd name="connsiteX36" fmla="*/ 510902 w 3963531"/>
              <a:gd name="connsiteY36" fmla="*/ 1430867 h 2683933"/>
              <a:gd name="connsiteX37" fmla="*/ 493969 w 3963531"/>
              <a:gd name="connsiteY37" fmla="*/ 1456267 h 2683933"/>
              <a:gd name="connsiteX38" fmla="*/ 468569 w 3963531"/>
              <a:gd name="connsiteY38" fmla="*/ 1507067 h 2683933"/>
              <a:gd name="connsiteX39" fmla="*/ 460102 w 3963531"/>
              <a:gd name="connsiteY39" fmla="*/ 1540933 h 2683933"/>
              <a:gd name="connsiteX40" fmla="*/ 451635 w 3963531"/>
              <a:gd name="connsiteY40" fmla="*/ 1566333 h 2683933"/>
              <a:gd name="connsiteX41" fmla="*/ 426235 w 3963531"/>
              <a:gd name="connsiteY41" fmla="*/ 1735667 h 2683933"/>
              <a:gd name="connsiteX42" fmla="*/ 409302 w 3963531"/>
              <a:gd name="connsiteY42" fmla="*/ 1761067 h 2683933"/>
              <a:gd name="connsiteX43" fmla="*/ 383902 w 3963531"/>
              <a:gd name="connsiteY43" fmla="*/ 1778000 h 2683933"/>
              <a:gd name="connsiteX44" fmla="*/ 366969 w 3963531"/>
              <a:gd name="connsiteY44" fmla="*/ 1803400 h 2683933"/>
              <a:gd name="connsiteX45" fmla="*/ 341569 w 3963531"/>
              <a:gd name="connsiteY45" fmla="*/ 1820333 h 2683933"/>
              <a:gd name="connsiteX46" fmla="*/ 299235 w 3963531"/>
              <a:gd name="connsiteY46" fmla="*/ 1854200 h 2683933"/>
              <a:gd name="connsiteX47" fmla="*/ 256902 w 3963531"/>
              <a:gd name="connsiteY47" fmla="*/ 1896533 h 2683933"/>
              <a:gd name="connsiteX48" fmla="*/ 223035 w 3963531"/>
              <a:gd name="connsiteY48" fmla="*/ 1930400 h 2683933"/>
              <a:gd name="connsiteX49" fmla="*/ 172235 w 3963531"/>
              <a:gd name="connsiteY49" fmla="*/ 1947333 h 2683933"/>
              <a:gd name="connsiteX50" fmla="*/ 121435 w 3963531"/>
              <a:gd name="connsiteY50" fmla="*/ 1981200 h 2683933"/>
              <a:gd name="connsiteX51" fmla="*/ 79102 w 3963531"/>
              <a:gd name="connsiteY51" fmla="*/ 2015067 h 2683933"/>
              <a:gd name="connsiteX52" fmla="*/ 62169 w 3963531"/>
              <a:gd name="connsiteY52" fmla="*/ 2040467 h 2683933"/>
              <a:gd name="connsiteX53" fmla="*/ 45235 w 3963531"/>
              <a:gd name="connsiteY53" fmla="*/ 2057400 h 2683933"/>
              <a:gd name="connsiteX54" fmla="*/ 11369 w 3963531"/>
              <a:gd name="connsiteY54" fmla="*/ 2108200 h 2683933"/>
              <a:gd name="connsiteX55" fmla="*/ 11369 w 3963531"/>
              <a:gd name="connsiteY55" fmla="*/ 2294467 h 2683933"/>
              <a:gd name="connsiteX56" fmla="*/ 36769 w 3963531"/>
              <a:gd name="connsiteY56" fmla="*/ 2345267 h 2683933"/>
              <a:gd name="connsiteX57" fmla="*/ 62169 w 3963531"/>
              <a:gd name="connsiteY57" fmla="*/ 2362200 h 2683933"/>
              <a:gd name="connsiteX58" fmla="*/ 70635 w 3963531"/>
              <a:gd name="connsiteY58" fmla="*/ 2387600 h 2683933"/>
              <a:gd name="connsiteX59" fmla="*/ 112969 w 3963531"/>
              <a:gd name="connsiteY59" fmla="*/ 2421467 h 2683933"/>
              <a:gd name="connsiteX60" fmla="*/ 155302 w 3963531"/>
              <a:gd name="connsiteY60" fmla="*/ 2455333 h 2683933"/>
              <a:gd name="connsiteX61" fmla="*/ 172235 w 3963531"/>
              <a:gd name="connsiteY61" fmla="*/ 2472267 h 2683933"/>
              <a:gd name="connsiteX62" fmla="*/ 231502 w 3963531"/>
              <a:gd name="connsiteY62" fmla="*/ 2489200 h 2683933"/>
              <a:gd name="connsiteX63" fmla="*/ 256902 w 3963531"/>
              <a:gd name="connsiteY63" fmla="*/ 2506133 h 2683933"/>
              <a:gd name="connsiteX64" fmla="*/ 282302 w 3963531"/>
              <a:gd name="connsiteY64" fmla="*/ 2514600 h 2683933"/>
              <a:gd name="connsiteX65" fmla="*/ 375435 w 3963531"/>
              <a:gd name="connsiteY65" fmla="*/ 2531533 h 2683933"/>
              <a:gd name="connsiteX66" fmla="*/ 409302 w 3963531"/>
              <a:gd name="connsiteY66" fmla="*/ 2540000 h 2683933"/>
              <a:gd name="connsiteX67" fmla="*/ 519369 w 3963531"/>
              <a:gd name="connsiteY67" fmla="*/ 2548467 h 2683933"/>
              <a:gd name="connsiteX68" fmla="*/ 595569 w 3963531"/>
              <a:gd name="connsiteY68" fmla="*/ 2565400 h 2683933"/>
              <a:gd name="connsiteX69" fmla="*/ 680235 w 3963531"/>
              <a:gd name="connsiteY69" fmla="*/ 2573867 h 2683933"/>
              <a:gd name="connsiteX70" fmla="*/ 773369 w 3963531"/>
              <a:gd name="connsiteY70" fmla="*/ 2590800 h 2683933"/>
              <a:gd name="connsiteX71" fmla="*/ 832635 w 3963531"/>
              <a:gd name="connsiteY71" fmla="*/ 2607733 h 2683933"/>
              <a:gd name="connsiteX72" fmla="*/ 900369 w 3963531"/>
              <a:gd name="connsiteY72" fmla="*/ 2616200 h 2683933"/>
              <a:gd name="connsiteX73" fmla="*/ 1001969 w 3963531"/>
              <a:gd name="connsiteY73" fmla="*/ 2641600 h 2683933"/>
              <a:gd name="connsiteX74" fmla="*/ 1027369 w 3963531"/>
              <a:gd name="connsiteY74" fmla="*/ 2650067 h 2683933"/>
              <a:gd name="connsiteX75" fmla="*/ 1061235 w 3963531"/>
              <a:gd name="connsiteY75" fmla="*/ 2658533 h 2683933"/>
              <a:gd name="connsiteX76" fmla="*/ 1086635 w 3963531"/>
              <a:gd name="connsiteY76" fmla="*/ 2667000 h 2683933"/>
              <a:gd name="connsiteX77" fmla="*/ 1188235 w 3963531"/>
              <a:gd name="connsiteY77" fmla="*/ 2683933 h 2683933"/>
              <a:gd name="connsiteX78" fmla="*/ 1374502 w 3963531"/>
              <a:gd name="connsiteY78" fmla="*/ 2675467 h 2683933"/>
              <a:gd name="connsiteX79" fmla="*/ 1425302 w 3963531"/>
              <a:gd name="connsiteY79" fmla="*/ 2658533 h 2683933"/>
              <a:gd name="connsiteX80" fmla="*/ 1450702 w 3963531"/>
              <a:gd name="connsiteY80" fmla="*/ 2650067 h 2683933"/>
              <a:gd name="connsiteX81" fmla="*/ 1484569 w 3963531"/>
              <a:gd name="connsiteY81" fmla="*/ 2616200 h 2683933"/>
              <a:gd name="connsiteX82" fmla="*/ 1509969 w 3963531"/>
              <a:gd name="connsiteY82" fmla="*/ 2590800 h 2683933"/>
              <a:gd name="connsiteX83" fmla="*/ 1543835 w 3963531"/>
              <a:gd name="connsiteY83" fmla="*/ 2514600 h 2683933"/>
              <a:gd name="connsiteX84" fmla="*/ 1560769 w 3963531"/>
              <a:gd name="connsiteY84" fmla="*/ 2497667 h 2683933"/>
              <a:gd name="connsiteX85" fmla="*/ 1586169 w 3963531"/>
              <a:gd name="connsiteY85" fmla="*/ 2455333 h 2683933"/>
              <a:gd name="connsiteX86" fmla="*/ 1611569 w 3963531"/>
              <a:gd name="connsiteY86" fmla="*/ 2413000 h 2683933"/>
              <a:gd name="connsiteX87" fmla="*/ 1620035 w 3963531"/>
              <a:gd name="connsiteY87" fmla="*/ 2387600 h 2683933"/>
              <a:gd name="connsiteX88" fmla="*/ 1679302 w 3963531"/>
              <a:gd name="connsiteY88" fmla="*/ 2336800 h 2683933"/>
              <a:gd name="connsiteX89" fmla="*/ 1696235 w 3963531"/>
              <a:gd name="connsiteY89" fmla="*/ 2311400 h 2683933"/>
              <a:gd name="connsiteX90" fmla="*/ 1738569 w 3963531"/>
              <a:gd name="connsiteY90" fmla="*/ 2286000 h 2683933"/>
              <a:gd name="connsiteX91" fmla="*/ 1755502 w 3963531"/>
              <a:gd name="connsiteY91" fmla="*/ 2260600 h 2683933"/>
              <a:gd name="connsiteX92" fmla="*/ 1806302 w 3963531"/>
              <a:gd name="connsiteY92" fmla="*/ 2209800 h 2683933"/>
              <a:gd name="connsiteX93" fmla="*/ 1823235 w 3963531"/>
              <a:gd name="connsiteY93" fmla="*/ 2184400 h 2683933"/>
              <a:gd name="connsiteX94" fmla="*/ 1848635 w 3963531"/>
              <a:gd name="connsiteY94" fmla="*/ 2175933 h 2683933"/>
              <a:gd name="connsiteX95" fmla="*/ 1865569 w 3963531"/>
              <a:gd name="connsiteY95" fmla="*/ 2159000 h 2683933"/>
              <a:gd name="connsiteX96" fmla="*/ 1882502 w 3963531"/>
              <a:gd name="connsiteY96" fmla="*/ 2133600 h 2683933"/>
              <a:gd name="connsiteX97" fmla="*/ 1933302 w 3963531"/>
              <a:gd name="connsiteY97" fmla="*/ 2116667 h 2683933"/>
              <a:gd name="connsiteX98" fmla="*/ 1950235 w 3963531"/>
              <a:gd name="connsiteY98" fmla="*/ 2099733 h 2683933"/>
              <a:gd name="connsiteX99" fmla="*/ 2034902 w 3963531"/>
              <a:gd name="connsiteY99" fmla="*/ 2074333 h 2683933"/>
              <a:gd name="connsiteX100" fmla="*/ 2085702 w 3963531"/>
              <a:gd name="connsiteY100" fmla="*/ 2048933 h 2683933"/>
              <a:gd name="connsiteX101" fmla="*/ 2144969 w 3963531"/>
              <a:gd name="connsiteY101" fmla="*/ 2023533 h 2683933"/>
              <a:gd name="connsiteX102" fmla="*/ 2271969 w 3963531"/>
              <a:gd name="connsiteY102" fmla="*/ 2015067 h 2683933"/>
              <a:gd name="connsiteX103" fmla="*/ 2458235 w 3963531"/>
              <a:gd name="connsiteY103" fmla="*/ 2015067 h 2683933"/>
              <a:gd name="connsiteX104" fmla="*/ 2525969 w 3963531"/>
              <a:gd name="connsiteY104" fmla="*/ 2048933 h 2683933"/>
              <a:gd name="connsiteX105" fmla="*/ 2576769 w 3963531"/>
              <a:gd name="connsiteY105" fmla="*/ 2082800 h 2683933"/>
              <a:gd name="connsiteX106" fmla="*/ 2602169 w 3963531"/>
              <a:gd name="connsiteY106" fmla="*/ 2091267 h 2683933"/>
              <a:gd name="connsiteX107" fmla="*/ 2627569 w 3963531"/>
              <a:gd name="connsiteY107" fmla="*/ 2108200 h 2683933"/>
              <a:gd name="connsiteX108" fmla="*/ 2678369 w 3963531"/>
              <a:gd name="connsiteY108" fmla="*/ 2125133 h 2683933"/>
              <a:gd name="connsiteX109" fmla="*/ 2754569 w 3963531"/>
              <a:gd name="connsiteY109" fmla="*/ 2159000 h 2683933"/>
              <a:gd name="connsiteX110" fmla="*/ 2813835 w 3963531"/>
              <a:gd name="connsiteY110" fmla="*/ 2175933 h 2683933"/>
              <a:gd name="connsiteX111" fmla="*/ 2839235 w 3963531"/>
              <a:gd name="connsiteY111" fmla="*/ 2184400 h 2683933"/>
              <a:gd name="connsiteX112" fmla="*/ 3118635 w 3963531"/>
              <a:gd name="connsiteY112" fmla="*/ 2201333 h 2683933"/>
              <a:gd name="connsiteX113" fmla="*/ 3203302 w 3963531"/>
              <a:gd name="connsiteY113" fmla="*/ 2218267 h 2683933"/>
              <a:gd name="connsiteX114" fmla="*/ 3228702 w 3963531"/>
              <a:gd name="connsiteY114" fmla="*/ 2226733 h 2683933"/>
              <a:gd name="connsiteX115" fmla="*/ 3287969 w 3963531"/>
              <a:gd name="connsiteY115" fmla="*/ 2243667 h 2683933"/>
              <a:gd name="connsiteX116" fmla="*/ 3330302 w 3963531"/>
              <a:gd name="connsiteY116" fmla="*/ 2235200 h 2683933"/>
              <a:gd name="connsiteX117" fmla="*/ 3482702 w 3963531"/>
              <a:gd name="connsiteY117" fmla="*/ 2218267 h 2683933"/>
              <a:gd name="connsiteX118" fmla="*/ 3567369 w 3963531"/>
              <a:gd name="connsiteY118" fmla="*/ 2192867 h 2683933"/>
              <a:gd name="connsiteX119" fmla="*/ 3609702 w 3963531"/>
              <a:gd name="connsiteY119" fmla="*/ 2184400 h 2683933"/>
              <a:gd name="connsiteX120" fmla="*/ 3652035 w 3963531"/>
              <a:gd name="connsiteY120" fmla="*/ 2167467 h 2683933"/>
              <a:gd name="connsiteX121" fmla="*/ 3685902 w 3963531"/>
              <a:gd name="connsiteY121" fmla="*/ 2159000 h 2683933"/>
              <a:gd name="connsiteX122" fmla="*/ 3779035 w 3963531"/>
              <a:gd name="connsiteY122" fmla="*/ 2116667 h 2683933"/>
              <a:gd name="connsiteX123" fmla="*/ 3812902 w 3963531"/>
              <a:gd name="connsiteY123" fmla="*/ 2091267 h 2683933"/>
              <a:gd name="connsiteX124" fmla="*/ 3872169 w 3963531"/>
              <a:gd name="connsiteY124" fmla="*/ 2065867 h 2683933"/>
              <a:gd name="connsiteX125" fmla="*/ 3914502 w 3963531"/>
              <a:gd name="connsiteY125" fmla="*/ 2023533 h 2683933"/>
              <a:gd name="connsiteX126" fmla="*/ 3948369 w 3963531"/>
              <a:gd name="connsiteY126" fmla="*/ 1964267 h 2683933"/>
              <a:gd name="connsiteX127" fmla="*/ 3948369 w 3963531"/>
              <a:gd name="connsiteY127" fmla="*/ 1769533 h 2683933"/>
              <a:gd name="connsiteX128" fmla="*/ 3939902 w 3963531"/>
              <a:gd name="connsiteY128" fmla="*/ 1744133 h 2683933"/>
              <a:gd name="connsiteX129" fmla="*/ 3931435 w 3963531"/>
              <a:gd name="connsiteY129" fmla="*/ 1710267 h 2683933"/>
              <a:gd name="connsiteX130" fmla="*/ 3914502 w 3963531"/>
              <a:gd name="connsiteY130" fmla="*/ 1676400 h 2683933"/>
              <a:gd name="connsiteX131" fmla="*/ 3889102 w 3963531"/>
              <a:gd name="connsiteY131" fmla="*/ 1617133 h 2683933"/>
              <a:gd name="connsiteX132" fmla="*/ 3846769 w 3963531"/>
              <a:gd name="connsiteY132" fmla="*/ 1557867 h 2683933"/>
              <a:gd name="connsiteX133" fmla="*/ 3829835 w 3963531"/>
              <a:gd name="connsiteY133" fmla="*/ 1532467 h 2683933"/>
              <a:gd name="connsiteX134" fmla="*/ 3804435 w 3963531"/>
              <a:gd name="connsiteY134" fmla="*/ 1481667 h 2683933"/>
              <a:gd name="connsiteX135" fmla="*/ 3745169 w 3963531"/>
              <a:gd name="connsiteY135" fmla="*/ 1363133 h 2683933"/>
              <a:gd name="connsiteX136" fmla="*/ 3719769 w 3963531"/>
              <a:gd name="connsiteY136" fmla="*/ 1312333 h 2683933"/>
              <a:gd name="connsiteX137" fmla="*/ 3702835 w 3963531"/>
              <a:gd name="connsiteY137" fmla="*/ 1286933 h 2683933"/>
              <a:gd name="connsiteX138" fmla="*/ 3668969 w 3963531"/>
              <a:gd name="connsiteY138" fmla="*/ 1210733 h 2683933"/>
              <a:gd name="connsiteX139" fmla="*/ 3635102 w 3963531"/>
              <a:gd name="connsiteY139" fmla="*/ 1168400 h 2683933"/>
              <a:gd name="connsiteX140" fmla="*/ 3592769 w 3963531"/>
              <a:gd name="connsiteY140" fmla="*/ 1092200 h 2683933"/>
              <a:gd name="connsiteX141" fmla="*/ 3567369 w 3963531"/>
              <a:gd name="connsiteY141" fmla="*/ 1075267 h 2683933"/>
              <a:gd name="connsiteX142" fmla="*/ 3541969 w 3963531"/>
              <a:gd name="connsiteY142" fmla="*/ 1024467 h 2683933"/>
              <a:gd name="connsiteX143" fmla="*/ 3516569 w 3963531"/>
              <a:gd name="connsiteY143" fmla="*/ 982133 h 2683933"/>
              <a:gd name="connsiteX144" fmla="*/ 3499635 w 3963531"/>
              <a:gd name="connsiteY144" fmla="*/ 922867 h 2683933"/>
              <a:gd name="connsiteX145" fmla="*/ 3474235 w 3963531"/>
              <a:gd name="connsiteY145" fmla="*/ 838200 h 2683933"/>
              <a:gd name="connsiteX146" fmla="*/ 3440369 w 3963531"/>
              <a:gd name="connsiteY146" fmla="*/ 753533 h 2683933"/>
              <a:gd name="connsiteX147" fmla="*/ 3423435 w 3963531"/>
              <a:gd name="connsiteY147" fmla="*/ 685800 h 2683933"/>
              <a:gd name="connsiteX148" fmla="*/ 3414969 w 3963531"/>
              <a:gd name="connsiteY148" fmla="*/ 660400 h 2683933"/>
              <a:gd name="connsiteX149" fmla="*/ 3389569 w 3963531"/>
              <a:gd name="connsiteY149" fmla="*/ 567267 h 2683933"/>
              <a:gd name="connsiteX150" fmla="*/ 3381102 w 3963531"/>
              <a:gd name="connsiteY150" fmla="*/ 541867 h 2683933"/>
              <a:gd name="connsiteX151" fmla="*/ 3372635 w 3963531"/>
              <a:gd name="connsiteY151" fmla="*/ 508000 h 2683933"/>
              <a:gd name="connsiteX152" fmla="*/ 3355702 w 3963531"/>
              <a:gd name="connsiteY152" fmla="*/ 482600 h 2683933"/>
              <a:gd name="connsiteX153" fmla="*/ 3330302 w 3963531"/>
              <a:gd name="connsiteY153" fmla="*/ 406400 h 2683933"/>
              <a:gd name="connsiteX154" fmla="*/ 3296435 w 3963531"/>
              <a:gd name="connsiteY154" fmla="*/ 397933 h 2683933"/>
              <a:gd name="connsiteX155" fmla="*/ 3220235 w 3963531"/>
              <a:gd name="connsiteY155" fmla="*/ 347133 h 2683933"/>
              <a:gd name="connsiteX156" fmla="*/ 3194835 w 3963531"/>
              <a:gd name="connsiteY156" fmla="*/ 330200 h 2683933"/>
              <a:gd name="connsiteX157" fmla="*/ 3169435 w 3963531"/>
              <a:gd name="connsiteY157" fmla="*/ 321733 h 2683933"/>
              <a:gd name="connsiteX158" fmla="*/ 3144035 w 3963531"/>
              <a:gd name="connsiteY158" fmla="*/ 304800 h 2683933"/>
              <a:gd name="connsiteX159" fmla="*/ 3042435 w 3963531"/>
              <a:gd name="connsiteY159" fmla="*/ 262467 h 2683933"/>
              <a:gd name="connsiteX160" fmla="*/ 3017035 w 3963531"/>
              <a:gd name="connsiteY160" fmla="*/ 245533 h 2683933"/>
              <a:gd name="connsiteX161" fmla="*/ 2949302 w 3963531"/>
              <a:gd name="connsiteY161" fmla="*/ 228600 h 2683933"/>
              <a:gd name="connsiteX162" fmla="*/ 2890035 w 3963531"/>
              <a:gd name="connsiteY162" fmla="*/ 203200 h 2683933"/>
              <a:gd name="connsiteX163" fmla="*/ 2856169 w 3963531"/>
              <a:gd name="connsiteY163" fmla="*/ 186267 h 2683933"/>
              <a:gd name="connsiteX164" fmla="*/ 2796902 w 3963531"/>
              <a:gd name="connsiteY164" fmla="*/ 169333 h 2683933"/>
              <a:gd name="connsiteX165" fmla="*/ 2678369 w 3963531"/>
              <a:gd name="connsiteY165" fmla="*/ 135467 h 2683933"/>
              <a:gd name="connsiteX166" fmla="*/ 2585235 w 3963531"/>
              <a:gd name="connsiteY166" fmla="*/ 127000 h 2683933"/>
              <a:gd name="connsiteX167" fmla="*/ 2492102 w 3963531"/>
              <a:gd name="connsiteY167" fmla="*/ 101600 h 2683933"/>
              <a:gd name="connsiteX168" fmla="*/ 2458235 w 3963531"/>
              <a:gd name="connsiteY168" fmla="*/ 84667 h 2683933"/>
              <a:gd name="connsiteX169" fmla="*/ 2424369 w 3963531"/>
              <a:gd name="connsiteY169" fmla="*/ 76200 h 2683933"/>
              <a:gd name="connsiteX170" fmla="*/ 2398969 w 3963531"/>
              <a:gd name="connsiteY170" fmla="*/ 67733 h 2683933"/>
              <a:gd name="connsiteX171" fmla="*/ 2365102 w 3963531"/>
              <a:gd name="connsiteY171" fmla="*/ 59267 h 2683933"/>
              <a:gd name="connsiteX172" fmla="*/ 2305835 w 3963531"/>
              <a:gd name="connsiteY172" fmla="*/ 42333 h 2683933"/>
              <a:gd name="connsiteX173" fmla="*/ 2263502 w 3963531"/>
              <a:gd name="connsiteY173" fmla="*/ 33867 h 2683933"/>
              <a:gd name="connsiteX174" fmla="*/ 2229635 w 3963531"/>
              <a:gd name="connsiteY174" fmla="*/ 25400 h 2683933"/>
              <a:gd name="connsiteX175" fmla="*/ 2136502 w 3963531"/>
              <a:gd name="connsiteY175" fmla="*/ 16933 h 2683933"/>
              <a:gd name="connsiteX176" fmla="*/ 2085702 w 3963531"/>
              <a:gd name="connsiteY176" fmla="*/ 8467 h 2683933"/>
              <a:gd name="connsiteX177" fmla="*/ 2017969 w 3963531"/>
              <a:gd name="connsiteY177" fmla="*/ 0 h 2683933"/>
              <a:gd name="connsiteX178" fmla="*/ 1755502 w 3963531"/>
              <a:gd name="connsiteY178" fmla="*/ 33867 h 268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3963531" h="2683933">
                <a:moveTo>
                  <a:pt x="1755502" y="33867"/>
                </a:moveTo>
                <a:cubicBezTo>
                  <a:pt x="1682124" y="40923"/>
                  <a:pt x="1636913" y="38513"/>
                  <a:pt x="1577702" y="42333"/>
                </a:cubicBezTo>
                <a:cubicBezTo>
                  <a:pt x="1549398" y="44159"/>
                  <a:pt x="1521382" y="49839"/>
                  <a:pt x="1493035" y="50800"/>
                </a:cubicBezTo>
                <a:cubicBezTo>
                  <a:pt x="1354797" y="55486"/>
                  <a:pt x="1216458" y="56445"/>
                  <a:pt x="1078169" y="59267"/>
                </a:cubicBezTo>
                <a:cubicBezTo>
                  <a:pt x="954712" y="100416"/>
                  <a:pt x="1109405" y="51574"/>
                  <a:pt x="756435" y="76200"/>
                </a:cubicBezTo>
                <a:cubicBezTo>
                  <a:pt x="733219" y="77820"/>
                  <a:pt x="711658" y="89307"/>
                  <a:pt x="688702" y="93133"/>
                </a:cubicBezTo>
                <a:cubicBezTo>
                  <a:pt x="620298" y="104534"/>
                  <a:pt x="654185" y="96172"/>
                  <a:pt x="587102" y="118533"/>
                </a:cubicBezTo>
                <a:cubicBezTo>
                  <a:pt x="578635" y="121355"/>
                  <a:pt x="569128" y="122050"/>
                  <a:pt x="561702" y="127000"/>
                </a:cubicBezTo>
                <a:cubicBezTo>
                  <a:pt x="553235" y="132644"/>
                  <a:pt x="544248" y="137576"/>
                  <a:pt x="536302" y="143933"/>
                </a:cubicBezTo>
                <a:cubicBezTo>
                  <a:pt x="530069" y="148920"/>
                  <a:pt x="526214" y="156760"/>
                  <a:pt x="519369" y="160867"/>
                </a:cubicBezTo>
                <a:cubicBezTo>
                  <a:pt x="511716" y="165459"/>
                  <a:pt x="502436" y="166511"/>
                  <a:pt x="493969" y="169333"/>
                </a:cubicBezTo>
                <a:cubicBezTo>
                  <a:pt x="488324" y="174978"/>
                  <a:pt x="483269" y="181280"/>
                  <a:pt x="477035" y="186267"/>
                </a:cubicBezTo>
                <a:cubicBezTo>
                  <a:pt x="469089" y="192624"/>
                  <a:pt x="458830" y="196005"/>
                  <a:pt x="451635" y="203200"/>
                </a:cubicBezTo>
                <a:cubicBezTo>
                  <a:pt x="444440" y="210395"/>
                  <a:pt x="441897" y="221405"/>
                  <a:pt x="434702" y="228600"/>
                </a:cubicBezTo>
                <a:cubicBezTo>
                  <a:pt x="401370" y="261932"/>
                  <a:pt x="417509" y="228946"/>
                  <a:pt x="392369" y="262467"/>
                </a:cubicBezTo>
                <a:cubicBezTo>
                  <a:pt x="380158" y="278748"/>
                  <a:pt x="369791" y="296334"/>
                  <a:pt x="358502" y="313267"/>
                </a:cubicBezTo>
                <a:cubicBezTo>
                  <a:pt x="352858" y="321734"/>
                  <a:pt x="348764" y="331472"/>
                  <a:pt x="341569" y="338667"/>
                </a:cubicBezTo>
                <a:cubicBezTo>
                  <a:pt x="325817" y="354418"/>
                  <a:pt x="318384" y="359637"/>
                  <a:pt x="307702" y="381000"/>
                </a:cubicBezTo>
                <a:cubicBezTo>
                  <a:pt x="303711" y="388982"/>
                  <a:pt x="303226" y="398418"/>
                  <a:pt x="299235" y="406400"/>
                </a:cubicBezTo>
                <a:cubicBezTo>
                  <a:pt x="294684" y="415501"/>
                  <a:pt x="286435" y="422501"/>
                  <a:pt x="282302" y="431800"/>
                </a:cubicBezTo>
                <a:cubicBezTo>
                  <a:pt x="275053" y="448111"/>
                  <a:pt x="271013" y="465667"/>
                  <a:pt x="265369" y="482600"/>
                </a:cubicBezTo>
                <a:lnTo>
                  <a:pt x="239969" y="558800"/>
                </a:lnTo>
                <a:lnTo>
                  <a:pt x="231502" y="584200"/>
                </a:lnTo>
                <a:lnTo>
                  <a:pt x="223035" y="609600"/>
                </a:lnTo>
                <a:cubicBezTo>
                  <a:pt x="225857" y="739422"/>
                  <a:pt x="226206" y="869322"/>
                  <a:pt x="231502" y="999067"/>
                </a:cubicBezTo>
                <a:cubicBezTo>
                  <a:pt x="232477" y="1022963"/>
                  <a:pt x="244754" y="1032238"/>
                  <a:pt x="265369" y="1041400"/>
                </a:cubicBezTo>
                <a:cubicBezTo>
                  <a:pt x="281680" y="1048649"/>
                  <a:pt x="316169" y="1058333"/>
                  <a:pt x="316169" y="1058333"/>
                </a:cubicBezTo>
                <a:cubicBezTo>
                  <a:pt x="324636" y="1063978"/>
                  <a:pt x="332270" y="1071134"/>
                  <a:pt x="341569" y="1075267"/>
                </a:cubicBezTo>
                <a:cubicBezTo>
                  <a:pt x="357880" y="1082516"/>
                  <a:pt x="375436" y="1086556"/>
                  <a:pt x="392369" y="1092200"/>
                </a:cubicBezTo>
                <a:cubicBezTo>
                  <a:pt x="434058" y="1106096"/>
                  <a:pt x="408959" y="1099199"/>
                  <a:pt x="468569" y="1109133"/>
                </a:cubicBezTo>
                <a:cubicBezTo>
                  <a:pt x="477036" y="1114778"/>
                  <a:pt x="484867" y="1121516"/>
                  <a:pt x="493969" y="1126067"/>
                </a:cubicBezTo>
                <a:cubicBezTo>
                  <a:pt x="501951" y="1130058"/>
                  <a:pt x="511716" y="1129941"/>
                  <a:pt x="519369" y="1134533"/>
                </a:cubicBezTo>
                <a:cubicBezTo>
                  <a:pt x="526214" y="1138640"/>
                  <a:pt x="531315" y="1145234"/>
                  <a:pt x="536302" y="1151467"/>
                </a:cubicBezTo>
                <a:cubicBezTo>
                  <a:pt x="555059" y="1174914"/>
                  <a:pt x="552759" y="1175439"/>
                  <a:pt x="561702" y="1202267"/>
                </a:cubicBezTo>
                <a:cubicBezTo>
                  <a:pt x="558880" y="1244600"/>
                  <a:pt x="559235" y="1287266"/>
                  <a:pt x="553235" y="1329267"/>
                </a:cubicBezTo>
                <a:cubicBezTo>
                  <a:pt x="544498" y="1390427"/>
                  <a:pt x="539696" y="1364813"/>
                  <a:pt x="519369" y="1405467"/>
                </a:cubicBezTo>
                <a:cubicBezTo>
                  <a:pt x="515378" y="1413449"/>
                  <a:pt x="514893" y="1422885"/>
                  <a:pt x="510902" y="1430867"/>
                </a:cubicBezTo>
                <a:cubicBezTo>
                  <a:pt x="506351" y="1439968"/>
                  <a:pt x="498520" y="1447166"/>
                  <a:pt x="493969" y="1456267"/>
                </a:cubicBezTo>
                <a:cubicBezTo>
                  <a:pt x="458916" y="1526374"/>
                  <a:pt x="517096" y="1434275"/>
                  <a:pt x="468569" y="1507067"/>
                </a:cubicBezTo>
                <a:cubicBezTo>
                  <a:pt x="465747" y="1518356"/>
                  <a:pt x="463299" y="1529745"/>
                  <a:pt x="460102" y="1540933"/>
                </a:cubicBezTo>
                <a:cubicBezTo>
                  <a:pt x="457650" y="1549514"/>
                  <a:pt x="452678" y="1557469"/>
                  <a:pt x="451635" y="1566333"/>
                </a:cubicBezTo>
                <a:cubicBezTo>
                  <a:pt x="448254" y="1595075"/>
                  <a:pt x="452832" y="1695771"/>
                  <a:pt x="426235" y="1735667"/>
                </a:cubicBezTo>
                <a:cubicBezTo>
                  <a:pt x="420591" y="1744134"/>
                  <a:pt x="416497" y="1753872"/>
                  <a:pt x="409302" y="1761067"/>
                </a:cubicBezTo>
                <a:cubicBezTo>
                  <a:pt x="402107" y="1768262"/>
                  <a:pt x="392369" y="1772356"/>
                  <a:pt x="383902" y="1778000"/>
                </a:cubicBezTo>
                <a:cubicBezTo>
                  <a:pt x="378258" y="1786467"/>
                  <a:pt x="374164" y="1796205"/>
                  <a:pt x="366969" y="1803400"/>
                </a:cubicBezTo>
                <a:cubicBezTo>
                  <a:pt x="359774" y="1810595"/>
                  <a:pt x="349515" y="1813976"/>
                  <a:pt x="341569" y="1820333"/>
                </a:cubicBezTo>
                <a:cubicBezTo>
                  <a:pt x="281247" y="1868590"/>
                  <a:pt x="377411" y="1802083"/>
                  <a:pt x="299235" y="1854200"/>
                </a:cubicBezTo>
                <a:cubicBezTo>
                  <a:pt x="266623" y="1903119"/>
                  <a:pt x="300803" y="1858904"/>
                  <a:pt x="256902" y="1896533"/>
                </a:cubicBezTo>
                <a:cubicBezTo>
                  <a:pt x="244780" y="1906923"/>
                  <a:pt x="238181" y="1925351"/>
                  <a:pt x="223035" y="1930400"/>
                </a:cubicBezTo>
                <a:lnTo>
                  <a:pt x="172235" y="1947333"/>
                </a:lnTo>
                <a:cubicBezTo>
                  <a:pt x="155302" y="1958622"/>
                  <a:pt x="132724" y="1964267"/>
                  <a:pt x="121435" y="1981200"/>
                </a:cubicBezTo>
                <a:cubicBezTo>
                  <a:pt x="99552" y="2014026"/>
                  <a:pt x="114155" y="2003382"/>
                  <a:pt x="79102" y="2015067"/>
                </a:cubicBezTo>
                <a:cubicBezTo>
                  <a:pt x="73458" y="2023534"/>
                  <a:pt x="68526" y="2032521"/>
                  <a:pt x="62169" y="2040467"/>
                </a:cubicBezTo>
                <a:cubicBezTo>
                  <a:pt x="57182" y="2046700"/>
                  <a:pt x="50025" y="2051014"/>
                  <a:pt x="45235" y="2057400"/>
                </a:cubicBezTo>
                <a:cubicBezTo>
                  <a:pt x="33024" y="2073681"/>
                  <a:pt x="11369" y="2108200"/>
                  <a:pt x="11369" y="2108200"/>
                </a:cubicBezTo>
                <a:cubicBezTo>
                  <a:pt x="-5223" y="2191156"/>
                  <a:pt x="-2288" y="2157892"/>
                  <a:pt x="11369" y="2294467"/>
                </a:cubicBezTo>
                <a:cubicBezTo>
                  <a:pt x="12899" y="2309772"/>
                  <a:pt x="26461" y="2334959"/>
                  <a:pt x="36769" y="2345267"/>
                </a:cubicBezTo>
                <a:cubicBezTo>
                  <a:pt x="43964" y="2352462"/>
                  <a:pt x="53702" y="2356556"/>
                  <a:pt x="62169" y="2362200"/>
                </a:cubicBezTo>
                <a:cubicBezTo>
                  <a:pt x="64991" y="2370667"/>
                  <a:pt x="66043" y="2379947"/>
                  <a:pt x="70635" y="2387600"/>
                </a:cubicBezTo>
                <a:cubicBezTo>
                  <a:pt x="78676" y="2401002"/>
                  <a:pt x="101436" y="2413778"/>
                  <a:pt x="112969" y="2421467"/>
                </a:cubicBezTo>
                <a:cubicBezTo>
                  <a:pt x="146696" y="2472058"/>
                  <a:pt x="109861" y="2428068"/>
                  <a:pt x="155302" y="2455333"/>
                </a:cubicBezTo>
                <a:cubicBezTo>
                  <a:pt x="162147" y="2459440"/>
                  <a:pt x="165390" y="2468160"/>
                  <a:pt x="172235" y="2472267"/>
                </a:cubicBezTo>
                <a:cubicBezTo>
                  <a:pt x="180908" y="2477471"/>
                  <a:pt x="225181" y="2487620"/>
                  <a:pt x="231502" y="2489200"/>
                </a:cubicBezTo>
                <a:cubicBezTo>
                  <a:pt x="239969" y="2494844"/>
                  <a:pt x="247801" y="2501582"/>
                  <a:pt x="256902" y="2506133"/>
                </a:cubicBezTo>
                <a:cubicBezTo>
                  <a:pt x="264884" y="2510124"/>
                  <a:pt x="273721" y="2512148"/>
                  <a:pt x="282302" y="2514600"/>
                </a:cubicBezTo>
                <a:cubicBezTo>
                  <a:pt x="332712" y="2529003"/>
                  <a:pt x="309480" y="2519541"/>
                  <a:pt x="375435" y="2531533"/>
                </a:cubicBezTo>
                <a:cubicBezTo>
                  <a:pt x="386884" y="2533615"/>
                  <a:pt x="397745" y="2538640"/>
                  <a:pt x="409302" y="2540000"/>
                </a:cubicBezTo>
                <a:cubicBezTo>
                  <a:pt x="445847" y="2544300"/>
                  <a:pt x="482680" y="2545645"/>
                  <a:pt x="519369" y="2548467"/>
                </a:cubicBezTo>
                <a:cubicBezTo>
                  <a:pt x="542360" y="2554214"/>
                  <a:pt x="572541" y="2562329"/>
                  <a:pt x="595569" y="2565400"/>
                </a:cubicBezTo>
                <a:cubicBezTo>
                  <a:pt x="623683" y="2569149"/>
                  <a:pt x="652013" y="2571045"/>
                  <a:pt x="680235" y="2573867"/>
                </a:cubicBezTo>
                <a:cubicBezTo>
                  <a:pt x="780664" y="2598972"/>
                  <a:pt x="621633" y="2560452"/>
                  <a:pt x="773369" y="2590800"/>
                </a:cubicBezTo>
                <a:cubicBezTo>
                  <a:pt x="874023" y="2610931"/>
                  <a:pt x="706387" y="2586692"/>
                  <a:pt x="832635" y="2607733"/>
                </a:cubicBezTo>
                <a:cubicBezTo>
                  <a:pt x="855079" y="2611474"/>
                  <a:pt x="877791" y="2613378"/>
                  <a:pt x="900369" y="2616200"/>
                </a:cubicBezTo>
                <a:cubicBezTo>
                  <a:pt x="1003024" y="2650418"/>
                  <a:pt x="899353" y="2618796"/>
                  <a:pt x="1001969" y="2641600"/>
                </a:cubicBezTo>
                <a:cubicBezTo>
                  <a:pt x="1010681" y="2643536"/>
                  <a:pt x="1018788" y="2647615"/>
                  <a:pt x="1027369" y="2650067"/>
                </a:cubicBezTo>
                <a:cubicBezTo>
                  <a:pt x="1038557" y="2653264"/>
                  <a:pt x="1050047" y="2655336"/>
                  <a:pt x="1061235" y="2658533"/>
                </a:cubicBezTo>
                <a:cubicBezTo>
                  <a:pt x="1069816" y="2660985"/>
                  <a:pt x="1077854" y="2665403"/>
                  <a:pt x="1086635" y="2667000"/>
                </a:cubicBezTo>
                <a:cubicBezTo>
                  <a:pt x="1232005" y="2693432"/>
                  <a:pt x="1098497" y="2661500"/>
                  <a:pt x="1188235" y="2683933"/>
                </a:cubicBezTo>
                <a:cubicBezTo>
                  <a:pt x="1250324" y="2681111"/>
                  <a:pt x="1312703" y="2682088"/>
                  <a:pt x="1374502" y="2675467"/>
                </a:cubicBezTo>
                <a:cubicBezTo>
                  <a:pt x="1392250" y="2673565"/>
                  <a:pt x="1408369" y="2664177"/>
                  <a:pt x="1425302" y="2658533"/>
                </a:cubicBezTo>
                <a:lnTo>
                  <a:pt x="1450702" y="2650067"/>
                </a:lnTo>
                <a:lnTo>
                  <a:pt x="1484569" y="2616200"/>
                </a:lnTo>
                <a:lnTo>
                  <a:pt x="1509969" y="2590800"/>
                </a:lnTo>
                <a:cubicBezTo>
                  <a:pt x="1523394" y="2550523"/>
                  <a:pt x="1520835" y="2543349"/>
                  <a:pt x="1543835" y="2514600"/>
                </a:cubicBezTo>
                <a:cubicBezTo>
                  <a:pt x="1548822" y="2508367"/>
                  <a:pt x="1555124" y="2503311"/>
                  <a:pt x="1560769" y="2497667"/>
                </a:cubicBezTo>
                <a:cubicBezTo>
                  <a:pt x="1584751" y="2425715"/>
                  <a:pt x="1551303" y="2513443"/>
                  <a:pt x="1586169" y="2455333"/>
                </a:cubicBezTo>
                <a:cubicBezTo>
                  <a:pt x="1619140" y="2400380"/>
                  <a:pt x="1568664" y="2455903"/>
                  <a:pt x="1611569" y="2413000"/>
                </a:cubicBezTo>
                <a:cubicBezTo>
                  <a:pt x="1614391" y="2404533"/>
                  <a:pt x="1614848" y="2394862"/>
                  <a:pt x="1620035" y="2387600"/>
                </a:cubicBezTo>
                <a:cubicBezTo>
                  <a:pt x="1638700" y="2361469"/>
                  <a:pt x="1654894" y="2353072"/>
                  <a:pt x="1679302" y="2336800"/>
                </a:cubicBezTo>
                <a:cubicBezTo>
                  <a:pt x="1684946" y="2328333"/>
                  <a:pt x="1688289" y="2317757"/>
                  <a:pt x="1696235" y="2311400"/>
                </a:cubicBezTo>
                <a:cubicBezTo>
                  <a:pt x="1748963" y="2269216"/>
                  <a:pt x="1697654" y="2337143"/>
                  <a:pt x="1738569" y="2286000"/>
                </a:cubicBezTo>
                <a:cubicBezTo>
                  <a:pt x="1744926" y="2278054"/>
                  <a:pt x="1748742" y="2268205"/>
                  <a:pt x="1755502" y="2260600"/>
                </a:cubicBezTo>
                <a:cubicBezTo>
                  <a:pt x="1771412" y="2242701"/>
                  <a:pt x="1793019" y="2229726"/>
                  <a:pt x="1806302" y="2209800"/>
                </a:cubicBezTo>
                <a:cubicBezTo>
                  <a:pt x="1811946" y="2201333"/>
                  <a:pt x="1815289" y="2190757"/>
                  <a:pt x="1823235" y="2184400"/>
                </a:cubicBezTo>
                <a:cubicBezTo>
                  <a:pt x="1830204" y="2178825"/>
                  <a:pt x="1840168" y="2178755"/>
                  <a:pt x="1848635" y="2175933"/>
                </a:cubicBezTo>
                <a:cubicBezTo>
                  <a:pt x="1854280" y="2170289"/>
                  <a:pt x="1860582" y="2165233"/>
                  <a:pt x="1865569" y="2159000"/>
                </a:cubicBezTo>
                <a:cubicBezTo>
                  <a:pt x="1871926" y="2151054"/>
                  <a:pt x="1873873" y="2138993"/>
                  <a:pt x="1882502" y="2133600"/>
                </a:cubicBezTo>
                <a:cubicBezTo>
                  <a:pt x="1897638" y="2124140"/>
                  <a:pt x="1933302" y="2116667"/>
                  <a:pt x="1933302" y="2116667"/>
                </a:cubicBezTo>
                <a:cubicBezTo>
                  <a:pt x="1938946" y="2111022"/>
                  <a:pt x="1943095" y="2103303"/>
                  <a:pt x="1950235" y="2099733"/>
                </a:cubicBezTo>
                <a:cubicBezTo>
                  <a:pt x="1970845" y="2089428"/>
                  <a:pt x="2010598" y="2080409"/>
                  <a:pt x="2034902" y="2074333"/>
                </a:cubicBezTo>
                <a:cubicBezTo>
                  <a:pt x="2107694" y="2025806"/>
                  <a:pt x="2015595" y="2083986"/>
                  <a:pt x="2085702" y="2048933"/>
                </a:cubicBezTo>
                <a:cubicBezTo>
                  <a:pt x="2121570" y="2030999"/>
                  <a:pt x="2100331" y="2028232"/>
                  <a:pt x="2144969" y="2023533"/>
                </a:cubicBezTo>
                <a:cubicBezTo>
                  <a:pt x="2187163" y="2019092"/>
                  <a:pt x="2229636" y="2017889"/>
                  <a:pt x="2271969" y="2015067"/>
                </a:cubicBezTo>
                <a:cubicBezTo>
                  <a:pt x="2344701" y="2000520"/>
                  <a:pt x="2355804" y="1994581"/>
                  <a:pt x="2458235" y="2015067"/>
                </a:cubicBezTo>
                <a:cubicBezTo>
                  <a:pt x="2482988" y="2020017"/>
                  <a:pt x="2504966" y="2034931"/>
                  <a:pt x="2525969" y="2048933"/>
                </a:cubicBezTo>
                <a:cubicBezTo>
                  <a:pt x="2542902" y="2060222"/>
                  <a:pt x="2557462" y="2076364"/>
                  <a:pt x="2576769" y="2082800"/>
                </a:cubicBezTo>
                <a:cubicBezTo>
                  <a:pt x="2585236" y="2085622"/>
                  <a:pt x="2594187" y="2087276"/>
                  <a:pt x="2602169" y="2091267"/>
                </a:cubicBezTo>
                <a:cubicBezTo>
                  <a:pt x="2611270" y="2095818"/>
                  <a:pt x="2618270" y="2104067"/>
                  <a:pt x="2627569" y="2108200"/>
                </a:cubicBezTo>
                <a:cubicBezTo>
                  <a:pt x="2643880" y="2115449"/>
                  <a:pt x="2678369" y="2125133"/>
                  <a:pt x="2678369" y="2125133"/>
                </a:cubicBezTo>
                <a:cubicBezTo>
                  <a:pt x="2718621" y="2151969"/>
                  <a:pt x="2694114" y="2138848"/>
                  <a:pt x="2754569" y="2159000"/>
                </a:cubicBezTo>
                <a:cubicBezTo>
                  <a:pt x="2815487" y="2179306"/>
                  <a:pt x="2739395" y="2154665"/>
                  <a:pt x="2813835" y="2175933"/>
                </a:cubicBezTo>
                <a:cubicBezTo>
                  <a:pt x="2822416" y="2178385"/>
                  <a:pt x="2830414" y="2183043"/>
                  <a:pt x="2839235" y="2184400"/>
                </a:cubicBezTo>
                <a:cubicBezTo>
                  <a:pt x="2915706" y="2196165"/>
                  <a:pt x="3062435" y="2198890"/>
                  <a:pt x="3118635" y="2201333"/>
                </a:cubicBezTo>
                <a:cubicBezTo>
                  <a:pt x="3176016" y="2220461"/>
                  <a:pt x="3106022" y="2198812"/>
                  <a:pt x="3203302" y="2218267"/>
                </a:cubicBezTo>
                <a:cubicBezTo>
                  <a:pt x="3212053" y="2220017"/>
                  <a:pt x="3220121" y="2224281"/>
                  <a:pt x="3228702" y="2226733"/>
                </a:cubicBezTo>
                <a:cubicBezTo>
                  <a:pt x="3303094" y="2247987"/>
                  <a:pt x="3227089" y="2223373"/>
                  <a:pt x="3287969" y="2243667"/>
                </a:cubicBezTo>
                <a:cubicBezTo>
                  <a:pt x="3302080" y="2240845"/>
                  <a:pt x="3316023" y="2236985"/>
                  <a:pt x="3330302" y="2235200"/>
                </a:cubicBezTo>
                <a:cubicBezTo>
                  <a:pt x="3414559" y="2224667"/>
                  <a:pt x="3410982" y="2231307"/>
                  <a:pt x="3482702" y="2218267"/>
                </a:cubicBezTo>
                <a:cubicBezTo>
                  <a:pt x="3522365" y="2211056"/>
                  <a:pt x="3523201" y="2204913"/>
                  <a:pt x="3567369" y="2192867"/>
                </a:cubicBezTo>
                <a:cubicBezTo>
                  <a:pt x="3581252" y="2189081"/>
                  <a:pt x="3595918" y="2188535"/>
                  <a:pt x="3609702" y="2184400"/>
                </a:cubicBezTo>
                <a:cubicBezTo>
                  <a:pt x="3624259" y="2180033"/>
                  <a:pt x="3637617" y="2172273"/>
                  <a:pt x="3652035" y="2167467"/>
                </a:cubicBezTo>
                <a:cubicBezTo>
                  <a:pt x="3663074" y="2163787"/>
                  <a:pt x="3675161" y="2163476"/>
                  <a:pt x="3685902" y="2159000"/>
                </a:cubicBezTo>
                <a:cubicBezTo>
                  <a:pt x="3837304" y="2095915"/>
                  <a:pt x="3702929" y="2142034"/>
                  <a:pt x="3779035" y="2116667"/>
                </a:cubicBezTo>
                <a:cubicBezTo>
                  <a:pt x="3790324" y="2108200"/>
                  <a:pt x="3800936" y="2098746"/>
                  <a:pt x="3812902" y="2091267"/>
                </a:cubicBezTo>
                <a:cubicBezTo>
                  <a:pt x="3836819" y="2076319"/>
                  <a:pt x="3847475" y="2074098"/>
                  <a:pt x="3872169" y="2065867"/>
                </a:cubicBezTo>
                <a:cubicBezTo>
                  <a:pt x="3886280" y="2051756"/>
                  <a:pt x="3905577" y="2041382"/>
                  <a:pt x="3914502" y="2023533"/>
                </a:cubicBezTo>
                <a:cubicBezTo>
                  <a:pt x="3935986" y="1980565"/>
                  <a:pt x="3924434" y="2000168"/>
                  <a:pt x="3948369" y="1964267"/>
                </a:cubicBezTo>
                <a:cubicBezTo>
                  <a:pt x="3973880" y="1887727"/>
                  <a:pt x="3962505" y="1932105"/>
                  <a:pt x="3948369" y="1769533"/>
                </a:cubicBezTo>
                <a:cubicBezTo>
                  <a:pt x="3947596" y="1760642"/>
                  <a:pt x="3942354" y="1752714"/>
                  <a:pt x="3939902" y="1744133"/>
                </a:cubicBezTo>
                <a:cubicBezTo>
                  <a:pt x="3936705" y="1732945"/>
                  <a:pt x="3935521" y="1721162"/>
                  <a:pt x="3931435" y="1710267"/>
                </a:cubicBezTo>
                <a:cubicBezTo>
                  <a:pt x="3927003" y="1698449"/>
                  <a:pt x="3919474" y="1688001"/>
                  <a:pt x="3914502" y="1676400"/>
                </a:cubicBezTo>
                <a:cubicBezTo>
                  <a:pt x="3894149" y="1628910"/>
                  <a:pt x="3921191" y="1673289"/>
                  <a:pt x="3889102" y="1617133"/>
                </a:cubicBezTo>
                <a:cubicBezTo>
                  <a:pt x="3877699" y="1597177"/>
                  <a:pt x="3859752" y="1576042"/>
                  <a:pt x="3846769" y="1557867"/>
                </a:cubicBezTo>
                <a:cubicBezTo>
                  <a:pt x="3840854" y="1549587"/>
                  <a:pt x="3835480" y="1540934"/>
                  <a:pt x="3829835" y="1532467"/>
                </a:cubicBezTo>
                <a:cubicBezTo>
                  <a:pt x="3811434" y="1477259"/>
                  <a:pt x="3833979" y="1537473"/>
                  <a:pt x="3804435" y="1481667"/>
                </a:cubicBezTo>
                <a:cubicBezTo>
                  <a:pt x="3783766" y="1442626"/>
                  <a:pt x="3764924" y="1402644"/>
                  <a:pt x="3745169" y="1363133"/>
                </a:cubicBezTo>
                <a:cubicBezTo>
                  <a:pt x="3736702" y="1346200"/>
                  <a:pt x="3730271" y="1328085"/>
                  <a:pt x="3719769" y="1312333"/>
                </a:cubicBezTo>
                <a:cubicBezTo>
                  <a:pt x="3714124" y="1303866"/>
                  <a:pt x="3707386" y="1296034"/>
                  <a:pt x="3702835" y="1286933"/>
                </a:cubicBezTo>
                <a:cubicBezTo>
                  <a:pt x="3688169" y="1257602"/>
                  <a:pt x="3686923" y="1237664"/>
                  <a:pt x="3668969" y="1210733"/>
                </a:cubicBezTo>
                <a:cubicBezTo>
                  <a:pt x="3658945" y="1195697"/>
                  <a:pt x="3646391" y="1182511"/>
                  <a:pt x="3635102" y="1168400"/>
                </a:cubicBezTo>
                <a:cubicBezTo>
                  <a:pt x="3626279" y="1141932"/>
                  <a:pt x="3617721" y="1108834"/>
                  <a:pt x="3592769" y="1092200"/>
                </a:cubicBezTo>
                <a:lnTo>
                  <a:pt x="3567369" y="1075267"/>
                </a:lnTo>
                <a:cubicBezTo>
                  <a:pt x="3518843" y="1002480"/>
                  <a:pt x="3577019" y="1094568"/>
                  <a:pt x="3541969" y="1024467"/>
                </a:cubicBezTo>
                <a:cubicBezTo>
                  <a:pt x="3534610" y="1009748"/>
                  <a:pt x="3525036" y="996244"/>
                  <a:pt x="3516569" y="982133"/>
                </a:cubicBezTo>
                <a:cubicBezTo>
                  <a:pt x="3490083" y="876197"/>
                  <a:pt x="3523942" y="1007942"/>
                  <a:pt x="3499635" y="922867"/>
                </a:cubicBezTo>
                <a:cubicBezTo>
                  <a:pt x="3491530" y="894500"/>
                  <a:pt x="3487654" y="865040"/>
                  <a:pt x="3474235" y="838200"/>
                </a:cubicBezTo>
                <a:cubicBezTo>
                  <a:pt x="3456717" y="803162"/>
                  <a:pt x="3450832" y="795384"/>
                  <a:pt x="3440369" y="753533"/>
                </a:cubicBezTo>
                <a:cubicBezTo>
                  <a:pt x="3434724" y="730955"/>
                  <a:pt x="3430794" y="707878"/>
                  <a:pt x="3423435" y="685800"/>
                </a:cubicBezTo>
                <a:cubicBezTo>
                  <a:pt x="3420613" y="677333"/>
                  <a:pt x="3417133" y="669058"/>
                  <a:pt x="3414969" y="660400"/>
                </a:cubicBezTo>
                <a:cubicBezTo>
                  <a:pt x="3391039" y="564678"/>
                  <a:pt x="3425890" y="676231"/>
                  <a:pt x="3389569" y="567267"/>
                </a:cubicBezTo>
                <a:cubicBezTo>
                  <a:pt x="3386747" y="558800"/>
                  <a:pt x="3383267" y="550525"/>
                  <a:pt x="3381102" y="541867"/>
                </a:cubicBezTo>
                <a:cubicBezTo>
                  <a:pt x="3378280" y="530578"/>
                  <a:pt x="3377219" y="518696"/>
                  <a:pt x="3372635" y="508000"/>
                </a:cubicBezTo>
                <a:cubicBezTo>
                  <a:pt x="3368627" y="498647"/>
                  <a:pt x="3361346" y="491067"/>
                  <a:pt x="3355702" y="482600"/>
                </a:cubicBezTo>
                <a:cubicBezTo>
                  <a:pt x="3352536" y="463607"/>
                  <a:pt x="3352623" y="421281"/>
                  <a:pt x="3330302" y="406400"/>
                </a:cubicBezTo>
                <a:cubicBezTo>
                  <a:pt x="3320620" y="399945"/>
                  <a:pt x="3307724" y="400755"/>
                  <a:pt x="3296435" y="397933"/>
                </a:cubicBezTo>
                <a:cubicBezTo>
                  <a:pt x="3240071" y="355659"/>
                  <a:pt x="3285553" y="387956"/>
                  <a:pt x="3220235" y="347133"/>
                </a:cubicBezTo>
                <a:cubicBezTo>
                  <a:pt x="3211606" y="341740"/>
                  <a:pt x="3203936" y="334751"/>
                  <a:pt x="3194835" y="330200"/>
                </a:cubicBezTo>
                <a:cubicBezTo>
                  <a:pt x="3186853" y="326209"/>
                  <a:pt x="3177417" y="325724"/>
                  <a:pt x="3169435" y="321733"/>
                </a:cubicBezTo>
                <a:cubicBezTo>
                  <a:pt x="3160334" y="317182"/>
                  <a:pt x="3152968" y="309673"/>
                  <a:pt x="3144035" y="304800"/>
                </a:cubicBezTo>
                <a:cubicBezTo>
                  <a:pt x="3077913" y="268734"/>
                  <a:pt x="3095250" y="275670"/>
                  <a:pt x="3042435" y="262467"/>
                </a:cubicBezTo>
                <a:cubicBezTo>
                  <a:pt x="3033968" y="256822"/>
                  <a:pt x="3026137" y="250084"/>
                  <a:pt x="3017035" y="245533"/>
                </a:cubicBezTo>
                <a:cubicBezTo>
                  <a:pt x="2999683" y="236857"/>
                  <a:pt x="2965396" y="231819"/>
                  <a:pt x="2949302" y="228600"/>
                </a:cubicBezTo>
                <a:cubicBezTo>
                  <a:pt x="2836967" y="172434"/>
                  <a:pt x="2977250" y="240578"/>
                  <a:pt x="2890035" y="203200"/>
                </a:cubicBezTo>
                <a:cubicBezTo>
                  <a:pt x="2878434" y="198228"/>
                  <a:pt x="2868030" y="190580"/>
                  <a:pt x="2856169" y="186267"/>
                </a:cubicBezTo>
                <a:cubicBezTo>
                  <a:pt x="2836860" y="179245"/>
                  <a:pt x="2816540" y="175375"/>
                  <a:pt x="2796902" y="169333"/>
                </a:cubicBezTo>
                <a:cubicBezTo>
                  <a:pt x="2763275" y="158986"/>
                  <a:pt x="2712241" y="138546"/>
                  <a:pt x="2678369" y="135467"/>
                </a:cubicBezTo>
                <a:lnTo>
                  <a:pt x="2585235" y="127000"/>
                </a:lnTo>
                <a:cubicBezTo>
                  <a:pt x="2558803" y="120392"/>
                  <a:pt x="2514236" y="109649"/>
                  <a:pt x="2492102" y="101600"/>
                </a:cubicBezTo>
                <a:cubicBezTo>
                  <a:pt x="2480240" y="97287"/>
                  <a:pt x="2470053" y="89099"/>
                  <a:pt x="2458235" y="84667"/>
                </a:cubicBezTo>
                <a:cubicBezTo>
                  <a:pt x="2447340" y="80581"/>
                  <a:pt x="2435557" y="79397"/>
                  <a:pt x="2424369" y="76200"/>
                </a:cubicBezTo>
                <a:cubicBezTo>
                  <a:pt x="2415788" y="73748"/>
                  <a:pt x="2407550" y="70185"/>
                  <a:pt x="2398969" y="67733"/>
                </a:cubicBezTo>
                <a:cubicBezTo>
                  <a:pt x="2387780" y="64536"/>
                  <a:pt x="2376291" y="62464"/>
                  <a:pt x="2365102" y="59267"/>
                </a:cubicBezTo>
                <a:cubicBezTo>
                  <a:pt x="2315596" y="45123"/>
                  <a:pt x="2365397" y="55569"/>
                  <a:pt x="2305835" y="42333"/>
                </a:cubicBezTo>
                <a:cubicBezTo>
                  <a:pt x="2291787" y="39211"/>
                  <a:pt x="2277550" y="36989"/>
                  <a:pt x="2263502" y="33867"/>
                </a:cubicBezTo>
                <a:cubicBezTo>
                  <a:pt x="2252143" y="31343"/>
                  <a:pt x="2241169" y="26938"/>
                  <a:pt x="2229635" y="25400"/>
                </a:cubicBezTo>
                <a:cubicBezTo>
                  <a:pt x="2198736" y="21280"/>
                  <a:pt x="2167461" y="20575"/>
                  <a:pt x="2136502" y="16933"/>
                </a:cubicBezTo>
                <a:cubicBezTo>
                  <a:pt x="2119453" y="14927"/>
                  <a:pt x="2102696" y="10895"/>
                  <a:pt x="2085702" y="8467"/>
                </a:cubicBezTo>
                <a:cubicBezTo>
                  <a:pt x="2063177" y="5249"/>
                  <a:pt x="2040547" y="2822"/>
                  <a:pt x="2017969" y="0"/>
                </a:cubicBezTo>
                <a:cubicBezTo>
                  <a:pt x="1799997" y="8719"/>
                  <a:pt x="1828880" y="26811"/>
                  <a:pt x="1755502" y="33867"/>
                </a:cubicBezTo>
                <a:close/>
              </a:path>
            </a:pathLst>
          </a:custGeom>
          <a:noFill/>
          <a:ln w="28575">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7" name="Freeform: Shape 16">
            <a:extLst>
              <a:ext uri="{FF2B5EF4-FFF2-40B4-BE49-F238E27FC236}">
                <a16:creationId xmlns:a16="http://schemas.microsoft.com/office/drawing/2014/main" id="{453C3D4C-C190-4655-8DFD-8B42B9EF614A}"/>
              </a:ext>
            </a:extLst>
          </p:cNvPr>
          <p:cNvSpPr/>
          <p:nvPr/>
        </p:nvSpPr>
        <p:spPr>
          <a:xfrm>
            <a:off x="2404533" y="3394810"/>
            <a:ext cx="1617134" cy="1236457"/>
          </a:xfrm>
          <a:custGeom>
            <a:avLst/>
            <a:gdLst>
              <a:gd name="connsiteX0" fmla="*/ 753534 w 1617134"/>
              <a:gd name="connsiteY0" fmla="*/ 8790 h 1236457"/>
              <a:gd name="connsiteX1" fmla="*/ 465667 w 1617134"/>
              <a:gd name="connsiteY1" fmla="*/ 8790 h 1236457"/>
              <a:gd name="connsiteX2" fmla="*/ 414867 w 1617134"/>
              <a:gd name="connsiteY2" fmla="*/ 25723 h 1236457"/>
              <a:gd name="connsiteX3" fmla="*/ 355600 w 1617134"/>
              <a:gd name="connsiteY3" fmla="*/ 42657 h 1236457"/>
              <a:gd name="connsiteX4" fmla="*/ 330200 w 1617134"/>
              <a:gd name="connsiteY4" fmla="*/ 59590 h 1236457"/>
              <a:gd name="connsiteX5" fmla="*/ 304800 w 1617134"/>
              <a:gd name="connsiteY5" fmla="*/ 68057 h 1236457"/>
              <a:gd name="connsiteX6" fmla="*/ 279400 w 1617134"/>
              <a:gd name="connsiteY6" fmla="*/ 84990 h 1236457"/>
              <a:gd name="connsiteX7" fmla="*/ 203200 w 1617134"/>
              <a:gd name="connsiteY7" fmla="*/ 127323 h 1236457"/>
              <a:gd name="connsiteX8" fmla="*/ 169334 w 1617134"/>
              <a:gd name="connsiteY8" fmla="*/ 169657 h 1236457"/>
              <a:gd name="connsiteX9" fmla="*/ 152400 w 1617134"/>
              <a:gd name="connsiteY9" fmla="*/ 186590 h 1236457"/>
              <a:gd name="connsiteX10" fmla="*/ 143934 w 1617134"/>
              <a:gd name="connsiteY10" fmla="*/ 211990 h 1236457"/>
              <a:gd name="connsiteX11" fmla="*/ 127000 w 1617134"/>
              <a:gd name="connsiteY11" fmla="*/ 228923 h 1236457"/>
              <a:gd name="connsiteX12" fmla="*/ 93134 w 1617134"/>
              <a:gd name="connsiteY12" fmla="*/ 296657 h 1236457"/>
              <a:gd name="connsiteX13" fmla="*/ 67734 w 1617134"/>
              <a:gd name="connsiteY13" fmla="*/ 347457 h 1236457"/>
              <a:gd name="connsiteX14" fmla="*/ 50800 w 1617134"/>
              <a:gd name="connsiteY14" fmla="*/ 398257 h 1236457"/>
              <a:gd name="connsiteX15" fmla="*/ 25400 w 1617134"/>
              <a:gd name="connsiteY15" fmla="*/ 474457 h 1236457"/>
              <a:gd name="connsiteX16" fmla="*/ 16934 w 1617134"/>
              <a:gd name="connsiteY16" fmla="*/ 499857 h 1236457"/>
              <a:gd name="connsiteX17" fmla="*/ 0 w 1617134"/>
              <a:gd name="connsiteY17" fmla="*/ 567590 h 1236457"/>
              <a:gd name="connsiteX18" fmla="*/ 8467 w 1617134"/>
              <a:gd name="connsiteY18" fmla="*/ 694590 h 1236457"/>
              <a:gd name="connsiteX19" fmla="*/ 16934 w 1617134"/>
              <a:gd name="connsiteY19" fmla="*/ 728457 h 1236457"/>
              <a:gd name="connsiteX20" fmla="*/ 42334 w 1617134"/>
              <a:gd name="connsiteY20" fmla="*/ 753857 h 1236457"/>
              <a:gd name="connsiteX21" fmla="*/ 84667 w 1617134"/>
              <a:gd name="connsiteY21" fmla="*/ 846990 h 1236457"/>
              <a:gd name="connsiteX22" fmla="*/ 101600 w 1617134"/>
              <a:gd name="connsiteY22" fmla="*/ 872390 h 1236457"/>
              <a:gd name="connsiteX23" fmla="*/ 118534 w 1617134"/>
              <a:gd name="connsiteY23" fmla="*/ 889323 h 1236457"/>
              <a:gd name="connsiteX24" fmla="*/ 143934 w 1617134"/>
              <a:gd name="connsiteY24" fmla="*/ 940123 h 1236457"/>
              <a:gd name="connsiteX25" fmla="*/ 160867 w 1617134"/>
              <a:gd name="connsiteY25" fmla="*/ 957057 h 1236457"/>
              <a:gd name="connsiteX26" fmla="*/ 177800 w 1617134"/>
              <a:gd name="connsiteY26" fmla="*/ 982457 h 1236457"/>
              <a:gd name="connsiteX27" fmla="*/ 220134 w 1617134"/>
              <a:gd name="connsiteY27" fmla="*/ 1024790 h 1236457"/>
              <a:gd name="connsiteX28" fmla="*/ 262467 w 1617134"/>
              <a:gd name="connsiteY28" fmla="*/ 1075590 h 1236457"/>
              <a:gd name="connsiteX29" fmla="*/ 279400 w 1617134"/>
              <a:gd name="connsiteY29" fmla="*/ 1100990 h 1236457"/>
              <a:gd name="connsiteX30" fmla="*/ 313267 w 1617134"/>
              <a:gd name="connsiteY30" fmla="*/ 1134857 h 1236457"/>
              <a:gd name="connsiteX31" fmla="*/ 330200 w 1617134"/>
              <a:gd name="connsiteY31" fmla="*/ 1160257 h 1236457"/>
              <a:gd name="connsiteX32" fmla="*/ 355600 w 1617134"/>
              <a:gd name="connsiteY32" fmla="*/ 1168723 h 1236457"/>
              <a:gd name="connsiteX33" fmla="*/ 397934 w 1617134"/>
              <a:gd name="connsiteY33" fmla="*/ 1202590 h 1236457"/>
              <a:gd name="connsiteX34" fmla="*/ 423334 w 1617134"/>
              <a:gd name="connsiteY34" fmla="*/ 1211057 h 1236457"/>
              <a:gd name="connsiteX35" fmla="*/ 508000 w 1617134"/>
              <a:gd name="connsiteY35" fmla="*/ 1227990 h 1236457"/>
              <a:gd name="connsiteX36" fmla="*/ 541867 w 1617134"/>
              <a:gd name="connsiteY36" fmla="*/ 1236457 h 1236457"/>
              <a:gd name="connsiteX37" fmla="*/ 728134 w 1617134"/>
              <a:gd name="connsiteY37" fmla="*/ 1227990 h 1236457"/>
              <a:gd name="connsiteX38" fmla="*/ 778934 w 1617134"/>
              <a:gd name="connsiteY38" fmla="*/ 1219523 h 1236457"/>
              <a:gd name="connsiteX39" fmla="*/ 846667 w 1617134"/>
              <a:gd name="connsiteY39" fmla="*/ 1211057 h 1236457"/>
              <a:gd name="connsiteX40" fmla="*/ 1016000 w 1617134"/>
              <a:gd name="connsiteY40" fmla="*/ 1202590 h 1236457"/>
              <a:gd name="connsiteX41" fmla="*/ 1134534 w 1617134"/>
              <a:gd name="connsiteY41" fmla="*/ 1185657 h 1236457"/>
              <a:gd name="connsiteX42" fmla="*/ 1176867 w 1617134"/>
              <a:gd name="connsiteY42" fmla="*/ 1177190 h 1236457"/>
              <a:gd name="connsiteX43" fmla="*/ 1270000 w 1617134"/>
              <a:gd name="connsiteY43" fmla="*/ 1168723 h 1236457"/>
              <a:gd name="connsiteX44" fmla="*/ 1320800 w 1617134"/>
              <a:gd name="connsiteY44" fmla="*/ 1160257 h 1236457"/>
              <a:gd name="connsiteX45" fmla="*/ 1397000 w 1617134"/>
              <a:gd name="connsiteY45" fmla="*/ 1143323 h 1236457"/>
              <a:gd name="connsiteX46" fmla="*/ 1422400 w 1617134"/>
              <a:gd name="connsiteY46" fmla="*/ 1126390 h 1236457"/>
              <a:gd name="connsiteX47" fmla="*/ 1498600 w 1617134"/>
              <a:gd name="connsiteY47" fmla="*/ 1084057 h 1236457"/>
              <a:gd name="connsiteX48" fmla="*/ 1540934 w 1617134"/>
              <a:gd name="connsiteY48" fmla="*/ 1041723 h 1236457"/>
              <a:gd name="connsiteX49" fmla="*/ 1557867 w 1617134"/>
              <a:gd name="connsiteY49" fmla="*/ 1016323 h 1236457"/>
              <a:gd name="connsiteX50" fmla="*/ 1574800 w 1617134"/>
              <a:gd name="connsiteY50" fmla="*/ 982457 h 1236457"/>
              <a:gd name="connsiteX51" fmla="*/ 1591734 w 1617134"/>
              <a:gd name="connsiteY51" fmla="*/ 965523 h 1236457"/>
              <a:gd name="connsiteX52" fmla="*/ 1617134 w 1617134"/>
              <a:gd name="connsiteY52" fmla="*/ 880857 h 1236457"/>
              <a:gd name="connsiteX53" fmla="*/ 1608667 w 1617134"/>
              <a:gd name="connsiteY53" fmla="*/ 669190 h 1236457"/>
              <a:gd name="connsiteX54" fmla="*/ 1583267 w 1617134"/>
              <a:gd name="connsiteY54" fmla="*/ 542190 h 1236457"/>
              <a:gd name="connsiteX55" fmla="*/ 1566334 w 1617134"/>
              <a:gd name="connsiteY55" fmla="*/ 491390 h 1236457"/>
              <a:gd name="connsiteX56" fmla="*/ 1549400 w 1617134"/>
              <a:gd name="connsiteY56" fmla="*/ 440590 h 1236457"/>
              <a:gd name="connsiteX57" fmla="*/ 1540934 w 1617134"/>
              <a:gd name="connsiteY57" fmla="*/ 415190 h 1236457"/>
              <a:gd name="connsiteX58" fmla="*/ 1524000 w 1617134"/>
              <a:gd name="connsiteY58" fmla="*/ 389790 h 1236457"/>
              <a:gd name="connsiteX59" fmla="*/ 1507067 w 1617134"/>
              <a:gd name="connsiteY59" fmla="*/ 338990 h 1236457"/>
              <a:gd name="connsiteX60" fmla="*/ 1473200 w 1617134"/>
              <a:gd name="connsiteY60" fmla="*/ 288190 h 1236457"/>
              <a:gd name="connsiteX61" fmla="*/ 1447800 w 1617134"/>
              <a:gd name="connsiteY61" fmla="*/ 245857 h 1236457"/>
              <a:gd name="connsiteX62" fmla="*/ 1439334 w 1617134"/>
              <a:gd name="connsiteY62" fmla="*/ 220457 h 1236457"/>
              <a:gd name="connsiteX63" fmla="*/ 1397000 w 1617134"/>
              <a:gd name="connsiteY63" fmla="*/ 178123 h 1236457"/>
              <a:gd name="connsiteX64" fmla="*/ 1337734 w 1617134"/>
              <a:gd name="connsiteY64" fmla="*/ 118857 h 1236457"/>
              <a:gd name="connsiteX65" fmla="*/ 1329267 w 1617134"/>
              <a:gd name="connsiteY65" fmla="*/ 93457 h 1236457"/>
              <a:gd name="connsiteX66" fmla="*/ 1278467 w 1617134"/>
              <a:gd name="connsiteY66" fmla="*/ 68057 h 1236457"/>
              <a:gd name="connsiteX67" fmla="*/ 1261534 w 1617134"/>
              <a:gd name="connsiteY67" fmla="*/ 51123 h 1236457"/>
              <a:gd name="connsiteX68" fmla="*/ 1227667 w 1617134"/>
              <a:gd name="connsiteY68" fmla="*/ 42657 h 1236457"/>
              <a:gd name="connsiteX69" fmla="*/ 1041400 w 1617134"/>
              <a:gd name="connsiteY69" fmla="*/ 25723 h 1236457"/>
              <a:gd name="connsiteX70" fmla="*/ 753534 w 1617134"/>
              <a:gd name="connsiteY70" fmla="*/ 8790 h 123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617134" h="1236457">
                <a:moveTo>
                  <a:pt x="753534" y="8790"/>
                </a:moveTo>
                <a:cubicBezTo>
                  <a:pt x="657579" y="5968"/>
                  <a:pt x="678979" y="-9494"/>
                  <a:pt x="465667" y="8790"/>
                </a:cubicBezTo>
                <a:cubicBezTo>
                  <a:pt x="447883" y="10314"/>
                  <a:pt x="432183" y="21394"/>
                  <a:pt x="414867" y="25723"/>
                </a:cubicBezTo>
                <a:cubicBezTo>
                  <a:pt x="404014" y="28436"/>
                  <a:pt x="367748" y="36583"/>
                  <a:pt x="355600" y="42657"/>
                </a:cubicBezTo>
                <a:cubicBezTo>
                  <a:pt x="346499" y="47208"/>
                  <a:pt x="339301" y="55039"/>
                  <a:pt x="330200" y="59590"/>
                </a:cubicBezTo>
                <a:cubicBezTo>
                  <a:pt x="322218" y="63581"/>
                  <a:pt x="312782" y="64066"/>
                  <a:pt x="304800" y="68057"/>
                </a:cubicBezTo>
                <a:cubicBezTo>
                  <a:pt x="295699" y="72608"/>
                  <a:pt x="288501" y="80439"/>
                  <a:pt x="279400" y="84990"/>
                </a:cubicBezTo>
                <a:cubicBezTo>
                  <a:pt x="236818" y="106281"/>
                  <a:pt x="256580" y="73940"/>
                  <a:pt x="203200" y="127323"/>
                </a:cubicBezTo>
                <a:cubicBezTo>
                  <a:pt x="162306" y="168219"/>
                  <a:pt x="212067" y="116242"/>
                  <a:pt x="169334" y="169657"/>
                </a:cubicBezTo>
                <a:cubicBezTo>
                  <a:pt x="164347" y="175890"/>
                  <a:pt x="158045" y="180946"/>
                  <a:pt x="152400" y="186590"/>
                </a:cubicBezTo>
                <a:cubicBezTo>
                  <a:pt x="149578" y="195057"/>
                  <a:pt x="148526" y="204337"/>
                  <a:pt x="143934" y="211990"/>
                </a:cubicBezTo>
                <a:cubicBezTo>
                  <a:pt x="139827" y="218835"/>
                  <a:pt x="130570" y="221783"/>
                  <a:pt x="127000" y="228923"/>
                </a:cubicBezTo>
                <a:cubicBezTo>
                  <a:pt x="88082" y="306758"/>
                  <a:pt x="131391" y="258398"/>
                  <a:pt x="93134" y="296657"/>
                </a:cubicBezTo>
                <a:cubicBezTo>
                  <a:pt x="62255" y="389291"/>
                  <a:pt x="111502" y="248980"/>
                  <a:pt x="67734" y="347457"/>
                </a:cubicBezTo>
                <a:cubicBezTo>
                  <a:pt x="60485" y="363768"/>
                  <a:pt x="56444" y="381324"/>
                  <a:pt x="50800" y="398257"/>
                </a:cubicBezTo>
                <a:lnTo>
                  <a:pt x="25400" y="474457"/>
                </a:lnTo>
                <a:cubicBezTo>
                  <a:pt x="22578" y="482924"/>
                  <a:pt x="19099" y="491199"/>
                  <a:pt x="16934" y="499857"/>
                </a:cubicBezTo>
                <a:lnTo>
                  <a:pt x="0" y="567590"/>
                </a:lnTo>
                <a:cubicBezTo>
                  <a:pt x="2822" y="609923"/>
                  <a:pt x="4025" y="652396"/>
                  <a:pt x="8467" y="694590"/>
                </a:cubicBezTo>
                <a:cubicBezTo>
                  <a:pt x="9685" y="706163"/>
                  <a:pt x="11161" y="718354"/>
                  <a:pt x="16934" y="728457"/>
                </a:cubicBezTo>
                <a:cubicBezTo>
                  <a:pt x="22875" y="738853"/>
                  <a:pt x="33867" y="745390"/>
                  <a:pt x="42334" y="753857"/>
                </a:cubicBezTo>
                <a:cubicBezTo>
                  <a:pt x="54321" y="789822"/>
                  <a:pt x="59425" y="809126"/>
                  <a:pt x="84667" y="846990"/>
                </a:cubicBezTo>
                <a:cubicBezTo>
                  <a:pt x="90311" y="855457"/>
                  <a:pt x="95243" y="864444"/>
                  <a:pt x="101600" y="872390"/>
                </a:cubicBezTo>
                <a:cubicBezTo>
                  <a:pt x="106587" y="878623"/>
                  <a:pt x="112889" y="883679"/>
                  <a:pt x="118534" y="889323"/>
                </a:cubicBezTo>
                <a:cubicBezTo>
                  <a:pt x="127477" y="916153"/>
                  <a:pt x="125175" y="916674"/>
                  <a:pt x="143934" y="940123"/>
                </a:cubicBezTo>
                <a:cubicBezTo>
                  <a:pt x="148921" y="946356"/>
                  <a:pt x="155880" y="950824"/>
                  <a:pt x="160867" y="957057"/>
                </a:cubicBezTo>
                <a:cubicBezTo>
                  <a:pt x="167224" y="965003"/>
                  <a:pt x="171099" y="974799"/>
                  <a:pt x="177800" y="982457"/>
                </a:cubicBezTo>
                <a:cubicBezTo>
                  <a:pt x="190941" y="997476"/>
                  <a:pt x="209064" y="1008185"/>
                  <a:pt x="220134" y="1024790"/>
                </a:cubicBezTo>
                <a:cubicBezTo>
                  <a:pt x="262175" y="1087853"/>
                  <a:pt x="208142" y="1010400"/>
                  <a:pt x="262467" y="1075590"/>
                </a:cubicBezTo>
                <a:cubicBezTo>
                  <a:pt x="268981" y="1083407"/>
                  <a:pt x="272778" y="1093264"/>
                  <a:pt x="279400" y="1100990"/>
                </a:cubicBezTo>
                <a:cubicBezTo>
                  <a:pt x="289790" y="1113112"/>
                  <a:pt x="304411" y="1121573"/>
                  <a:pt x="313267" y="1134857"/>
                </a:cubicBezTo>
                <a:cubicBezTo>
                  <a:pt x="318911" y="1143324"/>
                  <a:pt x="322254" y="1153900"/>
                  <a:pt x="330200" y="1160257"/>
                </a:cubicBezTo>
                <a:cubicBezTo>
                  <a:pt x="337169" y="1165832"/>
                  <a:pt x="347133" y="1165901"/>
                  <a:pt x="355600" y="1168723"/>
                </a:cubicBezTo>
                <a:cubicBezTo>
                  <a:pt x="371351" y="1184474"/>
                  <a:pt x="376572" y="1191909"/>
                  <a:pt x="397934" y="1202590"/>
                </a:cubicBezTo>
                <a:cubicBezTo>
                  <a:pt x="405916" y="1206581"/>
                  <a:pt x="414638" y="1209050"/>
                  <a:pt x="423334" y="1211057"/>
                </a:cubicBezTo>
                <a:cubicBezTo>
                  <a:pt x="451378" y="1217529"/>
                  <a:pt x="480078" y="1221009"/>
                  <a:pt x="508000" y="1227990"/>
                </a:cubicBezTo>
                <a:lnTo>
                  <a:pt x="541867" y="1236457"/>
                </a:lnTo>
                <a:cubicBezTo>
                  <a:pt x="603956" y="1233635"/>
                  <a:pt x="666139" y="1232418"/>
                  <a:pt x="728134" y="1227990"/>
                </a:cubicBezTo>
                <a:cubicBezTo>
                  <a:pt x="745257" y="1226767"/>
                  <a:pt x="761940" y="1221951"/>
                  <a:pt x="778934" y="1219523"/>
                </a:cubicBezTo>
                <a:cubicBezTo>
                  <a:pt x="801459" y="1216305"/>
                  <a:pt x="823971" y="1212678"/>
                  <a:pt x="846667" y="1211057"/>
                </a:cubicBezTo>
                <a:cubicBezTo>
                  <a:pt x="903038" y="1207031"/>
                  <a:pt x="959556" y="1205412"/>
                  <a:pt x="1016000" y="1202590"/>
                </a:cubicBezTo>
                <a:cubicBezTo>
                  <a:pt x="1055511" y="1196946"/>
                  <a:pt x="1095397" y="1193485"/>
                  <a:pt x="1134534" y="1185657"/>
                </a:cubicBezTo>
                <a:cubicBezTo>
                  <a:pt x="1148645" y="1182835"/>
                  <a:pt x="1162588" y="1178975"/>
                  <a:pt x="1176867" y="1177190"/>
                </a:cubicBezTo>
                <a:cubicBezTo>
                  <a:pt x="1207799" y="1173323"/>
                  <a:pt x="1239041" y="1172365"/>
                  <a:pt x="1270000" y="1168723"/>
                </a:cubicBezTo>
                <a:cubicBezTo>
                  <a:pt x="1287049" y="1166717"/>
                  <a:pt x="1303910" y="1163328"/>
                  <a:pt x="1320800" y="1160257"/>
                </a:cubicBezTo>
                <a:cubicBezTo>
                  <a:pt x="1360209" y="1153092"/>
                  <a:pt x="1360764" y="1152383"/>
                  <a:pt x="1397000" y="1143323"/>
                </a:cubicBezTo>
                <a:cubicBezTo>
                  <a:pt x="1405467" y="1137679"/>
                  <a:pt x="1413299" y="1130941"/>
                  <a:pt x="1422400" y="1126390"/>
                </a:cubicBezTo>
                <a:cubicBezTo>
                  <a:pt x="1464985" y="1105098"/>
                  <a:pt x="1445214" y="1137443"/>
                  <a:pt x="1498600" y="1084057"/>
                </a:cubicBezTo>
                <a:cubicBezTo>
                  <a:pt x="1512711" y="1069946"/>
                  <a:pt x="1529864" y="1058328"/>
                  <a:pt x="1540934" y="1041723"/>
                </a:cubicBezTo>
                <a:cubicBezTo>
                  <a:pt x="1546578" y="1033256"/>
                  <a:pt x="1552819" y="1025158"/>
                  <a:pt x="1557867" y="1016323"/>
                </a:cubicBezTo>
                <a:cubicBezTo>
                  <a:pt x="1564129" y="1005365"/>
                  <a:pt x="1567799" y="992958"/>
                  <a:pt x="1574800" y="982457"/>
                </a:cubicBezTo>
                <a:cubicBezTo>
                  <a:pt x="1579228" y="975815"/>
                  <a:pt x="1586089" y="971168"/>
                  <a:pt x="1591734" y="965523"/>
                </a:cubicBezTo>
                <a:cubicBezTo>
                  <a:pt x="1612347" y="903684"/>
                  <a:pt x="1604338" y="932039"/>
                  <a:pt x="1617134" y="880857"/>
                </a:cubicBezTo>
                <a:cubicBezTo>
                  <a:pt x="1614312" y="810301"/>
                  <a:pt x="1613072" y="739665"/>
                  <a:pt x="1608667" y="669190"/>
                </a:cubicBezTo>
                <a:cubicBezTo>
                  <a:pt x="1606485" y="634286"/>
                  <a:pt x="1593872" y="574005"/>
                  <a:pt x="1583267" y="542190"/>
                </a:cubicBezTo>
                <a:lnTo>
                  <a:pt x="1566334" y="491390"/>
                </a:lnTo>
                <a:lnTo>
                  <a:pt x="1549400" y="440590"/>
                </a:lnTo>
                <a:cubicBezTo>
                  <a:pt x="1546578" y="432123"/>
                  <a:pt x="1545885" y="422616"/>
                  <a:pt x="1540934" y="415190"/>
                </a:cubicBezTo>
                <a:lnTo>
                  <a:pt x="1524000" y="389790"/>
                </a:lnTo>
                <a:cubicBezTo>
                  <a:pt x="1518356" y="372857"/>
                  <a:pt x="1516968" y="353841"/>
                  <a:pt x="1507067" y="338990"/>
                </a:cubicBezTo>
                <a:lnTo>
                  <a:pt x="1473200" y="288190"/>
                </a:lnTo>
                <a:cubicBezTo>
                  <a:pt x="1449217" y="216237"/>
                  <a:pt x="1482666" y="303966"/>
                  <a:pt x="1447800" y="245857"/>
                </a:cubicBezTo>
                <a:cubicBezTo>
                  <a:pt x="1443208" y="238204"/>
                  <a:pt x="1444689" y="227597"/>
                  <a:pt x="1439334" y="220457"/>
                </a:cubicBezTo>
                <a:cubicBezTo>
                  <a:pt x="1427360" y="204492"/>
                  <a:pt x="1408070" y="194728"/>
                  <a:pt x="1397000" y="178123"/>
                </a:cubicBezTo>
                <a:cubicBezTo>
                  <a:pt x="1358184" y="119897"/>
                  <a:pt x="1382441" y="133758"/>
                  <a:pt x="1337734" y="118857"/>
                </a:cubicBezTo>
                <a:cubicBezTo>
                  <a:pt x="1334912" y="110390"/>
                  <a:pt x="1334842" y="100426"/>
                  <a:pt x="1329267" y="93457"/>
                </a:cubicBezTo>
                <a:cubicBezTo>
                  <a:pt x="1317329" y="78534"/>
                  <a:pt x="1295201" y="73635"/>
                  <a:pt x="1278467" y="68057"/>
                </a:cubicBezTo>
                <a:cubicBezTo>
                  <a:pt x="1272823" y="62412"/>
                  <a:pt x="1268674" y="54693"/>
                  <a:pt x="1261534" y="51123"/>
                </a:cubicBezTo>
                <a:cubicBezTo>
                  <a:pt x="1251126" y="45919"/>
                  <a:pt x="1238856" y="45854"/>
                  <a:pt x="1227667" y="42657"/>
                </a:cubicBezTo>
                <a:cubicBezTo>
                  <a:pt x="1141412" y="18013"/>
                  <a:pt x="1270830" y="29820"/>
                  <a:pt x="1041400" y="25723"/>
                </a:cubicBezTo>
                <a:cubicBezTo>
                  <a:pt x="936995" y="23859"/>
                  <a:pt x="849489" y="11612"/>
                  <a:pt x="753534" y="8790"/>
                </a:cubicBezTo>
                <a:close/>
              </a:path>
            </a:pathLst>
          </a:custGeom>
          <a:no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8" name="Freeform: Shape 17">
            <a:extLst>
              <a:ext uri="{FF2B5EF4-FFF2-40B4-BE49-F238E27FC236}">
                <a16:creationId xmlns:a16="http://schemas.microsoft.com/office/drawing/2014/main" id="{6E06D6E6-3A2E-4A49-B349-D16BE5CBA1CE}"/>
              </a:ext>
            </a:extLst>
          </p:cNvPr>
          <p:cNvSpPr/>
          <p:nvPr/>
        </p:nvSpPr>
        <p:spPr>
          <a:xfrm>
            <a:off x="8771467" y="4358258"/>
            <a:ext cx="2993299" cy="1957875"/>
          </a:xfrm>
          <a:custGeom>
            <a:avLst/>
            <a:gdLst>
              <a:gd name="connsiteX0" fmla="*/ 1346200 w 2993299"/>
              <a:gd name="connsiteY0" fmla="*/ 10542 h 1957875"/>
              <a:gd name="connsiteX1" fmla="*/ 1278466 w 2993299"/>
              <a:gd name="connsiteY1" fmla="*/ 2075 h 1957875"/>
              <a:gd name="connsiteX2" fmla="*/ 575733 w 2993299"/>
              <a:gd name="connsiteY2" fmla="*/ 19009 h 1957875"/>
              <a:gd name="connsiteX3" fmla="*/ 508000 w 2993299"/>
              <a:gd name="connsiteY3" fmla="*/ 35942 h 1957875"/>
              <a:gd name="connsiteX4" fmla="*/ 364066 w 2993299"/>
              <a:gd name="connsiteY4" fmla="*/ 52875 h 1957875"/>
              <a:gd name="connsiteX5" fmla="*/ 287866 w 2993299"/>
              <a:gd name="connsiteY5" fmla="*/ 69809 h 1957875"/>
              <a:gd name="connsiteX6" fmla="*/ 220133 w 2993299"/>
              <a:gd name="connsiteY6" fmla="*/ 86742 h 1957875"/>
              <a:gd name="connsiteX7" fmla="*/ 160866 w 2993299"/>
              <a:gd name="connsiteY7" fmla="*/ 112142 h 1957875"/>
              <a:gd name="connsiteX8" fmla="*/ 110066 w 2993299"/>
              <a:gd name="connsiteY8" fmla="*/ 154475 h 1957875"/>
              <a:gd name="connsiteX9" fmla="*/ 76200 w 2993299"/>
              <a:gd name="connsiteY9" fmla="*/ 196809 h 1957875"/>
              <a:gd name="connsiteX10" fmla="*/ 59266 w 2993299"/>
              <a:gd name="connsiteY10" fmla="*/ 213742 h 1957875"/>
              <a:gd name="connsiteX11" fmla="*/ 50800 w 2993299"/>
              <a:gd name="connsiteY11" fmla="*/ 239142 h 1957875"/>
              <a:gd name="connsiteX12" fmla="*/ 33866 w 2993299"/>
              <a:gd name="connsiteY12" fmla="*/ 256075 h 1957875"/>
              <a:gd name="connsiteX13" fmla="*/ 16933 w 2993299"/>
              <a:gd name="connsiteY13" fmla="*/ 306875 h 1957875"/>
              <a:gd name="connsiteX14" fmla="*/ 0 w 2993299"/>
              <a:gd name="connsiteY14" fmla="*/ 374609 h 1957875"/>
              <a:gd name="connsiteX15" fmla="*/ 8466 w 2993299"/>
              <a:gd name="connsiteY15" fmla="*/ 721742 h 1957875"/>
              <a:gd name="connsiteX16" fmla="*/ 16933 w 2993299"/>
              <a:gd name="connsiteY16" fmla="*/ 747142 h 1957875"/>
              <a:gd name="connsiteX17" fmla="*/ 33866 w 2993299"/>
              <a:gd name="connsiteY17" fmla="*/ 840275 h 1957875"/>
              <a:gd name="connsiteX18" fmla="*/ 50800 w 2993299"/>
              <a:gd name="connsiteY18" fmla="*/ 891075 h 1957875"/>
              <a:gd name="connsiteX19" fmla="*/ 67733 w 2993299"/>
              <a:gd name="connsiteY19" fmla="*/ 958809 h 1957875"/>
              <a:gd name="connsiteX20" fmla="*/ 84666 w 2993299"/>
              <a:gd name="connsiteY20" fmla="*/ 992675 h 1957875"/>
              <a:gd name="connsiteX21" fmla="*/ 93133 w 2993299"/>
              <a:gd name="connsiteY21" fmla="*/ 1018075 h 1957875"/>
              <a:gd name="connsiteX22" fmla="*/ 127000 w 2993299"/>
              <a:gd name="connsiteY22" fmla="*/ 1051942 h 1957875"/>
              <a:gd name="connsiteX23" fmla="*/ 135466 w 2993299"/>
              <a:gd name="connsiteY23" fmla="*/ 1077342 h 1957875"/>
              <a:gd name="connsiteX24" fmla="*/ 177800 w 2993299"/>
              <a:gd name="connsiteY24" fmla="*/ 1128142 h 1957875"/>
              <a:gd name="connsiteX25" fmla="*/ 203200 w 2993299"/>
              <a:gd name="connsiteY25" fmla="*/ 1145075 h 1957875"/>
              <a:gd name="connsiteX26" fmla="*/ 245533 w 2993299"/>
              <a:gd name="connsiteY26" fmla="*/ 1187409 h 1957875"/>
              <a:gd name="connsiteX27" fmla="*/ 270933 w 2993299"/>
              <a:gd name="connsiteY27" fmla="*/ 1212809 h 1957875"/>
              <a:gd name="connsiteX28" fmla="*/ 287866 w 2993299"/>
              <a:gd name="connsiteY28" fmla="*/ 1238209 h 1957875"/>
              <a:gd name="connsiteX29" fmla="*/ 304800 w 2993299"/>
              <a:gd name="connsiteY29" fmla="*/ 1255142 h 1957875"/>
              <a:gd name="connsiteX30" fmla="*/ 338666 w 2993299"/>
              <a:gd name="connsiteY30" fmla="*/ 1305942 h 1957875"/>
              <a:gd name="connsiteX31" fmla="*/ 372533 w 2993299"/>
              <a:gd name="connsiteY31" fmla="*/ 1356742 h 1957875"/>
              <a:gd name="connsiteX32" fmla="*/ 389466 w 2993299"/>
              <a:gd name="connsiteY32" fmla="*/ 1382142 h 1957875"/>
              <a:gd name="connsiteX33" fmla="*/ 406400 w 2993299"/>
              <a:gd name="connsiteY33" fmla="*/ 1399075 h 1957875"/>
              <a:gd name="connsiteX34" fmla="*/ 431800 w 2993299"/>
              <a:gd name="connsiteY34" fmla="*/ 1458342 h 1957875"/>
              <a:gd name="connsiteX35" fmla="*/ 448733 w 2993299"/>
              <a:gd name="connsiteY35" fmla="*/ 1483742 h 1957875"/>
              <a:gd name="connsiteX36" fmla="*/ 465666 w 2993299"/>
              <a:gd name="connsiteY36" fmla="*/ 1517609 h 1957875"/>
              <a:gd name="connsiteX37" fmla="*/ 491066 w 2993299"/>
              <a:gd name="connsiteY37" fmla="*/ 1551475 h 1957875"/>
              <a:gd name="connsiteX38" fmla="*/ 508000 w 2993299"/>
              <a:gd name="connsiteY38" fmla="*/ 1576875 h 1957875"/>
              <a:gd name="connsiteX39" fmla="*/ 524933 w 2993299"/>
              <a:gd name="connsiteY39" fmla="*/ 1627675 h 1957875"/>
              <a:gd name="connsiteX40" fmla="*/ 575733 w 2993299"/>
              <a:gd name="connsiteY40" fmla="*/ 1695409 h 1957875"/>
              <a:gd name="connsiteX41" fmla="*/ 584200 w 2993299"/>
              <a:gd name="connsiteY41" fmla="*/ 1720809 h 1957875"/>
              <a:gd name="connsiteX42" fmla="*/ 635000 w 2993299"/>
              <a:gd name="connsiteY42" fmla="*/ 1788542 h 1957875"/>
              <a:gd name="connsiteX43" fmla="*/ 660400 w 2993299"/>
              <a:gd name="connsiteY43" fmla="*/ 1830875 h 1957875"/>
              <a:gd name="connsiteX44" fmla="*/ 711200 w 2993299"/>
              <a:gd name="connsiteY44" fmla="*/ 1847809 h 1957875"/>
              <a:gd name="connsiteX45" fmla="*/ 736600 w 2993299"/>
              <a:gd name="connsiteY45" fmla="*/ 1873209 h 1957875"/>
              <a:gd name="connsiteX46" fmla="*/ 787400 w 2993299"/>
              <a:gd name="connsiteY46" fmla="*/ 1890142 h 1957875"/>
              <a:gd name="connsiteX47" fmla="*/ 812800 w 2993299"/>
              <a:gd name="connsiteY47" fmla="*/ 1898609 h 1957875"/>
              <a:gd name="connsiteX48" fmla="*/ 889000 w 2993299"/>
              <a:gd name="connsiteY48" fmla="*/ 1932475 h 1957875"/>
              <a:gd name="connsiteX49" fmla="*/ 914400 w 2993299"/>
              <a:gd name="connsiteY49" fmla="*/ 1940942 h 1957875"/>
              <a:gd name="connsiteX50" fmla="*/ 939800 w 2993299"/>
              <a:gd name="connsiteY50" fmla="*/ 1949409 h 1957875"/>
              <a:gd name="connsiteX51" fmla="*/ 982133 w 2993299"/>
              <a:gd name="connsiteY51" fmla="*/ 1957875 h 1957875"/>
              <a:gd name="connsiteX52" fmla="*/ 1329266 w 2993299"/>
              <a:gd name="connsiteY52" fmla="*/ 1949409 h 1957875"/>
              <a:gd name="connsiteX53" fmla="*/ 1354666 w 2993299"/>
              <a:gd name="connsiteY53" fmla="*/ 1940942 h 1957875"/>
              <a:gd name="connsiteX54" fmla="*/ 1413933 w 2993299"/>
              <a:gd name="connsiteY54" fmla="*/ 1932475 h 1957875"/>
              <a:gd name="connsiteX55" fmla="*/ 1464733 w 2993299"/>
              <a:gd name="connsiteY55" fmla="*/ 1915542 h 1957875"/>
              <a:gd name="connsiteX56" fmla="*/ 1524000 w 2993299"/>
              <a:gd name="connsiteY56" fmla="*/ 1898609 h 1957875"/>
              <a:gd name="connsiteX57" fmla="*/ 1574800 w 2993299"/>
              <a:gd name="connsiteY57" fmla="*/ 1890142 h 1957875"/>
              <a:gd name="connsiteX58" fmla="*/ 1608666 w 2993299"/>
              <a:gd name="connsiteY58" fmla="*/ 1881675 h 1957875"/>
              <a:gd name="connsiteX59" fmla="*/ 1634066 w 2993299"/>
              <a:gd name="connsiteY59" fmla="*/ 1873209 h 1957875"/>
              <a:gd name="connsiteX60" fmla="*/ 1769533 w 2993299"/>
              <a:gd name="connsiteY60" fmla="*/ 1856275 h 1957875"/>
              <a:gd name="connsiteX61" fmla="*/ 1803400 w 2993299"/>
              <a:gd name="connsiteY61" fmla="*/ 1847809 h 1957875"/>
              <a:gd name="connsiteX62" fmla="*/ 1845733 w 2993299"/>
              <a:gd name="connsiteY62" fmla="*/ 1839342 h 1957875"/>
              <a:gd name="connsiteX63" fmla="*/ 1871133 w 2993299"/>
              <a:gd name="connsiteY63" fmla="*/ 1830875 h 1957875"/>
              <a:gd name="connsiteX64" fmla="*/ 1998133 w 2993299"/>
              <a:gd name="connsiteY64" fmla="*/ 1813942 h 1957875"/>
              <a:gd name="connsiteX65" fmla="*/ 2065866 w 2993299"/>
              <a:gd name="connsiteY65" fmla="*/ 1797009 h 1957875"/>
              <a:gd name="connsiteX66" fmla="*/ 2091266 w 2993299"/>
              <a:gd name="connsiteY66" fmla="*/ 1788542 h 1957875"/>
              <a:gd name="connsiteX67" fmla="*/ 2150533 w 2993299"/>
              <a:gd name="connsiteY67" fmla="*/ 1780075 h 1957875"/>
              <a:gd name="connsiteX68" fmla="*/ 2269066 w 2993299"/>
              <a:gd name="connsiteY68" fmla="*/ 1737742 h 1957875"/>
              <a:gd name="connsiteX69" fmla="*/ 2319866 w 2993299"/>
              <a:gd name="connsiteY69" fmla="*/ 1712342 h 1957875"/>
              <a:gd name="connsiteX70" fmla="*/ 2396066 w 2993299"/>
              <a:gd name="connsiteY70" fmla="*/ 1678475 h 1957875"/>
              <a:gd name="connsiteX71" fmla="*/ 2438400 w 2993299"/>
              <a:gd name="connsiteY71" fmla="*/ 1670009 h 1957875"/>
              <a:gd name="connsiteX72" fmla="*/ 2489200 w 2993299"/>
              <a:gd name="connsiteY72" fmla="*/ 1653075 h 1957875"/>
              <a:gd name="connsiteX73" fmla="*/ 2573866 w 2993299"/>
              <a:gd name="connsiteY73" fmla="*/ 1636142 h 1957875"/>
              <a:gd name="connsiteX74" fmla="*/ 2624666 w 2993299"/>
              <a:gd name="connsiteY74" fmla="*/ 1619209 h 1957875"/>
              <a:gd name="connsiteX75" fmla="*/ 2683933 w 2993299"/>
              <a:gd name="connsiteY75" fmla="*/ 1602275 h 1957875"/>
              <a:gd name="connsiteX76" fmla="*/ 2717800 w 2993299"/>
              <a:gd name="connsiteY76" fmla="*/ 1576875 h 1957875"/>
              <a:gd name="connsiteX77" fmla="*/ 2768600 w 2993299"/>
              <a:gd name="connsiteY77" fmla="*/ 1543009 h 1957875"/>
              <a:gd name="connsiteX78" fmla="*/ 2810933 w 2993299"/>
              <a:gd name="connsiteY78" fmla="*/ 1500675 h 1957875"/>
              <a:gd name="connsiteX79" fmla="*/ 2844800 w 2993299"/>
              <a:gd name="connsiteY79" fmla="*/ 1458342 h 1957875"/>
              <a:gd name="connsiteX80" fmla="*/ 2853266 w 2993299"/>
              <a:gd name="connsiteY80" fmla="*/ 1432942 h 1957875"/>
              <a:gd name="connsiteX81" fmla="*/ 2887133 w 2993299"/>
              <a:gd name="connsiteY81" fmla="*/ 1382142 h 1957875"/>
              <a:gd name="connsiteX82" fmla="*/ 2904066 w 2993299"/>
              <a:gd name="connsiteY82" fmla="*/ 1356742 h 1957875"/>
              <a:gd name="connsiteX83" fmla="*/ 2912533 w 2993299"/>
              <a:gd name="connsiteY83" fmla="*/ 1331342 h 1957875"/>
              <a:gd name="connsiteX84" fmla="*/ 2921000 w 2993299"/>
              <a:gd name="connsiteY84" fmla="*/ 1297475 h 1957875"/>
              <a:gd name="connsiteX85" fmla="*/ 2946400 w 2993299"/>
              <a:gd name="connsiteY85" fmla="*/ 1229742 h 1957875"/>
              <a:gd name="connsiteX86" fmla="*/ 2954866 w 2993299"/>
              <a:gd name="connsiteY86" fmla="*/ 1195875 h 1957875"/>
              <a:gd name="connsiteX87" fmla="*/ 2963333 w 2993299"/>
              <a:gd name="connsiteY87" fmla="*/ 1153542 h 1957875"/>
              <a:gd name="connsiteX88" fmla="*/ 2980266 w 2993299"/>
              <a:gd name="connsiteY88" fmla="*/ 1102742 h 1957875"/>
              <a:gd name="connsiteX89" fmla="*/ 2980266 w 2993299"/>
              <a:gd name="connsiteY89" fmla="*/ 637075 h 1957875"/>
              <a:gd name="connsiteX90" fmla="*/ 2971800 w 2993299"/>
              <a:gd name="connsiteY90" fmla="*/ 611675 h 1957875"/>
              <a:gd name="connsiteX91" fmla="*/ 2963333 w 2993299"/>
              <a:gd name="connsiteY91" fmla="*/ 510075 h 1957875"/>
              <a:gd name="connsiteX92" fmla="*/ 2954866 w 2993299"/>
              <a:gd name="connsiteY92" fmla="*/ 476209 h 1957875"/>
              <a:gd name="connsiteX93" fmla="*/ 2946400 w 2993299"/>
              <a:gd name="connsiteY93" fmla="*/ 425409 h 1957875"/>
              <a:gd name="connsiteX94" fmla="*/ 2937933 w 2993299"/>
              <a:gd name="connsiteY94" fmla="*/ 349209 h 1957875"/>
              <a:gd name="connsiteX95" fmla="*/ 2929466 w 2993299"/>
              <a:gd name="connsiteY95" fmla="*/ 315342 h 1957875"/>
              <a:gd name="connsiteX96" fmla="*/ 2921000 w 2993299"/>
              <a:gd name="connsiteY96" fmla="*/ 273009 h 1957875"/>
              <a:gd name="connsiteX97" fmla="*/ 2912533 w 2993299"/>
              <a:gd name="connsiteY97" fmla="*/ 196809 h 1957875"/>
              <a:gd name="connsiteX98" fmla="*/ 2895600 w 2993299"/>
              <a:gd name="connsiteY98" fmla="*/ 129075 h 1957875"/>
              <a:gd name="connsiteX99" fmla="*/ 2878666 w 2993299"/>
              <a:gd name="connsiteY99" fmla="*/ 69809 h 1957875"/>
              <a:gd name="connsiteX100" fmla="*/ 2861733 w 2993299"/>
              <a:gd name="connsiteY100" fmla="*/ 44409 h 1957875"/>
              <a:gd name="connsiteX101" fmla="*/ 2827866 w 2993299"/>
              <a:gd name="connsiteY101" fmla="*/ 10542 h 1957875"/>
              <a:gd name="connsiteX102" fmla="*/ 2717800 w 2993299"/>
              <a:gd name="connsiteY102" fmla="*/ 19009 h 1957875"/>
              <a:gd name="connsiteX103" fmla="*/ 2302933 w 2993299"/>
              <a:gd name="connsiteY103" fmla="*/ 27475 h 1957875"/>
              <a:gd name="connsiteX104" fmla="*/ 2209800 w 2993299"/>
              <a:gd name="connsiteY104" fmla="*/ 35942 h 1957875"/>
              <a:gd name="connsiteX105" fmla="*/ 2065866 w 2993299"/>
              <a:gd name="connsiteY105" fmla="*/ 44409 h 1957875"/>
              <a:gd name="connsiteX106" fmla="*/ 1972733 w 2993299"/>
              <a:gd name="connsiteY106" fmla="*/ 61342 h 1957875"/>
              <a:gd name="connsiteX107" fmla="*/ 1346200 w 2993299"/>
              <a:gd name="connsiteY107" fmla="*/ 10542 h 195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993299" h="1957875">
                <a:moveTo>
                  <a:pt x="1346200" y="10542"/>
                </a:moveTo>
                <a:cubicBezTo>
                  <a:pt x="1230489" y="664"/>
                  <a:pt x="1301220" y="2075"/>
                  <a:pt x="1278466" y="2075"/>
                </a:cubicBezTo>
                <a:cubicBezTo>
                  <a:pt x="720592" y="2075"/>
                  <a:pt x="853229" y="-8742"/>
                  <a:pt x="575733" y="19009"/>
                </a:cubicBezTo>
                <a:cubicBezTo>
                  <a:pt x="553155" y="24653"/>
                  <a:pt x="531177" y="33835"/>
                  <a:pt x="508000" y="35942"/>
                </a:cubicBezTo>
                <a:cubicBezTo>
                  <a:pt x="397770" y="45963"/>
                  <a:pt x="445615" y="39285"/>
                  <a:pt x="364066" y="52875"/>
                </a:cubicBezTo>
                <a:cubicBezTo>
                  <a:pt x="309988" y="70902"/>
                  <a:pt x="371305" y="51929"/>
                  <a:pt x="287866" y="69809"/>
                </a:cubicBezTo>
                <a:cubicBezTo>
                  <a:pt x="265110" y="74685"/>
                  <a:pt x="240949" y="76334"/>
                  <a:pt x="220133" y="86742"/>
                </a:cubicBezTo>
                <a:cubicBezTo>
                  <a:pt x="178283" y="107666"/>
                  <a:pt x="198240" y="99684"/>
                  <a:pt x="160866" y="112142"/>
                </a:cubicBezTo>
                <a:cubicBezTo>
                  <a:pt x="100522" y="172486"/>
                  <a:pt x="169010" y="107319"/>
                  <a:pt x="110066" y="154475"/>
                </a:cubicBezTo>
                <a:cubicBezTo>
                  <a:pt x="87353" y="172646"/>
                  <a:pt x="95758" y="172363"/>
                  <a:pt x="76200" y="196809"/>
                </a:cubicBezTo>
                <a:cubicBezTo>
                  <a:pt x="71213" y="203042"/>
                  <a:pt x="64911" y="208098"/>
                  <a:pt x="59266" y="213742"/>
                </a:cubicBezTo>
                <a:cubicBezTo>
                  <a:pt x="56444" y="222209"/>
                  <a:pt x="55392" y="231489"/>
                  <a:pt x="50800" y="239142"/>
                </a:cubicBezTo>
                <a:cubicBezTo>
                  <a:pt x="46693" y="245987"/>
                  <a:pt x="37436" y="248935"/>
                  <a:pt x="33866" y="256075"/>
                </a:cubicBezTo>
                <a:cubicBezTo>
                  <a:pt x="25883" y="272040"/>
                  <a:pt x="22577" y="289942"/>
                  <a:pt x="16933" y="306875"/>
                </a:cubicBezTo>
                <a:cubicBezTo>
                  <a:pt x="3914" y="345931"/>
                  <a:pt x="10217" y="323517"/>
                  <a:pt x="0" y="374609"/>
                </a:cubicBezTo>
                <a:cubicBezTo>
                  <a:pt x="2822" y="490320"/>
                  <a:pt x="3210" y="606116"/>
                  <a:pt x="8466" y="721742"/>
                </a:cubicBezTo>
                <a:cubicBezTo>
                  <a:pt x="8871" y="730657"/>
                  <a:pt x="14997" y="738430"/>
                  <a:pt x="16933" y="747142"/>
                </a:cubicBezTo>
                <a:cubicBezTo>
                  <a:pt x="24673" y="781969"/>
                  <a:pt x="24626" y="806397"/>
                  <a:pt x="33866" y="840275"/>
                </a:cubicBezTo>
                <a:cubicBezTo>
                  <a:pt x="38562" y="857495"/>
                  <a:pt x="47300" y="873572"/>
                  <a:pt x="50800" y="891075"/>
                </a:cubicBezTo>
                <a:cubicBezTo>
                  <a:pt x="55770" y="915928"/>
                  <a:pt x="57969" y="936025"/>
                  <a:pt x="67733" y="958809"/>
                </a:cubicBezTo>
                <a:cubicBezTo>
                  <a:pt x="72705" y="970410"/>
                  <a:pt x="79694" y="981074"/>
                  <a:pt x="84666" y="992675"/>
                </a:cubicBezTo>
                <a:cubicBezTo>
                  <a:pt x="88182" y="1000878"/>
                  <a:pt x="87946" y="1010813"/>
                  <a:pt x="93133" y="1018075"/>
                </a:cubicBezTo>
                <a:cubicBezTo>
                  <a:pt x="102413" y="1031066"/>
                  <a:pt x="127000" y="1051942"/>
                  <a:pt x="127000" y="1051942"/>
                </a:cubicBezTo>
                <a:cubicBezTo>
                  <a:pt x="129822" y="1060409"/>
                  <a:pt x="131475" y="1069360"/>
                  <a:pt x="135466" y="1077342"/>
                </a:cubicBezTo>
                <a:cubicBezTo>
                  <a:pt x="144979" y="1096369"/>
                  <a:pt x="161752" y="1114769"/>
                  <a:pt x="177800" y="1128142"/>
                </a:cubicBezTo>
                <a:cubicBezTo>
                  <a:pt x="185617" y="1134656"/>
                  <a:pt x="195542" y="1138374"/>
                  <a:pt x="203200" y="1145075"/>
                </a:cubicBezTo>
                <a:cubicBezTo>
                  <a:pt x="218219" y="1158216"/>
                  <a:pt x="231422" y="1173298"/>
                  <a:pt x="245533" y="1187409"/>
                </a:cubicBezTo>
                <a:cubicBezTo>
                  <a:pt x="254000" y="1195876"/>
                  <a:pt x="264291" y="1202846"/>
                  <a:pt x="270933" y="1212809"/>
                </a:cubicBezTo>
                <a:cubicBezTo>
                  <a:pt x="276577" y="1221276"/>
                  <a:pt x="281509" y="1230263"/>
                  <a:pt x="287866" y="1238209"/>
                </a:cubicBezTo>
                <a:cubicBezTo>
                  <a:pt x="292853" y="1244442"/>
                  <a:pt x="300010" y="1248756"/>
                  <a:pt x="304800" y="1255142"/>
                </a:cubicBezTo>
                <a:cubicBezTo>
                  <a:pt x="317011" y="1271423"/>
                  <a:pt x="327377" y="1289009"/>
                  <a:pt x="338666" y="1305942"/>
                </a:cubicBezTo>
                <a:lnTo>
                  <a:pt x="372533" y="1356742"/>
                </a:lnTo>
                <a:cubicBezTo>
                  <a:pt x="378177" y="1365209"/>
                  <a:pt x="382271" y="1374947"/>
                  <a:pt x="389466" y="1382142"/>
                </a:cubicBezTo>
                <a:lnTo>
                  <a:pt x="406400" y="1399075"/>
                </a:lnTo>
                <a:cubicBezTo>
                  <a:pt x="415899" y="1427574"/>
                  <a:pt x="415058" y="1429044"/>
                  <a:pt x="431800" y="1458342"/>
                </a:cubicBezTo>
                <a:cubicBezTo>
                  <a:pt x="436849" y="1467177"/>
                  <a:pt x="443685" y="1474907"/>
                  <a:pt x="448733" y="1483742"/>
                </a:cubicBezTo>
                <a:cubicBezTo>
                  <a:pt x="454995" y="1494701"/>
                  <a:pt x="458977" y="1506906"/>
                  <a:pt x="465666" y="1517609"/>
                </a:cubicBezTo>
                <a:cubicBezTo>
                  <a:pt x="473145" y="1529575"/>
                  <a:pt x="482864" y="1539993"/>
                  <a:pt x="491066" y="1551475"/>
                </a:cubicBezTo>
                <a:cubicBezTo>
                  <a:pt x="496981" y="1559755"/>
                  <a:pt x="502355" y="1568408"/>
                  <a:pt x="508000" y="1576875"/>
                </a:cubicBezTo>
                <a:cubicBezTo>
                  <a:pt x="513644" y="1593808"/>
                  <a:pt x="514224" y="1613396"/>
                  <a:pt x="524933" y="1627675"/>
                </a:cubicBezTo>
                <a:lnTo>
                  <a:pt x="575733" y="1695409"/>
                </a:lnTo>
                <a:cubicBezTo>
                  <a:pt x="578555" y="1703876"/>
                  <a:pt x="579866" y="1713007"/>
                  <a:pt x="584200" y="1720809"/>
                </a:cubicBezTo>
                <a:cubicBezTo>
                  <a:pt x="608136" y="1763894"/>
                  <a:pt x="609307" y="1762850"/>
                  <a:pt x="635000" y="1788542"/>
                </a:cubicBezTo>
                <a:cubicBezTo>
                  <a:pt x="640794" y="1805924"/>
                  <a:pt x="641803" y="1821577"/>
                  <a:pt x="660400" y="1830875"/>
                </a:cubicBezTo>
                <a:cubicBezTo>
                  <a:pt x="676365" y="1838857"/>
                  <a:pt x="711200" y="1847809"/>
                  <a:pt x="711200" y="1847809"/>
                </a:cubicBezTo>
                <a:cubicBezTo>
                  <a:pt x="719667" y="1856276"/>
                  <a:pt x="726133" y="1867394"/>
                  <a:pt x="736600" y="1873209"/>
                </a:cubicBezTo>
                <a:cubicBezTo>
                  <a:pt x="752203" y="1881877"/>
                  <a:pt x="770467" y="1884498"/>
                  <a:pt x="787400" y="1890142"/>
                </a:cubicBezTo>
                <a:cubicBezTo>
                  <a:pt x="795867" y="1892964"/>
                  <a:pt x="805374" y="1893659"/>
                  <a:pt x="812800" y="1898609"/>
                </a:cubicBezTo>
                <a:cubicBezTo>
                  <a:pt x="853052" y="1925443"/>
                  <a:pt x="828545" y="1912323"/>
                  <a:pt x="889000" y="1932475"/>
                </a:cubicBezTo>
                <a:lnTo>
                  <a:pt x="914400" y="1940942"/>
                </a:lnTo>
                <a:cubicBezTo>
                  <a:pt x="922867" y="1943764"/>
                  <a:pt x="931049" y="1947659"/>
                  <a:pt x="939800" y="1949409"/>
                </a:cubicBezTo>
                <a:lnTo>
                  <a:pt x="982133" y="1957875"/>
                </a:lnTo>
                <a:cubicBezTo>
                  <a:pt x="1097844" y="1955053"/>
                  <a:pt x="1213640" y="1954665"/>
                  <a:pt x="1329266" y="1949409"/>
                </a:cubicBezTo>
                <a:cubicBezTo>
                  <a:pt x="1338181" y="1949004"/>
                  <a:pt x="1345915" y="1942692"/>
                  <a:pt x="1354666" y="1940942"/>
                </a:cubicBezTo>
                <a:cubicBezTo>
                  <a:pt x="1374235" y="1937028"/>
                  <a:pt x="1394177" y="1935297"/>
                  <a:pt x="1413933" y="1932475"/>
                </a:cubicBezTo>
                <a:lnTo>
                  <a:pt x="1464733" y="1915542"/>
                </a:lnTo>
                <a:cubicBezTo>
                  <a:pt x="1488950" y="1907470"/>
                  <a:pt x="1497411" y="1903927"/>
                  <a:pt x="1524000" y="1898609"/>
                </a:cubicBezTo>
                <a:cubicBezTo>
                  <a:pt x="1540834" y="1895242"/>
                  <a:pt x="1557966" y="1893509"/>
                  <a:pt x="1574800" y="1890142"/>
                </a:cubicBezTo>
                <a:cubicBezTo>
                  <a:pt x="1586210" y="1887860"/>
                  <a:pt x="1597478" y="1884872"/>
                  <a:pt x="1608666" y="1881675"/>
                </a:cubicBezTo>
                <a:cubicBezTo>
                  <a:pt x="1617247" y="1879223"/>
                  <a:pt x="1625245" y="1874566"/>
                  <a:pt x="1634066" y="1873209"/>
                </a:cubicBezTo>
                <a:cubicBezTo>
                  <a:pt x="1760538" y="1853752"/>
                  <a:pt x="1675792" y="1875023"/>
                  <a:pt x="1769533" y="1856275"/>
                </a:cubicBezTo>
                <a:cubicBezTo>
                  <a:pt x="1780943" y="1853993"/>
                  <a:pt x="1792041" y="1850333"/>
                  <a:pt x="1803400" y="1847809"/>
                </a:cubicBezTo>
                <a:cubicBezTo>
                  <a:pt x="1817448" y="1844687"/>
                  <a:pt x="1831772" y="1842832"/>
                  <a:pt x="1845733" y="1839342"/>
                </a:cubicBezTo>
                <a:cubicBezTo>
                  <a:pt x="1854391" y="1837177"/>
                  <a:pt x="1862352" y="1832471"/>
                  <a:pt x="1871133" y="1830875"/>
                </a:cubicBezTo>
                <a:cubicBezTo>
                  <a:pt x="1939184" y="1818502"/>
                  <a:pt x="1933430" y="1826883"/>
                  <a:pt x="1998133" y="1813942"/>
                </a:cubicBezTo>
                <a:cubicBezTo>
                  <a:pt x="2020954" y="1809378"/>
                  <a:pt x="2043788" y="1804369"/>
                  <a:pt x="2065866" y="1797009"/>
                </a:cubicBezTo>
                <a:cubicBezTo>
                  <a:pt x="2074333" y="1794187"/>
                  <a:pt x="2082515" y="1790292"/>
                  <a:pt x="2091266" y="1788542"/>
                </a:cubicBezTo>
                <a:cubicBezTo>
                  <a:pt x="2110835" y="1784628"/>
                  <a:pt x="2130777" y="1782897"/>
                  <a:pt x="2150533" y="1780075"/>
                </a:cubicBezTo>
                <a:cubicBezTo>
                  <a:pt x="2246004" y="1741888"/>
                  <a:pt x="2205711" y="1753582"/>
                  <a:pt x="2269066" y="1737742"/>
                </a:cubicBezTo>
                <a:cubicBezTo>
                  <a:pt x="2341858" y="1689215"/>
                  <a:pt x="2249759" y="1747395"/>
                  <a:pt x="2319866" y="1712342"/>
                </a:cubicBezTo>
                <a:cubicBezTo>
                  <a:pt x="2367157" y="1688697"/>
                  <a:pt x="2323265" y="1693034"/>
                  <a:pt x="2396066" y="1678475"/>
                </a:cubicBezTo>
                <a:cubicBezTo>
                  <a:pt x="2410177" y="1675653"/>
                  <a:pt x="2424516" y="1673795"/>
                  <a:pt x="2438400" y="1670009"/>
                </a:cubicBezTo>
                <a:cubicBezTo>
                  <a:pt x="2455620" y="1665313"/>
                  <a:pt x="2471697" y="1656576"/>
                  <a:pt x="2489200" y="1653075"/>
                </a:cubicBezTo>
                <a:cubicBezTo>
                  <a:pt x="2517422" y="1647431"/>
                  <a:pt x="2546562" y="1645243"/>
                  <a:pt x="2573866" y="1636142"/>
                </a:cubicBezTo>
                <a:cubicBezTo>
                  <a:pt x="2590799" y="1630498"/>
                  <a:pt x="2607350" y="1623538"/>
                  <a:pt x="2624666" y="1619209"/>
                </a:cubicBezTo>
                <a:cubicBezTo>
                  <a:pt x="2667191" y="1608577"/>
                  <a:pt x="2647494" y="1614422"/>
                  <a:pt x="2683933" y="1602275"/>
                </a:cubicBezTo>
                <a:cubicBezTo>
                  <a:pt x="2695222" y="1593808"/>
                  <a:pt x="2706240" y="1584967"/>
                  <a:pt x="2717800" y="1576875"/>
                </a:cubicBezTo>
                <a:cubicBezTo>
                  <a:pt x="2734472" y="1565204"/>
                  <a:pt x="2754210" y="1557400"/>
                  <a:pt x="2768600" y="1543009"/>
                </a:cubicBezTo>
                <a:lnTo>
                  <a:pt x="2810933" y="1500675"/>
                </a:lnTo>
                <a:cubicBezTo>
                  <a:pt x="2832216" y="1436829"/>
                  <a:pt x="2801031" y="1513054"/>
                  <a:pt x="2844800" y="1458342"/>
                </a:cubicBezTo>
                <a:cubicBezTo>
                  <a:pt x="2850375" y="1451373"/>
                  <a:pt x="2848932" y="1440744"/>
                  <a:pt x="2853266" y="1432942"/>
                </a:cubicBezTo>
                <a:cubicBezTo>
                  <a:pt x="2863149" y="1415152"/>
                  <a:pt x="2875844" y="1399075"/>
                  <a:pt x="2887133" y="1382142"/>
                </a:cubicBezTo>
                <a:cubicBezTo>
                  <a:pt x="2892777" y="1373675"/>
                  <a:pt x="2900848" y="1366395"/>
                  <a:pt x="2904066" y="1356742"/>
                </a:cubicBezTo>
                <a:cubicBezTo>
                  <a:pt x="2906888" y="1348275"/>
                  <a:pt x="2910081" y="1339923"/>
                  <a:pt x="2912533" y="1331342"/>
                </a:cubicBezTo>
                <a:cubicBezTo>
                  <a:pt x="2915730" y="1320153"/>
                  <a:pt x="2917320" y="1308514"/>
                  <a:pt x="2921000" y="1297475"/>
                </a:cubicBezTo>
                <a:cubicBezTo>
                  <a:pt x="2938882" y="1243830"/>
                  <a:pt x="2934516" y="1271337"/>
                  <a:pt x="2946400" y="1229742"/>
                </a:cubicBezTo>
                <a:cubicBezTo>
                  <a:pt x="2949597" y="1218553"/>
                  <a:pt x="2952342" y="1207234"/>
                  <a:pt x="2954866" y="1195875"/>
                </a:cubicBezTo>
                <a:cubicBezTo>
                  <a:pt x="2957988" y="1181827"/>
                  <a:pt x="2959547" y="1167425"/>
                  <a:pt x="2963333" y="1153542"/>
                </a:cubicBezTo>
                <a:cubicBezTo>
                  <a:pt x="2968029" y="1136322"/>
                  <a:pt x="2974622" y="1119675"/>
                  <a:pt x="2980266" y="1102742"/>
                </a:cubicBezTo>
                <a:cubicBezTo>
                  <a:pt x="3000119" y="904218"/>
                  <a:pt x="2994981" y="990251"/>
                  <a:pt x="2980266" y="637075"/>
                </a:cubicBezTo>
                <a:cubicBezTo>
                  <a:pt x="2979894" y="628158"/>
                  <a:pt x="2974622" y="620142"/>
                  <a:pt x="2971800" y="611675"/>
                </a:cubicBezTo>
                <a:cubicBezTo>
                  <a:pt x="2968978" y="577808"/>
                  <a:pt x="2967548" y="543797"/>
                  <a:pt x="2963333" y="510075"/>
                </a:cubicBezTo>
                <a:cubicBezTo>
                  <a:pt x="2961890" y="498529"/>
                  <a:pt x="2957148" y="487619"/>
                  <a:pt x="2954866" y="476209"/>
                </a:cubicBezTo>
                <a:cubicBezTo>
                  <a:pt x="2951499" y="459375"/>
                  <a:pt x="2948669" y="442425"/>
                  <a:pt x="2946400" y="425409"/>
                </a:cubicBezTo>
                <a:cubicBezTo>
                  <a:pt x="2943022" y="400077"/>
                  <a:pt x="2941819" y="374468"/>
                  <a:pt x="2937933" y="349209"/>
                </a:cubicBezTo>
                <a:cubicBezTo>
                  <a:pt x="2936164" y="337708"/>
                  <a:pt x="2931990" y="326701"/>
                  <a:pt x="2929466" y="315342"/>
                </a:cubicBezTo>
                <a:cubicBezTo>
                  <a:pt x="2926344" y="301294"/>
                  <a:pt x="2923035" y="287255"/>
                  <a:pt x="2921000" y="273009"/>
                </a:cubicBezTo>
                <a:cubicBezTo>
                  <a:pt x="2917386" y="247710"/>
                  <a:pt x="2916974" y="221976"/>
                  <a:pt x="2912533" y="196809"/>
                </a:cubicBezTo>
                <a:cubicBezTo>
                  <a:pt x="2908489" y="173890"/>
                  <a:pt x="2901244" y="151653"/>
                  <a:pt x="2895600" y="129075"/>
                </a:cubicBezTo>
                <a:cubicBezTo>
                  <a:pt x="2892887" y="118224"/>
                  <a:pt x="2884739" y="81955"/>
                  <a:pt x="2878666" y="69809"/>
                </a:cubicBezTo>
                <a:cubicBezTo>
                  <a:pt x="2874115" y="60708"/>
                  <a:pt x="2868355" y="52135"/>
                  <a:pt x="2861733" y="44409"/>
                </a:cubicBezTo>
                <a:cubicBezTo>
                  <a:pt x="2851343" y="32287"/>
                  <a:pt x="2827866" y="10542"/>
                  <a:pt x="2827866" y="10542"/>
                </a:cubicBezTo>
                <a:cubicBezTo>
                  <a:pt x="2773766" y="46608"/>
                  <a:pt x="2826809" y="19009"/>
                  <a:pt x="2717800" y="19009"/>
                </a:cubicBezTo>
                <a:cubicBezTo>
                  <a:pt x="2579482" y="19009"/>
                  <a:pt x="2441222" y="24653"/>
                  <a:pt x="2302933" y="27475"/>
                </a:cubicBezTo>
                <a:lnTo>
                  <a:pt x="2209800" y="35942"/>
                </a:lnTo>
                <a:cubicBezTo>
                  <a:pt x="2161861" y="39366"/>
                  <a:pt x="2113746" y="40246"/>
                  <a:pt x="2065866" y="44409"/>
                </a:cubicBezTo>
                <a:cubicBezTo>
                  <a:pt x="2046690" y="46076"/>
                  <a:pt x="1993491" y="57190"/>
                  <a:pt x="1972733" y="61342"/>
                </a:cubicBezTo>
                <a:cubicBezTo>
                  <a:pt x="1333742" y="52822"/>
                  <a:pt x="1461911" y="20420"/>
                  <a:pt x="1346200" y="10542"/>
                </a:cubicBezTo>
                <a:close/>
              </a:path>
            </a:pathLst>
          </a:custGeom>
          <a:no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362549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5B5D566-8083-4F07-A9AA-B6BCECD932EB}"/>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DC204A6E-824D-454F-92E8-34DA086772A1}"/>
              </a:ext>
            </a:extLst>
          </p:cNvPr>
          <p:cNvSpPr>
            <a:spLocks noGrp="1"/>
          </p:cNvSpPr>
          <p:nvPr>
            <p:ph type="sldNum" sz="quarter" idx="12"/>
          </p:nvPr>
        </p:nvSpPr>
        <p:spPr/>
        <p:txBody>
          <a:bodyPr/>
          <a:lstStyle/>
          <a:p>
            <a:fld id="{F43085E7-DD81-4654-9295-72AD80DBC430}" type="slidenum">
              <a:rPr lang="tr-TR" smtClean="0"/>
              <a:t>38</a:t>
            </a:fld>
            <a:endParaRPr lang="tr-TR"/>
          </a:p>
        </p:txBody>
      </p:sp>
      <p:pic>
        <p:nvPicPr>
          <p:cNvPr id="8" name="Picture 7">
            <a:extLst>
              <a:ext uri="{FF2B5EF4-FFF2-40B4-BE49-F238E27FC236}">
                <a16:creationId xmlns:a16="http://schemas.microsoft.com/office/drawing/2014/main" id="{59C13CD7-9E46-4B8D-AD4B-C279D48B8496}"/>
              </a:ext>
            </a:extLst>
          </p:cNvPr>
          <p:cNvPicPr>
            <a:picLocks noChangeAspect="1"/>
          </p:cNvPicPr>
          <p:nvPr/>
        </p:nvPicPr>
        <p:blipFill rotWithShape="1">
          <a:blip r:embed="rId2"/>
          <a:srcRect r="31117"/>
          <a:stretch/>
        </p:blipFill>
        <p:spPr>
          <a:xfrm>
            <a:off x="705707" y="998496"/>
            <a:ext cx="3987800" cy="2760704"/>
          </a:xfrm>
          <a:prstGeom prst="rect">
            <a:avLst/>
          </a:prstGeom>
        </p:spPr>
      </p:pic>
      <p:sp>
        <p:nvSpPr>
          <p:cNvPr id="9" name="TextBox 8">
            <a:extLst>
              <a:ext uri="{FF2B5EF4-FFF2-40B4-BE49-F238E27FC236}">
                <a16:creationId xmlns:a16="http://schemas.microsoft.com/office/drawing/2014/main" id="{7C1881A8-7310-481A-9809-A7C5B82998B4}"/>
              </a:ext>
            </a:extLst>
          </p:cNvPr>
          <p:cNvSpPr txBox="1"/>
          <p:nvPr/>
        </p:nvSpPr>
        <p:spPr>
          <a:xfrm>
            <a:off x="2423789" y="4080929"/>
            <a:ext cx="1499668"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latin typeface="Times New Roman" panose="02020603050405020304" pitchFamily="18" charset="0"/>
                <a:cs typeface="Times New Roman" panose="02020603050405020304" pitchFamily="18" charset="0"/>
              </a:rPr>
              <a:t>Level-1 DFD</a:t>
            </a:r>
            <a:endParaRPr lang="tr-TR"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CDAE4BDD-5D27-438C-A61B-BF3091861CD0}"/>
              </a:ext>
            </a:extLst>
          </p:cNvPr>
          <p:cNvPicPr>
            <a:picLocks noChangeAspect="1"/>
          </p:cNvPicPr>
          <p:nvPr/>
        </p:nvPicPr>
        <p:blipFill rotWithShape="1">
          <a:blip r:embed="rId3"/>
          <a:srcRect l="32779"/>
          <a:stretch/>
        </p:blipFill>
        <p:spPr>
          <a:xfrm>
            <a:off x="5982334" y="1906512"/>
            <a:ext cx="6201200" cy="2893823"/>
          </a:xfrm>
          <a:prstGeom prst="rect">
            <a:avLst/>
          </a:prstGeom>
        </p:spPr>
      </p:pic>
      <p:sp>
        <p:nvSpPr>
          <p:cNvPr id="12" name="TextBox 11">
            <a:extLst>
              <a:ext uri="{FF2B5EF4-FFF2-40B4-BE49-F238E27FC236}">
                <a16:creationId xmlns:a16="http://schemas.microsoft.com/office/drawing/2014/main" id="{109D8B64-9355-4831-ABA8-59D9C41069C1}"/>
              </a:ext>
            </a:extLst>
          </p:cNvPr>
          <p:cNvSpPr txBox="1"/>
          <p:nvPr/>
        </p:nvSpPr>
        <p:spPr>
          <a:xfrm>
            <a:off x="8976989" y="5147729"/>
            <a:ext cx="1499668"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latin typeface="Times New Roman" panose="02020603050405020304" pitchFamily="18" charset="0"/>
                <a:cs typeface="Times New Roman" panose="02020603050405020304" pitchFamily="18" charset="0"/>
              </a:rPr>
              <a:t>Level-2 DFD</a:t>
            </a:r>
            <a:endParaRPr lang="tr-TR" dirty="0">
              <a:latin typeface="Times New Roman" panose="02020603050405020304" pitchFamily="18" charset="0"/>
              <a:cs typeface="Times New Roman" panose="02020603050405020304" pitchFamily="18" charset="0"/>
            </a:endParaRPr>
          </a:p>
        </p:txBody>
      </p:sp>
      <p:sp>
        <p:nvSpPr>
          <p:cNvPr id="13" name="Freeform: Shape 12">
            <a:extLst>
              <a:ext uri="{FF2B5EF4-FFF2-40B4-BE49-F238E27FC236}">
                <a16:creationId xmlns:a16="http://schemas.microsoft.com/office/drawing/2014/main" id="{2F591C75-6D24-4EB4-A57B-C1E722EB434A}"/>
              </a:ext>
            </a:extLst>
          </p:cNvPr>
          <p:cNvSpPr/>
          <p:nvPr/>
        </p:nvSpPr>
        <p:spPr>
          <a:xfrm>
            <a:off x="2531533" y="2794000"/>
            <a:ext cx="1210734" cy="1058333"/>
          </a:xfrm>
          <a:custGeom>
            <a:avLst/>
            <a:gdLst>
              <a:gd name="connsiteX0" fmla="*/ 905934 w 1210734"/>
              <a:gd name="connsiteY0" fmla="*/ 50800 h 1058333"/>
              <a:gd name="connsiteX1" fmla="*/ 846667 w 1210734"/>
              <a:gd name="connsiteY1" fmla="*/ 42333 h 1058333"/>
              <a:gd name="connsiteX2" fmla="*/ 812800 w 1210734"/>
              <a:gd name="connsiteY2" fmla="*/ 33867 h 1058333"/>
              <a:gd name="connsiteX3" fmla="*/ 719667 w 1210734"/>
              <a:gd name="connsiteY3" fmla="*/ 25400 h 1058333"/>
              <a:gd name="connsiteX4" fmla="*/ 626534 w 1210734"/>
              <a:gd name="connsiteY4" fmla="*/ 8467 h 1058333"/>
              <a:gd name="connsiteX5" fmla="*/ 550334 w 1210734"/>
              <a:gd name="connsiteY5" fmla="*/ 0 h 1058333"/>
              <a:gd name="connsiteX6" fmla="*/ 313267 w 1210734"/>
              <a:gd name="connsiteY6" fmla="*/ 8467 h 1058333"/>
              <a:gd name="connsiteX7" fmla="*/ 211667 w 1210734"/>
              <a:gd name="connsiteY7" fmla="*/ 59267 h 1058333"/>
              <a:gd name="connsiteX8" fmla="*/ 186267 w 1210734"/>
              <a:gd name="connsiteY8" fmla="*/ 84667 h 1058333"/>
              <a:gd name="connsiteX9" fmla="*/ 160867 w 1210734"/>
              <a:gd name="connsiteY9" fmla="*/ 101600 h 1058333"/>
              <a:gd name="connsiteX10" fmla="*/ 143934 w 1210734"/>
              <a:gd name="connsiteY10" fmla="*/ 127000 h 1058333"/>
              <a:gd name="connsiteX11" fmla="*/ 101600 w 1210734"/>
              <a:gd name="connsiteY11" fmla="*/ 160867 h 1058333"/>
              <a:gd name="connsiteX12" fmla="*/ 76200 w 1210734"/>
              <a:gd name="connsiteY12" fmla="*/ 211667 h 1058333"/>
              <a:gd name="connsiteX13" fmla="*/ 42334 w 1210734"/>
              <a:gd name="connsiteY13" fmla="*/ 262467 h 1058333"/>
              <a:gd name="connsiteX14" fmla="*/ 25400 w 1210734"/>
              <a:gd name="connsiteY14" fmla="*/ 313267 h 1058333"/>
              <a:gd name="connsiteX15" fmla="*/ 16934 w 1210734"/>
              <a:gd name="connsiteY15" fmla="*/ 338667 h 1058333"/>
              <a:gd name="connsiteX16" fmla="*/ 0 w 1210734"/>
              <a:gd name="connsiteY16" fmla="*/ 414867 h 1058333"/>
              <a:gd name="connsiteX17" fmla="*/ 8467 w 1210734"/>
              <a:gd name="connsiteY17" fmla="*/ 660400 h 1058333"/>
              <a:gd name="connsiteX18" fmla="*/ 16934 w 1210734"/>
              <a:gd name="connsiteY18" fmla="*/ 685800 h 1058333"/>
              <a:gd name="connsiteX19" fmla="*/ 25400 w 1210734"/>
              <a:gd name="connsiteY19" fmla="*/ 719667 h 1058333"/>
              <a:gd name="connsiteX20" fmla="*/ 50800 w 1210734"/>
              <a:gd name="connsiteY20" fmla="*/ 795867 h 1058333"/>
              <a:gd name="connsiteX21" fmla="*/ 59267 w 1210734"/>
              <a:gd name="connsiteY21" fmla="*/ 821267 h 1058333"/>
              <a:gd name="connsiteX22" fmla="*/ 118534 w 1210734"/>
              <a:gd name="connsiteY22" fmla="*/ 897467 h 1058333"/>
              <a:gd name="connsiteX23" fmla="*/ 135467 w 1210734"/>
              <a:gd name="connsiteY23" fmla="*/ 922867 h 1058333"/>
              <a:gd name="connsiteX24" fmla="*/ 186267 w 1210734"/>
              <a:gd name="connsiteY24" fmla="*/ 939800 h 1058333"/>
              <a:gd name="connsiteX25" fmla="*/ 211667 w 1210734"/>
              <a:gd name="connsiteY25" fmla="*/ 948267 h 1058333"/>
              <a:gd name="connsiteX26" fmla="*/ 237067 w 1210734"/>
              <a:gd name="connsiteY26" fmla="*/ 965200 h 1058333"/>
              <a:gd name="connsiteX27" fmla="*/ 279400 w 1210734"/>
              <a:gd name="connsiteY27" fmla="*/ 973667 h 1058333"/>
              <a:gd name="connsiteX28" fmla="*/ 304800 w 1210734"/>
              <a:gd name="connsiteY28" fmla="*/ 982133 h 1058333"/>
              <a:gd name="connsiteX29" fmla="*/ 372534 w 1210734"/>
              <a:gd name="connsiteY29" fmla="*/ 999067 h 1058333"/>
              <a:gd name="connsiteX30" fmla="*/ 431800 w 1210734"/>
              <a:gd name="connsiteY30" fmla="*/ 1016000 h 1058333"/>
              <a:gd name="connsiteX31" fmla="*/ 550334 w 1210734"/>
              <a:gd name="connsiteY31" fmla="*/ 1049867 h 1058333"/>
              <a:gd name="connsiteX32" fmla="*/ 626534 w 1210734"/>
              <a:gd name="connsiteY32" fmla="*/ 1058333 h 1058333"/>
              <a:gd name="connsiteX33" fmla="*/ 965200 w 1210734"/>
              <a:gd name="connsiteY33" fmla="*/ 1049867 h 1058333"/>
              <a:gd name="connsiteX34" fmla="*/ 1041400 w 1210734"/>
              <a:gd name="connsiteY34" fmla="*/ 1016000 h 1058333"/>
              <a:gd name="connsiteX35" fmla="*/ 1066800 w 1210734"/>
              <a:gd name="connsiteY35" fmla="*/ 1007533 h 1058333"/>
              <a:gd name="connsiteX36" fmla="*/ 1083734 w 1210734"/>
              <a:gd name="connsiteY36" fmla="*/ 990600 h 1058333"/>
              <a:gd name="connsiteX37" fmla="*/ 1109134 w 1210734"/>
              <a:gd name="connsiteY37" fmla="*/ 982133 h 1058333"/>
              <a:gd name="connsiteX38" fmla="*/ 1134534 w 1210734"/>
              <a:gd name="connsiteY38" fmla="*/ 931333 h 1058333"/>
              <a:gd name="connsiteX39" fmla="*/ 1151467 w 1210734"/>
              <a:gd name="connsiteY39" fmla="*/ 905933 h 1058333"/>
              <a:gd name="connsiteX40" fmla="*/ 1159934 w 1210734"/>
              <a:gd name="connsiteY40" fmla="*/ 872067 h 1058333"/>
              <a:gd name="connsiteX41" fmla="*/ 1176867 w 1210734"/>
              <a:gd name="connsiteY41" fmla="*/ 821267 h 1058333"/>
              <a:gd name="connsiteX42" fmla="*/ 1193800 w 1210734"/>
              <a:gd name="connsiteY42" fmla="*/ 745067 h 1058333"/>
              <a:gd name="connsiteX43" fmla="*/ 1202267 w 1210734"/>
              <a:gd name="connsiteY43" fmla="*/ 719667 h 1058333"/>
              <a:gd name="connsiteX44" fmla="*/ 1210734 w 1210734"/>
              <a:gd name="connsiteY44" fmla="*/ 660400 h 1058333"/>
              <a:gd name="connsiteX45" fmla="*/ 1193800 w 1210734"/>
              <a:gd name="connsiteY45" fmla="*/ 440267 h 1058333"/>
              <a:gd name="connsiteX46" fmla="*/ 1176867 w 1210734"/>
              <a:gd name="connsiteY46" fmla="*/ 381000 h 1058333"/>
              <a:gd name="connsiteX47" fmla="*/ 1151467 w 1210734"/>
              <a:gd name="connsiteY47" fmla="*/ 270933 h 1058333"/>
              <a:gd name="connsiteX48" fmla="*/ 1134534 w 1210734"/>
              <a:gd name="connsiteY48" fmla="*/ 245533 h 1058333"/>
              <a:gd name="connsiteX49" fmla="*/ 1109134 w 1210734"/>
              <a:gd name="connsiteY49" fmla="*/ 228600 h 1058333"/>
              <a:gd name="connsiteX50" fmla="*/ 1092200 w 1210734"/>
              <a:gd name="connsiteY50" fmla="*/ 211667 h 1058333"/>
              <a:gd name="connsiteX51" fmla="*/ 1066800 w 1210734"/>
              <a:gd name="connsiteY51" fmla="*/ 203200 h 1058333"/>
              <a:gd name="connsiteX52" fmla="*/ 1041400 w 1210734"/>
              <a:gd name="connsiteY52" fmla="*/ 186267 h 1058333"/>
              <a:gd name="connsiteX53" fmla="*/ 1024467 w 1210734"/>
              <a:gd name="connsiteY53" fmla="*/ 169333 h 1058333"/>
              <a:gd name="connsiteX54" fmla="*/ 973667 w 1210734"/>
              <a:gd name="connsiteY54" fmla="*/ 152400 h 1058333"/>
              <a:gd name="connsiteX55" fmla="*/ 948267 w 1210734"/>
              <a:gd name="connsiteY55" fmla="*/ 143933 h 1058333"/>
              <a:gd name="connsiteX56" fmla="*/ 897467 w 1210734"/>
              <a:gd name="connsiteY56" fmla="*/ 118533 h 1058333"/>
              <a:gd name="connsiteX57" fmla="*/ 880534 w 1210734"/>
              <a:gd name="connsiteY57" fmla="*/ 93133 h 1058333"/>
              <a:gd name="connsiteX58" fmla="*/ 905934 w 1210734"/>
              <a:gd name="connsiteY58" fmla="*/ 50800 h 105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0734" h="1058333">
                <a:moveTo>
                  <a:pt x="905934" y="50800"/>
                </a:moveTo>
                <a:cubicBezTo>
                  <a:pt x="900290" y="42333"/>
                  <a:pt x="866301" y="45903"/>
                  <a:pt x="846667" y="42333"/>
                </a:cubicBezTo>
                <a:cubicBezTo>
                  <a:pt x="835218" y="40251"/>
                  <a:pt x="824334" y="35405"/>
                  <a:pt x="812800" y="33867"/>
                </a:cubicBezTo>
                <a:cubicBezTo>
                  <a:pt x="781901" y="29747"/>
                  <a:pt x="750711" y="28222"/>
                  <a:pt x="719667" y="25400"/>
                </a:cubicBezTo>
                <a:cubicBezTo>
                  <a:pt x="687729" y="19012"/>
                  <a:pt x="659047" y="12802"/>
                  <a:pt x="626534" y="8467"/>
                </a:cubicBezTo>
                <a:cubicBezTo>
                  <a:pt x="601202" y="5089"/>
                  <a:pt x="575734" y="2822"/>
                  <a:pt x="550334" y="0"/>
                </a:cubicBezTo>
                <a:cubicBezTo>
                  <a:pt x="471312" y="2822"/>
                  <a:pt x="392034" y="1517"/>
                  <a:pt x="313267" y="8467"/>
                </a:cubicBezTo>
                <a:cubicBezTo>
                  <a:pt x="283056" y="11133"/>
                  <a:pt x="231830" y="39104"/>
                  <a:pt x="211667" y="59267"/>
                </a:cubicBezTo>
                <a:cubicBezTo>
                  <a:pt x="203200" y="67734"/>
                  <a:pt x="195465" y="77002"/>
                  <a:pt x="186267" y="84667"/>
                </a:cubicBezTo>
                <a:cubicBezTo>
                  <a:pt x="178450" y="91181"/>
                  <a:pt x="169334" y="95956"/>
                  <a:pt x="160867" y="101600"/>
                </a:cubicBezTo>
                <a:cubicBezTo>
                  <a:pt x="155223" y="110067"/>
                  <a:pt x="151129" y="119805"/>
                  <a:pt x="143934" y="127000"/>
                </a:cubicBezTo>
                <a:cubicBezTo>
                  <a:pt x="99926" y="171008"/>
                  <a:pt x="135116" y="118971"/>
                  <a:pt x="101600" y="160867"/>
                </a:cubicBezTo>
                <a:cubicBezTo>
                  <a:pt x="60600" y="212117"/>
                  <a:pt x="104651" y="160454"/>
                  <a:pt x="76200" y="211667"/>
                </a:cubicBezTo>
                <a:cubicBezTo>
                  <a:pt x="66317" y="229457"/>
                  <a:pt x="48770" y="243160"/>
                  <a:pt x="42334" y="262467"/>
                </a:cubicBezTo>
                <a:lnTo>
                  <a:pt x="25400" y="313267"/>
                </a:lnTo>
                <a:cubicBezTo>
                  <a:pt x="22578" y="321734"/>
                  <a:pt x="19099" y="330009"/>
                  <a:pt x="16934" y="338667"/>
                </a:cubicBezTo>
                <a:cubicBezTo>
                  <a:pt x="4977" y="386494"/>
                  <a:pt x="10749" y="361123"/>
                  <a:pt x="0" y="414867"/>
                </a:cubicBezTo>
                <a:cubicBezTo>
                  <a:pt x="2822" y="496711"/>
                  <a:pt x="3358" y="578667"/>
                  <a:pt x="8467" y="660400"/>
                </a:cubicBezTo>
                <a:cubicBezTo>
                  <a:pt x="9024" y="669307"/>
                  <a:pt x="14482" y="677219"/>
                  <a:pt x="16934" y="685800"/>
                </a:cubicBezTo>
                <a:cubicBezTo>
                  <a:pt x="20131" y="696989"/>
                  <a:pt x="22056" y="708521"/>
                  <a:pt x="25400" y="719667"/>
                </a:cubicBezTo>
                <a:cubicBezTo>
                  <a:pt x="33093" y="745312"/>
                  <a:pt x="42333" y="770467"/>
                  <a:pt x="50800" y="795867"/>
                </a:cubicBezTo>
                <a:cubicBezTo>
                  <a:pt x="53622" y="804334"/>
                  <a:pt x="54316" y="813841"/>
                  <a:pt x="59267" y="821267"/>
                </a:cubicBezTo>
                <a:cubicBezTo>
                  <a:pt x="144869" y="949669"/>
                  <a:pt x="52213" y="817881"/>
                  <a:pt x="118534" y="897467"/>
                </a:cubicBezTo>
                <a:cubicBezTo>
                  <a:pt x="125048" y="905284"/>
                  <a:pt x="126838" y="917474"/>
                  <a:pt x="135467" y="922867"/>
                </a:cubicBezTo>
                <a:cubicBezTo>
                  <a:pt x="150603" y="932327"/>
                  <a:pt x="169334" y="934156"/>
                  <a:pt x="186267" y="939800"/>
                </a:cubicBezTo>
                <a:cubicBezTo>
                  <a:pt x="194734" y="942622"/>
                  <a:pt x="204241" y="943317"/>
                  <a:pt x="211667" y="948267"/>
                </a:cubicBezTo>
                <a:cubicBezTo>
                  <a:pt x="220134" y="953911"/>
                  <a:pt x="227539" y="961627"/>
                  <a:pt x="237067" y="965200"/>
                </a:cubicBezTo>
                <a:cubicBezTo>
                  <a:pt x="250541" y="970253"/>
                  <a:pt x="265439" y="970177"/>
                  <a:pt x="279400" y="973667"/>
                </a:cubicBezTo>
                <a:cubicBezTo>
                  <a:pt x="288058" y="975831"/>
                  <a:pt x="296190" y="979785"/>
                  <a:pt x="304800" y="982133"/>
                </a:cubicBezTo>
                <a:cubicBezTo>
                  <a:pt x="327253" y="988256"/>
                  <a:pt x="350455" y="991708"/>
                  <a:pt x="372534" y="999067"/>
                </a:cubicBezTo>
                <a:cubicBezTo>
                  <a:pt x="457925" y="1027528"/>
                  <a:pt x="325451" y="984095"/>
                  <a:pt x="431800" y="1016000"/>
                </a:cubicBezTo>
                <a:cubicBezTo>
                  <a:pt x="469570" y="1027331"/>
                  <a:pt x="511061" y="1045504"/>
                  <a:pt x="550334" y="1049867"/>
                </a:cubicBezTo>
                <a:lnTo>
                  <a:pt x="626534" y="1058333"/>
                </a:lnTo>
                <a:cubicBezTo>
                  <a:pt x="739423" y="1055511"/>
                  <a:pt x="852515" y="1057216"/>
                  <a:pt x="965200" y="1049867"/>
                </a:cubicBezTo>
                <a:cubicBezTo>
                  <a:pt x="1015436" y="1046591"/>
                  <a:pt x="1006973" y="1033213"/>
                  <a:pt x="1041400" y="1016000"/>
                </a:cubicBezTo>
                <a:cubicBezTo>
                  <a:pt x="1049382" y="1012009"/>
                  <a:pt x="1058333" y="1010355"/>
                  <a:pt x="1066800" y="1007533"/>
                </a:cubicBezTo>
                <a:cubicBezTo>
                  <a:pt x="1072445" y="1001889"/>
                  <a:pt x="1076889" y="994707"/>
                  <a:pt x="1083734" y="990600"/>
                </a:cubicBezTo>
                <a:cubicBezTo>
                  <a:pt x="1091387" y="986008"/>
                  <a:pt x="1102165" y="987708"/>
                  <a:pt x="1109134" y="982133"/>
                </a:cubicBezTo>
                <a:cubicBezTo>
                  <a:pt x="1129353" y="965958"/>
                  <a:pt x="1124309" y="951783"/>
                  <a:pt x="1134534" y="931333"/>
                </a:cubicBezTo>
                <a:cubicBezTo>
                  <a:pt x="1139085" y="922232"/>
                  <a:pt x="1145823" y="914400"/>
                  <a:pt x="1151467" y="905933"/>
                </a:cubicBezTo>
                <a:cubicBezTo>
                  <a:pt x="1154289" y="894644"/>
                  <a:pt x="1156590" y="883212"/>
                  <a:pt x="1159934" y="872067"/>
                </a:cubicBezTo>
                <a:cubicBezTo>
                  <a:pt x="1165063" y="854971"/>
                  <a:pt x="1173366" y="838770"/>
                  <a:pt x="1176867" y="821267"/>
                </a:cubicBezTo>
                <a:cubicBezTo>
                  <a:pt x="1182685" y="792179"/>
                  <a:pt x="1185831" y="772958"/>
                  <a:pt x="1193800" y="745067"/>
                </a:cubicBezTo>
                <a:cubicBezTo>
                  <a:pt x="1196252" y="736486"/>
                  <a:pt x="1199445" y="728134"/>
                  <a:pt x="1202267" y="719667"/>
                </a:cubicBezTo>
                <a:cubicBezTo>
                  <a:pt x="1205089" y="699911"/>
                  <a:pt x="1210734" y="680356"/>
                  <a:pt x="1210734" y="660400"/>
                </a:cubicBezTo>
                <a:cubicBezTo>
                  <a:pt x="1210734" y="603555"/>
                  <a:pt x="1208726" y="507435"/>
                  <a:pt x="1193800" y="440267"/>
                </a:cubicBezTo>
                <a:cubicBezTo>
                  <a:pt x="1175667" y="358666"/>
                  <a:pt x="1195306" y="482410"/>
                  <a:pt x="1176867" y="381000"/>
                </a:cubicBezTo>
                <a:cubicBezTo>
                  <a:pt x="1171500" y="351481"/>
                  <a:pt x="1169680" y="298253"/>
                  <a:pt x="1151467" y="270933"/>
                </a:cubicBezTo>
                <a:cubicBezTo>
                  <a:pt x="1145823" y="262466"/>
                  <a:pt x="1141729" y="252728"/>
                  <a:pt x="1134534" y="245533"/>
                </a:cubicBezTo>
                <a:cubicBezTo>
                  <a:pt x="1127339" y="238338"/>
                  <a:pt x="1117080" y="234957"/>
                  <a:pt x="1109134" y="228600"/>
                </a:cubicBezTo>
                <a:cubicBezTo>
                  <a:pt x="1102901" y="223613"/>
                  <a:pt x="1099045" y="215774"/>
                  <a:pt x="1092200" y="211667"/>
                </a:cubicBezTo>
                <a:cubicBezTo>
                  <a:pt x="1084547" y="207075"/>
                  <a:pt x="1074782" y="207191"/>
                  <a:pt x="1066800" y="203200"/>
                </a:cubicBezTo>
                <a:cubicBezTo>
                  <a:pt x="1057699" y="198649"/>
                  <a:pt x="1049346" y="192624"/>
                  <a:pt x="1041400" y="186267"/>
                </a:cubicBezTo>
                <a:cubicBezTo>
                  <a:pt x="1035167" y="181280"/>
                  <a:pt x="1031607" y="172903"/>
                  <a:pt x="1024467" y="169333"/>
                </a:cubicBezTo>
                <a:cubicBezTo>
                  <a:pt x="1008502" y="161350"/>
                  <a:pt x="990600" y="158044"/>
                  <a:pt x="973667" y="152400"/>
                </a:cubicBezTo>
                <a:cubicBezTo>
                  <a:pt x="965200" y="149578"/>
                  <a:pt x="955693" y="148883"/>
                  <a:pt x="948267" y="143933"/>
                </a:cubicBezTo>
                <a:cubicBezTo>
                  <a:pt x="915441" y="122050"/>
                  <a:pt x="932520" y="130218"/>
                  <a:pt x="897467" y="118533"/>
                </a:cubicBezTo>
                <a:cubicBezTo>
                  <a:pt x="891823" y="110066"/>
                  <a:pt x="886891" y="101079"/>
                  <a:pt x="880534" y="93133"/>
                </a:cubicBezTo>
                <a:cubicBezTo>
                  <a:pt x="875547" y="86900"/>
                  <a:pt x="911578" y="59267"/>
                  <a:pt x="905934" y="50800"/>
                </a:cubicBezTo>
                <a:close/>
              </a:path>
            </a:pathLst>
          </a:custGeom>
          <a:noFill/>
          <a:ln w="28575">
            <a:solidFill>
              <a:srgbClr val="B4005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4" name="Freeform: Shape 13">
            <a:extLst>
              <a:ext uri="{FF2B5EF4-FFF2-40B4-BE49-F238E27FC236}">
                <a16:creationId xmlns:a16="http://schemas.microsoft.com/office/drawing/2014/main" id="{BF558270-8E64-46A1-B555-95A4EE71AA2E}"/>
              </a:ext>
            </a:extLst>
          </p:cNvPr>
          <p:cNvSpPr/>
          <p:nvPr/>
        </p:nvSpPr>
        <p:spPr>
          <a:xfrm>
            <a:off x="8754533" y="1777389"/>
            <a:ext cx="1617065" cy="3167144"/>
          </a:xfrm>
          <a:custGeom>
            <a:avLst/>
            <a:gdLst>
              <a:gd name="connsiteX0" fmla="*/ 685800 w 1617065"/>
              <a:gd name="connsiteY0" fmla="*/ 611 h 3167144"/>
              <a:gd name="connsiteX1" fmla="*/ 541867 w 1617065"/>
              <a:gd name="connsiteY1" fmla="*/ 17544 h 3167144"/>
              <a:gd name="connsiteX2" fmla="*/ 516467 w 1617065"/>
              <a:gd name="connsiteY2" fmla="*/ 26011 h 3167144"/>
              <a:gd name="connsiteX3" fmla="*/ 474134 w 1617065"/>
              <a:gd name="connsiteY3" fmla="*/ 34478 h 3167144"/>
              <a:gd name="connsiteX4" fmla="*/ 423334 w 1617065"/>
              <a:gd name="connsiteY4" fmla="*/ 51411 h 3167144"/>
              <a:gd name="connsiteX5" fmla="*/ 397934 w 1617065"/>
              <a:gd name="connsiteY5" fmla="*/ 59878 h 3167144"/>
              <a:gd name="connsiteX6" fmla="*/ 364067 w 1617065"/>
              <a:gd name="connsiteY6" fmla="*/ 68344 h 3167144"/>
              <a:gd name="connsiteX7" fmla="*/ 321734 w 1617065"/>
              <a:gd name="connsiteY7" fmla="*/ 76811 h 3167144"/>
              <a:gd name="connsiteX8" fmla="*/ 296334 w 1617065"/>
              <a:gd name="connsiteY8" fmla="*/ 85278 h 3167144"/>
              <a:gd name="connsiteX9" fmla="*/ 254000 w 1617065"/>
              <a:gd name="connsiteY9" fmla="*/ 110678 h 3167144"/>
              <a:gd name="connsiteX10" fmla="*/ 203200 w 1617065"/>
              <a:gd name="connsiteY10" fmla="*/ 144544 h 3167144"/>
              <a:gd name="connsiteX11" fmla="*/ 186267 w 1617065"/>
              <a:gd name="connsiteY11" fmla="*/ 169944 h 3167144"/>
              <a:gd name="connsiteX12" fmla="*/ 169334 w 1617065"/>
              <a:gd name="connsiteY12" fmla="*/ 186878 h 3167144"/>
              <a:gd name="connsiteX13" fmla="*/ 160867 w 1617065"/>
              <a:gd name="connsiteY13" fmla="*/ 212278 h 3167144"/>
              <a:gd name="connsiteX14" fmla="*/ 127000 w 1617065"/>
              <a:gd name="connsiteY14" fmla="*/ 254611 h 3167144"/>
              <a:gd name="connsiteX15" fmla="*/ 101600 w 1617065"/>
              <a:gd name="connsiteY15" fmla="*/ 305411 h 3167144"/>
              <a:gd name="connsiteX16" fmla="*/ 84667 w 1617065"/>
              <a:gd name="connsiteY16" fmla="*/ 356211 h 3167144"/>
              <a:gd name="connsiteX17" fmla="*/ 67734 w 1617065"/>
              <a:gd name="connsiteY17" fmla="*/ 407011 h 3167144"/>
              <a:gd name="connsiteX18" fmla="*/ 59267 w 1617065"/>
              <a:gd name="connsiteY18" fmla="*/ 449344 h 3167144"/>
              <a:gd name="connsiteX19" fmla="*/ 42334 w 1617065"/>
              <a:gd name="connsiteY19" fmla="*/ 500144 h 3167144"/>
              <a:gd name="connsiteX20" fmla="*/ 33867 w 1617065"/>
              <a:gd name="connsiteY20" fmla="*/ 559411 h 3167144"/>
              <a:gd name="connsiteX21" fmla="*/ 16934 w 1617065"/>
              <a:gd name="connsiteY21" fmla="*/ 1338344 h 3167144"/>
              <a:gd name="connsiteX22" fmla="*/ 0 w 1617065"/>
              <a:gd name="connsiteY22" fmla="*/ 1482278 h 3167144"/>
              <a:gd name="connsiteX23" fmla="*/ 8467 w 1617065"/>
              <a:gd name="connsiteY23" fmla="*/ 1820944 h 3167144"/>
              <a:gd name="connsiteX24" fmla="*/ 25400 w 1617065"/>
              <a:gd name="connsiteY24" fmla="*/ 1905611 h 3167144"/>
              <a:gd name="connsiteX25" fmla="*/ 42334 w 1617065"/>
              <a:gd name="connsiteY25" fmla="*/ 1981811 h 3167144"/>
              <a:gd name="connsiteX26" fmla="*/ 50800 w 1617065"/>
              <a:gd name="connsiteY26" fmla="*/ 2049544 h 3167144"/>
              <a:gd name="connsiteX27" fmla="*/ 67734 w 1617065"/>
              <a:gd name="connsiteY27" fmla="*/ 2108811 h 3167144"/>
              <a:gd name="connsiteX28" fmla="*/ 76200 w 1617065"/>
              <a:gd name="connsiteY28" fmla="*/ 2168078 h 3167144"/>
              <a:gd name="connsiteX29" fmla="*/ 93134 w 1617065"/>
              <a:gd name="connsiteY29" fmla="*/ 2227344 h 3167144"/>
              <a:gd name="connsiteX30" fmla="*/ 101600 w 1617065"/>
              <a:gd name="connsiteY30" fmla="*/ 2303544 h 3167144"/>
              <a:gd name="connsiteX31" fmla="*/ 110067 w 1617065"/>
              <a:gd name="connsiteY31" fmla="*/ 2371278 h 3167144"/>
              <a:gd name="connsiteX32" fmla="*/ 118534 w 1617065"/>
              <a:gd name="connsiteY32" fmla="*/ 2489811 h 3167144"/>
              <a:gd name="connsiteX33" fmla="*/ 135467 w 1617065"/>
              <a:gd name="connsiteY33" fmla="*/ 2591411 h 3167144"/>
              <a:gd name="connsiteX34" fmla="*/ 143934 w 1617065"/>
              <a:gd name="connsiteY34" fmla="*/ 2667611 h 3167144"/>
              <a:gd name="connsiteX35" fmla="*/ 160867 w 1617065"/>
              <a:gd name="connsiteY35" fmla="*/ 2735344 h 3167144"/>
              <a:gd name="connsiteX36" fmla="*/ 177800 w 1617065"/>
              <a:gd name="connsiteY36" fmla="*/ 2853878 h 3167144"/>
              <a:gd name="connsiteX37" fmla="*/ 186267 w 1617065"/>
              <a:gd name="connsiteY37" fmla="*/ 2913144 h 3167144"/>
              <a:gd name="connsiteX38" fmla="*/ 194734 w 1617065"/>
              <a:gd name="connsiteY38" fmla="*/ 2938544 h 3167144"/>
              <a:gd name="connsiteX39" fmla="*/ 203200 w 1617065"/>
              <a:gd name="connsiteY39" fmla="*/ 2972411 h 3167144"/>
              <a:gd name="connsiteX40" fmla="*/ 211667 w 1617065"/>
              <a:gd name="connsiteY40" fmla="*/ 3023211 h 3167144"/>
              <a:gd name="connsiteX41" fmla="*/ 228600 w 1617065"/>
              <a:gd name="connsiteY41" fmla="*/ 3074011 h 3167144"/>
              <a:gd name="connsiteX42" fmla="*/ 237067 w 1617065"/>
              <a:gd name="connsiteY42" fmla="*/ 3099411 h 3167144"/>
              <a:gd name="connsiteX43" fmla="*/ 262467 w 1617065"/>
              <a:gd name="connsiteY43" fmla="*/ 3116344 h 3167144"/>
              <a:gd name="connsiteX44" fmla="*/ 279400 w 1617065"/>
              <a:gd name="connsiteY44" fmla="*/ 3133278 h 3167144"/>
              <a:gd name="connsiteX45" fmla="*/ 330200 w 1617065"/>
              <a:gd name="connsiteY45" fmla="*/ 3150211 h 3167144"/>
              <a:gd name="connsiteX46" fmla="*/ 355600 w 1617065"/>
              <a:gd name="connsiteY46" fmla="*/ 3158678 h 3167144"/>
              <a:gd name="connsiteX47" fmla="*/ 381000 w 1617065"/>
              <a:gd name="connsiteY47" fmla="*/ 3167144 h 3167144"/>
              <a:gd name="connsiteX48" fmla="*/ 846667 w 1617065"/>
              <a:gd name="connsiteY48" fmla="*/ 3158678 h 3167144"/>
              <a:gd name="connsiteX49" fmla="*/ 1016000 w 1617065"/>
              <a:gd name="connsiteY49" fmla="*/ 3167144 h 3167144"/>
              <a:gd name="connsiteX50" fmla="*/ 1388534 w 1617065"/>
              <a:gd name="connsiteY50" fmla="*/ 3150211 h 3167144"/>
              <a:gd name="connsiteX51" fmla="*/ 1413934 w 1617065"/>
              <a:gd name="connsiteY51" fmla="*/ 3141744 h 3167144"/>
              <a:gd name="connsiteX52" fmla="*/ 1464734 w 1617065"/>
              <a:gd name="connsiteY52" fmla="*/ 3107878 h 3167144"/>
              <a:gd name="connsiteX53" fmla="*/ 1473200 w 1617065"/>
              <a:gd name="connsiteY53" fmla="*/ 3082478 h 3167144"/>
              <a:gd name="connsiteX54" fmla="*/ 1490134 w 1617065"/>
              <a:gd name="connsiteY54" fmla="*/ 3057078 h 3167144"/>
              <a:gd name="connsiteX55" fmla="*/ 1498600 w 1617065"/>
              <a:gd name="connsiteY55" fmla="*/ 3006278 h 3167144"/>
              <a:gd name="connsiteX56" fmla="*/ 1515534 w 1617065"/>
              <a:gd name="connsiteY56" fmla="*/ 2955478 h 3167144"/>
              <a:gd name="connsiteX57" fmla="*/ 1524000 w 1617065"/>
              <a:gd name="connsiteY57" fmla="*/ 2896211 h 3167144"/>
              <a:gd name="connsiteX58" fmla="*/ 1540934 w 1617065"/>
              <a:gd name="connsiteY58" fmla="*/ 2549078 h 3167144"/>
              <a:gd name="connsiteX59" fmla="*/ 1549400 w 1617065"/>
              <a:gd name="connsiteY59" fmla="*/ 2405144 h 3167144"/>
              <a:gd name="connsiteX60" fmla="*/ 1557867 w 1617065"/>
              <a:gd name="connsiteY60" fmla="*/ 2210411 h 3167144"/>
              <a:gd name="connsiteX61" fmla="*/ 1566334 w 1617065"/>
              <a:gd name="connsiteY61" fmla="*/ 1067411 h 3167144"/>
              <a:gd name="connsiteX62" fmla="*/ 1591734 w 1617065"/>
              <a:gd name="connsiteY62" fmla="*/ 804944 h 3167144"/>
              <a:gd name="connsiteX63" fmla="*/ 1600200 w 1617065"/>
              <a:gd name="connsiteY63" fmla="*/ 601744 h 3167144"/>
              <a:gd name="connsiteX64" fmla="*/ 1608667 w 1617065"/>
              <a:gd name="connsiteY64" fmla="*/ 567878 h 3167144"/>
              <a:gd name="connsiteX65" fmla="*/ 1591734 w 1617065"/>
              <a:gd name="connsiteY65" fmla="*/ 195344 h 3167144"/>
              <a:gd name="connsiteX66" fmla="*/ 1566334 w 1617065"/>
              <a:gd name="connsiteY66" fmla="*/ 203811 h 3167144"/>
              <a:gd name="connsiteX67" fmla="*/ 1532467 w 1617065"/>
              <a:gd name="connsiteY67" fmla="*/ 169944 h 3167144"/>
              <a:gd name="connsiteX68" fmla="*/ 1507067 w 1617065"/>
              <a:gd name="connsiteY68" fmla="*/ 144544 h 3167144"/>
              <a:gd name="connsiteX69" fmla="*/ 1481667 w 1617065"/>
              <a:gd name="connsiteY69" fmla="*/ 119144 h 3167144"/>
              <a:gd name="connsiteX70" fmla="*/ 1456267 w 1617065"/>
              <a:gd name="connsiteY70" fmla="*/ 102211 h 3167144"/>
              <a:gd name="connsiteX71" fmla="*/ 1422400 w 1617065"/>
              <a:gd name="connsiteY71" fmla="*/ 68344 h 3167144"/>
              <a:gd name="connsiteX72" fmla="*/ 1405467 w 1617065"/>
              <a:gd name="connsiteY72" fmla="*/ 42944 h 3167144"/>
              <a:gd name="connsiteX73" fmla="*/ 1354667 w 1617065"/>
              <a:gd name="connsiteY73" fmla="*/ 26011 h 3167144"/>
              <a:gd name="connsiteX74" fmla="*/ 1329267 w 1617065"/>
              <a:gd name="connsiteY74" fmla="*/ 17544 h 3167144"/>
              <a:gd name="connsiteX75" fmla="*/ 795867 w 1617065"/>
              <a:gd name="connsiteY75" fmla="*/ 9078 h 3167144"/>
              <a:gd name="connsiteX76" fmla="*/ 685800 w 1617065"/>
              <a:gd name="connsiteY76" fmla="*/ 611 h 316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617065" h="3167144">
                <a:moveTo>
                  <a:pt x="685800" y="611"/>
                </a:moveTo>
                <a:cubicBezTo>
                  <a:pt x="643467" y="2022"/>
                  <a:pt x="579289" y="10060"/>
                  <a:pt x="541867" y="17544"/>
                </a:cubicBezTo>
                <a:cubicBezTo>
                  <a:pt x="533116" y="19294"/>
                  <a:pt x="525125" y="23846"/>
                  <a:pt x="516467" y="26011"/>
                </a:cubicBezTo>
                <a:cubicBezTo>
                  <a:pt x="502506" y="29501"/>
                  <a:pt x="488017" y="30692"/>
                  <a:pt x="474134" y="34478"/>
                </a:cubicBezTo>
                <a:cubicBezTo>
                  <a:pt x="456914" y="39174"/>
                  <a:pt x="440267" y="45767"/>
                  <a:pt x="423334" y="51411"/>
                </a:cubicBezTo>
                <a:cubicBezTo>
                  <a:pt x="414867" y="54233"/>
                  <a:pt x="406592" y="57714"/>
                  <a:pt x="397934" y="59878"/>
                </a:cubicBezTo>
                <a:cubicBezTo>
                  <a:pt x="386645" y="62700"/>
                  <a:pt x="375426" y="65820"/>
                  <a:pt x="364067" y="68344"/>
                </a:cubicBezTo>
                <a:cubicBezTo>
                  <a:pt x="350019" y="71466"/>
                  <a:pt x="335695" y="73321"/>
                  <a:pt x="321734" y="76811"/>
                </a:cubicBezTo>
                <a:cubicBezTo>
                  <a:pt x="313076" y="78976"/>
                  <a:pt x="304801" y="82456"/>
                  <a:pt x="296334" y="85278"/>
                </a:cubicBezTo>
                <a:cubicBezTo>
                  <a:pt x="258342" y="123267"/>
                  <a:pt x="303460" y="83200"/>
                  <a:pt x="254000" y="110678"/>
                </a:cubicBezTo>
                <a:cubicBezTo>
                  <a:pt x="236210" y="120561"/>
                  <a:pt x="203200" y="144544"/>
                  <a:pt x="203200" y="144544"/>
                </a:cubicBezTo>
                <a:cubicBezTo>
                  <a:pt x="197556" y="153011"/>
                  <a:pt x="192624" y="161998"/>
                  <a:pt x="186267" y="169944"/>
                </a:cubicBezTo>
                <a:cubicBezTo>
                  <a:pt x="181280" y="176177"/>
                  <a:pt x="173441" y="180033"/>
                  <a:pt x="169334" y="186878"/>
                </a:cubicBezTo>
                <a:cubicBezTo>
                  <a:pt x="164742" y="194531"/>
                  <a:pt x="164858" y="204296"/>
                  <a:pt x="160867" y="212278"/>
                </a:cubicBezTo>
                <a:cubicBezTo>
                  <a:pt x="150185" y="233641"/>
                  <a:pt x="142752" y="238860"/>
                  <a:pt x="127000" y="254611"/>
                </a:cubicBezTo>
                <a:cubicBezTo>
                  <a:pt x="96128" y="347233"/>
                  <a:pt x="145363" y="206946"/>
                  <a:pt x="101600" y="305411"/>
                </a:cubicBezTo>
                <a:cubicBezTo>
                  <a:pt x="94351" y="321722"/>
                  <a:pt x="90311" y="339278"/>
                  <a:pt x="84667" y="356211"/>
                </a:cubicBezTo>
                <a:lnTo>
                  <a:pt x="67734" y="407011"/>
                </a:lnTo>
                <a:cubicBezTo>
                  <a:pt x="64912" y="421122"/>
                  <a:pt x="63053" y="435461"/>
                  <a:pt x="59267" y="449344"/>
                </a:cubicBezTo>
                <a:cubicBezTo>
                  <a:pt x="54571" y="466564"/>
                  <a:pt x="42334" y="500144"/>
                  <a:pt x="42334" y="500144"/>
                </a:cubicBezTo>
                <a:cubicBezTo>
                  <a:pt x="39512" y="519900"/>
                  <a:pt x="35956" y="539564"/>
                  <a:pt x="33867" y="559411"/>
                </a:cubicBezTo>
                <a:cubicBezTo>
                  <a:pt x="7235" y="812409"/>
                  <a:pt x="21927" y="1116154"/>
                  <a:pt x="16934" y="1338344"/>
                </a:cubicBezTo>
                <a:cubicBezTo>
                  <a:pt x="16633" y="1351729"/>
                  <a:pt x="2129" y="1465246"/>
                  <a:pt x="0" y="1482278"/>
                </a:cubicBezTo>
                <a:cubicBezTo>
                  <a:pt x="2822" y="1595167"/>
                  <a:pt x="3562" y="1708127"/>
                  <a:pt x="8467" y="1820944"/>
                </a:cubicBezTo>
                <a:cubicBezTo>
                  <a:pt x="10078" y="1858005"/>
                  <a:pt x="18714" y="1872183"/>
                  <a:pt x="25400" y="1905611"/>
                </a:cubicBezTo>
                <a:cubicBezTo>
                  <a:pt x="40299" y="1980108"/>
                  <a:pt x="25857" y="1932382"/>
                  <a:pt x="42334" y="1981811"/>
                </a:cubicBezTo>
                <a:cubicBezTo>
                  <a:pt x="45156" y="2004389"/>
                  <a:pt x="47059" y="2027100"/>
                  <a:pt x="50800" y="2049544"/>
                </a:cubicBezTo>
                <a:cubicBezTo>
                  <a:pt x="54344" y="2070806"/>
                  <a:pt x="61023" y="2088680"/>
                  <a:pt x="67734" y="2108811"/>
                </a:cubicBezTo>
                <a:cubicBezTo>
                  <a:pt x="70556" y="2128567"/>
                  <a:pt x="72630" y="2148444"/>
                  <a:pt x="76200" y="2168078"/>
                </a:cubicBezTo>
                <a:cubicBezTo>
                  <a:pt x="80452" y="2191463"/>
                  <a:pt x="85880" y="2205584"/>
                  <a:pt x="93134" y="2227344"/>
                </a:cubicBezTo>
                <a:cubicBezTo>
                  <a:pt x="95956" y="2252744"/>
                  <a:pt x="98614" y="2278163"/>
                  <a:pt x="101600" y="2303544"/>
                </a:cubicBezTo>
                <a:cubicBezTo>
                  <a:pt x="104259" y="2326142"/>
                  <a:pt x="108007" y="2348618"/>
                  <a:pt x="110067" y="2371278"/>
                </a:cubicBezTo>
                <a:cubicBezTo>
                  <a:pt x="113653" y="2410727"/>
                  <a:pt x="114779" y="2450378"/>
                  <a:pt x="118534" y="2489811"/>
                </a:cubicBezTo>
                <a:cubicBezTo>
                  <a:pt x="128346" y="2592840"/>
                  <a:pt x="123583" y="2508226"/>
                  <a:pt x="135467" y="2591411"/>
                </a:cubicBezTo>
                <a:cubicBezTo>
                  <a:pt x="139081" y="2616710"/>
                  <a:pt x="140320" y="2642312"/>
                  <a:pt x="143934" y="2667611"/>
                </a:cubicBezTo>
                <a:cubicBezTo>
                  <a:pt x="149043" y="2703374"/>
                  <a:pt x="151017" y="2705794"/>
                  <a:pt x="160867" y="2735344"/>
                </a:cubicBezTo>
                <a:cubicBezTo>
                  <a:pt x="176853" y="2863231"/>
                  <a:pt x="161527" y="2748102"/>
                  <a:pt x="177800" y="2853878"/>
                </a:cubicBezTo>
                <a:cubicBezTo>
                  <a:pt x="180834" y="2873602"/>
                  <a:pt x="182353" y="2893576"/>
                  <a:pt x="186267" y="2913144"/>
                </a:cubicBezTo>
                <a:cubicBezTo>
                  <a:pt x="188017" y="2921895"/>
                  <a:pt x="192282" y="2929963"/>
                  <a:pt x="194734" y="2938544"/>
                </a:cubicBezTo>
                <a:cubicBezTo>
                  <a:pt x="197931" y="2949733"/>
                  <a:pt x="200918" y="2961001"/>
                  <a:pt x="203200" y="2972411"/>
                </a:cubicBezTo>
                <a:cubicBezTo>
                  <a:pt x="206567" y="2989245"/>
                  <a:pt x="207503" y="3006557"/>
                  <a:pt x="211667" y="3023211"/>
                </a:cubicBezTo>
                <a:cubicBezTo>
                  <a:pt x="215996" y="3040527"/>
                  <a:pt x="222956" y="3057078"/>
                  <a:pt x="228600" y="3074011"/>
                </a:cubicBezTo>
                <a:cubicBezTo>
                  <a:pt x="231422" y="3082478"/>
                  <a:pt x="229641" y="3094461"/>
                  <a:pt x="237067" y="3099411"/>
                </a:cubicBezTo>
                <a:cubicBezTo>
                  <a:pt x="245534" y="3105055"/>
                  <a:pt x="254521" y="3109987"/>
                  <a:pt x="262467" y="3116344"/>
                </a:cubicBezTo>
                <a:cubicBezTo>
                  <a:pt x="268700" y="3121331"/>
                  <a:pt x="272260" y="3129708"/>
                  <a:pt x="279400" y="3133278"/>
                </a:cubicBezTo>
                <a:cubicBezTo>
                  <a:pt x="295365" y="3141261"/>
                  <a:pt x="313267" y="3144567"/>
                  <a:pt x="330200" y="3150211"/>
                </a:cubicBezTo>
                <a:lnTo>
                  <a:pt x="355600" y="3158678"/>
                </a:lnTo>
                <a:lnTo>
                  <a:pt x="381000" y="3167144"/>
                </a:lnTo>
                <a:lnTo>
                  <a:pt x="846667" y="3158678"/>
                </a:lnTo>
                <a:cubicBezTo>
                  <a:pt x="903182" y="3158678"/>
                  <a:pt x="959485" y="3167144"/>
                  <a:pt x="1016000" y="3167144"/>
                </a:cubicBezTo>
                <a:cubicBezTo>
                  <a:pt x="1099400" y="3167144"/>
                  <a:pt x="1292778" y="3155531"/>
                  <a:pt x="1388534" y="3150211"/>
                </a:cubicBezTo>
                <a:cubicBezTo>
                  <a:pt x="1397001" y="3147389"/>
                  <a:pt x="1406132" y="3146078"/>
                  <a:pt x="1413934" y="3141744"/>
                </a:cubicBezTo>
                <a:cubicBezTo>
                  <a:pt x="1431724" y="3131861"/>
                  <a:pt x="1464734" y="3107878"/>
                  <a:pt x="1464734" y="3107878"/>
                </a:cubicBezTo>
                <a:cubicBezTo>
                  <a:pt x="1467556" y="3099411"/>
                  <a:pt x="1469209" y="3090460"/>
                  <a:pt x="1473200" y="3082478"/>
                </a:cubicBezTo>
                <a:cubicBezTo>
                  <a:pt x="1477751" y="3073376"/>
                  <a:pt x="1486916" y="3066732"/>
                  <a:pt x="1490134" y="3057078"/>
                </a:cubicBezTo>
                <a:cubicBezTo>
                  <a:pt x="1495563" y="3040792"/>
                  <a:pt x="1494436" y="3022932"/>
                  <a:pt x="1498600" y="3006278"/>
                </a:cubicBezTo>
                <a:cubicBezTo>
                  <a:pt x="1502929" y="2988962"/>
                  <a:pt x="1515534" y="2955478"/>
                  <a:pt x="1515534" y="2955478"/>
                </a:cubicBezTo>
                <a:cubicBezTo>
                  <a:pt x="1518356" y="2935722"/>
                  <a:pt x="1522014" y="2916068"/>
                  <a:pt x="1524000" y="2896211"/>
                </a:cubicBezTo>
                <a:cubicBezTo>
                  <a:pt x="1537047" y="2765737"/>
                  <a:pt x="1534344" y="2697354"/>
                  <a:pt x="1540934" y="2549078"/>
                </a:cubicBezTo>
                <a:cubicBezTo>
                  <a:pt x="1543068" y="2501064"/>
                  <a:pt x="1547000" y="2453145"/>
                  <a:pt x="1549400" y="2405144"/>
                </a:cubicBezTo>
                <a:cubicBezTo>
                  <a:pt x="1552644" y="2340253"/>
                  <a:pt x="1555045" y="2275322"/>
                  <a:pt x="1557867" y="2210411"/>
                </a:cubicBezTo>
                <a:cubicBezTo>
                  <a:pt x="1560689" y="1829411"/>
                  <a:pt x="1559055" y="1448352"/>
                  <a:pt x="1566334" y="1067411"/>
                </a:cubicBezTo>
                <a:cubicBezTo>
                  <a:pt x="1567223" y="1020909"/>
                  <a:pt x="1583907" y="875382"/>
                  <a:pt x="1591734" y="804944"/>
                </a:cubicBezTo>
                <a:cubicBezTo>
                  <a:pt x="1594556" y="737211"/>
                  <a:pt x="1595370" y="669364"/>
                  <a:pt x="1600200" y="601744"/>
                </a:cubicBezTo>
                <a:cubicBezTo>
                  <a:pt x="1601029" y="590137"/>
                  <a:pt x="1608667" y="579514"/>
                  <a:pt x="1608667" y="567878"/>
                </a:cubicBezTo>
                <a:cubicBezTo>
                  <a:pt x="1608667" y="237878"/>
                  <a:pt x="1636130" y="328542"/>
                  <a:pt x="1591734" y="195344"/>
                </a:cubicBezTo>
                <a:cubicBezTo>
                  <a:pt x="1583267" y="198166"/>
                  <a:pt x="1574537" y="207327"/>
                  <a:pt x="1566334" y="203811"/>
                </a:cubicBezTo>
                <a:cubicBezTo>
                  <a:pt x="1551660" y="197522"/>
                  <a:pt x="1543756" y="181233"/>
                  <a:pt x="1532467" y="169944"/>
                </a:cubicBezTo>
                <a:lnTo>
                  <a:pt x="1507067" y="144544"/>
                </a:lnTo>
                <a:cubicBezTo>
                  <a:pt x="1498600" y="136077"/>
                  <a:pt x="1491630" y="125786"/>
                  <a:pt x="1481667" y="119144"/>
                </a:cubicBezTo>
                <a:lnTo>
                  <a:pt x="1456267" y="102211"/>
                </a:lnTo>
                <a:cubicBezTo>
                  <a:pt x="1437793" y="46792"/>
                  <a:pt x="1463451" y="101185"/>
                  <a:pt x="1422400" y="68344"/>
                </a:cubicBezTo>
                <a:cubicBezTo>
                  <a:pt x="1414454" y="61987"/>
                  <a:pt x="1414096" y="48337"/>
                  <a:pt x="1405467" y="42944"/>
                </a:cubicBezTo>
                <a:cubicBezTo>
                  <a:pt x="1390331" y="33484"/>
                  <a:pt x="1371600" y="31655"/>
                  <a:pt x="1354667" y="26011"/>
                </a:cubicBezTo>
                <a:cubicBezTo>
                  <a:pt x="1346200" y="23189"/>
                  <a:pt x="1338191" y="17686"/>
                  <a:pt x="1329267" y="17544"/>
                </a:cubicBezTo>
                <a:lnTo>
                  <a:pt x="795867" y="9078"/>
                </a:lnTo>
                <a:cubicBezTo>
                  <a:pt x="719733" y="-439"/>
                  <a:pt x="728133" y="-800"/>
                  <a:pt x="685800" y="611"/>
                </a:cubicBezTo>
                <a:close/>
              </a:path>
            </a:pathLst>
          </a:custGeom>
          <a:noFill/>
          <a:ln w="28575">
            <a:solidFill>
              <a:srgbClr val="B4005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06326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C8C1-5749-4BB8-BC83-2F57564E1A10}"/>
              </a:ext>
            </a:extLst>
          </p:cNvPr>
          <p:cNvSpPr>
            <a:spLocks noGrp="1"/>
          </p:cNvSpPr>
          <p:nvPr>
            <p:ph type="title"/>
          </p:nvPr>
        </p:nvSpPr>
        <p:spPr>
          <a:xfrm>
            <a:off x="838200" y="282573"/>
            <a:ext cx="10515600" cy="625475"/>
          </a:xfrm>
        </p:spPr>
        <p:txBody>
          <a:bodyPr vert="horz" lIns="91440" tIns="45720" rIns="91440" bIns="45720" rtlCol="0" anchor="ctr">
            <a:normAutofit/>
          </a:bodyPr>
          <a:lstStyle/>
          <a:p>
            <a:pPr algn="ctr"/>
            <a:r>
              <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Balancing DFDs</a:t>
            </a:r>
          </a:p>
        </p:txBody>
      </p:sp>
      <p:sp>
        <p:nvSpPr>
          <p:cNvPr id="3" name="Content Placeholder 2">
            <a:extLst>
              <a:ext uri="{FF2B5EF4-FFF2-40B4-BE49-F238E27FC236}">
                <a16:creationId xmlns:a16="http://schemas.microsoft.com/office/drawing/2014/main" id="{12CC8C7E-B1F2-465A-82AE-23831C7841D4}"/>
              </a:ext>
            </a:extLst>
          </p:cNvPr>
          <p:cNvSpPr>
            <a:spLocks noGrp="1"/>
          </p:cNvSpPr>
          <p:nvPr>
            <p:ph idx="1"/>
          </p:nvPr>
        </p:nvSpPr>
        <p:spPr>
          <a:xfrm>
            <a:off x="638175" y="1126068"/>
            <a:ext cx="11153775" cy="5050896"/>
          </a:xfrm>
        </p:spPr>
        <p:txBody>
          <a:bodyPr>
            <a:noAutofit/>
          </a:bodyPr>
          <a:lstStyle/>
          <a:p>
            <a:pPr algn="just">
              <a:lnSpc>
                <a:spcPct val="100000"/>
              </a:lnSpc>
              <a:spcBef>
                <a:spcPts val="0"/>
              </a:spcBef>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When you decompose a DFD , You must conserve inputs and outputs to a process at the next level of decomposition. </a:t>
            </a:r>
          </a:p>
          <a:p>
            <a:pPr algn="just">
              <a:lnSpc>
                <a:spcPct val="100000"/>
              </a:lnSpc>
              <a:spcBef>
                <a:spcPts val="0"/>
              </a:spcBef>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In other words, Process 1.0, which appears in a level-0 diagram, must have the same inputs and outputs when decomposed into a level-1 diagram. This conservation of inputs and outputs is called </a:t>
            </a:r>
            <a:r>
              <a:rPr lang="en-US" sz="1800" b="1" i="0" u="none" strike="noStrike" baseline="0" dirty="0">
                <a:latin typeface="Times New Roman" panose="02020603050405020304" pitchFamily="18" charset="0"/>
                <a:cs typeface="Times New Roman" panose="02020603050405020304" pitchFamily="18" charset="0"/>
              </a:rPr>
              <a:t>balancing.</a:t>
            </a:r>
          </a:p>
          <a:p>
            <a:pPr marL="0" indent="0" algn="just">
              <a:lnSpc>
                <a:spcPct val="100000"/>
              </a:lnSpc>
              <a:spcBef>
                <a:spcPts val="0"/>
              </a:spcBef>
              <a:buNone/>
            </a:pPr>
            <a:r>
              <a:rPr lang="tr-TR" sz="18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Example: Hoosier Burger’s food-ordering system</a:t>
            </a:r>
            <a:endParaRPr lang="en-US" sz="1800" b="1" i="0" u="none" strike="noStrike" baseline="0"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US" sz="1800" b="1" i="0" u="none" strike="noStrike" baseline="0" dirty="0">
                <a:solidFill>
                  <a:schemeClr val="accent2"/>
                </a:solidFill>
                <a:latin typeface="Times New Roman" panose="02020603050405020304" pitchFamily="18" charset="0"/>
                <a:cs typeface="Times New Roman" panose="02020603050405020304" pitchFamily="18" charset="0"/>
              </a:rPr>
              <a:t>Context Diagram and Level-0 DFD</a:t>
            </a:r>
          </a:p>
          <a:p>
            <a:pPr algn="just">
              <a:lnSpc>
                <a:spcPct val="100000"/>
              </a:lnSpc>
              <a:spcBef>
                <a:spcPts val="0"/>
              </a:spcBef>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 In </a:t>
            </a:r>
            <a:r>
              <a:rPr lang="tr-TR" sz="1800" b="0" i="0" u="none" strike="noStrike" baseline="0" dirty="0">
                <a:latin typeface="Times New Roman" panose="02020603050405020304" pitchFamily="18" charset="0"/>
                <a:cs typeface="Times New Roman" panose="02020603050405020304" pitchFamily="18" charset="0"/>
              </a:rPr>
              <a:t>the context</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diagram</a:t>
            </a:r>
            <a:r>
              <a:rPr lang="en-US" sz="1800" b="0" i="0" u="none" strike="noStrike" baseline="0" dirty="0">
                <a:latin typeface="Times New Roman" panose="02020603050405020304" pitchFamily="18" charset="0"/>
                <a:cs typeface="Times New Roman" panose="02020603050405020304" pitchFamily="18" charset="0"/>
              </a:rPr>
              <a:t> (Figure 6-4), there is one input to the </a:t>
            </a:r>
            <a:r>
              <a:rPr lang="tr-TR" sz="1800" b="0" i="0" u="none" strike="noStrike" baseline="0" dirty="0">
                <a:latin typeface="Times New Roman" panose="02020603050405020304" pitchFamily="18" charset="0"/>
                <a:cs typeface="Times New Roman" panose="02020603050405020304" pitchFamily="18" charset="0"/>
              </a:rPr>
              <a:t>system, the customer order</a:t>
            </a:r>
          </a:p>
          <a:p>
            <a:pPr algn="just">
              <a:lnSpc>
                <a:spcPct val="100000"/>
              </a:lnSpc>
              <a:spcBef>
                <a:spcPts val="0"/>
              </a:spcBef>
              <a:buFont typeface="Wingdings" panose="05000000000000000000" pitchFamily="2" charset="2"/>
              <a:buChar char="Ø"/>
            </a:pPr>
            <a:r>
              <a:rPr lang="tr-TR" sz="1800" b="0" i="0" u="none" strike="noStrike" baseline="0" dirty="0">
                <a:latin typeface="Times New Roman" panose="02020603050405020304" pitchFamily="18" charset="0"/>
                <a:cs typeface="Times New Roman" panose="02020603050405020304" pitchFamily="18" charset="0"/>
              </a:rPr>
              <a:t> Three outputs:</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Customer receipt</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Food order</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Management reports</a:t>
            </a:r>
            <a:endParaRPr lang="en-US" sz="1800" b="0" i="0" u="none" strike="noStrike" baseline="0" dirty="0">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In </a:t>
            </a:r>
            <a:r>
              <a:rPr lang="tr-TR" sz="1800" b="0" i="0" u="none" strike="noStrike" baseline="0" dirty="0">
                <a:latin typeface="Times New Roman" panose="02020603050405020304" pitchFamily="18" charset="0"/>
                <a:cs typeface="Times New Roman" panose="02020603050405020304" pitchFamily="18" charset="0"/>
              </a:rPr>
              <a:t>the level-0 diagram</a:t>
            </a:r>
            <a:r>
              <a:rPr lang="en-US" sz="1800" b="0" i="0" u="none" strike="noStrike" baseline="0" dirty="0">
                <a:latin typeface="Times New Roman" panose="02020603050405020304" pitchFamily="18" charset="0"/>
                <a:cs typeface="Times New Roman" panose="02020603050405020304" pitchFamily="18" charset="0"/>
              </a:rPr>
              <a:t> (Figure 6-5). We have the same </a:t>
            </a:r>
            <a:r>
              <a:rPr lang="tr-TR" sz="1800" b="0" i="0" u="none" strike="noStrike" baseline="0" dirty="0">
                <a:latin typeface="Times New Roman" panose="02020603050405020304" pitchFamily="18" charset="0"/>
                <a:cs typeface="Times New Roman" panose="02020603050405020304" pitchFamily="18" charset="0"/>
              </a:rPr>
              <a:t>inputs and outputs</a:t>
            </a:r>
          </a:p>
          <a:p>
            <a:pPr algn="just">
              <a:lnSpc>
                <a:spcPct val="100000"/>
              </a:lnSpc>
              <a:spcBef>
                <a:spcPts val="0"/>
              </a:spcBef>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 No new inputs or outputs have been </a:t>
            </a:r>
            <a:r>
              <a:rPr lang="tr-TR" sz="1800" b="0" i="0" u="none" strike="noStrike" baseline="0" dirty="0">
                <a:latin typeface="Times New Roman" panose="02020603050405020304" pitchFamily="18" charset="0"/>
                <a:cs typeface="Times New Roman" panose="02020603050405020304" pitchFamily="18" charset="0"/>
              </a:rPr>
              <a:t>introduced</a:t>
            </a:r>
          </a:p>
          <a:p>
            <a:pPr algn="just">
              <a:lnSpc>
                <a:spcPct val="100000"/>
              </a:lnSpc>
              <a:spcBef>
                <a:spcPts val="0"/>
              </a:spcBef>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 We can say that the context diagram and </a:t>
            </a:r>
            <a:r>
              <a:rPr lang="tr-TR" sz="1800" b="0" i="0" u="none" strike="noStrike" baseline="0" dirty="0">
                <a:latin typeface="Times New Roman" panose="02020603050405020304" pitchFamily="18" charset="0"/>
                <a:cs typeface="Times New Roman" panose="02020603050405020304" pitchFamily="18" charset="0"/>
              </a:rPr>
              <a:t>level-0 DFD are balanced</a:t>
            </a:r>
            <a:endParaRPr lang="en-US" sz="1800" b="0" i="0" u="none" strike="noStrike" baseline="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US" sz="1800" b="1" dirty="0">
                <a:solidFill>
                  <a:schemeClr val="accent2"/>
                </a:solidFill>
                <a:latin typeface="Times New Roman" panose="02020603050405020304" pitchFamily="18" charset="0"/>
                <a:cs typeface="Times New Roman" panose="02020603050405020304" pitchFamily="18" charset="0"/>
              </a:rPr>
              <a:t>Level-0 DFD and Level-1 DFD</a:t>
            </a:r>
          </a:p>
          <a:p>
            <a:pPr algn="just">
              <a:lnSpc>
                <a:spcPct val="100000"/>
              </a:lnSpc>
              <a:spcBef>
                <a:spcPts val="0"/>
              </a:spcBef>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Now look at Figure 6-7, where Process 1.0 from the level-0 DFD has been decomposed. Process 1.0 has one input and four outputs.</a:t>
            </a:r>
          </a:p>
          <a:p>
            <a:pPr algn="just">
              <a:lnSpc>
                <a:spcPct val="100000"/>
              </a:lnSpc>
              <a:spcBef>
                <a:spcPts val="0"/>
              </a:spcBef>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The single input and multiple outputs all appear on the level-1 diagram in Figure 6-7. </a:t>
            </a:r>
          </a:p>
          <a:p>
            <a:pPr algn="just">
              <a:lnSpc>
                <a:spcPct val="100000"/>
              </a:lnSpc>
              <a:spcBef>
                <a:spcPts val="0"/>
              </a:spcBef>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No new inputs or outputs have been added. </a:t>
            </a:r>
          </a:p>
          <a:p>
            <a:pPr algn="just">
              <a:lnSpc>
                <a:spcPct val="100000"/>
              </a:lnSpc>
              <a:spcBef>
                <a:spcPts val="0"/>
              </a:spcBef>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Compare Process 4.0 in Figure 6-5 to its decomposition in Figure 6-8. You see the same conservation of </a:t>
            </a:r>
            <a:r>
              <a:rPr lang="tr-TR" sz="1800" dirty="0">
                <a:latin typeface="Times New Roman" panose="02020603050405020304" pitchFamily="18" charset="0"/>
                <a:cs typeface="Times New Roman" panose="02020603050405020304" pitchFamily="18" charset="0"/>
              </a:rPr>
              <a:t>inputs and outputs.</a:t>
            </a:r>
          </a:p>
          <a:p>
            <a:pPr algn="just">
              <a:lnSpc>
                <a:spcPct val="100000"/>
              </a:lnSpc>
              <a:spcBef>
                <a:spcPts val="0"/>
              </a:spcBef>
            </a:pPr>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49670A3-9A6E-4463-BF4F-E15B8AA02A93}"/>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ACAA3937-AD7A-4E8D-A9A8-0B2D210A4F0D}"/>
              </a:ext>
            </a:extLst>
          </p:cNvPr>
          <p:cNvSpPr>
            <a:spLocks noGrp="1"/>
          </p:cNvSpPr>
          <p:nvPr>
            <p:ph type="sldNum" sz="quarter" idx="12"/>
          </p:nvPr>
        </p:nvSpPr>
        <p:spPr/>
        <p:txBody>
          <a:bodyPr/>
          <a:lstStyle/>
          <a:p>
            <a:fld id="{F43085E7-DD81-4654-9295-72AD80DBC430}" type="slidenum">
              <a:rPr lang="tr-TR" smtClean="0"/>
              <a:t>39</a:t>
            </a:fld>
            <a:endParaRPr lang="tr-TR"/>
          </a:p>
        </p:txBody>
      </p:sp>
    </p:spTree>
    <p:extLst>
      <p:ext uri="{BB962C8B-B14F-4D97-AF65-F5344CB8AC3E}">
        <p14:creationId xmlns:p14="http://schemas.microsoft.com/office/powerpoint/2010/main" val="972190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2F1744A6-C25F-4CD6-BED2-9C5EAE86720B}"/>
              </a:ext>
            </a:extLst>
          </p:cNvPr>
          <p:cNvGraphicFramePr/>
          <p:nvPr>
            <p:extLst>
              <p:ext uri="{D42A27DB-BD31-4B8C-83A1-F6EECF244321}">
                <p14:modId xmlns:p14="http://schemas.microsoft.com/office/powerpoint/2010/main" val="90758941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a:extLst>
              <a:ext uri="{FF2B5EF4-FFF2-40B4-BE49-F238E27FC236}">
                <a16:creationId xmlns:a16="http://schemas.microsoft.com/office/drawing/2014/main" id="{78E9F409-9C14-4B66-94BD-067DAB5120C5}"/>
              </a:ext>
            </a:extLst>
          </p:cNvPr>
          <p:cNvSpPr>
            <a:spLocks noGrp="1"/>
          </p:cNvSpPr>
          <p:nvPr>
            <p:ph type="ftr" sz="quarter" idx="11"/>
          </p:nvPr>
        </p:nvSpPr>
        <p:spPr/>
        <p:txBody>
          <a:bodyPr/>
          <a:lstStyle/>
          <a:p>
            <a:r>
              <a:rPr lang="tr-TR"/>
              <a:t>IENG/MANE 372 - Chapter 6</a:t>
            </a:r>
          </a:p>
        </p:txBody>
      </p:sp>
      <p:sp>
        <p:nvSpPr>
          <p:cNvPr id="7" name="Slide Number Placeholder 6">
            <a:extLst>
              <a:ext uri="{FF2B5EF4-FFF2-40B4-BE49-F238E27FC236}">
                <a16:creationId xmlns:a16="http://schemas.microsoft.com/office/drawing/2014/main" id="{01EACF6D-CA43-4D8B-87EE-8F9905291B20}"/>
              </a:ext>
            </a:extLst>
          </p:cNvPr>
          <p:cNvSpPr>
            <a:spLocks noGrp="1"/>
          </p:cNvSpPr>
          <p:nvPr>
            <p:ph type="sldNum" sz="quarter" idx="12"/>
          </p:nvPr>
        </p:nvSpPr>
        <p:spPr/>
        <p:txBody>
          <a:bodyPr/>
          <a:lstStyle/>
          <a:p>
            <a:fld id="{F43085E7-DD81-4654-9295-72AD80DBC430}" type="slidenum">
              <a:rPr lang="tr-TR" smtClean="0"/>
              <a:t>4</a:t>
            </a:fld>
            <a:endParaRPr lang="tr-TR"/>
          </a:p>
        </p:txBody>
      </p:sp>
    </p:spTree>
    <p:extLst>
      <p:ext uri="{BB962C8B-B14F-4D97-AF65-F5344CB8AC3E}">
        <p14:creationId xmlns:p14="http://schemas.microsoft.com/office/powerpoint/2010/main" val="1033837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099E3-B577-4F07-9DF7-0887F113F4A8}"/>
              </a:ext>
            </a:extLst>
          </p:cNvPr>
          <p:cNvSpPr>
            <a:spLocks noGrp="1"/>
          </p:cNvSpPr>
          <p:nvPr>
            <p:ph type="title"/>
          </p:nvPr>
        </p:nvSpPr>
        <p:spPr>
          <a:xfrm>
            <a:off x="838200" y="365125"/>
            <a:ext cx="10515600" cy="511175"/>
          </a:xfrm>
        </p:spPr>
        <p:txBody>
          <a:bodyPr>
            <a:noAutofit/>
          </a:bodyPr>
          <a:lstStyle/>
          <a:p>
            <a:pPr algn="ctr"/>
            <a:r>
              <a:rPr lang="en-US" sz="28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An Unbalanced </a:t>
            </a:r>
            <a:r>
              <a:rPr lang="tr-TR" sz="28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Example</a:t>
            </a:r>
            <a:endParaRPr lang="tr-TR" sz="2800" dirty="0"/>
          </a:p>
        </p:txBody>
      </p:sp>
      <p:sp>
        <p:nvSpPr>
          <p:cNvPr id="4" name="Footer Placeholder 3">
            <a:extLst>
              <a:ext uri="{FF2B5EF4-FFF2-40B4-BE49-F238E27FC236}">
                <a16:creationId xmlns:a16="http://schemas.microsoft.com/office/drawing/2014/main" id="{6781E8EB-1565-443D-B397-C7442E4DDB51}"/>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103E91E7-A2C6-4095-8B49-8600BE25ACE1}"/>
              </a:ext>
            </a:extLst>
          </p:cNvPr>
          <p:cNvSpPr>
            <a:spLocks noGrp="1"/>
          </p:cNvSpPr>
          <p:nvPr>
            <p:ph type="sldNum" sz="quarter" idx="12"/>
          </p:nvPr>
        </p:nvSpPr>
        <p:spPr/>
        <p:txBody>
          <a:bodyPr/>
          <a:lstStyle/>
          <a:p>
            <a:fld id="{F43085E7-DD81-4654-9295-72AD80DBC430}" type="slidenum">
              <a:rPr lang="tr-TR" smtClean="0"/>
              <a:t>40</a:t>
            </a:fld>
            <a:endParaRPr lang="tr-TR"/>
          </a:p>
        </p:txBody>
      </p:sp>
      <p:pic>
        <p:nvPicPr>
          <p:cNvPr id="7" name="Picture 6">
            <a:extLst>
              <a:ext uri="{FF2B5EF4-FFF2-40B4-BE49-F238E27FC236}">
                <a16:creationId xmlns:a16="http://schemas.microsoft.com/office/drawing/2014/main" id="{908731E5-42DE-4ECD-B54A-8717FB0D19D3}"/>
              </a:ext>
            </a:extLst>
          </p:cNvPr>
          <p:cNvPicPr>
            <a:picLocks noChangeAspect="1"/>
          </p:cNvPicPr>
          <p:nvPr/>
        </p:nvPicPr>
        <p:blipFill>
          <a:blip r:embed="rId2"/>
          <a:stretch>
            <a:fillRect/>
          </a:stretch>
        </p:blipFill>
        <p:spPr>
          <a:xfrm>
            <a:off x="709612" y="1523021"/>
            <a:ext cx="7700963" cy="4186608"/>
          </a:xfrm>
          <a:prstGeom prst="rect">
            <a:avLst/>
          </a:prstGeom>
        </p:spPr>
      </p:pic>
      <p:sp>
        <p:nvSpPr>
          <p:cNvPr id="3" name="Content Placeholder 2">
            <a:extLst>
              <a:ext uri="{FF2B5EF4-FFF2-40B4-BE49-F238E27FC236}">
                <a16:creationId xmlns:a16="http://schemas.microsoft.com/office/drawing/2014/main" id="{6BE0D724-1148-4163-838B-DFFFCFAEE619}"/>
              </a:ext>
            </a:extLst>
          </p:cNvPr>
          <p:cNvSpPr>
            <a:spLocks noGrp="1"/>
          </p:cNvSpPr>
          <p:nvPr>
            <p:ph idx="1"/>
          </p:nvPr>
        </p:nvSpPr>
        <p:spPr>
          <a:xfrm>
            <a:off x="7129462" y="2636837"/>
            <a:ext cx="3805238" cy="2782888"/>
          </a:xfrm>
        </p:spPr>
        <p:txBody>
          <a:bodyPr>
            <a:normAutofit fontScale="92500" lnSpcReduction="10000"/>
          </a:bodyPr>
          <a:lstStyle/>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Figure 6-10A :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the context diagram contains one input to the system, A, and one output, B.</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Figure 6-10B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the level-0 diagram contains an additional input C.</a:t>
            </a:r>
          </a:p>
          <a:p>
            <a:pPr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F</a:t>
            </a:r>
            <a:r>
              <a:rPr lang="en-US" sz="1800" b="0" i="0" u="none" strike="noStrike" baseline="0" dirty="0">
                <a:latin typeface="Times New Roman" panose="02020603050405020304" pitchFamily="18" charset="0"/>
                <a:cs typeface="Times New Roman" panose="02020603050405020304" pitchFamily="18" charset="0"/>
              </a:rPr>
              <a:t>lows A and C come from different sources. </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These two DFDs are not </a:t>
            </a:r>
            <a:r>
              <a:rPr lang="tr-TR" sz="1800" b="0" i="0" u="none" strike="noStrike" baseline="0" dirty="0">
                <a:latin typeface="Times New Roman" panose="02020603050405020304" pitchFamily="18" charset="0"/>
                <a:cs typeface="Times New Roman" panose="02020603050405020304" pitchFamily="18" charset="0"/>
              </a:rPr>
              <a:t>balanced.</a:t>
            </a:r>
            <a:endParaRPr lang="tr-TR" dirty="0">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DCE44A5E-A4A8-42FA-A321-F443070AD4A2}"/>
              </a:ext>
            </a:extLst>
          </p:cNvPr>
          <p:cNvSpPr/>
          <p:nvPr/>
        </p:nvSpPr>
        <p:spPr>
          <a:xfrm>
            <a:off x="2667000" y="1523021"/>
            <a:ext cx="1504950" cy="963004"/>
          </a:xfrm>
          <a:prstGeom prst="roundRect">
            <a:avLst/>
          </a:prstGeom>
          <a:noFill/>
          <a:ln w="28575">
            <a:solidFill>
              <a:srgbClr val="B4005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Rounded Corners 8">
            <a:extLst>
              <a:ext uri="{FF2B5EF4-FFF2-40B4-BE49-F238E27FC236}">
                <a16:creationId xmlns:a16="http://schemas.microsoft.com/office/drawing/2014/main" id="{53D5149D-27F6-45EA-8333-EF36A36B1ABC}"/>
              </a:ext>
            </a:extLst>
          </p:cNvPr>
          <p:cNvSpPr/>
          <p:nvPr/>
        </p:nvSpPr>
        <p:spPr>
          <a:xfrm>
            <a:off x="2695574" y="2875571"/>
            <a:ext cx="3400425" cy="963004"/>
          </a:xfrm>
          <a:prstGeom prst="roundRect">
            <a:avLst/>
          </a:prstGeom>
          <a:noFill/>
          <a:ln w="28575">
            <a:solidFill>
              <a:srgbClr val="B4005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TextBox 10">
            <a:extLst>
              <a:ext uri="{FF2B5EF4-FFF2-40B4-BE49-F238E27FC236}">
                <a16:creationId xmlns:a16="http://schemas.microsoft.com/office/drawing/2014/main" id="{D8B2325E-E452-49E4-842F-34D5966823F3}"/>
              </a:ext>
            </a:extLst>
          </p:cNvPr>
          <p:cNvSpPr txBox="1"/>
          <p:nvPr/>
        </p:nvSpPr>
        <p:spPr>
          <a:xfrm>
            <a:off x="2162175" y="3469243"/>
            <a:ext cx="371475" cy="369332"/>
          </a:xfrm>
          <a:prstGeom prst="rect">
            <a:avLst/>
          </a:prstGeom>
          <a:noFill/>
        </p:spPr>
        <p:txBody>
          <a:bodyPr wrap="square">
            <a:spAutoFit/>
          </a:bodyPr>
          <a:lstStyle/>
          <a:p>
            <a:pPr marL="285750" indent="-285750">
              <a:buClr>
                <a:srgbClr val="C00000"/>
              </a:buClr>
              <a:buFont typeface="Wingdings" panose="05000000000000000000" pitchFamily="2" charset="2"/>
              <a:buChar char="ü"/>
            </a:pPr>
            <a:r>
              <a:rPr lang="en-US" sz="1800" dirty="0">
                <a:solidFill>
                  <a:schemeClr val="bg1"/>
                </a:solidFill>
              </a:rPr>
              <a:t>.</a:t>
            </a:r>
            <a:endParaRPr lang="tr-TR" sz="1800" dirty="0">
              <a:solidFill>
                <a:schemeClr val="bg1"/>
              </a:solidFill>
            </a:endParaRPr>
          </a:p>
        </p:txBody>
      </p:sp>
      <p:sp>
        <p:nvSpPr>
          <p:cNvPr id="12" name="TextBox 11">
            <a:extLst>
              <a:ext uri="{FF2B5EF4-FFF2-40B4-BE49-F238E27FC236}">
                <a16:creationId xmlns:a16="http://schemas.microsoft.com/office/drawing/2014/main" id="{A4F9241C-CF7B-4BF5-BAFC-45C5CD5A7960}"/>
              </a:ext>
            </a:extLst>
          </p:cNvPr>
          <p:cNvSpPr txBox="1"/>
          <p:nvPr/>
        </p:nvSpPr>
        <p:spPr>
          <a:xfrm>
            <a:off x="5553075" y="3977269"/>
            <a:ext cx="371475" cy="369332"/>
          </a:xfrm>
          <a:prstGeom prst="rect">
            <a:avLst/>
          </a:prstGeom>
          <a:noFill/>
        </p:spPr>
        <p:txBody>
          <a:bodyPr wrap="square">
            <a:spAutoFit/>
          </a:bodyPr>
          <a:lstStyle/>
          <a:p>
            <a:pPr marL="285750" indent="-285750">
              <a:buClr>
                <a:srgbClr val="C00000"/>
              </a:buClr>
              <a:buFont typeface="Wingdings" panose="05000000000000000000" pitchFamily="2" charset="2"/>
              <a:buChar char="ü"/>
            </a:pPr>
            <a:r>
              <a:rPr lang="en-US" sz="1800" dirty="0">
                <a:solidFill>
                  <a:schemeClr val="bg1"/>
                </a:solidFill>
              </a:rPr>
              <a:t>.</a:t>
            </a:r>
            <a:endParaRPr lang="tr-TR" sz="1800" dirty="0">
              <a:solidFill>
                <a:schemeClr val="bg1"/>
              </a:solidFill>
            </a:endParaRPr>
          </a:p>
        </p:txBody>
      </p:sp>
      <p:sp>
        <p:nvSpPr>
          <p:cNvPr id="13" name="TextBox 12">
            <a:extLst>
              <a:ext uri="{FF2B5EF4-FFF2-40B4-BE49-F238E27FC236}">
                <a16:creationId xmlns:a16="http://schemas.microsoft.com/office/drawing/2014/main" id="{B7F27D68-2C31-4D2C-88C1-54BCA5D3CD87}"/>
              </a:ext>
            </a:extLst>
          </p:cNvPr>
          <p:cNvSpPr txBox="1"/>
          <p:nvPr/>
        </p:nvSpPr>
        <p:spPr>
          <a:xfrm>
            <a:off x="3038476" y="5050393"/>
            <a:ext cx="304800" cy="369332"/>
          </a:xfrm>
          <a:prstGeom prst="rect">
            <a:avLst/>
          </a:prstGeom>
          <a:noFill/>
        </p:spPr>
        <p:txBody>
          <a:bodyPr wrap="square">
            <a:spAutoFit/>
          </a:bodyPr>
          <a:lstStyle/>
          <a:p>
            <a:pPr>
              <a:buClr>
                <a:srgbClr val="C00000"/>
              </a:buClr>
            </a:pPr>
            <a:r>
              <a:rPr lang="en-US" sz="1800" dirty="0">
                <a:solidFill>
                  <a:srgbClr val="C00000"/>
                </a:solidFill>
              </a:rPr>
              <a:t>X</a:t>
            </a:r>
            <a:endParaRPr lang="tr-TR" sz="1800" dirty="0">
              <a:solidFill>
                <a:srgbClr val="C00000"/>
              </a:solidFill>
            </a:endParaRPr>
          </a:p>
        </p:txBody>
      </p:sp>
      <p:sp>
        <p:nvSpPr>
          <p:cNvPr id="14" name="TextBox 13">
            <a:extLst>
              <a:ext uri="{FF2B5EF4-FFF2-40B4-BE49-F238E27FC236}">
                <a16:creationId xmlns:a16="http://schemas.microsoft.com/office/drawing/2014/main" id="{0C49A343-EA13-4950-A057-9FD3E052EA77}"/>
              </a:ext>
            </a:extLst>
          </p:cNvPr>
          <p:cNvSpPr txBox="1"/>
          <p:nvPr/>
        </p:nvSpPr>
        <p:spPr>
          <a:xfrm>
            <a:off x="557212" y="3172407"/>
            <a:ext cx="304800" cy="369332"/>
          </a:xfrm>
          <a:prstGeom prst="rect">
            <a:avLst/>
          </a:prstGeom>
          <a:noFill/>
        </p:spPr>
        <p:txBody>
          <a:bodyPr wrap="square">
            <a:spAutoFit/>
          </a:bodyPr>
          <a:lstStyle/>
          <a:p>
            <a:pPr>
              <a:buClr>
                <a:srgbClr val="C00000"/>
              </a:buClr>
            </a:pPr>
            <a:r>
              <a:rPr lang="en-US" sz="1800" dirty="0">
                <a:solidFill>
                  <a:srgbClr val="C00000"/>
                </a:solidFill>
              </a:rPr>
              <a:t>X</a:t>
            </a:r>
            <a:endParaRPr lang="tr-TR" sz="1800" dirty="0">
              <a:solidFill>
                <a:srgbClr val="C00000"/>
              </a:solidFill>
            </a:endParaRPr>
          </a:p>
        </p:txBody>
      </p:sp>
      <p:sp>
        <p:nvSpPr>
          <p:cNvPr id="15" name="TextBox 14">
            <a:extLst>
              <a:ext uri="{FF2B5EF4-FFF2-40B4-BE49-F238E27FC236}">
                <a16:creationId xmlns:a16="http://schemas.microsoft.com/office/drawing/2014/main" id="{EC3F6EE1-CFB3-4AD9-A25E-F100A597DE8E}"/>
              </a:ext>
            </a:extLst>
          </p:cNvPr>
          <p:cNvSpPr txBox="1"/>
          <p:nvPr/>
        </p:nvSpPr>
        <p:spPr>
          <a:xfrm>
            <a:off x="557212" y="4800600"/>
            <a:ext cx="2938464" cy="369332"/>
          </a:xfrm>
          <a:prstGeom prst="rect">
            <a:avLst/>
          </a:prstGeom>
          <a:noFill/>
        </p:spPr>
        <p:txBody>
          <a:bodyPr wrap="square">
            <a:spAutoFit/>
          </a:bodyPr>
          <a:lstStyle/>
          <a:p>
            <a:pPr>
              <a:buClr>
                <a:srgbClr val="C00000"/>
              </a:buClr>
            </a:pPr>
            <a:r>
              <a:rPr lang="en-US" sz="1800" dirty="0">
                <a:solidFill>
                  <a:srgbClr val="C00000"/>
                </a:solidFill>
              </a:rPr>
              <a:t>X</a:t>
            </a:r>
            <a:endParaRPr lang="tr-TR" sz="1800" dirty="0">
              <a:solidFill>
                <a:srgbClr val="C00000"/>
              </a:solidFill>
            </a:endParaRPr>
          </a:p>
        </p:txBody>
      </p:sp>
    </p:spTree>
    <p:extLst>
      <p:ext uri="{BB962C8B-B14F-4D97-AF65-F5344CB8AC3E}">
        <p14:creationId xmlns:p14="http://schemas.microsoft.com/office/powerpoint/2010/main" val="1810257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FE75E5-CA93-48D8-8FE5-02048A5C14AA}"/>
              </a:ext>
            </a:extLst>
          </p:cNvPr>
          <p:cNvSpPr>
            <a:spLocks noGrp="1"/>
          </p:cNvSpPr>
          <p:nvPr>
            <p:ph idx="1"/>
          </p:nvPr>
        </p:nvSpPr>
        <p:spPr>
          <a:xfrm>
            <a:off x="504825" y="361949"/>
            <a:ext cx="7439025" cy="5889625"/>
          </a:xfrm>
        </p:spPr>
        <p:txBody>
          <a:bodyPr>
            <a:normAutofit/>
          </a:bodyPr>
          <a:lstStyle/>
          <a:p>
            <a:pPr algn="just"/>
            <a:r>
              <a:rPr lang="en-US" sz="1800" b="0" i="0" u="none" strike="noStrike" baseline="0" dirty="0">
                <a:solidFill>
                  <a:srgbClr val="C00000"/>
                </a:solidFill>
                <a:latin typeface="Times New Roman" panose="02020603050405020304" pitchFamily="18" charset="0"/>
                <a:cs typeface="Times New Roman" panose="02020603050405020304" pitchFamily="18" charset="0"/>
              </a:rPr>
              <a:t>What happened in this example? </a:t>
            </a:r>
          </a:p>
          <a:p>
            <a:pPr algn="just"/>
            <a:r>
              <a:rPr lang="en-US" sz="1800" b="0" i="0" u="none" strike="noStrike" baseline="0" dirty="0">
                <a:latin typeface="Times New Roman" panose="02020603050405020304" pitchFamily="18" charset="0"/>
                <a:cs typeface="Times New Roman" panose="02020603050405020304" pitchFamily="18" charset="0"/>
              </a:rPr>
              <a:t>Perhaps when drawing the level-0 DFD, the analyst realized that the system also needed C in order to compute B. A and C were both drawn in the level-0 DFD, but the analyst forgot to update the context diagram.</a:t>
            </a:r>
          </a:p>
          <a:p>
            <a:pPr algn="just"/>
            <a:r>
              <a:rPr lang="en-US" sz="1800" b="0" i="0" u="none" strike="noStrike" baseline="0" dirty="0">
                <a:latin typeface="Times New Roman" panose="02020603050405020304" pitchFamily="18" charset="0"/>
                <a:cs typeface="Times New Roman" panose="02020603050405020304" pitchFamily="18" charset="0"/>
              </a:rPr>
              <a:t>In making corrections, the analyst should also include SOURCE ONE and SOURCE TWO on the context diagram. </a:t>
            </a:r>
          </a:p>
          <a:p>
            <a:pPr algn="just"/>
            <a:r>
              <a:rPr lang="en-US" sz="1800" dirty="0">
                <a:solidFill>
                  <a:srgbClr val="C00000"/>
                </a:solidFill>
                <a:latin typeface="Times New Roman" panose="02020603050405020304" pitchFamily="18" charset="0"/>
                <a:cs typeface="Times New Roman" panose="02020603050405020304" pitchFamily="18" charset="0"/>
              </a:rPr>
              <a:t>We can split a data flow into separate data flows on a lower level diagram. </a:t>
            </a:r>
            <a:r>
              <a:rPr lang="en-US" sz="1800" b="0" i="0" u="none" strike="noStrike" baseline="0" dirty="0">
                <a:solidFill>
                  <a:srgbClr val="C00000"/>
                </a:solidFill>
                <a:latin typeface="Times New Roman" panose="02020603050405020304" pitchFamily="18" charset="0"/>
                <a:cs typeface="Times New Roman" panose="02020603050405020304" pitchFamily="18" charset="0"/>
              </a:rPr>
              <a:t>:</a:t>
            </a:r>
          </a:p>
          <a:p>
            <a:pPr algn="just"/>
            <a:r>
              <a:rPr lang="en-US" sz="1800" b="0" i="0" u="none" strike="noStrike" baseline="0" dirty="0">
                <a:latin typeface="Times New Roman" panose="02020603050405020304" pitchFamily="18" charset="0"/>
                <a:cs typeface="Times New Roman" panose="02020603050405020304" pitchFamily="18" charset="0"/>
              </a:rPr>
              <a:t>A data flow consisting of several sub flows on a level-</a:t>
            </a:r>
            <a:r>
              <a:rPr lang="en-US" sz="1800" b="0" i="1" u="none" strike="noStrike" baseline="0" dirty="0">
                <a:latin typeface="Times New Roman" panose="02020603050405020304" pitchFamily="18" charset="0"/>
                <a:cs typeface="Times New Roman" panose="02020603050405020304" pitchFamily="18" charset="0"/>
              </a:rPr>
              <a:t>n </a:t>
            </a:r>
            <a:r>
              <a:rPr lang="en-US" sz="1800" b="0" i="0" u="none" strike="noStrike" baseline="0" dirty="0">
                <a:latin typeface="Times New Roman" panose="02020603050405020304" pitchFamily="18" charset="0"/>
                <a:cs typeface="Times New Roman" panose="02020603050405020304" pitchFamily="18" charset="0"/>
              </a:rPr>
              <a:t>diagram can be split apart on a level-</a:t>
            </a:r>
            <a:r>
              <a:rPr lang="en-US" sz="1800" b="0" i="1" u="none" strike="noStrike" baseline="0" dirty="0">
                <a:latin typeface="Times New Roman" panose="02020603050405020304" pitchFamily="18" charset="0"/>
                <a:cs typeface="Times New Roman" panose="02020603050405020304" pitchFamily="18" charset="0"/>
              </a:rPr>
              <a:t>n+</a:t>
            </a:r>
            <a:r>
              <a:rPr lang="en-US" sz="1800" b="0" i="0" u="none" strike="noStrike" baseline="0" dirty="0">
                <a:latin typeface="Times New Roman" panose="02020603050405020304" pitchFamily="18" charset="0"/>
                <a:cs typeface="Times New Roman" panose="02020603050405020304" pitchFamily="18" charset="0"/>
              </a:rPr>
              <a:t>1 diagram for a process that accepts this composite data flow as input.</a:t>
            </a:r>
            <a:endParaRPr lang="en-US" sz="1800" dirty="0">
              <a:latin typeface="Times New Roman" panose="02020603050405020304" pitchFamily="18" charset="0"/>
              <a:cs typeface="Times New Roman" panose="02020603050405020304" pitchFamily="18" charset="0"/>
            </a:endParaRPr>
          </a:p>
          <a:p>
            <a:pPr algn="just"/>
            <a:r>
              <a:rPr lang="en-US" sz="1800" b="0" i="0" u="none" strike="noStrike" baseline="0" dirty="0">
                <a:latin typeface="Times New Roman" panose="02020603050405020304" pitchFamily="18" charset="0"/>
                <a:cs typeface="Times New Roman" panose="02020603050405020304" pitchFamily="18" charset="0"/>
              </a:rPr>
              <a:t>For example, consider the partial DFDs from Hoosier Burger illustrated in Figure 6-11.</a:t>
            </a:r>
          </a:p>
          <a:p>
            <a:pPr algn="just"/>
            <a:r>
              <a:rPr lang="en-US" sz="1800" b="0" i="0" u="none" strike="noStrike" baseline="0" dirty="0">
                <a:latin typeface="Times New Roman" panose="02020603050405020304" pitchFamily="18" charset="0"/>
                <a:cs typeface="Times New Roman" panose="02020603050405020304" pitchFamily="18" charset="0"/>
              </a:rPr>
              <a:t> In Figure 6-11A, we see that the payment and coupon always flow together and are input to the process at the same time. </a:t>
            </a:r>
          </a:p>
          <a:p>
            <a:pPr algn="just"/>
            <a:r>
              <a:rPr lang="en-US" sz="1800" b="0" i="0" u="none" strike="noStrike" baseline="0" dirty="0">
                <a:latin typeface="Times New Roman" panose="02020603050405020304" pitchFamily="18" charset="0"/>
                <a:cs typeface="Times New Roman" panose="02020603050405020304" pitchFamily="18" charset="0"/>
              </a:rPr>
              <a:t>In Figure 6-11B, the process is decomposed (sometimes called </a:t>
            </a:r>
            <a:r>
              <a:rPr lang="en-US" sz="1800" b="0" i="1" u="none" strike="noStrike" baseline="0" dirty="0">
                <a:latin typeface="Times New Roman" panose="02020603050405020304" pitchFamily="18" charset="0"/>
                <a:cs typeface="Times New Roman" panose="02020603050405020304" pitchFamily="18" charset="0"/>
              </a:rPr>
              <a:t>exploded </a:t>
            </a:r>
            <a:r>
              <a:rPr lang="en-US" sz="1800" b="0" i="0" u="none" strike="noStrike" baseline="0" dirty="0">
                <a:latin typeface="Times New Roman" panose="02020603050405020304" pitchFamily="18" charset="0"/>
                <a:cs typeface="Times New Roman" panose="02020603050405020304" pitchFamily="18" charset="0"/>
              </a:rPr>
              <a:t>or </a:t>
            </a:r>
            <a:r>
              <a:rPr lang="en-US" sz="1800" b="0" i="1" u="none" strike="noStrike" baseline="0" dirty="0">
                <a:latin typeface="Times New Roman" panose="02020603050405020304" pitchFamily="18" charset="0"/>
                <a:cs typeface="Times New Roman" panose="02020603050405020304" pitchFamily="18" charset="0"/>
              </a:rPr>
              <a:t>nested</a:t>
            </a:r>
            <a:r>
              <a:rPr lang="en-US" sz="1800" b="0" i="0" u="none" strike="noStrike" baseline="0" dirty="0">
                <a:latin typeface="Times New Roman" panose="02020603050405020304" pitchFamily="18" charset="0"/>
                <a:cs typeface="Times New Roman" panose="02020603050405020304" pitchFamily="18" charset="0"/>
              </a:rPr>
              <a:t>) into two subprocesses, and each subprocess receives one of the components of the composite data flow from the higher-level DFD. </a:t>
            </a:r>
          </a:p>
          <a:p>
            <a:pPr algn="just"/>
            <a:r>
              <a:rPr lang="en-US" sz="1800" b="0" i="0" u="none" strike="noStrike" baseline="0" dirty="0">
                <a:latin typeface="Times New Roman" panose="02020603050405020304" pitchFamily="18" charset="0"/>
                <a:cs typeface="Times New Roman" panose="02020603050405020304" pitchFamily="18" charset="0"/>
              </a:rPr>
              <a:t>These diagrams are still balanced because exactly the same data are included in each diagram.</a:t>
            </a:r>
          </a:p>
        </p:txBody>
      </p:sp>
      <p:sp>
        <p:nvSpPr>
          <p:cNvPr id="4" name="Footer Placeholder 3">
            <a:extLst>
              <a:ext uri="{FF2B5EF4-FFF2-40B4-BE49-F238E27FC236}">
                <a16:creationId xmlns:a16="http://schemas.microsoft.com/office/drawing/2014/main" id="{302C81FC-D0A0-406D-A097-146B374EE608}"/>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3513C666-21E9-48BC-8DDB-9589D6EB63D9}"/>
              </a:ext>
            </a:extLst>
          </p:cNvPr>
          <p:cNvSpPr>
            <a:spLocks noGrp="1"/>
          </p:cNvSpPr>
          <p:nvPr>
            <p:ph type="sldNum" sz="quarter" idx="12"/>
          </p:nvPr>
        </p:nvSpPr>
        <p:spPr/>
        <p:txBody>
          <a:bodyPr/>
          <a:lstStyle/>
          <a:p>
            <a:fld id="{F43085E7-DD81-4654-9295-72AD80DBC430}" type="slidenum">
              <a:rPr lang="tr-TR" smtClean="0"/>
              <a:t>41</a:t>
            </a:fld>
            <a:endParaRPr lang="tr-TR"/>
          </a:p>
        </p:txBody>
      </p:sp>
      <p:pic>
        <p:nvPicPr>
          <p:cNvPr id="6" name="Picture 5">
            <a:extLst>
              <a:ext uri="{FF2B5EF4-FFF2-40B4-BE49-F238E27FC236}">
                <a16:creationId xmlns:a16="http://schemas.microsoft.com/office/drawing/2014/main" id="{D482ABE8-E3B9-45A8-A851-77112A581933}"/>
              </a:ext>
            </a:extLst>
          </p:cNvPr>
          <p:cNvPicPr>
            <a:picLocks noChangeAspect="1"/>
          </p:cNvPicPr>
          <p:nvPr/>
        </p:nvPicPr>
        <p:blipFill rotWithShape="1">
          <a:blip r:embed="rId2"/>
          <a:srcRect r="61396"/>
          <a:stretch/>
        </p:blipFill>
        <p:spPr>
          <a:xfrm>
            <a:off x="8358188" y="835968"/>
            <a:ext cx="3567112" cy="3097855"/>
          </a:xfrm>
          <a:prstGeom prst="rect">
            <a:avLst/>
          </a:prstGeom>
        </p:spPr>
      </p:pic>
      <p:pic>
        <p:nvPicPr>
          <p:cNvPr id="7" name="Picture 6">
            <a:extLst>
              <a:ext uri="{FF2B5EF4-FFF2-40B4-BE49-F238E27FC236}">
                <a16:creationId xmlns:a16="http://schemas.microsoft.com/office/drawing/2014/main" id="{CDDDB681-5A2E-4037-86C4-791217225AA2}"/>
              </a:ext>
            </a:extLst>
          </p:cNvPr>
          <p:cNvPicPr>
            <a:picLocks noChangeAspect="1"/>
          </p:cNvPicPr>
          <p:nvPr/>
        </p:nvPicPr>
        <p:blipFill rotWithShape="1">
          <a:blip r:embed="rId2"/>
          <a:srcRect l="38687" r="24979"/>
          <a:stretch/>
        </p:blipFill>
        <p:spPr>
          <a:xfrm>
            <a:off x="8472769" y="2470150"/>
            <a:ext cx="3357281" cy="3097855"/>
          </a:xfrm>
          <a:prstGeom prst="rect">
            <a:avLst/>
          </a:prstGeom>
        </p:spPr>
      </p:pic>
      <p:pic>
        <p:nvPicPr>
          <p:cNvPr id="8" name="Picture 7">
            <a:extLst>
              <a:ext uri="{FF2B5EF4-FFF2-40B4-BE49-F238E27FC236}">
                <a16:creationId xmlns:a16="http://schemas.microsoft.com/office/drawing/2014/main" id="{7E595D36-50E4-4DD6-85CD-05E92D1979D6}"/>
              </a:ext>
            </a:extLst>
          </p:cNvPr>
          <p:cNvPicPr>
            <a:picLocks noChangeAspect="1"/>
          </p:cNvPicPr>
          <p:nvPr/>
        </p:nvPicPr>
        <p:blipFill rotWithShape="1">
          <a:blip r:embed="rId2"/>
          <a:srcRect l="75186" b="67980"/>
          <a:stretch/>
        </p:blipFill>
        <p:spPr>
          <a:xfrm>
            <a:off x="9605963" y="5289406"/>
            <a:ext cx="2224087" cy="962168"/>
          </a:xfrm>
          <a:prstGeom prst="rect">
            <a:avLst/>
          </a:prstGeom>
        </p:spPr>
      </p:pic>
    </p:spTree>
    <p:extLst>
      <p:ext uri="{BB962C8B-B14F-4D97-AF65-F5344CB8AC3E}">
        <p14:creationId xmlns:p14="http://schemas.microsoft.com/office/powerpoint/2010/main" val="3814662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4D870F-63D4-4115-9527-F8232BAB690D}"/>
              </a:ext>
            </a:extLst>
          </p:cNvPr>
          <p:cNvSpPr>
            <a:spLocks noGrp="1"/>
          </p:cNvSpPr>
          <p:nvPr>
            <p:ph idx="1"/>
          </p:nvPr>
        </p:nvSpPr>
        <p:spPr>
          <a:xfrm>
            <a:off x="285750" y="777874"/>
            <a:ext cx="3990975" cy="4670425"/>
          </a:xfrm>
        </p:spPr>
        <p:txBody>
          <a:bodyPr>
            <a:normAutofit/>
          </a:bodyPr>
          <a:lstStyle/>
          <a:p>
            <a:pPr algn="l"/>
            <a:r>
              <a:rPr lang="en-US" sz="1800" b="0" i="0" u="none" strike="noStrike" baseline="0" dirty="0">
                <a:latin typeface="Times New Roman" panose="02020603050405020304" pitchFamily="18" charset="0"/>
                <a:cs typeface="Times New Roman" panose="02020603050405020304" pitchFamily="18" charset="0"/>
              </a:rPr>
              <a:t>The principle of balancing and the goal of keeping a DFD as simple as possible lead to four additional, advanced, rules for drawing DFDs, summarized in Table 6-3. </a:t>
            </a:r>
          </a:p>
          <a:p>
            <a:pPr algn="l"/>
            <a:r>
              <a:rPr lang="en-US" sz="1800" b="0" i="0" u="none" strike="noStrike" baseline="0" dirty="0">
                <a:latin typeface="Times New Roman" panose="02020603050405020304" pitchFamily="18" charset="0"/>
                <a:cs typeface="Times New Roman" panose="02020603050405020304" pitchFamily="18" charset="0"/>
              </a:rPr>
              <a:t>Rule Q covers the situation illustrated in Figure 6-11(split). </a:t>
            </a:r>
          </a:p>
          <a:p>
            <a:pPr algn="l"/>
            <a:r>
              <a:rPr lang="en-US" sz="1800" b="0" i="0" u="none" strike="noStrike" baseline="0" dirty="0">
                <a:latin typeface="Times New Roman" panose="02020603050405020304" pitchFamily="18" charset="0"/>
                <a:cs typeface="Times New Roman" panose="02020603050405020304" pitchFamily="18" charset="0"/>
              </a:rPr>
              <a:t>Rule R covers a conservation principle about process inputs and outputs. </a:t>
            </a:r>
          </a:p>
          <a:p>
            <a:pPr algn="l"/>
            <a:r>
              <a:rPr lang="en-US" sz="1800" b="0" i="0" u="none" strike="noStrike" baseline="0" dirty="0">
                <a:latin typeface="Times New Roman" panose="02020603050405020304" pitchFamily="18" charset="0"/>
                <a:cs typeface="Times New Roman" panose="02020603050405020304" pitchFamily="18" charset="0"/>
              </a:rPr>
              <a:t>Rule S addresses one exception to balancing. </a:t>
            </a:r>
          </a:p>
          <a:p>
            <a:pPr algn="l"/>
            <a:r>
              <a:rPr lang="en-US" sz="1800" b="0" i="0" u="none" strike="noStrike" baseline="0" dirty="0">
                <a:latin typeface="Times New Roman" panose="02020603050405020304" pitchFamily="18" charset="0"/>
                <a:cs typeface="Times New Roman" panose="02020603050405020304" pitchFamily="18" charset="0"/>
              </a:rPr>
              <a:t>Rule T tells you how you can minimize clutter on a DFD.</a:t>
            </a:r>
            <a:endParaRPr lang="tr-TR" sz="1800" dirty="0">
              <a:latin typeface="Times New Roman" panose="02020603050405020304" pitchFamily="18" charset="0"/>
              <a:cs typeface="Times New Roman" panose="02020603050405020304" pitchFamily="18" charset="0"/>
            </a:endParaRPr>
          </a:p>
          <a:p>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D42E236-2D71-4C12-9535-6922D558D722}"/>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65FF8F55-7823-4CAA-A1B8-BC9D45CF11AF}"/>
              </a:ext>
            </a:extLst>
          </p:cNvPr>
          <p:cNvSpPr>
            <a:spLocks noGrp="1"/>
          </p:cNvSpPr>
          <p:nvPr>
            <p:ph type="sldNum" sz="quarter" idx="12"/>
          </p:nvPr>
        </p:nvSpPr>
        <p:spPr/>
        <p:txBody>
          <a:bodyPr/>
          <a:lstStyle/>
          <a:p>
            <a:fld id="{F43085E7-DD81-4654-9295-72AD80DBC430}" type="slidenum">
              <a:rPr lang="tr-TR" smtClean="0"/>
              <a:t>42</a:t>
            </a:fld>
            <a:endParaRPr lang="tr-TR"/>
          </a:p>
        </p:txBody>
      </p:sp>
      <p:pic>
        <p:nvPicPr>
          <p:cNvPr id="6" name="Picture 5">
            <a:extLst>
              <a:ext uri="{FF2B5EF4-FFF2-40B4-BE49-F238E27FC236}">
                <a16:creationId xmlns:a16="http://schemas.microsoft.com/office/drawing/2014/main" id="{4E8E6167-C861-401F-A954-13BE1B1814BC}"/>
              </a:ext>
            </a:extLst>
          </p:cNvPr>
          <p:cNvPicPr>
            <a:picLocks noChangeAspect="1"/>
          </p:cNvPicPr>
          <p:nvPr/>
        </p:nvPicPr>
        <p:blipFill>
          <a:blip r:embed="rId2"/>
          <a:stretch>
            <a:fillRect/>
          </a:stretch>
        </p:blipFill>
        <p:spPr>
          <a:xfrm>
            <a:off x="4394059" y="475456"/>
            <a:ext cx="7518682" cy="5267325"/>
          </a:xfrm>
          <a:prstGeom prst="rect">
            <a:avLst/>
          </a:prstGeom>
        </p:spPr>
      </p:pic>
      <p:pic>
        <p:nvPicPr>
          <p:cNvPr id="7" name="Picture 6">
            <a:extLst>
              <a:ext uri="{FF2B5EF4-FFF2-40B4-BE49-F238E27FC236}">
                <a16:creationId xmlns:a16="http://schemas.microsoft.com/office/drawing/2014/main" id="{6B3C3385-60FA-48F8-A3E0-CB126088A4ED}"/>
              </a:ext>
            </a:extLst>
          </p:cNvPr>
          <p:cNvPicPr>
            <a:picLocks noChangeAspect="1"/>
          </p:cNvPicPr>
          <p:nvPr/>
        </p:nvPicPr>
        <p:blipFill>
          <a:blip r:embed="rId3"/>
          <a:stretch>
            <a:fillRect/>
          </a:stretch>
        </p:blipFill>
        <p:spPr>
          <a:xfrm>
            <a:off x="2537343" y="4549743"/>
            <a:ext cx="1276350" cy="1266825"/>
          </a:xfrm>
          <a:prstGeom prst="rect">
            <a:avLst/>
          </a:prstGeom>
        </p:spPr>
      </p:pic>
    </p:spTree>
    <p:extLst>
      <p:ext uri="{BB962C8B-B14F-4D97-AF65-F5344CB8AC3E}">
        <p14:creationId xmlns:p14="http://schemas.microsoft.com/office/powerpoint/2010/main" val="30158813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9C841-C9BC-4D7B-8C4A-A320BAF62642}"/>
              </a:ext>
            </a:extLst>
          </p:cNvPr>
          <p:cNvSpPr>
            <a:spLocks noGrp="1"/>
          </p:cNvSpPr>
          <p:nvPr>
            <p:ph type="title"/>
          </p:nvPr>
        </p:nvSpPr>
        <p:spPr/>
        <p:txBody>
          <a:bodyPr/>
          <a:lstStyle/>
          <a:p>
            <a:r>
              <a:rPr lang="en-US" dirty="0"/>
              <a:t>Chapter 6  - Part 2</a:t>
            </a:r>
            <a:endParaRPr lang="tr-TR" dirty="0"/>
          </a:p>
        </p:txBody>
      </p:sp>
      <p:sp>
        <p:nvSpPr>
          <p:cNvPr id="3" name="Content Placeholder 2">
            <a:extLst>
              <a:ext uri="{FF2B5EF4-FFF2-40B4-BE49-F238E27FC236}">
                <a16:creationId xmlns:a16="http://schemas.microsoft.com/office/drawing/2014/main" id="{667393A9-036E-41F1-897D-9C3D4E043892}"/>
              </a:ext>
            </a:extLst>
          </p:cNvPr>
          <p:cNvSpPr>
            <a:spLocks noGrp="1"/>
          </p:cNvSpPr>
          <p:nvPr>
            <p:ph idx="1"/>
          </p:nvPr>
        </p:nvSpPr>
        <p:spPr/>
        <p:txBody>
          <a:bodyPr/>
          <a:lstStyle/>
          <a:p>
            <a:endParaRPr lang="tr-TR"/>
          </a:p>
        </p:txBody>
      </p:sp>
      <p:sp>
        <p:nvSpPr>
          <p:cNvPr id="4" name="Footer Placeholder 3">
            <a:extLst>
              <a:ext uri="{FF2B5EF4-FFF2-40B4-BE49-F238E27FC236}">
                <a16:creationId xmlns:a16="http://schemas.microsoft.com/office/drawing/2014/main" id="{A5F59018-42B0-491F-B20D-87E0BCC21F0B}"/>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02661338-6E04-41FA-B6CF-11EC4D7362CA}"/>
              </a:ext>
            </a:extLst>
          </p:cNvPr>
          <p:cNvSpPr>
            <a:spLocks noGrp="1"/>
          </p:cNvSpPr>
          <p:nvPr>
            <p:ph type="sldNum" sz="quarter" idx="12"/>
          </p:nvPr>
        </p:nvSpPr>
        <p:spPr/>
        <p:txBody>
          <a:bodyPr/>
          <a:lstStyle/>
          <a:p>
            <a:fld id="{F43085E7-DD81-4654-9295-72AD80DBC430}" type="slidenum">
              <a:rPr lang="tr-TR" smtClean="0"/>
              <a:t>43</a:t>
            </a:fld>
            <a:endParaRPr lang="tr-TR"/>
          </a:p>
        </p:txBody>
      </p:sp>
    </p:spTree>
    <p:extLst>
      <p:ext uri="{BB962C8B-B14F-4D97-AF65-F5344CB8AC3E}">
        <p14:creationId xmlns:p14="http://schemas.microsoft.com/office/powerpoint/2010/main" val="898084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8B707-0FEE-4927-9BA0-A146B1A163DA}"/>
              </a:ext>
            </a:extLst>
          </p:cNvPr>
          <p:cNvSpPr>
            <a:spLocks noGrp="1"/>
          </p:cNvSpPr>
          <p:nvPr>
            <p:ph type="title"/>
          </p:nvPr>
        </p:nvSpPr>
        <p:spPr>
          <a:xfrm>
            <a:off x="838200" y="365126"/>
            <a:ext cx="10944828" cy="942814"/>
          </a:xfrm>
        </p:spPr>
        <p:txBody>
          <a:bodyPr vert="horz" lIns="91440" tIns="45720" rIns="91440" bIns="45720" rtlCol="0" anchor="ctr">
            <a:normAutofit/>
          </a:bodyPr>
          <a:lstStyle/>
          <a:p>
            <a:r>
              <a:rPr lang="en-US"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Using Data-Flow Diagramming in the Analysis Process</a:t>
            </a:r>
            <a:endPar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75E5B32-66A8-4673-8A07-AA643777D17D}"/>
              </a:ext>
            </a:extLst>
          </p:cNvPr>
          <p:cNvSpPr>
            <a:spLocks noGrp="1"/>
          </p:cNvSpPr>
          <p:nvPr>
            <p:ph idx="1"/>
          </p:nvPr>
        </p:nvSpPr>
        <p:spPr>
          <a:xfrm>
            <a:off x="1052814" y="1432085"/>
            <a:ext cx="10515600" cy="942814"/>
          </a:xfrm>
        </p:spPr>
        <p:txBody>
          <a:bodyPr>
            <a:normAutofit lnSpcReduction="10000"/>
          </a:bodyPr>
          <a:lstStyle/>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In addition to drawing DFDs that are mechanically correct, you must be concerned about whether the DFDs are complete and consistent across levels. </a:t>
            </a:r>
          </a:p>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You also need to consider how you can use them as a tool for analysis.</a:t>
            </a: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AA8A5740-A7FD-4F90-8AFB-8B1DEC3286B2}"/>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08EF0876-893D-45E9-9D8A-64AC315C8F05}"/>
              </a:ext>
            </a:extLst>
          </p:cNvPr>
          <p:cNvSpPr>
            <a:spLocks noGrp="1"/>
          </p:cNvSpPr>
          <p:nvPr>
            <p:ph type="sldNum" sz="quarter" idx="12"/>
          </p:nvPr>
        </p:nvSpPr>
        <p:spPr/>
        <p:txBody>
          <a:bodyPr/>
          <a:lstStyle/>
          <a:p>
            <a:fld id="{F43085E7-DD81-4654-9295-72AD80DBC430}" type="slidenum">
              <a:rPr lang="tr-TR" smtClean="0"/>
              <a:t>44</a:t>
            </a:fld>
            <a:endParaRPr lang="tr-TR"/>
          </a:p>
        </p:txBody>
      </p:sp>
      <p:sp>
        <p:nvSpPr>
          <p:cNvPr id="8" name="Title 1">
            <a:extLst>
              <a:ext uri="{FF2B5EF4-FFF2-40B4-BE49-F238E27FC236}">
                <a16:creationId xmlns:a16="http://schemas.microsoft.com/office/drawing/2014/main" id="{18834B8D-71E2-49D1-8EAF-D2D30476E1F2}"/>
              </a:ext>
            </a:extLst>
          </p:cNvPr>
          <p:cNvSpPr txBox="1">
            <a:spLocks/>
          </p:cNvSpPr>
          <p:nvPr/>
        </p:nvSpPr>
        <p:spPr>
          <a:xfrm>
            <a:off x="838200" y="2446702"/>
            <a:ext cx="10515600" cy="6534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Guidelines for Drawing DFDs</a:t>
            </a:r>
            <a:endPar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7AEB57F0-FD09-4C2B-B04D-4AC57CDB46FE}"/>
              </a:ext>
            </a:extLst>
          </p:cNvPr>
          <p:cNvSpPr txBox="1">
            <a:spLocks/>
          </p:cNvSpPr>
          <p:nvPr/>
        </p:nvSpPr>
        <p:spPr>
          <a:xfrm>
            <a:off x="838200" y="3295606"/>
            <a:ext cx="10730214" cy="28523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Guidelines for drawing DFDs that extend beyond the simple mechanics of drawing diagrams and making sure that the rules listed in Tables 6-2 and 6-3 are followed.</a:t>
            </a:r>
          </a:p>
          <a:p>
            <a:pPr marL="0" indent="0">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These additional guidelines include:</a:t>
            </a:r>
          </a:p>
          <a:p>
            <a:pPr marL="0" indent="0">
              <a:buFont typeface="Arial" panose="020B0604020202020204" pitchFamily="34" charset="0"/>
              <a:buNone/>
            </a:pPr>
            <a:r>
              <a:rPr lang="tr-TR" sz="1800" dirty="0">
                <a:latin typeface="Times New Roman" panose="02020603050405020304" pitchFamily="18" charset="0"/>
                <a:cs typeface="Times New Roman" panose="02020603050405020304" pitchFamily="18" charset="0"/>
              </a:rPr>
              <a:t>1. Completeness</a:t>
            </a:r>
          </a:p>
          <a:p>
            <a:pPr marL="0" indent="0">
              <a:buFont typeface="Arial" panose="020B0604020202020204" pitchFamily="34" charset="0"/>
              <a:buNone/>
            </a:pPr>
            <a:r>
              <a:rPr lang="tr-TR" sz="1800" dirty="0">
                <a:latin typeface="Times New Roman" panose="02020603050405020304" pitchFamily="18" charset="0"/>
                <a:cs typeface="Times New Roman" panose="02020603050405020304" pitchFamily="18" charset="0"/>
              </a:rPr>
              <a:t>2. Consistency</a:t>
            </a:r>
          </a:p>
          <a:p>
            <a:pPr marL="0" indent="0">
              <a:buFont typeface="Arial" panose="020B0604020202020204" pitchFamily="34" charset="0"/>
              <a:buNone/>
            </a:pPr>
            <a:r>
              <a:rPr lang="tr-TR" sz="1800" dirty="0">
                <a:latin typeface="Times New Roman" panose="02020603050405020304" pitchFamily="18" charset="0"/>
                <a:cs typeface="Times New Roman" panose="02020603050405020304" pitchFamily="18" charset="0"/>
              </a:rPr>
              <a:t>3. Timing considerations</a:t>
            </a:r>
          </a:p>
          <a:p>
            <a:pPr marL="0" indent="0">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4. The iterative nature of drawing DFDs</a:t>
            </a:r>
          </a:p>
          <a:p>
            <a:pPr marL="0" indent="0">
              <a:buFont typeface="Arial" panose="020B0604020202020204" pitchFamily="34" charset="0"/>
              <a:buNone/>
            </a:pPr>
            <a:r>
              <a:rPr lang="tr-TR" sz="1800" dirty="0">
                <a:latin typeface="Times New Roman" panose="02020603050405020304" pitchFamily="18" charset="0"/>
                <a:cs typeface="Times New Roman" panose="02020603050405020304" pitchFamily="18" charset="0"/>
              </a:rPr>
              <a:t>5. Drawing primitive DFDs</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756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E63C3E-7CFD-49E5-BAED-593BE803F445}"/>
              </a:ext>
            </a:extLst>
          </p:cNvPr>
          <p:cNvSpPr>
            <a:spLocks noGrp="1"/>
          </p:cNvSpPr>
          <p:nvPr>
            <p:ph idx="1"/>
          </p:nvPr>
        </p:nvSpPr>
        <p:spPr>
          <a:xfrm>
            <a:off x="838200" y="335666"/>
            <a:ext cx="10515600" cy="5841297"/>
          </a:xfrm>
        </p:spPr>
        <p:txBody>
          <a:bodyPr>
            <a:normAutofit lnSpcReduction="10000"/>
          </a:bodyPr>
          <a:lstStyle/>
          <a:p>
            <a:pPr marL="0" indent="0" algn="just">
              <a:buNone/>
            </a:pPr>
            <a:r>
              <a:rPr lang="en-US" sz="2000" b="1" dirty="0">
                <a:solidFill>
                  <a:srgbClr val="C00000"/>
                </a:solidFill>
                <a:latin typeface="Times New Roman" panose="02020603050405020304" pitchFamily="18" charset="0"/>
                <a:cs typeface="Times New Roman" panose="02020603050405020304" pitchFamily="18" charset="0"/>
              </a:rPr>
              <a:t>1- </a:t>
            </a:r>
            <a:r>
              <a:rPr lang="en-US" sz="2000" b="1" u="none" strike="noStrike" baseline="0" dirty="0">
                <a:solidFill>
                  <a:srgbClr val="C00000"/>
                </a:solidFill>
                <a:latin typeface="Times New Roman" panose="02020603050405020304" pitchFamily="18" charset="0"/>
                <a:cs typeface="Times New Roman" panose="02020603050405020304" pitchFamily="18" charset="0"/>
              </a:rPr>
              <a:t>Completeness </a:t>
            </a:r>
          </a:p>
          <a:p>
            <a:pPr algn="just">
              <a:buFont typeface="Wingdings" panose="05000000000000000000" pitchFamily="2" charset="2"/>
              <a:buChar char="Ø"/>
            </a:pPr>
            <a:r>
              <a:rPr lang="en-US" sz="1800" u="none" strike="noStrike" baseline="0" dirty="0">
                <a:latin typeface="Times New Roman" panose="02020603050405020304" pitchFamily="18" charset="0"/>
                <a:cs typeface="Times New Roman" panose="02020603050405020304" pitchFamily="18" charset="0"/>
              </a:rPr>
              <a:t>The concept of DFD completeness refers to whether your DFDs include all of the components necessary for the system you are modeling.</a:t>
            </a:r>
          </a:p>
          <a:p>
            <a:pPr algn="just">
              <a:buFont typeface="Wingdings" panose="05000000000000000000" pitchFamily="2" charset="2"/>
              <a:buChar char="Ø"/>
            </a:pPr>
            <a:r>
              <a:rPr lang="en-US" sz="1800" u="none" strike="noStrike" baseline="0" dirty="0">
                <a:latin typeface="Times New Roman" panose="02020603050405020304" pitchFamily="18" charset="0"/>
                <a:cs typeface="Times New Roman" panose="02020603050405020304" pitchFamily="18" charset="0"/>
              </a:rPr>
              <a:t>If your DFD contains data flows that do not lead anywhere, or data stores, processes, or external entities that are not connected to anything else, your DFD is not complete. </a:t>
            </a:r>
          </a:p>
          <a:p>
            <a:pPr algn="just">
              <a:buFont typeface="Wingdings" panose="05000000000000000000" pitchFamily="2" charset="2"/>
              <a:buChar char="Ø"/>
            </a:pPr>
            <a:r>
              <a:rPr lang="en-US" sz="1800" u="none" strike="noStrike" baseline="0" dirty="0">
                <a:latin typeface="Times New Roman" panose="02020603050405020304" pitchFamily="18" charset="0"/>
                <a:cs typeface="Times New Roman" panose="02020603050405020304" pitchFamily="18" charset="0"/>
              </a:rPr>
              <a:t>Most CASE tools have built-in facilities to help find incompleteness in your DFDs. </a:t>
            </a:r>
          </a:p>
          <a:p>
            <a:pPr algn="just">
              <a:buFont typeface="Wingdings" panose="05000000000000000000" pitchFamily="2" charset="2"/>
              <a:buChar char="Ø"/>
            </a:pPr>
            <a:r>
              <a:rPr lang="en-US" sz="1800" u="none" strike="noStrike" baseline="0" dirty="0">
                <a:latin typeface="Times New Roman" panose="02020603050405020304" pitchFamily="18" charset="0"/>
                <a:cs typeface="Times New Roman" panose="02020603050405020304" pitchFamily="18" charset="0"/>
              </a:rPr>
              <a:t>When you draw many DFDs for a system, it is not</a:t>
            </a:r>
            <a:r>
              <a:rPr lang="en-US" sz="1800" dirty="0">
                <a:latin typeface="Times New Roman" panose="02020603050405020304" pitchFamily="18" charset="0"/>
                <a:cs typeface="Times New Roman" panose="02020603050405020304" pitchFamily="18" charset="0"/>
              </a:rPr>
              <a:t> </a:t>
            </a:r>
            <a:r>
              <a:rPr lang="en-US" sz="1800" u="none" strike="noStrike" baseline="0" dirty="0">
                <a:latin typeface="Times New Roman" panose="02020603050405020304" pitchFamily="18" charset="0"/>
                <a:cs typeface="Times New Roman" panose="02020603050405020304" pitchFamily="18" charset="0"/>
              </a:rPr>
              <a:t>uncommon to make errors; either CASE-tool analysis functions or walkthroughs with other analysts can help you identify such problems.</a:t>
            </a:r>
          </a:p>
          <a:p>
            <a:pPr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E</a:t>
            </a:r>
            <a:r>
              <a:rPr lang="tr-TR" sz="1800" b="0" i="0" u="none" strike="noStrike" baseline="0" dirty="0">
                <a:latin typeface="Times New Roman" panose="02020603050405020304" pitchFamily="18" charset="0"/>
                <a:cs typeface="Times New Roman" panose="02020603050405020304" pitchFamily="18" charset="0"/>
              </a:rPr>
              <a:t>ach of the components</a:t>
            </a:r>
            <a:r>
              <a:rPr lang="en-US" sz="1800" b="0" i="0" u="none" strike="noStrike" baseline="0" dirty="0">
                <a:latin typeface="Times New Roman" panose="02020603050405020304" pitchFamily="18" charset="0"/>
                <a:cs typeface="Times New Roman" panose="02020603050405020304" pitchFamily="18" charset="0"/>
              </a:rPr>
              <a:t> must be fully described in the project dictionary.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A data-flow repository </a:t>
            </a:r>
            <a:r>
              <a:rPr lang="tr-TR" sz="1800" b="0" i="0" u="none" strike="noStrike" baseline="0" dirty="0">
                <a:latin typeface="Times New Roman" panose="02020603050405020304" pitchFamily="18" charset="0"/>
                <a:cs typeface="Times New Roman" panose="02020603050405020304" pitchFamily="18" charset="0"/>
              </a:rPr>
              <a:t>entry includes:</a:t>
            </a:r>
            <a:endParaRPr lang="en-US" sz="1800" b="0" i="0" u="none" strike="noStrike" baseline="0" dirty="0">
              <a:latin typeface="Times New Roman" panose="02020603050405020304" pitchFamily="18" charset="0"/>
              <a:cs typeface="Times New Roman" panose="02020603050405020304" pitchFamily="18" charset="0"/>
            </a:endParaRPr>
          </a:p>
          <a:p>
            <a:pPr marL="342900" indent="-342900" algn="just">
              <a:buFont typeface="+mj-lt"/>
              <a:buAutoNum type="alphaLcPeriod"/>
            </a:pPr>
            <a:r>
              <a:rPr lang="en-US" sz="1800" b="0" i="0" u="none" strike="noStrike" baseline="0" dirty="0">
                <a:latin typeface="Times New Roman" panose="02020603050405020304" pitchFamily="18" charset="0"/>
                <a:cs typeface="Times New Roman" panose="02020603050405020304" pitchFamily="18" charset="0"/>
              </a:rPr>
              <a:t>The label or name for the data flow as entered on DFDs</a:t>
            </a:r>
          </a:p>
          <a:p>
            <a:pPr marL="342900" indent="-342900" algn="just">
              <a:buFont typeface="+mj-lt"/>
              <a:buAutoNum type="alphaLcPeriod"/>
            </a:pPr>
            <a:r>
              <a:rPr lang="en-US" sz="1800" b="0" i="0" u="none" strike="noStrike" baseline="0" dirty="0">
                <a:latin typeface="Times New Roman" panose="02020603050405020304" pitchFamily="18" charset="0"/>
                <a:cs typeface="Times New Roman" panose="02020603050405020304" pitchFamily="18" charset="0"/>
              </a:rPr>
              <a:t> A short description defining the data flow</a:t>
            </a:r>
          </a:p>
          <a:p>
            <a:pPr marL="342900" indent="-342900" algn="just">
              <a:buFont typeface="+mj-lt"/>
              <a:buAutoNum type="alphaLcPeriod"/>
            </a:pPr>
            <a:r>
              <a:rPr lang="en-US" sz="1800" b="0" i="0" u="none" strike="noStrike" baseline="0" dirty="0">
                <a:latin typeface="Times New Roman" panose="02020603050405020304" pitchFamily="18" charset="0"/>
                <a:cs typeface="Times New Roman" panose="02020603050405020304" pitchFamily="18" charset="0"/>
              </a:rPr>
              <a:t> A list of other repository objects grouped into categories by type </a:t>
            </a:r>
            <a:r>
              <a:rPr lang="tr-TR" sz="1800" b="0" i="0" u="none" strike="noStrike" baseline="0" dirty="0">
                <a:latin typeface="Times New Roman" panose="02020603050405020304" pitchFamily="18" charset="0"/>
                <a:cs typeface="Times New Roman" panose="02020603050405020304" pitchFamily="18" charset="0"/>
              </a:rPr>
              <a:t>of object</a:t>
            </a:r>
          </a:p>
          <a:p>
            <a:pPr marL="342900" indent="-342900" algn="just">
              <a:buFont typeface="+mj-lt"/>
              <a:buAutoNum type="alphaLcPeriod"/>
            </a:pPr>
            <a:r>
              <a:rPr lang="en-US" sz="1800" b="0" i="0" u="none" strike="noStrike" baseline="0" dirty="0">
                <a:latin typeface="Times New Roman" panose="02020603050405020304" pitchFamily="18" charset="0"/>
                <a:cs typeface="Times New Roman" panose="02020603050405020304" pitchFamily="18" charset="0"/>
              </a:rPr>
              <a:t> The composition or list of data elements contained in the data flow</a:t>
            </a:r>
          </a:p>
          <a:p>
            <a:pPr marL="342900" indent="-342900" algn="just">
              <a:buFont typeface="+mj-lt"/>
              <a:buAutoNum type="alphaLcPeriod"/>
            </a:pPr>
            <a:r>
              <a:rPr lang="en-US" sz="1800" b="0" i="0" u="none" strike="noStrike" baseline="0" dirty="0">
                <a:latin typeface="Times New Roman" panose="02020603050405020304" pitchFamily="18" charset="0"/>
                <a:cs typeface="Times New Roman" panose="02020603050405020304" pitchFamily="18" charset="0"/>
              </a:rPr>
              <a:t> Notes supplementing the limited space for the description that go beyond defining the data flow to explaining the context and nature </a:t>
            </a:r>
            <a:r>
              <a:rPr lang="tr-TR" sz="1800" b="0" i="0" u="none" strike="noStrike" baseline="0" dirty="0">
                <a:latin typeface="Times New Roman" panose="02020603050405020304" pitchFamily="18" charset="0"/>
                <a:cs typeface="Times New Roman" panose="02020603050405020304" pitchFamily="18" charset="0"/>
              </a:rPr>
              <a:t>of this repository object</a:t>
            </a:r>
          </a:p>
          <a:p>
            <a:pPr marL="342900" indent="-342900" algn="just">
              <a:buFont typeface="+mj-lt"/>
              <a:buAutoNum type="alphaLcPeriod"/>
            </a:pPr>
            <a:r>
              <a:rPr lang="en-US" sz="1800" b="0" i="0" u="none" strike="noStrike" baseline="0" dirty="0">
                <a:latin typeface="Times New Roman" panose="02020603050405020304" pitchFamily="18" charset="0"/>
                <a:cs typeface="Times New Roman" panose="02020603050405020304" pitchFamily="18" charset="0"/>
              </a:rPr>
              <a:t> A list of locations (the names of the DFDs) on which this data flow appears and the names of the sources and destinations for the data flow on each of these DFDs</a:t>
            </a:r>
            <a:endParaRPr lang="tr-TR" sz="1800" dirty="0">
              <a:latin typeface="Times New Roman" panose="02020603050405020304" pitchFamily="18" charset="0"/>
              <a:cs typeface="Times New Roman" panose="02020603050405020304" pitchFamily="18" charset="0"/>
            </a:endParaRPr>
          </a:p>
          <a:p>
            <a:pPr marL="0" indent="0" algn="just">
              <a:buNone/>
            </a:pPr>
            <a:endParaRPr lang="en-US" sz="1800" b="0" i="0" u="none" strike="noStrike" baseline="0" dirty="0">
              <a:latin typeface="Times New Roman" panose="02020603050405020304" pitchFamily="18" charset="0"/>
              <a:cs typeface="Times New Roman" panose="02020603050405020304" pitchFamily="18" charset="0"/>
            </a:endParaRPr>
          </a:p>
          <a:p>
            <a:pPr marL="0" indent="0" algn="just">
              <a:buNone/>
            </a:pPr>
            <a:endParaRPr lang="tr-TR" sz="1800" dirty="0">
              <a:latin typeface="Times New Roman" panose="02020603050405020304" pitchFamily="18" charset="0"/>
              <a:cs typeface="Times New Roman" panose="02020603050405020304" pitchFamily="18" charset="0"/>
            </a:endParaRPr>
          </a:p>
          <a:p>
            <a:pPr marL="0" indent="0" algn="just">
              <a:buNone/>
            </a:pPr>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433784A-1C01-48E3-88E0-41136561374C}"/>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1D856C0A-4883-4C38-B486-6A1202F8303C}"/>
              </a:ext>
            </a:extLst>
          </p:cNvPr>
          <p:cNvSpPr>
            <a:spLocks noGrp="1"/>
          </p:cNvSpPr>
          <p:nvPr>
            <p:ph type="sldNum" sz="quarter" idx="12"/>
          </p:nvPr>
        </p:nvSpPr>
        <p:spPr/>
        <p:txBody>
          <a:bodyPr/>
          <a:lstStyle/>
          <a:p>
            <a:fld id="{F43085E7-DD81-4654-9295-72AD80DBC430}" type="slidenum">
              <a:rPr lang="tr-TR" smtClean="0"/>
              <a:t>45</a:t>
            </a:fld>
            <a:endParaRPr lang="tr-TR"/>
          </a:p>
        </p:txBody>
      </p:sp>
    </p:spTree>
    <p:extLst>
      <p:ext uri="{BB962C8B-B14F-4D97-AF65-F5344CB8AC3E}">
        <p14:creationId xmlns:p14="http://schemas.microsoft.com/office/powerpoint/2010/main" val="172923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81943E-E7EF-40AB-B175-43016CC55B59}"/>
              </a:ext>
            </a:extLst>
          </p:cNvPr>
          <p:cNvSpPr>
            <a:spLocks noGrp="1"/>
          </p:cNvSpPr>
          <p:nvPr>
            <p:ph idx="1"/>
          </p:nvPr>
        </p:nvSpPr>
        <p:spPr>
          <a:xfrm>
            <a:off x="578734" y="405114"/>
            <a:ext cx="10775066" cy="5771849"/>
          </a:xfrm>
        </p:spPr>
        <p:txBody>
          <a:bodyPr>
            <a:normAutofit/>
          </a:bodyPr>
          <a:lstStyle/>
          <a:p>
            <a:pPr marL="0" indent="0" algn="just">
              <a:buNone/>
            </a:pPr>
            <a:r>
              <a:rPr lang="en-US" sz="2000" b="1" dirty="0">
                <a:solidFill>
                  <a:srgbClr val="C00000"/>
                </a:solidFill>
                <a:latin typeface="Times New Roman" panose="02020603050405020304" pitchFamily="18" charset="0"/>
                <a:cs typeface="Times New Roman" panose="02020603050405020304" pitchFamily="18" charset="0"/>
              </a:rPr>
              <a:t>2 - Consistency</a:t>
            </a:r>
            <a:r>
              <a:rPr lang="en-US" sz="1800" u="none" strike="noStrike" baseline="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1800" u="none" strike="noStrike" baseline="0" dirty="0">
                <a:latin typeface="Times New Roman" panose="02020603050405020304" pitchFamily="18" charset="0"/>
                <a:cs typeface="Times New Roman" panose="02020603050405020304" pitchFamily="18" charset="0"/>
              </a:rPr>
              <a:t>The concept of DFD consistency refers to whether the depiction of the system shown at one level of a DFD is compatible with the depictions of the system shown at other levels. </a:t>
            </a:r>
          </a:p>
          <a:p>
            <a:pPr algn="just">
              <a:buFont typeface="Wingdings" panose="05000000000000000000" pitchFamily="2" charset="2"/>
              <a:buChar char="Ø"/>
            </a:pPr>
            <a:r>
              <a:rPr lang="en-US" sz="1800" u="none" strike="noStrike" baseline="0" dirty="0">
                <a:latin typeface="Times New Roman" panose="02020603050405020304" pitchFamily="18" charset="0"/>
                <a:cs typeface="Times New Roman" panose="02020603050405020304" pitchFamily="18" charset="0"/>
              </a:rPr>
              <a:t>A gross violation of consistency would be a level-1 diagram with no level-0 diagram.</a:t>
            </a:r>
          </a:p>
          <a:p>
            <a:pPr algn="just">
              <a:buFont typeface="Wingdings" panose="05000000000000000000" pitchFamily="2" charset="2"/>
              <a:buChar char="Ø"/>
            </a:pPr>
            <a:r>
              <a:rPr lang="en-US" sz="1800" u="none" strike="noStrike" baseline="0" dirty="0">
                <a:latin typeface="Times New Roman" panose="02020603050405020304" pitchFamily="18" charset="0"/>
                <a:cs typeface="Times New Roman" panose="02020603050405020304" pitchFamily="18" charset="0"/>
              </a:rPr>
              <a:t>Another example of inconsistency would be a data flow that appears on a higher-level DFD but not on lower levels (a violation of balancing). </a:t>
            </a:r>
          </a:p>
          <a:p>
            <a:pPr algn="just">
              <a:buFont typeface="Wingdings" panose="05000000000000000000" pitchFamily="2" charset="2"/>
              <a:buChar char="Ø"/>
            </a:pPr>
            <a:r>
              <a:rPr lang="en-US" sz="1800" u="none" strike="noStrike" baseline="0" dirty="0">
                <a:latin typeface="Times New Roman" panose="02020603050405020304" pitchFamily="18" charset="0"/>
                <a:cs typeface="Times New Roman" panose="02020603050405020304" pitchFamily="18" charset="0"/>
              </a:rPr>
              <a:t>another example is a data flow attached to one object on a lower-level diagram but attached to another object at a higher level. For example, a data flow named Payment, which serves as input to Process 1 on a level-0 DFD, appears as input to Process 2.1 on a </a:t>
            </a:r>
            <a:r>
              <a:rPr lang="tr-TR" sz="1800" u="none" strike="noStrike" baseline="0" dirty="0">
                <a:latin typeface="Times New Roman" panose="02020603050405020304" pitchFamily="18" charset="0"/>
                <a:cs typeface="Times New Roman" panose="02020603050405020304" pitchFamily="18" charset="0"/>
              </a:rPr>
              <a:t>level-1 diagram for Process 2.</a:t>
            </a:r>
          </a:p>
          <a:p>
            <a:pPr algn="just">
              <a:buFont typeface="Wingdings" panose="05000000000000000000" pitchFamily="2" charset="2"/>
              <a:buChar char="Ø"/>
            </a:pPr>
            <a:r>
              <a:rPr lang="en-US" sz="1800" u="none" strike="noStrike" baseline="0" dirty="0">
                <a:latin typeface="Times New Roman" panose="02020603050405020304" pitchFamily="18" charset="0"/>
                <a:cs typeface="Times New Roman" panose="02020603050405020304" pitchFamily="18" charset="0"/>
              </a:rPr>
              <a:t>You can use the analysis facilities of CASE tools to detect such inconsistencies across nested (or decomposed) data-flow diagrams. </a:t>
            </a:r>
          </a:p>
          <a:p>
            <a:pPr algn="just">
              <a:buFont typeface="Wingdings" panose="05000000000000000000" pitchFamily="2" charset="2"/>
              <a:buChar char="Ø"/>
            </a:pPr>
            <a:r>
              <a:rPr lang="en-US" sz="1800" u="none" strike="noStrike" baseline="0" dirty="0">
                <a:latin typeface="Times New Roman" panose="02020603050405020304" pitchFamily="18" charset="0"/>
                <a:cs typeface="Times New Roman" panose="02020603050405020304" pitchFamily="18" charset="0"/>
              </a:rPr>
              <a:t>For example, to avoid making DFD consistency errors when you draw a DFD using a CASE tool, most tools will automatically place the inflows and outflows of a process on the DFD you create when you inform the tool to decompose that process. </a:t>
            </a:r>
          </a:p>
          <a:p>
            <a:pPr algn="just">
              <a:buFont typeface="Wingdings" panose="05000000000000000000" pitchFamily="2" charset="2"/>
              <a:buChar char="Ø"/>
            </a:pPr>
            <a:r>
              <a:rPr lang="en-US" sz="1800" u="none" strike="noStrike" baseline="0" dirty="0">
                <a:latin typeface="Times New Roman" panose="02020603050405020304" pitchFamily="18" charset="0"/>
                <a:cs typeface="Times New Roman" panose="02020603050405020304" pitchFamily="18" charset="0"/>
              </a:rPr>
              <a:t>In manipulating the lower-level diagram, you could accidentally delete or change a data flow, which would cause the diagrams to be out of balance; thus, a consistency check facility with a CASE tool is quite helpful.</a:t>
            </a: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5C75B29-1F95-44D5-B4D4-F790B5715D0F}"/>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61AA808F-07BA-4CD2-8370-2922EE50F9EE}"/>
              </a:ext>
            </a:extLst>
          </p:cNvPr>
          <p:cNvSpPr>
            <a:spLocks noGrp="1"/>
          </p:cNvSpPr>
          <p:nvPr>
            <p:ph type="sldNum" sz="quarter" idx="12"/>
          </p:nvPr>
        </p:nvSpPr>
        <p:spPr/>
        <p:txBody>
          <a:bodyPr/>
          <a:lstStyle/>
          <a:p>
            <a:fld id="{F43085E7-DD81-4654-9295-72AD80DBC430}" type="slidenum">
              <a:rPr lang="tr-TR" smtClean="0"/>
              <a:t>46</a:t>
            </a:fld>
            <a:endParaRPr lang="tr-TR"/>
          </a:p>
        </p:txBody>
      </p:sp>
    </p:spTree>
    <p:extLst>
      <p:ext uri="{BB962C8B-B14F-4D97-AF65-F5344CB8AC3E}">
        <p14:creationId xmlns:p14="http://schemas.microsoft.com/office/powerpoint/2010/main" val="3245294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CD96FB-2CF8-431F-BD3B-6149283AA6C3}"/>
              </a:ext>
            </a:extLst>
          </p:cNvPr>
          <p:cNvSpPr>
            <a:spLocks noGrp="1"/>
          </p:cNvSpPr>
          <p:nvPr>
            <p:ph idx="1"/>
          </p:nvPr>
        </p:nvSpPr>
        <p:spPr>
          <a:xfrm>
            <a:off x="838200" y="381965"/>
            <a:ext cx="10515600" cy="5794998"/>
          </a:xfrm>
        </p:spPr>
        <p:txBody>
          <a:bodyPr>
            <a:normAutofit/>
          </a:bodyPr>
          <a:lstStyle/>
          <a:p>
            <a:pPr marL="0" indent="0" algn="just">
              <a:buNone/>
            </a:pPr>
            <a:r>
              <a:rPr lang="en-US" sz="2000" b="1" dirty="0">
                <a:solidFill>
                  <a:srgbClr val="C00000"/>
                </a:solidFill>
                <a:latin typeface="Times New Roman" panose="02020603050405020304" pitchFamily="18" charset="0"/>
                <a:cs typeface="Times New Roman" panose="02020603050405020304" pitchFamily="18" charset="0"/>
              </a:rPr>
              <a:t>3 - Timing </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A given DFD provides no indication of whether a data flow occurs constantly in real time, once per week, or once per year. No indication of when a system would run is given either.</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For example, many large transaction-based systems may run several large, computing-intensive jobs in batch mode at night, when demands on the computer system are lighter. A DFD has no way of indicating such overnight batch processing. </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When you draw DFDs, then, draw them as if the system you are modeling has never started and will never stop.</a:t>
            </a:r>
          </a:p>
          <a:p>
            <a:pPr marL="0" indent="0" algn="just">
              <a:buNone/>
            </a:pPr>
            <a:r>
              <a:rPr lang="en-US" sz="2000" b="1" dirty="0">
                <a:solidFill>
                  <a:srgbClr val="C00000"/>
                </a:solidFill>
                <a:latin typeface="Times New Roman" panose="02020603050405020304" pitchFamily="18" charset="0"/>
                <a:cs typeface="Times New Roman" panose="02020603050405020304" pitchFamily="18" charset="0"/>
              </a:rPr>
              <a:t>4 - Iterative Development </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The first DFD you draw will rarely perfectly capture the system you are modeling. </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You should count on drawing the same diagram over and over again, in an iterative fashion. </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With each attempt, you will come closer to a good approximation of the system or aspect of the system you are modeling. </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Iterative DFD development recognizes that requirements determination and requirements structuring are interacting, not sequential, subphases of the analysis phase of the SDLC. </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One rule of thumb is that it should take you about three revisions for each DFD you draw. </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CASE tools make revising drawings  easier</a:t>
            </a: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EF078FD-F2E9-49D2-B49B-5595E1C144D9}"/>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EC3CB1F2-B306-45D3-8523-75A4CECBFA8C}"/>
              </a:ext>
            </a:extLst>
          </p:cNvPr>
          <p:cNvSpPr>
            <a:spLocks noGrp="1"/>
          </p:cNvSpPr>
          <p:nvPr>
            <p:ph type="sldNum" sz="quarter" idx="12"/>
          </p:nvPr>
        </p:nvSpPr>
        <p:spPr/>
        <p:txBody>
          <a:bodyPr/>
          <a:lstStyle/>
          <a:p>
            <a:fld id="{F43085E7-DD81-4654-9295-72AD80DBC430}" type="slidenum">
              <a:rPr lang="tr-TR" smtClean="0"/>
              <a:t>47</a:t>
            </a:fld>
            <a:endParaRPr lang="tr-TR"/>
          </a:p>
        </p:txBody>
      </p:sp>
    </p:spTree>
    <p:extLst>
      <p:ext uri="{BB962C8B-B14F-4D97-AF65-F5344CB8AC3E}">
        <p14:creationId xmlns:p14="http://schemas.microsoft.com/office/powerpoint/2010/main" val="41826880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FD1578-DB60-4134-B33A-60FA2961D51F}"/>
              </a:ext>
            </a:extLst>
          </p:cNvPr>
          <p:cNvSpPr>
            <a:spLocks noGrp="1"/>
          </p:cNvSpPr>
          <p:nvPr>
            <p:ph idx="1"/>
          </p:nvPr>
        </p:nvSpPr>
        <p:spPr>
          <a:xfrm>
            <a:off x="838200" y="775504"/>
            <a:ext cx="10515600" cy="5401459"/>
          </a:xfrm>
        </p:spPr>
        <p:txBody>
          <a:bodyPr>
            <a:normAutofit/>
          </a:bodyPr>
          <a:lstStyle/>
          <a:p>
            <a:pPr marL="0" indent="0" algn="just">
              <a:buNone/>
            </a:pPr>
            <a:r>
              <a:rPr lang="en-US" sz="2000" b="1" dirty="0">
                <a:solidFill>
                  <a:srgbClr val="C00000"/>
                </a:solidFill>
                <a:latin typeface="Times New Roman" panose="02020603050405020304" pitchFamily="18" charset="0"/>
                <a:cs typeface="Times New Roman" panose="02020603050405020304" pitchFamily="18" charset="0"/>
              </a:rPr>
              <a:t>5 - Primitive DFDs </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Lowest logical level of decomposition</a:t>
            </a:r>
          </a:p>
          <a:p>
            <a:pPr algn="just">
              <a:buFont typeface="Wingdings" panose="05000000000000000000" pitchFamily="2" charset="2"/>
              <a:buChar char="Ø"/>
            </a:pPr>
            <a:r>
              <a:rPr lang="en-US" sz="1800" b="0" u="none" strike="noStrike" baseline="0" dirty="0">
                <a:latin typeface="Times New Roman" panose="02020603050405020304" pitchFamily="18" charset="0"/>
                <a:cs typeface="Times New Roman" panose="02020603050405020304" pitchFamily="18" charset="0"/>
              </a:rPr>
              <a:t>Decision has to be made when to stop </a:t>
            </a:r>
            <a:r>
              <a:rPr lang="tr-TR" sz="1800" b="0" u="none" strike="noStrike" baseline="0" dirty="0">
                <a:latin typeface="Times New Roman" panose="02020603050405020304" pitchFamily="18" charset="0"/>
                <a:cs typeface="Times New Roman" panose="02020603050405020304" pitchFamily="18" charset="0"/>
              </a:rPr>
              <a:t>decomposition</a:t>
            </a:r>
            <a:endParaRPr lang="en-US" sz="1800" b="1"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1800" b="1" u="sng" strike="noStrike" baseline="0" dirty="0">
                <a:latin typeface="Times New Roman" panose="02020603050405020304" pitchFamily="18" charset="0"/>
                <a:cs typeface="Times New Roman" panose="02020603050405020304" pitchFamily="18" charset="0"/>
              </a:rPr>
              <a:t>Rules</a:t>
            </a:r>
            <a:r>
              <a:rPr lang="en-US" sz="1800" b="1" u="sng" dirty="0">
                <a:latin typeface="Times New Roman" panose="02020603050405020304" pitchFamily="18" charset="0"/>
                <a:cs typeface="Times New Roman" panose="02020603050405020304" pitchFamily="18" charset="0"/>
              </a:rPr>
              <a:t> </a:t>
            </a:r>
            <a:r>
              <a:rPr lang="en-US" sz="1800" b="1" u="sng" strike="noStrike" baseline="0" dirty="0">
                <a:latin typeface="Times New Roman" panose="02020603050405020304" pitchFamily="18" charset="0"/>
                <a:cs typeface="Times New Roman" panose="02020603050405020304" pitchFamily="18" charset="0"/>
              </a:rPr>
              <a:t>for when to stop decomposing are:</a:t>
            </a:r>
          </a:p>
          <a:p>
            <a:pPr marL="342900" indent="-342900" algn="just">
              <a:buFont typeface="+mj-lt"/>
              <a:buAutoNum type="arabicPeriod"/>
            </a:pPr>
            <a:r>
              <a:rPr lang="en-US" sz="1800" b="0" u="none" strike="noStrike" baseline="0" dirty="0">
                <a:latin typeface="Times New Roman" panose="02020603050405020304" pitchFamily="18" charset="0"/>
                <a:cs typeface="Times New Roman" panose="02020603050405020304" pitchFamily="18" charset="0"/>
              </a:rPr>
              <a:t>When you have reduced each process to a single decision or calculation or to a single database operation, such as retrieve, update, </a:t>
            </a:r>
            <a:r>
              <a:rPr lang="tr-TR" sz="1800" b="0" u="none" strike="noStrike" baseline="0" dirty="0">
                <a:latin typeface="Times New Roman" panose="02020603050405020304" pitchFamily="18" charset="0"/>
                <a:cs typeface="Times New Roman" panose="02020603050405020304" pitchFamily="18" charset="0"/>
              </a:rPr>
              <a:t>create, delete, or read</a:t>
            </a:r>
          </a:p>
          <a:p>
            <a:pPr marL="342900" indent="-342900" algn="just">
              <a:buFont typeface="+mj-lt"/>
              <a:buAutoNum type="arabicPeriod"/>
            </a:pPr>
            <a:r>
              <a:rPr lang="en-US" sz="1800" b="0" u="none" strike="noStrike" baseline="0" dirty="0">
                <a:latin typeface="Times New Roman" panose="02020603050405020304" pitchFamily="18" charset="0"/>
                <a:cs typeface="Times New Roman" panose="02020603050405020304" pitchFamily="18" charset="0"/>
              </a:rPr>
              <a:t> When each data store represents data about a single entity, such as a customer, employee, product, or order</a:t>
            </a:r>
          </a:p>
          <a:p>
            <a:pPr marL="342900" indent="-342900" algn="just">
              <a:buFont typeface="+mj-lt"/>
              <a:buAutoNum type="arabicPeriod"/>
            </a:pPr>
            <a:r>
              <a:rPr lang="en-US" sz="1800" b="0" u="none" strike="noStrike" baseline="0" dirty="0">
                <a:latin typeface="Times New Roman" panose="02020603050405020304" pitchFamily="18" charset="0"/>
                <a:cs typeface="Times New Roman" panose="02020603050405020304" pitchFamily="18" charset="0"/>
              </a:rPr>
              <a:t> When the system user does not care to see any more detail, or when you and other analysts have documented sufficient detail to do </a:t>
            </a:r>
            <a:r>
              <a:rPr lang="tr-TR" sz="1800" b="0" u="none" strike="noStrike" baseline="0" dirty="0">
                <a:latin typeface="Times New Roman" panose="02020603050405020304" pitchFamily="18" charset="0"/>
                <a:cs typeface="Times New Roman" panose="02020603050405020304" pitchFamily="18" charset="0"/>
              </a:rPr>
              <a:t>subsequent systems development tasks</a:t>
            </a:r>
          </a:p>
          <a:p>
            <a:pPr marL="342900" indent="-342900" algn="just">
              <a:buFont typeface="+mj-lt"/>
              <a:buAutoNum type="arabicPeriod"/>
            </a:pPr>
            <a:r>
              <a:rPr lang="en-US" sz="1800" b="0" u="none" strike="noStrike" baseline="0" dirty="0">
                <a:latin typeface="Times New Roman" panose="02020603050405020304" pitchFamily="18" charset="0"/>
                <a:cs typeface="Times New Roman" panose="02020603050405020304" pitchFamily="18" charset="0"/>
              </a:rPr>
              <a:t> When every data flow does not need to be split further to show that different data are handled in various ways</a:t>
            </a:r>
          </a:p>
          <a:p>
            <a:pPr marL="342900" indent="-342900" algn="just">
              <a:buFont typeface="+mj-lt"/>
              <a:buAutoNum type="arabicPeriod"/>
            </a:pPr>
            <a:r>
              <a:rPr lang="en-US" sz="1800" b="0" u="none" strike="noStrike" baseline="0" dirty="0">
                <a:latin typeface="Times New Roman" panose="02020603050405020304" pitchFamily="18" charset="0"/>
                <a:cs typeface="Times New Roman" panose="02020603050405020304" pitchFamily="18" charset="0"/>
              </a:rPr>
              <a:t> When you believe that you have shown each business form or transaction, computer online display, and report as a single data flow (e.g., often means that each system display and report title corresponds to the name of an individual data flow)</a:t>
            </a:r>
          </a:p>
          <a:p>
            <a:pPr marL="342900" indent="-342900" algn="just">
              <a:buFont typeface="+mj-lt"/>
              <a:buAutoNum type="arabicPeriod"/>
            </a:pPr>
            <a:r>
              <a:rPr lang="en-US" sz="1800" b="0" u="none" strike="noStrike" baseline="0" dirty="0">
                <a:latin typeface="Times New Roman" panose="02020603050405020304" pitchFamily="18" charset="0"/>
                <a:cs typeface="Times New Roman" panose="02020603050405020304" pitchFamily="18" charset="0"/>
              </a:rPr>
              <a:t> When you believe a separate process is shown for each choice on all </a:t>
            </a:r>
            <a:r>
              <a:rPr lang="tr-TR" sz="1800" b="0" u="none" strike="noStrike" baseline="0" dirty="0">
                <a:latin typeface="Times New Roman" panose="02020603050405020304" pitchFamily="18" charset="0"/>
                <a:cs typeface="Times New Roman" panose="02020603050405020304" pitchFamily="18" charset="0"/>
              </a:rPr>
              <a:t>lowest-level menu options</a:t>
            </a:r>
            <a:endParaRPr lang="en-US" sz="1800" b="0" u="none" strike="noStrike" baseline="0"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3390265-5A95-4811-921F-E66CF1E185A6}"/>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C3B2FAB6-A520-4359-A8CB-A9F1FEC482F9}"/>
              </a:ext>
            </a:extLst>
          </p:cNvPr>
          <p:cNvSpPr>
            <a:spLocks noGrp="1"/>
          </p:cNvSpPr>
          <p:nvPr>
            <p:ph type="sldNum" sz="quarter" idx="12"/>
          </p:nvPr>
        </p:nvSpPr>
        <p:spPr/>
        <p:txBody>
          <a:bodyPr/>
          <a:lstStyle/>
          <a:p>
            <a:fld id="{F43085E7-DD81-4654-9295-72AD80DBC430}" type="slidenum">
              <a:rPr lang="tr-TR" smtClean="0"/>
              <a:t>48</a:t>
            </a:fld>
            <a:endParaRPr lang="tr-TR"/>
          </a:p>
        </p:txBody>
      </p:sp>
    </p:spTree>
    <p:extLst>
      <p:ext uri="{BB962C8B-B14F-4D97-AF65-F5344CB8AC3E}">
        <p14:creationId xmlns:p14="http://schemas.microsoft.com/office/powerpoint/2010/main" val="1761753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2AFF1B-2AEC-44AB-8808-730D06BD50D2}"/>
              </a:ext>
            </a:extLst>
          </p:cNvPr>
          <p:cNvSpPr>
            <a:spLocks noGrp="1"/>
          </p:cNvSpPr>
          <p:nvPr>
            <p:ph idx="1"/>
          </p:nvPr>
        </p:nvSpPr>
        <p:spPr>
          <a:xfrm>
            <a:off x="838200" y="670397"/>
            <a:ext cx="10515600" cy="3438616"/>
          </a:xfrm>
        </p:spPr>
        <p:txBody>
          <a:bodyPr>
            <a:normAutofit/>
          </a:bodyPr>
          <a:lstStyle/>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By the time you stop decomposing DFDs, a DFD can become quite detailed.</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Seemingly simple actions, such as generating an invoice, may pull information from several entities and may also return different results depending on the specific situation. </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For example, the final form of an invoice may be based on the type of customer (which would determine such things as discount rate), where the customer lives (which would determine such things as sales tax), and how the goods are shipped (which would determine such things as the shipping and handling charges). </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At the lowest-level DFD, called a </a:t>
            </a:r>
            <a:r>
              <a:rPr lang="en-US" sz="1800" b="1" i="0" u="none" strike="noStrike" baseline="0" dirty="0">
                <a:latin typeface="Times New Roman" panose="02020603050405020304" pitchFamily="18" charset="0"/>
                <a:cs typeface="Times New Roman" panose="02020603050405020304" pitchFamily="18" charset="0"/>
              </a:rPr>
              <a:t>primitive DFD, </a:t>
            </a:r>
            <a:r>
              <a:rPr lang="en-US" sz="1800" b="0" i="0" u="none" strike="noStrike" baseline="0" dirty="0">
                <a:latin typeface="Times New Roman" panose="02020603050405020304" pitchFamily="18" charset="0"/>
                <a:cs typeface="Times New Roman" panose="02020603050405020304" pitchFamily="18" charset="0"/>
              </a:rPr>
              <a:t>all of these conditions would have to be met. </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Given the amount of detail required in a primitive DFD, perhaps you can see why many experts believe analysts should not spend their time diagramming the current physical information system completely: much of the detail will be discarded when the current logical DFD </a:t>
            </a:r>
            <a:r>
              <a:rPr lang="tr-TR" sz="1800" b="0" i="0" u="none" strike="noStrike" baseline="0" dirty="0">
                <a:latin typeface="Times New Roman" panose="02020603050405020304" pitchFamily="18" charset="0"/>
                <a:cs typeface="Times New Roman" panose="02020603050405020304" pitchFamily="18" charset="0"/>
              </a:rPr>
              <a:t>is created.</a:t>
            </a:r>
          </a:p>
        </p:txBody>
      </p:sp>
      <p:sp>
        <p:nvSpPr>
          <p:cNvPr id="4" name="Footer Placeholder 3">
            <a:extLst>
              <a:ext uri="{FF2B5EF4-FFF2-40B4-BE49-F238E27FC236}">
                <a16:creationId xmlns:a16="http://schemas.microsoft.com/office/drawing/2014/main" id="{43D8D68E-1408-4ADD-B767-3BC68764B910}"/>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D3458288-A1F0-4BFA-B16C-925A8DA5C5E1}"/>
              </a:ext>
            </a:extLst>
          </p:cNvPr>
          <p:cNvSpPr>
            <a:spLocks noGrp="1"/>
          </p:cNvSpPr>
          <p:nvPr>
            <p:ph type="sldNum" sz="quarter" idx="12"/>
          </p:nvPr>
        </p:nvSpPr>
        <p:spPr/>
        <p:txBody>
          <a:bodyPr/>
          <a:lstStyle/>
          <a:p>
            <a:fld id="{F43085E7-DD81-4654-9295-72AD80DBC430}" type="slidenum">
              <a:rPr lang="tr-TR" smtClean="0"/>
              <a:t>49</a:t>
            </a:fld>
            <a:endParaRPr lang="tr-TR"/>
          </a:p>
        </p:txBody>
      </p:sp>
    </p:spTree>
    <p:extLst>
      <p:ext uri="{BB962C8B-B14F-4D97-AF65-F5344CB8AC3E}">
        <p14:creationId xmlns:p14="http://schemas.microsoft.com/office/powerpoint/2010/main" val="3180001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A642E-F5F2-4064-B324-F776393CDF14}"/>
              </a:ext>
            </a:extLst>
          </p:cNvPr>
          <p:cNvSpPr>
            <a:spLocks noGrp="1"/>
          </p:cNvSpPr>
          <p:nvPr>
            <p:ph type="title"/>
          </p:nvPr>
        </p:nvSpPr>
        <p:spPr>
          <a:xfrm>
            <a:off x="1774587" y="365125"/>
            <a:ext cx="8642826" cy="1325563"/>
          </a:xfrm>
        </p:spPr>
        <p:txBody>
          <a:bodyPr/>
          <a:lstStyle/>
          <a:p>
            <a:pPr algn="ctr"/>
            <a:r>
              <a:rPr lang="en-US" b="1" dirty="0">
                <a:ln w="22225">
                  <a:solidFill>
                    <a:schemeClr val="accent2"/>
                  </a:solidFill>
                  <a:prstDash val="solid"/>
                </a:ln>
                <a:solidFill>
                  <a:schemeClr val="accent2">
                    <a:lumMod val="40000"/>
                    <a:lumOff val="60000"/>
                  </a:schemeClr>
                </a:solidFill>
              </a:rPr>
              <a:t>Project Management Process</a:t>
            </a:r>
            <a:endParaRPr lang="tr-TR" b="1" dirty="0">
              <a:ln w="22225">
                <a:solidFill>
                  <a:schemeClr val="accent2"/>
                </a:solidFill>
                <a:prstDash val="solid"/>
              </a:ln>
              <a:solidFill>
                <a:schemeClr val="accent2">
                  <a:lumMod val="40000"/>
                  <a:lumOff val="60000"/>
                </a:schemeClr>
              </a:solidFill>
            </a:endParaRPr>
          </a:p>
        </p:txBody>
      </p:sp>
      <p:sp>
        <p:nvSpPr>
          <p:cNvPr id="4" name="Footer Placeholder 3">
            <a:extLst>
              <a:ext uri="{FF2B5EF4-FFF2-40B4-BE49-F238E27FC236}">
                <a16:creationId xmlns:a16="http://schemas.microsoft.com/office/drawing/2014/main" id="{83A20B9D-47CA-4CB5-B882-505DC5888040}"/>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E549BFFC-18E8-49BA-AEDB-2BE01D87658F}"/>
              </a:ext>
            </a:extLst>
          </p:cNvPr>
          <p:cNvSpPr>
            <a:spLocks noGrp="1"/>
          </p:cNvSpPr>
          <p:nvPr>
            <p:ph type="sldNum" sz="quarter" idx="12"/>
          </p:nvPr>
        </p:nvSpPr>
        <p:spPr>
          <a:xfrm>
            <a:off x="8591351" y="6356350"/>
            <a:ext cx="2743200" cy="365125"/>
          </a:xfrm>
        </p:spPr>
        <p:txBody>
          <a:bodyPr/>
          <a:lstStyle/>
          <a:p>
            <a:fld id="{F43085E7-DD81-4654-9295-72AD80DBC430}" type="slidenum">
              <a:rPr lang="tr-TR" smtClean="0"/>
              <a:t>5</a:t>
            </a:fld>
            <a:endParaRPr lang="tr-TR"/>
          </a:p>
        </p:txBody>
      </p:sp>
      <p:pic>
        <p:nvPicPr>
          <p:cNvPr id="7" name="Picture 6">
            <a:extLst>
              <a:ext uri="{FF2B5EF4-FFF2-40B4-BE49-F238E27FC236}">
                <a16:creationId xmlns:a16="http://schemas.microsoft.com/office/drawing/2014/main" id="{FC189B26-5A3C-4657-8FF9-D3F0C53357BB}"/>
              </a:ext>
            </a:extLst>
          </p:cNvPr>
          <p:cNvPicPr>
            <a:picLocks noChangeAspect="1"/>
          </p:cNvPicPr>
          <p:nvPr/>
        </p:nvPicPr>
        <p:blipFill>
          <a:blip r:embed="rId2"/>
          <a:stretch>
            <a:fillRect/>
          </a:stretch>
        </p:blipFill>
        <p:spPr>
          <a:xfrm>
            <a:off x="390332" y="2099386"/>
            <a:ext cx="5024280" cy="3019686"/>
          </a:xfrm>
          <a:prstGeom prst="rect">
            <a:avLst/>
          </a:prstGeom>
        </p:spPr>
      </p:pic>
      <p:sp>
        <p:nvSpPr>
          <p:cNvPr id="10" name="TextBox 9">
            <a:extLst>
              <a:ext uri="{FF2B5EF4-FFF2-40B4-BE49-F238E27FC236}">
                <a16:creationId xmlns:a16="http://schemas.microsoft.com/office/drawing/2014/main" id="{D01302BB-C120-492B-A044-6A3B09D3E583}"/>
              </a:ext>
            </a:extLst>
          </p:cNvPr>
          <p:cNvSpPr txBox="1"/>
          <p:nvPr/>
        </p:nvSpPr>
        <p:spPr>
          <a:xfrm>
            <a:off x="9389126" y="4133466"/>
            <a:ext cx="1231641" cy="646331"/>
          </a:xfrm>
          <a:prstGeom prst="rect">
            <a:avLst/>
          </a:prstGeom>
          <a:noFill/>
        </p:spPr>
        <p:txBody>
          <a:bodyPr wrap="square" rtlCol="0">
            <a:spAutoFit/>
          </a:bodyPr>
          <a:lstStyle/>
          <a:p>
            <a:pPr marL="285750" indent="-285750">
              <a:buClr>
                <a:srgbClr val="C00000"/>
              </a:buClr>
              <a:buFont typeface="Wingdings" panose="05000000000000000000" pitchFamily="2" charset="2"/>
              <a:buChar char="ü"/>
            </a:pPr>
            <a:r>
              <a:rPr lang="en-US" sz="3600" dirty="0">
                <a:solidFill>
                  <a:schemeClr val="bg1"/>
                </a:solidFill>
              </a:rPr>
              <a:t>0,9</a:t>
            </a:r>
            <a:endParaRPr lang="tr-TR" sz="3600" dirty="0">
              <a:solidFill>
                <a:schemeClr val="bg1"/>
              </a:solidFill>
            </a:endParaRPr>
          </a:p>
        </p:txBody>
      </p:sp>
      <p:graphicFrame>
        <p:nvGraphicFramePr>
          <p:cNvPr id="6" name="Table 5">
            <a:extLst>
              <a:ext uri="{FF2B5EF4-FFF2-40B4-BE49-F238E27FC236}">
                <a16:creationId xmlns:a16="http://schemas.microsoft.com/office/drawing/2014/main" id="{24E5121E-C82D-464E-BC29-D59622BB1CC3}"/>
              </a:ext>
            </a:extLst>
          </p:cNvPr>
          <p:cNvGraphicFramePr>
            <a:graphicFrameLocks noGrp="1"/>
          </p:cNvGraphicFramePr>
          <p:nvPr>
            <p:extLst>
              <p:ext uri="{D42A27DB-BD31-4B8C-83A1-F6EECF244321}">
                <p14:modId xmlns:p14="http://schemas.microsoft.com/office/powerpoint/2010/main" val="2133751208"/>
              </p:ext>
            </p:extLst>
          </p:nvPr>
        </p:nvGraphicFramePr>
        <p:xfrm>
          <a:off x="4935894" y="3429000"/>
          <a:ext cx="7033854" cy="704462"/>
        </p:xfrm>
        <a:graphic>
          <a:graphicData uri="http://schemas.openxmlformats.org/drawingml/2006/table">
            <a:tbl>
              <a:tblPr/>
              <a:tblGrid>
                <a:gridCol w="2163574">
                  <a:extLst>
                    <a:ext uri="{9D8B030D-6E8A-4147-A177-3AD203B41FA5}">
                      <a16:colId xmlns:a16="http://schemas.microsoft.com/office/drawing/2014/main" val="3802150203"/>
                    </a:ext>
                  </a:extLst>
                </a:gridCol>
                <a:gridCol w="716218">
                  <a:extLst>
                    <a:ext uri="{9D8B030D-6E8A-4147-A177-3AD203B41FA5}">
                      <a16:colId xmlns:a16="http://schemas.microsoft.com/office/drawing/2014/main" val="2487997736"/>
                    </a:ext>
                  </a:extLst>
                </a:gridCol>
                <a:gridCol w="1145948">
                  <a:extLst>
                    <a:ext uri="{9D8B030D-6E8A-4147-A177-3AD203B41FA5}">
                      <a16:colId xmlns:a16="http://schemas.microsoft.com/office/drawing/2014/main" val="3344462274"/>
                    </a:ext>
                  </a:extLst>
                </a:gridCol>
                <a:gridCol w="572974">
                  <a:extLst>
                    <a:ext uri="{9D8B030D-6E8A-4147-A177-3AD203B41FA5}">
                      <a16:colId xmlns:a16="http://schemas.microsoft.com/office/drawing/2014/main" val="66492850"/>
                    </a:ext>
                  </a:extLst>
                </a:gridCol>
                <a:gridCol w="572974">
                  <a:extLst>
                    <a:ext uri="{9D8B030D-6E8A-4147-A177-3AD203B41FA5}">
                      <a16:colId xmlns:a16="http://schemas.microsoft.com/office/drawing/2014/main" val="1390562957"/>
                    </a:ext>
                  </a:extLst>
                </a:gridCol>
                <a:gridCol w="572974">
                  <a:extLst>
                    <a:ext uri="{9D8B030D-6E8A-4147-A177-3AD203B41FA5}">
                      <a16:colId xmlns:a16="http://schemas.microsoft.com/office/drawing/2014/main" val="2244690704"/>
                    </a:ext>
                  </a:extLst>
                </a:gridCol>
                <a:gridCol w="572974">
                  <a:extLst>
                    <a:ext uri="{9D8B030D-6E8A-4147-A177-3AD203B41FA5}">
                      <a16:colId xmlns:a16="http://schemas.microsoft.com/office/drawing/2014/main" val="2483161578"/>
                    </a:ext>
                  </a:extLst>
                </a:gridCol>
                <a:gridCol w="716218">
                  <a:extLst>
                    <a:ext uri="{9D8B030D-6E8A-4147-A177-3AD203B41FA5}">
                      <a16:colId xmlns:a16="http://schemas.microsoft.com/office/drawing/2014/main" val="805868929"/>
                    </a:ext>
                  </a:extLst>
                </a:gridCol>
              </a:tblGrid>
              <a:tr h="352231">
                <a:tc>
                  <a:txBody>
                    <a:bodyPr/>
                    <a:lstStyle/>
                    <a:p>
                      <a:pPr algn="ctr" fontAlgn="b"/>
                      <a:r>
                        <a:rPr lang="tr-TR" sz="1200" b="0" i="0" u="none" strike="noStrike" dirty="0">
                          <a:solidFill>
                            <a:srgbClr val="000000"/>
                          </a:solidFill>
                          <a:effectLst/>
                          <a:latin typeface="Times New Roman" panose="02020603050405020304" pitchFamily="18" charset="0"/>
                        </a:rPr>
                        <a:t>Project Management Process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fontAlgn="b"/>
                      <a:endParaRPr lang="tr-TR" sz="12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tr-TR" sz="1200" b="0" i="0" u="none" strike="noStrike" dirty="0">
                          <a:solidFill>
                            <a:srgbClr val="000000"/>
                          </a:solidFill>
                          <a:effectLst/>
                          <a:latin typeface="Times New Roman" panose="02020603050405020304" pitchFamily="18" charset="0"/>
                        </a:rPr>
                        <a:t>Stage 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gridSpan="2">
                  <a:txBody>
                    <a:bodyPr/>
                    <a:lstStyle/>
                    <a:p>
                      <a:pPr algn="ctr" fontAlgn="b"/>
                      <a:r>
                        <a:rPr lang="tr-TR" sz="1200" b="0" i="0" u="none" strike="noStrike" dirty="0">
                          <a:solidFill>
                            <a:srgbClr val="000000"/>
                          </a:solidFill>
                          <a:effectLst/>
                          <a:latin typeface="Times New Roman" panose="02020603050405020304" pitchFamily="18" charset="0"/>
                        </a:rPr>
                        <a:t>Stage 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hMerge="1">
                  <a:txBody>
                    <a:bodyPr/>
                    <a:lstStyle/>
                    <a:p>
                      <a:endParaRPr lang="tr-TR"/>
                    </a:p>
                  </a:txBody>
                  <a:tcPr/>
                </a:tc>
                <a:tc gridSpan="2">
                  <a:txBody>
                    <a:bodyPr/>
                    <a:lstStyle/>
                    <a:p>
                      <a:pPr algn="ctr" fontAlgn="b"/>
                      <a:r>
                        <a:rPr lang="tr-TR" sz="1200" b="0" i="0" u="none" strike="noStrike" dirty="0">
                          <a:solidFill>
                            <a:srgbClr val="000000"/>
                          </a:solidFill>
                          <a:effectLst/>
                          <a:latin typeface="Times New Roman" panose="02020603050405020304" pitchFamily="18" charset="0"/>
                        </a:rPr>
                        <a:t>Stage 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hMerge="1">
                  <a:txBody>
                    <a:bodyPr/>
                    <a:lstStyle/>
                    <a:p>
                      <a:endParaRPr lang="tr-TR"/>
                    </a:p>
                  </a:txBody>
                  <a:tcPr/>
                </a:tc>
                <a:tc>
                  <a:txBody>
                    <a:bodyPr/>
                    <a:lstStyle/>
                    <a:p>
                      <a:pPr algn="ctr" fontAlgn="b"/>
                      <a:r>
                        <a:rPr lang="tr-TR" sz="1200" b="0" i="0" u="none" strike="noStrike">
                          <a:solidFill>
                            <a:srgbClr val="000000"/>
                          </a:solidFill>
                          <a:effectLst/>
                          <a:latin typeface="Times New Roman" panose="02020603050405020304" pitchFamily="18" charset="0"/>
                        </a:rPr>
                        <a:t>Stage 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835484055"/>
                  </a:ext>
                </a:extLst>
              </a:tr>
              <a:tr h="352231">
                <a:tc>
                  <a:txBody>
                    <a:bodyPr/>
                    <a:lstStyle/>
                    <a:p>
                      <a:pPr algn="ctr" fontAlgn="ctr"/>
                      <a:r>
                        <a:rPr lang="tr-TR" sz="1200" b="0" i="0" u="none" strike="noStrike" dirty="0">
                          <a:solidFill>
                            <a:srgbClr val="000000"/>
                          </a:solidFill>
                          <a:effectLst/>
                          <a:latin typeface="Times New Roman" panose="02020603050405020304" pitchFamily="18" charset="0"/>
                        </a:rPr>
                        <a:t>SDLC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algn="ctr" fontAlgn="b"/>
                      <a:endParaRPr lang="tr-TR" sz="12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dirty="0">
                          <a:solidFill>
                            <a:srgbClr val="000000"/>
                          </a:solidFill>
                          <a:effectLst/>
                          <a:latin typeface="Times New Roman" panose="02020603050405020304" pitchFamily="18" charset="0"/>
                        </a:rPr>
                        <a:t>Phase 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tr-TR"/>
                    </a:p>
                  </a:txBody>
                  <a:tcPr>
                    <a:lnT w="6350" cap="flat" cmpd="sng" algn="ctr">
                      <a:solidFill>
                        <a:srgbClr val="000000"/>
                      </a:solidFill>
                      <a:prstDash val="solid"/>
                      <a:round/>
                      <a:headEnd type="none" w="med" len="med"/>
                      <a:tailEnd type="none" w="med" len="med"/>
                    </a:lnT>
                  </a:tcPr>
                </a:tc>
                <a:tc>
                  <a:txBody>
                    <a:bodyPr/>
                    <a:lstStyle/>
                    <a:p>
                      <a:pPr algn="ctr" fontAlgn="b"/>
                      <a:r>
                        <a:rPr lang="tr-TR" sz="1200" b="0" i="0" u="none" strike="noStrike" dirty="0">
                          <a:solidFill>
                            <a:srgbClr val="000000"/>
                          </a:solidFill>
                          <a:effectLst/>
                          <a:latin typeface="Times New Roman" panose="02020603050405020304" pitchFamily="18" charset="0"/>
                        </a:rPr>
                        <a:t>Phase 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algn="ctr" fontAlgn="b"/>
                      <a:r>
                        <a:rPr lang="tr-TR" sz="1200" b="0" i="0" u="none" strike="noStrike" dirty="0">
                          <a:solidFill>
                            <a:srgbClr val="000000"/>
                          </a:solidFill>
                          <a:effectLst/>
                          <a:latin typeface="Times New Roman" panose="02020603050405020304" pitchFamily="18" charset="0"/>
                        </a:rPr>
                        <a:t>Phase 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gridSpan="2">
                  <a:txBody>
                    <a:bodyPr/>
                    <a:lstStyle/>
                    <a:p>
                      <a:pPr algn="ctr" fontAlgn="b"/>
                      <a:r>
                        <a:rPr lang="tr-TR" sz="1200" b="0" i="0" u="none" strike="noStrike" dirty="0">
                          <a:solidFill>
                            <a:srgbClr val="000000"/>
                          </a:solidFill>
                          <a:effectLst/>
                          <a:latin typeface="Times New Roman" panose="02020603050405020304" pitchFamily="18" charset="0"/>
                        </a:rPr>
                        <a:t>Phase 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hMerge="1">
                  <a:txBody>
                    <a:bodyPr/>
                    <a:lstStyle/>
                    <a:p>
                      <a:pPr algn="ctr" fontAlgn="b"/>
                      <a:endParaRPr lang="tr-TR" sz="1200" b="0" i="0" u="none" strike="noStrike" dirty="0">
                        <a:solidFill>
                          <a:srgbClr val="000000"/>
                        </a:solidFill>
                        <a:effectLst/>
                        <a:latin typeface="Times New Roman" panose="02020603050405020304" pitchFamily="18" charset="0"/>
                      </a:endParaRP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28433273"/>
                  </a:ext>
                </a:extLst>
              </a:tr>
            </a:tbl>
          </a:graphicData>
        </a:graphic>
      </p:graphicFrame>
      <p:sp>
        <p:nvSpPr>
          <p:cNvPr id="3" name="Arrow: Up 2">
            <a:extLst>
              <a:ext uri="{FF2B5EF4-FFF2-40B4-BE49-F238E27FC236}">
                <a16:creationId xmlns:a16="http://schemas.microsoft.com/office/drawing/2014/main" id="{2E2FD286-0CB2-45EF-B7DE-D5C182DB1ED4}"/>
              </a:ext>
            </a:extLst>
          </p:cNvPr>
          <p:cNvSpPr/>
          <p:nvPr/>
        </p:nvSpPr>
        <p:spPr>
          <a:xfrm>
            <a:off x="9846319" y="4208106"/>
            <a:ext cx="233265" cy="365125"/>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9" name="TextBox 8">
            <a:extLst>
              <a:ext uri="{FF2B5EF4-FFF2-40B4-BE49-F238E27FC236}">
                <a16:creationId xmlns:a16="http://schemas.microsoft.com/office/drawing/2014/main" id="{2498B40D-596C-4651-80D5-83EAF1D0049E}"/>
              </a:ext>
            </a:extLst>
          </p:cNvPr>
          <p:cNvSpPr txBox="1"/>
          <p:nvPr/>
        </p:nvSpPr>
        <p:spPr>
          <a:xfrm>
            <a:off x="8350901" y="4133466"/>
            <a:ext cx="1231641" cy="646331"/>
          </a:xfrm>
          <a:prstGeom prst="rect">
            <a:avLst/>
          </a:prstGeom>
          <a:noFill/>
        </p:spPr>
        <p:txBody>
          <a:bodyPr wrap="square" rtlCol="0">
            <a:spAutoFit/>
          </a:bodyPr>
          <a:lstStyle/>
          <a:p>
            <a:pPr marL="285750" indent="-285750">
              <a:buClr>
                <a:srgbClr val="C00000"/>
              </a:buClr>
              <a:buFont typeface="Wingdings" panose="05000000000000000000" pitchFamily="2" charset="2"/>
              <a:buChar char="ü"/>
            </a:pPr>
            <a:r>
              <a:rPr lang="en-US" sz="3600" dirty="0">
                <a:solidFill>
                  <a:schemeClr val="bg1"/>
                </a:solidFill>
              </a:rPr>
              <a:t>0,9</a:t>
            </a:r>
            <a:endParaRPr lang="tr-TR" sz="3600" dirty="0">
              <a:solidFill>
                <a:schemeClr val="bg1"/>
              </a:solidFill>
            </a:endParaRPr>
          </a:p>
        </p:txBody>
      </p:sp>
    </p:spTree>
    <p:extLst>
      <p:ext uri="{BB962C8B-B14F-4D97-AF65-F5344CB8AC3E}">
        <p14:creationId xmlns:p14="http://schemas.microsoft.com/office/powerpoint/2010/main" val="20153802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34167-CA91-41E3-8618-0F2F681FB4A2}"/>
              </a:ext>
            </a:extLst>
          </p:cNvPr>
          <p:cNvSpPr>
            <a:spLocks noGrp="1"/>
          </p:cNvSpPr>
          <p:nvPr>
            <p:ph type="title"/>
          </p:nvPr>
        </p:nvSpPr>
        <p:spPr>
          <a:xfrm>
            <a:off x="838200" y="365125"/>
            <a:ext cx="10515600" cy="653447"/>
          </a:xfrm>
        </p:spPr>
        <p:txBody>
          <a:bodyPr vert="horz" lIns="91440" tIns="45720" rIns="91440" bIns="45720" rtlCol="0" anchor="ctr">
            <a:normAutofit/>
          </a:bodyPr>
          <a:lstStyle/>
          <a:p>
            <a:pPr algn="ctr"/>
            <a:r>
              <a:rPr lang="en-US"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Using DFDs as Analysis Tools</a:t>
            </a:r>
            <a:endPar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906628-DBA4-4567-9261-971BA7941753}"/>
              </a:ext>
            </a:extLst>
          </p:cNvPr>
          <p:cNvSpPr>
            <a:spLocks noGrp="1"/>
          </p:cNvSpPr>
          <p:nvPr>
            <p:ph idx="1"/>
          </p:nvPr>
        </p:nvSpPr>
        <p:spPr>
          <a:xfrm>
            <a:off x="838200" y="1318188"/>
            <a:ext cx="10515600" cy="4811150"/>
          </a:xfrm>
        </p:spPr>
        <p:txBody>
          <a:bodyPr>
            <a:normAutofit/>
          </a:bodyPr>
          <a:lstStyle/>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DFDs can be used for a process called </a:t>
            </a:r>
            <a:r>
              <a:rPr lang="en-US" sz="1800" b="1" i="0" u="none" strike="noStrike" baseline="0" dirty="0">
                <a:latin typeface="Times New Roman" panose="02020603050405020304" pitchFamily="18" charset="0"/>
                <a:cs typeface="Times New Roman" panose="02020603050405020304" pitchFamily="18" charset="0"/>
              </a:rPr>
              <a:t>gap analysis.</a:t>
            </a:r>
          </a:p>
          <a:p>
            <a:pPr algn="just">
              <a:buFont typeface="Wingdings" panose="05000000000000000000" pitchFamily="2" charset="2"/>
              <a:buChar char="q"/>
            </a:pPr>
            <a:r>
              <a:rPr lang="tr-TR" sz="1800" b="1" i="0" u="none" strike="noStrike" baseline="0" dirty="0">
                <a:latin typeface="Times New Roman" panose="02020603050405020304" pitchFamily="18" charset="0"/>
                <a:cs typeface="Times New Roman" panose="02020603050405020304" pitchFamily="18" charset="0"/>
              </a:rPr>
              <a:t>Gap analysis</a:t>
            </a:r>
          </a:p>
          <a:p>
            <a:pPr algn="just">
              <a:buFont typeface="Wingdings" panose="05000000000000000000" pitchFamily="2" charset="2"/>
              <a:buChar char="§"/>
            </a:pPr>
            <a:r>
              <a:rPr lang="tr-TR" sz="1800" b="0" i="0" u="none" strike="noStrike" baseline="0" dirty="0">
                <a:latin typeface="Times New Roman" panose="02020603050405020304" pitchFamily="18" charset="0"/>
                <a:cs typeface="Times New Roman" panose="02020603050405020304" pitchFamily="18" charset="0"/>
              </a:rPr>
              <a:t>The process of discovering</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discrepancies between two or</a:t>
            </a:r>
            <a:r>
              <a:rPr lang="en-US" sz="1800" b="0" i="0" u="none" strike="noStrike" baseline="0" dirty="0">
                <a:latin typeface="Times New Roman" panose="02020603050405020304" pitchFamily="18" charset="0"/>
                <a:cs typeface="Times New Roman" panose="02020603050405020304" pitchFamily="18" charset="0"/>
              </a:rPr>
              <a:t> more sets of data-flow diagrams or discrepancies within a single </a:t>
            </a:r>
            <a:r>
              <a:rPr lang="tr-TR" sz="1800" b="0" i="0" u="none" strike="noStrike" baseline="0" dirty="0">
                <a:latin typeface="Times New Roman" panose="02020603050405020304" pitchFamily="18" charset="0"/>
                <a:cs typeface="Times New Roman" panose="02020603050405020304" pitchFamily="18" charset="0"/>
              </a:rPr>
              <a:t>DFD.</a:t>
            </a:r>
            <a:endParaRPr lang="en-US" sz="1800" b="0"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tr-TR" sz="1800" b="0" i="0" u="none" strike="noStrike" baseline="0" dirty="0">
                <a:latin typeface="Times New Roman" panose="02020603050405020304" pitchFamily="18" charset="0"/>
                <a:cs typeface="Times New Roman" panose="02020603050405020304" pitchFamily="18" charset="0"/>
              </a:rPr>
              <a:t>Discrepancie</a:t>
            </a:r>
            <a:r>
              <a:rPr lang="en-US" sz="1800" b="0" i="0" u="none" strike="noStrike" baseline="0" dirty="0">
                <a:latin typeface="Times New Roman" panose="02020603050405020304" pitchFamily="18" charset="0"/>
                <a:cs typeface="Times New Roman" panose="02020603050405020304" pitchFamily="18" charset="0"/>
              </a:rPr>
              <a:t>s : a</a:t>
            </a:r>
            <a:r>
              <a:rPr lang="en-US" sz="1800" b="0" i="0" dirty="0">
                <a:solidFill>
                  <a:srgbClr val="202124"/>
                </a:solidFill>
                <a:effectLst/>
                <a:latin typeface="Times New Roman" panose="02020603050405020304" pitchFamily="18" charset="0"/>
                <a:cs typeface="Times New Roman" panose="02020603050405020304" pitchFamily="18" charset="0"/>
              </a:rPr>
              <a:t>n illogical or surprising lack of compatibility or similarity between two or more facts.</a:t>
            </a:r>
            <a:endParaRPr lang="en-US" sz="1800" dirty="0">
              <a:solidFill>
                <a:srgbClr val="202124"/>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DFDs allow to identify </a:t>
            </a:r>
            <a:r>
              <a:rPr lang="en-US" sz="1800" u="sng" dirty="0">
                <a:latin typeface="Times New Roman" panose="02020603050405020304" pitchFamily="18" charset="0"/>
                <a:cs typeface="Times New Roman" panose="02020603050405020304" pitchFamily="18" charset="0"/>
              </a:rPr>
              <a:t>redundancies and inefficiencies</a:t>
            </a:r>
            <a:r>
              <a:rPr lang="en-US" sz="18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C</a:t>
            </a:r>
            <a:r>
              <a:rPr lang="en-US" sz="1800" b="0" i="0" u="none" strike="noStrike" baseline="0" dirty="0">
                <a:latin typeface="Times New Roman" panose="02020603050405020304" pitchFamily="18" charset="0"/>
                <a:cs typeface="Times New Roman" panose="02020603050405020304" pitchFamily="18" charset="0"/>
              </a:rPr>
              <a:t>omparing a set of DFDs that models the current logical system to DFDs that model the new logical system can better determine which processes systems developers need to add or revise while building the new system.</a:t>
            </a:r>
          </a:p>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Processes for which inputs, outputs, and internal steps have not changed can possibly be reused in the construction of the new system. </a:t>
            </a:r>
          </a:p>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The logical DFDs for the new system can also serve as the basis for developing alternative design strategies for the new physical system. As we saw with the Hoosier Burger example, a process on a new logical DFD can be implemented in several different </a:t>
            </a:r>
            <a:r>
              <a:rPr lang="tr-TR" sz="1800" b="0" i="0" u="none" strike="noStrike" baseline="0" dirty="0">
                <a:latin typeface="Times New Roman" panose="02020603050405020304" pitchFamily="18" charset="0"/>
                <a:cs typeface="Times New Roman" panose="02020603050405020304" pitchFamily="18" charset="0"/>
              </a:rPr>
              <a:t>physical ways.</a:t>
            </a:r>
            <a:endParaRPr lang="tr-TR" sz="1800" dirty="0">
              <a:latin typeface="Times New Roman" panose="02020603050405020304" pitchFamily="18" charset="0"/>
              <a:cs typeface="Times New Roman" panose="02020603050405020304" pitchFamily="18" charset="0"/>
            </a:endParaRPr>
          </a:p>
          <a:p>
            <a:pPr algn="just"/>
            <a:endParaRPr lang="en-US" sz="1800" b="0" i="0" u="none" strike="noStrike" baseline="0" dirty="0">
              <a:latin typeface="Times New Roman" panose="02020603050405020304" pitchFamily="18" charset="0"/>
              <a:cs typeface="Times New Roman" panose="02020603050405020304" pitchFamily="18" charset="0"/>
            </a:endParaRPr>
          </a:p>
          <a:p>
            <a:pPr algn="just"/>
            <a:endParaRPr lang="en-US" sz="1800" b="0" i="0" dirty="0">
              <a:solidFill>
                <a:srgbClr val="202124"/>
              </a:solidFill>
              <a:effectLst/>
              <a:latin typeface="Times New Roman" panose="02020603050405020304" pitchFamily="18" charset="0"/>
              <a:cs typeface="Times New Roman" panose="02020603050405020304" pitchFamily="18" charset="0"/>
            </a:endParaRPr>
          </a:p>
          <a:p>
            <a:pPr algn="just"/>
            <a:endParaRPr lang="en-US" sz="1800" b="0" i="0" dirty="0">
              <a:solidFill>
                <a:srgbClr val="202124"/>
              </a:solidFill>
              <a:effectLst/>
              <a:latin typeface="Times New Roman" panose="02020603050405020304" pitchFamily="18" charset="0"/>
              <a:cs typeface="Times New Roman" panose="02020603050405020304" pitchFamily="18" charset="0"/>
            </a:endParaRPr>
          </a:p>
          <a:p>
            <a:pPr algn="just"/>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BD80E3F-5DBC-49A0-9068-08881DF5C699}"/>
              </a:ext>
            </a:extLst>
          </p:cNvPr>
          <p:cNvSpPr>
            <a:spLocks noGrp="1"/>
          </p:cNvSpPr>
          <p:nvPr>
            <p:ph type="ftr" sz="quarter" idx="11"/>
          </p:nvPr>
        </p:nvSpPr>
        <p:spPr/>
        <p:txBody>
          <a:bodyPr/>
          <a:lstStyle/>
          <a:p>
            <a:r>
              <a:rPr lang="tr-TR" dirty="0"/>
              <a:t>IENG/MANE 372 - Chapter 6</a:t>
            </a:r>
          </a:p>
        </p:txBody>
      </p:sp>
      <p:sp>
        <p:nvSpPr>
          <p:cNvPr id="5" name="Slide Number Placeholder 4">
            <a:extLst>
              <a:ext uri="{FF2B5EF4-FFF2-40B4-BE49-F238E27FC236}">
                <a16:creationId xmlns:a16="http://schemas.microsoft.com/office/drawing/2014/main" id="{6012C803-27E5-41C4-B0AD-3CADF2AA2F27}"/>
              </a:ext>
            </a:extLst>
          </p:cNvPr>
          <p:cNvSpPr>
            <a:spLocks noGrp="1"/>
          </p:cNvSpPr>
          <p:nvPr>
            <p:ph type="sldNum" sz="quarter" idx="12"/>
          </p:nvPr>
        </p:nvSpPr>
        <p:spPr/>
        <p:txBody>
          <a:bodyPr/>
          <a:lstStyle/>
          <a:p>
            <a:fld id="{F43085E7-DD81-4654-9295-72AD80DBC430}" type="slidenum">
              <a:rPr lang="tr-TR" smtClean="0"/>
              <a:t>50</a:t>
            </a:fld>
            <a:endParaRPr lang="tr-TR"/>
          </a:p>
        </p:txBody>
      </p:sp>
    </p:spTree>
    <p:extLst>
      <p:ext uri="{BB962C8B-B14F-4D97-AF65-F5344CB8AC3E}">
        <p14:creationId xmlns:p14="http://schemas.microsoft.com/office/powerpoint/2010/main" val="3390215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6B643A-31A8-4739-B2FC-A725B47594A6}"/>
              </a:ext>
            </a:extLst>
          </p:cNvPr>
          <p:cNvSpPr>
            <a:spLocks noGrp="1"/>
          </p:cNvSpPr>
          <p:nvPr>
            <p:ph idx="1"/>
          </p:nvPr>
        </p:nvSpPr>
        <p:spPr>
          <a:xfrm>
            <a:off x="838200" y="1030144"/>
            <a:ext cx="10515600" cy="4856584"/>
          </a:xfrm>
        </p:spPr>
        <p:txBody>
          <a:bodyPr>
            <a:normAutofit/>
          </a:bodyPr>
          <a:lstStyle/>
          <a:p>
            <a:pPr marL="0" indent="0" algn="just">
              <a:lnSpc>
                <a:spcPct val="110000"/>
              </a:lnSpc>
              <a:spcBef>
                <a:spcPts val="0"/>
              </a:spcBef>
              <a:buNone/>
            </a:pPr>
            <a:r>
              <a:rPr lang="en-US" sz="2000" b="1" dirty="0">
                <a:solidFill>
                  <a:srgbClr val="C00000"/>
                </a:solidFill>
                <a:latin typeface="Times New Roman" panose="02020603050405020304" pitchFamily="18" charset="0"/>
                <a:cs typeface="Times New Roman" panose="02020603050405020304" pitchFamily="18" charset="0"/>
              </a:rPr>
              <a:t>Redundancies: </a:t>
            </a:r>
          </a:p>
          <a:p>
            <a:pPr algn="just">
              <a:lnSpc>
                <a:spcPct val="110000"/>
              </a:lnSpc>
              <a:spcBef>
                <a:spcPts val="0"/>
              </a:spcBef>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E</a:t>
            </a:r>
            <a:r>
              <a:rPr lang="en-US" sz="2000" b="0" i="0" u="none" strike="noStrike" baseline="0" dirty="0">
                <a:latin typeface="Times New Roman" panose="02020603050405020304" pitchFamily="18" charset="0"/>
                <a:cs typeface="Times New Roman" panose="02020603050405020304" pitchFamily="18" charset="0"/>
              </a:rPr>
              <a:t>xamine the details of individual DFDs for such problems as </a:t>
            </a:r>
            <a:r>
              <a:rPr lang="en-US" sz="2000" b="0" i="0" u="sng" strike="noStrike" baseline="0" dirty="0">
                <a:latin typeface="Times New Roman" panose="02020603050405020304" pitchFamily="18" charset="0"/>
                <a:cs typeface="Times New Roman" panose="02020603050405020304" pitchFamily="18" charset="0"/>
              </a:rPr>
              <a:t>redundant data flows</a:t>
            </a:r>
            <a:r>
              <a:rPr lang="en-US" sz="2000" b="0" i="0" u="none" strike="noStrike" baseline="0" dirty="0">
                <a:latin typeface="Times New Roman" panose="02020603050405020304" pitchFamily="18" charset="0"/>
                <a:cs typeface="Times New Roman" panose="02020603050405020304" pitchFamily="18" charset="0"/>
              </a:rPr>
              <a:t>, data that are captured but </a:t>
            </a:r>
            <a:r>
              <a:rPr lang="en-US" sz="2000" b="0" i="0" u="sng" strike="noStrike" baseline="0" dirty="0">
                <a:latin typeface="Times New Roman" panose="02020603050405020304" pitchFamily="18" charset="0"/>
                <a:cs typeface="Times New Roman" panose="02020603050405020304" pitchFamily="18" charset="0"/>
              </a:rPr>
              <a:t>not used </a:t>
            </a:r>
            <a:r>
              <a:rPr lang="en-US" sz="2000" b="0" i="0" u="none" strike="noStrike" baseline="0" dirty="0">
                <a:latin typeface="Times New Roman" panose="02020603050405020304" pitchFamily="18" charset="0"/>
                <a:cs typeface="Times New Roman" panose="02020603050405020304" pitchFamily="18" charset="0"/>
              </a:rPr>
              <a:t>by the system, and data that are updated identically </a:t>
            </a:r>
            <a:r>
              <a:rPr lang="en-US" sz="2000" b="0" i="0" u="sng" strike="noStrike" baseline="0" dirty="0">
                <a:latin typeface="Times New Roman" panose="02020603050405020304" pitchFamily="18" charset="0"/>
                <a:cs typeface="Times New Roman" panose="02020603050405020304" pitchFamily="18" charset="0"/>
              </a:rPr>
              <a:t>in more than one location</a:t>
            </a:r>
            <a:r>
              <a:rPr lang="en-US" sz="2000" b="0" i="0" u="none" strike="noStrike" baseline="0" dirty="0">
                <a:latin typeface="Times New Roman" panose="02020603050405020304" pitchFamily="18" charset="0"/>
                <a:cs typeface="Times New Roman" panose="02020603050405020304" pitchFamily="18" charset="0"/>
              </a:rPr>
              <a:t>. </a:t>
            </a:r>
          </a:p>
          <a:p>
            <a:pPr algn="just">
              <a:lnSpc>
                <a:spcPct val="110000"/>
              </a:lnSpc>
              <a:spcBef>
                <a:spcPts val="0"/>
              </a:spcBef>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R</a:t>
            </a:r>
            <a:r>
              <a:rPr lang="en-US" sz="2000" b="0" i="0" u="none" strike="noStrike" baseline="0" dirty="0">
                <a:latin typeface="Times New Roman" panose="02020603050405020304" pitchFamily="18" charset="0"/>
                <a:cs typeface="Times New Roman" panose="02020603050405020304" pitchFamily="18" charset="0"/>
              </a:rPr>
              <a:t>edundant data flows may have been labeled with different names</a:t>
            </a:r>
          </a:p>
          <a:p>
            <a:pPr algn="just">
              <a:lnSpc>
                <a:spcPct val="110000"/>
              </a:lnSpc>
              <a:spcBef>
                <a:spcPts val="0"/>
              </a:spcBef>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Many CASE tools can generate a report listing all the processes that accept a given data element as input. </a:t>
            </a:r>
          </a:p>
          <a:p>
            <a:pPr algn="just">
              <a:lnSpc>
                <a:spcPct val="110000"/>
              </a:lnSpc>
              <a:spcBef>
                <a:spcPts val="0"/>
              </a:spcBef>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From the label of these processes, you can determine whether the data are captured redundantly or if more than one process is maintaining the same data stores. </a:t>
            </a:r>
          </a:p>
          <a:p>
            <a:pPr algn="just">
              <a:lnSpc>
                <a:spcPct val="110000"/>
              </a:lnSpc>
              <a:spcBef>
                <a:spcPts val="0"/>
              </a:spcBef>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In such cases, the DFDs may accurately mirror the activities occurring in the organization. </a:t>
            </a:r>
          </a:p>
          <a:p>
            <a:pPr algn="just">
              <a:lnSpc>
                <a:spcPct val="110000"/>
              </a:lnSpc>
              <a:spcBef>
                <a:spcPts val="0"/>
              </a:spcBef>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As the business processes being modeled took many years to develop, with participants in one part of the organization sometimes adapting procedures in isolation from other participants, </a:t>
            </a:r>
            <a:r>
              <a:rPr lang="en-US" sz="2000" b="0" i="0" u="sng" strike="noStrike" baseline="0" dirty="0">
                <a:latin typeface="Times New Roman" panose="02020603050405020304" pitchFamily="18" charset="0"/>
                <a:cs typeface="Times New Roman" panose="02020603050405020304" pitchFamily="18" charset="0"/>
              </a:rPr>
              <a:t>redundancies and overlapping responsibilities </a:t>
            </a:r>
            <a:r>
              <a:rPr lang="en-US" sz="2000" b="0" i="0" u="none" strike="noStrike" baseline="0" dirty="0">
                <a:latin typeface="Times New Roman" panose="02020603050405020304" pitchFamily="18" charset="0"/>
                <a:cs typeface="Times New Roman" panose="02020603050405020304" pitchFamily="18" charset="0"/>
              </a:rPr>
              <a:t>may well have resulted. </a:t>
            </a:r>
          </a:p>
          <a:p>
            <a:pPr marL="0" indent="0" algn="just">
              <a:lnSpc>
                <a:spcPct val="110000"/>
              </a:lnSpc>
              <a:spcBef>
                <a:spcPts val="0"/>
              </a:spcBef>
              <a:buNone/>
            </a:pPr>
            <a:endParaRPr lang="en-US" sz="2000" b="0" i="0" u="none" strike="noStrike" baseline="0" dirty="0">
              <a:latin typeface="Times New Roman" panose="02020603050405020304" pitchFamily="18" charset="0"/>
              <a:cs typeface="Times New Roman" panose="02020603050405020304" pitchFamily="18" charset="0"/>
            </a:endParaRPr>
          </a:p>
          <a:p>
            <a:pPr marL="0" indent="0" algn="just">
              <a:lnSpc>
                <a:spcPct val="110000"/>
              </a:lnSpc>
              <a:spcBef>
                <a:spcPts val="0"/>
              </a:spcBef>
              <a:buNone/>
            </a:pPr>
            <a:endParaRPr lang="en-US" sz="2000" b="0" i="0" u="none" strike="noStrike" baseline="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CE95D8E-29AD-4ABA-BCA7-2B2EEBE0FAC3}"/>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81C604A6-E2B9-45AB-8357-223C3D9085B4}"/>
              </a:ext>
            </a:extLst>
          </p:cNvPr>
          <p:cNvSpPr>
            <a:spLocks noGrp="1"/>
          </p:cNvSpPr>
          <p:nvPr>
            <p:ph type="sldNum" sz="quarter" idx="12"/>
          </p:nvPr>
        </p:nvSpPr>
        <p:spPr/>
        <p:txBody>
          <a:bodyPr/>
          <a:lstStyle/>
          <a:p>
            <a:fld id="{F43085E7-DD81-4654-9295-72AD80DBC430}" type="slidenum">
              <a:rPr lang="tr-TR" smtClean="0"/>
              <a:t>51</a:t>
            </a:fld>
            <a:endParaRPr lang="tr-TR"/>
          </a:p>
        </p:txBody>
      </p:sp>
    </p:spTree>
    <p:extLst>
      <p:ext uri="{BB962C8B-B14F-4D97-AF65-F5344CB8AC3E}">
        <p14:creationId xmlns:p14="http://schemas.microsoft.com/office/powerpoint/2010/main" val="22149884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AE9D9B9-F858-4F8C-8BD3-F2ACD5F0AD88}"/>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3B682366-3261-4C33-A6BF-E66AB3818FE6}"/>
              </a:ext>
            </a:extLst>
          </p:cNvPr>
          <p:cNvSpPr>
            <a:spLocks noGrp="1"/>
          </p:cNvSpPr>
          <p:nvPr>
            <p:ph type="sldNum" sz="quarter" idx="12"/>
          </p:nvPr>
        </p:nvSpPr>
        <p:spPr/>
        <p:txBody>
          <a:bodyPr/>
          <a:lstStyle/>
          <a:p>
            <a:fld id="{F43085E7-DD81-4654-9295-72AD80DBC430}" type="slidenum">
              <a:rPr lang="tr-TR" smtClean="0"/>
              <a:t>52</a:t>
            </a:fld>
            <a:endParaRPr lang="tr-TR"/>
          </a:p>
        </p:txBody>
      </p:sp>
      <p:sp>
        <p:nvSpPr>
          <p:cNvPr id="6" name="Content Placeholder 2">
            <a:extLst>
              <a:ext uri="{FF2B5EF4-FFF2-40B4-BE49-F238E27FC236}">
                <a16:creationId xmlns:a16="http://schemas.microsoft.com/office/drawing/2014/main" id="{0A5FE5EB-CB03-4250-9D7F-237DAD3AF0EE}"/>
              </a:ext>
            </a:extLst>
          </p:cNvPr>
          <p:cNvSpPr>
            <a:spLocks noGrp="1"/>
          </p:cNvSpPr>
          <p:nvPr>
            <p:ph idx="1"/>
          </p:nvPr>
        </p:nvSpPr>
        <p:spPr>
          <a:xfrm>
            <a:off x="838200" y="210937"/>
            <a:ext cx="10515600" cy="5881788"/>
          </a:xfrm>
        </p:spPr>
        <p:txBody>
          <a:bodyPr>
            <a:normAutofit/>
          </a:bodyPr>
          <a:lstStyle/>
          <a:p>
            <a:pPr marL="0" indent="0" algn="just">
              <a:lnSpc>
                <a:spcPct val="110000"/>
              </a:lnSpc>
              <a:spcBef>
                <a:spcPts val="0"/>
              </a:spcBef>
              <a:buNone/>
            </a:pPr>
            <a:r>
              <a:rPr lang="en-US" sz="2000" b="1" dirty="0">
                <a:solidFill>
                  <a:srgbClr val="C00000"/>
                </a:solidFill>
                <a:latin typeface="Times New Roman" panose="02020603050405020304" pitchFamily="18" charset="0"/>
                <a:cs typeface="Times New Roman" panose="02020603050405020304" pitchFamily="18" charset="0"/>
              </a:rPr>
              <a:t>Inefficiencies:</a:t>
            </a:r>
          </a:p>
          <a:p>
            <a:pPr algn="just">
              <a:lnSpc>
                <a:spcPct val="110000"/>
              </a:lnSpc>
              <a:spcBef>
                <a:spcPts val="0"/>
              </a:spcBef>
              <a:buFont typeface="Wingdings" panose="05000000000000000000" pitchFamily="2" charset="2"/>
              <a:buChar char="Ø"/>
            </a:pPr>
            <a:r>
              <a:rPr lang="en-US" sz="2000" b="0" i="0" u="none" strike="noStrike" baseline="0" dirty="0">
                <a:latin typeface="Times New Roman" panose="02020603050405020304" pitchFamily="18" charset="0"/>
                <a:cs typeface="Times New Roman" panose="02020603050405020304" pitchFamily="18" charset="0"/>
              </a:rPr>
              <a:t>Some inefficiencies relate </a:t>
            </a:r>
            <a:r>
              <a:rPr lang="en-US" sz="2000" b="0" i="0" u="sng" strike="noStrike" baseline="0" dirty="0">
                <a:latin typeface="Times New Roman" panose="02020603050405020304" pitchFamily="18" charset="0"/>
                <a:cs typeface="Times New Roman" panose="02020603050405020304" pitchFamily="18" charset="0"/>
              </a:rPr>
              <a:t>to violations of DFD drawing rules</a:t>
            </a:r>
            <a:r>
              <a:rPr lang="en-US" sz="2000" b="0" i="0" u="none" strike="noStrike" baseline="0" dirty="0">
                <a:latin typeface="Times New Roman" panose="02020603050405020304" pitchFamily="18" charset="0"/>
                <a:cs typeface="Times New Roman" panose="02020603050405020304" pitchFamily="18" charset="0"/>
              </a:rPr>
              <a:t>. </a:t>
            </a:r>
          </a:p>
          <a:p>
            <a:pPr marL="0" indent="0" algn="just">
              <a:lnSpc>
                <a:spcPct val="110000"/>
              </a:lnSpc>
              <a:spcBef>
                <a:spcPts val="0"/>
              </a:spcBef>
              <a:buNone/>
            </a:pPr>
            <a:r>
              <a:rPr lang="en-US" sz="2000" b="0" i="0" u="none" strike="noStrike" baseline="0" dirty="0">
                <a:latin typeface="Times New Roman" panose="02020603050405020304" pitchFamily="18" charset="0"/>
                <a:cs typeface="Times New Roman" panose="02020603050405020304" pitchFamily="18" charset="0"/>
              </a:rPr>
              <a:t>Consider rule R from Table 6-3: The inputs to a process must be sufficient to produce the outputs from the process. A violation of rule R could occur because obsolete data are captured but never used within a system. </a:t>
            </a:r>
          </a:p>
          <a:p>
            <a:pPr algn="just">
              <a:lnSpc>
                <a:spcPct val="110000"/>
              </a:lnSpc>
              <a:spcBef>
                <a:spcPts val="0"/>
              </a:spcBef>
              <a:buFont typeface="Wingdings" panose="05000000000000000000" pitchFamily="2" charset="2"/>
              <a:buChar char="Ø"/>
            </a:pPr>
            <a:r>
              <a:rPr lang="en-US" sz="2000" b="0" i="0" u="none" strike="noStrike" baseline="0" dirty="0">
                <a:latin typeface="Times New Roman" panose="02020603050405020304" pitchFamily="18" charset="0"/>
                <a:cs typeface="Times New Roman" panose="02020603050405020304" pitchFamily="18" charset="0"/>
              </a:rPr>
              <a:t>Other inefficiencies are due to </a:t>
            </a:r>
            <a:r>
              <a:rPr lang="en-US" sz="2000" b="0" i="0" u="sng" strike="noStrike" baseline="0" dirty="0">
                <a:latin typeface="Times New Roman" panose="02020603050405020304" pitchFamily="18" charset="0"/>
                <a:cs typeface="Times New Roman" panose="02020603050405020304" pitchFamily="18" charset="0"/>
              </a:rPr>
              <a:t>excessive processing steps</a:t>
            </a:r>
            <a:r>
              <a:rPr lang="en-US" sz="2000" b="0" i="0" u="none" strike="noStrike" baseline="0" dirty="0">
                <a:latin typeface="Times New Roman" panose="02020603050405020304" pitchFamily="18" charset="0"/>
                <a:cs typeface="Times New Roman" panose="02020603050405020304" pitchFamily="18" charset="0"/>
              </a:rPr>
              <a:t>. </a:t>
            </a:r>
          </a:p>
          <a:p>
            <a:pPr marL="0" indent="0" algn="just">
              <a:lnSpc>
                <a:spcPct val="110000"/>
              </a:lnSpc>
              <a:spcBef>
                <a:spcPts val="0"/>
              </a:spcBef>
              <a:buNone/>
            </a:pPr>
            <a:r>
              <a:rPr lang="en-US" sz="2000" dirty="0">
                <a:latin typeface="Times New Roman" panose="02020603050405020304" pitchFamily="18" charset="0"/>
                <a:cs typeface="Times New Roman" panose="02020603050405020304" pitchFamily="18" charset="0"/>
              </a:rPr>
              <a:t>C</a:t>
            </a:r>
            <a:r>
              <a:rPr lang="en-US" sz="2000" b="0" i="0" u="none" strike="noStrike" baseline="0" dirty="0">
                <a:latin typeface="Times New Roman" panose="02020603050405020304" pitchFamily="18" charset="0"/>
                <a:cs typeface="Times New Roman" panose="02020603050405020304" pitchFamily="18" charset="0"/>
              </a:rPr>
              <a:t>onsider the correct DFD in rule M of Figure 6-6: Although this flow is mechanically correct, such a loop may indicate potential delays in processing data or unnecessary approval operations.</a:t>
            </a:r>
          </a:p>
          <a:p>
            <a:pPr algn="just">
              <a:lnSpc>
                <a:spcPct val="110000"/>
              </a:lnSpc>
              <a:spcBef>
                <a:spcPts val="0"/>
              </a:spcBef>
              <a:buFont typeface="Wingdings" panose="05000000000000000000" pitchFamily="2" charset="2"/>
              <a:buChar char="§"/>
            </a:pPr>
            <a:endParaRPr lang="en-US" sz="2000" b="0" i="0" u="none" strike="noStrike" baseline="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08CCA397-FF6D-4B97-B072-EBAB105256B5}"/>
              </a:ext>
            </a:extLst>
          </p:cNvPr>
          <p:cNvPicPr>
            <a:picLocks noChangeAspect="1"/>
          </p:cNvPicPr>
          <p:nvPr/>
        </p:nvPicPr>
        <p:blipFill rotWithShape="1">
          <a:blip r:embed="rId2"/>
          <a:srcRect t="26133" b="52991"/>
          <a:stretch/>
        </p:blipFill>
        <p:spPr>
          <a:xfrm>
            <a:off x="2703899" y="3160415"/>
            <a:ext cx="7518682" cy="1099595"/>
          </a:xfrm>
          <a:prstGeom prst="rect">
            <a:avLst/>
          </a:prstGeom>
        </p:spPr>
      </p:pic>
      <p:pic>
        <p:nvPicPr>
          <p:cNvPr id="8" name="Picture 7">
            <a:extLst>
              <a:ext uri="{FF2B5EF4-FFF2-40B4-BE49-F238E27FC236}">
                <a16:creationId xmlns:a16="http://schemas.microsoft.com/office/drawing/2014/main" id="{AE1F5335-8552-4A38-8C4E-D9DB0CAAA4C1}"/>
              </a:ext>
            </a:extLst>
          </p:cNvPr>
          <p:cNvPicPr>
            <a:picLocks noChangeAspect="1"/>
          </p:cNvPicPr>
          <p:nvPr/>
        </p:nvPicPr>
        <p:blipFill rotWithShape="1">
          <a:blip r:embed="rId3"/>
          <a:srcRect t="76444"/>
          <a:stretch/>
        </p:blipFill>
        <p:spPr>
          <a:xfrm>
            <a:off x="2944280" y="4574492"/>
            <a:ext cx="7037920" cy="1440807"/>
          </a:xfrm>
          <a:prstGeom prst="rect">
            <a:avLst/>
          </a:prstGeom>
        </p:spPr>
      </p:pic>
    </p:spTree>
    <p:extLst>
      <p:ext uri="{BB962C8B-B14F-4D97-AF65-F5344CB8AC3E}">
        <p14:creationId xmlns:p14="http://schemas.microsoft.com/office/powerpoint/2010/main" val="37850026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A6A3-AB94-454D-993C-FEE54BD841C4}"/>
              </a:ext>
            </a:extLst>
          </p:cNvPr>
          <p:cNvSpPr>
            <a:spLocks noGrp="1"/>
          </p:cNvSpPr>
          <p:nvPr>
            <p:ph type="title"/>
          </p:nvPr>
        </p:nvSpPr>
        <p:spPr>
          <a:xfrm>
            <a:off x="838200" y="800554"/>
            <a:ext cx="10515600" cy="595928"/>
          </a:xfrm>
        </p:spPr>
        <p:txBody>
          <a:bodyPr vert="horz" lIns="91440" tIns="45720" rIns="91440" bIns="45720" rtlCol="0" anchor="ctr">
            <a:normAutofit/>
          </a:bodyPr>
          <a:lstStyle/>
          <a:p>
            <a:pPr algn="ctr"/>
            <a:r>
              <a:rPr lang="en-US"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Using DFDs in Business Process Reengineering</a:t>
            </a:r>
            <a:endPar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8F30DF7-6966-4673-8295-ED357CECBE8B}"/>
              </a:ext>
            </a:extLst>
          </p:cNvPr>
          <p:cNvSpPr>
            <a:spLocks noGrp="1"/>
          </p:cNvSpPr>
          <p:nvPr>
            <p:ph idx="1"/>
          </p:nvPr>
        </p:nvSpPr>
        <p:spPr>
          <a:xfrm>
            <a:off x="838200" y="2039565"/>
            <a:ext cx="10515600" cy="2467122"/>
          </a:xfrm>
        </p:spPr>
        <p:txBody>
          <a:bodyPr>
            <a:normAutofit/>
          </a:bodyPr>
          <a:lstStyle/>
          <a:p>
            <a:pPr algn="just">
              <a:lnSpc>
                <a:spcPct val="100000"/>
              </a:lnSpc>
              <a:spcBef>
                <a:spcPts val="0"/>
              </a:spcBef>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Data-flow diagrams make a useful tool for modeling processes in business process reengineering (BPR).</a:t>
            </a:r>
          </a:p>
          <a:p>
            <a:pPr algn="just">
              <a:lnSpc>
                <a:spcPct val="100000"/>
              </a:lnSpc>
              <a:spcBef>
                <a:spcPts val="0"/>
              </a:spcBef>
              <a:buFont typeface="Wingdings" panose="05000000000000000000" pitchFamily="2" charset="2"/>
              <a:buChar char="q"/>
            </a:pPr>
            <a:r>
              <a:rPr lang="en-US" sz="2000" b="1" dirty="0">
                <a:solidFill>
                  <a:schemeClr val="accent1">
                    <a:lumMod val="75000"/>
                  </a:schemeClr>
                </a:solidFill>
                <a:latin typeface="Times New Roman" panose="02020603050405020304" pitchFamily="18" charset="0"/>
                <a:cs typeface="Times New Roman" panose="02020603050405020304" pitchFamily="18" charset="0"/>
              </a:rPr>
              <a:t>Example : </a:t>
            </a:r>
            <a:r>
              <a:rPr lang="en-US" sz="20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IBM Credit Corporation </a:t>
            </a:r>
          </a:p>
          <a:p>
            <a:pPr algn="just">
              <a:lnSpc>
                <a:spcPct val="100000"/>
              </a:lnSpc>
              <a:spcBef>
                <a:spcPts val="0"/>
              </a:spcBef>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IBM Credit Corporation is a firm that successfully reengineered its primary business process. </a:t>
            </a:r>
          </a:p>
          <a:p>
            <a:pPr algn="just">
              <a:lnSpc>
                <a:spcPct val="100000"/>
              </a:lnSpc>
              <a:spcBef>
                <a:spcPts val="0"/>
              </a:spcBef>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IBM Credit Corporation provides financing for customers making large purchases of IBM computer equipment. </a:t>
            </a:r>
          </a:p>
          <a:p>
            <a:pPr algn="just">
              <a:lnSpc>
                <a:spcPct val="100000"/>
              </a:lnSpc>
              <a:spcBef>
                <a:spcPts val="0"/>
              </a:spcBef>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Its job is to analyze deals proposed by salespeople and write the final contracts governing those deals.</a:t>
            </a:r>
          </a:p>
          <a:p>
            <a:pPr algn="just">
              <a:lnSpc>
                <a:spcPct val="100000"/>
              </a:lnSpc>
              <a:spcBef>
                <a:spcPts val="0"/>
              </a:spcBef>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IBM Credit Corporation typically took six business days to process each financing deal. </a:t>
            </a:r>
          </a:p>
          <a:p>
            <a:pPr marL="0" indent="0" algn="just">
              <a:lnSpc>
                <a:spcPct val="100000"/>
              </a:lnSpc>
              <a:spcBef>
                <a:spcPts val="0"/>
              </a:spcBef>
              <a:buNone/>
            </a:pPr>
            <a:endParaRPr lang="en-US" sz="1800" dirty="0">
              <a:latin typeface="Times New Roman" panose="02020603050405020304" pitchFamily="18" charset="0"/>
              <a:cs typeface="Times New Roman" panose="02020603050405020304" pitchFamily="18" charset="0"/>
            </a:endParaRPr>
          </a:p>
          <a:p>
            <a:pPr algn="just">
              <a:lnSpc>
                <a:spcPct val="100000"/>
              </a:lnSpc>
              <a:spcBef>
                <a:spcPts val="0"/>
              </a:spcBef>
            </a:pP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4925E43-CBC8-488F-9FDC-4DD57FEB236B}"/>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8FE6C2B3-D573-4E93-A1E8-88BB0216460D}"/>
              </a:ext>
            </a:extLst>
          </p:cNvPr>
          <p:cNvSpPr>
            <a:spLocks noGrp="1"/>
          </p:cNvSpPr>
          <p:nvPr>
            <p:ph type="sldNum" sz="quarter" idx="12"/>
          </p:nvPr>
        </p:nvSpPr>
        <p:spPr/>
        <p:txBody>
          <a:bodyPr/>
          <a:lstStyle/>
          <a:p>
            <a:fld id="{F43085E7-DD81-4654-9295-72AD80DBC430}" type="slidenum">
              <a:rPr lang="tr-TR" smtClean="0"/>
              <a:t>53</a:t>
            </a:fld>
            <a:endParaRPr lang="tr-TR"/>
          </a:p>
        </p:txBody>
      </p:sp>
    </p:spTree>
    <p:extLst>
      <p:ext uri="{BB962C8B-B14F-4D97-AF65-F5344CB8AC3E}">
        <p14:creationId xmlns:p14="http://schemas.microsoft.com/office/powerpoint/2010/main" val="11422639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D01243-F8C8-4D93-A7BC-326EE90A9F66}"/>
              </a:ext>
            </a:extLst>
          </p:cNvPr>
          <p:cNvSpPr>
            <a:spLocks noGrp="1"/>
          </p:cNvSpPr>
          <p:nvPr>
            <p:ph idx="1"/>
          </p:nvPr>
        </p:nvSpPr>
        <p:spPr>
          <a:xfrm>
            <a:off x="277551" y="380880"/>
            <a:ext cx="5185699" cy="5857874"/>
          </a:xfrm>
        </p:spPr>
        <p:txBody>
          <a:bodyPr>
            <a:normAutofit/>
          </a:bodyPr>
          <a:lstStyle/>
          <a:p>
            <a:pPr marL="0" indent="0" algn="just">
              <a:lnSpc>
                <a:spcPct val="100000"/>
              </a:lnSpc>
              <a:spcBef>
                <a:spcPts val="0"/>
              </a:spcBef>
              <a:buNone/>
            </a:pPr>
            <a:r>
              <a:rPr lang="en-US" sz="1800" b="1" dirty="0">
                <a:latin typeface="Times New Roman" panose="02020603050405020304" pitchFamily="18" charset="0"/>
                <a:cs typeface="Times New Roman" panose="02020603050405020304" pitchFamily="18" charset="0"/>
              </a:rPr>
              <a:t>Step </a:t>
            </a:r>
            <a:r>
              <a:rPr lang="en-US" sz="1800" b="1" i="0" u="none" strike="noStrike" baseline="0" dirty="0">
                <a:latin typeface="Times New Roman" panose="02020603050405020304" pitchFamily="18" charset="0"/>
                <a:cs typeface="Times New Roman" panose="02020603050405020304" pitchFamily="18" charset="0"/>
              </a:rPr>
              <a:t>1: </a:t>
            </a:r>
            <a:r>
              <a:rPr lang="en-US" sz="1800" b="0" i="0" u="none" strike="noStrike" baseline="0" dirty="0">
                <a:latin typeface="Times New Roman" panose="02020603050405020304" pitchFamily="18" charset="0"/>
                <a:cs typeface="Times New Roman" panose="02020603050405020304" pitchFamily="18" charset="0"/>
              </a:rPr>
              <a:t>the salesperson call was taken by one of six people sitting around a conference table. They  logged it and wrote the details on a piece of paper.</a:t>
            </a:r>
          </a:p>
          <a:p>
            <a:pPr marL="0" indent="0" algn="just">
              <a:lnSpc>
                <a:spcPct val="100000"/>
              </a:lnSpc>
              <a:spcBef>
                <a:spcPts val="0"/>
              </a:spcBef>
              <a:buNone/>
            </a:pPr>
            <a:r>
              <a:rPr lang="en-US" sz="1800" dirty="0">
                <a:latin typeface="Times New Roman" panose="02020603050405020304" pitchFamily="18" charset="0"/>
                <a:cs typeface="Times New Roman" panose="02020603050405020304" pitchFamily="18" charset="0"/>
              </a:rPr>
              <a:t>A clerk then carried the paper to a second person, who enters the data into a computer system and checks the client’s creditworthiness. </a:t>
            </a:r>
          </a:p>
          <a:p>
            <a:pPr marL="0" indent="0" algn="just">
              <a:buNone/>
            </a:pPr>
            <a:r>
              <a:rPr lang="en-US" sz="1800" b="1" i="0" u="none" strike="noStrike" baseline="0" dirty="0">
                <a:latin typeface="Times New Roman" panose="02020603050405020304" pitchFamily="18" charset="0"/>
                <a:cs typeface="Times New Roman" panose="02020603050405020304" pitchFamily="18" charset="0"/>
              </a:rPr>
              <a:t>Step 2 </a:t>
            </a:r>
            <a:r>
              <a:rPr lang="en-US" sz="1800" b="0" i="0" u="none" strike="noStrike" baseline="0" dirty="0">
                <a:latin typeface="Times New Roman" panose="02020603050405020304" pitchFamily="18" charset="0"/>
                <a:cs typeface="Times New Roman" panose="02020603050405020304" pitchFamily="18" charset="0"/>
              </a:rPr>
              <a:t>: This person wrote</a:t>
            </a:r>
            <a:r>
              <a:rPr lang="en-US" sz="180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the details on a piece of paper and carried the paper, along with the original documentation, to a loan officer. </a:t>
            </a:r>
          </a:p>
          <a:p>
            <a:pPr marL="0" indent="0" algn="just">
              <a:buNone/>
            </a:pPr>
            <a:r>
              <a:rPr lang="en-US" sz="1800" b="1" dirty="0">
                <a:latin typeface="Times New Roman" panose="02020603050405020304" pitchFamily="18" charset="0"/>
                <a:cs typeface="Times New Roman" panose="02020603050405020304" pitchFamily="18" charset="0"/>
              </a:rPr>
              <a:t>S</a:t>
            </a:r>
            <a:r>
              <a:rPr lang="en-US" sz="1800" b="1" i="0" u="none" strike="noStrike" baseline="0" dirty="0">
                <a:latin typeface="Times New Roman" panose="02020603050405020304" pitchFamily="18" charset="0"/>
                <a:cs typeface="Times New Roman" panose="02020603050405020304" pitchFamily="18" charset="0"/>
              </a:rPr>
              <a:t>tep 3 </a:t>
            </a:r>
            <a:r>
              <a:rPr lang="en-US" sz="1800" b="0" i="0" u="none" strike="noStrike" baseline="0" dirty="0">
                <a:latin typeface="Times New Roman" panose="02020603050405020304" pitchFamily="18" charset="0"/>
                <a:cs typeface="Times New Roman" panose="02020603050405020304" pitchFamily="18" charset="0"/>
              </a:rPr>
              <a:t>: the loan officer modified the standard IBM loan agreement for the customer (another computer). </a:t>
            </a:r>
          </a:p>
          <a:p>
            <a:pPr marL="0" indent="0" algn="just">
              <a:buNone/>
            </a:pPr>
            <a:r>
              <a:rPr lang="en-US" sz="1800" b="1" i="0" u="none" strike="noStrike" baseline="0" dirty="0">
                <a:latin typeface="Times New Roman" panose="02020603050405020304" pitchFamily="18" charset="0"/>
                <a:cs typeface="Times New Roman" panose="02020603050405020304" pitchFamily="18" charset="0"/>
              </a:rPr>
              <a:t>Step 4</a:t>
            </a:r>
            <a:r>
              <a:rPr lang="en-US" sz="1800" b="0" i="0" u="none" strike="noStrike" baseline="0" dirty="0">
                <a:latin typeface="Times New Roman" panose="02020603050405020304" pitchFamily="18" charset="0"/>
                <a:cs typeface="Times New Roman" panose="02020603050405020304" pitchFamily="18" charset="0"/>
              </a:rPr>
              <a:t>: Details of the modified loan agreement, along with the other documentation, were then sent on to the next station in the process, where a different clerk determined the appropriate interest rate for the loan.</a:t>
            </a:r>
          </a:p>
          <a:p>
            <a:pPr marL="0" indent="0" algn="just">
              <a:buNone/>
            </a:pPr>
            <a:r>
              <a:rPr lang="en-US" sz="1800" b="1" dirty="0">
                <a:latin typeface="Times New Roman" panose="02020603050405020304" pitchFamily="18" charset="0"/>
                <a:cs typeface="Times New Roman" panose="02020603050405020304" pitchFamily="18" charset="0"/>
              </a:rPr>
              <a:t>S</a:t>
            </a:r>
            <a:r>
              <a:rPr lang="en-US" sz="1800" b="1" i="0" u="none" strike="noStrike" baseline="0" dirty="0">
                <a:latin typeface="Times New Roman" panose="02020603050405020304" pitchFamily="18" charset="0"/>
                <a:cs typeface="Times New Roman" panose="02020603050405020304" pitchFamily="18" charset="0"/>
              </a:rPr>
              <a:t>tep 5: </a:t>
            </a:r>
            <a:r>
              <a:rPr lang="en-US" sz="1800" b="0" i="0" u="none" strike="noStrike" baseline="0" dirty="0">
                <a:latin typeface="Times New Roman" panose="02020603050405020304" pitchFamily="18" charset="0"/>
                <a:cs typeface="Times New Roman" panose="02020603050405020304" pitchFamily="18" charset="0"/>
              </a:rPr>
              <a:t>the interest rate from step 4 and all of the paper generated up to this point were then used to create the quote letter. </a:t>
            </a:r>
          </a:p>
          <a:p>
            <a:pPr marL="0" indent="0" algn="just">
              <a:buNone/>
            </a:pPr>
            <a:r>
              <a:rPr lang="en-US" sz="1800" b="0" i="0" u="none" strike="noStrike" baseline="0" dirty="0">
                <a:latin typeface="Times New Roman" panose="02020603050405020304" pitchFamily="18" charset="0"/>
                <a:cs typeface="Times New Roman" panose="02020603050405020304" pitchFamily="18" charset="0"/>
              </a:rPr>
              <a:t>Once complete, the quote letter was sent via overnight mail back to </a:t>
            </a:r>
            <a:r>
              <a:rPr lang="tr-TR" sz="1800" b="0" i="0" u="none" strike="noStrike" baseline="0" dirty="0">
                <a:latin typeface="Times New Roman" panose="02020603050405020304" pitchFamily="18" charset="0"/>
                <a:cs typeface="Times New Roman" panose="02020603050405020304" pitchFamily="18" charset="0"/>
              </a:rPr>
              <a:t>the salesperson.</a:t>
            </a: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745EB25-90ED-4F99-A246-EE5FF2EB7429}"/>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0479B717-8F0E-480A-B899-D60666D56908}"/>
              </a:ext>
            </a:extLst>
          </p:cNvPr>
          <p:cNvSpPr>
            <a:spLocks noGrp="1"/>
          </p:cNvSpPr>
          <p:nvPr>
            <p:ph type="sldNum" sz="quarter" idx="12"/>
          </p:nvPr>
        </p:nvSpPr>
        <p:spPr/>
        <p:txBody>
          <a:bodyPr/>
          <a:lstStyle/>
          <a:p>
            <a:fld id="{F43085E7-DD81-4654-9295-72AD80DBC430}" type="slidenum">
              <a:rPr lang="tr-TR" smtClean="0"/>
              <a:t>54</a:t>
            </a:fld>
            <a:endParaRPr lang="tr-TR"/>
          </a:p>
        </p:txBody>
      </p:sp>
      <p:grpSp>
        <p:nvGrpSpPr>
          <p:cNvPr id="8" name="Group 7">
            <a:extLst>
              <a:ext uri="{FF2B5EF4-FFF2-40B4-BE49-F238E27FC236}">
                <a16:creationId xmlns:a16="http://schemas.microsoft.com/office/drawing/2014/main" id="{596CC770-994C-405C-BDF9-74A4AD80BCA5}"/>
              </a:ext>
            </a:extLst>
          </p:cNvPr>
          <p:cNvGrpSpPr/>
          <p:nvPr/>
        </p:nvGrpSpPr>
        <p:grpSpPr>
          <a:xfrm>
            <a:off x="5648446" y="1215342"/>
            <a:ext cx="6266003" cy="3958542"/>
            <a:chOff x="6136797" y="1088020"/>
            <a:chExt cx="5777652" cy="3678236"/>
          </a:xfrm>
        </p:grpSpPr>
        <p:pic>
          <p:nvPicPr>
            <p:cNvPr id="6" name="Picture 5">
              <a:extLst>
                <a:ext uri="{FF2B5EF4-FFF2-40B4-BE49-F238E27FC236}">
                  <a16:creationId xmlns:a16="http://schemas.microsoft.com/office/drawing/2014/main" id="{5D276F2D-1BE8-452B-8F10-618F3A772663}"/>
                </a:ext>
              </a:extLst>
            </p:cNvPr>
            <p:cNvPicPr>
              <a:picLocks noChangeAspect="1"/>
            </p:cNvPicPr>
            <p:nvPr/>
          </p:nvPicPr>
          <p:blipFill rotWithShape="1">
            <a:blip r:embed="rId2"/>
            <a:srcRect l="13735"/>
            <a:stretch/>
          </p:blipFill>
          <p:spPr>
            <a:xfrm>
              <a:off x="6136797" y="1088020"/>
              <a:ext cx="5777652" cy="3500256"/>
            </a:xfrm>
            <a:prstGeom prst="rect">
              <a:avLst/>
            </a:prstGeom>
          </p:spPr>
        </p:pic>
        <p:sp>
          <p:nvSpPr>
            <p:cNvPr id="2" name="Rectangle 1">
              <a:extLst>
                <a:ext uri="{FF2B5EF4-FFF2-40B4-BE49-F238E27FC236}">
                  <a16:creationId xmlns:a16="http://schemas.microsoft.com/office/drawing/2014/main" id="{395E0FAB-A5CA-4A66-AEE1-17A179C26EE4}"/>
                </a:ext>
              </a:extLst>
            </p:cNvPr>
            <p:cNvSpPr/>
            <p:nvPr/>
          </p:nvSpPr>
          <p:spPr>
            <a:xfrm>
              <a:off x="6136797" y="3296271"/>
              <a:ext cx="1250066" cy="1469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7" name="TextBox 6">
            <a:extLst>
              <a:ext uri="{FF2B5EF4-FFF2-40B4-BE49-F238E27FC236}">
                <a16:creationId xmlns:a16="http://schemas.microsoft.com/office/drawing/2014/main" id="{D7E72AD3-1C0D-4C60-8696-DA548E7ADED0}"/>
              </a:ext>
            </a:extLst>
          </p:cNvPr>
          <p:cNvSpPr txBox="1"/>
          <p:nvPr/>
        </p:nvSpPr>
        <p:spPr>
          <a:xfrm>
            <a:off x="6804336" y="308078"/>
            <a:ext cx="5147035" cy="369332"/>
          </a:xfrm>
          <a:prstGeom prst="rect">
            <a:avLst/>
          </a:prstGeom>
          <a:noFill/>
        </p:spPr>
        <p:txBody>
          <a:bodyPr wrap="square" rtlCol="0">
            <a:spAutoFit/>
          </a:bodyPr>
          <a:lstStyle/>
          <a:p>
            <a:r>
              <a:rPr lang="en-US" sz="1800" b="1" i="0" u="sng" strike="noStrike" baseline="0" dirty="0">
                <a:latin typeface="Times New Roman" panose="02020603050405020304" pitchFamily="18" charset="0"/>
                <a:cs typeface="Times New Roman" panose="02020603050405020304" pitchFamily="18" charset="0"/>
              </a:rPr>
              <a:t>The credit approval process steps </a:t>
            </a:r>
          </a:p>
        </p:txBody>
      </p:sp>
    </p:spTree>
    <p:extLst>
      <p:ext uri="{BB962C8B-B14F-4D97-AF65-F5344CB8AC3E}">
        <p14:creationId xmlns:p14="http://schemas.microsoft.com/office/powerpoint/2010/main" val="3325103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D790B4-409C-45BB-8EBE-AD61C282BF89}"/>
              </a:ext>
            </a:extLst>
          </p:cNvPr>
          <p:cNvSpPr>
            <a:spLocks noGrp="1"/>
          </p:cNvSpPr>
          <p:nvPr>
            <p:ph idx="1"/>
          </p:nvPr>
        </p:nvSpPr>
        <p:spPr>
          <a:xfrm>
            <a:off x="838200" y="554716"/>
            <a:ext cx="10515600" cy="4351338"/>
          </a:xfrm>
        </p:spPr>
        <p:txBody>
          <a:bodyPr>
            <a:normAutofit lnSpcReduction="10000"/>
          </a:bodyPr>
          <a:lstStyle/>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Some IBM managers decided to</a:t>
            </a:r>
            <a:r>
              <a:rPr lang="en-US" sz="180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see if they could improve the overall process at IBM Credit Corporation.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They</a:t>
            </a:r>
            <a:r>
              <a:rPr lang="en-US" sz="180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took a call from a salesperson and walked him through the system.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They found that the actual work being done on a contract took only ninety minutes.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For much of the rest of the six days it took to process the deal, the various bits of documentation were sitting in someone’s in-basket, waiting </a:t>
            </a:r>
            <a:r>
              <a:rPr lang="tr-TR" sz="1800" b="0" i="0" u="none" strike="noStrike" baseline="0" dirty="0">
                <a:latin typeface="Times New Roman" panose="02020603050405020304" pitchFamily="18" charset="0"/>
                <a:cs typeface="Times New Roman" panose="02020603050405020304" pitchFamily="18" charset="0"/>
              </a:rPr>
              <a:t>to be processed.</a:t>
            </a:r>
            <a:endParaRPr lang="en-US" sz="1800" b="0"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IBM Credit Corporation management decided to reengineer its entire process.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The five sets of task specialists were replaced with generalists.</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Now</a:t>
            </a:r>
            <a:r>
              <a:rPr lang="en-US" sz="180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each call from the field comes to a single clerk, who does all the work necessary to process the contract.</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Instead of having different people check for creditworthiness, modify the basic loan agreement, and determine the appropriate interest rate, now one person does it all.</a:t>
            </a:r>
          </a:p>
          <a:p>
            <a:pPr algn="just">
              <a:buFont typeface="Wingdings" panose="05000000000000000000" pitchFamily="2" charset="2"/>
              <a:buChar char="Ø"/>
            </a:pPr>
            <a:r>
              <a:rPr lang="tr-TR" sz="1800" b="0" i="0" u="none" strike="noStrike" baseline="0" dirty="0">
                <a:latin typeface="Times New Roman" panose="02020603050405020304" pitchFamily="18" charset="0"/>
                <a:cs typeface="Times New Roman" panose="02020603050405020304" pitchFamily="18" charset="0"/>
              </a:rPr>
              <a:t>IBM Credit Corporation</a:t>
            </a:r>
            <a:r>
              <a:rPr lang="en-US" sz="1800" b="0" i="0" u="none" strike="noStrike" baseline="0" dirty="0">
                <a:latin typeface="Times New Roman" panose="02020603050405020304" pitchFamily="18" charset="0"/>
                <a:cs typeface="Times New Roman" panose="02020603050405020304" pitchFamily="18" charset="0"/>
              </a:rPr>
              <a:t> still has specialists for the few cases that are significantly different from what the firm routinely encounters. </a:t>
            </a:r>
          </a:p>
          <a:p>
            <a:pPr algn="just">
              <a:buFont typeface="Wingdings" panose="05000000000000000000" pitchFamily="2" charset="2"/>
              <a:buChar char="Ø"/>
            </a:pPr>
            <a:r>
              <a:rPr lang="en-US" sz="1800" b="0" i="0" u="none" strike="noStrike" baseline="0" dirty="0">
                <a:latin typeface="Century-Book"/>
              </a:rPr>
              <a:t>The process uses a single supporting computer system. </a:t>
            </a:r>
          </a:p>
          <a:p>
            <a:pPr algn="just">
              <a:buFont typeface="Wingdings" panose="05000000000000000000" pitchFamily="2" charset="2"/>
              <a:buChar char="Ø"/>
            </a:pPr>
            <a:endParaRPr lang="en-US" sz="1800" b="0"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tr-TR"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18647B3-A810-4FBD-B245-6CBA3170E5BA}"/>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18E17CE7-9303-471A-BF1C-67F475DD8786}"/>
              </a:ext>
            </a:extLst>
          </p:cNvPr>
          <p:cNvSpPr>
            <a:spLocks noGrp="1"/>
          </p:cNvSpPr>
          <p:nvPr>
            <p:ph type="sldNum" sz="quarter" idx="12"/>
          </p:nvPr>
        </p:nvSpPr>
        <p:spPr/>
        <p:txBody>
          <a:bodyPr/>
          <a:lstStyle/>
          <a:p>
            <a:fld id="{F43085E7-DD81-4654-9295-72AD80DBC430}" type="slidenum">
              <a:rPr lang="tr-TR" smtClean="0"/>
              <a:t>55</a:t>
            </a:fld>
            <a:endParaRPr lang="tr-TR"/>
          </a:p>
        </p:txBody>
      </p:sp>
    </p:spTree>
    <p:extLst>
      <p:ext uri="{BB962C8B-B14F-4D97-AF65-F5344CB8AC3E}">
        <p14:creationId xmlns:p14="http://schemas.microsoft.com/office/powerpoint/2010/main" val="28742943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562B32-1BE3-42B6-93B9-25D55D8326FD}"/>
              </a:ext>
            </a:extLst>
          </p:cNvPr>
          <p:cNvSpPr>
            <a:spLocks noGrp="1"/>
          </p:cNvSpPr>
          <p:nvPr>
            <p:ph idx="1"/>
          </p:nvPr>
        </p:nvSpPr>
        <p:spPr>
          <a:xfrm>
            <a:off x="391886" y="726168"/>
            <a:ext cx="5344885" cy="4351338"/>
          </a:xfrm>
        </p:spPr>
        <p:txBody>
          <a:bodyPr>
            <a:normAutofit/>
          </a:bodyPr>
          <a:lstStyle/>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The</a:t>
            </a:r>
            <a:r>
              <a:rPr lang="en-US" sz="180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most striking differences between the DFDs in Figures 6-12 and 6-13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the number of process boxes in each one,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the lack of documentation flow in Figure 6-13.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The resulting process is much simpler and cuts down dramatically on any chance of documentation getting lost between steps.</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BPR allowed IBM Credit Corporation to handle a hundred times more work in the same amount of time and with fewer people!</a:t>
            </a: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6D83585-CB99-4C11-A9C6-7794D943F39A}"/>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D6529625-2912-4A46-A3DD-EF242AE7F389}"/>
              </a:ext>
            </a:extLst>
          </p:cNvPr>
          <p:cNvSpPr>
            <a:spLocks noGrp="1"/>
          </p:cNvSpPr>
          <p:nvPr>
            <p:ph type="sldNum" sz="quarter" idx="12"/>
          </p:nvPr>
        </p:nvSpPr>
        <p:spPr/>
        <p:txBody>
          <a:bodyPr/>
          <a:lstStyle/>
          <a:p>
            <a:fld id="{F43085E7-DD81-4654-9295-72AD80DBC430}" type="slidenum">
              <a:rPr lang="tr-TR" smtClean="0"/>
              <a:t>56</a:t>
            </a:fld>
            <a:endParaRPr lang="tr-TR"/>
          </a:p>
        </p:txBody>
      </p:sp>
      <p:pic>
        <p:nvPicPr>
          <p:cNvPr id="6" name="Picture 5">
            <a:extLst>
              <a:ext uri="{FF2B5EF4-FFF2-40B4-BE49-F238E27FC236}">
                <a16:creationId xmlns:a16="http://schemas.microsoft.com/office/drawing/2014/main" id="{A3C5BE57-4745-447E-A23C-B79FA6528DE8}"/>
              </a:ext>
            </a:extLst>
          </p:cNvPr>
          <p:cNvPicPr>
            <a:picLocks noChangeAspect="1"/>
          </p:cNvPicPr>
          <p:nvPr/>
        </p:nvPicPr>
        <p:blipFill rotWithShape="1">
          <a:blip r:embed="rId2"/>
          <a:srcRect l="8812" r="34945"/>
          <a:stretch/>
        </p:blipFill>
        <p:spPr>
          <a:xfrm>
            <a:off x="6574970" y="560724"/>
            <a:ext cx="5225144" cy="4125576"/>
          </a:xfrm>
          <a:prstGeom prst="rect">
            <a:avLst/>
          </a:prstGeom>
        </p:spPr>
      </p:pic>
      <p:pic>
        <p:nvPicPr>
          <p:cNvPr id="7" name="Picture 6">
            <a:extLst>
              <a:ext uri="{FF2B5EF4-FFF2-40B4-BE49-F238E27FC236}">
                <a16:creationId xmlns:a16="http://schemas.microsoft.com/office/drawing/2014/main" id="{86E371A6-1260-4D6A-B889-CE599B7E73CC}"/>
              </a:ext>
            </a:extLst>
          </p:cNvPr>
          <p:cNvPicPr>
            <a:picLocks noChangeAspect="1"/>
          </p:cNvPicPr>
          <p:nvPr/>
        </p:nvPicPr>
        <p:blipFill rotWithShape="1">
          <a:blip r:embed="rId2"/>
          <a:srcRect l="73671" b="53838"/>
          <a:stretch/>
        </p:blipFill>
        <p:spPr>
          <a:xfrm>
            <a:off x="7772402" y="4392528"/>
            <a:ext cx="1998240" cy="1555834"/>
          </a:xfrm>
          <a:prstGeom prst="rect">
            <a:avLst/>
          </a:prstGeom>
        </p:spPr>
      </p:pic>
    </p:spTree>
    <p:extLst>
      <p:ext uri="{BB962C8B-B14F-4D97-AF65-F5344CB8AC3E}">
        <p14:creationId xmlns:p14="http://schemas.microsoft.com/office/powerpoint/2010/main" val="24403980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25D62-7D19-4B3E-B58D-B66AA1E5445D}"/>
              </a:ext>
            </a:extLst>
          </p:cNvPr>
          <p:cNvSpPr>
            <a:spLocks noGrp="1"/>
          </p:cNvSpPr>
          <p:nvPr>
            <p:ph type="title"/>
          </p:nvPr>
        </p:nvSpPr>
        <p:spPr>
          <a:xfrm>
            <a:off x="838200" y="365126"/>
            <a:ext cx="10515600" cy="689234"/>
          </a:xfrm>
        </p:spPr>
        <p:txBody>
          <a:bodyPr vert="horz" lIns="91440" tIns="45720" rIns="91440" bIns="45720" rtlCol="0" anchor="ctr">
            <a:normAutofit/>
          </a:bodyPr>
          <a:lstStyle/>
          <a:p>
            <a:pPr algn="ctr"/>
            <a:r>
              <a:rPr lang="en-US"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4 - </a:t>
            </a:r>
            <a:r>
              <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Logic Modeling</a:t>
            </a:r>
          </a:p>
        </p:txBody>
      </p:sp>
      <p:sp>
        <p:nvSpPr>
          <p:cNvPr id="3" name="Content Placeholder 2">
            <a:extLst>
              <a:ext uri="{FF2B5EF4-FFF2-40B4-BE49-F238E27FC236}">
                <a16:creationId xmlns:a16="http://schemas.microsoft.com/office/drawing/2014/main" id="{77B5CDA6-4A9C-46E1-8900-7AF05A32BBA1}"/>
              </a:ext>
            </a:extLst>
          </p:cNvPr>
          <p:cNvSpPr>
            <a:spLocks noGrp="1"/>
          </p:cNvSpPr>
          <p:nvPr>
            <p:ph idx="1"/>
          </p:nvPr>
        </p:nvSpPr>
        <p:spPr>
          <a:xfrm>
            <a:off x="838200" y="1194318"/>
            <a:ext cx="10515600" cy="4982645"/>
          </a:xfrm>
        </p:spPr>
        <p:txBody>
          <a:bodyPr>
            <a:normAutofit lnSpcReduction="10000"/>
          </a:bodyPr>
          <a:lstStyle/>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Although data-flow diagrams are good for identifying processes, they do not show the logic inside the processes.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Even the processes on the primitive-level data-flow diagrams do not show the most fundamental processing steps.</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Logic modeling involves representing the internal structure and functionality of the processes represented on data-flow diagrams.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Processes must be clearly described before they can be translated into a </a:t>
            </a:r>
            <a:r>
              <a:rPr lang="tr-TR" sz="1800" b="0" i="0" u="none" strike="noStrike" baseline="0" dirty="0">
                <a:latin typeface="Times New Roman" panose="02020603050405020304" pitchFamily="18" charset="0"/>
                <a:cs typeface="Times New Roman" panose="02020603050405020304" pitchFamily="18" charset="0"/>
              </a:rPr>
              <a:t>programming language.</a:t>
            </a:r>
            <a:endParaRPr lang="en-US" sz="1800" b="0"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Users, analysts, and programmers use logic diagrams throughout analysis to incrementally specify a shared understanding of requirements.</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Logic diagrams do not take into account specific programming languages or development environments.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Such diagrams may be discussed during JAD sessions or project review meetings.</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S</a:t>
            </a:r>
            <a:r>
              <a:rPr lang="en-US" sz="1800" b="0" i="0" u="none" strike="noStrike" baseline="0" dirty="0">
                <a:latin typeface="Times New Roman" panose="02020603050405020304" pitchFamily="18" charset="0"/>
                <a:cs typeface="Times New Roman" panose="02020603050405020304" pitchFamily="18" charset="0"/>
              </a:rPr>
              <a:t>ystem prototypes generated from such diagrams may be reviewed, and requested changes to a prototype will be implemented by changing logic diagrams and generating a new prototype from a CASE tool or other code generator.</a:t>
            </a:r>
          </a:p>
          <a:p>
            <a:pPr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Sometimes the logic of a process can become quite complex, people become confused in trying to interpret more than three nested IF statements for example . </a:t>
            </a:r>
          </a:p>
          <a:p>
            <a:pPr marL="0" indent="0" algn="just">
              <a:buNone/>
            </a:pPr>
            <a:endParaRPr lang="tr-TR"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tr-TR" sz="1800" b="0" i="0" u="none" strike="noStrike" baseline="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6D41184-E39A-4E04-B28E-03356FAB9B9D}"/>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3424B27B-E53B-4684-8091-F4E91AAC7718}"/>
              </a:ext>
            </a:extLst>
          </p:cNvPr>
          <p:cNvSpPr>
            <a:spLocks noGrp="1"/>
          </p:cNvSpPr>
          <p:nvPr>
            <p:ph type="sldNum" sz="quarter" idx="12"/>
          </p:nvPr>
        </p:nvSpPr>
        <p:spPr/>
        <p:txBody>
          <a:bodyPr/>
          <a:lstStyle/>
          <a:p>
            <a:fld id="{F43085E7-DD81-4654-9295-72AD80DBC430}" type="slidenum">
              <a:rPr lang="tr-TR" smtClean="0"/>
              <a:t>57</a:t>
            </a:fld>
            <a:endParaRPr lang="tr-TR"/>
          </a:p>
        </p:txBody>
      </p:sp>
    </p:spTree>
    <p:extLst>
      <p:ext uri="{BB962C8B-B14F-4D97-AF65-F5344CB8AC3E}">
        <p14:creationId xmlns:p14="http://schemas.microsoft.com/office/powerpoint/2010/main" val="27825892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E332E-EB18-4398-93A8-E45C14083FC9}"/>
              </a:ext>
            </a:extLst>
          </p:cNvPr>
          <p:cNvSpPr>
            <a:spLocks noGrp="1"/>
          </p:cNvSpPr>
          <p:nvPr>
            <p:ph type="title"/>
          </p:nvPr>
        </p:nvSpPr>
        <p:spPr>
          <a:xfrm>
            <a:off x="838200" y="365126"/>
            <a:ext cx="10515600" cy="782540"/>
          </a:xfrm>
        </p:spPr>
        <p:txBody>
          <a:bodyPr vert="horz" lIns="91440" tIns="45720" rIns="91440" bIns="45720" rtlCol="0" anchor="ctr">
            <a:normAutofit/>
          </a:bodyPr>
          <a:lstStyle/>
          <a:p>
            <a:pPr algn="ctr"/>
            <a:r>
              <a:rPr lang="en-US"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Modeling Logic with Decision Tables</a:t>
            </a:r>
            <a:endPar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771F185-2E2A-4152-8EE9-C17772F988D6}"/>
              </a:ext>
            </a:extLst>
          </p:cNvPr>
          <p:cNvSpPr>
            <a:spLocks noGrp="1"/>
          </p:cNvSpPr>
          <p:nvPr>
            <p:ph idx="1"/>
          </p:nvPr>
        </p:nvSpPr>
        <p:spPr>
          <a:xfrm>
            <a:off x="838200" y="1469570"/>
            <a:ext cx="5257800" cy="4886779"/>
          </a:xfrm>
        </p:spPr>
        <p:txBody>
          <a:bodyPr>
            <a:normAutofit lnSpcReduction="10000"/>
          </a:bodyPr>
          <a:lstStyle/>
          <a:p>
            <a:pPr marL="0" indent="0" algn="just">
              <a:buNone/>
            </a:pPr>
            <a:r>
              <a:rPr lang="tr-TR" sz="20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Decision table</a:t>
            </a:r>
            <a:endParaRPr lang="en-US" sz="2000" b="1" i="0" u="none" strike="noStrike" baseline="0" dirty="0">
              <a:solidFill>
                <a:schemeClr val="accent1">
                  <a:lumMod val="7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A</a:t>
            </a:r>
            <a:r>
              <a:rPr lang="en-US" sz="1800" b="0" i="0" u="none" strike="noStrike" baseline="0" dirty="0">
                <a:latin typeface="Times New Roman" panose="02020603050405020304" pitchFamily="18" charset="0"/>
                <a:cs typeface="Times New Roman" panose="02020603050405020304" pitchFamily="18" charset="0"/>
              </a:rPr>
              <a:t> common method for modeling system logic </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Decision tables  allow you to represent in a tabular format a set of conditions and the actions that follow from them. When several conditions and several possible actions can occur, decision tables help you keep track of the possibilities in a </a:t>
            </a:r>
            <a:r>
              <a:rPr lang="tr-TR" sz="1800" b="0" i="0" u="none" strike="noStrike" baseline="0" dirty="0">
                <a:latin typeface="Times New Roman" panose="02020603050405020304" pitchFamily="18" charset="0"/>
                <a:cs typeface="Times New Roman" panose="02020603050405020304" pitchFamily="18" charset="0"/>
              </a:rPr>
              <a:t>clear and concise manner.</a:t>
            </a:r>
            <a:endParaRPr lang="en-US" sz="1800" b="0"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It is a diagram of process logic where the logic is reasonably complicated. All of the possible choices and the conditions the choices depend on are represented in tabular form</a:t>
            </a:r>
            <a:endParaRPr lang="tr-TR"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A matrix representation of the logic of a decision, which </a:t>
            </a:r>
            <a:r>
              <a:rPr lang="tr-TR" sz="1800" b="0" i="0" u="none" strike="noStrike" baseline="0" dirty="0">
                <a:latin typeface="Times New Roman" panose="02020603050405020304" pitchFamily="18" charset="0"/>
                <a:cs typeface="Times New Roman" panose="02020603050405020304" pitchFamily="18" charset="0"/>
              </a:rPr>
              <a:t>specifies the possible conditions</a:t>
            </a:r>
            <a:r>
              <a:rPr lang="en-US" sz="1800" b="0" i="0" u="none" strike="noStrike" baseline="0" dirty="0">
                <a:latin typeface="Times New Roman" panose="02020603050405020304" pitchFamily="18" charset="0"/>
                <a:cs typeface="Times New Roman" panose="02020603050405020304" pitchFamily="18" charset="0"/>
              </a:rPr>
              <a:t> for the decision and the resulting </a:t>
            </a:r>
            <a:r>
              <a:rPr lang="tr-TR" sz="1800" b="0" i="0" u="none" strike="noStrike" baseline="0" dirty="0">
                <a:latin typeface="Times New Roman" panose="02020603050405020304" pitchFamily="18" charset="0"/>
                <a:cs typeface="Times New Roman" panose="02020603050405020304" pitchFamily="18" charset="0"/>
              </a:rPr>
              <a:t>actions.</a:t>
            </a:r>
            <a:endParaRPr lang="en-US" sz="1800" b="0"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The three parts to the table include the </a:t>
            </a:r>
            <a:r>
              <a:rPr lang="en-US" sz="1800" b="1" i="0" u="none" strike="noStrike" baseline="0" dirty="0">
                <a:latin typeface="Times New Roman" panose="02020603050405020304" pitchFamily="18" charset="0"/>
                <a:cs typeface="Times New Roman" panose="02020603050405020304" pitchFamily="18" charset="0"/>
              </a:rPr>
              <a:t>condition stubs, </a:t>
            </a:r>
            <a:r>
              <a:rPr lang="en-US" sz="1800" b="0" i="0" u="none" strike="noStrike" baseline="0" dirty="0">
                <a:latin typeface="Times New Roman" panose="02020603050405020304" pitchFamily="18" charset="0"/>
                <a:cs typeface="Times New Roman" panose="02020603050405020304" pitchFamily="18" charset="0"/>
              </a:rPr>
              <a:t>the </a:t>
            </a:r>
            <a:r>
              <a:rPr lang="en-US" sz="1800" b="1" i="0" u="none" strike="noStrike" baseline="0" dirty="0">
                <a:latin typeface="Times New Roman" panose="02020603050405020304" pitchFamily="18" charset="0"/>
                <a:cs typeface="Times New Roman" panose="02020603050405020304" pitchFamily="18" charset="0"/>
              </a:rPr>
              <a:t>action stubs, </a:t>
            </a:r>
            <a:r>
              <a:rPr lang="en-US" sz="1800" b="0" i="0" u="none" strike="noStrike" baseline="0" dirty="0">
                <a:latin typeface="Times New Roman" panose="02020603050405020304" pitchFamily="18" charset="0"/>
                <a:cs typeface="Times New Roman" panose="02020603050405020304" pitchFamily="18" charset="0"/>
              </a:rPr>
              <a:t>and the </a:t>
            </a:r>
            <a:r>
              <a:rPr lang="en-US" sz="1800" b="1" i="0" u="none" strike="noStrike" baseline="0" dirty="0">
                <a:latin typeface="Times New Roman" panose="02020603050405020304" pitchFamily="18" charset="0"/>
                <a:cs typeface="Times New Roman" panose="02020603050405020304" pitchFamily="18" charset="0"/>
              </a:rPr>
              <a:t>rules. </a:t>
            </a:r>
          </a:p>
          <a:p>
            <a:pPr algn="just">
              <a:buFont typeface="Wingdings" panose="05000000000000000000" pitchFamily="2" charset="2"/>
              <a:buChar char="q"/>
            </a:pPr>
            <a:endParaRPr lang="en-US" sz="1800" b="0" i="0" u="none" strike="noStrike" baseline="0"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557D9D8-1EB6-4FCF-B754-80F4B022CB95}"/>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4508E4D0-7788-406F-82C2-5FAA645338A6}"/>
              </a:ext>
            </a:extLst>
          </p:cNvPr>
          <p:cNvSpPr>
            <a:spLocks noGrp="1"/>
          </p:cNvSpPr>
          <p:nvPr>
            <p:ph type="sldNum" sz="quarter" idx="12"/>
          </p:nvPr>
        </p:nvSpPr>
        <p:spPr/>
        <p:txBody>
          <a:bodyPr/>
          <a:lstStyle/>
          <a:p>
            <a:fld id="{F43085E7-DD81-4654-9295-72AD80DBC430}" type="slidenum">
              <a:rPr lang="tr-TR" smtClean="0"/>
              <a:t>58</a:t>
            </a:fld>
            <a:endParaRPr lang="tr-TR"/>
          </a:p>
        </p:txBody>
      </p:sp>
      <p:pic>
        <p:nvPicPr>
          <p:cNvPr id="6" name="Picture 5">
            <a:extLst>
              <a:ext uri="{FF2B5EF4-FFF2-40B4-BE49-F238E27FC236}">
                <a16:creationId xmlns:a16="http://schemas.microsoft.com/office/drawing/2014/main" id="{B49DF311-B51E-4C8A-AF9E-CF333026524D}"/>
              </a:ext>
            </a:extLst>
          </p:cNvPr>
          <p:cNvPicPr>
            <a:picLocks noChangeAspect="1"/>
          </p:cNvPicPr>
          <p:nvPr/>
        </p:nvPicPr>
        <p:blipFill rotWithShape="1">
          <a:blip r:embed="rId2"/>
          <a:srcRect l="32619"/>
          <a:stretch/>
        </p:blipFill>
        <p:spPr>
          <a:xfrm>
            <a:off x="6499452" y="1833843"/>
            <a:ext cx="5540148" cy="2207477"/>
          </a:xfrm>
          <a:prstGeom prst="rect">
            <a:avLst/>
          </a:prstGeom>
        </p:spPr>
      </p:pic>
      <p:pic>
        <p:nvPicPr>
          <p:cNvPr id="7" name="Picture 6">
            <a:extLst>
              <a:ext uri="{FF2B5EF4-FFF2-40B4-BE49-F238E27FC236}">
                <a16:creationId xmlns:a16="http://schemas.microsoft.com/office/drawing/2014/main" id="{67C9FF6C-7B0D-4C53-AAF9-A1838B7CE819}"/>
              </a:ext>
            </a:extLst>
          </p:cNvPr>
          <p:cNvPicPr>
            <a:picLocks noChangeAspect="1"/>
          </p:cNvPicPr>
          <p:nvPr/>
        </p:nvPicPr>
        <p:blipFill rotWithShape="1">
          <a:blip r:embed="rId2"/>
          <a:srcRect r="77502" b="65551"/>
          <a:stretch/>
        </p:blipFill>
        <p:spPr>
          <a:xfrm>
            <a:off x="7293768" y="4033531"/>
            <a:ext cx="2246486" cy="922566"/>
          </a:xfrm>
          <a:prstGeom prst="rect">
            <a:avLst/>
          </a:prstGeom>
        </p:spPr>
      </p:pic>
    </p:spTree>
    <p:extLst>
      <p:ext uri="{BB962C8B-B14F-4D97-AF65-F5344CB8AC3E}">
        <p14:creationId xmlns:p14="http://schemas.microsoft.com/office/powerpoint/2010/main" val="33748572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65B779-E8C8-4D63-915E-A06E310497A5}"/>
              </a:ext>
            </a:extLst>
          </p:cNvPr>
          <p:cNvSpPr>
            <a:spLocks noGrp="1"/>
          </p:cNvSpPr>
          <p:nvPr>
            <p:ph idx="1"/>
          </p:nvPr>
        </p:nvSpPr>
        <p:spPr>
          <a:xfrm>
            <a:off x="446314" y="270553"/>
            <a:ext cx="11538857" cy="5598432"/>
          </a:xfrm>
        </p:spPr>
        <p:txBody>
          <a:bodyPr>
            <a:noAutofit/>
          </a:bodyPr>
          <a:lstStyle/>
          <a:p>
            <a:pPr marL="0" indent="0" algn="just">
              <a:buNone/>
            </a:pPr>
            <a:r>
              <a:rPr lang="tr-TR" sz="1800" b="1" i="0" u="none" strike="noStrike" baseline="0" dirty="0">
                <a:latin typeface="Times New Roman" panose="02020603050405020304" pitchFamily="18" charset="0"/>
                <a:cs typeface="Times New Roman" panose="02020603050405020304" pitchFamily="18" charset="0"/>
              </a:rPr>
              <a:t>Condition stubs</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That part of a decision table that lists the conditions relevant to the </a:t>
            </a:r>
            <a:r>
              <a:rPr lang="tr-TR" sz="1800" b="0" i="0" u="none" strike="noStrike" baseline="0" dirty="0">
                <a:latin typeface="Times New Roman" panose="02020603050405020304" pitchFamily="18" charset="0"/>
                <a:cs typeface="Times New Roman" panose="02020603050405020304" pitchFamily="18" charset="0"/>
              </a:rPr>
              <a:t>decision.</a:t>
            </a:r>
            <a:endParaRPr lang="en-US" sz="1800" b="0"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The condition stubs contain the various conditions that apply in the situation the table is modeling. </a:t>
            </a:r>
          </a:p>
          <a:p>
            <a:pPr algn="l">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Indifferent Condition</a:t>
            </a:r>
            <a:r>
              <a:rPr lang="en-US" sz="1800" dirty="0">
                <a:latin typeface="Times New Roman" panose="02020603050405020304" pitchFamily="18" charset="0"/>
                <a:cs typeface="Times New Roman" panose="02020603050405020304" pitchFamily="18" charset="0"/>
              </a:rPr>
              <a:t> : Condition whose value does not affect which action is taken for two or more rules</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In Figure 6-14, two condition </a:t>
            </a:r>
            <a:r>
              <a:rPr lang="en-US" sz="1800" dirty="0">
                <a:latin typeface="Times New Roman" panose="02020603050405020304" pitchFamily="18" charset="0"/>
                <a:cs typeface="Times New Roman" panose="02020603050405020304" pitchFamily="18" charset="0"/>
              </a:rPr>
              <a:t>stubs</a:t>
            </a:r>
            <a:r>
              <a:rPr lang="en-US" sz="1800" b="0" i="0" u="none" strike="noStrike" baseline="0" dirty="0">
                <a:latin typeface="Times New Roman" panose="02020603050405020304" pitchFamily="18" charset="0"/>
                <a:cs typeface="Times New Roman" panose="02020603050405020304" pitchFamily="18" charset="0"/>
              </a:rPr>
              <a:t> correspond to employee type and hours worked. Employee type has two values: “S,” which stands for salaried, and “H,” which stands for hourly.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Hours worked has three values: less than 40, exactly 40, and more than 40. </a:t>
            </a:r>
          </a:p>
          <a:p>
            <a:pPr marL="0" indent="0" algn="just">
              <a:buNone/>
            </a:pPr>
            <a:r>
              <a:rPr lang="tr-TR" sz="1800" b="1" i="0" u="none" strike="noStrike" baseline="0" dirty="0">
                <a:latin typeface="Times New Roman" panose="02020603050405020304" pitchFamily="18" charset="0"/>
                <a:cs typeface="Times New Roman" panose="02020603050405020304" pitchFamily="18" charset="0"/>
              </a:rPr>
              <a:t>Action stubs</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That part of a decision table that lists the actions that result for a given set of conditions.</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contain all the possible courses of action that result from combining values of the condition stubs.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4 possible courses of action are indicated in this table: pay base salary, calculate hourly wage, calculate overtime, and produce Absence Report.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You can see that not all actions are triggered by all combinations of conditions.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Instead, specific combinations trigger specific actions. </a:t>
            </a:r>
          </a:p>
          <a:p>
            <a:pPr marL="0" indent="0" algn="just">
              <a:buNone/>
            </a:pPr>
            <a:r>
              <a:rPr lang="tr-TR" sz="1800" b="1" i="0" u="none" strike="noStrike" baseline="0" dirty="0">
                <a:latin typeface="Times New Roman" panose="02020603050405020304" pitchFamily="18" charset="0"/>
                <a:cs typeface="Times New Roman" panose="02020603050405020304" pitchFamily="18" charset="0"/>
              </a:rPr>
              <a:t>Rules</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That part of a decision table that specifies which actions are to be followed for a given set of </a:t>
            </a:r>
            <a:r>
              <a:rPr lang="tr-TR" sz="1800" b="0" i="0" u="none" strike="noStrike" baseline="0" dirty="0">
                <a:latin typeface="Times New Roman" panose="02020603050405020304" pitchFamily="18" charset="0"/>
                <a:cs typeface="Times New Roman" panose="02020603050405020304" pitchFamily="18" charset="0"/>
              </a:rPr>
              <a:t>conditions.</a:t>
            </a:r>
            <a:endParaRPr lang="en-US" sz="1800" b="0"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It links conditions to actions</a:t>
            </a:r>
          </a:p>
          <a:p>
            <a:pPr marL="0" indent="0" algn="just">
              <a:buNone/>
            </a:pPr>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BF2AC0B-0249-4A19-8CBA-830B993EB809}"/>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637230D2-7777-43FD-9271-802CE9D97E11}"/>
              </a:ext>
            </a:extLst>
          </p:cNvPr>
          <p:cNvSpPr>
            <a:spLocks noGrp="1"/>
          </p:cNvSpPr>
          <p:nvPr>
            <p:ph type="sldNum" sz="quarter" idx="12"/>
          </p:nvPr>
        </p:nvSpPr>
        <p:spPr/>
        <p:txBody>
          <a:bodyPr/>
          <a:lstStyle/>
          <a:p>
            <a:fld id="{F43085E7-DD81-4654-9295-72AD80DBC430}" type="slidenum">
              <a:rPr lang="tr-TR" smtClean="0"/>
              <a:t>59</a:t>
            </a:fld>
            <a:endParaRPr lang="tr-TR"/>
          </a:p>
        </p:txBody>
      </p:sp>
    </p:spTree>
    <p:extLst>
      <p:ext uri="{BB962C8B-B14F-4D97-AF65-F5344CB8AC3E}">
        <p14:creationId xmlns:p14="http://schemas.microsoft.com/office/powerpoint/2010/main" val="331021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9B83F0-1C8A-4C21-9177-1D516ACE46D2}"/>
              </a:ext>
            </a:extLst>
          </p:cNvPr>
          <p:cNvPicPr>
            <a:picLocks noChangeAspect="1"/>
          </p:cNvPicPr>
          <p:nvPr/>
        </p:nvPicPr>
        <p:blipFill rotWithShape="1">
          <a:blip r:embed="rId2">
            <a:clrChange>
              <a:clrFrom>
                <a:srgbClr val="FFFFFF"/>
              </a:clrFrom>
              <a:clrTo>
                <a:srgbClr val="FFFFFF">
                  <a:alpha val="0"/>
                </a:srgbClr>
              </a:clrTo>
            </a:clrChange>
          </a:blip>
          <a:srcRect r="25360"/>
          <a:stretch/>
        </p:blipFill>
        <p:spPr>
          <a:xfrm>
            <a:off x="7800305" y="1188720"/>
            <a:ext cx="3746863" cy="2855451"/>
          </a:xfrm>
          <a:prstGeom prst="rect">
            <a:avLst/>
          </a:prstGeom>
        </p:spPr>
      </p:pic>
      <p:pic>
        <p:nvPicPr>
          <p:cNvPr id="8" name="Picture 7">
            <a:extLst>
              <a:ext uri="{FF2B5EF4-FFF2-40B4-BE49-F238E27FC236}">
                <a16:creationId xmlns:a16="http://schemas.microsoft.com/office/drawing/2014/main" id="{D4ECDC63-8858-4803-A94B-C40287E98A54}"/>
              </a:ext>
            </a:extLst>
          </p:cNvPr>
          <p:cNvPicPr>
            <a:picLocks noChangeAspect="1"/>
          </p:cNvPicPr>
          <p:nvPr/>
        </p:nvPicPr>
        <p:blipFill rotWithShape="1">
          <a:blip r:embed="rId3">
            <a:clrChange>
              <a:clrFrom>
                <a:srgbClr val="FFFFFF"/>
              </a:clrFrom>
              <a:clrTo>
                <a:srgbClr val="FFFFFF">
                  <a:alpha val="0"/>
                </a:srgbClr>
              </a:clrTo>
            </a:clrChange>
          </a:blip>
          <a:srcRect r="26205"/>
          <a:stretch/>
        </p:blipFill>
        <p:spPr>
          <a:xfrm>
            <a:off x="78986" y="1000205"/>
            <a:ext cx="3685390" cy="3259886"/>
          </a:xfrm>
          <a:prstGeom prst="rect">
            <a:avLst/>
          </a:prstGeom>
        </p:spPr>
      </p:pic>
      <p:sp>
        <p:nvSpPr>
          <p:cNvPr id="9" name="Footer Placeholder 8">
            <a:extLst>
              <a:ext uri="{FF2B5EF4-FFF2-40B4-BE49-F238E27FC236}">
                <a16:creationId xmlns:a16="http://schemas.microsoft.com/office/drawing/2014/main" id="{0F557489-2ED2-4777-AD5D-A416D4BFC84C}"/>
              </a:ext>
            </a:extLst>
          </p:cNvPr>
          <p:cNvSpPr>
            <a:spLocks noGrp="1"/>
          </p:cNvSpPr>
          <p:nvPr>
            <p:ph type="ftr" sz="quarter" idx="11"/>
          </p:nvPr>
        </p:nvSpPr>
        <p:spPr/>
        <p:txBody>
          <a:bodyPr/>
          <a:lstStyle/>
          <a:p>
            <a:r>
              <a:rPr lang="tr-TR"/>
              <a:t>IENG/MANE 372 - Chapter 6</a:t>
            </a:r>
          </a:p>
        </p:txBody>
      </p:sp>
      <p:sp>
        <p:nvSpPr>
          <p:cNvPr id="10" name="Slide Number Placeholder 9">
            <a:extLst>
              <a:ext uri="{FF2B5EF4-FFF2-40B4-BE49-F238E27FC236}">
                <a16:creationId xmlns:a16="http://schemas.microsoft.com/office/drawing/2014/main" id="{8BB4D698-B14B-42AB-AA94-FBD33E94091B}"/>
              </a:ext>
            </a:extLst>
          </p:cNvPr>
          <p:cNvSpPr>
            <a:spLocks noGrp="1"/>
          </p:cNvSpPr>
          <p:nvPr>
            <p:ph type="sldNum" sz="quarter" idx="12"/>
          </p:nvPr>
        </p:nvSpPr>
        <p:spPr/>
        <p:txBody>
          <a:bodyPr/>
          <a:lstStyle/>
          <a:p>
            <a:fld id="{F43085E7-DD81-4654-9295-72AD80DBC430}" type="slidenum">
              <a:rPr lang="tr-TR" smtClean="0"/>
              <a:t>6</a:t>
            </a:fld>
            <a:endParaRPr lang="tr-TR"/>
          </a:p>
        </p:txBody>
      </p:sp>
      <p:pic>
        <p:nvPicPr>
          <p:cNvPr id="11" name="Picture 10">
            <a:extLst>
              <a:ext uri="{FF2B5EF4-FFF2-40B4-BE49-F238E27FC236}">
                <a16:creationId xmlns:a16="http://schemas.microsoft.com/office/drawing/2014/main" id="{C1C2CF8E-0082-40FF-8A57-79DE58770801}"/>
              </a:ext>
            </a:extLst>
          </p:cNvPr>
          <p:cNvPicPr>
            <a:picLocks noChangeAspect="1"/>
          </p:cNvPicPr>
          <p:nvPr/>
        </p:nvPicPr>
        <p:blipFill rotWithShape="1">
          <a:blip r:embed="rId4"/>
          <a:srcRect r="25846"/>
          <a:stretch/>
        </p:blipFill>
        <p:spPr>
          <a:xfrm>
            <a:off x="4147513" y="267491"/>
            <a:ext cx="3412436" cy="3112973"/>
          </a:xfrm>
          <a:prstGeom prst="rect">
            <a:avLst/>
          </a:prstGeom>
        </p:spPr>
      </p:pic>
      <p:pic>
        <p:nvPicPr>
          <p:cNvPr id="12" name="Picture 11">
            <a:extLst>
              <a:ext uri="{FF2B5EF4-FFF2-40B4-BE49-F238E27FC236}">
                <a16:creationId xmlns:a16="http://schemas.microsoft.com/office/drawing/2014/main" id="{AB76CC56-1A95-4B54-A9FC-22DBD00CB53F}"/>
              </a:ext>
            </a:extLst>
          </p:cNvPr>
          <p:cNvPicPr>
            <a:picLocks noChangeAspect="1"/>
          </p:cNvPicPr>
          <p:nvPr/>
        </p:nvPicPr>
        <p:blipFill rotWithShape="1">
          <a:blip r:embed="rId5">
            <a:clrChange>
              <a:clrFrom>
                <a:srgbClr val="FFFFFF"/>
              </a:clrFrom>
              <a:clrTo>
                <a:srgbClr val="FFFFFF">
                  <a:alpha val="0"/>
                </a:srgbClr>
              </a:clrTo>
            </a:clrChange>
          </a:blip>
          <a:srcRect r="20620"/>
          <a:stretch/>
        </p:blipFill>
        <p:spPr>
          <a:xfrm>
            <a:off x="4038600" y="3513005"/>
            <a:ext cx="3516832" cy="3037064"/>
          </a:xfrm>
          <a:prstGeom prst="rect">
            <a:avLst/>
          </a:prstGeom>
        </p:spPr>
      </p:pic>
      <p:sp>
        <p:nvSpPr>
          <p:cNvPr id="13" name="Arrow: Circular 12">
            <a:extLst>
              <a:ext uri="{FF2B5EF4-FFF2-40B4-BE49-F238E27FC236}">
                <a16:creationId xmlns:a16="http://schemas.microsoft.com/office/drawing/2014/main" id="{0CDC420E-A1A3-4FA1-B8AB-141B9939FC65}"/>
              </a:ext>
            </a:extLst>
          </p:cNvPr>
          <p:cNvSpPr/>
          <p:nvPr/>
        </p:nvSpPr>
        <p:spPr>
          <a:xfrm rot="20926130">
            <a:off x="2009973" y="622159"/>
            <a:ext cx="2303362" cy="1133117"/>
          </a:xfrm>
          <a:prstGeom prst="circularArrow">
            <a:avLst>
              <a:gd name="adj1" fmla="val 6736"/>
              <a:gd name="adj2" fmla="val 611527"/>
              <a:gd name="adj3" fmla="val 20475628"/>
              <a:gd name="adj4" fmla="val 11052628"/>
              <a:gd name="adj5" fmla="val 15764"/>
            </a:avLst>
          </a:prstGeom>
          <a:solidFill>
            <a:schemeClr val="accent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solidFill>
                <a:schemeClr val="tx1"/>
              </a:solidFill>
            </a:endParaRPr>
          </a:p>
        </p:txBody>
      </p:sp>
      <p:sp>
        <p:nvSpPr>
          <p:cNvPr id="14" name="Arrow: Circular 13">
            <a:extLst>
              <a:ext uri="{FF2B5EF4-FFF2-40B4-BE49-F238E27FC236}">
                <a16:creationId xmlns:a16="http://schemas.microsoft.com/office/drawing/2014/main" id="{53D6857B-2D4B-4877-9A8F-759DEEB5152B}"/>
              </a:ext>
            </a:extLst>
          </p:cNvPr>
          <p:cNvSpPr/>
          <p:nvPr/>
        </p:nvSpPr>
        <p:spPr>
          <a:xfrm rot="823063" flipH="1" flipV="1">
            <a:off x="1887095" y="3826073"/>
            <a:ext cx="2303362" cy="1133117"/>
          </a:xfrm>
          <a:prstGeom prst="circularArrow">
            <a:avLst>
              <a:gd name="adj1" fmla="val 6736"/>
              <a:gd name="adj2" fmla="val 611527"/>
              <a:gd name="adj3" fmla="val 20475628"/>
              <a:gd name="adj4" fmla="val 11052628"/>
              <a:gd name="adj5" fmla="val 15764"/>
            </a:avLst>
          </a:prstGeom>
          <a:solidFill>
            <a:schemeClr val="accent2"/>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solidFill>
                <a:schemeClr val="tx1"/>
              </a:solidFill>
            </a:endParaRPr>
          </a:p>
        </p:txBody>
      </p:sp>
      <p:sp>
        <p:nvSpPr>
          <p:cNvPr id="15" name="Arrow: Circular 14">
            <a:extLst>
              <a:ext uri="{FF2B5EF4-FFF2-40B4-BE49-F238E27FC236}">
                <a16:creationId xmlns:a16="http://schemas.microsoft.com/office/drawing/2014/main" id="{332759BC-0605-4289-99EB-DE198C47F350}"/>
              </a:ext>
            </a:extLst>
          </p:cNvPr>
          <p:cNvSpPr/>
          <p:nvPr/>
        </p:nvSpPr>
        <p:spPr>
          <a:xfrm rot="21075872" flipH="1" flipV="1">
            <a:off x="7512393" y="3829810"/>
            <a:ext cx="2303362" cy="1133117"/>
          </a:xfrm>
          <a:prstGeom prst="circularArrow">
            <a:avLst>
              <a:gd name="adj1" fmla="val 6736"/>
              <a:gd name="adj2" fmla="val 611527"/>
              <a:gd name="adj3" fmla="val 20475628"/>
              <a:gd name="adj4" fmla="val 11052628"/>
              <a:gd name="adj5" fmla="val 15764"/>
            </a:avLst>
          </a:prstGeom>
          <a:solidFill>
            <a:schemeClr val="accent6">
              <a:lumMod val="50000"/>
            </a:schemeClr>
          </a:solidFill>
          <a:ln>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dirty="0">
              <a:solidFill>
                <a:schemeClr val="tx1"/>
              </a:solidFill>
            </a:endParaRPr>
          </a:p>
        </p:txBody>
      </p:sp>
      <p:sp>
        <p:nvSpPr>
          <p:cNvPr id="16" name="Arrow: Circular 15">
            <a:extLst>
              <a:ext uri="{FF2B5EF4-FFF2-40B4-BE49-F238E27FC236}">
                <a16:creationId xmlns:a16="http://schemas.microsoft.com/office/drawing/2014/main" id="{966F7404-4690-4FF2-A897-6CE5BE73A0E3}"/>
              </a:ext>
            </a:extLst>
          </p:cNvPr>
          <p:cNvSpPr/>
          <p:nvPr/>
        </p:nvSpPr>
        <p:spPr>
          <a:xfrm rot="847185">
            <a:off x="7188787" y="622160"/>
            <a:ext cx="2303362" cy="1133117"/>
          </a:xfrm>
          <a:prstGeom prst="circularArrow">
            <a:avLst>
              <a:gd name="adj1" fmla="val 6736"/>
              <a:gd name="adj2" fmla="val 611527"/>
              <a:gd name="adj3" fmla="val 20475628"/>
              <a:gd name="adj4" fmla="val 11052628"/>
              <a:gd name="adj5" fmla="val 15764"/>
            </a:avLst>
          </a:prstGeom>
          <a:solidFill>
            <a:srgbClr val="B4005A"/>
          </a:solidFill>
          <a:ln>
            <a:solidFill>
              <a:srgbClr val="B4005A"/>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dirty="0">
              <a:solidFill>
                <a:schemeClr val="tx1"/>
              </a:solidFill>
            </a:endParaRPr>
          </a:p>
        </p:txBody>
      </p:sp>
      <p:sp>
        <p:nvSpPr>
          <p:cNvPr id="2" name="Arrow: Left 1">
            <a:extLst>
              <a:ext uri="{FF2B5EF4-FFF2-40B4-BE49-F238E27FC236}">
                <a16:creationId xmlns:a16="http://schemas.microsoft.com/office/drawing/2014/main" id="{F0683EB7-94EE-4632-81E2-B00D845FD3F7}"/>
              </a:ext>
            </a:extLst>
          </p:cNvPr>
          <p:cNvSpPr/>
          <p:nvPr/>
        </p:nvSpPr>
        <p:spPr>
          <a:xfrm>
            <a:off x="11425865" y="2369976"/>
            <a:ext cx="340032" cy="30791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7" name="TextBox 16">
            <a:extLst>
              <a:ext uri="{FF2B5EF4-FFF2-40B4-BE49-F238E27FC236}">
                <a16:creationId xmlns:a16="http://schemas.microsoft.com/office/drawing/2014/main" id="{5B15FF86-D2B9-4699-9A98-E50A243CA3A1}"/>
              </a:ext>
            </a:extLst>
          </p:cNvPr>
          <p:cNvSpPr txBox="1"/>
          <p:nvPr/>
        </p:nvSpPr>
        <p:spPr>
          <a:xfrm>
            <a:off x="6730296" y="267491"/>
            <a:ext cx="1231641" cy="646331"/>
          </a:xfrm>
          <a:prstGeom prst="rect">
            <a:avLst/>
          </a:prstGeom>
          <a:noFill/>
        </p:spPr>
        <p:txBody>
          <a:bodyPr wrap="square" rtlCol="0">
            <a:spAutoFit/>
          </a:bodyPr>
          <a:lstStyle/>
          <a:p>
            <a:pPr marL="285750" indent="-285750">
              <a:buClr>
                <a:srgbClr val="C00000"/>
              </a:buClr>
              <a:buFont typeface="Wingdings" panose="05000000000000000000" pitchFamily="2" charset="2"/>
              <a:buChar char="ü"/>
            </a:pPr>
            <a:r>
              <a:rPr lang="en-US" sz="3600" dirty="0">
                <a:solidFill>
                  <a:schemeClr val="bg1"/>
                </a:solidFill>
              </a:rPr>
              <a:t>.</a:t>
            </a:r>
            <a:endParaRPr lang="tr-TR" sz="3600" dirty="0">
              <a:solidFill>
                <a:schemeClr val="bg1"/>
              </a:solidFill>
            </a:endParaRPr>
          </a:p>
        </p:txBody>
      </p:sp>
      <p:sp>
        <p:nvSpPr>
          <p:cNvPr id="3" name="Arrow: Right 2">
            <a:extLst>
              <a:ext uri="{FF2B5EF4-FFF2-40B4-BE49-F238E27FC236}">
                <a16:creationId xmlns:a16="http://schemas.microsoft.com/office/drawing/2014/main" id="{9BA3598C-304F-4AD2-B9EA-4C5A8FA1C825}"/>
              </a:ext>
            </a:extLst>
          </p:cNvPr>
          <p:cNvSpPr/>
          <p:nvPr/>
        </p:nvSpPr>
        <p:spPr>
          <a:xfrm>
            <a:off x="9862451" y="1631011"/>
            <a:ext cx="214056" cy="141808"/>
          </a:xfrm>
          <a:prstGeom prst="rightArrow">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9559295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3EBD1B-30D6-45B9-99BE-576A09023637}"/>
              </a:ext>
            </a:extLst>
          </p:cNvPr>
          <p:cNvSpPr>
            <a:spLocks noGrp="1"/>
          </p:cNvSpPr>
          <p:nvPr>
            <p:ph idx="1"/>
          </p:nvPr>
        </p:nvSpPr>
        <p:spPr>
          <a:xfrm>
            <a:off x="326571" y="370116"/>
            <a:ext cx="5529943" cy="5747656"/>
          </a:xfrm>
        </p:spPr>
        <p:txBody>
          <a:bodyPr/>
          <a:lstStyle/>
          <a:p>
            <a:pPr marL="342900" indent="-342900" algn="just">
              <a:buFont typeface="+mj-lt"/>
              <a:buAutoNum type="arabicPeriod"/>
            </a:pPr>
            <a:r>
              <a:rPr lang="en-US" sz="1800" b="0" i="0" u="none" strike="noStrike" baseline="0" dirty="0">
                <a:latin typeface="Times New Roman" panose="02020603050405020304" pitchFamily="18" charset="0"/>
                <a:cs typeface="Times New Roman" panose="02020603050405020304" pitchFamily="18" charset="0"/>
              </a:rPr>
              <a:t>Employee type is “S,” or salaried, and hours worked are less than 40. When both of these conditions occur, the payroll system is to pay the base salary. </a:t>
            </a:r>
          </a:p>
          <a:p>
            <a:pPr marL="342900" indent="-342900" algn="just">
              <a:buFont typeface="+mj-lt"/>
              <a:buAutoNum type="arabicPeriod"/>
            </a:pPr>
            <a:r>
              <a:rPr lang="en-US" sz="1800" b="0" i="0" u="none" strike="noStrike" baseline="0" dirty="0">
                <a:latin typeface="Times New Roman" panose="02020603050405020304" pitchFamily="18" charset="0"/>
                <a:cs typeface="Times New Roman" panose="02020603050405020304" pitchFamily="18" charset="0"/>
              </a:rPr>
              <a:t>In the next column, the values are “H” and “&lt;40,” meaning an hourly worker who worked fewer than 40 hours. In such a situation, the payroll system calculates the hourly wage and makes an entry in the Absence Report. </a:t>
            </a:r>
          </a:p>
          <a:p>
            <a:pPr marL="342900" indent="-342900" algn="just">
              <a:buFont typeface="+mj-lt"/>
              <a:buAutoNum type="arabicPeriod"/>
            </a:pPr>
            <a:r>
              <a:rPr lang="en-US" sz="1800" b="0" i="0" u="none" strike="noStrike" baseline="0" dirty="0">
                <a:latin typeface="Times New Roman" panose="02020603050405020304" pitchFamily="18" charset="0"/>
                <a:cs typeface="Times New Roman" panose="02020603050405020304" pitchFamily="18" charset="0"/>
              </a:rPr>
              <a:t>Rule 3 addresses the situation when a salaried employee works exactly 40 hours. The system pays the base salary, as was the case for rule 1. </a:t>
            </a:r>
          </a:p>
          <a:p>
            <a:pPr marL="342900" indent="-342900" algn="just">
              <a:buFont typeface="+mj-lt"/>
              <a:buAutoNum type="arabicPeriod"/>
            </a:pPr>
            <a:r>
              <a:rPr lang="en-US" sz="1800" b="0" i="0" u="none" strike="noStrike" baseline="0" dirty="0">
                <a:latin typeface="Times New Roman" panose="02020603050405020304" pitchFamily="18" charset="0"/>
                <a:cs typeface="Times New Roman" panose="02020603050405020304" pitchFamily="18" charset="0"/>
              </a:rPr>
              <a:t>For an hourly worker who has worked exactly 40 hours, rule 4 calculates the hourly wage. </a:t>
            </a:r>
          </a:p>
          <a:p>
            <a:pPr marL="342900" indent="-342900" algn="just">
              <a:buFont typeface="+mj-lt"/>
              <a:buAutoNum type="arabicPeriod"/>
            </a:pPr>
            <a:r>
              <a:rPr lang="en-US" sz="1800" b="0" i="0" u="none" strike="noStrike" baseline="0" dirty="0">
                <a:latin typeface="Times New Roman" panose="02020603050405020304" pitchFamily="18" charset="0"/>
                <a:cs typeface="Times New Roman" panose="02020603050405020304" pitchFamily="18" charset="0"/>
              </a:rPr>
              <a:t>Rule 5 pays the base salary for salaried employees who work more than 40 hours. Rule 5 has the same action as rules 1 and 3 and governs behavior with regard to salaried employees.</a:t>
            </a:r>
          </a:p>
          <a:p>
            <a:pPr marL="342900" indent="-342900" algn="just">
              <a:buFont typeface="+mj-lt"/>
              <a:buAutoNum type="arabicPeriod"/>
            </a:pPr>
            <a:r>
              <a:rPr lang="en-US" sz="1800" b="0" i="0" u="none" strike="noStrike" baseline="0" dirty="0">
                <a:latin typeface="Times New Roman" panose="02020603050405020304" pitchFamily="18" charset="0"/>
                <a:cs typeface="Times New Roman" panose="02020603050405020304" pitchFamily="18" charset="0"/>
              </a:rPr>
              <a:t>Rule 6 calculates hourly pay and overtime for an hourly worker who has worked more than 40 hours.</a:t>
            </a: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8162CCB-054B-4B8C-B57D-F85CAA97436D}"/>
              </a:ext>
            </a:extLst>
          </p:cNvPr>
          <p:cNvSpPr>
            <a:spLocks noGrp="1"/>
          </p:cNvSpPr>
          <p:nvPr>
            <p:ph type="ftr" sz="quarter" idx="11"/>
          </p:nvPr>
        </p:nvSpPr>
        <p:spPr/>
        <p:txBody>
          <a:bodyPr/>
          <a:lstStyle/>
          <a:p>
            <a:r>
              <a:rPr lang="tr-TR" dirty="0"/>
              <a:t>IENG/MANE 372 - Chapter 6</a:t>
            </a:r>
          </a:p>
        </p:txBody>
      </p:sp>
      <p:sp>
        <p:nvSpPr>
          <p:cNvPr id="5" name="Slide Number Placeholder 4">
            <a:extLst>
              <a:ext uri="{FF2B5EF4-FFF2-40B4-BE49-F238E27FC236}">
                <a16:creationId xmlns:a16="http://schemas.microsoft.com/office/drawing/2014/main" id="{0C70B37A-FEEF-43EF-B5F2-3B138E3CB883}"/>
              </a:ext>
            </a:extLst>
          </p:cNvPr>
          <p:cNvSpPr>
            <a:spLocks noGrp="1"/>
          </p:cNvSpPr>
          <p:nvPr>
            <p:ph type="sldNum" sz="quarter" idx="12"/>
          </p:nvPr>
        </p:nvSpPr>
        <p:spPr/>
        <p:txBody>
          <a:bodyPr/>
          <a:lstStyle/>
          <a:p>
            <a:fld id="{F43085E7-DD81-4654-9295-72AD80DBC430}" type="slidenum">
              <a:rPr lang="tr-TR" smtClean="0"/>
              <a:t>60</a:t>
            </a:fld>
            <a:endParaRPr lang="tr-TR"/>
          </a:p>
        </p:txBody>
      </p:sp>
      <p:sp>
        <p:nvSpPr>
          <p:cNvPr id="6" name="Content Placeholder 2">
            <a:extLst>
              <a:ext uri="{FF2B5EF4-FFF2-40B4-BE49-F238E27FC236}">
                <a16:creationId xmlns:a16="http://schemas.microsoft.com/office/drawing/2014/main" id="{697F4B18-6792-487E-84DC-12D14395B705}"/>
              </a:ext>
            </a:extLst>
          </p:cNvPr>
          <p:cNvSpPr txBox="1">
            <a:spLocks/>
          </p:cNvSpPr>
          <p:nvPr/>
        </p:nvSpPr>
        <p:spPr>
          <a:xfrm>
            <a:off x="6749143" y="370116"/>
            <a:ext cx="5246235" cy="25799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800">
                <a:solidFill>
                  <a:schemeClr val="accent1">
                    <a:lumMod val="75000"/>
                  </a:schemeClr>
                </a:solidFill>
                <a:latin typeface="Times New Roman" panose="02020603050405020304" pitchFamily="18" charset="0"/>
                <a:cs typeface="Times New Roman" panose="02020603050405020304" pitchFamily="18" charset="0"/>
              </a:rPr>
              <a:t>Rules 1&amp;3&amp;5 Are condensed: </a:t>
            </a:r>
          </a:p>
          <a:p>
            <a:pPr algn="just"/>
            <a:r>
              <a:rPr lang="en-US" sz="1800">
                <a:latin typeface="Times New Roman" panose="02020603050405020304" pitchFamily="18" charset="0"/>
                <a:cs typeface="Times New Roman" panose="02020603050405020304" pitchFamily="18" charset="0"/>
              </a:rPr>
              <a:t>The number of hours worked does not affect the outcome for rules 1, 3, or 5. For these rules, hours worked is an </a:t>
            </a:r>
            <a:r>
              <a:rPr lang="en-US" sz="1800" b="1">
                <a:latin typeface="Times New Roman" panose="02020603050405020304" pitchFamily="18" charset="0"/>
                <a:cs typeface="Times New Roman" panose="02020603050405020304" pitchFamily="18" charset="0"/>
              </a:rPr>
              <a:t>indifferent condition, </a:t>
            </a:r>
            <a:r>
              <a:rPr lang="en-US" sz="1800">
                <a:latin typeface="Times New Roman" panose="02020603050405020304" pitchFamily="18" charset="0"/>
                <a:cs typeface="Times New Roman" panose="02020603050405020304" pitchFamily="18" charset="0"/>
              </a:rPr>
              <a:t>in that its value does not affect the action taken. </a:t>
            </a:r>
          </a:p>
          <a:p>
            <a:pPr algn="just"/>
            <a:r>
              <a:rPr lang="en-US" sz="1800">
                <a:latin typeface="Times New Roman" panose="02020603050405020304" pitchFamily="18" charset="0"/>
                <a:cs typeface="Times New Roman" panose="02020603050405020304" pitchFamily="18" charset="0"/>
              </a:rPr>
              <a:t>we can reduce the number of rules by condensing rules 1, 3, and 5 into one rule</a:t>
            </a:r>
          </a:p>
          <a:p>
            <a:pPr algn="just"/>
            <a:r>
              <a:rPr lang="en-US" sz="1800">
                <a:latin typeface="Times New Roman" panose="02020603050405020304" pitchFamily="18" charset="0"/>
                <a:cs typeface="Times New Roman" panose="02020603050405020304" pitchFamily="18" charset="0"/>
              </a:rPr>
              <a:t>The indifferent condition is represented with a dash. </a:t>
            </a:r>
            <a:endParaRPr lang="en-US" sz="1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A239F47-F428-4097-91BB-8C454ADDFB66}"/>
              </a:ext>
            </a:extLst>
          </p:cNvPr>
          <p:cNvPicPr>
            <a:picLocks noChangeAspect="1"/>
          </p:cNvPicPr>
          <p:nvPr/>
        </p:nvPicPr>
        <p:blipFill rotWithShape="1">
          <a:blip r:embed="rId2"/>
          <a:srcRect r="48283"/>
          <a:stretch/>
        </p:blipFill>
        <p:spPr>
          <a:xfrm>
            <a:off x="7130141" y="2766328"/>
            <a:ext cx="4724401" cy="2641890"/>
          </a:xfrm>
          <a:prstGeom prst="rect">
            <a:avLst/>
          </a:prstGeom>
        </p:spPr>
      </p:pic>
      <p:pic>
        <p:nvPicPr>
          <p:cNvPr id="8" name="Picture 7">
            <a:extLst>
              <a:ext uri="{FF2B5EF4-FFF2-40B4-BE49-F238E27FC236}">
                <a16:creationId xmlns:a16="http://schemas.microsoft.com/office/drawing/2014/main" id="{D94760BC-190A-41AB-962C-ADA51F002D42}"/>
              </a:ext>
            </a:extLst>
          </p:cNvPr>
          <p:cNvPicPr>
            <a:picLocks noChangeAspect="1"/>
          </p:cNvPicPr>
          <p:nvPr/>
        </p:nvPicPr>
        <p:blipFill rotWithShape="1">
          <a:blip r:embed="rId2"/>
          <a:srcRect l="66526" t="1774" b="65874"/>
          <a:stretch/>
        </p:blipFill>
        <p:spPr>
          <a:xfrm>
            <a:off x="8044543" y="5366974"/>
            <a:ext cx="3112973" cy="870087"/>
          </a:xfrm>
          <a:prstGeom prst="rect">
            <a:avLst/>
          </a:prstGeom>
        </p:spPr>
      </p:pic>
    </p:spTree>
    <p:extLst>
      <p:ext uri="{BB962C8B-B14F-4D97-AF65-F5344CB8AC3E}">
        <p14:creationId xmlns:p14="http://schemas.microsoft.com/office/powerpoint/2010/main" val="17522647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2D628B-4C35-4647-8C0A-BBBCE774D718}"/>
              </a:ext>
            </a:extLst>
          </p:cNvPr>
          <p:cNvSpPr>
            <a:spLocks noGrp="1"/>
          </p:cNvSpPr>
          <p:nvPr>
            <p:ph idx="1"/>
          </p:nvPr>
        </p:nvSpPr>
        <p:spPr>
          <a:xfrm>
            <a:off x="838200" y="373175"/>
            <a:ext cx="10515600" cy="5502049"/>
          </a:xfrm>
        </p:spPr>
        <p:txBody>
          <a:bodyPr>
            <a:noAutofit/>
          </a:bodyPr>
          <a:lstStyle/>
          <a:p>
            <a:pPr marL="0" indent="0" algn="just">
              <a:lnSpc>
                <a:spcPct val="100000"/>
              </a:lnSpc>
              <a:spcBef>
                <a:spcPts val="0"/>
              </a:spcBef>
              <a:buNone/>
            </a:pPr>
            <a:r>
              <a:rPr lang="en-US" sz="2400" b="1" i="0" u="none" strike="noStrike" baseline="0" dirty="0">
                <a:latin typeface="Times New Roman" panose="02020603050405020304" pitchFamily="18" charset="0"/>
                <a:cs typeface="Times New Roman" panose="02020603050405020304" pitchFamily="18" charset="0"/>
              </a:rPr>
              <a:t>Standard Procedures for Creating Decision Tables :</a:t>
            </a:r>
          </a:p>
          <a:p>
            <a:pPr marL="0" indent="0" algn="just">
              <a:lnSpc>
                <a:spcPct val="100000"/>
              </a:lnSpc>
              <a:spcBef>
                <a:spcPts val="0"/>
              </a:spcBef>
              <a:buNone/>
            </a:pPr>
            <a:endParaRPr lang="tr-TR" sz="1050" b="1" i="0" u="none" strike="noStrike" baseline="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US" sz="2000" b="0"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1. </a:t>
            </a:r>
            <a:r>
              <a:rPr lang="en-US" sz="2000" b="0" i="1" u="sng" strike="noStrike" baseline="0" dirty="0">
                <a:solidFill>
                  <a:schemeClr val="accent1">
                    <a:lumMod val="75000"/>
                  </a:schemeClr>
                </a:solidFill>
                <a:latin typeface="Times New Roman" panose="02020603050405020304" pitchFamily="18" charset="0"/>
                <a:cs typeface="Times New Roman" panose="02020603050405020304" pitchFamily="18" charset="0"/>
              </a:rPr>
              <a:t>Name the conditions and the values each condition can assume</a:t>
            </a:r>
            <a:r>
              <a:rPr lang="en-US" sz="1800" b="0" i="1" u="sng" strike="noStrike" baseline="0" dirty="0">
                <a:solidFill>
                  <a:schemeClr val="accent1">
                    <a:lumMod val="75000"/>
                  </a:schemeClr>
                </a:solidFill>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Determine all of the conditions that are relevant to your problem, and then determine all of the values each condition can take. For some conditions, the values will be simply “yes” or “no” (called a </a:t>
            </a:r>
            <a:r>
              <a:rPr lang="en-US" sz="1800" b="0" i="1" u="none" strike="noStrike" baseline="0" dirty="0">
                <a:latin typeface="Times New Roman" panose="02020603050405020304" pitchFamily="18" charset="0"/>
                <a:cs typeface="Times New Roman" panose="02020603050405020304" pitchFamily="18" charset="0"/>
              </a:rPr>
              <a:t>limited entry</a:t>
            </a:r>
            <a:r>
              <a:rPr lang="en-US" sz="1800" b="0" i="0" u="none" strike="noStrike" baseline="0" dirty="0">
                <a:latin typeface="Times New Roman" panose="02020603050405020304" pitchFamily="18" charset="0"/>
                <a:cs typeface="Times New Roman" panose="02020603050405020304" pitchFamily="18" charset="0"/>
              </a:rPr>
              <a:t>). For others, such as the conditions in Figures 6-14 and 6-15, the conditions may have more values (called </a:t>
            </a:r>
            <a:r>
              <a:rPr lang="tr-TR" sz="1800" b="0" i="0" u="none" strike="noStrike" baseline="0" dirty="0">
                <a:latin typeface="Times New Roman" panose="02020603050405020304" pitchFamily="18" charset="0"/>
                <a:cs typeface="Times New Roman" panose="02020603050405020304" pitchFamily="18" charset="0"/>
              </a:rPr>
              <a:t>an </a:t>
            </a:r>
            <a:r>
              <a:rPr lang="tr-TR" sz="1800" b="0" i="1" u="none" strike="noStrike" baseline="0" dirty="0">
                <a:latin typeface="Times New Roman" panose="02020603050405020304" pitchFamily="18" charset="0"/>
                <a:cs typeface="Times New Roman" panose="02020603050405020304" pitchFamily="18" charset="0"/>
              </a:rPr>
              <a:t>extended entry</a:t>
            </a:r>
            <a:r>
              <a:rPr lang="tr-TR" sz="1800" b="0" i="0" u="none" strike="noStrike" baseline="0" dirty="0">
                <a:latin typeface="Times New Roman" panose="02020603050405020304" pitchFamily="18" charset="0"/>
                <a:cs typeface="Times New Roman" panose="02020603050405020304" pitchFamily="18" charset="0"/>
              </a:rPr>
              <a:t>).</a:t>
            </a:r>
          </a:p>
          <a:p>
            <a:pPr marL="0" indent="0" algn="just">
              <a:lnSpc>
                <a:spcPct val="100000"/>
              </a:lnSpc>
              <a:spcBef>
                <a:spcPts val="0"/>
              </a:spcBef>
              <a:buNone/>
            </a:pPr>
            <a:r>
              <a:rPr lang="en-US" sz="2000" b="0"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2. </a:t>
            </a:r>
            <a:r>
              <a:rPr lang="en-US" sz="2000" b="0" i="1" u="sng" strike="noStrike" baseline="0" dirty="0">
                <a:solidFill>
                  <a:schemeClr val="accent1">
                    <a:lumMod val="75000"/>
                  </a:schemeClr>
                </a:solidFill>
                <a:latin typeface="Times New Roman" panose="02020603050405020304" pitchFamily="18" charset="0"/>
                <a:cs typeface="Times New Roman" panose="02020603050405020304" pitchFamily="18" charset="0"/>
              </a:rPr>
              <a:t>Name all possible actions that can occur</a:t>
            </a:r>
            <a:r>
              <a:rPr lang="en-US" sz="2000" b="0" i="1" u="none" strike="noStrike" baseline="0" dirty="0">
                <a:solidFill>
                  <a:schemeClr val="accent1">
                    <a:lumMod val="75000"/>
                  </a:schemeClr>
                </a:solidFill>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The purpose of creating decision tables is to determine the proper course of action given a </a:t>
            </a:r>
            <a:r>
              <a:rPr lang="tr-TR" sz="1800" b="0" i="0" u="none" strike="noStrike" baseline="0" dirty="0">
                <a:latin typeface="Times New Roman" panose="02020603050405020304" pitchFamily="18" charset="0"/>
                <a:cs typeface="Times New Roman" panose="02020603050405020304" pitchFamily="18" charset="0"/>
              </a:rPr>
              <a:t>particular set of conditions.</a:t>
            </a:r>
            <a:endParaRPr lang="en-US" sz="1800" b="0" i="0" u="none" strike="noStrike" baseline="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US" sz="2000" dirty="0">
                <a:solidFill>
                  <a:schemeClr val="accent1">
                    <a:lumMod val="75000"/>
                  </a:schemeClr>
                </a:solidFill>
                <a:latin typeface="Times New Roman" panose="02020603050405020304" pitchFamily="18" charset="0"/>
                <a:cs typeface="Times New Roman" panose="02020603050405020304" pitchFamily="18" charset="0"/>
              </a:rPr>
              <a:t>3. </a:t>
            </a:r>
            <a:r>
              <a:rPr lang="en-US" sz="2000" b="0" i="1" u="sng" strike="noStrike" baseline="0" dirty="0">
                <a:solidFill>
                  <a:schemeClr val="accent1">
                    <a:lumMod val="75000"/>
                  </a:schemeClr>
                </a:solidFill>
                <a:latin typeface="Times New Roman" panose="02020603050405020304" pitchFamily="18" charset="0"/>
                <a:cs typeface="Times New Roman" panose="02020603050405020304" pitchFamily="18" charset="0"/>
              </a:rPr>
              <a:t>List all possible rules. </a:t>
            </a:r>
            <a:r>
              <a:rPr lang="en-US" sz="1800" b="0" i="0" u="none" strike="noStrike" baseline="0" dirty="0">
                <a:latin typeface="Times New Roman" panose="02020603050405020304" pitchFamily="18" charset="0"/>
                <a:cs typeface="Times New Roman" panose="02020603050405020304" pitchFamily="18" charset="0"/>
              </a:rPr>
              <a:t>Every possible combination of conditions must be represented. It may turn out that some of the resulting rules are redundant or make no sense, but these determinations should be made only after you have listed every rule so that no possibility is overlooked. </a:t>
            </a:r>
          </a:p>
          <a:p>
            <a:pPr marL="0" indent="0" algn="just">
              <a:lnSpc>
                <a:spcPct val="100000"/>
              </a:lnSpc>
              <a:spcBef>
                <a:spcPts val="0"/>
              </a:spcBef>
              <a:buNone/>
            </a:pPr>
            <a:r>
              <a:rPr lang="en-US" sz="1800" b="0" i="0" u="none" strike="noStrike" baseline="0" dirty="0">
                <a:latin typeface="Times New Roman" panose="02020603050405020304" pitchFamily="18" charset="0"/>
                <a:cs typeface="Times New Roman" panose="02020603050405020304" pitchFamily="18" charset="0"/>
              </a:rPr>
              <a:t>To determine the number of rules, multiply the number of values for each condition by the number of values for every other condition (2*3=6) . </a:t>
            </a:r>
          </a:p>
          <a:p>
            <a:pPr marL="0" indent="0" algn="just">
              <a:lnSpc>
                <a:spcPct val="100000"/>
              </a:lnSpc>
              <a:spcBef>
                <a:spcPts val="0"/>
              </a:spcBef>
              <a:buNone/>
            </a:pPr>
            <a:r>
              <a:rPr lang="en-US" sz="1800" b="0" i="0" u="none" strike="noStrike" baseline="0" dirty="0">
                <a:latin typeface="Times New Roman" panose="02020603050405020304" pitchFamily="18" charset="0"/>
                <a:cs typeface="Times New Roman" panose="02020603050405020304" pitchFamily="18" charset="0"/>
              </a:rPr>
              <a:t>Notice how we alternated the values of hours worked in Figure 6-14. We repeated “&lt;40” for both values of type of employee, “S” and “H.” Then we repeated “40,” and then “&gt;40.”</a:t>
            </a:r>
          </a:p>
          <a:p>
            <a:pPr marL="0" indent="0" algn="just">
              <a:lnSpc>
                <a:spcPct val="100000"/>
              </a:lnSpc>
              <a:spcBef>
                <a:spcPts val="0"/>
              </a:spcBef>
              <a:buNone/>
            </a:pPr>
            <a:r>
              <a:rPr lang="en-US" sz="2000" b="0"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4. </a:t>
            </a:r>
            <a:r>
              <a:rPr lang="en-US" sz="2000" b="0" i="1" u="sng" strike="noStrike" baseline="0" dirty="0">
                <a:solidFill>
                  <a:schemeClr val="accent1">
                    <a:lumMod val="75000"/>
                  </a:schemeClr>
                </a:solidFill>
                <a:latin typeface="Times New Roman" panose="02020603050405020304" pitchFamily="18" charset="0"/>
                <a:cs typeface="Times New Roman" panose="02020603050405020304" pitchFamily="18" charset="0"/>
              </a:rPr>
              <a:t>Define the actions for each rule</a:t>
            </a:r>
            <a:r>
              <a:rPr lang="en-US" sz="2000" b="0" i="1" u="none" strike="noStrike" baseline="0" dirty="0">
                <a:solidFill>
                  <a:schemeClr val="accent1">
                    <a:lumMod val="75000"/>
                  </a:schemeClr>
                </a:solidFill>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If an action doesn’t make sense, you may create an impossible” row in the action stubs in the table to keep track of impossible actions. If you can’t tell what the system ought to do in that situation, place question marks in the action stub spaces for that </a:t>
            </a:r>
            <a:r>
              <a:rPr lang="tr-TR" sz="1800" b="0" i="0" u="none" strike="noStrike" baseline="0" dirty="0">
                <a:latin typeface="Times New Roman" panose="02020603050405020304" pitchFamily="18" charset="0"/>
                <a:cs typeface="Times New Roman" panose="02020603050405020304" pitchFamily="18" charset="0"/>
              </a:rPr>
              <a:t>particular rule.</a:t>
            </a:r>
            <a:endParaRPr lang="tr-TR" sz="18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US" sz="2000" b="0"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5. </a:t>
            </a:r>
            <a:r>
              <a:rPr lang="en-US" sz="2000" b="0" i="1" u="none" strike="noStrike" baseline="0" dirty="0">
                <a:solidFill>
                  <a:schemeClr val="accent1">
                    <a:lumMod val="75000"/>
                  </a:schemeClr>
                </a:solidFill>
                <a:latin typeface="Times New Roman" panose="02020603050405020304" pitchFamily="18" charset="0"/>
                <a:cs typeface="Times New Roman" panose="02020603050405020304" pitchFamily="18" charset="0"/>
              </a:rPr>
              <a:t>Simplify the decision table.</a:t>
            </a:r>
            <a:r>
              <a:rPr lang="en-US" sz="1800" b="0" i="1" u="none" strike="noStrike" baseline="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Remove any rules with impossible actions. Consult users on the rules where system actions aren’t clear, and either decide on an action or remove the rule. Look for patterns in the rules, especially for indifferent conditions. </a:t>
            </a:r>
            <a:endParaRPr lang="tr-TR" sz="18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77A2C53-8EA4-43F9-93D8-4D6417D52C58}"/>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62B8F314-E99A-4C48-82B6-F041A7EBE108}"/>
              </a:ext>
            </a:extLst>
          </p:cNvPr>
          <p:cNvSpPr>
            <a:spLocks noGrp="1"/>
          </p:cNvSpPr>
          <p:nvPr>
            <p:ph type="sldNum" sz="quarter" idx="12"/>
          </p:nvPr>
        </p:nvSpPr>
        <p:spPr/>
        <p:txBody>
          <a:bodyPr/>
          <a:lstStyle/>
          <a:p>
            <a:fld id="{F43085E7-DD81-4654-9295-72AD80DBC430}" type="slidenum">
              <a:rPr lang="tr-TR" smtClean="0"/>
              <a:t>61</a:t>
            </a:fld>
            <a:endParaRPr lang="tr-TR"/>
          </a:p>
        </p:txBody>
      </p:sp>
    </p:spTree>
    <p:extLst>
      <p:ext uri="{BB962C8B-B14F-4D97-AF65-F5344CB8AC3E}">
        <p14:creationId xmlns:p14="http://schemas.microsoft.com/office/powerpoint/2010/main" val="1908262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E0D7A7-B55F-4E98-934D-685BD1520464}"/>
              </a:ext>
            </a:extLst>
          </p:cNvPr>
          <p:cNvSpPr>
            <a:spLocks noGrp="1"/>
          </p:cNvSpPr>
          <p:nvPr>
            <p:ph idx="1"/>
          </p:nvPr>
        </p:nvSpPr>
        <p:spPr>
          <a:xfrm>
            <a:off x="428625" y="476250"/>
            <a:ext cx="5953125" cy="4995863"/>
          </a:xfrm>
        </p:spPr>
        <p:txBody>
          <a:bodyPr>
            <a:noAutofit/>
          </a:bodyPr>
          <a:lstStyle/>
          <a:p>
            <a:pPr marL="0" indent="0" algn="just">
              <a:buNone/>
            </a:pPr>
            <a:r>
              <a:rPr lang="en-US" sz="24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Example : Hoosier Burger</a:t>
            </a:r>
          </a:p>
          <a:p>
            <a:pPr marL="0" indent="0" algn="just">
              <a:buNone/>
            </a:pPr>
            <a:r>
              <a:rPr lang="en-US" sz="18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1-</a:t>
            </a:r>
            <a:r>
              <a:rPr lang="en-US" sz="1800" b="0" i="0" u="none" strike="noStrike" baseline="0" dirty="0">
                <a:latin typeface="Times New Roman" panose="02020603050405020304" pitchFamily="18" charset="0"/>
                <a:cs typeface="Times New Roman" panose="02020603050405020304" pitchFamily="18" charset="0"/>
              </a:rPr>
              <a:t> the </a:t>
            </a:r>
            <a:r>
              <a:rPr lang="en-US" sz="1800" b="0" i="0" u="none" strike="noStrike" baseline="0" dirty="0" err="1">
                <a:latin typeface="Times New Roman" panose="02020603050405020304" pitchFamily="18" charset="0"/>
                <a:cs typeface="Times New Roman" panose="02020603050405020304" pitchFamily="18" charset="0"/>
              </a:rPr>
              <a:t>Mellankamps</a:t>
            </a:r>
            <a:r>
              <a:rPr lang="en-US" sz="1800" b="0" i="0" u="none" strike="noStrike" baseline="0" dirty="0">
                <a:latin typeface="Times New Roman" panose="02020603050405020304" pitchFamily="18" charset="0"/>
                <a:cs typeface="Times New Roman" panose="02020603050405020304" pitchFamily="18" charset="0"/>
              </a:rPr>
              <a:t> realize that how they reorder depends on whether the item is perishable. </a:t>
            </a:r>
          </a:p>
          <a:p>
            <a:pPr marL="0" indent="0" algn="just">
              <a:buNone/>
            </a:pPr>
            <a:r>
              <a:rPr lang="en-US" sz="1800" b="0" i="0" u="none" strike="noStrike" baseline="0" dirty="0">
                <a:latin typeface="Times New Roman" panose="02020603050405020304" pitchFamily="18" charset="0"/>
                <a:cs typeface="Times New Roman" panose="02020603050405020304" pitchFamily="18" charset="0"/>
              </a:rPr>
              <a:t>If an item is perishable, such as meat, vegetables, or bread, the </a:t>
            </a:r>
            <a:r>
              <a:rPr lang="en-US" sz="1800" b="0" i="0" u="none" strike="noStrike" baseline="0" dirty="0" err="1">
                <a:latin typeface="Times New Roman" panose="02020603050405020304" pitchFamily="18" charset="0"/>
                <a:cs typeface="Times New Roman" panose="02020603050405020304" pitchFamily="18" charset="0"/>
              </a:rPr>
              <a:t>Mellankamps</a:t>
            </a:r>
            <a:r>
              <a:rPr lang="en-US" sz="1800" b="0" i="0" u="none" strike="noStrike" baseline="0" dirty="0">
                <a:latin typeface="Times New Roman" panose="02020603050405020304" pitchFamily="18" charset="0"/>
                <a:cs typeface="Times New Roman" panose="02020603050405020304" pitchFamily="18" charset="0"/>
              </a:rPr>
              <a:t> have a standing order with a local supplier stating that a prespecified amount of food is delivered each weekday for that day’s use and each Saturday for weekend use. </a:t>
            </a:r>
          </a:p>
          <a:p>
            <a:pPr marL="0" indent="0" algn="just">
              <a:buNone/>
            </a:pPr>
            <a:r>
              <a:rPr lang="en-US" sz="1800" b="0" i="0" u="none" strike="noStrike" baseline="0" dirty="0">
                <a:latin typeface="Times New Roman" panose="02020603050405020304" pitchFamily="18" charset="0"/>
                <a:cs typeface="Times New Roman" panose="02020603050405020304" pitchFamily="18" charset="0"/>
              </a:rPr>
              <a:t>If the item is not perishable, such as straws, cups, and napkins, an order is placed when the stock on hand reaches a certain predetermined minimum reorder quantity. </a:t>
            </a:r>
          </a:p>
          <a:p>
            <a:pPr marL="0" indent="0" algn="just">
              <a:buNone/>
            </a:pPr>
            <a:r>
              <a:rPr lang="en-US" sz="18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2-</a:t>
            </a:r>
            <a:r>
              <a:rPr lang="en-US" sz="1800" b="0" i="0" u="none" strike="noStrike" baseline="0" dirty="0">
                <a:latin typeface="Times New Roman" panose="02020603050405020304" pitchFamily="18" charset="0"/>
                <a:cs typeface="Times New Roman" panose="02020603050405020304" pitchFamily="18" charset="0"/>
              </a:rPr>
              <a:t> The </a:t>
            </a:r>
            <a:r>
              <a:rPr lang="en-US" sz="1800" b="0" i="0" u="none" strike="noStrike" baseline="0" dirty="0" err="1">
                <a:latin typeface="Times New Roman" panose="02020603050405020304" pitchFamily="18" charset="0"/>
                <a:cs typeface="Times New Roman" panose="02020603050405020304" pitchFamily="18" charset="0"/>
              </a:rPr>
              <a:t>Mellankamps</a:t>
            </a:r>
            <a:r>
              <a:rPr lang="en-US" sz="180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also realize the importance of the seasonality of their work.</a:t>
            </a:r>
          </a:p>
          <a:p>
            <a:pPr marL="0" indent="0" algn="just">
              <a:buNone/>
            </a:pPr>
            <a:r>
              <a:rPr lang="en-US" sz="1800" b="0" i="0" u="none" strike="noStrike" baseline="0" dirty="0">
                <a:latin typeface="Times New Roman" panose="02020603050405020304" pitchFamily="18" charset="0"/>
                <a:cs typeface="Times New Roman" panose="02020603050405020304" pitchFamily="18" charset="0"/>
              </a:rPr>
              <a:t>Their standing orders with all their suppliers are reduced by specific amounts during the summer and holiday breaks.</a:t>
            </a:r>
          </a:p>
        </p:txBody>
      </p:sp>
      <p:sp>
        <p:nvSpPr>
          <p:cNvPr id="4" name="Footer Placeholder 3">
            <a:extLst>
              <a:ext uri="{FF2B5EF4-FFF2-40B4-BE49-F238E27FC236}">
                <a16:creationId xmlns:a16="http://schemas.microsoft.com/office/drawing/2014/main" id="{D18B673F-E020-4C62-BF8B-26546C459EC5}"/>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BDD6661F-9EFD-4531-AE12-FDD6E30334AE}"/>
              </a:ext>
            </a:extLst>
          </p:cNvPr>
          <p:cNvSpPr>
            <a:spLocks noGrp="1"/>
          </p:cNvSpPr>
          <p:nvPr>
            <p:ph type="sldNum" sz="quarter" idx="12"/>
          </p:nvPr>
        </p:nvSpPr>
        <p:spPr/>
        <p:txBody>
          <a:bodyPr/>
          <a:lstStyle/>
          <a:p>
            <a:fld id="{F43085E7-DD81-4654-9295-72AD80DBC430}" type="slidenum">
              <a:rPr lang="tr-TR" smtClean="0"/>
              <a:t>62</a:t>
            </a:fld>
            <a:endParaRPr lang="tr-TR"/>
          </a:p>
        </p:txBody>
      </p:sp>
      <p:pic>
        <p:nvPicPr>
          <p:cNvPr id="6" name="Picture 5">
            <a:extLst>
              <a:ext uri="{FF2B5EF4-FFF2-40B4-BE49-F238E27FC236}">
                <a16:creationId xmlns:a16="http://schemas.microsoft.com/office/drawing/2014/main" id="{C8E195DE-9959-4F5B-AA25-ABC4BC53E533}"/>
              </a:ext>
            </a:extLst>
          </p:cNvPr>
          <p:cNvPicPr>
            <a:picLocks noChangeAspect="1"/>
          </p:cNvPicPr>
          <p:nvPr/>
        </p:nvPicPr>
        <p:blipFill rotWithShape="1">
          <a:blip r:embed="rId2"/>
          <a:srcRect l="34041"/>
          <a:stretch/>
        </p:blipFill>
        <p:spPr>
          <a:xfrm>
            <a:off x="6829425" y="581025"/>
            <a:ext cx="5114284" cy="3376612"/>
          </a:xfrm>
          <a:prstGeom prst="rect">
            <a:avLst/>
          </a:prstGeom>
        </p:spPr>
      </p:pic>
      <p:pic>
        <p:nvPicPr>
          <p:cNvPr id="7" name="Picture 6">
            <a:extLst>
              <a:ext uri="{FF2B5EF4-FFF2-40B4-BE49-F238E27FC236}">
                <a16:creationId xmlns:a16="http://schemas.microsoft.com/office/drawing/2014/main" id="{D118E3B3-1E33-4A53-A3A7-9F928CFDB521}"/>
              </a:ext>
            </a:extLst>
          </p:cNvPr>
          <p:cNvPicPr>
            <a:picLocks noChangeAspect="1"/>
          </p:cNvPicPr>
          <p:nvPr/>
        </p:nvPicPr>
        <p:blipFill rotWithShape="1">
          <a:blip r:embed="rId2"/>
          <a:srcRect l="1952" t="3606" r="77589" b="75926"/>
          <a:stretch/>
        </p:blipFill>
        <p:spPr>
          <a:xfrm>
            <a:off x="8305479" y="3957637"/>
            <a:ext cx="2295525" cy="1000126"/>
          </a:xfrm>
          <a:prstGeom prst="rect">
            <a:avLst/>
          </a:prstGeom>
        </p:spPr>
      </p:pic>
    </p:spTree>
    <p:extLst>
      <p:ext uri="{BB962C8B-B14F-4D97-AF65-F5344CB8AC3E}">
        <p14:creationId xmlns:p14="http://schemas.microsoft.com/office/powerpoint/2010/main" val="39021381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910CC4-F053-4014-978C-D614E5BD65CC}"/>
              </a:ext>
            </a:extLst>
          </p:cNvPr>
          <p:cNvSpPr>
            <a:spLocks noGrp="1"/>
          </p:cNvSpPr>
          <p:nvPr>
            <p:ph idx="1"/>
          </p:nvPr>
        </p:nvSpPr>
        <p:spPr>
          <a:xfrm>
            <a:off x="300038" y="650081"/>
            <a:ext cx="6562725" cy="1112044"/>
          </a:xfrm>
        </p:spPr>
        <p:txBody>
          <a:bodyPr>
            <a:noAutofit/>
          </a:bodyPr>
          <a:lstStyle/>
          <a:p>
            <a:pPr algn="l">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T</a:t>
            </a:r>
            <a:r>
              <a:rPr lang="en-US" sz="1800" b="0" i="0" u="none" strike="noStrike" baseline="0" dirty="0">
                <a:latin typeface="Times New Roman" panose="02020603050405020304" pitchFamily="18" charset="0"/>
                <a:cs typeface="Times New Roman" panose="02020603050405020304" pitchFamily="18" charset="0"/>
              </a:rPr>
              <a:t>he action for nonperishable items is the same, regardless of the day of the week or the time of year. </a:t>
            </a:r>
          </a:p>
          <a:p>
            <a:pPr algn="l">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For nonperishable goods, both time-related conditions are indifferent.</a:t>
            </a:r>
          </a:p>
          <a:p>
            <a:pPr algn="l">
              <a:buFont typeface="Wingdings" panose="05000000000000000000" pitchFamily="2" charset="2"/>
              <a:buChar char="Ø"/>
            </a:pPr>
            <a:endParaRPr lang="en-US" sz="1800" b="0" i="0" u="none" strike="noStrike" baseline="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8F863CB-2800-4176-B852-8361BE44EA24}"/>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B1CB2EE0-581A-4B4A-8A60-563034E543D0}"/>
              </a:ext>
            </a:extLst>
          </p:cNvPr>
          <p:cNvSpPr>
            <a:spLocks noGrp="1"/>
          </p:cNvSpPr>
          <p:nvPr>
            <p:ph type="sldNum" sz="quarter" idx="12"/>
          </p:nvPr>
        </p:nvSpPr>
        <p:spPr/>
        <p:txBody>
          <a:bodyPr/>
          <a:lstStyle/>
          <a:p>
            <a:fld id="{F43085E7-DD81-4654-9295-72AD80DBC430}" type="slidenum">
              <a:rPr lang="tr-TR" smtClean="0"/>
              <a:t>63</a:t>
            </a:fld>
            <a:endParaRPr lang="tr-TR"/>
          </a:p>
        </p:txBody>
      </p:sp>
      <p:pic>
        <p:nvPicPr>
          <p:cNvPr id="6" name="Picture 5">
            <a:extLst>
              <a:ext uri="{FF2B5EF4-FFF2-40B4-BE49-F238E27FC236}">
                <a16:creationId xmlns:a16="http://schemas.microsoft.com/office/drawing/2014/main" id="{02B95315-D1C4-4E72-A98C-E8DF0C0D2830}"/>
              </a:ext>
            </a:extLst>
          </p:cNvPr>
          <p:cNvPicPr>
            <a:picLocks noChangeAspect="1"/>
          </p:cNvPicPr>
          <p:nvPr/>
        </p:nvPicPr>
        <p:blipFill rotWithShape="1">
          <a:blip r:embed="rId2"/>
          <a:srcRect t="1112" r="40909"/>
          <a:stretch/>
        </p:blipFill>
        <p:spPr>
          <a:xfrm>
            <a:off x="7302084" y="573485"/>
            <a:ext cx="4445831" cy="2705497"/>
          </a:xfrm>
          <a:prstGeom prst="rect">
            <a:avLst/>
          </a:prstGeom>
        </p:spPr>
      </p:pic>
      <p:pic>
        <p:nvPicPr>
          <p:cNvPr id="7" name="Picture 6">
            <a:extLst>
              <a:ext uri="{FF2B5EF4-FFF2-40B4-BE49-F238E27FC236}">
                <a16:creationId xmlns:a16="http://schemas.microsoft.com/office/drawing/2014/main" id="{18E1F807-D8B7-4E61-AC06-F87F85CFD4FB}"/>
              </a:ext>
            </a:extLst>
          </p:cNvPr>
          <p:cNvPicPr>
            <a:picLocks noChangeAspect="1"/>
          </p:cNvPicPr>
          <p:nvPr/>
        </p:nvPicPr>
        <p:blipFill rotWithShape="1">
          <a:blip r:embed="rId2"/>
          <a:srcRect l="74747" b="66111"/>
          <a:stretch/>
        </p:blipFill>
        <p:spPr>
          <a:xfrm>
            <a:off x="8610600" y="3579019"/>
            <a:ext cx="2381250" cy="1162050"/>
          </a:xfrm>
          <a:prstGeom prst="rect">
            <a:avLst/>
          </a:prstGeom>
        </p:spPr>
      </p:pic>
    </p:spTree>
    <p:extLst>
      <p:ext uri="{BB962C8B-B14F-4D97-AF65-F5344CB8AC3E}">
        <p14:creationId xmlns:p14="http://schemas.microsoft.com/office/powerpoint/2010/main" val="29336142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37572-A3E1-48D0-A63C-9D9780A2FFC2}"/>
              </a:ext>
            </a:extLst>
          </p:cNvPr>
          <p:cNvSpPr>
            <a:spLocks noGrp="1"/>
          </p:cNvSpPr>
          <p:nvPr>
            <p:ph idx="1"/>
          </p:nvPr>
        </p:nvSpPr>
        <p:spPr>
          <a:xfrm>
            <a:off x="971550" y="1473200"/>
            <a:ext cx="10515600" cy="3403600"/>
          </a:xfrm>
        </p:spPr>
        <p:txBody>
          <a:bodyPr>
            <a:normAutofit/>
          </a:bodyPr>
          <a:lstStyle/>
          <a:p>
            <a:pPr marL="0" indent="0" algn="just">
              <a:buNone/>
            </a:pPr>
            <a:r>
              <a:rPr lang="en-US" sz="1800" b="0" i="0" u="none" strike="noStrike" baseline="0" dirty="0">
                <a:latin typeface="Times New Roman" panose="02020603050405020304" pitchFamily="18" charset="0"/>
                <a:cs typeface="Times New Roman" panose="02020603050405020304" pitchFamily="18" charset="0"/>
              </a:rPr>
              <a:t>You can also use decision tables to specify additional decision-related information. For example, if the actions that should be taken for a specific rule are more complicated than one or two lines of text can convey, or if some conditions need to be checked only when other conditions are met (nested conditions), you may want to use separate, linked decision tables. </a:t>
            </a:r>
          </a:p>
          <a:p>
            <a:pPr marL="0" indent="0" algn="just">
              <a:buNone/>
            </a:pPr>
            <a:r>
              <a:rPr lang="en-US" sz="1800" b="0" i="0" u="none" strike="noStrike" baseline="0" dirty="0">
                <a:latin typeface="Times New Roman" panose="02020603050405020304" pitchFamily="18" charset="0"/>
                <a:cs typeface="Times New Roman" panose="02020603050405020304" pitchFamily="18" charset="0"/>
              </a:rPr>
              <a:t>In your original decision table, you can specify an action in the action stub that says “Perform Table B.” Table B could contain an action stub that returns to the original table, and the return would be the action for one or more rules in Table B. </a:t>
            </a:r>
          </a:p>
          <a:p>
            <a:pPr marL="0" indent="0" algn="just">
              <a:buNone/>
            </a:pPr>
            <a:r>
              <a:rPr lang="en-US" sz="1800" b="0" i="0" u="none" strike="noStrike" baseline="0" dirty="0">
                <a:latin typeface="Times New Roman" panose="02020603050405020304" pitchFamily="18" charset="0"/>
                <a:cs typeface="Times New Roman" panose="02020603050405020304" pitchFamily="18" charset="0"/>
              </a:rPr>
              <a:t>Another way to convey more information in a decision table is to use numbers that indicate sequence rather than </a:t>
            </a:r>
            <a:r>
              <a:rPr lang="en-US" sz="1800" b="0" i="0" u="none" strike="noStrike" baseline="0" dirty="0" err="1">
                <a:latin typeface="Times New Roman" panose="02020603050405020304" pitchFamily="18" charset="0"/>
                <a:cs typeface="Times New Roman" panose="02020603050405020304" pitchFamily="18" charset="0"/>
              </a:rPr>
              <a:t>Xs</a:t>
            </a:r>
            <a:r>
              <a:rPr lang="en-US" sz="1800" b="0" i="0" u="none" strike="noStrike" baseline="0" dirty="0">
                <a:latin typeface="Times New Roman" panose="02020603050405020304" pitchFamily="18" charset="0"/>
                <a:cs typeface="Times New Roman" panose="02020603050405020304" pitchFamily="18" charset="0"/>
              </a:rPr>
              <a:t> where rules and action stubs intersect. For example, for rules 3 and 4 in Figure 6-17, it would be important for the </a:t>
            </a:r>
            <a:r>
              <a:rPr lang="en-US" sz="1800" b="0" i="0" u="none" strike="noStrike" baseline="0" dirty="0" err="1">
                <a:latin typeface="Times New Roman" panose="02020603050405020304" pitchFamily="18" charset="0"/>
                <a:cs typeface="Times New Roman" panose="02020603050405020304" pitchFamily="18" charset="0"/>
              </a:rPr>
              <a:t>Mellankamps</a:t>
            </a:r>
            <a:r>
              <a:rPr lang="en-US" sz="1800" b="0" i="0" u="none" strike="noStrike" baseline="0" dirty="0">
                <a:latin typeface="Times New Roman" panose="02020603050405020304" pitchFamily="18" charset="0"/>
                <a:cs typeface="Times New Roman" panose="02020603050405020304" pitchFamily="18" charset="0"/>
              </a:rPr>
              <a:t> to account for the summer reduction to modify the existing standing order for supplies. “Summer reduction” would be marked with a “1” for rules 3 and 4, whereas “standing daily order” would be marked with a “2” for rule 3, and “standing weekend order” would be marked with a “2” for rule 4.</a:t>
            </a:r>
            <a:endParaRPr lang="tr-TR" sz="1800" dirty="0">
              <a:latin typeface="Times New Roman" panose="02020603050405020304" pitchFamily="18" charset="0"/>
              <a:cs typeface="Times New Roman" panose="02020603050405020304" pitchFamily="18" charset="0"/>
            </a:endParaRPr>
          </a:p>
          <a:p>
            <a:pPr algn="just"/>
            <a:endParaRPr lang="tr-TR" sz="1800" dirty="0"/>
          </a:p>
        </p:txBody>
      </p:sp>
      <p:sp>
        <p:nvSpPr>
          <p:cNvPr id="4" name="Footer Placeholder 3">
            <a:extLst>
              <a:ext uri="{FF2B5EF4-FFF2-40B4-BE49-F238E27FC236}">
                <a16:creationId xmlns:a16="http://schemas.microsoft.com/office/drawing/2014/main" id="{D9667782-A74C-4BE7-8380-11C9677851B3}"/>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8DF0DF0B-BAC1-42A7-B875-9E4229DD04F7}"/>
              </a:ext>
            </a:extLst>
          </p:cNvPr>
          <p:cNvSpPr>
            <a:spLocks noGrp="1"/>
          </p:cNvSpPr>
          <p:nvPr>
            <p:ph type="sldNum" sz="quarter" idx="12"/>
          </p:nvPr>
        </p:nvSpPr>
        <p:spPr/>
        <p:txBody>
          <a:bodyPr/>
          <a:lstStyle/>
          <a:p>
            <a:fld id="{F43085E7-DD81-4654-9295-72AD80DBC430}" type="slidenum">
              <a:rPr lang="tr-TR" smtClean="0"/>
              <a:t>64</a:t>
            </a:fld>
            <a:endParaRPr lang="tr-TR"/>
          </a:p>
        </p:txBody>
      </p:sp>
    </p:spTree>
    <p:extLst>
      <p:ext uri="{BB962C8B-B14F-4D97-AF65-F5344CB8AC3E}">
        <p14:creationId xmlns:p14="http://schemas.microsoft.com/office/powerpoint/2010/main" val="29023922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D067A-F927-4C49-AE94-501E905E3447}"/>
              </a:ext>
            </a:extLst>
          </p:cNvPr>
          <p:cNvSpPr>
            <a:spLocks noGrp="1"/>
          </p:cNvSpPr>
          <p:nvPr>
            <p:ph type="title"/>
          </p:nvPr>
        </p:nvSpPr>
        <p:spPr>
          <a:xfrm>
            <a:off x="838200" y="2766219"/>
            <a:ext cx="10515600" cy="1325563"/>
          </a:xfrm>
        </p:spPr>
        <p:txBody>
          <a:bodyPr vert="horz" lIns="91440" tIns="45720" rIns="91440" bIns="45720" rtlCol="0" anchor="ctr">
            <a:normAutofit/>
          </a:bodyPr>
          <a:lstStyle/>
          <a:p>
            <a:pPr algn="ctr"/>
            <a:r>
              <a:rPr lang="en-US"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5 - Pine Valley Furniture WebStore: Process Modeling</a:t>
            </a:r>
            <a:endPar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B428935-7B6C-4454-A577-892984232485}"/>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99ED5B10-6DE5-45AA-9C5E-2D8A45F9141B}"/>
              </a:ext>
            </a:extLst>
          </p:cNvPr>
          <p:cNvSpPr>
            <a:spLocks noGrp="1"/>
          </p:cNvSpPr>
          <p:nvPr>
            <p:ph type="sldNum" sz="quarter" idx="12"/>
          </p:nvPr>
        </p:nvSpPr>
        <p:spPr/>
        <p:txBody>
          <a:bodyPr/>
          <a:lstStyle/>
          <a:p>
            <a:fld id="{F43085E7-DD81-4654-9295-72AD80DBC430}" type="slidenum">
              <a:rPr lang="tr-TR" smtClean="0"/>
              <a:t>65</a:t>
            </a:fld>
            <a:endParaRPr lang="tr-TR"/>
          </a:p>
        </p:txBody>
      </p:sp>
    </p:spTree>
    <p:extLst>
      <p:ext uri="{BB962C8B-B14F-4D97-AF65-F5344CB8AC3E}">
        <p14:creationId xmlns:p14="http://schemas.microsoft.com/office/powerpoint/2010/main" val="2668689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5D94E-3BBA-4346-B519-1B1606535D1A}"/>
              </a:ext>
            </a:extLst>
          </p:cNvPr>
          <p:cNvSpPr>
            <a:spLocks noGrp="1"/>
          </p:cNvSpPr>
          <p:nvPr>
            <p:ph type="title"/>
          </p:nvPr>
        </p:nvSpPr>
        <p:spPr>
          <a:xfrm>
            <a:off x="838200" y="2766219"/>
            <a:ext cx="10515600" cy="1325563"/>
          </a:xfrm>
        </p:spPr>
        <p:txBody>
          <a:bodyPr/>
          <a:lstStyle/>
          <a:p>
            <a:pPr algn="ctr"/>
            <a:r>
              <a:rPr lang="en-US" dirty="0">
                <a:solidFill>
                  <a:schemeClr val="accent1">
                    <a:lumMod val="75000"/>
                  </a:schemeClr>
                </a:solidFill>
              </a:rPr>
              <a:t>Reminder : Previous Steps </a:t>
            </a:r>
            <a:endParaRPr lang="tr-TR" dirty="0">
              <a:solidFill>
                <a:schemeClr val="accent1">
                  <a:lumMod val="75000"/>
                </a:schemeClr>
              </a:solidFill>
            </a:endParaRPr>
          </a:p>
        </p:txBody>
      </p:sp>
      <p:sp>
        <p:nvSpPr>
          <p:cNvPr id="4" name="Footer Placeholder 3">
            <a:extLst>
              <a:ext uri="{FF2B5EF4-FFF2-40B4-BE49-F238E27FC236}">
                <a16:creationId xmlns:a16="http://schemas.microsoft.com/office/drawing/2014/main" id="{102CF026-F8B3-4643-9AB1-AE0F1CAA645F}"/>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ED6F8CA1-B0B1-4851-86FA-655004340361}"/>
              </a:ext>
            </a:extLst>
          </p:cNvPr>
          <p:cNvSpPr>
            <a:spLocks noGrp="1"/>
          </p:cNvSpPr>
          <p:nvPr>
            <p:ph type="sldNum" sz="quarter" idx="12"/>
          </p:nvPr>
        </p:nvSpPr>
        <p:spPr/>
        <p:txBody>
          <a:bodyPr/>
          <a:lstStyle/>
          <a:p>
            <a:fld id="{F43085E7-DD81-4654-9295-72AD80DBC430}" type="slidenum">
              <a:rPr lang="tr-TR" smtClean="0"/>
              <a:t>66</a:t>
            </a:fld>
            <a:endParaRPr lang="tr-TR"/>
          </a:p>
        </p:txBody>
      </p:sp>
    </p:spTree>
    <p:extLst>
      <p:ext uri="{BB962C8B-B14F-4D97-AF65-F5344CB8AC3E}">
        <p14:creationId xmlns:p14="http://schemas.microsoft.com/office/powerpoint/2010/main" val="8434886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A7562-CF6B-4053-8ECA-18E88C8137EB}"/>
              </a:ext>
            </a:extLst>
          </p:cNvPr>
          <p:cNvSpPr>
            <a:spLocks noGrp="1"/>
          </p:cNvSpPr>
          <p:nvPr>
            <p:ph type="title"/>
          </p:nvPr>
        </p:nvSpPr>
        <p:spPr>
          <a:xfrm>
            <a:off x="838200" y="365125"/>
            <a:ext cx="10515600" cy="663575"/>
          </a:xfrm>
        </p:spPr>
        <p:txBody>
          <a:bodyPr>
            <a:normAutofit/>
          </a:bodyPr>
          <a:lstStyle/>
          <a:p>
            <a:pPr algn="ctr"/>
            <a:r>
              <a:rPr lang="tr-TR" sz="2800" i="0" u="none" strike="noStrike" baseline="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Pine Valley Furniture WebStore</a:t>
            </a:r>
            <a:endParaRPr lang="tr-TR" sz="60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EC0F683-7EB6-4860-A730-A388B47CCD52}"/>
              </a:ext>
            </a:extLst>
          </p:cNvPr>
          <p:cNvSpPr>
            <a:spLocks noGrp="1"/>
          </p:cNvSpPr>
          <p:nvPr>
            <p:ph idx="1"/>
          </p:nvPr>
        </p:nvSpPr>
        <p:spPr>
          <a:xfrm>
            <a:off x="495300" y="1597025"/>
            <a:ext cx="4457700" cy="4279900"/>
          </a:xfrm>
        </p:spPr>
        <p:txBody>
          <a:bodyPr>
            <a:normAutofit/>
          </a:bodyPr>
          <a:lstStyle/>
          <a:p>
            <a:pPr algn="l">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The board wants to incorporate all three target markets into its long-term EC </a:t>
            </a:r>
            <a:r>
              <a:rPr lang="tr-TR" sz="1800" b="0" i="0" u="none" strike="noStrike" baseline="0" dirty="0">
                <a:latin typeface="Times New Roman" panose="02020603050405020304" pitchFamily="18" charset="0"/>
                <a:cs typeface="Times New Roman" panose="02020603050405020304" pitchFamily="18" charset="0"/>
              </a:rPr>
              <a:t>plan</a:t>
            </a:r>
            <a:r>
              <a:rPr lang="en-US" sz="1800" b="0" i="0" u="none" strike="noStrike" baseline="0" dirty="0">
                <a:latin typeface="Times New Roman" panose="02020603050405020304" pitchFamily="18" charset="0"/>
                <a:cs typeface="Times New Roman" panose="02020603050405020304" pitchFamily="18" charset="0"/>
              </a:rPr>
              <a:t> : </a:t>
            </a:r>
          </a:p>
          <a:p>
            <a:pPr algn="l"/>
            <a:r>
              <a:rPr lang="tr-TR" sz="1800" b="0" i="0" u="none" strike="noStrike" baseline="0" dirty="0">
                <a:latin typeface="Times New Roman" panose="02020603050405020304" pitchFamily="18" charset="0"/>
                <a:cs typeface="Times New Roman" panose="02020603050405020304" pitchFamily="18" charset="0"/>
              </a:rPr>
              <a:t>Corporate furniture buying</a:t>
            </a:r>
          </a:p>
          <a:p>
            <a:pPr algn="l"/>
            <a:r>
              <a:rPr lang="tr-TR" sz="1800" b="0" i="0" u="none" strike="noStrike" baseline="0" dirty="0">
                <a:latin typeface="Times New Roman" panose="02020603050405020304" pitchFamily="18" charset="0"/>
                <a:cs typeface="Times New Roman" panose="02020603050405020304" pitchFamily="18" charset="0"/>
              </a:rPr>
              <a:t> Home-office furniture purchasing</a:t>
            </a:r>
          </a:p>
          <a:p>
            <a:pPr algn="l"/>
            <a:r>
              <a:rPr lang="tr-TR" sz="1800" b="0" i="0" u="none" strike="noStrike" baseline="0" dirty="0">
                <a:latin typeface="Times New Roman" panose="02020603050405020304" pitchFamily="18" charset="0"/>
                <a:cs typeface="Times New Roman" panose="02020603050405020304" pitchFamily="18" charset="0"/>
              </a:rPr>
              <a:t> Student furniture purchasing</a:t>
            </a:r>
            <a:endParaRPr lang="en-US" sz="1800" b="0" i="0" u="none" strike="noStrike" baseline="0"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I</a:t>
            </a:r>
            <a:r>
              <a:rPr lang="en-US" sz="1800" b="0" i="0" u="none" strike="noStrike" baseline="0" dirty="0">
                <a:latin typeface="Times New Roman" panose="02020603050405020304" pitchFamily="18" charset="0"/>
                <a:cs typeface="Times New Roman" panose="02020603050405020304" pitchFamily="18" charset="0"/>
              </a:rPr>
              <a:t>nitially focus on the corporate furniture buying system</a:t>
            </a:r>
          </a:p>
          <a:p>
            <a:pPr algn="l">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building block for moving into the </a:t>
            </a:r>
            <a:r>
              <a:rPr lang="tr-TR" sz="1800" b="0" i="0" u="none" strike="noStrike" baseline="0" dirty="0">
                <a:latin typeface="Times New Roman" panose="02020603050405020304" pitchFamily="18" charset="0"/>
                <a:cs typeface="Times New Roman" panose="02020603050405020304" pitchFamily="18" charset="0"/>
              </a:rPr>
              <a:t>customer-based markets.</a:t>
            </a:r>
            <a:endParaRPr lang="en-US" sz="1800" b="0" i="0" u="none" strike="noStrike" baseline="0"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The new </a:t>
            </a:r>
            <a:r>
              <a:rPr lang="tr-TR" sz="1800" b="0" i="0" u="none" strike="noStrike" baseline="0" dirty="0">
                <a:latin typeface="Times New Roman" panose="02020603050405020304" pitchFamily="18" charset="0"/>
                <a:cs typeface="Times New Roman" panose="02020603050405020304" pitchFamily="18" charset="0"/>
              </a:rPr>
              <a:t>EC system should</a:t>
            </a:r>
            <a:r>
              <a:rPr lang="en-US" sz="1800" b="0" i="0" u="none" strike="noStrike" baseline="0" dirty="0">
                <a:latin typeface="Times New Roman" panose="02020603050405020304" pitchFamily="18" charset="0"/>
                <a:cs typeface="Times New Roman" panose="02020603050405020304" pitchFamily="18" charset="0"/>
              </a:rPr>
              <a:t> integrate with two currently existing systems, Purchasing Fulfillment </a:t>
            </a:r>
            <a:r>
              <a:rPr lang="tr-TR" sz="1800" b="0" i="0" u="none" strike="noStrike" baseline="0" dirty="0">
                <a:latin typeface="Times New Roman" panose="02020603050405020304" pitchFamily="18" charset="0"/>
                <a:cs typeface="Times New Roman" panose="02020603050405020304" pitchFamily="18" charset="0"/>
              </a:rPr>
              <a:t>and Customer Tracking.</a:t>
            </a:r>
            <a:endParaRPr lang="en-US" sz="1800" b="0" i="0" u="none" strike="noStrike" baseline="0" dirty="0">
              <a:latin typeface="Times New Roman" panose="02020603050405020304" pitchFamily="18" charset="0"/>
              <a:cs typeface="Times New Roman" panose="02020603050405020304" pitchFamily="18" charset="0"/>
            </a:endParaRPr>
          </a:p>
          <a:p>
            <a:pPr marL="0" indent="0" algn="l">
              <a:buNone/>
            </a:pPr>
            <a:endParaRPr lang="en-US" sz="1800" b="0" i="0" u="none" strike="noStrike" baseline="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C1F66A2-F2DA-49AC-BE36-6C923DB909E6}"/>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F79CA684-A0A1-4575-8318-467C555E715A}"/>
              </a:ext>
            </a:extLst>
          </p:cNvPr>
          <p:cNvSpPr>
            <a:spLocks noGrp="1"/>
          </p:cNvSpPr>
          <p:nvPr>
            <p:ph type="sldNum" sz="quarter" idx="12"/>
          </p:nvPr>
        </p:nvSpPr>
        <p:spPr/>
        <p:txBody>
          <a:bodyPr/>
          <a:lstStyle/>
          <a:p>
            <a:fld id="{F43085E7-DD81-4654-9295-72AD80DBC430}" type="slidenum">
              <a:rPr lang="tr-TR" smtClean="0"/>
              <a:t>67</a:t>
            </a:fld>
            <a:endParaRPr lang="tr-TR"/>
          </a:p>
        </p:txBody>
      </p:sp>
      <p:sp>
        <p:nvSpPr>
          <p:cNvPr id="6" name="Content Placeholder 2">
            <a:extLst>
              <a:ext uri="{FF2B5EF4-FFF2-40B4-BE49-F238E27FC236}">
                <a16:creationId xmlns:a16="http://schemas.microsoft.com/office/drawing/2014/main" id="{98F2EDE1-BC99-431A-BBA8-30A8F9834151}"/>
              </a:ext>
            </a:extLst>
          </p:cNvPr>
          <p:cNvSpPr txBox="1">
            <a:spLocks/>
          </p:cNvSpPr>
          <p:nvPr/>
        </p:nvSpPr>
        <p:spPr>
          <a:xfrm>
            <a:off x="5715000" y="1674018"/>
            <a:ext cx="6419850" cy="11787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latin typeface="Times New Roman" panose="02020603050405020304" pitchFamily="18" charset="0"/>
                <a:cs typeface="Times New Roman" panose="02020603050405020304" pitchFamily="18" charset="0"/>
              </a:rPr>
              <a:t>Initiating and Planning PVF’s E-Commerce System </a:t>
            </a:r>
          </a:p>
          <a:p>
            <a:pPr marL="0" indent="0">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1- Agreement about the proposed system project name “WebStore”. </a:t>
            </a:r>
          </a:p>
          <a:p>
            <a:pPr marL="0" indent="0">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2- Identifying potential benefits, costs, and feasibility concerns. </a:t>
            </a:r>
            <a:endParaRPr lang="tr-TR" dirty="0">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A3D26916-75BE-4098-BDBD-C4FF08EFB3E9}"/>
              </a:ext>
            </a:extLst>
          </p:cNvPr>
          <p:cNvSpPr txBox="1">
            <a:spLocks/>
          </p:cNvSpPr>
          <p:nvPr/>
        </p:nvSpPr>
        <p:spPr>
          <a:xfrm>
            <a:off x="5715000" y="3050380"/>
            <a:ext cx="6172200" cy="2708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800" b="1" dirty="0">
                <a:latin typeface="Times New Roman" panose="02020603050405020304" pitchFamily="18" charset="0"/>
                <a:cs typeface="Times New Roman" panose="02020603050405020304" pitchFamily="18" charset="0"/>
              </a:rPr>
              <a:t>WebStore Project Walkthrough </a:t>
            </a:r>
          </a:p>
          <a:p>
            <a:pPr marL="0" indent="0" algn="just">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1- An initial list of benefits and costs </a:t>
            </a:r>
          </a:p>
          <a:p>
            <a:pPr marL="0" indent="0" algn="just">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2- several feasibility concerns </a:t>
            </a:r>
          </a:p>
          <a:p>
            <a:pPr marL="0" indent="0" algn="just">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3- An initial project schedule. </a:t>
            </a:r>
          </a:p>
          <a:p>
            <a:pPr marL="0" indent="0" algn="just">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4- presentation of the  initial project plans in a walkthrough to PVF’s board of directors and senior management. </a:t>
            </a:r>
          </a:p>
          <a:p>
            <a:pPr marL="0" indent="0" algn="just">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5- Approval was given to move the WebStore project on to the analysis phase.</a:t>
            </a:r>
            <a:endParaRPr lang="tr-TR" sz="3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1013E26-DEAC-49FF-B0DA-3B322C03DA79}"/>
              </a:ext>
            </a:extLst>
          </p:cNvPr>
          <p:cNvSpPr txBox="1"/>
          <p:nvPr/>
        </p:nvSpPr>
        <p:spPr>
          <a:xfrm rot="20924935">
            <a:off x="1019174" y="365125"/>
            <a:ext cx="2352675"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a:t>Previous Step : Initiation and planning ( Chapter 4)</a:t>
            </a:r>
            <a:endParaRPr lang="tr-TR" dirty="0"/>
          </a:p>
        </p:txBody>
      </p:sp>
    </p:spTree>
    <p:extLst>
      <p:ext uri="{BB962C8B-B14F-4D97-AF65-F5344CB8AC3E}">
        <p14:creationId xmlns:p14="http://schemas.microsoft.com/office/powerpoint/2010/main" val="2506761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A55A3E1-FF1E-4415-9E3C-D03B4B5FACA5}"/>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F876941D-227D-491F-B770-8DB1FAD1ED03}"/>
              </a:ext>
            </a:extLst>
          </p:cNvPr>
          <p:cNvSpPr>
            <a:spLocks noGrp="1"/>
          </p:cNvSpPr>
          <p:nvPr>
            <p:ph type="sldNum" sz="quarter" idx="12"/>
          </p:nvPr>
        </p:nvSpPr>
        <p:spPr/>
        <p:txBody>
          <a:bodyPr/>
          <a:lstStyle/>
          <a:p>
            <a:fld id="{F43085E7-DD81-4654-9295-72AD80DBC430}" type="slidenum">
              <a:rPr lang="tr-TR" smtClean="0"/>
              <a:t>68</a:t>
            </a:fld>
            <a:endParaRPr lang="tr-TR"/>
          </a:p>
        </p:txBody>
      </p:sp>
      <p:pic>
        <p:nvPicPr>
          <p:cNvPr id="9" name="Picture 8">
            <a:extLst>
              <a:ext uri="{FF2B5EF4-FFF2-40B4-BE49-F238E27FC236}">
                <a16:creationId xmlns:a16="http://schemas.microsoft.com/office/drawing/2014/main" id="{0FDAC56F-95B8-43C1-91E3-AA4A4CBCA220}"/>
              </a:ext>
            </a:extLst>
          </p:cNvPr>
          <p:cNvPicPr>
            <a:picLocks noChangeAspect="1"/>
          </p:cNvPicPr>
          <p:nvPr/>
        </p:nvPicPr>
        <p:blipFill>
          <a:blip r:embed="rId2"/>
          <a:stretch>
            <a:fillRect/>
          </a:stretch>
        </p:blipFill>
        <p:spPr>
          <a:xfrm>
            <a:off x="147637" y="379039"/>
            <a:ext cx="5986463" cy="5855073"/>
          </a:xfrm>
          <a:prstGeom prst="rect">
            <a:avLst/>
          </a:prstGeom>
        </p:spPr>
      </p:pic>
      <p:pic>
        <p:nvPicPr>
          <p:cNvPr id="11" name="Picture 10">
            <a:extLst>
              <a:ext uri="{FF2B5EF4-FFF2-40B4-BE49-F238E27FC236}">
                <a16:creationId xmlns:a16="http://schemas.microsoft.com/office/drawing/2014/main" id="{37FF08CE-8047-47D9-9C58-A2973CE4136E}"/>
              </a:ext>
            </a:extLst>
          </p:cNvPr>
          <p:cNvPicPr>
            <a:picLocks noChangeAspect="1"/>
          </p:cNvPicPr>
          <p:nvPr/>
        </p:nvPicPr>
        <p:blipFill>
          <a:blip r:embed="rId3"/>
          <a:stretch>
            <a:fillRect/>
          </a:stretch>
        </p:blipFill>
        <p:spPr>
          <a:xfrm>
            <a:off x="6134100" y="379039"/>
            <a:ext cx="5986463" cy="4213612"/>
          </a:xfrm>
          <a:prstGeom prst="rect">
            <a:avLst/>
          </a:prstGeom>
        </p:spPr>
      </p:pic>
      <p:sp>
        <p:nvSpPr>
          <p:cNvPr id="6" name="TextBox 5">
            <a:extLst>
              <a:ext uri="{FF2B5EF4-FFF2-40B4-BE49-F238E27FC236}">
                <a16:creationId xmlns:a16="http://schemas.microsoft.com/office/drawing/2014/main" id="{D13926F3-7B2B-49CF-8AD1-FC5F32E7945C}"/>
              </a:ext>
            </a:extLst>
          </p:cNvPr>
          <p:cNvSpPr txBox="1"/>
          <p:nvPr/>
        </p:nvSpPr>
        <p:spPr>
          <a:xfrm rot="20924935">
            <a:off x="7210423" y="4935529"/>
            <a:ext cx="2352675"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a:t>Previous Step : Initiation and planning ( Chapter 4)</a:t>
            </a:r>
            <a:endParaRPr lang="tr-TR" dirty="0"/>
          </a:p>
        </p:txBody>
      </p:sp>
    </p:spTree>
    <p:extLst>
      <p:ext uri="{BB962C8B-B14F-4D97-AF65-F5344CB8AC3E}">
        <p14:creationId xmlns:p14="http://schemas.microsoft.com/office/powerpoint/2010/main" val="20895147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E0E7836-3E6D-4802-9F02-0F0D458E6198}"/>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7CCC08CD-B5D5-4935-A091-A4485992814C}"/>
              </a:ext>
            </a:extLst>
          </p:cNvPr>
          <p:cNvSpPr>
            <a:spLocks noGrp="1"/>
          </p:cNvSpPr>
          <p:nvPr>
            <p:ph type="sldNum" sz="quarter" idx="12"/>
          </p:nvPr>
        </p:nvSpPr>
        <p:spPr/>
        <p:txBody>
          <a:bodyPr/>
          <a:lstStyle/>
          <a:p>
            <a:fld id="{F43085E7-DD81-4654-9295-72AD80DBC430}" type="slidenum">
              <a:rPr lang="tr-TR" smtClean="0"/>
              <a:t>69</a:t>
            </a:fld>
            <a:endParaRPr lang="tr-TR"/>
          </a:p>
        </p:txBody>
      </p:sp>
      <p:pic>
        <p:nvPicPr>
          <p:cNvPr id="7" name="Picture 6">
            <a:extLst>
              <a:ext uri="{FF2B5EF4-FFF2-40B4-BE49-F238E27FC236}">
                <a16:creationId xmlns:a16="http://schemas.microsoft.com/office/drawing/2014/main" id="{3CECAF8C-9172-48CD-9AD1-97D44255E73E}"/>
              </a:ext>
            </a:extLst>
          </p:cNvPr>
          <p:cNvPicPr>
            <a:picLocks noChangeAspect="1"/>
          </p:cNvPicPr>
          <p:nvPr/>
        </p:nvPicPr>
        <p:blipFill>
          <a:blip r:embed="rId2"/>
          <a:stretch>
            <a:fillRect/>
          </a:stretch>
        </p:blipFill>
        <p:spPr>
          <a:xfrm>
            <a:off x="366713" y="437528"/>
            <a:ext cx="6044751" cy="3439148"/>
          </a:xfrm>
          <a:prstGeom prst="rect">
            <a:avLst/>
          </a:prstGeom>
        </p:spPr>
      </p:pic>
      <p:pic>
        <p:nvPicPr>
          <p:cNvPr id="9" name="Picture 8">
            <a:extLst>
              <a:ext uri="{FF2B5EF4-FFF2-40B4-BE49-F238E27FC236}">
                <a16:creationId xmlns:a16="http://schemas.microsoft.com/office/drawing/2014/main" id="{9738A67A-6368-481F-8E35-678E68DA2957}"/>
              </a:ext>
            </a:extLst>
          </p:cNvPr>
          <p:cNvPicPr>
            <a:picLocks noChangeAspect="1"/>
          </p:cNvPicPr>
          <p:nvPr/>
        </p:nvPicPr>
        <p:blipFill>
          <a:blip r:embed="rId3"/>
          <a:stretch>
            <a:fillRect/>
          </a:stretch>
        </p:blipFill>
        <p:spPr>
          <a:xfrm>
            <a:off x="366713" y="3876676"/>
            <a:ext cx="2428875" cy="745707"/>
          </a:xfrm>
          <a:prstGeom prst="rect">
            <a:avLst/>
          </a:prstGeom>
        </p:spPr>
      </p:pic>
      <p:pic>
        <p:nvPicPr>
          <p:cNvPr id="11" name="Picture 10">
            <a:extLst>
              <a:ext uri="{FF2B5EF4-FFF2-40B4-BE49-F238E27FC236}">
                <a16:creationId xmlns:a16="http://schemas.microsoft.com/office/drawing/2014/main" id="{3D3E666E-4632-4F36-B840-A9981674C11A}"/>
              </a:ext>
            </a:extLst>
          </p:cNvPr>
          <p:cNvPicPr>
            <a:picLocks noChangeAspect="1"/>
          </p:cNvPicPr>
          <p:nvPr/>
        </p:nvPicPr>
        <p:blipFill>
          <a:blip r:embed="rId4"/>
          <a:stretch>
            <a:fillRect/>
          </a:stretch>
        </p:blipFill>
        <p:spPr>
          <a:xfrm>
            <a:off x="6338887" y="437528"/>
            <a:ext cx="5853113" cy="2165010"/>
          </a:xfrm>
          <a:prstGeom prst="rect">
            <a:avLst/>
          </a:prstGeom>
        </p:spPr>
      </p:pic>
      <p:sp>
        <p:nvSpPr>
          <p:cNvPr id="8" name="TextBox 7">
            <a:extLst>
              <a:ext uri="{FF2B5EF4-FFF2-40B4-BE49-F238E27FC236}">
                <a16:creationId xmlns:a16="http://schemas.microsoft.com/office/drawing/2014/main" id="{401A47A5-8E8A-41F9-B30A-684552276C24}"/>
              </a:ext>
            </a:extLst>
          </p:cNvPr>
          <p:cNvSpPr txBox="1"/>
          <p:nvPr/>
        </p:nvSpPr>
        <p:spPr>
          <a:xfrm rot="20924935">
            <a:off x="4629148" y="4308475"/>
            <a:ext cx="2352675"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a:t>Previous Step : Initiation and planning ( Chapter 4)</a:t>
            </a:r>
            <a:endParaRPr lang="tr-TR" dirty="0"/>
          </a:p>
        </p:txBody>
      </p:sp>
    </p:spTree>
    <p:extLst>
      <p:ext uri="{BB962C8B-B14F-4D97-AF65-F5344CB8AC3E}">
        <p14:creationId xmlns:p14="http://schemas.microsoft.com/office/powerpoint/2010/main" val="4214433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A734-2907-4DAD-9EB6-3C4D384DE545}"/>
              </a:ext>
            </a:extLst>
          </p:cNvPr>
          <p:cNvSpPr>
            <a:spLocks noGrp="1"/>
          </p:cNvSpPr>
          <p:nvPr>
            <p:ph type="title"/>
          </p:nvPr>
        </p:nvSpPr>
        <p:spPr>
          <a:xfrm>
            <a:off x="838200" y="365125"/>
            <a:ext cx="5383528" cy="1325563"/>
          </a:xfrm>
        </p:spPr>
        <p:txBody>
          <a:bodyPr>
            <a:normAutofit/>
          </a:bodyPr>
          <a:lstStyle/>
          <a:p>
            <a:r>
              <a:rPr lang="en-US" sz="3200" i="0" u="none" strike="noStrike" baseline="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Stage 1 : </a:t>
            </a:r>
            <a:r>
              <a:rPr lang="tr-TR" sz="3200" i="0" u="none" strike="noStrike" baseline="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Initiating the Project</a:t>
            </a:r>
            <a:endParaRPr lang="tr-TR" sz="66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6C108D2-87BD-494E-AC6B-F43A69CE101D}"/>
              </a:ext>
            </a:extLst>
          </p:cNvPr>
          <p:cNvSpPr>
            <a:spLocks noGrp="1"/>
          </p:cNvSpPr>
          <p:nvPr>
            <p:ph idx="1"/>
          </p:nvPr>
        </p:nvSpPr>
        <p:spPr>
          <a:xfrm>
            <a:off x="838200" y="1576388"/>
            <a:ext cx="4907280" cy="4486275"/>
          </a:xfrm>
        </p:spPr>
        <p:txBody>
          <a:bodyPr>
            <a:normAutofit/>
          </a:bodyPr>
          <a:lstStyle/>
          <a:p>
            <a:pPr algn="l">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activities are performed to assess the size, scope, and complexity of the project and to establish </a:t>
            </a:r>
            <a:r>
              <a:rPr lang="tr-TR" sz="1800" b="0" i="0" u="none" strike="noStrike" baseline="0" dirty="0">
                <a:latin typeface="Times New Roman" panose="02020603050405020304" pitchFamily="18" charset="0"/>
                <a:cs typeface="Times New Roman" panose="02020603050405020304" pitchFamily="18" charset="0"/>
              </a:rPr>
              <a:t>procedures to support later</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project activities</a:t>
            </a:r>
            <a:r>
              <a:rPr lang="en-US" sz="1800" b="0" i="0" u="none" strike="noStrike" baseline="0" dirty="0">
                <a:latin typeface="Times New Roman" panose="02020603050405020304" pitchFamily="18" charset="0"/>
                <a:cs typeface="Times New Roman" panose="02020603050405020304" pitchFamily="18" charset="0"/>
              </a:rPr>
              <a:t>: </a:t>
            </a:r>
            <a:endParaRPr lang="tr-TR" sz="18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marR="0" indent="-342900" algn="l">
              <a:buFont typeface="+mj-lt"/>
              <a:buAutoNum type="arabicPeriod"/>
            </a:pPr>
            <a:r>
              <a:rPr lang="en-US" sz="1800" dirty="0">
                <a:solidFill>
                  <a:srgbClr val="FF00FF"/>
                </a:solidFill>
                <a:effectLst>
                  <a:glow rad="127000">
                    <a:schemeClr val="tx1"/>
                  </a:glow>
                </a:effectLst>
                <a:latin typeface="Times New Roman" panose="02020603050405020304" pitchFamily="18" charset="0"/>
                <a:cs typeface="Times New Roman" panose="02020603050405020304" pitchFamily="18" charset="0"/>
              </a:rPr>
              <a:t>T</a:t>
            </a:r>
            <a:r>
              <a:rPr lang="en-US" sz="1800" b="0" i="0" u="none" strike="noStrike" baseline="0" dirty="0">
                <a:solidFill>
                  <a:srgbClr val="FF00FF"/>
                </a:solidFill>
                <a:effectLst>
                  <a:glow rad="127000">
                    <a:schemeClr val="tx1"/>
                  </a:glow>
                </a:effectLst>
                <a:latin typeface="Times New Roman" panose="02020603050405020304" pitchFamily="18" charset="0"/>
                <a:cs typeface="Times New Roman" panose="02020603050405020304" pitchFamily="18" charset="0"/>
              </a:rPr>
              <a:t>he project initiation team </a:t>
            </a:r>
          </a:p>
          <a:p>
            <a:pPr marL="342900" marR="0" indent="-342900" algn="l">
              <a:buFont typeface="+mj-lt"/>
              <a:buAutoNum type="arabicPeriod"/>
            </a:pPr>
            <a:r>
              <a:rPr lang="en-US" sz="1800" b="0" i="0" u="none" strike="noStrike" baseline="0" dirty="0">
                <a:solidFill>
                  <a:srgbClr val="FF00FF"/>
                </a:solidFill>
                <a:effectLst>
                  <a:glow rad="127000">
                    <a:schemeClr val="tx1"/>
                  </a:glow>
                </a:effectLst>
                <a:latin typeface="Times New Roman" panose="02020603050405020304" pitchFamily="18" charset="0"/>
                <a:cs typeface="Times New Roman" panose="02020603050405020304" pitchFamily="18" charset="0"/>
              </a:rPr>
              <a:t>Relationship with the customer </a:t>
            </a:r>
          </a:p>
          <a:p>
            <a:pPr marL="342900" marR="0" indent="-342900" algn="l">
              <a:buFont typeface="+mj-lt"/>
              <a:buAutoNum type="arabicPeriod"/>
            </a:pPr>
            <a:r>
              <a:rPr lang="en-US" sz="1800" dirty="0">
                <a:solidFill>
                  <a:srgbClr val="FF00FF"/>
                </a:solidFill>
                <a:effectLst>
                  <a:glow rad="127000">
                    <a:schemeClr val="tx1"/>
                  </a:glow>
                </a:effectLst>
                <a:latin typeface="Times New Roman" panose="02020603050405020304" pitchFamily="18" charset="0"/>
                <a:cs typeface="Times New Roman" panose="02020603050405020304" pitchFamily="18" charset="0"/>
              </a:rPr>
              <a:t>T</a:t>
            </a:r>
            <a:r>
              <a:rPr lang="en-US" sz="1800" b="0" i="0" u="none" strike="noStrike" baseline="0" dirty="0">
                <a:solidFill>
                  <a:srgbClr val="FF00FF"/>
                </a:solidFill>
                <a:effectLst>
                  <a:glow rad="127000">
                    <a:schemeClr val="tx1"/>
                  </a:glow>
                </a:effectLst>
                <a:latin typeface="Times New Roman" panose="02020603050405020304" pitchFamily="18" charset="0"/>
                <a:cs typeface="Times New Roman" panose="02020603050405020304" pitchFamily="18" charset="0"/>
              </a:rPr>
              <a:t>he project initiation plan </a:t>
            </a:r>
          </a:p>
          <a:p>
            <a:pPr marL="342900" marR="0" indent="-342900" algn="l">
              <a:buFont typeface="+mj-lt"/>
              <a:buAutoNum type="arabicPeriod"/>
            </a:pPr>
            <a:r>
              <a:rPr lang="en-US" sz="1800" dirty="0">
                <a:solidFill>
                  <a:srgbClr val="FF00FF"/>
                </a:solidFill>
                <a:effectLst>
                  <a:glow rad="127000">
                    <a:schemeClr val="tx1"/>
                  </a:glow>
                </a:effectLst>
                <a:latin typeface="Times New Roman" panose="02020603050405020304" pitchFamily="18" charset="0"/>
                <a:cs typeface="Times New Roman" panose="02020603050405020304" pitchFamily="18" charset="0"/>
              </a:rPr>
              <a:t>M</a:t>
            </a:r>
            <a:r>
              <a:rPr lang="tr-TR" sz="1800" b="0" i="0" u="none" strike="noStrike" baseline="0" dirty="0">
                <a:solidFill>
                  <a:srgbClr val="FF00FF"/>
                </a:solidFill>
                <a:effectLst>
                  <a:glow rad="127000">
                    <a:schemeClr val="tx1"/>
                  </a:glow>
                </a:effectLst>
                <a:latin typeface="Times New Roman" panose="02020603050405020304" pitchFamily="18" charset="0"/>
                <a:cs typeface="Times New Roman" panose="02020603050405020304" pitchFamily="18" charset="0"/>
              </a:rPr>
              <a:t>anagement procedures </a:t>
            </a:r>
          </a:p>
          <a:p>
            <a:pPr marL="342900" marR="0" indent="-342900" algn="l">
              <a:buFont typeface="+mj-lt"/>
              <a:buAutoNum type="arabicPeriod"/>
            </a:pPr>
            <a:r>
              <a:rPr lang="en-US" sz="1800" b="0" i="0" u="none" strike="noStrike" baseline="0" dirty="0">
                <a:solidFill>
                  <a:srgbClr val="FF00FF"/>
                </a:solidFill>
                <a:effectLst>
                  <a:glow rad="127000">
                    <a:schemeClr val="tx1"/>
                  </a:glow>
                </a:effectLst>
                <a:latin typeface="Times New Roman" panose="02020603050405020304" pitchFamily="18" charset="0"/>
                <a:cs typeface="Times New Roman" panose="02020603050405020304" pitchFamily="18" charset="0"/>
              </a:rPr>
              <a:t>Establish the project management environment </a:t>
            </a:r>
          </a:p>
          <a:p>
            <a:pPr marL="342900" marR="0" indent="-342900" algn="just">
              <a:buFont typeface="+mj-lt"/>
              <a:buAutoNum type="arabicPeriod"/>
            </a:pPr>
            <a:r>
              <a:rPr lang="en-US" sz="1800" b="0" i="0" u="none" strike="noStrike" baseline="0" dirty="0">
                <a:solidFill>
                  <a:srgbClr val="FF00FF"/>
                </a:solidFill>
                <a:effectLst>
                  <a:glow rad="127000">
                    <a:schemeClr val="tx1"/>
                  </a:glow>
                </a:effectLst>
                <a:latin typeface="Times New Roman" panose="02020603050405020304" pitchFamily="18" charset="0"/>
                <a:cs typeface="Times New Roman" panose="02020603050405020304" pitchFamily="18" charset="0"/>
              </a:rPr>
              <a:t>Develop the project charter</a:t>
            </a:r>
          </a:p>
          <a:p>
            <a:pPr marL="0" indent="0">
              <a:buNone/>
            </a:pPr>
            <a:endParaRPr lang="tr-TR" sz="16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E29CF0F-F290-4C5E-B00B-2DCB3C4AF3F1}"/>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DE5870E5-8702-46CF-BB2F-BA6FFA4AE3A2}"/>
              </a:ext>
            </a:extLst>
          </p:cNvPr>
          <p:cNvSpPr>
            <a:spLocks noGrp="1"/>
          </p:cNvSpPr>
          <p:nvPr>
            <p:ph type="sldNum" sz="quarter" idx="12"/>
          </p:nvPr>
        </p:nvSpPr>
        <p:spPr/>
        <p:txBody>
          <a:bodyPr/>
          <a:lstStyle/>
          <a:p>
            <a:fld id="{F43085E7-DD81-4654-9295-72AD80DBC430}" type="slidenum">
              <a:rPr lang="tr-TR" smtClean="0"/>
              <a:t>7</a:t>
            </a:fld>
            <a:endParaRPr lang="tr-TR"/>
          </a:p>
        </p:txBody>
      </p:sp>
      <p:sp>
        <p:nvSpPr>
          <p:cNvPr id="8" name="Content Placeholder 2">
            <a:extLst>
              <a:ext uri="{FF2B5EF4-FFF2-40B4-BE49-F238E27FC236}">
                <a16:creationId xmlns:a16="http://schemas.microsoft.com/office/drawing/2014/main" id="{C23174CF-D638-42CF-B47A-B168AAEE06E3}"/>
              </a:ext>
            </a:extLst>
          </p:cNvPr>
          <p:cNvSpPr txBox="1">
            <a:spLocks/>
          </p:cNvSpPr>
          <p:nvPr/>
        </p:nvSpPr>
        <p:spPr>
          <a:xfrm>
            <a:off x="6760028" y="593089"/>
            <a:ext cx="4470918" cy="5184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tr-TR" sz="1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Phase 1: Systems planning and selection</a:t>
            </a:r>
          </a:p>
          <a:p>
            <a:pPr algn="just">
              <a:buFont typeface="Wingdings" panose="05000000000000000000" pitchFamily="2" charset="2"/>
              <a:buChar char="q"/>
            </a:pPr>
            <a:r>
              <a:rPr lang="en-US"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T</a:t>
            </a:r>
            <a:r>
              <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wo primary activities. </a:t>
            </a:r>
          </a:p>
          <a:p>
            <a:pPr algn="just">
              <a:buFont typeface="Wingdings" panose="05000000000000000000" pitchFamily="2" charset="2"/>
              <a:buChar char="ü"/>
            </a:pPr>
            <a:r>
              <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Identification of  the need for a new or enhanced system.</a:t>
            </a:r>
          </a:p>
          <a:p>
            <a:pPr algn="just">
              <a:buFont typeface="Wingdings" panose="05000000000000000000" pitchFamily="2" charset="2"/>
              <a:buChar char="ü"/>
            </a:pPr>
            <a:r>
              <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Information needs of the organization are examined, analyzed arranged , and projects to meet these needs are identified (Investigation and determination of scope).</a:t>
            </a:r>
          </a:p>
          <a:p>
            <a:pPr algn="just">
              <a:buFont typeface="Wingdings" panose="05000000000000000000" pitchFamily="2" charset="2"/>
              <a:buChar char="q"/>
            </a:pPr>
            <a:r>
              <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The organization’s information system needs may result from:</a:t>
            </a:r>
          </a:p>
          <a:p>
            <a:pPr marL="0" indent="0" algn="just">
              <a:buFont typeface="Arial" panose="020B0604020202020204" pitchFamily="34" charset="0"/>
              <a:buNone/>
            </a:pPr>
            <a:r>
              <a:rPr lang="en-US"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 </a:t>
            </a:r>
            <a:r>
              <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Requests to deal with problems in current procedures</a:t>
            </a:r>
          </a:p>
          <a:p>
            <a:pPr marL="0" indent="0" algn="just">
              <a:buFont typeface="Arial" panose="020B0604020202020204" pitchFamily="34" charset="0"/>
              <a:buNone/>
            </a:pPr>
            <a:r>
              <a:rPr lang="en-US"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 </a:t>
            </a:r>
            <a:r>
              <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The desire to perform additional tasks</a:t>
            </a:r>
          </a:p>
          <a:p>
            <a:pPr marL="0" indent="0" algn="just">
              <a:buFont typeface="Arial" panose="020B0604020202020204" pitchFamily="34" charset="0"/>
              <a:buNone/>
            </a:pPr>
            <a:r>
              <a:rPr lang="en-US"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 </a:t>
            </a:r>
            <a:r>
              <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The realization that information technology could be used to capitalize on an existing opportunity</a:t>
            </a:r>
            <a:endParaRPr lang="en-US" sz="1600" dirty="0">
              <a:solidFill>
                <a:srgbClr val="FF00FF"/>
              </a:solidFill>
              <a:effectLst>
                <a:glow rad="127000">
                  <a:schemeClr val="tx1"/>
                </a:glow>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A feasibility study is conducted before the second phase of the SDLC to determine</a:t>
            </a:r>
          </a:p>
          <a:p>
            <a:pPr marL="0" indent="0" algn="just">
              <a:buFont typeface="Arial" panose="020B0604020202020204" pitchFamily="34" charset="0"/>
              <a:buNone/>
            </a:pPr>
            <a:r>
              <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the economic and organizational impact of the system.</a:t>
            </a:r>
          </a:p>
        </p:txBody>
      </p:sp>
    </p:spTree>
    <p:extLst>
      <p:ext uri="{BB962C8B-B14F-4D97-AF65-F5344CB8AC3E}">
        <p14:creationId xmlns:p14="http://schemas.microsoft.com/office/powerpoint/2010/main" val="3849782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E22D-6C4F-476C-8744-E4675121AA8D}"/>
              </a:ext>
            </a:extLst>
          </p:cNvPr>
          <p:cNvSpPr>
            <a:spLocks noGrp="1"/>
          </p:cNvSpPr>
          <p:nvPr>
            <p:ph type="title"/>
          </p:nvPr>
        </p:nvSpPr>
        <p:spPr>
          <a:xfrm>
            <a:off x="838200" y="260350"/>
            <a:ext cx="10515600" cy="1325563"/>
          </a:xfrm>
        </p:spPr>
        <p:txBody>
          <a:bodyPr vert="horz" lIns="91440" tIns="45720" rIns="91440" bIns="45720" rtlCol="0" anchor="ctr">
            <a:normAutofit/>
          </a:bodyPr>
          <a:lstStyle/>
          <a:p>
            <a:pPr algn="ctr"/>
            <a:r>
              <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Collect</a:t>
            </a:r>
            <a:r>
              <a:rPr lang="en-US"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ion of the </a:t>
            </a:r>
            <a:r>
              <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system requirements</a:t>
            </a:r>
          </a:p>
        </p:txBody>
      </p:sp>
      <p:sp>
        <p:nvSpPr>
          <p:cNvPr id="4" name="Footer Placeholder 3">
            <a:extLst>
              <a:ext uri="{FF2B5EF4-FFF2-40B4-BE49-F238E27FC236}">
                <a16:creationId xmlns:a16="http://schemas.microsoft.com/office/drawing/2014/main" id="{30ACDC40-71B2-4803-874A-A8D4C4907569}"/>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F128CDB7-861C-40A0-A6AC-7173ADC6CB09}"/>
              </a:ext>
            </a:extLst>
          </p:cNvPr>
          <p:cNvSpPr>
            <a:spLocks noGrp="1"/>
          </p:cNvSpPr>
          <p:nvPr>
            <p:ph type="sldNum" sz="quarter" idx="12"/>
          </p:nvPr>
        </p:nvSpPr>
        <p:spPr/>
        <p:txBody>
          <a:bodyPr/>
          <a:lstStyle/>
          <a:p>
            <a:fld id="{F43085E7-DD81-4654-9295-72AD80DBC430}" type="slidenum">
              <a:rPr lang="tr-TR" smtClean="0"/>
              <a:t>70</a:t>
            </a:fld>
            <a:endParaRPr lang="tr-TR"/>
          </a:p>
        </p:txBody>
      </p:sp>
      <p:sp>
        <p:nvSpPr>
          <p:cNvPr id="7" name="Content Placeholder 6">
            <a:extLst>
              <a:ext uri="{FF2B5EF4-FFF2-40B4-BE49-F238E27FC236}">
                <a16:creationId xmlns:a16="http://schemas.microsoft.com/office/drawing/2014/main" id="{B9751AA1-9D4C-4D5E-8CC7-EE4D534D4E6F}"/>
              </a:ext>
            </a:extLst>
          </p:cNvPr>
          <p:cNvSpPr>
            <a:spLocks noGrp="1"/>
          </p:cNvSpPr>
          <p:nvPr>
            <p:ph idx="1"/>
          </p:nvPr>
        </p:nvSpPr>
        <p:spPr>
          <a:xfrm>
            <a:off x="2209800" y="1825625"/>
            <a:ext cx="7772400" cy="4351338"/>
          </a:xfrm>
        </p:spPr>
        <p:txBody>
          <a:bodyPr/>
          <a:lstStyle/>
          <a:p>
            <a:pPr algn="just">
              <a:buFont typeface="Wingdings" panose="05000000000000000000" pitchFamily="2" charset="2"/>
              <a:buChar char="q"/>
            </a:pPr>
            <a:r>
              <a:rPr lang="en-US" sz="2000" b="1" dirty="0">
                <a:solidFill>
                  <a:schemeClr val="accent1">
                    <a:lumMod val="75000"/>
                  </a:schemeClr>
                </a:solidFill>
                <a:latin typeface="Times New Roman" panose="02020603050405020304" pitchFamily="18" charset="0"/>
                <a:cs typeface="Times New Roman" panose="02020603050405020304" pitchFamily="18" charset="0"/>
              </a:rPr>
              <a:t>H</a:t>
            </a:r>
            <a:r>
              <a:rPr lang="en-US" sz="20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old a three-day JAD session. </a:t>
            </a:r>
          </a:p>
          <a:p>
            <a:pPr algn="just">
              <a:buFont typeface="Wingdings" panose="05000000000000000000" pitchFamily="2" charset="2"/>
              <a:buChar char="Ø"/>
            </a:pPr>
            <a:r>
              <a:rPr lang="en-US" sz="1800" b="1" dirty="0">
                <a:latin typeface="Times New Roman" panose="02020603050405020304" pitchFamily="18" charset="0"/>
                <a:cs typeface="Times New Roman" panose="02020603050405020304" pitchFamily="18" charset="0"/>
              </a:rPr>
              <a:t>Participants: </a:t>
            </a:r>
            <a:endParaRPr lang="en-US" sz="1800" b="1"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R</a:t>
            </a:r>
            <a:r>
              <a:rPr lang="en-US" sz="1800" b="0" i="0" u="none" strike="noStrike" baseline="0" dirty="0">
                <a:latin typeface="Times New Roman" panose="02020603050405020304" pitchFamily="18" charset="0"/>
                <a:cs typeface="Times New Roman" panose="02020603050405020304" pitchFamily="18" charset="0"/>
              </a:rPr>
              <a:t>epresentatives from sales and marketing, operations, and information systems.</a:t>
            </a:r>
          </a:p>
          <a:p>
            <a:pPr algn="just">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A</a:t>
            </a:r>
            <a:r>
              <a:rPr lang="en-US" sz="1800" b="0" i="0" u="none" strike="noStrike" baseline="0" dirty="0">
                <a:latin typeface="Times New Roman" panose="02020603050405020304" pitchFamily="18" charset="0"/>
                <a:cs typeface="Times New Roman" panose="02020603050405020304" pitchFamily="18" charset="0"/>
              </a:rPr>
              <a:t>n experienced JAD facilitator who to conducts the session. </a:t>
            </a:r>
          </a:p>
          <a:p>
            <a:pPr algn="just">
              <a:buFont typeface="Wingdings" panose="05000000000000000000" pitchFamily="2" charset="2"/>
              <a:buChar char="Ø"/>
            </a:pPr>
            <a:r>
              <a:rPr lang="en-US" sz="1800" b="1" i="0" u="none" strike="noStrike" baseline="0" dirty="0">
                <a:latin typeface="Times New Roman" panose="02020603050405020304" pitchFamily="18" charset="0"/>
                <a:cs typeface="Times New Roman" panose="02020603050405020304" pitchFamily="18" charset="0"/>
              </a:rPr>
              <a:t>Outputs of JAD: </a:t>
            </a:r>
          </a:p>
          <a:p>
            <a:pPr algn="just">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A</a:t>
            </a:r>
            <a:r>
              <a:rPr lang="en-US" sz="1800" b="0" i="0" u="none" strike="noStrike" baseline="0" dirty="0">
                <a:latin typeface="Times New Roman" panose="02020603050405020304" pitchFamily="18" charset="0"/>
                <a:cs typeface="Times New Roman" panose="02020603050405020304" pitchFamily="18" charset="0"/>
              </a:rPr>
              <a:t>n ambitious and detailed agenda for the session.</a:t>
            </a:r>
          </a:p>
          <a:p>
            <a:pPr algn="just">
              <a:buFont typeface="Wingdings" panose="05000000000000000000" pitchFamily="2" charset="2"/>
              <a:buChar char="ü"/>
            </a:pPr>
            <a:r>
              <a:rPr lang="en-US" sz="1800" b="0" i="0" u="none" strike="noStrike" baseline="0" dirty="0">
                <a:latin typeface="Times New Roman" panose="02020603050405020304" pitchFamily="18" charset="0"/>
                <a:cs typeface="Times New Roman" panose="02020603050405020304" pitchFamily="18" charset="0"/>
              </a:rPr>
              <a:t>Their goal was to collect requirements on the following items:</a:t>
            </a:r>
          </a:p>
          <a:p>
            <a:pPr marL="342900" indent="-342900" algn="just">
              <a:buFont typeface="+mj-lt"/>
              <a:buAutoNum type="arabicPeriod"/>
            </a:pPr>
            <a:r>
              <a:rPr lang="en-US" sz="1800" b="0" i="0" u="none" strike="noStrike" baseline="0" dirty="0">
                <a:latin typeface="Times New Roman" panose="02020603050405020304" pitchFamily="18" charset="0"/>
                <a:cs typeface="Times New Roman" panose="02020603050405020304" pitchFamily="18" charset="0"/>
              </a:rPr>
              <a:t> System layout and navigation characteristics</a:t>
            </a:r>
          </a:p>
          <a:p>
            <a:pPr marL="342900" indent="-342900" algn="just">
              <a:buFont typeface="+mj-lt"/>
              <a:buAutoNum type="arabicPeriod"/>
            </a:pPr>
            <a:r>
              <a:rPr lang="en-US" sz="1800" b="0" i="0" u="none" strike="noStrike" baseline="0" dirty="0">
                <a:latin typeface="Times New Roman" panose="02020603050405020304" pitchFamily="18" charset="0"/>
                <a:cs typeface="Times New Roman" panose="02020603050405020304" pitchFamily="18" charset="0"/>
              </a:rPr>
              <a:t> WebStore and site management system capabilities</a:t>
            </a:r>
          </a:p>
          <a:p>
            <a:pPr marL="342900" indent="-342900" algn="just">
              <a:buFont typeface="+mj-lt"/>
              <a:buAutoNum type="arabicPeriod"/>
            </a:pPr>
            <a:r>
              <a:rPr lang="tr-TR" sz="1800" b="0" i="0" u="none" strike="noStrike" baseline="0" dirty="0">
                <a:latin typeface="Times New Roman" panose="02020603050405020304" pitchFamily="18" charset="0"/>
                <a:cs typeface="Times New Roman" panose="02020603050405020304" pitchFamily="18" charset="0"/>
              </a:rPr>
              <a:t> Customer and inventory information</a:t>
            </a:r>
          </a:p>
          <a:p>
            <a:pPr marL="342900" indent="-342900" algn="just">
              <a:buFont typeface="+mj-lt"/>
              <a:buAutoNum type="arabicPeriod"/>
            </a:pPr>
            <a:r>
              <a:rPr lang="tr-TR" sz="1800" b="0" i="0" u="none" strike="noStrike" baseline="0" dirty="0">
                <a:latin typeface="Times New Roman" panose="02020603050405020304" pitchFamily="18" charset="0"/>
                <a:cs typeface="Times New Roman" panose="02020603050405020304" pitchFamily="18" charset="0"/>
              </a:rPr>
              <a:t> System prototype evolution</a:t>
            </a:r>
            <a:endParaRPr lang="tr-TR"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ADA98F2-9B88-4E45-814F-F963109DD011}"/>
              </a:ext>
            </a:extLst>
          </p:cNvPr>
          <p:cNvSpPr txBox="1"/>
          <p:nvPr/>
        </p:nvSpPr>
        <p:spPr>
          <a:xfrm rot="20924935">
            <a:off x="8705090" y="4030203"/>
            <a:ext cx="2352675"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a:t>Previous Step :</a:t>
            </a:r>
          </a:p>
          <a:p>
            <a:pPr algn="ctr"/>
            <a:r>
              <a:rPr lang="en-US" dirty="0"/>
              <a:t> System Requirement collection</a:t>
            </a:r>
          </a:p>
          <a:p>
            <a:pPr algn="ctr"/>
            <a:r>
              <a:rPr lang="en-US" dirty="0"/>
              <a:t>( Chapter 5)</a:t>
            </a:r>
            <a:endParaRPr lang="tr-TR" dirty="0"/>
          </a:p>
        </p:txBody>
      </p:sp>
    </p:spTree>
    <p:extLst>
      <p:ext uri="{BB962C8B-B14F-4D97-AF65-F5344CB8AC3E}">
        <p14:creationId xmlns:p14="http://schemas.microsoft.com/office/powerpoint/2010/main" val="13299695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B17E4-5BF0-4EEF-8AAD-368E7734FFD8}"/>
              </a:ext>
            </a:extLst>
          </p:cNvPr>
          <p:cNvSpPr>
            <a:spLocks noGrp="1"/>
          </p:cNvSpPr>
          <p:nvPr>
            <p:ph type="title"/>
          </p:nvPr>
        </p:nvSpPr>
        <p:spPr>
          <a:xfrm>
            <a:off x="838200" y="384969"/>
            <a:ext cx="10515600" cy="1325563"/>
          </a:xfrm>
        </p:spPr>
        <p:txBody>
          <a:bodyPr vert="horz" lIns="91440" tIns="45720" rIns="91440" bIns="45720" rtlCol="0" anchor="ctr">
            <a:normAutofit/>
          </a:bodyPr>
          <a:lstStyle/>
          <a:p>
            <a:pPr algn="ctr"/>
            <a:r>
              <a:rPr lang="en-US"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System Layout and Navigation Characteristics</a:t>
            </a:r>
            <a:endPar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08C04BE-A62E-49E1-A625-836EE4CCFB12}"/>
              </a:ext>
            </a:extLst>
          </p:cNvPr>
          <p:cNvSpPr>
            <a:spLocks noGrp="1"/>
          </p:cNvSpPr>
          <p:nvPr>
            <p:ph idx="1"/>
          </p:nvPr>
        </p:nvSpPr>
        <p:spPr>
          <a:xfrm>
            <a:off x="838200" y="1825624"/>
            <a:ext cx="4114800" cy="3984625"/>
          </a:xfrm>
        </p:spPr>
        <p:txBody>
          <a:bodyPr>
            <a:noAutofit/>
          </a:bodyPr>
          <a:lstStyle/>
          <a:p>
            <a:pPr algn="l">
              <a:buFont typeface="Wingdings" panose="05000000000000000000" pitchFamily="2" charset="2"/>
              <a:buChar char="§"/>
            </a:pPr>
            <a:r>
              <a:rPr lang="en-US" sz="1800" i="0" u="none" strike="noStrike" baseline="0" dirty="0">
                <a:latin typeface="Times New Roman" panose="02020603050405020304" pitchFamily="18" charset="0"/>
                <a:cs typeface="Times New Roman" panose="02020603050405020304" pitchFamily="18" charset="0"/>
              </a:rPr>
              <a:t>As part of the process of preparing for the JAD session, all participants were asked to visit several established retail Web sites, including </a:t>
            </a:r>
            <a:r>
              <a:rPr lang="en-US" sz="1800" i="0" u="none" strike="noStrike" baseline="0" dirty="0">
                <a:latin typeface="Times New Roman" panose="02020603050405020304" pitchFamily="18" charset="0"/>
                <a:cs typeface="Times New Roman" panose="02020603050405020304" pitchFamily="18" charset="0"/>
                <a:hlinkClick r:id="rId2"/>
              </a:rPr>
              <a:t>www.amazon.com</a:t>
            </a:r>
            <a:r>
              <a:rPr lang="en-US" sz="1800" i="0" u="none" strike="noStrike" baseline="0" dirty="0">
                <a:latin typeface="Times New Roman" panose="02020603050405020304" pitchFamily="18" charset="0"/>
                <a:cs typeface="Times New Roman" panose="02020603050405020304" pitchFamily="18" charset="0"/>
              </a:rPr>
              <a:t>, </a:t>
            </a:r>
            <a:r>
              <a:rPr lang="en-US" sz="1800" i="0" u="none" strike="noStrike" baseline="0" dirty="0">
                <a:latin typeface="Times New Roman" panose="02020603050405020304" pitchFamily="18" charset="0"/>
                <a:cs typeface="Times New Roman" panose="02020603050405020304" pitchFamily="18" charset="0"/>
                <a:hlinkClick r:id="rId3"/>
              </a:rPr>
              <a:t>www.landsend.com</a:t>
            </a:r>
            <a:r>
              <a:rPr lang="en-US" sz="1800" i="0" u="none" strike="noStrike" baseline="0" dirty="0">
                <a:latin typeface="Times New Roman" panose="02020603050405020304" pitchFamily="18" charset="0"/>
                <a:cs typeface="Times New Roman" panose="02020603050405020304" pitchFamily="18" charset="0"/>
              </a:rPr>
              <a:t>, </a:t>
            </a:r>
            <a:r>
              <a:rPr lang="en-US" sz="1800" i="0" u="none" strike="noStrike" baseline="0" dirty="0">
                <a:latin typeface="Times New Roman" panose="02020603050405020304" pitchFamily="18" charset="0"/>
                <a:cs typeface="Times New Roman" panose="02020603050405020304" pitchFamily="18" charset="0"/>
                <a:hlinkClick r:id="rId4"/>
              </a:rPr>
              <a:t>www.sony.com</a:t>
            </a:r>
            <a:r>
              <a:rPr lang="en-US" sz="1800" i="0" u="none" strike="noStrike" baseline="0" dirty="0">
                <a:latin typeface="Times New Roman" panose="02020603050405020304" pitchFamily="18" charset="0"/>
                <a:cs typeface="Times New Roman" panose="02020603050405020304" pitchFamily="18" charset="0"/>
              </a:rPr>
              <a:t>, and </a:t>
            </a:r>
            <a:r>
              <a:rPr lang="en-US" sz="1800" i="0" u="none" strike="noStrike" baseline="0" dirty="0">
                <a:latin typeface="Times New Roman" panose="02020603050405020304" pitchFamily="18" charset="0"/>
                <a:cs typeface="Times New Roman" panose="02020603050405020304" pitchFamily="18" charset="0"/>
                <a:hlinkClick r:id="rId5"/>
              </a:rPr>
              <a:t>www.pier1.com</a:t>
            </a:r>
            <a:r>
              <a:rPr lang="en-US" sz="1800" i="0" u="none" strike="noStrike" baseline="0" dirty="0">
                <a:latin typeface="Times New Roman" panose="02020603050405020304" pitchFamily="18" charset="0"/>
                <a:cs typeface="Times New Roman" panose="02020603050405020304" pitchFamily="18" charset="0"/>
              </a:rPr>
              <a:t>.</a:t>
            </a:r>
          </a:p>
          <a:p>
            <a:pPr algn="l">
              <a:buFont typeface="Wingdings" panose="05000000000000000000" pitchFamily="2" charset="2"/>
              <a:buChar char="§"/>
            </a:pPr>
            <a:r>
              <a:rPr lang="en-US" sz="1800" i="0" u="none" strike="noStrike" baseline="0" dirty="0">
                <a:latin typeface="Times New Roman" panose="02020603050405020304" pitchFamily="18" charset="0"/>
                <a:cs typeface="Times New Roman" panose="02020603050405020304" pitchFamily="18" charset="0"/>
              </a:rPr>
              <a:t> At the JAD session, participants were asked to identify characteristics of these sites that they found appealing and those they found cumbersome (heavy) ; this allowed participants to identify and discuss those features that they wanted the WebStore to possess. </a:t>
            </a:r>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9EF4E32D-A8C1-4022-A5D6-4F9807AC50C7}"/>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57EBF094-CF7E-4A7E-A8F9-875C70161F0E}"/>
              </a:ext>
            </a:extLst>
          </p:cNvPr>
          <p:cNvSpPr>
            <a:spLocks noGrp="1"/>
          </p:cNvSpPr>
          <p:nvPr>
            <p:ph type="sldNum" sz="quarter" idx="12"/>
          </p:nvPr>
        </p:nvSpPr>
        <p:spPr/>
        <p:txBody>
          <a:bodyPr/>
          <a:lstStyle/>
          <a:p>
            <a:fld id="{F43085E7-DD81-4654-9295-72AD80DBC430}" type="slidenum">
              <a:rPr lang="tr-TR" smtClean="0"/>
              <a:t>71</a:t>
            </a:fld>
            <a:endParaRPr lang="tr-TR"/>
          </a:p>
        </p:txBody>
      </p:sp>
      <p:pic>
        <p:nvPicPr>
          <p:cNvPr id="7" name="Picture 6">
            <a:extLst>
              <a:ext uri="{FF2B5EF4-FFF2-40B4-BE49-F238E27FC236}">
                <a16:creationId xmlns:a16="http://schemas.microsoft.com/office/drawing/2014/main" id="{E58F53D6-7CDE-43E5-874C-0CCAE193B48A}"/>
              </a:ext>
            </a:extLst>
          </p:cNvPr>
          <p:cNvPicPr>
            <a:picLocks noChangeAspect="1"/>
          </p:cNvPicPr>
          <p:nvPr/>
        </p:nvPicPr>
        <p:blipFill>
          <a:blip r:embed="rId6"/>
          <a:stretch>
            <a:fillRect/>
          </a:stretch>
        </p:blipFill>
        <p:spPr>
          <a:xfrm>
            <a:off x="4833938" y="1825625"/>
            <a:ext cx="7005638" cy="3302117"/>
          </a:xfrm>
          <a:prstGeom prst="rect">
            <a:avLst/>
          </a:prstGeom>
        </p:spPr>
      </p:pic>
      <p:sp>
        <p:nvSpPr>
          <p:cNvPr id="8" name="TextBox 7">
            <a:extLst>
              <a:ext uri="{FF2B5EF4-FFF2-40B4-BE49-F238E27FC236}">
                <a16:creationId xmlns:a16="http://schemas.microsoft.com/office/drawing/2014/main" id="{C8910374-B009-4642-B0C8-8540ED16FC06}"/>
              </a:ext>
            </a:extLst>
          </p:cNvPr>
          <p:cNvSpPr txBox="1"/>
          <p:nvPr/>
        </p:nvSpPr>
        <p:spPr>
          <a:xfrm rot="20924935">
            <a:off x="8705089" y="4938042"/>
            <a:ext cx="2352675"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a:t>Previous Step :</a:t>
            </a:r>
          </a:p>
          <a:p>
            <a:pPr algn="ctr"/>
            <a:r>
              <a:rPr lang="en-US" dirty="0"/>
              <a:t> System Requirement collection</a:t>
            </a:r>
          </a:p>
          <a:p>
            <a:pPr algn="ctr"/>
            <a:r>
              <a:rPr lang="en-US" dirty="0"/>
              <a:t>( Chapter 5)</a:t>
            </a:r>
            <a:endParaRPr lang="tr-TR" dirty="0"/>
          </a:p>
        </p:txBody>
      </p:sp>
    </p:spTree>
    <p:extLst>
      <p:ext uri="{BB962C8B-B14F-4D97-AF65-F5344CB8AC3E}">
        <p14:creationId xmlns:p14="http://schemas.microsoft.com/office/powerpoint/2010/main" val="7435851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EC9E-57B8-49E3-B3AA-41EBCFB211F6}"/>
              </a:ext>
            </a:extLst>
          </p:cNvPr>
          <p:cNvSpPr>
            <a:spLocks noGrp="1"/>
          </p:cNvSpPr>
          <p:nvPr>
            <p:ph type="title"/>
          </p:nvPr>
        </p:nvSpPr>
        <p:spPr>
          <a:xfrm>
            <a:off x="838200" y="365126"/>
            <a:ext cx="10515600" cy="728196"/>
          </a:xfrm>
        </p:spPr>
        <p:txBody>
          <a:bodyPr vert="horz" lIns="91440" tIns="45720" rIns="91440" bIns="45720" rtlCol="0" anchor="ctr">
            <a:normAutofit/>
          </a:bodyPr>
          <a:lstStyle/>
          <a:p>
            <a:pPr algn="ctr"/>
            <a:r>
              <a:rPr lang="en-US"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WebStore and Site Management System Capabilities</a:t>
            </a:r>
            <a:endPar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CE03BBE-50F2-40D9-9D14-992CF8CB0D21}"/>
              </a:ext>
            </a:extLst>
          </p:cNvPr>
          <p:cNvSpPr>
            <a:spLocks noGrp="1"/>
          </p:cNvSpPr>
          <p:nvPr>
            <p:ph idx="1"/>
          </p:nvPr>
        </p:nvSpPr>
        <p:spPr>
          <a:xfrm>
            <a:off x="219076" y="1495425"/>
            <a:ext cx="5715000" cy="4691063"/>
          </a:xfrm>
        </p:spPr>
        <p:txBody>
          <a:bodyPr>
            <a:noAutofit/>
          </a:bodyPr>
          <a:lstStyle/>
          <a:p>
            <a:pPr algn="just"/>
            <a:r>
              <a:rPr lang="en-US" sz="1800" b="0" i="0" u="none" strike="noStrike" baseline="0" dirty="0">
                <a:latin typeface="Times New Roman" panose="02020603050405020304" pitchFamily="18" charset="0"/>
                <a:cs typeface="Times New Roman" panose="02020603050405020304" pitchFamily="18" charset="0"/>
              </a:rPr>
              <a:t>Systems analysts from IS department developed a draft skeleton of the WebStore based on the types of screens and capabilities of popular retail Web sites ( shopping cart)</a:t>
            </a:r>
          </a:p>
          <a:p>
            <a:pPr algn="just"/>
            <a:r>
              <a:rPr lang="en-US" sz="1800" dirty="0">
                <a:latin typeface="Times New Roman" panose="02020603050405020304" pitchFamily="18" charset="0"/>
                <a:cs typeface="Times New Roman" panose="02020603050405020304" pitchFamily="18" charset="0"/>
              </a:rPr>
              <a:t>M</a:t>
            </a:r>
            <a:r>
              <a:rPr lang="en-US" sz="1800" b="0" i="0" u="none" strike="noStrike" baseline="0" dirty="0">
                <a:latin typeface="Times New Roman" panose="02020603050405020304" pitchFamily="18" charset="0"/>
                <a:cs typeface="Times New Roman" panose="02020603050405020304" pitchFamily="18" charset="0"/>
              </a:rPr>
              <a:t>embers of the sales and marketing department described several reports that would be necessary to manage customer accounts and sales transactions effectively. And they wants to be able to conduct detailed analyses of site visitors, sales tracking, and so on. </a:t>
            </a:r>
          </a:p>
          <a:p>
            <a:pPr algn="just"/>
            <a:r>
              <a:rPr lang="en-US" sz="1800" b="0" i="0" u="none" strike="noStrike" baseline="0" dirty="0">
                <a:latin typeface="Times New Roman" panose="02020603050405020304" pitchFamily="18" charset="0"/>
                <a:cs typeface="Times New Roman" panose="02020603050405020304" pitchFamily="18" charset="0"/>
              </a:rPr>
              <a:t>Members of the operations department expressed a need to update the product catalog easily. </a:t>
            </a:r>
          </a:p>
          <a:p>
            <a:pPr algn="just"/>
            <a:r>
              <a:rPr lang="en-US" sz="1800" b="0" i="0" u="none" strike="noStrike" baseline="0" dirty="0">
                <a:latin typeface="Times New Roman" panose="02020603050405020304" pitchFamily="18" charset="0"/>
                <a:cs typeface="Times New Roman" panose="02020603050405020304" pitchFamily="18" charset="0"/>
              </a:rPr>
              <a:t>These collective requests and activities were organized into a system design structure called the </a:t>
            </a:r>
            <a:r>
              <a:rPr lang="en-US" sz="1800" b="0" i="1" u="none" strike="noStrike" baseline="0" dirty="0">
                <a:latin typeface="Times New Roman" panose="02020603050405020304" pitchFamily="18" charset="0"/>
                <a:cs typeface="Times New Roman" panose="02020603050405020304" pitchFamily="18" charset="0"/>
              </a:rPr>
              <a:t>Site Management </a:t>
            </a:r>
            <a:r>
              <a:rPr lang="en-US" sz="1800" b="0" i="0" u="none" strike="noStrike" baseline="0" dirty="0">
                <a:latin typeface="Times New Roman" panose="02020603050405020304" pitchFamily="18" charset="0"/>
                <a:cs typeface="Times New Roman" panose="02020603050405020304" pitchFamily="18" charset="0"/>
              </a:rPr>
              <a:t>system.</a:t>
            </a:r>
          </a:p>
          <a:p>
            <a:pPr algn="just"/>
            <a:r>
              <a:rPr lang="en-US" sz="1800" b="0" i="0" u="none" strike="noStrike" baseline="0" dirty="0">
                <a:latin typeface="Times New Roman" panose="02020603050405020304" pitchFamily="18" charset="0"/>
                <a:cs typeface="Times New Roman" panose="02020603050405020304" pitchFamily="18" charset="0"/>
              </a:rPr>
              <a:t>The structures of both the WebStore and Site Management systems will be given to IS  department as the baseline for further </a:t>
            </a:r>
            <a:r>
              <a:rPr lang="tr-TR" sz="1800" b="0" i="0" u="none" strike="noStrike" baseline="0" dirty="0">
                <a:latin typeface="Times New Roman" panose="02020603050405020304" pitchFamily="18" charset="0"/>
                <a:cs typeface="Times New Roman" panose="02020603050405020304" pitchFamily="18" charset="0"/>
              </a:rPr>
              <a:t>analysis and design activities.</a:t>
            </a:r>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F165B0B-0800-419A-9DA7-20A42CF82A6A}"/>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755092EC-2686-4629-A00E-3EBB7B516307}"/>
              </a:ext>
            </a:extLst>
          </p:cNvPr>
          <p:cNvSpPr>
            <a:spLocks noGrp="1"/>
          </p:cNvSpPr>
          <p:nvPr>
            <p:ph type="sldNum" sz="quarter" idx="12"/>
          </p:nvPr>
        </p:nvSpPr>
        <p:spPr/>
        <p:txBody>
          <a:bodyPr/>
          <a:lstStyle/>
          <a:p>
            <a:fld id="{F43085E7-DD81-4654-9295-72AD80DBC430}" type="slidenum">
              <a:rPr lang="tr-TR" smtClean="0"/>
              <a:t>72</a:t>
            </a:fld>
            <a:endParaRPr lang="tr-TR"/>
          </a:p>
        </p:txBody>
      </p:sp>
      <p:pic>
        <p:nvPicPr>
          <p:cNvPr id="7" name="Picture 6">
            <a:extLst>
              <a:ext uri="{FF2B5EF4-FFF2-40B4-BE49-F238E27FC236}">
                <a16:creationId xmlns:a16="http://schemas.microsoft.com/office/drawing/2014/main" id="{83AECBFA-4385-4B4E-844F-9076D00E22BD}"/>
              </a:ext>
            </a:extLst>
          </p:cNvPr>
          <p:cNvPicPr>
            <a:picLocks noChangeAspect="1"/>
          </p:cNvPicPr>
          <p:nvPr/>
        </p:nvPicPr>
        <p:blipFill rotWithShape="1">
          <a:blip r:embed="rId2"/>
          <a:srcRect l="3608" r="2309"/>
          <a:stretch/>
        </p:blipFill>
        <p:spPr>
          <a:xfrm>
            <a:off x="6343651" y="1409232"/>
            <a:ext cx="5715000" cy="4678198"/>
          </a:xfrm>
          <a:prstGeom prst="rect">
            <a:avLst/>
          </a:prstGeom>
        </p:spPr>
      </p:pic>
      <p:sp>
        <p:nvSpPr>
          <p:cNvPr id="8" name="TextBox 7">
            <a:extLst>
              <a:ext uri="{FF2B5EF4-FFF2-40B4-BE49-F238E27FC236}">
                <a16:creationId xmlns:a16="http://schemas.microsoft.com/office/drawing/2014/main" id="{14CF41B8-BE0A-4AA1-BF02-DCC8641AFC40}"/>
              </a:ext>
            </a:extLst>
          </p:cNvPr>
          <p:cNvSpPr txBox="1"/>
          <p:nvPr/>
        </p:nvSpPr>
        <p:spPr>
          <a:xfrm rot="20924935">
            <a:off x="8705090" y="5074566"/>
            <a:ext cx="2352675"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a:t>Previous Step :</a:t>
            </a:r>
          </a:p>
          <a:p>
            <a:pPr algn="ctr"/>
            <a:r>
              <a:rPr lang="en-US" dirty="0"/>
              <a:t> System Requirement collection</a:t>
            </a:r>
          </a:p>
          <a:p>
            <a:pPr algn="ctr"/>
            <a:r>
              <a:rPr lang="en-US" dirty="0"/>
              <a:t>( Chapter 5)</a:t>
            </a:r>
            <a:endParaRPr lang="tr-TR" dirty="0"/>
          </a:p>
        </p:txBody>
      </p:sp>
    </p:spTree>
    <p:extLst>
      <p:ext uri="{BB962C8B-B14F-4D97-AF65-F5344CB8AC3E}">
        <p14:creationId xmlns:p14="http://schemas.microsoft.com/office/powerpoint/2010/main" val="8148765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58349-56CA-4739-A990-451A1F27BB0F}"/>
              </a:ext>
            </a:extLst>
          </p:cNvPr>
          <p:cNvSpPr>
            <a:spLocks noGrp="1"/>
          </p:cNvSpPr>
          <p:nvPr>
            <p:ph type="title"/>
          </p:nvPr>
        </p:nvSpPr>
        <p:spPr>
          <a:xfrm>
            <a:off x="838200" y="365125"/>
            <a:ext cx="10515600" cy="835025"/>
          </a:xfrm>
        </p:spPr>
        <p:txBody>
          <a:bodyPr vert="horz" lIns="91440" tIns="45720" rIns="91440" bIns="45720" rtlCol="0" anchor="ctr">
            <a:normAutofit/>
          </a:bodyPr>
          <a:lstStyle/>
          <a:p>
            <a:pPr algn="ctr"/>
            <a:r>
              <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Customer and Inventory Information</a:t>
            </a:r>
          </a:p>
        </p:txBody>
      </p:sp>
      <p:sp>
        <p:nvSpPr>
          <p:cNvPr id="3" name="Content Placeholder 2">
            <a:extLst>
              <a:ext uri="{FF2B5EF4-FFF2-40B4-BE49-F238E27FC236}">
                <a16:creationId xmlns:a16="http://schemas.microsoft.com/office/drawing/2014/main" id="{9A12FF2E-CE1F-47A9-8CEB-0EA78AB2DD53}"/>
              </a:ext>
            </a:extLst>
          </p:cNvPr>
          <p:cNvSpPr>
            <a:spLocks noGrp="1"/>
          </p:cNvSpPr>
          <p:nvPr>
            <p:ph idx="1"/>
          </p:nvPr>
        </p:nvSpPr>
        <p:spPr>
          <a:xfrm>
            <a:off x="295274" y="1406525"/>
            <a:ext cx="4810125" cy="4351338"/>
          </a:xfrm>
        </p:spPr>
        <p:txBody>
          <a:bodyPr/>
          <a:lstStyle/>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The WebStore will be designed to support the furniture purchases of three distinct </a:t>
            </a:r>
            <a:r>
              <a:rPr lang="tr-TR" sz="1800" b="0" i="0" u="none" strike="noStrike" baseline="0" dirty="0">
                <a:latin typeface="Times New Roman" panose="02020603050405020304" pitchFamily="18" charset="0"/>
                <a:cs typeface="Times New Roman" panose="02020603050405020304" pitchFamily="18" charset="0"/>
              </a:rPr>
              <a:t>types of customers:</a:t>
            </a:r>
          </a:p>
          <a:p>
            <a:pPr marL="342900" indent="-342900" algn="just">
              <a:buFont typeface="+mj-lt"/>
              <a:buAutoNum type="alphaUcPeriod"/>
            </a:pPr>
            <a:r>
              <a:rPr lang="tr-TR" sz="1800" b="0" i="0" u="none" strike="noStrike" baseline="0" dirty="0">
                <a:latin typeface="Times New Roman" panose="02020603050405020304" pitchFamily="18" charset="0"/>
                <a:cs typeface="Times New Roman" panose="02020603050405020304" pitchFamily="18" charset="0"/>
              </a:rPr>
              <a:t> Corporate customers</a:t>
            </a:r>
          </a:p>
          <a:p>
            <a:pPr marL="342900" indent="-342900" algn="just">
              <a:buFont typeface="+mj-lt"/>
              <a:buAutoNum type="alphaUcPeriod"/>
            </a:pPr>
            <a:r>
              <a:rPr lang="tr-TR" sz="1800" b="0" i="0" u="none" strike="noStrike" baseline="0" dirty="0">
                <a:latin typeface="Times New Roman" panose="02020603050405020304" pitchFamily="18" charset="0"/>
                <a:cs typeface="Times New Roman" panose="02020603050405020304" pitchFamily="18" charset="0"/>
              </a:rPr>
              <a:t> Home-office customers</a:t>
            </a:r>
          </a:p>
          <a:p>
            <a:pPr marL="342900" indent="-342900" algn="just">
              <a:buFont typeface="+mj-lt"/>
              <a:buAutoNum type="alphaUcPeriod"/>
            </a:pPr>
            <a:r>
              <a:rPr lang="tr-TR" sz="1800" b="0" i="0" u="none" strike="noStrike" baseline="0" dirty="0">
                <a:latin typeface="Times New Roman" panose="02020603050405020304" pitchFamily="18" charset="0"/>
                <a:cs typeface="Times New Roman" panose="02020603050405020304" pitchFamily="18" charset="0"/>
              </a:rPr>
              <a:t> Student customers</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To track the sales to these different types of customers effectively, the system must capture and store distinct information.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Orders reflect the range of product information that must be specified to execute a sales transaction.</a:t>
            </a:r>
          </a:p>
          <a:p>
            <a:pPr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P</a:t>
            </a:r>
            <a:r>
              <a:rPr lang="en-US" sz="1800" b="0" i="0" u="none" strike="noStrike" baseline="0" dirty="0">
                <a:latin typeface="Times New Roman" panose="02020603050405020304" pitchFamily="18" charset="0"/>
                <a:cs typeface="Times New Roman" panose="02020603050405020304" pitchFamily="18" charset="0"/>
              </a:rPr>
              <a:t>roduct and sales data must also be captured and stored.</a:t>
            </a: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A8702389-C1EA-4253-84FA-6BD18F1866A6}"/>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E3BD0637-7901-444D-A39E-72F47095A909}"/>
              </a:ext>
            </a:extLst>
          </p:cNvPr>
          <p:cNvSpPr>
            <a:spLocks noGrp="1"/>
          </p:cNvSpPr>
          <p:nvPr>
            <p:ph type="sldNum" sz="quarter" idx="12"/>
          </p:nvPr>
        </p:nvSpPr>
        <p:spPr/>
        <p:txBody>
          <a:bodyPr/>
          <a:lstStyle/>
          <a:p>
            <a:fld id="{F43085E7-DD81-4654-9295-72AD80DBC430}" type="slidenum">
              <a:rPr lang="tr-TR" smtClean="0"/>
              <a:t>73</a:t>
            </a:fld>
            <a:endParaRPr lang="tr-TR"/>
          </a:p>
        </p:txBody>
      </p:sp>
      <p:pic>
        <p:nvPicPr>
          <p:cNvPr id="7" name="Picture 6">
            <a:extLst>
              <a:ext uri="{FF2B5EF4-FFF2-40B4-BE49-F238E27FC236}">
                <a16:creationId xmlns:a16="http://schemas.microsoft.com/office/drawing/2014/main" id="{417BF556-F36D-4FDA-BBC0-212CF10064D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160113" y="2180431"/>
            <a:ext cx="7031887" cy="2803525"/>
          </a:xfrm>
          <a:prstGeom prst="rect">
            <a:avLst/>
          </a:prstGeom>
        </p:spPr>
      </p:pic>
      <p:sp>
        <p:nvSpPr>
          <p:cNvPr id="8" name="TextBox 7">
            <a:extLst>
              <a:ext uri="{FF2B5EF4-FFF2-40B4-BE49-F238E27FC236}">
                <a16:creationId xmlns:a16="http://schemas.microsoft.com/office/drawing/2014/main" id="{0A3806D7-9663-4841-BC8A-0264DFFB78AD}"/>
              </a:ext>
            </a:extLst>
          </p:cNvPr>
          <p:cNvSpPr txBox="1"/>
          <p:nvPr/>
        </p:nvSpPr>
        <p:spPr>
          <a:xfrm rot="20924935">
            <a:off x="6977062" y="4383792"/>
            <a:ext cx="2352675"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a:t>Previous Step :</a:t>
            </a:r>
          </a:p>
          <a:p>
            <a:pPr algn="ctr"/>
            <a:r>
              <a:rPr lang="en-US" dirty="0"/>
              <a:t> System Requirement collection</a:t>
            </a:r>
          </a:p>
          <a:p>
            <a:pPr algn="ctr"/>
            <a:r>
              <a:rPr lang="en-US" dirty="0"/>
              <a:t>( Chapter 5)</a:t>
            </a:r>
            <a:endParaRPr lang="tr-TR" dirty="0"/>
          </a:p>
        </p:txBody>
      </p:sp>
    </p:spTree>
    <p:extLst>
      <p:ext uri="{BB962C8B-B14F-4D97-AF65-F5344CB8AC3E}">
        <p14:creationId xmlns:p14="http://schemas.microsoft.com/office/powerpoint/2010/main" val="42836208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49AC4-F037-4374-8BAB-635045C3F987}"/>
              </a:ext>
            </a:extLst>
          </p:cNvPr>
          <p:cNvSpPr>
            <a:spLocks noGrp="1"/>
          </p:cNvSpPr>
          <p:nvPr>
            <p:ph type="title"/>
          </p:nvPr>
        </p:nvSpPr>
        <p:spPr>
          <a:xfrm>
            <a:off x="838200" y="365126"/>
            <a:ext cx="10515600" cy="806450"/>
          </a:xfrm>
        </p:spPr>
        <p:txBody>
          <a:bodyPr vert="horz" lIns="91440" tIns="45720" rIns="91440" bIns="45720" rtlCol="0" anchor="ctr">
            <a:normAutofit/>
          </a:bodyPr>
          <a:lstStyle/>
          <a:p>
            <a:pPr algn="ctr"/>
            <a:r>
              <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System Prototype Evolution</a:t>
            </a:r>
          </a:p>
        </p:txBody>
      </p:sp>
      <p:sp>
        <p:nvSpPr>
          <p:cNvPr id="3" name="Content Placeholder 2">
            <a:extLst>
              <a:ext uri="{FF2B5EF4-FFF2-40B4-BE49-F238E27FC236}">
                <a16:creationId xmlns:a16="http://schemas.microsoft.com/office/drawing/2014/main" id="{69386A44-B317-4E65-809B-A119C3F9C62D}"/>
              </a:ext>
            </a:extLst>
          </p:cNvPr>
          <p:cNvSpPr>
            <a:spLocks noGrp="1"/>
          </p:cNvSpPr>
          <p:nvPr>
            <p:ph idx="1"/>
          </p:nvPr>
        </p:nvSpPr>
        <p:spPr>
          <a:xfrm>
            <a:off x="289560" y="1423838"/>
            <a:ext cx="5674360" cy="4351338"/>
          </a:xfrm>
        </p:spPr>
        <p:txBody>
          <a:bodyPr>
            <a:normAutofit fontScale="92500" lnSpcReduction="10000"/>
          </a:bodyPr>
          <a:lstStyle/>
          <a:p>
            <a:pPr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T</a:t>
            </a:r>
            <a:r>
              <a:rPr lang="en-US" sz="1800" b="0" i="0" u="none" strike="noStrike" baseline="0" dirty="0">
                <a:latin typeface="Times New Roman" panose="02020603050405020304" pitchFamily="18" charset="0"/>
                <a:cs typeface="Times New Roman" panose="02020603050405020304" pitchFamily="18" charset="0"/>
              </a:rPr>
              <a:t>he JAD participants discussed, along with extensive input from the IS staff, how the system implementation should evolve.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After completing analysis and design activities, they agreed that the system implementation should progress in three main stages so that requirement changes could be more easily identified and implemented.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At the conclusion of the JAD session, They could begin to turn these lists of requirements into formal analysis and design specifications.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To show how information flows through the WebStore, They will produce data-flow diagrams (Ch6).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To show a conceptual model of the data used within the WebStore, they will generate an entity-relationship diagram (Ch7).</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Both of these analysis documents will become the foundation for detailed system design and implementation.</a:t>
            </a:r>
          </a:p>
        </p:txBody>
      </p:sp>
      <p:sp>
        <p:nvSpPr>
          <p:cNvPr id="4" name="Footer Placeholder 3">
            <a:extLst>
              <a:ext uri="{FF2B5EF4-FFF2-40B4-BE49-F238E27FC236}">
                <a16:creationId xmlns:a16="http://schemas.microsoft.com/office/drawing/2014/main" id="{C119E7E9-AB1E-4BE9-A20C-1008F07E1365}"/>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165B157B-1E4A-4E05-A103-38E0873784CA}"/>
              </a:ext>
            </a:extLst>
          </p:cNvPr>
          <p:cNvSpPr>
            <a:spLocks noGrp="1"/>
          </p:cNvSpPr>
          <p:nvPr>
            <p:ph type="sldNum" sz="quarter" idx="12"/>
          </p:nvPr>
        </p:nvSpPr>
        <p:spPr/>
        <p:txBody>
          <a:bodyPr/>
          <a:lstStyle/>
          <a:p>
            <a:fld id="{F43085E7-DD81-4654-9295-72AD80DBC430}" type="slidenum">
              <a:rPr lang="tr-TR" smtClean="0"/>
              <a:t>74</a:t>
            </a:fld>
            <a:endParaRPr lang="tr-TR"/>
          </a:p>
        </p:txBody>
      </p:sp>
      <p:pic>
        <p:nvPicPr>
          <p:cNvPr id="7" name="Picture 6">
            <a:extLst>
              <a:ext uri="{FF2B5EF4-FFF2-40B4-BE49-F238E27FC236}">
                <a16:creationId xmlns:a16="http://schemas.microsoft.com/office/drawing/2014/main" id="{716D5AE9-EB6D-4C58-BA05-FBD76C766A94}"/>
              </a:ext>
            </a:extLst>
          </p:cNvPr>
          <p:cNvPicPr>
            <a:picLocks noChangeAspect="1"/>
          </p:cNvPicPr>
          <p:nvPr/>
        </p:nvPicPr>
        <p:blipFill rotWithShape="1">
          <a:blip r:embed="rId2"/>
          <a:srcRect l="3936" t="1706" r="2192" b="1602"/>
          <a:stretch/>
        </p:blipFill>
        <p:spPr>
          <a:xfrm>
            <a:off x="6065520" y="1392639"/>
            <a:ext cx="6004560" cy="4282992"/>
          </a:xfrm>
          <a:prstGeom prst="rect">
            <a:avLst/>
          </a:prstGeom>
        </p:spPr>
      </p:pic>
      <p:sp>
        <p:nvSpPr>
          <p:cNvPr id="8" name="TextBox 7">
            <a:extLst>
              <a:ext uri="{FF2B5EF4-FFF2-40B4-BE49-F238E27FC236}">
                <a16:creationId xmlns:a16="http://schemas.microsoft.com/office/drawing/2014/main" id="{F66A83C3-94E8-4CBD-AEB5-674A1BC098BB}"/>
              </a:ext>
            </a:extLst>
          </p:cNvPr>
          <p:cNvSpPr txBox="1"/>
          <p:nvPr/>
        </p:nvSpPr>
        <p:spPr>
          <a:xfrm rot="20924935">
            <a:off x="8105016" y="5175011"/>
            <a:ext cx="2352675"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a:t>Previous Step :</a:t>
            </a:r>
          </a:p>
          <a:p>
            <a:pPr algn="ctr"/>
            <a:r>
              <a:rPr lang="en-US" dirty="0"/>
              <a:t> System Requirement collection</a:t>
            </a:r>
          </a:p>
          <a:p>
            <a:pPr algn="ctr"/>
            <a:r>
              <a:rPr lang="en-US" dirty="0"/>
              <a:t>( Chapter 5)</a:t>
            </a:r>
            <a:endParaRPr lang="tr-TR" dirty="0"/>
          </a:p>
        </p:txBody>
      </p:sp>
    </p:spTree>
    <p:extLst>
      <p:ext uri="{BB962C8B-B14F-4D97-AF65-F5344CB8AC3E}">
        <p14:creationId xmlns:p14="http://schemas.microsoft.com/office/powerpoint/2010/main" val="29288184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23702-5D74-4B66-90EA-C9866792AAD3}"/>
              </a:ext>
            </a:extLst>
          </p:cNvPr>
          <p:cNvSpPr>
            <a:spLocks noGrp="1"/>
          </p:cNvSpPr>
          <p:nvPr>
            <p:ph type="title"/>
          </p:nvPr>
        </p:nvSpPr>
        <p:spPr>
          <a:xfrm>
            <a:off x="838200" y="288925"/>
            <a:ext cx="10515600" cy="791871"/>
          </a:xfrm>
        </p:spPr>
        <p:txBody>
          <a:bodyPr vert="horz" lIns="91440" tIns="45720" rIns="91440" bIns="45720" rtlCol="0" anchor="ctr">
            <a:normAutofit/>
          </a:bodyPr>
          <a:lstStyle/>
          <a:p>
            <a:pPr algn="ctr"/>
            <a:r>
              <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Process Modeling for Pine Valley Furniture’s WebStore</a:t>
            </a:r>
          </a:p>
        </p:txBody>
      </p:sp>
      <p:sp>
        <p:nvSpPr>
          <p:cNvPr id="3" name="Content Placeholder 2">
            <a:extLst>
              <a:ext uri="{FF2B5EF4-FFF2-40B4-BE49-F238E27FC236}">
                <a16:creationId xmlns:a16="http://schemas.microsoft.com/office/drawing/2014/main" id="{E71E3E4F-18FA-4787-80B1-1B3F55473535}"/>
              </a:ext>
            </a:extLst>
          </p:cNvPr>
          <p:cNvSpPr>
            <a:spLocks noGrp="1"/>
          </p:cNvSpPr>
          <p:nvPr>
            <p:ph idx="1"/>
          </p:nvPr>
        </p:nvSpPr>
        <p:spPr>
          <a:xfrm>
            <a:off x="838199" y="1156995"/>
            <a:ext cx="11153775" cy="5062829"/>
          </a:xfrm>
        </p:spPr>
        <p:txBody>
          <a:bodyPr>
            <a:noAutofit/>
          </a:bodyPr>
          <a:lstStyle/>
          <a:p>
            <a:pPr algn="just">
              <a:lnSpc>
                <a:spcPct val="100000"/>
              </a:lnSpc>
              <a:spcBef>
                <a:spcPts val="0"/>
              </a:spcBef>
            </a:pPr>
            <a:r>
              <a:rPr lang="en-US" sz="1800" b="0" i="0" u="none" strike="noStrike" baseline="0" dirty="0">
                <a:latin typeface="Times New Roman" panose="02020603050405020304" pitchFamily="18" charset="0"/>
                <a:cs typeface="Times New Roman" panose="02020603050405020304" pitchFamily="18" charset="0"/>
              </a:rPr>
              <a:t>After completing the JAD session, senior systems analyst went to work on translating the WebStore system structure into a data-flow diagram. </a:t>
            </a:r>
          </a:p>
          <a:p>
            <a:pPr algn="just">
              <a:lnSpc>
                <a:spcPct val="100000"/>
              </a:lnSpc>
              <a:spcBef>
                <a:spcPts val="0"/>
              </a:spcBef>
            </a:pPr>
            <a:r>
              <a:rPr lang="en-US" sz="1800" b="0" i="0" u="none" strike="noStrike" baseline="0" dirty="0">
                <a:latin typeface="Times New Roman" panose="02020603050405020304" pitchFamily="18" charset="0"/>
                <a:cs typeface="Times New Roman" panose="02020603050405020304" pitchFamily="18" charset="0"/>
              </a:rPr>
              <a:t>His</a:t>
            </a:r>
            <a:r>
              <a:rPr lang="en-US" sz="180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first step was to identify the level-0—major system—processes. </a:t>
            </a:r>
          </a:p>
          <a:p>
            <a:pPr algn="just">
              <a:lnSpc>
                <a:spcPct val="100000"/>
              </a:lnSpc>
              <a:spcBef>
                <a:spcPts val="0"/>
              </a:spcBef>
            </a:pPr>
            <a:r>
              <a:rPr lang="en-US" sz="1800" b="0" i="0" u="none" strike="noStrike" baseline="0" dirty="0">
                <a:latin typeface="Times New Roman" panose="02020603050405020304" pitchFamily="18" charset="0"/>
                <a:cs typeface="Times New Roman" panose="02020603050405020304" pitchFamily="18" charset="0"/>
              </a:rPr>
              <a:t>To begin, he carefully examined the outcomes of the JAD session that focused on defining the system structure of the WebStore. From this analysis, he identified six high level</a:t>
            </a:r>
            <a:r>
              <a:rPr lang="en-US" sz="180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processes that would become the foundation of the level-0 DFD. </a:t>
            </a:r>
          </a:p>
          <a:p>
            <a:pPr algn="just">
              <a:lnSpc>
                <a:spcPct val="100000"/>
              </a:lnSpc>
              <a:spcBef>
                <a:spcPts val="0"/>
              </a:spcBef>
            </a:pPr>
            <a:r>
              <a:rPr lang="en-US" sz="1800" b="0" i="0" u="none" strike="noStrike" baseline="0" dirty="0">
                <a:latin typeface="Times New Roman" panose="02020603050405020304" pitchFamily="18" charset="0"/>
                <a:cs typeface="Times New Roman" panose="02020603050405020304" pitchFamily="18" charset="0"/>
              </a:rPr>
              <a:t>Next, He determined that it would be most efficient if the WebStore system exchanged information with existing PVF systems rather than capturing and storing redundant information. </a:t>
            </a:r>
            <a:r>
              <a:rPr lang="en-US" sz="1800" dirty="0">
                <a:latin typeface="Times New Roman" panose="02020603050405020304" pitchFamily="18" charset="0"/>
                <a:cs typeface="Times New Roman" panose="02020603050405020304" pitchFamily="18" charset="0"/>
              </a:rPr>
              <a:t>(</a:t>
            </a:r>
            <a:r>
              <a:rPr lang="en-US" sz="1800" b="0" i="0" u="none" strike="noStrike" baseline="0" dirty="0">
                <a:latin typeface="Times New Roman" panose="02020603050405020304" pitchFamily="18" charset="0"/>
                <a:cs typeface="Times New Roman" panose="02020603050405020304" pitchFamily="18" charset="0"/>
              </a:rPr>
              <a:t>the Purchasing Fulfillment System—a system for tracking orders (discussed in Chapter 3)—and the Customer Tracking System (discussed in Chapter 4). </a:t>
            </a:r>
          </a:p>
          <a:p>
            <a:pPr algn="just">
              <a:lnSpc>
                <a:spcPct val="100000"/>
              </a:lnSpc>
              <a:spcBef>
                <a:spcPts val="0"/>
              </a:spcBef>
            </a:pPr>
            <a:r>
              <a:rPr lang="en-US" sz="1800" b="0" i="0" u="none" strike="noStrike" baseline="0" dirty="0">
                <a:latin typeface="Times New Roman" panose="02020603050405020304" pitchFamily="18" charset="0"/>
                <a:cs typeface="Times New Roman" panose="02020603050405020304" pitchFamily="18" charset="0"/>
              </a:rPr>
              <a:t>These two existing systems will be “sources” (providers) and “sinks” (receivers) of information for the WebStore system. </a:t>
            </a:r>
          </a:p>
          <a:p>
            <a:pPr algn="just">
              <a:lnSpc>
                <a:spcPct val="100000"/>
              </a:lnSpc>
              <a:spcBef>
                <a:spcPts val="0"/>
              </a:spcBef>
            </a:pPr>
            <a:r>
              <a:rPr lang="en-US" sz="1800" b="0" i="0" u="none" strike="noStrike" baseline="0" dirty="0">
                <a:latin typeface="Times New Roman" panose="02020603050405020304" pitchFamily="18" charset="0"/>
                <a:cs typeface="Times New Roman" panose="02020603050405020304" pitchFamily="18" charset="0"/>
              </a:rPr>
              <a:t>When a customer opens an account, his or her information will be passed from the WebStore system to the Customer Tracking System. </a:t>
            </a:r>
          </a:p>
          <a:p>
            <a:pPr algn="just">
              <a:lnSpc>
                <a:spcPct val="100000"/>
              </a:lnSpc>
              <a:spcBef>
                <a:spcPts val="0"/>
              </a:spcBef>
            </a:pPr>
            <a:r>
              <a:rPr lang="en-US" sz="1800" b="0" i="0" u="none" strike="noStrike" baseline="0" dirty="0">
                <a:latin typeface="Times New Roman" panose="02020603050405020304" pitchFamily="18" charset="0"/>
                <a:cs typeface="Times New Roman" panose="02020603050405020304" pitchFamily="18" charset="0"/>
              </a:rPr>
              <a:t>When an order is placed (or when a customer requests status information on a prior order), information will be stored in and retrieved from the Purchasing Fulfillment System.  </a:t>
            </a:r>
          </a:p>
          <a:p>
            <a:pPr algn="just">
              <a:lnSpc>
                <a:spcPct val="100000"/>
              </a:lnSpc>
              <a:spcBef>
                <a:spcPts val="0"/>
              </a:spcBef>
            </a:pPr>
            <a:r>
              <a:rPr lang="en-US" sz="1800" b="0" i="0" u="none" strike="noStrike" baseline="0" dirty="0">
                <a:latin typeface="Times New Roman" panose="02020603050405020304" pitchFamily="18" charset="0"/>
                <a:cs typeface="Times New Roman" panose="02020603050405020304" pitchFamily="18" charset="0"/>
              </a:rPr>
              <a:t>The system would need to access two additional data sources. </a:t>
            </a:r>
          </a:p>
          <a:p>
            <a:pPr algn="just">
              <a:lnSpc>
                <a:spcPct val="100000"/>
              </a:lnSpc>
              <a:spcBef>
                <a:spcPts val="0"/>
              </a:spcBef>
            </a:pPr>
            <a:r>
              <a:rPr lang="en-US" sz="1800" b="0" i="0" u="none" strike="noStrike" baseline="0" dirty="0">
                <a:latin typeface="Times New Roman" panose="02020603050405020304" pitchFamily="18" charset="0"/>
                <a:cs typeface="Times New Roman" panose="02020603050405020304" pitchFamily="18" charset="0"/>
              </a:rPr>
              <a:t>First, in order to produce an online product catalog, the system would need to access the inventory database. </a:t>
            </a:r>
          </a:p>
          <a:p>
            <a:pPr algn="just">
              <a:lnSpc>
                <a:spcPct val="100000"/>
              </a:lnSpc>
              <a:spcBef>
                <a:spcPts val="0"/>
              </a:spcBef>
            </a:pPr>
            <a:r>
              <a:rPr lang="en-US" sz="1800" b="0" i="0" u="none" strike="noStrike" baseline="0" dirty="0">
                <a:latin typeface="Times New Roman" panose="02020603050405020304" pitchFamily="18" charset="0"/>
                <a:cs typeface="Times New Roman" panose="02020603050405020304" pitchFamily="18" charset="0"/>
              </a:rPr>
              <a:t>Second, to store the items a customer wants to purchase in the </a:t>
            </a:r>
            <a:r>
              <a:rPr lang="en-US" sz="1800" b="0" i="0" u="none" strike="noStrike" baseline="0" dirty="0" err="1">
                <a:latin typeface="Times New Roman" panose="02020603050405020304" pitchFamily="18" charset="0"/>
                <a:cs typeface="Times New Roman" panose="02020603050405020304" pitchFamily="18" charset="0"/>
              </a:rPr>
              <a:t>WebStore’s</a:t>
            </a:r>
            <a:r>
              <a:rPr lang="en-US" sz="1800" b="0" i="0" u="none" strike="noStrike" baseline="0" dirty="0">
                <a:latin typeface="Times New Roman" panose="02020603050405020304" pitchFamily="18" charset="0"/>
                <a:cs typeface="Times New Roman" panose="02020603050405020304" pitchFamily="18" charset="0"/>
              </a:rPr>
              <a:t> shopping cart, a temporary database would need to be created. </a:t>
            </a:r>
          </a:p>
          <a:p>
            <a:pPr algn="just">
              <a:lnSpc>
                <a:spcPct val="100000"/>
              </a:lnSpc>
              <a:spcBef>
                <a:spcPts val="0"/>
              </a:spcBef>
            </a:pPr>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81F7EB5-FFB1-4183-9684-D470E6011E16}"/>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8292EC24-97E9-43DC-9E03-CC641707F4AE}"/>
              </a:ext>
            </a:extLst>
          </p:cNvPr>
          <p:cNvSpPr>
            <a:spLocks noGrp="1"/>
          </p:cNvSpPr>
          <p:nvPr>
            <p:ph type="sldNum" sz="quarter" idx="12"/>
          </p:nvPr>
        </p:nvSpPr>
        <p:spPr/>
        <p:txBody>
          <a:bodyPr/>
          <a:lstStyle/>
          <a:p>
            <a:fld id="{F43085E7-DD81-4654-9295-72AD80DBC430}" type="slidenum">
              <a:rPr lang="tr-TR" smtClean="0"/>
              <a:t>75</a:t>
            </a:fld>
            <a:endParaRPr lang="tr-TR"/>
          </a:p>
        </p:txBody>
      </p:sp>
    </p:spTree>
    <p:extLst>
      <p:ext uri="{BB962C8B-B14F-4D97-AF65-F5344CB8AC3E}">
        <p14:creationId xmlns:p14="http://schemas.microsoft.com/office/powerpoint/2010/main" val="33702575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3AABC07-395B-454E-8AE4-5C0325146856}"/>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F9CD9922-CA79-4681-9476-39A522ED9D37}"/>
              </a:ext>
            </a:extLst>
          </p:cNvPr>
          <p:cNvSpPr>
            <a:spLocks noGrp="1"/>
          </p:cNvSpPr>
          <p:nvPr>
            <p:ph type="sldNum" sz="quarter" idx="12"/>
          </p:nvPr>
        </p:nvSpPr>
        <p:spPr/>
        <p:txBody>
          <a:bodyPr/>
          <a:lstStyle/>
          <a:p>
            <a:fld id="{F43085E7-DD81-4654-9295-72AD80DBC430}" type="slidenum">
              <a:rPr lang="tr-TR" smtClean="0"/>
              <a:t>76</a:t>
            </a:fld>
            <a:endParaRPr lang="tr-TR"/>
          </a:p>
        </p:txBody>
      </p:sp>
      <p:pic>
        <p:nvPicPr>
          <p:cNvPr id="7" name="Picture 6">
            <a:extLst>
              <a:ext uri="{FF2B5EF4-FFF2-40B4-BE49-F238E27FC236}">
                <a16:creationId xmlns:a16="http://schemas.microsoft.com/office/drawing/2014/main" id="{4D60172C-8FBB-4D59-A3E6-26AE052A0DDB}"/>
              </a:ext>
            </a:extLst>
          </p:cNvPr>
          <p:cNvPicPr>
            <a:picLocks noChangeAspect="1"/>
          </p:cNvPicPr>
          <p:nvPr/>
        </p:nvPicPr>
        <p:blipFill>
          <a:blip r:embed="rId2"/>
          <a:stretch>
            <a:fillRect/>
          </a:stretch>
        </p:blipFill>
        <p:spPr>
          <a:xfrm>
            <a:off x="471488" y="1000125"/>
            <a:ext cx="5966662" cy="4533899"/>
          </a:xfrm>
          <a:prstGeom prst="rect">
            <a:avLst/>
          </a:prstGeom>
        </p:spPr>
      </p:pic>
      <p:pic>
        <p:nvPicPr>
          <p:cNvPr id="8" name="Picture 7">
            <a:extLst>
              <a:ext uri="{FF2B5EF4-FFF2-40B4-BE49-F238E27FC236}">
                <a16:creationId xmlns:a16="http://schemas.microsoft.com/office/drawing/2014/main" id="{F5C5AE8B-975B-4162-9947-A2B1447D42AA}"/>
              </a:ext>
            </a:extLst>
          </p:cNvPr>
          <p:cNvPicPr>
            <a:picLocks noChangeAspect="1"/>
          </p:cNvPicPr>
          <p:nvPr/>
        </p:nvPicPr>
        <p:blipFill>
          <a:blip r:embed="rId3"/>
          <a:stretch>
            <a:fillRect/>
          </a:stretch>
        </p:blipFill>
        <p:spPr>
          <a:xfrm>
            <a:off x="6352425" y="206074"/>
            <a:ext cx="5710238" cy="5931499"/>
          </a:xfrm>
          <a:prstGeom prst="rect">
            <a:avLst/>
          </a:prstGeom>
        </p:spPr>
      </p:pic>
    </p:spTree>
    <p:extLst>
      <p:ext uri="{BB962C8B-B14F-4D97-AF65-F5344CB8AC3E}">
        <p14:creationId xmlns:p14="http://schemas.microsoft.com/office/powerpoint/2010/main" val="20919075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72270-99C3-4926-B433-CC62A90030F9}"/>
              </a:ext>
            </a:extLst>
          </p:cNvPr>
          <p:cNvSpPr>
            <a:spLocks noGrp="1"/>
          </p:cNvSpPr>
          <p:nvPr>
            <p:ph type="title"/>
          </p:nvPr>
        </p:nvSpPr>
        <p:spPr/>
        <p:txBody>
          <a:bodyPr/>
          <a:lstStyle/>
          <a:p>
            <a:pPr algn="ctr"/>
            <a:r>
              <a:rPr lang="en-US" dirty="0">
                <a:ln w="0">
                  <a:solidFill>
                    <a:srgbClr val="C00000"/>
                  </a:solidFill>
                </a:ln>
                <a:solidFill>
                  <a:srgbClr val="C00000"/>
                </a:solidFill>
                <a:latin typeface="Times New Roman" panose="02020603050405020304" pitchFamily="18" charset="0"/>
                <a:cs typeface="Times New Roman" panose="02020603050405020304" pitchFamily="18" charset="0"/>
              </a:rPr>
              <a:t>summary</a:t>
            </a:r>
            <a:endParaRPr lang="tr-TR" dirty="0">
              <a:ln w="0">
                <a:solidFill>
                  <a:srgbClr val="C00000"/>
                </a:solidFill>
              </a:ln>
              <a:solidFill>
                <a:srgbClr val="C00000"/>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FF8367B-4CCF-4542-80C2-1C5721156D61}"/>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3C1750C9-BB24-4049-B8E8-48CAC86F7E27}"/>
              </a:ext>
            </a:extLst>
          </p:cNvPr>
          <p:cNvSpPr>
            <a:spLocks noGrp="1"/>
          </p:cNvSpPr>
          <p:nvPr>
            <p:ph type="sldNum" sz="quarter" idx="12"/>
          </p:nvPr>
        </p:nvSpPr>
        <p:spPr/>
        <p:txBody>
          <a:bodyPr/>
          <a:lstStyle/>
          <a:p>
            <a:fld id="{F43085E7-DD81-4654-9295-72AD80DBC430}" type="slidenum">
              <a:rPr lang="tr-TR" smtClean="0"/>
              <a:t>77</a:t>
            </a:fld>
            <a:endParaRPr lang="tr-TR"/>
          </a:p>
        </p:txBody>
      </p:sp>
      <p:sp>
        <p:nvSpPr>
          <p:cNvPr id="7" name="Content Placeholder 6">
            <a:extLst>
              <a:ext uri="{FF2B5EF4-FFF2-40B4-BE49-F238E27FC236}">
                <a16:creationId xmlns:a16="http://schemas.microsoft.com/office/drawing/2014/main" id="{C01F7179-7336-4247-88A9-E93D50A281EB}"/>
              </a:ext>
            </a:extLst>
          </p:cNvPr>
          <p:cNvSpPr>
            <a:spLocks noGrp="1"/>
          </p:cNvSpPr>
          <p:nvPr>
            <p:ph idx="1"/>
          </p:nvPr>
        </p:nvSpPr>
        <p:spPr>
          <a:xfrm>
            <a:off x="2887980" y="1825625"/>
            <a:ext cx="6416040" cy="4351338"/>
          </a:xfrm>
        </p:spPr>
        <p:txBody>
          <a:bodyPr>
            <a:normAutofit/>
          </a:bodyPr>
          <a:lstStyle/>
          <a:p>
            <a:pPr algn="just"/>
            <a:endParaRPr lang="tr-TR" sz="2800" b="0" i="0" u="none" strike="noStrike" baseline="0" dirty="0">
              <a:latin typeface="Times New Roman" panose="02020603050405020304" pitchFamily="18" charset="0"/>
              <a:cs typeface="Times New Roman" panose="02020603050405020304" pitchFamily="18" charset="0"/>
            </a:endParaRPr>
          </a:p>
          <a:p>
            <a:pPr algn="just"/>
            <a:endParaRPr lang="tr-TR" sz="2800" b="0" i="0" u="none" strike="noStrike" baseline="0" dirty="0">
              <a:latin typeface="Times New Roman" panose="02020603050405020304" pitchFamily="18" charset="0"/>
              <a:cs typeface="Times New Roman" panose="02020603050405020304" pitchFamily="18" charset="0"/>
            </a:endParaRPr>
          </a:p>
          <a:p>
            <a:pPr algn="just"/>
            <a:endParaRPr lang="tr-TR" dirty="0"/>
          </a:p>
        </p:txBody>
      </p:sp>
      <p:sp>
        <p:nvSpPr>
          <p:cNvPr id="3" name="TextBox 2">
            <a:extLst>
              <a:ext uri="{FF2B5EF4-FFF2-40B4-BE49-F238E27FC236}">
                <a16:creationId xmlns:a16="http://schemas.microsoft.com/office/drawing/2014/main" id="{7B724350-18D8-4720-BBDE-14870D1B6DE8}"/>
              </a:ext>
            </a:extLst>
          </p:cNvPr>
          <p:cNvSpPr txBox="1"/>
          <p:nvPr/>
        </p:nvSpPr>
        <p:spPr>
          <a:xfrm>
            <a:off x="2887980" y="1825090"/>
            <a:ext cx="7267575" cy="3785652"/>
          </a:xfrm>
          <a:prstGeom prst="rect">
            <a:avLst/>
          </a:prstGeom>
          <a:noFill/>
        </p:spPr>
        <p:txBody>
          <a:bodyPr wrap="square" rtlCol="0">
            <a:spAutoFit/>
          </a:bodyPr>
          <a:lstStyle/>
          <a:p>
            <a:pPr marL="457200" indent="-457200" algn="just">
              <a:buFont typeface="Wingdings" panose="05000000000000000000" pitchFamily="2" charset="2"/>
              <a:buChar char="v"/>
            </a:pPr>
            <a:r>
              <a:rPr lang="tr-TR" sz="2400" b="0" i="0" u="none" strike="noStrike" baseline="0" dirty="0">
                <a:latin typeface="Times New Roman" panose="02020603050405020304" pitchFamily="18" charset="0"/>
                <a:cs typeface="Times New Roman" panose="02020603050405020304" pitchFamily="18" charset="0"/>
              </a:rPr>
              <a:t>Data-flow Diagrams (DFD)</a:t>
            </a:r>
          </a:p>
          <a:p>
            <a:pPr marL="457200" indent="-457200" algn="just">
              <a:buFont typeface="Wingdings" panose="05000000000000000000" pitchFamily="2" charset="2"/>
              <a:buChar char="Ø"/>
            </a:pPr>
            <a:r>
              <a:rPr lang="tr-TR" sz="2400" b="0" i="0" u="none" strike="noStrike" baseline="0" dirty="0">
                <a:latin typeface="Times New Roman" panose="02020603050405020304" pitchFamily="18" charset="0"/>
                <a:cs typeface="Times New Roman" panose="02020603050405020304" pitchFamily="18" charset="0"/>
              </a:rPr>
              <a:t> Symbols</a:t>
            </a:r>
          </a:p>
          <a:p>
            <a:pPr marL="457200" indent="-457200" algn="just">
              <a:buFont typeface="Wingdings" panose="05000000000000000000" pitchFamily="2" charset="2"/>
              <a:buChar char="Ø"/>
            </a:pPr>
            <a:r>
              <a:rPr lang="tr-TR" sz="2400" b="0" i="0" u="none" strike="noStrike" baseline="0" dirty="0">
                <a:latin typeface="Times New Roman" panose="02020603050405020304" pitchFamily="18" charset="0"/>
                <a:cs typeface="Times New Roman" panose="02020603050405020304" pitchFamily="18" charset="0"/>
              </a:rPr>
              <a:t> Rules for creating</a:t>
            </a:r>
          </a:p>
          <a:p>
            <a:pPr marL="457200" indent="-457200" algn="just">
              <a:buFont typeface="Wingdings" panose="05000000000000000000" pitchFamily="2" charset="2"/>
              <a:buChar char="Ø"/>
            </a:pPr>
            <a:r>
              <a:rPr lang="tr-TR" sz="2400" b="0" i="0" u="none" strike="noStrike" baseline="0" dirty="0">
                <a:latin typeface="Times New Roman" panose="02020603050405020304" pitchFamily="18" charset="0"/>
                <a:cs typeface="Times New Roman" panose="02020603050405020304" pitchFamily="18" charset="0"/>
              </a:rPr>
              <a:t> Decomposition</a:t>
            </a:r>
          </a:p>
          <a:p>
            <a:pPr marL="457200" indent="-457200" algn="just">
              <a:buFont typeface="Wingdings" panose="05000000000000000000" pitchFamily="2" charset="2"/>
              <a:buChar char="Ø"/>
            </a:pPr>
            <a:r>
              <a:rPr lang="tr-TR" sz="2400" b="0" i="0" u="none" strike="noStrike" baseline="0" dirty="0">
                <a:latin typeface="Times New Roman" panose="02020603050405020304" pitchFamily="18" charset="0"/>
                <a:cs typeface="Times New Roman" panose="02020603050405020304" pitchFamily="18" charset="0"/>
              </a:rPr>
              <a:t> Balancing</a:t>
            </a:r>
          </a:p>
          <a:p>
            <a:pPr marL="457200" indent="-457200" algn="just">
              <a:buFont typeface="Wingdings" panose="05000000000000000000" pitchFamily="2" charset="2"/>
              <a:buChar char="v"/>
            </a:pPr>
            <a:r>
              <a:rPr lang="tr-TR" sz="2400" b="0" i="0" u="none" strike="noStrike" baseline="0" dirty="0">
                <a:latin typeface="Times New Roman" panose="02020603050405020304" pitchFamily="18" charset="0"/>
                <a:cs typeface="Times New Roman" panose="02020603050405020304" pitchFamily="18" charset="0"/>
              </a:rPr>
              <a:t>DFDs for Analysis</a:t>
            </a:r>
          </a:p>
          <a:p>
            <a:pPr marL="457200" indent="-457200" algn="just">
              <a:buFont typeface="Wingdings" panose="05000000000000000000" pitchFamily="2" charset="2"/>
              <a:buChar char="v"/>
            </a:pPr>
            <a:r>
              <a:rPr lang="en-US" sz="2400" b="0" i="0" u="none" strike="noStrike" baseline="0" dirty="0">
                <a:latin typeface="Times New Roman" panose="02020603050405020304" pitchFamily="18" charset="0"/>
                <a:cs typeface="Times New Roman" panose="02020603050405020304" pitchFamily="18" charset="0"/>
              </a:rPr>
              <a:t>DFDs for Business Process Reengineering (BPR)</a:t>
            </a:r>
          </a:p>
          <a:p>
            <a:pPr marL="457200" indent="-457200" algn="just">
              <a:buFont typeface="Wingdings" panose="05000000000000000000" pitchFamily="2" charset="2"/>
              <a:buChar char="v"/>
            </a:pPr>
            <a:r>
              <a:rPr lang="tr-TR" sz="2400" b="0" i="0" u="none" strike="noStrike" baseline="0" dirty="0">
                <a:latin typeface="Times New Roman" panose="02020603050405020304" pitchFamily="18" charset="0"/>
                <a:cs typeface="Times New Roman" panose="02020603050405020304" pitchFamily="18" charset="0"/>
              </a:rPr>
              <a:t>Logic Modeling</a:t>
            </a:r>
          </a:p>
          <a:p>
            <a:pPr marL="457200" indent="-457200" algn="just">
              <a:buFont typeface="Wingdings" panose="05000000000000000000" pitchFamily="2" charset="2"/>
              <a:buChar char="Ø"/>
            </a:pPr>
            <a:r>
              <a:rPr lang="tr-TR" sz="2400" b="0" i="0" u="none" strike="noStrike" baseline="0" dirty="0">
                <a:latin typeface="Times New Roman" panose="02020603050405020304" pitchFamily="18" charset="0"/>
                <a:cs typeface="Times New Roman" panose="02020603050405020304" pitchFamily="18" charset="0"/>
              </a:rPr>
              <a:t> Decision Tables</a:t>
            </a:r>
          </a:p>
          <a:p>
            <a:pPr marL="457200" indent="-457200" algn="just">
              <a:buFont typeface="Wingdings" panose="05000000000000000000" pitchFamily="2" charset="2"/>
              <a:buChar char="v"/>
            </a:pPr>
            <a:r>
              <a:rPr lang="tr-TR" sz="2400" b="0" i="0" u="none" strike="noStrike" baseline="0" dirty="0">
                <a:latin typeface="Times New Roman" panose="02020603050405020304" pitchFamily="18" charset="0"/>
                <a:cs typeface="Times New Roman" panose="02020603050405020304" pitchFamily="18" charset="0"/>
              </a:rPr>
              <a:t>Process Modeling for the Internet</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20617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28257" y="2397949"/>
            <a:ext cx="6335486" cy="2062103"/>
          </a:xfrm>
          <a:prstGeom prst="rect">
            <a:avLst/>
          </a:prstGeom>
          <a:noFill/>
        </p:spPr>
        <p:txBody>
          <a:bodyPr wrap="square" rtlCol="0">
            <a:spAutoFit/>
          </a:bodyPr>
          <a:lstStyle/>
          <a:p>
            <a:pPr algn="ctr"/>
            <a:r>
              <a:rPr lang="en-US"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Thank you for your attention</a:t>
            </a:r>
          </a:p>
          <a:p>
            <a:pPr algn="ctr"/>
            <a:r>
              <a:rPr lang="en-US"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Any Questions</a:t>
            </a:r>
          </a:p>
          <a:p>
            <a:pPr algn="ctr"/>
            <a:r>
              <a:rPr lang="en-US"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48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tr-TR"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F43085E7-DD81-4654-9295-72AD80DBC430}" type="slidenum">
              <a:rPr lang="tr-TR" smtClean="0"/>
              <a:t>78</a:t>
            </a:fld>
            <a:endParaRPr lang="tr-TR"/>
          </a:p>
        </p:txBody>
      </p:sp>
      <p:sp>
        <p:nvSpPr>
          <p:cNvPr id="2" name="Footer Placeholder 1">
            <a:extLst>
              <a:ext uri="{FF2B5EF4-FFF2-40B4-BE49-F238E27FC236}">
                <a16:creationId xmlns:a16="http://schemas.microsoft.com/office/drawing/2014/main" id="{4B1A3A0D-A55C-4469-920E-7CDB1CE27779}"/>
              </a:ext>
            </a:extLst>
          </p:cNvPr>
          <p:cNvSpPr>
            <a:spLocks noGrp="1"/>
          </p:cNvSpPr>
          <p:nvPr>
            <p:ph type="ftr" sz="quarter" idx="11"/>
          </p:nvPr>
        </p:nvSpPr>
        <p:spPr/>
        <p:txBody>
          <a:bodyPr/>
          <a:lstStyle/>
          <a:p>
            <a:r>
              <a:rPr lang="tr-TR"/>
              <a:t>IENG/MANE 372 - Chapter 6</a:t>
            </a:r>
          </a:p>
        </p:txBody>
      </p:sp>
    </p:spTree>
    <p:extLst>
      <p:ext uri="{BB962C8B-B14F-4D97-AF65-F5344CB8AC3E}">
        <p14:creationId xmlns:p14="http://schemas.microsoft.com/office/powerpoint/2010/main" val="2253213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E29CF0F-F290-4C5E-B00B-2DCB3C4AF3F1}"/>
              </a:ext>
            </a:extLst>
          </p:cNvPr>
          <p:cNvSpPr>
            <a:spLocks noGrp="1"/>
          </p:cNvSpPr>
          <p:nvPr>
            <p:ph type="ftr" sz="quarter" idx="11"/>
          </p:nvPr>
        </p:nvSpPr>
        <p:spPr/>
        <p:txBody>
          <a:bodyPr/>
          <a:lstStyle/>
          <a:p>
            <a:r>
              <a:rPr lang="tr-TR"/>
              <a:t>IENG/MANE 372 - Chapter 6</a:t>
            </a:r>
            <a:endParaRPr lang="tr-TR" dirty="0"/>
          </a:p>
        </p:txBody>
      </p:sp>
      <p:sp>
        <p:nvSpPr>
          <p:cNvPr id="5" name="Slide Number Placeholder 4">
            <a:extLst>
              <a:ext uri="{FF2B5EF4-FFF2-40B4-BE49-F238E27FC236}">
                <a16:creationId xmlns:a16="http://schemas.microsoft.com/office/drawing/2014/main" id="{DE5870E5-8702-46CF-BB2F-BA6FFA4AE3A2}"/>
              </a:ext>
            </a:extLst>
          </p:cNvPr>
          <p:cNvSpPr>
            <a:spLocks noGrp="1"/>
          </p:cNvSpPr>
          <p:nvPr>
            <p:ph type="sldNum" sz="quarter" idx="12"/>
          </p:nvPr>
        </p:nvSpPr>
        <p:spPr/>
        <p:txBody>
          <a:bodyPr/>
          <a:lstStyle/>
          <a:p>
            <a:fld id="{F43085E7-DD81-4654-9295-72AD80DBC430}" type="slidenum">
              <a:rPr lang="tr-TR" smtClean="0"/>
              <a:t>8</a:t>
            </a:fld>
            <a:endParaRPr lang="tr-TR"/>
          </a:p>
        </p:txBody>
      </p:sp>
      <p:sp>
        <p:nvSpPr>
          <p:cNvPr id="7" name="Content Placeholder 2">
            <a:extLst>
              <a:ext uri="{FF2B5EF4-FFF2-40B4-BE49-F238E27FC236}">
                <a16:creationId xmlns:a16="http://schemas.microsoft.com/office/drawing/2014/main" id="{7615F01A-062B-4428-A5C8-CC10665C88E9}"/>
              </a:ext>
            </a:extLst>
          </p:cNvPr>
          <p:cNvSpPr txBox="1">
            <a:spLocks/>
          </p:cNvSpPr>
          <p:nvPr/>
        </p:nvSpPr>
        <p:spPr>
          <a:xfrm>
            <a:off x="415843" y="1385888"/>
            <a:ext cx="5383528" cy="4486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focuses on defining clear,</a:t>
            </a:r>
            <a:r>
              <a:rPr lang="en-US" sz="1600" dirty="0">
                <a:latin typeface="Times New Roman" panose="02020603050405020304" pitchFamily="18" charset="0"/>
                <a:cs typeface="Times New Roman" panose="02020603050405020304" pitchFamily="18" charset="0"/>
              </a:rPr>
              <a:t> discrete activities and the work needed to complete each activity </a:t>
            </a:r>
            <a:r>
              <a:rPr lang="tr-TR" sz="1600" dirty="0">
                <a:latin typeface="Times New Roman" panose="02020603050405020304" pitchFamily="18" charset="0"/>
                <a:cs typeface="Times New Roman" panose="02020603050405020304" pitchFamily="18" charset="0"/>
              </a:rPr>
              <a:t>within a single project.</a:t>
            </a:r>
            <a:endParaRPr lang="en-US" sz="1600" dirty="0">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mj-lt"/>
              <a:buAutoNum type="arabicPeriod"/>
            </a:pPr>
            <a:r>
              <a:rPr lang="en-US"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Describe project scope, alternatives and feasibility</a:t>
            </a:r>
            <a:endPar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mj-lt"/>
              <a:buAutoNum type="arabicPeriod"/>
            </a:pPr>
            <a:r>
              <a:rPr lang="en-US"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Divide the project into manageable tasks </a:t>
            </a:r>
          </a:p>
          <a:p>
            <a:pPr marL="342900" indent="-342900">
              <a:lnSpc>
                <a:spcPct val="150000"/>
              </a:lnSpc>
              <a:spcBef>
                <a:spcPts val="0"/>
              </a:spcBef>
              <a:buFont typeface="+mj-lt"/>
              <a:buAutoNum type="arabicPeriod"/>
            </a:pPr>
            <a:r>
              <a:rPr lang="en-US"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Estimate resources and create a resource plan</a:t>
            </a:r>
          </a:p>
          <a:p>
            <a:pPr marL="342900" indent="-342900">
              <a:lnSpc>
                <a:spcPct val="150000"/>
              </a:lnSpc>
              <a:spcBef>
                <a:spcPts val="0"/>
              </a:spcBef>
              <a:buFont typeface="+mj-lt"/>
              <a:buAutoNum type="arabicPeriod"/>
            </a:pPr>
            <a:r>
              <a:rPr lang="en-US"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Develop a preliminary schedule </a:t>
            </a:r>
            <a:endPar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mj-lt"/>
              <a:buAutoNum type="arabicPeriod"/>
            </a:pPr>
            <a:r>
              <a:rPr lang="en-US"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Develop a communication plan </a:t>
            </a:r>
            <a:endPar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mj-lt"/>
              <a:buAutoNum type="arabicPeriod"/>
            </a:pPr>
            <a:r>
              <a:rPr lang="en-US"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Determine project standards and procedures </a:t>
            </a:r>
            <a:endPar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mj-lt"/>
              <a:buAutoNum type="arabicPeriod"/>
            </a:pPr>
            <a:r>
              <a:rPr lang="en-US"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Identify and assess risk Identify sources of risk </a:t>
            </a:r>
            <a:endPar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mj-lt"/>
              <a:buAutoNum type="arabicPeriod"/>
            </a:pPr>
            <a:r>
              <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Create a preliminary budget</a:t>
            </a:r>
          </a:p>
          <a:p>
            <a:pPr marL="342900" indent="-342900">
              <a:lnSpc>
                <a:spcPct val="150000"/>
              </a:lnSpc>
              <a:spcBef>
                <a:spcPts val="0"/>
              </a:spcBef>
              <a:buFont typeface="+mj-lt"/>
              <a:buAutoNum type="arabicPeriod"/>
            </a:pPr>
            <a:r>
              <a:rPr lang="en-US"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Develop a project scope statement</a:t>
            </a:r>
            <a:endPar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mj-lt"/>
              <a:buAutoNum type="arabicPeriod"/>
            </a:pPr>
            <a:r>
              <a:rPr lang="en-US"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Set a baseline project plan </a:t>
            </a:r>
            <a:endPar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BB61C510-2D4F-40C9-9AD7-D171D06BE55C}"/>
              </a:ext>
            </a:extLst>
          </p:cNvPr>
          <p:cNvSpPr txBox="1">
            <a:spLocks/>
          </p:cNvSpPr>
          <p:nvPr/>
        </p:nvSpPr>
        <p:spPr>
          <a:xfrm>
            <a:off x="751121" y="323055"/>
            <a:ext cx="5981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Stage 2: </a:t>
            </a:r>
            <a:r>
              <a:rPr lang="tr-TR" sz="32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Planning the Project </a:t>
            </a:r>
          </a:p>
        </p:txBody>
      </p:sp>
      <p:sp>
        <p:nvSpPr>
          <p:cNvPr id="13" name="Content Placeholder 2">
            <a:extLst>
              <a:ext uri="{FF2B5EF4-FFF2-40B4-BE49-F238E27FC236}">
                <a16:creationId xmlns:a16="http://schemas.microsoft.com/office/drawing/2014/main" id="{9FF1406C-385D-4551-A5D9-5D77CFAEBB26}"/>
              </a:ext>
            </a:extLst>
          </p:cNvPr>
          <p:cNvSpPr txBox="1">
            <a:spLocks/>
          </p:cNvSpPr>
          <p:nvPr/>
        </p:nvSpPr>
        <p:spPr>
          <a:xfrm>
            <a:off x="6248400" y="704055"/>
            <a:ext cx="5789632" cy="50165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Phase 2 : </a:t>
            </a:r>
            <a:r>
              <a:rPr lang="tr-TR" sz="1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Systems Analysis</a:t>
            </a:r>
            <a:endParaRPr lang="en-US" sz="1600" dirty="0">
              <a:latin typeface="Times New Roman" panose="02020603050405020304" pitchFamily="18" charset="0"/>
              <a:cs typeface="Times New Roman" panose="02020603050405020304" pitchFamily="18" charset="0"/>
            </a:endParaRPr>
          </a:p>
          <a:p>
            <a:pPr algn="just">
              <a:lnSpc>
                <a:spcPct val="110000"/>
              </a:lnSpc>
              <a:buFont typeface="Wingdings" panose="05000000000000000000" pitchFamily="2" charset="2"/>
              <a:buChar char="q"/>
            </a:pPr>
            <a:r>
              <a:rPr lang="en-US" sz="1600" dirty="0">
                <a:solidFill>
                  <a:schemeClr val="accent6">
                    <a:lumMod val="75000"/>
                  </a:schemeClr>
                </a:solidFill>
                <a:latin typeface="Times New Roman" panose="02020603050405020304" pitchFamily="18" charset="0"/>
                <a:cs typeface="Times New Roman" panose="02020603050405020304" pitchFamily="18" charset="0"/>
              </a:rPr>
              <a:t>Study of current procedures and information systems and suggestion of alternative replacement systems. </a:t>
            </a:r>
          </a:p>
          <a:p>
            <a:pPr algn="just">
              <a:lnSpc>
                <a:spcPct val="110000"/>
              </a:lnSpc>
              <a:buFont typeface="Wingdings" panose="05000000000000000000" pitchFamily="2" charset="2"/>
              <a:buChar char="q"/>
            </a:pPr>
            <a:r>
              <a:rPr lang="tr-TR" sz="1600" dirty="0">
                <a:solidFill>
                  <a:schemeClr val="accent6">
                    <a:lumMod val="75000"/>
                  </a:schemeClr>
                </a:solidFill>
                <a:latin typeface="Times New Roman" panose="02020603050405020304" pitchFamily="18" charset="0"/>
                <a:cs typeface="Times New Roman" panose="02020603050405020304" pitchFamily="18" charset="0"/>
              </a:rPr>
              <a:t>Analysis has several subphases :</a:t>
            </a:r>
          </a:p>
          <a:p>
            <a:pPr marL="342900" indent="-342900" algn="just">
              <a:lnSpc>
                <a:spcPct val="150000"/>
              </a:lnSpc>
              <a:spcBef>
                <a:spcPts val="0"/>
              </a:spcBef>
              <a:buFont typeface="+mj-lt"/>
              <a:buAutoNum type="arabicPeriod"/>
            </a:pPr>
            <a:r>
              <a:rPr lang="en-US"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D</a:t>
            </a:r>
            <a:r>
              <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etermining the requirements of the system:  what the users want from a proposed system. This subphase involves a careful study of any current systems, manual and computerized, that might be replaced or enhanced as part of this project. </a:t>
            </a:r>
          </a:p>
          <a:p>
            <a:pPr marL="457200" indent="-457200" algn="just">
              <a:lnSpc>
                <a:spcPct val="110000"/>
              </a:lnSpc>
              <a:buFont typeface="+mj-lt"/>
              <a:buAutoNum type="arabicPeriod"/>
            </a:pPr>
            <a:r>
              <a:rPr lang="en-US" sz="1600" u="sng" dirty="0">
                <a:solidFill>
                  <a:schemeClr val="accent6">
                    <a:lumMod val="75000"/>
                  </a:schemeClr>
                </a:solidFill>
                <a:latin typeface="Times New Roman" panose="02020603050405020304" pitchFamily="18" charset="0"/>
                <a:cs typeface="Times New Roman" panose="02020603050405020304" pitchFamily="18" charset="0"/>
              </a:rPr>
              <a:t>S</a:t>
            </a:r>
            <a:r>
              <a:rPr lang="tr-TR" sz="1600" u="sng" dirty="0">
                <a:solidFill>
                  <a:schemeClr val="accent6">
                    <a:lumMod val="75000"/>
                  </a:schemeClr>
                </a:solidFill>
                <a:latin typeface="Times New Roman" panose="02020603050405020304" pitchFamily="18" charset="0"/>
                <a:cs typeface="Times New Roman" panose="02020603050405020304" pitchFamily="18" charset="0"/>
              </a:rPr>
              <a:t>tudy and Structure of the requirements according to their interrelationships, eliminating any redundancies. And generate alternative initial designs to match the requirements. </a:t>
            </a:r>
          </a:p>
          <a:p>
            <a:pPr marL="457200" indent="-457200" algn="just">
              <a:lnSpc>
                <a:spcPct val="110000"/>
              </a:lnSpc>
              <a:buFont typeface="+mj-lt"/>
              <a:buAutoNum type="arabicPeriod"/>
            </a:pPr>
            <a:r>
              <a:rPr lang="tr-TR" sz="1600" dirty="0">
                <a:solidFill>
                  <a:schemeClr val="accent6">
                    <a:lumMod val="75000"/>
                  </a:schemeClr>
                </a:solidFill>
                <a:latin typeface="Times New Roman" panose="02020603050405020304" pitchFamily="18" charset="0"/>
                <a:cs typeface="Times New Roman" panose="02020603050405020304" pitchFamily="18" charset="0"/>
              </a:rPr>
              <a:t>Compare the alternatives to determine which best meets the requirements within the cost, labor, and technical levels the organization is willing to commit to the development process. </a:t>
            </a:r>
          </a:p>
          <a:p>
            <a:pPr marL="457200" indent="-457200" algn="just">
              <a:lnSpc>
                <a:spcPct val="110000"/>
              </a:lnSpc>
              <a:buFont typeface="+mj-lt"/>
              <a:buAutoNum type="arabicPeriod"/>
            </a:pPr>
            <a:r>
              <a:rPr lang="en-US" sz="1600" dirty="0">
                <a:solidFill>
                  <a:schemeClr val="accent6">
                    <a:lumMod val="75000"/>
                  </a:schemeClr>
                </a:solidFill>
                <a:latin typeface="Times New Roman" panose="02020603050405020304" pitchFamily="18" charset="0"/>
                <a:cs typeface="Times New Roman" panose="02020603050405020304" pitchFamily="18" charset="0"/>
              </a:rPr>
              <a:t>D</a:t>
            </a:r>
            <a:r>
              <a:rPr lang="tr-TR" sz="1600" dirty="0">
                <a:solidFill>
                  <a:schemeClr val="accent6">
                    <a:lumMod val="75000"/>
                  </a:schemeClr>
                </a:solidFill>
                <a:latin typeface="Times New Roman" panose="02020603050405020304" pitchFamily="18" charset="0"/>
                <a:cs typeface="Times New Roman" panose="02020603050405020304" pitchFamily="18" charset="0"/>
              </a:rPr>
              <a:t>escription and recommendation of best alternative solution</a:t>
            </a:r>
          </a:p>
          <a:p>
            <a:pPr marL="457200" lvl="1" indent="0">
              <a:buFont typeface="Arial" panose="020B0604020202020204" pitchFamily="34" charset="0"/>
              <a:buNone/>
            </a:pP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093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A734-2907-4DAD-9EB6-3C4D384DE545}"/>
              </a:ext>
            </a:extLst>
          </p:cNvPr>
          <p:cNvSpPr>
            <a:spLocks noGrp="1"/>
          </p:cNvSpPr>
          <p:nvPr>
            <p:ph type="title"/>
          </p:nvPr>
        </p:nvSpPr>
        <p:spPr>
          <a:xfrm>
            <a:off x="838200" y="60325"/>
            <a:ext cx="10515600" cy="1325563"/>
          </a:xfrm>
        </p:spPr>
        <p:txBody>
          <a:bodyPr>
            <a:normAutofit/>
          </a:bodyPr>
          <a:lstStyle/>
          <a:p>
            <a:r>
              <a:rPr lang="en-US" sz="32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Stage</a:t>
            </a:r>
            <a:r>
              <a:rPr lang="en-US" sz="3200" i="0" u="none" strike="noStrike" baseline="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3: Executing the Project</a:t>
            </a:r>
            <a:endParaRPr lang="tr-TR" sz="66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6C108D2-87BD-494E-AC6B-F43A69CE101D}"/>
              </a:ext>
            </a:extLst>
          </p:cNvPr>
          <p:cNvSpPr>
            <a:spLocks noGrp="1"/>
          </p:cNvSpPr>
          <p:nvPr>
            <p:ph idx="1"/>
          </p:nvPr>
        </p:nvSpPr>
        <p:spPr>
          <a:xfrm>
            <a:off x="838200" y="1157289"/>
            <a:ext cx="5138057" cy="3926340"/>
          </a:xfrm>
        </p:spPr>
        <p:txBody>
          <a:bodyPr>
            <a:normAutofit/>
          </a:bodyPr>
          <a:lstStyle/>
          <a:p>
            <a:pPr algn="just">
              <a:buFont typeface="Wingdings" panose="05000000000000000000" pitchFamily="2" charset="2"/>
              <a:buChar char="q"/>
            </a:pPr>
            <a:r>
              <a:rPr lang="en-US" sz="1800" dirty="0">
                <a:solidFill>
                  <a:schemeClr val="accent2"/>
                </a:solidFill>
                <a:latin typeface="Times New Roman" panose="02020603050405020304" pitchFamily="18" charset="0"/>
                <a:cs typeface="Times New Roman" panose="02020603050405020304" pitchFamily="18" charset="0"/>
              </a:rPr>
              <a:t>T</a:t>
            </a:r>
            <a:r>
              <a:rPr lang="en-US" sz="1800" b="0" u="none" strike="noStrike" baseline="0" dirty="0">
                <a:solidFill>
                  <a:schemeClr val="accent2"/>
                </a:solidFill>
                <a:latin typeface="Times New Roman" panose="02020603050405020304" pitchFamily="18" charset="0"/>
                <a:cs typeface="Times New Roman" panose="02020603050405020304" pitchFamily="18" charset="0"/>
              </a:rPr>
              <a:t>he plans created in the prior </a:t>
            </a:r>
            <a:r>
              <a:rPr lang="tr-TR" sz="1800" b="0" u="none" strike="noStrike" baseline="0" dirty="0">
                <a:solidFill>
                  <a:schemeClr val="accent2"/>
                </a:solidFill>
                <a:latin typeface="Times New Roman" panose="02020603050405020304" pitchFamily="18" charset="0"/>
                <a:cs typeface="Times New Roman" panose="02020603050405020304" pitchFamily="18" charset="0"/>
              </a:rPr>
              <a:t>phases (project initiation and</a:t>
            </a:r>
            <a:r>
              <a:rPr lang="en-US" sz="1800" b="0" u="none" strike="noStrike" baseline="0" dirty="0">
                <a:solidFill>
                  <a:schemeClr val="accent2"/>
                </a:solidFill>
                <a:latin typeface="Times New Roman" panose="02020603050405020304" pitchFamily="18" charset="0"/>
                <a:cs typeface="Times New Roman" panose="02020603050405020304" pitchFamily="18" charset="0"/>
              </a:rPr>
              <a:t> planning) are put into action.</a:t>
            </a:r>
          </a:p>
          <a:p>
            <a:pPr marL="342900" indent="-342900" algn="just">
              <a:buFont typeface="+mj-lt"/>
              <a:buAutoNum type="arabicPeriod"/>
            </a:pPr>
            <a:r>
              <a:rPr lang="en-US" sz="1800" b="0" u="sng" strike="noStrike" baseline="0" dirty="0">
                <a:solidFill>
                  <a:schemeClr val="accent2"/>
                </a:solidFill>
                <a:effectLst>
                  <a:glow rad="127000">
                    <a:schemeClr val="accent1"/>
                  </a:glow>
                </a:effectLst>
                <a:uFill>
                  <a:solidFill>
                    <a:srgbClr val="0070C0"/>
                  </a:solidFill>
                </a:uFill>
                <a:latin typeface="Times New Roman" panose="02020603050405020304" pitchFamily="18" charset="0"/>
                <a:cs typeface="Times New Roman" panose="02020603050405020304" pitchFamily="18" charset="0"/>
              </a:rPr>
              <a:t>Executing the baseline project plan</a:t>
            </a:r>
            <a:endParaRPr lang="en-US" sz="1800" u="sng" dirty="0">
              <a:solidFill>
                <a:schemeClr val="accent2"/>
              </a:solidFill>
              <a:effectLst>
                <a:glow rad="127000">
                  <a:schemeClr val="accent1"/>
                </a:glow>
              </a:effectLst>
              <a:uFill>
                <a:solidFill>
                  <a:srgbClr val="0070C0"/>
                </a:solidFill>
              </a:u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1800" b="0" u="none" strike="noStrike" baseline="0" dirty="0">
                <a:solidFill>
                  <a:schemeClr val="accent2"/>
                </a:solidFill>
                <a:latin typeface="Times New Roman" panose="02020603050405020304" pitchFamily="18" charset="0"/>
                <a:cs typeface="Times New Roman" panose="02020603050405020304" pitchFamily="18" charset="0"/>
              </a:rPr>
              <a:t>Monitoring project progress against the baseline project plan</a:t>
            </a:r>
          </a:p>
          <a:p>
            <a:pPr marL="342900" indent="-342900" algn="just">
              <a:buFont typeface="+mj-lt"/>
              <a:buAutoNum type="arabicPeriod"/>
            </a:pPr>
            <a:r>
              <a:rPr lang="en-US" sz="1800" b="0" u="none" strike="noStrike" baseline="0" dirty="0">
                <a:solidFill>
                  <a:schemeClr val="accent2"/>
                </a:solidFill>
                <a:latin typeface="Times New Roman" panose="02020603050405020304" pitchFamily="18" charset="0"/>
                <a:cs typeface="Times New Roman" panose="02020603050405020304" pitchFamily="18" charset="0"/>
              </a:rPr>
              <a:t>Managing changes to the baseline project plan.</a:t>
            </a:r>
            <a:endParaRPr lang="en-US" sz="1800" dirty="0">
              <a:solidFill>
                <a:schemeClr val="accent2"/>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1800" b="0" u="none" strike="noStrike" baseline="0" dirty="0">
                <a:solidFill>
                  <a:schemeClr val="accent2"/>
                </a:solidFill>
                <a:latin typeface="Times New Roman" panose="02020603050405020304" pitchFamily="18" charset="0"/>
                <a:cs typeface="Times New Roman" panose="02020603050405020304" pitchFamily="18" charset="0"/>
              </a:rPr>
              <a:t>Maintaining the project workbook.</a:t>
            </a:r>
            <a:endParaRPr lang="en-US" sz="1800" b="0" u="none" strike="noStrike" baseline="0" dirty="0">
              <a:solidFill>
                <a:schemeClr val="accent2"/>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1800" b="0" u="none" strike="noStrike" baseline="0" dirty="0">
                <a:solidFill>
                  <a:schemeClr val="accent2"/>
                </a:solidFill>
                <a:latin typeface="Times New Roman" panose="02020603050405020304" pitchFamily="18" charset="0"/>
                <a:cs typeface="Times New Roman" panose="02020603050405020304" pitchFamily="18" charset="0"/>
              </a:rPr>
              <a:t>Communicating the project status</a:t>
            </a:r>
            <a:endParaRPr lang="en-US" sz="1800" dirty="0">
              <a:solidFill>
                <a:schemeClr val="accent2"/>
              </a:solidFill>
              <a:latin typeface="Times New Roman" panose="02020603050405020304" pitchFamily="18" charset="0"/>
              <a:cs typeface="Times New Roman" panose="02020603050405020304" pitchFamily="18" charset="0"/>
            </a:endParaRPr>
          </a:p>
          <a:p>
            <a:pPr marL="0" indent="0" algn="just">
              <a:buNone/>
            </a:pPr>
            <a:endParaRPr lang="tr-TR" sz="1800" b="0" u="none" strike="noStrike" baseline="0" dirty="0">
              <a:solidFill>
                <a:srgbClr val="000000"/>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E29CF0F-F290-4C5E-B00B-2DCB3C4AF3F1}"/>
              </a:ext>
            </a:extLst>
          </p:cNvPr>
          <p:cNvSpPr>
            <a:spLocks noGrp="1"/>
          </p:cNvSpPr>
          <p:nvPr>
            <p:ph type="ftr" sz="quarter" idx="11"/>
          </p:nvPr>
        </p:nvSpPr>
        <p:spPr/>
        <p:txBody>
          <a:bodyPr/>
          <a:lstStyle/>
          <a:p>
            <a:r>
              <a:rPr lang="tr-TR"/>
              <a:t>IENG/MANE 372 - Chapter 6</a:t>
            </a:r>
          </a:p>
        </p:txBody>
      </p:sp>
      <p:sp>
        <p:nvSpPr>
          <p:cNvPr id="5" name="Slide Number Placeholder 4">
            <a:extLst>
              <a:ext uri="{FF2B5EF4-FFF2-40B4-BE49-F238E27FC236}">
                <a16:creationId xmlns:a16="http://schemas.microsoft.com/office/drawing/2014/main" id="{DE5870E5-8702-46CF-BB2F-BA6FFA4AE3A2}"/>
              </a:ext>
            </a:extLst>
          </p:cNvPr>
          <p:cNvSpPr>
            <a:spLocks noGrp="1"/>
          </p:cNvSpPr>
          <p:nvPr>
            <p:ph type="sldNum" sz="quarter" idx="12"/>
          </p:nvPr>
        </p:nvSpPr>
        <p:spPr/>
        <p:txBody>
          <a:bodyPr/>
          <a:lstStyle/>
          <a:p>
            <a:fld id="{F43085E7-DD81-4654-9295-72AD80DBC430}" type="slidenum">
              <a:rPr lang="tr-TR" smtClean="0"/>
              <a:t>9</a:t>
            </a:fld>
            <a:endParaRPr lang="tr-TR"/>
          </a:p>
        </p:txBody>
      </p:sp>
      <p:sp>
        <p:nvSpPr>
          <p:cNvPr id="8" name="Content Placeholder 2">
            <a:extLst>
              <a:ext uri="{FF2B5EF4-FFF2-40B4-BE49-F238E27FC236}">
                <a16:creationId xmlns:a16="http://schemas.microsoft.com/office/drawing/2014/main" id="{7FE5B669-FE7B-4C9D-B657-16286649F095}"/>
              </a:ext>
            </a:extLst>
          </p:cNvPr>
          <p:cNvSpPr txBox="1">
            <a:spLocks/>
          </p:cNvSpPr>
          <p:nvPr/>
        </p:nvSpPr>
        <p:spPr>
          <a:xfrm>
            <a:off x="7402286" y="554831"/>
            <a:ext cx="3703320" cy="5748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1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Phase 3: Systems Design</a:t>
            </a:r>
            <a:endParaRPr lang="en-US" sz="16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tr-TR" sz="1600" dirty="0">
                <a:solidFill>
                  <a:schemeClr val="accent2"/>
                </a:solidFill>
                <a:latin typeface="Times New Roman" panose="02020603050405020304" pitchFamily="18" charset="0"/>
                <a:cs typeface="Times New Roman" panose="02020603050405020304" pitchFamily="18" charset="0"/>
              </a:rPr>
              <a:t>Logical design (Theory):</a:t>
            </a:r>
          </a:p>
          <a:p>
            <a:pPr>
              <a:buFont typeface="Wingdings" panose="05000000000000000000" pitchFamily="2" charset="2"/>
              <a:buChar char="q"/>
            </a:pPr>
            <a:r>
              <a:rPr lang="en-US" sz="1600" dirty="0">
                <a:solidFill>
                  <a:schemeClr val="accent2"/>
                </a:solidFill>
                <a:latin typeface="Times New Roman" panose="02020603050405020304" pitchFamily="18" charset="0"/>
                <a:cs typeface="Times New Roman" panose="02020603050405020304" pitchFamily="18" charset="0"/>
              </a:rPr>
              <a:t>T</a:t>
            </a:r>
            <a:r>
              <a:rPr lang="tr-TR" sz="1600" dirty="0">
                <a:solidFill>
                  <a:schemeClr val="accent2"/>
                </a:solidFill>
                <a:latin typeface="Times New Roman" panose="02020603050405020304" pitchFamily="18" charset="0"/>
                <a:cs typeface="Times New Roman" panose="02020603050405020304" pitchFamily="18" charset="0"/>
              </a:rPr>
              <a:t>he system could be implemented on any hardware and systems software. </a:t>
            </a:r>
          </a:p>
          <a:p>
            <a:pPr>
              <a:buFont typeface="Wingdings" panose="05000000000000000000" pitchFamily="2" charset="2"/>
              <a:buChar char="q"/>
            </a:pPr>
            <a:r>
              <a:rPr lang="tr-TR" sz="1600" dirty="0">
                <a:solidFill>
                  <a:schemeClr val="accent2"/>
                </a:solidFill>
                <a:latin typeface="Times New Roman" panose="02020603050405020304" pitchFamily="18" charset="0"/>
                <a:cs typeface="Times New Roman" panose="02020603050405020304" pitchFamily="18" charset="0"/>
              </a:rPr>
              <a:t>concentrates on the business aspects of the system and how it  will impact the functional units within the organization. </a:t>
            </a:r>
          </a:p>
          <a:p>
            <a:pPr marL="457200" indent="-457200">
              <a:buFont typeface="+mj-lt"/>
              <a:buAutoNum type="arabicPeriod" startAt="2"/>
            </a:pPr>
            <a:r>
              <a:rPr lang="tr-TR" sz="1600" dirty="0">
                <a:solidFill>
                  <a:schemeClr val="accent2"/>
                </a:solidFill>
                <a:latin typeface="Times New Roman" panose="02020603050405020304" pitchFamily="18" charset="0"/>
                <a:cs typeface="Times New Roman" panose="02020603050405020304" pitchFamily="18" charset="0"/>
              </a:rPr>
              <a:t>Physical design (Practice):</a:t>
            </a:r>
          </a:p>
          <a:p>
            <a:pPr>
              <a:buFont typeface="Wingdings" panose="05000000000000000000" pitchFamily="2" charset="2"/>
              <a:buChar char="q"/>
            </a:pPr>
            <a:r>
              <a:rPr lang="en-US" sz="1600" dirty="0">
                <a:solidFill>
                  <a:schemeClr val="accent2"/>
                </a:solidFill>
                <a:latin typeface="Times New Roman" panose="02020603050405020304" pitchFamily="18" charset="0"/>
                <a:cs typeface="Times New Roman" panose="02020603050405020304" pitchFamily="18" charset="0"/>
              </a:rPr>
              <a:t>T</a:t>
            </a:r>
            <a:r>
              <a:rPr lang="tr-TR" sz="1600" dirty="0">
                <a:solidFill>
                  <a:schemeClr val="accent2"/>
                </a:solidFill>
                <a:latin typeface="Times New Roman" panose="02020603050405020304" pitchFamily="18" charset="0"/>
                <a:cs typeface="Times New Roman" panose="02020603050405020304" pitchFamily="18" charset="0"/>
              </a:rPr>
              <a:t>urn the logical design into physical, or technical, specifications.</a:t>
            </a:r>
          </a:p>
          <a:p>
            <a:pPr>
              <a:buFont typeface="Wingdings" panose="05000000000000000000" pitchFamily="2" charset="2"/>
              <a:buChar char="q"/>
            </a:pPr>
            <a:r>
              <a:rPr lang="en-US" sz="1600" dirty="0">
                <a:solidFill>
                  <a:schemeClr val="accent2"/>
                </a:solidFill>
                <a:latin typeface="Times New Roman" panose="02020603050405020304" pitchFamily="18" charset="0"/>
                <a:cs typeface="Times New Roman" panose="02020603050405020304" pitchFamily="18" charset="0"/>
              </a:rPr>
              <a:t>Convert </a:t>
            </a:r>
            <a:r>
              <a:rPr lang="tr-TR" sz="1600" dirty="0">
                <a:solidFill>
                  <a:schemeClr val="accent2"/>
                </a:solidFill>
                <a:latin typeface="Times New Roman" panose="02020603050405020304" pitchFamily="18" charset="0"/>
                <a:cs typeface="Times New Roman" panose="02020603050405020304" pitchFamily="18" charset="0"/>
              </a:rPr>
              <a:t>diagrams into a structured systems design that can be converted to instructions written in a programming language.</a:t>
            </a:r>
          </a:p>
          <a:p>
            <a:pPr>
              <a:buFont typeface="Wingdings" panose="05000000000000000000" pitchFamily="2" charset="2"/>
              <a:buChar char="q"/>
            </a:pPr>
            <a:r>
              <a:rPr lang="tr-TR" sz="1600" dirty="0">
                <a:solidFill>
                  <a:schemeClr val="accent2"/>
                </a:solidFill>
                <a:latin typeface="Times New Roman" panose="02020603050405020304" pitchFamily="18" charset="0"/>
                <a:cs typeface="Times New Roman" panose="02020603050405020304" pitchFamily="18" charset="0"/>
              </a:rPr>
              <a:t>Decision of the programming languages,  database systems and file structures </a:t>
            </a:r>
          </a:p>
          <a:p>
            <a:pPr>
              <a:buFont typeface="Wingdings" panose="05000000000000000000" pitchFamily="2" charset="2"/>
              <a:buChar char="q"/>
            </a:pPr>
            <a:r>
              <a:rPr lang="tr-TR" sz="1600" dirty="0">
                <a:solidFill>
                  <a:schemeClr val="accent2"/>
                </a:solidFill>
                <a:latin typeface="Times New Roman" panose="02020603050405020304" pitchFamily="18" charset="0"/>
                <a:cs typeface="Times New Roman" panose="02020603050405020304" pitchFamily="18" charset="0"/>
              </a:rPr>
              <a:t>Decision of hardware platform, operating system, and network environment the system</a:t>
            </a:r>
            <a:r>
              <a:rPr lang="en-US" sz="1600" dirty="0">
                <a:solidFill>
                  <a:schemeClr val="accent2"/>
                </a:solidFill>
                <a:latin typeface="Times New Roman" panose="02020603050405020304" pitchFamily="18" charset="0"/>
                <a:cs typeface="Times New Roman" panose="02020603050405020304" pitchFamily="18" charset="0"/>
              </a:rPr>
              <a:t> </a:t>
            </a:r>
            <a:r>
              <a:rPr lang="tr-TR" sz="1600" dirty="0">
                <a:solidFill>
                  <a:schemeClr val="accent2"/>
                </a:solidFill>
                <a:latin typeface="Times New Roman" panose="02020603050405020304" pitchFamily="18" charset="0"/>
                <a:cs typeface="Times New Roman" panose="02020603050405020304" pitchFamily="18" charset="0"/>
              </a:rPr>
              <a:t>will run under. </a:t>
            </a:r>
          </a:p>
        </p:txBody>
      </p:sp>
    </p:spTree>
    <p:extLst>
      <p:ext uri="{BB962C8B-B14F-4D97-AF65-F5344CB8AC3E}">
        <p14:creationId xmlns:p14="http://schemas.microsoft.com/office/powerpoint/2010/main" val="1206989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6A6ECE476B524A937EDEAF85AD8EB8" ma:contentTypeVersion="" ma:contentTypeDescription="Create a new document." ma:contentTypeScope="" ma:versionID="bb7f2947e0c736c045d86d7bbd4a2fa8">
  <xsd:schema xmlns:xsd="http://www.w3.org/2001/XMLSchema" xmlns:xs="http://www.w3.org/2001/XMLSchema" xmlns:p="http://schemas.microsoft.com/office/2006/metadata/properties" xmlns:ns1="http://schemas.microsoft.com/sharepoint/v3" targetNamespace="http://schemas.microsoft.com/office/2006/metadata/properties" ma:root="true" ma:fieldsID="bdd9e01569c44ca091a7f2b97b07808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CAEB968-F271-4127-B1FB-E877C2EAEFE9}"/>
</file>

<file path=customXml/itemProps2.xml><?xml version="1.0" encoding="utf-8"?>
<ds:datastoreItem xmlns:ds="http://schemas.openxmlformats.org/officeDocument/2006/customXml" ds:itemID="{E0591F7A-F607-4ED6-9825-3AF26476396E}"/>
</file>

<file path=customXml/itemProps3.xml><?xml version="1.0" encoding="utf-8"?>
<ds:datastoreItem xmlns:ds="http://schemas.openxmlformats.org/officeDocument/2006/customXml" ds:itemID="{9BEC865C-E099-4534-A7D1-1F76C34CA0DD}"/>
</file>

<file path=docProps/app.xml><?xml version="1.0" encoding="utf-8"?>
<Properties xmlns="http://schemas.openxmlformats.org/officeDocument/2006/extended-properties" xmlns:vt="http://schemas.openxmlformats.org/officeDocument/2006/docPropsVTypes">
  <TotalTime>11473</TotalTime>
  <Words>10032</Words>
  <Application>Microsoft Office PowerPoint</Application>
  <PresentationFormat>Widescreen</PresentationFormat>
  <Paragraphs>823</Paragraphs>
  <Slides>78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78</vt:i4>
      </vt:variant>
    </vt:vector>
  </HeadingPairs>
  <TitlesOfParts>
    <vt:vector size="86" baseType="lpstr">
      <vt:lpstr>Arial</vt:lpstr>
      <vt:lpstr>Calibri</vt:lpstr>
      <vt:lpstr>Calibri Light</vt:lpstr>
      <vt:lpstr>Century-Book</vt:lpstr>
      <vt:lpstr>Courier New</vt:lpstr>
      <vt:lpstr>Times New Roman</vt:lpstr>
      <vt:lpstr>Wingdings</vt:lpstr>
      <vt:lpstr>Office Theme</vt:lpstr>
      <vt:lpstr>EASTERN MEDITERRANEAN UNIVERSITY DEPARTMENT OF INDUSTRIAL ENGINEERING INFORMATION SYSTEMS AND TECHNOLOGY  IENG 372 / MANE 372 Spring 2021-2022</vt:lpstr>
      <vt:lpstr>PowerPoint Presentation</vt:lpstr>
      <vt:lpstr>PowerPoint Presentation</vt:lpstr>
      <vt:lpstr>PowerPoint Presentation</vt:lpstr>
      <vt:lpstr>Project Management Process</vt:lpstr>
      <vt:lpstr>PowerPoint Presentation</vt:lpstr>
      <vt:lpstr>Stage 1 : Initiating the Project</vt:lpstr>
      <vt:lpstr>PowerPoint Presentation</vt:lpstr>
      <vt:lpstr>Stage 3: Executing the Project</vt:lpstr>
      <vt:lpstr>PowerPoint Presentation</vt:lpstr>
      <vt:lpstr>1- Process Modeling</vt:lpstr>
      <vt:lpstr>Modeling a System’s Process</vt:lpstr>
      <vt:lpstr>Deliverables and Outcomes</vt:lpstr>
      <vt:lpstr>PowerPoint Presentation</vt:lpstr>
      <vt:lpstr>2- Data-Flow Diagramming Mechanics</vt:lpstr>
      <vt:lpstr>Definitions and Symbols</vt:lpstr>
      <vt:lpstr>PowerPoint Presentation</vt:lpstr>
      <vt:lpstr>PowerPoint Presentation</vt:lpstr>
      <vt:lpstr>PowerPoint Presentation</vt:lpstr>
      <vt:lpstr>PowerPoint Presentation</vt:lpstr>
      <vt:lpstr>PowerPoint Presentation</vt:lpstr>
      <vt:lpstr>Developing DFDs: An Example</vt:lpstr>
      <vt:lpstr>PowerPoint Presentation</vt:lpstr>
      <vt:lpstr>PowerPoint Presentation</vt:lpstr>
      <vt:lpstr>PowerPoint Presentation</vt:lpstr>
      <vt:lpstr>Data-Flow Diagramming Rules</vt:lpstr>
      <vt:lpstr>PowerPoint Presentation</vt:lpstr>
      <vt:lpstr>PowerPoint Presentation</vt:lpstr>
      <vt:lpstr>PowerPoint Presentation</vt:lpstr>
      <vt:lpstr>Decomposition of DFDs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Balancing DFDs</vt:lpstr>
      <vt:lpstr>An Unbalanced Example</vt:lpstr>
      <vt:lpstr>PowerPoint Presentation</vt:lpstr>
      <vt:lpstr>PowerPoint Presentation</vt:lpstr>
      <vt:lpstr>Chapter 6  - Part 2</vt:lpstr>
      <vt:lpstr>3- Using Data-Flow Diagramming in the Analysis Process</vt:lpstr>
      <vt:lpstr>PowerPoint Presentation</vt:lpstr>
      <vt:lpstr>PowerPoint Presentation</vt:lpstr>
      <vt:lpstr>PowerPoint Presentation</vt:lpstr>
      <vt:lpstr>PowerPoint Presentation</vt:lpstr>
      <vt:lpstr>PowerPoint Presentation</vt:lpstr>
      <vt:lpstr>Using DFDs as Analysis Tools</vt:lpstr>
      <vt:lpstr>PowerPoint Presentation</vt:lpstr>
      <vt:lpstr>PowerPoint Presentation</vt:lpstr>
      <vt:lpstr>Using DFDs in Business Process Reengineering</vt:lpstr>
      <vt:lpstr>PowerPoint Presentation</vt:lpstr>
      <vt:lpstr>PowerPoint Presentation</vt:lpstr>
      <vt:lpstr>PowerPoint Presentation</vt:lpstr>
      <vt:lpstr>4 - Logic Modeling</vt:lpstr>
      <vt:lpstr>Modeling Logic with Decision Tables</vt:lpstr>
      <vt:lpstr>PowerPoint Presentation</vt:lpstr>
      <vt:lpstr>PowerPoint Presentation</vt:lpstr>
      <vt:lpstr>PowerPoint Presentation</vt:lpstr>
      <vt:lpstr>PowerPoint Presentation</vt:lpstr>
      <vt:lpstr>PowerPoint Presentation</vt:lpstr>
      <vt:lpstr>PowerPoint Presentation</vt:lpstr>
      <vt:lpstr>5 - Pine Valley Furniture WebStore: Process Modeling</vt:lpstr>
      <vt:lpstr>Reminder : Previous Steps </vt:lpstr>
      <vt:lpstr>Pine Valley Furniture WebStore</vt:lpstr>
      <vt:lpstr>PowerPoint Presentation</vt:lpstr>
      <vt:lpstr>PowerPoint Presentation</vt:lpstr>
      <vt:lpstr>Collection of the  system requirements</vt:lpstr>
      <vt:lpstr>System Layout and Navigation Characteristics</vt:lpstr>
      <vt:lpstr>WebStore and Site Management System Capabilities</vt:lpstr>
      <vt:lpstr>Customer and Inventory Information</vt:lpstr>
      <vt:lpstr>System Prototype Evolution</vt:lpstr>
      <vt:lpstr>Process Modeling for Pine Valley Furniture’s WebStore</vt:lpstr>
      <vt:lpstr>PowerPoint Presentation</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EASTERN MEDITERRANEAN UNIVERSITY DEPARTMENT OF INDUSTRIAL ENGINEERING INFORMATION SYSTEMS AND TECHNOLOGY  IENG 372 / MANE 372 Spring 2020-2021</dc:title>
  <dc:creator>Digikey</dc:creator>
  <cp:lastModifiedBy>Khaoula Ceylan</cp:lastModifiedBy>
  <cp:revision>850</cp:revision>
  <dcterms:created xsi:type="dcterms:W3CDTF">2021-03-05T21:45:26Z</dcterms:created>
  <dcterms:modified xsi:type="dcterms:W3CDTF">2022-03-31T09:18:20Z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0x0101001F6A6ECE476B524A937EDEAF85AD8EB8</vt:lpwstr>
  </property>
</Properties>
</file>