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28" r:id="rId3"/>
    <p:sldId id="311" r:id="rId4"/>
    <p:sldId id="365" r:id="rId5"/>
    <p:sldId id="366" r:id="rId6"/>
    <p:sldId id="367" r:id="rId7"/>
    <p:sldId id="353" r:id="rId8"/>
    <p:sldId id="354" r:id="rId9"/>
    <p:sldId id="355" r:id="rId10"/>
    <p:sldId id="370" r:id="rId11"/>
    <p:sldId id="368" r:id="rId12"/>
    <p:sldId id="369" r:id="rId13"/>
    <p:sldId id="371" r:id="rId14"/>
    <p:sldId id="30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4660"/>
  </p:normalViewPr>
  <p:slideViewPr>
    <p:cSldViewPr snapToGrid="0">
      <p:cViewPr varScale="1">
        <p:scale>
          <a:sx n="68" d="100"/>
          <a:sy n="68" d="100"/>
        </p:scale>
        <p:origin x="9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23DA8-AF64-43E7-9503-4096818F5F4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B3BDCB-558F-4ABC-8F6E-6B233D77E3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B2FCAC-80B9-4BFD-9385-DF2418D867E8}"/>
              </a:ext>
            </a:extLst>
          </p:cNvPr>
          <p:cNvSpPr>
            <a:spLocks noGrp="1"/>
          </p:cNvSpPr>
          <p:nvPr>
            <p:ph type="dt" sz="half" idx="10"/>
          </p:nvPr>
        </p:nvSpPr>
        <p:spPr/>
        <p:txBody>
          <a:bodyPr/>
          <a:lstStyle/>
          <a:p>
            <a:fld id="{3B35F192-5365-4B68-B8E7-1E753898BECF}" type="datetimeFigureOut">
              <a:rPr lang="en-US" smtClean="0"/>
              <a:t>2/17/2025</a:t>
            </a:fld>
            <a:endParaRPr lang="en-US"/>
          </a:p>
        </p:txBody>
      </p:sp>
      <p:sp>
        <p:nvSpPr>
          <p:cNvPr id="5" name="Footer Placeholder 4">
            <a:extLst>
              <a:ext uri="{FF2B5EF4-FFF2-40B4-BE49-F238E27FC236}">
                <a16:creationId xmlns:a16="http://schemas.microsoft.com/office/drawing/2014/main" id="{9661A7C0-1687-41A2-840F-6F07D27DB1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E380B4-6D5F-4146-AB8A-3FF5947294E4}"/>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25470876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C838D-15D6-4B10-B311-4ADDE74669F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09D7B82-5051-4283-A298-71C360E8BE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940A25-3732-452F-8B11-EBDD3BF566B6}"/>
              </a:ext>
            </a:extLst>
          </p:cNvPr>
          <p:cNvSpPr>
            <a:spLocks noGrp="1"/>
          </p:cNvSpPr>
          <p:nvPr>
            <p:ph type="dt" sz="half" idx="10"/>
          </p:nvPr>
        </p:nvSpPr>
        <p:spPr/>
        <p:txBody>
          <a:bodyPr/>
          <a:lstStyle/>
          <a:p>
            <a:fld id="{3B35F192-5365-4B68-B8E7-1E753898BECF}" type="datetimeFigureOut">
              <a:rPr lang="en-US" smtClean="0"/>
              <a:t>2/17/2025</a:t>
            </a:fld>
            <a:endParaRPr lang="en-US"/>
          </a:p>
        </p:txBody>
      </p:sp>
      <p:sp>
        <p:nvSpPr>
          <p:cNvPr id="5" name="Footer Placeholder 4">
            <a:extLst>
              <a:ext uri="{FF2B5EF4-FFF2-40B4-BE49-F238E27FC236}">
                <a16:creationId xmlns:a16="http://schemas.microsoft.com/office/drawing/2014/main" id="{27CD20C7-1660-41B6-A86C-FAA7C5BB99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BFDA2A-5B6C-4ED5-8A49-081AAA9BAFF5}"/>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3960847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3E5A80-DB06-45DF-8BC5-1E6D4253E00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A8B030D-A921-4B0B-A1CF-CDF4EC0EB6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F24952-938D-451C-8EA0-FE9150D02999}"/>
              </a:ext>
            </a:extLst>
          </p:cNvPr>
          <p:cNvSpPr>
            <a:spLocks noGrp="1"/>
          </p:cNvSpPr>
          <p:nvPr>
            <p:ph type="dt" sz="half" idx="10"/>
          </p:nvPr>
        </p:nvSpPr>
        <p:spPr/>
        <p:txBody>
          <a:bodyPr/>
          <a:lstStyle/>
          <a:p>
            <a:fld id="{3B35F192-5365-4B68-B8E7-1E753898BECF}" type="datetimeFigureOut">
              <a:rPr lang="en-US" smtClean="0"/>
              <a:t>2/17/2025</a:t>
            </a:fld>
            <a:endParaRPr lang="en-US"/>
          </a:p>
        </p:txBody>
      </p:sp>
      <p:sp>
        <p:nvSpPr>
          <p:cNvPr id="5" name="Footer Placeholder 4">
            <a:extLst>
              <a:ext uri="{FF2B5EF4-FFF2-40B4-BE49-F238E27FC236}">
                <a16:creationId xmlns:a16="http://schemas.microsoft.com/office/drawing/2014/main" id="{927BE46F-32E2-4531-85B5-731FDDBF9D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4FC9B0-463E-462D-817A-C43D58F3A256}"/>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26810694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en-GB"/>
              <a:t>30/10/2014</a:t>
            </a:r>
            <a:endParaRPr lang="en-US"/>
          </a:p>
        </p:txBody>
      </p:sp>
      <p:sp>
        <p:nvSpPr>
          <p:cNvPr id="5" name="Footer Placeholder 4"/>
          <p:cNvSpPr>
            <a:spLocks noGrp="1"/>
          </p:cNvSpPr>
          <p:nvPr>
            <p:ph type="ftr" sz="quarter" idx="11"/>
          </p:nvPr>
        </p:nvSpPr>
        <p:spPr/>
        <p:txBody>
          <a:bodyPr/>
          <a:lstStyle>
            <a:lvl1pPr>
              <a:defRPr/>
            </a:lvl1pPr>
          </a:lstStyle>
          <a:p>
            <a:r>
              <a:rPr lang="en-US"/>
              <a:t>Chapter 8 Software Testing</a:t>
            </a:r>
          </a:p>
        </p:txBody>
      </p:sp>
      <p:sp>
        <p:nvSpPr>
          <p:cNvPr id="6" name="Slide Number Placeholder 5"/>
          <p:cNvSpPr>
            <a:spLocks noGrp="1"/>
          </p:cNvSpPr>
          <p:nvPr>
            <p:ph type="sldNum" sz="quarter" idx="12"/>
          </p:nvPr>
        </p:nvSpPr>
        <p:spPr/>
        <p:txBody>
          <a:bodyPr/>
          <a:lstStyle>
            <a:lvl1pPr>
              <a:defRPr/>
            </a:lvl1pPr>
          </a:lstStyle>
          <a:p>
            <a:fld id="{CB105B8D-1C36-1C40-961B-CAAB1DD98B28}" type="slidenum">
              <a:rPr lang="en-US" smtClean="0"/>
              <a:pPr/>
              <a:t>‹#›</a:t>
            </a:fld>
            <a:endParaRPr lang="en-US"/>
          </a:p>
        </p:txBody>
      </p:sp>
    </p:spTree>
    <p:extLst>
      <p:ext uri="{BB962C8B-B14F-4D97-AF65-F5344CB8AC3E}">
        <p14:creationId xmlns:p14="http://schemas.microsoft.com/office/powerpoint/2010/main" val="1950182720"/>
      </p:ext>
    </p:extLst>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a:xfrm>
            <a:off x="609600" y="1600201"/>
            <a:ext cx="10972800" cy="4525963"/>
          </a:xfrm>
          <a:prstGeom prst="rect">
            <a:avLst/>
          </a:prstGeom>
        </p:spPr>
        <p:txBody>
          <a:bodyPr/>
          <a:lstStyle>
            <a:lvl1pPr>
              <a:spcBef>
                <a:spcPts val="600"/>
              </a:spcBef>
              <a:spcAft>
                <a:spcPts val="600"/>
              </a:spcAft>
              <a:buFont typeface="Wingdings" charset="2"/>
              <a:buChar char="²"/>
              <a:defRPr sz="2400">
                <a:solidFill>
                  <a:srgbClr val="46424D"/>
                </a:solidFill>
                <a:latin typeface="Arial"/>
                <a:cs typeface="Arial"/>
              </a:defRPr>
            </a:lvl1pPr>
            <a:lvl2pPr>
              <a:spcBef>
                <a:spcPts val="300"/>
              </a:spcBef>
              <a:spcAft>
                <a:spcPts val="300"/>
              </a:spcAft>
              <a:buFont typeface="Wingdings" charset="2"/>
              <a:buChar char="§"/>
              <a:defRPr sz="2000">
                <a:solidFill>
                  <a:srgbClr val="46424D"/>
                </a:solidFill>
                <a:latin typeface="Arial"/>
                <a:cs typeface="Arial"/>
              </a:defRPr>
            </a:lvl2pPr>
            <a:lvl3pPr>
              <a:defRPr sz="1800">
                <a:solidFill>
                  <a:srgbClr val="46424D"/>
                </a:solidFill>
                <a:latin typeface="Arial"/>
                <a:cs typeface="Arial"/>
              </a:defRPr>
            </a:lvl3pPr>
            <a:lvl4pPr>
              <a:defRPr sz="1800">
                <a:solidFill>
                  <a:srgbClr val="46424D"/>
                </a:solidFill>
                <a:latin typeface="Arial"/>
                <a:cs typeface="Arial"/>
              </a:defRPr>
            </a:lvl4pPr>
            <a:lvl5pPr>
              <a:defRPr sz="1800">
                <a:solidFill>
                  <a:srgbClr val="46424D"/>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lvl1pPr>
              <a:defRPr/>
            </a:lvl1pPr>
          </a:lstStyle>
          <a:p>
            <a:r>
              <a:rPr lang="en-GB"/>
              <a:t>30/10/2014</a:t>
            </a:r>
            <a:endParaRPr lang="en-US"/>
          </a:p>
        </p:txBody>
      </p:sp>
      <p:sp>
        <p:nvSpPr>
          <p:cNvPr id="5" name="Footer Placeholder 4"/>
          <p:cNvSpPr>
            <a:spLocks noGrp="1"/>
          </p:cNvSpPr>
          <p:nvPr>
            <p:ph type="ftr" sz="quarter" idx="11"/>
          </p:nvPr>
        </p:nvSpPr>
        <p:spPr/>
        <p:txBody>
          <a:bodyPr/>
          <a:lstStyle>
            <a:lvl1pPr>
              <a:defRPr/>
            </a:lvl1pPr>
          </a:lstStyle>
          <a:p>
            <a:r>
              <a:rPr lang="en-US"/>
              <a:t>Chapter 8 Software Testing</a:t>
            </a:r>
          </a:p>
        </p:txBody>
      </p:sp>
      <p:sp>
        <p:nvSpPr>
          <p:cNvPr id="6" name="Slide Number Placeholder 5"/>
          <p:cNvSpPr>
            <a:spLocks noGrp="1"/>
          </p:cNvSpPr>
          <p:nvPr>
            <p:ph type="sldNum" sz="quarter" idx="12"/>
          </p:nvPr>
        </p:nvSpPr>
        <p:spPr/>
        <p:txBody>
          <a:bodyPr/>
          <a:lstStyle>
            <a:lvl1pPr>
              <a:defRPr/>
            </a:lvl1pPr>
          </a:lstStyle>
          <a:p>
            <a:fld id="{CB105B8D-1C36-1C40-961B-CAAB1DD98B28}" type="slidenum">
              <a:rPr lang="en-US" smtClean="0"/>
              <a:pPr/>
              <a:t>‹#›</a:t>
            </a:fld>
            <a:endParaRPr lang="en-US"/>
          </a:p>
        </p:txBody>
      </p:sp>
    </p:spTree>
    <p:extLst>
      <p:ext uri="{BB962C8B-B14F-4D97-AF65-F5344CB8AC3E}">
        <p14:creationId xmlns:p14="http://schemas.microsoft.com/office/powerpoint/2010/main" val="1476850654"/>
      </p:ext>
    </p:extLst>
  </p:cSld>
  <p:clrMapOvr>
    <a:masterClrMapping/>
  </p:clrMapOvr>
  <p:transition spd="med">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r>
              <a:rPr lang="en-GB"/>
              <a:t>30/10/2014</a:t>
            </a:r>
            <a:endParaRPr lang="en-US"/>
          </a:p>
        </p:txBody>
      </p:sp>
      <p:sp>
        <p:nvSpPr>
          <p:cNvPr id="5" name="Footer Placeholder 4"/>
          <p:cNvSpPr>
            <a:spLocks noGrp="1"/>
          </p:cNvSpPr>
          <p:nvPr>
            <p:ph type="ftr" sz="quarter" idx="11"/>
          </p:nvPr>
        </p:nvSpPr>
        <p:spPr/>
        <p:txBody>
          <a:bodyPr/>
          <a:lstStyle>
            <a:lvl1pPr>
              <a:defRPr/>
            </a:lvl1pPr>
          </a:lstStyle>
          <a:p>
            <a:r>
              <a:rPr lang="en-US"/>
              <a:t>Chapter 8 Software Testing</a:t>
            </a:r>
          </a:p>
        </p:txBody>
      </p:sp>
      <p:sp>
        <p:nvSpPr>
          <p:cNvPr id="6" name="Slide Number Placeholder 5"/>
          <p:cNvSpPr>
            <a:spLocks noGrp="1"/>
          </p:cNvSpPr>
          <p:nvPr>
            <p:ph type="sldNum" sz="quarter" idx="12"/>
          </p:nvPr>
        </p:nvSpPr>
        <p:spPr/>
        <p:txBody>
          <a:bodyPr/>
          <a:lstStyle>
            <a:lvl1pPr>
              <a:defRPr/>
            </a:lvl1pPr>
          </a:lstStyle>
          <a:p>
            <a:fld id="{CB105B8D-1C36-1C40-961B-CAAB1DD98B28}" type="slidenum">
              <a:rPr lang="en-US" smtClean="0"/>
              <a:pPr/>
              <a:t>‹#›</a:t>
            </a:fld>
            <a:endParaRPr lang="en-US"/>
          </a:p>
        </p:txBody>
      </p:sp>
    </p:spTree>
    <p:extLst>
      <p:ext uri="{BB962C8B-B14F-4D97-AF65-F5344CB8AC3E}">
        <p14:creationId xmlns:p14="http://schemas.microsoft.com/office/powerpoint/2010/main" val="2809677003"/>
      </p:ext>
    </p:extLst>
  </p:cSld>
  <p:clrMapOvr>
    <a:masterClrMapping/>
  </p:clrMapOvr>
  <p:transition spd="med">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r>
              <a:rPr lang="en-GB"/>
              <a:t>30/10/2014</a:t>
            </a:r>
            <a:endParaRPr lang="en-US"/>
          </a:p>
        </p:txBody>
      </p:sp>
      <p:sp>
        <p:nvSpPr>
          <p:cNvPr id="6" name="Footer Placeholder 4"/>
          <p:cNvSpPr>
            <a:spLocks noGrp="1"/>
          </p:cNvSpPr>
          <p:nvPr>
            <p:ph type="ftr" sz="quarter" idx="11"/>
          </p:nvPr>
        </p:nvSpPr>
        <p:spPr/>
        <p:txBody>
          <a:bodyPr/>
          <a:lstStyle>
            <a:lvl1pPr>
              <a:defRPr/>
            </a:lvl1pPr>
          </a:lstStyle>
          <a:p>
            <a:r>
              <a:rPr lang="en-US"/>
              <a:t>Chapter 8 Software Testing</a:t>
            </a:r>
          </a:p>
        </p:txBody>
      </p:sp>
      <p:sp>
        <p:nvSpPr>
          <p:cNvPr id="7" name="Slide Number Placeholder 5"/>
          <p:cNvSpPr>
            <a:spLocks noGrp="1"/>
          </p:cNvSpPr>
          <p:nvPr>
            <p:ph type="sldNum" sz="quarter" idx="12"/>
          </p:nvPr>
        </p:nvSpPr>
        <p:spPr/>
        <p:txBody>
          <a:bodyPr/>
          <a:lstStyle>
            <a:lvl1pPr>
              <a:defRPr/>
            </a:lvl1pPr>
          </a:lstStyle>
          <a:p>
            <a:fld id="{CB105B8D-1C36-1C40-961B-CAAB1DD98B28}" type="slidenum">
              <a:rPr lang="en-US" smtClean="0"/>
              <a:pPr/>
              <a:t>‹#›</a:t>
            </a:fld>
            <a:endParaRPr lang="en-US"/>
          </a:p>
        </p:txBody>
      </p:sp>
    </p:spTree>
    <p:extLst>
      <p:ext uri="{BB962C8B-B14F-4D97-AF65-F5344CB8AC3E}">
        <p14:creationId xmlns:p14="http://schemas.microsoft.com/office/powerpoint/2010/main" val="815138485"/>
      </p:ext>
    </p:extLst>
  </p:cSld>
  <p:clrMapOvr>
    <a:masterClrMapping/>
  </p:clrMapOvr>
  <p:transition spd="med">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r>
              <a:rPr lang="en-GB"/>
              <a:t>30/10/2014</a:t>
            </a:r>
            <a:endParaRPr lang="en-US"/>
          </a:p>
        </p:txBody>
      </p:sp>
      <p:sp>
        <p:nvSpPr>
          <p:cNvPr id="8" name="Footer Placeholder 4"/>
          <p:cNvSpPr>
            <a:spLocks noGrp="1"/>
          </p:cNvSpPr>
          <p:nvPr>
            <p:ph type="ftr" sz="quarter" idx="11"/>
          </p:nvPr>
        </p:nvSpPr>
        <p:spPr/>
        <p:txBody>
          <a:bodyPr/>
          <a:lstStyle>
            <a:lvl1pPr>
              <a:defRPr/>
            </a:lvl1pPr>
          </a:lstStyle>
          <a:p>
            <a:r>
              <a:rPr lang="en-US"/>
              <a:t>Chapter 8 Software Testing</a:t>
            </a:r>
          </a:p>
        </p:txBody>
      </p:sp>
      <p:sp>
        <p:nvSpPr>
          <p:cNvPr id="9" name="Slide Number Placeholder 5"/>
          <p:cNvSpPr>
            <a:spLocks noGrp="1"/>
          </p:cNvSpPr>
          <p:nvPr>
            <p:ph type="sldNum" sz="quarter" idx="12"/>
          </p:nvPr>
        </p:nvSpPr>
        <p:spPr/>
        <p:txBody>
          <a:bodyPr/>
          <a:lstStyle>
            <a:lvl1pPr>
              <a:defRPr/>
            </a:lvl1pPr>
          </a:lstStyle>
          <a:p>
            <a:fld id="{CB105B8D-1C36-1C40-961B-CAAB1DD98B28}" type="slidenum">
              <a:rPr lang="en-US" smtClean="0"/>
              <a:pPr/>
              <a:t>‹#›</a:t>
            </a:fld>
            <a:endParaRPr lang="en-US"/>
          </a:p>
        </p:txBody>
      </p:sp>
    </p:spTree>
    <p:extLst>
      <p:ext uri="{BB962C8B-B14F-4D97-AF65-F5344CB8AC3E}">
        <p14:creationId xmlns:p14="http://schemas.microsoft.com/office/powerpoint/2010/main" val="3759549294"/>
      </p:ext>
    </p:extLst>
  </p:cSld>
  <p:clrMapOvr>
    <a:masterClrMapping/>
  </p:clrMapOvr>
  <p:transition spd="med">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r>
              <a:rPr lang="en-GB"/>
              <a:t>30/10/2014</a:t>
            </a:r>
            <a:endParaRPr lang="en-US"/>
          </a:p>
        </p:txBody>
      </p:sp>
      <p:sp>
        <p:nvSpPr>
          <p:cNvPr id="4" name="Footer Placeholder 4"/>
          <p:cNvSpPr>
            <a:spLocks noGrp="1"/>
          </p:cNvSpPr>
          <p:nvPr>
            <p:ph type="ftr" sz="quarter" idx="11"/>
          </p:nvPr>
        </p:nvSpPr>
        <p:spPr/>
        <p:txBody>
          <a:bodyPr/>
          <a:lstStyle>
            <a:lvl1pPr>
              <a:defRPr/>
            </a:lvl1pPr>
          </a:lstStyle>
          <a:p>
            <a:r>
              <a:rPr lang="en-US"/>
              <a:t>Chapter 8 Software Testing</a:t>
            </a:r>
          </a:p>
        </p:txBody>
      </p:sp>
      <p:sp>
        <p:nvSpPr>
          <p:cNvPr id="5" name="Slide Number Placeholder 5"/>
          <p:cNvSpPr>
            <a:spLocks noGrp="1"/>
          </p:cNvSpPr>
          <p:nvPr>
            <p:ph type="sldNum" sz="quarter" idx="12"/>
          </p:nvPr>
        </p:nvSpPr>
        <p:spPr/>
        <p:txBody>
          <a:bodyPr/>
          <a:lstStyle>
            <a:lvl1pPr>
              <a:defRPr/>
            </a:lvl1pPr>
          </a:lstStyle>
          <a:p>
            <a:fld id="{CB105B8D-1C36-1C40-961B-CAAB1DD98B28}" type="slidenum">
              <a:rPr lang="en-US" smtClean="0"/>
              <a:pPr/>
              <a:t>‹#›</a:t>
            </a:fld>
            <a:endParaRPr lang="en-US"/>
          </a:p>
        </p:txBody>
      </p:sp>
    </p:spTree>
    <p:extLst>
      <p:ext uri="{BB962C8B-B14F-4D97-AF65-F5344CB8AC3E}">
        <p14:creationId xmlns:p14="http://schemas.microsoft.com/office/powerpoint/2010/main" val="1835037109"/>
      </p:ext>
    </p:extLst>
  </p:cSld>
  <p:clrMapOvr>
    <a:masterClrMapping/>
  </p:clrMapOvr>
  <p:transition spd="med">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r>
              <a:rPr lang="en-GB"/>
              <a:t>30/10/2014</a:t>
            </a:r>
            <a:endParaRPr lang="en-US"/>
          </a:p>
        </p:txBody>
      </p:sp>
      <p:sp>
        <p:nvSpPr>
          <p:cNvPr id="3" name="Footer Placeholder 4"/>
          <p:cNvSpPr>
            <a:spLocks noGrp="1"/>
          </p:cNvSpPr>
          <p:nvPr>
            <p:ph type="ftr" sz="quarter" idx="11"/>
          </p:nvPr>
        </p:nvSpPr>
        <p:spPr/>
        <p:txBody>
          <a:bodyPr/>
          <a:lstStyle>
            <a:lvl1pPr>
              <a:defRPr/>
            </a:lvl1pPr>
          </a:lstStyle>
          <a:p>
            <a:r>
              <a:rPr lang="en-US"/>
              <a:t>Chapter 8 Software Testing</a:t>
            </a:r>
          </a:p>
        </p:txBody>
      </p:sp>
      <p:sp>
        <p:nvSpPr>
          <p:cNvPr id="4" name="Slide Number Placeholder 5"/>
          <p:cNvSpPr>
            <a:spLocks noGrp="1"/>
          </p:cNvSpPr>
          <p:nvPr>
            <p:ph type="sldNum" sz="quarter" idx="12"/>
          </p:nvPr>
        </p:nvSpPr>
        <p:spPr/>
        <p:txBody>
          <a:bodyPr/>
          <a:lstStyle>
            <a:lvl1pPr>
              <a:defRPr/>
            </a:lvl1pPr>
          </a:lstStyle>
          <a:p>
            <a:fld id="{CB105B8D-1C36-1C40-961B-CAAB1DD98B28}" type="slidenum">
              <a:rPr lang="en-US" smtClean="0"/>
              <a:pPr/>
              <a:t>‹#›</a:t>
            </a:fld>
            <a:endParaRPr lang="en-US"/>
          </a:p>
        </p:txBody>
      </p:sp>
    </p:spTree>
    <p:extLst>
      <p:ext uri="{BB962C8B-B14F-4D97-AF65-F5344CB8AC3E}">
        <p14:creationId xmlns:p14="http://schemas.microsoft.com/office/powerpoint/2010/main" val="1365461527"/>
      </p:ext>
    </p:extLst>
  </p:cSld>
  <p:clrMapOvr>
    <a:masterClrMapping/>
  </p:clrMapOvr>
  <p:transition spd="med">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r>
              <a:rPr lang="en-GB"/>
              <a:t>30/10/2014</a:t>
            </a:r>
            <a:endParaRPr lang="en-US"/>
          </a:p>
        </p:txBody>
      </p:sp>
      <p:sp>
        <p:nvSpPr>
          <p:cNvPr id="6" name="Footer Placeholder 4"/>
          <p:cNvSpPr>
            <a:spLocks noGrp="1"/>
          </p:cNvSpPr>
          <p:nvPr>
            <p:ph type="ftr" sz="quarter" idx="11"/>
          </p:nvPr>
        </p:nvSpPr>
        <p:spPr/>
        <p:txBody>
          <a:bodyPr/>
          <a:lstStyle>
            <a:lvl1pPr>
              <a:defRPr/>
            </a:lvl1pPr>
          </a:lstStyle>
          <a:p>
            <a:r>
              <a:rPr lang="en-US"/>
              <a:t>Chapter 8 Software Testing</a:t>
            </a:r>
          </a:p>
        </p:txBody>
      </p:sp>
      <p:sp>
        <p:nvSpPr>
          <p:cNvPr id="7" name="Slide Number Placeholder 5"/>
          <p:cNvSpPr>
            <a:spLocks noGrp="1"/>
          </p:cNvSpPr>
          <p:nvPr>
            <p:ph type="sldNum" sz="quarter" idx="12"/>
          </p:nvPr>
        </p:nvSpPr>
        <p:spPr/>
        <p:txBody>
          <a:bodyPr/>
          <a:lstStyle>
            <a:lvl1pPr>
              <a:defRPr/>
            </a:lvl1pPr>
          </a:lstStyle>
          <a:p>
            <a:fld id="{CB105B8D-1C36-1C40-961B-CAAB1DD98B28}" type="slidenum">
              <a:rPr lang="en-US" smtClean="0"/>
              <a:pPr/>
              <a:t>‹#›</a:t>
            </a:fld>
            <a:endParaRPr lang="en-US"/>
          </a:p>
        </p:txBody>
      </p:sp>
    </p:spTree>
    <p:extLst>
      <p:ext uri="{BB962C8B-B14F-4D97-AF65-F5344CB8AC3E}">
        <p14:creationId xmlns:p14="http://schemas.microsoft.com/office/powerpoint/2010/main" val="348598904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8CA27-4E8F-487E-BDA7-C3E10222A3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1056CF-AAD3-4F6E-B434-8D7637507CB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917172-6CD1-461A-8525-2990487C5CA6}"/>
              </a:ext>
            </a:extLst>
          </p:cNvPr>
          <p:cNvSpPr>
            <a:spLocks noGrp="1"/>
          </p:cNvSpPr>
          <p:nvPr>
            <p:ph type="dt" sz="half" idx="10"/>
          </p:nvPr>
        </p:nvSpPr>
        <p:spPr/>
        <p:txBody>
          <a:bodyPr/>
          <a:lstStyle/>
          <a:p>
            <a:fld id="{3B35F192-5365-4B68-B8E7-1E753898BECF}" type="datetimeFigureOut">
              <a:rPr lang="en-US" smtClean="0"/>
              <a:t>2/17/2025</a:t>
            </a:fld>
            <a:endParaRPr lang="en-US"/>
          </a:p>
        </p:txBody>
      </p:sp>
      <p:sp>
        <p:nvSpPr>
          <p:cNvPr id="5" name="Footer Placeholder 4">
            <a:extLst>
              <a:ext uri="{FF2B5EF4-FFF2-40B4-BE49-F238E27FC236}">
                <a16:creationId xmlns:a16="http://schemas.microsoft.com/office/drawing/2014/main" id="{84C0C5E2-71A5-4150-9829-D29D9699FB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4B630C-BA3B-4065-86B4-5CE204CA3DA7}"/>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5808854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a:t>Drag picture to placeholder or click icon to add</a:t>
            </a:r>
            <a:endParaRPr lang="en-US" noProof="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r>
              <a:rPr lang="en-GB"/>
              <a:t>30/10/2014</a:t>
            </a:r>
            <a:endParaRPr lang="en-US"/>
          </a:p>
        </p:txBody>
      </p:sp>
      <p:sp>
        <p:nvSpPr>
          <p:cNvPr id="6" name="Footer Placeholder 4"/>
          <p:cNvSpPr>
            <a:spLocks noGrp="1"/>
          </p:cNvSpPr>
          <p:nvPr>
            <p:ph type="ftr" sz="quarter" idx="11"/>
          </p:nvPr>
        </p:nvSpPr>
        <p:spPr/>
        <p:txBody>
          <a:bodyPr/>
          <a:lstStyle>
            <a:lvl1pPr>
              <a:defRPr/>
            </a:lvl1pPr>
          </a:lstStyle>
          <a:p>
            <a:r>
              <a:rPr lang="en-US"/>
              <a:t>Chapter 8 Software Testing</a:t>
            </a:r>
          </a:p>
        </p:txBody>
      </p:sp>
      <p:sp>
        <p:nvSpPr>
          <p:cNvPr id="7" name="Slide Number Placeholder 5"/>
          <p:cNvSpPr>
            <a:spLocks noGrp="1"/>
          </p:cNvSpPr>
          <p:nvPr>
            <p:ph type="sldNum" sz="quarter" idx="12"/>
          </p:nvPr>
        </p:nvSpPr>
        <p:spPr/>
        <p:txBody>
          <a:bodyPr/>
          <a:lstStyle>
            <a:lvl1pPr>
              <a:defRPr/>
            </a:lvl1pPr>
          </a:lstStyle>
          <a:p>
            <a:fld id="{CB105B8D-1C36-1C40-961B-CAAB1DD98B28}" type="slidenum">
              <a:rPr lang="en-US" smtClean="0"/>
              <a:pPr/>
              <a:t>‹#›</a:t>
            </a:fld>
            <a:endParaRPr lang="en-US"/>
          </a:p>
        </p:txBody>
      </p:sp>
    </p:spTree>
    <p:extLst>
      <p:ext uri="{BB962C8B-B14F-4D97-AF65-F5344CB8AC3E}">
        <p14:creationId xmlns:p14="http://schemas.microsoft.com/office/powerpoint/2010/main" val="109500716"/>
      </p:ext>
    </p:extLst>
  </p:cSld>
  <p:clrMapOvr>
    <a:masterClrMapping/>
  </p:clrMapOvr>
  <p:transition spd="med">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r>
              <a:rPr lang="en-GB"/>
              <a:t>30/10/2014</a:t>
            </a:r>
            <a:endParaRPr lang="en-US"/>
          </a:p>
        </p:txBody>
      </p:sp>
      <p:sp>
        <p:nvSpPr>
          <p:cNvPr id="5" name="Footer Placeholder 4"/>
          <p:cNvSpPr>
            <a:spLocks noGrp="1"/>
          </p:cNvSpPr>
          <p:nvPr>
            <p:ph type="ftr" sz="quarter" idx="11"/>
          </p:nvPr>
        </p:nvSpPr>
        <p:spPr/>
        <p:txBody>
          <a:bodyPr/>
          <a:lstStyle>
            <a:lvl1pPr>
              <a:defRPr/>
            </a:lvl1pPr>
          </a:lstStyle>
          <a:p>
            <a:r>
              <a:rPr lang="en-US"/>
              <a:t>Chapter 8 Software Testing</a:t>
            </a:r>
          </a:p>
        </p:txBody>
      </p:sp>
      <p:sp>
        <p:nvSpPr>
          <p:cNvPr id="6" name="Slide Number Placeholder 5"/>
          <p:cNvSpPr>
            <a:spLocks noGrp="1"/>
          </p:cNvSpPr>
          <p:nvPr>
            <p:ph type="sldNum" sz="quarter" idx="12"/>
          </p:nvPr>
        </p:nvSpPr>
        <p:spPr/>
        <p:txBody>
          <a:bodyPr/>
          <a:lstStyle>
            <a:lvl1pPr>
              <a:defRPr/>
            </a:lvl1pPr>
          </a:lstStyle>
          <a:p>
            <a:fld id="{CB105B8D-1C36-1C40-961B-CAAB1DD98B28}" type="slidenum">
              <a:rPr lang="en-US" smtClean="0"/>
              <a:pPr/>
              <a:t>‹#›</a:t>
            </a:fld>
            <a:endParaRPr lang="en-US"/>
          </a:p>
        </p:txBody>
      </p:sp>
    </p:spTree>
    <p:extLst>
      <p:ext uri="{BB962C8B-B14F-4D97-AF65-F5344CB8AC3E}">
        <p14:creationId xmlns:p14="http://schemas.microsoft.com/office/powerpoint/2010/main" val="942551212"/>
      </p:ext>
    </p:extLst>
  </p:cSld>
  <p:clrMapOvr>
    <a:masterClrMapping/>
  </p:clrMapOvr>
  <p:transition spd="med">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r>
              <a:rPr lang="en-GB"/>
              <a:t>30/10/2014</a:t>
            </a:r>
            <a:endParaRPr lang="en-US"/>
          </a:p>
        </p:txBody>
      </p:sp>
      <p:sp>
        <p:nvSpPr>
          <p:cNvPr id="5" name="Footer Placeholder 4"/>
          <p:cNvSpPr>
            <a:spLocks noGrp="1"/>
          </p:cNvSpPr>
          <p:nvPr>
            <p:ph type="ftr" sz="quarter" idx="11"/>
          </p:nvPr>
        </p:nvSpPr>
        <p:spPr/>
        <p:txBody>
          <a:bodyPr/>
          <a:lstStyle>
            <a:lvl1pPr>
              <a:defRPr/>
            </a:lvl1pPr>
          </a:lstStyle>
          <a:p>
            <a:r>
              <a:rPr lang="en-US"/>
              <a:t>Chapter 8 Software Testing</a:t>
            </a:r>
          </a:p>
        </p:txBody>
      </p:sp>
      <p:sp>
        <p:nvSpPr>
          <p:cNvPr id="6" name="Slide Number Placeholder 5"/>
          <p:cNvSpPr>
            <a:spLocks noGrp="1"/>
          </p:cNvSpPr>
          <p:nvPr>
            <p:ph type="sldNum" sz="quarter" idx="12"/>
          </p:nvPr>
        </p:nvSpPr>
        <p:spPr/>
        <p:txBody>
          <a:bodyPr/>
          <a:lstStyle>
            <a:lvl1pPr>
              <a:defRPr/>
            </a:lvl1pPr>
          </a:lstStyle>
          <a:p>
            <a:fld id="{CB105B8D-1C36-1C40-961B-CAAB1DD98B28}" type="slidenum">
              <a:rPr lang="en-US" smtClean="0"/>
              <a:pPr/>
              <a:t>‹#›</a:t>
            </a:fld>
            <a:endParaRPr lang="en-US"/>
          </a:p>
        </p:txBody>
      </p:sp>
    </p:spTree>
    <p:extLst>
      <p:ext uri="{BB962C8B-B14F-4D97-AF65-F5344CB8AC3E}">
        <p14:creationId xmlns:p14="http://schemas.microsoft.com/office/powerpoint/2010/main" val="2790906864"/>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DF681-CBBB-4EA6-96AA-2AA4C219F9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89A2BF3-5039-4DED-B537-E2C015FD47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B86C913-6E5B-431A-9679-0F6158A05F4F}"/>
              </a:ext>
            </a:extLst>
          </p:cNvPr>
          <p:cNvSpPr>
            <a:spLocks noGrp="1"/>
          </p:cNvSpPr>
          <p:nvPr>
            <p:ph type="dt" sz="half" idx="10"/>
          </p:nvPr>
        </p:nvSpPr>
        <p:spPr/>
        <p:txBody>
          <a:bodyPr/>
          <a:lstStyle/>
          <a:p>
            <a:fld id="{3B35F192-5365-4B68-B8E7-1E753898BECF}" type="datetimeFigureOut">
              <a:rPr lang="en-US" smtClean="0"/>
              <a:t>2/17/2025</a:t>
            </a:fld>
            <a:endParaRPr lang="en-US"/>
          </a:p>
        </p:txBody>
      </p:sp>
      <p:sp>
        <p:nvSpPr>
          <p:cNvPr id="5" name="Footer Placeholder 4">
            <a:extLst>
              <a:ext uri="{FF2B5EF4-FFF2-40B4-BE49-F238E27FC236}">
                <a16:creationId xmlns:a16="http://schemas.microsoft.com/office/drawing/2014/main" id="{9D3DA836-41E1-441E-AD96-024C60AB29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652095-AF68-4942-8581-E97F1B4ABBEA}"/>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440034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3DD4E-CFF7-48E8-815B-06A04995DC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AA04EE-EDC9-4BC9-94B3-626EBE2F4DA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3F8D25-09B1-4D60-B244-1EF7565C37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5323991-15D3-4566-AD42-BE4040D638A0}"/>
              </a:ext>
            </a:extLst>
          </p:cNvPr>
          <p:cNvSpPr>
            <a:spLocks noGrp="1"/>
          </p:cNvSpPr>
          <p:nvPr>
            <p:ph type="dt" sz="half" idx="10"/>
          </p:nvPr>
        </p:nvSpPr>
        <p:spPr/>
        <p:txBody>
          <a:bodyPr/>
          <a:lstStyle/>
          <a:p>
            <a:fld id="{3B35F192-5365-4B68-B8E7-1E753898BECF}" type="datetimeFigureOut">
              <a:rPr lang="en-US" smtClean="0"/>
              <a:t>2/17/2025</a:t>
            </a:fld>
            <a:endParaRPr lang="en-US"/>
          </a:p>
        </p:txBody>
      </p:sp>
      <p:sp>
        <p:nvSpPr>
          <p:cNvPr id="6" name="Footer Placeholder 5">
            <a:extLst>
              <a:ext uri="{FF2B5EF4-FFF2-40B4-BE49-F238E27FC236}">
                <a16:creationId xmlns:a16="http://schemas.microsoft.com/office/drawing/2014/main" id="{D2BF2B1A-73E1-44DF-B93D-493F0029BF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8386CD-2C0C-4ACF-B5F3-C45B97B7A4C8}"/>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814759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19CD8-2311-4523-9918-0629DAEA05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E747E8-EE89-4716-8E9B-3277820A77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A17096-D1FE-4A0E-84D9-B49A708EE2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5C4FDAF-10DF-4C5F-8D98-FB87BE0BD7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DB3B855-153F-4D7F-AD3F-EBCF606AA61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09C99D3-143C-412A-A4A7-F56B63FD138F}"/>
              </a:ext>
            </a:extLst>
          </p:cNvPr>
          <p:cNvSpPr>
            <a:spLocks noGrp="1"/>
          </p:cNvSpPr>
          <p:nvPr>
            <p:ph type="dt" sz="half" idx="10"/>
          </p:nvPr>
        </p:nvSpPr>
        <p:spPr/>
        <p:txBody>
          <a:bodyPr/>
          <a:lstStyle/>
          <a:p>
            <a:fld id="{3B35F192-5365-4B68-B8E7-1E753898BECF}" type="datetimeFigureOut">
              <a:rPr lang="en-US" smtClean="0"/>
              <a:t>2/17/2025</a:t>
            </a:fld>
            <a:endParaRPr lang="en-US"/>
          </a:p>
        </p:txBody>
      </p:sp>
      <p:sp>
        <p:nvSpPr>
          <p:cNvPr id="8" name="Footer Placeholder 7">
            <a:extLst>
              <a:ext uri="{FF2B5EF4-FFF2-40B4-BE49-F238E27FC236}">
                <a16:creationId xmlns:a16="http://schemas.microsoft.com/office/drawing/2014/main" id="{92BB02A8-53F5-4CCF-9C65-4F78881DFC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2ABFE2-4F22-49FE-BE89-5AA8D70AB548}"/>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3235606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41CE8-C32E-4348-A1CB-8044FFB469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C672EF-4BD3-47F2-A5FD-6272E3DC1F68}"/>
              </a:ext>
            </a:extLst>
          </p:cNvPr>
          <p:cNvSpPr>
            <a:spLocks noGrp="1"/>
          </p:cNvSpPr>
          <p:nvPr>
            <p:ph type="dt" sz="half" idx="10"/>
          </p:nvPr>
        </p:nvSpPr>
        <p:spPr/>
        <p:txBody>
          <a:bodyPr/>
          <a:lstStyle/>
          <a:p>
            <a:fld id="{3B35F192-5365-4B68-B8E7-1E753898BECF}" type="datetimeFigureOut">
              <a:rPr lang="en-US" smtClean="0"/>
              <a:t>2/17/2025</a:t>
            </a:fld>
            <a:endParaRPr lang="en-US"/>
          </a:p>
        </p:txBody>
      </p:sp>
      <p:sp>
        <p:nvSpPr>
          <p:cNvPr id="4" name="Footer Placeholder 3">
            <a:extLst>
              <a:ext uri="{FF2B5EF4-FFF2-40B4-BE49-F238E27FC236}">
                <a16:creationId xmlns:a16="http://schemas.microsoft.com/office/drawing/2014/main" id="{6C795E54-4DA7-456F-B487-5DAF9DDC008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4D254A-422B-4E41-B13B-22F0B653F92F}"/>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2392116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D9B743-766E-4EFC-900E-61777E8B0603}"/>
              </a:ext>
            </a:extLst>
          </p:cNvPr>
          <p:cNvSpPr>
            <a:spLocks noGrp="1"/>
          </p:cNvSpPr>
          <p:nvPr>
            <p:ph type="dt" sz="half" idx="10"/>
          </p:nvPr>
        </p:nvSpPr>
        <p:spPr/>
        <p:txBody>
          <a:bodyPr/>
          <a:lstStyle/>
          <a:p>
            <a:fld id="{3B35F192-5365-4B68-B8E7-1E753898BECF}" type="datetimeFigureOut">
              <a:rPr lang="en-US" smtClean="0"/>
              <a:t>2/17/2025</a:t>
            </a:fld>
            <a:endParaRPr lang="en-US"/>
          </a:p>
        </p:txBody>
      </p:sp>
      <p:sp>
        <p:nvSpPr>
          <p:cNvPr id="3" name="Footer Placeholder 2">
            <a:extLst>
              <a:ext uri="{FF2B5EF4-FFF2-40B4-BE49-F238E27FC236}">
                <a16:creationId xmlns:a16="http://schemas.microsoft.com/office/drawing/2014/main" id="{B274C3E3-6E45-4261-A10C-F1AFAB89E09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521D9F-56F7-40CD-AB3A-13194D335F89}"/>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4112826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5DBE0-282B-45BC-9B63-E63929184F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4DD60F2-B8E8-4E8A-B3AB-D315B835BB8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74A25B-B22A-4686-A1EE-4C5414AC2B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684EC0-2AB3-4F64-B624-0BE48F8907DF}"/>
              </a:ext>
            </a:extLst>
          </p:cNvPr>
          <p:cNvSpPr>
            <a:spLocks noGrp="1"/>
          </p:cNvSpPr>
          <p:nvPr>
            <p:ph type="dt" sz="half" idx="10"/>
          </p:nvPr>
        </p:nvSpPr>
        <p:spPr/>
        <p:txBody>
          <a:bodyPr/>
          <a:lstStyle/>
          <a:p>
            <a:fld id="{3B35F192-5365-4B68-B8E7-1E753898BECF}" type="datetimeFigureOut">
              <a:rPr lang="en-US" smtClean="0"/>
              <a:t>2/17/2025</a:t>
            </a:fld>
            <a:endParaRPr lang="en-US"/>
          </a:p>
        </p:txBody>
      </p:sp>
      <p:sp>
        <p:nvSpPr>
          <p:cNvPr id="6" name="Footer Placeholder 5">
            <a:extLst>
              <a:ext uri="{FF2B5EF4-FFF2-40B4-BE49-F238E27FC236}">
                <a16:creationId xmlns:a16="http://schemas.microsoft.com/office/drawing/2014/main" id="{67E7DF8E-AD2B-4E87-83FC-7C15AEB7F6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B6A145-AD9D-42A2-87D7-BB1BAA39573B}"/>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1229557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5524B-23D0-45B5-8AEE-A92E2527A1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A11CF7D-DAC2-4D9B-81C0-E11D20E3DF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4B06EE-4FFD-433F-9FD8-E27FC5F24A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9F9DFD-7B7E-4216-862A-CED07C3355C4}"/>
              </a:ext>
            </a:extLst>
          </p:cNvPr>
          <p:cNvSpPr>
            <a:spLocks noGrp="1"/>
          </p:cNvSpPr>
          <p:nvPr>
            <p:ph type="dt" sz="half" idx="10"/>
          </p:nvPr>
        </p:nvSpPr>
        <p:spPr/>
        <p:txBody>
          <a:bodyPr/>
          <a:lstStyle/>
          <a:p>
            <a:fld id="{3B35F192-5365-4B68-B8E7-1E753898BECF}" type="datetimeFigureOut">
              <a:rPr lang="en-US" smtClean="0"/>
              <a:t>2/17/2025</a:t>
            </a:fld>
            <a:endParaRPr lang="en-US"/>
          </a:p>
        </p:txBody>
      </p:sp>
      <p:sp>
        <p:nvSpPr>
          <p:cNvPr id="6" name="Footer Placeholder 5">
            <a:extLst>
              <a:ext uri="{FF2B5EF4-FFF2-40B4-BE49-F238E27FC236}">
                <a16:creationId xmlns:a16="http://schemas.microsoft.com/office/drawing/2014/main" id="{23B1EB6D-226A-4759-8B0D-BB3A6BE426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58F832-FA27-4B70-88B2-96441FB08EDB}"/>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3511707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B2A767-D2EC-4ED0-AACC-77F680DF9E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D796157-51E1-47D4-8360-6E35798F9D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4AE512-AB18-431C-9189-08B9E6726B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35F192-5365-4B68-B8E7-1E753898BECF}" type="datetimeFigureOut">
              <a:rPr lang="en-US" smtClean="0"/>
              <a:t>2/17/2025</a:t>
            </a:fld>
            <a:endParaRPr lang="en-US"/>
          </a:p>
        </p:txBody>
      </p:sp>
      <p:sp>
        <p:nvSpPr>
          <p:cNvPr id="5" name="Footer Placeholder 4">
            <a:extLst>
              <a:ext uri="{FF2B5EF4-FFF2-40B4-BE49-F238E27FC236}">
                <a16:creationId xmlns:a16="http://schemas.microsoft.com/office/drawing/2014/main" id="{39B22AA2-2C35-44D9-9B3F-EA87254906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1FC8E28-D598-4554-B5D1-5D891481014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DA5D2B-49B8-4A30-B3BA-FDF6EECB10F5}" type="slidenum">
              <a:rPr lang="en-US" smtClean="0"/>
              <a:t>‹#›</a:t>
            </a:fld>
            <a:endParaRPr lang="en-US"/>
          </a:p>
        </p:txBody>
      </p:sp>
    </p:spTree>
    <p:extLst>
      <p:ext uri="{BB962C8B-B14F-4D97-AF65-F5344CB8AC3E}">
        <p14:creationId xmlns:p14="http://schemas.microsoft.com/office/powerpoint/2010/main" val="13131172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9724309"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dirty="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r>
              <a:rPr lang="en-GB"/>
              <a:t>30/10/2014</a:t>
            </a:r>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r>
              <a:rPr lang="en-US"/>
              <a:t>Chapter 8 Software Testing</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fld id="{CB105B8D-1C36-1C40-961B-CAAB1DD98B28}" type="slidenum">
              <a:rPr lang="en-US" smtClean="0"/>
              <a:pPr/>
              <a:t>‹#›</a:t>
            </a:fld>
            <a:endParaRPr lang="en-US"/>
          </a:p>
        </p:txBody>
      </p:sp>
      <p:grpSp>
        <p:nvGrpSpPr>
          <p:cNvPr id="12" name="Group 11"/>
          <p:cNvGrpSpPr/>
          <p:nvPr userDrawn="1"/>
        </p:nvGrpSpPr>
        <p:grpSpPr>
          <a:xfrm>
            <a:off x="609601" y="256036"/>
            <a:ext cx="10958332" cy="1163191"/>
            <a:chOff x="457200" y="256035"/>
            <a:chExt cx="8218749" cy="1163191"/>
          </a:xfrm>
        </p:grpSpPr>
        <p:pic>
          <p:nvPicPr>
            <p:cNvPr id="13" name="Picture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16696" y="256035"/>
              <a:ext cx="959253" cy="1152000"/>
            </a:xfrm>
            <a:prstGeom prst="rect">
              <a:avLst/>
            </a:prstGeom>
          </p:spPr>
        </p:pic>
        <p:cxnSp>
          <p:nvCxnSpPr>
            <p:cNvPr id="14" name="Straight Connector 13"/>
            <p:cNvCxnSpPr/>
            <p:nvPr userDrawn="1"/>
          </p:nvCxnSpPr>
          <p:spPr>
            <a:xfrm flipV="1">
              <a:off x="457200" y="1417638"/>
              <a:ext cx="8217026" cy="1588"/>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208336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wipe dir="r"/>
  </p:transition>
  <p:hf hdr="0"/>
  <p:txStyles>
    <p:titleStyle>
      <a:lvl1pPr algn="l" defTabSz="457200" rtl="0" eaLnBrk="1" fontAlgn="base" hangingPunct="1">
        <a:spcBef>
          <a:spcPct val="0"/>
        </a:spcBef>
        <a:spcAft>
          <a:spcPct val="0"/>
        </a:spcAft>
        <a:defRPr sz="2400" b="1" u="none" kern="1200">
          <a:solidFill>
            <a:srgbClr val="46424D"/>
          </a:solidFill>
          <a:latin typeface="Arial"/>
          <a:ea typeface="ＭＳ Ｐゴシック" charset="-128"/>
          <a:cs typeface="Arial"/>
        </a:defRPr>
      </a:lvl1pPr>
      <a:lvl2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2pPr>
      <a:lvl3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3pPr>
      <a:lvl4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4pPr>
      <a:lvl5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1" fontAlgn="base" hangingPunct="1">
        <a:spcBef>
          <a:spcPct val="20000"/>
        </a:spcBef>
        <a:spcAft>
          <a:spcPct val="0"/>
        </a:spcAft>
        <a:buFont typeface="Arial" charset="0"/>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A49CB-5D98-4E26-93A7-5E667B0E6CE7}"/>
              </a:ext>
            </a:extLst>
          </p:cNvPr>
          <p:cNvSpPr>
            <a:spLocks noGrp="1"/>
          </p:cNvSpPr>
          <p:nvPr>
            <p:ph type="ctrTitle"/>
          </p:nvPr>
        </p:nvSpPr>
        <p:spPr/>
        <p:txBody>
          <a:bodyPr/>
          <a:lstStyle/>
          <a:p>
            <a:r>
              <a:rPr lang="en-US" dirty="0"/>
              <a:t>UNDERSTANDING ABOUT TEST CASES</a:t>
            </a:r>
          </a:p>
        </p:txBody>
      </p:sp>
      <p:sp>
        <p:nvSpPr>
          <p:cNvPr id="3" name="Subtitle 2">
            <a:extLst>
              <a:ext uri="{FF2B5EF4-FFF2-40B4-BE49-F238E27FC236}">
                <a16:creationId xmlns:a16="http://schemas.microsoft.com/office/drawing/2014/main" id="{F32DFFB6-6F3E-4C59-8C2C-D7C2080AA4DD}"/>
              </a:ext>
            </a:extLst>
          </p:cNvPr>
          <p:cNvSpPr>
            <a:spLocks noGrp="1"/>
          </p:cNvSpPr>
          <p:nvPr>
            <p:ph type="subTitle" idx="1"/>
          </p:nvPr>
        </p:nvSpPr>
        <p:spPr/>
        <p:txBody>
          <a:bodyPr/>
          <a:lstStyle/>
          <a:p>
            <a:r>
              <a:rPr lang="en-US" dirty="0"/>
              <a:t>LAB</a:t>
            </a:r>
          </a:p>
          <a:p>
            <a:r>
              <a:rPr lang="en-US" b="1" dirty="0"/>
              <a:t>What are the things we should test in a given scenario?</a:t>
            </a:r>
          </a:p>
        </p:txBody>
      </p:sp>
    </p:spTree>
    <p:extLst>
      <p:ext uri="{BB962C8B-B14F-4D97-AF65-F5344CB8AC3E}">
        <p14:creationId xmlns:p14="http://schemas.microsoft.com/office/powerpoint/2010/main" val="968584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usage scenario for the </a:t>
            </a:r>
            <a:r>
              <a:rPr lang="en-GB" dirty="0"/>
              <a:t>Mentcare system</a:t>
            </a:r>
            <a:endParaRPr lang="en-US" dirty="0"/>
          </a:p>
        </p:txBody>
      </p:sp>
      <p:sp>
        <p:nvSpPr>
          <p:cNvPr id="6" name="Rectangle 5"/>
          <p:cNvSpPr/>
          <p:nvPr/>
        </p:nvSpPr>
        <p:spPr>
          <a:xfrm>
            <a:off x="1929036" y="1517741"/>
            <a:ext cx="8419328" cy="4815553"/>
          </a:xfrm>
          <a:prstGeom prst="rect">
            <a:avLst/>
          </a:prstGeom>
        </p:spPr>
        <p:txBody>
          <a:bodyPr wrap="square">
            <a:spAutoFit/>
          </a:bodyPr>
          <a:lstStyle/>
          <a:p>
            <a:pPr algn="just">
              <a:spcAft>
                <a:spcPts val="600"/>
              </a:spcAft>
            </a:pPr>
            <a:r>
              <a:rPr lang="en-GB" sz="1600" b="1" u="sng" dirty="0"/>
              <a:t>George is a nurse who specializes in mental healthcare</a:t>
            </a:r>
            <a:r>
              <a:rPr lang="en-GB" sz="1600" dirty="0"/>
              <a:t>. One of his </a:t>
            </a:r>
            <a:r>
              <a:rPr lang="en-GB" sz="1600" b="1" u="sng" dirty="0"/>
              <a:t>responsibilities is to visit patients at home to check that their treatment is effective</a:t>
            </a:r>
            <a:r>
              <a:rPr lang="en-GB" sz="1600" dirty="0"/>
              <a:t> and that they are not suffering from </a:t>
            </a:r>
            <a:r>
              <a:rPr lang="en-GB" sz="1600" b="1" u="sng" dirty="0"/>
              <a:t>medication side effects</a:t>
            </a:r>
            <a:r>
              <a:rPr lang="en-GB" sz="1600" dirty="0"/>
              <a:t>.</a:t>
            </a:r>
          </a:p>
          <a:p>
            <a:pPr algn="just">
              <a:spcAft>
                <a:spcPts val="600"/>
              </a:spcAft>
            </a:pPr>
            <a:r>
              <a:rPr lang="en-GB" sz="1600" dirty="0"/>
              <a:t>On a day for home visits, George logs into the Mentcare system and uses it to </a:t>
            </a:r>
            <a:r>
              <a:rPr lang="en-GB" sz="1600" b="1" u="sng" dirty="0"/>
              <a:t>print his schedule of home visits for that day, along with summary information about the patients to be visited</a:t>
            </a:r>
            <a:r>
              <a:rPr lang="en-GB" sz="1600" dirty="0"/>
              <a:t>. He requests that the records for these patients be downloaded to his laptop. He is prompted for his key phrase to encrypt the records on the laptop.</a:t>
            </a:r>
          </a:p>
          <a:p>
            <a:pPr algn="just">
              <a:spcAft>
                <a:spcPts val="600"/>
              </a:spcAft>
            </a:pPr>
            <a:r>
              <a:rPr lang="en-GB" sz="1600" b="1" u="sng" dirty="0"/>
              <a:t>One of the patients that he visits is Jim</a:t>
            </a:r>
            <a:r>
              <a:rPr lang="en-GB" sz="1600" dirty="0"/>
              <a:t>, who is being </a:t>
            </a:r>
            <a:r>
              <a:rPr lang="en-GB" sz="1600" b="1" u="sng" dirty="0"/>
              <a:t>treated with medication for depression</a:t>
            </a:r>
            <a:r>
              <a:rPr lang="en-GB" sz="1600" dirty="0"/>
              <a:t>. Jim feels that the medication is helping him but believes that </a:t>
            </a:r>
            <a:r>
              <a:rPr lang="en-GB" sz="1600" b="1" u="sng" dirty="0"/>
              <a:t>it has the side effect of keeping him awake at nigh</a:t>
            </a:r>
            <a:r>
              <a:rPr lang="en-GB" sz="1600" dirty="0"/>
              <a:t>t. George looks up Jim’s record and is prompted for his key phrase to decrypt the record. </a:t>
            </a:r>
            <a:r>
              <a:rPr lang="en-GB" sz="1600" b="1" u="sng" dirty="0"/>
              <a:t>He checks the drug prescribed and queries its side effects</a:t>
            </a:r>
            <a:r>
              <a:rPr lang="en-GB" sz="1600" dirty="0"/>
              <a:t>.</a:t>
            </a:r>
            <a:r>
              <a:rPr lang="en-GB" sz="1600" b="1" u="sng" dirty="0"/>
              <a:t> Sleeplessness is a known side effect so he notes </a:t>
            </a:r>
            <a:r>
              <a:rPr lang="en-GB" sz="1600" dirty="0"/>
              <a:t>the problem in Jim’s record and </a:t>
            </a:r>
            <a:r>
              <a:rPr lang="en-GB" sz="1600" b="1" u="sng" dirty="0"/>
              <a:t>suggests that he visits the clinic to have his medication changed</a:t>
            </a:r>
            <a:r>
              <a:rPr lang="en-GB" sz="1600" dirty="0"/>
              <a:t>. Jim agrees so George enters a prompt to call him when he gets back to the clinic to make an appointment with a physician. George ends the consultation and the system re-encrypts Jim’s record.</a:t>
            </a:r>
          </a:p>
          <a:p>
            <a:pPr algn="just"/>
            <a:r>
              <a:rPr lang="en-GB" sz="1600" b="1" u="sng" dirty="0"/>
              <a:t>After, finishing his consultations, George returns to the clinic and uploads the records of patients visited to the database</a:t>
            </a:r>
            <a:r>
              <a:rPr lang="en-GB" sz="1600" dirty="0"/>
              <a:t>. The </a:t>
            </a:r>
            <a:r>
              <a:rPr lang="en-GB" sz="1600" b="1" u="sng" dirty="0"/>
              <a:t>system generates a call list for George of those patients who He has to contact for follow-up information and make clinic appointments</a:t>
            </a:r>
            <a:r>
              <a:rPr lang="en-GB" sz="1600" dirty="0"/>
              <a:t>.</a:t>
            </a:r>
          </a:p>
        </p:txBody>
      </p:sp>
    </p:spTree>
  </p:cSld>
  <p:clrMapOvr>
    <a:masterClrMapping/>
  </p:clrMapOvr>
  <p:transition spd="med">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These features tested by scenario</a:t>
            </a:r>
          </a:p>
        </p:txBody>
      </p:sp>
      <p:sp>
        <p:nvSpPr>
          <p:cNvPr id="3" name="Content Placeholder 2"/>
          <p:cNvSpPr>
            <a:spLocks noGrp="1"/>
          </p:cNvSpPr>
          <p:nvPr>
            <p:ph idx="1"/>
          </p:nvPr>
        </p:nvSpPr>
        <p:spPr>
          <a:xfrm>
            <a:off x="1824325" y="1500486"/>
            <a:ext cx="8543351" cy="5113583"/>
          </a:xfrm>
        </p:spPr>
        <p:txBody>
          <a:bodyPr/>
          <a:lstStyle/>
          <a:p>
            <a:pPr marL="457200" indent="-457200" algn="just">
              <a:buFont typeface="+mj-lt"/>
              <a:buAutoNum type="arabicPeriod"/>
            </a:pPr>
            <a:r>
              <a:rPr lang="en-US" b="1" u="sng" dirty="0"/>
              <a:t>Authentication</a:t>
            </a:r>
            <a:r>
              <a:rPr lang="en-US" dirty="0"/>
              <a:t> by logging on to the system.</a:t>
            </a:r>
            <a:endParaRPr lang="en-GB" dirty="0"/>
          </a:p>
          <a:p>
            <a:pPr marL="457200" indent="-457200" algn="just">
              <a:buFont typeface="+mj-lt"/>
              <a:buAutoNum type="arabicPeriod"/>
            </a:pPr>
            <a:r>
              <a:rPr lang="en-US" b="1" u="sng" dirty="0"/>
              <a:t>Downloading</a:t>
            </a:r>
            <a:r>
              <a:rPr lang="en-US" dirty="0"/>
              <a:t> and </a:t>
            </a:r>
            <a:r>
              <a:rPr lang="en-US" b="1" u="sng" dirty="0"/>
              <a:t>uploading</a:t>
            </a:r>
            <a:r>
              <a:rPr lang="en-US" dirty="0"/>
              <a:t> of specified patient </a:t>
            </a:r>
            <a:r>
              <a:rPr lang="en-US" b="1" u="sng" dirty="0"/>
              <a:t>records</a:t>
            </a:r>
            <a:r>
              <a:rPr lang="en-US" dirty="0"/>
              <a:t> to a laptop.</a:t>
            </a:r>
            <a:endParaRPr lang="en-GB" dirty="0"/>
          </a:p>
          <a:p>
            <a:pPr marL="457200" indent="-457200" algn="just">
              <a:buFont typeface="+mj-lt"/>
              <a:buAutoNum type="arabicPeriod"/>
            </a:pPr>
            <a:r>
              <a:rPr lang="en-US" dirty="0"/>
              <a:t>Home visit </a:t>
            </a:r>
            <a:r>
              <a:rPr lang="en-US" b="1" u="sng" dirty="0"/>
              <a:t>scheduling</a:t>
            </a:r>
            <a:r>
              <a:rPr lang="en-US" dirty="0"/>
              <a:t>.</a:t>
            </a:r>
            <a:endParaRPr lang="en-GB" dirty="0"/>
          </a:p>
          <a:p>
            <a:pPr marL="457200" indent="-457200" algn="just">
              <a:buFont typeface="+mj-lt"/>
              <a:buAutoNum type="arabicPeriod"/>
            </a:pPr>
            <a:r>
              <a:rPr lang="en-US" b="1" u="sng" dirty="0"/>
              <a:t>Encryption</a:t>
            </a:r>
            <a:r>
              <a:rPr lang="en-US" dirty="0"/>
              <a:t> and </a:t>
            </a:r>
            <a:r>
              <a:rPr lang="en-US" b="1" u="sng" dirty="0"/>
              <a:t>decryption</a:t>
            </a:r>
            <a:r>
              <a:rPr lang="en-US" dirty="0"/>
              <a:t> of patient records on a mobile device. </a:t>
            </a:r>
            <a:endParaRPr lang="en-GB" dirty="0"/>
          </a:p>
          <a:p>
            <a:pPr marL="457200" indent="-457200" algn="just">
              <a:buFont typeface="+mj-lt"/>
              <a:buAutoNum type="arabicPeriod"/>
            </a:pPr>
            <a:r>
              <a:rPr lang="en-US" b="1" u="sng" dirty="0"/>
              <a:t>Record retrieval </a:t>
            </a:r>
            <a:r>
              <a:rPr lang="en-US" dirty="0"/>
              <a:t>and </a:t>
            </a:r>
            <a:r>
              <a:rPr lang="en-US" b="1" u="sng" dirty="0"/>
              <a:t>modifications</a:t>
            </a:r>
            <a:r>
              <a:rPr lang="en-US" dirty="0"/>
              <a:t>.</a:t>
            </a:r>
            <a:endParaRPr lang="en-GB" dirty="0"/>
          </a:p>
          <a:p>
            <a:pPr marL="457200" indent="-457200" algn="just">
              <a:buFont typeface="+mj-lt"/>
              <a:buAutoNum type="arabicPeriod"/>
            </a:pPr>
            <a:r>
              <a:rPr lang="en-US" b="1" u="sng" dirty="0"/>
              <a:t>Links</a:t>
            </a:r>
            <a:r>
              <a:rPr lang="en-US" dirty="0"/>
              <a:t> with the </a:t>
            </a:r>
            <a:r>
              <a:rPr lang="en-US" b="1" u="sng" dirty="0"/>
              <a:t>drugs database</a:t>
            </a:r>
            <a:r>
              <a:rPr lang="en-US" dirty="0"/>
              <a:t> that maintains </a:t>
            </a:r>
            <a:r>
              <a:rPr lang="en-US" b="1" u="sng" dirty="0"/>
              <a:t>side-effect</a:t>
            </a:r>
            <a:r>
              <a:rPr lang="en-US" dirty="0"/>
              <a:t> information.</a:t>
            </a:r>
            <a:endParaRPr lang="en-GB" dirty="0"/>
          </a:p>
          <a:p>
            <a:pPr marL="457200" indent="-457200" algn="just">
              <a:buFont typeface="+mj-lt"/>
              <a:buAutoNum type="arabicPeriod"/>
            </a:pPr>
            <a:r>
              <a:rPr lang="en-US" dirty="0"/>
              <a:t>The system for </a:t>
            </a:r>
            <a:r>
              <a:rPr lang="en-US" b="1" u="sng" dirty="0"/>
              <a:t>call prompting (prepare </a:t>
            </a:r>
            <a:r>
              <a:rPr lang="en-GB" dirty="0"/>
              <a:t>a call list follow-up information and make clinic appointments)</a:t>
            </a:r>
            <a:r>
              <a:rPr lang="en-US" dirty="0"/>
              <a:t>.</a:t>
            </a:r>
            <a:endParaRPr lang="en-GB" dirty="0"/>
          </a:p>
          <a:p>
            <a:pPr algn="just"/>
            <a:endParaRPr lang="en-US" dirty="0"/>
          </a:p>
        </p:txBody>
      </p:sp>
    </p:spTree>
  </p:cSld>
  <p:clrMapOvr>
    <a:masterClrMapping/>
  </p:clrMapOvr>
  <p:transition spd="med">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8F9A0-7782-F75D-C368-C1333D83B0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96B67A-C628-1346-C0E2-0DBF2FA19FAF}"/>
              </a:ext>
            </a:extLst>
          </p:cNvPr>
          <p:cNvSpPr>
            <a:spLocks noGrp="1"/>
          </p:cNvSpPr>
          <p:nvPr>
            <p:ph type="title"/>
          </p:nvPr>
        </p:nvSpPr>
        <p:spPr>
          <a:xfrm>
            <a:off x="2449384" y="2760236"/>
            <a:ext cx="7293232" cy="1143000"/>
          </a:xfrm>
        </p:spPr>
        <p:txBody>
          <a:bodyPr/>
          <a:lstStyle/>
          <a:p>
            <a:pPr algn="ctr"/>
            <a:r>
              <a:rPr lang="en-US" dirty="0"/>
              <a:t>Performance testing</a:t>
            </a:r>
            <a:endParaRPr lang="en-150" dirty="0"/>
          </a:p>
        </p:txBody>
      </p:sp>
      <p:sp>
        <p:nvSpPr>
          <p:cNvPr id="4" name="Date Placeholder 3">
            <a:extLst>
              <a:ext uri="{FF2B5EF4-FFF2-40B4-BE49-F238E27FC236}">
                <a16:creationId xmlns:a16="http://schemas.microsoft.com/office/drawing/2014/main" id="{70F31113-F794-5FFE-6CAF-1C409469A69E}"/>
              </a:ext>
            </a:extLst>
          </p:cNvPr>
          <p:cNvSpPr>
            <a:spLocks noGrp="1"/>
          </p:cNvSpPr>
          <p:nvPr>
            <p:ph type="dt" sz="half" idx="10"/>
          </p:nvPr>
        </p:nvSpPr>
        <p:spPr/>
        <p:txBody>
          <a:bodyPr/>
          <a:lstStyle/>
          <a:p>
            <a:r>
              <a:rPr lang="en-GB"/>
              <a:t>30/10/2014</a:t>
            </a:r>
            <a:endParaRPr lang="en-US"/>
          </a:p>
        </p:txBody>
      </p:sp>
      <p:sp>
        <p:nvSpPr>
          <p:cNvPr id="5" name="Footer Placeholder 4">
            <a:extLst>
              <a:ext uri="{FF2B5EF4-FFF2-40B4-BE49-F238E27FC236}">
                <a16:creationId xmlns:a16="http://schemas.microsoft.com/office/drawing/2014/main" id="{733DFF41-5BDB-729D-6CE4-D88634DCC427}"/>
              </a:ext>
            </a:extLst>
          </p:cNvPr>
          <p:cNvSpPr>
            <a:spLocks noGrp="1"/>
          </p:cNvSpPr>
          <p:nvPr>
            <p:ph type="ftr" sz="quarter" idx="11"/>
          </p:nvPr>
        </p:nvSpPr>
        <p:spPr/>
        <p:txBody>
          <a:bodyPr/>
          <a:lstStyle/>
          <a:p>
            <a:r>
              <a:rPr lang="en-US"/>
              <a:t>Chapter 8 Software Testing</a:t>
            </a:r>
          </a:p>
        </p:txBody>
      </p:sp>
      <p:sp>
        <p:nvSpPr>
          <p:cNvPr id="6" name="Slide Number Placeholder 5">
            <a:extLst>
              <a:ext uri="{FF2B5EF4-FFF2-40B4-BE49-F238E27FC236}">
                <a16:creationId xmlns:a16="http://schemas.microsoft.com/office/drawing/2014/main" id="{AFC07134-B724-C982-1105-034D6F949C7C}"/>
              </a:ext>
            </a:extLst>
          </p:cNvPr>
          <p:cNvSpPr>
            <a:spLocks noGrp="1"/>
          </p:cNvSpPr>
          <p:nvPr>
            <p:ph type="sldNum" sz="quarter" idx="12"/>
          </p:nvPr>
        </p:nvSpPr>
        <p:spPr/>
        <p:txBody>
          <a:bodyPr/>
          <a:lstStyle/>
          <a:p>
            <a:fld id="{CB105B8D-1C36-1C40-961B-CAAB1DD98B28}" type="slidenum">
              <a:rPr lang="en-US" smtClean="0"/>
              <a:pPr/>
              <a:t>12</a:t>
            </a:fld>
            <a:endParaRPr lang="en-US"/>
          </a:p>
        </p:txBody>
      </p:sp>
    </p:spTree>
    <p:extLst>
      <p:ext uri="{BB962C8B-B14F-4D97-AF65-F5344CB8AC3E}">
        <p14:creationId xmlns:p14="http://schemas.microsoft.com/office/powerpoint/2010/main" val="3965684617"/>
      </p:ext>
    </p:extLst>
  </p:cSld>
  <p:clrMapOvr>
    <a:masterClrMapping/>
  </p:clrMapOvr>
  <p:transition spd="med">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a:t>Performance testing</a:t>
            </a:r>
          </a:p>
        </p:txBody>
      </p:sp>
      <p:sp>
        <p:nvSpPr>
          <p:cNvPr id="38915" name="Rectangle 3"/>
          <p:cNvSpPr>
            <a:spLocks noGrp="1" noChangeArrowheads="1"/>
          </p:cNvSpPr>
          <p:nvPr>
            <p:ph idx="1"/>
          </p:nvPr>
        </p:nvSpPr>
        <p:spPr>
          <a:xfrm>
            <a:off x="1686443" y="1415118"/>
            <a:ext cx="8756270" cy="5168244"/>
          </a:xfrm>
        </p:spPr>
        <p:txBody>
          <a:bodyPr/>
          <a:lstStyle/>
          <a:p>
            <a:pPr algn="just"/>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It is a part of RELEASE TESTING</a:t>
            </a:r>
            <a:r>
              <a:rPr lang="tr-TR"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a:t>
            </a:r>
            <a:endPar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endParaRPr>
          </a:p>
          <a:p>
            <a:pPr algn="just"/>
            <a:r>
              <a:rPr lang="tr-TR" sz="2200" u="sng" dirty="0" err="1">
                <a:solidFill>
                  <a:schemeClr val="accent1"/>
                </a:solidFill>
                <a:latin typeface="Arial" panose="020B0604020202020204" pitchFamily="34" charset="0"/>
                <a:ea typeface="Verdana" panose="020B0604030504040204" pitchFamily="34" charset="0"/>
                <a:cs typeface="Arial" panose="020B0604020202020204" pitchFamily="34" charset="0"/>
              </a:rPr>
              <a:t>It</a:t>
            </a:r>
            <a:r>
              <a:rPr lang="tr-TR" sz="2200"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focuses on evaluating how a system performs under various conditions</a:t>
            </a:r>
            <a:r>
              <a:rPr lang="en-US" sz="2200" dirty="0">
                <a:latin typeface="Arial" panose="020B0604020202020204" pitchFamily="34" charset="0"/>
                <a:ea typeface="Verdana" panose="020B0604030504040204" pitchFamily="34" charset="0"/>
                <a:cs typeface="Arial" panose="020B0604020202020204" pitchFamily="34" charset="0"/>
              </a:rPr>
              <a:t>.</a:t>
            </a:r>
            <a:endParaRPr lang="tr-TR" sz="2200" dirty="0">
              <a:latin typeface="Arial" panose="020B0604020202020204" pitchFamily="34" charset="0"/>
              <a:ea typeface="Verdana" panose="020B0604030504040204" pitchFamily="34" charset="0"/>
              <a:cs typeface="Arial" panose="020B0604020202020204" pitchFamily="34" charset="0"/>
            </a:endParaRPr>
          </a:p>
          <a:p>
            <a:pPr algn="just"/>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The goal is to </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assess</a:t>
            </a:r>
            <a:r>
              <a:rPr lang="en-US" sz="2200" b="1"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the System's Responsiveness, Speed, Reliability, Scalability, </a:t>
            </a:r>
            <a:r>
              <a:rPr lang="tr-TR"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a</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nd</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tr-TR"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o</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verall</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Performance</a:t>
            </a:r>
            <a:endParaRPr lang="tr-TR"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endParaRPr>
          </a:p>
          <a:p>
            <a:pPr algn="just"/>
            <a:r>
              <a:rPr lang="tr-TR" sz="2200" dirty="0">
                <a:solidFill>
                  <a:srgbClr val="374151"/>
                </a:solidFill>
                <a:latin typeface="Arial" panose="020B0604020202020204" pitchFamily="34" charset="0"/>
                <a:ea typeface="Verdana" panose="020B0604030504040204" pitchFamily="34" charset="0"/>
                <a:cs typeface="Arial" panose="020B0604020202020204" pitchFamily="34" charset="0"/>
              </a:rPr>
              <a:t>Si</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mulating</a:t>
            </a:r>
            <a:r>
              <a:rPr lang="tr-TR"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tr-TR" sz="2200" dirty="0" err="1">
                <a:solidFill>
                  <a:srgbClr val="374151"/>
                </a:solidFill>
                <a:latin typeface="Arial" panose="020B0604020202020204" pitchFamily="34" charset="0"/>
                <a:ea typeface="Verdana" panose="020B0604030504040204" pitchFamily="34" charset="0"/>
                <a:cs typeface="Arial" panose="020B0604020202020204" pitchFamily="34" charset="0"/>
              </a:rPr>
              <a:t>with</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real-world scenarios</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such as </a:t>
            </a:r>
            <a:r>
              <a:rPr lang="en-US" sz="2200" b="1" i="1" u="sng" dirty="0">
                <a:solidFill>
                  <a:srgbClr val="FF0000"/>
                </a:solidFill>
                <a:latin typeface="Arial" panose="020B0604020202020204" pitchFamily="34" charset="0"/>
                <a:ea typeface="Verdana" panose="020B0604030504040204" pitchFamily="34" charset="0"/>
                <a:cs typeface="Arial" panose="020B0604020202020204" pitchFamily="34" charset="0"/>
              </a:rPr>
              <a:t>multiple users accessing </a:t>
            </a:r>
            <a:r>
              <a:rPr lang="tr-TR" sz="2200" b="1" i="1" u="sng" dirty="0" err="1">
                <a:solidFill>
                  <a:srgbClr val="FF0000"/>
                </a:solidFill>
                <a:latin typeface="Arial" panose="020B0604020202020204" pitchFamily="34" charset="0"/>
                <a:ea typeface="Verdana" panose="020B0604030504040204" pitchFamily="34" charset="0"/>
                <a:cs typeface="Arial" panose="020B0604020202020204" pitchFamily="34" charset="0"/>
              </a:rPr>
              <a:t>to</a:t>
            </a:r>
            <a:r>
              <a:rPr lang="tr-TR" sz="2200" b="1" i="1" u="sng" dirty="0">
                <a:solidFill>
                  <a:srgbClr val="FF0000"/>
                </a:solidFill>
                <a:latin typeface="Arial" panose="020B0604020202020204" pitchFamily="34" charset="0"/>
                <a:ea typeface="Verdana" panose="020B0604030504040204" pitchFamily="34" charset="0"/>
                <a:cs typeface="Arial" panose="020B0604020202020204" pitchFamily="34" charset="0"/>
              </a:rPr>
              <a:t> </a:t>
            </a:r>
            <a:r>
              <a:rPr lang="en-US" sz="2200" b="1" i="1" u="sng" dirty="0">
                <a:solidFill>
                  <a:srgbClr val="FF0000"/>
                </a:solidFill>
                <a:latin typeface="Arial" panose="020B0604020202020204" pitchFamily="34" charset="0"/>
                <a:ea typeface="Verdana" panose="020B0604030504040204" pitchFamily="34" charset="0"/>
                <a:cs typeface="Arial" panose="020B0604020202020204" pitchFamily="34" charset="0"/>
              </a:rPr>
              <a:t>the system simultaneously</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or </a:t>
            </a:r>
            <a:r>
              <a:rPr lang="en-US" sz="2200" b="1" i="1" u="sng" dirty="0">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putting a heavy load on the system</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to identify any performance-related issue</a:t>
            </a:r>
            <a:r>
              <a:rPr lang="tr-TR"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p>
          <a:p>
            <a:pPr algn="just"/>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Performance tests usually involve planning a series of tests</a:t>
            </a:r>
            <a:r>
              <a:rPr lang="en-US" sz="2200" dirty="0">
                <a:latin typeface="Arial" panose="020B0604020202020204" pitchFamily="34" charset="0"/>
                <a:ea typeface="Verdana" panose="020B0604030504040204" pitchFamily="34" charset="0"/>
                <a:cs typeface="Arial" panose="020B0604020202020204" pitchFamily="34" charset="0"/>
              </a:rPr>
              <a:t> where the </a:t>
            </a:r>
            <a:r>
              <a:rPr lang="en-US" sz="2200" b="1" u="sng" dirty="0">
                <a:latin typeface="Arial" panose="020B0604020202020204" pitchFamily="34" charset="0"/>
                <a:ea typeface="Verdana" panose="020B0604030504040204" pitchFamily="34" charset="0"/>
                <a:cs typeface="Arial" panose="020B0604020202020204" pitchFamily="34" charset="0"/>
              </a:rPr>
              <a:t>load is steadily increased</a:t>
            </a:r>
            <a:r>
              <a:rPr lang="en-US" sz="2200" dirty="0">
                <a:latin typeface="Arial" panose="020B0604020202020204" pitchFamily="34" charset="0"/>
                <a:ea typeface="Verdana" panose="020B0604030504040204" pitchFamily="34" charset="0"/>
                <a:cs typeface="Arial" panose="020B0604020202020204" pitchFamily="34" charset="0"/>
              </a:rPr>
              <a:t> </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until</a:t>
            </a:r>
            <a:r>
              <a:rPr lang="en-US" sz="2200" dirty="0">
                <a:latin typeface="Arial" panose="020B0604020202020204" pitchFamily="34" charset="0"/>
                <a:ea typeface="Verdana" panose="020B0604030504040204" pitchFamily="34" charset="0"/>
                <a:cs typeface="Arial" panose="020B0604020202020204" pitchFamily="34" charset="0"/>
              </a:rPr>
              <a:t> the system performance becomes unacceptable</a:t>
            </a:r>
            <a:r>
              <a:rPr lang="tr-TR" sz="2200" dirty="0">
                <a:latin typeface="Arial" panose="020B0604020202020204" pitchFamily="34" charset="0"/>
                <a:ea typeface="Verdana" panose="020B0604030504040204" pitchFamily="34" charset="0"/>
                <a:cs typeface="Arial" panose="020B0604020202020204" pitchFamily="34" charset="0"/>
              </a:rPr>
              <a:t> </a:t>
            </a:r>
            <a:r>
              <a:rPr lang="tr-TR" sz="2200" dirty="0" err="1">
                <a:latin typeface="Arial" panose="020B0604020202020204" pitchFamily="34" charset="0"/>
                <a:ea typeface="Verdana" panose="020B0604030504040204" pitchFamily="34" charset="0"/>
                <a:cs typeface="Arial" panose="020B0604020202020204" pitchFamily="34" charset="0"/>
              </a:rPr>
              <a:t>point</a:t>
            </a:r>
            <a:r>
              <a:rPr lang="en-US" sz="2200" dirty="0">
                <a:latin typeface="Arial" panose="020B0604020202020204" pitchFamily="34" charset="0"/>
                <a:ea typeface="Verdana" panose="020B0604030504040204" pitchFamily="34" charset="0"/>
                <a:cs typeface="Arial" panose="020B0604020202020204" pitchFamily="34" charset="0"/>
              </a:rPr>
              <a:t>.</a:t>
            </a:r>
            <a:endParaRPr lang="tr-TR" sz="2200" dirty="0">
              <a:latin typeface="Arial" panose="020B0604020202020204" pitchFamily="34" charset="0"/>
              <a:ea typeface="Verdana" panose="020B0604030504040204" pitchFamily="34" charset="0"/>
              <a:cs typeface="Arial" panose="020B0604020202020204" pitchFamily="34" charset="0"/>
            </a:endParaRPr>
          </a:p>
          <a:p>
            <a:pPr algn="just"/>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Common types</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of performance test include </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Load Testing, Stress Testing, Endurance Testing, </a:t>
            </a:r>
            <a:r>
              <a:rPr lang="tr-TR"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a</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nd</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Scalability Testing</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a:t>
            </a:r>
            <a:endParaRPr lang="tr-TR" sz="2200" dirty="0">
              <a:latin typeface="Arial" panose="020B0604020202020204" pitchFamily="34" charset="0"/>
              <a:ea typeface="Verdana" panose="020B0604030504040204" pitchFamily="34" charset="0"/>
              <a:cs typeface="Arial" panose="020B0604020202020204" pitchFamily="34" charset="0"/>
            </a:endParaRPr>
          </a:p>
          <a:p>
            <a:pPr marL="0" indent="0" algn="just">
              <a:buNone/>
            </a:pPr>
            <a:endParaRPr lang="en-US" sz="2200" dirty="0">
              <a:latin typeface="Arial" panose="020B0604020202020204" pitchFamily="34" charset="0"/>
              <a:ea typeface="Verdana" panose="020B0604030504040204" pitchFamily="34" charset="0"/>
              <a:cs typeface="Arial" panose="020B0604020202020204" pitchFamily="34" charset="0"/>
            </a:endParaRPr>
          </a:p>
        </p:txBody>
      </p:sp>
    </p:spTree>
  </p:cSld>
  <p:clrMapOvr>
    <a:masterClrMapping/>
  </p:clrMapOvr>
  <p:transition spd="med">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Release testing and system testing</a:t>
            </a:r>
          </a:p>
        </p:txBody>
      </p:sp>
      <p:sp>
        <p:nvSpPr>
          <p:cNvPr id="3" name="Content Placeholder 2"/>
          <p:cNvSpPr>
            <a:spLocks noGrp="1"/>
          </p:cNvSpPr>
          <p:nvPr>
            <p:ph idx="1"/>
          </p:nvPr>
        </p:nvSpPr>
        <p:spPr>
          <a:xfrm>
            <a:off x="771099" y="1600201"/>
            <a:ext cx="9661157" cy="4525963"/>
          </a:xfrm>
        </p:spPr>
        <p:txBody>
          <a:bodyPr/>
          <a:lstStyle/>
          <a:p>
            <a:pPr algn="just"/>
            <a:r>
              <a:rPr lang="en-US" b="1" dirty="0">
                <a:highlight>
                  <a:srgbClr val="FFFF00"/>
                </a:highlight>
              </a:rPr>
              <a:t>Release testing is a form of </a:t>
            </a:r>
            <a:r>
              <a:rPr lang="en-US" b="1" u="sng" dirty="0">
                <a:highlight>
                  <a:srgbClr val="FFFF00"/>
                </a:highlight>
              </a:rPr>
              <a:t>system testing</a:t>
            </a:r>
            <a:r>
              <a:rPr lang="en-US" dirty="0"/>
              <a:t>.</a:t>
            </a:r>
          </a:p>
          <a:p>
            <a:pPr algn="just"/>
            <a:r>
              <a:rPr lang="en-US" b="1" dirty="0">
                <a:solidFill>
                  <a:schemeClr val="accent1"/>
                </a:solidFill>
              </a:rPr>
              <a:t>Important differences btw </a:t>
            </a:r>
            <a:r>
              <a:rPr lang="en-US" b="1" u="sng" dirty="0">
                <a:solidFill>
                  <a:schemeClr val="accent1"/>
                </a:solidFill>
              </a:rPr>
              <a:t>Release</a:t>
            </a:r>
            <a:r>
              <a:rPr lang="en-US" b="1" dirty="0">
                <a:solidFill>
                  <a:schemeClr val="accent1"/>
                </a:solidFill>
              </a:rPr>
              <a:t> and </a:t>
            </a:r>
            <a:r>
              <a:rPr lang="en-US" b="1" u="sng" dirty="0">
                <a:solidFill>
                  <a:schemeClr val="accent1"/>
                </a:solidFill>
              </a:rPr>
              <a:t>System</a:t>
            </a:r>
            <a:r>
              <a:rPr lang="en-US" dirty="0"/>
              <a:t>:</a:t>
            </a:r>
          </a:p>
          <a:p>
            <a:pPr lvl="1" algn="just"/>
            <a:r>
              <a:rPr lang="en-US" dirty="0"/>
              <a:t>A separate team is established </a:t>
            </a:r>
            <a:r>
              <a:rPr lang="en-US" b="1" i="1" dirty="0">
                <a:solidFill>
                  <a:srgbClr val="FF0000"/>
                </a:solidFill>
              </a:rPr>
              <a:t>(but the team members should not be selected from the development team members), </a:t>
            </a:r>
            <a:r>
              <a:rPr lang="en-US" dirty="0"/>
              <a:t>who</a:t>
            </a:r>
            <a:r>
              <a:rPr lang="en-US" b="1" i="1" dirty="0">
                <a:solidFill>
                  <a:srgbClr val="FF0000"/>
                </a:solidFill>
              </a:rPr>
              <a:t> </a:t>
            </a:r>
            <a:r>
              <a:rPr lang="en-US" dirty="0"/>
              <a:t>should be </a:t>
            </a:r>
            <a:r>
              <a:rPr lang="en-US" b="1" u="sng" dirty="0"/>
              <a:t>responsible for release testing</a:t>
            </a:r>
            <a:r>
              <a:rPr lang="en-US" dirty="0"/>
              <a:t>.</a:t>
            </a:r>
            <a:endParaRPr lang="en-GB" dirty="0"/>
          </a:p>
          <a:p>
            <a:pPr lvl="1" algn="just"/>
            <a:r>
              <a:rPr lang="en-US" b="1" dirty="0">
                <a:solidFill>
                  <a:schemeClr val="tx1"/>
                </a:solidFill>
              </a:rPr>
              <a:t>System testing by the development team</a:t>
            </a:r>
            <a:r>
              <a:rPr lang="en-US" dirty="0">
                <a:solidFill>
                  <a:schemeClr val="accent1"/>
                </a:solidFill>
              </a:rPr>
              <a:t> </a:t>
            </a:r>
            <a:r>
              <a:rPr lang="en-US" b="1" u="sng" dirty="0">
                <a:solidFill>
                  <a:schemeClr val="accent1"/>
                </a:solidFill>
              </a:rPr>
              <a:t>should</a:t>
            </a:r>
            <a:r>
              <a:rPr lang="en-US" dirty="0">
                <a:solidFill>
                  <a:schemeClr val="accent1"/>
                </a:solidFill>
              </a:rPr>
              <a:t> </a:t>
            </a:r>
            <a:r>
              <a:rPr lang="en-US" b="1" dirty="0">
                <a:solidFill>
                  <a:srgbClr val="FF0000"/>
                </a:solidFill>
              </a:rPr>
              <a:t>focus on discovering bugs in the system (defect testing). </a:t>
            </a:r>
          </a:p>
          <a:p>
            <a:pPr lvl="2" algn="just"/>
            <a:r>
              <a:rPr lang="en-US" sz="2000" b="1" dirty="0">
                <a:solidFill>
                  <a:schemeClr val="accent6">
                    <a:lumMod val="50000"/>
                  </a:schemeClr>
                </a:solidFill>
              </a:rPr>
              <a:t>e.g. System </a:t>
            </a:r>
            <a:r>
              <a:rPr lang="en-US" sz="2000" b="1" dirty="0" err="1">
                <a:solidFill>
                  <a:schemeClr val="accent6">
                    <a:lumMod val="50000"/>
                  </a:schemeClr>
                </a:solidFill>
              </a:rPr>
              <a:t>Testing</a:t>
            </a:r>
            <a:r>
              <a:rPr lang="en-US" sz="2000" b="1" dirty="0" err="1">
                <a:solidFill>
                  <a:schemeClr val="accent6">
                    <a:lumMod val="50000"/>
                  </a:schemeClr>
                </a:solidFill>
                <a:sym typeface="Wingdings" panose="05000000000000000000" pitchFamily="2" charset="2"/>
              </a:rPr>
              <a:t>Bugs</a:t>
            </a:r>
            <a:r>
              <a:rPr lang="en-US" sz="2000" b="1" dirty="0">
                <a:solidFill>
                  <a:schemeClr val="accent6">
                    <a:lumMod val="50000"/>
                  </a:schemeClr>
                </a:solidFill>
                <a:sym typeface="Wingdings" panose="05000000000000000000" pitchFamily="2" charset="2"/>
              </a:rPr>
              <a:t>, DEFECTS</a:t>
            </a:r>
            <a:endParaRPr lang="en-US" sz="2000" b="1" dirty="0">
              <a:solidFill>
                <a:schemeClr val="accent6">
                  <a:lumMod val="50000"/>
                </a:schemeClr>
              </a:solidFill>
            </a:endParaRPr>
          </a:p>
          <a:p>
            <a:pPr lvl="1" algn="just"/>
            <a:r>
              <a:rPr lang="en-US" dirty="0">
                <a:solidFill>
                  <a:schemeClr val="accent1"/>
                </a:solidFill>
              </a:rPr>
              <a:t>The objective of </a:t>
            </a:r>
            <a:r>
              <a:rPr lang="en-US" b="1" u="sng" dirty="0">
                <a:solidFill>
                  <a:schemeClr val="tx1"/>
                </a:solidFill>
              </a:rPr>
              <a:t>release testing</a:t>
            </a:r>
            <a:r>
              <a:rPr lang="en-US" b="1" dirty="0">
                <a:solidFill>
                  <a:schemeClr val="tx1"/>
                </a:solidFill>
              </a:rPr>
              <a:t> </a:t>
            </a:r>
            <a:r>
              <a:rPr lang="en-US" dirty="0">
                <a:solidFill>
                  <a:schemeClr val="accent1"/>
                </a:solidFill>
              </a:rPr>
              <a:t>is to check that the system </a:t>
            </a:r>
            <a:r>
              <a:rPr lang="en-US" b="1" u="sng" dirty="0">
                <a:solidFill>
                  <a:srgbClr val="FF0000"/>
                </a:solidFill>
              </a:rPr>
              <a:t>meets its requirements</a:t>
            </a:r>
            <a:r>
              <a:rPr lang="en-US" dirty="0">
                <a:solidFill>
                  <a:schemeClr val="accent1"/>
                </a:solidFill>
              </a:rPr>
              <a:t> and is good enough for external use (validation testing).</a:t>
            </a:r>
          </a:p>
          <a:p>
            <a:pPr lvl="2" algn="just"/>
            <a:r>
              <a:rPr lang="en-US" b="1" dirty="0">
                <a:solidFill>
                  <a:schemeClr val="accent6">
                    <a:lumMod val="50000"/>
                  </a:schemeClr>
                </a:solidFill>
              </a:rPr>
              <a:t>e.g. </a:t>
            </a:r>
            <a:r>
              <a:rPr lang="en-US" sz="2000" b="1" dirty="0">
                <a:solidFill>
                  <a:schemeClr val="accent6">
                    <a:lumMod val="50000"/>
                  </a:schemeClr>
                </a:solidFill>
              </a:rPr>
              <a:t>Release Testing </a:t>
            </a:r>
            <a:r>
              <a:rPr lang="en-US" sz="2000" b="1" dirty="0">
                <a:solidFill>
                  <a:schemeClr val="accent6">
                    <a:lumMod val="50000"/>
                  </a:schemeClr>
                </a:solidFill>
                <a:sym typeface="Wingdings" panose="05000000000000000000" pitchFamily="2" charset="2"/>
              </a:rPr>
              <a:t> Requirements</a:t>
            </a:r>
            <a:endParaRPr lang="en-US" sz="2000" b="1" dirty="0">
              <a:solidFill>
                <a:schemeClr val="accent6">
                  <a:lumMod val="50000"/>
                </a:schemeClr>
              </a:solidFill>
            </a:endParaRPr>
          </a:p>
          <a:p>
            <a:pPr lvl="1" algn="just"/>
            <a:endParaRPr lang="en-GB" dirty="0">
              <a:solidFill>
                <a:schemeClr val="accent1"/>
              </a:solidFill>
            </a:endParaRPr>
          </a:p>
          <a:p>
            <a:pPr algn="just"/>
            <a:endParaRPr lang="en-US" dirty="0"/>
          </a:p>
        </p:txBody>
      </p:sp>
    </p:spTree>
  </p:cSld>
  <p:clrMapOvr>
    <a:masterClrMapping/>
  </p:clrMapOvr>
  <p:transition spd="med">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95658-9C50-A8B2-D418-C585F38BEE15}"/>
              </a:ext>
            </a:extLst>
          </p:cNvPr>
          <p:cNvSpPr>
            <a:spLocks noGrp="1"/>
          </p:cNvSpPr>
          <p:nvPr>
            <p:ph type="title"/>
          </p:nvPr>
        </p:nvSpPr>
        <p:spPr>
          <a:xfrm>
            <a:off x="2449384" y="2760236"/>
            <a:ext cx="7293232" cy="1143000"/>
          </a:xfrm>
        </p:spPr>
        <p:txBody>
          <a:bodyPr/>
          <a:lstStyle/>
          <a:p>
            <a:pPr algn="ctr"/>
            <a:r>
              <a:rPr lang="tr-TR" dirty="0"/>
              <a:t>EXAMPLE 1-</a:t>
            </a:r>
            <a:br>
              <a:rPr lang="tr-TR" dirty="0"/>
            </a:br>
            <a:r>
              <a:rPr lang="en-US" dirty="0"/>
              <a:t>REQUIREMENTS BASED TESTING</a:t>
            </a:r>
            <a:endParaRPr lang="en-150" dirty="0"/>
          </a:p>
        </p:txBody>
      </p:sp>
      <p:sp>
        <p:nvSpPr>
          <p:cNvPr id="4" name="Date Placeholder 3">
            <a:extLst>
              <a:ext uri="{FF2B5EF4-FFF2-40B4-BE49-F238E27FC236}">
                <a16:creationId xmlns:a16="http://schemas.microsoft.com/office/drawing/2014/main" id="{9A9F6784-1E4B-B0EA-7889-15A1BB876388}"/>
              </a:ext>
            </a:extLst>
          </p:cNvPr>
          <p:cNvSpPr>
            <a:spLocks noGrp="1"/>
          </p:cNvSpPr>
          <p:nvPr>
            <p:ph type="dt" sz="half" idx="10"/>
          </p:nvPr>
        </p:nvSpPr>
        <p:spPr/>
        <p:txBody>
          <a:bodyPr/>
          <a:lstStyle/>
          <a:p>
            <a:r>
              <a:rPr lang="en-GB"/>
              <a:t>30/10/2014</a:t>
            </a:r>
            <a:endParaRPr lang="en-US"/>
          </a:p>
        </p:txBody>
      </p:sp>
      <p:sp>
        <p:nvSpPr>
          <p:cNvPr id="5" name="Footer Placeholder 4">
            <a:extLst>
              <a:ext uri="{FF2B5EF4-FFF2-40B4-BE49-F238E27FC236}">
                <a16:creationId xmlns:a16="http://schemas.microsoft.com/office/drawing/2014/main" id="{A27B1151-381E-BE29-A70D-F4AAF60B10A5}"/>
              </a:ext>
            </a:extLst>
          </p:cNvPr>
          <p:cNvSpPr>
            <a:spLocks noGrp="1"/>
          </p:cNvSpPr>
          <p:nvPr>
            <p:ph type="ftr" sz="quarter" idx="11"/>
          </p:nvPr>
        </p:nvSpPr>
        <p:spPr/>
        <p:txBody>
          <a:bodyPr/>
          <a:lstStyle/>
          <a:p>
            <a:r>
              <a:rPr lang="en-US"/>
              <a:t>Chapter 8 Software Testing</a:t>
            </a:r>
          </a:p>
        </p:txBody>
      </p:sp>
      <p:sp>
        <p:nvSpPr>
          <p:cNvPr id="6" name="Slide Number Placeholder 5">
            <a:extLst>
              <a:ext uri="{FF2B5EF4-FFF2-40B4-BE49-F238E27FC236}">
                <a16:creationId xmlns:a16="http://schemas.microsoft.com/office/drawing/2014/main" id="{ADF0F6BE-0486-08D9-4D27-BFBE81E00EF5}"/>
              </a:ext>
            </a:extLst>
          </p:cNvPr>
          <p:cNvSpPr>
            <a:spLocks noGrp="1"/>
          </p:cNvSpPr>
          <p:nvPr>
            <p:ph type="sldNum" sz="quarter" idx="12"/>
          </p:nvPr>
        </p:nvSpPr>
        <p:spPr/>
        <p:txBody>
          <a:bodyPr/>
          <a:lstStyle/>
          <a:p>
            <a:fld id="{CB105B8D-1C36-1C40-961B-CAAB1DD98B28}" type="slidenum">
              <a:rPr lang="en-US" smtClean="0"/>
              <a:pPr/>
              <a:t>3</a:t>
            </a:fld>
            <a:endParaRPr lang="en-US"/>
          </a:p>
        </p:txBody>
      </p:sp>
    </p:spTree>
    <p:extLst>
      <p:ext uri="{BB962C8B-B14F-4D97-AF65-F5344CB8AC3E}">
        <p14:creationId xmlns:p14="http://schemas.microsoft.com/office/powerpoint/2010/main" val="2747531869"/>
      </p:ext>
    </p:extLst>
  </p:cSld>
  <p:clrMapOvr>
    <a:masterClrMapping/>
  </p:clrMapOvr>
  <p:transition spd="med">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Requirements based testing</a:t>
            </a:r>
          </a:p>
        </p:txBody>
      </p:sp>
      <p:sp>
        <p:nvSpPr>
          <p:cNvPr id="3" name="Content Placeholder 2"/>
          <p:cNvSpPr>
            <a:spLocks noGrp="1"/>
          </p:cNvSpPr>
          <p:nvPr>
            <p:ph idx="1"/>
          </p:nvPr>
        </p:nvSpPr>
        <p:spPr>
          <a:xfrm>
            <a:off x="1819276" y="1600201"/>
            <a:ext cx="8391525" cy="4810125"/>
          </a:xfrm>
        </p:spPr>
        <p:txBody>
          <a:bodyPr/>
          <a:lstStyle/>
          <a:p>
            <a:pPr algn="just"/>
            <a:r>
              <a:rPr lang="en-US" dirty="0"/>
              <a:t>Requirements-based testing involves </a:t>
            </a:r>
            <a:r>
              <a:rPr lang="en-US" b="1" i="1" u="sng" dirty="0">
                <a:solidFill>
                  <a:schemeClr val="accent1"/>
                </a:solidFill>
              </a:rPr>
              <a:t>examining each requirement</a:t>
            </a:r>
            <a:r>
              <a:rPr lang="en-US" dirty="0"/>
              <a:t> and </a:t>
            </a:r>
            <a:r>
              <a:rPr lang="en-US" b="1" i="1" u="sng" dirty="0">
                <a:solidFill>
                  <a:schemeClr val="accent1"/>
                </a:solidFill>
              </a:rPr>
              <a:t>developing a test or tests for it.</a:t>
            </a:r>
          </a:p>
          <a:p>
            <a:pPr algn="just"/>
            <a:r>
              <a:rPr lang="en-US" sz="3200" b="1" dirty="0"/>
              <a:t>Mentcare</a:t>
            </a:r>
            <a:r>
              <a:rPr lang="en-US" sz="3200" dirty="0"/>
              <a:t> system TWO </a:t>
            </a:r>
            <a:r>
              <a:rPr lang="en-US" sz="3200" u="sng" dirty="0"/>
              <a:t>requirements</a:t>
            </a:r>
            <a:r>
              <a:rPr lang="en-US" sz="3200" dirty="0"/>
              <a:t>:</a:t>
            </a:r>
          </a:p>
          <a:p>
            <a:pPr marL="914400" lvl="1" indent="-457200" algn="just">
              <a:buFont typeface="+mj-lt"/>
              <a:buAutoNum type="arabicPeriod"/>
            </a:pPr>
            <a:r>
              <a:rPr lang="en-US" sz="2800" dirty="0"/>
              <a:t>If </a:t>
            </a:r>
            <a:r>
              <a:rPr lang="en-US" sz="2800" b="1" dirty="0">
                <a:solidFill>
                  <a:srgbClr val="FF0000"/>
                </a:solidFill>
              </a:rPr>
              <a:t>a patient is known to be allergic </a:t>
            </a:r>
            <a:r>
              <a:rPr lang="en-US" sz="2800" dirty="0"/>
              <a:t>to </a:t>
            </a:r>
            <a:r>
              <a:rPr lang="en-US" sz="2800" b="1" dirty="0">
                <a:solidFill>
                  <a:srgbClr val="FF0000"/>
                </a:solidFill>
              </a:rPr>
              <a:t>any particular </a:t>
            </a:r>
            <a:r>
              <a:rPr lang="tr-TR" sz="2800" b="1" dirty="0" err="1">
                <a:solidFill>
                  <a:srgbClr val="FF0000"/>
                </a:solidFill>
              </a:rPr>
              <a:t>drug</a:t>
            </a:r>
            <a:r>
              <a:rPr lang="en-US" sz="2800" dirty="0"/>
              <a:t>, then prescription of that medication </a:t>
            </a:r>
            <a:r>
              <a:rPr lang="en-US" sz="2800" b="1" u="sng" dirty="0">
                <a:highlight>
                  <a:srgbClr val="FFFF00"/>
                </a:highlight>
              </a:rPr>
              <a:t>shall give a warning message</a:t>
            </a:r>
            <a:r>
              <a:rPr lang="tr-TR" sz="2800" b="1" u="sng" dirty="0">
                <a:highlight>
                  <a:srgbClr val="FFFF00"/>
                </a:highlight>
              </a:rPr>
              <a:t> </a:t>
            </a:r>
            <a:r>
              <a:rPr lang="tr-TR" sz="2800" b="1" dirty="0">
                <a:solidFill>
                  <a:srgbClr val="FF0000"/>
                </a:solidFill>
              </a:rPr>
              <a:t>(</a:t>
            </a:r>
            <a:r>
              <a:rPr lang="tr-TR" sz="2800" b="1" dirty="0" err="1">
                <a:solidFill>
                  <a:srgbClr val="FF0000"/>
                </a:solidFill>
              </a:rPr>
              <a:t>to</a:t>
            </a:r>
            <a:r>
              <a:rPr lang="tr-TR" sz="2800" b="1" dirty="0">
                <a:solidFill>
                  <a:srgbClr val="FF0000"/>
                </a:solidFill>
              </a:rPr>
              <a:t> </a:t>
            </a:r>
            <a:r>
              <a:rPr lang="tr-TR" sz="2800" b="1" dirty="0" err="1">
                <a:solidFill>
                  <a:srgbClr val="FF0000"/>
                </a:solidFill>
              </a:rPr>
              <a:t>doctor</a:t>
            </a:r>
            <a:r>
              <a:rPr lang="tr-TR" sz="2800" b="1" dirty="0">
                <a:solidFill>
                  <a:srgbClr val="FF0000"/>
                </a:solidFill>
              </a:rPr>
              <a:t>) </a:t>
            </a:r>
            <a:r>
              <a:rPr lang="en-US" sz="2800" dirty="0"/>
              <a:t>being issued to the system user.</a:t>
            </a:r>
            <a:endParaRPr lang="en-GB" sz="2800" dirty="0"/>
          </a:p>
          <a:p>
            <a:pPr marL="914400" lvl="1" indent="-457200" algn="just">
              <a:buFont typeface="+mj-lt"/>
              <a:buAutoNum type="arabicPeriod"/>
            </a:pPr>
            <a:r>
              <a:rPr lang="en-US" sz="2800" dirty="0"/>
              <a:t>If a prescriber (</a:t>
            </a:r>
            <a:r>
              <a:rPr lang="en-US" sz="2800" b="1" dirty="0">
                <a:solidFill>
                  <a:srgbClr val="FF0000"/>
                </a:solidFill>
              </a:rPr>
              <a:t>doctor</a:t>
            </a:r>
            <a:r>
              <a:rPr lang="en-US" sz="2800" dirty="0"/>
              <a:t>) chooses to </a:t>
            </a:r>
            <a:r>
              <a:rPr lang="en-US" sz="2800" b="1" dirty="0">
                <a:solidFill>
                  <a:srgbClr val="FF0000"/>
                </a:solidFill>
              </a:rPr>
              <a:t>ignore</a:t>
            </a:r>
            <a:r>
              <a:rPr lang="en-US" sz="2800" dirty="0"/>
              <a:t> </a:t>
            </a:r>
            <a:r>
              <a:rPr lang="en-US" sz="2800" b="1" dirty="0">
                <a:solidFill>
                  <a:srgbClr val="FF0000"/>
                </a:solidFill>
              </a:rPr>
              <a:t>an allergy warning</a:t>
            </a:r>
            <a:r>
              <a:rPr lang="en-US" sz="2800" dirty="0"/>
              <a:t>, they </a:t>
            </a:r>
            <a:r>
              <a:rPr lang="en-US" sz="2800" b="1" u="sng" dirty="0">
                <a:highlight>
                  <a:srgbClr val="FFFF00"/>
                </a:highlight>
              </a:rPr>
              <a:t>shall provide a reason why this has been ignored</a:t>
            </a:r>
            <a:r>
              <a:rPr lang="en-US" sz="2800" b="1" u="sng" dirty="0"/>
              <a:t>.</a:t>
            </a:r>
            <a:endParaRPr lang="en-GB" sz="2800" b="1" u="sng" dirty="0"/>
          </a:p>
          <a:p>
            <a:pPr lvl="1" algn="just"/>
            <a:endParaRPr lang="en-US" dirty="0"/>
          </a:p>
        </p:txBody>
      </p:sp>
    </p:spTree>
  </p:cSld>
  <p:clrMapOvr>
    <a:masterClrMapping/>
  </p:clrMapOvr>
  <p:transition spd="med">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tests (examples for test cases)</a:t>
            </a:r>
          </a:p>
        </p:txBody>
      </p:sp>
      <p:sp>
        <p:nvSpPr>
          <p:cNvPr id="3" name="Content Placeholder 2"/>
          <p:cNvSpPr>
            <a:spLocks noGrp="1"/>
          </p:cNvSpPr>
          <p:nvPr>
            <p:ph idx="1"/>
          </p:nvPr>
        </p:nvSpPr>
        <p:spPr>
          <a:xfrm>
            <a:off x="1795464" y="1475641"/>
            <a:ext cx="8415337" cy="4983162"/>
          </a:xfrm>
        </p:spPr>
        <p:txBody>
          <a:bodyPr/>
          <a:lstStyle/>
          <a:p>
            <a:pPr algn="just"/>
            <a:r>
              <a:rPr lang="en-US" sz="1800" dirty="0"/>
              <a:t>Set up </a:t>
            </a:r>
            <a:r>
              <a:rPr lang="en-US" sz="1800" b="1" u="sng" dirty="0">
                <a:solidFill>
                  <a:srgbClr val="FF0000"/>
                </a:solidFill>
              </a:rPr>
              <a:t>a patient record with a known allergy </a:t>
            </a:r>
            <a:r>
              <a:rPr lang="en-US" sz="1800" b="1" dirty="0">
                <a:highlight>
                  <a:srgbClr val="FFFF00"/>
                </a:highlight>
              </a:rPr>
              <a:t>(e.g.</a:t>
            </a:r>
            <a:r>
              <a:rPr lang="tr-TR" sz="1800" b="1" dirty="0">
                <a:highlight>
                  <a:srgbClr val="FFFF00"/>
                </a:highlight>
              </a:rPr>
              <a:t> A</a:t>
            </a:r>
            <a:r>
              <a:rPr lang="en-US" sz="1800" b="1" dirty="0" err="1">
                <a:highlight>
                  <a:srgbClr val="FFFF00"/>
                </a:highlight>
              </a:rPr>
              <a:t>spirine</a:t>
            </a:r>
            <a:r>
              <a:rPr lang="en-US" sz="1800" b="1" dirty="0">
                <a:highlight>
                  <a:srgbClr val="FFFF00"/>
                </a:highlight>
              </a:rPr>
              <a:t>). Prescribe the medication to that the patient is allergic to, and check that the warning is issued by the system (Req # 1).</a:t>
            </a:r>
            <a:endParaRPr lang="en-GB" sz="1800" b="1" dirty="0">
              <a:highlight>
                <a:srgbClr val="FFFF00"/>
              </a:highlight>
            </a:endParaRPr>
          </a:p>
          <a:p>
            <a:pPr algn="just"/>
            <a:r>
              <a:rPr lang="en-US" sz="1800" dirty="0"/>
              <a:t>Set up a </a:t>
            </a:r>
            <a:r>
              <a:rPr lang="en-US" sz="1800" b="1" u="sng" dirty="0">
                <a:solidFill>
                  <a:srgbClr val="FF0000"/>
                </a:solidFill>
              </a:rPr>
              <a:t>patient record with </a:t>
            </a:r>
            <a:r>
              <a:rPr lang="tr-TR" sz="1800" b="1" u="sng" dirty="0">
                <a:solidFill>
                  <a:srgbClr val="FF0000"/>
                </a:solidFill>
              </a:rPr>
              <a:t>«</a:t>
            </a:r>
            <a:r>
              <a:rPr lang="en-US" sz="1800" b="1" u="sng" dirty="0">
                <a:solidFill>
                  <a:srgbClr val="FF0000"/>
                </a:solidFill>
              </a:rPr>
              <a:t>no known</a:t>
            </a:r>
            <a:r>
              <a:rPr lang="tr-TR" sz="1800" b="1" u="sng" dirty="0">
                <a:solidFill>
                  <a:srgbClr val="FF0000"/>
                </a:solidFill>
              </a:rPr>
              <a:t>»</a:t>
            </a:r>
            <a:r>
              <a:rPr lang="en-US" sz="1800" b="1" u="sng" dirty="0">
                <a:solidFill>
                  <a:srgbClr val="FF0000"/>
                </a:solidFill>
              </a:rPr>
              <a:t> allergies</a:t>
            </a:r>
            <a:r>
              <a:rPr lang="en-US" sz="1800" dirty="0"/>
              <a:t>. Prescribe medication for allergies that are known to exist</a:t>
            </a:r>
            <a:r>
              <a:rPr lang="tr-TR" sz="1800" dirty="0"/>
              <a:t> </a:t>
            </a:r>
            <a:r>
              <a:rPr lang="en-US" sz="1800" dirty="0"/>
              <a:t>(</a:t>
            </a:r>
            <a:r>
              <a:rPr lang="en-US" sz="1800" b="1" dirty="0">
                <a:highlight>
                  <a:srgbClr val="FFFF00"/>
                </a:highlight>
              </a:rPr>
              <a:t>e.g.</a:t>
            </a:r>
            <a:r>
              <a:rPr lang="tr-TR" sz="1800" b="1" dirty="0">
                <a:highlight>
                  <a:srgbClr val="FFFF00"/>
                </a:highlight>
              </a:rPr>
              <a:t> </a:t>
            </a:r>
            <a:r>
              <a:rPr lang="tr-TR" sz="1800" b="1" dirty="0" err="1">
                <a:highlight>
                  <a:srgbClr val="FFFF00"/>
                </a:highlight>
              </a:rPr>
              <a:t>penicline</a:t>
            </a:r>
            <a:r>
              <a:rPr lang="en-US" sz="1800" dirty="0"/>
              <a:t>). Check that </a:t>
            </a:r>
            <a:r>
              <a:rPr lang="en-US" sz="1800" b="1" u="sng" dirty="0">
                <a:highlight>
                  <a:srgbClr val="FFFF00"/>
                </a:highlight>
              </a:rPr>
              <a:t>a warning message is not issued</a:t>
            </a:r>
            <a:r>
              <a:rPr lang="en-US" sz="1800" dirty="0"/>
              <a:t> by the system.</a:t>
            </a:r>
            <a:endParaRPr lang="en-GB" sz="1800" dirty="0"/>
          </a:p>
          <a:p>
            <a:pPr algn="just"/>
            <a:r>
              <a:rPr lang="en-US" sz="1800" dirty="0"/>
              <a:t>Set up a patient record in which </a:t>
            </a:r>
            <a:r>
              <a:rPr lang="en-US" sz="1800" b="1" u="sng" dirty="0">
                <a:solidFill>
                  <a:srgbClr val="FF0000"/>
                </a:solidFill>
              </a:rPr>
              <a:t>allergies to two or more drugs </a:t>
            </a:r>
            <a:r>
              <a:rPr lang="en-US" sz="1800" dirty="0"/>
              <a:t>are recorded. </a:t>
            </a:r>
            <a:r>
              <a:rPr lang="en-US" sz="1800" b="1" dirty="0">
                <a:highlight>
                  <a:srgbClr val="FFFF00"/>
                </a:highlight>
              </a:rPr>
              <a:t>Prescribe both of these drugs separately</a:t>
            </a:r>
            <a:r>
              <a:rPr lang="en-US" sz="1800" dirty="0"/>
              <a:t> and </a:t>
            </a:r>
            <a:r>
              <a:rPr lang="en-US" sz="1800" b="1" dirty="0"/>
              <a:t>check that the correct warning message</a:t>
            </a:r>
            <a:r>
              <a:rPr lang="en-US" sz="1800" dirty="0"/>
              <a:t> for each drug is issued (</a:t>
            </a:r>
            <a:r>
              <a:rPr lang="en-US" sz="1800" b="1" dirty="0">
                <a:highlight>
                  <a:srgbClr val="FFFF00"/>
                </a:highlight>
              </a:rPr>
              <a:t>Req # 1</a:t>
            </a:r>
            <a:r>
              <a:rPr lang="en-US" sz="1800" dirty="0"/>
              <a:t>).</a:t>
            </a:r>
            <a:endParaRPr lang="en-GB" sz="1800" dirty="0"/>
          </a:p>
          <a:p>
            <a:pPr algn="just"/>
            <a:r>
              <a:rPr lang="en-US" sz="1800" b="1" u="sng" dirty="0">
                <a:solidFill>
                  <a:srgbClr val="FF0000"/>
                </a:solidFill>
              </a:rPr>
              <a:t>Prescribe two drugs that the patient is allergic to</a:t>
            </a:r>
            <a:r>
              <a:rPr lang="en-US" sz="1800" b="1" dirty="0">
                <a:highlight>
                  <a:srgbClr val="FFFF00"/>
                </a:highlight>
              </a:rPr>
              <a:t>. Check that two warnings are correctly issued </a:t>
            </a:r>
            <a:r>
              <a:rPr lang="en-US" sz="1800" dirty="0"/>
              <a:t>(</a:t>
            </a:r>
            <a:r>
              <a:rPr lang="en-US" sz="1800" b="1" dirty="0">
                <a:highlight>
                  <a:srgbClr val="FFFF00"/>
                </a:highlight>
              </a:rPr>
              <a:t>Req # 1</a:t>
            </a:r>
            <a:r>
              <a:rPr lang="en-US" sz="1800" dirty="0"/>
              <a:t>).</a:t>
            </a:r>
            <a:endParaRPr lang="en-GB" sz="1800" dirty="0"/>
          </a:p>
          <a:p>
            <a:pPr algn="just"/>
            <a:r>
              <a:rPr lang="en-US" sz="1800" b="1" u="sng" dirty="0">
                <a:solidFill>
                  <a:srgbClr val="FF0000"/>
                </a:solidFill>
              </a:rPr>
              <a:t>Prescribe a drug that issues a warning and overrule that warning</a:t>
            </a:r>
            <a:r>
              <a:rPr lang="en-US" sz="1800" dirty="0"/>
              <a:t>. Check that the </a:t>
            </a:r>
            <a:r>
              <a:rPr lang="en-US" sz="1800" b="1" dirty="0">
                <a:highlight>
                  <a:srgbClr val="FFFF00"/>
                </a:highlight>
              </a:rPr>
              <a:t>system requires the user to provide information explaining why the warning </a:t>
            </a:r>
            <a:r>
              <a:rPr lang="en-US" sz="1800" b="1" u="sng" dirty="0">
                <a:solidFill>
                  <a:srgbClr val="FF0000"/>
                </a:solidFill>
              </a:rPr>
              <a:t>was overruled</a:t>
            </a:r>
            <a:r>
              <a:rPr lang="tr-TR" sz="1800" b="1" u="sng" dirty="0">
                <a:solidFill>
                  <a:srgbClr val="FF0000"/>
                </a:solidFill>
              </a:rPr>
              <a:t>/</a:t>
            </a:r>
            <a:r>
              <a:rPr lang="tr-TR" sz="1800" b="1" u="sng" dirty="0" err="1">
                <a:solidFill>
                  <a:srgbClr val="FF0000"/>
                </a:solidFill>
              </a:rPr>
              <a:t>overrided</a:t>
            </a:r>
            <a:r>
              <a:rPr lang="tr-TR" sz="1800" b="1" u="sng" dirty="0">
                <a:solidFill>
                  <a:srgbClr val="FF0000"/>
                </a:solidFill>
              </a:rPr>
              <a:t> (geçersiz kıldı) </a:t>
            </a:r>
            <a:r>
              <a:rPr lang="en-US" sz="1800" dirty="0"/>
              <a:t>(</a:t>
            </a:r>
            <a:r>
              <a:rPr lang="en-US" sz="1800" b="1" dirty="0">
                <a:highlight>
                  <a:srgbClr val="FFFF00"/>
                </a:highlight>
              </a:rPr>
              <a:t>Req # </a:t>
            </a:r>
            <a:r>
              <a:rPr lang="tr-TR" sz="1800" b="1" dirty="0">
                <a:highlight>
                  <a:srgbClr val="FFFF00"/>
                </a:highlight>
              </a:rPr>
              <a:t>2</a:t>
            </a:r>
            <a:r>
              <a:rPr lang="en-US" sz="1800" b="1" dirty="0"/>
              <a:t>)</a:t>
            </a:r>
            <a:r>
              <a:rPr lang="en-US" sz="1800" dirty="0"/>
              <a:t>.</a:t>
            </a:r>
            <a:endParaRPr lang="en-GB" sz="1800" dirty="0"/>
          </a:p>
          <a:p>
            <a:pPr algn="just"/>
            <a:endParaRPr lang="en-US" sz="1800" dirty="0"/>
          </a:p>
        </p:txBody>
      </p:sp>
    </p:spTree>
  </p:cSld>
  <p:clrMapOvr>
    <a:masterClrMapping/>
  </p:clrMapOvr>
  <p:transition spd="med">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5DC81E-FDCE-47EF-91E7-B9C72A77D9B2}"/>
              </a:ext>
            </a:extLst>
          </p:cNvPr>
          <p:cNvSpPr>
            <a:spLocks noGrp="1"/>
          </p:cNvSpPr>
          <p:nvPr>
            <p:ph type="title"/>
          </p:nvPr>
        </p:nvSpPr>
        <p:spPr>
          <a:xfrm>
            <a:off x="1606849" y="44724"/>
            <a:ext cx="8978303" cy="1073960"/>
          </a:xfrm>
        </p:spPr>
        <p:txBody>
          <a:bodyPr/>
          <a:lstStyle/>
          <a:p>
            <a:pPr algn="ctr"/>
            <a:r>
              <a:rPr lang="en-US" sz="1800" dirty="0">
                <a:highlight>
                  <a:srgbClr val="FFFF00"/>
                </a:highlight>
              </a:rPr>
              <a:t>Set up a patient record with a known allergy </a:t>
            </a:r>
            <a:r>
              <a:rPr lang="en-US" sz="2800" dirty="0">
                <a:solidFill>
                  <a:schemeClr val="tx2">
                    <a:lumMod val="60000"/>
                    <a:lumOff val="40000"/>
                  </a:schemeClr>
                </a:solidFill>
                <a:highlight>
                  <a:srgbClr val="FFFF00"/>
                </a:highlight>
              </a:rPr>
              <a:t>(e.g. Statins)</a:t>
            </a:r>
            <a:r>
              <a:rPr lang="en-US" sz="1800" dirty="0">
                <a:highlight>
                  <a:srgbClr val="FFFF00"/>
                </a:highlight>
              </a:rPr>
              <a:t>. Prescribe the </a:t>
            </a:r>
            <a:r>
              <a:rPr lang="tr-TR" sz="1800" dirty="0" err="1">
                <a:highlight>
                  <a:srgbClr val="FFFF00"/>
                </a:highlight>
              </a:rPr>
              <a:t>drug</a:t>
            </a:r>
            <a:r>
              <a:rPr lang="en-US" sz="1800" dirty="0">
                <a:highlight>
                  <a:srgbClr val="FFFF00"/>
                </a:highlight>
              </a:rPr>
              <a:t> to that the patient is allergic to, and check that the warning is issued by the system (Req # 1).</a:t>
            </a:r>
            <a:endParaRPr lang="en-US" sz="1800" dirty="0"/>
          </a:p>
        </p:txBody>
      </p:sp>
      <p:sp>
        <p:nvSpPr>
          <p:cNvPr id="4" name="Veri Yer Tutucusu 3">
            <a:extLst>
              <a:ext uri="{FF2B5EF4-FFF2-40B4-BE49-F238E27FC236}">
                <a16:creationId xmlns:a16="http://schemas.microsoft.com/office/drawing/2014/main" id="{C4E0AFFF-9F5D-4AAC-AFF9-758747D19553}"/>
              </a:ext>
            </a:extLst>
          </p:cNvPr>
          <p:cNvSpPr>
            <a:spLocks noGrp="1"/>
          </p:cNvSpPr>
          <p:nvPr>
            <p:ph type="dt" sz="half" idx="10"/>
          </p:nvPr>
        </p:nvSpPr>
        <p:spPr/>
        <p:txBody>
          <a:bodyPr/>
          <a:lstStyle/>
          <a:p>
            <a:r>
              <a:rPr lang="en-GB"/>
              <a:t>30/10/2014</a:t>
            </a:r>
            <a:endParaRPr lang="en-US"/>
          </a:p>
        </p:txBody>
      </p:sp>
      <p:sp>
        <p:nvSpPr>
          <p:cNvPr id="5" name="Alt Bilgi Yer Tutucusu 4">
            <a:extLst>
              <a:ext uri="{FF2B5EF4-FFF2-40B4-BE49-F238E27FC236}">
                <a16:creationId xmlns:a16="http://schemas.microsoft.com/office/drawing/2014/main" id="{D9E210D1-FCA0-4393-B34A-BD1E5CA89E1F}"/>
              </a:ext>
            </a:extLst>
          </p:cNvPr>
          <p:cNvSpPr>
            <a:spLocks noGrp="1"/>
          </p:cNvSpPr>
          <p:nvPr>
            <p:ph type="ftr" sz="quarter" idx="11"/>
          </p:nvPr>
        </p:nvSpPr>
        <p:spPr/>
        <p:txBody>
          <a:bodyPr/>
          <a:lstStyle/>
          <a:p>
            <a:r>
              <a:rPr lang="en-US"/>
              <a:t>Chapter 8 Software Testing</a:t>
            </a:r>
          </a:p>
        </p:txBody>
      </p:sp>
      <p:sp>
        <p:nvSpPr>
          <p:cNvPr id="6" name="Slayt Numarası Yer Tutucusu 5">
            <a:extLst>
              <a:ext uri="{FF2B5EF4-FFF2-40B4-BE49-F238E27FC236}">
                <a16:creationId xmlns:a16="http://schemas.microsoft.com/office/drawing/2014/main" id="{E6F64ACA-B436-4F1A-A8EA-2B3EC708C4C7}"/>
              </a:ext>
            </a:extLst>
          </p:cNvPr>
          <p:cNvSpPr>
            <a:spLocks noGrp="1"/>
          </p:cNvSpPr>
          <p:nvPr>
            <p:ph type="sldNum" sz="quarter" idx="12"/>
          </p:nvPr>
        </p:nvSpPr>
        <p:spPr/>
        <p:txBody>
          <a:bodyPr/>
          <a:lstStyle/>
          <a:p>
            <a:fld id="{CB105B8D-1C36-1C40-961B-CAAB1DD98B28}" type="slidenum">
              <a:rPr lang="en-US" smtClean="0"/>
              <a:pPr/>
              <a:t>6</a:t>
            </a:fld>
            <a:endParaRPr lang="en-US"/>
          </a:p>
        </p:txBody>
      </p:sp>
      <p:sp>
        <p:nvSpPr>
          <p:cNvPr id="7" name="Ok: Aşağı 6">
            <a:extLst>
              <a:ext uri="{FF2B5EF4-FFF2-40B4-BE49-F238E27FC236}">
                <a16:creationId xmlns:a16="http://schemas.microsoft.com/office/drawing/2014/main" id="{A3FC9A99-B41A-4341-855B-1310D4B6DE95}"/>
              </a:ext>
            </a:extLst>
          </p:cNvPr>
          <p:cNvSpPr/>
          <p:nvPr/>
        </p:nvSpPr>
        <p:spPr>
          <a:xfrm>
            <a:off x="6763134" y="1168932"/>
            <a:ext cx="1429901" cy="981906"/>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152" name="Picture 8" descr="Screen-shot of a drug allergy alert in the inpatient electronic health... |  Download Scientific Diagram">
            <a:extLst>
              <a:ext uri="{FF2B5EF4-FFF2-40B4-BE49-F238E27FC236}">
                <a16:creationId xmlns:a16="http://schemas.microsoft.com/office/drawing/2014/main" id="{F86296CC-474C-4A02-B459-887B6C2AA5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0848" y="2201087"/>
            <a:ext cx="8978303" cy="4453229"/>
          </a:xfrm>
          <a:prstGeom prst="rect">
            <a:avLst/>
          </a:prstGeom>
          <a:noFill/>
          <a:extLst>
            <a:ext uri="{909E8E84-426E-40DD-AFC4-6F175D3DCCD1}">
              <a14:hiddenFill xmlns:a14="http://schemas.microsoft.com/office/drawing/2010/main">
                <a:solidFill>
                  <a:srgbClr val="FFFFFF"/>
                </a:solidFill>
              </a14:hiddenFill>
            </a:ext>
          </a:extLst>
        </p:spPr>
      </p:pic>
      <p:sp>
        <p:nvSpPr>
          <p:cNvPr id="13" name="Dikdörtgen 12">
            <a:extLst>
              <a:ext uri="{FF2B5EF4-FFF2-40B4-BE49-F238E27FC236}">
                <a16:creationId xmlns:a16="http://schemas.microsoft.com/office/drawing/2014/main" id="{E1BADF59-30E6-43ED-8A51-36E2732B8FC0}"/>
              </a:ext>
            </a:extLst>
          </p:cNvPr>
          <p:cNvSpPr/>
          <p:nvPr/>
        </p:nvSpPr>
        <p:spPr>
          <a:xfrm>
            <a:off x="1850188" y="1627618"/>
            <a:ext cx="3241593" cy="523220"/>
          </a:xfrm>
          <a:prstGeom prst="rect">
            <a:avLst/>
          </a:prstGeom>
        </p:spPr>
        <p:txBody>
          <a:bodyPr wrap="none">
            <a:spAutoFit/>
          </a:bodyPr>
          <a:lstStyle/>
          <a:p>
            <a:r>
              <a:rPr lang="en-US" sz="2800" b="1" dirty="0">
                <a:solidFill>
                  <a:schemeClr val="tx2">
                    <a:lumMod val="60000"/>
                    <a:lumOff val="40000"/>
                  </a:schemeClr>
                </a:solidFill>
                <a:highlight>
                  <a:srgbClr val="FFFF00"/>
                </a:highlight>
                <a:latin typeface="Arial"/>
                <a:ea typeface="ＭＳ Ｐゴシック" charset="-128"/>
                <a:cs typeface="Arial"/>
              </a:rPr>
              <a:t>Prescribe: Statins</a:t>
            </a:r>
          </a:p>
        </p:txBody>
      </p:sp>
    </p:spTree>
    <p:extLst>
      <p:ext uri="{BB962C8B-B14F-4D97-AF65-F5344CB8AC3E}">
        <p14:creationId xmlns:p14="http://schemas.microsoft.com/office/powerpoint/2010/main" val="3609772700"/>
      </p:ext>
    </p:extLst>
  </p:cSld>
  <p:clrMapOvr>
    <a:masterClrMapping/>
  </p:clrMapOvr>
  <p:transition spd="med">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5DC81E-FDCE-47EF-91E7-B9C72A77D9B2}"/>
              </a:ext>
            </a:extLst>
          </p:cNvPr>
          <p:cNvSpPr>
            <a:spLocks noGrp="1"/>
          </p:cNvSpPr>
          <p:nvPr>
            <p:ph type="title"/>
          </p:nvPr>
        </p:nvSpPr>
        <p:spPr>
          <a:xfrm>
            <a:off x="1628328" y="73643"/>
            <a:ext cx="8978303" cy="938948"/>
          </a:xfrm>
        </p:spPr>
        <p:txBody>
          <a:bodyPr/>
          <a:lstStyle/>
          <a:p>
            <a:pPr algn="ctr"/>
            <a:r>
              <a:rPr lang="en-US" sz="1800" dirty="0">
                <a:highlight>
                  <a:srgbClr val="FFFF00"/>
                </a:highlight>
              </a:rPr>
              <a:t>Set up a patient record in which allergies to </a:t>
            </a:r>
            <a:r>
              <a:rPr lang="en-US" sz="2800" dirty="0">
                <a:solidFill>
                  <a:schemeClr val="tx2">
                    <a:lumMod val="60000"/>
                    <a:lumOff val="40000"/>
                  </a:schemeClr>
                </a:solidFill>
                <a:highlight>
                  <a:srgbClr val="FFFF00"/>
                </a:highlight>
              </a:rPr>
              <a:t>two or more </a:t>
            </a:r>
            <a:r>
              <a:rPr lang="en-US" sz="1800" dirty="0">
                <a:highlight>
                  <a:srgbClr val="FFFF00"/>
                </a:highlight>
              </a:rPr>
              <a:t>drugs are recorded. Prescribe both of these drugs separately and check that the correct warning message for each drug is issued (Req # 1).</a:t>
            </a:r>
            <a:endParaRPr lang="en-US" sz="1800" dirty="0"/>
          </a:p>
        </p:txBody>
      </p:sp>
      <p:sp>
        <p:nvSpPr>
          <p:cNvPr id="4" name="Veri Yer Tutucusu 3">
            <a:extLst>
              <a:ext uri="{FF2B5EF4-FFF2-40B4-BE49-F238E27FC236}">
                <a16:creationId xmlns:a16="http://schemas.microsoft.com/office/drawing/2014/main" id="{C4E0AFFF-9F5D-4AAC-AFF9-758747D19553}"/>
              </a:ext>
            </a:extLst>
          </p:cNvPr>
          <p:cNvSpPr>
            <a:spLocks noGrp="1"/>
          </p:cNvSpPr>
          <p:nvPr>
            <p:ph type="dt" sz="half" idx="10"/>
          </p:nvPr>
        </p:nvSpPr>
        <p:spPr/>
        <p:txBody>
          <a:bodyPr/>
          <a:lstStyle/>
          <a:p>
            <a:r>
              <a:rPr lang="en-GB"/>
              <a:t>30/10/2014</a:t>
            </a:r>
            <a:endParaRPr lang="en-US"/>
          </a:p>
        </p:txBody>
      </p:sp>
      <p:sp>
        <p:nvSpPr>
          <p:cNvPr id="5" name="Alt Bilgi Yer Tutucusu 4">
            <a:extLst>
              <a:ext uri="{FF2B5EF4-FFF2-40B4-BE49-F238E27FC236}">
                <a16:creationId xmlns:a16="http://schemas.microsoft.com/office/drawing/2014/main" id="{D9E210D1-FCA0-4393-B34A-BD1E5CA89E1F}"/>
              </a:ext>
            </a:extLst>
          </p:cNvPr>
          <p:cNvSpPr>
            <a:spLocks noGrp="1"/>
          </p:cNvSpPr>
          <p:nvPr>
            <p:ph type="ftr" sz="quarter" idx="11"/>
          </p:nvPr>
        </p:nvSpPr>
        <p:spPr/>
        <p:txBody>
          <a:bodyPr/>
          <a:lstStyle/>
          <a:p>
            <a:r>
              <a:rPr lang="en-US"/>
              <a:t>Chapter 8 Software Testing</a:t>
            </a:r>
          </a:p>
        </p:txBody>
      </p:sp>
      <p:sp>
        <p:nvSpPr>
          <p:cNvPr id="6" name="Slayt Numarası Yer Tutucusu 5">
            <a:extLst>
              <a:ext uri="{FF2B5EF4-FFF2-40B4-BE49-F238E27FC236}">
                <a16:creationId xmlns:a16="http://schemas.microsoft.com/office/drawing/2014/main" id="{E6F64ACA-B436-4F1A-A8EA-2B3EC708C4C7}"/>
              </a:ext>
            </a:extLst>
          </p:cNvPr>
          <p:cNvSpPr>
            <a:spLocks noGrp="1"/>
          </p:cNvSpPr>
          <p:nvPr>
            <p:ph type="sldNum" sz="quarter" idx="12"/>
          </p:nvPr>
        </p:nvSpPr>
        <p:spPr/>
        <p:txBody>
          <a:bodyPr/>
          <a:lstStyle/>
          <a:p>
            <a:fld id="{CB105B8D-1C36-1C40-961B-CAAB1DD98B28}" type="slidenum">
              <a:rPr lang="en-US" smtClean="0"/>
              <a:pPr/>
              <a:t>7</a:t>
            </a:fld>
            <a:endParaRPr lang="en-US"/>
          </a:p>
        </p:txBody>
      </p:sp>
      <p:pic>
        <p:nvPicPr>
          <p:cNvPr id="6148" name="Picture 4" descr="A cross-sectional observational study of high override rates of drug  allergy alerts in inpatient and outpatient settings, and opportunities for  improvement | BMJ Quality &amp; Safety">
            <a:extLst>
              <a:ext uri="{FF2B5EF4-FFF2-40B4-BE49-F238E27FC236}">
                <a16:creationId xmlns:a16="http://schemas.microsoft.com/office/drawing/2014/main" id="{58A2E92F-63CF-471A-BFF3-9B0E724C6A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489" y="2192338"/>
            <a:ext cx="9144000" cy="4665663"/>
          </a:xfrm>
          <a:prstGeom prst="rect">
            <a:avLst/>
          </a:prstGeom>
          <a:noFill/>
          <a:extLst>
            <a:ext uri="{909E8E84-426E-40DD-AFC4-6F175D3DCCD1}">
              <a14:hiddenFill xmlns:a14="http://schemas.microsoft.com/office/drawing/2010/main">
                <a:solidFill>
                  <a:srgbClr val="FFFFFF"/>
                </a:solidFill>
              </a14:hiddenFill>
            </a:ext>
          </a:extLst>
        </p:spPr>
      </p:pic>
      <p:sp>
        <p:nvSpPr>
          <p:cNvPr id="7" name="Ok: Aşağı 6">
            <a:extLst>
              <a:ext uri="{FF2B5EF4-FFF2-40B4-BE49-F238E27FC236}">
                <a16:creationId xmlns:a16="http://schemas.microsoft.com/office/drawing/2014/main" id="{A3FC9A99-B41A-4341-855B-1310D4B6DE95}"/>
              </a:ext>
            </a:extLst>
          </p:cNvPr>
          <p:cNvSpPr/>
          <p:nvPr/>
        </p:nvSpPr>
        <p:spPr>
          <a:xfrm>
            <a:off x="6763134" y="1111511"/>
            <a:ext cx="1429901" cy="981906"/>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ikdörtgen 7">
            <a:extLst>
              <a:ext uri="{FF2B5EF4-FFF2-40B4-BE49-F238E27FC236}">
                <a16:creationId xmlns:a16="http://schemas.microsoft.com/office/drawing/2014/main" id="{88614980-E263-4109-8DD0-50AF146193FC}"/>
              </a:ext>
            </a:extLst>
          </p:cNvPr>
          <p:cNvSpPr/>
          <p:nvPr/>
        </p:nvSpPr>
        <p:spPr>
          <a:xfrm>
            <a:off x="1745860" y="1168932"/>
            <a:ext cx="4794902" cy="1231106"/>
          </a:xfrm>
          <a:prstGeom prst="rect">
            <a:avLst/>
          </a:prstGeom>
        </p:spPr>
        <p:txBody>
          <a:bodyPr wrap="none">
            <a:spAutoFit/>
          </a:bodyPr>
          <a:lstStyle/>
          <a:p>
            <a:r>
              <a:rPr lang="en-US" sz="2800" b="1" dirty="0">
                <a:solidFill>
                  <a:schemeClr val="tx2">
                    <a:lumMod val="60000"/>
                    <a:lumOff val="40000"/>
                  </a:schemeClr>
                </a:solidFill>
                <a:highlight>
                  <a:srgbClr val="FFFF00"/>
                </a:highlight>
                <a:latin typeface="Arial"/>
                <a:ea typeface="ＭＳ Ｐゴシック" charset="-128"/>
                <a:cs typeface="Arial"/>
              </a:rPr>
              <a:t>1</a:t>
            </a:r>
            <a:r>
              <a:rPr lang="en-US" sz="2800" b="1" baseline="30000" dirty="0">
                <a:solidFill>
                  <a:schemeClr val="tx2">
                    <a:lumMod val="60000"/>
                    <a:lumOff val="40000"/>
                  </a:schemeClr>
                </a:solidFill>
                <a:highlight>
                  <a:srgbClr val="FFFF00"/>
                </a:highlight>
                <a:latin typeface="Arial"/>
                <a:ea typeface="ＭＳ Ｐゴシック" charset="-128"/>
                <a:cs typeface="Arial"/>
              </a:rPr>
              <a:t>ST</a:t>
            </a:r>
            <a:r>
              <a:rPr lang="en-US" sz="2800" b="1" dirty="0">
                <a:solidFill>
                  <a:schemeClr val="tx2">
                    <a:lumMod val="60000"/>
                    <a:lumOff val="40000"/>
                  </a:schemeClr>
                </a:solidFill>
                <a:highlight>
                  <a:srgbClr val="FFFF00"/>
                </a:highlight>
                <a:latin typeface="Arial"/>
                <a:ea typeface="ＭＳ Ｐゴシック" charset="-128"/>
                <a:cs typeface="Arial"/>
              </a:rPr>
              <a:t> Prescribe: PERCOCET</a:t>
            </a:r>
          </a:p>
          <a:p>
            <a:r>
              <a:rPr lang="en-US" sz="2800" b="1" dirty="0">
                <a:solidFill>
                  <a:schemeClr val="tx2">
                    <a:lumMod val="60000"/>
                    <a:lumOff val="40000"/>
                  </a:schemeClr>
                </a:solidFill>
                <a:highlight>
                  <a:srgbClr val="FFFF00"/>
                </a:highlight>
                <a:latin typeface="Arial"/>
                <a:ea typeface="ＭＳ Ｐゴシック" charset="-128"/>
                <a:cs typeface="Arial"/>
              </a:rPr>
              <a:t>2</a:t>
            </a:r>
            <a:r>
              <a:rPr lang="en-US" sz="2800" b="1" baseline="30000" dirty="0">
                <a:solidFill>
                  <a:schemeClr val="tx2">
                    <a:lumMod val="60000"/>
                    <a:lumOff val="40000"/>
                  </a:schemeClr>
                </a:solidFill>
                <a:highlight>
                  <a:srgbClr val="FFFF00"/>
                </a:highlight>
                <a:latin typeface="Arial"/>
                <a:ea typeface="ＭＳ Ｐゴシック" charset="-128"/>
                <a:cs typeface="Arial"/>
              </a:rPr>
              <a:t>ND</a:t>
            </a:r>
            <a:r>
              <a:rPr lang="en-US" sz="2800" b="1" dirty="0">
                <a:solidFill>
                  <a:schemeClr val="tx2">
                    <a:lumMod val="60000"/>
                    <a:lumOff val="40000"/>
                  </a:schemeClr>
                </a:solidFill>
                <a:highlight>
                  <a:srgbClr val="FFFF00"/>
                </a:highlight>
                <a:latin typeface="Arial"/>
                <a:ea typeface="ＭＳ Ｐゴシック" charset="-128"/>
                <a:cs typeface="Arial"/>
              </a:rPr>
              <a:t>  Prescribe: CODEINE</a:t>
            </a:r>
          </a:p>
          <a:p>
            <a:endParaRPr lang="en-US" dirty="0">
              <a:highlight>
                <a:srgbClr val="FFFF00"/>
              </a:highlight>
            </a:endParaRPr>
          </a:p>
        </p:txBody>
      </p:sp>
    </p:spTree>
    <p:extLst>
      <p:ext uri="{BB962C8B-B14F-4D97-AF65-F5344CB8AC3E}">
        <p14:creationId xmlns:p14="http://schemas.microsoft.com/office/powerpoint/2010/main" val="3583048971"/>
      </p:ext>
    </p:extLst>
  </p:cSld>
  <p:clrMapOvr>
    <a:masterClrMapping/>
  </p:clrMapOvr>
  <p:transition spd="med">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5DC81E-FDCE-47EF-91E7-B9C72A77D9B2}"/>
              </a:ext>
            </a:extLst>
          </p:cNvPr>
          <p:cNvSpPr>
            <a:spLocks noGrp="1"/>
          </p:cNvSpPr>
          <p:nvPr>
            <p:ph type="title"/>
          </p:nvPr>
        </p:nvSpPr>
        <p:spPr>
          <a:xfrm>
            <a:off x="1628328" y="136525"/>
            <a:ext cx="8978303" cy="876066"/>
          </a:xfrm>
        </p:spPr>
        <p:txBody>
          <a:bodyPr/>
          <a:lstStyle/>
          <a:p>
            <a:pPr algn="ctr"/>
            <a:r>
              <a:rPr lang="en-US" sz="1800" dirty="0">
                <a:highlight>
                  <a:srgbClr val="FFFF00"/>
                </a:highlight>
              </a:rPr>
              <a:t>Prescribe </a:t>
            </a:r>
            <a:r>
              <a:rPr lang="en-US" sz="2800" dirty="0">
                <a:solidFill>
                  <a:schemeClr val="tx2">
                    <a:lumMod val="60000"/>
                    <a:lumOff val="40000"/>
                  </a:schemeClr>
                </a:solidFill>
                <a:highlight>
                  <a:srgbClr val="FFFF00"/>
                </a:highlight>
              </a:rPr>
              <a:t>two drugs </a:t>
            </a:r>
            <a:r>
              <a:rPr lang="en-US" sz="1800" dirty="0">
                <a:highlight>
                  <a:srgbClr val="FFFF00"/>
                </a:highlight>
              </a:rPr>
              <a:t>that the patient is allergic to. Check that two warnings are correctly issued (Req # 1).</a:t>
            </a:r>
            <a:endParaRPr lang="en-GB" sz="1800" dirty="0">
              <a:highlight>
                <a:srgbClr val="FFFF00"/>
              </a:highlight>
            </a:endParaRPr>
          </a:p>
        </p:txBody>
      </p:sp>
      <p:sp>
        <p:nvSpPr>
          <p:cNvPr id="4" name="Veri Yer Tutucusu 3">
            <a:extLst>
              <a:ext uri="{FF2B5EF4-FFF2-40B4-BE49-F238E27FC236}">
                <a16:creationId xmlns:a16="http://schemas.microsoft.com/office/drawing/2014/main" id="{C4E0AFFF-9F5D-4AAC-AFF9-758747D19553}"/>
              </a:ext>
            </a:extLst>
          </p:cNvPr>
          <p:cNvSpPr>
            <a:spLocks noGrp="1"/>
          </p:cNvSpPr>
          <p:nvPr>
            <p:ph type="dt" sz="half" idx="10"/>
          </p:nvPr>
        </p:nvSpPr>
        <p:spPr/>
        <p:txBody>
          <a:bodyPr/>
          <a:lstStyle/>
          <a:p>
            <a:r>
              <a:rPr lang="en-GB"/>
              <a:t>30/10/2014</a:t>
            </a:r>
            <a:endParaRPr lang="en-US"/>
          </a:p>
        </p:txBody>
      </p:sp>
      <p:sp>
        <p:nvSpPr>
          <p:cNvPr id="5" name="Alt Bilgi Yer Tutucusu 4">
            <a:extLst>
              <a:ext uri="{FF2B5EF4-FFF2-40B4-BE49-F238E27FC236}">
                <a16:creationId xmlns:a16="http://schemas.microsoft.com/office/drawing/2014/main" id="{D9E210D1-FCA0-4393-B34A-BD1E5CA89E1F}"/>
              </a:ext>
            </a:extLst>
          </p:cNvPr>
          <p:cNvSpPr>
            <a:spLocks noGrp="1"/>
          </p:cNvSpPr>
          <p:nvPr>
            <p:ph type="ftr" sz="quarter" idx="11"/>
          </p:nvPr>
        </p:nvSpPr>
        <p:spPr/>
        <p:txBody>
          <a:bodyPr/>
          <a:lstStyle/>
          <a:p>
            <a:r>
              <a:rPr lang="en-US"/>
              <a:t>Chapter 8 Software Testing</a:t>
            </a:r>
          </a:p>
        </p:txBody>
      </p:sp>
      <p:sp>
        <p:nvSpPr>
          <p:cNvPr id="6" name="Slayt Numarası Yer Tutucusu 5">
            <a:extLst>
              <a:ext uri="{FF2B5EF4-FFF2-40B4-BE49-F238E27FC236}">
                <a16:creationId xmlns:a16="http://schemas.microsoft.com/office/drawing/2014/main" id="{E6F64ACA-B436-4F1A-A8EA-2B3EC708C4C7}"/>
              </a:ext>
            </a:extLst>
          </p:cNvPr>
          <p:cNvSpPr>
            <a:spLocks noGrp="1"/>
          </p:cNvSpPr>
          <p:nvPr>
            <p:ph type="sldNum" sz="quarter" idx="12"/>
          </p:nvPr>
        </p:nvSpPr>
        <p:spPr/>
        <p:txBody>
          <a:bodyPr/>
          <a:lstStyle/>
          <a:p>
            <a:fld id="{CB105B8D-1C36-1C40-961B-CAAB1DD98B28}" type="slidenum">
              <a:rPr lang="en-US" smtClean="0"/>
              <a:pPr/>
              <a:t>8</a:t>
            </a:fld>
            <a:endParaRPr lang="en-US"/>
          </a:p>
        </p:txBody>
      </p:sp>
      <p:pic>
        <p:nvPicPr>
          <p:cNvPr id="6148" name="Picture 4" descr="A cross-sectional observational study of high override rates of drug  allergy alerts in inpatient and outpatient settings, and opportunities for  improvement | BMJ Quality &amp; Safety">
            <a:extLst>
              <a:ext uri="{FF2B5EF4-FFF2-40B4-BE49-F238E27FC236}">
                <a16:creationId xmlns:a16="http://schemas.microsoft.com/office/drawing/2014/main" id="{58A2E92F-63CF-471A-BFF3-9B0E724C6A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489" y="2192338"/>
            <a:ext cx="9144000" cy="4665663"/>
          </a:xfrm>
          <a:prstGeom prst="rect">
            <a:avLst/>
          </a:prstGeom>
          <a:noFill/>
          <a:extLst>
            <a:ext uri="{909E8E84-426E-40DD-AFC4-6F175D3DCCD1}">
              <a14:hiddenFill xmlns:a14="http://schemas.microsoft.com/office/drawing/2010/main">
                <a:solidFill>
                  <a:srgbClr val="FFFFFF"/>
                </a:solidFill>
              </a14:hiddenFill>
            </a:ext>
          </a:extLst>
        </p:spPr>
      </p:pic>
      <p:sp>
        <p:nvSpPr>
          <p:cNvPr id="7" name="Ok: Aşağı 6">
            <a:extLst>
              <a:ext uri="{FF2B5EF4-FFF2-40B4-BE49-F238E27FC236}">
                <a16:creationId xmlns:a16="http://schemas.microsoft.com/office/drawing/2014/main" id="{A3FC9A99-B41A-4341-855B-1310D4B6DE95}"/>
              </a:ext>
            </a:extLst>
          </p:cNvPr>
          <p:cNvSpPr/>
          <p:nvPr/>
        </p:nvSpPr>
        <p:spPr>
          <a:xfrm>
            <a:off x="9133773" y="1116703"/>
            <a:ext cx="1429901" cy="981906"/>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ikdörtgen 7">
            <a:extLst>
              <a:ext uri="{FF2B5EF4-FFF2-40B4-BE49-F238E27FC236}">
                <a16:creationId xmlns:a16="http://schemas.microsoft.com/office/drawing/2014/main" id="{7FF5D572-FB42-4D9B-9B61-128928125202}"/>
              </a:ext>
            </a:extLst>
          </p:cNvPr>
          <p:cNvSpPr/>
          <p:nvPr/>
        </p:nvSpPr>
        <p:spPr>
          <a:xfrm>
            <a:off x="1628328" y="1342286"/>
            <a:ext cx="7388561" cy="523220"/>
          </a:xfrm>
          <a:prstGeom prst="rect">
            <a:avLst/>
          </a:prstGeom>
        </p:spPr>
        <p:txBody>
          <a:bodyPr wrap="none">
            <a:spAutoFit/>
          </a:bodyPr>
          <a:lstStyle/>
          <a:p>
            <a:r>
              <a:rPr lang="en-US" sz="2800" b="1" dirty="0">
                <a:solidFill>
                  <a:schemeClr val="tx2">
                    <a:lumMod val="60000"/>
                    <a:lumOff val="40000"/>
                  </a:schemeClr>
                </a:solidFill>
                <a:highlight>
                  <a:srgbClr val="FFFF00"/>
                </a:highlight>
                <a:latin typeface="Arial"/>
                <a:ea typeface="ＭＳ Ｐゴシック" charset="-128"/>
                <a:cs typeface="Arial"/>
              </a:rPr>
              <a:t>Prescribe both: PERCOCET and CODEINE</a:t>
            </a:r>
          </a:p>
        </p:txBody>
      </p:sp>
    </p:spTree>
    <p:extLst>
      <p:ext uri="{BB962C8B-B14F-4D97-AF65-F5344CB8AC3E}">
        <p14:creationId xmlns:p14="http://schemas.microsoft.com/office/powerpoint/2010/main" val="1051448687"/>
      </p:ext>
    </p:extLst>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0EE74-BC22-77B1-9B08-B438F4C333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BE3587-7436-575F-317D-EBAD29AFE66F}"/>
              </a:ext>
            </a:extLst>
          </p:cNvPr>
          <p:cNvSpPr>
            <a:spLocks noGrp="1"/>
          </p:cNvSpPr>
          <p:nvPr>
            <p:ph type="title"/>
          </p:nvPr>
        </p:nvSpPr>
        <p:spPr>
          <a:xfrm>
            <a:off x="2449384" y="2760236"/>
            <a:ext cx="7293232" cy="1143000"/>
          </a:xfrm>
        </p:spPr>
        <p:txBody>
          <a:bodyPr/>
          <a:lstStyle/>
          <a:p>
            <a:pPr algn="ctr"/>
            <a:r>
              <a:rPr lang="tr-TR" dirty="0"/>
              <a:t>EXAMPLE 2-</a:t>
            </a:r>
            <a:br>
              <a:rPr lang="tr-TR" dirty="0"/>
            </a:br>
            <a:r>
              <a:rPr lang="en-US" dirty="0"/>
              <a:t>REQUIREMENTS BASED TESTING</a:t>
            </a:r>
            <a:endParaRPr lang="en-150" dirty="0"/>
          </a:p>
        </p:txBody>
      </p:sp>
      <p:sp>
        <p:nvSpPr>
          <p:cNvPr id="4" name="Date Placeholder 3">
            <a:extLst>
              <a:ext uri="{FF2B5EF4-FFF2-40B4-BE49-F238E27FC236}">
                <a16:creationId xmlns:a16="http://schemas.microsoft.com/office/drawing/2014/main" id="{7D5AA630-6C19-06FA-4988-B06F34DCCE12}"/>
              </a:ext>
            </a:extLst>
          </p:cNvPr>
          <p:cNvSpPr>
            <a:spLocks noGrp="1"/>
          </p:cNvSpPr>
          <p:nvPr>
            <p:ph type="dt" sz="half" idx="10"/>
          </p:nvPr>
        </p:nvSpPr>
        <p:spPr/>
        <p:txBody>
          <a:bodyPr/>
          <a:lstStyle/>
          <a:p>
            <a:r>
              <a:rPr lang="en-GB"/>
              <a:t>30/10/2014</a:t>
            </a:r>
            <a:endParaRPr lang="en-US"/>
          </a:p>
        </p:txBody>
      </p:sp>
      <p:sp>
        <p:nvSpPr>
          <p:cNvPr id="5" name="Footer Placeholder 4">
            <a:extLst>
              <a:ext uri="{FF2B5EF4-FFF2-40B4-BE49-F238E27FC236}">
                <a16:creationId xmlns:a16="http://schemas.microsoft.com/office/drawing/2014/main" id="{60FF4815-E99C-AE9E-2C0D-C93035ABF104}"/>
              </a:ext>
            </a:extLst>
          </p:cNvPr>
          <p:cNvSpPr>
            <a:spLocks noGrp="1"/>
          </p:cNvSpPr>
          <p:nvPr>
            <p:ph type="ftr" sz="quarter" idx="11"/>
          </p:nvPr>
        </p:nvSpPr>
        <p:spPr/>
        <p:txBody>
          <a:bodyPr/>
          <a:lstStyle/>
          <a:p>
            <a:r>
              <a:rPr lang="en-US"/>
              <a:t>Chapter 8 Software Testing</a:t>
            </a:r>
          </a:p>
        </p:txBody>
      </p:sp>
      <p:sp>
        <p:nvSpPr>
          <p:cNvPr id="6" name="Slide Number Placeholder 5">
            <a:extLst>
              <a:ext uri="{FF2B5EF4-FFF2-40B4-BE49-F238E27FC236}">
                <a16:creationId xmlns:a16="http://schemas.microsoft.com/office/drawing/2014/main" id="{759698C0-0DEB-9918-E5A6-E4C3F141B02F}"/>
              </a:ext>
            </a:extLst>
          </p:cNvPr>
          <p:cNvSpPr>
            <a:spLocks noGrp="1"/>
          </p:cNvSpPr>
          <p:nvPr>
            <p:ph type="sldNum" sz="quarter" idx="12"/>
          </p:nvPr>
        </p:nvSpPr>
        <p:spPr/>
        <p:txBody>
          <a:bodyPr/>
          <a:lstStyle/>
          <a:p>
            <a:fld id="{CB105B8D-1C36-1C40-961B-CAAB1DD98B28}" type="slidenum">
              <a:rPr lang="en-US" smtClean="0"/>
              <a:pPr/>
              <a:t>9</a:t>
            </a:fld>
            <a:endParaRPr lang="en-US"/>
          </a:p>
        </p:txBody>
      </p:sp>
    </p:spTree>
    <p:extLst>
      <p:ext uri="{BB962C8B-B14F-4D97-AF65-F5344CB8AC3E}">
        <p14:creationId xmlns:p14="http://schemas.microsoft.com/office/powerpoint/2010/main" val="1345962291"/>
      </p:ext>
    </p:extLst>
  </p:cSld>
  <p:clrMapOvr>
    <a:masterClrMapping/>
  </p:clrMapOvr>
  <p:transition spd="med">
    <p:wipe dir="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10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TotalTime>
  <Words>1047</Words>
  <Application>Microsoft Office PowerPoint</Application>
  <PresentationFormat>Widescreen</PresentationFormat>
  <Paragraphs>70</Paragraphs>
  <Slides>13</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Calibri</vt:lpstr>
      <vt:lpstr>Calibri Light</vt:lpstr>
      <vt:lpstr>Wingdings</vt:lpstr>
      <vt:lpstr>Office Theme</vt:lpstr>
      <vt:lpstr>SE10 slides</vt:lpstr>
      <vt:lpstr>UNDERSTANDING ABOUT TEST CASES</vt:lpstr>
      <vt:lpstr>Release testing and system testing</vt:lpstr>
      <vt:lpstr>EXAMPLE 1- REQUIREMENTS BASED TESTING</vt:lpstr>
      <vt:lpstr>Requirements based testing</vt:lpstr>
      <vt:lpstr>Requirements tests (examples for test cases)</vt:lpstr>
      <vt:lpstr>Set up a patient record with a known allergy (e.g. Statins). Prescribe the drug to that the patient is allergic to, and check that the warning is issued by the system (Req # 1).</vt:lpstr>
      <vt:lpstr>Set up a patient record in which allergies to two or more drugs are recorded. Prescribe both of these drugs separately and check that the correct warning message for each drug is issued (Req # 1).</vt:lpstr>
      <vt:lpstr>Prescribe two drugs that the patient is allergic to. Check that two warnings are correctly issued (Req # 1).</vt:lpstr>
      <vt:lpstr>EXAMPLE 2- REQUIREMENTS BASED TESTING</vt:lpstr>
      <vt:lpstr>A usage scenario for the Mentcare system</vt:lpstr>
      <vt:lpstr>These features tested by scenario</vt:lpstr>
      <vt:lpstr>Performance testing</vt:lpstr>
      <vt:lpstr>Performance testing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testing and system testing</dc:title>
  <dc:creator>Duygu Çelik Ertuğrul</dc:creator>
  <cp:lastModifiedBy>Duygu Çelik Ertuğrul</cp:lastModifiedBy>
  <cp:revision>11</cp:revision>
  <dcterms:created xsi:type="dcterms:W3CDTF">2021-01-07T07:31:13Z</dcterms:created>
  <dcterms:modified xsi:type="dcterms:W3CDTF">2025-02-17T15:34:32Z</dcterms:modified>
</cp:coreProperties>
</file>