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328" r:id="rId3"/>
    <p:sldId id="311" r:id="rId4"/>
    <p:sldId id="365" r:id="rId5"/>
    <p:sldId id="366" r:id="rId6"/>
    <p:sldId id="367" r:id="rId7"/>
    <p:sldId id="353" r:id="rId8"/>
    <p:sldId id="354" r:id="rId9"/>
    <p:sldId id="355" r:id="rId10"/>
    <p:sldId id="370" r:id="rId11"/>
    <p:sldId id="368" r:id="rId12"/>
    <p:sldId id="369" r:id="rId13"/>
    <p:sldId id="371" r:id="rId14"/>
    <p:sldId id="306" r:id="rId15"/>
  </p:sldIdLst>
  <p:sldSz cx="12192000" cy="6858000"/>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6030" autoAdjust="0"/>
  </p:normalViewPr>
  <p:slideViewPr>
    <p:cSldViewPr snapToGrid="0">
      <p:cViewPr varScale="1">
        <p:scale>
          <a:sx n="86" d="100"/>
          <a:sy n="86" d="100"/>
        </p:scale>
        <p:origin x="1867" y="5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4C6529-72D3-49A2-A1C4-F16F8B19518F}" type="datetimeFigureOut">
              <a:rPr lang="en-GB" smtClean="0"/>
              <a:t>25/05/2025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C92AF2-E1AA-4A8F-94BF-2B8E1AD55970}" type="slidenum">
              <a:rPr lang="en-GB" smtClean="0"/>
              <a:t>‹#›</a:t>
            </a:fld>
            <a:endParaRPr lang="en-GB"/>
          </a:p>
        </p:txBody>
      </p:sp>
    </p:spTree>
    <p:extLst>
      <p:ext uri="{BB962C8B-B14F-4D97-AF65-F5344CB8AC3E}">
        <p14:creationId xmlns:p14="http://schemas.microsoft.com/office/powerpoint/2010/main" val="924905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Sistem</a:t>
            </a:r>
            <a:r>
              <a:rPr lang="en-GB" dirty="0"/>
              <a:t> </a:t>
            </a:r>
            <a:r>
              <a:rPr lang="en-GB" dirty="0" err="1"/>
              <a:t>doğru</a:t>
            </a:r>
            <a:r>
              <a:rPr lang="en-GB" dirty="0"/>
              <a:t> </a:t>
            </a:r>
            <a:r>
              <a:rPr lang="en-GB" dirty="0" err="1"/>
              <a:t>çalışıyor</a:t>
            </a:r>
            <a:r>
              <a:rPr lang="en-GB" dirty="0"/>
              <a:t> mu, </a:t>
            </a:r>
            <a:r>
              <a:rPr lang="en-GB" dirty="0" err="1"/>
              <a:t>hataları</a:t>
            </a:r>
            <a:r>
              <a:rPr lang="en-GB" dirty="0"/>
              <a:t> </a:t>
            </a:r>
            <a:r>
              <a:rPr lang="en-GB" dirty="0" err="1"/>
              <a:t>nasıl</a:t>
            </a:r>
            <a:r>
              <a:rPr lang="en-GB" dirty="0"/>
              <a:t> </a:t>
            </a:r>
            <a:r>
              <a:rPr lang="en-GB" dirty="0" err="1"/>
              <a:t>buluruz</a:t>
            </a:r>
            <a:r>
              <a:rPr lang="en-GB" dirty="0"/>
              <a:t>, </a:t>
            </a:r>
            <a:r>
              <a:rPr lang="en-GB" dirty="0" err="1"/>
              <a:t>kullanıcıya</a:t>
            </a:r>
            <a:r>
              <a:rPr lang="en-GB" dirty="0"/>
              <a:t> </a:t>
            </a:r>
            <a:r>
              <a:rPr lang="en-GB" dirty="0" err="1"/>
              <a:t>uygun</a:t>
            </a:r>
            <a:r>
              <a:rPr lang="en-GB" dirty="0"/>
              <a:t> mu?</a:t>
            </a:r>
          </a:p>
        </p:txBody>
      </p:sp>
      <p:sp>
        <p:nvSpPr>
          <p:cNvPr id="4" name="Slide Number Placeholder 3"/>
          <p:cNvSpPr>
            <a:spLocks noGrp="1"/>
          </p:cNvSpPr>
          <p:nvPr>
            <p:ph type="sldNum" sz="quarter" idx="5"/>
          </p:nvPr>
        </p:nvSpPr>
        <p:spPr/>
        <p:txBody>
          <a:bodyPr/>
          <a:lstStyle/>
          <a:p>
            <a:fld id="{74C92AF2-E1AA-4A8F-94BF-2B8E1AD55970}" type="slidenum">
              <a:rPr lang="en-GB" smtClean="0"/>
              <a:t>1</a:t>
            </a:fld>
            <a:endParaRPr lang="en-GB"/>
          </a:p>
        </p:txBody>
      </p:sp>
    </p:spTree>
    <p:extLst>
      <p:ext uri="{BB962C8B-B14F-4D97-AF65-F5344CB8AC3E}">
        <p14:creationId xmlns:p14="http://schemas.microsoft.com/office/powerpoint/2010/main" val="150207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Sistem</a:t>
            </a:r>
            <a:r>
              <a:rPr lang="en-GB" dirty="0"/>
              <a:t> </a:t>
            </a:r>
            <a:r>
              <a:rPr lang="en-GB" dirty="0" err="1"/>
              <a:t>testi</a:t>
            </a:r>
            <a:r>
              <a:rPr lang="en-GB" dirty="0"/>
              <a:t>: </a:t>
            </a:r>
            <a:r>
              <a:rPr lang="en-GB" dirty="0" err="1"/>
              <a:t>Yazılımı</a:t>
            </a:r>
            <a:r>
              <a:rPr lang="en-GB" dirty="0"/>
              <a:t> </a:t>
            </a:r>
            <a:r>
              <a:rPr lang="en-GB" dirty="0" err="1"/>
              <a:t>geliştiren</a:t>
            </a:r>
            <a:r>
              <a:rPr lang="en-GB" dirty="0"/>
              <a:t> </a:t>
            </a:r>
            <a:r>
              <a:rPr lang="en-GB" dirty="0" err="1"/>
              <a:t>ekip</a:t>
            </a:r>
            <a:r>
              <a:rPr lang="en-GB" dirty="0"/>
              <a:t> </a:t>
            </a:r>
            <a:r>
              <a:rPr lang="en-GB" dirty="0" err="1"/>
              <a:t>yapar</a:t>
            </a:r>
            <a:r>
              <a:rPr lang="en-GB" dirty="0"/>
              <a:t>. </a:t>
            </a:r>
            <a:r>
              <a:rPr lang="en-GB" dirty="0" err="1"/>
              <a:t>Amaç</a:t>
            </a:r>
            <a:r>
              <a:rPr lang="en-GB" dirty="0"/>
              <a:t>: </a:t>
            </a:r>
            <a:r>
              <a:rPr lang="en-GB" dirty="0" err="1"/>
              <a:t>hataları</a:t>
            </a:r>
            <a:r>
              <a:rPr lang="en-GB" dirty="0"/>
              <a:t> </a:t>
            </a:r>
            <a:r>
              <a:rPr lang="en-GB" dirty="0" err="1"/>
              <a:t>bulmak</a:t>
            </a:r>
            <a:r>
              <a:rPr lang="en-GB" dirty="0"/>
              <a:t>.</a:t>
            </a:r>
          </a:p>
          <a:p>
            <a:endParaRPr lang="en-GB" dirty="0"/>
          </a:p>
          <a:p>
            <a:r>
              <a:rPr lang="en-GB" dirty="0" err="1"/>
              <a:t>Sürüm</a:t>
            </a:r>
            <a:r>
              <a:rPr lang="en-GB" dirty="0"/>
              <a:t> </a:t>
            </a:r>
            <a:r>
              <a:rPr lang="en-GB" dirty="0" err="1"/>
              <a:t>testi</a:t>
            </a:r>
            <a:r>
              <a:rPr lang="en-GB" dirty="0"/>
              <a:t>: </a:t>
            </a:r>
            <a:r>
              <a:rPr lang="en-GB" dirty="0" err="1"/>
              <a:t>Ayrı</a:t>
            </a:r>
            <a:r>
              <a:rPr lang="en-GB" dirty="0"/>
              <a:t> </a:t>
            </a:r>
            <a:r>
              <a:rPr lang="en-GB" dirty="0" err="1"/>
              <a:t>bir</a:t>
            </a:r>
            <a:r>
              <a:rPr lang="en-GB" dirty="0"/>
              <a:t> test </a:t>
            </a:r>
            <a:r>
              <a:rPr lang="en-GB" dirty="0" err="1"/>
              <a:t>ekibi</a:t>
            </a:r>
            <a:r>
              <a:rPr lang="en-GB" dirty="0"/>
              <a:t> </a:t>
            </a:r>
            <a:r>
              <a:rPr lang="en-GB" dirty="0" err="1"/>
              <a:t>yapar</a:t>
            </a:r>
            <a:r>
              <a:rPr lang="en-GB" dirty="0"/>
              <a:t> (</a:t>
            </a:r>
            <a:r>
              <a:rPr lang="en-GB" dirty="0" err="1"/>
              <a:t>geliştiriciden</a:t>
            </a:r>
            <a:r>
              <a:rPr lang="en-GB" dirty="0"/>
              <a:t> </a:t>
            </a:r>
            <a:r>
              <a:rPr lang="en-GB" dirty="0" err="1"/>
              <a:t>bağımsız</a:t>
            </a:r>
            <a:r>
              <a:rPr lang="en-GB" dirty="0"/>
              <a:t>). </a:t>
            </a:r>
            <a:r>
              <a:rPr lang="en-GB" dirty="0" err="1"/>
              <a:t>Amaç</a:t>
            </a:r>
            <a:r>
              <a:rPr lang="en-GB" dirty="0"/>
              <a:t>: </a:t>
            </a:r>
            <a:r>
              <a:rPr lang="en-GB" dirty="0" err="1"/>
              <a:t>ürün</a:t>
            </a:r>
            <a:r>
              <a:rPr lang="en-GB" dirty="0"/>
              <a:t> </a:t>
            </a:r>
            <a:r>
              <a:rPr lang="en-GB" dirty="0" err="1"/>
              <a:t>yayınlanmaya</a:t>
            </a:r>
            <a:r>
              <a:rPr lang="en-GB" dirty="0"/>
              <a:t> </a:t>
            </a:r>
            <a:r>
              <a:rPr lang="en-GB" dirty="0" err="1"/>
              <a:t>hazır</a:t>
            </a:r>
            <a:r>
              <a:rPr lang="en-GB" dirty="0"/>
              <a:t> </a:t>
            </a:r>
            <a:r>
              <a:rPr lang="en-GB" dirty="0" err="1"/>
              <a:t>mı</a:t>
            </a:r>
            <a:r>
              <a:rPr lang="en-GB" dirty="0"/>
              <a:t>? → </a:t>
            </a:r>
            <a:r>
              <a:rPr lang="en-GB" dirty="0" err="1"/>
              <a:t>Gereksinimleri</a:t>
            </a:r>
            <a:r>
              <a:rPr lang="en-GB" dirty="0"/>
              <a:t> </a:t>
            </a:r>
            <a:r>
              <a:rPr lang="en-GB" dirty="0" err="1"/>
              <a:t>karşılıyor</a:t>
            </a:r>
            <a:r>
              <a:rPr lang="en-GB" dirty="0"/>
              <a:t> mu?</a:t>
            </a:r>
          </a:p>
          <a:p>
            <a:endParaRPr lang="en-GB" dirty="0"/>
          </a:p>
          <a:p>
            <a:r>
              <a:rPr lang="en-GB" dirty="0" err="1"/>
              <a:t>Sistem</a:t>
            </a:r>
            <a:r>
              <a:rPr lang="en-GB" dirty="0"/>
              <a:t> </a:t>
            </a:r>
            <a:r>
              <a:rPr lang="en-GB" dirty="0" err="1"/>
              <a:t>testi</a:t>
            </a:r>
            <a:r>
              <a:rPr lang="en-GB" dirty="0"/>
              <a:t> = "</a:t>
            </a:r>
            <a:r>
              <a:rPr lang="en-GB" dirty="0" err="1"/>
              <a:t>Hataları</a:t>
            </a:r>
            <a:r>
              <a:rPr lang="en-GB" dirty="0"/>
              <a:t> </a:t>
            </a:r>
            <a:r>
              <a:rPr lang="en-GB" dirty="0" err="1"/>
              <a:t>bul</a:t>
            </a:r>
            <a:r>
              <a:rPr lang="en-GB" dirty="0"/>
              <a:t>", </a:t>
            </a:r>
            <a:r>
              <a:rPr lang="en-GB" dirty="0" err="1"/>
              <a:t>Sürüm</a:t>
            </a:r>
            <a:r>
              <a:rPr lang="en-GB" dirty="0"/>
              <a:t> </a:t>
            </a:r>
            <a:r>
              <a:rPr lang="en-GB" dirty="0" err="1"/>
              <a:t>testi</a:t>
            </a:r>
            <a:r>
              <a:rPr lang="en-GB" dirty="0"/>
              <a:t> = "</a:t>
            </a:r>
            <a:r>
              <a:rPr lang="en-GB" dirty="0" err="1"/>
              <a:t>Ürün</a:t>
            </a:r>
            <a:r>
              <a:rPr lang="en-GB" dirty="0"/>
              <a:t> </a:t>
            </a:r>
            <a:r>
              <a:rPr lang="en-GB" dirty="0" err="1"/>
              <a:t>dış</a:t>
            </a:r>
            <a:r>
              <a:rPr lang="en-GB" dirty="0"/>
              <a:t> </a:t>
            </a:r>
            <a:r>
              <a:rPr lang="en-GB" dirty="0" err="1"/>
              <a:t>dünyaya</a:t>
            </a:r>
            <a:r>
              <a:rPr lang="en-GB" dirty="0"/>
              <a:t> </a:t>
            </a:r>
            <a:r>
              <a:rPr lang="en-GB" dirty="0" err="1"/>
              <a:t>uygun</a:t>
            </a:r>
            <a:r>
              <a:rPr lang="en-GB" dirty="0"/>
              <a:t> mu?"</a:t>
            </a:r>
          </a:p>
        </p:txBody>
      </p:sp>
      <p:sp>
        <p:nvSpPr>
          <p:cNvPr id="4" name="Slide Number Placeholder 3"/>
          <p:cNvSpPr>
            <a:spLocks noGrp="1"/>
          </p:cNvSpPr>
          <p:nvPr>
            <p:ph type="sldNum" sz="quarter" idx="5"/>
          </p:nvPr>
        </p:nvSpPr>
        <p:spPr/>
        <p:txBody>
          <a:bodyPr/>
          <a:lstStyle/>
          <a:p>
            <a:fld id="{74C92AF2-E1AA-4A8F-94BF-2B8E1AD55970}" type="slidenum">
              <a:rPr lang="en-GB" smtClean="0"/>
              <a:t>2</a:t>
            </a:fld>
            <a:endParaRPr lang="en-GB"/>
          </a:p>
        </p:txBody>
      </p:sp>
    </p:spTree>
    <p:extLst>
      <p:ext uri="{BB962C8B-B14F-4D97-AF65-F5344CB8AC3E}">
        <p14:creationId xmlns:p14="http://schemas.microsoft.com/office/powerpoint/2010/main" val="968877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George </a:t>
            </a:r>
            <a:r>
              <a:rPr lang="en-GB" dirty="0" err="1"/>
              <a:t>sisteme</a:t>
            </a:r>
            <a:r>
              <a:rPr lang="en-GB" dirty="0"/>
              <a:t> </a:t>
            </a:r>
            <a:r>
              <a:rPr lang="en-GB" dirty="0" err="1"/>
              <a:t>giriş</a:t>
            </a:r>
            <a:r>
              <a:rPr lang="en-GB" dirty="0"/>
              <a:t> </a:t>
            </a:r>
            <a:r>
              <a:rPr lang="en-GB" dirty="0" err="1"/>
              <a:t>yapar.Ev</a:t>
            </a:r>
            <a:r>
              <a:rPr lang="en-GB" dirty="0"/>
              <a:t> </a:t>
            </a:r>
            <a:r>
              <a:rPr lang="en-GB" dirty="0" err="1"/>
              <a:t>ziyaret</a:t>
            </a:r>
            <a:r>
              <a:rPr lang="en-GB" dirty="0"/>
              <a:t> </a:t>
            </a:r>
            <a:r>
              <a:rPr lang="en-GB" dirty="0" err="1"/>
              <a:t>planı</a:t>
            </a:r>
            <a:r>
              <a:rPr lang="en-GB" dirty="0"/>
              <a:t> </a:t>
            </a:r>
            <a:r>
              <a:rPr lang="en-GB" dirty="0" err="1"/>
              <a:t>alır</a:t>
            </a:r>
            <a:r>
              <a:rPr lang="en-GB" dirty="0"/>
              <a:t>, hasta </a:t>
            </a:r>
            <a:r>
              <a:rPr lang="en-GB" dirty="0" err="1"/>
              <a:t>bilgilerini</a:t>
            </a:r>
            <a:r>
              <a:rPr lang="en-GB" dirty="0"/>
              <a:t> </a:t>
            </a:r>
            <a:r>
              <a:rPr lang="en-GB" dirty="0" err="1"/>
              <a:t>dizüstüne</a:t>
            </a:r>
            <a:r>
              <a:rPr lang="en-GB" dirty="0"/>
              <a:t> </a:t>
            </a:r>
            <a:r>
              <a:rPr lang="en-GB" dirty="0" err="1"/>
              <a:t>indirir.Dosyalar</a:t>
            </a:r>
            <a:r>
              <a:rPr lang="en-GB" dirty="0"/>
              <a:t> </a:t>
            </a:r>
            <a:r>
              <a:rPr lang="en-GB" dirty="0" err="1"/>
              <a:t>şifreli</a:t>
            </a:r>
            <a:r>
              <a:rPr lang="en-GB" dirty="0"/>
              <a:t>, </a:t>
            </a:r>
            <a:r>
              <a:rPr lang="en-GB" dirty="0" err="1"/>
              <a:t>açmak</a:t>
            </a:r>
            <a:r>
              <a:rPr lang="en-GB" dirty="0"/>
              <a:t> </a:t>
            </a:r>
            <a:r>
              <a:rPr lang="en-GB" dirty="0" err="1"/>
              <a:t>için</a:t>
            </a:r>
            <a:r>
              <a:rPr lang="en-GB" dirty="0"/>
              <a:t> </a:t>
            </a:r>
            <a:r>
              <a:rPr lang="en-GB" dirty="0" err="1"/>
              <a:t>parola</a:t>
            </a:r>
            <a:r>
              <a:rPr lang="en-GB" dirty="0"/>
              <a:t> </a:t>
            </a:r>
            <a:r>
              <a:rPr lang="en-GB" dirty="0" err="1"/>
              <a:t>gerekir.Hasta</a:t>
            </a:r>
            <a:r>
              <a:rPr lang="en-GB" dirty="0"/>
              <a:t> Jim: </a:t>
            </a:r>
            <a:r>
              <a:rPr lang="en-GB" dirty="0" err="1"/>
              <a:t>ilaçlar</a:t>
            </a:r>
            <a:r>
              <a:rPr lang="en-GB" dirty="0"/>
              <a:t> </a:t>
            </a:r>
            <a:r>
              <a:rPr lang="en-GB" dirty="0" err="1"/>
              <a:t>uykusuzluk</a:t>
            </a:r>
            <a:r>
              <a:rPr lang="en-GB" dirty="0"/>
              <a:t> </a:t>
            </a:r>
            <a:r>
              <a:rPr lang="en-GB" dirty="0" err="1"/>
              <a:t>yapıyor</a:t>
            </a:r>
            <a:r>
              <a:rPr lang="en-GB" dirty="0"/>
              <a:t> → George </a:t>
            </a:r>
            <a:r>
              <a:rPr lang="en-GB" dirty="0" err="1"/>
              <a:t>kayda</a:t>
            </a:r>
            <a:r>
              <a:rPr lang="en-GB" dirty="0"/>
              <a:t> not </a:t>
            </a:r>
            <a:r>
              <a:rPr lang="en-GB" dirty="0" err="1"/>
              <a:t>düşer</a:t>
            </a:r>
            <a:r>
              <a:rPr lang="en-GB" dirty="0"/>
              <a:t> </a:t>
            </a:r>
            <a:r>
              <a:rPr lang="en-GB" dirty="0" err="1"/>
              <a:t>ve</a:t>
            </a:r>
            <a:r>
              <a:rPr lang="en-GB" dirty="0"/>
              <a:t> </a:t>
            </a:r>
            <a:r>
              <a:rPr lang="en-GB" dirty="0" err="1"/>
              <a:t>randevu</a:t>
            </a:r>
            <a:r>
              <a:rPr lang="en-GB" dirty="0"/>
              <a:t> </a:t>
            </a:r>
            <a:r>
              <a:rPr lang="en-GB" dirty="0" err="1"/>
              <a:t>ayarlar.Ziyaretler</a:t>
            </a:r>
            <a:r>
              <a:rPr lang="en-GB" dirty="0"/>
              <a:t> </a:t>
            </a:r>
            <a:r>
              <a:rPr lang="en-GB" dirty="0" err="1"/>
              <a:t>sonunda</a:t>
            </a:r>
            <a:r>
              <a:rPr lang="en-GB" dirty="0"/>
              <a:t> </a:t>
            </a:r>
            <a:r>
              <a:rPr lang="en-GB" dirty="0" err="1"/>
              <a:t>veritabanına</a:t>
            </a:r>
            <a:r>
              <a:rPr lang="en-GB" dirty="0"/>
              <a:t> </a:t>
            </a:r>
            <a:r>
              <a:rPr lang="en-GB" dirty="0" err="1"/>
              <a:t>yükleme</a:t>
            </a:r>
            <a:r>
              <a:rPr lang="en-GB" dirty="0"/>
              <a:t> </a:t>
            </a:r>
            <a:r>
              <a:rPr lang="en-GB" dirty="0" err="1"/>
              <a:t>yapılır</a:t>
            </a:r>
            <a:r>
              <a:rPr lang="en-GB" dirty="0"/>
              <a:t> → </a:t>
            </a:r>
            <a:r>
              <a:rPr lang="en-GB" dirty="0" err="1"/>
              <a:t>Sistem</a:t>
            </a:r>
            <a:r>
              <a:rPr lang="en-GB" dirty="0"/>
              <a:t> </a:t>
            </a:r>
            <a:r>
              <a:rPr lang="en-GB" dirty="0" err="1"/>
              <a:t>çağrı</a:t>
            </a:r>
            <a:r>
              <a:rPr lang="en-GB" dirty="0"/>
              <a:t> </a:t>
            </a:r>
            <a:r>
              <a:rPr lang="en-GB" dirty="0" err="1"/>
              <a:t>listesi</a:t>
            </a:r>
            <a:r>
              <a:rPr lang="en-GB" dirty="0"/>
              <a:t> </a:t>
            </a:r>
            <a:r>
              <a:rPr lang="en-GB" dirty="0" err="1"/>
              <a:t>hazırlar</a:t>
            </a:r>
            <a:r>
              <a:rPr lang="en-GB" dirty="0"/>
              <a:t>.</a:t>
            </a:r>
          </a:p>
          <a:p>
            <a:endParaRPr lang="en-GB" dirty="0"/>
          </a:p>
          <a:p>
            <a:r>
              <a:rPr lang="en-GB" dirty="0"/>
              <a:t>Bu test </a:t>
            </a:r>
            <a:r>
              <a:rPr lang="en-GB" dirty="0" err="1"/>
              <a:t>senaryosu</a:t>
            </a:r>
            <a:r>
              <a:rPr lang="en-GB" dirty="0"/>
              <a:t> </a:t>
            </a:r>
            <a:r>
              <a:rPr lang="en-GB" dirty="0" err="1"/>
              <a:t>ile:Kimlik</a:t>
            </a:r>
            <a:r>
              <a:rPr lang="en-GB" dirty="0"/>
              <a:t> </a:t>
            </a:r>
            <a:r>
              <a:rPr lang="en-GB" dirty="0" err="1"/>
              <a:t>doğrulamaDosya</a:t>
            </a:r>
            <a:r>
              <a:rPr lang="en-GB" dirty="0"/>
              <a:t> </a:t>
            </a:r>
            <a:r>
              <a:rPr lang="en-GB" dirty="0" err="1"/>
              <a:t>şifreleme</a:t>
            </a:r>
            <a:r>
              <a:rPr lang="en-GB" dirty="0"/>
              <a:t>/</a:t>
            </a:r>
            <a:r>
              <a:rPr lang="en-GB" dirty="0" err="1"/>
              <a:t>çözmeHasta</a:t>
            </a:r>
            <a:r>
              <a:rPr lang="en-GB" dirty="0"/>
              <a:t> </a:t>
            </a:r>
            <a:r>
              <a:rPr lang="en-GB" dirty="0" err="1"/>
              <a:t>kayıtlarını</a:t>
            </a:r>
            <a:r>
              <a:rPr lang="en-GB" dirty="0"/>
              <a:t> </a:t>
            </a:r>
            <a:r>
              <a:rPr lang="en-GB" dirty="0" err="1"/>
              <a:t>değiştirmeÇağrı</a:t>
            </a:r>
            <a:r>
              <a:rPr lang="en-GB" dirty="0"/>
              <a:t> </a:t>
            </a:r>
            <a:r>
              <a:rPr lang="en-GB" dirty="0" err="1"/>
              <a:t>sistemigibi</a:t>
            </a:r>
            <a:r>
              <a:rPr lang="en-GB" dirty="0"/>
              <a:t> </a:t>
            </a:r>
            <a:r>
              <a:rPr lang="en-GB" dirty="0" err="1"/>
              <a:t>sistem</a:t>
            </a:r>
            <a:r>
              <a:rPr lang="en-GB" dirty="0"/>
              <a:t> </a:t>
            </a:r>
            <a:r>
              <a:rPr lang="en-GB" dirty="0" err="1"/>
              <a:t>özellikleri</a:t>
            </a:r>
            <a:r>
              <a:rPr lang="en-GB" dirty="0"/>
              <a:t> test </a:t>
            </a:r>
            <a:r>
              <a:rPr lang="en-GB" dirty="0" err="1"/>
              <a:t>ediliyor</a:t>
            </a:r>
            <a:r>
              <a:rPr lang="en-GB" dirty="0"/>
              <a:t>.</a:t>
            </a:r>
          </a:p>
        </p:txBody>
      </p:sp>
      <p:sp>
        <p:nvSpPr>
          <p:cNvPr id="4" name="Slide Number Placeholder 3"/>
          <p:cNvSpPr>
            <a:spLocks noGrp="1"/>
          </p:cNvSpPr>
          <p:nvPr>
            <p:ph type="sldNum" sz="quarter" idx="5"/>
          </p:nvPr>
        </p:nvSpPr>
        <p:spPr/>
        <p:txBody>
          <a:bodyPr/>
          <a:lstStyle/>
          <a:p>
            <a:fld id="{74C92AF2-E1AA-4A8F-94BF-2B8E1AD55970}" type="slidenum">
              <a:rPr lang="en-GB" smtClean="0"/>
              <a:t>10</a:t>
            </a:fld>
            <a:endParaRPr lang="en-GB"/>
          </a:p>
        </p:txBody>
      </p:sp>
    </p:spTree>
    <p:extLst>
      <p:ext uri="{BB962C8B-B14F-4D97-AF65-F5344CB8AC3E}">
        <p14:creationId xmlns:p14="http://schemas.microsoft.com/office/powerpoint/2010/main" val="3684757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Stres</a:t>
            </a:r>
            <a:r>
              <a:rPr lang="en-GB" dirty="0"/>
              <a:t> </a:t>
            </a:r>
            <a:r>
              <a:rPr lang="en-GB" dirty="0" err="1"/>
              <a:t>testi</a:t>
            </a:r>
            <a:r>
              <a:rPr lang="en-GB" dirty="0"/>
              <a:t>: </a:t>
            </a:r>
            <a:r>
              <a:rPr lang="en-GB" dirty="0" err="1"/>
              <a:t>Kapasite</a:t>
            </a:r>
            <a:r>
              <a:rPr lang="en-GB" dirty="0"/>
              <a:t> </a:t>
            </a:r>
            <a:r>
              <a:rPr lang="en-GB" dirty="0" err="1"/>
              <a:t>üstü</a:t>
            </a:r>
            <a:r>
              <a:rPr lang="en-GB" dirty="0"/>
              <a:t> </a:t>
            </a:r>
            <a:r>
              <a:rPr lang="en-GB" dirty="0" err="1"/>
              <a:t>yükleme.Dayanıklılık</a:t>
            </a:r>
            <a:r>
              <a:rPr lang="en-GB" dirty="0"/>
              <a:t> </a:t>
            </a:r>
            <a:r>
              <a:rPr lang="en-GB" dirty="0" err="1"/>
              <a:t>testi</a:t>
            </a:r>
            <a:r>
              <a:rPr lang="en-GB" dirty="0"/>
              <a:t>: </a:t>
            </a:r>
            <a:r>
              <a:rPr lang="en-GB" dirty="0" err="1"/>
              <a:t>Uzun</a:t>
            </a:r>
            <a:r>
              <a:rPr lang="en-GB" dirty="0"/>
              <a:t> </a:t>
            </a:r>
            <a:r>
              <a:rPr lang="en-GB" dirty="0" err="1"/>
              <a:t>süreli</a:t>
            </a:r>
            <a:r>
              <a:rPr lang="en-GB" dirty="0"/>
              <a:t> </a:t>
            </a:r>
            <a:r>
              <a:rPr lang="en-GB" dirty="0" err="1"/>
              <a:t>kullanımda</a:t>
            </a:r>
            <a:r>
              <a:rPr lang="en-GB" dirty="0"/>
              <a:t> </a:t>
            </a:r>
            <a:r>
              <a:rPr lang="en-GB" dirty="0" err="1"/>
              <a:t>sistem</a:t>
            </a:r>
            <a:r>
              <a:rPr lang="en-GB" dirty="0"/>
              <a:t> </a:t>
            </a:r>
            <a:r>
              <a:rPr lang="en-GB" dirty="0" err="1"/>
              <a:t>çöker</a:t>
            </a:r>
            <a:r>
              <a:rPr lang="en-GB" dirty="0"/>
              <a:t> </a:t>
            </a:r>
            <a:r>
              <a:rPr lang="en-GB" dirty="0" err="1"/>
              <a:t>mi?Ölçeklenebilirlik</a:t>
            </a:r>
            <a:r>
              <a:rPr lang="en-GB" dirty="0"/>
              <a:t> </a:t>
            </a:r>
            <a:r>
              <a:rPr lang="en-GB" dirty="0" err="1"/>
              <a:t>testi</a:t>
            </a:r>
            <a:r>
              <a:rPr lang="en-GB" dirty="0"/>
              <a:t>: </a:t>
            </a:r>
            <a:r>
              <a:rPr lang="en-GB" dirty="0" err="1"/>
              <a:t>Sistem</a:t>
            </a:r>
            <a:r>
              <a:rPr lang="en-GB" dirty="0"/>
              <a:t> yeni </a:t>
            </a:r>
            <a:r>
              <a:rPr lang="en-GB" dirty="0" err="1"/>
              <a:t>kullanıcıları</a:t>
            </a:r>
            <a:r>
              <a:rPr lang="en-GB" dirty="0"/>
              <a:t> </a:t>
            </a:r>
            <a:r>
              <a:rPr lang="en-GB" dirty="0" err="1"/>
              <a:t>taşıyabiliyor</a:t>
            </a:r>
            <a:r>
              <a:rPr lang="en-GB" dirty="0"/>
              <a:t> mu?</a:t>
            </a:r>
          </a:p>
        </p:txBody>
      </p:sp>
      <p:sp>
        <p:nvSpPr>
          <p:cNvPr id="4" name="Slide Number Placeholder 3"/>
          <p:cNvSpPr>
            <a:spLocks noGrp="1"/>
          </p:cNvSpPr>
          <p:nvPr>
            <p:ph type="sldNum" sz="quarter" idx="5"/>
          </p:nvPr>
        </p:nvSpPr>
        <p:spPr/>
        <p:txBody>
          <a:bodyPr/>
          <a:lstStyle/>
          <a:p>
            <a:fld id="{74C92AF2-E1AA-4A8F-94BF-2B8E1AD55970}" type="slidenum">
              <a:rPr lang="en-GB" smtClean="0"/>
              <a:t>13</a:t>
            </a:fld>
            <a:endParaRPr lang="en-GB"/>
          </a:p>
        </p:txBody>
      </p:sp>
    </p:spTree>
    <p:extLst>
      <p:ext uri="{BB962C8B-B14F-4D97-AF65-F5344CB8AC3E}">
        <p14:creationId xmlns:p14="http://schemas.microsoft.com/office/powerpoint/2010/main" val="3927205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23DA8-AF64-43E7-9503-4096818F5F4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B3BDCB-558F-4ABC-8F6E-6B233D77E3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B2FCAC-80B9-4BFD-9385-DF2418D867E8}"/>
              </a:ext>
            </a:extLst>
          </p:cNvPr>
          <p:cNvSpPr>
            <a:spLocks noGrp="1"/>
          </p:cNvSpPr>
          <p:nvPr>
            <p:ph type="dt" sz="half" idx="10"/>
          </p:nvPr>
        </p:nvSpPr>
        <p:spPr/>
        <p:txBody>
          <a:bodyPr/>
          <a:lstStyle/>
          <a:p>
            <a:fld id="{3B35F192-5365-4B68-B8E7-1E753898BECF}" type="datetimeFigureOut">
              <a:rPr lang="en-US" smtClean="0"/>
              <a:t>5/25/2025</a:t>
            </a:fld>
            <a:endParaRPr lang="en-US"/>
          </a:p>
        </p:txBody>
      </p:sp>
      <p:sp>
        <p:nvSpPr>
          <p:cNvPr id="5" name="Footer Placeholder 4">
            <a:extLst>
              <a:ext uri="{FF2B5EF4-FFF2-40B4-BE49-F238E27FC236}">
                <a16:creationId xmlns:a16="http://schemas.microsoft.com/office/drawing/2014/main" id="{9661A7C0-1687-41A2-840F-6F07D27DB1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E380B4-6D5F-4146-AB8A-3FF5947294E4}"/>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254708761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C838D-15D6-4B10-B311-4ADDE74669F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09D7B82-5051-4283-A298-71C360E8BE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940A25-3732-452F-8B11-EBDD3BF566B6}"/>
              </a:ext>
            </a:extLst>
          </p:cNvPr>
          <p:cNvSpPr>
            <a:spLocks noGrp="1"/>
          </p:cNvSpPr>
          <p:nvPr>
            <p:ph type="dt" sz="half" idx="10"/>
          </p:nvPr>
        </p:nvSpPr>
        <p:spPr/>
        <p:txBody>
          <a:bodyPr/>
          <a:lstStyle/>
          <a:p>
            <a:fld id="{3B35F192-5365-4B68-B8E7-1E753898BECF}" type="datetimeFigureOut">
              <a:rPr lang="en-US" smtClean="0"/>
              <a:t>5/25/2025</a:t>
            </a:fld>
            <a:endParaRPr lang="en-US"/>
          </a:p>
        </p:txBody>
      </p:sp>
      <p:sp>
        <p:nvSpPr>
          <p:cNvPr id="5" name="Footer Placeholder 4">
            <a:extLst>
              <a:ext uri="{FF2B5EF4-FFF2-40B4-BE49-F238E27FC236}">
                <a16:creationId xmlns:a16="http://schemas.microsoft.com/office/drawing/2014/main" id="{27CD20C7-1660-41B6-A86C-FAA7C5BB99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BFDA2A-5B6C-4ED5-8A49-081AAA9BAFF5}"/>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396084752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3E5A80-DB06-45DF-8BC5-1E6D4253E00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A8B030D-A921-4B0B-A1CF-CDF4EC0EB6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F24952-938D-451C-8EA0-FE9150D02999}"/>
              </a:ext>
            </a:extLst>
          </p:cNvPr>
          <p:cNvSpPr>
            <a:spLocks noGrp="1"/>
          </p:cNvSpPr>
          <p:nvPr>
            <p:ph type="dt" sz="half" idx="10"/>
          </p:nvPr>
        </p:nvSpPr>
        <p:spPr/>
        <p:txBody>
          <a:bodyPr/>
          <a:lstStyle/>
          <a:p>
            <a:fld id="{3B35F192-5365-4B68-B8E7-1E753898BECF}" type="datetimeFigureOut">
              <a:rPr lang="en-US" smtClean="0"/>
              <a:t>5/25/2025</a:t>
            </a:fld>
            <a:endParaRPr lang="en-US"/>
          </a:p>
        </p:txBody>
      </p:sp>
      <p:sp>
        <p:nvSpPr>
          <p:cNvPr id="5" name="Footer Placeholder 4">
            <a:extLst>
              <a:ext uri="{FF2B5EF4-FFF2-40B4-BE49-F238E27FC236}">
                <a16:creationId xmlns:a16="http://schemas.microsoft.com/office/drawing/2014/main" id="{927BE46F-32E2-4531-85B5-731FDDBF9D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4FC9B0-463E-462D-817A-C43D58F3A256}"/>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268106945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en-GB"/>
              <a:t>30/10/2014</a:t>
            </a:r>
            <a:endParaRPr lang="en-US"/>
          </a:p>
        </p:txBody>
      </p:sp>
      <p:sp>
        <p:nvSpPr>
          <p:cNvPr id="5" name="Footer Placeholder 4"/>
          <p:cNvSpPr>
            <a:spLocks noGrp="1"/>
          </p:cNvSpPr>
          <p:nvPr>
            <p:ph type="ftr" sz="quarter" idx="11"/>
          </p:nvPr>
        </p:nvSpPr>
        <p:spPr/>
        <p:txBody>
          <a:bodyPr/>
          <a:lstStyle>
            <a:lvl1pPr>
              <a:defRPr/>
            </a:lvl1pPr>
          </a:lstStyle>
          <a:p>
            <a:r>
              <a:rPr lang="en-US"/>
              <a:t>Chapter 8 Software Testing</a:t>
            </a:r>
          </a:p>
        </p:txBody>
      </p:sp>
      <p:sp>
        <p:nvSpPr>
          <p:cNvPr id="6" name="Slide Number Placeholder 5"/>
          <p:cNvSpPr>
            <a:spLocks noGrp="1"/>
          </p:cNvSpPr>
          <p:nvPr>
            <p:ph type="sldNum" sz="quarter" idx="12"/>
          </p:nvPr>
        </p:nvSpPr>
        <p:spPr/>
        <p:txBody>
          <a:bodyPr/>
          <a:lstStyle>
            <a:lvl1pPr>
              <a:defRPr/>
            </a:lvl1pPr>
          </a:lstStyle>
          <a:p>
            <a:fld id="{CB105B8D-1C36-1C40-961B-CAAB1DD98B28}" type="slidenum">
              <a:rPr lang="en-US" smtClean="0"/>
              <a:t>‹#›</a:t>
            </a:fld>
            <a:endParaRPr lang="en-US"/>
          </a:p>
        </p:txBody>
      </p:sp>
    </p:spTree>
    <p:extLst>
      <p:ext uri="{BB962C8B-B14F-4D97-AF65-F5344CB8AC3E}">
        <p14:creationId xmlns:p14="http://schemas.microsoft.com/office/powerpoint/2010/main" val="1950182720"/>
      </p:ext>
    </p:extLst>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a:xfrm>
            <a:off x="609600" y="1600201"/>
            <a:ext cx="10972800" cy="4525963"/>
          </a:xfrm>
          <a:prstGeom prst="rect">
            <a:avLst/>
          </a:prstGeom>
        </p:spPr>
        <p:txBody>
          <a:bodyPr/>
          <a:lstStyle>
            <a:lvl1pPr>
              <a:spcBef>
                <a:spcPts val="600"/>
              </a:spcBef>
              <a:spcAft>
                <a:spcPts val="600"/>
              </a:spcAft>
              <a:buFont typeface="Wingdings" charset="2"/>
              <a:buChar char="²"/>
              <a:defRPr sz="2400">
                <a:solidFill>
                  <a:srgbClr val="46424D"/>
                </a:solidFill>
                <a:latin typeface="Arial"/>
                <a:cs typeface="Arial"/>
              </a:defRPr>
            </a:lvl1pPr>
            <a:lvl2pPr>
              <a:spcBef>
                <a:spcPts val="300"/>
              </a:spcBef>
              <a:spcAft>
                <a:spcPts val="300"/>
              </a:spcAft>
              <a:buFont typeface="Wingdings" charset="2"/>
              <a:buChar char="§"/>
              <a:defRPr sz="2000">
                <a:solidFill>
                  <a:srgbClr val="46424D"/>
                </a:solidFill>
                <a:latin typeface="Arial"/>
                <a:cs typeface="Arial"/>
              </a:defRPr>
            </a:lvl2pPr>
            <a:lvl3pPr>
              <a:defRPr sz="1800">
                <a:solidFill>
                  <a:srgbClr val="46424D"/>
                </a:solidFill>
                <a:latin typeface="Arial"/>
                <a:cs typeface="Arial"/>
              </a:defRPr>
            </a:lvl3pPr>
            <a:lvl4pPr>
              <a:defRPr sz="1800">
                <a:solidFill>
                  <a:srgbClr val="46424D"/>
                </a:solidFill>
                <a:latin typeface="Arial"/>
                <a:cs typeface="Arial"/>
              </a:defRPr>
            </a:lvl4pPr>
            <a:lvl5pPr>
              <a:defRPr sz="1800">
                <a:solidFill>
                  <a:srgbClr val="46424D"/>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r>
              <a:rPr lang="en-GB"/>
              <a:t>30/10/2014</a:t>
            </a:r>
            <a:endParaRPr lang="en-US"/>
          </a:p>
        </p:txBody>
      </p:sp>
      <p:sp>
        <p:nvSpPr>
          <p:cNvPr id="5" name="Footer Placeholder 4"/>
          <p:cNvSpPr>
            <a:spLocks noGrp="1"/>
          </p:cNvSpPr>
          <p:nvPr>
            <p:ph type="ftr" sz="quarter" idx="11"/>
          </p:nvPr>
        </p:nvSpPr>
        <p:spPr/>
        <p:txBody>
          <a:bodyPr/>
          <a:lstStyle>
            <a:lvl1pPr>
              <a:defRPr/>
            </a:lvl1pPr>
          </a:lstStyle>
          <a:p>
            <a:r>
              <a:rPr lang="en-US"/>
              <a:t>Chapter 8 Software Testing</a:t>
            </a:r>
          </a:p>
        </p:txBody>
      </p:sp>
      <p:sp>
        <p:nvSpPr>
          <p:cNvPr id="6" name="Slide Number Placeholder 5"/>
          <p:cNvSpPr>
            <a:spLocks noGrp="1"/>
          </p:cNvSpPr>
          <p:nvPr>
            <p:ph type="sldNum" sz="quarter" idx="12"/>
          </p:nvPr>
        </p:nvSpPr>
        <p:spPr/>
        <p:txBody>
          <a:bodyPr/>
          <a:lstStyle>
            <a:lvl1pPr>
              <a:defRPr/>
            </a:lvl1pPr>
          </a:lstStyle>
          <a:p>
            <a:fld id="{CB105B8D-1C36-1C40-961B-CAAB1DD98B28}" type="slidenum">
              <a:rPr lang="en-US" smtClean="0"/>
              <a:t>‹#›</a:t>
            </a:fld>
            <a:endParaRPr lang="en-US"/>
          </a:p>
        </p:txBody>
      </p:sp>
    </p:spTree>
    <p:extLst>
      <p:ext uri="{BB962C8B-B14F-4D97-AF65-F5344CB8AC3E}">
        <p14:creationId xmlns:p14="http://schemas.microsoft.com/office/powerpoint/2010/main" val="1476850654"/>
      </p:ext>
    </p:extLst>
  </p:cSld>
  <p:clrMapOvr>
    <a:masterClrMapping/>
  </p:clrMapOvr>
  <p:transition spd="med">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r>
              <a:rPr lang="en-GB"/>
              <a:t>30/10/2014</a:t>
            </a:r>
            <a:endParaRPr lang="en-US"/>
          </a:p>
        </p:txBody>
      </p:sp>
      <p:sp>
        <p:nvSpPr>
          <p:cNvPr id="5" name="Footer Placeholder 4"/>
          <p:cNvSpPr>
            <a:spLocks noGrp="1"/>
          </p:cNvSpPr>
          <p:nvPr>
            <p:ph type="ftr" sz="quarter" idx="11"/>
          </p:nvPr>
        </p:nvSpPr>
        <p:spPr/>
        <p:txBody>
          <a:bodyPr/>
          <a:lstStyle>
            <a:lvl1pPr>
              <a:defRPr/>
            </a:lvl1pPr>
          </a:lstStyle>
          <a:p>
            <a:r>
              <a:rPr lang="en-US"/>
              <a:t>Chapter 8 Software Testing</a:t>
            </a:r>
          </a:p>
        </p:txBody>
      </p:sp>
      <p:sp>
        <p:nvSpPr>
          <p:cNvPr id="6" name="Slide Number Placeholder 5"/>
          <p:cNvSpPr>
            <a:spLocks noGrp="1"/>
          </p:cNvSpPr>
          <p:nvPr>
            <p:ph type="sldNum" sz="quarter" idx="12"/>
          </p:nvPr>
        </p:nvSpPr>
        <p:spPr/>
        <p:txBody>
          <a:bodyPr/>
          <a:lstStyle>
            <a:lvl1pPr>
              <a:defRPr/>
            </a:lvl1pPr>
          </a:lstStyle>
          <a:p>
            <a:fld id="{CB105B8D-1C36-1C40-961B-CAAB1DD98B28}" type="slidenum">
              <a:rPr lang="en-US" smtClean="0"/>
              <a:t>‹#›</a:t>
            </a:fld>
            <a:endParaRPr lang="en-US"/>
          </a:p>
        </p:txBody>
      </p:sp>
    </p:spTree>
    <p:extLst>
      <p:ext uri="{BB962C8B-B14F-4D97-AF65-F5344CB8AC3E}">
        <p14:creationId xmlns:p14="http://schemas.microsoft.com/office/powerpoint/2010/main" val="2809677003"/>
      </p:ext>
    </p:extLst>
  </p:cSld>
  <p:clrMapOvr>
    <a:masterClrMapping/>
  </p:clrMapOvr>
  <p:transition spd="med">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r>
              <a:rPr lang="en-GB"/>
              <a:t>30/10/2014</a:t>
            </a:r>
            <a:endParaRPr lang="en-US"/>
          </a:p>
        </p:txBody>
      </p:sp>
      <p:sp>
        <p:nvSpPr>
          <p:cNvPr id="6" name="Footer Placeholder 4"/>
          <p:cNvSpPr>
            <a:spLocks noGrp="1"/>
          </p:cNvSpPr>
          <p:nvPr>
            <p:ph type="ftr" sz="quarter" idx="11"/>
          </p:nvPr>
        </p:nvSpPr>
        <p:spPr/>
        <p:txBody>
          <a:bodyPr/>
          <a:lstStyle>
            <a:lvl1pPr>
              <a:defRPr/>
            </a:lvl1pPr>
          </a:lstStyle>
          <a:p>
            <a:r>
              <a:rPr lang="en-US"/>
              <a:t>Chapter 8 Software Testing</a:t>
            </a:r>
          </a:p>
        </p:txBody>
      </p:sp>
      <p:sp>
        <p:nvSpPr>
          <p:cNvPr id="7" name="Slide Number Placeholder 5"/>
          <p:cNvSpPr>
            <a:spLocks noGrp="1"/>
          </p:cNvSpPr>
          <p:nvPr>
            <p:ph type="sldNum" sz="quarter" idx="12"/>
          </p:nvPr>
        </p:nvSpPr>
        <p:spPr/>
        <p:txBody>
          <a:bodyPr/>
          <a:lstStyle>
            <a:lvl1pPr>
              <a:defRPr/>
            </a:lvl1pPr>
          </a:lstStyle>
          <a:p>
            <a:fld id="{CB105B8D-1C36-1C40-961B-CAAB1DD98B28}" type="slidenum">
              <a:rPr lang="en-US" smtClean="0"/>
              <a:t>‹#›</a:t>
            </a:fld>
            <a:endParaRPr lang="en-US"/>
          </a:p>
        </p:txBody>
      </p:sp>
    </p:spTree>
    <p:extLst>
      <p:ext uri="{BB962C8B-B14F-4D97-AF65-F5344CB8AC3E}">
        <p14:creationId xmlns:p14="http://schemas.microsoft.com/office/powerpoint/2010/main" val="815138485"/>
      </p:ext>
    </p:extLst>
  </p:cSld>
  <p:clrMapOvr>
    <a:masterClrMapping/>
  </p:clrMapOvr>
  <p:transition spd="med">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r>
              <a:rPr lang="en-GB"/>
              <a:t>30/10/2014</a:t>
            </a:r>
            <a:endParaRPr lang="en-US"/>
          </a:p>
        </p:txBody>
      </p:sp>
      <p:sp>
        <p:nvSpPr>
          <p:cNvPr id="8" name="Footer Placeholder 4"/>
          <p:cNvSpPr>
            <a:spLocks noGrp="1"/>
          </p:cNvSpPr>
          <p:nvPr>
            <p:ph type="ftr" sz="quarter" idx="11"/>
          </p:nvPr>
        </p:nvSpPr>
        <p:spPr/>
        <p:txBody>
          <a:bodyPr/>
          <a:lstStyle>
            <a:lvl1pPr>
              <a:defRPr/>
            </a:lvl1pPr>
          </a:lstStyle>
          <a:p>
            <a:r>
              <a:rPr lang="en-US"/>
              <a:t>Chapter 8 Software Testing</a:t>
            </a:r>
          </a:p>
        </p:txBody>
      </p:sp>
      <p:sp>
        <p:nvSpPr>
          <p:cNvPr id="9" name="Slide Number Placeholder 5"/>
          <p:cNvSpPr>
            <a:spLocks noGrp="1"/>
          </p:cNvSpPr>
          <p:nvPr>
            <p:ph type="sldNum" sz="quarter" idx="12"/>
          </p:nvPr>
        </p:nvSpPr>
        <p:spPr/>
        <p:txBody>
          <a:bodyPr/>
          <a:lstStyle>
            <a:lvl1pPr>
              <a:defRPr/>
            </a:lvl1pPr>
          </a:lstStyle>
          <a:p>
            <a:fld id="{CB105B8D-1C36-1C40-961B-CAAB1DD98B28}" type="slidenum">
              <a:rPr lang="en-US" smtClean="0"/>
              <a:t>‹#›</a:t>
            </a:fld>
            <a:endParaRPr lang="en-US"/>
          </a:p>
        </p:txBody>
      </p:sp>
    </p:spTree>
    <p:extLst>
      <p:ext uri="{BB962C8B-B14F-4D97-AF65-F5344CB8AC3E}">
        <p14:creationId xmlns:p14="http://schemas.microsoft.com/office/powerpoint/2010/main" val="3759549294"/>
      </p:ext>
    </p:extLst>
  </p:cSld>
  <p:clrMapOvr>
    <a:masterClrMapping/>
  </p:clrMapOvr>
  <p:transition spd="med">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r>
              <a:rPr lang="en-GB"/>
              <a:t>30/10/2014</a:t>
            </a:r>
            <a:endParaRPr lang="en-US"/>
          </a:p>
        </p:txBody>
      </p:sp>
      <p:sp>
        <p:nvSpPr>
          <p:cNvPr id="4" name="Footer Placeholder 4"/>
          <p:cNvSpPr>
            <a:spLocks noGrp="1"/>
          </p:cNvSpPr>
          <p:nvPr>
            <p:ph type="ftr" sz="quarter" idx="11"/>
          </p:nvPr>
        </p:nvSpPr>
        <p:spPr/>
        <p:txBody>
          <a:bodyPr/>
          <a:lstStyle>
            <a:lvl1pPr>
              <a:defRPr/>
            </a:lvl1pPr>
          </a:lstStyle>
          <a:p>
            <a:r>
              <a:rPr lang="en-US"/>
              <a:t>Chapter 8 Software Testing</a:t>
            </a:r>
          </a:p>
        </p:txBody>
      </p:sp>
      <p:sp>
        <p:nvSpPr>
          <p:cNvPr id="5" name="Slide Number Placeholder 5"/>
          <p:cNvSpPr>
            <a:spLocks noGrp="1"/>
          </p:cNvSpPr>
          <p:nvPr>
            <p:ph type="sldNum" sz="quarter" idx="12"/>
          </p:nvPr>
        </p:nvSpPr>
        <p:spPr/>
        <p:txBody>
          <a:bodyPr/>
          <a:lstStyle>
            <a:lvl1pPr>
              <a:defRPr/>
            </a:lvl1pPr>
          </a:lstStyle>
          <a:p>
            <a:fld id="{CB105B8D-1C36-1C40-961B-CAAB1DD98B28}" type="slidenum">
              <a:rPr lang="en-US" smtClean="0"/>
              <a:t>‹#›</a:t>
            </a:fld>
            <a:endParaRPr lang="en-US"/>
          </a:p>
        </p:txBody>
      </p:sp>
    </p:spTree>
    <p:extLst>
      <p:ext uri="{BB962C8B-B14F-4D97-AF65-F5344CB8AC3E}">
        <p14:creationId xmlns:p14="http://schemas.microsoft.com/office/powerpoint/2010/main" val="1835037109"/>
      </p:ext>
    </p:extLst>
  </p:cSld>
  <p:clrMapOvr>
    <a:masterClrMapping/>
  </p:clrMapOvr>
  <p:transition spd="med">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r>
              <a:rPr lang="en-GB"/>
              <a:t>30/10/2014</a:t>
            </a:r>
            <a:endParaRPr lang="en-US"/>
          </a:p>
        </p:txBody>
      </p:sp>
      <p:sp>
        <p:nvSpPr>
          <p:cNvPr id="3" name="Footer Placeholder 4"/>
          <p:cNvSpPr>
            <a:spLocks noGrp="1"/>
          </p:cNvSpPr>
          <p:nvPr>
            <p:ph type="ftr" sz="quarter" idx="11"/>
          </p:nvPr>
        </p:nvSpPr>
        <p:spPr/>
        <p:txBody>
          <a:bodyPr/>
          <a:lstStyle>
            <a:lvl1pPr>
              <a:defRPr/>
            </a:lvl1pPr>
          </a:lstStyle>
          <a:p>
            <a:r>
              <a:rPr lang="en-US"/>
              <a:t>Chapter 8 Software Testing</a:t>
            </a:r>
          </a:p>
        </p:txBody>
      </p:sp>
      <p:sp>
        <p:nvSpPr>
          <p:cNvPr id="4" name="Slide Number Placeholder 5"/>
          <p:cNvSpPr>
            <a:spLocks noGrp="1"/>
          </p:cNvSpPr>
          <p:nvPr>
            <p:ph type="sldNum" sz="quarter" idx="12"/>
          </p:nvPr>
        </p:nvSpPr>
        <p:spPr/>
        <p:txBody>
          <a:bodyPr/>
          <a:lstStyle>
            <a:lvl1pPr>
              <a:defRPr/>
            </a:lvl1pPr>
          </a:lstStyle>
          <a:p>
            <a:fld id="{CB105B8D-1C36-1C40-961B-CAAB1DD98B28}" type="slidenum">
              <a:rPr lang="en-US" smtClean="0"/>
              <a:t>‹#›</a:t>
            </a:fld>
            <a:endParaRPr lang="en-US"/>
          </a:p>
        </p:txBody>
      </p:sp>
    </p:spTree>
    <p:extLst>
      <p:ext uri="{BB962C8B-B14F-4D97-AF65-F5344CB8AC3E}">
        <p14:creationId xmlns:p14="http://schemas.microsoft.com/office/powerpoint/2010/main" val="1365461527"/>
      </p:ext>
    </p:extLst>
  </p:cSld>
  <p:clrMapOvr>
    <a:masterClrMapping/>
  </p:clrMapOvr>
  <p:transition spd="med">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r>
              <a:rPr lang="en-GB"/>
              <a:t>30/10/2014</a:t>
            </a:r>
            <a:endParaRPr lang="en-US"/>
          </a:p>
        </p:txBody>
      </p:sp>
      <p:sp>
        <p:nvSpPr>
          <p:cNvPr id="6" name="Footer Placeholder 4"/>
          <p:cNvSpPr>
            <a:spLocks noGrp="1"/>
          </p:cNvSpPr>
          <p:nvPr>
            <p:ph type="ftr" sz="quarter" idx="11"/>
          </p:nvPr>
        </p:nvSpPr>
        <p:spPr/>
        <p:txBody>
          <a:bodyPr/>
          <a:lstStyle>
            <a:lvl1pPr>
              <a:defRPr/>
            </a:lvl1pPr>
          </a:lstStyle>
          <a:p>
            <a:r>
              <a:rPr lang="en-US"/>
              <a:t>Chapter 8 Software Testing</a:t>
            </a:r>
          </a:p>
        </p:txBody>
      </p:sp>
      <p:sp>
        <p:nvSpPr>
          <p:cNvPr id="7" name="Slide Number Placeholder 5"/>
          <p:cNvSpPr>
            <a:spLocks noGrp="1"/>
          </p:cNvSpPr>
          <p:nvPr>
            <p:ph type="sldNum" sz="quarter" idx="12"/>
          </p:nvPr>
        </p:nvSpPr>
        <p:spPr/>
        <p:txBody>
          <a:bodyPr/>
          <a:lstStyle>
            <a:lvl1pPr>
              <a:defRPr/>
            </a:lvl1pPr>
          </a:lstStyle>
          <a:p>
            <a:fld id="{CB105B8D-1C36-1C40-961B-CAAB1DD98B28}" type="slidenum">
              <a:rPr lang="en-US" smtClean="0"/>
              <a:t>‹#›</a:t>
            </a:fld>
            <a:endParaRPr lang="en-US"/>
          </a:p>
        </p:txBody>
      </p:sp>
    </p:spTree>
    <p:extLst>
      <p:ext uri="{BB962C8B-B14F-4D97-AF65-F5344CB8AC3E}">
        <p14:creationId xmlns:p14="http://schemas.microsoft.com/office/powerpoint/2010/main" val="3485989048"/>
      </p:ext>
    </p:extLst>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8CA27-4E8F-487E-BDA7-C3E10222A3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71056CF-AAD3-4F6E-B434-8D7637507CB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917172-6CD1-461A-8525-2990487C5CA6}"/>
              </a:ext>
            </a:extLst>
          </p:cNvPr>
          <p:cNvSpPr>
            <a:spLocks noGrp="1"/>
          </p:cNvSpPr>
          <p:nvPr>
            <p:ph type="dt" sz="half" idx="10"/>
          </p:nvPr>
        </p:nvSpPr>
        <p:spPr/>
        <p:txBody>
          <a:bodyPr/>
          <a:lstStyle/>
          <a:p>
            <a:fld id="{3B35F192-5365-4B68-B8E7-1E753898BECF}" type="datetimeFigureOut">
              <a:rPr lang="en-US" smtClean="0"/>
              <a:t>5/25/2025</a:t>
            </a:fld>
            <a:endParaRPr lang="en-US"/>
          </a:p>
        </p:txBody>
      </p:sp>
      <p:sp>
        <p:nvSpPr>
          <p:cNvPr id="5" name="Footer Placeholder 4">
            <a:extLst>
              <a:ext uri="{FF2B5EF4-FFF2-40B4-BE49-F238E27FC236}">
                <a16:creationId xmlns:a16="http://schemas.microsoft.com/office/drawing/2014/main" id="{84C0C5E2-71A5-4150-9829-D29D9699FB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4B630C-BA3B-4065-86B4-5CE204CA3DA7}"/>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580885460"/>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a:t>Drag picture to placeholder or click icon to add</a:t>
            </a:r>
            <a:endParaRPr lang="en-US" noProof="0"/>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r>
              <a:rPr lang="en-GB"/>
              <a:t>30/10/2014</a:t>
            </a:r>
            <a:endParaRPr lang="en-US"/>
          </a:p>
        </p:txBody>
      </p:sp>
      <p:sp>
        <p:nvSpPr>
          <p:cNvPr id="6" name="Footer Placeholder 4"/>
          <p:cNvSpPr>
            <a:spLocks noGrp="1"/>
          </p:cNvSpPr>
          <p:nvPr>
            <p:ph type="ftr" sz="quarter" idx="11"/>
          </p:nvPr>
        </p:nvSpPr>
        <p:spPr/>
        <p:txBody>
          <a:bodyPr/>
          <a:lstStyle>
            <a:lvl1pPr>
              <a:defRPr/>
            </a:lvl1pPr>
          </a:lstStyle>
          <a:p>
            <a:r>
              <a:rPr lang="en-US"/>
              <a:t>Chapter 8 Software Testing</a:t>
            </a:r>
          </a:p>
        </p:txBody>
      </p:sp>
      <p:sp>
        <p:nvSpPr>
          <p:cNvPr id="7" name="Slide Number Placeholder 5"/>
          <p:cNvSpPr>
            <a:spLocks noGrp="1"/>
          </p:cNvSpPr>
          <p:nvPr>
            <p:ph type="sldNum" sz="quarter" idx="12"/>
          </p:nvPr>
        </p:nvSpPr>
        <p:spPr/>
        <p:txBody>
          <a:bodyPr/>
          <a:lstStyle>
            <a:lvl1pPr>
              <a:defRPr/>
            </a:lvl1pPr>
          </a:lstStyle>
          <a:p>
            <a:fld id="{CB105B8D-1C36-1C40-961B-CAAB1DD98B28}" type="slidenum">
              <a:rPr lang="en-US" smtClean="0"/>
              <a:t>‹#›</a:t>
            </a:fld>
            <a:endParaRPr lang="en-US"/>
          </a:p>
        </p:txBody>
      </p:sp>
    </p:spTree>
    <p:extLst>
      <p:ext uri="{BB962C8B-B14F-4D97-AF65-F5344CB8AC3E}">
        <p14:creationId xmlns:p14="http://schemas.microsoft.com/office/powerpoint/2010/main" val="109500716"/>
      </p:ext>
    </p:extLst>
  </p:cSld>
  <p:clrMapOvr>
    <a:masterClrMapping/>
  </p:clrMapOvr>
  <p:transition spd="med">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r>
              <a:rPr lang="en-GB"/>
              <a:t>30/10/2014</a:t>
            </a:r>
            <a:endParaRPr lang="en-US"/>
          </a:p>
        </p:txBody>
      </p:sp>
      <p:sp>
        <p:nvSpPr>
          <p:cNvPr id="5" name="Footer Placeholder 4"/>
          <p:cNvSpPr>
            <a:spLocks noGrp="1"/>
          </p:cNvSpPr>
          <p:nvPr>
            <p:ph type="ftr" sz="quarter" idx="11"/>
          </p:nvPr>
        </p:nvSpPr>
        <p:spPr/>
        <p:txBody>
          <a:bodyPr/>
          <a:lstStyle>
            <a:lvl1pPr>
              <a:defRPr/>
            </a:lvl1pPr>
          </a:lstStyle>
          <a:p>
            <a:r>
              <a:rPr lang="en-US"/>
              <a:t>Chapter 8 Software Testing</a:t>
            </a:r>
          </a:p>
        </p:txBody>
      </p:sp>
      <p:sp>
        <p:nvSpPr>
          <p:cNvPr id="6" name="Slide Number Placeholder 5"/>
          <p:cNvSpPr>
            <a:spLocks noGrp="1"/>
          </p:cNvSpPr>
          <p:nvPr>
            <p:ph type="sldNum" sz="quarter" idx="12"/>
          </p:nvPr>
        </p:nvSpPr>
        <p:spPr/>
        <p:txBody>
          <a:bodyPr/>
          <a:lstStyle>
            <a:lvl1pPr>
              <a:defRPr/>
            </a:lvl1pPr>
          </a:lstStyle>
          <a:p>
            <a:fld id="{CB105B8D-1C36-1C40-961B-CAAB1DD98B28}" type="slidenum">
              <a:rPr lang="en-US" smtClean="0"/>
              <a:t>‹#›</a:t>
            </a:fld>
            <a:endParaRPr lang="en-US"/>
          </a:p>
        </p:txBody>
      </p:sp>
    </p:spTree>
    <p:extLst>
      <p:ext uri="{BB962C8B-B14F-4D97-AF65-F5344CB8AC3E}">
        <p14:creationId xmlns:p14="http://schemas.microsoft.com/office/powerpoint/2010/main" val="942551212"/>
      </p:ext>
    </p:extLst>
  </p:cSld>
  <p:clrMapOvr>
    <a:masterClrMapping/>
  </p:clrMapOvr>
  <p:transition spd="med">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r>
              <a:rPr lang="en-GB"/>
              <a:t>30/10/2014</a:t>
            </a:r>
            <a:endParaRPr lang="en-US"/>
          </a:p>
        </p:txBody>
      </p:sp>
      <p:sp>
        <p:nvSpPr>
          <p:cNvPr id="5" name="Footer Placeholder 4"/>
          <p:cNvSpPr>
            <a:spLocks noGrp="1"/>
          </p:cNvSpPr>
          <p:nvPr>
            <p:ph type="ftr" sz="quarter" idx="11"/>
          </p:nvPr>
        </p:nvSpPr>
        <p:spPr/>
        <p:txBody>
          <a:bodyPr/>
          <a:lstStyle>
            <a:lvl1pPr>
              <a:defRPr/>
            </a:lvl1pPr>
          </a:lstStyle>
          <a:p>
            <a:r>
              <a:rPr lang="en-US"/>
              <a:t>Chapter 8 Software Testing</a:t>
            </a:r>
          </a:p>
        </p:txBody>
      </p:sp>
      <p:sp>
        <p:nvSpPr>
          <p:cNvPr id="6" name="Slide Number Placeholder 5"/>
          <p:cNvSpPr>
            <a:spLocks noGrp="1"/>
          </p:cNvSpPr>
          <p:nvPr>
            <p:ph type="sldNum" sz="quarter" idx="12"/>
          </p:nvPr>
        </p:nvSpPr>
        <p:spPr/>
        <p:txBody>
          <a:bodyPr/>
          <a:lstStyle>
            <a:lvl1pPr>
              <a:defRPr/>
            </a:lvl1pPr>
          </a:lstStyle>
          <a:p>
            <a:fld id="{CB105B8D-1C36-1C40-961B-CAAB1DD98B28}" type="slidenum">
              <a:rPr lang="en-US" smtClean="0"/>
              <a:t>‹#›</a:t>
            </a:fld>
            <a:endParaRPr lang="en-US"/>
          </a:p>
        </p:txBody>
      </p:sp>
    </p:spTree>
    <p:extLst>
      <p:ext uri="{BB962C8B-B14F-4D97-AF65-F5344CB8AC3E}">
        <p14:creationId xmlns:p14="http://schemas.microsoft.com/office/powerpoint/2010/main" val="2790906864"/>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DF681-CBBB-4EA6-96AA-2AA4C219F9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89A2BF3-5039-4DED-B537-E2C015FD47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B86C913-6E5B-431A-9679-0F6158A05F4F}"/>
              </a:ext>
            </a:extLst>
          </p:cNvPr>
          <p:cNvSpPr>
            <a:spLocks noGrp="1"/>
          </p:cNvSpPr>
          <p:nvPr>
            <p:ph type="dt" sz="half" idx="10"/>
          </p:nvPr>
        </p:nvSpPr>
        <p:spPr/>
        <p:txBody>
          <a:bodyPr/>
          <a:lstStyle/>
          <a:p>
            <a:fld id="{3B35F192-5365-4B68-B8E7-1E753898BECF}" type="datetimeFigureOut">
              <a:rPr lang="en-US" smtClean="0"/>
              <a:t>5/25/2025</a:t>
            </a:fld>
            <a:endParaRPr lang="en-US"/>
          </a:p>
        </p:txBody>
      </p:sp>
      <p:sp>
        <p:nvSpPr>
          <p:cNvPr id="5" name="Footer Placeholder 4">
            <a:extLst>
              <a:ext uri="{FF2B5EF4-FFF2-40B4-BE49-F238E27FC236}">
                <a16:creationId xmlns:a16="http://schemas.microsoft.com/office/drawing/2014/main" id="{9D3DA836-41E1-441E-AD96-024C60AB29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652095-AF68-4942-8581-E97F1B4ABBEA}"/>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44003457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3DD4E-CFF7-48E8-815B-06A04995DC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AA04EE-EDC9-4BC9-94B3-626EBE2F4DA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3F8D25-09B1-4D60-B244-1EF7565C37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5323991-15D3-4566-AD42-BE4040D638A0}"/>
              </a:ext>
            </a:extLst>
          </p:cNvPr>
          <p:cNvSpPr>
            <a:spLocks noGrp="1"/>
          </p:cNvSpPr>
          <p:nvPr>
            <p:ph type="dt" sz="half" idx="10"/>
          </p:nvPr>
        </p:nvSpPr>
        <p:spPr/>
        <p:txBody>
          <a:bodyPr/>
          <a:lstStyle/>
          <a:p>
            <a:fld id="{3B35F192-5365-4B68-B8E7-1E753898BECF}" type="datetimeFigureOut">
              <a:rPr lang="en-US" smtClean="0"/>
              <a:t>5/25/2025</a:t>
            </a:fld>
            <a:endParaRPr lang="en-US"/>
          </a:p>
        </p:txBody>
      </p:sp>
      <p:sp>
        <p:nvSpPr>
          <p:cNvPr id="6" name="Footer Placeholder 5">
            <a:extLst>
              <a:ext uri="{FF2B5EF4-FFF2-40B4-BE49-F238E27FC236}">
                <a16:creationId xmlns:a16="http://schemas.microsoft.com/office/drawing/2014/main" id="{D2BF2B1A-73E1-44DF-B93D-493F0029BF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28386CD-2C0C-4ACF-B5F3-C45B97B7A4C8}"/>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81475998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19CD8-2311-4523-9918-0629DAEA05E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CE747E8-EE89-4716-8E9B-3277820A77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A17096-D1FE-4A0E-84D9-B49A708EE2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5C4FDAF-10DF-4C5F-8D98-FB87BE0BD7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DB3B855-153F-4D7F-AD3F-EBCF606AA61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09C99D3-143C-412A-A4A7-F56B63FD138F}"/>
              </a:ext>
            </a:extLst>
          </p:cNvPr>
          <p:cNvSpPr>
            <a:spLocks noGrp="1"/>
          </p:cNvSpPr>
          <p:nvPr>
            <p:ph type="dt" sz="half" idx="10"/>
          </p:nvPr>
        </p:nvSpPr>
        <p:spPr/>
        <p:txBody>
          <a:bodyPr/>
          <a:lstStyle/>
          <a:p>
            <a:fld id="{3B35F192-5365-4B68-B8E7-1E753898BECF}" type="datetimeFigureOut">
              <a:rPr lang="en-US" smtClean="0"/>
              <a:t>5/25/2025</a:t>
            </a:fld>
            <a:endParaRPr lang="en-US"/>
          </a:p>
        </p:txBody>
      </p:sp>
      <p:sp>
        <p:nvSpPr>
          <p:cNvPr id="8" name="Footer Placeholder 7">
            <a:extLst>
              <a:ext uri="{FF2B5EF4-FFF2-40B4-BE49-F238E27FC236}">
                <a16:creationId xmlns:a16="http://schemas.microsoft.com/office/drawing/2014/main" id="{92BB02A8-53F5-4CCF-9C65-4F78881DFC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2ABFE2-4F22-49FE-BE89-5AA8D70AB548}"/>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323560625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41CE8-C32E-4348-A1CB-8044FFB469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C672EF-4BD3-47F2-A5FD-6272E3DC1F68}"/>
              </a:ext>
            </a:extLst>
          </p:cNvPr>
          <p:cNvSpPr>
            <a:spLocks noGrp="1"/>
          </p:cNvSpPr>
          <p:nvPr>
            <p:ph type="dt" sz="half" idx="10"/>
          </p:nvPr>
        </p:nvSpPr>
        <p:spPr/>
        <p:txBody>
          <a:bodyPr/>
          <a:lstStyle/>
          <a:p>
            <a:fld id="{3B35F192-5365-4B68-B8E7-1E753898BECF}" type="datetimeFigureOut">
              <a:rPr lang="en-US" smtClean="0"/>
              <a:t>5/25/2025</a:t>
            </a:fld>
            <a:endParaRPr lang="en-US"/>
          </a:p>
        </p:txBody>
      </p:sp>
      <p:sp>
        <p:nvSpPr>
          <p:cNvPr id="4" name="Footer Placeholder 3">
            <a:extLst>
              <a:ext uri="{FF2B5EF4-FFF2-40B4-BE49-F238E27FC236}">
                <a16:creationId xmlns:a16="http://schemas.microsoft.com/office/drawing/2014/main" id="{6C795E54-4DA7-456F-B487-5DAF9DDC008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4D254A-422B-4E41-B13B-22F0B653F92F}"/>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239211618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D9B743-766E-4EFC-900E-61777E8B0603}"/>
              </a:ext>
            </a:extLst>
          </p:cNvPr>
          <p:cNvSpPr>
            <a:spLocks noGrp="1"/>
          </p:cNvSpPr>
          <p:nvPr>
            <p:ph type="dt" sz="half" idx="10"/>
          </p:nvPr>
        </p:nvSpPr>
        <p:spPr/>
        <p:txBody>
          <a:bodyPr/>
          <a:lstStyle/>
          <a:p>
            <a:fld id="{3B35F192-5365-4B68-B8E7-1E753898BECF}" type="datetimeFigureOut">
              <a:rPr lang="en-US" smtClean="0"/>
              <a:t>5/25/2025</a:t>
            </a:fld>
            <a:endParaRPr lang="en-US"/>
          </a:p>
        </p:txBody>
      </p:sp>
      <p:sp>
        <p:nvSpPr>
          <p:cNvPr id="3" name="Footer Placeholder 2">
            <a:extLst>
              <a:ext uri="{FF2B5EF4-FFF2-40B4-BE49-F238E27FC236}">
                <a16:creationId xmlns:a16="http://schemas.microsoft.com/office/drawing/2014/main" id="{B274C3E3-6E45-4261-A10C-F1AFAB89E09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521D9F-56F7-40CD-AB3A-13194D335F89}"/>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411282634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5DBE0-282B-45BC-9B63-E63929184F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4DD60F2-B8E8-4E8A-B3AB-D315B835BB8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74A25B-B22A-4686-A1EE-4C5414AC2B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D684EC0-2AB3-4F64-B624-0BE48F8907DF}"/>
              </a:ext>
            </a:extLst>
          </p:cNvPr>
          <p:cNvSpPr>
            <a:spLocks noGrp="1"/>
          </p:cNvSpPr>
          <p:nvPr>
            <p:ph type="dt" sz="half" idx="10"/>
          </p:nvPr>
        </p:nvSpPr>
        <p:spPr/>
        <p:txBody>
          <a:bodyPr/>
          <a:lstStyle/>
          <a:p>
            <a:fld id="{3B35F192-5365-4B68-B8E7-1E753898BECF}" type="datetimeFigureOut">
              <a:rPr lang="en-US" smtClean="0"/>
              <a:t>5/25/2025</a:t>
            </a:fld>
            <a:endParaRPr lang="en-US"/>
          </a:p>
        </p:txBody>
      </p:sp>
      <p:sp>
        <p:nvSpPr>
          <p:cNvPr id="6" name="Footer Placeholder 5">
            <a:extLst>
              <a:ext uri="{FF2B5EF4-FFF2-40B4-BE49-F238E27FC236}">
                <a16:creationId xmlns:a16="http://schemas.microsoft.com/office/drawing/2014/main" id="{67E7DF8E-AD2B-4E87-83FC-7C15AEB7F6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B6A145-AD9D-42A2-87D7-BB1BAA39573B}"/>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122955703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5524B-23D0-45B5-8AEE-A92E2527A1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A11CF7D-DAC2-4D9B-81C0-E11D20E3DF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4B06EE-4FFD-433F-9FD8-E27FC5F24A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9F9DFD-7B7E-4216-862A-CED07C3355C4}"/>
              </a:ext>
            </a:extLst>
          </p:cNvPr>
          <p:cNvSpPr>
            <a:spLocks noGrp="1"/>
          </p:cNvSpPr>
          <p:nvPr>
            <p:ph type="dt" sz="half" idx="10"/>
          </p:nvPr>
        </p:nvSpPr>
        <p:spPr/>
        <p:txBody>
          <a:bodyPr/>
          <a:lstStyle/>
          <a:p>
            <a:fld id="{3B35F192-5365-4B68-B8E7-1E753898BECF}" type="datetimeFigureOut">
              <a:rPr lang="en-US" smtClean="0"/>
              <a:t>5/25/2025</a:t>
            </a:fld>
            <a:endParaRPr lang="en-US"/>
          </a:p>
        </p:txBody>
      </p:sp>
      <p:sp>
        <p:nvSpPr>
          <p:cNvPr id="6" name="Footer Placeholder 5">
            <a:extLst>
              <a:ext uri="{FF2B5EF4-FFF2-40B4-BE49-F238E27FC236}">
                <a16:creationId xmlns:a16="http://schemas.microsoft.com/office/drawing/2014/main" id="{23B1EB6D-226A-4759-8B0D-BB3A6BE426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58F832-FA27-4B70-88B2-96441FB08EDB}"/>
              </a:ext>
            </a:extLst>
          </p:cNvPr>
          <p:cNvSpPr>
            <a:spLocks noGrp="1"/>
          </p:cNvSpPr>
          <p:nvPr>
            <p:ph type="sldNum" sz="quarter" idx="12"/>
          </p:nvPr>
        </p:nvSpPr>
        <p:spPr/>
        <p:txBody>
          <a:bodyPr/>
          <a:lstStyle/>
          <a:p>
            <a:fld id="{20DA5D2B-49B8-4A30-B3BA-FDF6EECB10F5}" type="slidenum">
              <a:rPr lang="en-US" smtClean="0"/>
              <a:t>‹#›</a:t>
            </a:fld>
            <a:endParaRPr lang="en-US"/>
          </a:p>
        </p:txBody>
      </p:sp>
    </p:spTree>
    <p:extLst>
      <p:ext uri="{BB962C8B-B14F-4D97-AF65-F5344CB8AC3E}">
        <p14:creationId xmlns:p14="http://schemas.microsoft.com/office/powerpoint/2010/main" val="351170721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B2A767-D2EC-4ED0-AACC-77F680DF9E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Ana başlık stilini düzenlemek için tıklayın</a:t>
            </a:r>
          </a:p>
        </p:txBody>
      </p:sp>
      <p:sp>
        <p:nvSpPr>
          <p:cNvPr id="3" name="Text Placeholder 2">
            <a:extLst>
              <a:ext uri="{FF2B5EF4-FFF2-40B4-BE49-F238E27FC236}">
                <a16:creationId xmlns:a16="http://schemas.microsoft.com/office/drawing/2014/main" id="{9D796157-51E1-47D4-8360-6E35798F9D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Ana metin stillerini düzenlemek için tıklayın</a:t>
            </a:r>
          </a:p>
          <a:p>
            <a:pPr lvl="1"/>
            <a:r>
              <a:rPr lang="en-US"/>
              <a:t>İkinci seviye</a:t>
            </a:r>
          </a:p>
          <a:p>
            <a:pPr lvl="2"/>
            <a:r>
              <a:rPr lang="en-US"/>
              <a:t>Üçüncü seviye</a:t>
            </a:r>
          </a:p>
          <a:p>
            <a:pPr lvl="3"/>
            <a:r>
              <a:rPr lang="en-US"/>
              <a:t>Dördüncü seviye</a:t>
            </a:r>
          </a:p>
          <a:p>
            <a:pPr lvl="4"/>
            <a:r>
              <a:rPr lang="en-US"/>
              <a:t>Beşinci seviye</a:t>
            </a:r>
          </a:p>
        </p:txBody>
      </p:sp>
      <p:sp>
        <p:nvSpPr>
          <p:cNvPr id="4" name="Date Placeholder 3">
            <a:extLst>
              <a:ext uri="{FF2B5EF4-FFF2-40B4-BE49-F238E27FC236}">
                <a16:creationId xmlns:a16="http://schemas.microsoft.com/office/drawing/2014/main" id="{234AE512-AB18-431C-9189-08B9E6726B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35F192-5365-4B68-B8E7-1E753898BECF}" type="datetimeFigureOut">
              <a:rPr lang="en-US" smtClean="0"/>
              <a:t>5/25/2025</a:t>
            </a:fld>
            <a:endParaRPr lang="en-US"/>
          </a:p>
        </p:txBody>
      </p:sp>
      <p:sp>
        <p:nvSpPr>
          <p:cNvPr id="5" name="Footer Placeholder 4">
            <a:extLst>
              <a:ext uri="{FF2B5EF4-FFF2-40B4-BE49-F238E27FC236}">
                <a16:creationId xmlns:a16="http://schemas.microsoft.com/office/drawing/2014/main" id="{39B22AA2-2C35-44D9-9B3F-EA87254906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1FC8E28-D598-4554-B5D1-5D891481014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DA5D2B-49B8-4A30-B3BA-FDF6EECB10F5}" type="slidenum">
              <a:rPr lang="en-US" smtClean="0"/>
              <a:t>‹#›</a:t>
            </a:fld>
            <a:endParaRPr lang="en-US"/>
          </a:p>
        </p:txBody>
      </p:sp>
    </p:spTree>
    <p:extLst>
      <p:ext uri="{BB962C8B-B14F-4D97-AF65-F5344CB8AC3E}">
        <p14:creationId xmlns:p14="http://schemas.microsoft.com/office/powerpoint/2010/main" val="13131172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9724309" cy="1143000"/>
          </a:xfrm>
          <a:prstGeom prst="rect">
            <a:avLst/>
          </a:prstGeom>
          <a:noFill/>
          <a:ln w="9525">
            <a:noFill/>
            <a:miter lim="800000"/>
          </a:ln>
        </p:spPr>
        <p:txBody>
          <a:bodyPr vert="horz" wrap="square" lIns="91440" tIns="45720" rIns="91440" bIns="45720" numCol="1" anchor="ctr" anchorCtr="0" compatLnSpc="1">
            <a:prstTxWarp prst="textNoShape">
              <a:avLst/>
            </a:prstTxWarp>
          </a:bodyPr>
          <a:lstStyle/>
          <a:p>
            <a:pPr lvl="0"/>
            <a:r>
              <a:rPr lang="en-GB"/>
              <a:t>Ana başlık stilini düzenlemek için tıklayın</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ct val="0"/>
              </a:spcBef>
              <a:spcAft>
                <a:spcPct val="0"/>
              </a:spcAft>
              <a:defRPr sz="1200">
                <a:solidFill>
                  <a:schemeClr val="tx1">
                    <a:tint val="75000"/>
                  </a:schemeClr>
                </a:solidFill>
                <a:latin typeface="+mn-lt"/>
                <a:ea typeface="+mn-ea"/>
                <a:cs typeface="+mn-cs"/>
              </a:defRPr>
            </a:lvl1pPr>
          </a:lstStyle>
          <a:p>
            <a:r>
              <a:rPr lang="en-GB"/>
              <a:t>30/10/2014</a:t>
            </a:r>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ct val="0"/>
              </a:spcBef>
              <a:spcAft>
                <a:spcPct val="0"/>
              </a:spcAft>
              <a:defRPr sz="1200">
                <a:solidFill>
                  <a:schemeClr val="tx1">
                    <a:tint val="75000"/>
                  </a:schemeClr>
                </a:solidFill>
                <a:latin typeface="+mn-lt"/>
                <a:ea typeface="+mn-ea"/>
                <a:cs typeface="+mn-cs"/>
              </a:defRPr>
            </a:lvl1pPr>
          </a:lstStyle>
          <a:p>
            <a:r>
              <a:rPr lang="en-US"/>
              <a:t>Bölüm 8 Yazılım Testi</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ct val="0"/>
              </a:spcBef>
              <a:spcAft>
                <a:spcPct val="0"/>
              </a:spcAft>
              <a:defRPr sz="1200">
                <a:solidFill>
                  <a:schemeClr val="tx1">
                    <a:tint val="75000"/>
                  </a:schemeClr>
                </a:solidFill>
                <a:latin typeface="+mn-lt"/>
                <a:ea typeface="+mn-ea"/>
                <a:cs typeface="+mn-cs"/>
              </a:defRPr>
            </a:lvl1pPr>
          </a:lstStyle>
          <a:p>
            <a:fld id="{CB105B8D-1C36-1C40-961B-CAAB1DD98B28}" type="slidenum">
              <a:rPr lang="en-US" smtClean="0"/>
              <a:t>‹#›</a:t>
            </a:fld>
            <a:endParaRPr lang="en-US"/>
          </a:p>
        </p:txBody>
      </p:sp>
      <p:grpSp>
        <p:nvGrpSpPr>
          <p:cNvPr id="12" name="Group 11"/>
          <p:cNvGrpSpPr/>
          <p:nvPr userDrawn="1"/>
        </p:nvGrpSpPr>
        <p:grpSpPr>
          <a:xfrm>
            <a:off x="609601" y="256036"/>
            <a:ext cx="10958332" cy="1163191"/>
            <a:chOff x="457200" y="256035"/>
            <a:chExt cx="8218749" cy="1163191"/>
          </a:xfrm>
        </p:grpSpPr>
        <p:pic>
          <p:nvPicPr>
            <p:cNvPr id="13" name="Picture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16696" y="256035"/>
              <a:ext cx="959253" cy="1152000"/>
            </a:xfrm>
            <a:prstGeom prst="rect">
              <a:avLst/>
            </a:prstGeom>
          </p:spPr>
        </p:pic>
        <p:cxnSp>
          <p:nvCxnSpPr>
            <p:cNvPr id="14" name="Straight Connector 13"/>
            <p:cNvCxnSpPr/>
            <p:nvPr userDrawn="1"/>
          </p:nvCxnSpPr>
          <p:spPr>
            <a:xfrm flipV="1">
              <a:off x="457200" y="1417638"/>
              <a:ext cx="8217026" cy="1588"/>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208336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wipe dir="r"/>
  </p:transition>
  <p:hf hdr="0"/>
  <p:txStyles>
    <p:titleStyle>
      <a:lvl1pPr algn="l" defTabSz="457200" rtl="0" eaLnBrk="1" fontAlgn="base" hangingPunct="1">
        <a:spcBef>
          <a:spcPct val="0"/>
        </a:spcBef>
        <a:spcAft>
          <a:spcPct val="0"/>
        </a:spcAft>
        <a:defRPr sz="2400" b="1" u="none" kern="1200">
          <a:solidFill>
            <a:srgbClr val="46424D"/>
          </a:solidFill>
          <a:latin typeface="Arial"/>
          <a:ea typeface="ＭＳ Ｐゴシック" charset="-128"/>
          <a:cs typeface="Arial"/>
        </a:defRPr>
      </a:lvl1pPr>
      <a:lvl2pPr algn="ctr" defTabSz="457200" rtl="0" eaLnBrk="1" fontAlgn="base" hangingPunct="1">
        <a:spcBef>
          <a:spcPct val="0"/>
        </a:spcBef>
        <a:spcAft>
          <a:spcPct val="0"/>
        </a:spcAft>
        <a:defRPr sz="2400">
          <a:solidFill>
            <a:schemeClr val="tx1"/>
          </a:solidFill>
          <a:latin typeface="Calibri" panose="020F0502020204030204"/>
          <a:ea typeface="ＭＳ Ｐゴシック" charset="-128"/>
          <a:cs typeface="ＭＳ Ｐゴシック" charset="-128"/>
        </a:defRPr>
      </a:lvl2pPr>
      <a:lvl3pPr algn="ctr" defTabSz="457200" rtl="0" eaLnBrk="1" fontAlgn="base" hangingPunct="1">
        <a:spcBef>
          <a:spcPct val="0"/>
        </a:spcBef>
        <a:spcAft>
          <a:spcPct val="0"/>
        </a:spcAft>
        <a:defRPr sz="2400">
          <a:solidFill>
            <a:schemeClr val="tx1"/>
          </a:solidFill>
          <a:latin typeface="Calibri" panose="020F0502020204030204"/>
          <a:ea typeface="ＭＳ Ｐゴシック" charset="-128"/>
          <a:cs typeface="ＭＳ Ｐゴシック" charset="-128"/>
        </a:defRPr>
      </a:lvl3pPr>
      <a:lvl4pPr algn="ctr" defTabSz="457200" rtl="0" eaLnBrk="1" fontAlgn="base" hangingPunct="1">
        <a:spcBef>
          <a:spcPct val="0"/>
        </a:spcBef>
        <a:spcAft>
          <a:spcPct val="0"/>
        </a:spcAft>
        <a:defRPr sz="2400">
          <a:solidFill>
            <a:schemeClr val="tx1"/>
          </a:solidFill>
          <a:latin typeface="Calibri" panose="020F0502020204030204"/>
          <a:ea typeface="ＭＳ Ｐゴシック" charset="-128"/>
          <a:cs typeface="ＭＳ Ｐゴシック" charset="-128"/>
        </a:defRPr>
      </a:lvl4pPr>
      <a:lvl5pPr algn="ctr" defTabSz="457200" rtl="0" eaLnBrk="1" fontAlgn="base" hangingPunct="1">
        <a:spcBef>
          <a:spcPct val="0"/>
        </a:spcBef>
        <a:spcAft>
          <a:spcPct val="0"/>
        </a:spcAft>
        <a:defRPr sz="2400">
          <a:solidFill>
            <a:schemeClr val="tx1"/>
          </a:solidFill>
          <a:latin typeface="Calibri" panose="020F0502020204030204"/>
          <a:ea typeface="ＭＳ Ｐゴシック" charset="-128"/>
          <a:cs typeface="ＭＳ Ｐゴシック" charset="-128"/>
        </a:defRPr>
      </a:lvl5pPr>
      <a:lvl6pPr marL="457200" algn="ctr" defTabSz="457200" rtl="0" eaLnBrk="1" fontAlgn="base" hangingPunct="1">
        <a:spcBef>
          <a:spcPct val="0"/>
        </a:spcBef>
        <a:spcAft>
          <a:spcPct val="0"/>
        </a:spcAft>
        <a:defRPr sz="2400">
          <a:solidFill>
            <a:schemeClr val="tx1"/>
          </a:solidFill>
          <a:latin typeface="Calibri" panose="020F0502020204030204"/>
          <a:ea typeface="ＭＳ Ｐゴシック" charset="-128"/>
          <a:cs typeface="ＭＳ Ｐゴシック" charset="-128"/>
        </a:defRPr>
      </a:lvl6pPr>
      <a:lvl7pPr marL="914400" algn="ctr" defTabSz="457200" rtl="0" eaLnBrk="1" fontAlgn="base" hangingPunct="1">
        <a:spcBef>
          <a:spcPct val="0"/>
        </a:spcBef>
        <a:spcAft>
          <a:spcPct val="0"/>
        </a:spcAft>
        <a:defRPr sz="2400">
          <a:solidFill>
            <a:schemeClr val="tx1"/>
          </a:solidFill>
          <a:latin typeface="Calibri" panose="020F0502020204030204"/>
          <a:ea typeface="ＭＳ Ｐゴシック" charset="-128"/>
          <a:cs typeface="ＭＳ Ｐゴシック" charset="-128"/>
        </a:defRPr>
      </a:lvl7pPr>
      <a:lvl8pPr marL="1371600" algn="ctr" defTabSz="457200" rtl="0" eaLnBrk="1" fontAlgn="base" hangingPunct="1">
        <a:spcBef>
          <a:spcPct val="0"/>
        </a:spcBef>
        <a:spcAft>
          <a:spcPct val="0"/>
        </a:spcAft>
        <a:defRPr sz="2400">
          <a:solidFill>
            <a:schemeClr val="tx1"/>
          </a:solidFill>
          <a:latin typeface="Calibri" panose="020F0502020204030204"/>
          <a:ea typeface="ＭＳ Ｐゴシック" charset="-128"/>
          <a:cs typeface="ＭＳ Ｐゴシック" charset="-128"/>
        </a:defRPr>
      </a:lvl8pPr>
      <a:lvl9pPr marL="1828800" algn="ctr" defTabSz="457200" rtl="0" eaLnBrk="1" fontAlgn="base" hangingPunct="1">
        <a:spcBef>
          <a:spcPct val="0"/>
        </a:spcBef>
        <a:spcAft>
          <a:spcPct val="0"/>
        </a:spcAft>
        <a:defRPr sz="2400">
          <a:solidFill>
            <a:schemeClr val="tx1"/>
          </a:solidFill>
          <a:latin typeface="Calibri" panose="020F0502020204030204"/>
          <a:ea typeface="ＭＳ Ｐゴシック" charset="-128"/>
          <a:cs typeface="ＭＳ Ｐゴシック" charset="-128"/>
        </a:defRPr>
      </a:lvl9pPr>
    </p:titleStyle>
    <p:bodyStyle>
      <a:lvl1pPr marL="342900" indent="-342900" algn="l" defTabSz="457200" rtl="0" eaLnBrk="1" fontAlgn="base" hangingPunct="1">
        <a:spcBef>
          <a:spcPct val="20000"/>
        </a:spcBef>
        <a:spcAft>
          <a:spcPct val="0"/>
        </a:spcAft>
        <a:buFont typeface="Arial"/>
        <a:buChar char="•"/>
        <a:defRPr sz="3200" kern="1200">
          <a:solidFill>
            <a:schemeClr val="tx1"/>
          </a:solidFill>
          <a:latin typeface="+mn-lt"/>
          <a:ea typeface="ＭＳ Ｐゴシック" charset="-128"/>
          <a:cs typeface="ＭＳ Ｐゴシック" charset="-128"/>
        </a:defRPr>
      </a:lvl1pPr>
      <a:lvl2pPr marL="742950" indent="-285750" algn="l" defTabSz="457200" rtl="0" eaLnBrk="1" fontAlgn="base" hangingPunct="1">
        <a:spcBef>
          <a:spcPct val="20000"/>
        </a:spcBef>
        <a:spcAft>
          <a:spcPct val="0"/>
        </a:spcAft>
        <a:buFont typeface="Arial"/>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A49CB-5D98-4E26-93A7-5E667B0E6CE7}"/>
              </a:ext>
            </a:extLst>
          </p:cNvPr>
          <p:cNvSpPr>
            <a:spLocks noGrp="1"/>
          </p:cNvSpPr>
          <p:nvPr>
            <p:ph type="ctrTitle"/>
          </p:nvPr>
        </p:nvSpPr>
        <p:spPr/>
        <p:txBody>
          <a:bodyPr/>
          <a:lstStyle/>
          <a:p>
            <a:r>
              <a:rPr lang="en-US" dirty="0"/>
              <a:t>TEST SENARYOLARI</a:t>
            </a:r>
          </a:p>
        </p:txBody>
      </p:sp>
      <p:sp>
        <p:nvSpPr>
          <p:cNvPr id="3" name="Subtitle 2">
            <a:extLst>
              <a:ext uri="{FF2B5EF4-FFF2-40B4-BE49-F238E27FC236}">
                <a16:creationId xmlns:a16="http://schemas.microsoft.com/office/drawing/2014/main" id="{F32DFFB6-6F3E-4C59-8C2C-D7C2080AA4DD}"/>
              </a:ext>
            </a:extLst>
          </p:cNvPr>
          <p:cNvSpPr>
            <a:spLocks noGrp="1"/>
          </p:cNvSpPr>
          <p:nvPr>
            <p:ph type="subTitle" idx="1"/>
          </p:nvPr>
        </p:nvSpPr>
        <p:spPr/>
        <p:txBody>
          <a:bodyPr/>
          <a:lstStyle/>
          <a:p>
            <a:r>
              <a:rPr lang="en-US"/>
              <a:t>LAB</a:t>
            </a:r>
          </a:p>
          <a:p>
            <a:r>
              <a:rPr lang="en-US" b="1"/>
              <a:t>Belirli bir senaryoda test etmemiz gereken şeyler nelerdir?</a:t>
            </a:r>
          </a:p>
        </p:txBody>
      </p:sp>
    </p:spTree>
    <p:extLst>
      <p:ext uri="{BB962C8B-B14F-4D97-AF65-F5344CB8AC3E}">
        <p14:creationId xmlns:p14="http://schemas.microsoft.com/office/powerpoint/2010/main" val="96858499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Mentcare sistemi </a:t>
            </a:r>
            <a:r>
              <a:rPr lang="en-US"/>
              <a:t>için bir kullanım senaryosu</a:t>
            </a:r>
          </a:p>
        </p:txBody>
      </p:sp>
      <p:sp>
        <p:nvSpPr>
          <p:cNvPr id="6" name="Rectangle 5"/>
          <p:cNvSpPr/>
          <p:nvPr/>
        </p:nvSpPr>
        <p:spPr>
          <a:xfrm>
            <a:off x="1929036" y="1517741"/>
            <a:ext cx="8419328" cy="4815553"/>
          </a:xfrm>
          <a:prstGeom prst="rect">
            <a:avLst/>
          </a:prstGeom>
        </p:spPr>
        <p:txBody>
          <a:bodyPr wrap="square">
            <a:spAutoFit/>
          </a:bodyPr>
          <a:lstStyle/>
          <a:p>
            <a:pPr algn="just">
              <a:spcAft>
                <a:spcPts val="600"/>
              </a:spcAft>
            </a:pPr>
            <a:r>
              <a:rPr lang="en-GB" sz="1600" b="1" u="sng"/>
              <a:t>George ruh sağlığı alanında uzmanlaşmış bir hemşiredir</a:t>
            </a:r>
            <a:r>
              <a:rPr lang="en-GB" sz="1600"/>
              <a:t>. </a:t>
            </a:r>
            <a:r>
              <a:rPr lang="en-GB" sz="1600" b="1" u="sng"/>
              <a:t>Sorumluluklarından </a:t>
            </a:r>
            <a:r>
              <a:rPr lang="en-GB" sz="1600"/>
              <a:t>biri </a:t>
            </a:r>
            <a:r>
              <a:rPr lang="en-GB" sz="1600" b="1" u="sng"/>
              <a:t>de hastaları evlerinde ziyaret ederek tedavilerinin etkili olup </a:t>
            </a:r>
            <a:r>
              <a:rPr lang="en-GB" sz="1600"/>
              <a:t>olmadığını ve </a:t>
            </a:r>
            <a:r>
              <a:rPr lang="en-GB" sz="1600" b="1" u="sng"/>
              <a:t>ilaçların yan etkilerinden </a:t>
            </a:r>
            <a:r>
              <a:rPr lang="en-GB" sz="1600"/>
              <a:t>muzdarip olup olmadıklarını </a:t>
            </a:r>
            <a:r>
              <a:rPr lang="en-GB" sz="1600" b="1" u="sng"/>
              <a:t>kontrol etmektir</a:t>
            </a:r>
            <a:r>
              <a:rPr lang="en-GB" sz="1600"/>
              <a:t>.</a:t>
            </a:r>
          </a:p>
          <a:p>
            <a:pPr algn="just">
              <a:spcAft>
                <a:spcPts val="600"/>
              </a:spcAft>
            </a:pPr>
            <a:r>
              <a:rPr lang="en-GB" sz="1600"/>
              <a:t>Ev ziyaretlerinin </a:t>
            </a:r>
            <a:r>
              <a:rPr lang="en-GB" sz="1600" b="1" u="sng"/>
              <a:t>yapılacağı </a:t>
            </a:r>
            <a:r>
              <a:rPr lang="en-GB" sz="1600"/>
              <a:t>bir günde, George Mentcare sistemine giriş yapar ve </a:t>
            </a:r>
            <a:r>
              <a:rPr lang="en-GB" sz="1600" b="1" u="sng"/>
              <a:t>ziyaret edilecek hastalar hakkında özet bilgilerle birlikte o gün için ev ziyaretleri programını yazdırmak </a:t>
            </a:r>
            <a:r>
              <a:rPr lang="en-GB" sz="1600"/>
              <a:t>için kullanır. Bu hastaların kayıtlarının dizüstü bilgisayarına indirilmesini talep eder. Dizüstü bilgisayardaki kayıtları şifrelemek için anahtar cümlesi istenir.</a:t>
            </a:r>
          </a:p>
          <a:p>
            <a:pPr algn="just">
              <a:spcAft>
                <a:spcPts val="600"/>
              </a:spcAft>
            </a:pPr>
            <a:r>
              <a:rPr lang="en-GB" sz="1600" b="1" u="sng"/>
              <a:t>Ziyaret ettiği hastalardan biri</a:t>
            </a:r>
            <a:r>
              <a:rPr lang="en-GB" sz="1600"/>
              <a:t>, </a:t>
            </a:r>
            <a:r>
              <a:rPr lang="en-GB" sz="1600" b="1" u="sng"/>
              <a:t>depresyon nedeniyle ilaç tedavisi gören Jim'dir</a:t>
            </a:r>
            <a:r>
              <a:rPr lang="en-GB" sz="1600"/>
              <a:t>. Jim ilaçların kendisine yardımcı olduğunu düşünmektedir ancak ilaçların geceleri</a:t>
            </a:r>
            <a:r>
              <a:rPr lang="en-GB" sz="1600" b="1" u="sng"/>
              <a:t> onu uyanık tutma gibi bir yan etkisi </a:t>
            </a:r>
            <a:r>
              <a:rPr lang="en-GB" sz="1600"/>
              <a:t>olduğuna inanmaktadır. George Jim'in kaydına bakar ve kaydın şifresini çözmek için anahtar cümlesini ister. </a:t>
            </a:r>
            <a:r>
              <a:rPr lang="en-GB" sz="1600" b="1" u="sng"/>
              <a:t>Reçete edilen ilacı kontrol eder ve yan etkilerini sorgular</a:t>
            </a:r>
            <a:r>
              <a:rPr lang="en-GB" sz="1600"/>
              <a:t>. </a:t>
            </a:r>
            <a:r>
              <a:rPr lang="en-GB" sz="1600" b="1" u="sng"/>
              <a:t>Uykusuzluk bilinen bir yan etkidir, bu nedenle </a:t>
            </a:r>
            <a:r>
              <a:rPr lang="en-GB" sz="1600"/>
              <a:t>Jim'in kaydındaki sorunu </a:t>
            </a:r>
            <a:r>
              <a:rPr lang="en-GB" sz="1600" b="1" u="sng"/>
              <a:t>not eder ve ilacını değiştirmek için kliniği ziyaret etmesini önerir</a:t>
            </a:r>
            <a:r>
              <a:rPr lang="en-GB" sz="1600"/>
              <a:t>. Jim kabul eder ve George kliniğe döndüğünde bir doktordan randevu almak üzere kendisini araması için bir uyarı girer. George konsültasyonu sonlandırır ve sistem Jim'in kaydını yeniden şifreler.</a:t>
            </a:r>
          </a:p>
          <a:p>
            <a:pPr algn="just"/>
            <a:r>
              <a:rPr lang="en-GB" sz="1600" b="1" u="sng"/>
              <a:t>Konsültasyonlarını tamamladıktan sonra George kliniğe döner ve ziyaret ettiği hastaların kayıtlarını veri tabanına yükler</a:t>
            </a:r>
            <a:r>
              <a:rPr lang="en-GB" sz="1600"/>
              <a:t>. </a:t>
            </a:r>
            <a:r>
              <a:rPr lang="en-GB" sz="1600" b="1" u="sng"/>
              <a:t>Sistem, George için takip bilgileri ve klinik randevuları için iletişime geçmesi gereken hastaların bir çağrı listesini oluşturur</a:t>
            </a:r>
            <a:r>
              <a:rPr lang="en-GB" sz="1600"/>
              <a:t>.</a:t>
            </a:r>
          </a:p>
        </p:txBody>
      </p:sp>
    </p:spTree>
  </p:cSld>
  <p:clrMapOvr>
    <a:masterClrMapping/>
  </p:clrMapOvr>
  <p:transition spd="med">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Senaryo ile test edilen bu özellikler</a:t>
            </a:r>
          </a:p>
        </p:txBody>
      </p:sp>
      <p:sp>
        <p:nvSpPr>
          <p:cNvPr id="3" name="Content Placeholder 2"/>
          <p:cNvSpPr>
            <a:spLocks noGrp="1"/>
          </p:cNvSpPr>
          <p:nvPr>
            <p:ph idx="1"/>
          </p:nvPr>
        </p:nvSpPr>
        <p:spPr>
          <a:xfrm>
            <a:off x="1824325" y="1500486"/>
            <a:ext cx="8543351" cy="5113583"/>
          </a:xfrm>
        </p:spPr>
        <p:txBody>
          <a:bodyPr/>
          <a:lstStyle/>
          <a:p>
            <a:pPr marL="457200" indent="-457200" algn="just">
              <a:buFont typeface="+mj-lt"/>
              <a:buAutoNum type="arabicPeriod"/>
            </a:pPr>
            <a:r>
              <a:rPr lang="en-US"/>
              <a:t>Sistemde oturum açarak </a:t>
            </a:r>
            <a:r>
              <a:rPr lang="en-US" b="1" u="sng"/>
              <a:t>kimlik doğrulama</a:t>
            </a:r>
            <a:r>
              <a:rPr lang="en-US"/>
              <a:t>.</a:t>
            </a:r>
            <a:endParaRPr lang="en-GB"/>
          </a:p>
          <a:p>
            <a:pPr marL="457200" indent="-457200" algn="just">
              <a:buFont typeface="+mj-lt"/>
              <a:buAutoNum type="arabicPeriod"/>
            </a:pPr>
            <a:r>
              <a:rPr lang="en-US"/>
              <a:t>Belirlenen hasta </a:t>
            </a:r>
            <a:r>
              <a:rPr lang="en-US" b="1" u="sng"/>
              <a:t>kayıtlarının </a:t>
            </a:r>
            <a:r>
              <a:rPr lang="en-US"/>
              <a:t>bir dizüstü bilgisayara </a:t>
            </a:r>
            <a:r>
              <a:rPr lang="en-US" b="1" u="sng"/>
              <a:t>indirilmesi </a:t>
            </a:r>
            <a:r>
              <a:rPr lang="en-US"/>
              <a:t>ve </a:t>
            </a:r>
            <a:r>
              <a:rPr lang="en-US" b="1" u="sng"/>
              <a:t>yüklenmesi</a:t>
            </a:r>
            <a:r>
              <a:rPr lang="en-US"/>
              <a:t>.</a:t>
            </a:r>
            <a:endParaRPr lang="en-GB"/>
          </a:p>
          <a:p>
            <a:pPr marL="457200" indent="-457200" algn="just">
              <a:buFont typeface="+mj-lt"/>
              <a:buAutoNum type="arabicPeriod"/>
            </a:pPr>
            <a:r>
              <a:rPr lang="en-US"/>
              <a:t>Ev ziyareti </a:t>
            </a:r>
            <a:r>
              <a:rPr lang="en-US" b="1" u="sng"/>
              <a:t>planlaması</a:t>
            </a:r>
            <a:r>
              <a:rPr lang="en-US"/>
              <a:t>.</a:t>
            </a:r>
            <a:endParaRPr lang="en-GB"/>
          </a:p>
          <a:p>
            <a:pPr marL="457200" indent="-457200" algn="just">
              <a:buFont typeface="+mj-lt"/>
              <a:buAutoNum type="arabicPeriod"/>
            </a:pPr>
            <a:r>
              <a:rPr lang="en-US"/>
              <a:t>Bir mobil cihazdaki hasta kayıtlarının </a:t>
            </a:r>
            <a:r>
              <a:rPr lang="en-US" b="1" u="sng"/>
              <a:t>şifrelenmesi </a:t>
            </a:r>
            <a:r>
              <a:rPr lang="en-US"/>
              <a:t>ve </a:t>
            </a:r>
            <a:r>
              <a:rPr lang="en-US" b="1" u="sng"/>
              <a:t>şifresinin çözülmesi</a:t>
            </a:r>
            <a:r>
              <a:rPr lang="en-US"/>
              <a:t>. </a:t>
            </a:r>
            <a:endParaRPr lang="en-GB"/>
          </a:p>
          <a:p>
            <a:pPr marL="457200" indent="-457200" algn="just">
              <a:buFont typeface="+mj-lt"/>
              <a:buAutoNum type="arabicPeriod"/>
            </a:pPr>
            <a:r>
              <a:rPr lang="en-US" b="1" u="sng"/>
              <a:t>Kayıt alma </a:t>
            </a:r>
            <a:r>
              <a:rPr lang="en-US"/>
              <a:t>ve </a:t>
            </a:r>
            <a:r>
              <a:rPr lang="en-US" b="1" u="sng"/>
              <a:t>değişiklikleri</a:t>
            </a:r>
            <a:r>
              <a:rPr lang="en-US"/>
              <a:t>.</a:t>
            </a:r>
            <a:endParaRPr lang="en-GB"/>
          </a:p>
          <a:p>
            <a:pPr marL="457200" indent="-457200" algn="just">
              <a:buFont typeface="+mj-lt"/>
              <a:buAutoNum type="arabicPeriod"/>
            </a:pPr>
            <a:r>
              <a:rPr lang="en-US" b="1" u="sng"/>
              <a:t>Yan etki </a:t>
            </a:r>
            <a:r>
              <a:rPr lang="en-US"/>
              <a:t>bilgilerini tutan </a:t>
            </a:r>
            <a:r>
              <a:rPr lang="en-US" b="1" u="sng"/>
              <a:t>ilaç veritabanı </a:t>
            </a:r>
            <a:r>
              <a:rPr lang="en-US"/>
              <a:t>ile </a:t>
            </a:r>
            <a:r>
              <a:rPr lang="en-US" b="1" u="sng"/>
              <a:t>bağlantılar</a:t>
            </a:r>
            <a:r>
              <a:rPr lang="en-US"/>
              <a:t>.</a:t>
            </a:r>
            <a:endParaRPr lang="en-GB"/>
          </a:p>
          <a:p>
            <a:pPr marL="457200" indent="-457200" algn="just">
              <a:buFont typeface="+mj-lt"/>
              <a:buAutoNum type="arabicPeriod"/>
            </a:pPr>
            <a:r>
              <a:rPr lang="en-US" b="1" u="sng"/>
              <a:t>Çağrı yönlendirme </a:t>
            </a:r>
            <a:r>
              <a:rPr lang="en-US"/>
              <a:t>sistemi </a:t>
            </a:r>
            <a:r>
              <a:rPr lang="en-US" b="1" u="sng"/>
              <a:t>(çağrı </a:t>
            </a:r>
            <a:r>
              <a:rPr lang="en-GB"/>
              <a:t>listesi </a:t>
            </a:r>
            <a:r>
              <a:rPr lang="en-US" b="1" u="sng"/>
              <a:t>hazırlama </a:t>
            </a:r>
            <a:r>
              <a:rPr lang="en-GB"/>
              <a:t>takip bilgileri ve klinik randevuları alma)</a:t>
            </a:r>
            <a:r>
              <a:rPr lang="en-US"/>
              <a:t>.</a:t>
            </a:r>
            <a:endParaRPr lang="en-GB"/>
          </a:p>
          <a:p>
            <a:pPr algn="just"/>
            <a:endParaRPr lang="en-US"/>
          </a:p>
        </p:txBody>
      </p:sp>
    </p:spTree>
  </p:cSld>
  <p:clrMapOvr>
    <a:masterClrMapping/>
  </p:clrMapOvr>
  <p:transition spd="med">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8F9A0-7782-F75D-C368-C1333D83B0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96B67A-C628-1346-C0E2-0DBF2FA19FAF}"/>
              </a:ext>
            </a:extLst>
          </p:cNvPr>
          <p:cNvSpPr>
            <a:spLocks noGrp="1"/>
          </p:cNvSpPr>
          <p:nvPr>
            <p:ph type="title"/>
          </p:nvPr>
        </p:nvSpPr>
        <p:spPr>
          <a:xfrm>
            <a:off x="2449384" y="2760236"/>
            <a:ext cx="7293232" cy="1143000"/>
          </a:xfrm>
        </p:spPr>
        <p:txBody>
          <a:bodyPr/>
          <a:lstStyle/>
          <a:p>
            <a:pPr algn="ctr"/>
            <a:r>
              <a:rPr lang="en-US"/>
              <a:t>Performans testi</a:t>
            </a:r>
            <a:endParaRPr lang="en-150"/>
          </a:p>
        </p:txBody>
      </p:sp>
      <p:sp>
        <p:nvSpPr>
          <p:cNvPr id="4" name="Date Placeholder 3">
            <a:extLst>
              <a:ext uri="{FF2B5EF4-FFF2-40B4-BE49-F238E27FC236}">
                <a16:creationId xmlns:a16="http://schemas.microsoft.com/office/drawing/2014/main" id="{70F31113-F794-5FFE-6CAF-1C409469A69E}"/>
              </a:ext>
            </a:extLst>
          </p:cNvPr>
          <p:cNvSpPr>
            <a:spLocks noGrp="1"/>
          </p:cNvSpPr>
          <p:nvPr>
            <p:ph type="dt" sz="half" idx="10"/>
          </p:nvPr>
        </p:nvSpPr>
        <p:spPr/>
        <p:txBody>
          <a:bodyPr/>
          <a:lstStyle/>
          <a:p>
            <a:r>
              <a:rPr lang="en-GB"/>
              <a:t>30/10/2014</a:t>
            </a:r>
            <a:endParaRPr lang="en-US"/>
          </a:p>
        </p:txBody>
      </p:sp>
      <p:sp>
        <p:nvSpPr>
          <p:cNvPr id="5" name="Footer Placeholder 4">
            <a:extLst>
              <a:ext uri="{FF2B5EF4-FFF2-40B4-BE49-F238E27FC236}">
                <a16:creationId xmlns:a16="http://schemas.microsoft.com/office/drawing/2014/main" id="{733DFF41-5BDB-729D-6CE4-D88634DCC427}"/>
              </a:ext>
            </a:extLst>
          </p:cNvPr>
          <p:cNvSpPr>
            <a:spLocks noGrp="1"/>
          </p:cNvSpPr>
          <p:nvPr>
            <p:ph type="ftr" sz="quarter" idx="11"/>
          </p:nvPr>
        </p:nvSpPr>
        <p:spPr/>
        <p:txBody>
          <a:bodyPr/>
          <a:lstStyle/>
          <a:p>
            <a:r>
              <a:rPr lang="en-US"/>
              <a:t>Bölüm 8 Yazılım Testi</a:t>
            </a:r>
          </a:p>
        </p:txBody>
      </p:sp>
      <p:sp>
        <p:nvSpPr>
          <p:cNvPr id="6" name="Slide Number Placeholder 5">
            <a:extLst>
              <a:ext uri="{FF2B5EF4-FFF2-40B4-BE49-F238E27FC236}">
                <a16:creationId xmlns:a16="http://schemas.microsoft.com/office/drawing/2014/main" id="{AFC07134-B724-C982-1105-034D6F949C7C}"/>
              </a:ext>
            </a:extLst>
          </p:cNvPr>
          <p:cNvSpPr>
            <a:spLocks noGrp="1"/>
          </p:cNvSpPr>
          <p:nvPr>
            <p:ph type="sldNum" sz="quarter" idx="12"/>
          </p:nvPr>
        </p:nvSpPr>
        <p:spPr/>
        <p:txBody>
          <a:bodyPr/>
          <a:lstStyle/>
          <a:p>
            <a:fld id="{CB105B8D-1C36-1C40-961B-CAAB1DD98B28}" type="slidenum">
              <a:rPr lang="en-US" smtClean="0"/>
              <a:t>12</a:t>
            </a:fld>
            <a:endParaRPr lang="en-US"/>
          </a:p>
        </p:txBody>
      </p:sp>
    </p:spTree>
    <p:extLst>
      <p:ext uri="{BB962C8B-B14F-4D97-AF65-F5344CB8AC3E}">
        <p14:creationId xmlns:p14="http://schemas.microsoft.com/office/powerpoint/2010/main" val="3965684617"/>
      </p:ext>
    </p:extLst>
  </p:cSld>
  <p:clrMapOvr>
    <a:masterClrMapping/>
  </p:clrMapOvr>
  <p:transition spd="med">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t>Performans testi</a:t>
            </a:r>
          </a:p>
        </p:txBody>
      </p:sp>
      <p:sp>
        <p:nvSpPr>
          <p:cNvPr id="38915" name="Rectangle 3"/>
          <p:cNvSpPr>
            <a:spLocks noGrp="1" noChangeArrowheads="1"/>
          </p:cNvSpPr>
          <p:nvPr>
            <p:ph idx="1"/>
          </p:nvPr>
        </p:nvSpPr>
        <p:spPr>
          <a:xfrm>
            <a:off x="914400" y="1415118"/>
            <a:ext cx="10234245" cy="5168244"/>
          </a:xfrm>
        </p:spPr>
        <p:txBody>
          <a:bodyPr/>
          <a:lstStyle/>
          <a:p>
            <a:pPr algn="just"/>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Sürüm</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yayın</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TESTİNİN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bir</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parçasıdır</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a:t>
            </a:r>
          </a:p>
          <a:p>
            <a:pPr algn="just"/>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Bir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sistemin</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çeşitli</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koşullar</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altında</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nasıl</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performans</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gösterdiğini</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değerlendirmeye</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odaklanır</a:t>
            </a:r>
            <a:r>
              <a:rPr lang="en-US" sz="2200" dirty="0">
                <a:latin typeface="Arial" panose="020B0604020202020204" pitchFamily="34" charset="0"/>
                <a:ea typeface="Verdana" panose="020B0604030504040204" pitchFamily="34" charset="0"/>
                <a:cs typeface="Arial" panose="020B0604020202020204" pitchFamily="34" charset="0"/>
              </a:rPr>
              <a:t>.</a:t>
            </a:r>
            <a:endParaRPr lang="tr-TR" sz="2200" dirty="0">
              <a:latin typeface="Arial" panose="020B0604020202020204" pitchFamily="34" charset="0"/>
              <a:ea typeface="Verdana" panose="020B0604030504040204" pitchFamily="34" charset="0"/>
              <a:cs typeface="Arial" panose="020B0604020202020204" pitchFamily="34" charset="0"/>
            </a:endParaRPr>
          </a:p>
          <a:p>
            <a:pPr algn="just"/>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Amaç</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Sistemin</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Duyarlılığını</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Hızını</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Güvenilirliğini</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Ölçeklenebilirliğini</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ve</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genel</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Performansını</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değerlendirmektir</a:t>
            </a:r>
            <a:endParaRPr lang="tr-TR"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endParaRPr>
          </a:p>
          <a:p>
            <a:pPr algn="just"/>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Performansla</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ilgili</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herhangi</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bir</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sorunu</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belirlemek</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için</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rgbClr val="FF0000"/>
                </a:solidFill>
                <a:latin typeface="Arial" panose="020B0604020202020204" pitchFamily="34" charset="0"/>
                <a:ea typeface="Verdana" panose="020B0604030504040204" pitchFamily="34" charset="0"/>
                <a:cs typeface="Arial" panose="020B0604020202020204" pitchFamily="34" charset="0"/>
              </a:rPr>
              <a:t>sisteme</a:t>
            </a:r>
            <a:r>
              <a:rPr lang="en-US" sz="2200" b="1" i="1" u="sng" dirty="0">
                <a:solidFill>
                  <a:srgbClr val="FF0000"/>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rgbClr val="FF0000"/>
                </a:solidFill>
                <a:latin typeface="Arial" panose="020B0604020202020204" pitchFamily="34" charset="0"/>
                <a:ea typeface="Verdana" panose="020B0604030504040204" pitchFamily="34" charset="0"/>
                <a:cs typeface="Arial" panose="020B0604020202020204" pitchFamily="34" charset="0"/>
              </a:rPr>
              <a:t>aynı</a:t>
            </a:r>
            <a:r>
              <a:rPr lang="en-US" sz="2200" b="1" i="1" u="sng" dirty="0">
                <a:solidFill>
                  <a:srgbClr val="FF0000"/>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rgbClr val="FF0000"/>
                </a:solidFill>
                <a:latin typeface="Arial" panose="020B0604020202020204" pitchFamily="34" charset="0"/>
                <a:ea typeface="Verdana" panose="020B0604030504040204" pitchFamily="34" charset="0"/>
                <a:cs typeface="Arial" panose="020B0604020202020204" pitchFamily="34" charset="0"/>
              </a:rPr>
              <a:t>anda</a:t>
            </a:r>
            <a:r>
              <a:rPr lang="en-US" sz="2200" b="1" i="1" u="sng" dirty="0">
                <a:solidFill>
                  <a:srgbClr val="FF0000"/>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rgbClr val="FF0000"/>
                </a:solidFill>
                <a:latin typeface="Arial" panose="020B0604020202020204" pitchFamily="34" charset="0"/>
                <a:ea typeface="Verdana" panose="020B0604030504040204" pitchFamily="34" charset="0"/>
                <a:cs typeface="Arial" panose="020B0604020202020204" pitchFamily="34" charset="0"/>
              </a:rPr>
              <a:t>birden</a:t>
            </a:r>
            <a:r>
              <a:rPr lang="en-US" sz="2200" b="1" i="1" u="sng" dirty="0">
                <a:solidFill>
                  <a:srgbClr val="FF0000"/>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rgbClr val="FF0000"/>
                </a:solidFill>
                <a:latin typeface="Arial" panose="020B0604020202020204" pitchFamily="34" charset="0"/>
                <a:ea typeface="Verdana" panose="020B0604030504040204" pitchFamily="34" charset="0"/>
                <a:cs typeface="Arial" panose="020B0604020202020204" pitchFamily="34" charset="0"/>
              </a:rPr>
              <a:t>fazla</a:t>
            </a:r>
            <a:r>
              <a:rPr lang="en-US" sz="2200" b="1" i="1" u="sng" dirty="0">
                <a:solidFill>
                  <a:srgbClr val="FF0000"/>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rgbClr val="FF0000"/>
                </a:solidFill>
                <a:latin typeface="Arial" panose="020B0604020202020204" pitchFamily="34" charset="0"/>
                <a:ea typeface="Verdana" panose="020B0604030504040204" pitchFamily="34" charset="0"/>
                <a:cs typeface="Arial" panose="020B0604020202020204" pitchFamily="34" charset="0"/>
              </a:rPr>
              <a:t>kullanıcının</a:t>
            </a:r>
            <a:r>
              <a:rPr lang="en-US" sz="2200" b="1" i="1" u="sng" dirty="0">
                <a:solidFill>
                  <a:srgbClr val="FF0000"/>
                </a:solidFill>
                <a:latin typeface="Arial" panose="020B0604020202020204" pitchFamily="34" charset="0"/>
                <a:ea typeface="Verdana" panose="020B0604030504040204" pitchFamily="34" charset="0"/>
                <a:cs typeface="Arial" panose="020B0604020202020204" pitchFamily="34" charset="0"/>
              </a:rPr>
              <a:t> </a:t>
            </a:r>
            <a:r>
              <a:rPr lang="tr-TR" sz="2200" b="1" i="1" u="sng" dirty="0">
                <a:solidFill>
                  <a:srgbClr val="FF0000"/>
                </a:solidFill>
                <a:latin typeface="Arial" panose="020B0604020202020204" pitchFamily="34" charset="0"/>
                <a:ea typeface="Verdana" panose="020B0604030504040204" pitchFamily="34" charset="0"/>
                <a:cs typeface="Arial" panose="020B0604020202020204" pitchFamily="34" charset="0"/>
              </a:rPr>
              <a:t>erişmesi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veya</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sisteme</a:t>
            </a:r>
            <a:r>
              <a:rPr lang="en-US" sz="2200" b="1" i="1" u="sng" dirty="0">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ağır</a:t>
            </a:r>
            <a:r>
              <a:rPr lang="en-US" sz="2200" b="1" i="1" u="sng" dirty="0">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bir</a:t>
            </a:r>
            <a:r>
              <a:rPr lang="en-US" sz="2200" b="1" i="1" u="sng" dirty="0">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yük</a:t>
            </a:r>
            <a:r>
              <a:rPr lang="en-US" sz="2200" b="1" i="1" u="sng" dirty="0">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bindirilmesi</a:t>
            </a:r>
            <a:r>
              <a:rPr lang="en-US" sz="2200" b="1" i="1" u="sng" dirty="0">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gibi</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gerçek</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dünya</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senaryolarıyla</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simülasyon</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b="1" i="1" u="sng" dirty="0" err="1">
                <a:solidFill>
                  <a:schemeClr val="accent3">
                    <a:lumMod val="50000"/>
                  </a:schemeClr>
                </a:solidFill>
                <a:latin typeface="Arial" panose="020B0604020202020204" pitchFamily="34" charset="0"/>
                <a:ea typeface="Verdana" panose="020B0604030504040204" pitchFamily="34" charset="0"/>
                <a:cs typeface="Arial" panose="020B0604020202020204" pitchFamily="34" charset="0"/>
              </a:rPr>
              <a:t>yapılması</a:t>
            </a:r>
            <a:r>
              <a:rPr lang="tr-TR"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p>
          <a:p>
            <a:pPr algn="just"/>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Performans</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testleri</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genellikle</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dirty="0" err="1">
                <a:latin typeface="Arial" panose="020B0604020202020204" pitchFamily="34" charset="0"/>
                <a:ea typeface="Verdana" panose="020B0604030504040204" pitchFamily="34" charset="0"/>
                <a:cs typeface="Arial" panose="020B0604020202020204" pitchFamily="34" charset="0"/>
              </a:rPr>
              <a:t>sistem</a:t>
            </a:r>
            <a:r>
              <a:rPr lang="en-US" sz="2200" dirty="0">
                <a:latin typeface="Arial" panose="020B0604020202020204" pitchFamily="34" charset="0"/>
                <a:ea typeface="Verdana" panose="020B0604030504040204" pitchFamily="34" charset="0"/>
                <a:cs typeface="Arial" panose="020B0604020202020204" pitchFamily="34" charset="0"/>
              </a:rPr>
              <a:t> </a:t>
            </a:r>
            <a:r>
              <a:rPr lang="en-US" sz="2200" dirty="0" err="1">
                <a:latin typeface="Arial" panose="020B0604020202020204" pitchFamily="34" charset="0"/>
                <a:ea typeface="Verdana" panose="020B0604030504040204" pitchFamily="34" charset="0"/>
                <a:cs typeface="Arial" panose="020B0604020202020204" pitchFamily="34" charset="0"/>
              </a:rPr>
              <a:t>performansı</a:t>
            </a:r>
            <a:r>
              <a:rPr lang="en-US" sz="2200" dirty="0">
                <a:latin typeface="Arial" panose="020B0604020202020204" pitchFamily="34" charset="0"/>
                <a:ea typeface="Verdana" panose="020B0604030504040204" pitchFamily="34" charset="0"/>
                <a:cs typeface="Arial" panose="020B0604020202020204" pitchFamily="34" charset="0"/>
              </a:rPr>
              <a:t> </a:t>
            </a:r>
            <a:r>
              <a:rPr lang="en-US" sz="2200" dirty="0" err="1">
                <a:latin typeface="Arial" panose="020B0604020202020204" pitchFamily="34" charset="0"/>
                <a:ea typeface="Verdana" panose="020B0604030504040204" pitchFamily="34" charset="0"/>
                <a:cs typeface="Arial" panose="020B0604020202020204" pitchFamily="34" charset="0"/>
              </a:rPr>
              <a:t>kabul</a:t>
            </a:r>
            <a:r>
              <a:rPr lang="en-US" sz="2200" dirty="0">
                <a:latin typeface="Arial" panose="020B0604020202020204" pitchFamily="34" charset="0"/>
                <a:ea typeface="Verdana" panose="020B0604030504040204" pitchFamily="34" charset="0"/>
                <a:cs typeface="Arial" panose="020B0604020202020204" pitchFamily="34" charset="0"/>
              </a:rPr>
              <a:t> </a:t>
            </a:r>
            <a:r>
              <a:rPr lang="en-US" sz="2200" dirty="0" err="1">
                <a:latin typeface="Arial" panose="020B0604020202020204" pitchFamily="34" charset="0"/>
                <a:ea typeface="Verdana" panose="020B0604030504040204" pitchFamily="34" charset="0"/>
                <a:cs typeface="Arial" panose="020B0604020202020204" pitchFamily="34" charset="0"/>
              </a:rPr>
              <a:t>edilemez</a:t>
            </a:r>
            <a:r>
              <a:rPr lang="en-US" sz="2200" dirty="0">
                <a:latin typeface="Arial" panose="020B0604020202020204" pitchFamily="34" charset="0"/>
                <a:ea typeface="Verdana" panose="020B0604030504040204" pitchFamily="34" charset="0"/>
                <a:cs typeface="Arial" panose="020B0604020202020204" pitchFamily="34" charset="0"/>
              </a:rPr>
              <a:t> </a:t>
            </a:r>
            <a:r>
              <a:rPr lang="en-US" sz="2200" dirty="0" err="1">
                <a:latin typeface="Arial" panose="020B0604020202020204" pitchFamily="34" charset="0"/>
                <a:ea typeface="Verdana" panose="020B0604030504040204" pitchFamily="34" charset="0"/>
                <a:cs typeface="Arial" panose="020B0604020202020204" pitchFamily="34" charset="0"/>
              </a:rPr>
              <a:t>bir</a:t>
            </a:r>
            <a:r>
              <a:rPr lang="en-US" sz="2200" dirty="0">
                <a:latin typeface="Arial" panose="020B0604020202020204" pitchFamily="34" charset="0"/>
                <a:ea typeface="Verdana" panose="020B0604030504040204" pitchFamily="34" charset="0"/>
                <a:cs typeface="Arial" panose="020B0604020202020204" pitchFamily="34" charset="0"/>
              </a:rPr>
              <a:t> </a:t>
            </a:r>
            <a:r>
              <a:rPr lang="tr-TR" sz="2200" dirty="0">
                <a:latin typeface="Arial" panose="020B0604020202020204" pitchFamily="34" charset="0"/>
                <a:ea typeface="Verdana" panose="020B0604030504040204" pitchFamily="34" charset="0"/>
                <a:cs typeface="Arial" panose="020B0604020202020204" pitchFamily="34" charset="0"/>
              </a:rPr>
              <a:t>noktaya gelene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kadar</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latin typeface="Arial" panose="020B0604020202020204" pitchFamily="34" charset="0"/>
                <a:ea typeface="Verdana" panose="020B0604030504040204" pitchFamily="34" charset="0"/>
                <a:cs typeface="Arial" panose="020B0604020202020204" pitchFamily="34" charset="0"/>
              </a:rPr>
              <a:t>yükün</a:t>
            </a:r>
            <a:r>
              <a:rPr lang="en-US" sz="2200" b="1" u="sng" dirty="0">
                <a:latin typeface="Arial" panose="020B0604020202020204" pitchFamily="34" charset="0"/>
                <a:ea typeface="Verdana" panose="020B0604030504040204" pitchFamily="34" charset="0"/>
                <a:cs typeface="Arial" panose="020B0604020202020204" pitchFamily="34" charset="0"/>
              </a:rPr>
              <a:t> </a:t>
            </a:r>
            <a:r>
              <a:rPr lang="en-US" sz="2200" b="1" u="sng" dirty="0" err="1">
                <a:latin typeface="Arial" panose="020B0604020202020204" pitchFamily="34" charset="0"/>
                <a:ea typeface="Verdana" panose="020B0604030504040204" pitchFamily="34" charset="0"/>
                <a:cs typeface="Arial" panose="020B0604020202020204" pitchFamily="34" charset="0"/>
              </a:rPr>
              <a:t>sürekli</a:t>
            </a:r>
            <a:r>
              <a:rPr lang="en-US" sz="2200" b="1" u="sng" dirty="0">
                <a:latin typeface="Arial" panose="020B0604020202020204" pitchFamily="34" charset="0"/>
                <a:ea typeface="Verdana" panose="020B0604030504040204" pitchFamily="34" charset="0"/>
                <a:cs typeface="Arial" panose="020B0604020202020204" pitchFamily="34" charset="0"/>
              </a:rPr>
              <a:t> </a:t>
            </a:r>
            <a:r>
              <a:rPr lang="en-US" sz="2200" b="1" u="sng" dirty="0" err="1">
                <a:latin typeface="Arial" panose="020B0604020202020204" pitchFamily="34" charset="0"/>
                <a:ea typeface="Verdana" panose="020B0604030504040204" pitchFamily="34" charset="0"/>
                <a:cs typeface="Arial" panose="020B0604020202020204" pitchFamily="34" charset="0"/>
              </a:rPr>
              <a:t>olarak</a:t>
            </a:r>
            <a:r>
              <a:rPr lang="en-US" sz="2200" b="1" u="sng" dirty="0">
                <a:latin typeface="Arial" panose="020B0604020202020204" pitchFamily="34" charset="0"/>
                <a:ea typeface="Verdana" panose="020B0604030504040204" pitchFamily="34" charset="0"/>
                <a:cs typeface="Arial" panose="020B0604020202020204" pitchFamily="34" charset="0"/>
              </a:rPr>
              <a:t> </a:t>
            </a:r>
            <a:r>
              <a:rPr lang="en-US" sz="2200" b="1" u="sng" dirty="0" err="1">
                <a:latin typeface="Arial" panose="020B0604020202020204" pitchFamily="34" charset="0"/>
                <a:ea typeface="Verdana" panose="020B0604030504040204" pitchFamily="34" charset="0"/>
                <a:cs typeface="Arial" panose="020B0604020202020204" pitchFamily="34" charset="0"/>
              </a:rPr>
              <a:t>artırıldığı</a:t>
            </a:r>
            <a:r>
              <a:rPr lang="en-US" sz="2200" b="1" u="sng" dirty="0">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bir</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dizi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testin</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planlanmasını</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içerir</a:t>
            </a:r>
            <a:r>
              <a:rPr lang="en-US" sz="2200" dirty="0">
                <a:latin typeface="Arial" panose="020B0604020202020204" pitchFamily="34" charset="0"/>
                <a:ea typeface="Verdana" panose="020B0604030504040204" pitchFamily="34" charset="0"/>
                <a:cs typeface="Arial" panose="020B0604020202020204" pitchFamily="34" charset="0"/>
              </a:rPr>
              <a:t>.</a:t>
            </a:r>
            <a:endParaRPr lang="tr-TR" sz="2200" dirty="0">
              <a:latin typeface="Arial" panose="020B0604020202020204" pitchFamily="34" charset="0"/>
              <a:ea typeface="Verdana" panose="020B0604030504040204" pitchFamily="34" charset="0"/>
              <a:cs typeface="Arial" panose="020B0604020202020204" pitchFamily="34" charset="0"/>
            </a:endParaRPr>
          </a:p>
          <a:p>
            <a:pPr algn="just"/>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Yaygın</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performans</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testi</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b="1" u="sng" dirty="0" err="1">
                <a:solidFill>
                  <a:schemeClr val="accent1"/>
                </a:solidFill>
                <a:latin typeface="Arial" panose="020B0604020202020204" pitchFamily="34" charset="0"/>
                <a:ea typeface="Verdana" panose="020B0604030504040204" pitchFamily="34" charset="0"/>
                <a:cs typeface="Arial" panose="020B0604020202020204" pitchFamily="34" charset="0"/>
              </a:rPr>
              <a:t>türleri</a:t>
            </a:r>
            <a:r>
              <a:rPr lang="en-US" sz="2200" b="1" u="sng" dirty="0">
                <a:solidFill>
                  <a:schemeClr val="accent1"/>
                </a:solidFill>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arasında</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Yük</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Testi</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Stres</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Testi</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Dayanıklılık</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Testi</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ve</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Ölçeklenebilirlik</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b="1" i="1" dirty="0" err="1">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Testi</a:t>
            </a:r>
            <a:r>
              <a:rPr lang="en-US" sz="2200" b="1" i="1" dirty="0">
                <a:solidFill>
                  <a:srgbClr val="374151"/>
                </a:solidFill>
                <a:highlight>
                  <a:srgbClr val="FFFF00"/>
                </a:highlight>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yer</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 </a:t>
            </a:r>
            <a:r>
              <a:rPr lang="en-US" sz="2200" dirty="0" err="1">
                <a:solidFill>
                  <a:srgbClr val="374151"/>
                </a:solidFill>
                <a:latin typeface="Arial" panose="020B0604020202020204" pitchFamily="34" charset="0"/>
                <a:ea typeface="Verdana" panose="020B0604030504040204" pitchFamily="34" charset="0"/>
                <a:cs typeface="Arial" panose="020B0604020202020204" pitchFamily="34" charset="0"/>
              </a:rPr>
              <a:t>alır</a:t>
            </a:r>
            <a:r>
              <a:rPr lang="en-US" sz="2200" dirty="0">
                <a:solidFill>
                  <a:srgbClr val="374151"/>
                </a:solidFill>
                <a:latin typeface="Arial" panose="020B0604020202020204" pitchFamily="34" charset="0"/>
                <a:ea typeface="Verdana" panose="020B0604030504040204" pitchFamily="34" charset="0"/>
                <a:cs typeface="Arial" panose="020B0604020202020204" pitchFamily="34" charset="0"/>
              </a:rPr>
              <a:t>.</a:t>
            </a:r>
            <a:endParaRPr lang="tr-TR" sz="2200" dirty="0">
              <a:latin typeface="Arial" panose="020B0604020202020204" pitchFamily="34" charset="0"/>
              <a:ea typeface="Verdana" panose="020B0604030504040204" pitchFamily="34" charset="0"/>
              <a:cs typeface="Arial" panose="020B0604020202020204" pitchFamily="34" charset="0"/>
            </a:endParaRPr>
          </a:p>
          <a:p>
            <a:pPr marL="0" indent="0" algn="just">
              <a:buNone/>
            </a:pPr>
            <a:endParaRPr lang="en-US" sz="2200" dirty="0">
              <a:latin typeface="Arial" panose="020B0604020202020204" pitchFamily="34" charset="0"/>
              <a:ea typeface="Verdana" panose="020B0604030504040204" pitchFamily="34" charset="0"/>
              <a:cs typeface="Arial" panose="020B0604020202020204" pitchFamily="34" charset="0"/>
            </a:endParaRPr>
          </a:p>
        </p:txBody>
      </p:sp>
    </p:spTree>
  </p:cSld>
  <p:clrMapOvr>
    <a:masterClrMapping/>
  </p:clrMapOvr>
  <p:transition spd="med">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Sürüm testi ve sistem testi</a:t>
            </a:r>
          </a:p>
        </p:txBody>
      </p:sp>
      <p:sp>
        <p:nvSpPr>
          <p:cNvPr id="3" name="Content Placeholder 2"/>
          <p:cNvSpPr>
            <a:spLocks noGrp="1"/>
          </p:cNvSpPr>
          <p:nvPr>
            <p:ph idx="1"/>
          </p:nvPr>
        </p:nvSpPr>
        <p:spPr>
          <a:xfrm>
            <a:off x="771099" y="1600201"/>
            <a:ext cx="9661157" cy="4525963"/>
          </a:xfrm>
        </p:spPr>
        <p:txBody>
          <a:bodyPr/>
          <a:lstStyle/>
          <a:p>
            <a:pPr algn="just"/>
            <a:r>
              <a:rPr lang="en-US" b="1" dirty="0" err="1">
                <a:highlight>
                  <a:srgbClr val="FFFF00"/>
                </a:highlight>
              </a:rPr>
              <a:t>Sürüm</a:t>
            </a:r>
            <a:r>
              <a:rPr lang="en-US" b="1" dirty="0">
                <a:highlight>
                  <a:srgbClr val="FFFF00"/>
                </a:highlight>
              </a:rPr>
              <a:t> </a:t>
            </a:r>
            <a:r>
              <a:rPr lang="en-US" b="1" dirty="0" err="1">
                <a:highlight>
                  <a:srgbClr val="FFFF00"/>
                </a:highlight>
              </a:rPr>
              <a:t>testi</a:t>
            </a:r>
            <a:r>
              <a:rPr lang="en-US" dirty="0"/>
              <a:t>, </a:t>
            </a:r>
            <a:r>
              <a:rPr lang="en-US" b="1" u="sng" dirty="0" err="1">
                <a:highlight>
                  <a:srgbClr val="FFFF00"/>
                </a:highlight>
              </a:rPr>
              <a:t>sistem</a:t>
            </a:r>
            <a:r>
              <a:rPr lang="en-US" b="1" u="sng" dirty="0">
                <a:highlight>
                  <a:srgbClr val="FFFF00"/>
                </a:highlight>
              </a:rPr>
              <a:t> </a:t>
            </a:r>
            <a:r>
              <a:rPr lang="en-US" b="1" u="sng" dirty="0" err="1">
                <a:highlight>
                  <a:srgbClr val="FFFF00"/>
                </a:highlight>
              </a:rPr>
              <a:t>testinin</a:t>
            </a:r>
            <a:r>
              <a:rPr lang="en-US" b="1" u="sng" dirty="0">
                <a:highlight>
                  <a:srgbClr val="FFFF00"/>
                </a:highlight>
              </a:rPr>
              <a:t> </a:t>
            </a:r>
            <a:r>
              <a:rPr lang="en-US" b="1" dirty="0" err="1">
                <a:highlight>
                  <a:srgbClr val="FFFF00"/>
                </a:highlight>
              </a:rPr>
              <a:t>bir</a:t>
            </a:r>
            <a:r>
              <a:rPr lang="en-US" b="1" dirty="0">
                <a:highlight>
                  <a:srgbClr val="FFFF00"/>
                </a:highlight>
              </a:rPr>
              <a:t> </a:t>
            </a:r>
            <a:r>
              <a:rPr lang="en-US" b="1" dirty="0" err="1">
                <a:highlight>
                  <a:srgbClr val="FFFF00"/>
                </a:highlight>
              </a:rPr>
              <a:t>şeklidir</a:t>
            </a:r>
            <a:r>
              <a:rPr lang="en-US" dirty="0"/>
              <a:t>.</a:t>
            </a:r>
          </a:p>
          <a:p>
            <a:pPr algn="just"/>
            <a:r>
              <a:rPr lang="en-US" b="1" u="sng" dirty="0">
                <a:solidFill>
                  <a:schemeClr val="accent1"/>
                </a:solidFill>
              </a:rPr>
              <a:t>Release(</a:t>
            </a:r>
            <a:r>
              <a:rPr lang="en-US" b="1" u="sng" dirty="0" err="1">
                <a:solidFill>
                  <a:schemeClr val="accent1"/>
                </a:solidFill>
              </a:rPr>
              <a:t>sürüm</a:t>
            </a:r>
            <a:r>
              <a:rPr lang="en-US" b="1" u="sng" dirty="0">
                <a:solidFill>
                  <a:schemeClr val="accent1"/>
                </a:solidFill>
              </a:rPr>
              <a:t>) </a:t>
            </a:r>
            <a:r>
              <a:rPr lang="en-US" b="1" dirty="0" err="1">
                <a:solidFill>
                  <a:schemeClr val="accent1"/>
                </a:solidFill>
              </a:rPr>
              <a:t>ve</a:t>
            </a:r>
            <a:r>
              <a:rPr lang="en-US" b="1" dirty="0">
                <a:solidFill>
                  <a:schemeClr val="accent1"/>
                </a:solidFill>
              </a:rPr>
              <a:t> </a:t>
            </a:r>
            <a:r>
              <a:rPr lang="en-US" b="1" u="sng" dirty="0">
                <a:solidFill>
                  <a:schemeClr val="accent1"/>
                </a:solidFill>
              </a:rPr>
              <a:t>System(</a:t>
            </a:r>
            <a:r>
              <a:rPr lang="en-US" b="1" u="sng" dirty="0" err="1">
                <a:solidFill>
                  <a:schemeClr val="accent1"/>
                </a:solidFill>
              </a:rPr>
              <a:t>sistem</a:t>
            </a:r>
            <a:r>
              <a:rPr lang="en-US" b="1" u="sng" dirty="0">
                <a:solidFill>
                  <a:schemeClr val="accent1"/>
                </a:solidFill>
              </a:rPr>
              <a:t>) </a:t>
            </a:r>
            <a:r>
              <a:rPr lang="en-US" b="1" dirty="0" err="1">
                <a:solidFill>
                  <a:schemeClr val="accent1"/>
                </a:solidFill>
              </a:rPr>
              <a:t>arasındaki</a:t>
            </a:r>
            <a:r>
              <a:rPr lang="en-US" b="1" dirty="0">
                <a:solidFill>
                  <a:schemeClr val="accent1"/>
                </a:solidFill>
              </a:rPr>
              <a:t> </a:t>
            </a:r>
            <a:r>
              <a:rPr lang="en-US" b="1" dirty="0" err="1">
                <a:solidFill>
                  <a:schemeClr val="accent1"/>
                </a:solidFill>
              </a:rPr>
              <a:t>önemli</a:t>
            </a:r>
            <a:r>
              <a:rPr lang="en-US" b="1" dirty="0">
                <a:solidFill>
                  <a:schemeClr val="accent1"/>
                </a:solidFill>
              </a:rPr>
              <a:t> </a:t>
            </a:r>
            <a:r>
              <a:rPr lang="en-US" b="1" dirty="0" err="1">
                <a:solidFill>
                  <a:schemeClr val="accent1"/>
                </a:solidFill>
              </a:rPr>
              <a:t>farklar</a:t>
            </a:r>
            <a:r>
              <a:rPr lang="en-US" dirty="0"/>
              <a:t>:</a:t>
            </a:r>
          </a:p>
          <a:p>
            <a:pPr lvl="1" algn="just"/>
            <a:r>
              <a:rPr lang="en-US" b="1" u="sng" dirty="0" err="1"/>
              <a:t>Sürüm</a:t>
            </a:r>
            <a:r>
              <a:rPr lang="en-US" b="1" u="sng" dirty="0"/>
              <a:t> </a:t>
            </a:r>
            <a:r>
              <a:rPr lang="en-US" b="1" u="sng" dirty="0" err="1"/>
              <a:t>testinden</a:t>
            </a:r>
            <a:r>
              <a:rPr lang="en-US" b="1" u="sng" dirty="0"/>
              <a:t> </a:t>
            </a:r>
            <a:r>
              <a:rPr lang="en-US" b="1" u="sng" dirty="0" err="1"/>
              <a:t>sorumlu</a:t>
            </a:r>
            <a:r>
              <a:rPr lang="en-US" b="1" u="sng" dirty="0"/>
              <a:t> </a:t>
            </a:r>
            <a:r>
              <a:rPr lang="en-US" dirty="0" err="1"/>
              <a:t>olması</a:t>
            </a:r>
            <a:r>
              <a:rPr lang="en-US" dirty="0"/>
              <a:t> </a:t>
            </a:r>
            <a:r>
              <a:rPr lang="en-US" dirty="0" err="1"/>
              <a:t>gereken</a:t>
            </a:r>
            <a:r>
              <a:rPr lang="en-US" dirty="0"/>
              <a:t> </a:t>
            </a:r>
            <a:r>
              <a:rPr lang="en-US" dirty="0" err="1"/>
              <a:t>ayrı</a:t>
            </a:r>
            <a:r>
              <a:rPr lang="en-US" dirty="0"/>
              <a:t> </a:t>
            </a:r>
            <a:r>
              <a:rPr lang="en-US" dirty="0" err="1"/>
              <a:t>bir</a:t>
            </a:r>
            <a:r>
              <a:rPr lang="en-US" dirty="0"/>
              <a:t> </a:t>
            </a:r>
            <a:r>
              <a:rPr lang="en-US" dirty="0" err="1"/>
              <a:t>ekip</a:t>
            </a:r>
            <a:r>
              <a:rPr lang="en-US" dirty="0"/>
              <a:t> </a:t>
            </a:r>
            <a:r>
              <a:rPr lang="en-US" dirty="0" err="1"/>
              <a:t>kurulur</a:t>
            </a:r>
            <a:r>
              <a:rPr lang="en-US" dirty="0"/>
              <a:t> </a:t>
            </a:r>
            <a:r>
              <a:rPr lang="en-US" b="1" i="1" dirty="0">
                <a:solidFill>
                  <a:srgbClr val="FF0000"/>
                </a:solidFill>
              </a:rPr>
              <a:t>(</a:t>
            </a:r>
            <a:r>
              <a:rPr lang="en-US" b="1" i="1" dirty="0" err="1">
                <a:solidFill>
                  <a:srgbClr val="FF0000"/>
                </a:solidFill>
              </a:rPr>
              <a:t>ancak</a:t>
            </a:r>
            <a:r>
              <a:rPr lang="en-US" b="1" i="1" dirty="0">
                <a:solidFill>
                  <a:srgbClr val="FF0000"/>
                </a:solidFill>
              </a:rPr>
              <a:t> </a:t>
            </a:r>
            <a:r>
              <a:rPr lang="en-US" b="1" i="1" dirty="0" err="1">
                <a:solidFill>
                  <a:srgbClr val="FF0000"/>
                </a:solidFill>
              </a:rPr>
              <a:t>ekip</a:t>
            </a:r>
            <a:r>
              <a:rPr lang="en-US" b="1" i="1" dirty="0">
                <a:solidFill>
                  <a:srgbClr val="FF0000"/>
                </a:solidFill>
              </a:rPr>
              <a:t> </a:t>
            </a:r>
            <a:r>
              <a:rPr lang="en-US" b="1" i="1" dirty="0" err="1">
                <a:solidFill>
                  <a:srgbClr val="FF0000"/>
                </a:solidFill>
              </a:rPr>
              <a:t>üyeleri</a:t>
            </a:r>
            <a:r>
              <a:rPr lang="en-US" b="1" i="1" dirty="0">
                <a:solidFill>
                  <a:srgbClr val="FF0000"/>
                </a:solidFill>
              </a:rPr>
              <a:t> </a:t>
            </a:r>
            <a:r>
              <a:rPr lang="en-US" b="1" i="1" dirty="0" err="1">
                <a:solidFill>
                  <a:srgbClr val="FF0000"/>
                </a:solidFill>
              </a:rPr>
              <a:t>geliştirme</a:t>
            </a:r>
            <a:r>
              <a:rPr lang="en-US" b="1" i="1" dirty="0">
                <a:solidFill>
                  <a:srgbClr val="FF0000"/>
                </a:solidFill>
              </a:rPr>
              <a:t> </a:t>
            </a:r>
            <a:r>
              <a:rPr lang="en-US" b="1" i="1" dirty="0" err="1">
                <a:solidFill>
                  <a:srgbClr val="FF0000"/>
                </a:solidFill>
              </a:rPr>
              <a:t>ekibi</a:t>
            </a:r>
            <a:r>
              <a:rPr lang="en-US" b="1" i="1" dirty="0">
                <a:solidFill>
                  <a:srgbClr val="FF0000"/>
                </a:solidFill>
              </a:rPr>
              <a:t> </a:t>
            </a:r>
            <a:r>
              <a:rPr lang="en-US" b="1" i="1" dirty="0" err="1">
                <a:solidFill>
                  <a:srgbClr val="FF0000"/>
                </a:solidFill>
              </a:rPr>
              <a:t>üyelerinden</a:t>
            </a:r>
            <a:r>
              <a:rPr lang="en-US" b="1" i="1" dirty="0">
                <a:solidFill>
                  <a:srgbClr val="FF0000"/>
                </a:solidFill>
              </a:rPr>
              <a:t> </a:t>
            </a:r>
            <a:r>
              <a:rPr lang="en-US" b="1" i="1" dirty="0" err="1">
                <a:solidFill>
                  <a:srgbClr val="FF0000"/>
                </a:solidFill>
              </a:rPr>
              <a:t>seçilmemelidir</a:t>
            </a:r>
            <a:r>
              <a:rPr lang="en-US" b="1" i="1" dirty="0">
                <a:solidFill>
                  <a:srgbClr val="FF0000"/>
                </a:solidFill>
              </a:rPr>
              <a:t>)</a:t>
            </a:r>
            <a:r>
              <a:rPr lang="en-US" dirty="0"/>
              <a:t>.</a:t>
            </a:r>
            <a:endParaRPr lang="en-GB" dirty="0"/>
          </a:p>
          <a:p>
            <a:pPr lvl="1" algn="just"/>
            <a:r>
              <a:rPr lang="en-US" b="1" dirty="0" err="1">
                <a:solidFill>
                  <a:schemeClr val="tx1"/>
                </a:solidFill>
              </a:rPr>
              <a:t>Geliştirme</a:t>
            </a:r>
            <a:r>
              <a:rPr lang="en-US" b="1" dirty="0">
                <a:solidFill>
                  <a:schemeClr val="tx1"/>
                </a:solidFill>
              </a:rPr>
              <a:t> </a:t>
            </a:r>
            <a:r>
              <a:rPr lang="en-US" b="1" dirty="0" err="1">
                <a:solidFill>
                  <a:schemeClr val="tx1"/>
                </a:solidFill>
              </a:rPr>
              <a:t>ekibi</a:t>
            </a:r>
            <a:r>
              <a:rPr lang="en-US" b="1" dirty="0">
                <a:solidFill>
                  <a:schemeClr val="tx1"/>
                </a:solidFill>
              </a:rPr>
              <a:t> </a:t>
            </a:r>
            <a:r>
              <a:rPr lang="en-US" b="1" dirty="0" err="1">
                <a:solidFill>
                  <a:schemeClr val="tx1"/>
                </a:solidFill>
              </a:rPr>
              <a:t>tarafından</a:t>
            </a:r>
            <a:r>
              <a:rPr lang="en-US" b="1" dirty="0">
                <a:solidFill>
                  <a:schemeClr val="tx1"/>
                </a:solidFill>
              </a:rPr>
              <a:t> </a:t>
            </a:r>
            <a:r>
              <a:rPr lang="en-US" b="1" dirty="0" err="1">
                <a:solidFill>
                  <a:schemeClr val="tx1"/>
                </a:solidFill>
              </a:rPr>
              <a:t>yapılan</a:t>
            </a:r>
            <a:r>
              <a:rPr lang="en-US" b="1" dirty="0">
                <a:solidFill>
                  <a:schemeClr val="tx1"/>
                </a:solidFill>
              </a:rPr>
              <a:t> </a:t>
            </a:r>
            <a:r>
              <a:rPr lang="en-US" b="1" dirty="0" err="1">
                <a:solidFill>
                  <a:schemeClr val="tx1"/>
                </a:solidFill>
              </a:rPr>
              <a:t>sistem</a:t>
            </a:r>
            <a:r>
              <a:rPr lang="en-US" b="1" dirty="0">
                <a:solidFill>
                  <a:schemeClr val="tx1"/>
                </a:solidFill>
              </a:rPr>
              <a:t> </a:t>
            </a:r>
            <a:r>
              <a:rPr lang="en-US" b="1" dirty="0" err="1">
                <a:solidFill>
                  <a:schemeClr val="tx1"/>
                </a:solidFill>
              </a:rPr>
              <a:t>testleri</a:t>
            </a:r>
            <a:r>
              <a:rPr lang="en-US" b="1" dirty="0">
                <a:solidFill>
                  <a:srgbClr val="FF0000"/>
                </a:solidFill>
              </a:rPr>
              <a:t>, </a:t>
            </a:r>
            <a:r>
              <a:rPr lang="en-US" b="1" dirty="0" err="1">
                <a:solidFill>
                  <a:srgbClr val="FF0000"/>
                </a:solidFill>
              </a:rPr>
              <a:t>sistemdeki</a:t>
            </a:r>
            <a:r>
              <a:rPr lang="en-US" b="1" dirty="0">
                <a:solidFill>
                  <a:srgbClr val="FF0000"/>
                </a:solidFill>
              </a:rPr>
              <a:t> </a:t>
            </a:r>
            <a:r>
              <a:rPr lang="en-US" b="1" dirty="0" err="1">
                <a:solidFill>
                  <a:srgbClr val="FF0000"/>
                </a:solidFill>
              </a:rPr>
              <a:t>hataları</a:t>
            </a:r>
            <a:r>
              <a:rPr lang="en-US" b="1" dirty="0">
                <a:solidFill>
                  <a:srgbClr val="FF0000"/>
                </a:solidFill>
              </a:rPr>
              <a:t> </a:t>
            </a:r>
            <a:r>
              <a:rPr lang="en-US" b="1" dirty="0" err="1">
                <a:solidFill>
                  <a:srgbClr val="FF0000"/>
                </a:solidFill>
              </a:rPr>
              <a:t>keşfetmeye</a:t>
            </a:r>
            <a:r>
              <a:rPr lang="en-US" b="1" dirty="0">
                <a:solidFill>
                  <a:srgbClr val="FF0000"/>
                </a:solidFill>
              </a:rPr>
              <a:t> </a:t>
            </a:r>
            <a:r>
              <a:rPr lang="en-US" b="1" dirty="0" err="1">
                <a:solidFill>
                  <a:srgbClr val="FF0000"/>
                </a:solidFill>
              </a:rPr>
              <a:t>odaklanmalıdır</a:t>
            </a:r>
            <a:r>
              <a:rPr lang="en-US" b="1" dirty="0">
                <a:solidFill>
                  <a:srgbClr val="FF0000"/>
                </a:solidFill>
              </a:rPr>
              <a:t> (</a:t>
            </a:r>
            <a:r>
              <a:rPr lang="en-US" b="1" dirty="0" err="1">
                <a:solidFill>
                  <a:srgbClr val="FF0000"/>
                </a:solidFill>
              </a:rPr>
              <a:t>hata</a:t>
            </a:r>
            <a:r>
              <a:rPr lang="en-US" b="1" dirty="0">
                <a:solidFill>
                  <a:srgbClr val="FF0000"/>
                </a:solidFill>
              </a:rPr>
              <a:t> </a:t>
            </a:r>
            <a:r>
              <a:rPr lang="en-US" b="1" dirty="0" err="1">
                <a:solidFill>
                  <a:srgbClr val="FF0000"/>
                </a:solidFill>
              </a:rPr>
              <a:t>testi</a:t>
            </a:r>
            <a:r>
              <a:rPr lang="en-US" b="1" dirty="0">
                <a:solidFill>
                  <a:srgbClr val="FF0000"/>
                </a:solidFill>
              </a:rPr>
              <a:t>). </a:t>
            </a:r>
          </a:p>
          <a:p>
            <a:pPr lvl="2" algn="just"/>
            <a:r>
              <a:rPr lang="en-US" sz="2000" b="1" dirty="0" err="1">
                <a:solidFill>
                  <a:schemeClr val="accent6">
                    <a:lumMod val="50000"/>
                  </a:schemeClr>
                </a:solidFill>
              </a:rPr>
              <a:t>örn</a:t>
            </a:r>
            <a:r>
              <a:rPr lang="en-US" sz="2000" b="1" dirty="0">
                <a:solidFill>
                  <a:schemeClr val="accent6">
                    <a:lumMod val="50000"/>
                  </a:schemeClr>
                </a:solidFill>
              </a:rPr>
              <a:t>. </a:t>
            </a:r>
            <a:r>
              <a:rPr lang="en-US" sz="2000" b="1" dirty="0" err="1">
                <a:solidFill>
                  <a:schemeClr val="accent6">
                    <a:lumMod val="50000"/>
                  </a:schemeClr>
                </a:solidFill>
              </a:rPr>
              <a:t>sistem</a:t>
            </a:r>
            <a:r>
              <a:rPr lang="en-US" sz="2000" b="1" dirty="0">
                <a:solidFill>
                  <a:schemeClr val="accent6">
                    <a:lumMod val="50000"/>
                  </a:schemeClr>
                </a:solidFill>
              </a:rPr>
              <a:t> </a:t>
            </a:r>
            <a:r>
              <a:rPr lang="en-US" sz="2000" b="1" dirty="0" err="1">
                <a:solidFill>
                  <a:schemeClr val="accent6">
                    <a:lumMod val="50000"/>
                  </a:schemeClr>
                </a:solidFill>
                <a:sym typeface="Wingdings" panose="05000000000000000000" pitchFamily="2" charset="2"/>
              </a:rPr>
              <a:t>TestingBugs</a:t>
            </a:r>
            <a:r>
              <a:rPr lang="en-US" sz="2000" b="1" dirty="0">
                <a:solidFill>
                  <a:schemeClr val="accent6">
                    <a:lumMod val="50000"/>
                  </a:schemeClr>
                </a:solidFill>
                <a:sym typeface="Wingdings" panose="05000000000000000000" pitchFamily="2" charset="2"/>
              </a:rPr>
              <a:t>, </a:t>
            </a:r>
            <a:r>
              <a:rPr lang="en-US" sz="2000" b="1" dirty="0" err="1">
                <a:solidFill>
                  <a:schemeClr val="accent6">
                    <a:lumMod val="50000"/>
                  </a:schemeClr>
                </a:solidFill>
                <a:sym typeface="Wingdings" panose="05000000000000000000" pitchFamily="2" charset="2"/>
              </a:rPr>
              <a:t>kusurlar</a:t>
            </a:r>
            <a:endParaRPr lang="en-US" sz="2000" b="1" dirty="0">
              <a:solidFill>
                <a:schemeClr val="accent6">
                  <a:lumMod val="50000"/>
                </a:schemeClr>
              </a:solidFill>
            </a:endParaRPr>
          </a:p>
          <a:p>
            <a:pPr lvl="1" algn="just"/>
            <a:r>
              <a:rPr lang="en-US" b="1" u="sng" dirty="0" err="1">
                <a:solidFill>
                  <a:schemeClr val="tx1"/>
                </a:solidFill>
              </a:rPr>
              <a:t>Sürüm</a:t>
            </a:r>
            <a:r>
              <a:rPr lang="en-US" b="1" u="sng" dirty="0">
                <a:solidFill>
                  <a:schemeClr val="tx1"/>
                </a:solidFill>
              </a:rPr>
              <a:t> </a:t>
            </a:r>
            <a:r>
              <a:rPr lang="en-US" b="1" u="sng" dirty="0" err="1">
                <a:solidFill>
                  <a:schemeClr val="tx1"/>
                </a:solidFill>
              </a:rPr>
              <a:t>testinin</a:t>
            </a:r>
            <a:r>
              <a:rPr lang="en-US" b="1" u="sng" dirty="0">
                <a:solidFill>
                  <a:schemeClr val="tx1"/>
                </a:solidFill>
              </a:rPr>
              <a:t> </a:t>
            </a:r>
            <a:r>
              <a:rPr lang="en-US" dirty="0" err="1">
                <a:solidFill>
                  <a:schemeClr val="accent1"/>
                </a:solidFill>
              </a:rPr>
              <a:t>amacı</a:t>
            </a:r>
            <a:r>
              <a:rPr lang="en-US" dirty="0">
                <a:solidFill>
                  <a:schemeClr val="accent1"/>
                </a:solidFill>
              </a:rPr>
              <a:t>, </a:t>
            </a:r>
            <a:r>
              <a:rPr lang="en-US" dirty="0" err="1">
                <a:solidFill>
                  <a:schemeClr val="accent1"/>
                </a:solidFill>
              </a:rPr>
              <a:t>sistemin</a:t>
            </a:r>
            <a:r>
              <a:rPr lang="en-US" dirty="0">
                <a:solidFill>
                  <a:schemeClr val="accent1"/>
                </a:solidFill>
              </a:rPr>
              <a:t> </a:t>
            </a:r>
            <a:r>
              <a:rPr lang="en-US" b="1" u="sng" dirty="0" err="1">
                <a:solidFill>
                  <a:srgbClr val="FF0000"/>
                </a:solidFill>
              </a:rPr>
              <a:t>gereksinimlerini</a:t>
            </a:r>
            <a:r>
              <a:rPr lang="en-US" b="1" u="sng" dirty="0">
                <a:solidFill>
                  <a:srgbClr val="FF0000"/>
                </a:solidFill>
              </a:rPr>
              <a:t> </a:t>
            </a:r>
            <a:r>
              <a:rPr lang="en-US" b="1" u="sng" dirty="0" err="1">
                <a:solidFill>
                  <a:srgbClr val="FF0000"/>
                </a:solidFill>
              </a:rPr>
              <a:t>karşıladığını</a:t>
            </a:r>
            <a:r>
              <a:rPr lang="en-US" b="1" u="sng" dirty="0">
                <a:solidFill>
                  <a:srgbClr val="FF0000"/>
                </a:solidFill>
              </a:rPr>
              <a:t> </a:t>
            </a:r>
            <a:r>
              <a:rPr lang="en-US" dirty="0" err="1">
                <a:solidFill>
                  <a:schemeClr val="accent1"/>
                </a:solidFill>
              </a:rPr>
              <a:t>ve</a:t>
            </a:r>
            <a:r>
              <a:rPr lang="en-US" dirty="0">
                <a:solidFill>
                  <a:schemeClr val="accent1"/>
                </a:solidFill>
              </a:rPr>
              <a:t> </a:t>
            </a:r>
            <a:r>
              <a:rPr lang="en-US" dirty="0" err="1">
                <a:solidFill>
                  <a:schemeClr val="accent1"/>
                </a:solidFill>
              </a:rPr>
              <a:t>harici</a:t>
            </a:r>
            <a:r>
              <a:rPr lang="en-US" dirty="0">
                <a:solidFill>
                  <a:schemeClr val="accent1"/>
                </a:solidFill>
              </a:rPr>
              <a:t> </a:t>
            </a:r>
            <a:r>
              <a:rPr lang="en-US" dirty="0" err="1">
                <a:solidFill>
                  <a:schemeClr val="accent1"/>
                </a:solidFill>
              </a:rPr>
              <a:t>kullanım</a:t>
            </a:r>
            <a:r>
              <a:rPr lang="en-US" dirty="0">
                <a:solidFill>
                  <a:schemeClr val="accent1"/>
                </a:solidFill>
              </a:rPr>
              <a:t> </a:t>
            </a:r>
            <a:r>
              <a:rPr lang="en-US" dirty="0" err="1">
                <a:solidFill>
                  <a:schemeClr val="accent1"/>
                </a:solidFill>
              </a:rPr>
              <a:t>için</a:t>
            </a:r>
            <a:r>
              <a:rPr lang="en-US" dirty="0">
                <a:solidFill>
                  <a:schemeClr val="accent1"/>
                </a:solidFill>
              </a:rPr>
              <a:t> </a:t>
            </a:r>
            <a:r>
              <a:rPr lang="en-US" dirty="0" err="1">
                <a:solidFill>
                  <a:schemeClr val="accent1"/>
                </a:solidFill>
              </a:rPr>
              <a:t>yeterince</a:t>
            </a:r>
            <a:r>
              <a:rPr lang="en-US" dirty="0">
                <a:solidFill>
                  <a:schemeClr val="accent1"/>
                </a:solidFill>
              </a:rPr>
              <a:t> </a:t>
            </a:r>
            <a:r>
              <a:rPr lang="en-US" dirty="0" err="1">
                <a:solidFill>
                  <a:schemeClr val="accent1"/>
                </a:solidFill>
              </a:rPr>
              <a:t>iyi</a:t>
            </a:r>
            <a:r>
              <a:rPr lang="en-US" dirty="0">
                <a:solidFill>
                  <a:schemeClr val="accent1"/>
                </a:solidFill>
              </a:rPr>
              <a:t> </a:t>
            </a:r>
            <a:r>
              <a:rPr lang="en-US" dirty="0" err="1">
                <a:solidFill>
                  <a:schemeClr val="accent1"/>
                </a:solidFill>
              </a:rPr>
              <a:t>olduğunu</a:t>
            </a:r>
            <a:r>
              <a:rPr lang="en-US" dirty="0">
                <a:solidFill>
                  <a:schemeClr val="accent1"/>
                </a:solidFill>
              </a:rPr>
              <a:t> </a:t>
            </a:r>
            <a:r>
              <a:rPr lang="en-US" dirty="0" err="1">
                <a:solidFill>
                  <a:schemeClr val="accent1"/>
                </a:solidFill>
              </a:rPr>
              <a:t>kontrol</a:t>
            </a:r>
            <a:r>
              <a:rPr lang="en-US" dirty="0">
                <a:solidFill>
                  <a:schemeClr val="accent1"/>
                </a:solidFill>
              </a:rPr>
              <a:t> </a:t>
            </a:r>
            <a:r>
              <a:rPr lang="en-US" dirty="0" err="1">
                <a:solidFill>
                  <a:schemeClr val="accent1"/>
                </a:solidFill>
              </a:rPr>
              <a:t>etmektir</a:t>
            </a:r>
            <a:r>
              <a:rPr lang="en-US" dirty="0">
                <a:solidFill>
                  <a:schemeClr val="accent1"/>
                </a:solidFill>
              </a:rPr>
              <a:t> (</a:t>
            </a:r>
            <a:r>
              <a:rPr lang="en-US" dirty="0" err="1">
                <a:solidFill>
                  <a:schemeClr val="accent1"/>
                </a:solidFill>
              </a:rPr>
              <a:t>doğrulama</a:t>
            </a:r>
            <a:r>
              <a:rPr lang="en-US" dirty="0">
                <a:solidFill>
                  <a:schemeClr val="accent1"/>
                </a:solidFill>
              </a:rPr>
              <a:t> </a:t>
            </a:r>
            <a:r>
              <a:rPr lang="en-US" dirty="0" err="1">
                <a:solidFill>
                  <a:schemeClr val="accent1"/>
                </a:solidFill>
              </a:rPr>
              <a:t>testi</a:t>
            </a:r>
            <a:r>
              <a:rPr lang="en-US" dirty="0">
                <a:solidFill>
                  <a:schemeClr val="accent1"/>
                </a:solidFill>
              </a:rPr>
              <a:t>).</a:t>
            </a:r>
          </a:p>
          <a:p>
            <a:pPr lvl="2" algn="just"/>
            <a:r>
              <a:rPr lang="en-US" b="1" dirty="0" err="1">
                <a:solidFill>
                  <a:schemeClr val="accent6">
                    <a:lumMod val="50000"/>
                  </a:schemeClr>
                </a:solidFill>
              </a:rPr>
              <a:t>Örn</a:t>
            </a:r>
            <a:r>
              <a:rPr lang="en-US" b="1" dirty="0">
                <a:solidFill>
                  <a:schemeClr val="accent6">
                    <a:lumMod val="50000"/>
                  </a:schemeClr>
                </a:solidFill>
              </a:rPr>
              <a:t>. </a:t>
            </a:r>
            <a:r>
              <a:rPr lang="en-US" sz="2000" b="1" dirty="0" err="1">
                <a:solidFill>
                  <a:schemeClr val="accent6">
                    <a:lumMod val="50000"/>
                  </a:schemeClr>
                </a:solidFill>
              </a:rPr>
              <a:t>Sürüm</a:t>
            </a:r>
            <a:r>
              <a:rPr lang="en-US" sz="2000" b="1" dirty="0">
                <a:solidFill>
                  <a:schemeClr val="accent6">
                    <a:lumMod val="50000"/>
                  </a:schemeClr>
                </a:solidFill>
              </a:rPr>
              <a:t> </a:t>
            </a:r>
            <a:r>
              <a:rPr lang="en-US" sz="2000" b="1" dirty="0" err="1">
                <a:solidFill>
                  <a:schemeClr val="accent6">
                    <a:lumMod val="50000"/>
                  </a:schemeClr>
                </a:solidFill>
              </a:rPr>
              <a:t>Testi</a:t>
            </a:r>
            <a:r>
              <a:rPr lang="en-US" sz="2000" b="1" dirty="0">
                <a:solidFill>
                  <a:schemeClr val="accent6">
                    <a:lumMod val="50000"/>
                  </a:schemeClr>
                </a:solidFill>
              </a:rPr>
              <a:t> </a:t>
            </a:r>
            <a:r>
              <a:rPr lang="en-US" sz="2000" b="1" dirty="0">
                <a:solidFill>
                  <a:schemeClr val="accent6">
                    <a:lumMod val="50000"/>
                  </a:schemeClr>
                </a:solidFill>
                <a:sym typeface="Wingdings" panose="05000000000000000000" pitchFamily="2" charset="2"/>
              </a:rPr>
              <a:t> </a:t>
            </a:r>
            <a:r>
              <a:rPr lang="en-US" sz="2000" b="1" dirty="0" err="1">
                <a:solidFill>
                  <a:schemeClr val="accent6">
                    <a:lumMod val="50000"/>
                  </a:schemeClr>
                </a:solidFill>
                <a:sym typeface="Wingdings" panose="05000000000000000000" pitchFamily="2" charset="2"/>
              </a:rPr>
              <a:t>Gereksinimler</a:t>
            </a:r>
            <a:endParaRPr lang="en-US" sz="2000" b="1" dirty="0">
              <a:solidFill>
                <a:schemeClr val="accent6">
                  <a:lumMod val="50000"/>
                </a:schemeClr>
              </a:solidFill>
            </a:endParaRPr>
          </a:p>
          <a:p>
            <a:pPr lvl="1" algn="just"/>
            <a:endParaRPr lang="en-GB" dirty="0">
              <a:solidFill>
                <a:schemeClr val="accent1"/>
              </a:solidFill>
            </a:endParaRPr>
          </a:p>
          <a:p>
            <a:pPr algn="just"/>
            <a:endParaRPr lang="en-US" dirty="0"/>
          </a:p>
        </p:txBody>
      </p:sp>
    </p:spTree>
  </p:cSld>
  <p:clrMapOvr>
    <a:masterClrMapping/>
  </p:clrMapOvr>
  <p:transition spd="med">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95658-9C50-A8B2-D418-C585F38BEE15}"/>
              </a:ext>
            </a:extLst>
          </p:cNvPr>
          <p:cNvSpPr>
            <a:spLocks noGrp="1"/>
          </p:cNvSpPr>
          <p:nvPr>
            <p:ph type="title"/>
          </p:nvPr>
        </p:nvSpPr>
        <p:spPr>
          <a:xfrm>
            <a:off x="2449384" y="2760236"/>
            <a:ext cx="7293232" cy="1143000"/>
          </a:xfrm>
        </p:spPr>
        <p:txBody>
          <a:bodyPr/>
          <a:lstStyle/>
          <a:p>
            <a:pPr algn="ctr"/>
            <a:r>
              <a:rPr lang="tr-TR"/>
              <a:t>ÖRNEK 1-</a:t>
            </a:r>
            <a:br>
              <a:rPr lang="tr-TR"/>
            </a:br>
            <a:r>
              <a:rPr lang="en-US"/>
              <a:t>GEREKSINIMLERE DAYALI TEST</a:t>
            </a:r>
            <a:endParaRPr lang="en-150"/>
          </a:p>
        </p:txBody>
      </p:sp>
      <p:sp>
        <p:nvSpPr>
          <p:cNvPr id="4" name="Date Placeholder 3">
            <a:extLst>
              <a:ext uri="{FF2B5EF4-FFF2-40B4-BE49-F238E27FC236}">
                <a16:creationId xmlns:a16="http://schemas.microsoft.com/office/drawing/2014/main" id="{9A9F6784-1E4B-B0EA-7889-15A1BB876388}"/>
              </a:ext>
            </a:extLst>
          </p:cNvPr>
          <p:cNvSpPr>
            <a:spLocks noGrp="1"/>
          </p:cNvSpPr>
          <p:nvPr>
            <p:ph type="dt" sz="half" idx="10"/>
          </p:nvPr>
        </p:nvSpPr>
        <p:spPr/>
        <p:txBody>
          <a:bodyPr/>
          <a:lstStyle/>
          <a:p>
            <a:r>
              <a:rPr lang="en-GB"/>
              <a:t>30/10/2014</a:t>
            </a:r>
            <a:endParaRPr lang="en-US"/>
          </a:p>
        </p:txBody>
      </p:sp>
      <p:sp>
        <p:nvSpPr>
          <p:cNvPr id="5" name="Footer Placeholder 4">
            <a:extLst>
              <a:ext uri="{FF2B5EF4-FFF2-40B4-BE49-F238E27FC236}">
                <a16:creationId xmlns:a16="http://schemas.microsoft.com/office/drawing/2014/main" id="{A27B1151-381E-BE29-A70D-F4AAF60B10A5}"/>
              </a:ext>
            </a:extLst>
          </p:cNvPr>
          <p:cNvSpPr>
            <a:spLocks noGrp="1"/>
          </p:cNvSpPr>
          <p:nvPr>
            <p:ph type="ftr" sz="quarter" idx="11"/>
          </p:nvPr>
        </p:nvSpPr>
        <p:spPr/>
        <p:txBody>
          <a:bodyPr/>
          <a:lstStyle/>
          <a:p>
            <a:r>
              <a:rPr lang="en-US"/>
              <a:t>Bölüm 8 Yazılım Testi</a:t>
            </a:r>
          </a:p>
        </p:txBody>
      </p:sp>
      <p:sp>
        <p:nvSpPr>
          <p:cNvPr id="6" name="Slide Number Placeholder 5">
            <a:extLst>
              <a:ext uri="{FF2B5EF4-FFF2-40B4-BE49-F238E27FC236}">
                <a16:creationId xmlns:a16="http://schemas.microsoft.com/office/drawing/2014/main" id="{ADF0F6BE-0486-08D9-4D27-BFBE81E00EF5}"/>
              </a:ext>
            </a:extLst>
          </p:cNvPr>
          <p:cNvSpPr>
            <a:spLocks noGrp="1"/>
          </p:cNvSpPr>
          <p:nvPr>
            <p:ph type="sldNum" sz="quarter" idx="12"/>
          </p:nvPr>
        </p:nvSpPr>
        <p:spPr/>
        <p:txBody>
          <a:bodyPr/>
          <a:lstStyle/>
          <a:p>
            <a:fld id="{CB105B8D-1C36-1C40-961B-CAAB1DD98B28}" type="slidenum">
              <a:rPr lang="en-US" smtClean="0"/>
              <a:t>3</a:t>
            </a:fld>
            <a:endParaRPr lang="en-US"/>
          </a:p>
        </p:txBody>
      </p:sp>
    </p:spTree>
    <p:extLst>
      <p:ext uri="{BB962C8B-B14F-4D97-AF65-F5344CB8AC3E}">
        <p14:creationId xmlns:p14="http://schemas.microsoft.com/office/powerpoint/2010/main" val="2747531869"/>
      </p:ext>
    </p:extLst>
  </p:cSld>
  <p:clrMapOvr>
    <a:masterClrMapping/>
  </p:clrMapOvr>
  <p:transition spd="med">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a:t>Gereksinimlere dayalı test</a:t>
            </a:r>
          </a:p>
        </p:txBody>
      </p:sp>
      <p:sp>
        <p:nvSpPr>
          <p:cNvPr id="3" name="Content Placeholder 2"/>
          <p:cNvSpPr>
            <a:spLocks noGrp="1"/>
          </p:cNvSpPr>
          <p:nvPr>
            <p:ph idx="1"/>
          </p:nvPr>
        </p:nvSpPr>
        <p:spPr>
          <a:xfrm>
            <a:off x="1819276" y="1600201"/>
            <a:ext cx="9059739" cy="4810125"/>
          </a:xfrm>
        </p:spPr>
        <p:txBody>
          <a:bodyPr/>
          <a:lstStyle/>
          <a:p>
            <a:pPr algn="just"/>
            <a:r>
              <a:rPr lang="en-US" dirty="0" err="1"/>
              <a:t>Gereksinimlere</a:t>
            </a:r>
            <a:r>
              <a:rPr lang="en-US" dirty="0"/>
              <a:t> </a:t>
            </a:r>
            <a:r>
              <a:rPr lang="en-US" dirty="0" err="1"/>
              <a:t>dayalı</a:t>
            </a:r>
            <a:r>
              <a:rPr lang="en-US" dirty="0"/>
              <a:t> </a:t>
            </a:r>
            <a:r>
              <a:rPr lang="en-US" b="1" i="1" u="sng" dirty="0">
                <a:solidFill>
                  <a:schemeClr val="accent1"/>
                </a:solidFill>
              </a:rPr>
              <a:t>test, her </a:t>
            </a:r>
            <a:r>
              <a:rPr lang="en-US" b="1" i="1" u="sng" dirty="0" err="1">
                <a:solidFill>
                  <a:schemeClr val="accent1"/>
                </a:solidFill>
              </a:rPr>
              <a:t>bir</a:t>
            </a:r>
            <a:r>
              <a:rPr lang="en-US" b="1" i="1" u="sng" dirty="0">
                <a:solidFill>
                  <a:schemeClr val="accent1"/>
                </a:solidFill>
              </a:rPr>
              <a:t> </a:t>
            </a:r>
            <a:r>
              <a:rPr lang="en-US" b="1" i="1" u="sng" dirty="0" err="1">
                <a:solidFill>
                  <a:schemeClr val="accent1"/>
                </a:solidFill>
              </a:rPr>
              <a:t>gereksinimin</a:t>
            </a:r>
            <a:r>
              <a:rPr lang="en-US" b="1" i="1" u="sng" dirty="0">
                <a:solidFill>
                  <a:schemeClr val="accent1"/>
                </a:solidFill>
              </a:rPr>
              <a:t> </a:t>
            </a:r>
            <a:r>
              <a:rPr lang="en-US" b="1" i="1" u="sng" dirty="0" err="1">
                <a:solidFill>
                  <a:schemeClr val="accent1"/>
                </a:solidFill>
              </a:rPr>
              <a:t>incelenmesini</a:t>
            </a:r>
            <a:r>
              <a:rPr lang="en-US" b="1" i="1" u="sng" dirty="0">
                <a:solidFill>
                  <a:schemeClr val="accent1"/>
                </a:solidFill>
              </a:rPr>
              <a:t> </a:t>
            </a:r>
            <a:r>
              <a:rPr lang="en-US" dirty="0" err="1"/>
              <a:t>ve</a:t>
            </a:r>
            <a:r>
              <a:rPr lang="en-US" dirty="0"/>
              <a:t> </a:t>
            </a:r>
            <a:r>
              <a:rPr lang="en-US" b="1" i="1" u="sng" dirty="0" err="1">
                <a:solidFill>
                  <a:schemeClr val="accent1"/>
                </a:solidFill>
              </a:rPr>
              <a:t>bunun</a:t>
            </a:r>
            <a:r>
              <a:rPr lang="en-US" b="1" i="1" u="sng" dirty="0">
                <a:solidFill>
                  <a:schemeClr val="accent1"/>
                </a:solidFill>
              </a:rPr>
              <a:t> </a:t>
            </a:r>
            <a:r>
              <a:rPr lang="en-US" b="1" i="1" u="sng" dirty="0" err="1">
                <a:solidFill>
                  <a:schemeClr val="accent1"/>
                </a:solidFill>
              </a:rPr>
              <a:t>için</a:t>
            </a:r>
            <a:r>
              <a:rPr lang="en-US" b="1" i="1" u="sng" dirty="0">
                <a:solidFill>
                  <a:schemeClr val="accent1"/>
                </a:solidFill>
              </a:rPr>
              <a:t> </a:t>
            </a:r>
            <a:r>
              <a:rPr lang="en-US" b="1" i="1" u="sng" dirty="0" err="1">
                <a:solidFill>
                  <a:schemeClr val="accent1"/>
                </a:solidFill>
              </a:rPr>
              <a:t>bir</a:t>
            </a:r>
            <a:r>
              <a:rPr lang="en-US" b="1" i="1" u="sng" dirty="0">
                <a:solidFill>
                  <a:schemeClr val="accent1"/>
                </a:solidFill>
              </a:rPr>
              <a:t> test </a:t>
            </a:r>
            <a:r>
              <a:rPr lang="en-US" b="1" i="1" u="sng" dirty="0" err="1">
                <a:solidFill>
                  <a:schemeClr val="accent1"/>
                </a:solidFill>
              </a:rPr>
              <a:t>veya</a:t>
            </a:r>
            <a:r>
              <a:rPr lang="en-US" b="1" i="1" u="sng" dirty="0">
                <a:solidFill>
                  <a:schemeClr val="accent1"/>
                </a:solidFill>
              </a:rPr>
              <a:t> </a:t>
            </a:r>
            <a:r>
              <a:rPr lang="en-US" b="1" i="1" u="sng" dirty="0" err="1">
                <a:solidFill>
                  <a:schemeClr val="accent1"/>
                </a:solidFill>
              </a:rPr>
              <a:t>testler</a:t>
            </a:r>
            <a:r>
              <a:rPr lang="en-US" b="1" i="1" u="sng" dirty="0">
                <a:solidFill>
                  <a:schemeClr val="accent1"/>
                </a:solidFill>
              </a:rPr>
              <a:t> </a:t>
            </a:r>
            <a:r>
              <a:rPr lang="en-US" b="1" i="1" u="sng" dirty="0" err="1">
                <a:solidFill>
                  <a:schemeClr val="accent1"/>
                </a:solidFill>
              </a:rPr>
              <a:t>geliştirilmesini</a:t>
            </a:r>
            <a:r>
              <a:rPr lang="en-US" b="1" i="1" u="sng" dirty="0">
                <a:solidFill>
                  <a:schemeClr val="accent1"/>
                </a:solidFill>
              </a:rPr>
              <a:t> </a:t>
            </a:r>
            <a:r>
              <a:rPr lang="en-US" dirty="0" err="1"/>
              <a:t>içerir</a:t>
            </a:r>
            <a:r>
              <a:rPr lang="en-US" dirty="0"/>
              <a:t>.</a:t>
            </a:r>
          </a:p>
          <a:p>
            <a:pPr algn="just"/>
            <a:r>
              <a:rPr lang="en-US" sz="3200" b="1" dirty="0" err="1"/>
              <a:t>Mentcare</a:t>
            </a:r>
            <a:r>
              <a:rPr lang="en-US" sz="3200" b="1" dirty="0"/>
              <a:t> </a:t>
            </a:r>
            <a:r>
              <a:rPr lang="en-US" sz="3200" dirty="0" err="1"/>
              <a:t>sistemi</a:t>
            </a:r>
            <a:r>
              <a:rPr lang="en-US" sz="3200" dirty="0"/>
              <a:t> </a:t>
            </a:r>
            <a:r>
              <a:rPr lang="en-US" sz="3200" u="sng" dirty="0" err="1"/>
              <a:t>gereksinimleri</a:t>
            </a:r>
            <a:r>
              <a:rPr lang="en-US" sz="3200" dirty="0"/>
              <a:t>:</a:t>
            </a:r>
          </a:p>
          <a:p>
            <a:pPr marL="914400" lvl="1" indent="-457200" algn="just">
              <a:buFont typeface="+mj-lt"/>
              <a:buAutoNum type="arabicPeriod"/>
            </a:pPr>
            <a:r>
              <a:rPr lang="en-US" sz="2800" b="1" dirty="0">
                <a:solidFill>
                  <a:srgbClr val="FF0000"/>
                </a:solidFill>
              </a:rPr>
              <a:t>Bir </a:t>
            </a:r>
            <a:r>
              <a:rPr lang="en-US" sz="2800" b="1" dirty="0" err="1">
                <a:solidFill>
                  <a:srgbClr val="FF0000"/>
                </a:solidFill>
              </a:rPr>
              <a:t>hastanın</a:t>
            </a:r>
            <a:r>
              <a:rPr lang="en-US" sz="2800" b="1" dirty="0">
                <a:solidFill>
                  <a:srgbClr val="FF0000"/>
                </a:solidFill>
              </a:rPr>
              <a:t> </a:t>
            </a:r>
            <a:r>
              <a:rPr lang="en-US" sz="2800" b="1" dirty="0" err="1">
                <a:solidFill>
                  <a:srgbClr val="FF0000"/>
                </a:solidFill>
              </a:rPr>
              <a:t>herhangi</a:t>
            </a:r>
            <a:r>
              <a:rPr lang="en-US" sz="2800" b="1" dirty="0">
                <a:solidFill>
                  <a:srgbClr val="FF0000"/>
                </a:solidFill>
              </a:rPr>
              <a:t> </a:t>
            </a:r>
            <a:r>
              <a:rPr lang="en-US" sz="2800" b="1" dirty="0" err="1">
                <a:solidFill>
                  <a:srgbClr val="FF0000"/>
                </a:solidFill>
              </a:rPr>
              <a:t>bir</a:t>
            </a:r>
            <a:r>
              <a:rPr lang="en-US" sz="2800" b="1" dirty="0">
                <a:solidFill>
                  <a:srgbClr val="FF0000"/>
                </a:solidFill>
              </a:rPr>
              <a:t> </a:t>
            </a:r>
            <a:r>
              <a:rPr lang="tr-TR" sz="2800" b="1" dirty="0">
                <a:solidFill>
                  <a:srgbClr val="FF0000"/>
                </a:solidFill>
              </a:rPr>
              <a:t>ilaca </a:t>
            </a:r>
            <a:r>
              <a:rPr lang="en-US" sz="2800" dirty="0" err="1"/>
              <a:t>karşı</a:t>
            </a:r>
            <a:r>
              <a:rPr lang="en-US" sz="2800" dirty="0"/>
              <a:t> </a:t>
            </a:r>
            <a:r>
              <a:rPr lang="en-US" sz="2800" b="1" dirty="0" err="1">
                <a:solidFill>
                  <a:srgbClr val="FF0000"/>
                </a:solidFill>
              </a:rPr>
              <a:t>alerjisi</a:t>
            </a:r>
            <a:r>
              <a:rPr lang="en-US" sz="2800" b="1" dirty="0">
                <a:solidFill>
                  <a:srgbClr val="FF0000"/>
                </a:solidFill>
              </a:rPr>
              <a:t> </a:t>
            </a:r>
            <a:r>
              <a:rPr lang="en-US" sz="2800" b="1" dirty="0" err="1">
                <a:solidFill>
                  <a:srgbClr val="FF0000"/>
                </a:solidFill>
              </a:rPr>
              <a:t>olduğu</a:t>
            </a:r>
            <a:r>
              <a:rPr lang="en-US" sz="2800" b="1" dirty="0">
                <a:solidFill>
                  <a:srgbClr val="FF0000"/>
                </a:solidFill>
              </a:rPr>
              <a:t> </a:t>
            </a:r>
            <a:r>
              <a:rPr lang="en-US" sz="2800" b="1" dirty="0" err="1">
                <a:solidFill>
                  <a:srgbClr val="FF0000"/>
                </a:solidFill>
              </a:rPr>
              <a:t>biliniyorsa</a:t>
            </a:r>
            <a:r>
              <a:rPr lang="en-US" sz="2800" dirty="0"/>
              <a:t>, o </a:t>
            </a:r>
            <a:r>
              <a:rPr lang="en-US" sz="2800" dirty="0" err="1"/>
              <a:t>ilacın</a:t>
            </a:r>
            <a:r>
              <a:rPr lang="en-US" sz="2800" dirty="0"/>
              <a:t> </a:t>
            </a:r>
            <a:r>
              <a:rPr lang="en-US" sz="2800" dirty="0" err="1"/>
              <a:t>reçetelenmesi</a:t>
            </a:r>
            <a:r>
              <a:rPr lang="en-US" sz="2800" dirty="0"/>
              <a:t> </a:t>
            </a:r>
            <a:r>
              <a:rPr lang="en-US" sz="2800" dirty="0" err="1"/>
              <a:t>sistem</a:t>
            </a:r>
            <a:r>
              <a:rPr lang="en-US" sz="2800" dirty="0"/>
              <a:t> </a:t>
            </a:r>
            <a:r>
              <a:rPr lang="en-US" sz="2800" dirty="0" err="1"/>
              <a:t>kullanıcısına</a:t>
            </a:r>
            <a:r>
              <a:rPr lang="en-US" sz="2800" dirty="0"/>
              <a:t> </a:t>
            </a:r>
            <a:r>
              <a:rPr lang="tr-TR" sz="2800" b="1" dirty="0">
                <a:solidFill>
                  <a:srgbClr val="FF0000"/>
                </a:solidFill>
              </a:rPr>
              <a:t>(doktora)</a:t>
            </a:r>
            <a:r>
              <a:rPr lang="en-US" sz="2800" dirty="0"/>
              <a:t> </a:t>
            </a:r>
            <a:r>
              <a:rPr lang="en-US" sz="2800" b="1" u="sng" dirty="0" err="1">
                <a:highlight>
                  <a:srgbClr val="FFFF00"/>
                </a:highlight>
              </a:rPr>
              <a:t>bir</a:t>
            </a:r>
            <a:r>
              <a:rPr lang="en-US" sz="2800" b="1" u="sng" dirty="0">
                <a:highlight>
                  <a:srgbClr val="FFFF00"/>
                </a:highlight>
              </a:rPr>
              <a:t> </a:t>
            </a:r>
            <a:r>
              <a:rPr lang="en-US" sz="2800" b="1" u="sng" dirty="0" err="1">
                <a:highlight>
                  <a:srgbClr val="FFFF00"/>
                </a:highlight>
              </a:rPr>
              <a:t>uyarı</a:t>
            </a:r>
            <a:r>
              <a:rPr lang="en-US" sz="2800" b="1" u="sng" dirty="0">
                <a:highlight>
                  <a:srgbClr val="FFFF00"/>
                </a:highlight>
              </a:rPr>
              <a:t> </a:t>
            </a:r>
            <a:r>
              <a:rPr lang="en-US" sz="2800" b="1" u="sng" dirty="0" err="1">
                <a:highlight>
                  <a:srgbClr val="FFFF00"/>
                </a:highlight>
              </a:rPr>
              <a:t>mesajı</a:t>
            </a:r>
            <a:r>
              <a:rPr lang="en-US" sz="2800" b="1" u="sng" dirty="0">
                <a:highlight>
                  <a:srgbClr val="FFFF00"/>
                </a:highlight>
              </a:rPr>
              <a:t> </a:t>
            </a:r>
            <a:r>
              <a:rPr lang="en-US" sz="2800" b="1" u="sng" dirty="0" err="1">
                <a:highlight>
                  <a:srgbClr val="FFFF00"/>
                </a:highlight>
              </a:rPr>
              <a:t>verecektir</a:t>
            </a:r>
            <a:r>
              <a:rPr lang="en-US" sz="2800" dirty="0"/>
              <a:t>.</a:t>
            </a:r>
            <a:endParaRPr lang="en-GB" sz="2800" dirty="0"/>
          </a:p>
          <a:p>
            <a:pPr marL="914400" lvl="1" indent="-457200" algn="just">
              <a:buFont typeface="+mj-lt"/>
              <a:buAutoNum type="arabicPeriod"/>
            </a:pPr>
            <a:r>
              <a:rPr lang="en-US" sz="2800" dirty="0" err="1"/>
              <a:t>Eğer</a:t>
            </a:r>
            <a:r>
              <a:rPr lang="en-US" sz="2800" dirty="0"/>
              <a:t> </a:t>
            </a:r>
            <a:r>
              <a:rPr lang="en-US" sz="2800" dirty="0" err="1"/>
              <a:t>reçeteyi</a:t>
            </a:r>
            <a:r>
              <a:rPr lang="en-US" sz="2800" dirty="0"/>
              <a:t> </a:t>
            </a:r>
            <a:r>
              <a:rPr lang="en-US" sz="2800" dirty="0" err="1"/>
              <a:t>yazan</a:t>
            </a:r>
            <a:r>
              <a:rPr lang="en-US" sz="2800" dirty="0"/>
              <a:t> </a:t>
            </a:r>
            <a:r>
              <a:rPr lang="en-US" sz="2800" dirty="0" err="1"/>
              <a:t>kişi</a:t>
            </a:r>
            <a:r>
              <a:rPr lang="en-US" sz="2800" dirty="0"/>
              <a:t> (</a:t>
            </a:r>
            <a:r>
              <a:rPr lang="en-US" sz="2800" b="1" dirty="0" err="1">
                <a:solidFill>
                  <a:srgbClr val="FF0000"/>
                </a:solidFill>
              </a:rPr>
              <a:t>doktor</a:t>
            </a:r>
            <a:r>
              <a:rPr lang="en-US" sz="2800" dirty="0"/>
              <a:t>) </a:t>
            </a:r>
            <a:r>
              <a:rPr lang="en-US" sz="2800" b="1" dirty="0" err="1">
                <a:solidFill>
                  <a:srgbClr val="FF0000"/>
                </a:solidFill>
              </a:rPr>
              <a:t>bir</a:t>
            </a:r>
            <a:r>
              <a:rPr lang="en-US" sz="2800" b="1" dirty="0">
                <a:solidFill>
                  <a:srgbClr val="FF0000"/>
                </a:solidFill>
              </a:rPr>
              <a:t> </a:t>
            </a:r>
            <a:r>
              <a:rPr lang="en-US" sz="2800" b="1" dirty="0" err="1">
                <a:solidFill>
                  <a:srgbClr val="FF0000"/>
                </a:solidFill>
              </a:rPr>
              <a:t>alerji</a:t>
            </a:r>
            <a:r>
              <a:rPr lang="en-US" sz="2800" b="1" dirty="0">
                <a:solidFill>
                  <a:srgbClr val="FF0000"/>
                </a:solidFill>
              </a:rPr>
              <a:t> </a:t>
            </a:r>
            <a:r>
              <a:rPr lang="en-US" sz="2800" b="1" dirty="0" err="1">
                <a:solidFill>
                  <a:srgbClr val="FF0000"/>
                </a:solidFill>
              </a:rPr>
              <a:t>uyarısını</a:t>
            </a:r>
            <a:r>
              <a:rPr lang="en-US" sz="2800" b="1" dirty="0">
                <a:solidFill>
                  <a:srgbClr val="FF0000"/>
                </a:solidFill>
              </a:rPr>
              <a:t> </a:t>
            </a:r>
            <a:r>
              <a:rPr lang="en-US" sz="2800" b="1" dirty="0" err="1">
                <a:solidFill>
                  <a:srgbClr val="FF0000"/>
                </a:solidFill>
              </a:rPr>
              <a:t>göz</a:t>
            </a:r>
            <a:r>
              <a:rPr lang="en-US" sz="2800" b="1" dirty="0">
                <a:solidFill>
                  <a:srgbClr val="FF0000"/>
                </a:solidFill>
              </a:rPr>
              <a:t> </a:t>
            </a:r>
            <a:r>
              <a:rPr lang="en-US" sz="2800" b="1" u="sng" dirty="0" err="1">
                <a:highlight>
                  <a:srgbClr val="FFFF00"/>
                </a:highlight>
              </a:rPr>
              <a:t>ardı</a:t>
            </a:r>
            <a:r>
              <a:rPr lang="en-US" sz="2800" b="1" u="sng" dirty="0">
                <a:highlight>
                  <a:srgbClr val="FFFF00"/>
                </a:highlight>
              </a:rPr>
              <a:t> </a:t>
            </a:r>
            <a:r>
              <a:rPr lang="en-US" sz="2800" dirty="0" err="1"/>
              <a:t>etmeyi</a:t>
            </a:r>
            <a:r>
              <a:rPr lang="en-US" sz="2800" dirty="0"/>
              <a:t> </a:t>
            </a:r>
            <a:r>
              <a:rPr lang="en-US" sz="2800" dirty="0" err="1"/>
              <a:t>seçerse</a:t>
            </a:r>
            <a:r>
              <a:rPr lang="en-US" sz="2800" dirty="0"/>
              <a:t>, </a:t>
            </a:r>
            <a:r>
              <a:rPr lang="en-US" sz="2800" b="1" u="sng" dirty="0" err="1">
                <a:highlight>
                  <a:srgbClr val="FFFF00"/>
                </a:highlight>
              </a:rPr>
              <a:t>bunun</a:t>
            </a:r>
            <a:r>
              <a:rPr lang="en-US" sz="2800" b="1" u="sng" dirty="0">
                <a:highlight>
                  <a:srgbClr val="FFFF00"/>
                </a:highlight>
              </a:rPr>
              <a:t> </a:t>
            </a:r>
            <a:r>
              <a:rPr lang="en-US" sz="2800" b="1" u="sng" dirty="0" err="1">
                <a:highlight>
                  <a:srgbClr val="FFFF00"/>
                </a:highlight>
              </a:rPr>
              <a:t>neden</a:t>
            </a:r>
            <a:r>
              <a:rPr lang="en-US" sz="2800" b="1" u="sng" dirty="0">
                <a:highlight>
                  <a:srgbClr val="FFFF00"/>
                </a:highlight>
              </a:rPr>
              <a:t> </a:t>
            </a:r>
            <a:r>
              <a:rPr lang="en-US" sz="2800" b="1" u="sng" dirty="0" err="1">
                <a:highlight>
                  <a:srgbClr val="FFFF00"/>
                </a:highlight>
              </a:rPr>
              <a:t>göz</a:t>
            </a:r>
            <a:r>
              <a:rPr lang="en-US" sz="2800" b="1" u="sng" dirty="0">
                <a:highlight>
                  <a:srgbClr val="FFFF00"/>
                </a:highlight>
              </a:rPr>
              <a:t> </a:t>
            </a:r>
            <a:r>
              <a:rPr lang="en-US" sz="2800" b="1" u="sng" dirty="0" err="1">
                <a:highlight>
                  <a:srgbClr val="FFFF00"/>
                </a:highlight>
              </a:rPr>
              <a:t>ardı</a:t>
            </a:r>
            <a:r>
              <a:rPr lang="en-US" sz="2800" b="1" u="sng" dirty="0">
                <a:highlight>
                  <a:srgbClr val="FFFF00"/>
                </a:highlight>
              </a:rPr>
              <a:t> </a:t>
            </a:r>
            <a:r>
              <a:rPr lang="en-US" sz="2800" b="1" u="sng" dirty="0" err="1">
                <a:highlight>
                  <a:srgbClr val="FFFF00"/>
                </a:highlight>
              </a:rPr>
              <a:t>edildiğine</a:t>
            </a:r>
            <a:r>
              <a:rPr lang="en-US" sz="2800" b="1" u="sng" dirty="0">
                <a:highlight>
                  <a:srgbClr val="FFFF00"/>
                </a:highlight>
              </a:rPr>
              <a:t> </a:t>
            </a:r>
            <a:r>
              <a:rPr lang="en-US" sz="2800" b="1" u="sng" dirty="0" err="1">
                <a:highlight>
                  <a:srgbClr val="FFFF00"/>
                </a:highlight>
              </a:rPr>
              <a:t>dair</a:t>
            </a:r>
            <a:r>
              <a:rPr lang="en-US" sz="2800" b="1" u="sng" dirty="0">
                <a:highlight>
                  <a:srgbClr val="FFFF00"/>
                </a:highlight>
              </a:rPr>
              <a:t> </a:t>
            </a:r>
            <a:r>
              <a:rPr lang="en-US" sz="2800" b="1" u="sng" dirty="0" err="1">
                <a:highlight>
                  <a:srgbClr val="FFFF00"/>
                </a:highlight>
              </a:rPr>
              <a:t>bir</a:t>
            </a:r>
            <a:r>
              <a:rPr lang="en-US" sz="2800" b="1" u="sng" dirty="0">
                <a:highlight>
                  <a:srgbClr val="FFFF00"/>
                </a:highlight>
              </a:rPr>
              <a:t> </a:t>
            </a:r>
            <a:r>
              <a:rPr lang="en-US" sz="2800" b="1" u="sng" dirty="0" err="1">
                <a:highlight>
                  <a:srgbClr val="FFFF00"/>
                </a:highlight>
              </a:rPr>
              <a:t>gerekçe</a:t>
            </a:r>
            <a:r>
              <a:rPr lang="en-US" sz="2800" b="1" u="sng" dirty="0">
                <a:highlight>
                  <a:srgbClr val="FFFF00"/>
                </a:highlight>
              </a:rPr>
              <a:t> </a:t>
            </a:r>
            <a:r>
              <a:rPr lang="en-US" sz="2800" b="1" u="sng" dirty="0" err="1">
                <a:highlight>
                  <a:srgbClr val="FFFF00"/>
                </a:highlight>
              </a:rPr>
              <a:t>sunmalıdır</a:t>
            </a:r>
            <a:r>
              <a:rPr lang="en-US" sz="2800" b="1" u="sng" dirty="0"/>
              <a:t>.</a:t>
            </a:r>
            <a:endParaRPr lang="en-GB" sz="2800" b="1" u="sng" dirty="0"/>
          </a:p>
          <a:p>
            <a:pPr lvl="1" algn="just"/>
            <a:endParaRPr lang="en-US" dirty="0"/>
          </a:p>
        </p:txBody>
      </p:sp>
    </p:spTree>
  </p:cSld>
  <p:clrMapOvr>
    <a:masterClrMapping/>
  </p:clrMapOvr>
  <p:transition spd="med">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Gereksinim testleri (test senaryoları için örnekler)</a:t>
            </a:r>
          </a:p>
        </p:txBody>
      </p:sp>
      <p:sp>
        <p:nvSpPr>
          <p:cNvPr id="3" name="Content Placeholder 2"/>
          <p:cNvSpPr>
            <a:spLocks noGrp="1"/>
          </p:cNvSpPr>
          <p:nvPr>
            <p:ph idx="1"/>
          </p:nvPr>
        </p:nvSpPr>
        <p:spPr>
          <a:xfrm>
            <a:off x="1795464" y="1475641"/>
            <a:ext cx="8415337" cy="4983162"/>
          </a:xfrm>
        </p:spPr>
        <p:txBody>
          <a:bodyPr/>
          <a:lstStyle/>
          <a:p>
            <a:pPr algn="just"/>
            <a:r>
              <a:rPr lang="en-US" sz="1800" b="1" u="sng" dirty="0" err="1">
                <a:solidFill>
                  <a:srgbClr val="FF0000"/>
                </a:solidFill>
              </a:rPr>
              <a:t>Bilinen</a:t>
            </a:r>
            <a:r>
              <a:rPr lang="en-US" sz="1800" b="1" u="sng" dirty="0">
                <a:solidFill>
                  <a:srgbClr val="FF0000"/>
                </a:solidFill>
              </a:rPr>
              <a:t> </a:t>
            </a:r>
            <a:r>
              <a:rPr lang="en-US" sz="1800" b="1" u="sng" dirty="0" err="1">
                <a:solidFill>
                  <a:srgbClr val="FF0000"/>
                </a:solidFill>
              </a:rPr>
              <a:t>bir</a:t>
            </a:r>
            <a:r>
              <a:rPr lang="en-US" sz="1800" b="1" u="sng" dirty="0">
                <a:solidFill>
                  <a:srgbClr val="FF0000"/>
                </a:solidFill>
              </a:rPr>
              <a:t> </a:t>
            </a:r>
            <a:r>
              <a:rPr lang="en-US" sz="1800" b="1" u="sng" dirty="0" err="1">
                <a:solidFill>
                  <a:srgbClr val="FF0000"/>
                </a:solidFill>
              </a:rPr>
              <a:t>alerjisi</a:t>
            </a:r>
            <a:r>
              <a:rPr lang="en-US" sz="1800" b="1" u="sng" dirty="0">
                <a:solidFill>
                  <a:srgbClr val="FF0000"/>
                </a:solidFill>
              </a:rPr>
              <a:t> </a:t>
            </a:r>
            <a:r>
              <a:rPr lang="en-US" sz="1800" b="1" u="sng" dirty="0" err="1">
                <a:solidFill>
                  <a:srgbClr val="FF0000"/>
                </a:solidFill>
              </a:rPr>
              <a:t>olan</a:t>
            </a:r>
            <a:r>
              <a:rPr lang="en-US" sz="1800" b="1" u="sng" dirty="0">
                <a:solidFill>
                  <a:srgbClr val="FF0000"/>
                </a:solidFill>
              </a:rPr>
              <a:t> </a:t>
            </a:r>
            <a:r>
              <a:rPr lang="en-US" sz="1800" b="1" u="sng" dirty="0" err="1">
                <a:solidFill>
                  <a:srgbClr val="FF0000"/>
                </a:solidFill>
              </a:rPr>
              <a:t>bir</a:t>
            </a:r>
            <a:r>
              <a:rPr lang="en-US" sz="1800" b="1" u="sng" dirty="0">
                <a:solidFill>
                  <a:srgbClr val="FF0000"/>
                </a:solidFill>
              </a:rPr>
              <a:t> hasta </a:t>
            </a:r>
            <a:r>
              <a:rPr lang="en-US" sz="1800" b="1" u="sng" dirty="0" err="1">
                <a:solidFill>
                  <a:srgbClr val="FF0000"/>
                </a:solidFill>
              </a:rPr>
              <a:t>kaydı</a:t>
            </a:r>
            <a:r>
              <a:rPr lang="en-US" sz="1800" b="1" u="sng" dirty="0">
                <a:solidFill>
                  <a:srgbClr val="FF0000"/>
                </a:solidFill>
              </a:rPr>
              <a:t> </a:t>
            </a:r>
            <a:r>
              <a:rPr lang="en-US" sz="1800" b="1" u="sng" dirty="0" err="1">
                <a:solidFill>
                  <a:srgbClr val="FF0000"/>
                </a:solidFill>
              </a:rPr>
              <a:t>oluşturun</a:t>
            </a:r>
            <a:r>
              <a:rPr lang="en-US" sz="1800" b="1" u="sng" dirty="0">
                <a:solidFill>
                  <a:srgbClr val="FF0000"/>
                </a:solidFill>
              </a:rPr>
              <a:t> </a:t>
            </a:r>
            <a:r>
              <a:rPr lang="en-US" sz="1800" b="1" dirty="0">
                <a:highlight>
                  <a:srgbClr val="FFFF00"/>
                </a:highlight>
              </a:rPr>
              <a:t>(</a:t>
            </a:r>
            <a:r>
              <a:rPr lang="en-US" sz="1800" b="1" dirty="0" err="1">
                <a:highlight>
                  <a:srgbClr val="FFFF00"/>
                </a:highlight>
              </a:rPr>
              <a:t>örn</a:t>
            </a:r>
            <a:r>
              <a:rPr lang="en-US" sz="1800" b="1" dirty="0">
                <a:highlight>
                  <a:srgbClr val="FFFF00"/>
                </a:highlight>
              </a:rPr>
              <a:t>. </a:t>
            </a:r>
            <a:r>
              <a:rPr lang="en-US" sz="1800" b="1" dirty="0" err="1">
                <a:highlight>
                  <a:srgbClr val="FFFF00"/>
                </a:highlight>
              </a:rPr>
              <a:t>Aspirine</a:t>
            </a:r>
            <a:r>
              <a:rPr lang="en-US" sz="1800" b="1" dirty="0">
                <a:highlight>
                  <a:srgbClr val="FFFF00"/>
                </a:highlight>
              </a:rPr>
              <a:t>). </a:t>
            </a:r>
            <a:r>
              <a:rPr lang="en-US" sz="1800" b="1" dirty="0" err="1">
                <a:highlight>
                  <a:srgbClr val="FFFF00"/>
                </a:highlight>
              </a:rPr>
              <a:t>Hastanın</a:t>
            </a:r>
            <a:r>
              <a:rPr lang="en-US" sz="1800" b="1" dirty="0">
                <a:highlight>
                  <a:srgbClr val="FFFF00"/>
                </a:highlight>
              </a:rPr>
              <a:t> </a:t>
            </a:r>
            <a:r>
              <a:rPr lang="en-US" sz="1800" b="1" dirty="0" err="1">
                <a:highlight>
                  <a:srgbClr val="FFFF00"/>
                </a:highlight>
              </a:rPr>
              <a:t>alerjisi</a:t>
            </a:r>
            <a:r>
              <a:rPr lang="en-US" sz="1800" b="1" dirty="0">
                <a:highlight>
                  <a:srgbClr val="FFFF00"/>
                </a:highlight>
              </a:rPr>
              <a:t> </a:t>
            </a:r>
            <a:r>
              <a:rPr lang="en-US" sz="1800" b="1" dirty="0" err="1">
                <a:highlight>
                  <a:srgbClr val="FFFF00"/>
                </a:highlight>
              </a:rPr>
              <a:t>olduğu</a:t>
            </a:r>
            <a:r>
              <a:rPr lang="en-US" sz="1800" b="1" dirty="0">
                <a:highlight>
                  <a:srgbClr val="FFFF00"/>
                </a:highlight>
              </a:rPr>
              <a:t> </a:t>
            </a:r>
            <a:r>
              <a:rPr lang="en-US" sz="1800" b="1" dirty="0" err="1">
                <a:highlight>
                  <a:srgbClr val="FFFF00"/>
                </a:highlight>
              </a:rPr>
              <a:t>ilacı</a:t>
            </a:r>
            <a:r>
              <a:rPr lang="en-US" sz="1800" b="1" dirty="0">
                <a:highlight>
                  <a:srgbClr val="FFFF00"/>
                </a:highlight>
              </a:rPr>
              <a:t> </a:t>
            </a:r>
            <a:r>
              <a:rPr lang="en-US" sz="1800" b="1" dirty="0" err="1">
                <a:highlight>
                  <a:srgbClr val="FFFF00"/>
                </a:highlight>
              </a:rPr>
              <a:t>reçete</a:t>
            </a:r>
            <a:r>
              <a:rPr lang="en-US" sz="1800" b="1" dirty="0">
                <a:highlight>
                  <a:srgbClr val="FFFF00"/>
                </a:highlight>
              </a:rPr>
              <a:t> </a:t>
            </a:r>
            <a:r>
              <a:rPr lang="en-US" sz="1800" b="1" dirty="0" err="1">
                <a:highlight>
                  <a:srgbClr val="FFFF00"/>
                </a:highlight>
              </a:rPr>
              <a:t>edin</a:t>
            </a:r>
            <a:r>
              <a:rPr lang="en-US" sz="1800" b="1" dirty="0">
                <a:highlight>
                  <a:srgbClr val="FFFF00"/>
                </a:highlight>
              </a:rPr>
              <a:t> </a:t>
            </a:r>
            <a:r>
              <a:rPr lang="en-US" sz="1800" b="1" dirty="0" err="1">
                <a:highlight>
                  <a:srgbClr val="FFFF00"/>
                </a:highlight>
              </a:rPr>
              <a:t>ve</a:t>
            </a:r>
            <a:r>
              <a:rPr lang="en-US" sz="1800" b="1" dirty="0">
                <a:highlight>
                  <a:srgbClr val="FFFF00"/>
                </a:highlight>
              </a:rPr>
              <a:t> </a:t>
            </a:r>
            <a:r>
              <a:rPr lang="en-US" sz="1800" b="1" dirty="0" err="1">
                <a:highlight>
                  <a:srgbClr val="FFFF00"/>
                </a:highlight>
              </a:rPr>
              <a:t>sistem</a:t>
            </a:r>
            <a:r>
              <a:rPr lang="en-US" sz="1800" b="1" dirty="0">
                <a:highlight>
                  <a:srgbClr val="FFFF00"/>
                </a:highlight>
              </a:rPr>
              <a:t> </a:t>
            </a:r>
            <a:r>
              <a:rPr lang="en-US" sz="1800" b="1" dirty="0" err="1">
                <a:highlight>
                  <a:srgbClr val="FFFF00"/>
                </a:highlight>
              </a:rPr>
              <a:t>tarafından</a:t>
            </a:r>
            <a:r>
              <a:rPr lang="en-US" sz="1800" b="1" dirty="0">
                <a:highlight>
                  <a:srgbClr val="FFFF00"/>
                </a:highlight>
              </a:rPr>
              <a:t> </a:t>
            </a:r>
            <a:r>
              <a:rPr lang="en-US" sz="1800" b="1" dirty="0" err="1">
                <a:highlight>
                  <a:srgbClr val="FFFF00"/>
                </a:highlight>
              </a:rPr>
              <a:t>uyarı</a:t>
            </a:r>
            <a:r>
              <a:rPr lang="en-US" sz="1800" b="1" dirty="0">
                <a:highlight>
                  <a:srgbClr val="FFFF00"/>
                </a:highlight>
              </a:rPr>
              <a:t> </a:t>
            </a:r>
            <a:r>
              <a:rPr lang="en-US" sz="1800" b="1" dirty="0" err="1">
                <a:highlight>
                  <a:srgbClr val="FFFF00"/>
                </a:highlight>
              </a:rPr>
              <a:t>verildiğini</a:t>
            </a:r>
            <a:r>
              <a:rPr lang="en-US" sz="1800" b="1" dirty="0">
                <a:highlight>
                  <a:srgbClr val="FFFF00"/>
                </a:highlight>
              </a:rPr>
              <a:t> </a:t>
            </a:r>
            <a:r>
              <a:rPr lang="en-US" sz="1800" b="1" dirty="0" err="1">
                <a:highlight>
                  <a:srgbClr val="FFFF00"/>
                </a:highlight>
              </a:rPr>
              <a:t>kontrol</a:t>
            </a:r>
            <a:r>
              <a:rPr lang="en-US" sz="1800" b="1" dirty="0">
                <a:highlight>
                  <a:srgbClr val="FFFF00"/>
                </a:highlight>
              </a:rPr>
              <a:t> </a:t>
            </a:r>
            <a:r>
              <a:rPr lang="en-US" sz="1800" b="1" dirty="0" err="1">
                <a:highlight>
                  <a:srgbClr val="FFFF00"/>
                </a:highlight>
              </a:rPr>
              <a:t>edin</a:t>
            </a:r>
            <a:r>
              <a:rPr lang="en-US" sz="1800" b="1" dirty="0">
                <a:highlight>
                  <a:srgbClr val="FFFF00"/>
                </a:highlight>
              </a:rPr>
              <a:t> (</a:t>
            </a:r>
            <a:r>
              <a:rPr lang="en-US" sz="1800" b="1" dirty="0" err="1">
                <a:highlight>
                  <a:srgbClr val="FFFF00"/>
                </a:highlight>
              </a:rPr>
              <a:t>Talep</a:t>
            </a:r>
            <a:r>
              <a:rPr lang="en-US" sz="1800" b="1" dirty="0">
                <a:highlight>
                  <a:srgbClr val="FFFF00"/>
                </a:highlight>
              </a:rPr>
              <a:t> # 1).</a:t>
            </a:r>
            <a:endParaRPr lang="en-GB" sz="1800" b="1" dirty="0">
              <a:highlight>
                <a:srgbClr val="FFFF00"/>
              </a:highlight>
            </a:endParaRPr>
          </a:p>
          <a:p>
            <a:pPr algn="just"/>
            <a:r>
              <a:rPr lang="tr-TR" sz="1800" b="1" u="sng" dirty="0">
                <a:solidFill>
                  <a:srgbClr val="FF0000"/>
                </a:solidFill>
              </a:rPr>
              <a:t>"</a:t>
            </a:r>
            <a:r>
              <a:rPr lang="en-US" sz="1800" b="1" u="sng" dirty="0" err="1">
                <a:solidFill>
                  <a:srgbClr val="FF0000"/>
                </a:solidFill>
              </a:rPr>
              <a:t>Bilinen</a:t>
            </a:r>
            <a:r>
              <a:rPr lang="en-US" sz="1800" b="1" u="sng" dirty="0">
                <a:solidFill>
                  <a:srgbClr val="FF0000"/>
                </a:solidFill>
              </a:rPr>
              <a:t> </a:t>
            </a:r>
            <a:r>
              <a:rPr lang="en-US" sz="1800" b="1" u="sng" dirty="0" err="1">
                <a:solidFill>
                  <a:srgbClr val="FF0000"/>
                </a:solidFill>
              </a:rPr>
              <a:t>alerjisi</a:t>
            </a:r>
            <a:r>
              <a:rPr lang="en-US" sz="1800" b="1" u="sng" dirty="0">
                <a:solidFill>
                  <a:srgbClr val="FF0000"/>
                </a:solidFill>
              </a:rPr>
              <a:t> yok</a:t>
            </a:r>
            <a:r>
              <a:rPr lang="tr-TR" sz="1800" b="1" u="sng" dirty="0">
                <a:solidFill>
                  <a:srgbClr val="FF0000"/>
                </a:solidFill>
              </a:rPr>
              <a:t>" </a:t>
            </a:r>
            <a:r>
              <a:rPr lang="en-US" sz="1800" dirty="0" err="1"/>
              <a:t>şeklinde</a:t>
            </a:r>
            <a:r>
              <a:rPr lang="en-US" sz="1800" dirty="0"/>
              <a:t> </a:t>
            </a:r>
            <a:r>
              <a:rPr lang="en-US" sz="1800" dirty="0" err="1"/>
              <a:t>bir</a:t>
            </a:r>
            <a:r>
              <a:rPr lang="en-US" sz="1800" dirty="0"/>
              <a:t> </a:t>
            </a:r>
            <a:r>
              <a:rPr lang="en-US" sz="1800" b="1" u="sng" dirty="0">
                <a:solidFill>
                  <a:srgbClr val="FF0000"/>
                </a:solidFill>
              </a:rPr>
              <a:t>hasta </a:t>
            </a:r>
            <a:r>
              <a:rPr lang="en-US" sz="1800" b="1" u="sng" dirty="0" err="1">
                <a:solidFill>
                  <a:srgbClr val="FF0000"/>
                </a:solidFill>
              </a:rPr>
              <a:t>kaydı</a:t>
            </a:r>
            <a:r>
              <a:rPr lang="en-US" sz="1800" b="1" u="sng" dirty="0">
                <a:solidFill>
                  <a:srgbClr val="FF0000"/>
                </a:solidFill>
              </a:rPr>
              <a:t> </a:t>
            </a:r>
            <a:r>
              <a:rPr lang="en-US" sz="1800" b="1" u="sng" dirty="0" err="1">
                <a:solidFill>
                  <a:srgbClr val="FF0000"/>
                </a:solidFill>
              </a:rPr>
              <a:t>oluşturun</a:t>
            </a:r>
            <a:r>
              <a:rPr lang="en-US" sz="1800" dirty="0"/>
              <a:t>. Var </a:t>
            </a:r>
            <a:r>
              <a:rPr lang="en-US" sz="1800" dirty="0" err="1"/>
              <a:t>olduğu</a:t>
            </a:r>
            <a:r>
              <a:rPr lang="en-US" sz="1800" dirty="0"/>
              <a:t> </a:t>
            </a:r>
            <a:r>
              <a:rPr lang="en-US" sz="1800" dirty="0" err="1"/>
              <a:t>bilinen</a:t>
            </a:r>
            <a:r>
              <a:rPr lang="en-US" sz="1800" dirty="0"/>
              <a:t> </a:t>
            </a:r>
            <a:r>
              <a:rPr lang="en-US" sz="1800" dirty="0" err="1"/>
              <a:t>alerjiler</a:t>
            </a:r>
            <a:r>
              <a:rPr lang="en-US" sz="1800" dirty="0"/>
              <a:t> </a:t>
            </a:r>
            <a:r>
              <a:rPr lang="en-US" sz="1800" dirty="0" err="1"/>
              <a:t>için</a:t>
            </a:r>
            <a:r>
              <a:rPr lang="en-US" sz="1800" dirty="0"/>
              <a:t> </a:t>
            </a:r>
            <a:r>
              <a:rPr lang="en-US" sz="1800" dirty="0" err="1"/>
              <a:t>ilaç</a:t>
            </a:r>
            <a:r>
              <a:rPr lang="en-US" sz="1800" dirty="0"/>
              <a:t> </a:t>
            </a:r>
            <a:r>
              <a:rPr lang="en-US" sz="1800" dirty="0" err="1"/>
              <a:t>reçete</a:t>
            </a:r>
            <a:r>
              <a:rPr lang="en-US" sz="1800" dirty="0"/>
              <a:t> </a:t>
            </a:r>
            <a:r>
              <a:rPr lang="en-US" sz="1800" dirty="0" err="1"/>
              <a:t>edin</a:t>
            </a:r>
            <a:r>
              <a:rPr lang="en-US" sz="1800" dirty="0"/>
              <a:t> (</a:t>
            </a:r>
            <a:r>
              <a:rPr lang="en-US" sz="1800" b="1" dirty="0" err="1">
                <a:highlight>
                  <a:srgbClr val="FFFF00"/>
                </a:highlight>
              </a:rPr>
              <a:t>örn</a:t>
            </a:r>
            <a:r>
              <a:rPr lang="en-US" sz="1800" b="1" dirty="0">
                <a:highlight>
                  <a:srgbClr val="FFFF00"/>
                </a:highlight>
              </a:rPr>
              <a:t>. </a:t>
            </a:r>
            <a:r>
              <a:rPr lang="tr-TR" sz="1800" b="1" dirty="0">
                <a:highlight>
                  <a:srgbClr val="FFFF00"/>
                </a:highlight>
              </a:rPr>
              <a:t>penicline</a:t>
            </a:r>
            <a:r>
              <a:rPr lang="en-US" sz="1800" dirty="0"/>
              <a:t>). </a:t>
            </a:r>
            <a:r>
              <a:rPr lang="en-US" sz="1800" dirty="0" err="1"/>
              <a:t>Sistem</a:t>
            </a:r>
            <a:r>
              <a:rPr lang="en-US" sz="1800" dirty="0"/>
              <a:t> </a:t>
            </a:r>
            <a:r>
              <a:rPr lang="en-US" sz="1800" dirty="0" err="1"/>
              <a:t>tarafından</a:t>
            </a:r>
            <a:r>
              <a:rPr lang="en-US" sz="1800" dirty="0"/>
              <a:t> </a:t>
            </a:r>
            <a:r>
              <a:rPr lang="en-US" sz="1800" b="1" u="sng" dirty="0" err="1">
                <a:highlight>
                  <a:srgbClr val="FFFF00"/>
                </a:highlight>
              </a:rPr>
              <a:t>bir</a:t>
            </a:r>
            <a:r>
              <a:rPr lang="en-US" sz="1800" b="1" u="sng" dirty="0">
                <a:highlight>
                  <a:srgbClr val="FFFF00"/>
                </a:highlight>
              </a:rPr>
              <a:t> </a:t>
            </a:r>
            <a:r>
              <a:rPr lang="en-US" sz="1800" b="1" u="sng" dirty="0" err="1">
                <a:highlight>
                  <a:srgbClr val="FFFF00"/>
                </a:highlight>
              </a:rPr>
              <a:t>uyarı</a:t>
            </a:r>
            <a:r>
              <a:rPr lang="en-US" sz="1800" b="1" u="sng" dirty="0">
                <a:highlight>
                  <a:srgbClr val="FFFF00"/>
                </a:highlight>
              </a:rPr>
              <a:t> </a:t>
            </a:r>
            <a:r>
              <a:rPr lang="en-US" sz="1800" b="1" u="sng" dirty="0" err="1">
                <a:highlight>
                  <a:srgbClr val="FFFF00"/>
                </a:highlight>
              </a:rPr>
              <a:t>mesajı</a:t>
            </a:r>
            <a:r>
              <a:rPr lang="en-US" sz="1800" b="1" u="sng" dirty="0">
                <a:highlight>
                  <a:srgbClr val="FFFF00"/>
                </a:highlight>
              </a:rPr>
              <a:t> </a:t>
            </a:r>
            <a:r>
              <a:rPr lang="en-US" sz="1800" b="1" u="sng" dirty="0" err="1">
                <a:highlight>
                  <a:srgbClr val="FFFF00"/>
                </a:highlight>
              </a:rPr>
              <a:t>verilmediğini</a:t>
            </a:r>
            <a:r>
              <a:rPr lang="en-US" sz="1800" b="1" u="sng" dirty="0">
                <a:highlight>
                  <a:srgbClr val="FFFF00"/>
                </a:highlight>
              </a:rPr>
              <a:t> </a:t>
            </a:r>
            <a:r>
              <a:rPr lang="en-US" sz="1800" dirty="0" err="1"/>
              <a:t>kontrol</a:t>
            </a:r>
            <a:r>
              <a:rPr lang="en-US" sz="1800" dirty="0"/>
              <a:t> </a:t>
            </a:r>
            <a:r>
              <a:rPr lang="en-US" sz="1800" dirty="0" err="1"/>
              <a:t>edin</a:t>
            </a:r>
            <a:r>
              <a:rPr lang="en-US" sz="1800" dirty="0"/>
              <a:t>.</a:t>
            </a:r>
            <a:endParaRPr lang="en-GB" sz="1800" dirty="0"/>
          </a:p>
          <a:p>
            <a:pPr algn="just"/>
            <a:r>
              <a:rPr lang="en-US" sz="1800" b="1" u="sng" dirty="0" err="1">
                <a:solidFill>
                  <a:srgbClr val="FF0000"/>
                </a:solidFill>
              </a:rPr>
              <a:t>İki</a:t>
            </a:r>
            <a:r>
              <a:rPr lang="en-US" sz="1800" b="1" u="sng" dirty="0">
                <a:solidFill>
                  <a:srgbClr val="FF0000"/>
                </a:solidFill>
              </a:rPr>
              <a:t> </a:t>
            </a:r>
            <a:r>
              <a:rPr lang="en-US" sz="1800" b="1" u="sng" dirty="0" err="1">
                <a:solidFill>
                  <a:srgbClr val="FF0000"/>
                </a:solidFill>
              </a:rPr>
              <a:t>veya</a:t>
            </a:r>
            <a:r>
              <a:rPr lang="en-US" sz="1800" b="1" u="sng" dirty="0">
                <a:solidFill>
                  <a:srgbClr val="FF0000"/>
                </a:solidFill>
              </a:rPr>
              <a:t> </a:t>
            </a:r>
            <a:r>
              <a:rPr lang="en-US" sz="1800" b="1" u="sng" dirty="0" err="1">
                <a:solidFill>
                  <a:srgbClr val="FF0000"/>
                </a:solidFill>
              </a:rPr>
              <a:t>daha</a:t>
            </a:r>
            <a:r>
              <a:rPr lang="en-US" sz="1800" b="1" u="sng" dirty="0">
                <a:solidFill>
                  <a:srgbClr val="FF0000"/>
                </a:solidFill>
              </a:rPr>
              <a:t> </a:t>
            </a:r>
            <a:r>
              <a:rPr lang="en-US" sz="1800" b="1" u="sng" dirty="0" err="1">
                <a:solidFill>
                  <a:srgbClr val="FF0000"/>
                </a:solidFill>
              </a:rPr>
              <a:t>fazla</a:t>
            </a:r>
            <a:r>
              <a:rPr lang="en-US" sz="1800" b="1" u="sng" dirty="0">
                <a:solidFill>
                  <a:srgbClr val="FF0000"/>
                </a:solidFill>
              </a:rPr>
              <a:t> </a:t>
            </a:r>
            <a:r>
              <a:rPr lang="en-US" sz="1800" b="1" u="sng" dirty="0" err="1">
                <a:solidFill>
                  <a:srgbClr val="FF0000"/>
                </a:solidFill>
              </a:rPr>
              <a:t>ilaca</a:t>
            </a:r>
            <a:r>
              <a:rPr lang="en-US" sz="1800" b="1" u="sng" dirty="0">
                <a:solidFill>
                  <a:srgbClr val="FF0000"/>
                </a:solidFill>
              </a:rPr>
              <a:t> </a:t>
            </a:r>
            <a:r>
              <a:rPr lang="en-US" sz="1800" b="1" u="sng" dirty="0" err="1">
                <a:solidFill>
                  <a:srgbClr val="FF0000"/>
                </a:solidFill>
              </a:rPr>
              <a:t>karşı</a:t>
            </a:r>
            <a:r>
              <a:rPr lang="en-US" sz="1800" b="1" u="sng" dirty="0">
                <a:solidFill>
                  <a:srgbClr val="FF0000"/>
                </a:solidFill>
              </a:rPr>
              <a:t> </a:t>
            </a:r>
            <a:r>
              <a:rPr lang="en-US" sz="1800" b="1" u="sng" dirty="0" err="1">
                <a:solidFill>
                  <a:srgbClr val="FF0000"/>
                </a:solidFill>
              </a:rPr>
              <a:t>alerjilerin</a:t>
            </a:r>
            <a:r>
              <a:rPr lang="en-US" sz="1800" b="1" u="sng" dirty="0">
                <a:solidFill>
                  <a:srgbClr val="FF0000"/>
                </a:solidFill>
              </a:rPr>
              <a:t> </a:t>
            </a:r>
            <a:r>
              <a:rPr lang="en-US" sz="1800" dirty="0" err="1"/>
              <a:t>kaydedildiği</a:t>
            </a:r>
            <a:r>
              <a:rPr lang="en-US" sz="1800" dirty="0"/>
              <a:t> </a:t>
            </a:r>
            <a:r>
              <a:rPr lang="en-US" sz="1800" dirty="0" err="1"/>
              <a:t>bir</a:t>
            </a:r>
            <a:r>
              <a:rPr lang="en-US" sz="1800" dirty="0"/>
              <a:t> hasta </a:t>
            </a:r>
            <a:r>
              <a:rPr lang="en-US" sz="1800" dirty="0" err="1"/>
              <a:t>kaydı</a:t>
            </a:r>
            <a:r>
              <a:rPr lang="en-US" sz="1800" dirty="0"/>
              <a:t> </a:t>
            </a:r>
            <a:r>
              <a:rPr lang="en-US" sz="1800" dirty="0" err="1"/>
              <a:t>oluşturun</a:t>
            </a:r>
            <a:r>
              <a:rPr lang="en-US" sz="1800" dirty="0"/>
              <a:t>. </a:t>
            </a:r>
            <a:r>
              <a:rPr lang="en-US" sz="1800" b="1" dirty="0">
                <a:highlight>
                  <a:srgbClr val="FFFF00"/>
                </a:highlight>
              </a:rPr>
              <a:t>Bu </a:t>
            </a:r>
            <a:r>
              <a:rPr lang="en-US" sz="1800" b="1" dirty="0" err="1">
                <a:highlight>
                  <a:srgbClr val="FFFF00"/>
                </a:highlight>
              </a:rPr>
              <a:t>ilaçların</a:t>
            </a:r>
            <a:r>
              <a:rPr lang="en-US" sz="1800" b="1" dirty="0">
                <a:highlight>
                  <a:srgbClr val="FFFF00"/>
                </a:highlight>
              </a:rPr>
              <a:t> </a:t>
            </a:r>
            <a:r>
              <a:rPr lang="en-US" sz="1800" dirty="0"/>
              <a:t>her </a:t>
            </a:r>
            <a:r>
              <a:rPr lang="en-US" sz="1800" b="1" dirty="0" err="1">
                <a:highlight>
                  <a:srgbClr val="FFFF00"/>
                </a:highlight>
              </a:rPr>
              <a:t>ikisini</a:t>
            </a:r>
            <a:r>
              <a:rPr lang="en-US" sz="1800" b="1" dirty="0">
                <a:highlight>
                  <a:srgbClr val="FFFF00"/>
                </a:highlight>
              </a:rPr>
              <a:t> de </a:t>
            </a:r>
            <a:r>
              <a:rPr lang="en-US" sz="1800" b="1" dirty="0" err="1">
                <a:highlight>
                  <a:srgbClr val="FFFF00"/>
                </a:highlight>
              </a:rPr>
              <a:t>ayrı</a:t>
            </a:r>
            <a:r>
              <a:rPr lang="en-US" sz="1800" b="1" dirty="0">
                <a:highlight>
                  <a:srgbClr val="FFFF00"/>
                </a:highlight>
              </a:rPr>
              <a:t> </a:t>
            </a:r>
            <a:r>
              <a:rPr lang="en-US" sz="1800" b="1" dirty="0" err="1">
                <a:highlight>
                  <a:srgbClr val="FFFF00"/>
                </a:highlight>
              </a:rPr>
              <a:t>ayrı</a:t>
            </a:r>
            <a:r>
              <a:rPr lang="en-US" sz="1800" b="1" dirty="0">
                <a:highlight>
                  <a:srgbClr val="FFFF00"/>
                </a:highlight>
              </a:rPr>
              <a:t> </a:t>
            </a:r>
            <a:r>
              <a:rPr lang="en-US" sz="1800" b="1" dirty="0" err="1">
                <a:highlight>
                  <a:srgbClr val="FFFF00"/>
                </a:highlight>
              </a:rPr>
              <a:t>reçete</a:t>
            </a:r>
            <a:r>
              <a:rPr lang="en-US" sz="1800" b="1" dirty="0">
                <a:highlight>
                  <a:srgbClr val="FFFF00"/>
                </a:highlight>
              </a:rPr>
              <a:t> </a:t>
            </a:r>
            <a:r>
              <a:rPr lang="en-US" sz="1800" dirty="0" err="1"/>
              <a:t>edin</a:t>
            </a:r>
            <a:r>
              <a:rPr lang="en-US" sz="1800" dirty="0"/>
              <a:t> </a:t>
            </a:r>
            <a:r>
              <a:rPr lang="en-US" sz="1800" dirty="0" err="1"/>
              <a:t>ve</a:t>
            </a:r>
            <a:r>
              <a:rPr lang="en-US" sz="1800" dirty="0"/>
              <a:t> her </a:t>
            </a:r>
            <a:r>
              <a:rPr lang="en-US" sz="1800" dirty="0" err="1"/>
              <a:t>ilaç</a:t>
            </a:r>
            <a:r>
              <a:rPr lang="en-US" sz="1800" dirty="0"/>
              <a:t> </a:t>
            </a:r>
            <a:r>
              <a:rPr lang="en-US" sz="1800" dirty="0" err="1"/>
              <a:t>için</a:t>
            </a:r>
            <a:r>
              <a:rPr lang="en-US" sz="1800" dirty="0"/>
              <a:t> </a:t>
            </a:r>
            <a:r>
              <a:rPr lang="en-US" sz="1800" b="1" dirty="0" err="1"/>
              <a:t>doğru</a:t>
            </a:r>
            <a:r>
              <a:rPr lang="en-US" sz="1800" b="1" dirty="0"/>
              <a:t> </a:t>
            </a:r>
            <a:r>
              <a:rPr lang="en-US" sz="1800" b="1" dirty="0" err="1"/>
              <a:t>uyarı</a:t>
            </a:r>
            <a:r>
              <a:rPr lang="en-US" sz="1800" b="1" dirty="0"/>
              <a:t> </a:t>
            </a:r>
            <a:r>
              <a:rPr lang="en-US" sz="1800" b="1" dirty="0" err="1"/>
              <a:t>mesajının</a:t>
            </a:r>
            <a:r>
              <a:rPr lang="en-US" sz="1800" b="1" dirty="0"/>
              <a:t> </a:t>
            </a:r>
            <a:r>
              <a:rPr lang="en-US" sz="1800" b="1" dirty="0" err="1"/>
              <a:t>verildiğini</a:t>
            </a:r>
            <a:r>
              <a:rPr lang="en-US" sz="1800" b="1" dirty="0"/>
              <a:t> </a:t>
            </a:r>
            <a:r>
              <a:rPr lang="en-US" sz="1800" b="1" dirty="0" err="1"/>
              <a:t>kontrol</a:t>
            </a:r>
            <a:r>
              <a:rPr lang="en-US" sz="1800" b="1" dirty="0"/>
              <a:t> </a:t>
            </a:r>
            <a:r>
              <a:rPr lang="en-US" sz="1800" dirty="0" err="1"/>
              <a:t>edin</a:t>
            </a:r>
            <a:r>
              <a:rPr lang="en-US" sz="1800" dirty="0"/>
              <a:t> (</a:t>
            </a:r>
            <a:r>
              <a:rPr lang="en-US" sz="1800" b="1" dirty="0" err="1">
                <a:highlight>
                  <a:srgbClr val="FFFF00"/>
                </a:highlight>
              </a:rPr>
              <a:t>Gerekçe</a:t>
            </a:r>
            <a:r>
              <a:rPr lang="en-US" sz="1800" b="1" dirty="0">
                <a:highlight>
                  <a:srgbClr val="FFFF00"/>
                </a:highlight>
              </a:rPr>
              <a:t> # 1</a:t>
            </a:r>
            <a:r>
              <a:rPr lang="en-US" sz="1800" dirty="0"/>
              <a:t>).</a:t>
            </a:r>
            <a:endParaRPr lang="en-GB" sz="1800" dirty="0"/>
          </a:p>
          <a:p>
            <a:pPr algn="just"/>
            <a:r>
              <a:rPr lang="en-US" sz="1800" b="1" u="sng" dirty="0" err="1">
                <a:solidFill>
                  <a:srgbClr val="FF0000"/>
                </a:solidFill>
              </a:rPr>
              <a:t>Hastanın</a:t>
            </a:r>
            <a:r>
              <a:rPr lang="en-US" sz="1800" b="1" u="sng" dirty="0">
                <a:solidFill>
                  <a:srgbClr val="FF0000"/>
                </a:solidFill>
              </a:rPr>
              <a:t> </a:t>
            </a:r>
            <a:r>
              <a:rPr lang="en-US" sz="1800" b="1" u="sng" dirty="0" err="1">
                <a:solidFill>
                  <a:srgbClr val="FF0000"/>
                </a:solidFill>
              </a:rPr>
              <a:t>alerjik</a:t>
            </a:r>
            <a:r>
              <a:rPr lang="en-US" sz="1800" b="1" u="sng" dirty="0">
                <a:solidFill>
                  <a:srgbClr val="FF0000"/>
                </a:solidFill>
              </a:rPr>
              <a:t> </a:t>
            </a:r>
            <a:r>
              <a:rPr lang="en-US" sz="1800" b="1" u="sng" dirty="0" err="1">
                <a:solidFill>
                  <a:srgbClr val="FF0000"/>
                </a:solidFill>
              </a:rPr>
              <a:t>olduğu</a:t>
            </a:r>
            <a:r>
              <a:rPr lang="en-US" sz="1800" b="1" u="sng" dirty="0">
                <a:solidFill>
                  <a:srgbClr val="FF0000"/>
                </a:solidFill>
              </a:rPr>
              <a:t> </a:t>
            </a:r>
            <a:r>
              <a:rPr lang="en-US" sz="1800" b="1" u="sng" dirty="0" err="1">
                <a:solidFill>
                  <a:srgbClr val="FF0000"/>
                </a:solidFill>
              </a:rPr>
              <a:t>iki</a:t>
            </a:r>
            <a:r>
              <a:rPr lang="en-US" sz="1800" b="1" u="sng" dirty="0">
                <a:solidFill>
                  <a:srgbClr val="FF0000"/>
                </a:solidFill>
              </a:rPr>
              <a:t> </a:t>
            </a:r>
            <a:r>
              <a:rPr lang="en-US" sz="1800" b="1" u="sng" dirty="0" err="1">
                <a:solidFill>
                  <a:srgbClr val="FF0000"/>
                </a:solidFill>
              </a:rPr>
              <a:t>ilacı</a:t>
            </a:r>
            <a:r>
              <a:rPr lang="en-US" sz="1800" b="1" u="sng" dirty="0">
                <a:solidFill>
                  <a:srgbClr val="FF0000"/>
                </a:solidFill>
              </a:rPr>
              <a:t> </a:t>
            </a:r>
            <a:r>
              <a:rPr lang="en-US" sz="1800" b="1" u="sng" dirty="0" err="1">
                <a:solidFill>
                  <a:srgbClr val="FF0000"/>
                </a:solidFill>
              </a:rPr>
              <a:t>reçete</a:t>
            </a:r>
            <a:r>
              <a:rPr lang="en-US" sz="1800" b="1" u="sng" dirty="0">
                <a:solidFill>
                  <a:srgbClr val="FF0000"/>
                </a:solidFill>
              </a:rPr>
              <a:t> </a:t>
            </a:r>
            <a:r>
              <a:rPr lang="en-US" sz="1800" b="1" u="sng" dirty="0" err="1">
                <a:solidFill>
                  <a:srgbClr val="FF0000"/>
                </a:solidFill>
              </a:rPr>
              <a:t>edin</a:t>
            </a:r>
            <a:r>
              <a:rPr lang="en-US" sz="1800" b="1" dirty="0">
                <a:highlight>
                  <a:srgbClr val="FFFF00"/>
                </a:highlight>
              </a:rPr>
              <a:t>. </a:t>
            </a:r>
            <a:r>
              <a:rPr lang="en-US" sz="1800" b="1" dirty="0" err="1">
                <a:highlight>
                  <a:srgbClr val="FFFF00"/>
                </a:highlight>
              </a:rPr>
              <a:t>İki</a:t>
            </a:r>
            <a:r>
              <a:rPr lang="en-US" sz="1800" b="1" dirty="0">
                <a:highlight>
                  <a:srgbClr val="FFFF00"/>
                </a:highlight>
              </a:rPr>
              <a:t> </a:t>
            </a:r>
            <a:r>
              <a:rPr lang="en-US" sz="1800" b="1" dirty="0" err="1">
                <a:highlight>
                  <a:srgbClr val="FFFF00"/>
                </a:highlight>
              </a:rPr>
              <a:t>uyarının</a:t>
            </a:r>
            <a:r>
              <a:rPr lang="en-US" sz="1800" b="1" dirty="0">
                <a:highlight>
                  <a:srgbClr val="FFFF00"/>
                </a:highlight>
              </a:rPr>
              <a:t> </a:t>
            </a:r>
            <a:r>
              <a:rPr lang="en-US" sz="1800" b="1" dirty="0" err="1">
                <a:highlight>
                  <a:srgbClr val="FFFF00"/>
                </a:highlight>
              </a:rPr>
              <a:t>doğru</a:t>
            </a:r>
            <a:r>
              <a:rPr lang="en-US" sz="1800" b="1" dirty="0">
                <a:highlight>
                  <a:srgbClr val="FFFF00"/>
                </a:highlight>
              </a:rPr>
              <a:t> </a:t>
            </a:r>
            <a:r>
              <a:rPr lang="en-US" sz="1800" b="1" dirty="0" err="1">
                <a:highlight>
                  <a:srgbClr val="FFFF00"/>
                </a:highlight>
              </a:rPr>
              <a:t>şekilde</a:t>
            </a:r>
            <a:r>
              <a:rPr lang="en-US" sz="1800" b="1" dirty="0">
                <a:highlight>
                  <a:srgbClr val="FFFF00"/>
                </a:highlight>
              </a:rPr>
              <a:t> </a:t>
            </a:r>
            <a:r>
              <a:rPr lang="en-US" sz="1800" b="1" dirty="0" err="1">
                <a:highlight>
                  <a:srgbClr val="FFFF00"/>
                </a:highlight>
              </a:rPr>
              <a:t>verildiğini</a:t>
            </a:r>
            <a:r>
              <a:rPr lang="en-US" sz="1800" b="1" dirty="0">
                <a:highlight>
                  <a:srgbClr val="FFFF00"/>
                </a:highlight>
              </a:rPr>
              <a:t> </a:t>
            </a:r>
            <a:r>
              <a:rPr lang="en-US" sz="1800" b="1" dirty="0" err="1">
                <a:highlight>
                  <a:srgbClr val="FFFF00"/>
                </a:highlight>
              </a:rPr>
              <a:t>kontrol</a:t>
            </a:r>
            <a:r>
              <a:rPr lang="en-US" sz="1800" b="1" dirty="0">
                <a:highlight>
                  <a:srgbClr val="FFFF00"/>
                </a:highlight>
              </a:rPr>
              <a:t> </a:t>
            </a:r>
            <a:r>
              <a:rPr lang="en-US" sz="1800" b="1" dirty="0" err="1">
                <a:highlight>
                  <a:srgbClr val="FFFF00"/>
                </a:highlight>
              </a:rPr>
              <a:t>edin</a:t>
            </a:r>
            <a:r>
              <a:rPr lang="en-US" sz="1800" b="1" dirty="0">
                <a:highlight>
                  <a:srgbClr val="FFFF00"/>
                </a:highlight>
              </a:rPr>
              <a:t> </a:t>
            </a:r>
            <a:r>
              <a:rPr lang="en-US" sz="1800" dirty="0"/>
              <a:t>(</a:t>
            </a:r>
            <a:r>
              <a:rPr lang="en-US" sz="1800" dirty="0" err="1"/>
              <a:t>T</a:t>
            </a:r>
            <a:r>
              <a:rPr lang="en-US" sz="1800" b="1" dirty="0" err="1">
                <a:highlight>
                  <a:srgbClr val="FFFF00"/>
                </a:highlight>
              </a:rPr>
              <a:t>alep</a:t>
            </a:r>
            <a:r>
              <a:rPr lang="en-US" sz="1800" b="1" dirty="0">
                <a:highlight>
                  <a:srgbClr val="FFFF00"/>
                </a:highlight>
              </a:rPr>
              <a:t> # 1)</a:t>
            </a:r>
            <a:r>
              <a:rPr lang="en-US" sz="1800" dirty="0"/>
              <a:t>.</a:t>
            </a:r>
            <a:endParaRPr lang="en-GB" sz="1800" dirty="0"/>
          </a:p>
          <a:p>
            <a:pPr algn="just"/>
            <a:r>
              <a:rPr lang="en-US" sz="1800" b="1" u="sng" dirty="0" err="1">
                <a:solidFill>
                  <a:srgbClr val="FF0000"/>
                </a:solidFill>
              </a:rPr>
              <a:t>Uyarı</a:t>
            </a:r>
            <a:r>
              <a:rPr lang="en-US" sz="1800" b="1" u="sng" dirty="0">
                <a:solidFill>
                  <a:srgbClr val="FF0000"/>
                </a:solidFill>
              </a:rPr>
              <a:t> </a:t>
            </a:r>
            <a:r>
              <a:rPr lang="en-US" sz="1800" b="1" u="sng" dirty="0" err="1">
                <a:solidFill>
                  <a:srgbClr val="FF0000"/>
                </a:solidFill>
              </a:rPr>
              <a:t>veren</a:t>
            </a:r>
            <a:r>
              <a:rPr lang="en-US" sz="1800" b="1" u="sng" dirty="0">
                <a:solidFill>
                  <a:srgbClr val="FF0000"/>
                </a:solidFill>
              </a:rPr>
              <a:t> </a:t>
            </a:r>
            <a:r>
              <a:rPr lang="en-US" sz="1800" b="1" u="sng" dirty="0" err="1">
                <a:solidFill>
                  <a:srgbClr val="FF0000"/>
                </a:solidFill>
              </a:rPr>
              <a:t>bir</a:t>
            </a:r>
            <a:r>
              <a:rPr lang="en-US" sz="1800" b="1" u="sng" dirty="0">
                <a:solidFill>
                  <a:srgbClr val="FF0000"/>
                </a:solidFill>
              </a:rPr>
              <a:t> </a:t>
            </a:r>
            <a:r>
              <a:rPr lang="en-US" sz="1800" b="1" u="sng" dirty="0" err="1">
                <a:solidFill>
                  <a:srgbClr val="FF0000"/>
                </a:solidFill>
              </a:rPr>
              <a:t>ilacı</a:t>
            </a:r>
            <a:r>
              <a:rPr lang="en-US" sz="1800" b="1" u="sng" dirty="0">
                <a:solidFill>
                  <a:srgbClr val="FF0000"/>
                </a:solidFill>
              </a:rPr>
              <a:t> </a:t>
            </a:r>
            <a:r>
              <a:rPr lang="en-US" sz="1800" b="1" u="sng" dirty="0" err="1">
                <a:solidFill>
                  <a:srgbClr val="FF0000"/>
                </a:solidFill>
              </a:rPr>
              <a:t>reçete</a:t>
            </a:r>
            <a:r>
              <a:rPr lang="en-US" sz="1800" b="1" u="sng" dirty="0">
                <a:solidFill>
                  <a:srgbClr val="FF0000"/>
                </a:solidFill>
              </a:rPr>
              <a:t> </a:t>
            </a:r>
            <a:r>
              <a:rPr lang="en-US" sz="1800" b="1" u="sng" dirty="0" err="1">
                <a:solidFill>
                  <a:srgbClr val="FF0000"/>
                </a:solidFill>
              </a:rPr>
              <a:t>edin</a:t>
            </a:r>
            <a:r>
              <a:rPr lang="en-US" sz="1800" b="1" u="sng" dirty="0">
                <a:solidFill>
                  <a:srgbClr val="FF0000"/>
                </a:solidFill>
              </a:rPr>
              <a:t> </a:t>
            </a:r>
            <a:r>
              <a:rPr lang="en-US" sz="1800" b="1" u="sng" dirty="0" err="1">
                <a:solidFill>
                  <a:srgbClr val="FF0000"/>
                </a:solidFill>
              </a:rPr>
              <a:t>ve</a:t>
            </a:r>
            <a:r>
              <a:rPr lang="en-US" sz="1800" b="1" u="sng" dirty="0">
                <a:solidFill>
                  <a:srgbClr val="FF0000"/>
                </a:solidFill>
              </a:rPr>
              <a:t> </a:t>
            </a:r>
            <a:r>
              <a:rPr lang="en-US" sz="1800" b="1" u="sng" dirty="0" err="1">
                <a:solidFill>
                  <a:srgbClr val="FF0000"/>
                </a:solidFill>
              </a:rPr>
              <a:t>bu</a:t>
            </a:r>
            <a:r>
              <a:rPr lang="en-US" sz="1800" b="1" u="sng" dirty="0">
                <a:solidFill>
                  <a:srgbClr val="FF0000"/>
                </a:solidFill>
              </a:rPr>
              <a:t> </a:t>
            </a:r>
            <a:r>
              <a:rPr lang="en-US" sz="1800" b="1" u="sng" dirty="0" err="1">
                <a:solidFill>
                  <a:srgbClr val="FF0000"/>
                </a:solidFill>
              </a:rPr>
              <a:t>uyarıyı</a:t>
            </a:r>
            <a:r>
              <a:rPr lang="en-US" sz="1800" b="1" u="sng" dirty="0">
                <a:solidFill>
                  <a:srgbClr val="FF0000"/>
                </a:solidFill>
              </a:rPr>
              <a:t> </a:t>
            </a:r>
            <a:r>
              <a:rPr lang="en-US" sz="1800" b="1" u="sng" dirty="0" err="1">
                <a:solidFill>
                  <a:srgbClr val="FF0000"/>
                </a:solidFill>
              </a:rPr>
              <a:t>geçersiz</a:t>
            </a:r>
            <a:r>
              <a:rPr lang="en-US" sz="1800" b="1" u="sng" dirty="0">
                <a:solidFill>
                  <a:srgbClr val="FF0000"/>
                </a:solidFill>
              </a:rPr>
              <a:t> </a:t>
            </a:r>
            <a:r>
              <a:rPr lang="en-US" sz="1800" b="1" u="sng" dirty="0" err="1">
                <a:solidFill>
                  <a:srgbClr val="FF0000"/>
                </a:solidFill>
              </a:rPr>
              <a:t>kılın</a:t>
            </a:r>
            <a:r>
              <a:rPr lang="en-US" sz="1800" dirty="0"/>
              <a:t>. </a:t>
            </a:r>
            <a:r>
              <a:rPr lang="en-US" sz="1800" b="1" dirty="0" err="1">
                <a:highlight>
                  <a:srgbClr val="FFFF00"/>
                </a:highlight>
              </a:rPr>
              <a:t>Sistemin</a:t>
            </a:r>
            <a:r>
              <a:rPr lang="en-US" sz="1800" b="1" dirty="0">
                <a:highlight>
                  <a:srgbClr val="FFFF00"/>
                </a:highlight>
              </a:rPr>
              <a:t> </a:t>
            </a:r>
            <a:r>
              <a:rPr lang="en-US" sz="1800" b="1" dirty="0" err="1">
                <a:highlight>
                  <a:srgbClr val="FFFF00"/>
                </a:highlight>
              </a:rPr>
              <a:t>kullanıcıdan</a:t>
            </a:r>
            <a:r>
              <a:rPr lang="en-US" sz="1800" b="1" dirty="0">
                <a:highlight>
                  <a:srgbClr val="FFFF00"/>
                </a:highlight>
              </a:rPr>
              <a:t> </a:t>
            </a:r>
            <a:r>
              <a:rPr lang="en-US" sz="1800" b="1" dirty="0" err="1">
                <a:highlight>
                  <a:srgbClr val="FFFF00"/>
                </a:highlight>
              </a:rPr>
              <a:t>uyarının</a:t>
            </a:r>
            <a:r>
              <a:rPr lang="en-US" sz="1800" b="1" dirty="0">
                <a:highlight>
                  <a:srgbClr val="FFFF00"/>
                </a:highlight>
              </a:rPr>
              <a:t> </a:t>
            </a:r>
            <a:r>
              <a:rPr lang="en-US" sz="1800" b="1" dirty="0" err="1">
                <a:highlight>
                  <a:srgbClr val="FFFF00"/>
                </a:highlight>
              </a:rPr>
              <a:t>neden</a:t>
            </a:r>
            <a:r>
              <a:rPr lang="en-US" sz="1800" b="1" dirty="0">
                <a:highlight>
                  <a:srgbClr val="FFFF00"/>
                </a:highlight>
              </a:rPr>
              <a:t> </a:t>
            </a:r>
            <a:r>
              <a:rPr lang="tr-TR" sz="1800" b="1" u="sng" dirty="0">
                <a:solidFill>
                  <a:srgbClr val="FF0000"/>
                </a:solidFill>
              </a:rPr>
              <a:t>geçersiz kılındığını (geçersiz kıldı) </a:t>
            </a:r>
            <a:r>
              <a:rPr lang="en-US" sz="1800" b="1" dirty="0" err="1">
                <a:highlight>
                  <a:srgbClr val="FFFF00"/>
                </a:highlight>
              </a:rPr>
              <a:t>açıklayan</a:t>
            </a:r>
            <a:r>
              <a:rPr lang="en-US" sz="1800" b="1" dirty="0">
                <a:highlight>
                  <a:srgbClr val="FFFF00"/>
                </a:highlight>
              </a:rPr>
              <a:t> </a:t>
            </a:r>
            <a:r>
              <a:rPr lang="en-US" sz="1800" b="1" dirty="0" err="1">
                <a:highlight>
                  <a:srgbClr val="FFFF00"/>
                </a:highlight>
              </a:rPr>
              <a:t>bilgi</a:t>
            </a:r>
            <a:r>
              <a:rPr lang="en-US" sz="1800" b="1" dirty="0">
                <a:highlight>
                  <a:srgbClr val="FFFF00"/>
                </a:highlight>
              </a:rPr>
              <a:t> </a:t>
            </a:r>
            <a:r>
              <a:rPr lang="en-US" sz="1800" b="1" dirty="0" err="1">
                <a:highlight>
                  <a:srgbClr val="FFFF00"/>
                </a:highlight>
              </a:rPr>
              <a:t>sağlamasını</a:t>
            </a:r>
            <a:r>
              <a:rPr lang="en-US" sz="1800" b="1" dirty="0">
                <a:highlight>
                  <a:srgbClr val="FFFF00"/>
                </a:highlight>
              </a:rPr>
              <a:t> </a:t>
            </a:r>
            <a:r>
              <a:rPr lang="tr-TR" sz="1800" b="1" u="sng" dirty="0">
                <a:solidFill>
                  <a:srgbClr val="FF0000"/>
                </a:solidFill>
              </a:rPr>
              <a:t>gerektirdiğini </a:t>
            </a:r>
            <a:r>
              <a:rPr lang="en-US" sz="1800" dirty="0" err="1"/>
              <a:t>kontrol</a:t>
            </a:r>
            <a:r>
              <a:rPr lang="en-US" sz="1800" dirty="0"/>
              <a:t> </a:t>
            </a:r>
            <a:r>
              <a:rPr lang="en-US" sz="1800" dirty="0" err="1"/>
              <a:t>edin</a:t>
            </a:r>
            <a:r>
              <a:rPr lang="en-US" sz="1800" dirty="0"/>
              <a:t> (</a:t>
            </a:r>
            <a:r>
              <a:rPr lang="en-US" sz="1800" b="1" dirty="0" err="1">
                <a:highlight>
                  <a:srgbClr val="FFFF00"/>
                </a:highlight>
              </a:rPr>
              <a:t>Talep</a:t>
            </a:r>
            <a:r>
              <a:rPr lang="en-US" sz="1800" b="1" dirty="0">
                <a:highlight>
                  <a:srgbClr val="FFFF00"/>
                </a:highlight>
              </a:rPr>
              <a:t> # </a:t>
            </a:r>
            <a:r>
              <a:rPr lang="tr-TR" sz="1800" b="1" dirty="0">
                <a:highlight>
                  <a:srgbClr val="FFFF00"/>
                </a:highlight>
              </a:rPr>
              <a:t>2</a:t>
            </a:r>
            <a:r>
              <a:rPr lang="en-US" sz="1800" b="1" dirty="0"/>
              <a:t>)</a:t>
            </a:r>
            <a:r>
              <a:rPr lang="en-US" sz="1800" dirty="0"/>
              <a:t>.</a:t>
            </a:r>
            <a:endParaRPr lang="en-GB" sz="1800" dirty="0"/>
          </a:p>
          <a:p>
            <a:pPr algn="just"/>
            <a:endParaRPr lang="en-US" sz="1800" dirty="0"/>
          </a:p>
        </p:txBody>
      </p:sp>
    </p:spTree>
  </p:cSld>
  <p:clrMapOvr>
    <a:masterClrMapping/>
  </p:clrMapOvr>
  <p:transition spd="med">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5DC81E-FDCE-47EF-91E7-B9C72A77D9B2}"/>
              </a:ext>
            </a:extLst>
          </p:cNvPr>
          <p:cNvSpPr>
            <a:spLocks noGrp="1"/>
          </p:cNvSpPr>
          <p:nvPr>
            <p:ph type="title"/>
          </p:nvPr>
        </p:nvSpPr>
        <p:spPr>
          <a:xfrm>
            <a:off x="1606849" y="44724"/>
            <a:ext cx="8978303" cy="1073960"/>
          </a:xfrm>
        </p:spPr>
        <p:txBody>
          <a:bodyPr/>
          <a:lstStyle/>
          <a:p>
            <a:pPr algn="ctr"/>
            <a:r>
              <a:rPr lang="en-US" sz="1800">
                <a:highlight>
                  <a:srgbClr val="FFFF00"/>
                </a:highlight>
              </a:rPr>
              <a:t>Bilinen bir alerjisi olan bir hasta kaydı oluşturun </a:t>
            </a:r>
            <a:r>
              <a:rPr lang="en-US" sz="2800">
                <a:solidFill>
                  <a:schemeClr val="tx2">
                    <a:lumMod val="60000"/>
                    <a:lumOff val="40000"/>
                  </a:schemeClr>
                </a:solidFill>
                <a:highlight>
                  <a:srgbClr val="FFFF00"/>
                </a:highlight>
              </a:rPr>
              <a:t>(örn. Statinler)</a:t>
            </a:r>
            <a:r>
              <a:rPr lang="en-US" sz="1800">
                <a:highlight>
                  <a:srgbClr val="FFFF00"/>
                </a:highlight>
              </a:rPr>
              <a:t>. Hastanın alerjisi olduğu </a:t>
            </a:r>
            <a:r>
              <a:rPr lang="tr-TR" sz="1800" err="1">
                <a:highlight>
                  <a:srgbClr val="FFFF00"/>
                </a:highlight>
              </a:rPr>
              <a:t>ilacı </a:t>
            </a:r>
            <a:r>
              <a:rPr lang="en-US" sz="1800">
                <a:highlight>
                  <a:srgbClr val="FFFF00"/>
                </a:highlight>
              </a:rPr>
              <a:t>reçete edin ve sistem tarafından uyarı verildiğini kontrol edin (Talep # 1).</a:t>
            </a:r>
            <a:endParaRPr lang="en-US" sz="1800"/>
          </a:p>
        </p:txBody>
      </p:sp>
      <p:sp>
        <p:nvSpPr>
          <p:cNvPr id="4" name="Veri Yer Tutucusu 3">
            <a:extLst>
              <a:ext uri="{FF2B5EF4-FFF2-40B4-BE49-F238E27FC236}">
                <a16:creationId xmlns:a16="http://schemas.microsoft.com/office/drawing/2014/main" id="{C4E0AFFF-9F5D-4AAC-AFF9-758747D19553}"/>
              </a:ext>
            </a:extLst>
          </p:cNvPr>
          <p:cNvSpPr>
            <a:spLocks noGrp="1"/>
          </p:cNvSpPr>
          <p:nvPr>
            <p:ph type="dt" sz="half" idx="10"/>
          </p:nvPr>
        </p:nvSpPr>
        <p:spPr/>
        <p:txBody>
          <a:bodyPr/>
          <a:lstStyle/>
          <a:p>
            <a:r>
              <a:rPr lang="en-GB"/>
              <a:t>30/10/2014</a:t>
            </a:r>
            <a:endParaRPr lang="en-US"/>
          </a:p>
        </p:txBody>
      </p:sp>
      <p:sp>
        <p:nvSpPr>
          <p:cNvPr id="5" name="Alt Bilgi Yer Tutucusu 4">
            <a:extLst>
              <a:ext uri="{FF2B5EF4-FFF2-40B4-BE49-F238E27FC236}">
                <a16:creationId xmlns:a16="http://schemas.microsoft.com/office/drawing/2014/main" id="{D9E210D1-FCA0-4393-B34A-BD1E5CA89E1F}"/>
              </a:ext>
            </a:extLst>
          </p:cNvPr>
          <p:cNvSpPr>
            <a:spLocks noGrp="1"/>
          </p:cNvSpPr>
          <p:nvPr>
            <p:ph type="ftr" sz="quarter" idx="11"/>
          </p:nvPr>
        </p:nvSpPr>
        <p:spPr/>
        <p:txBody>
          <a:bodyPr/>
          <a:lstStyle/>
          <a:p>
            <a:r>
              <a:rPr lang="en-US"/>
              <a:t>Bölüm 8 Yazılım Testi</a:t>
            </a:r>
          </a:p>
        </p:txBody>
      </p:sp>
      <p:sp>
        <p:nvSpPr>
          <p:cNvPr id="6" name="Slayt Numarası Yer Tutucusu 5">
            <a:extLst>
              <a:ext uri="{FF2B5EF4-FFF2-40B4-BE49-F238E27FC236}">
                <a16:creationId xmlns:a16="http://schemas.microsoft.com/office/drawing/2014/main" id="{E6F64ACA-B436-4F1A-A8EA-2B3EC708C4C7}"/>
              </a:ext>
            </a:extLst>
          </p:cNvPr>
          <p:cNvSpPr>
            <a:spLocks noGrp="1"/>
          </p:cNvSpPr>
          <p:nvPr>
            <p:ph type="sldNum" sz="quarter" idx="12"/>
          </p:nvPr>
        </p:nvSpPr>
        <p:spPr/>
        <p:txBody>
          <a:bodyPr/>
          <a:lstStyle/>
          <a:p>
            <a:fld id="{CB105B8D-1C36-1C40-961B-CAAB1DD98B28}" type="slidenum">
              <a:rPr lang="en-US" smtClean="0"/>
              <a:t>6</a:t>
            </a:fld>
            <a:endParaRPr lang="en-US"/>
          </a:p>
        </p:txBody>
      </p:sp>
      <p:sp>
        <p:nvSpPr>
          <p:cNvPr id="7" name="Ok: Aşağı 6">
            <a:extLst>
              <a:ext uri="{FF2B5EF4-FFF2-40B4-BE49-F238E27FC236}">
                <a16:creationId xmlns:a16="http://schemas.microsoft.com/office/drawing/2014/main" id="{A3FC9A99-B41A-4341-855B-1310D4B6DE95}"/>
              </a:ext>
            </a:extLst>
          </p:cNvPr>
          <p:cNvSpPr/>
          <p:nvPr/>
        </p:nvSpPr>
        <p:spPr>
          <a:xfrm>
            <a:off x="6763134" y="1168932"/>
            <a:ext cx="1429901" cy="981906"/>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152" name="Picture 8" descr="Screen-shot of a drug allergy alert in the inpatient electronic health... |  Download Scientific Diagram">
            <a:extLst>
              <a:ext uri="{FF2B5EF4-FFF2-40B4-BE49-F238E27FC236}">
                <a16:creationId xmlns:a16="http://schemas.microsoft.com/office/drawing/2014/main" id="{F86296CC-474C-4A02-B459-887B6C2AA52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20848" y="2201087"/>
            <a:ext cx="8978303" cy="4453229"/>
          </a:xfrm>
          <a:prstGeom prst="rect">
            <a:avLst/>
          </a:prstGeom>
          <a:noFill/>
          <a:extLst>
            <a:ext uri="{909E8E84-426E-40DD-AFC4-6F175D3DCCD1}">
              <a14:hiddenFill xmlns:a14="http://schemas.microsoft.com/office/drawing/2010/main">
                <a:solidFill>
                  <a:srgbClr val="FFFFFF"/>
                </a:solidFill>
              </a14:hiddenFill>
            </a:ext>
          </a:extLst>
        </p:spPr>
      </p:pic>
      <p:sp>
        <p:nvSpPr>
          <p:cNvPr id="13" name="Dikdörtgen 12">
            <a:extLst>
              <a:ext uri="{FF2B5EF4-FFF2-40B4-BE49-F238E27FC236}">
                <a16:creationId xmlns:a16="http://schemas.microsoft.com/office/drawing/2014/main" id="{E1BADF59-30E6-43ED-8A51-36E2732B8FC0}"/>
              </a:ext>
            </a:extLst>
          </p:cNvPr>
          <p:cNvSpPr/>
          <p:nvPr/>
        </p:nvSpPr>
        <p:spPr>
          <a:xfrm>
            <a:off x="1850188" y="1627618"/>
            <a:ext cx="3241593" cy="523220"/>
          </a:xfrm>
          <a:prstGeom prst="rect">
            <a:avLst/>
          </a:prstGeom>
        </p:spPr>
        <p:txBody>
          <a:bodyPr wrap="none">
            <a:spAutoFit/>
          </a:bodyPr>
          <a:lstStyle/>
          <a:p>
            <a:r>
              <a:rPr lang="en-US" sz="2800" b="1">
                <a:solidFill>
                  <a:schemeClr val="tx2">
                    <a:lumMod val="60000"/>
                    <a:lumOff val="40000"/>
                  </a:schemeClr>
                </a:solidFill>
                <a:highlight>
                  <a:srgbClr val="FFFF00"/>
                </a:highlight>
                <a:latin typeface="Arial"/>
                <a:ea typeface="ＭＳ Ｐゴシック" charset="-128"/>
                <a:cs typeface="Arial"/>
              </a:rPr>
              <a:t>Reçete yaz: Statinler</a:t>
            </a:r>
          </a:p>
        </p:txBody>
      </p:sp>
    </p:spTree>
    <p:extLst>
      <p:ext uri="{BB962C8B-B14F-4D97-AF65-F5344CB8AC3E}">
        <p14:creationId xmlns:p14="http://schemas.microsoft.com/office/powerpoint/2010/main" val="3609772700"/>
      </p:ext>
    </p:extLst>
  </p:cSld>
  <p:clrMapOvr>
    <a:masterClrMapping/>
  </p:clrMapOvr>
  <p:transition spd="med">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5DC81E-FDCE-47EF-91E7-B9C72A77D9B2}"/>
              </a:ext>
            </a:extLst>
          </p:cNvPr>
          <p:cNvSpPr>
            <a:spLocks noGrp="1"/>
          </p:cNvSpPr>
          <p:nvPr>
            <p:ph type="title"/>
          </p:nvPr>
        </p:nvSpPr>
        <p:spPr>
          <a:xfrm>
            <a:off x="1628328" y="73643"/>
            <a:ext cx="8978303" cy="938948"/>
          </a:xfrm>
        </p:spPr>
        <p:txBody>
          <a:bodyPr/>
          <a:lstStyle/>
          <a:p>
            <a:pPr algn="ctr"/>
            <a:r>
              <a:rPr lang="en-US" sz="2800">
                <a:solidFill>
                  <a:schemeClr val="tx2">
                    <a:lumMod val="60000"/>
                    <a:lumOff val="40000"/>
                  </a:schemeClr>
                </a:solidFill>
                <a:highlight>
                  <a:srgbClr val="FFFF00"/>
                </a:highlight>
              </a:rPr>
              <a:t>İki veya daha fazla </a:t>
            </a:r>
            <a:r>
              <a:rPr lang="en-US" sz="1800">
                <a:highlight>
                  <a:srgbClr val="FFFF00"/>
                </a:highlight>
              </a:rPr>
              <a:t>ilaca karşı alerjilerin kaydedildiği bir hasta kaydı oluşturun. Bu ilaçların her ikisini de ayrı ayrı reçete edin ve her ilaç için doğru uyarı mesajının verildiğini kontrol edin (Gerekçe # 1).</a:t>
            </a:r>
            <a:endParaRPr lang="en-US" sz="1800"/>
          </a:p>
        </p:txBody>
      </p:sp>
      <p:sp>
        <p:nvSpPr>
          <p:cNvPr id="4" name="Veri Yer Tutucusu 3">
            <a:extLst>
              <a:ext uri="{FF2B5EF4-FFF2-40B4-BE49-F238E27FC236}">
                <a16:creationId xmlns:a16="http://schemas.microsoft.com/office/drawing/2014/main" id="{C4E0AFFF-9F5D-4AAC-AFF9-758747D19553}"/>
              </a:ext>
            </a:extLst>
          </p:cNvPr>
          <p:cNvSpPr>
            <a:spLocks noGrp="1"/>
          </p:cNvSpPr>
          <p:nvPr>
            <p:ph type="dt" sz="half" idx="10"/>
          </p:nvPr>
        </p:nvSpPr>
        <p:spPr/>
        <p:txBody>
          <a:bodyPr/>
          <a:lstStyle/>
          <a:p>
            <a:r>
              <a:rPr lang="en-GB"/>
              <a:t>30/10/2014</a:t>
            </a:r>
            <a:endParaRPr lang="en-US"/>
          </a:p>
        </p:txBody>
      </p:sp>
      <p:sp>
        <p:nvSpPr>
          <p:cNvPr id="5" name="Alt Bilgi Yer Tutucusu 4">
            <a:extLst>
              <a:ext uri="{FF2B5EF4-FFF2-40B4-BE49-F238E27FC236}">
                <a16:creationId xmlns:a16="http://schemas.microsoft.com/office/drawing/2014/main" id="{D9E210D1-FCA0-4393-B34A-BD1E5CA89E1F}"/>
              </a:ext>
            </a:extLst>
          </p:cNvPr>
          <p:cNvSpPr>
            <a:spLocks noGrp="1"/>
          </p:cNvSpPr>
          <p:nvPr>
            <p:ph type="ftr" sz="quarter" idx="11"/>
          </p:nvPr>
        </p:nvSpPr>
        <p:spPr/>
        <p:txBody>
          <a:bodyPr/>
          <a:lstStyle/>
          <a:p>
            <a:r>
              <a:rPr lang="en-US"/>
              <a:t>Bölüm 8 Yazılım Testi</a:t>
            </a:r>
          </a:p>
        </p:txBody>
      </p:sp>
      <p:sp>
        <p:nvSpPr>
          <p:cNvPr id="6" name="Slayt Numarası Yer Tutucusu 5">
            <a:extLst>
              <a:ext uri="{FF2B5EF4-FFF2-40B4-BE49-F238E27FC236}">
                <a16:creationId xmlns:a16="http://schemas.microsoft.com/office/drawing/2014/main" id="{E6F64ACA-B436-4F1A-A8EA-2B3EC708C4C7}"/>
              </a:ext>
            </a:extLst>
          </p:cNvPr>
          <p:cNvSpPr>
            <a:spLocks noGrp="1"/>
          </p:cNvSpPr>
          <p:nvPr>
            <p:ph type="sldNum" sz="quarter" idx="12"/>
          </p:nvPr>
        </p:nvSpPr>
        <p:spPr/>
        <p:txBody>
          <a:bodyPr/>
          <a:lstStyle/>
          <a:p>
            <a:fld id="{CB105B8D-1C36-1C40-961B-CAAB1DD98B28}" type="slidenum">
              <a:rPr lang="en-US" smtClean="0"/>
              <a:t>7</a:t>
            </a:fld>
            <a:endParaRPr lang="en-US"/>
          </a:p>
        </p:txBody>
      </p:sp>
      <p:pic>
        <p:nvPicPr>
          <p:cNvPr id="6148" name="Picture 4" descr="A cross-sectional observational study of high override rates of drug  allergy alerts in inpatient and outpatient settings, and opportunities for  improvement | BMJ Quality &amp; Safety">
            <a:extLst>
              <a:ext uri="{FF2B5EF4-FFF2-40B4-BE49-F238E27FC236}">
                <a16:creationId xmlns:a16="http://schemas.microsoft.com/office/drawing/2014/main" id="{58A2E92F-63CF-471A-BFF3-9B0E724C6AB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23489" y="2192338"/>
            <a:ext cx="9144000" cy="4665663"/>
          </a:xfrm>
          <a:prstGeom prst="rect">
            <a:avLst/>
          </a:prstGeom>
          <a:noFill/>
          <a:extLst>
            <a:ext uri="{909E8E84-426E-40DD-AFC4-6F175D3DCCD1}">
              <a14:hiddenFill xmlns:a14="http://schemas.microsoft.com/office/drawing/2010/main">
                <a:solidFill>
                  <a:srgbClr val="FFFFFF"/>
                </a:solidFill>
              </a14:hiddenFill>
            </a:ext>
          </a:extLst>
        </p:spPr>
      </p:pic>
      <p:sp>
        <p:nvSpPr>
          <p:cNvPr id="7" name="Ok: Aşağı 6">
            <a:extLst>
              <a:ext uri="{FF2B5EF4-FFF2-40B4-BE49-F238E27FC236}">
                <a16:creationId xmlns:a16="http://schemas.microsoft.com/office/drawing/2014/main" id="{A3FC9A99-B41A-4341-855B-1310D4B6DE95}"/>
              </a:ext>
            </a:extLst>
          </p:cNvPr>
          <p:cNvSpPr/>
          <p:nvPr/>
        </p:nvSpPr>
        <p:spPr>
          <a:xfrm>
            <a:off x="6763134" y="1111511"/>
            <a:ext cx="1429901" cy="981906"/>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ikdörtgen 7">
            <a:extLst>
              <a:ext uri="{FF2B5EF4-FFF2-40B4-BE49-F238E27FC236}">
                <a16:creationId xmlns:a16="http://schemas.microsoft.com/office/drawing/2014/main" id="{88614980-E263-4109-8DD0-50AF146193FC}"/>
              </a:ext>
            </a:extLst>
          </p:cNvPr>
          <p:cNvSpPr/>
          <p:nvPr/>
        </p:nvSpPr>
        <p:spPr>
          <a:xfrm>
            <a:off x="1745860" y="1168932"/>
            <a:ext cx="4794902" cy="1231106"/>
          </a:xfrm>
          <a:prstGeom prst="rect">
            <a:avLst/>
          </a:prstGeom>
        </p:spPr>
        <p:txBody>
          <a:bodyPr wrap="none">
            <a:spAutoFit/>
          </a:bodyPr>
          <a:lstStyle/>
          <a:p>
            <a:r>
              <a:rPr lang="en-US" sz="2800" b="1">
                <a:solidFill>
                  <a:schemeClr val="tx2">
                    <a:lumMod val="60000"/>
                    <a:lumOff val="40000"/>
                  </a:schemeClr>
                </a:solidFill>
                <a:highlight>
                  <a:srgbClr val="FFFF00"/>
                </a:highlight>
                <a:latin typeface="Arial"/>
                <a:ea typeface="ＭＳ Ｐゴシック" charset="-128"/>
                <a:cs typeface="Arial"/>
              </a:rPr>
              <a:t>1</a:t>
            </a:r>
            <a:r>
              <a:rPr lang="en-US" sz="2800" b="1" baseline="30000">
                <a:solidFill>
                  <a:schemeClr val="tx2">
                    <a:lumMod val="60000"/>
                    <a:lumOff val="40000"/>
                  </a:schemeClr>
                </a:solidFill>
                <a:highlight>
                  <a:srgbClr val="FFFF00"/>
                </a:highlight>
                <a:latin typeface="Arial"/>
                <a:ea typeface="ＭＳ Ｐゴシック" charset="-128"/>
                <a:cs typeface="Arial"/>
              </a:rPr>
              <a:t>ST</a:t>
            </a:r>
            <a:r>
              <a:rPr lang="en-US" sz="2800" b="1">
                <a:solidFill>
                  <a:schemeClr val="tx2">
                    <a:lumMod val="60000"/>
                    <a:lumOff val="40000"/>
                  </a:schemeClr>
                </a:solidFill>
                <a:highlight>
                  <a:srgbClr val="FFFF00"/>
                </a:highlight>
                <a:latin typeface="Arial"/>
                <a:ea typeface="ＭＳ Ｐゴシック" charset="-128"/>
                <a:cs typeface="Arial"/>
              </a:rPr>
              <a:t> Reçete ediniz: PERCOCET</a:t>
            </a:r>
          </a:p>
          <a:p>
            <a:r>
              <a:rPr lang="en-US" sz="2800" b="1">
                <a:solidFill>
                  <a:schemeClr val="tx2">
                    <a:lumMod val="60000"/>
                    <a:lumOff val="40000"/>
                  </a:schemeClr>
                </a:solidFill>
                <a:highlight>
                  <a:srgbClr val="FFFF00"/>
                </a:highlight>
                <a:latin typeface="Arial"/>
                <a:ea typeface="ＭＳ Ｐゴシック" charset="-128"/>
                <a:cs typeface="Arial"/>
              </a:rPr>
              <a:t>2</a:t>
            </a:r>
            <a:r>
              <a:rPr lang="en-US" sz="2800" b="1" baseline="30000">
                <a:solidFill>
                  <a:schemeClr val="tx2">
                    <a:lumMod val="60000"/>
                    <a:lumOff val="40000"/>
                  </a:schemeClr>
                </a:solidFill>
                <a:highlight>
                  <a:srgbClr val="FFFF00"/>
                </a:highlight>
                <a:latin typeface="Arial"/>
                <a:ea typeface="ＭＳ Ｐゴシック" charset="-128"/>
                <a:cs typeface="Arial"/>
              </a:rPr>
              <a:t>ND</a:t>
            </a:r>
            <a:r>
              <a:rPr lang="en-US" sz="2800" b="1">
                <a:solidFill>
                  <a:schemeClr val="tx2">
                    <a:lumMod val="60000"/>
                    <a:lumOff val="40000"/>
                  </a:schemeClr>
                </a:solidFill>
                <a:highlight>
                  <a:srgbClr val="FFFF00"/>
                </a:highlight>
                <a:latin typeface="Arial"/>
                <a:ea typeface="ＭＳ Ｐゴシック" charset="-128"/>
                <a:cs typeface="Arial"/>
              </a:rPr>
              <a:t> Reçete: KODİN</a:t>
            </a:r>
          </a:p>
          <a:p>
            <a:endParaRPr lang="en-US">
              <a:highlight>
                <a:srgbClr val="FFFF00"/>
              </a:highlight>
            </a:endParaRPr>
          </a:p>
        </p:txBody>
      </p:sp>
    </p:spTree>
    <p:extLst>
      <p:ext uri="{BB962C8B-B14F-4D97-AF65-F5344CB8AC3E}">
        <p14:creationId xmlns:p14="http://schemas.microsoft.com/office/powerpoint/2010/main" val="3583048971"/>
      </p:ext>
    </p:extLst>
  </p:cSld>
  <p:clrMapOvr>
    <a:masterClrMapping/>
  </p:clrMapOvr>
  <p:transition spd="med">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5DC81E-FDCE-47EF-91E7-B9C72A77D9B2}"/>
              </a:ext>
            </a:extLst>
          </p:cNvPr>
          <p:cNvSpPr>
            <a:spLocks noGrp="1"/>
          </p:cNvSpPr>
          <p:nvPr>
            <p:ph type="title"/>
          </p:nvPr>
        </p:nvSpPr>
        <p:spPr>
          <a:xfrm>
            <a:off x="1628328" y="136525"/>
            <a:ext cx="8978303" cy="876066"/>
          </a:xfrm>
        </p:spPr>
        <p:txBody>
          <a:bodyPr/>
          <a:lstStyle/>
          <a:p>
            <a:pPr algn="ctr"/>
            <a:r>
              <a:rPr lang="en-US" sz="1800">
                <a:highlight>
                  <a:srgbClr val="FFFF00"/>
                </a:highlight>
              </a:rPr>
              <a:t>Hastanın alerjik olduğu </a:t>
            </a:r>
            <a:r>
              <a:rPr lang="en-US" sz="2800">
                <a:solidFill>
                  <a:schemeClr val="tx2">
                    <a:lumMod val="60000"/>
                    <a:lumOff val="40000"/>
                  </a:schemeClr>
                </a:solidFill>
                <a:highlight>
                  <a:srgbClr val="FFFF00"/>
                </a:highlight>
              </a:rPr>
              <a:t>iki ilacı </a:t>
            </a:r>
            <a:r>
              <a:rPr lang="en-US" sz="1800">
                <a:highlight>
                  <a:srgbClr val="FFFF00"/>
                </a:highlight>
              </a:rPr>
              <a:t>reçete edin. İki uyarının doğru şekilde verildiğini kontrol edin (Talep # 1).</a:t>
            </a:r>
            <a:endParaRPr lang="en-GB" sz="1800">
              <a:highlight>
                <a:srgbClr val="FFFF00"/>
              </a:highlight>
            </a:endParaRPr>
          </a:p>
        </p:txBody>
      </p:sp>
      <p:sp>
        <p:nvSpPr>
          <p:cNvPr id="4" name="Veri Yer Tutucusu 3">
            <a:extLst>
              <a:ext uri="{FF2B5EF4-FFF2-40B4-BE49-F238E27FC236}">
                <a16:creationId xmlns:a16="http://schemas.microsoft.com/office/drawing/2014/main" id="{C4E0AFFF-9F5D-4AAC-AFF9-758747D19553}"/>
              </a:ext>
            </a:extLst>
          </p:cNvPr>
          <p:cNvSpPr>
            <a:spLocks noGrp="1"/>
          </p:cNvSpPr>
          <p:nvPr>
            <p:ph type="dt" sz="half" idx="10"/>
          </p:nvPr>
        </p:nvSpPr>
        <p:spPr/>
        <p:txBody>
          <a:bodyPr/>
          <a:lstStyle/>
          <a:p>
            <a:r>
              <a:rPr lang="en-GB"/>
              <a:t>30/10/2014</a:t>
            </a:r>
            <a:endParaRPr lang="en-US"/>
          </a:p>
        </p:txBody>
      </p:sp>
      <p:sp>
        <p:nvSpPr>
          <p:cNvPr id="5" name="Alt Bilgi Yer Tutucusu 4">
            <a:extLst>
              <a:ext uri="{FF2B5EF4-FFF2-40B4-BE49-F238E27FC236}">
                <a16:creationId xmlns:a16="http://schemas.microsoft.com/office/drawing/2014/main" id="{D9E210D1-FCA0-4393-B34A-BD1E5CA89E1F}"/>
              </a:ext>
            </a:extLst>
          </p:cNvPr>
          <p:cNvSpPr>
            <a:spLocks noGrp="1"/>
          </p:cNvSpPr>
          <p:nvPr>
            <p:ph type="ftr" sz="quarter" idx="11"/>
          </p:nvPr>
        </p:nvSpPr>
        <p:spPr/>
        <p:txBody>
          <a:bodyPr/>
          <a:lstStyle/>
          <a:p>
            <a:r>
              <a:rPr lang="en-US"/>
              <a:t>Bölüm 8 Yazılım Testi</a:t>
            </a:r>
          </a:p>
        </p:txBody>
      </p:sp>
      <p:sp>
        <p:nvSpPr>
          <p:cNvPr id="6" name="Slayt Numarası Yer Tutucusu 5">
            <a:extLst>
              <a:ext uri="{FF2B5EF4-FFF2-40B4-BE49-F238E27FC236}">
                <a16:creationId xmlns:a16="http://schemas.microsoft.com/office/drawing/2014/main" id="{E6F64ACA-B436-4F1A-A8EA-2B3EC708C4C7}"/>
              </a:ext>
            </a:extLst>
          </p:cNvPr>
          <p:cNvSpPr>
            <a:spLocks noGrp="1"/>
          </p:cNvSpPr>
          <p:nvPr>
            <p:ph type="sldNum" sz="quarter" idx="12"/>
          </p:nvPr>
        </p:nvSpPr>
        <p:spPr/>
        <p:txBody>
          <a:bodyPr/>
          <a:lstStyle/>
          <a:p>
            <a:fld id="{CB105B8D-1C36-1C40-961B-CAAB1DD98B28}" type="slidenum">
              <a:rPr lang="en-US" smtClean="0"/>
              <a:t>8</a:t>
            </a:fld>
            <a:endParaRPr lang="en-US"/>
          </a:p>
        </p:txBody>
      </p:sp>
      <p:pic>
        <p:nvPicPr>
          <p:cNvPr id="6148" name="Picture 4" descr="A cross-sectional observational study of high override rates of drug  allergy alerts in inpatient and outpatient settings, and opportunities for  improvement | BMJ Quality &amp; Safety">
            <a:extLst>
              <a:ext uri="{FF2B5EF4-FFF2-40B4-BE49-F238E27FC236}">
                <a16:creationId xmlns:a16="http://schemas.microsoft.com/office/drawing/2014/main" id="{58A2E92F-63CF-471A-BFF3-9B0E724C6AB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23489" y="2192338"/>
            <a:ext cx="9144000" cy="4665663"/>
          </a:xfrm>
          <a:prstGeom prst="rect">
            <a:avLst/>
          </a:prstGeom>
          <a:noFill/>
          <a:extLst>
            <a:ext uri="{909E8E84-426E-40DD-AFC4-6F175D3DCCD1}">
              <a14:hiddenFill xmlns:a14="http://schemas.microsoft.com/office/drawing/2010/main">
                <a:solidFill>
                  <a:srgbClr val="FFFFFF"/>
                </a:solidFill>
              </a14:hiddenFill>
            </a:ext>
          </a:extLst>
        </p:spPr>
      </p:pic>
      <p:sp>
        <p:nvSpPr>
          <p:cNvPr id="7" name="Ok: Aşağı 6">
            <a:extLst>
              <a:ext uri="{FF2B5EF4-FFF2-40B4-BE49-F238E27FC236}">
                <a16:creationId xmlns:a16="http://schemas.microsoft.com/office/drawing/2014/main" id="{A3FC9A99-B41A-4341-855B-1310D4B6DE95}"/>
              </a:ext>
            </a:extLst>
          </p:cNvPr>
          <p:cNvSpPr/>
          <p:nvPr/>
        </p:nvSpPr>
        <p:spPr>
          <a:xfrm>
            <a:off x="9133773" y="1116703"/>
            <a:ext cx="1429901" cy="981906"/>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ikdörtgen 7">
            <a:extLst>
              <a:ext uri="{FF2B5EF4-FFF2-40B4-BE49-F238E27FC236}">
                <a16:creationId xmlns:a16="http://schemas.microsoft.com/office/drawing/2014/main" id="{7FF5D572-FB42-4D9B-9B61-128928125202}"/>
              </a:ext>
            </a:extLst>
          </p:cNvPr>
          <p:cNvSpPr/>
          <p:nvPr/>
        </p:nvSpPr>
        <p:spPr>
          <a:xfrm>
            <a:off x="1628328" y="1342286"/>
            <a:ext cx="7388561" cy="523220"/>
          </a:xfrm>
          <a:prstGeom prst="rect">
            <a:avLst/>
          </a:prstGeom>
        </p:spPr>
        <p:txBody>
          <a:bodyPr wrap="none">
            <a:spAutoFit/>
          </a:bodyPr>
          <a:lstStyle/>
          <a:p>
            <a:r>
              <a:rPr lang="en-US" sz="2800" b="1">
                <a:solidFill>
                  <a:schemeClr val="tx2">
                    <a:lumMod val="60000"/>
                    <a:lumOff val="40000"/>
                  </a:schemeClr>
                </a:solidFill>
                <a:highlight>
                  <a:srgbClr val="FFFF00"/>
                </a:highlight>
                <a:latin typeface="Arial"/>
                <a:ea typeface="ＭＳ Ｐゴシック" charset="-128"/>
                <a:cs typeface="Arial"/>
              </a:rPr>
              <a:t>İkisini de reçete et: PERCOCET ve CODEINE</a:t>
            </a:r>
          </a:p>
        </p:txBody>
      </p:sp>
    </p:spTree>
    <p:extLst>
      <p:ext uri="{BB962C8B-B14F-4D97-AF65-F5344CB8AC3E}">
        <p14:creationId xmlns:p14="http://schemas.microsoft.com/office/powerpoint/2010/main" val="1051448687"/>
      </p:ext>
    </p:extLst>
  </p:cSld>
  <p:clrMapOvr>
    <a:masterClrMapping/>
  </p:clrMapOvr>
  <p:transition spd="med">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0EE74-BC22-77B1-9B08-B438F4C333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BE3587-7436-575F-317D-EBAD29AFE66F}"/>
              </a:ext>
            </a:extLst>
          </p:cNvPr>
          <p:cNvSpPr>
            <a:spLocks noGrp="1"/>
          </p:cNvSpPr>
          <p:nvPr>
            <p:ph type="title"/>
          </p:nvPr>
        </p:nvSpPr>
        <p:spPr>
          <a:xfrm>
            <a:off x="2449384" y="2760236"/>
            <a:ext cx="7293232" cy="1143000"/>
          </a:xfrm>
        </p:spPr>
        <p:txBody>
          <a:bodyPr/>
          <a:lstStyle/>
          <a:p>
            <a:pPr algn="ctr"/>
            <a:r>
              <a:rPr lang="tr-TR"/>
              <a:t>ÖRNEK 2-</a:t>
            </a:r>
            <a:br>
              <a:rPr lang="tr-TR"/>
            </a:br>
            <a:r>
              <a:rPr lang="en-US"/>
              <a:t>GEREKSINIMLERE DAYALI TEST</a:t>
            </a:r>
            <a:endParaRPr lang="en-150"/>
          </a:p>
        </p:txBody>
      </p:sp>
      <p:sp>
        <p:nvSpPr>
          <p:cNvPr id="4" name="Date Placeholder 3">
            <a:extLst>
              <a:ext uri="{FF2B5EF4-FFF2-40B4-BE49-F238E27FC236}">
                <a16:creationId xmlns:a16="http://schemas.microsoft.com/office/drawing/2014/main" id="{7D5AA630-6C19-06FA-4988-B06F34DCCE12}"/>
              </a:ext>
            </a:extLst>
          </p:cNvPr>
          <p:cNvSpPr>
            <a:spLocks noGrp="1"/>
          </p:cNvSpPr>
          <p:nvPr>
            <p:ph type="dt" sz="half" idx="10"/>
          </p:nvPr>
        </p:nvSpPr>
        <p:spPr/>
        <p:txBody>
          <a:bodyPr/>
          <a:lstStyle/>
          <a:p>
            <a:r>
              <a:rPr lang="en-GB"/>
              <a:t>30/10/2014</a:t>
            </a:r>
            <a:endParaRPr lang="en-US"/>
          </a:p>
        </p:txBody>
      </p:sp>
      <p:sp>
        <p:nvSpPr>
          <p:cNvPr id="5" name="Footer Placeholder 4">
            <a:extLst>
              <a:ext uri="{FF2B5EF4-FFF2-40B4-BE49-F238E27FC236}">
                <a16:creationId xmlns:a16="http://schemas.microsoft.com/office/drawing/2014/main" id="{60FF4815-E99C-AE9E-2C0D-C93035ABF104}"/>
              </a:ext>
            </a:extLst>
          </p:cNvPr>
          <p:cNvSpPr>
            <a:spLocks noGrp="1"/>
          </p:cNvSpPr>
          <p:nvPr>
            <p:ph type="ftr" sz="quarter" idx="11"/>
          </p:nvPr>
        </p:nvSpPr>
        <p:spPr/>
        <p:txBody>
          <a:bodyPr/>
          <a:lstStyle/>
          <a:p>
            <a:r>
              <a:rPr lang="en-US"/>
              <a:t>Bölüm 8 Yazılım Testi</a:t>
            </a:r>
          </a:p>
        </p:txBody>
      </p:sp>
      <p:sp>
        <p:nvSpPr>
          <p:cNvPr id="6" name="Slide Number Placeholder 5">
            <a:extLst>
              <a:ext uri="{FF2B5EF4-FFF2-40B4-BE49-F238E27FC236}">
                <a16:creationId xmlns:a16="http://schemas.microsoft.com/office/drawing/2014/main" id="{759698C0-0DEB-9918-E5A6-E4C3F141B02F}"/>
              </a:ext>
            </a:extLst>
          </p:cNvPr>
          <p:cNvSpPr>
            <a:spLocks noGrp="1"/>
          </p:cNvSpPr>
          <p:nvPr>
            <p:ph type="sldNum" sz="quarter" idx="12"/>
          </p:nvPr>
        </p:nvSpPr>
        <p:spPr/>
        <p:txBody>
          <a:bodyPr/>
          <a:lstStyle/>
          <a:p>
            <a:fld id="{CB105B8D-1C36-1C40-961B-CAAB1DD98B28}" type="slidenum">
              <a:rPr lang="en-US" smtClean="0"/>
              <a:t>9</a:t>
            </a:fld>
            <a:endParaRPr lang="en-US"/>
          </a:p>
        </p:txBody>
      </p:sp>
    </p:spTree>
    <p:extLst>
      <p:ext uri="{BB962C8B-B14F-4D97-AF65-F5344CB8AC3E}">
        <p14:creationId xmlns:p14="http://schemas.microsoft.com/office/powerpoint/2010/main" val="1345962291"/>
      </p:ext>
    </p:extLst>
  </p:cSld>
  <p:clrMapOvr>
    <a:masterClrMapping/>
  </p:clrMapOvr>
  <p:transition spd="med">
    <p:wipe dir="r"/>
  </p:transition>
</p:sld>
</file>

<file path=ppt/tags/tag1.xml><?xml version="1.0" encoding="utf-8"?>
<p:tagLst xmlns:a="http://schemas.openxmlformats.org/drawingml/2006/main" xmlns:r="http://schemas.openxmlformats.org/officeDocument/2006/relationships" xmlns:p="http://schemas.openxmlformats.org/presentationml/2006/main">
  <p:tag name="AS_NET" val="6.0.33"/>
  <p:tag name="AS_OS" val="Microsoft Windows NT 10.0.20348.0"/>
  <p:tag name="AS_RELEASE_DATE" val="2024.06.14"/>
  <p:tag name="AS_TITLE" val="Aspose.Slides for .NET6"/>
  <p:tag name="AS_VERSION" val="24.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10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530</TotalTime>
  <Words>1050</Words>
  <Application>Microsoft Office PowerPoint</Application>
  <PresentationFormat>Widescreen</PresentationFormat>
  <Paragraphs>84</Paragraphs>
  <Slides>13</Slides>
  <Notes>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Calibri</vt:lpstr>
      <vt:lpstr>Calibri Light</vt:lpstr>
      <vt:lpstr>Wingdings</vt:lpstr>
      <vt:lpstr>Office Theme</vt:lpstr>
      <vt:lpstr>SE10 slides</vt:lpstr>
      <vt:lpstr>TEST SENARYOLARI</vt:lpstr>
      <vt:lpstr>Sürüm testi ve sistem testi</vt:lpstr>
      <vt:lpstr>ÖRNEK 1- GEREKSINIMLERE DAYALI TEST</vt:lpstr>
      <vt:lpstr>Gereksinimlere dayalı test</vt:lpstr>
      <vt:lpstr>Gereksinim testleri (test senaryoları için örnekler)</vt:lpstr>
      <vt:lpstr>Bilinen bir alerjisi olan bir hasta kaydı oluşturun (örn. Statinler). Hastanın alerjisi olduğu ilacı reçete edin ve sistem tarafından uyarı verildiğini kontrol edin (Talep # 1).</vt:lpstr>
      <vt:lpstr>İki veya daha fazla ilaca karşı alerjilerin kaydedildiği bir hasta kaydı oluşturun. Bu ilaçların her ikisini de ayrı ayrı reçete edin ve her ilaç için doğru uyarı mesajının verildiğini kontrol edin (Gerekçe # 1).</vt:lpstr>
      <vt:lpstr>Hastanın alerjik olduğu iki ilacı reçete edin. İki uyarının doğru şekilde verildiğini kontrol edin (Talep # 1).</vt:lpstr>
      <vt:lpstr>ÖRNEK 2- GEREKSINIMLERE DAYALI TEST</vt:lpstr>
      <vt:lpstr>Mentcare sistemi için bir kullanım senaryosu</vt:lpstr>
      <vt:lpstr>Senaryo ile test edilen bu özellikler</vt:lpstr>
      <vt:lpstr>Performans testi</vt:lpstr>
      <vt:lpstr>Performans testi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testing and system testing</dc:title>
  <dc:creator>Duygu Çelik Ertuğrul</dc:creator>
  <cp:keywords>, docId:60A548CC214EAEC90FB9FDA02B8FF44F</cp:keywords>
  <cp:lastModifiedBy>Erce Ozturk</cp:lastModifiedBy>
  <cp:revision>13</cp:revision>
  <dcterms:created xsi:type="dcterms:W3CDTF">2021-01-07T07:31:13Z</dcterms:created>
  <dcterms:modified xsi:type="dcterms:W3CDTF">2025-05-25T20:00:22Z</dcterms:modified>
</cp:coreProperties>
</file>