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6" r:id="rId11"/>
    <p:sldId id="269" r:id="rId12"/>
    <p:sldId id="267" r:id="rId13"/>
    <p:sldId id="268" r:id="rId14"/>
    <p:sldId id="270" r:id="rId15"/>
    <p:sldId id="271" r:id="rId16"/>
    <p:sldId id="274" r:id="rId17"/>
    <p:sldId id="305" r:id="rId18"/>
    <p:sldId id="272" r:id="rId19"/>
    <p:sldId id="275" r:id="rId20"/>
    <p:sldId id="276" r:id="rId21"/>
    <p:sldId id="273"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4" r:id="rId39"/>
    <p:sldId id="293" r:id="rId40"/>
    <p:sldId id="295" r:id="rId41"/>
    <p:sldId id="296" r:id="rId42"/>
    <p:sldId id="297" r:id="rId43"/>
    <p:sldId id="298" r:id="rId44"/>
    <p:sldId id="300" r:id="rId45"/>
    <p:sldId id="301" r:id="rId46"/>
    <p:sldId id="302" r:id="rId47"/>
    <p:sldId id="304" r:id="rId48"/>
    <p:sldId id="303" r:id="rId49"/>
    <p:sldId id="263" r:id="rId50"/>
    <p:sldId id="299" r:id="rId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62"/>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3"/>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64"/>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6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6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7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8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8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F16B2A8E-530F-4B67-9E21-86C0DBD416E5}" type="datetimeFigureOut">
              <a:rPr lang="tr-TR"/>
              <a:pPr>
                <a:defRPr/>
              </a:pPr>
              <a:t>15.11.2019</a:t>
            </a:fld>
            <a:endParaRPr lang="tr-T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tr-T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fld id="{42AEEE28-D8B7-4C55-85B4-2E8E0FD9CFD9}" type="slidenum">
              <a:rPr lang="tr-TR" altLang="en-US"/>
              <a:pPr/>
              <a:t>‹#›</a:t>
            </a:fld>
            <a:endParaRPr lang="tr-TR" altLang="en-US"/>
          </a:p>
        </p:txBody>
      </p:sp>
    </p:spTree>
    <p:extLst>
      <p:ext uri="{BB962C8B-B14F-4D97-AF65-F5344CB8AC3E}">
        <p14:creationId xmlns:p14="http://schemas.microsoft.com/office/powerpoint/2010/main" val="113573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1D4275-88EC-4852-AD99-DC9413D8625C}" type="datetimeFigureOut">
              <a:rPr lang="tr-TR"/>
              <a:pPr>
                <a:defRPr/>
              </a:pPr>
              <a:t>15.11.2019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fld id="{8E88AE72-AF04-42CB-AFC0-395D91F50BC5}" type="slidenum">
              <a:rPr lang="tr-TR" altLang="en-US"/>
              <a:pPr/>
              <a:t>‹#›</a:t>
            </a:fld>
            <a:endParaRPr lang="tr-TR" altLang="en-US"/>
          </a:p>
        </p:txBody>
      </p:sp>
    </p:spTree>
    <p:extLst>
      <p:ext uri="{BB962C8B-B14F-4D97-AF65-F5344CB8AC3E}">
        <p14:creationId xmlns:p14="http://schemas.microsoft.com/office/powerpoint/2010/main" val="285266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89FE3B-23E1-45C4-946D-1E04914622FE}" type="datetimeFigureOut">
              <a:rPr lang="tr-TR"/>
              <a:pPr>
                <a:defRPr/>
              </a:pPr>
              <a:t>15.11.2019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fld id="{A5A0AB97-31C4-4F49-A7A4-41D1B15E7BBA}" type="slidenum">
              <a:rPr lang="tr-TR" altLang="en-US"/>
              <a:pPr/>
              <a:t>‹#›</a:t>
            </a:fld>
            <a:endParaRPr lang="tr-TR" altLang="en-US"/>
          </a:p>
        </p:txBody>
      </p:sp>
    </p:spTree>
    <p:extLst>
      <p:ext uri="{BB962C8B-B14F-4D97-AF65-F5344CB8AC3E}">
        <p14:creationId xmlns:p14="http://schemas.microsoft.com/office/powerpoint/2010/main" val="104623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3D0B5B7-F56E-41EC-A7EC-DC2F0595E70F}" type="datetimeFigureOut">
              <a:rPr lang="tr-TR"/>
              <a:pPr>
                <a:defRPr/>
              </a:pPr>
              <a:t>15.11.2019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fld id="{01A9CD6C-2183-4600-8160-282045592983}" type="slidenum">
              <a:rPr lang="tr-TR" altLang="en-US"/>
              <a:pPr/>
              <a:t>‹#›</a:t>
            </a:fld>
            <a:endParaRPr lang="tr-TR" altLang="en-US"/>
          </a:p>
        </p:txBody>
      </p:sp>
    </p:spTree>
    <p:extLst>
      <p:ext uri="{BB962C8B-B14F-4D97-AF65-F5344CB8AC3E}">
        <p14:creationId xmlns:p14="http://schemas.microsoft.com/office/powerpoint/2010/main" val="163207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7E3310-2A60-4B98-BC88-AC4872507187}" type="datetimeFigureOut">
              <a:rPr lang="tr-TR"/>
              <a:pPr>
                <a:defRPr/>
              </a:pPr>
              <a:t>15.11.2019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fld id="{C5E23E2E-0E49-47FC-BC75-7FBA38D72D3C}" type="slidenum">
              <a:rPr lang="tr-TR" altLang="en-US"/>
              <a:pPr/>
              <a:t>‹#›</a:t>
            </a:fld>
            <a:endParaRPr lang="tr-TR" altLang="en-US"/>
          </a:p>
        </p:txBody>
      </p:sp>
    </p:spTree>
    <p:extLst>
      <p:ext uri="{BB962C8B-B14F-4D97-AF65-F5344CB8AC3E}">
        <p14:creationId xmlns:p14="http://schemas.microsoft.com/office/powerpoint/2010/main" val="425917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4B559E45-E792-4D53-B0B7-8082491D14FC}" type="datetimeFigureOut">
              <a:rPr lang="tr-TR"/>
              <a:pPr>
                <a:defRPr/>
              </a:pPr>
              <a:t>15.11.2019</a:t>
            </a:fld>
            <a:endParaRPr lang="tr-TR"/>
          </a:p>
        </p:txBody>
      </p:sp>
      <p:sp>
        <p:nvSpPr>
          <p:cNvPr id="6" name="Footer Placeholder 4"/>
          <p:cNvSpPr>
            <a:spLocks noGrp="1"/>
          </p:cNvSpPr>
          <p:nvPr>
            <p:ph type="ftr" sz="quarter" idx="16"/>
          </p:nvPr>
        </p:nvSpPr>
        <p:spPr/>
        <p:txBody>
          <a:bodyPr/>
          <a:lstStyle>
            <a:lvl1pPr>
              <a:defRPr/>
            </a:lvl1pPr>
          </a:lstStyle>
          <a:p>
            <a:pPr>
              <a:defRPr/>
            </a:pPr>
            <a:endParaRPr lang="tr-TR"/>
          </a:p>
        </p:txBody>
      </p:sp>
      <p:sp>
        <p:nvSpPr>
          <p:cNvPr id="7" name="Slide Number Placeholder 5"/>
          <p:cNvSpPr>
            <a:spLocks noGrp="1"/>
          </p:cNvSpPr>
          <p:nvPr>
            <p:ph type="sldNum" sz="quarter" idx="17"/>
          </p:nvPr>
        </p:nvSpPr>
        <p:spPr/>
        <p:txBody>
          <a:bodyPr/>
          <a:lstStyle>
            <a:lvl1pPr>
              <a:defRPr/>
            </a:lvl1pPr>
          </a:lstStyle>
          <a:p>
            <a:fld id="{5B1D5731-CBC5-496C-A344-E9D94BB55067}" type="slidenum">
              <a:rPr lang="tr-TR" altLang="en-US"/>
              <a:pPr/>
              <a:t>‹#›</a:t>
            </a:fld>
            <a:endParaRPr lang="tr-TR" altLang="en-US"/>
          </a:p>
        </p:txBody>
      </p:sp>
    </p:spTree>
    <p:extLst>
      <p:ext uri="{BB962C8B-B14F-4D97-AF65-F5344CB8AC3E}">
        <p14:creationId xmlns:p14="http://schemas.microsoft.com/office/powerpoint/2010/main" val="199308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BB57031-4692-47F7-97E2-AF493DE81445}" type="datetimeFigureOut">
              <a:rPr lang="tr-TR"/>
              <a:pPr>
                <a:defRPr/>
              </a:pPr>
              <a:t>15.11.2019</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fld id="{7AE84F22-ACC3-4792-86B1-F2F07B838EF7}" type="slidenum">
              <a:rPr lang="tr-TR" altLang="en-US"/>
              <a:pPr/>
              <a:t>‹#›</a:t>
            </a:fld>
            <a:endParaRPr lang="tr-TR" altLang="en-US"/>
          </a:p>
        </p:txBody>
      </p:sp>
    </p:spTree>
    <p:extLst>
      <p:ext uri="{BB962C8B-B14F-4D97-AF65-F5344CB8AC3E}">
        <p14:creationId xmlns:p14="http://schemas.microsoft.com/office/powerpoint/2010/main" val="167018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060C6F4-00D2-4B57-B64B-06E94F2B8A7D}" type="datetimeFigureOut">
              <a:rPr lang="tr-TR"/>
              <a:pPr>
                <a:defRPr/>
              </a:pPr>
              <a:t>15.11.2019</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fld id="{014968DC-1697-4998-B11E-B71D8B536C04}" type="slidenum">
              <a:rPr lang="tr-TR" altLang="en-US"/>
              <a:pPr/>
              <a:t>‹#›</a:t>
            </a:fld>
            <a:endParaRPr lang="tr-TR" altLang="en-US"/>
          </a:p>
        </p:txBody>
      </p:sp>
    </p:spTree>
    <p:extLst>
      <p:ext uri="{BB962C8B-B14F-4D97-AF65-F5344CB8AC3E}">
        <p14:creationId xmlns:p14="http://schemas.microsoft.com/office/powerpoint/2010/main" val="403632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7F9CA5-460D-4F64-BA15-D42247A82078}" type="datetimeFigureOut">
              <a:rPr lang="tr-TR"/>
              <a:pPr>
                <a:defRPr/>
              </a:pPr>
              <a:t>15.11.2019</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fld id="{70669802-A40B-4C38-A00F-4B97A009177B}" type="slidenum">
              <a:rPr lang="tr-TR" altLang="en-US"/>
              <a:pPr/>
              <a:t>‹#›</a:t>
            </a:fld>
            <a:endParaRPr lang="tr-TR" altLang="en-US"/>
          </a:p>
        </p:txBody>
      </p:sp>
    </p:spTree>
    <p:extLst>
      <p:ext uri="{BB962C8B-B14F-4D97-AF65-F5344CB8AC3E}">
        <p14:creationId xmlns:p14="http://schemas.microsoft.com/office/powerpoint/2010/main" val="144285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2"/>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63"/>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64"/>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6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6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7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8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8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9EB51D79-251A-4555-BC90-7EDEECA35EBE}" type="datetimeFigureOut">
              <a:rPr lang="tr-TR"/>
              <a:pPr>
                <a:defRPr/>
              </a:pPr>
              <a:t>15.11.2019</a:t>
            </a:fld>
            <a:endParaRPr lang="tr-TR"/>
          </a:p>
        </p:txBody>
      </p:sp>
      <p:sp>
        <p:nvSpPr>
          <p:cNvPr id="49" name="Slide Number Placeholder 6"/>
          <p:cNvSpPr>
            <a:spLocks noGrp="1"/>
          </p:cNvSpPr>
          <p:nvPr>
            <p:ph type="sldNum" sz="quarter" idx="11"/>
          </p:nvPr>
        </p:nvSpPr>
        <p:spPr/>
        <p:txBody>
          <a:bodyPr/>
          <a:lstStyle>
            <a:lvl1pPr>
              <a:defRPr/>
            </a:lvl1pPr>
          </a:lstStyle>
          <a:p>
            <a:fld id="{36EDFD96-ACD5-40D6-96F0-11A11DC3626A}" type="slidenum">
              <a:rPr lang="tr-TR" altLang="en-US"/>
              <a:pPr/>
              <a:t>‹#›</a:t>
            </a:fld>
            <a:endParaRPr lang="tr-TR" alt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tr-TR"/>
          </a:p>
        </p:txBody>
      </p:sp>
    </p:spTree>
    <p:extLst>
      <p:ext uri="{BB962C8B-B14F-4D97-AF65-F5344CB8AC3E}">
        <p14:creationId xmlns:p14="http://schemas.microsoft.com/office/powerpoint/2010/main" val="359529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2"/>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63"/>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64"/>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6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6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7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8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8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C7504F2D-D839-48A2-AB1F-D50C2F88836D}" type="datetimeFigureOut">
              <a:rPr lang="tr-TR"/>
              <a:pPr>
                <a:defRPr/>
              </a:pPr>
              <a:t>15.11.2019</a:t>
            </a:fld>
            <a:endParaRPr lang="tr-T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tr-TR"/>
          </a:p>
        </p:txBody>
      </p:sp>
      <p:sp>
        <p:nvSpPr>
          <p:cNvPr id="50" name="Slide Number Placeholder 6"/>
          <p:cNvSpPr>
            <a:spLocks noGrp="1"/>
          </p:cNvSpPr>
          <p:nvPr>
            <p:ph type="sldNum" sz="quarter" idx="12"/>
          </p:nvPr>
        </p:nvSpPr>
        <p:spPr/>
        <p:txBody>
          <a:bodyPr/>
          <a:lstStyle>
            <a:lvl1pPr>
              <a:defRPr/>
            </a:lvl1pPr>
          </a:lstStyle>
          <a:p>
            <a:fld id="{8D9B9858-41E8-4777-8CB3-8937BC38B8E0}" type="slidenum">
              <a:rPr lang="tr-TR" altLang="en-US"/>
              <a:pPr/>
              <a:t>‹#›</a:t>
            </a:fld>
            <a:endParaRPr lang="tr-TR" altLang="en-US"/>
          </a:p>
        </p:txBody>
      </p:sp>
    </p:spTree>
    <p:extLst>
      <p:ext uri="{BB962C8B-B14F-4D97-AF65-F5344CB8AC3E}">
        <p14:creationId xmlns:p14="http://schemas.microsoft.com/office/powerpoint/2010/main" val="126745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cs typeface="Arial" charset="0"/>
              </a:defRPr>
            </a:lvl1pPr>
          </a:lstStyle>
          <a:p>
            <a:pPr>
              <a:defRPr/>
            </a:pPr>
            <a:fld id="{BF00E111-B033-4A9F-AB56-1E6C301A91A4}" type="datetimeFigureOut">
              <a:rPr lang="tr-TR"/>
              <a:pPr>
                <a:defRPr/>
              </a:pPr>
              <a:t>15.11.2019</a:t>
            </a:fld>
            <a:endParaRPr lang="tr-T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cs typeface="Arial" charset="0"/>
              </a:defRPr>
            </a:lvl1pPr>
          </a:lstStyle>
          <a:p>
            <a:pPr>
              <a:defRPr/>
            </a:pPr>
            <a:endParaRPr lang="tr-T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defRPr>
            </a:lvl1pPr>
          </a:lstStyle>
          <a:p>
            <a:fld id="{D4C9497C-D4C7-4A63-9753-C81E01FDDB9D}" type="slidenum">
              <a:rPr lang="tr-TR" altLang="en-US"/>
              <a:pPr/>
              <a:t>‹#›</a:t>
            </a:fld>
            <a:endParaRPr lang="tr-TR" altLang="en-US"/>
          </a:p>
        </p:txBody>
      </p:sp>
    </p:spTree>
  </p:cSld>
  <p:clrMap bg1="lt1" tx1="dk1" bg2="lt2" tx2="dk2" accent1="accent1" accent2="accent2" accent3="accent3" accent4="accent4" accent5="accent5" accent6="accent6" hlink="hlink" folHlink="folHlink"/>
  <p:sldLayoutIdLst>
    <p:sldLayoutId id="2147483737" r:id="rId1"/>
    <p:sldLayoutId id="2147483729" r:id="rId2"/>
    <p:sldLayoutId id="2147483730" r:id="rId3"/>
    <p:sldLayoutId id="2147483731" r:id="rId4"/>
    <p:sldLayoutId id="2147483732" r:id="rId5"/>
    <p:sldLayoutId id="2147483733" r:id="rId6"/>
    <p:sldLayoutId id="2147483734" r:id="rId7"/>
    <p:sldLayoutId id="2147483738" r:id="rId8"/>
    <p:sldLayoutId id="2147483739" r:id="rId9"/>
    <p:sldLayoutId id="2147483735" r:id="rId10"/>
    <p:sldLayoutId id="2147483736"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pearsoncustom.com/ufl_ctsm/ppts/direct_instruct.ppt" TargetMode="External"/><Relationship Id="rId2" Type="http://schemas.openxmlformats.org/officeDocument/2006/relationships/hyperlink" Target="http://books.google.com.cy/books?id=aKuEYJdGyTIC&amp;printsec=frontcover&amp;hl=tr" TargetMode="External"/><Relationship Id="rId1" Type="http://schemas.openxmlformats.org/officeDocument/2006/relationships/slideLayout" Target="../slideLayouts/slideLayout2.xml"/><Relationship Id="rId6" Type="http://schemas.openxmlformats.org/officeDocument/2006/relationships/hyperlink" Target="http://www.studylecturenotes.com/curriculum-instructions/question-answer-method-of-teaching-|-socratic-method-of-teaching" TargetMode="External"/><Relationship Id="rId5" Type="http://schemas.openxmlformats.org/officeDocument/2006/relationships/hyperlink" Target="http://www.studylecturenotes.com/curriculum-instructions/demonstration-method-of-teaching-meaning-advantages-disadvantages" TargetMode="External"/><Relationship Id="rId4" Type="http://schemas.openxmlformats.org/officeDocument/2006/relationships/hyperlink" Target="http://books.google.com.cy/books?id=ODPzFCSvk4MC&amp;printsec=frontcover&amp;hl=t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learning.missouri.edu/teaching-with-the-case-study-method/" TargetMode="External"/><Relationship Id="rId2" Type="http://schemas.openxmlformats.org/officeDocument/2006/relationships/hyperlink" Target="http://books.google.com.cy/books?id=1EMkKnIbO4YC&amp;printsec=frontcover&amp;hl=tr" TargetMode="External"/><Relationship Id="rId1" Type="http://schemas.openxmlformats.org/officeDocument/2006/relationships/slideLayout" Target="../slideLayouts/slideLayout2.xml"/><Relationship Id="rId6" Type="http://schemas.openxmlformats.org/officeDocument/2006/relationships/hyperlink" Target="http://onlinelearningtips.com/wp-content/uploads/2013/09/collaborative-learning-online-ed.jpg" TargetMode="External"/><Relationship Id="rId5" Type="http://schemas.openxmlformats.org/officeDocument/2006/relationships/hyperlink" Target="http://www.gdrc.org/kmgmt/c-learn/strategies.html" TargetMode="External"/><Relationship Id="rId4" Type="http://schemas.openxmlformats.org/officeDocument/2006/relationships/hyperlink" Target="http://www.wcer.wisc.edu/archive/cl1/CL/moreinfo/MI2A.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733925" y="2708275"/>
            <a:ext cx="3313113" cy="1701800"/>
          </a:xfrm>
        </p:spPr>
        <p:txBody>
          <a:bodyPr/>
          <a:lstStyle/>
          <a:p>
            <a:pPr eaLnBrk="1" hangingPunct="1"/>
            <a:r>
              <a:rPr lang="tr-TR" altLang="en-US"/>
              <a:t>Instructional Methods</a:t>
            </a:r>
          </a:p>
        </p:txBody>
      </p:sp>
      <p:sp>
        <p:nvSpPr>
          <p:cNvPr id="5123" name="Subtitle 2"/>
          <p:cNvSpPr>
            <a:spLocks noGrp="1"/>
          </p:cNvSpPr>
          <p:nvPr>
            <p:ph type="subTitle" idx="1"/>
          </p:nvPr>
        </p:nvSpPr>
        <p:spPr>
          <a:xfrm>
            <a:off x="4733925" y="4421188"/>
            <a:ext cx="3309938" cy="1260475"/>
          </a:xfrm>
        </p:spPr>
        <p:txBody>
          <a:bodyPr/>
          <a:lstStyle/>
          <a:p>
            <a:pPr eaLnBrk="1" hangingPunct="1">
              <a:buFont typeface="Arial" panose="020B0604020202020204" pitchFamily="34" charset="0"/>
              <a:buNone/>
            </a:pPr>
            <a:r>
              <a:rPr lang="tr-TR" altLang="en-US"/>
              <a:t>CITE315 – Special Teaching Methods 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Focus, Structure and Principles </a:t>
            </a:r>
            <a:endParaRPr lang="tr-TR" dirty="0"/>
          </a:p>
        </p:txBody>
      </p:sp>
      <p:sp>
        <p:nvSpPr>
          <p:cNvPr id="14339" name="Content Placeholder 2"/>
          <p:cNvSpPr>
            <a:spLocks noGrp="1"/>
          </p:cNvSpPr>
          <p:nvPr>
            <p:ph idx="1"/>
          </p:nvPr>
        </p:nvSpPr>
        <p:spPr/>
        <p:txBody>
          <a:bodyPr/>
          <a:lstStyle/>
          <a:p>
            <a:pPr eaLnBrk="1" hangingPunct="1"/>
            <a:r>
              <a:rPr lang="en-US" altLang="en-US"/>
              <a:t>Demonstration Strategy focus to achieve psychomotor and cognitive objectives. If we talk about its structure, it is given in three successive steps: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Focus, Structure and Principles </a:t>
            </a:r>
            <a:endParaRPr lang="tr-TR" dirty="0"/>
          </a:p>
        </p:txBody>
      </p:sp>
      <p:sp>
        <p:nvSpPr>
          <p:cNvPr id="15363" name="Content Placeholder 2"/>
          <p:cNvSpPr>
            <a:spLocks noGrp="1"/>
          </p:cNvSpPr>
          <p:nvPr>
            <p:ph idx="1"/>
          </p:nvPr>
        </p:nvSpPr>
        <p:spPr/>
        <p:txBody>
          <a:bodyPr/>
          <a:lstStyle/>
          <a:p>
            <a:pPr eaLnBrk="1" hangingPunct="1"/>
            <a:r>
              <a:rPr lang="en-US" altLang="en-US" b="1"/>
              <a:t>Introduction:</a:t>
            </a:r>
            <a:r>
              <a:rPr lang="en-US" altLang="en-US"/>
              <a:t> In this step objectives of the lesson are stated. </a:t>
            </a:r>
            <a:r>
              <a:rPr lang="en-US" altLang="en-US" b="1"/>
              <a:t>The teacher may be called demonstrator</a:t>
            </a:r>
            <a:r>
              <a:rPr lang="en-US" altLang="en-US"/>
              <a:t>. He demonstrates the activity before the student that is to be developed.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Focus, Structure and Principles </a:t>
            </a:r>
            <a:endParaRPr lang="tr-TR" dirty="0"/>
          </a:p>
        </p:txBody>
      </p:sp>
      <p:sp>
        <p:nvSpPr>
          <p:cNvPr id="16387" name="Content Placeholder 2"/>
          <p:cNvSpPr>
            <a:spLocks noGrp="1"/>
          </p:cNvSpPr>
          <p:nvPr>
            <p:ph idx="1"/>
          </p:nvPr>
        </p:nvSpPr>
        <p:spPr/>
        <p:txBody>
          <a:bodyPr/>
          <a:lstStyle/>
          <a:p>
            <a:pPr eaLnBrk="1" hangingPunct="1"/>
            <a:r>
              <a:rPr lang="en-US" altLang="en-US" b="1"/>
              <a:t>Development.</a:t>
            </a:r>
            <a:r>
              <a:rPr lang="en-US" altLang="en-US"/>
              <a:t> Students try to initiate the demonstrated activity. If there is any query the teacher tries to satisfy them by further demonstration and illustrations.</a:t>
            </a:r>
          </a:p>
          <a:p>
            <a:pPr eaLnBrk="1" hangingPunct="1"/>
            <a:endParaRPr lang="tr-TR"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Focus, Structure and Principles </a:t>
            </a:r>
            <a:endParaRPr lang="tr-TR" dirty="0"/>
          </a:p>
        </p:txBody>
      </p:sp>
      <p:sp>
        <p:nvSpPr>
          <p:cNvPr id="17411" name="Content Placeholder 2"/>
          <p:cNvSpPr>
            <a:spLocks noGrp="1"/>
          </p:cNvSpPr>
          <p:nvPr>
            <p:ph idx="1"/>
          </p:nvPr>
        </p:nvSpPr>
        <p:spPr/>
        <p:txBody>
          <a:bodyPr/>
          <a:lstStyle/>
          <a:p>
            <a:pPr eaLnBrk="1" hangingPunct="1"/>
            <a:r>
              <a:rPr lang="en-US" altLang="en-US" b="1"/>
              <a:t>Integration.</a:t>
            </a:r>
            <a:r>
              <a:rPr lang="en-US" altLang="en-US"/>
              <a:t> At this step, the teacher integrates all the activities and then these activities are rehearsed revised and evaluated.</a:t>
            </a:r>
          </a:p>
          <a:p>
            <a:pPr eaLnBrk="1" hangingPunct="1"/>
            <a:endParaRPr lang="tr-TR"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Principles </a:t>
            </a:r>
            <a:endParaRPr lang="tr-TR" altLang="en-US"/>
          </a:p>
        </p:txBody>
      </p:sp>
      <p:sp>
        <p:nvSpPr>
          <p:cNvPr id="18435" name="Content Placeholder 2"/>
          <p:cNvSpPr>
            <a:spLocks noGrp="1"/>
          </p:cNvSpPr>
          <p:nvPr>
            <p:ph idx="1"/>
          </p:nvPr>
        </p:nvSpPr>
        <p:spPr/>
        <p:txBody>
          <a:bodyPr/>
          <a:lstStyle/>
          <a:p>
            <a:pPr eaLnBrk="1" hangingPunct="1"/>
            <a:r>
              <a:rPr lang="en-US" altLang="en-US"/>
              <a:t>This </a:t>
            </a:r>
            <a:r>
              <a:rPr lang="en-US" altLang="en-US" b="1"/>
              <a:t>teaching strategy</a:t>
            </a:r>
            <a:r>
              <a:rPr lang="en-US" altLang="en-US"/>
              <a:t> is based on the following principles</a:t>
            </a:r>
          </a:p>
          <a:p>
            <a:pPr lvl="1" eaLnBrk="1" hangingPunct="1"/>
            <a:r>
              <a:rPr lang="en-US" altLang="en-US"/>
              <a:t>Learning by doing maxim is followed</a:t>
            </a:r>
          </a:p>
          <a:p>
            <a:pPr lvl="1" eaLnBrk="1" hangingPunct="1"/>
            <a:r>
              <a:rPr lang="en-US" altLang="en-US"/>
              <a:t>Skills can be developed by limitation</a:t>
            </a:r>
          </a:p>
          <a:p>
            <a:pPr lvl="1" eaLnBrk="1" hangingPunct="1"/>
            <a:r>
              <a:rPr lang="en-US" altLang="en-US"/>
              <a:t>The perception helps in imitation</a:t>
            </a:r>
          </a:p>
          <a:p>
            <a:pPr eaLnBrk="1" hangingPunct="1"/>
            <a:endParaRPr lang="tr-TR"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Advantages of Demonstration Method </a:t>
            </a:r>
            <a:endParaRPr lang="tr-TR" dirty="0"/>
          </a:p>
        </p:txBody>
      </p:sp>
      <p:sp>
        <p:nvSpPr>
          <p:cNvPr id="3" name="Content Placeholder 2"/>
          <p:cNvSpPr>
            <a:spLocks noGrp="1"/>
          </p:cNvSpPr>
          <p:nvPr>
            <p:ph idx="1"/>
          </p:nvPr>
        </p:nvSpPr>
        <p:spPr/>
        <p:txBody>
          <a:bodyPr rtlCol="0">
            <a:normAutofit/>
          </a:bodyPr>
          <a:lstStyle/>
          <a:p>
            <a:pPr indent="-274320" eaLnBrk="1" hangingPunct="1">
              <a:spcAft>
                <a:spcPts val="0"/>
              </a:spcAft>
              <a:defRPr/>
            </a:pPr>
            <a:r>
              <a:rPr lang="en-US" dirty="0"/>
              <a:t>It helps in involving various sense to make learning permanent</a:t>
            </a:r>
            <a:endParaRPr lang="tr-TR" dirty="0"/>
          </a:p>
          <a:p>
            <a:pPr marL="68580" indent="0" eaLnBrk="1" hangingPunct="1">
              <a:spcAft>
                <a:spcPts val="0"/>
              </a:spcAft>
              <a:buFont typeface="Wingdings 2" panose="05020102010507070707" pitchFamily="18" charset="2"/>
              <a:buNone/>
              <a:defRPr/>
            </a:pPr>
            <a:endParaRPr lang="en-US" dirty="0"/>
          </a:p>
          <a:p>
            <a:pPr indent="-274320" eaLnBrk="1" hangingPunct="1">
              <a:spcAft>
                <a:spcPts val="0"/>
              </a:spcAft>
              <a:defRPr/>
            </a:pPr>
            <a:r>
              <a:rPr lang="en-US" dirty="0"/>
              <a:t>Though, teacher behavior is autocratic, he invites </a:t>
            </a:r>
            <a:r>
              <a:rPr lang="en-US" b="1" dirty="0"/>
              <a:t>the cooperation of pupils in teaching learning process</a:t>
            </a:r>
            <a:endParaRPr lang="en-US" dirty="0"/>
          </a:p>
          <a:p>
            <a:pPr indent="-274320" eaLnBrk="1" fontAlgn="auto" hangingPunct="1">
              <a:spcAft>
                <a:spcPts val="0"/>
              </a:spcAft>
              <a:defRPr/>
            </a:pP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Advantages of Demonstration Method </a:t>
            </a:r>
            <a:endParaRPr lang="tr-TR" dirty="0"/>
          </a:p>
        </p:txBody>
      </p:sp>
      <p:sp>
        <p:nvSpPr>
          <p:cNvPr id="3" name="Content Placeholder 2"/>
          <p:cNvSpPr>
            <a:spLocks noGrp="1"/>
          </p:cNvSpPr>
          <p:nvPr>
            <p:ph idx="1"/>
          </p:nvPr>
        </p:nvSpPr>
        <p:spPr/>
        <p:txBody>
          <a:bodyPr rtlCol="0">
            <a:normAutofit/>
          </a:bodyPr>
          <a:lstStyle/>
          <a:p>
            <a:pPr indent="-274320" eaLnBrk="1" hangingPunct="1">
              <a:spcAft>
                <a:spcPts val="0"/>
              </a:spcAft>
              <a:defRPr/>
            </a:pPr>
            <a:r>
              <a:rPr lang="en-US" dirty="0"/>
              <a:t>It develops interest in the learners and motivates them for their active participation</a:t>
            </a:r>
            <a:endParaRPr lang="tr-TR" dirty="0"/>
          </a:p>
          <a:p>
            <a:pPr marL="68580" indent="0" eaLnBrk="1" hangingPunct="1">
              <a:spcAft>
                <a:spcPts val="0"/>
              </a:spcAft>
              <a:buFont typeface="Wingdings 2" panose="05020102010507070707" pitchFamily="18" charset="2"/>
              <a:buNone/>
              <a:defRPr/>
            </a:pPr>
            <a:endParaRPr lang="en-US" dirty="0"/>
          </a:p>
          <a:p>
            <a:pPr indent="-274320" eaLnBrk="1" hangingPunct="1">
              <a:spcAft>
                <a:spcPts val="0"/>
              </a:spcAft>
              <a:defRPr/>
            </a:pPr>
            <a:r>
              <a:rPr lang="en-US" dirty="0"/>
              <a:t>It helps in achieving psychomotor objectives</a:t>
            </a:r>
          </a:p>
          <a:p>
            <a:pPr indent="-274320" eaLnBrk="1" fontAlgn="auto" hangingPunct="1">
              <a:spcAft>
                <a:spcPts val="0"/>
              </a:spcAft>
              <a:defRPr/>
            </a:pP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42390" t="45238" r="16895" b="29167"/>
          <a:stretch>
            <a:fillRect/>
          </a:stretch>
        </p:blipFill>
        <p:spPr bwMode="auto">
          <a:xfrm>
            <a:off x="684213" y="1844675"/>
            <a:ext cx="78486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D</a:t>
            </a:r>
            <a:r>
              <a:rPr lang="en-US" dirty="0" err="1"/>
              <a:t>isadvantages</a:t>
            </a:r>
            <a:r>
              <a:rPr lang="en-US" dirty="0"/>
              <a:t> of Demonstration Method </a:t>
            </a:r>
            <a:endParaRPr lang="tr-TR" dirty="0"/>
          </a:p>
        </p:txBody>
      </p:sp>
      <p:sp>
        <p:nvSpPr>
          <p:cNvPr id="3" name="Content Placeholder 2"/>
          <p:cNvSpPr>
            <a:spLocks noGrp="1"/>
          </p:cNvSpPr>
          <p:nvPr>
            <p:ph idx="1"/>
          </p:nvPr>
        </p:nvSpPr>
        <p:spPr/>
        <p:txBody>
          <a:bodyPr rtlCol="0">
            <a:normAutofit/>
          </a:bodyPr>
          <a:lstStyle/>
          <a:p>
            <a:pPr indent="-274320" eaLnBrk="1" hangingPunct="1">
              <a:spcAft>
                <a:spcPts val="0"/>
              </a:spcAft>
              <a:defRPr/>
            </a:pPr>
            <a:r>
              <a:rPr lang="en-US" dirty="0"/>
              <a:t>It can be used only for skills subjects</a:t>
            </a:r>
            <a:endParaRPr lang="tr-TR" dirty="0"/>
          </a:p>
          <a:p>
            <a:pPr marL="68580" indent="0" eaLnBrk="1" hangingPunct="1">
              <a:spcAft>
                <a:spcPts val="0"/>
              </a:spcAft>
              <a:buFont typeface="Wingdings 2" panose="05020102010507070707" pitchFamily="18" charset="2"/>
              <a:buNone/>
              <a:defRPr/>
            </a:pPr>
            <a:endParaRPr lang="en-US" dirty="0"/>
          </a:p>
          <a:p>
            <a:pPr indent="-274320" eaLnBrk="1" hangingPunct="1">
              <a:spcAft>
                <a:spcPts val="0"/>
              </a:spcAft>
              <a:defRPr/>
            </a:pPr>
            <a:r>
              <a:rPr lang="en-US" dirty="0"/>
              <a:t>Only the attention of the learners is invited towards the activity demonstrated. They are not free to discuss about it</a:t>
            </a:r>
          </a:p>
          <a:p>
            <a:pPr indent="-274320" eaLnBrk="1" fontAlgn="auto" hangingPunct="1">
              <a:spcAft>
                <a:spcPts val="0"/>
              </a:spcAft>
              <a:defRPr/>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D</a:t>
            </a:r>
            <a:r>
              <a:rPr lang="en-US" dirty="0" err="1"/>
              <a:t>isadvantages</a:t>
            </a:r>
            <a:r>
              <a:rPr lang="en-US" dirty="0"/>
              <a:t> of Demonstration Method </a:t>
            </a:r>
            <a:endParaRPr lang="tr-TR" dirty="0"/>
          </a:p>
        </p:txBody>
      </p:sp>
      <p:sp>
        <p:nvSpPr>
          <p:cNvPr id="23555" name="Content Placeholder 2"/>
          <p:cNvSpPr>
            <a:spLocks noGrp="1"/>
          </p:cNvSpPr>
          <p:nvPr>
            <p:ph idx="1"/>
          </p:nvPr>
        </p:nvSpPr>
        <p:spPr/>
        <p:txBody>
          <a:bodyPr/>
          <a:lstStyle/>
          <a:p>
            <a:pPr eaLnBrk="1" hangingPunct="1"/>
            <a:r>
              <a:rPr lang="en-US" altLang="en-US"/>
              <a:t>Due to poor economic conditions of the government schools, </a:t>
            </a:r>
            <a:r>
              <a:rPr lang="en-US" altLang="en-US" b="1"/>
              <a:t>there is scarcity of audio-visual aids and equipment and the teachers are not so creative to produce handmade models for demonstration</a:t>
            </a:r>
            <a:endParaRPr lang="en-US" altLang="en-US"/>
          </a:p>
          <a:p>
            <a:pPr eaLnBrk="1" hangingPunct="1"/>
            <a:endParaRPr lang="tr-TR"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tr-TR" altLang="en-US"/>
              <a:t>Direct Instruction Method </a:t>
            </a:r>
            <a:endParaRPr lang="tr-TR" altLang="en-US" sz="3600"/>
          </a:p>
        </p:txBody>
      </p:sp>
      <p:sp>
        <p:nvSpPr>
          <p:cNvPr id="6147" name="Content Placeholder 2"/>
          <p:cNvSpPr>
            <a:spLocks noGrp="1"/>
          </p:cNvSpPr>
          <p:nvPr>
            <p:ph idx="1"/>
          </p:nvPr>
        </p:nvSpPr>
        <p:spPr/>
        <p:txBody>
          <a:bodyPr/>
          <a:lstStyle/>
          <a:p>
            <a:pPr eaLnBrk="1" hangingPunct="1"/>
            <a:r>
              <a:rPr lang="en-US" altLang="en-US"/>
              <a:t>Also called explicit instruction</a:t>
            </a:r>
          </a:p>
          <a:p>
            <a:pPr eaLnBrk="1" hangingPunct="1"/>
            <a:r>
              <a:rPr lang="en-US" altLang="en-US"/>
              <a:t>Widely applicable strategy  that can be used to teach both concepts and skills</a:t>
            </a:r>
          </a:p>
          <a:p>
            <a:pPr eaLnBrk="1" hangingPunct="1"/>
            <a:r>
              <a:rPr lang="en-US" altLang="en-US"/>
              <a:t>Uses teacher explanation and modeling combined with student practice and feedback</a:t>
            </a:r>
          </a:p>
          <a:p>
            <a:pPr eaLnBrk="1" hangingPunct="1"/>
            <a:endParaRPr lang="tr-TR"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D</a:t>
            </a:r>
            <a:r>
              <a:rPr lang="en-US" dirty="0" err="1"/>
              <a:t>isadvantages</a:t>
            </a:r>
            <a:r>
              <a:rPr lang="en-US" dirty="0"/>
              <a:t> of Demonstration Method </a:t>
            </a:r>
            <a:endParaRPr lang="tr-TR" dirty="0"/>
          </a:p>
        </p:txBody>
      </p:sp>
      <p:sp>
        <p:nvSpPr>
          <p:cNvPr id="24579" name="Content Placeholder 2"/>
          <p:cNvSpPr>
            <a:spLocks noGrp="1"/>
          </p:cNvSpPr>
          <p:nvPr>
            <p:ph idx="1"/>
          </p:nvPr>
        </p:nvSpPr>
        <p:spPr/>
        <p:txBody>
          <a:bodyPr/>
          <a:lstStyle/>
          <a:p>
            <a:pPr eaLnBrk="1" hangingPunct="1"/>
            <a:r>
              <a:rPr lang="en-US" altLang="en-US"/>
              <a:t>There is a general lack of sincerity and diligence among teachers who wish to complete the syllabus or syllabi at the earliest without putting sincere efforts</a:t>
            </a:r>
          </a:p>
          <a:p>
            <a:pPr eaLnBrk="1" hangingPunct="1"/>
            <a:endParaRPr lang="tr-TR"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Question-Answer Method (Socratic Method)</a:t>
            </a:r>
          </a:p>
        </p:txBody>
      </p:sp>
      <p:sp>
        <p:nvSpPr>
          <p:cNvPr id="25603" name="Content Placeholder 2"/>
          <p:cNvSpPr>
            <a:spLocks noGrp="1"/>
          </p:cNvSpPr>
          <p:nvPr>
            <p:ph idx="1"/>
          </p:nvPr>
        </p:nvSpPr>
        <p:spPr/>
        <p:txBody>
          <a:bodyPr/>
          <a:lstStyle/>
          <a:p>
            <a:pPr eaLnBrk="1" hangingPunct="1"/>
            <a:r>
              <a:rPr lang="en-US" altLang="en-US"/>
              <a:t>Question answer teaching strategy is an old strategy also known as “Socratic Method of teaching”. </a:t>
            </a:r>
            <a:endParaRPr lang="tr-TR" altLang="en-US"/>
          </a:p>
          <a:p>
            <a:pPr eaLnBrk="1" hangingPunct="1"/>
            <a:r>
              <a:rPr lang="en-US" altLang="en-US"/>
              <a:t>It was developed by the famous philosopher Socrates. According to Parke, “the question is the key to all educative activity above the habit-skill level. </a:t>
            </a:r>
            <a:endParaRPr lang="tr-TR"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Question-Answer Method (Socratic Method)</a:t>
            </a:r>
          </a:p>
        </p:txBody>
      </p:sp>
      <p:sp>
        <p:nvSpPr>
          <p:cNvPr id="26627" name="Content Placeholder 2"/>
          <p:cNvSpPr>
            <a:spLocks noGrp="1"/>
          </p:cNvSpPr>
          <p:nvPr>
            <p:ph idx="1"/>
          </p:nvPr>
        </p:nvSpPr>
        <p:spPr/>
        <p:txBody>
          <a:bodyPr/>
          <a:lstStyle/>
          <a:p>
            <a:pPr eaLnBrk="1" hangingPunct="1"/>
            <a:r>
              <a:rPr lang="tr-TR" altLang="en-US"/>
              <a:t>This</a:t>
            </a:r>
            <a:r>
              <a:rPr lang="en-US" altLang="en-US"/>
              <a:t> strategy is focused on to achieve the cognitive objectives and bringing knowledge to the conscious level. It has the following principle:</a:t>
            </a:r>
            <a:endParaRPr lang="tr-TR" altLang="en-US"/>
          </a:p>
          <a:p>
            <a:pPr lvl="1" eaLnBrk="1" hangingPunct="1"/>
            <a:r>
              <a:rPr lang="en-US" altLang="en-US"/>
              <a:t>Theory of unfoldment, all knowledge is within the child, teacher cannot teach any ting from outside</a:t>
            </a:r>
          </a:p>
          <a:p>
            <a:pPr lvl="1" eaLnBrk="1" hangingPunct="1"/>
            <a:r>
              <a:rPr lang="en-US" altLang="en-US"/>
              <a:t>The knowledge can be emitted by linking the questions with his answers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Steps of Question-Answer Method</a:t>
            </a:r>
          </a:p>
        </p:txBody>
      </p:sp>
      <p:sp>
        <p:nvSpPr>
          <p:cNvPr id="27651" name="Content Placeholder 2"/>
          <p:cNvSpPr>
            <a:spLocks noGrp="1"/>
          </p:cNvSpPr>
          <p:nvPr>
            <p:ph idx="1"/>
          </p:nvPr>
        </p:nvSpPr>
        <p:spPr/>
        <p:txBody>
          <a:bodyPr/>
          <a:lstStyle/>
          <a:p>
            <a:pPr eaLnBrk="1" hangingPunct="1"/>
            <a:r>
              <a:rPr lang="en-US" altLang="en-US"/>
              <a:t>To prepare questions and arrange them in a logical sequence</a:t>
            </a:r>
          </a:p>
          <a:p>
            <a:pPr eaLnBrk="1" hangingPunct="1"/>
            <a:r>
              <a:rPr lang="en-US" altLang="en-US"/>
              <a:t>To present the questions in such a way that curiosity arises among the learners</a:t>
            </a:r>
          </a:p>
          <a:p>
            <a:pPr eaLnBrk="1" hangingPunct="1"/>
            <a:r>
              <a:rPr lang="en-US" altLang="en-US"/>
              <a:t>To ask new questions by linking with the learners response</a:t>
            </a:r>
          </a:p>
          <a:p>
            <a:pPr eaLnBrk="1" hangingPunct="1"/>
            <a:endParaRPr lang="tr-TR"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Advantages of Question-Answer Method</a:t>
            </a:r>
          </a:p>
        </p:txBody>
      </p:sp>
      <p:sp>
        <p:nvSpPr>
          <p:cNvPr id="3" name="Content Placeholder 2"/>
          <p:cNvSpPr>
            <a:spLocks noGrp="1"/>
          </p:cNvSpPr>
          <p:nvPr>
            <p:ph idx="1"/>
          </p:nvPr>
        </p:nvSpPr>
        <p:spPr/>
        <p:txBody>
          <a:bodyPr rtlCol="0">
            <a:normAutofit fontScale="92500" lnSpcReduction="10000"/>
          </a:bodyPr>
          <a:lstStyle/>
          <a:p>
            <a:pPr indent="-274320" eaLnBrk="1" hangingPunct="1">
              <a:spcAft>
                <a:spcPts val="0"/>
              </a:spcAft>
              <a:defRPr/>
            </a:pPr>
            <a:r>
              <a:rPr lang="en-US" dirty="0"/>
              <a:t>While asking questions, the teacher keeps in mind the abilities, needs and interest of the learner.</a:t>
            </a:r>
          </a:p>
          <a:p>
            <a:pPr indent="-274320" eaLnBrk="1" hangingPunct="1">
              <a:spcAft>
                <a:spcPts val="0"/>
              </a:spcAft>
              <a:defRPr/>
            </a:pPr>
            <a:r>
              <a:rPr lang="en-US" dirty="0"/>
              <a:t>It involves the learners’ participation towards the subject matter and in teaching acts.</a:t>
            </a:r>
          </a:p>
          <a:p>
            <a:pPr indent="-274320" eaLnBrk="1" hangingPunct="1">
              <a:spcAft>
                <a:spcPts val="0"/>
              </a:spcAft>
              <a:defRPr/>
            </a:pPr>
            <a:r>
              <a:rPr lang="en-US" dirty="0"/>
              <a:t>It helps in achieving cognitive objectives and bringing knowledge at conscious level.</a:t>
            </a:r>
          </a:p>
          <a:p>
            <a:pPr indent="-274320" eaLnBrk="1" hangingPunct="1">
              <a:spcAft>
                <a:spcPts val="0"/>
              </a:spcAft>
              <a:defRPr/>
            </a:pPr>
            <a:r>
              <a:rPr lang="en-US" dirty="0"/>
              <a:t>Classroom verbal interaction is encouraged</a:t>
            </a:r>
          </a:p>
          <a:p>
            <a:pPr indent="-274320" eaLnBrk="1" hangingPunct="1">
              <a:spcAft>
                <a:spcPts val="0"/>
              </a:spcAft>
              <a:defRPr/>
            </a:pPr>
            <a:r>
              <a:rPr lang="en-US" dirty="0"/>
              <a:t>It is a useful strategy at all the levels of education</a:t>
            </a:r>
          </a:p>
          <a:p>
            <a:pPr indent="-274320" eaLnBrk="1" fontAlgn="auto" hangingPunct="1">
              <a:spcAft>
                <a:spcPts val="0"/>
              </a:spcAft>
              <a:defRPr/>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Disadvantages of Question-Answer Method</a:t>
            </a:r>
          </a:p>
        </p:txBody>
      </p:sp>
      <p:sp>
        <p:nvSpPr>
          <p:cNvPr id="29699" name="Content Placeholder 2"/>
          <p:cNvSpPr>
            <a:spLocks noGrp="1"/>
          </p:cNvSpPr>
          <p:nvPr>
            <p:ph idx="1"/>
          </p:nvPr>
        </p:nvSpPr>
        <p:spPr/>
        <p:txBody>
          <a:bodyPr/>
          <a:lstStyle/>
          <a:p>
            <a:pPr eaLnBrk="1" hangingPunct="1"/>
            <a:r>
              <a:rPr lang="en-US" altLang="en-US"/>
              <a:t>It is difficult to prepare good questions, and arrange them logically.</a:t>
            </a:r>
          </a:p>
          <a:p>
            <a:pPr eaLnBrk="1" hangingPunct="1"/>
            <a:r>
              <a:rPr lang="en-US" altLang="en-US"/>
              <a:t>The whole content-matter cannot be taught by this strategy</a:t>
            </a:r>
          </a:p>
          <a:p>
            <a:pPr eaLnBrk="1" hangingPunct="1"/>
            <a:r>
              <a:rPr lang="en-US" altLang="en-US"/>
              <a:t>The teacher wants the structured answers from the learners. There is no freedom for imaginative answers.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tr-TR" altLang="en-US"/>
              <a:t>Suggestions</a:t>
            </a:r>
          </a:p>
        </p:txBody>
      </p:sp>
      <p:sp>
        <p:nvSpPr>
          <p:cNvPr id="3" name="Content Placeholder 2"/>
          <p:cNvSpPr>
            <a:spLocks noGrp="1"/>
          </p:cNvSpPr>
          <p:nvPr>
            <p:ph idx="1"/>
          </p:nvPr>
        </p:nvSpPr>
        <p:spPr/>
        <p:txBody>
          <a:bodyPr rtlCol="0">
            <a:normAutofit fontScale="92500"/>
          </a:bodyPr>
          <a:lstStyle/>
          <a:p>
            <a:pPr indent="-274320" eaLnBrk="1" hangingPunct="1">
              <a:spcAft>
                <a:spcPts val="0"/>
              </a:spcAft>
              <a:defRPr/>
            </a:pPr>
            <a:r>
              <a:rPr lang="en-US" dirty="0"/>
              <a:t>Instead of using it independently, this teaching strategy should be supplemented by lecture and demonstration method of teaching.</a:t>
            </a:r>
          </a:p>
          <a:p>
            <a:pPr indent="-274320" eaLnBrk="1" hangingPunct="1">
              <a:spcAft>
                <a:spcPts val="0"/>
              </a:spcAft>
              <a:defRPr/>
            </a:pPr>
            <a:r>
              <a:rPr lang="en-US" dirty="0"/>
              <a:t>The teacher should be skilled in framing proper questions and language of the questions should be clear and unambiguous.</a:t>
            </a:r>
          </a:p>
          <a:p>
            <a:pPr indent="-274320" eaLnBrk="1" hangingPunct="1">
              <a:spcAft>
                <a:spcPts val="0"/>
              </a:spcAft>
              <a:defRPr/>
            </a:pPr>
            <a:r>
              <a:rPr lang="en-US" dirty="0"/>
              <a:t>The teacher should distribute the questions to the whole class evenly.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Case-Study Teaching Method</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36838"/>
            <a:ext cx="76771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Case-Study Teaching Method</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708275"/>
            <a:ext cx="77247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 Study Teaching Method</a:t>
            </a:r>
          </a:p>
        </p:txBody>
      </p:sp>
      <p:sp>
        <p:nvSpPr>
          <p:cNvPr id="33795" name="Content Placeholder 2"/>
          <p:cNvSpPr>
            <a:spLocks noGrp="1"/>
          </p:cNvSpPr>
          <p:nvPr>
            <p:ph idx="1"/>
          </p:nvPr>
        </p:nvSpPr>
        <p:spPr/>
        <p:txBody>
          <a:bodyPr/>
          <a:lstStyle/>
          <a:p>
            <a:pPr eaLnBrk="1" hangingPunct="1"/>
            <a:r>
              <a:rPr lang="en-US" altLang="en-US"/>
              <a:t>The Case Study Method is based on focused stories rooted in reality providing contextual information such as background, characters, setting, and enough specific details to provide some guidance. </a:t>
            </a:r>
            <a:endParaRPr lang="tr-TR"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Teacher Role</a:t>
            </a:r>
          </a:p>
        </p:txBody>
      </p:sp>
      <p:sp>
        <p:nvSpPr>
          <p:cNvPr id="7171" name="Rectangle 3"/>
          <p:cNvSpPr>
            <a:spLocks noGrp="1" noChangeArrowheads="1"/>
          </p:cNvSpPr>
          <p:nvPr>
            <p:ph idx="1"/>
          </p:nvPr>
        </p:nvSpPr>
        <p:spPr/>
        <p:txBody>
          <a:bodyPr/>
          <a:lstStyle/>
          <a:p>
            <a:pPr eaLnBrk="1" hangingPunct="1"/>
            <a:r>
              <a:rPr lang="en-US" altLang="en-US"/>
              <a:t>Specifies learning objectives</a:t>
            </a:r>
          </a:p>
          <a:p>
            <a:pPr lvl="1" eaLnBrk="1" hangingPunct="1"/>
            <a:r>
              <a:rPr lang="en-US" altLang="en-US"/>
              <a:t>procedural skills; automaticity; transfer</a:t>
            </a:r>
          </a:p>
          <a:p>
            <a:pPr eaLnBrk="1" hangingPunct="1"/>
            <a:r>
              <a:rPr lang="en-US" altLang="en-US"/>
              <a:t>Explains and illustrates content</a:t>
            </a:r>
          </a:p>
          <a:p>
            <a:pPr eaLnBrk="1" hangingPunct="1"/>
            <a:r>
              <a:rPr lang="en-US" altLang="en-US"/>
              <a:t>Models skills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 Study Teaching Method</a:t>
            </a:r>
          </a:p>
        </p:txBody>
      </p:sp>
      <p:sp>
        <p:nvSpPr>
          <p:cNvPr id="34819" name="Content Placeholder 2"/>
          <p:cNvSpPr>
            <a:spLocks noGrp="1"/>
          </p:cNvSpPr>
          <p:nvPr>
            <p:ph idx="1"/>
          </p:nvPr>
        </p:nvSpPr>
        <p:spPr/>
        <p:txBody>
          <a:bodyPr/>
          <a:lstStyle/>
          <a:p>
            <a:pPr eaLnBrk="1" hangingPunct="1"/>
            <a:r>
              <a:rPr lang="en-US" altLang="en-US"/>
              <a:t>Cases can be used to illustrate, remediation, and practice critical thinking, teamwork, research, and communication skills.</a:t>
            </a:r>
            <a:endParaRPr lang="tr-TR"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 Study Teaching Method</a:t>
            </a:r>
          </a:p>
        </p:txBody>
      </p:sp>
      <p:sp>
        <p:nvSpPr>
          <p:cNvPr id="3" name="Content Placeholder 2"/>
          <p:cNvSpPr>
            <a:spLocks noGrp="1"/>
          </p:cNvSpPr>
          <p:nvPr>
            <p:ph idx="1"/>
          </p:nvPr>
        </p:nvSpPr>
        <p:spPr/>
        <p:txBody>
          <a:bodyPr rtlCol="0">
            <a:normAutofit lnSpcReduction="10000"/>
          </a:bodyPr>
          <a:lstStyle/>
          <a:p>
            <a:pPr indent="-274320" eaLnBrk="1" fontAlgn="auto" hangingPunct="1">
              <a:spcAft>
                <a:spcPts val="0"/>
              </a:spcAft>
              <a:defRPr/>
            </a:pPr>
            <a:r>
              <a:rPr lang="en-US" dirty="0"/>
              <a:t>Classroom applications of the case study method include:</a:t>
            </a:r>
          </a:p>
          <a:p>
            <a:pPr marL="640080" lvl="1" indent="-274320" eaLnBrk="1" fontAlgn="auto" hangingPunct="1">
              <a:spcAft>
                <a:spcPts val="0"/>
              </a:spcAft>
              <a:defRPr/>
            </a:pPr>
            <a:r>
              <a:rPr lang="en-US" dirty="0"/>
              <a:t>Socratic cross-examination</a:t>
            </a:r>
          </a:p>
          <a:p>
            <a:pPr marL="640080" lvl="1" indent="-274320" eaLnBrk="1" fontAlgn="auto" hangingPunct="1">
              <a:spcAft>
                <a:spcPts val="0"/>
              </a:spcAft>
              <a:defRPr/>
            </a:pPr>
            <a:r>
              <a:rPr lang="en-US" dirty="0"/>
              <a:t>directed discussion</a:t>
            </a:r>
          </a:p>
          <a:p>
            <a:pPr marL="640080" lvl="1" indent="-274320" eaLnBrk="1" fontAlgn="auto" hangingPunct="1">
              <a:spcAft>
                <a:spcPts val="0"/>
              </a:spcAft>
              <a:defRPr/>
            </a:pPr>
            <a:r>
              <a:rPr lang="en-US" dirty="0"/>
              <a:t>symposia or debates</a:t>
            </a:r>
          </a:p>
          <a:p>
            <a:pPr marL="640080" lvl="1" indent="-274320" eaLnBrk="1" fontAlgn="auto" hangingPunct="1">
              <a:spcAft>
                <a:spcPts val="0"/>
              </a:spcAft>
              <a:defRPr/>
            </a:pPr>
            <a:r>
              <a:rPr lang="en-US" dirty="0"/>
              <a:t>public hearings or trials</a:t>
            </a:r>
          </a:p>
          <a:p>
            <a:pPr marL="640080" lvl="1" indent="-274320" eaLnBrk="1" fontAlgn="auto" hangingPunct="1">
              <a:spcAft>
                <a:spcPts val="0"/>
              </a:spcAft>
              <a:defRPr/>
            </a:pPr>
            <a:r>
              <a:rPr lang="en-US" dirty="0"/>
              <a:t>research teams</a:t>
            </a:r>
          </a:p>
          <a:p>
            <a:pPr marL="640080" lvl="1" indent="-274320" eaLnBrk="1" fontAlgn="auto" hangingPunct="1">
              <a:spcAft>
                <a:spcPts val="0"/>
              </a:spcAft>
              <a:defRPr/>
            </a:pPr>
            <a:r>
              <a:rPr lang="en-US" dirty="0"/>
              <a:t>term papers</a:t>
            </a:r>
          </a:p>
          <a:p>
            <a:pPr marL="640080" lvl="1" indent="-274320" eaLnBrk="1" fontAlgn="auto" hangingPunct="1">
              <a:spcAft>
                <a:spcPts val="0"/>
              </a:spcAft>
              <a:defRPr/>
            </a:pPr>
            <a:r>
              <a:rPr lang="en-US" dirty="0"/>
              <a:t>dialogue paper</a:t>
            </a:r>
          </a:p>
          <a:p>
            <a:pPr indent="-274320" eaLnBrk="1" fontAlgn="auto" hangingPunct="1">
              <a:spcAft>
                <a:spcPts val="0"/>
              </a:spcAft>
              <a:defRPr/>
            </a:pP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tr-TR" altLang="en-US"/>
              <a:t>Categories of Case Studies</a:t>
            </a:r>
          </a:p>
        </p:txBody>
      </p:sp>
      <p:sp>
        <p:nvSpPr>
          <p:cNvPr id="36867" name="Content Placeholder 2"/>
          <p:cNvSpPr>
            <a:spLocks noGrp="1"/>
          </p:cNvSpPr>
          <p:nvPr>
            <p:ph idx="1"/>
          </p:nvPr>
        </p:nvSpPr>
        <p:spPr/>
        <p:txBody>
          <a:bodyPr/>
          <a:lstStyle/>
          <a:p>
            <a:pPr eaLnBrk="1" hangingPunct="1"/>
            <a:r>
              <a:rPr lang="en-US" altLang="en-US"/>
              <a:t>Open or Closed: Open cases are left to one’s interpretation and may have multiple correct or valid answers depending on the rationale and facts presented in the case analysis. Closed cases have specific, correct answers or processes that must be followed in order to arrive at the correct analysis.</a:t>
            </a:r>
          </a:p>
          <a:p>
            <a:pPr eaLnBrk="1" hangingPunct="1"/>
            <a:endParaRPr lang="tr-TR"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tr-TR" altLang="en-US"/>
              <a:t>Categories of Case Studies</a:t>
            </a:r>
          </a:p>
        </p:txBody>
      </p:sp>
      <p:sp>
        <p:nvSpPr>
          <p:cNvPr id="37891" name="Content Placeholder 2"/>
          <p:cNvSpPr>
            <a:spLocks noGrp="1"/>
          </p:cNvSpPr>
          <p:nvPr>
            <p:ph idx="1"/>
          </p:nvPr>
        </p:nvSpPr>
        <p:spPr/>
        <p:txBody>
          <a:bodyPr/>
          <a:lstStyle/>
          <a:p>
            <a:pPr eaLnBrk="1" hangingPunct="1"/>
            <a:r>
              <a:rPr lang="en-US" altLang="en-US"/>
              <a:t>Analysis or Dilemma: Analysis Cases (Issues Cases) are a general account of “what happened”. Dilemma Cases (Decision Cases) require students to make a decision or take action given certain information.</a:t>
            </a:r>
          </a:p>
          <a:p>
            <a:pPr eaLnBrk="1" hangingPunct="1"/>
            <a:endParaRPr lang="tr-TR"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 Study Analysis Procedure</a:t>
            </a:r>
          </a:p>
        </p:txBody>
      </p:sp>
      <p:sp>
        <p:nvSpPr>
          <p:cNvPr id="38915" name="Content Placeholder 2"/>
          <p:cNvSpPr>
            <a:spLocks noGrp="1"/>
          </p:cNvSpPr>
          <p:nvPr>
            <p:ph idx="1"/>
          </p:nvPr>
        </p:nvSpPr>
        <p:spPr/>
        <p:txBody>
          <a:bodyPr/>
          <a:lstStyle/>
          <a:p>
            <a:pPr eaLnBrk="1" hangingPunct="1"/>
            <a:r>
              <a:rPr lang="tr-TR" altLang="en-US"/>
              <a:t>There is f</a:t>
            </a:r>
            <a:r>
              <a:rPr lang="en-US" altLang="en-US"/>
              <a:t>our basic stages students follow in analyzing a case study.</a:t>
            </a:r>
            <a:endParaRPr lang="tr-TR" altLang="en-US"/>
          </a:p>
          <a:p>
            <a:pPr lvl="1" eaLnBrk="1" hangingPunct="1"/>
            <a:r>
              <a:rPr lang="en-US" altLang="en-US"/>
              <a:t>Observe the facts and issues that are present without interpretation (“what do we know”).</a:t>
            </a:r>
          </a:p>
          <a:p>
            <a:pPr lvl="1" eaLnBrk="1" hangingPunct="1"/>
            <a:r>
              <a:rPr lang="en-US" altLang="en-US"/>
              <a:t>Develop hypotheses/questions, formulate predictions, and provide explanations or justifications based on the known information (“what do we need to know”).</a:t>
            </a:r>
          </a:p>
          <a:p>
            <a:pPr eaLnBrk="1" hangingPunct="1"/>
            <a:endParaRPr lang="tr-TR"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tr-TR" dirty="0"/>
              <a:t>Case Study Analysis Procedure</a:t>
            </a:r>
          </a:p>
        </p:txBody>
      </p:sp>
      <p:sp>
        <p:nvSpPr>
          <p:cNvPr id="39939" name="Content Placeholder 2"/>
          <p:cNvSpPr>
            <a:spLocks noGrp="1"/>
          </p:cNvSpPr>
          <p:nvPr>
            <p:ph idx="1"/>
          </p:nvPr>
        </p:nvSpPr>
        <p:spPr/>
        <p:txBody>
          <a:bodyPr/>
          <a:lstStyle/>
          <a:p>
            <a:pPr eaLnBrk="1" hangingPunct="1"/>
            <a:r>
              <a:rPr lang="tr-TR" altLang="en-US"/>
              <a:t>There is f</a:t>
            </a:r>
            <a:r>
              <a:rPr lang="en-US" altLang="en-US"/>
              <a:t>our basic stages students follow in analyzing a case study.</a:t>
            </a:r>
            <a:endParaRPr lang="tr-TR" altLang="en-US"/>
          </a:p>
          <a:p>
            <a:pPr lvl="1" eaLnBrk="1" hangingPunct="1"/>
            <a:r>
              <a:rPr lang="en-US" altLang="en-US"/>
              <a:t>Collect and explore relevant data to answer open questions, reinforce/refute hypotheses, and formulate new hypotheses and questions.</a:t>
            </a:r>
          </a:p>
          <a:p>
            <a:pPr lvl="1" eaLnBrk="1" hangingPunct="1"/>
            <a:r>
              <a:rPr lang="en-US" altLang="en-US"/>
              <a:t>Communicate findings including citations and documentation.</a:t>
            </a:r>
          </a:p>
          <a:p>
            <a:pPr eaLnBrk="1" hangingPunct="1"/>
            <a:endParaRPr lang="tr-TR"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tr-TR" altLang="en-US"/>
              <a:t>How to Write a Case Study</a:t>
            </a:r>
          </a:p>
        </p:txBody>
      </p:sp>
      <p:sp>
        <p:nvSpPr>
          <p:cNvPr id="40963" name="Content Placeholder 2"/>
          <p:cNvSpPr>
            <a:spLocks noGrp="1"/>
          </p:cNvSpPr>
          <p:nvPr>
            <p:ph idx="1"/>
          </p:nvPr>
        </p:nvSpPr>
        <p:spPr/>
        <p:txBody>
          <a:bodyPr/>
          <a:lstStyle/>
          <a:p>
            <a:pPr eaLnBrk="1" hangingPunct="1"/>
            <a:r>
              <a:rPr lang="en-US" altLang="en-US"/>
              <a:t>Identify a course and list the teachable principles, objectives, topics, and issues (often times, a difficult or complex concept students just don’t “get”)</a:t>
            </a:r>
          </a:p>
          <a:p>
            <a:pPr eaLnBrk="1" hangingPunct="1"/>
            <a:r>
              <a:rPr lang="en-US" altLang="en-US"/>
              <a:t>List any relevant controversies and subtopics that further describe your topics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tr-TR" altLang="en-US"/>
              <a:t>How to Write a Case Study</a:t>
            </a:r>
          </a:p>
        </p:txBody>
      </p:sp>
      <p:sp>
        <p:nvSpPr>
          <p:cNvPr id="3" name="Content Placeholder 2"/>
          <p:cNvSpPr>
            <a:spLocks noGrp="1"/>
          </p:cNvSpPr>
          <p:nvPr>
            <p:ph idx="1"/>
          </p:nvPr>
        </p:nvSpPr>
        <p:spPr/>
        <p:txBody>
          <a:bodyPr rtlCol="0">
            <a:normAutofit lnSpcReduction="10000"/>
          </a:bodyPr>
          <a:lstStyle/>
          <a:p>
            <a:pPr indent="-274320" eaLnBrk="1" fontAlgn="auto" hangingPunct="1">
              <a:spcAft>
                <a:spcPts val="0"/>
              </a:spcAft>
              <a:defRPr/>
            </a:pPr>
            <a:r>
              <a:rPr lang="en-US" dirty="0"/>
              <a:t>Identify stakeholders or those effected by the issue (from that list, consider choosing one central character on which to base the case study)</a:t>
            </a:r>
          </a:p>
          <a:p>
            <a:pPr indent="-274320" eaLnBrk="1" fontAlgn="auto" hangingPunct="1">
              <a:spcAft>
                <a:spcPts val="0"/>
              </a:spcAft>
              <a:defRPr/>
            </a:pPr>
            <a:r>
              <a:rPr lang="en-US" dirty="0"/>
              <a:t>Identify teaching methods that might be used (team project, dialogue paper, debate, etc.) as well as the most appropriate assessment method (peer or team assessments, participation grade, 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tr-TR" altLang="en-US"/>
              <a:t>How to Write a Case Study</a:t>
            </a:r>
          </a:p>
        </p:txBody>
      </p:sp>
      <p:sp>
        <p:nvSpPr>
          <p:cNvPr id="43011" name="Content Placeholder 2"/>
          <p:cNvSpPr>
            <a:spLocks noGrp="1"/>
          </p:cNvSpPr>
          <p:nvPr>
            <p:ph idx="1"/>
          </p:nvPr>
        </p:nvSpPr>
        <p:spPr/>
        <p:txBody>
          <a:bodyPr/>
          <a:lstStyle/>
          <a:p>
            <a:pPr eaLnBrk="1" hangingPunct="1"/>
            <a:r>
              <a:rPr lang="en-US" altLang="en-US"/>
              <a:t>Decide what materials and resources will be provided to students</a:t>
            </a:r>
          </a:p>
          <a:p>
            <a:pPr eaLnBrk="1" hangingPunct="1"/>
            <a:r>
              <a:rPr lang="en-US" altLang="en-US"/>
              <a:t>Identify and describe the deliverables students will produce (paper, presentation, etc.)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tr-TR" altLang="en-US"/>
              <a:t>How to Write a Case Study</a:t>
            </a:r>
          </a:p>
        </p:txBody>
      </p:sp>
      <p:sp>
        <p:nvSpPr>
          <p:cNvPr id="44035" name="Content Placeholder 2"/>
          <p:cNvSpPr>
            <a:spLocks noGrp="1"/>
          </p:cNvSpPr>
          <p:nvPr>
            <p:ph idx="1"/>
          </p:nvPr>
        </p:nvSpPr>
        <p:spPr/>
        <p:txBody>
          <a:bodyPr/>
          <a:lstStyle/>
          <a:p>
            <a:pPr eaLnBrk="1" hangingPunct="1"/>
            <a:r>
              <a:rPr lang="en-US" altLang="en-US"/>
              <a:t>Select the category of case study (open or closed/analysis or dilemma) that best fits your topic, scenario, instructional objectives, teaching method, and assessment strategy. Write your case study and include teaching notes outlining the critical elements identified above</a:t>
            </a:r>
          </a:p>
          <a:p>
            <a:pPr eaLnBrk="1" hangingPunct="1"/>
            <a:r>
              <a:rPr lang="en-US" altLang="en-US"/>
              <a:t>Teach the case and subsequently, make any necessary revisions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Student Role</a:t>
            </a:r>
          </a:p>
        </p:txBody>
      </p:sp>
      <p:sp>
        <p:nvSpPr>
          <p:cNvPr id="8195" name="Rectangle 3"/>
          <p:cNvSpPr>
            <a:spLocks noGrp="1" noChangeArrowheads="1"/>
          </p:cNvSpPr>
          <p:nvPr>
            <p:ph idx="1"/>
          </p:nvPr>
        </p:nvSpPr>
        <p:spPr/>
        <p:txBody>
          <a:bodyPr/>
          <a:lstStyle/>
          <a:p>
            <a:pPr eaLnBrk="1" hangingPunct="1"/>
            <a:r>
              <a:rPr lang="en-US" altLang="en-US"/>
              <a:t>Active in responding to teacher questions</a:t>
            </a:r>
          </a:p>
          <a:p>
            <a:pPr eaLnBrk="1" hangingPunct="1"/>
            <a:r>
              <a:rPr lang="en-US" altLang="en-US"/>
              <a:t>Analyzing examples</a:t>
            </a:r>
          </a:p>
          <a:p>
            <a:pPr eaLnBrk="1" hangingPunct="1"/>
            <a:r>
              <a:rPr lang="en-US" altLang="en-US"/>
              <a:t>Practicing skills to mastery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tr-TR" altLang="en-US"/>
              <a:t>Collaborative Learning</a:t>
            </a:r>
          </a:p>
        </p:txBody>
      </p:sp>
      <p:sp>
        <p:nvSpPr>
          <p:cNvPr id="45059" name="Content Placeholder 2"/>
          <p:cNvSpPr>
            <a:spLocks noGrp="1"/>
          </p:cNvSpPr>
          <p:nvPr>
            <p:ph idx="1"/>
          </p:nvPr>
        </p:nvSpPr>
        <p:spPr/>
        <p:txBody>
          <a:bodyPr/>
          <a:lstStyle/>
          <a:p>
            <a:pPr eaLnBrk="1" hangingPunct="1"/>
            <a:r>
              <a:rPr lang="en-US" altLang="en-US"/>
              <a:t>Collaborative learning is an educational approach to teaching and learning that involves groups of students working together to solve a problem, complete a task, or create a product. </a:t>
            </a:r>
            <a:endParaRPr lang="tr-TR"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tr-TR" altLang="en-US"/>
              <a:t>Collaborative Learning</a:t>
            </a:r>
          </a:p>
        </p:txBody>
      </p:sp>
      <p:sp>
        <p:nvSpPr>
          <p:cNvPr id="46083" name="Content Placeholder 2"/>
          <p:cNvSpPr>
            <a:spLocks noGrp="1"/>
          </p:cNvSpPr>
          <p:nvPr>
            <p:ph idx="1"/>
          </p:nvPr>
        </p:nvSpPr>
        <p:spPr/>
        <p:txBody>
          <a:bodyPr/>
          <a:lstStyle/>
          <a:p>
            <a:pPr eaLnBrk="1" hangingPunct="1"/>
            <a:r>
              <a:rPr lang="en-US" altLang="en-US"/>
              <a:t>According to Gerlach, "Collaborative learning is based on the idea that learning is a naturally social act in which the participants talk among themselves (Gerlach, 1994). It is through the talk that learning occurs."</a:t>
            </a:r>
            <a:endParaRPr lang="tr-TR"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tr-TR" altLang="en-US"/>
              <a:t>Collaborative Learning Assumptions</a:t>
            </a:r>
          </a:p>
        </p:txBody>
      </p:sp>
      <p:sp>
        <p:nvSpPr>
          <p:cNvPr id="47107" name="Content Placeholder 2"/>
          <p:cNvSpPr>
            <a:spLocks noGrp="1"/>
          </p:cNvSpPr>
          <p:nvPr>
            <p:ph idx="1"/>
          </p:nvPr>
        </p:nvSpPr>
        <p:spPr/>
        <p:txBody>
          <a:bodyPr/>
          <a:lstStyle/>
          <a:p>
            <a:pPr eaLnBrk="1" hangingPunct="1"/>
            <a:r>
              <a:rPr lang="en-US" altLang="en-US"/>
              <a:t>Learning is an active process</a:t>
            </a:r>
          </a:p>
          <a:p>
            <a:pPr eaLnBrk="1" hangingPunct="1"/>
            <a:r>
              <a:rPr lang="en-US" altLang="en-US"/>
              <a:t>Learning requires a challange (process information rathen than memorize)</a:t>
            </a:r>
          </a:p>
          <a:p>
            <a:pPr eaLnBrk="1" hangingPunct="1"/>
            <a:r>
              <a:rPr lang="en-US" altLang="en-US"/>
              <a:t>Learners benefit from different opinions</a:t>
            </a:r>
          </a:p>
          <a:p>
            <a:pPr eaLnBrk="1" hangingPunct="1"/>
            <a:r>
              <a:rPr lang="en-US" altLang="en-US"/>
              <a:t>Learners </a:t>
            </a:r>
            <a:r>
              <a:rPr lang="tr-TR" altLang="en-US"/>
              <a:t>succeed in a social environment</a:t>
            </a:r>
          </a:p>
          <a:p>
            <a:pPr eaLnBrk="1" hangingPunct="1"/>
            <a:r>
              <a:rPr lang="tr-TR" altLang="en-US"/>
              <a:t>Learners had to present and defend their ideas.</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tr-TR" altLang="en-US"/>
              <a:t>Collaborative Learning Strategies</a:t>
            </a:r>
          </a:p>
        </p:txBody>
      </p:sp>
      <p:sp>
        <p:nvSpPr>
          <p:cNvPr id="48131" name="Content Placeholder 2"/>
          <p:cNvSpPr>
            <a:spLocks noGrp="1"/>
          </p:cNvSpPr>
          <p:nvPr>
            <p:ph idx="1"/>
          </p:nvPr>
        </p:nvSpPr>
        <p:spPr/>
        <p:txBody>
          <a:bodyPr/>
          <a:lstStyle/>
          <a:p>
            <a:pPr eaLnBrk="1" hangingPunct="1"/>
            <a:r>
              <a:rPr lang="tr-TR" altLang="en-US"/>
              <a:t>Think-pair share</a:t>
            </a:r>
          </a:p>
          <a:p>
            <a:pPr lvl="1" eaLnBrk="1" hangingPunct="1"/>
            <a:r>
              <a:rPr lang="tr-TR" altLang="en-US"/>
              <a:t>Instructor asks a question to pair of students. Question should be difficult (analysis, evaluation, synthesis).</a:t>
            </a:r>
          </a:p>
          <a:p>
            <a:pPr lvl="1" eaLnBrk="1" hangingPunct="1"/>
            <a:r>
              <a:rPr lang="tr-TR" altLang="en-US"/>
              <a:t>Students discuss the question with their partner.</a:t>
            </a:r>
          </a:p>
          <a:p>
            <a:pPr lvl="1" eaLnBrk="1" hangingPunct="1"/>
            <a:r>
              <a:rPr lang="tr-TR" altLang="en-US"/>
              <a:t>Students responses are shared with whole class members.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tr-TR" altLang="en-US"/>
              <a:t>Collaborative Learning Strategies</a:t>
            </a:r>
          </a:p>
        </p:txBody>
      </p:sp>
      <p:sp>
        <p:nvSpPr>
          <p:cNvPr id="49155" name="Content Placeholder 2"/>
          <p:cNvSpPr>
            <a:spLocks noGrp="1"/>
          </p:cNvSpPr>
          <p:nvPr>
            <p:ph idx="1"/>
          </p:nvPr>
        </p:nvSpPr>
        <p:spPr/>
        <p:txBody>
          <a:bodyPr/>
          <a:lstStyle/>
          <a:p>
            <a:pPr eaLnBrk="1" hangingPunct="1"/>
            <a:r>
              <a:rPr lang="tr-TR" altLang="en-US"/>
              <a:t>Three-step interview</a:t>
            </a:r>
          </a:p>
          <a:p>
            <a:pPr lvl="1" eaLnBrk="1" hangingPunct="1"/>
            <a:r>
              <a:rPr lang="tr-TR" altLang="en-US"/>
              <a:t>One student interview with the other</a:t>
            </a:r>
          </a:p>
          <a:p>
            <a:pPr lvl="1" eaLnBrk="1" hangingPunct="1"/>
            <a:r>
              <a:rPr lang="tr-TR" altLang="en-US"/>
              <a:t>Second student interview with the first one (role switching)</a:t>
            </a:r>
          </a:p>
          <a:p>
            <a:pPr lvl="1" eaLnBrk="1" hangingPunct="1"/>
            <a:r>
              <a:rPr lang="tr-TR" altLang="en-US"/>
              <a:t>Information is discussed within group members or whole class.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tr-TR" altLang="en-US"/>
              <a:t>Collaborative Learning Strategies</a:t>
            </a:r>
          </a:p>
        </p:txBody>
      </p:sp>
      <p:sp>
        <p:nvSpPr>
          <p:cNvPr id="50179" name="Content Placeholder 2"/>
          <p:cNvSpPr>
            <a:spLocks noGrp="1"/>
          </p:cNvSpPr>
          <p:nvPr>
            <p:ph idx="1"/>
          </p:nvPr>
        </p:nvSpPr>
        <p:spPr/>
        <p:txBody>
          <a:bodyPr/>
          <a:lstStyle/>
          <a:p>
            <a:pPr eaLnBrk="1" hangingPunct="1"/>
            <a:r>
              <a:rPr lang="tr-TR" altLang="en-US"/>
              <a:t>Simple jigsaw</a:t>
            </a:r>
          </a:p>
          <a:p>
            <a:pPr lvl="1" eaLnBrk="1" hangingPunct="1"/>
            <a:r>
              <a:rPr lang="tr-TR" altLang="en-US"/>
              <a:t>An assignment is divided into four parts.</a:t>
            </a:r>
          </a:p>
          <a:p>
            <a:pPr lvl="1" eaLnBrk="1" hangingPunct="1"/>
            <a:r>
              <a:rPr lang="tr-TR" altLang="en-US"/>
              <a:t>Each part is assigned to a student, so student becomes expert on his/her part.</a:t>
            </a:r>
          </a:p>
          <a:p>
            <a:pPr lvl="1" eaLnBrk="1" hangingPunct="1"/>
            <a:r>
              <a:rPr lang="tr-TR" altLang="en-US"/>
              <a:t>Student then work together and discuss the assignment as a whole.</a:t>
            </a:r>
          </a:p>
          <a:p>
            <a:pPr lvl="1" eaLnBrk="1" hangingPunct="1"/>
            <a:r>
              <a:rPr lang="tr-TR" altLang="en-US"/>
              <a:t>Each student teach his/her part to others.</a:t>
            </a:r>
          </a:p>
          <a:p>
            <a:pPr lvl="1" eaLnBrk="1" hangingPunct="1"/>
            <a:r>
              <a:rPr lang="tr-TR" altLang="en-US"/>
              <a:t>At the end, all parts are brought together to have whole single assignment.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tr-TR" altLang="en-US"/>
              <a:t>Collaborative Learning Strategies</a:t>
            </a:r>
          </a:p>
        </p:txBody>
      </p:sp>
      <p:sp>
        <p:nvSpPr>
          <p:cNvPr id="51203" name="Content Placeholder 2"/>
          <p:cNvSpPr>
            <a:spLocks noGrp="1"/>
          </p:cNvSpPr>
          <p:nvPr>
            <p:ph idx="1"/>
          </p:nvPr>
        </p:nvSpPr>
        <p:spPr/>
        <p:txBody>
          <a:bodyPr/>
          <a:lstStyle/>
          <a:p>
            <a:pPr eaLnBrk="1" hangingPunct="1"/>
            <a:r>
              <a:rPr lang="tr-TR" altLang="en-US"/>
              <a:t>Roundtable</a:t>
            </a:r>
          </a:p>
          <a:p>
            <a:pPr lvl="1" eaLnBrk="1" hangingPunct="1"/>
            <a:r>
              <a:rPr lang="tr-TR" altLang="en-US"/>
              <a:t>Instructor asks questions and give students time for finding answers.</a:t>
            </a:r>
          </a:p>
          <a:p>
            <a:pPr lvl="1" eaLnBrk="1" hangingPunct="1"/>
            <a:r>
              <a:rPr lang="tr-TR" altLang="en-US"/>
              <a:t>Each group is provided with paper and pen</a:t>
            </a:r>
          </a:p>
          <a:p>
            <a:pPr lvl="1" eaLnBrk="1" hangingPunct="1"/>
            <a:r>
              <a:rPr lang="tr-TR" altLang="en-US"/>
              <a:t>Each student writes his/her response on a paper.</a:t>
            </a:r>
          </a:p>
          <a:p>
            <a:pPr lvl="1" eaLnBrk="1" hangingPunct="1"/>
            <a:r>
              <a:rPr lang="tr-TR" altLang="en-US"/>
              <a:t>When times up, students start to discuss their answers and come up with one solution or multiple solutions.</a:t>
            </a:r>
          </a:p>
          <a:p>
            <a:pPr lvl="1" eaLnBrk="1" hangingPunct="1"/>
            <a:endParaRPr lang="tr-TR"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827088" y="2924175"/>
            <a:ext cx="7705725" cy="1362075"/>
          </a:xfrm>
        </p:spPr>
        <p:txBody>
          <a:bodyPr/>
          <a:lstStyle/>
          <a:p>
            <a:pPr eaLnBrk="1" hangingPunct="1"/>
            <a:r>
              <a:rPr lang="tr-TR" altLang="en-US"/>
              <a:t>What comes to your mind about online collaborative learning strategies?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onlinelearningtips.com/wp-content/uploads/2013/09/collaborative-learning-onlin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879475"/>
            <a:ext cx="5545137"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tr-TR" altLang="en-US"/>
              <a:t>References</a:t>
            </a:r>
          </a:p>
        </p:txBody>
      </p:sp>
      <p:sp>
        <p:nvSpPr>
          <p:cNvPr id="11267" name="Content Placeholder 2"/>
          <p:cNvSpPr>
            <a:spLocks noGrp="1"/>
          </p:cNvSpPr>
          <p:nvPr>
            <p:ph idx="1"/>
          </p:nvPr>
        </p:nvSpPr>
        <p:spPr/>
        <p:txBody>
          <a:bodyPr rtlCol="0">
            <a:normAutofit fontScale="85000" lnSpcReduction="20000"/>
          </a:bodyPr>
          <a:lstStyle/>
          <a:p>
            <a:pPr indent="-274320" eaLnBrk="1" fontAlgn="auto" hangingPunct="1">
              <a:spcAft>
                <a:spcPts val="0"/>
              </a:spcAft>
              <a:defRPr/>
            </a:pPr>
            <a:r>
              <a:rPr lang="tr-TR" dirty="0">
                <a:hlinkClick r:id="rId2"/>
              </a:rPr>
              <a:t>http://books.google.com.cy/books?id=aKuEYJdGyTIC&amp;printsec=frontcover&amp;hl=tr</a:t>
            </a:r>
            <a:endParaRPr lang="tr-TR" dirty="0"/>
          </a:p>
          <a:p>
            <a:pPr indent="-274320" eaLnBrk="1" fontAlgn="auto" hangingPunct="1">
              <a:spcAft>
                <a:spcPts val="0"/>
              </a:spcAft>
              <a:defRPr/>
            </a:pPr>
            <a:r>
              <a:rPr lang="tr-TR" dirty="0">
                <a:hlinkClick r:id="rId3"/>
              </a:rPr>
              <a:t>http://www.pearsoncustom.com/ufl_ctsm/ppts/direct_instruct.ppt</a:t>
            </a:r>
            <a:endParaRPr lang="tr-TR" dirty="0"/>
          </a:p>
          <a:p>
            <a:pPr indent="-274320" eaLnBrk="1" fontAlgn="auto" hangingPunct="1">
              <a:spcAft>
                <a:spcPts val="0"/>
              </a:spcAft>
              <a:defRPr/>
            </a:pPr>
            <a:r>
              <a:rPr lang="tr-TR" dirty="0">
                <a:hlinkClick r:id="rId4"/>
              </a:rPr>
              <a:t>http://books.google.com.cy/books?id=ODPzFCSvk4MC&amp;printsec=frontcover&amp;hl=tr</a:t>
            </a:r>
            <a:endParaRPr lang="tr-TR" dirty="0"/>
          </a:p>
          <a:p>
            <a:pPr indent="-274320" eaLnBrk="1" fontAlgn="auto" hangingPunct="1">
              <a:spcAft>
                <a:spcPts val="0"/>
              </a:spcAft>
              <a:defRPr/>
            </a:pPr>
            <a:r>
              <a:rPr lang="tr-TR" dirty="0">
                <a:hlinkClick r:id="rId5"/>
              </a:rPr>
              <a:t>http://www.studylecturenotes.com/curriculum-instructions/demonstration-method-of-teaching-meaning-advantages-disadvantages</a:t>
            </a:r>
            <a:endParaRPr lang="tr-TR" dirty="0"/>
          </a:p>
          <a:p>
            <a:pPr indent="-274320" eaLnBrk="1" fontAlgn="auto" hangingPunct="1">
              <a:spcAft>
                <a:spcPts val="0"/>
              </a:spcAft>
              <a:defRPr/>
            </a:pPr>
            <a:r>
              <a:rPr lang="tr-TR" dirty="0">
                <a:hlinkClick r:id="rId6"/>
              </a:rPr>
              <a:t>http://www.studylecturenotes.com/curriculum-instructions/question-answer-method-of-teaching-%7C-socratic-method-of-teaching</a:t>
            </a: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Direct Instruction Defined</a:t>
            </a:r>
          </a:p>
        </p:txBody>
      </p:sp>
      <p:sp>
        <p:nvSpPr>
          <p:cNvPr id="9219"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a:t>DI is academically focused, teacher-directed instruction that uses sequenced and structured materials</a:t>
            </a:r>
          </a:p>
          <a:p>
            <a:pPr eaLnBrk="1" hangingPunct="1"/>
            <a:r>
              <a:rPr lang="en-US" altLang="en-US"/>
              <a:t>Goals are clear to students</a:t>
            </a:r>
          </a:p>
          <a:p>
            <a:pPr eaLnBrk="1" hangingPunct="1"/>
            <a:r>
              <a:rPr lang="en-US" altLang="en-US"/>
              <a:t>Coverage of content is extensive</a:t>
            </a:r>
          </a:p>
          <a:p>
            <a:pPr eaLnBrk="1" hangingPunct="1"/>
            <a:r>
              <a:rPr lang="en-US" altLang="en-US"/>
              <a:t>Performance of students is monitored</a:t>
            </a:r>
          </a:p>
          <a:p>
            <a:pPr eaLnBrk="1" hangingPunct="1"/>
            <a:r>
              <a:rPr lang="en-US" altLang="en-US"/>
              <a:t>Feedback is immediate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tr-TR" altLang="en-US"/>
              <a:t>References</a:t>
            </a:r>
          </a:p>
        </p:txBody>
      </p:sp>
      <p:sp>
        <p:nvSpPr>
          <p:cNvPr id="11267" name="Content Placeholder 2"/>
          <p:cNvSpPr>
            <a:spLocks noGrp="1"/>
          </p:cNvSpPr>
          <p:nvPr>
            <p:ph idx="1"/>
          </p:nvPr>
        </p:nvSpPr>
        <p:spPr/>
        <p:txBody>
          <a:bodyPr rtlCol="0">
            <a:normAutofit fontScale="92500" lnSpcReduction="20000"/>
          </a:bodyPr>
          <a:lstStyle/>
          <a:p>
            <a:pPr indent="-274320" eaLnBrk="1" fontAlgn="auto" hangingPunct="1">
              <a:spcAft>
                <a:spcPts val="0"/>
              </a:spcAft>
              <a:defRPr/>
            </a:pPr>
            <a:r>
              <a:rPr lang="tr-TR" dirty="0">
                <a:hlinkClick r:id="rId2"/>
              </a:rPr>
              <a:t>http://books.google.com.cy/books?id=1EMkKnIbO4YC&amp;printsec=frontcover&amp;hl=tr</a:t>
            </a:r>
            <a:endParaRPr lang="tr-TR" dirty="0"/>
          </a:p>
          <a:p>
            <a:pPr indent="-274320" eaLnBrk="1" fontAlgn="auto" hangingPunct="1">
              <a:spcAft>
                <a:spcPts val="0"/>
              </a:spcAft>
              <a:defRPr/>
            </a:pPr>
            <a:r>
              <a:rPr lang="tr-TR" dirty="0">
                <a:hlinkClick r:id="rId3"/>
              </a:rPr>
              <a:t>http://elearning.missouri.edu/teaching-with-the-case-study-method/</a:t>
            </a:r>
            <a:endParaRPr lang="tr-TR" dirty="0"/>
          </a:p>
          <a:p>
            <a:pPr indent="-274320" eaLnBrk="1" fontAlgn="auto" hangingPunct="1">
              <a:spcAft>
                <a:spcPts val="0"/>
              </a:spcAft>
              <a:defRPr/>
            </a:pPr>
            <a:r>
              <a:rPr lang="tr-TR" dirty="0">
                <a:hlinkClick r:id="rId4"/>
              </a:rPr>
              <a:t>http://www.wcer.wisc.edu/archive/cl1/CL/moreinfo/MI2A.htm</a:t>
            </a:r>
            <a:endParaRPr lang="tr-TR" dirty="0"/>
          </a:p>
          <a:p>
            <a:pPr indent="-274320" eaLnBrk="1" fontAlgn="auto" hangingPunct="1">
              <a:spcAft>
                <a:spcPts val="0"/>
              </a:spcAft>
              <a:defRPr/>
            </a:pPr>
            <a:r>
              <a:rPr lang="tr-TR" dirty="0">
                <a:hlinkClick r:id="rId5"/>
              </a:rPr>
              <a:t>http://www.gdrc.org/kmgmt/c-learn/strategies.html</a:t>
            </a:r>
            <a:endParaRPr lang="tr-TR" dirty="0"/>
          </a:p>
          <a:p>
            <a:pPr indent="-274320" eaLnBrk="1" fontAlgn="auto" hangingPunct="1">
              <a:spcAft>
                <a:spcPts val="0"/>
              </a:spcAft>
              <a:defRPr/>
            </a:pPr>
            <a:r>
              <a:rPr lang="tr-TR" dirty="0">
                <a:hlinkClick r:id="rId6"/>
              </a:rPr>
              <a:t>http://onlinelearningtips.com/wp-content/uploads/2013/09/collaborative-learning-online-ed.jpg</a:t>
            </a: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a:p>
            <a:pPr indent="-274320" eaLnBrk="1" fontAlgn="auto" hangingPunct="1">
              <a:spcAft>
                <a:spcPts val="0"/>
              </a:spcAft>
              <a:defRPr/>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Characteristics of Direct Instruction</a:t>
            </a:r>
          </a:p>
        </p:txBody>
      </p:sp>
      <p:sp>
        <p:nvSpPr>
          <p:cNvPr id="10243" name="Rectangle 3"/>
          <p:cNvSpPr>
            <a:spLocks noGrp="1" noChangeArrowheads="1"/>
          </p:cNvSpPr>
          <p:nvPr>
            <p:ph idx="1"/>
          </p:nvPr>
        </p:nvSpPr>
        <p:spPr/>
        <p:txBody>
          <a:bodyPr/>
          <a:lstStyle/>
          <a:p>
            <a:pPr eaLnBrk="1" hangingPunct="1"/>
            <a:r>
              <a:rPr lang="en-US" altLang="en-US"/>
              <a:t>Reviewing the previous day’s work</a:t>
            </a:r>
          </a:p>
          <a:p>
            <a:pPr eaLnBrk="1" hangingPunct="1"/>
            <a:r>
              <a:rPr lang="en-US" altLang="en-US"/>
              <a:t>Presenting new material in clear and logical steps</a:t>
            </a:r>
          </a:p>
          <a:p>
            <a:pPr eaLnBrk="1" hangingPunct="1"/>
            <a:r>
              <a:rPr lang="en-US" altLang="en-US"/>
              <a:t>Providing guided practice</a:t>
            </a:r>
          </a:p>
          <a:p>
            <a:pPr eaLnBrk="1" hangingPunct="1"/>
            <a:r>
              <a:rPr lang="en-US" altLang="en-US"/>
              <a:t>Giving feedback with correctives</a:t>
            </a:r>
          </a:p>
          <a:p>
            <a:pPr eaLnBrk="1" hangingPunct="1"/>
            <a:r>
              <a:rPr lang="en-US" altLang="en-US"/>
              <a:t>Providing independent practice</a:t>
            </a:r>
          </a:p>
          <a:p>
            <a:pPr eaLnBrk="1" hangingPunct="1"/>
            <a:r>
              <a:rPr lang="en-US" altLang="en-US"/>
              <a:t>Reviewing to consolidate learning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l="42390" t="45238" r="16895" b="29167"/>
          <a:stretch>
            <a:fillRect/>
          </a:stretch>
        </p:blipFill>
        <p:spPr bwMode="auto">
          <a:xfrm>
            <a:off x="684213" y="1844675"/>
            <a:ext cx="78486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l="50000" t="63492" r="17403" b="14394"/>
          <a:stretch>
            <a:fillRect/>
          </a:stretch>
        </p:blipFill>
        <p:spPr bwMode="auto">
          <a:xfrm>
            <a:off x="611188" y="1700213"/>
            <a:ext cx="7929562"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tr-TR" altLang="en-US"/>
              <a:t>Demonstration Method</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l="38931" t="31548" r="20351" b="29961"/>
          <a:stretch>
            <a:fillRect/>
          </a:stretch>
        </p:blipFill>
        <p:spPr bwMode="auto">
          <a:xfrm>
            <a:off x="539750" y="1557338"/>
            <a:ext cx="799306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42A6E44-8667-4AAD-AFAB-9B5C63EFB959}"/>
</file>

<file path=customXml/itemProps2.xml><?xml version="1.0" encoding="utf-8"?>
<ds:datastoreItem xmlns:ds="http://schemas.openxmlformats.org/officeDocument/2006/customXml" ds:itemID="{4C1997AD-4B0D-4828-A7FC-BDA3E32F53E6}"/>
</file>

<file path=customXml/itemProps3.xml><?xml version="1.0" encoding="utf-8"?>
<ds:datastoreItem xmlns:ds="http://schemas.openxmlformats.org/officeDocument/2006/customXml" ds:itemID="{FF173D4F-F399-4901-B0FE-3487ED638C9B}"/>
</file>

<file path=docProps/app.xml><?xml version="1.0" encoding="utf-8"?>
<Properties xmlns="http://schemas.openxmlformats.org/officeDocument/2006/extended-properties" xmlns:vt="http://schemas.openxmlformats.org/officeDocument/2006/docPropsVTypes">
  <Template>Austin</Template>
  <TotalTime>321</TotalTime>
  <Words>1616</Words>
  <Application>Microsoft Office PowerPoint</Application>
  <PresentationFormat>On-screen Show (4:3)</PresentationFormat>
  <Paragraphs>173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Austin</vt:lpstr>
      <vt:lpstr>Instructional Methods</vt:lpstr>
      <vt:lpstr>Direct Instruction Method </vt:lpstr>
      <vt:lpstr>Teacher Role</vt:lpstr>
      <vt:lpstr>Student Role</vt:lpstr>
      <vt:lpstr>Direct Instruction Defined</vt:lpstr>
      <vt:lpstr>Characteristics of Direct Instruction</vt:lpstr>
      <vt:lpstr>PowerPoint Presentation</vt:lpstr>
      <vt:lpstr>PowerPoint Presentation</vt:lpstr>
      <vt:lpstr>Demonstration Method</vt:lpstr>
      <vt:lpstr>Focus, Structure and Principles </vt:lpstr>
      <vt:lpstr>Focus, Structure and Principles </vt:lpstr>
      <vt:lpstr>Focus, Structure and Principles </vt:lpstr>
      <vt:lpstr>Focus, Structure and Principles </vt:lpstr>
      <vt:lpstr>Principles </vt:lpstr>
      <vt:lpstr>Advantages of Demonstration Method </vt:lpstr>
      <vt:lpstr>Advantages of Demonstration Method </vt:lpstr>
      <vt:lpstr>PowerPoint Presentation</vt:lpstr>
      <vt:lpstr>Disadvantages of Demonstration Method </vt:lpstr>
      <vt:lpstr>Disadvantages of Demonstration Method </vt:lpstr>
      <vt:lpstr>Disadvantages of Demonstration Method </vt:lpstr>
      <vt:lpstr>Question-Answer Method (Socratic Method)</vt:lpstr>
      <vt:lpstr>Question-Answer Method (Socratic Method)</vt:lpstr>
      <vt:lpstr>Steps of Question-Answer Method</vt:lpstr>
      <vt:lpstr>Advantages of Question-Answer Method</vt:lpstr>
      <vt:lpstr>Disadvantages of Question-Answer Method</vt:lpstr>
      <vt:lpstr>Suggestions</vt:lpstr>
      <vt:lpstr>Case-Study Teaching Method</vt:lpstr>
      <vt:lpstr>Case-Study Teaching Method</vt:lpstr>
      <vt:lpstr>Case Study Teaching Method</vt:lpstr>
      <vt:lpstr>Case Study Teaching Method</vt:lpstr>
      <vt:lpstr>Case Study Teaching Method</vt:lpstr>
      <vt:lpstr>Categories of Case Studies</vt:lpstr>
      <vt:lpstr>Categories of Case Studies</vt:lpstr>
      <vt:lpstr>Case Study Analysis Procedure</vt:lpstr>
      <vt:lpstr>Case Study Analysis Procedure</vt:lpstr>
      <vt:lpstr>How to Write a Case Study</vt:lpstr>
      <vt:lpstr>How to Write a Case Study</vt:lpstr>
      <vt:lpstr>How to Write a Case Study</vt:lpstr>
      <vt:lpstr>How to Write a Case Study</vt:lpstr>
      <vt:lpstr>Collaborative Learning</vt:lpstr>
      <vt:lpstr>Collaborative Learning</vt:lpstr>
      <vt:lpstr>Collaborative Learning Assumptions</vt:lpstr>
      <vt:lpstr>Collaborative Learning Strategies</vt:lpstr>
      <vt:lpstr>Collaborative Learning Strategies</vt:lpstr>
      <vt:lpstr>Collaborative Learning Strategies</vt:lpstr>
      <vt:lpstr>Collaborative Learning Strategies</vt:lpstr>
      <vt:lpstr>What comes to your mind about online collaborative learning strategies?</vt:lpstr>
      <vt:lpstr>PowerPoint Presentation</vt:lpstr>
      <vt:lpstr>References</vt:lpstr>
      <vt:lpstr>References</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Methods</dc:title>
  <dc:creator>User</dc:creator>
  <cp:lastModifiedBy>Durmaz</cp:lastModifiedBy>
  <cp:revision>25</cp:revision>
  <dcterms:created xsi:type="dcterms:W3CDTF">2014-11-20T20:02:03Z</dcterms:created>
  <dcterms:modified xsi:type="dcterms:W3CDTF">2019-11-15T18:42:00Z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0x010100CB8F781E32428D42878B6D5C3B6EC9A4</vt:lpwstr>
  </property>
</Properties>
</file>