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sldIdLst>
    <p:sldId id="281" r:id="rId2"/>
    <p:sldId id="269" r:id="rId3"/>
    <p:sldId id="270" r:id="rId4"/>
    <p:sldId id="258" r:id="rId5"/>
    <p:sldId id="261" r:id="rId6"/>
    <p:sldId id="271" r:id="rId7"/>
    <p:sldId id="259" r:id="rId8"/>
    <p:sldId id="260" r:id="rId9"/>
    <p:sldId id="262" r:id="rId10"/>
    <p:sldId id="264" r:id="rId11"/>
    <p:sldId id="265" r:id="rId12"/>
    <p:sldId id="263" r:id="rId13"/>
    <p:sldId id="267" r:id="rId14"/>
    <p:sldId id="266" r:id="rId15"/>
    <p:sldId id="272" r:id="rId16"/>
    <p:sldId id="273" r:id="rId17"/>
    <p:sldId id="275" r:id="rId18"/>
    <p:sldId id="277" r:id="rId19"/>
    <p:sldId id="278" r:id="rId20"/>
    <p:sldId id="276" r:id="rId21"/>
    <p:sldId id="274" r:id="rId22"/>
    <p:sldId id="268" r:id="rId23"/>
    <p:sldId id="279" r:id="rId24"/>
    <p:sldId id="283" r:id="rId25"/>
    <p:sldId id="282" r:id="rId26"/>
  </p:sldIdLst>
  <p:sldSz cx="12192000" cy="6858000"/>
  <p:notesSz cx="6858000" cy="9144000"/>
  <p:defaultText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8FC"/>
    <a:srgbClr val="D4E8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4" d="100"/>
          <a:sy n="64" d="100"/>
        </p:scale>
        <p:origin x="-108"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YE"/>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3338D33-EE04-4FDD-B6EF-B54E9E176154}" type="datetimeFigureOut">
              <a:rPr lang="ar-YE" smtClean="0"/>
              <a:t>01/02/1438</a:t>
            </a:fld>
            <a:endParaRPr lang="ar-Y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Y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YE"/>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AA1FBC0-D50D-4AFA-A4DC-411ECB266BB9}" type="slidenum">
              <a:rPr lang="ar-YE" smtClean="0"/>
              <a:t>‹#›</a:t>
            </a:fld>
            <a:endParaRPr lang="ar-YE"/>
          </a:p>
        </p:txBody>
      </p:sp>
    </p:spTree>
    <p:extLst>
      <p:ext uri="{BB962C8B-B14F-4D97-AF65-F5344CB8AC3E}">
        <p14:creationId xmlns:p14="http://schemas.microsoft.com/office/powerpoint/2010/main" val="3193175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Y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YE"/>
          </a:p>
        </p:txBody>
      </p:sp>
      <p:sp>
        <p:nvSpPr>
          <p:cNvPr id="4" name="Date Placeholder 3"/>
          <p:cNvSpPr>
            <a:spLocks noGrp="1"/>
          </p:cNvSpPr>
          <p:nvPr>
            <p:ph type="dt" sz="half" idx="10"/>
          </p:nvPr>
        </p:nvSpPr>
        <p:spPr/>
        <p:txBody>
          <a:bodyPr/>
          <a:lstStyle/>
          <a:p>
            <a:fld id="{EB236CFE-3220-4BD7-9DEA-F97607257B10}" type="datetimeFigureOut">
              <a:rPr lang="ar-YE" smtClean="0"/>
              <a:t>01/02/1438</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6ACCE63C-F504-4268-AD2F-FDF69666CF73}" type="slidenum">
              <a:rPr lang="ar-YE" smtClean="0"/>
              <a:t>‹#›</a:t>
            </a:fld>
            <a:endParaRPr lang="ar-YE"/>
          </a:p>
        </p:txBody>
      </p:sp>
    </p:spTree>
    <p:extLst>
      <p:ext uri="{BB962C8B-B14F-4D97-AF65-F5344CB8AC3E}">
        <p14:creationId xmlns:p14="http://schemas.microsoft.com/office/powerpoint/2010/main" val="429005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Y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4" name="Date Placeholder 3"/>
          <p:cNvSpPr>
            <a:spLocks noGrp="1"/>
          </p:cNvSpPr>
          <p:nvPr>
            <p:ph type="dt" sz="half" idx="10"/>
          </p:nvPr>
        </p:nvSpPr>
        <p:spPr/>
        <p:txBody>
          <a:bodyPr/>
          <a:lstStyle/>
          <a:p>
            <a:fld id="{EB236CFE-3220-4BD7-9DEA-F97607257B10}" type="datetimeFigureOut">
              <a:rPr lang="ar-YE" smtClean="0"/>
              <a:t>01/02/1438</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6ACCE63C-F504-4268-AD2F-FDF69666CF73}" type="slidenum">
              <a:rPr lang="ar-YE" smtClean="0"/>
              <a:t>‹#›</a:t>
            </a:fld>
            <a:endParaRPr lang="ar-YE"/>
          </a:p>
        </p:txBody>
      </p:sp>
    </p:spTree>
    <p:extLst>
      <p:ext uri="{BB962C8B-B14F-4D97-AF65-F5344CB8AC3E}">
        <p14:creationId xmlns:p14="http://schemas.microsoft.com/office/powerpoint/2010/main" val="310392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Y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4" name="Date Placeholder 3"/>
          <p:cNvSpPr>
            <a:spLocks noGrp="1"/>
          </p:cNvSpPr>
          <p:nvPr>
            <p:ph type="dt" sz="half" idx="10"/>
          </p:nvPr>
        </p:nvSpPr>
        <p:spPr/>
        <p:txBody>
          <a:bodyPr/>
          <a:lstStyle/>
          <a:p>
            <a:fld id="{EB236CFE-3220-4BD7-9DEA-F97607257B10}" type="datetimeFigureOut">
              <a:rPr lang="ar-YE" smtClean="0"/>
              <a:t>01/02/1438</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6ACCE63C-F504-4268-AD2F-FDF69666CF73}" type="slidenum">
              <a:rPr lang="ar-YE" smtClean="0"/>
              <a:t>‹#›</a:t>
            </a:fld>
            <a:endParaRPr lang="ar-YE"/>
          </a:p>
        </p:txBody>
      </p:sp>
    </p:spTree>
    <p:extLst>
      <p:ext uri="{BB962C8B-B14F-4D97-AF65-F5344CB8AC3E}">
        <p14:creationId xmlns:p14="http://schemas.microsoft.com/office/powerpoint/2010/main" val="268547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Y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4" name="Date Placeholder 3"/>
          <p:cNvSpPr>
            <a:spLocks noGrp="1"/>
          </p:cNvSpPr>
          <p:nvPr>
            <p:ph type="dt" sz="half" idx="10"/>
          </p:nvPr>
        </p:nvSpPr>
        <p:spPr/>
        <p:txBody>
          <a:bodyPr/>
          <a:lstStyle/>
          <a:p>
            <a:fld id="{EB236CFE-3220-4BD7-9DEA-F97607257B10}" type="datetimeFigureOut">
              <a:rPr lang="ar-YE" smtClean="0"/>
              <a:t>01/02/1438</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6ACCE63C-F504-4268-AD2F-FDF69666CF73}" type="slidenum">
              <a:rPr lang="ar-YE" smtClean="0"/>
              <a:t>‹#›</a:t>
            </a:fld>
            <a:endParaRPr lang="ar-YE"/>
          </a:p>
        </p:txBody>
      </p:sp>
    </p:spTree>
    <p:extLst>
      <p:ext uri="{BB962C8B-B14F-4D97-AF65-F5344CB8AC3E}">
        <p14:creationId xmlns:p14="http://schemas.microsoft.com/office/powerpoint/2010/main" val="360253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Y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36CFE-3220-4BD7-9DEA-F97607257B10}" type="datetimeFigureOut">
              <a:rPr lang="ar-YE" smtClean="0"/>
              <a:t>01/02/1438</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6ACCE63C-F504-4268-AD2F-FDF69666CF73}" type="slidenum">
              <a:rPr lang="ar-YE" smtClean="0"/>
              <a:t>‹#›</a:t>
            </a:fld>
            <a:endParaRPr lang="ar-YE"/>
          </a:p>
        </p:txBody>
      </p:sp>
    </p:spTree>
    <p:extLst>
      <p:ext uri="{BB962C8B-B14F-4D97-AF65-F5344CB8AC3E}">
        <p14:creationId xmlns:p14="http://schemas.microsoft.com/office/powerpoint/2010/main" val="209111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Y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5" name="Date Placeholder 4"/>
          <p:cNvSpPr>
            <a:spLocks noGrp="1"/>
          </p:cNvSpPr>
          <p:nvPr>
            <p:ph type="dt" sz="half" idx="10"/>
          </p:nvPr>
        </p:nvSpPr>
        <p:spPr/>
        <p:txBody>
          <a:bodyPr/>
          <a:lstStyle/>
          <a:p>
            <a:fld id="{EB236CFE-3220-4BD7-9DEA-F97607257B10}" type="datetimeFigureOut">
              <a:rPr lang="ar-YE" smtClean="0"/>
              <a:t>01/02/1438</a:t>
            </a:fld>
            <a:endParaRPr lang="ar-YE"/>
          </a:p>
        </p:txBody>
      </p:sp>
      <p:sp>
        <p:nvSpPr>
          <p:cNvPr id="6" name="Footer Placeholder 5"/>
          <p:cNvSpPr>
            <a:spLocks noGrp="1"/>
          </p:cNvSpPr>
          <p:nvPr>
            <p:ph type="ftr" sz="quarter" idx="11"/>
          </p:nvPr>
        </p:nvSpPr>
        <p:spPr/>
        <p:txBody>
          <a:bodyPr/>
          <a:lstStyle/>
          <a:p>
            <a:endParaRPr lang="ar-YE"/>
          </a:p>
        </p:txBody>
      </p:sp>
      <p:sp>
        <p:nvSpPr>
          <p:cNvPr id="7" name="Slide Number Placeholder 6"/>
          <p:cNvSpPr>
            <a:spLocks noGrp="1"/>
          </p:cNvSpPr>
          <p:nvPr>
            <p:ph type="sldNum" sz="quarter" idx="12"/>
          </p:nvPr>
        </p:nvSpPr>
        <p:spPr/>
        <p:txBody>
          <a:bodyPr/>
          <a:lstStyle/>
          <a:p>
            <a:fld id="{6ACCE63C-F504-4268-AD2F-FDF69666CF73}" type="slidenum">
              <a:rPr lang="ar-YE" smtClean="0"/>
              <a:t>‹#›</a:t>
            </a:fld>
            <a:endParaRPr lang="ar-YE"/>
          </a:p>
        </p:txBody>
      </p:sp>
    </p:spTree>
    <p:extLst>
      <p:ext uri="{BB962C8B-B14F-4D97-AF65-F5344CB8AC3E}">
        <p14:creationId xmlns:p14="http://schemas.microsoft.com/office/powerpoint/2010/main" val="143659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Y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7" name="Date Placeholder 6"/>
          <p:cNvSpPr>
            <a:spLocks noGrp="1"/>
          </p:cNvSpPr>
          <p:nvPr>
            <p:ph type="dt" sz="half" idx="10"/>
          </p:nvPr>
        </p:nvSpPr>
        <p:spPr/>
        <p:txBody>
          <a:bodyPr/>
          <a:lstStyle/>
          <a:p>
            <a:fld id="{EB236CFE-3220-4BD7-9DEA-F97607257B10}" type="datetimeFigureOut">
              <a:rPr lang="ar-YE" smtClean="0"/>
              <a:t>01/02/1438</a:t>
            </a:fld>
            <a:endParaRPr lang="ar-YE"/>
          </a:p>
        </p:txBody>
      </p:sp>
      <p:sp>
        <p:nvSpPr>
          <p:cNvPr id="8" name="Footer Placeholder 7"/>
          <p:cNvSpPr>
            <a:spLocks noGrp="1"/>
          </p:cNvSpPr>
          <p:nvPr>
            <p:ph type="ftr" sz="quarter" idx="11"/>
          </p:nvPr>
        </p:nvSpPr>
        <p:spPr/>
        <p:txBody>
          <a:bodyPr/>
          <a:lstStyle/>
          <a:p>
            <a:endParaRPr lang="ar-YE"/>
          </a:p>
        </p:txBody>
      </p:sp>
      <p:sp>
        <p:nvSpPr>
          <p:cNvPr id="9" name="Slide Number Placeholder 8"/>
          <p:cNvSpPr>
            <a:spLocks noGrp="1"/>
          </p:cNvSpPr>
          <p:nvPr>
            <p:ph type="sldNum" sz="quarter" idx="12"/>
          </p:nvPr>
        </p:nvSpPr>
        <p:spPr/>
        <p:txBody>
          <a:bodyPr/>
          <a:lstStyle/>
          <a:p>
            <a:fld id="{6ACCE63C-F504-4268-AD2F-FDF69666CF73}" type="slidenum">
              <a:rPr lang="ar-YE" smtClean="0"/>
              <a:t>‹#›</a:t>
            </a:fld>
            <a:endParaRPr lang="ar-YE"/>
          </a:p>
        </p:txBody>
      </p:sp>
    </p:spTree>
    <p:extLst>
      <p:ext uri="{BB962C8B-B14F-4D97-AF65-F5344CB8AC3E}">
        <p14:creationId xmlns:p14="http://schemas.microsoft.com/office/powerpoint/2010/main" val="166848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YE"/>
          </a:p>
        </p:txBody>
      </p:sp>
      <p:sp>
        <p:nvSpPr>
          <p:cNvPr id="3" name="Date Placeholder 2"/>
          <p:cNvSpPr>
            <a:spLocks noGrp="1"/>
          </p:cNvSpPr>
          <p:nvPr>
            <p:ph type="dt" sz="half" idx="10"/>
          </p:nvPr>
        </p:nvSpPr>
        <p:spPr/>
        <p:txBody>
          <a:bodyPr/>
          <a:lstStyle/>
          <a:p>
            <a:fld id="{EB236CFE-3220-4BD7-9DEA-F97607257B10}" type="datetimeFigureOut">
              <a:rPr lang="ar-YE" smtClean="0"/>
              <a:t>01/02/1438</a:t>
            </a:fld>
            <a:endParaRPr lang="ar-YE"/>
          </a:p>
        </p:txBody>
      </p:sp>
      <p:sp>
        <p:nvSpPr>
          <p:cNvPr id="4" name="Footer Placeholder 3"/>
          <p:cNvSpPr>
            <a:spLocks noGrp="1"/>
          </p:cNvSpPr>
          <p:nvPr>
            <p:ph type="ftr" sz="quarter" idx="11"/>
          </p:nvPr>
        </p:nvSpPr>
        <p:spPr/>
        <p:txBody>
          <a:bodyPr/>
          <a:lstStyle/>
          <a:p>
            <a:endParaRPr lang="ar-YE"/>
          </a:p>
        </p:txBody>
      </p:sp>
      <p:sp>
        <p:nvSpPr>
          <p:cNvPr id="5" name="Slide Number Placeholder 4"/>
          <p:cNvSpPr>
            <a:spLocks noGrp="1"/>
          </p:cNvSpPr>
          <p:nvPr>
            <p:ph type="sldNum" sz="quarter" idx="12"/>
          </p:nvPr>
        </p:nvSpPr>
        <p:spPr/>
        <p:txBody>
          <a:bodyPr/>
          <a:lstStyle/>
          <a:p>
            <a:fld id="{6ACCE63C-F504-4268-AD2F-FDF69666CF73}" type="slidenum">
              <a:rPr lang="ar-YE" smtClean="0"/>
              <a:t>‹#›</a:t>
            </a:fld>
            <a:endParaRPr lang="ar-YE"/>
          </a:p>
        </p:txBody>
      </p:sp>
    </p:spTree>
    <p:extLst>
      <p:ext uri="{BB962C8B-B14F-4D97-AF65-F5344CB8AC3E}">
        <p14:creationId xmlns:p14="http://schemas.microsoft.com/office/powerpoint/2010/main" val="132468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36CFE-3220-4BD7-9DEA-F97607257B10}" type="datetimeFigureOut">
              <a:rPr lang="ar-YE" smtClean="0"/>
              <a:t>01/02/1438</a:t>
            </a:fld>
            <a:endParaRPr lang="ar-YE"/>
          </a:p>
        </p:txBody>
      </p:sp>
      <p:sp>
        <p:nvSpPr>
          <p:cNvPr id="3" name="Footer Placeholder 2"/>
          <p:cNvSpPr>
            <a:spLocks noGrp="1"/>
          </p:cNvSpPr>
          <p:nvPr>
            <p:ph type="ftr" sz="quarter" idx="11"/>
          </p:nvPr>
        </p:nvSpPr>
        <p:spPr/>
        <p:txBody>
          <a:bodyPr/>
          <a:lstStyle/>
          <a:p>
            <a:endParaRPr lang="ar-YE"/>
          </a:p>
        </p:txBody>
      </p:sp>
      <p:sp>
        <p:nvSpPr>
          <p:cNvPr id="4" name="Slide Number Placeholder 3"/>
          <p:cNvSpPr>
            <a:spLocks noGrp="1"/>
          </p:cNvSpPr>
          <p:nvPr>
            <p:ph type="sldNum" sz="quarter" idx="12"/>
          </p:nvPr>
        </p:nvSpPr>
        <p:spPr/>
        <p:txBody>
          <a:bodyPr/>
          <a:lstStyle/>
          <a:p>
            <a:fld id="{6ACCE63C-F504-4268-AD2F-FDF69666CF73}" type="slidenum">
              <a:rPr lang="ar-YE" smtClean="0"/>
              <a:t>‹#›</a:t>
            </a:fld>
            <a:endParaRPr lang="ar-YE"/>
          </a:p>
        </p:txBody>
      </p:sp>
    </p:spTree>
    <p:extLst>
      <p:ext uri="{BB962C8B-B14F-4D97-AF65-F5344CB8AC3E}">
        <p14:creationId xmlns:p14="http://schemas.microsoft.com/office/powerpoint/2010/main" val="73412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Y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36CFE-3220-4BD7-9DEA-F97607257B10}" type="datetimeFigureOut">
              <a:rPr lang="ar-YE" smtClean="0"/>
              <a:t>01/02/1438</a:t>
            </a:fld>
            <a:endParaRPr lang="ar-YE"/>
          </a:p>
        </p:txBody>
      </p:sp>
      <p:sp>
        <p:nvSpPr>
          <p:cNvPr id="6" name="Footer Placeholder 5"/>
          <p:cNvSpPr>
            <a:spLocks noGrp="1"/>
          </p:cNvSpPr>
          <p:nvPr>
            <p:ph type="ftr" sz="quarter" idx="11"/>
          </p:nvPr>
        </p:nvSpPr>
        <p:spPr/>
        <p:txBody>
          <a:bodyPr/>
          <a:lstStyle/>
          <a:p>
            <a:endParaRPr lang="ar-YE"/>
          </a:p>
        </p:txBody>
      </p:sp>
      <p:sp>
        <p:nvSpPr>
          <p:cNvPr id="7" name="Slide Number Placeholder 6"/>
          <p:cNvSpPr>
            <a:spLocks noGrp="1"/>
          </p:cNvSpPr>
          <p:nvPr>
            <p:ph type="sldNum" sz="quarter" idx="12"/>
          </p:nvPr>
        </p:nvSpPr>
        <p:spPr/>
        <p:txBody>
          <a:bodyPr/>
          <a:lstStyle/>
          <a:p>
            <a:fld id="{6ACCE63C-F504-4268-AD2F-FDF69666CF73}" type="slidenum">
              <a:rPr lang="ar-YE" smtClean="0"/>
              <a:t>‹#›</a:t>
            </a:fld>
            <a:endParaRPr lang="ar-YE"/>
          </a:p>
        </p:txBody>
      </p:sp>
    </p:spTree>
    <p:extLst>
      <p:ext uri="{BB962C8B-B14F-4D97-AF65-F5344CB8AC3E}">
        <p14:creationId xmlns:p14="http://schemas.microsoft.com/office/powerpoint/2010/main" val="287795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Y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Y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36CFE-3220-4BD7-9DEA-F97607257B10}" type="datetimeFigureOut">
              <a:rPr lang="ar-YE" smtClean="0"/>
              <a:t>01/02/1438</a:t>
            </a:fld>
            <a:endParaRPr lang="ar-YE"/>
          </a:p>
        </p:txBody>
      </p:sp>
      <p:sp>
        <p:nvSpPr>
          <p:cNvPr id="6" name="Footer Placeholder 5"/>
          <p:cNvSpPr>
            <a:spLocks noGrp="1"/>
          </p:cNvSpPr>
          <p:nvPr>
            <p:ph type="ftr" sz="quarter" idx="11"/>
          </p:nvPr>
        </p:nvSpPr>
        <p:spPr/>
        <p:txBody>
          <a:bodyPr/>
          <a:lstStyle/>
          <a:p>
            <a:endParaRPr lang="ar-YE"/>
          </a:p>
        </p:txBody>
      </p:sp>
      <p:sp>
        <p:nvSpPr>
          <p:cNvPr id="7" name="Slide Number Placeholder 6"/>
          <p:cNvSpPr>
            <a:spLocks noGrp="1"/>
          </p:cNvSpPr>
          <p:nvPr>
            <p:ph type="sldNum" sz="quarter" idx="12"/>
          </p:nvPr>
        </p:nvSpPr>
        <p:spPr/>
        <p:txBody>
          <a:bodyPr/>
          <a:lstStyle/>
          <a:p>
            <a:fld id="{6ACCE63C-F504-4268-AD2F-FDF69666CF73}" type="slidenum">
              <a:rPr lang="ar-YE" smtClean="0"/>
              <a:t>‹#›</a:t>
            </a:fld>
            <a:endParaRPr lang="ar-YE"/>
          </a:p>
        </p:txBody>
      </p:sp>
    </p:spTree>
    <p:extLst>
      <p:ext uri="{BB962C8B-B14F-4D97-AF65-F5344CB8AC3E}">
        <p14:creationId xmlns:p14="http://schemas.microsoft.com/office/powerpoint/2010/main" val="206684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Y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B236CFE-3220-4BD7-9DEA-F97607257B10}" type="datetimeFigureOut">
              <a:rPr lang="ar-YE" smtClean="0"/>
              <a:t>01/02/1438</a:t>
            </a:fld>
            <a:endParaRPr lang="ar-Y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YE"/>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ACCE63C-F504-4268-AD2F-FDF69666CF73}" type="slidenum">
              <a:rPr lang="ar-YE" smtClean="0"/>
              <a:t>‹#›</a:t>
            </a:fld>
            <a:endParaRPr lang="ar-YE"/>
          </a:p>
        </p:txBody>
      </p:sp>
    </p:spTree>
    <p:extLst>
      <p:ext uri="{BB962C8B-B14F-4D97-AF65-F5344CB8AC3E}">
        <p14:creationId xmlns:p14="http://schemas.microsoft.com/office/powerpoint/2010/main" val="482991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en.wikipedia.org/wiki/Standard_of_livi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YE"/>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7952" cy="6858000"/>
          </a:xfrm>
        </p:spPr>
      </p:pic>
    </p:spTree>
    <p:extLst>
      <p:ext uri="{BB962C8B-B14F-4D97-AF65-F5344CB8AC3E}">
        <p14:creationId xmlns:p14="http://schemas.microsoft.com/office/powerpoint/2010/main" val="4119578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692" y="64395"/>
            <a:ext cx="4587570" cy="6640507"/>
          </a:xfrm>
          <a:prstGeom prst="rect">
            <a:avLst/>
          </a:prstGeom>
        </p:spPr>
      </p:pic>
      <p:sp>
        <p:nvSpPr>
          <p:cNvPr id="7" name="TextBox 6"/>
          <p:cNvSpPr txBox="1"/>
          <p:nvPr/>
        </p:nvSpPr>
        <p:spPr>
          <a:xfrm>
            <a:off x="463634" y="4329987"/>
            <a:ext cx="6040197" cy="1384995"/>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2800" dirty="0">
                <a:solidFill>
                  <a:schemeClr val="bg1"/>
                </a:solidFill>
              </a:rPr>
              <a:t>The main cause of the ozone hole was found to be gases that contained </a:t>
            </a:r>
            <a:r>
              <a:rPr lang="en-US" sz="2800" dirty="0" err="1">
                <a:solidFill>
                  <a:schemeClr val="bg1"/>
                </a:solidFill>
              </a:rPr>
              <a:t>Cholorofluorocarbons</a:t>
            </a:r>
            <a:r>
              <a:rPr lang="en-US" sz="2800" dirty="0">
                <a:solidFill>
                  <a:schemeClr val="bg1"/>
                </a:solidFill>
              </a:rPr>
              <a:t> (CFCs)</a:t>
            </a:r>
            <a:endParaRPr lang="en-US" sz="2800" b="1" dirty="0" smtClean="0">
              <a:solidFill>
                <a:schemeClr val="bg1"/>
              </a:solidFill>
            </a:endParaRPr>
          </a:p>
        </p:txBody>
      </p:sp>
      <p:sp>
        <p:nvSpPr>
          <p:cNvPr id="8" name="TextBox 7"/>
          <p:cNvSpPr txBox="1"/>
          <p:nvPr/>
        </p:nvSpPr>
        <p:spPr>
          <a:xfrm>
            <a:off x="2146539" y="975378"/>
            <a:ext cx="2674386" cy="646331"/>
          </a:xfrm>
          <a:prstGeom prst="rect">
            <a:avLst/>
          </a:prstGeom>
          <a:noFill/>
        </p:spPr>
        <p:txBody>
          <a:bodyPr wrap="none" rtlCol="1">
            <a:spAutoFit/>
          </a:bodyPr>
          <a:lstStyle/>
          <a:p>
            <a:pPr algn="ctr"/>
            <a:r>
              <a:rPr lang="en-US" sz="3600" b="1" dirty="0" smtClean="0"/>
              <a:t>OZONE HOLE</a:t>
            </a:r>
            <a:endParaRPr lang="ar-YE" sz="3600" b="1" dirty="0"/>
          </a:p>
        </p:txBody>
      </p:sp>
      <p:sp>
        <p:nvSpPr>
          <p:cNvPr id="9" name="TextBox 8"/>
          <p:cNvSpPr txBox="1"/>
          <p:nvPr/>
        </p:nvSpPr>
        <p:spPr>
          <a:xfrm>
            <a:off x="463634" y="1854557"/>
            <a:ext cx="6194738" cy="2308324"/>
          </a:xfrm>
          <a:prstGeom prst="rect">
            <a:avLst/>
          </a:prstGeom>
          <a:noFill/>
        </p:spPr>
        <p:txBody>
          <a:bodyPr wrap="square" rtlCol="1">
            <a:spAutoFit/>
          </a:bodyPr>
          <a:lstStyle/>
          <a:p>
            <a:pPr algn="l" rtl="0"/>
            <a:r>
              <a:rPr lang="en-US" sz="2400" dirty="0"/>
              <a:t>This layer is present in the atmosphere, and </a:t>
            </a:r>
            <a:r>
              <a:rPr lang="en-US" sz="2400" dirty="0" smtClean="0"/>
              <a:t>it prevents too many harmful ultra violet rays from reaching earth. Ultra violet rays have the capability to destroy plants and animals and can cause skin cancer </a:t>
            </a:r>
            <a:r>
              <a:rPr lang="en-US" sz="2400" dirty="0"/>
              <a:t>to human beings.</a:t>
            </a:r>
            <a:endParaRPr lang="ar-YE" sz="2400" dirty="0" smtClean="0"/>
          </a:p>
          <a:p>
            <a:pPr algn="l" rtl="0"/>
            <a:endParaRPr lang="ar-YE" sz="2400" dirty="0"/>
          </a:p>
        </p:txBody>
      </p:sp>
      <p:sp>
        <p:nvSpPr>
          <p:cNvPr id="6" name="Title 1"/>
          <p:cNvSpPr txBox="1">
            <a:spLocks/>
          </p:cNvSpPr>
          <p:nvPr/>
        </p:nvSpPr>
        <p:spPr>
          <a:xfrm>
            <a:off x="553786" y="142424"/>
            <a:ext cx="3389385" cy="846375"/>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000" b="1" u="sng" dirty="0" smtClean="0"/>
              <a:t>Air Pollution Impacts: </a:t>
            </a:r>
            <a:endParaRPr lang="ar-YE" sz="2000" b="1" u="sng" dirty="0"/>
          </a:p>
        </p:txBody>
      </p:sp>
    </p:spTree>
    <p:extLst>
      <p:ext uri="{BB962C8B-B14F-4D97-AF65-F5344CB8AC3E}">
        <p14:creationId xmlns:p14="http://schemas.microsoft.com/office/powerpoint/2010/main" val="419842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0656" y="448941"/>
            <a:ext cx="1965603" cy="646331"/>
          </a:xfrm>
          <a:prstGeom prst="rect">
            <a:avLst/>
          </a:prstGeom>
          <a:noFill/>
        </p:spPr>
        <p:txBody>
          <a:bodyPr wrap="none" rtlCol="1">
            <a:spAutoFit/>
          </a:bodyPr>
          <a:lstStyle/>
          <a:p>
            <a:pPr algn="ctr"/>
            <a:r>
              <a:rPr lang="en-US" sz="3600" b="1" dirty="0" smtClean="0"/>
              <a:t>Acid Rain</a:t>
            </a:r>
            <a:endParaRPr lang="ar-YE" sz="3600" b="1" dirty="0"/>
          </a:p>
        </p:txBody>
      </p:sp>
      <p:sp>
        <p:nvSpPr>
          <p:cNvPr id="6" name="TextBox 5"/>
          <p:cNvSpPr txBox="1"/>
          <p:nvPr/>
        </p:nvSpPr>
        <p:spPr>
          <a:xfrm>
            <a:off x="540912" y="1438397"/>
            <a:ext cx="11005093" cy="954107"/>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0"/>
            <a:r>
              <a:rPr lang="en-US" sz="2800" b="1" dirty="0" smtClean="0">
                <a:solidFill>
                  <a:schemeClr val="bg1"/>
                </a:solidFill>
              </a:rPr>
              <a:t>Air pollutants can trigger a chemical reactions that create acidic compounds which can cause harm to humans, animals and plants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159" y="3343196"/>
            <a:ext cx="6223000" cy="2806700"/>
          </a:xfrm>
          <a:prstGeom prst="rect">
            <a:avLst/>
          </a:prstGeom>
        </p:spPr>
      </p:pic>
      <p:sp>
        <p:nvSpPr>
          <p:cNvPr id="8" name="TextBox 7"/>
          <p:cNvSpPr txBox="1"/>
          <p:nvPr/>
        </p:nvSpPr>
        <p:spPr>
          <a:xfrm>
            <a:off x="540912" y="2735629"/>
            <a:ext cx="4940489" cy="3970318"/>
          </a:xfrm>
          <a:prstGeom prst="rect">
            <a:avLst/>
          </a:prstGeom>
          <a:noFill/>
        </p:spPr>
        <p:txBody>
          <a:bodyPr wrap="square" rtlCol="1">
            <a:spAutoFit/>
          </a:bodyPr>
          <a:lstStyle/>
          <a:p>
            <a:pPr algn="l"/>
            <a:r>
              <a:rPr lang="en-US" sz="2800" dirty="0" smtClean="0"/>
              <a:t>when sulfuric acid combines with the water droplets that make up clouds, the water droplets become acidic, forming acid rain. When acid rain falls over an area, it can kill trees and harm animals, fish, and other wildlife. </a:t>
            </a:r>
          </a:p>
          <a:p>
            <a:pPr algn="l"/>
            <a:endParaRPr lang="ar-YE" sz="2800" dirty="0"/>
          </a:p>
        </p:txBody>
      </p:sp>
    </p:spTree>
    <p:extLst>
      <p:ext uri="{BB962C8B-B14F-4D97-AF65-F5344CB8AC3E}">
        <p14:creationId xmlns:p14="http://schemas.microsoft.com/office/powerpoint/2010/main" val="70334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5038" y="364510"/>
            <a:ext cx="5308337" cy="1325563"/>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3200" b="1" u="sng" dirty="0" smtClean="0"/>
              <a:t>Air pollution kills people</a:t>
            </a:r>
            <a:endParaRPr lang="ar-YE" sz="3200" b="1" u="sng" dirty="0"/>
          </a:p>
        </p:txBody>
      </p:sp>
      <p:sp>
        <p:nvSpPr>
          <p:cNvPr id="5" name="TextBox 4"/>
          <p:cNvSpPr txBox="1"/>
          <p:nvPr/>
        </p:nvSpPr>
        <p:spPr>
          <a:xfrm>
            <a:off x="1004547" y="4896656"/>
            <a:ext cx="5705345" cy="954107"/>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2800" b="1" dirty="0" smtClean="0">
                <a:solidFill>
                  <a:schemeClr val="bg1"/>
                </a:solidFill>
              </a:rPr>
              <a:t>Air pollution kills 3.3 million people every year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414" y="0"/>
            <a:ext cx="4849586" cy="6858000"/>
          </a:xfrm>
          <a:prstGeom prst="rect">
            <a:avLst/>
          </a:prstGeom>
        </p:spPr>
      </p:pic>
      <p:sp>
        <p:nvSpPr>
          <p:cNvPr id="8" name="TextBox 7"/>
          <p:cNvSpPr txBox="1"/>
          <p:nvPr/>
        </p:nvSpPr>
        <p:spPr>
          <a:xfrm>
            <a:off x="925038" y="4330240"/>
            <a:ext cx="5864362" cy="438582"/>
          </a:xfrm>
          <a:prstGeom prst="rect">
            <a:avLst/>
          </a:prstGeom>
          <a:noFill/>
        </p:spPr>
        <p:txBody>
          <a:bodyPr wrap="none" rtlCol="1">
            <a:spAutoFit/>
          </a:bodyPr>
          <a:lstStyle/>
          <a:p>
            <a:pPr algn="ctr"/>
            <a:r>
              <a:rPr lang="en-US" sz="2250" b="1" dirty="0" smtClean="0"/>
              <a:t>According </a:t>
            </a:r>
            <a:r>
              <a:rPr lang="en-US" sz="2250" b="1" dirty="0"/>
              <a:t>to a new study </a:t>
            </a:r>
            <a:r>
              <a:rPr lang="en-US" sz="2250" b="1" dirty="0" smtClean="0"/>
              <a:t>by Harvard University</a:t>
            </a:r>
            <a:endParaRPr lang="ar-YE" sz="2250" b="1" dirty="0"/>
          </a:p>
        </p:txBody>
      </p:sp>
      <p:sp>
        <p:nvSpPr>
          <p:cNvPr id="10" name="TextBox 9"/>
          <p:cNvSpPr txBox="1"/>
          <p:nvPr/>
        </p:nvSpPr>
        <p:spPr>
          <a:xfrm>
            <a:off x="925038" y="2004511"/>
            <a:ext cx="5784853" cy="2308324"/>
          </a:xfrm>
          <a:prstGeom prst="rect">
            <a:avLst/>
          </a:prstGeom>
          <a:noFill/>
        </p:spPr>
        <p:txBody>
          <a:bodyPr wrap="square" rtlCol="1">
            <a:spAutoFit/>
          </a:bodyPr>
          <a:lstStyle/>
          <a:p>
            <a:pPr algn="l" rtl="0" fontAlgn="base"/>
            <a:r>
              <a:rPr lang="en-US" sz="2400" dirty="0"/>
              <a:t>There are </a:t>
            </a:r>
            <a:r>
              <a:rPr lang="en-US" sz="2400" dirty="0" smtClean="0"/>
              <a:t>many diseases </a:t>
            </a:r>
            <a:r>
              <a:rPr lang="en-US" sz="2400" dirty="0"/>
              <a:t>that may be caused by air pollution</a:t>
            </a:r>
            <a:r>
              <a:rPr lang="en-US" sz="2400" dirty="0" smtClean="0"/>
              <a:t>. Such as Asthma and </a:t>
            </a:r>
            <a:r>
              <a:rPr lang="en-US" sz="2400" dirty="0"/>
              <a:t>Lung </a:t>
            </a:r>
            <a:r>
              <a:rPr lang="en-US" sz="2400" dirty="0" smtClean="0"/>
              <a:t>Cancer. Also increases </a:t>
            </a:r>
            <a:r>
              <a:rPr lang="en-US" sz="2400" dirty="0"/>
              <a:t>the risk of heart </a:t>
            </a:r>
            <a:r>
              <a:rPr lang="en-US" sz="2400" dirty="0" smtClean="0"/>
              <a:t>disease and stroke.</a:t>
            </a:r>
            <a:endParaRPr lang="en-US" sz="2400" dirty="0"/>
          </a:p>
          <a:p>
            <a:pPr algn="l" rtl="0"/>
            <a:r>
              <a:rPr lang="en-US" sz="2400" dirty="0" smtClean="0"/>
              <a:t/>
            </a:r>
            <a:br>
              <a:rPr lang="en-US" sz="2400" dirty="0" smtClean="0"/>
            </a:br>
            <a:endParaRPr lang="ar-YE" sz="2400" dirty="0"/>
          </a:p>
        </p:txBody>
      </p:sp>
    </p:spTree>
    <p:extLst>
      <p:ext uri="{BB962C8B-B14F-4D97-AF65-F5344CB8AC3E}">
        <p14:creationId xmlns:p14="http://schemas.microsoft.com/office/powerpoint/2010/main" val="85079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96480" y="434132"/>
            <a:ext cx="2271337" cy="6025517"/>
          </a:xfrm>
        </p:spPr>
      </p:pic>
      <p:sp>
        <p:nvSpPr>
          <p:cNvPr id="5" name="TextBox 4"/>
          <p:cNvSpPr txBox="1"/>
          <p:nvPr/>
        </p:nvSpPr>
        <p:spPr>
          <a:xfrm>
            <a:off x="2849494" y="799319"/>
            <a:ext cx="3390031" cy="646331"/>
          </a:xfrm>
          <a:prstGeom prst="rect">
            <a:avLst/>
          </a:prstGeom>
          <a:noFill/>
        </p:spPr>
        <p:txBody>
          <a:bodyPr wrap="none" rtlCol="1">
            <a:spAutoFit/>
          </a:bodyPr>
          <a:lstStyle/>
          <a:p>
            <a:r>
              <a:rPr lang="en-US" sz="3600" b="1" dirty="0"/>
              <a:t>Global Warming </a:t>
            </a:r>
          </a:p>
        </p:txBody>
      </p:sp>
      <p:sp>
        <p:nvSpPr>
          <p:cNvPr id="6" name="TextBox 5"/>
          <p:cNvSpPr txBox="1"/>
          <p:nvPr/>
        </p:nvSpPr>
        <p:spPr>
          <a:xfrm>
            <a:off x="1039722" y="2072605"/>
            <a:ext cx="7009573" cy="1200329"/>
          </a:xfrm>
          <a:prstGeom prst="rect">
            <a:avLst/>
          </a:prstGeom>
          <a:noFill/>
        </p:spPr>
        <p:txBody>
          <a:bodyPr wrap="square" rtlCol="1">
            <a:spAutoFit/>
          </a:bodyPr>
          <a:lstStyle/>
          <a:p>
            <a:pPr algn="l" rtl="0"/>
            <a:r>
              <a:rPr lang="en-US" sz="2400" dirty="0"/>
              <a:t>Global warming is primarily a problem of too much carbon dioxide (CO2) in the </a:t>
            </a:r>
            <a:r>
              <a:rPr lang="en-US" sz="2400" dirty="0" smtClean="0"/>
              <a:t>atmosphere - which </a:t>
            </a:r>
            <a:r>
              <a:rPr lang="en-US" sz="2400" dirty="0"/>
              <a:t>acts as a blanket, trapping heat and warming the planet</a:t>
            </a:r>
          </a:p>
        </p:txBody>
      </p:sp>
      <p:sp>
        <p:nvSpPr>
          <p:cNvPr id="7" name="TextBox 6"/>
          <p:cNvSpPr txBox="1"/>
          <p:nvPr/>
        </p:nvSpPr>
        <p:spPr>
          <a:xfrm>
            <a:off x="859417" y="3925647"/>
            <a:ext cx="7370182" cy="1815882"/>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0"/>
            <a:r>
              <a:rPr lang="en-US" sz="2800" dirty="0">
                <a:solidFill>
                  <a:schemeClr val="bg1"/>
                </a:solidFill>
              </a:rPr>
              <a:t>A warming world also has the potential to change rainfall and snow </a:t>
            </a:r>
            <a:r>
              <a:rPr lang="en-US" sz="2800" dirty="0" smtClean="0">
                <a:solidFill>
                  <a:schemeClr val="bg1"/>
                </a:solidFill>
              </a:rPr>
              <a:t>patterns, </a:t>
            </a:r>
            <a:r>
              <a:rPr lang="en-US" sz="2800" dirty="0">
                <a:solidFill>
                  <a:schemeClr val="bg1"/>
                </a:solidFill>
              </a:rPr>
              <a:t>reduce lake ice cover, melt glaciers, increase sea levels, and change plant and animal behavior.</a:t>
            </a:r>
            <a:endParaRPr lang="ar-YE" sz="2800" dirty="0">
              <a:solidFill>
                <a:schemeClr val="bg1"/>
              </a:solidFill>
            </a:endParaRPr>
          </a:p>
        </p:txBody>
      </p:sp>
    </p:spTree>
    <p:extLst>
      <p:ext uri="{BB962C8B-B14F-4D97-AF65-F5344CB8AC3E}">
        <p14:creationId xmlns:p14="http://schemas.microsoft.com/office/powerpoint/2010/main" val="29270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4121" y="486477"/>
            <a:ext cx="2792559" cy="754694"/>
          </a:xfrm>
          <a:prstGeom prst="rect">
            <a:avLst/>
          </a:prstGeom>
        </p:spPr>
        <p:txBody>
          <a:bodyPr wrap="none">
            <a:spAutoFit/>
          </a:bodyPr>
          <a:lstStyle/>
          <a:p>
            <a:pPr algn="l">
              <a:lnSpc>
                <a:spcPct val="150000"/>
              </a:lnSpc>
            </a:pPr>
            <a:r>
              <a:rPr lang="en-GB" sz="3200" u="sng" dirty="0" smtClean="0"/>
              <a:t>Water Pollution</a:t>
            </a:r>
          </a:p>
        </p:txBody>
      </p:sp>
      <p:sp>
        <p:nvSpPr>
          <p:cNvPr id="5" name="TextBox 4"/>
          <p:cNvSpPr txBox="1"/>
          <p:nvPr/>
        </p:nvSpPr>
        <p:spPr>
          <a:xfrm>
            <a:off x="664121" y="1748159"/>
            <a:ext cx="5145206" cy="2677656"/>
          </a:xfrm>
          <a:prstGeom prst="rect">
            <a:avLst/>
          </a:prstGeom>
          <a:noFill/>
        </p:spPr>
        <p:txBody>
          <a:bodyPr wrap="square" rtlCol="1">
            <a:spAutoFit/>
          </a:bodyPr>
          <a:lstStyle/>
          <a:p>
            <a:pPr algn="l" rtl="0"/>
            <a:r>
              <a:rPr lang="en-US" sz="2700" dirty="0" smtClean="0"/>
              <a:t>occur </a:t>
            </a:r>
            <a:r>
              <a:rPr lang="en-US" sz="2700" dirty="0"/>
              <a:t>when </a:t>
            </a:r>
            <a:r>
              <a:rPr lang="en-US" sz="2700" dirty="0" smtClean="0"/>
              <a:t>pollutants (chemicals </a:t>
            </a:r>
            <a:r>
              <a:rPr lang="en-US" sz="2700" dirty="0"/>
              <a:t>or substances that make water contaminated) are discharged directly or indirectly into water </a:t>
            </a:r>
            <a:r>
              <a:rPr lang="en-US" sz="2700" dirty="0" smtClean="0"/>
              <a:t>without </a:t>
            </a:r>
            <a:r>
              <a:rPr lang="en-US" sz="2700" dirty="0"/>
              <a:t>enough treatment to get rid of harmful compounds. </a:t>
            </a:r>
            <a:endParaRPr lang="ar-YE" sz="27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511" y="600501"/>
            <a:ext cx="5557557" cy="5656997"/>
          </a:xfrm>
          <a:prstGeom prst="rect">
            <a:avLst/>
          </a:prstGeom>
        </p:spPr>
      </p:pic>
      <p:sp>
        <p:nvSpPr>
          <p:cNvPr id="7" name="TextBox 6"/>
          <p:cNvSpPr txBox="1"/>
          <p:nvPr/>
        </p:nvSpPr>
        <p:spPr>
          <a:xfrm>
            <a:off x="664121" y="4898008"/>
            <a:ext cx="4917813" cy="954107"/>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2800" b="1" dirty="0">
                <a:solidFill>
                  <a:schemeClr val="bg1"/>
                </a:solidFill>
              </a:rPr>
              <a:t>Industries cause huge water pollution with their activities.</a:t>
            </a:r>
            <a:endParaRPr lang="ar-YE" sz="2800" b="1" dirty="0">
              <a:solidFill>
                <a:schemeClr val="bg1"/>
              </a:solidFill>
            </a:endParaRPr>
          </a:p>
        </p:txBody>
      </p:sp>
    </p:spTree>
    <p:extLst>
      <p:ext uri="{BB962C8B-B14F-4D97-AF65-F5344CB8AC3E}">
        <p14:creationId xmlns:p14="http://schemas.microsoft.com/office/powerpoint/2010/main" val="372006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364" y="3024147"/>
            <a:ext cx="7311440" cy="3123979"/>
          </a:xfrm>
          <a:prstGeom prst="rect">
            <a:avLst/>
          </a:prstGeom>
        </p:spPr>
      </p:pic>
      <p:sp>
        <p:nvSpPr>
          <p:cNvPr id="3" name="Content Placeholder 2"/>
          <p:cNvSpPr>
            <a:spLocks noGrp="1"/>
          </p:cNvSpPr>
          <p:nvPr>
            <p:ph idx="1"/>
          </p:nvPr>
        </p:nvSpPr>
        <p:spPr>
          <a:xfrm>
            <a:off x="852406" y="848478"/>
            <a:ext cx="10515600" cy="4351338"/>
          </a:xfrm>
        </p:spPr>
        <p:txBody>
          <a:bodyPr/>
          <a:lstStyle/>
          <a:p>
            <a:pPr marL="0" indent="0" algn="l" rtl="0">
              <a:buNone/>
            </a:pPr>
            <a:r>
              <a:rPr lang="en-US" dirty="0"/>
              <a:t>Many industrial facilities use freshwater to carry away waste from the plant and into rivers, lakes and oceans.</a:t>
            </a:r>
          </a:p>
          <a:p>
            <a:pPr marL="0" indent="0" algn="l" rtl="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001" y="3024148"/>
            <a:ext cx="4791005" cy="3123979"/>
          </a:xfrm>
          <a:prstGeom prst="rect">
            <a:avLst/>
          </a:prstGeom>
        </p:spPr>
      </p:pic>
      <p:sp>
        <p:nvSpPr>
          <p:cNvPr id="2" name="TextBox 1"/>
          <p:cNvSpPr txBox="1"/>
          <p:nvPr/>
        </p:nvSpPr>
        <p:spPr>
          <a:xfrm>
            <a:off x="911013" y="2035927"/>
            <a:ext cx="10463827" cy="538609"/>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none" rtlCol="1">
            <a:spAutoFit/>
          </a:bodyPr>
          <a:lstStyle/>
          <a:p>
            <a:pPr algn="ctr"/>
            <a:r>
              <a:rPr lang="en-US" sz="2900" b="1" dirty="0" smtClean="0">
                <a:solidFill>
                  <a:schemeClr val="bg1"/>
                </a:solidFill>
              </a:rPr>
              <a:t>negative impacts on wild animals and the environment as a whole.</a:t>
            </a:r>
            <a:endParaRPr lang="ar-YE" sz="2900" b="1" dirty="0">
              <a:solidFill>
                <a:schemeClr val="bg1"/>
              </a:solidFill>
            </a:endParaRPr>
          </a:p>
        </p:txBody>
      </p:sp>
    </p:spTree>
    <p:extLst>
      <p:ext uri="{BB962C8B-B14F-4D97-AF65-F5344CB8AC3E}">
        <p14:creationId xmlns:p14="http://schemas.microsoft.com/office/powerpoint/2010/main" val="156489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4977" y="3237570"/>
            <a:ext cx="5098497" cy="33279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34977" y="305934"/>
            <a:ext cx="5098497" cy="2931636"/>
          </a:xfrm>
        </p:spPr>
      </p:pic>
      <p:sp>
        <p:nvSpPr>
          <p:cNvPr id="5" name="TextBox 4"/>
          <p:cNvSpPr txBox="1"/>
          <p:nvPr/>
        </p:nvSpPr>
        <p:spPr>
          <a:xfrm>
            <a:off x="428976" y="319706"/>
            <a:ext cx="5727125" cy="1384995"/>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1">
            <a:spAutoFit/>
          </a:bodyPr>
          <a:lstStyle/>
          <a:p>
            <a:pPr algn="ctr" rtl="0"/>
            <a:r>
              <a:rPr lang="en-US" sz="2800" dirty="0" smtClean="0">
                <a:solidFill>
                  <a:schemeClr val="accent2">
                    <a:lumMod val="50000"/>
                  </a:schemeClr>
                </a:solidFill>
              </a:rPr>
              <a:t>Water </a:t>
            </a:r>
            <a:r>
              <a:rPr lang="en-US" sz="2800" dirty="0">
                <a:solidFill>
                  <a:schemeClr val="accent2">
                    <a:lumMod val="50000"/>
                  </a:schemeClr>
                </a:solidFill>
              </a:rPr>
              <a:t>is essential to human </a:t>
            </a:r>
            <a:r>
              <a:rPr lang="en-US" sz="2800" dirty="0" smtClean="0">
                <a:solidFill>
                  <a:schemeClr val="accent2">
                    <a:lumMod val="50000"/>
                  </a:schemeClr>
                </a:solidFill>
              </a:rPr>
              <a:t>life and </a:t>
            </a:r>
            <a:r>
              <a:rPr lang="en-US" sz="2800" dirty="0">
                <a:solidFill>
                  <a:schemeClr val="accent2">
                    <a:lumMod val="50000"/>
                  </a:schemeClr>
                </a:solidFill>
              </a:rPr>
              <a:t>There are many diseases caused by water pollution.</a:t>
            </a:r>
            <a:endParaRPr lang="ar-YE" sz="2800" dirty="0">
              <a:solidFill>
                <a:schemeClr val="accent2">
                  <a:lumMod val="50000"/>
                </a:schemeClr>
              </a:solidFill>
            </a:endParaRPr>
          </a:p>
        </p:txBody>
      </p:sp>
      <p:sp>
        <p:nvSpPr>
          <p:cNvPr id="6" name="TextBox 5"/>
          <p:cNvSpPr txBox="1"/>
          <p:nvPr/>
        </p:nvSpPr>
        <p:spPr>
          <a:xfrm>
            <a:off x="1312588" y="2495232"/>
            <a:ext cx="3207224" cy="3903504"/>
          </a:xfrm>
          <a:prstGeom prst="rect">
            <a:avLst/>
          </a:prstGeom>
          <a:noFill/>
        </p:spPr>
        <p:txBody>
          <a:bodyPr wrap="square" rtlCol="1">
            <a:spAutoFit/>
          </a:bodyPr>
          <a:lstStyle/>
          <a:p>
            <a:pPr algn="l" rtl="0">
              <a:lnSpc>
                <a:spcPct val="150000"/>
              </a:lnSpc>
            </a:pPr>
            <a:r>
              <a:rPr lang="en-US" sz="2800" dirty="0" smtClean="0"/>
              <a:t>1- Cholera</a:t>
            </a:r>
            <a:endParaRPr lang="en-US" sz="2800" dirty="0"/>
          </a:p>
          <a:p>
            <a:pPr algn="l" rtl="0">
              <a:lnSpc>
                <a:spcPct val="150000"/>
              </a:lnSpc>
            </a:pPr>
            <a:r>
              <a:rPr lang="en-US" sz="2800" dirty="0" smtClean="0"/>
              <a:t>2- Diarrhea</a:t>
            </a:r>
            <a:endParaRPr lang="en-US" sz="2800" dirty="0"/>
          </a:p>
          <a:p>
            <a:pPr algn="l" rtl="0">
              <a:lnSpc>
                <a:spcPct val="150000"/>
              </a:lnSpc>
            </a:pPr>
            <a:r>
              <a:rPr lang="en-US" sz="2800" dirty="0" smtClean="0"/>
              <a:t>3- Hepatitis</a:t>
            </a:r>
          </a:p>
          <a:p>
            <a:pPr algn="l" rtl="0">
              <a:lnSpc>
                <a:spcPct val="150000"/>
              </a:lnSpc>
            </a:pPr>
            <a:r>
              <a:rPr lang="en-US" sz="2800" dirty="0" smtClean="0"/>
              <a:t>4- Typhoid Fever</a:t>
            </a:r>
          </a:p>
          <a:p>
            <a:pPr algn="l" rtl="0">
              <a:lnSpc>
                <a:spcPct val="150000"/>
              </a:lnSpc>
            </a:pPr>
            <a:r>
              <a:rPr lang="en-US" sz="2800" dirty="0" smtClean="0"/>
              <a:t>5- Malaria</a:t>
            </a:r>
            <a:endParaRPr lang="en-US" sz="2800" dirty="0"/>
          </a:p>
          <a:p>
            <a:pPr algn="l" rtl="0">
              <a:lnSpc>
                <a:spcPct val="150000"/>
              </a:lnSpc>
            </a:pPr>
            <a:endParaRPr lang="en-US" sz="2800" dirty="0" smtClean="0"/>
          </a:p>
        </p:txBody>
      </p:sp>
    </p:spTree>
    <p:extLst>
      <p:ext uri="{BB962C8B-B14F-4D97-AF65-F5344CB8AC3E}">
        <p14:creationId xmlns:p14="http://schemas.microsoft.com/office/powerpoint/2010/main" val="414258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830" y="546162"/>
            <a:ext cx="2362955" cy="754694"/>
          </a:xfrm>
          <a:prstGeom prst="rect">
            <a:avLst/>
          </a:prstGeom>
        </p:spPr>
        <p:txBody>
          <a:bodyPr wrap="none">
            <a:spAutoFit/>
          </a:bodyPr>
          <a:lstStyle/>
          <a:p>
            <a:pPr algn="l">
              <a:lnSpc>
                <a:spcPct val="150000"/>
              </a:lnSpc>
            </a:pPr>
            <a:r>
              <a:rPr lang="en-GB" sz="3200" u="sng" dirty="0" smtClean="0"/>
              <a:t>Soil Pollution</a:t>
            </a:r>
          </a:p>
        </p:txBody>
      </p:sp>
      <p:sp>
        <p:nvSpPr>
          <p:cNvPr id="5" name="TextBox 4"/>
          <p:cNvSpPr txBox="1"/>
          <p:nvPr/>
        </p:nvSpPr>
        <p:spPr>
          <a:xfrm>
            <a:off x="641830" y="1477328"/>
            <a:ext cx="4071838" cy="3046988"/>
          </a:xfrm>
          <a:prstGeom prst="rect">
            <a:avLst/>
          </a:prstGeom>
          <a:noFill/>
        </p:spPr>
        <p:txBody>
          <a:bodyPr wrap="square" rtlCol="1">
            <a:spAutoFit/>
          </a:bodyPr>
          <a:lstStyle/>
          <a:p>
            <a:pPr algn="l" rtl="0"/>
            <a:r>
              <a:rPr lang="en-US" sz="2400" dirty="0" smtClean="0"/>
              <a:t>Large quantity of solid wastes like unused and rejected chemicals, unwanted industrial wastes generated (plastic or wooden solids) are dumped over on the surface of soil by almost all industries with difference in degree.</a:t>
            </a:r>
            <a:endParaRPr lang="ar-YE"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205" y="1184946"/>
            <a:ext cx="6710267" cy="4649596"/>
          </a:xfrm>
          <a:prstGeom prst="rect">
            <a:avLst/>
          </a:prstGeom>
        </p:spPr>
      </p:pic>
      <p:sp>
        <p:nvSpPr>
          <p:cNvPr id="7" name="TextBox 6"/>
          <p:cNvSpPr txBox="1"/>
          <p:nvPr/>
        </p:nvSpPr>
        <p:spPr>
          <a:xfrm>
            <a:off x="641830" y="4726546"/>
            <a:ext cx="4171682" cy="1107996"/>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0"/>
            <a:r>
              <a:rPr lang="en-US" sz="2200" dirty="0" smtClean="0">
                <a:solidFill>
                  <a:schemeClr val="bg1"/>
                </a:solidFill>
              </a:rPr>
              <a:t>The industrial waste lingers in the soil surface for a long time and makes it unsuitable for use</a:t>
            </a:r>
            <a:endParaRPr lang="ar-YE" sz="2200" dirty="0">
              <a:solidFill>
                <a:schemeClr val="bg1"/>
              </a:solidFill>
            </a:endParaRPr>
          </a:p>
        </p:txBody>
      </p:sp>
    </p:spTree>
    <p:extLst>
      <p:ext uri="{BB962C8B-B14F-4D97-AF65-F5344CB8AC3E}">
        <p14:creationId xmlns:p14="http://schemas.microsoft.com/office/powerpoint/2010/main" val="353117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1383" y="4933120"/>
            <a:ext cx="10147479" cy="1248739"/>
          </a:xfrm>
        </p:spPr>
        <p:txBody>
          <a:bodyPr>
            <a:normAutofit/>
          </a:bodyPr>
          <a:lstStyle/>
          <a:p>
            <a:pPr marL="0" indent="0" algn="ctr" rtl="0">
              <a:buNone/>
            </a:pPr>
            <a:r>
              <a:rPr lang="en-US" sz="2500" dirty="0"/>
              <a:t>Industrial activity has been the biggest contributor to the problem in the last century, especially since the amount of mining and manufacturing has increased.</a:t>
            </a:r>
            <a:endParaRPr lang="ar-YE" sz="25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454" y="550616"/>
            <a:ext cx="5411632" cy="3690733"/>
          </a:xfrm>
          <a:prstGeom prst="rect">
            <a:avLst/>
          </a:prstGeom>
        </p:spPr>
      </p:pic>
    </p:spTree>
    <p:extLst>
      <p:ext uri="{BB962C8B-B14F-4D97-AF65-F5344CB8AC3E}">
        <p14:creationId xmlns:p14="http://schemas.microsoft.com/office/powerpoint/2010/main" val="349844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1" r="43188"/>
          <a:stretch/>
        </p:blipFill>
        <p:spPr>
          <a:xfrm>
            <a:off x="7916807" y="3068731"/>
            <a:ext cx="3960000" cy="3458178"/>
          </a:xfrm>
          <a:prstGeom prst="rect">
            <a:avLst/>
          </a:prstGeom>
        </p:spPr>
      </p:pic>
      <p:sp>
        <p:nvSpPr>
          <p:cNvPr id="2" name="Title 1"/>
          <p:cNvSpPr>
            <a:spLocks noGrp="1"/>
          </p:cNvSpPr>
          <p:nvPr>
            <p:ph type="title"/>
          </p:nvPr>
        </p:nvSpPr>
        <p:spPr>
          <a:xfrm>
            <a:off x="560329" y="0"/>
            <a:ext cx="10515600" cy="1325563"/>
          </a:xfrm>
        </p:spPr>
        <p:txBody>
          <a:bodyPr/>
          <a:lstStyle/>
          <a:p>
            <a:pPr algn="l" rtl="0"/>
            <a:r>
              <a:rPr lang="en-US" sz="3200" b="1" dirty="0"/>
              <a:t>Berkeley Pit </a:t>
            </a:r>
            <a:r>
              <a:rPr lang="en-US" sz="3200" b="1" dirty="0" smtClean="0"/>
              <a:t>Lake</a:t>
            </a:r>
            <a:endParaRPr lang="ar-Y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418" y="3068731"/>
            <a:ext cx="8171546" cy="3458178"/>
          </a:xfrm>
        </p:spPr>
      </p:pic>
      <p:sp>
        <p:nvSpPr>
          <p:cNvPr id="5" name="TextBox 4"/>
          <p:cNvSpPr txBox="1"/>
          <p:nvPr/>
        </p:nvSpPr>
        <p:spPr>
          <a:xfrm>
            <a:off x="560329" y="1325563"/>
            <a:ext cx="10689464" cy="1200329"/>
          </a:xfrm>
          <a:prstGeom prst="rect">
            <a:avLst/>
          </a:prstGeom>
          <a:noFill/>
        </p:spPr>
        <p:txBody>
          <a:bodyPr wrap="square" rtlCol="1">
            <a:spAutoFit/>
          </a:bodyPr>
          <a:lstStyle/>
          <a:p>
            <a:pPr algn="l" rtl="0"/>
            <a:r>
              <a:rPr lang="en-US" sz="2400" dirty="0"/>
              <a:t>the lake is known as the ‘most deadly lake in the United States’. It was a copper mine, </a:t>
            </a:r>
            <a:r>
              <a:rPr lang="en-US" sz="2400" dirty="0" smtClean="0"/>
              <a:t>groundwater </a:t>
            </a:r>
            <a:r>
              <a:rPr lang="en-US" sz="2400" dirty="0"/>
              <a:t>pumped into it and now it hold 40 billion gallons of acid water and toxic chemicals</a:t>
            </a:r>
            <a:endParaRPr lang="ar-YE" sz="2400" dirty="0"/>
          </a:p>
        </p:txBody>
      </p:sp>
    </p:spTree>
    <p:extLst>
      <p:ext uri="{BB962C8B-B14F-4D97-AF65-F5344CB8AC3E}">
        <p14:creationId xmlns:p14="http://schemas.microsoft.com/office/powerpoint/2010/main" val="244671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948" y="755546"/>
            <a:ext cx="10515600" cy="1325563"/>
          </a:xfrm>
        </p:spPr>
        <p:txBody>
          <a:bodyPr>
            <a:normAutofit/>
          </a:bodyPr>
          <a:lstStyle/>
          <a:p>
            <a:pPr algn="l" rtl="0"/>
            <a:r>
              <a:rPr lang="en-US" sz="4000" b="1" dirty="0" smtClean="0">
                <a:cs typeface="+mn-cs"/>
              </a:rPr>
              <a:t>What is pollution ?</a:t>
            </a:r>
            <a:endParaRPr lang="ar-YE" sz="4000" b="1" dirty="0">
              <a:cs typeface="+mn-cs"/>
            </a:endParaRPr>
          </a:p>
        </p:txBody>
      </p:sp>
      <p:sp>
        <p:nvSpPr>
          <p:cNvPr id="3" name="Content Placeholder 2"/>
          <p:cNvSpPr>
            <a:spLocks noGrp="1"/>
          </p:cNvSpPr>
          <p:nvPr>
            <p:ph idx="1"/>
          </p:nvPr>
        </p:nvSpPr>
        <p:spPr>
          <a:xfrm>
            <a:off x="1107584" y="2870780"/>
            <a:ext cx="9775064" cy="866060"/>
          </a:xfrm>
        </p:spPr>
        <p:txBody>
          <a:bodyPr>
            <a:normAutofit fontScale="92500" lnSpcReduction="10000"/>
          </a:bodyPr>
          <a:lstStyle/>
          <a:p>
            <a:pPr marL="0" indent="0" algn="l" rtl="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t>When Harmful Substances Contaminate the Environment it is Called Pollution.</a:t>
            </a:r>
          </a:p>
          <a:p>
            <a:pPr algn="l" rtl="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a:p>
            <a:pPr algn="l" rtl="0"/>
            <a:endParaRPr lang="ar-YE" dirty="0"/>
          </a:p>
        </p:txBody>
      </p:sp>
      <p:sp>
        <p:nvSpPr>
          <p:cNvPr id="4" name="TextBox 3"/>
          <p:cNvSpPr txBox="1"/>
          <p:nvPr/>
        </p:nvSpPr>
        <p:spPr>
          <a:xfrm>
            <a:off x="1107584" y="3963895"/>
            <a:ext cx="9775064" cy="1077218"/>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GB" sz="3200" dirty="0">
                <a:solidFill>
                  <a:schemeClr val="bg1"/>
                </a:solidFill>
              </a:rPr>
              <a:t>Pollution refers to the very bad condition of environment in terms </a:t>
            </a:r>
            <a:r>
              <a:rPr lang="en-GB" sz="3200" dirty="0" smtClean="0">
                <a:solidFill>
                  <a:schemeClr val="bg1"/>
                </a:solidFill>
              </a:rPr>
              <a:t>of </a:t>
            </a:r>
            <a:r>
              <a:rPr lang="en-GB" sz="3200" dirty="0">
                <a:solidFill>
                  <a:schemeClr val="bg1"/>
                </a:solidFill>
              </a:rPr>
              <a:t>quantity and quality </a:t>
            </a:r>
            <a:r>
              <a:rPr lang="en-GB" sz="3200" dirty="0" smtClean="0">
                <a:solidFill>
                  <a:schemeClr val="bg1"/>
                </a:solidFill>
              </a:rPr>
              <a:t>.</a:t>
            </a:r>
            <a:endParaRPr lang="ar-YE" sz="3200" dirty="0">
              <a:solidFill>
                <a:schemeClr val="bg1"/>
              </a:solidFill>
            </a:endParaRPr>
          </a:p>
        </p:txBody>
      </p:sp>
    </p:spTree>
    <p:extLst>
      <p:ext uri="{BB962C8B-B14F-4D97-AF65-F5344CB8AC3E}">
        <p14:creationId xmlns:p14="http://schemas.microsoft.com/office/powerpoint/2010/main" val="25349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582" y="532826"/>
            <a:ext cx="10515600" cy="1325563"/>
          </a:xfrm>
        </p:spPr>
        <p:txBody>
          <a:bodyPr>
            <a:normAutofit/>
          </a:bodyPr>
          <a:lstStyle/>
          <a:p>
            <a:pPr algn="l"/>
            <a:r>
              <a:rPr lang="en-US" sz="4000" b="1" u="sng" dirty="0" smtClean="0"/>
              <a:t>Soil Pollution </a:t>
            </a:r>
            <a:r>
              <a:rPr lang="en-US" sz="4000" b="1" u="sng" dirty="0"/>
              <a:t>Impacts: </a:t>
            </a:r>
            <a:endParaRPr lang="ar-YE" sz="4000" b="1" u="sng" dirty="0"/>
          </a:p>
        </p:txBody>
      </p:sp>
      <p:sp>
        <p:nvSpPr>
          <p:cNvPr id="4" name="TextBox 3"/>
          <p:cNvSpPr txBox="1"/>
          <p:nvPr/>
        </p:nvSpPr>
        <p:spPr>
          <a:xfrm>
            <a:off x="1171977" y="3369994"/>
            <a:ext cx="10084158" cy="954107"/>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2800" b="1" dirty="0" smtClean="0">
                <a:solidFill>
                  <a:schemeClr val="bg1"/>
                </a:solidFill>
              </a:rPr>
              <a:t>It Can </a:t>
            </a:r>
            <a:r>
              <a:rPr lang="en-US" sz="2800" b="1" dirty="0">
                <a:solidFill>
                  <a:schemeClr val="bg1"/>
                </a:solidFill>
              </a:rPr>
              <a:t>lead to water pollution if toxic chemicals leach into </a:t>
            </a:r>
            <a:r>
              <a:rPr lang="en-US" sz="2800" b="1" dirty="0" smtClean="0">
                <a:solidFill>
                  <a:schemeClr val="bg1"/>
                </a:solidFill>
              </a:rPr>
              <a:t>groundwater</a:t>
            </a:r>
            <a:endParaRPr lang="en-US" sz="2800" b="1" dirty="0">
              <a:solidFill>
                <a:schemeClr val="bg1"/>
              </a:solidFill>
            </a:endParaRPr>
          </a:p>
        </p:txBody>
      </p:sp>
      <p:sp>
        <p:nvSpPr>
          <p:cNvPr id="7" name="TextBox 6"/>
          <p:cNvSpPr txBox="1"/>
          <p:nvPr/>
        </p:nvSpPr>
        <p:spPr>
          <a:xfrm>
            <a:off x="1171977" y="2320384"/>
            <a:ext cx="10084158" cy="52322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0"/>
            <a:r>
              <a:rPr lang="en-US" sz="2800" b="1" dirty="0">
                <a:solidFill>
                  <a:schemeClr val="bg1"/>
                </a:solidFill>
              </a:rPr>
              <a:t>Many common soil pollutants are carcinogenic (cancer-cause</a:t>
            </a:r>
            <a:r>
              <a:rPr lang="en-US" sz="2800" b="1" dirty="0" smtClean="0">
                <a:solidFill>
                  <a:schemeClr val="bg1"/>
                </a:solidFill>
              </a:rPr>
              <a:t>)</a:t>
            </a:r>
            <a:endParaRPr lang="en-US" sz="2800" b="1" dirty="0">
              <a:solidFill>
                <a:schemeClr val="bg1"/>
              </a:solidFill>
            </a:endParaRPr>
          </a:p>
        </p:txBody>
      </p:sp>
      <p:sp>
        <p:nvSpPr>
          <p:cNvPr id="8" name="TextBox 7"/>
          <p:cNvSpPr txBox="1"/>
          <p:nvPr/>
        </p:nvSpPr>
        <p:spPr>
          <a:xfrm>
            <a:off x="1171977" y="4786096"/>
            <a:ext cx="10084158" cy="52322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0"/>
            <a:r>
              <a:rPr lang="en-US" sz="2800" b="1" dirty="0" smtClean="0">
                <a:solidFill>
                  <a:schemeClr val="bg1"/>
                </a:solidFill>
              </a:rPr>
              <a:t>It causes changes </a:t>
            </a:r>
            <a:r>
              <a:rPr lang="en-US" sz="2800" b="1" dirty="0">
                <a:solidFill>
                  <a:schemeClr val="bg1"/>
                </a:solidFill>
              </a:rPr>
              <a:t>in Soil Structure</a:t>
            </a:r>
          </a:p>
        </p:txBody>
      </p:sp>
    </p:spTree>
    <p:extLst>
      <p:ext uri="{BB962C8B-B14F-4D97-AF65-F5344CB8AC3E}">
        <p14:creationId xmlns:p14="http://schemas.microsoft.com/office/powerpoint/2010/main" val="340513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7469" y="154547"/>
            <a:ext cx="9439405" cy="6703454"/>
          </a:xfrm>
        </p:spPr>
      </p:pic>
    </p:spTree>
    <p:extLst>
      <p:ext uri="{BB962C8B-B14F-4D97-AF65-F5344CB8AC3E}">
        <p14:creationId xmlns:p14="http://schemas.microsoft.com/office/powerpoint/2010/main" val="71807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4121" y="486477"/>
            <a:ext cx="1726755" cy="754694"/>
          </a:xfrm>
          <a:prstGeom prst="rect">
            <a:avLst/>
          </a:prstGeom>
        </p:spPr>
        <p:txBody>
          <a:bodyPr wrap="none">
            <a:spAutoFit/>
          </a:bodyPr>
          <a:lstStyle/>
          <a:p>
            <a:pPr algn="l">
              <a:lnSpc>
                <a:spcPct val="150000"/>
              </a:lnSpc>
            </a:pPr>
            <a:r>
              <a:rPr lang="en-GB" sz="3200" u="sng" dirty="0" smtClean="0"/>
              <a:t>Solutions</a:t>
            </a:r>
          </a:p>
        </p:txBody>
      </p:sp>
      <p:sp>
        <p:nvSpPr>
          <p:cNvPr id="5" name="TextBox 4"/>
          <p:cNvSpPr txBox="1"/>
          <p:nvPr/>
        </p:nvSpPr>
        <p:spPr>
          <a:xfrm>
            <a:off x="664121" y="2312428"/>
            <a:ext cx="6586685" cy="3416320"/>
          </a:xfrm>
          <a:prstGeom prst="rect">
            <a:avLst/>
          </a:prstGeom>
          <a:noFill/>
        </p:spPr>
        <p:txBody>
          <a:bodyPr wrap="square" rtlCol="1">
            <a:spAutoFit/>
          </a:bodyPr>
          <a:lstStyle/>
          <a:p>
            <a:pPr algn="l"/>
            <a:r>
              <a:rPr lang="en-US" sz="2400" b="1" dirty="0"/>
              <a:t>Air pollution </a:t>
            </a:r>
            <a:r>
              <a:rPr lang="en-US" sz="2400" b="1" dirty="0" smtClean="0"/>
              <a:t>solution:</a:t>
            </a:r>
          </a:p>
          <a:p>
            <a:pPr algn="l"/>
            <a:r>
              <a:rPr lang="en-US" sz="2400" b="1" dirty="0" smtClean="0"/>
              <a:t> </a:t>
            </a:r>
          </a:p>
          <a:p>
            <a:pPr algn="l"/>
            <a:r>
              <a:rPr lang="en-US" sz="2400" dirty="0"/>
              <a:t>The industries should implement Scrubber systems are a diverse group of air pollution control devices that can be used to remove some particulates and/or gases from industrial exhaust streams or chimneys.</a:t>
            </a:r>
          </a:p>
          <a:p>
            <a:pPr algn="l"/>
            <a:endParaRPr lang="en-US" sz="2400" dirty="0"/>
          </a:p>
          <a:p>
            <a:pPr algn="l" rtl="0"/>
            <a:endParaRPr lang="ar-YE" sz="2400" dirty="0"/>
          </a:p>
        </p:txBody>
      </p:sp>
      <p:pic>
        <p:nvPicPr>
          <p:cNvPr id="6" name="Picture 5" descr="scrubber 2.png"/>
          <p:cNvPicPr/>
          <p:nvPr/>
        </p:nvPicPr>
        <p:blipFill>
          <a:blip r:embed="rId2" cstate="print"/>
          <a:stretch>
            <a:fillRect/>
          </a:stretch>
        </p:blipFill>
        <p:spPr>
          <a:xfrm>
            <a:off x="7559899" y="1241171"/>
            <a:ext cx="4118557" cy="4507532"/>
          </a:xfrm>
          <a:prstGeom prst="rect">
            <a:avLst/>
          </a:prstGeom>
        </p:spPr>
      </p:pic>
    </p:spTree>
    <p:extLst>
      <p:ext uri="{BB962C8B-B14F-4D97-AF65-F5344CB8AC3E}">
        <p14:creationId xmlns:p14="http://schemas.microsoft.com/office/powerpoint/2010/main" val="323684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4121" y="535143"/>
            <a:ext cx="10488983" cy="1938992"/>
          </a:xfrm>
          <a:prstGeom prst="rect">
            <a:avLst/>
          </a:prstGeom>
          <a:noFill/>
        </p:spPr>
        <p:txBody>
          <a:bodyPr wrap="square" rtlCol="1">
            <a:spAutoFit/>
          </a:bodyPr>
          <a:lstStyle/>
          <a:p>
            <a:pPr algn="l" rtl="0"/>
            <a:r>
              <a:rPr lang="en-US" sz="2400" b="1" dirty="0"/>
              <a:t>Water pollution solution:</a:t>
            </a:r>
            <a:endParaRPr lang="en-US" sz="2400" dirty="0"/>
          </a:p>
          <a:p>
            <a:pPr algn="l" rtl="0"/>
            <a:r>
              <a:rPr lang="en-US" sz="2400" dirty="0"/>
              <a:t> </a:t>
            </a:r>
          </a:p>
          <a:p>
            <a:pPr algn="l" rtl="0"/>
            <a:r>
              <a:rPr lang="en-US" sz="2400" dirty="0"/>
              <a:t>An effective solution to industrial water pollution </a:t>
            </a:r>
            <a:r>
              <a:rPr lang="en-US" sz="2400" dirty="0" smtClean="0"/>
              <a:t>is to </a:t>
            </a:r>
            <a:r>
              <a:rPr lang="en-US" sz="2400" dirty="0"/>
              <a:t>ensure that pollution from industrial </a:t>
            </a:r>
            <a:r>
              <a:rPr lang="en-US" sz="2400" dirty="0" smtClean="0"/>
              <a:t>wastewater </a:t>
            </a:r>
            <a:r>
              <a:rPr lang="en-US" sz="2400" dirty="0"/>
              <a:t>does not reach waterways unless it is treated by an Effluent treatment plant.</a:t>
            </a:r>
          </a:p>
        </p:txBody>
      </p:sp>
      <p:pic>
        <p:nvPicPr>
          <p:cNvPr id="5" name="Picture 4" descr="Water purification.jpg"/>
          <p:cNvPicPr/>
          <p:nvPr/>
        </p:nvPicPr>
        <p:blipFill>
          <a:blip r:embed="rId2" cstate="print"/>
          <a:stretch>
            <a:fillRect/>
          </a:stretch>
        </p:blipFill>
        <p:spPr>
          <a:xfrm>
            <a:off x="4276215" y="2731712"/>
            <a:ext cx="6876889" cy="3590530"/>
          </a:xfrm>
          <a:prstGeom prst="rect">
            <a:avLst/>
          </a:prstGeom>
        </p:spPr>
      </p:pic>
    </p:spTree>
    <p:extLst>
      <p:ext uri="{BB962C8B-B14F-4D97-AF65-F5344CB8AC3E}">
        <p14:creationId xmlns:p14="http://schemas.microsoft.com/office/powerpoint/2010/main" val="190932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909356" y="713048"/>
            <a:ext cx="7994469" cy="2585323"/>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ar-YE"/>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r>
              <a:rPr lang="en-US" sz="5400" dirty="0" smtClean="0">
                <a:latin typeface="Engravers MT" panose="02090707080505020304" pitchFamily="18" charset="0"/>
              </a:rPr>
              <a:t>POLLUTION</a:t>
            </a:r>
            <a:r>
              <a:rPr lang="en-US" sz="5400" dirty="0" smtClean="0"/>
              <a:t/>
            </a:r>
            <a:br>
              <a:rPr lang="en-US" sz="5400" dirty="0" smtClean="0"/>
            </a:br>
            <a:r>
              <a:rPr lang="en-US" sz="5400" dirty="0" smtClean="0"/>
              <a:t>If you don’t kill it , it will kill you </a:t>
            </a:r>
            <a:endParaRPr lang="en-US" sz="5400" dirty="0"/>
          </a:p>
        </p:txBody>
      </p:sp>
      <p:sp>
        <p:nvSpPr>
          <p:cNvPr id="5" name="TextBox 2"/>
          <p:cNvSpPr txBox="1"/>
          <p:nvPr/>
        </p:nvSpPr>
        <p:spPr>
          <a:xfrm>
            <a:off x="1530532" y="4390625"/>
            <a:ext cx="9130935"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ar-YE"/>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r>
              <a:rPr lang="en-US" sz="5400" dirty="0" smtClean="0"/>
              <a:t>Be a part of solution not part of </a:t>
            </a:r>
            <a:r>
              <a:rPr lang="en-US" sz="5400" b="1" dirty="0" smtClean="0"/>
              <a:t>Pollution</a:t>
            </a:r>
            <a:r>
              <a:rPr lang="en-US" sz="5400" b="1" i="1" dirty="0" smtClean="0"/>
              <a:t> </a:t>
            </a:r>
            <a:endParaRPr lang="en-US" sz="5400" b="1" i="1" dirty="0"/>
          </a:p>
        </p:txBody>
      </p:sp>
    </p:spTree>
    <p:extLst>
      <p:ext uri="{BB962C8B-B14F-4D97-AF65-F5344CB8AC3E}">
        <p14:creationId xmlns:p14="http://schemas.microsoft.com/office/powerpoint/2010/main" val="4242559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87875"/>
            <a:ext cx="6761408" cy="2554545"/>
          </a:xfrm>
          <a:prstGeom prst="rect">
            <a:avLst/>
          </a:prstGeom>
          <a:noFill/>
        </p:spPr>
        <p:txBody>
          <a:bodyPr wrap="square" rtlCol="1">
            <a:spAutoFit/>
          </a:bodyPr>
          <a:lstStyle/>
          <a:p>
            <a:pPr algn="ctr"/>
            <a:r>
              <a:rPr lang="en-US" sz="4000" dirty="0"/>
              <a:t>Thank you </a:t>
            </a:r>
            <a:r>
              <a:rPr lang="en-US" sz="4000" dirty="0" smtClean="0"/>
              <a:t>so </a:t>
            </a:r>
            <a:r>
              <a:rPr lang="en-US" sz="4000" dirty="0"/>
              <a:t>much for your </a:t>
            </a:r>
            <a:r>
              <a:rPr lang="en-US" sz="4000" dirty="0" smtClean="0"/>
              <a:t>listening.</a:t>
            </a:r>
          </a:p>
          <a:p>
            <a:pPr algn="ctr"/>
            <a:endParaRPr lang="en-US" sz="4000" dirty="0"/>
          </a:p>
          <a:p>
            <a:pPr algn="ctr"/>
            <a:r>
              <a:rPr lang="en-US" sz="4000" dirty="0" smtClean="0"/>
              <a:t>Any Question?</a:t>
            </a:r>
            <a:endParaRPr lang="ar-YE"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8378" y="1516380"/>
            <a:ext cx="5250287" cy="4148667"/>
          </a:xfrm>
          <a:prstGeom prst="rect">
            <a:avLst/>
          </a:prstGeom>
        </p:spPr>
      </p:pic>
    </p:spTree>
    <p:extLst>
      <p:ext uri="{BB962C8B-B14F-4D97-AF65-F5344CB8AC3E}">
        <p14:creationId xmlns:p14="http://schemas.microsoft.com/office/powerpoint/2010/main" val="1783326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4" y="933807"/>
            <a:ext cx="10515600" cy="1325563"/>
          </a:xfrm>
        </p:spPr>
        <p:txBody>
          <a:bodyPr>
            <a:normAutofit/>
          </a:bodyPr>
          <a:lstStyle/>
          <a:p>
            <a:pPr algn="l" rtl="0"/>
            <a:r>
              <a:rPr lang="en-US" sz="4000" b="1" dirty="0" smtClean="0">
                <a:cs typeface="+mn-cs"/>
              </a:rPr>
              <a:t>Types of pollution</a:t>
            </a:r>
            <a:endParaRPr lang="ar-YE" sz="4000" b="1" dirty="0">
              <a:cs typeface="+mn-cs"/>
            </a:endParaRPr>
          </a:p>
        </p:txBody>
      </p:sp>
      <p:sp>
        <p:nvSpPr>
          <p:cNvPr id="3" name="Content Placeholder 2"/>
          <p:cNvSpPr>
            <a:spLocks noGrp="1"/>
          </p:cNvSpPr>
          <p:nvPr>
            <p:ph idx="1"/>
          </p:nvPr>
        </p:nvSpPr>
        <p:spPr>
          <a:xfrm>
            <a:off x="1209997" y="2424012"/>
            <a:ext cx="3358583" cy="4351338"/>
          </a:xfrm>
        </p:spPr>
        <p:txBody>
          <a:bodyPr>
            <a:normAutofit fontScale="92500" lnSpcReduction="10000"/>
          </a:bodyPr>
          <a:lstStyle/>
          <a:p>
            <a:pPr algn="l" rtl="0"/>
            <a:r>
              <a:rPr lang="en-US" dirty="0"/>
              <a:t>Air Pollution</a:t>
            </a:r>
          </a:p>
          <a:p>
            <a:pPr algn="l" rtl="0"/>
            <a:r>
              <a:rPr lang="en-US" dirty="0" smtClean="0"/>
              <a:t>Water pollution</a:t>
            </a:r>
          </a:p>
          <a:p>
            <a:pPr algn="l" rtl="0"/>
            <a:r>
              <a:rPr lang="en-US" dirty="0"/>
              <a:t>Noise Pollution</a:t>
            </a:r>
          </a:p>
          <a:p>
            <a:pPr algn="l" rtl="0"/>
            <a:r>
              <a:rPr lang="en-US" dirty="0" smtClean="0"/>
              <a:t>Soil Pollution</a:t>
            </a:r>
          </a:p>
          <a:p>
            <a:pPr algn="l" rtl="0"/>
            <a:r>
              <a:rPr lang="en-US" dirty="0" smtClean="0"/>
              <a:t>Personal </a:t>
            </a:r>
            <a:r>
              <a:rPr lang="en-US" dirty="0"/>
              <a:t>Pollution</a:t>
            </a:r>
          </a:p>
          <a:p>
            <a:pPr algn="l" rtl="0"/>
            <a:r>
              <a:rPr lang="en-US" dirty="0" smtClean="0"/>
              <a:t>Radioactive </a:t>
            </a:r>
            <a:r>
              <a:rPr lang="en-US" dirty="0"/>
              <a:t>Pollution</a:t>
            </a:r>
          </a:p>
          <a:p>
            <a:pPr marL="0" indent="0" algn="l" rtl="0">
              <a:buNone/>
            </a:pPr>
            <a:r>
              <a:rPr lang="en-US" dirty="0" smtClean="0"/>
              <a:t/>
            </a:r>
            <a:br>
              <a:rPr lang="en-US" dirty="0" smtClean="0"/>
            </a:br>
            <a:r>
              <a:rPr lang="en-US" dirty="0" smtClean="0"/>
              <a:t/>
            </a:r>
            <a:br>
              <a:rPr lang="en-US" dirty="0" smtClean="0"/>
            </a:br>
            <a:r>
              <a:rPr lang="en-US" dirty="0" smtClean="0"/>
              <a:t/>
            </a:r>
            <a:br>
              <a:rPr lang="en-US" dirty="0" smtClean="0"/>
            </a:br>
            <a:endParaRPr lang="ar-YE" dirty="0"/>
          </a:p>
        </p:txBody>
      </p:sp>
      <p:pic>
        <p:nvPicPr>
          <p:cNvPr id="4" name="Picture 2" descr="http://library.thinkquest.org/07aug/00562/images/pic_1.jpg"/>
          <p:cNvPicPr>
            <a:picLocks noChangeAspect="1" noChangeArrowheads="1"/>
          </p:cNvPicPr>
          <p:nvPr/>
        </p:nvPicPr>
        <p:blipFill>
          <a:blip r:embed="rId2">
            <a:lum contrast="-30000"/>
          </a:blip>
          <a:srcRect/>
          <a:stretch>
            <a:fillRect/>
          </a:stretch>
        </p:blipFill>
        <p:spPr bwMode="auto">
          <a:xfrm>
            <a:off x="5275227" y="1001770"/>
            <a:ext cx="6350759" cy="4763069"/>
          </a:xfrm>
          <a:prstGeom prst="rect">
            <a:avLst/>
          </a:prstGeom>
          <a:noFill/>
        </p:spPr>
      </p:pic>
    </p:spTree>
    <p:extLst>
      <p:ext uri="{BB962C8B-B14F-4D97-AF65-F5344CB8AC3E}">
        <p14:creationId xmlns:p14="http://schemas.microsoft.com/office/powerpoint/2010/main" val="220938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0346"/>
            <a:ext cx="10083085" cy="1325563"/>
          </a:xfrm>
        </p:spPr>
        <p:txBody>
          <a:bodyPr>
            <a:normAutofit/>
          </a:bodyPr>
          <a:lstStyle/>
          <a:p>
            <a:pPr algn="ctr" rtl="0"/>
            <a:r>
              <a:rPr lang="en-GB" sz="4000" b="1" dirty="0" smtClean="0">
                <a:cs typeface="+mn-cs"/>
              </a:rPr>
              <a:t>Industrial Pollution</a:t>
            </a:r>
            <a:endParaRPr lang="ar-YE" sz="4000" b="1" dirty="0">
              <a:cs typeface="+mn-cs"/>
            </a:endParaRPr>
          </a:p>
        </p:txBody>
      </p:sp>
      <p:sp>
        <p:nvSpPr>
          <p:cNvPr id="3" name="Content Placeholder 2"/>
          <p:cNvSpPr>
            <a:spLocks noGrp="1"/>
          </p:cNvSpPr>
          <p:nvPr>
            <p:ph idx="1"/>
          </p:nvPr>
        </p:nvSpPr>
        <p:spPr>
          <a:xfrm>
            <a:off x="1134414" y="2371489"/>
            <a:ext cx="10044448" cy="1677429"/>
          </a:xfrm>
        </p:spPr>
        <p:txBody>
          <a:bodyPr>
            <a:normAutofit/>
          </a:bodyPr>
          <a:lstStyle/>
          <a:p>
            <a:pPr marL="0" indent="0" algn="l" rtl="0">
              <a:lnSpc>
                <a:spcPct val="100000"/>
              </a:lnSpc>
              <a:buClr>
                <a:srgbClr val="FFC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Industrial pollution is pollution which can be directly linked with industry, in contrast to other pollution sources. This form of pollution is one of the leading causes of pollution worldwide</a:t>
            </a:r>
            <a:endParaRPr lang="en-GB" dirty="0" smtClean="0">
              <a:latin typeface="Calibri" panose="020F0502020204030204" pitchFamily="34" charset="0"/>
            </a:endParaRPr>
          </a:p>
        </p:txBody>
      </p:sp>
      <p:sp>
        <p:nvSpPr>
          <p:cNvPr id="4" name="TextBox 3"/>
          <p:cNvSpPr txBox="1"/>
          <p:nvPr/>
        </p:nvSpPr>
        <p:spPr>
          <a:xfrm>
            <a:off x="838200" y="4224270"/>
            <a:ext cx="10083085"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en-US" sz="3000" b="1" dirty="0">
                <a:solidFill>
                  <a:schemeClr val="bg1"/>
                </a:solidFill>
              </a:rPr>
              <a:t>According to the Environmental Protective Agency (EPA), it has been estimated that up to 50% of the nation's pollution is caused by industry</a:t>
            </a:r>
            <a:r>
              <a:rPr lang="en-US" sz="3000" b="1" dirty="0" smtClean="0">
                <a:solidFill>
                  <a:schemeClr val="bg1"/>
                </a:solidFill>
              </a:rPr>
              <a:t>.</a:t>
            </a:r>
            <a:endParaRPr lang="ar-YE" sz="3000" b="1" dirty="0">
              <a:solidFill>
                <a:schemeClr val="bg1"/>
              </a:solidFill>
            </a:endParaRPr>
          </a:p>
        </p:txBody>
      </p:sp>
      <p:sp>
        <p:nvSpPr>
          <p:cNvPr id="5" name="Rectangle 4"/>
          <p:cNvSpPr/>
          <p:nvPr/>
        </p:nvSpPr>
        <p:spPr>
          <a:xfrm>
            <a:off x="838199" y="2371489"/>
            <a:ext cx="115910" cy="148107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YE"/>
          </a:p>
        </p:txBody>
      </p:sp>
    </p:spTree>
    <p:extLst>
      <p:ext uri="{BB962C8B-B14F-4D97-AF65-F5344CB8AC3E}">
        <p14:creationId xmlns:p14="http://schemas.microsoft.com/office/powerpoint/2010/main" val="279203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45" y="1024832"/>
            <a:ext cx="7549984" cy="1325563"/>
          </a:xfrm>
        </p:spPr>
        <p:txBody>
          <a:bodyPr>
            <a:noAutofit/>
          </a:bodyPr>
          <a:lstStyle/>
          <a:p>
            <a:pPr algn="l"/>
            <a:r>
              <a:rPr lang="en-US" sz="3500" b="1" dirty="0" smtClean="0">
                <a:cs typeface="+mn-cs"/>
              </a:rPr>
              <a:t>Why people are nowadays more concerned about industrial pollution more than before?</a:t>
            </a:r>
            <a:endParaRPr lang="ar-YE" sz="3500" b="1" dirty="0">
              <a:cs typeface="+mn-cs"/>
            </a:endParaRPr>
          </a:p>
        </p:txBody>
      </p:sp>
      <p:sp>
        <p:nvSpPr>
          <p:cNvPr id="3" name="Content Placeholder 2"/>
          <p:cNvSpPr>
            <a:spLocks noGrp="1"/>
          </p:cNvSpPr>
          <p:nvPr>
            <p:ph idx="1"/>
          </p:nvPr>
        </p:nvSpPr>
        <p:spPr>
          <a:xfrm>
            <a:off x="705181" y="2769918"/>
            <a:ext cx="7034829" cy="3123901"/>
          </a:xfrm>
        </p:spPr>
        <p:txBody>
          <a:bodyPr>
            <a:normAutofit/>
          </a:bodyPr>
          <a:lstStyle/>
          <a:p>
            <a:pPr marL="0" indent="0" algn="l">
              <a:lnSpc>
                <a:spcPct val="100000"/>
              </a:lnSpc>
              <a:buNone/>
            </a:pPr>
            <a:r>
              <a:rPr lang="en-US" sz="2500" dirty="0" smtClean="0"/>
              <a:t>In the </a:t>
            </a:r>
            <a:r>
              <a:rPr lang="en-US" sz="2500" dirty="0"/>
              <a:t>p</a:t>
            </a:r>
            <a:r>
              <a:rPr lang="en-US" sz="2500" dirty="0" smtClean="0"/>
              <a:t>ast the </a:t>
            </a:r>
            <a:r>
              <a:rPr lang="en-US" sz="2500" dirty="0"/>
              <a:t>number of factories were limited and worked only a certain number of hours a day, the levels of pollution did not grow significantly. But when these factories became full scale industries and manufacturing units, the issue of industrial pollution started to take on more </a:t>
            </a:r>
            <a:r>
              <a:rPr lang="en-US" sz="2500" dirty="0" smtClean="0"/>
              <a:t>importance in endangering </a:t>
            </a:r>
            <a:r>
              <a:rPr lang="en-US" sz="2500" dirty="0"/>
              <a:t>people and the </a:t>
            </a:r>
            <a:r>
              <a:rPr lang="en-US" sz="2500" dirty="0" smtClean="0"/>
              <a:t>environment.</a:t>
            </a:r>
            <a:endParaRPr lang="ar-YE" sz="25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7587" y="618187"/>
            <a:ext cx="3856170" cy="5735236"/>
          </a:xfrm>
          <a:prstGeom prst="rect">
            <a:avLst/>
          </a:prstGeom>
        </p:spPr>
      </p:pic>
      <p:sp>
        <p:nvSpPr>
          <p:cNvPr id="5" name="Rectangle 4"/>
          <p:cNvSpPr/>
          <p:nvPr/>
        </p:nvSpPr>
        <p:spPr>
          <a:xfrm>
            <a:off x="524877" y="2820476"/>
            <a:ext cx="93310" cy="264016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YE"/>
          </a:p>
        </p:txBody>
      </p:sp>
    </p:spTree>
    <p:extLst>
      <p:ext uri="{BB962C8B-B14F-4D97-AF65-F5344CB8AC3E}">
        <p14:creationId xmlns:p14="http://schemas.microsoft.com/office/powerpoint/2010/main" val="48010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7" y="326489"/>
            <a:ext cx="10515600" cy="1325563"/>
          </a:xfrm>
        </p:spPr>
        <p:txBody>
          <a:bodyPr/>
          <a:lstStyle/>
          <a:p>
            <a:pPr algn="ctr"/>
            <a:r>
              <a:rPr lang="en-US" dirty="0"/>
              <a:t>Industrial </a:t>
            </a:r>
            <a:r>
              <a:rPr lang="en-US" dirty="0" smtClean="0"/>
              <a:t>Revolution (1820 </a:t>
            </a:r>
            <a:r>
              <a:rPr lang="en-US" dirty="0"/>
              <a:t>and </a:t>
            </a:r>
            <a:r>
              <a:rPr lang="en-US" dirty="0" smtClean="0"/>
              <a:t>1840)</a:t>
            </a:r>
            <a:r>
              <a:rPr lang="en-US" dirty="0"/>
              <a:t/>
            </a:r>
            <a:br>
              <a:rPr lang="en-US" dirty="0"/>
            </a:br>
            <a:endParaRPr lang="ar-Y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65356" y="3996441"/>
            <a:ext cx="4397423" cy="25255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5356" y="1290093"/>
            <a:ext cx="4397423" cy="2803852"/>
          </a:xfrm>
          <a:prstGeom prst="rect">
            <a:avLst/>
          </a:prstGeom>
        </p:spPr>
      </p:pic>
      <p:sp>
        <p:nvSpPr>
          <p:cNvPr id="6" name="TextBox 5"/>
          <p:cNvSpPr txBox="1"/>
          <p:nvPr/>
        </p:nvSpPr>
        <p:spPr>
          <a:xfrm>
            <a:off x="436727" y="1520570"/>
            <a:ext cx="6429497" cy="1631216"/>
          </a:xfrm>
          <a:prstGeom prst="rect">
            <a:avLst/>
          </a:prstGeom>
          <a:noFill/>
        </p:spPr>
        <p:txBody>
          <a:bodyPr wrap="square" rtlCol="1">
            <a:spAutoFit/>
          </a:bodyPr>
          <a:lstStyle/>
          <a:p>
            <a:pPr algn="l" rtl="0"/>
            <a:r>
              <a:rPr lang="en-US" sz="2000" dirty="0" smtClean="0"/>
              <a:t>A Watt steam engine. James Watt transformed the steam engine</a:t>
            </a:r>
            <a:r>
              <a:rPr lang="en-US" sz="2000" dirty="0"/>
              <a:t> from a reciprocating motion that was used for pumping to a rotating motion suited to industrial applications. Watt and others significantly improved the efficiency of the steam engine.</a:t>
            </a:r>
            <a:endParaRPr lang="ar-YE" sz="2000" dirty="0"/>
          </a:p>
        </p:txBody>
      </p:sp>
      <p:sp>
        <p:nvSpPr>
          <p:cNvPr id="7" name="TextBox 6"/>
          <p:cNvSpPr txBox="1"/>
          <p:nvPr/>
        </p:nvSpPr>
        <p:spPr>
          <a:xfrm>
            <a:off x="436727" y="3380414"/>
            <a:ext cx="6359857" cy="2862322"/>
          </a:xfrm>
          <a:prstGeom prst="rect">
            <a:avLst/>
          </a:prstGeom>
          <a:noFill/>
        </p:spPr>
        <p:txBody>
          <a:bodyPr wrap="square" rtlCol="1">
            <a:spAutoFit/>
          </a:bodyPr>
          <a:lstStyle/>
          <a:p>
            <a:pPr algn="l" rtl="0"/>
            <a:r>
              <a:rPr lang="en-US" sz="2000" dirty="0"/>
              <a:t>The Industrial Revolution marks a major turning point in history; almost every aspect of daily life was influenced in some way. In particular, average income and population began to exhibit unprecedented sustained growth. Some economists say that the major impact of the Industrial Revolution was that the </a:t>
            </a:r>
            <a:r>
              <a:rPr lang="en-US" sz="2000" dirty="0">
                <a:hlinkClick r:id="rId4" tooltip="Standard of living"/>
              </a:rPr>
              <a:t>standard of living</a:t>
            </a:r>
            <a:r>
              <a:rPr lang="en-US" sz="2000" dirty="0"/>
              <a:t> for the general population began to increase consistently for the first time in history, although </a:t>
            </a:r>
            <a:r>
              <a:rPr lang="en-US" sz="2000" dirty="0" smtClean="0"/>
              <a:t>others have said that it did not </a:t>
            </a:r>
            <a:r>
              <a:rPr lang="en-US" sz="2000" dirty="0"/>
              <a:t>begin to meaningfully improve until the late 19th and 20th centuries</a:t>
            </a:r>
            <a:endParaRPr lang="ar-YE" sz="2000" dirty="0"/>
          </a:p>
        </p:txBody>
      </p:sp>
    </p:spTree>
    <p:extLst>
      <p:ext uri="{BB962C8B-B14F-4D97-AF65-F5344CB8AC3E}">
        <p14:creationId xmlns:p14="http://schemas.microsoft.com/office/powerpoint/2010/main" val="148061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F8F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085" y="1647088"/>
            <a:ext cx="5178290" cy="63247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rtl="0"/>
            <a:r>
              <a:rPr lang="en-US" sz="3600" b="1" dirty="0" smtClean="0">
                <a:cs typeface="+mn-cs"/>
              </a:rPr>
              <a:t> Industrial Pollution Types</a:t>
            </a:r>
          </a:p>
        </p:txBody>
      </p:sp>
      <p:sp>
        <p:nvSpPr>
          <p:cNvPr id="5" name="Rectangle 4"/>
          <p:cNvSpPr/>
          <p:nvPr/>
        </p:nvSpPr>
        <p:spPr>
          <a:xfrm>
            <a:off x="1677643" y="3048634"/>
            <a:ext cx="5749813" cy="2677656"/>
          </a:xfrm>
          <a:prstGeom prst="rect">
            <a:avLst/>
          </a:prstGeom>
        </p:spPr>
        <p:txBody>
          <a:bodyPr wrap="square">
            <a:spAutoFit/>
          </a:bodyPr>
          <a:lstStyle/>
          <a:p>
            <a:pPr algn="l">
              <a:lnSpc>
                <a:spcPct val="150000"/>
              </a:lnSpc>
            </a:pPr>
            <a:r>
              <a:rPr lang="en-US" sz="2800" dirty="0" smtClean="0"/>
              <a:t>1- Air Pollution</a:t>
            </a:r>
          </a:p>
          <a:p>
            <a:pPr algn="l">
              <a:lnSpc>
                <a:spcPct val="150000"/>
              </a:lnSpc>
            </a:pPr>
            <a:r>
              <a:rPr lang="en-US" sz="2800" dirty="0" smtClean="0"/>
              <a:t>2- </a:t>
            </a:r>
            <a:r>
              <a:rPr lang="en-GB" sz="2800" dirty="0" smtClean="0"/>
              <a:t>Water Pollution</a:t>
            </a:r>
          </a:p>
          <a:p>
            <a:pPr algn="l">
              <a:lnSpc>
                <a:spcPct val="150000"/>
              </a:lnSpc>
            </a:pPr>
            <a:r>
              <a:rPr lang="en-US" sz="2800" dirty="0" smtClean="0"/>
              <a:t>3- Soil Pollution</a:t>
            </a:r>
          </a:p>
          <a:p>
            <a:pPr algn="l">
              <a:lnSpc>
                <a:spcPct val="150000"/>
              </a:lnSpc>
            </a:pPr>
            <a:endParaRPr lang="ar-YE" sz="28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129" y="-3659"/>
            <a:ext cx="5513871" cy="6858000"/>
          </a:xfrm>
          <a:prstGeom prst="rect">
            <a:avLst/>
          </a:prstGeom>
        </p:spPr>
      </p:pic>
    </p:spTree>
    <p:extLst>
      <p:ext uri="{BB962C8B-B14F-4D97-AF65-F5344CB8AC3E}">
        <p14:creationId xmlns:p14="http://schemas.microsoft.com/office/powerpoint/2010/main" val="80799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81" y="352246"/>
            <a:ext cx="10515600" cy="1325563"/>
          </a:xfrm>
        </p:spPr>
        <p:txBody>
          <a:bodyPr>
            <a:normAutofit/>
          </a:bodyPr>
          <a:lstStyle/>
          <a:p>
            <a:pPr algn="l" rtl="0"/>
            <a:r>
              <a:rPr lang="en-US" sz="3200" b="1" u="sng" dirty="0" smtClean="0"/>
              <a:t>Air Pollution</a:t>
            </a:r>
            <a:endParaRPr lang="ar-YE" sz="3200" b="1" u="sng" dirty="0"/>
          </a:p>
        </p:txBody>
      </p:sp>
      <p:sp>
        <p:nvSpPr>
          <p:cNvPr id="3" name="Content Placeholder 2"/>
          <p:cNvSpPr>
            <a:spLocks noGrp="1"/>
          </p:cNvSpPr>
          <p:nvPr>
            <p:ph idx="1"/>
          </p:nvPr>
        </p:nvSpPr>
        <p:spPr>
          <a:xfrm>
            <a:off x="903812" y="2418052"/>
            <a:ext cx="5240628" cy="2514363"/>
          </a:xfrm>
        </p:spPr>
        <p:txBody>
          <a:bodyPr>
            <a:normAutofit/>
          </a:bodyPr>
          <a:lstStyle/>
          <a:p>
            <a:pPr marL="0" indent="0" algn="l" rtl="0">
              <a:lnSpc>
                <a:spcPct val="100000"/>
              </a:lnSpc>
              <a:buNone/>
            </a:pPr>
            <a:r>
              <a:rPr lang="en-US" sz="2500" dirty="0" smtClean="0"/>
              <a:t>Air pollution occurs when different toxic gases like carbon Di oxide, nitrogen Di oxide etc. get emitted from different industries and mix with atmosphere and cause environmental hazard.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697" y="629606"/>
            <a:ext cx="4970440" cy="5539092"/>
          </a:xfrm>
          <a:prstGeom prst="rect">
            <a:avLst/>
          </a:prstGeom>
        </p:spPr>
      </p:pic>
      <p:sp>
        <p:nvSpPr>
          <p:cNvPr id="4" name="Rectangle 3"/>
          <p:cNvSpPr/>
          <p:nvPr/>
        </p:nvSpPr>
        <p:spPr>
          <a:xfrm>
            <a:off x="708339" y="2456689"/>
            <a:ext cx="64394" cy="225697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YE"/>
          </a:p>
        </p:txBody>
      </p:sp>
    </p:spTree>
    <p:extLst>
      <p:ext uri="{BB962C8B-B14F-4D97-AF65-F5344CB8AC3E}">
        <p14:creationId xmlns:p14="http://schemas.microsoft.com/office/powerpoint/2010/main" val="418837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9354" y="-111929"/>
            <a:ext cx="7033756" cy="6969929"/>
          </a:xfrm>
        </p:spPr>
      </p:pic>
      <p:sp>
        <p:nvSpPr>
          <p:cNvPr id="5" name="TextBox 4"/>
          <p:cNvSpPr txBox="1"/>
          <p:nvPr/>
        </p:nvSpPr>
        <p:spPr>
          <a:xfrm>
            <a:off x="437881" y="463637"/>
            <a:ext cx="3825025" cy="1200329"/>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2400" dirty="0" smtClean="0"/>
              <a:t>The top countries with the highest oxide gases emissions</a:t>
            </a:r>
          </a:p>
        </p:txBody>
      </p:sp>
      <p:sp>
        <p:nvSpPr>
          <p:cNvPr id="8" name="TextBox 7"/>
          <p:cNvSpPr txBox="1"/>
          <p:nvPr/>
        </p:nvSpPr>
        <p:spPr>
          <a:xfrm>
            <a:off x="929552" y="1909262"/>
            <a:ext cx="2479183" cy="1938992"/>
          </a:xfrm>
          <a:prstGeom prst="rect">
            <a:avLst/>
          </a:prstGeom>
          <a:noFill/>
        </p:spPr>
        <p:txBody>
          <a:bodyPr wrap="square" rtlCol="1">
            <a:spAutoFit/>
          </a:bodyPr>
          <a:lstStyle/>
          <a:p>
            <a:pPr algn="l"/>
            <a:r>
              <a:rPr lang="en-US" sz="2400" dirty="0" smtClean="0"/>
              <a:t>1- China</a:t>
            </a:r>
          </a:p>
          <a:p>
            <a:pPr algn="l"/>
            <a:r>
              <a:rPr lang="en-US" sz="2400" dirty="0" smtClean="0"/>
              <a:t>2- USA</a:t>
            </a:r>
          </a:p>
          <a:p>
            <a:pPr algn="l"/>
            <a:r>
              <a:rPr lang="en-US" sz="2400" dirty="0" smtClean="0"/>
              <a:t>3- Russia</a:t>
            </a:r>
          </a:p>
          <a:p>
            <a:pPr algn="l"/>
            <a:r>
              <a:rPr lang="en-US" sz="2400" dirty="0" smtClean="0"/>
              <a:t>4- India</a:t>
            </a:r>
          </a:p>
          <a:p>
            <a:pPr algn="l"/>
            <a:r>
              <a:rPr lang="en-US" sz="2400" dirty="0" smtClean="0"/>
              <a:t>5- Germany</a:t>
            </a:r>
            <a:endParaRPr lang="ar-YE" sz="2400" dirty="0"/>
          </a:p>
        </p:txBody>
      </p:sp>
      <p:sp>
        <p:nvSpPr>
          <p:cNvPr id="9" name="TextBox 8"/>
          <p:cNvSpPr txBox="1"/>
          <p:nvPr/>
        </p:nvSpPr>
        <p:spPr>
          <a:xfrm>
            <a:off x="488451" y="3999238"/>
            <a:ext cx="3464417" cy="2308324"/>
          </a:xfrm>
          <a:prstGeom prst="rect">
            <a:avLst/>
          </a:prstGeom>
          <a:noFill/>
        </p:spPr>
        <p:txBody>
          <a:bodyPr wrap="square" rtlCol="1">
            <a:spAutoFit/>
          </a:bodyPr>
          <a:lstStyle/>
          <a:p>
            <a:pPr algn="l" rtl="0"/>
            <a:r>
              <a:rPr lang="en-US" sz="2400" dirty="0" smtClean="0"/>
              <a:t>Those countries are producing a large amount of toxic gases and release it into the atmosphere which causes many catastrophic impacts.</a:t>
            </a:r>
          </a:p>
        </p:txBody>
      </p:sp>
    </p:spTree>
    <p:extLst>
      <p:ext uri="{BB962C8B-B14F-4D97-AF65-F5344CB8AC3E}">
        <p14:creationId xmlns:p14="http://schemas.microsoft.com/office/powerpoint/2010/main" val="29035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9D8948247364DB1D2EE57D1B7398B" ma:contentTypeVersion="" ma:contentTypeDescription="Create a new document." ma:contentTypeScope="" ma:versionID="3171cc2b1d92ca53ef4a039cecf1fdb2">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01E7C9B-585E-490B-BBF2-DC07F15760F9}"/>
</file>

<file path=customXml/itemProps2.xml><?xml version="1.0" encoding="utf-8"?>
<ds:datastoreItem xmlns:ds="http://schemas.openxmlformats.org/officeDocument/2006/customXml" ds:itemID="{82973A20-8DD7-46E6-B0D7-2F135D4DDF5A}"/>
</file>

<file path=customXml/itemProps3.xml><?xml version="1.0" encoding="utf-8"?>
<ds:datastoreItem xmlns:ds="http://schemas.openxmlformats.org/officeDocument/2006/customXml" ds:itemID="{9019527D-F92E-433C-8DDD-27B5977B2099}"/>
</file>

<file path=docProps/app.xml><?xml version="1.0" encoding="utf-8"?>
<Properties xmlns="http://schemas.openxmlformats.org/officeDocument/2006/extended-properties" xmlns:vt="http://schemas.openxmlformats.org/officeDocument/2006/docPropsVTypes">
  <TotalTime>2117</TotalTime>
  <Words>862</Words>
  <Application>Microsoft Office PowerPoint</Application>
  <PresentationFormat>Custom</PresentationFormat>
  <Paragraphs>80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What is pollution ?</vt:lpstr>
      <vt:lpstr>Types of pollution</vt:lpstr>
      <vt:lpstr>Industrial Pollution</vt:lpstr>
      <vt:lpstr>Why people are nowadays more concerned about industrial pollution more than before?</vt:lpstr>
      <vt:lpstr>Industrial Revolution (1820 and 1840) </vt:lpstr>
      <vt:lpstr> Industrial Pollution Types</vt:lpstr>
      <vt:lpstr>Air Pollution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Berkeley Pit Lake</vt:lpstr>
      <vt:lpstr>Soil Pollution Impacts: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Pollution from process industries</dc:title>
  <dc:creator>ALHAKEM</dc:creator>
  <cp:lastModifiedBy>SCT</cp:lastModifiedBy>
  <cp:revision>136</cp:revision>
  <dcterms:created xsi:type="dcterms:W3CDTF">2016-10-30T08:37:59Z</dcterms:created>
  <dcterms:modified xsi:type="dcterms:W3CDTF">2016-11-01T08:23:47Z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0x0101000089D8948247364DB1D2EE57D1B7398B</vt:lpwstr>
  </property>
</Properties>
</file>