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59" r:id="rId4"/>
    <p:sldId id="269" r:id="rId5"/>
    <p:sldId id="277" r:id="rId6"/>
    <p:sldId id="270" r:id="rId7"/>
    <p:sldId id="258" r:id="rId8"/>
    <p:sldId id="260" r:id="rId9"/>
    <p:sldId id="263" r:id="rId10"/>
    <p:sldId id="264" r:id="rId11"/>
    <p:sldId id="276" r:id="rId12"/>
    <p:sldId id="265" r:id="rId13"/>
    <p:sldId id="267" r:id="rId14"/>
    <p:sldId id="274" r:id="rId15"/>
    <p:sldId id="266" r:id="rId16"/>
    <p:sldId id="268" r:id="rId17"/>
    <p:sldId id="262" r:id="rId18"/>
    <p:sldId id="278" r:id="rId19"/>
    <p:sldId id="271" r:id="rId20"/>
    <p:sldId id="272" r:id="rId21"/>
    <p:sldId id="273"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varScale="1">
        <p:scale>
          <a:sx n="69" d="100"/>
          <a:sy n="69" d="100"/>
        </p:scale>
        <p:origin x="-5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8C84FB-7D4D-440B-BEDC-159B14E5A738}" type="datetimeFigureOut">
              <a:rPr lang="ru-RU" smtClean="0"/>
              <a:t>06.12.2016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90879-FF0E-49E7-9883-A28C13DADC42}" type="slidenum">
              <a:rPr lang="ru-RU" smtClean="0"/>
              <a:t>‹#›</a:t>
            </a:fld>
            <a:endParaRPr lang="ru-RU"/>
          </a:p>
        </p:txBody>
      </p:sp>
    </p:spTree>
    <p:extLst>
      <p:ext uri="{BB962C8B-B14F-4D97-AF65-F5344CB8AC3E}">
        <p14:creationId xmlns:p14="http://schemas.microsoft.com/office/powerpoint/2010/main" val="289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1E90879-FF0E-49E7-9883-A28C13DADC42}" type="slidenum">
              <a:rPr lang="ru-RU" smtClean="0"/>
              <a:t>10</a:t>
            </a:fld>
            <a:endParaRPr lang="ru-RU"/>
          </a:p>
        </p:txBody>
      </p:sp>
    </p:spTree>
    <p:extLst>
      <p:ext uri="{BB962C8B-B14F-4D97-AF65-F5344CB8AC3E}">
        <p14:creationId xmlns:p14="http://schemas.microsoft.com/office/powerpoint/2010/main" val="98927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06.12.2016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06.12.2016</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06.12.2016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06.12.2016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06.12.2016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06.12.2016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06.12.2016</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 </a:t>
            </a:r>
            <a:r>
              <a:rPr lang="en-US" dirty="0" smtClean="0"/>
              <a:t>  </a:t>
            </a:r>
            <a:endParaRPr lang="ru-RU" dirty="0"/>
          </a:p>
        </p:txBody>
      </p:sp>
      <p:sp>
        <p:nvSpPr>
          <p:cNvPr id="3" name="Подзаголовок 2"/>
          <p:cNvSpPr>
            <a:spLocks noGrp="1"/>
          </p:cNvSpPr>
          <p:nvPr>
            <p:ph type="subTitle" idx="1"/>
          </p:nvPr>
        </p:nvSpPr>
        <p:spPr/>
        <p:txBody>
          <a:bodyPr/>
          <a:lstStyle/>
          <a:p>
            <a:r>
              <a:rPr lang="en-US" dirty="0" smtClean="0"/>
              <a:t>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7035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5843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27038"/>
            <a:ext cx="8229600" cy="1143000"/>
          </a:xfrm>
        </p:spPr>
        <p:txBody>
          <a:bodyPr/>
          <a:lstStyle/>
          <a:p>
            <a:r>
              <a:rPr lang="en-US" dirty="0" smtClean="0"/>
              <a:t> </a:t>
            </a:r>
            <a:endParaRPr lang="ru-RU" dirty="0"/>
          </a:p>
        </p:txBody>
      </p:sp>
      <p:sp>
        <p:nvSpPr>
          <p:cNvPr id="3" name="Объект 2"/>
          <p:cNvSpPr>
            <a:spLocks noGrp="1"/>
          </p:cNvSpPr>
          <p:nvPr>
            <p:ph idx="1"/>
          </p:nvPr>
        </p:nvSpPr>
        <p:spPr>
          <a:xfrm>
            <a:off x="611560" y="332656"/>
            <a:ext cx="8075240" cy="5793507"/>
          </a:xfrm>
        </p:spPr>
        <p:txBody>
          <a:bodyPr>
            <a:normAutofit fontScale="85000" lnSpcReduction="20000"/>
          </a:bodyPr>
          <a:lstStyle/>
          <a:p>
            <a:pPr>
              <a:buNone/>
              <a:defRPr/>
            </a:pPr>
            <a:endParaRPr lang="en-US" dirty="0" smtClean="0"/>
          </a:p>
          <a:p>
            <a:pPr>
              <a:buNone/>
              <a:defRPr/>
            </a:pPr>
            <a:r>
              <a:rPr lang="en-US" sz="3900" b="1" i="1" dirty="0" smtClean="0"/>
              <a:t>Some usage of biomass  : </a:t>
            </a:r>
          </a:p>
          <a:p>
            <a:pPr>
              <a:buNone/>
              <a:defRPr/>
            </a:pPr>
            <a:endParaRPr lang="en-US" sz="3900" b="1" i="1" dirty="0" smtClean="0"/>
          </a:p>
          <a:p>
            <a:pPr>
              <a:defRPr/>
            </a:pPr>
            <a:r>
              <a:rPr lang="tr-TR" sz="3200" b="1" dirty="0" smtClean="0"/>
              <a:t>Ethanol</a:t>
            </a:r>
            <a:endParaRPr lang="en-US" sz="3200" dirty="0" smtClean="0"/>
          </a:p>
          <a:p>
            <a:pPr>
              <a:buNone/>
              <a:defRPr/>
            </a:pPr>
            <a:r>
              <a:rPr lang="en-US" sz="3200" dirty="0" smtClean="0"/>
              <a:t>Ethanol </a:t>
            </a:r>
            <a:r>
              <a:rPr lang="tr-TR" sz="3200" dirty="0"/>
              <a:t>made from plant </a:t>
            </a:r>
            <a:r>
              <a:rPr lang="en-US" sz="3200" dirty="0"/>
              <a:t>can be blended with or directly substitute for gasoline</a:t>
            </a:r>
            <a:r>
              <a:rPr lang="tr-TR" sz="3200" dirty="0" smtClean="0"/>
              <a:t>.</a:t>
            </a:r>
            <a:endParaRPr lang="en-US" sz="3200" dirty="0" smtClean="0"/>
          </a:p>
          <a:p>
            <a:pPr>
              <a:defRPr/>
            </a:pPr>
            <a:r>
              <a:rPr lang="tr-TR" sz="3200" b="1" dirty="0"/>
              <a:t>Biodiesel</a:t>
            </a:r>
            <a:br>
              <a:rPr lang="tr-TR" sz="3200" b="1" dirty="0"/>
            </a:br>
            <a:r>
              <a:rPr lang="tr-TR" sz="3200" dirty="0" smtClean="0"/>
              <a:t>Biodiesel</a:t>
            </a:r>
            <a:r>
              <a:rPr lang="en-US" sz="3200" dirty="0" smtClean="0"/>
              <a:t> </a:t>
            </a:r>
            <a:r>
              <a:rPr lang="en-US" sz="3200" dirty="0"/>
              <a:t>is made </a:t>
            </a:r>
            <a:r>
              <a:rPr lang="tr-TR" sz="3200" dirty="0"/>
              <a:t>from vegetable oil or </a:t>
            </a:r>
            <a:r>
              <a:rPr lang="en-US" sz="3200" dirty="0"/>
              <a:t>animal fat instead of petroleum, </a:t>
            </a:r>
            <a:r>
              <a:rPr lang="tr-TR" sz="3200" dirty="0"/>
              <a:t>can be </a:t>
            </a:r>
            <a:r>
              <a:rPr lang="en-US" sz="3200" dirty="0"/>
              <a:t>blended with or directly substitute for </a:t>
            </a:r>
            <a:r>
              <a:rPr lang="tr-TR" sz="3200" dirty="0"/>
              <a:t>diesel</a:t>
            </a:r>
            <a:endParaRPr lang="en-US" sz="3200" dirty="0"/>
          </a:p>
          <a:p>
            <a:pPr>
              <a:defRPr/>
            </a:pPr>
            <a:r>
              <a:rPr lang="tr-TR" sz="3200" b="1" dirty="0"/>
              <a:t>Gaseous </a:t>
            </a:r>
            <a:r>
              <a:rPr lang="tr-TR" sz="3200" b="1" dirty="0" smtClean="0"/>
              <a:t>fuel</a:t>
            </a:r>
            <a:endParaRPr lang="en-US" sz="3200" b="1" dirty="0" smtClean="0"/>
          </a:p>
          <a:p>
            <a:pPr>
              <a:buNone/>
              <a:defRPr/>
            </a:pPr>
            <a:r>
              <a:rPr lang="tr-TR" sz="3200" dirty="0"/>
              <a:t>	</a:t>
            </a:r>
            <a:r>
              <a:rPr lang="en-US" sz="3200" dirty="0"/>
              <a:t>Animal wastes broken down by bacteria through an anaerobic process produces </a:t>
            </a:r>
            <a:r>
              <a:rPr lang="en-US" sz="3200" dirty="0" smtClean="0"/>
              <a:t>methane</a:t>
            </a:r>
            <a:endParaRPr lang="en-US" sz="3200" dirty="0"/>
          </a:p>
          <a:p>
            <a:pPr>
              <a:buNone/>
              <a:defRPr/>
            </a:pPr>
            <a:r>
              <a:rPr lang="en-US" sz="3200" dirty="0" smtClean="0"/>
              <a:t> </a:t>
            </a:r>
          </a:p>
          <a:p>
            <a:pPr>
              <a:buNone/>
              <a:defRPr/>
            </a:pPr>
            <a:endParaRPr lang="en-US" dirty="0"/>
          </a:p>
        </p:txBody>
      </p:sp>
      <p:sp>
        <p:nvSpPr>
          <p:cNvPr id="4"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 </a:t>
            </a:r>
          </a:p>
          <a:p>
            <a:endParaRPr lang="ru-RU" dirty="0"/>
          </a:p>
        </p:txBody>
      </p:sp>
    </p:spTree>
    <p:extLst>
      <p:ext uri="{BB962C8B-B14F-4D97-AF65-F5344CB8AC3E}">
        <p14:creationId xmlns:p14="http://schemas.microsoft.com/office/powerpoint/2010/main" val="2425835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2824"/>
            <a:ext cx="7272808" cy="1754326"/>
          </a:xfrm>
          <a:prstGeom prst="rect">
            <a:avLst/>
          </a:prstGeom>
        </p:spPr>
        <p:txBody>
          <a:bodyPr wrap="square">
            <a:spAutoFit/>
          </a:bodyPr>
          <a:lstStyle/>
          <a:p>
            <a:r>
              <a:rPr lang="en-US" sz="3600" dirty="0"/>
              <a:t>Biomass </a:t>
            </a:r>
            <a:r>
              <a:rPr lang="en-US" sz="3600" dirty="0" smtClean="0"/>
              <a:t>energy</a:t>
            </a:r>
            <a:endParaRPr lang="ru-RU" sz="3600" dirty="0" smtClean="0"/>
          </a:p>
          <a:p>
            <a:r>
              <a:rPr lang="en-US" sz="3600" dirty="0" smtClean="0"/>
              <a:t> conversion </a:t>
            </a:r>
          </a:p>
          <a:p>
            <a:r>
              <a:rPr lang="en-US" sz="3600" i="1" dirty="0" smtClean="0"/>
              <a:t>technologies</a:t>
            </a:r>
            <a:r>
              <a:rPr lang="ru-RU" sz="3600" i="1" dirty="0" smtClean="0"/>
              <a:t>:</a:t>
            </a:r>
            <a:endParaRPr lang="ru-RU" sz="3600" dirty="0"/>
          </a:p>
        </p:txBody>
      </p:sp>
      <p:sp>
        <p:nvSpPr>
          <p:cNvPr id="3" name="Прямоугольник 2"/>
          <p:cNvSpPr/>
          <p:nvPr/>
        </p:nvSpPr>
        <p:spPr>
          <a:xfrm>
            <a:off x="210225" y="2708920"/>
            <a:ext cx="3425671" cy="3293209"/>
          </a:xfrm>
          <a:prstGeom prst="rect">
            <a:avLst/>
          </a:prstGeom>
        </p:spPr>
        <p:txBody>
          <a:bodyPr wrap="square">
            <a:spAutoFit/>
          </a:bodyPr>
          <a:lstStyle/>
          <a:p>
            <a:pPr marL="571500" indent="-571500">
              <a:buFont typeface="Arial" panose="020B0604020202020204" pitchFamily="34" charset="0"/>
              <a:buChar char="•"/>
            </a:pPr>
            <a:r>
              <a:rPr lang="en-US" sz="2800" b="1" dirty="0" smtClean="0"/>
              <a:t>Combustion</a:t>
            </a:r>
            <a:endParaRPr lang="ru-RU" sz="2800" b="1" dirty="0" smtClean="0"/>
          </a:p>
          <a:p>
            <a:pPr marL="571500" indent="-571500">
              <a:buFont typeface="Arial" panose="020B0604020202020204" pitchFamily="34" charset="0"/>
              <a:buChar char="•"/>
            </a:pPr>
            <a:r>
              <a:rPr lang="en-US" sz="2800" b="1" dirty="0" smtClean="0"/>
              <a:t>Pyrolysis</a:t>
            </a:r>
            <a:endParaRPr lang="en-US" sz="2800" dirty="0" smtClean="0"/>
          </a:p>
          <a:p>
            <a:r>
              <a:rPr lang="en-US" sz="2800" dirty="0">
                <a:solidFill>
                  <a:schemeClr val="bg1"/>
                </a:solidFill>
              </a:rPr>
              <a:t> </a:t>
            </a:r>
            <a:r>
              <a:rPr lang="en-US" sz="2800" dirty="0" smtClean="0">
                <a:solidFill>
                  <a:schemeClr val="bg1"/>
                </a:solidFill>
              </a:rPr>
              <a:t>     </a:t>
            </a:r>
            <a:r>
              <a:rPr lang="en-US" sz="2800" b="1" dirty="0" smtClean="0"/>
              <a:t>Anaerobic</a:t>
            </a:r>
            <a:r>
              <a:rPr lang="ru-RU" sz="2800" b="1" dirty="0" smtClean="0"/>
              <a:t> </a:t>
            </a:r>
            <a:r>
              <a:rPr lang="en-US" sz="2800" b="1" dirty="0" smtClean="0"/>
              <a:t>Digestion-biogas </a:t>
            </a:r>
            <a:endParaRPr lang="en-US" sz="2800" dirty="0"/>
          </a:p>
          <a:p>
            <a:pPr marL="571500" indent="-571500">
              <a:buFont typeface="Arial" panose="020B0604020202020204" pitchFamily="34" charset="0"/>
              <a:buChar char="•"/>
            </a:pPr>
            <a:r>
              <a:rPr lang="en-US" sz="2800" b="1" dirty="0" smtClean="0"/>
              <a:t>Gasification</a:t>
            </a:r>
            <a:endParaRPr lang="en-US" sz="2800" dirty="0"/>
          </a:p>
          <a:p>
            <a:pPr marL="571500" indent="-571500">
              <a:buFont typeface="Arial" panose="020B0604020202020204" pitchFamily="34" charset="0"/>
              <a:buChar char="•"/>
            </a:pPr>
            <a:r>
              <a:rPr lang="en-US" sz="2800" b="1" dirty="0" smtClean="0"/>
              <a:t>Fermentation</a:t>
            </a:r>
            <a:endParaRPr lang="en-US" sz="2800" b="1" dirty="0"/>
          </a:p>
          <a:p>
            <a:endParaRPr lang="ru-RU" sz="4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2824"/>
            <a:ext cx="5472609" cy="6486536"/>
          </a:xfrm>
          <a:prstGeom prst="rect">
            <a:avLst/>
          </a:prstGeom>
        </p:spPr>
      </p:pic>
    </p:spTree>
    <p:extLst>
      <p:ext uri="{BB962C8B-B14F-4D97-AF65-F5344CB8AC3E}">
        <p14:creationId xmlns:p14="http://schemas.microsoft.com/office/powerpoint/2010/main" val="3413471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395536" y="188640"/>
            <a:ext cx="8373616" cy="6264696"/>
          </a:xfrm>
        </p:spPr>
        <p:txBody>
          <a:bodyPr/>
          <a:lstStyle/>
          <a:p>
            <a:r>
              <a:rPr lang="en-US" dirty="0" smtClean="0"/>
              <a:t> </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300193" y="138611"/>
            <a:ext cx="7560840" cy="1323439"/>
          </a:xfrm>
          <a:prstGeom prst="rect">
            <a:avLst/>
          </a:prstGeom>
        </p:spPr>
        <p:txBody>
          <a:bodyPr wrap="square">
            <a:spAutoFit/>
          </a:bodyPr>
          <a:lstStyle/>
          <a:p>
            <a:r>
              <a:rPr lang="tr-TR" sz="4000" b="1" i="1" dirty="0" smtClean="0"/>
              <a:t>Advantages </a:t>
            </a:r>
            <a:r>
              <a:rPr lang="tr-TR" sz="4000" b="1" i="1" dirty="0"/>
              <a:t>of utilizing </a:t>
            </a:r>
            <a:r>
              <a:rPr lang="tr-TR" sz="4000" b="1" i="1" dirty="0" smtClean="0"/>
              <a:t>biomass</a:t>
            </a:r>
            <a:r>
              <a:rPr lang="en-US" sz="4000" b="1" i="1" dirty="0" smtClean="0"/>
              <a:t> :</a:t>
            </a:r>
            <a:r>
              <a:rPr lang="tr-TR" sz="4000" b="1" i="1" dirty="0"/>
              <a:t/>
            </a:r>
            <a:br>
              <a:rPr lang="tr-TR" sz="4000" b="1" i="1" dirty="0"/>
            </a:br>
            <a:endParaRPr lang="ru-RU" sz="4000" b="1" i="1" dirty="0"/>
          </a:p>
        </p:txBody>
      </p:sp>
      <p:sp>
        <p:nvSpPr>
          <p:cNvPr id="5" name="Прямоугольник 4"/>
          <p:cNvSpPr/>
          <p:nvPr/>
        </p:nvSpPr>
        <p:spPr>
          <a:xfrm>
            <a:off x="227250" y="746918"/>
            <a:ext cx="8568952" cy="5693866"/>
          </a:xfrm>
          <a:prstGeom prst="rect">
            <a:avLst/>
          </a:prstGeom>
        </p:spPr>
        <p:txBody>
          <a:bodyPr wrap="square">
            <a:spAutoFit/>
          </a:bodyPr>
          <a:lstStyle/>
          <a:p>
            <a:r>
              <a:rPr lang="en-US" sz="2800" dirty="0"/>
              <a:t>1. </a:t>
            </a:r>
            <a:r>
              <a:rPr lang="en-US" sz="2800" b="1" dirty="0"/>
              <a:t>No Harmful </a:t>
            </a:r>
            <a:r>
              <a:rPr lang="en-US" sz="2800" b="1" dirty="0" smtClean="0"/>
              <a:t>Emissions</a:t>
            </a:r>
            <a:r>
              <a:rPr lang="ru-RU" sz="2800" b="1" dirty="0" smtClean="0"/>
              <a:t>-</a:t>
            </a:r>
            <a:r>
              <a:rPr lang="en-US" sz="2800" b="1" dirty="0"/>
              <a:t>Biomass </a:t>
            </a:r>
            <a:r>
              <a:rPr lang="en-US" sz="2800" b="1" dirty="0" smtClean="0"/>
              <a:t>energy</a:t>
            </a:r>
            <a:r>
              <a:rPr lang="ru-RU" sz="2800" b="1" dirty="0" smtClean="0"/>
              <a:t> </a:t>
            </a:r>
            <a:r>
              <a:rPr lang="en-US" sz="2800" b="1" dirty="0" smtClean="0"/>
              <a:t>creates </a:t>
            </a:r>
            <a:r>
              <a:rPr lang="en-US" sz="2800" b="1" dirty="0"/>
              <a:t>no harmful carbon dioxide emissions</a:t>
            </a:r>
          </a:p>
          <a:p>
            <a:r>
              <a:rPr lang="en-US" sz="2800" b="1" dirty="0"/>
              <a:t>2.Clean Energy</a:t>
            </a:r>
          </a:p>
          <a:p>
            <a:r>
              <a:rPr lang="en-US" sz="2800" b="1" dirty="0"/>
              <a:t>3.Abundant and </a:t>
            </a:r>
            <a:r>
              <a:rPr lang="en-US" sz="2800" b="1" dirty="0" smtClean="0"/>
              <a:t>Renewable</a:t>
            </a:r>
            <a:r>
              <a:rPr lang="ru-RU" sz="2800" b="1" dirty="0" smtClean="0"/>
              <a:t>-</a:t>
            </a:r>
            <a:r>
              <a:rPr lang="en-US" sz="2800" b="1" dirty="0"/>
              <a:t>these products potentially never run out</a:t>
            </a:r>
          </a:p>
          <a:p>
            <a:r>
              <a:rPr lang="en-US" sz="2800" dirty="0"/>
              <a:t>4. </a:t>
            </a:r>
            <a:r>
              <a:rPr lang="en-US" sz="2800" b="1" dirty="0"/>
              <a:t>Reduce Dependency on </a:t>
            </a:r>
            <a:r>
              <a:rPr lang="en-US" sz="2800" b="1" dirty="0" smtClean="0"/>
              <a:t>Fossil</a:t>
            </a:r>
            <a:endParaRPr lang="en-US" sz="2800" b="1" dirty="0"/>
          </a:p>
          <a:p>
            <a:r>
              <a:rPr lang="en-US" sz="2800" b="1" dirty="0"/>
              <a:t>5.Reduce Landfills </a:t>
            </a:r>
            <a:r>
              <a:rPr lang="ru-RU" sz="2800" b="1" dirty="0" smtClean="0"/>
              <a:t>-</a:t>
            </a:r>
            <a:r>
              <a:rPr lang="en-US" sz="2800" b="1" dirty="0"/>
              <a:t>can take waste that is harmful to the environment and turn it into something useful. For instance, garbage as landfill can, at least partially, be burned to create useable biomass energy.</a:t>
            </a:r>
          </a:p>
          <a:p>
            <a:r>
              <a:rPr lang="en-US" sz="2800" dirty="0"/>
              <a:t>6. </a:t>
            </a:r>
            <a:r>
              <a:rPr lang="en-US" sz="2800" b="1" dirty="0"/>
              <a:t>Can be Used to Create Different </a:t>
            </a:r>
            <a:r>
              <a:rPr lang="en-US" sz="2800" b="1" dirty="0" smtClean="0"/>
              <a:t>Products</a:t>
            </a:r>
            <a:r>
              <a:rPr lang="ru-RU" sz="2800" b="1" dirty="0" smtClean="0"/>
              <a:t> -</a:t>
            </a:r>
            <a:r>
              <a:rPr lang="en-US" sz="2800" b="1" dirty="0" smtClean="0"/>
              <a:t>different </a:t>
            </a:r>
            <a:r>
              <a:rPr lang="en-US" sz="2800" b="1" dirty="0"/>
              <a:t>forms of organic matter can be used to create different products</a:t>
            </a:r>
            <a:r>
              <a:rPr lang="ru-RU" sz="2800" b="1" smtClean="0"/>
              <a:t>-</a:t>
            </a:r>
            <a:endParaRPr lang="ru-RU" sz="2800" dirty="0"/>
          </a:p>
        </p:txBody>
      </p:sp>
    </p:spTree>
    <p:extLst>
      <p:ext uri="{BB962C8B-B14F-4D97-AF65-F5344CB8AC3E}">
        <p14:creationId xmlns:p14="http://schemas.microsoft.com/office/powerpoint/2010/main" val="7513235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251520" y="404664"/>
            <a:ext cx="8435280" cy="5721499"/>
          </a:xfrm>
        </p:spPr>
        <p:txBody>
          <a:bodyPr/>
          <a:lstStyle/>
          <a:p>
            <a:r>
              <a:rPr lang="en-US" dirty="0" smtClean="0"/>
              <a:t>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76200"/>
            <a:ext cx="6702732" cy="707886"/>
          </a:xfrm>
          <a:prstGeom prst="rect">
            <a:avLst/>
          </a:prstGeom>
        </p:spPr>
        <p:txBody>
          <a:bodyPr wrap="none">
            <a:spAutoFit/>
          </a:bodyPr>
          <a:lstStyle/>
          <a:p>
            <a:r>
              <a:rPr lang="en-US" sz="4000" b="1" i="1" dirty="0"/>
              <a:t>Disadvantages of Biomass Energy</a:t>
            </a:r>
          </a:p>
        </p:txBody>
      </p:sp>
      <p:sp>
        <p:nvSpPr>
          <p:cNvPr id="5" name="Прямоугольник 4"/>
          <p:cNvSpPr/>
          <p:nvPr/>
        </p:nvSpPr>
        <p:spPr>
          <a:xfrm>
            <a:off x="192413" y="1113415"/>
            <a:ext cx="8352929" cy="2862322"/>
          </a:xfrm>
          <a:prstGeom prst="rect">
            <a:avLst/>
          </a:prstGeom>
        </p:spPr>
        <p:txBody>
          <a:bodyPr wrap="square">
            <a:spAutoFit/>
          </a:bodyPr>
          <a:lstStyle/>
          <a:p>
            <a:r>
              <a:rPr lang="en-US" sz="3600" b="1" dirty="0"/>
              <a:t>1. Expensive</a:t>
            </a:r>
          </a:p>
          <a:p>
            <a:r>
              <a:rPr lang="en-US" sz="3600" b="1" dirty="0"/>
              <a:t>2. </a:t>
            </a:r>
            <a:r>
              <a:rPr lang="en-US" sz="3600" b="1" dirty="0" smtClean="0"/>
              <a:t>Inefficient </a:t>
            </a:r>
            <a:r>
              <a:rPr lang="en-US" sz="3600" b="1" dirty="0"/>
              <a:t>as Compared to Fossil Fuels</a:t>
            </a:r>
          </a:p>
          <a:p>
            <a:r>
              <a:rPr lang="en-US" sz="3600" b="1" dirty="0"/>
              <a:t>3. Harmful to </a:t>
            </a:r>
            <a:r>
              <a:rPr lang="en-US" sz="3600" b="1" dirty="0" smtClean="0"/>
              <a:t>Environment</a:t>
            </a:r>
          </a:p>
          <a:p>
            <a:r>
              <a:rPr lang="en-US" sz="3600" b="1" dirty="0"/>
              <a:t>4. Consume More </a:t>
            </a:r>
            <a:r>
              <a:rPr lang="en-US" sz="3600" b="1" dirty="0" smtClean="0"/>
              <a:t>Fuel</a:t>
            </a:r>
          </a:p>
          <a:p>
            <a:r>
              <a:rPr lang="en-US" sz="3600" b="1" dirty="0" smtClean="0"/>
              <a:t>5</a:t>
            </a:r>
            <a:r>
              <a:rPr lang="en-US" sz="3600" b="1" dirty="0"/>
              <a:t>. Require More Land</a:t>
            </a:r>
            <a:endParaRPr lang="ru-RU" sz="3600" b="1" dirty="0"/>
          </a:p>
        </p:txBody>
      </p:sp>
    </p:spTree>
    <p:extLst>
      <p:ext uri="{BB962C8B-B14F-4D97-AF65-F5344CB8AC3E}">
        <p14:creationId xmlns:p14="http://schemas.microsoft.com/office/powerpoint/2010/main" val="3160976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0506" y="1700808"/>
            <a:ext cx="7956375" cy="4401205"/>
          </a:xfrm>
          <a:prstGeom prst="rect">
            <a:avLst/>
          </a:prstGeom>
        </p:spPr>
        <p:txBody>
          <a:bodyPr wrap="square">
            <a:spAutoFit/>
          </a:bodyPr>
          <a:lstStyle/>
          <a:p>
            <a:pPr marL="457200" indent="-457200">
              <a:buFont typeface="Arial" panose="020B0604020202020204" pitchFamily="34" charset="0"/>
              <a:buChar char="•"/>
            </a:pPr>
            <a:r>
              <a:rPr lang="en-US" sz="2800" dirty="0"/>
              <a:t>The environmental repercussions of using biomass as a source of fuel vary according to the type of conversion technology. The combustion of biomass produces significantly fewer nitrogen oxides and </a:t>
            </a:r>
            <a:r>
              <a:rPr lang="en-US" sz="2800" dirty="0" err="1"/>
              <a:t>sulphur</a:t>
            </a:r>
            <a:r>
              <a:rPr lang="en-US" sz="2800" dirty="0"/>
              <a:t> dioxide than the burning of fossil fuels</a:t>
            </a:r>
            <a:r>
              <a:rPr lang="en-US" sz="2800" dirty="0" smtClean="0"/>
              <a: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Unlike </a:t>
            </a:r>
            <a:r>
              <a:rPr lang="en-US" sz="2800" dirty="0"/>
              <a:t>fossil fuel combustion, the use of biomass fuels in a well managed, sustainable production </a:t>
            </a:r>
            <a:r>
              <a:rPr lang="en-US" sz="2800" dirty="0" err="1"/>
              <a:t>programme</a:t>
            </a:r>
            <a:r>
              <a:rPr lang="en-US" sz="2800" dirty="0"/>
              <a:t> will not contribute to carbon dioxide levels that cause global warming.</a:t>
            </a:r>
            <a:endParaRPr lang="ru-RU" sz="2800" dirty="0"/>
          </a:p>
        </p:txBody>
      </p:sp>
      <p:sp>
        <p:nvSpPr>
          <p:cNvPr id="5" name="Прямоугольник 4"/>
          <p:cNvSpPr/>
          <p:nvPr/>
        </p:nvSpPr>
        <p:spPr>
          <a:xfrm>
            <a:off x="2302210" y="692696"/>
            <a:ext cx="4892621" cy="769441"/>
          </a:xfrm>
          <a:prstGeom prst="rect">
            <a:avLst/>
          </a:prstGeom>
        </p:spPr>
        <p:txBody>
          <a:bodyPr wrap="none">
            <a:spAutoFit/>
          </a:bodyPr>
          <a:lstStyle/>
          <a:p>
            <a:r>
              <a:rPr lang="en-US" sz="4400" dirty="0"/>
              <a:t>Environmental impact</a:t>
            </a:r>
            <a:endParaRPr lang="ru-RU" sz="4400" dirty="0"/>
          </a:p>
        </p:txBody>
      </p:sp>
    </p:spTree>
    <p:extLst>
      <p:ext uri="{BB962C8B-B14F-4D97-AF65-F5344CB8AC3E}">
        <p14:creationId xmlns:p14="http://schemas.microsoft.com/office/powerpoint/2010/main" val="4239462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560" y="305862"/>
            <a:ext cx="8229600" cy="1143000"/>
          </a:xfrm>
        </p:spPr>
        <p:txBody>
          <a:bodyPr/>
          <a:lstStyle/>
          <a:p>
            <a:r>
              <a:rPr lang="en-US" dirty="0" smtClean="0"/>
              <a:t>  </a:t>
            </a:r>
            <a:endParaRPr lang="ru-RU" dirty="0"/>
          </a:p>
        </p:txBody>
      </p:sp>
      <p:sp>
        <p:nvSpPr>
          <p:cNvPr id="3" name="Объект 2"/>
          <p:cNvSpPr>
            <a:spLocks noGrp="1"/>
          </p:cNvSpPr>
          <p:nvPr>
            <p:ph idx="1"/>
          </p:nvPr>
        </p:nvSpPr>
        <p:spPr>
          <a:xfrm>
            <a:off x="251520" y="404664"/>
            <a:ext cx="7978080" cy="5966123"/>
          </a:xfrm>
        </p:spPr>
        <p:txBody>
          <a:bodyPr/>
          <a:lstStyle/>
          <a:p>
            <a:pPr marL="0" indent="0">
              <a:buNone/>
            </a:pPr>
            <a:r>
              <a:rPr lang="en-US" dirty="0" smtClean="0"/>
              <a:t> </a:t>
            </a:r>
            <a:endParaRPr lang="ru-RU" dirty="0"/>
          </a:p>
        </p:txBody>
      </p:sp>
      <p:sp>
        <p:nvSpPr>
          <p:cNvPr id="4" name="Прямоугольник 3"/>
          <p:cNvSpPr/>
          <p:nvPr/>
        </p:nvSpPr>
        <p:spPr>
          <a:xfrm>
            <a:off x="611560" y="692696"/>
            <a:ext cx="4873254" cy="369332"/>
          </a:xfrm>
          <a:prstGeom prst="rect">
            <a:avLst/>
          </a:prstGeom>
        </p:spPr>
        <p:txBody>
          <a:bodyPr wrap="square">
            <a:spAutoFit/>
          </a:bodyPr>
          <a:lstStyle/>
          <a:p>
            <a:r>
              <a:rPr lang="en-US" b="1" dirty="0" smtClean="0"/>
              <a:t> </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48" y="0"/>
            <a:ext cx="90604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323528" y="188640"/>
            <a:ext cx="7128792" cy="5632311"/>
          </a:xfrm>
          <a:prstGeom prst="rect">
            <a:avLst/>
          </a:prstGeom>
        </p:spPr>
        <p:txBody>
          <a:bodyPr wrap="square">
            <a:spAutoFit/>
          </a:bodyPr>
          <a:lstStyle/>
          <a:p>
            <a:r>
              <a:rPr lang="en-US" sz="4800" b="1" i="1" dirty="0" smtClean="0"/>
              <a:t>Application of biomass</a:t>
            </a:r>
          </a:p>
          <a:p>
            <a:pPr marL="514350" indent="-514350">
              <a:buAutoNum type="arabicPeriod"/>
            </a:pPr>
            <a:r>
              <a:rPr lang="en-US" sz="4800" b="1" i="1" dirty="0" smtClean="0"/>
              <a:t>At </a:t>
            </a:r>
            <a:r>
              <a:rPr lang="en-US" sz="4800" b="1" i="1" dirty="0"/>
              <a:t>home </a:t>
            </a:r>
          </a:p>
          <a:p>
            <a:pPr marL="514350" indent="-514350">
              <a:buAutoNum type="arabicPeriod"/>
            </a:pPr>
            <a:r>
              <a:rPr lang="en-US" sz="4800" b="1" i="1" dirty="0"/>
              <a:t>Industrial business </a:t>
            </a:r>
            <a:r>
              <a:rPr lang="en-US" sz="2400" b="1" i="1" dirty="0"/>
              <a:t>Wood and agricultural residues are burned as a fuel for cogeneration of steam and electricity in the industrial sector </a:t>
            </a:r>
            <a:endParaRPr lang="en-US" sz="2400" b="1" i="1" dirty="0" smtClean="0"/>
          </a:p>
          <a:p>
            <a:pPr marL="514350" indent="-514350">
              <a:buAutoNum type="arabicPeriod"/>
            </a:pPr>
            <a:r>
              <a:rPr lang="en-US" sz="4800" b="1" i="1" dirty="0" smtClean="0"/>
              <a:t>Power </a:t>
            </a:r>
            <a:r>
              <a:rPr lang="en-US" sz="4800" b="1" i="1" dirty="0"/>
              <a:t>plant  </a:t>
            </a:r>
            <a:r>
              <a:rPr lang="en-US" sz="2400" b="1" i="1" dirty="0"/>
              <a:t>Biomass materials can also be used directly in the manufacturing of a variety of products.</a:t>
            </a:r>
          </a:p>
          <a:p>
            <a:pPr marL="514350" indent="-514350">
              <a:buAutoNum type="arabicPeriod"/>
            </a:pPr>
            <a:endParaRPr lang="ru-RU" sz="4800" b="1" i="1" dirty="0"/>
          </a:p>
        </p:txBody>
      </p:sp>
    </p:spTree>
    <p:extLst>
      <p:ext uri="{BB962C8B-B14F-4D97-AF65-F5344CB8AC3E}">
        <p14:creationId xmlns:p14="http://schemas.microsoft.com/office/powerpoint/2010/main" val="8366465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229600" cy="1143000"/>
          </a:xfrm>
        </p:spPr>
        <p:txBody>
          <a:bodyPr/>
          <a:lstStyle/>
          <a:p>
            <a:r>
              <a:rPr lang="en-US" dirty="0"/>
              <a:t> </a:t>
            </a:r>
            <a:endParaRPr lang="ru-RU" dirty="0"/>
          </a:p>
        </p:txBody>
      </p:sp>
      <p:sp>
        <p:nvSpPr>
          <p:cNvPr id="3" name="Объект 2"/>
          <p:cNvSpPr>
            <a:spLocks noGrp="1"/>
          </p:cNvSpPr>
          <p:nvPr>
            <p:ph idx="1"/>
          </p:nvPr>
        </p:nvSpPr>
        <p:spPr>
          <a:xfrm>
            <a:off x="0" y="0"/>
            <a:ext cx="9144000" cy="5733256"/>
          </a:xfrm>
          <a:solidFill>
            <a:schemeClr val="bg1"/>
          </a:solidFill>
        </p:spPr>
        <p:txBody>
          <a:bodyPr/>
          <a:lstStyle/>
          <a:p>
            <a:r>
              <a:rPr lang="en-US" dirty="0" smtClean="0"/>
              <a:t>At home  </a:t>
            </a:r>
          </a:p>
          <a:p>
            <a:pPr marL="0" indent="0">
              <a:buNone/>
            </a:pPr>
            <a:r>
              <a:rPr lang="en-US" dirty="0"/>
              <a:t>Wood-fuelled heating systems, also called biomass systems, burn wood pellets, chips or logs to provide warmth in a single room or to power central heating and hot water boilers.</a:t>
            </a:r>
            <a:endParaRPr lang="ru-RU"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036496" cy="4074724"/>
          </a:xfrm>
          <a:prstGeom prst="rect">
            <a:avLst/>
          </a:prstGeom>
          <a:solidFill>
            <a:schemeClr val="tx1"/>
          </a:solidFill>
          <a:ln>
            <a:noFill/>
          </a:ln>
          <a:effectLst/>
        </p:spPr>
      </p:pic>
    </p:spTree>
    <p:extLst>
      <p:ext uri="{BB962C8B-B14F-4D97-AF65-F5344CB8AC3E}">
        <p14:creationId xmlns:p14="http://schemas.microsoft.com/office/powerpoint/2010/main" val="1325601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0" y="293501"/>
            <a:ext cx="8229600" cy="4525963"/>
          </a:xfrm>
        </p:spPr>
        <p:txBody>
          <a:bodyPr/>
          <a:lstStyle/>
          <a:p>
            <a:r>
              <a:rPr lang="en-US" sz="3200" b="1" dirty="0" smtClean="0">
                <a:solidFill>
                  <a:schemeClr val="tx1"/>
                </a:solidFill>
              </a:rPr>
              <a:t>Industrial </a:t>
            </a:r>
            <a:r>
              <a:rPr lang="en-US" sz="3200" b="1" dirty="0">
                <a:solidFill>
                  <a:schemeClr val="tx1"/>
                </a:solidFill>
              </a:rPr>
              <a:t>Process Heat and </a:t>
            </a:r>
            <a:r>
              <a:rPr lang="en-US" sz="3200" b="1" dirty="0" smtClean="0">
                <a:solidFill>
                  <a:schemeClr val="tx1"/>
                </a:solidFill>
              </a:rPr>
              <a:t>Steam</a:t>
            </a:r>
          </a:p>
          <a:p>
            <a:pPr>
              <a:buNone/>
              <a:defRPr/>
            </a:pPr>
            <a:r>
              <a:rPr lang="tr-TR" dirty="0">
                <a:solidFill>
                  <a:schemeClr val="tx1"/>
                </a:solidFill>
              </a:rPr>
              <a:t>	Combined heat and power systems utilizing biomass are used in industry to </a:t>
            </a:r>
            <a:r>
              <a:rPr lang="tr-TR" dirty="0" smtClean="0">
                <a:solidFill>
                  <a:schemeClr val="tx1"/>
                </a:solidFill>
              </a:rPr>
              <a:t>and </a:t>
            </a:r>
            <a:r>
              <a:rPr lang="tr-TR" dirty="0">
                <a:solidFill>
                  <a:schemeClr val="tx1"/>
                </a:solidFill>
              </a:rPr>
              <a:t>process heat</a:t>
            </a:r>
          </a:p>
          <a:p>
            <a:pPr>
              <a:buNone/>
              <a:defRPr/>
            </a:pPr>
            <a:endParaRPr lang="en-US" dirty="0">
              <a:solidFill>
                <a:schemeClr val="bg1"/>
              </a:solidFill>
            </a:endParaRPr>
          </a:p>
          <a:p>
            <a:pPr>
              <a:buNone/>
              <a:defRPr/>
            </a:pPr>
            <a:endParaRPr lang="en-US" dirty="0">
              <a:solidFill>
                <a:schemeClr val="bg1"/>
              </a:solidFill>
            </a:endParaRPr>
          </a:p>
          <a:p>
            <a:endParaRPr lang="ru-RU" dirty="0">
              <a:solidFill>
                <a:schemeClr val="bg1"/>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4000" cy="4077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1643896"/>
            <a:ext cx="8784976" cy="1200329"/>
          </a:xfrm>
          <a:prstGeom prst="rect">
            <a:avLst/>
          </a:prstGeom>
        </p:spPr>
        <p:txBody>
          <a:bodyPr wrap="square">
            <a:spAutoFit/>
          </a:bodyPr>
          <a:lstStyle/>
          <a:p>
            <a:r>
              <a:rPr lang="en-US" dirty="0"/>
              <a:t>It is a simple process to harness the energy created </a:t>
            </a:r>
            <a:r>
              <a:rPr lang="en-US" dirty="0" smtClean="0"/>
              <a:t>by biomass</a:t>
            </a:r>
            <a:r>
              <a:rPr lang="en-US" dirty="0"/>
              <a:t>. The waste wood and other sources are </a:t>
            </a:r>
            <a:r>
              <a:rPr lang="en-US" dirty="0" smtClean="0"/>
              <a:t>gathered in </a:t>
            </a:r>
            <a:r>
              <a:rPr lang="en-US" dirty="0"/>
              <a:t>large quantities, It is then transported to a biomass </a:t>
            </a:r>
            <a:r>
              <a:rPr lang="en-US" dirty="0" smtClean="0"/>
              <a:t>plant. Then </a:t>
            </a:r>
            <a:r>
              <a:rPr lang="en-US" dirty="0"/>
              <a:t>it is fed into furnaces where it is burned. The </a:t>
            </a:r>
            <a:r>
              <a:rPr lang="en-US" dirty="0" smtClean="0"/>
              <a:t>heat</a:t>
            </a:r>
            <a:r>
              <a:rPr lang="ru-RU" dirty="0" smtClean="0"/>
              <a:t> </a:t>
            </a:r>
            <a:r>
              <a:rPr lang="en-US" dirty="0" smtClean="0"/>
              <a:t>created </a:t>
            </a:r>
            <a:r>
              <a:rPr lang="en-US" dirty="0"/>
              <a:t>is used to boil water and the steam is what is used </a:t>
            </a:r>
            <a:r>
              <a:rPr lang="en-US" dirty="0" smtClean="0"/>
              <a:t>to rotate </a:t>
            </a:r>
            <a:r>
              <a:rPr lang="en-US" dirty="0"/>
              <a:t>the </a:t>
            </a:r>
            <a:r>
              <a:rPr lang="en-US" dirty="0" smtClean="0"/>
              <a:t>turbines and generators</a:t>
            </a:r>
            <a:r>
              <a:rPr lang="en-US" dirty="0"/>
              <a:t>.</a:t>
            </a:r>
            <a:endParaRPr lang="ru-RU" dirty="0"/>
          </a:p>
        </p:txBody>
      </p:sp>
    </p:spTree>
    <p:extLst>
      <p:ext uri="{BB962C8B-B14F-4D97-AF65-F5344CB8AC3E}">
        <p14:creationId xmlns:p14="http://schemas.microsoft.com/office/powerpoint/2010/main" val="26661208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1" y="548680"/>
            <a:ext cx="7488831" cy="4616648"/>
          </a:xfrm>
          <a:prstGeom prst="rect">
            <a:avLst/>
          </a:prstGeom>
          <a:noFill/>
        </p:spPr>
        <p:txBody>
          <a:bodyPr wrap="square" rtlCol="0">
            <a:spAutoFit/>
          </a:bodyPr>
          <a:lstStyle/>
          <a:p>
            <a:pPr marL="342900" indent="-342900">
              <a:buAutoNum type="arabicPeriod"/>
            </a:pPr>
            <a:r>
              <a:rPr lang="en-US" sz="1400" dirty="0" smtClean="0"/>
              <a:t>Expensive</a:t>
            </a:r>
            <a:r>
              <a:rPr lang="en-US" sz="1400" dirty="0"/>
              <a:t>: Firstly, its expensive. </a:t>
            </a:r>
            <a:endParaRPr lang="ru-RU" sz="1400" dirty="0" smtClean="0"/>
          </a:p>
          <a:p>
            <a:pPr marL="342900" indent="-342900">
              <a:buAutoNum type="arabicPeriod"/>
            </a:pPr>
            <a:r>
              <a:rPr lang="en-US" sz="1400" dirty="0" smtClean="0"/>
              <a:t> </a:t>
            </a:r>
            <a:r>
              <a:rPr lang="en-US" sz="1400" dirty="0"/>
              <a:t>Inefficient as Compared to Fossil Fuels: Secondly, and connected to the first, is the relative inefficiency of biomass energy. Ethanol, as a biodiesel is terribly inefficient when compared to gasoline, and it often has to be mixed with some gasoline to make it work properly anyway. On top of that, ethanol is harmful to combustion engines over long term use.</a:t>
            </a:r>
          </a:p>
          <a:p>
            <a:endParaRPr lang="en-US" sz="1400" dirty="0"/>
          </a:p>
          <a:p>
            <a:r>
              <a:rPr lang="en-US" sz="1400" dirty="0"/>
              <a:t>3. Harmful to Environment: Thirdly, using animal and human waste to power engines may save on carbon dioxide emissions, but it increases methane gases, which are also harmful to the Earth’s— ozone layer. So really, we are no better off environmentally for using one or the other. And speaking of using waste products, there is the smell to consider. While it is not physically harmful, it is definitely unpleasant, and it can attract unwanted pests (rats, flies) and spread bacteria and infection.</a:t>
            </a:r>
          </a:p>
          <a:p>
            <a:endParaRPr lang="en-US" sz="1400" dirty="0"/>
          </a:p>
          <a:p>
            <a:r>
              <a:rPr lang="en-US" sz="1400" dirty="0"/>
              <a:t>4. Consume More Fuel: Finally, using trees and tree products to power machines is inefficient as well. Not only does it take a lot more fuel to do the same job as using conventional fuels, but it also creates environmental problems of its own. To amass enough lumber to power a nation full of vehicles or even a power plant, companies would have to clear considerable forest area. This results in major topological changes and destroys the homes of countless animals and plants.</a:t>
            </a:r>
          </a:p>
          <a:p>
            <a:endParaRPr lang="en-US" sz="1400" dirty="0"/>
          </a:p>
          <a:p>
            <a:r>
              <a:rPr lang="en-US" sz="1400" dirty="0"/>
              <a:t>5. Require More Land: Combustion of biomass products require some land where they can easily be burnt. Since, it produces gases like methane in atmosphere; therefore it can be produced in those areas which are quite far from residential homes.</a:t>
            </a:r>
            <a:endParaRPr lang="ru-RU" sz="1400" dirty="0"/>
          </a:p>
        </p:txBody>
      </p:sp>
    </p:spTree>
    <p:extLst>
      <p:ext uri="{BB962C8B-B14F-4D97-AF65-F5344CB8AC3E}">
        <p14:creationId xmlns:p14="http://schemas.microsoft.com/office/powerpoint/2010/main" val="40311819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35496" y="476672"/>
            <a:ext cx="5400600" cy="6192688"/>
          </a:xfrm>
        </p:spPr>
        <p:txBody>
          <a:bodyPr>
            <a:noAutofit/>
          </a:bodyPr>
          <a:lstStyle/>
          <a:p>
            <a:r>
              <a:rPr lang="en-US" sz="2400" dirty="0" err="1">
                <a:solidFill>
                  <a:schemeClr val="tx1"/>
                </a:solidFill>
              </a:rPr>
              <a:t>Pecs</a:t>
            </a:r>
            <a:r>
              <a:rPr lang="en-US" sz="2400" dirty="0">
                <a:solidFill>
                  <a:schemeClr val="tx1"/>
                </a:solidFill>
              </a:rPr>
              <a:t> </a:t>
            </a:r>
          </a:p>
          <a:p>
            <a:r>
              <a:rPr lang="en-US" sz="2400" dirty="0" smtClean="0">
                <a:solidFill>
                  <a:schemeClr val="tx1"/>
                </a:solidFill>
              </a:rPr>
              <a:t>One of the biggest biomass station in the world.   </a:t>
            </a:r>
          </a:p>
          <a:p>
            <a:r>
              <a:rPr lang="en-US" sz="2400" dirty="0" smtClean="0">
                <a:solidFill>
                  <a:schemeClr val="tx1"/>
                </a:solidFill>
              </a:rPr>
              <a:t>Location</a:t>
            </a:r>
            <a:r>
              <a:rPr lang="en-US" sz="2400" dirty="0">
                <a:solidFill>
                  <a:schemeClr val="tx1"/>
                </a:solidFill>
              </a:rPr>
              <a:t>: </a:t>
            </a:r>
            <a:r>
              <a:rPr lang="en-US" sz="2400" dirty="0" smtClean="0">
                <a:solidFill>
                  <a:schemeClr val="tx1"/>
                </a:solidFill>
              </a:rPr>
              <a:t>Hungary</a:t>
            </a:r>
          </a:p>
          <a:p>
            <a:r>
              <a:rPr lang="en-US" sz="2400" dirty="0" smtClean="0">
                <a:solidFill>
                  <a:schemeClr val="tx1"/>
                </a:solidFill>
              </a:rPr>
              <a:t>Configuration</a:t>
            </a:r>
            <a:r>
              <a:rPr lang="en-US" sz="2400" dirty="0">
                <a:solidFill>
                  <a:schemeClr val="tx1"/>
                </a:solidFill>
              </a:rPr>
              <a:t>: 2 X 35, 2 X 65 MW </a:t>
            </a:r>
            <a:endParaRPr lang="en-US" sz="2400" dirty="0" smtClean="0">
              <a:solidFill>
                <a:schemeClr val="tx1"/>
              </a:solidFill>
            </a:endParaRPr>
          </a:p>
          <a:p>
            <a:r>
              <a:rPr lang="en-US" sz="2400" dirty="0" smtClean="0">
                <a:solidFill>
                  <a:schemeClr val="tx1"/>
                </a:solidFill>
              </a:rPr>
              <a:t> </a:t>
            </a:r>
            <a:r>
              <a:rPr lang="en-US" sz="2400" dirty="0">
                <a:solidFill>
                  <a:schemeClr val="tx1"/>
                </a:solidFill>
              </a:rPr>
              <a:t>Fuel: wood, natural gas </a:t>
            </a:r>
            <a:endParaRPr lang="en-US" sz="2400" dirty="0" smtClean="0">
              <a:solidFill>
                <a:schemeClr val="tx1"/>
              </a:solidFill>
            </a:endParaRPr>
          </a:p>
          <a:p>
            <a:r>
              <a:rPr lang="en-US" sz="2400" dirty="0" smtClean="0">
                <a:solidFill>
                  <a:schemeClr val="tx1"/>
                </a:solidFill>
              </a:rPr>
              <a:t>Quick </a:t>
            </a:r>
            <a:r>
              <a:rPr lang="en-US" sz="2400" dirty="0">
                <a:solidFill>
                  <a:schemeClr val="tx1"/>
                </a:solidFill>
              </a:rPr>
              <a:t>facts: This CHP plant was originally coal-fired. </a:t>
            </a:r>
            <a:endParaRPr lang="en-US" sz="2400" dirty="0" smtClean="0">
              <a:solidFill>
                <a:schemeClr val="tx1"/>
              </a:solidFill>
            </a:endParaRPr>
          </a:p>
          <a:p>
            <a:r>
              <a:rPr lang="en-US" sz="2400" dirty="0" smtClean="0">
                <a:solidFill>
                  <a:schemeClr val="tx1"/>
                </a:solidFill>
              </a:rPr>
              <a:t>In </a:t>
            </a:r>
            <a:r>
              <a:rPr lang="en-US" sz="2400" dirty="0">
                <a:solidFill>
                  <a:schemeClr val="tx1"/>
                </a:solidFill>
              </a:rPr>
              <a:t>2004, one of the 65-MW units was converted by Kvaerner to burn wood and the two 35-MW units were converted to gas.</a:t>
            </a:r>
            <a:endParaRPr lang="ru-RU" sz="2400" dirty="0">
              <a:solidFill>
                <a:schemeClr val="tx1"/>
              </a:solidFill>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92371"/>
            <a:ext cx="3823692"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7274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p:txBody>
          <a:bodyPr/>
          <a:lstStyle/>
          <a:p>
            <a:r>
              <a:rPr lang="en-US" b="1" dirty="0" smtClean="0"/>
              <a:t>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95181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79512" y="0"/>
            <a:ext cx="8640960" cy="2308324"/>
          </a:xfrm>
          <a:prstGeom prst="rect">
            <a:avLst/>
          </a:prstGeom>
        </p:spPr>
        <p:txBody>
          <a:bodyPr wrap="square">
            <a:spAutoFit/>
          </a:bodyPr>
          <a:lstStyle/>
          <a:p>
            <a:r>
              <a:rPr lang="en-US" sz="3600" b="1" i="1" dirty="0">
                <a:solidFill>
                  <a:schemeClr val="bg1"/>
                </a:solidFill>
              </a:rPr>
              <a:t>Renewable energy is generally defined as energy that is collected from resources which are naturally replenished on a human timescale, such as sunlight, wind, rain, tides, </a:t>
            </a:r>
            <a:r>
              <a:rPr lang="en-US" sz="3600" b="1" i="1" dirty="0" smtClean="0">
                <a:solidFill>
                  <a:schemeClr val="bg1"/>
                </a:solidFill>
              </a:rPr>
              <a:t>waves.</a:t>
            </a:r>
            <a:endParaRPr lang="en-US" sz="3600" b="1" i="1" dirty="0">
              <a:solidFill>
                <a:schemeClr val="bg1"/>
              </a:solidFill>
            </a:endParaRPr>
          </a:p>
        </p:txBody>
      </p:sp>
    </p:spTree>
    <p:extLst>
      <p:ext uri="{BB962C8B-B14F-4D97-AF65-F5344CB8AC3E}">
        <p14:creationId xmlns:p14="http://schemas.microsoft.com/office/powerpoint/2010/main" val="3950732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107504" y="188640"/>
            <a:ext cx="8712968" cy="6880626"/>
          </a:xfrm>
          <a:noFill/>
        </p:spPr>
        <p:txBody>
          <a:bodyPr>
            <a:normAutofit/>
          </a:bodyPr>
          <a:lstStyle/>
          <a:p>
            <a:pPr marL="0" indent="0">
              <a:buNone/>
            </a:pPr>
            <a:r>
              <a:rPr lang="en-US" sz="4800" dirty="0" smtClean="0"/>
              <a:t>Conclusion</a:t>
            </a:r>
          </a:p>
          <a:p>
            <a:r>
              <a:rPr lang="en-US" sz="4800" dirty="0" smtClean="0"/>
              <a:t>Biomass </a:t>
            </a:r>
            <a:r>
              <a:rPr lang="en-US" sz="4800" dirty="0"/>
              <a:t>is a potential alternative </a:t>
            </a:r>
            <a:r>
              <a:rPr lang="en-US" sz="4800" dirty="0" smtClean="0"/>
              <a:t>energy source to </a:t>
            </a:r>
            <a:r>
              <a:rPr lang="en-US" sz="4800" dirty="0"/>
              <a:t>fossil fuels but it is not very viable.</a:t>
            </a:r>
          </a:p>
          <a:p>
            <a:pPr marL="0" indent="0">
              <a:buNone/>
            </a:pPr>
            <a:r>
              <a:rPr lang="en-US" sz="4800" dirty="0" smtClean="0"/>
              <a:t> </a:t>
            </a:r>
            <a:endParaRPr lang="ru-RU" sz="4800" dirty="0"/>
          </a:p>
        </p:txBody>
      </p:sp>
    </p:spTree>
    <p:extLst>
      <p:ext uri="{BB962C8B-B14F-4D97-AF65-F5344CB8AC3E}">
        <p14:creationId xmlns:p14="http://schemas.microsoft.com/office/powerpoint/2010/main" val="12032105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p:txBody>
          <a:bodyPr/>
          <a:lstStyle/>
          <a:p>
            <a:r>
              <a:rPr lang="en-US" dirty="0" smtClean="0"/>
              <a:t>  </a:t>
            </a: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33264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86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251520" y="188640"/>
            <a:ext cx="8892480" cy="6552728"/>
          </a:xfrm>
        </p:spPr>
        <p:txBody>
          <a:bodyPr>
            <a:normAutofit/>
          </a:bodyPr>
          <a:lstStyle/>
          <a:p>
            <a:pPr marL="533400" indent="-533400">
              <a:lnSpc>
                <a:spcPct val="90000"/>
              </a:lnSpc>
              <a:buNone/>
            </a:pPr>
            <a:r>
              <a:rPr lang="en-US" altLang="ru-RU" sz="3600" b="1" i="1" dirty="0" smtClean="0"/>
              <a:t>Types of renewable </a:t>
            </a:r>
            <a:endParaRPr lang="en-US" altLang="ru-RU" sz="3600" b="1" i="1" dirty="0"/>
          </a:p>
          <a:p>
            <a:pPr marL="533400" indent="-533400">
              <a:lnSpc>
                <a:spcPct val="90000"/>
              </a:lnSpc>
              <a:buNone/>
            </a:pPr>
            <a:endParaRPr lang="tr-TR" altLang="ru-RU" sz="3600" b="1" i="1" dirty="0"/>
          </a:p>
          <a:p>
            <a:pPr marL="914400" lvl="1" indent="-457200">
              <a:lnSpc>
                <a:spcPct val="90000"/>
              </a:lnSpc>
              <a:buFontTx/>
              <a:buAutoNum type="arabicPeriod"/>
            </a:pPr>
            <a:r>
              <a:rPr lang="tr-TR" altLang="ru-RU" sz="3600" b="1" i="1" dirty="0"/>
              <a:t>Solar Energy</a:t>
            </a:r>
          </a:p>
          <a:p>
            <a:pPr marL="914400" lvl="1" indent="-457200">
              <a:lnSpc>
                <a:spcPct val="90000"/>
              </a:lnSpc>
              <a:buFontTx/>
              <a:buAutoNum type="arabicPeriod"/>
            </a:pPr>
            <a:r>
              <a:rPr lang="tr-TR" altLang="ru-RU" sz="3600" b="1" i="1" dirty="0"/>
              <a:t>Wind Energy</a:t>
            </a:r>
          </a:p>
          <a:p>
            <a:pPr marL="914400" lvl="1" indent="-457200">
              <a:lnSpc>
                <a:spcPct val="90000"/>
              </a:lnSpc>
              <a:buFontTx/>
              <a:buAutoNum type="arabicPeriod"/>
            </a:pPr>
            <a:r>
              <a:rPr lang="tr-TR" altLang="ru-RU" sz="3600" b="1" i="1" dirty="0"/>
              <a:t>Bioenergy</a:t>
            </a:r>
          </a:p>
          <a:p>
            <a:pPr marL="914400" lvl="1" indent="-457200">
              <a:lnSpc>
                <a:spcPct val="90000"/>
              </a:lnSpc>
              <a:buFontTx/>
              <a:buAutoNum type="arabicPeriod"/>
            </a:pPr>
            <a:r>
              <a:rPr lang="tr-TR" altLang="ru-RU" sz="3600" b="1" i="1" dirty="0"/>
              <a:t>Geothermal Energy</a:t>
            </a:r>
          </a:p>
          <a:p>
            <a:pPr marL="914400" lvl="1" indent="-457200">
              <a:lnSpc>
                <a:spcPct val="90000"/>
              </a:lnSpc>
              <a:buFontTx/>
              <a:buAutoNum type="arabicPeriod"/>
            </a:pPr>
            <a:r>
              <a:rPr lang="tr-TR" altLang="ru-RU" sz="3600" b="1" i="1" dirty="0"/>
              <a:t>Hydro Energy</a:t>
            </a:r>
          </a:p>
          <a:p>
            <a:pPr marL="914400" lvl="1" indent="-457200">
              <a:lnSpc>
                <a:spcPct val="90000"/>
              </a:lnSpc>
              <a:buFontTx/>
              <a:buAutoNum type="arabicPeriod"/>
            </a:pPr>
            <a:r>
              <a:rPr lang="tr-TR" altLang="ru-RU" sz="3600" b="1" i="1" dirty="0"/>
              <a:t>Ocean Energy </a:t>
            </a:r>
            <a:endParaRPr lang="en-GB" altLang="ru-RU" sz="3600" b="1" i="1" dirty="0"/>
          </a:p>
          <a:p>
            <a:endParaRPr lang="ru-RU" sz="3600" b="1" i="1" dirty="0"/>
          </a:p>
        </p:txBody>
      </p:sp>
    </p:spTree>
    <p:extLst>
      <p:ext uri="{BB962C8B-B14F-4D97-AF65-F5344CB8AC3E}">
        <p14:creationId xmlns:p14="http://schemas.microsoft.com/office/powerpoint/2010/main" val="607243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p:txBody>
          <a:bodyPr/>
          <a:lstStyle/>
          <a:p>
            <a:pPr marL="0" indent="0">
              <a:buNone/>
            </a:pPr>
            <a:r>
              <a:rPr lang="en-US" dirty="0" smtClean="0"/>
              <a:t>    </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84976"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894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87823" y="1700808"/>
            <a:ext cx="3170483" cy="584775"/>
          </a:xfrm>
          <a:prstGeom prst="rect">
            <a:avLst/>
          </a:prstGeom>
        </p:spPr>
        <p:txBody>
          <a:bodyPr wrap="none">
            <a:spAutoFit/>
          </a:bodyPr>
          <a:lstStyle/>
          <a:p>
            <a:r>
              <a:rPr lang="en-US" sz="3200" dirty="0"/>
              <a:t>History of Biomass</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3" y="188440"/>
            <a:ext cx="8902245" cy="6408712"/>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3" y="341359"/>
            <a:ext cx="3722001" cy="2151538"/>
          </a:xfrm>
          <a:prstGeom prst="rect">
            <a:avLst/>
          </a:prstGeom>
        </p:spPr>
      </p:pic>
      <p:sp>
        <p:nvSpPr>
          <p:cNvPr id="12" name="TextBox 11"/>
          <p:cNvSpPr txBox="1"/>
          <p:nvPr/>
        </p:nvSpPr>
        <p:spPr>
          <a:xfrm>
            <a:off x="4139952" y="476672"/>
            <a:ext cx="375424" cy="369332"/>
          </a:xfrm>
          <a:prstGeom prst="rect">
            <a:avLst/>
          </a:prstGeom>
          <a:noFill/>
        </p:spPr>
        <p:txBody>
          <a:bodyPr wrap="none" rtlCol="0">
            <a:spAutoFit/>
          </a:bodyPr>
          <a:lstStyle/>
          <a:p>
            <a:r>
              <a:rPr lang="en-US" dirty="0" smtClean="0"/>
              <a:t>HI</a:t>
            </a:r>
            <a:endParaRPr lang="ru-RU" dirty="0"/>
          </a:p>
        </p:txBody>
      </p:sp>
      <p:sp>
        <p:nvSpPr>
          <p:cNvPr id="13" name="TextBox 12"/>
          <p:cNvSpPr txBox="1"/>
          <p:nvPr/>
        </p:nvSpPr>
        <p:spPr>
          <a:xfrm>
            <a:off x="5724128" y="184284"/>
            <a:ext cx="3124656" cy="1323439"/>
          </a:xfrm>
          <a:prstGeom prst="rect">
            <a:avLst/>
          </a:prstGeom>
          <a:noFill/>
        </p:spPr>
        <p:txBody>
          <a:bodyPr wrap="square" rtlCol="0">
            <a:spAutoFit/>
          </a:bodyPr>
          <a:lstStyle/>
          <a:p>
            <a:r>
              <a:rPr lang="en-US" sz="4000" dirty="0" smtClean="0"/>
              <a:t>HISTORY OF BIOMASS</a:t>
            </a:r>
            <a:endParaRPr lang="ru-RU" sz="4000" dirty="0"/>
          </a:p>
        </p:txBody>
      </p:sp>
      <p:pic>
        <p:nvPicPr>
          <p:cNvPr id="16" name="Рисунок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908" y="4005064"/>
            <a:ext cx="6855851" cy="2592088"/>
          </a:xfrm>
          <a:prstGeom prst="rect">
            <a:avLst/>
          </a:prstGeom>
        </p:spPr>
      </p:pic>
    </p:spTree>
    <p:extLst>
      <p:ext uri="{BB962C8B-B14F-4D97-AF65-F5344CB8AC3E}">
        <p14:creationId xmlns:p14="http://schemas.microsoft.com/office/powerpoint/2010/main" val="1205698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p:txBody>
          <a:bodyPr/>
          <a:lstStyle/>
          <a:p>
            <a:pPr marL="0" indent="0">
              <a:buNone/>
            </a:pPr>
            <a:r>
              <a:rPr lang="en-US" dirty="0" smtClean="0"/>
              <a:t>  </a:t>
            </a:r>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1009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88783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179513" y="259766"/>
            <a:ext cx="3672408" cy="6049553"/>
          </a:xfrm>
        </p:spPr>
        <p:txBody>
          <a:bodyPr>
            <a:noAutofit/>
          </a:bodyPr>
          <a:lstStyle/>
          <a:p>
            <a:pPr marL="0" indent="0">
              <a:buNone/>
            </a:pPr>
            <a:r>
              <a:rPr lang="en-US" sz="2800" b="1" i="1" dirty="0" smtClean="0"/>
              <a:t>Definition of biomass</a:t>
            </a:r>
          </a:p>
          <a:p>
            <a:r>
              <a:rPr lang="en-US" dirty="0" smtClean="0"/>
              <a:t>Fuel developed from organic materials, a sustainable source of energy used to create electricity or other forms of power</a:t>
            </a:r>
          </a:p>
          <a:p>
            <a:r>
              <a:rPr lang="en-US" dirty="0" smtClean="0"/>
              <a:t>Biomass </a:t>
            </a:r>
            <a:r>
              <a:rPr lang="en-US" dirty="0"/>
              <a:t>includes all of the earth’s living matters, which are plants and animals…etc</a:t>
            </a:r>
            <a:r>
              <a:rPr lang="en-US" dirty="0" smtClean="0"/>
              <a:t>.</a:t>
            </a:r>
          </a:p>
          <a:p>
            <a:r>
              <a:rPr lang="en-US" dirty="0" smtClean="0"/>
              <a:t> </a:t>
            </a:r>
            <a:r>
              <a:rPr lang="en-US" dirty="0"/>
              <a:t>It’s internationally considered as a renewable source of </a:t>
            </a:r>
            <a:r>
              <a:rPr lang="en-US" dirty="0" smtClean="0"/>
              <a:t>energy</a:t>
            </a:r>
            <a:endParaRPr lang="ru-RU"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94527"/>
            <a:ext cx="5184576" cy="640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9804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3" name="Объект 2"/>
          <p:cNvSpPr>
            <a:spLocks noGrp="1"/>
          </p:cNvSpPr>
          <p:nvPr>
            <p:ph idx="1"/>
          </p:nvPr>
        </p:nvSpPr>
        <p:spPr>
          <a:xfrm>
            <a:off x="323528" y="116632"/>
            <a:ext cx="8517632" cy="5966123"/>
          </a:xfrm>
        </p:spPr>
        <p:txBody>
          <a:bodyPr/>
          <a:lstStyle/>
          <a:p>
            <a:r>
              <a:rPr lang="en-US" dirty="0"/>
              <a:t> </a:t>
            </a:r>
            <a:r>
              <a:rPr lang="en-US" dirty="0" smtClean="0"/>
              <a:t>It </a:t>
            </a:r>
            <a:r>
              <a:rPr lang="en-US" dirty="0"/>
              <a:t>is based on carbon and composed of a mixture of organic molecules such as hydrogen, atoms of oxygen, nitrogen, and some quantities of other atoms.</a:t>
            </a:r>
            <a:endParaRPr lang="ru-RU" b="1" i="1" dirty="0"/>
          </a:p>
          <a:p>
            <a:r>
              <a:rPr lang="en-US" b="1" i="1" dirty="0" smtClean="0"/>
              <a:t>  As </a:t>
            </a:r>
            <a:r>
              <a:rPr lang="en-US" b="1" i="1" dirty="0"/>
              <a:t>an energy source, biomass can either be used directly via combustion to produce heat	</a:t>
            </a:r>
          </a:p>
          <a:p>
            <a:endParaRPr lang="en-US" b="1" i="1" dirty="0"/>
          </a:p>
          <a:p>
            <a:pPr marL="0" indent="0">
              <a:buNone/>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4864"/>
            <a:ext cx="9144000" cy="480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0163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4" name="Прямоугольник 3"/>
          <p:cNvSpPr/>
          <p:nvPr/>
        </p:nvSpPr>
        <p:spPr>
          <a:xfrm>
            <a:off x="325559" y="140728"/>
            <a:ext cx="8640960" cy="646331"/>
          </a:xfrm>
          <a:prstGeom prst="rect">
            <a:avLst/>
          </a:prstGeom>
        </p:spPr>
        <p:txBody>
          <a:bodyPr wrap="square">
            <a:spAutoFit/>
          </a:bodyPr>
          <a:lstStyle/>
          <a:p>
            <a:r>
              <a:rPr lang="en-US" altLang="ru-RU" sz="3600" b="1" dirty="0" smtClean="0"/>
              <a:t> </a:t>
            </a:r>
            <a:endParaRPr lang="ru-RU" sz="36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559" y="260648"/>
            <a:ext cx="8494913" cy="6456625"/>
          </a:xfrm>
        </p:spPr>
      </p:pic>
    </p:spTree>
    <p:extLst>
      <p:ext uri="{BB962C8B-B14F-4D97-AF65-F5344CB8AC3E}">
        <p14:creationId xmlns:p14="http://schemas.microsoft.com/office/powerpoint/2010/main" val="13216465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Паркет">
  <a:themeElements>
    <a:clrScheme name="Паркет">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9D8948247364DB1D2EE57D1B7398B" ma:contentTypeVersion="" ma:contentTypeDescription="Create a new document." ma:contentTypeScope="" ma:versionID="3171cc2b1d92ca53ef4a039cecf1fdb2">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C333B-AEFB-41ED-AE14-956D68FF84DF}"/>
</file>

<file path=customXml/itemProps2.xml><?xml version="1.0" encoding="utf-8"?>
<ds:datastoreItem xmlns:ds="http://schemas.openxmlformats.org/officeDocument/2006/customXml" ds:itemID="{7EF10DDD-40D4-4158-BE35-7AEB2EFB10D9}"/>
</file>

<file path=customXml/itemProps3.xml><?xml version="1.0" encoding="utf-8"?>
<ds:datastoreItem xmlns:ds="http://schemas.openxmlformats.org/officeDocument/2006/customXml" ds:itemID="{C4F34409-26F7-4B82-A7EB-77A1347B5E1E}"/>
</file>

<file path=docProps/app.xml><?xml version="1.0" encoding="utf-8"?>
<Properties xmlns="http://schemas.openxmlformats.org/officeDocument/2006/extended-properties" xmlns:vt="http://schemas.openxmlformats.org/officeDocument/2006/docPropsVTypes">
  <Template>Thatch</Template>
  <TotalTime>648</TotalTime>
  <Words>847</Words>
  <Application>Microsoft Office PowerPoint</Application>
  <PresentationFormat>On-screen Show (4:3)</PresentationFormat>
  <Paragraphs>109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Паркет</vt:lpstr>
      <vt:lpstr>   </vt:lpstr>
      <vt:lpstr>  </vt:lpstr>
      <vt:lpstr> </vt:lpstr>
      <vt:lpstr>  </vt:lpstr>
      <vt:lpstr>PowerPoint Presentation</vt:lpstr>
      <vt:lpstr>  </vt:lpstr>
      <vt:lpstr>  </vt:lpstr>
      <vt:lpstr> </vt:lpstr>
      <vt:lpstr>  </vt:lpstr>
      <vt:lpstr> </vt:lpstr>
      <vt:lpstr>PowerPoint Presentation</vt:lpstr>
      <vt:lpstr> </vt:lpstr>
      <vt:lpstr> </vt:lpstr>
      <vt:lpstr>PowerPoint Presentation</vt:lpstr>
      <vt:lpstr>  </vt:lpstr>
      <vt:lpstr> </vt:lpstr>
      <vt:lpstr> </vt:lpstr>
      <vt:lpstr>PowerPoint Presentation</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Настя</dc:creator>
  <cp:lastModifiedBy>SCT</cp:lastModifiedBy>
  <cp:revision>81</cp:revision>
  <dcterms:created xsi:type="dcterms:W3CDTF">2016-11-28T17:46:26Z</dcterms:created>
  <dcterms:modified xsi:type="dcterms:W3CDTF">2016-12-06T08:24:05Z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0x0101000089D8948247364DB1D2EE57D1B7398B</vt:lpwstr>
  </property>
</Properties>
</file>