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1"/>
  </p:notesMasterIdLst>
  <p:sldIdLst>
    <p:sldId id="288" r:id="rId2"/>
    <p:sldId id="257" r:id="rId3"/>
    <p:sldId id="307" r:id="rId4"/>
    <p:sldId id="259" r:id="rId5"/>
    <p:sldId id="287" r:id="rId6"/>
    <p:sldId id="260" r:id="rId7"/>
    <p:sldId id="262" r:id="rId8"/>
    <p:sldId id="263" r:id="rId9"/>
    <p:sldId id="264" r:id="rId10"/>
    <p:sldId id="265" r:id="rId11"/>
    <p:sldId id="266" r:id="rId12"/>
    <p:sldId id="268" r:id="rId13"/>
    <p:sldId id="269" r:id="rId14"/>
    <p:sldId id="270" r:id="rId15"/>
    <p:sldId id="272" r:id="rId16"/>
    <p:sldId id="274" r:id="rId17"/>
    <p:sldId id="286" r:id="rId18"/>
    <p:sldId id="275" r:id="rId19"/>
    <p:sldId id="276" r:id="rId20"/>
    <p:sldId id="277" r:id="rId21"/>
    <p:sldId id="294" r:id="rId22"/>
    <p:sldId id="278" r:id="rId23"/>
    <p:sldId id="290" r:id="rId24"/>
    <p:sldId id="291" r:id="rId25"/>
    <p:sldId id="292" r:id="rId26"/>
    <p:sldId id="293" r:id="rId27"/>
    <p:sldId id="301" r:id="rId28"/>
    <p:sldId id="302" r:id="rId29"/>
    <p:sldId id="297" r:id="rId30"/>
    <p:sldId id="296" r:id="rId31"/>
    <p:sldId id="298" r:id="rId32"/>
    <p:sldId id="299" r:id="rId33"/>
    <p:sldId id="289" r:id="rId34"/>
    <p:sldId id="280" r:id="rId35"/>
    <p:sldId id="303" r:id="rId36"/>
    <p:sldId id="284" r:id="rId37"/>
    <p:sldId id="285" r:id="rId38"/>
    <p:sldId id="306" r:id="rId39"/>
    <p:sldId id="304" r:id="rId4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782" autoAdjust="0"/>
    <p:restoredTop sz="94660"/>
  </p:normalViewPr>
  <p:slideViewPr>
    <p:cSldViewPr>
      <p:cViewPr>
        <p:scale>
          <a:sx n="75" d="100"/>
          <a:sy n="75" d="100"/>
        </p:scale>
        <p:origin x="-1932"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1CEAD-ED77-4FE9-BFF8-0301411FB8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8411007C-E99A-4490-8260-6DA915317C07}">
      <dgm:prSet/>
      <dgm:spPr/>
      <dgm:t>
        <a:bodyPr/>
        <a:lstStyle/>
        <a:p>
          <a:pPr rtl="0"/>
          <a:r>
            <a:rPr lang="tr-TR" b="1" dirty="0" smtClean="0"/>
            <a:t>Colorado </a:t>
          </a:r>
          <a:r>
            <a:rPr lang="tr-TR" b="1" dirty="0" err="1" smtClean="0"/>
            <a:t>River</a:t>
          </a:r>
          <a:r>
            <a:rPr lang="tr-TR" b="1" dirty="0" smtClean="0"/>
            <a:t>, A</a:t>
          </a:r>
          <a:r>
            <a:rPr lang="en-US" b="1" dirty="0" smtClean="0"/>
            <a:t>s</a:t>
          </a:r>
          <a:r>
            <a:rPr lang="tr-TR" b="1" dirty="0" smtClean="0"/>
            <a:t> </a:t>
          </a:r>
          <a:r>
            <a:rPr lang="en-US" b="1" dirty="0" smtClean="0"/>
            <a:t>of</a:t>
          </a:r>
          <a:endParaRPr lang="tr-TR" b="1" dirty="0"/>
        </a:p>
      </dgm:t>
    </dgm:pt>
    <dgm:pt modelId="{16C04B5A-AC50-4EC5-A596-8D87111D93E0}" type="parTrans" cxnId="{7ED113A4-3DB4-4F1D-92FA-A3BD8F37E51A}">
      <dgm:prSet/>
      <dgm:spPr/>
      <dgm:t>
        <a:bodyPr/>
        <a:lstStyle/>
        <a:p>
          <a:endParaRPr lang="tr-TR"/>
        </a:p>
      </dgm:t>
    </dgm:pt>
    <dgm:pt modelId="{99794690-A90E-440B-8783-5C1D4F7EEFE9}" type="sibTrans" cxnId="{7ED113A4-3DB4-4F1D-92FA-A3BD8F37E51A}">
      <dgm:prSet/>
      <dgm:spPr/>
      <dgm:t>
        <a:bodyPr/>
        <a:lstStyle/>
        <a:p>
          <a:endParaRPr lang="tr-TR"/>
        </a:p>
      </dgm:t>
    </dgm:pt>
    <dgm:pt modelId="{AB6CFF71-C903-44A4-9AF0-4BBBD9670D0B}">
      <dgm:prSet/>
      <dgm:spPr/>
      <dgm:t>
        <a:bodyPr/>
        <a:lstStyle/>
        <a:p>
          <a:pPr rtl="0"/>
          <a:r>
            <a:rPr lang="tr-TR" b="1" dirty="0" err="1" smtClean="0"/>
            <a:t>June</a:t>
          </a:r>
          <a:r>
            <a:rPr lang="tr-TR" b="1" dirty="0" smtClean="0"/>
            <a:t> 2002</a:t>
          </a:r>
          <a:endParaRPr lang="tr-TR" b="1" dirty="0"/>
        </a:p>
      </dgm:t>
    </dgm:pt>
    <dgm:pt modelId="{D63239D4-A50F-4167-8989-54BC99653B17}" type="parTrans" cxnId="{3D8B877C-4096-4184-B143-E8593E582BE8}">
      <dgm:prSet/>
      <dgm:spPr/>
      <dgm:t>
        <a:bodyPr/>
        <a:lstStyle/>
        <a:p>
          <a:endParaRPr lang="tr-TR"/>
        </a:p>
      </dgm:t>
    </dgm:pt>
    <dgm:pt modelId="{36F36494-A71B-467C-91BC-0EDB2F8D464B}" type="sibTrans" cxnId="{3D8B877C-4096-4184-B143-E8593E582BE8}">
      <dgm:prSet/>
      <dgm:spPr/>
      <dgm:t>
        <a:bodyPr/>
        <a:lstStyle/>
        <a:p>
          <a:endParaRPr lang="tr-TR"/>
        </a:p>
      </dgm:t>
    </dgm:pt>
    <dgm:pt modelId="{2D5E19C9-48B4-47A5-AB42-F86A37F1D94A}" type="pres">
      <dgm:prSet presAssocID="{8C91CEAD-ED77-4FE9-BFF8-0301411FB8E4}" presName="linear" presStyleCnt="0">
        <dgm:presLayoutVars>
          <dgm:animLvl val="lvl"/>
          <dgm:resizeHandles val="exact"/>
        </dgm:presLayoutVars>
      </dgm:prSet>
      <dgm:spPr/>
      <dgm:t>
        <a:bodyPr/>
        <a:lstStyle/>
        <a:p>
          <a:endParaRPr lang="tr-TR"/>
        </a:p>
      </dgm:t>
    </dgm:pt>
    <dgm:pt modelId="{0C6C7B33-E382-4AA5-8900-960C0B944FA7}" type="pres">
      <dgm:prSet presAssocID="{8411007C-E99A-4490-8260-6DA915317C07}" presName="parentText" presStyleLbl="node1" presStyleIdx="0" presStyleCnt="2">
        <dgm:presLayoutVars>
          <dgm:chMax val="0"/>
          <dgm:bulletEnabled val="1"/>
        </dgm:presLayoutVars>
      </dgm:prSet>
      <dgm:spPr/>
      <dgm:t>
        <a:bodyPr/>
        <a:lstStyle/>
        <a:p>
          <a:endParaRPr lang="tr-TR"/>
        </a:p>
      </dgm:t>
    </dgm:pt>
    <dgm:pt modelId="{07FC108D-70A2-434B-8FFE-68954479701F}" type="pres">
      <dgm:prSet presAssocID="{99794690-A90E-440B-8783-5C1D4F7EEFE9}" presName="spacer" presStyleCnt="0"/>
      <dgm:spPr/>
    </dgm:pt>
    <dgm:pt modelId="{D3EE511C-46AB-4570-B3C2-A1D76033B3C3}" type="pres">
      <dgm:prSet presAssocID="{AB6CFF71-C903-44A4-9AF0-4BBBD9670D0B}" presName="parentText" presStyleLbl="node1" presStyleIdx="1" presStyleCnt="2">
        <dgm:presLayoutVars>
          <dgm:chMax val="0"/>
          <dgm:bulletEnabled val="1"/>
        </dgm:presLayoutVars>
      </dgm:prSet>
      <dgm:spPr/>
      <dgm:t>
        <a:bodyPr/>
        <a:lstStyle/>
        <a:p>
          <a:endParaRPr lang="tr-TR"/>
        </a:p>
      </dgm:t>
    </dgm:pt>
  </dgm:ptLst>
  <dgm:cxnLst>
    <dgm:cxn modelId="{7ED113A4-3DB4-4F1D-92FA-A3BD8F37E51A}" srcId="{8C91CEAD-ED77-4FE9-BFF8-0301411FB8E4}" destId="{8411007C-E99A-4490-8260-6DA915317C07}" srcOrd="0" destOrd="0" parTransId="{16C04B5A-AC50-4EC5-A596-8D87111D93E0}" sibTransId="{99794690-A90E-440B-8783-5C1D4F7EEFE9}"/>
    <dgm:cxn modelId="{3D8B877C-4096-4184-B143-E8593E582BE8}" srcId="{8C91CEAD-ED77-4FE9-BFF8-0301411FB8E4}" destId="{AB6CFF71-C903-44A4-9AF0-4BBBD9670D0B}" srcOrd="1" destOrd="0" parTransId="{D63239D4-A50F-4167-8989-54BC99653B17}" sibTransId="{36F36494-A71B-467C-91BC-0EDB2F8D464B}"/>
    <dgm:cxn modelId="{82B061D9-D715-43AF-9977-56E982F5D4A8}" type="presOf" srcId="{AB6CFF71-C903-44A4-9AF0-4BBBD9670D0B}" destId="{D3EE511C-46AB-4570-B3C2-A1D76033B3C3}" srcOrd="0" destOrd="0" presId="urn:microsoft.com/office/officeart/2005/8/layout/vList2"/>
    <dgm:cxn modelId="{51E21174-21F6-4410-ABBB-FA0F186281DF}" type="presOf" srcId="{8411007C-E99A-4490-8260-6DA915317C07}" destId="{0C6C7B33-E382-4AA5-8900-960C0B944FA7}" srcOrd="0" destOrd="0" presId="urn:microsoft.com/office/officeart/2005/8/layout/vList2"/>
    <dgm:cxn modelId="{8B098810-BF37-438B-B96B-6162A7B9EA6F}" type="presOf" srcId="{8C91CEAD-ED77-4FE9-BFF8-0301411FB8E4}" destId="{2D5E19C9-48B4-47A5-AB42-F86A37F1D94A}" srcOrd="0" destOrd="0" presId="urn:microsoft.com/office/officeart/2005/8/layout/vList2"/>
    <dgm:cxn modelId="{17C6DBBB-C7A3-4DD4-AA4F-DD87763E2E14}" type="presParOf" srcId="{2D5E19C9-48B4-47A5-AB42-F86A37F1D94A}" destId="{0C6C7B33-E382-4AA5-8900-960C0B944FA7}" srcOrd="0" destOrd="0" presId="urn:microsoft.com/office/officeart/2005/8/layout/vList2"/>
    <dgm:cxn modelId="{3AA358C4-CB3C-4B89-9F83-B828A8ABDFCE}" type="presParOf" srcId="{2D5E19C9-48B4-47A5-AB42-F86A37F1D94A}" destId="{07FC108D-70A2-434B-8FFE-68954479701F}" srcOrd="1" destOrd="0" presId="urn:microsoft.com/office/officeart/2005/8/layout/vList2"/>
    <dgm:cxn modelId="{EE462939-A6E3-4565-8B57-84B67FA845C3}" type="presParOf" srcId="{2D5E19C9-48B4-47A5-AB42-F86A37F1D94A}" destId="{D3EE511C-46AB-4570-B3C2-A1D76033B3C3}" srcOrd="2"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3550BE9-F255-42DC-B7F6-9756ADDD4F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2CDB47B7-2C1A-4714-8B19-CAF35267B6D8}">
      <dgm:prSet/>
      <dgm:spPr/>
      <dgm:t>
        <a:bodyPr/>
        <a:lstStyle/>
        <a:p>
          <a:pPr rtl="0"/>
          <a:r>
            <a:rPr lang="en-US" b="1" dirty="0" smtClean="0"/>
            <a:t>Colorado River, As of </a:t>
          </a:r>
          <a:endParaRPr lang="tr-TR" dirty="0"/>
        </a:p>
      </dgm:t>
    </dgm:pt>
    <dgm:pt modelId="{40BCEAE5-523D-44AE-99BF-958813AB0C0A}" type="parTrans" cxnId="{FD762F10-B925-4E9C-976E-607C0CEE1AB1}">
      <dgm:prSet/>
      <dgm:spPr/>
      <dgm:t>
        <a:bodyPr/>
        <a:lstStyle/>
        <a:p>
          <a:endParaRPr lang="tr-TR"/>
        </a:p>
      </dgm:t>
    </dgm:pt>
    <dgm:pt modelId="{377E4D80-A8E4-4D26-AAFC-A93F78E1CFE9}" type="sibTrans" cxnId="{FD762F10-B925-4E9C-976E-607C0CEE1AB1}">
      <dgm:prSet/>
      <dgm:spPr/>
      <dgm:t>
        <a:bodyPr/>
        <a:lstStyle/>
        <a:p>
          <a:endParaRPr lang="tr-TR"/>
        </a:p>
      </dgm:t>
    </dgm:pt>
    <dgm:pt modelId="{04FBB2BF-0F65-4AC2-A0AC-CBC26A1CFBFB}">
      <dgm:prSet/>
      <dgm:spPr/>
      <dgm:t>
        <a:bodyPr/>
        <a:lstStyle/>
        <a:p>
          <a:pPr rtl="0"/>
          <a:r>
            <a:rPr lang="en-US" b="1" dirty="0" smtClean="0"/>
            <a:t>December  2003</a:t>
          </a:r>
          <a:endParaRPr lang="tr-TR" dirty="0"/>
        </a:p>
      </dgm:t>
    </dgm:pt>
    <dgm:pt modelId="{BF39299C-9789-4866-BE43-8F4893AEE4FE}" type="parTrans" cxnId="{71BD031A-8F88-44CD-8E1E-EC307EEADC52}">
      <dgm:prSet/>
      <dgm:spPr/>
      <dgm:t>
        <a:bodyPr/>
        <a:lstStyle/>
        <a:p>
          <a:endParaRPr lang="tr-TR"/>
        </a:p>
      </dgm:t>
    </dgm:pt>
    <dgm:pt modelId="{85B45A33-BFD7-48FD-9887-76E6C38A3BD7}" type="sibTrans" cxnId="{71BD031A-8F88-44CD-8E1E-EC307EEADC52}">
      <dgm:prSet/>
      <dgm:spPr/>
      <dgm:t>
        <a:bodyPr/>
        <a:lstStyle/>
        <a:p>
          <a:endParaRPr lang="tr-TR"/>
        </a:p>
      </dgm:t>
    </dgm:pt>
    <dgm:pt modelId="{79C5BE9A-7FBA-4ADD-9509-CA2B3B638793}" type="pres">
      <dgm:prSet presAssocID="{33550BE9-F255-42DC-B7F6-9756ADDD4F1E}" presName="linear" presStyleCnt="0">
        <dgm:presLayoutVars>
          <dgm:animLvl val="lvl"/>
          <dgm:resizeHandles val="exact"/>
        </dgm:presLayoutVars>
      </dgm:prSet>
      <dgm:spPr/>
      <dgm:t>
        <a:bodyPr/>
        <a:lstStyle/>
        <a:p>
          <a:endParaRPr lang="tr-TR"/>
        </a:p>
      </dgm:t>
    </dgm:pt>
    <dgm:pt modelId="{732F983D-4298-42BE-BB9B-B45A64B3B8E4}" type="pres">
      <dgm:prSet presAssocID="{2CDB47B7-2C1A-4714-8B19-CAF35267B6D8}" presName="parentText" presStyleLbl="node1" presStyleIdx="0" presStyleCnt="2" custLinFactNeighborX="1786" custLinFactNeighborY="-12918">
        <dgm:presLayoutVars>
          <dgm:chMax val="0"/>
          <dgm:bulletEnabled val="1"/>
        </dgm:presLayoutVars>
      </dgm:prSet>
      <dgm:spPr/>
      <dgm:t>
        <a:bodyPr/>
        <a:lstStyle/>
        <a:p>
          <a:endParaRPr lang="tr-TR"/>
        </a:p>
      </dgm:t>
    </dgm:pt>
    <dgm:pt modelId="{0DF4784C-6297-4231-B9E8-D873A19ACD60}" type="pres">
      <dgm:prSet presAssocID="{377E4D80-A8E4-4D26-AAFC-A93F78E1CFE9}" presName="spacer" presStyleCnt="0"/>
      <dgm:spPr/>
    </dgm:pt>
    <dgm:pt modelId="{259ECC5E-F7FB-40AB-B4A3-2DFC986B17D1}" type="pres">
      <dgm:prSet presAssocID="{04FBB2BF-0F65-4AC2-A0AC-CBC26A1CFBFB}" presName="parentText" presStyleLbl="node1" presStyleIdx="1" presStyleCnt="2">
        <dgm:presLayoutVars>
          <dgm:chMax val="0"/>
          <dgm:bulletEnabled val="1"/>
        </dgm:presLayoutVars>
      </dgm:prSet>
      <dgm:spPr/>
      <dgm:t>
        <a:bodyPr/>
        <a:lstStyle/>
        <a:p>
          <a:endParaRPr lang="tr-TR"/>
        </a:p>
      </dgm:t>
    </dgm:pt>
  </dgm:ptLst>
  <dgm:cxnLst>
    <dgm:cxn modelId="{FD762F10-B925-4E9C-976E-607C0CEE1AB1}" srcId="{33550BE9-F255-42DC-B7F6-9756ADDD4F1E}" destId="{2CDB47B7-2C1A-4714-8B19-CAF35267B6D8}" srcOrd="0" destOrd="0" parTransId="{40BCEAE5-523D-44AE-99BF-958813AB0C0A}" sibTransId="{377E4D80-A8E4-4D26-AAFC-A93F78E1CFE9}"/>
    <dgm:cxn modelId="{71BD031A-8F88-44CD-8E1E-EC307EEADC52}" srcId="{33550BE9-F255-42DC-B7F6-9756ADDD4F1E}" destId="{04FBB2BF-0F65-4AC2-A0AC-CBC26A1CFBFB}" srcOrd="1" destOrd="0" parTransId="{BF39299C-9789-4866-BE43-8F4893AEE4FE}" sibTransId="{85B45A33-BFD7-48FD-9887-76E6C38A3BD7}"/>
    <dgm:cxn modelId="{ED91BF09-77F6-48D0-86CC-7DB30ACCC96E}" type="presOf" srcId="{04FBB2BF-0F65-4AC2-A0AC-CBC26A1CFBFB}" destId="{259ECC5E-F7FB-40AB-B4A3-2DFC986B17D1}" srcOrd="0" destOrd="0" presId="urn:microsoft.com/office/officeart/2005/8/layout/vList2"/>
    <dgm:cxn modelId="{7FDC787E-0E3A-4B9D-93D8-C028A5E016D6}" type="presOf" srcId="{33550BE9-F255-42DC-B7F6-9756ADDD4F1E}" destId="{79C5BE9A-7FBA-4ADD-9509-CA2B3B638793}" srcOrd="0" destOrd="0" presId="urn:microsoft.com/office/officeart/2005/8/layout/vList2"/>
    <dgm:cxn modelId="{E5ACCC99-ADF9-4B59-A3B9-EAB80085025E}" type="presOf" srcId="{2CDB47B7-2C1A-4714-8B19-CAF35267B6D8}" destId="{732F983D-4298-42BE-BB9B-B45A64B3B8E4}" srcOrd="0" destOrd="0" presId="urn:microsoft.com/office/officeart/2005/8/layout/vList2"/>
    <dgm:cxn modelId="{B9268207-0D3D-499A-9A6E-D74AA9667767}" type="presParOf" srcId="{79C5BE9A-7FBA-4ADD-9509-CA2B3B638793}" destId="{732F983D-4298-42BE-BB9B-B45A64B3B8E4}" srcOrd="0" destOrd="0" presId="urn:microsoft.com/office/officeart/2005/8/layout/vList2"/>
    <dgm:cxn modelId="{44E77C1D-9A7C-4E40-8034-4957504D63F3}" type="presParOf" srcId="{79C5BE9A-7FBA-4ADD-9509-CA2B3B638793}" destId="{0DF4784C-6297-4231-B9E8-D873A19ACD60}" srcOrd="1" destOrd="0" presId="urn:microsoft.com/office/officeart/2005/8/layout/vList2"/>
    <dgm:cxn modelId="{3B02350F-DE85-454C-90FA-FB9F9932D748}" type="presParOf" srcId="{79C5BE9A-7FBA-4ADD-9509-CA2B3B638793}" destId="{259ECC5E-F7FB-40AB-B4A3-2DFC986B17D1}"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4459F3-A004-4102-944C-8F848ADF4210}" type="datetimeFigureOut">
              <a:rPr lang="en-US"/>
              <a:pPr>
                <a:defRPr/>
              </a:pPr>
              <a:t>12/3/2016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63073A6-CBC0-4DF8-B2B6-B7D8E1663F85}" type="slidenum">
              <a:rPr lang="en-US"/>
              <a:pPr>
                <a:defRPr/>
              </a:pPr>
              <a:t>‹#›</a:t>
            </a:fld>
            <a:endParaRPr lang="en-US" dirty="0"/>
          </a:p>
        </p:txBody>
      </p:sp>
    </p:spTree>
    <p:extLst>
      <p:ext uri="{BB962C8B-B14F-4D97-AF65-F5344CB8AC3E}">
        <p14:creationId xmlns="" xmlns:p14="http://schemas.microsoft.com/office/powerpoint/2010/main" val="237611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75AE3-AEAA-4608-BA05-12C5BE5CD96A}" type="slidenum">
              <a:rPr lang="en-US" smtClean="0"/>
              <a:pPr fontAlgn="base">
                <a:spcBef>
                  <a:spcPct val="0"/>
                </a:spcBef>
                <a:spcAft>
                  <a:spcPct val="0"/>
                </a:spcAft>
                <a:defRPr/>
              </a:pPr>
              <a:t>33</a:t>
            </a:fld>
            <a:endParaRPr lang="en-US" dirty="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ctr" defTabSz="914400" rtl="0" eaLnBrk="1" fontAlgn="auto" latinLnBrk="0" hangingPunct="1">
              <a:lnSpc>
                <a:spcPct val="100000"/>
              </a:lnSpc>
              <a:spcBef>
                <a:spcPct val="30000"/>
              </a:spcBef>
              <a:spcAft>
                <a:spcPts val="0"/>
              </a:spcAft>
              <a:buClrTx/>
              <a:buSzTx/>
              <a:buFont typeface="Wingdings 2"/>
              <a:buNone/>
              <a:tabLst/>
              <a:defRPr/>
            </a:pPr>
            <a:r>
              <a:rPr lang="tr-TR" sz="1050" b="1" dirty="0" err="1" smtClean="0">
                <a:solidFill>
                  <a:schemeClr val="accent2"/>
                </a:solidFill>
              </a:rPr>
              <a:t>Portage</a:t>
            </a:r>
            <a:r>
              <a:rPr lang="tr-TR" sz="1050" b="1" dirty="0" smtClean="0">
                <a:solidFill>
                  <a:schemeClr val="accent2"/>
                </a:solidFill>
              </a:rPr>
              <a:t> </a:t>
            </a:r>
            <a:r>
              <a:rPr lang="tr-TR" sz="1050" b="1" dirty="0" err="1" smtClean="0">
                <a:solidFill>
                  <a:schemeClr val="accent2"/>
                </a:solidFill>
              </a:rPr>
              <a:t>Glacier</a:t>
            </a:r>
            <a:r>
              <a:rPr lang="tr-TR" sz="1050" b="1" dirty="0" smtClean="0">
                <a:solidFill>
                  <a:schemeClr val="accent2"/>
                </a:solidFill>
              </a:rPr>
              <a:t> </a:t>
            </a:r>
            <a:r>
              <a:rPr lang="tr-TR" sz="1050" b="1" dirty="0" err="1" smtClean="0">
                <a:solidFill>
                  <a:schemeClr val="accent2"/>
                </a:solidFill>
              </a:rPr>
              <a:t>Alaska</a:t>
            </a:r>
            <a:r>
              <a:rPr lang="tr-TR" sz="1050" b="1" dirty="0" smtClean="0">
                <a:solidFill>
                  <a:schemeClr val="accent2"/>
                </a:solidFill>
              </a:rPr>
              <a:t> </a:t>
            </a:r>
            <a:r>
              <a:rPr lang="tr-TR" sz="1050" b="1" dirty="0" err="1" smtClean="0">
                <a:solidFill>
                  <a:schemeClr val="accent2"/>
                </a:solidFill>
              </a:rPr>
              <a:t>then</a:t>
            </a:r>
            <a:r>
              <a:rPr lang="tr-TR" sz="1050" b="1" dirty="0" smtClean="0">
                <a:solidFill>
                  <a:schemeClr val="accent2"/>
                </a:solidFill>
              </a:rPr>
              <a:t>….</a:t>
            </a:r>
          </a:p>
          <a:p>
            <a:pPr algn="ctr" eaLnBrk="1" fontAlgn="auto" hangingPunct="1">
              <a:spcAft>
                <a:spcPts val="0"/>
              </a:spcAft>
              <a:buFont typeface="Wingdings 2"/>
              <a:buNone/>
              <a:defRPr/>
            </a:pPr>
            <a:endParaRPr lang="en-US" sz="1050" dirty="0" smtClean="0"/>
          </a:p>
        </p:txBody>
      </p:sp>
      <p:sp>
        <p:nvSpPr>
          <p:cNvPr id="4" name="3 Slayt Numarası Yer Tutucusu"/>
          <p:cNvSpPr>
            <a:spLocks noGrp="1"/>
          </p:cNvSpPr>
          <p:nvPr>
            <p:ph type="sldNum" sz="quarter" idx="10"/>
          </p:nvPr>
        </p:nvSpPr>
        <p:spPr/>
        <p:txBody>
          <a:bodyPr/>
          <a:lstStyle/>
          <a:p>
            <a:pPr>
              <a:defRPr/>
            </a:pPr>
            <a:fld id="{663073A6-CBC0-4DF8-B2B6-B7D8E1663F85}"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pPr>
              <a:defRPr/>
            </a:pPr>
            <a:fld id="{8922270F-6361-4701-B4FE-7E6688B3DB05}" type="datetimeFigureOut">
              <a:rPr lang="en-US" smtClean="0"/>
              <a:pPr>
                <a:defRPr/>
              </a:pPr>
              <a:t>12/3/2016</a:t>
            </a:fld>
            <a:endParaRPr lang="en-US" dirty="0"/>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dirty="0"/>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8922270F-6361-4701-B4FE-7E6688B3DB05}" type="datetimeFigureOut">
              <a:rPr lang="en-US" smtClean="0"/>
              <a:pPr>
                <a:defRPr/>
              </a:pPr>
              <a:t>12/3/2016</a:t>
            </a:fld>
            <a:endParaRPr lang="en-US" dirty="0"/>
          </a:p>
        </p:txBody>
      </p:sp>
      <p:sp>
        <p:nvSpPr>
          <p:cNvPr id="5" name="4 Altbilgi Yer Tutucusu"/>
          <p:cNvSpPr>
            <a:spLocks noGrp="1"/>
          </p:cNvSpPr>
          <p:nvPr>
            <p:ph type="ftr" sz="quarter" idx="11"/>
          </p:nvPr>
        </p:nvSpPr>
        <p:spPr/>
        <p:txBody>
          <a:bodyPr/>
          <a:lstStyle/>
          <a:p>
            <a:pPr>
              <a:defRPr/>
            </a:pPr>
            <a:endParaRPr lang="en-US" dirty="0"/>
          </a:p>
        </p:txBody>
      </p:sp>
      <p:sp>
        <p:nvSpPr>
          <p:cNvPr id="6" name="5 Slayt Numarası Yer Tutucusu"/>
          <p:cNvSpPr>
            <a:spLocks noGrp="1"/>
          </p:cNvSpPr>
          <p:nvPr>
            <p:ph type="sldNum" sz="quarter" idx="12"/>
          </p:nvPr>
        </p:nvSpPr>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8922270F-6361-4701-B4FE-7E6688B3DB05}" type="datetimeFigureOut">
              <a:rPr lang="en-US" smtClean="0"/>
              <a:pPr>
                <a:defRPr/>
              </a:pPr>
              <a:t>12/3/2016</a:t>
            </a:fld>
            <a:endParaRPr lang="en-US" dirty="0"/>
          </a:p>
        </p:txBody>
      </p:sp>
      <p:sp>
        <p:nvSpPr>
          <p:cNvPr id="5" name="4 Altbilgi Yer Tutucusu"/>
          <p:cNvSpPr>
            <a:spLocks noGrp="1"/>
          </p:cNvSpPr>
          <p:nvPr>
            <p:ph type="ftr" sz="quarter" idx="11"/>
          </p:nvPr>
        </p:nvSpPr>
        <p:spPr/>
        <p:txBody>
          <a:bodyPr/>
          <a:lstStyle/>
          <a:p>
            <a:pPr>
              <a:defRPr/>
            </a:pPr>
            <a:endParaRPr lang="en-US" dirty="0"/>
          </a:p>
        </p:txBody>
      </p:sp>
      <p:sp>
        <p:nvSpPr>
          <p:cNvPr id="6" name="5 Slayt Numarası Yer Tutucusu"/>
          <p:cNvSpPr>
            <a:spLocks noGrp="1"/>
          </p:cNvSpPr>
          <p:nvPr>
            <p:ph type="sldNum" sz="quarter" idx="12"/>
          </p:nvPr>
        </p:nvSpPr>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pPr>
              <a:defRPr/>
            </a:pPr>
            <a:fld id="{8922270F-6361-4701-B4FE-7E6688B3DB05}" type="datetimeFigureOut">
              <a:rPr lang="en-US" smtClean="0"/>
              <a:pPr>
                <a:defRPr/>
              </a:pPr>
              <a:t>12/3/2016</a:t>
            </a:fld>
            <a:endParaRPr lang="en-US" dirty="0"/>
          </a:p>
        </p:txBody>
      </p:sp>
      <p:sp>
        <p:nvSpPr>
          <p:cNvPr id="5" name="4 Altbilgi Yer Tutucusu"/>
          <p:cNvSpPr>
            <a:spLocks noGrp="1"/>
          </p:cNvSpPr>
          <p:nvPr>
            <p:ph type="ftr" sz="quarter" idx="11"/>
          </p:nvPr>
        </p:nvSpPr>
        <p:spPr>
          <a:xfrm>
            <a:off x="457200" y="6480969"/>
            <a:ext cx="4260056" cy="300831"/>
          </a:xfrm>
        </p:spPr>
        <p:txBody>
          <a:bodyPr/>
          <a:lstStyle/>
          <a:p>
            <a:pPr>
              <a:defRPr/>
            </a:pPr>
            <a:endParaRPr lang="en-US" dirty="0"/>
          </a:p>
        </p:txBody>
      </p:sp>
      <p:sp>
        <p:nvSpPr>
          <p:cNvPr id="6" name="5 Slayt Numarası Yer Tutucusu"/>
          <p:cNvSpPr>
            <a:spLocks noGrp="1"/>
          </p:cNvSpPr>
          <p:nvPr>
            <p:ph type="sldNum" sz="quarter" idx="12"/>
          </p:nvPr>
        </p:nvSpPr>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Veri Yer Tutucusu"/>
          <p:cNvSpPr>
            <a:spLocks noGrp="1"/>
          </p:cNvSpPr>
          <p:nvPr>
            <p:ph type="dt" sz="half" idx="10"/>
          </p:nvPr>
        </p:nvSpPr>
        <p:spPr>
          <a:xfrm>
            <a:off x="6955632" y="6477000"/>
            <a:ext cx="2133600" cy="304800"/>
          </a:xfrm>
        </p:spPr>
        <p:txBody>
          <a:bodyPr/>
          <a:lstStyle/>
          <a:p>
            <a:pPr>
              <a:defRPr/>
            </a:pPr>
            <a:fld id="{8922270F-6361-4701-B4FE-7E6688B3DB05}" type="datetimeFigureOut">
              <a:rPr lang="en-US" smtClean="0"/>
              <a:pPr>
                <a:defRPr/>
              </a:pPr>
              <a:t>12/3/2016</a:t>
            </a:fld>
            <a:endParaRPr lang="en-US" dirty="0"/>
          </a:p>
        </p:txBody>
      </p:sp>
      <p:sp>
        <p:nvSpPr>
          <p:cNvPr id="5" name="4 Altbilgi Yer Tutucusu"/>
          <p:cNvSpPr>
            <a:spLocks noGrp="1"/>
          </p:cNvSpPr>
          <p:nvPr>
            <p:ph type="ftr" sz="quarter" idx="11"/>
          </p:nvPr>
        </p:nvSpPr>
        <p:spPr>
          <a:xfrm>
            <a:off x="2619376" y="6480969"/>
            <a:ext cx="4260056" cy="300831"/>
          </a:xfrm>
        </p:spPr>
        <p:txBody>
          <a:bodyPr/>
          <a:lstStyle/>
          <a:p>
            <a:pPr>
              <a:defRPr/>
            </a:pPr>
            <a:endParaRPr lang="en-US" dirty="0"/>
          </a:p>
        </p:txBody>
      </p:sp>
      <p:sp>
        <p:nvSpPr>
          <p:cNvPr id="6" name="5 Slayt Numarası Yer Tutucusu"/>
          <p:cNvSpPr>
            <a:spLocks noGrp="1"/>
          </p:cNvSpPr>
          <p:nvPr>
            <p:ph type="sldNum" sz="quarter" idx="12"/>
          </p:nvPr>
        </p:nvSpPr>
        <p:spPr>
          <a:xfrm>
            <a:off x="8451056" y="809624"/>
            <a:ext cx="502920" cy="300831"/>
          </a:xfrm>
        </p:spPr>
        <p:txBody>
          <a:bodyPr/>
          <a:lstStyle/>
          <a:p>
            <a:pPr>
              <a:defRPr/>
            </a:pPr>
            <a:fld id="{E10ED43E-449E-4E6D-B814-5951842F61DA}" type="slidenum">
              <a:rPr lang="en-US" smtClean="0"/>
              <a:pPr>
                <a:defRPr/>
              </a:pPr>
              <a:t>‹#›</a:t>
            </a:fld>
            <a:endParaRPr lang="en-US" dirty="0"/>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pPr>
              <a:defRPr/>
            </a:pPr>
            <a:fld id="{8922270F-6361-4701-B4FE-7E6688B3DB05}" type="datetimeFigureOut">
              <a:rPr lang="en-US" smtClean="0"/>
              <a:pPr>
                <a:defRPr/>
              </a:pPr>
              <a:t>12/3/2016</a:t>
            </a:fld>
            <a:endParaRPr lang="en-US" dirty="0"/>
          </a:p>
        </p:txBody>
      </p:sp>
      <p:sp>
        <p:nvSpPr>
          <p:cNvPr id="6" name="5 Altbilgi Yer Tutucusu"/>
          <p:cNvSpPr>
            <a:spLocks noGrp="1"/>
          </p:cNvSpPr>
          <p:nvPr>
            <p:ph type="ftr" sz="quarter" idx="11"/>
          </p:nvPr>
        </p:nvSpPr>
        <p:spPr>
          <a:xfrm>
            <a:off x="457200" y="6480969"/>
            <a:ext cx="4260056" cy="301752"/>
          </a:xfrm>
        </p:spPr>
        <p:txBody>
          <a:bodyPr/>
          <a:lstStyle/>
          <a:p>
            <a:pPr>
              <a:defRPr/>
            </a:pPr>
            <a:endParaRPr lang="en-US" dirty="0"/>
          </a:p>
        </p:txBody>
      </p:sp>
      <p:sp>
        <p:nvSpPr>
          <p:cNvPr id="7" name="6 Slayt Numarası Yer Tutucusu"/>
          <p:cNvSpPr>
            <a:spLocks noGrp="1"/>
          </p:cNvSpPr>
          <p:nvPr>
            <p:ph type="sldNum" sz="quarter" idx="12"/>
          </p:nvPr>
        </p:nvSpPr>
        <p:spPr>
          <a:xfrm>
            <a:off x="7589520" y="6480969"/>
            <a:ext cx="502920" cy="301752"/>
          </a:xfrm>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pPr>
              <a:defRPr/>
            </a:pPr>
            <a:fld id="{8922270F-6361-4701-B4FE-7E6688B3DB05}" type="datetimeFigureOut">
              <a:rPr lang="en-US" smtClean="0"/>
              <a:pPr>
                <a:defRPr/>
              </a:pPr>
              <a:t>12/3/2016</a:t>
            </a:fld>
            <a:endParaRPr lang="en-US" dirty="0"/>
          </a:p>
        </p:txBody>
      </p:sp>
      <p:sp>
        <p:nvSpPr>
          <p:cNvPr id="8" name="7 Altbilgi Yer Tutucusu"/>
          <p:cNvSpPr>
            <a:spLocks noGrp="1"/>
          </p:cNvSpPr>
          <p:nvPr>
            <p:ph type="ftr" sz="quarter" idx="11"/>
          </p:nvPr>
        </p:nvSpPr>
        <p:spPr>
          <a:xfrm>
            <a:off x="457200" y="6480969"/>
            <a:ext cx="4261104" cy="301752"/>
          </a:xfrm>
        </p:spPr>
        <p:txBody>
          <a:bodyPr/>
          <a:lstStyle/>
          <a:p>
            <a:pPr>
              <a:defRPr/>
            </a:pPr>
            <a:endParaRPr lang="en-US" dirty="0"/>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pPr>
              <a:defRPr/>
            </a:pPr>
            <a:fld id="{E10ED43E-449E-4E6D-B814-5951842F61D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8922270F-6361-4701-B4FE-7E6688B3DB05}" type="datetimeFigureOut">
              <a:rPr lang="en-US" smtClean="0"/>
              <a:pPr>
                <a:defRPr/>
              </a:pPr>
              <a:t>12/3/2016</a:t>
            </a:fld>
            <a:endParaRPr lang="en-US" dirty="0"/>
          </a:p>
        </p:txBody>
      </p:sp>
      <p:sp>
        <p:nvSpPr>
          <p:cNvPr id="4" name="3 Altbilgi Yer Tutucusu"/>
          <p:cNvSpPr>
            <a:spLocks noGrp="1"/>
          </p:cNvSpPr>
          <p:nvPr>
            <p:ph type="ftr" sz="quarter" idx="11"/>
          </p:nvPr>
        </p:nvSpPr>
        <p:spPr/>
        <p:txBody>
          <a:bodyPr/>
          <a:lstStyle/>
          <a:p>
            <a:pPr>
              <a:defRPr/>
            </a:pPr>
            <a:endParaRPr lang="en-US" dirty="0"/>
          </a:p>
        </p:txBody>
      </p:sp>
      <p:sp>
        <p:nvSpPr>
          <p:cNvPr id="5" name="4 Slayt Numarası Yer Tutucusu"/>
          <p:cNvSpPr>
            <a:spLocks noGrp="1"/>
          </p:cNvSpPr>
          <p:nvPr>
            <p:ph type="sldNum" sz="quarter" idx="12"/>
          </p:nvPr>
        </p:nvSpPr>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pPr>
              <a:defRPr/>
            </a:pPr>
            <a:fld id="{8922270F-6361-4701-B4FE-7E6688B3DB05}" type="datetimeFigureOut">
              <a:rPr lang="en-US" smtClean="0"/>
              <a:pPr>
                <a:defRPr/>
              </a:pPr>
              <a:t>12/3/2016</a:t>
            </a:fld>
            <a:endParaRPr lang="en-US" dirty="0"/>
          </a:p>
        </p:txBody>
      </p:sp>
      <p:sp>
        <p:nvSpPr>
          <p:cNvPr id="3" name="2 Altbilgi Yer Tutucusu"/>
          <p:cNvSpPr>
            <a:spLocks noGrp="1"/>
          </p:cNvSpPr>
          <p:nvPr>
            <p:ph type="ftr" sz="quarter" idx="11"/>
          </p:nvPr>
        </p:nvSpPr>
        <p:spPr>
          <a:xfrm>
            <a:off x="457200" y="6481890"/>
            <a:ext cx="4260056" cy="300831"/>
          </a:xfrm>
        </p:spPr>
        <p:txBody>
          <a:bodyPr/>
          <a:lstStyle/>
          <a:p>
            <a:pPr>
              <a:defRPr/>
            </a:pPr>
            <a:endParaRPr lang="en-US" dirty="0"/>
          </a:p>
        </p:txBody>
      </p:sp>
      <p:sp>
        <p:nvSpPr>
          <p:cNvPr id="4" name="3 Slayt Numarası Yer Tutucusu"/>
          <p:cNvSpPr>
            <a:spLocks noGrp="1"/>
          </p:cNvSpPr>
          <p:nvPr>
            <p:ph type="sldNum" sz="quarter" idx="12"/>
          </p:nvPr>
        </p:nvSpPr>
        <p:spPr>
          <a:xfrm>
            <a:off x="7589520" y="6480969"/>
            <a:ext cx="502920" cy="301752"/>
          </a:xfrm>
        </p:spPr>
        <p:txBody>
          <a:bodyPr/>
          <a:lstStyle/>
          <a:p>
            <a:pPr>
              <a:defRPr/>
            </a:pPr>
            <a:fld id="{E10ED43E-449E-4E6D-B814-5951842F61D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pPr>
              <a:defRPr/>
            </a:pPr>
            <a:fld id="{8922270F-6361-4701-B4FE-7E6688B3DB05}" type="datetimeFigureOut">
              <a:rPr lang="en-US" smtClean="0"/>
              <a:pPr>
                <a:defRPr/>
              </a:pPr>
              <a:t>12/3/2016</a:t>
            </a:fld>
            <a:endParaRPr lang="en-US" dirty="0"/>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pPr>
              <a:defRPr/>
            </a:pPr>
            <a:endParaRPr lang="en-US" dirty="0"/>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pPr>
              <a:defRPr/>
            </a:pPr>
            <a:fld id="{E10ED43E-449E-4E6D-B814-5951842F61D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dirty="0"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pPr>
              <a:defRPr/>
            </a:pPr>
            <a:fld id="{8922270F-6361-4701-B4FE-7E6688B3DB05}" type="datetimeFigureOut">
              <a:rPr lang="en-US" smtClean="0"/>
              <a:pPr>
                <a:defRPr/>
              </a:pPr>
              <a:t>12/3/2016</a:t>
            </a:fld>
            <a:endParaRPr lang="en-US" dirty="0"/>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pPr>
              <a:defRPr/>
            </a:pPr>
            <a:endParaRPr lang="en-US" dirty="0"/>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pPr>
              <a:defRPr/>
            </a:pPr>
            <a:fld id="{E10ED43E-449E-4E6D-B814-5951842F61D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8922270F-6361-4701-B4FE-7E6688B3DB05}" type="datetimeFigureOut">
              <a:rPr lang="en-US" smtClean="0"/>
              <a:pPr>
                <a:defRPr/>
              </a:pPr>
              <a:t>12/3/2016</a:t>
            </a:fld>
            <a:endParaRPr lang="en-US" dirty="0"/>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dirty="0"/>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E10ED43E-449E-4E6D-B814-5951842F61D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diagramData" Target="../diagrams/data2.xml"/><Relationship Id="rId11" Type="http://schemas.openxmlformats.org/officeDocument/2006/relationships/image" Target="../media/image26.jpeg"/><Relationship Id="rId5" Type="http://schemas.openxmlformats.org/officeDocument/2006/relationships/diagramColors" Target="../diagrams/colors1.xml"/><Relationship Id="rId10" Type="http://schemas.openxmlformats.org/officeDocument/2006/relationships/image" Target="../media/image25.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3276600"/>
          </a:xfrm>
        </p:spPr>
        <p:txBody>
          <a:bodyPr>
            <a:noAutofit/>
          </a:bodyPr>
          <a:lstStyle/>
          <a:p>
            <a:pPr algn="ctr" eaLnBrk="1" fontAlgn="auto" hangingPunct="1">
              <a:spcAft>
                <a:spcPts val="0"/>
              </a:spcAft>
              <a:defRPr/>
            </a:pPr>
            <a:r>
              <a:rPr lang="en-US" sz="6600" b="1" i="1" dirty="0" smtClean="0">
                <a:ln>
                  <a:solidFill>
                    <a:schemeClr val="bg2">
                      <a:lumMod val="25000"/>
                    </a:schemeClr>
                  </a:solidFill>
                </a:ln>
                <a:solidFill>
                  <a:schemeClr val="accent1">
                    <a:lumMod val="50000"/>
                  </a:schemeClr>
                </a:solidFill>
                <a:effectLst>
                  <a:outerShdw blurRad="38100" dist="38100" dir="2700000" algn="tl">
                    <a:srgbClr val="000000">
                      <a:alpha val="43137"/>
                    </a:srgbClr>
                  </a:outerShdw>
                </a:effectLst>
                <a:latin typeface="Cambria" pitchFamily="18" charset="0"/>
              </a:rPr>
              <a:t>ENVIRONMENT POLLUTION AND CONTROL</a:t>
            </a:r>
            <a:r>
              <a:rPr lang="en-US" sz="6600" b="1" dirty="0" smtClean="0">
                <a:latin typeface="Cambria" pitchFamily="18" charset="0"/>
              </a:rPr>
              <a:t/>
            </a:r>
            <a:br>
              <a:rPr lang="en-US" sz="6600" b="1" dirty="0" smtClean="0">
                <a:latin typeface="Cambria" pitchFamily="18" charset="0"/>
              </a:rPr>
            </a:br>
            <a:endParaRPr lang="en-US" sz="6600" b="1" dirty="0">
              <a:latin typeface="Cambria" pitchFamily="18" charset="0"/>
            </a:endParaRPr>
          </a:p>
        </p:txBody>
      </p:sp>
      <p:sp>
        <p:nvSpPr>
          <p:cNvPr id="3" name="Content Placeholder 2"/>
          <p:cNvSpPr>
            <a:spLocks noGrp="1"/>
          </p:cNvSpPr>
          <p:nvPr>
            <p:ph idx="1"/>
          </p:nvPr>
        </p:nvSpPr>
        <p:spPr>
          <a:xfrm>
            <a:off x="457200" y="4929198"/>
            <a:ext cx="8543956" cy="1127125"/>
          </a:xfrm>
        </p:spPr>
        <p:txBody>
          <a:bodyPr>
            <a:normAutofit fontScale="77500" lnSpcReduction="20000"/>
          </a:bodyPr>
          <a:lstStyle/>
          <a:p>
            <a:pPr algn="r" eaLnBrk="1" fontAlgn="auto" hangingPunct="1">
              <a:spcAft>
                <a:spcPts val="0"/>
              </a:spcAft>
              <a:buFont typeface="Wingdings 2"/>
              <a:buNone/>
              <a:defRPr/>
            </a:pPr>
            <a:r>
              <a:rPr lang="tr-TR" b="1" i="1" dirty="0" smtClean="0">
                <a:solidFill>
                  <a:schemeClr val="accent1">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Görkem Magemizoğlu</a:t>
            </a:r>
          </a:p>
          <a:p>
            <a:pPr algn="r" eaLnBrk="1" fontAlgn="auto" hangingPunct="1">
              <a:spcAft>
                <a:spcPts val="0"/>
              </a:spcAft>
              <a:buFont typeface="Wingdings 2"/>
              <a:buNone/>
              <a:defRPr/>
            </a:pPr>
            <a:r>
              <a:rPr lang="tr-TR" b="1" i="1" dirty="0" smtClean="0">
                <a:solidFill>
                  <a:schemeClr val="accent1">
                    <a:lumMod val="60000"/>
                    <a:lumOff val="40000"/>
                  </a:schemeClr>
                </a:solidFill>
                <a:effectLst>
                  <a:outerShdw blurRad="38100" dist="38100" dir="2700000" algn="tl">
                    <a:srgbClr val="000000">
                      <a:alpha val="43137"/>
                    </a:srgbClr>
                  </a:outerShdw>
                </a:effectLst>
                <a:latin typeface="Aharoni" pitchFamily="2" charset="-79"/>
                <a:cs typeface="Aharoni" pitchFamily="2" charset="-79"/>
              </a:rPr>
              <a:t>Kaan ŞEN</a:t>
            </a:r>
          </a:p>
          <a:p>
            <a:pPr algn="r" eaLnBrk="1" fontAlgn="auto" hangingPunct="1">
              <a:spcAft>
                <a:spcPts val="0"/>
              </a:spcAft>
              <a:buFont typeface="Wingdings 2"/>
              <a:buNone/>
              <a:defRPr/>
            </a:pPr>
            <a:r>
              <a:rPr lang="en-US" b="1" dirty="0" smtClean="0">
                <a:solidFill>
                  <a:schemeClr val="accent2">
                    <a:lumMod val="75000"/>
                  </a:schemeClr>
                </a:solidFill>
                <a:effectLst>
                  <a:outerShdw blurRad="38100" dist="38100" dir="2700000" algn="tl">
                    <a:srgbClr val="000000">
                      <a:alpha val="43137"/>
                    </a:srgbClr>
                  </a:outerShdw>
                </a:effectLst>
                <a:latin typeface="Aharoni" pitchFamily="2" charset="-79"/>
                <a:cs typeface="Aharoni" pitchFamily="2" charset="-79"/>
              </a:rPr>
              <a:t>					</a:t>
            </a:r>
            <a:endParaRPr lang="en-US" b="1" dirty="0">
              <a:solidFill>
                <a:schemeClr val="accent2">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144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Industrial Waste</a:t>
            </a:r>
            <a:endParaRPr lang="en-US" sz="4400" b="1" dirty="0">
              <a:effectLst>
                <a:outerShdw blurRad="38100" dist="38100" dir="2700000" algn="tl">
                  <a:srgbClr val="000000">
                    <a:alpha val="43137"/>
                  </a:srgbClr>
                </a:outerShdw>
              </a:effectLst>
              <a:latin typeface="Cambria" pitchFamily="18" charset="0"/>
            </a:endParaRPr>
          </a:p>
        </p:txBody>
      </p:sp>
      <p:pic>
        <p:nvPicPr>
          <p:cNvPr id="8194" name="Picture 2"/>
          <p:cNvPicPr>
            <a:picLocks noGrp="1" noChangeAspect="1" noChangeArrowheads="1"/>
          </p:cNvPicPr>
          <p:nvPr>
            <p:ph idx="1"/>
          </p:nvPr>
        </p:nvPicPr>
        <p:blipFill>
          <a:blip r:embed="rId2" cstate="print"/>
          <a:stretch>
            <a:fillRect/>
          </a:stretch>
        </p:blipFill>
        <p:spPr>
          <a:xfrm>
            <a:off x="1714500" y="2282825"/>
            <a:ext cx="5715000" cy="3771900"/>
          </a:xfrm>
          <a:ln w="228600" cap="sq" cmpd="thickThin">
            <a:solidFill>
              <a:srgbClr val="000000"/>
            </a:solidFill>
          </a:ln>
          <a:effectLst>
            <a:innerShdw blurRad="76200">
              <a:srgbClr val="000000"/>
            </a:innerShdw>
          </a:effectLst>
        </p:spPr>
      </p:pic>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Inorganic Pollutants</a:t>
            </a:r>
            <a:endParaRPr lang="en-US" sz="4400" b="1" dirty="0">
              <a:effectLst>
                <a:outerShdw blurRad="38100" dist="38100" dir="2700000" algn="tl">
                  <a:srgbClr val="000000">
                    <a:alpha val="43137"/>
                  </a:srgbClr>
                </a:outerShdw>
              </a:effectLst>
              <a:latin typeface="Cambria" pitchFamily="18" charset="0"/>
            </a:endParaRPr>
          </a:p>
        </p:txBody>
      </p:sp>
      <p:sp>
        <p:nvSpPr>
          <p:cNvPr id="19459" name="Content Placeholder 2"/>
          <p:cNvSpPr>
            <a:spLocks noGrp="1"/>
          </p:cNvSpPr>
          <p:nvPr>
            <p:ph idx="1"/>
          </p:nvPr>
        </p:nvSpPr>
        <p:spPr>
          <a:xfrm>
            <a:off x="457200" y="1447800"/>
            <a:ext cx="8229600" cy="5181600"/>
          </a:xfrm>
        </p:spPr>
        <p:txBody>
          <a:bodyPr/>
          <a:lstStyle/>
          <a:p>
            <a:pPr algn="just" eaLnBrk="1" hangingPunct="1">
              <a:buClr>
                <a:schemeClr val="accent2"/>
              </a:buClr>
            </a:pPr>
            <a:r>
              <a:rPr lang="en-US" sz="2200" b="1" dirty="0" smtClean="0">
                <a:latin typeface="Cambria" pitchFamily="18" charset="0"/>
              </a:rPr>
              <a:t>They include fine particles of different metals, chlorides, sulphates, oxides of iron, cadmium, acids and alkalies.</a:t>
            </a:r>
          </a:p>
        </p:txBody>
      </p:sp>
      <p:sp>
        <p:nvSpPr>
          <p:cNvPr id="19460" name="Picture 3"/>
          <p:cNvSpPr>
            <a:spLocks noChangeAspect="1" noChangeArrowheads="1"/>
          </p:cNvSpPr>
          <p:nvPr/>
        </p:nvSpPr>
        <p:spPr bwMode="auto">
          <a:xfrm>
            <a:off x="-7848600" y="-5105400"/>
            <a:ext cx="4978400" cy="3733800"/>
          </a:xfrm>
          <a:prstGeom prst="rect">
            <a:avLst/>
          </a:prstGeom>
          <a:noFill/>
          <a:ln w="9525">
            <a:noFill/>
            <a:miter lim="800000"/>
            <a:headEnd/>
            <a:tailEnd/>
          </a:ln>
        </p:spPr>
        <p:txBody>
          <a:bodyPr/>
          <a:lstStyle/>
          <a:p>
            <a:endParaRPr lang="en-US" dirty="0"/>
          </a:p>
        </p:txBody>
      </p:sp>
      <p:pic>
        <p:nvPicPr>
          <p:cNvPr id="5" name="Picture 2"/>
          <p:cNvPicPr>
            <a:picLocks noChangeAspect="1" noChangeArrowheads="1"/>
          </p:cNvPicPr>
          <p:nvPr/>
        </p:nvPicPr>
        <p:blipFill>
          <a:blip r:embed="rId2" cstate="print">
            <a:extLst/>
          </a:blip>
          <a:srcRect/>
          <a:stretch>
            <a:fillRect/>
          </a:stretch>
        </p:blipFill>
        <p:spPr bwMode="auto">
          <a:xfrm>
            <a:off x="685800" y="2971800"/>
            <a:ext cx="7772400" cy="3276599"/>
          </a:xfrm>
          <a:prstGeom prst="rect">
            <a:avLst/>
          </a:prstGeom>
          <a:ln>
            <a:noFill/>
          </a:ln>
          <a:effectLst>
            <a:softEdge rad="112500"/>
          </a:effectLst>
          <a:extLst/>
        </p:spPr>
      </p:pic>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Organic Pollutants</a:t>
            </a:r>
            <a:endParaRPr lang="en-US" sz="4400" b="1" dirty="0">
              <a:effectLst>
                <a:outerShdw blurRad="38100" dist="38100" dir="2700000" algn="tl">
                  <a:srgbClr val="000000">
                    <a:alpha val="43137"/>
                  </a:srgbClr>
                </a:outerShdw>
              </a:effectLst>
              <a:latin typeface="Cambria" pitchFamily="18" charset="0"/>
            </a:endParaRPr>
          </a:p>
        </p:txBody>
      </p:sp>
      <p:sp>
        <p:nvSpPr>
          <p:cNvPr id="20483" name="Content Placeholder 2"/>
          <p:cNvSpPr>
            <a:spLocks noGrp="1"/>
          </p:cNvSpPr>
          <p:nvPr>
            <p:ph idx="1"/>
          </p:nvPr>
        </p:nvSpPr>
        <p:spPr>
          <a:xfrm>
            <a:off x="381000" y="1784350"/>
            <a:ext cx="8305800" cy="4572000"/>
          </a:xfrm>
        </p:spPr>
        <p:txBody>
          <a:bodyPr/>
          <a:lstStyle/>
          <a:p>
            <a:pPr eaLnBrk="1" hangingPunct="1">
              <a:buClr>
                <a:schemeClr val="accent2"/>
              </a:buClr>
            </a:pPr>
            <a:r>
              <a:rPr lang="en-US" sz="2200" b="1" dirty="0" smtClean="0">
                <a:latin typeface="Cambria" pitchFamily="18" charset="0"/>
              </a:rPr>
              <a:t>They Include oils, fats, phenols, organic acids grease and several other organic compounds</a:t>
            </a:r>
          </a:p>
        </p:txBody>
      </p:sp>
      <p:pic>
        <p:nvPicPr>
          <p:cNvPr id="11266" name="Picture 2"/>
          <p:cNvPicPr>
            <a:picLocks noChangeAspect="1" noChangeArrowheads="1"/>
          </p:cNvPicPr>
          <p:nvPr/>
        </p:nvPicPr>
        <p:blipFill>
          <a:blip r:embed="rId2" cstate="print"/>
          <a:srcRect/>
          <a:stretch>
            <a:fillRect/>
          </a:stretch>
        </p:blipFill>
        <p:spPr bwMode="auto">
          <a:xfrm>
            <a:off x="304800" y="2819400"/>
            <a:ext cx="40386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3" cstate="print"/>
          <a:srcRect/>
          <a:stretch>
            <a:fillRect/>
          </a:stretch>
        </p:blipFill>
        <p:spPr bwMode="auto">
          <a:xfrm>
            <a:off x="4648200" y="2819400"/>
            <a:ext cx="408303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Agricultural Wastes</a:t>
            </a:r>
            <a:endParaRPr lang="en-US" sz="4400" b="1" dirty="0">
              <a:effectLst>
                <a:outerShdw blurRad="38100" dist="38100" dir="2700000" algn="tl">
                  <a:srgbClr val="000000">
                    <a:alpha val="43137"/>
                  </a:srgbClr>
                </a:outerShdw>
              </a:effectLst>
              <a:latin typeface="Cambria" pitchFamily="18" charset="0"/>
            </a:endParaRPr>
          </a:p>
        </p:txBody>
      </p:sp>
      <p:sp>
        <p:nvSpPr>
          <p:cNvPr id="21507" name="Content Placeholder 2"/>
          <p:cNvSpPr>
            <a:spLocks noGrp="1"/>
          </p:cNvSpPr>
          <p:nvPr>
            <p:ph idx="1"/>
          </p:nvPr>
        </p:nvSpPr>
        <p:spPr>
          <a:xfrm>
            <a:off x="228600" y="1143000"/>
            <a:ext cx="5791200" cy="5213350"/>
          </a:xfrm>
        </p:spPr>
        <p:txBody>
          <a:bodyPr>
            <a:normAutofit/>
          </a:bodyPr>
          <a:lstStyle/>
          <a:p>
            <a:pPr algn="just" eaLnBrk="1" hangingPunct="1">
              <a:buClr>
                <a:schemeClr val="accent2"/>
              </a:buClr>
            </a:pPr>
            <a:endParaRPr lang="tr-TR" sz="2200" b="1" dirty="0" smtClean="0">
              <a:latin typeface="Cambria" pitchFamily="18" charset="0"/>
            </a:endParaRPr>
          </a:p>
          <a:p>
            <a:pPr algn="just" eaLnBrk="1" hangingPunct="1">
              <a:buClr>
                <a:schemeClr val="accent2"/>
              </a:buClr>
            </a:pPr>
            <a:endParaRPr lang="tr-TR" sz="2200" b="1" dirty="0" smtClean="0">
              <a:latin typeface="Cambria" pitchFamily="18" charset="0"/>
            </a:endParaRPr>
          </a:p>
          <a:p>
            <a:pPr algn="just">
              <a:buClr>
                <a:schemeClr val="accent2"/>
              </a:buClr>
            </a:pPr>
            <a:r>
              <a:rPr lang="en-US" sz="2200" b="1" dirty="0" smtClean="0">
                <a:latin typeface="Cambria" pitchFamily="18" charset="0"/>
              </a:rPr>
              <a:t>Chemical fertilizers and pesticides have become essential for present day high yielding crops.</a:t>
            </a:r>
          </a:p>
          <a:p>
            <a:pPr algn="just" eaLnBrk="1" hangingPunct="1">
              <a:buClr>
                <a:schemeClr val="accent2"/>
              </a:buClr>
            </a:pPr>
            <a:endParaRPr lang="en-US" sz="2200" b="1" dirty="0" smtClean="0">
              <a:latin typeface="Cambria" pitchFamily="18" charset="0"/>
            </a:endParaRPr>
          </a:p>
          <a:p>
            <a:pPr algn="just" eaLnBrk="1" hangingPunct="1">
              <a:buClr>
                <a:schemeClr val="accent2"/>
              </a:buClr>
            </a:pPr>
            <a:r>
              <a:rPr lang="en-US" sz="2200" b="1" dirty="0" smtClean="0">
                <a:latin typeface="Cambria" pitchFamily="18" charset="0"/>
              </a:rPr>
              <a:t> Consequently , they have become a potential source of water pollution. These fertilizers contain major plants nutrients</a:t>
            </a:r>
            <a:r>
              <a:rPr lang="tr-TR" sz="2200" b="1" dirty="0" smtClean="0">
                <a:latin typeface="Cambria" pitchFamily="18" charset="0"/>
              </a:rPr>
              <a:t> </a:t>
            </a:r>
            <a:r>
              <a:rPr lang="en-US" sz="2200" b="1" dirty="0" smtClean="0">
                <a:latin typeface="Cambria" pitchFamily="18" charset="0"/>
              </a:rPr>
              <a:t>mainly nitrogen, phosphorous, and potassium.</a:t>
            </a:r>
          </a:p>
          <a:p>
            <a:pPr algn="just" eaLnBrk="1" hangingPunct="1">
              <a:buClr>
                <a:schemeClr val="accent2"/>
              </a:buClr>
            </a:pPr>
            <a:endParaRPr lang="en-US" sz="2200" b="1" dirty="0" smtClean="0">
              <a:latin typeface="Cambria" pitchFamily="18" charset="0"/>
            </a:endParaRPr>
          </a:p>
          <a:p>
            <a:pPr algn="just" eaLnBrk="1" hangingPunct="1">
              <a:buClr>
                <a:schemeClr val="accent2"/>
              </a:buClr>
              <a:buNone/>
            </a:pPr>
            <a:endParaRPr lang="en-US" sz="2200" b="1" dirty="0" smtClean="0">
              <a:latin typeface="Cambria" pitchFamily="18" charset="0"/>
            </a:endParaRPr>
          </a:p>
        </p:txBody>
      </p:sp>
      <p:pic>
        <p:nvPicPr>
          <p:cNvPr id="12290" name="Picture 2"/>
          <p:cNvPicPr>
            <a:picLocks noChangeAspect="1" noChangeArrowheads="1"/>
          </p:cNvPicPr>
          <p:nvPr/>
        </p:nvPicPr>
        <p:blipFill>
          <a:blip r:embed="rId2" cstate="print"/>
          <a:srcRect/>
          <a:stretch>
            <a:fillRect/>
          </a:stretch>
        </p:blipFill>
        <p:spPr bwMode="auto">
          <a:xfrm>
            <a:off x="6324600" y="1219200"/>
            <a:ext cx="23241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Marine Pollution</a:t>
            </a:r>
            <a:endParaRPr lang="en-US" sz="4400" b="1" dirty="0">
              <a:effectLst>
                <a:outerShdw blurRad="38100" dist="38100" dir="2700000" algn="tl">
                  <a:srgbClr val="000000">
                    <a:alpha val="43137"/>
                  </a:srgbClr>
                </a:outerShdw>
              </a:effectLst>
              <a:latin typeface="Cambria" pitchFamily="18" charset="0"/>
            </a:endParaRPr>
          </a:p>
        </p:txBody>
      </p:sp>
      <p:sp>
        <p:nvSpPr>
          <p:cNvPr id="22531" name="Content Placeholder 2"/>
          <p:cNvSpPr>
            <a:spLocks noGrp="1"/>
          </p:cNvSpPr>
          <p:nvPr>
            <p:ph idx="1"/>
          </p:nvPr>
        </p:nvSpPr>
        <p:spPr>
          <a:xfrm>
            <a:off x="609600" y="1371600"/>
            <a:ext cx="8077200" cy="4984750"/>
          </a:xfrm>
        </p:spPr>
        <p:txBody>
          <a:bodyPr/>
          <a:lstStyle/>
          <a:p>
            <a:pPr algn="just" eaLnBrk="1" hangingPunct="1">
              <a:buClr>
                <a:schemeClr val="accent2"/>
              </a:buClr>
            </a:pPr>
            <a:r>
              <a:rPr lang="en-US" sz="2200" b="1" dirty="0" smtClean="0">
                <a:latin typeface="Cambria" pitchFamily="18" charset="0"/>
              </a:rPr>
              <a:t>Ocean are the final sink of all natural and manmade pollutants. Rivers discharge their pollutants into the sea. The other sources include, discharge of oils, grease, detergents</a:t>
            </a:r>
            <a:r>
              <a:rPr lang="tr-TR" sz="2200" b="1" dirty="0" smtClean="0">
                <a:latin typeface="Cambria" pitchFamily="18" charset="0"/>
              </a:rPr>
              <a:t> </a:t>
            </a:r>
            <a:r>
              <a:rPr lang="en-US" sz="2200" b="1" dirty="0" smtClean="0">
                <a:latin typeface="Cambria" pitchFamily="18" charset="0"/>
              </a:rPr>
              <a:t>and radioactive wastes from ships</a:t>
            </a:r>
            <a:r>
              <a:rPr lang="en-US" sz="2200" dirty="0" smtClean="0">
                <a:latin typeface="Cambria" pitchFamily="18" charset="0"/>
              </a:rPr>
              <a:t>.</a:t>
            </a:r>
          </a:p>
        </p:txBody>
      </p:sp>
      <p:pic>
        <p:nvPicPr>
          <p:cNvPr id="4" name="Picture 2"/>
          <p:cNvPicPr>
            <a:picLocks noChangeAspect="1" noChangeArrowheads="1"/>
          </p:cNvPicPr>
          <p:nvPr/>
        </p:nvPicPr>
        <p:blipFill>
          <a:blip r:embed="rId2" cstate="print"/>
          <a:srcRect/>
          <a:stretch>
            <a:fillRect/>
          </a:stretch>
        </p:blipFill>
        <p:spPr bwMode="auto">
          <a:xfrm>
            <a:off x="609600" y="3733800"/>
            <a:ext cx="7848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dirty="0" smtClean="0">
                <a:effectLst/>
              </a:rPr>
              <a:t> </a:t>
            </a:r>
            <a:r>
              <a:rPr lang="en-US" sz="4400" b="1" dirty="0" smtClean="0">
                <a:effectLst>
                  <a:outerShdw blurRad="38100" dist="38100" dir="2700000" algn="tl">
                    <a:srgbClr val="000000">
                      <a:alpha val="43137"/>
                    </a:srgbClr>
                  </a:outerShdw>
                </a:effectLst>
                <a:latin typeface="Cambria" pitchFamily="18" charset="0"/>
              </a:rPr>
              <a:t>Thermal Pollution</a:t>
            </a:r>
            <a:r>
              <a:rPr lang="en-US" b="1" dirty="0" smtClean="0">
                <a:effectLst>
                  <a:outerShdw blurRad="38100" dist="38100" dir="2700000" algn="tl">
                    <a:srgbClr val="000000">
                      <a:alpha val="43137"/>
                    </a:srgbClr>
                  </a:outerShdw>
                  <a:reflection blurRad="12700" stA="48000" endA="300" endPos="55000" dir="5400000" sy="-90000" algn="bl" rotWithShape="0"/>
                </a:effectLst>
              </a:rPr>
              <a:t>	</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23555" name="Content Placeholder 2"/>
          <p:cNvSpPr>
            <a:spLocks noGrp="1"/>
          </p:cNvSpPr>
          <p:nvPr>
            <p:ph idx="1"/>
          </p:nvPr>
        </p:nvSpPr>
        <p:spPr>
          <a:xfrm>
            <a:off x="533400" y="1371600"/>
            <a:ext cx="8153400" cy="4984750"/>
          </a:xfrm>
        </p:spPr>
        <p:txBody>
          <a:bodyPr/>
          <a:lstStyle/>
          <a:p>
            <a:pPr algn="just" eaLnBrk="1" hangingPunct="1">
              <a:buClr>
                <a:schemeClr val="accent2"/>
              </a:buClr>
            </a:pPr>
            <a:r>
              <a:rPr lang="en-US" sz="2200" b="1" dirty="0" smtClean="0">
                <a:latin typeface="Cambria" pitchFamily="18" charset="0"/>
              </a:rPr>
              <a:t>The main source of thermal pollution are the thermal and nuclear power plants. The power generating plants use water as coolants and release hot water into the original source. Sudden rise in temperature kills fish and other aquatic animals.</a:t>
            </a:r>
          </a:p>
        </p:txBody>
      </p:sp>
      <p:pic>
        <p:nvPicPr>
          <p:cNvPr id="4" name="Picture 2"/>
          <p:cNvPicPr>
            <a:picLocks noChangeAspect="1" noChangeArrowheads="1"/>
          </p:cNvPicPr>
          <p:nvPr/>
        </p:nvPicPr>
        <p:blipFill>
          <a:blip r:embed="rId2" cstate="print"/>
          <a:stretch>
            <a:fillRect/>
          </a:stretch>
        </p:blipFill>
        <p:spPr bwMode="auto">
          <a:xfrm>
            <a:off x="2133600" y="3962400"/>
            <a:ext cx="4762500" cy="2581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686800" cy="1295400"/>
          </a:xfrm>
        </p:spPr>
        <p:txBody>
          <a:bodyPr/>
          <a:lstStyle/>
          <a:p>
            <a:pPr algn="ctr" eaLnBrk="1" fontAlgn="auto" hangingPunct="1">
              <a:spcAft>
                <a:spcPts val="0"/>
              </a:spcAft>
              <a:defRPr/>
            </a:pPr>
            <a:r>
              <a:rPr lang="en-US" sz="7200" b="1" dirty="0" smtClean="0">
                <a:effectLst/>
                <a:latin typeface="Cambria" pitchFamily="18" charset="0"/>
              </a:rPr>
              <a:t>   </a:t>
            </a:r>
            <a:r>
              <a:rPr lang="en-US" sz="7200" b="1" dirty="0" smtClean="0">
                <a:effectLst>
                  <a:outerShdw blurRad="38100" dist="38100" dir="2700000" algn="tl">
                    <a:srgbClr val="000000">
                      <a:alpha val="43137"/>
                    </a:srgbClr>
                  </a:outerShdw>
                </a:effectLst>
                <a:latin typeface="Cambria" pitchFamily="18" charset="0"/>
              </a:rPr>
              <a:t>Air Pollution</a:t>
            </a:r>
          </a:p>
        </p:txBody>
      </p:sp>
      <p:pic>
        <p:nvPicPr>
          <p:cNvPr id="21507" name="Content Placeholder 5" descr="air_pollution_1.jpg"/>
          <p:cNvPicPr>
            <a:picLocks noGrp="1" noChangeAspect="1"/>
          </p:cNvPicPr>
          <p:nvPr>
            <p:ph idx="1"/>
          </p:nvPr>
        </p:nvPicPr>
        <p:blipFill>
          <a:blip r:embed="rId2" cstate="print"/>
          <a:stretch>
            <a:fillRect/>
          </a:stretch>
        </p:blipFill>
        <p:spPr>
          <a:xfrm>
            <a:off x="1143000" y="1752600"/>
            <a:ext cx="6788943" cy="4876801"/>
          </a:xfrm>
          <a:effectLst>
            <a:softEdge rad="112500"/>
          </a:effectLst>
        </p:spPr>
      </p:pic>
      <p:sp>
        <p:nvSpPr>
          <p:cNvPr id="24580" name="Rectangle 5"/>
          <p:cNvSpPr>
            <a:spLocks noChangeArrowheads="1"/>
          </p:cNvSpPr>
          <p:nvPr/>
        </p:nvSpPr>
        <p:spPr bwMode="auto">
          <a:xfrm>
            <a:off x="0" y="1219200"/>
            <a:ext cx="9144000" cy="369888"/>
          </a:xfrm>
          <a:prstGeom prst="rect">
            <a:avLst/>
          </a:prstGeom>
          <a:noFill/>
          <a:ln w="9525">
            <a:noFill/>
            <a:miter lim="800000"/>
            <a:headEnd/>
            <a:tailEnd/>
          </a:ln>
        </p:spPr>
        <p:txBody>
          <a:bodyPr>
            <a:spAutoFit/>
          </a:bodyPr>
          <a:lstStyle/>
          <a:p>
            <a:endParaRPr lang="en-US" dirty="0">
              <a:latin typeface="Franklin Gothic Book" pitchFamily="34" charset="0"/>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295400"/>
            <a:ext cx="8991600" cy="5334000"/>
          </a:xfrm>
        </p:spPr>
        <p:txBody>
          <a:bodyPr/>
          <a:lstStyle/>
          <a:p>
            <a:pPr eaLnBrk="1" hangingPunct="1">
              <a:buFont typeface="Wingdings" pitchFamily="2" charset="2"/>
              <a:buChar char="v"/>
            </a:pPr>
            <a:r>
              <a:rPr lang="en-US" sz="2800" b="1" dirty="0" smtClean="0">
                <a:solidFill>
                  <a:srgbClr val="C00000"/>
                </a:solidFill>
                <a:latin typeface="Cambria" pitchFamily="18" charset="0"/>
              </a:rPr>
              <a:t>Air pollution </a:t>
            </a:r>
            <a:r>
              <a:rPr lang="en-US" sz="2800" b="1" dirty="0" smtClean="0">
                <a:latin typeface="Cambria" pitchFamily="18" charset="0"/>
              </a:rPr>
              <a:t>is the introduction of chemicals, particulate matter, or biological materials that cause harm or discomfort to humans or other living organisms, or cause damage to the natural environment or built environment, into the atmosphere.</a:t>
            </a:r>
          </a:p>
          <a:p>
            <a:pPr eaLnBrk="1" hangingPunct="1">
              <a:buFont typeface="Wingdings" pitchFamily="2" charset="2"/>
              <a:buChar char="v"/>
            </a:pPr>
            <a:endParaRPr lang="en-US" sz="2800" b="1" dirty="0" smtClean="0">
              <a:latin typeface="Cambria" pitchFamily="18" charset="0"/>
            </a:endParaRPr>
          </a:p>
          <a:p>
            <a:pPr eaLnBrk="1" hangingPunct="1">
              <a:buFont typeface="Wingdings" pitchFamily="2" charset="2"/>
              <a:buChar char="v"/>
            </a:pPr>
            <a:r>
              <a:rPr lang="en-US" sz="2800" b="1" dirty="0" smtClean="0">
                <a:latin typeface="Cambria" pitchFamily="18" charset="0"/>
              </a:rPr>
              <a:t>A substance in the air that can cause harm to humans and the environment is known as an air pollutant.</a:t>
            </a:r>
          </a:p>
        </p:txBody>
      </p:sp>
    </p:spTree>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2400"/>
            <a:ext cx="89916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Causes of Air Pollution</a:t>
            </a:r>
          </a:p>
        </p:txBody>
      </p:sp>
      <p:sp>
        <p:nvSpPr>
          <p:cNvPr id="26627" name="Content Placeholder 2"/>
          <p:cNvSpPr>
            <a:spLocks noGrp="1"/>
          </p:cNvSpPr>
          <p:nvPr>
            <p:ph idx="1"/>
          </p:nvPr>
        </p:nvSpPr>
        <p:spPr>
          <a:xfrm>
            <a:off x="304800" y="1447800"/>
            <a:ext cx="8686800" cy="5105400"/>
          </a:xfrm>
        </p:spPr>
        <p:txBody>
          <a:bodyPr/>
          <a:lstStyle/>
          <a:p>
            <a:pPr eaLnBrk="1" hangingPunct="1">
              <a:lnSpc>
                <a:spcPct val="90000"/>
              </a:lnSpc>
              <a:buFont typeface="Wingdings" pitchFamily="2" charset="2"/>
              <a:buChar char="ü"/>
            </a:pPr>
            <a:r>
              <a:rPr lang="en-US" sz="3000" b="1" dirty="0" smtClean="0">
                <a:latin typeface="Cambria" pitchFamily="18" charset="0"/>
              </a:rPr>
              <a:t>Carbon dioxide-this happens because of Deforestation and fossil fuel burning.</a:t>
            </a:r>
          </a:p>
          <a:p>
            <a:pPr eaLnBrk="1" hangingPunct="1">
              <a:lnSpc>
                <a:spcPct val="90000"/>
              </a:lnSpc>
              <a:buFont typeface="Wingdings" pitchFamily="2" charset="2"/>
              <a:buChar char="ü"/>
            </a:pPr>
            <a:endParaRPr lang="en-US" sz="3000" b="1" dirty="0" smtClean="0">
              <a:latin typeface="Cambria" pitchFamily="18" charset="0"/>
            </a:endParaRPr>
          </a:p>
          <a:p>
            <a:pPr eaLnBrk="1" hangingPunct="1">
              <a:lnSpc>
                <a:spcPct val="90000"/>
              </a:lnSpc>
              <a:buFont typeface="Wingdings" pitchFamily="2" charset="2"/>
              <a:buChar char="ü"/>
            </a:pPr>
            <a:r>
              <a:rPr lang="en-US" sz="3000" b="1" dirty="0" smtClean="0">
                <a:latin typeface="Cambria" pitchFamily="18" charset="0"/>
              </a:rPr>
              <a:t>Sulfur dioxide –Due to the  burning of sulfur containing compounds of fossil fuels. </a:t>
            </a:r>
          </a:p>
          <a:p>
            <a:pPr eaLnBrk="1" hangingPunct="1">
              <a:lnSpc>
                <a:spcPct val="90000"/>
              </a:lnSpc>
              <a:buFont typeface="Wingdings" pitchFamily="2" charset="2"/>
              <a:buChar char="ü"/>
            </a:pPr>
            <a:endParaRPr lang="en-US" sz="3000" b="1" dirty="0" smtClean="0">
              <a:latin typeface="Cambria" pitchFamily="18" charset="0"/>
            </a:endParaRPr>
          </a:p>
          <a:p>
            <a:pPr eaLnBrk="1" hangingPunct="1">
              <a:lnSpc>
                <a:spcPct val="90000"/>
              </a:lnSpc>
              <a:buFont typeface="Wingdings" pitchFamily="2" charset="2"/>
              <a:buChar char="ü"/>
            </a:pPr>
            <a:r>
              <a:rPr lang="en-US" sz="3000" b="1" dirty="0" smtClean="0">
                <a:latin typeface="Cambria" pitchFamily="18" charset="0"/>
              </a:rPr>
              <a:t>Sulfur oxides- in the atmosphere is responsible for acid rain.</a:t>
            </a:r>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838200"/>
          </a:xfrm>
        </p:spPr>
        <p:txBody>
          <a:bodyPr>
            <a:normAutofit/>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Consequences of Air Pollution</a:t>
            </a:r>
          </a:p>
        </p:txBody>
      </p:sp>
      <p:sp>
        <p:nvSpPr>
          <p:cNvPr id="3" name="Content Placeholder 2"/>
          <p:cNvSpPr>
            <a:spLocks noGrp="1"/>
          </p:cNvSpPr>
          <p:nvPr>
            <p:ph idx="1"/>
          </p:nvPr>
        </p:nvSpPr>
        <p:spPr>
          <a:xfrm>
            <a:off x="228600" y="1752600"/>
            <a:ext cx="8686800" cy="4770437"/>
          </a:xfrm>
        </p:spPr>
        <p:txBody>
          <a:bodyPr>
            <a:normAutofit/>
          </a:bodyPr>
          <a:lstStyle/>
          <a:p>
            <a:pPr>
              <a:buFont typeface="Wingdings" pitchFamily="2" charset="2"/>
              <a:buChar char="Ø"/>
              <a:defRPr/>
            </a:pPr>
            <a:r>
              <a:rPr lang="en-US" sz="2800" b="1" dirty="0" smtClean="0">
                <a:latin typeface="Cambria" pitchFamily="18" charset="0"/>
              </a:rPr>
              <a:t>CO2</a:t>
            </a:r>
            <a:r>
              <a:rPr lang="tr-TR" sz="2800" b="1" dirty="0" smtClean="0">
                <a:latin typeface="Cambria" pitchFamily="18" charset="0"/>
              </a:rPr>
              <a:t> (</a:t>
            </a:r>
            <a:r>
              <a:rPr lang="en-US" sz="2800" b="1" dirty="0" smtClean="0">
                <a:latin typeface="Cambria" pitchFamily="18" charset="0"/>
              </a:rPr>
              <a:t>Carbon dioxide</a:t>
            </a:r>
            <a:r>
              <a:rPr lang="tr-TR" sz="2800" b="1" dirty="0" smtClean="0">
                <a:latin typeface="Cambria" pitchFamily="18" charset="0"/>
              </a:rPr>
              <a:t>)</a:t>
            </a:r>
            <a:r>
              <a:rPr lang="en-US" sz="2800" b="1" dirty="0" smtClean="0">
                <a:latin typeface="Cambria" pitchFamily="18" charset="0"/>
              </a:rPr>
              <a:t> is a good transmitter of sunlight</a:t>
            </a:r>
            <a:r>
              <a:rPr lang="tr-TR" sz="2800" b="1" dirty="0" smtClean="0">
                <a:latin typeface="Cambria" pitchFamily="18" charset="0"/>
              </a:rPr>
              <a:t> </a:t>
            </a:r>
            <a:r>
              <a:rPr lang="en-US" sz="2800" b="1" dirty="0" smtClean="0">
                <a:latin typeface="Cambria" pitchFamily="18" charset="0"/>
              </a:rPr>
              <a:t>which produces the so called greenhouse effect that prevents a drastic cooling of the Earth during the night.</a:t>
            </a:r>
          </a:p>
          <a:p>
            <a:pPr eaLnBrk="1" fontAlgn="auto" hangingPunct="1">
              <a:spcAft>
                <a:spcPts val="0"/>
              </a:spcAft>
              <a:buFont typeface="Wingdings" pitchFamily="2" charset="2"/>
              <a:buChar char="Ø"/>
              <a:defRPr/>
            </a:pPr>
            <a:endParaRPr lang="en-US" sz="2800" b="1" dirty="0" smtClean="0">
              <a:latin typeface="Cambria" pitchFamily="18" charset="0"/>
            </a:endParaRPr>
          </a:p>
          <a:p>
            <a:pPr eaLnBrk="1" fontAlgn="auto" hangingPunct="1">
              <a:spcAft>
                <a:spcPts val="0"/>
              </a:spcAft>
              <a:buFont typeface="Wingdings" pitchFamily="2" charset="2"/>
              <a:buChar char="Ø"/>
              <a:defRPr/>
            </a:pPr>
            <a:r>
              <a:rPr lang="en-US" sz="2800" b="1" dirty="0" smtClean="0">
                <a:latin typeface="Cambria" pitchFamily="18" charset="0"/>
              </a:rPr>
              <a:t>CO2 in atmosphere --&gt; GLOBAL</a:t>
            </a:r>
            <a:r>
              <a:rPr lang="en-US" sz="2800" b="1" dirty="0" smtClean="0">
                <a:latin typeface="Cambria" pitchFamily="18" charset="0"/>
                <a:sym typeface="Wingdings" pitchFamily="-60" charset="2"/>
              </a:rPr>
              <a:t> WARMING</a:t>
            </a:r>
            <a:r>
              <a:rPr lang="en-US" sz="2800" b="1" dirty="0" smtClean="0">
                <a:latin typeface="Cambria" pitchFamily="18" charset="0"/>
              </a:rPr>
              <a:t>  </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Environmental Pollution</a:t>
            </a:r>
            <a:endParaRPr lang="en-US" sz="4400" b="1"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152400" y="1676400"/>
            <a:ext cx="8991600" cy="5181600"/>
          </a:xfrm>
        </p:spPr>
        <p:txBody>
          <a:bodyPr>
            <a:normAutofit/>
          </a:bodyPr>
          <a:lstStyle/>
          <a:p>
            <a:pPr eaLnBrk="1" fontAlgn="auto" hangingPunct="1">
              <a:spcAft>
                <a:spcPts val="0"/>
              </a:spcAft>
              <a:buClr>
                <a:schemeClr val="accent2"/>
              </a:buClr>
              <a:buFont typeface="Wingdings" pitchFamily="2" charset="2"/>
              <a:buChar char="q"/>
              <a:defRPr/>
            </a:pPr>
            <a:r>
              <a:rPr lang="en-US" sz="2200" b="1" dirty="0" smtClean="0">
                <a:latin typeface="Cambria" pitchFamily="18" charset="0"/>
              </a:rPr>
              <a:t>Environmental Pollution can be defined as any undesirable change in </a:t>
            </a:r>
            <a:r>
              <a:rPr lang="en-US" sz="2200" b="1" dirty="0" smtClean="0">
                <a:solidFill>
                  <a:srgbClr val="C00000"/>
                </a:solidFill>
                <a:latin typeface="Cambria" pitchFamily="18" charset="0"/>
              </a:rPr>
              <a:t>physical, chemical</a:t>
            </a:r>
            <a:r>
              <a:rPr lang="en-US" sz="2200" b="1" dirty="0" smtClean="0">
                <a:latin typeface="Cambria" pitchFamily="18" charset="0"/>
              </a:rPr>
              <a:t>, or </a:t>
            </a:r>
            <a:r>
              <a:rPr lang="en-US" sz="2200" b="1" dirty="0" smtClean="0">
                <a:solidFill>
                  <a:srgbClr val="C00000"/>
                </a:solidFill>
                <a:latin typeface="Cambria" pitchFamily="18" charset="0"/>
              </a:rPr>
              <a:t>biological </a:t>
            </a:r>
            <a:r>
              <a:rPr lang="en-US" sz="2200" b="1" dirty="0" smtClean="0">
                <a:latin typeface="Cambria" pitchFamily="18" charset="0"/>
              </a:rPr>
              <a:t>characteristics of  any component of the environment i.e. air, water, soil which can cause harmful effects on various forms of life or property.</a:t>
            </a:r>
          </a:p>
          <a:p>
            <a:pPr eaLnBrk="1" fontAlgn="auto" hangingPunct="1">
              <a:spcAft>
                <a:spcPts val="0"/>
              </a:spcAft>
              <a:buClr>
                <a:schemeClr val="accent2"/>
              </a:buClr>
              <a:buFont typeface="Wingdings" pitchFamily="2" charset="2"/>
              <a:buChar char="q"/>
              <a:defRPr/>
            </a:pPr>
            <a:endParaRPr lang="en-US" sz="2200" dirty="0" smtClean="0">
              <a:latin typeface="Cambria" pitchFamily="18" charset="0"/>
            </a:endParaRPr>
          </a:p>
          <a:p>
            <a:pPr eaLnBrk="1" fontAlgn="auto" hangingPunct="1">
              <a:spcAft>
                <a:spcPts val="0"/>
              </a:spcAft>
              <a:buClr>
                <a:schemeClr val="accent2"/>
              </a:buClr>
              <a:buFont typeface="Wingdings" pitchFamily="2" charset="2"/>
              <a:buChar char="q"/>
              <a:defRPr/>
            </a:pPr>
            <a:r>
              <a:rPr lang="en-US" sz="2200" b="1" dirty="0" smtClean="0">
                <a:solidFill>
                  <a:schemeClr val="tx2">
                    <a:lumMod val="75000"/>
                  </a:schemeClr>
                </a:solidFill>
                <a:latin typeface="Cambria" pitchFamily="18" charset="0"/>
              </a:rPr>
              <a:t>Pollution:</a:t>
            </a:r>
            <a:r>
              <a:rPr lang="en-US" sz="2200" b="1" dirty="0" smtClean="0">
                <a:solidFill>
                  <a:schemeClr val="accent2"/>
                </a:solidFill>
                <a:latin typeface="Cambria" pitchFamily="18" charset="0"/>
              </a:rPr>
              <a:t> </a:t>
            </a:r>
            <a:r>
              <a:rPr lang="en-US" sz="2200" b="1" dirty="0" smtClean="0">
                <a:latin typeface="Cambria" pitchFamily="18" charset="0"/>
              </a:rPr>
              <a:t>The term pollution can be defined as influence of any substance causing </a:t>
            </a:r>
            <a:r>
              <a:rPr lang="en-US" sz="2200" b="1" dirty="0" smtClean="0">
                <a:solidFill>
                  <a:srgbClr val="C00000"/>
                </a:solidFill>
                <a:latin typeface="Cambria" pitchFamily="18" charset="0"/>
              </a:rPr>
              <a:t>nuisance, harmful effects</a:t>
            </a:r>
            <a:r>
              <a:rPr lang="en-US" sz="2200" b="1" dirty="0" smtClean="0">
                <a:latin typeface="Cambria" pitchFamily="18" charset="0"/>
              </a:rPr>
              <a:t>, and </a:t>
            </a:r>
            <a:r>
              <a:rPr lang="en-US" sz="2200" b="1" dirty="0" smtClean="0">
                <a:solidFill>
                  <a:srgbClr val="C00000"/>
                </a:solidFill>
                <a:latin typeface="Cambria" pitchFamily="18" charset="0"/>
              </a:rPr>
              <a:t>uneasiness</a:t>
            </a:r>
            <a:r>
              <a:rPr lang="en-US" sz="2200" b="1" dirty="0" smtClean="0">
                <a:latin typeface="Cambria" pitchFamily="18" charset="0"/>
              </a:rPr>
              <a:t> to the organisms</a:t>
            </a:r>
          </a:p>
          <a:p>
            <a:pPr eaLnBrk="1" fontAlgn="auto" hangingPunct="1">
              <a:spcAft>
                <a:spcPts val="0"/>
              </a:spcAft>
              <a:buClr>
                <a:schemeClr val="accent2"/>
              </a:buClr>
              <a:buFont typeface="Wingdings 2"/>
              <a:buChar char=""/>
              <a:defRPr/>
            </a:pPr>
            <a:endParaRPr lang="en-US" sz="2200" dirty="0">
              <a:latin typeface="Cambria" pitchFamily="18" charset="0"/>
            </a:endParaRPr>
          </a:p>
          <a:p>
            <a:pPr eaLnBrk="1" fontAlgn="auto" hangingPunct="1">
              <a:spcAft>
                <a:spcPts val="0"/>
              </a:spcAft>
              <a:buClr>
                <a:schemeClr val="accent2"/>
              </a:buClr>
              <a:buFont typeface="Wingdings" pitchFamily="2" charset="2"/>
              <a:buChar char="q"/>
              <a:defRPr/>
            </a:pPr>
            <a:r>
              <a:rPr lang="en-US" sz="2200" b="1" dirty="0" smtClean="0">
                <a:solidFill>
                  <a:schemeClr val="tx2">
                    <a:lumMod val="75000"/>
                  </a:schemeClr>
                </a:solidFill>
                <a:latin typeface="Cambria" pitchFamily="18" charset="0"/>
              </a:rPr>
              <a:t>Pollutant</a:t>
            </a:r>
            <a:r>
              <a:rPr lang="en-US" sz="2200" b="1" i="1" dirty="0" smtClean="0">
                <a:latin typeface="Cambria" pitchFamily="18" charset="0"/>
              </a:rPr>
              <a:t>:- </a:t>
            </a:r>
            <a:r>
              <a:rPr lang="en-US" sz="2200" b="1" dirty="0" smtClean="0">
                <a:latin typeface="Cambria" pitchFamily="18" charset="0"/>
              </a:rPr>
              <a:t>Any substance causing </a:t>
            </a:r>
            <a:r>
              <a:rPr lang="en-US" sz="2200" b="1" dirty="0" smtClean="0">
                <a:solidFill>
                  <a:srgbClr val="C00000"/>
                </a:solidFill>
                <a:latin typeface="Cambria" pitchFamily="18" charset="0"/>
              </a:rPr>
              <a:t>Nuisance</a:t>
            </a:r>
            <a:r>
              <a:rPr lang="en-US" sz="2200" b="1" dirty="0" smtClean="0">
                <a:latin typeface="Cambria" pitchFamily="18" charset="0"/>
              </a:rPr>
              <a:t> or </a:t>
            </a:r>
            <a:r>
              <a:rPr lang="en-US" sz="2200" b="1" dirty="0" smtClean="0">
                <a:solidFill>
                  <a:srgbClr val="C00000"/>
                </a:solidFill>
                <a:latin typeface="Cambria" pitchFamily="18" charset="0"/>
              </a:rPr>
              <a:t>harmful effects </a:t>
            </a:r>
            <a:r>
              <a:rPr lang="en-US" sz="2200" b="1" dirty="0" smtClean="0">
                <a:latin typeface="Cambria" pitchFamily="18" charset="0"/>
              </a:rPr>
              <a:t>or </a:t>
            </a:r>
            <a:r>
              <a:rPr lang="en-US" sz="2200" b="1" dirty="0" smtClean="0">
                <a:solidFill>
                  <a:srgbClr val="C00000"/>
                </a:solidFill>
                <a:latin typeface="Cambria" pitchFamily="18" charset="0"/>
              </a:rPr>
              <a:t>uneasiness</a:t>
            </a:r>
            <a:r>
              <a:rPr lang="en-US" sz="2200" b="1" dirty="0" smtClean="0">
                <a:latin typeface="Cambria" pitchFamily="18" charset="0"/>
              </a:rPr>
              <a:t> to the organisms, then that particular substance may be called as the pollutant.</a:t>
            </a:r>
          </a:p>
        </p:txBody>
      </p:sp>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0"/>
            <a:ext cx="8991600" cy="1066800"/>
          </a:xfrm>
        </p:spPr>
        <p:txBody>
          <a:bodyPr>
            <a:noAutofit/>
          </a:bodyPr>
          <a:lstStyle/>
          <a:p>
            <a:pPr algn="ctr" eaLnBrk="1" fontAlgn="auto" hangingPunct="1">
              <a:spcAft>
                <a:spcPts val="0"/>
              </a:spcAft>
              <a:defRPr/>
            </a:pPr>
            <a:r>
              <a:rPr lang="en-US" sz="7200" b="1" dirty="0" smtClean="0">
                <a:effectLst>
                  <a:outerShdw blurRad="38100" dist="38100" dir="2700000" algn="tl">
                    <a:srgbClr val="000000">
                      <a:alpha val="43137"/>
                    </a:srgbClr>
                  </a:outerShdw>
                </a:effectLst>
                <a:latin typeface="Cambria" pitchFamily="18" charset="0"/>
              </a:rPr>
              <a:t>Land Pollution</a:t>
            </a:r>
          </a:p>
        </p:txBody>
      </p:sp>
      <p:pic>
        <p:nvPicPr>
          <p:cNvPr id="33795" name="Content Placeholder 3" descr="land-pollution_31600.jpg"/>
          <p:cNvPicPr>
            <a:picLocks noGrp="1" noChangeAspect="1"/>
          </p:cNvPicPr>
          <p:nvPr>
            <p:ph idx="1"/>
          </p:nvPr>
        </p:nvPicPr>
        <p:blipFill>
          <a:blip r:embed="rId2" cstate="print"/>
          <a:stretch>
            <a:fillRect/>
          </a:stretch>
        </p:blipFill>
        <p:spPr>
          <a:xfrm>
            <a:off x="1600200" y="2187575"/>
            <a:ext cx="5943600" cy="3962400"/>
          </a:xfrm>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990600"/>
            <a:ext cx="8839200" cy="4953000"/>
          </a:xfrm>
        </p:spPr>
        <p:txBody>
          <a:bodyPr/>
          <a:lstStyle/>
          <a:p>
            <a:pPr>
              <a:buFont typeface="Wingdings" pitchFamily="2" charset="2"/>
              <a:buChar char="Ø"/>
            </a:pPr>
            <a:r>
              <a:rPr lang="en-US" sz="2800" b="1" dirty="0" smtClean="0">
                <a:solidFill>
                  <a:srgbClr val="C00000"/>
                </a:solidFill>
                <a:latin typeface="Cambria" pitchFamily="18" charset="0"/>
              </a:rPr>
              <a:t>Land pollution </a:t>
            </a:r>
            <a:r>
              <a:rPr lang="en-US" sz="2800" b="1" dirty="0" smtClean="0">
                <a:latin typeface="Cambria" pitchFamily="18" charset="0"/>
              </a:rPr>
              <a:t>is the demolition of Earth's land surfaces often caused by human activities and their misuse of land resources. Appears when the waste is properly disposed.</a:t>
            </a:r>
          </a:p>
          <a:p>
            <a:pPr eaLnBrk="1" hangingPunct="1">
              <a:buFont typeface="Wingdings" pitchFamily="2" charset="2"/>
              <a:buChar char="Ø"/>
            </a:pPr>
            <a:endParaRPr lang="en-US" sz="2800" b="1" dirty="0" smtClean="0">
              <a:latin typeface="Cambria" pitchFamily="18" charset="0"/>
            </a:endParaRPr>
          </a:p>
          <a:p>
            <a:pPr eaLnBrk="1" hangingPunct="1">
              <a:buFont typeface="Wingdings" pitchFamily="2" charset="2"/>
              <a:buChar char="Ø"/>
            </a:pPr>
            <a:r>
              <a:rPr lang="en-US" sz="2800" b="1" dirty="0" smtClean="0">
                <a:latin typeface="Cambria" pitchFamily="18" charset="0"/>
              </a:rPr>
              <a:t>Urbanization and industrialization are major causes of land pollution.</a:t>
            </a:r>
          </a:p>
        </p:txBody>
      </p:sp>
      <p:pic>
        <p:nvPicPr>
          <p:cNvPr id="4" name="Picture 4"/>
          <p:cNvPicPr>
            <a:picLocks noChangeAspect="1" noChangeArrowheads="1"/>
          </p:cNvPicPr>
          <p:nvPr/>
        </p:nvPicPr>
        <p:blipFill>
          <a:blip r:embed="rId2" cstate="print"/>
          <a:srcRect/>
          <a:stretch>
            <a:fillRect/>
          </a:stretch>
        </p:blipFill>
        <p:spPr>
          <a:xfrm>
            <a:off x="3200400" y="4648200"/>
            <a:ext cx="3527425" cy="2209800"/>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Causes of Land Pollution</a:t>
            </a:r>
          </a:p>
        </p:txBody>
      </p:sp>
      <p:sp>
        <p:nvSpPr>
          <p:cNvPr id="30723" name="Content Placeholder 2"/>
          <p:cNvSpPr>
            <a:spLocks noGrp="1"/>
          </p:cNvSpPr>
          <p:nvPr>
            <p:ph idx="1"/>
          </p:nvPr>
        </p:nvSpPr>
        <p:spPr>
          <a:xfrm>
            <a:off x="304800" y="1554163"/>
            <a:ext cx="8686800" cy="4846637"/>
          </a:xfrm>
        </p:spPr>
        <p:txBody>
          <a:bodyPr>
            <a:normAutofit lnSpcReduction="10000"/>
          </a:bodyPr>
          <a:lstStyle/>
          <a:p>
            <a:pPr eaLnBrk="1" hangingPunct="1">
              <a:buFont typeface="Wingdings" pitchFamily="2" charset="2"/>
              <a:buChar char="q"/>
            </a:pPr>
            <a:r>
              <a:rPr lang="en-US" sz="4000" b="1" dirty="0" smtClean="0">
                <a:latin typeface="Cambria" pitchFamily="18" charset="0"/>
              </a:rPr>
              <a:t>Four Main causes of land pollution:</a:t>
            </a:r>
          </a:p>
          <a:p>
            <a:pPr eaLnBrk="1" hangingPunct="1">
              <a:buFont typeface="Wingdings 2" pitchFamily="18" charset="2"/>
              <a:buNone/>
            </a:pPr>
            <a:endParaRPr lang="en-US" sz="4000" b="1" dirty="0" smtClean="0">
              <a:latin typeface="Cambria" pitchFamily="18" charset="0"/>
            </a:endParaRPr>
          </a:p>
          <a:p>
            <a:pPr lvl="1" eaLnBrk="1" hangingPunct="1">
              <a:buFont typeface="Wingdings" pitchFamily="2" charset="2"/>
              <a:buChar char="§"/>
            </a:pPr>
            <a:r>
              <a:rPr lang="en-US" sz="4000" b="1" dirty="0" smtClean="0">
                <a:latin typeface="Cambria" pitchFamily="18" charset="0"/>
              </a:rPr>
              <a:t>Construction</a:t>
            </a:r>
          </a:p>
          <a:p>
            <a:pPr lvl="1" eaLnBrk="1" hangingPunct="1">
              <a:buFont typeface="Wingdings" pitchFamily="2" charset="2"/>
              <a:buChar char="§"/>
            </a:pPr>
            <a:r>
              <a:rPr lang="en-US" sz="4000" b="1" dirty="0" smtClean="0">
                <a:latin typeface="Cambria" pitchFamily="18" charset="0"/>
              </a:rPr>
              <a:t>Agriculture</a:t>
            </a:r>
          </a:p>
          <a:p>
            <a:pPr lvl="1" eaLnBrk="1" hangingPunct="1">
              <a:buFont typeface="Wingdings" pitchFamily="2" charset="2"/>
              <a:buChar char="§"/>
            </a:pPr>
            <a:r>
              <a:rPr lang="en-US" sz="4000" b="1" dirty="0" smtClean="0">
                <a:latin typeface="Cambria" pitchFamily="18" charset="0"/>
              </a:rPr>
              <a:t>Domestic waste</a:t>
            </a:r>
          </a:p>
          <a:p>
            <a:pPr lvl="1" eaLnBrk="1" hangingPunct="1">
              <a:buFont typeface="Wingdings" pitchFamily="2" charset="2"/>
              <a:buChar char="§"/>
            </a:pPr>
            <a:r>
              <a:rPr lang="en-US" sz="4000" b="1" dirty="0" smtClean="0">
                <a:latin typeface="Cambria" pitchFamily="18" charset="0"/>
              </a:rPr>
              <a:t>Industrial Waste</a:t>
            </a:r>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28600"/>
            <a:ext cx="86868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Construction</a:t>
            </a:r>
          </a:p>
        </p:txBody>
      </p:sp>
      <p:sp>
        <p:nvSpPr>
          <p:cNvPr id="31747" name="Content Placeholder 2"/>
          <p:cNvSpPr>
            <a:spLocks noGrp="1"/>
          </p:cNvSpPr>
          <p:nvPr>
            <p:ph idx="1"/>
          </p:nvPr>
        </p:nvSpPr>
        <p:spPr>
          <a:xfrm>
            <a:off x="0" y="1219200"/>
            <a:ext cx="8991600" cy="4525963"/>
          </a:xfrm>
        </p:spPr>
        <p:txBody>
          <a:bodyPr/>
          <a:lstStyle/>
          <a:p>
            <a:pPr eaLnBrk="1" hangingPunct="1">
              <a:buFont typeface="Wingdings" pitchFamily="2" charset="2"/>
              <a:buChar char="q"/>
            </a:pPr>
            <a:r>
              <a:rPr lang="en-US" sz="2800" b="1" dirty="0" smtClean="0">
                <a:latin typeface="Cambria" pitchFamily="18" charset="0"/>
              </a:rPr>
              <a:t>Buildings take up resources and land, the trees are chopped down and used to make buildings. </a:t>
            </a:r>
          </a:p>
          <a:p>
            <a:pPr marL="342900" lvl="2" indent="-342900" eaLnBrk="1" hangingPunct="1">
              <a:buFont typeface="Wingdings" pitchFamily="2" charset="2"/>
              <a:buChar char="q"/>
            </a:pPr>
            <a:r>
              <a:rPr lang="en-US" sz="2800" b="1" dirty="0" smtClean="0">
                <a:latin typeface="Cambria" pitchFamily="18" charset="0"/>
              </a:rPr>
              <a:t>Takes away the places for animals and other organisms to live.</a:t>
            </a:r>
          </a:p>
          <a:p>
            <a:pPr eaLnBrk="1" hangingPunct="1"/>
            <a:endParaRPr lang="en-US" dirty="0" smtClean="0"/>
          </a:p>
        </p:txBody>
      </p:sp>
      <p:pic>
        <p:nvPicPr>
          <p:cNvPr id="46082" name="Picture 2" descr="http://www.swlf.ait.ac.th/Old/Visu_CD/photo_collection/china/fieldvisit/Construction%20Waste.JPG"/>
          <p:cNvPicPr>
            <a:picLocks noChangeAspect="1" noChangeArrowheads="1"/>
          </p:cNvPicPr>
          <p:nvPr/>
        </p:nvPicPr>
        <p:blipFill>
          <a:blip r:embed="rId2" cstate="print"/>
          <a:srcRect/>
          <a:stretch>
            <a:fillRect/>
          </a:stretch>
        </p:blipFill>
        <p:spPr bwMode="auto">
          <a:xfrm>
            <a:off x="2590800" y="3886200"/>
            <a:ext cx="47625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8915400" cy="838200"/>
          </a:xfrm>
        </p:spPr>
        <p:txBody>
          <a:bodyPr/>
          <a:lstStyle/>
          <a:p>
            <a:pPr algn="ctr" eaLnBrk="1" fontAlgn="auto" hangingPunct="1">
              <a:spcAft>
                <a:spcPts val="0"/>
              </a:spcAft>
              <a:defRPr/>
            </a:pPr>
            <a:r>
              <a:rPr lang="en-US" sz="4800" b="1" dirty="0" smtClean="0">
                <a:effectLst>
                  <a:outerShdw blurRad="38100" dist="38100" dir="2700000" algn="tl">
                    <a:srgbClr val="000000">
                      <a:alpha val="43137"/>
                    </a:srgbClr>
                  </a:outerShdw>
                </a:effectLst>
                <a:latin typeface="Cambria" pitchFamily="18" charset="0"/>
              </a:rPr>
              <a:t>Agriculture</a:t>
            </a:r>
          </a:p>
        </p:txBody>
      </p:sp>
      <p:sp>
        <p:nvSpPr>
          <p:cNvPr id="32771" name="Content Placeholder 2"/>
          <p:cNvSpPr>
            <a:spLocks noGrp="1"/>
          </p:cNvSpPr>
          <p:nvPr>
            <p:ph idx="1"/>
          </p:nvPr>
        </p:nvSpPr>
        <p:spPr>
          <a:xfrm>
            <a:off x="228600" y="1066800"/>
            <a:ext cx="8686800" cy="4525963"/>
          </a:xfrm>
        </p:spPr>
        <p:txBody>
          <a:bodyPr/>
          <a:lstStyle/>
          <a:p>
            <a:pPr marL="342900" lvl="2" indent="-342900" eaLnBrk="1" hangingPunct="1">
              <a:buFont typeface="Wingdings" pitchFamily="2" charset="2"/>
              <a:buChar char="q"/>
            </a:pPr>
            <a:r>
              <a:rPr lang="en-US" sz="2800" b="1" dirty="0" smtClean="0">
                <a:latin typeface="Cambria" pitchFamily="18" charset="0"/>
              </a:rPr>
              <a:t>As there are more and more people inhabiting the earth, food is in higher demand and so forests are chopped down and turned into farmland</a:t>
            </a:r>
          </a:p>
          <a:p>
            <a:pPr marL="342900" lvl="2" indent="-342900" eaLnBrk="1" hangingPunct="1">
              <a:buFont typeface="Wingdings" pitchFamily="2" charset="2"/>
              <a:buChar char="q"/>
            </a:pPr>
            <a:endParaRPr lang="en-US" sz="2800" b="1" dirty="0" smtClean="0">
              <a:latin typeface="Cambria" pitchFamily="18" charset="0"/>
            </a:endParaRPr>
          </a:p>
          <a:p>
            <a:pPr marL="342900" lvl="2" indent="-342900" eaLnBrk="1" hangingPunct="1">
              <a:buFont typeface="Wingdings" pitchFamily="2" charset="2"/>
              <a:buChar char="q"/>
            </a:pPr>
            <a:r>
              <a:rPr lang="en-US" sz="2800" b="1" dirty="0" smtClean="0">
                <a:latin typeface="Cambria" pitchFamily="18" charset="0"/>
              </a:rPr>
              <a:t>In addition, herbicides, pesticides, artificial fertilizers</a:t>
            </a:r>
            <a:r>
              <a:rPr lang="tr-TR" sz="2800" b="1" dirty="0" smtClean="0">
                <a:latin typeface="Cambria" pitchFamily="18" charset="0"/>
              </a:rPr>
              <a:t> </a:t>
            </a:r>
            <a:r>
              <a:rPr lang="en-US" sz="2800" b="1" dirty="0" smtClean="0">
                <a:latin typeface="Cambria" pitchFamily="18" charset="0"/>
              </a:rPr>
              <a:t>are washed into the soil and pollute it.</a:t>
            </a:r>
          </a:p>
          <a:p>
            <a:pPr eaLnBrk="1" hangingPunct="1"/>
            <a:endParaRPr lang="en-US" dirty="0" smtClean="0"/>
          </a:p>
        </p:txBody>
      </p:sp>
      <p:pic>
        <p:nvPicPr>
          <p:cNvPr id="45058" name="Picture 2" descr="http://cdn0.wn.com/ph/img/9a/b2/b4e7bf800ab549d3210b629fc67e-grande.jpg"/>
          <p:cNvPicPr>
            <a:picLocks noChangeAspect="1" noChangeArrowheads="1"/>
          </p:cNvPicPr>
          <p:nvPr/>
        </p:nvPicPr>
        <p:blipFill>
          <a:blip r:embed="rId2" cstate="print"/>
          <a:srcRect/>
          <a:stretch>
            <a:fillRect/>
          </a:stretch>
        </p:blipFill>
        <p:spPr bwMode="auto">
          <a:xfrm>
            <a:off x="1905000" y="4343400"/>
            <a:ext cx="4953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915400" cy="838200"/>
          </a:xfrm>
        </p:spPr>
        <p:txBody>
          <a:bodyPr/>
          <a:lstStyle/>
          <a:p>
            <a:pPr algn="ctr" eaLnBrk="1" fontAlgn="auto" hangingPunct="1">
              <a:spcAft>
                <a:spcPts val="0"/>
              </a:spcAft>
              <a:defRPr/>
            </a:pPr>
            <a:r>
              <a:rPr lang="en-US" sz="4800" b="1" dirty="0" smtClean="0">
                <a:effectLst>
                  <a:outerShdw blurRad="38100" dist="38100" dir="2700000" algn="tl">
                    <a:srgbClr val="000000">
                      <a:alpha val="43137"/>
                    </a:srgbClr>
                  </a:outerShdw>
                </a:effectLst>
                <a:latin typeface="Cambria" pitchFamily="18" charset="0"/>
              </a:rPr>
              <a:t>Domestic Waste</a:t>
            </a:r>
          </a:p>
        </p:txBody>
      </p:sp>
      <p:sp>
        <p:nvSpPr>
          <p:cNvPr id="33795" name="Content Placeholder 2"/>
          <p:cNvSpPr>
            <a:spLocks noGrp="1"/>
          </p:cNvSpPr>
          <p:nvPr>
            <p:ph idx="1"/>
          </p:nvPr>
        </p:nvSpPr>
        <p:spPr>
          <a:xfrm>
            <a:off x="304800" y="1143000"/>
            <a:ext cx="8686800" cy="4525963"/>
          </a:xfrm>
        </p:spPr>
        <p:txBody>
          <a:bodyPr/>
          <a:lstStyle/>
          <a:p>
            <a:pPr eaLnBrk="1" hangingPunct="1">
              <a:buFont typeface="Wingdings" pitchFamily="2" charset="2"/>
              <a:buChar char="q"/>
            </a:pPr>
            <a:r>
              <a:rPr lang="en-US" sz="2400" b="1" dirty="0" smtClean="0">
                <a:latin typeface="Cambria" pitchFamily="18" charset="0"/>
              </a:rPr>
              <a:t>Tons of domestic waste is dumped every day. Some waste </a:t>
            </a:r>
          </a:p>
          <a:p>
            <a:pPr eaLnBrk="1" hangingPunct="1">
              <a:buNone/>
            </a:pPr>
            <a:r>
              <a:rPr lang="en-US" sz="2400" b="1" dirty="0" smtClean="0">
                <a:latin typeface="Cambria" pitchFamily="18" charset="0"/>
              </a:rPr>
              <a:t>     from homes, offices and industries can be recycled or </a:t>
            </a:r>
          </a:p>
          <a:p>
            <a:pPr eaLnBrk="1" hangingPunct="1">
              <a:buNone/>
            </a:pPr>
            <a:r>
              <a:rPr lang="en-US" sz="2400" b="1" dirty="0" smtClean="0">
                <a:latin typeface="Cambria" pitchFamily="18" charset="0"/>
              </a:rPr>
              <a:t>     burnt in incinerators .</a:t>
            </a:r>
          </a:p>
          <a:p>
            <a:pPr eaLnBrk="1" hangingPunct="1">
              <a:buFont typeface="Wingdings" pitchFamily="2" charset="2"/>
              <a:buChar char="q"/>
            </a:pPr>
            <a:r>
              <a:rPr lang="en-US" sz="2400" b="1" dirty="0" smtClean="0">
                <a:latin typeface="Cambria" pitchFamily="18" charset="0"/>
              </a:rPr>
              <a:t>There is still a lot of garbage, such as refrigerators and </a:t>
            </a:r>
          </a:p>
          <a:p>
            <a:pPr eaLnBrk="1" hangingPunct="1">
              <a:buNone/>
            </a:pPr>
            <a:r>
              <a:rPr lang="en-US" sz="2400" b="1" dirty="0" smtClean="0">
                <a:latin typeface="Cambria" pitchFamily="18" charset="0"/>
              </a:rPr>
              <a:t>     washing machines that are dumped in landfills simply </a:t>
            </a:r>
          </a:p>
          <a:p>
            <a:pPr eaLnBrk="1" hangingPunct="1">
              <a:buNone/>
            </a:pPr>
            <a:r>
              <a:rPr lang="en-US" sz="2400" b="1" dirty="0" smtClean="0">
                <a:latin typeface="Cambria" pitchFamily="18" charset="0"/>
              </a:rPr>
              <a:t>     because they cannot be reused in anyway, no</a:t>
            </a:r>
            <a:r>
              <a:rPr lang="tr-TR" sz="2400" b="1" smtClean="0">
                <a:latin typeface="Cambria" pitchFamily="18" charset="0"/>
              </a:rPr>
              <a:t>t</a:t>
            </a:r>
            <a:r>
              <a:rPr lang="en-US" sz="2400" b="1" smtClean="0">
                <a:latin typeface="Cambria" pitchFamily="18" charset="0"/>
              </a:rPr>
              <a:t> </a:t>
            </a:r>
            <a:r>
              <a:rPr lang="en-US" sz="2400" b="1" dirty="0" smtClean="0">
                <a:latin typeface="Cambria" pitchFamily="18" charset="0"/>
              </a:rPr>
              <a:t>recycled .</a:t>
            </a:r>
          </a:p>
        </p:txBody>
      </p:sp>
      <p:pic>
        <p:nvPicPr>
          <p:cNvPr id="44034" name="Picture 2" descr="http://www.enviet-consult.com/attachments/Image/M__ll.jpg"/>
          <p:cNvPicPr>
            <a:picLocks noChangeAspect="1" noChangeArrowheads="1"/>
          </p:cNvPicPr>
          <p:nvPr/>
        </p:nvPicPr>
        <p:blipFill>
          <a:blip r:embed="rId2" cstate="print"/>
          <a:srcRect/>
          <a:stretch>
            <a:fillRect/>
          </a:stretch>
        </p:blipFill>
        <p:spPr bwMode="auto">
          <a:xfrm>
            <a:off x="2571736" y="4143380"/>
            <a:ext cx="4314825"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800" b="1" dirty="0" smtClean="0">
                <a:effectLst>
                  <a:outerShdw blurRad="38100" dist="38100" dir="2700000" algn="tl">
                    <a:srgbClr val="000000">
                      <a:alpha val="43137"/>
                    </a:srgbClr>
                  </a:outerShdw>
                </a:effectLst>
                <a:latin typeface="Cambria" pitchFamily="18" charset="0"/>
              </a:rPr>
              <a:t>Industrial Waste</a:t>
            </a:r>
          </a:p>
        </p:txBody>
      </p:sp>
      <p:sp>
        <p:nvSpPr>
          <p:cNvPr id="34819" name="Content Placeholder 2"/>
          <p:cNvSpPr>
            <a:spLocks noGrp="1"/>
          </p:cNvSpPr>
          <p:nvPr>
            <p:ph idx="1"/>
          </p:nvPr>
        </p:nvSpPr>
        <p:spPr>
          <a:xfrm>
            <a:off x="152400" y="1143000"/>
            <a:ext cx="8991600" cy="4525963"/>
          </a:xfrm>
        </p:spPr>
        <p:txBody>
          <a:bodyPr/>
          <a:lstStyle/>
          <a:p>
            <a:pPr eaLnBrk="1" hangingPunct="1">
              <a:buFont typeface="Wingdings" pitchFamily="2" charset="2"/>
              <a:buChar char="q"/>
            </a:pPr>
            <a:r>
              <a:rPr lang="en-US" sz="2800" b="1" dirty="0" smtClean="0">
                <a:latin typeface="Cambria" pitchFamily="18" charset="0"/>
              </a:rPr>
              <a:t>Plastics factories, chemical plants, oil refineries, nuclear waste disposal activity, large animal farms, coal-fired power plants, metals production factories and other heavy industry all contribute to land pollution. </a:t>
            </a:r>
          </a:p>
        </p:txBody>
      </p:sp>
      <p:pic>
        <p:nvPicPr>
          <p:cNvPr id="43010" name="Picture 2" descr="http://www.wesleyan.edu/ctgeology/GroundwaterPollution/Slide6.jpg"/>
          <p:cNvPicPr>
            <a:picLocks noChangeAspect="1" noChangeArrowheads="1"/>
          </p:cNvPicPr>
          <p:nvPr/>
        </p:nvPicPr>
        <p:blipFill>
          <a:blip r:embed="rId2" cstate="print"/>
          <a:srcRect/>
          <a:stretch>
            <a:fillRect/>
          </a:stretch>
        </p:blipFill>
        <p:spPr bwMode="auto">
          <a:xfrm>
            <a:off x="1928794" y="3357562"/>
            <a:ext cx="5715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noAutofit/>
          </a:bodyPr>
          <a:lstStyle/>
          <a:p>
            <a:pPr algn="ctr" eaLnBrk="1" fontAlgn="auto" hangingPunct="1">
              <a:spcAft>
                <a:spcPts val="0"/>
              </a:spcAft>
              <a:defRPr/>
            </a:pPr>
            <a:r>
              <a:rPr lang="en-US" sz="7200" b="1" dirty="0" smtClean="0">
                <a:effectLst>
                  <a:outerShdw blurRad="38100" dist="38100" dir="2700000" algn="tl">
                    <a:srgbClr val="000000">
                      <a:alpha val="43137"/>
                    </a:srgbClr>
                  </a:outerShdw>
                </a:effectLst>
                <a:latin typeface="Cambria" pitchFamily="18" charset="0"/>
              </a:rPr>
              <a:t>NOISE POLLUTION</a:t>
            </a:r>
            <a:endParaRPr lang="en-US" sz="7200" b="1" dirty="0">
              <a:effectLst>
                <a:outerShdw blurRad="38100" dist="38100" dir="2700000" algn="tl">
                  <a:srgbClr val="000000">
                    <a:alpha val="43137"/>
                  </a:srgbClr>
                </a:outerShdw>
              </a:effectLst>
              <a:latin typeface="Cambria" pitchFamily="18" charset="0"/>
            </a:endParaRPr>
          </a:p>
        </p:txBody>
      </p:sp>
      <p:pic>
        <p:nvPicPr>
          <p:cNvPr id="50178" name="Picture 2" descr="http://incrove.com/images/noise%20pollution-1.jpg"/>
          <p:cNvPicPr>
            <a:picLocks noChangeAspect="1" noChangeArrowheads="1"/>
          </p:cNvPicPr>
          <p:nvPr/>
        </p:nvPicPr>
        <p:blipFill>
          <a:blip r:embed="rId2" cstate="print">
            <a:duotone>
              <a:prstClr val="black"/>
              <a:schemeClr val="accent6">
                <a:lumMod val="20000"/>
                <a:lumOff val="80000"/>
                <a:tint val="45000"/>
                <a:satMod val="400000"/>
              </a:schemeClr>
            </a:duotone>
          </a:blip>
          <a:stretch>
            <a:fillRect/>
          </a:stretch>
        </p:blipFill>
        <p:spPr bwMode="auto">
          <a:xfrm>
            <a:off x="1524000" y="1752600"/>
            <a:ext cx="5924282" cy="4419601"/>
          </a:xfrm>
          <a:prstGeom prst="rect">
            <a:avLst/>
          </a:prstGeom>
          <a:ln>
            <a:noFill/>
          </a:ln>
          <a:effectLst>
            <a:softEdge rad="112500"/>
          </a:effectLst>
        </p:spPr>
      </p:pic>
    </p:spTree>
  </p:cSld>
  <p:clrMapOvr>
    <a:masterClrMapping/>
  </p:clrMapOvr>
  <p:transition spd="slow">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1066800"/>
            <a:ext cx="8991600" cy="5638800"/>
          </a:xfrm>
        </p:spPr>
        <p:txBody>
          <a:bodyPr/>
          <a:lstStyle/>
          <a:p>
            <a:pPr eaLnBrk="1" hangingPunct="1">
              <a:buFont typeface="Wingdings" pitchFamily="2" charset="2"/>
              <a:buChar char="q"/>
            </a:pPr>
            <a:r>
              <a:rPr lang="en-US" sz="2800" b="1" dirty="0" smtClean="0">
                <a:solidFill>
                  <a:srgbClr val="C00000"/>
                </a:solidFill>
                <a:latin typeface="Cambria" pitchFamily="18" charset="0"/>
              </a:rPr>
              <a:t>Noise pollution </a:t>
            </a:r>
            <a:r>
              <a:rPr lang="en-US" sz="2800" b="1" dirty="0" smtClean="0">
                <a:latin typeface="Cambria" pitchFamily="18" charset="0"/>
              </a:rPr>
              <a:t>is excessive, displeasing human, animal, or machine-created environmental noise that disrupts the activity or balance of human or animal life.</a:t>
            </a:r>
          </a:p>
          <a:p>
            <a:pPr eaLnBrk="1" hangingPunct="1">
              <a:buNone/>
            </a:pPr>
            <a:endParaRPr lang="en-US" sz="2800" b="1" dirty="0" smtClean="0">
              <a:latin typeface="Cambria" pitchFamily="18" charset="0"/>
            </a:endParaRPr>
          </a:p>
          <a:p>
            <a:pPr eaLnBrk="1" hangingPunct="1">
              <a:buFont typeface="Wingdings" pitchFamily="2" charset="2"/>
              <a:buChar char="q"/>
            </a:pPr>
            <a:r>
              <a:rPr lang="en-US" sz="2800" b="1" dirty="0" smtClean="0">
                <a:latin typeface="Cambria" pitchFamily="18" charset="0"/>
              </a:rPr>
              <a:t>World Health Organization stated that “Noise must be recognized as a major threat to human well-being”</a:t>
            </a:r>
          </a:p>
          <a:p>
            <a:pPr eaLnBrk="1" hangingPunct="1"/>
            <a:endParaRPr lang="en-US" sz="2800" b="1" dirty="0" smtClean="0">
              <a:latin typeface="Cambria" pitchFamily="18" charset="0"/>
            </a:endParaRPr>
          </a:p>
          <a:p>
            <a:pPr eaLnBrk="1" hangingPunct="1"/>
            <a:endParaRPr lang="en-US" dirty="0" smtClean="0"/>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Sources of Noise Pollution</a:t>
            </a:r>
            <a:endParaRPr lang="en-US" sz="4400" b="1" dirty="0">
              <a:effectLst>
                <a:outerShdw blurRad="38100" dist="38100" dir="2700000" algn="tl">
                  <a:srgbClr val="000000">
                    <a:alpha val="43137"/>
                  </a:srgbClr>
                </a:outerShdw>
              </a:effectLst>
              <a:latin typeface="Cambria" pitchFamily="18" charset="0"/>
            </a:endParaRPr>
          </a:p>
        </p:txBody>
      </p:sp>
      <p:sp>
        <p:nvSpPr>
          <p:cNvPr id="38915" name="Content Placeholder 2"/>
          <p:cNvSpPr>
            <a:spLocks noGrp="1"/>
          </p:cNvSpPr>
          <p:nvPr>
            <p:ph idx="1"/>
          </p:nvPr>
        </p:nvSpPr>
        <p:spPr>
          <a:xfrm>
            <a:off x="0" y="1219200"/>
            <a:ext cx="8991600" cy="5486400"/>
          </a:xfrm>
        </p:spPr>
        <p:txBody>
          <a:bodyPr/>
          <a:lstStyle/>
          <a:p>
            <a:pPr eaLnBrk="1" hangingPunct="1">
              <a:lnSpc>
                <a:spcPct val="90000"/>
              </a:lnSpc>
              <a:buFont typeface="Wingdings" pitchFamily="2" charset="2"/>
              <a:buChar char="q"/>
            </a:pPr>
            <a:r>
              <a:rPr lang="en-US" sz="2400" b="1" dirty="0" smtClean="0">
                <a:latin typeface="Cambria" pitchFamily="18" charset="0"/>
              </a:rPr>
              <a:t>Transportation systems</a:t>
            </a:r>
            <a:r>
              <a:rPr lang="tr-TR" sz="2400" b="1" dirty="0" smtClean="0">
                <a:latin typeface="Cambria" pitchFamily="18" charset="0"/>
              </a:rPr>
              <a:t> (</a:t>
            </a:r>
            <a:r>
              <a:rPr lang="tr-TR" sz="2400" b="1" dirty="0" err="1" smtClean="0">
                <a:latin typeface="Cambria" pitchFamily="18" charset="0"/>
              </a:rPr>
              <a:t>Traffic</a:t>
            </a:r>
            <a:r>
              <a:rPr lang="tr-TR" sz="2400" b="1" dirty="0" smtClean="0">
                <a:latin typeface="Cambria" pitchFamily="18" charset="0"/>
              </a:rPr>
              <a:t>)</a:t>
            </a:r>
            <a:r>
              <a:rPr lang="en-US" sz="2400" b="1" dirty="0" smtClean="0">
                <a:latin typeface="Cambria" pitchFamily="18" charset="0"/>
              </a:rPr>
              <a:t> are the main source of noise </a:t>
            </a:r>
          </a:p>
          <a:p>
            <a:pPr eaLnBrk="1" hangingPunct="1">
              <a:lnSpc>
                <a:spcPct val="90000"/>
              </a:lnSpc>
              <a:buFont typeface="Wingdings 2" pitchFamily="18" charset="2"/>
              <a:buNone/>
            </a:pPr>
            <a:r>
              <a:rPr lang="en-US" sz="2400" b="1" dirty="0" smtClean="0">
                <a:latin typeface="Cambria" pitchFamily="18" charset="0"/>
              </a:rPr>
              <a:t>     pollution in urban areas.</a:t>
            </a:r>
          </a:p>
          <a:p>
            <a:pPr eaLnBrk="1" hangingPunct="1">
              <a:lnSpc>
                <a:spcPct val="90000"/>
              </a:lnSpc>
              <a:buFont typeface="Wingdings" pitchFamily="2" charset="2"/>
              <a:buChar char="q"/>
            </a:pPr>
            <a:endParaRPr lang="en-US" sz="2400" b="1" dirty="0" smtClean="0">
              <a:latin typeface="Calibri" pitchFamily="34" charset="0"/>
            </a:endParaRPr>
          </a:p>
          <a:p>
            <a:pPr eaLnBrk="1" hangingPunct="1">
              <a:lnSpc>
                <a:spcPct val="90000"/>
              </a:lnSpc>
              <a:buFont typeface="Wingdings" pitchFamily="2" charset="2"/>
              <a:buChar char="q"/>
            </a:pPr>
            <a:r>
              <a:rPr lang="en-US" sz="2400" b="1" dirty="0" smtClean="0">
                <a:latin typeface="Cambria" pitchFamily="18" charset="0"/>
              </a:rPr>
              <a:t>Construction of buildings, highways, and streets  cause a lot </a:t>
            </a:r>
          </a:p>
          <a:p>
            <a:pPr eaLnBrk="1" hangingPunct="1">
              <a:lnSpc>
                <a:spcPct val="90000"/>
              </a:lnSpc>
              <a:buFont typeface="Wingdings 2" pitchFamily="18" charset="2"/>
              <a:buNone/>
            </a:pPr>
            <a:r>
              <a:rPr lang="en-US" sz="2400" b="1" dirty="0" smtClean="0">
                <a:latin typeface="Cambria" pitchFamily="18" charset="0"/>
              </a:rPr>
              <a:t>     of noise, due to the usage of air compressors, bulldozers, </a:t>
            </a:r>
          </a:p>
          <a:p>
            <a:pPr eaLnBrk="1" hangingPunct="1">
              <a:lnSpc>
                <a:spcPct val="90000"/>
              </a:lnSpc>
              <a:buFont typeface="Wingdings 2" pitchFamily="18" charset="2"/>
              <a:buNone/>
            </a:pPr>
            <a:r>
              <a:rPr lang="en-US" sz="2400" b="1" dirty="0" smtClean="0">
                <a:latin typeface="Cambria" pitchFamily="18" charset="0"/>
              </a:rPr>
              <a:t>     loaders, dump trucks, and pavement breakers.</a:t>
            </a:r>
          </a:p>
          <a:p>
            <a:pPr eaLnBrk="1" hangingPunct="1">
              <a:lnSpc>
                <a:spcPct val="90000"/>
              </a:lnSpc>
              <a:buFont typeface="Wingdings" pitchFamily="2" charset="2"/>
              <a:buChar char="q"/>
            </a:pPr>
            <a:endParaRPr lang="en-US" sz="2400" b="1" dirty="0" smtClean="0">
              <a:latin typeface="Calibri" pitchFamily="34" charset="0"/>
            </a:endParaRPr>
          </a:p>
          <a:p>
            <a:pPr eaLnBrk="1" hangingPunct="1">
              <a:lnSpc>
                <a:spcPct val="90000"/>
              </a:lnSpc>
              <a:buFont typeface="Wingdings" pitchFamily="2" charset="2"/>
              <a:buChar char="q"/>
            </a:pPr>
            <a:r>
              <a:rPr lang="en-US" sz="2400" b="1" dirty="0" smtClean="0">
                <a:latin typeface="Cambria" pitchFamily="18" charset="0"/>
              </a:rPr>
              <a:t>Industrial noise also adds to the already unfavorable</a:t>
            </a:r>
          </a:p>
          <a:p>
            <a:pPr eaLnBrk="1" hangingPunct="1">
              <a:lnSpc>
                <a:spcPct val="90000"/>
              </a:lnSpc>
              <a:buFont typeface="Wingdings 2" pitchFamily="18" charset="2"/>
              <a:buNone/>
            </a:pPr>
            <a:r>
              <a:rPr lang="en-US" sz="2400" b="1" dirty="0" smtClean="0">
                <a:latin typeface="Cambria" pitchFamily="18" charset="0"/>
              </a:rPr>
              <a:t>     state of noise pollution.</a:t>
            </a:r>
          </a:p>
          <a:p>
            <a:pPr eaLnBrk="1" hangingPunct="1">
              <a:lnSpc>
                <a:spcPct val="90000"/>
              </a:lnSpc>
              <a:buFont typeface="Wingdings" pitchFamily="2" charset="2"/>
              <a:buChar char="q"/>
            </a:pPr>
            <a:endParaRPr lang="en-US" sz="2400" b="1" dirty="0" smtClean="0">
              <a:latin typeface="Cambria" pitchFamily="18" charset="0"/>
            </a:endParaRPr>
          </a:p>
          <a:p>
            <a:pPr>
              <a:lnSpc>
                <a:spcPct val="90000"/>
              </a:lnSpc>
              <a:buFont typeface="Wingdings" pitchFamily="2" charset="2"/>
              <a:buChar char="q"/>
            </a:pPr>
            <a:r>
              <a:rPr lang="en-US" sz="2400" b="1" dirty="0" smtClean="0">
                <a:latin typeface="Cambria" pitchFamily="18" charset="0"/>
              </a:rPr>
              <a:t>Loud speakers, generators, air</a:t>
            </a:r>
            <a:r>
              <a:rPr lang="tr-TR" sz="2400" b="1" dirty="0" smtClean="0">
                <a:latin typeface="Cambria" pitchFamily="18" charset="0"/>
              </a:rPr>
              <a:t> </a:t>
            </a:r>
            <a:r>
              <a:rPr lang="en-US" sz="2400" b="1" dirty="0" smtClean="0">
                <a:latin typeface="Cambria" pitchFamily="18" charset="0"/>
              </a:rPr>
              <a:t>conditioners, fans</a:t>
            </a:r>
            <a:r>
              <a:rPr lang="tr-TR" sz="2400" b="1" dirty="0" smtClean="0">
                <a:latin typeface="Cambria" pitchFamily="18" charset="0"/>
              </a:rPr>
              <a:t> </a:t>
            </a:r>
            <a:r>
              <a:rPr lang="tr-TR" sz="2400" b="1" dirty="0" err="1" smtClean="0">
                <a:latin typeface="Cambria" pitchFamily="18" charset="0"/>
              </a:rPr>
              <a:t>and</a:t>
            </a:r>
            <a:r>
              <a:rPr lang="tr-TR" sz="2400" b="1" dirty="0" smtClean="0">
                <a:latin typeface="Cambria" pitchFamily="18" charset="0"/>
              </a:rPr>
              <a:t> </a:t>
            </a:r>
            <a:r>
              <a:rPr lang="tr-TR" sz="2400" b="1" dirty="0" err="1" smtClean="0">
                <a:latin typeface="Cambria" pitchFamily="18" charset="0"/>
              </a:rPr>
              <a:t>many</a:t>
            </a:r>
            <a:r>
              <a:rPr lang="tr-TR" sz="2400" b="1" dirty="0" smtClean="0">
                <a:latin typeface="Cambria" pitchFamily="18" charset="0"/>
              </a:rPr>
              <a:t> </a:t>
            </a:r>
            <a:r>
              <a:rPr lang="tr-TR" sz="2400" b="1" dirty="0" err="1" smtClean="0">
                <a:latin typeface="Cambria" pitchFamily="18" charset="0"/>
              </a:rPr>
              <a:t>household</a:t>
            </a:r>
            <a:r>
              <a:rPr lang="tr-TR" sz="2400" b="1" dirty="0" smtClean="0">
                <a:latin typeface="Cambria" pitchFamily="18" charset="0"/>
              </a:rPr>
              <a:t> </a:t>
            </a:r>
            <a:r>
              <a:rPr lang="tr-TR" sz="2400" b="1" dirty="0" err="1" smtClean="0">
                <a:latin typeface="Cambria" pitchFamily="18" charset="0"/>
              </a:rPr>
              <a:t>appliances</a:t>
            </a:r>
            <a:r>
              <a:rPr lang="en-US" sz="2400" b="1" dirty="0" smtClean="0">
                <a:latin typeface="Cambria" pitchFamily="18" charset="0"/>
              </a:rPr>
              <a:t> add to the existing  noise pollution.</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7" name="Picture 3" descr="C:\Users\KaaN\Desktop\newwww.jpg"/>
          <p:cNvPicPr>
            <a:picLocks noChangeAspect="1" noChangeArrowheads="1"/>
          </p:cNvPicPr>
          <p:nvPr/>
        </p:nvPicPr>
        <p:blipFill>
          <a:blip r:embed="rId2"/>
          <a:srcRect/>
          <a:stretch>
            <a:fillRect/>
          </a:stretch>
        </p:blipFill>
        <p:spPr bwMode="auto">
          <a:xfrm>
            <a:off x="857224" y="428604"/>
            <a:ext cx="7358114" cy="5670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38200"/>
          </a:xfrm>
        </p:spPr>
        <p:txBody>
          <a:bodyPr/>
          <a:lstStyle/>
          <a:p>
            <a:pPr algn="ctr" eaLnBrk="1" fontAlgn="auto" hangingPunct="1">
              <a:spcAft>
                <a:spcPts val="0"/>
              </a:spcAft>
              <a:defRPr/>
            </a:pPr>
            <a:r>
              <a:rPr lang="en-US" sz="4800" b="1" dirty="0" smtClean="0">
                <a:latin typeface="Cambria" pitchFamily="18" charset="0"/>
              </a:rPr>
              <a:t> </a:t>
            </a:r>
            <a:r>
              <a:rPr lang="en-US" sz="4800" b="1" dirty="0" smtClean="0">
                <a:effectLst>
                  <a:outerShdw blurRad="38100" dist="38100" dir="2700000" algn="tl">
                    <a:srgbClr val="000000">
                      <a:alpha val="43137"/>
                    </a:srgbClr>
                  </a:outerShdw>
                </a:effectLst>
                <a:latin typeface="Cambria" pitchFamily="18" charset="0"/>
              </a:rPr>
              <a:t>Effects </a:t>
            </a:r>
            <a:r>
              <a:rPr lang="tr-TR" sz="4800" b="1" dirty="0" smtClean="0">
                <a:effectLst>
                  <a:outerShdw blurRad="38100" dist="38100" dir="2700000" algn="tl">
                    <a:srgbClr val="000000">
                      <a:alpha val="43137"/>
                    </a:srgbClr>
                  </a:outerShdw>
                </a:effectLst>
                <a:latin typeface="Cambria" pitchFamily="18" charset="0"/>
              </a:rPr>
              <a:t>of</a:t>
            </a:r>
            <a:r>
              <a:rPr lang="en-US" sz="4800" b="1" dirty="0" smtClean="0">
                <a:effectLst>
                  <a:outerShdw blurRad="38100" dist="38100" dir="2700000" algn="tl">
                    <a:srgbClr val="000000">
                      <a:alpha val="43137"/>
                    </a:srgbClr>
                  </a:outerShdw>
                </a:effectLst>
                <a:latin typeface="Cambria" pitchFamily="18" charset="0"/>
              </a:rPr>
              <a:t> NOISE POLLUTION</a:t>
            </a:r>
            <a:endParaRPr lang="en-US" sz="4800" b="1" dirty="0">
              <a:effectLst>
                <a:outerShdw blurRad="38100" dist="38100" dir="2700000" algn="tl">
                  <a:srgbClr val="000000">
                    <a:alpha val="43137"/>
                  </a:srgbClr>
                </a:outerShdw>
              </a:effectLst>
              <a:latin typeface="Cambria" pitchFamily="18" charset="0"/>
            </a:endParaRPr>
          </a:p>
        </p:txBody>
      </p:sp>
      <p:sp>
        <p:nvSpPr>
          <p:cNvPr id="39939" name="Content Placeholder 2"/>
          <p:cNvSpPr>
            <a:spLocks noGrp="1"/>
          </p:cNvSpPr>
          <p:nvPr>
            <p:ph idx="1"/>
          </p:nvPr>
        </p:nvSpPr>
        <p:spPr>
          <a:xfrm>
            <a:off x="0" y="1371600"/>
            <a:ext cx="8991600" cy="5029200"/>
          </a:xfrm>
        </p:spPr>
        <p:txBody>
          <a:bodyPr>
            <a:normAutofit/>
          </a:bodyPr>
          <a:lstStyle/>
          <a:p>
            <a:pPr eaLnBrk="1" hangingPunct="1">
              <a:lnSpc>
                <a:spcPct val="90000"/>
              </a:lnSpc>
              <a:buFont typeface="Wingdings" pitchFamily="2" charset="2"/>
              <a:buChar char="q"/>
            </a:pPr>
            <a:r>
              <a:rPr lang="en-US" sz="2400" b="1" dirty="0" smtClean="0">
                <a:latin typeface="Cambria" pitchFamily="18" charset="0"/>
                <a:cs typeface="Calibri" pitchFamily="34" charset="0"/>
              </a:rPr>
              <a:t>According to the US</a:t>
            </a:r>
            <a:r>
              <a:rPr lang="tr-TR" sz="2400" b="1" dirty="0" smtClean="0">
                <a:latin typeface="Cambria" pitchFamily="18" charset="0"/>
                <a:cs typeface="Calibri" pitchFamily="34" charset="0"/>
              </a:rPr>
              <a:t> </a:t>
            </a:r>
            <a:r>
              <a:rPr lang="en-US" sz="2400" b="1" dirty="0" smtClean="0">
                <a:latin typeface="Cambria" pitchFamily="18" charset="0"/>
                <a:cs typeface="Calibri" pitchFamily="34" charset="0"/>
              </a:rPr>
              <a:t>EPA, there are direct links  between </a:t>
            </a:r>
          </a:p>
          <a:p>
            <a:pPr eaLnBrk="1" hangingPunct="1">
              <a:lnSpc>
                <a:spcPct val="90000"/>
              </a:lnSpc>
              <a:buFont typeface="Wingdings 2" pitchFamily="18" charset="2"/>
              <a:buNone/>
            </a:pPr>
            <a:r>
              <a:rPr lang="en-US" sz="2400" b="1" dirty="0" smtClean="0">
                <a:latin typeface="Cambria" pitchFamily="18" charset="0"/>
                <a:cs typeface="Calibri" pitchFamily="34" charset="0"/>
              </a:rPr>
              <a:t>     noise and health. Also, noise pollution affects</a:t>
            </a:r>
            <a:r>
              <a:rPr lang="tr-TR" sz="2400" b="1" dirty="0" smtClean="0">
                <a:latin typeface="Cambria" pitchFamily="18" charset="0"/>
                <a:cs typeface="Calibri" pitchFamily="34" charset="0"/>
              </a:rPr>
              <a:t> </a:t>
            </a:r>
            <a:r>
              <a:rPr lang="tr-TR" sz="2400" b="1" dirty="0" err="1" smtClean="0">
                <a:latin typeface="Cambria" pitchFamily="18" charset="0"/>
                <a:cs typeface="Calibri" pitchFamily="34" charset="0"/>
              </a:rPr>
              <a:t>badly</a:t>
            </a:r>
            <a:r>
              <a:rPr lang="en-US" sz="2400" b="1" dirty="0" smtClean="0">
                <a:latin typeface="Cambria" pitchFamily="18" charset="0"/>
                <a:cs typeface="Calibri" pitchFamily="34" charset="0"/>
              </a:rPr>
              <a:t> the </a:t>
            </a:r>
          </a:p>
          <a:p>
            <a:pPr eaLnBrk="1" hangingPunct="1">
              <a:lnSpc>
                <a:spcPct val="90000"/>
              </a:lnSpc>
              <a:buFont typeface="Wingdings 2" pitchFamily="18" charset="2"/>
              <a:buNone/>
            </a:pPr>
            <a:r>
              <a:rPr lang="en-US" sz="2400" b="1" dirty="0" smtClean="0">
                <a:latin typeface="Cambria" pitchFamily="18" charset="0"/>
                <a:cs typeface="Calibri" pitchFamily="34" charset="0"/>
              </a:rPr>
              <a:t>     lives of millions of people.</a:t>
            </a:r>
          </a:p>
          <a:p>
            <a:pPr eaLnBrk="1" hangingPunct="1">
              <a:lnSpc>
                <a:spcPct val="90000"/>
              </a:lnSpc>
              <a:buNone/>
            </a:pPr>
            <a:endParaRPr lang="en-US" sz="2400" b="1" dirty="0" smtClean="0">
              <a:latin typeface="Cambria" pitchFamily="18" charset="0"/>
              <a:cs typeface="Calibri" pitchFamily="34" charset="0"/>
            </a:endParaRPr>
          </a:p>
          <a:p>
            <a:pPr eaLnBrk="1" hangingPunct="1">
              <a:lnSpc>
                <a:spcPct val="90000"/>
              </a:lnSpc>
              <a:buFont typeface="Wingdings" pitchFamily="2" charset="2"/>
              <a:buChar char="q"/>
            </a:pPr>
            <a:r>
              <a:rPr lang="en-US" sz="2400" b="1" dirty="0" smtClean="0">
                <a:latin typeface="Cambria" pitchFamily="18" charset="0"/>
                <a:cs typeface="Calibri" pitchFamily="34" charset="0"/>
              </a:rPr>
              <a:t>High blood pressure, stress related illness, sleep  disruption,</a:t>
            </a:r>
            <a:r>
              <a:rPr lang="tr-TR" sz="2400" b="1" dirty="0" smtClean="0">
                <a:latin typeface="Cambria" pitchFamily="18" charset="0"/>
                <a:cs typeface="Calibri" pitchFamily="34" charset="0"/>
              </a:rPr>
              <a:t> </a:t>
            </a:r>
            <a:r>
              <a:rPr lang="en-US" sz="2400" b="1" dirty="0" smtClean="0">
                <a:latin typeface="Cambria" pitchFamily="18" charset="0"/>
                <a:cs typeface="Calibri" pitchFamily="34" charset="0"/>
              </a:rPr>
              <a:t>hearing loss, and productivity loss are problems related to noise pollution.</a:t>
            </a:r>
          </a:p>
          <a:p>
            <a:pPr eaLnBrk="1" hangingPunct="1">
              <a:lnSpc>
                <a:spcPct val="90000"/>
              </a:lnSpc>
              <a:buFont typeface="Wingdings 2" pitchFamily="18" charset="2"/>
              <a:buNone/>
            </a:pPr>
            <a:endParaRPr lang="en-US" sz="2400" b="1" dirty="0" smtClean="0">
              <a:latin typeface="Cambria" pitchFamily="18" charset="0"/>
              <a:cs typeface="Calibri" pitchFamily="34" charset="0"/>
            </a:endParaRPr>
          </a:p>
          <a:p>
            <a:pPr eaLnBrk="1" hangingPunct="1">
              <a:lnSpc>
                <a:spcPct val="90000"/>
              </a:lnSpc>
              <a:buFont typeface="Wingdings" pitchFamily="2" charset="2"/>
              <a:buChar char="q"/>
            </a:pPr>
            <a:r>
              <a:rPr lang="en-US" sz="2400" b="1" dirty="0" smtClean="0">
                <a:latin typeface="Cambria" pitchFamily="18" charset="0"/>
                <a:cs typeface="Calibri" pitchFamily="34" charset="0"/>
              </a:rPr>
              <a:t>It can also cause memory loss, severe depression, and panic </a:t>
            </a:r>
          </a:p>
          <a:p>
            <a:pPr eaLnBrk="1" hangingPunct="1">
              <a:lnSpc>
                <a:spcPct val="90000"/>
              </a:lnSpc>
              <a:buFont typeface="Wingdings 2" pitchFamily="18" charset="2"/>
              <a:buNone/>
            </a:pPr>
            <a:r>
              <a:rPr lang="en-US" sz="2400" b="1" dirty="0" smtClean="0">
                <a:latin typeface="Cambria" pitchFamily="18" charset="0"/>
                <a:cs typeface="Calibri" pitchFamily="34" charset="0"/>
              </a:rPr>
              <a:t>     attacks.</a:t>
            </a:r>
          </a:p>
        </p:txBody>
      </p:sp>
    </p:spTree>
  </p:cSld>
  <p:clrMapOvr>
    <a:masterClrMapping/>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000" b="1" dirty="0" smtClean="0">
                <a:effectLst>
                  <a:outerShdw blurRad="38100" dist="38100" dir="2700000" algn="tl">
                    <a:srgbClr val="000000">
                      <a:alpha val="43137"/>
                    </a:srgbClr>
                  </a:outerShdw>
                </a:effectLst>
                <a:latin typeface="Cambria" pitchFamily="18" charset="0"/>
              </a:rPr>
              <a:t>Solutions for Noise Pollution</a:t>
            </a:r>
            <a:endParaRPr lang="en-US" sz="4000" b="1" dirty="0">
              <a:effectLst>
                <a:outerShdw blurRad="38100" dist="38100" dir="2700000" algn="tl">
                  <a:srgbClr val="000000">
                    <a:alpha val="43137"/>
                  </a:srgbClr>
                </a:outerShdw>
              </a:effectLst>
              <a:latin typeface="Cambria" pitchFamily="18" charset="0"/>
            </a:endParaRPr>
          </a:p>
        </p:txBody>
      </p:sp>
      <p:sp>
        <p:nvSpPr>
          <p:cNvPr id="12291" name="Content Placeholder 2"/>
          <p:cNvSpPr>
            <a:spLocks noGrp="1"/>
          </p:cNvSpPr>
          <p:nvPr>
            <p:ph idx="1"/>
          </p:nvPr>
        </p:nvSpPr>
        <p:spPr>
          <a:xfrm>
            <a:off x="0" y="1295400"/>
            <a:ext cx="8991600" cy="5410200"/>
          </a:xfrm>
        </p:spPr>
        <p:txBody>
          <a:bodyPr>
            <a:normAutofit/>
          </a:bodyPr>
          <a:lstStyle/>
          <a:p>
            <a:pPr algn="just" eaLnBrk="1" fontAlgn="auto" hangingPunct="1">
              <a:spcAft>
                <a:spcPts val="0"/>
              </a:spcAft>
              <a:buFont typeface="Wingdings" pitchFamily="2" charset="2"/>
              <a:buChar char="q"/>
              <a:defRPr/>
            </a:pPr>
            <a:r>
              <a:rPr lang="en-US" b="1" dirty="0" smtClean="0">
                <a:latin typeface="Cambria" pitchFamily="18" charset="0"/>
                <a:cs typeface="Calibri" pitchFamily="34" charset="0"/>
              </a:rPr>
              <a:t>Planting bushes and trees in and around sound </a:t>
            </a:r>
          </a:p>
          <a:p>
            <a:pPr algn="just" eaLnBrk="1" fontAlgn="auto" hangingPunct="1">
              <a:spcAft>
                <a:spcPts val="0"/>
              </a:spcAft>
              <a:buFont typeface="Wingdings 2"/>
              <a:buNone/>
              <a:defRPr/>
            </a:pPr>
            <a:r>
              <a:rPr lang="en-US" b="1" dirty="0" smtClean="0">
                <a:latin typeface="Cambria" pitchFamily="18" charset="0"/>
                <a:cs typeface="Calibri" pitchFamily="34" charset="0"/>
              </a:rPr>
              <a:t>     generating sources is an effective solution for noise pollution.</a:t>
            </a:r>
            <a:endParaRPr lang="tr-TR" b="1" dirty="0" smtClean="0">
              <a:latin typeface="Cambria" pitchFamily="18" charset="0"/>
              <a:cs typeface="Calibri" pitchFamily="34" charset="0"/>
            </a:endParaRPr>
          </a:p>
          <a:p>
            <a:pPr algn="just" eaLnBrk="1" fontAlgn="auto" hangingPunct="1">
              <a:spcAft>
                <a:spcPts val="0"/>
              </a:spcAft>
              <a:buFont typeface="Wingdings 2"/>
              <a:buNone/>
              <a:defRPr/>
            </a:pPr>
            <a:endParaRPr lang="tr-TR" b="1" dirty="0" smtClean="0">
              <a:latin typeface="Cambria" pitchFamily="18" charset="0"/>
              <a:cs typeface="Calibri" pitchFamily="34" charset="0"/>
            </a:endParaRPr>
          </a:p>
          <a:p>
            <a:pPr algn="just" eaLnBrk="1" fontAlgn="auto" hangingPunct="1">
              <a:spcAft>
                <a:spcPts val="0"/>
              </a:spcAft>
              <a:buFont typeface="Wingdings 2"/>
              <a:buNone/>
              <a:defRPr/>
            </a:pPr>
            <a:endParaRPr lang="en-US" b="1" dirty="0" smtClean="0">
              <a:latin typeface="Cambria" pitchFamily="18" charset="0"/>
              <a:cs typeface="Calibri" pitchFamily="34" charset="0"/>
            </a:endParaRPr>
          </a:p>
          <a:p>
            <a:pPr algn="just" eaLnBrk="1" fontAlgn="auto" hangingPunct="1">
              <a:spcAft>
                <a:spcPts val="0"/>
              </a:spcAft>
              <a:buFont typeface="Wingdings" pitchFamily="2" charset="2"/>
              <a:buChar char="q"/>
              <a:defRPr/>
            </a:pPr>
            <a:r>
              <a:rPr lang="en-US" b="1" dirty="0" smtClean="0">
                <a:latin typeface="Cambria" pitchFamily="18" charset="0"/>
              </a:rPr>
              <a:t>Social awareness programs should be taken up to educate</a:t>
            </a:r>
            <a:r>
              <a:rPr lang="tr-TR" b="1" dirty="0" smtClean="0">
                <a:latin typeface="Cambria" pitchFamily="18" charset="0"/>
              </a:rPr>
              <a:t> </a:t>
            </a:r>
            <a:r>
              <a:rPr lang="en-US" b="1" dirty="0" smtClean="0">
                <a:latin typeface="Cambria" pitchFamily="18" charset="0"/>
              </a:rPr>
              <a:t>the public about the causes and effects of noise pollution. </a:t>
            </a:r>
          </a:p>
        </p:txBody>
      </p:sp>
    </p:spTree>
  </p:cSld>
  <p:clrMapOvr>
    <a:masterClrMapping/>
  </p:clrMapOvr>
  <p:transition spd="slow">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0" y="152400"/>
            <a:ext cx="9144000" cy="6321425"/>
          </a:xfrm>
        </p:spPr>
        <p:txBody>
          <a:bodyPr>
            <a:normAutofit/>
          </a:bodyPr>
          <a:lstStyle/>
          <a:p>
            <a:pPr eaLnBrk="1" fontAlgn="auto" hangingPunct="1">
              <a:spcAft>
                <a:spcPts val="0"/>
              </a:spcAft>
              <a:buFont typeface="Wingdings" pitchFamily="2" charset="2"/>
              <a:buChar char="q"/>
              <a:defRPr/>
            </a:pPr>
            <a:r>
              <a:rPr lang="en-US" sz="2800" b="1" dirty="0" smtClean="0">
                <a:latin typeface="Cambria" pitchFamily="18" charset="0"/>
              </a:rPr>
              <a:t>Similar to automobiles, lubrication of the machinery</a:t>
            </a:r>
            <a:r>
              <a:rPr lang="tr-TR" sz="2800" b="1" dirty="0" smtClean="0">
                <a:latin typeface="Cambria" pitchFamily="18" charset="0"/>
              </a:rPr>
              <a:t> </a:t>
            </a:r>
            <a:r>
              <a:rPr lang="en-US" sz="2800" b="1" dirty="0" smtClean="0">
                <a:latin typeface="Cambria" pitchFamily="18" charset="0"/>
              </a:rPr>
              <a:t>and servicing should be done to minimize noise generation.</a:t>
            </a:r>
            <a:endParaRPr lang="tr-TR" sz="2800" b="1" dirty="0" smtClean="0">
              <a:latin typeface="Cambria" pitchFamily="18" charset="0"/>
            </a:endParaRPr>
          </a:p>
          <a:p>
            <a:pPr eaLnBrk="1" fontAlgn="auto" hangingPunct="1">
              <a:spcAft>
                <a:spcPts val="0"/>
              </a:spcAft>
              <a:buFont typeface="Wingdings 2"/>
              <a:buNone/>
              <a:defRPr/>
            </a:pPr>
            <a:endParaRPr lang="en-US" sz="2800" b="1" dirty="0" smtClean="0">
              <a:latin typeface="Cambria" pitchFamily="18" charset="0"/>
            </a:endParaRPr>
          </a:p>
          <a:p>
            <a:pPr eaLnBrk="1" fontAlgn="auto" hangingPunct="1">
              <a:spcAft>
                <a:spcPts val="0"/>
              </a:spcAft>
              <a:buFont typeface="Wingdings" pitchFamily="2" charset="2"/>
              <a:buChar char="q"/>
              <a:defRPr/>
            </a:pPr>
            <a:r>
              <a:rPr lang="en-US" sz="2800" b="1" dirty="0" smtClean="0">
                <a:latin typeface="Cambria" pitchFamily="18" charset="0"/>
              </a:rPr>
              <a:t>Regulations should be imposed to restrict the usage </a:t>
            </a:r>
          </a:p>
          <a:p>
            <a:pPr eaLnBrk="1" fontAlgn="auto" hangingPunct="1">
              <a:spcAft>
                <a:spcPts val="0"/>
              </a:spcAft>
              <a:buFont typeface="Wingdings 2"/>
              <a:buNone/>
              <a:defRPr/>
            </a:pPr>
            <a:r>
              <a:rPr lang="en-US" sz="2800" b="1" dirty="0" smtClean="0">
                <a:latin typeface="Cambria" pitchFamily="18" charset="0"/>
              </a:rPr>
              <a:t>    of play loudspeakers in crowded areas and public </a:t>
            </a:r>
          </a:p>
          <a:p>
            <a:pPr eaLnBrk="1" fontAlgn="auto" hangingPunct="1">
              <a:spcAft>
                <a:spcPts val="0"/>
              </a:spcAft>
              <a:buFont typeface="Wingdings 2"/>
              <a:buNone/>
              <a:defRPr/>
            </a:pPr>
            <a:r>
              <a:rPr lang="en-US" sz="2800" b="1" dirty="0" smtClean="0">
                <a:latin typeface="Cambria" pitchFamily="18" charset="0"/>
              </a:rPr>
              <a:t>    places.</a:t>
            </a:r>
          </a:p>
          <a:p>
            <a:pPr eaLnBrk="1" fontAlgn="auto" hangingPunct="1">
              <a:spcAft>
                <a:spcPts val="0"/>
              </a:spcAft>
              <a:buFont typeface="Wingdings" pitchFamily="2" charset="2"/>
              <a:buChar char="q"/>
              <a:defRPr/>
            </a:pPr>
            <a:endParaRPr lang="en-US" sz="2800" b="1" dirty="0" smtClean="0">
              <a:latin typeface="Cambria" pitchFamily="18" charset="0"/>
            </a:endParaRPr>
          </a:p>
          <a:p>
            <a:pPr eaLnBrk="1" fontAlgn="auto" hangingPunct="1">
              <a:spcAft>
                <a:spcPts val="0"/>
              </a:spcAft>
              <a:buFont typeface="Wingdings" pitchFamily="2" charset="2"/>
              <a:buChar char="q"/>
              <a:defRPr/>
            </a:pPr>
            <a:r>
              <a:rPr lang="en-US" sz="2800" b="1" dirty="0" smtClean="0">
                <a:latin typeface="Cambria" pitchFamily="18" charset="0"/>
              </a:rPr>
              <a:t>Factories and industries should be located far from </a:t>
            </a:r>
          </a:p>
          <a:p>
            <a:pPr eaLnBrk="1" fontAlgn="auto" hangingPunct="1">
              <a:spcAft>
                <a:spcPts val="0"/>
              </a:spcAft>
              <a:buFont typeface="Wingdings 2"/>
              <a:buNone/>
              <a:defRPr/>
            </a:pPr>
            <a:r>
              <a:rPr lang="en-US" sz="2800" b="1" dirty="0" smtClean="0">
                <a:latin typeface="Cambria" pitchFamily="18" charset="0"/>
              </a:rPr>
              <a:t>    the residential areas.</a:t>
            </a: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838200"/>
          </a:xfrm>
        </p:spPr>
        <p:txBody>
          <a:bodyPr>
            <a:noAutofit/>
          </a:bodyPr>
          <a:lstStyle/>
          <a:p>
            <a:pPr algn="ctr" eaLnBrk="1" fontAlgn="auto" hangingPunct="1">
              <a:spcAft>
                <a:spcPts val="0"/>
              </a:spcAft>
              <a:defRPr/>
            </a:pPr>
            <a:r>
              <a:rPr lang="en-US" sz="5400" b="1" dirty="0" smtClean="0">
                <a:effectLst>
                  <a:outerShdw blurRad="38100" dist="38100" dir="2700000" algn="tl">
                    <a:srgbClr val="000000">
                      <a:alpha val="43137"/>
                    </a:srgbClr>
                  </a:outerShdw>
                </a:effectLst>
                <a:latin typeface="Cambria" pitchFamily="18" charset="0"/>
              </a:rPr>
              <a:t>WAYS TO STOP POLLUTION</a:t>
            </a:r>
            <a:endParaRPr lang="en-US" sz="5400" b="1" dirty="0">
              <a:effectLst>
                <a:outerShdw blurRad="38100" dist="38100" dir="2700000" algn="tl">
                  <a:srgbClr val="000000">
                    <a:alpha val="43137"/>
                  </a:srgbClr>
                </a:outerShdw>
              </a:effectLst>
              <a:latin typeface="Cambria" pitchFamily="18" charset="0"/>
            </a:endParaRPr>
          </a:p>
        </p:txBody>
      </p:sp>
      <p:sp>
        <p:nvSpPr>
          <p:cNvPr id="7171" name="Rectangle 3"/>
          <p:cNvSpPr>
            <a:spLocks noGrp="1" noChangeArrowheads="1"/>
          </p:cNvSpPr>
          <p:nvPr>
            <p:ph idx="1"/>
          </p:nvPr>
        </p:nvSpPr>
        <p:spPr>
          <a:xfrm>
            <a:off x="0" y="1676400"/>
            <a:ext cx="9144000" cy="4800600"/>
          </a:xfrm>
        </p:spPr>
        <p:txBody>
          <a:bodyPr/>
          <a:lstStyle/>
          <a:p>
            <a:pPr eaLnBrk="1" hangingPunct="1">
              <a:buFont typeface="Wingdings" pitchFamily="2" charset="2"/>
              <a:buChar char="q"/>
            </a:pPr>
            <a:r>
              <a:rPr lang="en-US" sz="2800" b="1" dirty="0" smtClean="0">
                <a:latin typeface="Cambria" pitchFamily="18" charset="0"/>
              </a:rPr>
              <a:t>We believe that it is the responsible thing to do to increase recycling.</a:t>
            </a:r>
          </a:p>
          <a:p>
            <a:pPr eaLnBrk="1" hangingPunct="1">
              <a:buFont typeface="Wingdings" pitchFamily="2" charset="2"/>
              <a:buChar char="q"/>
            </a:pPr>
            <a:endParaRPr lang="en-US" sz="2800" b="1" dirty="0" smtClean="0">
              <a:latin typeface="Cambria" pitchFamily="18" charset="0"/>
            </a:endParaRPr>
          </a:p>
          <a:p>
            <a:pPr eaLnBrk="1" hangingPunct="1">
              <a:buFont typeface="Wingdings" pitchFamily="2" charset="2"/>
              <a:buChar char="q"/>
            </a:pPr>
            <a:r>
              <a:rPr lang="en-US" sz="2800" b="1" dirty="0" smtClean="0">
                <a:latin typeface="Cambria" pitchFamily="18" charset="0"/>
              </a:rPr>
              <a:t>It is just like doing laundry and separating blacks and colors.</a:t>
            </a:r>
          </a:p>
          <a:p>
            <a:pPr eaLnBrk="1" hangingPunct="1">
              <a:buNone/>
            </a:pPr>
            <a:endParaRPr lang="en-US" sz="2800" b="1" dirty="0" smtClean="0">
              <a:latin typeface="Cambria" pitchFamily="18" charset="0"/>
            </a:endParaRPr>
          </a:p>
          <a:p>
            <a:pPr eaLnBrk="1" hangingPunct="1">
              <a:buFont typeface="Wingdings" pitchFamily="2" charset="2"/>
              <a:buChar char="q"/>
            </a:pPr>
            <a:r>
              <a:rPr lang="en-US" sz="2800" b="1" dirty="0" smtClean="0">
                <a:latin typeface="Cambria" pitchFamily="18" charset="0"/>
              </a:rPr>
              <a:t>The residents of the country should also try and do their part and put in at least one day of litter picking up.</a:t>
            </a:r>
          </a:p>
          <a:p>
            <a:pPr eaLnBrk="1" hangingPunct="1"/>
            <a:endParaRPr lang="en-US" sz="2800" dirty="0" smtClean="0">
              <a:solidFill>
                <a:srgbClr val="00CCFF"/>
              </a:solidFill>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927225"/>
          </a:xfrm>
        </p:spPr>
        <p:txBody>
          <a:bodyPr/>
          <a:lstStyle/>
          <a:p>
            <a:pPr algn="ctr" eaLnBrk="1" fontAlgn="auto" hangingPunct="1">
              <a:spcAft>
                <a:spcPts val="0"/>
              </a:spcAft>
              <a:defRPr/>
            </a:pPr>
            <a:r>
              <a:rPr lang="en-US" sz="4800" b="1" dirty="0" smtClean="0">
                <a:effectLst>
                  <a:outerShdw blurRad="38100" dist="38100" dir="2700000" algn="tl">
                    <a:srgbClr val="000000">
                      <a:alpha val="43137"/>
                    </a:srgbClr>
                  </a:outerShdw>
                </a:effectLst>
                <a:latin typeface="Cambria" pitchFamily="18" charset="0"/>
              </a:rPr>
              <a:t>GLOBAL WARMING AND THE GREENHOUSE EFFECT </a:t>
            </a:r>
            <a:endParaRPr lang="en-US" sz="4800" b="1" dirty="0">
              <a:effectLst>
                <a:outerShdw blurRad="38100" dist="38100" dir="2700000" algn="tl">
                  <a:srgbClr val="000000">
                    <a:alpha val="43137"/>
                  </a:srgbClr>
                </a:outerShdw>
              </a:effectLst>
              <a:latin typeface="Cambria" pitchFamily="18" charset="0"/>
            </a:endParaRPr>
          </a:p>
        </p:txBody>
      </p:sp>
      <p:pic>
        <p:nvPicPr>
          <p:cNvPr id="13316" name="Picture 4" descr="C:\Users\Dhanya\Desktop\Global-Warming-5987.jpg"/>
          <p:cNvPicPr>
            <a:picLocks noChangeAspect="1" noChangeArrowheads="1"/>
          </p:cNvPicPr>
          <p:nvPr/>
        </p:nvPicPr>
        <p:blipFill>
          <a:blip r:embed="rId2" cstate="print"/>
          <a:srcRect/>
          <a:stretch>
            <a:fillRect/>
          </a:stretch>
        </p:blipFill>
        <p:spPr bwMode="auto">
          <a:xfrm>
            <a:off x="304800" y="2438400"/>
            <a:ext cx="4267200" cy="3733800"/>
          </a:xfrm>
          <a:prstGeom prst="rect">
            <a:avLst/>
          </a:prstGeom>
          <a:ln>
            <a:noFill/>
          </a:ln>
          <a:effectLst>
            <a:softEdge rad="112500"/>
          </a:effectLst>
        </p:spPr>
      </p:pic>
      <p:pic>
        <p:nvPicPr>
          <p:cNvPr id="13317" name="Picture 5" descr="C:\Users\Dhanya\Desktop\greenhouse_effect2.jpg"/>
          <p:cNvPicPr>
            <a:picLocks noChangeAspect="1" noChangeArrowheads="1"/>
          </p:cNvPicPr>
          <p:nvPr/>
        </p:nvPicPr>
        <p:blipFill>
          <a:blip r:embed="rId3" cstate="print"/>
          <a:srcRect/>
          <a:stretch>
            <a:fillRect/>
          </a:stretch>
        </p:blipFill>
        <p:spPr bwMode="auto">
          <a:xfrm>
            <a:off x="4648200" y="2438400"/>
            <a:ext cx="4190999" cy="3657600"/>
          </a:xfrm>
          <a:prstGeom prst="rect">
            <a:avLst/>
          </a:prstGeom>
          <a:ln>
            <a:noFill/>
          </a:ln>
          <a:effectLst>
            <a:softEdge rad="112500"/>
          </a:effectLst>
        </p:spPr>
      </p:pic>
      <p:sp>
        <p:nvSpPr>
          <p:cNvPr id="8" name="Rectangle 7"/>
          <p:cNvSpPr/>
          <p:nvPr/>
        </p:nvSpPr>
        <p:spPr>
          <a:xfrm>
            <a:off x="304800" y="6172200"/>
            <a:ext cx="4114800" cy="523220"/>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prstDash val="solid"/>
                </a:ln>
                <a:effectLst>
                  <a:outerShdw blurRad="41275" dist="20320" dir="1800000" algn="tl" rotWithShape="0">
                    <a:srgbClr val="000000">
                      <a:alpha val="40000"/>
                    </a:srgbClr>
                  </a:outerShdw>
                </a:effectLst>
                <a:latin typeface="Arial Black" pitchFamily="34" charset="0"/>
                <a:cs typeface="+mn-cs"/>
              </a:rPr>
              <a:t>Global Warming</a:t>
            </a:r>
          </a:p>
        </p:txBody>
      </p:sp>
      <p:sp>
        <p:nvSpPr>
          <p:cNvPr id="10" name="Rectangle 9"/>
          <p:cNvSpPr/>
          <p:nvPr/>
        </p:nvSpPr>
        <p:spPr>
          <a:xfrm>
            <a:off x="4800600" y="6172200"/>
            <a:ext cx="3990823" cy="523220"/>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prstDash val="solid"/>
                </a:ln>
                <a:effectLst>
                  <a:outerShdw blurRad="41275" dist="20320" dir="1800000" algn="tl" rotWithShape="0">
                    <a:srgbClr val="000000">
                      <a:alpha val="40000"/>
                    </a:srgbClr>
                  </a:outerShdw>
                </a:effectLst>
                <a:latin typeface="Arial Black" pitchFamily="34" charset="0"/>
                <a:cs typeface="+mn-cs"/>
              </a:rPr>
              <a:t>Greenhouse Effect</a:t>
            </a:r>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219200"/>
          </a:xfrm>
        </p:spPr>
        <p:txBody>
          <a:bodyPr>
            <a:no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latin typeface="Cambria" pitchFamily="18" charset="0"/>
                <a:cs typeface="Calibri" pitchFamily="34" charset="0"/>
              </a:rPr>
              <a:t>difference between Global Warming and the Greenhouse Effect</a:t>
            </a:r>
            <a:endParaRPr lang="en-US" b="1" dirty="0">
              <a:effectLst>
                <a:outerShdw blurRad="38100" dist="38100" dir="2700000" algn="tl">
                  <a:srgbClr val="000000">
                    <a:alpha val="43137"/>
                  </a:srgbClr>
                </a:outerShdw>
              </a:effectLst>
              <a:latin typeface="Cambria" pitchFamily="18" charset="0"/>
              <a:cs typeface="Calibri" pitchFamily="34" charset="0"/>
            </a:endParaRPr>
          </a:p>
        </p:txBody>
      </p:sp>
      <p:sp>
        <p:nvSpPr>
          <p:cNvPr id="45059" name="Content Placeholder 2"/>
          <p:cNvSpPr>
            <a:spLocks noGrp="1"/>
          </p:cNvSpPr>
          <p:nvPr>
            <p:ph idx="1"/>
          </p:nvPr>
        </p:nvSpPr>
        <p:spPr>
          <a:xfrm>
            <a:off x="0" y="1676400"/>
            <a:ext cx="9144000" cy="4953000"/>
          </a:xfrm>
        </p:spPr>
        <p:txBody>
          <a:bodyPr/>
          <a:lstStyle/>
          <a:p>
            <a:pPr marL="0" lvl="1" indent="0" eaLnBrk="1" hangingPunct="1">
              <a:buSzPct val="85000"/>
              <a:buFont typeface="Wingdings" pitchFamily="2" charset="2"/>
              <a:buChar char="v"/>
            </a:pPr>
            <a:r>
              <a:rPr lang="en-US" sz="3200" b="1" dirty="0" smtClean="0">
                <a:solidFill>
                  <a:srgbClr val="C00000"/>
                </a:solidFill>
                <a:latin typeface="Cambria" pitchFamily="18" charset="0"/>
              </a:rPr>
              <a:t>Global warming </a:t>
            </a:r>
            <a:r>
              <a:rPr lang="en-US" sz="3200" b="1" dirty="0" smtClean="0">
                <a:latin typeface="Cambria" pitchFamily="18" charset="0"/>
              </a:rPr>
              <a:t>refers to a rise in the </a:t>
            </a:r>
          </a:p>
          <a:p>
            <a:pPr marL="0" lvl="1" indent="0" eaLnBrk="1" hangingPunct="1">
              <a:buSzPct val="85000"/>
              <a:buFont typeface="Wingdings 2" pitchFamily="18" charset="2"/>
              <a:buNone/>
            </a:pPr>
            <a:r>
              <a:rPr lang="en-US" sz="3200" b="1" dirty="0" smtClean="0">
                <a:latin typeface="Cambria" pitchFamily="18" charset="0"/>
              </a:rPr>
              <a:t>temperature of    the surface of the earth.</a:t>
            </a:r>
          </a:p>
          <a:p>
            <a:pPr marL="0" lvl="1" indent="0" eaLnBrk="1" hangingPunct="1">
              <a:buSzPct val="85000"/>
              <a:buFont typeface="Wingdings" pitchFamily="2" charset="2"/>
              <a:buChar char="v"/>
            </a:pPr>
            <a:endParaRPr lang="en-US" sz="3200" b="1" dirty="0" smtClean="0">
              <a:latin typeface="Cambria" pitchFamily="18" charset="0"/>
            </a:endParaRPr>
          </a:p>
          <a:p>
            <a:pPr marL="0" lvl="1" indent="0" eaLnBrk="1" hangingPunct="1">
              <a:buSzPct val="85000"/>
              <a:buFont typeface="Wingdings" pitchFamily="2" charset="2"/>
              <a:buChar char="v"/>
            </a:pPr>
            <a:r>
              <a:rPr lang="en-US" sz="3200" b="1" dirty="0" smtClean="0">
                <a:latin typeface="Cambria" pitchFamily="18" charset="0"/>
              </a:rPr>
              <a:t>The </a:t>
            </a:r>
            <a:r>
              <a:rPr lang="en-US" sz="3200" b="1" dirty="0" smtClean="0">
                <a:solidFill>
                  <a:srgbClr val="C00000"/>
                </a:solidFill>
                <a:latin typeface="Cambria" pitchFamily="18" charset="0"/>
              </a:rPr>
              <a:t>Greenhouse Effect</a:t>
            </a:r>
            <a:r>
              <a:rPr lang="en-US" sz="3200" b="1" dirty="0" smtClean="0">
                <a:latin typeface="Cambria" pitchFamily="18" charset="0"/>
              </a:rPr>
              <a:t> is a process by which   </a:t>
            </a:r>
          </a:p>
          <a:p>
            <a:pPr marL="0" lvl="1" indent="0" eaLnBrk="1" hangingPunct="1">
              <a:buSzPct val="85000"/>
              <a:buFont typeface="Wingdings 2" pitchFamily="18" charset="2"/>
              <a:buNone/>
            </a:pPr>
            <a:r>
              <a:rPr lang="en-US" sz="3200" b="1" dirty="0" smtClean="0">
                <a:latin typeface="Cambria" pitchFamily="18" charset="0"/>
              </a:rPr>
              <a:t>thermal radiation from a planetary surface is </a:t>
            </a:r>
          </a:p>
          <a:p>
            <a:pPr marL="0" lvl="1" indent="0" eaLnBrk="1" hangingPunct="1">
              <a:buSzPct val="85000"/>
              <a:buFont typeface="Wingdings 2" pitchFamily="18" charset="2"/>
              <a:buNone/>
            </a:pPr>
            <a:r>
              <a:rPr lang="en-US" sz="3200" b="1" dirty="0" smtClean="0">
                <a:latin typeface="Cambria" pitchFamily="18" charset="0"/>
              </a:rPr>
              <a:t>absorbed by atmospheric greenhouse gases, </a:t>
            </a:r>
          </a:p>
          <a:p>
            <a:pPr marL="0" lvl="1" indent="0" eaLnBrk="1" hangingPunct="1">
              <a:buSzPct val="85000"/>
              <a:buFont typeface="Wingdings 2" pitchFamily="18" charset="2"/>
              <a:buNone/>
            </a:pPr>
            <a:r>
              <a:rPr lang="en-US" sz="3200" b="1" dirty="0" smtClean="0">
                <a:latin typeface="Cambria" pitchFamily="18" charset="0"/>
              </a:rPr>
              <a:t>and is re-radiated in  all directions.</a:t>
            </a:r>
            <a:endParaRPr lang="en-US" sz="3200" b="1" dirty="0" smtClean="0">
              <a:solidFill>
                <a:schemeClr val="accent1"/>
              </a:solidFill>
              <a:latin typeface="Cambria" pitchFamily="18" charset="0"/>
            </a:endParaRPr>
          </a:p>
          <a:p>
            <a:pPr eaLnBrk="1" hangingPunct="1"/>
            <a:endParaRPr lang="en-US" dirty="0" smtClean="0"/>
          </a:p>
        </p:txBody>
      </p:sp>
    </p:spTree>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Content Placeholder 6" descr="Picture6.png"/>
          <p:cNvPicPr>
            <a:picLocks noGrp="1" noChangeAspect="1"/>
          </p:cNvPicPr>
          <p:nvPr>
            <p:ph sz="quarter" idx="2"/>
          </p:nvPr>
        </p:nvPicPr>
        <p:blipFill>
          <a:blip r:embed="rId3" cstate="print"/>
          <a:srcRect/>
          <a:stretch>
            <a:fillRect/>
          </a:stretch>
        </p:blipFill>
        <p:spPr>
          <a:xfrm>
            <a:off x="285720" y="2643182"/>
            <a:ext cx="4194175" cy="3852862"/>
          </a:xfrm>
          <a:ln w="38100" cap="sq">
            <a:solidFill>
              <a:srgbClr val="000000"/>
            </a:solidFill>
          </a:ln>
          <a:effectLst>
            <a:outerShdw blurRad="50800" dist="38100" dir="2700000" algn="tl" rotWithShape="0">
              <a:srgbClr val="000000">
                <a:alpha val="43000"/>
              </a:srgbClr>
            </a:outerShdw>
          </a:effectLst>
        </p:spPr>
      </p:pic>
      <p:pic>
        <p:nvPicPr>
          <p:cNvPr id="31749" name="Content Placeholder 7" descr="Picture7.png"/>
          <p:cNvPicPr>
            <a:picLocks noGrp="1" noChangeAspect="1"/>
          </p:cNvPicPr>
          <p:nvPr>
            <p:ph sz="quarter" idx="4"/>
          </p:nvPr>
        </p:nvPicPr>
        <p:blipFill>
          <a:blip r:embed="rId4" cstate="print"/>
          <a:stretch>
            <a:fillRect/>
          </a:stretch>
        </p:blipFill>
        <p:spPr>
          <a:xfrm>
            <a:off x="4714876" y="2928934"/>
            <a:ext cx="3792614" cy="3017837"/>
          </a:xfrm>
          <a:ln w="38100" cap="sq">
            <a:solidFill>
              <a:srgbClr val="000000"/>
            </a:solidFill>
          </a:ln>
          <a:effectLst>
            <a:outerShdw blurRad="50800" dist="38100" dir="2700000" algn="tl" rotWithShape="0">
              <a:srgbClr val="000000">
                <a:alpha val="43000"/>
              </a:srgbClr>
            </a:outerShdw>
          </a:effectLst>
        </p:spPr>
      </p:pic>
      <p:sp>
        <p:nvSpPr>
          <p:cNvPr id="11" name="10 Metin kutusu"/>
          <p:cNvSpPr txBox="1"/>
          <p:nvPr/>
        </p:nvSpPr>
        <p:spPr>
          <a:xfrm>
            <a:off x="357158" y="285728"/>
            <a:ext cx="8429684" cy="707886"/>
          </a:xfrm>
          <a:prstGeom prst="rect">
            <a:avLst/>
          </a:prstGeom>
          <a:noFill/>
        </p:spPr>
        <p:txBody>
          <a:bodyPr wrap="square" rtlCol="0">
            <a:spAutoFit/>
          </a:bodyPr>
          <a:lstStyle/>
          <a:p>
            <a:pPr algn="ctr"/>
            <a:r>
              <a:rPr lang="tr-TR" sz="4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Some</a:t>
            </a:r>
            <a:r>
              <a:rPr lang="tr-TR" sz="4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4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Proof</a:t>
            </a:r>
            <a:r>
              <a:rPr lang="tr-TR" sz="4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of Global </a:t>
            </a:r>
            <a:r>
              <a:rPr lang="tr-TR" sz="4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Warming</a:t>
            </a:r>
            <a:endParaRPr lang="tr-TR" sz="4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14 Metin kutusu"/>
          <p:cNvSpPr txBox="1"/>
          <p:nvPr/>
        </p:nvSpPr>
        <p:spPr>
          <a:xfrm>
            <a:off x="4643438" y="1428736"/>
            <a:ext cx="3857652" cy="400110"/>
          </a:xfrm>
          <a:prstGeom prst="rect">
            <a:avLst/>
          </a:prstGeom>
          <a:noFill/>
        </p:spPr>
        <p:txBody>
          <a:bodyPr wrap="square" rtlCol="0">
            <a:spAutoFit/>
          </a:bodyPr>
          <a:lstStyle/>
          <a:p>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Portage</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Glacier</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Alaska</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now</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19 Metin kutusu"/>
          <p:cNvSpPr txBox="1"/>
          <p:nvPr/>
        </p:nvSpPr>
        <p:spPr>
          <a:xfrm>
            <a:off x="357158" y="1428736"/>
            <a:ext cx="3857652" cy="400110"/>
          </a:xfrm>
          <a:prstGeom prst="rect">
            <a:avLst/>
          </a:prstGeom>
          <a:noFill/>
        </p:spPr>
        <p:txBody>
          <a:bodyPr wrap="square" rtlCol="0">
            <a:spAutoFit/>
          </a:bodyPr>
          <a:lstStyle/>
          <a:p>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Portage</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Glacier</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Alaska</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000" b="1" dirty="0" err="1"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then</a:t>
            </a:r>
            <a:r>
              <a:rPr lang="tr-TR" sz="2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nvGraphicFramePr>
        <p:xfrm>
          <a:off x="152400" y="762000"/>
          <a:ext cx="4040188" cy="88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yagram"/>
          <p:cNvGraphicFramePr/>
          <p:nvPr/>
        </p:nvGraphicFramePr>
        <p:xfrm>
          <a:off x="4857752" y="714356"/>
          <a:ext cx="3929090" cy="928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2772" name="Content Placeholder 6" descr="Picture8.jpg"/>
          <p:cNvPicPr>
            <a:picLocks noGrp="1" noChangeAspect="1"/>
          </p:cNvPicPr>
          <p:nvPr>
            <p:ph sz="quarter" idx="2"/>
          </p:nvPr>
        </p:nvPicPr>
        <p:blipFill>
          <a:blip r:embed="rId10" cstate="print"/>
          <a:srcRect/>
          <a:stretch>
            <a:fillRect/>
          </a:stretch>
        </p:blipFill>
        <p:spPr>
          <a:xfrm>
            <a:off x="304800" y="2286000"/>
            <a:ext cx="4041775" cy="3505200"/>
          </a:xfrm>
          <a:ln w="38100" cap="sq">
            <a:solidFill>
              <a:srgbClr val="000000"/>
            </a:solidFill>
          </a:ln>
          <a:effectLst>
            <a:outerShdw blurRad="50800" dist="38100" dir="2700000" algn="tl" rotWithShape="0">
              <a:srgbClr val="000000">
                <a:alpha val="43000"/>
              </a:srgbClr>
            </a:outerShdw>
          </a:effectLst>
        </p:spPr>
      </p:pic>
      <p:pic>
        <p:nvPicPr>
          <p:cNvPr id="32773" name="Content Placeholder 7" descr="Picture9.jpg"/>
          <p:cNvPicPr>
            <a:picLocks noGrp="1" noChangeAspect="1"/>
          </p:cNvPicPr>
          <p:nvPr>
            <p:ph sz="quarter" idx="4"/>
          </p:nvPr>
        </p:nvPicPr>
        <p:blipFill>
          <a:blip r:embed="rId11" cstate="print"/>
          <a:stretch>
            <a:fillRect/>
          </a:stretch>
        </p:blipFill>
        <p:spPr>
          <a:xfrm>
            <a:off x="3447631" y="3427413"/>
            <a:ext cx="4007688" cy="3017837"/>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800" b="1" dirty="0" smtClean="0">
                <a:effectLst/>
                <a:latin typeface="Cambria" pitchFamily="18" charset="0"/>
              </a:rPr>
              <a:t>ANY QUESTIONS??</a:t>
            </a:r>
            <a:endParaRPr lang="en-US" sz="4800" b="1" dirty="0">
              <a:effectLst/>
              <a:latin typeface="Cambria" pitchFamily="18" charset="0"/>
            </a:endParaRPr>
          </a:p>
        </p:txBody>
      </p:sp>
      <p:pic>
        <p:nvPicPr>
          <p:cNvPr id="61442" name="Picture 2" descr="http://t1.gstatic.com/images?q=tbn:ANd9GcT-JsMWpB2BRXWMh27JW70pCfv-q09d3XdyfZUWsKOuPKJ72xDrGiyW8TNIXQ"/>
          <p:cNvPicPr>
            <a:picLocks noChangeAspect="1" noChangeArrowheads="1"/>
          </p:cNvPicPr>
          <p:nvPr/>
        </p:nvPicPr>
        <p:blipFill>
          <a:blip r:embed="rId2" cstate="print"/>
          <a:srcRect/>
          <a:stretch>
            <a:fillRect/>
          </a:stretch>
        </p:blipFill>
        <p:spPr bwMode="auto">
          <a:xfrm>
            <a:off x="1905000" y="1524000"/>
            <a:ext cx="5486400" cy="4495800"/>
          </a:xfrm>
          <a:prstGeom prst="rect">
            <a:avLst/>
          </a:prstGeom>
          <a:ln>
            <a:solidFill>
              <a:schemeClr val="accent3">
                <a:lumMod val="75000"/>
              </a:schemeClr>
            </a:solid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04800" y="571480"/>
            <a:ext cx="8686800" cy="5508645"/>
          </a:xfrm>
        </p:spPr>
        <p:txBody>
          <a:bodyPr>
            <a:normAutofit/>
          </a:bodyPr>
          <a:lstStyle/>
          <a:p>
            <a:pPr algn="ctr" eaLnBrk="1" hangingPunct="1">
              <a:buFont typeface="Wingdings 2" pitchFamily="18" charset="2"/>
              <a:buNone/>
            </a:pPr>
            <a:r>
              <a:rPr lang="en-US" sz="9600" b="1" i="1" dirty="0" smtClean="0">
                <a:effectLst>
                  <a:outerShdw blurRad="38100" dist="38100" dir="2700000" algn="tl">
                    <a:srgbClr val="000000">
                      <a:alpha val="43137"/>
                    </a:srgbClr>
                  </a:outerShdw>
                </a:effectLst>
                <a:latin typeface="Times New Roman" pitchFamily="18" charset="0"/>
                <a:cs typeface="Times New Roman" pitchFamily="18" charset="0"/>
              </a:rPr>
              <a:t>THANK YOU</a:t>
            </a:r>
            <a:endParaRPr lang="tr-TR" sz="96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buFont typeface="Wingdings 2" pitchFamily="18" charset="2"/>
              <a:buNone/>
            </a:pPr>
            <a:r>
              <a:rPr lang="tr-TR" sz="9600" b="1" i="1" dirty="0" smtClean="0">
                <a:effectLst>
                  <a:outerShdw blurRad="38100" dist="38100" dir="2700000" algn="tl">
                    <a:srgbClr val="000000">
                      <a:alpha val="43137"/>
                    </a:srgbClr>
                  </a:outerShdw>
                </a:effectLst>
                <a:latin typeface="Times New Roman" pitchFamily="18" charset="0"/>
                <a:cs typeface="Times New Roman" pitchFamily="18" charset="0"/>
              </a:rPr>
              <a:t> for </a:t>
            </a:r>
          </a:p>
          <a:p>
            <a:pPr algn="ctr" eaLnBrk="1" hangingPunct="1">
              <a:buFont typeface="Wingdings 2" pitchFamily="18" charset="2"/>
              <a:buNone/>
            </a:pPr>
            <a:r>
              <a:rPr lang="tr-TR" sz="9600" b="1" i="1" dirty="0" smtClean="0">
                <a:effectLst>
                  <a:outerShdw blurRad="38100" dist="38100" dir="2700000" algn="tl">
                    <a:srgbClr val="000000">
                      <a:alpha val="43137"/>
                    </a:srgbClr>
                  </a:outerShdw>
                </a:effectLst>
                <a:latin typeface="Times New Roman" pitchFamily="18" charset="0"/>
                <a:cs typeface="Times New Roman" pitchFamily="18" charset="0"/>
              </a:rPr>
              <a:t>LISTENING</a:t>
            </a:r>
            <a:endParaRPr lang="en-US" sz="9600" b="1"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Types of Pollution</a:t>
            </a:r>
            <a:endParaRPr lang="en-US" sz="4400" b="1"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0" y="1295400"/>
            <a:ext cx="9144000" cy="5334000"/>
          </a:xfrm>
        </p:spPr>
        <p:txBody>
          <a:bodyPr>
            <a:normAutofit/>
          </a:bodyPr>
          <a:lstStyle/>
          <a:p>
            <a:pPr eaLnBrk="1" fontAlgn="auto" hangingPunct="1">
              <a:spcAft>
                <a:spcPts val="0"/>
              </a:spcAft>
              <a:buClr>
                <a:schemeClr val="accent2"/>
              </a:buClr>
              <a:buFont typeface="Wingdings" pitchFamily="2" charset="2"/>
              <a:buChar char="Ø"/>
              <a:defRPr/>
            </a:pPr>
            <a:r>
              <a:rPr lang="en-US" sz="3600" b="1" dirty="0" smtClean="0">
                <a:effectLst>
                  <a:outerShdw blurRad="38100" dist="38100" dir="2700000" algn="tl">
                    <a:srgbClr val="000000">
                      <a:alpha val="43137"/>
                    </a:srgbClr>
                  </a:outerShdw>
                </a:effectLst>
                <a:latin typeface="Aharoni" pitchFamily="2" charset="-79"/>
                <a:cs typeface="Aharoni" pitchFamily="2" charset="-79"/>
              </a:rPr>
              <a:t>WATER POLLUTION</a:t>
            </a:r>
          </a:p>
          <a:p>
            <a:pPr eaLnBrk="1" fontAlgn="auto" hangingPunct="1">
              <a:spcAft>
                <a:spcPts val="0"/>
              </a:spcAft>
              <a:buClr>
                <a:schemeClr val="accent2"/>
              </a:buClr>
              <a:buFont typeface="Wingdings" pitchFamily="2" charset="2"/>
              <a:buChar char="Ø"/>
              <a:defRPr/>
            </a:pPr>
            <a:endParaRPr lang="en-US" sz="3600" b="1" dirty="0" smtClean="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smtClean="0">
                <a:effectLst>
                  <a:outerShdw blurRad="38100" dist="38100" dir="2700000" algn="tl">
                    <a:srgbClr val="000000">
                      <a:alpha val="43137"/>
                    </a:srgbClr>
                  </a:outerShdw>
                </a:effectLst>
                <a:latin typeface="Aharoni" pitchFamily="2" charset="-79"/>
                <a:cs typeface="Aharoni" pitchFamily="2" charset="-79"/>
              </a:rPr>
              <a:t>AIR POLLUTION</a:t>
            </a:r>
          </a:p>
          <a:p>
            <a:pPr eaLnBrk="1" fontAlgn="auto" hangingPunct="1">
              <a:spcAft>
                <a:spcPts val="0"/>
              </a:spcAft>
              <a:buClr>
                <a:schemeClr val="accent2"/>
              </a:buClr>
              <a:buFont typeface="Wingdings" pitchFamily="2" charset="2"/>
              <a:buChar char="Ø"/>
              <a:defRPr/>
            </a:pPr>
            <a:endParaRPr lang="en-US" sz="3600" b="1" dirty="0" smtClean="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smtClean="0">
                <a:effectLst>
                  <a:outerShdw blurRad="38100" dist="38100" dir="2700000" algn="tl">
                    <a:srgbClr val="000000">
                      <a:alpha val="43137"/>
                    </a:srgbClr>
                  </a:outerShdw>
                </a:effectLst>
                <a:latin typeface="Aharoni" pitchFamily="2" charset="-79"/>
                <a:cs typeface="Aharoni" pitchFamily="2" charset="-79"/>
              </a:rPr>
              <a:t>LAND POLLUTION</a:t>
            </a:r>
          </a:p>
          <a:p>
            <a:pPr eaLnBrk="1" fontAlgn="auto" hangingPunct="1">
              <a:spcAft>
                <a:spcPts val="0"/>
              </a:spcAft>
              <a:buClr>
                <a:schemeClr val="accent2"/>
              </a:buClr>
              <a:buFont typeface="Wingdings" pitchFamily="2" charset="2"/>
              <a:buChar char="Ø"/>
              <a:defRPr/>
            </a:pPr>
            <a:endParaRPr lang="en-US" sz="3600" b="1" dirty="0" smtClean="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smtClean="0">
                <a:effectLst>
                  <a:outerShdw blurRad="38100" dist="38100" dir="2700000" algn="tl">
                    <a:srgbClr val="000000">
                      <a:alpha val="43137"/>
                    </a:srgbClr>
                  </a:outerShdw>
                </a:effectLst>
                <a:latin typeface="Aharoni" pitchFamily="2" charset="-79"/>
                <a:cs typeface="Aharoni" pitchFamily="2" charset="-79"/>
              </a:rPr>
              <a:t>NOISE POLLUTION</a:t>
            </a:r>
            <a:endParaRPr lang="en-US" sz="3600" b="1" dirty="0">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38200"/>
          </a:xfrm>
        </p:spPr>
        <p:txBody>
          <a:bodyPr>
            <a:noAutofit/>
          </a:bodyPr>
          <a:lstStyle/>
          <a:p>
            <a:pPr algn="ctr" eaLnBrk="1" fontAlgn="auto" hangingPunct="1">
              <a:spcAft>
                <a:spcPts val="0"/>
              </a:spcAft>
              <a:defRPr/>
            </a:pPr>
            <a:r>
              <a:rPr lang="en-US" sz="7200" b="1" dirty="0" smtClean="0">
                <a:effectLst>
                  <a:outerShdw blurRad="38100" dist="38100" dir="2700000" algn="tl">
                    <a:srgbClr val="000000">
                      <a:alpha val="43137"/>
                    </a:srgbClr>
                  </a:outerShdw>
                </a:effectLst>
                <a:latin typeface="Cambria" pitchFamily="18" charset="0"/>
              </a:rPr>
              <a:t>WATER POLLUTION</a:t>
            </a:r>
            <a:endParaRPr lang="en-US" sz="7200" b="1" dirty="0">
              <a:effectLst>
                <a:outerShdw blurRad="38100" dist="38100" dir="2700000" algn="tl">
                  <a:srgbClr val="000000">
                    <a:alpha val="43137"/>
                  </a:srgbClr>
                </a:outerShdw>
              </a:effectLst>
              <a:latin typeface="Cambria" pitchFamily="18" charset="0"/>
            </a:endParaRPr>
          </a:p>
        </p:txBody>
      </p:sp>
      <p:pic>
        <p:nvPicPr>
          <p:cNvPr id="1028" name="Picture 4" descr="http://3.bp.blogspot.com/_a1AVUIK5Er8/TKLGFdixusI/AAAAAAAASn8/wW8kYoeQ_Jk/s1600/Water_Pollution.JPG"/>
          <p:cNvPicPr>
            <a:picLocks noChangeAspect="1" noChangeArrowheads="1"/>
          </p:cNvPicPr>
          <p:nvPr/>
        </p:nvPicPr>
        <p:blipFill>
          <a:blip r:embed="rId2" cstate="print"/>
          <a:srcRect/>
          <a:stretch>
            <a:fillRect/>
          </a:stretch>
        </p:blipFill>
        <p:spPr bwMode="auto">
          <a:xfrm>
            <a:off x="838200" y="1752600"/>
            <a:ext cx="7543800" cy="4800600"/>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28600" y="1447800"/>
            <a:ext cx="8686800" cy="5181600"/>
          </a:xfrm>
        </p:spPr>
        <p:txBody>
          <a:bodyPr/>
          <a:lstStyle/>
          <a:p>
            <a:pPr algn="just" eaLnBrk="1" hangingPunct="1">
              <a:buClr>
                <a:schemeClr val="accent2"/>
              </a:buClr>
              <a:buFont typeface="Wingdings" pitchFamily="2" charset="2"/>
              <a:buChar char="v"/>
            </a:pPr>
            <a:r>
              <a:rPr lang="en-US" sz="2200" dirty="0" smtClean="0">
                <a:solidFill>
                  <a:schemeClr val="accent2"/>
                </a:solidFill>
                <a:latin typeface="Cambria" pitchFamily="18" charset="0"/>
              </a:rPr>
              <a:t> </a:t>
            </a:r>
            <a:r>
              <a:rPr lang="en-US" sz="2800" b="1" dirty="0" smtClean="0">
                <a:solidFill>
                  <a:srgbClr val="C00000"/>
                </a:solidFill>
                <a:latin typeface="Cambria" pitchFamily="18" charset="0"/>
              </a:rPr>
              <a:t>Water Pollution </a:t>
            </a:r>
            <a:r>
              <a:rPr lang="en-US" sz="2800" b="1" dirty="0" smtClean="0">
                <a:latin typeface="Cambria" pitchFamily="18" charset="0"/>
              </a:rPr>
              <a:t>can be defined as alteration in </a:t>
            </a:r>
            <a:r>
              <a:rPr lang="en-US" sz="2800" b="1" dirty="0" smtClean="0">
                <a:solidFill>
                  <a:srgbClr val="C00000"/>
                </a:solidFill>
                <a:latin typeface="Cambria" pitchFamily="18" charset="0"/>
              </a:rPr>
              <a:t>physical, chemical, </a:t>
            </a:r>
            <a:r>
              <a:rPr lang="en-US" sz="2800" b="1" dirty="0" smtClean="0">
                <a:latin typeface="Cambria" pitchFamily="18" charset="0"/>
              </a:rPr>
              <a:t>or </a:t>
            </a:r>
            <a:r>
              <a:rPr lang="en-US" sz="2800" b="1" dirty="0" smtClean="0">
                <a:solidFill>
                  <a:srgbClr val="C00000"/>
                </a:solidFill>
                <a:latin typeface="Cambria" pitchFamily="18" charset="0"/>
              </a:rPr>
              <a:t>biological</a:t>
            </a:r>
            <a:r>
              <a:rPr lang="en-US" sz="2800" b="1" dirty="0" smtClean="0">
                <a:solidFill>
                  <a:srgbClr val="0070C0"/>
                </a:solidFill>
                <a:latin typeface="Cambria" pitchFamily="18" charset="0"/>
              </a:rPr>
              <a:t> </a:t>
            </a:r>
            <a:r>
              <a:rPr lang="en-US" sz="2800" b="1" dirty="0" smtClean="0">
                <a:latin typeface="Cambria" pitchFamily="18" charset="0"/>
              </a:rPr>
              <a:t>characteristics of water through natural or human activities and making it unsuitable for its designated use.</a:t>
            </a:r>
          </a:p>
          <a:p>
            <a:pPr algn="just" eaLnBrk="1" hangingPunct="1">
              <a:buClr>
                <a:schemeClr val="accent2"/>
              </a:buClr>
              <a:buFont typeface="Wingdings 2" pitchFamily="18" charset="2"/>
              <a:buNone/>
            </a:pPr>
            <a:endParaRPr lang="en-US" sz="2800" dirty="0" smtClean="0">
              <a:latin typeface="Cambria" pitchFamily="18" charset="0"/>
            </a:endParaRPr>
          </a:p>
          <a:p>
            <a:pPr eaLnBrk="1" hangingPunct="1">
              <a:buFont typeface="Wingdings" pitchFamily="2" charset="2"/>
              <a:buChar char="v"/>
            </a:pPr>
            <a:r>
              <a:rPr lang="en-US" sz="2800" b="1" dirty="0" smtClean="0">
                <a:latin typeface="Cambria" pitchFamily="18" charset="0"/>
              </a:rPr>
              <a:t>Fresh Water present on the earth surface is put to many uses. It is used for drinking, domestic and municipal uses, agricultural, irrigation, industries, navigation, recreation. The used water is called waste water.</a:t>
            </a:r>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latin typeface="Cambria" pitchFamily="18" charset="0"/>
              </a:rPr>
              <a:t>Sources of Water Pollution</a:t>
            </a:r>
            <a:endParaRPr lang="en-US" b="1" dirty="0">
              <a:effectLst>
                <a:outerShdw blurRad="38100" dist="38100" dir="2700000" algn="tl">
                  <a:srgbClr val="000000">
                    <a:alpha val="43137"/>
                  </a:srgbClr>
                </a:outerShdw>
              </a:effectLst>
              <a:latin typeface="Cambria" pitchFamily="18" charset="0"/>
            </a:endParaRPr>
          </a:p>
        </p:txBody>
      </p:sp>
      <p:sp>
        <p:nvSpPr>
          <p:cNvPr id="15363" name="Content Placeholder 2"/>
          <p:cNvSpPr>
            <a:spLocks noGrp="1"/>
          </p:cNvSpPr>
          <p:nvPr>
            <p:ph idx="1"/>
          </p:nvPr>
        </p:nvSpPr>
        <p:spPr>
          <a:xfrm>
            <a:off x="228600" y="1295400"/>
            <a:ext cx="8458200" cy="5060950"/>
          </a:xfrm>
        </p:spPr>
        <p:txBody>
          <a:bodyPr/>
          <a:lstStyle/>
          <a:p>
            <a:pPr algn="just" eaLnBrk="1" hangingPunct="1">
              <a:buClr>
                <a:schemeClr val="accent2"/>
              </a:buClr>
              <a:buNone/>
            </a:pPr>
            <a:endParaRPr lang="en-US" sz="2200" b="1" dirty="0" smtClean="0">
              <a:latin typeface="Cambria" pitchFamily="18" charset="0"/>
            </a:endParaRPr>
          </a:p>
          <a:p>
            <a:pPr algn="just" eaLnBrk="1" hangingPunct="1">
              <a:buClr>
                <a:schemeClr val="accent2"/>
              </a:buClr>
              <a:buFont typeface="Wingdings" pitchFamily="2" charset="2"/>
              <a:buChar char="q"/>
            </a:pPr>
            <a:r>
              <a:rPr lang="en-US" sz="2200" b="1" dirty="0" smtClean="0">
                <a:latin typeface="Cambria" pitchFamily="18" charset="0"/>
              </a:rPr>
              <a:t>The sources of water pollution can be classified as</a:t>
            </a:r>
          </a:p>
          <a:p>
            <a:pPr lvl="1" algn="just" eaLnBrk="1" hangingPunct="1"/>
            <a:r>
              <a:rPr lang="en-US" sz="2000" b="1" dirty="0" smtClean="0">
                <a:latin typeface="Cambria" pitchFamily="18" charset="0"/>
              </a:rPr>
              <a:t>Municipal Waste Water</a:t>
            </a:r>
          </a:p>
          <a:p>
            <a:pPr lvl="1" algn="just" eaLnBrk="1" hangingPunct="1"/>
            <a:r>
              <a:rPr lang="en-US" sz="2000" b="1" dirty="0" smtClean="0">
                <a:latin typeface="Cambria" pitchFamily="18" charset="0"/>
              </a:rPr>
              <a:t>Industrial Waste</a:t>
            </a:r>
            <a:r>
              <a:rPr lang="en-US" sz="1800" b="1" dirty="0" smtClean="0">
                <a:latin typeface="Cambria" pitchFamily="18" charset="0"/>
              </a:rPr>
              <a:t> </a:t>
            </a:r>
          </a:p>
          <a:p>
            <a:pPr lvl="1" algn="just" eaLnBrk="1" hangingPunct="1"/>
            <a:r>
              <a:rPr lang="en-US" sz="2000" b="1" dirty="0" smtClean="0">
                <a:latin typeface="Cambria" pitchFamily="18" charset="0"/>
              </a:rPr>
              <a:t>Inorganic Pollutants</a:t>
            </a:r>
          </a:p>
          <a:p>
            <a:pPr lvl="1" algn="just" eaLnBrk="1" hangingPunct="1"/>
            <a:r>
              <a:rPr lang="en-US" sz="2000" b="1" dirty="0" smtClean="0">
                <a:latin typeface="Cambria" pitchFamily="18" charset="0"/>
              </a:rPr>
              <a:t>Organic Pollutants</a:t>
            </a:r>
          </a:p>
          <a:p>
            <a:pPr lvl="1" algn="just" eaLnBrk="1" hangingPunct="1"/>
            <a:r>
              <a:rPr lang="en-US" sz="2000" b="1" dirty="0" smtClean="0">
                <a:latin typeface="Cambria" pitchFamily="18" charset="0"/>
              </a:rPr>
              <a:t>Agricultural Wastes</a:t>
            </a:r>
          </a:p>
          <a:p>
            <a:pPr lvl="1" algn="just" eaLnBrk="1" hangingPunct="1"/>
            <a:r>
              <a:rPr lang="en-US" sz="2000" b="1" dirty="0" smtClean="0">
                <a:latin typeface="Cambria" pitchFamily="18" charset="0"/>
              </a:rPr>
              <a:t>Marine Pollution</a:t>
            </a:r>
          </a:p>
          <a:p>
            <a:pPr lvl="1" algn="just" eaLnBrk="1" hangingPunct="1"/>
            <a:r>
              <a:rPr lang="en-US" sz="2000" b="1" dirty="0" smtClean="0">
                <a:latin typeface="Cambria" pitchFamily="18" charset="0"/>
              </a:rPr>
              <a:t>Thermal pollution</a:t>
            </a:r>
            <a:r>
              <a:rPr lang="en-US" sz="2000" b="1" dirty="0" smtClean="0"/>
              <a:t>	</a:t>
            </a:r>
            <a:endParaRPr lang="en-US" sz="1800" b="1" dirty="0" smtClean="0">
              <a:latin typeface="Cambria"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Municipal Waste Water</a:t>
            </a:r>
            <a:r>
              <a:rPr lang="en-US" dirty="0" smtClean="0">
                <a:effectLst>
                  <a:outerShdw blurRad="38100" dist="38100" dir="2700000" algn="tl">
                    <a:srgbClr val="000000">
                      <a:alpha val="43137"/>
                    </a:srgbClr>
                  </a:outerShdw>
                  <a:reflection blurRad="12700" stA="48000" endA="300" endPos="55000" dir="5400000" sy="-90000" algn="bl" rotWithShape="0"/>
                </a:effectLst>
              </a:rPr>
              <a:t>	</a:t>
            </a: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7170" name="Picture 2"/>
          <p:cNvPicPr>
            <a:picLocks noGrp="1" noChangeAspect="1" noChangeArrowheads="1"/>
          </p:cNvPicPr>
          <p:nvPr>
            <p:ph idx="1"/>
          </p:nvPr>
        </p:nvPicPr>
        <p:blipFill>
          <a:blip r:embed="rId2" cstate="print"/>
          <a:srcRect/>
          <a:stretch>
            <a:fillRect/>
          </a:stretch>
        </p:blipFill>
        <p:spPr>
          <a:xfrm>
            <a:off x="609600" y="1784350"/>
            <a:ext cx="4953000" cy="4572000"/>
          </a:xfrm>
          <a:ln w="38100" cap="sq">
            <a:solidFill>
              <a:srgbClr val="000000"/>
            </a:solidFill>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3" cstate="print"/>
          <a:srcRect/>
          <a:stretch>
            <a:fillRect/>
          </a:stretch>
        </p:blipFill>
        <p:spPr bwMode="auto">
          <a:xfrm>
            <a:off x="5791200" y="1752600"/>
            <a:ext cx="283845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latin typeface="Cambria" pitchFamily="18" charset="0"/>
              </a:rPr>
              <a:t>Industrial Waste</a:t>
            </a:r>
            <a:endParaRPr lang="en-US" sz="4400" b="1" dirty="0">
              <a:effectLst>
                <a:outerShdw blurRad="38100" dist="38100" dir="2700000" algn="tl">
                  <a:srgbClr val="000000">
                    <a:alpha val="43137"/>
                  </a:srgbClr>
                </a:outerShdw>
              </a:effectLst>
              <a:latin typeface="Cambria" pitchFamily="18" charset="0"/>
            </a:endParaRPr>
          </a:p>
        </p:txBody>
      </p:sp>
      <p:sp>
        <p:nvSpPr>
          <p:cNvPr id="17411" name="Content Placeholder 2"/>
          <p:cNvSpPr>
            <a:spLocks noGrp="1"/>
          </p:cNvSpPr>
          <p:nvPr>
            <p:ph idx="1"/>
          </p:nvPr>
        </p:nvSpPr>
        <p:spPr>
          <a:xfrm>
            <a:off x="457200" y="1752600"/>
            <a:ext cx="8229600" cy="4572000"/>
          </a:xfrm>
        </p:spPr>
        <p:txBody>
          <a:bodyPr/>
          <a:lstStyle/>
          <a:p>
            <a:pPr>
              <a:buClr>
                <a:schemeClr val="accent2"/>
              </a:buClr>
            </a:pPr>
            <a:r>
              <a:rPr lang="en-US" dirty="0" smtClean="0">
                <a:latin typeface="Cambria" pitchFamily="18" charset="0"/>
              </a:rPr>
              <a:t>   </a:t>
            </a:r>
            <a:r>
              <a:rPr lang="en-US" b="1" dirty="0" smtClean="0">
                <a:latin typeface="Cambria" pitchFamily="18" charset="0"/>
              </a:rPr>
              <a:t>The major source of water pollution is the waste water discharged from industries</a:t>
            </a:r>
            <a:r>
              <a:rPr lang="tr-TR" b="1" dirty="0" smtClean="0">
                <a:latin typeface="Cambria" pitchFamily="18" charset="0"/>
              </a:rPr>
              <a:t>. </a:t>
            </a:r>
            <a:r>
              <a:rPr lang="en-US" b="1" dirty="0" smtClean="0">
                <a:latin typeface="Cambria" pitchFamily="18" charset="0"/>
              </a:rPr>
              <a:t>They discharge several organic and inorganic pollutants. That prove highly toxic to living beings.</a:t>
            </a: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9D8948247364DB1D2EE57D1B7398B" ma:contentTypeVersion="" ma:contentTypeDescription="Create a new document." ma:contentTypeScope="" ma:versionID="3171cc2b1d92ca53ef4a039cecf1fdb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F5F1A9-3868-4B71-81FB-5A15130D23F8}"/>
</file>

<file path=customXml/itemProps2.xml><?xml version="1.0" encoding="utf-8"?>
<ds:datastoreItem xmlns:ds="http://schemas.openxmlformats.org/officeDocument/2006/customXml" ds:itemID="{62665582-2AF0-4350-902E-5261A0F5991D}"/>
</file>

<file path=customXml/itemProps3.xml><?xml version="1.0" encoding="utf-8"?>
<ds:datastoreItem xmlns:ds="http://schemas.openxmlformats.org/officeDocument/2006/customXml" ds:itemID="{6C8C5311-7505-44C7-8DB2-C369694809E5}"/>
</file>

<file path=docProps/app.xml><?xml version="1.0" encoding="utf-8"?>
<Properties xmlns="http://schemas.openxmlformats.org/officeDocument/2006/extended-properties" xmlns:vt="http://schemas.openxmlformats.org/officeDocument/2006/docPropsVTypes">
  <Template>Verve</Template>
  <TotalTime>575</TotalTime>
  <Words>1271</Words>
  <Application>Microsoft Office PowerPoint</Application>
  <PresentationFormat>Ekran Gösterisi (4:3)</PresentationFormat>
  <Paragraphs>161</Paragraphs>
  <Slides>39</Slides>
  <Notes>2</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Canlı</vt:lpstr>
      <vt:lpstr>ENVIRONMENT POLLUTION AND CONTROL </vt:lpstr>
      <vt:lpstr>Environmental Pollution</vt:lpstr>
      <vt:lpstr>Slayt 3</vt:lpstr>
      <vt:lpstr>Types of Pollution</vt:lpstr>
      <vt:lpstr>WATER POLLUTION</vt:lpstr>
      <vt:lpstr>Slayt 6</vt:lpstr>
      <vt:lpstr>Sources of Water Pollution</vt:lpstr>
      <vt:lpstr>Municipal Waste Water </vt:lpstr>
      <vt:lpstr>Industrial Waste</vt:lpstr>
      <vt:lpstr>Industrial Waste</vt:lpstr>
      <vt:lpstr>Inorganic Pollutants</vt:lpstr>
      <vt:lpstr>Organic Pollutants</vt:lpstr>
      <vt:lpstr>Agricultural Wastes</vt:lpstr>
      <vt:lpstr>Marine Pollution</vt:lpstr>
      <vt:lpstr> Thermal Pollution </vt:lpstr>
      <vt:lpstr>   Air Pollution</vt:lpstr>
      <vt:lpstr>Slayt 17</vt:lpstr>
      <vt:lpstr>Causes of Air Pollution</vt:lpstr>
      <vt:lpstr>Consequences of Air Pollution</vt:lpstr>
      <vt:lpstr>Land Pollution</vt:lpstr>
      <vt:lpstr>Slayt 21</vt:lpstr>
      <vt:lpstr>Causes of Land Pollution</vt:lpstr>
      <vt:lpstr>Construction</vt:lpstr>
      <vt:lpstr>Agriculture</vt:lpstr>
      <vt:lpstr>Domestic Waste</vt:lpstr>
      <vt:lpstr>Industrial Waste</vt:lpstr>
      <vt:lpstr>NOISE POLLUTION</vt:lpstr>
      <vt:lpstr>Slayt 28</vt:lpstr>
      <vt:lpstr>Sources of Noise Pollution</vt:lpstr>
      <vt:lpstr> Effects of NOISE POLLUTION</vt:lpstr>
      <vt:lpstr>Solutions for Noise Pollution</vt:lpstr>
      <vt:lpstr>Slayt 32</vt:lpstr>
      <vt:lpstr>WAYS TO STOP POLLUTION</vt:lpstr>
      <vt:lpstr>GLOBAL WARMING AND THE GREENHOUSE EFFECT </vt:lpstr>
      <vt:lpstr>difference between Global Warming and the Greenhouse Effect</vt:lpstr>
      <vt:lpstr>Slayt 36</vt:lpstr>
      <vt:lpstr>Slayt 37</vt:lpstr>
      <vt:lpstr>ANY QUESTIONS??</vt:lpstr>
      <vt:lpstr>Slayt 39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L@chU</dc:creator>
  <cp:lastModifiedBy>Windows Kullanıcısı</cp:lastModifiedBy>
  <cp:revision>86</cp:revision>
  <dcterms:created xsi:type="dcterms:W3CDTF">2012-07-16T07:25:51Z</dcterms:created>
  <dcterms:modified xsi:type="dcterms:W3CDTF">2016-12-03T14:37:48Z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0x0101000089D8948247364DB1D2EE57D1B7398B</vt:lpwstr>
  </property>
</Properties>
</file>