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26.03.2018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26.03.2018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26.03.2018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26.03.2018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26.03.2018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26.03.2018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26.03.2018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26.03.2018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26.03.2018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26.03.2018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26.03.2018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26.03.2018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fontScale="90000"/>
          </a:bodyPr>
          <a:lstStyle/>
          <a:p>
            <a:r>
              <a:rPr lang="tr-TR" dirty="0" smtClean="0"/>
              <a:t>Proje </a:t>
            </a:r>
            <a:r>
              <a:rPr lang="tr-TR" dirty="0" err="1" smtClean="0"/>
              <a:t>İsmi:Güneş</a:t>
            </a:r>
            <a:r>
              <a:rPr lang="tr-TR" dirty="0" smtClean="0"/>
              <a:t> enerjisi ile engelden kaçan robot</a:t>
            </a:r>
            <a:br>
              <a:rPr lang="tr-TR" dirty="0" smtClean="0"/>
            </a:br>
            <a:endParaRPr lang="tr-TR" dirty="0"/>
          </a:p>
        </p:txBody>
      </p:sp>
      <p:sp>
        <p:nvSpPr>
          <p:cNvPr id="3" name="Alt Başlık 2"/>
          <p:cNvSpPr>
            <a:spLocks noGrp="1"/>
          </p:cNvSpPr>
          <p:nvPr>
            <p:ph type="subTitle" idx="1"/>
          </p:nvPr>
        </p:nvSpPr>
        <p:spPr/>
        <p:txBody>
          <a:bodyPr/>
          <a:lstStyle/>
          <a:p>
            <a:r>
              <a:rPr lang="tr-TR" dirty="0" smtClean="0"/>
              <a:t>Hazırlayanlar:</a:t>
            </a:r>
          </a:p>
          <a:p>
            <a:r>
              <a:rPr lang="tr-TR" dirty="0" smtClean="0"/>
              <a:t>Osman </a:t>
            </a:r>
            <a:r>
              <a:rPr lang="tr-TR" dirty="0" err="1" smtClean="0"/>
              <a:t>Garib</a:t>
            </a:r>
            <a:endParaRPr lang="tr-TR" dirty="0" smtClean="0"/>
          </a:p>
          <a:p>
            <a:r>
              <a:rPr lang="tr-TR" dirty="0" smtClean="0"/>
              <a:t>Veli Tepe</a:t>
            </a:r>
            <a:endParaRPr lang="tr-TR" dirty="0"/>
          </a:p>
        </p:txBody>
      </p:sp>
    </p:spTree>
    <p:extLst>
      <p:ext uri="{BB962C8B-B14F-4D97-AF65-F5344CB8AC3E}">
        <p14:creationId xmlns:p14="http://schemas.microsoft.com/office/powerpoint/2010/main" val="76266906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HC-SR04 </a:t>
            </a:r>
            <a:r>
              <a:rPr lang="tr-TR" dirty="0" err="1"/>
              <a:t>Ultrasonik</a:t>
            </a:r>
            <a:r>
              <a:rPr lang="tr-TR" dirty="0"/>
              <a:t> Mesafe </a:t>
            </a:r>
            <a:r>
              <a:rPr lang="tr-TR" dirty="0" err="1"/>
              <a:t>Sensörü</a:t>
            </a:r>
            <a:r>
              <a:rPr lang="tr-TR" dirty="0"/>
              <a:t/>
            </a:r>
            <a:br>
              <a:rPr lang="tr-TR" dirty="0"/>
            </a:br>
            <a:endParaRPr lang="tr-TR" dirty="0"/>
          </a:p>
        </p:txBody>
      </p:sp>
      <p:sp>
        <p:nvSpPr>
          <p:cNvPr id="3" name="İçerik Yer Tutucusu 2"/>
          <p:cNvSpPr>
            <a:spLocks noGrp="1"/>
          </p:cNvSpPr>
          <p:nvPr>
            <p:ph idx="1"/>
          </p:nvPr>
        </p:nvSpPr>
        <p:spPr/>
        <p:txBody>
          <a:bodyPr>
            <a:normAutofit fontScale="92500" lnSpcReduction="10000"/>
          </a:bodyPr>
          <a:lstStyle/>
          <a:p>
            <a:r>
              <a:rPr lang="tr-TR" dirty="0"/>
              <a:t>HC-SR04 dört </a:t>
            </a:r>
            <a:r>
              <a:rPr lang="tr-TR" dirty="0" err="1"/>
              <a:t>pinli</a:t>
            </a:r>
            <a:r>
              <a:rPr lang="tr-TR" dirty="0"/>
              <a:t> </a:t>
            </a:r>
            <a:r>
              <a:rPr lang="tr-TR" dirty="0" err="1"/>
              <a:t>ultrasonik</a:t>
            </a:r>
            <a:r>
              <a:rPr lang="tr-TR" dirty="0"/>
              <a:t> ses dalgaları ile çalışan bir mesafe </a:t>
            </a:r>
            <a:r>
              <a:rPr lang="tr-TR" dirty="0" err="1"/>
              <a:t>sensördür</a:t>
            </a:r>
            <a:r>
              <a:rPr lang="tr-TR" dirty="0"/>
              <a:t>. İkisi besleme uçlarıdır.(5V – GND) </a:t>
            </a:r>
            <a:r>
              <a:rPr lang="tr-TR" dirty="0" err="1"/>
              <a:t>Trig</a:t>
            </a:r>
            <a:r>
              <a:rPr lang="tr-TR" dirty="0"/>
              <a:t> </a:t>
            </a:r>
            <a:r>
              <a:rPr lang="tr-TR" dirty="0" err="1"/>
              <a:t>pini</a:t>
            </a:r>
            <a:r>
              <a:rPr lang="tr-TR" dirty="0"/>
              <a:t> dışarıya belli bir </a:t>
            </a:r>
            <a:r>
              <a:rPr lang="tr-TR" dirty="0" err="1"/>
              <a:t>frekanta</a:t>
            </a:r>
            <a:r>
              <a:rPr lang="tr-TR" dirty="0"/>
              <a:t> ses dalgaları gönderen </a:t>
            </a:r>
            <a:r>
              <a:rPr lang="tr-TR" dirty="0" err="1"/>
              <a:t>pindir</a:t>
            </a:r>
            <a:r>
              <a:rPr lang="tr-TR" dirty="0"/>
              <a:t>. Ses dalgaları karşıdaki cisimden çarpıp geri gelir. </a:t>
            </a:r>
            <a:r>
              <a:rPr lang="tr-TR" dirty="0" err="1"/>
              <a:t>Echo</a:t>
            </a:r>
            <a:r>
              <a:rPr lang="tr-TR" dirty="0"/>
              <a:t> </a:t>
            </a:r>
            <a:r>
              <a:rPr lang="tr-TR" dirty="0" err="1"/>
              <a:t>pini</a:t>
            </a:r>
            <a:r>
              <a:rPr lang="tr-TR" dirty="0"/>
              <a:t> de çarpıp geri gelen ses dalgalarını alan </a:t>
            </a:r>
            <a:r>
              <a:rPr lang="tr-TR" dirty="0" err="1"/>
              <a:t>pindir</a:t>
            </a:r>
            <a:r>
              <a:rPr lang="tr-TR" dirty="0"/>
              <a:t>. Yani </a:t>
            </a:r>
            <a:r>
              <a:rPr lang="tr-TR" dirty="0" err="1"/>
              <a:t>trig’i</a:t>
            </a:r>
            <a:r>
              <a:rPr lang="tr-TR" dirty="0"/>
              <a:t> hoparlör, </a:t>
            </a:r>
            <a:r>
              <a:rPr lang="tr-TR" dirty="0" err="1"/>
              <a:t>echo’yu</a:t>
            </a:r>
            <a:r>
              <a:rPr lang="tr-TR" dirty="0"/>
              <a:t> mikrofon gibi düşünebiliriz. Biz bu ses dalgasının karşıya çarpıp geri dönüş süresinden faydalanarak cismin uzaklığını hesaplayacağız.</a:t>
            </a:r>
          </a:p>
          <a:p>
            <a:endParaRPr lang="tr-TR" dirty="0"/>
          </a:p>
        </p:txBody>
      </p:sp>
    </p:spTree>
    <p:extLst>
      <p:ext uri="{BB962C8B-B14F-4D97-AF65-F5344CB8AC3E}">
        <p14:creationId xmlns:p14="http://schemas.microsoft.com/office/powerpoint/2010/main" val="7094074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Özellikleri</a:t>
            </a:r>
            <a:br>
              <a:rPr lang="tr-TR" dirty="0" smtClean="0"/>
            </a:br>
            <a:endParaRPr lang="tr-TR" dirty="0"/>
          </a:p>
        </p:txBody>
      </p:sp>
      <p:sp>
        <p:nvSpPr>
          <p:cNvPr id="3" name="İçerik Yer Tutucusu 2"/>
          <p:cNvSpPr>
            <a:spLocks noGrp="1"/>
          </p:cNvSpPr>
          <p:nvPr>
            <p:ph idx="1"/>
          </p:nvPr>
        </p:nvSpPr>
        <p:spPr/>
        <p:txBody>
          <a:bodyPr>
            <a:normAutofit lnSpcReduction="10000"/>
          </a:bodyPr>
          <a:lstStyle/>
          <a:p>
            <a:r>
              <a:rPr lang="tr-TR" dirty="0"/>
              <a:t>Güç </a:t>
            </a:r>
            <a:r>
              <a:rPr lang="tr-TR" dirty="0" smtClean="0"/>
              <a:t>Kaynağı: </a:t>
            </a:r>
            <a:r>
              <a:rPr lang="tr-TR" dirty="0"/>
              <a:t>+5V DC</a:t>
            </a:r>
          </a:p>
          <a:p>
            <a:r>
              <a:rPr lang="tr-TR" dirty="0"/>
              <a:t>Minimum </a:t>
            </a:r>
            <a:r>
              <a:rPr lang="tr-TR" dirty="0" smtClean="0"/>
              <a:t>akım: </a:t>
            </a:r>
            <a:r>
              <a:rPr lang="tr-TR" dirty="0"/>
              <a:t>&lt;2mA</a:t>
            </a:r>
          </a:p>
          <a:p>
            <a:r>
              <a:rPr lang="tr-TR" dirty="0"/>
              <a:t>Çalışma </a:t>
            </a:r>
            <a:r>
              <a:rPr lang="tr-TR" dirty="0" smtClean="0"/>
              <a:t>akımı: </a:t>
            </a:r>
            <a:r>
              <a:rPr lang="tr-TR" dirty="0"/>
              <a:t>15mA</a:t>
            </a:r>
          </a:p>
          <a:p>
            <a:r>
              <a:rPr lang="tr-TR" dirty="0"/>
              <a:t>Çalışma </a:t>
            </a:r>
            <a:r>
              <a:rPr lang="tr-TR" dirty="0" smtClean="0"/>
              <a:t>frekansı: </a:t>
            </a:r>
            <a:r>
              <a:rPr lang="tr-TR" dirty="0"/>
              <a:t>40 </a:t>
            </a:r>
            <a:r>
              <a:rPr lang="tr-TR" dirty="0" err="1"/>
              <a:t>kHZ</a:t>
            </a:r>
            <a:endParaRPr lang="tr-TR" dirty="0"/>
          </a:p>
          <a:p>
            <a:r>
              <a:rPr lang="tr-TR" dirty="0"/>
              <a:t>Efektif </a:t>
            </a:r>
            <a:r>
              <a:rPr lang="tr-TR" dirty="0" smtClean="0"/>
              <a:t>Açı: </a:t>
            </a:r>
            <a:r>
              <a:rPr lang="tr-TR" dirty="0"/>
              <a:t>&lt;15 derece</a:t>
            </a:r>
          </a:p>
          <a:p>
            <a:r>
              <a:rPr lang="tr-TR" dirty="0"/>
              <a:t>Mesafe ölçüm </a:t>
            </a:r>
            <a:r>
              <a:rPr lang="tr-TR" dirty="0" smtClean="0"/>
              <a:t>arası: </a:t>
            </a:r>
            <a:r>
              <a:rPr lang="tr-TR" dirty="0"/>
              <a:t>2cm – 400cm</a:t>
            </a:r>
          </a:p>
          <a:p>
            <a:r>
              <a:rPr lang="tr-TR" dirty="0"/>
              <a:t>Hassasiyet  </a:t>
            </a:r>
            <a:r>
              <a:rPr lang="tr-TR" dirty="0" smtClean="0"/>
              <a:t>: 0.3cm</a:t>
            </a:r>
            <a:endParaRPr lang="tr-TR" dirty="0"/>
          </a:p>
          <a:p>
            <a:r>
              <a:rPr lang="tr-TR" dirty="0" smtClean="0"/>
              <a:t>Boyut:45mm </a:t>
            </a:r>
            <a:r>
              <a:rPr lang="tr-TR" dirty="0"/>
              <a:t>x 20mm x 15mm</a:t>
            </a:r>
          </a:p>
          <a:p>
            <a:endParaRPr lang="tr-TR" dirty="0"/>
          </a:p>
        </p:txBody>
      </p:sp>
    </p:spTree>
    <p:extLst>
      <p:ext uri="{BB962C8B-B14F-4D97-AF65-F5344CB8AC3E}">
        <p14:creationId xmlns:p14="http://schemas.microsoft.com/office/powerpoint/2010/main" val="2810617538"/>
      </p:ext>
    </p:extLst>
  </p:cSld>
  <p:clrMapOvr>
    <a:masterClrMapping/>
  </p:clrMapOvr>
  <p:transition spd="slow">
    <p:pul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Algoritma</a:t>
            </a:r>
            <a:endParaRPr lang="tr-TR" dirty="0"/>
          </a:p>
        </p:txBody>
      </p:sp>
      <p:sp>
        <p:nvSpPr>
          <p:cNvPr id="3" name="İçerik Yer Tutucusu 2"/>
          <p:cNvSpPr>
            <a:spLocks noGrp="1"/>
          </p:cNvSpPr>
          <p:nvPr>
            <p:ph idx="1"/>
          </p:nvPr>
        </p:nvSpPr>
        <p:spPr/>
        <p:txBody>
          <a:bodyPr/>
          <a:lstStyle/>
          <a:p>
            <a:endParaRPr lang="tr-TR" dirty="0"/>
          </a:p>
        </p:txBody>
      </p:sp>
      <p:pic>
        <p:nvPicPr>
          <p:cNvPr id="1026" name="Picture 2" descr="C:\Users\Fujitsu\Documents\engelflow.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484784"/>
            <a:ext cx="8892480" cy="48965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500477"/>
      </p:ext>
    </p:extLst>
  </p:cSld>
  <p:clrMapOvr>
    <a:masterClrMapping/>
  </p:clrMapOvr>
  <p:transition spd="slow">
    <p:pul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Robot’un</a:t>
            </a:r>
            <a:r>
              <a:rPr lang="tr-TR" smtClean="0"/>
              <a:t> Görüntüsü</a:t>
            </a:r>
            <a:endParaRPr lang="tr-TR" dirty="0"/>
          </a:p>
        </p:txBody>
      </p:sp>
      <p:sp>
        <p:nvSpPr>
          <p:cNvPr id="3" name="İçerik Yer Tutucusu 2"/>
          <p:cNvSpPr>
            <a:spLocks noGrp="1"/>
          </p:cNvSpPr>
          <p:nvPr>
            <p:ph idx="1"/>
          </p:nvPr>
        </p:nvSpPr>
        <p:spPr/>
        <p:txBody>
          <a:bodyPr/>
          <a:lstStyle/>
          <a:p>
            <a:endParaRPr lang="tr-TR" dirty="0"/>
          </a:p>
        </p:txBody>
      </p:sp>
      <p:pic>
        <p:nvPicPr>
          <p:cNvPr id="1026" name="Picture 2" descr="C:\Users\Admin\Desktop\29344946_1911310288879260_989303454_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556792"/>
            <a:ext cx="8028384" cy="49857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6768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İçindekiler</a:t>
            </a:r>
            <a:br>
              <a:rPr lang="tr-TR" dirty="0" smtClean="0"/>
            </a:br>
            <a:endParaRPr lang="tr-TR" dirty="0"/>
          </a:p>
        </p:txBody>
      </p:sp>
      <p:sp>
        <p:nvSpPr>
          <p:cNvPr id="3" name="İçerik Yer Tutucusu 2"/>
          <p:cNvSpPr>
            <a:spLocks noGrp="1"/>
          </p:cNvSpPr>
          <p:nvPr>
            <p:ph idx="1"/>
          </p:nvPr>
        </p:nvSpPr>
        <p:spPr/>
        <p:txBody>
          <a:bodyPr/>
          <a:lstStyle/>
          <a:p>
            <a:r>
              <a:rPr lang="tr-TR" dirty="0" smtClean="0"/>
              <a:t>Proje tanımı</a:t>
            </a:r>
          </a:p>
          <a:p>
            <a:r>
              <a:rPr lang="tr-TR" dirty="0" smtClean="0"/>
              <a:t>Gerekli Malzemeler</a:t>
            </a:r>
          </a:p>
          <a:p>
            <a:r>
              <a:rPr lang="tr-TR" dirty="0" err="1" smtClean="0"/>
              <a:t>Arduino</a:t>
            </a:r>
            <a:r>
              <a:rPr lang="tr-TR" dirty="0" smtClean="0"/>
              <a:t> kodları</a:t>
            </a:r>
          </a:p>
          <a:p>
            <a:r>
              <a:rPr lang="tr-TR" dirty="0" smtClean="0"/>
              <a:t>Algoritma	</a:t>
            </a:r>
          </a:p>
          <a:p>
            <a:pPr marL="0" indent="0">
              <a:buNone/>
            </a:pPr>
            <a:endParaRPr lang="tr-TR" dirty="0"/>
          </a:p>
        </p:txBody>
      </p:sp>
    </p:spTree>
    <p:extLst>
      <p:ext uri="{BB962C8B-B14F-4D97-AF65-F5344CB8AC3E}">
        <p14:creationId xmlns:p14="http://schemas.microsoft.com/office/powerpoint/2010/main" val="8089022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Proje Tanımı</a:t>
            </a:r>
            <a:br>
              <a:rPr lang="tr-TR" dirty="0" smtClean="0"/>
            </a:br>
            <a:endParaRPr lang="tr-TR" dirty="0"/>
          </a:p>
        </p:txBody>
      </p:sp>
      <p:sp>
        <p:nvSpPr>
          <p:cNvPr id="3" name="İçerik Yer Tutucusu 2"/>
          <p:cNvSpPr>
            <a:spLocks noGrp="1"/>
          </p:cNvSpPr>
          <p:nvPr>
            <p:ph idx="1"/>
          </p:nvPr>
        </p:nvSpPr>
        <p:spPr/>
        <p:txBody>
          <a:bodyPr/>
          <a:lstStyle/>
          <a:p>
            <a:r>
              <a:rPr lang="tr-TR" dirty="0"/>
              <a:t>Engelden kaçan </a:t>
            </a:r>
            <a:r>
              <a:rPr lang="tr-TR" dirty="0" err="1"/>
              <a:t>robot,diğer</a:t>
            </a:r>
            <a:r>
              <a:rPr lang="tr-TR" dirty="0"/>
              <a:t> adıyla engel algılayan robot, </a:t>
            </a:r>
            <a:r>
              <a:rPr lang="tr-TR" dirty="0" smtClean="0"/>
              <a:t>otomatik </a:t>
            </a:r>
            <a:r>
              <a:rPr lang="tr-TR" dirty="0"/>
              <a:t>olarak çevre kontrolü yapabilen ve hareketini önleyebilecek cisimleri atlatabilen robot tipidir. Çevre kontrolünü sağlayabilmesi için </a:t>
            </a:r>
            <a:r>
              <a:rPr lang="tr-TR" dirty="0" err="1"/>
              <a:t>ultrasonik</a:t>
            </a:r>
            <a:r>
              <a:rPr lang="tr-TR" dirty="0"/>
              <a:t>, kızılötesi vb. gibi çeşitli </a:t>
            </a:r>
            <a:r>
              <a:rPr lang="tr-TR" dirty="0" err="1"/>
              <a:t>sensörlere</a:t>
            </a:r>
            <a:r>
              <a:rPr lang="tr-TR" dirty="0"/>
              <a:t> ihtiyaç duyar.</a:t>
            </a:r>
          </a:p>
        </p:txBody>
      </p:sp>
    </p:spTree>
    <p:extLst>
      <p:ext uri="{BB962C8B-B14F-4D97-AF65-F5344CB8AC3E}">
        <p14:creationId xmlns:p14="http://schemas.microsoft.com/office/powerpoint/2010/main" val="219679809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Gerekli Malzemeler</a:t>
            </a:r>
            <a:br>
              <a:rPr lang="tr-TR" dirty="0"/>
            </a:br>
            <a:endParaRPr lang="tr-TR" dirty="0"/>
          </a:p>
        </p:txBody>
      </p:sp>
      <p:sp>
        <p:nvSpPr>
          <p:cNvPr id="3" name="İçerik Yer Tutucusu 2"/>
          <p:cNvSpPr>
            <a:spLocks noGrp="1"/>
          </p:cNvSpPr>
          <p:nvPr>
            <p:ph idx="1"/>
          </p:nvPr>
        </p:nvSpPr>
        <p:spPr>
          <a:solidFill>
            <a:schemeClr val="bg1"/>
          </a:solidFill>
        </p:spPr>
        <p:txBody>
          <a:bodyPr>
            <a:normAutofit fontScale="77500" lnSpcReduction="20000"/>
          </a:bodyPr>
          <a:lstStyle/>
          <a:p>
            <a:r>
              <a:rPr lang="tr-TR" dirty="0" err="1" smtClean="0"/>
              <a:t>Arduino</a:t>
            </a:r>
            <a:r>
              <a:rPr lang="tr-TR" dirty="0" smtClean="0"/>
              <a:t> </a:t>
            </a:r>
            <a:r>
              <a:rPr lang="tr-TR" dirty="0" err="1" smtClean="0"/>
              <a:t>Uno</a:t>
            </a:r>
            <a:endParaRPr lang="tr-TR" dirty="0"/>
          </a:p>
          <a:p>
            <a:r>
              <a:rPr lang="tr-TR" dirty="0"/>
              <a:t>Çok Amaçlı Robot Platformu </a:t>
            </a:r>
          </a:p>
          <a:p>
            <a:r>
              <a:rPr lang="tr-TR" dirty="0" smtClean="0"/>
              <a:t>L298N </a:t>
            </a:r>
            <a:r>
              <a:rPr lang="tr-TR" dirty="0"/>
              <a:t>Voltaj </a:t>
            </a:r>
            <a:r>
              <a:rPr lang="tr-TR" dirty="0" err="1"/>
              <a:t>Regulatörlü</a:t>
            </a:r>
            <a:r>
              <a:rPr lang="tr-TR" dirty="0"/>
              <a:t> Çift Motor Sürücü Kartı</a:t>
            </a:r>
          </a:p>
          <a:p>
            <a:r>
              <a:rPr lang="tr-TR" dirty="0"/>
              <a:t>HC-SR04 </a:t>
            </a:r>
            <a:r>
              <a:rPr lang="tr-TR" dirty="0" err="1"/>
              <a:t>Ultrasonik</a:t>
            </a:r>
            <a:r>
              <a:rPr lang="tr-TR" dirty="0"/>
              <a:t> Mesafe </a:t>
            </a:r>
            <a:r>
              <a:rPr lang="tr-TR" dirty="0" err="1"/>
              <a:t>Sensörü</a:t>
            </a:r>
            <a:endParaRPr lang="tr-TR" dirty="0"/>
          </a:p>
          <a:p>
            <a:r>
              <a:rPr lang="tr-TR" dirty="0" smtClean="0"/>
              <a:t>Pil</a:t>
            </a:r>
          </a:p>
          <a:p>
            <a:r>
              <a:rPr lang="tr-TR" dirty="0" smtClean="0"/>
              <a:t>6’lı </a:t>
            </a:r>
            <a:r>
              <a:rPr lang="tr-TR" dirty="0"/>
              <a:t>AA Pil Yuvası</a:t>
            </a:r>
          </a:p>
          <a:p>
            <a:r>
              <a:rPr lang="tr-TR" dirty="0" err="1" smtClean="0"/>
              <a:t>Jumper</a:t>
            </a:r>
            <a:r>
              <a:rPr lang="tr-TR" dirty="0" smtClean="0"/>
              <a:t> Kablo</a:t>
            </a:r>
          </a:p>
          <a:p>
            <a:r>
              <a:rPr lang="tr-TR" dirty="0" smtClean="0"/>
              <a:t>Güneş Paneli</a:t>
            </a:r>
          </a:p>
          <a:p>
            <a:r>
              <a:rPr lang="tr-TR" dirty="0" smtClean="0"/>
              <a:t>DC Motor</a:t>
            </a:r>
          </a:p>
          <a:p>
            <a:r>
              <a:rPr lang="tr-TR" dirty="0" smtClean="0"/>
              <a:t>Sarhoş Teker</a:t>
            </a:r>
          </a:p>
          <a:p>
            <a:r>
              <a:rPr lang="tr-TR" dirty="0" smtClean="0"/>
              <a:t>Akü</a:t>
            </a:r>
            <a:endParaRPr lang="tr-TR" dirty="0"/>
          </a:p>
          <a:p>
            <a:endParaRPr lang="tr-TR" dirty="0"/>
          </a:p>
        </p:txBody>
      </p:sp>
    </p:spTree>
    <p:extLst>
      <p:ext uri="{BB962C8B-B14F-4D97-AF65-F5344CB8AC3E}">
        <p14:creationId xmlns:p14="http://schemas.microsoft.com/office/powerpoint/2010/main" val="28806322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err="1" smtClean="0"/>
              <a:t>Arduino</a:t>
            </a:r>
            <a:r>
              <a:rPr lang="tr-TR" dirty="0" smtClean="0"/>
              <a:t> </a:t>
            </a:r>
            <a:r>
              <a:rPr lang="tr-TR" dirty="0" err="1" smtClean="0"/>
              <a:t>Uno</a:t>
            </a:r>
            <a:r>
              <a:rPr lang="tr-TR" dirty="0" smtClean="0"/>
              <a:t/>
            </a:r>
            <a:br>
              <a:rPr lang="tr-TR" dirty="0" smtClean="0"/>
            </a:br>
            <a:endParaRPr lang="tr-TR" dirty="0"/>
          </a:p>
        </p:txBody>
      </p:sp>
      <p:sp>
        <p:nvSpPr>
          <p:cNvPr id="3" name="İçerik Yer Tutucusu 2"/>
          <p:cNvSpPr>
            <a:spLocks noGrp="1"/>
          </p:cNvSpPr>
          <p:nvPr>
            <p:ph idx="1"/>
          </p:nvPr>
        </p:nvSpPr>
        <p:spPr/>
        <p:txBody>
          <a:bodyPr>
            <a:normAutofit fontScale="85000" lnSpcReduction="20000"/>
          </a:bodyPr>
          <a:lstStyle/>
          <a:p>
            <a:r>
              <a:rPr lang="tr-TR" dirty="0" err="1"/>
              <a:t>Arduino</a:t>
            </a:r>
            <a:r>
              <a:rPr lang="tr-TR" dirty="0"/>
              <a:t> </a:t>
            </a:r>
            <a:r>
              <a:rPr lang="tr-TR" dirty="0" err="1"/>
              <a:t>Uno</a:t>
            </a:r>
            <a:r>
              <a:rPr lang="tr-TR" dirty="0"/>
              <a:t> ATmega328 </a:t>
            </a:r>
            <a:r>
              <a:rPr lang="tr-TR" dirty="0" err="1"/>
              <a:t>mikrodenetleyici</a:t>
            </a:r>
            <a:r>
              <a:rPr lang="tr-TR" dirty="0"/>
              <a:t> içeren bir </a:t>
            </a:r>
            <a:r>
              <a:rPr lang="tr-TR" dirty="0" err="1"/>
              <a:t>Arduino</a:t>
            </a:r>
            <a:r>
              <a:rPr lang="tr-TR" dirty="0"/>
              <a:t> kartıdır. </a:t>
            </a:r>
            <a:r>
              <a:rPr lang="tr-TR" dirty="0" smtClean="0"/>
              <a:t>Son </a:t>
            </a:r>
            <a:r>
              <a:rPr lang="tr-TR" dirty="0"/>
              <a:t>olarak </a:t>
            </a:r>
            <a:r>
              <a:rPr lang="tr-TR" dirty="0" err="1"/>
              <a:t>Arduino</a:t>
            </a:r>
            <a:r>
              <a:rPr lang="tr-TR" dirty="0"/>
              <a:t> </a:t>
            </a:r>
            <a:r>
              <a:rPr lang="tr-TR" dirty="0" err="1"/>
              <a:t>Uno</a:t>
            </a:r>
            <a:r>
              <a:rPr lang="tr-TR" dirty="0"/>
              <a:t> R3 çıkmıştır. </a:t>
            </a:r>
            <a:r>
              <a:rPr lang="tr-TR" dirty="0" err="1"/>
              <a:t>Arduino</a:t>
            </a:r>
            <a:r>
              <a:rPr lang="tr-TR" dirty="0"/>
              <a:t> </a:t>
            </a:r>
            <a:r>
              <a:rPr lang="tr-TR" dirty="0" err="1"/>
              <a:t>Uno</a:t>
            </a:r>
            <a:r>
              <a:rPr lang="tr-TR" dirty="0"/>
              <a:t> '</a:t>
            </a:r>
            <a:r>
              <a:rPr lang="tr-TR" dirty="0" err="1"/>
              <a:t>nun</a:t>
            </a:r>
            <a:r>
              <a:rPr lang="tr-TR" dirty="0"/>
              <a:t> 14 tane dijital giriş / çıkış </a:t>
            </a:r>
            <a:r>
              <a:rPr lang="tr-TR" dirty="0" err="1"/>
              <a:t>pini</a:t>
            </a:r>
            <a:r>
              <a:rPr lang="tr-TR" dirty="0"/>
              <a:t> vardır. Bunlardan 6 tanesi PWM çıkışı olarak kullanılabilir. Ayrıca 6 adet analog girişi, bir adet 16 MHz kristal </a:t>
            </a:r>
            <a:r>
              <a:rPr lang="tr-TR" dirty="0" err="1"/>
              <a:t>osilatörü</a:t>
            </a:r>
            <a:r>
              <a:rPr lang="tr-TR" dirty="0"/>
              <a:t>, USB bağlantısı, </a:t>
            </a:r>
            <a:r>
              <a:rPr lang="tr-TR" dirty="0" err="1"/>
              <a:t>power</a:t>
            </a:r>
            <a:r>
              <a:rPr lang="tr-TR" dirty="0"/>
              <a:t> </a:t>
            </a:r>
            <a:r>
              <a:rPr lang="tr-TR" dirty="0" err="1"/>
              <a:t>jakı</a:t>
            </a:r>
            <a:r>
              <a:rPr lang="tr-TR" dirty="0"/>
              <a:t> (2.1mm), ICSP başlığı ve </a:t>
            </a:r>
            <a:r>
              <a:rPr lang="tr-TR" dirty="0" err="1"/>
              <a:t>reset</a:t>
            </a:r>
            <a:r>
              <a:rPr lang="tr-TR" dirty="0"/>
              <a:t> butonu bulunmaktadır. </a:t>
            </a:r>
            <a:r>
              <a:rPr lang="tr-TR" dirty="0" err="1"/>
              <a:t>Arduino</a:t>
            </a:r>
            <a:r>
              <a:rPr lang="tr-TR" dirty="0"/>
              <a:t> </a:t>
            </a:r>
            <a:r>
              <a:rPr lang="tr-TR" dirty="0" err="1"/>
              <a:t>Uno</a:t>
            </a:r>
            <a:r>
              <a:rPr lang="tr-TR" dirty="0"/>
              <a:t> bir </a:t>
            </a:r>
            <a:r>
              <a:rPr lang="tr-TR" dirty="0" err="1"/>
              <a:t>mikrodenetleyiciyi</a:t>
            </a:r>
            <a:r>
              <a:rPr lang="tr-TR" dirty="0"/>
              <a:t> desteklemek için gerekli bileşenlerin hepsini içerir. </a:t>
            </a:r>
            <a:r>
              <a:rPr lang="tr-TR" dirty="0" err="1"/>
              <a:t>Arduino</a:t>
            </a:r>
            <a:r>
              <a:rPr lang="tr-TR" dirty="0"/>
              <a:t> </a:t>
            </a:r>
            <a:r>
              <a:rPr lang="tr-TR" dirty="0" err="1"/>
              <a:t>Uno</a:t>
            </a:r>
            <a:r>
              <a:rPr lang="tr-TR" dirty="0"/>
              <a:t> '</a:t>
            </a:r>
            <a:r>
              <a:rPr lang="tr-TR" dirty="0" err="1"/>
              <a:t>yu</a:t>
            </a:r>
            <a:r>
              <a:rPr lang="tr-TR" dirty="0"/>
              <a:t> bir bilgisayara bağlayarak, bir adaptör ile ya da pil ile çalıştırabilirsiniz. Aşağıdaki resimde </a:t>
            </a:r>
            <a:r>
              <a:rPr lang="tr-TR" dirty="0" err="1"/>
              <a:t>Arduino</a:t>
            </a:r>
            <a:r>
              <a:rPr lang="tr-TR" dirty="0"/>
              <a:t> </a:t>
            </a:r>
            <a:r>
              <a:rPr lang="tr-TR" dirty="0" err="1"/>
              <a:t>Uno</a:t>
            </a:r>
            <a:r>
              <a:rPr lang="tr-TR" dirty="0"/>
              <a:t> R3 'ün kısımları gösterilmektedir.</a:t>
            </a:r>
          </a:p>
        </p:txBody>
      </p:sp>
    </p:spTree>
    <p:extLst>
      <p:ext uri="{BB962C8B-B14F-4D97-AF65-F5344CB8AC3E}">
        <p14:creationId xmlns:p14="http://schemas.microsoft.com/office/powerpoint/2010/main" val="334835632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Arduino</a:t>
            </a:r>
            <a:r>
              <a:rPr lang="tr-TR" dirty="0" smtClean="0"/>
              <a:t> </a:t>
            </a:r>
            <a:r>
              <a:rPr lang="tr-TR" dirty="0" err="1" smtClean="0"/>
              <a:t>Uno</a:t>
            </a:r>
            <a:endParaRPr lang="tr-TR" dirty="0"/>
          </a:p>
        </p:txBody>
      </p:sp>
      <p:sp>
        <p:nvSpPr>
          <p:cNvPr id="3" name="İçerik Yer Tutucusu 2"/>
          <p:cNvSpPr>
            <a:spLocks noGrp="1"/>
          </p:cNvSpPr>
          <p:nvPr>
            <p:ph idx="1"/>
          </p:nvPr>
        </p:nvSpPr>
        <p:spPr/>
        <p:txBody>
          <a:bodyPr/>
          <a:lstStyle/>
          <a:p>
            <a:endParaRPr lang="tr-TR" dirty="0"/>
          </a:p>
        </p:txBody>
      </p:sp>
      <p:pic>
        <p:nvPicPr>
          <p:cNvPr id="1026" name="Picture 2" descr="C:\Users\Fujitsu\Desktop\arduino_uno_bolumler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32" y="1317584"/>
            <a:ext cx="9289032" cy="53265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6924787"/>
      </p:ext>
    </p:extLst>
  </p:cSld>
  <p:clrMapOvr>
    <a:masterClrMapping/>
  </p:clrMapOvr>
  <p:transition spd="slow">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Arduino</a:t>
            </a:r>
            <a:r>
              <a:rPr lang="tr-TR" dirty="0" smtClean="0"/>
              <a:t> </a:t>
            </a:r>
            <a:r>
              <a:rPr lang="tr-TR" dirty="0" err="1" smtClean="0"/>
              <a:t>Uno</a:t>
            </a:r>
            <a:r>
              <a:rPr lang="tr-TR" dirty="0" smtClean="0"/>
              <a:t> Teknik Özellikleri</a:t>
            </a:r>
            <a:endParaRPr lang="tr-TR" dirty="0"/>
          </a:p>
        </p:txBody>
      </p:sp>
      <p:sp>
        <p:nvSpPr>
          <p:cNvPr id="3" name="İçerik Yer Tutucusu 2"/>
          <p:cNvSpPr>
            <a:spLocks noGrp="1"/>
          </p:cNvSpPr>
          <p:nvPr>
            <p:ph idx="1"/>
          </p:nvPr>
        </p:nvSpPr>
        <p:spPr>
          <a:xfrm>
            <a:off x="323528" y="1268760"/>
            <a:ext cx="8229600" cy="5589240"/>
          </a:xfrm>
        </p:spPr>
        <p:txBody>
          <a:bodyPr>
            <a:normAutofit fontScale="25000" lnSpcReduction="20000"/>
          </a:bodyPr>
          <a:lstStyle/>
          <a:p>
            <a:r>
              <a:rPr lang="tr-TR" sz="9600" dirty="0" err="1"/>
              <a:t>Mikrodenetleyici</a:t>
            </a:r>
            <a:r>
              <a:rPr lang="tr-TR" sz="9600" dirty="0"/>
              <a:t> : ATmega328 </a:t>
            </a:r>
          </a:p>
          <a:p>
            <a:r>
              <a:rPr lang="tr-TR" sz="9600" dirty="0"/>
              <a:t>Çalışma gerilimi : +5 V DC </a:t>
            </a:r>
            <a:endParaRPr lang="tr-TR" sz="9600" dirty="0" smtClean="0"/>
          </a:p>
          <a:p>
            <a:r>
              <a:rPr lang="tr-TR" sz="9600" dirty="0" smtClean="0"/>
              <a:t>Tavsiye </a:t>
            </a:r>
            <a:r>
              <a:rPr lang="tr-TR" sz="9600" dirty="0"/>
              <a:t>edilen besleme gerilimi : 7 - 12 V </a:t>
            </a:r>
            <a:r>
              <a:rPr lang="tr-TR" sz="9600" dirty="0" smtClean="0"/>
              <a:t>DC</a:t>
            </a:r>
          </a:p>
          <a:p>
            <a:r>
              <a:rPr lang="tr-TR" sz="9600" dirty="0"/>
              <a:t> Besleme gerilimi limitleri : 6 - 20 </a:t>
            </a:r>
            <a:r>
              <a:rPr lang="tr-TR" sz="9600" dirty="0" smtClean="0"/>
              <a:t>V</a:t>
            </a:r>
          </a:p>
          <a:p>
            <a:r>
              <a:rPr lang="tr-TR" sz="9600" dirty="0"/>
              <a:t>Dijital giriş / çıkış </a:t>
            </a:r>
            <a:r>
              <a:rPr lang="tr-TR" sz="9600" dirty="0" err="1"/>
              <a:t>pinleri</a:t>
            </a:r>
            <a:r>
              <a:rPr lang="tr-TR" sz="9600" dirty="0"/>
              <a:t> : 14 tane (6 tanesi PWM çıkışını destekler</a:t>
            </a:r>
            <a:r>
              <a:rPr lang="tr-TR" sz="9600" dirty="0" smtClean="0"/>
              <a:t>)</a:t>
            </a:r>
          </a:p>
          <a:p>
            <a:r>
              <a:rPr lang="tr-TR" sz="9600" dirty="0"/>
              <a:t>Analog giriş </a:t>
            </a:r>
            <a:r>
              <a:rPr lang="tr-TR" sz="9600" dirty="0" err="1"/>
              <a:t>pinleri</a:t>
            </a:r>
            <a:r>
              <a:rPr lang="tr-TR" sz="9600" dirty="0"/>
              <a:t> : 6 </a:t>
            </a:r>
            <a:r>
              <a:rPr lang="tr-TR" sz="9600" dirty="0" smtClean="0"/>
              <a:t>tane</a:t>
            </a:r>
          </a:p>
          <a:p>
            <a:r>
              <a:rPr lang="tr-TR" sz="9600" dirty="0"/>
              <a:t> Giriş / çıkış </a:t>
            </a:r>
            <a:r>
              <a:rPr lang="tr-TR" sz="9600" dirty="0" err="1"/>
              <a:t>pini</a:t>
            </a:r>
            <a:r>
              <a:rPr lang="tr-TR" sz="9600" dirty="0"/>
              <a:t> başına düşen DC akım : 40 </a:t>
            </a:r>
            <a:r>
              <a:rPr lang="tr-TR" sz="9600" dirty="0" err="1" smtClean="0"/>
              <a:t>mA</a:t>
            </a:r>
            <a:endParaRPr lang="tr-TR" sz="9600" dirty="0" smtClean="0"/>
          </a:p>
          <a:p>
            <a:r>
              <a:rPr lang="tr-TR" sz="9600" dirty="0"/>
              <a:t>3,3 V </a:t>
            </a:r>
            <a:r>
              <a:rPr lang="tr-TR" sz="9600" dirty="0" err="1"/>
              <a:t>pini</a:t>
            </a:r>
            <a:r>
              <a:rPr lang="tr-TR" sz="9600" dirty="0"/>
              <a:t> için akım : 50 </a:t>
            </a:r>
            <a:r>
              <a:rPr lang="tr-TR" sz="9600" dirty="0" err="1" smtClean="0"/>
              <a:t>mA</a:t>
            </a:r>
            <a:endParaRPr lang="tr-TR" sz="9600" dirty="0" smtClean="0"/>
          </a:p>
          <a:p>
            <a:r>
              <a:rPr lang="tr-TR" sz="9600" dirty="0"/>
              <a:t> Flash hafıza : </a:t>
            </a:r>
            <a:r>
              <a:rPr lang="tr-TR" sz="9600" dirty="0" smtClean="0"/>
              <a:t>32 </a:t>
            </a:r>
            <a:r>
              <a:rPr lang="tr-TR" sz="9600" dirty="0"/>
              <a:t>KB (0.5 KB </a:t>
            </a:r>
            <a:r>
              <a:rPr lang="tr-TR" sz="9600" dirty="0" err="1"/>
              <a:t>bootloader</a:t>
            </a:r>
            <a:r>
              <a:rPr lang="tr-TR" sz="9600" dirty="0"/>
              <a:t> için kullanılır</a:t>
            </a:r>
            <a:r>
              <a:rPr lang="tr-TR" sz="9600" dirty="0" smtClean="0"/>
              <a:t>)</a:t>
            </a:r>
          </a:p>
          <a:p>
            <a:r>
              <a:rPr lang="tr-TR" sz="9600" dirty="0"/>
              <a:t> SRAM : 2 </a:t>
            </a:r>
            <a:r>
              <a:rPr lang="tr-TR" sz="9600" dirty="0" smtClean="0"/>
              <a:t>KB</a:t>
            </a:r>
          </a:p>
          <a:p>
            <a:r>
              <a:rPr lang="tr-TR" sz="9600" dirty="0"/>
              <a:t>EEPROM : 1 </a:t>
            </a:r>
            <a:r>
              <a:rPr lang="tr-TR" sz="9600" dirty="0" smtClean="0"/>
              <a:t>KB</a:t>
            </a:r>
          </a:p>
          <a:p>
            <a:r>
              <a:rPr lang="tr-TR" sz="9600" dirty="0"/>
              <a:t> Saat frekansı : 16 MHz </a:t>
            </a:r>
          </a:p>
          <a:p>
            <a:pPr marL="0" indent="0">
              <a:buNone/>
            </a:pPr>
            <a:r>
              <a:rPr lang="tr-TR" sz="9600" dirty="0"/>
              <a:t/>
            </a:r>
            <a:br>
              <a:rPr lang="tr-TR" sz="9600" dirty="0"/>
            </a:br>
            <a:r>
              <a:rPr lang="tr-TR" sz="9600" dirty="0"/>
              <a:t/>
            </a:r>
            <a:br>
              <a:rPr lang="tr-TR" sz="9600" dirty="0"/>
            </a:br>
            <a:r>
              <a:rPr lang="tr-TR" sz="9600" dirty="0"/>
              <a:t> </a:t>
            </a:r>
            <a:br>
              <a:rPr lang="tr-TR" sz="9600" dirty="0"/>
            </a:br>
            <a:r>
              <a:rPr lang="tr-TR" sz="9600" dirty="0"/>
              <a:t> </a:t>
            </a:r>
            <a:br>
              <a:rPr lang="tr-TR" sz="9600" dirty="0"/>
            </a:br>
            <a:r>
              <a:rPr lang="tr-TR" dirty="0"/>
              <a:t/>
            </a:r>
            <a:br>
              <a:rPr lang="tr-TR" dirty="0"/>
            </a:br>
            <a:r>
              <a:rPr lang="tr-TR" dirty="0"/>
              <a:t/>
            </a:r>
            <a:br>
              <a:rPr lang="tr-TR" dirty="0"/>
            </a:br>
            <a:r>
              <a:rPr lang="tr-TR" dirty="0"/>
              <a:t/>
            </a:r>
            <a:br>
              <a:rPr lang="tr-TR" dirty="0"/>
            </a:br>
            <a:r>
              <a:rPr lang="tr-TR" dirty="0" smtClean="0"/>
              <a:t/>
            </a:r>
            <a:br>
              <a:rPr lang="tr-TR" dirty="0" smtClean="0"/>
            </a:br>
            <a:r>
              <a:rPr lang="tr-TR" dirty="0"/>
              <a:t>  </a:t>
            </a:r>
            <a:br>
              <a:rPr lang="tr-TR" dirty="0"/>
            </a:br>
            <a:r>
              <a:rPr lang="tr-TR" dirty="0"/>
              <a:t/>
            </a:r>
            <a:br>
              <a:rPr lang="tr-TR" dirty="0"/>
            </a:br>
            <a:r>
              <a:rPr lang="tr-TR" dirty="0"/>
              <a:t/>
            </a:r>
            <a:br>
              <a:rPr lang="tr-TR" dirty="0"/>
            </a:br>
            <a:r>
              <a:rPr lang="tr-TR" dirty="0"/>
              <a:t/>
            </a:r>
            <a:br>
              <a:rPr lang="tr-TR" dirty="0"/>
            </a:br>
            <a:r>
              <a:rPr lang="tr-TR" dirty="0"/>
              <a:t> </a:t>
            </a:r>
            <a:br>
              <a:rPr lang="tr-TR" dirty="0"/>
            </a:br>
            <a:r>
              <a:rPr lang="tr-TR" b="1" dirty="0"/>
              <a:t/>
            </a:r>
            <a:br>
              <a:rPr lang="tr-TR" b="1" dirty="0"/>
            </a:br>
            <a:r>
              <a:rPr lang="tr-TR" b="1" dirty="0"/>
              <a:t/>
            </a:r>
            <a:br>
              <a:rPr lang="tr-TR" b="1" dirty="0"/>
            </a:br>
            <a:endParaRPr lang="tr-TR" dirty="0" smtClean="0"/>
          </a:p>
          <a:p>
            <a:pPr marL="0" indent="0">
              <a:buNone/>
            </a:pPr>
            <a:endParaRPr lang="tr-TR" dirty="0" smtClean="0"/>
          </a:p>
          <a:p>
            <a:endParaRPr lang="tr-TR" dirty="0" smtClean="0"/>
          </a:p>
          <a:p>
            <a:endParaRPr lang="tr-TR" dirty="0"/>
          </a:p>
          <a:p>
            <a:pPr marL="0" indent="0">
              <a:buNone/>
            </a:pPr>
            <a:r>
              <a:rPr lang="tr-TR" dirty="0"/>
              <a:t/>
            </a:r>
            <a:br>
              <a:rPr lang="tr-TR" dirty="0"/>
            </a:br>
            <a:endParaRPr lang="tr-TR" sz="4900" dirty="0"/>
          </a:p>
        </p:txBody>
      </p:sp>
    </p:spTree>
    <p:extLst>
      <p:ext uri="{BB962C8B-B14F-4D97-AF65-F5344CB8AC3E}">
        <p14:creationId xmlns:p14="http://schemas.microsoft.com/office/powerpoint/2010/main" val="4202564823"/>
      </p:ext>
    </p:extLst>
  </p:cSld>
  <p:clrMapOvr>
    <a:masterClrMapping/>
  </p:clrMapOvr>
  <p:transition spd="slow">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L298N Voltaj </a:t>
            </a:r>
            <a:r>
              <a:rPr lang="tr-TR" dirty="0" err="1"/>
              <a:t>Regulatörlü</a:t>
            </a:r>
            <a:r>
              <a:rPr lang="tr-TR" dirty="0"/>
              <a:t> Çift Motor Sürücü Kartı</a:t>
            </a:r>
            <a:br>
              <a:rPr lang="tr-TR" dirty="0"/>
            </a:br>
            <a:endParaRPr lang="tr-TR" dirty="0"/>
          </a:p>
        </p:txBody>
      </p:sp>
      <p:sp>
        <p:nvSpPr>
          <p:cNvPr id="3" name="İçerik Yer Tutucusu 2"/>
          <p:cNvSpPr>
            <a:spLocks noGrp="1"/>
          </p:cNvSpPr>
          <p:nvPr>
            <p:ph idx="1"/>
          </p:nvPr>
        </p:nvSpPr>
        <p:spPr/>
        <p:txBody>
          <a:bodyPr>
            <a:normAutofit lnSpcReduction="10000"/>
          </a:bodyPr>
          <a:lstStyle/>
          <a:p>
            <a:pPr fontAlgn="base"/>
            <a:r>
              <a:rPr lang="tr-TR" dirty="0"/>
              <a:t>24V'a kadar olan motorları sürmek için hazırlanmış olan bu motor sürücü kartı, iki kanallı olup, kanal başına 2A akım vermektedir. Kart üzerinde L298N motor sürücü entegresi kullanılmıştır. Sumo, mini sumo, çizgi izleyen robotlarda ve çok çeşitli motor kontrol uygulamalarında kullanılabilir</a:t>
            </a:r>
            <a:r>
              <a:rPr lang="tr-TR" dirty="0" smtClean="0"/>
              <a:t>.</a:t>
            </a:r>
            <a:r>
              <a:rPr lang="tr-TR" dirty="0"/>
              <a:t> </a:t>
            </a:r>
          </a:p>
          <a:p>
            <a:pPr fontAlgn="base"/>
            <a:r>
              <a:rPr lang="tr-TR" dirty="0"/>
              <a:t>DC motorlardan ayrı olarak step motor kontrolüne de imkan sağlamaktadır.</a:t>
            </a:r>
          </a:p>
          <a:p>
            <a:endParaRPr lang="tr-TR" dirty="0"/>
          </a:p>
        </p:txBody>
      </p:sp>
    </p:spTree>
    <p:extLst>
      <p:ext uri="{BB962C8B-B14F-4D97-AF65-F5344CB8AC3E}">
        <p14:creationId xmlns:p14="http://schemas.microsoft.com/office/powerpoint/2010/main" val="392084829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
            </a:r>
            <a:br>
              <a:rPr lang="tr-TR" dirty="0" smtClean="0"/>
            </a:br>
            <a:r>
              <a:rPr lang="tr-TR" dirty="0" smtClean="0"/>
              <a:t>Özellikleri</a:t>
            </a:r>
            <a:r>
              <a:rPr lang="tr-TR" dirty="0"/>
              <a:t/>
            </a:r>
            <a:br>
              <a:rPr lang="tr-TR" dirty="0"/>
            </a:br>
            <a:endParaRPr lang="tr-TR" dirty="0"/>
          </a:p>
        </p:txBody>
      </p:sp>
      <p:sp>
        <p:nvSpPr>
          <p:cNvPr id="3" name="İçerik Yer Tutucusu 2"/>
          <p:cNvSpPr>
            <a:spLocks noGrp="1"/>
          </p:cNvSpPr>
          <p:nvPr>
            <p:ph idx="1"/>
          </p:nvPr>
        </p:nvSpPr>
        <p:spPr/>
        <p:txBody>
          <a:bodyPr>
            <a:normAutofit fontScale="77500" lnSpcReduction="20000"/>
          </a:bodyPr>
          <a:lstStyle/>
          <a:p>
            <a:pPr fontAlgn="base"/>
            <a:r>
              <a:rPr lang="tr-TR" dirty="0"/>
              <a:t>Birbirinden bağımsız olarak iki ayrı motoru kontrol edebilir.</a:t>
            </a:r>
          </a:p>
          <a:p>
            <a:pPr fontAlgn="base"/>
            <a:r>
              <a:rPr lang="tr-TR" dirty="0"/>
              <a:t>Kanal başına 2A akım verebilmektedir.</a:t>
            </a:r>
          </a:p>
          <a:p>
            <a:pPr fontAlgn="base"/>
            <a:r>
              <a:rPr lang="tr-TR" dirty="0"/>
              <a:t>Üzerinde dahili regülatörü vardır.</a:t>
            </a:r>
          </a:p>
          <a:p>
            <a:pPr fontAlgn="base"/>
            <a:r>
              <a:rPr lang="tr-TR" dirty="0"/>
              <a:t>Yüksek sıcaklık ve kısa devre koruması vardır.</a:t>
            </a:r>
          </a:p>
          <a:p>
            <a:pPr fontAlgn="base"/>
            <a:r>
              <a:rPr lang="tr-TR" dirty="0"/>
              <a:t>Motor dönüş yönüne göre yanan </a:t>
            </a:r>
            <a:r>
              <a:rPr lang="tr-TR" dirty="0" err="1"/>
              <a:t>ledler</a:t>
            </a:r>
            <a:r>
              <a:rPr lang="tr-TR" dirty="0"/>
              <a:t> vardır.</a:t>
            </a:r>
          </a:p>
          <a:p>
            <a:pPr fontAlgn="base"/>
            <a:r>
              <a:rPr lang="tr-TR" dirty="0"/>
              <a:t>Kart üzerinde dahili soğutucu vardır.</a:t>
            </a:r>
          </a:p>
          <a:p>
            <a:pPr fontAlgn="base"/>
            <a:r>
              <a:rPr lang="tr-TR" dirty="0"/>
              <a:t>Akım okuma (</a:t>
            </a:r>
            <a:r>
              <a:rPr lang="tr-TR" dirty="0" err="1"/>
              <a:t>current</a:t>
            </a:r>
            <a:r>
              <a:rPr lang="tr-TR" dirty="0"/>
              <a:t> sense) </a:t>
            </a:r>
            <a:r>
              <a:rPr lang="tr-TR" dirty="0" err="1"/>
              <a:t>pinleri</a:t>
            </a:r>
            <a:r>
              <a:rPr lang="tr-TR" dirty="0"/>
              <a:t> dışa verilmiş haldedir.</a:t>
            </a:r>
          </a:p>
          <a:p>
            <a:pPr fontAlgn="base"/>
            <a:r>
              <a:rPr lang="tr-TR" dirty="0"/>
              <a:t>Kartın 4 yanında istenilen yüzeye sabitleyebileceğiniz 4 adet vida deliği bulunmaktadır.</a:t>
            </a:r>
          </a:p>
          <a:p>
            <a:pPr marL="0" indent="0">
              <a:buNone/>
            </a:pPr>
            <a:r>
              <a:rPr lang="tr-TR" dirty="0"/>
              <a:t/>
            </a:r>
            <a:br>
              <a:rPr lang="tr-TR" dirty="0"/>
            </a:br>
            <a:endParaRPr lang="tr-TR" dirty="0"/>
          </a:p>
        </p:txBody>
      </p:sp>
    </p:spTree>
    <p:extLst>
      <p:ext uri="{BB962C8B-B14F-4D97-AF65-F5344CB8AC3E}">
        <p14:creationId xmlns:p14="http://schemas.microsoft.com/office/powerpoint/2010/main" val="2153070324"/>
      </p:ext>
    </p:extLst>
  </p:cSld>
  <p:clrMapOvr>
    <a:masterClrMapping/>
  </p:clrMapOvr>
  <p:transition spd="slow">
    <p:pull/>
  </p:transition>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F755D11C4B5534496B3C32144DB039B" ma:contentTypeVersion="" ma:contentTypeDescription="Create a new document." ma:contentTypeScope="" ma:versionID="8027cc1b5783d00df12115be56169069">
  <xsd:schema xmlns:xsd="http://www.w3.org/2001/XMLSchema" xmlns:xs="http://www.w3.org/2001/XMLSchema" xmlns:p="http://schemas.microsoft.com/office/2006/metadata/properties" xmlns:ns1="http://schemas.microsoft.com/sharepoint/v3" targetNamespace="http://schemas.microsoft.com/office/2006/metadata/properties" ma:root="true" ma:fieldsID="53aad9280c7bc17f35f657eabd183f16"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D4EA3051-D1CF-4E5D-9B10-15B91D93456F}"/>
</file>

<file path=customXml/itemProps2.xml><?xml version="1.0" encoding="utf-8"?>
<ds:datastoreItem xmlns:ds="http://schemas.openxmlformats.org/officeDocument/2006/customXml" ds:itemID="{24139ED7-2DFC-40C4-A4C2-1BD5025A0F86}"/>
</file>

<file path=customXml/itemProps3.xml><?xml version="1.0" encoding="utf-8"?>
<ds:datastoreItem xmlns:ds="http://schemas.openxmlformats.org/officeDocument/2006/customXml" ds:itemID="{50DECF5B-BFFD-4AE6-A3CE-399F199AB226}"/>
</file>

<file path=docProps/app.xml><?xml version="1.0" encoding="utf-8"?>
<Properties xmlns="http://schemas.openxmlformats.org/officeDocument/2006/extended-properties" xmlns:vt="http://schemas.openxmlformats.org/officeDocument/2006/docPropsVTypes">
  <TotalTime>40</TotalTime>
  <Words>412</Words>
  <Application>Microsoft Office PowerPoint</Application>
  <PresentationFormat>Ekran Gösterisi (4:3)</PresentationFormat>
  <Paragraphs>70</Paragraphs>
  <Slides>13</Slides>
  <Notes>0</Notes>
  <HiddenSlides>0</HiddenSlides>
  <MMClips>0</MMClips>
  <ScaleCrop>false</ScaleCrop>
  <HeadingPairs>
    <vt:vector size="4" baseType="variant">
      <vt:variant>
        <vt:lpstr>Tema</vt:lpstr>
      </vt:variant>
      <vt:variant>
        <vt:i4>1</vt:i4>
      </vt:variant>
      <vt:variant>
        <vt:lpstr>Slayt Başlıkları</vt:lpstr>
      </vt:variant>
      <vt:variant>
        <vt:i4>13</vt:i4>
      </vt:variant>
    </vt:vector>
  </HeadingPairs>
  <TitlesOfParts>
    <vt:vector size="14" baseType="lpstr">
      <vt:lpstr>Ofis Teması</vt:lpstr>
      <vt:lpstr>Proje İsmi:Güneş enerjisi ile engelden kaçan robot </vt:lpstr>
      <vt:lpstr>İçindekiler </vt:lpstr>
      <vt:lpstr>Proje Tanımı </vt:lpstr>
      <vt:lpstr>Gerekli Malzemeler </vt:lpstr>
      <vt:lpstr>Arduino Uno </vt:lpstr>
      <vt:lpstr>Arduino Uno</vt:lpstr>
      <vt:lpstr>Arduino Uno Teknik Özellikleri</vt:lpstr>
      <vt:lpstr>L298N Voltaj Regulatörlü Çift Motor Sürücü Kartı </vt:lpstr>
      <vt:lpstr> Özellikleri </vt:lpstr>
      <vt:lpstr>HC-SR04 Ultrasonik Mesafe Sensörü </vt:lpstr>
      <vt:lpstr>Özellikleri </vt:lpstr>
      <vt:lpstr>Algoritma</vt:lpstr>
      <vt:lpstr>Robot’un Görüntüsü</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 İsmi:Güneş enerjisi ile engelden kaçan robot</dc:title>
  <dc:creator>Fujitsu</dc:creator>
  <cp:lastModifiedBy>Admin</cp:lastModifiedBy>
  <cp:revision>7</cp:revision>
  <dcterms:created xsi:type="dcterms:W3CDTF">2018-03-24T14:16:21Z</dcterms:created>
  <dcterms:modified xsi:type="dcterms:W3CDTF">2018-03-26T05:17:50Z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0x0101009F755D11C4B5534496B3C32144DB039B</vt:lpwstr>
  </property>
</Properties>
</file>