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3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5" r:id="rId3"/>
    <p:sldId id="356" r:id="rId4"/>
    <p:sldId id="362" r:id="rId5"/>
    <p:sldId id="357" r:id="rId6"/>
    <p:sldId id="358" r:id="rId7"/>
    <p:sldId id="363" r:id="rId8"/>
    <p:sldId id="365" r:id="rId9"/>
    <p:sldId id="366" r:id="rId10"/>
    <p:sldId id="379" r:id="rId11"/>
    <p:sldId id="364" r:id="rId12"/>
    <p:sldId id="367" r:id="rId13"/>
    <p:sldId id="37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014" y="-83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FE43D57-D6EA-4708-870E-4019BD2D8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16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8384A86-7787-41B3-ACEA-732F28F55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15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F268F6E-699B-4DA9-B298-2FD36123E4C1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05E1AF-F396-4381-8A86-B84971FE1CB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5331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A775A-1D9C-4943-BE45-B80D7C19D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4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029E8D4-6267-4412-9DCF-D03ACEE77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8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1D0A2-CFAF-4667-BD2A-D2EA7477B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8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83603A-D72E-4590-9109-9BFA634D0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8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E4E5-B9B3-46D5-ACBF-0B860D3EC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1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A7BA1-4AB4-45D0-A3E5-DFEA4DD70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3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373DB-F84F-407B-8216-CE2777E5A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9C55-50CF-40E8-8608-619CF66E7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0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52817-F99B-4CAE-8BE4-9A557E13B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8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4D7718-5CC8-4248-B354-7B93B1B1D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44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5F256B5-BC05-47F6-9DD2-94DBB897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1" r:id="rId2"/>
    <p:sldLayoutId id="2147483739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0" r:id="rId9"/>
    <p:sldLayoutId id="2147483737" r:id="rId10"/>
    <p:sldLayoutId id="214748374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914400"/>
            <a:ext cx="6629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Oracle Stored Procedures and </a:t>
            </a:r>
            <a:r>
              <a:rPr lang="en-US" sz="4000" dirty="0" smtClean="0"/>
              <a:t>Functions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4999"/>
            <a:ext cx="7239000" cy="4551363"/>
          </a:xfrm>
        </p:spPr>
        <p:txBody>
          <a:bodyPr/>
          <a:lstStyle/>
          <a:p>
            <a:r>
              <a:rPr lang="en-US" sz="2800" dirty="0"/>
              <a:t>Similar to procedure</a:t>
            </a:r>
          </a:p>
          <a:p>
            <a:r>
              <a:rPr lang="en-US" sz="2800" dirty="0"/>
              <a:t>Function specification and function body</a:t>
            </a:r>
          </a:p>
          <a:p>
            <a:r>
              <a:rPr lang="en-US" sz="2800" dirty="0"/>
              <a:t>A function returns a value</a:t>
            </a:r>
          </a:p>
          <a:p>
            <a:r>
              <a:rPr lang="en-US" sz="2800" dirty="0"/>
              <a:t>Can be used within other SQL statements</a:t>
            </a:r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PL/SQL Functions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66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Creating Functions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2762"/>
            <a:ext cx="7239000" cy="45418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CREATE OR REPLACE FUNCTION discount (amount NUMBER, percent NUMBER:=5)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RETURN NUMBER 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IS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IF (amount&gt;=0)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        return (amount*percent/100);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     return(0);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	END IF;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END discount;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 flipH="1" flipV="1">
            <a:off x="2971800" y="4648200"/>
            <a:ext cx="2667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638800" y="5181600"/>
            <a:ext cx="3276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The IF-THEN construct allows for error checking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Calling the Function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DECLARE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</a:t>
            </a:r>
            <a:r>
              <a:rPr lang="en-US" sz="2400" dirty="0" err="1" smtClean="0">
                <a:solidFill>
                  <a:schemeClr val="accent2"/>
                </a:solidFill>
              </a:rPr>
              <a:t>current_amt</a:t>
            </a:r>
            <a:r>
              <a:rPr lang="en-US" sz="2400" dirty="0" smtClean="0">
                <a:solidFill>
                  <a:schemeClr val="accent2"/>
                </a:solidFill>
              </a:rPr>
              <a:t> NUMBER:=100;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  </a:t>
            </a:r>
            <a:r>
              <a:rPr lang="en-US" sz="2400" dirty="0" err="1" smtClean="0">
                <a:solidFill>
                  <a:schemeClr val="accent2"/>
                </a:solidFill>
              </a:rPr>
              <a:t>incorrect_amt</a:t>
            </a:r>
            <a:r>
              <a:rPr lang="en-US" sz="2400" dirty="0" smtClean="0">
                <a:solidFill>
                  <a:schemeClr val="accent2"/>
                </a:solidFill>
              </a:rPr>
              <a:t> NUMBER:=-5;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 DBMS_OUTPUT.PUT_LINE(' Order and Discount');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DBMS_OUTPUT.PUT_LINE(</a:t>
            </a:r>
            <a:r>
              <a:rPr lang="en-US" sz="2400" dirty="0" err="1" smtClean="0">
                <a:solidFill>
                  <a:schemeClr val="accent2"/>
                </a:solidFill>
              </a:rPr>
              <a:t>current_amt</a:t>
            </a:r>
            <a:r>
              <a:rPr lang="en-US" sz="2400" dirty="0" smtClean="0">
                <a:solidFill>
                  <a:schemeClr val="accent2"/>
                </a:solidFill>
              </a:rPr>
              <a:t> || '       '|| discount(</a:t>
            </a:r>
            <a:r>
              <a:rPr lang="en-US" sz="2400" dirty="0" err="1" smtClean="0">
                <a:solidFill>
                  <a:schemeClr val="accent2"/>
                </a:solidFill>
              </a:rPr>
              <a:t>current_amt</a:t>
            </a:r>
            <a:r>
              <a:rPr lang="en-US" sz="2400" dirty="0" smtClean="0">
                <a:solidFill>
                  <a:schemeClr val="accent2"/>
                </a:solidFill>
              </a:rPr>
              <a:t>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DBMS_OUTPUT.PUT_LINE(</a:t>
            </a:r>
            <a:r>
              <a:rPr lang="en-US" sz="2400" dirty="0" err="1" smtClean="0">
                <a:solidFill>
                  <a:schemeClr val="accent2"/>
                </a:solidFill>
              </a:rPr>
              <a:t>incorrect_amt</a:t>
            </a:r>
            <a:r>
              <a:rPr lang="en-US" sz="2400" dirty="0" smtClean="0">
                <a:solidFill>
                  <a:schemeClr val="accent2"/>
                </a:solidFill>
              </a:rPr>
              <a:t>||'       '||discount(</a:t>
            </a:r>
            <a:r>
              <a:rPr lang="en-US" sz="2400" dirty="0" err="1" smtClean="0">
                <a:solidFill>
                  <a:schemeClr val="accent2"/>
                </a:solidFill>
              </a:rPr>
              <a:t>incorrect_amt</a:t>
            </a:r>
            <a:r>
              <a:rPr lang="en-US" sz="2400" dirty="0" smtClean="0">
                <a:solidFill>
                  <a:schemeClr val="accent2"/>
                </a:solidFill>
              </a:rPr>
              <a:t>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END;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5626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Write a PL/SQL function that accepts price and </a:t>
            </a:r>
            <a:r>
              <a:rPr lang="en-US" sz="2400" dirty="0" err="1"/>
              <a:t>onhand</a:t>
            </a:r>
            <a:r>
              <a:rPr lang="en-US" sz="2400" dirty="0"/>
              <a:t> values, checks to be sure they are both greater than 0 and multiplies them together.  If they are less than 0 return 0. 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CREATE OR REPLACE FUNCTION </a:t>
            </a:r>
            <a:r>
              <a:rPr lang="en-US" sz="2400" dirty="0" err="1">
                <a:solidFill>
                  <a:schemeClr val="accent2"/>
                </a:solidFill>
              </a:rPr>
              <a:t>total_amount</a:t>
            </a:r>
            <a:r>
              <a:rPr lang="en-US" sz="2400" dirty="0">
                <a:solidFill>
                  <a:schemeClr val="accent2"/>
                </a:solidFill>
              </a:rPr>
              <a:t> (price NUMBER, </a:t>
            </a:r>
            <a:r>
              <a:rPr lang="en-US" sz="2400" dirty="0" err="1">
                <a:solidFill>
                  <a:schemeClr val="accent2"/>
                </a:solidFill>
              </a:rPr>
              <a:t>onhand</a:t>
            </a:r>
            <a:r>
              <a:rPr lang="en-US" sz="2400" dirty="0">
                <a:solidFill>
                  <a:schemeClr val="accent2"/>
                </a:solidFill>
              </a:rPr>
              <a:t> NUMBER)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RETURN NUMBER IS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BEGIN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	IF (price&gt;0 AND </a:t>
            </a:r>
            <a:r>
              <a:rPr lang="en-US" sz="2400" dirty="0" err="1">
                <a:solidFill>
                  <a:schemeClr val="accent2"/>
                </a:solidFill>
              </a:rPr>
              <a:t>onhand</a:t>
            </a:r>
            <a:r>
              <a:rPr lang="en-US" sz="2400" dirty="0">
                <a:solidFill>
                  <a:schemeClr val="accent2"/>
                </a:solidFill>
              </a:rPr>
              <a:t>&gt;0) THEN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          return (price*</a:t>
            </a:r>
            <a:r>
              <a:rPr lang="en-US" sz="2400" dirty="0" err="1">
                <a:solidFill>
                  <a:schemeClr val="accent2"/>
                </a:solidFill>
              </a:rPr>
              <a:t>onhand</a:t>
            </a:r>
            <a:r>
              <a:rPr lang="en-US" sz="2400" dirty="0">
                <a:solidFill>
                  <a:schemeClr val="accent2"/>
                </a:solidFill>
              </a:rPr>
              <a:t>);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	ELSE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	     return(0);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  	END IF;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END </a:t>
            </a:r>
            <a:r>
              <a:rPr lang="en-US" sz="2400" dirty="0" err="1">
                <a:solidFill>
                  <a:schemeClr val="accent2"/>
                </a:solidFill>
              </a:rPr>
              <a:t>total_amount</a:t>
            </a:r>
            <a:r>
              <a:rPr lang="en-US" sz="2400" dirty="0" smtClean="0">
                <a:solidFill>
                  <a:schemeClr val="accent2"/>
                </a:solidFill>
              </a:rPr>
              <a:t>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What can you do with PL/SQL?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Allows sophisticated data processing</a:t>
            </a:r>
          </a:p>
          <a:p>
            <a:pPr>
              <a:lnSpc>
                <a:spcPct val="90000"/>
              </a:lnSpc>
            </a:pPr>
            <a:r>
              <a:rPr lang="en-US" smtClean="0"/>
              <a:t>Build complex business logic in a modular fashion</a:t>
            </a:r>
          </a:p>
          <a:p>
            <a:pPr>
              <a:lnSpc>
                <a:spcPct val="90000"/>
              </a:lnSpc>
            </a:pPr>
            <a:r>
              <a:rPr lang="en-US" smtClean="0"/>
              <a:t>Use over and over</a:t>
            </a:r>
          </a:p>
          <a:p>
            <a:pPr>
              <a:lnSpc>
                <a:spcPct val="90000"/>
              </a:lnSpc>
            </a:pPr>
            <a:r>
              <a:rPr lang="en-US" smtClean="0"/>
              <a:t>Execute rapidly – little network traffic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Stored procedures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Functions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Triggers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Stored Procedures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Defined set of actions written using PL/SQL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called, the procedure performs actions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be called directly from other blocks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Two parts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Procedure specification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Procedure body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Creating a Procedure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CREATE OR REPLACE PROCEDURE hello IS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Greetings VARCHAR(20);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BEGIN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	Greetings:= 'Hello World';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	DBMS_OUTPUT.PUT_LINE(greetings);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END hello;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value can be passed to a procedure when it is called (input)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Must specify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Example (not actually a procedure):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Increase_salary_find_tax</a:t>
            </a:r>
            <a:r>
              <a:rPr lang="en-US" sz="2800" dirty="0" smtClean="0">
                <a:solidFill>
                  <a:schemeClr val="accent2"/>
                </a:solidFill>
              </a:rPr>
              <a:t>(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increase_percent</a:t>
            </a:r>
            <a:r>
              <a:rPr lang="en-US" sz="2800" dirty="0" smtClean="0">
                <a:solidFill>
                  <a:schemeClr val="accent2"/>
                </a:solidFill>
              </a:rPr>
              <a:t> IN          NUMBER:=7,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sal</a:t>
            </a:r>
            <a:r>
              <a:rPr lang="en-US" sz="2800" dirty="0" smtClean="0">
                <a:solidFill>
                  <a:schemeClr val="accent2"/>
                </a:solidFill>
              </a:rPr>
              <a:t>                       IN OUT NUMBER,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tax                            OUT NUMBER)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IN and OUT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Increase_salary_find_tax</a:t>
            </a:r>
            <a:r>
              <a:rPr lang="en-US" sz="2800" dirty="0" smtClean="0">
                <a:solidFill>
                  <a:schemeClr val="accent2"/>
                </a:solidFill>
              </a:rPr>
              <a:t>(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increase_percent</a:t>
            </a:r>
            <a:r>
              <a:rPr lang="en-US" sz="2800" dirty="0" smtClean="0">
                <a:solidFill>
                  <a:schemeClr val="accent2"/>
                </a:solidFill>
              </a:rPr>
              <a:t> IN          NUMBER:=7,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sal</a:t>
            </a:r>
            <a:r>
              <a:rPr lang="en-US" sz="2800" dirty="0" smtClean="0">
                <a:solidFill>
                  <a:schemeClr val="accent2"/>
                </a:solidFill>
              </a:rPr>
              <a:t>                       IN OUT NUMBER,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tax                          OUT NUMBER)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IN means the procedure can read an incoming value from that parameter when the procedure is called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OUT means the procedure can use that parameter to send a value back to what called it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increase_percent</a:t>
            </a:r>
            <a:r>
              <a:rPr lang="en-US" sz="2800" dirty="0" smtClean="0"/>
              <a:t> has a default value of 7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Calling a Procedure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 dirty="0" smtClean="0"/>
              <a:t>Call it using the following commands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set </a:t>
            </a:r>
            <a:r>
              <a:rPr lang="en-US" sz="2800" dirty="0" err="1" smtClean="0">
                <a:solidFill>
                  <a:schemeClr val="accent2"/>
                </a:solidFill>
              </a:rPr>
              <a:t>serveroutput</a:t>
            </a:r>
            <a:r>
              <a:rPr lang="en-US" sz="2800" dirty="0" smtClean="0">
                <a:solidFill>
                  <a:schemeClr val="accent2"/>
                </a:solidFill>
              </a:rPr>
              <a:t> on size 4000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EXECUTE hello;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 smtClean="0"/>
              <a:t>Another way to execute it is from a command block: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BEGIN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     hello;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END;</a:t>
            </a:r>
          </a:p>
          <a:p>
            <a:pPr marL="533400" indent="-533400"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 flipV="1">
            <a:off x="5638800" y="21336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6096000" y="2133600"/>
            <a:ext cx="2514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To display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Arguments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Following is a procedure with arguments: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CREATE OR REPLACE PROCEDURE increase (</a:t>
            </a:r>
            <a:r>
              <a:rPr lang="en-US" sz="2800" dirty="0" err="1" smtClean="0">
                <a:solidFill>
                  <a:schemeClr val="accent2"/>
                </a:solidFill>
              </a:rPr>
              <a:t>oldprice</a:t>
            </a:r>
            <a:r>
              <a:rPr lang="en-US" sz="2800" dirty="0" smtClean="0">
                <a:solidFill>
                  <a:schemeClr val="accent2"/>
                </a:solidFill>
              </a:rPr>
              <a:t> NUMBER, percent NUMBER := 5, </a:t>
            </a:r>
            <a:r>
              <a:rPr lang="en-US" sz="2800" dirty="0" err="1" smtClean="0">
                <a:solidFill>
                  <a:schemeClr val="accent2"/>
                </a:solidFill>
              </a:rPr>
              <a:t>newprice</a:t>
            </a:r>
            <a:r>
              <a:rPr lang="en-US" sz="2800" dirty="0" smtClean="0">
                <a:solidFill>
                  <a:schemeClr val="accent2"/>
                </a:solidFill>
              </a:rPr>
              <a:t> OUT NUMBER</a:t>
            </a:r>
            <a:r>
              <a:rPr lang="en-US" sz="2800" smtClean="0">
                <a:solidFill>
                  <a:schemeClr val="accent2"/>
                </a:solidFill>
              </a:rPr>
              <a:t>) </a:t>
            </a:r>
            <a:endParaRPr lang="en-US" sz="280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IS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BEGIN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newprice</a:t>
            </a:r>
            <a:r>
              <a:rPr lang="en-US" sz="2800" dirty="0" smtClean="0">
                <a:solidFill>
                  <a:schemeClr val="accent2"/>
                </a:solidFill>
              </a:rPr>
              <a:t>:=</a:t>
            </a:r>
            <a:r>
              <a:rPr lang="en-US" sz="2800" dirty="0" err="1" smtClean="0">
                <a:solidFill>
                  <a:schemeClr val="accent2"/>
                </a:solidFill>
              </a:rPr>
              <a:t>oldprice+oldprice</a:t>
            </a:r>
            <a:r>
              <a:rPr lang="en-US" sz="2800" dirty="0" smtClean="0">
                <a:solidFill>
                  <a:schemeClr val="accent2"/>
                </a:solidFill>
              </a:rPr>
              <a:t>*percent/100;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END increase;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Calling a Procedure with Arguments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9725"/>
            <a:ext cx="7848600" cy="48466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DECLARE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</a:t>
            </a:r>
            <a:r>
              <a:rPr lang="en-US" sz="2400" dirty="0" err="1" smtClean="0">
                <a:solidFill>
                  <a:schemeClr val="accent2"/>
                </a:solidFill>
              </a:rPr>
              <a:t>price_increase</a:t>
            </a:r>
            <a:r>
              <a:rPr lang="en-US" sz="2400" dirty="0" smtClean="0">
                <a:solidFill>
                  <a:schemeClr val="accent2"/>
                </a:solidFill>
              </a:rPr>
              <a:t> NUMBER(6,2) := 20;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</a:t>
            </a:r>
            <a:r>
              <a:rPr lang="en-US" sz="2400" dirty="0" err="1" smtClean="0">
                <a:solidFill>
                  <a:schemeClr val="accent2"/>
                </a:solidFill>
              </a:rPr>
              <a:t>newp</a:t>
            </a:r>
            <a:r>
              <a:rPr lang="en-US" sz="2400" dirty="0" smtClean="0">
                <a:solidFill>
                  <a:schemeClr val="accent2"/>
                </a:solidFill>
              </a:rPr>
              <a:t> NUMBER(6,2) :=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DBMS_OUTPUT.PUT_LINE('Current price: '|| </a:t>
            </a:r>
            <a:r>
              <a:rPr lang="en-US" sz="2400" dirty="0" err="1" smtClean="0">
                <a:solidFill>
                  <a:schemeClr val="accent2"/>
                </a:solidFill>
              </a:rPr>
              <a:t>price_increase</a:t>
            </a:r>
            <a:r>
              <a:rPr lang="en-US" sz="2400" dirty="0" smtClean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increase(</a:t>
            </a:r>
            <a:r>
              <a:rPr lang="en-US" sz="2400" dirty="0" err="1" smtClean="0">
                <a:solidFill>
                  <a:schemeClr val="accent2"/>
                </a:solidFill>
              </a:rPr>
              <a:t>oldprice</a:t>
            </a:r>
            <a:r>
              <a:rPr lang="en-US" sz="2400" dirty="0" smtClean="0">
                <a:solidFill>
                  <a:schemeClr val="accent2"/>
                </a:solidFill>
              </a:rPr>
              <a:t>=&gt;</a:t>
            </a:r>
            <a:r>
              <a:rPr lang="en-US" sz="2400" dirty="0" err="1" smtClean="0">
                <a:solidFill>
                  <a:schemeClr val="accent2"/>
                </a:solidFill>
              </a:rPr>
              <a:t>price_increase,newprice</a:t>
            </a:r>
            <a:r>
              <a:rPr lang="en-US" sz="2400" dirty="0" smtClean="0">
                <a:solidFill>
                  <a:schemeClr val="accent2"/>
                </a:solidFill>
              </a:rPr>
              <a:t>=&gt;</a:t>
            </a:r>
            <a:r>
              <a:rPr lang="en-US" sz="2400" dirty="0" err="1" smtClean="0">
                <a:solidFill>
                  <a:schemeClr val="accent2"/>
                </a:solidFill>
              </a:rPr>
              <a:t>newp</a:t>
            </a:r>
            <a:r>
              <a:rPr lang="en-US" sz="2400" dirty="0" smtClean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DBMS_OUTPUT.PUT_LINE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		('Price after increase: '|| </a:t>
            </a:r>
            <a:r>
              <a:rPr lang="en-US" sz="2400" dirty="0" err="1" smtClean="0">
                <a:solidFill>
                  <a:schemeClr val="accent2"/>
                </a:solidFill>
              </a:rPr>
              <a:t>newp</a:t>
            </a:r>
            <a:r>
              <a:rPr lang="en-US" sz="2400" dirty="0" smtClean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END;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66800" y="6019800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We should see a new price of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47D8722E564145A91C9E1137B22BD3" ma:contentTypeVersion="" ma:contentTypeDescription="Create a new document." ma:contentTypeScope="" ma:versionID="9efd273f6991ce74a1900a83dfc4089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1ECCEC-D270-4F7C-A62B-59C6C012EE47}"/>
</file>

<file path=customXml/itemProps2.xml><?xml version="1.0" encoding="utf-8"?>
<ds:datastoreItem xmlns:ds="http://schemas.openxmlformats.org/officeDocument/2006/customXml" ds:itemID="{A6003E2C-3781-4993-ADC5-3C207C79A1BD}"/>
</file>

<file path=customXml/itemProps3.xml><?xml version="1.0" encoding="utf-8"?>
<ds:datastoreItem xmlns:ds="http://schemas.openxmlformats.org/officeDocument/2006/customXml" ds:itemID="{FD97EDE2-1007-4B2E-A63B-049C5E6033C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8042</TotalTime>
  <Words>377</Words>
  <Application>Microsoft Office PowerPoint</Application>
  <PresentationFormat>On-screen Show (4:3)</PresentationFormat>
  <Paragraphs>104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Oracle Stored Procedures and Functions</vt:lpstr>
      <vt:lpstr>What can you do with PL/SQL? </vt:lpstr>
      <vt:lpstr>Stored Procedures</vt:lpstr>
      <vt:lpstr>Creating a Procedure</vt:lpstr>
      <vt:lpstr>Arguments</vt:lpstr>
      <vt:lpstr>IN and OUT</vt:lpstr>
      <vt:lpstr>Calling a Procedure</vt:lpstr>
      <vt:lpstr>Arguments</vt:lpstr>
      <vt:lpstr>Calling a Procedure with Arguments</vt:lpstr>
      <vt:lpstr>PL/SQL Functions</vt:lpstr>
      <vt:lpstr>Creating Functions</vt:lpstr>
      <vt:lpstr>Calling the Function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Project 4</dc:title>
  <dc:creator>Erik and Gina  Cooper</dc:creator>
  <cp:lastModifiedBy>adminstrator</cp:lastModifiedBy>
  <cp:revision>237</cp:revision>
  <cp:lastPrinted>2000-09-22T22:22:51Z</cp:lastPrinted>
  <dcterms:created xsi:type="dcterms:W3CDTF">2000-05-07T19:05:26Z</dcterms:created>
  <dcterms:modified xsi:type="dcterms:W3CDTF">2013-05-02T09:10:10Z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0x010100D047D8722E564145A91C9E1137B22BD3</vt:lpwstr>
  </property>
</Properties>
</file>