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28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9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7" r:id="rId2"/>
    <p:sldId id="259" r:id="rId3"/>
    <p:sldId id="284" r:id="rId4"/>
    <p:sldId id="262" r:id="rId5"/>
    <p:sldId id="263" r:id="rId6"/>
    <p:sldId id="264" r:id="rId7"/>
    <p:sldId id="286" r:id="rId8"/>
    <p:sldId id="291" r:id="rId9"/>
    <p:sldId id="265" r:id="rId10"/>
    <p:sldId id="268" r:id="rId11"/>
    <p:sldId id="266" r:id="rId12"/>
    <p:sldId id="293" r:id="rId13"/>
    <p:sldId id="269" r:id="rId14"/>
    <p:sldId id="287" r:id="rId15"/>
    <p:sldId id="288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92" r:id="rId26"/>
    <p:sldId id="279" r:id="rId27"/>
    <p:sldId id="289" r:id="rId28"/>
    <p:sldId id="290" r:id="rId29"/>
    <p:sldId id="280" r:id="rId30"/>
    <p:sldId id="281" r:id="rId31"/>
    <p:sldId id="282" r:id="rId32"/>
    <p:sldId id="283" r:id="rId33"/>
    <p:sldId id="260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4934CE-CEBD-47B3-A0CF-4BF846860477}" type="datetimeFigureOut">
              <a:rPr lang="en-GB" smtClean="0"/>
              <a:t>21/12/2017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FCE9DD-27EB-4058-A29A-B591E9D77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1521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nl-NL" altLang="en-US" sz="1300" smtClean="0">
                <a:solidFill>
                  <a:srgbClr val="000066"/>
                </a:solidFill>
              </a:rPr>
              <a:t>© SE, Architecture, Hans van Vliet</a:t>
            </a:r>
          </a:p>
        </p:txBody>
      </p:sp>
      <p:sp>
        <p:nvSpPr>
          <p:cNvPr id="614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B49B0E2-7EC6-4C24-B58E-8B1FA219A218}" type="slidenum">
              <a:rPr lang="nl-NL" altLang="en-US" sz="1300" smtClean="0">
                <a:solidFill>
                  <a:srgbClr val="000066"/>
                </a:solidFill>
              </a:rPr>
              <a:pPr/>
              <a:t>1</a:t>
            </a:fld>
            <a:endParaRPr lang="nl-NL" altLang="en-US" sz="1300" smtClean="0">
              <a:solidFill>
                <a:srgbClr val="000066"/>
              </a:solidFill>
            </a:endParaRPr>
          </a:p>
        </p:txBody>
      </p:sp>
      <p:sp>
        <p:nvSpPr>
          <p:cNvPr id="61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8788" y="719138"/>
            <a:ext cx="6400800" cy="3600450"/>
          </a:xfrm>
          <a:ln/>
        </p:spPr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21175"/>
          </a:xfrm>
          <a:noFill/>
        </p:spPr>
        <p:txBody>
          <a:bodyPr/>
          <a:lstStyle/>
          <a:p>
            <a:pPr eaLnBrk="1" hangingPunct="1"/>
            <a:r>
              <a:rPr lang="en-US" altLang="en-US" sz="1600" smtClean="0">
                <a:latin typeface="Arial" panose="020B0604020202020204" pitchFamily="34" charset="0"/>
              </a:rPr>
              <a:t>Is the notion of software architecture really important?</a:t>
            </a:r>
          </a:p>
        </p:txBody>
      </p:sp>
    </p:spTree>
    <p:extLst>
      <p:ext uri="{BB962C8B-B14F-4D97-AF65-F5344CB8AC3E}">
        <p14:creationId xmlns:p14="http://schemas.microsoft.com/office/powerpoint/2010/main" val="349347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8C1CE-BDDD-4C7B-ACF8-85C637A96D22}" type="datetimeFigureOut">
              <a:rPr lang="en-GB" smtClean="0"/>
              <a:t>21/12/2017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32B2C-521F-4C34-BD1A-9C57A11E4B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555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8C1CE-BDDD-4C7B-ACF8-85C637A96D22}" type="datetimeFigureOut">
              <a:rPr lang="en-GB" smtClean="0"/>
              <a:t>21/12/2017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32B2C-521F-4C34-BD1A-9C57A11E4B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247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8C1CE-BDDD-4C7B-ACF8-85C637A96D22}" type="datetimeFigureOut">
              <a:rPr lang="en-GB" smtClean="0"/>
              <a:t>21/12/2017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32B2C-521F-4C34-BD1A-9C57A11E4B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007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8C1CE-BDDD-4C7B-ACF8-85C637A96D22}" type="datetimeFigureOut">
              <a:rPr lang="en-GB" smtClean="0"/>
              <a:t>21/12/2017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32B2C-521F-4C34-BD1A-9C57A11E4B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1992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8C1CE-BDDD-4C7B-ACF8-85C637A96D22}" type="datetimeFigureOut">
              <a:rPr lang="en-GB" smtClean="0"/>
              <a:t>21/12/2017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32B2C-521F-4C34-BD1A-9C57A11E4B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263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8C1CE-BDDD-4C7B-ACF8-85C637A96D22}" type="datetimeFigureOut">
              <a:rPr lang="en-GB" smtClean="0"/>
              <a:t>21/12/2017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32B2C-521F-4C34-BD1A-9C57A11E4B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8974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8C1CE-BDDD-4C7B-ACF8-85C637A96D22}" type="datetimeFigureOut">
              <a:rPr lang="en-GB" smtClean="0"/>
              <a:t>21/12/2017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32B2C-521F-4C34-BD1A-9C57A11E4B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3642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8C1CE-BDDD-4C7B-ACF8-85C637A96D22}" type="datetimeFigureOut">
              <a:rPr lang="en-GB" smtClean="0"/>
              <a:t>21/12/2017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32B2C-521F-4C34-BD1A-9C57A11E4B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845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8C1CE-BDDD-4C7B-ACF8-85C637A96D22}" type="datetimeFigureOut">
              <a:rPr lang="en-GB" smtClean="0"/>
              <a:t>21/12/2017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32B2C-521F-4C34-BD1A-9C57A11E4B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34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8C1CE-BDDD-4C7B-ACF8-85C637A96D22}" type="datetimeFigureOut">
              <a:rPr lang="en-GB" smtClean="0"/>
              <a:t>21/12/2017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32B2C-521F-4C34-BD1A-9C57A11E4B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4374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8C1CE-BDDD-4C7B-ACF8-85C637A96D22}" type="datetimeFigureOut">
              <a:rPr lang="en-GB" smtClean="0"/>
              <a:t>21/12/2017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32B2C-521F-4C34-BD1A-9C57A11E4B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896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8C1CE-BDDD-4C7B-ACF8-85C637A96D22}" type="datetimeFigureOut">
              <a:rPr lang="en-GB" smtClean="0"/>
              <a:t>21/12/2017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32B2C-521F-4C34-BD1A-9C57A11E4B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875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pache_Kafka" TargetMode="External"/><Relationship Id="rId2" Type="http://schemas.openxmlformats.org/officeDocument/2006/relationships/hyperlink" Target="https://en.wikipedia.org/wiki/Apache_ActiveMQ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hyperlink" Target="https://en.wikipedia.org/wiki/JBoss_Messaging" TargetMode="External"/><Relationship Id="rId4" Type="http://schemas.openxmlformats.org/officeDocument/2006/relationships/hyperlink" Target="https://en.wikipedia.org/wiki/RabbitMQ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Gnutella2" TargetMode="External"/><Relationship Id="rId2" Type="http://schemas.openxmlformats.org/officeDocument/2006/relationships/hyperlink" Target="https://en.wikipedia.org/wiki/Gnutell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Spotify" TargetMode="External"/><Relationship Id="rId5" Type="http://schemas.openxmlformats.org/officeDocument/2006/relationships/hyperlink" Target="https://en.wikipedia.org/wiki/Peer_Distributed_Transfer_Protocol" TargetMode="External"/><Relationship Id="rId4" Type="http://schemas.openxmlformats.org/officeDocument/2006/relationships/hyperlink" Target="https://en.wikipedia.org/wiki/P2PT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hyperlink" Target="https://en.wikipedia.org/wiki/Software_architecture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uby_on_Rails" TargetMode="External"/><Relationship Id="rId2" Type="http://schemas.openxmlformats.org/officeDocument/2006/relationships/hyperlink" Target="https://en.wikipedia.org/wiki/Django_(web_framework)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97114" y="325438"/>
            <a:ext cx="7597775" cy="946150"/>
          </a:xfrm>
        </p:spPr>
        <p:txBody>
          <a:bodyPr/>
          <a:lstStyle/>
          <a:p>
            <a:pPr eaLnBrk="1" hangingPunct="1"/>
            <a:r>
              <a:rPr lang="en-US" altLang="en-US" smtClean="0"/>
              <a:t>Software Architecture</a:t>
            </a:r>
          </a:p>
        </p:txBody>
      </p:sp>
      <p:sp>
        <p:nvSpPr>
          <p:cNvPr id="5123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91031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Image result for sample client=server patter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953" y="1495806"/>
            <a:ext cx="6742582" cy="4681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31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52" y="500062"/>
            <a:ext cx="10515600" cy="1325563"/>
          </a:xfrm>
        </p:spPr>
        <p:txBody>
          <a:bodyPr/>
          <a:lstStyle/>
          <a:p>
            <a:r>
              <a:rPr lang="en-GB" b="1" dirty="0" smtClean="0"/>
              <a:t>3</a:t>
            </a:r>
            <a:r>
              <a:rPr lang="tr-TR" b="1" dirty="0"/>
              <a:t>.</a:t>
            </a:r>
            <a:r>
              <a:rPr lang="en-GB" b="1" dirty="0" smtClean="0"/>
              <a:t> Master-slave pattern</a:t>
            </a:r>
            <a:br>
              <a:rPr lang="en-GB" b="1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865" y="2405175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This </a:t>
            </a:r>
            <a:r>
              <a:rPr lang="en-GB" dirty="0"/>
              <a:t>pattern consists of two parties; </a:t>
            </a:r>
            <a:endParaRPr lang="tr-TR" dirty="0" smtClean="0"/>
          </a:p>
          <a:p>
            <a:pPr lvl="1"/>
            <a:r>
              <a:rPr lang="en-GB" b="1" dirty="0" smtClean="0"/>
              <a:t>master</a:t>
            </a:r>
            <a:r>
              <a:rPr lang="en-GB" dirty="0"/>
              <a:t> </a:t>
            </a:r>
            <a:r>
              <a:rPr lang="en-GB" dirty="0" smtClean="0"/>
              <a:t>and</a:t>
            </a:r>
            <a:endParaRPr lang="tr-TR" dirty="0" smtClean="0"/>
          </a:p>
          <a:p>
            <a:pPr lvl="1"/>
            <a:r>
              <a:rPr lang="en-GB" dirty="0"/>
              <a:t> </a:t>
            </a:r>
            <a:r>
              <a:rPr lang="en-GB" b="1" dirty="0"/>
              <a:t>slaves</a:t>
            </a:r>
            <a:r>
              <a:rPr lang="en-GB" dirty="0"/>
              <a:t>. </a:t>
            </a:r>
            <a:endParaRPr lang="tr-TR" dirty="0" smtClean="0"/>
          </a:p>
          <a:p>
            <a:r>
              <a:rPr lang="en-GB" dirty="0" smtClean="0"/>
              <a:t>The </a:t>
            </a:r>
            <a:r>
              <a:rPr lang="en-GB" dirty="0"/>
              <a:t>master component distributes the work among identical slave components, and computes a final result from the results which the slaves return</a:t>
            </a:r>
            <a:r>
              <a:rPr lang="en-GB" dirty="0" smtClean="0"/>
              <a:t>.</a:t>
            </a:r>
            <a:endParaRPr lang="tr-TR" dirty="0" smtClean="0"/>
          </a:p>
          <a:p>
            <a:endParaRPr lang="en-GB" dirty="0"/>
          </a:p>
          <a:p>
            <a:pPr marL="0" indent="0">
              <a:buNone/>
            </a:pPr>
            <a:r>
              <a:rPr lang="en-GB" b="1" dirty="0"/>
              <a:t>Usage</a:t>
            </a:r>
          </a:p>
          <a:p>
            <a:r>
              <a:rPr lang="en-GB" dirty="0"/>
              <a:t>In database replication, the master database is regarded as the authoritative source, and the slave databases are synchronized to it.</a:t>
            </a:r>
          </a:p>
          <a:p>
            <a:r>
              <a:rPr lang="en-GB" dirty="0"/>
              <a:t>Peripherals connected to a bus in a computer system (master and slave drives).</a:t>
            </a:r>
          </a:p>
          <a:p>
            <a:endParaRPr lang="en-GB" dirty="0"/>
          </a:p>
        </p:txBody>
      </p:sp>
      <p:pic>
        <p:nvPicPr>
          <p:cNvPr id="6146" name="Picture 2" descr="Image result for sample Master-slave patter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900" y="286543"/>
            <a:ext cx="4326899" cy="290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53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040" y="2636217"/>
            <a:ext cx="6071235" cy="2374727"/>
          </a:xfrm>
        </p:spPr>
      </p:pic>
    </p:spTree>
    <p:extLst>
      <p:ext uri="{BB962C8B-B14F-4D97-AF65-F5344CB8AC3E}">
        <p14:creationId xmlns:p14="http://schemas.microsoft.com/office/powerpoint/2010/main" val="281303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4. Pipe-filter pattern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This </a:t>
            </a:r>
            <a:r>
              <a:rPr lang="en-GB" dirty="0"/>
              <a:t>pattern can be used to structure systems which produce and process a stream of data. </a:t>
            </a:r>
            <a:endParaRPr lang="tr-TR" dirty="0" smtClean="0"/>
          </a:p>
          <a:p>
            <a:r>
              <a:rPr lang="en-GB" dirty="0" smtClean="0"/>
              <a:t>Each </a:t>
            </a:r>
            <a:r>
              <a:rPr lang="en-GB" dirty="0"/>
              <a:t>processing step is enclosed within a </a:t>
            </a:r>
            <a:r>
              <a:rPr lang="en-GB" b="1" dirty="0"/>
              <a:t>filter </a:t>
            </a:r>
            <a:r>
              <a:rPr lang="en-GB" dirty="0"/>
              <a:t>component. </a:t>
            </a:r>
            <a:endParaRPr lang="tr-TR" dirty="0" smtClean="0"/>
          </a:p>
          <a:p>
            <a:r>
              <a:rPr lang="en-GB" dirty="0" smtClean="0"/>
              <a:t>Data </a:t>
            </a:r>
            <a:r>
              <a:rPr lang="en-GB" dirty="0"/>
              <a:t>to be processed is passed through </a:t>
            </a:r>
            <a:r>
              <a:rPr lang="en-GB" b="1" dirty="0"/>
              <a:t>pipes</a:t>
            </a:r>
            <a:r>
              <a:rPr lang="en-GB" dirty="0"/>
              <a:t>. </a:t>
            </a:r>
            <a:endParaRPr lang="tr-TR" dirty="0" smtClean="0"/>
          </a:p>
          <a:p>
            <a:r>
              <a:rPr lang="en-GB" dirty="0" smtClean="0"/>
              <a:t>These </a:t>
            </a:r>
            <a:r>
              <a:rPr lang="en-GB" dirty="0"/>
              <a:t>pipes can be used for buffering or for synchronization purposes.</a:t>
            </a:r>
          </a:p>
          <a:p>
            <a:endParaRPr lang="tr-TR" b="1" dirty="0" smtClean="0"/>
          </a:p>
          <a:p>
            <a:pPr marL="0" indent="0">
              <a:buNone/>
            </a:pPr>
            <a:r>
              <a:rPr lang="en-GB" b="1" dirty="0" smtClean="0"/>
              <a:t>Usage</a:t>
            </a:r>
            <a:endParaRPr lang="en-GB" b="1" dirty="0"/>
          </a:p>
          <a:p>
            <a:r>
              <a:rPr lang="en-GB" dirty="0"/>
              <a:t>Compilers. The consecutive filters perform lexical analysis, parsing, semantic analysis, and code generation.</a:t>
            </a:r>
          </a:p>
          <a:p>
            <a:r>
              <a:rPr lang="en-GB" dirty="0"/>
              <a:t>Workflows in bioinformatics.</a:t>
            </a:r>
          </a:p>
          <a:p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63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862" y="241524"/>
            <a:ext cx="10515600" cy="4351338"/>
          </a:xfrm>
        </p:spPr>
        <p:txBody>
          <a:bodyPr/>
          <a:lstStyle/>
          <a:p>
            <a:r>
              <a:rPr lang="tr-TR" dirty="0" smtClean="0"/>
              <a:t>Pipes eliminate need for intermediate files</a:t>
            </a:r>
          </a:p>
          <a:p>
            <a:r>
              <a:rPr lang="tr-TR" dirty="0" smtClean="0"/>
              <a:t>Can replace filters easily</a:t>
            </a:r>
          </a:p>
          <a:p>
            <a:r>
              <a:rPr lang="tr-TR" dirty="0" smtClean="0"/>
              <a:t>Can achive different effects through recombination</a:t>
            </a:r>
          </a:p>
          <a:p>
            <a:r>
              <a:rPr lang="tr-TR" dirty="0" smtClean="0"/>
              <a:t>İf data stream format is standard, filters ay bbe developed independently</a:t>
            </a:r>
          </a:p>
          <a:p>
            <a:r>
              <a:rPr lang="tr-TR" dirty="0" smtClean="0"/>
              <a:t>Parallelization possible</a:t>
            </a:r>
            <a:endParaRPr lang="en-GB" dirty="0"/>
          </a:p>
        </p:txBody>
      </p:sp>
      <p:pic>
        <p:nvPicPr>
          <p:cNvPr id="7170" name="Picture 2" descr="Image result for sample Pipe-filter patter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504" y="2835275"/>
            <a:ext cx="7600950" cy="376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3941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155" y="489397"/>
            <a:ext cx="10515600" cy="4351338"/>
          </a:xfrm>
        </p:spPr>
        <p:txBody>
          <a:bodyPr/>
          <a:lstStyle/>
          <a:p>
            <a:r>
              <a:rPr lang="tr-TR" dirty="0" smtClean="0"/>
              <a:t>Data Stream processing may be subdivided into stages</a:t>
            </a:r>
          </a:p>
          <a:p>
            <a:r>
              <a:rPr lang="tr-TR" dirty="0" smtClean="0"/>
              <a:t>May recombine stages</a:t>
            </a:r>
          </a:p>
          <a:p>
            <a:r>
              <a:rPr lang="tr-TR" dirty="0" smtClean="0"/>
              <a:t>Non adjacent stages do not share information</a:t>
            </a:r>
          </a:p>
          <a:p>
            <a:r>
              <a:rPr lang="tr-TR" dirty="0" smtClean="0"/>
              <a:t>May desire different stages to be on different processors</a:t>
            </a:r>
          </a:p>
          <a:p>
            <a:r>
              <a:rPr lang="tr-TR" dirty="0" smtClean="0"/>
              <a:t>Standardized data structure between stages</a:t>
            </a:r>
            <a:endParaRPr lang="en-GB" dirty="0"/>
          </a:p>
        </p:txBody>
      </p:sp>
      <p:pic>
        <p:nvPicPr>
          <p:cNvPr id="8194" name="Picture 2" descr="Image result for sample Pipe-filter patter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195" y="3526150"/>
            <a:ext cx="7623264" cy="2629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0595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239" y="1690688"/>
            <a:ext cx="9182248" cy="175339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1262" y="3760474"/>
            <a:ext cx="4110762" cy="248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64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5. Broker pattern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This </a:t>
            </a:r>
            <a:r>
              <a:rPr lang="en-GB" dirty="0"/>
              <a:t>pattern is used to structure distributed systems with </a:t>
            </a:r>
            <a:r>
              <a:rPr lang="en-GB" i="1" dirty="0"/>
              <a:t>decoupled</a:t>
            </a:r>
            <a:r>
              <a:rPr lang="en-GB" dirty="0"/>
              <a:t> components. </a:t>
            </a:r>
            <a:endParaRPr lang="tr-TR" dirty="0" smtClean="0"/>
          </a:p>
          <a:p>
            <a:r>
              <a:rPr lang="en-GB" dirty="0" smtClean="0"/>
              <a:t>These </a:t>
            </a:r>
            <a:r>
              <a:rPr lang="en-GB" dirty="0"/>
              <a:t>components can interact with each other by remote service invocations. </a:t>
            </a:r>
            <a:endParaRPr lang="tr-TR" dirty="0" smtClean="0"/>
          </a:p>
          <a:p>
            <a:r>
              <a:rPr lang="en-GB" dirty="0" smtClean="0"/>
              <a:t>A</a:t>
            </a:r>
            <a:r>
              <a:rPr lang="en-GB" dirty="0"/>
              <a:t> </a:t>
            </a:r>
            <a:r>
              <a:rPr lang="en-GB" b="1" dirty="0"/>
              <a:t>broker </a:t>
            </a:r>
            <a:r>
              <a:rPr lang="en-GB" dirty="0"/>
              <a:t>component is responsible for the coordination of communication among </a:t>
            </a:r>
            <a:r>
              <a:rPr lang="en-GB" b="1" dirty="0"/>
              <a:t>components</a:t>
            </a:r>
            <a:r>
              <a:rPr lang="en-GB" dirty="0"/>
              <a:t>.</a:t>
            </a:r>
          </a:p>
          <a:p>
            <a:r>
              <a:rPr lang="en-GB" dirty="0"/>
              <a:t>Servers publish their capabilities (services and characteristics) to a broker</a:t>
            </a:r>
            <a:r>
              <a:rPr lang="en-GB" dirty="0" smtClean="0"/>
              <a:t>.</a:t>
            </a:r>
            <a:endParaRPr lang="tr-TR" dirty="0" smtClean="0"/>
          </a:p>
          <a:p>
            <a:r>
              <a:rPr lang="en-GB" dirty="0" smtClean="0"/>
              <a:t>Clients </a:t>
            </a:r>
            <a:r>
              <a:rPr lang="en-GB" dirty="0"/>
              <a:t>request a service from the broker, and the broker then redirects the client to a suitable service from its registry.</a:t>
            </a:r>
          </a:p>
          <a:p>
            <a:pPr marL="0" indent="0">
              <a:buNone/>
            </a:pPr>
            <a:endParaRPr lang="tr-TR" b="1" dirty="0" smtClean="0"/>
          </a:p>
          <a:p>
            <a:pPr marL="0" indent="0">
              <a:buNone/>
            </a:pPr>
            <a:r>
              <a:rPr lang="en-GB" b="1" dirty="0" smtClean="0"/>
              <a:t>Usage</a:t>
            </a:r>
            <a:endParaRPr lang="en-GB" b="1" dirty="0"/>
          </a:p>
          <a:p>
            <a:r>
              <a:rPr lang="en-GB" dirty="0"/>
              <a:t>Message broker software such as </a:t>
            </a:r>
            <a:r>
              <a:rPr lang="en-GB" b="1" dirty="0">
                <a:hlinkClick r:id="rId2" tooltip="Apache ActiveMQ"/>
              </a:rPr>
              <a:t>Apache </a:t>
            </a:r>
            <a:r>
              <a:rPr lang="en-GB" b="1" dirty="0" err="1">
                <a:hlinkClick r:id="rId2" tooltip="Apache ActiveMQ"/>
              </a:rPr>
              <a:t>ActiveMQ</a:t>
            </a:r>
            <a:r>
              <a:rPr lang="en-GB" dirty="0"/>
              <a:t>, </a:t>
            </a:r>
            <a:r>
              <a:rPr lang="en-GB" b="1" dirty="0">
                <a:hlinkClick r:id="rId3" tooltip="Apache Kafka"/>
              </a:rPr>
              <a:t>Apache Kafka</a:t>
            </a:r>
            <a:r>
              <a:rPr lang="en-GB" dirty="0"/>
              <a:t>, </a:t>
            </a:r>
            <a:r>
              <a:rPr lang="en-GB" b="1" dirty="0" err="1">
                <a:hlinkClick r:id="rId4" tooltip="RabbitMQ"/>
              </a:rPr>
              <a:t>RabbitMQ</a:t>
            </a:r>
            <a:r>
              <a:rPr lang="en-GB" dirty="0"/>
              <a:t> and </a:t>
            </a:r>
            <a:r>
              <a:rPr lang="en-GB" b="1" dirty="0" err="1">
                <a:hlinkClick r:id="rId5" tooltip="JBoss Messaging"/>
              </a:rPr>
              <a:t>JBoss</a:t>
            </a:r>
            <a:r>
              <a:rPr lang="en-GB" b="1" dirty="0">
                <a:hlinkClick r:id="rId5" tooltip="JBoss Messaging"/>
              </a:rPr>
              <a:t> Messaging</a:t>
            </a:r>
            <a:r>
              <a:rPr lang="en-GB" dirty="0"/>
              <a:t>.</a:t>
            </a:r>
          </a:p>
          <a:p>
            <a:r>
              <a:rPr lang="en-GB" dirty="0" smtClean="0">
                <a:effectLst/>
              </a:rPr>
              <a:t/>
            </a:r>
            <a:br>
              <a:rPr lang="en-GB" dirty="0" smtClean="0">
                <a:effectLst/>
              </a:rPr>
            </a:br>
            <a:endParaRPr lang="en-GB" dirty="0"/>
          </a:p>
        </p:txBody>
      </p:sp>
      <p:pic>
        <p:nvPicPr>
          <p:cNvPr id="9218" name="Picture 2" descr="Image result for sample broker patter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7901" y="4243700"/>
            <a:ext cx="3743325" cy="216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07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962944"/>
            <a:ext cx="6705600" cy="4076700"/>
          </a:xfrm>
        </p:spPr>
      </p:pic>
    </p:spTree>
    <p:extLst>
      <p:ext uri="{BB962C8B-B14F-4D97-AF65-F5344CB8AC3E}">
        <p14:creationId xmlns:p14="http://schemas.microsoft.com/office/powerpoint/2010/main" val="306975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6. Peer-to-peer pattern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In </a:t>
            </a:r>
            <a:r>
              <a:rPr lang="en-GB" dirty="0"/>
              <a:t>this pattern, individual components are known as </a:t>
            </a:r>
            <a:r>
              <a:rPr lang="en-GB" b="1" dirty="0"/>
              <a:t>peers</a:t>
            </a:r>
            <a:r>
              <a:rPr lang="en-GB" dirty="0"/>
              <a:t>. </a:t>
            </a:r>
            <a:endParaRPr lang="tr-TR" dirty="0" smtClean="0"/>
          </a:p>
          <a:p>
            <a:r>
              <a:rPr lang="en-GB" dirty="0" smtClean="0"/>
              <a:t>Peers </a:t>
            </a:r>
            <a:r>
              <a:rPr lang="en-GB" dirty="0"/>
              <a:t>may function both as a </a:t>
            </a:r>
            <a:r>
              <a:rPr lang="en-GB" b="1" dirty="0"/>
              <a:t>client</a:t>
            </a:r>
            <a:r>
              <a:rPr lang="en-GB" dirty="0"/>
              <a:t>, requesting services from other peers, and as a </a:t>
            </a:r>
            <a:r>
              <a:rPr lang="en-GB" b="1" dirty="0"/>
              <a:t>server</a:t>
            </a:r>
            <a:r>
              <a:rPr lang="en-GB" dirty="0"/>
              <a:t>, providing services to other peers. </a:t>
            </a:r>
            <a:endParaRPr lang="tr-TR" dirty="0" smtClean="0"/>
          </a:p>
          <a:p>
            <a:r>
              <a:rPr lang="en-GB" dirty="0" smtClean="0"/>
              <a:t>A </a:t>
            </a:r>
            <a:r>
              <a:rPr lang="en-GB" dirty="0"/>
              <a:t>peer may act as a client or as a server or as both, and it can change its role dynamically with time.</a:t>
            </a:r>
          </a:p>
          <a:p>
            <a:pPr marL="0" indent="0">
              <a:buNone/>
            </a:pPr>
            <a:endParaRPr lang="tr-TR" b="1" dirty="0" smtClean="0"/>
          </a:p>
          <a:p>
            <a:pPr marL="0" indent="0">
              <a:buNone/>
            </a:pPr>
            <a:r>
              <a:rPr lang="en-GB" b="1" dirty="0" smtClean="0"/>
              <a:t>Usage</a:t>
            </a:r>
            <a:endParaRPr lang="en-GB" b="1" dirty="0"/>
          </a:p>
          <a:p>
            <a:r>
              <a:rPr lang="en-GB" dirty="0"/>
              <a:t>File-sharing networks such as </a:t>
            </a:r>
            <a:r>
              <a:rPr lang="en-GB" b="1" dirty="0">
                <a:hlinkClick r:id="rId2" tooltip="Gnutella"/>
              </a:rPr>
              <a:t>Gnutella</a:t>
            </a:r>
            <a:r>
              <a:rPr lang="en-GB" b="1" dirty="0"/>
              <a:t> </a:t>
            </a:r>
            <a:r>
              <a:rPr lang="en-GB" dirty="0"/>
              <a:t>and </a:t>
            </a:r>
            <a:r>
              <a:rPr lang="en-GB" b="1" dirty="0">
                <a:hlinkClick r:id="rId3" tooltip="Gnutella2"/>
              </a:rPr>
              <a:t>G2</a:t>
            </a:r>
            <a:r>
              <a:rPr lang="en-GB" dirty="0"/>
              <a:t>)</a:t>
            </a:r>
          </a:p>
          <a:p>
            <a:r>
              <a:rPr lang="en-GB" dirty="0"/>
              <a:t>Multimedia protocols such as </a:t>
            </a:r>
            <a:r>
              <a:rPr lang="en-GB" b="1" dirty="0">
                <a:hlinkClick r:id="rId4" tooltip="P2PTV"/>
              </a:rPr>
              <a:t>P2PTV</a:t>
            </a:r>
            <a:r>
              <a:rPr lang="en-GB" b="1" dirty="0"/>
              <a:t> </a:t>
            </a:r>
            <a:r>
              <a:rPr lang="en-GB" dirty="0"/>
              <a:t>and </a:t>
            </a:r>
            <a:r>
              <a:rPr lang="en-GB" b="1" dirty="0">
                <a:hlinkClick r:id="rId5" tooltip="Peer Distributed Transfer Protocol"/>
              </a:rPr>
              <a:t>PDTP</a:t>
            </a:r>
            <a:r>
              <a:rPr lang="en-GB" dirty="0"/>
              <a:t>.</a:t>
            </a:r>
          </a:p>
          <a:p>
            <a:r>
              <a:rPr lang="en-GB" dirty="0"/>
              <a:t>Proprietary multimedia applications such as </a:t>
            </a:r>
            <a:r>
              <a:rPr lang="en-GB" b="1" dirty="0">
                <a:hlinkClick r:id="rId6" tooltip="Spotify"/>
              </a:rPr>
              <a:t>Spotify</a:t>
            </a:r>
            <a:r>
              <a:rPr lang="en-GB" dirty="0"/>
              <a:t>.</a:t>
            </a:r>
          </a:p>
          <a:p>
            <a:r>
              <a:rPr lang="en-GB" dirty="0" smtClean="0">
                <a:effectLst/>
              </a:rPr>
              <a:t/>
            </a:r>
            <a:br>
              <a:rPr lang="en-GB" dirty="0" smtClean="0">
                <a:effectLst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059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Software Architecture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4262" y="1825625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>
                <a:effectLst/>
              </a:rPr>
              <a:t>Software architecture refers to the high level structures of a software system, the discipline of creating such structures, and the documentation of these structures. These structures are needed to reason about the software system. </a:t>
            </a:r>
            <a:endParaRPr lang="tr-TR" dirty="0" smtClean="0">
              <a:effectLst/>
            </a:endParaRPr>
          </a:p>
          <a:p>
            <a:endParaRPr lang="tr-TR" dirty="0"/>
          </a:p>
          <a:p>
            <a:r>
              <a:rPr lang="en-GB" i="1" dirty="0"/>
              <a:t>An </a:t>
            </a:r>
            <a:r>
              <a:rPr lang="en-GB" b="1" i="1" dirty="0"/>
              <a:t>architectural pattern</a:t>
            </a:r>
            <a:r>
              <a:rPr lang="en-GB" i="1" dirty="0"/>
              <a:t> is a general, reusable solution to a commonly occurring problem in software architecture within a given context. Architectural patterns are similar to software design pattern but have a broader scope.</a:t>
            </a:r>
            <a:endParaRPr lang="tr-TR" dirty="0" smtClean="0">
              <a:effectLst/>
            </a:endParaRPr>
          </a:p>
          <a:p>
            <a:pPr marL="0" indent="0">
              <a:buNone/>
            </a:pPr>
            <a:endParaRPr lang="tr-TR" dirty="0" smtClean="0">
              <a:hlinkClick r:id="rId2"/>
            </a:endParaRPr>
          </a:p>
          <a:p>
            <a:pPr marL="0" indent="0">
              <a:buNone/>
            </a:pPr>
            <a:r>
              <a:rPr lang="en-GB" dirty="0" smtClean="0">
                <a:hlinkClick r:id="rId2"/>
              </a:rPr>
              <a:t>Wikipedia</a:t>
            </a:r>
            <a:endParaRPr lang="en-GB" dirty="0" smtClean="0">
              <a:effectLst/>
            </a:endParaRPr>
          </a:p>
          <a:p>
            <a:pPr marL="0" indent="0">
              <a:buNone/>
            </a:pP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3496F12-6791-4C1A-B3F8-1D97CEE780C5}" type="slidenum">
              <a:rPr lang="nl-NL" altLang="en-US" smtClean="0"/>
              <a:pPr>
                <a:defRPr/>
              </a:pPr>
              <a:t>2</a:t>
            </a:fld>
            <a:endParaRPr lang="nl-NL" altLang="en-US"/>
          </a:p>
        </p:txBody>
      </p:sp>
      <p:pic>
        <p:nvPicPr>
          <p:cNvPr id="6" name="Picture 4" descr="j033413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36237" y="0"/>
            <a:ext cx="1635125" cy="209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179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590" y="1690688"/>
            <a:ext cx="3660660" cy="3491706"/>
          </a:xfrm>
        </p:spPr>
      </p:pic>
    </p:spTree>
    <p:extLst>
      <p:ext uri="{BB962C8B-B14F-4D97-AF65-F5344CB8AC3E}">
        <p14:creationId xmlns:p14="http://schemas.microsoft.com/office/powerpoint/2010/main" val="249288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GB" b="1" dirty="0" smtClean="0"/>
              <a:t>7. Event-bus pattern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20141"/>
            <a:ext cx="11306666" cy="4735278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This </a:t>
            </a:r>
            <a:r>
              <a:rPr lang="en-GB" dirty="0"/>
              <a:t>pattern primarily deals with events and has 4 major components; </a:t>
            </a:r>
            <a:endParaRPr lang="tr-TR" dirty="0" smtClean="0"/>
          </a:p>
          <a:p>
            <a:pPr lvl="1"/>
            <a:r>
              <a:rPr lang="en-GB" b="1" dirty="0" smtClean="0"/>
              <a:t>event </a:t>
            </a:r>
            <a:r>
              <a:rPr lang="en-GB" b="1" dirty="0"/>
              <a:t>source</a:t>
            </a:r>
            <a:r>
              <a:rPr lang="en-GB" dirty="0"/>
              <a:t>, </a:t>
            </a:r>
            <a:endParaRPr lang="tr-TR" dirty="0" smtClean="0"/>
          </a:p>
          <a:p>
            <a:pPr lvl="1"/>
            <a:r>
              <a:rPr lang="en-GB" b="1" dirty="0" smtClean="0"/>
              <a:t>event </a:t>
            </a:r>
            <a:r>
              <a:rPr lang="en-GB" b="1" dirty="0"/>
              <a:t>listener</a:t>
            </a:r>
            <a:r>
              <a:rPr lang="en-GB" dirty="0"/>
              <a:t>, </a:t>
            </a:r>
            <a:endParaRPr lang="tr-TR" dirty="0" smtClean="0"/>
          </a:p>
          <a:p>
            <a:pPr lvl="1"/>
            <a:r>
              <a:rPr lang="en-GB" b="1" dirty="0" smtClean="0"/>
              <a:t>channel</a:t>
            </a:r>
            <a:r>
              <a:rPr lang="en-GB" b="1" dirty="0"/>
              <a:t> </a:t>
            </a:r>
            <a:r>
              <a:rPr lang="en-GB" dirty="0" smtClean="0"/>
              <a:t>and</a:t>
            </a:r>
            <a:endParaRPr lang="tr-TR" dirty="0" smtClean="0"/>
          </a:p>
          <a:p>
            <a:pPr lvl="1"/>
            <a:r>
              <a:rPr lang="en-GB" b="1" dirty="0" smtClean="0"/>
              <a:t>event </a:t>
            </a:r>
            <a:r>
              <a:rPr lang="en-GB" b="1" dirty="0"/>
              <a:t>bus</a:t>
            </a:r>
            <a:r>
              <a:rPr lang="en-GB" dirty="0"/>
              <a:t>. </a:t>
            </a:r>
            <a:endParaRPr lang="tr-TR" dirty="0" smtClean="0"/>
          </a:p>
          <a:p>
            <a:r>
              <a:rPr lang="en-GB" dirty="0" smtClean="0"/>
              <a:t>Sources </a:t>
            </a:r>
            <a:r>
              <a:rPr lang="en-GB" dirty="0"/>
              <a:t>publish messages to particular channels on an event bus</a:t>
            </a:r>
            <a:r>
              <a:rPr lang="en-GB" dirty="0" smtClean="0"/>
              <a:t>.</a:t>
            </a:r>
            <a:endParaRPr lang="tr-TR" dirty="0" smtClean="0"/>
          </a:p>
          <a:p>
            <a:r>
              <a:rPr lang="en-GB" dirty="0" smtClean="0"/>
              <a:t> </a:t>
            </a:r>
            <a:r>
              <a:rPr lang="en-GB" dirty="0"/>
              <a:t>Listeners subscribe to particular channels. </a:t>
            </a:r>
            <a:endParaRPr lang="tr-TR" dirty="0" smtClean="0"/>
          </a:p>
          <a:p>
            <a:r>
              <a:rPr lang="en-GB" dirty="0" smtClean="0"/>
              <a:t>Listeners </a:t>
            </a:r>
            <a:r>
              <a:rPr lang="en-GB" dirty="0"/>
              <a:t>are notified of messages that are published to a channel to which they have subscribed before.</a:t>
            </a:r>
          </a:p>
          <a:p>
            <a:pPr marL="0" indent="0">
              <a:buNone/>
            </a:pPr>
            <a:endParaRPr lang="tr-TR" b="1" dirty="0" smtClean="0"/>
          </a:p>
          <a:p>
            <a:pPr marL="0" indent="0">
              <a:buNone/>
            </a:pPr>
            <a:r>
              <a:rPr lang="en-GB" b="1" dirty="0" smtClean="0"/>
              <a:t>Usage</a:t>
            </a:r>
            <a:endParaRPr lang="en-GB" b="1" dirty="0"/>
          </a:p>
          <a:p>
            <a:r>
              <a:rPr lang="en-GB" dirty="0"/>
              <a:t>Android development</a:t>
            </a:r>
          </a:p>
          <a:p>
            <a:r>
              <a:rPr lang="en-GB" dirty="0"/>
              <a:t>Notification </a:t>
            </a:r>
            <a:r>
              <a:rPr lang="en-GB" dirty="0" smtClean="0"/>
              <a:t>services</a:t>
            </a:r>
            <a:endParaRPr lang="en-GB" dirty="0"/>
          </a:p>
        </p:txBody>
      </p:sp>
      <p:pic>
        <p:nvPicPr>
          <p:cNvPr id="10242" name="Picture 2" descr="Image result for sample Event-bus patter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294" y="3933426"/>
            <a:ext cx="6885390" cy="2576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56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317390"/>
            <a:ext cx="6019800" cy="3848100"/>
          </a:xfrm>
        </p:spPr>
      </p:pic>
      <p:pic>
        <p:nvPicPr>
          <p:cNvPr id="11266" name="Picture 2" descr="Image result for sample Event-bus patter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133" y="1105179"/>
            <a:ext cx="5047936" cy="3785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057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8. Model-view-controller pattern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" y="1482724"/>
            <a:ext cx="11353800" cy="5032375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This </a:t>
            </a:r>
            <a:r>
              <a:rPr lang="en-GB" dirty="0"/>
              <a:t>pattern, also known as MVC pattern, divides an interactive application in to 3 parts as,</a:t>
            </a:r>
          </a:p>
          <a:p>
            <a:r>
              <a:rPr lang="en-GB" b="1" dirty="0"/>
              <a:t>model</a:t>
            </a:r>
            <a:r>
              <a:rPr lang="en-GB" dirty="0"/>
              <a:t> — contains the core functionality and data</a:t>
            </a:r>
          </a:p>
          <a:p>
            <a:r>
              <a:rPr lang="en-GB" b="1" dirty="0"/>
              <a:t>view</a:t>
            </a:r>
            <a:r>
              <a:rPr lang="en-GB" dirty="0"/>
              <a:t> — displays the information to the user (more than one view may be defined)</a:t>
            </a:r>
          </a:p>
          <a:p>
            <a:r>
              <a:rPr lang="en-GB" b="1" dirty="0"/>
              <a:t>controller</a:t>
            </a:r>
            <a:r>
              <a:rPr lang="en-GB" dirty="0"/>
              <a:t> — handles the input from the user</a:t>
            </a:r>
          </a:p>
          <a:p>
            <a:r>
              <a:rPr lang="en-GB" dirty="0"/>
              <a:t>This is done to separate internal representations of information from the ways information is presented to, and accepted from, the user. It decouples components and allows efficient code reuse</a:t>
            </a:r>
            <a:r>
              <a:rPr lang="en-GB" dirty="0" smtClean="0"/>
              <a:t>.</a:t>
            </a:r>
            <a:endParaRPr lang="tr-TR" dirty="0" smtClean="0"/>
          </a:p>
          <a:p>
            <a:pPr marL="0" indent="0">
              <a:buNone/>
            </a:pPr>
            <a:endParaRPr lang="tr-TR" b="1" dirty="0" smtClean="0"/>
          </a:p>
          <a:p>
            <a:pPr marL="0" indent="0">
              <a:buNone/>
            </a:pPr>
            <a:r>
              <a:rPr lang="en-GB" b="1" dirty="0" smtClean="0"/>
              <a:t>Usage</a:t>
            </a:r>
            <a:endParaRPr lang="en-GB" b="1" dirty="0"/>
          </a:p>
          <a:p>
            <a:r>
              <a:rPr lang="en-GB" dirty="0"/>
              <a:t>Architecture for World Wide Web applications in major programming languages.</a:t>
            </a:r>
          </a:p>
          <a:p>
            <a:r>
              <a:rPr lang="en-GB" dirty="0"/>
              <a:t>Web frameworks such as </a:t>
            </a:r>
            <a:r>
              <a:rPr lang="en-GB" b="1" dirty="0">
                <a:hlinkClick r:id="rId2"/>
              </a:rPr>
              <a:t>Django </a:t>
            </a:r>
            <a:r>
              <a:rPr lang="en-GB" dirty="0"/>
              <a:t>and </a:t>
            </a:r>
            <a:r>
              <a:rPr lang="en-GB" b="1" dirty="0">
                <a:hlinkClick r:id="rId3"/>
              </a:rPr>
              <a:t>Rails</a:t>
            </a:r>
            <a:r>
              <a:rPr lang="en-GB" dirty="0" smtClean="0"/>
              <a:t>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014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58" y="1565040"/>
            <a:ext cx="7534275" cy="32766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6265" y="2525160"/>
            <a:ext cx="3407535" cy="3891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86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Image result for sample model view control patter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127" y="1027906"/>
            <a:ext cx="7211141" cy="588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0393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5105"/>
            <a:ext cx="10515600" cy="663575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9. Blackboard pattern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028700"/>
            <a:ext cx="11170920" cy="5148263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This </a:t>
            </a:r>
            <a:r>
              <a:rPr lang="en-GB" dirty="0"/>
              <a:t>pattern is useful for problems for which no deterministic solution strategies are known. The blackboard pattern consists of 3 main components.</a:t>
            </a:r>
          </a:p>
          <a:p>
            <a:pPr lvl="1"/>
            <a:r>
              <a:rPr lang="en-GB" b="1" dirty="0"/>
              <a:t>blackboard </a:t>
            </a:r>
            <a:r>
              <a:rPr lang="en-GB" dirty="0"/>
              <a:t>— a structured global memory containing objects from the solution space</a:t>
            </a:r>
          </a:p>
          <a:p>
            <a:pPr lvl="1"/>
            <a:r>
              <a:rPr lang="en-GB" b="1" dirty="0"/>
              <a:t>knowledge source</a:t>
            </a:r>
            <a:r>
              <a:rPr lang="en-GB" dirty="0"/>
              <a:t> — specialized modules with their own representation</a:t>
            </a:r>
          </a:p>
          <a:p>
            <a:pPr lvl="1"/>
            <a:r>
              <a:rPr lang="en-GB" b="1" dirty="0"/>
              <a:t>control component</a:t>
            </a:r>
            <a:r>
              <a:rPr lang="en-GB" dirty="0"/>
              <a:t> — selects, configures and executes modules.</a:t>
            </a:r>
          </a:p>
          <a:p>
            <a:r>
              <a:rPr lang="en-GB" dirty="0"/>
              <a:t>All the components have access to the blackboard</a:t>
            </a:r>
            <a:r>
              <a:rPr lang="en-GB" dirty="0" smtClean="0"/>
              <a:t>.</a:t>
            </a:r>
            <a:endParaRPr lang="tr-TR" dirty="0" smtClean="0"/>
          </a:p>
          <a:p>
            <a:r>
              <a:rPr lang="en-GB" dirty="0" smtClean="0"/>
              <a:t>Components </a:t>
            </a:r>
            <a:r>
              <a:rPr lang="en-GB" dirty="0"/>
              <a:t>may produce new data objects that are added to the blackboard</a:t>
            </a:r>
            <a:r>
              <a:rPr lang="en-GB" dirty="0" smtClean="0"/>
              <a:t>.</a:t>
            </a:r>
            <a:endParaRPr lang="tr-TR" dirty="0" smtClean="0"/>
          </a:p>
          <a:p>
            <a:r>
              <a:rPr lang="en-GB" dirty="0" smtClean="0"/>
              <a:t>Components </a:t>
            </a:r>
            <a:r>
              <a:rPr lang="en-GB" dirty="0"/>
              <a:t>look for particular kinds of data on the blackboard, and may find these by pattern matching with the existing knowledge source.</a:t>
            </a:r>
          </a:p>
          <a:p>
            <a:pPr marL="0" indent="0">
              <a:buNone/>
            </a:pPr>
            <a:endParaRPr lang="tr-TR" b="1" dirty="0" smtClean="0"/>
          </a:p>
          <a:p>
            <a:pPr marL="0" indent="0">
              <a:buNone/>
            </a:pPr>
            <a:r>
              <a:rPr lang="en-GB" b="1" dirty="0" smtClean="0"/>
              <a:t>Usage</a:t>
            </a:r>
            <a:endParaRPr lang="en-GB" b="1" dirty="0"/>
          </a:p>
          <a:p>
            <a:r>
              <a:rPr lang="en-GB" dirty="0"/>
              <a:t>Speech recognition</a:t>
            </a:r>
          </a:p>
          <a:p>
            <a:r>
              <a:rPr lang="en-GB" dirty="0"/>
              <a:t>Vehicle identification and tracking</a:t>
            </a:r>
          </a:p>
          <a:p>
            <a:r>
              <a:rPr lang="en-GB" dirty="0"/>
              <a:t>Protein structure identification</a:t>
            </a:r>
          </a:p>
          <a:p>
            <a:r>
              <a:rPr lang="en-GB" dirty="0"/>
              <a:t>Sonar signals interpretation.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28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Problem solvers work i</a:t>
            </a:r>
            <a:r>
              <a:rPr lang="en-US" dirty="0" err="1" smtClean="0"/>
              <a:t>ndependently</a:t>
            </a:r>
            <a:r>
              <a:rPr lang="en-US" dirty="0" smtClean="0"/>
              <a:t> on part of the problem</a:t>
            </a:r>
          </a:p>
          <a:p>
            <a:r>
              <a:rPr lang="en-US" dirty="0" smtClean="0"/>
              <a:t>Share common data structure</a:t>
            </a:r>
          </a:p>
          <a:p>
            <a:r>
              <a:rPr lang="en-US" dirty="0" smtClean="0"/>
              <a:t>Central controller manages access to the blackboard</a:t>
            </a:r>
          </a:p>
          <a:p>
            <a:r>
              <a:rPr lang="en-US" dirty="0" smtClean="0"/>
              <a:t>Blackboard may be </a:t>
            </a:r>
            <a:r>
              <a:rPr lang="en-US" dirty="0" err="1" smtClean="0"/>
              <a:t>strcured</a:t>
            </a:r>
            <a:r>
              <a:rPr lang="en-US" dirty="0" smtClean="0"/>
              <a:t> in levels of </a:t>
            </a:r>
            <a:r>
              <a:rPr lang="en-US" dirty="0" err="1" smtClean="0"/>
              <a:t>abtraction</a:t>
            </a:r>
            <a:r>
              <a:rPr lang="en-US" dirty="0" smtClean="0"/>
              <a:t> to allow work at different levels</a:t>
            </a:r>
          </a:p>
          <a:p>
            <a:r>
              <a:rPr lang="en-US" dirty="0" err="1" smtClean="0"/>
              <a:t>Blackbpard</a:t>
            </a:r>
            <a:r>
              <a:rPr lang="en-US" dirty="0" smtClean="0"/>
              <a:t> contain original input and partial solutions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97575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Difficult </a:t>
            </a:r>
            <a:r>
              <a:rPr lang="en-US" dirty="0" smtClean="0"/>
              <a:t>to test</a:t>
            </a:r>
          </a:p>
          <a:p>
            <a:r>
              <a:rPr lang="en-US" dirty="0" smtClean="0"/>
              <a:t>Difficult to </a:t>
            </a:r>
            <a:r>
              <a:rPr lang="en-US" dirty="0" smtClean="0"/>
              <a:t>guarantee </a:t>
            </a:r>
            <a:r>
              <a:rPr lang="en-US" dirty="0" smtClean="0"/>
              <a:t>an optimal </a:t>
            </a:r>
            <a:r>
              <a:rPr lang="en-US" dirty="0" smtClean="0"/>
              <a:t>solution</a:t>
            </a:r>
            <a:endParaRPr lang="en-US" dirty="0" smtClean="0"/>
          </a:p>
          <a:p>
            <a:r>
              <a:rPr lang="en-US" dirty="0" smtClean="0"/>
              <a:t>Control strategy often heuristic</a:t>
            </a:r>
          </a:p>
          <a:p>
            <a:r>
              <a:rPr lang="en-US" dirty="0"/>
              <a:t>M</a:t>
            </a:r>
            <a:r>
              <a:rPr lang="en-US" dirty="0" smtClean="0"/>
              <a:t>ay be computationally expensive</a:t>
            </a:r>
          </a:p>
          <a:p>
            <a:r>
              <a:rPr lang="en-US" dirty="0" smtClean="0"/>
              <a:t>Parallelism possible</a:t>
            </a:r>
            <a:endParaRPr lang="en-GB" dirty="0"/>
          </a:p>
        </p:txBody>
      </p:sp>
      <p:pic>
        <p:nvPicPr>
          <p:cNvPr id="13314" name="Picture 2" descr="Image result for sample model view control patter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927" y="646827"/>
            <a:ext cx="4286250" cy="447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792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05" y="0"/>
            <a:ext cx="6619847" cy="373459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5321" y="1690688"/>
            <a:ext cx="4671727" cy="489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33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Architectural Patterns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</a:t>
            </a:r>
            <a:r>
              <a:rPr lang="en-GB" dirty="0"/>
              <a:t>fundamental problem to be solved with a large </a:t>
            </a:r>
            <a:r>
              <a:rPr lang="en-GB" dirty="0" smtClean="0"/>
              <a:t>system</a:t>
            </a:r>
            <a:r>
              <a:rPr lang="tr-TR" dirty="0" smtClean="0"/>
              <a:t> </a:t>
            </a:r>
            <a:r>
              <a:rPr lang="en-GB" dirty="0" smtClean="0"/>
              <a:t>is </a:t>
            </a:r>
            <a:r>
              <a:rPr lang="en-GB" dirty="0"/>
              <a:t>how to break it into chunks manageable for </a:t>
            </a:r>
            <a:r>
              <a:rPr lang="en-GB" dirty="0" smtClean="0"/>
              <a:t>human</a:t>
            </a:r>
            <a:r>
              <a:rPr lang="tr-TR" dirty="0" smtClean="0"/>
              <a:t> </a:t>
            </a:r>
            <a:r>
              <a:rPr lang="en-GB" dirty="0" smtClean="0"/>
              <a:t>programmers </a:t>
            </a:r>
            <a:r>
              <a:rPr lang="en-GB" dirty="0"/>
              <a:t>to understand, implement, and maintain.</a:t>
            </a:r>
          </a:p>
          <a:p>
            <a:r>
              <a:rPr lang="en-GB" dirty="0"/>
              <a:t>Large-scale patterns for this purpose are </a:t>
            </a:r>
            <a:r>
              <a:rPr lang="en-GB" dirty="0" smtClean="0"/>
              <a:t>called</a:t>
            </a:r>
            <a:r>
              <a:rPr lang="tr-TR" dirty="0" smtClean="0"/>
              <a:t> </a:t>
            </a:r>
            <a:r>
              <a:rPr lang="en-GB" i="1" dirty="0" smtClean="0"/>
              <a:t>architectural </a:t>
            </a:r>
            <a:r>
              <a:rPr lang="en-GB" i="1" dirty="0"/>
              <a:t>patterns</a:t>
            </a:r>
            <a:r>
              <a:rPr lang="en-GB" dirty="0"/>
              <a:t>. 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34102146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9315"/>
          </a:xfrm>
        </p:spPr>
        <p:txBody>
          <a:bodyPr/>
          <a:lstStyle/>
          <a:p>
            <a:r>
              <a:rPr lang="en-GB" b="1" dirty="0" smtClean="0"/>
              <a:t>10. Interpreter pattern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439" y="1359795"/>
            <a:ext cx="10515600" cy="5144036"/>
          </a:xfrm>
        </p:spPr>
        <p:txBody>
          <a:bodyPr>
            <a:normAutofit/>
          </a:bodyPr>
          <a:lstStyle/>
          <a:p>
            <a:r>
              <a:rPr lang="en-GB" dirty="0" smtClean="0"/>
              <a:t>This </a:t>
            </a:r>
            <a:r>
              <a:rPr lang="en-GB" dirty="0"/>
              <a:t>pattern is used for designing a component that interprets programs written in a dedicated language. </a:t>
            </a:r>
            <a:endParaRPr lang="tr-TR" dirty="0" smtClean="0"/>
          </a:p>
          <a:p>
            <a:r>
              <a:rPr lang="en-GB" dirty="0" smtClean="0"/>
              <a:t>It </a:t>
            </a:r>
            <a:r>
              <a:rPr lang="en-GB" dirty="0"/>
              <a:t>mainly specifies how to evaluate lines of programs, known as sentences or expressions written in a particular language. </a:t>
            </a:r>
            <a:endParaRPr lang="tr-TR" dirty="0" smtClean="0"/>
          </a:p>
          <a:p>
            <a:r>
              <a:rPr lang="en-GB" dirty="0" smtClean="0"/>
              <a:t>The </a:t>
            </a:r>
            <a:r>
              <a:rPr lang="en-GB" dirty="0"/>
              <a:t>basic idea is to have a class for each symbol of the language.</a:t>
            </a:r>
          </a:p>
          <a:p>
            <a:pPr marL="0" indent="0">
              <a:buNone/>
            </a:pPr>
            <a:endParaRPr lang="tr-TR" b="1" dirty="0" smtClean="0"/>
          </a:p>
          <a:p>
            <a:pPr marL="0" indent="0">
              <a:buNone/>
            </a:pPr>
            <a:r>
              <a:rPr lang="en-GB" b="1" dirty="0" smtClean="0"/>
              <a:t>Usage</a:t>
            </a:r>
            <a:endParaRPr lang="en-GB" b="1" dirty="0"/>
          </a:p>
          <a:p>
            <a:r>
              <a:rPr lang="en-GB" dirty="0"/>
              <a:t>Database query languages such as SQL.</a:t>
            </a:r>
          </a:p>
          <a:p>
            <a:r>
              <a:rPr lang="en-GB" dirty="0"/>
              <a:t>Languages used to describe communication protocols.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325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80" y="2176530"/>
            <a:ext cx="5469216" cy="3869885"/>
          </a:xfrm>
        </p:spPr>
      </p:pic>
      <p:pic>
        <p:nvPicPr>
          <p:cNvPr id="14340" name="Picture 4" descr="Image result for sample interpreter patter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739" y="1511345"/>
            <a:ext cx="5105400" cy="464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000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411" y="-212460"/>
            <a:ext cx="12637104" cy="7070460"/>
          </a:xfrm>
        </p:spPr>
      </p:pic>
    </p:spTree>
    <p:extLst>
      <p:ext uri="{BB962C8B-B14F-4D97-AF65-F5344CB8AC3E}">
        <p14:creationId xmlns:p14="http://schemas.microsoft.com/office/powerpoint/2010/main" val="74925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https://towardsdatascience.com/10-common-software-architectural-patterns-in-a-nutshell-a0b47a1e9013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3639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Architecture Patterns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b="1" dirty="0"/>
              <a:t>Layered pattern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b="1" dirty="0"/>
              <a:t>Client-server pattern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b="1" dirty="0"/>
              <a:t>Master-slave pattern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b="1" dirty="0"/>
              <a:t>Pipe-filter pattern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b="1" dirty="0"/>
              <a:t>Broker pattern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b="1" dirty="0"/>
              <a:t>Peer-to-peer pattern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b="1" dirty="0"/>
              <a:t>Event-bus pattern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b="1" dirty="0"/>
              <a:t>Model-view-controller pattern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b="1" dirty="0"/>
              <a:t>Blackboard pattern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b="1" dirty="0"/>
              <a:t>Interpreter </a:t>
            </a:r>
            <a:r>
              <a:rPr lang="en-GB" b="1" dirty="0" smtClean="0"/>
              <a:t>pattern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96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045" y="-41981"/>
            <a:ext cx="10515600" cy="1325563"/>
          </a:xfrm>
        </p:spPr>
        <p:txBody>
          <a:bodyPr/>
          <a:lstStyle/>
          <a:p>
            <a:r>
              <a:rPr lang="en-GB" b="1" dirty="0" smtClean="0"/>
              <a:t>1. Layered pattern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045" y="1283582"/>
            <a:ext cx="10515600" cy="4351338"/>
          </a:xfrm>
        </p:spPr>
        <p:txBody>
          <a:bodyPr>
            <a:normAutofit/>
          </a:bodyPr>
          <a:lstStyle/>
          <a:p>
            <a:r>
              <a:rPr lang="en-GB" dirty="0" smtClean="0"/>
              <a:t>This </a:t>
            </a:r>
            <a:r>
              <a:rPr lang="en-GB" dirty="0"/>
              <a:t>pattern is also known as </a:t>
            </a:r>
            <a:r>
              <a:rPr lang="en-GB" b="1" dirty="0"/>
              <a:t>n-tier architecture</a:t>
            </a:r>
            <a:r>
              <a:rPr lang="en-GB" dirty="0"/>
              <a:t> </a:t>
            </a:r>
            <a:r>
              <a:rPr lang="en-GB" b="1" dirty="0"/>
              <a:t>pattern</a:t>
            </a:r>
            <a:r>
              <a:rPr lang="en-GB" dirty="0"/>
              <a:t>. </a:t>
            </a:r>
            <a:endParaRPr lang="tr-TR" dirty="0" smtClean="0"/>
          </a:p>
          <a:p>
            <a:r>
              <a:rPr lang="en-GB" dirty="0" smtClean="0"/>
              <a:t>It </a:t>
            </a:r>
            <a:r>
              <a:rPr lang="en-GB" dirty="0"/>
              <a:t>can be used to structure programs that can be decomposed into groups of subtasks, each of which is at a particular level of abstraction. </a:t>
            </a:r>
            <a:endParaRPr lang="tr-TR" dirty="0" smtClean="0"/>
          </a:p>
          <a:p>
            <a:r>
              <a:rPr lang="en-GB" dirty="0" smtClean="0"/>
              <a:t>Each </a:t>
            </a:r>
            <a:r>
              <a:rPr lang="en-GB" dirty="0"/>
              <a:t>layer provides services to the next higher layer</a:t>
            </a:r>
            <a:r>
              <a:rPr lang="en-GB" dirty="0" smtClean="0"/>
              <a:t>.</a:t>
            </a:r>
            <a:endParaRPr lang="tr-TR" dirty="0" smtClean="0"/>
          </a:p>
          <a:p>
            <a:endParaRPr lang="tr-TR" dirty="0" smtClean="0"/>
          </a:p>
          <a:p>
            <a:pPr marL="0" indent="0">
              <a:buNone/>
            </a:pPr>
            <a:r>
              <a:rPr lang="en-GB" b="1" dirty="0" smtClean="0"/>
              <a:t>Usage</a:t>
            </a:r>
          </a:p>
          <a:p>
            <a:r>
              <a:rPr lang="en-GB" dirty="0" smtClean="0"/>
              <a:t>General desktop applications.</a:t>
            </a:r>
          </a:p>
          <a:p>
            <a:r>
              <a:rPr lang="en-GB" dirty="0" smtClean="0"/>
              <a:t>E commerce web applications.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9413" y="3459251"/>
            <a:ext cx="4294800" cy="321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35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349" y="131004"/>
            <a:ext cx="11190668" cy="832610"/>
          </a:xfrm>
        </p:spPr>
        <p:txBody>
          <a:bodyPr/>
          <a:lstStyle/>
          <a:p>
            <a:r>
              <a:rPr lang="en-GB" dirty="0" smtClean="0"/>
              <a:t>Common</a:t>
            </a:r>
            <a:r>
              <a:rPr lang="tr-TR" dirty="0" smtClean="0"/>
              <a:t> </a:t>
            </a:r>
            <a:r>
              <a:rPr lang="en-GB" dirty="0" smtClean="0"/>
              <a:t>layers of a general information system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67170"/>
            <a:ext cx="7940040" cy="4351338"/>
          </a:xfrm>
        </p:spPr>
        <p:txBody>
          <a:bodyPr/>
          <a:lstStyle/>
          <a:p>
            <a:r>
              <a:rPr lang="en-GB" b="1" dirty="0" smtClean="0"/>
              <a:t>Presentation </a:t>
            </a:r>
            <a:r>
              <a:rPr lang="en-GB" b="1" dirty="0"/>
              <a:t>layer </a:t>
            </a:r>
            <a:r>
              <a:rPr lang="en-GB" dirty="0"/>
              <a:t>(also known as </a:t>
            </a:r>
            <a:r>
              <a:rPr lang="en-GB" b="1" dirty="0"/>
              <a:t>UI layer</a:t>
            </a:r>
            <a:r>
              <a:rPr lang="en-GB" dirty="0"/>
              <a:t>)</a:t>
            </a:r>
          </a:p>
          <a:p>
            <a:r>
              <a:rPr lang="en-GB" b="1" dirty="0"/>
              <a:t>Application layer </a:t>
            </a:r>
            <a:r>
              <a:rPr lang="en-GB" dirty="0"/>
              <a:t>(also known as </a:t>
            </a:r>
            <a:r>
              <a:rPr lang="en-GB" b="1" dirty="0"/>
              <a:t>service layer</a:t>
            </a:r>
            <a:r>
              <a:rPr lang="en-GB" dirty="0"/>
              <a:t>)</a:t>
            </a:r>
          </a:p>
          <a:p>
            <a:r>
              <a:rPr lang="en-GB" b="1" dirty="0"/>
              <a:t>Business logic layer </a:t>
            </a:r>
            <a:r>
              <a:rPr lang="en-GB" dirty="0"/>
              <a:t>(also known as </a:t>
            </a:r>
            <a:r>
              <a:rPr lang="en-GB" b="1" dirty="0"/>
              <a:t>domain layer</a:t>
            </a:r>
            <a:r>
              <a:rPr lang="en-GB" dirty="0"/>
              <a:t>)</a:t>
            </a:r>
          </a:p>
          <a:p>
            <a:r>
              <a:rPr lang="en-GB" b="1" dirty="0"/>
              <a:t>Data access layer</a:t>
            </a:r>
            <a:r>
              <a:rPr lang="en-GB" dirty="0"/>
              <a:t> (also known as </a:t>
            </a:r>
            <a:r>
              <a:rPr lang="en-GB" b="1" dirty="0"/>
              <a:t>persistence layer</a:t>
            </a:r>
            <a:r>
              <a:rPr lang="en-GB" dirty="0"/>
              <a:t>)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136" y="963614"/>
            <a:ext cx="1790700" cy="31337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5735" y="3889421"/>
            <a:ext cx="3529490" cy="2324822"/>
          </a:xfrm>
          <a:prstGeom prst="rect">
            <a:avLst/>
          </a:prstGeom>
        </p:spPr>
      </p:pic>
      <p:pic>
        <p:nvPicPr>
          <p:cNvPr id="7" name="Picture 2" descr="Image result for sample layered patter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852" y="3408769"/>
            <a:ext cx="4438650" cy="328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45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13197" y="1594566"/>
            <a:ext cx="4892899" cy="351834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tr-TR" dirty="0" smtClean="0"/>
          </a:p>
          <a:p>
            <a:pPr lvl="1"/>
            <a:r>
              <a:rPr lang="tr-TR" dirty="0" smtClean="0"/>
              <a:t>Different levels of abstraction</a:t>
            </a:r>
          </a:p>
          <a:p>
            <a:pPr lvl="1"/>
            <a:r>
              <a:rPr lang="tr-TR" dirty="0" smtClean="0"/>
              <a:t>Requests go down, notifictions go back up</a:t>
            </a:r>
          </a:p>
          <a:p>
            <a:pPr lvl="1"/>
            <a:r>
              <a:rPr lang="tr-TR" dirty="0" smtClean="0"/>
              <a:t>Possible to define stable interaces between layers</a:t>
            </a:r>
          </a:p>
          <a:p>
            <a:pPr lvl="1"/>
            <a:r>
              <a:rPr lang="tr-TR" dirty="0" smtClean="0"/>
              <a:t>May add or change layers over time</a:t>
            </a:r>
            <a:endParaRPr lang="tr-TR" dirty="0" smtClean="0"/>
          </a:p>
        </p:txBody>
      </p:sp>
      <p:sp>
        <p:nvSpPr>
          <p:cNvPr id="5" name="Rectangle 4"/>
          <p:cNvSpPr/>
          <p:nvPr/>
        </p:nvSpPr>
        <p:spPr>
          <a:xfrm>
            <a:off x="650540" y="315395"/>
            <a:ext cx="30972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/>
              <a:t>Layered pattern</a:t>
            </a:r>
            <a:endParaRPr lang="en-US" sz="2800" dirty="0"/>
          </a:p>
        </p:txBody>
      </p:sp>
      <p:pic>
        <p:nvPicPr>
          <p:cNvPr id="1028" name="Picture 4" descr="Image result for sample layered patter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239" y="1262129"/>
            <a:ext cx="6205563" cy="4641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281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0054" y="500061"/>
            <a:ext cx="2559583" cy="1325563"/>
          </a:xfrm>
        </p:spPr>
        <p:txBody>
          <a:bodyPr/>
          <a:lstStyle/>
          <a:p>
            <a:r>
              <a:rPr lang="tr-TR" dirty="0" smtClean="0"/>
              <a:t>Solution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2462" y="1479617"/>
            <a:ext cx="6297770" cy="435133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tr-TR" dirty="0" smtClean="0"/>
              <a:t>Start with the lowest later</a:t>
            </a:r>
          </a:p>
          <a:p>
            <a:r>
              <a:rPr lang="tr-TR" dirty="0" smtClean="0"/>
              <a:t>Build layers on top</a:t>
            </a:r>
          </a:p>
          <a:p>
            <a:r>
              <a:rPr lang="tr-TR" dirty="0" smtClean="0"/>
              <a:t>Use </a:t>
            </a:r>
            <a:r>
              <a:rPr lang="tr-TR" dirty="0" smtClean="0"/>
              <a:t>s</a:t>
            </a:r>
            <a:r>
              <a:rPr lang="en-US" dirty="0" smtClean="0"/>
              <a:t>a</a:t>
            </a:r>
            <a:r>
              <a:rPr lang="tr-TR" dirty="0" smtClean="0"/>
              <a:t>me </a:t>
            </a:r>
            <a:r>
              <a:rPr lang="en-US" dirty="0" smtClean="0"/>
              <a:t>l</a:t>
            </a:r>
            <a:r>
              <a:rPr lang="tr-TR" dirty="0" smtClean="0"/>
              <a:t>evel</a:t>
            </a:r>
            <a:r>
              <a:rPr lang="en-US" dirty="0" smtClean="0"/>
              <a:t> </a:t>
            </a:r>
            <a:r>
              <a:rPr lang="tr-TR" dirty="0" smtClean="0"/>
              <a:t>of </a:t>
            </a:r>
            <a:r>
              <a:rPr lang="tr-TR" dirty="0" smtClean="0"/>
              <a:t>abstraction within each layer</a:t>
            </a:r>
          </a:p>
          <a:p>
            <a:r>
              <a:rPr lang="tr-TR" dirty="0" smtClean="0"/>
              <a:t>Componenets cannot spread over two layers</a:t>
            </a:r>
          </a:p>
          <a:p>
            <a:r>
              <a:rPr lang="tr-TR" dirty="0" smtClean="0"/>
              <a:t>Keey lower layers lean</a:t>
            </a:r>
          </a:p>
          <a:p>
            <a:r>
              <a:rPr lang="tr-TR" dirty="0" smtClean="0"/>
              <a:t>Spec</a:t>
            </a:r>
            <a:r>
              <a:rPr lang="en-US" dirty="0" err="1"/>
              <a:t>i</a:t>
            </a:r>
            <a:r>
              <a:rPr lang="tr-TR" dirty="0" smtClean="0"/>
              <a:t>fy </a:t>
            </a:r>
            <a:r>
              <a:rPr lang="en-US" dirty="0"/>
              <a:t>i</a:t>
            </a:r>
            <a:r>
              <a:rPr lang="tr-TR" dirty="0" smtClean="0"/>
              <a:t>nterfaces </a:t>
            </a:r>
            <a:r>
              <a:rPr lang="tr-TR" dirty="0" smtClean="0"/>
              <a:t>for each layer</a:t>
            </a:r>
          </a:p>
          <a:p>
            <a:r>
              <a:rPr lang="tr-TR" dirty="0" smtClean="0"/>
              <a:t>Handle errors at the lowest level </a:t>
            </a:r>
            <a:r>
              <a:rPr lang="tr-TR" dirty="0" smtClean="0"/>
              <a:t>possible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650540" y="315395"/>
            <a:ext cx="30972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/>
              <a:t>Layered pattern</a:t>
            </a:r>
            <a:endParaRPr lang="en-US" sz="2800" dirty="0"/>
          </a:p>
        </p:txBody>
      </p:sp>
      <p:pic>
        <p:nvPicPr>
          <p:cNvPr id="2052" name="Picture 4" descr="Image result for sample layered patter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862" y="1343146"/>
            <a:ext cx="4009041" cy="387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440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2. Client-server </a:t>
            </a:r>
            <a:r>
              <a:rPr lang="en-GB" b="1" dirty="0" smtClean="0"/>
              <a:t>pattern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499" y="2186234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GB" dirty="0"/>
              <a:t>This pattern consists of two parties</a:t>
            </a:r>
            <a:r>
              <a:rPr lang="en-GB" dirty="0" smtClean="0"/>
              <a:t>;</a:t>
            </a:r>
            <a:endParaRPr lang="tr-TR" dirty="0" smtClean="0"/>
          </a:p>
          <a:p>
            <a:pPr lvl="1"/>
            <a:r>
              <a:rPr lang="en-GB" dirty="0" smtClean="0"/>
              <a:t> </a:t>
            </a:r>
            <a:r>
              <a:rPr lang="en-GB" dirty="0"/>
              <a:t>a </a:t>
            </a:r>
            <a:r>
              <a:rPr lang="en-GB" b="1" dirty="0"/>
              <a:t>server</a:t>
            </a:r>
            <a:r>
              <a:rPr lang="en-GB" dirty="0"/>
              <a:t> and </a:t>
            </a:r>
            <a:endParaRPr lang="tr-TR" dirty="0" smtClean="0"/>
          </a:p>
          <a:p>
            <a:pPr lvl="1"/>
            <a:r>
              <a:rPr lang="en-GB" dirty="0" smtClean="0"/>
              <a:t>multiple</a:t>
            </a:r>
            <a:r>
              <a:rPr lang="en-GB" dirty="0"/>
              <a:t> </a:t>
            </a:r>
            <a:r>
              <a:rPr lang="en-GB" b="1" dirty="0"/>
              <a:t>clients</a:t>
            </a:r>
            <a:r>
              <a:rPr lang="en-GB" dirty="0"/>
              <a:t>. </a:t>
            </a:r>
            <a:endParaRPr lang="tr-TR" dirty="0" smtClean="0"/>
          </a:p>
          <a:p>
            <a:r>
              <a:rPr lang="en-GB" dirty="0" smtClean="0"/>
              <a:t>The </a:t>
            </a:r>
            <a:r>
              <a:rPr lang="en-GB" dirty="0"/>
              <a:t>server component will provide services to multiple client components</a:t>
            </a:r>
            <a:r>
              <a:rPr lang="en-GB" dirty="0" smtClean="0"/>
              <a:t>.</a:t>
            </a:r>
            <a:endParaRPr lang="tr-TR" dirty="0" smtClean="0"/>
          </a:p>
          <a:p>
            <a:r>
              <a:rPr lang="en-GB" dirty="0" smtClean="0"/>
              <a:t> </a:t>
            </a:r>
            <a:r>
              <a:rPr lang="en-GB" dirty="0"/>
              <a:t>Clients request services from the server and the server provides relevant services to those clients. </a:t>
            </a:r>
            <a:endParaRPr lang="tr-TR" dirty="0" smtClean="0"/>
          </a:p>
          <a:p>
            <a:r>
              <a:rPr lang="tr-TR" dirty="0" smtClean="0"/>
              <a:t>T</a:t>
            </a:r>
            <a:r>
              <a:rPr lang="en-GB" dirty="0" smtClean="0"/>
              <a:t>he </a:t>
            </a:r>
            <a:r>
              <a:rPr lang="en-GB" dirty="0"/>
              <a:t>server continues to listen to client requests.</a:t>
            </a:r>
          </a:p>
          <a:p>
            <a:pPr marL="0" indent="0">
              <a:buNone/>
            </a:pPr>
            <a:r>
              <a:rPr lang="en-GB" b="1" dirty="0"/>
              <a:t>Usage</a:t>
            </a:r>
          </a:p>
          <a:p>
            <a:r>
              <a:rPr lang="en-GB" dirty="0"/>
              <a:t>Online applications such as email, document sharing and banking.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7340" y="119834"/>
            <a:ext cx="2788266" cy="314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0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47D8722E564145A91C9E1137B22BD3" ma:contentTypeVersion="" ma:contentTypeDescription="Create a new document." ma:contentTypeScope="" ma:versionID="9efd273f6991ce74a1900a83dfc4089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3aad9280c7bc17f35f657eabd183f1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7DC9F3A-D6B4-4E72-BCE0-BC7A4DC8313E}"/>
</file>

<file path=customXml/itemProps2.xml><?xml version="1.0" encoding="utf-8"?>
<ds:datastoreItem xmlns:ds="http://schemas.openxmlformats.org/officeDocument/2006/customXml" ds:itemID="{12F88EB6-366E-437C-ABF4-4F37232126E9}"/>
</file>

<file path=customXml/itemProps3.xml><?xml version="1.0" encoding="utf-8"?>
<ds:datastoreItem xmlns:ds="http://schemas.openxmlformats.org/officeDocument/2006/customXml" ds:itemID="{8F949168-CEDE-4E31-9403-2EA27749FC8B}"/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576</Words>
  <Application>Microsoft Office PowerPoint</Application>
  <PresentationFormat>Widescreen</PresentationFormat>
  <Paragraphs>168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Office Theme</vt:lpstr>
      <vt:lpstr>Software Architecture</vt:lpstr>
      <vt:lpstr>Software Architecture</vt:lpstr>
      <vt:lpstr>Architectural Patterns</vt:lpstr>
      <vt:lpstr>Architecture Patterns</vt:lpstr>
      <vt:lpstr>1. Layered pattern</vt:lpstr>
      <vt:lpstr>Common layers of a general information system</vt:lpstr>
      <vt:lpstr>PowerPoint Presentation</vt:lpstr>
      <vt:lpstr>Solution</vt:lpstr>
      <vt:lpstr>2. Client-server pattern</vt:lpstr>
      <vt:lpstr>PowerPoint Presentation</vt:lpstr>
      <vt:lpstr>3. Master-slave pattern </vt:lpstr>
      <vt:lpstr>PowerPoint Presentation</vt:lpstr>
      <vt:lpstr>4. Pipe-filter pattern</vt:lpstr>
      <vt:lpstr>PowerPoint Presentation</vt:lpstr>
      <vt:lpstr>PowerPoint Presentation</vt:lpstr>
      <vt:lpstr>PowerPoint Presentation</vt:lpstr>
      <vt:lpstr>5. Broker pattern</vt:lpstr>
      <vt:lpstr>PowerPoint Presentation</vt:lpstr>
      <vt:lpstr>6. Peer-to-peer pattern</vt:lpstr>
      <vt:lpstr>PowerPoint Presentation</vt:lpstr>
      <vt:lpstr>7. Event-bus pattern</vt:lpstr>
      <vt:lpstr>PowerPoint Presentation</vt:lpstr>
      <vt:lpstr>8. Model-view-controller pattern</vt:lpstr>
      <vt:lpstr>PowerPoint Presentation</vt:lpstr>
      <vt:lpstr>PowerPoint Presentation</vt:lpstr>
      <vt:lpstr>9. Blackboard pattern</vt:lpstr>
      <vt:lpstr>PowerPoint Presentation</vt:lpstr>
      <vt:lpstr>PowerPoint Presentation</vt:lpstr>
      <vt:lpstr>PowerPoint Presentation</vt:lpstr>
      <vt:lpstr>10. Interpreter pattern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Nazife DIMILILER</dc:creator>
  <cp:lastModifiedBy>Nazife Dimililer</cp:lastModifiedBy>
  <cp:revision>23</cp:revision>
  <dcterms:created xsi:type="dcterms:W3CDTF">2017-12-20T19:18:15Z</dcterms:created>
  <dcterms:modified xsi:type="dcterms:W3CDTF">2017-12-21T11:14:13Z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0x010100D047D8722E564145A91C9E1137B22BD3</vt:lpwstr>
  </property>
</Properties>
</file>