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2.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4"/>
  </p:notesMasterIdLst>
  <p:handoutMasterIdLst>
    <p:handoutMasterId r:id="rId95"/>
  </p:handoutMasterIdLst>
  <p:sldIdLst>
    <p:sldId id="257" r:id="rId3"/>
    <p:sldId id="355" r:id="rId4"/>
    <p:sldId id="356" r:id="rId5"/>
    <p:sldId id="277" r:id="rId6"/>
    <p:sldId id="337" r:id="rId7"/>
    <p:sldId id="278" r:id="rId8"/>
    <p:sldId id="341" r:id="rId9"/>
    <p:sldId id="395" r:id="rId10"/>
    <p:sldId id="396" r:id="rId11"/>
    <p:sldId id="397" r:id="rId12"/>
    <p:sldId id="398" r:id="rId13"/>
    <p:sldId id="399" r:id="rId14"/>
    <p:sldId id="400" r:id="rId15"/>
    <p:sldId id="403" r:id="rId16"/>
    <p:sldId id="404" r:id="rId17"/>
    <p:sldId id="413" r:id="rId18"/>
    <p:sldId id="414" r:id="rId19"/>
    <p:sldId id="415" r:id="rId20"/>
    <p:sldId id="342" r:id="rId21"/>
    <p:sldId id="405" r:id="rId22"/>
    <p:sldId id="406" r:id="rId23"/>
    <p:sldId id="407" r:id="rId24"/>
    <p:sldId id="408" r:id="rId25"/>
    <p:sldId id="409" r:id="rId26"/>
    <p:sldId id="410" r:id="rId27"/>
    <p:sldId id="411" r:id="rId28"/>
    <p:sldId id="347" r:id="rId29"/>
    <p:sldId id="348"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49" r:id="rId44"/>
    <p:sldId id="350" r:id="rId45"/>
    <p:sldId id="351" r:id="rId46"/>
    <p:sldId id="352" r:id="rId47"/>
    <p:sldId id="353" r:id="rId48"/>
    <p:sldId id="354" r:id="rId49"/>
    <p:sldId id="279" r:id="rId50"/>
    <p:sldId id="280" r:id="rId51"/>
    <p:sldId id="281" r:id="rId52"/>
    <p:sldId id="282" r:id="rId53"/>
    <p:sldId id="338" r:id="rId54"/>
    <p:sldId id="339" r:id="rId55"/>
    <p:sldId id="340" r:id="rId56"/>
    <p:sldId id="283" r:id="rId57"/>
    <p:sldId id="284" r:id="rId58"/>
    <p:sldId id="285" r:id="rId59"/>
    <p:sldId id="286" r:id="rId60"/>
    <p:sldId id="287" r:id="rId61"/>
    <p:sldId id="288" r:id="rId62"/>
    <p:sldId id="289" r:id="rId63"/>
    <p:sldId id="290" r:id="rId64"/>
    <p:sldId id="291" r:id="rId65"/>
    <p:sldId id="292" r:id="rId66"/>
    <p:sldId id="293" r:id="rId67"/>
    <p:sldId id="357" r:id="rId68"/>
    <p:sldId id="294" r:id="rId69"/>
    <p:sldId id="295" r:id="rId70"/>
    <p:sldId id="296" r:id="rId71"/>
    <p:sldId id="358" r:id="rId72"/>
    <p:sldId id="359" r:id="rId73"/>
    <p:sldId id="360" r:id="rId74"/>
    <p:sldId id="361" r:id="rId75"/>
    <p:sldId id="297" r:id="rId76"/>
    <p:sldId id="298" r:id="rId77"/>
    <p:sldId id="299" r:id="rId78"/>
    <p:sldId id="300" r:id="rId79"/>
    <p:sldId id="320" r:id="rId80"/>
    <p:sldId id="317" r:id="rId81"/>
    <p:sldId id="318" r:id="rId82"/>
    <p:sldId id="319" r:id="rId83"/>
    <p:sldId id="321" r:id="rId84"/>
    <p:sldId id="322" r:id="rId85"/>
    <p:sldId id="323" r:id="rId86"/>
    <p:sldId id="324" r:id="rId87"/>
    <p:sldId id="325" r:id="rId88"/>
    <p:sldId id="326" r:id="rId89"/>
    <p:sldId id="332" r:id="rId90"/>
    <p:sldId id="333" r:id="rId91"/>
    <p:sldId id="334" r:id="rId92"/>
    <p:sldId id="335" r:id="rId9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269" autoAdjust="0"/>
  </p:normalViewPr>
  <p:slideViewPr>
    <p:cSldViewPr>
      <p:cViewPr varScale="1">
        <p:scale>
          <a:sx n="37" d="100"/>
          <a:sy n="37" d="100"/>
        </p:scale>
        <p:origin x="1992" y="5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ustomXml" Target="../customXml/item3.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4/9/2019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4/9/2019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giledata.org/essays/tdd.html"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agilemodeling.com/essays/activeStakeholderParticipation.htm#Stakeholders" TargetMode="External"/><Relationship Id="rId5" Type="http://schemas.openxmlformats.org/officeDocument/2006/relationships/hyperlink" Target="http://agilemodeling.com/artifacts/acceptanceTests.htm" TargetMode="External"/><Relationship Id="rId4" Type="http://schemas.openxmlformats.org/officeDocument/2006/relationships/hyperlink" Target="http://agilemodeling.com/essays/agileDocumentation.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With a </a:t>
            </a:r>
            <a:r>
              <a:rPr lang="en-GB" sz="1200" b="0" i="0" u="none" strike="noStrike" kern="1200" dirty="0" smtClean="0">
                <a:solidFill>
                  <a:schemeClr val="tx1"/>
                </a:solidFill>
                <a:effectLst/>
                <a:latin typeface="+mn-lt"/>
                <a:ea typeface="+mn-ea"/>
                <a:cs typeface="+mn-cs"/>
                <a:hlinkClick r:id="rId3"/>
              </a:rPr>
              <a:t>test-driven development (TDD)</a:t>
            </a:r>
            <a:r>
              <a:rPr lang="en-GB" sz="1200" b="0" i="0" kern="1200" dirty="0" smtClean="0">
                <a:solidFill>
                  <a:schemeClr val="tx1"/>
                </a:solidFill>
                <a:effectLst/>
                <a:latin typeface="+mn-lt"/>
                <a:ea typeface="+mn-ea"/>
                <a:cs typeface="+mn-cs"/>
              </a:rPr>
              <a:t> approach, your tests effectively become detailed specifications which are created on a just-in-time (JIT) basis. </a:t>
            </a:r>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Like it or not most programmers don't read the written </a:t>
            </a:r>
            <a:r>
              <a:rPr lang="en-GB" sz="1200" b="0" i="0" u="none" strike="noStrike" kern="1200" dirty="0" smtClean="0">
                <a:solidFill>
                  <a:schemeClr val="tx1"/>
                </a:solidFill>
                <a:effectLst/>
                <a:latin typeface="+mn-lt"/>
                <a:ea typeface="+mn-ea"/>
                <a:cs typeface="+mn-cs"/>
                <a:hlinkClick r:id="rId4"/>
              </a:rPr>
              <a:t>documentation</a:t>
            </a:r>
            <a:r>
              <a:rPr lang="en-GB" sz="1200" b="0" i="0" kern="1200" dirty="0" smtClean="0">
                <a:solidFill>
                  <a:schemeClr val="tx1"/>
                </a:solidFill>
                <a:effectLst/>
                <a:latin typeface="+mn-lt"/>
                <a:ea typeface="+mn-ea"/>
                <a:cs typeface="+mn-cs"/>
              </a:rPr>
              <a:t> for a system, instead they prefer to work with the code. </a:t>
            </a:r>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When trying to understand a class or operation most programmers will first look for sample code that already invokes it. </a:t>
            </a:r>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Well-written unit/developers tests do exactly this – they provide a working specification of your functional code – and as a result unit tests effectively become a significant portion of your technical documentation. </a:t>
            </a:r>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Similarly, </a:t>
            </a:r>
            <a:r>
              <a:rPr lang="en-GB" sz="1200" b="0" i="0" u="none" strike="noStrike" kern="1200" dirty="0" smtClean="0">
                <a:solidFill>
                  <a:schemeClr val="tx1"/>
                </a:solidFill>
                <a:effectLst/>
                <a:latin typeface="+mn-lt"/>
                <a:ea typeface="+mn-ea"/>
                <a:cs typeface="+mn-cs"/>
                <a:hlinkClick r:id="rId5"/>
              </a:rPr>
              <a:t>acceptance tests</a:t>
            </a:r>
            <a:r>
              <a:rPr lang="en-GB" sz="1200" b="0" i="0" kern="1200" dirty="0" smtClean="0">
                <a:solidFill>
                  <a:schemeClr val="tx1"/>
                </a:solidFill>
                <a:effectLst/>
                <a:latin typeface="+mn-lt"/>
                <a:ea typeface="+mn-ea"/>
                <a:cs typeface="+mn-cs"/>
              </a:rPr>
              <a:t> can form an important part of your requirements documentation. </a:t>
            </a:r>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This makes a lot of sense when you stop and think about it. Your acceptance tests define exactly what your </a:t>
            </a:r>
            <a:r>
              <a:rPr lang="en-GB" sz="1200" b="0" i="0" u="none" strike="noStrike" kern="1200" dirty="0" smtClean="0">
                <a:solidFill>
                  <a:schemeClr val="tx1"/>
                </a:solidFill>
                <a:effectLst/>
                <a:latin typeface="+mn-lt"/>
                <a:ea typeface="+mn-ea"/>
                <a:cs typeface="+mn-cs"/>
                <a:hlinkClick r:id="rId6"/>
              </a:rPr>
              <a:t>stakeholders</a:t>
            </a:r>
            <a:r>
              <a:rPr lang="en-GB" sz="1200" b="0" i="0" kern="1200" dirty="0" smtClean="0">
                <a:solidFill>
                  <a:schemeClr val="tx1"/>
                </a:solidFill>
                <a:effectLst/>
                <a:latin typeface="+mn-lt"/>
                <a:ea typeface="+mn-ea"/>
                <a:cs typeface="+mn-cs"/>
              </a:rPr>
              <a:t> expect of your system, therefore they specify your critical requirements.</a:t>
            </a:r>
            <a:endParaRPr lang="en-GB" dirty="0"/>
          </a:p>
        </p:txBody>
      </p:sp>
      <p:sp>
        <p:nvSpPr>
          <p:cNvPr id="4" name="Slide Number Placeholder 3"/>
          <p:cNvSpPr>
            <a:spLocks noGrp="1"/>
          </p:cNvSpPr>
          <p:nvPr>
            <p:ph type="sldNum" sz="quarter" idx="10"/>
          </p:nvPr>
        </p:nvSpPr>
        <p:spPr/>
        <p:txBody>
          <a:bodyPr/>
          <a:lstStyle/>
          <a:p>
            <a:fld id="{E3B36274-F2B9-4C45-BBB4-0EDF4CD651A7}" type="slidenum">
              <a:rPr lang="en-GB" smtClean="0"/>
              <a:t>51</a:t>
            </a:fld>
            <a:endParaRPr lang="en-GB"/>
          </a:p>
        </p:txBody>
      </p:sp>
    </p:spTree>
    <p:extLst>
      <p:ext uri="{BB962C8B-B14F-4D97-AF65-F5344CB8AC3E}">
        <p14:creationId xmlns:p14="http://schemas.microsoft.com/office/powerpoint/2010/main" val="1948290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BD5B79-1317-475E-AA8B-21EDA83BB92D}" type="slidenum">
              <a:rPr lang="sv-SE" altLang="en-US"/>
              <a:pPr/>
              <a:t>58</a:t>
            </a:fld>
            <a:endParaRPr lang="sv-SE" altLang="en-US"/>
          </a:p>
        </p:txBody>
      </p:sp>
      <p:sp>
        <p:nvSpPr>
          <p:cNvPr id="132098"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C4DFAACC-72D3-4E5A-873B-3F071BE91516}" type="slidenum">
              <a:rPr lang="en-GB" altLang="en-US" sz="1000"/>
              <a:pPr algn="r"/>
              <a:t>58</a:t>
            </a:fld>
            <a:endParaRPr lang="en-GB" altLang="en-US" sz="1000"/>
          </a:p>
        </p:txBody>
      </p:sp>
      <p:sp>
        <p:nvSpPr>
          <p:cNvPr id="132099" name="Rectangle 2"/>
          <p:cNvSpPr>
            <a:spLocks noGrp="1" noRot="1" noChangeAspect="1" noChangeArrowheads="1" noTextEdit="1"/>
          </p:cNvSpPr>
          <p:nvPr>
            <p:ph type="sldImg"/>
          </p:nvPr>
        </p:nvSpPr>
        <p:spPr>
          <a:xfrm>
            <a:off x="396875" y="695325"/>
            <a:ext cx="6067425" cy="3414713"/>
          </a:xfrm>
          <a:ln cap="flat"/>
        </p:spPr>
      </p:sp>
      <p:sp>
        <p:nvSpPr>
          <p:cNvPr id="132100" name="Rectangle 3"/>
          <p:cNvSpPr>
            <a:spLocks noGrp="1" noChangeArrowheads="1"/>
          </p:cNvSpPr>
          <p:nvPr>
            <p:ph type="body" idx="1"/>
          </p:nvPr>
        </p:nvSpPr>
        <p:spPr>
          <a:xfrm>
            <a:off x="914400" y="4343400"/>
            <a:ext cx="5027613" cy="4113213"/>
          </a:xfrm>
        </p:spPr>
        <p:txBody>
          <a:bodyPr lIns="91015" tIns="45507" rIns="91015" bIns="45507"/>
          <a:lstStyle/>
          <a:p>
            <a:endParaRPr lang="en-GB" altLang="en-US"/>
          </a:p>
        </p:txBody>
      </p:sp>
    </p:spTree>
    <p:extLst>
      <p:ext uri="{BB962C8B-B14F-4D97-AF65-F5344CB8AC3E}">
        <p14:creationId xmlns:p14="http://schemas.microsoft.com/office/powerpoint/2010/main" val="1944415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C9BC9B6-2609-404B-BE65-3ACBEE08F4AF}" type="slidenum">
              <a:rPr lang="sv-SE" altLang="en-US"/>
              <a:pPr/>
              <a:t>59</a:t>
            </a:fld>
            <a:endParaRPr lang="sv-SE" altLang="en-US"/>
          </a:p>
        </p:txBody>
      </p:sp>
      <p:sp>
        <p:nvSpPr>
          <p:cNvPr id="134146"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0DD00DA6-EFD1-44D0-81AE-C6FABB795BF0}" type="slidenum">
              <a:rPr lang="en-GB" altLang="en-US" sz="1000"/>
              <a:pPr algn="r"/>
              <a:t>59</a:t>
            </a:fld>
            <a:endParaRPr lang="en-GB" altLang="en-US" sz="1000"/>
          </a:p>
        </p:txBody>
      </p:sp>
      <p:sp>
        <p:nvSpPr>
          <p:cNvPr id="134147" name="Rectangle 2"/>
          <p:cNvSpPr>
            <a:spLocks noGrp="1" noRot="1" noChangeAspect="1" noChangeArrowheads="1" noTextEdit="1"/>
          </p:cNvSpPr>
          <p:nvPr>
            <p:ph type="sldImg"/>
          </p:nvPr>
        </p:nvSpPr>
        <p:spPr>
          <a:xfrm>
            <a:off x="396875" y="695325"/>
            <a:ext cx="6067425" cy="3414713"/>
          </a:xfrm>
          <a:ln cap="flat"/>
        </p:spPr>
      </p:sp>
      <p:sp>
        <p:nvSpPr>
          <p:cNvPr id="134148" name="Rectangle 3"/>
          <p:cNvSpPr>
            <a:spLocks noGrp="1" noChangeArrowheads="1"/>
          </p:cNvSpPr>
          <p:nvPr>
            <p:ph type="body" idx="1"/>
          </p:nvPr>
        </p:nvSpPr>
        <p:spPr>
          <a:xfrm>
            <a:off x="914400" y="4343400"/>
            <a:ext cx="5027613" cy="4113213"/>
          </a:xfrm>
        </p:spPr>
        <p:txBody>
          <a:bodyPr lIns="91015" tIns="45507" rIns="91015" bIns="45507"/>
          <a:lstStyle/>
          <a:p>
            <a:pPr marL="0" lvl="2"/>
            <a:r>
              <a:rPr lang="en-GB" altLang="en-US" dirty="0"/>
              <a:t>XP: </a:t>
            </a:r>
            <a:r>
              <a:rPr lang="en-GB" altLang="en-US" dirty="0" err="1"/>
              <a:t>eXtreme</a:t>
            </a:r>
            <a:r>
              <a:rPr lang="en-GB" altLang="en-US" dirty="0"/>
              <a:t> Programming, Kent Beck et al</a:t>
            </a:r>
          </a:p>
          <a:p>
            <a:pPr marL="0" lvl="2"/>
            <a:r>
              <a:rPr lang="en-GB" altLang="en-US" dirty="0"/>
              <a:t>DSDM: Dynamic System Development Method, DSDM Consortium, UK</a:t>
            </a:r>
          </a:p>
          <a:p>
            <a:pPr marL="0" lvl="2"/>
            <a:r>
              <a:rPr lang="en-GB" altLang="en-US" dirty="0"/>
              <a:t>Crystal: Crystal Clear and other Crystal methods by Alistair Cockburn</a:t>
            </a:r>
          </a:p>
          <a:p>
            <a:pPr marL="0" lvl="2"/>
            <a:r>
              <a:rPr lang="en-GB" altLang="en-US" dirty="0" err="1"/>
              <a:t>Evo</a:t>
            </a:r>
            <a:r>
              <a:rPr lang="en-GB" altLang="en-US" dirty="0"/>
              <a:t>: Evolutionary development, Tom </a:t>
            </a:r>
            <a:r>
              <a:rPr lang="en-GB" altLang="en-US" dirty="0" err="1"/>
              <a:t>Gilb</a:t>
            </a:r>
            <a:endParaRPr lang="en-GB" altLang="en-US" dirty="0"/>
          </a:p>
          <a:p>
            <a:pPr marL="0" lvl="2"/>
            <a:r>
              <a:rPr lang="en-GB" altLang="en-US" dirty="0"/>
              <a:t>FDD: Feature Driven Development, Jeff De Luca</a:t>
            </a:r>
          </a:p>
          <a:p>
            <a:pPr marL="0" lvl="2"/>
            <a:r>
              <a:rPr lang="en-GB" altLang="en-US" dirty="0"/>
              <a:t>Lean: Lean Software Development, Mary and Tom </a:t>
            </a:r>
            <a:r>
              <a:rPr lang="en-GB" altLang="en-US" dirty="0" err="1"/>
              <a:t>Poppendieck</a:t>
            </a:r>
            <a:endParaRPr lang="en-GB" altLang="en-US" dirty="0"/>
          </a:p>
          <a:p>
            <a:endParaRPr lang="en-GB" altLang="en-US" dirty="0"/>
          </a:p>
        </p:txBody>
      </p:sp>
    </p:spTree>
    <p:extLst>
      <p:ext uri="{BB962C8B-B14F-4D97-AF65-F5344CB8AC3E}">
        <p14:creationId xmlns:p14="http://schemas.microsoft.com/office/powerpoint/2010/main" val="145507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28DA0A-9070-4A6F-8C97-C6A6C045A3C8}" type="slidenum">
              <a:rPr lang="sv-SE" altLang="en-US"/>
              <a:pPr/>
              <a:t>61</a:t>
            </a:fld>
            <a:endParaRPr lang="sv-SE" altLang="en-US"/>
          </a:p>
        </p:txBody>
      </p:sp>
      <p:sp>
        <p:nvSpPr>
          <p:cNvPr id="136194"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6325987A-6DF6-4037-A636-5B58A0343457}" type="slidenum">
              <a:rPr lang="en-GB" altLang="en-US" sz="1000"/>
              <a:pPr algn="r"/>
              <a:t>61</a:t>
            </a:fld>
            <a:endParaRPr lang="en-GB" altLang="en-US" sz="1000"/>
          </a:p>
        </p:txBody>
      </p:sp>
      <p:sp>
        <p:nvSpPr>
          <p:cNvPr id="136195" name="Rectangle 2"/>
          <p:cNvSpPr>
            <a:spLocks noGrp="1" noRot="1" noChangeAspect="1" noChangeArrowheads="1" noTextEdit="1"/>
          </p:cNvSpPr>
          <p:nvPr>
            <p:ph type="sldImg"/>
          </p:nvPr>
        </p:nvSpPr>
        <p:spPr>
          <a:xfrm>
            <a:off x="395288" y="693738"/>
            <a:ext cx="6069012" cy="3416300"/>
          </a:xfrm>
          <a:ln/>
        </p:spPr>
      </p:sp>
      <p:sp>
        <p:nvSpPr>
          <p:cNvPr id="136196" name="Rectangle 3"/>
          <p:cNvSpPr>
            <a:spLocks noGrp="1" noChangeArrowheads="1"/>
          </p:cNvSpPr>
          <p:nvPr>
            <p:ph type="body" idx="1"/>
          </p:nvPr>
        </p:nvSpPr>
        <p:spPr>
          <a:xfrm>
            <a:off x="915988" y="4343400"/>
            <a:ext cx="5026025" cy="4113213"/>
          </a:xfrm>
          <a:solidFill>
            <a:srgbClr val="FFFFFF"/>
          </a:solidFill>
          <a:ln>
            <a:solidFill>
              <a:srgbClr val="000000"/>
            </a:solidFill>
            <a:miter lim="800000"/>
            <a:headEnd/>
            <a:tailEnd/>
          </a:ln>
        </p:spPr>
        <p:txBody>
          <a:bodyPr lIns="93269" tIns="46634" rIns="93269" bIns="46634"/>
          <a:lstStyle/>
          <a:p>
            <a:endParaRPr lang="en-GB" altLang="en-US"/>
          </a:p>
        </p:txBody>
      </p:sp>
    </p:spTree>
    <p:extLst>
      <p:ext uri="{BB962C8B-B14F-4D97-AF65-F5344CB8AC3E}">
        <p14:creationId xmlns:p14="http://schemas.microsoft.com/office/powerpoint/2010/main" val="74772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5F74B7-6789-47C0-B59D-9C7E2936CAD6}" type="slidenum">
              <a:rPr lang="sv-SE" altLang="en-US"/>
              <a:pPr/>
              <a:t>63</a:t>
            </a:fld>
            <a:endParaRPr lang="sv-SE" altLang="en-US"/>
          </a:p>
        </p:txBody>
      </p:sp>
      <p:sp>
        <p:nvSpPr>
          <p:cNvPr id="138242"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DC777A65-1E70-4672-8581-F8AD1C2B5230}" type="slidenum">
              <a:rPr lang="en-GB" altLang="en-US" sz="1000"/>
              <a:pPr algn="r"/>
              <a:t>63</a:t>
            </a:fld>
            <a:endParaRPr lang="en-GB" altLang="en-US" sz="1000"/>
          </a:p>
        </p:txBody>
      </p:sp>
      <p:sp>
        <p:nvSpPr>
          <p:cNvPr id="138243" name="Rectangle 2"/>
          <p:cNvSpPr>
            <a:spLocks noGrp="1" noRot="1" noChangeAspect="1" noChangeArrowheads="1" noTextEdit="1"/>
          </p:cNvSpPr>
          <p:nvPr>
            <p:ph type="sldImg"/>
          </p:nvPr>
        </p:nvSpPr>
        <p:spPr>
          <a:xfrm>
            <a:off x="598488" y="817563"/>
            <a:ext cx="5661025" cy="3186112"/>
          </a:xfrm>
          <a:ln cap="flat"/>
        </p:spPr>
      </p:sp>
      <p:sp>
        <p:nvSpPr>
          <p:cNvPr id="138244" name="Rectangle 3"/>
          <p:cNvSpPr>
            <a:spLocks noGrp="1" noChangeArrowheads="1"/>
          </p:cNvSpPr>
          <p:nvPr>
            <p:ph type="body" idx="1"/>
          </p:nvPr>
        </p:nvSpPr>
        <p:spPr>
          <a:xfrm>
            <a:off x="909638" y="4344988"/>
            <a:ext cx="5038725" cy="3859212"/>
          </a:xfrm>
        </p:spPr>
        <p:txBody>
          <a:bodyPr lIns="89446" tIns="47076" rIns="89446" bIns="47076"/>
          <a:lstStyle/>
          <a:p>
            <a:pPr defTabSz="950913"/>
            <a:endParaRPr lang="en-GB" altLang="en-US"/>
          </a:p>
        </p:txBody>
      </p:sp>
    </p:spTree>
    <p:extLst>
      <p:ext uri="{BB962C8B-B14F-4D97-AF65-F5344CB8AC3E}">
        <p14:creationId xmlns:p14="http://schemas.microsoft.com/office/powerpoint/2010/main" val="252045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2AFB49-CF9B-4969-B78A-752F61A39DB9}" type="slidenum">
              <a:rPr lang="sv-SE" altLang="en-US"/>
              <a:pPr/>
              <a:t>64</a:t>
            </a:fld>
            <a:endParaRPr lang="sv-SE" altLang="en-US"/>
          </a:p>
        </p:txBody>
      </p:sp>
      <p:sp>
        <p:nvSpPr>
          <p:cNvPr id="140290"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27D90817-72F5-482E-B74C-1E6D2EDA3A7B}" type="slidenum">
              <a:rPr lang="en-GB" altLang="en-US" sz="1000"/>
              <a:pPr algn="r"/>
              <a:t>64</a:t>
            </a:fld>
            <a:endParaRPr lang="en-GB" altLang="en-US" sz="1000"/>
          </a:p>
        </p:txBody>
      </p:sp>
      <p:sp>
        <p:nvSpPr>
          <p:cNvPr id="140291" name="Rectangle 2"/>
          <p:cNvSpPr>
            <a:spLocks noGrp="1" noRot="1" noChangeAspect="1" noChangeArrowheads="1" noTextEdit="1"/>
          </p:cNvSpPr>
          <p:nvPr>
            <p:ph type="sldImg"/>
          </p:nvPr>
        </p:nvSpPr>
        <p:spPr>
          <a:xfrm>
            <a:off x="582613" y="801688"/>
            <a:ext cx="5695950" cy="3205162"/>
          </a:xfrm>
          <a:ln cap="flat"/>
        </p:spPr>
      </p:sp>
      <p:sp>
        <p:nvSpPr>
          <p:cNvPr id="140292" name="Rectangle 3"/>
          <p:cNvSpPr>
            <a:spLocks noGrp="1" noChangeArrowheads="1"/>
          </p:cNvSpPr>
          <p:nvPr>
            <p:ph type="body" idx="1"/>
          </p:nvPr>
        </p:nvSpPr>
        <p:spPr>
          <a:xfrm>
            <a:off x="833438" y="4344988"/>
            <a:ext cx="5191125" cy="3848100"/>
          </a:xfrm>
        </p:spPr>
        <p:txBody>
          <a:bodyPr lIns="91015" tIns="47076" rIns="91015" bIns="47076"/>
          <a:lstStyle/>
          <a:p>
            <a:endParaRPr lang="en-GB" altLang="en-US"/>
          </a:p>
        </p:txBody>
      </p:sp>
    </p:spTree>
    <p:extLst>
      <p:ext uri="{BB962C8B-B14F-4D97-AF65-F5344CB8AC3E}">
        <p14:creationId xmlns:p14="http://schemas.microsoft.com/office/powerpoint/2010/main" val="2819054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71A1475-A0DC-439E-AF21-C0388C7873A6}" type="slidenum">
              <a:rPr lang="sv-SE" altLang="en-US"/>
              <a:pPr/>
              <a:t>65</a:t>
            </a:fld>
            <a:endParaRPr lang="sv-SE" altLang="en-US"/>
          </a:p>
        </p:txBody>
      </p:sp>
      <p:sp>
        <p:nvSpPr>
          <p:cNvPr id="142338"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72336CC6-9D1B-498E-8DFD-B56CE170ADD5}" type="slidenum">
              <a:rPr lang="en-GB" altLang="en-US" sz="1000"/>
              <a:pPr algn="r"/>
              <a:t>65</a:t>
            </a:fld>
            <a:endParaRPr lang="en-GB" altLang="en-US" sz="1000"/>
          </a:p>
        </p:txBody>
      </p:sp>
      <p:sp>
        <p:nvSpPr>
          <p:cNvPr id="142339" name="Rectangle 2"/>
          <p:cNvSpPr>
            <a:spLocks noGrp="1" noRot="1" noChangeAspect="1" noChangeArrowheads="1" noTextEdit="1"/>
          </p:cNvSpPr>
          <p:nvPr>
            <p:ph type="sldImg"/>
          </p:nvPr>
        </p:nvSpPr>
        <p:spPr>
          <a:xfrm>
            <a:off x="396875" y="695325"/>
            <a:ext cx="6067425" cy="3414713"/>
          </a:xfrm>
          <a:ln cap="flat"/>
        </p:spPr>
      </p:sp>
      <p:sp>
        <p:nvSpPr>
          <p:cNvPr id="142340" name="Rectangle 3"/>
          <p:cNvSpPr>
            <a:spLocks noGrp="1" noChangeArrowheads="1"/>
          </p:cNvSpPr>
          <p:nvPr>
            <p:ph type="body" idx="1"/>
          </p:nvPr>
        </p:nvSpPr>
        <p:spPr>
          <a:xfrm>
            <a:off x="914400" y="4343400"/>
            <a:ext cx="5027613" cy="4113213"/>
          </a:xfrm>
        </p:spPr>
        <p:txBody>
          <a:bodyPr lIns="91015" tIns="45507" rIns="91015" bIns="45507"/>
          <a:lstStyle/>
          <a:p>
            <a:endParaRPr lang="en-GB" altLang="en-US"/>
          </a:p>
        </p:txBody>
      </p:sp>
    </p:spTree>
    <p:extLst>
      <p:ext uri="{BB962C8B-B14F-4D97-AF65-F5344CB8AC3E}">
        <p14:creationId xmlns:p14="http://schemas.microsoft.com/office/powerpoint/2010/main" val="183387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88E52D7-2861-4676-9F4C-167598D62427}" type="slidenum">
              <a:rPr lang="sv-SE" altLang="en-US"/>
              <a:pPr/>
              <a:t>68</a:t>
            </a:fld>
            <a:endParaRPr lang="sv-SE" altLang="en-US"/>
          </a:p>
        </p:txBody>
      </p:sp>
      <p:sp>
        <p:nvSpPr>
          <p:cNvPr id="144386"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262BB737-C2E0-4FBF-8C89-4EC92FD23E1C}" type="slidenum">
              <a:rPr lang="en-GB" altLang="en-US" sz="1000"/>
              <a:pPr algn="r"/>
              <a:t>68</a:t>
            </a:fld>
            <a:endParaRPr lang="en-GB" altLang="en-US" sz="1000"/>
          </a:p>
        </p:txBody>
      </p:sp>
      <p:sp>
        <p:nvSpPr>
          <p:cNvPr id="144387" name="Rectangle 2"/>
          <p:cNvSpPr>
            <a:spLocks noGrp="1" noRot="1" noChangeAspect="1" noChangeArrowheads="1" noTextEdit="1"/>
          </p:cNvSpPr>
          <p:nvPr>
            <p:ph type="sldImg"/>
          </p:nvPr>
        </p:nvSpPr>
        <p:spPr>
          <a:xfrm>
            <a:off x="395288" y="693738"/>
            <a:ext cx="6069012" cy="3416300"/>
          </a:xfrm>
          <a:ln/>
        </p:spPr>
      </p:sp>
      <p:sp>
        <p:nvSpPr>
          <p:cNvPr id="144388" name="Rectangle 3"/>
          <p:cNvSpPr>
            <a:spLocks noGrp="1" noChangeArrowheads="1"/>
          </p:cNvSpPr>
          <p:nvPr>
            <p:ph type="body" idx="1"/>
          </p:nvPr>
        </p:nvSpPr>
        <p:spPr>
          <a:xfrm>
            <a:off x="915988" y="4343400"/>
            <a:ext cx="5026025" cy="4113213"/>
          </a:xfrm>
        </p:spPr>
        <p:txBody>
          <a:bodyPr lIns="93917" tIns="46959" rIns="93917" bIns="46959"/>
          <a:lstStyle/>
          <a:p>
            <a:endParaRPr lang="en-GB" altLang="en-US"/>
          </a:p>
        </p:txBody>
      </p:sp>
    </p:spTree>
    <p:extLst>
      <p:ext uri="{BB962C8B-B14F-4D97-AF65-F5344CB8AC3E}">
        <p14:creationId xmlns:p14="http://schemas.microsoft.com/office/powerpoint/2010/main" val="1992866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F16B1B-3715-4C38-BFE5-DCB2CC00007D}" type="slidenum">
              <a:rPr lang="sv-SE" altLang="en-US"/>
              <a:pPr/>
              <a:t>69</a:t>
            </a:fld>
            <a:endParaRPr lang="sv-SE" altLang="en-US"/>
          </a:p>
        </p:txBody>
      </p:sp>
      <p:sp>
        <p:nvSpPr>
          <p:cNvPr id="150530"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87FB60CA-7908-4417-895B-CDF90A329DB8}" type="slidenum">
              <a:rPr lang="en-GB" altLang="en-US" sz="1000"/>
              <a:pPr algn="r"/>
              <a:t>69</a:t>
            </a:fld>
            <a:endParaRPr lang="en-GB" altLang="en-US" sz="1000"/>
          </a:p>
        </p:txBody>
      </p:sp>
      <p:sp>
        <p:nvSpPr>
          <p:cNvPr id="150531" name="Rectangle 2"/>
          <p:cNvSpPr>
            <a:spLocks noGrp="1" noRot="1" noChangeAspect="1" noChangeArrowheads="1" noTextEdit="1"/>
          </p:cNvSpPr>
          <p:nvPr>
            <p:ph type="sldImg"/>
          </p:nvPr>
        </p:nvSpPr>
        <p:spPr>
          <a:xfrm>
            <a:off x="395288" y="693738"/>
            <a:ext cx="6069012" cy="3416300"/>
          </a:xfrm>
          <a:ln/>
        </p:spPr>
      </p:sp>
      <p:sp>
        <p:nvSpPr>
          <p:cNvPr id="150532" name="Rectangle 3"/>
          <p:cNvSpPr>
            <a:spLocks noGrp="1" noChangeArrowheads="1"/>
          </p:cNvSpPr>
          <p:nvPr>
            <p:ph type="body" idx="1"/>
          </p:nvPr>
        </p:nvSpPr>
        <p:spPr>
          <a:xfrm>
            <a:off x="915988" y="4343400"/>
            <a:ext cx="5026025" cy="4113213"/>
          </a:xfrm>
        </p:spPr>
        <p:txBody>
          <a:bodyPr lIns="93917" tIns="46959" rIns="93917" bIns="46959"/>
          <a:lstStyle/>
          <a:p>
            <a:endParaRPr lang="en-GB" altLang="en-US"/>
          </a:p>
        </p:txBody>
      </p:sp>
    </p:spTree>
    <p:extLst>
      <p:ext uri="{BB962C8B-B14F-4D97-AF65-F5344CB8AC3E}">
        <p14:creationId xmlns:p14="http://schemas.microsoft.com/office/powerpoint/2010/main" val="1319997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34F5BB-BB89-4002-BD05-C1A3E797DFD3}" type="slidenum">
              <a:rPr lang="sv-SE" altLang="en-US"/>
              <a:pPr/>
              <a:t>74</a:t>
            </a:fld>
            <a:endParaRPr lang="sv-SE" altLang="en-US"/>
          </a:p>
        </p:txBody>
      </p:sp>
      <p:sp>
        <p:nvSpPr>
          <p:cNvPr id="152578"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BDABEB45-DE4C-4797-B1CC-713294E3631D}" type="slidenum">
              <a:rPr lang="en-GB" altLang="en-US" sz="1000"/>
              <a:pPr algn="r"/>
              <a:t>74</a:t>
            </a:fld>
            <a:endParaRPr lang="en-GB" altLang="en-US" sz="1000"/>
          </a:p>
        </p:txBody>
      </p:sp>
      <p:sp>
        <p:nvSpPr>
          <p:cNvPr id="152579" name="Rectangle 2"/>
          <p:cNvSpPr>
            <a:spLocks noGrp="1" noRot="1" noChangeAspect="1" noChangeArrowheads="1" noTextEdit="1"/>
          </p:cNvSpPr>
          <p:nvPr>
            <p:ph type="sldImg"/>
          </p:nvPr>
        </p:nvSpPr>
        <p:spPr>
          <a:xfrm>
            <a:off x="395288" y="693738"/>
            <a:ext cx="6069012" cy="3416300"/>
          </a:xfrm>
          <a:ln/>
        </p:spPr>
      </p:sp>
      <p:sp>
        <p:nvSpPr>
          <p:cNvPr id="152580" name="Rectangle 3"/>
          <p:cNvSpPr>
            <a:spLocks noGrp="1" noChangeArrowheads="1"/>
          </p:cNvSpPr>
          <p:nvPr>
            <p:ph type="body" idx="1"/>
          </p:nvPr>
        </p:nvSpPr>
        <p:spPr>
          <a:xfrm>
            <a:off x="915988" y="4343400"/>
            <a:ext cx="5026025" cy="4113213"/>
          </a:xfrm>
        </p:spPr>
        <p:txBody>
          <a:bodyPr lIns="93917" tIns="46959" rIns="93917" bIns="46959"/>
          <a:lstStyle/>
          <a:p>
            <a:endParaRPr lang="en-GB" altLang="en-US"/>
          </a:p>
        </p:txBody>
      </p:sp>
    </p:spTree>
    <p:extLst>
      <p:ext uri="{BB962C8B-B14F-4D97-AF65-F5344CB8AC3E}">
        <p14:creationId xmlns:p14="http://schemas.microsoft.com/office/powerpoint/2010/main" val="399937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6966A6-A592-41FD-B7F7-B8BB56B589FE}" type="slidenum">
              <a:rPr lang="sv-SE" altLang="en-US"/>
              <a:pPr/>
              <a:t>4</a:t>
            </a:fld>
            <a:endParaRPr lang="sv-SE" altLang="en-US"/>
          </a:p>
        </p:txBody>
      </p:sp>
      <p:sp>
        <p:nvSpPr>
          <p:cNvPr id="182274"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E54C08FC-FC44-434A-828B-2391B06F5ED5}" type="slidenum">
              <a:rPr lang="en-GB" altLang="en-US" sz="1000"/>
              <a:pPr algn="r"/>
              <a:t>4</a:t>
            </a:fld>
            <a:endParaRPr lang="en-GB" altLang="en-US" sz="1000"/>
          </a:p>
        </p:txBody>
      </p:sp>
      <p:sp>
        <p:nvSpPr>
          <p:cNvPr id="182275" name="Rectangle 2"/>
          <p:cNvSpPr>
            <a:spLocks noGrp="1" noRot="1" noChangeAspect="1" noChangeArrowheads="1" noTextEdit="1"/>
          </p:cNvSpPr>
          <p:nvPr>
            <p:ph type="sldImg"/>
          </p:nvPr>
        </p:nvSpPr>
        <p:spPr>
          <a:xfrm>
            <a:off x="395288" y="693738"/>
            <a:ext cx="6069012" cy="3416300"/>
          </a:xfrm>
          <a:ln/>
        </p:spPr>
      </p:sp>
      <p:sp>
        <p:nvSpPr>
          <p:cNvPr id="182276" name="Rectangle 3"/>
          <p:cNvSpPr>
            <a:spLocks noGrp="1" noChangeArrowheads="1"/>
          </p:cNvSpPr>
          <p:nvPr>
            <p:ph type="body" idx="1"/>
          </p:nvPr>
        </p:nvSpPr>
        <p:spPr>
          <a:xfrm>
            <a:off x="915988" y="4343400"/>
            <a:ext cx="5026025" cy="4113213"/>
          </a:xfrm>
        </p:spPr>
        <p:txBody>
          <a:bodyPr lIns="93917" tIns="46959" rIns="93917" bIns="46959"/>
          <a:lstStyle/>
          <a:p>
            <a:r>
              <a:rPr lang="sv-SE" altLang="en-US"/>
              <a:t>Wanted = needed and someone is willing to pay for it</a:t>
            </a:r>
          </a:p>
        </p:txBody>
      </p:sp>
    </p:spTree>
    <p:extLst>
      <p:ext uri="{BB962C8B-B14F-4D97-AF65-F5344CB8AC3E}">
        <p14:creationId xmlns:p14="http://schemas.microsoft.com/office/powerpoint/2010/main" val="2355299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77C162-C821-4BA9-A52C-73248638A2A4}" type="slidenum">
              <a:rPr lang="sv-SE" altLang="en-US"/>
              <a:pPr/>
              <a:t>75</a:t>
            </a:fld>
            <a:endParaRPr lang="sv-SE" altLang="en-US"/>
          </a:p>
        </p:txBody>
      </p:sp>
      <p:sp>
        <p:nvSpPr>
          <p:cNvPr id="154626"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B301F60B-BECA-4593-9F7D-8D5915A2A846}" type="slidenum">
              <a:rPr lang="en-GB" altLang="en-US" sz="1000"/>
              <a:pPr algn="r"/>
              <a:t>75</a:t>
            </a:fld>
            <a:endParaRPr lang="en-GB" altLang="en-US" sz="1000"/>
          </a:p>
        </p:txBody>
      </p:sp>
      <p:sp>
        <p:nvSpPr>
          <p:cNvPr id="154627" name="Rectangle 2"/>
          <p:cNvSpPr>
            <a:spLocks noGrp="1" noRot="1" noChangeAspect="1" noChangeArrowheads="1" noTextEdit="1"/>
          </p:cNvSpPr>
          <p:nvPr>
            <p:ph type="sldImg"/>
          </p:nvPr>
        </p:nvSpPr>
        <p:spPr>
          <a:xfrm>
            <a:off x="396875" y="695325"/>
            <a:ext cx="6067425" cy="3414713"/>
          </a:xfrm>
          <a:ln cap="flat"/>
        </p:spPr>
      </p:sp>
      <p:sp>
        <p:nvSpPr>
          <p:cNvPr id="154628" name="Rectangle 3"/>
          <p:cNvSpPr>
            <a:spLocks noGrp="1" noChangeArrowheads="1"/>
          </p:cNvSpPr>
          <p:nvPr>
            <p:ph type="body" idx="1"/>
          </p:nvPr>
        </p:nvSpPr>
        <p:spPr>
          <a:xfrm>
            <a:off x="914400" y="4343400"/>
            <a:ext cx="5027613" cy="4113213"/>
          </a:xfrm>
        </p:spPr>
        <p:txBody>
          <a:bodyPr lIns="91015" tIns="45507" rIns="91015" bIns="45507"/>
          <a:lstStyle/>
          <a:p>
            <a:endParaRPr lang="en-GB" altLang="en-US"/>
          </a:p>
        </p:txBody>
      </p:sp>
    </p:spTree>
    <p:extLst>
      <p:ext uri="{BB962C8B-B14F-4D97-AF65-F5344CB8AC3E}">
        <p14:creationId xmlns:p14="http://schemas.microsoft.com/office/powerpoint/2010/main" val="3987871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750909-500D-4148-96A5-07F6016E7D6A}" type="slidenum">
              <a:rPr lang="sv-SE" altLang="en-US"/>
              <a:pPr/>
              <a:t>76</a:t>
            </a:fld>
            <a:endParaRPr lang="sv-SE" altLang="en-US"/>
          </a:p>
        </p:txBody>
      </p:sp>
      <p:sp>
        <p:nvSpPr>
          <p:cNvPr id="156674"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DD443F95-FE91-4464-88C5-9E25F89FD092}" type="slidenum">
              <a:rPr lang="en-GB" altLang="en-US" sz="1000"/>
              <a:pPr algn="r"/>
              <a:t>76</a:t>
            </a:fld>
            <a:endParaRPr lang="en-GB" altLang="en-US" sz="1000"/>
          </a:p>
        </p:txBody>
      </p:sp>
      <p:sp>
        <p:nvSpPr>
          <p:cNvPr id="156675" name="Rectangle 2"/>
          <p:cNvSpPr>
            <a:spLocks noGrp="1" noRot="1" noChangeAspect="1" noChangeArrowheads="1" noTextEdit="1"/>
          </p:cNvSpPr>
          <p:nvPr>
            <p:ph type="sldImg"/>
          </p:nvPr>
        </p:nvSpPr>
        <p:spPr>
          <a:xfrm>
            <a:off x="1198563" y="762000"/>
            <a:ext cx="4465637" cy="2513013"/>
          </a:xfrm>
          <a:ln/>
        </p:spPr>
      </p:sp>
      <p:sp>
        <p:nvSpPr>
          <p:cNvPr id="156676" name="Rectangle 3"/>
          <p:cNvSpPr>
            <a:spLocks noGrp="1" noChangeArrowheads="1"/>
          </p:cNvSpPr>
          <p:nvPr>
            <p:ph type="body" idx="1"/>
          </p:nvPr>
        </p:nvSpPr>
        <p:spPr>
          <a:xfrm>
            <a:off x="1219200" y="3505200"/>
            <a:ext cx="4649788" cy="4953000"/>
          </a:xfrm>
          <a:solidFill>
            <a:srgbClr val="FFFFFF"/>
          </a:solidFill>
          <a:ln>
            <a:solidFill>
              <a:srgbClr val="000000"/>
            </a:solidFill>
            <a:miter lim="800000"/>
            <a:headEnd/>
            <a:tailEnd/>
          </a:ln>
        </p:spPr>
        <p:txBody>
          <a:bodyPr lIns="91991" tIns="45996" rIns="91991" bIns="45996"/>
          <a:lstStyle/>
          <a:p>
            <a:endParaRPr lang="en-GB" altLang="en-US"/>
          </a:p>
        </p:txBody>
      </p:sp>
    </p:spTree>
    <p:extLst>
      <p:ext uri="{BB962C8B-B14F-4D97-AF65-F5344CB8AC3E}">
        <p14:creationId xmlns:p14="http://schemas.microsoft.com/office/powerpoint/2010/main" val="4021526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6154757-C705-4136-8F00-E65DD71BC97B}" type="slidenum">
              <a:rPr lang="sv-SE" altLang="en-US"/>
              <a:pPr/>
              <a:t>77</a:t>
            </a:fld>
            <a:endParaRPr lang="sv-SE" altLang="en-US"/>
          </a:p>
        </p:txBody>
      </p:sp>
      <p:sp>
        <p:nvSpPr>
          <p:cNvPr id="158722"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85888726-6F2E-45EA-8170-8EF207ECFA45}" type="slidenum">
              <a:rPr lang="en-GB" altLang="en-US" sz="1000"/>
              <a:pPr algn="r"/>
              <a:t>77</a:t>
            </a:fld>
            <a:endParaRPr lang="en-GB" altLang="en-US" sz="1000"/>
          </a:p>
        </p:txBody>
      </p:sp>
      <p:sp>
        <p:nvSpPr>
          <p:cNvPr id="158723" name="Rectangle 2"/>
          <p:cNvSpPr>
            <a:spLocks noGrp="1" noRot="1" noChangeAspect="1" noChangeArrowheads="1" noTextEdit="1"/>
          </p:cNvSpPr>
          <p:nvPr>
            <p:ph type="sldImg"/>
          </p:nvPr>
        </p:nvSpPr>
        <p:spPr>
          <a:xfrm>
            <a:off x="395288" y="693738"/>
            <a:ext cx="6069012" cy="3416300"/>
          </a:xfrm>
          <a:ln/>
        </p:spPr>
      </p:sp>
      <p:sp>
        <p:nvSpPr>
          <p:cNvPr id="158724" name="Rectangle 3"/>
          <p:cNvSpPr>
            <a:spLocks noGrp="1" noChangeArrowheads="1"/>
          </p:cNvSpPr>
          <p:nvPr>
            <p:ph type="body" idx="1"/>
          </p:nvPr>
        </p:nvSpPr>
        <p:spPr>
          <a:xfrm>
            <a:off x="915988" y="4343400"/>
            <a:ext cx="5026025" cy="4113213"/>
          </a:xfrm>
        </p:spPr>
        <p:txBody>
          <a:bodyPr lIns="93917" tIns="46959" rIns="93917" bIns="46959"/>
          <a:lstStyle/>
          <a:p>
            <a:endParaRPr lang="en-GB" altLang="en-US"/>
          </a:p>
        </p:txBody>
      </p:sp>
    </p:spTree>
    <p:extLst>
      <p:ext uri="{BB962C8B-B14F-4D97-AF65-F5344CB8AC3E}">
        <p14:creationId xmlns:p14="http://schemas.microsoft.com/office/powerpoint/2010/main" val="774167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dirty="0" smtClean="0"/>
              <a:t>Anti-stories are things the user does not want to happen, commonly for safety or security reasons. For example,</a:t>
            </a:r>
          </a:p>
          <a:p>
            <a:r>
              <a:rPr lang="en-US" altLang="en-US" dirty="0" smtClean="0"/>
              <a:t>	No way we let an ILOVEYOU </a:t>
            </a:r>
            <a:r>
              <a:rPr lang="en-US" altLang="en-US" dirty="0" err="1" smtClean="0"/>
              <a:t>EMail</a:t>
            </a:r>
            <a:r>
              <a:rPr lang="en-US" altLang="en-US" dirty="0" smtClean="0"/>
              <a:t> worm in our System!</a:t>
            </a:r>
          </a:p>
          <a:p>
            <a:r>
              <a:rPr lang="en-US" altLang="en-US" dirty="0" smtClean="0"/>
              <a:t>Compare the following two stories.</a:t>
            </a:r>
          </a:p>
          <a:p>
            <a:r>
              <a:rPr lang="en-US" altLang="en-US" dirty="0" smtClean="0"/>
              <a:t>Here is the first user story: The user supplies the identifier of a user and will be given information about that identified user including their full name, last login date, and if they have unanswered Email. If online, information will also be presented showing how to contact them online.</a:t>
            </a:r>
          </a:p>
          <a:p>
            <a:r>
              <a:rPr lang="en-US" altLang="en-US" dirty="0" smtClean="0"/>
              <a:t>And here is the second user anti-story that should go with it: No user, however stupid or malicious, will be able to gain control of the queried computer system.</a:t>
            </a:r>
          </a:p>
          <a:p>
            <a:r>
              <a:rPr lang="en-US" altLang="en-US" dirty="0" smtClean="0"/>
              <a:t>Now the original implementation of finger and </a:t>
            </a:r>
            <a:r>
              <a:rPr lang="en-US" altLang="en-US" dirty="0" err="1" smtClean="0"/>
              <a:t>fingerd</a:t>
            </a:r>
            <a:r>
              <a:rPr lang="en-US" altLang="en-US" dirty="0" smtClean="0"/>
              <a:t> (the daemon that supported finger) satisfied the first story and was a great success. It did not satisfy the second story, the anti-story, and as such spawned some nasty exploits, hacks, and worms.</a:t>
            </a:r>
          </a:p>
        </p:txBody>
      </p:sp>
      <p:sp>
        <p:nvSpPr>
          <p:cNvPr id="3994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6A1B022-D521-43ED-8D52-FB4B3C58BB58}" type="slidenum">
              <a:rPr lang="en-US" altLang="en-US" sz="1200" smtClean="0"/>
              <a:pPr/>
              <a:t>78</a:t>
            </a:fld>
            <a:endParaRPr lang="en-US" altLang="en-US" sz="1200" smtClean="0"/>
          </a:p>
        </p:txBody>
      </p:sp>
    </p:spTree>
    <p:extLst>
      <p:ext uri="{BB962C8B-B14F-4D97-AF65-F5344CB8AC3E}">
        <p14:creationId xmlns:p14="http://schemas.microsoft.com/office/powerpoint/2010/main" val="4292499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smtClean="0"/>
          </a:p>
          <a:p>
            <a:endParaRPr lang="en-US" altLang="en-US" smtClean="0"/>
          </a:p>
          <a:p>
            <a:endParaRPr lang="en-US" altLang="en-US" smtClean="0"/>
          </a:p>
        </p:txBody>
      </p:sp>
      <p:sp>
        <p:nvSpPr>
          <p:cNvPr id="3379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90D8442-A7E5-4016-814E-2A382503183E}" type="slidenum">
              <a:rPr lang="en-US" altLang="en-US" sz="1200" smtClean="0"/>
              <a:pPr/>
              <a:t>79</a:t>
            </a:fld>
            <a:endParaRPr lang="en-US" altLang="en-US" sz="1200" smtClean="0"/>
          </a:p>
        </p:txBody>
      </p:sp>
    </p:spTree>
    <p:extLst>
      <p:ext uri="{BB962C8B-B14F-4D97-AF65-F5344CB8AC3E}">
        <p14:creationId xmlns:p14="http://schemas.microsoft.com/office/powerpoint/2010/main" val="37319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smtClean="0"/>
          </a:p>
        </p:txBody>
      </p:sp>
      <p:sp>
        <p:nvSpPr>
          <p:cNvPr id="358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B7E7029-7662-44BB-8A01-26783603400C}" type="slidenum">
              <a:rPr lang="en-US" altLang="en-US" sz="1200" smtClean="0">
                <a:solidFill>
                  <a:srgbClr val="000000"/>
                </a:solidFill>
              </a:rPr>
              <a:pPr/>
              <a:t>80</a:t>
            </a:fld>
            <a:endParaRPr lang="en-US" altLang="en-US" sz="1200" smtClean="0">
              <a:solidFill>
                <a:srgbClr val="000000"/>
              </a:solidFill>
            </a:endParaRPr>
          </a:p>
        </p:txBody>
      </p:sp>
    </p:spTree>
    <p:extLst>
      <p:ext uri="{BB962C8B-B14F-4D97-AF65-F5344CB8AC3E}">
        <p14:creationId xmlns:p14="http://schemas.microsoft.com/office/powerpoint/2010/main" val="198245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smtClean="0"/>
          </a:p>
        </p:txBody>
      </p:sp>
      <p:sp>
        <p:nvSpPr>
          <p:cNvPr id="3789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2FE3A95-4834-4CE4-80E2-D147AA25332B}" type="slidenum">
              <a:rPr lang="en-US" altLang="en-US" sz="1200" smtClean="0">
                <a:solidFill>
                  <a:srgbClr val="000000"/>
                </a:solidFill>
              </a:rPr>
              <a:pPr/>
              <a:t>81</a:t>
            </a:fld>
            <a:endParaRPr lang="en-US" altLang="en-US" sz="1200" smtClean="0">
              <a:solidFill>
                <a:srgbClr val="000000"/>
              </a:solidFill>
            </a:endParaRPr>
          </a:p>
        </p:txBody>
      </p:sp>
    </p:spTree>
    <p:extLst>
      <p:ext uri="{BB962C8B-B14F-4D97-AF65-F5344CB8AC3E}">
        <p14:creationId xmlns:p14="http://schemas.microsoft.com/office/powerpoint/2010/main" val="207529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5DFE427-5078-4DF0-A08A-E45275604963}" type="slidenum">
              <a:rPr lang="sv-SE" altLang="en-US"/>
              <a:pPr/>
              <a:t>5</a:t>
            </a:fld>
            <a:endParaRPr lang="sv-SE" altLang="en-US"/>
          </a:p>
        </p:txBody>
      </p:sp>
      <p:sp>
        <p:nvSpPr>
          <p:cNvPr id="184322"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61178975-5F12-495B-BB58-80E990BD59B9}" type="slidenum">
              <a:rPr lang="en-GB" altLang="en-US" sz="1000"/>
              <a:pPr algn="r"/>
              <a:t>5</a:t>
            </a:fld>
            <a:endParaRPr lang="en-GB" altLang="en-US" sz="1000"/>
          </a:p>
        </p:txBody>
      </p:sp>
      <p:sp>
        <p:nvSpPr>
          <p:cNvPr id="184323" name="Rectangle 2"/>
          <p:cNvSpPr>
            <a:spLocks noGrp="1" noRot="1" noChangeAspect="1" noChangeArrowheads="1" noTextEdit="1"/>
          </p:cNvSpPr>
          <p:nvPr>
            <p:ph type="sldImg"/>
          </p:nvPr>
        </p:nvSpPr>
        <p:spPr>
          <a:xfrm>
            <a:off x="395288" y="693738"/>
            <a:ext cx="6069012" cy="3416300"/>
          </a:xfrm>
          <a:ln/>
        </p:spPr>
      </p:sp>
      <p:sp>
        <p:nvSpPr>
          <p:cNvPr id="184324" name="Rectangle 3"/>
          <p:cNvSpPr>
            <a:spLocks noGrp="1" noChangeArrowheads="1"/>
          </p:cNvSpPr>
          <p:nvPr>
            <p:ph type="body" idx="1"/>
          </p:nvPr>
        </p:nvSpPr>
        <p:spPr>
          <a:xfrm>
            <a:off x="915988" y="4343400"/>
            <a:ext cx="5026025" cy="4113213"/>
          </a:xfrm>
          <a:solidFill>
            <a:srgbClr val="FFFFFF"/>
          </a:solidFill>
          <a:ln>
            <a:solidFill>
              <a:srgbClr val="000000"/>
            </a:solidFill>
            <a:miter lim="800000"/>
            <a:headEnd/>
            <a:tailEnd/>
          </a:ln>
        </p:spPr>
        <p:txBody>
          <a:bodyPr lIns="93269" tIns="46634" rIns="93269" bIns="46634"/>
          <a:lstStyle/>
          <a:p>
            <a:r>
              <a:rPr lang="en-GB" altLang="en-US"/>
              <a:t>2: The whole quote: “Every line of code costs money to write and more money to support. It is better for the developers to be surfing than writing code that won't be needed. If they write code that ultimately is not used, I will be paying for that code for the life of the system, which is typically longer than my professional life. If they went surfing, they would have fun, and I would have a less expensive system and fewer headaches to maintain.”</a:t>
            </a:r>
          </a:p>
        </p:txBody>
      </p:sp>
    </p:spTree>
    <p:extLst>
      <p:ext uri="{BB962C8B-B14F-4D97-AF65-F5344CB8AC3E}">
        <p14:creationId xmlns:p14="http://schemas.microsoft.com/office/powerpoint/2010/main" val="302679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5DFE427-5078-4DF0-A08A-E45275604963}" type="slidenum">
              <a:rPr lang="sv-SE" altLang="en-US"/>
              <a:pPr/>
              <a:t>6</a:t>
            </a:fld>
            <a:endParaRPr lang="sv-SE" altLang="en-US"/>
          </a:p>
        </p:txBody>
      </p:sp>
      <p:sp>
        <p:nvSpPr>
          <p:cNvPr id="184322"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1" tIns="0" rIns="19431" bIns="0" anchor="b"/>
          <a:lstStyle>
            <a:lvl1pPr defTabSz="933450">
              <a:defRPr sz="2400">
                <a:solidFill>
                  <a:schemeClr val="tx1"/>
                </a:solidFill>
                <a:latin typeface="Times New Roman" panose="02020603050405020304" pitchFamily="18" charset="0"/>
                <a:cs typeface="Arial" panose="020B0604020202020204" pitchFamily="34" charset="0"/>
              </a:defRPr>
            </a:lvl1pPr>
            <a:lvl2pPr marL="742950" indent="-285750" defTabSz="933450">
              <a:defRPr sz="2400">
                <a:solidFill>
                  <a:schemeClr val="tx1"/>
                </a:solidFill>
                <a:latin typeface="Times New Roman" panose="02020603050405020304" pitchFamily="18" charset="0"/>
                <a:cs typeface="Arial" panose="020B0604020202020204" pitchFamily="34" charset="0"/>
              </a:defRPr>
            </a:lvl2pPr>
            <a:lvl3pPr marL="1143000" indent="-228600" defTabSz="933450">
              <a:defRPr sz="2400">
                <a:solidFill>
                  <a:schemeClr val="tx1"/>
                </a:solidFill>
                <a:latin typeface="Times New Roman" panose="02020603050405020304" pitchFamily="18" charset="0"/>
                <a:cs typeface="Arial" panose="020B0604020202020204" pitchFamily="34" charset="0"/>
              </a:defRPr>
            </a:lvl3pPr>
            <a:lvl4pPr marL="1600200" indent="-228600" defTabSz="933450">
              <a:defRPr sz="2400">
                <a:solidFill>
                  <a:schemeClr val="tx1"/>
                </a:solidFill>
                <a:latin typeface="Times New Roman" panose="02020603050405020304" pitchFamily="18" charset="0"/>
                <a:cs typeface="Arial" panose="020B0604020202020204" pitchFamily="34" charset="0"/>
              </a:defRPr>
            </a:lvl4pPr>
            <a:lvl5pPr marL="2057400" indent="-228600" defTabSz="933450">
              <a:defRPr sz="2400">
                <a:solidFill>
                  <a:schemeClr val="tx1"/>
                </a:solidFill>
                <a:latin typeface="Times New Roman" panose="02020603050405020304" pitchFamily="18" charset="0"/>
                <a:cs typeface="Arial" panose="020B0604020202020204" pitchFamily="34" charset="0"/>
              </a:defRPr>
            </a:lvl5pPr>
            <a:lvl6pPr marL="25146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3345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61178975-5F12-495B-BB58-80E990BD59B9}" type="slidenum">
              <a:rPr lang="en-GB" altLang="en-US" sz="1000"/>
              <a:pPr algn="r"/>
              <a:t>6</a:t>
            </a:fld>
            <a:endParaRPr lang="en-GB" altLang="en-US" sz="1000"/>
          </a:p>
        </p:txBody>
      </p:sp>
      <p:sp>
        <p:nvSpPr>
          <p:cNvPr id="184323" name="Rectangle 2"/>
          <p:cNvSpPr>
            <a:spLocks noGrp="1" noRot="1" noChangeAspect="1" noChangeArrowheads="1" noTextEdit="1"/>
          </p:cNvSpPr>
          <p:nvPr>
            <p:ph type="sldImg"/>
          </p:nvPr>
        </p:nvSpPr>
        <p:spPr>
          <a:xfrm>
            <a:off x="395288" y="693738"/>
            <a:ext cx="6069012" cy="3416300"/>
          </a:xfrm>
          <a:ln/>
        </p:spPr>
      </p:sp>
      <p:sp>
        <p:nvSpPr>
          <p:cNvPr id="184324" name="Rectangle 3"/>
          <p:cNvSpPr>
            <a:spLocks noGrp="1" noChangeArrowheads="1"/>
          </p:cNvSpPr>
          <p:nvPr>
            <p:ph type="body" idx="1"/>
          </p:nvPr>
        </p:nvSpPr>
        <p:spPr>
          <a:xfrm>
            <a:off x="915988" y="4343400"/>
            <a:ext cx="5026025" cy="4113213"/>
          </a:xfrm>
          <a:solidFill>
            <a:srgbClr val="FFFFFF"/>
          </a:solidFill>
          <a:ln>
            <a:solidFill>
              <a:srgbClr val="000000"/>
            </a:solidFill>
            <a:miter lim="800000"/>
            <a:headEnd/>
            <a:tailEnd/>
          </a:ln>
        </p:spPr>
        <p:txBody>
          <a:bodyPr lIns="93269" tIns="46634" rIns="93269" bIns="46634"/>
          <a:lstStyle/>
          <a:p>
            <a:r>
              <a:rPr lang="en-GB" altLang="en-US"/>
              <a:t>2: The whole quote: “Every line of code costs money to write and more money to support. It is better for the developers to be surfing than writing code that won't be needed. If they write code that ultimately is not used, I will be paying for that code for the life of the system, which is typically longer than my professional life. If they went surfing, they would have fun, and I would have a less expensive system and fewer headaches to maintain.”</a:t>
            </a:r>
          </a:p>
        </p:txBody>
      </p:sp>
    </p:spTree>
    <p:extLst>
      <p:ext uri="{BB962C8B-B14F-4D97-AF65-F5344CB8AC3E}">
        <p14:creationId xmlns:p14="http://schemas.microsoft.com/office/powerpoint/2010/main" val="232810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00E5BF9-6805-4CE7-AD32-3BEABC7811CC}" type="slidenum">
              <a:rPr lang="en-US" altLang="en-US" sz="1200" smtClean="0">
                <a:latin typeface="Calibri" panose="020F0502020204030204" pitchFamily="34" charset="0"/>
              </a:rPr>
              <a:pPr/>
              <a:t>7</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59184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defRPr/>
            </a:pPr>
            <a:r>
              <a:rPr lang="en-US" dirty="0" smtClean="0"/>
              <a:t>Fears regarding software development led to a number of pioneers / industry experts to develop the </a:t>
            </a:r>
            <a:r>
              <a:rPr lang="en-US" b="1" dirty="0" smtClean="0"/>
              <a:t>Agile</a:t>
            </a:r>
            <a:r>
              <a:rPr lang="en-US" dirty="0" smtClean="0"/>
              <a:t> </a:t>
            </a:r>
            <a:r>
              <a:rPr lang="en-US" b="1" dirty="0" smtClean="0"/>
              <a:t>Manifesto</a:t>
            </a:r>
            <a:r>
              <a:rPr lang="en-US" dirty="0" smtClean="0"/>
              <a:t> based up some firm values and principles.</a:t>
            </a:r>
          </a:p>
          <a:p>
            <a:pPr eaLnBrk="1" fontAlgn="auto" hangingPunct="1">
              <a:spcAft>
                <a:spcPts val="0"/>
              </a:spcAft>
              <a:defRPr/>
            </a:pPr>
            <a:endParaRPr lang="en-US" dirty="0" smtClean="0"/>
          </a:p>
          <a:p>
            <a:pPr eaLnBrk="1" fontAlgn="auto" hangingPunct="1">
              <a:spcAft>
                <a:spcPts val="0"/>
              </a:spcAft>
              <a:defRPr/>
            </a:pPr>
            <a:r>
              <a:rPr lang="en-US" dirty="0" smtClean="0"/>
              <a:t>Practitioners had become afraid that repeated software failures could not be stopped without some kind of </a:t>
            </a:r>
            <a:r>
              <a:rPr lang="en-US" b="1" dirty="0" smtClean="0"/>
              <a:t>guiding process </a:t>
            </a:r>
            <a:r>
              <a:rPr lang="en-US" dirty="0" smtClean="0"/>
              <a:t>to guide development activities.</a:t>
            </a:r>
          </a:p>
          <a:p>
            <a:endParaRPr lang="tr-TR" dirty="0" smtClean="0"/>
          </a:p>
          <a:p>
            <a:endParaRPr lang="en-GB" dirty="0"/>
          </a:p>
        </p:txBody>
      </p:sp>
      <p:sp>
        <p:nvSpPr>
          <p:cNvPr id="4" name="Slide Number Placeholder 3"/>
          <p:cNvSpPr>
            <a:spLocks noGrp="1"/>
          </p:cNvSpPr>
          <p:nvPr>
            <p:ph type="sldNum" sz="quarter" idx="10"/>
          </p:nvPr>
        </p:nvSpPr>
        <p:spPr/>
        <p:txBody>
          <a:bodyPr/>
          <a:lstStyle/>
          <a:p>
            <a:fld id="{E3B36274-F2B9-4C45-BBB4-0EDF4CD651A7}" type="slidenum">
              <a:rPr lang="en-GB" smtClean="0"/>
              <a:t>14</a:t>
            </a:fld>
            <a:endParaRPr lang="en-GB"/>
          </a:p>
        </p:txBody>
      </p:sp>
    </p:spTree>
    <p:extLst>
      <p:ext uri="{BB962C8B-B14F-4D97-AF65-F5344CB8AC3E}">
        <p14:creationId xmlns:p14="http://schemas.microsoft.com/office/powerpoint/2010/main" val="193531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Practitioners were afraid that</a:t>
            </a:r>
          </a:p>
          <a:p>
            <a:pPr lvl="1" eaLnBrk="1" hangingPunct="1"/>
            <a:r>
              <a:rPr lang="en-US" altLang="en-US" dirty="0" smtClean="0"/>
              <a:t>The project will produce the wrong product</a:t>
            </a:r>
          </a:p>
          <a:p>
            <a:pPr lvl="1" eaLnBrk="1" hangingPunct="1"/>
            <a:r>
              <a:rPr lang="en-US" altLang="en-US" dirty="0" smtClean="0"/>
              <a:t>The project will produce a product of inferior quality</a:t>
            </a:r>
          </a:p>
          <a:p>
            <a:pPr lvl="1" eaLnBrk="1" hangingPunct="1"/>
            <a:r>
              <a:rPr lang="en-US" altLang="en-US" dirty="0" smtClean="0"/>
              <a:t>The project will be late</a:t>
            </a:r>
          </a:p>
          <a:p>
            <a:pPr lvl="1" eaLnBrk="1" hangingPunct="1"/>
            <a:r>
              <a:rPr lang="en-US" altLang="en-US" dirty="0" smtClean="0"/>
              <a:t>We’ll have to work 80 hour weeks</a:t>
            </a:r>
          </a:p>
          <a:p>
            <a:pPr lvl="1" eaLnBrk="1" hangingPunct="1"/>
            <a:r>
              <a:rPr lang="en-US" altLang="en-US" dirty="0" smtClean="0"/>
              <a:t>We’ll have to break commitments</a:t>
            </a:r>
          </a:p>
          <a:p>
            <a:pPr lvl="1" eaLnBrk="1" hangingPunct="1"/>
            <a:r>
              <a:rPr lang="en-US" altLang="en-US" dirty="0" smtClean="0"/>
              <a:t>We won’t be having fun.</a:t>
            </a:r>
          </a:p>
          <a:p>
            <a:endParaRPr lang="en-GB" dirty="0"/>
          </a:p>
        </p:txBody>
      </p:sp>
      <p:sp>
        <p:nvSpPr>
          <p:cNvPr id="4" name="Slide Number Placeholder 3"/>
          <p:cNvSpPr>
            <a:spLocks noGrp="1"/>
          </p:cNvSpPr>
          <p:nvPr>
            <p:ph type="sldNum" sz="quarter" idx="10"/>
          </p:nvPr>
        </p:nvSpPr>
        <p:spPr/>
        <p:txBody>
          <a:bodyPr/>
          <a:lstStyle/>
          <a:p>
            <a:fld id="{E3B36274-F2B9-4C45-BBB4-0EDF4CD651A7}" type="slidenum">
              <a:rPr lang="en-GB" smtClean="0"/>
              <a:t>15</a:t>
            </a:fld>
            <a:endParaRPr lang="en-GB"/>
          </a:p>
        </p:txBody>
      </p:sp>
    </p:spTree>
    <p:extLst>
      <p:ext uri="{BB962C8B-B14F-4D97-AF65-F5344CB8AC3E}">
        <p14:creationId xmlns:p14="http://schemas.microsoft.com/office/powerpoint/2010/main" val="9128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ase" latinLnBrk="0" hangingPunct="1"/>
            <a:r>
              <a:rPr lang="en-GB" sz="1200" b="1" i="0" u="none" strike="noStrike" kern="1200" baseline="0" dirty="0" smtClean="0">
                <a:solidFill>
                  <a:schemeClr val="tx1"/>
                </a:solidFill>
                <a:effectLst/>
                <a:latin typeface="+mn-lt"/>
                <a:ea typeface="+mn-ea"/>
                <a:cs typeface="+mn-cs"/>
              </a:rPr>
              <a:t>Principle</a:t>
            </a:r>
            <a:endParaRPr lang="en-GB" sz="1200" b="0" i="0" u="none" strike="noStrike" kern="1200" dirty="0" smtClean="0">
              <a:solidFill>
                <a:schemeClr val="tx1"/>
              </a:solidFill>
              <a:effectLst/>
              <a:latin typeface="+mn-lt"/>
              <a:ea typeface="+mn-ea"/>
              <a:cs typeface="+mn-cs"/>
            </a:endParaRPr>
          </a:p>
          <a:p>
            <a:pPr rtl="0" eaLnBrk="1" fontAlgn="base" latinLnBrk="0" hangingPunct="1"/>
            <a:r>
              <a:rPr lang="en-GB" sz="1200" b="1" i="0" u="none" strike="noStrike" kern="1200" baseline="0" dirty="0" smtClean="0">
                <a:solidFill>
                  <a:schemeClr val="tx1"/>
                </a:solidFill>
                <a:effectLst/>
                <a:latin typeface="+mn-lt"/>
                <a:ea typeface="+mn-ea"/>
                <a:cs typeface="+mn-cs"/>
              </a:rPr>
              <a:t>Description</a:t>
            </a:r>
            <a:endParaRPr lang="en-GB" sz="1200" b="0" i="0" u="none" strike="noStrike" kern="1200" dirty="0" smtClean="0">
              <a:solidFill>
                <a:schemeClr val="tx1"/>
              </a:solidFill>
              <a:effectLst/>
              <a:latin typeface="+mn-lt"/>
              <a:ea typeface="+mn-ea"/>
              <a:cs typeface="+mn-cs"/>
            </a:endParaRPr>
          </a:p>
          <a:p>
            <a:pPr rtl="0" eaLnBrk="1" fontAlgn="base" latinLnBrk="0" hangingPunct="1"/>
            <a:r>
              <a:rPr lang="en-GB" sz="1200" b="1" i="0" u="none" strike="noStrike" kern="1200" baseline="0" dirty="0" smtClean="0">
                <a:solidFill>
                  <a:schemeClr val="tx1"/>
                </a:solidFill>
                <a:effectLst/>
                <a:latin typeface="+mn-lt"/>
                <a:ea typeface="+mn-ea"/>
                <a:cs typeface="+mn-cs"/>
              </a:rPr>
              <a:t>Customer involvement </a:t>
            </a:r>
            <a:endParaRPr lang="en-GB" sz="1200" b="1" i="0" u="none" strike="noStrike" kern="1200" dirty="0" smtClean="0">
              <a:solidFill>
                <a:schemeClr val="tx1"/>
              </a:solidFill>
              <a:effectLst/>
              <a:latin typeface="+mn-lt"/>
              <a:ea typeface="+mn-ea"/>
              <a:cs typeface="+mn-cs"/>
            </a:endParaRPr>
          </a:p>
          <a:p>
            <a:pPr rtl="0" eaLnBrk="1" fontAlgn="base" latinLnBrk="0" hangingPunct="1"/>
            <a:r>
              <a:rPr lang="en-GB" sz="1200" b="0" i="0" u="none" strike="noStrike" kern="1200" baseline="0" dirty="0" smtClean="0">
                <a:solidFill>
                  <a:schemeClr val="tx1"/>
                </a:solidFill>
                <a:effectLst/>
                <a:latin typeface="+mn-lt"/>
                <a:ea typeface="+mn-ea"/>
                <a:cs typeface="+mn-cs"/>
              </a:rPr>
              <a:t>Customers should be closely involved throughout the development process. Their role is provide and prioritize new system requirements and to evaluate the iterations of the system.</a:t>
            </a:r>
            <a:endParaRPr lang="en-GB" sz="1200" b="0" i="0" u="none" strike="noStrike" kern="1200" dirty="0" smtClean="0">
              <a:solidFill>
                <a:schemeClr val="tx1"/>
              </a:solidFill>
              <a:effectLst/>
              <a:latin typeface="+mn-lt"/>
              <a:ea typeface="+mn-ea"/>
              <a:cs typeface="+mn-cs"/>
            </a:endParaRPr>
          </a:p>
          <a:p>
            <a:pPr rtl="0" eaLnBrk="1" fontAlgn="base" latinLnBrk="0" hangingPunct="1"/>
            <a:r>
              <a:rPr lang="en-GB" sz="1200" b="1" i="0" u="none" strike="noStrike" kern="1200" baseline="0" dirty="0" smtClean="0">
                <a:solidFill>
                  <a:schemeClr val="tx1"/>
                </a:solidFill>
                <a:effectLst/>
                <a:latin typeface="+mn-lt"/>
                <a:ea typeface="+mn-ea"/>
                <a:cs typeface="+mn-cs"/>
              </a:rPr>
              <a:t>Incremental delivery</a:t>
            </a:r>
            <a:endParaRPr lang="en-GB" sz="1200" b="1" i="0" u="none" strike="noStrike" kern="1200" dirty="0" smtClean="0">
              <a:solidFill>
                <a:schemeClr val="tx1"/>
              </a:solidFill>
              <a:effectLst/>
              <a:latin typeface="+mn-lt"/>
              <a:ea typeface="+mn-ea"/>
              <a:cs typeface="+mn-cs"/>
            </a:endParaRPr>
          </a:p>
          <a:p>
            <a:pPr rtl="0" eaLnBrk="1" fontAlgn="base" latinLnBrk="0" hangingPunct="1"/>
            <a:r>
              <a:rPr lang="en-GB" sz="1200" b="0" i="0" u="none" strike="noStrike" kern="1200" baseline="0" dirty="0" smtClean="0">
                <a:solidFill>
                  <a:schemeClr val="tx1"/>
                </a:solidFill>
                <a:effectLst/>
                <a:latin typeface="+mn-lt"/>
                <a:ea typeface="+mn-ea"/>
                <a:cs typeface="+mn-cs"/>
              </a:rPr>
              <a:t>The software is developed in increments with the customer specifying the requirements to be included in each increment.</a:t>
            </a:r>
            <a:endParaRPr lang="en-GB" sz="1200" b="0" i="0" u="none" strike="noStrike" kern="1200" dirty="0" smtClean="0">
              <a:solidFill>
                <a:schemeClr val="tx1"/>
              </a:solidFill>
              <a:effectLst/>
              <a:latin typeface="+mn-lt"/>
              <a:ea typeface="+mn-ea"/>
              <a:cs typeface="+mn-cs"/>
            </a:endParaRPr>
          </a:p>
          <a:p>
            <a:pPr rtl="0" eaLnBrk="1" fontAlgn="base" latinLnBrk="0" hangingPunct="1"/>
            <a:r>
              <a:rPr lang="en-GB" sz="1200" b="1" i="0" u="none" strike="noStrike" kern="1200" baseline="0" dirty="0" smtClean="0">
                <a:solidFill>
                  <a:schemeClr val="tx1"/>
                </a:solidFill>
                <a:effectLst/>
                <a:latin typeface="+mn-lt"/>
                <a:ea typeface="+mn-ea"/>
                <a:cs typeface="+mn-cs"/>
              </a:rPr>
              <a:t>People not process</a:t>
            </a:r>
            <a:endParaRPr lang="en-GB" sz="1200" b="1" i="0" u="none" strike="noStrike" kern="1200" dirty="0" smtClean="0">
              <a:solidFill>
                <a:schemeClr val="tx1"/>
              </a:solidFill>
              <a:effectLst/>
              <a:latin typeface="+mn-lt"/>
              <a:ea typeface="+mn-ea"/>
              <a:cs typeface="+mn-cs"/>
            </a:endParaRPr>
          </a:p>
          <a:p>
            <a:pPr rtl="0" eaLnBrk="1" fontAlgn="base" latinLnBrk="0" hangingPunct="1"/>
            <a:r>
              <a:rPr lang="en-GB" sz="1200" b="0" i="0" u="none" strike="noStrike" kern="1200" baseline="0" dirty="0" smtClean="0">
                <a:solidFill>
                  <a:schemeClr val="tx1"/>
                </a:solidFill>
                <a:effectLst/>
                <a:latin typeface="+mn-lt"/>
                <a:ea typeface="+mn-ea"/>
                <a:cs typeface="+mn-cs"/>
              </a:rPr>
              <a:t>The skills of the development team should be recognized and exploited. Team members should be left to develop their own ways of working without prescriptive processes.</a:t>
            </a:r>
            <a:endParaRPr lang="en-GB" sz="1200" b="0" i="0" u="none" strike="noStrike" kern="1200" dirty="0" smtClean="0">
              <a:solidFill>
                <a:schemeClr val="tx1"/>
              </a:solidFill>
              <a:effectLst/>
              <a:latin typeface="+mn-lt"/>
              <a:ea typeface="+mn-ea"/>
              <a:cs typeface="+mn-cs"/>
            </a:endParaRPr>
          </a:p>
          <a:p>
            <a:pPr rtl="0" eaLnBrk="1" fontAlgn="base" latinLnBrk="0" hangingPunct="1"/>
            <a:r>
              <a:rPr lang="en-GB" sz="1200" b="1" i="0" u="none" strike="noStrike" kern="1200" baseline="0" dirty="0" smtClean="0">
                <a:solidFill>
                  <a:schemeClr val="tx1"/>
                </a:solidFill>
                <a:effectLst/>
                <a:latin typeface="+mn-lt"/>
                <a:ea typeface="+mn-ea"/>
                <a:cs typeface="+mn-cs"/>
              </a:rPr>
              <a:t>Embrace change</a:t>
            </a:r>
            <a:endParaRPr lang="en-GB" sz="1200" b="1" i="0" u="none" strike="noStrike" kern="1200" dirty="0" smtClean="0">
              <a:solidFill>
                <a:schemeClr val="tx1"/>
              </a:solidFill>
              <a:effectLst/>
              <a:latin typeface="+mn-lt"/>
              <a:ea typeface="+mn-ea"/>
              <a:cs typeface="+mn-cs"/>
            </a:endParaRPr>
          </a:p>
          <a:p>
            <a:pPr rtl="0" eaLnBrk="1" fontAlgn="base" latinLnBrk="0" hangingPunct="1"/>
            <a:r>
              <a:rPr lang="en-GB" sz="1200" b="0" i="0" u="none" strike="noStrike" kern="1200" baseline="0" dirty="0" smtClean="0">
                <a:solidFill>
                  <a:schemeClr val="tx1"/>
                </a:solidFill>
                <a:effectLst/>
                <a:latin typeface="+mn-lt"/>
                <a:ea typeface="+mn-ea"/>
                <a:cs typeface="+mn-cs"/>
              </a:rPr>
              <a:t>Expect the system requirements to change and so design the system to accommodate these changes.</a:t>
            </a:r>
            <a:endParaRPr lang="en-GB" sz="1200" b="0" i="0" u="none" strike="noStrike" kern="1200" dirty="0" smtClean="0">
              <a:solidFill>
                <a:schemeClr val="tx1"/>
              </a:solidFill>
              <a:effectLst/>
              <a:latin typeface="+mn-lt"/>
              <a:ea typeface="+mn-ea"/>
              <a:cs typeface="+mn-cs"/>
            </a:endParaRPr>
          </a:p>
          <a:p>
            <a:pPr rtl="0" eaLnBrk="1" fontAlgn="base" latinLnBrk="0" hangingPunct="1"/>
            <a:r>
              <a:rPr lang="en-GB" sz="1200" b="1" i="0" u="none" strike="noStrike" kern="1200" baseline="0" dirty="0" smtClean="0">
                <a:solidFill>
                  <a:schemeClr val="tx1"/>
                </a:solidFill>
                <a:effectLst/>
                <a:latin typeface="+mn-lt"/>
                <a:ea typeface="+mn-ea"/>
                <a:cs typeface="+mn-cs"/>
              </a:rPr>
              <a:t>Maintain simplicity</a:t>
            </a:r>
            <a:endParaRPr lang="en-GB" sz="1200" b="1" i="0" u="none" strike="noStrike" kern="1200" dirty="0" smtClean="0">
              <a:solidFill>
                <a:schemeClr val="tx1"/>
              </a:solidFill>
              <a:effectLst/>
              <a:latin typeface="+mn-lt"/>
              <a:ea typeface="+mn-ea"/>
              <a:cs typeface="+mn-cs"/>
            </a:endParaRPr>
          </a:p>
          <a:p>
            <a:pPr rtl="0" eaLnBrk="1" fontAlgn="base" latinLnBrk="0" hangingPunct="1"/>
            <a:r>
              <a:rPr lang="en-GB" sz="1200" b="0" i="0" u="none" strike="noStrike" kern="1200" baseline="0" dirty="0" smtClean="0">
                <a:solidFill>
                  <a:schemeClr val="tx1"/>
                </a:solidFill>
                <a:effectLst/>
                <a:latin typeface="+mn-lt"/>
                <a:ea typeface="+mn-ea"/>
                <a:cs typeface="+mn-cs"/>
              </a:rPr>
              <a:t>Focus on simplicity in both the software being developed and in the development process. Wherever possible, actively work to eliminate complexity from the system.</a:t>
            </a:r>
            <a:endParaRPr lang="en-GB" sz="1200" b="0" i="0" u="none" strike="noStrike" kern="1200" dirty="0" smtClean="0">
              <a:solidFill>
                <a:schemeClr val="tx1"/>
              </a:solidFill>
              <a:effectLst/>
              <a:latin typeface="+mn-lt"/>
              <a:ea typeface="+mn-ea"/>
              <a:cs typeface="+mn-cs"/>
            </a:endParaRPr>
          </a:p>
          <a:p>
            <a:pPr rtl="0" eaLnBrk="1" fontAlgn="base" latinLnBrk="0" hangingPunct="1"/>
            <a:r>
              <a:rPr lang="en-GB" sz="1200" b="0" i="0" u="none" strike="noStrike" kern="1200" baseline="0" dirty="0" smtClean="0">
                <a:solidFill>
                  <a:schemeClr val="tx1"/>
                </a:solidFill>
                <a:effectLst/>
                <a:latin typeface="+mn-lt"/>
                <a:ea typeface="+mn-ea"/>
                <a:cs typeface="+mn-cs"/>
              </a:rPr>
              <a:t> </a:t>
            </a:r>
            <a:endParaRPr lang="en-GB" sz="1200" b="0" i="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3B36274-F2B9-4C45-BBB4-0EDF4CD651A7}" type="slidenum">
              <a:rPr lang="en-GB" smtClean="0"/>
              <a:t>19</a:t>
            </a:fld>
            <a:endParaRPr lang="en-GB"/>
          </a:p>
        </p:txBody>
      </p:sp>
    </p:spTree>
    <p:extLst>
      <p:ext uri="{BB962C8B-B14F-4D97-AF65-F5344CB8AC3E}">
        <p14:creationId xmlns:p14="http://schemas.microsoft.com/office/powerpoint/2010/main" val="88194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or SOW.</a:t>
            </a:r>
          </a:p>
          <a:p>
            <a:endParaRPr lang="en-GB" dirty="0"/>
          </a:p>
        </p:txBody>
      </p:sp>
      <p:sp>
        <p:nvSpPr>
          <p:cNvPr id="4" name="Slide Number Placeholder 3"/>
          <p:cNvSpPr>
            <a:spLocks noGrp="1"/>
          </p:cNvSpPr>
          <p:nvPr>
            <p:ph type="sldNum" sz="quarter" idx="10"/>
          </p:nvPr>
        </p:nvSpPr>
        <p:spPr/>
        <p:txBody>
          <a:bodyPr/>
          <a:lstStyle/>
          <a:p>
            <a:fld id="{E3B36274-F2B9-4C45-BBB4-0EDF4CD651A7}" type="slidenum">
              <a:rPr lang="en-GB" smtClean="0"/>
              <a:t>23</a:t>
            </a:fld>
            <a:endParaRPr lang="en-GB"/>
          </a:p>
        </p:txBody>
      </p:sp>
    </p:spTree>
    <p:extLst>
      <p:ext uri="{BB962C8B-B14F-4D97-AF65-F5344CB8AC3E}">
        <p14:creationId xmlns:p14="http://schemas.microsoft.com/office/powerpoint/2010/main" val="975177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a:t>Click to edit Master title style</a:t>
            </a: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
        <p:nvSpPr>
          <p:cNvPr id="4" name="Date Placeholder 3"/>
          <p:cNvSpPr>
            <a:spLocks noGrp="1"/>
          </p:cNvSpPr>
          <p:nvPr>
            <p:ph type="dt" sz="half" idx="10"/>
          </p:nvPr>
        </p:nvSpPr>
        <p:spPr/>
        <p:txBody>
          <a:bodyPr/>
          <a:lstStyle/>
          <a:p>
            <a:fld id="{83829175-527E-46A3-863C-1BB1F163B849}" type="datetimeFigureOut">
              <a:rPr lang="en-US"/>
              <a:t>4/9/2019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10"/>
          </p:nvPr>
        </p:nvSpPr>
        <p:spPr/>
        <p:txBody>
          <a:bodyPr/>
          <a:lstStyle/>
          <a:p>
            <a:fld id="{83829175-527E-46A3-863C-1BB1F163B849}" type="datetimeFigureOut">
              <a:rPr lang="en-US"/>
              <a:t>4/9/2019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a:t>Click to edit Master title style</a:t>
            </a: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10"/>
          </p:nvPr>
        </p:nvSpPr>
        <p:spPr/>
        <p:txBody>
          <a:bodyPr/>
          <a:lstStyle/>
          <a:p>
            <a:fld id="{83829175-527E-46A3-863C-1BB1F163B849}" type="datetimeFigureOut">
              <a:rPr lang="en-US"/>
              <a:t>4/9/2019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13FCE7-076E-4774-B2DC-B700BBD6325F}" type="datetimeFigureOut">
              <a:rPr lang="en-US">
                <a:solidFill>
                  <a:prstClr val="black">
                    <a:tint val="75000"/>
                  </a:prstClr>
                </a:solidFill>
              </a:rPr>
              <a:pPr>
                <a:def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906BFE8-8059-4700-9F86-5DD5004A8886}" type="slidenum">
              <a:rPr lang="en-US" altLang="en-US"/>
              <a:pPr/>
              <a:t>‹#›</a:t>
            </a:fld>
            <a:endParaRPr lang="en-US" altLang="en-US"/>
          </a:p>
        </p:txBody>
      </p:sp>
    </p:spTree>
    <p:extLst>
      <p:ext uri="{BB962C8B-B14F-4D97-AF65-F5344CB8AC3E}">
        <p14:creationId xmlns:p14="http://schemas.microsoft.com/office/powerpoint/2010/main" val="120131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0316AE-AAE6-4F5D-925A-EEF0967F4B1F}" type="datetimeFigureOut">
              <a:rPr lang="en-US">
                <a:solidFill>
                  <a:prstClr val="black">
                    <a:tint val="75000"/>
                  </a:prstClr>
                </a:solidFill>
              </a:rPr>
              <a:pPr>
                <a:def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49C085-E5B4-4368-8D44-91E63F04371C}" type="slidenum">
              <a:rPr lang="en-US" altLang="en-US"/>
              <a:pPr/>
              <a:t>‹#›</a:t>
            </a:fld>
            <a:endParaRPr lang="en-US" altLang="en-US"/>
          </a:p>
        </p:txBody>
      </p:sp>
    </p:spTree>
    <p:extLst>
      <p:ext uri="{BB962C8B-B14F-4D97-AF65-F5344CB8AC3E}">
        <p14:creationId xmlns:p14="http://schemas.microsoft.com/office/powerpoint/2010/main" val="138448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0EA11F-16DF-4E01-8AAD-327505C4D10C}" type="datetimeFigureOut">
              <a:rPr lang="en-US">
                <a:solidFill>
                  <a:prstClr val="black">
                    <a:tint val="75000"/>
                  </a:prstClr>
                </a:solidFill>
              </a:rPr>
              <a:pPr>
                <a:def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0FD792-6B2F-436F-ABEA-73744B83B735}" type="slidenum">
              <a:rPr lang="en-US" altLang="en-US"/>
              <a:pPr/>
              <a:t>‹#›</a:t>
            </a:fld>
            <a:endParaRPr lang="en-US" altLang="en-US"/>
          </a:p>
        </p:txBody>
      </p:sp>
    </p:spTree>
    <p:extLst>
      <p:ext uri="{BB962C8B-B14F-4D97-AF65-F5344CB8AC3E}">
        <p14:creationId xmlns:p14="http://schemas.microsoft.com/office/powerpoint/2010/main" val="160137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98A095-4CFE-424C-89F1-5395FB912801}" type="datetimeFigureOut">
              <a:rPr lang="en-US">
                <a:solidFill>
                  <a:prstClr val="black">
                    <a:tint val="75000"/>
                  </a:prstClr>
                </a:solidFill>
              </a:rPr>
              <a:pPr>
                <a:defRPr/>
              </a:pPr>
              <a:t>4/9/2019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012E74-355B-4DD9-80CC-A11E932F262A}" type="slidenum">
              <a:rPr lang="en-US" altLang="en-US"/>
              <a:pPr/>
              <a:t>‹#›</a:t>
            </a:fld>
            <a:endParaRPr lang="en-US" altLang="en-US"/>
          </a:p>
        </p:txBody>
      </p:sp>
    </p:spTree>
    <p:extLst>
      <p:ext uri="{BB962C8B-B14F-4D97-AF65-F5344CB8AC3E}">
        <p14:creationId xmlns:p14="http://schemas.microsoft.com/office/powerpoint/2010/main" val="274534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C04093-45A7-421E-B10A-A77F3B5469AE}" type="datetimeFigureOut">
              <a:rPr lang="en-US">
                <a:solidFill>
                  <a:prstClr val="black">
                    <a:tint val="75000"/>
                  </a:prstClr>
                </a:solidFill>
              </a:rPr>
              <a:pPr>
                <a:defRPr/>
              </a:pPr>
              <a:t>4/9/2019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487F172-D8D5-421F-9A0D-116FE7546770}" type="slidenum">
              <a:rPr lang="en-US" altLang="en-US"/>
              <a:pPr/>
              <a:t>‹#›</a:t>
            </a:fld>
            <a:endParaRPr lang="en-US" altLang="en-US"/>
          </a:p>
        </p:txBody>
      </p:sp>
    </p:spTree>
    <p:extLst>
      <p:ext uri="{BB962C8B-B14F-4D97-AF65-F5344CB8AC3E}">
        <p14:creationId xmlns:p14="http://schemas.microsoft.com/office/powerpoint/2010/main" val="193495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B1E1C4-4360-45CC-B112-A9F790837851}" type="datetimeFigureOut">
              <a:rPr lang="en-US">
                <a:solidFill>
                  <a:prstClr val="black">
                    <a:tint val="75000"/>
                  </a:prstClr>
                </a:solidFill>
              </a:rPr>
              <a:pPr>
                <a:defRPr/>
              </a:pPr>
              <a:t>4/9/2019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B35BC9D-082D-48AC-BD3E-631C870A144A}" type="slidenum">
              <a:rPr lang="en-US" altLang="en-US"/>
              <a:pPr/>
              <a:t>‹#›</a:t>
            </a:fld>
            <a:endParaRPr lang="en-US" altLang="en-US"/>
          </a:p>
        </p:txBody>
      </p:sp>
    </p:spTree>
    <p:extLst>
      <p:ext uri="{BB962C8B-B14F-4D97-AF65-F5344CB8AC3E}">
        <p14:creationId xmlns:p14="http://schemas.microsoft.com/office/powerpoint/2010/main" val="285902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5A7FA2-7A8A-4D4A-9154-7D96DC153F57}" type="datetimeFigureOut">
              <a:rPr lang="en-US">
                <a:solidFill>
                  <a:prstClr val="black">
                    <a:tint val="75000"/>
                  </a:prstClr>
                </a:solidFill>
              </a:rPr>
              <a:pPr>
                <a:defRPr/>
              </a:pPr>
              <a:t>4/9/2019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CE9978D-F589-4127-8EFC-7F5AF3BE3C82}" type="slidenum">
              <a:rPr lang="en-US" altLang="en-US"/>
              <a:pPr/>
              <a:t>‹#›</a:t>
            </a:fld>
            <a:endParaRPr lang="en-US" altLang="en-US"/>
          </a:p>
        </p:txBody>
      </p:sp>
    </p:spTree>
    <p:extLst>
      <p:ext uri="{BB962C8B-B14F-4D97-AF65-F5344CB8AC3E}">
        <p14:creationId xmlns:p14="http://schemas.microsoft.com/office/powerpoint/2010/main" val="3817506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5BA4C9-B0A9-4FB6-9BB1-95EF59E7AA9C}" type="datetimeFigureOut">
              <a:rPr lang="en-US">
                <a:solidFill>
                  <a:prstClr val="black">
                    <a:tint val="75000"/>
                  </a:prstClr>
                </a:solidFill>
              </a:rPr>
              <a:pPr>
                <a:defRPr/>
              </a:pPr>
              <a:t>4/9/2019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EED7B44-A6F4-459B-AD62-B49E373AE926}" type="slidenum">
              <a:rPr lang="en-US" altLang="en-US"/>
              <a:pPr/>
              <a:t>‹#›</a:t>
            </a:fld>
            <a:endParaRPr lang="en-US" altLang="en-US"/>
          </a:p>
        </p:txBody>
      </p:sp>
    </p:spTree>
    <p:extLst>
      <p:ext uri="{BB962C8B-B14F-4D97-AF65-F5344CB8AC3E}">
        <p14:creationId xmlns:p14="http://schemas.microsoft.com/office/powerpoint/2010/main" val="224293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10"/>
          </p:nvPr>
        </p:nvSpPr>
        <p:spPr/>
        <p:txBody>
          <a:bodyPr/>
          <a:lstStyle/>
          <a:p>
            <a:fld id="{83829175-527E-46A3-863C-1BB1F163B849}" type="datetimeFigureOut">
              <a:rPr lang="en-US"/>
              <a:t>4/9/2019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05C2F2-5667-440B-87B2-35196BA07475}" type="datetimeFigureOut">
              <a:rPr lang="en-US">
                <a:solidFill>
                  <a:prstClr val="black">
                    <a:tint val="75000"/>
                  </a:prstClr>
                </a:solidFill>
              </a:rPr>
              <a:pPr>
                <a:defRPr/>
              </a:pPr>
              <a:t>4/9/2019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0AB6483-96A6-4B72-9929-044FBEA827FC}" type="slidenum">
              <a:rPr lang="en-US" altLang="en-US"/>
              <a:pPr/>
              <a:t>‹#›</a:t>
            </a:fld>
            <a:endParaRPr lang="en-US" altLang="en-US"/>
          </a:p>
        </p:txBody>
      </p:sp>
    </p:spTree>
    <p:extLst>
      <p:ext uri="{BB962C8B-B14F-4D97-AF65-F5344CB8AC3E}">
        <p14:creationId xmlns:p14="http://schemas.microsoft.com/office/powerpoint/2010/main" val="1881518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3A078C-03FF-4463-A802-272D347A0889}" type="datetimeFigureOut">
              <a:rPr lang="en-US">
                <a:solidFill>
                  <a:prstClr val="black">
                    <a:tint val="75000"/>
                  </a:prstClr>
                </a:solidFill>
              </a:rPr>
              <a:pPr>
                <a:def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5A0E16-EFF3-4679-903B-168BB2DFF738}" type="slidenum">
              <a:rPr lang="en-US" altLang="en-US"/>
              <a:pPr/>
              <a:t>‹#›</a:t>
            </a:fld>
            <a:endParaRPr lang="en-US" altLang="en-US"/>
          </a:p>
        </p:txBody>
      </p:sp>
    </p:spTree>
    <p:extLst>
      <p:ext uri="{BB962C8B-B14F-4D97-AF65-F5344CB8AC3E}">
        <p14:creationId xmlns:p14="http://schemas.microsoft.com/office/powerpoint/2010/main" val="1689828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8ACA54-138C-45FA-BBAA-B0EDA9D73B08}" type="datetimeFigureOut">
              <a:rPr lang="en-US">
                <a:solidFill>
                  <a:prstClr val="black">
                    <a:tint val="75000"/>
                  </a:prstClr>
                </a:solidFill>
              </a:rPr>
              <a:pPr>
                <a:defRPr/>
              </a:pPr>
              <a:t>4/9/2019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F5B34CF-1267-48E4-885B-15D8DADF0BEB}" type="slidenum">
              <a:rPr lang="en-US" altLang="en-US"/>
              <a:pPr/>
              <a:t>‹#›</a:t>
            </a:fld>
            <a:endParaRPr lang="en-US" altLang="en-US"/>
          </a:p>
        </p:txBody>
      </p:sp>
    </p:spTree>
    <p:extLst>
      <p:ext uri="{BB962C8B-B14F-4D97-AF65-F5344CB8AC3E}">
        <p14:creationId xmlns:p14="http://schemas.microsoft.com/office/powerpoint/2010/main" val="164529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a:t>Click to edit Master title style</a:t>
            </a: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t>4/9/2019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a:t>Click to edit Master title style</a:t>
            </a: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5" name="Date Placeholder 4"/>
          <p:cNvSpPr>
            <a:spLocks noGrp="1"/>
          </p:cNvSpPr>
          <p:nvPr>
            <p:ph type="dt" sz="half" idx="10"/>
          </p:nvPr>
        </p:nvSpPr>
        <p:spPr/>
        <p:txBody>
          <a:bodyPr/>
          <a:lstStyle/>
          <a:p>
            <a:fld id="{83829175-527E-46A3-863C-1BB1F163B849}" type="datetimeFigureOut">
              <a:rPr lang="en-US"/>
              <a:t>4/9/2019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a:t>Click to edit Master title style</a:t>
            </a: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7" name="Date Placeholder 6"/>
          <p:cNvSpPr>
            <a:spLocks noGrp="1"/>
          </p:cNvSpPr>
          <p:nvPr>
            <p:ph type="dt" sz="half" idx="10"/>
          </p:nvPr>
        </p:nvSpPr>
        <p:spPr/>
        <p:txBody>
          <a:bodyPr/>
          <a:lstStyle/>
          <a:p>
            <a:fld id="{83829175-527E-46A3-863C-1BB1F163B849}" type="datetimeFigureOut">
              <a:rPr lang="en-US"/>
              <a:t>4/9/2019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83829175-527E-46A3-863C-1BB1F163B849}" type="datetimeFigureOut">
              <a:rPr lang="en-US"/>
              <a:t>4/9/2019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t>4/9/2019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a:t>Click to edit Master title style</a:t>
            </a: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4/9/2019</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 level</a:t>
            </a:r>
          </a:p>
          <a:p>
            <a:pPr lvl="6"/>
            <a:r>
              <a:rPr/>
              <a:t>Seventh level</a:t>
            </a:r>
          </a:p>
          <a:p>
            <a:pPr lvl="7"/>
            <a:r>
              <a:rPr/>
              <a:t>Eighth level</a:t>
            </a:r>
          </a:p>
          <a:p>
            <a:pPr lvl="8"/>
            <a:r>
              <a:rPr/>
              <a:t>Ninth level</a:t>
            </a: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a:pPr/>
              <a:t>4/9/2019</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DC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002CFA7-8DB2-45F4-A2F2-6600F47C3969}" type="datetimeFigureOut">
              <a:rPr lang="en-US">
                <a:solidFill>
                  <a:prstClr val="black">
                    <a:tint val="75000"/>
                  </a:prstClr>
                </a:solidFill>
              </a:rPr>
              <a:pPr>
                <a:defRPr/>
              </a:pPr>
              <a:t>4/9/2019</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84F0F701-0399-42AC-B0EE-FD027CD12A14}"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928606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Tim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xprogramming.com/xpmag/jatRtsMetric.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programutvikling.n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commons.wikimedia.org/wiki/Image:Scrum_rugby.jpg"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dsdm.org/"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Agile Software Development</a:t>
            </a:r>
            <a:endParaRPr lang="en-US" dirty="0"/>
          </a:p>
        </p:txBody>
      </p:sp>
      <p:sp>
        <p:nvSpPr>
          <p:cNvPr id="3" name="Subtitle 2"/>
          <p:cNvSpPr>
            <a:spLocks noGrp="1"/>
          </p:cNvSpPr>
          <p:nvPr>
            <p:ph type="subTitle" idx="1"/>
          </p:nvPr>
        </p:nvSpPr>
        <p:spPr/>
        <p:txBody>
          <a:bodyPr/>
          <a:lstStyle/>
          <a:p>
            <a:r>
              <a:rPr lang="en-US" dirty="0" smtClean="0">
                <a:solidFill>
                  <a:schemeClr val="tx1">
                    <a:lumMod val="50000"/>
                  </a:schemeClr>
                </a:solidFill>
              </a:rPr>
              <a:t>Subtitle</a:t>
            </a:r>
            <a:endParaRPr lang="en-US"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274638"/>
            <a:ext cx="8839200" cy="792162"/>
          </a:xfrm>
        </p:spPr>
        <p:txBody>
          <a:bodyPr rtlCol="0">
            <a:normAutofit fontScale="90000"/>
          </a:bodyPr>
          <a:lstStyle/>
          <a:p>
            <a:pPr eaLnBrk="1" fontAlgn="auto" hangingPunct="1">
              <a:spcAft>
                <a:spcPts val="0"/>
              </a:spcAft>
              <a:defRPr/>
            </a:pPr>
            <a:r>
              <a:rPr lang="en-US" sz="3600" dirty="0"/>
              <a:t>b. Software Engineering / Software Development</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b="1" dirty="0" smtClean="0"/>
              <a:t>Software Engineering </a:t>
            </a:r>
            <a:r>
              <a:rPr lang="en-US" dirty="0" smtClean="0"/>
              <a:t>(WIKI)  (SE) is the application of a systematic, disciplined, quantifiable approach to the </a:t>
            </a:r>
            <a:r>
              <a:rPr lang="en-US" u="sng" dirty="0" smtClean="0"/>
              <a:t>design, development, operation, and maintenance of software</a:t>
            </a:r>
            <a:r>
              <a:rPr lang="en-US" dirty="0" smtClean="0"/>
              <a:t>, and the </a:t>
            </a:r>
            <a:r>
              <a:rPr lang="en-US" u="sng" dirty="0" smtClean="0"/>
              <a:t>study</a:t>
            </a:r>
            <a:r>
              <a:rPr lang="en-US" dirty="0" smtClean="0"/>
              <a:t> of these approaches; that is, the application of engineering to software.</a:t>
            </a:r>
          </a:p>
          <a:p>
            <a:pPr eaLnBrk="1" fontAlgn="auto" hangingPunct="1">
              <a:spcAft>
                <a:spcPts val="0"/>
              </a:spcAft>
              <a:defRPr/>
            </a:pPr>
            <a:endParaRPr lang="en-US" b="1" dirty="0" smtClean="0"/>
          </a:p>
          <a:p>
            <a:pPr eaLnBrk="1" fontAlgn="auto" hangingPunct="1">
              <a:spcAft>
                <a:spcPts val="0"/>
              </a:spcAft>
              <a:defRPr/>
            </a:pPr>
            <a:r>
              <a:rPr lang="en-US" b="1" dirty="0" smtClean="0"/>
              <a:t>Software Development, </a:t>
            </a:r>
            <a:r>
              <a:rPr lang="en-US" dirty="0" smtClean="0"/>
              <a:t>a much used and more generic term, does not subsume the engineering paradigm. </a:t>
            </a:r>
          </a:p>
          <a:p>
            <a:pPr lvl="1" eaLnBrk="1" fontAlgn="auto" hangingPunct="1">
              <a:spcAft>
                <a:spcPts val="0"/>
              </a:spcAft>
              <a:defRPr/>
            </a:pPr>
            <a:r>
              <a:rPr lang="en-US" dirty="0" smtClean="0"/>
              <a:t>The field's future looks bright according to Money Magazine and Salary.com, which rated "software engineer" as the best job in the United States in 2006.  </a:t>
            </a:r>
          </a:p>
          <a:p>
            <a:pPr lvl="1" eaLnBrk="1" fontAlgn="auto" hangingPunct="1">
              <a:spcAft>
                <a:spcPts val="0"/>
              </a:spcAft>
              <a:defRPr/>
            </a:pPr>
            <a:r>
              <a:rPr lang="en-US" dirty="0" smtClean="0"/>
              <a:t>In 2012, software engineering was again ranked as the best job in the United States, this time by CareerCast.com.</a:t>
            </a:r>
          </a:p>
          <a:p>
            <a:pPr eaLnBrk="1" fontAlgn="auto" hangingPunct="1">
              <a:spcAft>
                <a:spcPts val="0"/>
              </a:spcAft>
              <a:defRPr/>
            </a:pPr>
            <a:endParaRPr lang="en-US" dirty="0"/>
          </a:p>
        </p:txBody>
      </p:sp>
    </p:spTree>
    <p:extLst>
      <p:ext uri="{BB962C8B-B14F-4D97-AF65-F5344CB8AC3E}">
        <p14:creationId xmlns:p14="http://schemas.microsoft.com/office/powerpoint/2010/main" val="112391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c. Information System</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An </a:t>
            </a:r>
            <a:r>
              <a:rPr lang="en-US" b="1" dirty="0" smtClean="0"/>
              <a:t>information system </a:t>
            </a:r>
            <a:r>
              <a:rPr lang="en-US" dirty="0" smtClean="0"/>
              <a:t>(IS) - is any </a:t>
            </a:r>
            <a:r>
              <a:rPr lang="en-US" b="1" dirty="0" smtClean="0"/>
              <a:t>combination</a:t>
            </a:r>
            <a:r>
              <a:rPr lang="en-US" dirty="0" smtClean="0"/>
              <a:t> of information technology (</a:t>
            </a:r>
            <a:r>
              <a:rPr lang="en-US" b="1" dirty="0" smtClean="0"/>
              <a:t>IT</a:t>
            </a:r>
            <a:r>
              <a:rPr lang="en-US" dirty="0" smtClean="0"/>
              <a:t>) and people's </a:t>
            </a:r>
            <a:r>
              <a:rPr lang="en-US" b="1" dirty="0" smtClean="0"/>
              <a:t>activities</a:t>
            </a:r>
            <a:r>
              <a:rPr lang="en-US" dirty="0" smtClean="0"/>
              <a:t> that support operations, management and decision making. </a:t>
            </a:r>
          </a:p>
          <a:p>
            <a:pPr eaLnBrk="1" fontAlgn="auto" hangingPunct="1">
              <a:spcAft>
                <a:spcPts val="0"/>
              </a:spcAft>
              <a:defRPr/>
            </a:pPr>
            <a:endParaRPr lang="en-US" dirty="0" smtClean="0"/>
          </a:p>
          <a:p>
            <a:pPr eaLnBrk="1" fontAlgn="auto" hangingPunct="1">
              <a:spcAft>
                <a:spcPts val="0"/>
              </a:spcAft>
              <a:defRPr/>
            </a:pPr>
            <a:r>
              <a:rPr lang="en-US" dirty="0" smtClean="0"/>
              <a:t>In a very broad sense, the term information system is frequently used to refer to the </a:t>
            </a:r>
            <a:r>
              <a:rPr lang="en-US" b="1" u="sng" dirty="0" smtClean="0"/>
              <a:t>interaction</a:t>
            </a:r>
            <a:r>
              <a:rPr lang="en-US" dirty="0" smtClean="0"/>
              <a:t> between people, processes, data and technology. </a:t>
            </a:r>
          </a:p>
          <a:p>
            <a:pPr eaLnBrk="1" fontAlgn="auto" hangingPunct="1">
              <a:spcAft>
                <a:spcPts val="0"/>
              </a:spcAft>
              <a:defRPr/>
            </a:pPr>
            <a:endParaRPr lang="en-US" dirty="0" smtClean="0"/>
          </a:p>
          <a:p>
            <a:pPr eaLnBrk="1" fontAlgn="auto" hangingPunct="1">
              <a:spcAft>
                <a:spcPts val="0"/>
              </a:spcAft>
              <a:defRPr/>
            </a:pPr>
            <a:r>
              <a:rPr lang="en-US" dirty="0" smtClean="0"/>
              <a:t>In this sense, the term is used to refer </a:t>
            </a:r>
          </a:p>
          <a:p>
            <a:pPr lvl="1" eaLnBrk="1" fontAlgn="auto" hangingPunct="1">
              <a:spcAft>
                <a:spcPts val="0"/>
              </a:spcAft>
              <a:defRPr/>
            </a:pPr>
            <a:r>
              <a:rPr lang="en-US" b="1" dirty="0" smtClean="0"/>
              <a:t>not only </a:t>
            </a:r>
            <a:r>
              <a:rPr lang="en-US" dirty="0" smtClean="0"/>
              <a:t>to the information and communication technology (ICT) that an organization uses, </a:t>
            </a:r>
          </a:p>
          <a:p>
            <a:pPr lvl="1" eaLnBrk="1" fontAlgn="auto" hangingPunct="1">
              <a:spcAft>
                <a:spcPts val="0"/>
              </a:spcAft>
              <a:defRPr/>
            </a:pPr>
            <a:r>
              <a:rPr lang="en-US" b="1" dirty="0" smtClean="0"/>
              <a:t>but also </a:t>
            </a:r>
            <a:r>
              <a:rPr lang="en-US" dirty="0" smtClean="0"/>
              <a:t>to the way in which </a:t>
            </a:r>
            <a:r>
              <a:rPr lang="en-US" b="1" dirty="0" smtClean="0"/>
              <a:t>people</a:t>
            </a:r>
            <a:r>
              <a:rPr lang="en-US" dirty="0" smtClean="0"/>
              <a:t> </a:t>
            </a:r>
            <a:r>
              <a:rPr lang="en-US" b="1" dirty="0" smtClean="0"/>
              <a:t>interact</a:t>
            </a:r>
            <a:r>
              <a:rPr lang="en-US" dirty="0" smtClean="0"/>
              <a:t> with this technology in support of business processes.  (Wiki)</a:t>
            </a:r>
          </a:p>
          <a:p>
            <a:pPr eaLnBrk="1" fontAlgn="auto" hangingPunct="1">
              <a:spcAft>
                <a:spcPts val="0"/>
              </a:spcAft>
              <a:defRPr/>
            </a:pPr>
            <a:endParaRPr lang="en-US" dirty="0"/>
          </a:p>
        </p:txBody>
      </p:sp>
    </p:spTree>
    <p:extLst>
      <p:ext uri="{BB962C8B-B14F-4D97-AF65-F5344CB8AC3E}">
        <p14:creationId xmlns:p14="http://schemas.microsoft.com/office/powerpoint/2010/main" val="178800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76200"/>
            <a:ext cx="9067800" cy="1143000"/>
          </a:xfrm>
        </p:spPr>
        <p:txBody>
          <a:bodyPr rtlCol="0">
            <a:normAutofit/>
          </a:bodyPr>
          <a:lstStyle/>
          <a:p>
            <a:pPr eaLnBrk="1" fontAlgn="auto" hangingPunct="1">
              <a:spcAft>
                <a:spcPts val="0"/>
              </a:spcAft>
              <a:defRPr/>
            </a:pPr>
            <a:r>
              <a:rPr lang="en-US" dirty="0"/>
              <a:t>d</a:t>
            </a:r>
            <a:r>
              <a:rPr lang="en-US" dirty="0" smtClean="0"/>
              <a:t>.  Iterative and Incremental Development</a:t>
            </a:r>
            <a:endParaRPr lang="en-US" dirty="0"/>
          </a:p>
        </p:txBody>
      </p:sp>
      <p:sp>
        <p:nvSpPr>
          <p:cNvPr id="7171" name="Content Placeholder 2"/>
          <p:cNvSpPr>
            <a:spLocks noGrp="1"/>
          </p:cNvSpPr>
          <p:nvPr>
            <p:ph idx="1"/>
          </p:nvPr>
        </p:nvSpPr>
        <p:spPr>
          <a:xfrm>
            <a:off x="303212" y="1828800"/>
            <a:ext cx="11734800" cy="4648200"/>
          </a:xfrm>
        </p:spPr>
        <p:txBody>
          <a:bodyPr>
            <a:normAutofit fontScale="92500" lnSpcReduction="20000"/>
          </a:bodyPr>
          <a:lstStyle/>
          <a:p>
            <a:pPr marL="0" indent="0" eaLnBrk="1" hangingPunct="1">
              <a:buNone/>
            </a:pPr>
            <a:r>
              <a:rPr lang="en-US" altLang="en-US" sz="2800"/>
              <a:t>Iterative and Incremental development is at the heart of a cyclic software development process developed in response to the weaknesses of the waterfall model. </a:t>
            </a:r>
          </a:p>
          <a:p>
            <a:pPr marL="0" indent="0" eaLnBrk="1" hangingPunct="1">
              <a:buNone/>
            </a:pPr>
            <a:r>
              <a:rPr lang="en-US" altLang="en-US" sz="2800"/>
              <a:t>	</a:t>
            </a:r>
            <a:r>
              <a:rPr lang="en-US" altLang="en-US" sz="2400"/>
              <a:t>It starts with an initial planning and ends with 	deployment with the cyclic interactions in between.</a:t>
            </a:r>
          </a:p>
          <a:p>
            <a:pPr marL="0" indent="0" eaLnBrk="1" hangingPunct="1">
              <a:buNone/>
            </a:pPr>
            <a:endParaRPr lang="en-US" altLang="en-US" sz="2800"/>
          </a:p>
          <a:p>
            <a:pPr marL="0" indent="0" eaLnBrk="1" hangingPunct="1">
              <a:buNone/>
            </a:pPr>
            <a:r>
              <a:rPr lang="en-US" altLang="en-US" sz="2800" b="1"/>
              <a:t>Iterative and incremental development are essential parts of the Rational Unified Process, Extreme Programming and generally the various agile software development frameworks</a:t>
            </a:r>
            <a:r>
              <a:rPr lang="en-US" altLang="en-US" sz="2800"/>
              <a:t>.</a:t>
            </a:r>
          </a:p>
          <a:p>
            <a:pPr marL="0" indent="0" eaLnBrk="1" hangingPunct="1">
              <a:buNone/>
            </a:pPr>
            <a:endParaRPr lang="en-US" altLang="en-US" sz="2800"/>
          </a:p>
          <a:p>
            <a:pPr marL="0" indent="0" eaLnBrk="1" hangingPunct="1">
              <a:buNone/>
            </a:pPr>
            <a:r>
              <a:rPr lang="en-US" altLang="en-US" sz="2800"/>
              <a:t>It follows a similar process to the “plan-do-check-act” cycle of </a:t>
            </a:r>
            <a:r>
              <a:rPr lang="en-US" altLang="en-US" sz="2800" b="1"/>
              <a:t>business process improvement</a:t>
            </a:r>
            <a:r>
              <a:rPr lang="en-US" altLang="en-US" sz="2800"/>
              <a:t>.</a:t>
            </a:r>
          </a:p>
        </p:txBody>
      </p:sp>
    </p:spTree>
    <p:extLst>
      <p:ext uri="{BB962C8B-B14F-4D97-AF65-F5344CB8AC3E}">
        <p14:creationId xmlns:p14="http://schemas.microsoft.com/office/powerpoint/2010/main" val="336989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e.  Time-Boxed Approach</a:t>
            </a:r>
          </a:p>
        </p:txBody>
      </p:sp>
      <p:sp>
        <p:nvSpPr>
          <p:cNvPr id="3" name="Content Placeholder 2"/>
          <p:cNvSpPr>
            <a:spLocks noGrp="1"/>
          </p:cNvSpPr>
          <p:nvPr>
            <p:ph idx="1"/>
          </p:nvPr>
        </p:nvSpPr>
        <p:spPr>
          <a:xfrm>
            <a:off x="150812" y="1600201"/>
            <a:ext cx="10363200" cy="4525963"/>
          </a:xfrm>
        </p:spPr>
        <p:txBody>
          <a:bodyPr rtlCol="0">
            <a:normAutofit/>
          </a:bodyPr>
          <a:lstStyle/>
          <a:p>
            <a:pPr eaLnBrk="1" fontAlgn="auto" hangingPunct="1">
              <a:spcAft>
                <a:spcPts val="0"/>
              </a:spcAft>
              <a:defRPr/>
            </a:pPr>
            <a:r>
              <a:rPr lang="en-US" sz="2400" dirty="0" smtClean="0">
                <a:solidFill>
                  <a:srgbClr val="000000"/>
                </a:solidFill>
                <a:latin typeface="Arial"/>
              </a:rPr>
              <a:t>In </a:t>
            </a:r>
            <a:r>
              <a:rPr lang="en-US" sz="2400" u="sng" dirty="0" smtClean="0">
                <a:solidFill>
                  <a:srgbClr val="0B0080"/>
                </a:solidFill>
                <a:latin typeface="Arial"/>
              </a:rPr>
              <a:t>time management</a:t>
            </a:r>
            <a:r>
              <a:rPr lang="en-US" sz="2400" dirty="0" smtClean="0">
                <a:solidFill>
                  <a:srgbClr val="000000"/>
                </a:solidFill>
                <a:latin typeface="Arial"/>
              </a:rPr>
              <a:t>, a </a:t>
            </a:r>
            <a:r>
              <a:rPr lang="en-US" sz="2400" b="1" dirty="0" smtClean="0">
                <a:solidFill>
                  <a:srgbClr val="000000"/>
                </a:solidFill>
                <a:latin typeface="Arial"/>
              </a:rPr>
              <a:t>time box</a:t>
            </a:r>
            <a:r>
              <a:rPr lang="en-US" sz="2400" dirty="0" smtClean="0">
                <a:solidFill>
                  <a:srgbClr val="000000"/>
                </a:solidFill>
                <a:latin typeface="Arial"/>
              </a:rPr>
              <a:t> allots a </a:t>
            </a:r>
            <a:r>
              <a:rPr lang="en-US" sz="2400" b="1" dirty="0" smtClean="0">
                <a:solidFill>
                  <a:srgbClr val="000000"/>
                </a:solidFill>
                <a:latin typeface="Arial"/>
              </a:rPr>
              <a:t>fixed</a:t>
            </a:r>
            <a:r>
              <a:rPr lang="en-US" sz="2400" dirty="0" smtClean="0">
                <a:solidFill>
                  <a:srgbClr val="000000"/>
                </a:solidFill>
                <a:latin typeface="Arial"/>
              </a:rPr>
              <a:t> period of </a:t>
            </a:r>
            <a:r>
              <a:rPr lang="en-US" sz="2400" dirty="0" smtClean="0">
                <a:solidFill>
                  <a:srgbClr val="0B0080"/>
                </a:solidFill>
                <a:latin typeface="Arial"/>
                <a:hlinkClick r:id="rId2" tooltip="Time"/>
              </a:rPr>
              <a:t>time</a:t>
            </a:r>
            <a:r>
              <a:rPr lang="en-US" sz="2400" dirty="0" smtClean="0">
                <a:solidFill>
                  <a:srgbClr val="000000"/>
                </a:solidFill>
                <a:latin typeface="Arial"/>
              </a:rPr>
              <a:t> for an activity. </a:t>
            </a:r>
          </a:p>
          <a:p>
            <a:pPr marL="0" indent="0" eaLnBrk="1" fontAlgn="auto" hangingPunct="1">
              <a:spcAft>
                <a:spcPts val="0"/>
              </a:spcAft>
              <a:buNone/>
              <a:defRPr/>
            </a:pPr>
            <a:endParaRPr lang="en-US" sz="2400" dirty="0" smtClean="0">
              <a:solidFill>
                <a:srgbClr val="000000"/>
              </a:solidFill>
              <a:latin typeface="Arial"/>
            </a:endParaRPr>
          </a:p>
          <a:p>
            <a:pPr eaLnBrk="1" fontAlgn="auto" hangingPunct="1">
              <a:spcAft>
                <a:spcPts val="0"/>
              </a:spcAft>
              <a:defRPr/>
            </a:pPr>
            <a:r>
              <a:rPr lang="en-US" sz="2400" b="1" dirty="0" err="1" smtClean="0">
                <a:solidFill>
                  <a:srgbClr val="000000"/>
                </a:solidFill>
                <a:latin typeface="Arial"/>
              </a:rPr>
              <a:t>Timeboxing</a:t>
            </a:r>
            <a:r>
              <a:rPr lang="en-US" sz="2400" dirty="0" smtClean="0">
                <a:solidFill>
                  <a:srgbClr val="000000"/>
                </a:solidFill>
                <a:latin typeface="Arial"/>
              </a:rPr>
              <a:t> </a:t>
            </a:r>
            <a:r>
              <a:rPr lang="en-US" sz="2400" dirty="0" smtClean="0">
                <a:solidFill>
                  <a:srgbClr val="0B0080"/>
                </a:solidFill>
                <a:latin typeface="Arial"/>
              </a:rPr>
              <a:t>plans</a:t>
            </a:r>
            <a:r>
              <a:rPr lang="en-US" sz="2400" dirty="0" smtClean="0">
                <a:solidFill>
                  <a:srgbClr val="000000"/>
                </a:solidFill>
                <a:latin typeface="Arial"/>
              </a:rPr>
              <a:t> activity by </a:t>
            </a:r>
            <a:r>
              <a:rPr lang="en-US" sz="2400" u="sng" dirty="0" smtClean="0">
                <a:solidFill>
                  <a:srgbClr val="0B0080"/>
                </a:solidFill>
                <a:latin typeface="Arial"/>
              </a:rPr>
              <a:t>allocating</a:t>
            </a:r>
            <a:r>
              <a:rPr lang="en-US" sz="2400" dirty="0" smtClean="0">
                <a:solidFill>
                  <a:srgbClr val="000000"/>
                </a:solidFill>
                <a:latin typeface="Arial"/>
              </a:rPr>
              <a:t> time boxes</a:t>
            </a:r>
            <a:r>
              <a:rPr lang="en-US" sz="2400" dirty="0">
                <a:solidFill>
                  <a:srgbClr val="000000"/>
                </a:solidFill>
                <a:latin typeface="Arial"/>
              </a:rPr>
              <a:t>.</a:t>
            </a:r>
            <a:endParaRPr lang="en-US" sz="2400" dirty="0"/>
          </a:p>
        </p:txBody>
      </p:sp>
    </p:spTree>
    <p:extLst>
      <p:ext uri="{BB962C8B-B14F-4D97-AF65-F5344CB8AC3E}">
        <p14:creationId xmlns:p14="http://schemas.microsoft.com/office/powerpoint/2010/main" val="27577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79612" y="76201"/>
            <a:ext cx="8229600" cy="868363"/>
          </a:xfrm>
        </p:spPr>
        <p:txBody>
          <a:bodyPr/>
          <a:lstStyle/>
          <a:p>
            <a:pPr eaLnBrk="1" hangingPunct="1"/>
            <a:r>
              <a:rPr lang="en-US" altLang="en-US" smtClean="0"/>
              <a:t>Agile Alliance</a:t>
            </a:r>
          </a:p>
        </p:txBody>
      </p:sp>
      <p:sp>
        <p:nvSpPr>
          <p:cNvPr id="11267" name="Content Placeholder 2"/>
          <p:cNvSpPr>
            <a:spLocks noGrp="1"/>
          </p:cNvSpPr>
          <p:nvPr>
            <p:ph idx="1"/>
          </p:nvPr>
        </p:nvSpPr>
        <p:spPr>
          <a:xfrm>
            <a:off x="1979612" y="990600"/>
            <a:ext cx="8229600" cy="5638800"/>
          </a:xfrm>
        </p:spPr>
        <p:txBody>
          <a:bodyPr/>
          <a:lstStyle/>
          <a:p>
            <a:pPr eaLnBrk="1" hangingPunct="1"/>
            <a:r>
              <a:rPr lang="en-US" altLang="en-US" smtClean="0"/>
              <a:t>Several individuals, </a:t>
            </a:r>
            <a:r>
              <a:rPr lang="en-US" altLang="en-US" b="1" smtClean="0"/>
              <a:t>The Agile Alliance</a:t>
            </a:r>
            <a:r>
              <a:rPr lang="en-US" altLang="en-US" smtClean="0"/>
              <a:t>, </a:t>
            </a:r>
          </a:p>
          <a:p>
            <a:pPr lvl="1" eaLnBrk="1" hangingPunct="1"/>
            <a:r>
              <a:rPr lang="en-US" altLang="en-US" smtClean="0"/>
              <a:t>motivated to constrain activities </a:t>
            </a:r>
          </a:p>
          <a:p>
            <a:pPr lvl="1" eaLnBrk="1" hangingPunct="1"/>
            <a:r>
              <a:rPr lang="en-US" altLang="en-US" smtClean="0"/>
              <a:t>such that certain outputs and artifacts are </a:t>
            </a:r>
            <a:r>
              <a:rPr lang="en-US" altLang="en-US" b="1" smtClean="0"/>
              <a:t>predictably</a:t>
            </a:r>
            <a:r>
              <a:rPr lang="en-US" altLang="en-US" smtClean="0"/>
              <a:t> produced.</a:t>
            </a:r>
          </a:p>
          <a:p>
            <a:pPr lvl="1" eaLnBrk="1" hangingPunct="1"/>
            <a:r>
              <a:rPr lang="en-US" altLang="en-US" smtClean="0"/>
              <a:t>Around 2000, these notables got together to address common development problems.</a:t>
            </a:r>
          </a:p>
          <a:p>
            <a:pPr eaLnBrk="1" hangingPunct="1"/>
            <a:endParaRPr lang="en-US" altLang="en-US" smtClean="0"/>
          </a:p>
          <a:p>
            <a:pPr eaLnBrk="1" hangingPunct="1"/>
            <a:r>
              <a:rPr lang="en-US" altLang="en-US" smtClean="0"/>
              <a:t>Goal: outline values and principles to allow software teams to </a:t>
            </a:r>
          </a:p>
          <a:p>
            <a:pPr lvl="1" eaLnBrk="1" hangingPunct="1"/>
            <a:r>
              <a:rPr lang="en-US" altLang="en-US" b="1" smtClean="0"/>
              <a:t>develop quickly </a:t>
            </a:r>
            <a:r>
              <a:rPr lang="en-US" altLang="en-US" smtClean="0"/>
              <a:t>and </a:t>
            </a:r>
          </a:p>
          <a:p>
            <a:pPr lvl="1" eaLnBrk="1" hangingPunct="1"/>
            <a:r>
              <a:rPr lang="en-US" altLang="en-US" b="1" smtClean="0"/>
              <a:t>respond to change.  </a:t>
            </a:r>
          </a:p>
          <a:p>
            <a:pPr eaLnBrk="1" hangingPunct="1"/>
            <a:endParaRPr lang="en-US" altLang="en-US" smtClean="0"/>
          </a:p>
        </p:txBody>
      </p:sp>
    </p:spTree>
    <p:extLst>
      <p:ext uri="{BB962C8B-B14F-4D97-AF65-F5344CB8AC3E}">
        <p14:creationId xmlns:p14="http://schemas.microsoft.com/office/powerpoint/2010/main" val="198087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ltLang="en-US" smtClean="0"/>
          </a:p>
        </p:txBody>
      </p:sp>
      <p:sp>
        <p:nvSpPr>
          <p:cNvPr id="12291" name="Content Placeholder 2"/>
          <p:cNvSpPr>
            <a:spLocks noGrp="1"/>
          </p:cNvSpPr>
          <p:nvPr>
            <p:ph idx="1"/>
          </p:nvPr>
        </p:nvSpPr>
        <p:spPr/>
        <p:txBody>
          <a:bodyPr>
            <a:normAutofit fontScale="92500" lnSpcReduction="10000"/>
          </a:bodyPr>
          <a:lstStyle/>
          <a:p>
            <a:pPr eaLnBrk="1" hangingPunct="1">
              <a:lnSpc>
                <a:spcPct val="90000"/>
              </a:lnSpc>
            </a:pPr>
            <a:r>
              <a:rPr lang="en-US" altLang="en-US" sz="3000"/>
              <a:t>These activities arose in large part to </a:t>
            </a:r>
            <a:r>
              <a:rPr lang="en-US" altLang="en-US" sz="3000" b="1"/>
              <a:t>runaway</a:t>
            </a:r>
            <a:r>
              <a:rPr lang="en-US" altLang="en-US" sz="3000"/>
              <a:t> </a:t>
            </a:r>
            <a:r>
              <a:rPr lang="en-US" altLang="en-US" sz="3000" b="1"/>
              <a:t>processes</a:t>
            </a:r>
            <a:r>
              <a:rPr lang="en-US" altLang="en-US" sz="3000"/>
              <a:t>.</a:t>
            </a:r>
          </a:p>
          <a:p>
            <a:pPr lvl="1" eaLnBrk="1" hangingPunct="1">
              <a:lnSpc>
                <a:spcPct val="90000"/>
              </a:lnSpc>
            </a:pPr>
            <a:r>
              <a:rPr lang="en-US" altLang="en-US" sz="2600"/>
              <a:t>Failure to achieve certain goals was met with ‘more process.’  Schedules slipped;  budgets bloated, and processes became even larger.</a:t>
            </a:r>
          </a:p>
          <a:p>
            <a:pPr eaLnBrk="1" hangingPunct="1">
              <a:lnSpc>
                <a:spcPct val="90000"/>
              </a:lnSpc>
            </a:pPr>
            <a:endParaRPr lang="en-US" altLang="en-US" sz="3000"/>
          </a:p>
          <a:p>
            <a:pPr eaLnBrk="1" hangingPunct="1">
              <a:lnSpc>
                <a:spcPct val="90000"/>
              </a:lnSpc>
            </a:pPr>
            <a:r>
              <a:rPr lang="en-US" altLang="en-US" sz="3000"/>
              <a:t>The Alliance (17) created a statement of </a:t>
            </a:r>
            <a:r>
              <a:rPr lang="en-US" altLang="en-US" sz="3000" b="1"/>
              <a:t>values</a:t>
            </a:r>
            <a:r>
              <a:rPr lang="en-US" altLang="en-US" sz="3000"/>
              <a:t>:  termed the </a:t>
            </a:r>
            <a:r>
              <a:rPr lang="en-US" altLang="en-US" sz="3000" b="1"/>
              <a:t>manifesto</a:t>
            </a:r>
            <a:r>
              <a:rPr lang="en-US" altLang="en-US" sz="3000"/>
              <a:t> of the Agile Alliance.  </a:t>
            </a:r>
          </a:p>
          <a:p>
            <a:pPr eaLnBrk="1" hangingPunct="1">
              <a:lnSpc>
                <a:spcPct val="90000"/>
              </a:lnSpc>
            </a:pPr>
            <a:endParaRPr lang="en-US" altLang="en-US" sz="3000"/>
          </a:p>
          <a:p>
            <a:pPr eaLnBrk="1" hangingPunct="1">
              <a:lnSpc>
                <a:spcPct val="90000"/>
              </a:lnSpc>
            </a:pPr>
            <a:r>
              <a:rPr lang="en-US" altLang="en-US" sz="3000"/>
              <a:t>They then developed the </a:t>
            </a:r>
            <a:r>
              <a:rPr lang="en-US" altLang="en-US" sz="3000" b="1"/>
              <a:t>12</a:t>
            </a:r>
            <a:r>
              <a:rPr lang="en-US" altLang="en-US" sz="3000"/>
              <a:t> </a:t>
            </a:r>
            <a:r>
              <a:rPr lang="en-US" altLang="en-US" sz="3000" b="1"/>
              <a:t>Principles of Agility.</a:t>
            </a:r>
          </a:p>
          <a:p>
            <a:pPr eaLnBrk="1" hangingPunct="1">
              <a:lnSpc>
                <a:spcPct val="90000"/>
              </a:lnSpc>
            </a:pPr>
            <a:endParaRPr lang="en-US" altLang="en-US" sz="3000"/>
          </a:p>
        </p:txBody>
      </p:sp>
    </p:spTree>
    <p:extLst>
      <p:ext uri="{BB962C8B-B14F-4D97-AF65-F5344CB8AC3E}">
        <p14:creationId xmlns:p14="http://schemas.microsoft.com/office/powerpoint/2010/main" val="166670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2817812" y="1143001"/>
            <a:ext cx="4033838" cy="633413"/>
          </a:xfrm>
        </p:spPr>
        <p:txBody>
          <a:bodyPr>
            <a:normAutofit/>
          </a:bodyPr>
          <a:lstStyle/>
          <a:p>
            <a:pPr>
              <a:defRPr/>
            </a:pPr>
            <a:r>
              <a:rPr lang="en-US" altLang="en-US" smtClean="0">
                <a:solidFill>
                  <a:schemeClr val="tx1">
                    <a:lumMod val="75000"/>
                    <a:lumOff val="25000"/>
                  </a:schemeClr>
                </a:solidFill>
              </a:rPr>
              <a:t>What is “Agility”?</a:t>
            </a:r>
          </a:p>
        </p:txBody>
      </p:sp>
      <p:sp>
        <p:nvSpPr>
          <p:cNvPr id="21507" name="Rectangle 3"/>
          <p:cNvSpPr>
            <a:spLocks noGrp="1" noChangeArrowheads="1"/>
          </p:cNvSpPr>
          <p:nvPr>
            <p:ph idx="1"/>
          </p:nvPr>
        </p:nvSpPr>
        <p:spPr>
          <a:xfrm>
            <a:off x="3186112" y="1981200"/>
            <a:ext cx="7099300" cy="3200400"/>
          </a:xfrm>
        </p:spPr>
        <p:txBody>
          <a:bodyPr>
            <a:normAutofit/>
          </a:bodyPr>
          <a:lstStyle/>
          <a:p>
            <a:r>
              <a:rPr lang="en-US" altLang="en-US" smtClean="0"/>
              <a:t>Effective (rapid and adaptive) response to change</a:t>
            </a:r>
          </a:p>
          <a:p>
            <a:r>
              <a:rPr lang="en-US" altLang="en-US" smtClean="0"/>
              <a:t>Effective communication among all stakeholders</a:t>
            </a:r>
          </a:p>
          <a:p>
            <a:r>
              <a:rPr lang="en-US" altLang="en-US" smtClean="0"/>
              <a:t>Drawing the customer onto the team</a:t>
            </a:r>
          </a:p>
          <a:p>
            <a:r>
              <a:rPr lang="en-US" altLang="en-US" smtClean="0"/>
              <a:t>Organizing a team so that it is in control of the work performed</a:t>
            </a:r>
          </a:p>
          <a:p>
            <a:pPr>
              <a:buFont typeface="Wingdings" panose="05000000000000000000" pitchFamily="2" charset="2"/>
              <a:buNone/>
            </a:pPr>
            <a:r>
              <a:rPr lang="en-US" altLang="en-US" i="1" smtClean="0">
                <a:solidFill>
                  <a:schemeClr val="folHlink"/>
                </a:solidFill>
              </a:rPr>
              <a:t>Yielding …</a:t>
            </a:r>
            <a:endParaRPr lang="en-US" altLang="en-US" smtClean="0"/>
          </a:p>
          <a:p>
            <a:r>
              <a:rPr lang="en-US" altLang="en-US" smtClean="0"/>
              <a:t>Rapid, incremental delivery of software</a:t>
            </a:r>
          </a:p>
        </p:txBody>
      </p:sp>
      <p:sp>
        <p:nvSpPr>
          <p:cNvPr id="2" name="Footer Placeholder 1"/>
          <p:cNvSpPr>
            <a:spLocks noGrp="1"/>
          </p:cNvSpPr>
          <p:nvPr>
            <p:ph type="ftr" sz="quarter" idx="11"/>
          </p:nvPr>
        </p:nvSpPr>
        <p:spPr/>
        <p:txBody>
          <a:bodyPr/>
          <a:lstStyle/>
          <a:p>
            <a:pPr>
              <a:defRPr/>
            </a:pPr>
            <a:r>
              <a:rPr lang="en-US"/>
              <a:t>Agile software development</a:t>
            </a:r>
          </a:p>
        </p:txBody>
      </p:sp>
      <p:sp>
        <p:nvSpPr>
          <p:cNvPr id="5" name="Slide Number Placeholder 4"/>
          <p:cNvSpPr>
            <a:spLocks noGrp="1"/>
          </p:cNvSpPr>
          <p:nvPr>
            <p:ph type="sldNum" sz="quarter" idx="12"/>
          </p:nvPr>
        </p:nvSpPr>
        <p:spPr/>
        <p:txBody>
          <a:bodyPr/>
          <a:lstStyle/>
          <a:p>
            <a:pPr>
              <a:defRPr/>
            </a:pPr>
            <a:fld id="{F6104F8E-D505-4DDD-8BC6-2E79F7366C00}" type="slidenum">
              <a:rPr lang="en-US" altLang="en-US"/>
              <a:pPr>
                <a:defRPr/>
              </a:pPr>
              <a:t>16</a:t>
            </a:fld>
            <a:endParaRPr lang="en-US" altLang="en-US"/>
          </a:p>
        </p:txBody>
      </p:sp>
      <p:sp>
        <p:nvSpPr>
          <p:cNvPr id="21509" name="Footer Placeholder 3"/>
          <p:cNvSpPr txBox="1">
            <a:spLocks/>
          </p:cNvSpPr>
          <p:nvPr/>
        </p:nvSpPr>
        <p:spPr bwMode="auto">
          <a:xfrm>
            <a:off x="4551362" y="6356351"/>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a:lnSpc>
                <a:spcPct val="100000"/>
              </a:lnSpc>
              <a:spcBef>
                <a:spcPct val="0"/>
              </a:spcBef>
              <a:spcAft>
                <a:spcPct val="0"/>
              </a:spcAft>
              <a:buClrTx/>
              <a:buSzTx/>
              <a:buFontTx/>
              <a:buNone/>
            </a:pPr>
            <a:r>
              <a:rPr lang="en-US" altLang="en-US" sz="900">
                <a:solidFill>
                  <a:srgbClr val="898989"/>
                </a:solidFill>
                <a:latin typeface="Arial" panose="020B0604020202020204" pitchFamily="34" charset="0"/>
              </a:rPr>
              <a:t>Agile software development</a:t>
            </a:r>
          </a:p>
        </p:txBody>
      </p:sp>
    </p:spTree>
    <p:extLst>
      <p:ext uri="{BB962C8B-B14F-4D97-AF65-F5344CB8AC3E}">
        <p14:creationId xmlns:p14="http://schemas.microsoft.com/office/powerpoint/2010/main" val="320521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741612" y="990601"/>
            <a:ext cx="7162800" cy="633413"/>
          </a:xfrm>
        </p:spPr>
        <p:txBody>
          <a:bodyPr>
            <a:normAutofit/>
          </a:bodyPr>
          <a:lstStyle/>
          <a:p>
            <a:pPr>
              <a:defRPr/>
            </a:pPr>
            <a:r>
              <a:rPr lang="en-US" altLang="en-US" smtClean="0">
                <a:solidFill>
                  <a:schemeClr val="tx1">
                    <a:lumMod val="75000"/>
                    <a:lumOff val="25000"/>
                  </a:schemeClr>
                </a:solidFill>
              </a:rPr>
              <a:t>Agility and the Cost of Change</a:t>
            </a:r>
          </a:p>
        </p:txBody>
      </p:sp>
      <p:sp>
        <p:nvSpPr>
          <p:cNvPr id="2" name="Footer Placeholder 1"/>
          <p:cNvSpPr>
            <a:spLocks noGrp="1"/>
          </p:cNvSpPr>
          <p:nvPr>
            <p:ph type="ftr" sz="quarter" idx="11"/>
          </p:nvPr>
        </p:nvSpPr>
        <p:spPr/>
        <p:txBody>
          <a:bodyPr/>
          <a:lstStyle/>
          <a:p>
            <a:pPr>
              <a:defRPr/>
            </a:pPr>
            <a:r>
              <a:rPr lang="en-US"/>
              <a:t>Agile software development</a:t>
            </a:r>
          </a:p>
        </p:txBody>
      </p:sp>
      <p:sp>
        <p:nvSpPr>
          <p:cNvPr id="5" name="Slide Number Placeholder 4"/>
          <p:cNvSpPr>
            <a:spLocks noGrp="1"/>
          </p:cNvSpPr>
          <p:nvPr>
            <p:ph type="sldNum" sz="quarter" idx="12"/>
          </p:nvPr>
        </p:nvSpPr>
        <p:spPr/>
        <p:txBody>
          <a:bodyPr/>
          <a:lstStyle/>
          <a:p>
            <a:pPr>
              <a:defRPr/>
            </a:pPr>
            <a:fld id="{A7F30941-42E2-4CD1-A5FD-88E1CCE03F13}" type="slidenum">
              <a:rPr lang="en-US" altLang="en-US"/>
              <a:pPr>
                <a:defRPr/>
              </a:pPr>
              <a:t>17</a:t>
            </a:fld>
            <a:endParaRPr lang="en-US" altLang="en-US"/>
          </a:p>
        </p:txBody>
      </p:sp>
      <p:pic>
        <p:nvPicPr>
          <p:cNvPr id="22532" name="Picture 5"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212" y="2057400"/>
            <a:ext cx="5754688"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8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41613" y="1143001"/>
            <a:ext cx="5032375" cy="633413"/>
          </a:xfrm>
        </p:spPr>
        <p:txBody>
          <a:bodyPr>
            <a:normAutofit/>
          </a:bodyPr>
          <a:lstStyle/>
          <a:p>
            <a:pPr>
              <a:defRPr/>
            </a:pPr>
            <a:r>
              <a:rPr lang="en-US" altLang="en-US" smtClean="0">
                <a:solidFill>
                  <a:schemeClr val="tx1">
                    <a:lumMod val="75000"/>
                    <a:lumOff val="25000"/>
                  </a:schemeClr>
                </a:solidFill>
              </a:rPr>
              <a:t>An Agile Process</a:t>
            </a:r>
          </a:p>
        </p:txBody>
      </p:sp>
      <p:sp>
        <p:nvSpPr>
          <p:cNvPr id="23555" name="Rectangle 3"/>
          <p:cNvSpPr>
            <a:spLocks noGrp="1" noChangeArrowheads="1"/>
          </p:cNvSpPr>
          <p:nvPr>
            <p:ph idx="1"/>
          </p:nvPr>
        </p:nvSpPr>
        <p:spPr>
          <a:xfrm>
            <a:off x="3298826" y="2057400"/>
            <a:ext cx="7367587" cy="3009900"/>
          </a:xfrm>
        </p:spPr>
        <p:txBody>
          <a:bodyPr>
            <a:normAutofit/>
          </a:bodyPr>
          <a:lstStyle/>
          <a:p>
            <a:r>
              <a:rPr lang="en-US" altLang="en-US" smtClean="0"/>
              <a:t>Is driven by customer descriptions of what is required (scenarios)</a:t>
            </a:r>
          </a:p>
          <a:p>
            <a:r>
              <a:rPr lang="en-US" altLang="en-US" smtClean="0"/>
              <a:t>Recognizes that plans are short-lived</a:t>
            </a:r>
          </a:p>
          <a:p>
            <a:r>
              <a:rPr lang="en-US" altLang="en-US" smtClean="0"/>
              <a:t>Develops software iteratively with a heavy emphasis on construction activities</a:t>
            </a:r>
          </a:p>
          <a:p>
            <a:r>
              <a:rPr lang="en-US" altLang="en-US" smtClean="0"/>
              <a:t>Delivers multiple ‘software increments’</a:t>
            </a:r>
          </a:p>
          <a:p>
            <a:r>
              <a:rPr lang="en-US" altLang="en-US" smtClean="0"/>
              <a:t>Adapts as changes occur</a:t>
            </a: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5CC99742-8563-41C1-B6B3-DC3EA1D384DC}" type="slidenum">
              <a:rPr lang="en-US" altLang="en-US"/>
              <a:pPr>
                <a:defRPr/>
              </a:pPr>
              <a:t>18</a:t>
            </a:fld>
            <a:endParaRPr lang="en-US" altLang="en-US"/>
          </a:p>
        </p:txBody>
      </p:sp>
    </p:spTree>
    <p:extLst>
      <p:ext uri="{BB962C8B-B14F-4D97-AF65-F5344CB8AC3E}">
        <p14:creationId xmlns:p14="http://schemas.microsoft.com/office/powerpoint/2010/main" val="248663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2741612" y="609600"/>
            <a:ext cx="6680200" cy="1143000"/>
          </a:xfrm>
        </p:spPr>
        <p:txBody>
          <a:bodyPr>
            <a:normAutofit/>
          </a:bodyPr>
          <a:lstStyle/>
          <a:p>
            <a:pPr>
              <a:defRPr/>
            </a:pPr>
            <a:r>
              <a:rPr lang="en-US" altLang="en-US" sz="3600">
                <a:solidFill>
                  <a:schemeClr val="tx1">
                    <a:lumMod val="75000"/>
                    <a:lumOff val="25000"/>
                  </a:schemeClr>
                </a:solidFill>
              </a:rPr>
              <a:t>The Manifesto for </a:t>
            </a:r>
            <a:br>
              <a:rPr lang="en-US" altLang="en-US" sz="3600">
                <a:solidFill>
                  <a:schemeClr val="tx1">
                    <a:lumMod val="75000"/>
                    <a:lumOff val="25000"/>
                  </a:schemeClr>
                </a:solidFill>
              </a:rPr>
            </a:br>
            <a:r>
              <a:rPr lang="en-US" altLang="en-US" sz="3600">
                <a:solidFill>
                  <a:schemeClr val="tx1">
                    <a:lumMod val="75000"/>
                    <a:lumOff val="25000"/>
                  </a:schemeClr>
                </a:solidFill>
              </a:rPr>
              <a:t>Agile Software Development</a:t>
            </a:r>
            <a:endParaRPr lang="en-US" altLang="en-US" smtClean="0">
              <a:solidFill>
                <a:schemeClr val="tx1">
                  <a:lumMod val="75000"/>
                  <a:lumOff val="25000"/>
                </a:schemeClr>
              </a:solidFill>
            </a:endParaRPr>
          </a:p>
        </p:txBody>
      </p:sp>
      <p:sp>
        <p:nvSpPr>
          <p:cNvPr id="3" name="Footer Placeholder 2"/>
          <p:cNvSpPr>
            <a:spLocks noGrp="1"/>
          </p:cNvSpPr>
          <p:nvPr>
            <p:ph type="ftr" sz="quarter" idx="11"/>
          </p:nvPr>
        </p:nvSpPr>
        <p:spPr/>
        <p:txBody>
          <a:bodyPr/>
          <a:lstStyle/>
          <a:p>
            <a:pPr>
              <a:defRPr/>
            </a:pPr>
            <a:r>
              <a:rPr lang="en-US"/>
              <a:t>Agile software development</a:t>
            </a:r>
          </a:p>
        </p:txBody>
      </p:sp>
      <p:sp>
        <p:nvSpPr>
          <p:cNvPr id="6" name="Slide Number Placeholder 4"/>
          <p:cNvSpPr>
            <a:spLocks noGrp="1"/>
          </p:cNvSpPr>
          <p:nvPr>
            <p:ph type="sldNum" sz="quarter" idx="12"/>
          </p:nvPr>
        </p:nvSpPr>
        <p:spPr/>
        <p:txBody>
          <a:bodyPr/>
          <a:lstStyle/>
          <a:p>
            <a:pPr>
              <a:defRPr/>
            </a:pPr>
            <a:fld id="{F10729A7-053D-4F75-B8AA-4155F83E6FE9}" type="slidenum">
              <a:rPr lang="en-US" altLang="en-US"/>
              <a:pPr>
                <a:defRPr/>
              </a:pPr>
              <a:t>19</a:t>
            </a:fld>
            <a:endParaRPr lang="en-US" altLang="en-US"/>
          </a:p>
        </p:txBody>
      </p:sp>
      <p:sp>
        <p:nvSpPr>
          <p:cNvPr id="166915" name="Text Box 3"/>
          <p:cNvSpPr txBox="1">
            <a:spLocks noChangeArrowheads="1"/>
          </p:cNvSpPr>
          <p:nvPr/>
        </p:nvSpPr>
        <p:spPr bwMode="auto">
          <a:xfrm>
            <a:off x="227012" y="1905001"/>
            <a:ext cx="11582400" cy="333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ts val="600"/>
              </a:spcBef>
              <a:defRPr/>
            </a:pPr>
            <a:r>
              <a:rPr lang="en-US" altLang="en-US" sz="2000" b="1" dirty="0">
                <a:effectLst>
                  <a:outerShdw blurRad="38100" dist="38100" dir="2700000" algn="tl">
                    <a:srgbClr val="FFFFFF"/>
                  </a:outerShdw>
                </a:effectLst>
                <a:latin typeface="Palatino" pitchFamily="-128" charset="0"/>
                <a:ea typeface="ＭＳ Ｐゴシック" panose="020B0600070205080204" pitchFamily="34" charset="-128"/>
              </a:rPr>
              <a:t>“We are uncovering better ways of developing software by doing it and helping others do it.  </a:t>
            </a:r>
            <a:r>
              <a:rPr lang="en-US" altLang="en-US" sz="2000" b="1" dirty="0" smtClean="0">
                <a:effectLst>
                  <a:outerShdw blurRad="38100" dist="38100" dir="2700000" algn="tl">
                    <a:srgbClr val="FFFFFF"/>
                  </a:outerShdw>
                </a:effectLst>
                <a:latin typeface="Palatino" pitchFamily="-128" charset="0"/>
                <a:ea typeface="ＭＳ Ｐゴシック" panose="020B0600070205080204" pitchFamily="34" charset="-128"/>
              </a:rPr>
              <a:t>Through </a:t>
            </a:r>
            <a:r>
              <a:rPr lang="en-US" altLang="en-US" sz="2000" b="1" dirty="0">
                <a:effectLst>
                  <a:outerShdw blurRad="38100" dist="38100" dir="2700000" algn="tl">
                    <a:srgbClr val="FFFFFF"/>
                  </a:outerShdw>
                </a:effectLst>
                <a:latin typeface="Palatino" pitchFamily="-128" charset="0"/>
                <a:ea typeface="ＭＳ Ｐゴシック" panose="020B0600070205080204" pitchFamily="34" charset="-128"/>
              </a:rPr>
              <a:t>this work we have come to value</a:t>
            </a:r>
            <a:r>
              <a:rPr lang="en-US" altLang="en-US" sz="2000" b="1" dirty="0" smtClean="0">
                <a:effectLst>
                  <a:outerShdw blurRad="38100" dist="38100" dir="2700000" algn="tl">
                    <a:srgbClr val="FFFFFF"/>
                  </a:outerShdw>
                </a:effectLst>
                <a:latin typeface="Palatino" pitchFamily="-128" charset="0"/>
                <a:ea typeface="ＭＳ Ｐゴシック" panose="020B0600070205080204" pitchFamily="34" charset="-128"/>
              </a:rPr>
              <a:t>:</a:t>
            </a:r>
            <a:endParaRPr lang="tr-TR" altLang="en-US" sz="2000" b="1" dirty="0" smtClean="0">
              <a:effectLst>
                <a:outerShdw blurRad="38100" dist="38100" dir="2700000" algn="tl">
                  <a:srgbClr val="FFFFFF"/>
                </a:outerShdw>
              </a:effectLst>
              <a:latin typeface="Palatino" pitchFamily="-128" charset="0"/>
              <a:ea typeface="ＭＳ Ｐゴシック" panose="020B0600070205080204" pitchFamily="34" charset="-128"/>
            </a:endParaRPr>
          </a:p>
          <a:p>
            <a:pPr>
              <a:lnSpc>
                <a:spcPct val="90000"/>
              </a:lnSpc>
              <a:spcBef>
                <a:spcPts val="600"/>
              </a:spcBef>
              <a:defRPr/>
            </a:pPr>
            <a:r>
              <a:rPr lang="en-US" altLang="en-US" sz="2000" b="1" dirty="0" smtClean="0">
                <a:effectLst>
                  <a:outerShdw blurRad="38100" dist="38100" dir="2700000" algn="tl">
                    <a:srgbClr val="FFFFFF"/>
                  </a:outerShdw>
                </a:effectLst>
                <a:latin typeface="Palatino" pitchFamily="-128" charset="0"/>
                <a:ea typeface="ＭＳ Ｐゴシック" panose="020B0600070205080204" pitchFamily="34" charset="-128"/>
              </a:rPr>
              <a:t> </a:t>
            </a:r>
            <a:endParaRPr lang="en-US" altLang="en-US" sz="2000" b="1" dirty="0">
              <a:effectLst>
                <a:outerShdw blurRad="38100" dist="38100" dir="2700000" algn="tl">
                  <a:srgbClr val="FFFFFF"/>
                </a:outerShdw>
              </a:effectLst>
              <a:latin typeface="Palatino" pitchFamily="-128" charset="0"/>
              <a:ea typeface="ＭＳ Ｐゴシック" panose="020B0600070205080204" pitchFamily="34" charset="-128"/>
            </a:endParaRPr>
          </a:p>
          <a:p>
            <a:pPr lvl="1">
              <a:lnSpc>
                <a:spcPct val="90000"/>
              </a:lnSpc>
              <a:spcBef>
                <a:spcPts val="300"/>
              </a:spcBef>
              <a:buFontTx/>
              <a:buChar char="•"/>
              <a:defRPr/>
            </a:pPr>
            <a:r>
              <a:rPr lang="en-US" altLang="en-US" sz="2800" b="1" i="1" dirty="0">
                <a:solidFill>
                  <a:schemeClr val="folHlink"/>
                </a:solidFill>
                <a:latin typeface="Palatino" pitchFamily="-128" charset="0"/>
                <a:ea typeface="ＭＳ Ｐゴシック" panose="020B0600070205080204" pitchFamily="34" charset="-128"/>
              </a:rPr>
              <a:t>Individuals and interactions</a:t>
            </a:r>
            <a:r>
              <a:rPr lang="en-US" altLang="en-US" sz="2800" b="1" dirty="0">
                <a:solidFill>
                  <a:schemeClr val="folHlink"/>
                </a:solidFill>
                <a:latin typeface="Palatino" pitchFamily="-128" charset="0"/>
                <a:ea typeface="ＭＳ Ｐゴシック" panose="020B0600070205080204" pitchFamily="34" charset="-128"/>
              </a:rPr>
              <a:t> over processes and tools </a:t>
            </a:r>
          </a:p>
          <a:p>
            <a:pPr lvl="1">
              <a:lnSpc>
                <a:spcPct val="90000"/>
              </a:lnSpc>
              <a:spcBef>
                <a:spcPts val="300"/>
              </a:spcBef>
              <a:buFontTx/>
              <a:buChar char="•"/>
              <a:defRPr/>
            </a:pPr>
            <a:r>
              <a:rPr lang="en-US" altLang="en-US" sz="2800" b="1" i="1" dirty="0">
                <a:solidFill>
                  <a:schemeClr val="folHlink"/>
                </a:solidFill>
                <a:latin typeface="Palatino" pitchFamily="-128" charset="0"/>
                <a:ea typeface="ＭＳ Ｐゴシック" panose="020B0600070205080204" pitchFamily="34" charset="-128"/>
              </a:rPr>
              <a:t>Working software</a:t>
            </a:r>
            <a:r>
              <a:rPr lang="en-US" altLang="en-US" sz="2800" b="1" dirty="0">
                <a:solidFill>
                  <a:schemeClr val="folHlink"/>
                </a:solidFill>
                <a:latin typeface="Palatino" pitchFamily="-128" charset="0"/>
                <a:ea typeface="ＭＳ Ｐゴシック" panose="020B0600070205080204" pitchFamily="34" charset="-128"/>
              </a:rPr>
              <a:t> over comprehensive documentation </a:t>
            </a:r>
          </a:p>
          <a:p>
            <a:pPr lvl="1">
              <a:lnSpc>
                <a:spcPct val="90000"/>
              </a:lnSpc>
              <a:spcBef>
                <a:spcPts val="300"/>
              </a:spcBef>
              <a:buFontTx/>
              <a:buChar char="•"/>
              <a:defRPr/>
            </a:pPr>
            <a:r>
              <a:rPr lang="en-US" altLang="en-US" sz="2800" b="1" i="1" dirty="0">
                <a:solidFill>
                  <a:schemeClr val="folHlink"/>
                </a:solidFill>
                <a:latin typeface="Palatino" pitchFamily="-128" charset="0"/>
                <a:ea typeface="ＭＳ Ｐゴシック" panose="020B0600070205080204" pitchFamily="34" charset="-128"/>
              </a:rPr>
              <a:t>Customer collaboration</a:t>
            </a:r>
            <a:r>
              <a:rPr lang="en-US" altLang="en-US" sz="2800" b="1" dirty="0">
                <a:solidFill>
                  <a:schemeClr val="folHlink"/>
                </a:solidFill>
                <a:latin typeface="Palatino" pitchFamily="-128" charset="0"/>
                <a:ea typeface="ＭＳ Ｐゴシック" panose="020B0600070205080204" pitchFamily="34" charset="-128"/>
              </a:rPr>
              <a:t> over contract negotiation </a:t>
            </a:r>
          </a:p>
          <a:p>
            <a:pPr lvl="1">
              <a:lnSpc>
                <a:spcPct val="90000"/>
              </a:lnSpc>
              <a:spcBef>
                <a:spcPts val="300"/>
              </a:spcBef>
              <a:buFontTx/>
              <a:buChar char="•"/>
              <a:defRPr/>
            </a:pPr>
            <a:r>
              <a:rPr lang="en-US" altLang="en-US" sz="2800" b="1" i="1" dirty="0">
                <a:solidFill>
                  <a:schemeClr val="folHlink"/>
                </a:solidFill>
                <a:latin typeface="Palatino" pitchFamily="-128" charset="0"/>
                <a:ea typeface="ＭＳ Ｐゴシック" panose="020B0600070205080204" pitchFamily="34" charset="-128"/>
              </a:rPr>
              <a:t>Responding to change</a:t>
            </a:r>
            <a:r>
              <a:rPr lang="en-US" altLang="en-US" sz="2800" b="1" dirty="0">
                <a:solidFill>
                  <a:schemeClr val="folHlink"/>
                </a:solidFill>
                <a:latin typeface="Palatino" pitchFamily="-128" charset="0"/>
                <a:ea typeface="ＭＳ Ｐゴシック" panose="020B0600070205080204" pitchFamily="34" charset="-128"/>
              </a:rPr>
              <a:t> over following a plan </a:t>
            </a:r>
          </a:p>
          <a:p>
            <a:pPr>
              <a:lnSpc>
                <a:spcPct val="90000"/>
              </a:lnSpc>
              <a:spcBef>
                <a:spcPts val="300"/>
              </a:spcBef>
              <a:defRPr/>
            </a:pPr>
            <a:endParaRPr lang="tr-TR" altLang="en-US" sz="2000" b="1" dirty="0" smtClean="0">
              <a:effectLst>
                <a:outerShdw blurRad="38100" dist="38100" dir="2700000" algn="tl">
                  <a:srgbClr val="FFFFFF"/>
                </a:outerShdw>
              </a:effectLst>
              <a:latin typeface="Palatino" pitchFamily="-128" charset="0"/>
              <a:ea typeface="ＭＳ Ｐゴシック" panose="020B0600070205080204" pitchFamily="34" charset="-128"/>
            </a:endParaRPr>
          </a:p>
          <a:p>
            <a:pPr>
              <a:lnSpc>
                <a:spcPct val="90000"/>
              </a:lnSpc>
              <a:spcBef>
                <a:spcPts val="300"/>
              </a:spcBef>
              <a:defRPr/>
            </a:pPr>
            <a:r>
              <a:rPr lang="en-US" altLang="en-US" sz="2000" b="1" dirty="0" smtClean="0">
                <a:effectLst>
                  <a:outerShdw blurRad="38100" dist="38100" dir="2700000" algn="tl">
                    <a:srgbClr val="FFFFFF"/>
                  </a:outerShdw>
                </a:effectLst>
                <a:latin typeface="Palatino" pitchFamily="-128" charset="0"/>
                <a:ea typeface="ＭＳ Ｐゴシック" panose="020B0600070205080204" pitchFamily="34" charset="-128"/>
              </a:rPr>
              <a:t>That </a:t>
            </a:r>
            <a:r>
              <a:rPr lang="en-US" altLang="en-US" sz="2000" b="1" dirty="0">
                <a:effectLst>
                  <a:outerShdw blurRad="38100" dist="38100" dir="2700000" algn="tl">
                    <a:srgbClr val="FFFFFF"/>
                  </a:outerShdw>
                </a:effectLst>
                <a:latin typeface="Palatino" pitchFamily="-128" charset="0"/>
                <a:ea typeface="ＭＳ Ｐゴシック" panose="020B0600070205080204" pitchFamily="34" charset="-128"/>
              </a:rPr>
              <a:t>is, while there is value in the items on the right, we value the items on the left more.”</a:t>
            </a:r>
          </a:p>
        </p:txBody>
      </p:sp>
      <p:sp>
        <p:nvSpPr>
          <p:cNvPr id="166916" name="Text Box 4"/>
          <p:cNvSpPr txBox="1">
            <a:spLocks noChangeArrowheads="1"/>
          </p:cNvSpPr>
          <p:nvPr/>
        </p:nvSpPr>
        <p:spPr bwMode="auto">
          <a:xfrm>
            <a:off x="7034213" y="5570538"/>
            <a:ext cx="1838965"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defRPr/>
            </a:pPr>
            <a:r>
              <a:rPr lang="en-US" altLang="en-US" b="1" i="1">
                <a:solidFill>
                  <a:schemeClr val="folHlink"/>
                </a:solidFill>
                <a:latin typeface="Palatino" pitchFamily="-128" charset="0"/>
                <a:ea typeface="ＭＳ Ｐゴシック" panose="020B0600070205080204" pitchFamily="34" charset="-128"/>
              </a:rPr>
              <a:t>Kent Beck et al</a:t>
            </a:r>
            <a:endParaRPr lang="en-US" altLang="en-US" b="1" i="1">
              <a:solidFill>
                <a:srgbClr val="F3FF07"/>
              </a:solidFill>
              <a:effectLst>
                <a:outerShdw blurRad="38100" dist="38100" dir="2700000" algn="tl">
                  <a:srgbClr val="000000"/>
                </a:outerShdw>
              </a:effectLst>
              <a:latin typeface="Palatino" pitchFamily="-128" charset="0"/>
              <a:ea typeface="ＭＳ Ｐゴシック" panose="020B0600070205080204" pitchFamily="34" charset="-128"/>
            </a:endParaRPr>
          </a:p>
        </p:txBody>
      </p:sp>
      <p:sp>
        <p:nvSpPr>
          <p:cNvPr id="19462" name="Footer Placeholder 3"/>
          <p:cNvSpPr txBox="1">
            <a:spLocks/>
          </p:cNvSpPr>
          <p:nvPr/>
        </p:nvSpPr>
        <p:spPr bwMode="auto">
          <a:xfrm>
            <a:off x="4551362" y="6356351"/>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a:lnSpc>
                <a:spcPct val="100000"/>
              </a:lnSpc>
              <a:spcBef>
                <a:spcPct val="0"/>
              </a:spcBef>
              <a:spcAft>
                <a:spcPct val="0"/>
              </a:spcAft>
              <a:buClrTx/>
              <a:buSzTx/>
              <a:buFontTx/>
              <a:buNone/>
            </a:pPr>
            <a:r>
              <a:rPr lang="en-US" altLang="en-US" sz="900">
                <a:solidFill>
                  <a:srgbClr val="898989"/>
                </a:solidFill>
                <a:latin typeface="Arial" panose="020B0604020202020204" pitchFamily="34" charset="0"/>
              </a:rPr>
              <a:t>Agile software development</a:t>
            </a:r>
          </a:p>
        </p:txBody>
      </p:sp>
    </p:spTree>
    <p:extLst>
      <p:ext uri="{BB962C8B-B14F-4D97-AF65-F5344CB8AC3E}">
        <p14:creationId xmlns:p14="http://schemas.microsoft.com/office/powerpoint/2010/main" val="255506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9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9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69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6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pPr>
              <a:defRPr/>
            </a:pPr>
            <a:r>
              <a:rPr lang="en-US" altLang="en-US" smtClean="0">
                <a:solidFill>
                  <a:schemeClr val="tx1">
                    <a:lumMod val="75000"/>
                    <a:lumOff val="25000"/>
                  </a:schemeClr>
                </a:solidFill>
              </a:rPr>
              <a:t>Rapid software development</a:t>
            </a:r>
          </a:p>
        </p:txBody>
      </p:sp>
      <p:sp>
        <p:nvSpPr>
          <p:cNvPr id="3" name="Content Placeholder 2"/>
          <p:cNvSpPr>
            <a:spLocks noGrp="1"/>
          </p:cNvSpPr>
          <p:nvPr>
            <p:ph idx="1"/>
          </p:nvPr>
        </p:nvSpPr>
        <p:spPr>
          <a:xfrm>
            <a:off x="1912937" y="1736726"/>
            <a:ext cx="8407400" cy="4525963"/>
          </a:xfrm>
        </p:spPr>
        <p:txBody>
          <a:bodyPr rtlCol="0">
            <a:normAutofit lnSpcReduction="10000"/>
          </a:bodyPr>
          <a:lstStyle/>
          <a:p>
            <a:pPr marL="91440" indent="-91440">
              <a:lnSpc>
                <a:spcPct val="80000"/>
              </a:lnSpc>
              <a:defRPr/>
            </a:pPr>
            <a:r>
              <a:rPr lang="en-US" altLang="en-US" sz="2700" dirty="0">
                <a:solidFill>
                  <a:schemeClr val="tx1">
                    <a:lumMod val="75000"/>
                    <a:lumOff val="25000"/>
                  </a:schemeClr>
                </a:solidFill>
              </a:rPr>
              <a:t>Rapid development and delivery is now often the most important requirement for software systems</a:t>
            </a:r>
          </a:p>
          <a:p>
            <a:pPr marL="384048" lvl="1" indent="-182880">
              <a:lnSpc>
                <a:spcPct val="80000"/>
              </a:lnSpc>
              <a:defRPr/>
            </a:pPr>
            <a:r>
              <a:rPr lang="en-US" altLang="en-US" sz="2400" dirty="0">
                <a:solidFill>
                  <a:schemeClr val="tx1">
                    <a:lumMod val="75000"/>
                    <a:lumOff val="25000"/>
                  </a:schemeClr>
                </a:solidFill>
              </a:rPr>
              <a:t>Businesses operate in a fast –changing requirement and it is practically impossible to produce a set of stable software requirements</a:t>
            </a:r>
          </a:p>
          <a:p>
            <a:pPr marL="384048" lvl="1" indent="-182880">
              <a:lnSpc>
                <a:spcPct val="80000"/>
              </a:lnSpc>
              <a:defRPr/>
            </a:pPr>
            <a:r>
              <a:rPr lang="en-US" altLang="en-US" sz="2400" dirty="0">
                <a:solidFill>
                  <a:schemeClr val="tx1">
                    <a:lumMod val="75000"/>
                    <a:lumOff val="25000"/>
                  </a:schemeClr>
                </a:solidFill>
              </a:rPr>
              <a:t>Software has to evolve quickly to reflect changing business needs.</a:t>
            </a:r>
          </a:p>
          <a:p>
            <a:pPr marL="91440" indent="-91440">
              <a:lnSpc>
                <a:spcPct val="80000"/>
              </a:lnSpc>
              <a:defRPr/>
            </a:pPr>
            <a:r>
              <a:rPr lang="en-US" altLang="en-US" sz="2700" dirty="0">
                <a:solidFill>
                  <a:schemeClr val="tx1">
                    <a:lumMod val="75000"/>
                    <a:lumOff val="25000"/>
                  </a:schemeClr>
                </a:solidFill>
              </a:rPr>
              <a:t>Rapid software development</a:t>
            </a:r>
          </a:p>
          <a:p>
            <a:pPr marL="384048" lvl="1" indent="-182880">
              <a:lnSpc>
                <a:spcPct val="80000"/>
              </a:lnSpc>
              <a:defRPr/>
            </a:pPr>
            <a:r>
              <a:rPr lang="en-US" altLang="en-US" sz="2400" dirty="0">
                <a:solidFill>
                  <a:schemeClr val="tx1">
                    <a:lumMod val="75000"/>
                    <a:lumOff val="25000"/>
                  </a:schemeClr>
                </a:solidFill>
              </a:rPr>
              <a:t>Specification, design and implementation are inter-leaved</a:t>
            </a:r>
          </a:p>
          <a:p>
            <a:pPr marL="384048" lvl="1" indent="-182880">
              <a:lnSpc>
                <a:spcPct val="80000"/>
              </a:lnSpc>
              <a:defRPr/>
            </a:pPr>
            <a:r>
              <a:rPr lang="en-US" altLang="en-US" sz="2400" dirty="0">
                <a:solidFill>
                  <a:schemeClr val="tx1">
                    <a:lumMod val="75000"/>
                    <a:lumOff val="25000"/>
                  </a:schemeClr>
                </a:solidFill>
              </a:rPr>
              <a:t>System is developed as a series of versions with stakeholders involved in version evaluation</a:t>
            </a:r>
          </a:p>
          <a:p>
            <a:pPr marL="384048" lvl="1" indent="-182880">
              <a:lnSpc>
                <a:spcPct val="80000"/>
              </a:lnSpc>
              <a:defRPr/>
            </a:pPr>
            <a:r>
              <a:rPr lang="en-US" altLang="en-US" sz="2400" dirty="0">
                <a:solidFill>
                  <a:schemeClr val="tx1">
                    <a:lumMod val="75000"/>
                    <a:lumOff val="25000"/>
                  </a:schemeClr>
                </a:solidFill>
              </a:rPr>
              <a:t>User interfaces are often developed using an IDE and graphical toolset.</a:t>
            </a:r>
          </a:p>
        </p:txBody>
      </p:sp>
      <p:sp>
        <p:nvSpPr>
          <p:cNvPr id="5" name="Footer Placeholder 4"/>
          <p:cNvSpPr>
            <a:spLocks noGrp="1"/>
          </p:cNvSpPr>
          <p:nvPr>
            <p:ph type="ftr" sz="quarter" idx="11"/>
          </p:nvPr>
        </p:nvSpPr>
        <p:spPr/>
        <p:txBody>
          <a:bodyPr/>
          <a:lstStyle/>
          <a:p>
            <a:pPr>
              <a:defRPr/>
            </a:pPr>
            <a:r>
              <a:rPr lang="en-US"/>
              <a:t>Agile software development</a:t>
            </a:r>
          </a:p>
        </p:txBody>
      </p:sp>
      <p:sp>
        <p:nvSpPr>
          <p:cNvPr id="4" name="Slide Number Placeholder 3"/>
          <p:cNvSpPr>
            <a:spLocks noGrp="1"/>
          </p:cNvSpPr>
          <p:nvPr>
            <p:ph type="sldNum" sz="quarter" idx="12"/>
          </p:nvPr>
        </p:nvSpPr>
        <p:spPr>
          <a:xfrm>
            <a:off x="8075612" y="6356351"/>
            <a:ext cx="2133600" cy="365125"/>
          </a:xfr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fld id="{778993FC-22C9-4C04-98B0-B89E9674E56F}" type="slidenum">
              <a:rPr lang="en-US" altLang="en-US">
                <a:solidFill>
                  <a:srgbClr val="898989"/>
                </a:solidFill>
              </a:rPr>
              <a:pPr>
                <a:defRPr/>
              </a:pPr>
              <a:t>2</a:t>
            </a:fld>
            <a:endParaRPr lang="en-US" altLang="en-US">
              <a:solidFill>
                <a:srgbClr val="898989"/>
              </a:solidFill>
            </a:endParaRPr>
          </a:p>
        </p:txBody>
      </p:sp>
    </p:spTree>
    <p:extLst>
      <p:ext uri="{BB962C8B-B14F-4D97-AF65-F5344CB8AC3E}">
        <p14:creationId xmlns:p14="http://schemas.microsoft.com/office/powerpoint/2010/main" val="385059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76200"/>
            <a:ext cx="8229600" cy="1143000"/>
          </a:xfrm>
        </p:spPr>
        <p:txBody>
          <a:bodyPr rtlCol="0">
            <a:normAutofit/>
          </a:bodyPr>
          <a:lstStyle/>
          <a:p>
            <a:pPr eaLnBrk="1" fontAlgn="auto" hangingPunct="1">
              <a:spcAft>
                <a:spcPts val="0"/>
              </a:spcAft>
              <a:defRPr/>
            </a:pPr>
            <a:r>
              <a:rPr lang="en-US" dirty="0" smtClean="0"/>
              <a:t>Value 1:  Individuals and Interactions over Processes and Tools</a:t>
            </a:r>
            <a:endParaRPr lang="en-US" dirty="0"/>
          </a:p>
        </p:txBody>
      </p:sp>
      <p:sp>
        <p:nvSpPr>
          <p:cNvPr id="14339" name="Content Placeholder 2"/>
          <p:cNvSpPr>
            <a:spLocks noGrp="1"/>
          </p:cNvSpPr>
          <p:nvPr>
            <p:ph idx="1"/>
          </p:nvPr>
        </p:nvSpPr>
        <p:spPr>
          <a:xfrm>
            <a:off x="912812" y="1219200"/>
            <a:ext cx="10896600" cy="5257800"/>
          </a:xfrm>
        </p:spPr>
        <p:txBody>
          <a:bodyPr>
            <a:normAutofit/>
          </a:bodyPr>
          <a:lstStyle/>
          <a:p>
            <a:pPr eaLnBrk="1" hangingPunct="1">
              <a:lnSpc>
                <a:spcPct val="80000"/>
              </a:lnSpc>
            </a:pPr>
            <a:r>
              <a:rPr lang="en-US" altLang="en-US" sz="2500" b="1" dirty="0"/>
              <a:t>Strong players</a:t>
            </a:r>
            <a:r>
              <a:rPr lang="en-US" altLang="en-US" sz="2500" dirty="0"/>
              <a:t>: a must, but can fail if don’t work together.</a:t>
            </a:r>
          </a:p>
          <a:p>
            <a:pPr eaLnBrk="1" hangingPunct="1">
              <a:lnSpc>
                <a:spcPct val="80000"/>
              </a:lnSpc>
            </a:pPr>
            <a:r>
              <a:rPr lang="en-US" altLang="en-US" sz="2500" b="1" dirty="0"/>
              <a:t>Strong player:</a:t>
            </a:r>
            <a:r>
              <a:rPr lang="en-US" altLang="en-US" sz="2500" dirty="0"/>
              <a:t>  not necessarily an ‘ace;’  work well with others! </a:t>
            </a:r>
          </a:p>
          <a:p>
            <a:pPr lvl="1" eaLnBrk="1" hangingPunct="1">
              <a:lnSpc>
                <a:spcPct val="80000"/>
              </a:lnSpc>
            </a:pPr>
            <a:r>
              <a:rPr lang="en-US" altLang="en-US" sz="2100" dirty="0"/>
              <a:t>Communication and interacting is </a:t>
            </a:r>
            <a:r>
              <a:rPr lang="en-US" altLang="en-US" sz="2100" b="1" dirty="0"/>
              <a:t>more important</a:t>
            </a:r>
            <a:r>
              <a:rPr lang="en-US" altLang="en-US" sz="2100" dirty="0"/>
              <a:t> than raw talent.</a:t>
            </a:r>
          </a:p>
          <a:p>
            <a:pPr eaLnBrk="1" hangingPunct="1">
              <a:lnSpc>
                <a:spcPct val="80000"/>
              </a:lnSpc>
            </a:pPr>
            <a:r>
              <a:rPr lang="en-US" altLang="en-US" sz="2500" dirty="0"/>
              <a:t>‘</a:t>
            </a:r>
            <a:r>
              <a:rPr lang="en-US" altLang="en-US" sz="2500" b="1" dirty="0"/>
              <a:t>Right’ tools</a:t>
            </a:r>
            <a:r>
              <a:rPr lang="en-US" altLang="en-US" sz="2500" dirty="0"/>
              <a:t> are vital to smooth functioning of a team.</a:t>
            </a:r>
          </a:p>
          <a:p>
            <a:pPr eaLnBrk="1" hangingPunct="1">
              <a:lnSpc>
                <a:spcPct val="80000"/>
              </a:lnSpc>
            </a:pPr>
            <a:r>
              <a:rPr lang="en-US" altLang="en-US" sz="2500" b="1" dirty="0"/>
              <a:t>Start small</a:t>
            </a:r>
            <a:r>
              <a:rPr lang="en-US" altLang="en-US" sz="2500" dirty="0"/>
              <a:t>.  Find a free tool and use until you can demo you’ve outgrown it.  Don’t assume bigger is better.  Start with white board;  flat files before going to a huge database.</a:t>
            </a:r>
          </a:p>
          <a:p>
            <a:pPr eaLnBrk="1" hangingPunct="1">
              <a:lnSpc>
                <a:spcPct val="80000"/>
              </a:lnSpc>
            </a:pPr>
            <a:r>
              <a:rPr lang="en-US" altLang="en-US" sz="2500" b="1" dirty="0"/>
              <a:t>Building a team</a:t>
            </a:r>
            <a:r>
              <a:rPr lang="en-US" altLang="en-US" sz="2500" dirty="0"/>
              <a:t> more important than </a:t>
            </a:r>
            <a:r>
              <a:rPr lang="en-US" altLang="en-US" sz="2500" b="1" dirty="0"/>
              <a:t>building environment.</a:t>
            </a:r>
            <a:r>
              <a:rPr lang="en-US" altLang="en-US" sz="2500" dirty="0"/>
              <a:t>  </a:t>
            </a:r>
          </a:p>
          <a:p>
            <a:pPr lvl="1" eaLnBrk="1" hangingPunct="1">
              <a:lnSpc>
                <a:spcPct val="80000"/>
              </a:lnSpc>
            </a:pPr>
            <a:r>
              <a:rPr lang="en-US" altLang="en-US" sz="2100" dirty="0"/>
              <a:t>Some managers build the environment and expect the team to fall together.  </a:t>
            </a:r>
          </a:p>
          <a:p>
            <a:pPr lvl="1" eaLnBrk="1" hangingPunct="1">
              <a:lnSpc>
                <a:spcPct val="80000"/>
              </a:lnSpc>
            </a:pPr>
            <a:r>
              <a:rPr lang="en-US" altLang="en-US" sz="2100" dirty="0"/>
              <a:t>Doesn’t work.  </a:t>
            </a:r>
          </a:p>
          <a:p>
            <a:pPr lvl="1" eaLnBrk="1" hangingPunct="1">
              <a:lnSpc>
                <a:spcPct val="80000"/>
              </a:lnSpc>
            </a:pPr>
            <a:r>
              <a:rPr lang="en-US" altLang="en-US" sz="2100" dirty="0"/>
              <a:t>Let the team build the environment on the </a:t>
            </a:r>
            <a:r>
              <a:rPr lang="en-US" altLang="en-US" sz="2100" b="1" dirty="0"/>
              <a:t>basis of need</a:t>
            </a:r>
            <a:r>
              <a:rPr lang="en-US" altLang="en-US" sz="2100" dirty="0"/>
              <a:t>.</a:t>
            </a:r>
          </a:p>
        </p:txBody>
      </p:sp>
    </p:spTree>
    <p:extLst>
      <p:ext uri="{BB962C8B-B14F-4D97-AF65-F5344CB8AC3E}">
        <p14:creationId xmlns:p14="http://schemas.microsoft.com/office/powerpoint/2010/main" val="423844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1" y="0"/>
            <a:ext cx="12038013" cy="1143000"/>
          </a:xfrm>
        </p:spPr>
        <p:txBody>
          <a:bodyPr rtlCol="0">
            <a:normAutofit/>
          </a:bodyPr>
          <a:lstStyle/>
          <a:p>
            <a:pPr eaLnBrk="1" fontAlgn="auto" hangingPunct="1">
              <a:spcAft>
                <a:spcPts val="0"/>
              </a:spcAft>
              <a:defRPr/>
            </a:pPr>
            <a:r>
              <a:rPr lang="en-US" dirty="0" smtClean="0"/>
              <a:t>Value 2:  Working Software over Comprehensive Documentation</a:t>
            </a:r>
            <a:endParaRPr lang="en-US" dirty="0"/>
          </a:p>
        </p:txBody>
      </p:sp>
      <p:sp>
        <p:nvSpPr>
          <p:cNvPr id="15363" name="Content Placeholder 2"/>
          <p:cNvSpPr>
            <a:spLocks noGrp="1"/>
          </p:cNvSpPr>
          <p:nvPr>
            <p:ph idx="1"/>
          </p:nvPr>
        </p:nvSpPr>
        <p:spPr>
          <a:xfrm>
            <a:off x="303212" y="1447800"/>
            <a:ext cx="11582400" cy="5257800"/>
          </a:xfrm>
        </p:spPr>
        <p:txBody>
          <a:bodyPr/>
          <a:lstStyle/>
          <a:p>
            <a:pPr eaLnBrk="1" hangingPunct="1"/>
            <a:r>
              <a:rPr lang="en-US" altLang="en-US" sz="2800" b="1" dirty="0"/>
              <a:t>Code</a:t>
            </a:r>
            <a:r>
              <a:rPr lang="en-US" altLang="en-US" sz="2800" dirty="0"/>
              <a:t> – not ideal medium for communicating rationale and system structure.  </a:t>
            </a:r>
          </a:p>
          <a:p>
            <a:pPr lvl="1" eaLnBrk="1" hangingPunct="1"/>
            <a:r>
              <a:rPr lang="en-US" altLang="en-US" sz="2000" dirty="0"/>
              <a:t>Team needs to produce human readable documents describing system and design decision rationale.</a:t>
            </a:r>
          </a:p>
          <a:p>
            <a:pPr lvl="1" eaLnBrk="1" hangingPunct="1"/>
            <a:endParaRPr lang="en-US" altLang="en-US" sz="2400" dirty="0"/>
          </a:p>
          <a:p>
            <a:pPr eaLnBrk="1" hangingPunct="1"/>
            <a:r>
              <a:rPr lang="en-US" altLang="en-US" sz="2800" b="1" dirty="0"/>
              <a:t>Too much documentation is worse than too little</a:t>
            </a:r>
            <a:r>
              <a:rPr lang="en-US" altLang="en-US" sz="2800" dirty="0"/>
              <a:t>.</a:t>
            </a:r>
          </a:p>
          <a:p>
            <a:pPr lvl="1" eaLnBrk="1" hangingPunct="1"/>
            <a:r>
              <a:rPr lang="en-US" altLang="en-US" sz="2000" dirty="0" smtClean="0"/>
              <a:t>Take time;  more to keep in sync with code;  Not kept in sync? it is a lie and misleading.</a:t>
            </a:r>
          </a:p>
          <a:p>
            <a:pPr lvl="1" eaLnBrk="1" hangingPunct="1"/>
            <a:endParaRPr lang="en-US" altLang="en-US" dirty="0" smtClean="0"/>
          </a:p>
          <a:p>
            <a:pPr eaLnBrk="1" hangingPunct="1"/>
            <a:r>
              <a:rPr lang="en-US" altLang="en-US" sz="2800" b="1" dirty="0"/>
              <a:t>Short rationale and structure document</a:t>
            </a:r>
            <a:r>
              <a:rPr lang="en-US" altLang="en-US" sz="2800" dirty="0"/>
              <a:t>.</a:t>
            </a:r>
          </a:p>
          <a:p>
            <a:pPr lvl="1" eaLnBrk="1" hangingPunct="1"/>
            <a:r>
              <a:rPr lang="en-US" altLang="en-US" sz="2000" dirty="0" smtClean="0"/>
              <a:t>Keep this in sync;  Only highest level structure in the system kept.</a:t>
            </a:r>
            <a:endParaRPr lang="en-US" altLang="en-US" sz="2800" dirty="0"/>
          </a:p>
        </p:txBody>
      </p:sp>
    </p:spTree>
    <p:extLst>
      <p:ext uri="{BB962C8B-B14F-4D97-AF65-F5344CB8AC3E}">
        <p14:creationId xmlns:p14="http://schemas.microsoft.com/office/powerpoint/2010/main" val="103455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3212" y="0"/>
            <a:ext cx="12344400" cy="1143000"/>
          </a:xfrm>
        </p:spPr>
        <p:txBody>
          <a:bodyPr rtlCol="0">
            <a:normAutofit/>
          </a:bodyPr>
          <a:lstStyle/>
          <a:p>
            <a:pPr eaLnBrk="1" fontAlgn="auto" hangingPunct="1">
              <a:spcAft>
                <a:spcPts val="0"/>
              </a:spcAft>
              <a:defRPr/>
            </a:pPr>
            <a:r>
              <a:rPr lang="en-US" dirty="0" smtClean="0"/>
              <a:t>Value 2:  Working Software over Comprehensive Documentation</a:t>
            </a:r>
            <a:endParaRPr lang="en-US" dirty="0"/>
          </a:p>
        </p:txBody>
      </p:sp>
      <p:sp>
        <p:nvSpPr>
          <p:cNvPr id="16387" name="Content Placeholder 2"/>
          <p:cNvSpPr>
            <a:spLocks noGrp="1"/>
          </p:cNvSpPr>
          <p:nvPr>
            <p:ph idx="4294967295"/>
          </p:nvPr>
        </p:nvSpPr>
        <p:spPr>
          <a:xfrm>
            <a:off x="303212" y="1600200"/>
            <a:ext cx="11353800" cy="4800600"/>
          </a:xfrm>
        </p:spPr>
        <p:txBody>
          <a:bodyPr>
            <a:normAutofit lnSpcReduction="10000"/>
          </a:bodyPr>
          <a:lstStyle/>
          <a:p>
            <a:pPr eaLnBrk="1" hangingPunct="1"/>
            <a:r>
              <a:rPr lang="en-US" altLang="en-US" sz="2400" b="1" dirty="0"/>
              <a:t>How to train </a:t>
            </a:r>
            <a:r>
              <a:rPr lang="en-US" altLang="en-US" sz="2400" b="1" dirty="0" err="1"/>
              <a:t>newbees</a:t>
            </a:r>
            <a:r>
              <a:rPr lang="en-US" altLang="en-US" sz="2400" dirty="0"/>
              <a:t> if short &amp; sweet?</a:t>
            </a:r>
          </a:p>
          <a:p>
            <a:pPr lvl="1" eaLnBrk="1" hangingPunct="1"/>
            <a:r>
              <a:rPr lang="en-US" altLang="en-US" sz="2400" dirty="0"/>
              <a:t>Work closely with them.  </a:t>
            </a:r>
          </a:p>
          <a:p>
            <a:pPr lvl="1" eaLnBrk="1" hangingPunct="1"/>
            <a:r>
              <a:rPr lang="en-US" altLang="en-US" sz="2400" dirty="0"/>
              <a:t>Transfer knowledge by sitting with them;  make part of team via close training and interaction</a:t>
            </a:r>
          </a:p>
          <a:p>
            <a:pPr eaLnBrk="1" hangingPunct="1"/>
            <a:r>
              <a:rPr lang="en-US" altLang="en-US" sz="2400" b="1" dirty="0"/>
              <a:t>Two essentials</a:t>
            </a:r>
            <a:r>
              <a:rPr lang="en-US" altLang="en-US" sz="2400" dirty="0"/>
              <a:t> for transferring info to new team members:  </a:t>
            </a:r>
          </a:p>
          <a:p>
            <a:pPr lvl="1" eaLnBrk="1" hangingPunct="1"/>
            <a:r>
              <a:rPr lang="en-US" altLang="en-US" sz="2400" b="1" dirty="0"/>
              <a:t>Code</a:t>
            </a:r>
            <a:r>
              <a:rPr lang="en-US" altLang="en-US" sz="2400" dirty="0"/>
              <a:t> is the only unambiguous source of information.</a:t>
            </a:r>
          </a:p>
          <a:p>
            <a:pPr lvl="1" eaLnBrk="1" hangingPunct="1"/>
            <a:r>
              <a:rPr lang="en-US" altLang="en-US" sz="2400" b="1" dirty="0"/>
              <a:t>Team</a:t>
            </a:r>
            <a:r>
              <a:rPr lang="en-US" altLang="en-US" sz="2400" dirty="0"/>
              <a:t> holds every-changing roadmap of systems in their heads;  cannot put on paper.</a:t>
            </a:r>
          </a:p>
          <a:p>
            <a:pPr lvl="1" eaLnBrk="1" hangingPunct="1"/>
            <a:r>
              <a:rPr lang="en-US" altLang="en-US" sz="2400" b="1" dirty="0"/>
              <a:t>Best way</a:t>
            </a:r>
            <a:r>
              <a:rPr lang="en-US" altLang="en-US" sz="2400" dirty="0"/>
              <a:t> to transfer info- </a:t>
            </a:r>
            <a:r>
              <a:rPr lang="en-US" altLang="en-US" sz="2400" b="1" dirty="0"/>
              <a:t>interact with them</a:t>
            </a:r>
            <a:r>
              <a:rPr lang="en-US" altLang="en-US" sz="2400" dirty="0"/>
              <a:t>.</a:t>
            </a:r>
          </a:p>
          <a:p>
            <a:pPr eaLnBrk="1" hangingPunct="1"/>
            <a:r>
              <a:rPr lang="en-US" altLang="en-US" sz="2400" b="1" dirty="0"/>
              <a:t>Fatal flaw</a:t>
            </a:r>
            <a:r>
              <a:rPr lang="en-US" altLang="en-US" sz="2400" dirty="0"/>
              <a:t>:  Pursue documentation instead of software:</a:t>
            </a:r>
          </a:p>
          <a:p>
            <a:pPr eaLnBrk="1" hangingPunct="1"/>
            <a:r>
              <a:rPr lang="en-US" altLang="en-US" sz="2400" b="1" dirty="0"/>
              <a:t>Rule</a:t>
            </a:r>
            <a:r>
              <a:rPr lang="en-US" altLang="en-US" sz="2400" dirty="0"/>
              <a:t>:  Produce no document unless need is immediate and significant.</a:t>
            </a:r>
          </a:p>
        </p:txBody>
      </p:sp>
    </p:spTree>
    <p:extLst>
      <p:ext uri="{BB962C8B-B14F-4D97-AF65-F5344CB8AC3E}">
        <p14:creationId xmlns:p14="http://schemas.microsoft.com/office/powerpoint/2010/main" val="183173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6200"/>
            <a:ext cx="11811000" cy="1143000"/>
          </a:xfrm>
        </p:spPr>
        <p:txBody>
          <a:bodyPr rtlCol="0">
            <a:normAutofit/>
          </a:bodyPr>
          <a:lstStyle/>
          <a:p>
            <a:pPr eaLnBrk="1" fontAlgn="auto" hangingPunct="1">
              <a:spcAft>
                <a:spcPts val="0"/>
              </a:spcAft>
              <a:defRPr/>
            </a:pPr>
            <a:r>
              <a:rPr lang="en-US" dirty="0" smtClean="0"/>
              <a:t>Value 3:  Customer Collaboration over Contract Negotiation </a:t>
            </a:r>
            <a:r>
              <a:rPr lang="tr-TR" dirty="0" smtClean="0"/>
              <a:t/>
            </a:r>
            <a:br>
              <a:rPr lang="tr-TR" dirty="0" smtClean="0"/>
            </a:br>
            <a:r>
              <a:rPr lang="en-US" sz="3100" dirty="0" smtClean="0"/>
              <a:t>(</a:t>
            </a:r>
            <a:r>
              <a:rPr lang="en-US" sz="3100" dirty="0"/>
              <a:t>1 of 2)</a:t>
            </a:r>
          </a:p>
        </p:txBody>
      </p:sp>
      <p:sp>
        <p:nvSpPr>
          <p:cNvPr id="17411" name="Content Placeholder 2"/>
          <p:cNvSpPr>
            <a:spLocks noGrp="1"/>
          </p:cNvSpPr>
          <p:nvPr>
            <p:ph idx="1"/>
          </p:nvPr>
        </p:nvSpPr>
        <p:spPr>
          <a:xfrm>
            <a:off x="227012" y="1722438"/>
            <a:ext cx="11811000" cy="4830762"/>
          </a:xfrm>
        </p:spPr>
        <p:txBody>
          <a:bodyPr>
            <a:normAutofit/>
          </a:bodyPr>
          <a:lstStyle/>
          <a:p>
            <a:pPr eaLnBrk="1" hangingPunct="1">
              <a:lnSpc>
                <a:spcPct val="90000"/>
              </a:lnSpc>
            </a:pPr>
            <a:r>
              <a:rPr lang="en-US" altLang="en-US" sz="2800" dirty="0" smtClean="0"/>
              <a:t>Not possible to describe software requirements up front and leave someone else to develop it within cost and on time.</a:t>
            </a:r>
          </a:p>
          <a:p>
            <a:pPr eaLnBrk="1" hangingPunct="1">
              <a:lnSpc>
                <a:spcPct val="90000"/>
              </a:lnSpc>
            </a:pPr>
            <a:endParaRPr lang="en-US" altLang="en-US" sz="2800" dirty="0" smtClean="0"/>
          </a:p>
          <a:p>
            <a:pPr eaLnBrk="1" hangingPunct="1">
              <a:lnSpc>
                <a:spcPct val="90000"/>
              </a:lnSpc>
            </a:pPr>
            <a:r>
              <a:rPr lang="en-US" altLang="en-US" sz="2800" dirty="0" smtClean="0"/>
              <a:t>Customers cannot just cite needs and go away</a:t>
            </a:r>
          </a:p>
          <a:p>
            <a:pPr eaLnBrk="1" hangingPunct="1">
              <a:lnSpc>
                <a:spcPct val="90000"/>
              </a:lnSpc>
            </a:pPr>
            <a:endParaRPr lang="en-US" altLang="en-US" sz="2800" dirty="0" smtClean="0"/>
          </a:p>
          <a:p>
            <a:pPr eaLnBrk="1" hangingPunct="1">
              <a:lnSpc>
                <a:spcPct val="90000"/>
              </a:lnSpc>
            </a:pPr>
            <a:r>
              <a:rPr lang="en-US" altLang="en-US" sz="2800" dirty="0" smtClean="0"/>
              <a:t>Successful projects require </a:t>
            </a:r>
            <a:r>
              <a:rPr lang="en-US" altLang="en-US" sz="2800" b="1" dirty="0" smtClean="0"/>
              <a:t>customer feedback on a regular and frequent basis</a:t>
            </a:r>
            <a:r>
              <a:rPr lang="en-US" altLang="en-US" sz="2800" dirty="0" smtClean="0"/>
              <a:t> – and not dependent upon a contract</a:t>
            </a:r>
          </a:p>
        </p:txBody>
      </p:sp>
    </p:spTree>
    <p:extLst>
      <p:ext uri="{BB962C8B-B14F-4D97-AF65-F5344CB8AC3E}">
        <p14:creationId xmlns:p14="http://schemas.microsoft.com/office/powerpoint/2010/main" val="307425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1" y="38100"/>
            <a:ext cx="12038013" cy="1143000"/>
          </a:xfrm>
        </p:spPr>
        <p:txBody>
          <a:bodyPr rtlCol="0">
            <a:normAutofit/>
          </a:bodyPr>
          <a:lstStyle/>
          <a:p>
            <a:pPr eaLnBrk="1" fontAlgn="auto" hangingPunct="1">
              <a:spcAft>
                <a:spcPts val="0"/>
              </a:spcAft>
              <a:defRPr/>
            </a:pPr>
            <a:r>
              <a:rPr lang="en-US" dirty="0"/>
              <a:t>Value 3:  Customer Collaboration over Contract </a:t>
            </a:r>
            <a:r>
              <a:rPr lang="en-US" dirty="0" smtClean="0"/>
              <a:t>Negotiation </a:t>
            </a:r>
            <a:r>
              <a:rPr lang="tr-TR" dirty="0" smtClean="0"/>
              <a:t/>
            </a:r>
            <a:br>
              <a:rPr lang="tr-TR" dirty="0" smtClean="0"/>
            </a:br>
            <a:r>
              <a:rPr lang="en-US" sz="3100" dirty="0" smtClean="0"/>
              <a:t>(</a:t>
            </a:r>
            <a:r>
              <a:rPr lang="en-US" sz="3100" dirty="0"/>
              <a:t>2 of 2)</a:t>
            </a:r>
          </a:p>
        </p:txBody>
      </p:sp>
      <p:sp>
        <p:nvSpPr>
          <p:cNvPr id="18435" name="Content Placeholder 2"/>
          <p:cNvSpPr>
            <a:spLocks noGrp="1"/>
          </p:cNvSpPr>
          <p:nvPr>
            <p:ph idx="1"/>
          </p:nvPr>
        </p:nvSpPr>
        <p:spPr>
          <a:xfrm>
            <a:off x="150811" y="1600200"/>
            <a:ext cx="12038013" cy="5105400"/>
          </a:xfrm>
        </p:spPr>
        <p:txBody>
          <a:bodyPr>
            <a:normAutofit/>
          </a:bodyPr>
          <a:lstStyle/>
          <a:p>
            <a:pPr eaLnBrk="1" hangingPunct="1">
              <a:lnSpc>
                <a:spcPct val="80000"/>
              </a:lnSpc>
            </a:pPr>
            <a:r>
              <a:rPr lang="en-US" altLang="en-US" sz="2700" b="1" dirty="0"/>
              <a:t>Best contracts are NOT</a:t>
            </a:r>
            <a:r>
              <a:rPr lang="en-US" altLang="en-US" sz="2700" dirty="0"/>
              <a:t> those specifying requirements, schedule and cost.  </a:t>
            </a:r>
          </a:p>
          <a:p>
            <a:pPr lvl="1" eaLnBrk="1" hangingPunct="1">
              <a:lnSpc>
                <a:spcPct val="80000"/>
              </a:lnSpc>
            </a:pPr>
            <a:r>
              <a:rPr lang="en-US" altLang="en-US" sz="2400" dirty="0"/>
              <a:t>Become meaningless shortly.</a:t>
            </a:r>
          </a:p>
          <a:p>
            <a:pPr eaLnBrk="1" hangingPunct="1">
              <a:lnSpc>
                <a:spcPct val="80000"/>
              </a:lnSpc>
            </a:pPr>
            <a:r>
              <a:rPr lang="en-US" altLang="en-US" sz="2800" b="1" dirty="0"/>
              <a:t>Far</a:t>
            </a:r>
            <a:r>
              <a:rPr lang="en-US" altLang="en-US" sz="2800" dirty="0"/>
              <a:t> better are </a:t>
            </a:r>
            <a:r>
              <a:rPr lang="en-US" altLang="en-US" sz="2800" b="1" dirty="0"/>
              <a:t>contracts</a:t>
            </a:r>
            <a:r>
              <a:rPr lang="en-US" altLang="en-US" sz="2800" dirty="0"/>
              <a:t> </a:t>
            </a:r>
            <a:r>
              <a:rPr lang="en-US" altLang="en-US" sz="2800" b="1" dirty="0"/>
              <a:t>that</a:t>
            </a:r>
            <a:r>
              <a:rPr lang="en-US" altLang="en-US" sz="2800" dirty="0"/>
              <a:t> </a:t>
            </a:r>
            <a:r>
              <a:rPr lang="en-US" altLang="en-US" sz="2800" b="1" dirty="0"/>
              <a:t>govern the way the development team and customer will work together</a:t>
            </a:r>
            <a:r>
              <a:rPr lang="en-US" altLang="en-US" sz="2800" dirty="0"/>
              <a:t>. </a:t>
            </a:r>
          </a:p>
          <a:p>
            <a:pPr eaLnBrk="1" hangingPunct="1">
              <a:lnSpc>
                <a:spcPct val="80000"/>
              </a:lnSpc>
            </a:pPr>
            <a:r>
              <a:rPr lang="en-US" altLang="en-US" sz="2800" dirty="0"/>
              <a:t>Key is intense collaboration with customer and a contract that governed collaboration rather than details of scope and schedule</a:t>
            </a:r>
          </a:p>
          <a:p>
            <a:pPr lvl="1" eaLnBrk="1" hangingPunct="1">
              <a:lnSpc>
                <a:spcPct val="80000"/>
              </a:lnSpc>
            </a:pPr>
            <a:r>
              <a:rPr lang="en-US" altLang="en-US" sz="2400" dirty="0"/>
              <a:t>Details ideally </a:t>
            </a:r>
            <a:r>
              <a:rPr lang="en-US" altLang="en-US" sz="2400" b="1" dirty="0"/>
              <a:t>not</a:t>
            </a:r>
            <a:r>
              <a:rPr lang="en-US" altLang="en-US" sz="2400" dirty="0"/>
              <a:t> specified in contract.  </a:t>
            </a:r>
          </a:p>
          <a:p>
            <a:pPr lvl="1" eaLnBrk="1" hangingPunct="1">
              <a:lnSpc>
                <a:spcPct val="80000"/>
              </a:lnSpc>
            </a:pPr>
            <a:r>
              <a:rPr lang="en-US" altLang="en-US" sz="2400" dirty="0"/>
              <a:t>Rather contracts could pay when a block passed customer’s acceptance tests. </a:t>
            </a:r>
          </a:p>
          <a:p>
            <a:pPr lvl="1" eaLnBrk="1" hangingPunct="1">
              <a:lnSpc>
                <a:spcPct val="80000"/>
              </a:lnSpc>
            </a:pPr>
            <a:r>
              <a:rPr lang="en-US" altLang="en-US" sz="2400" dirty="0"/>
              <a:t>With frequent deliverables and feedback, acceptance tests never an issue.</a:t>
            </a:r>
          </a:p>
        </p:txBody>
      </p:sp>
    </p:spTree>
    <p:extLst>
      <p:ext uri="{BB962C8B-B14F-4D97-AF65-F5344CB8AC3E}">
        <p14:creationId xmlns:p14="http://schemas.microsoft.com/office/powerpoint/2010/main" val="319282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81" y="38100"/>
            <a:ext cx="10820402" cy="1143000"/>
          </a:xfrm>
        </p:spPr>
        <p:txBody>
          <a:bodyPr rtlCol="0">
            <a:normAutofit/>
          </a:bodyPr>
          <a:lstStyle/>
          <a:p>
            <a:pPr eaLnBrk="1" fontAlgn="auto" hangingPunct="1">
              <a:spcAft>
                <a:spcPts val="0"/>
              </a:spcAft>
              <a:defRPr/>
            </a:pPr>
            <a:r>
              <a:rPr lang="en-US" dirty="0"/>
              <a:t>Value </a:t>
            </a:r>
            <a:r>
              <a:rPr lang="en-US" dirty="0" smtClean="0"/>
              <a:t>4:  Responding to Change over Following a Plan</a:t>
            </a:r>
            <a:endParaRPr lang="en-US" dirty="0"/>
          </a:p>
        </p:txBody>
      </p:sp>
      <p:sp>
        <p:nvSpPr>
          <p:cNvPr id="19459" name="Content Placeholder 2"/>
          <p:cNvSpPr>
            <a:spLocks noGrp="1"/>
          </p:cNvSpPr>
          <p:nvPr>
            <p:ph idx="1"/>
          </p:nvPr>
        </p:nvSpPr>
        <p:spPr>
          <a:xfrm>
            <a:off x="303212" y="1828800"/>
            <a:ext cx="10820402" cy="4191000"/>
          </a:xfrm>
        </p:spPr>
        <p:txBody>
          <a:bodyPr>
            <a:normAutofit fontScale="92500" lnSpcReduction="10000"/>
          </a:bodyPr>
          <a:lstStyle/>
          <a:p>
            <a:pPr eaLnBrk="1" hangingPunct="1"/>
            <a:r>
              <a:rPr lang="en-US" altLang="en-US" sz="2400" b="1" dirty="0"/>
              <a:t>Our plans and the ability to respond to changes is critical!</a:t>
            </a:r>
          </a:p>
          <a:p>
            <a:pPr eaLnBrk="1" hangingPunct="1"/>
            <a:r>
              <a:rPr lang="en-US" altLang="en-US" sz="2400" b="1" dirty="0"/>
              <a:t>Course of a project cannot be predicted far into the future.</a:t>
            </a:r>
          </a:p>
          <a:p>
            <a:pPr lvl="1" eaLnBrk="1" hangingPunct="1"/>
            <a:r>
              <a:rPr lang="en-US" altLang="en-US" sz="2000" b="1" dirty="0"/>
              <a:t>Too many variables;  not many good ways at estimating cost.</a:t>
            </a:r>
          </a:p>
          <a:p>
            <a:pPr eaLnBrk="1" hangingPunct="1"/>
            <a:r>
              <a:rPr lang="en-US" altLang="en-US" sz="2400" b="1" dirty="0"/>
              <a:t>Tempting</a:t>
            </a:r>
            <a:r>
              <a:rPr lang="en-US" altLang="en-US" sz="2400" dirty="0"/>
              <a:t> to create a PERT or </a:t>
            </a:r>
            <a:r>
              <a:rPr lang="en-US" altLang="en-US" sz="2400" dirty="0" err="1"/>
              <a:t>Ghant</a:t>
            </a:r>
            <a:r>
              <a:rPr lang="en-US" altLang="en-US" sz="2400" dirty="0"/>
              <a:t> chart for whole project.</a:t>
            </a:r>
          </a:p>
          <a:p>
            <a:pPr lvl="1" eaLnBrk="1" hangingPunct="1"/>
            <a:r>
              <a:rPr lang="en-US" altLang="en-US" sz="2000" dirty="0"/>
              <a:t>This does Not give novice managers control.</a:t>
            </a:r>
          </a:p>
          <a:p>
            <a:pPr lvl="1" eaLnBrk="1" hangingPunct="1"/>
            <a:r>
              <a:rPr lang="en-US" altLang="en-US" sz="2000" dirty="0"/>
              <a:t>Can track individual tasks, compare to actual dates w/planned dates and react to discrepancies.</a:t>
            </a:r>
          </a:p>
          <a:p>
            <a:pPr lvl="1" eaLnBrk="1" hangingPunct="1"/>
            <a:r>
              <a:rPr lang="en-US" altLang="en-US" sz="2000" dirty="0"/>
              <a:t>But the structure of the chart will degrade</a:t>
            </a:r>
          </a:p>
          <a:p>
            <a:pPr lvl="1" eaLnBrk="1" hangingPunct="1"/>
            <a:r>
              <a:rPr lang="en-US" altLang="en-US" sz="2000" b="1" dirty="0"/>
              <a:t>As developers gain knowledge of the system and as customer gains knowledge about their needs, some tasks will become unnecessary;  others will be discovered and will be added to ‘the list.’</a:t>
            </a:r>
          </a:p>
          <a:p>
            <a:pPr lvl="1" eaLnBrk="1" hangingPunct="1"/>
            <a:r>
              <a:rPr lang="en-US" altLang="en-US" sz="2000" b="1" dirty="0"/>
              <a:t>In short, the plan will undergo changes in </a:t>
            </a:r>
            <a:r>
              <a:rPr lang="en-US" altLang="en-US" sz="2000" b="1" i="1" dirty="0"/>
              <a:t>shape</a:t>
            </a:r>
            <a:r>
              <a:rPr lang="en-US" altLang="en-US" sz="2000" b="1" dirty="0"/>
              <a:t>, not just dates.</a:t>
            </a:r>
          </a:p>
        </p:txBody>
      </p:sp>
    </p:spTree>
    <p:extLst>
      <p:ext uri="{BB962C8B-B14F-4D97-AF65-F5344CB8AC3E}">
        <p14:creationId xmlns:p14="http://schemas.microsoft.com/office/powerpoint/2010/main" val="158693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591802" cy="1143000"/>
          </a:xfrm>
        </p:spPr>
        <p:txBody>
          <a:bodyPr rtlCol="0">
            <a:normAutofit/>
          </a:bodyPr>
          <a:lstStyle/>
          <a:p>
            <a:pPr eaLnBrk="1" fontAlgn="auto" hangingPunct="1">
              <a:spcAft>
                <a:spcPts val="0"/>
              </a:spcAft>
              <a:defRPr/>
            </a:pPr>
            <a:r>
              <a:rPr lang="en-US" dirty="0"/>
              <a:t>Value 4:  Responding to Change over Following a Plan</a:t>
            </a:r>
          </a:p>
        </p:txBody>
      </p:sp>
      <p:sp>
        <p:nvSpPr>
          <p:cNvPr id="20483" name="Content Placeholder 2"/>
          <p:cNvSpPr>
            <a:spLocks noGrp="1"/>
          </p:cNvSpPr>
          <p:nvPr>
            <p:ph idx="1"/>
          </p:nvPr>
        </p:nvSpPr>
        <p:spPr>
          <a:xfrm>
            <a:off x="227012" y="1752600"/>
            <a:ext cx="11277600" cy="4495800"/>
          </a:xfrm>
        </p:spPr>
        <p:txBody>
          <a:bodyPr>
            <a:normAutofit/>
          </a:bodyPr>
          <a:lstStyle/>
          <a:p>
            <a:pPr eaLnBrk="1" hangingPunct="1">
              <a:lnSpc>
                <a:spcPct val="90000"/>
              </a:lnSpc>
            </a:pPr>
            <a:r>
              <a:rPr lang="en-US" altLang="en-US" sz="2700" b="1" dirty="0"/>
              <a:t>Better planning strategy</a:t>
            </a:r>
            <a:r>
              <a:rPr lang="en-US" altLang="en-US" sz="2700" dirty="0"/>
              <a:t> – </a:t>
            </a:r>
            <a:r>
              <a:rPr lang="en-US" altLang="en-US" sz="2700" b="1" dirty="0"/>
              <a:t>make detailed plans for the next few weeks, very rough plans for the next few months, and extremely crude plans beyond that.</a:t>
            </a:r>
          </a:p>
          <a:p>
            <a:pPr eaLnBrk="1" hangingPunct="1">
              <a:lnSpc>
                <a:spcPct val="90000"/>
              </a:lnSpc>
            </a:pPr>
            <a:r>
              <a:rPr lang="en-US" altLang="en-US" sz="2700" dirty="0"/>
              <a:t>Need to know what we will be working on the next few weeks;  roughly for the next few months;  a vague idea what system will do after a year.</a:t>
            </a:r>
          </a:p>
          <a:p>
            <a:pPr eaLnBrk="1" hangingPunct="1">
              <a:lnSpc>
                <a:spcPct val="90000"/>
              </a:lnSpc>
            </a:pPr>
            <a:r>
              <a:rPr lang="en-US" altLang="en-US" sz="2700" b="1" dirty="0"/>
              <a:t>Only invest in a detailed plan for immediate tasks</a:t>
            </a:r>
            <a:r>
              <a:rPr lang="en-US" altLang="en-US" sz="2700" dirty="0"/>
              <a:t>;  once plan is made, difficult to change due to momentum and commitment.</a:t>
            </a:r>
          </a:p>
          <a:p>
            <a:pPr lvl="1" eaLnBrk="1" hangingPunct="1">
              <a:lnSpc>
                <a:spcPct val="90000"/>
              </a:lnSpc>
            </a:pPr>
            <a:r>
              <a:rPr lang="en-US" altLang="en-US" sz="2400" dirty="0"/>
              <a:t>But rest of plan remains flexible.  The lower resolution parts of the plan can be changed with relative ease.</a:t>
            </a:r>
          </a:p>
        </p:txBody>
      </p:sp>
    </p:spTree>
    <p:extLst>
      <p:ext uri="{BB962C8B-B14F-4D97-AF65-F5344CB8AC3E}">
        <p14:creationId xmlns:p14="http://schemas.microsoft.com/office/powerpoint/2010/main" val="30357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2741612" y="1143001"/>
            <a:ext cx="6705600" cy="633413"/>
          </a:xfrm>
        </p:spPr>
        <p:txBody>
          <a:bodyPr>
            <a:normAutofit/>
          </a:bodyPr>
          <a:lstStyle/>
          <a:p>
            <a:pPr>
              <a:defRPr/>
            </a:pPr>
            <a:r>
              <a:rPr lang="en-US" altLang="en-US" smtClean="0">
                <a:solidFill>
                  <a:schemeClr val="tx1">
                    <a:lumMod val="75000"/>
                    <a:lumOff val="25000"/>
                  </a:schemeClr>
                </a:solidFill>
              </a:rPr>
              <a:t>Agility Principles - I</a:t>
            </a:r>
          </a:p>
        </p:txBody>
      </p:sp>
      <p:sp>
        <p:nvSpPr>
          <p:cNvPr id="9221" name="Rectangle 3"/>
          <p:cNvSpPr>
            <a:spLocks noGrp="1" noChangeArrowheads="1"/>
          </p:cNvSpPr>
          <p:nvPr>
            <p:ph idx="1"/>
          </p:nvPr>
        </p:nvSpPr>
        <p:spPr>
          <a:xfrm>
            <a:off x="2344738" y="1846264"/>
            <a:ext cx="7788275" cy="4249737"/>
          </a:xfrm>
        </p:spPr>
        <p:txBody>
          <a:bodyPr/>
          <a:lstStyle/>
          <a:p>
            <a:pPr marL="342900" indent="-342900">
              <a:buFont typeface="Calibri Light" panose="020F0302020204030204" pitchFamily="34" charset="0"/>
              <a:buAutoNum type="arabicPeriod"/>
            </a:pPr>
            <a:r>
              <a:rPr lang="en-US" altLang="en-US" sz="1800">
                <a:solidFill>
                  <a:srgbClr val="000000"/>
                </a:solidFill>
                <a:latin typeface="Palatino" pitchFamily="-128" charset="0"/>
              </a:rPr>
              <a:t>Our highest priority is to satisfy the customer through early and continuous delivery of valuable software.</a:t>
            </a:r>
          </a:p>
          <a:p>
            <a:pPr marL="342900" indent="-342900">
              <a:spcBef>
                <a:spcPts val="600"/>
              </a:spcBef>
              <a:buFont typeface="Calibri Light" panose="020F0302020204030204" pitchFamily="34" charset="0"/>
              <a:buAutoNum type="arabicPeriod"/>
            </a:pPr>
            <a:r>
              <a:rPr lang="en-US" altLang="en-US" sz="1800">
                <a:solidFill>
                  <a:srgbClr val="000000"/>
                </a:solidFill>
                <a:latin typeface="Palatino" pitchFamily="-128" charset="0"/>
              </a:rPr>
              <a:t>Welcome changing requirements, even late in development. Agile processes harness change for the customer's competitive advantage. </a:t>
            </a:r>
          </a:p>
          <a:p>
            <a:pPr marL="342900" indent="-342900">
              <a:spcBef>
                <a:spcPts val="600"/>
              </a:spcBef>
              <a:buFont typeface="Calibri Light" panose="020F0302020204030204" pitchFamily="34" charset="0"/>
              <a:buAutoNum type="arabicPeriod"/>
            </a:pPr>
            <a:r>
              <a:rPr lang="en-US" altLang="en-US" sz="1800">
                <a:solidFill>
                  <a:srgbClr val="000000"/>
                </a:solidFill>
                <a:latin typeface="Palatino" pitchFamily="-128" charset="0"/>
              </a:rPr>
              <a:t>Deliver working software frequently, from a couple of weeks to a couple of months, with a preference to the shorter timescale. </a:t>
            </a:r>
          </a:p>
          <a:p>
            <a:pPr marL="342900" indent="-342900">
              <a:spcBef>
                <a:spcPts val="600"/>
              </a:spcBef>
              <a:buFont typeface="Calibri Light" panose="020F0302020204030204" pitchFamily="34" charset="0"/>
              <a:buAutoNum type="arabicPeriod"/>
            </a:pPr>
            <a:r>
              <a:rPr lang="en-US" altLang="en-US" sz="1800">
                <a:solidFill>
                  <a:srgbClr val="000000"/>
                </a:solidFill>
                <a:latin typeface="Palatino" pitchFamily="-128" charset="0"/>
              </a:rPr>
              <a:t>Business people and developers must work together daily throughout the project.  </a:t>
            </a:r>
          </a:p>
          <a:p>
            <a:pPr marL="342900" indent="-342900">
              <a:spcBef>
                <a:spcPts val="600"/>
              </a:spcBef>
              <a:buFont typeface="Calibri Light" panose="020F0302020204030204" pitchFamily="34" charset="0"/>
              <a:buAutoNum type="arabicPeriod"/>
            </a:pPr>
            <a:r>
              <a:rPr lang="en-US" altLang="en-US" sz="1800">
                <a:solidFill>
                  <a:srgbClr val="000000"/>
                </a:solidFill>
                <a:latin typeface="Palatino" pitchFamily="-128" charset="0"/>
              </a:rPr>
              <a:t>Build projects around motivated individuals. Give them the environment and support they need, and trust them to get the job done. </a:t>
            </a:r>
          </a:p>
          <a:p>
            <a:pPr marL="342900" indent="-342900">
              <a:spcBef>
                <a:spcPts val="600"/>
              </a:spcBef>
              <a:spcAft>
                <a:spcPts val="1000"/>
              </a:spcAft>
              <a:buFont typeface="Calibri Light" panose="020F0302020204030204" pitchFamily="34" charset="0"/>
              <a:buAutoNum type="arabicPeriod"/>
            </a:pPr>
            <a:r>
              <a:rPr lang="en-US" altLang="en-US" sz="1800">
                <a:solidFill>
                  <a:srgbClr val="000000"/>
                </a:solidFill>
                <a:latin typeface="Palatino" pitchFamily="-128" charset="0"/>
              </a:rPr>
              <a:t>The most efficient and effective method of conveying information to and within a development team is face–to–face conversation.</a:t>
            </a: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CB462F8C-208E-4DAA-970C-85B27860CB78}" type="slidenum">
              <a:rPr lang="en-US" altLang="en-US"/>
              <a:pPr>
                <a:defRPr/>
              </a:pPr>
              <a:t>27</a:t>
            </a:fld>
            <a:endParaRPr lang="en-US" altLang="en-US"/>
          </a:p>
        </p:txBody>
      </p:sp>
    </p:spTree>
    <p:extLst>
      <p:ext uri="{BB962C8B-B14F-4D97-AF65-F5344CB8AC3E}">
        <p14:creationId xmlns:p14="http://schemas.microsoft.com/office/powerpoint/2010/main" val="137239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2741612" y="1143001"/>
            <a:ext cx="6705600" cy="633413"/>
          </a:xfrm>
        </p:spPr>
        <p:txBody>
          <a:bodyPr>
            <a:normAutofit/>
          </a:bodyPr>
          <a:lstStyle/>
          <a:p>
            <a:pPr>
              <a:defRPr/>
            </a:pPr>
            <a:r>
              <a:rPr lang="en-US" altLang="en-US" smtClean="0">
                <a:solidFill>
                  <a:schemeClr val="tx1">
                    <a:lumMod val="75000"/>
                    <a:lumOff val="25000"/>
                  </a:schemeClr>
                </a:solidFill>
              </a:rPr>
              <a:t>Agility Principles - II</a:t>
            </a:r>
          </a:p>
        </p:txBody>
      </p:sp>
      <p:sp>
        <p:nvSpPr>
          <p:cNvPr id="10245" name="Rectangle 3"/>
          <p:cNvSpPr>
            <a:spLocks noGrp="1" noChangeArrowheads="1"/>
          </p:cNvSpPr>
          <p:nvPr>
            <p:ph idx="1"/>
          </p:nvPr>
        </p:nvSpPr>
        <p:spPr/>
        <p:txBody>
          <a:bodyPr rtlCol="0">
            <a:normAutofit/>
          </a:bodyPr>
          <a:lstStyle/>
          <a:p>
            <a:pPr marL="457200" indent="-457200">
              <a:spcBef>
                <a:spcPts val="600"/>
              </a:spcBef>
              <a:buFont typeface="+mj-lt"/>
              <a:buAutoNum type="arabicPeriod" startAt="7"/>
              <a:defRPr/>
            </a:pPr>
            <a:r>
              <a:rPr lang="en-US" altLang="en-US" dirty="0" smtClean="0">
                <a:solidFill>
                  <a:srgbClr val="000000"/>
                </a:solidFill>
                <a:latin typeface="Palatino" pitchFamily="-128" charset="0"/>
              </a:rPr>
              <a:t>Working software is the primary measure of progress. </a:t>
            </a:r>
          </a:p>
          <a:p>
            <a:pPr marL="457200" indent="-457200">
              <a:spcBef>
                <a:spcPts val="600"/>
              </a:spcBef>
              <a:buFont typeface="+mj-lt"/>
              <a:buAutoNum type="arabicPeriod" startAt="7"/>
              <a:defRPr/>
            </a:pPr>
            <a:r>
              <a:rPr lang="en-US" altLang="en-US" dirty="0" smtClean="0">
                <a:solidFill>
                  <a:srgbClr val="000000"/>
                </a:solidFill>
                <a:latin typeface="Palatino" pitchFamily="-128" charset="0"/>
              </a:rPr>
              <a:t>Agile processes promote sustainable development. The sponsors, developers, and users should be able to maintain a constant pace indefinitely.  </a:t>
            </a:r>
          </a:p>
          <a:p>
            <a:pPr marL="457200" indent="-457200">
              <a:spcBef>
                <a:spcPts val="600"/>
              </a:spcBef>
              <a:buFont typeface="+mj-lt"/>
              <a:buAutoNum type="arabicPeriod" startAt="7"/>
              <a:defRPr/>
            </a:pPr>
            <a:r>
              <a:rPr lang="en-US" altLang="en-US" dirty="0" smtClean="0">
                <a:solidFill>
                  <a:srgbClr val="000000"/>
                </a:solidFill>
                <a:latin typeface="Palatino" pitchFamily="-128" charset="0"/>
              </a:rPr>
              <a:t>Continuous attention to technical excellence and good design enhances agility.  </a:t>
            </a:r>
          </a:p>
          <a:p>
            <a:pPr marL="457200" indent="-457200">
              <a:spcBef>
                <a:spcPts val="600"/>
              </a:spcBef>
              <a:buFont typeface="+mj-lt"/>
              <a:buAutoNum type="arabicPeriod" startAt="7"/>
              <a:defRPr/>
            </a:pPr>
            <a:r>
              <a:rPr lang="en-US" altLang="en-US" dirty="0" smtClean="0">
                <a:solidFill>
                  <a:srgbClr val="000000"/>
                </a:solidFill>
                <a:latin typeface="Palatino" pitchFamily="-128" charset="0"/>
              </a:rPr>
              <a:t>Simplicity – the art of maximizing the amount of work not done – is essential.  </a:t>
            </a:r>
          </a:p>
          <a:p>
            <a:pPr marL="457200" indent="-457200">
              <a:spcBef>
                <a:spcPts val="600"/>
              </a:spcBef>
              <a:buFont typeface="+mj-lt"/>
              <a:buAutoNum type="arabicPeriod" startAt="7"/>
              <a:defRPr/>
            </a:pPr>
            <a:r>
              <a:rPr lang="en-US" altLang="en-US" dirty="0" smtClean="0">
                <a:solidFill>
                  <a:srgbClr val="000000"/>
                </a:solidFill>
                <a:latin typeface="Palatino" pitchFamily="-128" charset="0"/>
              </a:rPr>
              <a:t>The best architectures, requirements, and designs emerge from self–organizing teams. </a:t>
            </a:r>
          </a:p>
          <a:p>
            <a:pPr marL="457200" indent="-457200">
              <a:spcBef>
                <a:spcPts val="600"/>
              </a:spcBef>
              <a:buFont typeface="+mj-lt"/>
              <a:buAutoNum type="arabicPeriod" startAt="7"/>
              <a:defRPr/>
            </a:pPr>
            <a:r>
              <a:rPr lang="en-US" altLang="en-US" dirty="0" smtClean="0">
                <a:solidFill>
                  <a:schemeClr val="tx1">
                    <a:lumMod val="75000"/>
                    <a:lumOff val="25000"/>
                  </a:schemeClr>
                </a:solidFill>
                <a:latin typeface="Palatino" pitchFamily="-128" charset="0"/>
              </a:rPr>
              <a:t>At regular intervals, the team reflects on how to become more effective, then tunes and adjusts its behavior accordingly.</a:t>
            </a:r>
          </a:p>
          <a:p>
            <a:pPr marL="91440" indent="-91440">
              <a:defRPr/>
            </a:pPr>
            <a:endParaRPr lang="en-US" altLang="en-US" dirty="0" smtClean="0">
              <a:solidFill>
                <a:schemeClr val="tx1">
                  <a:lumMod val="75000"/>
                  <a:lumOff val="25000"/>
                </a:schemeClr>
              </a:solidFill>
            </a:endParaRP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86A5A603-FEA9-4BE2-8778-47FAB9F21055}" type="slidenum">
              <a:rPr lang="en-US" altLang="en-US"/>
              <a:pPr>
                <a:defRPr/>
              </a:pPr>
              <a:t>28</a:t>
            </a:fld>
            <a:endParaRPr lang="en-US" altLang="en-US"/>
          </a:p>
        </p:txBody>
      </p:sp>
    </p:spTree>
    <p:extLst>
      <p:ext uri="{BB962C8B-B14F-4D97-AF65-F5344CB8AC3E}">
        <p14:creationId xmlns:p14="http://schemas.microsoft.com/office/powerpoint/2010/main" val="415642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74812" y="152400"/>
            <a:ext cx="8991600" cy="1143000"/>
          </a:xfrm>
        </p:spPr>
        <p:txBody>
          <a:bodyPr/>
          <a:lstStyle/>
          <a:p>
            <a:pPr eaLnBrk="1" hangingPunct="1"/>
            <a:r>
              <a:rPr lang="en-US" altLang="en-US" sz="3200" b="1"/>
              <a:t>Principle 1:  </a:t>
            </a:r>
            <a:r>
              <a:rPr lang="en-US" altLang="en-US" sz="3200"/>
              <a:t>Our Highest Priority is to </a:t>
            </a:r>
            <a:r>
              <a:rPr lang="en-US" altLang="en-US" sz="3200" b="1"/>
              <a:t>Satisfy the Customer</a:t>
            </a:r>
            <a:r>
              <a:rPr lang="en-US" altLang="en-US" sz="3200"/>
              <a:t> through </a:t>
            </a:r>
            <a:r>
              <a:rPr lang="en-US" altLang="en-US" sz="3200" b="1"/>
              <a:t>Early</a:t>
            </a:r>
            <a:r>
              <a:rPr lang="en-US" altLang="en-US" sz="3200"/>
              <a:t> and </a:t>
            </a:r>
            <a:r>
              <a:rPr lang="en-US" altLang="en-US" sz="3200" b="1"/>
              <a:t>Continuous</a:t>
            </a:r>
            <a:r>
              <a:rPr lang="en-US" altLang="en-US" sz="3200"/>
              <a:t> </a:t>
            </a:r>
            <a:r>
              <a:rPr lang="en-US" altLang="en-US" sz="3200" b="1"/>
              <a:t>Delivery</a:t>
            </a:r>
            <a:r>
              <a:rPr lang="en-US" altLang="en-US" sz="3200"/>
              <a:t> of Valuable Software</a:t>
            </a:r>
          </a:p>
        </p:txBody>
      </p:sp>
      <p:sp>
        <p:nvSpPr>
          <p:cNvPr id="22531" name="Content Placeholder 2"/>
          <p:cNvSpPr>
            <a:spLocks noGrp="1"/>
          </p:cNvSpPr>
          <p:nvPr>
            <p:ph idx="1"/>
          </p:nvPr>
        </p:nvSpPr>
        <p:spPr>
          <a:xfrm>
            <a:off x="1674812" y="1600200"/>
            <a:ext cx="8991600" cy="4876800"/>
          </a:xfrm>
        </p:spPr>
        <p:txBody>
          <a:bodyPr/>
          <a:lstStyle/>
          <a:p>
            <a:pPr eaLnBrk="1" hangingPunct="1">
              <a:lnSpc>
                <a:spcPct val="80000"/>
              </a:lnSpc>
            </a:pPr>
            <a:r>
              <a:rPr lang="en-US" altLang="en-US" sz="2200"/>
              <a:t>Number of practices have significant impact upon quality of final system:</a:t>
            </a:r>
          </a:p>
          <a:p>
            <a:pPr eaLnBrk="1" hangingPunct="1">
              <a:lnSpc>
                <a:spcPct val="80000"/>
              </a:lnSpc>
            </a:pPr>
            <a:r>
              <a:rPr lang="en-US" altLang="en-US" sz="2200"/>
              <a:t>1.  Strong </a:t>
            </a:r>
            <a:r>
              <a:rPr lang="en-US" altLang="en-US" sz="2200" b="1"/>
              <a:t>correlation</a:t>
            </a:r>
            <a:r>
              <a:rPr lang="en-US" altLang="en-US" sz="2200"/>
              <a:t> between </a:t>
            </a:r>
            <a:r>
              <a:rPr lang="en-US" altLang="en-US" sz="2200" b="1"/>
              <a:t>quality</a:t>
            </a:r>
            <a:r>
              <a:rPr lang="en-US" altLang="en-US" sz="2200"/>
              <a:t> and </a:t>
            </a:r>
            <a:r>
              <a:rPr lang="en-US" altLang="en-US" sz="2200" b="1"/>
              <a:t>early delivery of a partially functioning system.</a:t>
            </a:r>
          </a:p>
          <a:p>
            <a:pPr lvl="1" eaLnBrk="1" hangingPunct="1">
              <a:lnSpc>
                <a:spcPct val="80000"/>
              </a:lnSpc>
            </a:pPr>
            <a:r>
              <a:rPr lang="en-US" altLang="en-US" sz="2000"/>
              <a:t>The less functional the initial delivery, the higher the quality of the final delivery.</a:t>
            </a:r>
          </a:p>
          <a:p>
            <a:pPr eaLnBrk="1" hangingPunct="1">
              <a:lnSpc>
                <a:spcPct val="80000"/>
              </a:lnSpc>
            </a:pPr>
            <a:r>
              <a:rPr lang="en-US" altLang="en-US" sz="2200"/>
              <a:t>2. Another strong </a:t>
            </a:r>
            <a:r>
              <a:rPr lang="en-US" altLang="en-US" sz="2200" b="1"/>
              <a:t>correlation</a:t>
            </a:r>
            <a:r>
              <a:rPr lang="en-US" altLang="en-US" sz="2200"/>
              <a:t> exists between </a:t>
            </a:r>
            <a:r>
              <a:rPr lang="en-US" altLang="en-US" sz="2200" b="1"/>
              <a:t>final quality</a:t>
            </a:r>
            <a:r>
              <a:rPr lang="en-US" altLang="en-US" sz="2200"/>
              <a:t> and </a:t>
            </a:r>
            <a:r>
              <a:rPr lang="en-US" altLang="en-US" sz="2200" b="1"/>
              <a:t>frequently deliveries of increasing functionality</a:t>
            </a:r>
            <a:r>
              <a:rPr lang="en-US" altLang="en-US" sz="2200"/>
              <a:t>.  </a:t>
            </a:r>
          </a:p>
          <a:p>
            <a:pPr lvl="1" eaLnBrk="1" hangingPunct="1">
              <a:lnSpc>
                <a:spcPct val="80000"/>
              </a:lnSpc>
            </a:pPr>
            <a:r>
              <a:rPr lang="en-US" altLang="en-US" sz="2000"/>
              <a:t>The more frequent the deliveries, the higher the final quality.</a:t>
            </a:r>
          </a:p>
          <a:p>
            <a:pPr lvl="1" eaLnBrk="1" hangingPunct="1">
              <a:lnSpc>
                <a:spcPct val="80000"/>
              </a:lnSpc>
            </a:pPr>
            <a:endParaRPr lang="en-US" altLang="en-US" sz="2000"/>
          </a:p>
          <a:p>
            <a:pPr eaLnBrk="1" hangingPunct="1">
              <a:lnSpc>
                <a:spcPct val="80000"/>
              </a:lnSpc>
            </a:pPr>
            <a:r>
              <a:rPr lang="en-US" altLang="en-US" sz="2200" b="1"/>
              <a:t>Agile processes deliver early and often</a:t>
            </a:r>
            <a:r>
              <a:rPr lang="en-US" altLang="en-US" sz="2200"/>
              <a:t>.  </a:t>
            </a:r>
          </a:p>
          <a:p>
            <a:pPr lvl="1" eaLnBrk="1" hangingPunct="1">
              <a:lnSpc>
                <a:spcPct val="80000"/>
              </a:lnSpc>
            </a:pPr>
            <a:r>
              <a:rPr lang="en-US" altLang="en-US" sz="2000"/>
              <a:t>Rudimentary system </a:t>
            </a:r>
            <a:r>
              <a:rPr lang="en-US" altLang="en-US" sz="2000" b="1"/>
              <a:t>first</a:t>
            </a:r>
            <a:r>
              <a:rPr lang="en-US" altLang="en-US" sz="2000"/>
              <a:t> followed by systems of </a:t>
            </a:r>
            <a:r>
              <a:rPr lang="en-US" altLang="en-US" sz="2000" b="1"/>
              <a:t>increasing functionality </a:t>
            </a:r>
            <a:r>
              <a:rPr lang="en-US" altLang="en-US" sz="2000"/>
              <a:t>every few weeks.</a:t>
            </a:r>
          </a:p>
          <a:p>
            <a:pPr lvl="1" eaLnBrk="1" hangingPunct="1">
              <a:lnSpc>
                <a:spcPct val="80000"/>
              </a:lnSpc>
            </a:pPr>
            <a:r>
              <a:rPr lang="en-US" altLang="en-US" sz="2000"/>
              <a:t>Customers my use these systems in production, or</a:t>
            </a:r>
          </a:p>
          <a:p>
            <a:pPr lvl="1" eaLnBrk="1" hangingPunct="1">
              <a:lnSpc>
                <a:spcPct val="80000"/>
              </a:lnSpc>
            </a:pPr>
            <a:r>
              <a:rPr lang="en-US" altLang="en-US" sz="2000"/>
              <a:t>May choose to review existing functionality and report on changes to be made.</a:t>
            </a:r>
          </a:p>
          <a:p>
            <a:pPr lvl="1" eaLnBrk="1" hangingPunct="1">
              <a:lnSpc>
                <a:spcPct val="80000"/>
              </a:lnSpc>
            </a:pPr>
            <a:r>
              <a:rPr lang="en-US" altLang="en-US" sz="2000"/>
              <a:t>Regardless, they must provide meaningful </a:t>
            </a:r>
            <a:r>
              <a:rPr lang="en-US" altLang="en-US" sz="2000" b="1"/>
              <a:t>feedback</a:t>
            </a:r>
            <a:r>
              <a:rPr lang="en-US" altLang="en-US" sz="2000"/>
              <a:t>.</a:t>
            </a:r>
          </a:p>
        </p:txBody>
      </p:sp>
    </p:spTree>
    <p:extLst>
      <p:ext uri="{BB962C8B-B14F-4D97-AF65-F5344CB8AC3E}">
        <p14:creationId xmlns:p14="http://schemas.microsoft.com/office/powerpoint/2010/main" val="1536384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p:txBody>
          <a:bodyPr/>
          <a:lstStyle/>
          <a:p>
            <a:pPr>
              <a:defRPr/>
            </a:pPr>
            <a:r>
              <a:rPr lang="en-US" altLang="en-US" smtClean="0">
                <a:solidFill>
                  <a:schemeClr val="tx1">
                    <a:lumMod val="75000"/>
                    <a:lumOff val="25000"/>
                  </a:schemeClr>
                </a:solidFill>
              </a:rPr>
              <a:t>Agile methods</a:t>
            </a:r>
          </a:p>
        </p:txBody>
      </p:sp>
      <p:sp>
        <p:nvSpPr>
          <p:cNvPr id="16387" name="Rectangle 3"/>
          <p:cNvSpPr>
            <a:spLocks noGrp="1" noChangeArrowheads="1"/>
          </p:cNvSpPr>
          <p:nvPr>
            <p:ph idx="1"/>
          </p:nvPr>
        </p:nvSpPr>
        <p:spPr/>
        <p:txBody>
          <a:bodyPr>
            <a:normAutofit/>
          </a:bodyPr>
          <a:lstStyle/>
          <a:p>
            <a:r>
              <a:rPr lang="en-US" altLang="en-US" sz="2400"/>
              <a:t>Dissatisfaction with the overheads involved in software design methods of the 1980s and 1990s led to the creation of agile methods. These methods:</a:t>
            </a:r>
          </a:p>
          <a:p>
            <a:pPr lvl="1"/>
            <a:r>
              <a:rPr lang="en-US" altLang="en-US" sz="2000"/>
              <a:t>Focus on the code rather than the design</a:t>
            </a:r>
          </a:p>
          <a:p>
            <a:pPr lvl="1"/>
            <a:r>
              <a:rPr lang="en-US" altLang="en-US" sz="2000"/>
              <a:t>Are based on an iterative approach to software development</a:t>
            </a:r>
          </a:p>
          <a:p>
            <a:pPr lvl="1"/>
            <a:r>
              <a:rPr lang="en-US" altLang="en-US" sz="2000"/>
              <a:t>Are intended to deliver working software quickly and evolve this quickly to meet changing requirements.</a:t>
            </a:r>
          </a:p>
          <a:p>
            <a:r>
              <a:rPr lang="en-US" altLang="en-US" sz="2400"/>
              <a:t>The aim of agile methods is to reduce overheads in the software process (e.g. by limiting documentation) and to be able to respond quickly to changing requirements without excessive rework.</a:t>
            </a:r>
          </a:p>
        </p:txBody>
      </p:sp>
      <p:sp>
        <p:nvSpPr>
          <p:cNvPr id="5" name="Footer Placeholder 4"/>
          <p:cNvSpPr>
            <a:spLocks noGrp="1"/>
          </p:cNvSpPr>
          <p:nvPr>
            <p:ph type="ftr" sz="quarter" idx="11"/>
          </p:nvPr>
        </p:nvSpPr>
        <p:spPr/>
        <p:txBody>
          <a:bodyPr/>
          <a:lstStyle/>
          <a:p>
            <a:pPr>
              <a:defRPr/>
            </a:pPr>
            <a:r>
              <a:rPr lang="en-US"/>
              <a:t>Agile software development</a:t>
            </a:r>
          </a:p>
        </p:txBody>
      </p:sp>
      <p:sp>
        <p:nvSpPr>
          <p:cNvPr id="4" name="Slide Number Placeholder 3"/>
          <p:cNvSpPr>
            <a:spLocks noGrp="1"/>
          </p:cNvSpPr>
          <p:nvPr>
            <p:ph type="sldNum" sz="quarter" idx="12"/>
          </p:nvPr>
        </p:nvSpPr>
        <p:spPr>
          <a:xfrm>
            <a:off x="8075612" y="6356351"/>
            <a:ext cx="2133600" cy="365125"/>
          </a:xfr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fld id="{C74BB33E-6729-4CFE-8C37-21391B272427}" type="slidenum">
              <a:rPr lang="en-US" altLang="en-US">
                <a:solidFill>
                  <a:srgbClr val="898989"/>
                </a:solidFill>
              </a:rPr>
              <a:pPr>
                <a:defRPr/>
              </a:pPr>
              <a:t>3</a:t>
            </a:fld>
            <a:endParaRPr lang="en-US" altLang="en-US">
              <a:solidFill>
                <a:srgbClr val="898989"/>
              </a:solidFill>
            </a:endParaRPr>
          </a:p>
        </p:txBody>
      </p:sp>
    </p:spTree>
    <p:extLst>
      <p:ext uri="{BB962C8B-B14F-4D97-AF65-F5344CB8AC3E}">
        <p14:creationId xmlns:p14="http://schemas.microsoft.com/office/powerpoint/2010/main" val="180540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74812" y="274638"/>
            <a:ext cx="8915400" cy="1143000"/>
          </a:xfrm>
        </p:spPr>
        <p:txBody>
          <a:bodyPr/>
          <a:lstStyle/>
          <a:p>
            <a:pPr algn="l" eaLnBrk="1" hangingPunct="1"/>
            <a:r>
              <a:rPr lang="en-US" altLang="en-US" sz="2800" b="1"/>
              <a:t>Principle 2:  Welcome Changing Requirements</a:t>
            </a:r>
            <a:r>
              <a:rPr lang="en-US" altLang="en-US" sz="2800"/>
              <a:t>, even late in Development.  Agile Processes harness change for the Customer’s Competitive Advantage.</a:t>
            </a:r>
          </a:p>
        </p:txBody>
      </p:sp>
      <p:sp>
        <p:nvSpPr>
          <p:cNvPr id="23555" name="Content Placeholder 2"/>
          <p:cNvSpPr>
            <a:spLocks noGrp="1"/>
          </p:cNvSpPr>
          <p:nvPr>
            <p:ph idx="1"/>
          </p:nvPr>
        </p:nvSpPr>
        <p:spPr>
          <a:xfrm>
            <a:off x="1598612" y="1600200"/>
            <a:ext cx="8686800" cy="4953000"/>
          </a:xfrm>
        </p:spPr>
        <p:txBody>
          <a:bodyPr/>
          <a:lstStyle/>
          <a:p>
            <a:pPr eaLnBrk="1" hangingPunct="1"/>
            <a:r>
              <a:rPr lang="en-US" altLang="en-US" sz="2800"/>
              <a:t>This is a statement of </a:t>
            </a:r>
            <a:r>
              <a:rPr lang="en-US" altLang="en-US" sz="2800" b="1"/>
              <a:t>attitude</a:t>
            </a:r>
            <a:r>
              <a:rPr lang="en-US" altLang="en-US" sz="2800"/>
              <a:t>. </a:t>
            </a:r>
          </a:p>
          <a:p>
            <a:pPr eaLnBrk="1" hangingPunct="1"/>
            <a:r>
              <a:rPr lang="en-US" altLang="en-US" sz="2800"/>
              <a:t>Participants in an agile process are </a:t>
            </a:r>
            <a:r>
              <a:rPr lang="en-US" altLang="en-US" sz="2800" b="1"/>
              <a:t>not</a:t>
            </a:r>
            <a:r>
              <a:rPr lang="en-US" altLang="en-US" sz="2800"/>
              <a:t> </a:t>
            </a:r>
            <a:r>
              <a:rPr lang="en-US" altLang="en-US" sz="2800" b="1"/>
              <a:t>afraid</a:t>
            </a:r>
            <a:r>
              <a:rPr lang="en-US" altLang="en-US" sz="2800"/>
              <a:t> of change. </a:t>
            </a:r>
          </a:p>
          <a:p>
            <a:pPr lvl="1" eaLnBrk="1" hangingPunct="1"/>
            <a:r>
              <a:rPr lang="en-US" altLang="en-US" sz="2400"/>
              <a:t>Requirement changes are good;  </a:t>
            </a:r>
          </a:p>
          <a:p>
            <a:pPr lvl="1" eaLnBrk="1" hangingPunct="1"/>
            <a:r>
              <a:rPr lang="en-US" altLang="en-US" sz="2400"/>
              <a:t>Mean team has learned more about what it will take to satisfy the market.</a:t>
            </a:r>
          </a:p>
          <a:p>
            <a:pPr eaLnBrk="1" hangingPunct="1"/>
            <a:endParaRPr lang="en-US" altLang="en-US" sz="2800"/>
          </a:p>
          <a:p>
            <a:pPr eaLnBrk="1" hangingPunct="1"/>
            <a:r>
              <a:rPr lang="en-US" altLang="en-US" sz="2800"/>
              <a:t>Agile teams work to keep the </a:t>
            </a:r>
            <a:r>
              <a:rPr lang="en-US" altLang="en-US" sz="2800" b="1"/>
              <a:t>software</a:t>
            </a:r>
            <a:r>
              <a:rPr lang="en-US" altLang="en-US" sz="2800"/>
              <a:t> </a:t>
            </a:r>
            <a:r>
              <a:rPr lang="en-US" altLang="en-US" sz="2800" b="1"/>
              <a:t>structure</a:t>
            </a:r>
            <a:r>
              <a:rPr lang="en-US" altLang="en-US" sz="2800"/>
              <a:t>  </a:t>
            </a:r>
            <a:r>
              <a:rPr lang="en-US" altLang="en-US" sz="2800" b="1"/>
              <a:t>flexible</a:t>
            </a:r>
            <a:r>
              <a:rPr lang="en-US" altLang="en-US" sz="2800"/>
              <a:t>, so requirement change impact is minimal.</a:t>
            </a:r>
          </a:p>
          <a:p>
            <a:pPr eaLnBrk="1" hangingPunct="1"/>
            <a:r>
              <a:rPr lang="en-US" altLang="en-US" sz="2800"/>
              <a:t>  </a:t>
            </a:r>
          </a:p>
          <a:p>
            <a:pPr eaLnBrk="1" hangingPunct="1"/>
            <a:r>
              <a:rPr lang="en-US" altLang="en-US" sz="2800"/>
              <a:t>Moreso, the </a:t>
            </a:r>
            <a:r>
              <a:rPr lang="en-US" altLang="en-US" sz="2800" b="1"/>
              <a:t>principles of object oriented </a:t>
            </a:r>
            <a:r>
              <a:rPr lang="en-US" altLang="en-US" sz="2800"/>
              <a:t>design help us to maintain this kind of flexibility.</a:t>
            </a:r>
          </a:p>
          <a:p>
            <a:pPr eaLnBrk="1" hangingPunct="1"/>
            <a:endParaRPr lang="en-US" altLang="en-US" sz="2800"/>
          </a:p>
        </p:txBody>
      </p:sp>
    </p:spTree>
    <p:extLst>
      <p:ext uri="{BB962C8B-B14F-4D97-AF65-F5344CB8AC3E}">
        <p14:creationId xmlns:p14="http://schemas.microsoft.com/office/powerpoint/2010/main" val="534651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2412" y="76200"/>
            <a:ext cx="9144000" cy="1143000"/>
          </a:xfrm>
        </p:spPr>
        <p:txBody>
          <a:bodyPr/>
          <a:lstStyle/>
          <a:p>
            <a:pPr algn="l" eaLnBrk="1" hangingPunct="1"/>
            <a:r>
              <a:rPr lang="en-US" altLang="en-US" sz="3200" b="1">
                <a:latin typeface="Times New Roman" panose="02020603050405020304" pitchFamily="18" charset="0"/>
              </a:rPr>
              <a:t>Principle 3:  Deliver Working Software Frequently</a:t>
            </a:r>
            <a:r>
              <a:rPr lang="en-US" altLang="en-US" sz="3200">
                <a:latin typeface="Times New Roman" panose="02020603050405020304" pitchFamily="18" charset="0"/>
              </a:rPr>
              <a:t/>
            </a:r>
            <a:br>
              <a:rPr lang="en-US" altLang="en-US" sz="3200">
                <a:latin typeface="Times New Roman" panose="02020603050405020304" pitchFamily="18" charset="0"/>
              </a:rPr>
            </a:br>
            <a:r>
              <a:rPr lang="en-US" altLang="en-US" sz="3200">
                <a:latin typeface="Times New Roman" panose="02020603050405020304" pitchFamily="18" charset="0"/>
              </a:rPr>
              <a:t>(From a couple of weeks to a couple of months with a preference to the shorter time scale.</a:t>
            </a:r>
            <a:endParaRPr lang="en-US" altLang="en-US" sz="4800"/>
          </a:p>
        </p:txBody>
      </p:sp>
      <p:sp>
        <p:nvSpPr>
          <p:cNvPr id="24579" name="Content Placeholder 2"/>
          <p:cNvSpPr>
            <a:spLocks noGrp="1"/>
          </p:cNvSpPr>
          <p:nvPr>
            <p:ph idx="1"/>
          </p:nvPr>
        </p:nvSpPr>
        <p:spPr/>
        <p:txBody>
          <a:bodyPr/>
          <a:lstStyle/>
          <a:p>
            <a:pPr eaLnBrk="1" hangingPunct="1">
              <a:lnSpc>
                <a:spcPct val="90000"/>
              </a:lnSpc>
            </a:pPr>
            <a:endParaRPr lang="en-US" altLang="en-US" smtClean="0"/>
          </a:p>
          <a:p>
            <a:pPr eaLnBrk="1" hangingPunct="1">
              <a:lnSpc>
                <a:spcPct val="90000"/>
              </a:lnSpc>
            </a:pPr>
            <a:r>
              <a:rPr lang="en-US" altLang="en-US" smtClean="0"/>
              <a:t>We deliver working software. </a:t>
            </a:r>
          </a:p>
          <a:p>
            <a:pPr lvl="1" eaLnBrk="1" hangingPunct="1">
              <a:lnSpc>
                <a:spcPct val="90000"/>
              </a:lnSpc>
            </a:pPr>
            <a:r>
              <a:rPr lang="en-US" altLang="en-US" b="1" smtClean="0"/>
              <a:t>Deliver early and often</a:t>
            </a:r>
            <a:r>
              <a:rPr lang="en-US" altLang="en-US" smtClean="0"/>
              <a:t>. </a:t>
            </a:r>
          </a:p>
          <a:p>
            <a:pPr lvl="1" eaLnBrk="1" hangingPunct="1">
              <a:lnSpc>
                <a:spcPct val="90000"/>
              </a:lnSpc>
            </a:pPr>
            <a:r>
              <a:rPr lang="en-US" altLang="en-US" b="1" smtClean="0"/>
              <a:t>Be not content</a:t>
            </a:r>
            <a:r>
              <a:rPr lang="en-US" altLang="en-US" smtClean="0"/>
              <a:t> with delivering bundles of </a:t>
            </a:r>
            <a:r>
              <a:rPr lang="en-US" altLang="en-US" b="1" smtClean="0"/>
              <a:t>documents, or plans</a:t>
            </a:r>
            <a:r>
              <a:rPr lang="en-US" altLang="en-US" smtClean="0"/>
              <a:t>. </a:t>
            </a:r>
          </a:p>
          <a:p>
            <a:pPr lvl="1" eaLnBrk="1" hangingPunct="1">
              <a:lnSpc>
                <a:spcPct val="90000"/>
              </a:lnSpc>
            </a:pPr>
            <a:r>
              <a:rPr lang="en-US" altLang="en-US" smtClean="0"/>
              <a:t>Don’t count those as true deliverables. </a:t>
            </a:r>
          </a:p>
          <a:p>
            <a:pPr eaLnBrk="1" hangingPunct="1">
              <a:lnSpc>
                <a:spcPct val="90000"/>
              </a:lnSpc>
            </a:pPr>
            <a:endParaRPr lang="en-US" altLang="en-US" smtClean="0"/>
          </a:p>
          <a:p>
            <a:pPr eaLnBrk="1" hangingPunct="1">
              <a:lnSpc>
                <a:spcPct val="90000"/>
              </a:lnSpc>
            </a:pPr>
            <a:r>
              <a:rPr lang="en-US" altLang="en-US" smtClean="0"/>
              <a:t>The </a:t>
            </a:r>
            <a:r>
              <a:rPr lang="en-US" altLang="en-US" b="1" smtClean="0"/>
              <a:t>goal</a:t>
            </a:r>
            <a:r>
              <a:rPr lang="en-US" altLang="en-US" smtClean="0"/>
              <a:t> of delivering software that satisfies the customer’s needs.</a:t>
            </a:r>
          </a:p>
          <a:p>
            <a:pPr eaLnBrk="1" hangingPunct="1">
              <a:lnSpc>
                <a:spcPct val="90000"/>
              </a:lnSpc>
            </a:pPr>
            <a:endParaRPr lang="en-US" altLang="en-US" smtClean="0"/>
          </a:p>
        </p:txBody>
      </p:sp>
    </p:spTree>
    <p:extLst>
      <p:ext uri="{BB962C8B-B14F-4D97-AF65-F5344CB8AC3E}">
        <p14:creationId xmlns:p14="http://schemas.microsoft.com/office/powerpoint/2010/main" val="409697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51012" y="152400"/>
            <a:ext cx="8534400" cy="1143000"/>
          </a:xfrm>
        </p:spPr>
        <p:txBody>
          <a:bodyPr/>
          <a:lstStyle/>
          <a:p>
            <a:pPr eaLnBrk="1" hangingPunct="1"/>
            <a:r>
              <a:rPr lang="en-US" altLang="en-US" sz="3200" b="1"/>
              <a:t>Principle 4:  </a:t>
            </a:r>
            <a:r>
              <a:rPr lang="en-US" altLang="en-US" sz="3200"/>
              <a:t>Business People and Developers Must </a:t>
            </a:r>
            <a:r>
              <a:rPr lang="en-US" altLang="en-US" sz="3200" b="1"/>
              <a:t>Work Together Daily</a:t>
            </a:r>
            <a:r>
              <a:rPr lang="en-US" altLang="en-US" sz="3200"/>
              <a:t> throughout the Project.</a:t>
            </a:r>
          </a:p>
        </p:txBody>
      </p:sp>
      <p:sp>
        <p:nvSpPr>
          <p:cNvPr id="25603" name="Content Placeholder 2"/>
          <p:cNvSpPr>
            <a:spLocks noGrp="1"/>
          </p:cNvSpPr>
          <p:nvPr>
            <p:ph idx="1"/>
          </p:nvPr>
        </p:nvSpPr>
        <p:spPr>
          <a:xfrm>
            <a:off x="1979612" y="1600201"/>
            <a:ext cx="8382000" cy="4525963"/>
          </a:xfrm>
        </p:spPr>
        <p:txBody>
          <a:bodyPr/>
          <a:lstStyle/>
          <a:p>
            <a:pPr eaLnBrk="1" hangingPunct="1"/>
            <a:r>
              <a:rPr lang="en-US" altLang="en-US" smtClean="0"/>
              <a:t>For agile projects, there must be </a:t>
            </a:r>
            <a:r>
              <a:rPr lang="en-US" altLang="en-US" b="1" smtClean="0"/>
              <a:t>significant</a:t>
            </a:r>
            <a:r>
              <a:rPr lang="en-US" altLang="en-US" smtClean="0"/>
              <a:t> and </a:t>
            </a:r>
            <a:r>
              <a:rPr lang="en-US" altLang="en-US" b="1" smtClean="0"/>
              <a:t>frequent</a:t>
            </a:r>
            <a:r>
              <a:rPr lang="en-US" altLang="en-US" smtClean="0"/>
              <a:t> </a:t>
            </a:r>
            <a:r>
              <a:rPr lang="en-US" altLang="en-US" b="1" smtClean="0"/>
              <a:t>interaction</a:t>
            </a:r>
            <a:r>
              <a:rPr lang="en-US" altLang="en-US" smtClean="0"/>
              <a:t> between the</a:t>
            </a:r>
          </a:p>
          <a:p>
            <a:pPr lvl="1" eaLnBrk="1" hangingPunct="1"/>
            <a:r>
              <a:rPr lang="en-US" altLang="en-US" smtClean="0"/>
              <a:t>customers, </a:t>
            </a:r>
          </a:p>
          <a:p>
            <a:pPr lvl="1" eaLnBrk="1" hangingPunct="1"/>
            <a:r>
              <a:rPr lang="en-US" altLang="en-US" smtClean="0"/>
              <a:t>developers, and </a:t>
            </a:r>
          </a:p>
          <a:p>
            <a:pPr lvl="1" eaLnBrk="1" hangingPunct="1"/>
            <a:r>
              <a:rPr lang="en-US" altLang="en-US" smtClean="0"/>
              <a:t>stakeholders. </a:t>
            </a:r>
          </a:p>
          <a:p>
            <a:pPr eaLnBrk="1" hangingPunct="1"/>
            <a:endParaRPr lang="en-US" altLang="en-US" smtClean="0"/>
          </a:p>
          <a:p>
            <a:pPr eaLnBrk="1" hangingPunct="1">
              <a:buFont typeface="Arial" panose="020B0604020202020204" pitchFamily="34" charset="0"/>
              <a:buNone/>
            </a:pPr>
            <a:r>
              <a:rPr lang="en-US" altLang="en-US" smtClean="0"/>
              <a:t> An agile project must be </a:t>
            </a:r>
            <a:r>
              <a:rPr lang="en-US" altLang="en-US" b="1" smtClean="0"/>
              <a:t>continuously guided</a:t>
            </a:r>
            <a:r>
              <a:rPr lang="en-US" altLang="en-US" smtClean="0"/>
              <a:t>.</a:t>
            </a:r>
          </a:p>
          <a:p>
            <a:pPr eaLnBrk="1" hangingPunct="1"/>
            <a:endParaRPr lang="en-US" altLang="en-US" smtClean="0"/>
          </a:p>
        </p:txBody>
      </p:sp>
    </p:spTree>
    <p:extLst>
      <p:ext uri="{BB962C8B-B14F-4D97-AF65-F5344CB8AC3E}">
        <p14:creationId xmlns:p14="http://schemas.microsoft.com/office/powerpoint/2010/main" val="2309840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74812" y="274638"/>
            <a:ext cx="8763000" cy="1143000"/>
          </a:xfrm>
        </p:spPr>
        <p:txBody>
          <a:bodyPr/>
          <a:lstStyle/>
          <a:p>
            <a:pPr eaLnBrk="1" hangingPunct="1"/>
            <a:r>
              <a:rPr lang="en-US" altLang="en-US" sz="2800" b="1"/>
              <a:t>Principle 5:  Build Projects around Motivated Individuals</a:t>
            </a:r>
            <a:r>
              <a:rPr lang="en-US" altLang="en-US" sz="2800"/>
              <a:t>.  (Give them the environment and support they need, and trust them to get the job done.)</a:t>
            </a:r>
          </a:p>
        </p:txBody>
      </p:sp>
      <p:sp>
        <p:nvSpPr>
          <p:cNvPr id="26627" name="Content Placeholder 2"/>
          <p:cNvSpPr>
            <a:spLocks noGrp="1"/>
          </p:cNvSpPr>
          <p:nvPr>
            <p:ph idx="1"/>
          </p:nvPr>
        </p:nvSpPr>
        <p:spPr/>
        <p:txBody>
          <a:bodyPr/>
          <a:lstStyle/>
          <a:p>
            <a:pPr eaLnBrk="1" hangingPunct="1">
              <a:lnSpc>
                <a:spcPct val="90000"/>
              </a:lnSpc>
            </a:pPr>
            <a:r>
              <a:rPr lang="en-US" altLang="en-US" sz="2700" b="1"/>
              <a:t>An agile project has people the most important factor of success.</a:t>
            </a:r>
          </a:p>
          <a:p>
            <a:pPr lvl="1" eaLnBrk="1" hangingPunct="1">
              <a:lnSpc>
                <a:spcPct val="90000"/>
              </a:lnSpc>
            </a:pPr>
            <a:r>
              <a:rPr lang="en-US" altLang="en-US" sz="2400"/>
              <a:t>All other factors, process, environment, management, etc., are considered to be second order effects, and are subject to change if they are having an adverse effect upon the people.</a:t>
            </a:r>
          </a:p>
          <a:p>
            <a:pPr lvl="1" eaLnBrk="1" hangingPunct="1">
              <a:lnSpc>
                <a:spcPct val="90000"/>
              </a:lnSpc>
              <a:buFont typeface="Arial" panose="020B0604020202020204" pitchFamily="34" charset="0"/>
              <a:buNone/>
            </a:pPr>
            <a:endParaRPr lang="en-US" altLang="en-US" sz="2400"/>
          </a:p>
          <a:p>
            <a:pPr eaLnBrk="1" hangingPunct="1">
              <a:lnSpc>
                <a:spcPct val="90000"/>
              </a:lnSpc>
            </a:pPr>
            <a:r>
              <a:rPr lang="en-US" altLang="en-US" sz="2700" b="1" u="sng"/>
              <a:t>Example:</a:t>
            </a:r>
            <a:r>
              <a:rPr lang="en-US" altLang="en-US" sz="2700"/>
              <a:t> if the office environment is an obstacle to the team, </a:t>
            </a:r>
            <a:r>
              <a:rPr lang="en-US" altLang="en-US" sz="2700" b="1"/>
              <a:t>change the office environment</a:t>
            </a:r>
            <a:r>
              <a:rPr lang="en-US" altLang="en-US" sz="2700"/>
              <a:t>. </a:t>
            </a:r>
          </a:p>
          <a:p>
            <a:pPr eaLnBrk="1" hangingPunct="1">
              <a:lnSpc>
                <a:spcPct val="90000"/>
              </a:lnSpc>
            </a:pPr>
            <a:r>
              <a:rPr lang="en-US" altLang="en-US" sz="2700"/>
              <a:t>If certain process steps are obstacles to the team, </a:t>
            </a:r>
            <a:r>
              <a:rPr lang="en-US" altLang="en-US" sz="2700" b="1"/>
              <a:t>change the process steps.</a:t>
            </a:r>
          </a:p>
          <a:p>
            <a:pPr eaLnBrk="1" hangingPunct="1">
              <a:lnSpc>
                <a:spcPct val="90000"/>
              </a:lnSpc>
            </a:pPr>
            <a:endParaRPr lang="en-US" altLang="en-US" sz="2700"/>
          </a:p>
        </p:txBody>
      </p:sp>
    </p:spTree>
    <p:extLst>
      <p:ext uri="{BB962C8B-B14F-4D97-AF65-F5344CB8AC3E}">
        <p14:creationId xmlns:p14="http://schemas.microsoft.com/office/powerpoint/2010/main" val="1054484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2800" b="1"/>
              <a:t>Principle 6</a:t>
            </a:r>
            <a:r>
              <a:rPr lang="en-US" altLang="en-US" sz="2800"/>
              <a:t>:  The Most Efficient and Effective Method of Conveying Information to and within a Development Team is </a:t>
            </a:r>
            <a:r>
              <a:rPr lang="en-US" altLang="en-US" sz="2800" b="1"/>
              <a:t>face-to-face Communications</a:t>
            </a:r>
            <a:r>
              <a:rPr lang="en-US" altLang="en-US" sz="2800"/>
              <a:t>.</a:t>
            </a:r>
          </a:p>
        </p:txBody>
      </p:sp>
      <p:sp>
        <p:nvSpPr>
          <p:cNvPr id="3" name="Content Placeholder 2"/>
          <p:cNvSpPr>
            <a:spLocks noGrp="1"/>
          </p:cNvSpPr>
          <p:nvPr>
            <p:ph idx="1"/>
          </p:nvPr>
        </p:nvSpPr>
        <p:spPr/>
        <p:txBody>
          <a:bodyPr>
            <a:normAutofit/>
          </a:bodyPr>
          <a:lstStyle/>
          <a:p>
            <a:pPr eaLnBrk="1" hangingPunct="1">
              <a:buFont typeface="Arial" charset="0"/>
              <a:buChar char="•"/>
              <a:defRPr/>
            </a:pPr>
            <a:r>
              <a:rPr lang="en-US" sz="3000" dirty="0"/>
              <a:t>In agile projects, developers </a:t>
            </a:r>
            <a:r>
              <a:rPr lang="en-US" sz="3000" b="1" i="1" dirty="0"/>
              <a:t>talk</a:t>
            </a:r>
            <a:r>
              <a:rPr lang="en-US" sz="3000" dirty="0"/>
              <a:t> to each other.  </a:t>
            </a:r>
          </a:p>
          <a:p>
            <a:pPr lvl="1" eaLnBrk="1" hangingPunct="1">
              <a:buFont typeface="Arial" charset="0"/>
              <a:buChar char="–"/>
              <a:defRPr/>
            </a:pPr>
            <a:r>
              <a:rPr lang="en-US" sz="2600" dirty="0"/>
              <a:t>The  </a:t>
            </a:r>
            <a:r>
              <a:rPr lang="en-US" sz="2600" b="1" dirty="0"/>
              <a:t>primary mode of communication is conversation</a:t>
            </a:r>
            <a:r>
              <a:rPr lang="en-US" sz="2600" dirty="0"/>
              <a:t>.</a:t>
            </a:r>
          </a:p>
          <a:p>
            <a:pPr lvl="1" eaLnBrk="1" hangingPunct="1">
              <a:buFont typeface="Arial" charset="0"/>
              <a:buChar char="–"/>
              <a:defRPr/>
            </a:pPr>
            <a:r>
              <a:rPr lang="en-US" sz="2600" dirty="0"/>
              <a:t>Documents may be created, but there is no attempt to capture all project information in writing. </a:t>
            </a:r>
          </a:p>
          <a:p>
            <a:pPr eaLnBrk="1" hangingPunct="1">
              <a:buFont typeface="Arial" charset="0"/>
              <a:buChar char="•"/>
              <a:defRPr/>
            </a:pPr>
            <a:r>
              <a:rPr lang="en-US" sz="3000" dirty="0"/>
              <a:t>An agile project team </a:t>
            </a:r>
            <a:r>
              <a:rPr lang="en-US" sz="3000" b="1" dirty="0"/>
              <a:t>does not demand written</a:t>
            </a:r>
            <a:r>
              <a:rPr lang="en-US" sz="3000" dirty="0"/>
              <a:t> specs, written plans, or written designs. </a:t>
            </a:r>
          </a:p>
          <a:p>
            <a:pPr lvl="1" eaLnBrk="1" hangingPunct="1">
              <a:buFont typeface="Arial" charset="0"/>
              <a:buChar char="–"/>
              <a:defRPr/>
            </a:pPr>
            <a:r>
              <a:rPr lang="en-US" sz="2600" dirty="0"/>
              <a:t>They may create them if they perceive </a:t>
            </a:r>
            <a:r>
              <a:rPr lang="en-US" sz="2600" b="1" dirty="0"/>
              <a:t>an immediate and significant need</a:t>
            </a:r>
            <a:r>
              <a:rPr lang="en-US" sz="2600" dirty="0"/>
              <a:t>, but they are not the default. </a:t>
            </a:r>
          </a:p>
          <a:p>
            <a:pPr lvl="1" eaLnBrk="1" hangingPunct="1">
              <a:buFont typeface="Arial" charset="0"/>
              <a:buChar char="–"/>
              <a:defRPr/>
            </a:pPr>
            <a:r>
              <a:rPr lang="en-US" sz="2600" dirty="0"/>
              <a:t>The </a:t>
            </a:r>
            <a:r>
              <a:rPr lang="en-US" sz="2600" b="1" dirty="0"/>
              <a:t>default is conversation</a:t>
            </a:r>
            <a:r>
              <a:rPr lang="en-US" sz="2600" dirty="0"/>
              <a:t>.</a:t>
            </a:r>
          </a:p>
          <a:p>
            <a:pPr eaLnBrk="1" hangingPunct="1">
              <a:buFont typeface="Arial" charset="0"/>
              <a:buChar char="•"/>
              <a:defRPr/>
            </a:pPr>
            <a:endParaRPr lang="en-US" sz="3000" dirty="0"/>
          </a:p>
        </p:txBody>
      </p:sp>
    </p:spTree>
    <p:extLst>
      <p:ext uri="{BB962C8B-B14F-4D97-AF65-F5344CB8AC3E}">
        <p14:creationId xmlns:p14="http://schemas.microsoft.com/office/powerpoint/2010/main" val="2936397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3600" b="1"/>
              <a:t>Principle 7</a:t>
            </a:r>
            <a:r>
              <a:rPr lang="en-US" altLang="en-US" sz="3600"/>
              <a:t>:  Working Software is the Primary Measure of Progress</a:t>
            </a:r>
          </a:p>
        </p:txBody>
      </p:sp>
      <p:sp>
        <p:nvSpPr>
          <p:cNvPr id="28675" name="Content Placeholder 2"/>
          <p:cNvSpPr>
            <a:spLocks noGrp="1"/>
          </p:cNvSpPr>
          <p:nvPr>
            <p:ph idx="1"/>
          </p:nvPr>
        </p:nvSpPr>
        <p:spPr>
          <a:xfrm>
            <a:off x="1979612" y="1600201"/>
            <a:ext cx="8458200" cy="4525963"/>
          </a:xfrm>
        </p:spPr>
        <p:txBody>
          <a:bodyPr/>
          <a:lstStyle/>
          <a:p>
            <a:pPr eaLnBrk="1" hangingPunct="1"/>
            <a:r>
              <a:rPr lang="en-US" altLang="en-US" smtClean="0"/>
              <a:t>Agile projects measure their progress by measuring the amount of </a:t>
            </a:r>
            <a:r>
              <a:rPr lang="en-US" altLang="en-US" b="1" smtClean="0"/>
              <a:t>working</a:t>
            </a:r>
            <a:r>
              <a:rPr lang="en-US" altLang="en-US" smtClean="0"/>
              <a:t> </a:t>
            </a:r>
            <a:r>
              <a:rPr lang="en-US" altLang="en-US" b="1" smtClean="0"/>
              <a:t>software</a:t>
            </a:r>
            <a:r>
              <a:rPr lang="en-US" altLang="en-US" smtClean="0"/>
              <a:t>.</a:t>
            </a:r>
          </a:p>
          <a:p>
            <a:pPr eaLnBrk="1" hangingPunct="1"/>
            <a:endParaRPr lang="en-US" altLang="en-US" smtClean="0"/>
          </a:p>
          <a:p>
            <a:pPr lvl="1" eaLnBrk="1" hangingPunct="1"/>
            <a:r>
              <a:rPr lang="en-US" altLang="en-US" smtClean="0"/>
              <a:t>Progress </a:t>
            </a:r>
            <a:r>
              <a:rPr lang="en-US" altLang="en-US" b="1" smtClean="0"/>
              <a:t>not</a:t>
            </a:r>
            <a:r>
              <a:rPr lang="en-US" altLang="en-US" smtClean="0"/>
              <a:t> </a:t>
            </a:r>
            <a:r>
              <a:rPr lang="en-US" altLang="en-US" b="1" smtClean="0"/>
              <a:t>measusred</a:t>
            </a:r>
            <a:r>
              <a:rPr lang="en-US" altLang="en-US" smtClean="0"/>
              <a:t> by phase we are in, </a:t>
            </a:r>
            <a:r>
              <a:rPr lang="en-US" altLang="en-US" b="1" smtClean="0"/>
              <a:t>or</a:t>
            </a:r>
            <a:r>
              <a:rPr lang="en-US" altLang="en-US" smtClean="0"/>
              <a:t> </a:t>
            </a:r>
          </a:p>
          <a:p>
            <a:pPr lvl="1" eaLnBrk="1" hangingPunct="1"/>
            <a:r>
              <a:rPr lang="en-US" altLang="en-US" smtClean="0"/>
              <a:t>by the volume of produced documentation </a:t>
            </a:r>
            <a:r>
              <a:rPr lang="en-US" altLang="en-US" b="1" smtClean="0"/>
              <a:t>or </a:t>
            </a:r>
          </a:p>
          <a:p>
            <a:pPr lvl="1" eaLnBrk="1" hangingPunct="1"/>
            <a:r>
              <a:rPr lang="en-US" altLang="en-US" smtClean="0"/>
              <a:t>by the amount of code they have created. </a:t>
            </a:r>
          </a:p>
          <a:p>
            <a:pPr eaLnBrk="1" hangingPunct="1"/>
            <a:r>
              <a:rPr lang="en-US" altLang="en-US" b="1" smtClean="0"/>
              <a:t>Agile teams are 30% done when 30% of the necessary functionality is working.</a:t>
            </a:r>
          </a:p>
        </p:txBody>
      </p:sp>
    </p:spTree>
    <p:extLst>
      <p:ext uri="{BB962C8B-B14F-4D97-AF65-F5344CB8AC3E}">
        <p14:creationId xmlns:p14="http://schemas.microsoft.com/office/powerpoint/2010/main" val="2768375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2412" y="274638"/>
            <a:ext cx="9144000" cy="1143000"/>
          </a:xfrm>
        </p:spPr>
        <p:txBody>
          <a:bodyPr/>
          <a:lstStyle/>
          <a:p>
            <a:pPr algn="l" eaLnBrk="1" hangingPunct="1"/>
            <a:r>
              <a:rPr lang="en-US" altLang="en-US" sz="2800" b="1"/>
              <a:t>Principle 8:  Agile Processes promote sustainable developmt</a:t>
            </a:r>
            <a:r>
              <a:rPr lang="en-US" altLang="en-US" sz="2800"/>
              <a:t>    The sponsors, developers, and users should be able to </a:t>
            </a:r>
            <a:r>
              <a:rPr lang="en-US" altLang="en-US" sz="2800" b="1"/>
              <a:t>maintain a constant pace </a:t>
            </a:r>
            <a:r>
              <a:rPr lang="en-US" altLang="en-US" sz="2800"/>
              <a:t>indefinitely.</a:t>
            </a:r>
          </a:p>
        </p:txBody>
      </p:sp>
      <p:sp>
        <p:nvSpPr>
          <p:cNvPr id="29699" name="Content Placeholder 2"/>
          <p:cNvSpPr>
            <a:spLocks noGrp="1"/>
          </p:cNvSpPr>
          <p:nvPr>
            <p:ph idx="1"/>
          </p:nvPr>
        </p:nvSpPr>
        <p:spPr>
          <a:xfrm>
            <a:off x="1751012" y="1874838"/>
            <a:ext cx="8763000" cy="4525962"/>
          </a:xfrm>
        </p:spPr>
        <p:txBody>
          <a:bodyPr/>
          <a:lstStyle/>
          <a:p>
            <a:pPr eaLnBrk="1" hangingPunct="1">
              <a:lnSpc>
                <a:spcPct val="80000"/>
              </a:lnSpc>
            </a:pPr>
            <a:r>
              <a:rPr lang="en-US" altLang="en-US" sz="2500"/>
              <a:t>An agile project is not run like a 50 yard dash; it is run like a marathon. </a:t>
            </a:r>
          </a:p>
          <a:p>
            <a:pPr lvl="1" eaLnBrk="1" hangingPunct="1">
              <a:lnSpc>
                <a:spcPct val="80000"/>
              </a:lnSpc>
            </a:pPr>
            <a:r>
              <a:rPr lang="en-US" altLang="en-US" sz="2200"/>
              <a:t>The team does not take off at full speed and try to maintain that speed for the duration. </a:t>
            </a:r>
          </a:p>
          <a:p>
            <a:pPr lvl="1" eaLnBrk="1" hangingPunct="1">
              <a:lnSpc>
                <a:spcPct val="80000"/>
              </a:lnSpc>
            </a:pPr>
            <a:r>
              <a:rPr lang="en-US" altLang="en-US" sz="2200"/>
              <a:t>Rather they run at a fast, but </a:t>
            </a:r>
            <a:r>
              <a:rPr lang="en-US" altLang="en-US" sz="2200" b="1" u="sng"/>
              <a:t>sustainable</a:t>
            </a:r>
            <a:r>
              <a:rPr lang="en-US" altLang="en-US" sz="2200"/>
              <a:t>, pace.</a:t>
            </a:r>
          </a:p>
          <a:p>
            <a:pPr eaLnBrk="1" hangingPunct="1">
              <a:lnSpc>
                <a:spcPct val="80000"/>
              </a:lnSpc>
            </a:pPr>
            <a:endParaRPr lang="en-US" altLang="en-US" sz="2500"/>
          </a:p>
          <a:p>
            <a:pPr eaLnBrk="1" hangingPunct="1">
              <a:lnSpc>
                <a:spcPct val="80000"/>
              </a:lnSpc>
            </a:pPr>
            <a:r>
              <a:rPr lang="en-US" altLang="en-US" sz="2500"/>
              <a:t>Running too fast leads to burnout, shortcuts, and debacle. </a:t>
            </a:r>
          </a:p>
          <a:p>
            <a:pPr eaLnBrk="1" hangingPunct="1">
              <a:lnSpc>
                <a:spcPct val="80000"/>
              </a:lnSpc>
            </a:pPr>
            <a:r>
              <a:rPr lang="en-US" altLang="en-US" sz="2500"/>
              <a:t>Agile teams pace themselves. </a:t>
            </a:r>
          </a:p>
          <a:p>
            <a:pPr lvl="1" eaLnBrk="1" hangingPunct="1">
              <a:lnSpc>
                <a:spcPct val="80000"/>
              </a:lnSpc>
            </a:pPr>
            <a:r>
              <a:rPr lang="en-US" altLang="en-US" sz="2200"/>
              <a:t>They don’t allow themselves to get too tired. </a:t>
            </a:r>
          </a:p>
          <a:p>
            <a:pPr lvl="1" eaLnBrk="1" hangingPunct="1">
              <a:lnSpc>
                <a:spcPct val="80000"/>
              </a:lnSpc>
            </a:pPr>
            <a:r>
              <a:rPr lang="en-US" altLang="en-US" sz="2200"/>
              <a:t>They don’t borrow tomorrow’s energy to get a bit more done today. </a:t>
            </a:r>
          </a:p>
          <a:p>
            <a:pPr lvl="1" eaLnBrk="1" hangingPunct="1">
              <a:lnSpc>
                <a:spcPct val="80000"/>
              </a:lnSpc>
            </a:pPr>
            <a:r>
              <a:rPr lang="en-US" altLang="en-US" sz="2200"/>
              <a:t>They work at a </a:t>
            </a:r>
            <a:r>
              <a:rPr lang="en-US" altLang="en-US" sz="2200" b="1"/>
              <a:t>rate</a:t>
            </a:r>
            <a:r>
              <a:rPr lang="en-US" altLang="en-US" sz="2200"/>
              <a:t> that allows them to maintain the highest quality standards for the duration of the project.</a:t>
            </a:r>
          </a:p>
        </p:txBody>
      </p:sp>
    </p:spTree>
    <p:extLst>
      <p:ext uri="{BB962C8B-B14F-4D97-AF65-F5344CB8AC3E}">
        <p14:creationId xmlns:p14="http://schemas.microsoft.com/office/powerpoint/2010/main" val="2778071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z="3200" b="1"/>
              <a:t>Principle 9: </a:t>
            </a:r>
            <a:r>
              <a:rPr lang="en-US" altLang="en-US" sz="3200"/>
              <a:t>Continuous Attention to Technical Excellence and Good Design enhances Agility.</a:t>
            </a:r>
          </a:p>
        </p:txBody>
      </p:sp>
      <p:sp>
        <p:nvSpPr>
          <p:cNvPr id="30723" name="Content Placeholder 2"/>
          <p:cNvSpPr>
            <a:spLocks noGrp="1"/>
          </p:cNvSpPr>
          <p:nvPr>
            <p:ph idx="1"/>
          </p:nvPr>
        </p:nvSpPr>
        <p:spPr>
          <a:xfrm>
            <a:off x="1979612" y="1600201"/>
            <a:ext cx="8458200" cy="4525963"/>
          </a:xfrm>
        </p:spPr>
        <p:txBody>
          <a:bodyPr/>
          <a:lstStyle/>
          <a:p>
            <a:pPr eaLnBrk="1" hangingPunct="1"/>
            <a:r>
              <a:rPr lang="en-US" altLang="en-US" b="1" smtClean="0"/>
              <a:t>High quality is the key to high speed</a:t>
            </a:r>
            <a:r>
              <a:rPr lang="en-US" altLang="en-US" smtClean="0"/>
              <a:t>. </a:t>
            </a:r>
          </a:p>
          <a:p>
            <a:pPr lvl="1" eaLnBrk="1" hangingPunct="1"/>
            <a:r>
              <a:rPr lang="en-US" altLang="en-US" smtClean="0"/>
              <a:t>The way to go fast is to </a:t>
            </a:r>
            <a:r>
              <a:rPr lang="en-US" altLang="en-US" b="1" smtClean="0"/>
              <a:t>keep the software as clean and robust as possible. </a:t>
            </a:r>
          </a:p>
          <a:p>
            <a:pPr lvl="1" eaLnBrk="1" hangingPunct="1"/>
            <a:endParaRPr lang="en-US" altLang="en-US" smtClean="0"/>
          </a:p>
          <a:p>
            <a:pPr lvl="1" eaLnBrk="1" hangingPunct="1"/>
            <a:r>
              <a:rPr lang="en-US" altLang="en-US" smtClean="0"/>
              <a:t>Thus, all agile team-members are </a:t>
            </a:r>
            <a:r>
              <a:rPr lang="en-US" altLang="en-US" b="1" smtClean="0"/>
              <a:t>committed</a:t>
            </a:r>
            <a:r>
              <a:rPr lang="en-US" altLang="en-US" smtClean="0"/>
              <a:t> to producing only the </a:t>
            </a:r>
            <a:r>
              <a:rPr lang="en-US" altLang="en-US" b="1" smtClean="0"/>
              <a:t>highest</a:t>
            </a:r>
            <a:r>
              <a:rPr lang="en-US" altLang="en-US" smtClean="0"/>
              <a:t> </a:t>
            </a:r>
            <a:r>
              <a:rPr lang="en-US" altLang="en-US" b="1" smtClean="0"/>
              <a:t>quality</a:t>
            </a:r>
            <a:r>
              <a:rPr lang="en-US" altLang="en-US" smtClean="0"/>
              <a:t> </a:t>
            </a:r>
            <a:r>
              <a:rPr lang="en-US" altLang="en-US" b="1" smtClean="0"/>
              <a:t>code</a:t>
            </a:r>
            <a:r>
              <a:rPr lang="en-US" altLang="en-US" smtClean="0"/>
              <a:t> they can. </a:t>
            </a:r>
          </a:p>
          <a:p>
            <a:pPr lvl="1" eaLnBrk="1" hangingPunct="1"/>
            <a:endParaRPr lang="en-US" altLang="en-US" smtClean="0"/>
          </a:p>
          <a:p>
            <a:pPr lvl="1" eaLnBrk="1" hangingPunct="1"/>
            <a:r>
              <a:rPr lang="en-US" altLang="en-US" smtClean="0"/>
              <a:t>They do not make messes and then tell themselves they’ll clean it up when they have more time. </a:t>
            </a:r>
          </a:p>
          <a:p>
            <a:pPr lvl="1" eaLnBrk="1" hangingPunct="1"/>
            <a:r>
              <a:rPr lang="en-US" altLang="en-US" b="1" smtClean="0"/>
              <a:t>Do it right the </a:t>
            </a:r>
            <a:r>
              <a:rPr lang="en-US" altLang="en-US" b="1" u="sng" smtClean="0"/>
              <a:t>first</a:t>
            </a:r>
            <a:r>
              <a:rPr lang="en-US" altLang="en-US" b="1" smtClean="0"/>
              <a:t> time!</a:t>
            </a:r>
          </a:p>
          <a:p>
            <a:pPr lvl="2" eaLnBrk="1" hangingPunct="1">
              <a:buFont typeface="Arial" panose="020B0604020202020204" pitchFamily="34" charset="0"/>
              <a:buNone/>
            </a:pPr>
            <a:endParaRPr lang="en-US" altLang="en-US" smtClean="0"/>
          </a:p>
        </p:txBody>
      </p:sp>
    </p:spTree>
    <p:extLst>
      <p:ext uri="{BB962C8B-B14F-4D97-AF65-F5344CB8AC3E}">
        <p14:creationId xmlns:p14="http://schemas.microsoft.com/office/powerpoint/2010/main" val="3875951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z="3200"/>
              <a:t>Principle 10:  </a:t>
            </a:r>
            <a:r>
              <a:rPr lang="en-US" altLang="en-US" sz="3200" b="1"/>
              <a:t>Simplicity</a:t>
            </a:r>
            <a:r>
              <a:rPr lang="en-US" altLang="en-US" sz="3200"/>
              <a:t> – </a:t>
            </a:r>
            <a:r>
              <a:rPr lang="en-US" altLang="en-US" sz="3200" b="1"/>
              <a:t>the art of maximizing the amount of work </a:t>
            </a:r>
            <a:r>
              <a:rPr lang="en-US" altLang="en-US" sz="3200" b="1" u="sng"/>
              <a:t>not</a:t>
            </a:r>
            <a:r>
              <a:rPr lang="en-US" altLang="en-US" sz="3200" b="1"/>
              <a:t> done – is essential.</a:t>
            </a:r>
          </a:p>
        </p:txBody>
      </p:sp>
      <p:sp>
        <p:nvSpPr>
          <p:cNvPr id="31747" name="Content Placeholder 2"/>
          <p:cNvSpPr>
            <a:spLocks noGrp="1"/>
          </p:cNvSpPr>
          <p:nvPr>
            <p:ph idx="1"/>
          </p:nvPr>
        </p:nvSpPr>
        <p:spPr/>
        <p:txBody>
          <a:bodyPr/>
          <a:lstStyle/>
          <a:p>
            <a:pPr eaLnBrk="1" hangingPunct="1"/>
            <a:r>
              <a:rPr lang="en-US" altLang="en-US" smtClean="0"/>
              <a:t>Agile teams take the simplest path that is consistent with their goals. </a:t>
            </a:r>
          </a:p>
          <a:p>
            <a:pPr lvl="1" eaLnBrk="1" hangingPunct="1"/>
            <a:endParaRPr lang="en-US" altLang="en-US" smtClean="0"/>
          </a:p>
          <a:p>
            <a:pPr lvl="1" eaLnBrk="1" hangingPunct="1"/>
            <a:r>
              <a:rPr lang="en-US" altLang="en-US" smtClean="0"/>
              <a:t>They don’t anticipate tomorrow’s problems and try to defend against them today. </a:t>
            </a:r>
          </a:p>
          <a:p>
            <a:pPr lvl="1" eaLnBrk="1" hangingPunct="1"/>
            <a:endParaRPr lang="en-US" altLang="en-US" smtClean="0"/>
          </a:p>
          <a:p>
            <a:pPr lvl="1" eaLnBrk="1" hangingPunct="1"/>
            <a:r>
              <a:rPr lang="en-US" altLang="en-US" b="1" smtClean="0"/>
              <a:t>Rather they do the simplest and highest quality work today, confident that it will be easy to change if and when tomorrows problems arise.</a:t>
            </a:r>
          </a:p>
        </p:txBody>
      </p:sp>
    </p:spTree>
    <p:extLst>
      <p:ext uri="{BB962C8B-B14F-4D97-AF65-F5344CB8AC3E}">
        <p14:creationId xmlns:p14="http://schemas.microsoft.com/office/powerpoint/2010/main" val="3548014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751012" y="274638"/>
            <a:ext cx="8763000" cy="1143000"/>
          </a:xfrm>
        </p:spPr>
        <p:txBody>
          <a:bodyPr/>
          <a:lstStyle/>
          <a:p>
            <a:pPr eaLnBrk="1" hangingPunct="1"/>
            <a:r>
              <a:rPr lang="en-US" altLang="en-US" sz="2800" b="1"/>
              <a:t>Principle 11:   T</a:t>
            </a:r>
            <a:r>
              <a:rPr lang="en-US" altLang="en-US" sz="2800"/>
              <a:t>he Best Architectures, Requirements, and Designs emerge from </a:t>
            </a:r>
            <a:r>
              <a:rPr lang="en-US" altLang="en-US" sz="2800" b="1"/>
              <a:t>Self-Organizing Teams</a:t>
            </a:r>
          </a:p>
        </p:txBody>
      </p:sp>
      <p:sp>
        <p:nvSpPr>
          <p:cNvPr id="3" name="Content Placeholder 2"/>
          <p:cNvSpPr>
            <a:spLocks noGrp="1"/>
          </p:cNvSpPr>
          <p:nvPr>
            <p:ph idx="1"/>
          </p:nvPr>
        </p:nvSpPr>
        <p:spPr/>
        <p:txBody>
          <a:bodyPr>
            <a:normAutofit/>
          </a:bodyPr>
          <a:lstStyle/>
          <a:p>
            <a:pPr eaLnBrk="1" hangingPunct="1">
              <a:lnSpc>
                <a:spcPct val="80000"/>
              </a:lnSpc>
              <a:buFont typeface="Arial" charset="0"/>
              <a:buChar char="•"/>
              <a:defRPr/>
            </a:pPr>
            <a:r>
              <a:rPr lang="en-US" sz="2700"/>
              <a:t>An agile team is a self organizing team. </a:t>
            </a:r>
          </a:p>
          <a:p>
            <a:pPr lvl="1" eaLnBrk="1" hangingPunct="1">
              <a:lnSpc>
                <a:spcPct val="80000"/>
              </a:lnSpc>
              <a:buFont typeface="Arial" charset="0"/>
              <a:buChar char="–"/>
              <a:defRPr/>
            </a:pPr>
            <a:r>
              <a:rPr lang="en-US" sz="2400"/>
              <a:t>Responsibilities are </a:t>
            </a:r>
            <a:r>
              <a:rPr lang="en-US" sz="2400" b="1"/>
              <a:t>not handed to individual team members</a:t>
            </a:r>
            <a:r>
              <a:rPr lang="en-US" sz="2400"/>
              <a:t> from the outside. </a:t>
            </a:r>
          </a:p>
          <a:p>
            <a:pPr lvl="1" eaLnBrk="1" hangingPunct="1">
              <a:lnSpc>
                <a:spcPct val="80000"/>
              </a:lnSpc>
              <a:buFont typeface="Arial" charset="0"/>
              <a:buChar char="–"/>
              <a:defRPr/>
            </a:pPr>
            <a:r>
              <a:rPr lang="en-US" sz="2400"/>
              <a:t>Responsibilities are </a:t>
            </a:r>
            <a:r>
              <a:rPr lang="en-US" sz="2400" b="1"/>
              <a:t>communicated</a:t>
            </a:r>
            <a:r>
              <a:rPr lang="en-US" sz="2400"/>
              <a:t> to the team as a whole, and the </a:t>
            </a:r>
            <a:r>
              <a:rPr lang="en-US" sz="2400" b="1"/>
              <a:t>team determines</a:t>
            </a:r>
            <a:r>
              <a:rPr lang="en-US" sz="2400"/>
              <a:t> the best way to fulfill them.</a:t>
            </a:r>
          </a:p>
          <a:p>
            <a:pPr eaLnBrk="1" hangingPunct="1">
              <a:lnSpc>
                <a:spcPct val="80000"/>
              </a:lnSpc>
              <a:buFont typeface="Arial" charset="0"/>
              <a:buChar char="•"/>
              <a:defRPr/>
            </a:pPr>
            <a:endParaRPr lang="en-US" sz="2700"/>
          </a:p>
          <a:p>
            <a:pPr eaLnBrk="1" hangingPunct="1">
              <a:lnSpc>
                <a:spcPct val="80000"/>
              </a:lnSpc>
              <a:buFont typeface="Arial" charset="0"/>
              <a:buChar char="•"/>
              <a:defRPr/>
            </a:pPr>
            <a:r>
              <a:rPr lang="en-US" sz="2700"/>
              <a:t>Agile team members work together on all project aspects. </a:t>
            </a:r>
          </a:p>
          <a:p>
            <a:pPr lvl="1" eaLnBrk="1" hangingPunct="1">
              <a:lnSpc>
                <a:spcPct val="80000"/>
              </a:lnSpc>
              <a:buFont typeface="Arial" charset="0"/>
              <a:buChar char="–"/>
              <a:defRPr/>
            </a:pPr>
            <a:r>
              <a:rPr lang="en-US" sz="2400"/>
              <a:t>Each is allowed input into the whole. </a:t>
            </a:r>
          </a:p>
          <a:p>
            <a:pPr lvl="1" eaLnBrk="1" hangingPunct="1">
              <a:lnSpc>
                <a:spcPct val="80000"/>
              </a:lnSpc>
              <a:buFont typeface="Arial" charset="0"/>
              <a:buChar char="–"/>
              <a:defRPr/>
            </a:pPr>
            <a:r>
              <a:rPr lang="en-US" sz="2400"/>
              <a:t>No single team member is responsible for the architecture, or the requirements, or the tests, etc. </a:t>
            </a:r>
          </a:p>
          <a:p>
            <a:pPr lvl="1" eaLnBrk="1" hangingPunct="1">
              <a:lnSpc>
                <a:spcPct val="80000"/>
              </a:lnSpc>
              <a:buFont typeface="Arial" charset="0"/>
              <a:buChar char="–"/>
              <a:defRPr/>
            </a:pPr>
            <a:r>
              <a:rPr lang="en-US" sz="2400"/>
              <a:t>The team shares those responsibilities and each team member has influence over them.</a:t>
            </a:r>
          </a:p>
        </p:txBody>
      </p:sp>
    </p:spTree>
    <p:extLst>
      <p:ext uri="{BB962C8B-B14F-4D97-AF65-F5344CB8AC3E}">
        <p14:creationId xmlns:p14="http://schemas.microsoft.com/office/powerpoint/2010/main" val="165122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344737" y="287339"/>
            <a:ext cx="7543800" cy="627062"/>
          </a:xfrm>
        </p:spPr>
        <p:txBody>
          <a:bodyPr vert="horz" lIns="92075" tIns="46038" rIns="92075" bIns="46038" rtlCol="0" anchor="b">
            <a:normAutofit/>
          </a:bodyPr>
          <a:lstStyle/>
          <a:p>
            <a:pPr eaLnBrk="1" hangingPunct="1"/>
            <a:r>
              <a:rPr lang="en-US" altLang="en-US" dirty="0"/>
              <a:t>Rationale for Agile Development</a:t>
            </a:r>
            <a:endParaRPr lang="sv-SE" altLang="en-US" dirty="0"/>
          </a:p>
        </p:txBody>
      </p:sp>
      <p:sp>
        <p:nvSpPr>
          <p:cNvPr id="181251" name="Rectangle 3"/>
          <p:cNvSpPr>
            <a:spLocks noGrp="1" noChangeArrowheads="1"/>
          </p:cNvSpPr>
          <p:nvPr>
            <p:ph idx="1"/>
          </p:nvPr>
        </p:nvSpPr>
        <p:spPr>
          <a:xfrm>
            <a:off x="227012" y="1219200"/>
            <a:ext cx="11506199" cy="5334000"/>
          </a:xfrm>
        </p:spPr>
        <p:txBody>
          <a:bodyPr>
            <a:noAutofit/>
          </a:bodyPr>
          <a:lstStyle/>
          <a:p>
            <a:pPr eaLnBrk="1" hangingPunct="1">
              <a:lnSpc>
                <a:spcPct val="90000"/>
              </a:lnSpc>
            </a:pPr>
            <a:r>
              <a:rPr lang="en-US" altLang="en-US" sz="1800" dirty="0"/>
              <a:t>Changes do occur</a:t>
            </a:r>
          </a:p>
          <a:p>
            <a:pPr lvl="1" eaLnBrk="1" hangingPunct="1">
              <a:lnSpc>
                <a:spcPct val="90000"/>
              </a:lnSpc>
              <a:buFontTx/>
              <a:buAutoNum type="arabicPeriod"/>
            </a:pPr>
            <a:r>
              <a:rPr lang="en-US" altLang="en-US" dirty="0"/>
              <a:t>Understanding comes from doing – You know it when you try it</a:t>
            </a:r>
          </a:p>
          <a:p>
            <a:pPr lvl="1" eaLnBrk="1" hangingPunct="1">
              <a:lnSpc>
                <a:spcPct val="90000"/>
              </a:lnSpc>
              <a:buFontTx/>
              <a:buAutoNum type="arabicPeriod"/>
            </a:pPr>
            <a:r>
              <a:rPr lang="en-US" altLang="en-US" dirty="0"/>
              <a:t>Business changes, world changes – What is right today is not tomorrow</a:t>
            </a:r>
          </a:p>
          <a:p>
            <a:pPr lvl="1" eaLnBrk="1" hangingPunct="1">
              <a:lnSpc>
                <a:spcPct val="90000"/>
              </a:lnSpc>
              <a:buFontTx/>
              <a:buAutoNum type="arabicPeriod"/>
            </a:pPr>
            <a:r>
              <a:rPr lang="en-US" altLang="en-US" dirty="0"/>
              <a:t>”Much wants more”</a:t>
            </a:r>
          </a:p>
          <a:p>
            <a:pPr eaLnBrk="1" hangingPunct="1">
              <a:lnSpc>
                <a:spcPct val="90000"/>
              </a:lnSpc>
            </a:pPr>
            <a:r>
              <a:rPr lang="en-US" altLang="en-US" sz="1800" dirty="0"/>
              <a:t>Money takes an end</a:t>
            </a:r>
          </a:p>
          <a:p>
            <a:pPr lvl="1" eaLnBrk="1" hangingPunct="1">
              <a:lnSpc>
                <a:spcPct val="90000"/>
              </a:lnSpc>
              <a:buFontTx/>
              <a:buAutoNum type="arabicPeriod"/>
            </a:pPr>
            <a:r>
              <a:rPr lang="en-US" altLang="en-US" dirty="0"/>
              <a:t>”The stomach is full before the eyes</a:t>
            </a:r>
            <a:r>
              <a:rPr lang="en-US" altLang="en-US" dirty="0" smtClean="0"/>
              <a:t>”</a:t>
            </a:r>
            <a:endParaRPr lang="en-US" altLang="en-US" dirty="0"/>
          </a:p>
          <a:p>
            <a:pPr eaLnBrk="1" hangingPunct="1">
              <a:lnSpc>
                <a:spcPct val="90000"/>
              </a:lnSpc>
            </a:pPr>
            <a:r>
              <a:rPr lang="en-US" altLang="en-US" sz="1800" dirty="0"/>
              <a:t>Meet customer’s expectations</a:t>
            </a:r>
          </a:p>
          <a:p>
            <a:pPr lvl="1" eaLnBrk="1" hangingPunct="1">
              <a:lnSpc>
                <a:spcPct val="90000"/>
              </a:lnSpc>
              <a:buFontTx/>
              <a:buAutoNum type="arabicPeriod"/>
            </a:pPr>
            <a:r>
              <a:rPr lang="en-US" altLang="en-US" dirty="0"/>
              <a:t>Get to running results</a:t>
            </a:r>
          </a:p>
          <a:p>
            <a:pPr lvl="1" eaLnBrk="1" hangingPunct="1">
              <a:lnSpc>
                <a:spcPct val="90000"/>
              </a:lnSpc>
              <a:buFontTx/>
              <a:buAutoNum type="arabicPeriod"/>
            </a:pPr>
            <a:r>
              <a:rPr lang="en-US" altLang="en-US" dirty="0"/>
              <a:t>Be prepared for </a:t>
            </a:r>
            <a:r>
              <a:rPr lang="en-US" altLang="en-US" dirty="0" smtClean="0"/>
              <a:t>change</a:t>
            </a:r>
            <a:endParaRPr lang="en-US" altLang="en-US" dirty="0"/>
          </a:p>
          <a:p>
            <a:pPr eaLnBrk="1" hangingPunct="1">
              <a:lnSpc>
                <a:spcPct val="90000"/>
              </a:lnSpc>
              <a:buFont typeface="Symbol" panose="05050102010706020507" pitchFamily="18" charset="2"/>
              <a:buChar char=""/>
            </a:pPr>
            <a:r>
              <a:rPr lang="en-US" altLang="en-US" sz="1800" dirty="0"/>
              <a:t>Apply lean practices </a:t>
            </a:r>
          </a:p>
          <a:p>
            <a:pPr lvl="1" eaLnBrk="1" hangingPunct="1">
              <a:lnSpc>
                <a:spcPct val="90000"/>
              </a:lnSpc>
              <a:buFontTx/>
              <a:buAutoNum type="arabicPeriod"/>
            </a:pPr>
            <a:r>
              <a:rPr lang="en-US" altLang="en-US" dirty="0"/>
              <a:t>P</a:t>
            </a:r>
            <a:r>
              <a:rPr lang="sv-SE" altLang="en-US" dirty="0"/>
              <a:t>ut effort into a requirement only when you know it is needed</a:t>
            </a:r>
          </a:p>
          <a:p>
            <a:pPr lvl="1" eaLnBrk="1" hangingPunct="1">
              <a:lnSpc>
                <a:spcPct val="90000"/>
              </a:lnSpc>
              <a:buFontTx/>
              <a:buAutoNum type="arabicPeriod"/>
            </a:pPr>
            <a:r>
              <a:rPr lang="sv-SE" altLang="en-US" dirty="0"/>
              <a:t>Develop only what you can specify</a:t>
            </a:r>
          </a:p>
          <a:p>
            <a:pPr lvl="1" eaLnBrk="1" hangingPunct="1">
              <a:lnSpc>
                <a:spcPct val="90000"/>
              </a:lnSpc>
              <a:buFontTx/>
              <a:buAutoNum type="arabicPeriod"/>
            </a:pPr>
            <a:r>
              <a:rPr lang="sv-SE" altLang="en-US" dirty="0"/>
              <a:t>Specify only what you need to at any given instance in time</a:t>
            </a:r>
          </a:p>
        </p:txBody>
      </p:sp>
    </p:spTree>
    <p:extLst>
      <p:ext uri="{BB962C8B-B14F-4D97-AF65-F5344CB8AC3E}">
        <p14:creationId xmlns:p14="http://schemas.microsoft.com/office/powerpoint/2010/main" val="395489299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2900" b="1" dirty="0"/>
              <a:t>Principle 12:  </a:t>
            </a:r>
            <a:r>
              <a:rPr lang="en-US" sz="2900" dirty="0"/>
              <a:t>At regular Intervals, the </a:t>
            </a:r>
            <a:r>
              <a:rPr lang="en-US" sz="2900" b="1" dirty="0"/>
              <a:t>Team reflects</a:t>
            </a:r>
            <a:r>
              <a:rPr lang="en-US" sz="2900" dirty="0"/>
              <a:t> on how to become </a:t>
            </a:r>
            <a:r>
              <a:rPr lang="en-US" sz="2900" b="1" dirty="0"/>
              <a:t>more</a:t>
            </a:r>
            <a:r>
              <a:rPr lang="en-US" sz="2900" dirty="0"/>
              <a:t> effective, </a:t>
            </a:r>
            <a:r>
              <a:rPr lang="en-US" sz="2900" b="1" dirty="0"/>
              <a:t>then tunes and adjusts </a:t>
            </a:r>
            <a:r>
              <a:rPr lang="en-US" sz="2900" dirty="0"/>
              <a:t>its </a:t>
            </a:r>
            <a:r>
              <a:rPr lang="en-US" sz="2900" b="1" dirty="0"/>
              <a:t>behavior</a:t>
            </a:r>
            <a:r>
              <a:rPr lang="en-US" sz="2900" dirty="0"/>
              <a:t> accordingly.</a:t>
            </a:r>
          </a:p>
        </p:txBody>
      </p:sp>
      <p:sp>
        <p:nvSpPr>
          <p:cNvPr id="33795" name="Content Placeholder 2"/>
          <p:cNvSpPr>
            <a:spLocks noGrp="1"/>
          </p:cNvSpPr>
          <p:nvPr>
            <p:ph idx="1"/>
          </p:nvPr>
        </p:nvSpPr>
        <p:spPr/>
        <p:txBody>
          <a:bodyPr/>
          <a:lstStyle/>
          <a:p>
            <a:pPr eaLnBrk="1" hangingPunct="1"/>
            <a:endParaRPr lang="en-US" altLang="en-US" sz="2800"/>
          </a:p>
          <a:p>
            <a:pPr eaLnBrk="1" hangingPunct="1"/>
            <a:r>
              <a:rPr lang="en-US" altLang="en-US" sz="2800"/>
              <a:t>An agile team continually adjusts its organization, rules, conventions, relationships, etc. </a:t>
            </a:r>
          </a:p>
          <a:p>
            <a:pPr eaLnBrk="1" hangingPunct="1"/>
            <a:endParaRPr lang="en-US" altLang="en-US" sz="2800"/>
          </a:p>
          <a:p>
            <a:pPr eaLnBrk="1" hangingPunct="1"/>
            <a:r>
              <a:rPr lang="en-US" altLang="en-US" sz="2800"/>
              <a:t>An agile team knows that its environment is continuously changing, and knows that they must change with that environment to remain agile.</a:t>
            </a:r>
          </a:p>
        </p:txBody>
      </p:sp>
    </p:spTree>
    <p:extLst>
      <p:ext uri="{BB962C8B-B14F-4D97-AF65-F5344CB8AC3E}">
        <p14:creationId xmlns:p14="http://schemas.microsoft.com/office/powerpoint/2010/main" val="2207053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79612" y="0"/>
            <a:ext cx="8229600" cy="1143000"/>
          </a:xfrm>
        </p:spPr>
        <p:txBody>
          <a:bodyPr/>
          <a:lstStyle/>
          <a:p>
            <a:pPr eaLnBrk="1" hangingPunct="1"/>
            <a:r>
              <a:rPr lang="en-US" altLang="en-US" smtClean="0"/>
              <a:t>Conclusions</a:t>
            </a:r>
          </a:p>
        </p:txBody>
      </p:sp>
      <p:sp>
        <p:nvSpPr>
          <p:cNvPr id="3" name="Content Placeholder 2"/>
          <p:cNvSpPr>
            <a:spLocks noGrp="1"/>
          </p:cNvSpPr>
          <p:nvPr>
            <p:ph idx="1"/>
          </p:nvPr>
        </p:nvSpPr>
        <p:spPr>
          <a:xfrm>
            <a:off x="1979612" y="1066800"/>
            <a:ext cx="8229600" cy="5410200"/>
          </a:xfrm>
        </p:spPr>
        <p:txBody>
          <a:bodyPr>
            <a:normAutofit lnSpcReduction="10000"/>
          </a:bodyPr>
          <a:lstStyle/>
          <a:p>
            <a:pPr eaLnBrk="1" hangingPunct="1">
              <a:lnSpc>
                <a:spcPct val="80000"/>
              </a:lnSpc>
              <a:buFont typeface="Arial" charset="0"/>
              <a:buChar char="•"/>
              <a:defRPr/>
            </a:pPr>
            <a:r>
              <a:rPr lang="en-US" sz="2200" dirty="0">
                <a:latin typeface="Times New Roman" pitchFamily="18" charset="0"/>
              </a:rPr>
              <a:t>The professional goal of every software engineer, and every development team, is to deliver the highest possible value to our employers and customers. </a:t>
            </a:r>
          </a:p>
          <a:p>
            <a:pPr lvl="1" eaLnBrk="1" hangingPunct="1">
              <a:lnSpc>
                <a:spcPct val="80000"/>
              </a:lnSpc>
              <a:buFont typeface="Arial" charset="0"/>
              <a:buChar char="–"/>
              <a:defRPr/>
            </a:pPr>
            <a:r>
              <a:rPr lang="en-US" sz="2000" dirty="0">
                <a:latin typeface="Times New Roman" pitchFamily="18" charset="0"/>
              </a:rPr>
              <a:t>And yet, our projects fail, or fail to deliver value, at a dismaying rate. </a:t>
            </a:r>
          </a:p>
          <a:p>
            <a:pPr eaLnBrk="1" hangingPunct="1">
              <a:lnSpc>
                <a:spcPct val="80000"/>
              </a:lnSpc>
              <a:buFont typeface="Arial" charset="0"/>
              <a:buChar char="•"/>
              <a:defRPr/>
            </a:pPr>
            <a:r>
              <a:rPr lang="en-US" sz="2200" dirty="0">
                <a:latin typeface="Times New Roman" pitchFamily="18" charset="0"/>
              </a:rPr>
              <a:t>Though well intentioned, the </a:t>
            </a:r>
            <a:r>
              <a:rPr lang="en-US" sz="2200" b="1" dirty="0">
                <a:latin typeface="Times New Roman" pitchFamily="18" charset="0"/>
              </a:rPr>
              <a:t>upward spiral of process inflation</a:t>
            </a:r>
            <a:r>
              <a:rPr lang="en-US" sz="2200" dirty="0">
                <a:latin typeface="Times New Roman" pitchFamily="18" charset="0"/>
              </a:rPr>
              <a:t> is culpable for at least some of this failure. </a:t>
            </a:r>
          </a:p>
          <a:p>
            <a:pPr eaLnBrk="1" hangingPunct="1">
              <a:lnSpc>
                <a:spcPct val="80000"/>
              </a:lnSpc>
              <a:buFont typeface="Arial" charset="0"/>
              <a:buChar char="•"/>
              <a:defRPr/>
            </a:pPr>
            <a:r>
              <a:rPr lang="en-US" sz="2200" dirty="0">
                <a:latin typeface="Times New Roman" pitchFamily="18" charset="0"/>
              </a:rPr>
              <a:t>The principles and values of agile software development were formed as a way </a:t>
            </a:r>
          </a:p>
          <a:p>
            <a:pPr lvl="1" eaLnBrk="1" hangingPunct="1">
              <a:lnSpc>
                <a:spcPct val="80000"/>
              </a:lnSpc>
              <a:buFont typeface="Arial" charset="0"/>
              <a:buChar char="–"/>
              <a:defRPr/>
            </a:pPr>
            <a:r>
              <a:rPr lang="en-US" sz="2000" dirty="0">
                <a:latin typeface="Times New Roman" pitchFamily="18" charset="0"/>
              </a:rPr>
              <a:t>to help teams break the cycle of process inflation, and </a:t>
            </a:r>
          </a:p>
          <a:p>
            <a:pPr lvl="1" eaLnBrk="1" hangingPunct="1">
              <a:lnSpc>
                <a:spcPct val="80000"/>
              </a:lnSpc>
              <a:buFont typeface="Arial" charset="0"/>
              <a:buChar char="–"/>
              <a:defRPr/>
            </a:pPr>
            <a:r>
              <a:rPr lang="en-US" sz="2000" dirty="0">
                <a:latin typeface="Times New Roman" pitchFamily="18" charset="0"/>
              </a:rPr>
              <a:t>to focus on simple techniques for reaching their goals. </a:t>
            </a:r>
          </a:p>
          <a:p>
            <a:pPr eaLnBrk="1" hangingPunct="1">
              <a:lnSpc>
                <a:spcPct val="80000"/>
              </a:lnSpc>
              <a:buFont typeface="Arial" charset="0"/>
              <a:buChar char="•"/>
              <a:defRPr/>
            </a:pPr>
            <a:endParaRPr lang="en-US" sz="2200" dirty="0">
              <a:latin typeface="Times New Roman" pitchFamily="18" charset="0"/>
            </a:endParaRPr>
          </a:p>
          <a:p>
            <a:pPr eaLnBrk="1" hangingPunct="1">
              <a:lnSpc>
                <a:spcPct val="80000"/>
              </a:lnSpc>
              <a:buFont typeface="Arial" charset="0"/>
              <a:buChar char="•"/>
              <a:defRPr/>
            </a:pPr>
            <a:r>
              <a:rPr lang="en-US" sz="2200" dirty="0">
                <a:latin typeface="Times New Roman" pitchFamily="18" charset="0"/>
              </a:rPr>
              <a:t>At the time of this writing there were many agile processes to choose from. These include </a:t>
            </a:r>
          </a:p>
          <a:p>
            <a:pPr lvl="1" eaLnBrk="1" hangingPunct="1">
              <a:lnSpc>
                <a:spcPct val="80000"/>
              </a:lnSpc>
              <a:buFont typeface="Arial" charset="0"/>
              <a:buChar char="–"/>
              <a:defRPr/>
            </a:pPr>
            <a:r>
              <a:rPr lang="en-US" sz="2000" dirty="0">
                <a:latin typeface="Times New Roman" pitchFamily="18" charset="0"/>
              </a:rPr>
              <a:t>SCRUM, </a:t>
            </a:r>
          </a:p>
          <a:p>
            <a:pPr lvl="1" eaLnBrk="1" hangingPunct="1">
              <a:lnSpc>
                <a:spcPct val="80000"/>
              </a:lnSpc>
              <a:buFont typeface="Arial" charset="0"/>
              <a:buChar char="–"/>
              <a:defRPr/>
            </a:pPr>
            <a:r>
              <a:rPr lang="en-US" sz="2000" dirty="0">
                <a:latin typeface="Times New Roman" pitchFamily="18" charset="0"/>
              </a:rPr>
              <a:t>Crystal, </a:t>
            </a:r>
          </a:p>
          <a:p>
            <a:pPr lvl="1" eaLnBrk="1" hangingPunct="1">
              <a:lnSpc>
                <a:spcPct val="80000"/>
              </a:lnSpc>
              <a:buFont typeface="Arial" charset="0"/>
              <a:buChar char="–"/>
              <a:defRPr/>
            </a:pPr>
            <a:r>
              <a:rPr lang="en-US" sz="2000" dirty="0">
                <a:latin typeface="Times New Roman" pitchFamily="18" charset="0"/>
              </a:rPr>
              <a:t>Feature Driven Development (FDD), </a:t>
            </a:r>
          </a:p>
          <a:p>
            <a:pPr lvl="1" eaLnBrk="1" hangingPunct="1">
              <a:lnSpc>
                <a:spcPct val="80000"/>
              </a:lnSpc>
              <a:buFont typeface="Arial" charset="0"/>
              <a:buChar char="–"/>
              <a:defRPr/>
            </a:pPr>
            <a:r>
              <a:rPr lang="en-US" sz="2000" dirty="0">
                <a:latin typeface="Times New Roman" pitchFamily="18" charset="0"/>
              </a:rPr>
              <a:t>Adaptive Software Development (ADP), and most significantly, </a:t>
            </a:r>
          </a:p>
          <a:p>
            <a:pPr lvl="1" eaLnBrk="1" hangingPunct="1">
              <a:lnSpc>
                <a:spcPct val="80000"/>
              </a:lnSpc>
              <a:buFont typeface="Arial" charset="0"/>
              <a:buChar char="–"/>
              <a:defRPr/>
            </a:pPr>
            <a:r>
              <a:rPr lang="en-US" sz="2000" dirty="0">
                <a:latin typeface="Times New Roman" pitchFamily="18" charset="0"/>
              </a:rPr>
              <a:t>Extreme Programming (XP).</a:t>
            </a:r>
          </a:p>
          <a:p>
            <a:pPr lvl="1" eaLnBrk="1" hangingPunct="1">
              <a:lnSpc>
                <a:spcPct val="80000"/>
              </a:lnSpc>
              <a:buFont typeface="Arial" charset="0"/>
              <a:buChar char="–"/>
              <a:defRPr/>
            </a:pPr>
            <a:r>
              <a:rPr lang="en-US" sz="2000">
                <a:latin typeface="Times New Roman" pitchFamily="18" charset="0"/>
              </a:rPr>
              <a:t>Others…</a:t>
            </a:r>
            <a:endParaRPr lang="en-US" sz="2000" dirty="0">
              <a:latin typeface="Times New Roman" pitchFamily="18" charset="0"/>
            </a:endParaRPr>
          </a:p>
          <a:p>
            <a:pPr eaLnBrk="1" hangingPunct="1">
              <a:lnSpc>
                <a:spcPct val="80000"/>
              </a:lnSpc>
              <a:buFont typeface="Arial" charset="0"/>
              <a:buNone/>
              <a:defRPr/>
            </a:pPr>
            <a:endParaRPr lang="en-US" sz="2200" dirty="0"/>
          </a:p>
        </p:txBody>
      </p:sp>
    </p:spTree>
    <p:extLst>
      <p:ext uri="{BB962C8B-B14F-4D97-AF65-F5344CB8AC3E}">
        <p14:creationId xmlns:p14="http://schemas.microsoft.com/office/powerpoint/2010/main" val="2775317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pPr>
              <a:defRPr/>
            </a:pPr>
            <a:r>
              <a:rPr lang="en-US" altLang="en-US" smtClean="0">
                <a:solidFill>
                  <a:schemeClr val="tx1">
                    <a:lumMod val="75000"/>
                    <a:lumOff val="25000"/>
                  </a:schemeClr>
                </a:solidFill>
              </a:rPr>
              <a:t>Agile method applicability</a:t>
            </a:r>
          </a:p>
        </p:txBody>
      </p:sp>
      <p:sp>
        <p:nvSpPr>
          <p:cNvPr id="26627" name="Content Placeholder 2"/>
          <p:cNvSpPr>
            <a:spLocks noGrp="1"/>
          </p:cNvSpPr>
          <p:nvPr>
            <p:ph idx="1"/>
          </p:nvPr>
        </p:nvSpPr>
        <p:spPr/>
        <p:txBody>
          <a:bodyPr>
            <a:normAutofit/>
          </a:bodyPr>
          <a:lstStyle/>
          <a:p>
            <a:pPr>
              <a:spcAft>
                <a:spcPct val="0"/>
              </a:spcAft>
              <a:buFont typeface="Arial" panose="020B0604020202020204" pitchFamily="34" charset="0"/>
              <a:buChar char="•"/>
            </a:pPr>
            <a:r>
              <a:rPr lang="en-GB" altLang="en-US" smtClean="0"/>
              <a:t>Product development where a software company is developing a small or medium-sized product for sale. </a:t>
            </a:r>
          </a:p>
          <a:p>
            <a:pPr>
              <a:spcAft>
                <a:spcPct val="0"/>
              </a:spcAft>
              <a:buFont typeface="Arial" panose="020B0604020202020204" pitchFamily="34" charset="0"/>
              <a:buChar char="•"/>
            </a:pPr>
            <a:r>
              <a:rPr lang="en-GB" altLang="en-US" smtClean="0"/>
              <a:t>Custom system development within an organization, where there is a clear commitment from the customer to become involved in the development process and where there are not a lot of external rules and regulations that affect the software.</a:t>
            </a:r>
          </a:p>
          <a:p>
            <a:pPr>
              <a:spcAft>
                <a:spcPct val="0"/>
              </a:spcAft>
              <a:buFont typeface="Arial" panose="020B0604020202020204" pitchFamily="34" charset="0"/>
              <a:buChar char="•"/>
            </a:pPr>
            <a:r>
              <a:rPr lang="en-GB" altLang="en-US" smtClean="0"/>
              <a:t>Because of their focus on small, tightly-integrated teams, there are problems in scaling agile methods to large systems. </a:t>
            </a:r>
          </a:p>
          <a:p>
            <a:pPr>
              <a:spcAft>
                <a:spcPct val="0"/>
              </a:spcAft>
              <a:buFont typeface="Arial" panose="020B0604020202020204" pitchFamily="34" charset="0"/>
              <a:buChar char="•"/>
            </a:pPr>
            <a:endParaRPr lang="en-US" altLang="en-US" smtClean="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fld id="{56759E9F-A28F-42C9-9358-8EA1B80810F5}" type="slidenum">
              <a:rPr lang="en-US" altLang="en-US">
                <a:solidFill>
                  <a:srgbClr val="898989"/>
                </a:solidFill>
              </a:rPr>
              <a:pPr>
                <a:defRPr/>
              </a:pPr>
              <a:t>42</a:t>
            </a:fld>
            <a:endParaRPr lang="en-US" altLang="en-US">
              <a:solidFill>
                <a:srgbClr val="898989"/>
              </a:solidFill>
            </a:endParaRPr>
          </a:p>
        </p:txBody>
      </p:sp>
    </p:spTree>
    <p:extLst>
      <p:ext uri="{BB962C8B-B14F-4D97-AF65-F5344CB8AC3E}">
        <p14:creationId xmlns:p14="http://schemas.microsoft.com/office/powerpoint/2010/main" val="236677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a:defRPr/>
            </a:pPr>
            <a:r>
              <a:rPr lang="en-US" altLang="en-US" smtClean="0">
                <a:solidFill>
                  <a:schemeClr val="tx1">
                    <a:lumMod val="75000"/>
                    <a:lumOff val="25000"/>
                  </a:schemeClr>
                </a:solidFill>
              </a:rPr>
              <a:t>Problems with agile methods</a:t>
            </a:r>
          </a:p>
        </p:txBody>
      </p:sp>
      <p:sp>
        <p:nvSpPr>
          <p:cNvPr id="27651" name="Rectangle 3"/>
          <p:cNvSpPr>
            <a:spLocks noGrp="1" noChangeArrowheads="1"/>
          </p:cNvSpPr>
          <p:nvPr>
            <p:ph idx="1"/>
          </p:nvPr>
        </p:nvSpPr>
        <p:spPr/>
        <p:txBody>
          <a:bodyPr>
            <a:normAutofit/>
          </a:bodyPr>
          <a:lstStyle/>
          <a:p>
            <a:r>
              <a:rPr lang="en-US" altLang="en-US" sz="2400"/>
              <a:t>It can be difficult to keep the interest of customers who are involved in the process.</a:t>
            </a:r>
          </a:p>
          <a:p>
            <a:r>
              <a:rPr lang="en-US" altLang="en-US" sz="2400"/>
              <a:t>Team members may be unsuited to the intense involvement that characterises agile methods.</a:t>
            </a:r>
          </a:p>
          <a:p>
            <a:r>
              <a:rPr lang="en-US" altLang="en-US" sz="2400"/>
              <a:t>Prioritising changes can be difficult where there are multiple stakeholders.</a:t>
            </a:r>
          </a:p>
          <a:p>
            <a:r>
              <a:rPr lang="en-US" altLang="en-US" sz="2400"/>
              <a:t>Maintaining simplicity requires extra work.</a:t>
            </a:r>
          </a:p>
          <a:p>
            <a:r>
              <a:rPr lang="en-US" altLang="en-US" sz="2400"/>
              <a:t>Contracts may be a problem as with other approaches to iterative development.</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fld id="{90A6AC84-F66C-4251-9A84-BA34EBF09CA4}" type="slidenum">
              <a:rPr lang="en-US" altLang="en-US">
                <a:solidFill>
                  <a:srgbClr val="898989"/>
                </a:solidFill>
              </a:rPr>
              <a:pPr>
                <a:defRPr/>
              </a:pPr>
              <a:t>43</a:t>
            </a:fld>
            <a:endParaRPr lang="en-US" altLang="en-US">
              <a:solidFill>
                <a:srgbClr val="898989"/>
              </a:solidFill>
            </a:endParaRPr>
          </a:p>
        </p:txBody>
      </p:sp>
    </p:spTree>
    <p:extLst>
      <p:ext uri="{BB962C8B-B14F-4D97-AF65-F5344CB8AC3E}">
        <p14:creationId xmlns:p14="http://schemas.microsoft.com/office/powerpoint/2010/main" val="15127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75000"/>
                    <a:lumOff val="25000"/>
                  </a:schemeClr>
                </a:solidFill>
              </a:rPr>
              <a:t>Agile methods and software maintenance</a:t>
            </a:r>
            <a:endParaRPr lang="en-US" dirty="0">
              <a:solidFill>
                <a:schemeClr val="tx1">
                  <a:lumMod val="75000"/>
                  <a:lumOff val="25000"/>
                </a:schemeClr>
              </a:solidFill>
            </a:endParaRPr>
          </a:p>
        </p:txBody>
      </p:sp>
      <p:sp>
        <p:nvSpPr>
          <p:cNvPr id="28675" name="Content Placeholder 2"/>
          <p:cNvSpPr>
            <a:spLocks noGrp="1"/>
          </p:cNvSpPr>
          <p:nvPr>
            <p:ph idx="1"/>
          </p:nvPr>
        </p:nvSpPr>
        <p:spPr/>
        <p:txBody>
          <a:bodyPr>
            <a:normAutofit/>
          </a:bodyPr>
          <a:lstStyle/>
          <a:p>
            <a:pPr>
              <a:spcAft>
                <a:spcPct val="0"/>
              </a:spcAft>
              <a:buFont typeface="Arial" panose="020B0604020202020204" pitchFamily="34" charset="0"/>
              <a:buChar char="•"/>
            </a:pPr>
            <a:r>
              <a:rPr lang="en-US" altLang="en-US" smtClean="0"/>
              <a:t>Most organizations spend more on maintaining existing software than they do on new software development. So, if agile methods are to be successful, they have to support maintenance as well as original development.</a:t>
            </a:r>
          </a:p>
          <a:p>
            <a:pPr>
              <a:spcAft>
                <a:spcPct val="0"/>
              </a:spcAft>
              <a:buFont typeface="Arial" panose="020B0604020202020204" pitchFamily="34" charset="0"/>
              <a:buChar char="•"/>
            </a:pPr>
            <a:r>
              <a:rPr lang="en-US" altLang="en-US" smtClean="0"/>
              <a:t>Two key issues:</a:t>
            </a:r>
          </a:p>
          <a:p>
            <a:pPr lvl="1">
              <a:spcAft>
                <a:spcPct val="0"/>
              </a:spcAft>
              <a:buFont typeface="Arial" panose="020B0604020202020204" pitchFamily="34" charset="0"/>
              <a:buChar char="–"/>
            </a:pPr>
            <a:r>
              <a:rPr lang="en-GB" altLang="en-US" smtClean="0"/>
              <a:t>Are systems that are developed using an agile approach maintainable, given the emphasis in the development process of minimizing formal documentation?</a:t>
            </a:r>
          </a:p>
          <a:p>
            <a:pPr lvl="1">
              <a:spcAft>
                <a:spcPct val="0"/>
              </a:spcAft>
              <a:buFont typeface="Arial" panose="020B0604020202020204" pitchFamily="34" charset="0"/>
              <a:buChar char="–"/>
            </a:pPr>
            <a:r>
              <a:rPr lang="en-GB" altLang="en-US" smtClean="0"/>
              <a:t>Can agile methods be used effectively for evolving a system in response to customer change requests?</a:t>
            </a:r>
          </a:p>
          <a:p>
            <a:pPr>
              <a:spcAft>
                <a:spcPct val="0"/>
              </a:spcAft>
              <a:buFont typeface="Arial" panose="020B0604020202020204" pitchFamily="34" charset="0"/>
              <a:buChar char="•"/>
            </a:pPr>
            <a:r>
              <a:rPr lang="en-GB" altLang="en-US" smtClean="0"/>
              <a:t>Problems may arise if original development team cannot be maintained.</a:t>
            </a:r>
          </a:p>
          <a:p>
            <a:pPr lvl="1">
              <a:spcAft>
                <a:spcPct val="0"/>
              </a:spcAft>
              <a:buFont typeface="Arial" panose="020B0604020202020204" pitchFamily="34" charset="0"/>
              <a:buChar char="–"/>
            </a:pPr>
            <a:endParaRPr lang="en-US" altLang="en-US" smtClean="0"/>
          </a:p>
        </p:txBody>
      </p:sp>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fld id="{5674EF0B-3CCE-4227-9CDD-64C0B17A1405}" type="slidenum">
              <a:rPr lang="en-US" altLang="en-US">
                <a:solidFill>
                  <a:srgbClr val="898989"/>
                </a:solidFill>
              </a:rPr>
              <a:pPr>
                <a:defRPr/>
              </a:pPr>
              <a:t>44</a:t>
            </a:fld>
            <a:endParaRPr lang="en-US" altLang="en-US">
              <a:solidFill>
                <a:srgbClr val="898989"/>
              </a:solidFill>
            </a:endParaRPr>
          </a:p>
        </p:txBody>
      </p:sp>
    </p:spTree>
    <p:extLst>
      <p:ext uri="{BB962C8B-B14F-4D97-AF65-F5344CB8AC3E}">
        <p14:creationId xmlns:p14="http://schemas.microsoft.com/office/powerpoint/2010/main" val="321161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a:defRPr/>
            </a:pPr>
            <a:r>
              <a:rPr lang="en-US" altLang="en-US" smtClean="0">
                <a:solidFill>
                  <a:schemeClr val="tx1">
                    <a:lumMod val="75000"/>
                    <a:lumOff val="25000"/>
                  </a:schemeClr>
                </a:solidFill>
              </a:rPr>
              <a:t>Plan-driven and agile development</a:t>
            </a:r>
          </a:p>
        </p:txBody>
      </p:sp>
      <p:sp>
        <p:nvSpPr>
          <p:cNvPr id="3" name="Content Placeholder 2"/>
          <p:cNvSpPr>
            <a:spLocks noGrp="1"/>
          </p:cNvSpPr>
          <p:nvPr>
            <p:ph idx="1"/>
          </p:nvPr>
        </p:nvSpPr>
        <p:spPr/>
        <p:txBody>
          <a:bodyPr rtlCol="0">
            <a:normAutofit fontScale="92500"/>
          </a:bodyPr>
          <a:lstStyle/>
          <a:p>
            <a:pPr marL="91440" indent="-91440">
              <a:defRPr/>
            </a:pPr>
            <a:r>
              <a:rPr lang="en-US" altLang="en-US" sz="2700">
                <a:solidFill>
                  <a:schemeClr val="tx1">
                    <a:lumMod val="75000"/>
                    <a:lumOff val="25000"/>
                  </a:schemeClr>
                </a:solidFill>
              </a:rPr>
              <a:t>Plan-driven development</a:t>
            </a:r>
          </a:p>
          <a:p>
            <a:pPr marL="384048" lvl="1" indent="-182880">
              <a:defRPr/>
            </a:pPr>
            <a:r>
              <a:rPr lang="en-US" altLang="en-US" sz="2400">
                <a:solidFill>
                  <a:schemeClr val="tx1">
                    <a:lumMod val="75000"/>
                    <a:lumOff val="25000"/>
                  </a:schemeClr>
                </a:solidFill>
              </a:rPr>
              <a:t>A plan-driven approach to software engineering is based around separate development stages with the outputs to be produced at each of these stages planned in advance.</a:t>
            </a:r>
          </a:p>
          <a:p>
            <a:pPr marL="384048" lvl="1" indent="-182880">
              <a:defRPr/>
            </a:pPr>
            <a:r>
              <a:rPr lang="en-US" altLang="en-US" sz="2400">
                <a:solidFill>
                  <a:schemeClr val="tx1">
                    <a:lumMod val="75000"/>
                    <a:lumOff val="25000"/>
                  </a:schemeClr>
                </a:solidFill>
              </a:rPr>
              <a:t>Not necessarily waterfall model – plan-driven, incremental development is possible</a:t>
            </a:r>
          </a:p>
          <a:p>
            <a:pPr marL="384048" lvl="1" indent="-182880">
              <a:defRPr/>
            </a:pPr>
            <a:r>
              <a:rPr lang="en-US" altLang="en-US" sz="2400">
                <a:solidFill>
                  <a:schemeClr val="tx1">
                    <a:lumMod val="75000"/>
                    <a:lumOff val="25000"/>
                  </a:schemeClr>
                </a:solidFill>
              </a:rPr>
              <a:t>Iteration occurs within activities. </a:t>
            </a:r>
          </a:p>
          <a:p>
            <a:pPr marL="91440" indent="-91440">
              <a:defRPr/>
            </a:pPr>
            <a:r>
              <a:rPr lang="en-US" altLang="en-US" sz="2700">
                <a:solidFill>
                  <a:schemeClr val="tx1">
                    <a:lumMod val="75000"/>
                    <a:lumOff val="25000"/>
                  </a:schemeClr>
                </a:solidFill>
              </a:rPr>
              <a:t>Agile development</a:t>
            </a:r>
          </a:p>
          <a:p>
            <a:pPr marL="384048" lvl="1" indent="-182880">
              <a:defRPr/>
            </a:pPr>
            <a:r>
              <a:rPr lang="en-US" altLang="en-US" sz="2400">
                <a:solidFill>
                  <a:schemeClr val="tx1">
                    <a:lumMod val="75000"/>
                    <a:lumOff val="25000"/>
                  </a:schemeClr>
                </a:solidFill>
              </a:rPr>
              <a:t>Specification, design, implementation and testing are inter-leaved and the outputs from the development process are decided through a process of negotiation during the software development process.</a:t>
            </a:r>
          </a:p>
        </p:txBody>
      </p:sp>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fld id="{44C3C27E-7CE7-4129-BEE2-02506E8B643E}" type="slidenum">
              <a:rPr lang="en-US" altLang="en-US">
                <a:solidFill>
                  <a:srgbClr val="898989"/>
                </a:solidFill>
              </a:rPr>
              <a:pPr>
                <a:defRPr/>
              </a:pPr>
              <a:t>45</a:t>
            </a:fld>
            <a:endParaRPr lang="en-US" altLang="en-US">
              <a:solidFill>
                <a:srgbClr val="898989"/>
              </a:solidFill>
            </a:endParaRPr>
          </a:p>
        </p:txBody>
      </p:sp>
    </p:spTree>
    <p:extLst>
      <p:ext uri="{BB962C8B-B14F-4D97-AF65-F5344CB8AC3E}">
        <p14:creationId xmlns:p14="http://schemas.microsoft.com/office/powerpoint/2010/main" val="94624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a:defRPr/>
            </a:pPr>
            <a:r>
              <a:rPr lang="en-US" altLang="en-US" smtClean="0">
                <a:solidFill>
                  <a:schemeClr val="tx1">
                    <a:lumMod val="75000"/>
                    <a:lumOff val="25000"/>
                  </a:schemeClr>
                </a:solidFill>
              </a:rPr>
              <a:t>Plan-driven and agile specification</a:t>
            </a:r>
            <a:r>
              <a:rPr lang="en-GB" altLang="en-US" smtClean="0">
                <a:solidFill>
                  <a:schemeClr val="tx1">
                    <a:lumMod val="75000"/>
                    <a:lumOff val="25000"/>
                  </a:schemeClr>
                </a:solidFill>
              </a:rPr>
              <a:t> </a:t>
            </a:r>
            <a:endParaRPr lang="en-US" altLang="en-US" smtClean="0">
              <a:solidFill>
                <a:schemeClr val="tx1">
                  <a:lumMod val="75000"/>
                  <a:lumOff val="25000"/>
                </a:schemeClr>
              </a:solidFill>
            </a:endParaRPr>
          </a:p>
        </p:txBody>
      </p:sp>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fld id="{39D38122-E695-40A2-B562-6CC722393546}" type="slidenum">
              <a:rPr lang="en-US" altLang="en-US">
                <a:solidFill>
                  <a:srgbClr val="898989"/>
                </a:solidFill>
              </a:rPr>
              <a:pPr>
                <a:defRPr/>
              </a:pPr>
              <a:t>46</a:t>
            </a:fld>
            <a:endParaRPr lang="en-US" altLang="en-US">
              <a:solidFill>
                <a:srgbClr val="898989"/>
              </a:solidFill>
            </a:endParaRPr>
          </a:p>
        </p:txBody>
      </p:sp>
      <p:pic>
        <p:nvPicPr>
          <p:cNvPr id="30723" name="Picture 3" descr="3.2 PlanBasedAgil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7551" y="1785939"/>
            <a:ext cx="573087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7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2665412" y="1143001"/>
            <a:ext cx="6705600" cy="633413"/>
          </a:xfrm>
        </p:spPr>
        <p:txBody>
          <a:bodyPr>
            <a:normAutofit/>
          </a:bodyPr>
          <a:lstStyle/>
          <a:p>
            <a:pPr>
              <a:defRPr/>
            </a:pPr>
            <a:r>
              <a:rPr lang="en-US" altLang="en-US" smtClean="0">
                <a:solidFill>
                  <a:schemeClr val="tx1">
                    <a:lumMod val="75000"/>
                    <a:lumOff val="25000"/>
                  </a:schemeClr>
                </a:solidFill>
              </a:rPr>
              <a:t>Human Factors</a:t>
            </a:r>
          </a:p>
        </p:txBody>
      </p:sp>
      <p:sp>
        <p:nvSpPr>
          <p:cNvPr id="31747" name="Rectangle 3"/>
          <p:cNvSpPr>
            <a:spLocks noGrp="1" noChangeArrowheads="1"/>
          </p:cNvSpPr>
          <p:nvPr>
            <p:ph idx="1"/>
          </p:nvPr>
        </p:nvSpPr>
        <p:spPr/>
        <p:txBody>
          <a:bodyPr>
            <a:normAutofit/>
          </a:bodyPr>
          <a:lstStyle/>
          <a:p>
            <a:r>
              <a:rPr lang="en-US" altLang="en-US" i="1" smtClean="0">
                <a:latin typeface="Palatino" pitchFamily="-128" charset="0"/>
              </a:rPr>
              <a:t>the process molds to the needs of the people</a:t>
            </a:r>
            <a:r>
              <a:rPr lang="en-US" altLang="en-US" smtClean="0">
                <a:latin typeface="Palatino" pitchFamily="-128" charset="0"/>
              </a:rPr>
              <a:t> </a:t>
            </a:r>
            <a:r>
              <a:rPr lang="en-US" altLang="en-US" i="1" smtClean="0">
                <a:latin typeface="Palatino" pitchFamily="-128" charset="0"/>
              </a:rPr>
              <a:t>and team,</a:t>
            </a:r>
            <a:r>
              <a:rPr lang="en-US" altLang="en-US" smtClean="0">
                <a:latin typeface="Palatino" pitchFamily="-128" charset="0"/>
              </a:rPr>
              <a:t> not the other way around</a:t>
            </a:r>
          </a:p>
          <a:p>
            <a:r>
              <a:rPr lang="en-US" altLang="en-US" smtClean="0">
                <a:latin typeface="Palatino" pitchFamily="-128" charset="0"/>
              </a:rPr>
              <a:t>key traits must exist among the people on an agile team and the team itself:</a:t>
            </a:r>
          </a:p>
          <a:p>
            <a:pPr lvl="1"/>
            <a:r>
              <a:rPr lang="en-US" altLang="en-US" b="1" smtClean="0">
                <a:solidFill>
                  <a:schemeClr val="folHlink"/>
                </a:solidFill>
                <a:latin typeface="Palatino" pitchFamily="-128" charset="0"/>
              </a:rPr>
              <a:t>Competence.</a:t>
            </a:r>
          </a:p>
          <a:p>
            <a:pPr lvl="1"/>
            <a:r>
              <a:rPr lang="en-US" altLang="en-US" b="1" smtClean="0">
                <a:solidFill>
                  <a:schemeClr val="folHlink"/>
                </a:solidFill>
                <a:latin typeface="Palatino" pitchFamily="-128" charset="0"/>
              </a:rPr>
              <a:t>Common focus.</a:t>
            </a:r>
          </a:p>
          <a:p>
            <a:pPr lvl="1"/>
            <a:r>
              <a:rPr lang="en-US" altLang="en-US" b="1" smtClean="0">
                <a:solidFill>
                  <a:schemeClr val="folHlink"/>
                </a:solidFill>
                <a:latin typeface="Palatino" pitchFamily="-128" charset="0"/>
              </a:rPr>
              <a:t>Collaboration.</a:t>
            </a:r>
          </a:p>
          <a:p>
            <a:pPr lvl="1"/>
            <a:r>
              <a:rPr lang="en-US" altLang="en-US" b="1" smtClean="0">
                <a:solidFill>
                  <a:schemeClr val="folHlink"/>
                </a:solidFill>
                <a:latin typeface="Palatino" pitchFamily="-128" charset="0"/>
              </a:rPr>
              <a:t>Decision-making ability.</a:t>
            </a:r>
          </a:p>
          <a:p>
            <a:pPr lvl="1"/>
            <a:r>
              <a:rPr lang="en-US" altLang="en-US" b="1" smtClean="0">
                <a:solidFill>
                  <a:schemeClr val="folHlink"/>
                </a:solidFill>
                <a:latin typeface="Palatino" pitchFamily="-128" charset="0"/>
              </a:rPr>
              <a:t>Fuzzy problem-solving ability.</a:t>
            </a:r>
          </a:p>
          <a:p>
            <a:pPr lvl="1"/>
            <a:r>
              <a:rPr lang="en-US" altLang="en-US" b="1" smtClean="0">
                <a:solidFill>
                  <a:schemeClr val="folHlink"/>
                </a:solidFill>
                <a:latin typeface="Palatino" pitchFamily="-128" charset="0"/>
              </a:rPr>
              <a:t>Mutual trust and respect.</a:t>
            </a:r>
          </a:p>
          <a:p>
            <a:pPr lvl="1"/>
            <a:r>
              <a:rPr lang="en-US" altLang="en-US" b="1" smtClean="0">
                <a:solidFill>
                  <a:schemeClr val="folHlink"/>
                </a:solidFill>
                <a:latin typeface="Palatino" pitchFamily="-128" charset="0"/>
              </a:rPr>
              <a:t>Self-organization.</a:t>
            </a: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384C7C86-0CB7-4D40-A1F9-86D7E134D700}" type="slidenum">
              <a:rPr lang="en-US" altLang="en-US"/>
              <a:pPr>
                <a:defRPr/>
              </a:pPr>
              <a:t>47</a:t>
            </a:fld>
            <a:endParaRPr lang="en-US" altLang="en-US"/>
          </a:p>
        </p:txBody>
      </p:sp>
    </p:spTree>
    <p:extLst>
      <p:ext uri="{BB962C8B-B14F-4D97-AF65-F5344CB8AC3E}">
        <p14:creationId xmlns:p14="http://schemas.microsoft.com/office/powerpoint/2010/main" val="404883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2414" y="533400"/>
            <a:ext cx="9601200" cy="457200"/>
          </a:xfrm>
        </p:spPr>
        <p:txBody>
          <a:bodyPr>
            <a:normAutofit fontScale="90000"/>
          </a:bodyPr>
          <a:lstStyle/>
          <a:p>
            <a:r>
              <a:rPr lang="sv-SE" altLang="en-US" dirty="0"/>
              <a:t>Basic Agile </a:t>
            </a:r>
            <a:r>
              <a:rPr lang="tr-TR" altLang="en-US" dirty="0" smtClean="0"/>
              <a:t>Guiding </a:t>
            </a:r>
            <a:r>
              <a:rPr lang="sv-SE" altLang="en-US" dirty="0" smtClean="0"/>
              <a:t>Principles</a:t>
            </a:r>
            <a:endParaRPr lang="sv-SE" altLang="en-US" dirty="0"/>
          </a:p>
        </p:txBody>
      </p:sp>
      <p:sp>
        <p:nvSpPr>
          <p:cNvPr id="9219" name="Rectangle 3"/>
          <p:cNvSpPr>
            <a:spLocks noGrp="1" noChangeArrowheads="1"/>
          </p:cNvSpPr>
          <p:nvPr>
            <p:ph idx="1"/>
          </p:nvPr>
        </p:nvSpPr>
        <p:spPr>
          <a:xfrm>
            <a:off x="531812" y="990600"/>
            <a:ext cx="10591802" cy="5029200"/>
          </a:xfrm>
        </p:spPr>
        <p:txBody>
          <a:bodyPr>
            <a:noAutofit/>
          </a:bodyPr>
          <a:lstStyle/>
          <a:p>
            <a:r>
              <a:rPr lang="sv-SE" altLang="en-US" dirty="0"/>
              <a:t>Deliver Frequently</a:t>
            </a:r>
          </a:p>
          <a:p>
            <a:endParaRPr lang="sv-SE" altLang="en-US" dirty="0"/>
          </a:p>
          <a:p>
            <a:r>
              <a:rPr lang="sv-SE" altLang="en-US" dirty="0"/>
              <a:t>Specify Before Implementation</a:t>
            </a:r>
          </a:p>
          <a:p>
            <a:pPr lvl="1"/>
            <a:r>
              <a:rPr lang="sv-SE" altLang="en-US" dirty="0"/>
              <a:t>Test-driven / Behaviour-driven / Example-driven development</a:t>
            </a:r>
          </a:p>
          <a:p>
            <a:endParaRPr lang="sv-SE" altLang="en-US" dirty="0"/>
          </a:p>
          <a:p>
            <a:r>
              <a:rPr lang="sv-SE" altLang="en-US" dirty="0"/>
              <a:t>Use Executable Specifications</a:t>
            </a:r>
          </a:p>
          <a:p>
            <a:endParaRPr lang="sv-SE" altLang="en-US" dirty="0"/>
          </a:p>
          <a:p>
            <a:r>
              <a:rPr lang="sv-SE" altLang="en-US" dirty="0"/>
              <a:t>Adapt as you go</a:t>
            </a:r>
          </a:p>
          <a:p>
            <a:pPr lvl="1"/>
            <a:r>
              <a:rPr lang="sv-SE" altLang="en-US" dirty="0"/>
              <a:t>Requirements</a:t>
            </a:r>
          </a:p>
          <a:p>
            <a:pPr lvl="1"/>
            <a:r>
              <a:rPr lang="sv-SE" altLang="en-US" dirty="0"/>
              <a:t>Process</a:t>
            </a:r>
          </a:p>
          <a:p>
            <a:pPr lvl="1"/>
            <a:r>
              <a:rPr lang="sv-SE" altLang="en-US" dirty="0"/>
              <a:t>Methods and practices</a:t>
            </a:r>
          </a:p>
          <a:p>
            <a:pPr lvl="1"/>
            <a:r>
              <a:rPr lang="sv-SE" altLang="en-US" dirty="0"/>
              <a:t>Architecture</a:t>
            </a:r>
          </a:p>
          <a:p>
            <a:pPr lvl="1"/>
            <a:r>
              <a:rPr lang="sv-SE" altLang="en-US" dirty="0"/>
              <a:t>Design</a:t>
            </a:r>
          </a:p>
        </p:txBody>
      </p:sp>
    </p:spTree>
    <p:extLst>
      <p:ext uri="{BB962C8B-B14F-4D97-AF65-F5344CB8AC3E}">
        <p14:creationId xmlns:p14="http://schemas.microsoft.com/office/powerpoint/2010/main" val="157856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sv-SE" altLang="en-US"/>
              <a:t>Principle – Deliver Frequently</a:t>
            </a:r>
          </a:p>
        </p:txBody>
      </p:sp>
      <p:sp>
        <p:nvSpPr>
          <p:cNvPr id="11267" name="Rectangle 3"/>
          <p:cNvSpPr>
            <a:spLocks noGrp="1" noChangeArrowheads="1"/>
          </p:cNvSpPr>
          <p:nvPr>
            <p:ph idx="1"/>
          </p:nvPr>
        </p:nvSpPr>
        <p:spPr/>
        <p:txBody>
          <a:bodyPr>
            <a:normAutofit/>
          </a:bodyPr>
          <a:lstStyle/>
          <a:p>
            <a:r>
              <a:rPr lang="sv-SE" altLang="en-US"/>
              <a:t>Short iterations</a:t>
            </a:r>
          </a:p>
          <a:p>
            <a:pPr lvl="1"/>
            <a:r>
              <a:rPr lang="sv-SE" altLang="en-US"/>
              <a:t>Small increments</a:t>
            </a:r>
          </a:p>
          <a:p>
            <a:endParaRPr lang="sv-SE" altLang="en-US"/>
          </a:p>
          <a:p>
            <a:r>
              <a:rPr lang="sv-SE" altLang="en-US"/>
              <a:t>Always deliverable</a:t>
            </a:r>
          </a:p>
          <a:p>
            <a:pPr lvl="1"/>
            <a:r>
              <a:rPr lang="sv-SE" altLang="en-US"/>
              <a:t>Continous integration</a:t>
            </a:r>
          </a:p>
          <a:p>
            <a:endParaRPr lang="sv-SE" altLang="en-US"/>
          </a:p>
          <a:p>
            <a:r>
              <a:rPr lang="sv-SE" altLang="en-US">
                <a:hlinkClick r:id="rId2"/>
              </a:rPr>
              <a:t>Metric: Running, Tested Features (RTF)</a:t>
            </a:r>
            <a:endParaRPr lang="sv-SE" altLang="en-US"/>
          </a:p>
          <a:p>
            <a:pPr lvl="1"/>
            <a:r>
              <a:rPr lang="sv-SE" altLang="en-US"/>
              <a:t>Running Tested Features should start showing up in the first week or two of the project, and should be produced in a steady stream from that day forward. </a:t>
            </a:r>
          </a:p>
        </p:txBody>
      </p:sp>
    </p:spTree>
    <p:extLst>
      <p:ext uri="{BB962C8B-B14F-4D97-AF65-F5344CB8AC3E}">
        <p14:creationId xmlns:p14="http://schemas.microsoft.com/office/powerpoint/2010/main" val="409836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a:xfrm>
            <a:off x="836612" y="18245"/>
            <a:ext cx="9601200" cy="591355"/>
          </a:xfrm>
        </p:spPr>
        <p:txBody>
          <a:bodyPr vert="horz" lIns="92075" tIns="46038" rIns="92075" bIns="46038" rtlCol="0" anchor="b">
            <a:normAutofit/>
          </a:bodyPr>
          <a:lstStyle/>
          <a:p>
            <a:pPr eaLnBrk="1" hangingPunct="1"/>
            <a:r>
              <a:rPr lang="en-GB" altLang="en-US" dirty="0"/>
              <a:t>Lean Development – Avoid the Seven Wastes</a:t>
            </a:r>
          </a:p>
        </p:txBody>
      </p:sp>
      <p:sp>
        <p:nvSpPr>
          <p:cNvPr id="183299" name="Rectangle 3"/>
          <p:cNvSpPr>
            <a:spLocks noGrp="1" noChangeArrowheads="1"/>
          </p:cNvSpPr>
          <p:nvPr>
            <p:ph idx="1"/>
          </p:nvPr>
        </p:nvSpPr>
        <p:spPr>
          <a:xfrm>
            <a:off x="150811" y="609600"/>
            <a:ext cx="12038013" cy="6019800"/>
          </a:xfrm>
        </p:spPr>
        <p:txBody>
          <a:bodyPr>
            <a:noAutofit/>
          </a:bodyPr>
          <a:lstStyle/>
          <a:p>
            <a:pPr eaLnBrk="1" hangingPunct="1">
              <a:lnSpc>
                <a:spcPct val="90000"/>
              </a:lnSpc>
            </a:pPr>
            <a:r>
              <a:rPr lang="en-GB" altLang="en-US" sz="1800" dirty="0"/>
              <a:t>Waste is</a:t>
            </a:r>
          </a:p>
          <a:p>
            <a:pPr lvl="1" eaLnBrk="1" hangingPunct="1">
              <a:lnSpc>
                <a:spcPct val="90000"/>
              </a:lnSpc>
            </a:pPr>
            <a:r>
              <a:rPr lang="en-GB" altLang="en-US" dirty="0"/>
              <a:t>Anything that interferes with giving customers what they value</a:t>
            </a:r>
          </a:p>
          <a:p>
            <a:pPr lvl="2" eaLnBrk="1" hangingPunct="1">
              <a:lnSpc>
                <a:spcPct val="90000"/>
              </a:lnSpc>
            </a:pPr>
            <a:r>
              <a:rPr lang="en-GB" altLang="en-US" sz="1800" dirty="0"/>
              <a:t>At the time and place where it will provide the most value</a:t>
            </a:r>
          </a:p>
          <a:p>
            <a:pPr eaLnBrk="1" hangingPunct="1">
              <a:lnSpc>
                <a:spcPct val="90000"/>
              </a:lnSpc>
              <a:buFont typeface="Arial" panose="020B0604020202020204" pitchFamily="34" charset="0"/>
              <a:buAutoNum type="arabicPeriod"/>
            </a:pPr>
            <a:r>
              <a:rPr lang="en-GB" altLang="en-US" sz="1800" dirty="0"/>
              <a:t>Partially Done Work</a:t>
            </a:r>
          </a:p>
          <a:p>
            <a:pPr lvl="1" eaLnBrk="1" hangingPunct="1">
              <a:lnSpc>
                <a:spcPct val="90000"/>
              </a:lnSpc>
            </a:pPr>
            <a:r>
              <a:rPr lang="en-GB" altLang="en-US" dirty="0" err="1"/>
              <a:t>Uncoded</a:t>
            </a:r>
            <a:r>
              <a:rPr lang="en-GB" altLang="en-US" dirty="0"/>
              <a:t> documentation, </a:t>
            </a:r>
            <a:r>
              <a:rPr lang="en-GB" altLang="en-US" dirty="0" err="1"/>
              <a:t>unsynched</a:t>
            </a:r>
            <a:r>
              <a:rPr lang="en-GB" altLang="en-US" dirty="0"/>
              <a:t>, untested, undocumented, or </a:t>
            </a:r>
            <a:r>
              <a:rPr lang="en-GB" altLang="en-US" dirty="0" err="1"/>
              <a:t>undeployed</a:t>
            </a:r>
            <a:r>
              <a:rPr lang="en-GB" altLang="en-US" dirty="0"/>
              <a:t> code</a:t>
            </a:r>
          </a:p>
          <a:p>
            <a:pPr eaLnBrk="1" hangingPunct="1">
              <a:lnSpc>
                <a:spcPct val="90000"/>
              </a:lnSpc>
              <a:buFont typeface="Arial" panose="020B0604020202020204" pitchFamily="34" charset="0"/>
              <a:buAutoNum type="arabicPeriod"/>
            </a:pPr>
            <a:r>
              <a:rPr lang="en-GB" altLang="en-US" sz="1800" dirty="0"/>
              <a:t>Extra Features</a:t>
            </a:r>
          </a:p>
          <a:p>
            <a:pPr lvl="1" eaLnBrk="1" hangingPunct="1">
              <a:lnSpc>
                <a:spcPct val="90000"/>
              </a:lnSpc>
            </a:pPr>
            <a:r>
              <a:rPr lang="en-GB" altLang="en-US" dirty="0"/>
              <a:t>”It is better for developers to be surfing than writing code that won't be needed”</a:t>
            </a:r>
          </a:p>
          <a:p>
            <a:pPr lvl="1" algn="r" eaLnBrk="1" hangingPunct="1">
              <a:lnSpc>
                <a:spcPct val="90000"/>
              </a:lnSpc>
              <a:buFontTx/>
              <a:buNone/>
            </a:pPr>
            <a:r>
              <a:rPr lang="en-GB" altLang="en-US" i="1" dirty="0"/>
              <a:t>Jeff Sutherland, CTO </a:t>
            </a:r>
            <a:r>
              <a:rPr lang="en-GB" altLang="en-US" i="1" dirty="0" err="1"/>
              <a:t>PatientKeeper</a:t>
            </a:r>
            <a:r>
              <a:rPr lang="en-GB" altLang="en-US" i="1" dirty="0"/>
              <a:t> </a:t>
            </a:r>
            <a:r>
              <a:rPr lang="en-GB" altLang="en-US" dirty="0"/>
              <a:t>[YAGNI]</a:t>
            </a:r>
          </a:p>
          <a:p>
            <a:pPr eaLnBrk="1" hangingPunct="1">
              <a:lnSpc>
                <a:spcPct val="90000"/>
              </a:lnSpc>
              <a:buFont typeface="Arial" panose="020B0604020202020204" pitchFamily="34" charset="0"/>
              <a:buAutoNum type="arabicPeriod"/>
            </a:pPr>
            <a:r>
              <a:rPr lang="en-GB" altLang="en-US" sz="1800" dirty="0"/>
              <a:t>Relearning</a:t>
            </a:r>
          </a:p>
          <a:p>
            <a:pPr lvl="1" eaLnBrk="1" hangingPunct="1">
              <a:lnSpc>
                <a:spcPct val="90000"/>
              </a:lnSpc>
            </a:pPr>
            <a:r>
              <a:rPr lang="en-GB" altLang="en-US" dirty="0"/>
              <a:t>Benefit from and preserve experiences, improve product and process</a:t>
            </a:r>
          </a:p>
          <a:p>
            <a:pPr eaLnBrk="1" hangingPunct="1">
              <a:lnSpc>
                <a:spcPct val="90000"/>
              </a:lnSpc>
              <a:buFont typeface="Arial" panose="020B0604020202020204" pitchFamily="34" charset="0"/>
              <a:buAutoNum type="arabicPeriod"/>
            </a:pPr>
            <a:r>
              <a:rPr lang="en-GB" altLang="en-US" sz="1800" dirty="0"/>
              <a:t>Task Switching</a:t>
            </a:r>
          </a:p>
          <a:p>
            <a:pPr lvl="1" eaLnBrk="1" hangingPunct="1">
              <a:lnSpc>
                <a:spcPct val="90000"/>
              </a:lnSpc>
            </a:pPr>
            <a:r>
              <a:rPr lang="en-GB" altLang="en-US" dirty="0"/>
              <a:t>Takes time, distracts from the results, delays </a:t>
            </a:r>
            <a:r>
              <a:rPr lang="en-GB" altLang="en-US" i="1" dirty="0"/>
              <a:t>all</a:t>
            </a:r>
            <a:r>
              <a:rPr lang="en-GB" altLang="en-US" dirty="0"/>
              <a:t> of the tasks in delivering </a:t>
            </a:r>
            <a:r>
              <a:rPr lang="en-GB" altLang="en-US" dirty="0" smtClean="0"/>
              <a:t>value</a:t>
            </a:r>
            <a:endParaRPr lang="en-GB" altLang="en-US" dirty="0"/>
          </a:p>
        </p:txBody>
      </p:sp>
    </p:spTree>
    <p:extLst>
      <p:ext uri="{BB962C8B-B14F-4D97-AF65-F5344CB8AC3E}">
        <p14:creationId xmlns:p14="http://schemas.microsoft.com/office/powerpoint/2010/main" val="257227934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sv-SE" altLang="en-US"/>
              <a:t>Principle – Specify Before Implementation</a:t>
            </a:r>
          </a:p>
        </p:txBody>
      </p:sp>
      <p:sp>
        <p:nvSpPr>
          <p:cNvPr id="12291" name="Rectangle 3"/>
          <p:cNvSpPr>
            <a:spLocks noGrp="1" noChangeArrowheads="1"/>
          </p:cNvSpPr>
          <p:nvPr>
            <p:ph idx="1"/>
          </p:nvPr>
        </p:nvSpPr>
        <p:spPr/>
        <p:txBody>
          <a:bodyPr/>
          <a:lstStyle/>
          <a:p>
            <a:r>
              <a:rPr lang="sv-SE" altLang="en-US"/>
              <a:t>Design, then implement</a:t>
            </a:r>
          </a:p>
          <a:p>
            <a:endParaRPr lang="sv-SE" altLang="en-US"/>
          </a:p>
          <a:p>
            <a:r>
              <a:rPr lang="sv-SE" altLang="en-US"/>
              <a:t>No Big Design Up-front</a:t>
            </a:r>
          </a:p>
        </p:txBody>
      </p:sp>
    </p:spTree>
    <p:extLst>
      <p:ext uri="{BB962C8B-B14F-4D97-AF65-F5344CB8AC3E}">
        <p14:creationId xmlns:p14="http://schemas.microsoft.com/office/powerpoint/2010/main" val="399370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sv-SE" altLang="en-US"/>
              <a:t>Principle – Use Executable Specifications</a:t>
            </a:r>
          </a:p>
        </p:txBody>
      </p:sp>
      <p:sp>
        <p:nvSpPr>
          <p:cNvPr id="186371" name="Rectangle 3"/>
          <p:cNvSpPr>
            <a:spLocks noGrp="1" noChangeArrowheads="1"/>
          </p:cNvSpPr>
          <p:nvPr>
            <p:ph idx="1"/>
          </p:nvPr>
        </p:nvSpPr>
        <p:spPr/>
        <p:txBody>
          <a:bodyPr>
            <a:normAutofit/>
          </a:bodyPr>
          <a:lstStyle/>
          <a:p>
            <a:r>
              <a:rPr lang="sv-SE" altLang="en-US" dirty="0"/>
              <a:t>Specifications in non computer-readable document ”always” get out of sync</a:t>
            </a:r>
          </a:p>
          <a:p>
            <a:pPr lvl="1"/>
            <a:r>
              <a:rPr lang="sv-SE" altLang="en-US" dirty="0"/>
              <a:t>Describe what the system was thought to do at some point in time</a:t>
            </a:r>
          </a:p>
          <a:p>
            <a:pPr lvl="1"/>
            <a:r>
              <a:rPr lang="sv-SE" altLang="en-US" dirty="0"/>
              <a:t>Redundant, but not forcibly synchronized</a:t>
            </a:r>
          </a:p>
          <a:p>
            <a:endParaRPr lang="sv-SE" altLang="en-US" dirty="0"/>
          </a:p>
          <a:p>
            <a:r>
              <a:rPr lang="sv-SE" altLang="en-US" dirty="0"/>
              <a:t>Executable specifications are always kept correct</a:t>
            </a:r>
          </a:p>
          <a:p>
            <a:pPr lvl="1"/>
            <a:r>
              <a:rPr lang="sv-SE" altLang="en-US" dirty="0"/>
              <a:t>Describe what the system actually does</a:t>
            </a:r>
          </a:p>
          <a:p>
            <a:pPr lvl="1"/>
            <a:r>
              <a:rPr lang="sv-SE" altLang="en-US" dirty="0"/>
              <a:t>Redundant, but forcibly synchronized</a:t>
            </a:r>
          </a:p>
          <a:p>
            <a:pPr lvl="2"/>
            <a:r>
              <a:rPr lang="sv-SE" altLang="en-US" dirty="0"/>
              <a:t>Are continuously executed</a:t>
            </a:r>
          </a:p>
          <a:p>
            <a:endParaRPr lang="sv-SE" altLang="en-US" dirty="0"/>
          </a:p>
        </p:txBody>
      </p:sp>
    </p:spTree>
    <p:extLst>
      <p:ext uri="{BB962C8B-B14F-4D97-AF65-F5344CB8AC3E}">
        <p14:creationId xmlns:p14="http://schemas.microsoft.com/office/powerpoint/2010/main" val="287306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cdn-images-1.medium.com/max/1600/1*-cdfg22aYHOhhg50Saqrc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2" y="498231"/>
            <a:ext cx="11584954"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7042" name="Picture 2" descr="https://cdn-images-1.medium.com/max/1600/1*fYTRsHW74U8nM_zp6yRA7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4" y="228600"/>
            <a:ext cx="9067800" cy="635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51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8066" name="Picture 2" descr="https://cdn-images-1.medium.com/max/1600/1*QUnnwTW9CbLBQuHWZwCg5Q.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11329988" cy="432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7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1217612" y="0"/>
            <a:ext cx="9601200" cy="1143000"/>
          </a:xfrm>
        </p:spPr>
        <p:txBody>
          <a:bodyPr/>
          <a:lstStyle/>
          <a:p>
            <a:r>
              <a:rPr lang="sv-SE" altLang="en-US" dirty="0"/>
              <a:t>Principle – Adapt As You Go</a:t>
            </a:r>
          </a:p>
        </p:txBody>
      </p:sp>
      <p:sp>
        <p:nvSpPr>
          <p:cNvPr id="317443" name="Rectangle 3"/>
          <p:cNvSpPr>
            <a:spLocks noGrp="1" noChangeArrowheads="1"/>
          </p:cNvSpPr>
          <p:nvPr>
            <p:ph idx="1"/>
          </p:nvPr>
        </p:nvSpPr>
        <p:spPr>
          <a:xfrm>
            <a:off x="608012" y="1447800"/>
            <a:ext cx="9601200" cy="4191000"/>
          </a:xfrm>
        </p:spPr>
        <p:txBody>
          <a:bodyPr>
            <a:noAutofit/>
          </a:bodyPr>
          <a:lstStyle/>
          <a:p>
            <a:r>
              <a:rPr lang="sv-SE" altLang="en-US" sz="2400" dirty="0"/>
              <a:t>Big Specification Up Front seldom survives long</a:t>
            </a:r>
          </a:p>
          <a:p>
            <a:pPr lvl="1"/>
            <a:r>
              <a:rPr lang="sv-SE" altLang="en-US" sz="2000" dirty="0"/>
              <a:t>Specifications change</a:t>
            </a:r>
          </a:p>
          <a:p>
            <a:pPr lvl="1"/>
            <a:r>
              <a:rPr lang="sv-SE" altLang="en-US" sz="2000" dirty="0"/>
              <a:t>Design changes</a:t>
            </a:r>
          </a:p>
          <a:p>
            <a:pPr lvl="1"/>
            <a:r>
              <a:rPr lang="sv-SE" altLang="en-US" sz="2000" dirty="0"/>
              <a:t>Architecture changes</a:t>
            </a:r>
          </a:p>
          <a:p>
            <a:pPr lvl="1"/>
            <a:r>
              <a:rPr lang="sv-SE" altLang="en-US" sz="2000" dirty="0"/>
              <a:t>Most suitable working process changes</a:t>
            </a:r>
          </a:p>
          <a:p>
            <a:endParaRPr lang="sv-SE" altLang="en-US" sz="2400" dirty="0"/>
          </a:p>
          <a:p>
            <a:r>
              <a:rPr lang="sv-SE" altLang="en-US" sz="2400" dirty="0"/>
              <a:t>Prescriptive processes and methods less suitable when need changes</a:t>
            </a:r>
          </a:p>
          <a:p>
            <a:endParaRPr lang="sv-SE" altLang="en-US" sz="2400" dirty="0"/>
          </a:p>
          <a:p>
            <a:r>
              <a:rPr lang="sv-SE" altLang="en-US" sz="2400" dirty="0"/>
              <a:t>Adaptive processes and methods adjust themselves as need changes</a:t>
            </a:r>
          </a:p>
          <a:p>
            <a:pPr lvl="1"/>
            <a:r>
              <a:rPr lang="sv-SE" altLang="en-US" sz="2000" dirty="0"/>
              <a:t>Retrospective meeting after each iteration</a:t>
            </a:r>
          </a:p>
          <a:p>
            <a:pPr lvl="1"/>
            <a:r>
              <a:rPr lang="sv-SE" altLang="en-US" sz="2000" dirty="0"/>
              <a:t>Team in charge</a:t>
            </a:r>
          </a:p>
          <a:p>
            <a:endParaRPr lang="sv-SE" altLang="en-US" sz="2400" dirty="0"/>
          </a:p>
        </p:txBody>
      </p:sp>
    </p:spTree>
    <p:extLst>
      <p:ext uri="{BB962C8B-B14F-4D97-AF65-F5344CB8AC3E}">
        <p14:creationId xmlns:p14="http://schemas.microsoft.com/office/powerpoint/2010/main" val="21784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370012" y="152400"/>
            <a:ext cx="9601200" cy="533400"/>
          </a:xfrm>
        </p:spPr>
        <p:txBody>
          <a:bodyPr/>
          <a:lstStyle/>
          <a:p>
            <a:r>
              <a:rPr lang="sv-SE" altLang="en-US" dirty="0"/>
              <a:t>Processes, Methods and Practices</a:t>
            </a:r>
          </a:p>
        </p:txBody>
      </p:sp>
      <p:sp>
        <p:nvSpPr>
          <p:cNvPr id="130051" name="Rectangle 3"/>
          <p:cNvSpPr>
            <a:spLocks noGrp="1" noChangeArrowheads="1"/>
          </p:cNvSpPr>
          <p:nvPr>
            <p:ph idx="1"/>
          </p:nvPr>
        </p:nvSpPr>
        <p:spPr>
          <a:xfrm>
            <a:off x="455610" y="685800"/>
            <a:ext cx="11201402" cy="4800600"/>
          </a:xfrm>
        </p:spPr>
        <p:txBody>
          <a:bodyPr>
            <a:noAutofit/>
          </a:bodyPr>
          <a:lstStyle/>
          <a:p>
            <a:r>
              <a:rPr lang="en-US" altLang="en-US" dirty="0"/>
              <a:t>Process, Methodology – A description of project activities and their order</a:t>
            </a:r>
          </a:p>
          <a:p>
            <a:pPr lvl="1"/>
            <a:r>
              <a:rPr lang="en-US" altLang="en-US" dirty="0"/>
              <a:t>Examples: Waterfall, </a:t>
            </a:r>
            <a:r>
              <a:rPr lang="tr-TR" altLang="en-US" dirty="0" smtClean="0"/>
              <a:t>Spiral</a:t>
            </a:r>
            <a:r>
              <a:rPr lang="en-US" altLang="en-US" dirty="0" smtClean="0"/>
              <a:t>, </a:t>
            </a:r>
            <a:r>
              <a:rPr lang="en-US" altLang="en-US" dirty="0"/>
              <a:t>Scrum</a:t>
            </a:r>
          </a:p>
          <a:p>
            <a:endParaRPr lang="en-US" altLang="en-US" dirty="0"/>
          </a:p>
          <a:p>
            <a:r>
              <a:rPr lang="en-US" altLang="en-US" dirty="0"/>
              <a:t>Method – A description of the way a developer works</a:t>
            </a:r>
          </a:p>
          <a:p>
            <a:pPr lvl="1"/>
            <a:r>
              <a:rPr lang="en-US" altLang="en-US" dirty="0"/>
              <a:t>Examples: XP, architecture and design modeling</a:t>
            </a:r>
          </a:p>
          <a:p>
            <a:endParaRPr lang="en-US" altLang="en-US" dirty="0"/>
          </a:p>
          <a:p>
            <a:r>
              <a:rPr lang="en-US" altLang="en-US" dirty="0"/>
              <a:t>Practice – A description of how the developer solves his day-to-day work</a:t>
            </a:r>
          </a:p>
          <a:p>
            <a:pPr lvl="1"/>
            <a:r>
              <a:rPr lang="en-US" altLang="en-US" dirty="0"/>
              <a:t>Examples: Design by Contract, TDD, Pair Programming, UML modeling</a:t>
            </a:r>
          </a:p>
          <a:p>
            <a:endParaRPr lang="en-US" altLang="en-US" dirty="0"/>
          </a:p>
          <a:p>
            <a:r>
              <a:rPr lang="en-US" altLang="en-US" dirty="0"/>
              <a:t>Tool – Software, equipment, standard to help the developer do his job</a:t>
            </a:r>
          </a:p>
          <a:p>
            <a:pPr lvl="1"/>
            <a:r>
              <a:rPr lang="en-US" altLang="en-US" dirty="0"/>
              <a:t>Examples: VS IDE, </a:t>
            </a:r>
            <a:r>
              <a:rPr lang="en-US" altLang="en-US" dirty="0" err="1"/>
              <a:t>NUnit</a:t>
            </a:r>
            <a:r>
              <a:rPr lang="en-US" altLang="en-US" dirty="0"/>
              <a:t>, </a:t>
            </a:r>
            <a:r>
              <a:rPr lang="en-US" altLang="en-US" dirty="0" err="1"/>
              <a:t>FitNesse</a:t>
            </a:r>
            <a:r>
              <a:rPr lang="en-US" altLang="en-US" dirty="0"/>
              <a:t>, VSS CMS, </a:t>
            </a:r>
            <a:r>
              <a:rPr lang="en-US" altLang="en-US" dirty="0" err="1"/>
              <a:t>MSBuild</a:t>
            </a:r>
            <a:r>
              <a:rPr lang="en-US" altLang="en-US" dirty="0"/>
              <a:t>, CC, UML</a:t>
            </a:r>
          </a:p>
          <a:p>
            <a:endParaRPr lang="en-US" altLang="en-US" dirty="0"/>
          </a:p>
          <a:p>
            <a:r>
              <a:rPr lang="en-US" altLang="en-US" dirty="0"/>
              <a:t>And then again, there is not always a distinct difference between process, method and practice</a:t>
            </a:r>
            <a:endParaRPr lang="sv-SE" altLang="en-US" dirty="0"/>
          </a:p>
        </p:txBody>
      </p:sp>
    </p:spTree>
    <p:extLst>
      <p:ext uri="{BB962C8B-B14F-4D97-AF65-F5344CB8AC3E}">
        <p14:creationId xmlns:p14="http://schemas.microsoft.com/office/powerpoint/2010/main" val="9239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p:txBody>
          <a:bodyPr/>
          <a:lstStyle/>
          <a:p>
            <a:r>
              <a:rPr lang="sv-SE" altLang="en-US"/>
              <a:t>Processes</a:t>
            </a:r>
          </a:p>
        </p:txBody>
      </p:sp>
      <p:sp>
        <p:nvSpPr>
          <p:cNvPr id="254979" name="Rectangle 3"/>
          <p:cNvSpPr>
            <a:spLocks noGrp="1" noChangeArrowheads="1"/>
          </p:cNvSpPr>
          <p:nvPr>
            <p:ph type="subTitle" idx="1"/>
          </p:nvPr>
        </p:nvSpPr>
        <p:spPr/>
        <p:txBody>
          <a:bodyPr>
            <a:normAutofit/>
          </a:bodyPr>
          <a:lstStyle/>
          <a:p>
            <a:r>
              <a:rPr lang="da-DK" altLang="en-US" sz="2000"/>
              <a:t>Waterfall</a:t>
            </a:r>
          </a:p>
          <a:p>
            <a:r>
              <a:rPr lang="da-DK" altLang="en-US" sz="2000"/>
              <a:t>RUP</a:t>
            </a:r>
          </a:p>
          <a:p>
            <a:r>
              <a:rPr lang="da-DK" altLang="en-US" sz="2000"/>
              <a:t>Scrum</a:t>
            </a:r>
          </a:p>
        </p:txBody>
      </p:sp>
    </p:spTree>
    <p:extLst>
      <p:ext uri="{BB962C8B-B14F-4D97-AF65-F5344CB8AC3E}">
        <p14:creationId xmlns:p14="http://schemas.microsoft.com/office/powerpoint/2010/main" val="14669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a:noFill/>
        </p:spPr>
        <p:txBody>
          <a:bodyPr vert="horz" lIns="92075" tIns="46038" rIns="92075" bIns="46038" rtlCol="0" anchor="b">
            <a:normAutofit/>
          </a:bodyPr>
          <a:lstStyle/>
          <a:p>
            <a:r>
              <a:rPr lang="en-GB" altLang="en-US"/>
              <a:t>What is a Software Development Process</a:t>
            </a:r>
          </a:p>
        </p:txBody>
      </p:sp>
      <p:sp>
        <p:nvSpPr>
          <p:cNvPr id="131113" name="Rectangle 41"/>
          <p:cNvSpPr>
            <a:spLocks noGrp="1" noChangeArrowheads="1"/>
          </p:cNvSpPr>
          <p:nvPr>
            <p:ph idx="1"/>
          </p:nvPr>
        </p:nvSpPr>
        <p:spPr>
          <a:xfrm>
            <a:off x="842962" y="1676400"/>
            <a:ext cx="9601200" cy="4191000"/>
          </a:xfrm>
        </p:spPr>
        <p:txBody>
          <a:bodyPr/>
          <a:lstStyle/>
          <a:p>
            <a:r>
              <a:rPr lang="en-US" altLang="en-US" dirty="0"/>
              <a:t>Defines Who is going to do What</a:t>
            </a:r>
          </a:p>
          <a:p>
            <a:r>
              <a:rPr lang="en-US" altLang="en-US" dirty="0"/>
              <a:t>When to do it, and</a:t>
            </a:r>
          </a:p>
          <a:p>
            <a:r>
              <a:rPr lang="en-US" altLang="en-US" dirty="0"/>
              <a:t>How to reach a certain goal</a:t>
            </a:r>
            <a:endParaRPr lang="sv-SE" altLang="en-US" dirty="0"/>
          </a:p>
        </p:txBody>
      </p:sp>
      <p:sp>
        <p:nvSpPr>
          <p:cNvPr id="131076" name="Oval 1028"/>
          <p:cNvSpPr>
            <a:spLocks noChangeArrowheads="1"/>
          </p:cNvSpPr>
          <p:nvPr/>
        </p:nvSpPr>
        <p:spPr bwMode="auto">
          <a:xfrm>
            <a:off x="4424362" y="3816350"/>
            <a:ext cx="3187700" cy="1054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GB" altLang="en-US" sz="1800"/>
              <a:t>Software Development Process</a:t>
            </a:r>
          </a:p>
        </p:txBody>
      </p:sp>
      <p:sp>
        <p:nvSpPr>
          <p:cNvPr id="131077" name="AutoShape 1029"/>
          <p:cNvSpPr>
            <a:spLocks noChangeArrowheads="1"/>
          </p:cNvSpPr>
          <p:nvPr/>
        </p:nvSpPr>
        <p:spPr bwMode="auto">
          <a:xfrm>
            <a:off x="5643562" y="3130550"/>
            <a:ext cx="673100" cy="673100"/>
          </a:xfrm>
          <a:prstGeom prst="downArrow">
            <a:avLst>
              <a:gd name="adj1" fmla="val 50000"/>
              <a:gd name="adj2" fmla="val 5009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78" name="AutoShape 1030"/>
          <p:cNvSpPr>
            <a:spLocks noChangeArrowheads="1"/>
          </p:cNvSpPr>
          <p:nvPr/>
        </p:nvSpPr>
        <p:spPr bwMode="auto">
          <a:xfrm>
            <a:off x="5719762" y="4883150"/>
            <a:ext cx="596900" cy="749300"/>
          </a:xfrm>
          <a:prstGeom prst="downArrow">
            <a:avLst>
              <a:gd name="adj1" fmla="val 50000"/>
              <a:gd name="adj2" fmla="val 6288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79" name="Rectangle 1031"/>
          <p:cNvSpPr>
            <a:spLocks noChangeArrowheads="1"/>
          </p:cNvSpPr>
          <p:nvPr/>
        </p:nvSpPr>
        <p:spPr bwMode="auto">
          <a:xfrm>
            <a:off x="4706938" y="2765426"/>
            <a:ext cx="2752357"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GB" altLang="en-US" sz="1400" b="1">
                <a:latin typeface="Arial" panose="020B0604020202020204" pitchFamily="34" charset="0"/>
              </a:rPr>
              <a:t>New or changed requirements</a:t>
            </a:r>
          </a:p>
        </p:txBody>
      </p:sp>
      <p:sp>
        <p:nvSpPr>
          <p:cNvPr id="131080" name="Rectangle 1032"/>
          <p:cNvSpPr>
            <a:spLocks noChangeArrowheads="1"/>
          </p:cNvSpPr>
          <p:nvPr/>
        </p:nvSpPr>
        <p:spPr bwMode="auto">
          <a:xfrm>
            <a:off x="4935537" y="5661026"/>
            <a:ext cx="2255426"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GB" altLang="en-US" sz="1400" b="1">
                <a:latin typeface="Arial" panose="020B0604020202020204" pitchFamily="34" charset="0"/>
              </a:rPr>
              <a:t>New or changed System</a:t>
            </a:r>
          </a:p>
        </p:txBody>
      </p:sp>
      <p:sp>
        <p:nvSpPr>
          <p:cNvPr id="131081" name="Freeform 1033"/>
          <p:cNvSpPr>
            <a:spLocks/>
          </p:cNvSpPr>
          <p:nvPr/>
        </p:nvSpPr>
        <p:spPr bwMode="auto">
          <a:xfrm>
            <a:off x="9769476" y="4156075"/>
            <a:ext cx="26987" cy="114300"/>
          </a:xfrm>
          <a:custGeom>
            <a:avLst/>
            <a:gdLst>
              <a:gd name="T0" fmla="*/ 2147483647 w 33"/>
              <a:gd name="T1" fmla="*/ 0 h 72"/>
              <a:gd name="T2" fmla="*/ 2147483647 w 33"/>
              <a:gd name="T3" fmla="*/ 2147483647 h 72"/>
              <a:gd name="T4" fmla="*/ 0 w 33"/>
              <a:gd name="T5" fmla="*/ 2147483647 h 72"/>
              <a:gd name="T6" fmla="*/ 2147483647 w 33"/>
              <a:gd name="T7" fmla="*/ 0 h 72"/>
              <a:gd name="T8" fmla="*/ 2147483647 w 33"/>
              <a:gd name="T9" fmla="*/ 0 h 72"/>
              <a:gd name="T10" fmla="*/ 2147483647 w 33"/>
              <a:gd name="T11" fmla="*/ 0 h 72"/>
              <a:gd name="T12" fmla="*/ 0 60000 65536"/>
              <a:gd name="T13" fmla="*/ 0 60000 65536"/>
              <a:gd name="T14" fmla="*/ 0 60000 65536"/>
              <a:gd name="T15" fmla="*/ 0 60000 65536"/>
              <a:gd name="T16" fmla="*/ 0 60000 65536"/>
              <a:gd name="T17" fmla="*/ 0 60000 65536"/>
              <a:gd name="T18" fmla="*/ 0 w 33"/>
              <a:gd name="T19" fmla="*/ 0 h 72"/>
              <a:gd name="T20" fmla="*/ 33 w 3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3" h="72">
                <a:moveTo>
                  <a:pt x="33" y="0"/>
                </a:moveTo>
                <a:lnTo>
                  <a:pt x="4" y="72"/>
                </a:lnTo>
                <a:lnTo>
                  <a:pt x="0" y="5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82" name="Freeform 1034"/>
          <p:cNvSpPr>
            <a:spLocks/>
          </p:cNvSpPr>
          <p:nvPr/>
        </p:nvSpPr>
        <p:spPr bwMode="auto">
          <a:xfrm>
            <a:off x="9512301" y="2443163"/>
            <a:ext cx="34925" cy="203200"/>
          </a:xfrm>
          <a:custGeom>
            <a:avLst/>
            <a:gdLst>
              <a:gd name="T0" fmla="*/ 2147483647 w 45"/>
              <a:gd name="T1" fmla="*/ 2147483647 h 128"/>
              <a:gd name="T2" fmla="*/ 2147483647 w 45"/>
              <a:gd name="T3" fmla="*/ 0 h 128"/>
              <a:gd name="T4" fmla="*/ 2147483647 w 45"/>
              <a:gd name="T5" fmla="*/ 2147483647 h 128"/>
              <a:gd name="T6" fmla="*/ 2147483647 w 45"/>
              <a:gd name="T7" fmla="*/ 2147483647 h 128"/>
              <a:gd name="T8" fmla="*/ 2147483647 w 45"/>
              <a:gd name="T9" fmla="*/ 2147483647 h 128"/>
              <a:gd name="T10" fmla="*/ 2147483647 w 45"/>
              <a:gd name="T11" fmla="*/ 2147483647 h 128"/>
              <a:gd name="T12" fmla="*/ 0 w 45"/>
              <a:gd name="T13" fmla="*/ 2147483647 h 128"/>
              <a:gd name="T14" fmla="*/ 2147483647 w 45"/>
              <a:gd name="T15" fmla="*/ 2147483647 h 128"/>
              <a:gd name="T16" fmla="*/ 2147483647 w 45"/>
              <a:gd name="T17" fmla="*/ 2147483647 h 128"/>
              <a:gd name="T18" fmla="*/ 2147483647 w 45"/>
              <a:gd name="T19" fmla="*/ 2147483647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28"/>
              <a:gd name="T32" fmla="*/ 45 w 45"/>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28">
                <a:moveTo>
                  <a:pt x="7" y="87"/>
                </a:moveTo>
                <a:lnTo>
                  <a:pt x="45" y="0"/>
                </a:lnTo>
                <a:lnTo>
                  <a:pt x="45" y="44"/>
                </a:lnTo>
                <a:lnTo>
                  <a:pt x="26" y="85"/>
                </a:lnTo>
                <a:lnTo>
                  <a:pt x="18" y="122"/>
                </a:lnTo>
                <a:lnTo>
                  <a:pt x="13" y="128"/>
                </a:lnTo>
                <a:lnTo>
                  <a:pt x="0" y="101"/>
                </a:lnTo>
                <a:lnTo>
                  <a:pt x="7"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83" name="Freeform 1035"/>
          <p:cNvSpPr>
            <a:spLocks/>
          </p:cNvSpPr>
          <p:nvPr/>
        </p:nvSpPr>
        <p:spPr bwMode="auto">
          <a:xfrm>
            <a:off x="8929688" y="1301751"/>
            <a:ext cx="741363" cy="4613275"/>
          </a:xfrm>
          <a:custGeom>
            <a:avLst/>
            <a:gdLst>
              <a:gd name="T0" fmla="*/ 2147483647 w 934"/>
              <a:gd name="T1" fmla="*/ 2147483647 h 2906"/>
              <a:gd name="T2" fmla="*/ 2147483647 w 934"/>
              <a:gd name="T3" fmla="*/ 2147483647 h 2906"/>
              <a:gd name="T4" fmla="*/ 2147483647 w 934"/>
              <a:gd name="T5" fmla="*/ 2147483647 h 2906"/>
              <a:gd name="T6" fmla="*/ 2147483647 w 934"/>
              <a:gd name="T7" fmla="*/ 2147483647 h 2906"/>
              <a:gd name="T8" fmla="*/ 2147483647 w 934"/>
              <a:gd name="T9" fmla="*/ 2147483647 h 2906"/>
              <a:gd name="T10" fmla="*/ 2147483647 w 934"/>
              <a:gd name="T11" fmla="*/ 2147483647 h 2906"/>
              <a:gd name="T12" fmla="*/ 2147483647 w 934"/>
              <a:gd name="T13" fmla="*/ 2147483647 h 2906"/>
              <a:gd name="T14" fmla="*/ 2147483647 w 934"/>
              <a:gd name="T15" fmla="*/ 2147483647 h 2906"/>
              <a:gd name="T16" fmla="*/ 2147483647 w 934"/>
              <a:gd name="T17" fmla="*/ 2147483647 h 2906"/>
              <a:gd name="T18" fmla="*/ 2147483647 w 934"/>
              <a:gd name="T19" fmla="*/ 2147483647 h 2906"/>
              <a:gd name="T20" fmla="*/ 2147483647 w 934"/>
              <a:gd name="T21" fmla="*/ 2147483647 h 2906"/>
              <a:gd name="T22" fmla="*/ 2147483647 w 934"/>
              <a:gd name="T23" fmla="*/ 2147483647 h 2906"/>
              <a:gd name="T24" fmla="*/ 2147483647 w 934"/>
              <a:gd name="T25" fmla="*/ 2147483647 h 2906"/>
              <a:gd name="T26" fmla="*/ 2147483647 w 934"/>
              <a:gd name="T27" fmla="*/ 2147483647 h 2906"/>
              <a:gd name="T28" fmla="*/ 2147483647 w 934"/>
              <a:gd name="T29" fmla="*/ 2147483647 h 2906"/>
              <a:gd name="T30" fmla="*/ 2147483647 w 934"/>
              <a:gd name="T31" fmla="*/ 2147483647 h 2906"/>
              <a:gd name="T32" fmla="*/ 2147483647 w 934"/>
              <a:gd name="T33" fmla="*/ 2147483647 h 2906"/>
              <a:gd name="T34" fmla="*/ 2147483647 w 934"/>
              <a:gd name="T35" fmla="*/ 2147483647 h 2906"/>
              <a:gd name="T36" fmla="*/ 2147483647 w 934"/>
              <a:gd name="T37" fmla="*/ 2147483647 h 2906"/>
              <a:gd name="T38" fmla="*/ 2147483647 w 934"/>
              <a:gd name="T39" fmla="*/ 2147483647 h 2906"/>
              <a:gd name="T40" fmla="*/ 2147483647 w 934"/>
              <a:gd name="T41" fmla="*/ 2147483647 h 2906"/>
              <a:gd name="T42" fmla="*/ 2147483647 w 934"/>
              <a:gd name="T43" fmla="*/ 2147483647 h 2906"/>
              <a:gd name="T44" fmla="*/ 2147483647 w 934"/>
              <a:gd name="T45" fmla="*/ 2147483647 h 2906"/>
              <a:gd name="T46" fmla="*/ 2147483647 w 934"/>
              <a:gd name="T47" fmla="*/ 2147483647 h 2906"/>
              <a:gd name="T48" fmla="*/ 2147483647 w 934"/>
              <a:gd name="T49" fmla="*/ 2147483647 h 2906"/>
              <a:gd name="T50" fmla="*/ 2147483647 w 934"/>
              <a:gd name="T51" fmla="*/ 2147483647 h 2906"/>
              <a:gd name="T52" fmla="*/ 2147483647 w 934"/>
              <a:gd name="T53" fmla="*/ 2147483647 h 2906"/>
              <a:gd name="T54" fmla="*/ 2147483647 w 934"/>
              <a:gd name="T55" fmla="*/ 2147483647 h 2906"/>
              <a:gd name="T56" fmla="*/ 2147483647 w 934"/>
              <a:gd name="T57" fmla="*/ 2147483647 h 2906"/>
              <a:gd name="T58" fmla="*/ 2147483647 w 934"/>
              <a:gd name="T59" fmla="*/ 2147483647 h 2906"/>
              <a:gd name="T60" fmla="*/ 2147483647 w 934"/>
              <a:gd name="T61" fmla="*/ 2147483647 h 2906"/>
              <a:gd name="T62" fmla="*/ 2147483647 w 934"/>
              <a:gd name="T63" fmla="*/ 2147483647 h 2906"/>
              <a:gd name="T64" fmla="*/ 2147483647 w 934"/>
              <a:gd name="T65" fmla="*/ 2147483647 h 2906"/>
              <a:gd name="T66" fmla="*/ 2147483647 w 934"/>
              <a:gd name="T67" fmla="*/ 2147483647 h 2906"/>
              <a:gd name="T68" fmla="*/ 2147483647 w 934"/>
              <a:gd name="T69" fmla="*/ 2147483647 h 2906"/>
              <a:gd name="T70" fmla="*/ 2147483647 w 934"/>
              <a:gd name="T71" fmla="*/ 2147483647 h 2906"/>
              <a:gd name="T72" fmla="*/ 2147483647 w 934"/>
              <a:gd name="T73" fmla="*/ 2147483647 h 2906"/>
              <a:gd name="T74" fmla="*/ 2147483647 w 934"/>
              <a:gd name="T75" fmla="*/ 2147483647 h 2906"/>
              <a:gd name="T76" fmla="*/ 2147483647 w 934"/>
              <a:gd name="T77" fmla="*/ 2147483647 h 2906"/>
              <a:gd name="T78" fmla="*/ 2147483647 w 934"/>
              <a:gd name="T79" fmla="*/ 2147483647 h 2906"/>
              <a:gd name="T80" fmla="*/ 2147483647 w 934"/>
              <a:gd name="T81" fmla="*/ 2147483647 h 2906"/>
              <a:gd name="T82" fmla="*/ 2147483647 w 934"/>
              <a:gd name="T83" fmla="*/ 2147483647 h 2906"/>
              <a:gd name="T84" fmla="*/ 2147483647 w 934"/>
              <a:gd name="T85" fmla="*/ 2147483647 h 2906"/>
              <a:gd name="T86" fmla="*/ 2147483647 w 934"/>
              <a:gd name="T87" fmla="*/ 2147483647 h 2906"/>
              <a:gd name="T88" fmla="*/ 2147483647 w 934"/>
              <a:gd name="T89" fmla="*/ 2147483647 h 2906"/>
              <a:gd name="T90" fmla="*/ 2147483647 w 934"/>
              <a:gd name="T91" fmla="*/ 2147483647 h 2906"/>
              <a:gd name="T92" fmla="*/ 2147483647 w 934"/>
              <a:gd name="T93" fmla="*/ 2147483647 h 2906"/>
              <a:gd name="T94" fmla="*/ 2147483647 w 934"/>
              <a:gd name="T95" fmla="*/ 2147483647 h 2906"/>
              <a:gd name="T96" fmla="*/ 2147483647 w 934"/>
              <a:gd name="T97" fmla="*/ 2147483647 h 2906"/>
              <a:gd name="T98" fmla="*/ 2147483647 w 934"/>
              <a:gd name="T99" fmla="*/ 2147483647 h 2906"/>
              <a:gd name="T100" fmla="*/ 2147483647 w 934"/>
              <a:gd name="T101" fmla="*/ 2147483647 h 2906"/>
              <a:gd name="T102" fmla="*/ 2147483647 w 934"/>
              <a:gd name="T103" fmla="*/ 2147483647 h 2906"/>
              <a:gd name="T104" fmla="*/ 2147483647 w 934"/>
              <a:gd name="T105" fmla="*/ 2147483647 h 2906"/>
              <a:gd name="T106" fmla="*/ 2147483647 w 934"/>
              <a:gd name="T107" fmla="*/ 2147483647 h 2906"/>
              <a:gd name="T108" fmla="*/ 0 w 934"/>
              <a:gd name="T109" fmla="*/ 0 h 2906"/>
              <a:gd name="T110" fmla="*/ 2147483647 w 934"/>
              <a:gd name="T111" fmla="*/ 2147483647 h 29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4"/>
              <a:gd name="T169" fmla="*/ 0 h 2906"/>
              <a:gd name="T170" fmla="*/ 934 w 934"/>
              <a:gd name="T171" fmla="*/ 2906 h 29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4" h="2906">
                <a:moveTo>
                  <a:pt x="879" y="2530"/>
                </a:moveTo>
                <a:lnTo>
                  <a:pt x="878" y="2488"/>
                </a:lnTo>
                <a:lnTo>
                  <a:pt x="878" y="2445"/>
                </a:lnTo>
                <a:lnTo>
                  <a:pt x="876" y="2401"/>
                </a:lnTo>
                <a:lnTo>
                  <a:pt x="868" y="2358"/>
                </a:lnTo>
                <a:lnTo>
                  <a:pt x="855" y="2317"/>
                </a:lnTo>
                <a:lnTo>
                  <a:pt x="846" y="2284"/>
                </a:lnTo>
                <a:lnTo>
                  <a:pt x="834" y="2253"/>
                </a:lnTo>
                <a:lnTo>
                  <a:pt x="825" y="2226"/>
                </a:lnTo>
                <a:lnTo>
                  <a:pt x="817" y="2201"/>
                </a:lnTo>
                <a:lnTo>
                  <a:pt x="809" y="2182"/>
                </a:lnTo>
                <a:lnTo>
                  <a:pt x="802" y="2168"/>
                </a:lnTo>
                <a:lnTo>
                  <a:pt x="799" y="2157"/>
                </a:lnTo>
                <a:lnTo>
                  <a:pt x="798" y="2154"/>
                </a:lnTo>
                <a:lnTo>
                  <a:pt x="775" y="2119"/>
                </a:lnTo>
                <a:lnTo>
                  <a:pt x="801" y="2122"/>
                </a:lnTo>
                <a:lnTo>
                  <a:pt x="802" y="2129"/>
                </a:lnTo>
                <a:lnTo>
                  <a:pt x="834" y="2131"/>
                </a:lnTo>
                <a:lnTo>
                  <a:pt x="838" y="2115"/>
                </a:lnTo>
                <a:lnTo>
                  <a:pt x="851" y="2113"/>
                </a:lnTo>
                <a:lnTo>
                  <a:pt x="908" y="1958"/>
                </a:lnTo>
                <a:lnTo>
                  <a:pt x="918" y="1918"/>
                </a:lnTo>
                <a:lnTo>
                  <a:pt x="849" y="1908"/>
                </a:lnTo>
                <a:lnTo>
                  <a:pt x="825" y="2024"/>
                </a:lnTo>
                <a:lnTo>
                  <a:pt x="794" y="2071"/>
                </a:lnTo>
                <a:lnTo>
                  <a:pt x="745" y="2071"/>
                </a:lnTo>
                <a:lnTo>
                  <a:pt x="743" y="2071"/>
                </a:lnTo>
                <a:lnTo>
                  <a:pt x="825" y="1912"/>
                </a:lnTo>
                <a:lnTo>
                  <a:pt x="777" y="1854"/>
                </a:lnTo>
                <a:lnTo>
                  <a:pt x="775" y="1865"/>
                </a:lnTo>
                <a:lnTo>
                  <a:pt x="769" y="1884"/>
                </a:lnTo>
                <a:lnTo>
                  <a:pt x="762" y="1906"/>
                </a:lnTo>
                <a:lnTo>
                  <a:pt x="753" y="1931"/>
                </a:lnTo>
                <a:lnTo>
                  <a:pt x="741" y="1958"/>
                </a:lnTo>
                <a:lnTo>
                  <a:pt x="732" y="1983"/>
                </a:lnTo>
                <a:lnTo>
                  <a:pt x="722" y="2006"/>
                </a:lnTo>
                <a:lnTo>
                  <a:pt x="714" y="2024"/>
                </a:lnTo>
                <a:lnTo>
                  <a:pt x="708" y="2015"/>
                </a:lnTo>
                <a:lnTo>
                  <a:pt x="679" y="1911"/>
                </a:lnTo>
                <a:lnTo>
                  <a:pt x="640" y="1877"/>
                </a:lnTo>
                <a:lnTo>
                  <a:pt x="608" y="1732"/>
                </a:lnTo>
                <a:lnTo>
                  <a:pt x="605" y="1726"/>
                </a:lnTo>
                <a:lnTo>
                  <a:pt x="602" y="1719"/>
                </a:lnTo>
                <a:lnTo>
                  <a:pt x="600" y="1710"/>
                </a:lnTo>
                <a:lnTo>
                  <a:pt x="597" y="1701"/>
                </a:lnTo>
                <a:lnTo>
                  <a:pt x="594" y="1685"/>
                </a:lnTo>
                <a:lnTo>
                  <a:pt x="592" y="1676"/>
                </a:lnTo>
                <a:lnTo>
                  <a:pt x="592" y="1666"/>
                </a:lnTo>
                <a:lnTo>
                  <a:pt x="591" y="1655"/>
                </a:lnTo>
                <a:lnTo>
                  <a:pt x="589" y="1645"/>
                </a:lnTo>
                <a:lnTo>
                  <a:pt x="584" y="1603"/>
                </a:lnTo>
                <a:lnTo>
                  <a:pt x="583" y="1548"/>
                </a:lnTo>
                <a:lnTo>
                  <a:pt x="583" y="1491"/>
                </a:lnTo>
                <a:lnTo>
                  <a:pt x="584" y="1435"/>
                </a:lnTo>
                <a:lnTo>
                  <a:pt x="586" y="1382"/>
                </a:lnTo>
                <a:lnTo>
                  <a:pt x="587" y="1324"/>
                </a:lnTo>
                <a:lnTo>
                  <a:pt x="589" y="1294"/>
                </a:lnTo>
                <a:lnTo>
                  <a:pt x="591" y="1271"/>
                </a:lnTo>
                <a:lnTo>
                  <a:pt x="592" y="1256"/>
                </a:lnTo>
                <a:lnTo>
                  <a:pt x="592" y="1250"/>
                </a:lnTo>
                <a:lnTo>
                  <a:pt x="578" y="1214"/>
                </a:lnTo>
                <a:lnTo>
                  <a:pt x="570" y="1112"/>
                </a:lnTo>
                <a:lnTo>
                  <a:pt x="539" y="1095"/>
                </a:lnTo>
                <a:lnTo>
                  <a:pt x="541" y="1068"/>
                </a:lnTo>
                <a:lnTo>
                  <a:pt x="558" y="1064"/>
                </a:lnTo>
                <a:lnTo>
                  <a:pt x="563" y="1051"/>
                </a:lnTo>
                <a:lnTo>
                  <a:pt x="571" y="1033"/>
                </a:lnTo>
                <a:lnTo>
                  <a:pt x="583" y="1013"/>
                </a:lnTo>
                <a:lnTo>
                  <a:pt x="594" y="992"/>
                </a:lnTo>
                <a:lnTo>
                  <a:pt x="607" y="972"/>
                </a:lnTo>
                <a:lnTo>
                  <a:pt x="616" y="954"/>
                </a:lnTo>
                <a:lnTo>
                  <a:pt x="623" y="942"/>
                </a:lnTo>
                <a:lnTo>
                  <a:pt x="626" y="938"/>
                </a:lnTo>
                <a:lnTo>
                  <a:pt x="629" y="922"/>
                </a:lnTo>
                <a:lnTo>
                  <a:pt x="623" y="916"/>
                </a:lnTo>
                <a:lnTo>
                  <a:pt x="557" y="901"/>
                </a:lnTo>
                <a:lnTo>
                  <a:pt x="554" y="928"/>
                </a:lnTo>
                <a:lnTo>
                  <a:pt x="547" y="952"/>
                </a:lnTo>
                <a:lnTo>
                  <a:pt x="539" y="974"/>
                </a:lnTo>
                <a:lnTo>
                  <a:pt x="530" y="994"/>
                </a:lnTo>
                <a:lnTo>
                  <a:pt x="520" y="1010"/>
                </a:lnTo>
                <a:lnTo>
                  <a:pt x="512" y="1021"/>
                </a:lnTo>
                <a:lnTo>
                  <a:pt x="506" y="1029"/>
                </a:lnTo>
                <a:lnTo>
                  <a:pt x="504" y="1032"/>
                </a:lnTo>
                <a:lnTo>
                  <a:pt x="453" y="1033"/>
                </a:lnTo>
                <a:lnTo>
                  <a:pt x="451" y="1038"/>
                </a:lnTo>
                <a:lnTo>
                  <a:pt x="359" y="979"/>
                </a:lnTo>
                <a:lnTo>
                  <a:pt x="353" y="958"/>
                </a:lnTo>
                <a:lnTo>
                  <a:pt x="348" y="928"/>
                </a:lnTo>
                <a:lnTo>
                  <a:pt x="345" y="892"/>
                </a:lnTo>
                <a:lnTo>
                  <a:pt x="343" y="850"/>
                </a:lnTo>
                <a:lnTo>
                  <a:pt x="355" y="856"/>
                </a:lnTo>
                <a:lnTo>
                  <a:pt x="366" y="859"/>
                </a:lnTo>
                <a:lnTo>
                  <a:pt x="376" y="859"/>
                </a:lnTo>
                <a:lnTo>
                  <a:pt x="379" y="859"/>
                </a:lnTo>
                <a:lnTo>
                  <a:pt x="388" y="842"/>
                </a:lnTo>
                <a:lnTo>
                  <a:pt x="408" y="850"/>
                </a:lnTo>
                <a:lnTo>
                  <a:pt x="422" y="834"/>
                </a:lnTo>
                <a:lnTo>
                  <a:pt x="438" y="820"/>
                </a:lnTo>
                <a:lnTo>
                  <a:pt x="454" y="809"/>
                </a:lnTo>
                <a:lnTo>
                  <a:pt x="469" y="798"/>
                </a:lnTo>
                <a:lnTo>
                  <a:pt x="480" y="791"/>
                </a:lnTo>
                <a:lnTo>
                  <a:pt x="489" y="785"/>
                </a:lnTo>
                <a:lnTo>
                  <a:pt x="497" y="782"/>
                </a:lnTo>
                <a:lnTo>
                  <a:pt x="499" y="781"/>
                </a:lnTo>
                <a:lnTo>
                  <a:pt x="514" y="756"/>
                </a:lnTo>
                <a:lnTo>
                  <a:pt x="520" y="747"/>
                </a:lnTo>
                <a:lnTo>
                  <a:pt x="525" y="672"/>
                </a:lnTo>
                <a:lnTo>
                  <a:pt x="486" y="690"/>
                </a:lnTo>
                <a:lnTo>
                  <a:pt x="371" y="800"/>
                </a:lnTo>
                <a:lnTo>
                  <a:pt x="343" y="785"/>
                </a:lnTo>
                <a:lnTo>
                  <a:pt x="347" y="660"/>
                </a:lnTo>
                <a:lnTo>
                  <a:pt x="351" y="543"/>
                </a:lnTo>
                <a:lnTo>
                  <a:pt x="356" y="458"/>
                </a:lnTo>
                <a:lnTo>
                  <a:pt x="359" y="424"/>
                </a:lnTo>
                <a:lnTo>
                  <a:pt x="393" y="345"/>
                </a:lnTo>
                <a:lnTo>
                  <a:pt x="385" y="335"/>
                </a:lnTo>
                <a:lnTo>
                  <a:pt x="380" y="318"/>
                </a:lnTo>
                <a:lnTo>
                  <a:pt x="377" y="298"/>
                </a:lnTo>
                <a:lnTo>
                  <a:pt x="374" y="276"/>
                </a:lnTo>
                <a:lnTo>
                  <a:pt x="372" y="242"/>
                </a:lnTo>
                <a:lnTo>
                  <a:pt x="372" y="210"/>
                </a:lnTo>
                <a:lnTo>
                  <a:pt x="372" y="182"/>
                </a:lnTo>
                <a:lnTo>
                  <a:pt x="374" y="163"/>
                </a:lnTo>
                <a:lnTo>
                  <a:pt x="374" y="156"/>
                </a:lnTo>
                <a:lnTo>
                  <a:pt x="348" y="139"/>
                </a:lnTo>
                <a:lnTo>
                  <a:pt x="326" y="117"/>
                </a:lnTo>
                <a:lnTo>
                  <a:pt x="307" y="91"/>
                </a:lnTo>
                <a:lnTo>
                  <a:pt x="290" y="65"/>
                </a:lnTo>
                <a:lnTo>
                  <a:pt x="278" y="40"/>
                </a:lnTo>
                <a:lnTo>
                  <a:pt x="270" y="19"/>
                </a:lnTo>
                <a:lnTo>
                  <a:pt x="263" y="6"/>
                </a:lnTo>
                <a:lnTo>
                  <a:pt x="262" y="0"/>
                </a:lnTo>
                <a:lnTo>
                  <a:pt x="0" y="0"/>
                </a:lnTo>
                <a:lnTo>
                  <a:pt x="3" y="2906"/>
                </a:lnTo>
                <a:lnTo>
                  <a:pt x="934" y="2906"/>
                </a:lnTo>
                <a:lnTo>
                  <a:pt x="903" y="2570"/>
                </a:lnTo>
                <a:lnTo>
                  <a:pt x="879" y="25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84" name="Freeform 1036"/>
          <p:cNvSpPr>
            <a:spLocks/>
          </p:cNvSpPr>
          <p:nvPr/>
        </p:nvSpPr>
        <p:spPr bwMode="auto">
          <a:xfrm>
            <a:off x="9224963" y="1685925"/>
            <a:ext cx="862013" cy="4254500"/>
          </a:xfrm>
          <a:custGeom>
            <a:avLst/>
            <a:gdLst>
              <a:gd name="T0" fmla="*/ 2147483647 w 1087"/>
              <a:gd name="T1" fmla="*/ 2147483647 h 2680"/>
              <a:gd name="T2" fmla="*/ 2147483647 w 1087"/>
              <a:gd name="T3" fmla="*/ 2147483647 h 2680"/>
              <a:gd name="T4" fmla="*/ 2147483647 w 1087"/>
              <a:gd name="T5" fmla="*/ 2147483647 h 2680"/>
              <a:gd name="T6" fmla="*/ 2147483647 w 1087"/>
              <a:gd name="T7" fmla="*/ 2147483647 h 2680"/>
              <a:gd name="T8" fmla="*/ 2147483647 w 1087"/>
              <a:gd name="T9" fmla="*/ 2147483647 h 2680"/>
              <a:gd name="T10" fmla="*/ 2147483647 w 1087"/>
              <a:gd name="T11" fmla="*/ 2147483647 h 2680"/>
              <a:gd name="T12" fmla="*/ 2147483647 w 1087"/>
              <a:gd name="T13" fmla="*/ 2147483647 h 2680"/>
              <a:gd name="T14" fmla="*/ 2147483647 w 1087"/>
              <a:gd name="T15" fmla="*/ 2147483647 h 2680"/>
              <a:gd name="T16" fmla="*/ 2147483647 w 1087"/>
              <a:gd name="T17" fmla="*/ 2147483647 h 2680"/>
              <a:gd name="T18" fmla="*/ 2147483647 w 1087"/>
              <a:gd name="T19" fmla="*/ 2147483647 h 2680"/>
              <a:gd name="T20" fmla="*/ 2147483647 w 1087"/>
              <a:gd name="T21" fmla="*/ 2147483647 h 2680"/>
              <a:gd name="T22" fmla="*/ 2147483647 w 1087"/>
              <a:gd name="T23" fmla="*/ 2147483647 h 2680"/>
              <a:gd name="T24" fmla="*/ 2147483647 w 1087"/>
              <a:gd name="T25" fmla="*/ 2147483647 h 2680"/>
              <a:gd name="T26" fmla="*/ 2147483647 w 1087"/>
              <a:gd name="T27" fmla="*/ 2147483647 h 2680"/>
              <a:gd name="T28" fmla="*/ 2147483647 w 1087"/>
              <a:gd name="T29" fmla="*/ 2147483647 h 2680"/>
              <a:gd name="T30" fmla="*/ 2147483647 w 1087"/>
              <a:gd name="T31" fmla="*/ 2147483647 h 2680"/>
              <a:gd name="T32" fmla="*/ 2147483647 w 1087"/>
              <a:gd name="T33" fmla="*/ 2147483647 h 2680"/>
              <a:gd name="T34" fmla="*/ 2147483647 w 1087"/>
              <a:gd name="T35" fmla="*/ 2147483647 h 2680"/>
              <a:gd name="T36" fmla="*/ 2147483647 w 1087"/>
              <a:gd name="T37" fmla="*/ 2147483647 h 2680"/>
              <a:gd name="T38" fmla="*/ 2147483647 w 1087"/>
              <a:gd name="T39" fmla="*/ 2147483647 h 2680"/>
              <a:gd name="T40" fmla="*/ 2147483647 w 1087"/>
              <a:gd name="T41" fmla="*/ 2147483647 h 2680"/>
              <a:gd name="T42" fmla="*/ 2147483647 w 1087"/>
              <a:gd name="T43" fmla="*/ 2147483647 h 2680"/>
              <a:gd name="T44" fmla="*/ 2147483647 w 1087"/>
              <a:gd name="T45" fmla="*/ 2147483647 h 2680"/>
              <a:gd name="T46" fmla="*/ 2147483647 w 1087"/>
              <a:gd name="T47" fmla="*/ 2147483647 h 2680"/>
              <a:gd name="T48" fmla="*/ 2147483647 w 1087"/>
              <a:gd name="T49" fmla="*/ 2147483647 h 2680"/>
              <a:gd name="T50" fmla="*/ 2147483647 w 1087"/>
              <a:gd name="T51" fmla="*/ 2147483647 h 2680"/>
              <a:gd name="T52" fmla="*/ 2147483647 w 1087"/>
              <a:gd name="T53" fmla="*/ 2147483647 h 2680"/>
              <a:gd name="T54" fmla="*/ 2147483647 w 1087"/>
              <a:gd name="T55" fmla="*/ 2147483647 h 2680"/>
              <a:gd name="T56" fmla="*/ 2147483647 w 1087"/>
              <a:gd name="T57" fmla="*/ 2147483647 h 2680"/>
              <a:gd name="T58" fmla="*/ 2147483647 w 1087"/>
              <a:gd name="T59" fmla="*/ 2147483647 h 2680"/>
              <a:gd name="T60" fmla="*/ 2147483647 w 1087"/>
              <a:gd name="T61" fmla="*/ 2147483647 h 2680"/>
              <a:gd name="T62" fmla="*/ 2147483647 w 1087"/>
              <a:gd name="T63" fmla="*/ 2147483647 h 2680"/>
              <a:gd name="T64" fmla="*/ 2147483647 w 1087"/>
              <a:gd name="T65" fmla="*/ 2147483647 h 2680"/>
              <a:gd name="T66" fmla="*/ 2147483647 w 1087"/>
              <a:gd name="T67" fmla="*/ 2147483647 h 2680"/>
              <a:gd name="T68" fmla="*/ 2147483647 w 1087"/>
              <a:gd name="T69" fmla="*/ 2147483647 h 2680"/>
              <a:gd name="T70" fmla="*/ 2147483647 w 1087"/>
              <a:gd name="T71" fmla="*/ 2147483647 h 2680"/>
              <a:gd name="T72" fmla="*/ 2147483647 w 1087"/>
              <a:gd name="T73" fmla="*/ 2147483647 h 2680"/>
              <a:gd name="T74" fmla="*/ 2147483647 w 1087"/>
              <a:gd name="T75" fmla="*/ 2147483647 h 2680"/>
              <a:gd name="T76" fmla="*/ 2147483647 w 1087"/>
              <a:gd name="T77" fmla="*/ 2147483647 h 2680"/>
              <a:gd name="T78" fmla="*/ 2147483647 w 1087"/>
              <a:gd name="T79" fmla="*/ 2147483647 h 2680"/>
              <a:gd name="T80" fmla="*/ 2147483647 w 1087"/>
              <a:gd name="T81" fmla="*/ 2147483647 h 2680"/>
              <a:gd name="T82" fmla="*/ 2147483647 w 1087"/>
              <a:gd name="T83" fmla="*/ 2147483647 h 2680"/>
              <a:gd name="T84" fmla="*/ 2147483647 w 1087"/>
              <a:gd name="T85" fmla="*/ 2147483647 h 2680"/>
              <a:gd name="T86" fmla="*/ 2147483647 w 1087"/>
              <a:gd name="T87" fmla="*/ 2147483647 h 2680"/>
              <a:gd name="T88" fmla="*/ 2147483647 w 1087"/>
              <a:gd name="T89" fmla="*/ 2147483647 h 2680"/>
              <a:gd name="T90" fmla="*/ 2147483647 w 1087"/>
              <a:gd name="T91" fmla="*/ 2147483647 h 2680"/>
              <a:gd name="T92" fmla="*/ 2147483647 w 1087"/>
              <a:gd name="T93" fmla="*/ 2147483647 h 2680"/>
              <a:gd name="T94" fmla="*/ 2147483647 w 1087"/>
              <a:gd name="T95" fmla="*/ 2147483647 h 2680"/>
              <a:gd name="T96" fmla="*/ 2147483647 w 1087"/>
              <a:gd name="T97" fmla="*/ 2147483647 h 2680"/>
              <a:gd name="T98" fmla="*/ 2147483647 w 1087"/>
              <a:gd name="T99" fmla="*/ 2147483647 h 2680"/>
              <a:gd name="T100" fmla="*/ 2147483647 w 1087"/>
              <a:gd name="T101" fmla="*/ 2147483647 h 2680"/>
              <a:gd name="T102" fmla="*/ 2147483647 w 1087"/>
              <a:gd name="T103" fmla="*/ 2147483647 h 2680"/>
              <a:gd name="T104" fmla="*/ 2147483647 w 1087"/>
              <a:gd name="T105" fmla="*/ 2147483647 h 2680"/>
              <a:gd name="T106" fmla="*/ 2147483647 w 1087"/>
              <a:gd name="T107" fmla="*/ 2147483647 h 2680"/>
              <a:gd name="T108" fmla="*/ 2147483647 w 1087"/>
              <a:gd name="T109" fmla="*/ 2147483647 h 2680"/>
              <a:gd name="T110" fmla="*/ 2147483647 w 1087"/>
              <a:gd name="T111" fmla="*/ 2147483647 h 2680"/>
              <a:gd name="T112" fmla="*/ 2147483647 w 1087"/>
              <a:gd name="T113" fmla="*/ 2147483647 h 2680"/>
              <a:gd name="T114" fmla="*/ 2147483647 w 1087"/>
              <a:gd name="T115" fmla="*/ 2147483647 h 26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87"/>
              <a:gd name="T175" fmla="*/ 0 h 2680"/>
              <a:gd name="T176" fmla="*/ 1087 w 1087"/>
              <a:gd name="T177" fmla="*/ 2680 h 26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87" h="2680">
                <a:moveTo>
                  <a:pt x="978" y="2062"/>
                </a:moveTo>
                <a:lnTo>
                  <a:pt x="960" y="2122"/>
                </a:lnTo>
                <a:lnTo>
                  <a:pt x="920" y="2147"/>
                </a:lnTo>
                <a:lnTo>
                  <a:pt x="978" y="2062"/>
                </a:lnTo>
                <a:lnTo>
                  <a:pt x="997" y="2185"/>
                </a:lnTo>
                <a:lnTo>
                  <a:pt x="1056" y="2020"/>
                </a:lnTo>
                <a:lnTo>
                  <a:pt x="1053" y="2000"/>
                </a:lnTo>
                <a:lnTo>
                  <a:pt x="1047" y="1987"/>
                </a:lnTo>
                <a:lnTo>
                  <a:pt x="1067" y="1974"/>
                </a:lnTo>
                <a:lnTo>
                  <a:pt x="1085" y="1932"/>
                </a:lnTo>
                <a:lnTo>
                  <a:pt x="1087" y="1905"/>
                </a:lnTo>
                <a:lnTo>
                  <a:pt x="1080" y="1893"/>
                </a:lnTo>
                <a:lnTo>
                  <a:pt x="1077" y="1890"/>
                </a:lnTo>
                <a:lnTo>
                  <a:pt x="1076" y="1849"/>
                </a:lnTo>
                <a:lnTo>
                  <a:pt x="1069" y="1833"/>
                </a:lnTo>
                <a:lnTo>
                  <a:pt x="1059" y="1823"/>
                </a:lnTo>
                <a:lnTo>
                  <a:pt x="1051" y="1817"/>
                </a:lnTo>
                <a:lnTo>
                  <a:pt x="1042" y="1816"/>
                </a:lnTo>
                <a:lnTo>
                  <a:pt x="1032" y="1816"/>
                </a:lnTo>
                <a:lnTo>
                  <a:pt x="1026" y="1817"/>
                </a:lnTo>
                <a:lnTo>
                  <a:pt x="1021" y="1819"/>
                </a:lnTo>
                <a:lnTo>
                  <a:pt x="1019" y="1820"/>
                </a:lnTo>
                <a:lnTo>
                  <a:pt x="1015" y="1824"/>
                </a:lnTo>
                <a:lnTo>
                  <a:pt x="1013" y="1830"/>
                </a:lnTo>
                <a:lnTo>
                  <a:pt x="1013" y="1836"/>
                </a:lnTo>
                <a:lnTo>
                  <a:pt x="1013" y="1838"/>
                </a:lnTo>
                <a:lnTo>
                  <a:pt x="994" y="1852"/>
                </a:lnTo>
                <a:lnTo>
                  <a:pt x="979" y="1873"/>
                </a:lnTo>
                <a:lnTo>
                  <a:pt x="970" y="1892"/>
                </a:lnTo>
                <a:lnTo>
                  <a:pt x="966" y="1910"/>
                </a:lnTo>
                <a:lnTo>
                  <a:pt x="970" y="1918"/>
                </a:lnTo>
                <a:lnTo>
                  <a:pt x="973" y="1924"/>
                </a:lnTo>
                <a:lnTo>
                  <a:pt x="974" y="1929"/>
                </a:lnTo>
                <a:lnTo>
                  <a:pt x="976" y="1930"/>
                </a:lnTo>
                <a:lnTo>
                  <a:pt x="944" y="1904"/>
                </a:lnTo>
                <a:lnTo>
                  <a:pt x="941" y="1887"/>
                </a:lnTo>
                <a:lnTo>
                  <a:pt x="923" y="1885"/>
                </a:lnTo>
                <a:lnTo>
                  <a:pt x="901" y="1874"/>
                </a:lnTo>
                <a:lnTo>
                  <a:pt x="878" y="1861"/>
                </a:lnTo>
                <a:lnTo>
                  <a:pt x="856" y="1845"/>
                </a:lnTo>
                <a:lnTo>
                  <a:pt x="836" y="1830"/>
                </a:lnTo>
                <a:lnTo>
                  <a:pt x="819" y="1817"/>
                </a:lnTo>
                <a:lnTo>
                  <a:pt x="809" y="1807"/>
                </a:lnTo>
                <a:lnTo>
                  <a:pt x="804" y="1804"/>
                </a:lnTo>
                <a:lnTo>
                  <a:pt x="804" y="1813"/>
                </a:lnTo>
                <a:lnTo>
                  <a:pt x="783" y="1797"/>
                </a:lnTo>
                <a:lnTo>
                  <a:pt x="788" y="1786"/>
                </a:lnTo>
                <a:lnTo>
                  <a:pt x="772" y="1761"/>
                </a:lnTo>
                <a:lnTo>
                  <a:pt x="763" y="1761"/>
                </a:lnTo>
                <a:lnTo>
                  <a:pt x="726" y="1685"/>
                </a:lnTo>
                <a:lnTo>
                  <a:pt x="730" y="1681"/>
                </a:lnTo>
                <a:lnTo>
                  <a:pt x="730" y="1661"/>
                </a:lnTo>
                <a:lnTo>
                  <a:pt x="774" y="1579"/>
                </a:lnTo>
                <a:lnTo>
                  <a:pt x="799" y="1482"/>
                </a:lnTo>
                <a:lnTo>
                  <a:pt x="803" y="1460"/>
                </a:lnTo>
                <a:lnTo>
                  <a:pt x="801" y="1444"/>
                </a:lnTo>
                <a:lnTo>
                  <a:pt x="796" y="1433"/>
                </a:lnTo>
                <a:lnTo>
                  <a:pt x="795" y="1428"/>
                </a:lnTo>
                <a:lnTo>
                  <a:pt x="769" y="1409"/>
                </a:lnTo>
                <a:lnTo>
                  <a:pt x="771" y="1396"/>
                </a:lnTo>
                <a:lnTo>
                  <a:pt x="780" y="1391"/>
                </a:lnTo>
                <a:lnTo>
                  <a:pt x="790" y="1387"/>
                </a:lnTo>
                <a:lnTo>
                  <a:pt x="798" y="1381"/>
                </a:lnTo>
                <a:lnTo>
                  <a:pt x="806" y="1375"/>
                </a:lnTo>
                <a:lnTo>
                  <a:pt x="812" y="1369"/>
                </a:lnTo>
                <a:lnTo>
                  <a:pt x="817" y="1364"/>
                </a:lnTo>
                <a:lnTo>
                  <a:pt x="820" y="1361"/>
                </a:lnTo>
                <a:lnTo>
                  <a:pt x="822" y="1359"/>
                </a:lnTo>
                <a:lnTo>
                  <a:pt x="828" y="1346"/>
                </a:lnTo>
                <a:lnTo>
                  <a:pt x="828" y="1331"/>
                </a:lnTo>
                <a:lnTo>
                  <a:pt x="827" y="1320"/>
                </a:lnTo>
                <a:lnTo>
                  <a:pt x="825" y="1315"/>
                </a:lnTo>
                <a:lnTo>
                  <a:pt x="819" y="1308"/>
                </a:lnTo>
                <a:lnTo>
                  <a:pt x="811" y="1302"/>
                </a:lnTo>
                <a:lnTo>
                  <a:pt x="803" y="1298"/>
                </a:lnTo>
                <a:lnTo>
                  <a:pt x="795" y="1295"/>
                </a:lnTo>
                <a:lnTo>
                  <a:pt x="788" y="1293"/>
                </a:lnTo>
                <a:lnTo>
                  <a:pt x="782" y="1292"/>
                </a:lnTo>
                <a:lnTo>
                  <a:pt x="779" y="1290"/>
                </a:lnTo>
                <a:lnTo>
                  <a:pt x="777" y="1290"/>
                </a:lnTo>
                <a:lnTo>
                  <a:pt x="771" y="1298"/>
                </a:lnTo>
                <a:lnTo>
                  <a:pt x="753" y="1302"/>
                </a:lnTo>
                <a:lnTo>
                  <a:pt x="735" y="1321"/>
                </a:lnTo>
                <a:lnTo>
                  <a:pt x="724" y="1340"/>
                </a:lnTo>
                <a:lnTo>
                  <a:pt x="721" y="1355"/>
                </a:lnTo>
                <a:lnTo>
                  <a:pt x="719" y="1361"/>
                </a:lnTo>
                <a:lnTo>
                  <a:pt x="729" y="1377"/>
                </a:lnTo>
                <a:lnTo>
                  <a:pt x="719" y="1377"/>
                </a:lnTo>
                <a:lnTo>
                  <a:pt x="686" y="1358"/>
                </a:lnTo>
                <a:lnTo>
                  <a:pt x="676" y="1366"/>
                </a:lnTo>
                <a:lnTo>
                  <a:pt x="665" y="1374"/>
                </a:lnTo>
                <a:lnTo>
                  <a:pt x="655" y="1377"/>
                </a:lnTo>
                <a:lnTo>
                  <a:pt x="647" y="1380"/>
                </a:lnTo>
                <a:lnTo>
                  <a:pt x="639" y="1381"/>
                </a:lnTo>
                <a:lnTo>
                  <a:pt x="633" y="1381"/>
                </a:lnTo>
                <a:lnTo>
                  <a:pt x="629" y="1381"/>
                </a:lnTo>
                <a:lnTo>
                  <a:pt x="628" y="1381"/>
                </a:lnTo>
                <a:lnTo>
                  <a:pt x="607" y="1337"/>
                </a:lnTo>
                <a:lnTo>
                  <a:pt x="599" y="1311"/>
                </a:lnTo>
                <a:lnTo>
                  <a:pt x="605" y="1302"/>
                </a:lnTo>
                <a:lnTo>
                  <a:pt x="609" y="1280"/>
                </a:lnTo>
                <a:lnTo>
                  <a:pt x="591" y="1259"/>
                </a:lnTo>
                <a:lnTo>
                  <a:pt x="583" y="1262"/>
                </a:lnTo>
                <a:lnTo>
                  <a:pt x="576" y="1233"/>
                </a:lnTo>
                <a:lnTo>
                  <a:pt x="565" y="1190"/>
                </a:lnTo>
                <a:lnTo>
                  <a:pt x="552" y="1138"/>
                </a:lnTo>
                <a:lnTo>
                  <a:pt x="538" y="1077"/>
                </a:lnTo>
                <a:lnTo>
                  <a:pt x="552" y="1061"/>
                </a:lnTo>
                <a:lnTo>
                  <a:pt x="560" y="1044"/>
                </a:lnTo>
                <a:lnTo>
                  <a:pt x="564" y="1030"/>
                </a:lnTo>
                <a:lnTo>
                  <a:pt x="565" y="1025"/>
                </a:lnTo>
                <a:lnTo>
                  <a:pt x="568" y="1010"/>
                </a:lnTo>
                <a:lnTo>
                  <a:pt x="573" y="995"/>
                </a:lnTo>
                <a:lnTo>
                  <a:pt x="578" y="983"/>
                </a:lnTo>
                <a:lnTo>
                  <a:pt x="580" y="979"/>
                </a:lnTo>
                <a:lnTo>
                  <a:pt x="729" y="884"/>
                </a:lnTo>
                <a:lnTo>
                  <a:pt x="730" y="870"/>
                </a:lnTo>
                <a:lnTo>
                  <a:pt x="740" y="875"/>
                </a:lnTo>
                <a:lnTo>
                  <a:pt x="759" y="869"/>
                </a:lnTo>
                <a:lnTo>
                  <a:pt x="772" y="862"/>
                </a:lnTo>
                <a:lnTo>
                  <a:pt x="779" y="853"/>
                </a:lnTo>
                <a:lnTo>
                  <a:pt x="782" y="843"/>
                </a:lnTo>
                <a:lnTo>
                  <a:pt x="782" y="832"/>
                </a:lnTo>
                <a:lnTo>
                  <a:pt x="780" y="825"/>
                </a:lnTo>
                <a:lnTo>
                  <a:pt x="779" y="819"/>
                </a:lnTo>
                <a:lnTo>
                  <a:pt x="777" y="818"/>
                </a:lnTo>
                <a:lnTo>
                  <a:pt x="779" y="741"/>
                </a:lnTo>
                <a:lnTo>
                  <a:pt x="769" y="699"/>
                </a:lnTo>
                <a:lnTo>
                  <a:pt x="756" y="678"/>
                </a:lnTo>
                <a:lnTo>
                  <a:pt x="750" y="674"/>
                </a:lnTo>
                <a:lnTo>
                  <a:pt x="726" y="669"/>
                </a:lnTo>
                <a:lnTo>
                  <a:pt x="706" y="669"/>
                </a:lnTo>
                <a:lnTo>
                  <a:pt x="690" y="672"/>
                </a:lnTo>
                <a:lnTo>
                  <a:pt x="678" y="677"/>
                </a:lnTo>
                <a:lnTo>
                  <a:pt x="670" y="681"/>
                </a:lnTo>
                <a:lnTo>
                  <a:pt x="663" y="687"/>
                </a:lnTo>
                <a:lnTo>
                  <a:pt x="660" y="690"/>
                </a:lnTo>
                <a:lnTo>
                  <a:pt x="658" y="691"/>
                </a:lnTo>
                <a:lnTo>
                  <a:pt x="653" y="700"/>
                </a:lnTo>
                <a:lnTo>
                  <a:pt x="655" y="710"/>
                </a:lnTo>
                <a:lnTo>
                  <a:pt x="657" y="719"/>
                </a:lnTo>
                <a:lnTo>
                  <a:pt x="658" y="724"/>
                </a:lnTo>
                <a:lnTo>
                  <a:pt x="658" y="785"/>
                </a:lnTo>
                <a:lnTo>
                  <a:pt x="647" y="794"/>
                </a:lnTo>
                <a:lnTo>
                  <a:pt x="467" y="722"/>
                </a:lnTo>
                <a:lnTo>
                  <a:pt x="430" y="705"/>
                </a:lnTo>
                <a:lnTo>
                  <a:pt x="427" y="708"/>
                </a:lnTo>
                <a:lnTo>
                  <a:pt x="410" y="659"/>
                </a:lnTo>
                <a:lnTo>
                  <a:pt x="413" y="658"/>
                </a:lnTo>
                <a:lnTo>
                  <a:pt x="411" y="639"/>
                </a:lnTo>
                <a:lnTo>
                  <a:pt x="422" y="637"/>
                </a:lnTo>
                <a:lnTo>
                  <a:pt x="435" y="606"/>
                </a:lnTo>
                <a:lnTo>
                  <a:pt x="440" y="580"/>
                </a:lnTo>
                <a:lnTo>
                  <a:pt x="453" y="542"/>
                </a:lnTo>
                <a:lnTo>
                  <a:pt x="469" y="506"/>
                </a:lnTo>
                <a:lnTo>
                  <a:pt x="475" y="492"/>
                </a:lnTo>
                <a:lnTo>
                  <a:pt x="487" y="410"/>
                </a:lnTo>
                <a:lnTo>
                  <a:pt x="479" y="391"/>
                </a:lnTo>
                <a:lnTo>
                  <a:pt x="479" y="367"/>
                </a:lnTo>
                <a:lnTo>
                  <a:pt x="509" y="354"/>
                </a:lnTo>
                <a:lnTo>
                  <a:pt x="517" y="347"/>
                </a:lnTo>
                <a:lnTo>
                  <a:pt x="527" y="335"/>
                </a:lnTo>
                <a:lnTo>
                  <a:pt x="533" y="326"/>
                </a:lnTo>
                <a:lnTo>
                  <a:pt x="536" y="322"/>
                </a:lnTo>
                <a:lnTo>
                  <a:pt x="538" y="305"/>
                </a:lnTo>
                <a:lnTo>
                  <a:pt x="536" y="289"/>
                </a:lnTo>
                <a:lnTo>
                  <a:pt x="533" y="279"/>
                </a:lnTo>
                <a:lnTo>
                  <a:pt x="531" y="275"/>
                </a:lnTo>
                <a:lnTo>
                  <a:pt x="501" y="241"/>
                </a:lnTo>
                <a:lnTo>
                  <a:pt x="485" y="257"/>
                </a:lnTo>
                <a:lnTo>
                  <a:pt x="466" y="270"/>
                </a:lnTo>
                <a:lnTo>
                  <a:pt x="435" y="327"/>
                </a:lnTo>
                <a:lnTo>
                  <a:pt x="395" y="300"/>
                </a:lnTo>
                <a:lnTo>
                  <a:pt x="244" y="298"/>
                </a:lnTo>
                <a:lnTo>
                  <a:pt x="238" y="292"/>
                </a:lnTo>
                <a:lnTo>
                  <a:pt x="238" y="283"/>
                </a:lnTo>
                <a:lnTo>
                  <a:pt x="217" y="264"/>
                </a:lnTo>
                <a:lnTo>
                  <a:pt x="204" y="267"/>
                </a:lnTo>
                <a:lnTo>
                  <a:pt x="167" y="228"/>
                </a:lnTo>
                <a:lnTo>
                  <a:pt x="130" y="185"/>
                </a:lnTo>
                <a:lnTo>
                  <a:pt x="97" y="140"/>
                </a:lnTo>
                <a:lnTo>
                  <a:pt x="64" y="97"/>
                </a:lnTo>
                <a:lnTo>
                  <a:pt x="39" y="59"/>
                </a:lnTo>
                <a:lnTo>
                  <a:pt x="18" y="28"/>
                </a:lnTo>
                <a:lnTo>
                  <a:pt x="5" y="7"/>
                </a:lnTo>
                <a:lnTo>
                  <a:pt x="0" y="0"/>
                </a:lnTo>
                <a:lnTo>
                  <a:pt x="2" y="34"/>
                </a:lnTo>
                <a:lnTo>
                  <a:pt x="16" y="56"/>
                </a:lnTo>
                <a:lnTo>
                  <a:pt x="34" y="84"/>
                </a:lnTo>
                <a:lnTo>
                  <a:pt x="55" y="115"/>
                </a:lnTo>
                <a:lnTo>
                  <a:pt x="81" y="148"/>
                </a:lnTo>
                <a:lnTo>
                  <a:pt x="106" y="182"/>
                </a:lnTo>
                <a:lnTo>
                  <a:pt x="134" y="217"/>
                </a:lnTo>
                <a:lnTo>
                  <a:pt x="162" y="250"/>
                </a:lnTo>
                <a:lnTo>
                  <a:pt x="191" y="280"/>
                </a:lnTo>
                <a:lnTo>
                  <a:pt x="178" y="291"/>
                </a:lnTo>
                <a:lnTo>
                  <a:pt x="217" y="341"/>
                </a:lnTo>
                <a:lnTo>
                  <a:pt x="222" y="339"/>
                </a:lnTo>
                <a:lnTo>
                  <a:pt x="280" y="457"/>
                </a:lnTo>
                <a:lnTo>
                  <a:pt x="292" y="440"/>
                </a:lnTo>
                <a:lnTo>
                  <a:pt x="239" y="333"/>
                </a:lnTo>
                <a:lnTo>
                  <a:pt x="249" y="330"/>
                </a:lnTo>
                <a:lnTo>
                  <a:pt x="262" y="332"/>
                </a:lnTo>
                <a:lnTo>
                  <a:pt x="273" y="342"/>
                </a:lnTo>
                <a:lnTo>
                  <a:pt x="352" y="351"/>
                </a:lnTo>
                <a:lnTo>
                  <a:pt x="341" y="382"/>
                </a:lnTo>
                <a:lnTo>
                  <a:pt x="292" y="440"/>
                </a:lnTo>
                <a:lnTo>
                  <a:pt x="280" y="457"/>
                </a:lnTo>
                <a:lnTo>
                  <a:pt x="268" y="471"/>
                </a:lnTo>
                <a:lnTo>
                  <a:pt x="153" y="430"/>
                </a:lnTo>
                <a:lnTo>
                  <a:pt x="148" y="505"/>
                </a:lnTo>
                <a:lnTo>
                  <a:pt x="203" y="539"/>
                </a:lnTo>
                <a:lnTo>
                  <a:pt x="246" y="570"/>
                </a:lnTo>
                <a:lnTo>
                  <a:pt x="185" y="659"/>
                </a:lnTo>
                <a:lnTo>
                  <a:pt x="251" y="674"/>
                </a:lnTo>
                <a:lnTo>
                  <a:pt x="260" y="656"/>
                </a:lnTo>
                <a:lnTo>
                  <a:pt x="352" y="602"/>
                </a:lnTo>
                <a:lnTo>
                  <a:pt x="360" y="621"/>
                </a:lnTo>
                <a:lnTo>
                  <a:pt x="355" y="630"/>
                </a:lnTo>
                <a:lnTo>
                  <a:pt x="377" y="675"/>
                </a:lnTo>
                <a:lnTo>
                  <a:pt x="392" y="666"/>
                </a:lnTo>
                <a:lnTo>
                  <a:pt x="410" y="715"/>
                </a:lnTo>
                <a:lnTo>
                  <a:pt x="402" y="719"/>
                </a:lnTo>
                <a:lnTo>
                  <a:pt x="435" y="781"/>
                </a:lnTo>
                <a:lnTo>
                  <a:pt x="445" y="781"/>
                </a:lnTo>
                <a:lnTo>
                  <a:pt x="483" y="934"/>
                </a:lnTo>
                <a:lnTo>
                  <a:pt x="501" y="926"/>
                </a:lnTo>
                <a:lnTo>
                  <a:pt x="488" y="879"/>
                </a:lnTo>
                <a:lnTo>
                  <a:pt x="479" y="838"/>
                </a:lnTo>
                <a:lnTo>
                  <a:pt x="471" y="804"/>
                </a:lnTo>
                <a:lnTo>
                  <a:pt x="466" y="781"/>
                </a:lnTo>
                <a:lnTo>
                  <a:pt x="479" y="781"/>
                </a:lnTo>
                <a:lnTo>
                  <a:pt x="483" y="800"/>
                </a:lnTo>
                <a:lnTo>
                  <a:pt x="491" y="807"/>
                </a:lnTo>
                <a:lnTo>
                  <a:pt x="506" y="815"/>
                </a:lnTo>
                <a:lnTo>
                  <a:pt x="523" y="822"/>
                </a:lnTo>
                <a:lnTo>
                  <a:pt x="543" y="828"/>
                </a:lnTo>
                <a:lnTo>
                  <a:pt x="560" y="835"/>
                </a:lnTo>
                <a:lnTo>
                  <a:pt x="576" y="840"/>
                </a:lnTo>
                <a:lnTo>
                  <a:pt x="586" y="843"/>
                </a:lnTo>
                <a:lnTo>
                  <a:pt x="591" y="844"/>
                </a:lnTo>
                <a:lnTo>
                  <a:pt x="572" y="843"/>
                </a:lnTo>
                <a:lnTo>
                  <a:pt x="559" y="844"/>
                </a:lnTo>
                <a:lnTo>
                  <a:pt x="552" y="848"/>
                </a:lnTo>
                <a:lnTo>
                  <a:pt x="549" y="850"/>
                </a:lnTo>
                <a:lnTo>
                  <a:pt x="543" y="857"/>
                </a:lnTo>
                <a:lnTo>
                  <a:pt x="540" y="869"/>
                </a:lnTo>
                <a:lnTo>
                  <a:pt x="536" y="881"/>
                </a:lnTo>
                <a:lnTo>
                  <a:pt x="536" y="885"/>
                </a:lnTo>
                <a:lnTo>
                  <a:pt x="501" y="926"/>
                </a:lnTo>
                <a:lnTo>
                  <a:pt x="483" y="934"/>
                </a:lnTo>
                <a:lnTo>
                  <a:pt x="459" y="934"/>
                </a:lnTo>
                <a:lnTo>
                  <a:pt x="442" y="925"/>
                </a:lnTo>
                <a:lnTo>
                  <a:pt x="424" y="919"/>
                </a:lnTo>
                <a:lnTo>
                  <a:pt x="405" y="914"/>
                </a:lnTo>
                <a:lnTo>
                  <a:pt x="385" y="913"/>
                </a:lnTo>
                <a:lnTo>
                  <a:pt x="369" y="912"/>
                </a:lnTo>
                <a:lnTo>
                  <a:pt x="357" y="912"/>
                </a:lnTo>
                <a:lnTo>
                  <a:pt x="349" y="912"/>
                </a:lnTo>
                <a:lnTo>
                  <a:pt x="345" y="912"/>
                </a:lnTo>
                <a:lnTo>
                  <a:pt x="332" y="936"/>
                </a:lnTo>
                <a:lnTo>
                  <a:pt x="215" y="1082"/>
                </a:lnTo>
                <a:lnTo>
                  <a:pt x="214" y="1140"/>
                </a:lnTo>
                <a:lnTo>
                  <a:pt x="341" y="1030"/>
                </a:lnTo>
                <a:lnTo>
                  <a:pt x="334" y="1160"/>
                </a:lnTo>
                <a:lnTo>
                  <a:pt x="246" y="1380"/>
                </a:lnTo>
                <a:lnTo>
                  <a:pt x="212" y="1361"/>
                </a:lnTo>
                <a:lnTo>
                  <a:pt x="217" y="1403"/>
                </a:lnTo>
                <a:lnTo>
                  <a:pt x="241" y="1421"/>
                </a:lnTo>
                <a:lnTo>
                  <a:pt x="222" y="1443"/>
                </a:lnTo>
                <a:lnTo>
                  <a:pt x="225" y="1459"/>
                </a:lnTo>
                <a:lnTo>
                  <a:pt x="268" y="1427"/>
                </a:lnTo>
                <a:lnTo>
                  <a:pt x="275" y="1415"/>
                </a:lnTo>
                <a:lnTo>
                  <a:pt x="276" y="1396"/>
                </a:lnTo>
                <a:lnTo>
                  <a:pt x="275" y="1380"/>
                </a:lnTo>
                <a:lnTo>
                  <a:pt x="275" y="1372"/>
                </a:lnTo>
                <a:lnTo>
                  <a:pt x="357" y="1253"/>
                </a:lnTo>
                <a:lnTo>
                  <a:pt x="366" y="1236"/>
                </a:lnTo>
                <a:lnTo>
                  <a:pt x="398" y="1212"/>
                </a:lnTo>
                <a:lnTo>
                  <a:pt x="426" y="1189"/>
                </a:lnTo>
                <a:lnTo>
                  <a:pt x="446" y="1164"/>
                </a:lnTo>
                <a:lnTo>
                  <a:pt x="464" y="1142"/>
                </a:lnTo>
                <a:lnTo>
                  <a:pt x="477" y="1121"/>
                </a:lnTo>
                <a:lnTo>
                  <a:pt x="487" y="1107"/>
                </a:lnTo>
                <a:lnTo>
                  <a:pt x="491" y="1096"/>
                </a:lnTo>
                <a:lnTo>
                  <a:pt x="493" y="1092"/>
                </a:lnTo>
                <a:lnTo>
                  <a:pt x="517" y="1086"/>
                </a:lnTo>
                <a:lnTo>
                  <a:pt x="519" y="1086"/>
                </a:lnTo>
                <a:lnTo>
                  <a:pt x="520" y="1086"/>
                </a:lnTo>
                <a:lnTo>
                  <a:pt x="565" y="1270"/>
                </a:lnTo>
                <a:lnTo>
                  <a:pt x="556" y="1299"/>
                </a:lnTo>
                <a:lnTo>
                  <a:pt x="548" y="1314"/>
                </a:lnTo>
                <a:lnTo>
                  <a:pt x="576" y="1438"/>
                </a:lnTo>
                <a:lnTo>
                  <a:pt x="586" y="1444"/>
                </a:lnTo>
                <a:lnTo>
                  <a:pt x="617" y="1443"/>
                </a:lnTo>
                <a:lnTo>
                  <a:pt x="618" y="1449"/>
                </a:lnTo>
                <a:lnTo>
                  <a:pt x="620" y="1453"/>
                </a:lnTo>
                <a:lnTo>
                  <a:pt x="620" y="1459"/>
                </a:lnTo>
                <a:lnTo>
                  <a:pt x="621" y="1463"/>
                </a:lnTo>
                <a:lnTo>
                  <a:pt x="612" y="1487"/>
                </a:lnTo>
                <a:lnTo>
                  <a:pt x="605" y="1510"/>
                </a:lnTo>
                <a:lnTo>
                  <a:pt x="600" y="1529"/>
                </a:lnTo>
                <a:lnTo>
                  <a:pt x="599" y="1537"/>
                </a:lnTo>
                <a:lnTo>
                  <a:pt x="474" y="1573"/>
                </a:lnTo>
                <a:lnTo>
                  <a:pt x="405" y="1612"/>
                </a:lnTo>
                <a:lnTo>
                  <a:pt x="453" y="1670"/>
                </a:lnTo>
                <a:lnTo>
                  <a:pt x="477" y="1666"/>
                </a:lnTo>
                <a:lnTo>
                  <a:pt x="546" y="1676"/>
                </a:lnTo>
                <a:lnTo>
                  <a:pt x="633" y="1653"/>
                </a:lnTo>
                <a:lnTo>
                  <a:pt x="670" y="1629"/>
                </a:lnTo>
                <a:lnTo>
                  <a:pt x="670" y="1628"/>
                </a:lnTo>
                <a:lnTo>
                  <a:pt x="673" y="1635"/>
                </a:lnTo>
                <a:lnTo>
                  <a:pt x="674" y="1641"/>
                </a:lnTo>
                <a:lnTo>
                  <a:pt x="678" y="1647"/>
                </a:lnTo>
                <a:lnTo>
                  <a:pt x="679" y="1653"/>
                </a:lnTo>
                <a:lnTo>
                  <a:pt x="668" y="1670"/>
                </a:lnTo>
                <a:lnTo>
                  <a:pt x="705" y="1708"/>
                </a:lnTo>
                <a:lnTo>
                  <a:pt x="711" y="1701"/>
                </a:lnTo>
                <a:lnTo>
                  <a:pt x="747" y="1766"/>
                </a:lnTo>
                <a:lnTo>
                  <a:pt x="732" y="1773"/>
                </a:lnTo>
                <a:lnTo>
                  <a:pt x="750" y="1813"/>
                </a:lnTo>
                <a:lnTo>
                  <a:pt x="761" y="1821"/>
                </a:lnTo>
                <a:lnTo>
                  <a:pt x="840" y="2058"/>
                </a:lnTo>
                <a:lnTo>
                  <a:pt x="851" y="2033"/>
                </a:lnTo>
                <a:lnTo>
                  <a:pt x="785" y="1833"/>
                </a:lnTo>
                <a:lnTo>
                  <a:pt x="799" y="1839"/>
                </a:lnTo>
                <a:lnTo>
                  <a:pt x="799" y="1848"/>
                </a:lnTo>
                <a:lnTo>
                  <a:pt x="896" y="1936"/>
                </a:lnTo>
                <a:lnTo>
                  <a:pt x="851" y="2033"/>
                </a:lnTo>
                <a:lnTo>
                  <a:pt x="840" y="2058"/>
                </a:lnTo>
                <a:lnTo>
                  <a:pt x="833" y="2072"/>
                </a:lnTo>
                <a:lnTo>
                  <a:pt x="687" y="2036"/>
                </a:lnTo>
                <a:lnTo>
                  <a:pt x="673" y="2045"/>
                </a:lnTo>
                <a:lnTo>
                  <a:pt x="636" y="2055"/>
                </a:lnTo>
                <a:lnTo>
                  <a:pt x="604" y="2064"/>
                </a:lnTo>
                <a:lnTo>
                  <a:pt x="575" y="2069"/>
                </a:lnTo>
                <a:lnTo>
                  <a:pt x="549" y="2072"/>
                </a:lnTo>
                <a:lnTo>
                  <a:pt x="528" y="2075"/>
                </a:lnTo>
                <a:lnTo>
                  <a:pt x="509" y="2077"/>
                </a:lnTo>
                <a:lnTo>
                  <a:pt x="495" y="2077"/>
                </a:lnTo>
                <a:lnTo>
                  <a:pt x="483" y="2075"/>
                </a:lnTo>
                <a:lnTo>
                  <a:pt x="496" y="2116"/>
                </a:lnTo>
                <a:lnTo>
                  <a:pt x="637" y="2121"/>
                </a:lnTo>
                <a:lnTo>
                  <a:pt x="507" y="2288"/>
                </a:lnTo>
                <a:lnTo>
                  <a:pt x="531" y="2328"/>
                </a:lnTo>
                <a:lnTo>
                  <a:pt x="564" y="2307"/>
                </a:lnTo>
                <a:lnTo>
                  <a:pt x="583" y="2293"/>
                </a:lnTo>
                <a:lnTo>
                  <a:pt x="604" y="2272"/>
                </a:lnTo>
                <a:lnTo>
                  <a:pt x="621" y="2249"/>
                </a:lnTo>
                <a:lnTo>
                  <a:pt x="637" y="2224"/>
                </a:lnTo>
                <a:lnTo>
                  <a:pt x="652" y="2202"/>
                </a:lnTo>
                <a:lnTo>
                  <a:pt x="663" y="2182"/>
                </a:lnTo>
                <a:lnTo>
                  <a:pt x="670" y="2169"/>
                </a:lnTo>
                <a:lnTo>
                  <a:pt x="673" y="2165"/>
                </a:lnTo>
                <a:lnTo>
                  <a:pt x="681" y="2175"/>
                </a:lnTo>
                <a:lnTo>
                  <a:pt x="695" y="2182"/>
                </a:lnTo>
                <a:lnTo>
                  <a:pt x="719" y="2187"/>
                </a:lnTo>
                <a:lnTo>
                  <a:pt x="748" y="2190"/>
                </a:lnTo>
                <a:lnTo>
                  <a:pt x="780" y="2190"/>
                </a:lnTo>
                <a:lnTo>
                  <a:pt x="811" y="2190"/>
                </a:lnTo>
                <a:lnTo>
                  <a:pt x="836" y="2188"/>
                </a:lnTo>
                <a:lnTo>
                  <a:pt x="854" y="2187"/>
                </a:lnTo>
                <a:lnTo>
                  <a:pt x="860" y="2187"/>
                </a:lnTo>
                <a:lnTo>
                  <a:pt x="864" y="2203"/>
                </a:lnTo>
                <a:lnTo>
                  <a:pt x="888" y="2234"/>
                </a:lnTo>
                <a:lnTo>
                  <a:pt x="901" y="2229"/>
                </a:lnTo>
                <a:lnTo>
                  <a:pt x="905" y="2253"/>
                </a:lnTo>
                <a:lnTo>
                  <a:pt x="912" y="2287"/>
                </a:lnTo>
                <a:lnTo>
                  <a:pt x="913" y="2328"/>
                </a:lnTo>
                <a:lnTo>
                  <a:pt x="909" y="2367"/>
                </a:lnTo>
                <a:lnTo>
                  <a:pt x="909" y="2369"/>
                </a:lnTo>
                <a:lnTo>
                  <a:pt x="907" y="2382"/>
                </a:lnTo>
                <a:lnTo>
                  <a:pt x="902" y="2413"/>
                </a:lnTo>
                <a:lnTo>
                  <a:pt x="897" y="2457"/>
                </a:lnTo>
                <a:lnTo>
                  <a:pt x="894" y="2507"/>
                </a:lnTo>
                <a:lnTo>
                  <a:pt x="894" y="2558"/>
                </a:lnTo>
                <a:lnTo>
                  <a:pt x="899" y="2608"/>
                </a:lnTo>
                <a:lnTo>
                  <a:pt x="910" y="2651"/>
                </a:lnTo>
                <a:lnTo>
                  <a:pt x="928" y="2680"/>
                </a:lnTo>
                <a:lnTo>
                  <a:pt x="942" y="2667"/>
                </a:lnTo>
                <a:lnTo>
                  <a:pt x="920" y="2612"/>
                </a:lnTo>
                <a:lnTo>
                  <a:pt x="913" y="2529"/>
                </a:lnTo>
                <a:lnTo>
                  <a:pt x="920" y="2441"/>
                </a:lnTo>
                <a:lnTo>
                  <a:pt x="928" y="2372"/>
                </a:lnTo>
                <a:lnTo>
                  <a:pt x="934" y="2326"/>
                </a:lnTo>
                <a:lnTo>
                  <a:pt x="931" y="2282"/>
                </a:lnTo>
                <a:lnTo>
                  <a:pt x="925" y="2246"/>
                </a:lnTo>
                <a:lnTo>
                  <a:pt x="918" y="2222"/>
                </a:lnTo>
                <a:lnTo>
                  <a:pt x="931" y="2215"/>
                </a:lnTo>
                <a:lnTo>
                  <a:pt x="936" y="2204"/>
                </a:lnTo>
                <a:lnTo>
                  <a:pt x="946" y="2194"/>
                </a:lnTo>
                <a:lnTo>
                  <a:pt x="955" y="2185"/>
                </a:lnTo>
                <a:lnTo>
                  <a:pt x="966" y="2178"/>
                </a:lnTo>
                <a:lnTo>
                  <a:pt x="978" y="2172"/>
                </a:lnTo>
                <a:lnTo>
                  <a:pt x="987" y="2168"/>
                </a:lnTo>
                <a:lnTo>
                  <a:pt x="994" y="2166"/>
                </a:lnTo>
                <a:lnTo>
                  <a:pt x="997" y="2165"/>
                </a:lnTo>
                <a:lnTo>
                  <a:pt x="978" y="20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85" name="Freeform 1037"/>
          <p:cNvSpPr>
            <a:spLocks/>
          </p:cNvSpPr>
          <p:nvPr/>
        </p:nvSpPr>
        <p:spPr bwMode="auto">
          <a:xfrm>
            <a:off x="9378951" y="2114551"/>
            <a:ext cx="33337" cy="85725"/>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2147483647 h 54"/>
              <a:gd name="T12" fmla="*/ 2147483647 w 42"/>
              <a:gd name="T13" fmla="*/ 0 h 54"/>
              <a:gd name="T14" fmla="*/ 2147483647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20" y="0"/>
                </a:moveTo>
                <a:lnTo>
                  <a:pt x="0" y="22"/>
                </a:lnTo>
                <a:lnTo>
                  <a:pt x="25" y="54"/>
                </a:lnTo>
                <a:lnTo>
                  <a:pt x="42" y="50"/>
                </a:lnTo>
                <a:lnTo>
                  <a:pt x="33" y="24"/>
                </a:lnTo>
                <a:lnTo>
                  <a:pt x="33" y="13"/>
                </a:lnTo>
                <a:lnTo>
                  <a:pt x="20"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86" name="Freeform 1038"/>
          <p:cNvSpPr>
            <a:spLocks/>
          </p:cNvSpPr>
          <p:nvPr/>
        </p:nvSpPr>
        <p:spPr bwMode="auto">
          <a:xfrm>
            <a:off x="9578975" y="2100264"/>
            <a:ext cx="57150" cy="117475"/>
          </a:xfrm>
          <a:custGeom>
            <a:avLst/>
            <a:gdLst>
              <a:gd name="T0" fmla="*/ 2147483647 w 71"/>
              <a:gd name="T1" fmla="*/ 2147483647 h 74"/>
              <a:gd name="T2" fmla="*/ 2147483647 w 71"/>
              <a:gd name="T3" fmla="*/ 0 h 74"/>
              <a:gd name="T4" fmla="*/ 2147483647 w 71"/>
              <a:gd name="T5" fmla="*/ 0 h 74"/>
              <a:gd name="T6" fmla="*/ 2147483647 w 71"/>
              <a:gd name="T7" fmla="*/ 0 h 74"/>
              <a:gd name="T8" fmla="*/ 2147483647 w 71"/>
              <a:gd name="T9" fmla="*/ 0 h 74"/>
              <a:gd name="T10" fmla="*/ 2147483647 w 71"/>
              <a:gd name="T11" fmla="*/ 2147483647 h 74"/>
              <a:gd name="T12" fmla="*/ 2147483647 w 71"/>
              <a:gd name="T13" fmla="*/ 2147483647 h 74"/>
              <a:gd name="T14" fmla="*/ 2147483647 w 71"/>
              <a:gd name="T15" fmla="*/ 2147483647 h 74"/>
              <a:gd name="T16" fmla="*/ 2147483647 w 71"/>
              <a:gd name="T17" fmla="*/ 2147483647 h 74"/>
              <a:gd name="T18" fmla="*/ 2147483647 w 71"/>
              <a:gd name="T19" fmla="*/ 2147483647 h 74"/>
              <a:gd name="T20" fmla="*/ 2147483647 w 71"/>
              <a:gd name="T21" fmla="*/ 2147483647 h 74"/>
              <a:gd name="T22" fmla="*/ 2147483647 w 71"/>
              <a:gd name="T23" fmla="*/ 2147483647 h 74"/>
              <a:gd name="T24" fmla="*/ 2147483647 w 71"/>
              <a:gd name="T25" fmla="*/ 2147483647 h 74"/>
              <a:gd name="T26" fmla="*/ 2147483647 w 71"/>
              <a:gd name="T27" fmla="*/ 2147483647 h 74"/>
              <a:gd name="T28" fmla="*/ 2147483647 w 71"/>
              <a:gd name="T29" fmla="*/ 2147483647 h 74"/>
              <a:gd name="T30" fmla="*/ 2147483647 w 71"/>
              <a:gd name="T31" fmla="*/ 2147483647 h 74"/>
              <a:gd name="T32" fmla="*/ 2147483647 w 71"/>
              <a:gd name="T33" fmla="*/ 2147483647 h 74"/>
              <a:gd name="T34" fmla="*/ 2147483647 w 71"/>
              <a:gd name="T35" fmla="*/ 2147483647 h 74"/>
              <a:gd name="T36" fmla="*/ 2147483647 w 71"/>
              <a:gd name="T37" fmla="*/ 2147483647 h 74"/>
              <a:gd name="T38" fmla="*/ 2147483647 w 71"/>
              <a:gd name="T39" fmla="*/ 2147483647 h 74"/>
              <a:gd name="T40" fmla="*/ 2147483647 w 71"/>
              <a:gd name="T41" fmla="*/ 2147483647 h 74"/>
              <a:gd name="T42" fmla="*/ 2147483647 w 71"/>
              <a:gd name="T43" fmla="*/ 2147483647 h 74"/>
              <a:gd name="T44" fmla="*/ 2147483647 w 71"/>
              <a:gd name="T45" fmla="*/ 2147483647 h 74"/>
              <a:gd name="T46" fmla="*/ 2147483647 w 71"/>
              <a:gd name="T47" fmla="*/ 2147483647 h 74"/>
              <a:gd name="T48" fmla="*/ 2147483647 w 71"/>
              <a:gd name="T49" fmla="*/ 2147483647 h 74"/>
              <a:gd name="T50" fmla="*/ 2147483647 w 71"/>
              <a:gd name="T51" fmla="*/ 2147483647 h 74"/>
              <a:gd name="T52" fmla="*/ 2147483647 w 71"/>
              <a:gd name="T53" fmla="*/ 2147483647 h 74"/>
              <a:gd name="T54" fmla="*/ 2147483647 w 71"/>
              <a:gd name="T55" fmla="*/ 2147483647 h 74"/>
              <a:gd name="T56" fmla="*/ 2147483647 w 71"/>
              <a:gd name="T57" fmla="*/ 2147483647 h 74"/>
              <a:gd name="T58" fmla="*/ 2147483647 w 71"/>
              <a:gd name="T59" fmla="*/ 2147483647 h 74"/>
              <a:gd name="T60" fmla="*/ 2147483647 w 71"/>
              <a:gd name="T61" fmla="*/ 2147483647 h 74"/>
              <a:gd name="T62" fmla="*/ 0 w 71"/>
              <a:gd name="T63" fmla="*/ 2147483647 h 74"/>
              <a:gd name="T64" fmla="*/ 2147483647 w 71"/>
              <a:gd name="T65" fmla="*/ 2147483647 h 74"/>
              <a:gd name="T66" fmla="*/ 2147483647 w 71"/>
              <a:gd name="T67" fmla="*/ 2147483647 h 74"/>
              <a:gd name="T68" fmla="*/ 2147483647 w 71"/>
              <a:gd name="T69" fmla="*/ 2147483647 h 74"/>
              <a:gd name="T70" fmla="*/ 2147483647 w 71"/>
              <a:gd name="T71" fmla="*/ 2147483647 h 74"/>
              <a:gd name="T72" fmla="*/ 2147483647 w 71"/>
              <a:gd name="T73" fmla="*/ 2147483647 h 74"/>
              <a:gd name="T74" fmla="*/ 2147483647 w 71"/>
              <a:gd name="T75" fmla="*/ 2147483647 h 74"/>
              <a:gd name="T76" fmla="*/ 2147483647 w 71"/>
              <a:gd name="T77" fmla="*/ 2147483647 h 74"/>
              <a:gd name="T78" fmla="*/ 2147483647 w 71"/>
              <a:gd name="T79" fmla="*/ 2147483647 h 74"/>
              <a:gd name="T80" fmla="*/ 2147483647 w 71"/>
              <a:gd name="T81" fmla="*/ 2147483647 h 74"/>
              <a:gd name="T82" fmla="*/ 2147483647 w 71"/>
              <a:gd name="T83" fmla="*/ 2147483647 h 74"/>
              <a:gd name="T84" fmla="*/ 2147483647 w 71"/>
              <a:gd name="T85" fmla="*/ 2147483647 h 74"/>
              <a:gd name="T86" fmla="*/ 2147483647 w 71"/>
              <a:gd name="T87" fmla="*/ 2147483647 h 74"/>
              <a:gd name="T88" fmla="*/ 2147483647 w 71"/>
              <a:gd name="T89" fmla="*/ 2147483647 h 74"/>
              <a:gd name="T90" fmla="*/ 2147483647 w 71"/>
              <a:gd name="T91" fmla="*/ 2147483647 h 74"/>
              <a:gd name="T92" fmla="*/ 2147483647 w 71"/>
              <a:gd name="T93" fmla="*/ 2147483647 h 74"/>
              <a:gd name="T94" fmla="*/ 2147483647 w 71"/>
              <a:gd name="T95" fmla="*/ 2147483647 h 74"/>
              <a:gd name="T96" fmla="*/ 2147483647 w 71"/>
              <a:gd name="T97" fmla="*/ 2147483647 h 74"/>
              <a:gd name="T98" fmla="*/ 2147483647 w 71"/>
              <a:gd name="T99" fmla="*/ 2147483647 h 74"/>
              <a:gd name="T100" fmla="*/ 2147483647 w 71"/>
              <a:gd name="T101" fmla="*/ 2147483647 h 74"/>
              <a:gd name="T102" fmla="*/ 2147483647 w 71"/>
              <a:gd name="T103" fmla="*/ 2147483647 h 74"/>
              <a:gd name="T104" fmla="*/ 2147483647 w 71"/>
              <a:gd name="T105" fmla="*/ 2147483647 h 74"/>
              <a:gd name="T106" fmla="*/ 2147483647 w 71"/>
              <a:gd name="T107" fmla="*/ 2147483647 h 74"/>
              <a:gd name="T108" fmla="*/ 2147483647 w 71"/>
              <a:gd name="T109" fmla="*/ 2147483647 h 74"/>
              <a:gd name="T110" fmla="*/ 2147483647 w 71"/>
              <a:gd name="T111" fmla="*/ 2147483647 h 74"/>
              <a:gd name="T112" fmla="*/ 2147483647 w 71"/>
              <a:gd name="T113" fmla="*/ 2147483647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74"/>
              <a:gd name="T173" fmla="*/ 71 w 71"/>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74">
                <a:moveTo>
                  <a:pt x="26" y="9"/>
                </a:moveTo>
                <a:lnTo>
                  <a:pt x="45" y="0"/>
                </a:lnTo>
                <a:lnTo>
                  <a:pt x="47" y="0"/>
                </a:lnTo>
                <a:lnTo>
                  <a:pt x="53" y="0"/>
                </a:lnTo>
                <a:lnTo>
                  <a:pt x="58" y="2"/>
                </a:lnTo>
                <a:lnTo>
                  <a:pt x="65" y="9"/>
                </a:lnTo>
                <a:lnTo>
                  <a:pt x="71" y="22"/>
                </a:lnTo>
                <a:lnTo>
                  <a:pt x="71" y="25"/>
                </a:lnTo>
                <a:lnTo>
                  <a:pt x="69" y="31"/>
                </a:lnTo>
                <a:lnTo>
                  <a:pt x="68" y="39"/>
                </a:lnTo>
                <a:lnTo>
                  <a:pt x="63" y="41"/>
                </a:lnTo>
                <a:lnTo>
                  <a:pt x="61" y="46"/>
                </a:lnTo>
                <a:lnTo>
                  <a:pt x="65" y="50"/>
                </a:lnTo>
                <a:lnTo>
                  <a:pt x="66" y="49"/>
                </a:lnTo>
                <a:lnTo>
                  <a:pt x="68" y="49"/>
                </a:lnTo>
                <a:lnTo>
                  <a:pt x="71" y="50"/>
                </a:lnTo>
                <a:lnTo>
                  <a:pt x="71" y="52"/>
                </a:lnTo>
                <a:lnTo>
                  <a:pt x="69" y="56"/>
                </a:lnTo>
                <a:lnTo>
                  <a:pt x="65" y="62"/>
                </a:lnTo>
                <a:lnTo>
                  <a:pt x="58" y="63"/>
                </a:lnTo>
                <a:lnTo>
                  <a:pt x="53" y="66"/>
                </a:lnTo>
                <a:lnTo>
                  <a:pt x="49" y="62"/>
                </a:lnTo>
                <a:lnTo>
                  <a:pt x="44" y="62"/>
                </a:lnTo>
                <a:lnTo>
                  <a:pt x="37" y="74"/>
                </a:lnTo>
                <a:lnTo>
                  <a:pt x="0" y="72"/>
                </a:lnTo>
                <a:lnTo>
                  <a:pt x="2" y="55"/>
                </a:lnTo>
                <a:lnTo>
                  <a:pt x="5" y="50"/>
                </a:lnTo>
                <a:lnTo>
                  <a:pt x="12" y="53"/>
                </a:lnTo>
                <a:lnTo>
                  <a:pt x="12" y="55"/>
                </a:lnTo>
                <a:lnTo>
                  <a:pt x="16" y="53"/>
                </a:lnTo>
                <a:lnTo>
                  <a:pt x="15" y="50"/>
                </a:lnTo>
                <a:lnTo>
                  <a:pt x="8" y="43"/>
                </a:lnTo>
                <a:lnTo>
                  <a:pt x="12" y="40"/>
                </a:lnTo>
                <a:lnTo>
                  <a:pt x="16" y="41"/>
                </a:lnTo>
                <a:lnTo>
                  <a:pt x="15" y="33"/>
                </a:lnTo>
                <a:lnTo>
                  <a:pt x="23" y="24"/>
                </a:lnTo>
                <a:lnTo>
                  <a:pt x="29" y="25"/>
                </a:lnTo>
                <a:lnTo>
                  <a:pt x="33" y="34"/>
                </a:lnTo>
                <a:lnTo>
                  <a:pt x="37" y="41"/>
                </a:lnTo>
                <a:lnTo>
                  <a:pt x="50" y="40"/>
                </a:lnTo>
                <a:lnTo>
                  <a:pt x="53" y="31"/>
                </a:lnTo>
                <a:lnTo>
                  <a:pt x="52" y="30"/>
                </a:lnTo>
                <a:lnTo>
                  <a:pt x="49" y="24"/>
                </a:lnTo>
                <a:lnTo>
                  <a:pt x="42" y="18"/>
                </a:lnTo>
                <a:lnTo>
                  <a:pt x="31" y="14"/>
                </a:lnTo>
                <a:lnTo>
                  <a:pt x="23" y="14"/>
                </a:lnTo>
                <a:lnTo>
                  <a:pt x="26" y="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87" name="Freeform 1039"/>
          <p:cNvSpPr>
            <a:spLocks/>
          </p:cNvSpPr>
          <p:nvPr/>
        </p:nvSpPr>
        <p:spPr bwMode="auto">
          <a:xfrm>
            <a:off x="9537701" y="2232026"/>
            <a:ext cx="58737" cy="100013"/>
          </a:xfrm>
          <a:custGeom>
            <a:avLst/>
            <a:gdLst>
              <a:gd name="T0" fmla="*/ 2147483647 w 76"/>
              <a:gd name="T1" fmla="*/ 0 h 63"/>
              <a:gd name="T2" fmla="*/ 2147483647 w 76"/>
              <a:gd name="T3" fmla="*/ 2147483647 h 63"/>
              <a:gd name="T4" fmla="*/ 2147483647 w 76"/>
              <a:gd name="T5" fmla="*/ 2147483647 h 63"/>
              <a:gd name="T6" fmla="*/ 2147483647 w 76"/>
              <a:gd name="T7" fmla="*/ 2147483647 h 63"/>
              <a:gd name="T8" fmla="*/ 2147483647 w 76"/>
              <a:gd name="T9" fmla="*/ 2147483647 h 63"/>
              <a:gd name="T10" fmla="*/ 2147483647 w 76"/>
              <a:gd name="T11" fmla="*/ 2147483647 h 63"/>
              <a:gd name="T12" fmla="*/ 2147483647 w 76"/>
              <a:gd name="T13" fmla="*/ 2147483647 h 63"/>
              <a:gd name="T14" fmla="*/ 0 w 76"/>
              <a:gd name="T15" fmla="*/ 2147483647 h 63"/>
              <a:gd name="T16" fmla="*/ 0 w 76"/>
              <a:gd name="T17" fmla="*/ 2147483647 h 63"/>
              <a:gd name="T18" fmla="*/ 2147483647 w 76"/>
              <a:gd name="T19" fmla="*/ 2147483647 h 63"/>
              <a:gd name="T20" fmla="*/ 2147483647 w 76"/>
              <a:gd name="T21" fmla="*/ 2147483647 h 63"/>
              <a:gd name="T22" fmla="*/ 2147483647 w 76"/>
              <a:gd name="T23" fmla="*/ 2147483647 h 63"/>
              <a:gd name="T24" fmla="*/ 2147483647 w 76"/>
              <a:gd name="T25" fmla="*/ 2147483647 h 63"/>
              <a:gd name="T26" fmla="*/ 2147483647 w 76"/>
              <a:gd name="T27" fmla="*/ 2147483647 h 63"/>
              <a:gd name="T28" fmla="*/ 2147483647 w 76"/>
              <a:gd name="T29" fmla="*/ 2147483647 h 63"/>
              <a:gd name="T30" fmla="*/ 2147483647 w 76"/>
              <a:gd name="T31" fmla="*/ 2147483647 h 63"/>
              <a:gd name="T32" fmla="*/ 2147483647 w 76"/>
              <a:gd name="T33" fmla="*/ 2147483647 h 63"/>
              <a:gd name="T34" fmla="*/ 2147483647 w 76"/>
              <a:gd name="T35" fmla="*/ 2147483647 h 63"/>
              <a:gd name="T36" fmla="*/ 2147483647 w 76"/>
              <a:gd name="T37" fmla="*/ 2147483647 h 63"/>
              <a:gd name="T38" fmla="*/ 2147483647 w 76"/>
              <a:gd name="T39" fmla="*/ 2147483647 h 63"/>
              <a:gd name="T40" fmla="*/ 2147483647 w 76"/>
              <a:gd name="T41" fmla="*/ 2147483647 h 63"/>
              <a:gd name="T42" fmla="*/ 2147483647 w 76"/>
              <a:gd name="T43" fmla="*/ 0 h 63"/>
              <a:gd name="T44" fmla="*/ 2147483647 w 76"/>
              <a:gd name="T45" fmla="*/ 0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6"/>
              <a:gd name="T70" fmla="*/ 0 h 63"/>
              <a:gd name="T71" fmla="*/ 76 w 76"/>
              <a:gd name="T72" fmla="*/ 63 h 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6" h="63">
                <a:moveTo>
                  <a:pt x="57" y="0"/>
                </a:moveTo>
                <a:lnTo>
                  <a:pt x="37" y="7"/>
                </a:lnTo>
                <a:lnTo>
                  <a:pt x="37" y="16"/>
                </a:lnTo>
                <a:lnTo>
                  <a:pt x="33" y="17"/>
                </a:lnTo>
                <a:lnTo>
                  <a:pt x="20" y="25"/>
                </a:lnTo>
                <a:lnTo>
                  <a:pt x="7" y="36"/>
                </a:lnTo>
                <a:lnTo>
                  <a:pt x="0" y="55"/>
                </a:lnTo>
                <a:lnTo>
                  <a:pt x="2" y="63"/>
                </a:lnTo>
                <a:lnTo>
                  <a:pt x="4" y="61"/>
                </a:lnTo>
                <a:lnTo>
                  <a:pt x="9" y="57"/>
                </a:lnTo>
                <a:lnTo>
                  <a:pt x="15" y="51"/>
                </a:lnTo>
                <a:lnTo>
                  <a:pt x="25" y="44"/>
                </a:lnTo>
                <a:lnTo>
                  <a:pt x="34" y="36"/>
                </a:lnTo>
                <a:lnTo>
                  <a:pt x="45" y="30"/>
                </a:lnTo>
                <a:lnTo>
                  <a:pt x="58" y="25"/>
                </a:lnTo>
                <a:lnTo>
                  <a:pt x="71" y="23"/>
                </a:lnTo>
                <a:lnTo>
                  <a:pt x="76" y="16"/>
                </a:lnTo>
                <a:lnTo>
                  <a:pt x="57" y="0"/>
                </a:lnTo>
                <a:close/>
              </a:path>
            </a:pathLst>
          </a:custGeom>
          <a:solidFill>
            <a:srgbClr val="D1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88" name="Freeform 1040"/>
          <p:cNvSpPr>
            <a:spLocks/>
          </p:cNvSpPr>
          <p:nvPr/>
        </p:nvSpPr>
        <p:spPr bwMode="auto">
          <a:xfrm>
            <a:off x="9498012" y="2232025"/>
            <a:ext cx="50800" cy="192088"/>
          </a:xfrm>
          <a:custGeom>
            <a:avLst/>
            <a:gdLst>
              <a:gd name="T0" fmla="*/ 2147483647 w 64"/>
              <a:gd name="T1" fmla="*/ 0 h 121"/>
              <a:gd name="T2" fmla="*/ 2147483647 w 64"/>
              <a:gd name="T3" fmla="*/ 2147483647 h 121"/>
              <a:gd name="T4" fmla="*/ 2147483647 w 64"/>
              <a:gd name="T5" fmla="*/ 2147483647 h 121"/>
              <a:gd name="T6" fmla="*/ 2147483647 w 64"/>
              <a:gd name="T7" fmla="*/ 2147483647 h 121"/>
              <a:gd name="T8" fmla="*/ 2147483647 w 64"/>
              <a:gd name="T9" fmla="*/ 2147483647 h 121"/>
              <a:gd name="T10" fmla="*/ 2147483647 w 64"/>
              <a:gd name="T11" fmla="*/ 2147483647 h 121"/>
              <a:gd name="T12" fmla="*/ 0 w 64"/>
              <a:gd name="T13" fmla="*/ 2147483647 h 121"/>
              <a:gd name="T14" fmla="*/ 0 w 64"/>
              <a:gd name="T15" fmla="*/ 2147483647 h 121"/>
              <a:gd name="T16" fmla="*/ 0 w 64"/>
              <a:gd name="T17" fmla="*/ 2147483647 h 121"/>
              <a:gd name="T18" fmla="*/ 2147483647 w 64"/>
              <a:gd name="T19" fmla="*/ 2147483647 h 121"/>
              <a:gd name="T20" fmla="*/ 2147483647 w 64"/>
              <a:gd name="T21" fmla="*/ 2147483647 h 121"/>
              <a:gd name="T22" fmla="*/ 2147483647 w 64"/>
              <a:gd name="T23" fmla="*/ 2147483647 h 121"/>
              <a:gd name="T24" fmla="*/ 2147483647 w 64"/>
              <a:gd name="T25" fmla="*/ 2147483647 h 121"/>
              <a:gd name="T26" fmla="*/ 2147483647 w 64"/>
              <a:gd name="T27" fmla="*/ 0 h 121"/>
              <a:gd name="T28" fmla="*/ 2147483647 w 64"/>
              <a:gd name="T29" fmla="*/ 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121"/>
              <a:gd name="T47" fmla="*/ 64 w 64"/>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121">
                <a:moveTo>
                  <a:pt x="64" y="0"/>
                </a:moveTo>
                <a:lnTo>
                  <a:pt x="58" y="8"/>
                </a:lnTo>
                <a:lnTo>
                  <a:pt x="43" y="32"/>
                </a:lnTo>
                <a:lnTo>
                  <a:pt x="27" y="66"/>
                </a:lnTo>
                <a:lnTo>
                  <a:pt x="21" y="102"/>
                </a:lnTo>
                <a:lnTo>
                  <a:pt x="0" y="121"/>
                </a:lnTo>
                <a:lnTo>
                  <a:pt x="0" y="114"/>
                </a:lnTo>
                <a:lnTo>
                  <a:pt x="1" y="95"/>
                </a:lnTo>
                <a:lnTo>
                  <a:pt x="13" y="64"/>
                </a:lnTo>
                <a:lnTo>
                  <a:pt x="37" y="23"/>
                </a:lnTo>
                <a:lnTo>
                  <a:pt x="64" y="0"/>
                </a:lnTo>
                <a:close/>
              </a:path>
            </a:pathLst>
          </a:custGeom>
          <a:solidFill>
            <a:srgbClr val="D1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89" name="Freeform 1041"/>
          <p:cNvSpPr>
            <a:spLocks/>
          </p:cNvSpPr>
          <p:nvPr/>
        </p:nvSpPr>
        <p:spPr bwMode="auto">
          <a:xfrm>
            <a:off x="9512300" y="2665414"/>
            <a:ext cx="31750" cy="71437"/>
          </a:xfrm>
          <a:custGeom>
            <a:avLst/>
            <a:gdLst>
              <a:gd name="T0" fmla="*/ 0 w 41"/>
              <a:gd name="T1" fmla="*/ 2147483647 h 45"/>
              <a:gd name="T2" fmla="*/ 2147483647 w 41"/>
              <a:gd name="T3" fmla="*/ 0 h 45"/>
              <a:gd name="T4" fmla="*/ 2147483647 w 41"/>
              <a:gd name="T5" fmla="*/ 2147483647 h 45"/>
              <a:gd name="T6" fmla="*/ 2147483647 w 41"/>
              <a:gd name="T7" fmla="*/ 2147483647 h 45"/>
              <a:gd name="T8" fmla="*/ 2147483647 w 41"/>
              <a:gd name="T9" fmla="*/ 2147483647 h 45"/>
              <a:gd name="T10" fmla="*/ 0 w 41"/>
              <a:gd name="T11" fmla="*/ 2147483647 h 45"/>
              <a:gd name="T12" fmla="*/ 0 w 41"/>
              <a:gd name="T13" fmla="*/ 2147483647 h 45"/>
              <a:gd name="T14" fmla="*/ 0 60000 65536"/>
              <a:gd name="T15" fmla="*/ 0 60000 65536"/>
              <a:gd name="T16" fmla="*/ 0 60000 65536"/>
              <a:gd name="T17" fmla="*/ 0 60000 65536"/>
              <a:gd name="T18" fmla="*/ 0 60000 65536"/>
              <a:gd name="T19" fmla="*/ 0 60000 65536"/>
              <a:gd name="T20" fmla="*/ 0 60000 65536"/>
              <a:gd name="T21" fmla="*/ 0 w 41"/>
              <a:gd name="T22" fmla="*/ 0 h 45"/>
              <a:gd name="T23" fmla="*/ 41 w 41"/>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5">
                <a:moveTo>
                  <a:pt x="0" y="13"/>
                </a:moveTo>
                <a:lnTo>
                  <a:pt x="16" y="0"/>
                </a:lnTo>
                <a:lnTo>
                  <a:pt x="23" y="2"/>
                </a:lnTo>
                <a:lnTo>
                  <a:pt x="41" y="38"/>
                </a:lnTo>
                <a:lnTo>
                  <a:pt x="21" y="45"/>
                </a:lnTo>
                <a:lnTo>
                  <a:pt x="0" y="1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90" name="Freeform 1042"/>
          <p:cNvSpPr>
            <a:spLocks/>
          </p:cNvSpPr>
          <p:nvPr/>
        </p:nvSpPr>
        <p:spPr bwMode="auto">
          <a:xfrm>
            <a:off x="9752012" y="2776538"/>
            <a:ext cx="38100" cy="169862"/>
          </a:xfrm>
          <a:custGeom>
            <a:avLst/>
            <a:gdLst>
              <a:gd name="T0" fmla="*/ 2147483647 w 48"/>
              <a:gd name="T1" fmla="*/ 0 h 107"/>
              <a:gd name="T2" fmla="*/ 2147483647 w 48"/>
              <a:gd name="T3" fmla="*/ 2147483647 h 107"/>
              <a:gd name="T4" fmla="*/ 2147483647 w 48"/>
              <a:gd name="T5" fmla="*/ 2147483647 h 107"/>
              <a:gd name="T6" fmla="*/ 2147483647 w 48"/>
              <a:gd name="T7" fmla="*/ 2147483647 h 107"/>
              <a:gd name="T8" fmla="*/ 2147483647 w 48"/>
              <a:gd name="T9" fmla="*/ 2147483647 h 107"/>
              <a:gd name="T10" fmla="*/ 2147483647 w 48"/>
              <a:gd name="T11" fmla="*/ 2147483647 h 107"/>
              <a:gd name="T12" fmla="*/ 2147483647 w 48"/>
              <a:gd name="T13" fmla="*/ 2147483647 h 107"/>
              <a:gd name="T14" fmla="*/ 0 w 48"/>
              <a:gd name="T15" fmla="*/ 2147483647 h 107"/>
              <a:gd name="T16" fmla="*/ 2147483647 w 48"/>
              <a:gd name="T17" fmla="*/ 2147483647 h 107"/>
              <a:gd name="T18" fmla="*/ 2147483647 w 48"/>
              <a:gd name="T19" fmla="*/ 2147483647 h 107"/>
              <a:gd name="T20" fmla="*/ 2147483647 w 48"/>
              <a:gd name="T21" fmla="*/ 2147483647 h 107"/>
              <a:gd name="T22" fmla="*/ 2147483647 w 48"/>
              <a:gd name="T23" fmla="*/ 2147483647 h 107"/>
              <a:gd name="T24" fmla="*/ 2147483647 w 48"/>
              <a:gd name="T25" fmla="*/ 2147483647 h 107"/>
              <a:gd name="T26" fmla="*/ 2147483647 w 48"/>
              <a:gd name="T27" fmla="*/ 2147483647 h 107"/>
              <a:gd name="T28" fmla="*/ 2147483647 w 48"/>
              <a:gd name="T29" fmla="*/ 2147483647 h 107"/>
              <a:gd name="T30" fmla="*/ 2147483647 w 48"/>
              <a:gd name="T31" fmla="*/ 2147483647 h 107"/>
              <a:gd name="T32" fmla="*/ 2147483647 w 48"/>
              <a:gd name="T33" fmla="*/ 2147483647 h 107"/>
              <a:gd name="T34" fmla="*/ 2147483647 w 48"/>
              <a:gd name="T35" fmla="*/ 2147483647 h 107"/>
              <a:gd name="T36" fmla="*/ 2147483647 w 48"/>
              <a:gd name="T37" fmla="*/ 2147483647 h 107"/>
              <a:gd name="T38" fmla="*/ 2147483647 w 48"/>
              <a:gd name="T39" fmla="*/ 2147483647 h 107"/>
              <a:gd name="T40" fmla="*/ 2147483647 w 48"/>
              <a:gd name="T41" fmla="*/ 2147483647 h 107"/>
              <a:gd name="T42" fmla="*/ 2147483647 w 48"/>
              <a:gd name="T43" fmla="*/ 2147483647 h 107"/>
              <a:gd name="T44" fmla="*/ 2147483647 w 48"/>
              <a:gd name="T45" fmla="*/ 2147483647 h 107"/>
              <a:gd name="T46" fmla="*/ 2147483647 w 48"/>
              <a:gd name="T47" fmla="*/ 2147483647 h 107"/>
              <a:gd name="T48" fmla="*/ 2147483647 w 48"/>
              <a:gd name="T49" fmla="*/ 2147483647 h 107"/>
              <a:gd name="T50" fmla="*/ 2147483647 w 48"/>
              <a:gd name="T51" fmla="*/ 2147483647 h 107"/>
              <a:gd name="T52" fmla="*/ 2147483647 w 48"/>
              <a:gd name="T53" fmla="*/ 2147483647 h 107"/>
              <a:gd name="T54" fmla="*/ 2147483647 w 48"/>
              <a:gd name="T55" fmla="*/ 2147483647 h 107"/>
              <a:gd name="T56" fmla="*/ 2147483647 w 48"/>
              <a:gd name="T57" fmla="*/ 2147483647 h 107"/>
              <a:gd name="T58" fmla="*/ 2147483647 w 48"/>
              <a:gd name="T59" fmla="*/ 2147483647 h 107"/>
              <a:gd name="T60" fmla="*/ 2147483647 w 48"/>
              <a:gd name="T61" fmla="*/ 2147483647 h 107"/>
              <a:gd name="T62" fmla="*/ 2147483647 w 48"/>
              <a:gd name="T63" fmla="*/ 2147483647 h 107"/>
              <a:gd name="T64" fmla="*/ 2147483647 w 48"/>
              <a:gd name="T65" fmla="*/ 0 h 107"/>
              <a:gd name="T66" fmla="*/ 2147483647 w 48"/>
              <a:gd name="T67" fmla="*/ 0 h 107"/>
              <a:gd name="T68" fmla="*/ 2147483647 w 48"/>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7"/>
              <a:gd name="T107" fmla="*/ 48 w 48"/>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7">
                <a:moveTo>
                  <a:pt x="29" y="0"/>
                </a:moveTo>
                <a:lnTo>
                  <a:pt x="25" y="4"/>
                </a:lnTo>
                <a:lnTo>
                  <a:pt x="16" y="15"/>
                </a:lnTo>
                <a:lnTo>
                  <a:pt x="8" y="26"/>
                </a:lnTo>
                <a:lnTo>
                  <a:pt x="3" y="35"/>
                </a:lnTo>
                <a:lnTo>
                  <a:pt x="3" y="47"/>
                </a:lnTo>
                <a:lnTo>
                  <a:pt x="0" y="70"/>
                </a:lnTo>
                <a:lnTo>
                  <a:pt x="3" y="95"/>
                </a:lnTo>
                <a:lnTo>
                  <a:pt x="32" y="94"/>
                </a:lnTo>
                <a:lnTo>
                  <a:pt x="46" y="107"/>
                </a:lnTo>
                <a:lnTo>
                  <a:pt x="48" y="104"/>
                </a:lnTo>
                <a:lnTo>
                  <a:pt x="48" y="95"/>
                </a:lnTo>
                <a:lnTo>
                  <a:pt x="46" y="85"/>
                </a:lnTo>
                <a:lnTo>
                  <a:pt x="40" y="78"/>
                </a:lnTo>
                <a:lnTo>
                  <a:pt x="38" y="73"/>
                </a:lnTo>
                <a:lnTo>
                  <a:pt x="35" y="65"/>
                </a:lnTo>
                <a:lnTo>
                  <a:pt x="33" y="53"/>
                </a:lnTo>
                <a:lnTo>
                  <a:pt x="35" y="44"/>
                </a:lnTo>
                <a:lnTo>
                  <a:pt x="16" y="47"/>
                </a:lnTo>
                <a:lnTo>
                  <a:pt x="14" y="37"/>
                </a:lnTo>
                <a:lnTo>
                  <a:pt x="40" y="34"/>
                </a:lnTo>
                <a:lnTo>
                  <a:pt x="38" y="31"/>
                </a:lnTo>
                <a:lnTo>
                  <a:pt x="37" y="25"/>
                </a:lnTo>
                <a:lnTo>
                  <a:pt x="37" y="18"/>
                </a:lnTo>
                <a:lnTo>
                  <a:pt x="41" y="10"/>
                </a:lnTo>
                <a:lnTo>
                  <a:pt x="41" y="9"/>
                </a:lnTo>
                <a:lnTo>
                  <a:pt x="40" y="6"/>
                </a:lnTo>
                <a:lnTo>
                  <a:pt x="37" y="3"/>
                </a:lnTo>
                <a:lnTo>
                  <a:pt x="29" y="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91" name="Freeform 1043"/>
          <p:cNvSpPr>
            <a:spLocks/>
          </p:cNvSpPr>
          <p:nvPr/>
        </p:nvSpPr>
        <p:spPr bwMode="auto">
          <a:xfrm>
            <a:off x="9551987" y="2817814"/>
            <a:ext cx="39688" cy="98425"/>
          </a:xfrm>
          <a:custGeom>
            <a:avLst/>
            <a:gdLst>
              <a:gd name="T0" fmla="*/ 0 w 49"/>
              <a:gd name="T1" fmla="*/ 2147483647 h 62"/>
              <a:gd name="T2" fmla="*/ 2147483647 w 49"/>
              <a:gd name="T3" fmla="*/ 0 h 62"/>
              <a:gd name="T4" fmla="*/ 2147483647 w 49"/>
              <a:gd name="T5" fmla="*/ 2147483647 h 62"/>
              <a:gd name="T6" fmla="*/ 2147483647 w 49"/>
              <a:gd name="T7" fmla="*/ 2147483647 h 62"/>
              <a:gd name="T8" fmla="*/ 2147483647 w 49"/>
              <a:gd name="T9" fmla="*/ 2147483647 h 62"/>
              <a:gd name="T10" fmla="*/ 2147483647 w 49"/>
              <a:gd name="T11" fmla="*/ 2147483647 h 62"/>
              <a:gd name="T12" fmla="*/ 2147483647 w 49"/>
              <a:gd name="T13" fmla="*/ 2147483647 h 62"/>
              <a:gd name="T14" fmla="*/ 2147483647 w 49"/>
              <a:gd name="T15" fmla="*/ 2147483647 h 62"/>
              <a:gd name="T16" fmla="*/ 2147483647 w 49"/>
              <a:gd name="T17" fmla="*/ 2147483647 h 62"/>
              <a:gd name="T18" fmla="*/ 0 w 49"/>
              <a:gd name="T19" fmla="*/ 2147483647 h 62"/>
              <a:gd name="T20" fmla="*/ 0 w 49"/>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62"/>
              <a:gd name="T35" fmla="*/ 49 w 49"/>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62">
                <a:moveTo>
                  <a:pt x="0" y="11"/>
                </a:moveTo>
                <a:lnTo>
                  <a:pt x="19" y="0"/>
                </a:lnTo>
                <a:lnTo>
                  <a:pt x="30" y="3"/>
                </a:lnTo>
                <a:lnTo>
                  <a:pt x="33" y="9"/>
                </a:lnTo>
                <a:lnTo>
                  <a:pt x="35" y="14"/>
                </a:lnTo>
                <a:lnTo>
                  <a:pt x="38" y="18"/>
                </a:lnTo>
                <a:lnTo>
                  <a:pt x="43" y="25"/>
                </a:lnTo>
                <a:lnTo>
                  <a:pt x="49" y="43"/>
                </a:lnTo>
                <a:lnTo>
                  <a:pt x="27" y="62"/>
                </a:lnTo>
                <a:lnTo>
                  <a:pt x="0" y="11"/>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92" name="Freeform 1044"/>
          <p:cNvSpPr>
            <a:spLocks/>
          </p:cNvSpPr>
          <p:nvPr/>
        </p:nvSpPr>
        <p:spPr bwMode="auto">
          <a:xfrm>
            <a:off x="9602787" y="2846389"/>
            <a:ext cx="179388" cy="142875"/>
          </a:xfrm>
          <a:custGeom>
            <a:avLst/>
            <a:gdLst>
              <a:gd name="T0" fmla="*/ 0 w 225"/>
              <a:gd name="T1" fmla="*/ 0 h 90"/>
              <a:gd name="T2" fmla="*/ 2147483647 w 225"/>
              <a:gd name="T3" fmla="*/ 2147483647 h 90"/>
              <a:gd name="T4" fmla="*/ 2147483647 w 225"/>
              <a:gd name="T5" fmla="*/ 2147483647 h 90"/>
              <a:gd name="T6" fmla="*/ 2147483647 w 225"/>
              <a:gd name="T7" fmla="*/ 2147483647 h 90"/>
              <a:gd name="T8" fmla="*/ 2147483647 w 225"/>
              <a:gd name="T9" fmla="*/ 2147483647 h 90"/>
              <a:gd name="T10" fmla="*/ 2147483647 w 225"/>
              <a:gd name="T11" fmla="*/ 2147483647 h 90"/>
              <a:gd name="T12" fmla="*/ 2147483647 w 225"/>
              <a:gd name="T13" fmla="*/ 2147483647 h 90"/>
              <a:gd name="T14" fmla="*/ 2147483647 w 225"/>
              <a:gd name="T15" fmla="*/ 2147483647 h 90"/>
              <a:gd name="T16" fmla="*/ 2147483647 w 225"/>
              <a:gd name="T17" fmla="*/ 2147483647 h 90"/>
              <a:gd name="T18" fmla="*/ 2147483647 w 225"/>
              <a:gd name="T19" fmla="*/ 2147483647 h 90"/>
              <a:gd name="T20" fmla="*/ 2147483647 w 225"/>
              <a:gd name="T21" fmla="*/ 2147483647 h 90"/>
              <a:gd name="T22" fmla="*/ 2147483647 w 225"/>
              <a:gd name="T23" fmla="*/ 2147483647 h 90"/>
              <a:gd name="T24" fmla="*/ 2147483647 w 225"/>
              <a:gd name="T25" fmla="*/ 2147483647 h 90"/>
              <a:gd name="T26" fmla="*/ 2147483647 w 225"/>
              <a:gd name="T27" fmla="*/ 2147483647 h 90"/>
              <a:gd name="T28" fmla="*/ 2147483647 w 225"/>
              <a:gd name="T29" fmla="*/ 2147483647 h 90"/>
              <a:gd name="T30" fmla="*/ 2147483647 w 225"/>
              <a:gd name="T31" fmla="*/ 2147483647 h 90"/>
              <a:gd name="T32" fmla="*/ 2147483647 w 225"/>
              <a:gd name="T33" fmla="*/ 2147483647 h 90"/>
              <a:gd name="T34" fmla="*/ 2147483647 w 225"/>
              <a:gd name="T35" fmla="*/ 2147483647 h 90"/>
              <a:gd name="T36" fmla="*/ 2147483647 w 225"/>
              <a:gd name="T37" fmla="*/ 2147483647 h 90"/>
              <a:gd name="T38" fmla="*/ 2147483647 w 225"/>
              <a:gd name="T39" fmla="*/ 2147483647 h 90"/>
              <a:gd name="T40" fmla="*/ 2147483647 w 225"/>
              <a:gd name="T41" fmla="*/ 2147483647 h 90"/>
              <a:gd name="T42" fmla="*/ 2147483647 w 225"/>
              <a:gd name="T43" fmla="*/ 2147483647 h 90"/>
              <a:gd name="T44" fmla="*/ 2147483647 w 225"/>
              <a:gd name="T45" fmla="*/ 2147483647 h 90"/>
              <a:gd name="T46" fmla="*/ 2147483647 w 225"/>
              <a:gd name="T47" fmla="*/ 2147483647 h 90"/>
              <a:gd name="T48" fmla="*/ 2147483647 w 225"/>
              <a:gd name="T49" fmla="*/ 2147483647 h 90"/>
              <a:gd name="T50" fmla="*/ 2147483647 w 225"/>
              <a:gd name="T51" fmla="*/ 2147483647 h 90"/>
              <a:gd name="T52" fmla="*/ 2147483647 w 225"/>
              <a:gd name="T53" fmla="*/ 2147483647 h 90"/>
              <a:gd name="T54" fmla="*/ 2147483647 w 225"/>
              <a:gd name="T55" fmla="*/ 2147483647 h 90"/>
              <a:gd name="T56" fmla="*/ 2147483647 w 225"/>
              <a:gd name="T57" fmla="*/ 2147483647 h 90"/>
              <a:gd name="T58" fmla="*/ 2147483647 w 225"/>
              <a:gd name="T59" fmla="*/ 2147483647 h 90"/>
              <a:gd name="T60" fmla="*/ 2147483647 w 225"/>
              <a:gd name="T61" fmla="*/ 2147483647 h 90"/>
              <a:gd name="T62" fmla="*/ 2147483647 w 225"/>
              <a:gd name="T63" fmla="*/ 2147483647 h 90"/>
              <a:gd name="T64" fmla="*/ 2147483647 w 225"/>
              <a:gd name="T65" fmla="*/ 2147483647 h 90"/>
              <a:gd name="T66" fmla="*/ 2147483647 w 225"/>
              <a:gd name="T67" fmla="*/ 2147483647 h 90"/>
              <a:gd name="T68" fmla="*/ 2147483647 w 225"/>
              <a:gd name="T69" fmla="*/ 2147483647 h 90"/>
              <a:gd name="T70" fmla="*/ 2147483647 w 225"/>
              <a:gd name="T71" fmla="*/ 2147483647 h 90"/>
              <a:gd name="T72" fmla="*/ 2147483647 w 225"/>
              <a:gd name="T73" fmla="*/ 2147483647 h 90"/>
              <a:gd name="T74" fmla="*/ 2147483647 w 225"/>
              <a:gd name="T75" fmla="*/ 2147483647 h 90"/>
              <a:gd name="T76" fmla="*/ 2147483647 w 225"/>
              <a:gd name="T77" fmla="*/ 2147483647 h 90"/>
              <a:gd name="T78" fmla="*/ 2147483647 w 225"/>
              <a:gd name="T79" fmla="*/ 2147483647 h 90"/>
              <a:gd name="T80" fmla="*/ 2147483647 w 225"/>
              <a:gd name="T81" fmla="*/ 2147483647 h 90"/>
              <a:gd name="T82" fmla="*/ 2147483647 w 225"/>
              <a:gd name="T83" fmla="*/ 2147483647 h 90"/>
              <a:gd name="T84" fmla="*/ 2147483647 w 225"/>
              <a:gd name="T85" fmla="*/ 2147483647 h 90"/>
              <a:gd name="T86" fmla="*/ 2147483647 w 225"/>
              <a:gd name="T87" fmla="*/ 2147483647 h 90"/>
              <a:gd name="T88" fmla="*/ 2147483647 w 225"/>
              <a:gd name="T89" fmla="*/ 2147483647 h 90"/>
              <a:gd name="T90" fmla="*/ 0 w 225"/>
              <a:gd name="T91" fmla="*/ 0 h 90"/>
              <a:gd name="T92" fmla="*/ 0 w 225"/>
              <a:gd name="T93" fmla="*/ 0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5"/>
              <a:gd name="T142" fmla="*/ 0 h 90"/>
              <a:gd name="T143" fmla="*/ 225 w 225"/>
              <a:gd name="T144" fmla="*/ 90 h 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5" h="90">
                <a:moveTo>
                  <a:pt x="0" y="0"/>
                </a:moveTo>
                <a:lnTo>
                  <a:pt x="2" y="4"/>
                </a:lnTo>
                <a:lnTo>
                  <a:pt x="3" y="13"/>
                </a:lnTo>
                <a:lnTo>
                  <a:pt x="6" y="24"/>
                </a:lnTo>
                <a:lnTo>
                  <a:pt x="6" y="32"/>
                </a:lnTo>
                <a:lnTo>
                  <a:pt x="8" y="32"/>
                </a:lnTo>
                <a:lnTo>
                  <a:pt x="10" y="31"/>
                </a:lnTo>
                <a:lnTo>
                  <a:pt x="14" y="31"/>
                </a:lnTo>
                <a:lnTo>
                  <a:pt x="21" y="32"/>
                </a:lnTo>
                <a:lnTo>
                  <a:pt x="29" y="35"/>
                </a:lnTo>
                <a:lnTo>
                  <a:pt x="40" y="41"/>
                </a:lnTo>
                <a:lnTo>
                  <a:pt x="53" y="51"/>
                </a:lnTo>
                <a:lnTo>
                  <a:pt x="69" y="66"/>
                </a:lnTo>
                <a:lnTo>
                  <a:pt x="114" y="70"/>
                </a:lnTo>
                <a:lnTo>
                  <a:pt x="112" y="76"/>
                </a:lnTo>
                <a:lnTo>
                  <a:pt x="143" y="76"/>
                </a:lnTo>
                <a:lnTo>
                  <a:pt x="141" y="84"/>
                </a:lnTo>
                <a:lnTo>
                  <a:pt x="168" y="82"/>
                </a:lnTo>
                <a:lnTo>
                  <a:pt x="176" y="90"/>
                </a:lnTo>
                <a:lnTo>
                  <a:pt x="181" y="88"/>
                </a:lnTo>
                <a:lnTo>
                  <a:pt x="181" y="79"/>
                </a:lnTo>
                <a:lnTo>
                  <a:pt x="191" y="72"/>
                </a:lnTo>
                <a:lnTo>
                  <a:pt x="197" y="82"/>
                </a:lnTo>
                <a:lnTo>
                  <a:pt x="202" y="75"/>
                </a:lnTo>
                <a:lnTo>
                  <a:pt x="204" y="75"/>
                </a:lnTo>
                <a:lnTo>
                  <a:pt x="210" y="76"/>
                </a:lnTo>
                <a:lnTo>
                  <a:pt x="217" y="79"/>
                </a:lnTo>
                <a:lnTo>
                  <a:pt x="223" y="87"/>
                </a:lnTo>
                <a:lnTo>
                  <a:pt x="225" y="66"/>
                </a:lnTo>
                <a:lnTo>
                  <a:pt x="181" y="63"/>
                </a:lnTo>
                <a:lnTo>
                  <a:pt x="178" y="69"/>
                </a:lnTo>
                <a:lnTo>
                  <a:pt x="176" y="69"/>
                </a:lnTo>
                <a:lnTo>
                  <a:pt x="172" y="69"/>
                </a:lnTo>
                <a:lnTo>
                  <a:pt x="164" y="69"/>
                </a:lnTo>
                <a:lnTo>
                  <a:pt x="154" y="66"/>
                </a:lnTo>
                <a:lnTo>
                  <a:pt x="141" y="63"/>
                </a:lnTo>
                <a:lnTo>
                  <a:pt x="127" y="59"/>
                </a:lnTo>
                <a:lnTo>
                  <a:pt x="112" y="51"/>
                </a:lnTo>
                <a:lnTo>
                  <a:pt x="96" y="41"/>
                </a:lnTo>
                <a:lnTo>
                  <a:pt x="54" y="26"/>
                </a:lnTo>
                <a:lnTo>
                  <a:pt x="0" y="0"/>
                </a:lnTo>
                <a:close/>
              </a:path>
            </a:pathLst>
          </a:custGeom>
          <a:solidFill>
            <a:srgbClr val="26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93" name="Freeform 1045"/>
          <p:cNvSpPr>
            <a:spLocks/>
          </p:cNvSpPr>
          <p:nvPr/>
        </p:nvSpPr>
        <p:spPr bwMode="auto">
          <a:xfrm>
            <a:off x="9499600" y="3027364"/>
            <a:ext cx="246062" cy="452437"/>
          </a:xfrm>
          <a:custGeom>
            <a:avLst/>
            <a:gdLst>
              <a:gd name="T0" fmla="*/ 2147483647 w 308"/>
              <a:gd name="T1" fmla="*/ 2147483647 h 285"/>
              <a:gd name="T2" fmla="*/ 2147483647 w 308"/>
              <a:gd name="T3" fmla="*/ 2147483647 h 285"/>
              <a:gd name="T4" fmla="*/ 2147483647 w 308"/>
              <a:gd name="T5" fmla="*/ 2147483647 h 285"/>
              <a:gd name="T6" fmla="*/ 2147483647 w 308"/>
              <a:gd name="T7" fmla="*/ 2147483647 h 285"/>
              <a:gd name="T8" fmla="*/ 2147483647 w 308"/>
              <a:gd name="T9" fmla="*/ 2147483647 h 285"/>
              <a:gd name="T10" fmla="*/ 2147483647 w 308"/>
              <a:gd name="T11" fmla="*/ 2147483647 h 285"/>
              <a:gd name="T12" fmla="*/ 2147483647 w 308"/>
              <a:gd name="T13" fmla="*/ 2147483647 h 285"/>
              <a:gd name="T14" fmla="*/ 2147483647 w 308"/>
              <a:gd name="T15" fmla="*/ 2147483647 h 285"/>
              <a:gd name="T16" fmla="*/ 2147483647 w 308"/>
              <a:gd name="T17" fmla="*/ 2147483647 h 285"/>
              <a:gd name="T18" fmla="*/ 2147483647 w 308"/>
              <a:gd name="T19" fmla="*/ 2147483647 h 285"/>
              <a:gd name="T20" fmla="*/ 2147483647 w 308"/>
              <a:gd name="T21" fmla="*/ 2147483647 h 285"/>
              <a:gd name="T22" fmla="*/ 2147483647 w 308"/>
              <a:gd name="T23" fmla="*/ 2147483647 h 285"/>
              <a:gd name="T24" fmla="*/ 2147483647 w 308"/>
              <a:gd name="T25" fmla="*/ 2147483647 h 285"/>
              <a:gd name="T26" fmla="*/ 2147483647 w 308"/>
              <a:gd name="T27" fmla="*/ 2147483647 h 285"/>
              <a:gd name="T28" fmla="*/ 2147483647 w 308"/>
              <a:gd name="T29" fmla="*/ 2147483647 h 285"/>
              <a:gd name="T30" fmla="*/ 2147483647 w 308"/>
              <a:gd name="T31" fmla="*/ 2147483647 h 285"/>
              <a:gd name="T32" fmla="*/ 2147483647 w 308"/>
              <a:gd name="T33" fmla="*/ 2147483647 h 285"/>
              <a:gd name="T34" fmla="*/ 2147483647 w 308"/>
              <a:gd name="T35" fmla="*/ 2147483647 h 285"/>
              <a:gd name="T36" fmla="*/ 2147483647 w 308"/>
              <a:gd name="T37" fmla="*/ 2147483647 h 285"/>
              <a:gd name="T38" fmla="*/ 2147483647 w 308"/>
              <a:gd name="T39" fmla="*/ 2147483647 h 285"/>
              <a:gd name="T40" fmla="*/ 2147483647 w 308"/>
              <a:gd name="T41" fmla="*/ 2147483647 h 285"/>
              <a:gd name="T42" fmla="*/ 2147483647 w 308"/>
              <a:gd name="T43" fmla="*/ 2147483647 h 285"/>
              <a:gd name="T44" fmla="*/ 2147483647 w 308"/>
              <a:gd name="T45" fmla="*/ 2147483647 h 285"/>
              <a:gd name="T46" fmla="*/ 2147483647 w 308"/>
              <a:gd name="T47" fmla="*/ 2147483647 h 285"/>
              <a:gd name="T48" fmla="*/ 2147483647 w 308"/>
              <a:gd name="T49" fmla="*/ 2147483647 h 285"/>
              <a:gd name="T50" fmla="*/ 2147483647 w 308"/>
              <a:gd name="T51" fmla="*/ 2147483647 h 285"/>
              <a:gd name="T52" fmla="*/ 2147483647 w 308"/>
              <a:gd name="T53" fmla="*/ 2147483647 h 285"/>
              <a:gd name="T54" fmla="*/ 2147483647 w 308"/>
              <a:gd name="T55" fmla="*/ 2147483647 h 285"/>
              <a:gd name="T56" fmla="*/ 2147483647 w 308"/>
              <a:gd name="T57" fmla="*/ 2147483647 h 285"/>
              <a:gd name="T58" fmla="*/ 2147483647 w 308"/>
              <a:gd name="T59" fmla="*/ 2147483647 h 285"/>
              <a:gd name="T60" fmla="*/ 2147483647 w 308"/>
              <a:gd name="T61" fmla="*/ 2147483647 h 285"/>
              <a:gd name="T62" fmla="*/ 2147483647 w 308"/>
              <a:gd name="T63" fmla="*/ 2147483647 h 285"/>
              <a:gd name="T64" fmla="*/ 2147483647 w 308"/>
              <a:gd name="T65" fmla="*/ 2147483647 h 285"/>
              <a:gd name="T66" fmla="*/ 0 w 308"/>
              <a:gd name="T67" fmla="*/ 2147483647 h 285"/>
              <a:gd name="T68" fmla="*/ 2147483647 w 308"/>
              <a:gd name="T69" fmla="*/ 2147483647 h 285"/>
              <a:gd name="T70" fmla="*/ 2147483647 w 308"/>
              <a:gd name="T71" fmla="*/ 2147483647 h 285"/>
              <a:gd name="T72" fmla="*/ 2147483647 w 308"/>
              <a:gd name="T73" fmla="*/ 2147483647 h 285"/>
              <a:gd name="T74" fmla="*/ 2147483647 w 308"/>
              <a:gd name="T75" fmla="*/ 2147483647 h 285"/>
              <a:gd name="T76" fmla="*/ 2147483647 w 308"/>
              <a:gd name="T77" fmla="*/ 2147483647 h 285"/>
              <a:gd name="T78" fmla="*/ 2147483647 w 308"/>
              <a:gd name="T79" fmla="*/ 2147483647 h 285"/>
              <a:gd name="T80" fmla="*/ 2147483647 w 308"/>
              <a:gd name="T81" fmla="*/ 2147483647 h 285"/>
              <a:gd name="T82" fmla="*/ 2147483647 w 308"/>
              <a:gd name="T83" fmla="*/ 2147483647 h 285"/>
              <a:gd name="T84" fmla="*/ 2147483647 w 308"/>
              <a:gd name="T85" fmla="*/ 2147483647 h 285"/>
              <a:gd name="T86" fmla="*/ 2147483647 w 308"/>
              <a:gd name="T87" fmla="*/ 2147483647 h 285"/>
              <a:gd name="T88" fmla="*/ 2147483647 w 308"/>
              <a:gd name="T89" fmla="*/ 2147483647 h 285"/>
              <a:gd name="T90" fmla="*/ 2147483647 w 308"/>
              <a:gd name="T91" fmla="*/ 2147483647 h 285"/>
              <a:gd name="T92" fmla="*/ 2147483647 w 308"/>
              <a:gd name="T93" fmla="*/ 2147483647 h 285"/>
              <a:gd name="T94" fmla="*/ 2147483647 w 308"/>
              <a:gd name="T95" fmla="*/ 0 h 2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8"/>
              <a:gd name="T145" fmla="*/ 0 h 285"/>
              <a:gd name="T146" fmla="*/ 308 w 308"/>
              <a:gd name="T147" fmla="*/ 285 h 2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8" h="285">
                <a:moveTo>
                  <a:pt x="252" y="0"/>
                </a:moveTo>
                <a:lnTo>
                  <a:pt x="306" y="6"/>
                </a:lnTo>
                <a:lnTo>
                  <a:pt x="308" y="14"/>
                </a:lnTo>
                <a:lnTo>
                  <a:pt x="303" y="17"/>
                </a:lnTo>
                <a:lnTo>
                  <a:pt x="302" y="11"/>
                </a:lnTo>
                <a:lnTo>
                  <a:pt x="300" y="11"/>
                </a:lnTo>
                <a:lnTo>
                  <a:pt x="297" y="12"/>
                </a:lnTo>
                <a:lnTo>
                  <a:pt x="290" y="15"/>
                </a:lnTo>
                <a:lnTo>
                  <a:pt x="282" y="20"/>
                </a:lnTo>
                <a:lnTo>
                  <a:pt x="273" y="24"/>
                </a:lnTo>
                <a:lnTo>
                  <a:pt x="263" y="31"/>
                </a:lnTo>
                <a:lnTo>
                  <a:pt x="252" y="40"/>
                </a:lnTo>
                <a:lnTo>
                  <a:pt x="242" y="50"/>
                </a:lnTo>
                <a:lnTo>
                  <a:pt x="241" y="52"/>
                </a:lnTo>
                <a:lnTo>
                  <a:pt x="234" y="58"/>
                </a:lnTo>
                <a:lnTo>
                  <a:pt x="226" y="67"/>
                </a:lnTo>
                <a:lnTo>
                  <a:pt x="218" y="77"/>
                </a:lnTo>
                <a:lnTo>
                  <a:pt x="207" y="91"/>
                </a:lnTo>
                <a:lnTo>
                  <a:pt x="197" y="106"/>
                </a:lnTo>
                <a:lnTo>
                  <a:pt x="189" y="122"/>
                </a:lnTo>
                <a:lnTo>
                  <a:pt x="183" y="140"/>
                </a:lnTo>
                <a:lnTo>
                  <a:pt x="180" y="147"/>
                </a:lnTo>
                <a:lnTo>
                  <a:pt x="178" y="150"/>
                </a:lnTo>
                <a:lnTo>
                  <a:pt x="172" y="156"/>
                </a:lnTo>
                <a:lnTo>
                  <a:pt x="160" y="162"/>
                </a:lnTo>
                <a:lnTo>
                  <a:pt x="148" y="163"/>
                </a:lnTo>
                <a:lnTo>
                  <a:pt x="133" y="159"/>
                </a:lnTo>
                <a:lnTo>
                  <a:pt x="138" y="180"/>
                </a:lnTo>
                <a:lnTo>
                  <a:pt x="122" y="160"/>
                </a:lnTo>
                <a:lnTo>
                  <a:pt x="115" y="160"/>
                </a:lnTo>
                <a:lnTo>
                  <a:pt x="135" y="196"/>
                </a:lnTo>
                <a:lnTo>
                  <a:pt x="135" y="202"/>
                </a:lnTo>
                <a:lnTo>
                  <a:pt x="106" y="171"/>
                </a:lnTo>
                <a:lnTo>
                  <a:pt x="115" y="203"/>
                </a:lnTo>
                <a:lnTo>
                  <a:pt x="98" y="172"/>
                </a:lnTo>
                <a:lnTo>
                  <a:pt x="111" y="210"/>
                </a:lnTo>
                <a:lnTo>
                  <a:pt x="106" y="213"/>
                </a:lnTo>
                <a:lnTo>
                  <a:pt x="88" y="187"/>
                </a:lnTo>
                <a:lnTo>
                  <a:pt x="83" y="191"/>
                </a:lnTo>
                <a:lnTo>
                  <a:pt x="93" y="227"/>
                </a:lnTo>
                <a:lnTo>
                  <a:pt x="79" y="196"/>
                </a:lnTo>
                <a:lnTo>
                  <a:pt x="72" y="194"/>
                </a:lnTo>
                <a:lnTo>
                  <a:pt x="83" y="243"/>
                </a:lnTo>
                <a:lnTo>
                  <a:pt x="66" y="196"/>
                </a:lnTo>
                <a:lnTo>
                  <a:pt x="61" y="199"/>
                </a:lnTo>
                <a:lnTo>
                  <a:pt x="74" y="250"/>
                </a:lnTo>
                <a:lnTo>
                  <a:pt x="71" y="254"/>
                </a:lnTo>
                <a:lnTo>
                  <a:pt x="58" y="210"/>
                </a:lnTo>
                <a:lnTo>
                  <a:pt x="55" y="216"/>
                </a:lnTo>
                <a:lnTo>
                  <a:pt x="59" y="268"/>
                </a:lnTo>
                <a:lnTo>
                  <a:pt x="58" y="268"/>
                </a:lnTo>
                <a:lnTo>
                  <a:pt x="48" y="221"/>
                </a:lnTo>
                <a:lnTo>
                  <a:pt x="38" y="219"/>
                </a:lnTo>
                <a:lnTo>
                  <a:pt x="38" y="284"/>
                </a:lnTo>
                <a:lnTo>
                  <a:pt x="32" y="285"/>
                </a:lnTo>
                <a:lnTo>
                  <a:pt x="24" y="254"/>
                </a:lnTo>
                <a:lnTo>
                  <a:pt x="22" y="254"/>
                </a:lnTo>
                <a:lnTo>
                  <a:pt x="18" y="256"/>
                </a:lnTo>
                <a:lnTo>
                  <a:pt x="11" y="260"/>
                </a:lnTo>
                <a:lnTo>
                  <a:pt x="5" y="266"/>
                </a:lnTo>
                <a:lnTo>
                  <a:pt x="3" y="254"/>
                </a:lnTo>
                <a:lnTo>
                  <a:pt x="2" y="228"/>
                </a:lnTo>
                <a:lnTo>
                  <a:pt x="0" y="197"/>
                </a:lnTo>
                <a:lnTo>
                  <a:pt x="5" y="169"/>
                </a:lnTo>
                <a:lnTo>
                  <a:pt x="8" y="160"/>
                </a:lnTo>
                <a:lnTo>
                  <a:pt x="14" y="138"/>
                </a:lnTo>
                <a:lnTo>
                  <a:pt x="14" y="111"/>
                </a:lnTo>
                <a:lnTo>
                  <a:pt x="2" y="87"/>
                </a:lnTo>
                <a:lnTo>
                  <a:pt x="8" y="74"/>
                </a:lnTo>
                <a:lnTo>
                  <a:pt x="11" y="74"/>
                </a:lnTo>
                <a:lnTo>
                  <a:pt x="21" y="75"/>
                </a:lnTo>
                <a:lnTo>
                  <a:pt x="34" y="77"/>
                </a:lnTo>
                <a:lnTo>
                  <a:pt x="50" y="80"/>
                </a:lnTo>
                <a:lnTo>
                  <a:pt x="67" y="84"/>
                </a:lnTo>
                <a:lnTo>
                  <a:pt x="83" y="89"/>
                </a:lnTo>
                <a:lnTo>
                  <a:pt x="99" y="93"/>
                </a:lnTo>
                <a:lnTo>
                  <a:pt x="112" y="100"/>
                </a:lnTo>
                <a:lnTo>
                  <a:pt x="138" y="97"/>
                </a:lnTo>
                <a:lnTo>
                  <a:pt x="164" y="94"/>
                </a:lnTo>
                <a:lnTo>
                  <a:pt x="197" y="45"/>
                </a:lnTo>
                <a:lnTo>
                  <a:pt x="199" y="39"/>
                </a:lnTo>
                <a:lnTo>
                  <a:pt x="202" y="27"/>
                </a:lnTo>
                <a:lnTo>
                  <a:pt x="207" y="14"/>
                </a:lnTo>
                <a:lnTo>
                  <a:pt x="213" y="6"/>
                </a:lnTo>
                <a:lnTo>
                  <a:pt x="252" y="0"/>
                </a:lnTo>
                <a:close/>
              </a:path>
            </a:pathLst>
          </a:custGeom>
          <a:solidFill>
            <a:srgbClr val="26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94" name="Freeform 1046"/>
          <p:cNvSpPr>
            <a:spLocks/>
          </p:cNvSpPr>
          <p:nvPr/>
        </p:nvSpPr>
        <p:spPr bwMode="auto">
          <a:xfrm>
            <a:off x="9396413" y="3184525"/>
            <a:ext cx="98425" cy="268288"/>
          </a:xfrm>
          <a:custGeom>
            <a:avLst/>
            <a:gdLst>
              <a:gd name="T0" fmla="*/ 2147483647 w 126"/>
              <a:gd name="T1" fmla="*/ 0 h 169"/>
              <a:gd name="T2" fmla="*/ 2147483647 w 126"/>
              <a:gd name="T3" fmla="*/ 2147483647 h 169"/>
              <a:gd name="T4" fmla="*/ 0 w 126"/>
              <a:gd name="T5" fmla="*/ 2147483647 h 169"/>
              <a:gd name="T6" fmla="*/ 2147483647 w 126"/>
              <a:gd name="T7" fmla="*/ 2147483647 h 169"/>
              <a:gd name="T8" fmla="*/ 2147483647 w 126"/>
              <a:gd name="T9" fmla="*/ 0 h 169"/>
              <a:gd name="T10" fmla="*/ 2147483647 w 126"/>
              <a:gd name="T11" fmla="*/ 0 h 169"/>
              <a:gd name="T12" fmla="*/ 0 60000 65536"/>
              <a:gd name="T13" fmla="*/ 0 60000 65536"/>
              <a:gd name="T14" fmla="*/ 0 60000 65536"/>
              <a:gd name="T15" fmla="*/ 0 60000 65536"/>
              <a:gd name="T16" fmla="*/ 0 60000 65536"/>
              <a:gd name="T17" fmla="*/ 0 60000 65536"/>
              <a:gd name="T18" fmla="*/ 0 w 126"/>
              <a:gd name="T19" fmla="*/ 0 h 169"/>
              <a:gd name="T20" fmla="*/ 126 w 126"/>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26" h="169">
                <a:moveTo>
                  <a:pt x="124" y="0"/>
                </a:moveTo>
                <a:lnTo>
                  <a:pt x="4" y="151"/>
                </a:lnTo>
                <a:lnTo>
                  <a:pt x="0" y="169"/>
                </a:lnTo>
                <a:lnTo>
                  <a:pt x="126" y="45"/>
                </a:lnTo>
                <a:lnTo>
                  <a:pt x="124" y="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95" name="Freeform 1047"/>
          <p:cNvSpPr>
            <a:spLocks/>
          </p:cNvSpPr>
          <p:nvPr/>
        </p:nvSpPr>
        <p:spPr bwMode="auto">
          <a:xfrm>
            <a:off x="9423401" y="3575050"/>
            <a:ext cx="71437" cy="317500"/>
          </a:xfrm>
          <a:custGeom>
            <a:avLst/>
            <a:gdLst>
              <a:gd name="T0" fmla="*/ 2147483647 w 90"/>
              <a:gd name="T1" fmla="*/ 0 h 200"/>
              <a:gd name="T2" fmla="*/ 2147483647 w 90"/>
              <a:gd name="T3" fmla="*/ 2147483647 h 200"/>
              <a:gd name="T4" fmla="*/ 2147483647 w 90"/>
              <a:gd name="T5" fmla="*/ 2147483647 h 200"/>
              <a:gd name="T6" fmla="*/ 2147483647 w 90"/>
              <a:gd name="T7" fmla="*/ 2147483647 h 200"/>
              <a:gd name="T8" fmla="*/ 0 w 90"/>
              <a:gd name="T9" fmla="*/ 2147483647 h 200"/>
              <a:gd name="T10" fmla="*/ 2147483647 w 90"/>
              <a:gd name="T11" fmla="*/ 2147483647 h 200"/>
              <a:gd name="T12" fmla="*/ 2147483647 w 90"/>
              <a:gd name="T13" fmla="*/ 0 h 200"/>
              <a:gd name="T14" fmla="*/ 2147483647 w 90"/>
              <a:gd name="T15" fmla="*/ 0 h 200"/>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0"/>
              <a:gd name="T26" fmla="*/ 90 w 90"/>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0">
                <a:moveTo>
                  <a:pt x="83" y="0"/>
                </a:moveTo>
                <a:lnTo>
                  <a:pt x="90" y="44"/>
                </a:lnTo>
                <a:lnTo>
                  <a:pt x="19" y="175"/>
                </a:lnTo>
                <a:lnTo>
                  <a:pt x="12" y="196"/>
                </a:lnTo>
                <a:lnTo>
                  <a:pt x="0" y="200"/>
                </a:lnTo>
                <a:lnTo>
                  <a:pt x="6" y="187"/>
                </a:lnTo>
                <a:lnTo>
                  <a:pt x="83" y="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96" name="Freeform 1048"/>
          <p:cNvSpPr>
            <a:spLocks/>
          </p:cNvSpPr>
          <p:nvPr/>
        </p:nvSpPr>
        <p:spPr bwMode="auto">
          <a:xfrm>
            <a:off x="9802812" y="3752850"/>
            <a:ext cx="52388" cy="120650"/>
          </a:xfrm>
          <a:custGeom>
            <a:avLst/>
            <a:gdLst>
              <a:gd name="T0" fmla="*/ 2147483647 w 68"/>
              <a:gd name="T1" fmla="*/ 2147483647 h 76"/>
              <a:gd name="T2" fmla="*/ 2147483647 w 68"/>
              <a:gd name="T3" fmla="*/ 0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0 w 68"/>
              <a:gd name="T53" fmla="*/ 2147483647 h 76"/>
              <a:gd name="T54" fmla="*/ 2147483647 w 68"/>
              <a:gd name="T55" fmla="*/ 2147483647 h 76"/>
              <a:gd name="T56" fmla="*/ 2147483647 w 68"/>
              <a:gd name="T57" fmla="*/ 2147483647 h 76"/>
              <a:gd name="T58" fmla="*/ 2147483647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2147483647 w 68"/>
              <a:gd name="T75" fmla="*/ 2147483647 h 76"/>
              <a:gd name="T76" fmla="*/ 2147483647 w 68"/>
              <a:gd name="T77" fmla="*/ 2147483647 h 76"/>
              <a:gd name="T78" fmla="*/ 2147483647 w 68"/>
              <a:gd name="T79" fmla="*/ 2147483647 h 76"/>
              <a:gd name="T80" fmla="*/ 2147483647 w 68"/>
              <a:gd name="T81" fmla="*/ 2147483647 h 76"/>
              <a:gd name="T82" fmla="*/ 2147483647 w 68"/>
              <a:gd name="T83" fmla="*/ 2147483647 h 76"/>
              <a:gd name="T84" fmla="*/ 2147483647 w 68"/>
              <a:gd name="T85" fmla="*/ 2147483647 h 76"/>
              <a:gd name="T86" fmla="*/ 2147483647 w 68"/>
              <a:gd name="T87" fmla="*/ 2147483647 h 76"/>
              <a:gd name="T88" fmla="*/ 2147483647 w 68"/>
              <a:gd name="T89" fmla="*/ 2147483647 h 76"/>
              <a:gd name="T90" fmla="*/ 2147483647 w 68"/>
              <a:gd name="T91" fmla="*/ 2147483647 h 76"/>
              <a:gd name="T92" fmla="*/ 2147483647 w 68"/>
              <a:gd name="T93" fmla="*/ 2147483647 h 76"/>
              <a:gd name="T94" fmla="*/ 2147483647 w 68"/>
              <a:gd name="T95" fmla="*/ 2147483647 h 76"/>
              <a:gd name="T96" fmla="*/ 2147483647 w 68"/>
              <a:gd name="T97" fmla="*/ 2147483647 h 76"/>
              <a:gd name="T98" fmla="*/ 2147483647 w 68"/>
              <a:gd name="T99" fmla="*/ 2147483647 h 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76"/>
              <a:gd name="T152" fmla="*/ 68 w 68"/>
              <a:gd name="T153" fmla="*/ 76 h 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76">
                <a:moveTo>
                  <a:pt x="34" y="4"/>
                </a:moveTo>
                <a:lnTo>
                  <a:pt x="50" y="0"/>
                </a:lnTo>
                <a:lnTo>
                  <a:pt x="53" y="1"/>
                </a:lnTo>
                <a:lnTo>
                  <a:pt x="58" y="4"/>
                </a:lnTo>
                <a:lnTo>
                  <a:pt x="63" y="12"/>
                </a:lnTo>
                <a:lnTo>
                  <a:pt x="64" y="23"/>
                </a:lnTo>
                <a:lnTo>
                  <a:pt x="58" y="35"/>
                </a:lnTo>
                <a:lnTo>
                  <a:pt x="56" y="42"/>
                </a:lnTo>
                <a:lnTo>
                  <a:pt x="64" y="44"/>
                </a:lnTo>
                <a:lnTo>
                  <a:pt x="66" y="47"/>
                </a:lnTo>
                <a:lnTo>
                  <a:pt x="68" y="48"/>
                </a:lnTo>
                <a:lnTo>
                  <a:pt x="66" y="51"/>
                </a:lnTo>
                <a:lnTo>
                  <a:pt x="56" y="62"/>
                </a:lnTo>
                <a:lnTo>
                  <a:pt x="50" y="60"/>
                </a:lnTo>
                <a:lnTo>
                  <a:pt x="40" y="69"/>
                </a:lnTo>
                <a:lnTo>
                  <a:pt x="39" y="70"/>
                </a:lnTo>
                <a:lnTo>
                  <a:pt x="36" y="73"/>
                </a:lnTo>
                <a:lnTo>
                  <a:pt x="31" y="76"/>
                </a:lnTo>
                <a:lnTo>
                  <a:pt x="24" y="75"/>
                </a:lnTo>
                <a:lnTo>
                  <a:pt x="0" y="56"/>
                </a:lnTo>
                <a:lnTo>
                  <a:pt x="7" y="41"/>
                </a:lnTo>
                <a:lnTo>
                  <a:pt x="13" y="42"/>
                </a:lnTo>
                <a:lnTo>
                  <a:pt x="15" y="47"/>
                </a:lnTo>
                <a:lnTo>
                  <a:pt x="16" y="45"/>
                </a:lnTo>
                <a:lnTo>
                  <a:pt x="15" y="41"/>
                </a:lnTo>
                <a:lnTo>
                  <a:pt x="12" y="37"/>
                </a:lnTo>
                <a:lnTo>
                  <a:pt x="13" y="29"/>
                </a:lnTo>
                <a:lnTo>
                  <a:pt x="21" y="32"/>
                </a:lnTo>
                <a:lnTo>
                  <a:pt x="18" y="20"/>
                </a:lnTo>
                <a:lnTo>
                  <a:pt x="28" y="13"/>
                </a:lnTo>
                <a:lnTo>
                  <a:pt x="31" y="15"/>
                </a:lnTo>
                <a:lnTo>
                  <a:pt x="32" y="20"/>
                </a:lnTo>
                <a:lnTo>
                  <a:pt x="45" y="26"/>
                </a:lnTo>
                <a:lnTo>
                  <a:pt x="52" y="26"/>
                </a:lnTo>
                <a:lnTo>
                  <a:pt x="52" y="25"/>
                </a:lnTo>
                <a:lnTo>
                  <a:pt x="50" y="19"/>
                </a:lnTo>
                <a:lnTo>
                  <a:pt x="47" y="15"/>
                </a:lnTo>
                <a:lnTo>
                  <a:pt x="44" y="10"/>
                </a:lnTo>
                <a:lnTo>
                  <a:pt x="31" y="9"/>
                </a:lnTo>
                <a:lnTo>
                  <a:pt x="34" y="4"/>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97" name="Freeform 1049"/>
          <p:cNvSpPr>
            <a:spLocks/>
          </p:cNvSpPr>
          <p:nvPr/>
        </p:nvSpPr>
        <p:spPr bwMode="auto">
          <a:xfrm>
            <a:off x="9667875" y="3708400"/>
            <a:ext cx="31750" cy="84138"/>
          </a:xfrm>
          <a:custGeom>
            <a:avLst/>
            <a:gdLst>
              <a:gd name="T0" fmla="*/ 2147483647 w 40"/>
              <a:gd name="T1" fmla="*/ 0 h 53"/>
              <a:gd name="T2" fmla="*/ 2147483647 w 40"/>
              <a:gd name="T3" fmla="*/ 2147483647 h 53"/>
              <a:gd name="T4" fmla="*/ 0 w 40"/>
              <a:gd name="T5" fmla="*/ 2147483647 h 53"/>
              <a:gd name="T6" fmla="*/ 0 w 40"/>
              <a:gd name="T7" fmla="*/ 2147483647 h 53"/>
              <a:gd name="T8" fmla="*/ 2147483647 w 40"/>
              <a:gd name="T9" fmla="*/ 2147483647 h 53"/>
              <a:gd name="T10" fmla="*/ 2147483647 w 40"/>
              <a:gd name="T11" fmla="*/ 2147483647 h 53"/>
              <a:gd name="T12" fmla="*/ 2147483647 w 40"/>
              <a:gd name="T13" fmla="*/ 2147483647 h 53"/>
              <a:gd name="T14" fmla="*/ 2147483647 w 40"/>
              <a:gd name="T15" fmla="*/ 2147483647 h 53"/>
              <a:gd name="T16" fmla="*/ 2147483647 w 40"/>
              <a:gd name="T17" fmla="*/ 2147483647 h 53"/>
              <a:gd name="T18" fmla="*/ 2147483647 w 40"/>
              <a:gd name="T19" fmla="*/ 2147483647 h 53"/>
              <a:gd name="T20" fmla="*/ 2147483647 w 40"/>
              <a:gd name="T21" fmla="*/ 2147483647 h 53"/>
              <a:gd name="T22" fmla="*/ 2147483647 w 40"/>
              <a:gd name="T23" fmla="*/ 2147483647 h 53"/>
              <a:gd name="T24" fmla="*/ 2147483647 w 40"/>
              <a:gd name="T25" fmla="*/ 0 h 53"/>
              <a:gd name="T26" fmla="*/ 2147483647 w 40"/>
              <a:gd name="T27" fmla="*/ 0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53"/>
              <a:gd name="T44" fmla="*/ 40 w 40"/>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53">
                <a:moveTo>
                  <a:pt x="32" y="0"/>
                </a:moveTo>
                <a:lnTo>
                  <a:pt x="14" y="2"/>
                </a:lnTo>
                <a:lnTo>
                  <a:pt x="0" y="37"/>
                </a:lnTo>
                <a:lnTo>
                  <a:pt x="1" y="40"/>
                </a:lnTo>
                <a:lnTo>
                  <a:pt x="5" y="44"/>
                </a:lnTo>
                <a:lnTo>
                  <a:pt x="9" y="50"/>
                </a:lnTo>
                <a:lnTo>
                  <a:pt x="19" y="53"/>
                </a:lnTo>
                <a:lnTo>
                  <a:pt x="29" y="35"/>
                </a:lnTo>
                <a:lnTo>
                  <a:pt x="37" y="25"/>
                </a:lnTo>
                <a:lnTo>
                  <a:pt x="40" y="16"/>
                </a:lnTo>
                <a:lnTo>
                  <a:pt x="32" y="0"/>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98" name="Freeform 1050"/>
          <p:cNvSpPr>
            <a:spLocks/>
          </p:cNvSpPr>
          <p:nvPr/>
        </p:nvSpPr>
        <p:spPr bwMode="auto">
          <a:xfrm>
            <a:off x="9764712" y="4306889"/>
            <a:ext cx="33338" cy="65087"/>
          </a:xfrm>
          <a:custGeom>
            <a:avLst/>
            <a:gdLst>
              <a:gd name="T0" fmla="*/ 2147483647 w 43"/>
              <a:gd name="T1" fmla="*/ 0 h 41"/>
              <a:gd name="T2" fmla="*/ 0 w 43"/>
              <a:gd name="T3" fmla="*/ 2147483647 h 41"/>
              <a:gd name="T4" fmla="*/ 2147483647 w 43"/>
              <a:gd name="T5" fmla="*/ 2147483647 h 41"/>
              <a:gd name="T6" fmla="*/ 2147483647 w 43"/>
              <a:gd name="T7" fmla="*/ 2147483647 h 41"/>
              <a:gd name="T8" fmla="*/ 2147483647 w 43"/>
              <a:gd name="T9" fmla="*/ 2147483647 h 41"/>
              <a:gd name="T10" fmla="*/ 2147483647 w 43"/>
              <a:gd name="T11" fmla="*/ 2147483647 h 41"/>
              <a:gd name="T12" fmla="*/ 2147483647 w 43"/>
              <a:gd name="T13" fmla="*/ 0 h 41"/>
              <a:gd name="T14" fmla="*/ 2147483647 w 43"/>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1"/>
              <a:gd name="T26" fmla="*/ 43 w 43"/>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1">
                <a:moveTo>
                  <a:pt x="13" y="0"/>
                </a:moveTo>
                <a:lnTo>
                  <a:pt x="0" y="18"/>
                </a:lnTo>
                <a:lnTo>
                  <a:pt x="24" y="41"/>
                </a:lnTo>
                <a:lnTo>
                  <a:pt x="43" y="28"/>
                </a:lnTo>
                <a:lnTo>
                  <a:pt x="31" y="18"/>
                </a:lnTo>
                <a:lnTo>
                  <a:pt x="21" y="9"/>
                </a:lnTo>
                <a:lnTo>
                  <a:pt x="13" y="0"/>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099" name="Freeform 1051"/>
          <p:cNvSpPr>
            <a:spLocks/>
          </p:cNvSpPr>
          <p:nvPr/>
        </p:nvSpPr>
        <p:spPr bwMode="auto">
          <a:xfrm>
            <a:off x="9752012" y="3921126"/>
            <a:ext cx="71438" cy="176213"/>
          </a:xfrm>
          <a:custGeom>
            <a:avLst/>
            <a:gdLst>
              <a:gd name="T0" fmla="*/ 2147483647 w 90"/>
              <a:gd name="T1" fmla="*/ 0 h 111"/>
              <a:gd name="T2" fmla="*/ 2147483647 w 90"/>
              <a:gd name="T3" fmla="*/ 2147483647 h 111"/>
              <a:gd name="T4" fmla="*/ 2147483647 w 90"/>
              <a:gd name="T5" fmla="*/ 2147483647 h 111"/>
              <a:gd name="T6" fmla="*/ 2147483647 w 90"/>
              <a:gd name="T7" fmla="*/ 2147483647 h 111"/>
              <a:gd name="T8" fmla="*/ 2147483647 w 90"/>
              <a:gd name="T9" fmla="*/ 2147483647 h 111"/>
              <a:gd name="T10" fmla="*/ 2147483647 w 90"/>
              <a:gd name="T11" fmla="*/ 2147483647 h 111"/>
              <a:gd name="T12" fmla="*/ 2147483647 w 90"/>
              <a:gd name="T13" fmla="*/ 2147483647 h 111"/>
              <a:gd name="T14" fmla="*/ 2147483647 w 90"/>
              <a:gd name="T15" fmla="*/ 2147483647 h 111"/>
              <a:gd name="T16" fmla="*/ 2147483647 w 90"/>
              <a:gd name="T17" fmla="*/ 2147483647 h 111"/>
              <a:gd name="T18" fmla="*/ 2147483647 w 90"/>
              <a:gd name="T19" fmla="*/ 2147483647 h 111"/>
              <a:gd name="T20" fmla="*/ 2147483647 w 90"/>
              <a:gd name="T21" fmla="*/ 2147483647 h 111"/>
              <a:gd name="T22" fmla="*/ 0 w 90"/>
              <a:gd name="T23" fmla="*/ 2147483647 h 111"/>
              <a:gd name="T24" fmla="*/ 0 w 90"/>
              <a:gd name="T25" fmla="*/ 2147483647 h 111"/>
              <a:gd name="T26" fmla="*/ 0 w 90"/>
              <a:gd name="T27" fmla="*/ 2147483647 h 111"/>
              <a:gd name="T28" fmla="*/ 0 w 90"/>
              <a:gd name="T29" fmla="*/ 2147483647 h 111"/>
              <a:gd name="T30" fmla="*/ 2147483647 w 90"/>
              <a:gd name="T31" fmla="*/ 2147483647 h 111"/>
              <a:gd name="T32" fmla="*/ 2147483647 w 90"/>
              <a:gd name="T33" fmla="*/ 2147483647 h 111"/>
              <a:gd name="T34" fmla="*/ 2147483647 w 90"/>
              <a:gd name="T35" fmla="*/ 2147483647 h 111"/>
              <a:gd name="T36" fmla="*/ 2147483647 w 90"/>
              <a:gd name="T37" fmla="*/ 2147483647 h 111"/>
              <a:gd name="T38" fmla="*/ 2147483647 w 90"/>
              <a:gd name="T39" fmla="*/ 2147483647 h 111"/>
              <a:gd name="T40" fmla="*/ 2147483647 w 90"/>
              <a:gd name="T41" fmla="*/ 2147483647 h 111"/>
              <a:gd name="T42" fmla="*/ 2147483647 w 90"/>
              <a:gd name="T43" fmla="*/ 2147483647 h 111"/>
              <a:gd name="T44" fmla="*/ 2147483647 w 90"/>
              <a:gd name="T45" fmla="*/ 2147483647 h 111"/>
              <a:gd name="T46" fmla="*/ 2147483647 w 90"/>
              <a:gd name="T47" fmla="*/ 2147483647 h 111"/>
              <a:gd name="T48" fmla="*/ 2147483647 w 90"/>
              <a:gd name="T49" fmla="*/ 2147483647 h 111"/>
              <a:gd name="T50" fmla="*/ 2147483647 w 90"/>
              <a:gd name="T51" fmla="*/ 2147483647 h 111"/>
              <a:gd name="T52" fmla="*/ 2147483647 w 90"/>
              <a:gd name="T53" fmla="*/ 2147483647 h 111"/>
              <a:gd name="T54" fmla="*/ 2147483647 w 90"/>
              <a:gd name="T55" fmla="*/ 2147483647 h 111"/>
              <a:gd name="T56" fmla="*/ 2147483647 w 90"/>
              <a:gd name="T57" fmla="*/ 0 h 111"/>
              <a:gd name="T58" fmla="*/ 2147483647 w 90"/>
              <a:gd name="T59" fmla="*/ 0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
              <a:gd name="T91" fmla="*/ 0 h 111"/>
              <a:gd name="T92" fmla="*/ 90 w 90"/>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 h="111">
                <a:moveTo>
                  <a:pt x="75" y="0"/>
                </a:moveTo>
                <a:lnTo>
                  <a:pt x="54" y="1"/>
                </a:lnTo>
                <a:lnTo>
                  <a:pt x="53" y="5"/>
                </a:lnTo>
                <a:lnTo>
                  <a:pt x="49" y="7"/>
                </a:lnTo>
                <a:lnTo>
                  <a:pt x="43" y="13"/>
                </a:lnTo>
                <a:lnTo>
                  <a:pt x="35" y="23"/>
                </a:lnTo>
                <a:lnTo>
                  <a:pt x="24" y="35"/>
                </a:lnTo>
                <a:lnTo>
                  <a:pt x="14" y="48"/>
                </a:lnTo>
                <a:lnTo>
                  <a:pt x="6" y="64"/>
                </a:lnTo>
                <a:lnTo>
                  <a:pt x="1" y="82"/>
                </a:lnTo>
                <a:lnTo>
                  <a:pt x="0" y="99"/>
                </a:lnTo>
                <a:lnTo>
                  <a:pt x="0" y="111"/>
                </a:lnTo>
                <a:lnTo>
                  <a:pt x="1" y="108"/>
                </a:lnTo>
                <a:lnTo>
                  <a:pt x="5" y="101"/>
                </a:lnTo>
                <a:lnTo>
                  <a:pt x="11" y="91"/>
                </a:lnTo>
                <a:lnTo>
                  <a:pt x="19" y="79"/>
                </a:lnTo>
                <a:lnTo>
                  <a:pt x="29" y="66"/>
                </a:lnTo>
                <a:lnTo>
                  <a:pt x="37" y="51"/>
                </a:lnTo>
                <a:lnTo>
                  <a:pt x="46" y="39"/>
                </a:lnTo>
                <a:lnTo>
                  <a:pt x="54" y="30"/>
                </a:lnTo>
                <a:lnTo>
                  <a:pt x="57" y="27"/>
                </a:lnTo>
                <a:lnTo>
                  <a:pt x="67" y="19"/>
                </a:lnTo>
                <a:lnTo>
                  <a:pt x="78" y="11"/>
                </a:lnTo>
                <a:lnTo>
                  <a:pt x="90" y="10"/>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00" name="Freeform 1052"/>
          <p:cNvSpPr>
            <a:spLocks/>
          </p:cNvSpPr>
          <p:nvPr/>
        </p:nvSpPr>
        <p:spPr bwMode="auto">
          <a:xfrm>
            <a:off x="9745662" y="3886200"/>
            <a:ext cx="50800" cy="139700"/>
          </a:xfrm>
          <a:custGeom>
            <a:avLst/>
            <a:gdLst>
              <a:gd name="T0" fmla="*/ 2147483647 w 64"/>
              <a:gd name="T1" fmla="*/ 0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2147483647 h 88"/>
              <a:gd name="T16" fmla="*/ 2147483647 w 64"/>
              <a:gd name="T17" fmla="*/ 2147483647 h 88"/>
              <a:gd name="T18" fmla="*/ 2147483647 w 64"/>
              <a:gd name="T19" fmla="*/ 2147483647 h 88"/>
              <a:gd name="T20" fmla="*/ 2147483647 w 64"/>
              <a:gd name="T21" fmla="*/ 2147483647 h 88"/>
              <a:gd name="T22" fmla="*/ 0 w 64"/>
              <a:gd name="T23" fmla="*/ 2147483647 h 88"/>
              <a:gd name="T24" fmla="*/ 0 w 64"/>
              <a:gd name="T25" fmla="*/ 2147483647 h 88"/>
              <a:gd name="T26" fmla="*/ 0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0 h 88"/>
              <a:gd name="T44" fmla="*/ 2147483647 w 64"/>
              <a:gd name="T45" fmla="*/ 0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
              <a:gd name="T70" fmla="*/ 0 h 88"/>
              <a:gd name="T71" fmla="*/ 64 w 64"/>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 h="88">
                <a:moveTo>
                  <a:pt x="64" y="0"/>
                </a:moveTo>
                <a:lnTo>
                  <a:pt x="63" y="10"/>
                </a:lnTo>
                <a:lnTo>
                  <a:pt x="50" y="20"/>
                </a:lnTo>
                <a:lnTo>
                  <a:pt x="48" y="22"/>
                </a:lnTo>
                <a:lnTo>
                  <a:pt x="43" y="26"/>
                </a:lnTo>
                <a:lnTo>
                  <a:pt x="37" y="33"/>
                </a:lnTo>
                <a:lnTo>
                  <a:pt x="29" y="42"/>
                </a:lnTo>
                <a:lnTo>
                  <a:pt x="19" y="54"/>
                </a:lnTo>
                <a:lnTo>
                  <a:pt x="11" y="64"/>
                </a:lnTo>
                <a:lnTo>
                  <a:pt x="5" y="76"/>
                </a:lnTo>
                <a:lnTo>
                  <a:pt x="0" y="88"/>
                </a:lnTo>
                <a:lnTo>
                  <a:pt x="0" y="86"/>
                </a:lnTo>
                <a:lnTo>
                  <a:pt x="0" y="80"/>
                </a:lnTo>
                <a:lnTo>
                  <a:pt x="2" y="71"/>
                </a:lnTo>
                <a:lnTo>
                  <a:pt x="5" y="61"/>
                </a:lnTo>
                <a:lnTo>
                  <a:pt x="10" y="49"/>
                </a:lnTo>
                <a:lnTo>
                  <a:pt x="18" y="35"/>
                </a:lnTo>
                <a:lnTo>
                  <a:pt x="31" y="20"/>
                </a:lnTo>
                <a:lnTo>
                  <a:pt x="47" y="5"/>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01" name="Freeform 1053"/>
          <p:cNvSpPr>
            <a:spLocks/>
          </p:cNvSpPr>
          <p:nvPr/>
        </p:nvSpPr>
        <p:spPr bwMode="auto">
          <a:xfrm>
            <a:off x="9813926" y="4495800"/>
            <a:ext cx="28575" cy="63500"/>
          </a:xfrm>
          <a:custGeom>
            <a:avLst/>
            <a:gdLst>
              <a:gd name="T0" fmla="*/ 2147483647 w 37"/>
              <a:gd name="T1" fmla="*/ 0 h 40"/>
              <a:gd name="T2" fmla="*/ 0 w 37"/>
              <a:gd name="T3" fmla="*/ 2147483647 h 40"/>
              <a:gd name="T4" fmla="*/ 2147483647 w 37"/>
              <a:gd name="T5" fmla="*/ 2147483647 h 40"/>
              <a:gd name="T6" fmla="*/ 2147483647 w 37"/>
              <a:gd name="T7" fmla="*/ 2147483647 h 40"/>
              <a:gd name="T8" fmla="*/ 2147483647 w 37"/>
              <a:gd name="T9" fmla="*/ 2147483647 h 40"/>
              <a:gd name="T10" fmla="*/ 2147483647 w 37"/>
              <a:gd name="T11" fmla="*/ 2147483647 h 40"/>
              <a:gd name="T12" fmla="*/ 2147483647 w 37"/>
              <a:gd name="T13" fmla="*/ 0 h 40"/>
              <a:gd name="T14" fmla="*/ 2147483647 w 37"/>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40"/>
              <a:gd name="T26" fmla="*/ 37 w 37"/>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40">
                <a:moveTo>
                  <a:pt x="27" y="0"/>
                </a:moveTo>
                <a:lnTo>
                  <a:pt x="0" y="4"/>
                </a:lnTo>
                <a:lnTo>
                  <a:pt x="14" y="38"/>
                </a:lnTo>
                <a:lnTo>
                  <a:pt x="33" y="40"/>
                </a:lnTo>
                <a:lnTo>
                  <a:pt x="30" y="19"/>
                </a:lnTo>
                <a:lnTo>
                  <a:pt x="37" y="12"/>
                </a:lnTo>
                <a:lnTo>
                  <a:pt x="27" y="0"/>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02" name="Freeform 1054"/>
          <p:cNvSpPr>
            <a:spLocks/>
          </p:cNvSpPr>
          <p:nvPr/>
        </p:nvSpPr>
        <p:spPr bwMode="auto">
          <a:xfrm>
            <a:off x="9998076" y="4605339"/>
            <a:ext cx="53975" cy="128587"/>
          </a:xfrm>
          <a:custGeom>
            <a:avLst/>
            <a:gdLst>
              <a:gd name="T0" fmla="*/ 2147483647 w 68"/>
              <a:gd name="T1" fmla="*/ 0 h 81"/>
              <a:gd name="T2" fmla="*/ 2147483647 w 68"/>
              <a:gd name="T3" fmla="*/ 2147483647 h 81"/>
              <a:gd name="T4" fmla="*/ 2147483647 w 68"/>
              <a:gd name="T5" fmla="*/ 2147483647 h 81"/>
              <a:gd name="T6" fmla="*/ 2147483647 w 68"/>
              <a:gd name="T7" fmla="*/ 2147483647 h 81"/>
              <a:gd name="T8" fmla="*/ 2147483647 w 68"/>
              <a:gd name="T9" fmla="*/ 2147483647 h 81"/>
              <a:gd name="T10" fmla="*/ 2147483647 w 68"/>
              <a:gd name="T11" fmla="*/ 2147483647 h 81"/>
              <a:gd name="T12" fmla="*/ 2147483647 w 68"/>
              <a:gd name="T13" fmla="*/ 2147483647 h 81"/>
              <a:gd name="T14" fmla="*/ 2147483647 w 68"/>
              <a:gd name="T15" fmla="*/ 2147483647 h 81"/>
              <a:gd name="T16" fmla="*/ 2147483647 w 68"/>
              <a:gd name="T17" fmla="*/ 2147483647 h 81"/>
              <a:gd name="T18" fmla="*/ 2147483647 w 68"/>
              <a:gd name="T19" fmla="*/ 2147483647 h 81"/>
              <a:gd name="T20" fmla="*/ 2147483647 w 68"/>
              <a:gd name="T21" fmla="*/ 2147483647 h 81"/>
              <a:gd name="T22" fmla="*/ 2147483647 w 68"/>
              <a:gd name="T23" fmla="*/ 2147483647 h 81"/>
              <a:gd name="T24" fmla="*/ 2147483647 w 68"/>
              <a:gd name="T25" fmla="*/ 2147483647 h 81"/>
              <a:gd name="T26" fmla="*/ 2147483647 w 68"/>
              <a:gd name="T27" fmla="*/ 2147483647 h 81"/>
              <a:gd name="T28" fmla="*/ 2147483647 w 68"/>
              <a:gd name="T29" fmla="*/ 2147483647 h 81"/>
              <a:gd name="T30" fmla="*/ 2147483647 w 68"/>
              <a:gd name="T31" fmla="*/ 2147483647 h 81"/>
              <a:gd name="T32" fmla="*/ 2147483647 w 68"/>
              <a:gd name="T33" fmla="*/ 2147483647 h 81"/>
              <a:gd name="T34" fmla="*/ 0 w 68"/>
              <a:gd name="T35" fmla="*/ 2147483647 h 81"/>
              <a:gd name="T36" fmla="*/ 2147483647 w 68"/>
              <a:gd name="T37" fmla="*/ 2147483647 h 81"/>
              <a:gd name="T38" fmla="*/ 2147483647 w 68"/>
              <a:gd name="T39" fmla="*/ 2147483647 h 81"/>
              <a:gd name="T40" fmla="*/ 2147483647 w 68"/>
              <a:gd name="T41" fmla="*/ 2147483647 h 81"/>
              <a:gd name="T42" fmla="*/ 2147483647 w 68"/>
              <a:gd name="T43" fmla="*/ 2147483647 h 81"/>
              <a:gd name="T44" fmla="*/ 2147483647 w 68"/>
              <a:gd name="T45" fmla="*/ 2147483647 h 81"/>
              <a:gd name="T46" fmla="*/ 2147483647 w 68"/>
              <a:gd name="T47" fmla="*/ 2147483647 h 81"/>
              <a:gd name="T48" fmla="*/ 2147483647 w 68"/>
              <a:gd name="T49" fmla="*/ 2147483647 h 81"/>
              <a:gd name="T50" fmla="*/ 2147483647 w 68"/>
              <a:gd name="T51" fmla="*/ 2147483647 h 81"/>
              <a:gd name="T52" fmla="*/ 2147483647 w 68"/>
              <a:gd name="T53" fmla="*/ 2147483647 h 81"/>
              <a:gd name="T54" fmla="*/ 2147483647 w 68"/>
              <a:gd name="T55" fmla="*/ 2147483647 h 81"/>
              <a:gd name="T56" fmla="*/ 2147483647 w 68"/>
              <a:gd name="T57" fmla="*/ 2147483647 h 81"/>
              <a:gd name="T58" fmla="*/ 2147483647 w 68"/>
              <a:gd name="T59" fmla="*/ 2147483647 h 81"/>
              <a:gd name="T60" fmla="*/ 2147483647 w 68"/>
              <a:gd name="T61" fmla="*/ 2147483647 h 81"/>
              <a:gd name="T62" fmla="*/ 2147483647 w 68"/>
              <a:gd name="T63" fmla="*/ 2147483647 h 81"/>
              <a:gd name="T64" fmla="*/ 2147483647 w 68"/>
              <a:gd name="T65" fmla="*/ 2147483647 h 81"/>
              <a:gd name="T66" fmla="*/ 2147483647 w 68"/>
              <a:gd name="T67" fmla="*/ 0 h 81"/>
              <a:gd name="T68" fmla="*/ 2147483647 w 68"/>
              <a:gd name="T69" fmla="*/ 0 h 81"/>
              <a:gd name="T70" fmla="*/ 2147483647 w 68"/>
              <a:gd name="T71" fmla="*/ 0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81"/>
              <a:gd name="T110" fmla="*/ 68 w 68"/>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81">
                <a:moveTo>
                  <a:pt x="49" y="0"/>
                </a:moveTo>
                <a:lnTo>
                  <a:pt x="31" y="13"/>
                </a:lnTo>
                <a:lnTo>
                  <a:pt x="37" y="16"/>
                </a:lnTo>
                <a:lnTo>
                  <a:pt x="39" y="16"/>
                </a:lnTo>
                <a:lnTo>
                  <a:pt x="42" y="19"/>
                </a:lnTo>
                <a:lnTo>
                  <a:pt x="45" y="24"/>
                </a:lnTo>
                <a:lnTo>
                  <a:pt x="47" y="32"/>
                </a:lnTo>
                <a:lnTo>
                  <a:pt x="41" y="32"/>
                </a:lnTo>
                <a:lnTo>
                  <a:pt x="28" y="21"/>
                </a:lnTo>
                <a:lnTo>
                  <a:pt x="15" y="31"/>
                </a:lnTo>
                <a:lnTo>
                  <a:pt x="7" y="48"/>
                </a:lnTo>
                <a:lnTo>
                  <a:pt x="5" y="50"/>
                </a:lnTo>
                <a:lnTo>
                  <a:pt x="4" y="54"/>
                </a:lnTo>
                <a:lnTo>
                  <a:pt x="2" y="59"/>
                </a:lnTo>
                <a:lnTo>
                  <a:pt x="0" y="65"/>
                </a:lnTo>
                <a:lnTo>
                  <a:pt x="2" y="66"/>
                </a:lnTo>
                <a:lnTo>
                  <a:pt x="7" y="71"/>
                </a:lnTo>
                <a:lnTo>
                  <a:pt x="16" y="76"/>
                </a:lnTo>
                <a:lnTo>
                  <a:pt x="29" y="81"/>
                </a:lnTo>
                <a:lnTo>
                  <a:pt x="34" y="79"/>
                </a:lnTo>
                <a:lnTo>
                  <a:pt x="42" y="73"/>
                </a:lnTo>
                <a:lnTo>
                  <a:pt x="53" y="66"/>
                </a:lnTo>
                <a:lnTo>
                  <a:pt x="60" y="56"/>
                </a:lnTo>
                <a:lnTo>
                  <a:pt x="60" y="51"/>
                </a:lnTo>
                <a:lnTo>
                  <a:pt x="61" y="41"/>
                </a:lnTo>
                <a:lnTo>
                  <a:pt x="65" y="28"/>
                </a:lnTo>
                <a:lnTo>
                  <a:pt x="68" y="18"/>
                </a:lnTo>
                <a:lnTo>
                  <a:pt x="66" y="15"/>
                </a:lnTo>
                <a:lnTo>
                  <a:pt x="63" y="10"/>
                </a:lnTo>
                <a:lnTo>
                  <a:pt x="57" y="4"/>
                </a:lnTo>
                <a:lnTo>
                  <a:pt x="49" y="0"/>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03" name="Freeform 1055"/>
          <p:cNvSpPr>
            <a:spLocks/>
          </p:cNvSpPr>
          <p:nvPr/>
        </p:nvSpPr>
        <p:spPr bwMode="auto">
          <a:xfrm>
            <a:off x="10040937" y="4579938"/>
            <a:ext cx="26988" cy="138112"/>
          </a:xfrm>
          <a:custGeom>
            <a:avLst/>
            <a:gdLst>
              <a:gd name="T0" fmla="*/ 0 w 34"/>
              <a:gd name="T1" fmla="*/ 2147483647 h 87"/>
              <a:gd name="T2" fmla="*/ 2147483647 w 34"/>
              <a:gd name="T3" fmla="*/ 2147483647 h 87"/>
              <a:gd name="T4" fmla="*/ 2147483647 w 34"/>
              <a:gd name="T5" fmla="*/ 2147483647 h 87"/>
              <a:gd name="T6" fmla="*/ 2147483647 w 34"/>
              <a:gd name="T7" fmla="*/ 2147483647 h 87"/>
              <a:gd name="T8" fmla="*/ 2147483647 w 34"/>
              <a:gd name="T9" fmla="*/ 2147483647 h 87"/>
              <a:gd name="T10" fmla="*/ 2147483647 w 34"/>
              <a:gd name="T11" fmla="*/ 2147483647 h 87"/>
              <a:gd name="T12" fmla="*/ 2147483647 w 34"/>
              <a:gd name="T13" fmla="*/ 2147483647 h 87"/>
              <a:gd name="T14" fmla="*/ 2147483647 w 34"/>
              <a:gd name="T15" fmla="*/ 2147483647 h 87"/>
              <a:gd name="T16" fmla="*/ 2147483647 w 34"/>
              <a:gd name="T17" fmla="*/ 2147483647 h 87"/>
              <a:gd name="T18" fmla="*/ 2147483647 w 34"/>
              <a:gd name="T19" fmla="*/ 2147483647 h 87"/>
              <a:gd name="T20" fmla="*/ 2147483647 w 34"/>
              <a:gd name="T21" fmla="*/ 2147483647 h 87"/>
              <a:gd name="T22" fmla="*/ 2147483647 w 34"/>
              <a:gd name="T23" fmla="*/ 2147483647 h 87"/>
              <a:gd name="T24" fmla="*/ 2147483647 w 34"/>
              <a:gd name="T25" fmla="*/ 2147483647 h 87"/>
              <a:gd name="T26" fmla="*/ 2147483647 w 34"/>
              <a:gd name="T27" fmla="*/ 2147483647 h 87"/>
              <a:gd name="T28" fmla="*/ 2147483647 w 34"/>
              <a:gd name="T29" fmla="*/ 2147483647 h 87"/>
              <a:gd name="T30" fmla="*/ 2147483647 w 34"/>
              <a:gd name="T31" fmla="*/ 2147483647 h 87"/>
              <a:gd name="T32" fmla="*/ 2147483647 w 34"/>
              <a:gd name="T33" fmla="*/ 2147483647 h 87"/>
              <a:gd name="T34" fmla="*/ 2147483647 w 34"/>
              <a:gd name="T35" fmla="*/ 2147483647 h 87"/>
              <a:gd name="T36" fmla="*/ 2147483647 w 34"/>
              <a:gd name="T37" fmla="*/ 2147483647 h 87"/>
              <a:gd name="T38" fmla="*/ 2147483647 w 34"/>
              <a:gd name="T39" fmla="*/ 2147483647 h 87"/>
              <a:gd name="T40" fmla="*/ 2147483647 w 34"/>
              <a:gd name="T41" fmla="*/ 0 h 87"/>
              <a:gd name="T42" fmla="*/ 2147483647 w 34"/>
              <a:gd name="T43" fmla="*/ 0 h 87"/>
              <a:gd name="T44" fmla="*/ 2147483647 w 34"/>
              <a:gd name="T45" fmla="*/ 2147483647 h 87"/>
              <a:gd name="T46" fmla="*/ 2147483647 w 34"/>
              <a:gd name="T47" fmla="*/ 2147483647 h 87"/>
              <a:gd name="T48" fmla="*/ 0 w 34"/>
              <a:gd name="T49" fmla="*/ 2147483647 h 87"/>
              <a:gd name="T50" fmla="*/ 0 w 34"/>
              <a:gd name="T51" fmla="*/ 2147483647 h 87"/>
              <a:gd name="T52" fmla="*/ 0 w 34"/>
              <a:gd name="T53" fmla="*/ 214748364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87"/>
              <a:gd name="T83" fmla="*/ 34 w 34"/>
              <a:gd name="T84" fmla="*/ 87 h 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87">
                <a:moveTo>
                  <a:pt x="0" y="9"/>
                </a:moveTo>
                <a:lnTo>
                  <a:pt x="5" y="9"/>
                </a:lnTo>
                <a:lnTo>
                  <a:pt x="15" y="13"/>
                </a:lnTo>
                <a:lnTo>
                  <a:pt x="24" y="28"/>
                </a:lnTo>
                <a:lnTo>
                  <a:pt x="26" y="54"/>
                </a:lnTo>
                <a:lnTo>
                  <a:pt x="24" y="59"/>
                </a:lnTo>
                <a:lnTo>
                  <a:pt x="20" y="67"/>
                </a:lnTo>
                <a:lnTo>
                  <a:pt x="15" y="78"/>
                </a:lnTo>
                <a:lnTo>
                  <a:pt x="15" y="87"/>
                </a:lnTo>
                <a:lnTo>
                  <a:pt x="15" y="85"/>
                </a:lnTo>
                <a:lnTo>
                  <a:pt x="18" y="79"/>
                </a:lnTo>
                <a:lnTo>
                  <a:pt x="21" y="75"/>
                </a:lnTo>
                <a:lnTo>
                  <a:pt x="28" y="73"/>
                </a:lnTo>
                <a:lnTo>
                  <a:pt x="29" y="67"/>
                </a:lnTo>
                <a:lnTo>
                  <a:pt x="34" y="53"/>
                </a:lnTo>
                <a:lnTo>
                  <a:pt x="34" y="35"/>
                </a:lnTo>
                <a:lnTo>
                  <a:pt x="28" y="16"/>
                </a:lnTo>
                <a:lnTo>
                  <a:pt x="28" y="13"/>
                </a:lnTo>
                <a:lnTo>
                  <a:pt x="28" y="9"/>
                </a:lnTo>
                <a:lnTo>
                  <a:pt x="23" y="3"/>
                </a:lnTo>
                <a:lnTo>
                  <a:pt x="16" y="0"/>
                </a:lnTo>
                <a:lnTo>
                  <a:pt x="13" y="0"/>
                </a:lnTo>
                <a:lnTo>
                  <a:pt x="7" y="1"/>
                </a:lnTo>
                <a:lnTo>
                  <a:pt x="2" y="4"/>
                </a:lnTo>
                <a:lnTo>
                  <a:pt x="0" y="9"/>
                </a:lnTo>
                <a:close/>
              </a:path>
            </a:pathLst>
          </a:custGeom>
          <a:solidFill>
            <a:srgbClr val="FF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04" name="Freeform 1056"/>
          <p:cNvSpPr>
            <a:spLocks/>
          </p:cNvSpPr>
          <p:nvPr/>
        </p:nvSpPr>
        <p:spPr bwMode="auto">
          <a:xfrm>
            <a:off x="9864725" y="4575175"/>
            <a:ext cx="101600" cy="469900"/>
          </a:xfrm>
          <a:custGeom>
            <a:avLst/>
            <a:gdLst>
              <a:gd name="T0" fmla="*/ 0 w 128"/>
              <a:gd name="T1" fmla="*/ 0 h 296"/>
              <a:gd name="T2" fmla="*/ 2147483647 w 128"/>
              <a:gd name="T3" fmla="*/ 2147483647 h 296"/>
              <a:gd name="T4" fmla="*/ 2147483647 w 128"/>
              <a:gd name="T5" fmla="*/ 2147483647 h 296"/>
              <a:gd name="T6" fmla="*/ 2147483647 w 128"/>
              <a:gd name="T7" fmla="*/ 2147483647 h 296"/>
              <a:gd name="T8" fmla="*/ 2147483647 w 128"/>
              <a:gd name="T9" fmla="*/ 2147483647 h 296"/>
              <a:gd name="T10" fmla="*/ 2147483647 w 128"/>
              <a:gd name="T11" fmla="*/ 2147483647 h 296"/>
              <a:gd name="T12" fmla="*/ 2147483647 w 128"/>
              <a:gd name="T13" fmla="*/ 2147483647 h 296"/>
              <a:gd name="T14" fmla="*/ 2147483647 w 128"/>
              <a:gd name="T15" fmla="*/ 2147483647 h 296"/>
              <a:gd name="T16" fmla="*/ 2147483647 w 128"/>
              <a:gd name="T17" fmla="*/ 2147483647 h 296"/>
              <a:gd name="T18" fmla="*/ 2147483647 w 128"/>
              <a:gd name="T19" fmla="*/ 2147483647 h 296"/>
              <a:gd name="T20" fmla="*/ 2147483647 w 128"/>
              <a:gd name="T21" fmla="*/ 2147483647 h 296"/>
              <a:gd name="T22" fmla="*/ 2147483647 w 128"/>
              <a:gd name="T23" fmla="*/ 2147483647 h 296"/>
              <a:gd name="T24" fmla="*/ 2147483647 w 128"/>
              <a:gd name="T25" fmla="*/ 2147483647 h 296"/>
              <a:gd name="T26" fmla="*/ 2147483647 w 128"/>
              <a:gd name="T27" fmla="*/ 2147483647 h 296"/>
              <a:gd name="T28" fmla="*/ 2147483647 w 128"/>
              <a:gd name="T29" fmla="*/ 2147483647 h 296"/>
              <a:gd name="T30" fmla="*/ 2147483647 w 128"/>
              <a:gd name="T31" fmla="*/ 2147483647 h 296"/>
              <a:gd name="T32" fmla="*/ 2147483647 w 128"/>
              <a:gd name="T33" fmla="*/ 2147483647 h 296"/>
              <a:gd name="T34" fmla="*/ 2147483647 w 128"/>
              <a:gd name="T35" fmla="*/ 2147483647 h 296"/>
              <a:gd name="T36" fmla="*/ 2147483647 w 128"/>
              <a:gd name="T37" fmla="*/ 2147483647 h 296"/>
              <a:gd name="T38" fmla="*/ 2147483647 w 128"/>
              <a:gd name="T39" fmla="*/ 2147483647 h 296"/>
              <a:gd name="T40" fmla="*/ 2147483647 w 128"/>
              <a:gd name="T41" fmla="*/ 2147483647 h 296"/>
              <a:gd name="T42" fmla="*/ 2147483647 w 128"/>
              <a:gd name="T43" fmla="*/ 2147483647 h 296"/>
              <a:gd name="T44" fmla="*/ 2147483647 w 128"/>
              <a:gd name="T45" fmla="*/ 2147483647 h 296"/>
              <a:gd name="T46" fmla="*/ 2147483647 w 128"/>
              <a:gd name="T47" fmla="*/ 2147483647 h 296"/>
              <a:gd name="T48" fmla="*/ 2147483647 w 128"/>
              <a:gd name="T49" fmla="*/ 2147483647 h 296"/>
              <a:gd name="T50" fmla="*/ 2147483647 w 128"/>
              <a:gd name="T51" fmla="*/ 2147483647 h 296"/>
              <a:gd name="T52" fmla="*/ 2147483647 w 128"/>
              <a:gd name="T53" fmla="*/ 2147483647 h 296"/>
              <a:gd name="T54" fmla="*/ 2147483647 w 128"/>
              <a:gd name="T55" fmla="*/ 2147483647 h 296"/>
              <a:gd name="T56" fmla="*/ 2147483647 w 128"/>
              <a:gd name="T57" fmla="*/ 2147483647 h 296"/>
              <a:gd name="T58" fmla="*/ 2147483647 w 128"/>
              <a:gd name="T59" fmla="*/ 2147483647 h 296"/>
              <a:gd name="T60" fmla="*/ 0 w 128"/>
              <a:gd name="T61" fmla="*/ 0 h 296"/>
              <a:gd name="T62" fmla="*/ 0 w 128"/>
              <a:gd name="T63" fmla="*/ 0 h 2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
              <a:gd name="T97" fmla="*/ 0 h 296"/>
              <a:gd name="T98" fmla="*/ 128 w 128"/>
              <a:gd name="T99" fmla="*/ 296 h 2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 h="296">
                <a:moveTo>
                  <a:pt x="0" y="0"/>
                </a:moveTo>
                <a:lnTo>
                  <a:pt x="3" y="19"/>
                </a:lnTo>
                <a:lnTo>
                  <a:pt x="22" y="34"/>
                </a:lnTo>
                <a:lnTo>
                  <a:pt x="27" y="47"/>
                </a:lnTo>
                <a:lnTo>
                  <a:pt x="40" y="57"/>
                </a:lnTo>
                <a:lnTo>
                  <a:pt x="67" y="75"/>
                </a:lnTo>
                <a:lnTo>
                  <a:pt x="83" y="92"/>
                </a:lnTo>
                <a:lnTo>
                  <a:pt x="90" y="88"/>
                </a:lnTo>
                <a:lnTo>
                  <a:pt x="103" y="109"/>
                </a:lnTo>
                <a:lnTo>
                  <a:pt x="106" y="117"/>
                </a:lnTo>
                <a:lnTo>
                  <a:pt x="56" y="225"/>
                </a:lnTo>
                <a:lnTo>
                  <a:pt x="77" y="296"/>
                </a:lnTo>
                <a:lnTo>
                  <a:pt x="82" y="291"/>
                </a:lnTo>
                <a:lnTo>
                  <a:pt x="93" y="274"/>
                </a:lnTo>
                <a:lnTo>
                  <a:pt x="104" y="257"/>
                </a:lnTo>
                <a:lnTo>
                  <a:pt x="107" y="244"/>
                </a:lnTo>
                <a:lnTo>
                  <a:pt x="103" y="214"/>
                </a:lnTo>
                <a:lnTo>
                  <a:pt x="109" y="204"/>
                </a:lnTo>
                <a:lnTo>
                  <a:pt x="107" y="195"/>
                </a:lnTo>
                <a:lnTo>
                  <a:pt x="106" y="175"/>
                </a:lnTo>
                <a:lnTo>
                  <a:pt x="109" y="145"/>
                </a:lnTo>
                <a:lnTo>
                  <a:pt x="123" y="113"/>
                </a:lnTo>
                <a:lnTo>
                  <a:pt x="128" y="73"/>
                </a:lnTo>
                <a:lnTo>
                  <a:pt x="112" y="76"/>
                </a:lnTo>
                <a:lnTo>
                  <a:pt x="64" y="44"/>
                </a:lnTo>
                <a:lnTo>
                  <a:pt x="40" y="34"/>
                </a:lnTo>
                <a:lnTo>
                  <a:pt x="0" y="0"/>
                </a:lnTo>
                <a:close/>
              </a:path>
            </a:pathLst>
          </a:custGeom>
          <a:solidFill>
            <a:srgbClr val="A526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05" name="Freeform 1057"/>
          <p:cNvSpPr>
            <a:spLocks/>
          </p:cNvSpPr>
          <p:nvPr/>
        </p:nvSpPr>
        <p:spPr bwMode="auto">
          <a:xfrm>
            <a:off x="9974263" y="4738688"/>
            <a:ext cx="49213" cy="76200"/>
          </a:xfrm>
          <a:custGeom>
            <a:avLst/>
            <a:gdLst>
              <a:gd name="T0" fmla="*/ 2147483647 w 63"/>
              <a:gd name="T1" fmla="*/ 0 h 48"/>
              <a:gd name="T2" fmla="*/ 2147483647 w 63"/>
              <a:gd name="T3" fmla="*/ 2147483647 h 48"/>
              <a:gd name="T4" fmla="*/ 2147483647 w 63"/>
              <a:gd name="T5" fmla="*/ 2147483647 h 48"/>
              <a:gd name="T6" fmla="*/ 2147483647 w 63"/>
              <a:gd name="T7" fmla="*/ 2147483647 h 48"/>
              <a:gd name="T8" fmla="*/ 2147483647 w 63"/>
              <a:gd name="T9" fmla="*/ 2147483647 h 48"/>
              <a:gd name="T10" fmla="*/ 2147483647 w 63"/>
              <a:gd name="T11" fmla="*/ 2147483647 h 48"/>
              <a:gd name="T12" fmla="*/ 2147483647 w 63"/>
              <a:gd name="T13" fmla="*/ 2147483647 h 48"/>
              <a:gd name="T14" fmla="*/ 2147483647 w 63"/>
              <a:gd name="T15" fmla="*/ 2147483647 h 48"/>
              <a:gd name="T16" fmla="*/ 0 w 63"/>
              <a:gd name="T17" fmla="*/ 2147483647 h 48"/>
              <a:gd name="T18" fmla="*/ 0 w 63"/>
              <a:gd name="T19" fmla="*/ 2147483647 h 48"/>
              <a:gd name="T20" fmla="*/ 2147483647 w 63"/>
              <a:gd name="T21" fmla="*/ 0 h 48"/>
              <a:gd name="T22" fmla="*/ 2147483647 w 63"/>
              <a:gd name="T23" fmla="*/ 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48"/>
              <a:gd name="T38" fmla="*/ 63 w 63"/>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48">
                <a:moveTo>
                  <a:pt x="6" y="0"/>
                </a:moveTo>
                <a:lnTo>
                  <a:pt x="29" y="13"/>
                </a:lnTo>
                <a:lnTo>
                  <a:pt x="63" y="38"/>
                </a:lnTo>
                <a:lnTo>
                  <a:pt x="46" y="48"/>
                </a:lnTo>
                <a:lnTo>
                  <a:pt x="40" y="48"/>
                </a:lnTo>
                <a:lnTo>
                  <a:pt x="26" y="45"/>
                </a:lnTo>
                <a:lnTo>
                  <a:pt x="10" y="36"/>
                </a:lnTo>
                <a:lnTo>
                  <a:pt x="0" y="20"/>
                </a:lnTo>
                <a:lnTo>
                  <a:pt x="6" y="0"/>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06" name="Freeform 1058"/>
          <p:cNvSpPr>
            <a:spLocks/>
          </p:cNvSpPr>
          <p:nvPr/>
        </p:nvSpPr>
        <p:spPr bwMode="auto">
          <a:xfrm>
            <a:off x="9956800" y="4778376"/>
            <a:ext cx="44450" cy="100013"/>
          </a:xfrm>
          <a:custGeom>
            <a:avLst/>
            <a:gdLst>
              <a:gd name="T0" fmla="*/ 2147483647 w 57"/>
              <a:gd name="T1" fmla="*/ 0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0 w 57"/>
              <a:gd name="T29" fmla="*/ 2147483647 h 63"/>
              <a:gd name="T30" fmla="*/ 2147483647 w 57"/>
              <a:gd name="T31" fmla="*/ 2147483647 h 63"/>
              <a:gd name="T32" fmla="*/ 2147483647 w 57"/>
              <a:gd name="T33" fmla="*/ 0 h 63"/>
              <a:gd name="T34" fmla="*/ 2147483647 w 57"/>
              <a:gd name="T35" fmla="*/ 0 h 63"/>
              <a:gd name="T36" fmla="*/ 2147483647 w 57"/>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63"/>
              <a:gd name="T59" fmla="*/ 57 w 57"/>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63">
                <a:moveTo>
                  <a:pt x="16" y="0"/>
                </a:moveTo>
                <a:lnTo>
                  <a:pt x="18" y="4"/>
                </a:lnTo>
                <a:lnTo>
                  <a:pt x="26" y="16"/>
                </a:lnTo>
                <a:lnTo>
                  <a:pt x="39" y="26"/>
                </a:lnTo>
                <a:lnTo>
                  <a:pt x="57" y="32"/>
                </a:lnTo>
                <a:lnTo>
                  <a:pt x="55" y="33"/>
                </a:lnTo>
                <a:lnTo>
                  <a:pt x="52" y="38"/>
                </a:lnTo>
                <a:lnTo>
                  <a:pt x="47" y="42"/>
                </a:lnTo>
                <a:lnTo>
                  <a:pt x="39" y="50"/>
                </a:lnTo>
                <a:lnTo>
                  <a:pt x="31" y="55"/>
                </a:lnTo>
                <a:lnTo>
                  <a:pt x="21" y="60"/>
                </a:lnTo>
                <a:lnTo>
                  <a:pt x="13" y="63"/>
                </a:lnTo>
                <a:lnTo>
                  <a:pt x="4" y="63"/>
                </a:lnTo>
                <a:lnTo>
                  <a:pt x="2" y="55"/>
                </a:lnTo>
                <a:lnTo>
                  <a:pt x="0" y="39"/>
                </a:lnTo>
                <a:lnTo>
                  <a:pt x="4" y="19"/>
                </a:lnTo>
                <a:lnTo>
                  <a:pt x="16" y="0"/>
                </a:lnTo>
                <a:close/>
              </a:path>
            </a:pathLst>
          </a:custGeom>
          <a:solidFill>
            <a:srgbClr val="D8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07" name="Freeform 1059"/>
          <p:cNvSpPr>
            <a:spLocks/>
          </p:cNvSpPr>
          <p:nvPr/>
        </p:nvSpPr>
        <p:spPr bwMode="auto">
          <a:xfrm>
            <a:off x="9947276" y="4819650"/>
            <a:ext cx="104775" cy="323850"/>
          </a:xfrm>
          <a:custGeom>
            <a:avLst/>
            <a:gdLst>
              <a:gd name="T0" fmla="*/ 2147483647 w 132"/>
              <a:gd name="T1" fmla="*/ 0 h 204"/>
              <a:gd name="T2" fmla="*/ 2147483647 w 132"/>
              <a:gd name="T3" fmla="*/ 2147483647 h 204"/>
              <a:gd name="T4" fmla="*/ 2147483647 w 132"/>
              <a:gd name="T5" fmla="*/ 2147483647 h 204"/>
              <a:gd name="T6" fmla="*/ 2147483647 w 132"/>
              <a:gd name="T7" fmla="*/ 2147483647 h 204"/>
              <a:gd name="T8" fmla="*/ 2147483647 w 132"/>
              <a:gd name="T9" fmla="*/ 2147483647 h 204"/>
              <a:gd name="T10" fmla="*/ 2147483647 w 132"/>
              <a:gd name="T11" fmla="*/ 2147483647 h 204"/>
              <a:gd name="T12" fmla="*/ 2147483647 w 132"/>
              <a:gd name="T13" fmla="*/ 2147483647 h 204"/>
              <a:gd name="T14" fmla="*/ 2147483647 w 132"/>
              <a:gd name="T15" fmla="*/ 2147483647 h 204"/>
              <a:gd name="T16" fmla="*/ 2147483647 w 132"/>
              <a:gd name="T17" fmla="*/ 2147483647 h 204"/>
              <a:gd name="T18" fmla="*/ 2147483647 w 132"/>
              <a:gd name="T19" fmla="*/ 2147483647 h 204"/>
              <a:gd name="T20" fmla="*/ 2147483647 w 132"/>
              <a:gd name="T21" fmla="*/ 2147483647 h 204"/>
              <a:gd name="T22" fmla="*/ 2147483647 w 132"/>
              <a:gd name="T23" fmla="*/ 2147483647 h 204"/>
              <a:gd name="T24" fmla="*/ 2147483647 w 132"/>
              <a:gd name="T25" fmla="*/ 2147483647 h 204"/>
              <a:gd name="T26" fmla="*/ 0 w 132"/>
              <a:gd name="T27" fmla="*/ 2147483647 h 204"/>
              <a:gd name="T28" fmla="*/ 2147483647 w 132"/>
              <a:gd name="T29" fmla="*/ 2147483647 h 204"/>
              <a:gd name="T30" fmla="*/ 2147483647 w 132"/>
              <a:gd name="T31" fmla="*/ 2147483647 h 204"/>
              <a:gd name="T32" fmla="*/ 2147483647 w 132"/>
              <a:gd name="T33" fmla="*/ 2147483647 h 204"/>
              <a:gd name="T34" fmla="*/ 2147483647 w 132"/>
              <a:gd name="T35" fmla="*/ 2147483647 h 204"/>
              <a:gd name="T36" fmla="*/ 2147483647 w 132"/>
              <a:gd name="T37" fmla="*/ 2147483647 h 204"/>
              <a:gd name="T38" fmla="*/ 2147483647 w 132"/>
              <a:gd name="T39" fmla="*/ 2147483647 h 204"/>
              <a:gd name="T40" fmla="*/ 2147483647 w 132"/>
              <a:gd name="T41" fmla="*/ 2147483647 h 204"/>
              <a:gd name="T42" fmla="*/ 2147483647 w 132"/>
              <a:gd name="T43" fmla="*/ 2147483647 h 204"/>
              <a:gd name="T44" fmla="*/ 2147483647 w 132"/>
              <a:gd name="T45" fmla="*/ 2147483647 h 204"/>
              <a:gd name="T46" fmla="*/ 2147483647 w 132"/>
              <a:gd name="T47" fmla="*/ 2147483647 h 204"/>
              <a:gd name="T48" fmla="*/ 2147483647 w 132"/>
              <a:gd name="T49" fmla="*/ 2147483647 h 204"/>
              <a:gd name="T50" fmla="*/ 2147483647 w 132"/>
              <a:gd name="T51" fmla="*/ 2147483647 h 204"/>
              <a:gd name="T52" fmla="*/ 2147483647 w 132"/>
              <a:gd name="T53" fmla="*/ 2147483647 h 204"/>
              <a:gd name="T54" fmla="*/ 2147483647 w 132"/>
              <a:gd name="T55" fmla="*/ 2147483647 h 204"/>
              <a:gd name="T56" fmla="*/ 2147483647 w 132"/>
              <a:gd name="T57" fmla="*/ 2147483647 h 204"/>
              <a:gd name="T58" fmla="*/ 2147483647 w 132"/>
              <a:gd name="T59" fmla="*/ 2147483647 h 204"/>
              <a:gd name="T60" fmla="*/ 2147483647 w 132"/>
              <a:gd name="T61" fmla="*/ 2147483647 h 204"/>
              <a:gd name="T62" fmla="*/ 2147483647 w 132"/>
              <a:gd name="T63" fmla="*/ 2147483647 h 204"/>
              <a:gd name="T64" fmla="*/ 2147483647 w 132"/>
              <a:gd name="T65" fmla="*/ 2147483647 h 204"/>
              <a:gd name="T66" fmla="*/ 2147483647 w 132"/>
              <a:gd name="T67" fmla="*/ 2147483647 h 204"/>
              <a:gd name="T68" fmla="*/ 2147483647 w 132"/>
              <a:gd name="T69" fmla="*/ 2147483647 h 204"/>
              <a:gd name="T70" fmla="*/ 2147483647 w 132"/>
              <a:gd name="T71" fmla="*/ 0 h 204"/>
              <a:gd name="T72" fmla="*/ 2147483647 w 132"/>
              <a:gd name="T73" fmla="*/ 0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204"/>
              <a:gd name="T113" fmla="*/ 132 w 132"/>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204">
                <a:moveTo>
                  <a:pt x="103" y="0"/>
                </a:moveTo>
                <a:lnTo>
                  <a:pt x="87" y="6"/>
                </a:lnTo>
                <a:lnTo>
                  <a:pt x="82" y="10"/>
                </a:lnTo>
                <a:lnTo>
                  <a:pt x="69" y="21"/>
                </a:lnTo>
                <a:lnTo>
                  <a:pt x="55" y="32"/>
                </a:lnTo>
                <a:lnTo>
                  <a:pt x="42" y="40"/>
                </a:lnTo>
                <a:lnTo>
                  <a:pt x="58" y="43"/>
                </a:lnTo>
                <a:lnTo>
                  <a:pt x="71" y="40"/>
                </a:lnTo>
                <a:lnTo>
                  <a:pt x="95" y="47"/>
                </a:lnTo>
                <a:lnTo>
                  <a:pt x="82" y="59"/>
                </a:lnTo>
                <a:lnTo>
                  <a:pt x="61" y="148"/>
                </a:lnTo>
                <a:lnTo>
                  <a:pt x="0" y="191"/>
                </a:lnTo>
                <a:lnTo>
                  <a:pt x="8" y="204"/>
                </a:lnTo>
                <a:lnTo>
                  <a:pt x="11" y="200"/>
                </a:lnTo>
                <a:lnTo>
                  <a:pt x="21" y="192"/>
                </a:lnTo>
                <a:lnTo>
                  <a:pt x="32" y="184"/>
                </a:lnTo>
                <a:lnTo>
                  <a:pt x="44" y="181"/>
                </a:lnTo>
                <a:lnTo>
                  <a:pt x="47" y="170"/>
                </a:lnTo>
                <a:lnTo>
                  <a:pt x="60" y="172"/>
                </a:lnTo>
                <a:lnTo>
                  <a:pt x="63" y="157"/>
                </a:lnTo>
                <a:lnTo>
                  <a:pt x="72" y="154"/>
                </a:lnTo>
                <a:lnTo>
                  <a:pt x="79" y="142"/>
                </a:lnTo>
                <a:lnTo>
                  <a:pt x="92" y="113"/>
                </a:lnTo>
                <a:lnTo>
                  <a:pt x="106" y="79"/>
                </a:lnTo>
                <a:lnTo>
                  <a:pt x="114" y="54"/>
                </a:lnTo>
                <a:lnTo>
                  <a:pt x="114" y="51"/>
                </a:lnTo>
                <a:lnTo>
                  <a:pt x="117" y="47"/>
                </a:lnTo>
                <a:lnTo>
                  <a:pt x="122" y="43"/>
                </a:lnTo>
                <a:lnTo>
                  <a:pt x="132" y="41"/>
                </a:lnTo>
                <a:lnTo>
                  <a:pt x="103" y="0"/>
                </a:lnTo>
                <a:close/>
              </a:path>
            </a:pathLst>
          </a:custGeom>
          <a:solidFill>
            <a:srgbClr val="A526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08" name="Freeform 1060"/>
          <p:cNvSpPr>
            <a:spLocks/>
          </p:cNvSpPr>
          <p:nvPr/>
        </p:nvSpPr>
        <p:spPr bwMode="auto">
          <a:xfrm>
            <a:off x="9912351" y="5132389"/>
            <a:ext cx="41275" cy="84137"/>
          </a:xfrm>
          <a:custGeom>
            <a:avLst/>
            <a:gdLst>
              <a:gd name="T0" fmla="*/ 2147483647 w 51"/>
              <a:gd name="T1" fmla="*/ 0 h 53"/>
              <a:gd name="T2" fmla="*/ 0 w 51"/>
              <a:gd name="T3" fmla="*/ 2147483647 h 53"/>
              <a:gd name="T4" fmla="*/ 2147483647 w 51"/>
              <a:gd name="T5" fmla="*/ 2147483647 h 53"/>
              <a:gd name="T6" fmla="*/ 2147483647 w 51"/>
              <a:gd name="T7" fmla="*/ 2147483647 h 53"/>
              <a:gd name="T8" fmla="*/ 2147483647 w 51"/>
              <a:gd name="T9" fmla="*/ 2147483647 h 53"/>
              <a:gd name="T10" fmla="*/ 2147483647 w 51"/>
              <a:gd name="T11" fmla="*/ 2147483647 h 53"/>
              <a:gd name="T12" fmla="*/ 2147483647 w 51"/>
              <a:gd name="T13" fmla="*/ 2147483647 h 53"/>
              <a:gd name="T14" fmla="*/ 2147483647 w 51"/>
              <a:gd name="T15" fmla="*/ 2147483647 h 53"/>
              <a:gd name="T16" fmla="*/ 2147483647 w 51"/>
              <a:gd name="T17" fmla="*/ 0 h 53"/>
              <a:gd name="T18" fmla="*/ 2147483647 w 51"/>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3"/>
              <a:gd name="T32" fmla="*/ 51 w 5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3">
                <a:moveTo>
                  <a:pt x="16" y="0"/>
                </a:moveTo>
                <a:lnTo>
                  <a:pt x="0" y="9"/>
                </a:lnTo>
                <a:lnTo>
                  <a:pt x="3" y="23"/>
                </a:lnTo>
                <a:lnTo>
                  <a:pt x="29" y="53"/>
                </a:lnTo>
                <a:lnTo>
                  <a:pt x="51" y="42"/>
                </a:lnTo>
                <a:lnTo>
                  <a:pt x="40" y="25"/>
                </a:lnTo>
                <a:lnTo>
                  <a:pt x="34" y="10"/>
                </a:lnTo>
                <a:lnTo>
                  <a:pt x="21" y="7"/>
                </a:lnTo>
                <a:lnTo>
                  <a:pt x="16" y="0"/>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09" name="Freeform 1061"/>
          <p:cNvSpPr>
            <a:spLocks/>
          </p:cNvSpPr>
          <p:nvPr/>
        </p:nvSpPr>
        <p:spPr bwMode="auto">
          <a:xfrm>
            <a:off x="9767888" y="4938714"/>
            <a:ext cx="142875" cy="193675"/>
          </a:xfrm>
          <a:custGeom>
            <a:avLst/>
            <a:gdLst>
              <a:gd name="T0" fmla="*/ 2147483647 w 180"/>
              <a:gd name="T1" fmla="*/ 0 h 122"/>
              <a:gd name="T2" fmla="*/ 2147483647 w 180"/>
              <a:gd name="T3" fmla="*/ 2147483647 h 122"/>
              <a:gd name="T4" fmla="*/ 2147483647 w 180"/>
              <a:gd name="T5" fmla="*/ 2147483647 h 122"/>
              <a:gd name="T6" fmla="*/ 2147483647 w 180"/>
              <a:gd name="T7" fmla="*/ 2147483647 h 122"/>
              <a:gd name="T8" fmla="*/ 2147483647 w 180"/>
              <a:gd name="T9" fmla="*/ 2147483647 h 122"/>
              <a:gd name="T10" fmla="*/ 2147483647 w 180"/>
              <a:gd name="T11" fmla="*/ 2147483647 h 122"/>
              <a:gd name="T12" fmla="*/ 2147483647 w 180"/>
              <a:gd name="T13" fmla="*/ 2147483647 h 122"/>
              <a:gd name="T14" fmla="*/ 2147483647 w 180"/>
              <a:gd name="T15" fmla="*/ 2147483647 h 122"/>
              <a:gd name="T16" fmla="*/ 2147483647 w 180"/>
              <a:gd name="T17" fmla="*/ 2147483647 h 122"/>
              <a:gd name="T18" fmla="*/ 2147483647 w 180"/>
              <a:gd name="T19" fmla="*/ 2147483647 h 122"/>
              <a:gd name="T20" fmla="*/ 2147483647 w 180"/>
              <a:gd name="T21" fmla="*/ 2147483647 h 122"/>
              <a:gd name="T22" fmla="*/ 2147483647 w 180"/>
              <a:gd name="T23" fmla="*/ 2147483647 h 122"/>
              <a:gd name="T24" fmla="*/ 2147483647 w 180"/>
              <a:gd name="T25" fmla="*/ 2147483647 h 122"/>
              <a:gd name="T26" fmla="*/ 2147483647 w 180"/>
              <a:gd name="T27" fmla="*/ 2147483647 h 122"/>
              <a:gd name="T28" fmla="*/ 2147483647 w 180"/>
              <a:gd name="T29" fmla="*/ 2147483647 h 122"/>
              <a:gd name="T30" fmla="*/ 2147483647 w 180"/>
              <a:gd name="T31" fmla="*/ 2147483647 h 122"/>
              <a:gd name="T32" fmla="*/ 2147483647 w 180"/>
              <a:gd name="T33" fmla="*/ 2147483647 h 122"/>
              <a:gd name="T34" fmla="*/ 2147483647 w 180"/>
              <a:gd name="T35" fmla="*/ 2147483647 h 122"/>
              <a:gd name="T36" fmla="*/ 2147483647 w 180"/>
              <a:gd name="T37" fmla="*/ 2147483647 h 122"/>
              <a:gd name="T38" fmla="*/ 2147483647 w 180"/>
              <a:gd name="T39" fmla="*/ 2147483647 h 122"/>
              <a:gd name="T40" fmla="*/ 2147483647 w 180"/>
              <a:gd name="T41" fmla="*/ 2147483647 h 122"/>
              <a:gd name="T42" fmla="*/ 2147483647 w 180"/>
              <a:gd name="T43" fmla="*/ 2147483647 h 122"/>
              <a:gd name="T44" fmla="*/ 2147483647 w 180"/>
              <a:gd name="T45" fmla="*/ 2147483647 h 122"/>
              <a:gd name="T46" fmla="*/ 2147483647 w 180"/>
              <a:gd name="T47" fmla="*/ 2147483647 h 122"/>
              <a:gd name="T48" fmla="*/ 2147483647 w 180"/>
              <a:gd name="T49" fmla="*/ 2147483647 h 122"/>
              <a:gd name="T50" fmla="*/ 2147483647 w 180"/>
              <a:gd name="T51" fmla="*/ 2147483647 h 122"/>
              <a:gd name="T52" fmla="*/ 2147483647 w 180"/>
              <a:gd name="T53" fmla="*/ 2147483647 h 122"/>
              <a:gd name="T54" fmla="*/ 2147483647 w 180"/>
              <a:gd name="T55" fmla="*/ 2147483647 h 122"/>
              <a:gd name="T56" fmla="*/ 2147483647 w 180"/>
              <a:gd name="T57" fmla="*/ 2147483647 h 122"/>
              <a:gd name="T58" fmla="*/ 2147483647 w 180"/>
              <a:gd name="T59" fmla="*/ 2147483647 h 122"/>
              <a:gd name="T60" fmla="*/ 2147483647 w 180"/>
              <a:gd name="T61" fmla="*/ 2147483647 h 122"/>
              <a:gd name="T62" fmla="*/ 2147483647 w 180"/>
              <a:gd name="T63" fmla="*/ 2147483647 h 122"/>
              <a:gd name="T64" fmla="*/ 2147483647 w 180"/>
              <a:gd name="T65" fmla="*/ 2147483647 h 122"/>
              <a:gd name="T66" fmla="*/ 2147483647 w 180"/>
              <a:gd name="T67" fmla="*/ 2147483647 h 122"/>
              <a:gd name="T68" fmla="*/ 2147483647 w 180"/>
              <a:gd name="T69" fmla="*/ 2147483647 h 122"/>
              <a:gd name="T70" fmla="*/ 2147483647 w 180"/>
              <a:gd name="T71" fmla="*/ 2147483647 h 122"/>
              <a:gd name="T72" fmla="*/ 2147483647 w 180"/>
              <a:gd name="T73" fmla="*/ 2147483647 h 122"/>
              <a:gd name="T74" fmla="*/ 2147483647 w 180"/>
              <a:gd name="T75" fmla="*/ 2147483647 h 122"/>
              <a:gd name="T76" fmla="*/ 2147483647 w 180"/>
              <a:gd name="T77" fmla="*/ 2147483647 h 122"/>
              <a:gd name="T78" fmla="*/ 2147483647 w 180"/>
              <a:gd name="T79" fmla="*/ 2147483647 h 122"/>
              <a:gd name="T80" fmla="*/ 2147483647 w 180"/>
              <a:gd name="T81" fmla="*/ 2147483647 h 122"/>
              <a:gd name="T82" fmla="*/ 2147483647 w 180"/>
              <a:gd name="T83" fmla="*/ 2147483647 h 122"/>
              <a:gd name="T84" fmla="*/ 2147483647 w 180"/>
              <a:gd name="T85" fmla="*/ 2147483647 h 122"/>
              <a:gd name="T86" fmla="*/ 2147483647 w 180"/>
              <a:gd name="T87" fmla="*/ 2147483647 h 122"/>
              <a:gd name="T88" fmla="*/ 2147483647 w 180"/>
              <a:gd name="T89" fmla="*/ 2147483647 h 122"/>
              <a:gd name="T90" fmla="*/ 0 w 180"/>
              <a:gd name="T91" fmla="*/ 2147483647 h 122"/>
              <a:gd name="T92" fmla="*/ 2147483647 w 180"/>
              <a:gd name="T93" fmla="*/ 0 h 122"/>
              <a:gd name="T94" fmla="*/ 2147483647 w 180"/>
              <a:gd name="T95" fmla="*/ 0 h 122"/>
              <a:gd name="T96" fmla="*/ 2147483647 w 180"/>
              <a:gd name="T97" fmla="*/ 0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0"/>
              <a:gd name="T148" fmla="*/ 0 h 122"/>
              <a:gd name="T149" fmla="*/ 180 w 180"/>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0" h="122">
                <a:moveTo>
                  <a:pt x="10" y="0"/>
                </a:moveTo>
                <a:lnTo>
                  <a:pt x="149" y="37"/>
                </a:lnTo>
                <a:lnTo>
                  <a:pt x="157" y="28"/>
                </a:lnTo>
                <a:lnTo>
                  <a:pt x="180" y="89"/>
                </a:lnTo>
                <a:lnTo>
                  <a:pt x="162" y="84"/>
                </a:lnTo>
                <a:lnTo>
                  <a:pt x="164" y="88"/>
                </a:lnTo>
                <a:lnTo>
                  <a:pt x="165" y="97"/>
                </a:lnTo>
                <a:lnTo>
                  <a:pt x="167" y="109"/>
                </a:lnTo>
                <a:lnTo>
                  <a:pt x="167" y="119"/>
                </a:lnTo>
                <a:lnTo>
                  <a:pt x="164" y="122"/>
                </a:lnTo>
                <a:lnTo>
                  <a:pt x="160" y="107"/>
                </a:lnTo>
                <a:lnTo>
                  <a:pt x="151" y="95"/>
                </a:lnTo>
                <a:lnTo>
                  <a:pt x="149" y="95"/>
                </a:lnTo>
                <a:lnTo>
                  <a:pt x="144" y="95"/>
                </a:lnTo>
                <a:lnTo>
                  <a:pt x="138" y="95"/>
                </a:lnTo>
                <a:lnTo>
                  <a:pt x="130" y="97"/>
                </a:lnTo>
                <a:lnTo>
                  <a:pt x="122" y="98"/>
                </a:lnTo>
                <a:lnTo>
                  <a:pt x="114" y="100"/>
                </a:lnTo>
                <a:lnTo>
                  <a:pt x="107" y="103"/>
                </a:lnTo>
                <a:lnTo>
                  <a:pt x="103" y="107"/>
                </a:lnTo>
                <a:lnTo>
                  <a:pt x="101" y="107"/>
                </a:lnTo>
                <a:lnTo>
                  <a:pt x="99" y="107"/>
                </a:lnTo>
                <a:lnTo>
                  <a:pt x="95" y="106"/>
                </a:lnTo>
                <a:lnTo>
                  <a:pt x="91" y="100"/>
                </a:lnTo>
                <a:lnTo>
                  <a:pt x="87" y="100"/>
                </a:lnTo>
                <a:lnTo>
                  <a:pt x="88" y="111"/>
                </a:lnTo>
                <a:lnTo>
                  <a:pt x="83" y="111"/>
                </a:lnTo>
                <a:lnTo>
                  <a:pt x="74" y="100"/>
                </a:lnTo>
                <a:lnTo>
                  <a:pt x="46" y="97"/>
                </a:lnTo>
                <a:lnTo>
                  <a:pt x="45" y="97"/>
                </a:lnTo>
                <a:lnTo>
                  <a:pt x="38" y="97"/>
                </a:lnTo>
                <a:lnTo>
                  <a:pt x="34" y="95"/>
                </a:lnTo>
                <a:lnTo>
                  <a:pt x="30" y="89"/>
                </a:lnTo>
                <a:lnTo>
                  <a:pt x="21" y="89"/>
                </a:lnTo>
                <a:lnTo>
                  <a:pt x="14" y="101"/>
                </a:lnTo>
                <a:lnTo>
                  <a:pt x="8" y="101"/>
                </a:lnTo>
                <a:lnTo>
                  <a:pt x="5" y="91"/>
                </a:lnTo>
                <a:lnTo>
                  <a:pt x="2" y="65"/>
                </a:lnTo>
                <a:lnTo>
                  <a:pt x="0" y="32"/>
                </a:lnTo>
                <a:lnTo>
                  <a:pt x="10" y="0"/>
                </a:lnTo>
                <a:close/>
              </a:path>
            </a:pathLst>
          </a:custGeom>
          <a:solidFill>
            <a:srgbClr val="A526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10" name="Freeform 1062"/>
          <p:cNvSpPr>
            <a:spLocks/>
          </p:cNvSpPr>
          <p:nvPr/>
        </p:nvSpPr>
        <p:spPr bwMode="auto">
          <a:xfrm>
            <a:off x="9615488" y="4959350"/>
            <a:ext cx="138113" cy="58738"/>
          </a:xfrm>
          <a:custGeom>
            <a:avLst/>
            <a:gdLst>
              <a:gd name="T0" fmla="*/ 0 w 173"/>
              <a:gd name="T1" fmla="*/ 2147483647 h 37"/>
              <a:gd name="T2" fmla="*/ 2147483647 w 173"/>
              <a:gd name="T3" fmla="*/ 2147483647 h 37"/>
              <a:gd name="T4" fmla="*/ 2147483647 w 173"/>
              <a:gd name="T5" fmla="*/ 2147483647 h 37"/>
              <a:gd name="T6" fmla="*/ 2147483647 w 173"/>
              <a:gd name="T7" fmla="*/ 2147483647 h 37"/>
              <a:gd name="T8" fmla="*/ 2147483647 w 173"/>
              <a:gd name="T9" fmla="*/ 2147483647 h 37"/>
              <a:gd name="T10" fmla="*/ 2147483647 w 173"/>
              <a:gd name="T11" fmla="*/ 2147483647 h 37"/>
              <a:gd name="T12" fmla="*/ 2147483647 w 173"/>
              <a:gd name="T13" fmla="*/ 2147483647 h 37"/>
              <a:gd name="T14" fmla="*/ 2147483647 w 173"/>
              <a:gd name="T15" fmla="*/ 2147483647 h 37"/>
              <a:gd name="T16" fmla="*/ 2147483647 w 173"/>
              <a:gd name="T17" fmla="*/ 0 h 37"/>
              <a:gd name="T18" fmla="*/ 2147483647 w 173"/>
              <a:gd name="T19" fmla="*/ 0 h 37"/>
              <a:gd name="T20" fmla="*/ 2147483647 w 173"/>
              <a:gd name="T21" fmla="*/ 2147483647 h 37"/>
              <a:gd name="T22" fmla="*/ 2147483647 w 173"/>
              <a:gd name="T23" fmla="*/ 2147483647 h 37"/>
              <a:gd name="T24" fmla="*/ 2147483647 w 173"/>
              <a:gd name="T25" fmla="*/ 2147483647 h 37"/>
              <a:gd name="T26" fmla="*/ 0 w 173"/>
              <a:gd name="T27" fmla="*/ 2147483647 h 37"/>
              <a:gd name="T28" fmla="*/ 0 w 173"/>
              <a:gd name="T29" fmla="*/ 214748364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
              <a:gd name="T46" fmla="*/ 0 h 37"/>
              <a:gd name="T47" fmla="*/ 173 w 173"/>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 h="37">
                <a:moveTo>
                  <a:pt x="0" y="25"/>
                </a:moveTo>
                <a:lnTo>
                  <a:pt x="6" y="25"/>
                </a:lnTo>
                <a:lnTo>
                  <a:pt x="22" y="22"/>
                </a:lnTo>
                <a:lnTo>
                  <a:pt x="45" y="21"/>
                </a:lnTo>
                <a:lnTo>
                  <a:pt x="74" y="16"/>
                </a:lnTo>
                <a:lnTo>
                  <a:pt x="103" y="13"/>
                </a:lnTo>
                <a:lnTo>
                  <a:pt x="132" y="9"/>
                </a:lnTo>
                <a:lnTo>
                  <a:pt x="156" y="5"/>
                </a:lnTo>
                <a:lnTo>
                  <a:pt x="173" y="0"/>
                </a:lnTo>
                <a:lnTo>
                  <a:pt x="167" y="22"/>
                </a:lnTo>
                <a:lnTo>
                  <a:pt x="151" y="32"/>
                </a:lnTo>
                <a:lnTo>
                  <a:pt x="8" y="37"/>
                </a:lnTo>
                <a:lnTo>
                  <a:pt x="0" y="25"/>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11" name="Freeform 1063"/>
          <p:cNvSpPr>
            <a:spLocks/>
          </p:cNvSpPr>
          <p:nvPr/>
        </p:nvSpPr>
        <p:spPr bwMode="auto">
          <a:xfrm>
            <a:off x="9650412" y="5029201"/>
            <a:ext cx="103188" cy="309563"/>
          </a:xfrm>
          <a:custGeom>
            <a:avLst/>
            <a:gdLst>
              <a:gd name="T0" fmla="*/ 2147483647 w 130"/>
              <a:gd name="T1" fmla="*/ 0 h 195"/>
              <a:gd name="T2" fmla="*/ 0 w 130"/>
              <a:gd name="T3" fmla="*/ 2147483647 h 195"/>
              <a:gd name="T4" fmla="*/ 2147483647 w 130"/>
              <a:gd name="T5" fmla="*/ 2147483647 h 195"/>
              <a:gd name="T6" fmla="*/ 2147483647 w 130"/>
              <a:gd name="T7" fmla="*/ 2147483647 h 195"/>
              <a:gd name="T8" fmla="*/ 2147483647 w 130"/>
              <a:gd name="T9" fmla="*/ 2147483647 h 195"/>
              <a:gd name="T10" fmla="*/ 2147483647 w 130"/>
              <a:gd name="T11" fmla="*/ 2147483647 h 195"/>
              <a:gd name="T12" fmla="*/ 2147483647 w 130"/>
              <a:gd name="T13" fmla="*/ 2147483647 h 195"/>
              <a:gd name="T14" fmla="*/ 2147483647 w 130"/>
              <a:gd name="T15" fmla="*/ 2147483647 h 195"/>
              <a:gd name="T16" fmla="*/ 2147483647 w 130"/>
              <a:gd name="T17" fmla="*/ 2147483647 h 195"/>
              <a:gd name="T18" fmla="*/ 2147483647 w 130"/>
              <a:gd name="T19" fmla="*/ 2147483647 h 195"/>
              <a:gd name="T20" fmla="*/ 2147483647 w 130"/>
              <a:gd name="T21" fmla="*/ 2147483647 h 195"/>
              <a:gd name="T22" fmla="*/ 2147483647 w 130"/>
              <a:gd name="T23" fmla="*/ 2147483647 h 195"/>
              <a:gd name="T24" fmla="*/ 2147483647 w 130"/>
              <a:gd name="T25" fmla="*/ 2147483647 h 195"/>
              <a:gd name="T26" fmla="*/ 2147483647 w 130"/>
              <a:gd name="T27" fmla="*/ 2147483647 h 195"/>
              <a:gd name="T28" fmla="*/ 2147483647 w 130"/>
              <a:gd name="T29" fmla="*/ 0 h 195"/>
              <a:gd name="T30" fmla="*/ 2147483647 w 130"/>
              <a:gd name="T31" fmla="*/ 0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195"/>
              <a:gd name="T50" fmla="*/ 130 w 130"/>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195">
                <a:moveTo>
                  <a:pt x="124" y="0"/>
                </a:moveTo>
                <a:lnTo>
                  <a:pt x="0" y="185"/>
                </a:lnTo>
                <a:lnTo>
                  <a:pt x="7" y="195"/>
                </a:lnTo>
                <a:lnTo>
                  <a:pt x="10" y="192"/>
                </a:lnTo>
                <a:lnTo>
                  <a:pt x="21" y="182"/>
                </a:lnTo>
                <a:lnTo>
                  <a:pt x="36" y="167"/>
                </a:lnTo>
                <a:lnTo>
                  <a:pt x="53" y="148"/>
                </a:lnTo>
                <a:lnTo>
                  <a:pt x="73" y="125"/>
                </a:lnTo>
                <a:lnTo>
                  <a:pt x="90" y="98"/>
                </a:lnTo>
                <a:lnTo>
                  <a:pt x="106" y="69"/>
                </a:lnTo>
                <a:lnTo>
                  <a:pt x="117" y="40"/>
                </a:lnTo>
                <a:lnTo>
                  <a:pt x="130" y="40"/>
                </a:lnTo>
                <a:lnTo>
                  <a:pt x="124" y="0"/>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1114" name="Text Box 1041"/>
          <p:cNvSpPr txBox="1">
            <a:spLocks noChangeArrowheads="1"/>
          </p:cNvSpPr>
          <p:nvPr/>
        </p:nvSpPr>
        <p:spPr bwMode="auto">
          <a:xfrm>
            <a:off x="1784145" y="6576435"/>
            <a:ext cx="4752975" cy="27918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b">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200" dirty="0">
                <a:latin typeface="Arial" panose="020B0604020202020204" pitchFamily="34" charset="0"/>
              </a:rPr>
              <a:t>With the permission of </a:t>
            </a:r>
            <a:r>
              <a:rPr lang="en-US" altLang="en-US" sz="1200" dirty="0" err="1">
                <a:latin typeface="Arial" panose="020B0604020202020204" pitchFamily="34" charset="0"/>
                <a:hlinkClick r:id="rId3"/>
              </a:rPr>
              <a:t>ProgramUtvikling</a:t>
            </a:r>
            <a:r>
              <a:rPr lang="en-US" altLang="en-US" sz="1200" dirty="0">
                <a:latin typeface="Arial" panose="020B0604020202020204" pitchFamily="34" charset="0"/>
                <a:hlinkClick r:id="rId3"/>
              </a:rPr>
              <a:t> as</a:t>
            </a:r>
            <a:endParaRPr lang="en-US" altLang="en-US" sz="1200" dirty="0">
              <a:latin typeface="Arial" panose="020B0604020202020204" pitchFamily="34" charset="0"/>
            </a:endParaRPr>
          </a:p>
        </p:txBody>
      </p:sp>
      <p:pic>
        <p:nvPicPr>
          <p:cNvPr id="131115"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9" y="5886449"/>
            <a:ext cx="181133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9106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1217612" y="33337"/>
            <a:ext cx="9601200" cy="685800"/>
          </a:xfrm>
          <a:noFill/>
        </p:spPr>
        <p:txBody>
          <a:bodyPr vert="horz" lIns="92075" tIns="46038" rIns="92075" bIns="46038" rtlCol="0" anchor="b">
            <a:normAutofit/>
          </a:bodyPr>
          <a:lstStyle/>
          <a:p>
            <a:r>
              <a:rPr lang="en-GB" altLang="en-US" dirty="0"/>
              <a:t>Characteristics of a Software Development Process</a:t>
            </a:r>
          </a:p>
        </p:txBody>
      </p:sp>
      <p:sp>
        <p:nvSpPr>
          <p:cNvPr id="133125" name="Rectangle 5"/>
          <p:cNvSpPr>
            <a:spLocks noGrp="1" noChangeArrowheads="1"/>
          </p:cNvSpPr>
          <p:nvPr>
            <p:ph idx="1"/>
          </p:nvPr>
        </p:nvSpPr>
        <p:spPr>
          <a:xfrm>
            <a:off x="227012" y="990600"/>
            <a:ext cx="10896602" cy="5029200"/>
          </a:xfrm>
        </p:spPr>
        <p:txBody>
          <a:bodyPr>
            <a:normAutofit fontScale="92500" lnSpcReduction="10000"/>
          </a:bodyPr>
          <a:lstStyle/>
          <a:p>
            <a:r>
              <a:rPr lang="en-GB" altLang="en-US" sz="1600" dirty="0"/>
              <a:t>Characteristics of a good process</a:t>
            </a:r>
          </a:p>
          <a:p>
            <a:pPr lvl="1"/>
            <a:r>
              <a:rPr lang="en-GB" altLang="en-US" dirty="0"/>
              <a:t>Provides guidelines for efficient development of quality software</a:t>
            </a:r>
          </a:p>
          <a:p>
            <a:pPr lvl="1"/>
            <a:r>
              <a:rPr lang="en-GB" altLang="en-US" dirty="0"/>
              <a:t>Reduces risk and increases predictability</a:t>
            </a:r>
          </a:p>
          <a:p>
            <a:pPr lvl="1"/>
            <a:r>
              <a:rPr lang="en-GB" altLang="en-US" dirty="0"/>
              <a:t>Promotes a common vision and culture</a:t>
            </a:r>
          </a:p>
          <a:p>
            <a:pPr lvl="1"/>
            <a:r>
              <a:rPr lang="en-GB" altLang="en-US" dirty="0"/>
              <a:t>Presents the currently best practice</a:t>
            </a:r>
          </a:p>
          <a:p>
            <a:endParaRPr lang="en-GB" altLang="en-US" sz="1600" dirty="0"/>
          </a:p>
          <a:p>
            <a:r>
              <a:rPr lang="en-GB" altLang="en-US" sz="1600" dirty="0"/>
              <a:t>We will look at three processes</a:t>
            </a:r>
          </a:p>
          <a:p>
            <a:pPr lvl="1"/>
            <a:r>
              <a:rPr lang="en-GB" altLang="en-US" dirty="0"/>
              <a:t>Waterfall</a:t>
            </a:r>
          </a:p>
          <a:p>
            <a:pPr lvl="1"/>
            <a:r>
              <a:rPr lang="en-GB" altLang="en-US" dirty="0"/>
              <a:t>Unified Process (UP, USDP, RUP)</a:t>
            </a:r>
          </a:p>
          <a:p>
            <a:pPr lvl="1"/>
            <a:r>
              <a:rPr lang="en-GB" altLang="en-US" dirty="0"/>
              <a:t>Scrum</a:t>
            </a:r>
          </a:p>
          <a:p>
            <a:pPr lvl="2"/>
            <a:r>
              <a:rPr lang="en-GB" altLang="en-US" sz="2000" dirty="0"/>
              <a:t>One of several agile methods</a:t>
            </a:r>
          </a:p>
          <a:p>
            <a:pPr lvl="2"/>
            <a:r>
              <a:rPr lang="en-GB" altLang="en-US" sz="2000" dirty="0"/>
              <a:t>XP, DSDM, Crystal, </a:t>
            </a:r>
            <a:r>
              <a:rPr lang="en-GB" altLang="en-US" sz="2000" dirty="0" err="1"/>
              <a:t>Evo</a:t>
            </a:r>
            <a:r>
              <a:rPr lang="en-GB" altLang="en-US" sz="2000" dirty="0"/>
              <a:t>, FDD, Lean</a:t>
            </a:r>
          </a:p>
          <a:p>
            <a:endParaRPr lang="en-GB" altLang="en-US" sz="1600" dirty="0"/>
          </a:p>
          <a:p>
            <a:r>
              <a:rPr lang="en-GB" altLang="en-US" sz="1600" dirty="0"/>
              <a:t>Processes have different properties</a:t>
            </a:r>
          </a:p>
          <a:p>
            <a:pPr lvl="1"/>
            <a:r>
              <a:rPr lang="en-GB" altLang="en-US" dirty="0"/>
              <a:t>Choose one that fits your project</a:t>
            </a:r>
            <a:endParaRPr lang="sv-SE" altLang="en-US" dirty="0"/>
          </a:p>
        </p:txBody>
      </p:sp>
      <p:pic>
        <p:nvPicPr>
          <p:cNvPr id="133124" name="Picture 1028" descr="pe0156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013" y="3268663"/>
            <a:ext cx="23987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8154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a:xfrm>
            <a:off x="836612" y="18245"/>
            <a:ext cx="11125200" cy="591355"/>
          </a:xfrm>
        </p:spPr>
        <p:txBody>
          <a:bodyPr vert="horz" lIns="92075" tIns="46038" rIns="92075" bIns="46038" rtlCol="0" anchor="b">
            <a:normAutofit/>
          </a:bodyPr>
          <a:lstStyle/>
          <a:p>
            <a:pPr eaLnBrk="1" hangingPunct="1"/>
            <a:r>
              <a:rPr lang="en-GB" altLang="en-US" dirty="0"/>
              <a:t>Lean Development – Avoid the Seven </a:t>
            </a:r>
            <a:r>
              <a:rPr lang="en-GB" altLang="en-US" dirty="0" smtClean="0"/>
              <a:t>Wastes</a:t>
            </a:r>
            <a:r>
              <a:rPr lang="tr-TR" altLang="en-US" dirty="0" smtClean="0"/>
              <a:t>  (Continued)</a:t>
            </a:r>
            <a:endParaRPr lang="en-GB" altLang="en-US" dirty="0"/>
          </a:p>
        </p:txBody>
      </p:sp>
      <p:sp>
        <p:nvSpPr>
          <p:cNvPr id="183299" name="Rectangle 3"/>
          <p:cNvSpPr>
            <a:spLocks noGrp="1" noChangeArrowheads="1"/>
          </p:cNvSpPr>
          <p:nvPr>
            <p:ph idx="1"/>
          </p:nvPr>
        </p:nvSpPr>
        <p:spPr>
          <a:xfrm>
            <a:off x="150811" y="609600"/>
            <a:ext cx="12038013" cy="6019800"/>
          </a:xfrm>
        </p:spPr>
        <p:txBody>
          <a:bodyPr>
            <a:noAutofit/>
          </a:bodyPr>
          <a:lstStyle/>
          <a:p>
            <a:pPr eaLnBrk="1" hangingPunct="1">
              <a:lnSpc>
                <a:spcPct val="90000"/>
              </a:lnSpc>
            </a:pPr>
            <a:r>
              <a:rPr lang="en-GB" altLang="en-US" sz="1800" dirty="0"/>
              <a:t>Waste is</a:t>
            </a:r>
          </a:p>
          <a:p>
            <a:pPr lvl="1" eaLnBrk="1" hangingPunct="1">
              <a:lnSpc>
                <a:spcPct val="90000"/>
              </a:lnSpc>
            </a:pPr>
            <a:r>
              <a:rPr lang="en-GB" altLang="en-US" dirty="0"/>
              <a:t>Anything that interferes with giving customers what they value</a:t>
            </a:r>
          </a:p>
          <a:p>
            <a:pPr lvl="2" eaLnBrk="1" hangingPunct="1">
              <a:lnSpc>
                <a:spcPct val="90000"/>
              </a:lnSpc>
            </a:pPr>
            <a:r>
              <a:rPr lang="en-GB" altLang="en-US" sz="1800" dirty="0"/>
              <a:t>At the time and place where it will provide the most value</a:t>
            </a:r>
          </a:p>
          <a:p>
            <a:pPr marL="342900" indent="-342900" eaLnBrk="1" hangingPunct="1">
              <a:lnSpc>
                <a:spcPct val="90000"/>
              </a:lnSpc>
              <a:buFont typeface="+mj-lt"/>
              <a:buAutoNum type="arabicPeriod" startAt="5"/>
            </a:pPr>
            <a:r>
              <a:rPr lang="en-GB" altLang="en-US" sz="1800" dirty="0" smtClean="0"/>
              <a:t>Handoffs</a:t>
            </a:r>
            <a:endParaRPr lang="en-GB" altLang="en-US" sz="1800" dirty="0"/>
          </a:p>
          <a:p>
            <a:pPr lvl="1" eaLnBrk="1" hangingPunct="1">
              <a:lnSpc>
                <a:spcPct val="90000"/>
              </a:lnSpc>
            </a:pPr>
            <a:r>
              <a:rPr lang="en-GB" altLang="en-US" dirty="0"/>
              <a:t>Tacit knowledge is lost in hand offs. Like giving a bicycle and an instruction book to someone not knowing how to ride. Use integrated teams, experience, and talking.</a:t>
            </a:r>
          </a:p>
          <a:p>
            <a:pPr eaLnBrk="1" hangingPunct="1">
              <a:lnSpc>
                <a:spcPct val="90000"/>
              </a:lnSpc>
              <a:buFont typeface="Arial" panose="020B0604020202020204" pitchFamily="34" charset="0"/>
              <a:buAutoNum type="arabicPeriod" startAt="5"/>
            </a:pPr>
            <a:r>
              <a:rPr lang="en-GB" altLang="en-US" sz="1800" dirty="0"/>
              <a:t>Delays</a:t>
            </a:r>
          </a:p>
          <a:p>
            <a:pPr lvl="1" eaLnBrk="1" hangingPunct="1">
              <a:lnSpc>
                <a:spcPct val="90000"/>
              </a:lnSpc>
            </a:pPr>
            <a:r>
              <a:rPr lang="en-GB" altLang="en-US" dirty="0"/>
              <a:t>Developers make critical decisions every 15 minutes. Make information available.</a:t>
            </a:r>
          </a:p>
          <a:p>
            <a:pPr lvl="1" eaLnBrk="1" hangingPunct="1">
              <a:lnSpc>
                <a:spcPct val="90000"/>
              </a:lnSpc>
            </a:pPr>
            <a:r>
              <a:rPr lang="en-GB" altLang="en-US" dirty="0"/>
              <a:t>Other delays: Projects approval, people, change approval, functionality, testing.</a:t>
            </a:r>
          </a:p>
          <a:p>
            <a:pPr eaLnBrk="1" hangingPunct="1">
              <a:lnSpc>
                <a:spcPct val="90000"/>
              </a:lnSpc>
              <a:buFont typeface="Arial" panose="020B0604020202020204" pitchFamily="34" charset="0"/>
              <a:buAutoNum type="arabicPeriod" startAt="5"/>
            </a:pPr>
            <a:r>
              <a:rPr lang="en-GB" altLang="en-US" sz="1800" dirty="0"/>
              <a:t>Defects</a:t>
            </a:r>
          </a:p>
          <a:p>
            <a:pPr lvl="1" eaLnBrk="1" hangingPunct="1">
              <a:lnSpc>
                <a:spcPct val="90000"/>
              </a:lnSpc>
            </a:pPr>
            <a:r>
              <a:rPr lang="en-GB" altLang="en-US" dirty="0"/>
              <a:t>Test is Design. Make defects unusual. Discover defects early. Test automatically and manually, early and often. Final verification should </a:t>
            </a:r>
            <a:r>
              <a:rPr lang="en-GB" altLang="en-US" i="1" dirty="0"/>
              <a:t>not</a:t>
            </a:r>
            <a:r>
              <a:rPr lang="en-GB" altLang="en-US" dirty="0"/>
              <a:t> routinely discover new defects</a:t>
            </a:r>
            <a:endParaRPr lang="sv-SE" altLang="en-US" dirty="0"/>
          </a:p>
        </p:txBody>
      </p:sp>
    </p:spTree>
    <p:extLst>
      <p:ext uri="{BB962C8B-B14F-4D97-AF65-F5344CB8AC3E}">
        <p14:creationId xmlns:p14="http://schemas.microsoft.com/office/powerpoint/2010/main" val="302005696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2414" y="-16329"/>
            <a:ext cx="9601200" cy="1143000"/>
          </a:xfrm>
        </p:spPr>
        <p:txBody>
          <a:bodyPr/>
          <a:lstStyle/>
          <a:p>
            <a:r>
              <a:rPr lang="sv-SE" altLang="en-US" dirty="0"/>
              <a:t>Processes – Waterfall</a:t>
            </a:r>
          </a:p>
        </p:txBody>
      </p:sp>
      <p:sp>
        <p:nvSpPr>
          <p:cNvPr id="174083" name="Rectangle 3"/>
          <p:cNvSpPr>
            <a:spLocks noGrp="1" noChangeArrowheads="1"/>
          </p:cNvSpPr>
          <p:nvPr>
            <p:ph idx="1"/>
          </p:nvPr>
        </p:nvSpPr>
        <p:spPr>
          <a:xfrm>
            <a:off x="608012" y="1524000"/>
            <a:ext cx="11125200" cy="5029200"/>
          </a:xfrm>
        </p:spPr>
        <p:txBody>
          <a:bodyPr>
            <a:normAutofit fontScale="85000" lnSpcReduction="20000"/>
          </a:bodyPr>
          <a:lstStyle/>
          <a:p>
            <a:r>
              <a:rPr lang="sv-SE" altLang="en-US" sz="3300" dirty="0"/>
              <a:t>Phases: </a:t>
            </a:r>
          </a:p>
          <a:p>
            <a:pPr lvl="1"/>
            <a:r>
              <a:rPr lang="sv-SE" altLang="en-US" sz="2800" dirty="0"/>
              <a:t>Requirements capture</a:t>
            </a:r>
          </a:p>
          <a:p>
            <a:pPr lvl="1"/>
            <a:r>
              <a:rPr lang="sv-SE" altLang="en-US" sz="2800" dirty="0"/>
              <a:t>Requirements analysis</a:t>
            </a:r>
          </a:p>
          <a:p>
            <a:pPr lvl="1"/>
            <a:r>
              <a:rPr lang="sv-SE" altLang="en-US" sz="2800" dirty="0"/>
              <a:t>System analysis</a:t>
            </a:r>
          </a:p>
          <a:p>
            <a:pPr lvl="1"/>
            <a:r>
              <a:rPr lang="sv-SE" altLang="en-US" sz="2800" dirty="0"/>
              <a:t>Design</a:t>
            </a:r>
          </a:p>
          <a:p>
            <a:pPr lvl="1"/>
            <a:r>
              <a:rPr lang="sv-SE" altLang="en-US" sz="2800" dirty="0"/>
              <a:t>Implementation, unit testing</a:t>
            </a:r>
          </a:p>
          <a:p>
            <a:pPr lvl="1"/>
            <a:r>
              <a:rPr lang="sv-SE" altLang="en-US" sz="2800" dirty="0"/>
              <a:t>Integration,  integration testing, system testing</a:t>
            </a:r>
          </a:p>
          <a:p>
            <a:pPr lvl="1"/>
            <a:r>
              <a:rPr lang="sv-SE" altLang="en-US" sz="2800" dirty="0"/>
              <a:t>Acceptance, acceptance testing</a:t>
            </a:r>
          </a:p>
          <a:p>
            <a:pPr lvl="1"/>
            <a:r>
              <a:rPr lang="sv-SE" altLang="en-US" sz="2800" dirty="0"/>
              <a:t>Deployment</a:t>
            </a:r>
          </a:p>
          <a:p>
            <a:pPr lvl="1"/>
            <a:r>
              <a:rPr lang="sv-SE" altLang="en-US" sz="2800" dirty="0"/>
              <a:t>Maintenance</a:t>
            </a:r>
          </a:p>
          <a:p>
            <a:endParaRPr lang="sv-SE" altLang="en-US" dirty="0"/>
          </a:p>
          <a:p>
            <a:r>
              <a:rPr lang="sv-SE" altLang="en-US" sz="2600" dirty="0"/>
              <a:t>One phase is closed and approved before the next one is started</a:t>
            </a:r>
          </a:p>
          <a:p>
            <a:pPr lvl="1"/>
            <a:r>
              <a:rPr lang="sv-SE" altLang="en-US" sz="2300" dirty="0"/>
              <a:t>Various models for iterating back to adjust previous phases</a:t>
            </a:r>
          </a:p>
        </p:txBody>
      </p:sp>
    </p:spTree>
    <p:extLst>
      <p:ext uri="{BB962C8B-B14F-4D97-AF65-F5344CB8AC3E}">
        <p14:creationId xmlns:p14="http://schemas.microsoft.com/office/powerpoint/2010/main" val="32314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1026"/>
          <p:cNvSpPr>
            <a:spLocks noGrp="1" noChangeArrowheads="1"/>
          </p:cNvSpPr>
          <p:nvPr>
            <p:ph type="title"/>
          </p:nvPr>
        </p:nvSpPr>
        <p:spPr>
          <a:xfrm>
            <a:off x="989012" y="188461"/>
            <a:ext cx="9601200" cy="561974"/>
          </a:xfrm>
        </p:spPr>
        <p:txBody>
          <a:bodyPr vert="horz" lIns="92075" tIns="46038" rIns="92075" bIns="46038" rtlCol="0" anchor="b">
            <a:normAutofit/>
          </a:bodyPr>
          <a:lstStyle/>
          <a:p>
            <a:r>
              <a:rPr lang="en-GB" altLang="en-US" dirty="0"/>
              <a:t>The Waterfall Model</a:t>
            </a:r>
          </a:p>
        </p:txBody>
      </p:sp>
      <p:sp>
        <p:nvSpPr>
          <p:cNvPr id="135186" name="Rectangle 18"/>
          <p:cNvSpPr>
            <a:spLocks noGrp="1" noChangeArrowheads="1"/>
          </p:cNvSpPr>
          <p:nvPr>
            <p:ph idx="1"/>
          </p:nvPr>
        </p:nvSpPr>
        <p:spPr>
          <a:xfrm>
            <a:off x="379412" y="1066800"/>
            <a:ext cx="11049000" cy="5310408"/>
          </a:xfrm>
        </p:spPr>
        <p:txBody>
          <a:bodyPr>
            <a:normAutofit/>
          </a:bodyPr>
          <a:lstStyle/>
          <a:p>
            <a:pPr eaLnBrk="1" hangingPunct="1">
              <a:lnSpc>
                <a:spcPct val="90000"/>
              </a:lnSpc>
            </a:pPr>
            <a:r>
              <a:rPr lang="en-GB" altLang="en-US" dirty="0"/>
              <a:t>Stepwise model from a requirements phase to finished product</a:t>
            </a:r>
          </a:p>
          <a:p>
            <a:pPr lvl="1" eaLnBrk="1" hangingPunct="1">
              <a:lnSpc>
                <a:spcPct val="90000"/>
              </a:lnSpc>
            </a:pPr>
            <a:r>
              <a:rPr lang="en-GB" altLang="en-US" dirty="0"/>
              <a:t>A major  improvement compared to earlier two phase ”code and fix”</a:t>
            </a:r>
          </a:p>
          <a:p>
            <a:pPr lvl="1" eaLnBrk="1" hangingPunct="1">
              <a:lnSpc>
                <a:spcPct val="90000"/>
              </a:lnSpc>
            </a:pPr>
            <a:r>
              <a:rPr lang="en-GB" altLang="en-US" dirty="0"/>
              <a:t>Assumedly defined in 1970 by </a:t>
            </a:r>
            <a:r>
              <a:rPr lang="en-GB" altLang="en-US" dirty="0" err="1"/>
              <a:t>Dr.</a:t>
            </a:r>
            <a:r>
              <a:rPr lang="en-GB" altLang="en-US" dirty="0"/>
              <a:t> Winston W. Royce working at TRW</a:t>
            </a:r>
          </a:p>
          <a:p>
            <a:pPr lvl="2" eaLnBrk="1" hangingPunct="1">
              <a:lnSpc>
                <a:spcPct val="90000"/>
              </a:lnSpc>
            </a:pPr>
            <a:r>
              <a:rPr lang="en-GB" altLang="en-US" dirty="0"/>
              <a:t>Managing the Development of Large Software Systems</a:t>
            </a:r>
          </a:p>
          <a:p>
            <a:pPr lvl="1" eaLnBrk="1" hangingPunct="1">
              <a:lnSpc>
                <a:spcPct val="90000"/>
              </a:lnSpc>
            </a:pPr>
            <a:r>
              <a:rPr lang="en-GB" altLang="en-US" dirty="0"/>
              <a:t>Recognised the need for feedback loops between stages</a:t>
            </a:r>
          </a:p>
          <a:p>
            <a:pPr lvl="1" eaLnBrk="1" hangingPunct="1">
              <a:lnSpc>
                <a:spcPct val="90000"/>
              </a:lnSpc>
            </a:pPr>
            <a:endParaRPr lang="en-GB" altLang="en-US" dirty="0"/>
          </a:p>
          <a:p>
            <a:pPr lvl="1" eaLnBrk="1" hangingPunct="1">
              <a:lnSpc>
                <a:spcPct val="90000"/>
              </a:lnSpc>
            </a:pPr>
            <a:endParaRPr lang="en-GB" altLang="en-US" dirty="0"/>
          </a:p>
          <a:p>
            <a:pPr lvl="1" eaLnBrk="1" hangingPunct="1">
              <a:lnSpc>
                <a:spcPct val="90000"/>
              </a:lnSpc>
            </a:pPr>
            <a:endParaRPr lang="en-GB" altLang="en-US" dirty="0"/>
          </a:p>
          <a:p>
            <a:pPr lvl="1" eaLnBrk="1" hangingPunct="1">
              <a:lnSpc>
                <a:spcPct val="90000"/>
              </a:lnSpc>
            </a:pPr>
            <a:endParaRPr lang="en-GB" altLang="en-US" dirty="0"/>
          </a:p>
          <a:p>
            <a:pPr lvl="1" eaLnBrk="1" hangingPunct="1">
              <a:lnSpc>
                <a:spcPct val="90000"/>
              </a:lnSpc>
            </a:pPr>
            <a:endParaRPr lang="en-GB" altLang="en-US" dirty="0"/>
          </a:p>
          <a:p>
            <a:pPr lvl="1" eaLnBrk="1" hangingPunct="1">
              <a:lnSpc>
                <a:spcPct val="90000"/>
              </a:lnSpc>
            </a:pPr>
            <a:endParaRPr lang="en-GB" altLang="en-US" dirty="0"/>
          </a:p>
          <a:p>
            <a:pPr lvl="1" eaLnBrk="1" hangingPunct="1">
              <a:lnSpc>
                <a:spcPct val="90000"/>
              </a:lnSpc>
            </a:pPr>
            <a:endParaRPr lang="en-GB" altLang="en-US" dirty="0"/>
          </a:p>
          <a:p>
            <a:pPr lvl="1" eaLnBrk="1" hangingPunct="1">
              <a:lnSpc>
                <a:spcPct val="90000"/>
              </a:lnSpc>
            </a:pPr>
            <a:endParaRPr lang="en-GB" altLang="en-US" dirty="0"/>
          </a:p>
          <a:p>
            <a:pPr lvl="1" eaLnBrk="1" hangingPunct="1">
              <a:lnSpc>
                <a:spcPct val="90000"/>
              </a:lnSpc>
            </a:pPr>
            <a:r>
              <a:rPr lang="en-GB" altLang="en-US" dirty="0"/>
              <a:t>“I believe in this concept, but the implementation described above is risky and invites failure”</a:t>
            </a:r>
          </a:p>
          <a:p>
            <a:pPr lvl="2" eaLnBrk="1" hangingPunct="1">
              <a:lnSpc>
                <a:spcPct val="90000"/>
              </a:lnSpc>
            </a:pPr>
            <a:r>
              <a:rPr lang="en-GB" altLang="en-US" dirty="0"/>
              <a:t>Because of corrections coming from running the system</a:t>
            </a:r>
            <a:endParaRPr lang="sv-SE" altLang="en-US" dirty="0"/>
          </a:p>
        </p:txBody>
      </p:sp>
      <p:sp>
        <p:nvSpPr>
          <p:cNvPr id="135172" name="Text Box 1028"/>
          <p:cNvSpPr txBox="1">
            <a:spLocks noChangeArrowheads="1"/>
          </p:cNvSpPr>
          <p:nvPr/>
        </p:nvSpPr>
        <p:spPr bwMode="auto">
          <a:xfrm>
            <a:off x="2914650" y="2862263"/>
            <a:ext cx="1498600" cy="373062"/>
          </a:xfrm>
          <a:prstGeom prst="rect">
            <a:avLst/>
          </a:prstGeom>
          <a:noFill/>
          <a:ln w="63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altLang="en-US" sz="1800">
                <a:latin typeface="Arial" panose="020B0604020202020204" pitchFamily="34" charset="0"/>
              </a:rPr>
              <a:t>Requirement</a:t>
            </a:r>
          </a:p>
        </p:txBody>
      </p:sp>
      <p:sp>
        <p:nvSpPr>
          <p:cNvPr id="135173" name="Text Box 1029"/>
          <p:cNvSpPr txBox="1">
            <a:spLocks noChangeArrowheads="1"/>
          </p:cNvSpPr>
          <p:nvPr/>
        </p:nvSpPr>
        <p:spPr bwMode="auto">
          <a:xfrm>
            <a:off x="4132262" y="3306763"/>
            <a:ext cx="901700" cy="373062"/>
          </a:xfrm>
          <a:prstGeom prst="rect">
            <a:avLst/>
          </a:prstGeom>
          <a:noFill/>
          <a:ln w="63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altLang="en-US" sz="1800">
                <a:latin typeface="Arial" panose="020B0604020202020204" pitchFamily="34" charset="0"/>
              </a:rPr>
              <a:t>Design</a:t>
            </a:r>
          </a:p>
        </p:txBody>
      </p:sp>
      <p:sp>
        <p:nvSpPr>
          <p:cNvPr id="135174" name="Text Box 1030"/>
          <p:cNvSpPr txBox="1">
            <a:spLocks noChangeArrowheads="1"/>
          </p:cNvSpPr>
          <p:nvPr/>
        </p:nvSpPr>
        <p:spPr bwMode="auto">
          <a:xfrm>
            <a:off x="4714875" y="3749676"/>
            <a:ext cx="2222500" cy="373063"/>
          </a:xfrm>
          <a:prstGeom prst="rect">
            <a:avLst/>
          </a:prstGeom>
          <a:noFill/>
          <a:ln w="63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altLang="en-US" sz="1800">
                <a:latin typeface="Arial" panose="020B0604020202020204" pitchFamily="34" charset="0"/>
              </a:rPr>
              <a:t>Coding and unit test</a:t>
            </a:r>
          </a:p>
        </p:txBody>
      </p:sp>
      <p:sp>
        <p:nvSpPr>
          <p:cNvPr id="135175" name="Text Box 1031"/>
          <p:cNvSpPr txBox="1">
            <a:spLocks noChangeArrowheads="1"/>
          </p:cNvSpPr>
          <p:nvPr/>
        </p:nvSpPr>
        <p:spPr bwMode="auto">
          <a:xfrm>
            <a:off x="6464300" y="4200526"/>
            <a:ext cx="2095500" cy="373063"/>
          </a:xfrm>
          <a:prstGeom prst="rect">
            <a:avLst/>
          </a:prstGeom>
          <a:noFill/>
          <a:ln w="63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altLang="en-US" sz="1800">
                <a:latin typeface="Arial" panose="020B0604020202020204" pitchFamily="34" charset="0"/>
              </a:rPr>
              <a:t>System Integration</a:t>
            </a:r>
          </a:p>
        </p:txBody>
      </p:sp>
      <p:sp>
        <p:nvSpPr>
          <p:cNvPr id="135176" name="Text Box 1032"/>
          <p:cNvSpPr txBox="1">
            <a:spLocks noChangeArrowheads="1"/>
          </p:cNvSpPr>
          <p:nvPr/>
        </p:nvSpPr>
        <p:spPr bwMode="auto">
          <a:xfrm>
            <a:off x="8153400" y="4654551"/>
            <a:ext cx="1498600" cy="373063"/>
          </a:xfrm>
          <a:prstGeom prst="rect">
            <a:avLst/>
          </a:prstGeom>
          <a:noFill/>
          <a:ln w="63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altLang="en-US" sz="1800">
                <a:latin typeface="Arial" panose="020B0604020202020204" pitchFamily="34" charset="0"/>
              </a:rPr>
              <a:t>Maintenance</a:t>
            </a:r>
          </a:p>
        </p:txBody>
      </p:sp>
      <p:sp>
        <p:nvSpPr>
          <p:cNvPr id="135177" name="AutoShape 1033"/>
          <p:cNvSpPr>
            <a:spLocks noChangeArrowheads="1"/>
          </p:cNvSpPr>
          <p:nvPr/>
        </p:nvSpPr>
        <p:spPr bwMode="auto">
          <a:xfrm flipV="1">
            <a:off x="4413251" y="3089276"/>
            <a:ext cx="350837" cy="2143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5178" name="AutoShape 1034"/>
          <p:cNvSpPr>
            <a:spLocks noChangeArrowheads="1"/>
          </p:cNvSpPr>
          <p:nvPr/>
        </p:nvSpPr>
        <p:spPr bwMode="auto">
          <a:xfrm flipV="1">
            <a:off x="5048251" y="3543301"/>
            <a:ext cx="350837" cy="2143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5179" name="AutoShape 1035"/>
          <p:cNvSpPr>
            <a:spLocks noChangeArrowheads="1"/>
          </p:cNvSpPr>
          <p:nvPr/>
        </p:nvSpPr>
        <p:spPr bwMode="auto">
          <a:xfrm flipV="1">
            <a:off x="6958012" y="3975101"/>
            <a:ext cx="350838" cy="2143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5180" name="AutoShape 1036"/>
          <p:cNvSpPr>
            <a:spLocks noChangeArrowheads="1"/>
          </p:cNvSpPr>
          <p:nvPr/>
        </p:nvSpPr>
        <p:spPr bwMode="auto">
          <a:xfrm flipV="1">
            <a:off x="8567737" y="4449763"/>
            <a:ext cx="350838" cy="2143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5181" name="AutoShape 1037"/>
          <p:cNvSpPr>
            <a:spLocks noChangeArrowheads="1"/>
          </p:cNvSpPr>
          <p:nvPr/>
        </p:nvSpPr>
        <p:spPr bwMode="auto">
          <a:xfrm flipH="1">
            <a:off x="7761288" y="4594225"/>
            <a:ext cx="384175"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5182" name="AutoShape 1038"/>
          <p:cNvSpPr>
            <a:spLocks noChangeArrowheads="1"/>
          </p:cNvSpPr>
          <p:nvPr/>
        </p:nvSpPr>
        <p:spPr bwMode="auto">
          <a:xfrm flipH="1">
            <a:off x="3705226" y="3241675"/>
            <a:ext cx="384175"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5183" name="AutoShape 1039"/>
          <p:cNvSpPr>
            <a:spLocks noChangeArrowheads="1"/>
          </p:cNvSpPr>
          <p:nvPr/>
        </p:nvSpPr>
        <p:spPr bwMode="auto">
          <a:xfrm flipH="1">
            <a:off x="4319588" y="3675064"/>
            <a:ext cx="384175"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5184" name="AutoShape 1040"/>
          <p:cNvSpPr>
            <a:spLocks noChangeArrowheads="1"/>
          </p:cNvSpPr>
          <p:nvPr/>
        </p:nvSpPr>
        <p:spPr bwMode="auto">
          <a:xfrm flipH="1">
            <a:off x="6049963" y="4138614"/>
            <a:ext cx="384175"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12700">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35185" name="Text Box 1041"/>
          <p:cNvSpPr txBox="1">
            <a:spLocks noChangeArrowheads="1"/>
          </p:cNvSpPr>
          <p:nvPr/>
        </p:nvSpPr>
        <p:spPr bwMode="auto">
          <a:xfrm>
            <a:off x="3717926" y="6377208"/>
            <a:ext cx="475297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b">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200">
                <a:latin typeface="Arial" panose="020B0604020202020204" pitchFamily="34" charset="0"/>
              </a:rPr>
              <a:t>[Royce 70]</a:t>
            </a:r>
          </a:p>
        </p:txBody>
      </p:sp>
    </p:spTree>
    <p:extLst>
      <p:ext uri="{BB962C8B-B14F-4D97-AF65-F5344CB8AC3E}">
        <p14:creationId xmlns:p14="http://schemas.microsoft.com/office/powerpoint/2010/main" val="32022922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sv-SE" altLang="en-US"/>
              <a:t>Waterfall Advantages and Drawbacks</a:t>
            </a:r>
          </a:p>
        </p:txBody>
      </p:sp>
      <p:sp>
        <p:nvSpPr>
          <p:cNvPr id="175108" name="Rectangle 4"/>
          <p:cNvSpPr>
            <a:spLocks noGrp="1" noChangeArrowheads="1"/>
          </p:cNvSpPr>
          <p:nvPr>
            <p:ph idx="1"/>
          </p:nvPr>
        </p:nvSpPr>
        <p:spPr/>
        <p:txBody>
          <a:bodyPr>
            <a:normAutofit/>
          </a:bodyPr>
          <a:lstStyle/>
          <a:p>
            <a:pPr>
              <a:buFont typeface="Arial" panose="020B0604020202020204" pitchFamily="34" charset="0"/>
              <a:buChar char="+"/>
            </a:pPr>
            <a:r>
              <a:rPr lang="sv-SE" altLang="en-US"/>
              <a:t>Easy to understand, linear</a:t>
            </a:r>
          </a:p>
          <a:p>
            <a:pPr lvl="1"/>
            <a:r>
              <a:rPr lang="sv-SE" altLang="en-US"/>
              <a:t>Everything is well planned before producing</a:t>
            </a:r>
          </a:p>
          <a:p>
            <a:pPr lvl="1"/>
            <a:r>
              <a:rPr lang="sv-SE" altLang="en-US"/>
              <a:t>Avoids surprises by features not thought of</a:t>
            </a:r>
          </a:p>
          <a:p>
            <a:endParaRPr lang="sv-SE" altLang="en-US"/>
          </a:p>
          <a:p>
            <a:pPr>
              <a:buFont typeface="Arial" panose="020B0604020202020204" pitchFamily="34" charset="0"/>
              <a:buChar char="–"/>
            </a:pPr>
            <a:r>
              <a:rPr lang="sv-SE" altLang="en-US"/>
              <a:t>Assumes world and understanding is static</a:t>
            </a:r>
          </a:p>
          <a:p>
            <a:pPr lvl="1"/>
            <a:r>
              <a:rPr lang="sv-SE" altLang="en-US"/>
              <a:t>Adapts badly to changes in understanding and environment during development</a:t>
            </a:r>
          </a:p>
          <a:p>
            <a:pPr lvl="1"/>
            <a:r>
              <a:rPr lang="sv-SE" altLang="en-US"/>
              <a:t>Adapts badly to limited resources, all requirements are approved and need to be delivered, although sufficient value for money may be obained with less</a:t>
            </a:r>
          </a:p>
          <a:p>
            <a:endParaRPr lang="sv-SE" altLang="en-US"/>
          </a:p>
        </p:txBody>
      </p:sp>
      <p:sp>
        <p:nvSpPr>
          <p:cNvPr id="175109" name="Text Box 1041"/>
          <p:cNvSpPr txBox="1">
            <a:spLocks noChangeArrowheads="1"/>
          </p:cNvSpPr>
          <p:nvPr/>
        </p:nvSpPr>
        <p:spPr bwMode="auto">
          <a:xfrm>
            <a:off x="3717926" y="6377208"/>
            <a:ext cx="4752975"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b">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200">
                <a:latin typeface="Arial" panose="020B0604020202020204" pitchFamily="34" charset="0"/>
              </a:rPr>
              <a:t>[Waterfall]</a:t>
            </a:r>
          </a:p>
        </p:txBody>
      </p:sp>
    </p:spTree>
    <p:extLst>
      <p:ext uri="{BB962C8B-B14F-4D97-AF65-F5344CB8AC3E}">
        <p14:creationId xmlns:p14="http://schemas.microsoft.com/office/powerpoint/2010/main" val="364437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a:xfrm>
            <a:off x="1293812" y="228600"/>
            <a:ext cx="9601200" cy="533400"/>
          </a:xfrm>
          <a:noFill/>
        </p:spPr>
        <p:txBody>
          <a:bodyPr vert="horz" lIns="92075" tIns="46038" rIns="92075" bIns="46038" rtlCol="0" anchor="b" anchorCtr="1">
            <a:normAutofit/>
          </a:bodyPr>
          <a:lstStyle/>
          <a:p>
            <a:pPr eaLnBrk="1" hangingPunct="1"/>
            <a:r>
              <a:rPr lang="en-GB" altLang="en-US" dirty="0"/>
              <a:t>The Unified Process: Key Points</a:t>
            </a:r>
          </a:p>
        </p:txBody>
      </p:sp>
      <p:sp>
        <p:nvSpPr>
          <p:cNvPr id="137220" name="Rectangle 4"/>
          <p:cNvSpPr>
            <a:spLocks noGrp="1" noChangeArrowheads="1"/>
          </p:cNvSpPr>
          <p:nvPr>
            <p:ph idx="1"/>
          </p:nvPr>
        </p:nvSpPr>
        <p:spPr>
          <a:xfrm>
            <a:off x="455611" y="914400"/>
            <a:ext cx="11733213" cy="5791200"/>
          </a:xfrm>
        </p:spPr>
        <p:txBody>
          <a:bodyPr>
            <a:noAutofit/>
          </a:bodyPr>
          <a:lstStyle/>
          <a:p>
            <a:pPr>
              <a:lnSpc>
                <a:spcPct val="90000"/>
              </a:lnSpc>
            </a:pPr>
            <a:r>
              <a:rPr lang="en-US" altLang="en-US" sz="2400" dirty="0"/>
              <a:t>Use case driven development</a:t>
            </a:r>
          </a:p>
          <a:p>
            <a:pPr lvl="1">
              <a:lnSpc>
                <a:spcPct val="90000"/>
              </a:lnSpc>
            </a:pPr>
            <a:r>
              <a:rPr lang="en-US" altLang="en-US" sz="2000" dirty="0"/>
              <a:t>Describes the functionality of the system seen from the users’ perspective</a:t>
            </a:r>
          </a:p>
          <a:p>
            <a:pPr>
              <a:lnSpc>
                <a:spcPct val="90000"/>
              </a:lnSpc>
            </a:pPr>
            <a:endParaRPr lang="en-US" altLang="en-US" sz="1200" dirty="0" smtClean="0"/>
          </a:p>
          <a:p>
            <a:pPr>
              <a:lnSpc>
                <a:spcPct val="90000"/>
              </a:lnSpc>
            </a:pPr>
            <a:r>
              <a:rPr lang="en-US" altLang="en-US" sz="2400" dirty="0" smtClean="0"/>
              <a:t>Object </a:t>
            </a:r>
            <a:r>
              <a:rPr lang="en-US" altLang="en-US" sz="2400" dirty="0"/>
              <a:t>oriented technology</a:t>
            </a:r>
          </a:p>
          <a:p>
            <a:pPr lvl="1">
              <a:lnSpc>
                <a:spcPct val="90000"/>
              </a:lnSpc>
            </a:pPr>
            <a:r>
              <a:rPr lang="en-US" altLang="en-US" sz="2000" dirty="0"/>
              <a:t>Uses UML as an integrated part for making visual models</a:t>
            </a:r>
          </a:p>
          <a:p>
            <a:pPr>
              <a:lnSpc>
                <a:spcPct val="90000"/>
              </a:lnSpc>
            </a:pPr>
            <a:endParaRPr lang="en-US" altLang="en-US" sz="1050" dirty="0"/>
          </a:p>
          <a:p>
            <a:pPr>
              <a:lnSpc>
                <a:spcPct val="90000"/>
              </a:lnSpc>
            </a:pPr>
            <a:r>
              <a:rPr lang="en-US" altLang="en-US" sz="2400" dirty="0"/>
              <a:t>Controlled iterative, incremental development</a:t>
            </a:r>
          </a:p>
          <a:p>
            <a:pPr lvl="1">
              <a:lnSpc>
                <a:spcPct val="90000"/>
              </a:lnSpc>
            </a:pPr>
            <a:r>
              <a:rPr lang="sv-SE" altLang="en-US" sz="2000" dirty="0"/>
              <a:t>Implementation split up in iterations</a:t>
            </a:r>
            <a:endParaRPr lang="en-US" altLang="en-US" sz="2000" dirty="0"/>
          </a:p>
          <a:p>
            <a:pPr lvl="1">
              <a:lnSpc>
                <a:spcPct val="90000"/>
              </a:lnSpc>
            </a:pPr>
            <a:r>
              <a:rPr lang="en-US" altLang="en-US" sz="2000" dirty="0"/>
              <a:t>Identifies and controls risks</a:t>
            </a:r>
          </a:p>
          <a:p>
            <a:pPr>
              <a:lnSpc>
                <a:spcPct val="90000"/>
              </a:lnSpc>
            </a:pPr>
            <a:endParaRPr lang="en-US" altLang="en-US" sz="600" dirty="0"/>
          </a:p>
          <a:p>
            <a:pPr>
              <a:lnSpc>
                <a:spcPct val="90000"/>
              </a:lnSpc>
            </a:pPr>
            <a:r>
              <a:rPr lang="en-US" altLang="en-US" sz="2400" dirty="0"/>
              <a:t>Strong emphasis on software architecture &amp; design</a:t>
            </a:r>
          </a:p>
          <a:p>
            <a:pPr lvl="1">
              <a:lnSpc>
                <a:spcPct val="90000"/>
              </a:lnSpc>
            </a:pPr>
            <a:r>
              <a:rPr lang="en-US" altLang="en-US" sz="2000" dirty="0"/>
              <a:t>That implements requirements and reduces risks</a:t>
            </a:r>
          </a:p>
          <a:p>
            <a:pPr lvl="1">
              <a:lnSpc>
                <a:spcPct val="90000"/>
              </a:lnSpc>
            </a:pPr>
            <a:r>
              <a:rPr lang="en-US" altLang="en-US" sz="2000" dirty="0"/>
              <a:t>Traditional phases, now called workflows or disciplines</a:t>
            </a:r>
          </a:p>
          <a:p>
            <a:pPr lvl="1">
              <a:lnSpc>
                <a:spcPct val="90000"/>
              </a:lnSpc>
            </a:pPr>
            <a:r>
              <a:rPr lang="en-US" altLang="en-US" sz="2000" dirty="0"/>
              <a:t>Across all RUP phases, with varying intensity</a:t>
            </a:r>
          </a:p>
          <a:p>
            <a:pPr>
              <a:lnSpc>
                <a:spcPct val="90000"/>
              </a:lnSpc>
            </a:pPr>
            <a:endParaRPr lang="en-US" altLang="en-US" sz="2400" dirty="0"/>
          </a:p>
          <a:p>
            <a:pPr>
              <a:lnSpc>
                <a:spcPct val="90000"/>
              </a:lnSpc>
            </a:pPr>
            <a:r>
              <a:rPr lang="en-US" altLang="en-US" sz="2400" dirty="0"/>
              <a:t>Suitable for well understood problems</a:t>
            </a:r>
            <a:endParaRPr lang="sv-SE" altLang="en-US" sz="2400" dirty="0"/>
          </a:p>
        </p:txBody>
      </p:sp>
    </p:spTree>
    <p:extLst>
      <p:ext uri="{BB962C8B-B14F-4D97-AF65-F5344CB8AC3E}">
        <p14:creationId xmlns:p14="http://schemas.microsoft.com/office/powerpoint/2010/main" val="79061926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26"/>
          <p:cNvSpPr>
            <a:spLocks noGrp="1" noChangeArrowheads="1"/>
          </p:cNvSpPr>
          <p:nvPr>
            <p:ph type="title"/>
          </p:nvPr>
        </p:nvSpPr>
        <p:spPr>
          <a:xfrm>
            <a:off x="1370012" y="0"/>
            <a:ext cx="9601200" cy="549277"/>
          </a:xfrm>
        </p:spPr>
        <p:txBody>
          <a:bodyPr vert="horz" lIns="92075" tIns="46038" rIns="92075" bIns="46038" rtlCol="0" anchor="b">
            <a:normAutofit/>
          </a:bodyPr>
          <a:lstStyle/>
          <a:p>
            <a:pPr eaLnBrk="1" hangingPunct="1"/>
            <a:r>
              <a:rPr lang="en-GB" altLang="en-US" dirty="0"/>
              <a:t>RUP Phases</a:t>
            </a:r>
          </a:p>
        </p:txBody>
      </p:sp>
      <p:sp>
        <p:nvSpPr>
          <p:cNvPr id="139272" name="Rectangle 8"/>
          <p:cNvSpPr>
            <a:spLocks noGrp="1" noChangeArrowheads="1"/>
          </p:cNvSpPr>
          <p:nvPr>
            <p:ph idx="1"/>
          </p:nvPr>
        </p:nvSpPr>
        <p:spPr>
          <a:xfrm>
            <a:off x="1370012" y="611192"/>
            <a:ext cx="10896602" cy="5943600"/>
          </a:xfrm>
        </p:spPr>
        <p:txBody>
          <a:bodyPr>
            <a:normAutofit fontScale="70000" lnSpcReduction="20000"/>
          </a:bodyPr>
          <a:lstStyle/>
          <a:p>
            <a:pPr eaLnBrk="1" hangingPunct="1">
              <a:lnSpc>
                <a:spcPct val="90000"/>
              </a:lnSpc>
              <a:spcAft>
                <a:spcPts val="600"/>
              </a:spcAft>
            </a:pPr>
            <a:r>
              <a:rPr lang="en-GB" altLang="en-US" sz="3600" b="1" dirty="0"/>
              <a:t>Inception</a:t>
            </a:r>
          </a:p>
          <a:p>
            <a:pPr lvl="1" eaLnBrk="1" hangingPunct="1">
              <a:lnSpc>
                <a:spcPct val="90000"/>
              </a:lnSpc>
            </a:pPr>
            <a:r>
              <a:rPr lang="en-GB" altLang="en-US" sz="3600" dirty="0"/>
              <a:t>Establish a business vision and scope</a:t>
            </a:r>
          </a:p>
          <a:p>
            <a:pPr lvl="1" eaLnBrk="1" hangingPunct="1">
              <a:lnSpc>
                <a:spcPct val="90000"/>
              </a:lnSpc>
            </a:pPr>
            <a:r>
              <a:rPr lang="en-GB" altLang="en-US" sz="3600" dirty="0"/>
              <a:t>Identify the basic </a:t>
            </a:r>
            <a:r>
              <a:rPr lang="en-GB" altLang="en-US" sz="3600" dirty="0" smtClean="0"/>
              <a:t>functionality</a:t>
            </a:r>
            <a:endParaRPr lang="en-GB" altLang="en-US" sz="1700" b="1" dirty="0"/>
          </a:p>
          <a:p>
            <a:pPr eaLnBrk="1" hangingPunct="1">
              <a:lnSpc>
                <a:spcPct val="90000"/>
              </a:lnSpc>
            </a:pPr>
            <a:r>
              <a:rPr lang="en-GB" altLang="en-US" sz="3600" b="1" dirty="0"/>
              <a:t>Elaboration</a:t>
            </a:r>
          </a:p>
          <a:p>
            <a:pPr lvl="1" eaLnBrk="1" hangingPunct="1">
              <a:lnSpc>
                <a:spcPct val="90000"/>
              </a:lnSpc>
            </a:pPr>
            <a:r>
              <a:rPr lang="en-GB" altLang="en-US" sz="3600" dirty="0"/>
              <a:t>Establish technical vision and detail requirements</a:t>
            </a:r>
          </a:p>
          <a:p>
            <a:pPr lvl="1" eaLnBrk="1" hangingPunct="1">
              <a:lnSpc>
                <a:spcPct val="90000"/>
              </a:lnSpc>
            </a:pPr>
            <a:r>
              <a:rPr lang="en-GB" altLang="en-US" sz="3600" dirty="0"/>
              <a:t>Do high level analysis and design</a:t>
            </a:r>
          </a:p>
          <a:p>
            <a:pPr lvl="1" eaLnBrk="1" hangingPunct="1">
              <a:lnSpc>
                <a:spcPct val="90000"/>
              </a:lnSpc>
            </a:pPr>
            <a:r>
              <a:rPr lang="en-GB" altLang="en-US" sz="3600" dirty="0"/>
              <a:t>Identify risks and create development </a:t>
            </a:r>
            <a:r>
              <a:rPr lang="en-GB" altLang="en-US" sz="3600" dirty="0" smtClean="0"/>
              <a:t>plan</a:t>
            </a:r>
            <a:endParaRPr lang="en-GB" altLang="en-US" sz="3600" dirty="0"/>
          </a:p>
          <a:p>
            <a:pPr eaLnBrk="1" hangingPunct="1">
              <a:lnSpc>
                <a:spcPct val="90000"/>
              </a:lnSpc>
            </a:pPr>
            <a:r>
              <a:rPr lang="en-GB" altLang="en-US" sz="3600" b="1" dirty="0"/>
              <a:t>Construction</a:t>
            </a:r>
          </a:p>
          <a:p>
            <a:pPr lvl="1" eaLnBrk="1" hangingPunct="1">
              <a:lnSpc>
                <a:spcPct val="90000"/>
              </a:lnSpc>
            </a:pPr>
            <a:r>
              <a:rPr lang="en-GB" altLang="en-US" sz="3600" dirty="0"/>
              <a:t>Build iterations of production-quality, tested and integrated </a:t>
            </a:r>
            <a:r>
              <a:rPr lang="en-GB" altLang="en-US" sz="3600" dirty="0" smtClean="0"/>
              <a:t>software</a:t>
            </a:r>
            <a:endParaRPr lang="en-GB" altLang="en-US" sz="3600" dirty="0"/>
          </a:p>
          <a:p>
            <a:pPr eaLnBrk="1" hangingPunct="1">
              <a:lnSpc>
                <a:spcPct val="90000"/>
              </a:lnSpc>
            </a:pPr>
            <a:r>
              <a:rPr lang="en-GB" altLang="en-US" sz="3600" b="1" dirty="0"/>
              <a:t>Transition</a:t>
            </a:r>
          </a:p>
          <a:p>
            <a:pPr lvl="1" eaLnBrk="1" hangingPunct="1">
              <a:lnSpc>
                <a:spcPct val="90000"/>
              </a:lnSpc>
            </a:pPr>
            <a:r>
              <a:rPr lang="en-GB" altLang="en-US" sz="3600" dirty="0"/>
              <a:t>Beta test and train users in the field</a:t>
            </a:r>
          </a:p>
          <a:p>
            <a:pPr lvl="1" eaLnBrk="1" hangingPunct="1">
              <a:lnSpc>
                <a:spcPct val="90000"/>
              </a:lnSpc>
            </a:pPr>
            <a:r>
              <a:rPr lang="en-GB" altLang="en-US" sz="3600" dirty="0"/>
              <a:t>Identify and correct </a:t>
            </a:r>
            <a:r>
              <a:rPr lang="en-GB" altLang="en-US" sz="3600" dirty="0" smtClean="0"/>
              <a:t>deficiencies</a:t>
            </a:r>
            <a:endParaRPr lang="en-GB" altLang="en-US" sz="3600" dirty="0"/>
          </a:p>
          <a:p>
            <a:pPr eaLnBrk="1" hangingPunct="1">
              <a:lnSpc>
                <a:spcPct val="90000"/>
              </a:lnSpc>
            </a:pPr>
            <a:r>
              <a:rPr lang="en-GB" altLang="en-US" sz="3600" dirty="0"/>
              <a:t>All disciplines are applied in all phases</a:t>
            </a:r>
          </a:p>
          <a:p>
            <a:pPr lvl="1" eaLnBrk="1" hangingPunct="1">
              <a:lnSpc>
                <a:spcPct val="90000"/>
              </a:lnSpc>
            </a:pPr>
            <a:r>
              <a:rPr lang="en-GB" altLang="en-US" sz="3600" dirty="0"/>
              <a:t>Requirements, Analysis, Design, Implementation, Test</a:t>
            </a:r>
          </a:p>
          <a:p>
            <a:pPr>
              <a:lnSpc>
                <a:spcPct val="90000"/>
              </a:lnSpc>
            </a:pPr>
            <a:endParaRPr lang="sv-SE" altLang="en-US" sz="1600" dirty="0"/>
          </a:p>
        </p:txBody>
      </p:sp>
      <p:pic>
        <p:nvPicPr>
          <p:cNvPr id="139268" name="Picture 1028" descr="bd0609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12" y="611192"/>
            <a:ext cx="7112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1029" descr="j020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932" y="2155371"/>
            <a:ext cx="10826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1028" descr="bd1011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191" y="3466304"/>
            <a:ext cx="8985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1029" descr="pe01495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185" y="4618487"/>
            <a:ext cx="99853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237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9272">
                                            <p:txEl>
                                              <p:pRg st="0" end="0"/>
                                            </p:txEl>
                                          </p:spTgt>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139268"/>
                                        </p:tgtEl>
                                        <p:attrNameLst>
                                          <p:attrName>style.visibility</p:attrName>
                                        </p:attrNameLst>
                                      </p:cBhvr>
                                      <p:to>
                                        <p:strVal val="visible"/>
                                      </p:to>
                                    </p:set>
                                    <p:animEffect transition="in" filter="wipe(right)">
                                      <p:cBhvr>
                                        <p:cTn id="9" dur="500"/>
                                        <p:tgtEl>
                                          <p:spTgt spid="139268"/>
                                        </p:tgtEl>
                                      </p:cBhvr>
                                    </p:animEffect>
                                  </p:childTnLst>
                                </p:cTn>
                              </p:par>
                              <p:par>
                                <p:cTn id="10" presetID="1" presetClass="entr" presetSubtype="0" fill="hold" nodeType="withEffect">
                                  <p:stCondLst>
                                    <p:cond delay="0"/>
                                  </p:stCondLst>
                                  <p:childTnLst>
                                    <p:set>
                                      <p:cBhvr>
                                        <p:cTn id="11" dur="1" fill="hold">
                                          <p:stCondLst>
                                            <p:cond delay="0"/>
                                          </p:stCondLst>
                                        </p:cTn>
                                        <p:tgtEl>
                                          <p:spTgt spid="139272">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927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927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9269"/>
                                        </p:tgtEl>
                                        <p:attrNameLst>
                                          <p:attrName>style.visibility</p:attrName>
                                        </p:attrNameLst>
                                      </p:cBhvr>
                                      <p:to>
                                        <p:strVal val="visible"/>
                                      </p:to>
                                    </p:set>
                                    <p:animEffect transition="in" filter="wipe(right)">
                                      <p:cBhvr>
                                        <p:cTn id="22" dur="500"/>
                                        <p:tgtEl>
                                          <p:spTgt spid="139269"/>
                                        </p:tgtEl>
                                      </p:cBhvr>
                                    </p:animEffect>
                                  </p:childTnLst>
                                </p:cTn>
                              </p:par>
                              <p:par>
                                <p:cTn id="23" presetID="1" presetClass="entr" presetSubtype="0" fill="hold" nodeType="withEffect">
                                  <p:stCondLst>
                                    <p:cond delay="0"/>
                                  </p:stCondLst>
                                  <p:childTnLst>
                                    <p:set>
                                      <p:cBhvr>
                                        <p:cTn id="24" dur="1" fill="hold">
                                          <p:stCondLst>
                                            <p:cond delay="0"/>
                                          </p:stCondLst>
                                        </p:cTn>
                                        <p:tgtEl>
                                          <p:spTgt spid="13927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27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927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927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39270"/>
                                        </p:tgtEl>
                                        <p:attrNameLst>
                                          <p:attrName>style.visibility</p:attrName>
                                        </p:attrNameLst>
                                      </p:cBhvr>
                                      <p:to>
                                        <p:strVal val="visible"/>
                                      </p:to>
                                    </p:set>
                                    <p:animEffect transition="in" filter="wipe(right)">
                                      <p:cBhvr>
                                        <p:cTn id="37" dur="500"/>
                                        <p:tgtEl>
                                          <p:spTgt spid="139270"/>
                                        </p:tgtEl>
                                      </p:cBhvr>
                                    </p:animEffect>
                                  </p:childTnLst>
                                </p:cTn>
                              </p:par>
                              <p:par>
                                <p:cTn id="38" presetID="1" presetClass="entr" presetSubtype="0" fill="hold" nodeType="withEffect">
                                  <p:stCondLst>
                                    <p:cond delay="0"/>
                                  </p:stCondLst>
                                  <p:childTnLst>
                                    <p:set>
                                      <p:cBhvr>
                                        <p:cTn id="39" dur="1" fill="hold">
                                          <p:stCondLst>
                                            <p:cond delay="0"/>
                                          </p:stCondLst>
                                        </p:cTn>
                                        <p:tgtEl>
                                          <p:spTgt spid="13927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39272">
                                            <p:txEl>
                                              <p:pRg st="9" end="9"/>
                                            </p:txEl>
                                          </p:spTgt>
                                        </p:tgtEl>
                                        <p:attrNameLst>
                                          <p:attrName>style.visibility</p:attrName>
                                        </p:attrNameLst>
                                      </p:cBhvr>
                                      <p:to>
                                        <p:strVal val="visible"/>
                                      </p:to>
                                    </p:set>
                                  </p:childTnLst>
                                </p:cTn>
                              </p:par>
                              <p:par>
                                <p:cTn id="44" presetID="22" presetClass="entr" presetSubtype="2" fill="hold" nodeType="withEffect">
                                  <p:stCondLst>
                                    <p:cond delay="0"/>
                                  </p:stCondLst>
                                  <p:childTnLst>
                                    <p:set>
                                      <p:cBhvr>
                                        <p:cTn id="45" dur="1" fill="hold">
                                          <p:stCondLst>
                                            <p:cond delay="0"/>
                                          </p:stCondLst>
                                        </p:cTn>
                                        <p:tgtEl>
                                          <p:spTgt spid="139271"/>
                                        </p:tgtEl>
                                        <p:attrNameLst>
                                          <p:attrName>style.visibility</p:attrName>
                                        </p:attrNameLst>
                                      </p:cBhvr>
                                      <p:to>
                                        <p:strVal val="visible"/>
                                      </p:to>
                                    </p:set>
                                    <p:animEffect transition="in" filter="wipe(right)">
                                      <p:cBhvr>
                                        <p:cTn id="46" dur="500"/>
                                        <p:tgtEl>
                                          <p:spTgt spid="139271"/>
                                        </p:tgtEl>
                                      </p:cBhvr>
                                    </p:animEffect>
                                  </p:childTnLst>
                                </p:cTn>
                              </p:par>
                              <p:par>
                                <p:cTn id="47" presetID="1" presetClass="entr" presetSubtype="0" fill="hold" nodeType="withEffect">
                                  <p:stCondLst>
                                    <p:cond delay="0"/>
                                  </p:stCondLst>
                                  <p:childTnLst>
                                    <p:set>
                                      <p:cBhvr>
                                        <p:cTn id="48" dur="1" fill="hold">
                                          <p:stCondLst>
                                            <p:cond delay="0"/>
                                          </p:stCondLst>
                                        </p:cTn>
                                        <p:tgtEl>
                                          <p:spTgt spid="139272">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927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9272">
                                            <p:txEl>
                                              <p:pRg st="12" end="12"/>
                                            </p:txEl>
                                          </p:spTgt>
                                        </p:tgtEl>
                                        <p:attrNameLst>
                                          <p:attrName>style.visibility</p:attrName>
                                        </p:attrNameLst>
                                      </p:cBhvr>
                                      <p:to>
                                        <p:strVal val="visible"/>
                                      </p:to>
                                    </p:set>
                                    <p:animEffect transition="in" filter="fade">
                                      <p:cBhvr>
                                        <p:cTn id="55" dur="500"/>
                                        <p:tgtEl>
                                          <p:spTgt spid="139272">
                                            <p:txEl>
                                              <p:pRg st="12" end="1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39272">
                                            <p:txEl>
                                              <p:pRg st="13" end="13"/>
                                            </p:txEl>
                                          </p:spTgt>
                                        </p:tgtEl>
                                        <p:attrNameLst>
                                          <p:attrName>style.visibility</p:attrName>
                                        </p:attrNameLst>
                                      </p:cBhvr>
                                      <p:to>
                                        <p:strVal val="visible"/>
                                      </p:to>
                                    </p:set>
                                    <p:animEffect transition="in" filter="fade">
                                      <p:cBhvr>
                                        <p:cTn id="58" dur="500"/>
                                        <p:tgtEl>
                                          <p:spTgt spid="13927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1028"/>
          <p:cNvSpPr>
            <a:spLocks noChangeArrowheads="1"/>
          </p:cNvSpPr>
          <p:nvPr/>
        </p:nvSpPr>
        <p:spPr bwMode="auto">
          <a:xfrm>
            <a:off x="3503612" y="12192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GB" altLang="en-US" sz="1600" dirty="0">
                <a:ln w="0"/>
                <a:solidFill>
                  <a:schemeClr val="accent1"/>
                </a:solidFill>
                <a:effectLst>
                  <a:outerShdw blurRad="38100" dist="25400" dir="5400000" algn="ctr" rotWithShape="0">
                    <a:srgbClr val="6E747A">
                      <a:alpha val="43000"/>
                    </a:srgbClr>
                  </a:outerShdw>
                </a:effectLst>
              </a:rPr>
              <a:t>Inception	          Elaboration 	        Construction 	               Transition</a:t>
            </a:r>
          </a:p>
        </p:txBody>
      </p:sp>
      <p:sp>
        <p:nvSpPr>
          <p:cNvPr id="141316" name="Freeform 1029"/>
          <p:cNvSpPr>
            <a:spLocks/>
          </p:cNvSpPr>
          <p:nvPr/>
        </p:nvSpPr>
        <p:spPr bwMode="auto">
          <a:xfrm>
            <a:off x="3503612" y="1773238"/>
            <a:ext cx="6630988" cy="285750"/>
          </a:xfrm>
          <a:custGeom>
            <a:avLst/>
            <a:gdLst>
              <a:gd name="T0" fmla="*/ 88 w 4177"/>
              <a:gd name="T1" fmla="*/ 121 h 180"/>
              <a:gd name="T2" fmla="*/ 144 w 4177"/>
              <a:gd name="T3" fmla="*/ 83 h 180"/>
              <a:gd name="T4" fmla="*/ 181 w 4177"/>
              <a:gd name="T5" fmla="*/ 100 h 180"/>
              <a:gd name="T6" fmla="*/ 217 w 4177"/>
              <a:gd name="T7" fmla="*/ 93 h 180"/>
              <a:gd name="T8" fmla="*/ 260 w 4177"/>
              <a:gd name="T9" fmla="*/ 78 h 180"/>
              <a:gd name="T10" fmla="*/ 302 w 4177"/>
              <a:gd name="T11" fmla="*/ 57 h 180"/>
              <a:gd name="T12" fmla="*/ 345 w 4177"/>
              <a:gd name="T13" fmla="*/ 50 h 180"/>
              <a:gd name="T14" fmla="*/ 381 w 4177"/>
              <a:gd name="T15" fmla="*/ 43 h 180"/>
              <a:gd name="T16" fmla="*/ 417 w 4177"/>
              <a:gd name="T17" fmla="*/ 28 h 180"/>
              <a:gd name="T18" fmla="*/ 460 w 4177"/>
              <a:gd name="T19" fmla="*/ 14 h 180"/>
              <a:gd name="T20" fmla="*/ 502 w 4177"/>
              <a:gd name="T21" fmla="*/ 0 h 180"/>
              <a:gd name="T22" fmla="*/ 538 w 4177"/>
              <a:gd name="T23" fmla="*/ 0 h 180"/>
              <a:gd name="T24" fmla="*/ 581 w 4177"/>
              <a:gd name="T25" fmla="*/ 0 h 180"/>
              <a:gd name="T26" fmla="*/ 617 w 4177"/>
              <a:gd name="T27" fmla="*/ 0 h 180"/>
              <a:gd name="T28" fmla="*/ 660 w 4177"/>
              <a:gd name="T29" fmla="*/ 0 h 180"/>
              <a:gd name="T30" fmla="*/ 702 w 4177"/>
              <a:gd name="T31" fmla="*/ 0 h 180"/>
              <a:gd name="T32" fmla="*/ 752 w 4177"/>
              <a:gd name="T33" fmla="*/ 7 h 180"/>
              <a:gd name="T34" fmla="*/ 795 w 4177"/>
              <a:gd name="T35" fmla="*/ 7 h 180"/>
              <a:gd name="T36" fmla="*/ 838 w 4177"/>
              <a:gd name="T37" fmla="*/ 28 h 180"/>
              <a:gd name="T38" fmla="*/ 881 w 4177"/>
              <a:gd name="T39" fmla="*/ 35 h 180"/>
              <a:gd name="T40" fmla="*/ 917 w 4177"/>
              <a:gd name="T41" fmla="*/ 35 h 180"/>
              <a:gd name="T42" fmla="*/ 967 w 4177"/>
              <a:gd name="T43" fmla="*/ 35 h 180"/>
              <a:gd name="T44" fmla="*/ 1003 w 4177"/>
              <a:gd name="T45" fmla="*/ 43 h 180"/>
              <a:gd name="T46" fmla="*/ 1045 w 4177"/>
              <a:gd name="T47" fmla="*/ 43 h 180"/>
              <a:gd name="T48" fmla="*/ 1088 w 4177"/>
              <a:gd name="T49" fmla="*/ 43 h 180"/>
              <a:gd name="T50" fmla="*/ 1145 w 4177"/>
              <a:gd name="T51" fmla="*/ 43 h 180"/>
              <a:gd name="T52" fmla="*/ 1188 w 4177"/>
              <a:gd name="T53" fmla="*/ 43 h 180"/>
              <a:gd name="T54" fmla="*/ 1231 w 4177"/>
              <a:gd name="T55" fmla="*/ 43 h 180"/>
              <a:gd name="T56" fmla="*/ 1281 w 4177"/>
              <a:gd name="T57" fmla="*/ 43 h 180"/>
              <a:gd name="T58" fmla="*/ 1324 w 4177"/>
              <a:gd name="T59" fmla="*/ 50 h 180"/>
              <a:gd name="T60" fmla="*/ 1360 w 4177"/>
              <a:gd name="T61" fmla="*/ 64 h 180"/>
              <a:gd name="T62" fmla="*/ 1403 w 4177"/>
              <a:gd name="T63" fmla="*/ 85 h 180"/>
              <a:gd name="T64" fmla="*/ 1445 w 4177"/>
              <a:gd name="T65" fmla="*/ 93 h 180"/>
              <a:gd name="T66" fmla="*/ 1481 w 4177"/>
              <a:gd name="T67" fmla="*/ 107 h 180"/>
              <a:gd name="T68" fmla="*/ 1524 w 4177"/>
              <a:gd name="T69" fmla="*/ 121 h 180"/>
              <a:gd name="T70" fmla="*/ 1574 w 4177"/>
              <a:gd name="T71" fmla="*/ 128 h 180"/>
              <a:gd name="T72" fmla="*/ 1638 w 4177"/>
              <a:gd name="T73" fmla="*/ 150 h 180"/>
              <a:gd name="T74" fmla="*/ 1681 w 4177"/>
              <a:gd name="T75" fmla="*/ 157 h 180"/>
              <a:gd name="T76" fmla="*/ 1724 w 4177"/>
              <a:gd name="T77" fmla="*/ 164 h 180"/>
              <a:gd name="T78" fmla="*/ 1760 w 4177"/>
              <a:gd name="T79" fmla="*/ 164 h 180"/>
              <a:gd name="T80" fmla="*/ 1888 w 4177"/>
              <a:gd name="T81" fmla="*/ 164 h 180"/>
              <a:gd name="T82" fmla="*/ 1931 w 4177"/>
              <a:gd name="T83" fmla="*/ 171 h 180"/>
              <a:gd name="T84" fmla="*/ 1974 w 4177"/>
              <a:gd name="T85" fmla="*/ 171 h 180"/>
              <a:gd name="T86" fmla="*/ 2976 w 4177"/>
              <a:gd name="T87" fmla="*/ 131 h 180"/>
              <a:gd name="T88" fmla="*/ 768 w 4177"/>
              <a:gd name="T89" fmla="*/ 179 h 180"/>
              <a:gd name="T90" fmla="*/ 48 w 4177"/>
              <a:gd name="T91" fmla="*/ 131 h 1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7"/>
              <a:gd name="T139" fmla="*/ 0 h 180"/>
              <a:gd name="T140" fmla="*/ 4177 w 4177"/>
              <a:gd name="T141" fmla="*/ 180 h 1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7" h="180">
                <a:moveTo>
                  <a:pt x="48" y="131"/>
                </a:moveTo>
                <a:lnTo>
                  <a:pt x="88" y="121"/>
                </a:lnTo>
                <a:lnTo>
                  <a:pt x="117" y="121"/>
                </a:lnTo>
                <a:lnTo>
                  <a:pt x="144" y="83"/>
                </a:lnTo>
                <a:lnTo>
                  <a:pt x="160" y="100"/>
                </a:lnTo>
                <a:lnTo>
                  <a:pt x="181" y="100"/>
                </a:lnTo>
                <a:lnTo>
                  <a:pt x="202" y="93"/>
                </a:lnTo>
                <a:lnTo>
                  <a:pt x="217" y="93"/>
                </a:lnTo>
                <a:lnTo>
                  <a:pt x="245" y="85"/>
                </a:lnTo>
                <a:lnTo>
                  <a:pt x="260" y="78"/>
                </a:lnTo>
                <a:lnTo>
                  <a:pt x="281" y="71"/>
                </a:lnTo>
                <a:lnTo>
                  <a:pt x="302" y="57"/>
                </a:lnTo>
                <a:lnTo>
                  <a:pt x="317" y="57"/>
                </a:lnTo>
                <a:lnTo>
                  <a:pt x="345" y="50"/>
                </a:lnTo>
                <a:lnTo>
                  <a:pt x="360" y="43"/>
                </a:lnTo>
                <a:lnTo>
                  <a:pt x="381" y="43"/>
                </a:lnTo>
                <a:lnTo>
                  <a:pt x="402" y="35"/>
                </a:lnTo>
                <a:lnTo>
                  <a:pt x="417" y="28"/>
                </a:lnTo>
                <a:lnTo>
                  <a:pt x="438" y="21"/>
                </a:lnTo>
                <a:lnTo>
                  <a:pt x="460" y="14"/>
                </a:lnTo>
                <a:lnTo>
                  <a:pt x="481" y="7"/>
                </a:lnTo>
                <a:lnTo>
                  <a:pt x="502" y="0"/>
                </a:lnTo>
                <a:lnTo>
                  <a:pt x="517" y="0"/>
                </a:lnTo>
                <a:lnTo>
                  <a:pt x="538" y="0"/>
                </a:lnTo>
                <a:lnTo>
                  <a:pt x="560" y="0"/>
                </a:lnTo>
                <a:lnTo>
                  <a:pt x="581" y="0"/>
                </a:lnTo>
                <a:lnTo>
                  <a:pt x="602" y="0"/>
                </a:lnTo>
                <a:lnTo>
                  <a:pt x="617" y="0"/>
                </a:lnTo>
                <a:lnTo>
                  <a:pt x="638" y="0"/>
                </a:lnTo>
                <a:lnTo>
                  <a:pt x="660" y="0"/>
                </a:lnTo>
                <a:lnTo>
                  <a:pt x="681" y="0"/>
                </a:lnTo>
                <a:lnTo>
                  <a:pt x="702" y="0"/>
                </a:lnTo>
                <a:lnTo>
                  <a:pt x="724" y="0"/>
                </a:lnTo>
                <a:lnTo>
                  <a:pt x="752" y="7"/>
                </a:lnTo>
                <a:lnTo>
                  <a:pt x="774" y="7"/>
                </a:lnTo>
                <a:lnTo>
                  <a:pt x="795" y="7"/>
                </a:lnTo>
                <a:lnTo>
                  <a:pt x="810" y="14"/>
                </a:lnTo>
                <a:lnTo>
                  <a:pt x="838" y="28"/>
                </a:lnTo>
                <a:lnTo>
                  <a:pt x="860" y="28"/>
                </a:lnTo>
                <a:lnTo>
                  <a:pt x="881" y="35"/>
                </a:lnTo>
                <a:lnTo>
                  <a:pt x="902" y="35"/>
                </a:lnTo>
                <a:lnTo>
                  <a:pt x="917" y="35"/>
                </a:lnTo>
                <a:lnTo>
                  <a:pt x="952" y="35"/>
                </a:lnTo>
                <a:lnTo>
                  <a:pt x="967" y="35"/>
                </a:lnTo>
                <a:lnTo>
                  <a:pt x="988" y="35"/>
                </a:lnTo>
                <a:lnTo>
                  <a:pt x="1003" y="43"/>
                </a:lnTo>
                <a:lnTo>
                  <a:pt x="1024" y="43"/>
                </a:lnTo>
                <a:lnTo>
                  <a:pt x="1045" y="43"/>
                </a:lnTo>
                <a:lnTo>
                  <a:pt x="1067" y="43"/>
                </a:lnTo>
                <a:lnTo>
                  <a:pt x="1088" y="43"/>
                </a:lnTo>
                <a:lnTo>
                  <a:pt x="1117" y="43"/>
                </a:lnTo>
                <a:lnTo>
                  <a:pt x="1145" y="43"/>
                </a:lnTo>
                <a:lnTo>
                  <a:pt x="1167" y="43"/>
                </a:lnTo>
                <a:lnTo>
                  <a:pt x="1188" y="43"/>
                </a:lnTo>
                <a:lnTo>
                  <a:pt x="1203" y="43"/>
                </a:lnTo>
                <a:lnTo>
                  <a:pt x="1231" y="43"/>
                </a:lnTo>
                <a:lnTo>
                  <a:pt x="1260" y="43"/>
                </a:lnTo>
                <a:lnTo>
                  <a:pt x="1281" y="43"/>
                </a:lnTo>
                <a:lnTo>
                  <a:pt x="1303" y="43"/>
                </a:lnTo>
                <a:lnTo>
                  <a:pt x="1324" y="50"/>
                </a:lnTo>
                <a:lnTo>
                  <a:pt x="1345" y="64"/>
                </a:lnTo>
                <a:lnTo>
                  <a:pt x="1360" y="64"/>
                </a:lnTo>
                <a:lnTo>
                  <a:pt x="1381" y="78"/>
                </a:lnTo>
                <a:lnTo>
                  <a:pt x="1403" y="85"/>
                </a:lnTo>
                <a:lnTo>
                  <a:pt x="1424" y="93"/>
                </a:lnTo>
                <a:lnTo>
                  <a:pt x="1445" y="93"/>
                </a:lnTo>
                <a:lnTo>
                  <a:pt x="1460" y="100"/>
                </a:lnTo>
                <a:lnTo>
                  <a:pt x="1481" y="107"/>
                </a:lnTo>
                <a:lnTo>
                  <a:pt x="1503" y="114"/>
                </a:lnTo>
                <a:lnTo>
                  <a:pt x="1524" y="121"/>
                </a:lnTo>
                <a:lnTo>
                  <a:pt x="1553" y="121"/>
                </a:lnTo>
                <a:lnTo>
                  <a:pt x="1574" y="128"/>
                </a:lnTo>
                <a:lnTo>
                  <a:pt x="1610" y="143"/>
                </a:lnTo>
                <a:lnTo>
                  <a:pt x="1638" y="150"/>
                </a:lnTo>
                <a:lnTo>
                  <a:pt x="1660" y="150"/>
                </a:lnTo>
                <a:lnTo>
                  <a:pt x="1681" y="157"/>
                </a:lnTo>
                <a:lnTo>
                  <a:pt x="1703" y="157"/>
                </a:lnTo>
                <a:lnTo>
                  <a:pt x="1724" y="164"/>
                </a:lnTo>
                <a:lnTo>
                  <a:pt x="1745" y="164"/>
                </a:lnTo>
                <a:lnTo>
                  <a:pt x="1760" y="164"/>
                </a:lnTo>
                <a:lnTo>
                  <a:pt x="1824" y="164"/>
                </a:lnTo>
                <a:lnTo>
                  <a:pt x="1888" y="164"/>
                </a:lnTo>
                <a:lnTo>
                  <a:pt x="1910" y="164"/>
                </a:lnTo>
                <a:lnTo>
                  <a:pt x="1931" y="171"/>
                </a:lnTo>
                <a:lnTo>
                  <a:pt x="1953" y="171"/>
                </a:lnTo>
                <a:lnTo>
                  <a:pt x="1974" y="171"/>
                </a:lnTo>
                <a:lnTo>
                  <a:pt x="2496" y="131"/>
                </a:lnTo>
                <a:lnTo>
                  <a:pt x="2976" y="131"/>
                </a:lnTo>
                <a:lnTo>
                  <a:pt x="4176" y="179"/>
                </a:lnTo>
                <a:lnTo>
                  <a:pt x="768" y="179"/>
                </a:lnTo>
                <a:lnTo>
                  <a:pt x="0" y="179"/>
                </a:lnTo>
                <a:lnTo>
                  <a:pt x="48" y="131"/>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41318" name="Freeform 1031"/>
          <p:cNvSpPr>
            <a:spLocks/>
          </p:cNvSpPr>
          <p:nvPr/>
        </p:nvSpPr>
        <p:spPr bwMode="auto">
          <a:xfrm>
            <a:off x="3503612" y="2555876"/>
            <a:ext cx="6662738" cy="265113"/>
          </a:xfrm>
          <a:custGeom>
            <a:avLst/>
            <a:gdLst>
              <a:gd name="T0" fmla="*/ 75 w 4197"/>
              <a:gd name="T1" fmla="*/ 164 h 167"/>
              <a:gd name="T2" fmla="*/ 139 w 4197"/>
              <a:gd name="T3" fmla="*/ 164 h 167"/>
              <a:gd name="T4" fmla="*/ 196 w 4197"/>
              <a:gd name="T5" fmla="*/ 143 h 167"/>
              <a:gd name="T6" fmla="*/ 260 w 4197"/>
              <a:gd name="T7" fmla="*/ 121 h 167"/>
              <a:gd name="T8" fmla="*/ 332 w 4197"/>
              <a:gd name="T9" fmla="*/ 121 h 167"/>
              <a:gd name="T10" fmla="*/ 389 w 4197"/>
              <a:gd name="T11" fmla="*/ 121 h 167"/>
              <a:gd name="T12" fmla="*/ 446 w 4197"/>
              <a:gd name="T13" fmla="*/ 143 h 167"/>
              <a:gd name="T14" fmla="*/ 518 w 4197"/>
              <a:gd name="T15" fmla="*/ 128 h 167"/>
              <a:gd name="T16" fmla="*/ 575 w 4197"/>
              <a:gd name="T17" fmla="*/ 128 h 167"/>
              <a:gd name="T18" fmla="*/ 639 w 4197"/>
              <a:gd name="T19" fmla="*/ 121 h 167"/>
              <a:gd name="T20" fmla="*/ 718 w 4197"/>
              <a:gd name="T21" fmla="*/ 114 h 167"/>
              <a:gd name="T22" fmla="*/ 789 w 4197"/>
              <a:gd name="T23" fmla="*/ 107 h 167"/>
              <a:gd name="T24" fmla="*/ 875 w 4197"/>
              <a:gd name="T25" fmla="*/ 93 h 167"/>
              <a:gd name="T26" fmla="*/ 939 w 4197"/>
              <a:gd name="T27" fmla="*/ 78 h 167"/>
              <a:gd name="T28" fmla="*/ 1011 w 4197"/>
              <a:gd name="T29" fmla="*/ 43 h 167"/>
              <a:gd name="T30" fmla="*/ 1068 w 4197"/>
              <a:gd name="T31" fmla="*/ 28 h 167"/>
              <a:gd name="T32" fmla="*/ 1132 w 4197"/>
              <a:gd name="T33" fmla="*/ 21 h 167"/>
              <a:gd name="T34" fmla="*/ 1189 w 4197"/>
              <a:gd name="T35" fmla="*/ 14 h 167"/>
              <a:gd name="T36" fmla="*/ 1261 w 4197"/>
              <a:gd name="T37" fmla="*/ 7 h 167"/>
              <a:gd name="T38" fmla="*/ 1332 w 4197"/>
              <a:gd name="T39" fmla="*/ 0 h 167"/>
              <a:gd name="T40" fmla="*/ 1389 w 4197"/>
              <a:gd name="T41" fmla="*/ 0 h 167"/>
              <a:gd name="T42" fmla="*/ 1468 w 4197"/>
              <a:gd name="T43" fmla="*/ 0 h 167"/>
              <a:gd name="T44" fmla="*/ 1539 w 4197"/>
              <a:gd name="T45" fmla="*/ 7 h 167"/>
              <a:gd name="T46" fmla="*/ 1603 w 4197"/>
              <a:gd name="T47" fmla="*/ 36 h 167"/>
              <a:gd name="T48" fmla="*/ 1680 w 4197"/>
              <a:gd name="T49" fmla="*/ 70 h 167"/>
              <a:gd name="T50" fmla="*/ 1725 w 4197"/>
              <a:gd name="T51" fmla="*/ 64 h 167"/>
              <a:gd name="T52" fmla="*/ 1782 w 4197"/>
              <a:gd name="T53" fmla="*/ 64 h 167"/>
              <a:gd name="T54" fmla="*/ 1839 w 4197"/>
              <a:gd name="T55" fmla="*/ 64 h 167"/>
              <a:gd name="T56" fmla="*/ 1911 w 4197"/>
              <a:gd name="T57" fmla="*/ 64 h 167"/>
              <a:gd name="T58" fmla="*/ 1961 w 4197"/>
              <a:gd name="T59" fmla="*/ 100 h 167"/>
              <a:gd name="T60" fmla="*/ 2018 w 4197"/>
              <a:gd name="T61" fmla="*/ 136 h 167"/>
              <a:gd name="T62" fmla="*/ 2089 w 4197"/>
              <a:gd name="T63" fmla="*/ 157 h 167"/>
              <a:gd name="T64" fmla="*/ 2161 w 4197"/>
              <a:gd name="T65" fmla="*/ 157 h 167"/>
              <a:gd name="T66" fmla="*/ 2232 w 4197"/>
              <a:gd name="T67" fmla="*/ 150 h 167"/>
              <a:gd name="T68" fmla="*/ 2318 w 4197"/>
              <a:gd name="T69" fmla="*/ 150 h 167"/>
              <a:gd name="T70" fmla="*/ 2382 w 4197"/>
              <a:gd name="T71" fmla="*/ 150 h 167"/>
              <a:gd name="T72" fmla="*/ 2439 w 4197"/>
              <a:gd name="T73" fmla="*/ 150 h 167"/>
              <a:gd name="T74" fmla="*/ 2596 w 4197"/>
              <a:gd name="T75" fmla="*/ 157 h 167"/>
              <a:gd name="T76" fmla="*/ 3368 w 4197"/>
              <a:gd name="T77" fmla="*/ 157 h 167"/>
              <a:gd name="T78" fmla="*/ 3939 w 4197"/>
              <a:gd name="T79" fmla="*/ 136 h 167"/>
              <a:gd name="T80" fmla="*/ 4011 w 4197"/>
              <a:gd name="T81" fmla="*/ 136 h 167"/>
              <a:gd name="T82" fmla="*/ 4075 w 4197"/>
              <a:gd name="T83" fmla="*/ 143 h 167"/>
              <a:gd name="T84" fmla="*/ 4139 w 4197"/>
              <a:gd name="T85" fmla="*/ 150 h 167"/>
              <a:gd name="T86" fmla="*/ 4196 w 4197"/>
              <a:gd name="T87" fmla="*/ 15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97"/>
              <a:gd name="T133" fmla="*/ 0 h 167"/>
              <a:gd name="T134" fmla="*/ 4197 w 4197"/>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97" h="167">
                <a:moveTo>
                  <a:pt x="0" y="166"/>
                </a:moveTo>
                <a:lnTo>
                  <a:pt x="60" y="164"/>
                </a:lnTo>
                <a:lnTo>
                  <a:pt x="75" y="164"/>
                </a:lnTo>
                <a:lnTo>
                  <a:pt x="96" y="164"/>
                </a:lnTo>
                <a:lnTo>
                  <a:pt x="118" y="164"/>
                </a:lnTo>
                <a:lnTo>
                  <a:pt x="139" y="164"/>
                </a:lnTo>
                <a:lnTo>
                  <a:pt x="160" y="150"/>
                </a:lnTo>
                <a:lnTo>
                  <a:pt x="175" y="150"/>
                </a:lnTo>
                <a:lnTo>
                  <a:pt x="196" y="143"/>
                </a:lnTo>
                <a:lnTo>
                  <a:pt x="218" y="136"/>
                </a:lnTo>
                <a:lnTo>
                  <a:pt x="239" y="128"/>
                </a:lnTo>
                <a:lnTo>
                  <a:pt x="260" y="121"/>
                </a:lnTo>
                <a:lnTo>
                  <a:pt x="275" y="121"/>
                </a:lnTo>
                <a:lnTo>
                  <a:pt x="296" y="121"/>
                </a:lnTo>
                <a:lnTo>
                  <a:pt x="332" y="121"/>
                </a:lnTo>
                <a:lnTo>
                  <a:pt x="353" y="121"/>
                </a:lnTo>
                <a:lnTo>
                  <a:pt x="368" y="121"/>
                </a:lnTo>
                <a:lnTo>
                  <a:pt x="389" y="121"/>
                </a:lnTo>
                <a:lnTo>
                  <a:pt x="410" y="136"/>
                </a:lnTo>
                <a:lnTo>
                  <a:pt x="425" y="136"/>
                </a:lnTo>
                <a:lnTo>
                  <a:pt x="446" y="143"/>
                </a:lnTo>
                <a:lnTo>
                  <a:pt x="468" y="143"/>
                </a:lnTo>
                <a:lnTo>
                  <a:pt x="496" y="136"/>
                </a:lnTo>
                <a:lnTo>
                  <a:pt x="518" y="128"/>
                </a:lnTo>
                <a:lnTo>
                  <a:pt x="539" y="128"/>
                </a:lnTo>
                <a:lnTo>
                  <a:pt x="560" y="128"/>
                </a:lnTo>
                <a:lnTo>
                  <a:pt x="575" y="128"/>
                </a:lnTo>
                <a:lnTo>
                  <a:pt x="596" y="121"/>
                </a:lnTo>
                <a:lnTo>
                  <a:pt x="618" y="121"/>
                </a:lnTo>
                <a:lnTo>
                  <a:pt x="639" y="121"/>
                </a:lnTo>
                <a:lnTo>
                  <a:pt x="668" y="121"/>
                </a:lnTo>
                <a:lnTo>
                  <a:pt x="689" y="114"/>
                </a:lnTo>
                <a:lnTo>
                  <a:pt x="718" y="114"/>
                </a:lnTo>
                <a:lnTo>
                  <a:pt x="739" y="107"/>
                </a:lnTo>
                <a:lnTo>
                  <a:pt x="768" y="107"/>
                </a:lnTo>
                <a:lnTo>
                  <a:pt x="789" y="107"/>
                </a:lnTo>
                <a:lnTo>
                  <a:pt x="818" y="100"/>
                </a:lnTo>
                <a:lnTo>
                  <a:pt x="839" y="100"/>
                </a:lnTo>
                <a:lnTo>
                  <a:pt x="875" y="93"/>
                </a:lnTo>
                <a:lnTo>
                  <a:pt x="903" y="93"/>
                </a:lnTo>
                <a:lnTo>
                  <a:pt x="918" y="86"/>
                </a:lnTo>
                <a:lnTo>
                  <a:pt x="939" y="78"/>
                </a:lnTo>
                <a:lnTo>
                  <a:pt x="961" y="71"/>
                </a:lnTo>
                <a:lnTo>
                  <a:pt x="982" y="57"/>
                </a:lnTo>
                <a:lnTo>
                  <a:pt x="1011" y="43"/>
                </a:lnTo>
                <a:lnTo>
                  <a:pt x="1032" y="36"/>
                </a:lnTo>
                <a:lnTo>
                  <a:pt x="1053" y="36"/>
                </a:lnTo>
                <a:lnTo>
                  <a:pt x="1068" y="28"/>
                </a:lnTo>
                <a:lnTo>
                  <a:pt x="1089" y="28"/>
                </a:lnTo>
                <a:lnTo>
                  <a:pt x="1111" y="28"/>
                </a:lnTo>
                <a:lnTo>
                  <a:pt x="1132" y="21"/>
                </a:lnTo>
                <a:lnTo>
                  <a:pt x="1153" y="14"/>
                </a:lnTo>
                <a:lnTo>
                  <a:pt x="1168" y="14"/>
                </a:lnTo>
                <a:lnTo>
                  <a:pt x="1189" y="14"/>
                </a:lnTo>
                <a:lnTo>
                  <a:pt x="1218" y="7"/>
                </a:lnTo>
                <a:lnTo>
                  <a:pt x="1246" y="7"/>
                </a:lnTo>
                <a:lnTo>
                  <a:pt x="1261" y="7"/>
                </a:lnTo>
                <a:lnTo>
                  <a:pt x="1282" y="0"/>
                </a:lnTo>
                <a:lnTo>
                  <a:pt x="1311" y="0"/>
                </a:lnTo>
                <a:lnTo>
                  <a:pt x="1332" y="0"/>
                </a:lnTo>
                <a:lnTo>
                  <a:pt x="1353" y="0"/>
                </a:lnTo>
                <a:lnTo>
                  <a:pt x="1368" y="0"/>
                </a:lnTo>
                <a:lnTo>
                  <a:pt x="1389" y="0"/>
                </a:lnTo>
                <a:lnTo>
                  <a:pt x="1411" y="0"/>
                </a:lnTo>
                <a:lnTo>
                  <a:pt x="1432" y="0"/>
                </a:lnTo>
                <a:lnTo>
                  <a:pt x="1468" y="0"/>
                </a:lnTo>
                <a:lnTo>
                  <a:pt x="1503" y="0"/>
                </a:lnTo>
                <a:lnTo>
                  <a:pt x="1518" y="0"/>
                </a:lnTo>
                <a:lnTo>
                  <a:pt x="1539" y="7"/>
                </a:lnTo>
                <a:lnTo>
                  <a:pt x="1561" y="14"/>
                </a:lnTo>
                <a:lnTo>
                  <a:pt x="1582" y="28"/>
                </a:lnTo>
                <a:lnTo>
                  <a:pt x="1603" y="36"/>
                </a:lnTo>
                <a:lnTo>
                  <a:pt x="1618" y="43"/>
                </a:lnTo>
                <a:lnTo>
                  <a:pt x="1639" y="50"/>
                </a:lnTo>
                <a:lnTo>
                  <a:pt x="1680" y="70"/>
                </a:lnTo>
                <a:lnTo>
                  <a:pt x="1682" y="64"/>
                </a:lnTo>
                <a:lnTo>
                  <a:pt x="1703" y="64"/>
                </a:lnTo>
                <a:lnTo>
                  <a:pt x="1725" y="64"/>
                </a:lnTo>
                <a:lnTo>
                  <a:pt x="1776" y="70"/>
                </a:lnTo>
                <a:lnTo>
                  <a:pt x="1761" y="64"/>
                </a:lnTo>
                <a:lnTo>
                  <a:pt x="1782" y="64"/>
                </a:lnTo>
                <a:lnTo>
                  <a:pt x="1803" y="64"/>
                </a:lnTo>
                <a:lnTo>
                  <a:pt x="1818" y="64"/>
                </a:lnTo>
                <a:lnTo>
                  <a:pt x="1839" y="64"/>
                </a:lnTo>
                <a:lnTo>
                  <a:pt x="1868" y="64"/>
                </a:lnTo>
                <a:lnTo>
                  <a:pt x="1889" y="64"/>
                </a:lnTo>
                <a:lnTo>
                  <a:pt x="1911" y="64"/>
                </a:lnTo>
                <a:lnTo>
                  <a:pt x="1932" y="71"/>
                </a:lnTo>
                <a:lnTo>
                  <a:pt x="1939" y="86"/>
                </a:lnTo>
                <a:lnTo>
                  <a:pt x="1961" y="100"/>
                </a:lnTo>
                <a:lnTo>
                  <a:pt x="1982" y="114"/>
                </a:lnTo>
                <a:lnTo>
                  <a:pt x="2003" y="128"/>
                </a:lnTo>
                <a:lnTo>
                  <a:pt x="2018" y="136"/>
                </a:lnTo>
                <a:lnTo>
                  <a:pt x="2039" y="143"/>
                </a:lnTo>
                <a:lnTo>
                  <a:pt x="2061" y="150"/>
                </a:lnTo>
                <a:lnTo>
                  <a:pt x="2089" y="157"/>
                </a:lnTo>
                <a:lnTo>
                  <a:pt x="2112" y="118"/>
                </a:lnTo>
                <a:lnTo>
                  <a:pt x="2146" y="157"/>
                </a:lnTo>
                <a:lnTo>
                  <a:pt x="2161" y="157"/>
                </a:lnTo>
                <a:lnTo>
                  <a:pt x="2182" y="150"/>
                </a:lnTo>
                <a:lnTo>
                  <a:pt x="2211" y="150"/>
                </a:lnTo>
                <a:lnTo>
                  <a:pt x="2232" y="150"/>
                </a:lnTo>
                <a:lnTo>
                  <a:pt x="2261" y="150"/>
                </a:lnTo>
                <a:lnTo>
                  <a:pt x="2296" y="150"/>
                </a:lnTo>
                <a:lnTo>
                  <a:pt x="2318" y="150"/>
                </a:lnTo>
                <a:lnTo>
                  <a:pt x="2346" y="150"/>
                </a:lnTo>
                <a:lnTo>
                  <a:pt x="2361" y="150"/>
                </a:lnTo>
                <a:lnTo>
                  <a:pt x="2382" y="150"/>
                </a:lnTo>
                <a:lnTo>
                  <a:pt x="2403" y="150"/>
                </a:lnTo>
                <a:lnTo>
                  <a:pt x="2418" y="150"/>
                </a:lnTo>
                <a:lnTo>
                  <a:pt x="2439" y="150"/>
                </a:lnTo>
                <a:lnTo>
                  <a:pt x="2468" y="150"/>
                </a:lnTo>
                <a:lnTo>
                  <a:pt x="2511" y="150"/>
                </a:lnTo>
                <a:lnTo>
                  <a:pt x="2596" y="157"/>
                </a:lnTo>
                <a:lnTo>
                  <a:pt x="2825" y="157"/>
                </a:lnTo>
                <a:lnTo>
                  <a:pt x="3082" y="157"/>
                </a:lnTo>
                <a:lnTo>
                  <a:pt x="3368" y="157"/>
                </a:lnTo>
                <a:lnTo>
                  <a:pt x="3625" y="150"/>
                </a:lnTo>
                <a:lnTo>
                  <a:pt x="3854" y="143"/>
                </a:lnTo>
                <a:lnTo>
                  <a:pt x="3939" y="136"/>
                </a:lnTo>
                <a:lnTo>
                  <a:pt x="3968" y="121"/>
                </a:lnTo>
                <a:lnTo>
                  <a:pt x="3996" y="121"/>
                </a:lnTo>
                <a:lnTo>
                  <a:pt x="4011" y="136"/>
                </a:lnTo>
                <a:lnTo>
                  <a:pt x="4032" y="136"/>
                </a:lnTo>
                <a:lnTo>
                  <a:pt x="4054" y="136"/>
                </a:lnTo>
                <a:lnTo>
                  <a:pt x="4075" y="143"/>
                </a:lnTo>
                <a:lnTo>
                  <a:pt x="4096" y="143"/>
                </a:lnTo>
                <a:lnTo>
                  <a:pt x="4118" y="143"/>
                </a:lnTo>
                <a:lnTo>
                  <a:pt x="4139" y="150"/>
                </a:lnTo>
                <a:lnTo>
                  <a:pt x="4154" y="150"/>
                </a:lnTo>
                <a:lnTo>
                  <a:pt x="4175" y="150"/>
                </a:lnTo>
                <a:lnTo>
                  <a:pt x="4196" y="150"/>
                </a:lnTo>
                <a:lnTo>
                  <a:pt x="0" y="166"/>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41319" name="Freeform 1032"/>
          <p:cNvSpPr>
            <a:spLocks/>
          </p:cNvSpPr>
          <p:nvPr/>
        </p:nvSpPr>
        <p:spPr bwMode="auto">
          <a:xfrm>
            <a:off x="3503612" y="3168650"/>
            <a:ext cx="6783388" cy="338138"/>
          </a:xfrm>
          <a:custGeom>
            <a:avLst/>
            <a:gdLst>
              <a:gd name="T0" fmla="*/ 240 w 4273"/>
              <a:gd name="T1" fmla="*/ 164 h 213"/>
              <a:gd name="T2" fmla="*/ 260 w 4273"/>
              <a:gd name="T3" fmla="*/ 185 h 213"/>
              <a:gd name="T4" fmla="*/ 296 w 4273"/>
              <a:gd name="T5" fmla="*/ 185 h 213"/>
              <a:gd name="T6" fmla="*/ 346 w 4273"/>
              <a:gd name="T7" fmla="*/ 185 h 213"/>
              <a:gd name="T8" fmla="*/ 396 w 4273"/>
              <a:gd name="T9" fmla="*/ 185 h 213"/>
              <a:gd name="T10" fmla="*/ 453 w 4273"/>
              <a:gd name="T11" fmla="*/ 185 h 213"/>
              <a:gd name="T12" fmla="*/ 496 w 4273"/>
              <a:gd name="T13" fmla="*/ 185 h 213"/>
              <a:gd name="T14" fmla="*/ 546 w 4273"/>
              <a:gd name="T15" fmla="*/ 185 h 213"/>
              <a:gd name="T16" fmla="*/ 596 w 4273"/>
              <a:gd name="T17" fmla="*/ 185 h 213"/>
              <a:gd name="T18" fmla="*/ 646 w 4273"/>
              <a:gd name="T19" fmla="*/ 185 h 213"/>
              <a:gd name="T20" fmla="*/ 689 w 4273"/>
              <a:gd name="T21" fmla="*/ 178 h 213"/>
              <a:gd name="T22" fmla="*/ 1232 w 4273"/>
              <a:gd name="T23" fmla="*/ 185 h 213"/>
              <a:gd name="T24" fmla="*/ 1268 w 4273"/>
              <a:gd name="T25" fmla="*/ 178 h 213"/>
              <a:gd name="T26" fmla="*/ 1311 w 4273"/>
              <a:gd name="T27" fmla="*/ 171 h 213"/>
              <a:gd name="T28" fmla="*/ 1361 w 4273"/>
              <a:gd name="T29" fmla="*/ 171 h 213"/>
              <a:gd name="T30" fmla="*/ 1411 w 4273"/>
              <a:gd name="T31" fmla="*/ 164 h 213"/>
              <a:gd name="T32" fmla="*/ 1468 w 4273"/>
              <a:gd name="T33" fmla="*/ 157 h 213"/>
              <a:gd name="T34" fmla="*/ 1511 w 4273"/>
              <a:gd name="T35" fmla="*/ 143 h 213"/>
              <a:gd name="T36" fmla="*/ 1553 w 4273"/>
              <a:gd name="T37" fmla="*/ 135 h 213"/>
              <a:gd name="T38" fmla="*/ 1603 w 4273"/>
              <a:gd name="T39" fmla="*/ 121 h 213"/>
              <a:gd name="T40" fmla="*/ 1653 w 4273"/>
              <a:gd name="T41" fmla="*/ 107 h 213"/>
              <a:gd name="T42" fmla="*/ 1689 w 4273"/>
              <a:gd name="T43" fmla="*/ 100 h 213"/>
              <a:gd name="T44" fmla="*/ 1739 w 4273"/>
              <a:gd name="T45" fmla="*/ 85 h 213"/>
              <a:gd name="T46" fmla="*/ 1796 w 4273"/>
              <a:gd name="T47" fmla="*/ 64 h 213"/>
              <a:gd name="T48" fmla="*/ 1853 w 4273"/>
              <a:gd name="T49" fmla="*/ 43 h 213"/>
              <a:gd name="T50" fmla="*/ 1946 w 4273"/>
              <a:gd name="T51" fmla="*/ 21 h 213"/>
              <a:gd name="T52" fmla="*/ 2003 w 4273"/>
              <a:gd name="T53" fmla="*/ 7 h 213"/>
              <a:gd name="T54" fmla="*/ 2046 w 4273"/>
              <a:gd name="T55" fmla="*/ 0 h 213"/>
              <a:gd name="T56" fmla="*/ 2082 w 4273"/>
              <a:gd name="T57" fmla="*/ 0 h 213"/>
              <a:gd name="T58" fmla="*/ 2118 w 4273"/>
              <a:gd name="T59" fmla="*/ 7 h 213"/>
              <a:gd name="T60" fmla="*/ 2175 w 4273"/>
              <a:gd name="T61" fmla="*/ 7 h 213"/>
              <a:gd name="T62" fmla="*/ 2211 w 4273"/>
              <a:gd name="T63" fmla="*/ 7 h 213"/>
              <a:gd name="T64" fmla="*/ 2268 w 4273"/>
              <a:gd name="T65" fmla="*/ 14 h 213"/>
              <a:gd name="T66" fmla="*/ 2311 w 4273"/>
              <a:gd name="T67" fmla="*/ 14 h 213"/>
              <a:gd name="T68" fmla="*/ 2368 w 4273"/>
              <a:gd name="T69" fmla="*/ 35 h 213"/>
              <a:gd name="T70" fmla="*/ 2418 w 4273"/>
              <a:gd name="T71" fmla="*/ 43 h 213"/>
              <a:gd name="T72" fmla="*/ 2461 w 4273"/>
              <a:gd name="T73" fmla="*/ 57 h 213"/>
              <a:gd name="T74" fmla="*/ 2511 w 4273"/>
              <a:gd name="T75" fmla="*/ 71 h 213"/>
              <a:gd name="T76" fmla="*/ 2554 w 4273"/>
              <a:gd name="T77" fmla="*/ 93 h 213"/>
              <a:gd name="T78" fmla="*/ 2611 w 4273"/>
              <a:gd name="T79" fmla="*/ 107 h 213"/>
              <a:gd name="T80" fmla="*/ 2661 w 4273"/>
              <a:gd name="T81" fmla="*/ 121 h 213"/>
              <a:gd name="T82" fmla="*/ 2704 w 4273"/>
              <a:gd name="T83" fmla="*/ 121 h 213"/>
              <a:gd name="T84" fmla="*/ 2746 w 4273"/>
              <a:gd name="T85" fmla="*/ 135 h 213"/>
              <a:gd name="T86" fmla="*/ 4272 w 4273"/>
              <a:gd name="T87" fmla="*/ 212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3"/>
              <a:gd name="T133" fmla="*/ 0 h 213"/>
              <a:gd name="T134" fmla="*/ 4273 w 4273"/>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3" h="213">
                <a:moveTo>
                  <a:pt x="0" y="212"/>
                </a:moveTo>
                <a:lnTo>
                  <a:pt x="240" y="164"/>
                </a:lnTo>
                <a:lnTo>
                  <a:pt x="232" y="185"/>
                </a:lnTo>
                <a:lnTo>
                  <a:pt x="260" y="185"/>
                </a:lnTo>
                <a:lnTo>
                  <a:pt x="275" y="185"/>
                </a:lnTo>
                <a:lnTo>
                  <a:pt x="296" y="185"/>
                </a:lnTo>
                <a:lnTo>
                  <a:pt x="318" y="185"/>
                </a:lnTo>
                <a:lnTo>
                  <a:pt x="346" y="185"/>
                </a:lnTo>
                <a:lnTo>
                  <a:pt x="368" y="185"/>
                </a:lnTo>
                <a:lnTo>
                  <a:pt x="396" y="185"/>
                </a:lnTo>
                <a:lnTo>
                  <a:pt x="432" y="185"/>
                </a:lnTo>
                <a:lnTo>
                  <a:pt x="453" y="185"/>
                </a:lnTo>
                <a:lnTo>
                  <a:pt x="475" y="185"/>
                </a:lnTo>
                <a:lnTo>
                  <a:pt x="496" y="185"/>
                </a:lnTo>
                <a:lnTo>
                  <a:pt x="525" y="185"/>
                </a:lnTo>
                <a:lnTo>
                  <a:pt x="546" y="185"/>
                </a:lnTo>
                <a:lnTo>
                  <a:pt x="568" y="185"/>
                </a:lnTo>
                <a:lnTo>
                  <a:pt x="596" y="185"/>
                </a:lnTo>
                <a:lnTo>
                  <a:pt x="625" y="185"/>
                </a:lnTo>
                <a:lnTo>
                  <a:pt x="646" y="185"/>
                </a:lnTo>
                <a:lnTo>
                  <a:pt x="668" y="185"/>
                </a:lnTo>
                <a:lnTo>
                  <a:pt x="689" y="178"/>
                </a:lnTo>
                <a:lnTo>
                  <a:pt x="1248" y="164"/>
                </a:lnTo>
                <a:lnTo>
                  <a:pt x="1232" y="185"/>
                </a:lnTo>
                <a:lnTo>
                  <a:pt x="1253" y="185"/>
                </a:lnTo>
                <a:lnTo>
                  <a:pt x="1268" y="178"/>
                </a:lnTo>
                <a:lnTo>
                  <a:pt x="1289" y="171"/>
                </a:lnTo>
                <a:lnTo>
                  <a:pt x="1311" y="171"/>
                </a:lnTo>
                <a:lnTo>
                  <a:pt x="1332" y="171"/>
                </a:lnTo>
                <a:lnTo>
                  <a:pt x="1361" y="171"/>
                </a:lnTo>
                <a:lnTo>
                  <a:pt x="1389" y="171"/>
                </a:lnTo>
                <a:lnTo>
                  <a:pt x="1411" y="164"/>
                </a:lnTo>
                <a:lnTo>
                  <a:pt x="1439" y="164"/>
                </a:lnTo>
                <a:lnTo>
                  <a:pt x="1468" y="157"/>
                </a:lnTo>
                <a:lnTo>
                  <a:pt x="1489" y="150"/>
                </a:lnTo>
                <a:lnTo>
                  <a:pt x="1511" y="143"/>
                </a:lnTo>
                <a:lnTo>
                  <a:pt x="1532" y="135"/>
                </a:lnTo>
                <a:lnTo>
                  <a:pt x="1553" y="135"/>
                </a:lnTo>
                <a:lnTo>
                  <a:pt x="1582" y="128"/>
                </a:lnTo>
                <a:lnTo>
                  <a:pt x="1603" y="121"/>
                </a:lnTo>
                <a:lnTo>
                  <a:pt x="1625" y="121"/>
                </a:lnTo>
                <a:lnTo>
                  <a:pt x="1653" y="107"/>
                </a:lnTo>
                <a:lnTo>
                  <a:pt x="1668" y="107"/>
                </a:lnTo>
                <a:lnTo>
                  <a:pt x="1689" y="100"/>
                </a:lnTo>
                <a:lnTo>
                  <a:pt x="1718" y="93"/>
                </a:lnTo>
                <a:lnTo>
                  <a:pt x="1739" y="85"/>
                </a:lnTo>
                <a:lnTo>
                  <a:pt x="1775" y="71"/>
                </a:lnTo>
                <a:lnTo>
                  <a:pt x="1796" y="64"/>
                </a:lnTo>
                <a:lnTo>
                  <a:pt x="1825" y="50"/>
                </a:lnTo>
                <a:lnTo>
                  <a:pt x="1853" y="43"/>
                </a:lnTo>
                <a:lnTo>
                  <a:pt x="1925" y="35"/>
                </a:lnTo>
                <a:lnTo>
                  <a:pt x="1946" y="21"/>
                </a:lnTo>
                <a:lnTo>
                  <a:pt x="1975" y="21"/>
                </a:lnTo>
                <a:lnTo>
                  <a:pt x="2003" y="7"/>
                </a:lnTo>
                <a:lnTo>
                  <a:pt x="2025" y="7"/>
                </a:lnTo>
                <a:lnTo>
                  <a:pt x="2046" y="0"/>
                </a:lnTo>
                <a:lnTo>
                  <a:pt x="2061" y="0"/>
                </a:lnTo>
                <a:lnTo>
                  <a:pt x="2082" y="0"/>
                </a:lnTo>
                <a:lnTo>
                  <a:pt x="2103" y="0"/>
                </a:lnTo>
                <a:lnTo>
                  <a:pt x="2118" y="7"/>
                </a:lnTo>
                <a:lnTo>
                  <a:pt x="2139" y="7"/>
                </a:lnTo>
                <a:lnTo>
                  <a:pt x="2175" y="7"/>
                </a:lnTo>
                <a:lnTo>
                  <a:pt x="2196" y="7"/>
                </a:lnTo>
                <a:lnTo>
                  <a:pt x="2211" y="7"/>
                </a:lnTo>
                <a:lnTo>
                  <a:pt x="2239" y="7"/>
                </a:lnTo>
                <a:lnTo>
                  <a:pt x="2268" y="14"/>
                </a:lnTo>
                <a:lnTo>
                  <a:pt x="2289" y="14"/>
                </a:lnTo>
                <a:lnTo>
                  <a:pt x="2311" y="14"/>
                </a:lnTo>
                <a:lnTo>
                  <a:pt x="2346" y="28"/>
                </a:lnTo>
                <a:lnTo>
                  <a:pt x="2368" y="35"/>
                </a:lnTo>
                <a:lnTo>
                  <a:pt x="2403" y="35"/>
                </a:lnTo>
                <a:lnTo>
                  <a:pt x="2418" y="43"/>
                </a:lnTo>
                <a:lnTo>
                  <a:pt x="2439" y="43"/>
                </a:lnTo>
                <a:lnTo>
                  <a:pt x="2461" y="57"/>
                </a:lnTo>
                <a:lnTo>
                  <a:pt x="2482" y="64"/>
                </a:lnTo>
                <a:lnTo>
                  <a:pt x="2511" y="71"/>
                </a:lnTo>
                <a:lnTo>
                  <a:pt x="2532" y="85"/>
                </a:lnTo>
                <a:lnTo>
                  <a:pt x="2554" y="93"/>
                </a:lnTo>
                <a:lnTo>
                  <a:pt x="2589" y="100"/>
                </a:lnTo>
                <a:lnTo>
                  <a:pt x="2611" y="107"/>
                </a:lnTo>
                <a:lnTo>
                  <a:pt x="2632" y="114"/>
                </a:lnTo>
                <a:lnTo>
                  <a:pt x="2661" y="121"/>
                </a:lnTo>
                <a:lnTo>
                  <a:pt x="2682" y="121"/>
                </a:lnTo>
                <a:lnTo>
                  <a:pt x="2704" y="121"/>
                </a:lnTo>
                <a:lnTo>
                  <a:pt x="2725" y="135"/>
                </a:lnTo>
                <a:lnTo>
                  <a:pt x="2746" y="135"/>
                </a:lnTo>
                <a:lnTo>
                  <a:pt x="2761" y="143"/>
                </a:lnTo>
                <a:lnTo>
                  <a:pt x="4272" y="212"/>
                </a:lnTo>
                <a:lnTo>
                  <a:pt x="0" y="21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41320" name="Freeform 1033"/>
          <p:cNvSpPr>
            <a:spLocks/>
          </p:cNvSpPr>
          <p:nvPr/>
        </p:nvSpPr>
        <p:spPr bwMode="auto">
          <a:xfrm>
            <a:off x="3503612" y="3962400"/>
            <a:ext cx="6783388" cy="306388"/>
          </a:xfrm>
          <a:custGeom>
            <a:avLst/>
            <a:gdLst>
              <a:gd name="T0" fmla="*/ 0 w 4273"/>
              <a:gd name="T1" fmla="*/ 192 h 193"/>
              <a:gd name="T2" fmla="*/ 384 w 4273"/>
              <a:gd name="T3" fmla="*/ 192 h 193"/>
              <a:gd name="T4" fmla="*/ 960 w 4273"/>
              <a:gd name="T5" fmla="*/ 144 h 193"/>
              <a:gd name="T6" fmla="*/ 1824 w 4273"/>
              <a:gd name="T7" fmla="*/ 192 h 193"/>
              <a:gd name="T8" fmla="*/ 2112 w 4273"/>
              <a:gd name="T9" fmla="*/ 144 h 193"/>
              <a:gd name="T10" fmla="*/ 2139 w 4273"/>
              <a:gd name="T11" fmla="*/ 136 h 193"/>
              <a:gd name="T12" fmla="*/ 2161 w 4273"/>
              <a:gd name="T13" fmla="*/ 121 h 193"/>
              <a:gd name="T14" fmla="*/ 2182 w 4273"/>
              <a:gd name="T15" fmla="*/ 114 h 193"/>
              <a:gd name="T16" fmla="*/ 2211 w 4273"/>
              <a:gd name="T17" fmla="*/ 107 h 193"/>
              <a:gd name="T18" fmla="*/ 2232 w 4273"/>
              <a:gd name="T19" fmla="*/ 93 h 193"/>
              <a:gd name="T20" fmla="*/ 2268 w 4273"/>
              <a:gd name="T21" fmla="*/ 86 h 193"/>
              <a:gd name="T22" fmla="*/ 2289 w 4273"/>
              <a:gd name="T23" fmla="*/ 71 h 193"/>
              <a:gd name="T24" fmla="*/ 2311 w 4273"/>
              <a:gd name="T25" fmla="*/ 64 h 193"/>
              <a:gd name="T26" fmla="*/ 2339 w 4273"/>
              <a:gd name="T27" fmla="*/ 64 h 193"/>
              <a:gd name="T28" fmla="*/ 2368 w 4273"/>
              <a:gd name="T29" fmla="*/ 71 h 193"/>
              <a:gd name="T30" fmla="*/ 2389 w 4273"/>
              <a:gd name="T31" fmla="*/ 71 h 193"/>
              <a:gd name="T32" fmla="*/ 2411 w 4273"/>
              <a:gd name="T33" fmla="*/ 71 h 193"/>
              <a:gd name="T34" fmla="*/ 2432 w 4273"/>
              <a:gd name="T35" fmla="*/ 71 h 193"/>
              <a:gd name="T36" fmla="*/ 2453 w 4273"/>
              <a:gd name="T37" fmla="*/ 71 h 193"/>
              <a:gd name="T38" fmla="*/ 2468 w 4273"/>
              <a:gd name="T39" fmla="*/ 64 h 193"/>
              <a:gd name="T40" fmla="*/ 2736 w 4273"/>
              <a:gd name="T41" fmla="*/ 0 h 193"/>
              <a:gd name="T42" fmla="*/ 3360 w 4273"/>
              <a:gd name="T43" fmla="*/ 0 h 193"/>
              <a:gd name="T44" fmla="*/ 3696 w 4273"/>
              <a:gd name="T45" fmla="*/ 144 h 193"/>
              <a:gd name="T46" fmla="*/ 3744 w 4273"/>
              <a:gd name="T47" fmla="*/ 144 h 193"/>
              <a:gd name="T48" fmla="*/ 4272 w 4273"/>
              <a:gd name="T49" fmla="*/ 192 h 193"/>
              <a:gd name="T50" fmla="*/ 0 w 4273"/>
              <a:gd name="T51" fmla="*/ 192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73"/>
              <a:gd name="T79" fmla="*/ 0 h 193"/>
              <a:gd name="T80" fmla="*/ 4273 w 4273"/>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73" h="193">
                <a:moveTo>
                  <a:pt x="0" y="192"/>
                </a:moveTo>
                <a:lnTo>
                  <a:pt x="384" y="192"/>
                </a:lnTo>
                <a:lnTo>
                  <a:pt x="960" y="144"/>
                </a:lnTo>
                <a:lnTo>
                  <a:pt x="1824" y="192"/>
                </a:lnTo>
                <a:lnTo>
                  <a:pt x="2112" y="144"/>
                </a:lnTo>
                <a:lnTo>
                  <a:pt x="2139" y="136"/>
                </a:lnTo>
                <a:lnTo>
                  <a:pt x="2161" y="121"/>
                </a:lnTo>
                <a:lnTo>
                  <a:pt x="2182" y="114"/>
                </a:lnTo>
                <a:lnTo>
                  <a:pt x="2211" y="107"/>
                </a:lnTo>
                <a:lnTo>
                  <a:pt x="2232" y="93"/>
                </a:lnTo>
                <a:lnTo>
                  <a:pt x="2268" y="86"/>
                </a:lnTo>
                <a:lnTo>
                  <a:pt x="2289" y="71"/>
                </a:lnTo>
                <a:lnTo>
                  <a:pt x="2311" y="64"/>
                </a:lnTo>
                <a:lnTo>
                  <a:pt x="2339" y="64"/>
                </a:lnTo>
                <a:lnTo>
                  <a:pt x="2368" y="71"/>
                </a:lnTo>
                <a:lnTo>
                  <a:pt x="2389" y="71"/>
                </a:lnTo>
                <a:lnTo>
                  <a:pt x="2411" y="71"/>
                </a:lnTo>
                <a:lnTo>
                  <a:pt x="2432" y="71"/>
                </a:lnTo>
                <a:lnTo>
                  <a:pt x="2453" y="71"/>
                </a:lnTo>
                <a:lnTo>
                  <a:pt x="2468" y="64"/>
                </a:lnTo>
                <a:lnTo>
                  <a:pt x="2736" y="0"/>
                </a:lnTo>
                <a:lnTo>
                  <a:pt x="3360" y="0"/>
                </a:lnTo>
                <a:lnTo>
                  <a:pt x="3696" y="144"/>
                </a:lnTo>
                <a:lnTo>
                  <a:pt x="3744" y="144"/>
                </a:lnTo>
                <a:lnTo>
                  <a:pt x="4272" y="192"/>
                </a:lnTo>
                <a:lnTo>
                  <a:pt x="0" y="19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41321" name="Freeform 1034"/>
          <p:cNvSpPr>
            <a:spLocks/>
          </p:cNvSpPr>
          <p:nvPr/>
        </p:nvSpPr>
        <p:spPr bwMode="auto">
          <a:xfrm>
            <a:off x="3503612" y="4800600"/>
            <a:ext cx="6783388" cy="230188"/>
          </a:xfrm>
          <a:custGeom>
            <a:avLst/>
            <a:gdLst>
              <a:gd name="T0" fmla="*/ 0 w 4273"/>
              <a:gd name="T1" fmla="*/ 144 h 145"/>
              <a:gd name="T2" fmla="*/ 720 w 4273"/>
              <a:gd name="T3" fmla="*/ 144 h 145"/>
              <a:gd name="T4" fmla="*/ 816 w 4273"/>
              <a:gd name="T5" fmla="*/ 96 h 145"/>
              <a:gd name="T6" fmla="*/ 1056 w 4273"/>
              <a:gd name="T7" fmla="*/ 144 h 145"/>
              <a:gd name="T8" fmla="*/ 1296 w 4273"/>
              <a:gd name="T9" fmla="*/ 96 h 145"/>
              <a:gd name="T10" fmla="*/ 1536 w 4273"/>
              <a:gd name="T11" fmla="*/ 144 h 145"/>
              <a:gd name="T12" fmla="*/ 1872 w 4273"/>
              <a:gd name="T13" fmla="*/ 48 h 145"/>
              <a:gd name="T14" fmla="*/ 2064 w 4273"/>
              <a:gd name="T15" fmla="*/ 144 h 145"/>
              <a:gd name="T16" fmla="*/ 2400 w 4273"/>
              <a:gd name="T17" fmla="*/ 96 h 145"/>
              <a:gd name="T18" fmla="*/ 2592 w 4273"/>
              <a:gd name="T19" fmla="*/ 144 h 145"/>
              <a:gd name="T20" fmla="*/ 2928 w 4273"/>
              <a:gd name="T21" fmla="*/ 0 h 145"/>
              <a:gd name="T22" fmla="*/ 3168 w 4273"/>
              <a:gd name="T23" fmla="*/ 144 h 145"/>
              <a:gd name="T24" fmla="*/ 3456 w 4273"/>
              <a:gd name="T25" fmla="*/ 0 h 145"/>
              <a:gd name="T26" fmla="*/ 3888 w 4273"/>
              <a:gd name="T27" fmla="*/ 144 h 145"/>
              <a:gd name="T28" fmla="*/ 4128 w 4273"/>
              <a:gd name="T29" fmla="*/ 48 h 145"/>
              <a:gd name="T30" fmla="*/ 4272 w 4273"/>
              <a:gd name="T31" fmla="*/ 144 h 145"/>
              <a:gd name="T32" fmla="*/ 0 w 4273"/>
              <a:gd name="T33" fmla="*/ 144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73"/>
              <a:gd name="T52" fmla="*/ 0 h 145"/>
              <a:gd name="T53" fmla="*/ 4273 w 4273"/>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73" h="145">
                <a:moveTo>
                  <a:pt x="0" y="144"/>
                </a:moveTo>
                <a:lnTo>
                  <a:pt x="720" y="144"/>
                </a:lnTo>
                <a:lnTo>
                  <a:pt x="816" y="96"/>
                </a:lnTo>
                <a:lnTo>
                  <a:pt x="1056" y="144"/>
                </a:lnTo>
                <a:lnTo>
                  <a:pt x="1296" y="96"/>
                </a:lnTo>
                <a:lnTo>
                  <a:pt x="1536" y="144"/>
                </a:lnTo>
                <a:lnTo>
                  <a:pt x="1872" y="48"/>
                </a:lnTo>
                <a:lnTo>
                  <a:pt x="2064" y="144"/>
                </a:lnTo>
                <a:lnTo>
                  <a:pt x="2400" y="96"/>
                </a:lnTo>
                <a:lnTo>
                  <a:pt x="2592" y="144"/>
                </a:lnTo>
                <a:lnTo>
                  <a:pt x="2928" y="0"/>
                </a:lnTo>
                <a:lnTo>
                  <a:pt x="3168" y="144"/>
                </a:lnTo>
                <a:lnTo>
                  <a:pt x="3456" y="0"/>
                </a:lnTo>
                <a:lnTo>
                  <a:pt x="3888" y="144"/>
                </a:lnTo>
                <a:lnTo>
                  <a:pt x="4128" y="48"/>
                </a:lnTo>
                <a:lnTo>
                  <a:pt x="4272" y="144"/>
                </a:lnTo>
                <a:lnTo>
                  <a:pt x="0" y="144"/>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41322" name="Rectangle 1035"/>
          <p:cNvSpPr>
            <a:spLocks noChangeArrowheads="1"/>
          </p:cNvSpPr>
          <p:nvPr/>
        </p:nvSpPr>
        <p:spPr bwMode="auto">
          <a:xfrm>
            <a:off x="3503612" y="53340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GB" altLang="en-US" sz="1600" dirty="0"/>
              <a:t>Iterations         </a:t>
            </a:r>
            <a:r>
              <a:rPr lang="en-GB" altLang="en-US" sz="1600" dirty="0" err="1"/>
              <a:t>Iter</a:t>
            </a:r>
            <a:r>
              <a:rPr lang="en-GB" altLang="en-US" sz="1600" dirty="0"/>
              <a:t> #1    #2	</a:t>
            </a:r>
            <a:r>
              <a:rPr lang="en-GB" altLang="en-US" sz="1600" dirty="0" err="1"/>
              <a:t>Iter</a:t>
            </a:r>
            <a:r>
              <a:rPr lang="en-GB" altLang="en-US" sz="1600" dirty="0"/>
              <a:t> #3      #4       #5      #6          </a:t>
            </a:r>
            <a:r>
              <a:rPr lang="en-GB" altLang="en-US" sz="1600" dirty="0" err="1"/>
              <a:t>Iter</a:t>
            </a:r>
            <a:r>
              <a:rPr lang="en-GB" altLang="en-US" sz="1600" dirty="0"/>
              <a:t> #7      #8</a:t>
            </a:r>
          </a:p>
        </p:txBody>
      </p:sp>
      <p:sp>
        <p:nvSpPr>
          <p:cNvPr id="141323" name="Rectangle 1036"/>
          <p:cNvSpPr>
            <a:spLocks noChangeArrowheads="1"/>
          </p:cNvSpPr>
          <p:nvPr/>
        </p:nvSpPr>
        <p:spPr bwMode="auto">
          <a:xfrm>
            <a:off x="3433762" y="1149350"/>
            <a:ext cx="6769100" cy="463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41324" name="Line 1037"/>
          <p:cNvSpPr>
            <a:spLocks noChangeShapeType="1"/>
          </p:cNvSpPr>
          <p:nvPr/>
        </p:nvSpPr>
        <p:spPr bwMode="auto">
          <a:xfrm>
            <a:off x="4646612" y="1158876"/>
            <a:ext cx="0" cy="46323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1325" name="Line 1038"/>
          <p:cNvSpPr>
            <a:spLocks noChangeShapeType="1"/>
          </p:cNvSpPr>
          <p:nvPr/>
        </p:nvSpPr>
        <p:spPr bwMode="auto">
          <a:xfrm>
            <a:off x="6246812" y="1158876"/>
            <a:ext cx="0" cy="46323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1326" name="Line 1039"/>
          <p:cNvSpPr>
            <a:spLocks noChangeShapeType="1"/>
          </p:cNvSpPr>
          <p:nvPr/>
        </p:nvSpPr>
        <p:spPr bwMode="auto">
          <a:xfrm>
            <a:off x="8761412" y="1158876"/>
            <a:ext cx="0" cy="46323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1327" name="Line 1040"/>
          <p:cNvSpPr>
            <a:spLocks noChangeShapeType="1"/>
          </p:cNvSpPr>
          <p:nvPr/>
        </p:nvSpPr>
        <p:spPr bwMode="auto">
          <a:xfrm>
            <a:off x="5484812" y="1616076"/>
            <a:ext cx="0" cy="402272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1328" name="Line 1041"/>
          <p:cNvSpPr>
            <a:spLocks noChangeShapeType="1"/>
          </p:cNvSpPr>
          <p:nvPr/>
        </p:nvSpPr>
        <p:spPr bwMode="auto">
          <a:xfrm>
            <a:off x="7008812" y="1692276"/>
            <a:ext cx="0" cy="402272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1329" name="Line 1042"/>
          <p:cNvSpPr>
            <a:spLocks noChangeShapeType="1"/>
          </p:cNvSpPr>
          <p:nvPr/>
        </p:nvSpPr>
        <p:spPr bwMode="auto">
          <a:xfrm>
            <a:off x="9599612" y="1616076"/>
            <a:ext cx="0" cy="402272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1330" name="Line 1043"/>
          <p:cNvSpPr>
            <a:spLocks noChangeShapeType="1"/>
          </p:cNvSpPr>
          <p:nvPr/>
        </p:nvSpPr>
        <p:spPr bwMode="auto">
          <a:xfrm>
            <a:off x="7542212" y="1692276"/>
            <a:ext cx="0" cy="402272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1331" name="Line 1044"/>
          <p:cNvSpPr>
            <a:spLocks noChangeShapeType="1"/>
          </p:cNvSpPr>
          <p:nvPr/>
        </p:nvSpPr>
        <p:spPr bwMode="auto">
          <a:xfrm>
            <a:off x="8151812" y="1692276"/>
            <a:ext cx="0" cy="402272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41332" name="Rectangle 1026"/>
          <p:cNvSpPr>
            <a:spLocks noGrp="1" noChangeArrowheads="1"/>
          </p:cNvSpPr>
          <p:nvPr>
            <p:ph type="title" idx="4294967295"/>
          </p:nvPr>
        </p:nvSpPr>
        <p:spPr>
          <a:xfrm>
            <a:off x="3122612" y="287339"/>
            <a:ext cx="7543800" cy="642937"/>
          </a:xfrm>
          <a:noFill/>
        </p:spPr>
        <p:txBody>
          <a:bodyPr vert="horz" lIns="92075" tIns="46038" rIns="92075" bIns="46038" rtlCol="0" anchor="b">
            <a:normAutofit/>
          </a:bodyPr>
          <a:lstStyle/>
          <a:p>
            <a:r>
              <a:rPr lang="en-GB" altLang="en-US" dirty="0"/>
              <a:t>Unified Process – Overview</a:t>
            </a:r>
          </a:p>
        </p:txBody>
      </p:sp>
      <p:sp>
        <p:nvSpPr>
          <p:cNvPr id="141339" name="Rectangle 1056"/>
          <p:cNvSpPr>
            <a:spLocks noChangeArrowheads="1"/>
          </p:cNvSpPr>
          <p:nvPr/>
        </p:nvSpPr>
        <p:spPr bwMode="auto">
          <a:xfrm>
            <a:off x="1943103" y="1162981"/>
            <a:ext cx="1541461"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pPr>
            <a:r>
              <a:rPr lang="en-GB" altLang="en-US" sz="1600" dirty="0" smtClean="0">
                <a:ln w="0"/>
                <a:solidFill>
                  <a:schemeClr val="accent1"/>
                </a:solidFill>
                <a:effectLst>
                  <a:outerShdw blurRad="38100" dist="25400" dir="5400000" algn="ctr" rotWithShape="0">
                    <a:srgbClr val="6E747A">
                      <a:alpha val="43000"/>
                    </a:srgbClr>
                  </a:outerShdw>
                </a:effectLst>
              </a:rPr>
              <a:t>Phases</a:t>
            </a:r>
            <a:r>
              <a:rPr lang="tr-TR" altLang="en-US" sz="1600" b="1" dirty="0" smtClean="0"/>
              <a:t/>
            </a:r>
            <a:br>
              <a:rPr lang="tr-TR" altLang="en-US" sz="1600" b="1" dirty="0" smtClean="0"/>
            </a:br>
            <a:r>
              <a:rPr lang="en-GB" altLang="en-US" sz="1600" b="1" dirty="0" smtClean="0"/>
              <a:t>Disciplines</a:t>
            </a:r>
            <a:endParaRPr lang="en-GB" altLang="en-US" sz="1600" b="1" dirty="0"/>
          </a:p>
        </p:txBody>
      </p:sp>
      <p:sp>
        <p:nvSpPr>
          <p:cNvPr id="141341" name="Rectangle 5"/>
          <p:cNvSpPr>
            <a:spLocks noChangeArrowheads="1"/>
          </p:cNvSpPr>
          <p:nvPr/>
        </p:nvSpPr>
        <p:spPr bwMode="auto">
          <a:xfrm>
            <a:off x="836612" y="1828800"/>
            <a:ext cx="2667000" cy="32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pPr>
            <a:r>
              <a:rPr lang="en-GB" altLang="en-US" sz="1800" dirty="0"/>
              <a:t>Requirements</a:t>
            </a:r>
          </a:p>
          <a:p>
            <a:pPr algn="r">
              <a:spcBef>
                <a:spcPct val="50000"/>
              </a:spcBef>
            </a:pPr>
            <a:endParaRPr lang="en-GB" altLang="en-US" sz="1400" dirty="0"/>
          </a:p>
          <a:p>
            <a:pPr algn="r">
              <a:spcBef>
                <a:spcPct val="50000"/>
              </a:spcBef>
            </a:pPr>
            <a:r>
              <a:rPr lang="en-GB" altLang="en-US" sz="1800" dirty="0"/>
              <a:t>Analysis</a:t>
            </a:r>
          </a:p>
          <a:p>
            <a:pPr algn="r">
              <a:spcBef>
                <a:spcPct val="50000"/>
              </a:spcBef>
            </a:pPr>
            <a:r>
              <a:rPr lang="en-GB" altLang="en-US" sz="1800" dirty="0"/>
              <a:t/>
            </a:r>
            <a:br>
              <a:rPr lang="en-GB" altLang="en-US" sz="1800" dirty="0"/>
            </a:br>
            <a:r>
              <a:rPr lang="en-GB" altLang="en-US" sz="1800" dirty="0"/>
              <a:t>Architecture and Design</a:t>
            </a:r>
          </a:p>
          <a:p>
            <a:pPr algn="r">
              <a:spcBef>
                <a:spcPct val="50000"/>
              </a:spcBef>
            </a:pPr>
            <a:r>
              <a:rPr lang="en-GB" altLang="en-US" sz="1800" dirty="0"/>
              <a:t/>
            </a:r>
            <a:br>
              <a:rPr lang="en-GB" altLang="en-US" sz="1800" dirty="0"/>
            </a:br>
            <a:r>
              <a:rPr lang="en-GB" altLang="en-US" sz="1800" dirty="0"/>
              <a:t>Implementation</a:t>
            </a:r>
          </a:p>
          <a:p>
            <a:pPr algn="r">
              <a:spcBef>
                <a:spcPct val="50000"/>
              </a:spcBef>
            </a:pPr>
            <a:endParaRPr lang="en-GB" altLang="en-US" sz="1600" dirty="0"/>
          </a:p>
          <a:p>
            <a:pPr algn="r">
              <a:spcBef>
                <a:spcPct val="50000"/>
              </a:spcBef>
            </a:pPr>
            <a:r>
              <a:rPr lang="en-GB" altLang="en-US" sz="1800" dirty="0"/>
              <a:t>Test</a:t>
            </a:r>
          </a:p>
        </p:txBody>
      </p:sp>
    </p:spTree>
    <p:extLst>
      <p:ext uri="{BB962C8B-B14F-4D97-AF65-F5344CB8AC3E}">
        <p14:creationId xmlns:p14="http://schemas.microsoft.com/office/powerpoint/2010/main" val="324769743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741613" y="1143001"/>
            <a:ext cx="2689225" cy="633413"/>
          </a:xfrm>
        </p:spPr>
        <p:txBody>
          <a:bodyPr>
            <a:normAutofit/>
          </a:bodyPr>
          <a:lstStyle/>
          <a:p>
            <a:pPr>
              <a:defRPr/>
            </a:pPr>
            <a:r>
              <a:rPr lang="en-US" altLang="en-US" smtClean="0">
                <a:solidFill>
                  <a:schemeClr val="tx1">
                    <a:lumMod val="75000"/>
                    <a:lumOff val="25000"/>
                  </a:schemeClr>
                </a:solidFill>
              </a:rPr>
              <a:t>Scrum</a:t>
            </a:r>
          </a:p>
        </p:txBody>
      </p:sp>
      <p:sp>
        <p:nvSpPr>
          <p:cNvPr id="47107" name="Rectangle 3"/>
          <p:cNvSpPr>
            <a:spLocks noGrp="1" noChangeArrowheads="1"/>
          </p:cNvSpPr>
          <p:nvPr>
            <p:ph idx="1"/>
          </p:nvPr>
        </p:nvSpPr>
        <p:spPr/>
        <p:txBody>
          <a:bodyPr>
            <a:normAutofit/>
          </a:bodyPr>
          <a:lstStyle/>
          <a:p>
            <a:pPr marL="285750" indent="-285750"/>
            <a:r>
              <a:rPr lang="en-US" altLang="en-US" smtClean="0"/>
              <a:t>Originally proposed by Schwaber and Beedle</a:t>
            </a:r>
          </a:p>
          <a:p>
            <a:pPr marL="285750" indent="-285750"/>
            <a:r>
              <a:rPr lang="en-US" altLang="en-US" smtClean="0"/>
              <a:t>Scrum—distinguishing features</a:t>
            </a:r>
          </a:p>
          <a:p>
            <a:pPr marL="685800" lvl="1" indent="-228600"/>
            <a:r>
              <a:rPr lang="en-US" altLang="en-US" smtClean="0"/>
              <a:t>Development work is partitioned into “</a:t>
            </a:r>
            <a:r>
              <a:rPr lang="en-US" altLang="en-US" smtClean="0">
                <a:solidFill>
                  <a:schemeClr val="folHlink"/>
                </a:solidFill>
              </a:rPr>
              <a:t>packets</a:t>
            </a:r>
            <a:r>
              <a:rPr lang="en-US" altLang="en-US" smtClean="0"/>
              <a:t>”</a:t>
            </a:r>
          </a:p>
          <a:p>
            <a:pPr marL="685800" lvl="1" indent="-228600"/>
            <a:r>
              <a:rPr lang="en-US" altLang="en-US" smtClean="0">
                <a:solidFill>
                  <a:schemeClr val="folHlink"/>
                </a:solidFill>
              </a:rPr>
              <a:t>Testing and documentation are on-going</a:t>
            </a:r>
            <a:r>
              <a:rPr lang="en-US" altLang="en-US" smtClean="0"/>
              <a:t> as the product is constructed</a:t>
            </a:r>
          </a:p>
          <a:p>
            <a:pPr marL="685800" lvl="1" indent="-228600"/>
            <a:r>
              <a:rPr lang="en-US" altLang="en-US" smtClean="0"/>
              <a:t>Work occurs in “</a:t>
            </a:r>
            <a:r>
              <a:rPr lang="en-US" altLang="en-US" smtClean="0">
                <a:solidFill>
                  <a:schemeClr val="folHlink"/>
                </a:solidFill>
              </a:rPr>
              <a:t>sprints</a:t>
            </a:r>
            <a:r>
              <a:rPr lang="en-US" altLang="en-US" smtClean="0"/>
              <a:t>” and is derived from a “</a:t>
            </a:r>
            <a:r>
              <a:rPr lang="en-US" altLang="en-US" smtClean="0">
                <a:solidFill>
                  <a:schemeClr val="folHlink"/>
                </a:solidFill>
              </a:rPr>
              <a:t>backlog</a:t>
            </a:r>
            <a:r>
              <a:rPr lang="en-US" altLang="en-US" smtClean="0"/>
              <a:t>” of existing requirements</a:t>
            </a:r>
          </a:p>
          <a:p>
            <a:pPr marL="685800" lvl="1" indent="-228600"/>
            <a:r>
              <a:rPr lang="en-US" altLang="en-US" smtClean="0">
                <a:solidFill>
                  <a:schemeClr val="folHlink"/>
                </a:solidFill>
              </a:rPr>
              <a:t>Meetings are very short</a:t>
            </a:r>
            <a:r>
              <a:rPr lang="en-US" altLang="en-US" smtClean="0"/>
              <a:t> and sometimes conducted without chairs</a:t>
            </a:r>
          </a:p>
          <a:p>
            <a:pPr marL="685800" lvl="1" indent="-228600"/>
            <a:r>
              <a:rPr lang="en-US" altLang="en-US" smtClean="0"/>
              <a:t>“</a:t>
            </a:r>
            <a:r>
              <a:rPr lang="en-US" altLang="en-US" smtClean="0">
                <a:solidFill>
                  <a:schemeClr val="folHlink"/>
                </a:solidFill>
              </a:rPr>
              <a:t>demos</a:t>
            </a:r>
            <a:r>
              <a:rPr lang="en-US" altLang="en-US" smtClean="0"/>
              <a:t>” are delivered to the customer with the time-box allocated</a:t>
            </a: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60B9C0A7-8D6E-4D0C-97BE-E05DEC31650A}" type="slidenum">
              <a:rPr lang="en-US" altLang="en-US"/>
              <a:pPr>
                <a:defRPr/>
              </a:pPr>
              <a:t>66</a:t>
            </a:fld>
            <a:endParaRPr lang="en-US" altLang="en-US"/>
          </a:p>
        </p:txBody>
      </p:sp>
    </p:spTree>
    <p:extLst>
      <p:ext uri="{BB962C8B-B14F-4D97-AF65-F5344CB8AC3E}">
        <p14:creationId xmlns:p14="http://schemas.microsoft.com/office/powerpoint/2010/main" val="29614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522414" y="533400"/>
            <a:ext cx="9601200" cy="457199"/>
          </a:xfrm>
        </p:spPr>
        <p:txBody>
          <a:bodyPr>
            <a:normAutofit fontScale="90000"/>
          </a:bodyPr>
          <a:lstStyle/>
          <a:p>
            <a:r>
              <a:rPr lang="sv-SE" altLang="en-US" dirty="0"/>
              <a:t>Process – Scrum</a:t>
            </a:r>
          </a:p>
        </p:txBody>
      </p:sp>
      <p:sp>
        <p:nvSpPr>
          <p:cNvPr id="180227" name="Rectangle 3"/>
          <p:cNvSpPr>
            <a:spLocks noGrp="1" noChangeArrowheads="1"/>
          </p:cNvSpPr>
          <p:nvPr>
            <p:ph idx="1"/>
          </p:nvPr>
        </p:nvSpPr>
        <p:spPr>
          <a:xfrm>
            <a:off x="455612" y="1066800"/>
            <a:ext cx="11049000" cy="4953000"/>
          </a:xfrm>
        </p:spPr>
        <p:txBody>
          <a:bodyPr>
            <a:noAutofit/>
          </a:bodyPr>
          <a:lstStyle/>
          <a:p>
            <a:r>
              <a:rPr lang="en-US" altLang="en-US" sz="2400" dirty="0"/>
              <a:t>Uses an empirical rather than defined approach</a:t>
            </a:r>
          </a:p>
          <a:p>
            <a:pPr lvl="1"/>
            <a:r>
              <a:rPr lang="en-US" altLang="en-US" sz="2000" dirty="0"/>
              <a:t>Suitable for </a:t>
            </a:r>
            <a:r>
              <a:rPr lang="en-US" altLang="en-US" sz="2000" i="1" dirty="0"/>
              <a:t>development</a:t>
            </a:r>
            <a:r>
              <a:rPr lang="en-US" altLang="en-US" sz="2000" dirty="0"/>
              <a:t> of unique products from unique specifications</a:t>
            </a:r>
          </a:p>
          <a:p>
            <a:pPr lvl="1"/>
            <a:r>
              <a:rPr lang="en-US" altLang="en-US" sz="2000" dirty="0"/>
              <a:t>As opposed to repetitive </a:t>
            </a:r>
            <a:r>
              <a:rPr lang="en-US" altLang="en-US" sz="2000" i="1" dirty="0"/>
              <a:t>manufacturing</a:t>
            </a:r>
            <a:r>
              <a:rPr lang="en-US" altLang="en-US" sz="2000" dirty="0"/>
              <a:t> of a designed product</a:t>
            </a:r>
          </a:p>
          <a:p>
            <a:endParaRPr lang="en-US" altLang="en-US" sz="2400" dirty="0"/>
          </a:p>
          <a:p>
            <a:r>
              <a:rPr lang="en-US" altLang="en-US" sz="2400" dirty="0"/>
              <a:t>Basic principles for the agile method Scrum</a:t>
            </a:r>
          </a:p>
          <a:p>
            <a:pPr lvl="1"/>
            <a:r>
              <a:rPr lang="en-US" altLang="en-US" sz="2000" dirty="0"/>
              <a:t>Self-organization – Leave responsibility to self-organizing teams</a:t>
            </a:r>
          </a:p>
          <a:p>
            <a:pPr lvl="1"/>
            <a:r>
              <a:rPr lang="en-US" altLang="en-US" sz="2000" dirty="0"/>
              <a:t>Transparency – Let anybody know what happens at any time</a:t>
            </a:r>
          </a:p>
          <a:p>
            <a:pPr lvl="2" eaLnBrk="1" hangingPunct="1"/>
            <a:r>
              <a:rPr lang="sv-SE" altLang="en-US" sz="1800" dirty="0"/>
              <a:t>Good news as well as bad ones are visible early</a:t>
            </a:r>
          </a:p>
          <a:p>
            <a:pPr lvl="2" eaLnBrk="1" hangingPunct="1"/>
            <a:r>
              <a:rPr lang="sv-SE" altLang="en-US" sz="1800" dirty="0"/>
              <a:t>So that intelligent people can take informed decisions about what to do</a:t>
            </a:r>
            <a:endParaRPr lang="en-US" altLang="en-US" sz="1800" dirty="0"/>
          </a:p>
          <a:p>
            <a:pPr lvl="1"/>
            <a:r>
              <a:rPr lang="en-US" altLang="en-US" sz="2000" dirty="0"/>
              <a:t>Feedback – Work in a tight, empiric loop with the ”product owner” (customer)</a:t>
            </a:r>
          </a:p>
          <a:p>
            <a:pPr lvl="2"/>
            <a:r>
              <a:rPr lang="en-US" altLang="en-US" sz="1800" dirty="0"/>
              <a:t>”Sprints” of 2 – 4 weeks	</a:t>
            </a:r>
          </a:p>
          <a:p>
            <a:pPr lvl="1" eaLnBrk="1" hangingPunct="1"/>
            <a:r>
              <a:rPr lang="sv-SE" altLang="en-US" sz="2000" dirty="0"/>
              <a:t>Self-assessment – Team retrospective after each sprint</a:t>
            </a:r>
          </a:p>
        </p:txBody>
      </p:sp>
      <p:pic>
        <p:nvPicPr>
          <p:cNvPr id="180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6" y="5916614"/>
            <a:ext cx="1811337"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54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522414" y="533400"/>
            <a:ext cx="9601200" cy="457200"/>
          </a:xfrm>
        </p:spPr>
        <p:txBody>
          <a:bodyPr vert="horz" lIns="92075" tIns="46038" rIns="92075" bIns="46038" rtlCol="0" anchor="b">
            <a:normAutofit fontScale="90000"/>
          </a:bodyPr>
          <a:lstStyle/>
          <a:p>
            <a:pPr eaLnBrk="1" hangingPunct="1"/>
            <a:r>
              <a:rPr lang="sv-SE" altLang="en-US" dirty="0"/>
              <a:t>Scrum – The Art of the Possible</a:t>
            </a:r>
          </a:p>
        </p:txBody>
      </p:sp>
      <p:sp>
        <p:nvSpPr>
          <p:cNvPr id="143367" name="Rectangle 7"/>
          <p:cNvSpPr>
            <a:spLocks noGrp="1" noChangeArrowheads="1"/>
          </p:cNvSpPr>
          <p:nvPr>
            <p:ph idx="1"/>
          </p:nvPr>
        </p:nvSpPr>
        <p:spPr>
          <a:xfrm>
            <a:off x="608012" y="1371600"/>
            <a:ext cx="10515602" cy="4648200"/>
          </a:xfrm>
        </p:spPr>
        <p:txBody>
          <a:bodyPr>
            <a:normAutofit/>
          </a:bodyPr>
          <a:lstStyle/>
          <a:p>
            <a:pPr eaLnBrk="1" hangingPunct="1"/>
            <a:r>
              <a:rPr lang="sv-SE" altLang="en-US" sz="2800" dirty="0"/>
              <a:t>In English rugby football, a scrum is a  way to put the ball into play</a:t>
            </a:r>
          </a:p>
          <a:p>
            <a:pPr lvl="1" eaLnBrk="1" hangingPunct="1"/>
            <a:r>
              <a:rPr lang="sv-SE" altLang="en-US" sz="2400" dirty="0"/>
              <a:t>The whole team is responsible for moving the ball towards the target</a:t>
            </a:r>
          </a:p>
          <a:p>
            <a:pPr lvl="1" eaLnBrk="1" hangingPunct="1"/>
            <a:r>
              <a:rPr lang="sv-SE" altLang="en-US" sz="2400" dirty="0"/>
              <a:t>Sometimes they succeed completely, sometimes only partially</a:t>
            </a:r>
          </a:p>
          <a:p>
            <a:endParaRPr lang="sv-SE" altLang="en-US" sz="2800" dirty="0"/>
          </a:p>
        </p:txBody>
      </p:sp>
      <p:grpSp>
        <p:nvGrpSpPr>
          <p:cNvPr id="143364" name="Group 4"/>
          <p:cNvGrpSpPr>
            <a:grpSpLocks/>
          </p:cNvGrpSpPr>
          <p:nvPr/>
        </p:nvGrpSpPr>
        <p:grpSpPr bwMode="auto">
          <a:xfrm>
            <a:off x="3484562" y="3319463"/>
            <a:ext cx="5219700" cy="3157537"/>
            <a:chOff x="1236" y="1544"/>
            <a:chExt cx="3288" cy="1989"/>
          </a:xfrm>
        </p:grpSpPr>
        <p:pic>
          <p:nvPicPr>
            <p:cNvPr id="143365" name="Picture 5" descr="Image:Scrum rug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 y="1544"/>
              <a:ext cx="3288"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6" name="Text Box 6"/>
            <p:cNvSpPr txBox="1">
              <a:spLocks noChangeArrowheads="1"/>
            </p:cNvSpPr>
            <p:nvPr/>
          </p:nvSpPr>
          <p:spPr bwMode="auto">
            <a:xfrm>
              <a:off x="1632" y="3357"/>
              <a:ext cx="249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b">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200">
                  <a:hlinkClick r:id="rId4"/>
                </a:rPr>
                <a:t>http://commons.wikimedia.org/wiki/Image:Scrum_rugby.jpg</a:t>
              </a:r>
              <a:endParaRPr lang="en-US" altLang="en-US" sz="1200"/>
            </a:p>
          </p:txBody>
        </p:sp>
      </p:grpSp>
    </p:spTree>
    <p:extLst>
      <p:ext uri="{BB962C8B-B14F-4D97-AF65-F5344CB8AC3E}">
        <p14:creationId xmlns:p14="http://schemas.microsoft.com/office/powerpoint/2010/main" val="27334591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522414" y="152400"/>
            <a:ext cx="9601200" cy="609600"/>
          </a:xfrm>
        </p:spPr>
        <p:txBody>
          <a:bodyPr vert="horz" lIns="92075" tIns="46038" rIns="92075" bIns="46038" rtlCol="0" anchor="b">
            <a:normAutofit/>
          </a:bodyPr>
          <a:lstStyle/>
          <a:p>
            <a:pPr eaLnBrk="1" hangingPunct="1"/>
            <a:r>
              <a:rPr lang="sv-SE" altLang="en-US" dirty="0"/>
              <a:t>Scrum Highlights</a:t>
            </a:r>
          </a:p>
        </p:txBody>
      </p:sp>
      <p:sp>
        <p:nvSpPr>
          <p:cNvPr id="149508" name="Rectangle 4"/>
          <p:cNvSpPr>
            <a:spLocks noGrp="1" noChangeArrowheads="1"/>
          </p:cNvSpPr>
          <p:nvPr>
            <p:ph idx="1"/>
          </p:nvPr>
        </p:nvSpPr>
        <p:spPr>
          <a:xfrm>
            <a:off x="455611" y="762000"/>
            <a:ext cx="11733213" cy="5943600"/>
          </a:xfrm>
        </p:spPr>
        <p:txBody>
          <a:bodyPr numCol="2">
            <a:noAutofit/>
          </a:bodyPr>
          <a:lstStyle/>
          <a:p>
            <a:pPr eaLnBrk="1" hangingPunct="1">
              <a:lnSpc>
                <a:spcPct val="90000"/>
              </a:lnSpc>
            </a:pPr>
            <a:r>
              <a:rPr lang="sv-SE" altLang="en-US" sz="2800" dirty="0"/>
              <a:t>Scrum roles</a:t>
            </a:r>
          </a:p>
          <a:p>
            <a:pPr lvl="1" eaLnBrk="1" hangingPunct="1">
              <a:lnSpc>
                <a:spcPct val="90000"/>
              </a:lnSpc>
            </a:pPr>
            <a:r>
              <a:rPr lang="sv-SE" altLang="en-US" sz="2400" i="1" dirty="0"/>
              <a:t>Product owner (PO)</a:t>
            </a:r>
            <a:r>
              <a:rPr lang="sv-SE" altLang="en-US" sz="2400" dirty="0"/>
              <a:t> responsibilities to describe and prioritize requirements</a:t>
            </a:r>
          </a:p>
          <a:p>
            <a:pPr lvl="1" eaLnBrk="1" hangingPunct="1">
              <a:lnSpc>
                <a:spcPct val="90000"/>
              </a:lnSpc>
            </a:pPr>
            <a:r>
              <a:rPr lang="sv-SE" altLang="en-US" sz="2400" i="1" dirty="0"/>
              <a:t>Team</a:t>
            </a:r>
            <a:r>
              <a:rPr lang="sv-SE" altLang="en-US" sz="2400" dirty="0"/>
              <a:t> responsibilities to produce within a time boxed ”sprint” (iteration)</a:t>
            </a:r>
          </a:p>
          <a:p>
            <a:pPr lvl="1" eaLnBrk="1" hangingPunct="1">
              <a:lnSpc>
                <a:spcPct val="90000"/>
              </a:lnSpc>
            </a:pPr>
            <a:r>
              <a:rPr lang="sv-SE" altLang="en-US" sz="2400" i="1" dirty="0"/>
              <a:t>Scrum master (SM)</a:t>
            </a:r>
            <a:r>
              <a:rPr lang="sv-SE" altLang="en-US" sz="2400" dirty="0"/>
              <a:t> responsibilities to enable team working conditions</a:t>
            </a:r>
          </a:p>
          <a:p>
            <a:pPr eaLnBrk="1" hangingPunct="1">
              <a:lnSpc>
                <a:spcPct val="90000"/>
              </a:lnSpc>
            </a:pPr>
            <a:endParaRPr lang="sv-SE" altLang="en-US" sz="2800" dirty="0"/>
          </a:p>
          <a:p>
            <a:pPr eaLnBrk="1" hangingPunct="1">
              <a:lnSpc>
                <a:spcPct val="90000"/>
              </a:lnSpc>
            </a:pPr>
            <a:r>
              <a:rPr lang="sv-SE" altLang="en-US" sz="2800" dirty="0"/>
              <a:t>Scrum practices</a:t>
            </a:r>
          </a:p>
          <a:p>
            <a:pPr lvl="1" eaLnBrk="1" hangingPunct="1">
              <a:lnSpc>
                <a:spcPct val="90000"/>
              </a:lnSpc>
            </a:pPr>
            <a:r>
              <a:rPr lang="sv-SE" altLang="en-US" sz="2400" dirty="0"/>
              <a:t>Micro feedback, like daily scrum, sprint backlog, burn-down charts</a:t>
            </a:r>
          </a:p>
          <a:p>
            <a:pPr lvl="1" eaLnBrk="1" hangingPunct="1">
              <a:lnSpc>
                <a:spcPct val="90000"/>
              </a:lnSpc>
            </a:pPr>
            <a:r>
              <a:rPr lang="sv-SE" altLang="en-US" sz="2400" dirty="0"/>
              <a:t>Macro feed-back and prioritization by product owner on every sprint, </a:t>
            </a:r>
          </a:p>
          <a:p>
            <a:pPr lvl="2" eaLnBrk="1" hangingPunct="1">
              <a:lnSpc>
                <a:spcPct val="90000"/>
              </a:lnSpc>
            </a:pPr>
            <a:r>
              <a:rPr lang="sv-SE" altLang="en-US" sz="2000" dirty="0"/>
              <a:t>Product backlog</a:t>
            </a:r>
          </a:p>
          <a:p>
            <a:pPr eaLnBrk="1" hangingPunct="1">
              <a:lnSpc>
                <a:spcPct val="90000"/>
              </a:lnSpc>
            </a:pPr>
            <a:r>
              <a:rPr lang="sv-SE" altLang="en-US" sz="2800" dirty="0" smtClean="0"/>
              <a:t>Scrum </a:t>
            </a:r>
            <a:r>
              <a:rPr lang="sv-SE" altLang="en-US" sz="2800" dirty="0"/>
              <a:t>does not prescribe</a:t>
            </a:r>
          </a:p>
          <a:p>
            <a:pPr lvl="1" eaLnBrk="1" hangingPunct="1">
              <a:lnSpc>
                <a:spcPct val="90000"/>
              </a:lnSpc>
            </a:pPr>
            <a:r>
              <a:rPr lang="sv-SE" altLang="en-US" sz="2400" dirty="0"/>
              <a:t>Solutions techniques, working methods, project progress plans</a:t>
            </a:r>
          </a:p>
          <a:p>
            <a:pPr lvl="1" eaLnBrk="1" hangingPunct="1">
              <a:lnSpc>
                <a:spcPct val="90000"/>
              </a:lnSpc>
            </a:pPr>
            <a:r>
              <a:rPr lang="sv-SE" altLang="en-US" sz="2400" dirty="0"/>
              <a:t>These are up to the team to discover and adapt according to need</a:t>
            </a:r>
          </a:p>
          <a:p>
            <a:pPr eaLnBrk="1" hangingPunct="1">
              <a:lnSpc>
                <a:spcPct val="90000"/>
              </a:lnSpc>
            </a:pPr>
            <a:endParaRPr lang="sv-SE" altLang="en-US" sz="2800" dirty="0"/>
          </a:p>
          <a:p>
            <a:pPr eaLnBrk="1" hangingPunct="1">
              <a:lnSpc>
                <a:spcPct val="90000"/>
              </a:lnSpc>
            </a:pPr>
            <a:r>
              <a:rPr lang="en-GB" altLang="en-US" sz="2800" dirty="0"/>
              <a:t>Suitable for projects with uncertain goals or moving targets</a:t>
            </a:r>
          </a:p>
          <a:p>
            <a:pPr lvl="1" eaLnBrk="1" hangingPunct="1">
              <a:lnSpc>
                <a:spcPct val="90000"/>
              </a:lnSpc>
            </a:pPr>
            <a:r>
              <a:rPr lang="sv-SE" altLang="en-US" sz="2400" dirty="0"/>
              <a:t>Or where the way to get there is not completely known</a:t>
            </a:r>
          </a:p>
        </p:txBody>
      </p:sp>
    </p:spTree>
    <p:extLst>
      <p:ext uri="{BB962C8B-B14F-4D97-AF65-F5344CB8AC3E}">
        <p14:creationId xmlns:p14="http://schemas.microsoft.com/office/powerpoint/2010/main" val="3993551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5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950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950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950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50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50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50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950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9508">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9508">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950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altLang="en-US" smtClean="0">
                <a:solidFill>
                  <a:schemeClr val="tx1">
                    <a:lumMod val="75000"/>
                    <a:lumOff val="25000"/>
                  </a:schemeClr>
                </a:solidFill>
              </a:rPr>
              <a:t>What Is Agile</a:t>
            </a:r>
          </a:p>
        </p:txBody>
      </p:sp>
      <p:sp>
        <p:nvSpPr>
          <p:cNvPr id="3" name="Content Placeholder 2"/>
          <p:cNvSpPr>
            <a:spLocks noGrp="1"/>
          </p:cNvSpPr>
          <p:nvPr>
            <p:ph idx="1"/>
          </p:nvPr>
        </p:nvSpPr>
        <p:spPr/>
        <p:txBody>
          <a:bodyPr rtlCol="0">
            <a:normAutofit lnSpcReduction="10000"/>
          </a:bodyPr>
          <a:lstStyle/>
          <a:p>
            <a:pPr marL="274320" indent="-274320">
              <a:buClr>
                <a:schemeClr val="accent3"/>
              </a:buClr>
              <a:buFont typeface="Wingdings 2"/>
              <a:buChar char=""/>
              <a:defRPr/>
            </a:pPr>
            <a:r>
              <a:rPr lang="en-US" sz="2200" dirty="0">
                <a:solidFill>
                  <a:schemeClr val="tx1">
                    <a:lumMod val="75000"/>
                    <a:lumOff val="25000"/>
                  </a:schemeClr>
                </a:solidFill>
              </a:rPr>
              <a:t>Agile --readiness for motion, nimbleness,  activity, dexterity in motion</a:t>
            </a:r>
          </a:p>
          <a:p>
            <a:pPr marL="274320" indent="-274320">
              <a:buClr>
                <a:schemeClr val="accent3"/>
              </a:buClr>
              <a:buFont typeface="Wingdings 2"/>
              <a:buChar char=""/>
              <a:defRPr/>
            </a:pPr>
            <a:endParaRPr lang="en-US" sz="2200" dirty="0">
              <a:solidFill>
                <a:schemeClr val="tx1">
                  <a:lumMod val="75000"/>
                  <a:lumOff val="25000"/>
                </a:schemeClr>
              </a:solidFill>
            </a:endParaRPr>
          </a:p>
          <a:p>
            <a:pPr marL="274320" indent="-274320">
              <a:buClr>
                <a:schemeClr val="accent3"/>
              </a:buClr>
              <a:buFont typeface="Wingdings 2"/>
              <a:buChar char=""/>
              <a:defRPr/>
            </a:pPr>
            <a:r>
              <a:rPr lang="en-US" sz="2200" dirty="0">
                <a:solidFill>
                  <a:schemeClr val="tx1">
                    <a:lumMod val="75000"/>
                    <a:lumOff val="25000"/>
                  </a:schemeClr>
                </a:solidFill>
              </a:rPr>
              <a:t>Agility</a:t>
            </a:r>
          </a:p>
          <a:p>
            <a:pPr marL="640080" lvl="1" indent="-246888">
              <a:buNone/>
              <a:defRPr/>
            </a:pPr>
            <a:r>
              <a:rPr lang="en-US" sz="2000" dirty="0">
                <a:solidFill>
                  <a:schemeClr val="tx1">
                    <a:lumMod val="75000"/>
                    <a:lumOff val="25000"/>
                  </a:schemeClr>
                </a:solidFill>
              </a:rPr>
              <a:t>The ability to both create and respond to change in order to profit in a turbulent business environment</a:t>
            </a:r>
          </a:p>
          <a:p>
            <a:pPr marL="566928" lvl="2" indent="-246888">
              <a:buFont typeface="Wingdings 2"/>
              <a:buChar char=""/>
              <a:defRPr/>
            </a:pPr>
            <a:r>
              <a:rPr lang="en-US" sz="1800" dirty="0">
                <a:solidFill>
                  <a:schemeClr val="tx1">
                    <a:lumMod val="75000"/>
                    <a:lumOff val="25000"/>
                  </a:schemeClr>
                </a:solidFill>
              </a:rPr>
              <a:t>Companies need to determine the amount of agility they need to be  competitive</a:t>
            </a:r>
          </a:p>
          <a:p>
            <a:pPr marL="274320" indent="-274320">
              <a:buClr>
                <a:schemeClr val="accent3"/>
              </a:buClr>
              <a:buFont typeface="Wingdings 2"/>
              <a:buChar char=""/>
              <a:defRPr/>
            </a:pPr>
            <a:r>
              <a:rPr lang="en-US" sz="2200" dirty="0">
                <a:solidFill>
                  <a:schemeClr val="tx1">
                    <a:lumMod val="75000"/>
                    <a:lumOff val="25000"/>
                  </a:schemeClr>
                </a:solidFill>
              </a:rPr>
              <a:t>Chaordic</a:t>
            </a:r>
          </a:p>
          <a:p>
            <a:pPr marL="640080" lvl="1" indent="-246888">
              <a:buFont typeface="Wingdings 2"/>
              <a:buChar char=""/>
              <a:defRPr/>
            </a:pPr>
            <a:r>
              <a:rPr lang="en-US" sz="2000" dirty="0">
                <a:solidFill>
                  <a:schemeClr val="tx1">
                    <a:lumMod val="75000"/>
                    <a:lumOff val="25000"/>
                  </a:schemeClr>
                </a:solidFill>
              </a:rPr>
              <a:t>Exhibiting properties of both </a:t>
            </a:r>
            <a:r>
              <a:rPr lang="en-US" sz="2000" b="1" i="1" dirty="0">
                <a:solidFill>
                  <a:schemeClr val="tx1">
                    <a:lumMod val="75000"/>
                    <a:lumOff val="25000"/>
                  </a:schemeClr>
                </a:solidFill>
              </a:rPr>
              <a:t>cha</a:t>
            </a:r>
            <a:r>
              <a:rPr lang="en-US" sz="2000" dirty="0">
                <a:solidFill>
                  <a:schemeClr val="tx1">
                    <a:lumMod val="75000"/>
                    <a:lumOff val="25000"/>
                  </a:schemeClr>
                </a:solidFill>
              </a:rPr>
              <a:t>os and </a:t>
            </a:r>
            <a:r>
              <a:rPr lang="en-US" sz="2000" b="1" i="1" dirty="0">
                <a:solidFill>
                  <a:schemeClr val="tx1">
                    <a:lumMod val="75000"/>
                    <a:lumOff val="25000"/>
                  </a:schemeClr>
                </a:solidFill>
              </a:rPr>
              <a:t>ord</a:t>
            </a:r>
            <a:r>
              <a:rPr lang="en-US" sz="2000" dirty="0">
                <a:solidFill>
                  <a:schemeClr val="tx1">
                    <a:lumMod val="75000"/>
                    <a:lumOff val="25000"/>
                  </a:schemeClr>
                </a:solidFill>
              </a:rPr>
              <a:t>er</a:t>
            </a:r>
          </a:p>
          <a:p>
            <a:pPr marL="566928" lvl="2" indent="-246888">
              <a:buFont typeface="Wingdings 2"/>
              <a:buChar char=""/>
              <a:defRPr/>
            </a:pPr>
            <a:r>
              <a:rPr lang="en-US" sz="1800" dirty="0">
                <a:solidFill>
                  <a:schemeClr val="tx1">
                    <a:lumMod val="75000"/>
                    <a:lumOff val="25000"/>
                  </a:schemeClr>
                </a:solidFill>
              </a:rPr>
              <a:t>The blend of chaos and order inherent in the external environment and in people themselves, argues against the prevailing wisdom about predictability and planning</a:t>
            </a:r>
          </a:p>
          <a:p>
            <a:pPr marL="566928" lvl="2" indent="-246888">
              <a:buFont typeface="Wingdings 2"/>
              <a:buChar char=""/>
              <a:defRPr/>
            </a:pPr>
            <a:r>
              <a:rPr lang="en-US" sz="1800" dirty="0">
                <a:solidFill>
                  <a:schemeClr val="tx1">
                    <a:lumMod val="75000"/>
                    <a:lumOff val="25000"/>
                  </a:schemeClr>
                </a:solidFill>
              </a:rPr>
              <a:t>Things get done because people adapt, not because they slavishly follow processes</a:t>
            </a:r>
          </a:p>
          <a:p>
            <a:pPr marL="274320" indent="-274320">
              <a:buClr>
                <a:schemeClr val="accent3"/>
              </a:buClr>
              <a:buFont typeface="Wingdings 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9122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2741613" y="685800"/>
            <a:ext cx="1922463" cy="1143000"/>
          </a:xfrm>
        </p:spPr>
        <p:txBody>
          <a:bodyPr/>
          <a:lstStyle/>
          <a:p>
            <a:pPr>
              <a:defRPr/>
            </a:pPr>
            <a:r>
              <a:rPr lang="en-US" altLang="en-US" smtClean="0">
                <a:solidFill>
                  <a:schemeClr val="tx1">
                    <a:lumMod val="75000"/>
                    <a:lumOff val="25000"/>
                  </a:schemeClr>
                </a:solidFill>
              </a:rPr>
              <a:t>Scrum</a:t>
            </a: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679E9FC7-EAC6-4AB6-BA03-E56DAB6DE1D5}" type="slidenum">
              <a:rPr lang="en-US" altLang="en-US"/>
              <a:pPr>
                <a:defRPr/>
              </a:pPr>
              <a:t>70</a:t>
            </a:fld>
            <a:endParaRPr lang="en-US" altLang="en-US"/>
          </a:p>
        </p:txBody>
      </p:sp>
      <p:pic>
        <p:nvPicPr>
          <p:cNvPr id="48133" name="Picture 6" descr="http://csis.pace.edu/~marchese/cs615sp/L2New/CS615l2n_files/image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12" y="2133600"/>
            <a:ext cx="54864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61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endParaRPr lang="en-US" altLang="en-US" smtClean="0">
              <a:solidFill>
                <a:schemeClr val="tx1">
                  <a:lumMod val="75000"/>
                  <a:lumOff val="25000"/>
                </a:schemeClr>
              </a:solidFill>
            </a:endParaRP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B406AE2C-4FE3-4DA4-AEC7-F3E4BB429878}" type="slidenum">
              <a:rPr lang="en-US" altLang="en-US"/>
              <a:pPr>
                <a:defRPr/>
              </a:pPr>
              <a:t>71</a:t>
            </a:fld>
            <a:endParaRPr lang="en-US" altLang="en-US"/>
          </a:p>
        </p:txBody>
      </p:sp>
      <p:pic>
        <p:nvPicPr>
          <p:cNvPr id="49157" name="Picture 2" descr="http://wiki.expertiza.ncsu.edu/images/thumb/6/65/Scrum_sk.png/400px-Scrum_s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306513"/>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1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endParaRPr lang="en-US" altLang="en-US" smtClean="0">
              <a:solidFill>
                <a:schemeClr val="tx1">
                  <a:lumMod val="75000"/>
                  <a:lumOff val="25000"/>
                </a:schemeClr>
              </a:solidFill>
            </a:endParaRPr>
          </a:p>
        </p:txBody>
      </p:sp>
      <p:sp>
        <p:nvSpPr>
          <p:cNvPr id="50179" name="Content Placeholder 2"/>
          <p:cNvSpPr>
            <a:spLocks noGrp="1"/>
          </p:cNvSpPr>
          <p:nvPr>
            <p:ph idx="1"/>
          </p:nvPr>
        </p:nvSpPr>
        <p:spPr/>
        <p:txBody>
          <a:bodyPr/>
          <a:lstStyle/>
          <a:p>
            <a:endParaRPr lang="en-US" altLang="en-US" smtClean="0"/>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4CB06A89-9EB1-4AA1-823F-C63C2D2D0C6A}" type="slidenum">
              <a:rPr lang="en-US" altLang="en-US"/>
              <a:pPr>
                <a:defRPr/>
              </a:pPr>
              <a:t>72</a:t>
            </a:fld>
            <a:endParaRPr lang="en-US" altLang="en-US"/>
          </a:p>
        </p:txBody>
      </p:sp>
      <p:pic>
        <p:nvPicPr>
          <p:cNvPr id="50182" name="Picture 2" descr="http://agilecertifications.org/images/a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3" y="1323976"/>
            <a:ext cx="68484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55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endParaRPr lang="en-US" altLang="en-US" smtClean="0">
              <a:solidFill>
                <a:schemeClr val="tx1">
                  <a:lumMod val="75000"/>
                  <a:lumOff val="25000"/>
                </a:schemeClr>
              </a:solidFill>
            </a:endParaRPr>
          </a:p>
        </p:txBody>
      </p:sp>
      <p:sp>
        <p:nvSpPr>
          <p:cNvPr id="51203" name="Content Placeholder 2"/>
          <p:cNvSpPr>
            <a:spLocks noGrp="1"/>
          </p:cNvSpPr>
          <p:nvPr>
            <p:ph idx="1"/>
          </p:nvPr>
        </p:nvSpPr>
        <p:spPr/>
        <p:txBody>
          <a:bodyPr/>
          <a:lstStyle/>
          <a:p>
            <a:endParaRPr lang="en-US" altLang="en-US" smtClean="0"/>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32FD3350-49B1-4EA7-B53D-208E3C65585D}" type="slidenum">
              <a:rPr lang="en-US" altLang="en-US"/>
              <a:pPr>
                <a:defRPr/>
              </a:pPr>
              <a:t>73</a:t>
            </a:fld>
            <a:endParaRPr lang="en-US" altLang="en-US"/>
          </a:p>
        </p:txBody>
      </p:sp>
      <p:pic>
        <p:nvPicPr>
          <p:cNvPr id="51206" name="Picture 2" descr="http://1.bp.blogspot.com/-d_PThITih6I/U7VqmTn9hKI/AAAAAAAAANY/e6BQf7uJuvE/s1600/sc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2" y="1885950"/>
            <a:ext cx="70866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3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370012" y="228600"/>
            <a:ext cx="9601200" cy="685800"/>
          </a:xfrm>
        </p:spPr>
        <p:txBody>
          <a:bodyPr vert="horz" lIns="92075" tIns="46038" rIns="92075" bIns="46038" rtlCol="0" anchor="b">
            <a:normAutofit/>
          </a:bodyPr>
          <a:lstStyle/>
          <a:p>
            <a:pPr eaLnBrk="1" hangingPunct="1"/>
            <a:r>
              <a:rPr lang="sv-SE" altLang="en-US" dirty="0"/>
              <a:t>Scrum Practices</a:t>
            </a:r>
          </a:p>
        </p:txBody>
      </p:sp>
      <p:sp>
        <p:nvSpPr>
          <p:cNvPr id="151556" name="Rectangle 4"/>
          <p:cNvSpPr>
            <a:spLocks noGrp="1" noChangeArrowheads="1"/>
          </p:cNvSpPr>
          <p:nvPr>
            <p:ph idx="1"/>
          </p:nvPr>
        </p:nvSpPr>
        <p:spPr>
          <a:xfrm>
            <a:off x="379412" y="1066800"/>
            <a:ext cx="11506200" cy="4953000"/>
          </a:xfrm>
        </p:spPr>
        <p:txBody>
          <a:bodyPr numCol="2">
            <a:noAutofit/>
          </a:bodyPr>
          <a:lstStyle/>
          <a:p>
            <a:pPr eaLnBrk="1" hangingPunct="1">
              <a:lnSpc>
                <a:spcPct val="90000"/>
              </a:lnSpc>
            </a:pPr>
            <a:r>
              <a:rPr lang="sv-SE" altLang="en-US" sz="2800" dirty="0"/>
              <a:t>Time boxing</a:t>
            </a:r>
          </a:p>
          <a:p>
            <a:pPr lvl="1" eaLnBrk="1" hangingPunct="1">
              <a:lnSpc>
                <a:spcPct val="90000"/>
              </a:lnSpc>
            </a:pPr>
            <a:r>
              <a:rPr lang="sv-SE" altLang="en-US" sz="2400" dirty="0"/>
              <a:t>The incremental value of an activity decreases over time</a:t>
            </a:r>
          </a:p>
          <a:p>
            <a:pPr lvl="1" eaLnBrk="1" hangingPunct="1">
              <a:lnSpc>
                <a:spcPct val="90000"/>
              </a:lnSpc>
            </a:pPr>
            <a:r>
              <a:rPr lang="sv-SE" altLang="en-US" sz="2400" dirty="0"/>
              <a:t>80/20 benefit achieved within time box</a:t>
            </a:r>
          </a:p>
          <a:p>
            <a:pPr eaLnBrk="1" hangingPunct="1">
              <a:lnSpc>
                <a:spcPct val="90000"/>
              </a:lnSpc>
            </a:pPr>
            <a:endParaRPr lang="sv-SE" altLang="en-US" sz="2800" dirty="0"/>
          </a:p>
          <a:p>
            <a:pPr eaLnBrk="1" hangingPunct="1">
              <a:lnSpc>
                <a:spcPct val="90000"/>
              </a:lnSpc>
            </a:pPr>
            <a:r>
              <a:rPr lang="sv-SE" altLang="en-US" sz="2800" dirty="0"/>
              <a:t>Potentially installable results</a:t>
            </a:r>
          </a:p>
          <a:p>
            <a:pPr lvl="1" eaLnBrk="1" hangingPunct="1">
              <a:lnSpc>
                <a:spcPct val="90000"/>
              </a:lnSpc>
            </a:pPr>
            <a:r>
              <a:rPr lang="sv-SE" altLang="en-US" sz="2400" dirty="0"/>
              <a:t>Iterations (”sprints”) time boxed to 30 days (or shorter)</a:t>
            </a:r>
          </a:p>
          <a:p>
            <a:pPr lvl="1" eaLnBrk="1" hangingPunct="1">
              <a:lnSpc>
                <a:spcPct val="90000"/>
              </a:lnSpc>
            </a:pPr>
            <a:r>
              <a:rPr lang="sv-SE" altLang="en-US" sz="2400" dirty="0"/>
              <a:t>Every iteration shall deliver custom value and production quality</a:t>
            </a:r>
          </a:p>
          <a:p>
            <a:pPr eaLnBrk="1" hangingPunct="1">
              <a:lnSpc>
                <a:spcPct val="90000"/>
              </a:lnSpc>
            </a:pPr>
            <a:endParaRPr lang="sv-SE" altLang="en-US" sz="2800" dirty="0"/>
          </a:p>
          <a:p>
            <a:pPr eaLnBrk="1" hangingPunct="1">
              <a:lnSpc>
                <a:spcPct val="90000"/>
              </a:lnSpc>
            </a:pPr>
            <a:r>
              <a:rPr lang="sv-SE" altLang="en-US" sz="2800" dirty="0"/>
              <a:t>Reduce initial elaboration (one day)</a:t>
            </a:r>
          </a:p>
          <a:p>
            <a:pPr lvl="1" eaLnBrk="1" hangingPunct="1">
              <a:lnSpc>
                <a:spcPct val="90000"/>
              </a:lnSpc>
            </a:pPr>
            <a:r>
              <a:rPr lang="sv-SE" altLang="en-US" sz="2400" dirty="0"/>
              <a:t>Specify ”all” overall requirements for initial product backlog</a:t>
            </a:r>
          </a:p>
          <a:p>
            <a:pPr lvl="2" eaLnBrk="1" hangingPunct="1">
              <a:lnSpc>
                <a:spcPct val="90000"/>
              </a:lnSpc>
            </a:pPr>
            <a:r>
              <a:rPr lang="sv-SE" altLang="en-US" sz="2000" dirty="0"/>
              <a:t>Main </a:t>
            </a:r>
            <a:r>
              <a:rPr lang="sv-SE" altLang="en-US" sz="2000" i="1" dirty="0"/>
              <a:t>Use cases</a:t>
            </a:r>
            <a:r>
              <a:rPr lang="sv-SE" altLang="en-US" sz="2000" dirty="0"/>
              <a:t> with </a:t>
            </a:r>
            <a:r>
              <a:rPr lang="sv-SE" altLang="en-US" sz="2000" i="1" dirty="0"/>
              <a:t>scenarios,</a:t>
            </a:r>
            <a:r>
              <a:rPr lang="sv-SE" altLang="en-US" sz="2000" dirty="0"/>
              <a:t> alt. </a:t>
            </a:r>
            <a:r>
              <a:rPr lang="sv-SE" altLang="en-US" sz="2000" i="1" dirty="0"/>
              <a:t>user stories</a:t>
            </a:r>
            <a:endParaRPr lang="sv-SE" altLang="en-US" sz="2000" dirty="0"/>
          </a:p>
          <a:p>
            <a:pPr lvl="2" eaLnBrk="1" hangingPunct="1">
              <a:lnSpc>
                <a:spcPct val="90000"/>
              </a:lnSpc>
            </a:pPr>
            <a:r>
              <a:rPr lang="sv-SE" altLang="en-US" sz="2000" dirty="0"/>
              <a:t>Primary </a:t>
            </a:r>
            <a:r>
              <a:rPr lang="sv-SE" altLang="en-US" sz="2000" i="1" dirty="0"/>
              <a:t>actor</a:t>
            </a:r>
            <a:r>
              <a:rPr lang="sv-SE" altLang="en-US" sz="2000" dirty="0"/>
              <a:t> roles</a:t>
            </a:r>
          </a:p>
          <a:p>
            <a:pPr eaLnBrk="1" hangingPunct="1">
              <a:lnSpc>
                <a:spcPct val="90000"/>
              </a:lnSpc>
            </a:pPr>
            <a:r>
              <a:rPr lang="sv-SE" altLang="en-US" sz="2800" dirty="0" smtClean="0"/>
              <a:t>Prioritize </a:t>
            </a:r>
            <a:r>
              <a:rPr lang="sv-SE" altLang="en-US" sz="2800" dirty="0"/>
              <a:t>and reprioritize</a:t>
            </a:r>
          </a:p>
          <a:p>
            <a:pPr lvl="1" eaLnBrk="1" hangingPunct="1">
              <a:lnSpc>
                <a:spcPct val="90000"/>
              </a:lnSpc>
            </a:pPr>
            <a:r>
              <a:rPr lang="sv-SE" altLang="en-US" sz="2400" dirty="0"/>
              <a:t>Only work on what may be completed during next sprint (iteration)</a:t>
            </a:r>
          </a:p>
          <a:p>
            <a:pPr lvl="1" eaLnBrk="1" hangingPunct="1">
              <a:lnSpc>
                <a:spcPct val="90000"/>
              </a:lnSpc>
            </a:pPr>
            <a:r>
              <a:rPr lang="sv-SE" altLang="en-US" sz="2400" dirty="0"/>
              <a:t>Specification and planning time box: one day</a:t>
            </a:r>
          </a:p>
        </p:txBody>
      </p:sp>
    </p:spTree>
    <p:extLst>
      <p:ext uri="{BB962C8B-B14F-4D97-AF65-F5344CB8AC3E}">
        <p14:creationId xmlns:p14="http://schemas.microsoft.com/office/powerpoint/2010/main" val="1686491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5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55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155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55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155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55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1556">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155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1556">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155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reeform 49"/>
          <p:cNvSpPr>
            <a:spLocks/>
          </p:cNvSpPr>
          <p:nvPr/>
        </p:nvSpPr>
        <p:spPr bwMode="auto">
          <a:xfrm>
            <a:off x="3503612" y="1838326"/>
            <a:ext cx="6630988" cy="220663"/>
          </a:xfrm>
          <a:custGeom>
            <a:avLst/>
            <a:gdLst>
              <a:gd name="T0" fmla="*/ 2147483647 w 4177"/>
              <a:gd name="T1" fmla="*/ 2147483647 h 180"/>
              <a:gd name="T2" fmla="*/ 2147483647 w 4177"/>
              <a:gd name="T3" fmla="*/ 2147483647 h 180"/>
              <a:gd name="T4" fmla="*/ 2147483647 w 4177"/>
              <a:gd name="T5" fmla="*/ 2147483647 h 180"/>
              <a:gd name="T6" fmla="*/ 2147483647 w 4177"/>
              <a:gd name="T7" fmla="*/ 2147483647 h 180"/>
              <a:gd name="T8" fmla="*/ 2147483647 w 4177"/>
              <a:gd name="T9" fmla="*/ 2147483647 h 180"/>
              <a:gd name="T10" fmla="*/ 2147483647 w 4177"/>
              <a:gd name="T11" fmla="*/ 2147483647 h 180"/>
              <a:gd name="T12" fmla="*/ 2147483647 w 4177"/>
              <a:gd name="T13" fmla="*/ 2147483647 h 180"/>
              <a:gd name="T14" fmla="*/ 2147483647 w 4177"/>
              <a:gd name="T15" fmla="*/ 2147483647 h 180"/>
              <a:gd name="T16" fmla="*/ 2147483647 w 4177"/>
              <a:gd name="T17" fmla="*/ 2147483647 h 180"/>
              <a:gd name="T18" fmla="*/ 2147483647 w 4177"/>
              <a:gd name="T19" fmla="*/ 2147483647 h 180"/>
              <a:gd name="T20" fmla="*/ 2147483647 w 4177"/>
              <a:gd name="T21" fmla="*/ 0 h 180"/>
              <a:gd name="T22" fmla="*/ 2147483647 w 4177"/>
              <a:gd name="T23" fmla="*/ 0 h 180"/>
              <a:gd name="T24" fmla="*/ 2147483647 w 4177"/>
              <a:gd name="T25" fmla="*/ 0 h 180"/>
              <a:gd name="T26" fmla="*/ 2147483647 w 4177"/>
              <a:gd name="T27" fmla="*/ 0 h 180"/>
              <a:gd name="T28" fmla="*/ 2147483647 w 4177"/>
              <a:gd name="T29" fmla="*/ 0 h 180"/>
              <a:gd name="T30" fmla="*/ 2147483647 w 4177"/>
              <a:gd name="T31" fmla="*/ 0 h 180"/>
              <a:gd name="T32" fmla="*/ 2147483647 w 4177"/>
              <a:gd name="T33" fmla="*/ 2147483647 h 180"/>
              <a:gd name="T34" fmla="*/ 2147483647 w 4177"/>
              <a:gd name="T35" fmla="*/ 2147483647 h 180"/>
              <a:gd name="T36" fmla="*/ 2147483647 w 4177"/>
              <a:gd name="T37" fmla="*/ 2147483647 h 180"/>
              <a:gd name="T38" fmla="*/ 2147483647 w 4177"/>
              <a:gd name="T39" fmla="*/ 2147483647 h 180"/>
              <a:gd name="T40" fmla="*/ 2147483647 w 4177"/>
              <a:gd name="T41" fmla="*/ 2147483647 h 180"/>
              <a:gd name="T42" fmla="*/ 2147483647 w 4177"/>
              <a:gd name="T43" fmla="*/ 2147483647 h 180"/>
              <a:gd name="T44" fmla="*/ 2147483647 w 4177"/>
              <a:gd name="T45" fmla="*/ 2147483647 h 180"/>
              <a:gd name="T46" fmla="*/ 2147483647 w 4177"/>
              <a:gd name="T47" fmla="*/ 2147483647 h 180"/>
              <a:gd name="T48" fmla="*/ 2147483647 w 4177"/>
              <a:gd name="T49" fmla="*/ 2147483647 h 180"/>
              <a:gd name="T50" fmla="*/ 2147483647 w 4177"/>
              <a:gd name="T51" fmla="*/ 2147483647 h 180"/>
              <a:gd name="T52" fmla="*/ 2147483647 w 4177"/>
              <a:gd name="T53" fmla="*/ 2147483647 h 180"/>
              <a:gd name="T54" fmla="*/ 2147483647 w 4177"/>
              <a:gd name="T55" fmla="*/ 2147483647 h 180"/>
              <a:gd name="T56" fmla="*/ 2147483647 w 4177"/>
              <a:gd name="T57" fmla="*/ 2147483647 h 180"/>
              <a:gd name="T58" fmla="*/ 2147483647 w 4177"/>
              <a:gd name="T59" fmla="*/ 2147483647 h 180"/>
              <a:gd name="T60" fmla="*/ 2147483647 w 4177"/>
              <a:gd name="T61" fmla="*/ 2147483647 h 180"/>
              <a:gd name="T62" fmla="*/ 2147483647 w 4177"/>
              <a:gd name="T63" fmla="*/ 2147483647 h 180"/>
              <a:gd name="T64" fmla="*/ 2147483647 w 4177"/>
              <a:gd name="T65" fmla="*/ 2147483647 h 180"/>
              <a:gd name="T66" fmla="*/ 2147483647 w 4177"/>
              <a:gd name="T67" fmla="*/ 2147483647 h 180"/>
              <a:gd name="T68" fmla="*/ 2147483647 w 4177"/>
              <a:gd name="T69" fmla="*/ 2147483647 h 180"/>
              <a:gd name="T70" fmla="*/ 2147483647 w 4177"/>
              <a:gd name="T71" fmla="*/ 2147483647 h 180"/>
              <a:gd name="T72" fmla="*/ 2147483647 w 4177"/>
              <a:gd name="T73" fmla="*/ 2147483647 h 180"/>
              <a:gd name="T74" fmla="*/ 2147483647 w 4177"/>
              <a:gd name="T75" fmla="*/ 2147483647 h 180"/>
              <a:gd name="T76" fmla="*/ 2147483647 w 4177"/>
              <a:gd name="T77" fmla="*/ 2147483647 h 180"/>
              <a:gd name="T78" fmla="*/ 2147483647 w 4177"/>
              <a:gd name="T79" fmla="*/ 2147483647 h 180"/>
              <a:gd name="T80" fmla="*/ 2147483647 w 4177"/>
              <a:gd name="T81" fmla="*/ 2147483647 h 180"/>
              <a:gd name="T82" fmla="*/ 2147483647 w 4177"/>
              <a:gd name="T83" fmla="*/ 2147483647 h 180"/>
              <a:gd name="T84" fmla="*/ 2147483647 w 4177"/>
              <a:gd name="T85" fmla="*/ 2147483647 h 180"/>
              <a:gd name="T86" fmla="*/ 2147483647 w 4177"/>
              <a:gd name="T87" fmla="*/ 2147483647 h 180"/>
              <a:gd name="T88" fmla="*/ 2147483647 w 4177"/>
              <a:gd name="T89" fmla="*/ 2147483647 h 180"/>
              <a:gd name="T90" fmla="*/ 2147483647 w 4177"/>
              <a:gd name="T91" fmla="*/ 2147483647 h 1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7"/>
              <a:gd name="T139" fmla="*/ 0 h 180"/>
              <a:gd name="T140" fmla="*/ 4177 w 4177"/>
              <a:gd name="T141" fmla="*/ 180 h 1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7" h="180">
                <a:moveTo>
                  <a:pt x="48" y="131"/>
                </a:moveTo>
                <a:lnTo>
                  <a:pt x="88" y="121"/>
                </a:lnTo>
                <a:lnTo>
                  <a:pt x="117" y="121"/>
                </a:lnTo>
                <a:lnTo>
                  <a:pt x="144" y="83"/>
                </a:lnTo>
                <a:lnTo>
                  <a:pt x="160" y="100"/>
                </a:lnTo>
                <a:lnTo>
                  <a:pt x="181" y="100"/>
                </a:lnTo>
                <a:lnTo>
                  <a:pt x="202" y="93"/>
                </a:lnTo>
                <a:lnTo>
                  <a:pt x="217" y="93"/>
                </a:lnTo>
                <a:lnTo>
                  <a:pt x="245" y="85"/>
                </a:lnTo>
                <a:lnTo>
                  <a:pt x="260" y="78"/>
                </a:lnTo>
                <a:lnTo>
                  <a:pt x="281" y="71"/>
                </a:lnTo>
                <a:lnTo>
                  <a:pt x="302" y="57"/>
                </a:lnTo>
                <a:lnTo>
                  <a:pt x="317" y="57"/>
                </a:lnTo>
                <a:lnTo>
                  <a:pt x="345" y="50"/>
                </a:lnTo>
                <a:lnTo>
                  <a:pt x="360" y="43"/>
                </a:lnTo>
                <a:lnTo>
                  <a:pt x="381" y="43"/>
                </a:lnTo>
                <a:lnTo>
                  <a:pt x="402" y="35"/>
                </a:lnTo>
                <a:lnTo>
                  <a:pt x="417" y="28"/>
                </a:lnTo>
                <a:lnTo>
                  <a:pt x="438" y="21"/>
                </a:lnTo>
                <a:lnTo>
                  <a:pt x="460" y="14"/>
                </a:lnTo>
                <a:lnTo>
                  <a:pt x="481" y="7"/>
                </a:lnTo>
                <a:lnTo>
                  <a:pt x="502" y="0"/>
                </a:lnTo>
                <a:lnTo>
                  <a:pt x="517" y="0"/>
                </a:lnTo>
                <a:lnTo>
                  <a:pt x="538" y="0"/>
                </a:lnTo>
                <a:lnTo>
                  <a:pt x="560" y="0"/>
                </a:lnTo>
                <a:lnTo>
                  <a:pt x="581" y="0"/>
                </a:lnTo>
                <a:lnTo>
                  <a:pt x="602" y="0"/>
                </a:lnTo>
                <a:lnTo>
                  <a:pt x="617" y="0"/>
                </a:lnTo>
                <a:lnTo>
                  <a:pt x="638" y="0"/>
                </a:lnTo>
                <a:lnTo>
                  <a:pt x="660" y="0"/>
                </a:lnTo>
                <a:lnTo>
                  <a:pt x="681" y="0"/>
                </a:lnTo>
                <a:lnTo>
                  <a:pt x="702" y="0"/>
                </a:lnTo>
                <a:lnTo>
                  <a:pt x="724" y="0"/>
                </a:lnTo>
                <a:lnTo>
                  <a:pt x="752" y="7"/>
                </a:lnTo>
                <a:lnTo>
                  <a:pt x="774" y="7"/>
                </a:lnTo>
                <a:lnTo>
                  <a:pt x="795" y="7"/>
                </a:lnTo>
                <a:lnTo>
                  <a:pt x="810" y="14"/>
                </a:lnTo>
                <a:lnTo>
                  <a:pt x="838" y="28"/>
                </a:lnTo>
                <a:lnTo>
                  <a:pt x="860" y="28"/>
                </a:lnTo>
                <a:lnTo>
                  <a:pt x="881" y="35"/>
                </a:lnTo>
                <a:lnTo>
                  <a:pt x="902" y="35"/>
                </a:lnTo>
                <a:lnTo>
                  <a:pt x="917" y="35"/>
                </a:lnTo>
                <a:lnTo>
                  <a:pt x="952" y="35"/>
                </a:lnTo>
                <a:lnTo>
                  <a:pt x="967" y="35"/>
                </a:lnTo>
                <a:lnTo>
                  <a:pt x="988" y="35"/>
                </a:lnTo>
                <a:lnTo>
                  <a:pt x="1003" y="43"/>
                </a:lnTo>
                <a:lnTo>
                  <a:pt x="1024" y="43"/>
                </a:lnTo>
                <a:lnTo>
                  <a:pt x="1045" y="43"/>
                </a:lnTo>
                <a:lnTo>
                  <a:pt x="1067" y="43"/>
                </a:lnTo>
                <a:lnTo>
                  <a:pt x="1088" y="43"/>
                </a:lnTo>
                <a:lnTo>
                  <a:pt x="1117" y="43"/>
                </a:lnTo>
                <a:lnTo>
                  <a:pt x="1145" y="43"/>
                </a:lnTo>
                <a:lnTo>
                  <a:pt x="1167" y="43"/>
                </a:lnTo>
                <a:lnTo>
                  <a:pt x="1188" y="43"/>
                </a:lnTo>
                <a:lnTo>
                  <a:pt x="1203" y="43"/>
                </a:lnTo>
                <a:lnTo>
                  <a:pt x="1231" y="43"/>
                </a:lnTo>
                <a:lnTo>
                  <a:pt x="1260" y="43"/>
                </a:lnTo>
                <a:lnTo>
                  <a:pt x="1281" y="43"/>
                </a:lnTo>
                <a:lnTo>
                  <a:pt x="1303" y="43"/>
                </a:lnTo>
                <a:lnTo>
                  <a:pt x="1324" y="50"/>
                </a:lnTo>
                <a:lnTo>
                  <a:pt x="1345" y="64"/>
                </a:lnTo>
                <a:lnTo>
                  <a:pt x="1360" y="64"/>
                </a:lnTo>
                <a:lnTo>
                  <a:pt x="1381" y="78"/>
                </a:lnTo>
                <a:lnTo>
                  <a:pt x="1403" y="85"/>
                </a:lnTo>
                <a:lnTo>
                  <a:pt x="1424" y="93"/>
                </a:lnTo>
                <a:lnTo>
                  <a:pt x="1445" y="93"/>
                </a:lnTo>
                <a:lnTo>
                  <a:pt x="1460" y="100"/>
                </a:lnTo>
                <a:lnTo>
                  <a:pt x="1481" y="107"/>
                </a:lnTo>
                <a:lnTo>
                  <a:pt x="1503" y="114"/>
                </a:lnTo>
                <a:lnTo>
                  <a:pt x="1524" y="121"/>
                </a:lnTo>
                <a:lnTo>
                  <a:pt x="1553" y="121"/>
                </a:lnTo>
                <a:lnTo>
                  <a:pt x="1574" y="128"/>
                </a:lnTo>
                <a:lnTo>
                  <a:pt x="1610" y="143"/>
                </a:lnTo>
                <a:lnTo>
                  <a:pt x="1638" y="150"/>
                </a:lnTo>
                <a:lnTo>
                  <a:pt x="1660" y="150"/>
                </a:lnTo>
                <a:lnTo>
                  <a:pt x="1681" y="157"/>
                </a:lnTo>
                <a:lnTo>
                  <a:pt x="1703" y="157"/>
                </a:lnTo>
                <a:lnTo>
                  <a:pt x="1724" y="164"/>
                </a:lnTo>
                <a:lnTo>
                  <a:pt x="1745" y="164"/>
                </a:lnTo>
                <a:lnTo>
                  <a:pt x="1760" y="164"/>
                </a:lnTo>
                <a:lnTo>
                  <a:pt x="1824" y="164"/>
                </a:lnTo>
                <a:lnTo>
                  <a:pt x="1888" y="164"/>
                </a:lnTo>
                <a:lnTo>
                  <a:pt x="1910" y="164"/>
                </a:lnTo>
                <a:lnTo>
                  <a:pt x="1931" y="171"/>
                </a:lnTo>
                <a:lnTo>
                  <a:pt x="1953" y="171"/>
                </a:lnTo>
                <a:lnTo>
                  <a:pt x="1974" y="171"/>
                </a:lnTo>
                <a:lnTo>
                  <a:pt x="2496" y="131"/>
                </a:lnTo>
                <a:lnTo>
                  <a:pt x="2976" y="131"/>
                </a:lnTo>
                <a:lnTo>
                  <a:pt x="4176" y="179"/>
                </a:lnTo>
                <a:lnTo>
                  <a:pt x="768" y="179"/>
                </a:lnTo>
                <a:lnTo>
                  <a:pt x="0" y="179"/>
                </a:lnTo>
                <a:lnTo>
                  <a:pt x="48" y="131"/>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03" name="Freeform 50"/>
          <p:cNvSpPr>
            <a:spLocks/>
          </p:cNvSpPr>
          <p:nvPr/>
        </p:nvSpPr>
        <p:spPr bwMode="auto">
          <a:xfrm>
            <a:off x="3503612" y="2728914"/>
            <a:ext cx="6662738" cy="92075"/>
          </a:xfrm>
          <a:custGeom>
            <a:avLst/>
            <a:gdLst>
              <a:gd name="T0" fmla="*/ 2147483647 w 4197"/>
              <a:gd name="T1" fmla="*/ 2147483647 h 167"/>
              <a:gd name="T2" fmla="*/ 2147483647 w 4197"/>
              <a:gd name="T3" fmla="*/ 2147483647 h 167"/>
              <a:gd name="T4" fmla="*/ 2147483647 w 4197"/>
              <a:gd name="T5" fmla="*/ 2147483647 h 167"/>
              <a:gd name="T6" fmla="*/ 2147483647 w 4197"/>
              <a:gd name="T7" fmla="*/ 2147483647 h 167"/>
              <a:gd name="T8" fmla="*/ 2147483647 w 4197"/>
              <a:gd name="T9" fmla="*/ 2147483647 h 167"/>
              <a:gd name="T10" fmla="*/ 2147483647 w 4197"/>
              <a:gd name="T11" fmla="*/ 2147483647 h 167"/>
              <a:gd name="T12" fmla="*/ 2147483647 w 4197"/>
              <a:gd name="T13" fmla="*/ 2147483647 h 167"/>
              <a:gd name="T14" fmla="*/ 2147483647 w 4197"/>
              <a:gd name="T15" fmla="*/ 2147483647 h 167"/>
              <a:gd name="T16" fmla="*/ 2147483647 w 4197"/>
              <a:gd name="T17" fmla="*/ 2147483647 h 167"/>
              <a:gd name="T18" fmla="*/ 2147483647 w 4197"/>
              <a:gd name="T19" fmla="*/ 2147483647 h 167"/>
              <a:gd name="T20" fmla="*/ 2147483647 w 4197"/>
              <a:gd name="T21" fmla="*/ 2147483647 h 167"/>
              <a:gd name="T22" fmla="*/ 2147483647 w 4197"/>
              <a:gd name="T23" fmla="*/ 2147483647 h 167"/>
              <a:gd name="T24" fmla="*/ 2147483647 w 4197"/>
              <a:gd name="T25" fmla="*/ 2147483647 h 167"/>
              <a:gd name="T26" fmla="*/ 2147483647 w 4197"/>
              <a:gd name="T27" fmla="*/ 2147483647 h 167"/>
              <a:gd name="T28" fmla="*/ 2147483647 w 4197"/>
              <a:gd name="T29" fmla="*/ 2147483647 h 167"/>
              <a:gd name="T30" fmla="*/ 2147483647 w 4197"/>
              <a:gd name="T31" fmla="*/ 2147483647 h 167"/>
              <a:gd name="T32" fmla="*/ 2147483647 w 4197"/>
              <a:gd name="T33" fmla="*/ 2147483647 h 167"/>
              <a:gd name="T34" fmla="*/ 2147483647 w 4197"/>
              <a:gd name="T35" fmla="*/ 2147483647 h 167"/>
              <a:gd name="T36" fmla="*/ 2147483647 w 4197"/>
              <a:gd name="T37" fmla="*/ 2147483647 h 167"/>
              <a:gd name="T38" fmla="*/ 2147483647 w 4197"/>
              <a:gd name="T39" fmla="*/ 0 h 167"/>
              <a:gd name="T40" fmla="*/ 2147483647 w 4197"/>
              <a:gd name="T41" fmla="*/ 0 h 167"/>
              <a:gd name="T42" fmla="*/ 2147483647 w 4197"/>
              <a:gd name="T43" fmla="*/ 0 h 167"/>
              <a:gd name="T44" fmla="*/ 2147483647 w 4197"/>
              <a:gd name="T45" fmla="*/ 2147483647 h 167"/>
              <a:gd name="T46" fmla="*/ 2147483647 w 4197"/>
              <a:gd name="T47" fmla="*/ 2147483647 h 167"/>
              <a:gd name="T48" fmla="*/ 2147483647 w 4197"/>
              <a:gd name="T49" fmla="*/ 2147483647 h 167"/>
              <a:gd name="T50" fmla="*/ 2147483647 w 4197"/>
              <a:gd name="T51" fmla="*/ 2147483647 h 167"/>
              <a:gd name="T52" fmla="*/ 2147483647 w 4197"/>
              <a:gd name="T53" fmla="*/ 2147483647 h 167"/>
              <a:gd name="T54" fmla="*/ 2147483647 w 4197"/>
              <a:gd name="T55" fmla="*/ 2147483647 h 167"/>
              <a:gd name="T56" fmla="*/ 2147483647 w 4197"/>
              <a:gd name="T57" fmla="*/ 2147483647 h 167"/>
              <a:gd name="T58" fmla="*/ 2147483647 w 4197"/>
              <a:gd name="T59" fmla="*/ 2147483647 h 167"/>
              <a:gd name="T60" fmla="*/ 2147483647 w 4197"/>
              <a:gd name="T61" fmla="*/ 2147483647 h 167"/>
              <a:gd name="T62" fmla="*/ 2147483647 w 4197"/>
              <a:gd name="T63" fmla="*/ 2147483647 h 167"/>
              <a:gd name="T64" fmla="*/ 2147483647 w 4197"/>
              <a:gd name="T65" fmla="*/ 2147483647 h 167"/>
              <a:gd name="T66" fmla="*/ 2147483647 w 4197"/>
              <a:gd name="T67" fmla="*/ 2147483647 h 167"/>
              <a:gd name="T68" fmla="*/ 2147483647 w 4197"/>
              <a:gd name="T69" fmla="*/ 2147483647 h 167"/>
              <a:gd name="T70" fmla="*/ 2147483647 w 4197"/>
              <a:gd name="T71" fmla="*/ 2147483647 h 167"/>
              <a:gd name="T72" fmla="*/ 2147483647 w 4197"/>
              <a:gd name="T73" fmla="*/ 2147483647 h 167"/>
              <a:gd name="T74" fmla="*/ 2147483647 w 4197"/>
              <a:gd name="T75" fmla="*/ 2147483647 h 167"/>
              <a:gd name="T76" fmla="*/ 2147483647 w 4197"/>
              <a:gd name="T77" fmla="*/ 2147483647 h 167"/>
              <a:gd name="T78" fmla="*/ 2147483647 w 4197"/>
              <a:gd name="T79" fmla="*/ 2147483647 h 167"/>
              <a:gd name="T80" fmla="*/ 2147483647 w 4197"/>
              <a:gd name="T81" fmla="*/ 2147483647 h 167"/>
              <a:gd name="T82" fmla="*/ 2147483647 w 4197"/>
              <a:gd name="T83" fmla="*/ 2147483647 h 167"/>
              <a:gd name="T84" fmla="*/ 2147483647 w 4197"/>
              <a:gd name="T85" fmla="*/ 2147483647 h 167"/>
              <a:gd name="T86" fmla="*/ 2147483647 w 4197"/>
              <a:gd name="T87" fmla="*/ 2147483647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97"/>
              <a:gd name="T133" fmla="*/ 0 h 167"/>
              <a:gd name="T134" fmla="*/ 4197 w 4197"/>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97" h="167">
                <a:moveTo>
                  <a:pt x="0" y="166"/>
                </a:moveTo>
                <a:lnTo>
                  <a:pt x="60" y="164"/>
                </a:lnTo>
                <a:lnTo>
                  <a:pt x="75" y="164"/>
                </a:lnTo>
                <a:lnTo>
                  <a:pt x="96" y="164"/>
                </a:lnTo>
                <a:lnTo>
                  <a:pt x="118" y="164"/>
                </a:lnTo>
                <a:lnTo>
                  <a:pt x="139" y="164"/>
                </a:lnTo>
                <a:lnTo>
                  <a:pt x="160" y="150"/>
                </a:lnTo>
                <a:lnTo>
                  <a:pt x="175" y="150"/>
                </a:lnTo>
                <a:lnTo>
                  <a:pt x="196" y="143"/>
                </a:lnTo>
                <a:lnTo>
                  <a:pt x="218" y="136"/>
                </a:lnTo>
                <a:lnTo>
                  <a:pt x="239" y="128"/>
                </a:lnTo>
                <a:lnTo>
                  <a:pt x="260" y="121"/>
                </a:lnTo>
                <a:lnTo>
                  <a:pt x="275" y="121"/>
                </a:lnTo>
                <a:lnTo>
                  <a:pt x="296" y="121"/>
                </a:lnTo>
                <a:lnTo>
                  <a:pt x="332" y="121"/>
                </a:lnTo>
                <a:lnTo>
                  <a:pt x="353" y="121"/>
                </a:lnTo>
                <a:lnTo>
                  <a:pt x="368" y="121"/>
                </a:lnTo>
                <a:lnTo>
                  <a:pt x="389" y="121"/>
                </a:lnTo>
                <a:lnTo>
                  <a:pt x="410" y="136"/>
                </a:lnTo>
                <a:lnTo>
                  <a:pt x="425" y="136"/>
                </a:lnTo>
                <a:lnTo>
                  <a:pt x="446" y="143"/>
                </a:lnTo>
                <a:lnTo>
                  <a:pt x="468" y="143"/>
                </a:lnTo>
                <a:lnTo>
                  <a:pt x="496" y="136"/>
                </a:lnTo>
                <a:lnTo>
                  <a:pt x="518" y="128"/>
                </a:lnTo>
                <a:lnTo>
                  <a:pt x="539" y="128"/>
                </a:lnTo>
                <a:lnTo>
                  <a:pt x="560" y="128"/>
                </a:lnTo>
                <a:lnTo>
                  <a:pt x="575" y="128"/>
                </a:lnTo>
                <a:lnTo>
                  <a:pt x="596" y="121"/>
                </a:lnTo>
                <a:lnTo>
                  <a:pt x="618" y="121"/>
                </a:lnTo>
                <a:lnTo>
                  <a:pt x="639" y="121"/>
                </a:lnTo>
                <a:lnTo>
                  <a:pt x="668" y="121"/>
                </a:lnTo>
                <a:lnTo>
                  <a:pt x="689" y="114"/>
                </a:lnTo>
                <a:lnTo>
                  <a:pt x="718" y="114"/>
                </a:lnTo>
                <a:lnTo>
                  <a:pt x="739" y="107"/>
                </a:lnTo>
                <a:lnTo>
                  <a:pt x="768" y="107"/>
                </a:lnTo>
                <a:lnTo>
                  <a:pt x="789" y="107"/>
                </a:lnTo>
                <a:lnTo>
                  <a:pt x="818" y="100"/>
                </a:lnTo>
                <a:lnTo>
                  <a:pt x="839" y="100"/>
                </a:lnTo>
                <a:lnTo>
                  <a:pt x="875" y="93"/>
                </a:lnTo>
                <a:lnTo>
                  <a:pt x="903" y="93"/>
                </a:lnTo>
                <a:lnTo>
                  <a:pt x="918" y="86"/>
                </a:lnTo>
                <a:lnTo>
                  <a:pt x="939" y="78"/>
                </a:lnTo>
                <a:lnTo>
                  <a:pt x="961" y="71"/>
                </a:lnTo>
                <a:lnTo>
                  <a:pt x="982" y="57"/>
                </a:lnTo>
                <a:lnTo>
                  <a:pt x="1011" y="43"/>
                </a:lnTo>
                <a:lnTo>
                  <a:pt x="1032" y="36"/>
                </a:lnTo>
                <a:lnTo>
                  <a:pt x="1053" y="36"/>
                </a:lnTo>
                <a:lnTo>
                  <a:pt x="1068" y="28"/>
                </a:lnTo>
                <a:lnTo>
                  <a:pt x="1089" y="28"/>
                </a:lnTo>
                <a:lnTo>
                  <a:pt x="1111" y="28"/>
                </a:lnTo>
                <a:lnTo>
                  <a:pt x="1132" y="21"/>
                </a:lnTo>
                <a:lnTo>
                  <a:pt x="1153" y="14"/>
                </a:lnTo>
                <a:lnTo>
                  <a:pt x="1168" y="14"/>
                </a:lnTo>
                <a:lnTo>
                  <a:pt x="1189" y="14"/>
                </a:lnTo>
                <a:lnTo>
                  <a:pt x="1218" y="7"/>
                </a:lnTo>
                <a:lnTo>
                  <a:pt x="1246" y="7"/>
                </a:lnTo>
                <a:lnTo>
                  <a:pt x="1261" y="7"/>
                </a:lnTo>
                <a:lnTo>
                  <a:pt x="1282" y="0"/>
                </a:lnTo>
                <a:lnTo>
                  <a:pt x="1311" y="0"/>
                </a:lnTo>
                <a:lnTo>
                  <a:pt x="1332" y="0"/>
                </a:lnTo>
                <a:lnTo>
                  <a:pt x="1353" y="0"/>
                </a:lnTo>
                <a:lnTo>
                  <a:pt x="1368" y="0"/>
                </a:lnTo>
                <a:lnTo>
                  <a:pt x="1389" y="0"/>
                </a:lnTo>
                <a:lnTo>
                  <a:pt x="1411" y="0"/>
                </a:lnTo>
                <a:lnTo>
                  <a:pt x="1432" y="0"/>
                </a:lnTo>
                <a:lnTo>
                  <a:pt x="1468" y="0"/>
                </a:lnTo>
                <a:lnTo>
                  <a:pt x="1503" y="0"/>
                </a:lnTo>
                <a:lnTo>
                  <a:pt x="1518" y="0"/>
                </a:lnTo>
                <a:lnTo>
                  <a:pt x="1539" y="7"/>
                </a:lnTo>
                <a:lnTo>
                  <a:pt x="1561" y="14"/>
                </a:lnTo>
                <a:lnTo>
                  <a:pt x="1582" y="28"/>
                </a:lnTo>
                <a:lnTo>
                  <a:pt x="1603" y="36"/>
                </a:lnTo>
                <a:lnTo>
                  <a:pt x="1618" y="43"/>
                </a:lnTo>
                <a:lnTo>
                  <a:pt x="1639" y="50"/>
                </a:lnTo>
                <a:lnTo>
                  <a:pt x="1680" y="70"/>
                </a:lnTo>
                <a:lnTo>
                  <a:pt x="1682" y="64"/>
                </a:lnTo>
                <a:lnTo>
                  <a:pt x="1703" y="64"/>
                </a:lnTo>
                <a:lnTo>
                  <a:pt x="1725" y="64"/>
                </a:lnTo>
                <a:lnTo>
                  <a:pt x="1776" y="70"/>
                </a:lnTo>
                <a:lnTo>
                  <a:pt x="1761" y="64"/>
                </a:lnTo>
                <a:lnTo>
                  <a:pt x="1782" y="64"/>
                </a:lnTo>
                <a:lnTo>
                  <a:pt x="1803" y="64"/>
                </a:lnTo>
                <a:lnTo>
                  <a:pt x="1818" y="64"/>
                </a:lnTo>
                <a:lnTo>
                  <a:pt x="1839" y="64"/>
                </a:lnTo>
                <a:lnTo>
                  <a:pt x="1868" y="64"/>
                </a:lnTo>
                <a:lnTo>
                  <a:pt x="1889" y="64"/>
                </a:lnTo>
                <a:lnTo>
                  <a:pt x="1911" y="64"/>
                </a:lnTo>
                <a:lnTo>
                  <a:pt x="1932" y="71"/>
                </a:lnTo>
                <a:lnTo>
                  <a:pt x="1939" y="86"/>
                </a:lnTo>
                <a:lnTo>
                  <a:pt x="1961" y="100"/>
                </a:lnTo>
                <a:lnTo>
                  <a:pt x="1982" y="114"/>
                </a:lnTo>
                <a:lnTo>
                  <a:pt x="2003" y="128"/>
                </a:lnTo>
                <a:lnTo>
                  <a:pt x="2018" y="136"/>
                </a:lnTo>
                <a:lnTo>
                  <a:pt x="2039" y="143"/>
                </a:lnTo>
                <a:lnTo>
                  <a:pt x="2061" y="150"/>
                </a:lnTo>
                <a:lnTo>
                  <a:pt x="2089" y="157"/>
                </a:lnTo>
                <a:lnTo>
                  <a:pt x="2112" y="118"/>
                </a:lnTo>
                <a:lnTo>
                  <a:pt x="2146" y="157"/>
                </a:lnTo>
                <a:lnTo>
                  <a:pt x="2161" y="157"/>
                </a:lnTo>
                <a:lnTo>
                  <a:pt x="2182" y="150"/>
                </a:lnTo>
                <a:lnTo>
                  <a:pt x="2211" y="150"/>
                </a:lnTo>
                <a:lnTo>
                  <a:pt x="2232" y="150"/>
                </a:lnTo>
                <a:lnTo>
                  <a:pt x="2261" y="150"/>
                </a:lnTo>
                <a:lnTo>
                  <a:pt x="2296" y="150"/>
                </a:lnTo>
                <a:lnTo>
                  <a:pt x="2318" y="150"/>
                </a:lnTo>
                <a:lnTo>
                  <a:pt x="2346" y="150"/>
                </a:lnTo>
                <a:lnTo>
                  <a:pt x="2361" y="150"/>
                </a:lnTo>
                <a:lnTo>
                  <a:pt x="2382" y="150"/>
                </a:lnTo>
                <a:lnTo>
                  <a:pt x="2403" y="150"/>
                </a:lnTo>
                <a:lnTo>
                  <a:pt x="2418" y="150"/>
                </a:lnTo>
                <a:lnTo>
                  <a:pt x="2439" y="150"/>
                </a:lnTo>
                <a:lnTo>
                  <a:pt x="2468" y="150"/>
                </a:lnTo>
                <a:lnTo>
                  <a:pt x="2511" y="150"/>
                </a:lnTo>
                <a:lnTo>
                  <a:pt x="2596" y="157"/>
                </a:lnTo>
                <a:lnTo>
                  <a:pt x="2825" y="157"/>
                </a:lnTo>
                <a:lnTo>
                  <a:pt x="3082" y="157"/>
                </a:lnTo>
                <a:lnTo>
                  <a:pt x="3368" y="157"/>
                </a:lnTo>
                <a:lnTo>
                  <a:pt x="3625" y="150"/>
                </a:lnTo>
                <a:lnTo>
                  <a:pt x="3854" y="143"/>
                </a:lnTo>
                <a:lnTo>
                  <a:pt x="3939" y="136"/>
                </a:lnTo>
                <a:lnTo>
                  <a:pt x="3968" y="121"/>
                </a:lnTo>
                <a:lnTo>
                  <a:pt x="3996" y="121"/>
                </a:lnTo>
                <a:lnTo>
                  <a:pt x="4011" y="136"/>
                </a:lnTo>
                <a:lnTo>
                  <a:pt x="4032" y="136"/>
                </a:lnTo>
                <a:lnTo>
                  <a:pt x="4054" y="136"/>
                </a:lnTo>
                <a:lnTo>
                  <a:pt x="4075" y="143"/>
                </a:lnTo>
                <a:lnTo>
                  <a:pt x="4096" y="143"/>
                </a:lnTo>
                <a:lnTo>
                  <a:pt x="4118" y="143"/>
                </a:lnTo>
                <a:lnTo>
                  <a:pt x="4139" y="150"/>
                </a:lnTo>
                <a:lnTo>
                  <a:pt x="4154" y="150"/>
                </a:lnTo>
                <a:lnTo>
                  <a:pt x="4175" y="150"/>
                </a:lnTo>
                <a:lnTo>
                  <a:pt x="4196" y="150"/>
                </a:lnTo>
                <a:lnTo>
                  <a:pt x="0" y="166"/>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04" name="Freeform 51"/>
          <p:cNvSpPr>
            <a:spLocks/>
          </p:cNvSpPr>
          <p:nvPr/>
        </p:nvSpPr>
        <p:spPr bwMode="auto">
          <a:xfrm>
            <a:off x="3503612" y="3275014"/>
            <a:ext cx="6783388" cy="231775"/>
          </a:xfrm>
          <a:custGeom>
            <a:avLst/>
            <a:gdLst>
              <a:gd name="T0" fmla="*/ 2147483647 w 4273"/>
              <a:gd name="T1" fmla="*/ 2147483647 h 213"/>
              <a:gd name="T2" fmla="*/ 2147483647 w 4273"/>
              <a:gd name="T3" fmla="*/ 2147483647 h 213"/>
              <a:gd name="T4" fmla="*/ 2147483647 w 4273"/>
              <a:gd name="T5" fmla="*/ 2147483647 h 213"/>
              <a:gd name="T6" fmla="*/ 2147483647 w 4273"/>
              <a:gd name="T7" fmla="*/ 2147483647 h 213"/>
              <a:gd name="T8" fmla="*/ 2147483647 w 4273"/>
              <a:gd name="T9" fmla="*/ 2147483647 h 213"/>
              <a:gd name="T10" fmla="*/ 2147483647 w 4273"/>
              <a:gd name="T11" fmla="*/ 2147483647 h 213"/>
              <a:gd name="T12" fmla="*/ 2147483647 w 4273"/>
              <a:gd name="T13" fmla="*/ 2147483647 h 213"/>
              <a:gd name="T14" fmla="*/ 2147483647 w 4273"/>
              <a:gd name="T15" fmla="*/ 2147483647 h 213"/>
              <a:gd name="T16" fmla="*/ 2147483647 w 4273"/>
              <a:gd name="T17" fmla="*/ 2147483647 h 213"/>
              <a:gd name="T18" fmla="*/ 2147483647 w 4273"/>
              <a:gd name="T19" fmla="*/ 2147483647 h 213"/>
              <a:gd name="T20" fmla="*/ 2147483647 w 4273"/>
              <a:gd name="T21" fmla="*/ 2147483647 h 213"/>
              <a:gd name="T22" fmla="*/ 2147483647 w 4273"/>
              <a:gd name="T23" fmla="*/ 2147483647 h 213"/>
              <a:gd name="T24" fmla="*/ 2147483647 w 4273"/>
              <a:gd name="T25" fmla="*/ 2147483647 h 213"/>
              <a:gd name="T26" fmla="*/ 2147483647 w 4273"/>
              <a:gd name="T27" fmla="*/ 2147483647 h 213"/>
              <a:gd name="T28" fmla="*/ 2147483647 w 4273"/>
              <a:gd name="T29" fmla="*/ 2147483647 h 213"/>
              <a:gd name="T30" fmla="*/ 2147483647 w 4273"/>
              <a:gd name="T31" fmla="*/ 2147483647 h 213"/>
              <a:gd name="T32" fmla="*/ 2147483647 w 4273"/>
              <a:gd name="T33" fmla="*/ 2147483647 h 213"/>
              <a:gd name="T34" fmla="*/ 2147483647 w 4273"/>
              <a:gd name="T35" fmla="*/ 2147483647 h 213"/>
              <a:gd name="T36" fmla="*/ 2147483647 w 4273"/>
              <a:gd name="T37" fmla="*/ 2147483647 h 213"/>
              <a:gd name="T38" fmla="*/ 2147483647 w 4273"/>
              <a:gd name="T39" fmla="*/ 2147483647 h 213"/>
              <a:gd name="T40" fmla="*/ 2147483647 w 4273"/>
              <a:gd name="T41" fmla="*/ 2147483647 h 213"/>
              <a:gd name="T42" fmla="*/ 2147483647 w 4273"/>
              <a:gd name="T43" fmla="*/ 2147483647 h 213"/>
              <a:gd name="T44" fmla="*/ 2147483647 w 4273"/>
              <a:gd name="T45" fmla="*/ 2147483647 h 213"/>
              <a:gd name="T46" fmla="*/ 2147483647 w 4273"/>
              <a:gd name="T47" fmla="*/ 2147483647 h 213"/>
              <a:gd name="T48" fmla="*/ 2147483647 w 4273"/>
              <a:gd name="T49" fmla="*/ 2147483647 h 213"/>
              <a:gd name="T50" fmla="*/ 2147483647 w 4273"/>
              <a:gd name="T51" fmla="*/ 2147483647 h 213"/>
              <a:gd name="T52" fmla="*/ 2147483647 w 4273"/>
              <a:gd name="T53" fmla="*/ 2147483647 h 213"/>
              <a:gd name="T54" fmla="*/ 2147483647 w 4273"/>
              <a:gd name="T55" fmla="*/ 0 h 213"/>
              <a:gd name="T56" fmla="*/ 2147483647 w 4273"/>
              <a:gd name="T57" fmla="*/ 0 h 213"/>
              <a:gd name="T58" fmla="*/ 2147483647 w 4273"/>
              <a:gd name="T59" fmla="*/ 2147483647 h 213"/>
              <a:gd name="T60" fmla="*/ 2147483647 w 4273"/>
              <a:gd name="T61" fmla="*/ 2147483647 h 213"/>
              <a:gd name="T62" fmla="*/ 2147483647 w 4273"/>
              <a:gd name="T63" fmla="*/ 2147483647 h 213"/>
              <a:gd name="T64" fmla="*/ 2147483647 w 4273"/>
              <a:gd name="T65" fmla="*/ 2147483647 h 213"/>
              <a:gd name="T66" fmla="*/ 2147483647 w 4273"/>
              <a:gd name="T67" fmla="*/ 2147483647 h 213"/>
              <a:gd name="T68" fmla="*/ 2147483647 w 4273"/>
              <a:gd name="T69" fmla="*/ 2147483647 h 213"/>
              <a:gd name="T70" fmla="*/ 2147483647 w 4273"/>
              <a:gd name="T71" fmla="*/ 2147483647 h 213"/>
              <a:gd name="T72" fmla="*/ 2147483647 w 4273"/>
              <a:gd name="T73" fmla="*/ 2147483647 h 213"/>
              <a:gd name="T74" fmla="*/ 2147483647 w 4273"/>
              <a:gd name="T75" fmla="*/ 2147483647 h 213"/>
              <a:gd name="T76" fmla="*/ 2147483647 w 4273"/>
              <a:gd name="T77" fmla="*/ 2147483647 h 213"/>
              <a:gd name="T78" fmla="*/ 2147483647 w 4273"/>
              <a:gd name="T79" fmla="*/ 2147483647 h 213"/>
              <a:gd name="T80" fmla="*/ 2147483647 w 4273"/>
              <a:gd name="T81" fmla="*/ 2147483647 h 213"/>
              <a:gd name="T82" fmla="*/ 2147483647 w 4273"/>
              <a:gd name="T83" fmla="*/ 2147483647 h 213"/>
              <a:gd name="T84" fmla="*/ 2147483647 w 4273"/>
              <a:gd name="T85" fmla="*/ 2147483647 h 213"/>
              <a:gd name="T86" fmla="*/ 2147483647 w 4273"/>
              <a:gd name="T87" fmla="*/ 2147483647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3"/>
              <a:gd name="T133" fmla="*/ 0 h 213"/>
              <a:gd name="T134" fmla="*/ 4273 w 4273"/>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3" h="213">
                <a:moveTo>
                  <a:pt x="0" y="212"/>
                </a:moveTo>
                <a:lnTo>
                  <a:pt x="240" y="164"/>
                </a:lnTo>
                <a:lnTo>
                  <a:pt x="232" y="185"/>
                </a:lnTo>
                <a:lnTo>
                  <a:pt x="260" y="185"/>
                </a:lnTo>
                <a:lnTo>
                  <a:pt x="275" y="185"/>
                </a:lnTo>
                <a:lnTo>
                  <a:pt x="296" y="185"/>
                </a:lnTo>
                <a:lnTo>
                  <a:pt x="318" y="185"/>
                </a:lnTo>
                <a:lnTo>
                  <a:pt x="346" y="185"/>
                </a:lnTo>
                <a:lnTo>
                  <a:pt x="368" y="185"/>
                </a:lnTo>
                <a:lnTo>
                  <a:pt x="396" y="185"/>
                </a:lnTo>
                <a:lnTo>
                  <a:pt x="432" y="185"/>
                </a:lnTo>
                <a:lnTo>
                  <a:pt x="453" y="185"/>
                </a:lnTo>
                <a:lnTo>
                  <a:pt x="475" y="185"/>
                </a:lnTo>
                <a:lnTo>
                  <a:pt x="496" y="185"/>
                </a:lnTo>
                <a:lnTo>
                  <a:pt x="525" y="185"/>
                </a:lnTo>
                <a:lnTo>
                  <a:pt x="546" y="185"/>
                </a:lnTo>
                <a:lnTo>
                  <a:pt x="568" y="185"/>
                </a:lnTo>
                <a:lnTo>
                  <a:pt x="596" y="185"/>
                </a:lnTo>
                <a:lnTo>
                  <a:pt x="625" y="185"/>
                </a:lnTo>
                <a:lnTo>
                  <a:pt x="646" y="185"/>
                </a:lnTo>
                <a:lnTo>
                  <a:pt x="668" y="185"/>
                </a:lnTo>
                <a:lnTo>
                  <a:pt x="689" y="178"/>
                </a:lnTo>
                <a:lnTo>
                  <a:pt x="1248" y="164"/>
                </a:lnTo>
                <a:lnTo>
                  <a:pt x="1232" y="185"/>
                </a:lnTo>
                <a:lnTo>
                  <a:pt x="1253" y="185"/>
                </a:lnTo>
                <a:lnTo>
                  <a:pt x="1268" y="178"/>
                </a:lnTo>
                <a:lnTo>
                  <a:pt x="1289" y="171"/>
                </a:lnTo>
                <a:lnTo>
                  <a:pt x="1311" y="171"/>
                </a:lnTo>
                <a:lnTo>
                  <a:pt x="1332" y="171"/>
                </a:lnTo>
                <a:lnTo>
                  <a:pt x="1361" y="171"/>
                </a:lnTo>
                <a:lnTo>
                  <a:pt x="1389" y="171"/>
                </a:lnTo>
                <a:lnTo>
                  <a:pt x="1411" y="164"/>
                </a:lnTo>
                <a:lnTo>
                  <a:pt x="1439" y="164"/>
                </a:lnTo>
                <a:lnTo>
                  <a:pt x="1468" y="157"/>
                </a:lnTo>
                <a:lnTo>
                  <a:pt x="1489" y="150"/>
                </a:lnTo>
                <a:lnTo>
                  <a:pt x="1511" y="143"/>
                </a:lnTo>
                <a:lnTo>
                  <a:pt x="1532" y="135"/>
                </a:lnTo>
                <a:lnTo>
                  <a:pt x="1553" y="135"/>
                </a:lnTo>
                <a:lnTo>
                  <a:pt x="1582" y="128"/>
                </a:lnTo>
                <a:lnTo>
                  <a:pt x="1603" y="121"/>
                </a:lnTo>
                <a:lnTo>
                  <a:pt x="1625" y="121"/>
                </a:lnTo>
                <a:lnTo>
                  <a:pt x="1653" y="107"/>
                </a:lnTo>
                <a:lnTo>
                  <a:pt x="1668" y="107"/>
                </a:lnTo>
                <a:lnTo>
                  <a:pt x="1689" y="100"/>
                </a:lnTo>
                <a:lnTo>
                  <a:pt x="1718" y="93"/>
                </a:lnTo>
                <a:lnTo>
                  <a:pt x="1739" y="85"/>
                </a:lnTo>
                <a:lnTo>
                  <a:pt x="1775" y="71"/>
                </a:lnTo>
                <a:lnTo>
                  <a:pt x="1796" y="64"/>
                </a:lnTo>
                <a:lnTo>
                  <a:pt x="1825" y="50"/>
                </a:lnTo>
                <a:lnTo>
                  <a:pt x="1853" y="43"/>
                </a:lnTo>
                <a:lnTo>
                  <a:pt x="1925" y="35"/>
                </a:lnTo>
                <a:lnTo>
                  <a:pt x="1946" y="21"/>
                </a:lnTo>
                <a:lnTo>
                  <a:pt x="1975" y="21"/>
                </a:lnTo>
                <a:lnTo>
                  <a:pt x="2003" y="7"/>
                </a:lnTo>
                <a:lnTo>
                  <a:pt x="2025" y="7"/>
                </a:lnTo>
                <a:lnTo>
                  <a:pt x="2046" y="0"/>
                </a:lnTo>
                <a:lnTo>
                  <a:pt x="2061" y="0"/>
                </a:lnTo>
                <a:lnTo>
                  <a:pt x="2082" y="0"/>
                </a:lnTo>
                <a:lnTo>
                  <a:pt x="2103" y="0"/>
                </a:lnTo>
                <a:lnTo>
                  <a:pt x="2118" y="7"/>
                </a:lnTo>
                <a:lnTo>
                  <a:pt x="2139" y="7"/>
                </a:lnTo>
                <a:lnTo>
                  <a:pt x="2175" y="7"/>
                </a:lnTo>
                <a:lnTo>
                  <a:pt x="2196" y="7"/>
                </a:lnTo>
                <a:lnTo>
                  <a:pt x="2211" y="7"/>
                </a:lnTo>
                <a:lnTo>
                  <a:pt x="2239" y="7"/>
                </a:lnTo>
                <a:lnTo>
                  <a:pt x="2268" y="14"/>
                </a:lnTo>
                <a:lnTo>
                  <a:pt x="2289" y="14"/>
                </a:lnTo>
                <a:lnTo>
                  <a:pt x="2311" y="14"/>
                </a:lnTo>
                <a:lnTo>
                  <a:pt x="2346" y="28"/>
                </a:lnTo>
                <a:lnTo>
                  <a:pt x="2368" y="35"/>
                </a:lnTo>
                <a:lnTo>
                  <a:pt x="2403" y="35"/>
                </a:lnTo>
                <a:lnTo>
                  <a:pt x="2418" y="43"/>
                </a:lnTo>
                <a:lnTo>
                  <a:pt x="2439" y="43"/>
                </a:lnTo>
                <a:lnTo>
                  <a:pt x="2461" y="57"/>
                </a:lnTo>
                <a:lnTo>
                  <a:pt x="2482" y="64"/>
                </a:lnTo>
                <a:lnTo>
                  <a:pt x="2511" y="71"/>
                </a:lnTo>
                <a:lnTo>
                  <a:pt x="2532" y="85"/>
                </a:lnTo>
                <a:lnTo>
                  <a:pt x="2554" y="93"/>
                </a:lnTo>
                <a:lnTo>
                  <a:pt x="2589" y="100"/>
                </a:lnTo>
                <a:lnTo>
                  <a:pt x="2611" y="107"/>
                </a:lnTo>
                <a:lnTo>
                  <a:pt x="2632" y="114"/>
                </a:lnTo>
                <a:lnTo>
                  <a:pt x="2661" y="121"/>
                </a:lnTo>
                <a:lnTo>
                  <a:pt x="2682" y="121"/>
                </a:lnTo>
                <a:lnTo>
                  <a:pt x="2704" y="121"/>
                </a:lnTo>
                <a:lnTo>
                  <a:pt x="2725" y="135"/>
                </a:lnTo>
                <a:lnTo>
                  <a:pt x="2746" y="135"/>
                </a:lnTo>
                <a:lnTo>
                  <a:pt x="2761" y="143"/>
                </a:lnTo>
                <a:lnTo>
                  <a:pt x="4272" y="212"/>
                </a:lnTo>
                <a:lnTo>
                  <a:pt x="0" y="21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05" name="Freeform 52"/>
          <p:cNvSpPr>
            <a:spLocks/>
          </p:cNvSpPr>
          <p:nvPr/>
        </p:nvSpPr>
        <p:spPr bwMode="auto">
          <a:xfrm>
            <a:off x="3503612" y="4210050"/>
            <a:ext cx="6783388" cy="58738"/>
          </a:xfrm>
          <a:custGeom>
            <a:avLst/>
            <a:gdLst>
              <a:gd name="T0" fmla="*/ 0 w 4273"/>
              <a:gd name="T1" fmla="*/ 2147483647 h 193"/>
              <a:gd name="T2" fmla="*/ 2147483647 w 4273"/>
              <a:gd name="T3" fmla="*/ 2147483647 h 193"/>
              <a:gd name="T4" fmla="*/ 2147483647 w 4273"/>
              <a:gd name="T5" fmla="*/ 2147483647 h 193"/>
              <a:gd name="T6" fmla="*/ 2147483647 w 4273"/>
              <a:gd name="T7" fmla="*/ 2147483647 h 193"/>
              <a:gd name="T8" fmla="*/ 2147483647 w 4273"/>
              <a:gd name="T9" fmla="*/ 2147483647 h 193"/>
              <a:gd name="T10" fmla="*/ 2147483647 w 4273"/>
              <a:gd name="T11" fmla="*/ 2147483647 h 193"/>
              <a:gd name="T12" fmla="*/ 2147483647 w 4273"/>
              <a:gd name="T13" fmla="*/ 2147483647 h 193"/>
              <a:gd name="T14" fmla="*/ 2147483647 w 4273"/>
              <a:gd name="T15" fmla="*/ 2147483647 h 193"/>
              <a:gd name="T16" fmla="*/ 2147483647 w 4273"/>
              <a:gd name="T17" fmla="*/ 2147483647 h 193"/>
              <a:gd name="T18" fmla="*/ 2147483647 w 4273"/>
              <a:gd name="T19" fmla="*/ 2147483647 h 193"/>
              <a:gd name="T20" fmla="*/ 2147483647 w 4273"/>
              <a:gd name="T21" fmla="*/ 2147483647 h 193"/>
              <a:gd name="T22" fmla="*/ 2147483647 w 4273"/>
              <a:gd name="T23" fmla="*/ 2147483647 h 193"/>
              <a:gd name="T24" fmla="*/ 2147483647 w 4273"/>
              <a:gd name="T25" fmla="*/ 2147483647 h 193"/>
              <a:gd name="T26" fmla="*/ 2147483647 w 4273"/>
              <a:gd name="T27" fmla="*/ 2147483647 h 193"/>
              <a:gd name="T28" fmla="*/ 2147483647 w 4273"/>
              <a:gd name="T29" fmla="*/ 2147483647 h 193"/>
              <a:gd name="T30" fmla="*/ 2147483647 w 4273"/>
              <a:gd name="T31" fmla="*/ 2147483647 h 193"/>
              <a:gd name="T32" fmla="*/ 2147483647 w 4273"/>
              <a:gd name="T33" fmla="*/ 2147483647 h 193"/>
              <a:gd name="T34" fmla="*/ 2147483647 w 4273"/>
              <a:gd name="T35" fmla="*/ 2147483647 h 193"/>
              <a:gd name="T36" fmla="*/ 2147483647 w 4273"/>
              <a:gd name="T37" fmla="*/ 2147483647 h 193"/>
              <a:gd name="T38" fmla="*/ 2147483647 w 4273"/>
              <a:gd name="T39" fmla="*/ 2147483647 h 193"/>
              <a:gd name="T40" fmla="*/ 2147483647 w 4273"/>
              <a:gd name="T41" fmla="*/ 0 h 193"/>
              <a:gd name="T42" fmla="*/ 2147483647 w 4273"/>
              <a:gd name="T43" fmla="*/ 0 h 193"/>
              <a:gd name="T44" fmla="*/ 2147483647 w 4273"/>
              <a:gd name="T45" fmla="*/ 2147483647 h 193"/>
              <a:gd name="T46" fmla="*/ 2147483647 w 4273"/>
              <a:gd name="T47" fmla="*/ 2147483647 h 193"/>
              <a:gd name="T48" fmla="*/ 2147483647 w 4273"/>
              <a:gd name="T49" fmla="*/ 2147483647 h 193"/>
              <a:gd name="T50" fmla="*/ 0 w 4273"/>
              <a:gd name="T51" fmla="*/ 2147483647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73"/>
              <a:gd name="T79" fmla="*/ 0 h 193"/>
              <a:gd name="T80" fmla="*/ 4273 w 4273"/>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73" h="193">
                <a:moveTo>
                  <a:pt x="0" y="192"/>
                </a:moveTo>
                <a:lnTo>
                  <a:pt x="384" y="192"/>
                </a:lnTo>
                <a:lnTo>
                  <a:pt x="960" y="144"/>
                </a:lnTo>
                <a:lnTo>
                  <a:pt x="1824" y="192"/>
                </a:lnTo>
                <a:lnTo>
                  <a:pt x="2112" y="144"/>
                </a:lnTo>
                <a:lnTo>
                  <a:pt x="2139" y="136"/>
                </a:lnTo>
                <a:lnTo>
                  <a:pt x="2161" y="121"/>
                </a:lnTo>
                <a:lnTo>
                  <a:pt x="2182" y="114"/>
                </a:lnTo>
                <a:lnTo>
                  <a:pt x="2211" y="107"/>
                </a:lnTo>
                <a:lnTo>
                  <a:pt x="2232" y="93"/>
                </a:lnTo>
                <a:lnTo>
                  <a:pt x="2268" y="86"/>
                </a:lnTo>
                <a:lnTo>
                  <a:pt x="2289" y="71"/>
                </a:lnTo>
                <a:lnTo>
                  <a:pt x="2311" y="64"/>
                </a:lnTo>
                <a:lnTo>
                  <a:pt x="2339" y="64"/>
                </a:lnTo>
                <a:lnTo>
                  <a:pt x="2368" y="71"/>
                </a:lnTo>
                <a:lnTo>
                  <a:pt x="2389" y="71"/>
                </a:lnTo>
                <a:lnTo>
                  <a:pt x="2411" y="71"/>
                </a:lnTo>
                <a:lnTo>
                  <a:pt x="2432" y="71"/>
                </a:lnTo>
                <a:lnTo>
                  <a:pt x="2453" y="71"/>
                </a:lnTo>
                <a:lnTo>
                  <a:pt x="2468" y="64"/>
                </a:lnTo>
                <a:lnTo>
                  <a:pt x="2736" y="0"/>
                </a:lnTo>
                <a:lnTo>
                  <a:pt x="3360" y="0"/>
                </a:lnTo>
                <a:lnTo>
                  <a:pt x="3696" y="144"/>
                </a:lnTo>
                <a:lnTo>
                  <a:pt x="3744" y="144"/>
                </a:lnTo>
                <a:lnTo>
                  <a:pt x="4272" y="192"/>
                </a:lnTo>
                <a:lnTo>
                  <a:pt x="0" y="19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06" name="Freeform 53"/>
          <p:cNvSpPr>
            <a:spLocks/>
          </p:cNvSpPr>
          <p:nvPr/>
        </p:nvSpPr>
        <p:spPr bwMode="auto">
          <a:xfrm>
            <a:off x="3503612" y="4987926"/>
            <a:ext cx="6783388" cy="42863"/>
          </a:xfrm>
          <a:custGeom>
            <a:avLst/>
            <a:gdLst>
              <a:gd name="T0" fmla="*/ 0 w 4273"/>
              <a:gd name="T1" fmla="*/ 2147483647 h 145"/>
              <a:gd name="T2" fmla="*/ 2147483647 w 4273"/>
              <a:gd name="T3" fmla="*/ 2147483647 h 145"/>
              <a:gd name="T4" fmla="*/ 2147483647 w 4273"/>
              <a:gd name="T5" fmla="*/ 2147483647 h 145"/>
              <a:gd name="T6" fmla="*/ 2147483647 w 4273"/>
              <a:gd name="T7" fmla="*/ 2147483647 h 145"/>
              <a:gd name="T8" fmla="*/ 2147483647 w 4273"/>
              <a:gd name="T9" fmla="*/ 2147483647 h 145"/>
              <a:gd name="T10" fmla="*/ 2147483647 w 4273"/>
              <a:gd name="T11" fmla="*/ 2147483647 h 145"/>
              <a:gd name="T12" fmla="*/ 2147483647 w 4273"/>
              <a:gd name="T13" fmla="*/ 2147483647 h 145"/>
              <a:gd name="T14" fmla="*/ 2147483647 w 4273"/>
              <a:gd name="T15" fmla="*/ 2147483647 h 145"/>
              <a:gd name="T16" fmla="*/ 2147483647 w 4273"/>
              <a:gd name="T17" fmla="*/ 2147483647 h 145"/>
              <a:gd name="T18" fmla="*/ 2147483647 w 4273"/>
              <a:gd name="T19" fmla="*/ 2147483647 h 145"/>
              <a:gd name="T20" fmla="*/ 2147483647 w 4273"/>
              <a:gd name="T21" fmla="*/ 0 h 145"/>
              <a:gd name="T22" fmla="*/ 2147483647 w 4273"/>
              <a:gd name="T23" fmla="*/ 2147483647 h 145"/>
              <a:gd name="T24" fmla="*/ 2147483647 w 4273"/>
              <a:gd name="T25" fmla="*/ 0 h 145"/>
              <a:gd name="T26" fmla="*/ 2147483647 w 4273"/>
              <a:gd name="T27" fmla="*/ 2147483647 h 145"/>
              <a:gd name="T28" fmla="*/ 2147483647 w 4273"/>
              <a:gd name="T29" fmla="*/ 2147483647 h 145"/>
              <a:gd name="T30" fmla="*/ 2147483647 w 4273"/>
              <a:gd name="T31" fmla="*/ 2147483647 h 145"/>
              <a:gd name="T32" fmla="*/ 0 w 4273"/>
              <a:gd name="T33" fmla="*/ 2147483647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73"/>
              <a:gd name="T52" fmla="*/ 0 h 145"/>
              <a:gd name="T53" fmla="*/ 4273 w 4273"/>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73" h="145">
                <a:moveTo>
                  <a:pt x="0" y="144"/>
                </a:moveTo>
                <a:lnTo>
                  <a:pt x="720" y="144"/>
                </a:lnTo>
                <a:lnTo>
                  <a:pt x="816" y="96"/>
                </a:lnTo>
                <a:lnTo>
                  <a:pt x="1056" y="144"/>
                </a:lnTo>
                <a:lnTo>
                  <a:pt x="1296" y="96"/>
                </a:lnTo>
                <a:lnTo>
                  <a:pt x="1536" y="144"/>
                </a:lnTo>
                <a:lnTo>
                  <a:pt x="1872" y="48"/>
                </a:lnTo>
                <a:lnTo>
                  <a:pt x="2064" y="144"/>
                </a:lnTo>
                <a:lnTo>
                  <a:pt x="2400" y="96"/>
                </a:lnTo>
                <a:lnTo>
                  <a:pt x="2592" y="144"/>
                </a:lnTo>
                <a:lnTo>
                  <a:pt x="2928" y="0"/>
                </a:lnTo>
                <a:lnTo>
                  <a:pt x="3168" y="144"/>
                </a:lnTo>
                <a:lnTo>
                  <a:pt x="3456" y="0"/>
                </a:lnTo>
                <a:lnTo>
                  <a:pt x="3888" y="144"/>
                </a:lnTo>
                <a:lnTo>
                  <a:pt x="4128" y="48"/>
                </a:lnTo>
                <a:lnTo>
                  <a:pt x="4272" y="144"/>
                </a:lnTo>
                <a:lnTo>
                  <a:pt x="0" y="144"/>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07" name="Rectangle 57"/>
          <p:cNvSpPr>
            <a:spLocks noChangeArrowheads="1"/>
          </p:cNvSpPr>
          <p:nvPr/>
        </p:nvSpPr>
        <p:spPr bwMode="auto">
          <a:xfrm>
            <a:off x="5816600" y="957264"/>
            <a:ext cx="4487862" cy="49053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2160" tIns="46080" rIns="92160" bIns="4608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08" name="Rectangle 3"/>
          <p:cNvSpPr>
            <a:spLocks noChangeArrowheads="1"/>
          </p:cNvSpPr>
          <p:nvPr/>
        </p:nvSpPr>
        <p:spPr bwMode="auto">
          <a:xfrm>
            <a:off x="3436938" y="1212850"/>
            <a:ext cx="1133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GB" altLang="en-US" sz="1600"/>
              <a:t>Pre-project</a:t>
            </a:r>
            <a:endParaRPr lang="en-GB" altLang="en-US" sz="1600">
              <a:solidFill>
                <a:srgbClr val="FF0000"/>
              </a:solidFill>
            </a:endParaRPr>
          </a:p>
        </p:txBody>
      </p:sp>
      <p:sp>
        <p:nvSpPr>
          <p:cNvPr id="153609" name="Rectangle 5"/>
          <p:cNvSpPr>
            <a:spLocks noChangeArrowheads="1"/>
          </p:cNvSpPr>
          <p:nvPr/>
        </p:nvSpPr>
        <p:spPr bwMode="auto">
          <a:xfrm>
            <a:off x="1979612" y="1828800"/>
            <a:ext cx="15240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GB" altLang="en-US" sz="1600"/>
              <a:t>Requirements</a:t>
            </a:r>
          </a:p>
          <a:p>
            <a:pPr>
              <a:spcBef>
                <a:spcPct val="50000"/>
              </a:spcBef>
            </a:pPr>
            <a:endParaRPr lang="en-GB" altLang="en-US" sz="1600"/>
          </a:p>
          <a:p>
            <a:pPr>
              <a:spcBef>
                <a:spcPct val="50000"/>
              </a:spcBef>
            </a:pPr>
            <a:r>
              <a:rPr lang="en-GB" altLang="en-US" sz="1600"/>
              <a:t>Analysis</a:t>
            </a:r>
          </a:p>
          <a:p>
            <a:pPr>
              <a:spcBef>
                <a:spcPct val="50000"/>
              </a:spcBef>
            </a:pPr>
            <a:r>
              <a:rPr lang="en-GB" altLang="en-US" sz="1600"/>
              <a:t/>
            </a:r>
            <a:br>
              <a:rPr lang="en-GB" altLang="en-US" sz="1600"/>
            </a:br>
            <a:r>
              <a:rPr lang="en-GB" altLang="en-US" sz="1600"/>
              <a:t>Architecture and Design</a:t>
            </a:r>
          </a:p>
          <a:p>
            <a:pPr>
              <a:spcBef>
                <a:spcPct val="50000"/>
              </a:spcBef>
            </a:pPr>
            <a:r>
              <a:rPr lang="en-GB" altLang="en-US" sz="1600"/>
              <a:t/>
            </a:r>
            <a:br>
              <a:rPr lang="en-GB" altLang="en-US" sz="1600"/>
            </a:br>
            <a:r>
              <a:rPr lang="en-GB" altLang="en-US" sz="1600"/>
              <a:t>Implementation</a:t>
            </a:r>
          </a:p>
          <a:p>
            <a:pPr>
              <a:spcBef>
                <a:spcPct val="50000"/>
              </a:spcBef>
            </a:pPr>
            <a:endParaRPr lang="en-GB" altLang="en-US" sz="1600"/>
          </a:p>
          <a:p>
            <a:pPr>
              <a:spcBef>
                <a:spcPct val="50000"/>
              </a:spcBef>
            </a:pPr>
            <a:r>
              <a:rPr lang="en-GB" altLang="en-US" sz="1600"/>
              <a:t>Test</a:t>
            </a:r>
          </a:p>
        </p:txBody>
      </p:sp>
      <p:sp>
        <p:nvSpPr>
          <p:cNvPr id="153610" name="Rectangle 10"/>
          <p:cNvSpPr>
            <a:spLocks noChangeArrowheads="1"/>
          </p:cNvSpPr>
          <p:nvPr/>
        </p:nvSpPr>
        <p:spPr bwMode="auto">
          <a:xfrm>
            <a:off x="3503612" y="53340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GB" altLang="en-US" sz="1600"/>
              <a:t>Sprints			#1	  #2	      #3	        #4</a:t>
            </a:r>
          </a:p>
        </p:txBody>
      </p:sp>
      <p:sp>
        <p:nvSpPr>
          <p:cNvPr id="153611" name="Rectangle 11"/>
          <p:cNvSpPr>
            <a:spLocks noChangeArrowheads="1"/>
          </p:cNvSpPr>
          <p:nvPr/>
        </p:nvSpPr>
        <p:spPr bwMode="auto">
          <a:xfrm>
            <a:off x="3433763" y="1149350"/>
            <a:ext cx="6672263" cy="463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12" name="Line 12"/>
          <p:cNvSpPr>
            <a:spLocks noChangeShapeType="1"/>
          </p:cNvSpPr>
          <p:nvPr/>
        </p:nvSpPr>
        <p:spPr bwMode="auto">
          <a:xfrm>
            <a:off x="4568825" y="1158876"/>
            <a:ext cx="0" cy="46323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3613" name="Line 15"/>
          <p:cNvSpPr>
            <a:spLocks noChangeShapeType="1"/>
          </p:cNvSpPr>
          <p:nvPr/>
        </p:nvSpPr>
        <p:spPr bwMode="auto">
          <a:xfrm>
            <a:off x="5821362" y="1616076"/>
            <a:ext cx="0" cy="402272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3614" name="Line 18"/>
          <p:cNvSpPr>
            <a:spLocks noChangeShapeType="1"/>
          </p:cNvSpPr>
          <p:nvPr/>
        </p:nvSpPr>
        <p:spPr bwMode="auto">
          <a:xfrm>
            <a:off x="6870700" y="1692276"/>
            <a:ext cx="0" cy="402272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3615" name="Rectangle 20"/>
          <p:cNvSpPr>
            <a:spLocks noGrp="1" noChangeArrowheads="1"/>
          </p:cNvSpPr>
          <p:nvPr>
            <p:ph type="title" idx="4294967295"/>
          </p:nvPr>
        </p:nvSpPr>
        <p:spPr>
          <a:xfrm>
            <a:off x="3122612" y="287340"/>
            <a:ext cx="7543800" cy="530226"/>
          </a:xfrm>
          <a:noFill/>
        </p:spPr>
        <p:txBody>
          <a:bodyPr vert="horz" lIns="92075" tIns="46038" rIns="92075" bIns="46038" rtlCol="0" anchor="b">
            <a:normAutofit fontScale="90000"/>
          </a:bodyPr>
          <a:lstStyle/>
          <a:p>
            <a:r>
              <a:rPr lang="en-GB" altLang="en-US" dirty="0"/>
              <a:t>Scrum – Overview</a:t>
            </a:r>
          </a:p>
        </p:txBody>
      </p:sp>
      <p:sp>
        <p:nvSpPr>
          <p:cNvPr id="153616" name="Rectangle 27"/>
          <p:cNvSpPr>
            <a:spLocks noChangeArrowheads="1"/>
          </p:cNvSpPr>
          <p:nvPr/>
        </p:nvSpPr>
        <p:spPr bwMode="auto">
          <a:xfrm>
            <a:off x="2120901" y="1120776"/>
            <a:ext cx="12668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pPr>
            <a:endParaRPr lang="en-GB" altLang="en-US" sz="1600" b="1"/>
          </a:p>
          <a:p>
            <a:pPr>
              <a:spcBef>
                <a:spcPct val="50000"/>
              </a:spcBef>
            </a:pPr>
            <a:r>
              <a:rPr lang="en-GB" altLang="en-US" sz="1600" b="1"/>
              <a:t>Disciplines</a:t>
            </a:r>
          </a:p>
        </p:txBody>
      </p:sp>
      <p:sp>
        <p:nvSpPr>
          <p:cNvPr id="153617" name="Line 28"/>
          <p:cNvSpPr>
            <a:spLocks noChangeShapeType="1"/>
          </p:cNvSpPr>
          <p:nvPr/>
        </p:nvSpPr>
        <p:spPr bwMode="auto">
          <a:xfrm>
            <a:off x="7935912" y="1703389"/>
            <a:ext cx="0" cy="402272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153618" name="Group 30"/>
          <p:cNvGrpSpPr>
            <a:grpSpLocks/>
          </p:cNvGrpSpPr>
          <p:nvPr/>
        </p:nvGrpSpPr>
        <p:grpSpPr bwMode="auto">
          <a:xfrm>
            <a:off x="5830888" y="1773238"/>
            <a:ext cx="1071563" cy="3257550"/>
            <a:chOff x="1248" y="1117"/>
            <a:chExt cx="4273" cy="2052"/>
          </a:xfrm>
        </p:grpSpPr>
        <p:sp>
          <p:nvSpPr>
            <p:cNvPr id="153619" name="Freeform 31"/>
            <p:cNvSpPr>
              <a:spLocks/>
            </p:cNvSpPr>
            <p:nvPr/>
          </p:nvSpPr>
          <p:spPr bwMode="auto">
            <a:xfrm>
              <a:off x="1248" y="1117"/>
              <a:ext cx="4177" cy="180"/>
            </a:xfrm>
            <a:custGeom>
              <a:avLst/>
              <a:gdLst>
                <a:gd name="T0" fmla="*/ 88 w 4177"/>
                <a:gd name="T1" fmla="*/ 121 h 180"/>
                <a:gd name="T2" fmla="*/ 144 w 4177"/>
                <a:gd name="T3" fmla="*/ 83 h 180"/>
                <a:gd name="T4" fmla="*/ 181 w 4177"/>
                <a:gd name="T5" fmla="*/ 100 h 180"/>
                <a:gd name="T6" fmla="*/ 217 w 4177"/>
                <a:gd name="T7" fmla="*/ 93 h 180"/>
                <a:gd name="T8" fmla="*/ 260 w 4177"/>
                <a:gd name="T9" fmla="*/ 78 h 180"/>
                <a:gd name="T10" fmla="*/ 302 w 4177"/>
                <a:gd name="T11" fmla="*/ 57 h 180"/>
                <a:gd name="T12" fmla="*/ 345 w 4177"/>
                <a:gd name="T13" fmla="*/ 50 h 180"/>
                <a:gd name="T14" fmla="*/ 381 w 4177"/>
                <a:gd name="T15" fmla="*/ 43 h 180"/>
                <a:gd name="T16" fmla="*/ 417 w 4177"/>
                <a:gd name="T17" fmla="*/ 28 h 180"/>
                <a:gd name="T18" fmla="*/ 460 w 4177"/>
                <a:gd name="T19" fmla="*/ 14 h 180"/>
                <a:gd name="T20" fmla="*/ 502 w 4177"/>
                <a:gd name="T21" fmla="*/ 0 h 180"/>
                <a:gd name="T22" fmla="*/ 538 w 4177"/>
                <a:gd name="T23" fmla="*/ 0 h 180"/>
                <a:gd name="T24" fmla="*/ 581 w 4177"/>
                <a:gd name="T25" fmla="*/ 0 h 180"/>
                <a:gd name="T26" fmla="*/ 617 w 4177"/>
                <a:gd name="T27" fmla="*/ 0 h 180"/>
                <a:gd name="T28" fmla="*/ 660 w 4177"/>
                <a:gd name="T29" fmla="*/ 0 h 180"/>
                <a:gd name="T30" fmla="*/ 702 w 4177"/>
                <a:gd name="T31" fmla="*/ 0 h 180"/>
                <a:gd name="T32" fmla="*/ 752 w 4177"/>
                <a:gd name="T33" fmla="*/ 7 h 180"/>
                <a:gd name="T34" fmla="*/ 795 w 4177"/>
                <a:gd name="T35" fmla="*/ 7 h 180"/>
                <a:gd name="T36" fmla="*/ 838 w 4177"/>
                <a:gd name="T37" fmla="*/ 28 h 180"/>
                <a:gd name="T38" fmla="*/ 881 w 4177"/>
                <a:gd name="T39" fmla="*/ 35 h 180"/>
                <a:gd name="T40" fmla="*/ 917 w 4177"/>
                <a:gd name="T41" fmla="*/ 35 h 180"/>
                <a:gd name="T42" fmla="*/ 967 w 4177"/>
                <a:gd name="T43" fmla="*/ 35 h 180"/>
                <a:gd name="T44" fmla="*/ 1003 w 4177"/>
                <a:gd name="T45" fmla="*/ 43 h 180"/>
                <a:gd name="T46" fmla="*/ 1045 w 4177"/>
                <a:gd name="T47" fmla="*/ 43 h 180"/>
                <a:gd name="T48" fmla="*/ 1088 w 4177"/>
                <a:gd name="T49" fmla="*/ 43 h 180"/>
                <a:gd name="T50" fmla="*/ 1145 w 4177"/>
                <a:gd name="T51" fmla="*/ 43 h 180"/>
                <a:gd name="T52" fmla="*/ 1188 w 4177"/>
                <a:gd name="T53" fmla="*/ 43 h 180"/>
                <a:gd name="T54" fmla="*/ 1231 w 4177"/>
                <a:gd name="T55" fmla="*/ 43 h 180"/>
                <a:gd name="T56" fmla="*/ 1281 w 4177"/>
                <a:gd name="T57" fmla="*/ 43 h 180"/>
                <a:gd name="T58" fmla="*/ 1324 w 4177"/>
                <a:gd name="T59" fmla="*/ 50 h 180"/>
                <a:gd name="T60" fmla="*/ 1360 w 4177"/>
                <a:gd name="T61" fmla="*/ 64 h 180"/>
                <a:gd name="T62" fmla="*/ 1403 w 4177"/>
                <a:gd name="T63" fmla="*/ 85 h 180"/>
                <a:gd name="T64" fmla="*/ 1445 w 4177"/>
                <a:gd name="T65" fmla="*/ 93 h 180"/>
                <a:gd name="T66" fmla="*/ 1481 w 4177"/>
                <a:gd name="T67" fmla="*/ 107 h 180"/>
                <a:gd name="T68" fmla="*/ 1524 w 4177"/>
                <a:gd name="T69" fmla="*/ 121 h 180"/>
                <a:gd name="T70" fmla="*/ 1574 w 4177"/>
                <a:gd name="T71" fmla="*/ 128 h 180"/>
                <a:gd name="T72" fmla="*/ 1638 w 4177"/>
                <a:gd name="T73" fmla="*/ 150 h 180"/>
                <a:gd name="T74" fmla="*/ 1681 w 4177"/>
                <a:gd name="T75" fmla="*/ 157 h 180"/>
                <a:gd name="T76" fmla="*/ 1724 w 4177"/>
                <a:gd name="T77" fmla="*/ 164 h 180"/>
                <a:gd name="T78" fmla="*/ 1760 w 4177"/>
                <a:gd name="T79" fmla="*/ 164 h 180"/>
                <a:gd name="T80" fmla="*/ 1888 w 4177"/>
                <a:gd name="T81" fmla="*/ 164 h 180"/>
                <a:gd name="T82" fmla="*/ 1931 w 4177"/>
                <a:gd name="T83" fmla="*/ 171 h 180"/>
                <a:gd name="T84" fmla="*/ 1974 w 4177"/>
                <a:gd name="T85" fmla="*/ 171 h 180"/>
                <a:gd name="T86" fmla="*/ 2976 w 4177"/>
                <a:gd name="T87" fmla="*/ 131 h 180"/>
                <a:gd name="T88" fmla="*/ 768 w 4177"/>
                <a:gd name="T89" fmla="*/ 179 h 180"/>
                <a:gd name="T90" fmla="*/ 48 w 4177"/>
                <a:gd name="T91" fmla="*/ 131 h 1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7"/>
                <a:gd name="T139" fmla="*/ 0 h 180"/>
                <a:gd name="T140" fmla="*/ 4177 w 4177"/>
                <a:gd name="T141" fmla="*/ 180 h 1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7" h="180">
                  <a:moveTo>
                    <a:pt x="48" y="131"/>
                  </a:moveTo>
                  <a:lnTo>
                    <a:pt x="88" y="121"/>
                  </a:lnTo>
                  <a:lnTo>
                    <a:pt x="117" y="121"/>
                  </a:lnTo>
                  <a:lnTo>
                    <a:pt x="144" y="83"/>
                  </a:lnTo>
                  <a:lnTo>
                    <a:pt x="160" y="100"/>
                  </a:lnTo>
                  <a:lnTo>
                    <a:pt x="181" y="100"/>
                  </a:lnTo>
                  <a:lnTo>
                    <a:pt x="202" y="93"/>
                  </a:lnTo>
                  <a:lnTo>
                    <a:pt x="217" y="93"/>
                  </a:lnTo>
                  <a:lnTo>
                    <a:pt x="245" y="85"/>
                  </a:lnTo>
                  <a:lnTo>
                    <a:pt x="260" y="78"/>
                  </a:lnTo>
                  <a:lnTo>
                    <a:pt x="281" y="71"/>
                  </a:lnTo>
                  <a:lnTo>
                    <a:pt x="302" y="57"/>
                  </a:lnTo>
                  <a:lnTo>
                    <a:pt x="317" y="57"/>
                  </a:lnTo>
                  <a:lnTo>
                    <a:pt x="345" y="50"/>
                  </a:lnTo>
                  <a:lnTo>
                    <a:pt x="360" y="43"/>
                  </a:lnTo>
                  <a:lnTo>
                    <a:pt x="381" y="43"/>
                  </a:lnTo>
                  <a:lnTo>
                    <a:pt x="402" y="35"/>
                  </a:lnTo>
                  <a:lnTo>
                    <a:pt x="417" y="28"/>
                  </a:lnTo>
                  <a:lnTo>
                    <a:pt x="438" y="21"/>
                  </a:lnTo>
                  <a:lnTo>
                    <a:pt x="460" y="14"/>
                  </a:lnTo>
                  <a:lnTo>
                    <a:pt x="481" y="7"/>
                  </a:lnTo>
                  <a:lnTo>
                    <a:pt x="502" y="0"/>
                  </a:lnTo>
                  <a:lnTo>
                    <a:pt x="517" y="0"/>
                  </a:lnTo>
                  <a:lnTo>
                    <a:pt x="538" y="0"/>
                  </a:lnTo>
                  <a:lnTo>
                    <a:pt x="560" y="0"/>
                  </a:lnTo>
                  <a:lnTo>
                    <a:pt x="581" y="0"/>
                  </a:lnTo>
                  <a:lnTo>
                    <a:pt x="602" y="0"/>
                  </a:lnTo>
                  <a:lnTo>
                    <a:pt x="617" y="0"/>
                  </a:lnTo>
                  <a:lnTo>
                    <a:pt x="638" y="0"/>
                  </a:lnTo>
                  <a:lnTo>
                    <a:pt x="660" y="0"/>
                  </a:lnTo>
                  <a:lnTo>
                    <a:pt x="681" y="0"/>
                  </a:lnTo>
                  <a:lnTo>
                    <a:pt x="702" y="0"/>
                  </a:lnTo>
                  <a:lnTo>
                    <a:pt x="724" y="0"/>
                  </a:lnTo>
                  <a:lnTo>
                    <a:pt x="752" y="7"/>
                  </a:lnTo>
                  <a:lnTo>
                    <a:pt x="774" y="7"/>
                  </a:lnTo>
                  <a:lnTo>
                    <a:pt x="795" y="7"/>
                  </a:lnTo>
                  <a:lnTo>
                    <a:pt x="810" y="14"/>
                  </a:lnTo>
                  <a:lnTo>
                    <a:pt x="838" y="28"/>
                  </a:lnTo>
                  <a:lnTo>
                    <a:pt x="860" y="28"/>
                  </a:lnTo>
                  <a:lnTo>
                    <a:pt x="881" y="35"/>
                  </a:lnTo>
                  <a:lnTo>
                    <a:pt x="902" y="35"/>
                  </a:lnTo>
                  <a:lnTo>
                    <a:pt x="917" y="35"/>
                  </a:lnTo>
                  <a:lnTo>
                    <a:pt x="952" y="35"/>
                  </a:lnTo>
                  <a:lnTo>
                    <a:pt x="967" y="35"/>
                  </a:lnTo>
                  <a:lnTo>
                    <a:pt x="988" y="35"/>
                  </a:lnTo>
                  <a:lnTo>
                    <a:pt x="1003" y="43"/>
                  </a:lnTo>
                  <a:lnTo>
                    <a:pt x="1024" y="43"/>
                  </a:lnTo>
                  <a:lnTo>
                    <a:pt x="1045" y="43"/>
                  </a:lnTo>
                  <a:lnTo>
                    <a:pt x="1067" y="43"/>
                  </a:lnTo>
                  <a:lnTo>
                    <a:pt x="1088" y="43"/>
                  </a:lnTo>
                  <a:lnTo>
                    <a:pt x="1117" y="43"/>
                  </a:lnTo>
                  <a:lnTo>
                    <a:pt x="1145" y="43"/>
                  </a:lnTo>
                  <a:lnTo>
                    <a:pt x="1167" y="43"/>
                  </a:lnTo>
                  <a:lnTo>
                    <a:pt x="1188" y="43"/>
                  </a:lnTo>
                  <a:lnTo>
                    <a:pt x="1203" y="43"/>
                  </a:lnTo>
                  <a:lnTo>
                    <a:pt x="1231" y="43"/>
                  </a:lnTo>
                  <a:lnTo>
                    <a:pt x="1260" y="43"/>
                  </a:lnTo>
                  <a:lnTo>
                    <a:pt x="1281" y="43"/>
                  </a:lnTo>
                  <a:lnTo>
                    <a:pt x="1303" y="43"/>
                  </a:lnTo>
                  <a:lnTo>
                    <a:pt x="1324" y="50"/>
                  </a:lnTo>
                  <a:lnTo>
                    <a:pt x="1345" y="64"/>
                  </a:lnTo>
                  <a:lnTo>
                    <a:pt x="1360" y="64"/>
                  </a:lnTo>
                  <a:lnTo>
                    <a:pt x="1381" y="78"/>
                  </a:lnTo>
                  <a:lnTo>
                    <a:pt x="1403" y="85"/>
                  </a:lnTo>
                  <a:lnTo>
                    <a:pt x="1424" y="93"/>
                  </a:lnTo>
                  <a:lnTo>
                    <a:pt x="1445" y="93"/>
                  </a:lnTo>
                  <a:lnTo>
                    <a:pt x="1460" y="100"/>
                  </a:lnTo>
                  <a:lnTo>
                    <a:pt x="1481" y="107"/>
                  </a:lnTo>
                  <a:lnTo>
                    <a:pt x="1503" y="114"/>
                  </a:lnTo>
                  <a:lnTo>
                    <a:pt x="1524" y="121"/>
                  </a:lnTo>
                  <a:lnTo>
                    <a:pt x="1553" y="121"/>
                  </a:lnTo>
                  <a:lnTo>
                    <a:pt x="1574" y="128"/>
                  </a:lnTo>
                  <a:lnTo>
                    <a:pt x="1610" y="143"/>
                  </a:lnTo>
                  <a:lnTo>
                    <a:pt x="1638" y="150"/>
                  </a:lnTo>
                  <a:lnTo>
                    <a:pt x="1660" y="150"/>
                  </a:lnTo>
                  <a:lnTo>
                    <a:pt x="1681" y="157"/>
                  </a:lnTo>
                  <a:lnTo>
                    <a:pt x="1703" y="157"/>
                  </a:lnTo>
                  <a:lnTo>
                    <a:pt x="1724" y="164"/>
                  </a:lnTo>
                  <a:lnTo>
                    <a:pt x="1745" y="164"/>
                  </a:lnTo>
                  <a:lnTo>
                    <a:pt x="1760" y="164"/>
                  </a:lnTo>
                  <a:lnTo>
                    <a:pt x="1824" y="164"/>
                  </a:lnTo>
                  <a:lnTo>
                    <a:pt x="1888" y="164"/>
                  </a:lnTo>
                  <a:lnTo>
                    <a:pt x="1910" y="164"/>
                  </a:lnTo>
                  <a:lnTo>
                    <a:pt x="1931" y="171"/>
                  </a:lnTo>
                  <a:lnTo>
                    <a:pt x="1953" y="171"/>
                  </a:lnTo>
                  <a:lnTo>
                    <a:pt x="1974" y="171"/>
                  </a:lnTo>
                  <a:lnTo>
                    <a:pt x="2496" y="131"/>
                  </a:lnTo>
                  <a:lnTo>
                    <a:pt x="2976" y="131"/>
                  </a:lnTo>
                  <a:lnTo>
                    <a:pt x="4176" y="179"/>
                  </a:lnTo>
                  <a:lnTo>
                    <a:pt x="768" y="179"/>
                  </a:lnTo>
                  <a:lnTo>
                    <a:pt x="0" y="179"/>
                  </a:lnTo>
                  <a:lnTo>
                    <a:pt x="48" y="131"/>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20" name="Freeform 32"/>
            <p:cNvSpPr>
              <a:spLocks/>
            </p:cNvSpPr>
            <p:nvPr/>
          </p:nvSpPr>
          <p:spPr bwMode="auto">
            <a:xfrm>
              <a:off x="1248" y="1610"/>
              <a:ext cx="4197" cy="167"/>
            </a:xfrm>
            <a:custGeom>
              <a:avLst/>
              <a:gdLst>
                <a:gd name="T0" fmla="*/ 75 w 4197"/>
                <a:gd name="T1" fmla="*/ 164 h 167"/>
                <a:gd name="T2" fmla="*/ 139 w 4197"/>
                <a:gd name="T3" fmla="*/ 164 h 167"/>
                <a:gd name="T4" fmla="*/ 196 w 4197"/>
                <a:gd name="T5" fmla="*/ 143 h 167"/>
                <a:gd name="T6" fmla="*/ 260 w 4197"/>
                <a:gd name="T7" fmla="*/ 121 h 167"/>
                <a:gd name="T8" fmla="*/ 332 w 4197"/>
                <a:gd name="T9" fmla="*/ 121 h 167"/>
                <a:gd name="T10" fmla="*/ 389 w 4197"/>
                <a:gd name="T11" fmla="*/ 121 h 167"/>
                <a:gd name="T12" fmla="*/ 446 w 4197"/>
                <a:gd name="T13" fmla="*/ 143 h 167"/>
                <a:gd name="T14" fmla="*/ 518 w 4197"/>
                <a:gd name="T15" fmla="*/ 128 h 167"/>
                <a:gd name="T16" fmla="*/ 575 w 4197"/>
                <a:gd name="T17" fmla="*/ 128 h 167"/>
                <a:gd name="T18" fmla="*/ 639 w 4197"/>
                <a:gd name="T19" fmla="*/ 121 h 167"/>
                <a:gd name="T20" fmla="*/ 718 w 4197"/>
                <a:gd name="T21" fmla="*/ 114 h 167"/>
                <a:gd name="T22" fmla="*/ 789 w 4197"/>
                <a:gd name="T23" fmla="*/ 107 h 167"/>
                <a:gd name="T24" fmla="*/ 875 w 4197"/>
                <a:gd name="T25" fmla="*/ 93 h 167"/>
                <a:gd name="T26" fmla="*/ 939 w 4197"/>
                <a:gd name="T27" fmla="*/ 78 h 167"/>
                <a:gd name="T28" fmla="*/ 1011 w 4197"/>
                <a:gd name="T29" fmla="*/ 43 h 167"/>
                <a:gd name="T30" fmla="*/ 1068 w 4197"/>
                <a:gd name="T31" fmla="*/ 28 h 167"/>
                <a:gd name="T32" fmla="*/ 1132 w 4197"/>
                <a:gd name="T33" fmla="*/ 21 h 167"/>
                <a:gd name="T34" fmla="*/ 1189 w 4197"/>
                <a:gd name="T35" fmla="*/ 14 h 167"/>
                <a:gd name="T36" fmla="*/ 1261 w 4197"/>
                <a:gd name="T37" fmla="*/ 7 h 167"/>
                <a:gd name="T38" fmla="*/ 1332 w 4197"/>
                <a:gd name="T39" fmla="*/ 0 h 167"/>
                <a:gd name="T40" fmla="*/ 1389 w 4197"/>
                <a:gd name="T41" fmla="*/ 0 h 167"/>
                <a:gd name="T42" fmla="*/ 1468 w 4197"/>
                <a:gd name="T43" fmla="*/ 0 h 167"/>
                <a:gd name="T44" fmla="*/ 1539 w 4197"/>
                <a:gd name="T45" fmla="*/ 7 h 167"/>
                <a:gd name="T46" fmla="*/ 1603 w 4197"/>
                <a:gd name="T47" fmla="*/ 36 h 167"/>
                <a:gd name="T48" fmla="*/ 1680 w 4197"/>
                <a:gd name="T49" fmla="*/ 70 h 167"/>
                <a:gd name="T50" fmla="*/ 1725 w 4197"/>
                <a:gd name="T51" fmla="*/ 64 h 167"/>
                <a:gd name="T52" fmla="*/ 1782 w 4197"/>
                <a:gd name="T53" fmla="*/ 64 h 167"/>
                <a:gd name="T54" fmla="*/ 1839 w 4197"/>
                <a:gd name="T55" fmla="*/ 64 h 167"/>
                <a:gd name="T56" fmla="*/ 1911 w 4197"/>
                <a:gd name="T57" fmla="*/ 64 h 167"/>
                <a:gd name="T58" fmla="*/ 1961 w 4197"/>
                <a:gd name="T59" fmla="*/ 100 h 167"/>
                <a:gd name="T60" fmla="*/ 2018 w 4197"/>
                <a:gd name="T61" fmla="*/ 136 h 167"/>
                <a:gd name="T62" fmla="*/ 2089 w 4197"/>
                <a:gd name="T63" fmla="*/ 157 h 167"/>
                <a:gd name="T64" fmla="*/ 2161 w 4197"/>
                <a:gd name="T65" fmla="*/ 157 h 167"/>
                <a:gd name="T66" fmla="*/ 2232 w 4197"/>
                <a:gd name="T67" fmla="*/ 150 h 167"/>
                <a:gd name="T68" fmla="*/ 2318 w 4197"/>
                <a:gd name="T69" fmla="*/ 150 h 167"/>
                <a:gd name="T70" fmla="*/ 2382 w 4197"/>
                <a:gd name="T71" fmla="*/ 150 h 167"/>
                <a:gd name="T72" fmla="*/ 2439 w 4197"/>
                <a:gd name="T73" fmla="*/ 150 h 167"/>
                <a:gd name="T74" fmla="*/ 2596 w 4197"/>
                <a:gd name="T75" fmla="*/ 157 h 167"/>
                <a:gd name="T76" fmla="*/ 3368 w 4197"/>
                <a:gd name="T77" fmla="*/ 157 h 167"/>
                <a:gd name="T78" fmla="*/ 3939 w 4197"/>
                <a:gd name="T79" fmla="*/ 136 h 167"/>
                <a:gd name="T80" fmla="*/ 4011 w 4197"/>
                <a:gd name="T81" fmla="*/ 136 h 167"/>
                <a:gd name="T82" fmla="*/ 4075 w 4197"/>
                <a:gd name="T83" fmla="*/ 143 h 167"/>
                <a:gd name="T84" fmla="*/ 4139 w 4197"/>
                <a:gd name="T85" fmla="*/ 150 h 167"/>
                <a:gd name="T86" fmla="*/ 4196 w 4197"/>
                <a:gd name="T87" fmla="*/ 15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97"/>
                <a:gd name="T133" fmla="*/ 0 h 167"/>
                <a:gd name="T134" fmla="*/ 4197 w 4197"/>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97" h="167">
                  <a:moveTo>
                    <a:pt x="0" y="166"/>
                  </a:moveTo>
                  <a:lnTo>
                    <a:pt x="60" y="164"/>
                  </a:lnTo>
                  <a:lnTo>
                    <a:pt x="75" y="164"/>
                  </a:lnTo>
                  <a:lnTo>
                    <a:pt x="96" y="164"/>
                  </a:lnTo>
                  <a:lnTo>
                    <a:pt x="118" y="164"/>
                  </a:lnTo>
                  <a:lnTo>
                    <a:pt x="139" y="164"/>
                  </a:lnTo>
                  <a:lnTo>
                    <a:pt x="160" y="150"/>
                  </a:lnTo>
                  <a:lnTo>
                    <a:pt x="175" y="150"/>
                  </a:lnTo>
                  <a:lnTo>
                    <a:pt x="196" y="143"/>
                  </a:lnTo>
                  <a:lnTo>
                    <a:pt x="218" y="136"/>
                  </a:lnTo>
                  <a:lnTo>
                    <a:pt x="239" y="128"/>
                  </a:lnTo>
                  <a:lnTo>
                    <a:pt x="260" y="121"/>
                  </a:lnTo>
                  <a:lnTo>
                    <a:pt x="275" y="121"/>
                  </a:lnTo>
                  <a:lnTo>
                    <a:pt x="296" y="121"/>
                  </a:lnTo>
                  <a:lnTo>
                    <a:pt x="332" y="121"/>
                  </a:lnTo>
                  <a:lnTo>
                    <a:pt x="353" y="121"/>
                  </a:lnTo>
                  <a:lnTo>
                    <a:pt x="368" y="121"/>
                  </a:lnTo>
                  <a:lnTo>
                    <a:pt x="389" y="121"/>
                  </a:lnTo>
                  <a:lnTo>
                    <a:pt x="410" y="136"/>
                  </a:lnTo>
                  <a:lnTo>
                    <a:pt x="425" y="136"/>
                  </a:lnTo>
                  <a:lnTo>
                    <a:pt x="446" y="143"/>
                  </a:lnTo>
                  <a:lnTo>
                    <a:pt x="468" y="143"/>
                  </a:lnTo>
                  <a:lnTo>
                    <a:pt x="496" y="136"/>
                  </a:lnTo>
                  <a:lnTo>
                    <a:pt x="518" y="128"/>
                  </a:lnTo>
                  <a:lnTo>
                    <a:pt x="539" y="128"/>
                  </a:lnTo>
                  <a:lnTo>
                    <a:pt x="560" y="128"/>
                  </a:lnTo>
                  <a:lnTo>
                    <a:pt x="575" y="128"/>
                  </a:lnTo>
                  <a:lnTo>
                    <a:pt x="596" y="121"/>
                  </a:lnTo>
                  <a:lnTo>
                    <a:pt x="618" y="121"/>
                  </a:lnTo>
                  <a:lnTo>
                    <a:pt x="639" y="121"/>
                  </a:lnTo>
                  <a:lnTo>
                    <a:pt x="668" y="121"/>
                  </a:lnTo>
                  <a:lnTo>
                    <a:pt x="689" y="114"/>
                  </a:lnTo>
                  <a:lnTo>
                    <a:pt x="718" y="114"/>
                  </a:lnTo>
                  <a:lnTo>
                    <a:pt x="739" y="107"/>
                  </a:lnTo>
                  <a:lnTo>
                    <a:pt x="768" y="107"/>
                  </a:lnTo>
                  <a:lnTo>
                    <a:pt x="789" y="107"/>
                  </a:lnTo>
                  <a:lnTo>
                    <a:pt x="818" y="100"/>
                  </a:lnTo>
                  <a:lnTo>
                    <a:pt x="839" y="100"/>
                  </a:lnTo>
                  <a:lnTo>
                    <a:pt x="875" y="93"/>
                  </a:lnTo>
                  <a:lnTo>
                    <a:pt x="903" y="93"/>
                  </a:lnTo>
                  <a:lnTo>
                    <a:pt x="918" y="86"/>
                  </a:lnTo>
                  <a:lnTo>
                    <a:pt x="939" y="78"/>
                  </a:lnTo>
                  <a:lnTo>
                    <a:pt x="961" y="71"/>
                  </a:lnTo>
                  <a:lnTo>
                    <a:pt x="982" y="57"/>
                  </a:lnTo>
                  <a:lnTo>
                    <a:pt x="1011" y="43"/>
                  </a:lnTo>
                  <a:lnTo>
                    <a:pt x="1032" y="36"/>
                  </a:lnTo>
                  <a:lnTo>
                    <a:pt x="1053" y="36"/>
                  </a:lnTo>
                  <a:lnTo>
                    <a:pt x="1068" y="28"/>
                  </a:lnTo>
                  <a:lnTo>
                    <a:pt x="1089" y="28"/>
                  </a:lnTo>
                  <a:lnTo>
                    <a:pt x="1111" y="28"/>
                  </a:lnTo>
                  <a:lnTo>
                    <a:pt x="1132" y="21"/>
                  </a:lnTo>
                  <a:lnTo>
                    <a:pt x="1153" y="14"/>
                  </a:lnTo>
                  <a:lnTo>
                    <a:pt x="1168" y="14"/>
                  </a:lnTo>
                  <a:lnTo>
                    <a:pt x="1189" y="14"/>
                  </a:lnTo>
                  <a:lnTo>
                    <a:pt x="1218" y="7"/>
                  </a:lnTo>
                  <a:lnTo>
                    <a:pt x="1246" y="7"/>
                  </a:lnTo>
                  <a:lnTo>
                    <a:pt x="1261" y="7"/>
                  </a:lnTo>
                  <a:lnTo>
                    <a:pt x="1282" y="0"/>
                  </a:lnTo>
                  <a:lnTo>
                    <a:pt x="1311" y="0"/>
                  </a:lnTo>
                  <a:lnTo>
                    <a:pt x="1332" y="0"/>
                  </a:lnTo>
                  <a:lnTo>
                    <a:pt x="1353" y="0"/>
                  </a:lnTo>
                  <a:lnTo>
                    <a:pt x="1368" y="0"/>
                  </a:lnTo>
                  <a:lnTo>
                    <a:pt x="1389" y="0"/>
                  </a:lnTo>
                  <a:lnTo>
                    <a:pt x="1411" y="0"/>
                  </a:lnTo>
                  <a:lnTo>
                    <a:pt x="1432" y="0"/>
                  </a:lnTo>
                  <a:lnTo>
                    <a:pt x="1468" y="0"/>
                  </a:lnTo>
                  <a:lnTo>
                    <a:pt x="1503" y="0"/>
                  </a:lnTo>
                  <a:lnTo>
                    <a:pt x="1518" y="0"/>
                  </a:lnTo>
                  <a:lnTo>
                    <a:pt x="1539" y="7"/>
                  </a:lnTo>
                  <a:lnTo>
                    <a:pt x="1561" y="14"/>
                  </a:lnTo>
                  <a:lnTo>
                    <a:pt x="1582" y="28"/>
                  </a:lnTo>
                  <a:lnTo>
                    <a:pt x="1603" y="36"/>
                  </a:lnTo>
                  <a:lnTo>
                    <a:pt x="1618" y="43"/>
                  </a:lnTo>
                  <a:lnTo>
                    <a:pt x="1639" y="50"/>
                  </a:lnTo>
                  <a:lnTo>
                    <a:pt x="1680" y="70"/>
                  </a:lnTo>
                  <a:lnTo>
                    <a:pt x="1682" y="64"/>
                  </a:lnTo>
                  <a:lnTo>
                    <a:pt x="1703" y="64"/>
                  </a:lnTo>
                  <a:lnTo>
                    <a:pt x="1725" y="64"/>
                  </a:lnTo>
                  <a:lnTo>
                    <a:pt x="1776" y="70"/>
                  </a:lnTo>
                  <a:lnTo>
                    <a:pt x="1761" y="64"/>
                  </a:lnTo>
                  <a:lnTo>
                    <a:pt x="1782" y="64"/>
                  </a:lnTo>
                  <a:lnTo>
                    <a:pt x="1803" y="64"/>
                  </a:lnTo>
                  <a:lnTo>
                    <a:pt x="1818" y="64"/>
                  </a:lnTo>
                  <a:lnTo>
                    <a:pt x="1839" y="64"/>
                  </a:lnTo>
                  <a:lnTo>
                    <a:pt x="1868" y="64"/>
                  </a:lnTo>
                  <a:lnTo>
                    <a:pt x="1889" y="64"/>
                  </a:lnTo>
                  <a:lnTo>
                    <a:pt x="1911" y="64"/>
                  </a:lnTo>
                  <a:lnTo>
                    <a:pt x="1932" y="71"/>
                  </a:lnTo>
                  <a:lnTo>
                    <a:pt x="1939" y="86"/>
                  </a:lnTo>
                  <a:lnTo>
                    <a:pt x="1961" y="100"/>
                  </a:lnTo>
                  <a:lnTo>
                    <a:pt x="1982" y="114"/>
                  </a:lnTo>
                  <a:lnTo>
                    <a:pt x="2003" y="128"/>
                  </a:lnTo>
                  <a:lnTo>
                    <a:pt x="2018" y="136"/>
                  </a:lnTo>
                  <a:lnTo>
                    <a:pt x="2039" y="143"/>
                  </a:lnTo>
                  <a:lnTo>
                    <a:pt x="2061" y="150"/>
                  </a:lnTo>
                  <a:lnTo>
                    <a:pt x="2089" y="157"/>
                  </a:lnTo>
                  <a:lnTo>
                    <a:pt x="2112" y="118"/>
                  </a:lnTo>
                  <a:lnTo>
                    <a:pt x="2146" y="157"/>
                  </a:lnTo>
                  <a:lnTo>
                    <a:pt x="2161" y="157"/>
                  </a:lnTo>
                  <a:lnTo>
                    <a:pt x="2182" y="150"/>
                  </a:lnTo>
                  <a:lnTo>
                    <a:pt x="2211" y="150"/>
                  </a:lnTo>
                  <a:lnTo>
                    <a:pt x="2232" y="150"/>
                  </a:lnTo>
                  <a:lnTo>
                    <a:pt x="2261" y="150"/>
                  </a:lnTo>
                  <a:lnTo>
                    <a:pt x="2296" y="150"/>
                  </a:lnTo>
                  <a:lnTo>
                    <a:pt x="2318" y="150"/>
                  </a:lnTo>
                  <a:lnTo>
                    <a:pt x="2346" y="150"/>
                  </a:lnTo>
                  <a:lnTo>
                    <a:pt x="2361" y="150"/>
                  </a:lnTo>
                  <a:lnTo>
                    <a:pt x="2382" y="150"/>
                  </a:lnTo>
                  <a:lnTo>
                    <a:pt x="2403" y="150"/>
                  </a:lnTo>
                  <a:lnTo>
                    <a:pt x="2418" y="150"/>
                  </a:lnTo>
                  <a:lnTo>
                    <a:pt x="2439" y="150"/>
                  </a:lnTo>
                  <a:lnTo>
                    <a:pt x="2468" y="150"/>
                  </a:lnTo>
                  <a:lnTo>
                    <a:pt x="2511" y="150"/>
                  </a:lnTo>
                  <a:lnTo>
                    <a:pt x="2596" y="157"/>
                  </a:lnTo>
                  <a:lnTo>
                    <a:pt x="2825" y="157"/>
                  </a:lnTo>
                  <a:lnTo>
                    <a:pt x="3082" y="157"/>
                  </a:lnTo>
                  <a:lnTo>
                    <a:pt x="3368" y="157"/>
                  </a:lnTo>
                  <a:lnTo>
                    <a:pt x="3625" y="150"/>
                  </a:lnTo>
                  <a:lnTo>
                    <a:pt x="3854" y="143"/>
                  </a:lnTo>
                  <a:lnTo>
                    <a:pt x="3939" y="136"/>
                  </a:lnTo>
                  <a:lnTo>
                    <a:pt x="3968" y="121"/>
                  </a:lnTo>
                  <a:lnTo>
                    <a:pt x="3996" y="121"/>
                  </a:lnTo>
                  <a:lnTo>
                    <a:pt x="4011" y="136"/>
                  </a:lnTo>
                  <a:lnTo>
                    <a:pt x="4032" y="136"/>
                  </a:lnTo>
                  <a:lnTo>
                    <a:pt x="4054" y="136"/>
                  </a:lnTo>
                  <a:lnTo>
                    <a:pt x="4075" y="143"/>
                  </a:lnTo>
                  <a:lnTo>
                    <a:pt x="4096" y="143"/>
                  </a:lnTo>
                  <a:lnTo>
                    <a:pt x="4118" y="143"/>
                  </a:lnTo>
                  <a:lnTo>
                    <a:pt x="4139" y="150"/>
                  </a:lnTo>
                  <a:lnTo>
                    <a:pt x="4154" y="150"/>
                  </a:lnTo>
                  <a:lnTo>
                    <a:pt x="4175" y="150"/>
                  </a:lnTo>
                  <a:lnTo>
                    <a:pt x="4196" y="150"/>
                  </a:lnTo>
                  <a:lnTo>
                    <a:pt x="0" y="166"/>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21" name="Freeform 33"/>
            <p:cNvSpPr>
              <a:spLocks/>
            </p:cNvSpPr>
            <p:nvPr/>
          </p:nvSpPr>
          <p:spPr bwMode="auto">
            <a:xfrm>
              <a:off x="1248" y="1996"/>
              <a:ext cx="4273" cy="213"/>
            </a:xfrm>
            <a:custGeom>
              <a:avLst/>
              <a:gdLst>
                <a:gd name="T0" fmla="*/ 240 w 4273"/>
                <a:gd name="T1" fmla="*/ 164 h 213"/>
                <a:gd name="T2" fmla="*/ 260 w 4273"/>
                <a:gd name="T3" fmla="*/ 185 h 213"/>
                <a:gd name="T4" fmla="*/ 296 w 4273"/>
                <a:gd name="T5" fmla="*/ 185 h 213"/>
                <a:gd name="T6" fmla="*/ 346 w 4273"/>
                <a:gd name="T7" fmla="*/ 185 h 213"/>
                <a:gd name="T8" fmla="*/ 396 w 4273"/>
                <a:gd name="T9" fmla="*/ 185 h 213"/>
                <a:gd name="T10" fmla="*/ 453 w 4273"/>
                <a:gd name="T11" fmla="*/ 185 h 213"/>
                <a:gd name="T12" fmla="*/ 496 w 4273"/>
                <a:gd name="T13" fmla="*/ 185 h 213"/>
                <a:gd name="T14" fmla="*/ 546 w 4273"/>
                <a:gd name="T15" fmla="*/ 185 h 213"/>
                <a:gd name="T16" fmla="*/ 596 w 4273"/>
                <a:gd name="T17" fmla="*/ 185 h 213"/>
                <a:gd name="T18" fmla="*/ 646 w 4273"/>
                <a:gd name="T19" fmla="*/ 185 h 213"/>
                <a:gd name="T20" fmla="*/ 689 w 4273"/>
                <a:gd name="T21" fmla="*/ 178 h 213"/>
                <a:gd name="T22" fmla="*/ 1232 w 4273"/>
                <a:gd name="T23" fmla="*/ 185 h 213"/>
                <a:gd name="T24" fmla="*/ 1268 w 4273"/>
                <a:gd name="T25" fmla="*/ 178 h 213"/>
                <a:gd name="T26" fmla="*/ 1311 w 4273"/>
                <a:gd name="T27" fmla="*/ 171 h 213"/>
                <a:gd name="T28" fmla="*/ 1361 w 4273"/>
                <a:gd name="T29" fmla="*/ 171 h 213"/>
                <a:gd name="T30" fmla="*/ 1411 w 4273"/>
                <a:gd name="T31" fmla="*/ 164 h 213"/>
                <a:gd name="T32" fmla="*/ 1468 w 4273"/>
                <a:gd name="T33" fmla="*/ 157 h 213"/>
                <a:gd name="T34" fmla="*/ 1511 w 4273"/>
                <a:gd name="T35" fmla="*/ 143 h 213"/>
                <a:gd name="T36" fmla="*/ 1553 w 4273"/>
                <a:gd name="T37" fmla="*/ 135 h 213"/>
                <a:gd name="T38" fmla="*/ 1603 w 4273"/>
                <a:gd name="T39" fmla="*/ 121 h 213"/>
                <a:gd name="T40" fmla="*/ 1653 w 4273"/>
                <a:gd name="T41" fmla="*/ 107 h 213"/>
                <a:gd name="T42" fmla="*/ 1689 w 4273"/>
                <a:gd name="T43" fmla="*/ 100 h 213"/>
                <a:gd name="T44" fmla="*/ 1739 w 4273"/>
                <a:gd name="T45" fmla="*/ 85 h 213"/>
                <a:gd name="T46" fmla="*/ 1796 w 4273"/>
                <a:gd name="T47" fmla="*/ 64 h 213"/>
                <a:gd name="T48" fmla="*/ 1853 w 4273"/>
                <a:gd name="T49" fmla="*/ 43 h 213"/>
                <a:gd name="T50" fmla="*/ 1946 w 4273"/>
                <a:gd name="T51" fmla="*/ 21 h 213"/>
                <a:gd name="T52" fmla="*/ 2003 w 4273"/>
                <a:gd name="T53" fmla="*/ 7 h 213"/>
                <a:gd name="T54" fmla="*/ 2046 w 4273"/>
                <a:gd name="T55" fmla="*/ 0 h 213"/>
                <a:gd name="T56" fmla="*/ 2082 w 4273"/>
                <a:gd name="T57" fmla="*/ 0 h 213"/>
                <a:gd name="T58" fmla="*/ 2118 w 4273"/>
                <a:gd name="T59" fmla="*/ 7 h 213"/>
                <a:gd name="T60" fmla="*/ 2175 w 4273"/>
                <a:gd name="T61" fmla="*/ 7 h 213"/>
                <a:gd name="T62" fmla="*/ 2211 w 4273"/>
                <a:gd name="T63" fmla="*/ 7 h 213"/>
                <a:gd name="T64" fmla="*/ 2268 w 4273"/>
                <a:gd name="T65" fmla="*/ 14 h 213"/>
                <a:gd name="T66" fmla="*/ 2311 w 4273"/>
                <a:gd name="T67" fmla="*/ 14 h 213"/>
                <a:gd name="T68" fmla="*/ 2368 w 4273"/>
                <a:gd name="T69" fmla="*/ 35 h 213"/>
                <a:gd name="T70" fmla="*/ 2418 w 4273"/>
                <a:gd name="T71" fmla="*/ 43 h 213"/>
                <a:gd name="T72" fmla="*/ 2461 w 4273"/>
                <a:gd name="T73" fmla="*/ 57 h 213"/>
                <a:gd name="T74" fmla="*/ 2511 w 4273"/>
                <a:gd name="T75" fmla="*/ 71 h 213"/>
                <a:gd name="T76" fmla="*/ 2554 w 4273"/>
                <a:gd name="T77" fmla="*/ 93 h 213"/>
                <a:gd name="T78" fmla="*/ 2611 w 4273"/>
                <a:gd name="T79" fmla="*/ 107 h 213"/>
                <a:gd name="T80" fmla="*/ 2661 w 4273"/>
                <a:gd name="T81" fmla="*/ 121 h 213"/>
                <a:gd name="T82" fmla="*/ 2704 w 4273"/>
                <a:gd name="T83" fmla="*/ 121 h 213"/>
                <a:gd name="T84" fmla="*/ 2746 w 4273"/>
                <a:gd name="T85" fmla="*/ 135 h 213"/>
                <a:gd name="T86" fmla="*/ 4272 w 4273"/>
                <a:gd name="T87" fmla="*/ 212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3"/>
                <a:gd name="T133" fmla="*/ 0 h 213"/>
                <a:gd name="T134" fmla="*/ 4273 w 4273"/>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3" h="213">
                  <a:moveTo>
                    <a:pt x="0" y="212"/>
                  </a:moveTo>
                  <a:lnTo>
                    <a:pt x="240" y="164"/>
                  </a:lnTo>
                  <a:lnTo>
                    <a:pt x="232" y="185"/>
                  </a:lnTo>
                  <a:lnTo>
                    <a:pt x="260" y="185"/>
                  </a:lnTo>
                  <a:lnTo>
                    <a:pt x="275" y="185"/>
                  </a:lnTo>
                  <a:lnTo>
                    <a:pt x="296" y="185"/>
                  </a:lnTo>
                  <a:lnTo>
                    <a:pt x="318" y="185"/>
                  </a:lnTo>
                  <a:lnTo>
                    <a:pt x="346" y="185"/>
                  </a:lnTo>
                  <a:lnTo>
                    <a:pt x="368" y="185"/>
                  </a:lnTo>
                  <a:lnTo>
                    <a:pt x="396" y="185"/>
                  </a:lnTo>
                  <a:lnTo>
                    <a:pt x="432" y="185"/>
                  </a:lnTo>
                  <a:lnTo>
                    <a:pt x="453" y="185"/>
                  </a:lnTo>
                  <a:lnTo>
                    <a:pt x="475" y="185"/>
                  </a:lnTo>
                  <a:lnTo>
                    <a:pt x="496" y="185"/>
                  </a:lnTo>
                  <a:lnTo>
                    <a:pt x="525" y="185"/>
                  </a:lnTo>
                  <a:lnTo>
                    <a:pt x="546" y="185"/>
                  </a:lnTo>
                  <a:lnTo>
                    <a:pt x="568" y="185"/>
                  </a:lnTo>
                  <a:lnTo>
                    <a:pt x="596" y="185"/>
                  </a:lnTo>
                  <a:lnTo>
                    <a:pt x="625" y="185"/>
                  </a:lnTo>
                  <a:lnTo>
                    <a:pt x="646" y="185"/>
                  </a:lnTo>
                  <a:lnTo>
                    <a:pt x="668" y="185"/>
                  </a:lnTo>
                  <a:lnTo>
                    <a:pt x="689" y="178"/>
                  </a:lnTo>
                  <a:lnTo>
                    <a:pt x="1248" y="164"/>
                  </a:lnTo>
                  <a:lnTo>
                    <a:pt x="1232" y="185"/>
                  </a:lnTo>
                  <a:lnTo>
                    <a:pt x="1253" y="185"/>
                  </a:lnTo>
                  <a:lnTo>
                    <a:pt x="1268" y="178"/>
                  </a:lnTo>
                  <a:lnTo>
                    <a:pt x="1289" y="171"/>
                  </a:lnTo>
                  <a:lnTo>
                    <a:pt x="1311" y="171"/>
                  </a:lnTo>
                  <a:lnTo>
                    <a:pt x="1332" y="171"/>
                  </a:lnTo>
                  <a:lnTo>
                    <a:pt x="1361" y="171"/>
                  </a:lnTo>
                  <a:lnTo>
                    <a:pt x="1389" y="171"/>
                  </a:lnTo>
                  <a:lnTo>
                    <a:pt x="1411" y="164"/>
                  </a:lnTo>
                  <a:lnTo>
                    <a:pt x="1439" y="164"/>
                  </a:lnTo>
                  <a:lnTo>
                    <a:pt x="1468" y="157"/>
                  </a:lnTo>
                  <a:lnTo>
                    <a:pt x="1489" y="150"/>
                  </a:lnTo>
                  <a:lnTo>
                    <a:pt x="1511" y="143"/>
                  </a:lnTo>
                  <a:lnTo>
                    <a:pt x="1532" y="135"/>
                  </a:lnTo>
                  <a:lnTo>
                    <a:pt x="1553" y="135"/>
                  </a:lnTo>
                  <a:lnTo>
                    <a:pt x="1582" y="128"/>
                  </a:lnTo>
                  <a:lnTo>
                    <a:pt x="1603" y="121"/>
                  </a:lnTo>
                  <a:lnTo>
                    <a:pt x="1625" y="121"/>
                  </a:lnTo>
                  <a:lnTo>
                    <a:pt x="1653" y="107"/>
                  </a:lnTo>
                  <a:lnTo>
                    <a:pt x="1668" y="107"/>
                  </a:lnTo>
                  <a:lnTo>
                    <a:pt x="1689" y="100"/>
                  </a:lnTo>
                  <a:lnTo>
                    <a:pt x="1718" y="93"/>
                  </a:lnTo>
                  <a:lnTo>
                    <a:pt x="1739" y="85"/>
                  </a:lnTo>
                  <a:lnTo>
                    <a:pt x="1775" y="71"/>
                  </a:lnTo>
                  <a:lnTo>
                    <a:pt x="1796" y="64"/>
                  </a:lnTo>
                  <a:lnTo>
                    <a:pt x="1825" y="50"/>
                  </a:lnTo>
                  <a:lnTo>
                    <a:pt x="1853" y="43"/>
                  </a:lnTo>
                  <a:lnTo>
                    <a:pt x="1925" y="35"/>
                  </a:lnTo>
                  <a:lnTo>
                    <a:pt x="1946" y="21"/>
                  </a:lnTo>
                  <a:lnTo>
                    <a:pt x="1975" y="21"/>
                  </a:lnTo>
                  <a:lnTo>
                    <a:pt x="2003" y="7"/>
                  </a:lnTo>
                  <a:lnTo>
                    <a:pt x="2025" y="7"/>
                  </a:lnTo>
                  <a:lnTo>
                    <a:pt x="2046" y="0"/>
                  </a:lnTo>
                  <a:lnTo>
                    <a:pt x="2061" y="0"/>
                  </a:lnTo>
                  <a:lnTo>
                    <a:pt x="2082" y="0"/>
                  </a:lnTo>
                  <a:lnTo>
                    <a:pt x="2103" y="0"/>
                  </a:lnTo>
                  <a:lnTo>
                    <a:pt x="2118" y="7"/>
                  </a:lnTo>
                  <a:lnTo>
                    <a:pt x="2139" y="7"/>
                  </a:lnTo>
                  <a:lnTo>
                    <a:pt x="2175" y="7"/>
                  </a:lnTo>
                  <a:lnTo>
                    <a:pt x="2196" y="7"/>
                  </a:lnTo>
                  <a:lnTo>
                    <a:pt x="2211" y="7"/>
                  </a:lnTo>
                  <a:lnTo>
                    <a:pt x="2239" y="7"/>
                  </a:lnTo>
                  <a:lnTo>
                    <a:pt x="2268" y="14"/>
                  </a:lnTo>
                  <a:lnTo>
                    <a:pt x="2289" y="14"/>
                  </a:lnTo>
                  <a:lnTo>
                    <a:pt x="2311" y="14"/>
                  </a:lnTo>
                  <a:lnTo>
                    <a:pt x="2346" y="28"/>
                  </a:lnTo>
                  <a:lnTo>
                    <a:pt x="2368" y="35"/>
                  </a:lnTo>
                  <a:lnTo>
                    <a:pt x="2403" y="35"/>
                  </a:lnTo>
                  <a:lnTo>
                    <a:pt x="2418" y="43"/>
                  </a:lnTo>
                  <a:lnTo>
                    <a:pt x="2439" y="43"/>
                  </a:lnTo>
                  <a:lnTo>
                    <a:pt x="2461" y="57"/>
                  </a:lnTo>
                  <a:lnTo>
                    <a:pt x="2482" y="64"/>
                  </a:lnTo>
                  <a:lnTo>
                    <a:pt x="2511" y="71"/>
                  </a:lnTo>
                  <a:lnTo>
                    <a:pt x="2532" y="85"/>
                  </a:lnTo>
                  <a:lnTo>
                    <a:pt x="2554" y="93"/>
                  </a:lnTo>
                  <a:lnTo>
                    <a:pt x="2589" y="100"/>
                  </a:lnTo>
                  <a:lnTo>
                    <a:pt x="2611" y="107"/>
                  </a:lnTo>
                  <a:lnTo>
                    <a:pt x="2632" y="114"/>
                  </a:lnTo>
                  <a:lnTo>
                    <a:pt x="2661" y="121"/>
                  </a:lnTo>
                  <a:lnTo>
                    <a:pt x="2682" y="121"/>
                  </a:lnTo>
                  <a:lnTo>
                    <a:pt x="2704" y="121"/>
                  </a:lnTo>
                  <a:lnTo>
                    <a:pt x="2725" y="135"/>
                  </a:lnTo>
                  <a:lnTo>
                    <a:pt x="2746" y="135"/>
                  </a:lnTo>
                  <a:lnTo>
                    <a:pt x="2761" y="143"/>
                  </a:lnTo>
                  <a:lnTo>
                    <a:pt x="4272" y="212"/>
                  </a:lnTo>
                  <a:lnTo>
                    <a:pt x="0" y="21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22" name="Freeform 34"/>
            <p:cNvSpPr>
              <a:spLocks/>
            </p:cNvSpPr>
            <p:nvPr/>
          </p:nvSpPr>
          <p:spPr bwMode="auto">
            <a:xfrm>
              <a:off x="1248" y="2496"/>
              <a:ext cx="4273" cy="193"/>
            </a:xfrm>
            <a:custGeom>
              <a:avLst/>
              <a:gdLst>
                <a:gd name="T0" fmla="*/ 0 w 4273"/>
                <a:gd name="T1" fmla="*/ 192 h 193"/>
                <a:gd name="T2" fmla="*/ 384 w 4273"/>
                <a:gd name="T3" fmla="*/ 192 h 193"/>
                <a:gd name="T4" fmla="*/ 960 w 4273"/>
                <a:gd name="T5" fmla="*/ 144 h 193"/>
                <a:gd name="T6" fmla="*/ 1824 w 4273"/>
                <a:gd name="T7" fmla="*/ 192 h 193"/>
                <a:gd name="T8" fmla="*/ 2112 w 4273"/>
                <a:gd name="T9" fmla="*/ 144 h 193"/>
                <a:gd name="T10" fmla="*/ 2139 w 4273"/>
                <a:gd name="T11" fmla="*/ 136 h 193"/>
                <a:gd name="T12" fmla="*/ 2161 w 4273"/>
                <a:gd name="T13" fmla="*/ 121 h 193"/>
                <a:gd name="T14" fmla="*/ 2182 w 4273"/>
                <a:gd name="T15" fmla="*/ 114 h 193"/>
                <a:gd name="T16" fmla="*/ 2211 w 4273"/>
                <a:gd name="T17" fmla="*/ 107 h 193"/>
                <a:gd name="T18" fmla="*/ 2232 w 4273"/>
                <a:gd name="T19" fmla="*/ 93 h 193"/>
                <a:gd name="T20" fmla="*/ 2268 w 4273"/>
                <a:gd name="T21" fmla="*/ 86 h 193"/>
                <a:gd name="T22" fmla="*/ 2289 w 4273"/>
                <a:gd name="T23" fmla="*/ 71 h 193"/>
                <a:gd name="T24" fmla="*/ 2311 w 4273"/>
                <a:gd name="T25" fmla="*/ 64 h 193"/>
                <a:gd name="T26" fmla="*/ 2339 w 4273"/>
                <a:gd name="T27" fmla="*/ 64 h 193"/>
                <a:gd name="T28" fmla="*/ 2368 w 4273"/>
                <a:gd name="T29" fmla="*/ 71 h 193"/>
                <a:gd name="T30" fmla="*/ 2389 w 4273"/>
                <a:gd name="T31" fmla="*/ 71 h 193"/>
                <a:gd name="T32" fmla="*/ 2411 w 4273"/>
                <a:gd name="T33" fmla="*/ 71 h 193"/>
                <a:gd name="T34" fmla="*/ 2432 w 4273"/>
                <a:gd name="T35" fmla="*/ 71 h 193"/>
                <a:gd name="T36" fmla="*/ 2453 w 4273"/>
                <a:gd name="T37" fmla="*/ 71 h 193"/>
                <a:gd name="T38" fmla="*/ 2468 w 4273"/>
                <a:gd name="T39" fmla="*/ 64 h 193"/>
                <a:gd name="T40" fmla="*/ 2736 w 4273"/>
                <a:gd name="T41" fmla="*/ 0 h 193"/>
                <a:gd name="T42" fmla="*/ 3360 w 4273"/>
                <a:gd name="T43" fmla="*/ 0 h 193"/>
                <a:gd name="T44" fmla="*/ 3696 w 4273"/>
                <a:gd name="T45" fmla="*/ 144 h 193"/>
                <a:gd name="T46" fmla="*/ 3744 w 4273"/>
                <a:gd name="T47" fmla="*/ 144 h 193"/>
                <a:gd name="T48" fmla="*/ 4272 w 4273"/>
                <a:gd name="T49" fmla="*/ 192 h 193"/>
                <a:gd name="T50" fmla="*/ 0 w 4273"/>
                <a:gd name="T51" fmla="*/ 192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73"/>
                <a:gd name="T79" fmla="*/ 0 h 193"/>
                <a:gd name="T80" fmla="*/ 4273 w 4273"/>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73" h="193">
                  <a:moveTo>
                    <a:pt x="0" y="192"/>
                  </a:moveTo>
                  <a:lnTo>
                    <a:pt x="384" y="192"/>
                  </a:lnTo>
                  <a:lnTo>
                    <a:pt x="960" y="144"/>
                  </a:lnTo>
                  <a:lnTo>
                    <a:pt x="1824" y="192"/>
                  </a:lnTo>
                  <a:lnTo>
                    <a:pt x="2112" y="144"/>
                  </a:lnTo>
                  <a:lnTo>
                    <a:pt x="2139" y="136"/>
                  </a:lnTo>
                  <a:lnTo>
                    <a:pt x="2161" y="121"/>
                  </a:lnTo>
                  <a:lnTo>
                    <a:pt x="2182" y="114"/>
                  </a:lnTo>
                  <a:lnTo>
                    <a:pt x="2211" y="107"/>
                  </a:lnTo>
                  <a:lnTo>
                    <a:pt x="2232" y="93"/>
                  </a:lnTo>
                  <a:lnTo>
                    <a:pt x="2268" y="86"/>
                  </a:lnTo>
                  <a:lnTo>
                    <a:pt x="2289" y="71"/>
                  </a:lnTo>
                  <a:lnTo>
                    <a:pt x="2311" y="64"/>
                  </a:lnTo>
                  <a:lnTo>
                    <a:pt x="2339" y="64"/>
                  </a:lnTo>
                  <a:lnTo>
                    <a:pt x="2368" y="71"/>
                  </a:lnTo>
                  <a:lnTo>
                    <a:pt x="2389" y="71"/>
                  </a:lnTo>
                  <a:lnTo>
                    <a:pt x="2411" y="71"/>
                  </a:lnTo>
                  <a:lnTo>
                    <a:pt x="2432" y="71"/>
                  </a:lnTo>
                  <a:lnTo>
                    <a:pt x="2453" y="71"/>
                  </a:lnTo>
                  <a:lnTo>
                    <a:pt x="2468" y="64"/>
                  </a:lnTo>
                  <a:lnTo>
                    <a:pt x="2736" y="0"/>
                  </a:lnTo>
                  <a:lnTo>
                    <a:pt x="3360" y="0"/>
                  </a:lnTo>
                  <a:lnTo>
                    <a:pt x="3696" y="144"/>
                  </a:lnTo>
                  <a:lnTo>
                    <a:pt x="3744" y="144"/>
                  </a:lnTo>
                  <a:lnTo>
                    <a:pt x="4272" y="192"/>
                  </a:lnTo>
                  <a:lnTo>
                    <a:pt x="0" y="19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23" name="Freeform 35"/>
            <p:cNvSpPr>
              <a:spLocks/>
            </p:cNvSpPr>
            <p:nvPr/>
          </p:nvSpPr>
          <p:spPr bwMode="auto">
            <a:xfrm>
              <a:off x="1248" y="3024"/>
              <a:ext cx="4273" cy="145"/>
            </a:xfrm>
            <a:custGeom>
              <a:avLst/>
              <a:gdLst>
                <a:gd name="T0" fmla="*/ 0 w 4273"/>
                <a:gd name="T1" fmla="*/ 144 h 145"/>
                <a:gd name="T2" fmla="*/ 720 w 4273"/>
                <a:gd name="T3" fmla="*/ 144 h 145"/>
                <a:gd name="T4" fmla="*/ 816 w 4273"/>
                <a:gd name="T5" fmla="*/ 96 h 145"/>
                <a:gd name="T6" fmla="*/ 1056 w 4273"/>
                <a:gd name="T7" fmla="*/ 144 h 145"/>
                <a:gd name="T8" fmla="*/ 1296 w 4273"/>
                <a:gd name="T9" fmla="*/ 96 h 145"/>
                <a:gd name="T10" fmla="*/ 1536 w 4273"/>
                <a:gd name="T11" fmla="*/ 144 h 145"/>
                <a:gd name="T12" fmla="*/ 1872 w 4273"/>
                <a:gd name="T13" fmla="*/ 48 h 145"/>
                <a:gd name="T14" fmla="*/ 2064 w 4273"/>
                <a:gd name="T15" fmla="*/ 144 h 145"/>
                <a:gd name="T16" fmla="*/ 2400 w 4273"/>
                <a:gd name="T17" fmla="*/ 96 h 145"/>
                <a:gd name="T18" fmla="*/ 2592 w 4273"/>
                <a:gd name="T19" fmla="*/ 144 h 145"/>
                <a:gd name="T20" fmla="*/ 2928 w 4273"/>
                <a:gd name="T21" fmla="*/ 0 h 145"/>
                <a:gd name="T22" fmla="*/ 3168 w 4273"/>
                <a:gd name="T23" fmla="*/ 144 h 145"/>
                <a:gd name="T24" fmla="*/ 3456 w 4273"/>
                <a:gd name="T25" fmla="*/ 0 h 145"/>
                <a:gd name="T26" fmla="*/ 3888 w 4273"/>
                <a:gd name="T27" fmla="*/ 144 h 145"/>
                <a:gd name="T28" fmla="*/ 4128 w 4273"/>
                <a:gd name="T29" fmla="*/ 48 h 145"/>
                <a:gd name="T30" fmla="*/ 4272 w 4273"/>
                <a:gd name="T31" fmla="*/ 144 h 145"/>
                <a:gd name="T32" fmla="*/ 0 w 4273"/>
                <a:gd name="T33" fmla="*/ 144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73"/>
                <a:gd name="T52" fmla="*/ 0 h 145"/>
                <a:gd name="T53" fmla="*/ 4273 w 4273"/>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73" h="145">
                  <a:moveTo>
                    <a:pt x="0" y="144"/>
                  </a:moveTo>
                  <a:lnTo>
                    <a:pt x="720" y="144"/>
                  </a:lnTo>
                  <a:lnTo>
                    <a:pt x="816" y="96"/>
                  </a:lnTo>
                  <a:lnTo>
                    <a:pt x="1056" y="144"/>
                  </a:lnTo>
                  <a:lnTo>
                    <a:pt x="1296" y="96"/>
                  </a:lnTo>
                  <a:lnTo>
                    <a:pt x="1536" y="144"/>
                  </a:lnTo>
                  <a:lnTo>
                    <a:pt x="1872" y="48"/>
                  </a:lnTo>
                  <a:lnTo>
                    <a:pt x="2064" y="144"/>
                  </a:lnTo>
                  <a:lnTo>
                    <a:pt x="2400" y="96"/>
                  </a:lnTo>
                  <a:lnTo>
                    <a:pt x="2592" y="144"/>
                  </a:lnTo>
                  <a:lnTo>
                    <a:pt x="2928" y="0"/>
                  </a:lnTo>
                  <a:lnTo>
                    <a:pt x="3168" y="144"/>
                  </a:lnTo>
                  <a:lnTo>
                    <a:pt x="3456" y="0"/>
                  </a:lnTo>
                  <a:lnTo>
                    <a:pt x="3888" y="144"/>
                  </a:lnTo>
                  <a:lnTo>
                    <a:pt x="4128" y="48"/>
                  </a:lnTo>
                  <a:lnTo>
                    <a:pt x="4272" y="144"/>
                  </a:lnTo>
                  <a:lnTo>
                    <a:pt x="0" y="144"/>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grpSp>
      <p:grpSp>
        <p:nvGrpSpPr>
          <p:cNvPr id="153624" name="Group 36"/>
          <p:cNvGrpSpPr>
            <a:grpSpLocks/>
          </p:cNvGrpSpPr>
          <p:nvPr/>
        </p:nvGrpSpPr>
        <p:grpSpPr bwMode="auto">
          <a:xfrm>
            <a:off x="6892925" y="1773238"/>
            <a:ext cx="1071562" cy="3257550"/>
            <a:chOff x="1248" y="1117"/>
            <a:chExt cx="4273" cy="2052"/>
          </a:xfrm>
        </p:grpSpPr>
        <p:sp>
          <p:nvSpPr>
            <p:cNvPr id="153625" name="Freeform 37"/>
            <p:cNvSpPr>
              <a:spLocks/>
            </p:cNvSpPr>
            <p:nvPr/>
          </p:nvSpPr>
          <p:spPr bwMode="auto">
            <a:xfrm>
              <a:off x="1248" y="1117"/>
              <a:ext cx="4177" cy="180"/>
            </a:xfrm>
            <a:custGeom>
              <a:avLst/>
              <a:gdLst>
                <a:gd name="T0" fmla="*/ 88 w 4177"/>
                <a:gd name="T1" fmla="*/ 121 h 180"/>
                <a:gd name="T2" fmla="*/ 144 w 4177"/>
                <a:gd name="T3" fmla="*/ 83 h 180"/>
                <a:gd name="T4" fmla="*/ 181 w 4177"/>
                <a:gd name="T5" fmla="*/ 100 h 180"/>
                <a:gd name="T6" fmla="*/ 217 w 4177"/>
                <a:gd name="T7" fmla="*/ 93 h 180"/>
                <a:gd name="T8" fmla="*/ 260 w 4177"/>
                <a:gd name="T9" fmla="*/ 78 h 180"/>
                <a:gd name="T10" fmla="*/ 302 w 4177"/>
                <a:gd name="T11" fmla="*/ 57 h 180"/>
                <a:gd name="T12" fmla="*/ 345 w 4177"/>
                <a:gd name="T13" fmla="*/ 50 h 180"/>
                <a:gd name="T14" fmla="*/ 381 w 4177"/>
                <a:gd name="T15" fmla="*/ 43 h 180"/>
                <a:gd name="T16" fmla="*/ 417 w 4177"/>
                <a:gd name="T17" fmla="*/ 28 h 180"/>
                <a:gd name="T18" fmla="*/ 460 w 4177"/>
                <a:gd name="T19" fmla="*/ 14 h 180"/>
                <a:gd name="T20" fmla="*/ 502 w 4177"/>
                <a:gd name="T21" fmla="*/ 0 h 180"/>
                <a:gd name="T22" fmla="*/ 538 w 4177"/>
                <a:gd name="T23" fmla="*/ 0 h 180"/>
                <a:gd name="T24" fmla="*/ 581 w 4177"/>
                <a:gd name="T25" fmla="*/ 0 h 180"/>
                <a:gd name="T26" fmla="*/ 617 w 4177"/>
                <a:gd name="T27" fmla="*/ 0 h 180"/>
                <a:gd name="T28" fmla="*/ 660 w 4177"/>
                <a:gd name="T29" fmla="*/ 0 h 180"/>
                <a:gd name="T30" fmla="*/ 702 w 4177"/>
                <a:gd name="T31" fmla="*/ 0 h 180"/>
                <a:gd name="T32" fmla="*/ 752 w 4177"/>
                <a:gd name="T33" fmla="*/ 7 h 180"/>
                <a:gd name="T34" fmla="*/ 795 w 4177"/>
                <a:gd name="T35" fmla="*/ 7 h 180"/>
                <a:gd name="T36" fmla="*/ 838 w 4177"/>
                <a:gd name="T37" fmla="*/ 28 h 180"/>
                <a:gd name="T38" fmla="*/ 881 w 4177"/>
                <a:gd name="T39" fmla="*/ 35 h 180"/>
                <a:gd name="T40" fmla="*/ 917 w 4177"/>
                <a:gd name="T41" fmla="*/ 35 h 180"/>
                <a:gd name="T42" fmla="*/ 967 w 4177"/>
                <a:gd name="T43" fmla="*/ 35 h 180"/>
                <a:gd name="T44" fmla="*/ 1003 w 4177"/>
                <a:gd name="T45" fmla="*/ 43 h 180"/>
                <a:gd name="T46" fmla="*/ 1045 w 4177"/>
                <a:gd name="T47" fmla="*/ 43 h 180"/>
                <a:gd name="T48" fmla="*/ 1088 w 4177"/>
                <a:gd name="T49" fmla="*/ 43 h 180"/>
                <a:gd name="T50" fmla="*/ 1145 w 4177"/>
                <a:gd name="T51" fmla="*/ 43 h 180"/>
                <a:gd name="T52" fmla="*/ 1188 w 4177"/>
                <a:gd name="T53" fmla="*/ 43 h 180"/>
                <a:gd name="T54" fmla="*/ 1231 w 4177"/>
                <a:gd name="T55" fmla="*/ 43 h 180"/>
                <a:gd name="T56" fmla="*/ 1281 w 4177"/>
                <a:gd name="T57" fmla="*/ 43 h 180"/>
                <a:gd name="T58" fmla="*/ 1324 w 4177"/>
                <a:gd name="T59" fmla="*/ 50 h 180"/>
                <a:gd name="T60" fmla="*/ 1360 w 4177"/>
                <a:gd name="T61" fmla="*/ 64 h 180"/>
                <a:gd name="T62" fmla="*/ 1403 w 4177"/>
                <a:gd name="T63" fmla="*/ 85 h 180"/>
                <a:gd name="T64" fmla="*/ 1445 w 4177"/>
                <a:gd name="T65" fmla="*/ 93 h 180"/>
                <a:gd name="T66" fmla="*/ 1481 w 4177"/>
                <a:gd name="T67" fmla="*/ 107 h 180"/>
                <a:gd name="T68" fmla="*/ 1524 w 4177"/>
                <a:gd name="T69" fmla="*/ 121 h 180"/>
                <a:gd name="T70" fmla="*/ 1574 w 4177"/>
                <a:gd name="T71" fmla="*/ 128 h 180"/>
                <a:gd name="T72" fmla="*/ 1638 w 4177"/>
                <a:gd name="T73" fmla="*/ 150 h 180"/>
                <a:gd name="T74" fmla="*/ 1681 w 4177"/>
                <a:gd name="T75" fmla="*/ 157 h 180"/>
                <a:gd name="T76" fmla="*/ 1724 w 4177"/>
                <a:gd name="T77" fmla="*/ 164 h 180"/>
                <a:gd name="T78" fmla="*/ 1760 w 4177"/>
                <a:gd name="T79" fmla="*/ 164 h 180"/>
                <a:gd name="T80" fmla="*/ 1888 w 4177"/>
                <a:gd name="T81" fmla="*/ 164 h 180"/>
                <a:gd name="T82" fmla="*/ 1931 w 4177"/>
                <a:gd name="T83" fmla="*/ 171 h 180"/>
                <a:gd name="T84" fmla="*/ 1974 w 4177"/>
                <a:gd name="T85" fmla="*/ 171 h 180"/>
                <a:gd name="T86" fmla="*/ 2976 w 4177"/>
                <a:gd name="T87" fmla="*/ 131 h 180"/>
                <a:gd name="T88" fmla="*/ 768 w 4177"/>
                <a:gd name="T89" fmla="*/ 179 h 180"/>
                <a:gd name="T90" fmla="*/ 48 w 4177"/>
                <a:gd name="T91" fmla="*/ 131 h 1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7"/>
                <a:gd name="T139" fmla="*/ 0 h 180"/>
                <a:gd name="T140" fmla="*/ 4177 w 4177"/>
                <a:gd name="T141" fmla="*/ 180 h 1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7" h="180">
                  <a:moveTo>
                    <a:pt x="48" y="131"/>
                  </a:moveTo>
                  <a:lnTo>
                    <a:pt x="88" y="121"/>
                  </a:lnTo>
                  <a:lnTo>
                    <a:pt x="117" y="121"/>
                  </a:lnTo>
                  <a:lnTo>
                    <a:pt x="144" y="83"/>
                  </a:lnTo>
                  <a:lnTo>
                    <a:pt x="160" y="100"/>
                  </a:lnTo>
                  <a:lnTo>
                    <a:pt x="181" y="100"/>
                  </a:lnTo>
                  <a:lnTo>
                    <a:pt x="202" y="93"/>
                  </a:lnTo>
                  <a:lnTo>
                    <a:pt x="217" y="93"/>
                  </a:lnTo>
                  <a:lnTo>
                    <a:pt x="245" y="85"/>
                  </a:lnTo>
                  <a:lnTo>
                    <a:pt x="260" y="78"/>
                  </a:lnTo>
                  <a:lnTo>
                    <a:pt x="281" y="71"/>
                  </a:lnTo>
                  <a:lnTo>
                    <a:pt x="302" y="57"/>
                  </a:lnTo>
                  <a:lnTo>
                    <a:pt x="317" y="57"/>
                  </a:lnTo>
                  <a:lnTo>
                    <a:pt x="345" y="50"/>
                  </a:lnTo>
                  <a:lnTo>
                    <a:pt x="360" y="43"/>
                  </a:lnTo>
                  <a:lnTo>
                    <a:pt x="381" y="43"/>
                  </a:lnTo>
                  <a:lnTo>
                    <a:pt x="402" y="35"/>
                  </a:lnTo>
                  <a:lnTo>
                    <a:pt x="417" y="28"/>
                  </a:lnTo>
                  <a:lnTo>
                    <a:pt x="438" y="21"/>
                  </a:lnTo>
                  <a:lnTo>
                    <a:pt x="460" y="14"/>
                  </a:lnTo>
                  <a:lnTo>
                    <a:pt x="481" y="7"/>
                  </a:lnTo>
                  <a:lnTo>
                    <a:pt x="502" y="0"/>
                  </a:lnTo>
                  <a:lnTo>
                    <a:pt x="517" y="0"/>
                  </a:lnTo>
                  <a:lnTo>
                    <a:pt x="538" y="0"/>
                  </a:lnTo>
                  <a:lnTo>
                    <a:pt x="560" y="0"/>
                  </a:lnTo>
                  <a:lnTo>
                    <a:pt x="581" y="0"/>
                  </a:lnTo>
                  <a:lnTo>
                    <a:pt x="602" y="0"/>
                  </a:lnTo>
                  <a:lnTo>
                    <a:pt x="617" y="0"/>
                  </a:lnTo>
                  <a:lnTo>
                    <a:pt x="638" y="0"/>
                  </a:lnTo>
                  <a:lnTo>
                    <a:pt x="660" y="0"/>
                  </a:lnTo>
                  <a:lnTo>
                    <a:pt x="681" y="0"/>
                  </a:lnTo>
                  <a:lnTo>
                    <a:pt x="702" y="0"/>
                  </a:lnTo>
                  <a:lnTo>
                    <a:pt x="724" y="0"/>
                  </a:lnTo>
                  <a:lnTo>
                    <a:pt x="752" y="7"/>
                  </a:lnTo>
                  <a:lnTo>
                    <a:pt x="774" y="7"/>
                  </a:lnTo>
                  <a:lnTo>
                    <a:pt x="795" y="7"/>
                  </a:lnTo>
                  <a:lnTo>
                    <a:pt x="810" y="14"/>
                  </a:lnTo>
                  <a:lnTo>
                    <a:pt x="838" y="28"/>
                  </a:lnTo>
                  <a:lnTo>
                    <a:pt x="860" y="28"/>
                  </a:lnTo>
                  <a:lnTo>
                    <a:pt x="881" y="35"/>
                  </a:lnTo>
                  <a:lnTo>
                    <a:pt x="902" y="35"/>
                  </a:lnTo>
                  <a:lnTo>
                    <a:pt x="917" y="35"/>
                  </a:lnTo>
                  <a:lnTo>
                    <a:pt x="952" y="35"/>
                  </a:lnTo>
                  <a:lnTo>
                    <a:pt x="967" y="35"/>
                  </a:lnTo>
                  <a:lnTo>
                    <a:pt x="988" y="35"/>
                  </a:lnTo>
                  <a:lnTo>
                    <a:pt x="1003" y="43"/>
                  </a:lnTo>
                  <a:lnTo>
                    <a:pt x="1024" y="43"/>
                  </a:lnTo>
                  <a:lnTo>
                    <a:pt x="1045" y="43"/>
                  </a:lnTo>
                  <a:lnTo>
                    <a:pt x="1067" y="43"/>
                  </a:lnTo>
                  <a:lnTo>
                    <a:pt x="1088" y="43"/>
                  </a:lnTo>
                  <a:lnTo>
                    <a:pt x="1117" y="43"/>
                  </a:lnTo>
                  <a:lnTo>
                    <a:pt x="1145" y="43"/>
                  </a:lnTo>
                  <a:lnTo>
                    <a:pt x="1167" y="43"/>
                  </a:lnTo>
                  <a:lnTo>
                    <a:pt x="1188" y="43"/>
                  </a:lnTo>
                  <a:lnTo>
                    <a:pt x="1203" y="43"/>
                  </a:lnTo>
                  <a:lnTo>
                    <a:pt x="1231" y="43"/>
                  </a:lnTo>
                  <a:lnTo>
                    <a:pt x="1260" y="43"/>
                  </a:lnTo>
                  <a:lnTo>
                    <a:pt x="1281" y="43"/>
                  </a:lnTo>
                  <a:lnTo>
                    <a:pt x="1303" y="43"/>
                  </a:lnTo>
                  <a:lnTo>
                    <a:pt x="1324" y="50"/>
                  </a:lnTo>
                  <a:lnTo>
                    <a:pt x="1345" y="64"/>
                  </a:lnTo>
                  <a:lnTo>
                    <a:pt x="1360" y="64"/>
                  </a:lnTo>
                  <a:lnTo>
                    <a:pt x="1381" y="78"/>
                  </a:lnTo>
                  <a:lnTo>
                    <a:pt x="1403" y="85"/>
                  </a:lnTo>
                  <a:lnTo>
                    <a:pt x="1424" y="93"/>
                  </a:lnTo>
                  <a:lnTo>
                    <a:pt x="1445" y="93"/>
                  </a:lnTo>
                  <a:lnTo>
                    <a:pt x="1460" y="100"/>
                  </a:lnTo>
                  <a:lnTo>
                    <a:pt x="1481" y="107"/>
                  </a:lnTo>
                  <a:lnTo>
                    <a:pt x="1503" y="114"/>
                  </a:lnTo>
                  <a:lnTo>
                    <a:pt x="1524" y="121"/>
                  </a:lnTo>
                  <a:lnTo>
                    <a:pt x="1553" y="121"/>
                  </a:lnTo>
                  <a:lnTo>
                    <a:pt x="1574" y="128"/>
                  </a:lnTo>
                  <a:lnTo>
                    <a:pt x="1610" y="143"/>
                  </a:lnTo>
                  <a:lnTo>
                    <a:pt x="1638" y="150"/>
                  </a:lnTo>
                  <a:lnTo>
                    <a:pt x="1660" y="150"/>
                  </a:lnTo>
                  <a:lnTo>
                    <a:pt x="1681" y="157"/>
                  </a:lnTo>
                  <a:lnTo>
                    <a:pt x="1703" y="157"/>
                  </a:lnTo>
                  <a:lnTo>
                    <a:pt x="1724" y="164"/>
                  </a:lnTo>
                  <a:lnTo>
                    <a:pt x="1745" y="164"/>
                  </a:lnTo>
                  <a:lnTo>
                    <a:pt x="1760" y="164"/>
                  </a:lnTo>
                  <a:lnTo>
                    <a:pt x="1824" y="164"/>
                  </a:lnTo>
                  <a:lnTo>
                    <a:pt x="1888" y="164"/>
                  </a:lnTo>
                  <a:lnTo>
                    <a:pt x="1910" y="164"/>
                  </a:lnTo>
                  <a:lnTo>
                    <a:pt x="1931" y="171"/>
                  </a:lnTo>
                  <a:lnTo>
                    <a:pt x="1953" y="171"/>
                  </a:lnTo>
                  <a:lnTo>
                    <a:pt x="1974" y="171"/>
                  </a:lnTo>
                  <a:lnTo>
                    <a:pt x="2496" y="131"/>
                  </a:lnTo>
                  <a:lnTo>
                    <a:pt x="2976" y="131"/>
                  </a:lnTo>
                  <a:lnTo>
                    <a:pt x="4176" y="179"/>
                  </a:lnTo>
                  <a:lnTo>
                    <a:pt x="768" y="179"/>
                  </a:lnTo>
                  <a:lnTo>
                    <a:pt x="0" y="179"/>
                  </a:lnTo>
                  <a:lnTo>
                    <a:pt x="48" y="131"/>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26" name="Freeform 38"/>
            <p:cNvSpPr>
              <a:spLocks/>
            </p:cNvSpPr>
            <p:nvPr/>
          </p:nvSpPr>
          <p:spPr bwMode="auto">
            <a:xfrm>
              <a:off x="1248" y="1610"/>
              <a:ext cx="4197" cy="167"/>
            </a:xfrm>
            <a:custGeom>
              <a:avLst/>
              <a:gdLst>
                <a:gd name="T0" fmla="*/ 75 w 4197"/>
                <a:gd name="T1" fmla="*/ 164 h 167"/>
                <a:gd name="T2" fmla="*/ 139 w 4197"/>
                <a:gd name="T3" fmla="*/ 164 h 167"/>
                <a:gd name="T4" fmla="*/ 196 w 4197"/>
                <a:gd name="T5" fmla="*/ 143 h 167"/>
                <a:gd name="T6" fmla="*/ 260 w 4197"/>
                <a:gd name="T7" fmla="*/ 121 h 167"/>
                <a:gd name="T8" fmla="*/ 332 w 4197"/>
                <a:gd name="T9" fmla="*/ 121 h 167"/>
                <a:gd name="T10" fmla="*/ 389 w 4197"/>
                <a:gd name="T11" fmla="*/ 121 h 167"/>
                <a:gd name="T12" fmla="*/ 446 w 4197"/>
                <a:gd name="T13" fmla="*/ 143 h 167"/>
                <a:gd name="T14" fmla="*/ 518 w 4197"/>
                <a:gd name="T15" fmla="*/ 128 h 167"/>
                <a:gd name="T16" fmla="*/ 575 w 4197"/>
                <a:gd name="T17" fmla="*/ 128 h 167"/>
                <a:gd name="T18" fmla="*/ 639 w 4197"/>
                <a:gd name="T19" fmla="*/ 121 h 167"/>
                <a:gd name="T20" fmla="*/ 718 w 4197"/>
                <a:gd name="T21" fmla="*/ 114 h 167"/>
                <a:gd name="T22" fmla="*/ 789 w 4197"/>
                <a:gd name="T23" fmla="*/ 107 h 167"/>
                <a:gd name="T24" fmla="*/ 875 w 4197"/>
                <a:gd name="T25" fmla="*/ 93 h 167"/>
                <a:gd name="T26" fmla="*/ 939 w 4197"/>
                <a:gd name="T27" fmla="*/ 78 h 167"/>
                <a:gd name="T28" fmla="*/ 1011 w 4197"/>
                <a:gd name="T29" fmla="*/ 43 h 167"/>
                <a:gd name="T30" fmla="*/ 1068 w 4197"/>
                <a:gd name="T31" fmla="*/ 28 h 167"/>
                <a:gd name="T32" fmla="*/ 1132 w 4197"/>
                <a:gd name="T33" fmla="*/ 21 h 167"/>
                <a:gd name="T34" fmla="*/ 1189 w 4197"/>
                <a:gd name="T35" fmla="*/ 14 h 167"/>
                <a:gd name="T36" fmla="*/ 1261 w 4197"/>
                <a:gd name="T37" fmla="*/ 7 h 167"/>
                <a:gd name="T38" fmla="*/ 1332 w 4197"/>
                <a:gd name="T39" fmla="*/ 0 h 167"/>
                <a:gd name="T40" fmla="*/ 1389 w 4197"/>
                <a:gd name="T41" fmla="*/ 0 h 167"/>
                <a:gd name="T42" fmla="*/ 1468 w 4197"/>
                <a:gd name="T43" fmla="*/ 0 h 167"/>
                <a:gd name="T44" fmla="*/ 1539 w 4197"/>
                <a:gd name="T45" fmla="*/ 7 h 167"/>
                <a:gd name="T46" fmla="*/ 1603 w 4197"/>
                <a:gd name="T47" fmla="*/ 36 h 167"/>
                <a:gd name="T48" fmla="*/ 1680 w 4197"/>
                <a:gd name="T49" fmla="*/ 70 h 167"/>
                <a:gd name="T50" fmla="*/ 1725 w 4197"/>
                <a:gd name="T51" fmla="*/ 64 h 167"/>
                <a:gd name="T52" fmla="*/ 1782 w 4197"/>
                <a:gd name="T53" fmla="*/ 64 h 167"/>
                <a:gd name="T54" fmla="*/ 1839 w 4197"/>
                <a:gd name="T55" fmla="*/ 64 h 167"/>
                <a:gd name="T56" fmla="*/ 1911 w 4197"/>
                <a:gd name="T57" fmla="*/ 64 h 167"/>
                <a:gd name="T58" fmla="*/ 1961 w 4197"/>
                <a:gd name="T59" fmla="*/ 100 h 167"/>
                <a:gd name="T60" fmla="*/ 2018 w 4197"/>
                <a:gd name="T61" fmla="*/ 136 h 167"/>
                <a:gd name="T62" fmla="*/ 2089 w 4197"/>
                <a:gd name="T63" fmla="*/ 157 h 167"/>
                <a:gd name="T64" fmla="*/ 2161 w 4197"/>
                <a:gd name="T65" fmla="*/ 157 h 167"/>
                <a:gd name="T66" fmla="*/ 2232 w 4197"/>
                <a:gd name="T67" fmla="*/ 150 h 167"/>
                <a:gd name="T68" fmla="*/ 2318 w 4197"/>
                <a:gd name="T69" fmla="*/ 150 h 167"/>
                <a:gd name="T70" fmla="*/ 2382 w 4197"/>
                <a:gd name="T71" fmla="*/ 150 h 167"/>
                <a:gd name="T72" fmla="*/ 2439 w 4197"/>
                <a:gd name="T73" fmla="*/ 150 h 167"/>
                <a:gd name="T74" fmla="*/ 2596 w 4197"/>
                <a:gd name="T75" fmla="*/ 157 h 167"/>
                <a:gd name="T76" fmla="*/ 3368 w 4197"/>
                <a:gd name="T77" fmla="*/ 157 h 167"/>
                <a:gd name="T78" fmla="*/ 3939 w 4197"/>
                <a:gd name="T79" fmla="*/ 136 h 167"/>
                <a:gd name="T80" fmla="*/ 4011 w 4197"/>
                <a:gd name="T81" fmla="*/ 136 h 167"/>
                <a:gd name="T82" fmla="*/ 4075 w 4197"/>
                <a:gd name="T83" fmla="*/ 143 h 167"/>
                <a:gd name="T84" fmla="*/ 4139 w 4197"/>
                <a:gd name="T85" fmla="*/ 150 h 167"/>
                <a:gd name="T86" fmla="*/ 4196 w 4197"/>
                <a:gd name="T87" fmla="*/ 15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97"/>
                <a:gd name="T133" fmla="*/ 0 h 167"/>
                <a:gd name="T134" fmla="*/ 4197 w 4197"/>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97" h="167">
                  <a:moveTo>
                    <a:pt x="0" y="166"/>
                  </a:moveTo>
                  <a:lnTo>
                    <a:pt x="60" y="164"/>
                  </a:lnTo>
                  <a:lnTo>
                    <a:pt x="75" y="164"/>
                  </a:lnTo>
                  <a:lnTo>
                    <a:pt x="96" y="164"/>
                  </a:lnTo>
                  <a:lnTo>
                    <a:pt x="118" y="164"/>
                  </a:lnTo>
                  <a:lnTo>
                    <a:pt x="139" y="164"/>
                  </a:lnTo>
                  <a:lnTo>
                    <a:pt x="160" y="150"/>
                  </a:lnTo>
                  <a:lnTo>
                    <a:pt x="175" y="150"/>
                  </a:lnTo>
                  <a:lnTo>
                    <a:pt x="196" y="143"/>
                  </a:lnTo>
                  <a:lnTo>
                    <a:pt x="218" y="136"/>
                  </a:lnTo>
                  <a:lnTo>
                    <a:pt x="239" y="128"/>
                  </a:lnTo>
                  <a:lnTo>
                    <a:pt x="260" y="121"/>
                  </a:lnTo>
                  <a:lnTo>
                    <a:pt x="275" y="121"/>
                  </a:lnTo>
                  <a:lnTo>
                    <a:pt x="296" y="121"/>
                  </a:lnTo>
                  <a:lnTo>
                    <a:pt x="332" y="121"/>
                  </a:lnTo>
                  <a:lnTo>
                    <a:pt x="353" y="121"/>
                  </a:lnTo>
                  <a:lnTo>
                    <a:pt x="368" y="121"/>
                  </a:lnTo>
                  <a:lnTo>
                    <a:pt x="389" y="121"/>
                  </a:lnTo>
                  <a:lnTo>
                    <a:pt x="410" y="136"/>
                  </a:lnTo>
                  <a:lnTo>
                    <a:pt x="425" y="136"/>
                  </a:lnTo>
                  <a:lnTo>
                    <a:pt x="446" y="143"/>
                  </a:lnTo>
                  <a:lnTo>
                    <a:pt x="468" y="143"/>
                  </a:lnTo>
                  <a:lnTo>
                    <a:pt x="496" y="136"/>
                  </a:lnTo>
                  <a:lnTo>
                    <a:pt x="518" y="128"/>
                  </a:lnTo>
                  <a:lnTo>
                    <a:pt x="539" y="128"/>
                  </a:lnTo>
                  <a:lnTo>
                    <a:pt x="560" y="128"/>
                  </a:lnTo>
                  <a:lnTo>
                    <a:pt x="575" y="128"/>
                  </a:lnTo>
                  <a:lnTo>
                    <a:pt x="596" y="121"/>
                  </a:lnTo>
                  <a:lnTo>
                    <a:pt x="618" y="121"/>
                  </a:lnTo>
                  <a:lnTo>
                    <a:pt x="639" y="121"/>
                  </a:lnTo>
                  <a:lnTo>
                    <a:pt x="668" y="121"/>
                  </a:lnTo>
                  <a:lnTo>
                    <a:pt x="689" y="114"/>
                  </a:lnTo>
                  <a:lnTo>
                    <a:pt x="718" y="114"/>
                  </a:lnTo>
                  <a:lnTo>
                    <a:pt x="739" y="107"/>
                  </a:lnTo>
                  <a:lnTo>
                    <a:pt x="768" y="107"/>
                  </a:lnTo>
                  <a:lnTo>
                    <a:pt x="789" y="107"/>
                  </a:lnTo>
                  <a:lnTo>
                    <a:pt x="818" y="100"/>
                  </a:lnTo>
                  <a:lnTo>
                    <a:pt x="839" y="100"/>
                  </a:lnTo>
                  <a:lnTo>
                    <a:pt x="875" y="93"/>
                  </a:lnTo>
                  <a:lnTo>
                    <a:pt x="903" y="93"/>
                  </a:lnTo>
                  <a:lnTo>
                    <a:pt x="918" y="86"/>
                  </a:lnTo>
                  <a:lnTo>
                    <a:pt x="939" y="78"/>
                  </a:lnTo>
                  <a:lnTo>
                    <a:pt x="961" y="71"/>
                  </a:lnTo>
                  <a:lnTo>
                    <a:pt x="982" y="57"/>
                  </a:lnTo>
                  <a:lnTo>
                    <a:pt x="1011" y="43"/>
                  </a:lnTo>
                  <a:lnTo>
                    <a:pt x="1032" y="36"/>
                  </a:lnTo>
                  <a:lnTo>
                    <a:pt x="1053" y="36"/>
                  </a:lnTo>
                  <a:lnTo>
                    <a:pt x="1068" y="28"/>
                  </a:lnTo>
                  <a:lnTo>
                    <a:pt x="1089" y="28"/>
                  </a:lnTo>
                  <a:lnTo>
                    <a:pt x="1111" y="28"/>
                  </a:lnTo>
                  <a:lnTo>
                    <a:pt x="1132" y="21"/>
                  </a:lnTo>
                  <a:lnTo>
                    <a:pt x="1153" y="14"/>
                  </a:lnTo>
                  <a:lnTo>
                    <a:pt x="1168" y="14"/>
                  </a:lnTo>
                  <a:lnTo>
                    <a:pt x="1189" y="14"/>
                  </a:lnTo>
                  <a:lnTo>
                    <a:pt x="1218" y="7"/>
                  </a:lnTo>
                  <a:lnTo>
                    <a:pt x="1246" y="7"/>
                  </a:lnTo>
                  <a:lnTo>
                    <a:pt x="1261" y="7"/>
                  </a:lnTo>
                  <a:lnTo>
                    <a:pt x="1282" y="0"/>
                  </a:lnTo>
                  <a:lnTo>
                    <a:pt x="1311" y="0"/>
                  </a:lnTo>
                  <a:lnTo>
                    <a:pt x="1332" y="0"/>
                  </a:lnTo>
                  <a:lnTo>
                    <a:pt x="1353" y="0"/>
                  </a:lnTo>
                  <a:lnTo>
                    <a:pt x="1368" y="0"/>
                  </a:lnTo>
                  <a:lnTo>
                    <a:pt x="1389" y="0"/>
                  </a:lnTo>
                  <a:lnTo>
                    <a:pt x="1411" y="0"/>
                  </a:lnTo>
                  <a:lnTo>
                    <a:pt x="1432" y="0"/>
                  </a:lnTo>
                  <a:lnTo>
                    <a:pt x="1468" y="0"/>
                  </a:lnTo>
                  <a:lnTo>
                    <a:pt x="1503" y="0"/>
                  </a:lnTo>
                  <a:lnTo>
                    <a:pt x="1518" y="0"/>
                  </a:lnTo>
                  <a:lnTo>
                    <a:pt x="1539" y="7"/>
                  </a:lnTo>
                  <a:lnTo>
                    <a:pt x="1561" y="14"/>
                  </a:lnTo>
                  <a:lnTo>
                    <a:pt x="1582" y="28"/>
                  </a:lnTo>
                  <a:lnTo>
                    <a:pt x="1603" y="36"/>
                  </a:lnTo>
                  <a:lnTo>
                    <a:pt x="1618" y="43"/>
                  </a:lnTo>
                  <a:lnTo>
                    <a:pt x="1639" y="50"/>
                  </a:lnTo>
                  <a:lnTo>
                    <a:pt x="1680" y="70"/>
                  </a:lnTo>
                  <a:lnTo>
                    <a:pt x="1682" y="64"/>
                  </a:lnTo>
                  <a:lnTo>
                    <a:pt x="1703" y="64"/>
                  </a:lnTo>
                  <a:lnTo>
                    <a:pt x="1725" y="64"/>
                  </a:lnTo>
                  <a:lnTo>
                    <a:pt x="1776" y="70"/>
                  </a:lnTo>
                  <a:lnTo>
                    <a:pt x="1761" y="64"/>
                  </a:lnTo>
                  <a:lnTo>
                    <a:pt x="1782" y="64"/>
                  </a:lnTo>
                  <a:lnTo>
                    <a:pt x="1803" y="64"/>
                  </a:lnTo>
                  <a:lnTo>
                    <a:pt x="1818" y="64"/>
                  </a:lnTo>
                  <a:lnTo>
                    <a:pt x="1839" y="64"/>
                  </a:lnTo>
                  <a:lnTo>
                    <a:pt x="1868" y="64"/>
                  </a:lnTo>
                  <a:lnTo>
                    <a:pt x="1889" y="64"/>
                  </a:lnTo>
                  <a:lnTo>
                    <a:pt x="1911" y="64"/>
                  </a:lnTo>
                  <a:lnTo>
                    <a:pt x="1932" y="71"/>
                  </a:lnTo>
                  <a:lnTo>
                    <a:pt x="1939" y="86"/>
                  </a:lnTo>
                  <a:lnTo>
                    <a:pt x="1961" y="100"/>
                  </a:lnTo>
                  <a:lnTo>
                    <a:pt x="1982" y="114"/>
                  </a:lnTo>
                  <a:lnTo>
                    <a:pt x="2003" y="128"/>
                  </a:lnTo>
                  <a:lnTo>
                    <a:pt x="2018" y="136"/>
                  </a:lnTo>
                  <a:lnTo>
                    <a:pt x="2039" y="143"/>
                  </a:lnTo>
                  <a:lnTo>
                    <a:pt x="2061" y="150"/>
                  </a:lnTo>
                  <a:lnTo>
                    <a:pt x="2089" y="157"/>
                  </a:lnTo>
                  <a:lnTo>
                    <a:pt x="2112" y="118"/>
                  </a:lnTo>
                  <a:lnTo>
                    <a:pt x="2146" y="157"/>
                  </a:lnTo>
                  <a:lnTo>
                    <a:pt x="2161" y="157"/>
                  </a:lnTo>
                  <a:lnTo>
                    <a:pt x="2182" y="150"/>
                  </a:lnTo>
                  <a:lnTo>
                    <a:pt x="2211" y="150"/>
                  </a:lnTo>
                  <a:lnTo>
                    <a:pt x="2232" y="150"/>
                  </a:lnTo>
                  <a:lnTo>
                    <a:pt x="2261" y="150"/>
                  </a:lnTo>
                  <a:lnTo>
                    <a:pt x="2296" y="150"/>
                  </a:lnTo>
                  <a:lnTo>
                    <a:pt x="2318" y="150"/>
                  </a:lnTo>
                  <a:lnTo>
                    <a:pt x="2346" y="150"/>
                  </a:lnTo>
                  <a:lnTo>
                    <a:pt x="2361" y="150"/>
                  </a:lnTo>
                  <a:lnTo>
                    <a:pt x="2382" y="150"/>
                  </a:lnTo>
                  <a:lnTo>
                    <a:pt x="2403" y="150"/>
                  </a:lnTo>
                  <a:lnTo>
                    <a:pt x="2418" y="150"/>
                  </a:lnTo>
                  <a:lnTo>
                    <a:pt x="2439" y="150"/>
                  </a:lnTo>
                  <a:lnTo>
                    <a:pt x="2468" y="150"/>
                  </a:lnTo>
                  <a:lnTo>
                    <a:pt x="2511" y="150"/>
                  </a:lnTo>
                  <a:lnTo>
                    <a:pt x="2596" y="157"/>
                  </a:lnTo>
                  <a:lnTo>
                    <a:pt x="2825" y="157"/>
                  </a:lnTo>
                  <a:lnTo>
                    <a:pt x="3082" y="157"/>
                  </a:lnTo>
                  <a:lnTo>
                    <a:pt x="3368" y="157"/>
                  </a:lnTo>
                  <a:lnTo>
                    <a:pt x="3625" y="150"/>
                  </a:lnTo>
                  <a:lnTo>
                    <a:pt x="3854" y="143"/>
                  </a:lnTo>
                  <a:lnTo>
                    <a:pt x="3939" y="136"/>
                  </a:lnTo>
                  <a:lnTo>
                    <a:pt x="3968" y="121"/>
                  </a:lnTo>
                  <a:lnTo>
                    <a:pt x="3996" y="121"/>
                  </a:lnTo>
                  <a:lnTo>
                    <a:pt x="4011" y="136"/>
                  </a:lnTo>
                  <a:lnTo>
                    <a:pt x="4032" y="136"/>
                  </a:lnTo>
                  <a:lnTo>
                    <a:pt x="4054" y="136"/>
                  </a:lnTo>
                  <a:lnTo>
                    <a:pt x="4075" y="143"/>
                  </a:lnTo>
                  <a:lnTo>
                    <a:pt x="4096" y="143"/>
                  </a:lnTo>
                  <a:lnTo>
                    <a:pt x="4118" y="143"/>
                  </a:lnTo>
                  <a:lnTo>
                    <a:pt x="4139" y="150"/>
                  </a:lnTo>
                  <a:lnTo>
                    <a:pt x="4154" y="150"/>
                  </a:lnTo>
                  <a:lnTo>
                    <a:pt x="4175" y="150"/>
                  </a:lnTo>
                  <a:lnTo>
                    <a:pt x="4196" y="150"/>
                  </a:lnTo>
                  <a:lnTo>
                    <a:pt x="0" y="166"/>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27" name="Freeform 39"/>
            <p:cNvSpPr>
              <a:spLocks/>
            </p:cNvSpPr>
            <p:nvPr/>
          </p:nvSpPr>
          <p:spPr bwMode="auto">
            <a:xfrm>
              <a:off x="1248" y="1996"/>
              <a:ext cx="4273" cy="213"/>
            </a:xfrm>
            <a:custGeom>
              <a:avLst/>
              <a:gdLst>
                <a:gd name="T0" fmla="*/ 240 w 4273"/>
                <a:gd name="T1" fmla="*/ 164 h 213"/>
                <a:gd name="T2" fmla="*/ 260 w 4273"/>
                <a:gd name="T3" fmla="*/ 185 h 213"/>
                <a:gd name="T4" fmla="*/ 296 w 4273"/>
                <a:gd name="T5" fmla="*/ 185 h 213"/>
                <a:gd name="T6" fmla="*/ 346 w 4273"/>
                <a:gd name="T7" fmla="*/ 185 h 213"/>
                <a:gd name="T8" fmla="*/ 396 w 4273"/>
                <a:gd name="T9" fmla="*/ 185 h 213"/>
                <a:gd name="T10" fmla="*/ 453 w 4273"/>
                <a:gd name="T11" fmla="*/ 185 h 213"/>
                <a:gd name="T12" fmla="*/ 496 w 4273"/>
                <a:gd name="T13" fmla="*/ 185 h 213"/>
                <a:gd name="T14" fmla="*/ 546 w 4273"/>
                <a:gd name="T15" fmla="*/ 185 h 213"/>
                <a:gd name="T16" fmla="*/ 596 w 4273"/>
                <a:gd name="T17" fmla="*/ 185 h 213"/>
                <a:gd name="T18" fmla="*/ 646 w 4273"/>
                <a:gd name="T19" fmla="*/ 185 h 213"/>
                <a:gd name="T20" fmla="*/ 689 w 4273"/>
                <a:gd name="T21" fmla="*/ 178 h 213"/>
                <a:gd name="T22" fmla="*/ 1232 w 4273"/>
                <a:gd name="T23" fmla="*/ 185 h 213"/>
                <a:gd name="T24" fmla="*/ 1268 w 4273"/>
                <a:gd name="T25" fmla="*/ 178 h 213"/>
                <a:gd name="T26" fmla="*/ 1311 w 4273"/>
                <a:gd name="T27" fmla="*/ 171 h 213"/>
                <a:gd name="T28" fmla="*/ 1361 w 4273"/>
                <a:gd name="T29" fmla="*/ 171 h 213"/>
                <a:gd name="T30" fmla="*/ 1411 w 4273"/>
                <a:gd name="T31" fmla="*/ 164 h 213"/>
                <a:gd name="T32" fmla="*/ 1468 w 4273"/>
                <a:gd name="T33" fmla="*/ 157 h 213"/>
                <a:gd name="T34" fmla="*/ 1511 w 4273"/>
                <a:gd name="T35" fmla="*/ 143 h 213"/>
                <a:gd name="T36" fmla="*/ 1553 w 4273"/>
                <a:gd name="T37" fmla="*/ 135 h 213"/>
                <a:gd name="T38" fmla="*/ 1603 w 4273"/>
                <a:gd name="T39" fmla="*/ 121 h 213"/>
                <a:gd name="T40" fmla="*/ 1653 w 4273"/>
                <a:gd name="T41" fmla="*/ 107 h 213"/>
                <a:gd name="T42" fmla="*/ 1689 w 4273"/>
                <a:gd name="T43" fmla="*/ 100 h 213"/>
                <a:gd name="T44" fmla="*/ 1739 w 4273"/>
                <a:gd name="T45" fmla="*/ 85 h 213"/>
                <a:gd name="T46" fmla="*/ 1796 w 4273"/>
                <a:gd name="T47" fmla="*/ 64 h 213"/>
                <a:gd name="T48" fmla="*/ 1853 w 4273"/>
                <a:gd name="T49" fmla="*/ 43 h 213"/>
                <a:gd name="T50" fmla="*/ 1946 w 4273"/>
                <a:gd name="T51" fmla="*/ 21 h 213"/>
                <a:gd name="T52" fmla="*/ 2003 w 4273"/>
                <a:gd name="T53" fmla="*/ 7 h 213"/>
                <a:gd name="T54" fmla="*/ 2046 w 4273"/>
                <a:gd name="T55" fmla="*/ 0 h 213"/>
                <a:gd name="T56" fmla="*/ 2082 w 4273"/>
                <a:gd name="T57" fmla="*/ 0 h 213"/>
                <a:gd name="T58" fmla="*/ 2118 w 4273"/>
                <a:gd name="T59" fmla="*/ 7 h 213"/>
                <a:gd name="T60" fmla="*/ 2175 w 4273"/>
                <a:gd name="T61" fmla="*/ 7 h 213"/>
                <a:gd name="T62" fmla="*/ 2211 w 4273"/>
                <a:gd name="T63" fmla="*/ 7 h 213"/>
                <a:gd name="T64" fmla="*/ 2268 w 4273"/>
                <a:gd name="T65" fmla="*/ 14 h 213"/>
                <a:gd name="T66" fmla="*/ 2311 w 4273"/>
                <a:gd name="T67" fmla="*/ 14 h 213"/>
                <a:gd name="T68" fmla="*/ 2368 w 4273"/>
                <a:gd name="T69" fmla="*/ 35 h 213"/>
                <a:gd name="T70" fmla="*/ 2418 w 4273"/>
                <a:gd name="T71" fmla="*/ 43 h 213"/>
                <a:gd name="T72" fmla="*/ 2461 w 4273"/>
                <a:gd name="T73" fmla="*/ 57 h 213"/>
                <a:gd name="T74" fmla="*/ 2511 w 4273"/>
                <a:gd name="T75" fmla="*/ 71 h 213"/>
                <a:gd name="T76" fmla="*/ 2554 w 4273"/>
                <a:gd name="T77" fmla="*/ 93 h 213"/>
                <a:gd name="T78" fmla="*/ 2611 w 4273"/>
                <a:gd name="T79" fmla="*/ 107 h 213"/>
                <a:gd name="T80" fmla="*/ 2661 w 4273"/>
                <a:gd name="T81" fmla="*/ 121 h 213"/>
                <a:gd name="T82" fmla="*/ 2704 w 4273"/>
                <a:gd name="T83" fmla="*/ 121 h 213"/>
                <a:gd name="T84" fmla="*/ 2746 w 4273"/>
                <a:gd name="T85" fmla="*/ 135 h 213"/>
                <a:gd name="T86" fmla="*/ 4272 w 4273"/>
                <a:gd name="T87" fmla="*/ 212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3"/>
                <a:gd name="T133" fmla="*/ 0 h 213"/>
                <a:gd name="T134" fmla="*/ 4273 w 4273"/>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3" h="213">
                  <a:moveTo>
                    <a:pt x="0" y="212"/>
                  </a:moveTo>
                  <a:lnTo>
                    <a:pt x="240" y="164"/>
                  </a:lnTo>
                  <a:lnTo>
                    <a:pt x="232" y="185"/>
                  </a:lnTo>
                  <a:lnTo>
                    <a:pt x="260" y="185"/>
                  </a:lnTo>
                  <a:lnTo>
                    <a:pt x="275" y="185"/>
                  </a:lnTo>
                  <a:lnTo>
                    <a:pt x="296" y="185"/>
                  </a:lnTo>
                  <a:lnTo>
                    <a:pt x="318" y="185"/>
                  </a:lnTo>
                  <a:lnTo>
                    <a:pt x="346" y="185"/>
                  </a:lnTo>
                  <a:lnTo>
                    <a:pt x="368" y="185"/>
                  </a:lnTo>
                  <a:lnTo>
                    <a:pt x="396" y="185"/>
                  </a:lnTo>
                  <a:lnTo>
                    <a:pt x="432" y="185"/>
                  </a:lnTo>
                  <a:lnTo>
                    <a:pt x="453" y="185"/>
                  </a:lnTo>
                  <a:lnTo>
                    <a:pt x="475" y="185"/>
                  </a:lnTo>
                  <a:lnTo>
                    <a:pt x="496" y="185"/>
                  </a:lnTo>
                  <a:lnTo>
                    <a:pt x="525" y="185"/>
                  </a:lnTo>
                  <a:lnTo>
                    <a:pt x="546" y="185"/>
                  </a:lnTo>
                  <a:lnTo>
                    <a:pt x="568" y="185"/>
                  </a:lnTo>
                  <a:lnTo>
                    <a:pt x="596" y="185"/>
                  </a:lnTo>
                  <a:lnTo>
                    <a:pt x="625" y="185"/>
                  </a:lnTo>
                  <a:lnTo>
                    <a:pt x="646" y="185"/>
                  </a:lnTo>
                  <a:lnTo>
                    <a:pt x="668" y="185"/>
                  </a:lnTo>
                  <a:lnTo>
                    <a:pt x="689" y="178"/>
                  </a:lnTo>
                  <a:lnTo>
                    <a:pt x="1248" y="164"/>
                  </a:lnTo>
                  <a:lnTo>
                    <a:pt x="1232" y="185"/>
                  </a:lnTo>
                  <a:lnTo>
                    <a:pt x="1253" y="185"/>
                  </a:lnTo>
                  <a:lnTo>
                    <a:pt x="1268" y="178"/>
                  </a:lnTo>
                  <a:lnTo>
                    <a:pt x="1289" y="171"/>
                  </a:lnTo>
                  <a:lnTo>
                    <a:pt x="1311" y="171"/>
                  </a:lnTo>
                  <a:lnTo>
                    <a:pt x="1332" y="171"/>
                  </a:lnTo>
                  <a:lnTo>
                    <a:pt x="1361" y="171"/>
                  </a:lnTo>
                  <a:lnTo>
                    <a:pt x="1389" y="171"/>
                  </a:lnTo>
                  <a:lnTo>
                    <a:pt x="1411" y="164"/>
                  </a:lnTo>
                  <a:lnTo>
                    <a:pt x="1439" y="164"/>
                  </a:lnTo>
                  <a:lnTo>
                    <a:pt x="1468" y="157"/>
                  </a:lnTo>
                  <a:lnTo>
                    <a:pt x="1489" y="150"/>
                  </a:lnTo>
                  <a:lnTo>
                    <a:pt x="1511" y="143"/>
                  </a:lnTo>
                  <a:lnTo>
                    <a:pt x="1532" y="135"/>
                  </a:lnTo>
                  <a:lnTo>
                    <a:pt x="1553" y="135"/>
                  </a:lnTo>
                  <a:lnTo>
                    <a:pt x="1582" y="128"/>
                  </a:lnTo>
                  <a:lnTo>
                    <a:pt x="1603" y="121"/>
                  </a:lnTo>
                  <a:lnTo>
                    <a:pt x="1625" y="121"/>
                  </a:lnTo>
                  <a:lnTo>
                    <a:pt x="1653" y="107"/>
                  </a:lnTo>
                  <a:lnTo>
                    <a:pt x="1668" y="107"/>
                  </a:lnTo>
                  <a:lnTo>
                    <a:pt x="1689" y="100"/>
                  </a:lnTo>
                  <a:lnTo>
                    <a:pt x="1718" y="93"/>
                  </a:lnTo>
                  <a:lnTo>
                    <a:pt x="1739" y="85"/>
                  </a:lnTo>
                  <a:lnTo>
                    <a:pt x="1775" y="71"/>
                  </a:lnTo>
                  <a:lnTo>
                    <a:pt x="1796" y="64"/>
                  </a:lnTo>
                  <a:lnTo>
                    <a:pt x="1825" y="50"/>
                  </a:lnTo>
                  <a:lnTo>
                    <a:pt x="1853" y="43"/>
                  </a:lnTo>
                  <a:lnTo>
                    <a:pt x="1925" y="35"/>
                  </a:lnTo>
                  <a:lnTo>
                    <a:pt x="1946" y="21"/>
                  </a:lnTo>
                  <a:lnTo>
                    <a:pt x="1975" y="21"/>
                  </a:lnTo>
                  <a:lnTo>
                    <a:pt x="2003" y="7"/>
                  </a:lnTo>
                  <a:lnTo>
                    <a:pt x="2025" y="7"/>
                  </a:lnTo>
                  <a:lnTo>
                    <a:pt x="2046" y="0"/>
                  </a:lnTo>
                  <a:lnTo>
                    <a:pt x="2061" y="0"/>
                  </a:lnTo>
                  <a:lnTo>
                    <a:pt x="2082" y="0"/>
                  </a:lnTo>
                  <a:lnTo>
                    <a:pt x="2103" y="0"/>
                  </a:lnTo>
                  <a:lnTo>
                    <a:pt x="2118" y="7"/>
                  </a:lnTo>
                  <a:lnTo>
                    <a:pt x="2139" y="7"/>
                  </a:lnTo>
                  <a:lnTo>
                    <a:pt x="2175" y="7"/>
                  </a:lnTo>
                  <a:lnTo>
                    <a:pt x="2196" y="7"/>
                  </a:lnTo>
                  <a:lnTo>
                    <a:pt x="2211" y="7"/>
                  </a:lnTo>
                  <a:lnTo>
                    <a:pt x="2239" y="7"/>
                  </a:lnTo>
                  <a:lnTo>
                    <a:pt x="2268" y="14"/>
                  </a:lnTo>
                  <a:lnTo>
                    <a:pt x="2289" y="14"/>
                  </a:lnTo>
                  <a:lnTo>
                    <a:pt x="2311" y="14"/>
                  </a:lnTo>
                  <a:lnTo>
                    <a:pt x="2346" y="28"/>
                  </a:lnTo>
                  <a:lnTo>
                    <a:pt x="2368" y="35"/>
                  </a:lnTo>
                  <a:lnTo>
                    <a:pt x="2403" y="35"/>
                  </a:lnTo>
                  <a:lnTo>
                    <a:pt x="2418" y="43"/>
                  </a:lnTo>
                  <a:lnTo>
                    <a:pt x="2439" y="43"/>
                  </a:lnTo>
                  <a:lnTo>
                    <a:pt x="2461" y="57"/>
                  </a:lnTo>
                  <a:lnTo>
                    <a:pt x="2482" y="64"/>
                  </a:lnTo>
                  <a:lnTo>
                    <a:pt x="2511" y="71"/>
                  </a:lnTo>
                  <a:lnTo>
                    <a:pt x="2532" y="85"/>
                  </a:lnTo>
                  <a:lnTo>
                    <a:pt x="2554" y="93"/>
                  </a:lnTo>
                  <a:lnTo>
                    <a:pt x="2589" y="100"/>
                  </a:lnTo>
                  <a:lnTo>
                    <a:pt x="2611" y="107"/>
                  </a:lnTo>
                  <a:lnTo>
                    <a:pt x="2632" y="114"/>
                  </a:lnTo>
                  <a:lnTo>
                    <a:pt x="2661" y="121"/>
                  </a:lnTo>
                  <a:lnTo>
                    <a:pt x="2682" y="121"/>
                  </a:lnTo>
                  <a:lnTo>
                    <a:pt x="2704" y="121"/>
                  </a:lnTo>
                  <a:lnTo>
                    <a:pt x="2725" y="135"/>
                  </a:lnTo>
                  <a:lnTo>
                    <a:pt x="2746" y="135"/>
                  </a:lnTo>
                  <a:lnTo>
                    <a:pt x="2761" y="143"/>
                  </a:lnTo>
                  <a:lnTo>
                    <a:pt x="4272" y="212"/>
                  </a:lnTo>
                  <a:lnTo>
                    <a:pt x="0" y="21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28" name="Freeform 40"/>
            <p:cNvSpPr>
              <a:spLocks/>
            </p:cNvSpPr>
            <p:nvPr/>
          </p:nvSpPr>
          <p:spPr bwMode="auto">
            <a:xfrm>
              <a:off x="1248" y="2496"/>
              <a:ext cx="4273" cy="193"/>
            </a:xfrm>
            <a:custGeom>
              <a:avLst/>
              <a:gdLst>
                <a:gd name="T0" fmla="*/ 0 w 4273"/>
                <a:gd name="T1" fmla="*/ 192 h 193"/>
                <a:gd name="T2" fmla="*/ 384 w 4273"/>
                <a:gd name="T3" fmla="*/ 192 h 193"/>
                <a:gd name="T4" fmla="*/ 960 w 4273"/>
                <a:gd name="T5" fmla="*/ 144 h 193"/>
                <a:gd name="T6" fmla="*/ 1824 w 4273"/>
                <a:gd name="T7" fmla="*/ 192 h 193"/>
                <a:gd name="T8" fmla="*/ 2112 w 4273"/>
                <a:gd name="T9" fmla="*/ 144 h 193"/>
                <a:gd name="T10" fmla="*/ 2139 w 4273"/>
                <a:gd name="T11" fmla="*/ 136 h 193"/>
                <a:gd name="T12" fmla="*/ 2161 w 4273"/>
                <a:gd name="T13" fmla="*/ 121 h 193"/>
                <a:gd name="T14" fmla="*/ 2182 w 4273"/>
                <a:gd name="T15" fmla="*/ 114 h 193"/>
                <a:gd name="T16" fmla="*/ 2211 w 4273"/>
                <a:gd name="T17" fmla="*/ 107 h 193"/>
                <a:gd name="T18" fmla="*/ 2232 w 4273"/>
                <a:gd name="T19" fmla="*/ 93 h 193"/>
                <a:gd name="T20" fmla="*/ 2268 w 4273"/>
                <a:gd name="T21" fmla="*/ 86 h 193"/>
                <a:gd name="T22" fmla="*/ 2289 w 4273"/>
                <a:gd name="T23" fmla="*/ 71 h 193"/>
                <a:gd name="T24" fmla="*/ 2311 w 4273"/>
                <a:gd name="T25" fmla="*/ 64 h 193"/>
                <a:gd name="T26" fmla="*/ 2339 w 4273"/>
                <a:gd name="T27" fmla="*/ 64 h 193"/>
                <a:gd name="T28" fmla="*/ 2368 w 4273"/>
                <a:gd name="T29" fmla="*/ 71 h 193"/>
                <a:gd name="T30" fmla="*/ 2389 w 4273"/>
                <a:gd name="T31" fmla="*/ 71 h 193"/>
                <a:gd name="T32" fmla="*/ 2411 w 4273"/>
                <a:gd name="T33" fmla="*/ 71 h 193"/>
                <a:gd name="T34" fmla="*/ 2432 w 4273"/>
                <a:gd name="T35" fmla="*/ 71 h 193"/>
                <a:gd name="T36" fmla="*/ 2453 w 4273"/>
                <a:gd name="T37" fmla="*/ 71 h 193"/>
                <a:gd name="T38" fmla="*/ 2468 w 4273"/>
                <a:gd name="T39" fmla="*/ 64 h 193"/>
                <a:gd name="T40" fmla="*/ 2736 w 4273"/>
                <a:gd name="T41" fmla="*/ 0 h 193"/>
                <a:gd name="T42" fmla="*/ 3360 w 4273"/>
                <a:gd name="T43" fmla="*/ 0 h 193"/>
                <a:gd name="T44" fmla="*/ 3696 w 4273"/>
                <a:gd name="T45" fmla="*/ 144 h 193"/>
                <a:gd name="T46" fmla="*/ 3744 w 4273"/>
                <a:gd name="T47" fmla="*/ 144 h 193"/>
                <a:gd name="T48" fmla="*/ 4272 w 4273"/>
                <a:gd name="T49" fmla="*/ 192 h 193"/>
                <a:gd name="T50" fmla="*/ 0 w 4273"/>
                <a:gd name="T51" fmla="*/ 192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73"/>
                <a:gd name="T79" fmla="*/ 0 h 193"/>
                <a:gd name="T80" fmla="*/ 4273 w 4273"/>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73" h="193">
                  <a:moveTo>
                    <a:pt x="0" y="192"/>
                  </a:moveTo>
                  <a:lnTo>
                    <a:pt x="384" y="192"/>
                  </a:lnTo>
                  <a:lnTo>
                    <a:pt x="960" y="144"/>
                  </a:lnTo>
                  <a:lnTo>
                    <a:pt x="1824" y="192"/>
                  </a:lnTo>
                  <a:lnTo>
                    <a:pt x="2112" y="144"/>
                  </a:lnTo>
                  <a:lnTo>
                    <a:pt x="2139" y="136"/>
                  </a:lnTo>
                  <a:lnTo>
                    <a:pt x="2161" y="121"/>
                  </a:lnTo>
                  <a:lnTo>
                    <a:pt x="2182" y="114"/>
                  </a:lnTo>
                  <a:lnTo>
                    <a:pt x="2211" y="107"/>
                  </a:lnTo>
                  <a:lnTo>
                    <a:pt x="2232" y="93"/>
                  </a:lnTo>
                  <a:lnTo>
                    <a:pt x="2268" y="86"/>
                  </a:lnTo>
                  <a:lnTo>
                    <a:pt x="2289" y="71"/>
                  </a:lnTo>
                  <a:lnTo>
                    <a:pt x="2311" y="64"/>
                  </a:lnTo>
                  <a:lnTo>
                    <a:pt x="2339" y="64"/>
                  </a:lnTo>
                  <a:lnTo>
                    <a:pt x="2368" y="71"/>
                  </a:lnTo>
                  <a:lnTo>
                    <a:pt x="2389" y="71"/>
                  </a:lnTo>
                  <a:lnTo>
                    <a:pt x="2411" y="71"/>
                  </a:lnTo>
                  <a:lnTo>
                    <a:pt x="2432" y="71"/>
                  </a:lnTo>
                  <a:lnTo>
                    <a:pt x="2453" y="71"/>
                  </a:lnTo>
                  <a:lnTo>
                    <a:pt x="2468" y="64"/>
                  </a:lnTo>
                  <a:lnTo>
                    <a:pt x="2736" y="0"/>
                  </a:lnTo>
                  <a:lnTo>
                    <a:pt x="3360" y="0"/>
                  </a:lnTo>
                  <a:lnTo>
                    <a:pt x="3696" y="144"/>
                  </a:lnTo>
                  <a:lnTo>
                    <a:pt x="3744" y="144"/>
                  </a:lnTo>
                  <a:lnTo>
                    <a:pt x="4272" y="192"/>
                  </a:lnTo>
                  <a:lnTo>
                    <a:pt x="0" y="19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29" name="Freeform 41"/>
            <p:cNvSpPr>
              <a:spLocks/>
            </p:cNvSpPr>
            <p:nvPr/>
          </p:nvSpPr>
          <p:spPr bwMode="auto">
            <a:xfrm>
              <a:off x="1248" y="3024"/>
              <a:ext cx="4273" cy="145"/>
            </a:xfrm>
            <a:custGeom>
              <a:avLst/>
              <a:gdLst>
                <a:gd name="T0" fmla="*/ 0 w 4273"/>
                <a:gd name="T1" fmla="*/ 144 h 145"/>
                <a:gd name="T2" fmla="*/ 720 w 4273"/>
                <a:gd name="T3" fmla="*/ 144 h 145"/>
                <a:gd name="T4" fmla="*/ 816 w 4273"/>
                <a:gd name="T5" fmla="*/ 96 h 145"/>
                <a:gd name="T6" fmla="*/ 1056 w 4273"/>
                <a:gd name="T7" fmla="*/ 144 h 145"/>
                <a:gd name="T8" fmla="*/ 1296 w 4273"/>
                <a:gd name="T9" fmla="*/ 96 h 145"/>
                <a:gd name="T10" fmla="*/ 1536 w 4273"/>
                <a:gd name="T11" fmla="*/ 144 h 145"/>
                <a:gd name="T12" fmla="*/ 1872 w 4273"/>
                <a:gd name="T13" fmla="*/ 48 h 145"/>
                <a:gd name="T14" fmla="*/ 2064 w 4273"/>
                <a:gd name="T15" fmla="*/ 144 h 145"/>
                <a:gd name="T16" fmla="*/ 2400 w 4273"/>
                <a:gd name="T17" fmla="*/ 96 h 145"/>
                <a:gd name="T18" fmla="*/ 2592 w 4273"/>
                <a:gd name="T19" fmla="*/ 144 h 145"/>
                <a:gd name="T20" fmla="*/ 2928 w 4273"/>
                <a:gd name="T21" fmla="*/ 0 h 145"/>
                <a:gd name="T22" fmla="*/ 3168 w 4273"/>
                <a:gd name="T23" fmla="*/ 144 h 145"/>
                <a:gd name="T24" fmla="*/ 3456 w 4273"/>
                <a:gd name="T25" fmla="*/ 0 h 145"/>
                <a:gd name="T26" fmla="*/ 3888 w 4273"/>
                <a:gd name="T27" fmla="*/ 144 h 145"/>
                <a:gd name="T28" fmla="*/ 4128 w 4273"/>
                <a:gd name="T29" fmla="*/ 48 h 145"/>
                <a:gd name="T30" fmla="*/ 4272 w 4273"/>
                <a:gd name="T31" fmla="*/ 144 h 145"/>
                <a:gd name="T32" fmla="*/ 0 w 4273"/>
                <a:gd name="T33" fmla="*/ 144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73"/>
                <a:gd name="T52" fmla="*/ 0 h 145"/>
                <a:gd name="T53" fmla="*/ 4273 w 4273"/>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73" h="145">
                  <a:moveTo>
                    <a:pt x="0" y="144"/>
                  </a:moveTo>
                  <a:lnTo>
                    <a:pt x="720" y="144"/>
                  </a:lnTo>
                  <a:lnTo>
                    <a:pt x="816" y="96"/>
                  </a:lnTo>
                  <a:lnTo>
                    <a:pt x="1056" y="144"/>
                  </a:lnTo>
                  <a:lnTo>
                    <a:pt x="1296" y="96"/>
                  </a:lnTo>
                  <a:lnTo>
                    <a:pt x="1536" y="144"/>
                  </a:lnTo>
                  <a:lnTo>
                    <a:pt x="1872" y="48"/>
                  </a:lnTo>
                  <a:lnTo>
                    <a:pt x="2064" y="144"/>
                  </a:lnTo>
                  <a:lnTo>
                    <a:pt x="2400" y="96"/>
                  </a:lnTo>
                  <a:lnTo>
                    <a:pt x="2592" y="144"/>
                  </a:lnTo>
                  <a:lnTo>
                    <a:pt x="2928" y="0"/>
                  </a:lnTo>
                  <a:lnTo>
                    <a:pt x="3168" y="144"/>
                  </a:lnTo>
                  <a:lnTo>
                    <a:pt x="3456" y="0"/>
                  </a:lnTo>
                  <a:lnTo>
                    <a:pt x="3888" y="144"/>
                  </a:lnTo>
                  <a:lnTo>
                    <a:pt x="4128" y="48"/>
                  </a:lnTo>
                  <a:lnTo>
                    <a:pt x="4272" y="144"/>
                  </a:lnTo>
                  <a:lnTo>
                    <a:pt x="0" y="144"/>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grpSp>
      <p:grpSp>
        <p:nvGrpSpPr>
          <p:cNvPr id="153630" name="Group 42"/>
          <p:cNvGrpSpPr>
            <a:grpSpLocks/>
          </p:cNvGrpSpPr>
          <p:nvPr/>
        </p:nvGrpSpPr>
        <p:grpSpPr bwMode="auto">
          <a:xfrm>
            <a:off x="7954963" y="1773238"/>
            <a:ext cx="1071563" cy="3257550"/>
            <a:chOff x="1248" y="1117"/>
            <a:chExt cx="4273" cy="2052"/>
          </a:xfrm>
        </p:grpSpPr>
        <p:sp>
          <p:nvSpPr>
            <p:cNvPr id="153631" name="Freeform 43"/>
            <p:cNvSpPr>
              <a:spLocks/>
            </p:cNvSpPr>
            <p:nvPr/>
          </p:nvSpPr>
          <p:spPr bwMode="auto">
            <a:xfrm>
              <a:off x="1248" y="1117"/>
              <a:ext cx="4177" cy="180"/>
            </a:xfrm>
            <a:custGeom>
              <a:avLst/>
              <a:gdLst>
                <a:gd name="T0" fmla="*/ 88 w 4177"/>
                <a:gd name="T1" fmla="*/ 121 h 180"/>
                <a:gd name="T2" fmla="*/ 144 w 4177"/>
                <a:gd name="T3" fmla="*/ 83 h 180"/>
                <a:gd name="T4" fmla="*/ 181 w 4177"/>
                <a:gd name="T5" fmla="*/ 100 h 180"/>
                <a:gd name="T6" fmla="*/ 217 w 4177"/>
                <a:gd name="T7" fmla="*/ 93 h 180"/>
                <a:gd name="T8" fmla="*/ 260 w 4177"/>
                <a:gd name="T9" fmla="*/ 78 h 180"/>
                <a:gd name="T10" fmla="*/ 302 w 4177"/>
                <a:gd name="T11" fmla="*/ 57 h 180"/>
                <a:gd name="T12" fmla="*/ 345 w 4177"/>
                <a:gd name="T13" fmla="*/ 50 h 180"/>
                <a:gd name="T14" fmla="*/ 381 w 4177"/>
                <a:gd name="T15" fmla="*/ 43 h 180"/>
                <a:gd name="T16" fmla="*/ 417 w 4177"/>
                <a:gd name="T17" fmla="*/ 28 h 180"/>
                <a:gd name="T18" fmla="*/ 460 w 4177"/>
                <a:gd name="T19" fmla="*/ 14 h 180"/>
                <a:gd name="T20" fmla="*/ 502 w 4177"/>
                <a:gd name="T21" fmla="*/ 0 h 180"/>
                <a:gd name="T22" fmla="*/ 538 w 4177"/>
                <a:gd name="T23" fmla="*/ 0 h 180"/>
                <a:gd name="T24" fmla="*/ 581 w 4177"/>
                <a:gd name="T25" fmla="*/ 0 h 180"/>
                <a:gd name="T26" fmla="*/ 617 w 4177"/>
                <a:gd name="T27" fmla="*/ 0 h 180"/>
                <a:gd name="T28" fmla="*/ 660 w 4177"/>
                <a:gd name="T29" fmla="*/ 0 h 180"/>
                <a:gd name="T30" fmla="*/ 702 w 4177"/>
                <a:gd name="T31" fmla="*/ 0 h 180"/>
                <a:gd name="T32" fmla="*/ 752 w 4177"/>
                <a:gd name="T33" fmla="*/ 7 h 180"/>
                <a:gd name="T34" fmla="*/ 795 w 4177"/>
                <a:gd name="T35" fmla="*/ 7 h 180"/>
                <a:gd name="T36" fmla="*/ 838 w 4177"/>
                <a:gd name="T37" fmla="*/ 28 h 180"/>
                <a:gd name="T38" fmla="*/ 881 w 4177"/>
                <a:gd name="T39" fmla="*/ 35 h 180"/>
                <a:gd name="T40" fmla="*/ 917 w 4177"/>
                <a:gd name="T41" fmla="*/ 35 h 180"/>
                <a:gd name="T42" fmla="*/ 967 w 4177"/>
                <a:gd name="T43" fmla="*/ 35 h 180"/>
                <a:gd name="T44" fmla="*/ 1003 w 4177"/>
                <a:gd name="T45" fmla="*/ 43 h 180"/>
                <a:gd name="T46" fmla="*/ 1045 w 4177"/>
                <a:gd name="T47" fmla="*/ 43 h 180"/>
                <a:gd name="T48" fmla="*/ 1088 w 4177"/>
                <a:gd name="T49" fmla="*/ 43 h 180"/>
                <a:gd name="T50" fmla="*/ 1145 w 4177"/>
                <a:gd name="T51" fmla="*/ 43 h 180"/>
                <a:gd name="T52" fmla="*/ 1188 w 4177"/>
                <a:gd name="T53" fmla="*/ 43 h 180"/>
                <a:gd name="T54" fmla="*/ 1231 w 4177"/>
                <a:gd name="T55" fmla="*/ 43 h 180"/>
                <a:gd name="T56" fmla="*/ 1281 w 4177"/>
                <a:gd name="T57" fmla="*/ 43 h 180"/>
                <a:gd name="T58" fmla="*/ 1324 w 4177"/>
                <a:gd name="T59" fmla="*/ 50 h 180"/>
                <a:gd name="T60" fmla="*/ 1360 w 4177"/>
                <a:gd name="T61" fmla="*/ 64 h 180"/>
                <a:gd name="T62" fmla="*/ 1403 w 4177"/>
                <a:gd name="T63" fmla="*/ 85 h 180"/>
                <a:gd name="T64" fmla="*/ 1445 w 4177"/>
                <a:gd name="T65" fmla="*/ 93 h 180"/>
                <a:gd name="T66" fmla="*/ 1481 w 4177"/>
                <a:gd name="T67" fmla="*/ 107 h 180"/>
                <a:gd name="T68" fmla="*/ 1524 w 4177"/>
                <a:gd name="T69" fmla="*/ 121 h 180"/>
                <a:gd name="T70" fmla="*/ 1574 w 4177"/>
                <a:gd name="T71" fmla="*/ 128 h 180"/>
                <a:gd name="T72" fmla="*/ 1638 w 4177"/>
                <a:gd name="T73" fmla="*/ 150 h 180"/>
                <a:gd name="T74" fmla="*/ 1681 w 4177"/>
                <a:gd name="T75" fmla="*/ 157 h 180"/>
                <a:gd name="T76" fmla="*/ 1724 w 4177"/>
                <a:gd name="T77" fmla="*/ 164 h 180"/>
                <a:gd name="T78" fmla="*/ 1760 w 4177"/>
                <a:gd name="T79" fmla="*/ 164 h 180"/>
                <a:gd name="T80" fmla="*/ 1888 w 4177"/>
                <a:gd name="T81" fmla="*/ 164 h 180"/>
                <a:gd name="T82" fmla="*/ 1931 w 4177"/>
                <a:gd name="T83" fmla="*/ 171 h 180"/>
                <a:gd name="T84" fmla="*/ 1974 w 4177"/>
                <a:gd name="T85" fmla="*/ 171 h 180"/>
                <a:gd name="T86" fmla="*/ 2976 w 4177"/>
                <a:gd name="T87" fmla="*/ 131 h 180"/>
                <a:gd name="T88" fmla="*/ 768 w 4177"/>
                <a:gd name="T89" fmla="*/ 179 h 180"/>
                <a:gd name="T90" fmla="*/ 48 w 4177"/>
                <a:gd name="T91" fmla="*/ 131 h 1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7"/>
                <a:gd name="T139" fmla="*/ 0 h 180"/>
                <a:gd name="T140" fmla="*/ 4177 w 4177"/>
                <a:gd name="T141" fmla="*/ 180 h 1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7" h="180">
                  <a:moveTo>
                    <a:pt x="48" y="131"/>
                  </a:moveTo>
                  <a:lnTo>
                    <a:pt x="88" y="121"/>
                  </a:lnTo>
                  <a:lnTo>
                    <a:pt x="117" y="121"/>
                  </a:lnTo>
                  <a:lnTo>
                    <a:pt x="144" y="83"/>
                  </a:lnTo>
                  <a:lnTo>
                    <a:pt x="160" y="100"/>
                  </a:lnTo>
                  <a:lnTo>
                    <a:pt x="181" y="100"/>
                  </a:lnTo>
                  <a:lnTo>
                    <a:pt x="202" y="93"/>
                  </a:lnTo>
                  <a:lnTo>
                    <a:pt x="217" y="93"/>
                  </a:lnTo>
                  <a:lnTo>
                    <a:pt x="245" y="85"/>
                  </a:lnTo>
                  <a:lnTo>
                    <a:pt x="260" y="78"/>
                  </a:lnTo>
                  <a:lnTo>
                    <a:pt x="281" y="71"/>
                  </a:lnTo>
                  <a:lnTo>
                    <a:pt x="302" y="57"/>
                  </a:lnTo>
                  <a:lnTo>
                    <a:pt x="317" y="57"/>
                  </a:lnTo>
                  <a:lnTo>
                    <a:pt x="345" y="50"/>
                  </a:lnTo>
                  <a:lnTo>
                    <a:pt x="360" y="43"/>
                  </a:lnTo>
                  <a:lnTo>
                    <a:pt x="381" y="43"/>
                  </a:lnTo>
                  <a:lnTo>
                    <a:pt x="402" y="35"/>
                  </a:lnTo>
                  <a:lnTo>
                    <a:pt x="417" y="28"/>
                  </a:lnTo>
                  <a:lnTo>
                    <a:pt x="438" y="21"/>
                  </a:lnTo>
                  <a:lnTo>
                    <a:pt x="460" y="14"/>
                  </a:lnTo>
                  <a:lnTo>
                    <a:pt x="481" y="7"/>
                  </a:lnTo>
                  <a:lnTo>
                    <a:pt x="502" y="0"/>
                  </a:lnTo>
                  <a:lnTo>
                    <a:pt x="517" y="0"/>
                  </a:lnTo>
                  <a:lnTo>
                    <a:pt x="538" y="0"/>
                  </a:lnTo>
                  <a:lnTo>
                    <a:pt x="560" y="0"/>
                  </a:lnTo>
                  <a:lnTo>
                    <a:pt x="581" y="0"/>
                  </a:lnTo>
                  <a:lnTo>
                    <a:pt x="602" y="0"/>
                  </a:lnTo>
                  <a:lnTo>
                    <a:pt x="617" y="0"/>
                  </a:lnTo>
                  <a:lnTo>
                    <a:pt x="638" y="0"/>
                  </a:lnTo>
                  <a:lnTo>
                    <a:pt x="660" y="0"/>
                  </a:lnTo>
                  <a:lnTo>
                    <a:pt x="681" y="0"/>
                  </a:lnTo>
                  <a:lnTo>
                    <a:pt x="702" y="0"/>
                  </a:lnTo>
                  <a:lnTo>
                    <a:pt x="724" y="0"/>
                  </a:lnTo>
                  <a:lnTo>
                    <a:pt x="752" y="7"/>
                  </a:lnTo>
                  <a:lnTo>
                    <a:pt x="774" y="7"/>
                  </a:lnTo>
                  <a:lnTo>
                    <a:pt x="795" y="7"/>
                  </a:lnTo>
                  <a:lnTo>
                    <a:pt x="810" y="14"/>
                  </a:lnTo>
                  <a:lnTo>
                    <a:pt x="838" y="28"/>
                  </a:lnTo>
                  <a:lnTo>
                    <a:pt x="860" y="28"/>
                  </a:lnTo>
                  <a:lnTo>
                    <a:pt x="881" y="35"/>
                  </a:lnTo>
                  <a:lnTo>
                    <a:pt x="902" y="35"/>
                  </a:lnTo>
                  <a:lnTo>
                    <a:pt x="917" y="35"/>
                  </a:lnTo>
                  <a:lnTo>
                    <a:pt x="952" y="35"/>
                  </a:lnTo>
                  <a:lnTo>
                    <a:pt x="967" y="35"/>
                  </a:lnTo>
                  <a:lnTo>
                    <a:pt x="988" y="35"/>
                  </a:lnTo>
                  <a:lnTo>
                    <a:pt x="1003" y="43"/>
                  </a:lnTo>
                  <a:lnTo>
                    <a:pt x="1024" y="43"/>
                  </a:lnTo>
                  <a:lnTo>
                    <a:pt x="1045" y="43"/>
                  </a:lnTo>
                  <a:lnTo>
                    <a:pt x="1067" y="43"/>
                  </a:lnTo>
                  <a:lnTo>
                    <a:pt x="1088" y="43"/>
                  </a:lnTo>
                  <a:lnTo>
                    <a:pt x="1117" y="43"/>
                  </a:lnTo>
                  <a:lnTo>
                    <a:pt x="1145" y="43"/>
                  </a:lnTo>
                  <a:lnTo>
                    <a:pt x="1167" y="43"/>
                  </a:lnTo>
                  <a:lnTo>
                    <a:pt x="1188" y="43"/>
                  </a:lnTo>
                  <a:lnTo>
                    <a:pt x="1203" y="43"/>
                  </a:lnTo>
                  <a:lnTo>
                    <a:pt x="1231" y="43"/>
                  </a:lnTo>
                  <a:lnTo>
                    <a:pt x="1260" y="43"/>
                  </a:lnTo>
                  <a:lnTo>
                    <a:pt x="1281" y="43"/>
                  </a:lnTo>
                  <a:lnTo>
                    <a:pt x="1303" y="43"/>
                  </a:lnTo>
                  <a:lnTo>
                    <a:pt x="1324" y="50"/>
                  </a:lnTo>
                  <a:lnTo>
                    <a:pt x="1345" y="64"/>
                  </a:lnTo>
                  <a:lnTo>
                    <a:pt x="1360" y="64"/>
                  </a:lnTo>
                  <a:lnTo>
                    <a:pt x="1381" y="78"/>
                  </a:lnTo>
                  <a:lnTo>
                    <a:pt x="1403" y="85"/>
                  </a:lnTo>
                  <a:lnTo>
                    <a:pt x="1424" y="93"/>
                  </a:lnTo>
                  <a:lnTo>
                    <a:pt x="1445" y="93"/>
                  </a:lnTo>
                  <a:lnTo>
                    <a:pt x="1460" y="100"/>
                  </a:lnTo>
                  <a:lnTo>
                    <a:pt x="1481" y="107"/>
                  </a:lnTo>
                  <a:lnTo>
                    <a:pt x="1503" y="114"/>
                  </a:lnTo>
                  <a:lnTo>
                    <a:pt x="1524" y="121"/>
                  </a:lnTo>
                  <a:lnTo>
                    <a:pt x="1553" y="121"/>
                  </a:lnTo>
                  <a:lnTo>
                    <a:pt x="1574" y="128"/>
                  </a:lnTo>
                  <a:lnTo>
                    <a:pt x="1610" y="143"/>
                  </a:lnTo>
                  <a:lnTo>
                    <a:pt x="1638" y="150"/>
                  </a:lnTo>
                  <a:lnTo>
                    <a:pt x="1660" y="150"/>
                  </a:lnTo>
                  <a:lnTo>
                    <a:pt x="1681" y="157"/>
                  </a:lnTo>
                  <a:lnTo>
                    <a:pt x="1703" y="157"/>
                  </a:lnTo>
                  <a:lnTo>
                    <a:pt x="1724" y="164"/>
                  </a:lnTo>
                  <a:lnTo>
                    <a:pt x="1745" y="164"/>
                  </a:lnTo>
                  <a:lnTo>
                    <a:pt x="1760" y="164"/>
                  </a:lnTo>
                  <a:lnTo>
                    <a:pt x="1824" y="164"/>
                  </a:lnTo>
                  <a:lnTo>
                    <a:pt x="1888" y="164"/>
                  </a:lnTo>
                  <a:lnTo>
                    <a:pt x="1910" y="164"/>
                  </a:lnTo>
                  <a:lnTo>
                    <a:pt x="1931" y="171"/>
                  </a:lnTo>
                  <a:lnTo>
                    <a:pt x="1953" y="171"/>
                  </a:lnTo>
                  <a:lnTo>
                    <a:pt x="1974" y="171"/>
                  </a:lnTo>
                  <a:lnTo>
                    <a:pt x="2496" y="131"/>
                  </a:lnTo>
                  <a:lnTo>
                    <a:pt x="2976" y="131"/>
                  </a:lnTo>
                  <a:lnTo>
                    <a:pt x="4176" y="179"/>
                  </a:lnTo>
                  <a:lnTo>
                    <a:pt x="768" y="179"/>
                  </a:lnTo>
                  <a:lnTo>
                    <a:pt x="0" y="179"/>
                  </a:lnTo>
                  <a:lnTo>
                    <a:pt x="48" y="131"/>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32" name="Freeform 44"/>
            <p:cNvSpPr>
              <a:spLocks/>
            </p:cNvSpPr>
            <p:nvPr/>
          </p:nvSpPr>
          <p:spPr bwMode="auto">
            <a:xfrm>
              <a:off x="1248" y="1610"/>
              <a:ext cx="4197" cy="167"/>
            </a:xfrm>
            <a:custGeom>
              <a:avLst/>
              <a:gdLst>
                <a:gd name="T0" fmla="*/ 75 w 4197"/>
                <a:gd name="T1" fmla="*/ 164 h 167"/>
                <a:gd name="T2" fmla="*/ 139 w 4197"/>
                <a:gd name="T3" fmla="*/ 164 h 167"/>
                <a:gd name="T4" fmla="*/ 196 w 4197"/>
                <a:gd name="T5" fmla="*/ 143 h 167"/>
                <a:gd name="T6" fmla="*/ 260 w 4197"/>
                <a:gd name="T7" fmla="*/ 121 h 167"/>
                <a:gd name="T8" fmla="*/ 332 w 4197"/>
                <a:gd name="T9" fmla="*/ 121 h 167"/>
                <a:gd name="T10" fmla="*/ 389 w 4197"/>
                <a:gd name="T11" fmla="*/ 121 h 167"/>
                <a:gd name="T12" fmla="*/ 446 w 4197"/>
                <a:gd name="T13" fmla="*/ 143 h 167"/>
                <a:gd name="T14" fmla="*/ 518 w 4197"/>
                <a:gd name="T15" fmla="*/ 128 h 167"/>
                <a:gd name="T16" fmla="*/ 575 w 4197"/>
                <a:gd name="T17" fmla="*/ 128 h 167"/>
                <a:gd name="T18" fmla="*/ 639 w 4197"/>
                <a:gd name="T19" fmla="*/ 121 h 167"/>
                <a:gd name="T20" fmla="*/ 718 w 4197"/>
                <a:gd name="T21" fmla="*/ 114 h 167"/>
                <a:gd name="T22" fmla="*/ 789 w 4197"/>
                <a:gd name="T23" fmla="*/ 107 h 167"/>
                <a:gd name="T24" fmla="*/ 875 w 4197"/>
                <a:gd name="T25" fmla="*/ 93 h 167"/>
                <a:gd name="T26" fmla="*/ 939 w 4197"/>
                <a:gd name="T27" fmla="*/ 78 h 167"/>
                <a:gd name="T28" fmla="*/ 1011 w 4197"/>
                <a:gd name="T29" fmla="*/ 43 h 167"/>
                <a:gd name="T30" fmla="*/ 1068 w 4197"/>
                <a:gd name="T31" fmla="*/ 28 h 167"/>
                <a:gd name="T32" fmla="*/ 1132 w 4197"/>
                <a:gd name="T33" fmla="*/ 21 h 167"/>
                <a:gd name="T34" fmla="*/ 1189 w 4197"/>
                <a:gd name="T35" fmla="*/ 14 h 167"/>
                <a:gd name="T36" fmla="*/ 1261 w 4197"/>
                <a:gd name="T37" fmla="*/ 7 h 167"/>
                <a:gd name="T38" fmla="*/ 1332 w 4197"/>
                <a:gd name="T39" fmla="*/ 0 h 167"/>
                <a:gd name="T40" fmla="*/ 1389 w 4197"/>
                <a:gd name="T41" fmla="*/ 0 h 167"/>
                <a:gd name="T42" fmla="*/ 1468 w 4197"/>
                <a:gd name="T43" fmla="*/ 0 h 167"/>
                <a:gd name="T44" fmla="*/ 1539 w 4197"/>
                <a:gd name="T45" fmla="*/ 7 h 167"/>
                <a:gd name="T46" fmla="*/ 1603 w 4197"/>
                <a:gd name="T47" fmla="*/ 36 h 167"/>
                <a:gd name="T48" fmla="*/ 1680 w 4197"/>
                <a:gd name="T49" fmla="*/ 70 h 167"/>
                <a:gd name="T50" fmla="*/ 1725 w 4197"/>
                <a:gd name="T51" fmla="*/ 64 h 167"/>
                <a:gd name="T52" fmla="*/ 1782 w 4197"/>
                <a:gd name="T53" fmla="*/ 64 h 167"/>
                <a:gd name="T54" fmla="*/ 1839 w 4197"/>
                <a:gd name="T55" fmla="*/ 64 h 167"/>
                <a:gd name="T56" fmla="*/ 1911 w 4197"/>
                <a:gd name="T57" fmla="*/ 64 h 167"/>
                <a:gd name="T58" fmla="*/ 1961 w 4197"/>
                <a:gd name="T59" fmla="*/ 100 h 167"/>
                <a:gd name="T60" fmla="*/ 2018 w 4197"/>
                <a:gd name="T61" fmla="*/ 136 h 167"/>
                <a:gd name="T62" fmla="*/ 2089 w 4197"/>
                <a:gd name="T63" fmla="*/ 157 h 167"/>
                <a:gd name="T64" fmla="*/ 2161 w 4197"/>
                <a:gd name="T65" fmla="*/ 157 h 167"/>
                <a:gd name="T66" fmla="*/ 2232 w 4197"/>
                <a:gd name="T67" fmla="*/ 150 h 167"/>
                <a:gd name="T68" fmla="*/ 2318 w 4197"/>
                <a:gd name="T69" fmla="*/ 150 h 167"/>
                <a:gd name="T70" fmla="*/ 2382 w 4197"/>
                <a:gd name="T71" fmla="*/ 150 h 167"/>
                <a:gd name="T72" fmla="*/ 2439 w 4197"/>
                <a:gd name="T73" fmla="*/ 150 h 167"/>
                <a:gd name="T74" fmla="*/ 2596 w 4197"/>
                <a:gd name="T75" fmla="*/ 157 h 167"/>
                <a:gd name="T76" fmla="*/ 3368 w 4197"/>
                <a:gd name="T77" fmla="*/ 157 h 167"/>
                <a:gd name="T78" fmla="*/ 3939 w 4197"/>
                <a:gd name="T79" fmla="*/ 136 h 167"/>
                <a:gd name="T80" fmla="*/ 4011 w 4197"/>
                <a:gd name="T81" fmla="*/ 136 h 167"/>
                <a:gd name="T82" fmla="*/ 4075 w 4197"/>
                <a:gd name="T83" fmla="*/ 143 h 167"/>
                <a:gd name="T84" fmla="*/ 4139 w 4197"/>
                <a:gd name="T85" fmla="*/ 150 h 167"/>
                <a:gd name="T86" fmla="*/ 4196 w 4197"/>
                <a:gd name="T87" fmla="*/ 15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97"/>
                <a:gd name="T133" fmla="*/ 0 h 167"/>
                <a:gd name="T134" fmla="*/ 4197 w 4197"/>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97" h="167">
                  <a:moveTo>
                    <a:pt x="0" y="166"/>
                  </a:moveTo>
                  <a:lnTo>
                    <a:pt x="60" y="164"/>
                  </a:lnTo>
                  <a:lnTo>
                    <a:pt x="75" y="164"/>
                  </a:lnTo>
                  <a:lnTo>
                    <a:pt x="96" y="164"/>
                  </a:lnTo>
                  <a:lnTo>
                    <a:pt x="118" y="164"/>
                  </a:lnTo>
                  <a:lnTo>
                    <a:pt x="139" y="164"/>
                  </a:lnTo>
                  <a:lnTo>
                    <a:pt x="160" y="150"/>
                  </a:lnTo>
                  <a:lnTo>
                    <a:pt x="175" y="150"/>
                  </a:lnTo>
                  <a:lnTo>
                    <a:pt x="196" y="143"/>
                  </a:lnTo>
                  <a:lnTo>
                    <a:pt x="218" y="136"/>
                  </a:lnTo>
                  <a:lnTo>
                    <a:pt x="239" y="128"/>
                  </a:lnTo>
                  <a:lnTo>
                    <a:pt x="260" y="121"/>
                  </a:lnTo>
                  <a:lnTo>
                    <a:pt x="275" y="121"/>
                  </a:lnTo>
                  <a:lnTo>
                    <a:pt x="296" y="121"/>
                  </a:lnTo>
                  <a:lnTo>
                    <a:pt x="332" y="121"/>
                  </a:lnTo>
                  <a:lnTo>
                    <a:pt x="353" y="121"/>
                  </a:lnTo>
                  <a:lnTo>
                    <a:pt x="368" y="121"/>
                  </a:lnTo>
                  <a:lnTo>
                    <a:pt x="389" y="121"/>
                  </a:lnTo>
                  <a:lnTo>
                    <a:pt x="410" y="136"/>
                  </a:lnTo>
                  <a:lnTo>
                    <a:pt x="425" y="136"/>
                  </a:lnTo>
                  <a:lnTo>
                    <a:pt x="446" y="143"/>
                  </a:lnTo>
                  <a:lnTo>
                    <a:pt x="468" y="143"/>
                  </a:lnTo>
                  <a:lnTo>
                    <a:pt x="496" y="136"/>
                  </a:lnTo>
                  <a:lnTo>
                    <a:pt x="518" y="128"/>
                  </a:lnTo>
                  <a:lnTo>
                    <a:pt x="539" y="128"/>
                  </a:lnTo>
                  <a:lnTo>
                    <a:pt x="560" y="128"/>
                  </a:lnTo>
                  <a:lnTo>
                    <a:pt x="575" y="128"/>
                  </a:lnTo>
                  <a:lnTo>
                    <a:pt x="596" y="121"/>
                  </a:lnTo>
                  <a:lnTo>
                    <a:pt x="618" y="121"/>
                  </a:lnTo>
                  <a:lnTo>
                    <a:pt x="639" y="121"/>
                  </a:lnTo>
                  <a:lnTo>
                    <a:pt x="668" y="121"/>
                  </a:lnTo>
                  <a:lnTo>
                    <a:pt x="689" y="114"/>
                  </a:lnTo>
                  <a:lnTo>
                    <a:pt x="718" y="114"/>
                  </a:lnTo>
                  <a:lnTo>
                    <a:pt x="739" y="107"/>
                  </a:lnTo>
                  <a:lnTo>
                    <a:pt x="768" y="107"/>
                  </a:lnTo>
                  <a:lnTo>
                    <a:pt x="789" y="107"/>
                  </a:lnTo>
                  <a:lnTo>
                    <a:pt x="818" y="100"/>
                  </a:lnTo>
                  <a:lnTo>
                    <a:pt x="839" y="100"/>
                  </a:lnTo>
                  <a:lnTo>
                    <a:pt x="875" y="93"/>
                  </a:lnTo>
                  <a:lnTo>
                    <a:pt x="903" y="93"/>
                  </a:lnTo>
                  <a:lnTo>
                    <a:pt x="918" y="86"/>
                  </a:lnTo>
                  <a:lnTo>
                    <a:pt x="939" y="78"/>
                  </a:lnTo>
                  <a:lnTo>
                    <a:pt x="961" y="71"/>
                  </a:lnTo>
                  <a:lnTo>
                    <a:pt x="982" y="57"/>
                  </a:lnTo>
                  <a:lnTo>
                    <a:pt x="1011" y="43"/>
                  </a:lnTo>
                  <a:lnTo>
                    <a:pt x="1032" y="36"/>
                  </a:lnTo>
                  <a:lnTo>
                    <a:pt x="1053" y="36"/>
                  </a:lnTo>
                  <a:lnTo>
                    <a:pt x="1068" y="28"/>
                  </a:lnTo>
                  <a:lnTo>
                    <a:pt x="1089" y="28"/>
                  </a:lnTo>
                  <a:lnTo>
                    <a:pt x="1111" y="28"/>
                  </a:lnTo>
                  <a:lnTo>
                    <a:pt x="1132" y="21"/>
                  </a:lnTo>
                  <a:lnTo>
                    <a:pt x="1153" y="14"/>
                  </a:lnTo>
                  <a:lnTo>
                    <a:pt x="1168" y="14"/>
                  </a:lnTo>
                  <a:lnTo>
                    <a:pt x="1189" y="14"/>
                  </a:lnTo>
                  <a:lnTo>
                    <a:pt x="1218" y="7"/>
                  </a:lnTo>
                  <a:lnTo>
                    <a:pt x="1246" y="7"/>
                  </a:lnTo>
                  <a:lnTo>
                    <a:pt x="1261" y="7"/>
                  </a:lnTo>
                  <a:lnTo>
                    <a:pt x="1282" y="0"/>
                  </a:lnTo>
                  <a:lnTo>
                    <a:pt x="1311" y="0"/>
                  </a:lnTo>
                  <a:lnTo>
                    <a:pt x="1332" y="0"/>
                  </a:lnTo>
                  <a:lnTo>
                    <a:pt x="1353" y="0"/>
                  </a:lnTo>
                  <a:lnTo>
                    <a:pt x="1368" y="0"/>
                  </a:lnTo>
                  <a:lnTo>
                    <a:pt x="1389" y="0"/>
                  </a:lnTo>
                  <a:lnTo>
                    <a:pt x="1411" y="0"/>
                  </a:lnTo>
                  <a:lnTo>
                    <a:pt x="1432" y="0"/>
                  </a:lnTo>
                  <a:lnTo>
                    <a:pt x="1468" y="0"/>
                  </a:lnTo>
                  <a:lnTo>
                    <a:pt x="1503" y="0"/>
                  </a:lnTo>
                  <a:lnTo>
                    <a:pt x="1518" y="0"/>
                  </a:lnTo>
                  <a:lnTo>
                    <a:pt x="1539" y="7"/>
                  </a:lnTo>
                  <a:lnTo>
                    <a:pt x="1561" y="14"/>
                  </a:lnTo>
                  <a:lnTo>
                    <a:pt x="1582" y="28"/>
                  </a:lnTo>
                  <a:lnTo>
                    <a:pt x="1603" y="36"/>
                  </a:lnTo>
                  <a:lnTo>
                    <a:pt x="1618" y="43"/>
                  </a:lnTo>
                  <a:lnTo>
                    <a:pt x="1639" y="50"/>
                  </a:lnTo>
                  <a:lnTo>
                    <a:pt x="1680" y="70"/>
                  </a:lnTo>
                  <a:lnTo>
                    <a:pt x="1682" y="64"/>
                  </a:lnTo>
                  <a:lnTo>
                    <a:pt x="1703" y="64"/>
                  </a:lnTo>
                  <a:lnTo>
                    <a:pt x="1725" y="64"/>
                  </a:lnTo>
                  <a:lnTo>
                    <a:pt x="1776" y="70"/>
                  </a:lnTo>
                  <a:lnTo>
                    <a:pt x="1761" y="64"/>
                  </a:lnTo>
                  <a:lnTo>
                    <a:pt x="1782" y="64"/>
                  </a:lnTo>
                  <a:lnTo>
                    <a:pt x="1803" y="64"/>
                  </a:lnTo>
                  <a:lnTo>
                    <a:pt x="1818" y="64"/>
                  </a:lnTo>
                  <a:lnTo>
                    <a:pt x="1839" y="64"/>
                  </a:lnTo>
                  <a:lnTo>
                    <a:pt x="1868" y="64"/>
                  </a:lnTo>
                  <a:lnTo>
                    <a:pt x="1889" y="64"/>
                  </a:lnTo>
                  <a:lnTo>
                    <a:pt x="1911" y="64"/>
                  </a:lnTo>
                  <a:lnTo>
                    <a:pt x="1932" y="71"/>
                  </a:lnTo>
                  <a:lnTo>
                    <a:pt x="1939" y="86"/>
                  </a:lnTo>
                  <a:lnTo>
                    <a:pt x="1961" y="100"/>
                  </a:lnTo>
                  <a:lnTo>
                    <a:pt x="1982" y="114"/>
                  </a:lnTo>
                  <a:lnTo>
                    <a:pt x="2003" y="128"/>
                  </a:lnTo>
                  <a:lnTo>
                    <a:pt x="2018" y="136"/>
                  </a:lnTo>
                  <a:lnTo>
                    <a:pt x="2039" y="143"/>
                  </a:lnTo>
                  <a:lnTo>
                    <a:pt x="2061" y="150"/>
                  </a:lnTo>
                  <a:lnTo>
                    <a:pt x="2089" y="157"/>
                  </a:lnTo>
                  <a:lnTo>
                    <a:pt x="2112" y="118"/>
                  </a:lnTo>
                  <a:lnTo>
                    <a:pt x="2146" y="157"/>
                  </a:lnTo>
                  <a:lnTo>
                    <a:pt x="2161" y="157"/>
                  </a:lnTo>
                  <a:lnTo>
                    <a:pt x="2182" y="150"/>
                  </a:lnTo>
                  <a:lnTo>
                    <a:pt x="2211" y="150"/>
                  </a:lnTo>
                  <a:lnTo>
                    <a:pt x="2232" y="150"/>
                  </a:lnTo>
                  <a:lnTo>
                    <a:pt x="2261" y="150"/>
                  </a:lnTo>
                  <a:lnTo>
                    <a:pt x="2296" y="150"/>
                  </a:lnTo>
                  <a:lnTo>
                    <a:pt x="2318" y="150"/>
                  </a:lnTo>
                  <a:lnTo>
                    <a:pt x="2346" y="150"/>
                  </a:lnTo>
                  <a:lnTo>
                    <a:pt x="2361" y="150"/>
                  </a:lnTo>
                  <a:lnTo>
                    <a:pt x="2382" y="150"/>
                  </a:lnTo>
                  <a:lnTo>
                    <a:pt x="2403" y="150"/>
                  </a:lnTo>
                  <a:lnTo>
                    <a:pt x="2418" y="150"/>
                  </a:lnTo>
                  <a:lnTo>
                    <a:pt x="2439" y="150"/>
                  </a:lnTo>
                  <a:lnTo>
                    <a:pt x="2468" y="150"/>
                  </a:lnTo>
                  <a:lnTo>
                    <a:pt x="2511" y="150"/>
                  </a:lnTo>
                  <a:lnTo>
                    <a:pt x="2596" y="157"/>
                  </a:lnTo>
                  <a:lnTo>
                    <a:pt x="2825" y="157"/>
                  </a:lnTo>
                  <a:lnTo>
                    <a:pt x="3082" y="157"/>
                  </a:lnTo>
                  <a:lnTo>
                    <a:pt x="3368" y="157"/>
                  </a:lnTo>
                  <a:lnTo>
                    <a:pt x="3625" y="150"/>
                  </a:lnTo>
                  <a:lnTo>
                    <a:pt x="3854" y="143"/>
                  </a:lnTo>
                  <a:lnTo>
                    <a:pt x="3939" y="136"/>
                  </a:lnTo>
                  <a:lnTo>
                    <a:pt x="3968" y="121"/>
                  </a:lnTo>
                  <a:lnTo>
                    <a:pt x="3996" y="121"/>
                  </a:lnTo>
                  <a:lnTo>
                    <a:pt x="4011" y="136"/>
                  </a:lnTo>
                  <a:lnTo>
                    <a:pt x="4032" y="136"/>
                  </a:lnTo>
                  <a:lnTo>
                    <a:pt x="4054" y="136"/>
                  </a:lnTo>
                  <a:lnTo>
                    <a:pt x="4075" y="143"/>
                  </a:lnTo>
                  <a:lnTo>
                    <a:pt x="4096" y="143"/>
                  </a:lnTo>
                  <a:lnTo>
                    <a:pt x="4118" y="143"/>
                  </a:lnTo>
                  <a:lnTo>
                    <a:pt x="4139" y="150"/>
                  </a:lnTo>
                  <a:lnTo>
                    <a:pt x="4154" y="150"/>
                  </a:lnTo>
                  <a:lnTo>
                    <a:pt x="4175" y="150"/>
                  </a:lnTo>
                  <a:lnTo>
                    <a:pt x="4196" y="150"/>
                  </a:lnTo>
                  <a:lnTo>
                    <a:pt x="0" y="166"/>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33" name="Freeform 45"/>
            <p:cNvSpPr>
              <a:spLocks/>
            </p:cNvSpPr>
            <p:nvPr/>
          </p:nvSpPr>
          <p:spPr bwMode="auto">
            <a:xfrm>
              <a:off x="1248" y="1996"/>
              <a:ext cx="4273" cy="213"/>
            </a:xfrm>
            <a:custGeom>
              <a:avLst/>
              <a:gdLst>
                <a:gd name="T0" fmla="*/ 240 w 4273"/>
                <a:gd name="T1" fmla="*/ 164 h 213"/>
                <a:gd name="T2" fmla="*/ 260 w 4273"/>
                <a:gd name="T3" fmla="*/ 185 h 213"/>
                <a:gd name="T4" fmla="*/ 296 w 4273"/>
                <a:gd name="T5" fmla="*/ 185 h 213"/>
                <a:gd name="T6" fmla="*/ 346 w 4273"/>
                <a:gd name="T7" fmla="*/ 185 h 213"/>
                <a:gd name="T8" fmla="*/ 396 w 4273"/>
                <a:gd name="T9" fmla="*/ 185 h 213"/>
                <a:gd name="T10" fmla="*/ 453 w 4273"/>
                <a:gd name="T11" fmla="*/ 185 h 213"/>
                <a:gd name="T12" fmla="*/ 496 w 4273"/>
                <a:gd name="T13" fmla="*/ 185 h 213"/>
                <a:gd name="T14" fmla="*/ 546 w 4273"/>
                <a:gd name="T15" fmla="*/ 185 h 213"/>
                <a:gd name="T16" fmla="*/ 596 w 4273"/>
                <a:gd name="T17" fmla="*/ 185 h 213"/>
                <a:gd name="T18" fmla="*/ 646 w 4273"/>
                <a:gd name="T19" fmla="*/ 185 h 213"/>
                <a:gd name="T20" fmla="*/ 689 w 4273"/>
                <a:gd name="T21" fmla="*/ 178 h 213"/>
                <a:gd name="T22" fmla="*/ 1232 w 4273"/>
                <a:gd name="T23" fmla="*/ 185 h 213"/>
                <a:gd name="T24" fmla="*/ 1268 w 4273"/>
                <a:gd name="T25" fmla="*/ 178 h 213"/>
                <a:gd name="T26" fmla="*/ 1311 w 4273"/>
                <a:gd name="T27" fmla="*/ 171 h 213"/>
                <a:gd name="T28" fmla="*/ 1361 w 4273"/>
                <a:gd name="T29" fmla="*/ 171 h 213"/>
                <a:gd name="T30" fmla="*/ 1411 w 4273"/>
                <a:gd name="T31" fmla="*/ 164 h 213"/>
                <a:gd name="T32" fmla="*/ 1468 w 4273"/>
                <a:gd name="T33" fmla="*/ 157 h 213"/>
                <a:gd name="T34" fmla="*/ 1511 w 4273"/>
                <a:gd name="T35" fmla="*/ 143 h 213"/>
                <a:gd name="T36" fmla="*/ 1553 w 4273"/>
                <a:gd name="T37" fmla="*/ 135 h 213"/>
                <a:gd name="T38" fmla="*/ 1603 w 4273"/>
                <a:gd name="T39" fmla="*/ 121 h 213"/>
                <a:gd name="T40" fmla="*/ 1653 w 4273"/>
                <a:gd name="T41" fmla="*/ 107 h 213"/>
                <a:gd name="T42" fmla="*/ 1689 w 4273"/>
                <a:gd name="T43" fmla="*/ 100 h 213"/>
                <a:gd name="T44" fmla="*/ 1739 w 4273"/>
                <a:gd name="T45" fmla="*/ 85 h 213"/>
                <a:gd name="T46" fmla="*/ 1796 w 4273"/>
                <a:gd name="T47" fmla="*/ 64 h 213"/>
                <a:gd name="T48" fmla="*/ 1853 w 4273"/>
                <a:gd name="T49" fmla="*/ 43 h 213"/>
                <a:gd name="T50" fmla="*/ 1946 w 4273"/>
                <a:gd name="T51" fmla="*/ 21 h 213"/>
                <a:gd name="T52" fmla="*/ 2003 w 4273"/>
                <a:gd name="T53" fmla="*/ 7 h 213"/>
                <a:gd name="T54" fmla="*/ 2046 w 4273"/>
                <a:gd name="T55" fmla="*/ 0 h 213"/>
                <a:gd name="T56" fmla="*/ 2082 w 4273"/>
                <a:gd name="T57" fmla="*/ 0 h 213"/>
                <a:gd name="T58" fmla="*/ 2118 w 4273"/>
                <a:gd name="T59" fmla="*/ 7 h 213"/>
                <a:gd name="T60" fmla="*/ 2175 w 4273"/>
                <a:gd name="T61" fmla="*/ 7 h 213"/>
                <a:gd name="T62" fmla="*/ 2211 w 4273"/>
                <a:gd name="T63" fmla="*/ 7 h 213"/>
                <a:gd name="T64" fmla="*/ 2268 w 4273"/>
                <a:gd name="T65" fmla="*/ 14 h 213"/>
                <a:gd name="T66" fmla="*/ 2311 w 4273"/>
                <a:gd name="T67" fmla="*/ 14 h 213"/>
                <a:gd name="T68" fmla="*/ 2368 w 4273"/>
                <a:gd name="T69" fmla="*/ 35 h 213"/>
                <a:gd name="T70" fmla="*/ 2418 w 4273"/>
                <a:gd name="T71" fmla="*/ 43 h 213"/>
                <a:gd name="T72" fmla="*/ 2461 w 4273"/>
                <a:gd name="T73" fmla="*/ 57 h 213"/>
                <a:gd name="T74" fmla="*/ 2511 w 4273"/>
                <a:gd name="T75" fmla="*/ 71 h 213"/>
                <a:gd name="T76" fmla="*/ 2554 w 4273"/>
                <a:gd name="T77" fmla="*/ 93 h 213"/>
                <a:gd name="T78" fmla="*/ 2611 w 4273"/>
                <a:gd name="T79" fmla="*/ 107 h 213"/>
                <a:gd name="T80" fmla="*/ 2661 w 4273"/>
                <a:gd name="T81" fmla="*/ 121 h 213"/>
                <a:gd name="T82" fmla="*/ 2704 w 4273"/>
                <a:gd name="T83" fmla="*/ 121 h 213"/>
                <a:gd name="T84" fmla="*/ 2746 w 4273"/>
                <a:gd name="T85" fmla="*/ 135 h 213"/>
                <a:gd name="T86" fmla="*/ 4272 w 4273"/>
                <a:gd name="T87" fmla="*/ 212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3"/>
                <a:gd name="T133" fmla="*/ 0 h 213"/>
                <a:gd name="T134" fmla="*/ 4273 w 4273"/>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3" h="213">
                  <a:moveTo>
                    <a:pt x="0" y="212"/>
                  </a:moveTo>
                  <a:lnTo>
                    <a:pt x="240" y="164"/>
                  </a:lnTo>
                  <a:lnTo>
                    <a:pt x="232" y="185"/>
                  </a:lnTo>
                  <a:lnTo>
                    <a:pt x="260" y="185"/>
                  </a:lnTo>
                  <a:lnTo>
                    <a:pt x="275" y="185"/>
                  </a:lnTo>
                  <a:lnTo>
                    <a:pt x="296" y="185"/>
                  </a:lnTo>
                  <a:lnTo>
                    <a:pt x="318" y="185"/>
                  </a:lnTo>
                  <a:lnTo>
                    <a:pt x="346" y="185"/>
                  </a:lnTo>
                  <a:lnTo>
                    <a:pt x="368" y="185"/>
                  </a:lnTo>
                  <a:lnTo>
                    <a:pt x="396" y="185"/>
                  </a:lnTo>
                  <a:lnTo>
                    <a:pt x="432" y="185"/>
                  </a:lnTo>
                  <a:lnTo>
                    <a:pt x="453" y="185"/>
                  </a:lnTo>
                  <a:lnTo>
                    <a:pt x="475" y="185"/>
                  </a:lnTo>
                  <a:lnTo>
                    <a:pt x="496" y="185"/>
                  </a:lnTo>
                  <a:lnTo>
                    <a:pt x="525" y="185"/>
                  </a:lnTo>
                  <a:lnTo>
                    <a:pt x="546" y="185"/>
                  </a:lnTo>
                  <a:lnTo>
                    <a:pt x="568" y="185"/>
                  </a:lnTo>
                  <a:lnTo>
                    <a:pt x="596" y="185"/>
                  </a:lnTo>
                  <a:lnTo>
                    <a:pt x="625" y="185"/>
                  </a:lnTo>
                  <a:lnTo>
                    <a:pt x="646" y="185"/>
                  </a:lnTo>
                  <a:lnTo>
                    <a:pt x="668" y="185"/>
                  </a:lnTo>
                  <a:lnTo>
                    <a:pt x="689" y="178"/>
                  </a:lnTo>
                  <a:lnTo>
                    <a:pt x="1248" y="164"/>
                  </a:lnTo>
                  <a:lnTo>
                    <a:pt x="1232" y="185"/>
                  </a:lnTo>
                  <a:lnTo>
                    <a:pt x="1253" y="185"/>
                  </a:lnTo>
                  <a:lnTo>
                    <a:pt x="1268" y="178"/>
                  </a:lnTo>
                  <a:lnTo>
                    <a:pt x="1289" y="171"/>
                  </a:lnTo>
                  <a:lnTo>
                    <a:pt x="1311" y="171"/>
                  </a:lnTo>
                  <a:lnTo>
                    <a:pt x="1332" y="171"/>
                  </a:lnTo>
                  <a:lnTo>
                    <a:pt x="1361" y="171"/>
                  </a:lnTo>
                  <a:lnTo>
                    <a:pt x="1389" y="171"/>
                  </a:lnTo>
                  <a:lnTo>
                    <a:pt x="1411" y="164"/>
                  </a:lnTo>
                  <a:lnTo>
                    <a:pt x="1439" y="164"/>
                  </a:lnTo>
                  <a:lnTo>
                    <a:pt x="1468" y="157"/>
                  </a:lnTo>
                  <a:lnTo>
                    <a:pt x="1489" y="150"/>
                  </a:lnTo>
                  <a:lnTo>
                    <a:pt x="1511" y="143"/>
                  </a:lnTo>
                  <a:lnTo>
                    <a:pt x="1532" y="135"/>
                  </a:lnTo>
                  <a:lnTo>
                    <a:pt x="1553" y="135"/>
                  </a:lnTo>
                  <a:lnTo>
                    <a:pt x="1582" y="128"/>
                  </a:lnTo>
                  <a:lnTo>
                    <a:pt x="1603" y="121"/>
                  </a:lnTo>
                  <a:lnTo>
                    <a:pt x="1625" y="121"/>
                  </a:lnTo>
                  <a:lnTo>
                    <a:pt x="1653" y="107"/>
                  </a:lnTo>
                  <a:lnTo>
                    <a:pt x="1668" y="107"/>
                  </a:lnTo>
                  <a:lnTo>
                    <a:pt x="1689" y="100"/>
                  </a:lnTo>
                  <a:lnTo>
                    <a:pt x="1718" y="93"/>
                  </a:lnTo>
                  <a:lnTo>
                    <a:pt x="1739" y="85"/>
                  </a:lnTo>
                  <a:lnTo>
                    <a:pt x="1775" y="71"/>
                  </a:lnTo>
                  <a:lnTo>
                    <a:pt x="1796" y="64"/>
                  </a:lnTo>
                  <a:lnTo>
                    <a:pt x="1825" y="50"/>
                  </a:lnTo>
                  <a:lnTo>
                    <a:pt x="1853" y="43"/>
                  </a:lnTo>
                  <a:lnTo>
                    <a:pt x="1925" y="35"/>
                  </a:lnTo>
                  <a:lnTo>
                    <a:pt x="1946" y="21"/>
                  </a:lnTo>
                  <a:lnTo>
                    <a:pt x="1975" y="21"/>
                  </a:lnTo>
                  <a:lnTo>
                    <a:pt x="2003" y="7"/>
                  </a:lnTo>
                  <a:lnTo>
                    <a:pt x="2025" y="7"/>
                  </a:lnTo>
                  <a:lnTo>
                    <a:pt x="2046" y="0"/>
                  </a:lnTo>
                  <a:lnTo>
                    <a:pt x="2061" y="0"/>
                  </a:lnTo>
                  <a:lnTo>
                    <a:pt x="2082" y="0"/>
                  </a:lnTo>
                  <a:lnTo>
                    <a:pt x="2103" y="0"/>
                  </a:lnTo>
                  <a:lnTo>
                    <a:pt x="2118" y="7"/>
                  </a:lnTo>
                  <a:lnTo>
                    <a:pt x="2139" y="7"/>
                  </a:lnTo>
                  <a:lnTo>
                    <a:pt x="2175" y="7"/>
                  </a:lnTo>
                  <a:lnTo>
                    <a:pt x="2196" y="7"/>
                  </a:lnTo>
                  <a:lnTo>
                    <a:pt x="2211" y="7"/>
                  </a:lnTo>
                  <a:lnTo>
                    <a:pt x="2239" y="7"/>
                  </a:lnTo>
                  <a:lnTo>
                    <a:pt x="2268" y="14"/>
                  </a:lnTo>
                  <a:lnTo>
                    <a:pt x="2289" y="14"/>
                  </a:lnTo>
                  <a:lnTo>
                    <a:pt x="2311" y="14"/>
                  </a:lnTo>
                  <a:lnTo>
                    <a:pt x="2346" y="28"/>
                  </a:lnTo>
                  <a:lnTo>
                    <a:pt x="2368" y="35"/>
                  </a:lnTo>
                  <a:lnTo>
                    <a:pt x="2403" y="35"/>
                  </a:lnTo>
                  <a:lnTo>
                    <a:pt x="2418" y="43"/>
                  </a:lnTo>
                  <a:lnTo>
                    <a:pt x="2439" y="43"/>
                  </a:lnTo>
                  <a:lnTo>
                    <a:pt x="2461" y="57"/>
                  </a:lnTo>
                  <a:lnTo>
                    <a:pt x="2482" y="64"/>
                  </a:lnTo>
                  <a:lnTo>
                    <a:pt x="2511" y="71"/>
                  </a:lnTo>
                  <a:lnTo>
                    <a:pt x="2532" y="85"/>
                  </a:lnTo>
                  <a:lnTo>
                    <a:pt x="2554" y="93"/>
                  </a:lnTo>
                  <a:lnTo>
                    <a:pt x="2589" y="100"/>
                  </a:lnTo>
                  <a:lnTo>
                    <a:pt x="2611" y="107"/>
                  </a:lnTo>
                  <a:lnTo>
                    <a:pt x="2632" y="114"/>
                  </a:lnTo>
                  <a:lnTo>
                    <a:pt x="2661" y="121"/>
                  </a:lnTo>
                  <a:lnTo>
                    <a:pt x="2682" y="121"/>
                  </a:lnTo>
                  <a:lnTo>
                    <a:pt x="2704" y="121"/>
                  </a:lnTo>
                  <a:lnTo>
                    <a:pt x="2725" y="135"/>
                  </a:lnTo>
                  <a:lnTo>
                    <a:pt x="2746" y="135"/>
                  </a:lnTo>
                  <a:lnTo>
                    <a:pt x="2761" y="143"/>
                  </a:lnTo>
                  <a:lnTo>
                    <a:pt x="4272" y="212"/>
                  </a:lnTo>
                  <a:lnTo>
                    <a:pt x="0" y="21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34" name="Freeform 46"/>
            <p:cNvSpPr>
              <a:spLocks/>
            </p:cNvSpPr>
            <p:nvPr/>
          </p:nvSpPr>
          <p:spPr bwMode="auto">
            <a:xfrm>
              <a:off x="1248" y="2496"/>
              <a:ext cx="4273" cy="193"/>
            </a:xfrm>
            <a:custGeom>
              <a:avLst/>
              <a:gdLst>
                <a:gd name="T0" fmla="*/ 0 w 4273"/>
                <a:gd name="T1" fmla="*/ 192 h 193"/>
                <a:gd name="T2" fmla="*/ 384 w 4273"/>
                <a:gd name="T3" fmla="*/ 192 h 193"/>
                <a:gd name="T4" fmla="*/ 960 w 4273"/>
                <a:gd name="T5" fmla="*/ 144 h 193"/>
                <a:gd name="T6" fmla="*/ 1824 w 4273"/>
                <a:gd name="T7" fmla="*/ 192 h 193"/>
                <a:gd name="T8" fmla="*/ 2112 w 4273"/>
                <a:gd name="T9" fmla="*/ 144 h 193"/>
                <a:gd name="T10" fmla="*/ 2139 w 4273"/>
                <a:gd name="T11" fmla="*/ 136 h 193"/>
                <a:gd name="T12" fmla="*/ 2161 w 4273"/>
                <a:gd name="T13" fmla="*/ 121 h 193"/>
                <a:gd name="T14" fmla="*/ 2182 w 4273"/>
                <a:gd name="T15" fmla="*/ 114 h 193"/>
                <a:gd name="T16" fmla="*/ 2211 w 4273"/>
                <a:gd name="T17" fmla="*/ 107 h 193"/>
                <a:gd name="T18" fmla="*/ 2232 w 4273"/>
                <a:gd name="T19" fmla="*/ 93 h 193"/>
                <a:gd name="T20" fmla="*/ 2268 w 4273"/>
                <a:gd name="T21" fmla="*/ 86 h 193"/>
                <a:gd name="T22" fmla="*/ 2289 w 4273"/>
                <a:gd name="T23" fmla="*/ 71 h 193"/>
                <a:gd name="T24" fmla="*/ 2311 w 4273"/>
                <a:gd name="T25" fmla="*/ 64 h 193"/>
                <a:gd name="T26" fmla="*/ 2339 w 4273"/>
                <a:gd name="T27" fmla="*/ 64 h 193"/>
                <a:gd name="T28" fmla="*/ 2368 w 4273"/>
                <a:gd name="T29" fmla="*/ 71 h 193"/>
                <a:gd name="T30" fmla="*/ 2389 w 4273"/>
                <a:gd name="T31" fmla="*/ 71 h 193"/>
                <a:gd name="T32" fmla="*/ 2411 w 4273"/>
                <a:gd name="T33" fmla="*/ 71 h 193"/>
                <a:gd name="T34" fmla="*/ 2432 w 4273"/>
                <a:gd name="T35" fmla="*/ 71 h 193"/>
                <a:gd name="T36" fmla="*/ 2453 w 4273"/>
                <a:gd name="T37" fmla="*/ 71 h 193"/>
                <a:gd name="T38" fmla="*/ 2468 w 4273"/>
                <a:gd name="T39" fmla="*/ 64 h 193"/>
                <a:gd name="T40" fmla="*/ 2736 w 4273"/>
                <a:gd name="T41" fmla="*/ 0 h 193"/>
                <a:gd name="T42" fmla="*/ 3360 w 4273"/>
                <a:gd name="T43" fmla="*/ 0 h 193"/>
                <a:gd name="T44" fmla="*/ 3696 w 4273"/>
                <a:gd name="T45" fmla="*/ 144 h 193"/>
                <a:gd name="T46" fmla="*/ 3744 w 4273"/>
                <a:gd name="T47" fmla="*/ 144 h 193"/>
                <a:gd name="T48" fmla="*/ 4272 w 4273"/>
                <a:gd name="T49" fmla="*/ 192 h 193"/>
                <a:gd name="T50" fmla="*/ 0 w 4273"/>
                <a:gd name="T51" fmla="*/ 192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73"/>
                <a:gd name="T79" fmla="*/ 0 h 193"/>
                <a:gd name="T80" fmla="*/ 4273 w 4273"/>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73" h="193">
                  <a:moveTo>
                    <a:pt x="0" y="192"/>
                  </a:moveTo>
                  <a:lnTo>
                    <a:pt x="384" y="192"/>
                  </a:lnTo>
                  <a:lnTo>
                    <a:pt x="960" y="144"/>
                  </a:lnTo>
                  <a:lnTo>
                    <a:pt x="1824" y="192"/>
                  </a:lnTo>
                  <a:lnTo>
                    <a:pt x="2112" y="144"/>
                  </a:lnTo>
                  <a:lnTo>
                    <a:pt x="2139" y="136"/>
                  </a:lnTo>
                  <a:lnTo>
                    <a:pt x="2161" y="121"/>
                  </a:lnTo>
                  <a:lnTo>
                    <a:pt x="2182" y="114"/>
                  </a:lnTo>
                  <a:lnTo>
                    <a:pt x="2211" y="107"/>
                  </a:lnTo>
                  <a:lnTo>
                    <a:pt x="2232" y="93"/>
                  </a:lnTo>
                  <a:lnTo>
                    <a:pt x="2268" y="86"/>
                  </a:lnTo>
                  <a:lnTo>
                    <a:pt x="2289" y="71"/>
                  </a:lnTo>
                  <a:lnTo>
                    <a:pt x="2311" y="64"/>
                  </a:lnTo>
                  <a:lnTo>
                    <a:pt x="2339" y="64"/>
                  </a:lnTo>
                  <a:lnTo>
                    <a:pt x="2368" y="71"/>
                  </a:lnTo>
                  <a:lnTo>
                    <a:pt x="2389" y="71"/>
                  </a:lnTo>
                  <a:lnTo>
                    <a:pt x="2411" y="71"/>
                  </a:lnTo>
                  <a:lnTo>
                    <a:pt x="2432" y="71"/>
                  </a:lnTo>
                  <a:lnTo>
                    <a:pt x="2453" y="71"/>
                  </a:lnTo>
                  <a:lnTo>
                    <a:pt x="2468" y="64"/>
                  </a:lnTo>
                  <a:lnTo>
                    <a:pt x="2736" y="0"/>
                  </a:lnTo>
                  <a:lnTo>
                    <a:pt x="3360" y="0"/>
                  </a:lnTo>
                  <a:lnTo>
                    <a:pt x="3696" y="144"/>
                  </a:lnTo>
                  <a:lnTo>
                    <a:pt x="3744" y="144"/>
                  </a:lnTo>
                  <a:lnTo>
                    <a:pt x="4272" y="192"/>
                  </a:lnTo>
                  <a:lnTo>
                    <a:pt x="0" y="19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35" name="Freeform 47"/>
            <p:cNvSpPr>
              <a:spLocks/>
            </p:cNvSpPr>
            <p:nvPr/>
          </p:nvSpPr>
          <p:spPr bwMode="auto">
            <a:xfrm>
              <a:off x="1248" y="3024"/>
              <a:ext cx="4273" cy="145"/>
            </a:xfrm>
            <a:custGeom>
              <a:avLst/>
              <a:gdLst>
                <a:gd name="T0" fmla="*/ 0 w 4273"/>
                <a:gd name="T1" fmla="*/ 144 h 145"/>
                <a:gd name="T2" fmla="*/ 720 w 4273"/>
                <a:gd name="T3" fmla="*/ 144 h 145"/>
                <a:gd name="T4" fmla="*/ 816 w 4273"/>
                <a:gd name="T5" fmla="*/ 96 h 145"/>
                <a:gd name="T6" fmla="*/ 1056 w 4273"/>
                <a:gd name="T7" fmla="*/ 144 h 145"/>
                <a:gd name="T8" fmla="*/ 1296 w 4273"/>
                <a:gd name="T9" fmla="*/ 96 h 145"/>
                <a:gd name="T10" fmla="*/ 1536 w 4273"/>
                <a:gd name="T11" fmla="*/ 144 h 145"/>
                <a:gd name="T12" fmla="*/ 1872 w 4273"/>
                <a:gd name="T13" fmla="*/ 48 h 145"/>
                <a:gd name="T14" fmla="*/ 2064 w 4273"/>
                <a:gd name="T15" fmla="*/ 144 h 145"/>
                <a:gd name="T16" fmla="*/ 2400 w 4273"/>
                <a:gd name="T17" fmla="*/ 96 h 145"/>
                <a:gd name="T18" fmla="*/ 2592 w 4273"/>
                <a:gd name="T19" fmla="*/ 144 h 145"/>
                <a:gd name="T20" fmla="*/ 2928 w 4273"/>
                <a:gd name="T21" fmla="*/ 0 h 145"/>
                <a:gd name="T22" fmla="*/ 3168 w 4273"/>
                <a:gd name="T23" fmla="*/ 144 h 145"/>
                <a:gd name="T24" fmla="*/ 3456 w 4273"/>
                <a:gd name="T25" fmla="*/ 0 h 145"/>
                <a:gd name="T26" fmla="*/ 3888 w 4273"/>
                <a:gd name="T27" fmla="*/ 144 h 145"/>
                <a:gd name="T28" fmla="*/ 4128 w 4273"/>
                <a:gd name="T29" fmla="*/ 48 h 145"/>
                <a:gd name="T30" fmla="*/ 4272 w 4273"/>
                <a:gd name="T31" fmla="*/ 144 h 145"/>
                <a:gd name="T32" fmla="*/ 0 w 4273"/>
                <a:gd name="T33" fmla="*/ 144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73"/>
                <a:gd name="T52" fmla="*/ 0 h 145"/>
                <a:gd name="T53" fmla="*/ 4273 w 4273"/>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73" h="145">
                  <a:moveTo>
                    <a:pt x="0" y="144"/>
                  </a:moveTo>
                  <a:lnTo>
                    <a:pt x="720" y="144"/>
                  </a:lnTo>
                  <a:lnTo>
                    <a:pt x="816" y="96"/>
                  </a:lnTo>
                  <a:lnTo>
                    <a:pt x="1056" y="144"/>
                  </a:lnTo>
                  <a:lnTo>
                    <a:pt x="1296" y="96"/>
                  </a:lnTo>
                  <a:lnTo>
                    <a:pt x="1536" y="144"/>
                  </a:lnTo>
                  <a:lnTo>
                    <a:pt x="1872" y="48"/>
                  </a:lnTo>
                  <a:lnTo>
                    <a:pt x="2064" y="144"/>
                  </a:lnTo>
                  <a:lnTo>
                    <a:pt x="2400" y="96"/>
                  </a:lnTo>
                  <a:lnTo>
                    <a:pt x="2592" y="144"/>
                  </a:lnTo>
                  <a:lnTo>
                    <a:pt x="2928" y="0"/>
                  </a:lnTo>
                  <a:lnTo>
                    <a:pt x="3168" y="144"/>
                  </a:lnTo>
                  <a:lnTo>
                    <a:pt x="3456" y="0"/>
                  </a:lnTo>
                  <a:lnTo>
                    <a:pt x="3888" y="144"/>
                  </a:lnTo>
                  <a:lnTo>
                    <a:pt x="4128" y="48"/>
                  </a:lnTo>
                  <a:lnTo>
                    <a:pt x="4272" y="144"/>
                  </a:lnTo>
                  <a:lnTo>
                    <a:pt x="0" y="144"/>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grpSp>
      <p:sp>
        <p:nvSpPr>
          <p:cNvPr id="153636" name="Rectangle 56"/>
          <p:cNvSpPr>
            <a:spLocks noChangeArrowheads="1"/>
          </p:cNvSpPr>
          <p:nvPr/>
        </p:nvSpPr>
        <p:spPr bwMode="auto">
          <a:xfrm>
            <a:off x="5853112" y="1212850"/>
            <a:ext cx="421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GB" altLang="en-US" sz="1600"/>
              <a:t>Sprints</a:t>
            </a:r>
            <a:endParaRPr lang="en-GB" altLang="en-US" sz="1600">
              <a:solidFill>
                <a:srgbClr val="FF0000"/>
              </a:solidFill>
            </a:endParaRPr>
          </a:p>
        </p:txBody>
      </p:sp>
      <p:grpSp>
        <p:nvGrpSpPr>
          <p:cNvPr id="153637" name="Group 58"/>
          <p:cNvGrpSpPr>
            <a:grpSpLocks/>
          </p:cNvGrpSpPr>
          <p:nvPr/>
        </p:nvGrpSpPr>
        <p:grpSpPr bwMode="auto">
          <a:xfrm>
            <a:off x="9009063" y="1773238"/>
            <a:ext cx="1071563" cy="3257550"/>
            <a:chOff x="1248" y="1117"/>
            <a:chExt cx="4273" cy="2052"/>
          </a:xfrm>
        </p:grpSpPr>
        <p:sp>
          <p:nvSpPr>
            <p:cNvPr id="153638" name="Freeform 59"/>
            <p:cNvSpPr>
              <a:spLocks/>
            </p:cNvSpPr>
            <p:nvPr/>
          </p:nvSpPr>
          <p:spPr bwMode="auto">
            <a:xfrm>
              <a:off x="1248" y="1117"/>
              <a:ext cx="4177" cy="180"/>
            </a:xfrm>
            <a:custGeom>
              <a:avLst/>
              <a:gdLst>
                <a:gd name="T0" fmla="*/ 88 w 4177"/>
                <a:gd name="T1" fmla="*/ 121 h 180"/>
                <a:gd name="T2" fmla="*/ 144 w 4177"/>
                <a:gd name="T3" fmla="*/ 83 h 180"/>
                <a:gd name="T4" fmla="*/ 181 w 4177"/>
                <a:gd name="T5" fmla="*/ 100 h 180"/>
                <a:gd name="T6" fmla="*/ 217 w 4177"/>
                <a:gd name="T7" fmla="*/ 93 h 180"/>
                <a:gd name="T8" fmla="*/ 260 w 4177"/>
                <a:gd name="T9" fmla="*/ 78 h 180"/>
                <a:gd name="T10" fmla="*/ 302 w 4177"/>
                <a:gd name="T11" fmla="*/ 57 h 180"/>
                <a:gd name="T12" fmla="*/ 345 w 4177"/>
                <a:gd name="T13" fmla="*/ 50 h 180"/>
                <a:gd name="T14" fmla="*/ 381 w 4177"/>
                <a:gd name="T15" fmla="*/ 43 h 180"/>
                <a:gd name="T16" fmla="*/ 417 w 4177"/>
                <a:gd name="T17" fmla="*/ 28 h 180"/>
                <a:gd name="T18" fmla="*/ 460 w 4177"/>
                <a:gd name="T19" fmla="*/ 14 h 180"/>
                <a:gd name="T20" fmla="*/ 502 w 4177"/>
                <a:gd name="T21" fmla="*/ 0 h 180"/>
                <a:gd name="T22" fmla="*/ 538 w 4177"/>
                <a:gd name="T23" fmla="*/ 0 h 180"/>
                <a:gd name="T24" fmla="*/ 581 w 4177"/>
                <a:gd name="T25" fmla="*/ 0 h 180"/>
                <a:gd name="T26" fmla="*/ 617 w 4177"/>
                <a:gd name="T27" fmla="*/ 0 h 180"/>
                <a:gd name="T28" fmla="*/ 660 w 4177"/>
                <a:gd name="T29" fmla="*/ 0 h 180"/>
                <a:gd name="T30" fmla="*/ 702 w 4177"/>
                <a:gd name="T31" fmla="*/ 0 h 180"/>
                <a:gd name="T32" fmla="*/ 752 w 4177"/>
                <a:gd name="T33" fmla="*/ 7 h 180"/>
                <a:gd name="T34" fmla="*/ 795 w 4177"/>
                <a:gd name="T35" fmla="*/ 7 h 180"/>
                <a:gd name="T36" fmla="*/ 838 w 4177"/>
                <a:gd name="T37" fmla="*/ 28 h 180"/>
                <a:gd name="T38" fmla="*/ 881 w 4177"/>
                <a:gd name="T39" fmla="*/ 35 h 180"/>
                <a:gd name="T40" fmla="*/ 917 w 4177"/>
                <a:gd name="T41" fmla="*/ 35 h 180"/>
                <a:gd name="T42" fmla="*/ 967 w 4177"/>
                <a:gd name="T43" fmla="*/ 35 h 180"/>
                <a:gd name="T44" fmla="*/ 1003 w 4177"/>
                <a:gd name="T45" fmla="*/ 43 h 180"/>
                <a:gd name="T46" fmla="*/ 1045 w 4177"/>
                <a:gd name="T47" fmla="*/ 43 h 180"/>
                <a:gd name="T48" fmla="*/ 1088 w 4177"/>
                <a:gd name="T49" fmla="*/ 43 h 180"/>
                <a:gd name="T50" fmla="*/ 1145 w 4177"/>
                <a:gd name="T51" fmla="*/ 43 h 180"/>
                <a:gd name="T52" fmla="*/ 1188 w 4177"/>
                <a:gd name="T53" fmla="*/ 43 h 180"/>
                <a:gd name="T54" fmla="*/ 1231 w 4177"/>
                <a:gd name="T55" fmla="*/ 43 h 180"/>
                <a:gd name="T56" fmla="*/ 1281 w 4177"/>
                <a:gd name="T57" fmla="*/ 43 h 180"/>
                <a:gd name="T58" fmla="*/ 1324 w 4177"/>
                <a:gd name="T59" fmla="*/ 50 h 180"/>
                <a:gd name="T60" fmla="*/ 1360 w 4177"/>
                <a:gd name="T61" fmla="*/ 64 h 180"/>
                <a:gd name="T62" fmla="*/ 1403 w 4177"/>
                <a:gd name="T63" fmla="*/ 85 h 180"/>
                <a:gd name="T64" fmla="*/ 1445 w 4177"/>
                <a:gd name="T65" fmla="*/ 93 h 180"/>
                <a:gd name="T66" fmla="*/ 1481 w 4177"/>
                <a:gd name="T67" fmla="*/ 107 h 180"/>
                <a:gd name="T68" fmla="*/ 1524 w 4177"/>
                <a:gd name="T69" fmla="*/ 121 h 180"/>
                <a:gd name="T70" fmla="*/ 1574 w 4177"/>
                <a:gd name="T71" fmla="*/ 128 h 180"/>
                <a:gd name="T72" fmla="*/ 1638 w 4177"/>
                <a:gd name="T73" fmla="*/ 150 h 180"/>
                <a:gd name="T74" fmla="*/ 1681 w 4177"/>
                <a:gd name="T75" fmla="*/ 157 h 180"/>
                <a:gd name="T76" fmla="*/ 1724 w 4177"/>
                <a:gd name="T77" fmla="*/ 164 h 180"/>
                <a:gd name="T78" fmla="*/ 1760 w 4177"/>
                <a:gd name="T79" fmla="*/ 164 h 180"/>
                <a:gd name="T80" fmla="*/ 1888 w 4177"/>
                <a:gd name="T81" fmla="*/ 164 h 180"/>
                <a:gd name="T82" fmla="*/ 1931 w 4177"/>
                <a:gd name="T83" fmla="*/ 171 h 180"/>
                <a:gd name="T84" fmla="*/ 1974 w 4177"/>
                <a:gd name="T85" fmla="*/ 171 h 180"/>
                <a:gd name="T86" fmla="*/ 2976 w 4177"/>
                <a:gd name="T87" fmla="*/ 131 h 180"/>
                <a:gd name="T88" fmla="*/ 768 w 4177"/>
                <a:gd name="T89" fmla="*/ 179 h 180"/>
                <a:gd name="T90" fmla="*/ 48 w 4177"/>
                <a:gd name="T91" fmla="*/ 131 h 1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7"/>
                <a:gd name="T139" fmla="*/ 0 h 180"/>
                <a:gd name="T140" fmla="*/ 4177 w 4177"/>
                <a:gd name="T141" fmla="*/ 180 h 1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7" h="180">
                  <a:moveTo>
                    <a:pt x="48" y="131"/>
                  </a:moveTo>
                  <a:lnTo>
                    <a:pt x="88" y="121"/>
                  </a:lnTo>
                  <a:lnTo>
                    <a:pt x="117" y="121"/>
                  </a:lnTo>
                  <a:lnTo>
                    <a:pt x="144" y="83"/>
                  </a:lnTo>
                  <a:lnTo>
                    <a:pt x="160" y="100"/>
                  </a:lnTo>
                  <a:lnTo>
                    <a:pt x="181" y="100"/>
                  </a:lnTo>
                  <a:lnTo>
                    <a:pt x="202" y="93"/>
                  </a:lnTo>
                  <a:lnTo>
                    <a:pt x="217" y="93"/>
                  </a:lnTo>
                  <a:lnTo>
                    <a:pt x="245" y="85"/>
                  </a:lnTo>
                  <a:lnTo>
                    <a:pt x="260" y="78"/>
                  </a:lnTo>
                  <a:lnTo>
                    <a:pt x="281" y="71"/>
                  </a:lnTo>
                  <a:lnTo>
                    <a:pt x="302" y="57"/>
                  </a:lnTo>
                  <a:lnTo>
                    <a:pt x="317" y="57"/>
                  </a:lnTo>
                  <a:lnTo>
                    <a:pt x="345" y="50"/>
                  </a:lnTo>
                  <a:lnTo>
                    <a:pt x="360" y="43"/>
                  </a:lnTo>
                  <a:lnTo>
                    <a:pt x="381" y="43"/>
                  </a:lnTo>
                  <a:lnTo>
                    <a:pt x="402" y="35"/>
                  </a:lnTo>
                  <a:lnTo>
                    <a:pt x="417" y="28"/>
                  </a:lnTo>
                  <a:lnTo>
                    <a:pt x="438" y="21"/>
                  </a:lnTo>
                  <a:lnTo>
                    <a:pt x="460" y="14"/>
                  </a:lnTo>
                  <a:lnTo>
                    <a:pt x="481" y="7"/>
                  </a:lnTo>
                  <a:lnTo>
                    <a:pt x="502" y="0"/>
                  </a:lnTo>
                  <a:lnTo>
                    <a:pt x="517" y="0"/>
                  </a:lnTo>
                  <a:lnTo>
                    <a:pt x="538" y="0"/>
                  </a:lnTo>
                  <a:lnTo>
                    <a:pt x="560" y="0"/>
                  </a:lnTo>
                  <a:lnTo>
                    <a:pt x="581" y="0"/>
                  </a:lnTo>
                  <a:lnTo>
                    <a:pt x="602" y="0"/>
                  </a:lnTo>
                  <a:lnTo>
                    <a:pt x="617" y="0"/>
                  </a:lnTo>
                  <a:lnTo>
                    <a:pt x="638" y="0"/>
                  </a:lnTo>
                  <a:lnTo>
                    <a:pt x="660" y="0"/>
                  </a:lnTo>
                  <a:lnTo>
                    <a:pt x="681" y="0"/>
                  </a:lnTo>
                  <a:lnTo>
                    <a:pt x="702" y="0"/>
                  </a:lnTo>
                  <a:lnTo>
                    <a:pt x="724" y="0"/>
                  </a:lnTo>
                  <a:lnTo>
                    <a:pt x="752" y="7"/>
                  </a:lnTo>
                  <a:lnTo>
                    <a:pt x="774" y="7"/>
                  </a:lnTo>
                  <a:lnTo>
                    <a:pt x="795" y="7"/>
                  </a:lnTo>
                  <a:lnTo>
                    <a:pt x="810" y="14"/>
                  </a:lnTo>
                  <a:lnTo>
                    <a:pt x="838" y="28"/>
                  </a:lnTo>
                  <a:lnTo>
                    <a:pt x="860" y="28"/>
                  </a:lnTo>
                  <a:lnTo>
                    <a:pt x="881" y="35"/>
                  </a:lnTo>
                  <a:lnTo>
                    <a:pt x="902" y="35"/>
                  </a:lnTo>
                  <a:lnTo>
                    <a:pt x="917" y="35"/>
                  </a:lnTo>
                  <a:lnTo>
                    <a:pt x="952" y="35"/>
                  </a:lnTo>
                  <a:lnTo>
                    <a:pt x="967" y="35"/>
                  </a:lnTo>
                  <a:lnTo>
                    <a:pt x="988" y="35"/>
                  </a:lnTo>
                  <a:lnTo>
                    <a:pt x="1003" y="43"/>
                  </a:lnTo>
                  <a:lnTo>
                    <a:pt x="1024" y="43"/>
                  </a:lnTo>
                  <a:lnTo>
                    <a:pt x="1045" y="43"/>
                  </a:lnTo>
                  <a:lnTo>
                    <a:pt x="1067" y="43"/>
                  </a:lnTo>
                  <a:lnTo>
                    <a:pt x="1088" y="43"/>
                  </a:lnTo>
                  <a:lnTo>
                    <a:pt x="1117" y="43"/>
                  </a:lnTo>
                  <a:lnTo>
                    <a:pt x="1145" y="43"/>
                  </a:lnTo>
                  <a:lnTo>
                    <a:pt x="1167" y="43"/>
                  </a:lnTo>
                  <a:lnTo>
                    <a:pt x="1188" y="43"/>
                  </a:lnTo>
                  <a:lnTo>
                    <a:pt x="1203" y="43"/>
                  </a:lnTo>
                  <a:lnTo>
                    <a:pt x="1231" y="43"/>
                  </a:lnTo>
                  <a:lnTo>
                    <a:pt x="1260" y="43"/>
                  </a:lnTo>
                  <a:lnTo>
                    <a:pt x="1281" y="43"/>
                  </a:lnTo>
                  <a:lnTo>
                    <a:pt x="1303" y="43"/>
                  </a:lnTo>
                  <a:lnTo>
                    <a:pt x="1324" y="50"/>
                  </a:lnTo>
                  <a:lnTo>
                    <a:pt x="1345" y="64"/>
                  </a:lnTo>
                  <a:lnTo>
                    <a:pt x="1360" y="64"/>
                  </a:lnTo>
                  <a:lnTo>
                    <a:pt x="1381" y="78"/>
                  </a:lnTo>
                  <a:lnTo>
                    <a:pt x="1403" y="85"/>
                  </a:lnTo>
                  <a:lnTo>
                    <a:pt x="1424" y="93"/>
                  </a:lnTo>
                  <a:lnTo>
                    <a:pt x="1445" y="93"/>
                  </a:lnTo>
                  <a:lnTo>
                    <a:pt x="1460" y="100"/>
                  </a:lnTo>
                  <a:lnTo>
                    <a:pt x="1481" y="107"/>
                  </a:lnTo>
                  <a:lnTo>
                    <a:pt x="1503" y="114"/>
                  </a:lnTo>
                  <a:lnTo>
                    <a:pt x="1524" y="121"/>
                  </a:lnTo>
                  <a:lnTo>
                    <a:pt x="1553" y="121"/>
                  </a:lnTo>
                  <a:lnTo>
                    <a:pt x="1574" y="128"/>
                  </a:lnTo>
                  <a:lnTo>
                    <a:pt x="1610" y="143"/>
                  </a:lnTo>
                  <a:lnTo>
                    <a:pt x="1638" y="150"/>
                  </a:lnTo>
                  <a:lnTo>
                    <a:pt x="1660" y="150"/>
                  </a:lnTo>
                  <a:lnTo>
                    <a:pt x="1681" y="157"/>
                  </a:lnTo>
                  <a:lnTo>
                    <a:pt x="1703" y="157"/>
                  </a:lnTo>
                  <a:lnTo>
                    <a:pt x="1724" y="164"/>
                  </a:lnTo>
                  <a:lnTo>
                    <a:pt x="1745" y="164"/>
                  </a:lnTo>
                  <a:lnTo>
                    <a:pt x="1760" y="164"/>
                  </a:lnTo>
                  <a:lnTo>
                    <a:pt x="1824" y="164"/>
                  </a:lnTo>
                  <a:lnTo>
                    <a:pt x="1888" y="164"/>
                  </a:lnTo>
                  <a:lnTo>
                    <a:pt x="1910" y="164"/>
                  </a:lnTo>
                  <a:lnTo>
                    <a:pt x="1931" y="171"/>
                  </a:lnTo>
                  <a:lnTo>
                    <a:pt x="1953" y="171"/>
                  </a:lnTo>
                  <a:lnTo>
                    <a:pt x="1974" y="171"/>
                  </a:lnTo>
                  <a:lnTo>
                    <a:pt x="2496" y="131"/>
                  </a:lnTo>
                  <a:lnTo>
                    <a:pt x="2976" y="131"/>
                  </a:lnTo>
                  <a:lnTo>
                    <a:pt x="4176" y="179"/>
                  </a:lnTo>
                  <a:lnTo>
                    <a:pt x="768" y="179"/>
                  </a:lnTo>
                  <a:lnTo>
                    <a:pt x="0" y="179"/>
                  </a:lnTo>
                  <a:lnTo>
                    <a:pt x="48" y="131"/>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39" name="Freeform 60"/>
            <p:cNvSpPr>
              <a:spLocks/>
            </p:cNvSpPr>
            <p:nvPr/>
          </p:nvSpPr>
          <p:spPr bwMode="auto">
            <a:xfrm>
              <a:off x="1248" y="1610"/>
              <a:ext cx="4197" cy="167"/>
            </a:xfrm>
            <a:custGeom>
              <a:avLst/>
              <a:gdLst>
                <a:gd name="T0" fmla="*/ 75 w 4197"/>
                <a:gd name="T1" fmla="*/ 164 h 167"/>
                <a:gd name="T2" fmla="*/ 139 w 4197"/>
                <a:gd name="T3" fmla="*/ 164 h 167"/>
                <a:gd name="T4" fmla="*/ 196 w 4197"/>
                <a:gd name="T5" fmla="*/ 143 h 167"/>
                <a:gd name="T6" fmla="*/ 260 w 4197"/>
                <a:gd name="T7" fmla="*/ 121 h 167"/>
                <a:gd name="T8" fmla="*/ 332 w 4197"/>
                <a:gd name="T9" fmla="*/ 121 h 167"/>
                <a:gd name="T10" fmla="*/ 389 w 4197"/>
                <a:gd name="T11" fmla="*/ 121 h 167"/>
                <a:gd name="T12" fmla="*/ 446 w 4197"/>
                <a:gd name="T13" fmla="*/ 143 h 167"/>
                <a:gd name="T14" fmla="*/ 518 w 4197"/>
                <a:gd name="T15" fmla="*/ 128 h 167"/>
                <a:gd name="T16" fmla="*/ 575 w 4197"/>
                <a:gd name="T17" fmla="*/ 128 h 167"/>
                <a:gd name="T18" fmla="*/ 639 w 4197"/>
                <a:gd name="T19" fmla="*/ 121 h 167"/>
                <a:gd name="T20" fmla="*/ 718 w 4197"/>
                <a:gd name="T21" fmla="*/ 114 h 167"/>
                <a:gd name="T22" fmla="*/ 789 w 4197"/>
                <a:gd name="T23" fmla="*/ 107 h 167"/>
                <a:gd name="T24" fmla="*/ 875 w 4197"/>
                <a:gd name="T25" fmla="*/ 93 h 167"/>
                <a:gd name="T26" fmla="*/ 939 w 4197"/>
                <a:gd name="T27" fmla="*/ 78 h 167"/>
                <a:gd name="T28" fmla="*/ 1011 w 4197"/>
                <a:gd name="T29" fmla="*/ 43 h 167"/>
                <a:gd name="T30" fmla="*/ 1068 w 4197"/>
                <a:gd name="T31" fmla="*/ 28 h 167"/>
                <a:gd name="T32" fmla="*/ 1132 w 4197"/>
                <a:gd name="T33" fmla="*/ 21 h 167"/>
                <a:gd name="T34" fmla="*/ 1189 w 4197"/>
                <a:gd name="T35" fmla="*/ 14 h 167"/>
                <a:gd name="T36" fmla="*/ 1261 w 4197"/>
                <a:gd name="T37" fmla="*/ 7 h 167"/>
                <a:gd name="T38" fmla="*/ 1332 w 4197"/>
                <a:gd name="T39" fmla="*/ 0 h 167"/>
                <a:gd name="T40" fmla="*/ 1389 w 4197"/>
                <a:gd name="T41" fmla="*/ 0 h 167"/>
                <a:gd name="T42" fmla="*/ 1468 w 4197"/>
                <a:gd name="T43" fmla="*/ 0 h 167"/>
                <a:gd name="T44" fmla="*/ 1539 w 4197"/>
                <a:gd name="T45" fmla="*/ 7 h 167"/>
                <a:gd name="T46" fmla="*/ 1603 w 4197"/>
                <a:gd name="T47" fmla="*/ 36 h 167"/>
                <a:gd name="T48" fmla="*/ 1680 w 4197"/>
                <a:gd name="T49" fmla="*/ 70 h 167"/>
                <a:gd name="T50" fmla="*/ 1725 w 4197"/>
                <a:gd name="T51" fmla="*/ 64 h 167"/>
                <a:gd name="T52" fmla="*/ 1782 w 4197"/>
                <a:gd name="T53" fmla="*/ 64 h 167"/>
                <a:gd name="T54" fmla="*/ 1839 w 4197"/>
                <a:gd name="T55" fmla="*/ 64 h 167"/>
                <a:gd name="T56" fmla="*/ 1911 w 4197"/>
                <a:gd name="T57" fmla="*/ 64 h 167"/>
                <a:gd name="T58" fmla="*/ 1961 w 4197"/>
                <a:gd name="T59" fmla="*/ 100 h 167"/>
                <a:gd name="T60" fmla="*/ 2018 w 4197"/>
                <a:gd name="T61" fmla="*/ 136 h 167"/>
                <a:gd name="T62" fmla="*/ 2089 w 4197"/>
                <a:gd name="T63" fmla="*/ 157 h 167"/>
                <a:gd name="T64" fmla="*/ 2161 w 4197"/>
                <a:gd name="T65" fmla="*/ 157 h 167"/>
                <a:gd name="T66" fmla="*/ 2232 w 4197"/>
                <a:gd name="T67" fmla="*/ 150 h 167"/>
                <a:gd name="T68" fmla="*/ 2318 w 4197"/>
                <a:gd name="T69" fmla="*/ 150 h 167"/>
                <a:gd name="T70" fmla="*/ 2382 w 4197"/>
                <a:gd name="T71" fmla="*/ 150 h 167"/>
                <a:gd name="T72" fmla="*/ 2439 w 4197"/>
                <a:gd name="T73" fmla="*/ 150 h 167"/>
                <a:gd name="T74" fmla="*/ 2596 w 4197"/>
                <a:gd name="T75" fmla="*/ 157 h 167"/>
                <a:gd name="T76" fmla="*/ 3368 w 4197"/>
                <a:gd name="T77" fmla="*/ 157 h 167"/>
                <a:gd name="T78" fmla="*/ 3939 w 4197"/>
                <a:gd name="T79" fmla="*/ 136 h 167"/>
                <a:gd name="T80" fmla="*/ 4011 w 4197"/>
                <a:gd name="T81" fmla="*/ 136 h 167"/>
                <a:gd name="T82" fmla="*/ 4075 w 4197"/>
                <a:gd name="T83" fmla="*/ 143 h 167"/>
                <a:gd name="T84" fmla="*/ 4139 w 4197"/>
                <a:gd name="T85" fmla="*/ 150 h 167"/>
                <a:gd name="T86" fmla="*/ 4196 w 4197"/>
                <a:gd name="T87" fmla="*/ 150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97"/>
                <a:gd name="T133" fmla="*/ 0 h 167"/>
                <a:gd name="T134" fmla="*/ 4197 w 4197"/>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97" h="167">
                  <a:moveTo>
                    <a:pt x="0" y="166"/>
                  </a:moveTo>
                  <a:lnTo>
                    <a:pt x="60" y="164"/>
                  </a:lnTo>
                  <a:lnTo>
                    <a:pt x="75" y="164"/>
                  </a:lnTo>
                  <a:lnTo>
                    <a:pt x="96" y="164"/>
                  </a:lnTo>
                  <a:lnTo>
                    <a:pt x="118" y="164"/>
                  </a:lnTo>
                  <a:lnTo>
                    <a:pt x="139" y="164"/>
                  </a:lnTo>
                  <a:lnTo>
                    <a:pt x="160" y="150"/>
                  </a:lnTo>
                  <a:lnTo>
                    <a:pt x="175" y="150"/>
                  </a:lnTo>
                  <a:lnTo>
                    <a:pt x="196" y="143"/>
                  </a:lnTo>
                  <a:lnTo>
                    <a:pt x="218" y="136"/>
                  </a:lnTo>
                  <a:lnTo>
                    <a:pt x="239" y="128"/>
                  </a:lnTo>
                  <a:lnTo>
                    <a:pt x="260" y="121"/>
                  </a:lnTo>
                  <a:lnTo>
                    <a:pt x="275" y="121"/>
                  </a:lnTo>
                  <a:lnTo>
                    <a:pt x="296" y="121"/>
                  </a:lnTo>
                  <a:lnTo>
                    <a:pt x="332" y="121"/>
                  </a:lnTo>
                  <a:lnTo>
                    <a:pt x="353" y="121"/>
                  </a:lnTo>
                  <a:lnTo>
                    <a:pt x="368" y="121"/>
                  </a:lnTo>
                  <a:lnTo>
                    <a:pt x="389" y="121"/>
                  </a:lnTo>
                  <a:lnTo>
                    <a:pt x="410" y="136"/>
                  </a:lnTo>
                  <a:lnTo>
                    <a:pt x="425" y="136"/>
                  </a:lnTo>
                  <a:lnTo>
                    <a:pt x="446" y="143"/>
                  </a:lnTo>
                  <a:lnTo>
                    <a:pt x="468" y="143"/>
                  </a:lnTo>
                  <a:lnTo>
                    <a:pt x="496" y="136"/>
                  </a:lnTo>
                  <a:lnTo>
                    <a:pt x="518" y="128"/>
                  </a:lnTo>
                  <a:lnTo>
                    <a:pt x="539" y="128"/>
                  </a:lnTo>
                  <a:lnTo>
                    <a:pt x="560" y="128"/>
                  </a:lnTo>
                  <a:lnTo>
                    <a:pt x="575" y="128"/>
                  </a:lnTo>
                  <a:lnTo>
                    <a:pt x="596" y="121"/>
                  </a:lnTo>
                  <a:lnTo>
                    <a:pt x="618" y="121"/>
                  </a:lnTo>
                  <a:lnTo>
                    <a:pt x="639" y="121"/>
                  </a:lnTo>
                  <a:lnTo>
                    <a:pt x="668" y="121"/>
                  </a:lnTo>
                  <a:lnTo>
                    <a:pt x="689" y="114"/>
                  </a:lnTo>
                  <a:lnTo>
                    <a:pt x="718" y="114"/>
                  </a:lnTo>
                  <a:lnTo>
                    <a:pt x="739" y="107"/>
                  </a:lnTo>
                  <a:lnTo>
                    <a:pt x="768" y="107"/>
                  </a:lnTo>
                  <a:lnTo>
                    <a:pt x="789" y="107"/>
                  </a:lnTo>
                  <a:lnTo>
                    <a:pt x="818" y="100"/>
                  </a:lnTo>
                  <a:lnTo>
                    <a:pt x="839" y="100"/>
                  </a:lnTo>
                  <a:lnTo>
                    <a:pt x="875" y="93"/>
                  </a:lnTo>
                  <a:lnTo>
                    <a:pt x="903" y="93"/>
                  </a:lnTo>
                  <a:lnTo>
                    <a:pt x="918" y="86"/>
                  </a:lnTo>
                  <a:lnTo>
                    <a:pt x="939" y="78"/>
                  </a:lnTo>
                  <a:lnTo>
                    <a:pt x="961" y="71"/>
                  </a:lnTo>
                  <a:lnTo>
                    <a:pt x="982" y="57"/>
                  </a:lnTo>
                  <a:lnTo>
                    <a:pt x="1011" y="43"/>
                  </a:lnTo>
                  <a:lnTo>
                    <a:pt x="1032" y="36"/>
                  </a:lnTo>
                  <a:lnTo>
                    <a:pt x="1053" y="36"/>
                  </a:lnTo>
                  <a:lnTo>
                    <a:pt x="1068" y="28"/>
                  </a:lnTo>
                  <a:lnTo>
                    <a:pt x="1089" y="28"/>
                  </a:lnTo>
                  <a:lnTo>
                    <a:pt x="1111" y="28"/>
                  </a:lnTo>
                  <a:lnTo>
                    <a:pt x="1132" y="21"/>
                  </a:lnTo>
                  <a:lnTo>
                    <a:pt x="1153" y="14"/>
                  </a:lnTo>
                  <a:lnTo>
                    <a:pt x="1168" y="14"/>
                  </a:lnTo>
                  <a:lnTo>
                    <a:pt x="1189" y="14"/>
                  </a:lnTo>
                  <a:lnTo>
                    <a:pt x="1218" y="7"/>
                  </a:lnTo>
                  <a:lnTo>
                    <a:pt x="1246" y="7"/>
                  </a:lnTo>
                  <a:lnTo>
                    <a:pt x="1261" y="7"/>
                  </a:lnTo>
                  <a:lnTo>
                    <a:pt x="1282" y="0"/>
                  </a:lnTo>
                  <a:lnTo>
                    <a:pt x="1311" y="0"/>
                  </a:lnTo>
                  <a:lnTo>
                    <a:pt x="1332" y="0"/>
                  </a:lnTo>
                  <a:lnTo>
                    <a:pt x="1353" y="0"/>
                  </a:lnTo>
                  <a:lnTo>
                    <a:pt x="1368" y="0"/>
                  </a:lnTo>
                  <a:lnTo>
                    <a:pt x="1389" y="0"/>
                  </a:lnTo>
                  <a:lnTo>
                    <a:pt x="1411" y="0"/>
                  </a:lnTo>
                  <a:lnTo>
                    <a:pt x="1432" y="0"/>
                  </a:lnTo>
                  <a:lnTo>
                    <a:pt x="1468" y="0"/>
                  </a:lnTo>
                  <a:lnTo>
                    <a:pt x="1503" y="0"/>
                  </a:lnTo>
                  <a:lnTo>
                    <a:pt x="1518" y="0"/>
                  </a:lnTo>
                  <a:lnTo>
                    <a:pt x="1539" y="7"/>
                  </a:lnTo>
                  <a:lnTo>
                    <a:pt x="1561" y="14"/>
                  </a:lnTo>
                  <a:lnTo>
                    <a:pt x="1582" y="28"/>
                  </a:lnTo>
                  <a:lnTo>
                    <a:pt x="1603" y="36"/>
                  </a:lnTo>
                  <a:lnTo>
                    <a:pt x="1618" y="43"/>
                  </a:lnTo>
                  <a:lnTo>
                    <a:pt x="1639" y="50"/>
                  </a:lnTo>
                  <a:lnTo>
                    <a:pt x="1680" y="70"/>
                  </a:lnTo>
                  <a:lnTo>
                    <a:pt x="1682" y="64"/>
                  </a:lnTo>
                  <a:lnTo>
                    <a:pt x="1703" y="64"/>
                  </a:lnTo>
                  <a:lnTo>
                    <a:pt x="1725" y="64"/>
                  </a:lnTo>
                  <a:lnTo>
                    <a:pt x="1776" y="70"/>
                  </a:lnTo>
                  <a:lnTo>
                    <a:pt x="1761" y="64"/>
                  </a:lnTo>
                  <a:lnTo>
                    <a:pt x="1782" y="64"/>
                  </a:lnTo>
                  <a:lnTo>
                    <a:pt x="1803" y="64"/>
                  </a:lnTo>
                  <a:lnTo>
                    <a:pt x="1818" y="64"/>
                  </a:lnTo>
                  <a:lnTo>
                    <a:pt x="1839" y="64"/>
                  </a:lnTo>
                  <a:lnTo>
                    <a:pt x="1868" y="64"/>
                  </a:lnTo>
                  <a:lnTo>
                    <a:pt x="1889" y="64"/>
                  </a:lnTo>
                  <a:lnTo>
                    <a:pt x="1911" y="64"/>
                  </a:lnTo>
                  <a:lnTo>
                    <a:pt x="1932" y="71"/>
                  </a:lnTo>
                  <a:lnTo>
                    <a:pt x="1939" y="86"/>
                  </a:lnTo>
                  <a:lnTo>
                    <a:pt x="1961" y="100"/>
                  </a:lnTo>
                  <a:lnTo>
                    <a:pt x="1982" y="114"/>
                  </a:lnTo>
                  <a:lnTo>
                    <a:pt x="2003" y="128"/>
                  </a:lnTo>
                  <a:lnTo>
                    <a:pt x="2018" y="136"/>
                  </a:lnTo>
                  <a:lnTo>
                    <a:pt x="2039" y="143"/>
                  </a:lnTo>
                  <a:lnTo>
                    <a:pt x="2061" y="150"/>
                  </a:lnTo>
                  <a:lnTo>
                    <a:pt x="2089" y="157"/>
                  </a:lnTo>
                  <a:lnTo>
                    <a:pt x="2112" y="118"/>
                  </a:lnTo>
                  <a:lnTo>
                    <a:pt x="2146" y="157"/>
                  </a:lnTo>
                  <a:lnTo>
                    <a:pt x="2161" y="157"/>
                  </a:lnTo>
                  <a:lnTo>
                    <a:pt x="2182" y="150"/>
                  </a:lnTo>
                  <a:lnTo>
                    <a:pt x="2211" y="150"/>
                  </a:lnTo>
                  <a:lnTo>
                    <a:pt x="2232" y="150"/>
                  </a:lnTo>
                  <a:lnTo>
                    <a:pt x="2261" y="150"/>
                  </a:lnTo>
                  <a:lnTo>
                    <a:pt x="2296" y="150"/>
                  </a:lnTo>
                  <a:lnTo>
                    <a:pt x="2318" y="150"/>
                  </a:lnTo>
                  <a:lnTo>
                    <a:pt x="2346" y="150"/>
                  </a:lnTo>
                  <a:lnTo>
                    <a:pt x="2361" y="150"/>
                  </a:lnTo>
                  <a:lnTo>
                    <a:pt x="2382" y="150"/>
                  </a:lnTo>
                  <a:lnTo>
                    <a:pt x="2403" y="150"/>
                  </a:lnTo>
                  <a:lnTo>
                    <a:pt x="2418" y="150"/>
                  </a:lnTo>
                  <a:lnTo>
                    <a:pt x="2439" y="150"/>
                  </a:lnTo>
                  <a:lnTo>
                    <a:pt x="2468" y="150"/>
                  </a:lnTo>
                  <a:lnTo>
                    <a:pt x="2511" y="150"/>
                  </a:lnTo>
                  <a:lnTo>
                    <a:pt x="2596" y="157"/>
                  </a:lnTo>
                  <a:lnTo>
                    <a:pt x="2825" y="157"/>
                  </a:lnTo>
                  <a:lnTo>
                    <a:pt x="3082" y="157"/>
                  </a:lnTo>
                  <a:lnTo>
                    <a:pt x="3368" y="157"/>
                  </a:lnTo>
                  <a:lnTo>
                    <a:pt x="3625" y="150"/>
                  </a:lnTo>
                  <a:lnTo>
                    <a:pt x="3854" y="143"/>
                  </a:lnTo>
                  <a:lnTo>
                    <a:pt x="3939" y="136"/>
                  </a:lnTo>
                  <a:lnTo>
                    <a:pt x="3968" y="121"/>
                  </a:lnTo>
                  <a:lnTo>
                    <a:pt x="3996" y="121"/>
                  </a:lnTo>
                  <a:lnTo>
                    <a:pt x="4011" y="136"/>
                  </a:lnTo>
                  <a:lnTo>
                    <a:pt x="4032" y="136"/>
                  </a:lnTo>
                  <a:lnTo>
                    <a:pt x="4054" y="136"/>
                  </a:lnTo>
                  <a:lnTo>
                    <a:pt x="4075" y="143"/>
                  </a:lnTo>
                  <a:lnTo>
                    <a:pt x="4096" y="143"/>
                  </a:lnTo>
                  <a:lnTo>
                    <a:pt x="4118" y="143"/>
                  </a:lnTo>
                  <a:lnTo>
                    <a:pt x="4139" y="150"/>
                  </a:lnTo>
                  <a:lnTo>
                    <a:pt x="4154" y="150"/>
                  </a:lnTo>
                  <a:lnTo>
                    <a:pt x="4175" y="150"/>
                  </a:lnTo>
                  <a:lnTo>
                    <a:pt x="4196" y="150"/>
                  </a:lnTo>
                  <a:lnTo>
                    <a:pt x="0" y="166"/>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40" name="Freeform 61"/>
            <p:cNvSpPr>
              <a:spLocks/>
            </p:cNvSpPr>
            <p:nvPr/>
          </p:nvSpPr>
          <p:spPr bwMode="auto">
            <a:xfrm>
              <a:off x="1248" y="1996"/>
              <a:ext cx="4273" cy="213"/>
            </a:xfrm>
            <a:custGeom>
              <a:avLst/>
              <a:gdLst>
                <a:gd name="T0" fmla="*/ 240 w 4273"/>
                <a:gd name="T1" fmla="*/ 164 h 213"/>
                <a:gd name="T2" fmla="*/ 260 w 4273"/>
                <a:gd name="T3" fmla="*/ 185 h 213"/>
                <a:gd name="T4" fmla="*/ 296 w 4273"/>
                <a:gd name="T5" fmla="*/ 185 h 213"/>
                <a:gd name="T6" fmla="*/ 346 w 4273"/>
                <a:gd name="T7" fmla="*/ 185 h 213"/>
                <a:gd name="T8" fmla="*/ 396 w 4273"/>
                <a:gd name="T9" fmla="*/ 185 h 213"/>
                <a:gd name="T10" fmla="*/ 453 w 4273"/>
                <a:gd name="T11" fmla="*/ 185 h 213"/>
                <a:gd name="T12" fmla="*/ 496 w 4273"/>
                <a:gd name="T13" fmla="*/ 185 h 213"/>
                <a:gd name="T14" fmla="*/ 546 w 4273"/>
                <a:gd name="T15" fmla="*/ 185 h 213"/>
                <a:gd name="T16" fmla="*/ 596 w 4273"/>
                <a:gd name="T17" fmla="*/ 185 h 213"/>
                <a:gd name="T18" fmla="*/ 646 w 4273"/>
                <a:gd name="T19" fmla="*/ 185 h 213"/>
                <a:gd name="T20" fmla="*/ 689 w 4273"/>
                <a:gd name="T21" fmla="*/ 178 h 213"/>
                <a:gd name="T22" fmla="*/ 1232 w 4273"/>
                <a:gd name="T23" fmla="*/ 185 h 213"/>
                <a:gd name="T24" fmla="*/ 1268 w 4273"/>
                <a:gd name="T25" fmla="*/ 178 h 213"/>
                <a:gd name="T26" fmla="*/ 1311 w 4273"/>
                <a:gd name="T27" fmla="*/ 171 h 213"/>
                <a:gd name="T28" fmla="*/ 1361 w 4273"/>
                <a:gd name="T29" fmla="*/ 171 h 213"/>
                <a:gd name="T30" fmla="*/ 1411 w 4273"/>
                <a:gd name="T31" fmla="*/ 164 h 213"/>
                <a:gd name="T32" fmla="*/ 1468 w 4273"/>
                <a:gd name="T33" fmla="*/ 157 h 213"/>
                <a:gd name="T34" fmla="*/ 1511 w 4273"/>
                <a:gd name="T35" fmla="*/ 143 h 213"/>
                <a:gd name="T36" fmla="*/ 1553 w 4273"/>
                <a:gd name="T37" fmla="*/ 135 h 213"/>
                <a:gd name="T38" fmla="*/ 1603 w 4273"/>
                <a:gd name="T39" fmla="*/ 121 h 213"/>
                <a:gd name="T40" fmla="*/ 1653 w 4273"/>
                <a:gd name="T41" fmla="*/ 107 h 213"/>
                <a:gd name="T42" fmla="*/ 1689 w 4273"/>
                <a:gd name="T43" fmla="*/ 100 h 213"/>
                <a:gd name="T44" fmla="*/ 1739 w 4273"/>
                <a:gd name="T45" fmla="*/ 85 h 213"/>
                <a:gd name="T46" fmla="*/ 1796 w 4273"/>
                <a:gd name="T47" fmla="*/ 64 h 213"/>
                <a:gd name="T48" fmla="*/ 1853 w 4273"/>
                <a:gd name="T49" fmla="*/ 43 h 213"/>
                <a:gd name="T50" fmla="*/ 1946 w 4273"/>
                <a:gd name="T51" fmla="*/ 21 h 213"/>
                <a:gd name="T52" fmla="*/ 2003 w 4273"/>
                <a:gd name="T53" fmla="*/ 7 h 213"/>
                <a:gd name="T54" fmla="*/ 2046 w 4273"/>
                <a:gd name="T55" fmla="*/ 0 h 213"/>
                <a:gd name="T56" fmla="*/ 2082 w 4273"/>
                <a:gd name="T57" fmla="*/ 0 h 213"/>
                <a:gd name="T58" fmla="*/ 2118 w 4273"/>
                <a:gd name="T59" fmla="*/ 7 h 213"/>
                <a:gd name="T60" fmla="*/ 2175 w 4273"/>
                <a:gd name="T61" fmla="*/ 7 h 213"/>
                <a:gd name="T62" fmla="*/ 2211 w 4273"/>
                <a:gd name="T63" fmla="*/ 7 h 213"/>
                <a:gd name="T64" fmla="*/ 2268 w 4273"/>
                <a:gd name="T65" fmla="*/ 14 h 213"/>
                <a:gd name="T66" fmla="*/ 2311 w 4273"/>
                <a:gd name="T67" fmla="*/ 14 h 213"/>
                <a:gd name="T68" fmla="*/ 2368 w 4273"/>
                <a:gd name="T69" fmla="*/ 35 h 213"/>
                <a:gd name="T70" fmla="*/ 2418 w 4273"/>
                <a:gd name="T71" fmla="*/ 43 h 213"/>
                <a:gd name="T72" fmla="*/ 2461 w 4273"/>
                <a:gd name="T73" fmla="*/ 57 h 213"/>
                <a:gd name="T74" fmla="*/ 2511 w 4273"/>
                <a:gd name="T75" fmla="*/ 71 h 213"/>
                <a:gd name="T76" fmla="*/ 2554 w 4273"/>
                <a:gd name="T77" fmla="*/ 93 h 213"/>
                <a:gd name="T78" fmla="*/ 2611 w 4273"/>
                <a:gd name="T79" fmla="*/ 107 h 213"/>
                <a:gd name="T80" fmla="*/ 2661 w 4273"/>
                <a:gd name="T81" fmla="*/ 121 h 213"/>
                <a:gd name="T82" fmla="*/ 2704 w 4273"/>
                <a:gd name="T83" fmla="*/ 121 h 213"/>
                <a:gd name="T84" fmla="*/ 2746 w 4273"/>
                <a:gd name="T85" fmla="*/ 135 h 213"/>
                <a:gd name="T86" fmla="*/ 4272 w 4273"/>
                <a:gd name="T87" fmla="*/ 212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3"/>
                <a:gd name="T133" fmla="*/ 0 h 213"/>
                <a:gd name="T134" fmla="*/ 4273 w 4273"/>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3" h="213">
                  <a:moveTo>
                    <a:pt x="0" y="212"/>
                  </a:moveTo>
                  <a:lnTo>
                    <a:pt x="240" y="164"/>
                  </a:lnTo>
                  <a:lnTo>
                    <a:pt x="232" y="185"/>
                  </a:lnTo>
                  <a:lnTo>
                    <a:pt x="260" y="185"/>
                  </a:lnTo>
                  <a:lnTo>
                    <a:pt x="275" y="185"/>
                  </a:lnTo>
                  <a:lnTo>
                    <a:pt x="296" y="185"/>
                  </a:lnTo>
                  <a:lnTo>
                    <a:pt x="318" y="185"/>
                  </a:lnTo>
                  <a:lnTo>
                    <a:pt x="346" y="185"/>
                  </a:lnTo>
                  <a:lnTo>
                    <a:pt x="368" y="185"/>
                  </a:lnTo>
                  <a:lnTo>
                    <a:pt x="396" y="185"/>
                  </a:lnTo>
                  <a:lnTo>
                    <a:pt x="432" y="185"/>
                  </a:lnTo>
                  <a:lnTo>
                    <a:pt x="453" y="185"/>
                  </a:lnTo>
                  <a:lnTo>
                    <a:pt x="475" y="185"/>
                  </a:lnTo>
                  <a:lnTo>
                    <a:pt x="496" y="185"/>
                  </a:lnTo>
                  <a:lnTo>
                    <a:pt x="525" y="185"/>
                  </a:lnTo>
                  <a:lnTo>
                    <a:pt x="546" y="185"/>
                  </a:lnTo>
                  <a:lnTo>
                    <a:pt x="568" y="185"/>
                  </a:lnTo>
                  <a:lnTo>
                    <a:pt x="596" y="185"/>
                  </a:lnTo>
                  <a:lnTo>
                    <a:pt x="625" y="185"/>
                  </a:lnTo>
                  <a:lnTo>
                    <a:pt x="646" y="185"/>
                  </a:lnTo>
                  <a:lnTo>
                    <a:pt x="668" y="185"/>
                  </a:lnTo>
                  <a:lnTo>
                    <a:pt x="689" y="178"/>
                  </a:lnTo>
                  <a:lnTo>
                    <a:pt x="1248" y="164"/>
                  </a:lnTo>
                  <a:lnTo>
                    <a:pt x="1232" y="185"/>
                  </a:lnTo>
                  <a:lnTo>
                    <a:pt x="1253" y="185"/>
                  </a:lnTo>
                  <a:lnTo>
                    <a:pt x="1268" y="178"/>
                  </a:lnTo>
                  <a:lnTo>
                    <a:pt x="1289" y="171"/>
                  </a:lnTo>
                  <a:lnTo>
                    <a:pt x="1311" y="171"/>
                  </a:lnTo>
                  <a:lnTo>
                    <a:pt x="1332" y="171"/>
                  </a:lnTo>
                  <a:lnTo>
                    <a:pt x="1361" y="171"/>
                  </a:lnTo>
                  <a:lnTo>
                    <a:pt x="1389" y="171"/>
                  </a:lnTo>
                  <a:lnTo>
                    <a:pt x="1411" y="164"/>
                  </a:lnTo>
                  <a:lnTo>
                    <a:pt x="1439" y="164"/>
                  </a:lnTo>
                  <a:lnTo>
                    <a:pt x="1468" y="157"/>
                  </a:lnTo>
                  <a:lnTo>
                    <a:pt x="1489" y="150"/>
                  </a:lnTo>
                  <a:lnTo>
                    <a:pt x="1511" y="143"/>
                  </a:lnTo>
                  <a:lnTo>
                    <a:pt x="1532" y="135"/>
                  </a:lnTo>
                  <a:lnTo>
                    <a:pt x="1553" y="135"/>
                  </a:lnTo>
                  <a:lnTo>
                    <a:pt x="1582" y="128"/>
                  </a:lnTo>
                  <a:lnTo>
                    <a:pt x="1603" y="121"/>
                  </a:lnTo>
                  <a:lnTo>
                    <a:pt x="1625" y="121"/>
                  </a:lnTo>
                  <a:lnTo>
                    <a:pt x="1653" y="107"/>
                  </a:lnTo>
                  <a:lnTo>
                    <a:pt x="1668" y="107"/>
                  </a:lnTo>
                  <a:lnTo>
                    <a:pt x="1689" y="100"/>
                  </a:lnTo>
                  <a:lnTo>
                    <a:pt x="1718" y="93"/>
                  </a:lnTo>
                  <a:lnTo>
                    <a:pt x="1739" y="85"/>
                  </a:lnTo>
                  <a:lnTo>
                    <a:pt x="1775" y="71"/>
                  </a:lnTo>
                  <a:lnTo>
                    <a:pt x="1796" y="64"/>
                  </a:lnTo>
                  <a:lnTo>
                    <a:pt x="1825" y="50"/>
                  </a:lnTo>
                  <a:lnTo>
                    <a:pt x="1853" y="43"/>
                  </a:lnTo>
                  <a:lnTo>
                    <a:pt x="1925" y="35"/>
                  </a:lnTo>
                  <a:lnTo>
                    <a:pt x="1946" y="21"/>
                  </a:lnTo>
                  <a:lnTo>
                    <a:pt x="1975" y="21"/>
                  </a:lnTo>
                  <a:lnTo>
                    <a:pt x="2003" y="7"/>
                  </a:lnTo>
                  <a:lnTo>
                    <a:pt x="2025" y="7"/>
                  </a:lnTo>
                  <a:lnTo>
                    <a:pt x="2046" y="0"/>
                  </a:lnTo>
                  <a:lnTo>
                    <a:pt x="2061" y="0"/>
                  </a:lnTo>
                  <a:lnTo>
                    <a:pt x="2082" y="0"/>
                  </a:lnTo>
                  <a:lnTo>
                    <a:pt x="2103" y="0"/>
                  </a:lnTo>
                  <a:lnTo>
                    <a:pt x="2118" y="7"/>
                  </a:lnTo>
                  <a:lnTo>
                    <a:pt x="2139" y="7"/>
                  </a:lnTo>
                  <a:lnTo>
                    <a:pt x="2175" y="7"/>
                  </a:lnTo>
                  <a:lnTo>
                    <a:pt x="2196" y="7"/>
                  </a:lnTo>
                  <a:lnTo>
                    <a:pt x="2211" y="7"/>
                  </a:lnTo>
                  <a:lnTo>
                    <a:pt x="2239" y="7"/>
                  </a:lnTo>
                  <a:lnTo>
                    <a:pt x="2268" y="14"/>
                  </a:lnTo>
                  <a:lnTo>
                    <a:pt x="2289" y="14"/>
                  </a:lnTo>
                  <a:lnTo>
                    <a:pt x="2311" y="14"/>
                  </a:lnTo>
                  <a:lnTo>
                    <a:pt x="2346" y="28"/>
                  </a:lnTo>
                  <a:lnTo>
                    <a:pt x="2368" y="35"/>
                  </a:lnTo>
                  <a:lnTo>
                    <a:pt x="2403" y="35"/>
                  </a:lnTo>
                  <a:lnTo>
                    <a:pt x="2418" y="43"/>
                  </a:lnTo>
                  <a:lnTo>
                    <a:pt x="2439" y="43"/>
                  </a:lnTo>
                  <a:lnTo>
                    <a:pt x="2461" y="57"/>
                  </a:lnTo>
                  <a:lnTo>
                    <a:pt x="2482" y="64"/>
                  </a:lnTo>
                  <a:lnTo>
                    <a:pt x="2511" y="71"/>
                  </a:lnTo>
                  <a:lnTo>
                    <a:pt x="2532" y="85"/>
                  </a:lnTo>
                  <a:lnTo>
                    <a:pt x="2554" y="93"/>
                  </a:lnTo>
                  <a:lnTo>
                    <a:pt x="2589" y="100"/>
                  </a:lnTo>
                  <a:lnTo>
                    <a:pt x="2611" y="107"/>
                  </a:lnTo>
                  <a:lnTo>
                    <a:pt x="2632" y="114"/>
                  </a:lnTo>
                  <a:lnTo>
                    <a:pt x="2661" y="121"/>
                  </a:lnTo>
                  <a:lnTo>
                    <a:pt x="2682" y="121"/>
                  </a:lnTo>
                  <a:lnTo>
                    <a:pt x="2704" y="121"/>
                  </a:lnTo>
                  <a:lnTo>
                    <a:pt x="2725" y="135"/>
                  </a:lnTo>
                  <a:lnTo>
                    <a:pt x="2746" y="135"/>
                  </a:lnTo>
                  <a:lnTo>
                    <a:pt x="2761" y="143"/>
                  </a:lnTo>
                  <a:lnTo>
                    <a:pt x="4272" y="212"/>
                  </a:lnTo>
                  <a:lnTo>
                    <a:pt x="0" y="21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41" name="Freeform 62"/>
            <p:cNvSpPr>
              <a:spLocks/>
            </p:cNvSpPr>
            <p:nvPr/>
          </p:nvSpPr>
          <p:spPr bwMode="auto">
            <a:xfrm>
              <a:off x="1248" y="2496"/>
              <a:ext cx="4273" cy="193"/>
            </a:xfrm>
            <a:custGeom>
              <a:avLst/>
              <a:gdLst>
                <a:gd name="T0" fmla="*/ 0 w 4273"/>
                <a:gd name="T1" fmla="*/ 192 h 193"/>
                <a:gd name="T2" fmla="*/ 384 w 4273"/>
                <a:gd name="T3" fmla="*/ 192 h 193"/>
                <a:gd name="T4" fmla="*/ 960 w 4273"/>
                <a:gd name="T5" fmla="*/ 144 h 193"/>
                <a:gd name="T6" fmla="*/ 1824 w 4273"/>
                <a:gd name="T7" fmla="*/ 192 h 193"/>
                <a:gd name="T8" fmla="*/ 2112 w 4273"/>
                <a:gd name="T9" fmla="*/ 144 h 193"/>
                <a:gd name="T10" fmla="*/ 2139 w 4273"/>
                <a:gd name="T11" fmla="*/ 136 h 193"/>
                <a:gd name="T12" fmla="*/ 2161 w 4273"/>
                <a:gd name="T13" fmla="*/ 121 h 193"/>
                <a:gd name="T14" fmla="*/ 2182 w 4273"/>
                <a:gd name="T15" fmla="*/ 114 h 193"/>
                <a:gd name="T16" fmla="*/ 2211 w 4273"/>
                <a:gd name="T17" fmla="*/ 107 h 193"/>
                <a:gd name="T18" fmla="*/ 2232 w 4273"/>
                <a:gd name="T19" fmla="*/ 93 h 193"/>
                <a:gd name="T20" fmla="*/ 2268 w 4273"/>
                <a:gd name="T21" fmla="*/ 86 h 193"/>
                <a:gd name="T22" fmla="*/ 2289 w 4273"/>
                <a:gd name="T23" fmla="*/ 71 h 193"/>
                <a:gd name="T24" fmla="*/ 2311 w 4273"/>
                <a:gd name="T25" fmla="*/ 64 h 193"/>
                <a:gd name="T26" fmla="*/ 2339 w 4273"/>
                <a:gd name="T27" fmla="*/ 64 h 193"/>
                <a:gd name="T28" fmla="*/ 2368 w 4273"/>
                <a:gd name="T29" fmla="*/ 71 h 193"/>
                <a:gd name="T30" fmla="*/ 2389 w 4273"/>
                <a:gd name="T31" fmla="*/ 71 h 193"/>
                <a:gd name="T32" fmla="*/ 2411 w 4273"/>
                <a:gd name="T33" fmla="*/ 71 h 193"/>
                <a:gd name="T34" fmla="*/ 2432 w 4273"/>
                <a:gd name="T35" fmla="*/ 71 h 193"/>
                <a:gd name="T36" fmla="*/ 2453 w 4273"/>
                <a:gd name="T37" fmla="*/ 71 h 193"/>
                <a:gd name="T38" fmla="*/ 2468 w 4273"/>
                <a:gd name="T39" fmla="*/ 64 h 193"/>
                <a:gd name="T40" fmla="*/ 2736 w 4273"/>
                <a:gd name="T41" fmla="*/ 0 h 193"/>
                <a:gd name="T42" fmla="*/ 3360 w 4273"/>
                <a:gd name="T43" fmla="*/ 0 h 193"/>
                <a:gd name="T44" fmla="*/ 3696 w 4273"/>
                <a:gd name="T45" fmla="*/ 144 h 193"/>
                <a:gd name="T46" fmla="*/ 3744 w 4273"/>
                <a:gd name="T47" fmla="*/ 144 h 193"/>
                <a:gd name="T48" fmla="*/ 4272 w 4273"/>
                <a:gd name="T49" fmla="*/ 192 h 193"/>
                <a:gd name="T50" fmla="*/ 0 w 4273"/>
                <a:gd name="T51" fmla="*/ 192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73"/>
                <a:gd name="T79" fmla="*/ 0 h 193"/>
                <a:gd name="T80" fmla="*/ 4273 w 4273"/>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73" h="193">
                  <a:moveTo>
                    <a:pt x="0" y="192"/>
                  </a:moveTo>
                  <a:lnTo>
                    <a:pt x="384" y="192"/>
                  </a:lnTo>
                  <a:lnTo>
                    <a:pt x="960" y="144"/>
                  </a:lnTo>
                  <a:lnTo>
                    <a:pt x="1824" y="192"/>
                  </a:lnTo>
                  <a:lnTo>
                    <a:pt x="2112" y="144"/>
                  </a:lnTo>
                  <a:lnTo>
                    <a:pt x="2139" y="136"/>
                  </a:lnTo>
                  <a:lnTo>
                    <a:pt x="2161" y="121"/>
                  </a:lnTo>
                  <a:lnTo>
                    <a:pt x="2182" y="114"/>
                  </a:lnTo>
                  <a:lnTo>
                    <a:pt x="2211" y="107"/>
                  </a:lnTo>
                  <a:lnTo>
                    <a:pt x="2232" y="93"/>
                  </a:lnTo>
                  <a:lnTo>
                    <a:pt x="2268" y="86"/>
                  </a:lnTo>
                  <a:lnTo>
                    <a:pt x="2289" y="71"/>
                  </a:lnTo>
                  <a:lnTo>
                    <a:pt x="2311" y="64"/>
                  </a:lnTo>
                  <a:lnTo>
                    <a:pt x="2339" y="64"/>
                  </a:lnTo>
                  <a:lnTo>
                    <a:pt x="2368" y="71"/>
                  </a:lnTo>
                  <a:lnTo>
                    <a:pt x="2389" y="71"/>
                  </a:lnTo>
                  <a:lnTo>
                    <a:pt x="2411" y="71"/>
                  </a:lnTo>
                  <a:lnTo>
                    <a:pt x="2432" y="71"/>
                  </a:lnTo>
                  <a:lnTo>
                    <a:pt x="2453" y="71"/>
                  </a:lnTo>
                  <a:lnTo>
                    <a:pt x="2468" y="64"/>
                  </a:lnTo>
                  <a:lnTo>
                    <a:pt x="2736" y="0"/>
                  </a:lnTo>
                  <a:lnTo>
                    <a:pt x="3360" y="0"/>
                  </a:lnTo>
                  <a:lnTo>
                    <a:pt x="3696" y="144"/>
                  </a:lnTo>
                  <a:lnTo>
                    <a:pt x="3744" y="144"/>
                  </a:lnTo>
                  <a:lnTo>
                    <a:pt x="4272" y="192"/>
                  </a:lnTo>
                  <a:lnTo>
                    <a:pt x="0" y="192"/>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3642" name="Freeform 63"/>
            <p:cNvSpPr>
              <a:spLocks/>
            </p:cNvSpPr>
            <p:nvPr/>
          </p:nvSpPr>
          <p:spPr bwMode="auto">
            <a:xfrm>
              <a:off x="1248" y="3024"/>
              <a:ext cx="4273" cy="145"/>
            </a:xfrm>
            <a:custGeom>
              <a:avLst/>
              <a:gdLst>
                <a:gd name="T0" fmla="*/ 0 w 4273"/>
                <a:gd name="T1" fmla="*/ 144 h 145"/>
                <a:gd name="T2" fmla="*/ 720 w 4273"/>
                <a:gd name="T3" fmla="*/ 144 h 145"/>
                <a:gd name="T4" fmla="*/ 816 w 4273"/>
                <a:gd name="T5" fmla="*/ 96 h 145"/>
                <a:gd name="T6" fmla="*/ 1056 w 4273"/>
                <a:gd name="T7" fmla="*/ 144 h 145"/>
                <a:gd name="T8" fmla="*/ 1296 w 4273"/>
                <a:gd name="T9" fmla="*/ 96 h 145"/>
                <a:gd name="T10" fmla="*/ 1536 w 4273"/>
                <a:gd name="T11" fmla="*/ 144 h 145"/>
                <a:gd name="T12" fmla="*/ 1872 w 4273"/>
                <a:gd name="T13" fmla="*/ 48 h 145"/>
                <a:gd name="T14" fmla="*/ 2064 w 4273"/>
                <a:gd name="T15" fmla="*/ 144 h 145"/>
                <a:gd name="T16" fmla="*/ 2400 w 4273"/>
                <a:gd name="T17" fmla="*/ 96 h 145"/>
                <a:gd name="T18" fmla="*/ 2592 w 4273"/>
                <a:gd name="T19" fmla="*/ 144 h 145"/>
                <a:gd name="T20" fmla="*/ 2928 w 4273"/>
                <a:gd name="T21" fmla="*/ 0 h 145"/>
                <a:gd name="T22" fmla="*/ 3168 w 4273"/>
                <a:gd name="T23" fmla="*/ 144 h 145"/>
                <a:gd name="T24" fmla="*/ 3456 w 4273"/>
                <a:gd name="T25" fmla="*/ 0 h 145"/>
                <a:gd name="T26" fmla="*/ 3888 w 4273"/>
                <a:gd name="T27" fmla="*/ 144 h 145"/>
                <a:gd name="T28" fmla="*/ 4128 w 4273"/>
                <a:gd name="T29" fmla="*/ 48 h 145"/>
                <a:gd name="T30" fmla="*/ 4272 w 4273"/>
                <a:gd name="T31" fmla="*/ 144 h 145"/>
                <a:gd name="T32" fmla="*/ 0 w 4273"/>
                <a:gd name="T33" fmla="*/ 144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73"/>
                <a:gd name="T52" fmla="*/ 0 h 145"/>
                <a:gd name="T53" fmla="*/ 4273 w 4273"/>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73" h="145">
                  <a:moveTo>
                    <a:pt x="0" y="144"/>
                  </a:moveTo>
                  <a:lnTo>
                    <a:pt x="720" y="144"/>
                  </a:lnTo>
                  <a:lnTo>
                    <a:pt x="816" y="96"/>
                  </a:lnTo>
                  <a:lnTo>
                    <a:pt x="1056" y="144"/>
                  </a:lnTo>
                  <a:lnTo>
                    <a:pt x="1296" y="96"/>
                  </a:lnTo>
                  <a:lnTo>
                    <a:pt x="1536" y="144"/>
                  </a:lnTo>
                  <a:lnTo>
                    <a:pt x="1872" y="48"/>
                  </a:lnTo>
                  <a:lnTo>
                    <a:pt x="2064" y="144"/>
                  </a:lnTo>
                  <a:lnTo>
                    <a:pt x="2400" y="96"/>
                  </a:lnTo>
                  <a:lnTo>
                    <a:pt x="2592" y="144"/>
                  </a:lnTo>
                  <a:lnTo>
                    <a:pt x="2928" y="0"/>
                  </a:lnTo>
                  <a:lnTo>
                    <a:pt x="3168" y="144"/>
                  </a:lnTo>
                  <a:lnTo>
                    <a:pt x="3456" y="0"/>
                  </a:lnTo>
                  <a:lnTo>
                    <a:pt x="3888" y="144"/>
                  </a:lnTo>
                  <a:lnTo>
                    <a:pt x="4128" y="48"/>
                  </a:lnTo>
                  <a:lnTo>
                    <a:pt x="4272" y="144"/>
                  </a:lnTo>
                  <a:lnTo>
                    <a:pt x="0" y="144"/>
                  </a:lnTo>
                </a:path>
              </a:pathLst>
            </a:custGeom>
            <a:solidFill>
              <a:schemeClr val="accent1"/>
            </a:solidFill>
            <a:ln w="12700" cap="rnd">
              <a:solidFill>
                <a:schemeClr val="tx1"/>
              </a:solidFill>
              <a:round/>
              <a:headEnd type="none" w="sm" len="sm"/>
              <a:tailEnd type="none" w="sm" len="sm"/>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grpSp>
      <p:sp>
        <p:nvSpPr>
          <p:cNvPr id="153643" name="Line 64"/>
          <p:cNvSpPr>
            <a:spLocks noChangeShapeType="1"/>
          </p:cNvSpPr>
          <p:nvPr/>
        </p:nvSpPr>
        <p:spPr bwMode="auto">
          <a:xfrm>
            <a:off x="8988425" y="1703389"/>
            <a:ext cx="0" cy="402272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3644" name="Line 65"/>
          <p:cNvSpPr>
            <a:spLocks noChangeShapeType="1"/>
          </p:cNvSpPr>
          <p:nvPr/>
        </p:nvSpPr>
        <p:spPr bwMode="auto">
          <a:xfrm>
            <a:off x="5824537" y="1158876"/>
            <a:ext cx="0" cy="46323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3645" name="Rectangle 66"/>
          <p:cNvSpPr>
            <a:spLocks noChangeArrowheads="1"/>
          </p:cNvSpPr>
          <p:nvPr/>
        </p:nvSpPr>
        <p:spPr bwMode="auto">
          <a:xfrm>
            <a:off x="4554537" y="1090614"/>
            <a:ext cx="1271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GB" altLang="en-US" sz="1600"/>
              <a:t>Initial</a:t>
            </a:r>
            <a:br>
              <a:rPr lang="en-GB" altLang="en-US" sz="1600"/>
            </a:br>
            <a:r>
              <a:rPr lang="en-GB" altLang="en-US" sz="1600"/>
              <a:t>requirements</a:t>
            </a:r>
            <a:endParaRPr lang="en-GB" altLang="en-US" sz="1600">
              <a:solidFill>
                <a:srgbClr val="FF0000"/>
              </a:solidFill>
            </a:endParaRPr>
          </a:p>
        </p:txBody>
      </p:sp>
    </p:spTree>
    <p:extLst>
      <p:ext uri="{BB962C8B-B14F-4D97-AF65-F5344CB8AC3E}">
        <p14:creationId xmlns:p14="http://schemas.microsoft.com/office/powerpoint/2010/main" val="395026532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820862" y="1560514"/>
            <a:ext cx="8153400" cy="5683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GB" altLang="en-US"/>
          </a:p>
        </p:txBody>
      </p:sp>
      <p:sp>
        <p:nvSpPr>
          <p:cNvPr id="155651" name="Rectangle 15"/>
          <p:cNvSpPr>
            <a:spLocks noChangeArrowheads="1"/>
          </p:cNvSpPr>
          <p:nvPr/>
        </p:nvSpPr>
        <p:spPr bwMode="ltGray">
          <a:xfrm>
            <a:off x="1836737" y="1558926"/>
            <a:ext cx="8153400" cy="5683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GB" altLang="en-US"/>
          </a:p>
        </p:txBody>
      </p:sp>
      <p:sp>
        <p:nvSpPr>
          <p:cNvPr id="155652" name="Rectangle 3"/>
          <p:cNvSpPr>
            <a:spLocks noGrp="1" noChangeArrowheads="1"/>
          </p:cNvSpPr>
          <p:nvPr>
            <p:ph type="title"/>
          </p:nvPr>
        </p:nvSpPr>
        <p:spPr>
          <a:xfrm>
            <a:off x="1522414" y="533400"/>
            <a:ext cx="9601200" cy="422701"/>
          </a:xfrm>
        </p:spPr>
        <p:txBody>
          <a:bodyPr vert="horz" lIns="92075" tIns="46038" rIns="92075" bIns="46038" rtlCol="0" anchor="b">
            <a:normAutofit fontScale="90000"/>
          </a:bodyPr>
          <a:lstStyle/>
          <a:p>
            <a:pPr eaLnBrk="1" hangingPunct="1"/>
            <a:r>
              <a:rPr lang="en-GB" altLang="en-US" dirty="0"/>
              <a:t>Major Milestones</a:t>
            </a:r>
          </a:p>
        </p:txBody>
      </p:sp>
      <p:sp>
        <p:nvSpPr>
          <p:cNvPr id="155702" name="Rectangle 54"/>
          <p:cNvSpPr>
            <a:spLocks noGrp="1" noChangeArrowheads="1"/>
          </p:cNvSpPr>
          <p:nvPr>
            <p:ph idx="1"/>
          </p:nvPr>
        </p:nvSpPr>
        <p:spPr>
          <a:xfrm>
            <a:off x="512762" y="1581405"/>
            <a:ext cx="10610852" cy="3931303"/>
          </a:xfrm>
        </p:spPr>
        <p:txBody>
          <a:bodyPr>
            <a:normAutofit/>
          </a:bodyPr>
          <a:lstStyle/>
          <a:p>
            <a:pPr eaLnBrk="1" hangingPunct="1"/>
            <a:r>
              <a:rPr lang="sv-SE" altLang="en-US" dirty="0"/>
              <a:t>RUP</a:t>
            </a:r>
          </a:p>
          <a:p>
            <a:pPr eaLnBrk="1" hangingPunct="1"/>
            <a:endParaRPr lang="sv-SE" altLang="en-US" dirty="0"/>
          </a:p>
          <a:p>
            <a:pPr marL="0" indent="0" eaLnBrk="1" hangingPunct="1">
              <a:buNone/>
            </a:pPr>
            <a:endParaRPr lang="sv-SE" altLang="en-US" dirty="0"/>
          </a:p>
          <a:p>
            <a:pPr eaLnBrk="1" hangingPunct="1"/>
            <a:endParaRPr lang="sv-SE" altLang="en-US" dirty="0"/>
          </a:p>
          <a:p>
            <a:pPr eaLnBrk="1" hangingPunct="1"/>
            <a:endParaRPr lang="sv-SE" altLang="en-US" dirty="0"/>
          </a:p>
          <a:p>
            <a:pPr eaLnBrk="1" hangingPunct="1"/>
            <a:r>
              <a:rPr lang="sv-SE" altLang="en-US" dirty="0"/>
              <a:t>Scrum</a:t>
            </a:r>
          </a:p>
          <a:p>
            <a:endParaRPr lang="sv-SE" altLang="en-US" dirty="0"/>
          </a:p>
        </p:txBody>
      </p:sp>
      <p:grpSp>
        <p:nvGrpSpPr>
          <p:cNvPr id="155654" name="Group 4"/>
          <p:cNvGrpSpPr>
            <a:grpSpLocks/>
          </p:cNvGrpSpPr>
          <p:nvPr/>
        </p:nvGrpSpPr>
        <p:grpSpPr bwMode="auto">
          <a:xfrm>
            <a:off x="1989138" y="2254251"/>
            <a:ext cx="8277225" cy="366713"/>
            <a:chOff x="392" y="1672"/>
            <a:chExt cx="4888" cy="180"/>
          </a:xfrm>
        </p:grpSpPr>
        <p:sp>
          <p:nvSpPr>
            <p:cNvPr id="155655" name="Line 5"/>
            <p:cNvSpPr>
              <a:spLocks noChangeShapeType="1"/>
            </p:cNvSpPr>
            <p:nvPr/>
          </p:nvSpPr>
          <p:spPr bwMode="auto">
            <a:xfrm>
              <a:off x="480" y="1680"/>
              <a:ext cx="4800" cy="0"/>
            </a:xfrm>
            <a:prstGeom prst="line">
              <a:avLst/>
            </a:prstGeom>
            <a:noFill/>
            <a:ln w="3492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155656" name="Rectangle 6"/>
            <p:cNvSpPr>
              <a:spLocks noChangeArrowheads="1"/>
            </p:cNvSpPr>
            <p:nvPr/>
          </p:nvSpPr>
          <p:spPr bwMode="auto">
            <a:xfrm>
              <a:off x="392" y="1672"/>
              <a:ext cx="31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latin typeface="Arial Narrow" panose="020B0606020202030204" pitchFamily="34" charset="0"/>
                </a:rPr>
                <a:t>time</a:t>
              </a:r>
            </a:p>
          </p:txBody>
        </p:sp>
      </p:grpSp>
      <p:sp>
        <p:nvSpPr>
          <p:cNvPr id="155657" name="Text Box 7"/>
          <p:cNvSpPr txBox="1">
            <a:spLocks noChangeArrowheads="1"/>
          </p:cNvSpPr>
          <p:nvPr/>
        </p:nvSpPr>
        <p:spPr bwMode="auto">
          <a:xfrm>
            <a:off x="2941638" y="3035301"/>
            <a:ext cx="69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800">
                <a:latin typeface="Arial Narrow" panose="020B0606020202030204" pitchFamily="34" charset="0"/>
              </a:rPr>
              <a:t>Vision</a:t>
            </a:r>
          </a:p>
        </p:txBody>
      </p:sp>
      <p:sp>
        <p:nvSpPr>
          <p:cNvPr id="155658" name="AutoShape 8"/>
          <p:cNvSpPr>
            <a:spLocks noChangeArrowheads="1"/>
          </p:cNvSpPr>
          <p:nvPr/>
        </p:nvSpPr>
        <p:spPr bwMode="auto">
          <a:xfrm>
            <a:off x="3100387" y="2568575"/>
            <a:ext cx="381000" cy="381000"/>
          </a:xfrm>
          <a:prstGeom prst="triangle">
            <a:avLst>
              <a:gd name="adj" fmla="val 50000"/>
            </a:avLst>
          </a:prstGeom>
          <a:noFill/>
          <a:ln w="38100" cmpd="dbl">
            <a:solidFill>
              <a:schemeClr val="tx1"/>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5659" name="Text Box 9"/>
          <p:cNvSpPr txBox="1">
            <a:spLocks noChangeArrowheads="1"/>
          </p:cNvSpPr>
          <p:nvPr/>
        </p:nvSpPr>
        <p:spPr bwMode="auto">
          <a:xfrm>
            <a:off x="4513263" y="3035300"/>
            <a:ext cx="1185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800">
                <a:latin typeface="Arial Narrow" panose="020B0606020202030204" pitchFamily="34" charset="0"/>
              </a:rPr>
              <a:t>Baseline </a:t>
            </a:r>
          </a:p>
          <a:p>
            <a:pPr algn="ctr"/>
            <a:r>
              <a:rPr lang="en-US" altLang="en-US" sz="1800">
                <a:latin typeface="Arial Narrow" panose="020B0606020202030204" pitchFamily="34" charset="0"/>
              </a:rPr>
              <a:t>Architecture</a:t>
            </a:r>
          </a:p>
        </p:txBody>
      </p:sp>
      <p:sp>
        <p:nvSpPr>
          <p:cNvPr id="155660" name="AutoShape 10"/>
          <p:cNvSpPr>
            <a:spLocks noChangeArrowheads="1"/>
          </p:cNvSpPr>
          <p:nvPr/>
        </p:nvSpPr>
        <p:spPr bwMode="auto">
          <a:xfrm>
            <a:off x="4916487" y="2568575"/>
            <a:ext cx="381000" cy="381000"/>
          </a:xfrm>
          <a:prstGeom prst="triangle">
            <a:avLst>
              <a:gd name="adj" fmla="val 50000"/>
            </a:avLst>
          </a:prstGeom>
          <a:noFill/>
          <a:ln w="38100" cmpd="dbl">
            <a:solidFill>
              <a:schemeClr val="tx1"/>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5661" name="Text Box 11"/>
          <p:cNvSpPr txBox="1">
            <a:spLocks noChangeArrowheads="1"/>
          </p:cNvSpPr>
          <p:nvPr/>
        </p:nvSpPr>
        <p:spPr bwMode="auto">
          <a:xfrm>
            <a:off x="7367588" y="3035300"/>
            <a:ext cx="1008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800">
                <a:latin typeface="Arial Narrow" panose="020B0606020202030204" pitchFamily="34" charset="0"/>
              </a:rPr>
              <a:t>Initial</a:t>
            </a:r>
          </a:p>
          <a:p>
            <a:pPr algn="ctr"/>
            <a:r>
              <a:rPr lang="en-US" altLang="en-US" sz="1800">
                <a:latin typeface="Arial Narrow" panose="020B0606020202030204" pitchFamily="34" charset="0"/>
              </a:rPr>
              <a:t>Capability</a:t>
            </a:r>
          </a:p>
        </p:txBody>
      </p:sp>
      <p:sp>
        <p:nvSpPr>
          <p:cNvPr id="155662" name="AutoShape 12"/>
          <p:cNvSpPr>
            <a:spLocks noChangeArrowheads="1"/>
          </p:cNvSpPr>
          <p:nvPr/>
        </p:nvSpPr>
        <p:spPr bwMode="auto">
          <a:xfrm>
            <a:off x="7681912" y="2568575"/>
            <a:ext cx="381000" cy="381000"/>
          </a:xfrm>
          <a:prstGeom prst="triangle">
            <a:avLst>
              <a:gd name="adj" fmla="val 50000"/>
            </a:avLst>
          </a:prstGeom>
          <a:noFill/>
          <a:ln w="38100" cmpd="dbl">
            <a:solidFill>
              <a:schemeClr val="tx1"/>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5663" name="Text Box 13"/>
          <p:cNvSpPr txBox="1">
            <a:spLocks noChangeArrowheads="1"/>
          </p:cNvSpPr>
          <p:nvPr/>
        </p:nvSpPr>
        <p:spPr bwMode="auto">
          <a:xfrm>
            <a:off x="9534526" y="3035300"/>
            <a:ext cx="8842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800">
                <a:latin typeface="Arial Narrow" panose="020B0606020202030204" pitchFamily="34" charset="0"/>
              </a:rPr>
              <a:t>Product </a:t>
            </a:r>
          </a:p>
          <a:p>
            <a:pPr algn="ctr"/>
            <a:r>
              <a:rPr lang="en-US" altLang="en-US" sz="1800">
                <a:latin typeface="Arial Narrow" panose="020B0606020202030204" pitchFamily="34" charset="0"/>
              </a:rPr>
              <a:t>Release</a:t>
            </a:r>
          </a:p>
        </p:txBody>
      </p:sp>
      <p:sp>
        <p:nvSpPr>
          <p:cNvPr id="155664" name="AutoShape 14"/>
          <p:cNvSpPr>
            <a:spLocks noChangeArrowheads="1"/>
          </p:cNvSpPr>
          <p:nvPr/>
        </p:nvSpPr>
        <p:spPr bwMode="auto">
          <a:xfrm>
            <a:off x="9786937" y="2568575"/>
            <a:ext cx="381000" cy="381000"/>
          </a:xfrm>
          <a:prstGeom prst="triangle">
            <a:avLst>
              <a:gd name="adj" fmla="val 50000"/>
            </a:avLst>
          </a:prstGeom>
          <a:noFill/>
          <a:ln w="38100" cmpd="dbl">
            <a:solidFill>
              <a:schemeClr val="tx1"/>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5665" name="Line 16"/>
          <p:cNvSpPr>
            <a:spLocks noChangeShapeType="1"/>
          </p:cNvSpPr>
          <p:nvPr/>
        </p:nvSpPr>
        <p:spPr bwMode="auto">
          <a:xfrm flipH="1" flipV="1">
            <a:off x="3289300" y="1558925"/>
            <a:ext cx="0" cy="5715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5666" name="Line 17"/>
          <p:cNvSpPr>
            <a:spLocks noChangeShapeType="1"/>
          </p:cNvSpPr>
          <p:nvPr/>
        </p:nvSpPr>
        <p:spPr bwMode="auto">
          <a:xfrm flipV="1">
            <a:off x="5106987" y="1558926"/>
            <a:ext cx="0" cy="5810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5667" name="Line 18"/>
          <p:cNvSpPr>
            <a:spLocks noChangeShapeType="1"/>
          </p:cNvSpPr>
          <p:nvPr/>
        </p:nvSpPr>
        <p:spPr bwMode="auto">
          <a:xfrm flipV="1">
            <a:off x="7872412" y="1558926"/>
            <a:ext cx="0" cy="5810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215507" name="Rectangle 19"/>
          <p:cNvSpPr>
            <a:spLocks noChangeArrowheads="1"/>
          </p:cNvSpPr>
          <p:nvPr/>
        </p:nvSpPr>
        <p:spPr bwMode="auto">
          <a:xfrm>
            <a:off x="2034914" y="1635125"/>
            <a:ext cx="1038746" cy="400752"/>
          </a:xfrm>
          <a:prstGeom prst="rect">
            <a:avLst/>
          </a:prstGeom>
          <a:noFill/>
          <a:ln w="9525">
            <a:noFill/>
            <a:miter lim="800000"/>
            <a:headEnd/>
            <a:tailEnd/>
          </a:ln>
          <a:effectLst/>
        </p:spPr>
        <p:txBody>
          <a:bodyPr wrap="none" lIns="92075" tIns="46038" rIns="92075" bIns="46038">
            <a:spAutoFit/>
          </a:bodyPr>
          <a:lstStyle/>
          <a:p>
            <a:pPr algn="ctr">
              <a:defRPr/>
            </a:pPr>
            <a:r>
              <a:rPr lang="en-US" sz="2000">
                <a:latin typeface="Arial Narrow" pitchFamily="34" charset="0"/>
              </a:rPr>
              <a:t>Inception</a:t>
            </a:r>
            <a:endParaRPr lang="en-US" sz="2000" b="1">
              <a:effectLst>
                <a:outerShdw blurRad="38100" dist="38100" dir="2700000" algn="tl">
                  <a:srgbClr val="C0C0C0"/>
                </a:outerShdw>
              </a:effectLst>
              <a:latin typeface="Arial Narrow" pitchFamily="34" charset="0"/>
            </a:endParaRPr>
          </a:p>
        </p:txBody>
      </p:sp>
      <p:sp>
        <p:nvSpPr>
          <p:cNvPr id="1215508" name="Rectangle 20"/>
          <p:cNvSpPr>
            <a:spLocks noChangeArrowheads="1"/>
          </p:cNvSpPr>
          <p:nvPr/>
        </p:nvSpPr>
        <p:spPr bwMode="auto">
          <a:xfrm>
            <a:off x="3545191" y="1635125"/>
            <a:ext cx="1250342" cy="400752"/>
          </a:xfrm>
          <a:prstGeom prst="rect">
            <a:avLst/>
          </a:prstGeom>
          <a:noFill/>
          <a:ln w="9525">
            <a:noFill/>
            <a:miter lim="800000"/>
            <a:headEnd/>
            <a:tailEnd/>
          </a:ln>
          <a:effectLst/>
        </p:spPr>
        <p:txBody>
          <a:bodyPr wrap="none" lIns="92075" tIns="46038" rIns="92075" bIns="46038">
            <a:spAutoFit/>
          </a:bodyPr>
          <a:lstStyle/>
          <a:p>
            <a:pPr algn="ctr">
              <a:defRPr/>
            </a:pPr>
            <a:r>
              <a:rPr lang="en-US" sz="2000">
                <a:latin typeface="Arial Narrow" pitchFamily="34" charset="0"/>
              </a:rPr>
              <a:t>Elaboration</a:t>
            </a:r>
            <a:endParaRPr lang="en-US" sz="2000" b="1">
              <a:effectLst>
                <a:outerShdw blurRad="38100" dist="38100" dir="2700000" algn="tl">
                  <a:srgbClr val="C0C0C0"/>
                </a:outerShdw>
              </a:effectLst>
              <a:latin typeface="Arial Narrow" pitchFamily="34" charset="0"/>
            </a:endParaRPr>
          </a:p>
        </p:txBody>
      </p:sp>
      <p:sp>
        <p:nvSpPr>
          <p:cNvPr id="1215509" name="Rectangle 21"/>
          <p:cNvSpPr>
            <a:spLocks noChangeArrowheads="1"/>
          </p:cNvSpPr>
          <p:nvPr/>
        </p:nvSpPr>
        <p:spPr bwMode="auto">
          <a:xfrm>
            <a:off x="5763950" y="1635125"/>
            <a:ext cx="1367362" cy="400752"/>
          </a:xfrm>
          <a:prstGeom prst="rect">
            <a:avLst/>
          </a:prstGeom>
          <a:noFill/>
          <a:ln w="9525">
            <a:noFill/>
            <a:miter lim="800000"/>
            <a:headEnd/>
            <a:tailEnd/>
          </a:ln>
          <a:effectLst/>
        </p:spPr>
        <p:txBody>
          <a:bodyPr wrap="none" lIns="92075" tIns="46038" rIns="92075" bIns="46038">
            <a:spAutoFit/>
          </a:bodyPr>
          <a:lstStyle/>
          <a:p>
            <a:pPr algn="ctr">
              <a:defRPr/>
            </a:pPr>
            <a:r>
              <a:rPr lang="en-US" sz="2000" dirty="0">
                <a:latin typeface="Arial Narrow" pitchFamily="34" charset="0"/>
              </a:rPr>
              <a:t>Construction</a:t>
            </a:r>
            <a:endParaRPr lang="en-US" sz="2000" b="1" dirty="0">
              <a:effectLst>
                <a:outerShdw blurRad="38100" dist="38100" dir="2700000" algn="tl">
                  <a:srgbClr val="C0C0C0"/>
                </a:outerShdw>
              </a:effectLst>
              <a:latin typeface="Arial Narrow" pitchFamily="34" charset="0"/>
            </a:endParaRPr>
          </a:p>
        </p:txBody>
      </p:sp>
      <p:sp>
        <p:nvSpPr>
          <p:cNvPr id="1215510" name="Rectangle 22"/>
          <p:cNvSpPr>
            <a:spLocks noChangeArrowheads="1"/>
          </p:cNvSpPr>
          <p:nvPr/>
        </p:nvSpPr>
        <p:spPr bwMode="auto">
          <a:xfrm>
            <a:off x="8248690" y="1649413"/>
            <a:ext cx="1101647" cy="400752"/>
          </a:xfrm>
          <a:prstGeom prst="rect">
            <a:avLst/>
          </a:prstGeom>
          <a:noFill/>
          <a:ln w="9525">
            <a:noFill/>
            <a:miter lim="800000"/>
            <a:headEnd/>
            <a:tailEnd/>
          </a:ln>
          <a:effectLst/>
        </p:spPr>
        <p:txBody>
          <a:bodyPr wrap="none" lIns="92075" tIns="46038" rIns="92075" bIns="46038">
            <a:spAutoFit/>
          </a:bodyPr>
          <a:lstStyle/>
          <a:p>
            <a:pPr algn="ctr">
              <a:defRPr/>
            </a:pPr>
            <a:r>
              <a:rPr lang="en-US" sz="2000">
                <a:latin typeface="Arial Narrow" pitchFamily="34" charset="0"/>
              </a:rPr>
              <a:t>Transition</a:t>
            </a:r>
            <a:endParaRPr lang="en-US" sz="2000" b="1">
              <a:effectLst>
                <a:outerShdw blurRad="38100" dist="38100" dir="2700000" algn="tl">
                  <a:srgbClr val="C0C0C0"/>
                </a:outerShdw>
              </a:effectLst>
              <a:latin typeface="Arial Narrow" pitchFamily="34" charset="0"/>
            </a:endParaRPr>
          </a:p>
        </p:txBody>
      </p:sp>
      <p:sp>
        <p:nvSpPr>
          <p:cNvPr id="155672" name="Line 23"/>
          <p:cNvSpPr>
            <a:spLocks noChangeShapeType="1"/>
          </p:cNvSpPr>
          <p:nvPr/>
        </p:nvSpPr>
        <p:spPr bwMode="auto">
          <a:xfrm flipH="1" flipV="1">
            <a:off x="3284538" y="2109789"/>
            <a:ext cx="9525" cy="409575"/>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5673" name="Line 24"/>
          <p:cNvSpPr>
            <a:spLocks noChangeShapeType="1"/>
          </p:cNvSpPr>
          <p:nvPr/>
        </p:nvSpPr>
        <p:spPr bwMode="auto">
          <a:xfrm flipH="1" flipV="1">
            <a:off x="5102226" y="2109789"/>
            <a:ext cx="9525" cy="409575"/>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5674" name="Line 25"/>
          <p:cNvSpPr>
            <a:spLocks noChangeShapeType="1"/>
          </p:cNvSpPr>
          <p:nvPr/>
        </p:nvSpPr>
        <p:spPr bwMode="auto">
          <a:xfrm flipH="1" flipV="1">
            <a:off x="7867651" y="2093914"/>
            <a:ext cx="9525" cy="409575"/>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5675" name="Line 26"/>
          <p:cNvSpPr>
            <a:spLocks noChangeShapeType="1"/>
          </p:cNvSpPr>
          <p:nvPr/>
        </p:nvSpPr>
        <p:spPr bwMode="auto">
          <a:xfrm flipH="1" flipV="1">
            <a:off x="9971088" y="2112964"/>
            <a:ext cx="9525" cy="409575"/>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215580" name="Rectangle 92"/>
          <p:cNvSpPr>
            <a:spLocks noChangeArrowheads="1"/>
          </p:cNvSpPr>
          <p:nvPr/>
        </p:nvSpPr>
        <p:spPr bwMode="auto">
          <a:xfrm>
            <a:off x="5148262" y="1168400"/>
            <a:ext cx="2312988" cy="400050"/>
          </a:xfrm>
          <a:prstGeom prst="rect">
            <a:avLst/>
          </a:prstGeom>
          <a:noFill/>
          <a:ln w="9525">
            <a:noFill/>
            <a:miter lim="800000"/>
            <a:headEnd/>
            <a:tailEnd/>
          </a:ln>
          <a:effectLst/>
        </p:spPr>
        <p:txBody>
          <a:bodyPr wrap="none" lIns="92075" tIns="46038" rIns="92075" bIns="46038">
            <a:spAutoFit/>
          </a:bodyPr>
          <a:lstStyle/>
          <a:p>
            <a:pPr>
              <a:defRPr/>
            </a:pPr>
            <a:r>
              <a:rPr lang="en-US" sz="2000" dirty="0">
                <a:latin typeface="Arial Narrow" pitchFamily="34" charset="0"/>
              </a:rPr>
              <a:t>2-6 weeks per iteration</a:t>
            </a:r>
            <a:endParaRPr lang="en-US" sz="2000" b="1" dirty="0">
              <a:effectLst>
                <a:outerShdw blurRad="38100" dist="38100" dir="2700000" algn="tl">
                  <a:srgbClr val="C0C0C0"/>
                </a:outerShdw>
              </a:effectLst>
              <a:latin typeface="Arial Narrow" pitchFamily="34" charset="0"/>
            </a:endParaRPr>
          </a:p>
        </p:txBody>
      </p:sp>
      <p:sp>
        <p:nvSpPr>
          <p:cNvPr id="1215581" name="Rectangle 93"/>
          <p:cNvSpPr>
            <a:spLocks noChangeArrowheads="1"/>
          </p:cNvSpPr>
          <p:nvPr/>
        </p:nvSpPr>
        <p:spPr bwMode="auto">
          <a:xfrm>
            <a:off x="3324226" y="1168400"/>
            <a:ext cx="788677" cy="400752"/>
          </a:xfrm>
          <a:prstGeom prst="rect">
            <a:avLst/>
          </a:prstGeom>
          <a:noFill/>
          <a:ln w="9525">
            <a:noFill/>
            <a:miter lim="800000"/>
            <a:headEnd/>
            <a:tailEnd/>
          </a:ln>
          <a:effectLst/>
        </p:spPr>
        <p:txBody>
          <a:bodyPr wrap="none" lIns="92075" tIns="46038" rIns="92075" bIns="46038">
            <a:spAutoFit/>
          </a:bodyPr>
          <a:lstStyle/>
          <a:p>
            <a:pPr>
              <a:defRPr/>
            </a:pPr>
            <a:r>
              <a:rPr lang="en-US" sz="2000">
                <a:latin typeface="Arial Narrow" pitchFamily="34" charset="0"/>
              </a:rPr>
              <a:t>~15 %</a:t>
            </a:r>
            <a:endParaRPr lang="en-US" sz="2000" b="1">
              <a:effectLst>
                <a:outerShdw blurRad="38100" dist="38100" dir="2700000" algn="tl">
                  <a:srgbClr val="C0C0C0"/>
                </a:outerShdw>
              </a:effectLst>
              <a:latin typeface="Arial Narrow" pitchFamily="34" charset="0"/>
            </a:endParaRPr>
          </a:p>
        </p:txBody>
      </p:sp>
      <p:sp>
        <p:nvSpPr>
          <p:cNvPr id="155678" name="Rectangle 94"/>
          <p:cNvSpPr>
            <a:spLocks noChangeArrowheads="1"/>
          </p:cNvSpPr>
          <p:nvPr/>
        </p:nvSpPr>
        <p:spPr bwMode="auto">
          <a:xfrm>
            <a:off x="1820862" y="4243389"/>
            <a:ext cx="8153400" cy="5683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GB" altLang="en-US"/>
          </a:p>
        </p:txBody>
      </p:sp>
      <p:sp>
        <p:nvSpPr>
          <p:cNvPr id="155679" name="Rectangle 95"/>
          <p:cNvSpPr>
            <a:spLocks noChangeArrowheads="1"/>
          </p:cNvSpPr>
          <p:nvPr/>
        </p:nvSpPr>
        <p:spPr bwMode="ltGray">
          <a:xfrm>
            <a:off x="1836737" y="4241801"/>
            <a:ext cx="8153400" cy="5683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GB" altLang="en-US"/>
          </a:p>
        </p:txBody>
      </p:sp>
      <p:grpSp>
        <p:nvGrpSpPr>
          <p:cNvPr id="155680" name="Group 96"/>
          <p:cNvGrpSpPr>
            <a:grpSpLocks/>
          </p:cNvGrpSpPr>
          <p:nvPr/>
        </p:nvGrpSpPr>
        <p:grpSpPr bwMode="auto">
          <a:xfrm>
            <a:off x="1989138" y="4865688"/>
            <a:ext cx="8277225" cy="366712"/>
            <a:chOff x="392" y="1672"/>
            <a:chExt cx="4888" cy="180"/>
          </a:xfrm>
        </p:grpSpPr>
        <p:sp>
          <p:nvSpPr>
            <p:cNvPr id="155681" name="Line 97"/>
            <p:cNvSpPr>
              <a:spLocks noChangeShapeType="1"/>
            </p:cNvSpPr>
            <p:nvPr/>
          </p:nvSpPr>
          <p:spPr bwMode="auto">
            <a:xfrm>
              <a:off x="480" y="1680"/>
              <a:ext cx="4800" cy="0"/>
            </a:xfrm>
            <a:prstGeom prst="line">
              <a:avLst/>
            </a:prstGeom>
            <a:noFill/>
            <a:ln w="3492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155682" name="Rectangle 98"/>
            <p:cNvSpPr>
              <a:spLocks noChangeArrowheads="1"/>
            </p:cNvSpPr>
            <p:nvPr/>
          </p:nvSpPr>
          <p:spPr bwMode="auto">
            <a:xfrm>
              <a:off x="392" y="1672"/>
              <a:ext cx="31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latin typeface="Arial Narrow" panose="020B0606020202030204" pitchFamily="34" charset="0"/>
                </a:rPr>
                <a:t>time</a:t>
              </a:r>
            </a:p>
          </p:txBody>
        </p:sp>
      </p:grpSp>
      <p:sp>
        <p:nvSpPr>
          <p:cNvPr id="155683" name="Text Box 99"/>
          <p:cNvSpPr txBox="1">
            <a:spLocks noChangeArrowheads="1"/>
          </p:cNvSpPr>
          <p:nvPr/>
        </p:nvSpPr>
        <p:spPr bwMode="auto">
          <a:xfrm>
            <a:off x="2916238" y="5627688"/>
            <a:ext cx="747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800">
                <a:latin typeface="Arial Narrow" panose="020B0606020202030204" pitchFamily="34" charset="0"/>
              </a:rPr>
              <a:t>Vision </a:t>
            </a:r>
          </a:p>
          <a:p>
            <a:pPr algn="ctr"/>
            <a:endParaRPr lang="en-US" altLang="en-US" sz="1800">
              <a:latin typeface="Arial Narrow" panose="020B0606020202030204" pitchFamily="34" charset="0"/>
            </a:endParaRPr>
          </a:p>
        </p:txBody>
      </p:sp>
      <p:sp>
        <p:nvSpPr>
          <p:cNvPr id="155684" name="AutoShape 100"/>
          <p:cNvSpPr>
            <a:spLocks noChangeArrowheads="1"/>
          </p:cNvSpPr>
          <p:nvPr/>
        </p:nvSpPr>
        <p:spPr bwMode="auto">
          <a:xfrm>
            <a:off x="3100387" y="5170488"/>
            <a:ext cx="381000" cy="381000"/>
          </a:xfrm>
          <a:prstGeom prst="triangle">
            <a:avLst>
              <a:gd name="adj" fmla="val 50000"/>
            </a:avLst>
          </a:prstGeom>
          <a:noFill/>
          <a:ln w="38100" cmpd="dbl">
            <a:solidFill>
              <a:schemeClr val="tx1"/>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5685" name="Text Box 101"/>
          <p:cNvSpPr txBox="1">
            <a:spLocks noChangeArrowheads="1"/>
          </p:cNvSpPr>
          <p:nvPr/>
        </p:nvSpPr>
        <p:spPr bwMode="auto">
          <a:xfrm>
            <a:off x="4332288" y="5627688"/>
            <a:ext cx="1552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800">
                <a:latin typeface="Arial Narrow" panose="020B0606020202030204" pitchFamily="34" charset="0"/>
              </a:rPr>
              <a:t>Initial, high-level</a:t>
            </a:r>
            <a:br>
              <a:rPr lang="en-US" altLang="en-US" sz="1800">
                <a:latin typeface="Arial Narrow" panose="020B0606020202030204" pitchFamily="34" charset="0"/>
              </a:rPr>
            </a:br>
            <a:r>
              <a:rPr lang="en-US" altLang="en-US" sz="1800">
                <a:latin typeface="Arial Narrow" panose="020B0606020202030204" pitchFamily="34" charset="0"/>
              </a:rPr>
              <a:t>Product Backlog</a:t>
            </a:r>
          </a:p>
        </p:txBody>
      </p:sp>
      <p:sp>
        <p:nvSpPr>
          <p:cNvPr id="155686" name="AutoShape 102"/>
          <p:cNvSpPr>
            <a:spLocks noChangeArrowheads="1"/>
          </p:cNvSpPr>
          <p:nvPr/>
        </p:nvSpPr>
        <p:spPr bwMode="auto">
          <a:xfrm>
            <a:off x="4916487" y="5170488"/>
            <a:ext cx="381000" cy="381000"/>
          </a:xfrm>
          <a:prstGeom prst="triangle">
            <a:avLst>
              <a:gd name="adj" fmla="val 50000"/>
            </a:avLst>
          </a:prstGeom>
          <a:noFill/>
          <a:ln w="38100" cmpd="dbl">
            <a:solidFill>
              <a:schemeClr val="tx1"/>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5687" name="AutoShape 104"/>
          <p:cNvSpPr>
            <a:spLocks noChangeArrowheads="1"/>
          </p:cNvSpPr>
          <p:nvPr/>
        </p:nvSpPr>
        <p:spPr bwMode="auto">
          <a:xfrm>
            <a:off x="9786937" y="5170488"/>
            <a:ext cx="381000" cy="381000"/>
          </a:xfrm>
          <a:prstGeom prst="triangle">
            <a:avLst>
              <a:gd name="adj" fmla="val 50000"/>
            </a:avLst>
          </a:prstGeom>
          <a:noFill/>
          <a:ln w="38100" cmpd="dbl">
            <a:solidFill>
              <a:schemeClr val="tx1"/>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5688" name="Line 105"/>
          <p:cNvSpPr>
            <a:spLocks noChangeShapeType="1"/>
          </p:cNvSpPr>
          <p:nvPr/>
        </p:nvSpPr>
        <p:spPr bwMode="auto">
          <a:xfrm flipH="1" flipV="1">
            <a:off x="3289300" y="4208463"/>
            <a:ext cx="0" cy="5715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5689" name="Line 106"/>
          <p:cNvSpPr>
            <a:spLocks noChangeShapeType="1"/>
          </p:cNvSpPr>
          <p:nvPr/>
        </p:nvSpPr>
        <p:spPr bwMode="auto">
          <a:xfrm flipV="1">
            <a:off x="5106987" y="4208464"/>
            <a:ext cx="0" cy="5810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215595" name="Rectangle 107"/>
          <p:cNvSpPr>
            <a:spLocks noChangeArrowheads="1"/>
          </p:cNvSpPr>
          <p:nvPr/>
        </p:nvSpPr>
        <p:spPr bwMode="auto">
          <a:xfrm>
            <a:off x="1860551" y="4318000"/>
            <a:ext cx="1368425" cy="400752"/>
          </a:xfrm>
          <a:prstGeom prst="rect">
            <a:avLst/>
          </a:prstGeom>
          <a:noFill/>
          <a:ln w="9525">
            <a:noFill/>
            <a:miter lim="800000"/>
            <a:headEnd/>
            <a:tailEnd/>
          </a:ln>
          <a:effectLst/>
        </p:spPr>
        <p:txBody>
          <a:bodyPr lIns="92075" tIns="46038" rIns="92075" bIns="46038">
            <a:spAutoFit/>
          </a:bodyPr>
          <a:lstStyle/>
          <a:p>
            <a:pPr algn="ctr">
              <a:defRPr/>
            </a:pPr>
            <a:r>
              <a:rPr lang="en-US" sz="2000">
                <a:latin typeface="Arial Narrow" pitchFamily="34" charset="0"/>
              </a:rPr>
              <a:t>Pre-project</a:t>
            </a:r>
            <a:endParaRPr lang="en-US" sz="2000" b="1">
              <a:effectLst>
                <a:outerShdw blurRad="38100" dist="38100" dir="2700000" algn="tl">
                  <a:srgbClr val="C0C0C0"/>
                </a:outerShdw>
              </a:effectLst>
              <a:latin typeface="Arial Narrow" pitchFamily="34" charset="0"/>
            </a:endParaRPr>
          </a:p>
        </p:txBody>
      </p:sp>
      <p:sp>
        <p:nvSpPr>
          <p:cNvPr id="1215596" name="Rectangle 108"/>
          <p:cNvSpPr>
            <a:spLocks noChangeArrowheads="1"/>
          </p:cNvSpPr>
          <p:nvPr/>
        </p:nvSpPr>
        <p:spPr bwMode="auto">
          <a:xfrm>
            <a:off x="3327401" y="4179888"/>
            <a:ext cx="1724025" cy="708528"/>
          </a:xfrm>
          <a:prstGeom prst="rect">
            <a:avLst/>
          </a:prstGeom>
          <a:noFill/>
          <a:ln w="9525">
            <a:noFill/>
            <a:miter lim="800000"/>
            <a:headEnd/>
            <a:tailEnd/>
          </a:ln>
          <a:effectLst/>
        </p:spPr>
        <p:txBody>
          <a:bodyPr lIns="92075" tIns="46038" rIns="92075" bIns="46038">
            <a:spAutoFit/>
          </a:bodyPr>
          <a:lstStyle/>
          <a:p>
            <a:pPr algn="ctr">
              <a:defRPr/>
            </a:pPr>
            <a:r>
              <a:rPr lang="en-US" sz="2000">
                <a:latin typeface="Arial Narrow" pitchFamily="34" charset="0"/>
              </a:rPr>
              <a:t>Initial</a:t>
            </a:r>
            <a:br>
              <a:rPr lang="en-US" sz="2000">
                <a:latin typeface="Arial Narrow" pitchFamily="34" charset="0"/>
              </a:rPr>
            </a:br>
            <a:r>
              <a:rPr lang="en-US" sz="2000">
                <a:latin typeface="Arial Narrow" pitchFamily="34" charset="0"/>
              </a:rPr>
              <a:t>Requirements</a:t>
            </a:r>
            <a:endParaRPr lang="en-US" sz="2000" b="1">
              <a:effectLst>
                <a:outerShdw blurRad="38100" dist="38100" dir="2700000" algn="tl">
                  <a:srgbClr val="C0C0C0"/>
                </a:outerShdw>
              </a:effectLst>
              <a:latin typeface="Arial Narrow" pitchFamily="34" charset="0"/>
            </a:endParaRPr>
          </a:p>
        </p:txBody>
      </p:sp>
      <p:sp>
        <p:nvSpPr>
          <p:cNvPr id="1215597" name="Rectangle 109"/>
          <p:cNvSpPr>
            <a:spLocks noChangeArrowheads="1"/>
          </p:cNvSpPr>
          <p:nvPr/>
        </p:nvSpPr>
        <p:spPr bwMode="auto">
          <a:xfrm>
            <a:off x="5146676" y="4284663"/>
            <a:ext cx="4833937" cy="400752"/>
          </a:xfrm>
          <a:prstGeom prst="rect">
            <a:avLst/>
          </a:prstGeom>
          <a:noFill/>
          <a:ln w="9525">
            <a:noFill/>
            <a:miter lim="800000"/>
            <a:headEnd/>
            <a:tailEnd/>
          </a:ln>
          <a:effectLst/>
        </p:spPr>
        <p:txBody>
          <a:bodyPr lIns="92075" tIns="46038" rIns="92075" bIns="46038">
            <a:spAutoFit/>
          </a:bodyPr>
          <a:lstStyle/>
          <a:p>
            <a:pPr algn="ctr">
              <a:defRPr/>
            </a:pPr>
            <a:r>
              <a:rPr lang="en-US" sz="2000">
                <a:latin typeface="Arial Narrow" pitchFamily="34" charset="0"/>
              </a:rPr>
              <a:t>Sprints</a:t>
            </a:r>
            <a:endParaRPr lang="en-US" sz="2000" b="1">
              <a:effectLst>
                <a:outerShdw blurRad="38100" dist="38100" dir="2700000" algn="tl">
                  <a:srgbClr val="C0C0C0"/>
                </a:outerShdw>
              </a:effectLst>
              <a:latin typeface="Arial Narrow" pitchFamily="34" charset="0"/>
            </a:endParaRPr>
          </a:p>
        </p:txBody>
      </p:sp>
      <p:sp>
        <p:nvSpPr>
          <p:cNvPr id="155693" name="Line 110"/>
          <p:cNvSpPr>
            <a:spLocks noChangeShapeType="1"/>
          </p:cNvSpPr>
          <p:nvPr/>
        </p:nvSpPr>
        <p:spPr bwMode="auto">
          <a:xfrm flipH="1" flipV="1">
            <a:off x="3284538" y="4768851"/>
            <a:ext cx="9525" cy="360363"/>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5694" name="Line 111"/>
          <p:cNvSpPr>
            <a:spLocks noChangeShapeType="1"/>
          </p:cNvSpPr>
          <p:nvPr/>
        </p:nvSpPr>
        <p:spPr bwMode="auto">
          <a:xfrm flipH="1" flipV="1">
            <a:off x="5102226" y="4768851"/>
            <a:ext cx="9525" cy="360363"/>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5695" name="Line 112"/>
          <p:cNvSpPr>
            <a:spLocks noChangeShapeType="1"/>
          </p:cNvSpPr>
          <p:nvPr/>
        </p:nvSpPr>
        <p:spPr bwMode="auto">
          <a:xfrm flipH="1" flipV="1">
            <a:off x="9971088" y="4772026"/>
            <a:ext cx="9525" cy="360363"/>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5696" name="Text Box 113"/>
          <p:cNvSpPr txBox="1">
            <a:spLocks noChangeArrowheads="1"/>
          </p:cNvSpPr>
          <p:nvPr/>
        </p:nvSpPr>
        <p:spPr bwMode="auto">
          <a:xfrm>
            <a:off x="7053263" y="5627689"/>
            <a:ext cx="16478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800">
                <a:latin typeface="Arial Narrow" panose="020B0606020202030204" pitchFamily="34" charset="0"/>
              </a:rPr>
              <a:t>Any number of</a:t>
            </a:r>
            <a:br>
              <a:rPr lang="en-US" altLang="en-US" sz="1800">
                <a:latin typeface="Arial Narrow" panose="020B0606020202030204" pitchFamily="34" charset="0"/>
              </a:rPr>
            </a:br>
            <a:r>
              <a:rPr lang="en-US" altLang="en-US" sz="1800">
                <a:latin typeface="Arial Narrow" panose="020B0606020202030204" pitchFamily="34" charset="0"/>
              </a:rPr>
              <a:t>potential Product </a:t>
            </a:r>
          </a:p>
          <a:p>
            <a:pPr algn="ctr"/>
            <a:r>
              <a:rPr lang="en-US" altLang="en-US" sz="1800">
                <a:latin typeface="Arial Narrow" panose="020B0606020202030204" pitchFamily="34" charset="0"/>
              </a:rPr>
              <a:t>Releases</a:t>
            </a:r>
          </a:p>
        </p:txBody>
      </p:sp>
      <p:sp>
        <p:nvSpPr>
          <p:cNvPr id="155697" name="AutoShape 114"/>
          <p:cNvSpPr>
            <a:spLocks noChangeArrowheads="1"/>
          </p:cNvSpPr>
          <p:nvPr/>
        </p:nvSpPr>
        <p:spPr bwMode="auto">
          <a:xfrm>
            <a:off x="7680325" y="5170488"/>
            <a:ext cx="381000" cy="381000"/>
          </a:xfrm>
          <a:prstGeom prst="triangle">
            <a:avLst>
              <a:gd name="adj" fmla="val 50000"/>
            </a:avLst>
          </a:prstGeom>
          <a:noFill/>
          <a:ln w="38100" cmpd="dbl">
            <a:solidFill>
              <a:schemeClr val="tx1"/>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endParaRPr lang="sv-SE" altLang="en-US" sz="2200" b="1">
              <a:latin typeface="Arial" panose="020B0604020202020204" pitchFamily="34" charset="0"/>
            </a:endParaRPr>
          </a:p>
        </p:txBody>
      </p:sp>
      <p:sp>
        <p:nvSpPr>
          <p:cNvPr id="155698" name="Line 115"/>
          <p:cNvSpPr>
            <a:spLocks noChangeShapeType="1"/>
          </p:cNvSpPr>
          <p:nvPr/>
        </p:nvSpPr>
        <p:spPr bwMode="auto">
          <a:xfrm flipH="1" flipV="1">
            <a:off x="7866063" y="4772026"/>
            <a:ext cx="9525" cy="360363"/>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215604" name="Rectangle 116"/>
          <p:cNvSpPr>
            <a:spLocks noChangeArrowheads="1"/>
          </p:cNvSpPr>
          <p:nvPr/>
        </p:nvSpPr>
        <p:spPr bwMode="auto">
          <a:xfrm>
            <a:off x="3324226" y="3819525"/>
            <a:ext cx="700513" cy="400752"/>
          </a:xfrm>
          <a:prstGeom prst="rect">
            <a:avLst/>
          </a:prstGeom>
          <a:noFill/>
          <a:ln w="9525">
            <a:noFill/>
            <a:miter lim="800000"/>
            <a:headEnd/>
            <a:tailEnd/>
          </a:ln>
          <a:effectLst/>
        </p:spPr>
        <p:txBody>
          <a:bodyPr wrap="none" lIns="92075" tIns="46038" rIns="92075" bIns="46038">
            <a:spAutoFit/>
          </a:bodyPr>
          <a:lstStyle/>
          <a:p>
            <a:pPr>
              <a:defRPr/>
            </a:pPr>
            <a:r>
              <a:rPr lang="en-US" sz="2000">
                <a:latin typeface="Arial Narrow" pitchFamily="34" charset="0"/>
              </a:rPr>
              <a:t>1 day</a:t>
            </a:r>
            <a:endParaRPr lang="en-US" sz="2000" b="1">
              <a:effectLst>
                <a:outerShdw blurRad="38100" dist="38100" dir="2700000" algn="tl">
                  <a:srgbClr val="C0C0C0"/>
                </a:outerShdw>
              </a:effectLst>
              <a:latin typeface="Arial Narrow" pitchFamily="34" charset="0"/>
            </a:endParaRPr>
          </a:p>
        </p:txBody>
      </p:sp>
      <p:sp>
        <p:nvSpPr>
          <p:cNvPr id="1215605" name="Rectangle 117"/>
          <p:cNvSpPr>
            <a:spLocks noChangeArrowheads="1"/>
          </p:cNvSpPr>
          <p:nvPr/>
        </p:nvSpPr>
        <p:spPr bwMode="auto">
          <a:xfrm>
            <a:off x="5148263" y="3819525"/>
            <a:ext cx="1857375" cy="400050"/>
          </a:xfrm>
          <a:prstGeom prst="rect">
            <a:avLst/>
          </a:prstGeom>
          <a:noFill/>
          <a:ln w="9525">
            <a:noFill/>
            <a:miter lim="800000"/>
            <a:headEnd/>
            <a:tailEnd/>
          </a:ln>
          <a:effectLst/>
        </p:spPr>
        <p:txBody>
          <a:bodyPr wrap="none" lIns="92075" tIns="46038" rIns="92075" bIns="46038">
            <a:spAutoFit/>
          </a:bodyPr>
          <a:lstStyle/>
          <a:p>
            <a:pPr>
              <a:defRPr/>
            </a:pPr>
            <a:r>
              <a:rPr lang="en-US" sz="2000" dirty="0">
                <a:latin typeface="Arial Narrow" pitchFamily="34" charset="0"/>
              </a:rPr>
              <a:t>30 days per sprint</a:t>
            </a:r>
            <a:endParaRPr lang="en-US" sz="2000" b="1" dirty="0">
              <a:effectLst>
                <a:outerShdw blurRad="38100" dist="38100" dir="2700000" algn="tl">
                  <a:srgbClr val="C0C0C0"/>
                </a:outerShdw>
              </a:effectLst>
              <a:latin typeface="Arial Narrow" pitchFamily="34" charset="0"/>
            </a:endParaRPr>
          </a:p>
        </p:txBody>
      </p:sp>
      <p:sp>
        <p:nvSpPr>
          <p:cNvPr id="155701" name="Text Box 113"/>
          <p:cNvSpPr txBox="1">
            <a:spLocks noChangeArrowheads="1"/>
          </p:cNvSpPr>
          <p:nvPr/>
        </p:nvSpPr>
        <p:spPr bwMode="auto">
          <a:xfrm>
            <a:off x="9018588" y="5627689"/>
            <a:ext cx="16478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lg"/>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800">
                <a:latin typeface="Arial Narrow" panose="020B0606020202030204" pitchFamily="34" charset="0"/>
              </a:rPr>
              <a:t>Any number of</a:t>
            </a:r>
            <a:br>
              <a:rPr lang="en-US" altLang="en-US" sz="1800">
                <a:latin typeface="Arial Narrow" panose="020B0606020202030204" pitchFamily="34" charset="0"/>
              </a:rPr>
            </a:br>
            <a:r>
              <a:rPr lang="en-US" altLang="en-US" sz="1800">
                <a:latin typeface="Arial Narrow" panose="020B0606020202030204" pitchFamily="34" charset="0"/>
              </a:rPr>
              <a:t>potential Product </a:t>
            </a:r>
          </a:p>
          <a:p>
            <a:pPr algn="ctr"/>
            <a:r>
              <a:rPr lang="en-US" altLang="en-US" sz="1800">
                <a:latin typeface="Arial Narrow" panose="020B0606020202030204" pitchFamily="34" charset="0"/>
              </a:rPr>
              <a:t>Releases</a:t>
            </a:r>
          </a:p>
        </p:txBody>
      </p:sp>
    </p:spTree>
    <p:extLst>
      <p:ext uri="{BB962C8B-B14F-4D97-AF65-F5344CB8AC3E}">
        <p14:creationId xmlns:p14="http://schemas.microsoft.com/office/powerpoint/2010/main" val="409507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488169" y="304800"/>
            <a:ext cx="9601200" cy="685800"/>
          </a:xfrm>
        </p:spPr>
        <p:txBody>
          <a:bodyPr vert="horz" lIns="92075" tIns="46038" rIns="92075" bIns="46038" rtlCol="0" anchor="b">
            <a:normAutofit/>
          </a:bodyPr>
          <a:lstStyle/>
          <a:p>
            <a:pPr eaLnBrk="1" hangingPunct="1"/>
            <a:r>
              <a:rPr lang="sv-SE" altLang="en-US" dirty="0"/>
              <a:t>RUP meets Scrum</a:t>
            </a:r>
          </a:p>
        </p:txBody>
      </p:sp>
      <p:sp>
        <p:nvSpPr>
          <p:cNvPr id="157700" name="Rectangle 4"/>
          <p:cNvSpPr>
            <a:spLocks noGrp="1" noChangeArrowheads="1"/>
          </p:cNvSpPr>
          <p:nvPr>
            <p:ph idx="1"/>
          </p:nvPr>
        </p:nvSpPr>
        <p:spPr>
          <a:xfrm>
            <a:off x="227012" y="1219200"/>
            <a:ext cx="10896602" cy="4876800"/>
          </a:xfrm>
        </p:spPr>
        <p:txBody>
          <a:bodyPr>
            <a:normAutofit fontScale="92500" lnSpcReduction="10000"/>
          </a:bodyPr>
          <a:lstStyle/>
          <a:p>
            <a:pPr eaLnBrk="1" hangingPunct="1"/>
            <a:r>
              <a:rPr lang="sv-SE" altLang="en-US" dirty="0"/>
              <a:t>RUP provides</a:t>
            </a:r>
          </a:p>
          <a:p>
            <a:pPr lvl="1" eaLnBrk="1" hangingPunct="1"/>
            <a:r>
              <a:rPr lang="sv-SE" altLang="en-US" dirty="0"/>
              <a:t>Working disciplines: </a:t>
            </a:r>
          </a:p>
          <a:p>
            <a:pPr lvl="2" eaLnBrk="1" hangingPunct="1"/>
            <a:r>
              <a:rPr lang="sv-SE" altLang="en-US" dirty="0"/>
              <a:t>Business, requirements, analysis, design modeling</a:t>
            </a:r>
          </a:p>
          <a:p>
            <a:pPr lvl="2" eaLnBrk="1" hangingPunct="1"/>
            <a:r>
              <a:rPr lang="sv-SE" altLang="en-US" dirty="0"/>
              <a:t>Implementation, testing, deployment</a:t>
            </a:r>
          </a:p>
          <a:p>
            <a:pPr lvl="2" eaLnBrk="1" hangingPunct="1"/>
            <a:r>
              <a:rPr lang="sv-SE" altLang="en-US" dirty="0"/>
              <a:t>Configuration management, environment</a:t>
            </a:r>
          </a:p>
          <a:p>
            <a:pPr eaLnBrk="1" hangingPunct="1"/>
            <a:endParaRPr lang="sv-SE" altLang="en-US" dirty="0"/>
          </a:p>
          <a:p>
            <a:pPr eaLnBrk="1" hangingPunct="1"/>
            <a:r>
              <a:rPr lang="sv-SE" altLang="en-US" dirty="0"/>
              <a:t>Scrum emphasizes</a:t>
            </a:r>
          </a:p>
          <a:p>
            <a:pPr lvl="1" eaLnBrk="1" hangingPunct="1"/>
            <a:r>
              <a:rPr lang="sv-SE" altLang="en-US" dirty="0"/>
              <a:t>Empirical, adaptive practices</a:t>
            </a:r>
          </a:p>
          <a:p>
            <a:pPr lvl="1" eaLnBrk="1" hangingPunct="1"/>
            <a:r>
              <a:rPr lang="sv-SE" altLang="en-US" dirty="0"/>
              <a:t>No hand-over, the team is cross-functional and complete</a:t>
            </a:r>
          </a:p>
          <a:p>
            <a:pPr lvl="1" eaLnBrk="1" hangingPunct="1"/>
            <a:r>
              <a:rPr lang="sv-SE" altLang="en-US" dirty="0"/>
              <a:t>Specify next sprint only</a:t>
            </a:r>
          </a:p>
          <a:p>
            <a:pPr eaLnBrk="1" hangingPunct="1"/>
            <a:endParaRPr lang="sv-SE" altLang="en-US" dirty="0"/>
          </a:p>
          <a:p>
            <a:pPr eaLnBrk="1" hangingPunct="1"/>
            <a:r>
              <a:rPr lang="sv-SE" altLang="en-US" dirty="0"/>
              <a:t>Both encourage</a:t>
            </a:r>
          </a:p>
          <a:p>
            <a:pPr lvl="1" eaLnBrk="1" hangingPunct="1"/>
            <a:r>
              <a:rPr lang="sv-SE" altLang="en-US" dirty="0"/>
              <a:t>Iterative work</a:t>
            </a:r>
          </a:p>
          <a:p>
            <a:pPr lvl="1" eaLnBrk="1" hangingPunct="1"/>
            <a:r>
              <a:rPr lang="sv-SE" altLang="en-US" dirty="0"/>
              <a:t>Visual modelling using UML</a:t>
            </a:r>
          </a:p>
        </p:txBody>
      </p:sp>
    </p:spTree>
    <p:extLst>
      <p:ext uri="{BB962C8B-B14F-4D97-AF65-F5344CB8AC3E}">
        <p14:creationId xmlns:p14="http://schemas.microsoft.com/office/powerpoint/2010/main" val="259631523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2741613" y="1143001"/>
            <a:ext cx="7720013" cy="633413"/>
          </a:xfrm>
        </p:spPr>
        <p:txBody>
          <a:bodyPr>
            <a:normAutofit/>
          </a:bodyPr>
          <a:lstStyle/>
          <a:p>
            <a:pPr>
              <a:defRPr/>
            </a:pPr>
            <a:r>
              <a:rPr lang="en-US" altLang="en-US" smtClean="0">
                <a:solidFill>
                  <a:schemeClr val="tx1">
                    <a:lumMod val="75000"/>
                    <a:lumOff val="25000"/>
                  </a:schemeClr>
                </a:solidFill>
              </a:rPr>
              <a:t>Extreme Programming (XP)</a:t>
            </a:r>
          </a:p>
        </p:txBody>
      </p:sp>
      <p:sp>
        <p:nvSpPr>
          <p:cNvPr id="38915" name="Rectangle 3"/>
          <p:cNvSpPr>
            <a:spLocks noGrp="1" noChangeArrowheads="1"/>
          </p:cNvSpPr>
          <p:nvPr>
            <p:ph idx="1"/>
          </p:nvPr>
        </p:nvSpPr>
        <p:spPr/>
        <p:txBody>
          <a:bodyPr>
            <a:normAutofit/>
          </a:bodyPr>
          <a:lstStyle/>
          <a:p>
            <a:r>
              <a:rPr lang="en-US" altLang="en-US" dirty="0" smtClean="0"/>
              <a:t>The most widely used agile process, originally proposed by Kent Beck</a:t>
            </a:r>
          </a:p>
          <a:p>
            <a:r>
              <a:rPr lang="en-US" altLang="en-US" dirty="0" smtClean="0"/>
              <a:t>XP Planning</a:t>
            </a:r>
          </a:p>
          <a:p>
            <a:pPr lvl="1"/>
            <a:r>
              <a:rPr lang="en-US" altLang="en-US" dirty="0" smtClean="0"/>
              <a:t>Begins with the creation of “</a:t>
            </a:r>
            <a:r>
              <a:rPr lang="en-US" altLang="en-US" dirty="0" smtClean="0">
                <a:solidFill>
                  <a:schemeClr val="folHlink"/>
                </a:solidFill>
              </a:rPr>
              <a:t>user stories</a:t>
            </a:r>
            <a:r>
              <a:rPr lang="en-US" altLang="en-US" dirty="0" smtClean="0"/>
              <a:t>”  </a:t>
            </a:r>
            <a:endParaRPr lang="en-US" altLang="en-US" i="1" dirty="0" smtClean="0"/>
          </a:p>
          <a:p>
            <a:pPr lvl="1"/>
            <a:r>
              <a:rPr lang="en-US" altLang="en-US" dirty="0" smtClean="0"/>
              <a:t>Agile team assesses each story and assigns a </a:t>
            </a:r>
            <a:r>
              <a:rPr lang="en-US" altLang="en-US" dirty="0" smtClean="0">
                <a:solidFill>
                  <a:schemeClr val="folHlink"/>
                </a:solidFill>
              </a:rPr>
              <a:t>cost</a:t>
            </a:r>
            <a:endParaRPr lang="en-US" altLang="en-US" dirty="0" smtClean="0"/>
          </a:p>
          <a:p>
            <a:pPr lvl="1"/>
            <a:r>
              <a:rPr lang="en-US" altLang="en-US" dirty="0" smtClean="0"/>
              <a:t>Stories are grouped to for a </a:t>
            </a:r>
            <a:r>
              <a:rPr lang="en-US" altLang="en-US" dirty="0" smtClean="0">
                <a:solidFill>
                  <a:schemeClr val="folHlink"/>
                </a:solidFill>
              </a:rPr>
              <a:t>deliverable increment</a:t>
            </a:r>
            <a:endParaRPr lang="en-US" altLang="en-US" dirty="0" smtClean="0"/>
          </a:p>
          <a:p>
            <a:pPr lvl="1"/>
            <a:r>
              <a:rPr lang="en-US" altLang="en-US" dirty="0" smtClean="0"/>
              <a:t>A </a:t>
            </a:r>
            <a:r>
              <a:rPr lang="en-US" altLang="en-US" dirty="0" smtClean="0">
                <a:solidFill>
                  <a:schemeClr val="folHlink"/>
                </a:solidFill>
              </a:rPr>
              <a:t>commitment</a:t>
            </a:r>
            <a:r>
              <a:rPr lang="en-US" altLang="en-US" dirty="0" smtClean="0"/>
              <a:t> is made on delivery date</a:t>
            </a:r>
          </a:p>
          <a:p>
            <a:pPr lvl="1"/>
            <a:r>
              <a:rPr lang="en-US" altLang="en-US" dirty="0" smtClean="0"/>
              <a:t>After the first increment “</a:t>
            </a:r>
            <a:r>
              <a:rPr lang="en-US" altLang="en-US" dirty="0" smtClean="0">
                <a:solidFill>
                  <a:schemeClr val="folHlink"/>
                </a:solidFill>
              </a:rPr>
              <a:t>project velocity</a:t>
            </a:r>
            <a:r>
              <a:rPr lang="en-US" altLang="en-US" dirty="0" smtClean="0"/>
              <a:t>” is used to help define subsequent delivery dates for other increments</a:t>
            </a: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8832BEF7-83E2-4CCB-91B1-8D694D69550A}" type="slidenum">
              <a:rPr lang="en-US" altLang="en-US"/>
              <a:pPr>
                <a:defRPr/>
              </a:pPr>
              <a:t>78</a:t>
            </a:fld>
            <a:endParaRPr lang="en-US" altLang="en-US"/>
          </a:p>
        </p:txBody>
      </p:sp>
    </p:spTree>
    <p:extLst>
      <p:ext uri="{BB962C8B-B14F-4D97-AF65-F5344CB8AC3E}">
        <p14:creationId xmlns:p14="http://schemas.microsoft.com/office/powerpoint/2010/main" val="359168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240088" y="1701800"/>
          <a:ext cx="4797425" cy="2584452"/>
        </p:xfrm>
        <a:graphic>
          <a:graphicData uri="http://schemas.openxmlformats.org/drawingml/2006/table">
            <a:tbl>
              <a:tblPr firstRow="1" bandRow="1">
                <a:tableStyleId>{6E25E649-3F16-4E02-A733-19D2CDBF48F0}</a:tableStyleId>
              </a:tblPr>
              <a:tblGrid>
                <a:gridCol w="4797425"/>
              </a:tblGrid>
              <a:tr h="430742">
                <a:tc>
                  <a:txBody>
                    <a:bodyPr/>
                    <a:lstStyle/>
                    <a:p>
                      <a:r>
                        <a:rPr lang="en-US" sz="2100" dirty="0" smtClean="0"/>
                        <a:t>User Stories</a:t>
                      </a:r>
                      <a:endParaRPr lang="en-US" sz="2100" dirty="0"/>
                    </a:p>
                  </a:txBody>
                  <a:tcPr marL="68583" marR="68583" marT="34293" marB="34293"/>
                </a:tc>
              </a:tr>
              <a:tr h="430742">
                <a:tc>
                  <a:txBody>
                    <a:bodyPr/>
                    <a:lstStyle/>
                    <a:p>
                      <a:r>
                        <a:rPr lang="en-US" sz="2100" dirty="0" smtClean="0"/>
                        <a:t>Who (often called role)</a:t>
                      </a:r>
                      <a:r>
                        <a:rPr lang="en-US" sz="2100" baseline="0" dirty="0" smtClean="0"/>
                        <a:t> and what</a:t>
                      </a:r>
                      <a:endParaRPr lang="en-US" sz="2100" dirty="0"/>
                    </a:p>
                  </a:txBody>
                  <a:tcPr marL="68583" marR="68583" marT="34293" marB="34293"/>
                </a:tc>
              </a:tr>
              <a:tr h="430742">
                <a:tc>
                  <a:txBody>
                    <a:bodyPr/>
                    <a:lstStyle/>
                    <a:p>
                      <a:r>
                        <a:rPr lang="en-US" sz="2100" dirty="0" smtClean="0"/>
                        <a:t>Why (optional)</a:t>
                      </a:r>
                      <a:endParaRPr lang="en-US" sz="2100" dirty="0"/>
                    </a:p>
                  </a:txBody>
                  <a:tcPr marL="68583" marR="68583" marT="34293" marB="34293"/>
                </a:tc>
              </a:tr>
              <a:tr h="430742">
                <a:tc>
                  <a:txBody>
                    <a:bodyPr/>
                    <a:lstStyle/>
                    <a:p>
                      <a:r>
                        <a:rPr lang="en-US" sz="2100" dirty="0" smtClean="0"/>
                        <a:t>Easy to understand</a:t>
                      </a:r>
                      <a:r>
                        <a:rPr lang="en-US" sz="2100" baseline="0" dirty="0" smtClean="0"/>
                        <a:t> </a:t>
                      </a:r>
                      <a:endParaRPr lang="en-US" sz="2100" dirty="0"/>
                    </a:p>
                  </a:txBody>
                  <a:tcPr marL="68583" marR="68583" marT="34293" marB="34293"/>
                </a:tc>
              </a:tr>
              <a:tr h="4307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Short</a:t>
                      </a:r>
                    </a:p>
                  </a:txBody>
                  <a:tcPr marL="68583" marR="68583" marT="34293" marB="34293"/>
                </a:tc>
              </a:tr>
              <a:tr h="4307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Indicates measures</a:t>
                      </a:r>
                      <a:r>
                        <a:rPr lang="en-US" sz="2100" baseline="0" dirty="0" smtClean="0"/>
                        <a:t> of success</a:t>
                      </a:r>
                      <a:endParaRPr lang="en-US" sz="2100" dirty="0" smtClean="0"/>
                    </a:p>
                  </a:txBody>
                  <a:tcPr marL="68583" marR="68583" marT="34293" marB="34293"/>
                </a:tc>
              </a:tr>
            </a:tbl>
          </a:graphicData>
        </a:graphic>
      </p:graphicFrame>
      <p:sp>
        <p:nvSpPr>
          <p:cNvPr id="32780" name="Rectangle 4"/>
          <p:cNvSpPr>
            <a:spLocks noChangeArrowheads="1"/>
          </p:cNvSpPr>
          <p:nvPr/>
        </p:nvSpPr>
        <p:spPr bwMode="auto">
          <a:xfrm>
            <a:off x="1793876" y="5126038"/>
            <a:ext cx="2312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latin typeface="Verdana" panose="020B0604030504040204" pitchFamily="34" charset="0"/>
              </a:rPr>
              <a:t>#pmineflconf2015</a:t>
            </a:r>
          </a:p>
          <a:p>
            <a:r>
              <a:rPr lang="en-US" altLang="en-US" sz="1800">
                <a:latin typeface="Verdana" panose="020B0604030504040204" pitchFamily="34" charset="0"/>
              </a:rPr>
              <a:t>@LewisCindy </a:t>
            </a:r>
            <a:endParaRPr lang="en-US" altLang="en-US" sz="1800"/>
          </a:p>
        </p:txBody>
      </p:sp>
    </p:spTree>
    <p:extLst>
      <p:ext uri="{BB962C8B-B14F-4D97-AF65-F5344CB8AC3E}">
        <p14:creationId xmlns:p14="http://schemas.microsoft.com/office/powerpoint/2010/main" val="391830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65212" y="304800"/>
            <a:ext cx="9601200" cy="533400"/>
          </a:xfrm>
        </p:spPr>
        <p:txBody>
          <a:bodyPr/>
          <a:lstStyle/>
          <a:p>
            <a:pPr eaLnBrk="1" hangingPunct="1"/>
            <a:r>
              <a:rPr lang="en-US" altLang="en-US" dirty="0" smtClean="0"/>
              <a:t>Agile Software Development</a:t>
            </a:r>
          </a:p>
        </p:txBody>
      </p:sp>
      <p:sp>
        <p:nvSpPr>
          <p:cNvPr id="3" name="Content Placeholder 2"/>
          <p:cNvSpPr>
            <a:spLocks noGrp="1"/>
          </p:cNvSpPr>
          <p:nvPr>
            <p:ph idx="1"/>
          </p:nvPr>
        </p:nvSpPr>
        <p:spPr>
          <a:xfrm>
            <a:off x="227012" y="1066801"/>
            <a:ext cx="11658600" cy="5562600"/>
          </a:xfrm>
        </p:spPr>
        <p:txBody>
          <a:bodyPr rtlCol="0">
            <a:normAutofit fontScale="92500" lnSpcReduction="20000"/>
          </a:bodyPr>
          <a:lstStyle/>
          <a:p>
            <a:pPr eaLnBrk="1" fontAlgn="auto" hangingPunct="1">
              <a:spcAft>
                <a:spcPts val="0"/>
              </a:spcAft>
              <a:defRPr/>
            </a:pPr>
            <a:r>
              <a:rPr lang="en-US" b="1" dirty="0" smtClean="0">
                <a:solidFill>
                  <a:srgbClr val="000000"/>
                </a:solidFill>
                <a:latin typeface="Arial"/>
              </a:rPr>
              <a:t>Agile software development</a:t>
            </a:r>
            <a:r>
              <a:rPr lang="en-US" dirty="0" smtClean="0">
                <a:solidFill>
                  <a:srgbClr val="000000"/>
                </a:solidFill>
                <a:latin typeface="Arial"/>
              </a:rPr>
              <a:t> is a group of </a:t>
            </a:r>
            <a:r>
              <a:rPr lang="en-US" u="sng" dirty="0" smtClean="0">
                <a:solidFill>
                  <a:srgbClr val="0B0080"/>
                </a:solidFill>
                <a:latin typeface="Arial"/>
              </a:rPr>
              <a:t>software development methods</a:t>
            </a:r>
            <a:r>
              <a:rPr lang="en-US" dirty="0" smtClean="0">
                <a:solidFill>
                  <a:srgbClr val="000000"/>
                </a:solidFill>
                <a:latin typeface="Arial"/>
              </a:rPr>
              <a:t> based on </a:t>
            </a:r>
            <a:r>
              <a:rPr lang="en-US" u="sng" dirty="0" smtClean="0">
                <a:solidFill>
                  <a:srgbClr val="0B0080"/>
                </a:solidFill>
                <a:latin typeface="Arial"/>
              </a:rPr>
              <a:t>iterative and incremental development</a:t>
            </a:r>
            <a:r>
              <a:rPr lang="en-US" dirty="0" smtClean="0">
                <a:solidFill>
                  <a:srgbClr val="000000"/>
                </a:solidFill>
                <a:latin typeface="Arial"/>
              </a:rPr>
              <a:t>, where requirements and solutions evolve through collaboration between </a:t>
            </a:r>
            <a:r>
              <a:rPr lang="en-US" u="sng" dirty="0" smtClean="0">
                <a:solidFill>
                  <a:srgbClr val="0B0080"/>
                </a:solidFill>
                <a:latin typeface="Arial"/>
              </a:rPr>
              <a:t>self-organizing</a:t>
            </a:r>
            <a:r>
              <a:rPr lang="en-US" u="sng" dirty="0" smtClean="0">
                <a:solidFill>
                  <a:srgbClr val="000000"/>
                </a:solidFill>
                <a:latin typeface="Arial"/>
              </a:rPr>
              <a:t>, </a:t>
            </a:r>
            <a:r>
              <a:rPr lang="en-US" u="sng" dirty="0" smtClean="0">
                <a:solidFill>
                  <a:srgbClr val="0B0080"/>
                </a:solidFill>
                <a:latin typeface="Arial"/>
              </a:rPr>
              <a:t>cross-functional teams</a:t>
            </a:r>
            <a:r>
              <a:rPr lang="en-US" dirty="0" smtClean="0">
                <a:solidFill>
                  <a:srgbClr val="000000"/>
                </a:solidFill>
                <a:latin typeface="Arial"/>
              </a:rPr>
              <a:t>. </a:t>
            </a:r>
          </a:p>
          <a:p>
            <a:pPr lvl="1" eaLnBrk="1" fontAlgn="auto" hangingPunct="1">
              <a:spcAft>
                <a:spcPts val="0"/>
              </a:spcAft>
              <a:defRPr/>
            </a:pPr>
            <a:r>
              <a:rPr lang="en-US" dirty="0" smtClean="0">
                <a:solidFill>
                  <a:srgbClr val="000000"/>
                </a:solidFill>
                <a:latin typeface="Arial"/>
              </a:rPr>
              <a:t>Methods</a:t>
            </a:r>
          </a:p>
          <a:p>
            <a:pPr lvl="1" eaLnBrk="1" fontAlgn="auto" hangingPunct="1">
              <a:spcAft>
                <a:spcPts val="0"/>
              </a:spcAft>
              <a:defRPr/>
            </a:pPr>
            <a:r>
              <a:rPr lang="en-US" dirty="0" smtClean="0">
                <a:solidFill>
                  <a:srgbClr val="000000"/>
                </a:solidFill>
                <a:latin typeface="Arial"/>
              </a:rPr>
              <a:t>Iterative</a:t>
            </a:r>
          </a:p>
          <a:p>
            <a:pPr lvl="1" eaLnBrk="1" fontAlgn="auto" hangingPunct="1">
              <a:spcAft>
                <a:spcPts val="0"/>
              </a:spcAft>
              <a:defRPr/>
            </a:pPr>
            <a:r>
              <a:rPr lang="en-US" dirty="0" smtClean="0">
                <a:solidFill>
                  <a:srgbClr val="000000"/>
                </a:solidFill>
                <a:latin typeface="Arial"/>
              </a:rPr>
              <a:t>incremental</a:t>
            </a:r>
          </a:p>
          <a:p>
            <a:pPr eaLnBrk="1" fontAlgn="auto" hangingPunct="1">
              <a:spcAft>
                <a:spcPts val="0"/>
              </a:spcAft>
              <a:defRPr/>
            </a:pPr>
            <a:endParaRPr lang="en-US" dirty="0" smtClean="0">
              <a:solidFill>
                <a:srgbClr val="000000"/>
              </a:solidFill>
              <a:latin typeface="Arial"/>
            </a:endParaRPr>
          </a:p>
          <a:p>
            <a:pPr eaLnBrk="1" fontAlgn="auto" hangingPunct="1">
              <a:spcAft>
                <a:spcPts val="0"/>
              </a:spcAft>
              <a:defRPr/>
            </a:pPr>
            <a:r>
              <a:rPr lang="en-US" dirty="0" smtClean="0">
                <a:solidFill>
                  <a:srgbClr val="000000"/>
                </a:solidFill>
                <a:latin typeface="Arial"/>
              </a:rPr>
              <a:t>It promotes </a:t>
            </a:r>
            <a:r>
              <a:rPr lang="en-US" b="1" dirty="0" smtClean="0">
                <a:solidFill>
                  <a:srgbClr val="000000"/>
                </a:solidFill>
                <a:latin typeface="Arial"/>
              </a:rPr>
              <a:t>adaptive</a:t>
            </a:r>
            <a:r>
              <a:rPr lang="en-US" dirty="0" smtClean="0">
                <a:solidFill>
                  <a:srgbClr val="000000"/>
                </a:solidFill>
                <a:latin typeface="Arial"/>
              </a:rPr>
              <a:t> planning, </a:t>
            </a:r>
            <a:r>
              <a:rPr lang="en-US" b="1" dirty="0" smtClean="0">
                <a:solidFill>
                  <a:srgbClr val="000000"/>
                </a:solidFill>
                <a:latin typeface="Arial"/>
              </a:rPr>
              <a:t>evolutionary</a:t>
            </a:r>
            <a:r>
              <a:rPr lang="en-US" dirty="0" smtClean="0">
                <a:solidFill>
                  <a:srgbClr val="000000"/>
                </a:solidFill>
                <a:latin typeface="Arial"/>
              </a:rPr>
              <a:t> development and delivery, a </a:t>
            </a:r>
            <a:r>
              <a:rPr lang="en-US" u="sng" dirty="0" smtClean="0">
                <a:solidFill>
                  <a:srgbClr val="0B0080"/>
                </a:solidFill>
                <a:latin typeface="Arial"/>
              </a:rPr>
              <a:t>time-boxed</a:t>
            </a:r>
            <a:r>
              <a:rPr lang="en-US" dirty="0" smtClean="0">
                <a:solidFill>
                  <a:srgbClr val="000000"/>
                </a:solidFill>
                <a:latin typeface="Arial"/>
              </a:rPr>
              <a:t> </a:t>
            </a:r>
            <a:r>
              <a:rPr lang="en-US" b="1" dirty="0" smtClean="0">
                <a:solidFill>
                  <a:srgbClr val="000000"/>
                </a:solidFill>
                <a:latin typeface="Arial"/>
              </a:rPr>
              <a:t>iterative</a:t>
            </a:r>
            <a:r>
              <a:rPr lang="en-US" dirty="0" smtClean="0">
                <a:solidFill>
                  <a:srgbClr val="000000"/>
                </a:solidFill>
                <a:latin typeface="Arial"/>
              </a:rPr>
              <a:t> approach, and encourages rapid and flexible response to </a:t>
            </a:r>
            <a:r>
              <a:rPr lang="en-US" b="1" dirty="0" smtClean="0">
                <a:solidFill>
                  <a:srgbClr val="000000"/>
                </a:solidFill>
                <a:latin typeface="Arial"/>
              </a:rPr>
              <a:t>change</a:t>
            </a:r>
            <a:r>
              <a:rPr lang="en-US" dirty="0" smtClean="0">
                <a:solidFill>
                  <a:srgbClr val="000000"/>
                </a:solidFill>
                <a:latin typeface="Arial"/>
              </a:rPr>
              <a:t>. </a:t>
            </a:r>
          </a:p>
          <a:p>
            <a:pPr eaLnBrk="1" fontAlgn="auto" hangingPunct="1">
              <a:spcAft>
                <a:spcPts val="0"/>
              </a:spcAft>
              <a:defRPr/>
            </a:pPr>
            <a:endParaRPr lang="en-US" dirty="0" smtClean="0">
              <a:solidFill>
                <a:srgbClr val="000000"/>
              </a:solidFill>
              <a:latin typeface="Arial"/>
            </a:endParaRPr>
          </a:p>
          <a:p>
            <a:pPr eaLnBrk="1" fontAlgn="auto" hangingPunct="1">
              <a:spcAft>
                <a:spcPts val="0"/>
              </a:spcAft>
              <a:defRPr/>
            </a:pPr>
            <a:r>
              <a:rPr lang="en-US" dirty="0" smtClean="0">
                <a:solidFill>
                  <a:srgbClr val="000000"/>
                </a:solidFill>
                <a:latin typeface="Arial"/>
              </a:rPr>
              <a:t>It is a conceptual framework that promotes </a:t>
            </a:r>
            <a:r>
              <a:rPr lang="en-US" b="1" dirty="0" smtClean="0">
                <a:solidFill>
                  <a:srgbClr val="000000"/>
                </a:solidFill>
                <a:latin typeface="Arial"/>
              </a:rPr>
              <a:t>foreseen</a:t>
            </a:r>
            <a:r>
              <a:rPr lang="en-US" dirty="0" smtClean="0">
                <a:solidFill>
                  <a:srgbClr val="000000"/>
                </a:solidFill>
                <a:latin typeface="Arial"/>
              </a:rPr>
              <a:t> </a:t>
            </a:r>
            <a:r>
              <a:rPr lang="en-US" b="1" dirty="0" smtClean="0">
                <a:solidFill>
                  <a:srgbClr val="000000"/>
                </a:solidFill>
                <a:latin typeface="Arial"/>
              </a:rPr>
              <a:t>interactions</a:t>
            </a:r>
            <a:r>
              <a:rPr lang="en-US" dirty="0" smtClean="0">
                <a:solidFill>
                  <a:srgbClr val="000000"/>
                </a:solidFill>
                <a:latin typeface="Arial"/>
              </a:rPr>
              <a:t> throughout the development cycle. </a:t>
            </a:r>
          </a:p>
          <a:p>
            <a:pPr eaLnBrk="1" fontAlgn="auto" hangingPunct="1">
              <a:spcAft>
                <a:spcPts val="0"/>
              </a:spcAft>
              <a:defRPr/>
            </a:pPr>
            <a:endParaRPr lang="en-US" dirty="0" smtClean="0">
              <a:solidFill>
                <a:srgbClr val="000000"/>
              </a:solidFill>
              <a:latin typeface="Arial"/>
            </a:endParaRPr>
          </a:p>
          <a:p>
            <a:pPr eaLnBrk="1" fontAlgn="auto" hangingPunct="1">
              <a:spcAft>
                <a:spcPts val="0"/>
              </a:spcAft>
              <a:defRPr/>
            </a:pPr>
            <a:r>
              <a:rPr lang="en-US" dirty="0" smtClean="0">
                <a:solidFill>
                  <a:srgbClr val="000000"/>
                </a:solidFill>
                <a:latin typeface="Arial"/>
              </a:rPr>
              <a:t>The </a:t>
            </a:r>
            <a:r>
              <a:rPr lang="en-US" i="1" dirty="0" smtClean="0">
                <a:solidFill>
                  <a:srgbClr val="000000"/>
                </a:solidFill>
                <a:latin typeface="Arial"/>
              </a:rPr>
              <a:t>Agile Manifesto</a:t>
            </a:r>
            <a:r>
              <a:rPr lang="en-US" baseline="30000" dirty="0" smtClean="0">
                <a:solidFill>
                  <a:srgbClr val="0B0080"/>
                </a:solidFill>
                <a:latin typeface="Arial"/>
              </a:rPr>
              <a:t>[</a:t>
            </a:r>
            <a:r>
              <a:rPr lang="en-US" dirty="0" smtClean="0">
                <a:solidFill>
                  <a:srgbClr val="0B0080"/>
                </a:solidFill>
                <a:latin typeface="Arial"/>
              </a:rPr>
              <a:t> </a:t>
            </a:r>
            <a:r>
              <a:rPr lang="en-US" dirty="0" smtClean="0">
                <a:solidFill>
                  <a:srgbClr val="000000"/>
                </a:solidFill>
                <a:latin typeface="Arial"/>
              </a:rPr>
              <a:t>introduced the term in 2001.  (Wiki, 21 Aug 12)</a:t>
            </a:r>
          </a:p>
          <a:p>
            <a:pPr eaLnBrk="1" fontAlgn="auto" hangingPunct="1">
              <a:spcAft>
                <a:spcPts val="0"/>
              </a:spcAft>
              <a:defRPr/>
            </a:pPr>
            <a:endParaRPr lang="en-US" dirty="0" smtClean="0">
              <a:solidFill>
                <a:srgbClr val="000000"/>
              </a:solidFill>
              <a:latin typeface="Arial"/>
            </a:endParaRPr>
          </a:p>
          <a:p>
            <a:pPr eaLnBrk="1" fontAlgn="auto" hangingPunct="1">
              <a:spcAft>
                <a:spcPts val="0"/>
              </a:spcAft>
              <a:defRPr/>
            </a:pPr>
            <a:r>
              <a:rPr lang="en-US" dirty="0" smtClean="0">
                <a:solidFill>
                  <a:srgbClr val="000000"/>
                </a:solidFill>
                <a:latin typeface="Arial"/>
              </a:rPr>
              <a:t>Let’s take this definition apart.</a:t>
            </a:r>
            <a:endParaRPr lang="en-US" dirty="0"/>
          </a:p>
        </p:txBody>
      </p:sp>
    </p:spTree>
    <p:extLst>
      <p:ext uri="{BB962C8B-B14F-4D97-AF65-F5344CB8AC3E}">
        <p14:creationId xmlns:p14="http://schemas.microsoft.com/office/powerpoint/2010/main" val="22108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solidFill>
                  <a:schemeClr val="tx1">
                    <a:lumMod val="75000"/>
                    <a:lumOff val="25000"/>
                  </a:schemeClr>
                </a:solidFill>
              </a:rPr>
              <a:t>User Story Examples </a:t>
            </a:r>
            <a:r>
              <a:rPr lang="en-US" sz="2700" dirty="0">
                <a:solidFill>
                  <a:schemeClr val="tx1">
                    <a:lumMod val="75000"/>
                    <a:lumOff val="25000"/>
                  </a:schemeClr>
                </a:solidFill>
              </a:rPr>
              <a:t>(1 of 2)</a:t>
            </a:r>
          </a:p>
        </p:txBody>
      </p:sp>
      <p:sp>
        <p:nvSpPr>
          <p:cNvPr id="4" name="Content Placeholder 3"/>
          <p:cNvSpPr>
            <a:spLocks noGrp="1"/>
          </p:cNvSpPr>
          <p:nvPr>
            <p:ph sz="half" idx="1"/>
          </p:nvPr>
        </p:nvSpPr>
        <p:spPr>
          <a:xfrm>
            <a:off x="1979612" y="2057400"/>
            <a:ext cx="4038600" cy="2914650"/>
          </a:xfrm>
          <a:solidFill>
            <a:schemeClr val="accent1">
              <a:lumMod val="20000"/>
              <a:lumOff val="80000"/>
            </a:schemeClr>
          </a:solidFill>
        </p:spPr>
        <p:txBody>
          <a:bodyPr rtlCol="0">
            <a:normAutofit/>
          </a:bodyPr>
          <a:lstStyle/>
          <a:p>
            <a:pPr marL="91440" indent="-91440">
              <a:defRPr/>
            </a:pPr>
            <a:r>
              <a:rPr lang="en-US" dirty="0" smtClean="0">
                <a:solidFill>
                  <a:schemeClr val="tx1">
                    <a:lumMod val="75000"/>
                    <a:lumOff val="25000"/>
                  </a:schemeClr>
                </a:solidFill>
              </a:rPr>
              <a:t>As a smart phone user, I want to be able to install the application.</a:t>
            </a:r>
          </a:p>
          <a:p>
            <a:pPr marL="91440" indent="-91440">
              <a:defRPr/>
            </a:pPr>
            <a:endParaRPr lang="en-US" dirty="0" smtClean="0">
              <a:solidFill>
                <a:schemeClr val="tx1">
                  <a:lumMod val="75000"/>
                  <a:lumOff val="25000"/>
                </a:schemeClr>
              </a:solidFill>
            </a:endParaRPr>
          </a:p>
          <a:p>
            <a:pPr marL="91440" indent="-91440">
              <a:defRPr/>
            </a:pPr>
            <a:r>
              <a:rPr lang="en-US" dirty="0" smtClean="0">
                <a:solidFill>
                  <a:schemeClr val="tx1">
                    <a:lumMod val="75000"/>
                    <a:lumOff val="25000"/>
                  </a:schemeClr>
                </a:solidFill>
              </a:rPr>
              <a:t>As a smart phone user, I want to be able to uninstall the application. </a:t>
            </a:r>
            <a:endParaRPr lang="en-US" dirty="0">
              <a:solidFill>
                <a:schemeClr val="tx1">
                  <a:lumMod val="75000"/>
                  <a:lumOff val="25000"/>
                </a:schemeClr>
              </a:solidFill>
            </a:endParaRPr>
          </a:p>
        </p:txBody>
      </p:sp>
      <p:sp>
        <p:nvSpPr>
          <p:cNvPr id="6" name="Content Placeholder 5"/>
          <p:cNvSpPr>
            <a:spLocks noGrp="1"/>
          </p:cNvSpPr>
          <p:nvPr>
            <p:ph sz="half" idx="2"/>
          </p:nvPr>
        </p:nvSpPr>
        <p:spPr>
          <a:xfrm>
            <a:off x="6170612" y="2057400"/>
            <a:ext cx="4038600" cy="2914650"/>
          </a:xfrm>
          <a:solidFill>
            <a:schemeClr val="accent1">
              <a:lumMod val="20000"/>
              <a:lumOff val="80000"/>
            </a:schemeClr>
          </a:solidFill>
        </p:spPr>
        <p:txBody>
          <a:bodyPr rtlCol="0">
            <a:normAutofit/>
          </a:bodyPr>
          <a:lstStyle/>
          <a:p>
            <a:pPr marL="91440" indent="-91440">
              <a:defRPr/>
            </a:pPr>
            <a:r>
              <a:rPr lang="en-US" dirty="0" smtClean="0">
                <a:solidFill>
                  <a:schemeClr val="tx1">
                    <a:lumMod val="75000"/>
                    <a:lumOff val="25000"/>
                  </a:schemeClr>
                </a:solidFill>
              </a:rPr>
              <a:t>As a business owner, I want to be able to accept credit cards.</a:t>
            </a:r>
          </a:p>
          <a:p>
            <a:pPr marL="91440" indent="-91440">
              <a:defRPr/>
            </a:pPr>
            <a:endParaRPr lang="en-US" dirty="0" smtClean="0">
              <a:solidFill>
                <a:schemeClr val="tx1">
                  <a:lumMod val="75000"/>
                  <a:lumOff val="25000"/>
                </a:schemeClr>
              </a:solidFill>
            </a:endParaRPr>
          </a:p>
          <a:p>
            <a:pPr marL="91440" indent="-91440">
              <a:defRPr/>
            </a:pPr>
            <a:r>
              <a:rPr lang="en-US" dirty="0" smtClean="0">
                <a:solidFill>
                  <a:schemeClr val="tx1">
                    <a:lumMod val="75000"/>
                    <a:lumOff val="25000"/>
                  </a:schemeClr>
                </a:solidFill>
              </a:rPr>
              <a:t>As a business owner, I want to be able to receive confidential customer feedback.</a:t>
            </a:r>
            <a:endParaRPr lang="en-US" dirty="0">
              <a:solidFill>
                <a:schemeClr val="tx1">
                  <a:lumMod val="75000"/>
                  <a:lumOff val="25000"/>
                </a:schemeClr>
              </a:solidFill>
            </a:endParaRPr>
          </a:p>
        </p:txBody>
      </p:sp>
      <p:sp>
        <p:nvSpPr>
          <p:cNvPr id="34821" name="Rectangle 6"/>
          <p:cNvSpPr>
            <a:spLocks noChangeArrowheads="1"/>
          </p:cNvSpPr>
          <p:nvPr/>
        </p:nvSpPr>
        <p:spPr bwMode="auto">
          <a:xfrm>
            <a:off x="1793876" y="5126038"/>
            <a:ext cx="2312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latin typeface="Verdana" panose="020B0604030504040204" pitchFamily="34" charset="0"/>
              </a:rPr>
              <a:t>#pmineflconf2015</a:t>
            </a:r>
          </a:p>
          <a:p>
            <a:r>
              <a:rPr lang="en-US" altLang="en-US" sz="1800">
                <a:latin typeface="Verdana" panose="020B0604030504040204" pitchFamily="34" charset="0"/>
              </a:rPr>
              <a:t>@LewisCindy </a:t>
            </a:r>
            <a:endParaRPr lang="en-US" altLang="en-US" sz="1800"/>
          </a:p>
        </p:txBody>
      </p:sp>
    </p:spTree>
    <p:extLst>
      <p:ext uri="{BB962C8B-B14F-4D97-AF65-F5344CB8AC3E}">
        <p14:creationId xmlns:p14="http://schemas.microsoft.com/office/powerpoint/2010/main" val="139995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solidFill>
                  <a:schemeClr val="tx1">
                    <a:lumMod val="75000"/>
                    <a:lumOff val="25000"/>
                  </a:schemeClr>
                </a:solidFill>
              </a:rPr>
              <a:t>User Story Examples </a:t>
            </a:r>
            <a:r>
              <a:rPr lang="en-US" sz="2700" dirty="0">
                <a:solidFill>
                  <a:schemeClr val="tx1">
                    <a:lumMod val="75000"/>
                    <a:lumOff val="25000"/>
                  </a:schemeClr>
                </a:solidFill>
              </a:rPr>
              <a:t>(2 of 2)</a:t>
            </a:r>
            <a:endParaRPr lang="en-US" dirty="0">
              <a:solidFill>
                <a:schemeClr val="tx1">
                  <a:lumMod val="75000"/>
                  <a:lumOff val="25000"/>
                </a:schemeClr>
              </a:solidFill>
            </a:endParaRPr>
          </a:p>
        </p:txBody>
      </p:sp>
      <p:sp>
        <p:nvSpPr>
          <p:cNvPr id="4" name="Content Placeholder 3"/>
          <p:cNvSpPr>
            <a:spLocks noGrp="1"/>
          </p:cNvSpPr>
          <p:nvPr>
            <p:ph sz="half" idx="1"/>
          </p:nvPr>
        </p:nvSpPr>
        <p:spPr>
          <a:xfrm>
            <a:off x="1979612" y="2057401"/>
            <a:ext cx="4038600" cy="2824163"/>
          </a:xfrm>
          <a:solidFill>
            <a:schemeClr val="accent1">
              <a:lumMod val="20000"/>
              <a:lumOff val="80000"/>
            </a:schemeClr>
          </a:solidFill>
          <a:ln>
            <a:solidFill>
              <a:schemeClr val="accent1">
                <a:lumMod val="20000"/>
                <a:lumOff val="80000"/>
              </a:schemeClr>
            </a:solidFill>
          </a:ln>
        </p:spPr>
        <p:txBody>
          <a:bodyPr rtlCol="0">
            <a:normAutofit/>
          </a:bodyPr>
          <a:lstStyle/>
          <a:p>
            <a:pPr marL="91440" indent="-91440">
              <a:defRPr/>
            </a:pPr>
            <a:r>
              <a:rPr lang="en-US" dirty="0" smtClean="0">
                <a:solidFill>
                  <a:schemeClr val="tx1">
                    <a:lumMod val="75000"/>
                    <a:lumOff val="25000"/>
                  </a:schemeClr>
                </a:solidFill>
              </a:rPr>
              <a:t>As a dog owner, I want the dog to notify me when it needs to go out.</a:t>
            </a:r>
          </a:p>
          <a:p>
            <a:pPr marL="91440" indent="-91440">
              <a:defRPr/>
            </a:pPr>
            <a:endParaRPr lang="en-US" dirty="0" smtClean="0">
              <a:solidFill>
                <a:schemeClr val="tx1">
                  <a:lumMod val="75000"/>
                  <a:lumOff val="25000"/>
                </a:schemeClr>
              </a:solidFill>
            </a:endParaRPr>
          </a:p>
          <a:p>
            <a:pPr marL="91440" indent="-91440">
              <a:defRPr/>
            </a:pPr>
            <a:r>
              <a:rPr lang="en-US" dirty="0" smtClean="0">
                <a:solidFill>
                  <a:schemeClr val="tx1">
                    <a:lumMod val="75000"/>
                    <a:lumOff val="25000"/>
                  </a:schemeClr>
                </a:solidFill>
              </a:rPr>
              <a:t>As a dog owner, I want the dog to sit when asked.  </a:t>
            </a:r>
          </a:p>
          <a:p>
            <a:pPr marL="91440" indent="-91440">
              <a:defRPr/>
            </a:pPr>
            <a:endParaRPr lang="en-US" dirty="0">
              <a:solidFill>
                <a:schemeClr val="tx1">
                  <a:lumMod val="75000"/>
                  <a:lumOff val="25000"/>
                </a:schemeClr>
              </a:solidFill>
            </a:endParaRPr>
          </a:p>
        </p:txBody>
      </p:sp>
      <p:sp>
        <p:nvSpPr>
          <p:cNvPr id="6" name="Content Placeholder 5"/>
          <p:cNvSpPr>
            <a:spLocks noGrp="1"/>
          </p:cNvSpPr>
          <p:nvPr>
            <p:ph sz="half" idx="2"/>
          </p:nvPr>
        </p:nvSpPr>
        <p:spPr>
          <a:xfrm>
            <a:off x="6170612" y="2057401"/>
            <a:ext cx="4038600" cy="2824163"/>
          </a:xfrm>
          <a:solidFill>
            <a:schemeClr val="accent1">
              <a:lumMod val="20000"/>
              <a:lumOff val="80000"/>
            </a:schemeClr>
          </a:solidFill>
          <a:ln>
            <a:solidFill>
              <a:schemeClr val="accent1">
                <a:lumMod val="20000"/>
                <a:lumOff val="80000"/>
              </a:schemeClr>
            </a:solidFill>
          </a:ln>
        </p:spPr>
        <p:txBody>
          <a:bodyPr rtlCol="0">
            <a:normAutofit/>
          </a:bodyPr>
          <a:lstStyle/>
          <a:p>
            <a:pPr marL="91440" indent="-91440">
              <a:defRPr/>
            </a:pPr>
            <a:r>
              <a:rPr lang="en-US" dirty="0" smtClean="0">
                <a:solidFill>
                  <a:schemeClr val="tx1">
                    <a:lumMod val="75000"/>
                    <a:lumOff val="25000"/>
                  </a:schemeClr>
                </a:solidFill>
              </a:rPr>
              <a:t>As a dog owner, I don’t want the dog to bite humans. </a:t>
            </a:r>
          </a:p>
          <a:p>
            <a:pPr marL="91440" indent="-91440">
              <a:defRPr/>
            </a:pPr>
            <a:endParaRPr lang="en-US" dirty="0" smtClean="0">
              <a:solidFill>
                <a:schemeClr val="tx1">
                  <a:lumMod val="75000"/>
                  <a:lumOff val="25000"/>
                </a:schemeClr>
              </a:solidFill>
            </a:endParaRPr>
          </a:p>
          <a:p>
            <a:pPr marL="91440" indent="-91440">
              <a:defRPr/>
            </a:pPr>
            <a:r>
              <a:rPr lang="en-US" dirty="0" smtClean="0">
                <a:solidFill>
                  <a:schemeClr val="tx1">
                    <a:lumMod val="75000"/>
                    <a:lumOff val="25000"/>
                  </a:schemeClr>
                </a:solidFill>
              </a:rPr>
              <a:t>As a dog owner, I want the dog to come when called. </a:t>
            </a:r>
            <a:endParaRPr lang="en-US" dirty="0">
              <a:solidFill>
                <a:schemeClr val="tx1">
                  <a:lumMod val="75000"/>
                  <a:lumOff val="25000"/>
                </a:schemeClr>
              </a:solidFill>
            </a:endParaRPr>
          </a:p>
        </p:txBody>
      </p:sp>
      <p:sp>
        <p:nvSpPr>
          <p:cNvPr id="36869" name="Rectangle 6"/>
          <p:cNvSpPr>
            <a:spLocks noChangeArrowheads="1"/>
          </p:cNvSpPr>
          <p:nvPr/>
        </p:nvSpPr>
        <p:spPr bwMode="auto">
          <a:xfrm>
            <a:off x="1793876" y="5126038"/>
            <a:ext cx="2312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latin typeface="Verdana" panose="020B0604030504040204" pitchFamily="34" charset="0"/>
              </a:rPr>
              <a:t>#pmineflconf2015</a:t>
            </a:r>
          </a:p>
          <a:p>
            <a:r>
              <a:rPr lang="en-US" altLang="en-US" sz="1800">
                <a:latin typeface="Verdana" panose="020B0604030504040204" pitchFamily="34" charset="0"/>
              </a:rPr>
              <a:t>@LewisCindy </a:t>
            </a:r>
            <a:endParaRPr lang="en-US" altLang="en-US" sz="1800"/>
          </a:p>
        </p:txBody>
      </p:sp>
    </p:spTree>
    <p:extLst>
      <p:ext uri="{BB962C8B-B14F-4D97-AF65-F5344CB8AC3E}">
        <p14:creationId xmlns:p14="http://schemas.microsoft.com/office/powerpoint/2010/main" val="74684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2360612" y="152400"/>
            <a:ext cx="7350125" cy="633413"/>
          </a:xfrm>
        </p:spPr>
        <p:txBody>
          <a:bodyPr>
            <a:normAutofit/>
          </a:bodyPr>
          <a:lstStyle/>
          <a:p>
            <a:pPr>
              <a:defRPr/>
            </a:pPr>
            <a:r>
              <a:rPr lang="en-US" altLang="en-US" dirty="0" smtClean="0">
                <a:solidFill>
                  <a:schemeClr val="tx1">
                    <a:lumMod val="75000"/>
                    <a:lumOff val="25000"/>
                  </a:schemeClr>
                </a:solidFill>
              </a:rPr>
              <a:t>Extreme Programming (XP)</a:t>
            </a:r>
          </a:p>
        </p:txBody>
      </p:sp>
      <p:sp>
        <p:nvSpPr>
          <p:cNvPr id="13317" name="Rectangle 3"/>
          <p:cNvSpPr>
            <a:spLocks noGrp="1" noChangeArrowheads="1"/>
          </p:cNvSpPr>
          <p:nvPr>
            <p:ph idx="1"/>
          </p:nvPr>
        </p:nvSpPr>
        <p:spPr>
          <a:xfrm>
            <a:off x="455612" y="914400"/>
            <a:ext cx="9982200" cy="5257800"/>
          </a:xfrm>
        </p:spPr>
        <p:txBody>
          <a:bodyPr rtlCol="0">
            <a:normAutofit/>
          </a:bodyPr>
          <a:lstStyle/>
          <a:p>
            <a:pPr marL="285750" indent="-285750">
              <a:defRPr/>
            </a:pPr>
            <a:r>
              <a:rPr lang="en-US" altLang="en-US" dirty="0">
                <a:solidFill>
                  <a:schemeClr val="tx1">
                    <a:lumMod val="75000"/>
                    <a:lumOff val="25000"/>
                  </a:schemeClr>
                </a:solidFill>
              </a:rPr>
              <a:t>XP Design</a:t>
            </a:r>
          </a:p>
          <a:p>
            <a:pPr marL="685800" lvl="1" indent="-228600">
              <a:defRPr/>
            </a:pPr>
            <a:r>
              <a:rPr lang="en-US" altLang="en-US" sz="2000" dirty="0">
                <a:solidFill>
                  <a:schemeClr val="tx1">
                    <a:lumMod val="75000"/>
                    <a:lumOff val="25000"/>
                  </a:schemeClr>
                </a:solidFill>
              </a:rPr>
              <a:t>Follows the </a:t>
            </a:r>
            <a:r>
              <a:rPr lang="en-US" altLang="en-US" sz="2000" dirty="0">
                <a:solidFill>
                  <a:schemeClr val="folHlink"/>
                </a:solidFill>
              </a:rPr>
              <a:t>KIS principle</a:t>
            </a:r>
            <a:endParaRPr lang="en-US" altLang="en-US" sz="2000" dirty="0">
              <a:solidFill>
                <a:schemeClr val="tx1">
                  <a:lumMod val="75000"/>
                  <a:lumOff val="25000"/>
                </a:schemeClr>
              </a:solidFill>
            </a:endParaRPr>
          </a:p>
          <a:p>
            <a:pPr marL="685800" lvl="1" indent="-228600">
              <a:defRPr/>
            </a:pPr>
            <a:r>
              <a:rPr lang="en-US" altLang="en-US" sz="2000" dirty="0">
                <a:solidFill>
                  <a:schemeClr val="tx1">
                    <a:lumMod val="75000"/>
                    <a:lumOff val="25000"/>
                  </a:schemeClr>
                </a:solidFill>
              </a:rPr>
              <a:t>Encourage the use of </a:t>
            </a:r>
            <a:r>
              <a:rPr lang="en-US" altLang="en-US" sz="2000" dirty="0">
                <a:solidFill>
                  <a:schemeClr val="folHlink"/>
                </a:solidFill>
              </a:rPr>
              <a:t>CRC cards</a:t>
            </a:r>
            <a:r>
              <a:rPr lang="en-US" altLang="en-US" sz="2000" dirty="0">
                <a:solidFill>
                  <a:schemeClr val="tx1">
                    <a:lumMod val="75000"/>
                    <a:lumOff val="25000"/>
                  </a:schemeClr>
                </a:solidFill>
              </a:rPr>
              <a:t> </a:t>
            </a:r>
          </a:p>
          <a:p>
            <a:pPr marL="685800" lvl="1" indent="-228600">
              <a:defRPr/>
            </a:pPr>
            <a:r>
              <a:rPr lang="en-US" altLang="en-US" sz="2000" dirty="0">
                <a:solidFill>
                  <a:schemeClr val="tx1">
                    <a:lumMod val="75000"/>
                    <a:lumOff val="25000"/>
                  </a:schemeClr>
                </a:solidFill>
              </a:rPr>
              <a:t>For difficult design problems, suggests the creation of “</a:t>
            </a:r>
            <a:r>
              <a:rPr lang="en-US" altLang="en-US" sz="2000" dirty="0">
                <a:solidFill>
                  <a:schemeClr val="folHlink"/>
                </a:solidFill>
              </a:rPr>
              <a:t>spike solutions</a:t>
            </a:r>
            <a:r>
              <a:rPr lang="en-US" altLang="en-US" sz="2000" dirty="0">
                <a:solidFill>
                  <a:schemeClr val="tx1">
                    <a:lumMod val="75000"/>
                    <a:lumOff val="25000"/>
                  </a:schemeClr>
                </a:solidFill>
              </a:rPr>
              <a:t>”—a design prototype</a:t>
            </a:r>
          </a:p>
          <a:p>
            <a:pPr marL="685800" lvl="1" indent="-228600">
              <a:defRPr/>
            </a:pPr>
            <a:r>
              <a:rPr lang="en-US" altLang="en-US" sz="2000" dirty="0">
                <a:solidFill>
                  <a:schemeClr val="tx1">
                    <a:lumMod val="75000"/>
                    <a:lumOff val="25000"/>
                  </a:schemeClr>
                </a:solidFill>
              </a:rPr>
              <a:t>Encourages “</a:t>
            </a:r>
            <a:r>
              <a:rPr lang="en-US" altLang="en-US" sz="2000" dirty="0">
                <a:solidFill>
                  <a:schemeClr val="folHlink"/>
                </a:solidFill>
              </a:rPr>
              <a:t>refactoring</a:t>
            </a:r>
            <a:r>
              <a:rPr lang="en-US" altLang="en-US" sz="2000" dirty="0">
                <a:solidFill>
                  <a:schemeClr val="tx1">
                    <a:lumMod val="75000"/>
                    <a:lumOff val="25000"/>
                  </a:schemeClr>
                </a:solidFill>
              </a:rPr>
              <a:t>”—an iterative refinement of the internal program design</a:t>
            </a:r>
          </a:p>
          <a:p>
            <a:pPr marL="285750" indent="-285750">
              <a:defRPr/>
            </a:pPr>
            <a:r>
              <a:rPr lang="en-US" altLang="en-US" dirty="0">
                <a:solidFill>
                  <a:schemeClr val="tx1">
                    <a:lumMod val="75000"/>
                    <a:lumOff val="25000"/>
                  </a:schemeClr>
                </a:solidFill>
              </a:rPr>
              <a:t>XP Coding</a:t>
            </a:r>
          </a:p>
          <a:p>
            <a:pPr marL="685800" lvl="1" indent="-228600">
              <a:defRPr/>
            </a:pPr>
            <a:r>
              <a:rPr lang="en-US" altLang="en-US" sz="2000" dirty="0">
                <a:solidFill>
                  <a:schemeClr val="tx1">
                    <a:lumMod val="75000"/>
                    <a:lumOff val="25000"/>
                  </a:schemeClr>
                </a:solidFill>
              </a:rPr>
              <a:t>Recommends the </a:t>
            </a:r>
            <a:r>
              <a:rPr lang="en-US" altLang="en-US" sz="2000" dirty="0">
                <a:solidFill>
                  <a:schemeClr val="folHlink"/>
                </a:solidFill>
              </a:rPr>
              <a:t>construction of a unit test</a:t>
            </a:r>
            <a:r>
              <a:rPr lang="en-US" altLang="en-US" sz="2000" dirty="0">
                <a:solidFill>
                  <a:schemeClr val="tx1">
                    <a:lumMod val="75000"/>
                    <a:lumOff val="25000"/>
                  </a:schemeClr>
                </a:solidFill>
              </a:rPr>
              <a:t> for a store </a:t>
            </a:r>
            <a:r>
              <a:rPr lang="en-US" altLang="en-US" sz="2000" i="1" dirty="0">
                <a:solidFill>
                  <a:schemeClr val="tx1">
                    <a:lumMod val="75000"/>
                    <a:lumOff val="25000"/>
                  </a:schemeClr>
                </a:solidFill>
              </a:rPr>
              <a:t>before</a:t>
            </a:r>
            <a:r>
              <a:rPr lang="en-US" altLang="en-US" sz="2000" dirty="0">
                <a:solidFill>
                  <a:schemeClr val="tx1">
                    <a:lumMod val="75000"/>
                    <a:lumOff val="25000"/>
                  </a:schemeClr>
                </a:solidFill>
              </a:rPr>
              <a:t> coding commences</a:t>
            </a:r>
          </a:p>
          <a:p>
            <a:pPr marL="685800" lvl="1" indent="-228600">
              <a:defRPr/>
            </a:pPr>
            <a:r>
              <a:rPr lang="en-US" altLang="en-US" sz="2000" dirty="0">
                <a:solidFill>
                  <a:schemeClr val="tx1">
                    <a:lumMod val="75000"/>
                    <a:lumOff val="25000"/>
                  </a:schemeClr>
                </a:solidFill>
              </a:rPr>
              <a:t>Encourages “</a:t>
            </a:r>
            <a:r>
              <a:rPr lang="en-US" altLang="en-US" sz="2000" dirty="0">
                <a:solidFill>
                  <a:schemeClr val="folHlink"/>
                </a:solidFill>
              </a:rPr>
              <a:t>pair programming</a:t>
            </a:r>
            <a:r>
              <a:rPr lang="en-US" altLang="en-US" sz="2000" dirty="0">
                <a:solidFill>
                  <a:schemeClr val="tx1">
                    <a:lumMod val="75000"/>
                    <a:lumOff val="25000"/>
                  </a:schemeClr>
                </a:solidFill>
              </a:rPr>
              <a:t>”</a:t>
            </a:r>
          </a:p>
          <a:p>
            <a:pPr marL="285750" indent="-285750">
              <a:defRPr/>
            </a:pPr>
            <a:r>
              <a:rPr lang="en-US" altLang="en-US" dirty="0">
                <a:solidFill>
                  <a:schemeClr val="tx1">
                    <a:lumMod val="75000"/>
                    <a:lumOff val="25000"/>
                  </a:schemeClr>
                </a:solidFill>
              </a:rPr>
              <a:t>XP Testing</a:t>
            </a:r>
          </a:p>
          <a:p>
            <a:pPr marL="685800" lvl="1" indent="-228600">
              <a:defRPr/>
            </a:pPr>
            <a:r>
              <a:rPr lang="en-US" altLang="en-US" sz="2000" dirty="0">
                <a:solidFill>
                  <a:schemeClr val="tx1">
                    <a:lumMod val="75000"/>
                    <a:lumOff val="25000"/>
                  </a:schemeClr>
                </a:solidFill>
              </a:rPr>
              <a:t>All </a:t>
            </a:r>
            <a:r>
              <a:rPr lang="en-US" altLang="en-US" sz="2000" dirty="0">
                <a:solidFill>
                  <a:schemeClr val="folHlink"/>
                </a:solidFill>
              </a:rPr>
              <a:t>unit tests are executed daily</a:t>
            </a:r>
            <a:endParaRPr lang="en-US" altLang="en-US" sz="2000" dirty="0">
              <a:solidFill>
                <a:schemeClr val="tx1">
                  <a:lumMod val="75000"/>
                  <a:lumOff val="25000"/>
                </a:schemeClr>
              </a:solidFill>
            </a:endParaRPr>
          </a:p>
          <a:p>
            <a:pPr marL="685800" lvl="1" indent="-228600">
              <a:defRPr/>
            </a:pPr>
            <a:r>
              <a:rPr lang="en-US" altLang="en-US" sz="2000" dirty="0">
                <a:solidFill>
                  <a:schemeClr val="folHlink"/>
                </a:solidFill>
              </a:rPr>
              <a:t>“Acceptance tests”</a:t>
            </a:r>
            <a:r>
              <a:rPr lang="en-US" altLang="en-US" sz="2000" dirty="0">
                <a:solidFill>
                  <a:schemeClr val="tx1">
                    <a:lumMod val="75000"/>
                    <a:lumOff val="25000"/>
                  </a:schemeClr>
                </a:solidFill>
              </a:rPr>
              <a:t> are defined by the customer and </a:t>
            </a:r>
            <a:r>
              <a:rPr lang="en-US" altLang="en-US" sz="2000" dirty="0" err="1">
                <a:solidFill>
                  <a:schemeClr val="tx1">
                    <a:lumMod val="75000"/>
                    <a:lumOff val="25000"/>
                  </a:schemeClr>
                </a:solidFill>
              </a:rPr>
              <a:t>excuted</a:t>
            </a:r>
            <a:r>
              <a:rPr lang="en-US" altLang="en-US" sz="2000" dirty="0">
                <a:solidFill>
                  <a:schemeClr val="tx1">
                    <a:lumMod val="75000"/>
                    <a:lumOff val="25000"/>
                  </a:schemeClr>
                </a:solidFill>
              </a:rPr>
              <a:t> to assess customer visible functionality</a:t>
            </a:r>
          </a:p>
          <a:p>
            <a:pPr marL="685800" lvl="1" indent="-228600">
              <a:defRPr/>
            </a:pPr>
            <a:endParaRPr lang="en-US" altLang="en-US" sz="2000" dirty="0">
              <a:solidFill>
                <a:schemeClr val="tx1">
                  <a:lumMod val="75000"/>
                  <a:lumOff val="25000"/>
                </a:schemeClr>
              </a:solidFill>
            </a:endParaRP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C98A8EA1-3F3A-4200-A23D-1D0214AB7D6A}" type="slidenum">
              <a:rPr lang="en-US" altLang="en-US"/>
              <a:pPr>
                <a:defRPr/>
              </a:pPr>
              <a:t>82</a:t>
            </a:fld>
            <a:endParaRPr lang="en-US" altLang="en-US"/>
          </a:p>
        </p:txBody>
      </p:sp>
    </p:spTree>
    <p:extLst>
      <p:ext uri="{BB962C8B-B14F-4D97-AF65-F5344CB8AC3E}">
        <p14:creationId xmlns:p14="http://schemas.microsoft.com/office/powerpoint/2010/main" val="361675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title"/>
          </p:nvPr>
        </p:nvSpPr>
        <p:spPr>
          <a:xfrm>
            <a:off x="2741612" y="1066801"/>
            <a:ext cx="8116888" cy="600075"/>
          </a:xfrm>
        </p:spPr>
        <p:txBody>
          <a:bodyPr>
            <a:normAutofit/>
          </a:bodyPr>
          <a:lstStyle/>
          <a:p>
            <a:pPr>
              <a:defRPr/>
            </a:pPr>
            <a:r>
              <a:rPr lang="en-US" altLang="en-US" smtClean="0">
                <a:solidFill>
                  <a:schemeClr val="tx1">
                    <a:lumMod val="75000"/>
                    <a:lumOff val="25000"/>
                  </a:schemeClr>
                </a:solidFill>
              </a:rPr>
              <a:t>Extreme Programming (XP)</a:t>
            </a: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01FA9ABC-49FA-44E3-8966-B0550E5ECE61}" type="slidenum">
              <a:rPr lang="en-US" altLang="en-US"/>
              <a:pPr>
                <a:defRPr/>
              </a:pPr>
              <a:t>83</a:t>
            </a:fld>
            <a:endParaRPr lang="en-US" altLang="en-US"/>
          </a:p>
        </p:txBody>
      </p:sp>
      <p:pic>
        <p:nvPicPr>
          <p:cNvPr id="419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2612" y="1957389"/>
            <a:ext cx="63246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12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2741612" y="1066801"/>
            <a:ext cx="7092950" cy="631825"/>
          </a:xfrm>
        </p:spPr>
        <p:txBody>
          <a:bodyPr>
            <a:normAutofit/>
          </a:bodyPr>
          <a:lstStyle/>
          <a:p>
            <a:pPr>
              <a:defRPr/>
            </a:pPr>
            <a:r>
              <a:rPr lang="en-US" altLang="en-US" sz="3600">
                <a:solidFill>
                  <a:schemeClr val="tx1">
                    <a:lumMod val="75000"/>
                    <a:lumOff val="25000"/>
                  </a:schemeClr>
                </a:solidFill>
              </a:rPr>
              <a:t>Adaptive Software Development</a:t>
            </a:r>
            <a:endParaRPr lang="en-US" altLang="en-US" smtClean="0">
              <a:solidFill>
                <a:schemeClr val="tx1">
                  <a:lumMod val="75000"/>
                  <a:lumOff val="25000"/>
                </a:schemeClr>
              </a:solidFill>
            </a:endParaRPr>
          </a:p>
        </p:txBody>
      </p:sp>
      <p:sp>
        <p:nvSpPr>
          <p:cNvPr id="43011" name="Rectangle 3"/>
          <p:cNvSpPr>
            <a:spLocks noGrp="1" noChangeArrowheads="1"/>
          </p:cNvSpPr>
          <p:nvPr>
            <p:ph idx="1"/>
          </p:nvPr>
        </p:nvSpPr>
        <p:spPr>
          <a:xfrm>
            <a:off x="3351213" y="1981200"/>
            <a:ext cx="7129463" cy="4114800"/>
          </a:xfrm>
        </p:spPr>
        <p:txBody>
          <a:bodyPr>
            <a:normAutofit/>
          </a:bodyPr>
          <a:lstStyle/>
          <a:p>
            <a:r>
              <a:rPr lang="en-US" altLang="en-US" smtClean="0"/>
              <a:t>Originally proposed by Jim Highsmith</a:t>
            </a:r>
          </a:p>
          <a:p>
            <a:r>
              <a:rPr lang="en-US" altLang="en-US" smtClean="0"/>
              <a:t>ASD — distinguishing  features</a:t>
            </a:r>
          </a:p>
          <a:p>
            <a:pPr lvl="1"/>
            <a:r>
              <a:rPr lang="en-US" altLang="en-US" smtClean="0">
                <a:solidFill>
                  <a:schemeClr val="folHlink"/>
                </a:solidFill>
              </a:rPr>
              <a:t>Mission-driven</a:t>
            </a:r>
            <a:r>
              <a:rPr lang="en-US" altLang="en-US" smtClean="0"/>
              <a:t> planning</a:t>
            </a:r>
          </a:p>
          <a:p>
            <a:pPr lvl="1"/>
            <a:r>
              <a:rPr lang="en-US" altLang="en-US" smtClean="0">
                <a:solidFill>
                  <a:schemeClr val="folHlink"/>
                </a:solidFill>
              </a:rPr>
              <a:t>Component-based focus</a:t>
            </a:r>
            <a:endParaRPr lang="en-US" altLang="en-US" smtClean="0"/>
          </a:p>
          <a:p>
            <a:pPr lvl="1"/>
            <a:r>
              <a:rPr lang="en-US" altLang="en-US" smtClean="0"/>
              <a:t>Uses “</a:t>
            </a:r>
            <a:r>
              <a:rPr lang="en-US" altLang="en-US" smtClean="0">
                <a:solidFill>
                  <a:schemeClr val="folHlink"/>
                </a:solidFill>
              </a:rPr>
              <a:t>time-boxing</a:t>
            </a:r>
            <a:r>
              <a:rPr lang="en-US" altLang="en-US" smtClean="0"/>
              <a:t>” </a:t>
            </a:r>
          </a:p>
          <a:p>
            <a:pPr lvl="2"/>
            <a:r>
              <a:rPr lang="en-US" altLang="en-US" smtClean="0"/>
              <a:t>A </a:t>
            </a:r>
            <a:r>
              <a:rPr lang="en-US" altLang="en-US" b="1" smtClean="0"/>
              <a:t>timebox</a:t>
            </a:r>
            <a:r>
              <a:rPr lang="en-US" altLang="en-US" smtClean="0"/>
              <a:t> is a previously agreed period of time during which a person or a team works steadily towards completion of some goal.</a:t>
            </a:r>
          </a:p>
          <a:p>
            <a:pPr lvl="1"/>
            <a:r>
              <a:rPr lang="en-US" altLang="en-US" smtClean="0"/>
              <a:t>Explicit consideration of </a:t>
            </a:r>
            <a:r>
              <a:rPr lang="en-US" altLang="en-US" smtClean="0">
                <a:solidFill>
                  <a:schemeClr val="folHlink"/>
                </a:solidFill>
              </a:rPr>
              <a:t>risks</a:t>
            </a:r>
            <a:endParaRPr lang="en-US" altLang="en-US" smtClean="0"/>
          </a:p>
          <a:p>
            <a:pPr lvl="1"/>
            <a:r>
              <a:rPr lang="en-US" altLang="en-US" smtClean="0"/>
              <a:t>Emphasizes </a:t>
            </a:r>
            <a:r>
              <a:rPr lang="en-US" altLang="en-US" smtClean="0">
                <a:solidFill>
                  <a:schemeClr val="folHlink"/>
                </a:solidFill>
              </a:rPr>
              <a:t>collaboration</a:t>
            </a:r>
            <a:r>
              <a:rPr lang="en-US" altLang="en-US" smtClean="0"/>
              <a:t> for requirements gathering</a:t>
            </a:r>
          </a:p>
          <a:p>
            <a:pPr lvl="1"/>
            <a:r>
              <a:rPr lang="en-US" altLang="en-US" smtClean="0"/>
              <a:t>Emphasizes “</a:t>
            </a:r>
            <a:r>
              <a:rPr lang="en-US" altLang="en-US" smtClean="0">
                <a:solidFill>
                  <a:schemeClr val="folHlink"/>
                </a:solidFill>
              </a:rPr>
              <a:t>learning</a:t>
            </a:r>
            <a:r>
              <a:rPr lang="en-US" altLang="en-US" smtClean="0"/>
              <a:t>” throughout the process</a:t>
            </a: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84AA2676-5E8A-4C95-9149-7B01BEBDE7B5}" type="slidenum">
              <a:rPr lang="en-US" altLang="en-US"/>
              <a:pPr>
                <a:defRPr/>
              </a:pPr>
              <a:t>84</a:t>
            </a:fld>
            <a:endParaRPr lang="en-US" altLang="en-US"/>
          </a:p>
        </p:txBody>
      </p:sp>
    </p:spTree>
    <p:extLst>
      <p:ext uri="{BB962C8B-B14F-4D97-AF65-F5344CB8AC3E}">
        <p14:creationId xmlns:p14="http://schemas.microsoft.com/office/powerpoint/2010/main" val="141870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741612" y="1143001"/>
            <a:ext cx="7321550" cy="600075"/>
          </a:xfrm>
        </p:spPr>
        <p:txBody>
          <a:bodyPr>
            <a:normAutofit/>
          </a:bodyPr>
          <a:lstStyle/>
          <a:p>
            <a:pPr>
              <a:defRPr/>
            </a:pPr>
            <a:r>
              <a:rPr lang="en-US" altLang="en-US" sz="3600">
                <a:solidFill>
                  <a:schemeClr val="tx1">
                    <a:lumMod val="75000"/>
                    <a:lumOff val="25000"/>
                  </a:schemeClr>
                </a:solidFill>
              </a:rPr>
              <a:t>Adaptive Software Development</a:t>
            </a:r>
            <a:endParaRPr lang="en-US" altLang="en-US" smtClean="0">
              <a:solidFill>
                <a:schemeClr val="tx1">
                  <a:lumMod val="75000"/>
                  <a:lumOff val="25000"/>
                </a:schemeClr>
              </a:solidFill>
            </a:endParaRP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BC087D5D-C31E-480D-951C-C4D19016EFD0}" type="slidenum">
              <a:rPr lang="en-US" altLang="en-US"/>
              <a:pPr>
                <a:defRPr/>
              </a:pPr>
              <a:t>85</a:t>
            </a:fld>
            <a:endParaRPr lang="en-US" altLang="en-US"/>
          </a:p>
        </p:txBody>
      </p:sp>
      <p:pic>
        <p:nvPicPr>
          <p:cNvPr id="44037" name="Picture 6" descr="http://csis.pace.edu/~marchese/cs615sp/L2New/CS615l2n_files/image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238" y="1838326"/>
            <a:ext cx="547687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741612" y="1143000"/>
            <a:ext cx="7672388" cy="539750"/>
          </a:xfrm>
        </p:spPr>
        <p:txBody>
          <a:bodyPr>
            <a:normAutofit/>
          </a:bodyPr>
          <a:lstStyle/>
          <a:p>
            <a:pPr>
              <a:defRPr/>
            </a:pPr>
            <a:r>
              <a:rPr lang="en-US" altLang="en-US">
                <a:solidFill>
                  <a:schemeClr val="tx1">
                    <a:lumMod val="75000"/>
                    <a:lumOff val="25000"/>
                  </a:schemeClr>
                </a:solidFill>
              </a:rPr>
              <a:t>Dynamic Systems Development Method</a:t>
            </a:r>
            <a:endParaRPr lang="en-US" altLang="en-US" smtClean="0">
              <a:solidFill>
                <a:schemeClr val="tx1">
                  <a:lumMod val="75000"/>
                  <a:lumOff val="25000"/>
                </a:schemeClr>
              </a:solidFill>
            </a:endParaRPr>
          </a:p>
        </p:txBody>
      </p:sp>
      <p:sp>
        <p:nvSpPr>
          <p:cNvPr id="17413" name="Rectangle 3"/>
          <p:cNvSpPr>
            <a:spLocks noGrp="1" noChangeArrowheads="1"/>
          </p:cNvSpPr>
          <p:nvPr>
            <p:ph idx="1"/>
          </p:nvPr>
        </p:nvSpPr>
        <p:spPr>
          <a:xfrm>
            <a:off x="1751012" y="1905000"/>
            <a:ext cx="8534400" cy="4191000"/>
          </a:xfrm>
        </p:spPr>
        <p:txBody>
          <a:bodyPr rtlCol="0">
            <a:normAutofit/>
          </a:bodyPr>
          <a:lstStyle/>
          <a:p>
            <a:pPr marL="285750" indent="-285750">
              <a:defRPr/>
            </a:pPr>
            <a:r>
              <a:rPr lang="en-US" altLang="en-US" dirty="0" smtClean="0">
                <a:solidFill>
                  <a:schemeClr val="tx1">
                    <a:lumMod val="75000"/>
                    <a:lumOff val="25000"/>
                  </a:schemeClr>
                </a:solidFill>
              </a:rPr>
              <a:t>Promoted by the DSDM Consortium (</a:t>
            </a:r>
            <a:r>
              <a:rPr lang="en-US" altLang="en-US" dirty="0" smtClean="0">
                <a:solidFill>
                  <a:schemeClr val="tx1">
                    <a:lumMod val="75000"/>
                    <a:lumOff val="25000"/>
                  </a:schemeClr>
                </a:solidFill>
                <a:hlinkClick r:id="rId2"/>
              </a:rPr>
              <a:t>www.dsdm.org</a:t>
            </a:r>
            <a:r>
              <a:rPr lang="en-US" altLang="en-US" dirty="0" smtClean="0">
                <a:solidFill>
                  <a:schemeClr val="tx1">
                    <a:lumMod val="75000"/>
                    <a:lumOff val="25000"/>
                  </a:schemeClr>
                </a:solidFill>
              </a:rPr>
              <a:t>)</a:t>
            </a:r>
          </a:p>
          <a:p>
            <a:pPr marL="285750" indent="-285750">
              <a:defRPr/>
            </a:pPr>
            <a:r>
              <a:rPr lang="en-US" altLang="en-US" dirty="0" smtClean="0">
                <a:solidFill>
                  <a:schemeClr val="tx1">
                    <a:lumMod val="75000"/>
                    <a:lumOff val="25000"/>
                  </a:schemeClr>
                </a:solidFill>
              </a:rPr>
              <a:t>DSDM—distinguishing features</a:t>
            </a:r>
          </a:p>
          <a:p>
            <a:pPr marL="685800" lvl="1" indent="-228600">
              <a:defRPr/>
            </a:pPr>
            <a:r>
              <a:rPr lang="en-US" altLang="en-US" dirty="0" smtClean="0">
                <a:solidFill>
                  <a:schemeClr val="tx1">
                    <a:lumMod val="75000"/>
                    <a:lumOff val="25000"/>
                  </a:schemeClr>
                </a:solidFill>
              </a:rPr>
              <a:t>Similar in most respects to XP and/or ASD</a:t>
            </a:r>
          </a:p>
          <a:p>
            <a:pPr marL="685800" lvl="1" indent="-228600">
              <a:defRPr/>
            </a:pPr>
            <a:r>
              <a:rPr lang="en-US" altLang="en-US" dirty="0" smtClean="0">
                <a:solidFill>
                  <a:schemeClr val="tx1">
                    <a:lumMod val="75000"/>
                    <a:lumOff val="25000"/>
                  </a:schemeClr>
                </a:solidFill>
              </a:rPr>
              <a:t>Nine guiding principles</a:t>
            </a:r>
          </a:p>
          <a:p>
            <a:pPr marL="566928" lvl="2" indent="-182880">
              <a:defRPr/>
            </a:pPr>
            <a:r>
              <a:rPr lang="en-US" altLang="en-US" dirty="0">
                <a:solidFill>
                  <a:schemeClr val="folHlink"/>
                </a:solidFill>
              </a:rPr>
              <a:t>Active user involvement is imperative. </a:t>
            </a:r>
          </a:p>
          <a:p>
            <a:pPr marL="566928" lvl="2" indent="-182880">
              <a:defRPr/>
            </a:pPr>
            <a:r>
              <a:rPr lang="en-US" altLang="en-US" dirty="0">
                <a:solidFill>
                  <a:schemeClr val="folHlink"/>
                </a:solidFill>
              </a:rPr>
              <a:t>DSDM teams must be empowered to make decisions.</a:t>
            </a:r>
          </a:p>
          <a:p>
            <a:pPr marL="566928" lvl="2" indent="-182880">
              <a:defRPr/>
            </a:pPr>
            <a:r>
              <a:rPr lang="en-US" altLang="en-US" dirty="0">
                <a:solidFill>
                  <a:schemeClr val="folHlink"/>
                </a:solidFill>
              </a:rPr>
              <a:t>The focus is on frequent delivery of products. </a:t>
            </a:r>
          </a:p>
          <a:p>
            <a:pPr marL="566928" lvl="2" indent="-182880">
              <a:defRPr/>
            </a:pPr>
            <a:r>
              <a:rPr lang="en-US" altLang="en-US" dirty="0">
                <a:solidFill>
                  <a:schemeClr val="folHlink"/>
                </a:solidFill>
              </a:rPr>
              <a:t>Fitness for business purpose is the essential criterion for acceptance of deliverables.</a:t>
            </a:r>
          </a:p>
          <a:p>
            <a:pPr marL="566928" lvl="2" indent="-182880">
              <a:defRPr/>
            </a:pPr>
            <a:r>
              <a:rPr lang="en-US" altLang="en-US" dirty="0">
                <a:solidFill>
                  <a:schemeClr val="folHlink"/>
                </a:solidFill>
              </a:rPr>
              <a:t>Iterative and incremental development is necessary to converge on an accurate business solution.</a:t>
            </a:r>
          </a:p>
          <a:p>
            <a:pPr marL="566928" lvl="2" indent="-182880">
              <a:defRPr/>
            </a:pPr>
            <a:r>
              <a:rPr lang="en-US" altLang="en-US" dirty="0">
                <a:solidFill>
                  <a:schemeClr val="folHlink"/>
                </a:solidFill>
              </a:rPr>
              <a:t>All changes during development are reversible.</a:t>
            </a:r>
          </a:p>
          <a:p>
            <a:pPr marL="566928" lvl="2" indent="-182880">
              <a:defRPr/>
            </a:pPr>
            <a:r>
              <a:rPr lang="en-US" altLang="en-US" dirty="0">
                <a:solidFill>
                  <a:schemeClr val="folHlink"/>
                </a:solidFill>
              </a:rPr>
              <a:t>Requirements are baselined at a high level</a:t>
            </a:r>
          </a:p>
          <a:p>
            <a:pPr marL="566928" lvl="2" indent="-182880">
              <a:defRPr/>
            </a:pPr>
            <a:r>
              <a:rPr lang="en-US" altLang="en-US" dirty="0">
                <a:solidFill>
                  <a:schemeClr val="folHlink"/>
                </a:solidFill>
              </a:rPr>
              <a:t>Testing is integrated throughout the life-cycle.</a:t>
            </a:r>
            <a:endParaRPr lang="en-US" altLang="en-US" sz="2400" b="1" dirty="0">
              <a:solidFill>
                <a:schemeClr val="folHlink"/>
              </a:solidFill>
            </a:endParaRP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E405AEF6-798C-40AD-A227-FCB173BE2B68}" type="slidenum">
              <a:rPr lang="en-US" altLang="en-US"/>
              <a:pPr>
                <a:defRPr/>
              </a:pPr>
              <a:t>86</a:t>
            </a:fld>
            <a:endParaRPr lang="en-US" altLang="en-US"/>
          </a:p>
        </p:txBody>
      </p:sp>
    </p:spTree>
    <p:extLst>
      <p:ext uri="{BB962C8B-B14F-4D97-AF65-F5344CB8AC3E}">
        <p14:creationId xmlns:p14="http://schemas.microsoft.com/office/powerpoint/2010/main" val="115401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741612" y="1143000"/>
            <a:ext cx="8077200" cy="539750"/>
          </a:xfrm>
        </p:spPr>
        <p:txBody>
          <a:bodyPr>
            <a:normAutofit/>
          </a:bodyPr>
          <a:lstStyle/>
          <a:p>
            <a:pPr>
              <a:defRPr/>
            </a:pPr>
            <a:r>
              <a:rPr lang="en-US" altLang="en-US">
                <a:solidFill>
                  <a:schemeClr val="tx1">
                    <a:lumMod val="75000"/>
                    <a:lumOff val="25000"/>
                  </a:schemeClr>
                </a:solidFill>
              </a:rPr>
              <a:t>Dynamic Systems Development Method</a:t>
            </a:r>
            <a:endParaRPr lang="en-US" altLang="en-US" sz="3600">
              <a:solidFill>
                <a:schemeClr val="tx1">
                  <a:lumMod val="75000"/>
                  <a:lumOff val="25000"/>
                </a:schemeClr>
              </a:solidFill>
            </a:endParaRPr>
          </a:p>
        </p:txBody>
      </p:sp>
      <p:sp>
        <p:nvSpPr>
          <p:cNvPr id="5" name="Footer Placeholder 3"/>
          <p:cNvSpPr>
            <a:spLocks noGrp="1"/>
          </p:cNvSpPr>
          <p:nvPr>
            <p:ph type="ftr" sz="quarter" idx="11"/>
          </p:nvPr>
        </p:nvSpPr>
        <p:spPr/>
        <p:txBody>
          <a:bodyPr/>
          <a:lstStyle/>
          <a:p>
            <a:pPr>
              <a:defRPr/>
            </a:pPr>
            <a:r>
              <a:rPr lang="en-US" altLang="en-US"/>
              <a:t>Agile software development</a:t>
            </a:r>
          </a:p>
        </p:txBody>
      </p:sp>
      <p:sp>
        <p:nvSpPr>
          <p:cNvPr id="6" name="Slide Number Placeholder 4"/>
          <p:cNvSpPr>
            <a:spLocks noGrp="1"/>
          </p:cNvSpPr>
          <p:nvPr>
            <p:ph type="sldNum" sz="quarter" idx="12"/>
          </p:nvPr>
        </p:nvSpPr>
        <p:spPr/>
        <p:txBody>
          <a:bodyPr/>
          <a:lstStyle/>
          <a:p>
            <a:pPr>
              <a:defRPr/>
            </a:pPr>
            <a:fld id="{0AD02B77-2004-49CA-9DDC-D49317FD23B1}" type="slidenum">
              <a:rPr lang="en-US" altLang="en-US"/>
              <a:pPr>
                <a:defRPr/>
              </a:pPr>
              <a:t>87</a:t>
            </a:fld>
            <a:endParaRPr lang="en-US" altLang="en-US"/>
          </a:p>
        </p:txBody>
      </p:sp>
      <p:sp>
        <p:nvSpPr>
          <p:cNvPr id="46085" name="Rectangle 5"/>
          <p:cNvSpPr>
            <a:spLocks noChangeArrowheads="1"/>
          </p:cNvSpPr>
          <p:nvPr/>
        </p:nvSpPr>
        <p:spPr bwMode="auto">
          <a:xfrm>
            <a:off x="3556783" y="6096000"/>
            <a:ext cx="4565673"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90000"/>
              </a:lnSpc>
            </a:pPr>
            <a:r>
              <a:rPr lang="en-US" altLang="en-US" sz="1200" b="1">
                <a:solidFill>
                  <a:srgbClr val="000000"/>
                </a:solidFill>
              </a:rPr>
              <a:t>DSDM Life Cycle (with permission of the DSDM consortium)</a:t>
            </a:r>
          </a:p>
        </p:txBody>
      </p:sp>
      <p:pic>
        <p:nvPicPr>
          <p:cNvPr id="46086" name="Picture 7" descr="http://csis.pace.edu/~marchese/cs615sp/L2New/CS615l2n_files/image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13" y="1771650"/>
            <a:ext cx="68675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47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2741613" y="1143001"/>
            <a:ext cx="2303463" cy="633413"/>
          </a:xfrm>
        </p:spPr>
        <p:txBody>
          <a:bodyPr>
            <a:normAutofit/>
          </a:bodyPr>
          <a:lstStyle/>
          <a:p>
            <a:pPr>
              <a:defRPr/>
            </a:pPr>
            <a:r>
              <a:rPr lang="en-US" altLang="en-US" smtClean="0">
                <a:solidFill>
                  <a:schemeClr val="tx1">
                    <a:lumMod val="75000"/>
                    <a:lumOff val="25000"/>
                  </a:schemeClr>
                </a:solidFill>
              </a:rPr>
              <a:t>Crystal</a:t>
            </a:r>
          </a:p>
        </p:txBody>
      </p:sp>
      <p:sp>
        <p:nvSpPr>
          <p:cNvPr id="52227" name="Rectangle 3"/>
          <p:cNvSpPr>
            <a:spLocks noGrp="1" noChangeArrowheads="1"/>
          </p:cNvSpPr>
          <p:nvPr>
            <p:ph idx="1"/>
          </p:nvPr>
        </p:nvSpPr>
        <p:spPr>
          <a:xfrm>
            <a:off x="3275012" y="2133601"/>
            <a:ext cx="6781800" cy="2805113"/>
          </a:xfrm>
        </p:spPr>
        <p:txBody>
          <a:bodyPr>
            <a:normAutofit/>
          </a:bodyPr>
          <a:lstStyle/>
          <a:p>
            <a:r>
              <a:rPr lang="en-US" altLang="en-US" smtClean="0"/>
              <a:t>Proposed by Cockburn and Highsmith</a:t>
            </a:r>
          </a:p>
          <a:p>
            <a:r>
              <a:rPr lang="en-US" altLang="en-US" smtClean="0"/>
              <a:t>Crystal—distinguishing features</a:t>
            </a:r>
          </a:p>
          <a:p>
            <a:pPr lvl="1"/>
            <a:r>
              <a:rPr lang="en-US" altLang="en-US" smtClean="0"/>
              <a:t>Actually a </a:t>
            </a:r>
            <a:r>
              <a:rPr lang="en-US" altLang="en-US" smtClean="0">
                <a:solidFill>
                  <a:schemeClr val="folHlink"/>
                </a:solidFill>
              </a:rPr>
              <a:t>family of process models</a:t>
            </a:r>
            <a:r>
              <a:rPr lang="en-US" altLang="en-US" smtClean="0"/>
              <a:t> that allow “</a:t>
            </a:r>
            <a:r>
              <a:rPr lang="en-US" altLang="en-US" smtClean="0">
                <a:solidFill>
                  <a:schemeClr val="folHlink"/>
                </a:solidFill>
              </a:rPr>
              <a:t>maneuverability</a:t>
            </a:r>
            <a:r>
              <a:rPr lang="en-US" altLang="en-US" smtClean="0"/>
              <a:t>” based on problem characteristics</a:t>
            </a:r>
          </a:p>
          <a:p>
            <a:pPr lvl="1"/>
            <a:r>
              <a:rPr lang="en-US" altLang="en-US" smtClean="0">
                <a:solidFill>
                  <a:schemeClr val="folHlink"/>
                </a:solidFill>
              </a:rPr>
              <a:t>Face-to-face communication</a:t>
            </a:r>
            <a:r>
              <a:rPr lang="en-US" altLang="en-US" smtClean="0"/>
              <a:t> is emphasized</a:t>
            </a:r>
          </a:p>
          <a:p>
            <a:pPr lvl="1"/>
            <a:r>
              <a:rPr lang="en-US" altLang="en-US" smtClean="0"/>
              <a:t>Suggests the use of “</a:t>
            </a:r>
            <a:r>
              <a:rPr lang="en-US" altLang="en-US" smtClean="0">
                <a:solidFill>
                  <a:schemeClr val="folHlink"/>
                </a:solidFill>
              </a:rPr>
              <a:t>reflection workshops</a:t>
            </a:r>
            <a:r>
              <a:rPr lang="en-US" altLang="en-US" smtClean="0"/>
              <a:t>” to review the work habits of the team</a:t>
            </a: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43BCC45A-7C7F-4849-90EF-E5E6B0EFAE73}" type="slidenum">
              <a:rPr lang="en-US" altLang="en-US"/>
              <a:pPr>
                <a:defRPr/>
              </a:pPr>
              <a:t>88</a:t>
            </a:fld>
            <a:endParaRPr lang="en-US" altLang="en-US"/>
          </a:p>
        </p:txBody>
      </p:sp>
    </p:spTree>
    <p:extLst>
      <p:ext uri="{BB962C8B-B14F-4D97-AF65-F5344CB8AC3E}">
        <p14:creationId xmlns:p14="http://schemas.microsoft.com/office/powerpoint/2010/main" val="275241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2665412" y="1219201"/>
            <a:ext cx="7315200" cy="600075"/>
          </a:xfrm>
        </p:spPr>
        <p:txBody>
          <a:bodyPr>
            <a:normAutofit/>
          </a:bodyPr>
          <a:lstStyle/>
          <a:p>
            <a:pPr>
              <a:defRPr/>
            </a:pPr>
            <a:r>
              <a:rPr lang="en-US" altLang="en-US" smtClean="0">
                <a:solidFill>
                  <a:schemeClr val="tx1">
                    <a:lumMod val="75000"/>
                    <a:lumOff val="25000"/>
                  </a:schemeClr>
                </a:solidFill>
              </a:rPr>
              <a:t>Feature Driven Development</a:t>
            </a:r>
          </a:p>
        </p:txBody>
      </p:sp>
      <p:sp>
        <p:nvSpPr>
          <p:cNvPr id="53251" name="Rectangle 3"/>
          <p:cNvSpPr>
            <a:spLocks noGrp="1" noChangeArrowheads="1"/>
          </p:cNvSpPr>
          <p:nvPr>
            <p:ph idx="1"/>
          </p:nvPr>
        </p:nvSpPr>
        <p:spPr>
          <a:xfrm>
            <a:off x="2284412" y="1981200"/>
            <a:ext cx="8077200" cy="4267200"/>
          </a:xfrm>
        </p:spPr>
        <p:txBody>
          <a:bodyPr/>
          <a:lstStyle/>
          <a:p>
            <a:r>
              <a:rPr lang="en-US" altLang="en-US" smtClean="0"/>
              <a:t>Originally proposed by Peter Coad et al</a:t>
            </a:r>
          </a:p>
          <a:p>
            <a:r>
              <a:rPr lang="en-US" altLang="en-US" smtClean="0"/>
              <a:t>FDD—distinguishing features</a:t>
            </a:r>
          </a:p>
          <a:p>
            <a:pPr lvl="1"/>
            <a:r>
              <a:rPr lang="en-US" altLang="en-US" b="1" smtClean="0">
                <a:solidFill>
                  <a:srgbClr val="000000"/>
                </a:solidFill>
              </a:rPr>
              <a:t> </a:t>
            </a:r>
            <a:r>
              <a:rPr lang="en-US" altLang="en-US" smtClean="0"/>
              <a:t>Emphasis is on defining </a:t>
            </a:r>
            <a:r>
              <a:rPr lang="en-US" altLang="en-US" smtClean="0">
                <a:solidFill>
                  <a:schemeClr val="folHlink"/>
                </a:solidFill>
              </a:rPr>
              <a:t>“features”</a:t>
            </a:r>
            <a:endParaRPr lang="en-US" altLang="en-US" smtClean="0"/>
          </a:p>
          <a:p>
            <a:pPr lvl="2"/>
            <a:r>
              <a:rPr lang="en-US" altLang="en-US" smtClean="0"/>
              <a:t> a</a:t>
            </a:r>
            <a:r>
              <a:rPr lang="en-US" altLang="en-US" smtClean="0">
                <a:solidFill>
                  <a:srgbClr val="F3FF07"/>
                </a:solidFill>
              </a:rPr>
              <a:t> </a:t>
            </a:r>
            <a:r>
              <a:rPr lang="en-US" altLang="en-US" i="1" smtClean="0">
                <a:solidFill>
                  <a:schemeClr val="folHlink"/>
                </a:solidFill>
              </a:rPr>
              <a:t>feature</a:t>
            </a:r>
            <a:r>
              <a:rPr lang="en-US" altLang="en-US" smtClean="0">
                <a:solidFill>
                  <a:schemeClr val="folHlink"/>
                </a:solidFill>
              </a:rPr>
              <a:t> </a:t>
            </a:r>
            <a:r>
              <a:rPr lang="en-US" altLang="en-US" smtClean="0"/>
              <a:t>“is a client-valued function that can be implemented in two weeks or less.”</a:t>
            </a:r>
          </a:p>
          <a:p>
            <a:pPr lvl="1"/>
            <a:r>
              <a:rPr lang="en-US" altLang="en-US" smtClean="0"/>
              <a:t>Uses a </a:t>
            </a:r>
            <a:r>
              <a:rPr lang="en-US" altLang="en-US" smtClean="0">
                <a:solidFill>
                  <a:schemeClr val="folHlink"/>
                </a:solidFill>
              </a:rPr>
              <a:t>feature template</a:t>
            </a:r>
          </a:p>
          <a:p>
            <a:pPr lvl="2"/>
            <a:r>
              <a:rPr lang="en-US" altLang="en-US">
                <a:solidFill>
                  <a:schemeClr val="hlink"/>
                </a:solidFill>
              </a:rPr>
              <a:t>&lt;action&gt; the &lt;result&gt; &lt;by | for | of | to&gt; a(n) &lt;object&gt;</a:t>
            </a:r>
            <a:endParaRPr lang="en-US" altLang="en-US" smtClean="0">
              <a:solidFill>
                <a:schemeClr val="hlink"/>
              </a:solidFill>
            </a:endParaRPr>
          </a:p>
          <a:p>
            <a:pPr lvl="1"/>
            <a:r>
              <a:rPr lang="en-US" altLang="en-US" smtClean="0"/>
              <a:t>A </a:t>
            </a:r>
            <a:r>
              <a:rPr lang="en-US" altLang="en-US" smtClean="0">
                <a:solidFill>
                  <a:schemeClr val="folHlink"/>
                </a:solidFill>
              </a:rPr>
              <a:t>features list</a:t>
            </a:r>
            <a:r>
              <a:rPr lang="en-US" altLang="en-US" smtClean="0"/>
              <a:t> is created and “</a:t>
            </a:r>
            <a:r>
              <a:rPr lang="en-US" altLang="en-US" smtClean="0">
                <a:solidFill>
                  <a:schemeClr val="folHlink"/>
                </a:solidFill>
              </a:rPr>
              <a:t>plan by feature</a:t>
            </a:r>
            <a:r>
              <a:rPr lang="en-US" altLang="en-US" smtClean="0"/>
              <a:t>” is conducted</a:t>
            </a:r>
          </a:p>
          <a:p>
            <a:pPr lvl="1"/>
            <a:r>
              <a:rPr lang="en-US" altLang="en-US" smtClean="0"/>
              <a:t>Design and construction merge in FDD</a:t>
            </a:r>
            <a:endParaRPr lang="en-US" altLang="en-US" smtClean="0">
              <a:solidFill>
                <a:schemeClr val="folHlink"/>
              </a:solidFill>
            </a:endParaRPr>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2E3699BC-66F8-4BC6-93B8-C9A56C182256}" type="slidenum">
              <a:rPr lang="en-US" altLang="en-US"/>
              <a:pPr>
                <a:defRPr/>
              </a:pPr>
              <a:t>89</a:t>
            </a:fld>
            <a:endParaRPr lang="en-US" altLang="en-US"/>
          </a:p>
        </p:txBody>
      </p:sp>
    </p:spTree>
    <p:extLst>
      <p:ext uri="{BB962C8B-B14F-4D97-AF65-F5344CB8AC3E}">
        <p14:creationId xmlns:p14="http://schemas.microsoft.com/office/powerpoint/2010/main" val="48401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t>a. Software Development Method</a:t>
            </a:r>
          </a:p>
        </p:txBody>
      </p:sp>
      <p:sp>
        <p:nvSpPr>
          <p:cNvPr id="4099" name="Content Placeholder 2"/>
          <p:cNvSpPr>
            <a:spLocks noGrp="1"/>
          </p:cNvSpPr>
          <p:nvPr>
            <p:ph idx="1"/>
          </p:nvPr>
        </p:nvSpPr>
        <p:spPr/>
        <p:txBody>
          <a:bodyPr/>
          <a:lstStyle/>
          <a:p>
            <a:pPr eaLnBrk="1" hangingPunct="1"/>
            <a:r>
              <a:rPr lang="en-US" altLang="en-US" smtClean="0"/>
              <a:t>A </a:t>
            </a:r>
            <a:r>
              <a:rPr lang="en-US" altLang="en-US" b="1" smtClean="0"/>
              <a:t>software development methodology </a:t>
            </a:r>
            <a:r>
              <a:rPr lang="en-US" altLang="en-US" smtClean="0"/>
              <a:t>or </a:t>
            </a:r>
            <a:r>
              <a:rPr lang="en-US" altLang="en-US" b="1" smtClean="0"/>
              <a:t>system development methodology </a:t>
            </a:r>
            <a:r>
              <a:rPr lang="en-US" altLang="en-US" smtClean="0"/>
              <a:t>in </a:t>
            </a:r>
            <a:r>
              <a:rPr lang="en-US" altLang="en-US" i="1" u="sng" smtClean="0"/>
              <a:t>software engineering </a:t>
            </a:r>
            <a:r>
              <a:rPr lang="en-US" altLang="en-US" smtClean="0"/>
              <a:t>is a framework that is used to structure, plan, and control the </a:t>
            </a:r>
            <a:r>
              <a:rPr lang="en-US" altLang="en-US" u="sng" smtClean="0"/>
              <a:t>process</a:t>
            </a:r>
            <a:r>
              <a:rPr lang="en-US" altLang="en-US" smtClean="0"/>
              <a:t> of developing an </a:t>
            </a:r>
            <a:r>
              <a:rPr lang="en-US" altLang="en-US" i="1" u="sng" smtClean="0"/>
              <a:t>information</a:t>
            </a:r>
            <a:r>
              <a:rPr lang="en-US" altLang="en-US" i="1" smtClean="0"/>
              <a:t> </a:t>
            </a:r>
            <a:r>
              <a:rPr lang="en-US" altLang="en-US" i="1" u="sng" smtClean="0"/>
              <a:t>system</a:t>
            </a:r>
            <a:r>
              <a:rPr lang="en-US" altLang="en-US" smtClean="0"/>
              <a:t>.</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59151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665413" y="1143001"/>
            <a:ext cx="6696075" cy="633413"/>
          </a:xfrm>
        </p:spPr>
        <p:txBody>
          <a:bodyPr>
            <a:normAutofit/>
          </a:bodyPr>
          <a:lstStyle/>
          <a:p>
            <a:pPr>
              <a:defRPr/>
            </a:pPr>
            <a:r>
              <a:rPr lang="en-US" altLang="en-US" smtClean="0">
                <a:solidFill>
                  <a:schemeClr val="tx1">
                    <a:lumMod val="75000"/>
                    <a:lumOff val="25000"/>
                  </a:schemeClr>
                </a:solidFill>
              </a:rPr>
              <a:t>Feature Driven Development</a:t>
            </a:r>
          </a:p>
        </p:txBody>
      </p:sp>
      <p:sp>
        <p:nvSpPr>
          <p:cNvPr id="5" name="Footer Placeholder 3"/>
          <p:cNvSpPr>
            <a:spLocks noGrp="1"/>
          </p:cNvSpPr>
          <p:nvPr>
            <p:ph type="ftr" sz="quarter" idx="11"/>
          </p:nvPr>
        </p:nvSpPr>
        <p:spPr/>
        <p:txBody>
          <a:bodyPr/>
          <a:lstStyle/>
          <a:p>
            <a:pPr>
              <a:defRPr/>
            </a:pPr>
            <a:r>
              <a:rPr lang="en-US" altLang="en-US"/>
              <a:t>Agile software development</a:t>
            </a:r>
          </a:p>
        </p:txBody>
      </p:sp>
      <p:sp>
        <p:nvSpPr>
          <p:cNvPr id="6" name="Slide Number Placeholder 4"/>
          <p:cNvSpPr>
            <a:spLocks noGrp="1"/>
          </p:cNvSpPr>
          <p:nvPr>
            <p:ph type="sldNum" sz="quarter" idx="12"/>
          </p:nvPr>
        </p:nvSpPr>
        <p:spPr/>
        <p:txBody>
          <a:bodyPr/>
          <a:lstStyle/>
          <a:p>
            <a:pPr>
              <a:defRPr/>
            </a:pPr>
            <a:fld id="{25A04F82-5C61-4BEC-BF4B-8CBC1403EB0E}" type="slidenum">
              <a:rPr lang="en-US" altLang="en-US"/>
              <a:pPr>
                <a:defRPr/>
              </a:pPr>
              <a:t>90</a:t>
            </a:fld>
            <a:endParaRPr lang="en-US" altLang="en-US"/>
          </a:p>
        </p:txBody>
      </p:sp>
      <p:sp>
        <p:nvSpPr>
          <p:cNvPr id="181252" name="Text Box 4"/>
          <p:cNvSpPr txBox="1">
            <a:spLocks noChangeArrowheads="1"/>
          </p:cNvSpPr>
          <p:nvPr/>
        </p:nvSpPr>
        <p:spPr bwMode="auto">
          <a:xfrm>
            <a:off x="3427412" y="5562600"/>
            <a:ext cx="364555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defRPr/>
            </a:pPr>
            <a:r>
              <a:rPr lang="en-US" altLang="en-US" sz="1400" b="1">
                <a:effectLst>
                  <a:outerShdw blurRad="38100" dist="38100" dir="2700000" algn="tl">
                    <a:srgbClr val="FFFFFF"/>
                  </a:outerShdw>
                </a:effectLst>
                <a:latin typeface="Palatino" pitchFamily="-128" charset="0"/>
                <a:ea typeface="ＭＳ Ｐゴシック" panose="020B0600070205080204" pitchFamily="34" charset="-128"/>
              </a:rPr>
              <a:t>Reprinted with permission of Peter Coad</a:t>
            </a:r>
            <a:endParaRPr lang="en-US" altLang="en-US" b="1">
              <a:effectLst>
                <a:outerShdw blurRad="38100" dist="38100" dir="2700000" algn="tl">
                  <a:srgbClr val="FFFFFF"/>
                </a:outerShdw>
              </a:effectLst>
              <a:latin typeface="Palatino" pitchFamily="-128" charset="0"/>
              <a:ea typeface="ＭＳ Ｐゴシック" panose="020B0600070205080204" pitchFamily="34" charset="-128"/>
            </a:endParaRPr>
          </a:p>
        </p:txBody>
      </p:sp>
      <p:pic>
        <p:nvPicPr>
          <p:cNvPr id="54278" name="Picture 6" descr="http://wiki.expertiza.ncsu.edu/images/thumb/2/20/Fdd-sk.jpg/400px-Fdd-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3" y="1976438"/>
            <a:ext cx="8734425"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67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endParaRPr lang="en-US" altLang="en-US" smtClean="0">
              <a:solidFill>
                <a:schemeClr val="tx1">
                  <a:lumMod val="75000"/>
                  <a:lumOff val="25000"/>
                </a:schemeClr>
              </a:solidFill>
            </a:endParaRPr>
          </a:p>
        </p:txBody>
      </p:sp>
      <p:sp>
        <p:nvSpPr>
          <p:cNvPr id="55299" name="Content Placeholder 2"/>
          <p:cNvSpPr>
            <a:spLocks noGrp="1"/>
          </p:cNvSpPr>
          <p:nvPr>
            <p:ph idx="1"/>
          </p:nvPr>
        </p:nvSpPr>
        <p:spPr/>
        <p:txBody>
          <a:bodyPr/>
          <a:lstStyle/>
          <a:p>
            <a:endParaRPr lang="en-US" altLang="en-US" smtClean="0"/>
          </a:p>
        </p:txBody>
      </p:sp>
      <p:sp>
        <p:nvSpPr>
          <p:cNvPr id="4" name="Footer Placeholder 3"/>
          <p:cNvSpPr>
            <a:spLocks noGrp="1"/>
          </p:cNvSpPr>
          <p:nvPr>
            <p:ph type="ftr" sz="quarter" idx="11"/>
          </p:nvPr>
        </p:nvSpPr>
        <p:spPr/>
        <p:txBody>
          <a:bodyPr/>
          <a:lstStyle/>
          <a:p>
            <a:pPr>
              <a:defRPr/>
            </a:pPr>
            <a:r>
              <a:rPr lang="en-US" altLang="en-US"/>
              <a:t>Agile software development</a:t>
            </a:r>
          </a:p>
        </p:txBody>
      </p:sp>
      <p:sp>
        <p:nvSpPr>
          <p:cNvPr id="5" name="Slide Number Placeholder 4"/>
          <p:cNvSpPr>
            <a:spLocks noGrp="1"/>
          </p:cNvSpPr>
          <p:nvPr>
            <p:ph type="sldNum" sz="quarter" idx="12"/>
          </p:nvPr>
        </p:nvSpPr>
        <p:spPr/>
        <p:txBody>
          <a:bodyPr/>
          <a:lstStyle/>
          <a:p>
            <a:pPr>
              <a:defRPr/>
            </a:pPr>
            <a:fld id="{6C2575CF-D243-4163-A211-2F31837E5030}" type="slidenum">
              <a:rPr lang="en-US" altLang="en-US"/>
              <a:pPr>
                <a:defRPr/>
              </a:pPr>
              <a:t>91</a:t>
            </a:fld>
            <a:endParaRPr lang="en-US" altLang="en-US"/>
          </a:p>
        </p:txBody>
      </p:sp>
      <p:pic>
        <p:nvPicPr>
          <p:cNvPr id="55302" name="Picture 2" descr="http://csis.pace.edu/~marchese/cs615sp/L2New/CS615l2n_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13" y="2057400"/>
            <a:ext cx="80629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22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47D8722E564145A91C9E1137B22BD3" ma:contentTypeVersion="" ma:contentTypeDescription="Create a new document." ma:contentTypeScope="" ma:versionID="9efd273f6991ce74a1900a83dfc40893">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22CC10-DB7B-472F-B2D1-9FB53A6C38A2}"/>
</file>

<file path=customXml/itemProps2.xml><?xml version="1.0" encoding="utf-8"?>
<ds:datastoreItem xmlns:ds="http://schemas.openxmlformats.org/officeDocument/2006/customXml" ds:itemID="{C95117D1-398F-44D7-8D34-31BF73BCE166}"/>
</file>

<file path=customXml/itemProps3.xml><?xml version="1.0" encoding="utf-8"?>
<ds:datastoreItem xmlns:ds="http://schemas.openxmlformats.org/officeDocument/2006/customXml" ds:itemID="{7978AC04-AC96-4352-9278-4AB4FC4F85D6}"/>
</file>

<file path=docProps/app.xml><?xml version="1.0" encoding="utf-8"?>
<Properties xmlns="http://schemas.openxmlformats.org/officeDocument/2006/extended-properties" xmlns:vt="http://schemas.openxmlformats.org/officeDocument/2006/docPropsVTypes">
  <Template/>
  <TotalTime>145</TotalTime>
  <Words>6367</Words>
  <Application>Microsoft Office PowerPoint</Application>
  <PresentationFormat>Custom</PresentationFormat>
  <Paragraphs>901</Paragraphs>
  <Slides>91</Slides>
  <Notes>26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91</vt:i4>
      </vt:variant>
    </vt:vector>
  </HeadingPairs>
  <TitlesOfParts>
    <vt:vector size="106" baseType="lpstr">
      <vt:lpstr>ＭＳ Ｐゴシック</vt:lpstr>
      <vt:lpstr>ＭＳ Ｐゴシック</vt:lpstr>
      <vt:lpstr>Arial</vt:lpstr>
      <vt:lpstr>Arial Narrow</vt:lpstr>
      <vt:lpstr>Calibri</vt:lpstr>
      <vt:lpstr>Calibri Light</vt:lpstr>
      <vt:lpstr>Palatino</vt:lpstr>
      <vt:lpstr>Palatino Linotype</vt:lpstr>
      <vt:lpstr>Symbol</vt:lpstr>
      <vt:lpstr>Times New Roman</vt:lpstr>
      <vt:lpstr>Verdana</vt:lpstr>
      <vt:lpstr>Wingdings</vt:lpstr>
      <vt:lpstr>Wingdings 2</vt:lpstr>
      <vt:lpstr>Watercolor_16x9</vt:lpstr>
      <vt:lpstr>Office Theme</vt:lpstr>
      <vt:lpstr>Agile Software Development</vt:lpstr>
      <vt:lpstr>Rapid software development</vt:lpstr>
      <vt:lpstr>Agile methods</vt:lpstr>
      <vt:lpstr>Rationale for Agile Development</vt:lpstr>
      <vt:lpstr>Lean Development – Avoid the Seven Wastes</vt:lpstr>
      <vt:lpstr>Lean Development – Avoid the Seven Wastes  (Continued)</vt:lpstr>
      <vt:lpstr>What Is Agile</vt:lpstr>
      <vt:lpstr>Agile Software Development</vt:lpstr>
      <vt:lpstr>a. Software Development Method</vt:lpstr>
      <vt:lpstr>b. Software Engineering / Software Development</vt:lpstr>
      <vt:lpstr>c. Information System</vt:lpstr>
      <vt:lpstr>d.  Iterative and Incremental Development</vt:lpstr>
      <vt:lpstr>e.  Time-Boxed Approach</vt:lpstr>
      <vt:lpstr>Agile Alliance</vt:lpstr>
      <vt:lpstr>PowerPoint Presentation</vt:lpstr>
      <vt:lpstr>What is “Agility”?</vt:lpstr>
      <vt:lpstr>Agility and the Cost of Change</vt:lpstr>
      <vt:lpstr>An Agile Process</vt:lpstr>
      <vt:lpstr>The Manifesto for  Agile Software Development</vt:lpstr>
      <vt:lpstr>Value 1:  Individuals and Interactions over Processes and Tools</vt:lpstr>
      <vt:lpstr>Value 2:  Working Software over Comprehensive Documentation</vt:lpstr>
      <vt:lpstr>Value 2:  Working Software over Comprehensive Documentation</vt:lpstr>
      <vt:lpstr>Value 3:  Customer Collaboration over Contract Negotiation  (1 of 2)</vt:lpstr>
      <vt:lpstr>Value 3:  Customer Collaboration over Contract Negotiation  (2 of 2)</vt:lpstr>
      <vt:lpstr>Value 4:  Responding to Change over Following a Plan</vt:lpstr>
      <vt:lpstr>Value 4:  Responding to Change over Following a Plan</vt:lpstr>
      <vt:lpstr>Agility Principles - I</vt:lpstr>
      <vt:lpstr>Agility Principles - II</vt:lpstr>
      <vt:lpstr>Principle 1:  Our Highest Priority is to Satisfy the Customer through Early and Continuous Delivery of Valuable Software</vt:lpstr>
      <vt:lpstr>Principle 2:  Welcome Changing Requirements, even late in Development.  Agile Processes harness change for the Customer’s Competitive Advantage.</vt:lpstr>
      <vt:lpstr>Principle 3:  Deliver Working Software Frequently (From a couple of weeks to a couple of months with a preference to the shorter time scale.</vt:lpstr>
      <vt:lpstr>Principle 4:  Business People and Developers Must Work Together Daily throughout the Project.</vt:lpstr>
      <vt:lpstr>Principle 5:  Build Projects around Motivated Individuals.  (Give them the environment and support they need, and trust them to get the job done.)</vt:lpstr>
      <vt:lpstr>Principle 6:  The Most Efficient and Effective Method of Conveying Information to and within a Development Team is face-to-face Communications.</vt:lpstr>
      <vt:lpstr>Principle 7:  Working Software is the Primary Measure of Progress</vt:lpstr>
      <vt:lpstr>Principle 8:  Agile Processes promote sustainable developmt    The sponsors, developers, and users should be able to maintain a constant pace indefinitely.</vt:lpstr>
      <vt:lpstr>Principle 9: Continuous Attention to Technical Excellence and Good Design enhances Agility.</vt:lpstr>
      <vt:lpstr>Principle 10:  Simplicity – the art of maximizing the amount of work not done – is essential.</vt:lpstr>
      <vt:lpstr>Principle 11:   The Best Architectures, Requirements, and Designs emerge from Self-Organizing Teams</vt:lpstr>
      <vt:lpstr>Principle 12:  At regular Intervals, the Team reflects on how to become more effective, then tunes and adjusts its behavior accordingly.</vt:lpstr>
      <vt:lpstr>Conclusions</vt:lpstr>
      <vt:lpstr>Agile method applicability</vt:lpstr>
      <vt:lpstr>Problems with agile methods</vt:lpstr>
      <vt:lpstr>Agile methods and software maintenance</vt:lpstr>
      <vt:lpstr>Plan-driven and agile development</vt:lpstr>
      <vt:lpstr>Plan-driven and agile specification </vt:lpstr>
      <vt:lpstr>Human Factors</vt:lpstr>
      <vt:lpstr>Basic Agile Guiding Principles</vt:lpstr>
      <vt:lpstr>Principle – Deliver Frequently</vt:lpstr>
      <vt:lpstr>Principle – Specify Before Implementation</vt:lpstr>
      <vt:lpstr>Principle – Use Executable Specifications</vt:lpstr>
      <vt:lpstr>PowerPoint Presentation</vt:lpstr>
      <vt:lpstr>PowerPoint Presentation</vt:lpstr>
      <vt:lpstr>PowerPoint Presentation</vt:lpstr>
      <vt:lpstr>Principle – Adapt As You Go</vt:lpstr>
      <vt:lpstr>Processes, Methods and Practices</vt:lpstr>
      <vt:lpstr>Processes</vt:lpstr>
      <vt:lpstr>What is a Software Development Process</vt:lpstr>
      <vt:lpstr>Characteristics of a Software Development Process</vt:lpstr>
      <vt:lpstr>Processes – Waterfall</vt:lpstr>
      <vt:lpstr>The Waterfall Model</vt:lpstr>
      <vt:lpstr>Waterfall Advantages and Drawbacks</vt:lpstr>
      <vt:lpstr>The Unified Process: Key Points</vt:lpstr>
      <vt:lpstr>RUP Phases</vt:lpstr>
      <vt:lpstr>Unified Process – Overview</vt:lpstr>
      <vt:lpstr>Scrum</vt:lpstr>
      <vt:lpstr>Process – Scrum</vt:lpstr>
      <vt:lpstr>Scrum – The Art of the Possible</vt:lpstr>
      <vt:lpstr>Scrum Highlights</vt:lpstr>
      <vt:lpstr>Scrum</vt:lpstr>
      <vt:lpstr>PowerPoint Presentation</vt:lpstr>
      <vt:lpstr>PowerPoint Presentation</vt:lpstr>
      <vt:lpstr>PowerPoint Presentation</vt:lpstr>
      <vt:lpstr>Scrum Practices</vt:lpstr>
      <vt:lpstr>Scrum – Overview</vt:lpstr>
      <vt:lpstr>Major Milestones</vt:lpstr>
      <vt:lpstr>RUP meets Scrum</vt:lpstr>
      <vt:lpstr>Extreme Programming (XP)</vt:lpstr>
      <vt:lpstr>PowerPoint Presentation</vt:lpstr>
      <vt:lpstr>User Story Examples (1 of 2)</vt:lpstr>
      <vt:lpstr>User Story Examples (2 of 2)</vt:lpstr>
      <vt:lpstr>Extreme Programming (XP)</vt:lpstr>
      <vt:lpstr>Extreme Programming (XP)</vt:lpstr>
      <vt:lpstr>Adaptive Software Development</vt:lpstr>
      <vt:lpstr>Adaptive Software Development</vt:lpstr>
      <vt:lpstr>Dynamic Systems Development Method</vt:lpstr>
      <vt:lpstr>Dynamic Systems Development Method</vt:lpstr>
      <vt:lpstr>Crystal</vt:lpstr>
      <vt:lpstr>Feature Driven Development</vt:lpstr>
      <vt:lpstr>Feature Driven Development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btyo</dc:creator>
  <cp:lastModifiedBy>Nazife DIMILILER</cp:lastModifiedBy>
  <cp:revision>18</cp:revision>
  <dcterms:created xsi:type="dcterms:W3CDTF">2013-12-03T00:47:30Z</dcterms:created>
  <dcterms:modified xsi:type="dcterms:W3CDTF">2019-04-09T12:40:16Z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0x010100D047D8722E564145A91C9E1137B22BD3</vt:lpwstr>
  </property>
</Properties>
</file>