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50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4FB34-940E-456D-AC2A-7EDB870EB1E1}" type="datetimeFigureOut">
              <a:rPr lang="tr-TR" smtClean="0"/>
              <a:t>16.10.2017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8B4FC-6259-4E53-AA02-F70DBEAB63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57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C53345A-E726-4BCE-BD01-665852086C0B}" type="datetime1">
              <a:rPr lang="en-US" smtClean="0"/>
              <a:t>10/16/2017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Belma SIRDAŞ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26E8-51F4-404B-9416-D8FE495AFBAC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Belma SIRDAŞ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E33A-91C8-4426-B4C5-35535B3729CF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Belma SIRDAŞ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18EE6A-749E-41B9-B8E1-1F60DD68C29A}" type="datetime1">
              <a:rPr lang="en-US" smtClean="0"/>
              <a:t>10/16/2017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Belma SIRDAŞ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F9B62E0-996B-4880-A2B4-627F67B15E0A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Belma SIRDAŞ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5ABA9-D866-45B2-AF11-C00FADD293FE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Belma SIRDAŞ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B5ED5-6656-4407-BAEB-726D666C7755}" type="datetime1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Belma SIRDAŞ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7F3ECD-5E8D-4FAA-97AC-BCF3209110C3}" type="datetime1">
              <a:rPr lang="en-US" smtClean="0"/>
              <a:t>10/16/2017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Belma SIRDAŞ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568E-B7BC-4360-B507-D1FE14C599DC}" type="datetime1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Belma SIRDAŞ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AADFB0-6DA9-4786-B751-7278A4B673F4}" type="datetime1">
              <a:rPr lang="en-US" smtClean="0"/>
              <a:t>10/16/2017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Belma SIRDAŞ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C62E40-6A66-49BC-B08F-48736104967C}" type="datetime1">
              <a:rPr lang="en-US" smtClean="0"/>
              <a:t>10/16/2017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Belma SIRDAŞ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8EDAD10-974E-4EB5-B4A6-9018F075772E}" type="datetime1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Belma SIRDAŞ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MAYA VE NESNELER</a:t>
            </a:r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smtClean="0"/>
              <a:t> SIRDAŞ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6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Primitif Şekiller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9530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Primitif bir şekil oluşturup çeşitli parametrelerini tanıyalım:</a:t>
            </a:r>
          </a:p>
          <a:p>
            <a:pPr lvl="1" algn="just"/>
            <a:r>
              <a:rPr lang="tr-TR" dirty="0" smtClean="0"/>
              <a:t>Şimdi imleciniz viewport içerisinde herhangi bir yerdeyken SPACE tuşuna 1 kez basın, böylece 4lü görünüm moduna geçeceksiniz.</a:t>
            </a:r>
          </a:p>
          <a:p>
            <a:pPr lvl="1" algn="just"/>
            <a:endParaRPr lang="tr-TR" dirty="0" smtClean="0"/>
          </a:p>
          <a:p>
            <a:pPr lvl="1" algn="just"/>
            <a:r>
              <a:rPr lang="tr-TR" dirty="0" smtClean="0"/>
              <a:t>Bir önceki uygulamayı tekrarlayın, bu defa fareyi sağdan sola sürükleyin.</a:t>
            </a:r>
          </a:p>
          <a:p>
            <a:pPr lvl="1" algn="just"/>
            <a:endParaRPr lang="tr-TR" dirty="0" smtClean="0"/>
          </a:p>
          <a:p>
            <a:pPr lvl="1" algn="just"/>
            <a:r>
              <a:rPr lang="tr-TR" dirty="0" smtClean="0"/>
              <a:t>Silindirdeki bütün değişiklerin tüm görünümlerde değiştiğini göreceksiniz.</a:t>
            </a:r>
            <a:endParaRPr lang="tr-TR" dirty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45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Diger nesneler </a:t>
            </a:r>
            <a:br>
              <a:rPr lang="tr-TR" dirty="0" smtClean="0"/>
            </a:br>
            <a:r>
              <a:rPr lang="tr-TR" dirty="0" smtClean="0"/>
              <a:t>( Işiklar ve Kameralar 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905000"/>
            <a:ext cx="8077200" cy="42672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Maya’da oluşurabileceğimiz diğer nesnelerin birçogu Create menusu altından oluşturulur.</a:t>
            </a:r>
          </a:p>
          <a:p>
            <a:pPr algn="just"/>
            <a:endParaRPr lang="tr-TR" dirty="0" smtClean="0"/>
          </a:p>
          <a:p>
            <a:pPr lvl="1" algn="just"/>
            <a:r>
              <a:rPr lang="tr-TR" dirty="0" smtClean="0"/>
              <a:t>Sahneyi aydınlatacak ışıklar ve kameralar </a:t>
            </a:r>
          </a:p>
          <a:p>
            <a:pPr lvl="1" algn="just"/>
            <a:endParaRPr lang="tr-TR" dirty="0"/>
          </a:p>
          <a:p>
            <a:pPr lvl="1" algn="just"/>
            <a:endParaRPr lang="tr-TR" dirty="0" smtClean="0"/>
          </a:p>
          <a:p>
            <a:pPr algn="just"/>
            <a:r>
              <a:rPr lang="tr-TR" dirty="0" smtClean="0"/>
              <a:t>Oluşturulan ışık ve kameralar sahnede farklı semboller şeklinde görülür ve render edilemezler.</a:t>
            </a:r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32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Diger nesneler </a:t>
            </a:r>
            <a:br>
              <a:rPr lang="tr-TR" dirty="0" smtClean="0"/>
            </a:br>
            <a:r>
              <a:rPr lang="tr-TR" dirty="0" smtClean="0"/>
              <a:t>( Işiklar ve Kameralar 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876800"/>
          </a:xfrm>
        </p:spPr>
        <p:txBody>
          <a:bodyPr>
            <a:normAutofit fontScale="92500"/>
          </a:bodyPr>
          <a:lstStyle/>
          <a:p>
            <a:pPr algn="just"/>
            <a:r>
              <a:rPr lang="tr-TR" dirty="0"/>
              <a:t>Sahnede herhangi tipte ışık oluşturabilmek </a:t>
            </a:r>
            <a:r>
              <a:rPr lang="tr-TR" dirty="0" smtClean="0"/>
              <a:t>için: </a:t>
            </a:r>
            <a:endParaRPr lang="tr-TR" dirty="0"/>
          </a:p>
          <a:p>
            <a:pPr lvl="1" algn="just"/>
            <a:r>
              <a:rPr lang="tr-TR" dirty="0"/>
              <a:t>Create&gt;Lights</a:t>
            </a:r>
          </a:p>
          <a:p>
            <a:pPr lvl="1" algn="just"/>
            <a:r>
              <a:rPr lang="tr-TR" dirty="0"/>
              <a:t>Bu menu altındaki ışıklar sırasıyla:</a:t>
            </a:r>
          </a:p>
          <a:p>
            <a:pPr lvl="2" algn="just"/>
            <a:r>
              <a:rPr lang="tr-TR" dirty="0"/>
              <a:t>Ambient Light</a:t>
            </a:r>
          </a:p>
          <a:p>
            <a:pPr lvl="2" algn="just"/>
            <a:r>
              <a:rPr lang="tr-TR" dirty="0"/>
              <a:t>Directional Light</a:t>
            </a:r>
          </a:p>
          <a:p>
            <a:pPr lvl="2" algn="just"/>
            <a:r>
              <a:rPr lang="tr-TR" dirty="0"/>
              <a:t>Point Light</a:t>
            </a:r>
          </a:p>
          <a:p>
            <a:pPr lvl="2" algn="just"/>
            <a:r>
              <a:rPr lang="tr-TR" dirty="0"/>
              <a:t>Spot Light</a:t>
            </a:r>
          </a:p>
          <a:p>
            <a:pPr lvl="2" algn="just"/>
            <a:r>
              <a:rPr lang="tr-TR" dirty="0"/>
              <a:t>Area Light</a:t>
            </a:r>
          </a:p>
          <a:p>
            <a:pPr lvl="2" algn="just"/>
            <a:r>
              <a:rPr lang="tr-TR" dirty="0"/>
              <a:t>Volume Light</a:t>
            </a:r>
          </a:p>
          <a:p>
            <a:pPr lvl="1" algn="just"/>
            <a:r>
              <a:rPr lang="tr-TR" dirty="0"/>
              <a:t>Not: Oluşturduğumuz Directional Light ve Spot Light tipindeki ışıkları scale aracı ile istediğimiz kadar büyütebiliriz. Bu ışık ve şiddeti üzerinde herhangi bir değişikliğe neden olmaz.</a:t>
            </a:r>
          </a:p>
          <a:p>
            <a:pPr lvl="1" algn="just"/>
            <a:r>
              <a:rPr lang="tr-TR" dirty="0"/>
              <a:t>Diğer ışık tiplerini ise scale aracı ile değiştiremeyiz, bunlar büyüklüklerinden bağımsız olarak aydınlatma görevi görürler.</a:t>
            </a:r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68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Diger nesneler </a:t>
            </a:r>
            <a:br>
              <a:rPr lang="tr-TR" dirty="0" smtClean="0"/>
            </a:br>
            <a:r>
              <a:rPr lang="tr-TR" dirty="0" smtClean="0"/>
              <a:t>( Işiklar ve Kameralar 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8768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Maya’da oluşturabileceğimiz kamera tipleri ise sırasıyla:</a:t>
            </a:r>
          </a:p>
          <a:p>
            <a:pPr algn="just"/>
            <a:endParaRPr lang="tr-TR" dirty="0" smtClean="0"/>
          </a:p>
          <a:p>
            <a:pPr lvl="1" algn="just"/>
            <a:r>
              <a:rPr lang="tr-TR" dirty="0" smtClean="0"/>
              <a:t>Camera</a:t>
            </a:r>
          </a:p>
          <a:p>
            <a:pPr lvl="1" algn="just"/>
            <a:r>
              <a:rPr lang="tr-TR" dirty="0" smtClean="0"/>
              <a:t>Camera and Aim</a:t>
            </a:r>
          </a:p>
          <a:p>
            <a:pPr lvl="1" algn="just"/>
            <a:r>
              <a:rPr lang="tr-TR" dirty="0" smtClean="0"/>
              <a:t>Camera Aim and Up</a:t>
            </a:r>
          </a:p>
          <a:p>
            <a:pPr lvl="1" algn="just"/>
            <a:r>
              <a:rPr lang="tr-TR" dirty="0" smtClean="0"/>
              <a:t>Stereo Camera</a:t>
            </a:r>
          </a:p>
          <a:p>
            <a:pPr lvl="1" algn="just"/>
            <a:r>
              <a:rPr lang="tr-TR" dirty="0" smtClean="0"/>
              <a:t>Multi Stereo Rig</a:t>
            </a:r>
          </a:p>
          <a:p>
            <a:pPr lvl="1" algn="just"/>
            <a:endParaRPr lang="tr-TR" dirty="0" smtClean="0"/>
          </a:p>
          <a:p>
            <a:pPr algn="just"/>
            <a:r>
              <a:rPr lang="tr-TR" dirty="0" smtClean="0"/>
              <a:t>Oluşturduğumuz kameralar da sahnedeki boyutlarından bağımsız olarak çalışırlar, onları scale aracı ile istediğimiz boyuta getirebiliriz.</a:t>
            </a:r>
            <a:endParaRPr lang="tr-TR" dirty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92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Diger nesneler </a:t>
            </a:r>
            <a:br>
              <a:rPr lang="tr-TR" dirty="0" smtClean="0"/>
            </a:br>
            <a:r>
              <a:rPr lang="tr-TR" dirty="0" smtClean="0"/>
              <a:t>( Işiklar ve Kameralar 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8768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Maya’da oluşturacağımız kameralar veya ışıklar ne tipte olursa olsun interaktif bir şekilde oluşmazlar.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Create menusunden bir ışık ya da kamera seçtiğimizde sahnemizin origin noktasında yani 0 noktasında oluşurlar.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Daha sonra herbirini istediğimiz konuma alabiliriz.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İlerleyen derslerde ışık ve kamera konusu detaylı bir şekilde aktarılacaktır.</a:t>
            </a:r>
            <a:endParaRPr lang="tr-TR" dirty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2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Nesneleri Seçmek, Taşimak, Döndürmek ve Ölçeklendirmek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8768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Seçme İşlemi:</a:t>
            </a:r>
          </a:p>
          <a:p>
            <a:pPr algn="just"/>
            <a:endParaRPr lang="tr-TR" dirty="0" smtClean="0"/>
          </a:p>
          <a:p>
            <a:pPr lvl="1" algn="just"/>
            <a:r>
              <a:rPr lang="tr-TR" dirty="0" smtClean="0"/>
              <a:t>Maya’da bir nesneyi seçmek için o nesnenin üzerine tıklamak yeterlidir.</a:t>
            </a:r>
          </a:p>
          <a:p>
            <a:pPr lvl="1" algn="just"/>
            <a:r>
              <a:rPr lang="tr-TR" dirty="0" smtClean="0"/>
              <a:t>Nesne seçildiğini belli edecek şekilde vurgulanır.</a:t>
            </a:r>
          </a:p>
          <a:p>
            <a:pPr lvl="1" algn="just"/>
            <a:r>
              <a:rPr lang="tr-TR" dirty="0" smtClean="0"/>
              <a:t>Normal durumda sahnedeki nesneler </a:t>
            </a:r>
            <a:r>
              <a:rPr lang="tr-TR" b="1" i="1" dirty="0" smtClean="0"/>
              <a:t>wireframe</a:t>
            </a:r>
            <a:r>
              <a:rPr lang="tr-TR" dirty="0" smtClean="0"/>
              <a:t> (tel kafes) modunda görüntülenir.</a:t>
            </a:r>
          </a:p>
          <a:p>
            <a:pPr lvl="1" algn="just"/>
            <a:r>
              <a:rPr lang="tr-TR" dirty="0" smtClean="0"/>
              <a:t>Bu durumda seçim işlemi için nesnemizin herhangi bir çigisine tıklamamız yeterlidir.</a:t>
            </a:r>
          </a:p>
          <a:p>
            <a:pPr lvl="1" algn="just"/>
            <a:r>
              <a:rPr lang="tr-TR" dirty="0" smtClean="0"/>
              <a:t>Eğer viewportumuzu </a:t>
            </a:r>
            <a:r>
              <a:rPr lang="tr-TR" b="1" i="1" dirty="0" smtClean="0"/>
              <a:t>Shaded</a:t>
            </a:r>
            <a:r>
              <a:rPr lang="tr-TR" dirty="0" smtClean="0"/>
              <a:t> modda (düz gölgeli) görüntüleyecek şekilde ayarlarsak nesnemizin herhangi bir yerine tıklamamız yeterli olacaktır.</a:t>
            </a:r>
          </a:p>
          <a:p>
            <a:pPr lvl="1" algn="just"/>
            <a:endParaRPr lang="tr-TR" dirty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09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Nesneleri Seçmek, Taşimak, Döndürmek ve Ölçeklendirmek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8768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Seçme İşlemi:</a:t>
            </a:r>
          </a:p>
          <a:p>
            <a:pPr algn="just"/>
            <a:endParaRPr lang="tr-TR" dirty="0" smtClean="0"/>
          </a:p>
          <a:p>
            <a:pPr lvl="1" algn="just"/>
            <a:r>
              <a:rPr lang="tr-TR" dirty="0" smtClean="0"/>
              <a:t>Maya’da o an hangi aracı kullanırsanız kullanın nesne üzerine tıklamanız nesneyi seçili hale getirecektir.</a:t>
            </a:r>
          </a:p>
          <a:p>
            <a:pPr lvl="1" algn="just"/>
            <a:endParaRPr lang="tr-TR" dirty="0" smtClean="0"/>
          </a:p>
          <a:p>
            <a:pPr lvl="1" algn="just"/>
            <a:r>
              <a:rPr lang="tr-TR" dirty="0" smtClean="0"/>
              <a:t>Tool Box üzerinden nesneler seçmek istersek:</a:t>
            </a:r>
          </a:p>
          <a:p>
            <a:pPr lvl="2" algn="just"/>
            <a:r>
              <a:rPr lang="tr-TR" dirty="0" smtClean="0"/>
              <a:t>Select Tool kullanabiliriz; herhangi bir nesneyi seçmekten başka hiçbir işlevi yoktur. Kısa yolu </a:t>
            </a:r>
            <a:r>
              <a:rPr lang="tr-TR" b="1" dirty="0" smtClean="0"/>
              <a:t>q</a:t>
            </a:r>
            <a:r>
              <a:rPr lang="tr-TR" dirty="0" smtClean="0"/>
              <a:t> tuşudur.</a:t>
            </a:r>
          </a:p>
          <a:p>
            <a:pPr lvl="2" algn="just"/>
            <a:endParaRPr lang="tr-TR" dirty="0" smtClean="0"/>
          </a:p>
          <a:p>
            <a:pPr lvl="2" algn="just"/>
            <a:r>
              <a:rPr lang="tr-TR" dirty="0" smtClean="0"/>
              <a:t>Lasso Tool kullanabiliriz; sahnedeki şekilleri imleçle çizeceğimiz belirli çerçeveler yardımıyla seçeriz. Bu araç karmaşık sahnelerde yapacağımız çoklu seçimler için kullanışlıdır.</a:t>
            </a:r>
          </a:p>
          <a:p>
            <a:pPr lvl="2" algn="just"/>
            <a:endParaRPr lang="tr-TR" dirty="0" smtClean="0"/>
          </a:p>
          <a:p>
            <a:pPr lvl="1" algn="just"/>
            <a:endParaRPr lang="tr-TR" dirty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84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Nesneleri Seçmek, Taşimak, Döndürmek ve Ölçeklendirmek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077200" cy="48768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Seçme İşlemi:</a:t>
            </a:r>
          </a:p>
          <a:p>
            <a:pPr lvl="1" algn="just"/>
            <a:r>
              <a:rPr lang="tr-TR" dirty="0" smtClean="0"/>
              <a:t>Çoklu Seçim İşlemi</a:t>
            </a:r>
          </a:p>
          <a:p>
            <a:pPr algn="just"/>
            <a:endParaRPr lang="tr-TR" dirty="0" smtClean="0"/>
          </a:p>
          <a:p>
            <a:pPr lvl="2" algn="just"/>
            <a:r>
              <a:rPr lang="tr-TR" dirty="0" smtClean="0"/>
              <a:t>Farklı sayıda nesneyi aynı anda seçmek için ilk nesneyi seçtikten sonra SHIFT tuşuna basılı tutarak seçmek istediğiniz diğer nesnelere tıklayın.</a:t>
            </a:r>
          </a:p>
          <a:p>
            <a:pPr lvl="2" algn="just"/>
            <a:r>
              <a:rPr lang="tr-TR" dirty="0" smtClean="0"/>
              <a:t>Diğer nesnelerde seçildiklerini belli edecek şekilde vurgulu hale gelecektir.</a:t>
            </a:r>
          </a:p>
          <a:p>
            <a:pPr lvl="2" algn="just"/>
            <a:r>
              <a:rPr lang="tr-TR" dirty="0" smtClean="0"/>
              <a:t>Çoklu seçim yapmanın diğer bir yolu da sahnede bir çerçeve çizmektir.</a:t>
            </a:r>
          </a:p>
          <a:p>
            <a:pPr lvl="2" algn="just"/>
            <a:r>
              <a:rPr lang="tr-TR" dirty="0" smtClean="0"/>
              <a:t>Bunun için imlecinizi viewportta seçmek istediğiniz şekilleri kapsaycak şekilde sürükleyin.</a:t>
            </a:r>
          </a:p>
          <a:p>
            <a:pPr lvl="3" algn="just"/>
            <a:r>
              <a:rPr lang="tr-TR" dirty="0" smtClean="0"/>
              <a:t>Lasso ile seçim yapmaya benzer; fakat aralarındaki fark Lasso aracının isediğiniz şekilde çerçeve çizmenize olanak vermesidir.</a:t>
            </a:r>
          </a:p>
          <a:p>
            <a:pPr lvl="2" algn="just"/>
            <a:endParaRPr lang="tr-TR" dirty="0" smtClean="0"/>
          </a:p>
          <a:p>
            <a:pPr lvl="1" algn="just"/>
            <a:endParaRPr lang="tr-TR" dirty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34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Nesneleri Seçmek, Taşimak, Döndürmek ve Ölçeklendirmek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8768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Seçme İşlemi:</a:t>
            </a:r>
          </a:p>
          <a:p>
            <a:pPr algn="just"/>
            <a:endParaRPr lang="tr-TR" dirty="0" smtClean="0"/>
          </a:p>
          <a:p>
            <a:pPr lvl="1" algn="just"/>
            <a:r>
              <a:rPr lang="tr-TR" dirty="0" smtClean="0"/>
              <a:t>Seçim işlemini, menu çubuğu üzerindeki </a:t>
            </a:r>
            <a:r>
              <a:rPr lang="tr-TR" b="1" i="1" dirty="0" smtClean="0"/>
              <a:t>Edit</a:t>
            </a:r>
            <a:r>
              <a:rPr lang="tr-TR" dirty="0" smtClean="0"/>
              <a:t> menusü altındaki seçim işlemleri ile ilgili bulunan seçenekler ile de gerçekleştirebiliriz.</a:t>
            </a:r>
          </a:p>
          <a:p>
            <a:pPr lvl="1" algn="just"/>
            <a:endParaRPr lang="tr-TR" dirty="0" smtClean="0"/>
          </a:p>
          <a:p>
            <a:pPr lvl="2" algn="just"/>
            <a:r>
              <a:rPr lang="tr-TR" dirty="0" smtClean="0"/>
              <a:t>Örn: </a:t>
            </a:r>
            <a:r>
              <a:rPr lang="tr-TR" b="1" i="1" dirty="0" smtClean="0"/>
              <a:t>Select All</a:t>
            </a:r>
            <a:r>
              <a:rPr lang="tr-TR" dirty="0" smtClean="0"/>
              <a:t>: sahnedeki tüm nesneleri seçili hale getirir.(kamera ve ışıklarda dahildir.)</a:t>
            </a:r>
          </a:p>
          <a:p>
            <a:pPr lvl="2" algn="just"/>
            <a:endParaRPr lang="tr-TR" dirty="0" smtClean="0"/>
          </a:p>
          <a:p>
            <a:pPr lvl="2" algn="just"/>
            <a:r>
              <a:rPr lang="tr-TR" dirty="0" smtClean="0"/>
              <a:t>Örn: </a:t>
            </a:r>
            <a:r>
              <a:rPr lang="tr-TR" b="1" i="1" dirty="0" smtClean="0"/>
              <a:t>Invert Selection</a:t>
            </a:r>
            <a:r>
              <a:rPr lang="tr-TR" dirty="0" smtClean="0"/>
              <a:t>: daha önce yapılan seçim işlemini tersine çevirir. Seçili olanların seçimini kaldırır, seçilmemiş olanları seçime dahil eder.</a:t>
            </a:r>
          </a:p>
          <a:p>
            <a:pPr lvl="1" algn="just"/>
            <a:endParaRPr lang="tr-TR" dirty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95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Nesneleri Seçmek, Taşimak, Döndürmek ve Ölçeklendirmek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876800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Taşıma İşlemi:</a:t>
            </a:r>
          </a:p>
          <a:p>
            <a:pPr algn="just"/>
            <a:endParaRPr lang="tr-TR" dirty="0" smtClean="0"/>
          </a:p>
          <a:p>
            <a:pPr lvl="1" algn="just"/>
            <a:r>
              <a:rPr lang="tr-TR" dirty="0" smtClean="0"/>
              <a:t>Maya’da bir nesneyi taşımak istediğimizde daha önce de belirttiğim gibi Tool Box içerisindeki </a:t>
            </a:r>
            <a:r>
              <a:rPr lang="tr-TR" b="1" i="1" dirty="0" smtClean="0"/>
              <a:t>Move Tool</a:t>
            </a:r>
            <a:r>
              <a:rPr lang="tr-TR" dirty="0" smtClean="0"/>
              <a:t>’u kullanırız.</a:t>
            </a:r>
          </a:p>
          <a:p>
            <a:pPr lvl="1" algn="just"/>
            <a:endParaRPr lang="tr-TR" dirty="0" smtClean="0"/>
          </a:p>
          <a:p>
            <a:pPr lvl="1" algn="just"/>
            <a:r>
              <a:rPr lang="tr-TR" dirty="0" smtClean="0"/>
              <a:t>Kısayol tuşu </a:t>
            </a:r>
            <a:r>
              <a:rPr lang="tr-TR" b="1" i="1" dirty="0" smtClean="0"/>
              <a:t>w</a:t>
            </a:r>
            <a:r>
              <a:rPr lang="tr-TR" dirty="0" smtClean="0"/>
              <a:t> dur.</a:t>
            </a:r>
          </a:p>
          <a:p>
            <a:pPr lvl="1" algn="just"/>
            <a:endParaRPr lang="tr-TR" dirty="0" smtClean="0"/>
          </a:p>
          <a:p>
            <a:pPr lvl="1" algn="just"/>
            <a:r>
              <a:rPr lang="tr-TR" dirty="0" smtClean="0"/>
              <a:t>Nesneyi sahnenin hangi konumuna taşıdığımıza bağlı olarak, nesnenin üç farklı parametresi değişir.</a:t>
            </a:r>
          </a:p>
          <a:p>
            <a:pPr lvl="1" algn="just"/>
            <a:endParaRPr lang="tr-TR" dirty="0" smtClean="0"/>
          </a:p>
          <a:p>
            <a:pPr lvl="1" algn="just"/>
            <a:r>
              <a:rPr lang="tr-TR" dirty="0" smtClean="0"/>
              <a:t>Bu parametreler nesnenin üç boyutlu uzay içerisindeki </a:t>
            </a:r>
          </a:p>
          <a:p>
            <a:pPr marL="365760" lvl="1" indent="0" algn="just">
              <a:buNone/>
            </a:pPr>
            <a:r>
              <a:rPr lang="tr-TR" dirty="0"/>
              <a:t> </a:t>
            </a:r>
            <a:r>
              <a:rPr lang="tr-TR" dirty="0" smtClean="0"/>
              <a:t>   X-Y-Z koordinatlarıdır.</a:t>
            </a:r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48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 ve Oluşurulmasi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873752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Maya’da herhangi bir viewport içerisinde gördüğümüz herşey bir </a:t>
            </a:r>
            <a:r>
              <a:rPr lang="tr-TR" dirty="0"/>
              <a:t>nesnedir.(Kamera ve ışıklar da </a:t>
            </a:r>
            <a:r>
              <a:rPr lang="tr-TR" dirty="0" smtClean="0"/>
              <a:t>dahil.)</a:t>
            </a:r>
          </a:p>
          <a:p>
            <a:pPr algn="just"/>
            <a:r>
              <a:rPr lang="tr-TR" dirty="0" smtClean="0"/>
              <a:t>Çeşili geometrik şekilleri menü çubuğu üzerinde bulunan </a:t>
            </a:r>
            <a:r>
              <a:rPr lang="tr-TR" b="1" i="1" dirty="0" smtClean="0"/>
              <a:t>Create</a:t>
            </a:r>
            <a:r>
              <a:rPr lang="tr-TR" dirty="0" smtClean="0"/>
              <a:t> menusu sayesinde oluşturabiliriz.</a:t>
            </a:r>
          </a:p>
          <a:p>
            <a:pPr algn="just"/>
            <a:r>
              <a:rPr lang="tr-TR" dirty="0"/>
              <a:t>Create </a:t>
            </a:r>
            <a:r>
              <a:rPr lang="tr-TR" dirty="0" smtClean="0"/>
              <a:t>menusu ile oluşturacağımız bu nesneler çeşitli sınıflara ayrılmıştır ve her sınıfta farklı tipte nesneler bulunur.</a:t>
            </a:r>
          </a:p>
          <a:p>
            <a:pPr algn="just"/>
            <a:r>
              <a:rPr lang="tr-TR" dirty="0" smtClean="0"/>
              <a:t>Bu menu altında herhangi bir nesne oluşturmak istediğimizde, nesnelerimizi seçer ve iki farklı oluşturma yöntemizle sahnemizde nesnemizi oluştururuz.</a:t>
            </a:r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Belma SIRDAŞ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0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Nesneleri Seçmek, Taşimak, Döndürmek ve Ölçeklendirmek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876800"/>
          </a:xfrm>
        </p:spPr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Taşıma İşlemi:</a:t>
            </a:r>
          </a:p>
          <a:p>
            <a:pPr algn="just"/>
            <a:endParaRPr lang="tr-TR" dirty="0" smtClean="0"/>
          </a:p>
          <a:p>
            <a:pPr lvl="1" algn="just">
              <a:buFont typeface="Arial" pitchFamily="34" charset="0"/>
              <a:buChar char="•"/>
            </a:pPr>
            <a:r>
              <a:rPr lang="tr-TR" dirty="0"/>
              <a:t>Move tool ile taşımak istediğimiz nesneyi seçtiğimizde nesnenin üzerinde üç farklı koordinatı temsil eden manipülaör belirir</a:t>
            </a:r>
            <a:r>
              <a:rPr lang="tr-TR" dirty="0" smtClean="0"/>
              <a:t>.</a:t>
            </a:r>
          </a:p>
          <a:p>
            <a:pPr lvl="1" algn="just">
              <a:buFont typeface="Arial" pitchFamily="34" charset="0"/>
              <a:buChar char="•"/>
            </a:pPr>
            <a:endParaRPr lang="tr-TR" dirty="0"/>
          </a:p>
          <a:p>
            <a:pPr lvl="1" algn="just">
              <a:buFont typeface="Arial" pitchFamily="34" charset="0"/>
              <a:buChar char="•"/>
            </a:pPr>
            <a:r>
              <a:rPr lang="tr-TR" dirty="0"/>
              <a:t>Nesneyi sadece Z koordinatında hareket ettirmek için manipülatörün Z eksenini gösteren mavi renkli okun üzerine getirip nesneyi aşımak için sol butona basarak hareket ettiririz</a:t>
            </a:r>
            <a:r>
              <a:rPr lang="tr-TR" dirty="0" smtClean="0"/>
              <a:t>.</a:t>
            </a:r>
          </a:p>
          <a:p>
            <a:pPr lvl="1" algn="just">
              <a:buFont typeface="Arial" pitchFamily="34" charset="0"/>
              <a:buChar char="•"/>
            </a:pPr>
            <a:endParaRPr lang="tr-TR" dirty="0"/>
          </a:p>
          <a:p>
            <a:pPr lvl="1" algn="just">
              <a:buFont typeface="Arial" pitchFamily="34" charset="0"/>
              <a:buChar char="•"/>
            </a:pPr>
            <a:r>
              <a:rPr lang="tr-TR" dirty="0"/>
              <a:t>Alternatif yönem ise SHIFT tuşuna basılı tutarak farenin orta tuşuyla nesneyi taşımaktır</a:t>
            </a:r>
            <a:r>
              <a:rPr lang="tr-TR" dirty="0" smtClean="0"/>
              <a:t>.</a:t>
            </a:r>
          </a:p>
          <a:p>
            <a:pPr lvl="1" algn="just">
              <a:buFont typeface="Arial" pitchFamily="34" charset="0"/>
              <a:buChar char="•"/>
            </a:pPr>
            <a:endParaRPr lang="tr-TR" dirty="0"/>
          </a:p>
          <a:p>
            <a:pPr lvl="1" algn="just">
              <a:buFont typeface="Arial" pitchFamily="34" charset="0"/>
              <a:buChar char="•"/>
            </a:pPr>
            <a:r>
              <a:rPr lang="tr-TR" dirty="0"/>
              <a:t>Nesnemizi manipülatör kullanmadan tek bir koordinat ekseni üzerinde hareket ettirmenin kısa bir yoludur.</a:t>
            </a:r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50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Nesneleri Seçmek, Taşimak, Döndürmek ve Ölçeklendirmek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8768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Döndürme İşlemi:</a:t>
            </a:r>
          </a:p>
          <a:p>
            <a:pPr algn="just"/>
            <a:endParaRPr lang="tr-TR" dirty="0" smtClean="0"/>
          </a:p>
          <a:p>
            <a:pPr lvl="1" algn="just">
              <a:buFont typeface="Arial" pitchFamily="34" charset="0"/>
              <a:buChar char="•"/>
            </a:pPr>
            <a:r>
              <a:rPr lang="tr-TR" dirty="0" smtClean="0"/>
              <a:t>Bu işlem için </a:t>
            </a:r>
            <a:r>
              <a:rPr lang="tr-TR" b="1" i="1" dirty="0" smtClean="0"/>
              <a:t>Rotate Tool </a:t>
            </a:r>
            <a:r>
              <a:rPr lang="tr-TR" dirty="0" smtClean="0"/>
              <a:t>kullanılır.</a:t>
            </a:r>
          </a:p>
          <a:p>
            <a:pPr lvl="1" algn="just">
              <a:buFont typeface="Arial" pitchFamily="34" charset="0"/>
              <a:buChar char="•"/>
            </a:pPr>
            <a:r>
              <a:rPr lang="tr-TR" dirty="0" smtClean="0"/>
              <a:t>Klavye kısayolu </a:t>
            </a:r>
            <a:r>
              <a:rPr lang="tr-TR" b="1" i="1" dirty="0" smtClean="0"/>
              <a:t>e</a:t>
            </a:r>
            <a:r>
              <a:rPr lang="tr-TR" dirty="0" smtClean="0"/>
              <a:t> dir.</a:t>
            </a:r>
          </a:p>
          <a:p>
            <a:pPr lvl="1" algn="just">
              <a:buFont typeface="Arial" pitchFamily="34" charset="0"/>
              <a:buChar char="•"/>
            </a:pPr>
            <a:r>
              <a:rPr lang="tr-TR" dirty="0" smtClean="0"/>
              <a:t>Rotate Tool bir önceki araç olan Move Tool a benzer ve kendisine ai bir döndürme manipülatörü vardır.</a:t>
            </a:r>
          </a:p>
          <a:p>
            <a:pPr lvl="1" algn="just">
              <a:buFont typeface="Arial" pitchFamily="34" charset="0"/>
              <a:buChar char="•"/>
            </a:pPr>
            <a:r>
              <a:rPr lang="tr-TR" dirty="0" smtClean="0"/>
              <a:t>Bu manipülatör seçili nesne üerinde beliren üç farklı çemberden oluşur.</a:t>
            </a:r>
          </a:p>
          <a:p>
            <a:pPr lvl="1" algn="just">
              <a:buFont typeface="Arial" pitchFamily="34" charset="0"/>
              <a:buChar char="•"/>
            </a:pPr>
            <a:r>
              <a:rPr lang="tr-TR" dirty="0" smtClean="0"/>
              <a:t>Nesneleri döndürürken, taşıma işleminde olduğu gibi çeşitli sınırlamalar uygulamak istersek, döndürmek istediğimiz koordinata karşılık gelen çemberi seçerek  nesnemizi döndürürüz.</a:t>
            </a:r>
            <a:endParaRPr lang="tr-TR" dirty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82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Nesneleri Seçmek, Taşimak, Döndürmek ve Ölçeklendirmek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876800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Ölçeklendirme İşlemi:</a:t>
            </a:r>
          </a:p>
          <a:p>
            <a:pPr algn="just"/>
            <a:endParaRPr lang="tr-TR" dirty="0" smtClean="0"/>
          </a:p>
          <a:p>
            <a:pPr lvl="1" algn="just">
              <a:buFont typeface="Arial" pitchFamily="34" charset="0"/>
              <a:buChar char="•"/>
            </a:pPr>
            <a:r>
              <a:rPr lang="tr-TR" dirty="0" smtClean="0"/>
              <a:t>Maya’da bir nesneyi ölçeklendirme bir nesneyi boyutlandırmaktan farklıdır.</a:t>
            </a:r>
          </a:p>
          <a:p>
            <a:pPr lvl="1" algn="just">
              <a:buFont typeface="Arial" pitchFamily="34" charset="0"/>
              <a:buChar char="•"/>
            </a:pPr>
            <a:r>
              <a:rPr lang="tr-TR" b="1" i="1" dirty="0" smtClean="0"/>
              <a:t>Scale Tool </a:t>
            </a:r>
            <a:r>
              <a:rPr lang="tr-TR" dirty="0" smtClean="0"/>
              <a:t>ile bir nesneyi ölçeklendirirken o nesnenin boyu değişmez.</a:t>
            </a:r>
          </a:p>
          <a:p>
            <a:pPr lvl="2" algn="just">
              <a:buFont typeface="Wingdings" pitchFamily="2" charset="2"/>
              <a:buChar char="Ø"/>
            </a:pPr>
            <a:r>
              <a:rPr lang="tr-TR" dirty="0" smtClean="0"/>
              <a:t>Örn: çapı 3 olan bir küreyi Scale Tool ile ne kadar büyütürseniz büyütün kürenin çapı daima 3 kalacaktır.</a:t>
            </a:r>
          </a:p>
          <a:p>
            <a:pPr lvl="1" algn="just">
              <a:buFont typeface="Arial" pitchFamily="34" charset="0"/>
              <a:buChar char="•"/>
            </a:pPr>
            <a:r>
              <a:rPr lang="tr-TR" dirty="0" smtClean="0"/>
              <a:t>Scale aracı ile sahnedeki nesneleri farklı eksenlerde birbirlerinden bağımsız olarak ya da tüm eksenlerde eşit oranda ölçeklendirebiliriz.</a:t>
            </a:r>
          </a:p>
          <a:p>
            <a:pPr lvl="1" algn="just">
              <a:buFont typeface="Arial" pitchFamily="34" charset="0"/>
              <a:buChar char="•"/>
            </a:pPr>
            <a:r>
              <a:rPr lang="tr-TR" dirty="0" smtClean="0"/>
              <a:t>Bunu Scale aracını seçtikten sonra obje üzerinde görünen manipülatör sayesinde yapabiliriz.</a:t>
            </a:r>
          </a:p>
          <a:p>
            <a:pPr lvl="1" algn="just">
              <a:buFont typeface="Arial" pitchFamily="34" charset="0"/>
              <a:buChar char="•"/>
            </a:pPr>
            <a:r>
              <a:rPr lang="tr-TR" dirty="0" smtClean="0"/>
              <a:t>Kısayolu</a:t>
            </a:r>
            <a:r>
              <a:rPr lang="tr-TR" b="1" i="1" dirty="0" smtClean="0"/>
              <a:t> r </a:t>
            </a:r>
            <a:r>
              <a:rPr lang="tr-TR" dirty="0" smtClean="0"/>
              <a:t>dir.</a:t>
            </a:r>
          </a:p>
          <a:p>
            <a:pPr lvl="2" algn="just">
              <a:buFont typeface="Arial" pitchFamily="34" charset="0"/>
              <a:buChar char="•"/>
            </a:pPr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23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Nesneleri Seçmek, Taşimak, Döndürmek ve Ölçeklendirmek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905000"/>
            <a:ext cx="8077200" cy="39624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Tüm bu işlemler için kısayollar:</a:t>
            </a:r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>
              <a:buFont typeface="Arial" pitchFamily="34" charset="0"/>
              <a:buChar char="•"/>
            </a:pPr>
            <a:r>
              <a:rPr lang="tr-TR" dirty="0" smtClean="0"/>
              <a:t>Dikkat ederseniz nesneler için uyguladığımız tüm bu dönüşüm işlemlerine ait klavye kısayolları klavyemizdeki </a:t>
            </a:r>
            <a:r>
              <a:rPr lang="tr-TR" b="1" i="1" dirty="0" smtClean="0"/>
              <a:t>q-w-e-r</a:t>
            </a:r>
            <a:r>
              <a:rPr lang="tr-TR" dirty="0" smtClean="0"/>
              <a:t> tuşlarıdır.</a:t>
            </a:r>
          </a:p>
          <a:p>
            <a:pPr lvl="1" algn="just">
              <a:buFont typeface="Arial" pitchFamily="34" charset="0"/>
              <a:buChar char="•"/>
            </a:pPr>
            <a:endParaRPr lang="tr-TR" dirty="0" smtClean="0"/>
          </a:p>
          <a:p>
            <a:pPr lvl="1" algn="just">
              <a:buFont typeface="Arial" pitchFamily="34" charset="0"/>
              <a:buChar char="•"/>
            </a:pPr>
            <a:r>
              <a:rPr lang="tr-TR" dirty="0" smtClean="0"/>
              <a:t>Bu tuşlar normal bir q klavyede yanyana dizilmişlerdir, bu bizim için kolaylıktır.</a:t>
            </a:r>
          </a:p>
          <a:p>
            <a:pPr lvl="2" algn="just">
              <a:buFont typeface="Arial" pitchFamily="34" charset="0"/>
              <a:buChar char="•"/>
            </a:pPr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08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Outliner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077200" cy="5105400"/>
          </a:xfrm>
        </p:spPr>
        <p:txBody>
          <a:bodyPr>
            <a:normAutofit fontScale="92500"/>
          </a:bodyPr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Maya’da sıkça kullanacağımız bir editördür.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Outliner ile sahnedeki her bir nesneyi ayrı ayrı görüntüleyebilir, bu nesneler arasında var olan ilişkilerigörüntüleyebilir ve yeni bağlantılar kurabiliriz.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Kalabalık sahnelerde nesne seçmek zorlaşabilir, böyle durumlarda Outliner yardımımıza koşar ve sahnemize hiç dokunmadan birçok işlemi gerçekleşirebiliriz.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Outliner a ulaşmak için:</a:t>
            </a:r>
          </a:p>
          <a:p>
            <a:pPr lvl="2" algn="just">
              <a:buFont typeface="Wingdings" pitchFamily="2" charset="2"/>
              <a:buChar char="Ø"/>
            </a:pPr>
            <a:r>
              <a:rPr lang="tr-TR" dirty="0" smtClean="0"/>
              <a:t>Window&gt;Outliner</a:t>
            </a:r>
          </a:p>
          <a:p>
            <a:pPr lvl="2" algn="just">
              <a:buFont typeface="Arial" pitchFamily="34" charset="0"/>
              <a:buChar char="•"/>
            </a:pPr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15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Outliner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077200" cy="5105400"/>
          </a:xfrm>
        </p:spPr>
        <p:txBody>
          <a:bodyPr>
            <a:normAutofit lnSpcReduction="10000"/>
          </a:bodyPr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Outlinerı açığımızda yukarıdan aşağıya doğru sahnedeki tüm nesneleri bir liste halinde görürüz</a:t>
            </a:r>
          </a:p>
          <a:p>
            <a:pPr algn="just"/>
            <a:r>
              <a:rPr lang="tr-TR" dirty="0" smtClean="0"/>
              <a:t>Seçmek istediğimiz nesnenin ismine tıkladığımızda nesne seçili duruma gelir.</a:t>
            </a:r>
          </a:p>
          <a:p>
            <a:pPr algn="just"/>
            <a:r>
              <a:rPr lang="tr-TR" dirty="0" smtClean="0"/>
              <a:t>Eğer Outliner ile birden çok nesne seçmek istersek bunu CTRL tuşuna basılı tutup lisedeki isimleri seçerek yapabiliriz.</a:t>
            </a:r>
          </a:p>
          <a:p>
            <a:pPr algn="just"/>
            <a:r>
              <a:rPr lang="tr-TR" dirty="0" smtClean="0"/>
              <a:t>Bir nesnenin ismini değiştirmek istersek Outlinerda o nesnenin üzerine çift tıklamalıyız.</a:t>
            </a:r>
          </a:p>
          <a:p>
            <a:pPr algn="just"/>
            <a:r>
              <a:rPr lang="tr-TR" dirty="0" smtClean="0"/>
              <a:t>Nesnelere anlaşılabilir ve hatırlanabilir isimler vermek karmaşık sahneler için çok önemlidir. Alışkanlık haline getiriniz.</a:t>
            </a:r>
          </a:p>
          <a:p>
            <a:pPr lvl="2" algn="just">
              <a:buFont typeface="Arial" pitchFamily="34" charset="0"/>
              <a:buChar char="•"/>
            </a:pPr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50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Pivot </a:t>
            </a:r>
            <a:r>
              <a:rPr lang="tr-TR" dirty="0" smtClean="0"/>
              <a:t>Noktasi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077200" cy="47244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Bir nesneyi taşırken ya da döndürürken manipülatör simgesi genellikle dönüşüm uyguladığınız nesnenin tam merkezinde bulunur.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Manipülatör simgesinin bulunduğu konum o nesnenin </a:t>
            </a:r>
            <a:r>
              <a:rPr lang="tr-TR" b="1" i="1" dirty="0" smtClean="0"/>
              <a:t>pivot noktası</a:t>
            </a:r>
            <a:r>
              <a:rPr lang="tr-TR" dirty="0" smtClean="0"/>
              <a:t>dır.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Maya ile çalışırken nesnelerin pivot noktasının konumunu birçok kez değiştirmek isteyeceğiz ve bunu </a:t>
            </a:r>
            <a:r>
              <a:rPr lang="tr-TR" b="1" i="1" dirty="0" smtClean="0"/>
              <a:t>pivot-editing mod </a:t>
            </a:r>
            <a:r>
              <a:rPr lang="tr-TR" dirty="0" smtClean="0"/>
              <a:t>ile yapacağız.</a:t>
            </a:r>
          </a:p>
          <a:p>
            <a:pPr algn="just"/>
            <a:endParaRPr lang="tr-TR" dirty="0" smtClean="0"/>
          </a:p>
          <a:p>
            <a:pPr lvl="2" algn="just">
              <a:buFont typeface="Arial" pitchFamily="34" charset="0"/>
              <a:buChar char="•"/>
            </a:pPr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70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Pivot </a:t>
            </a:r>
            <a:r>
              <a:rPr lang="tr-TR" dirty="0" smtClean="0"/>
              <a:t>Noktasi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077200" cy="5105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Bunun için:</a:t>
            </a:r>
          </a:p>
          <a:p>
            <a:pPr algn="just"/>
            <a:endParaRPr lang="tr-TR" dirty="0" smtClean="0"/>
          </a:p>
          <a:p>
            <a:pPr lvl="1" algn="just"/>
            <a:r>
              <a:rPr lang="tr-TR" dirty="0" smtClean="0"/>
              <a:t>Move Tool ile nesnemiz seçili durumda olmalıdır.</a:t>
            </a:r>
          </a:p>
          <a:p>
            <a:pPr lvl="1" algn="just"/>
            <a:r>
              <a:rPr lang="tr-TR" dirty="0" smtClean="0"/>
              <a:t>Klavyemizdeki INSERT tuşuna bir kez basarız ve pivot editing moda geçeriz.</a:t>
            </a:r>
          </a:p>
          <a:p>
            <a:pPr lvl="1" algn="just"/>
            <a:r>
              <a:rPr lang="tr-TR" dirty="0" smtClean="0"/>
              <a:t>İşlemimiz tamamlandıktan sonra INSERT tuşuna bir kez daha basmamız Maya’yı pivot editing modundan çıkarır.</a:t>
            </a:r>
          </a:p>
          <a:p>
            <a:pPr lvl="1" algn="just"/>
            <a:r>
              <a:rPr lang="tr-TR" dirty="0" smtClean="0"/>
              <a:t>Uygulama****</a:t>
            </a:r>
          </a:p>
          <a:p>
            <a:pPr lvl="1" algn="just"/>
            <a:endParaRPr lang="tr-TR" dirty="0" smtClean="0"/>
          </a:p>
          <a:p>
            <a:pPr algn="just"/>
            <a:r>
              <a:rPr lang="tr-TR" dirty="0" smtClean="0"/>
              <a:t>Not: Yaptığınız işlemleri Z tuşuna basarak geri alabilirsiniz.</a:t>
            </a:r>
          </a:p>
          <a:p>
            <a:pPr lvl="1" algn="just"/>
            <a:r>
              <a:rPr lang="tr-TR" dirty="0" smtClean="0"/>
              <a:t>Bir nesnenin pivot noktasının konumunu değiştirdikten sonra eskisi gibi tekrar nesnenin tam ortasına almak için menu çubuğundaki </a:t>
            </a:r>
            <a:r>
              <a:rPr lang="tr-TR" b="1" i="1" dirty="0" smtClean="0"/>
              <a:t>Modify&gt;Center</a:t>
            </a:r>
            <a:r>
              <a:rPr lang="tr-TR" dirty="0" smtClean="0"/>
              <a:t> ile yapabiliriz.</a:t>
            </a:r>
          </a:p>
          <a:p>
            <a:pPr lvl="1" algn="just"/>
            <a:r>
              <a:rPr lang="tr-TR" dirty="0"/>
              <a:t>Uygulama****</a:t>
            </a:r>
          </a:p>
          <a:p>
            <a:pPr lvl="1"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  <a:p>
            <a:pPr lvl="2" algn="just">
              <a:buFont typeface="Arial" pitchFamily="34" charset="0"/>
              <a:buChar char="•"/>
            </a:pPr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45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Nesneleri Çoğalmak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981200"/>
            <a:ext cx="8077200" cy="44196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Doğada, insan yapımı veya doğal birçok nesne aynı parçaların farklı sıralarda ya da belirli bir düzen içerisinde tekrarlanması ile oluşur.</a:t>
            </a:r>
          </a:p>
          <a:p>
            <a:pPr lvl="1" algn="just"/>
            <a:r>
              <a:rPr lang="tr-TR" dirty="0" smtClean="0"/>
              <a:t>Örn: merdiven</a:t>
            </a:r>
          </a:p>
          <a:p>
            <a:pPr lvl="1" algn="just"/>
            <a:endParaRPr lang="tr-TR" dirty="0" smtClean="0"/>
          </a:p>
          <a:p>
            <a:pPr algn="just"/>
            <a:r>
              <a:rPr lang="tr-TR" dirty="0" smtClean="0"/>
              <a:t>Maya’da kopyalama işlemi menu çubuğundaki </a:t>
            </a:r>
            <a:r>
              <a:rPr lang="tr-TR" b="1" i="1" dirty="0" smtClean="0"/>
              <a:t>Edit&gt;Duplicate</a:t>
            </a:r>
            <a:r>
              <a:rPr lang="tr-TR" dirty="0" smtClean="0"/>
              <a:t> ve </a:t>
            </a:r>
            <a:r>
              <a:rPr lang="tr-TR" b="1" i="1" dirty="0" smtClean="0"/>
              <a:t>Edit&gt;Duplicate Special</a:t>
            </a:r>
            <a:r>
              <a:rPr lang="tr-TR" dirty="0" smtClean="0"/>
              <a:t> menuleri ile yapılır.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Edit&gt;Duplicate kısayolu </a:t>
            </a:r>
            <a:r>
              <a:rPr lang="tr-TR" dirty="0" smtClean="0">
                <a:sym typeface="Wingdings" pitchFamily="2" charset="2"/>
              </a:rPr>
              <a:t> </a:t>
            </a:r>
            <a:r>
              <a:rPr lang="tr-TR" b="1" i="1" dirty="0" smtClean="0">
                <a:sym typeface="Wingdings" pitchFamily="2" charset="2"/>
              </a:rPr>
              <a:t>CTRL+D</a:t>
            </a:r>
            <a:r>
              <a:rPr lang="tr-TR" dirty="0" smtClean="0">
                <a:sym typeface="Wingdings" pitchFamily="2" charset="2"/>
              </a:rPr>
              <a:t> dir.</a:t>
            </a:r>
          </a:p>
          <a:p>
            <a:pPr algn="just"/>
            <a:endParaRPr lang="tr-TR" dirty="0" smtClean="0"/>
          </a:p>
          <a:p>
            <a:pPr lvl="2" algn="just">
              <a:buFont typeface="Arial" pitchFamily="34" charset="0"/>
              <a:buChar char="•"/>
            </a:pPr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30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Nesneleri Çoğalmak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077200" cy="5181600"/>
          </a:xfrm>
        </p:spPr>
        <p:txBody>
          <a:bodyPr>
            <a:normAutofit/>
          </a:bodyPr>
          <a:lstStyle/>
          <a:p>
            <a:pPr algn="just"/>
            <a:r>
              <a:rPr lang="tr-TR" dirty="0">
                <a:sym typeface="Wingdings" pitchFamily="2" charset="2"/>
              </a:rPr>
              <a:t>Varsayılan durumda seçili nesneye duplicate komutu ile çoğaltma işlemi </a:t>
            </a:r>
            <a:r>
              <a:rPr lang="tr-TR" dirty="0" smtClean="0">
                <a:sym typeface="Wingdings" pitchFamily="2" charset="2"/>
              </a:rPr>
              <a:t>yapıldığında, </a:t>
            </a:r>
            <a:r>
              <a:rPr lang="tr-TR" dirty="0">
                <a:sym typeface="Wingdings" pitchFamily="2" charset="2"/>
              </a:rPr>
              <a:t>kopya nesne bir önceki nesnenin tam ortasında onunla hizalanmış şekilde belirir</a:t>
            </a:r>
            <a:r>
              <a:rPr lang="tr-TR" dirty="0" smtClean="0">
                <a:sym typeface="Wingdings" pitchFamily="2" charset="2"/>
              </a:rPr>
              <a:t>.</a:t>
            </a:r>
          </a:p>
          <a:p>
            <a:pPr algn="just"/>
            <a:endParaRPr lang="tr-TR" dirty="0">
              <a:sym typeface="Wingdings" pitchFamily="2" charset="2"/>
            </a:endParaRPr>
          </a:p>
          <a:p>
            <a:pPr algn="just"/>
            <a:r>
              <a:rPr lang="tr-TR" dirty="0">
                <a:sym typeface="Wingdings" pitchFamily="2" charset="2"/>
              </a:rPr>
              <a:t>Yeni nesneyi görebilmek için önceki nesneden farklı bir konuma taşımamız gerekir</a:t>
            </a:r>
            <a:r>
              <a:rPr lang="tr-TR" dirty="0" smtClean="0">
                <a:sym typeface="Wingdings" pitchFamily="2" charset="2"/>
              </a:rPr>
              <a:t>.</a:t>
            </a:r>
          </a:p>
          <a:p>
            <a:pPr algn="just"/>
            <a:endParaRPr lang="tr-TR" dirty="0">
              <a:sym typeface="Wingdings" pitchFamily="2" charset="2"/>
            </a:endParaRPr>
          </a:p>
          <a:p>
            <a:pPr algn="just"/>
            <a:r>
              <a:rPr lang="tr-TR" dirty="0" smtClean="0">
                <a:sym typeface="Wingdings" pitchFamily="2" charset="2"/>
              </a:rPr>
              <a:t>Maya’da varsayılan durumda bir nesneyi Edit&gt;Duplicate ile çoğaltığımızda sadece o nesnenin bir koyasını oluştururuz fakat yeni nesne çoğaltıldığı nesnenin bazı özelliklerini almaz.</a:t>
            </a:r>
          </a:p>
          <a:p>
            <a:pPr algn="just"/>
            <a:endParaRPr lang="tr-TR" dirty="0"/>
          </a:p>
          <a:p>
            <a:pPr algn="just"/>
            <a:endParaRPr lang="tr-TR" dirty="0" smtClean="0"/>
          </a:p>
          <a:p>
            <a:pPr lvl="2" algn="just">
              <a:buFont typeface="Arial" pitchFamily="34" charset="0"/>
              <a:buChar char="•"/>
            </a:pPr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63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 ve Oluşurulmasi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873752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Bu iki yöntem:</a:t>
            </a:r>
          </a:p>
          <a:p>
            <a:pPr marL="0" indent="0" algn="just">
              <a:buNone/>
            </a:pPr>
            <a:r>
              <a:rPr lang="tr-TR" dirty="0" smtClean="0"/>
              <a:t>1)</a:t>
            </a:r>
          </a:p>
          <a:p>
            <a:pPr lvl="1" algn="just"/>
            <a:r>
              <a:rPr lang="tr-TR" dirty="0" smtClean="0"/>
              <a:t>Sahnemizde herhangi bir geometrik nesne oluşturması için Maya’ya komut verdiğimizde nesnemizi interactif bir şekilde sahnede istediğimiz yere oluşturabiliriz.</a:t>
            </a:r>
          </a:p>
          <a:p>
            <a:pPr lvl="2" algn="just"/>
            <a:r>
              <a:rPr lang="tr-TR" dirty="0" smtClean="0"/>
              <a:t>Sahneye bir küp oluşturmak için </a:t>
            </a:r>
          </a:p>
          <a:p>
            <a:pPr lvl="3" algn="just"/>
            <a:r>
              <a:rPr lang="tr-TR" dirty="0" smtClean="0"/>
              <a:t>Create &gt; Polygon Primitives &gt;Cube </a:t>
            </a:r>
          </a:p>
          <a:p>
            <a:pPr lvl="3" algn="just"/>
            <a:r>
              <a:rPr lang="tr-TR" dirty="0" smtClean="0"/>
              <a:t>Önce sahnemizde küpün enini ve derinliğini belirtmek için imlecimizi faremizin sol tuşuna basılı tutarak sürükleriz.</a:t>
            </a:r>
          </a:p>
          <a:p>
            <a:pPr lvl="3" algn="just"/>
            <a:r>
              <a:rPr lang="tr-TR" dirty="0" smtClean="0"/>
              <a:t>İstenilen en ve derinliğe geldiğinde farenin butonunu bırakırız.</a:t>
            </a:r>
          </a:p>
          <a:p>
            <a:pPr lvl="3" algn="just"/>
            <a:r>
              <a:rPr lang="tr-TR" dirty="0" smtClean="0"/>
              <a:t>Farenin sol tuşuna basılı tutarak imleci bu defa yüksekliği belirlemek için yukarı doğru sürükleriz ve butonu bırakırız.</a:t>
            </a:r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Belma SIRDAŞ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2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Nesneleri Çoğalmak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077200" cy="5181600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>
                <a:sym typeface="Wingdings" pitchFamily="2" charset="2"/>
              </a:rPr>
              <a:t>Maya varsayılan durumda bir nesneye uygulanan çoğaltma işleminde kopya nesnelere </a:t>
            </a:r>
            <a:r>
              <a:rPr lang="tr-TR" b="1" i="1" dirty="0" smtClean="0">
                <a:sym typeface="Wingdings" pitchFamily="2" charset="2"/>
              </a:rPr>
              <a:t>upstream graph </a:t>
            </a:r>
            <a:r>
              <a:rPr lang="tr-TR" dirty="0" smtClean="0">
                <a:sym typeface="Wingdings" pitchFamily="2" charset="2"/>
              </a:rPr>
              <a:t>vermez.</a:t>
            </a:r>
          </a:p>
          <a:p>
            <a:pPr algn="just"/>
            <a:r>
              <a:rPr lang="tr-TR" dirty="0" smtClean="0">
                <a:sym typeface="Wingdings" pitchFamily="2" charset="2"/>
              </a:rPr>
              <a:t>Bunun anlamı «kopya nesnelerin channel boxta parametrelerini değiştiremeyiz» demektir.</a:t>
            </a:r>
          </a:p>
          <a:p>
            <a:pPr algn="just"/>
            <a:r>
              <a:rPr lang="tr-TR" dirty="0" smtClean="0">
                <a:sym typeface="Wingdings" pitchFamily="2" charset="2"/>
              </a:rPr>
              <a:t>Çünkü kopya nesnelerin upstream graphları yoktur.</a:t>
            </a:r>
          </a:p>
          <a:p>
            <a:pPr algn="just"/>
            <a:r>
              <a:rPr lang="tr-TR" dirty="0" smtClean="0">
                <a:sym typeface="Wingdings" pitchFamily="2" charset="2"/>
              </a:rPr>
              <a:t>Bu durumu düzenleyebilmek için Edit&gt;Duplicate Special menusunun yanındaki kutucuğa tıklayın.</a:t>
            </a:r>
          </a:p>
          <a:p>
            <a:pPr algn="just"/>
            <a:r>
              <a:rPr lang="tr-TR" b="1" i="1" dirty="0" smtClean="0">
                <a:sym typeface="Wingdings" pitchFamily="2" charset="2"/>
              </a:rPr>
              <a:t>Duplicate Input Graph </a:t>
            </a:r>
            <a:r>
              <a:rPr lang="tr-TR" dirty="0" smtClean="0">
                <a:sym typeface="Wingdings" pitchFamily="2" charset="2"/>
              </a:rPr>
              <a:t>seçim kutusunu işareleyin ve </a:t>
            </a:r>
            <a:r>
              <a:rPr lang="tr-TR" b="1" i="1" dirty="0" smtClean="0">
                <a:sym typeface="Wingdings" pitchFamily="2" charset="2"/>
              </a:rPr>
              <a:t>Duplicate Spacial </a:t>
            </a:r>
            <a:r>
              <a:rPr lang="tr-TR" dirty="0" smtClean="0">
                <a:sym typeface="Wingdings" pitchFamily="2" charset="2"/>
              </a:rPr>
              <a:t>a tıklayın.</a:t>
            </a:r>
          </a:p>
          <a:p>
            <a:pPr algn="just"/>
            <a:r>
              <a:rPr lang="tr-TR" dirty="0" smtClean="0">
                <a:sym typeface="Wingdings" pitchFamily="2" charset="2"/>
              </a:rPr>
              <a:t>Bunun anlamı upstream grafiğinin de yeni nesneyle birlikte kopyalanmış olmasıdır.</a:t>
            </a:r>
          </a:p>
          <a:p>
            <a:pPr algn="just"/>
            <a:r>
              <a:rPr lang="tr-TR" dirty="0" smtClean="0">
                <a:sym typeface="Wingdings" pitchFamily="2" charset="2"/>
              </a:rPr>
              <a:t>Uygulama***</a:t>
            </a:r>
          </a:p>
          <a:p>
            <a:pPr algn="just"/>
            <a:endParaRPr lang="tr-TR" dirty="0"/>
          </a:p>
          <a:p>
            <a:pPr algn="just"/>
            <a:endParaRPr lang="tr-TR" dirty="0" smtClean="0"/>
          </a:p>
          <a:p>
            <a:pPr lvl="2" algn="just">
              <a:buFont typeface="Arial" pitchFamily="34" charset="0"/>
              <a:buChar char="•"/>
            </a:pPr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63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Kopyalamak ve Örneklemek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077200" cy="51816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>
                <a:sym typeface="Wingdings" pitchFamily="2" charset="2"/>
              </a:rPr>
              <a:t>Kopyalanmış nesneler upstream grafikleriyle kopyalanmış dahi olsalar ana nesne üzerinde yapılan değişiklikten etkilenmezler.</a:t>
            </a:r>
          </a:p>
          <a:p>
            <a:pPr algn="just"/>
            <a:r>
              <a:rPr lang="tr-TR" dirty="0" smtClean="0">
                <a:sym typeface="Wingdings" pitchFamily="2" charset="2"/>
              </a:rPr>
              <a:t>Her nesne bağımsız bir nesnedir.</a:t>
            </a:r>
          </a:p>
          <a:p>
            <a:pPr algn="just"/>
            <a:r>
              <a:rPr lang="tr-TR" dirty="0" smtClean="0">
                <a:sym typeface="Wingdings" pitchFamily="2" charset="2"/>
              </a:rPr>
              <a:t>Bazı durumlarda böyle olmasını istemeyiz, ana nesnede yaptığımız değişikliğin kopya nesnelere de yansımasını istediğimiz durumlar olabilir.</a:t>
            </a:r>
          </a:p>
          <a:p>
            <a:pPr algn="just"/>
            <a:r>
              <a:rPr lang="tr-TR" dirty="0" smtClean="0">
                <a:sym typeface="Wingdings" pitchFamily="2" charset="2"/>
              </a:rPr>
              <a:t>Bunu </a:t>
            </a:r>
            <a:r>
              <a:rPr lang="tr-TR" b="1" i="1" dirty="0" smtClean="0">
                <a:sym typeface="Wingdings" pitchFamily="2" charset="2"/>
              </a:rPr>
              <a:t>instance</a:t>
            </a:r>
            <a:r>
              <a:rPr lang="tr-TR" dirty="0" smtClean="0">
                <a:sym typeface="Wingdings" pitchFamily="2" charset="2"/>
              </a:rPr>
              <a:t> özelliği ile mümkün kılarız.</a:t>
            </a:r>
          </a:p>
          <a:p>
            <a:pPr algn="just"/>
            <a:r>
              <a:rPr lang="tr-TR" dirty="0" smtClean="0">
                <a:sym typeface="Wingdings" pitchFamily="2" charset="2"/>
              </a:rPr>
              <a:t>Bunun için:</a:t>
            </a:r>
          </a:p>
          <a:p>
            <a:pPr lvl="1" algn="just"/>
            <a:r>
              <a:rPr lang="tr-TR" dirty="0" smtClean="0">
                <a:sym typeface="Wingdings" pitchFamily="2" charset="2"/>
              </a:rPr>
              <a:t>Duplicate Spacial menusunun seçenek kutusunda Copy seçeneği yerine instance seçeneğini işaretlememiz gerekir.</a:t>
            </a:r>
          </a:p>
          <a:p>
            <a:pPr lvl="1" algn="just"/>
            <a:r>
              <a:rPr lang="tr-TR" dirty="0" smtClean="0">
                <a:sym typeface="Wingdings" pitchFamily="2" charset="2"/>
              </a:rPr>
              <a:t>Uygulama****</a:t>
            </a:r>
          </a:p>
          <a:p>
            <a:pPr algn="just"/>
            <a:endParaRPr lang="tr-TR" dirty="0"/>
          </a:p>
          <a:p>
            <a:pPr algn="just"/>
            <a:endParaRPr lang="tr-TR" dirty="0" smtClean="0"/>
          </a:p>
          <a:p>
            <a:pPr lvl="2" algn="just">
              <a:buFont typeface="Arial" pitchFamily="34" charset="0"/>
              <a:buChar char="•"/>
            </a:pPr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94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Gelişmiş Kopyalama Seçenekleri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5029200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>
                <a:sym typeface="Wingdings" pitchFamily="2" charset="2"/>
              </a:rPr>
              <a:t>Maya’da az önce gördüklerimizden çok daha farklı çoğaltma seçeneklerine sahibiz.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algn="just"/>
            <a:r>
              <a:rPr lang="tr-TR" dirty="0" smtClean="0">
                <a:sym typeface="Wingdings" pitchFamily="2" charset="2"/>
              </a:rPr>
              <a:t>Bunun için Edit&gt;Duplicate Special menusunun seçenek kutucuğuna tıkladığımızda karşımıza çıkan iletişim panelinde çeşitli ayarlar yapmamız gerekir.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marL="834390" lvl="4" indent="-28575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tr-TR" sz="1800" dirty="0"/>
              <a:t>Not: Maya’da her türlü numeric değer girerken, eğer ondalıklı bir değer kullanacaksak virgül yerine nokta kullanmalıyız</a:t>
            </a:r>
            <a:r>
              <a:rPr lang="tr-TR" sz="1800" dirty="0" smtClean="0"/>
              <a:t>.</a:t>
            </a:r>
          </a:p>
          <a:p>
            <a:pPr marL="834390" lvl="4" indent="-28575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endParaRPr lang="tr-TR" dirty="0" smtClean="0">
              <a:sym typeface="Wingdings" pitchFamily="2" charset="2"/>
            </a:endParaRPr>
          </a:p>
          <a:p>
            <a:pPr lvl="1" algn="just"/>
            <a:r>
              <a:rPr lang="tr-TR" dirty="0" smtClean="0">
                <a:sym typeface="Wingdings" pitchFamily="2" charset="2"/>
              </a:rPr>
              <a:t>Uygulama*** (döner merdiven)</a:t>
            </a:r>
          </a:p>
          <a:p>
            <a:pPr lvl="2" algn="just">
              <a:buFont typeface="Wingdings" pitchFamily="2" charset="2"/>
              <a:buChar char="Ø"/>
            </a:pPr>
            <a:r>
              <a:rPr lang="tr-TR" dirty="0" smtClean="0">
                <a:sym typeface="Wingdings" pitchFamily="2" charset="2"/>
              </a:rPr>
              <a:t>Not: </a:t>
            </a:r>
            <a:r>
              <a:rPr lang="tr-TR" dirty="0" smtClean="0"/>
              <a:t>Maya’daki iletişim kutularında x-y-z değerleri ile ilgili ayar kutularının önünde x-y-z ibareleri bulunmaz. Bu üç parametrekutusu her zaman yan yanadır ve sırasıyla x,y ve z yi temsil eder.</a:t>
            </a:r>
            <a:endParaRPr lang="tr-TR" dirty="0" smtClean="0">
              <a:sym typeface="Wingdings" pitchFamily="2" charset="2"/>
            </a:endParaRPr>
          </a:p>
          <a:p>
            <a:pPr algn="just">
              <a:buFont typeface="Courier New" pitchFamily="49" charset="0"/>
              <a:buChar char="o"/>
            </a:pPr>
            <a:endParaRPr lang="tr-TR" dirty="0"/>
          </a:p>
          <a:p>
            <a:pPr algn="just"/>
            <a:endParaRPr lang="tr-TR" dirty="0" smtClean="0"/>
          </a:p>
          <a:p>
            <a:pPr lvl="2" algn="just">
              <a:buFont typeface="Arial" pitchFamily="34" charset="0"/>
              <a:buChar char="•"/>
            </a:pPr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37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Nesneleri Gruplamak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50292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>
                <a:sym typeface="Wingdings" pitchFamily="2" charset="2"/>
              </a:rPr>
              <a:t>Maya sahnedeki farklı nesneler arasında çeşitli bağlar kurmamız için bizlere bazı seçenekler sunar.</a:t>
            </a:r>
          </a:p>
          <a:p>
            <a:pPr algn="just">
              <a:buFont typeface="Courier New" pitchFamily="49" charset="0"/>
              <a:buChar char="o"/>
            </a:pPr>
            <a:r>
              <a:rPr lang="tr-TR" dirty="0" smtClean="0"/>
              <a:t>Bazı durumlarda sahnedeki çeşitli nesneler arasında birtakım bağlantılar kurmak zorunda kalırız.</a:t>
            </a:r>
          </a:p>
          <a:p>
            <a:pPr algn="just">
              <a:buFont typeface="Courier New" pitchFamily="49" charset="0"/>
              <a:buChar char="o"/>
            </a:pPr>
            <a:r>
              <a:rPr lang="tr-TR" dirty="0" smtClean="0"/>
              <a:t>Bunu nesneleri gruplayarak ya da nesneler arasında hiyerarşik bir yapı oluşturarak yaparız.</a:t>
            </a:r>
          </a:p>
          <a:p>
            <a:pPr algn="just">
              <a:buFont typeface="Courier New" pitchFamily="49" charset="0"/>
              <a:buChar char="o"/>
            </a:pPr>
            <a:r>
              <a:rPr lang="tr-TR" dirty="0" smtClean="0"/>
              <a:t>Gruplanan nesneler hangi sayıda nesneden oluşursa oluşsunlar tek bir nesne gibi davranırlar.</a:t>
            </a:r>
          </a:p>
          <a:p>
            <a:pPr lvl="1" algn="just">
              <a:buFont typeface="Courier New" pitchFamily="49" charset="0"/>
              <a:buChar char="o"/>
            </a:pPr>
            <a:r>
              <a:rPr lang="tr-TR" dirty="0" smtClean="0"/>
              <a:t>Örn: araba-tekerleri, dünya-ağaç vb..</a:t>
            </a:r>
          </a:p>
          <a:p>
            <a:pPr algn="just">
              <a:buFont typeface="Courier New" pitchFamily="49" charset="0"/>
              <a:buChar char="o"/>
            </a:pPr>
            <a:r>
              <a:rPr lang="tr-TR" dirty="0" smtClean="0"/>
              <a:t>Eğer </a:t>
            </a:r>
            <a:r>
              <a:rPr lang="tr-TR" dirty="0"/>
              <a:t>istersek her bir grup elemanını gruptan bağımsı olarak hareket ettirebilir veya parametrelerini değişirebiliriz.</a:t>
            </a:r>
          </a:p>
          <a:p>
            <a:pPr algn="just">
              <a:buFont typeface="Courier New" pitchFamily="49" charset="0"/>
              <a:buChar char="o"/>
            </a:pPr>
            <a:endParaRPr lang="tr-TR" dirty="0"/>
          </a:p>
          <a:p>
            <a:pPr algn="just"/>
            <a:endParaRPr lang="tr-TR" dirty="0" smtClean="0"/>
          </a:p>
          <a:p>
            <a:pPr lvl="2" algn="just">
              <a:buFont typeface="Arial" pitchFamily="34" charset="0"/>
              <a:buChar char="•"/>
            </a:pPr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33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Nesneleri Gruplamak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5029200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>
                <a:sym typeface="Wingdings" pitchFamily="2" charset="2"/>
              </a:rPr>
              <a:t>Sahnedeki nesneleri grulamak için:</a:t>
            </a:r>
          </a:p>
          <a:p>
            <a:pPr lvl="1" algn="just"/>
            <a:r>
              <a:rPr lang="tr-TR" dirty="0" smtClean="0">
                <a:sym typeface="Wingdings" pitchFamily="2" charset="2"/>
              </a:rPr>
              <a:t>nesneler seçilir</a:t>
            </a:r>
          </a:p>
          <a:p>
            <a:pPr lvl="2" algn="just"/>
            <a:r>
              <a:rPr lang="tr-TR" b="1" i="1" dirty="0" smtClean="0">
                <a:sym typeface="Wingdings" pitchFamily="2" charset="2"/>
              </a:rPr>
              <a:t>CTRL </a:t>
            </a:r>
            <a:r>
              <a:rPr lang="tr-TR" b="1" i="1" dirty="0">
                <a:sym typeface="Wingdings" pitchFamily="2" charset="2"/>
              </a:rPr>
              <a:t>+ g </a:t>
            </a:r>
            <a:r>
              <a:rPr lang="tr-TR" dirty="0">
                <a:sym typeface="Wingdings" pitchFamily="2" charset="2"/>
              </a:rPr>
              <a:t>kısayolunu </a:t>
            </a:r>
            <a:r>
              <a:rPr lang="tr-TR" dirty="0" smtClean="0">
                <a:sym typeface="Wingdings" pitchFamily="2" charset="2"/>
              </a:rPr>
              <a:t>kullanır.</a:t>
            </a:r>
          </a:p>
          <a:p>
            <a:pPr lvl="1" algn="just"/>
            <a:r>
              <a:rPr lang="tr-TR" dirty="0" smtClean="0">
                <a:sym typeface="Wingdings" pitchFamily="2" charset="2"/>
              </a:rPr>
              <a:t>Ve ya</a:t>
            </a:r>
          </a:p>
          <a:p>
            <a:pPr lvl="2" algn="just"/>
            <a:r>
              <a:rPr lang="tr-TR" b="1" i="1" dirty="0" smtClean="0">
                <a:sym typeface="Wingdings" pitchFamily="2" charset="2"/>
              </a:rPr>
              <a:t>Edit&gt;Group</a:t>
            </a:r>
            <a:r>
              <a:rPr lang="tr-TR" dirty="0" smtClean="0">
                <a:sym typeface="Wingdings" pitchFamily="2" charset="2"/>
              </a:rPr>
              <a:t> kumutu uygulanır.</a:t>
            </a:r>
          </a:p>
          <a:p>
            <a:pPr algn="just"/>
            <a:r>
              <a:rPr lang="tr-TR" dirty="0" smtClean="0">
                <a:sym typeface="Wingdings" pitchFamily="2" charset="2"/>
              </a:rPr>
              <a:t>Sahnedeki grubumuzu seçmenin iki farklı yöntemi vardır:</a:t>
            </a:r>
          </a:p>
          <a:p>
            <a:pPr lvl="1" algn="just"/>
            <a:r>
              <a:rPr lang="tr-TR" dirty="0" smtClean="0">
                <a:sym typeface="Wingdings" pitchFamily="2" charset="2"/>
              </a:rPr>
              <a:t>Grup elemanlarından herhangi birini seçtikten sonra klavyemizin yukarı ok tuşuna basarız.</a:t>
            </a:r>
          </a:p>
          <a:p>
            <a:pPr lvl="2" algn="just">
              <a:buFont typeface="Wingdings" pitchFamily="2" charset="2"/>
              <a:buChar char="Ø"/>
            </a:pPr>
            <a:r>
              <a:rPr lang="tr-TR" dirty="0" smtClean="0">
                <a:sym typeface="Wingdings" pitchFamily="2" charset="2"/>
              </a:rPr>
              <a:t>Grubun tamamı seçili iken aşağı ok tuşuna basarsak bu işlemin tersini yapmış oluruz.</a:t>
            </a:r>
          </a:p>
          <a:p>
            <a:pPr lvl="2" algn="just">
              <a:buFont typeface="Wingdings" pitchFamily="2" charset="2"/>
              <a:buChar char="Ø"/>
            </a:pPr>
            <a:r>
              <a:rPr lang="tr-TR" dirty="0" smtClean="0">
                <a:sym typeface="Wingdings" pitchFamily="2" charset="2"/>
              </a:rPr>
              <a:t>Bu sefer grup seçimden kalkar ve seçim sadece ilk seçtiğimiz grup elemanını kapsar.</a:t>
            </a:r>
          </a:p>
          <a:p>
            <a:pPr lvl="2" algn="just"/>
            <a:r>
              <a:rPr lang="tr-TR" dirty="0" smtClean="0">
                <a:sym typeface="Wingdings" pitchFamily="2" charset="2"/>
              </a:rPr>
              <a:t>Grup elemanının herhangi birini seçtikten sonra klavyemizzin sağ ve sol ok tuşlarına basarsak bu sefer grup elemanlarını sırası ile seçmiş oluruz.</a:t>
            </a:r>
          </a:p>
          <a:p>
            <a:pPr lvl="1" algn="just"/>
            <a:endParaRPr lang="tr-TR" dirty="0"/>
          </a:p>
          <a:p>
            <a:pPr algn="just"/>
            <a:endParaRPr lang="tr-TR" dirty="0" smtClean="0"/>
          </a:p>
          <a:p>
            <a:pPr lvl="2" algn="just">
              <a:buFont typeface="Arial" pitchFamily="34" charset="0"/>
              <a:buChar char="•"/>
            </a:pPr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08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Nesneleri Gruplamak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5029200"/>
          </a:xfrm>
        </p:spPr>
        <p:txBody>
          <a:bodyPr>
            <a:normAutofit/>
          </a:bodyPr>
          <a:lstStyle/>
          <a:p>
            <a:pPr lvl="1" algn="just"/>
            <a:r>
              <a:rPr lang="tr-TR" dirty="0" smtClean="0">
                <a:sym typeface="Wingdings" pitchFamily="2" charset="2"/>
              </a:rPr>
              <a:t>Bu grubun pivot nokası nerededir??</a:t>
            </a:r>
          </a:p>
          <a:p>
            <a:pPr lvl="2" algn="just">
              <a:buFont typeface="Wingdings" pitchFamily="2" charset="2"/>
              <a:buChar char="Ø"/>
            </a:pPr>
            <a:r>
              <a:rPr lang="tr-TR" dirty="0" smtClean="0">
                <a:sym typeface="Wingdings" pitchFamily="2" charset="2"/>
              </a:rPr>
              <a:t>Belirli sayıdaki nesneyi grupladığımız zaman pivot noktası tüm elemanları referans alarak merkeze yerleşir.</a:t>
            </a:r>
          </a:p>
          <a:p>
            <a:pPr lvl="2" algn="just">
              <a:buFont typeface="Wingdings" pitchFamily="2" charset="2"/>
              <a:buChar char="Ø"/>
            </a:pPr>
            <a:r>
              <a:rPr lang="tr-TR" dirty="0" smtClean="0">
                <a:sym typeface="Wingdings" pitchFamily="2" charset="2"/>
              </a:rPr>
              <a:t>Daha önce yaptığımız gibi pivot editing mod ile grubun pivot noktası konumunu değiştirebiliriz.</a:t>
            </a:r>
          </a:p>
          <a:p>
            <a:pPr algn="just">
              <a:buFont typeface="Courier New" pitchFamily="49" charset="0"/>
              <a:buChar char="o"/>
            </a:pPr>
            <a:r>
              <a:rPr lang="tr-TR" dirty="0" smtClean="0">
                <a:sym typeface="Wingdings" pitchFamily="2" charset="2"/>
              </a:rPr>
              <a:t>Sahnedeki bir grubu seçmenin ikinci ve en iyi yolu ise daha önce bahsettiğim Outliner dır.</a:t>
            </a:r>
          </a:p>
          <a:p>
            <a:pPr lvl="1" algn="just">
              <a:buFont typeface="Arial" pitchFamily="34" charset="0"/>
              <a:buChar char="•"/>
            </a:pPr>
            <a:r>
              <a:rPr lang="tr-TR" dirty="0" smtClean="0">
                <a:sym typeface="Wingdings" pitchFamily="2" charset="2"/>
              </a:rPr>
              <a:t>Outliner ile sahnedeki bir grubu tüm ayrıntıları ile görebiliriz.</a:t>
            </a:r>
          </a:p>
          <a:p>
            <a:pPr lvl="1" algn="just">
              <a:buFont typeface="Arial" pitchFamily="34" charset="0"/>
              <a:buChar char="•"/>
            </a:pPr>
            <a:r>
              <a:rPr lang="tr-TR" dirty="0" smtClean="0">
                <a:sym typeface="Wingdings" pitchFamily="2" charset="2"/>
              </a:rPr>
              <a:t>Ouliner, sahnedeki grup ve bu grubun kapsadığı nesneleri düzenli bir liste halinde görüntüler.</a:t>
            </a:r>
          </a:p>
          <a:p>
            <a:pPr algn="just">
              <a:buFont typeface="Courier New" pitchFamily="49" charset="0"/>
              <a:buChar char="o"/>
            </a:pPr>
            <a:r>
              <a:rPr lang="tr-TR" dirty="0" smtClean="0">
                <a:sym typeface="Wingdings" pitchFamily="2" charset="2"/>
              </a:rPr>
              <a:t>Bir grubu tekrar bozmak istersek :</a:t>
            </a:r>
          </a:p>
          <a:p>
            <a:pPr lvl="1" algn="just">
              <a:buFont typeface="Arial" pitchFamily="34" charset="0"/>
              <a:buChar char="•"/>
            </a:pPr>
            <a:r>
              <a:rPr lang="tr-TR" dirty="0" smtClean="0">
                <a:sym typeface="Wingdings" pitchFamily="2" charset="2"/>
              </a:rPr>
              <a:t>Grup seçili durumdayken </a:t>
            </a:r>
            <a:r>
              <a:rPr lang="tr-TR" b="1" i="1" dirty="0" smtClean="0">
                <a:sym typeface="Wingdings" pitchFamily="2" charset="2"/>
              </a:rPr>
              <a:t>Edit&gt;Ungroup</a:t>
            </a:r>
            <a:r>
              <a:rPr lang="tr-TR" dirty="0" smtClean="0">
                <a:sym typeface="Wingdings" pitchFamily="2" charset="2"/>
              </a:rPr>
              <a:t> komutu kullanılır.</a:t>
            </a:r>
          </a:p>
          <a:p>
            <a:pPr lvl="1" algn="just"/>
            <a:endParaRPr lang="tr-TR" dirty="0"/>
          </a:p>
          <a:p>
            <a:pPr algn="just"/>
            <a:endParaRPr lang="tr-TR" dirty="0" smtClean="0"/>
          </a:p>
          <a:p>
            <a:pPr lvl="2" algn="just">
              <a:buFont typeface="Arial" pitchFamily="34" charset="0"/>
              <a:buChar char="•"/>
            </a:pPr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99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 Arasi Hiyerarşi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365760" lvl="1" indent="0" algn="just">
              <a:buNone/>
            </a:pPr>
            <a:endParaRPr lang="tr-TR" dirty="0" smtClean="0"/>
          </a:p>
          <a:p>
            <a:pPr algn="just"/>
            <a:r>
              <a:rPr lang="tr-TR" dirty="0" smtClean="0">
                <a:sym typeface="Wingdings" pitchFamily="2" charset="2"/>
              </a:rPr>
              <a:t>Nesneler arasında hiyerarşik bağlar kurmak animasyonun ve yapacağımız birçok uygulamanın önemli bir kısmını oluşurur.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algn="just"/>
            <a:r>
              <a:rPr lang="tr-TR" dirty="0" smtClean="0">
                <a:sym typeface="Wingdings" pitchFamily="2" charset="2"/>
              </a:rPr>
              <a:t>Gerçek dünyada mekanik ve doğal birçok yapı çeşitli kurallarla birbirine bağlıdır.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algn="just"/>
            <a:r>
              <a:rPr lang="tr-TR" dirty="0" smtClean="0">
                <a:sym typeface="Wingdings" pitchFamily="2" charset="2"/>
              </a:rPr>
              <a:t>Özellikle mekanik yapılar kendi içlerinde karmaşık bir hiyerarşik yapı sergilerler.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algn="just"/>
            <a:r>
              <a:rPr lang="tr-TR" dirty="0" smtClean="0">
                <a:sym typeface="Wingdings" pitchFamily="2" charset="2"/>
              </a:rPr>
              <a:t>Animasyon bir taklit sanatı olduğu için bizler de Maya’da bu hiyerarşik yapıları gerçekte olduğu gibi kurmak zorundayız.</a:t>
            </a:r>
            <a:endParaRPr lang="tr-TR" dirty="0" smtClean="0"/>
          </a:p>
          <a:p>
            <a:pPr lvl="2" algn="just">
              <a:buFont typeface="Arial" pitchFamily="34" charset="0"/>
              <a:buChar char="•"/>
            </a:pPr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01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Parent - Child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229600" cy="5105400"/>
          </a:xfrm>
        </p:spPr>
        <p:txBody>
          <a:bodyPr>
            <a:normAutofit/>
          </a:bodyPr>
          <a:lstStyle/>
          <a:p>
            <a:pPr marL="365760" lvl="1" indent="0" algn="just">
              <a:buNone/>
            </a:pPr>
            <a:endParaRPr lang="tr-TR" dirty="0" smtClean="0"/>
          </a:p>
          <a:p>
            <a:pPr algn="just"/>
            <a:r>
              <a:rPr lang="tr-TR" dirty="0" smtClean="0">
                <a:sym typeface="Wingdings" pitchFamily="2" charset="2"/>
              </a:rPr>
              <a:t>Bu kavramları bir örnek ile açıklamak gerekirse: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lvl="1" algn="just"/>
            <a:r>
              <a:rPr lang="tr-TR" dirty="0" smtClean="0"/>
              <a:t>İnsan eli</a:t>
            </a:r>
          </a:p>
          <a:p>
            <a:pPr lvl="1" algn="just"/>
            <a:endParaRPr lang="tr-TR" dirty="0" smtClean="0"/>
          </a:p>
          <a:p>
            <a:pPr lvl="2" algn="just">
              <a:buFont typeface="Wingdings" pitchFamily="2" charset="2"/>
              <a:buChar char="Ø"/>
            </a:pPr>
            <a:r>
              <a:rPr lang="tr-TR" dirty="0" smtClean="0"/>
              <a:t>Parmaklarımız elimizin bir parçasıdır ve elimizin hareketine bağımlılardır.</a:t>
            </a:r>
          </a:p>
          <a:p>
            <a:pPr lvl="2" algn="just">
              <a:buFont typeface="Wingdings" pitchFamily="2" charset="2"/>
              <a:buChar char="Ø"/>
            </a:pPr>
            <a:r>
              <a:rPr lang="tr-TR" dirty="0" smtClean="0"/>
              <a:t>Elimiz nereye hareket ederse parmaklarımızda elimizi takip eder.</a:t>
            </a:r>
          </a:p>
          <a:p>
            <a:pPr lvl="2" algn="just">
              <a:buFont typeface="Wingdings" pitchFamily="2" charset="2"/>
              <a:buChar char="Ø"/>
            </a:pPr>
            <a:r>
              <a:rPr lang="tr-TR" dirty="0" smtClean="0"/>
              <a:t>Aynı zamanda elimizde kolumuza bağlıdır vs..</a:t>
            </a:r>
          </a:p>
          <a:p>
            <a:pPr lvl="2" algn="just">
              <a:buFont typeface="Wingdings" pitchFamily="2" charset="2"/>
              <a:buChar char="Ø"/>
            </a:pPr>
            <a:r>
              <a:rPr lang="tr-TR" dirty="0" smtClean="0"/>
              <a:t>Buradaki hiyerarşik yapıda kolumuz elimizin ebeveyni (parent); elimizde parmaklarımızın ebeveynidir (parent).</a:t>
            </a:r>
          </a:p>
          <a:p>
            <a:pPr lvl="2" algn="just">
              <a:buFont typeface="Wingdings" pitchFamily="2" charset="2"/>
              <a:buChar char="Ø"/>
            </a:pPr>
            <a:endParaRPr lang="tr-TR" dirty="0" smtClean="0"/>
          </a:p>
          <a:p>
            <a:pPr algn="just">
              <a:buFont typeface="Courier New" pitchFamily="49" charset="0"/>
              <a:buChar char="o"/>
            </a:pPr>
            <a:r>
              <a:rPr lang="tr-TR" dirty="0" smtClean="0"/>
              <a:t>Bu yapı sayesinde nesnelerimiz düzenli ve olması gerektiği gibi davranırlar.</a:t>
            </a:r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36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Parent - Child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229600" cy="5105400"/>
          </a:xfrm>
        </p:spPr>
        <p:txBody>
          <a:bodyPr>
            <a:normAutofit/>
          </a:bodyPr>
          <a:lstStyle/>
          <a:p>
            <a:pPr marL="365760" lvl="1" indent="0" algn="just">
              <a:buNone/>
            </a:pPr>
            <a:endParaRPr lang="tr-TR" dirty="0" smtClean="0"/>
          </a:p>
          <a:p>
            <a:pPr algn="just"/>
            <a:r>
              <a:rPr lang="tr-TR" dirty="0" smtClean="0">
                <a:sym typeface="Wingdings" pitchFamily="2" charset="2"/>
              </a:rPr>
              <a:t>Maya’da bir parent-child ilişkisi kurmak için: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lvl="1" algn="just"/>
            <a:r>
              <a:rPr lang="tr-TR" dirty="0" smtClean="0">
                <a:sym typeface="Wingdings" pitchFamily="2" charset="2"/>
              </a:rPr>
              <a:t>Önce çocuk konumundaki nesne seçilir</a:t>
            </a:r>
          </a:p>
          <a:p>
            <a:pPr lvl="1" algn="just"/>
            <a:r>
              <a:rPr lang="tr-TR" dirty="0" smtClean="0">
                <a:sym typeface="Wingdings" pitchFamily="2" charset="2"/>
              </a:rPr>
              <a:t>SHIFT tuşu ile ebeveyn nesne seçilir</a:t>
            </a:r>
          </a:p>
          <a:p>
            <a:pPr lvl="1" algn="just"/>
            <a:r>
              <a:rPr lang="tr-TR" dirty="0" smtClean="0">
                <a:sym typeface="Wingdings" pitchFamily="2" charset="2"/>
              </a:rPr>
              <a:t>Menu çubuğundaki </a:t>
            </a:r>
            <a:r>
              <a:rPr lang="tr-TR" b="1" i="1" dirty="0" smtClean="0">
                <a:sym typeface="Wingdings" pitchFamily="2" charset="2"/>
              </a:rPr>
              <a:t>Edit&gt;Parent</a:t>
            </a:r>
            <a:r>
              <a:rPr lang="tr-TR" dirty="0" smtClean="0">
                <a:sym typeface="Wingdings" pitchFamily="2" charset="2"/>
              </a:rPr>
              <a:t> komutu ile bu iki nesne arasında bir hiyerarşi kurmuş olunur.</a:t>
            </a:r>
          </a:p>
          <a:p>
            <a:pPr lvl="1" algn="just"/>
            <a:endParaRPr lang="tr-TR" dirty="0" smtClean="0">
              <a:sym typeface="Wingdings" pitchFamily="2" charset="2"/>
            </a:endParaRPr>
          </a:p>
          <a:p>
            <a:pPr algn="just"/>
            <a:r>
              <a:rPr lang="tr-TR" dirty="0" smtClean="0">
                <a:sym typeface="Wingdings" pitchFamily="2" charset="2"/>
              </a:rPr>
              <a:t>Artık ebeveyn konumundaki nesneye uygulanan her türlü dönüşüm çocuk nesneye de uygulanır.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algn="just"/>
            <a:r>
              <a:rPr lang="tr-TR" dirty="0" smtClean="0">
                <a:sym typeface="Wingdings" pitchFamily="2" charset="2"/>
              </a:rPr>
              <a:t>Fakat aynı durum ters yönde geçerli değildir.</a:t>
            </a:r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2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Parent - Child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229600" cy="5105400"/>
          </a:xfrm>
        </p:spPr>
        <p:txBody>
          <a:bodyPr>
            <a:normAutofit/>
          </a:bodyPr>
          <a:lstStyle/>
          <a:p>
            <a:pPr marL="365760" lvl="1" indent="0" algn="just">
              <a:buNone/>
            </a:pPr>
            <a:endParaRPr lang="tr-TR" dirty="0" smtClean="0"/>
          </a:p>
          <a:p>
            <a:pPr algn="just"/>
            <a:r>
              <a:rPr lang="tr-TR" dirty="0" smtClean="0">
                <a:sym typeface="Wingdings" pitchFamily="2" charset="2"/>
              </a:rPr>
              <a:t>Sahnede parent-child hiyerarşisini kurmanın diğer bir yolu ise Outliner’ladır.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algn="just"/>
            <a:r>
              <a:rPr lang="tr-TR" dirty="0" smtClean="0"/>
              <a:t>Outliner içerisinde bir nesneyi farenin orta tuşu ile diğer nesnenin üzerine sürükleyip bırakmak , sürüklediğimiz nesneyi o nesnenin çocuğu konumuna getirir.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Uygulama****</a:t>
            </a:r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09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 ve Oluşurulmasi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873752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Bu iki yöntem:</a:t>
            </a:r>
          </a:p>
          <a:p>
            <a:pPr marL="0" indent="0" algn="just">
              <a:buNone/>
            </a:pPr>
            <a:r>
              <a:rPr lang="tr-TR" dirty="0" smtClean="0"/>
              <a:t>2)</a:t>
            </a:r>
          </a:p>
          <a:p>
            <a:pPr lvl="1" algn="just"/>
            <a:r>
              <a:rPr lang="tr-TR" dirty="0" smtClean="0"/>
              <a:t>Sahnemizde herhangi bir geometrik nesne oluşturması için Maya’ya komut verdiğimizde nesnemizi interactif bir şekilde sahnede istediğimiz yere sürükleyerek oluşturmak istezmesek: </a:t>
            </a:r>
          </a:p>
          <a:p>
            <a:pPr lvl="2" algn="just"/>
            <a:r>
              <a:rPr lang="tr-TR" dirty="0" smtClean="0"/>
              <a:t>Sahneye bir küp oluşturmak için </a:t>
            </a:r>
          </a:p>
          <a:p>
            <a:pPr lvl="3" algn="just"/>
            <a:r>
              <a:rPr lang="tr-TR" dirty="0" smtClean="0"/>
              <a:t>Create &gt; Polygon Primitives &gt;Interactive Creation seçeneğinin yanındaki seçim objesini kaldırırız. </a:t>
            </a:r>
          </a:p>
          <a:p>
            <a:pPr lvl="3" algn="just"/>
            <a:r>
              <a:rPr lang="tr-TR" dirty="0" smtClean="0"/>
              <a:t>Artık nesne oluşurmak istediğimizde sadece o nesneye tıklamamız yeterli olacaktır.</a:t>
            </a:r>
          </a:p>
          <a:p>
            <a:pPr lvl="3" algn="just"/>
            <a:r>
              <a:rPr lang="tr-TR" dirty="0" smtClean="0"/>
              <a:t>Böylece nesne sabit bir boyda, sahnenin 0 noktasında oluşur.</a:t>
            </a:r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Belma SIRDAŞ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5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Viewport Görüntüleme Modlari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marL="365760" lvl="1" indent="0" algn="just">
              <a:buNone/>
            </a:pPr>
            <a:endParaRPr lang="tr-TR" dirty="0" smtClean="0"/>
          </a:p>
          <a:p>
            <a:pPr algn="just"/>
            <a:r>
              <a:rPr lang="tr-TR" dirty="0" smtClean="0">
                <a:sym typeface="Wingdings" pitchFamily="2" charset="2"/>
              </a:rPr>
              <a:t>Bir model üzerinde çalışırken viewporlarda her tip modeli farklı görüntü modlarında görmek isteyebiliriz.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algn="just"/>
            <a:r>
              <a:rPr lang="tr-TR" dirty="0" smtClean="0">
                <a:sym typeface="Wingdings" pitchFamily="2" charset="2"/>
              </a:rPr>
              <a:t>Her görüntü modu bizlere bazı avantajlar sunar.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algn="just"/>
            <a:r>
              <a:rPr lang="tr-TR" dirty="0" smtClean="0">
                <a:sym typeface="Wingdings" pitchFamily="2" charset="2"/>
              </a:rPr>
              <a:t>Maya’da viewportlar üzzerinde yapacağımız her görüntüleme modu değişikliğini </a:t>
            </a:r>
            <a:r>
              <a:rPr lang="tr-TR" b="1" i="1" dirty="0" smtClean="0">
                <a:sym typeface="Wingdings" pitchFamily="2" charset="2"/>
              </a:rPr>
              <a:t>Panel</a:t>
            </a:r>
            <a:r>
              <a:rPr lang="tr-TR" dirty="0" smtClean="0">
                <a:sym typeface="Wingdings" pitchFamily="2" charset="2"/>
              </a:rPr>
              <a:t> menüsü ve </a:t>
            </a:r>
            <a:r>
              <a:rPr lang="tr-TR" b="1" i="1" dirty="0" smtClean="0">
                <a:sym typeface="Wingdings" pitchFamily="2" charset="2"/>
              </a:rPr>
              <a:t>Panel Toolbar </a:t>
            </a:r>
            <a:r>
              <a:rPr lang="tr-TR" dirty="0" smtClean="0">
                <a:sym typeface="Wingdings" pitchFamily="2" charset="2"/>
              </a:rPr>
              <a:t>üzerinden yaparız.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algn="just"/>
            <a:r>
              <a:rPr lang="tr-TR" dirty="0" smtClean="0">
                <a:sym typeface="Wingdings" pitchFamily="2" charset="2"/>
              </a:rPr>
              <a:t>Her viewportun kendisine ait bir panel menusu ve panel toolbarı vardır.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algn="just"/>
            <a:r>
              <a:rPr lang="tr-TR" dirty="0" smtClean="0">
                <a:sym typeface="Wingdings" pitchFamily="2" charset="2"/>
              </a:rPr>
              <a:t>Böylece her viewport için farklı görüntüleme ayarı kullanabiliriz.</a:t>
            </a:r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17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Viewport Görüntüleme Modlari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229600" cy="5105400"/>
          </a:xfrm>
        </p:spPr>
        <p:txBody>
          <a:bodyPr>
            <a:normAutofit lnSpcReduction="10000"/>
          </a:bodyPr>
          <a:lstStyle/>
          <a:p>
            <a:pPr marL="365760" lvl="1" indent="0" algn="just">
              <a:buNone/>
            </a:pPr>
            <a:endParaRPr lang="tr-TR" dirty="0" smtClean="0"/>
          </a:p>
          <a:p>
            <a:pPr algn="just"/>
            <a:r>
              <a:rPr lang="tr-TR" dirty="0" smtClean="0">
                <a:sym typeface="Wingdings" pitchFamily="2" charset="2"/>
              </a:rPr>
              <a:t>Panel menusunde, bağlı olduğu viewportun görüntü modu ile ilgili seçenekler yer alır.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algn="just"/>
            <a:r>
              <a:rPr lang="tr-TR" dirty="0" smtClean="0">
                <a:sym typeface="Wingdings" pitchFamily="2" charset="2"/>
              </a:rPr>
              <a:t>Bu menu sayesinde farklı modlar seçilebilir ve viewportun o anda görüntülenecek viewport elemanlarını seçebiliriz.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algn="just"/>
            <a:r>
              <a:rPr lang="tr-TR" dirty="0" smtClean="0">
                <a:sym typeface="Wingdings" pitchFamily="2" charset="2"/>
              </a:rPr>
              <a:t>Panel tool da ise bazı görüntü seçenekleri için önceden düzenlenmiş ayarlar vardır.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algn="just"/>
            <a:r>
              <a:rPr lang="tr-TR" dirty="0" smtClean="0">
                <a:sym typeface="Wingdings" pitchFamily="2" charset="2"/>
              </a:rPr>
              <a:t>Bu ayarlar sayesinde Panel menusune </a:t>
            </a:r>
            <a:r>
              <a:rPr lang="tr-TR" smtClean="0">
                <a:sym typeface="Wingdings" pitchFamily="2" charset="2"/>
              </a:rPr>
              <a:t>girmeden bazı </a:t>
            </a:r>
            <a:r>
              <a:rPr lang="tr-TR" dirty="0" smtClean="0">
                <a:sym typeface="Wingdings" pitchFamily="2" charset="2"/>
              </a:rPr>
              <a:t>ayarları değiştirebiliriz.</a:t>
            </a:r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39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Viewport Görüntleme Modlari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229600" cy="5105400"/>
          </a:xfrm>
        </p:spPr>
        <p:txBody>
          <a:bodyPr>
            <a:normAutofit/>
          </a:bodyPr>
          <a:lstStyle/>
          <a:p>
            <a:pPr marL="365760" lvl="1" indent="0" algn="just">
              <a:buNone/>
            </a:pPr>
            <a:endParaRPr lang="tr-TR" dirty="0" smtClean="0"/>
          </a:p>
          <a:p>
            <a:pPr algn="just"/>
            <a:r>
              <a:rPr lang="tr-TR" dirty="0" smtClean="0">
                <a:sym typeface="Wingdings" pitchFamily="2" charset="2"/>
              </a:rPr>
              <a:t>Wireframe (Tel Kafes)</a:t>
            </a:r>
          </a:p>
          <a:p>
            <a:pPr lvl="1" algn="just"/>
            <a:r>
              <a:rPr lang="tr-TR" dirty="0" smtClean="0">
                <a:sym typeface="Wingdings" pitchFamily="2" charset="2"/>
              </a:rPr>
              <a:t>Wireframe modu ile sahnedeki nesneler tel kafes şeklinde görünürler.</a:t>
            </a:r>
          </a:p>
          <a:p>
            <a:pPr lvl="1" algn="just"/>
            <a:endParaRPr lang="tr-TR" dirty="0" smtClean="0">
              <a:sym typeface="Wingdings" pitchFamily="2" charset="2"/>
            </a:endParaRPr>
          </a:p>
          <a:p>
            <a:pPr lvl="1" algn="just"/>
            <a:r>
              <a:rPr lang="tr-TR" dirty="0" smtClean="0">
                <a:sym typeface="Wingdings" pitchFamily="2" charset="2"/>
              </a:rPr>
              <a:t>Bu gölgelendirme modu çok hızlı çalışır fakat üzerinde çalıştığınız model hakkında fazla fikir sahibi olamazsınız.</a:t>
            </a:r>
          </a:p>
          <a:p>
            <a:pPr lvl="1" algn="just"/>
            <a:endParaRPr lang="tr-TR" dirty="0" smtClean="0">
              <a:sym typeface="Wingdings" pitchFamily="2" charset="2"/>
            </a:endParaRPr>
          </a:p>
          <a:p>
            <a:pPr lvl="1" algn="just"/>
            <a:r>
              <a:rPr lang="tr-TR" dirty="0" smtClean="0">
                <a:sym typeface="Wingdings" pitchFamily="2" charset="2"/>
              </a:rPr>
              <a:t>Bu modun klavye kısayolu 4tür.</a:t>
            </a:r>
          </a:p>
          <a:p>
            <a:pPr lvl="1" algn="just"/>
            <a:endParaRPr lang="tr-TR" dirty="0" smtClean="0">
              <a:sym typeface="Wingdings" pitchFamily="2" charset="2"/>
            </a:endParaRPr>
          </a:p>
          <a:p>
            <a:pPr lvl="1" algn="just"/>
            <a:r>
              <a:rPr lang="tr-TR" dirty="0" smtClean="0">
                <a:sym typeface="Wingdings" pitchFamily="2" charset="2"/>
              </a:rPr>
              <a:t>Panel menusunden </a:t>
            </a:r>
            <a:r>
              <a:rPr lang="tr-TR" b="1" i="1" dirty="0" smtClean="0">
                <a:sym typeface="Wingdings" pitchFamily="2" charset="2"/>
              </a:rPr>
              <a:t>Shading&gt;Wireframe</a:t>
            </a:r>
            <a:r>
              <a:rPr lang="tr-TR" dirty="0" smtClean="0">
                <a:sym typeface="Wingdings" pitchFamily="2" charset="2"/>
              </a:rPr>
              <a:t> seçilerek de bu moda geçilebilinir.</a:t>
            </a:r>
          </a:p>
          <a:p>
            <a:pPr marL="0" indent="0" algn="just">
              <a:buNone/>
            </a:pPr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98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Viewport Görüntleme Modlari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365760" lvl="1" indent="0" algn="just">
              <a:buNone/>
            </a:pPr>
            <a:endParaRPr lang="tr-TR" dirty="0" smtClean="0"/>
          </a:p>
          <a:p>
            <a:pPr algn="just"/>
            <a:r>
              <a:rPr lang="tr-TR" dirty="0" smtClean="0">
                <a:sym typeface="Wingdings" pitchFamily="2" charset="2"/>
              </a:rPr>
              <a:t>Smooth Shade</a:t>
            </a:r>
          </a:p>
          <a:p>
            <a:pPr lvl="1" algn="just"/>
            <a:r>
              <a:rPr lang="tr-TR" dirty="0" smtClean="0">
                <a:sym typeface="Wingdings" pitchFamily="2" charset="2"/>
              </a:rPr>
              <a:t>Bu modda modelinizi gölgelendirilmiş ve aslına yakın bir haliyle görürsünüz.</a:t>
            </a:r>
          </a:p>
          <a:p>
            <a:pPr lvl="1" algn="just"/>
            <a:endParaRPr lang="tr-TR" dirty="0" smtClean="0">
              <a:sym typeface="Wingdings" pitchFamily="2" charset="2"/>
            </a:endParaRPr>
          </a:p>
          <a:p>
            <a:pPr lvl="1" algn="just"/>
            <a:r>
              <a:rPr lang="tr-TR" dirty="0" smtClean="0">
                <a:sym typeface="Wingdings" pitchFamily="2" charset="2"/>
              </a:rPr>
              <a:t>Wireframe moduna göre daha yavaş çalışma şekli olduğu halde en çok kullanılan mod budur.</a:t>
            </a:r>
          </a:p>
          <a:p>
            <a:pPr lvl="1" algn="just"/>
            <a:endParaRPr lang="tr-TR" dirty="0" smtClean="0">
              <a:sym typeface="Wingdings" pitchFamily="2" charset="2"/>
            </a:endParaRPr>
          </a:p>
          <a:p>
            <a:pPr lvl="1" algn="just"/>
            <a:r>
              <a:rPr lang="tr-TR" dirty="0" smtClean="0">
                <a:sym typeface="Wingdings" pitchFamily="2" charset="2"/>
              </a:rPr>
              <a:t>Klavye kısayolu 5tir.</a:t>
            </a:r>
          </a:p>
          <a:p>
            <a:pPr lvl="1" algn="just"/>
            <a:endParaRPr lang="tr-TR" dirty="0" smtClean="0">
              <a:sym typeface="Wingdings" pitchFamily="2" charset="2"/>
            </a:endParaRPr>
          </a:p>
          <a:p>
            <a:pPr lvl="1" algn="just"/>
            <a:r>
              <a:rPr lang="tr-TR" dirty="0" smtClean="0">
                <a:sym typeface="Wingdings" pitchFamily="2" charset="2"/>
              </a:rPr>
              <a:t>Panel menusunden </a:t>
            </a:r>
            <a:r>
              <a:rPr lang="tr-TR" b="1" i="1" dirty="0" smtClean="0">
                <a:sym typeface="Wingdings" pitchFamily="2" charset="2"/>
              </a:rPr>
              <a:t>Shading&gt;Smooth Shade All</a:t>
            </a:r>
            <a:r>
              <a:rPr lang="tr-TR" dirty="0" smtClean="0">
                <a:sym typeface="Wingdings" pitchFamily="2" charset="2"/>
              </a:rPr>
              <a:t> seçeneği ile de aktif hale gelir.</a:t>
            </a:r>
          </a:p>
          <a:p>
            <a:pPr lvl="1" algn="just"/>
            <a:endParaRPr lang="tr-TR" dirty="0" smtClean="0">
              <a:sym typeface="Wingdings" pitchFamily="2" charset="2"/>
            </a:endParaRPr>
          </a:p>
          <a:p>
            <a:pPr lvl="1" algn="just"/>
            <a:r>
              <a:rPr lang="tr-TR" dirty="0" smtClean="0">
                <a:sym typeface="Wingdings" pitchFamily="2" charset="2"/>
              </a:rPr>
              <a:t>Panel menusunde bu modun hemen altında </a:t>
            </a:r>
            <a:r>
              <a:rPr lang="tr-TR" b="1" i="1" dirty="0" smtClean="0">
                <a:sym typeface="Wingdings" pitchFamily="2" charset="2"/>
              </a:rPr>
              <a:t>Smooth Shade Selected Items</a:t>
            </a:r>
            <a:r>
              <a:rPr lang="tr-TR" dirty="0" smtClean="0">
                <a:sym typeface="Wingdings" pitchFamily="2" charset="2"/>
              </a:rPr>
              <a:t> ise sadece sahnedeki seçili nesneyi Smooth Shade ile görüntülemeyi sağlar.</a:t>
            </a:r>
          </a:p>
          <a:p>
            <a:pPr marL="0" indent="0" algn="just">
              <a:buNone/>
            </a:pPr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60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Viewport Görüntleme Modlari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781537"/>
            <a:ext cx="8229600" cy="4466863"/>
          </a:xfrm>
        </p:spPr>
        <p:txBody>
          <a:bodyPr>
            <a:normAutofit/>
          </a:bodyPr>
          <a:lstStyle/>
          <a:p>
            <a:pPr marL="365760" lvl="1" indent="0" algn="just">
              <a:buNone/>
            </a:pPr>
            <a:endParaRPr lang="tr-TR" dirty="0" smtClean="0"/>
          </a:p>
          <a:p>
            <a:pPr algn="just"/>
            <a:r>
              <a:rPr lang="tr-TR" dirty="0" smtClean="0">
                <a:sym typeface="Wingdings" pitchFamily="2" charset="2"/>
              </a:rPr>
              <a:t>Wireframe on Shaded seçeneği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lvl="1" algn="just"/>
            <a:r>
              <a:rPr lang="tr-TR" dirty="0" smtClean="0">
                <a:sym typeface="Wingdings" pitchFamily="2" charset="2"/>
              </a:rPr>
              <a:t>Bu seçenek bir viewport görüntüleme modu değildir.</a:t>
            </a:r>
          </a:p>
          <a:p>
            <a:pPr lvl="1" algn="just"/>
            <a:endParaRPr lang="tr-TR" dirty="0" smtClean="0">
              <a:sym typeface="Wingdings" pitchFamily="2" charset="2"/>
            </a:endParaRPr>
          </a:p>
          <a:p>
            <a:pPr lvl="1" algn="just"/>
            <a:r>
              <a:rPr lang="tr-TR" dirty="0" smtClean="0">
                <a:sym typeface="Wingdings" pitchFamily="2" charset="2"/>
              </a:rPr>
              <a:t>Panel menusundeki Shadingden bu seçeneği aktif hale getirirsenizde Smooth Shade ile görüntülenen modelleriniz aynı zamanda Wireframe olarak da gösterilir.</a:t>
            </a:r>
          </a:p>
          <a:p>
            <a:pPr lvl="1" algn="just"/>
            <a:endParaRPr lang="tr-TR" dirty="0" smtClean="0">
              <a:sym typeface="Wingdings" pitchFamily="2" charset="2"/>
            </a:endParaRPr>
          </a:p>
          <a:p>
            <a:pPr lvl="1" algn="just"/>
            <a:r>
              <a:rPr lang="tr-TR" dirty="0" smtClean="0">
                <a:sym typeface="Wingdings" pitchFamily="2" charset="2"/>
              </a:rPr>
              <a:t>Böylece modelimizi hem Wireframe hem de Smooth Shade ile görüntülemiş oluruz. </a:t>
            </a:r>
          </a:p>
          <a:p>
            <a:pPr lvl="1" algn="just"/>
            <a:endParaRPr lang="tr-TR" dirty="0" smtClean="0">
              <a:sym typeface="Wingdings" pitchFamily="2" charset="2"/>
            </a:endParaRPr>
          </a:p>
          <a:p>
            <a:pPr marL="0" indent="0" algn="just">
              <a:buNone/>
            </a:pPr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80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Viewport Görüntleme Modlari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229600" cy="5029200"/>
          </a:xfrm>
        </p:spPr>
        <p:txBody>
          <a:bodyPr>
            <a:normAutofit/>
          </a:bodyPr>
          <a:lstStyle/>
          <a:p>
            <a:pPr marL="365760" lvl="1" indent="0" algn="just">
              <a:buNone/>
            </a:pPr>
            <a:endParaRPr lang="tr-TR" dirty="0" smtClean="0"/>
          </a:p>
          <a:p>
            <a:pPr algn="just"/>
            <a:r>
              <a:rPr lang="tr-TR" dirty="0" smtClean="0">
                <a:sym typeface="Wingdings" pitchFamily="2" charset="2"/>
              </a:rPr>
              <a:t>X-Ray</a:t>
            </a:r>
          </a:p>
          <a:p>
            <a:pPr lvl="1" algn="just"/>
            <a:r>
              <a:rPr lang="tr-TR" dirty="0" smtClean="0">
                <a:sym typeface="Wingdings" pitchFamily="2" charset="2"/>
              </a:rPr>
              <a:t>X-Ray mod, smooth shade moduna benzer fakat sahnedeki modeli yarı saydam olarak görebilmemizi sağlar.</a:t>
            </a:r>
          </a:p>
          <a:p>
            <a:pPr lvl="1" algn="just"/>
            <a:endParaRPr lang="tr-TR" dirty="0" smtClean="0">
              <a:sym typeface="Wingdings" pitchFamily="2" charset="2"/>
            </a:endParaRPr>
          </a:p>
          <a:p>
            <a:pPr lvl="1" algn="just"/>
            <a:r>
              <a:rPr lang="tr-TR" dirty="0" smtClean="0">
                <a:sym typeface="Wingdings" pitchFamily="2" charset="2"/>
              </a:rPr>
              <a:t>Bu mod nispeten yavaş bir görüntüleme sunsa da bazı durumlarda kullanışlı olabilir.</a:t>
            </a:r>
          </a:p>
          <a:p>
            <a:pPr lvl="1" algn="just"/>
            <a:endParaRPr lang="tr-TR" dirty="0" smtClean="0">
              <a:sym typeface="Wingdings" pitchFamily="2" charset="2"/>
            </a:endParaRPr>
          </a:p>
          <a:p>
            <a:pPr lvl="2" algn="just"/>
            <a:r>
              <a:rPr lang="tr-TR" dirty="0" smtClean="0">
                <a:sym typeface="Wingdings" pitchFamily="2" charset="2"/>
              </a:rPr>
              <a:t>Örn: kareker animasyonu ile ilgili bir çalışmada karakterinizin içine döşediğiniz kemikleri görebilmenizi sağlar.</a:t>
            </a:r>
          </a:p>
          <a:p>
            <a:pPr lvl="2" algn="just"/>
            <a:endParaRPr lang="tr-TR" dirty="0" smtClean="0">
              <a:sym typeface="Wingdings" pitchFamily="2" charset="2"/>
            </a:endParaRPr>
          </a:p>
          <a:p>
            <a:pPr lvl="1" algn="just"/>
            <a:r>
              <a:rPr lang="tr-TR" dirty="0" smtClean="0">
                <a:sym typeface="Wingdings" pitchFamily="2" charset="2"/>
              </a:rPr>
              <a:t>Not: Maya’da mevcut görüntüleme seçenekleri yalnızca bunlar değildir fakat en sık kullanılacaklar bunlardır. İlerleyen derslerde farklı seçeneklerde aktarılacaktır.</a:t>
            </a:r>
          </a:p>
          <a:p>
            <a:pPr lvl="1" algn="just"/>
            <a:endParaRPr lang="tr-TR" dirty="0" smtClean="0">
              <a:sym typeface="Wingdings" pitchFamily="2" charset="2"/>
            </a:endParaRPr>
          </a:p>
          <a:p>
            <a:pPr marL="0" indent="0" algn="just">
              <a:buNone/>
            </a:pPr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24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Primitif Şekiller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873752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Create mesunu altında bulunan bütün temel şekillere </a:t>
            </a:r>
            <a:r>
              <a:rPr lang="tr-TR" b="1" i="1" dirty="0" smtClean="0"/>
              <a:t>primitif şekiller </a:t>
            </a:r>
            <a:r>
              <a:rPr lang="tr-TR" dirty="0" smtClean="0"/>
              <a:t>denir.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Primitif kelime anlamı ilkel-gelişmemiş demektir.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Primitif şekillerin başlıca özelliği çeşitli parametrelere sahip temel geometrik şekiller olmalarıdır.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/>
              <a:t>Herbir </a:t>
            </a:r>
            <a:r>
              <a:rPr lang="tr-TR" dirty="0" smtClean="0"/>
              <a:t>primitif şeklin kendisine has parametreleri vardır.</a:t>
            </a:r>
          </a:p>
          <a:p>
            <a:pPr lvl="1" algn="just"/>
            <a:r>
              <a:rPr lang="tr-TR" dirty="0" smtClean="0"/>
              <a:t>Kürede bulunan çap parametresi  küpte yoktur.</a:t>
            </a:r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Belma SIRDAŞ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Primitif Şekiller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905000"/>
            <a:ext cx="8077200" cy="46482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Create mesunu altında render edilebilen primitif şekiller iki farklı gruba ayrılmıştır.</a:t>
            </a:r>
          </a:p>
          <a:p>
            <a:pPr lvl="1" algn="just"/>
            <a:r>
              <a:rPr lang="tr-TR" dirty="0" smtClean="0"/>
              <a:t>Nurbs</a:t>
            </a:r>
          </a:p>
          <a:p>
            <a:pPr lvl="1" algn="just"/>
            <a:r>
              <a:rPr lang="tr-TR" dirty="0" smtClean="0"/>
              <a:t>Polygon</a:t>
            </a:r>
          </a:p>
          <a:p>
            <a:pPr algn="just"/>
            <a:r>
              <a:rPr lang="tr-TR" dirty="0" smtClean="0"/>
              <a:t>Bu iki farklı grup altındaki primitif şekiller sırasıyla;</a:t>
            </a:r>
          </a:p>
          <a:p>
            <a:pPr lvl="1" algn="just"/>
            <a:r>
              <a:rPr lang="tr-TR" dirty="0" smtClean="0"/>
              <a:t>Sphere (küre), cube(küp), cylinder(silindir), cone (koni), plane (düzlem), pipe (boru), helix (yay), platonic solid (karmaşık geometri).</a:t>
            </a:r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Belma SIRDAŞ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8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Primitif Şekiller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981200"/>
            <a:ext cx="8077200" cy="38100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Primitif şekiller genel anlamda basit, fakat kullanışlı nesnelerdir.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Bunlar sayesinde karmaşık şekiller oluşturulabilir.</a:t>
            </a:r>
          </a:p>
          <a:p>
            <a:pPr algn="just"/>
            <a:endParaRPr lang="tr-TR" dirty="0" smtClean="0"/>
          </a:p>
          <a:p>
            <a:pPr lvl="1" algn="just"/>
            <a:r>
              <a:rPr lang="tr-TR" dirty="0" smtClean="0"/>
              <a:t>Farklı </a:t>
            </a:r>
            <a:r>
              <a:rPr lang="tr-TR" dirty="0"/>
              <a:t>primitif </a:t>
            </a:r>
            <a:r>
              <a:rPr lang="tr-TR" dirty="0" smtClean="0"/>
              <a:t>şekiller birleştirilebiliriz.</a:t>
            </a:r>
          </a:p>
          <a:p>
            <a:pPr lvl="1" algn="just"/>
            <a:r>
              <a:rPr lang="tr-TR" dirty="0"/>
              <a:t>Tek bir primitif </a:t>
            </a:r>
            <a:r>
              <a:rPr lang="tr-TR" dirty="0" smtClean="0"/>
              <a:t>şekli değiştirebiliriz.</a:t>
            </a:r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Belma SIRDAŞ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9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Primitif Şekiller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50292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dirty="0" smtClean="0"/>
              <a:t>UYGULAMA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Primitif bir şekil oluşturup çeşitli parametrelerini tanıyalım:</a:t>
            </a:r>
          </a:p>
          <a:p>
            <a:pPr lvl="1" algn="just"/>
            <a:r>
              <a:rPr lang="tr-TR" dirty="0" smtClean="0"/>
              <a:t>Create&gt;Polygon Primitives&gt;Ineractive creation seçeneğini devre dışı bırakalım.</a:t>
            </a:r>
          </a:p>
          <a:p>
            <a:pPr lvl="1" algn="just"/>
            <a:r>
              <a:rPr lang="tr-TR" dirty="0" smtClean="0"/>
              <a:t>Cylinder e tıklayarak sahneye bir silindir oluşturalım.</a:t>
            </a:r>
          </a:p>
          <a:p>
            <a:pPr lvl="1" algn="just"/>
            <a:r>
              <a:rPr lang="tr-TR" dirty="0" smtClean="0"/>
              <a:t>Alt+sağ fare tuşuyla silindire yaklaşalım.</a:t>
            </a:r>
          </a:p>
          <a:p>
            <a:pPr lvl="1" algn="just"/>
            <a:r>
              <a:rPr lang="tr-TR" dirty="0" smtClean="0"/>
              <a:t>Ekranın sağ tarafındaki channel box tan </a:t>
            </a:r>
            <a:r>
              <a:rPr lang="tr-TR" b="1" dirty="0" smtClean="0"/>
              <a:t>INPUTS </a:t>
            </a:r>
            <a:r>
              <a:rPr lang="tr-TR" dirty="0" smtClean="0"/>
              <a:t>yazısının altındaki </a:t>
            </a:r>
            <a:r>
              <a:rPr lang="tr-TR" b="1" dirty="0" smtClean="0"/>
              <a:t>polyCylinder1</a:t>
            </a:r>
            <a:r>
              <a:rPr lang="tr-TR" dirty="0" smtClean="0"/>
              <a:t> yazısına tıklayalım.</a:t>
            </a:r>
          </a:p>
          <a:p>
            <a:pPr lvl="1" algn="just"/>
            <a:r>
              <a:rPr lang="tr-TR" dirty="0" smtClean="0"/>
              <a:t>Hemen alt kısımda silindirimizle ilgili çeşitli parametreleri görebiliriz.</a:t>
            </a:r>
          </a:p>
          <a:p>
            <a:pPr lvl="1" algn="just"/>
            <a:r>
              <a:rPr lang="tr-TR" dirty="0" smtClean="0"/>
              <a:t>Radius değerini değiştirerek 2 yapın, silindirin çapının değiştiğini göreceksiniz.</a:t>
            </a:r>
          </a:p>
          <a:p>
            <a:pPr lvl="1" algn="just"/>
            <a:r>
              <a:rPr lang="tr-TR" dirty="0" smtClean="0"/>
              <a:t>Height değerini 1’e düşürün, yüksekliğin değiştiğini </a:t>
            </a:r>
            <a:r>
              <a:rPr lang="tr-TR" dirty="0"/>
              <a:t>göreceksiniz.</a:t>
            </a:r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84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Primitif Şekiller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953000"/>
          </a:xfrm>
        </p:spPr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Primitif bir şekil oluşturup çeşitli parametrelerini tanıyalım:</a:t>
            </a:r>
          </a:p>
          <a:p>
            <a:pPr lvl="1" algn="just"/>
            <a:r>
              <a:rPr lang="tr-TR" dirty="0" smtClean="0"/>
              <a:t>Şimdi imleciniz viewport içerisinde herhangi bir yerdeyken SPACE tuşuna 1 kez basın, böylece 4lü görünüm moduna geçeceksiniz.</a:t>
            </a:r>
          </a:p>
          <a:p>
            <a:pPr lvl="1" algn="just"/>
            <a:r>
              <a:rPr lang="tr-TR" dirty="0" smtClean="0"/>
              <a:t>İmleci en baştaki top viewportunun üzerine getirin ve </a:t>
            </a:r>
            <a:r>
              <a:rPr lang="tr-TR" dirty="0"/>
              <a:t>SPACE tuşuna </a:t>
            </a:r>
            <a:r>
              <a:rPr lang="tr-TR" dirty="0" smtClean="0"/>
              <a:t>1 kez daha basın, şimdi top viewportunu tam ekran olarak görüntüleyecektir.</a:t>
            </a:r>
          </a:p>
          <a:p>
            <a:pPr lvl="1" algn="just"/>
            <a:r>
              <a:rPr lang="tr-TR" dirty="0" smtClean="0"/>
              <a:t>Aynı şekilde channel box ta silidirin parametrelerinin olduğu bölüme gelin, radius yazısının üzerine bir kez tıklayın. Radius yazısı siyah bir dikdörtgenle vurgulanacaktır.</a:t>
            </a:r>
          </a:p>
          <a:p>
            <a:pPr lvl="1" algn="just"/>
            <a:r>
              <a:rPr lang="tr-TR" dirty="0" smtClean="0"/>
              <a:t>İmleci silindire yaklaştırın farenin orta duşuna basarak yavaşça soldan sağa doğru sürükleyin</a:t>
            </a:r>
          </a:p>
          <a:p>
            <a:pPr lvl="1" algn="just"/>
            <a:r>
              <a:rPr lang="tr-TR" dirty="0" smtClean="0"/>
              <a:t>Fare sürüklendikçe silindirin çapının buna göre büyüdüğünü göreceksiniz.</a:t>
            </a:r>
          </a:p>
          <a:p>
            <a:pPr lvl="1" algn="just"/>
            <a:endParaRPr lang="tr-TR" dirty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34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82FB95429831449FA538E99B655801" ma:contentTypeVersion="" ma:contentTypeDescription="Create a new document." ma:contentTypeScope="" ma:versionID="bf6bb9199b9f7cc2caf3c518e3464ae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9A94D7D-29B8-4A07-84F2-0959129BDD22}"/>
</file>

<file path=customXml/itemProps2.xml><?xml version="1.0" encoding="utf-8"?>
<ds:datastoreItem xmlns:ds="http://schemas.openxmlformats.org/officeDocument/2006/customXml" ds:itemID="{2A78716B-EF41-4B2C-8A8C-68178F8047B7}"/>
</file>

<file path=customXml/itemProps3.xml><?xml version="1.0" encoding="utf-8"?>
<ds:datastoreItem xmlns:ds="http://schemas.openxmlformats.org/officeDocument/2006/customXml" ds:itemID="{1CCCC309-8A0B-47F0-A0A6-90E48FDA507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1349</TotalTime>
  <Words>2908</Words>
  <Application>Microsoft Office PowerPoint</Application>
  <PresentationFormat>On-screen Show (4:3)</PresentationFormat>
  <Paragraphs>530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Century Schoolbook</vt:lpstr>
      <vt:lpstr>Courier New</vt:lpstr>
      <vt:lpstr>Wingdings</vt:lpstr>
      <vt:lpstr>Wingdings 2</vt:lpstr>
      <vt:lpstr>Oriel</vt:lpstr>
      <vt:lpstr> </vt:lpstr>
      <vt:lpstr>Nesneler ve Oluşurulmasi</vt:lpstr>
      <vt:lpstr>Nesneler ve Oluşurulmasi</vt:lpstr>
      <vt:lpstr>Nesneler ve Oluşurulmasi</vt:lpstr>
      <vt:lpstr>Temel Primitif Şekiller</vt:lpstr>
      <vt:lpstr>Temel Primitif Şekiller</vt:lpstr>
      <vt:lpstr>Temel Primitif Şekiller</vt:lpstr>
      <vt:lpstr>Temel Primitif Şekiller</vt:lpstr>
      <vt:lpstr>Temel Primitif Şekiller</vt:lpstr>
      <vt:lpstr>Temel Primitif Şekiller</vt:lpstr>
      <vt:lpstr>Diger nesneler  ( Işiklar ve Kameralar )</vt:lpstr>
      <vt:lpstr>Diger nesneler  ( Işiklar ve Kameralar )</vt:lpstr>
      <vt:lpstr>Diger nesneler  ( Işiklar ve Kameralar )</vt:lpstr>
      <vt:lpstr>Diger nesneler  ( Işiklar ve Kameralar )</vt:lpstr>
      <vt:lpstr>Nesneleri Seçmek, Taşimak, Döndürmek ve Ölçeklendirmek</vt:lpstr>
      <vt:lpstr>Nesneleri Seçmek, Taşimak, Döndürmek ve Ölçeklendirmek</vt:lpstr>
      <vt:lpstr>Nesneleri Seçmek, Taşimak, Döndürmek ve Ölçeklendirmek</vt:lpstr>
      <vt:lpstr>Nesneleri Seçmek, Taşimak, Döndürmek ve Ölçeklendirmek</vt:lpstr>
      <vt:lpstr>Nesneleri Seçmek, Taşimak, Döndürmek ve Ölçeklendirmek</vt:lpstr>
      <vt:lpstr>Nesneleri Seçmek, Taşimak, Döndürmek ve Ölçeklendirmek</vt:lpstr>
      <vt:lpstr>Nesneleri Seçmek, Taşimak, Döndürmek ve Ölçeklendirmek</vt:lpstr>
      <vt:lpstr>Nesneleri Seçmek, Taşimak, Döndürmek ve Ölçeklendirmek</vt:lpstr>
      <vt:lpstr>Nesneleri Seçmek, Taşimak, Döndürmek ve Ölçeklendirmek</vt:lpstr>
      <vt:lpstr>Outliner</vt:lpstr>
      <vt:lpstr>Outliner</vt:lpstr>
      <vt:lpstr>Pivot Noktasi</vt:lpstr>
      <vt:lpstr>Pivot Noktasi</vt:lpstr>
      <vt:lpstr>Nesneleri Çoğalmak</vt:lpstr>
      <vt:lpstr>Nesneleri Çoğalmak</vt:lpstr>
      <vt:lpstr>Nesneleri Çoğalmak</vt:lpstr>
      <vt:lpstr>Kopyalamak ve Örneklemek</vt:lpstr>
      <vt:lpstr>Gelişmiş Kopyalama Seçenekleri</vt:lpstr>
      <vt:lpstr>Nesneleri Gruplamak</vt:lpstr>
      <vt:lpstr>Nesneleri Gruplamak</vt:lpstr>
      <vt:lpstr>Nesneleri Gruplamak</vt:lpstr>
      <vt:lpstr>Nesneler Arasi Hiyerarşi</vt:lpstr>
      <vt:lpstr>Parent - Child</vt:lpstr>
      <vt:lpstr>Parent - Child</vt:lpstr>
      <vt:lpstr>Parent - Child</vt:lpstr>
      <vt:lpstr>Viewport Görüntüleme Modlari</vt:lpstr>
      <vt:lpstr>Viewport Görüntüleme Modlari</vt:lpstr>
      <vt:lpstr>Temel Viewport Görüntleme Modlari</vt:lpstr>
      <vt:lpstr>Temel Viewport Görüntleme Modlari</vt:lpstr>
      <vt:lpstr>Temel Viewport Görüntleme Modlari</vt:lpstr>
      <vt:lpstr>Temel Viewport Görüntleme Modlari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ITEC393 3D Character Animation</dc:title>
  <dc:creator>btyo</dc:creator>
  <cp:lastModifiedBy>pinar sahin</cp:lastModifiedBy>
  <cp:revision>328</cp:revision>
  <dcterms:created xsi:type="dcterms:W3CDTF">2006-08-16T00:00:00Z</dcterms:created>
  <dcterms:modified xsi:type="dcterms:W3CDTF">2017-10-16T09:11:16Z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0x010100DE82FB95429831449FA538E99B655801</vt:lpwstr>
  </property>
</Properties>
</file>