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84" r:id="rId1"/>
  </p:sldMasterIdLst>
  <p:notesMasterIdLst>
    <p:notesMasterId r:id="rId19"/>
  </p:notesMasterIdLst>
  <p:sldIdLst>
    <p:sldId id="256" r:id="rId2"/>
    <p:sldId id="257" r:id="rId3"/>
    <p:sldId id="268" r:id="rId4"/>
    <p:sldId id="269" r:id="rId5"/>
    <p:sldId id="261" r:id="rId6"/>
    <p:sldId id="270" r:id="rId7"/>
    <p:sldId id="265" r:id="rId8"/>
    <p:sldId id="266" r:id="rId9"/>
    <p:sldId id="273" r:id="rId10"/>
    <p:sldId id="262" r:id="rId11"/>
    <p:sldId id="263" r:id="rId12"/>
    <p:sldId id="264" r:id="rId13"/>
    <p:sldId id="259" r:id="rId14"/>
    <p:sldId id="272" r:id="rId15"/>
    <p:sldId id="276" r:id="rId16"/>
    <p:sldId id="260"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267572-EBB6-4A7A-B827-488F93DADAFE}" type="datetimeFigureOut">
              <a:rPr lang="en-US" smtClean="0"/>
              <a:t>05-11-12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75461A-4F6C-4AFF-AB7D-463256262443}" type="slidenum">
              <a:rPr lang="en-US" smtClean="0"/>
              <a:t>‹#›</a:t>
            </a:fld>
            <a:endParaRPr lang="en-US"/>
          </a:p>
        </p:txBody>
      </p:sp>
    </p:spTree>
    <p:extLst>
      <p:ext uri="{BB962C8B-B14F-4D97-AF65-F5344CB8AC3E}">
        <p14:creationId xmlns:p14="http://schemas.microsoft.com/office/powerpoint/2010/main" val="333682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75461A-4F6C-4AFF-AB7D-463256262443}" type="slidenum">
              <a:rPr lang="en-US" smtClean="0"/>
              <a:t>16</a:t>
            </a:fld>
            <a:endParaRPr lang="en-US"/>
          </a:p>
        </p:txBody>
      </p:sp>
    </p:spTree>
    <p:extLst>
      <p:ext uri="{BB962C8B-B14F-4D97-AF65-F5344CB8AC3E}">
        <p14:creationId xmlns:p14="http://schemas.microsoft.com/office/powerpoint/2010/main" val="2043802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75461A-4F6C-4AFF-AB7D-463256262443}" type="slidenum">
              <a:rPr lang="en-US" smtClean="0"/>
              <a:t>17</a:t>
            </a:fld>
            <a:endParaRPr lang="en-US"/>
          </a:p>
        </p:txBody>
      </p:sp>
    </p:spTree>
    <p:extLst>
      <p:ext uri="{BB962C8B-B14F-4D97-AF65-F5344CB8AC3E}">
        <p14:creationId xmlns:p14="http://schemas.microsoft.com/office/powerpoint/2010/main" val="2043802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3EE1148-8027-4086-B433-9E2426811CB1}" type="datetime1">
              <a:rPr lang="en-US" smtClean="0"/>
              <a:t>05-11-12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71ACE41-11E3-425A-AF82-4515996058B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27A251-7316-462F-8593-4E4D340E3F45}" type="datetime1">
              <a:rPr lang="en-US" smtClean="0"/>
              <a:t>05-11-12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1ACE41-11E3-425A-AF82-4515996058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B96EF887-8B6A-4985-AB00-FD55E0EB4564}" type="datetime1">
              <a:rPr lang="en-US" smtClean="0"/>
              <a:t>05-11-12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71ACE41-11E3-425A-AF82-4515996058B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6276533-D390-4A78-96C9-B5B7E8DC7F84}" type="datetime1">
              <a:rPr lang="en-US" smtClean="0"/>
              <a:t>05-11-12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71ACE41-11E3-425A-AF82-4515996058B5}"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54615ED-05E8-4A29-918C-04DA7E692653}" type="datetime1">
              <a:rPr lang="en-US" smtClean="0"/>
              <a:t>05-11-12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71ACE41-11E3-425A-AF82-4515996058B5}"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4A25BA3D-C8E5-4A62-94E9-57A52ED318D2}" type="datetime1">
              <a:rPr lang="en-US" smtClean="0"/>
              <a:t>05-11-12</a:t>
            </a:fld>
            <a:endParaRPr lang="en-US"/>
          </a:p>
        </p:txBody>
      </p:sp>
      <p:sp>
        <p:nvSpPr>
          <p:cNvPr id="10" name="Slide Number Placeholder 9"/>
          <p:cNvSpPr>
            <a:spLocks noGrp="1"/>
          </p:cNvSpPr>
          <p:nvPr>
            <p:ph type="sldNum" sz="quarter" idx="16"/>
          </p:nvPr>
        </p:nvSpPr>
        <p:spPr/>
        <p:txBody>
          <a:bodyPr rtlCol="0"/>
          <a:lstStyle/>
          <a:p>
            <a:fld id="{E71ACE41-11E3-425A-AF82-4515996058B5}"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A981E581-93F4-482C-9278-689E54617279}" type="datetime1">
              <a:rPr lang="en-US" smtClean="0"/>
              <a:t>05-11-12</a:t>
            </a:fld>
            <a:endParaRPr lang="en-US"/>
          </a:p>
        </p:txBody>
      </p:sp>
      <p:sp>
        <p:nvSpPr>
          <p:cNvPr id="12" name="Slide Number Placeholder 11"/>
          <p:cNvSpPr>
            <a:spLocks noGrp="1"/>
          </p:cNvSpPr>
          <p:nvPr>
            <p:ph type="sldNum" sz="quarter" idx="16"/>
          </p:nvPr>
        </p:nvSpPr>
        <p:spPr/>
        <p:txBody>
          <a:bodyPr rtlCol="0"/>
          <a:lstStyle/>
          <a:p>
            <a:fld id="{E71ACE41-11E3-425A-AF82-4515996058B5}"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3475269-ED57-4888-94E3-9965FD88E27F}" type="datetime1">
              <a:rPr lang="en-US" smtClean="0"/>
              <a:t>05-11-12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71ACE41-11E3-425A-AF82-4515996058B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B35AF3-D072-48FD-9788-3944A6F0454F}" type="datetime1">
              <a:rPr lang="en-US" smtClean="0"/>
              <a:t>05-11-12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71ACE41-11E3-425A-AF82-4515996058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471E18C-0825-400C-892C-60FD1EF35433}" type="datetime1">
              <a:rPr lang="en-US" smtClean="0"/>
              <a:t>05-11-12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71ACE41-11E3-425A-AF82-4515996058B5}"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6140270-22DC-4521-B566-283170C522CA}" type="datetime1">
              <a:rPr lang="en-US" smtClean="0"/>
              <a:t>05-11-12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71ACE41-11E3-425A-AF82-4515996058B5}"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401DD6F-BF0E-4C17-9F16-8F966908AC24}" type="datetime1">
              <a:rPr lang="en-US" smtClean="0"/>
              <a:t>05-11-12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71ACE41-11E3-425A-AF82-4515996058B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585" r:id="rId1"/>
    <p:sldLayoutId id="2147484586" r:id="rId2"/>
    <p:sldLayoutId id="2147484587" r:id="rId3"/>
    <p:sldLayoutId id="2147484588" r:id="rId4"/>
    <p:sldLayoutId id="2147484589" r:id="rId5"/>
    <p:sldLayoutId id="2147484590" r:id="rId6"/>
    <p:sldLayoutId id="2147484591" r:id="rId7"/>
    <p:sldLayoutId id="2147484592" r:id="rId8"/>
    <p:sldLayoutId id="2147484593" r:id="rId9"/>
    <p:sldLayoutId id="2147484594" r:id="rId10"/>
    <p:sldLayoutId id="2147484595"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rize.edu.t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36361"/>
            <a:ext cx="10079038" cy="7559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le 1"/>
          <p:cNvSpPr>
            <a:spLocks noGrp="1"/>
          </p:cNvSpPr>
          <p:nvPr>
            <p:ph type="ctrTitle"/>
          </p:nvPr>
        </p:nvSpPr>
        <p:spPr>
          <a:xfrm>
            <a:off x="1295400" y="2971800"/>
            <a:ext cx="8458200" cy="609600"/>
          </a:xfrm>
        </p:spPr>
        <p:txBody>
          <a:bodyPr>
            <a:normAutofit/>
          </a:bodyPr>
          <a:lstStyle/>
          <a:p>
            <a:r>
              <a:rPr lang="tr-TR" sz="3200" b="1" dirty="0" smtClean="0">
                <a:solidFill>
                  <a:schemeClr val="tx1"/>
                </a:solidFill>
                <a:effectLst>
                  <a:outerShdw blurRad="38100" dist="38100" dir="2700000" algn="tl">
                    <a:srgbClr val="000000">
                      <a:alpha val="43137"/>
                    </a:srgbClr>
                  </a:outerShdw>
                </a:effectLst>
                <a:latin typeface="Century Gothic" pitchFamily="34" charset="0"/>
              </a:rPr>
              <a:t>BTEP 203 – İnternet </a:t>
            </a:r>
            <a:r>
              <a:rPr lang="tr-TR" sz="3200" b="1" dirty="0" smtClean="0">
                <a:solidFill>
                  <a:schemeClr val="tx1"/>
                </a:solidFill>
                <a:effectLst>
                  <a:outerShdw blurRad="38100" dist="38100" dir="2700000" algn="tl">
                    <a:srgbClr val="000000">
                      <a:alpha val="43137"/>
                    </a:srgbClr>
                  </a:outerShdw>
                </a:effectLst>
                <a:latin typeface="Century Gothic" pitchFamily="34" charset="0"/>
              </a:rPr>
              <a:t>ProgramcIlIğI </a:t>
            </a:r>
            <a:r>
              <a:rPr lang="tr-TR" sz="3200" b="1" dirty="0" smtClean="0">
                <a:solidFill>
                  <a:schemeClr val="tx1"/>
                </a:solidFill>
                <a:effectLst>
                  <a:outerShdw blurRad="38100" dist="38100" dir="2700000" algn="tl">
                    <a:srgbClr val="000000">
                      <a:alpha val="43137"/>
                    </a:srgbClr>
                  </a:outerShdw>
                </a:effectLst>
                <a:latin typeface="Century Gothic" pitchFamily="34" charset="0"/>
              </a:rPr>
              <a:t>- I</a:t>
            </a:r>
            <a:endParaRPr lang="en-US" sz="3200" b="1" dirty="0">
              <a:solidFill>
                <a:schemeClr val="tx1"/>
              </a:solidFill>
              <a:effectLst>
                <a:outerShdw blurRad="38100" dist="38100" dir="2700000" algn="tl">
                  <a:srgbClr val="000000">
                    <a:alpha val="43137"/>
                  </a:srgbClr>
                </a:outerShdw>
              </a:effectLst>
              <a:latin typeface="Century Gothic" pitchFamily="34" charset="0"/>
            </a:endParaRPr>
          </a:p>
        </p:txBody>
      </p:sp>
      <p:sp>
        <p:nvSpPr>
          <p:cNvPr id="3" name="Subtitle 2"/>
          <p:cNvSpPr>
            <a:spLocks noGrp="1"/>
          </p:cNvSpPr>
          <p:nvPr>
            <p:ph type="subTitle" idx="1"/>
          </p:nvPr>
        </p:nvSpPr>
        <p:spPr>
          <a:xfrm>
            <a:off x="1524000" y="-304800"/>
            <a:ext cx="6934200" cy="1752600"/>
          </a:xfrm>
        </p:spPr>
        <p:txBody>
          <a:bodyPr>
            <a:noAutofit/>
          </a:bodyPr>
          <a:lstStyle/>
          <a:p>
            <a:pPr algn="ctr"/>
            <a:r>
              <a:rPr lang="tr-TR" sz="2800" b="1" dirty="0" smtClean="0">
                <a:solidFill>
                  <a:schemeClr val="tx1"/>
                </a:solidFill>
                <a:latin typeface="Palatino Linotype" pitchFamily="18" charset="0"/>
              </a:rPr>
              <a:t>Doğu Akdeniz Üniversitesi</a:t>
            </a:r>
            <a:br>
              <a:rPr lang="tr-TR" sz="2800" b="1" dirty="0" smtClean="0">
                <a:solidFill>
                  <a:schemeClr val="tx1"/>
                </a:solidFill>
                <a:latin typeface="Palatino Linotype" pitchFamily="18" charset="0"/>
              </a:rPr>
            </a:br>
            <a:r>
              <a:rPr lang="tr-TR" sz="2800" b="1" dirty="0" smtClean="0">
                <a:solidFill>
                  <a:schemeClr val="tx1"/>
                </a:solidFill>
                <a:latin typeface="Palatino Linotype" pitchFamily="18" charset="0"/>
              </a:rPr>
              <a:t>Bilgisayar ve Teknoloji Yüksek Okulu</a:t>
            </a:r>
            <a:br>
              <a:rPr lang="tr-TR" sz="2800" b="1" dirty="0" smtClean="0">
                <a:solidFill>
                  <a:schemeClr val="tx1"/>
                </a:solidFill>
                <a:latin typeface="Palatino Linotype" pitchFamily="18" charset="0"/>
              </a:rPr>
            </a:br>
            <a:r>
              <a:rPr lang="tr-TR" sz="2800" b="1" dirty="0" smtClean="0">
                <a:solidFill>
                  <a:schemeClr val="tx1"/>
                </a:solidFill>
                <a:latin typeface="Palatino Linotype" pitchFamily="18" charset="0"/>
              </a:rPr>
              <a:t>Bilgisayar Programcılığı Bölümü</a:t>
            </a:r>
            <a:endParaRPr lang="en-US" sz="2800" b="1" dirty="0">
              <a:solidFill>
                <a:schemeClr val="tx1"/>
              </a:solidFill>
              <a:latin typeface="Palatino Linotype" pitchFamily="18" charset="0"/>
            </a:endParaRPr>
          </a:p>
        </p:txBody>
      </p:sp>
      <p:sp>
        <p:nvSpPr>
          <p:cNvPr id="6" name="Subtitle 2"/>
          <p:cNvSpPr txBox="1">
            <a:spLocks/>
          </p:cNvSpPr>
          <p:nvPr/>
        </p:nvSpPr>
        <p:spPr>
          <a:xfrm>
            <a:off x="1371600" y="3962400"/>
            <a:ext cx="6934200" cy="762000"/>
          </a:xfrm>
          <a:prstGeom prst="rect">
            <a:avLst/>
          </a:prstGeom>
        </p:spPr>
        <p:txBody>
          <a:bodyPr vert="horz" anchor="ctr">
            <a:no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ctr"/>
            <a:r>
              <a:rPr lang="tr-TR" sz="2800" b="1" u="sng" dirty="0" smtClean="0">
                <a:solidFill>
                  <a:schemeClr val="tx1"/>
                </a:solidFill>
                <a:latin typeface="Palatino Linotype" pitchFamily="18" charset="0"/>
              </a:rPr>
              <a:t>KONU 1 – İnternet Ortamı ve WWW</a:t>
            </a:r>
            <a:endParaRPr lang="en-US" sz="2800" b="1" u="sng" dirty="0">
              <a:solidFill>
                <a:schemeClr val="tx1"/>
              </a:solidFill>
              <a:latin typeface="Palatino Linotype" pitchFamily="18" charset="0"/>
            </a:endParaRPr>
          </a:p>
        </p:txBody>
      </p:sp>
    </p:spTree>
    <p:extLst>
      <p:ext uri="{BB962C8B-B14F-4D97-AF65-F5344CB8AC3E}">
        <p14:creationId xmlns:p14="http://schemas.microsoft.com/office/powerpoint/2010/main" val="2381650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153400" cy="990600"/>
          </a:xfrm>
        </p:spPr>
        <p:txBody>
          <a:bodyPr>
            <a:normAutofit/>
          </a:bodyPr>
          <a:lstStyle/>
          <a:p>
            <a:r>
              <a:rPr lang="tr-TR" sz="3600" dirty="0" smtClean="0">
                <a:latin typeface="Palatino Linotype" pitchFamily="18" charset="0"/>
              </a:rPr>
              <a:t>İnternet Protokolleri</a:t>
            </a:r>
            <a:endParaRPr lang="en-US" sz="3600" dirty="0">
              <a:latin typeface="Palatino Linotype" pitchFamily="18" charset="0"/>
            </a:endParaRPr>
          </a:p>
        </p:txBody>
      </p:sp>
      <p:sp>
        <p:nvSpPr>
          <p:cNvPr id="3" name="Content Placeholder 2"/>
          <p:cNvSpPr>
            <a:spLocks noGrp="1"/>
          </p:cNvSpPr>
          <p:nvPr>
            <p:ph sz="quarter" idx="1"/>
          </p:nvPr>
        </p:nvSpPr>
        <p:spPr>
          <a:xfrm>
            <a:off x="612648" y="1600200"/>
            <a:ext cx="8153400" cy="4495800"/>
          </a:xfrm>
        </p:spPr>
        <p:txBody>
          <a:bodyPr>
            <a:noAutofit/>
          </a:bodyPr>
          <a:lstStyle/>
          <a:p>
            <a:r>
              <a:rPr lang="tr-TR" sz="2200" b="1" dirty="0" smtClean="0">
                <a:solidFill>
                  <a:schemeClr val="accent4"/>
                </a:solidFill>
                <a:latin typeface="Palatino Linotype" pitchFamily="18" charset="0"/>
                <a:ea typeface="Verdana" pitchFamily="34" charset="0"/>
                <a:cs typeface="Verdana" pitchFamily="34" charset="0"/>
              </a:rPr>
              <a:t>TCP/IP: </a:t>
            </a:r>
            <a:r>
              <a:rPr lang="tr-TR" sz="2200" b="1" dirty="0">
                <a:solidFill>
                  <a:schemeClr val="accent4"/>
                </a:solidFill>
                <a:latin typeface="Palatino Linotype" pitchFamily="18" charset="0"/>
                <a:ea typeface="Verdana" pitchFamily="34" charset="0"/>
                <a:cs typeface="Verdana" pitchFamily="34" charset="0"/>
              </a:rPr>
              <a:t>(Transmission Control Protocol / Internet Protocol) </a:t>
            </a:r>
            <a:endParaRPr lang="tr-TR" sz="2200" b="1" dirty="0" smtClean="0">
              <a:solidFill>
                <a:schemeClr val="accent4"/>
              </a:solidFill>
              <a:latin typeface="Palatino Linotype" pitchFamily="18" charset="0"/>
              <a:ea typeface="Verdana" pitchFamily="34" charset="0"/>
              <a:cs typeface="Verdana" pitchFamily="34" charset="0"/>
            </a:endParaRPr>
          </a:p>
          <a:p>
            <a:pPr lvl="1"/>
            <a:r>
              <a:rPr lang="tr-TR" sz="2200" dirty="0" smtClean="0">
                <a:solidFill>
                  <a:schemeClr val="tx1">
                    <a:lumMod val="85000"/>
                    <a:lumOff val="15000"/>
                  </a:schemeClr>
                </a:solidFill>
                <a:latin typeface="Palatino Linotype" pitchFamily="18" charset="0"/>
                <a:ea typeface="Verdana" pitchFamily="34" charset="0"/>
                <a:cs typeface="Verdana" pitchFamily="34" charset="0"/>
              </a:rPr>
              <a:t>Ağ </a:t>
            </a:r>
            <a:r>
              <a:rPr lang="tr-TR" sz="2200" dirty="0">
                <a:solidFill>
                  <a:schemeClr val="tx1">
                    <a:lumMod val="85000"/>
                    <a:lumOff val="15000"/>
                  </a:schemeClr>
                </a:solidFill>
                <a:latin typeface="Palatino Linotype" pitchFamily="18" charset="0"/>
                <a:ea typeface="Verdana" pitchFamily="34" charset="0"/>
                <a:cs typeface="Verdana" pitchFamily="34" charset="0"/>
              </a:rPr>
              <a:t>ortamında </a:t>
            </a:r>
            <a:r>
              <a:rPr lang="tr-TR" sz="2200" dirty="0" smtClean="0">
                <a:solidFill>
                  <a:schemeClr val="tx1">
                    <a:lumMod val="85000"/>
                    <a:lumOff val="15000"/>
                  </a:schemeClr>
                </a:solidFill>
                <a:latin typeface="Palatino Linotype" pitchFamily="18" charset="0"/>
                <a:ea typeface="Verdana" pitchFamily="34" charset="0"/>
                <a:cs typeface="Verdana" pitchFamily="34" charset="0"/>
              </a:rPr>
              <a:t>(internet üzerinde) bilgisayarların </a:t>
            </a:r>
            <a:r>
              <a:rPr lang="tr-TR" sz="2200" dirty="0">
                <a:solidFill>
                  <a:schemeClr val="tx1">
                    <a:lumMod val="85000"/>
                    <a:lumOff val="15000"/>
                  </a:schemeClr>
                </a:solidFill>
                <a:latin typeface="Palatino Linotype" pitchFamily="18" charset="0"/>
                <a:ea typeface="Verdana" pitchFamily="34" charset="0"/>
                <a:cs typeface="Verdana" pitchFamily="34" charset="0"/>
              </a:rPr>
              <a:t>iletişimini sağlayan protokoldür.</a:t>
            </a:r>
            <a:r>
              <a:rPr lang="tr-TR" sz="2200" b="1" dirty="0" smtClean="0">
                <a:solidFill>
                  <a:schemeClr val="tx1">
                    <a:lumMod val="85000"/>
                    <a:lumOff val="15000"/>
                  </a:schemeClr>
                </a:solidFill>
                <a:latin typeface="Palatino Linotype" pitchFamily="18" charset="0"/>
                <a:ea typeface="Verdana" pitchFamily="34" charset="0"/>
                <a:cs typeface="Verdana" pitchFamily="34" charset="0"/>
              </a:rPr>
              <a:t> </a:t>
            </a:r>
          </a:p>
          <a:p>
            <a:pPr lvl="1"/>
            <a:r>
              <a:rPr lang="tr-TR" sz="2200" dirty="0">
                <a:solidFill>
                  <a:schemeClr val="tx1">
                    <a:lumMod val="85000"/>
                    <a:lumOff val="15000"/>
                  </a:schemeClr>
                </a:solidFill>
                <a:latin typeface="Palatino Linotype" pitchFamily="18" charset="0"/>
                <a:ea typeface="Verdana" pitchFamily="34" charset="0"/>
                <a:cs typeface="Verdana" pitchFamily="34" charset="0"/>
              </a:rPr>
              <a:t>TCP protokolü bir bilgisayardan diğerine gönderilecek iletiyi, ağ üzerinde gönderilebilecek uzunlukta küçük paketlere bölme işlevini gerçekleştirir. Bu paketlerin başka bir ağdaki bilgisayara iletilmesini </a:t>
            </a:r>
            <a:r>
              <a:rPr lang="tr-TR" sz="2200" b="1" dirty="0">
                <a:solidFill>
                  <a:schemeClr val="tx1">
                    <a:lumMod val="85000"/>
                    <a:lumOff val="15000"/>
                  </a:schemeClr>
                </a:solidFill>
                <a:latin typeface="Palatino Linotype" pitchFamily="18" charset="0"/>
                <a:ea typeface="Verdana" pitchFamily="34" charset="0"/>
                <a:cs typeface="Verdana" pitchFamily="34" charset="0"/>
              </a:rPr>
              <a:t>IP protokolü</a:t>
            </a:r>
            <a:r>
              <a:rPr lang="tr-TR" sz="2200" dirty="0">
                <a:solidFill>
                  <a:schemeClr val="tx1">
                    <a:lumMod val="85000"/>
                    <a:lumOff val="15000"/>
                  </a:schemeClr>
                </a:solidFill>
                <a:latin typeface="Palatino Linotype" pitchFamily="18" charset="0"/>
                <a:ea typeface="Verdana" pitchFamily="34" charset="0"/>
                <a:cs typeface="Verdana" pitchFamily="34" charset="0"/>
              </a:rPr>
              <a:t> gerçekleştirirken, iletinin gönderildiği bilgisayarda bunlar TCP protokolü sayesinde bir araya getirilir ve ileti yeniden oluşturulur.   </a:t>
            </a:r>
            <a:endParaRPr lang="tr-TR" sz="2200" dirty="0" smtClean="0">
              <a:solidFill>
                <a:schemeClr val="tx1">
                  <a:lumMod val="85000"/>
                  <a:lumOff val="15000"/>
                </a:schemeClr>
              </a:solidFill>
              <a:latin typeface="Palatino Linotype" pitchFamily="18" charset="0"/>
              <a:ea typeface="Verdana" pitchFamily="34" charset="0"/>
              <a:cs typeface="Verdana" pitchFamily="34" charset="0"/>
            </a:endParaRPr>
          </a:p>
          <a:p>
            <a:pPr lvl="1"/>
            <a:r>
              <a:rPr lang="tr-TR" sz="2200" dirty="0" smtClean="0">
                <a:solidFill>
                  <a:schemeClr val="tx1">
                    <a:lumMod val="85000"/>
                    <a:lumOff val="15000"/>
                  </a:schemeClr>
                </a:solidFill>
                <a:latin typeface="Palatino Linotype" pitchFamily="18" charset="0"/>
                <a:ea typeface="Verdana" pitchFamily="34" charset="0"/>
                <a:cs typeface="Verdana" pitchFamily="34" charset="0"/>
              </a:rPr>
              <a:t>Mesajların </a:t>
            </a:r>
            <a:r>
              <a:rPr lang="tr-TR" sz="2200" dirty="0">
                <a:solidFill>
                  <a:schemeClr val="tx1">
                    <a:lumMod val="85000"/>
                    <a:lumOff val="15000"/>
                  </a:schemeClr>
                </a:solidFill>
                <a:latin typeface="Palatino Linotype" pitchFamily="18" charset="0"/>
                <a:ea typeface="Verdana" pitchFamily="34" charset="0"/>
                <a:cs typeface="Verdana" pitchFamily="34" charset="0"/>
              </a:rPr>
              <a:t>küçük paketlere bölünmesinin sağlayacağı yararlar:</a:t>
            </a:r>
          </a:p>
          <a:p>
            <a:pPr lvl="2"/>
            <a:r>
              <a:rPr lang="tr-TR" sz="2200" dirty="0">
                <a:solidFill>
                  <a:schemeClr val="tx1">
                    <a:lumMod val="85000"/>
                    <a:lumOff val="15000"/>
                  </a:schemeClr>
                </a:solidFill>
                <a:latin typeface="Palatino Linotype" pitchFamily="18" charset="0"/>
                <a:ea typeface="Verdana" pitchFamily="34" charset="0"/>
                <a:cs typeface="Verdana" pitchFamily="34" charset="0"/>
              </a:rPr>
              <a:t>Ağın kullanım oranı artar</a:t>
            </a:r>
          </a:p>
          <a:p>
            <a:pPr lvl="2"/>
            <a:r>
              <a:rPr lang="tr-TR" sz="2200" dirty="0">
                <a:solidFill>
                  <a:schemeClr val="tx1">
                    <a:lumMod val="85000"/>
                    <a:lumOff val="15000"/>
                  </a:schemeClr>
                </a:solidFill>
                <a:latin typeface="Palatino Linotype" pitchFamily="18" charset="0"/>
                <a:ea typeface="Verdana" pitchFamily="34" charset="0"/>
                <a:cs typeface="Verdana" pitchFamily="34" charset="0"/>
              </a:rPr>
              <a:t>Zaman kaybı önlenir</a:t>
            </a:r>
          </a:p>
          <a:p>
            <a:endParaRPr lang="tr-TR" sz="2200" b="1" dirty="0">
              <a:latin typeface="Palatino Linotype" pitchFamily="18" charset="0"/>
              <a:ea typeface="Verdana" pitchFamily="34" charset="0"/>
              <a:cs typeface="Verdana"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fld id="{E71ACE41-11E3-425A-AF82-4515996058B5}" type="slidenum">
              <a:rPr lang="en-US" smtClean="0"/>
              <a:t>10</a:t>
            </a:fld>
            <a:endParaRPr lang="en-US"/>
          </a:p>
        </p:txBody>
      </p:sp>
      <p:pic>
        <p:nvPicPr>
          <p:cNvPr id="6"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0656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752600"/>
            <a:ext cx="8153400" cy="4495800"/>
          </a:xfrm>
        </p:spPr>
        <p:txBody>
          <a:bodyPr>
            <a:noAutofit/>
          </a:bodyPr>
          <a:lstStyle/>
          <a:p>
            <a:pPr algn="just">
              <a:defRPr/>
            </a:pPr>
            <a:r>
              <a:rPr lang="tr-TR" sz="2400" b="1" dirty="0" smtClean="0">
                <a:solidFill>
                  <a:schemeClr val="accent2">
                    <a:lumMod val="75000"/>
                  </a:schemeClr>
                </a:solidFill>
                <a:latin typeface="Palatino Linotype" pitchFamily="18" charset="0"/>
                <a:ea typeface="Verdana" pitchFamily="34" charset="0"/>
                <a:cs typeface="Verdana" pitchFamily="34" charset="0"/>
              </a:rPr>
              <a:t>HTTP </a:t>
            </a:r>
            <a:r>
              <a:rPr lang="tr-TR" sz="2400" b="1" dirty="0">
                <a:solidFill>
                  <a:schemeClr val="accent2">
                    <a:lumMod val="75000"/>
                  </a:schemeClr>
                </a:solidFill>
                <a:latin typeface="Palatino Linotype" pitchFamily="18" charset="0"/>
                <a:ea typeface="Verdana" pitchFamily="34" charset="0"/>
                <a:cs typeface="Verdana" pitchFamily="34" charset="0"/>
              </a:rPr>
              <a:t>(Hyper Text Transfer Protocol) </a:t>
            </a:r>
            <a:endParaRPr lang="tr-TR" sz="2400" b="1" dirty="0" smtClean="0">
              <a:solidFill>
                <a:schemeClr val="accent2">
                  <a:lumMod val="75000"/>
                </a:schemeClr>
              </a:solidFill>
              <a:latin typeface="Palatino Linotype" pitchFamily="18" charset="0"/>
              <a:ea typeface="Verdana" pitchFamily="34" charset="0"/>
              <a:cs typeface="Verdana" pitchFamily="34" charset="0"/>
            </a:endParaRPr>
          </a:p>
          <a:p>
            <a:pPr marL="0" indent="0" algn="just">
              <a:buNone/>
              <a:defRPr/>
            </a:pPr>
            <a:r>
              <a:rPr lang="tr-TR" sz="2400" b="1" dirty="0">
                <a:solidFill>
                  <a:schemeClr val="tx2">
                    <a:lumMod val="95000"/>
                    <a:lumOff val="5000"/>
                  </a:schemeClr>
                </a:solidFill>
                <a:latin typeface="Palatino Linotype" pitchFamily="18" charset="0"/>
                <a:ea typeface="Verdana" pitchFamily="34" charset="0"/>
                <a:cs typeface="Verdana" pitchFamily="34" charset="0"/>
              </a:rPr>
              <a:t> </a:t>
            </a:r>
            <a:r>
              <a:rPr lang="tr-TR" sz="2400" b="1" dirty="0" smtClean="0">
                <a:solidFill>
                  <a:schemeClr val="tx2">
                    <a:lumMod val="95000"/>
                    <a:lumOff val="5000"/>
                  </a:schemeClr>
                </a:solidFill>
                <a:latin typeface="Palatino Linotype" pitchFamily="18" charset="0"/>
                <a:ea typeface="Verdana" pitchFamily="34" charset="0"/>
                <a:cs typeface="Verdana" pitchFamily="34" charset="0"/>
              </a:rPr>
              <a:t>   </a:t>
            </a:r>
            <a:r>
              <a:rPr lang="tr-TR" sz="2400" dirty="0" smtClean="0">
                <a:solidFill>
                  <a:schemeClr val="tx1">
                    <a:lumMod val="85000"/>
                    <a:lumOff val="15000"/>
                  </a:schemeClr>
                </a:solidFill>
                <a:latin typeface="Palatino Linotype" pitchFamily="18" charset="0"/>
                <a:ea typeface="Verdana" pitchFamily="34" charset="0"/>
                <a:cs typeface="Verdana" pitchFamily="34" charset="0"/>
              </a:rPr>
              <a:t>HTML </a:t>
            </a:r>
            <a:r>
              <a:rPr lang="tr-TR" sz="2400" dirty="0">
                <a:solidFill>
                  <a:schemeClr val="tx1">
                    <a:lumMod val="85000"/>
                    <a:lumOff val="15000"/>
                  </a:schemeClr>
                </a:solidFill>
                <a:latin typeface="Palatino Linotype" pitchFamily="18" charset="0"/>
                <a:ea typeface="Verdana" pitchFamily="34" charset="0"/>
                <a:cs typeface="Verdana" pitchFamily="34" charset="0"/>
              </a:rPr>
              <a:t>sayfalarının Web </a:t>
            </a:r>
            <a:r>
              <a:rPr lang="tr-TR" sz="2400" dirty="0" smtClean="0">
                <a:solidFill>
                  <a:schemeClr val="tx1">
                    <a:lumMod val="85000"/>
                    <a:lumOff val="15000"/>
                  </a:schemeClr>
                </a:solidFill>
                <a:latin typeface="Palatino Linotype" pitchFamily="18" charset="0"/>
                <a:ea typeface="Verdana" pitchFamily="34" charset="0"/>
                <a:cs typeface="Verdana" pitchFamily="34" charset="0"/>
              </a:rPr>
              <a:t>tarayıcısına </a:t>
            </a:r>
            <a:r>
              <a:rPr lang="tr-TR" sz="2400" dirty="0" smtClean="0">
                <a:solidFill>
                  <a:schemeClr val="tx1">
                    <a:lumMod val="85000"/>
                    <a:lumOff val="15000"/>
                  </a:schemeClr>
                </a:solidFill>
                <a:latin typeface="Palatino Linotype" pitchFamily="18" charset="0"/>
                <a:ea typeface="Verdana" pitchFamily="34" charset="0"/>
                <a:cs typeface="Verdana" pitchFamily="34" charset="0"/>
              </a:rPr>
              <a:t>aktarılıp</a:t>
            </a:r>
          </a:p>
          <a:p>
            <a:pPr marL="0" indent="0" algn="just">
              <a:buNone/>
              <a:defRPr/>
            </a:pPr>
            <a:r>
              <a:rPr lang="tr-TR" sz="2400" dirty="0" smtClean="0">
                <a:solidFill>
                  <a:schemeClr val="tx1">
                    <a:lumMod val="85000"/>
                    <a:lumOff val="15000"/>
                  </a:schemeClr>
                </a:solidFill>
                <a:latin typeface="Palatino Linotype" pitchFamily="18" charset="0"/>
                <a:ea typeface="Verdana" pitchFamily="34" charset="0"/>
                <a:cs typeface="Verdana" pitchFamily="34" charset="0"/>
              </a:rPr>
              <a:t>    </a:t>
            </a:r>
            <a:r>
              <a:rPr lang="tr-TR" sz="2400" dirty="0" smtClean="0">
                <a:solidFill>
                  <a:schemeClr val="tx1">
                    <a:lumMod val="85000"/>
                    <a:lumOff val="15000"/>
                  </a:schemeClr>
                </a:solidFill>
                <a:latin typeface="Palatino Linotype" pitchFamily="18" charset="0"/>
                <a:ea typeface="Verdana" pitchFamily="34" charset="0"/>
                <a:cs typeface="Verdana" pitchFamily="34" charset="0"/>
              </a:rPr>
              <a:t>görüntülenmesinde kullanılan </a:t>
            </a:r>
            <a:r>
              <a:rPr lang="tr-TR" sz="2400" dirty="0">
                <a:solidFill>
                  <a:schemeClr val="tx1">
                    <a:lumMod val="85000"/>
                    <a:lumOff val="15000"/>
                  </a:schemeClr>
                </a:solidFill>
                <a:latin typeface="Palatino Linotype" pitchFamily="18" charset="0"/>
                <a:ea typeface="Verdana" pitchFamily="34" charset="0"/>
                <a:cs typeface="Verdana" pitchFamily="34" charset="0"/>
              </a:rPr>
              <a:t>protokoldür.</a:t>
            </a:r>
          </a:p>
          <a:p>
            <a:pPr>
              <a:buNone/>
            </a:pPr>
            <a:r>
              <a:rPr lang="tr-TR" sz="1000" dirty="0">
                <a:latin typeface="Palatino Linotype" pitchFamily="18" charset="0"/>
                <a:ea typeface="Verdana" pitchFamily="34" charset="0"/>
                <a:cs typeface="Verdana" pitchFamily="34" charset="0"/>
              </a:rPr>
              <a:t>	</a:t>
            </a:r>
          </a:p>
          <a:p>
            <a:r>
              <a:rPr lang="tr-TR" sz="2400" b="1" dirty="0" smtClean="0">
                <a:solidFill>
                  <a:schemeClr val="accent2">
                    <a:lumMod val="75000"/>
                  </a:schemeClr>
                </a:solidFill>
                <a:latin typeface="Palatino Linotype" pitchFamily="18" charset="0"/>
                <a:ea typeface="Verdana" pitchFamily="34" charset="0"/>
                <a:cs typeface="Verdana" pitchFamily="34" charset="0"/>
              </a:rPr>
              <a:t>FTP </a:t>
            </a:r>
            <a:r>
              <a:rPr lang="tr-TR" sz="2400" b="1" dirty="0">
                <a:solidFill>
                  <a:schemeClr val="accent2">
                    <a:lumMod val="75000"/>
                  </a:schemeClr>
                </a:solidFill>
                <a:latin typeface="Palatino Linotype" pitchFamily="18" charset="0"/>
                <a:ea typeface="Verdana" pitchFamily="34" charset="0"/>
                <a:cs typeface="Verdana" pitchFamily="34" charset="0"/>
              </a:rPr>
              <a:t>(File Transfer Protocol) </a:t>
            </a:r>
          </a:p>
          <a:p>
            <a:pPr>
              <a:buNone/>
            </a:pPr>
            <a:r>
              <a:rPr lang="tr-TR" sz="2400" dirty="0">
                <a:latin typeface="Palatino Linotype" pitchFamily="18" charset="0"/>
                <a:ea typeface="Verdana" pitchFamily="34" charset="0"/>
                <a:cs typeface="Verdana" pitchFamily="34" charset="0"/>
              </a:rPr>
              <a:t>	FTP </a:t>
            </a:r>
            <a:r>
              <a:rPr lang="tr-TR" sz="2400" dirty="0" smtClean="0">
                <a:latin typeface="Palatino Linotype" pitchFamily="18" charset="0"/>
                <a:ea typeface="Verdana" pitchFamily="34" charset="0"/>
                <a:cs typeface="Verdana" pitchFamily="34" charset="0"/>
              </a:rPr>
              <a:t>İnternete </a:t>
            </a:r>
            <a:r>
              <a:rPr lang="tr-TR" sz="2400" dirty="0">
                <a:latin typeface="Palatino Linotype" pitchFamily="18" charset="0"/>
                <a:ea typeface="Verdana" pitchFamily="34" charset="0"/>
                <a:cs typeface="Verdana" pitchFamily="34" charset="0"/>
              </a:rPr>
              <a:t>bağlı bir bilgisayardan diğerine (her </a:t>
            </a:r>
            <a:r>
              <a:rPr lang="tr-TR" sz="2400" dirty="0" smtClean="0">
                <a:latin typeface="Palatino Linotype" pitchFamily="18" charset="0"/>
                <a:ea typeface="Verdana" pitchFamily="34" charset="0"/>
                <a:cs typeface="Verdana" pitchFamily="34" charset="0"/>
              </a:rPr>
              <a:t>iki yönde </a:t>
            </a:r>
            <a:r>
              <a:rPr lang="tr-TR" sz="2400" dirty="0">
                <a:latin typeface="Palatino Linotype" pitchFamily="18" charset="0"/>
                <a:ea typeface="Verdana" pitchFamily="34" charset="0"/>
                <a:cs typeface="Verdana" pitchFamily="34" charset="0"/>
              </a:rPr>
              <a:t>de) </a:t>
            </a:r>
            <a:r>
              <a:rPr lang="tr-TR" sz="2400" b="1" dirty="0">
                <a:latin typeface="Palatino Linotype" pitchFamily="18" charset="0"/>
                <a:ea typeface="Verdana" pitchFamily="34" charset="0"/>
                <a:cs typeface="Verdana" pitchFamily="34" charset="0"/>
              </a:rPr>
              <a:t>dosya aktarımı yapmak </a:t>
            </a:r>
            <a:r>
              <a:rPr lang="tr-TR" sz="2400" dirty="0">
                <a:latin typeface="Palatino Linotype" pitchFamily="18" charset="0"/>
                <a:ea typeface="Verdana" pitchFamily="34" charset="0"/>
                <a:cs typeface="Verdana" pitchFamily="34" charset="0"/>
              </a:rPr>
              <a:t>için geliştirilen bir İnternet protokolü ve bu işi yapan uygulama programlarına verilen genel addır. </a:t>
            </a:r>
            <a:endParaRPr lang="tr-TR" sz="2400" dirty="0" smtClean="0">
              <a:latin typeface="Palatino Linotype" pitchFamily="18" charset="0"/>
              <a:ea typeface="Verdana" pitchFamily="34" charset="0"/>
              <a:cs typeface="Verdana" pitchFamily="34" charset="0"/>
            </a:endParaRPr>
          </a:p>
          <a:p>
            <a:pPr lvl="2"/>
            <a:r>
              <a:rPr lang="tr-TR" sz="2200" b="1" dirty="0" smtClean="0">
                <a:latin typeface="Palatino Linotype" pitchFamily="18" charset="0"/>
                <a:ea typeface="Verdana" pitchFamily="34" charset="0"/>
                <a:cs typeface="Verdana" pitchFamily="34" charset="0"/>
              </a:rPr>
              <a:t>Cute </a:t>
            </a:r>
            <a:r>
              <a:rPr lang="tr-TR" sz="2200" b="1" dirty="0">
                <a:latin typeface="Palatino Linotype" pitchFamily="18" charset="0"/>
                <a:ea typeface="Verdana" pitchFamily="34" charset="0"/>
                <a:cs typeface="Verdana" pitchFamily="34" charset="0"/>
              </a:rPr>
              <a:t>FTP, Filezilla gibi </a:t>
            </a:r>
          </a:p>
        </p:txBody>
      </p:sp>
      <p:sp>
        <p:nvSpPr>
          <p:cNvPr id="5" name="Slide Number Placeholder 4"/>
          <p:cNvSpPr>
            <a:spLocks noGrp="1"/>
          </p:cNvSpPr>
          <p:nvPr>
            <p:ph type="sldNum" sz="quarter" idx="12"/>
          </p:nvPr>
        </p:nvSpPr>
        <p:spPr/>
        <p:txBody>
          <a:bodyPr>
            <a:normAutofit fontScale="85000" lnSpcReduction="20000"/>
          </a:bodyPr>
          <a:lstStyle/>
          <a:p>
            <a:fld id="{E71ACE41-11E3-425A-AF82-4515996058B5}" type="slidenum">
              <a:rPr lang="en-US" smtClean="0"/>
              <a:t>11</a:t>
            </a:fld>
            <a:endParaRPr lang="en-US"/>
          </a:p>
        </p:txBody>
      </p:sp>
      <p:pic>
        <p:nvPicPr>
          <p:cNvPr id="6"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p:cNvSpPr>
          <p:nvPr>
            <p:ph type="title"/>
          </p:nvPr>
        </p:nvSpPr>
        <p:spPr>
          <a:xfrm>
            <a:off x="685800" y="228600"/>
            <a:ext cx="8153400" cy="990600"/>
          </a:xfrm>
        </p:spPr>
        <p:txBody>
          <a:bodyPr>
            <a:normAutofit/>
          </a:bodyPr>
          <a:lstStyle/>
          <a:p>
            <a:r>
              <a:rPr lang="tr-TR" sz="3600" dirty="0" smtClean="0">
                <a:latin typeface="Palatino Linotype" pitchFamily="18" charset="0"/>
              </a:rPr>
              <a:t>İnternet Protokolleri</a:t>
            </a:r>
            <a:endParaRPr lang="en-US" sz="3600" dirty="0">
              <a:latin typeface="Palatino Linotype" pitchFamily="18" charset="0"/>
            </a:endParaRPr>
          </a:p>
        </p:txBody>
      </p:sp>
    </p:spTree>
    <p:extLst>
      <p:ext uri="{BB962C8B-B14F-4D97-AF65-F5344CB8AC3E}">
        <p14:creationId xmlns:p14="http://schemas.microsoft.com/office/powerpoint/2010/main" val="3062361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752600"/>
            <a:ext cx="8153400" cy="4495800"/>
          </a:xfrm>
        </p:spPr>
        <p:txBody>
          <a:bodyPr>
            <a:noAutofit/>
          </a:bodyPr>
          <a:lstStyle/>
          <a:p>
            <a:r>
              <a:rPr lang="tr-TR" sz="2400" b="1" dirty="0">
                <a:solidFill>
                  <a:schemeClr val="accent4">
                    <a:lumMod val="75000"/>
                  </a:schemeClr>
                </a:solidFill>
                <a:latin typeface="Palatino Linotype" pitchFamily="18" charset="0"/>
                <a:ea typeface="Verdana" pitchFamily="34" charset="0"/>
                <a:cs typeface="Verdana" pitchFamily="34" charset="0"/>
              </a:rPr>
              <a:t>SMTP/POP</a:t>
            </a:r>
            <a:endParaRPr lang="tr-TR" sz="2400" dirty="0">
              <a:solidFill>
                <a:schemeClr val="accent4">
                  <a:lumMod val="75000"/>
                </a:schemeClr>
              </a:solidFill>
              <a:latin typeface="Palatino Linotype" pitchFamily="18" charset="0"/>
              <a:ea typeface="Verdana" pitchFamily="34" charset="0"/>
              <a:cs typeface="Verdana" pitchFamily="34" charset="0"/>
            </a:endParaRPr>
          </a:p>
          <a:p>
            <a:pPr>
              <a:buNone/>
            </a:pPr>
            <a:r>
              <a:rPr lang="tr-TR" sz="2400" dirty="0">
                <a:latin typeface="Palatino Linotype" pitchFamily="18" charset="0"/>
                <a:ea typeface="Verdana" pitchFamily="34" charset="0"/>
                <a:cs typeface="Verdana" pitchFamily="34" charset="0"/>
              </a:rPr>
              <a:t>	</a:t>
            </a:r>
            <a:r>
              <a:rPr lang="tr-TR" sz="2400" b="1" dirty="0">
                <a:latin typeface="Palatino Linotype" pitchFamily="18" charset="0"/>
                <a:ea typeface="Verdana" pitchFamily="34" charset="0"/>
                <a:cs typeface="Verdana" pitchFamily="34" charset="0"/>
              </a:rPr>
              <a:t>Elektronik Posta </a:t>
            </a:r>
            <a:r>
              <a:rPr lang="tr-TR" sz="2400" dirty="0">
                <a:latin typeface="Palatino Linotype" pitchFamily="18" charset="0"/>
                <a:ea typeface="Verdana" pitchFamily="34" charset="0"/>
                <a:cs typeface="Verdana" pitchFamily="34" charset="0"/>
              </a:rPr>
              <a:t>(e-mail) alışverişi için SMTP </a:t>
            </a:r>
            <a:r>
              <a:rPr lang="tr-TR" sz="2400" dirty="0" smtClean="0">
                <a:latin typeface="Palatino Linotype" pitchFamily="18" charset="0"/>
                <a:ea typeface="Verdana" pitchFamily="34" charset="0"/>
                <a:cs typeface="Verdana" pitchFamily="34" charset="0"/>
              </a:rPr>
              <a:t>(Simple </a:t>
            </a:r>
            <a:r>
              <a:rPr lang="tr-TR" sz="2400" dirty="0">
                <a:latin typeface="Palatino Linotype" pitchFamily="18" charset="0"/>
                <a:ea typeface="Verdana" pitchFamily="34" charset="0"/>
                <a:cs typeface="Verdana" pitchFamily="34" charset="0"/>
              </a:rPr>
              <a:t>Mail Transfer </a:t>
            </a:r>
            <a:r>
              <a:rPr lang="tr-TR" sz="2400" dirty="0" smtClean="0">
                <a:latin typeface="Palatino Linotype" pitchFamily="18" charset="0"/>
                <a:ea typeface="Verdana" pitchFamily="34" charset="0"/>
                <a:cs typeface="Verdana" pitchFamily="34" charset="0"/>
              </a:rPr>
              <a:t>Protocol) ve </a:t>
            </a:r>
            <a:r>
              <a:rPr lang="tr-TR" sz="2400" dirty="0">
                <a:latin typeface="Palatino Linotype" pitchFamily="18" charset="0"/>
                <a:ea typeface="Verdana" pitchFamily="34" charset="0"/>
                <a:cs typeface="Verdana" pitchFamily="34" charset="0"/>
              </a:rPr>
              <a:t>POP </a:t>
            </a:r>
            <a:r>
              <a:rPr lang="tr-TR" sz="2400" dirty="0" smtClean="0">
                <a:latin typeface="Palatino Linotype" pitchFamily="18" charset="0"/>
                <a:ea typeface="Verdana" pitchFamily="34" charset="0"/>
                <a:cs typeface="Verdana" pitchFamily="34" charset="0"/>
              </a:rPr>
              <a:t>(Post </a:t>
            </a:r>
            <a:r>
              <a:rPr lang="tr-TR" sz="2400" dirty="0">
                <a:latin typeface="Palatino Linotype" pitchFamily="18" charset="0"/>
                <a:ea typeface="Verdana" pitchFamily="34" charset="0"/>
                <a:cs typeface="Verdana" pitchFamily="34" charset="0"/>
              </a:rPr>
              <a:t>Office </a:t>
            </a:r>
            <a:r>
              <a:rPr lang="tr-TR" sz="2400" dirty="0" smtClean="0">
                <a:latin typeface="Palatino Linotype" pitchFamily="18" charset="0"/>
                <a:ea typeface="Verdana" pitchFamily="34" charset="0"/>
                <a:cs typeface="Verdana" pitchFamily="34" charset="0"/>
              </a:rPr>
              <a:t>Protocol) </a:t>
            </a:r>
            <a:r>
              <a:rPr lang="tr-TR" sz="2400" dirty="0">
                <a:latin typeface="Palatino Linotype" pitchFamily="18" charset="0"/>
                <a:ea typeface="Verdana" pitchFamily="34" charset="0"/>
                <a:cs typeface="Verdana" pitchFamily="34" charset="0"/>
              </a:rPr>
              <a:t>protokolleri kullanılır. SMTP, e-mail gönderilmesinde, POP ise gelen maillerin alınmasında kullanılır. </a:t>
            </a:r>
            <a:endParaRPr lang="tr-TR" sz="2400" dirty="0" smtClean="0">
              <a:latin typeface="Palatino Linotype" pitchFamily="18" charset="0"/>
              <a:ea typeface="Verdana" pitchFamily="34" charset="0"/>
              <a:cs typeface="Verdana" pitchFamily="34" charset="0"/>
            </a:endParaRPr>
          </a:p>
          <a:p>
            <a:pPr>
              <a:buNone/>
            </a:pPr>
            <a:endParaRPr lang="tr-TR" sz="2400" dirty="0">
              <a:latin typeface="Palatino Linotype" pitchFamily="18" charset="0"/>
              <a:ea typeface="Verdana" pitchFamily="34" charset="0"/>
              <a:cs typeface="Verdana" pitchFamily="34" charset="0"/>
            </a:endParaRPr>
          </a:p>
          <a:p>
            <a:r>
              <a:rPr lang="tr-TR" sz="2400" b="1" dirty="0">
                <a:solidFill>
                  <a:schemeClr val="accent4">
                    <a:lumMod val="75000"/>
                  </a:schemeClr>
                </a:solidFill>
                <a:latin typeface="Palatino Linotype" pitchFamily="18" charset="0"/>
                <a:ea typeface="Verdana" pitchFamily="34" charset="0"/>
                <a:cs typeface="Verdana" pitchFamily="34" charset="0"/>
              </a:rPr>
              <a:t>TELNET/SSH</a:t>
            </a:r>
            <a:endParaRPr lang="tr-TR" sz="2400" dirty="0">
              <a:solidFill>
                <a:schemeClr val="accent4">
                  <a:lumMod val="75000"/>
                </a:schemeClr>
              </a:solidFill>
              <a:latin typeface="Palatino Linotype" pitchFamily="18" charset="0"/>
              <a:ea typeface="Verdana" pitchFamily="34" charset="0"/>
              <a:cs typeface="Verdana" pitchFamily="34" charset="0"/>
            </a:endParaRPr>
          </a:p>
          <a:p>
            <a:pPr>
              <a:buNone/>
            </a:pPr>
            <a:r>
              <a:rPr lang="tr-TR" sz="2400" dirty="0">
                <a:latin typeface="Palatino Linotype" pitchFamily="18" charset="0"/>
                <a:ea typeface="Verdana" pitchFamily="34" charset="0"/>
                <a:cs typeface="Verdana" pitchFamily="34" charset="0"/>
              </a:rPr>
              <a:t>	</a:t>
            </a:r>
            <a:r>
              <a:rPr lang="tr-TR" sz="2400" dirty="0" smtClean="0">
                <a:latin typeface="Palatino Linotype" pitchFamily="18" charset="0"/>
                <a:ea typeface="Verdana" pitchFamily="34" charset="0"/>
                <a:cs typeface="Verdana" pitchFamily="34" charset="0"/>
              </a:rPr>
              <a:t>Telnet</a:t>
            </a:r>
            <a:r>
              <a:rPr lang="tr-TR" sz="2400" dirty="0">
                <a:latin typeface="Palatino Linotype" pitchFamily="18" charset="0"/>
                <a:ea typeface="Verdana" pitchFamily="34" charset="0"/>
                <a:cs typeface="Verdana" pitchFamily="34" charset="0"/>
              </a:rPr>
              <a:t>, İnternet ağı üzerinde uzak bilgisayara bağlanmak için geliştirilmiş bir TCP/IP protokolü olup, aynı  zamanda bu işi yapan programlara verilen genel addır.  </a:t>
            </a:r>
          </a:p>
        </p:txBody>
      </p:sp>
      <p:sp>
        <p:nvSpPr>
          <p:cNvPr id="5" name="Slide Number Placeholder 4"/>
          <p:cNvSpPr>
            <a:spLocks noGrp="1"/>
          </p:cNvSpPr>
          <p:nvPr>
            <p:ph type="sldNum" sz="quarter" idx="12"/>
          </p:nvPr>
        </p:nvSpPr>
        <p:spPr/>
        <p:txBody>
          <a:bodyPr>
            <a:normAutofit fontScale="85000" lnSpcReduction="20000"/>
          </a:bodyPr>
          <a:lstStyle/>
          <a:p>
            <a:fld id="{E71ACE41-11E3-425A-AF82-4515996058B5}" type="slidenum">
              <a:rPr lang="en-US" smtClean="0"/>
              <a:t>12</a:t>
            </a:fld>
            <a:endParaRPr lang="en-US"/>
          </a:p>
        </p:txBody>
      </p:sp>
      <p:pic>
        <p:nvPicPr>
          <p:cNvPr id="6"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p:cNvSpPr>
          <p:nvPr>
            <p:ph type="title"/>
          </p:nvPr>
        </p:nvSpPr>
        <p:spPr>
          <a:xfrm>
            <a:off x="685800" y="228600"/>
            <a:ext cx="8153400" cy="990600"/>
          </a:xfrm>
        </p:spPr>
        <p:txBody>
          <a:bodyPr>
            <a:normAutofit/>
          </a:bodyPr>
          <a:lstStyle/>
          <a:p>
            <a:r>
              <a:rPr lang="tr-TR" sz="3600" dirty="0" smtClean="0">
                <a:latin typeface="Palatino Linotype" pitchFamily="18" charset="0"/>
              </a:rPr>
              <a:t>İnternet Protokolleri</a:t>
            </a:r>
            <a:endParaRPr lang="en-US" sz="3600" dirty="0">
              <a:latin typeface="Palatino Linotype" pitchFamily="18" charset="0"/>
            </a:endParaRPr>
          </a:p>
        </p:txBody>
      </p:sp>
    </p:spTree>
    <p:extLst>
      <p:ext uri="{BB962C8B-B14F-4D97-AF65-F5344CB8AC3E}">
        <p14:creationId xmlns:p14="http://schemas.microsoft.com/office/powerpoint/2010/main" val="490049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dirty="0" smtClean="0">
                <a:latin typeface="Palatino Linotype" pitchFamily="18" charset="0"/>
              </a:rPr>
              <a:t>World Wide Web (WWW)</a:t>
            </a:r>
            <a:endParaRPr lang="en-US" sz="3600" dirty="0">
              <a:latin typeface="Palatino Linotype" pitchFamily="18" charset="0"/>
            </a:endParaRPr>
          </a:p>
        </p:txBody>
      </p:sp>
      <p:sp>
        <p:nvSpPr>
          <p:cNvPr id="3" name="Content Placeholder 2"/>
          <p:cNvSpPr>
            <a:spLocks noGrp="1"/>
          </p:cNvSpPr>
          <p:nvPr>
            <p:ph sz="quarter" idx="1"/>
          </p:nvPr>
        </p:nvSpPr>
        <p:spPr>
          <a:xfrm>
            <a:off x="914400" y="3581400"/>
            <a:ext cx="8153400" cy="2514600"/>
          </a:xfrm>
        </p:spPr>
        <p:txBody>
          <a:bodyPr>
            <a:noAutofit/>
          </a:bodyPr>
          <a:lstStyle/>
          <a:p>
            <a:r>
              <a:rPr lang="en-US" sz="2400" b="1" dirty="0" smtClean="0">
                <a:solidFill>
                  <a:schemeClr val="accent4">
                    <a:lumMod val="75000"/>
                  </a:schemeClr>
                </a:solidFill>
                <a:latin typeface="Palatino Linotype" pitchFamily="18" charset="0"/>
                <a:ea typeface="Verdana" pitchFamily="34" charset="0"/>
                <a:cs typeface="Verdana" pitchFamily="34" charset="0"/>
              </a:rPr>
              <a:t>WEB  </a:t>
            </a:r>
            <a:r>
              <a:rPr lang="en-US" sz="2400" b="1" dirty="0" err="1" smtClean="0">
                <a:solidFill>
                  <a:schemeClr val="accent4">
                    <a:lumMod val="75000"/>
                  </a:schemeClr>
                </a:solidFill>
                <a:latin typeface="Palatino Linotype" pitchFamily="18" charset="0"/>
                <a:ea typeface="Verdana" pitchFamily="34" charset="0"/>
                <a:cs typeface="Verdana" pitchFamily="34" charset="0"/>
              </a:rPr>
              <a:t>Nedir</a:t>
            </a:r>
            <a:r>
              <a:rPr lang="en-US" sz="2400" b="1" dirty="0" smtClean="0">
                <a:solidFill>
                  <a:schemeClr val="accent4">
                    <a:lumMod val="75000"/>
                  </a:schemeClr>
                </a:solidFill>
                <a:latin typeface="Palatino Linotype" pitchFamily="18" charset="0"/>
                <a:ea typeface="Verdana" pitchFamily="34" charset="0"/>
                <a:cs typeface="Verdana" pitchFamily="34" charset="0"/>
              </a:rPr>
              <a:t>?</a:t>
            </a:r>
            <a:endParaRPr lang="tr-TR" sz="2400" b="1" dirty="0" smtClean="0">
              <a:solidFill>
                <a:schemeClr val="accent4">
                  <a:lumMod val="75000"/>
                </a:schemeClr>
              </a:solidFill>
              <a:latin typeface="Palatino Linotype" pitchFamily="18" charset="0"/>
              <a:ea typeface="Verdana" pitchFamily="34" charset="0"/>
              <a:cs typeface="Verdana" pitchFamily="34" charset="0"/>
            </a:endParaRPr>
          </a:p>
          <a:p>
            <a:pPr lvl="1"/>
            <a:r>
              <a:rPr lang="tr-TR" sz="2400" dirty="0" smtClean="0">
                <a:latin typeface="Palatino Linotype" pitchFamily="18" charset="0"/>
                <a:ea typeface="Verdana" pitchFamily="34" charset="0"/>
                <a:cs typeface="Verdana" pitchFamily="34" charset="0"/>
              </a:rPr>
              <a:t>İ</a:t>
            </a:r>
            <a:r>
              <a:rPr lang="en-US" sz="2400" dirty="0" err="1">
                <a:latin typeface="Palatino Linotype" pitchFamily="18" charset="0"/>
                <a:ea typeface="Verdana" pitchFamily="34" charset="0"/>
                <a:cs typeface="Verdana" pitchFamily="34" charset="0"/>
              </a:rPr>
              <a:t>ngilizce</a:t>
            </a:r>
            <a:r>
              <a:rPr lang="en-US" sz="2400" dirty="0">
                <a:latin typeface="Palatino Linotype" pitchFamily="18" charset="0"/>
                <a:ea typeface="Verdana" pitchFamily="34" charset="0"/>
                <a:cs typeface="Verdana" pitchFamily="34" charset="0"/>
              </a:rPr>
              <a:t> </a:t>
            </a:r>
            <a:r>
              <a:rPr lang="en-US" sz="2400" dirty="0" err="1">
                <a:latin typeface="Palatino Linotype" pitchFamily="18" charset="0"/>
                <a:ea typeface="Verdana" pitchFamily="34" charset="0"/>
                <a:cs typeface="Verdana" pitchFamily="34" charset="0"/>
              </a:rPr>
              <a:t>örümcek</a:t>
            </a:r>
            <a:r>
              <a:rPr lang="en-US" sz="2400" dirty="0">
                <a:latin typeface="Palatino Linotype" pitchFamily="18" charset="0"/>
                <a:ea typeface="Verdana" pitchFamily="34" charset="0"/>
                <a:cs typeface="Verdana" pitchFamily="34" charset="0"/>
              </a:rPr>
              <a:t> a</a:t>
            </a:r>
            <a:r>
              <a:rPr lang="tr-TR" sz="2400" dirty="0">
                <a:latin typeface="Palatino Linotype" pitchFamily="18" charset="0"/>
                <a:ea typeface="Verdana" pitchFamily="34" charset="0"/>
                <a:cs typeface="Verdana" pitchFamily="34" charset="0"/>
              </a:rPr>
              <a:t>ğı</a:t>
            </a:r>
            <a:r>
              <a:rPr lang="en-US" sz="2400" dirty="0">
                <a:latin typeface="Palatino Linotype" pitchFamily="18" charset="0"/>
                <a:ea typeface="Verdana" pitchFamily="34" charset="0"/>
                <a:cs typeface="Verdana" pitchFamily="34" charset="0"/>
              </a:rPr>
              <a:t>, a</a:t>
            </a:r>
            <a:r>
              <a:rPr lang="tr-TR" sz="2400" dirty="0">
                <a:latin typeface="Palatino Linotype" pitchFamily="18" charset="0"/>
                <a:ea typeface="Verdana" pitchFamily="34" charset="0"/>
                <a:cs typeface="Verdana" pitchFamily="34" charset="0"/>
              </a:rPr>
              <a:t>ğ</a:t>
            </a:r>
            <a:r>
              <a:rPr lang="en-US" sz="2400" dirty="0">
                <a:latin typeface="Palatino Linotype" pitchFamily="18" charset="0"/>
                <a:ea typeface="Verdana" pitchFamily="34" charset="0"/>
                <a:cs typeface="Verdana" pitchFamily="34" charset="0"/>
              </a:rPr>
              <a:t>, </a:t>
            </a:r>
            <a:r>
              <a:rPr lang="en-US" sz="2400" dirty="0" err="1">
                <a:latin typeface="Palatino Linotype" pitchFamily="18" charset="0"/>
                <a:ea typeface="Verdana" pitchFamily="34" charset="0"/>
                <a:cs typeface="Verdana" pitchFamily="34" charset="0"/>
              </a:rPr>
              <a:t>dokuma</a:t>
            </a:r>
            <a:r>
              <a:rPr lang="en-US" sz="2400" dirty="0">
                <a:latin typeface="Palatino Linotype" pitchFamily="18" charset="0"/>
                <a:ea typeface="Verdana" pitchFamily="34" charset="0"/>
                <a:cs typeface="Verdana" pitchFamily="34" charset="0"/>
              </a:rPr>
              <a:t> </a:t>
            </a:r>
            <a:r>
              <a:rPr lang="en-US" sz="2400" dirty="0" err="1">
                <a:latin typeface="Palatino Linotype" pitchFamily="18" charset="0"/>
                <a:ea typeface="Verdana" pitchFamily="34" charset="0"/>
                <a:cs typeface="Verdana" pitchFamily="34" charset="0"/>
              </a:rPr>
              <a:t>kuma</a:t>
            </a:r>
            <a:r>
              <a:rPr lang="tr-TR" sz="2400" dirty="0">
                <a:latin typeface="Palatino Linotype" pitchFamily="18" charset="0"/>
                <a:ea typeface="Verdana" pitchFamily="34" charset="0"/>
                <a:cs typeface="Verdana" pitchFamily="34" charset="0"/>
              </a:rPr>
              <a:t>ş</a:t>
            </a:r>
            <a:r>
              <a:rPr lang="en-US" sz="2400" dirty="0">
                <a:latin typeface="Palatino Linotype" pitchFamily="18" charset="0"/>
                <a:ea typeface="Verdana" pitchFamily="34" charset="0"/>
                <a:cs typeface="Verdana" pitchFamily="34" charset="0"/>
              </a:rPr>
              <a:t> </a:t>
            </a:r>
            <a:r>
              <a:rPr lang="en-US" sz="2400" dirty="0" err="1">
                <a:latin typeface="Palatino Linotype" pitchFamily="18" charset="0"/>
                <a:ea typeface="Verdana" pitchFamily="34" charset="0"/>
                <a:cs typeface="Verdana" pitchFamily="34" charset="0"/>
              </a:rPr>
              <a:t>kelimelerinden</a:t>
            </a:r>
            <a:r>
              <a:rPr lang="en-US" sz="2400" dirty="0">
                <a:latin typeface="Palatino Linotype" pitchFamily="18" charset="0"/>
                <a:ea typeface="Verdana" pitchFamily="34" charset="0"/>
                <a:cs typeface="Verdana" pitchFamily="34" charset="0"/>
              </a:rPr>
              <a:t> </a:t>
            </a:r>
            <a:r>
              <a:rPr lang="en-US" sz="2400" dirty="0" err="1">
                <a:latin typeface="Palatino Linotype" pitchFamily="18" charset="0"/>
                <a:ea typeface="Verdana" pitchFamily="34" charset="0"/>
                <a:cs typeface="Verdana" pitchFamily="34" charset="0"/>
              </a:rPr>
              <a:t>türemi</a:t>
            </a:r>
            <a:r>
              <a:rPr lang="tr-TR" sz="2400" dirty="0">
                <a:latin typeface="Palatino Linotype" pitchFamily="18" charset="0"/>
                <a:ea typeface="Verdana" pitchFamily="34" charset="0"/>
                <a:cs typeface="Verdana" pitchFamily="34" charset="0"/>
              </a:rPr>
              <a:t>ş</a:t>
            </a:r>
            <a:r>
              <a:rPr lang="en-US" sz="2400" dirty="0">
                <a:latin typeface="Palatino Linotype" pitchFamily="18" charset="0"/>
                <a:ea typeface="Verdana" pitchFamily="34" charset="0"/>
                <a:cs typeface="Verdana" pitchFamily="34" charset="0"/>
              </a:rPr>
              <a:t> </a:t>
            </a:r>
            <a:r>
              <a:rPr lang="en-US" sz="2400" dirty="0" err="1">
                <a:latin typeface="Palatino Linotype" pitchFamily="18" charset="0"/>
                <a:ea typeface="Verdana" pitchFamily="34" charset="0"/>
                <a:cs typeface="Verdana" pitchFamily="34" charset="0"/>
              </a:rPr>
              <a:t>olan</a:t>
            </a:r>
            <a:r>
              <a:rPr lang="en-US" sz="2400" dirty="0">
                <a:latin typeface="Palatino Linotype" pitchFamily="18" charset="0"/>
                <a:ea typeface="Verdana" pitchFamily="34" charset="0"/>
                <a:cs typeface="Verdana" pitchFamily="34" charset="0"/>
              </a:rPr>
              <a:t> web </a:t>
            </a:r>
            <a:r>
              <a:rPr lang="en-US" sz="2400" dirty="0" err="1">
                <a:latin typeface="Palatino Linotype" pitchFamily="18" charset="0"/>
                <a:ea typeface="Verdana" pitchFamily="34" charset="0"/>
                <a:cs typeface="Verdana" pitchFamily="34" charset="0"/>
              </a:rPr>
              <a:t>kelimesi</a:t>
            </a:r>
            <a:r>
              <a:rPr lang="en-US" sz="2400" dirty="0">
                <a:latin typeface="Palatino Linotype" pitchFamily="18" charset="0"/>
                <a:ea typeface="Verdana" pitchFamily="34" charset="0"/>
                <a:cs typeface="Verdana" pitchFamily="34" charset="0"/>
              </a:rPr>
              <a:t> </a:t>
            </a:r>
            <a:r>
              <a:rPr lang="en-US" sz="2400" dirty="0" err="1">
                <a:latin typeface="Palatino Linotype" pitchFamily="18" charset="0"/>
                <a:ea typeface="Verdana" pitchFamily="34" charset="0"/>
                <a:cs typeface="Verdana" pitchFamily="34" charset="0"/>
              </a:rPr>
              <a:t>günümüzde</a:t>
            </a:r>
            <a:r>
              <a:rPr lang="en-US" sz="2400" dirty="0">
                <a:latin typeface="Palatino Linotype" pitchFamily="18" charset="0"/>
                <a:ea typeface="Verdana" pitchFamily="34" charset="0"/>
                <a:cs typeface="Verdana" pitchFamily="34" charset="0"/>
              </a:rPr>
              <a:t> </a:t>
            </a:r>
            <a:r>
              <a:rPr lang="en-US" sz="2400" dirty="0" err="1">
                <a:latin typeface="Palatino Linotype" pitchFamily="18" charset="0"/>
                <a:ea typeface="Verdana" pitchFamily="34" charset="0"/>
                <a:cs typeface="Verdana" pitchFamily="34" charset="0"/>
              </a:rPr>
              <a:t>görüntü</a:t>
            </a:r>
            <a:r>
              <a:rPr lang="en-US" sz="2400" dirty="0">
                <a:latin typeface="Palatino Linotype" pitchFamily="18" charset="0"/>
                <a:ea typeface="Verdana" pitchFamily="34" charset="0"/>
                <a:cs typeface="Verdana" pitchFamily="34" charset="0"/>
              </a:rPr>
              <a:t>, </a:t>
            </a:r>
            <a:r>
              <a:rPr lang="en-US" sz="2400" dirty="0" err="1">
                <a:latin typeface="Palatino Linotype" pitchFamily="18" charset="0"/>
                <a:ea typeface="Verdana" pitchFamily="34" charset="0"/>
                <a:cs typeface="Verdana" pitchFamily="34" charset="0"/>
              </a:rPr>
              <a:t>metin</a:t>
            </a:r>
            <a:r>
              <a:rPr lang="en-US" sz="2400" dirty="0">
                <a:latin typeface="Palatino Linotype" pitchFamily="18" charset="0"/>
                <a:ea typeface="Verdana" pitchFamily="34" charset="0"/>
                <a:cs typeface="Verdana" pitchFamily="34" charset="0"/>
              </a:rPr>
              <a:t>, </a:t>
            </a:r>
            <a:r>
              <a:rPr lang="en-US" sz="2400" dirty="0" err="1">
                <a:latin typeface="Palatino Linotype" pitchFamily="18" charset="0"/>
                <a:ea typeface="Verdana" pitchFamily="34" charset="0"/>
                <a:cs typeface="Verdana" pitchFamily="34" charset="0"/>
              </a:rPr>
              <a:t>ses</a:t>
            </a:r>
            <a:r>
              <a:rPr lang="en-US" sz="2400" dirty="0">
                <a:latin typeface="Palatino Linotype" pitchFamily="18" charset="0"/>
                <a:ea typeface="Verdana" pitchFamily="34" charset="0"/>
                <a:cs typeface="Verdana" pitchFamily="34" charset="0"/>
              </a:rPr>
              <a:t>, video </a:t>
            </a:r>
            <a:r>
              <a:rPr lang="en-US" sz="2400" dirty="0" err="1">
                <a:latin typeface="Palatino Linotype" pitchFamily="18" charset="0"/>
                <a:ea typeface="Verdana" pitchFamily="34" charset="0"/>
                <a:cs typeface="Verdana" pitchFamily="34" charset="0"/>
              </a:rPr>
              <a:t>gibi</a:t>
            </a:r>
            <a:r>
              <a:rPr lang="en-US" sz="2400" dirty="0">
                <a:latin typeface="Palatino Linotype" pitchFamily="18" charset="0"/>
                <a:ea typeface="Verdana" pitchFamily="34" charset="0"/>
                <a:cs typeface="Verdana" pitchFamily="34" charset="0"/>
              </a:rPr>
              <a:t> </a:t>
            </a:r>
            <a:r>
              <a:rPr lang="tr-TR" sz="2400" dirty="0">
                <a:latin typeface="Palatino Linotype" pitchFamily="18" charset="0"/>
                <a:ea typeface="Verdana" pitchFamily="34" charset="0"/>
                <a:cs typeface="Verdana" pitchFamily="34" charset="0"/>
              </a:rPr>
              <a:t>pek çok farklı yapıdaki </a:t>
            </a:r>
            <a:r>
              <a:rPr lang="en-US" sz="2400" dirty="0" err="1" smtClean="0">
                <a:latin typeface="Palatino Linotype" pitchFamily="18" charset="0"/>
                <a:ea typeface="Verdana" pitchFamily="34" charset="0"/>
                <a:cs typeface="Verdana" pitchFamily="34" charset="0"/>
              </a:rPr>
              <a:t>içeriklerin</a:t>
            </a:r>
            <a:r>
              <a:rPr lang="en-US" sz="2400" dirty="0" smtClean="0">
                <a:latin typeface="Palatino Linotype" pitchFamily="18" charset="0"/>
                <a:ea typeface="Verdana" pitchFamily="34" charset="0"/>
                <a:cs typeface="Verdana" pitchFamily="34" charset="0"/>
              </a:rPr>
              <a:t> </a:t>
            </a:r>
            <a:r>
              <a:rPr lang="en-US" sz="2400" dirty="0" err="1">
                <a:latin typeface="Palatino Linotype" pitchFamily="18" charset="0"/>
                <a:ea typeface="Verdana" pitchFamily="34" charset="0"/>
                <a:cs typeface="Verdana" pitchFamily="34" charset="0"/>
              </a:rPr>
              <a:t>kullan</a:t>
            </a:r>
            <a:r>
              <a:rPr lang="tr-TR" sz="2400" dirty="0">
                <a:latin typeface="Palatino Linotype" pitchFamily="18" charset="0"/>
                <a:ea typeface="Verdana" pitchFamily="34" charset="0"/>
                <a:cs typeface="Verdana" pitchFamily="34" charset="0"/>
              </a:rPr>
              <a:t>ı</a:t>
            </a:r>
            <a:r>
              <a:rPr lang="en-US" sz="2400" dirty="0" err="1">
                <a:latin typeface="Palatino Linotype" pitchFamily="18" charset="0"/>
                <a:ea typeface="Verdana" pitchFamily="34" charset="0"/>
                <a:cs typeface="Verdana" pitchFamily="34" charset="0"/>
              </a:rPr>
              <a:t>labildi</a:t>
            </a:r>
            <a:r>
              <a:rPr lang="tr-TR" sz="2400" dirty="0">
                <a:latin typeface="Palatino Linotype" pitchFamily="18" charset="0"/>
                <a:ea typeface="Verdana" pitchFamily="34" charset="0"/>
                <a:cs typeface="Verdana" pitchFamily="34" charset="0"/>
              </a:rPr>
              <a:t>ğ</a:t>
            </a:r>
            <a:r>
              <a:rPr lang="en-US" sz="2400" dirty="0" err="1">
                <a:latin typeface="Palatino Linotype" pitchFamily="18" charset="0"/>
                <a:ea typeface="Verdana" pitchFamily="34" charset="0"/>
                <a:cs typeface="Verdana" pitchFamily="34" charset="0"/>
              </a:rPr>
              <a:t>i</a:t>
            </a:r>
            <a:r>
              <a:rPr lang="en-US" sz="2400" dirty="0">
                <a:latin typeface="Palatino Linotype" pitchFamily="18" charset="0"/>
                <a:ea typeface="Verdana" pitchFamily="34" charset="0"/>
                <a:cs typeface="Verdana" pitchFamily="34" charset="0"/>
              </a:rPr>
              <a:t>, yay</a:t>
            </a:r>
            <a:r>
              <a:rPr lang="tr-TR" sz="2400" dirty="0">
                <a:latin typeface="Palatino Linotype" pitchFamily="18" charset="0"/>
                <a:ea typeface="Verdana" pitchFamily="34" charset="0"/>
                <a:cs typeface="Verdana" pitchFamily="34" charset="0"/>
              </a:rPr>
              <a:t>ı</a:t>
            </a:r>
            <a:r>
              <a:rPr lang="en-US" sz="2400" dirty="0" err="1">
                <a:latin typeface="Palatino Linotype" pitchFamily="18" charset="0"/>
                <a:ea typeface="Verdana" pitchFamily="34" charset="0"/>
                <a:cs typeface="Verdana" pitchFamily="34" charset="0"/>
              </a:rPr>
              <a:t>nland</a:t>
            </a:r>
            <a:r>
              <a:rPr lang="tr-TR" sz="2400" dirty="0">
                <a:latin typeface="Palatino Linotype" pitchFamily="18" charset="0"/>
                <a:ea typeface="Verdana" pitchFamily="34" charset="0"/>
                <a:cs typeface="Verdana" pitchFamily="34" charset="0"/>
              </a:rPr>
              <a:t>ığı</a:t>
            </a:r>
            <a:r>
              <a:rPr lang="en-US" sz="2400" dirty="0">
                <a:latin typeface="Palatino Linotype" pitchFamily="18" charset="0"/>
                <a:ea typeface="Verdana" pitchFamily="34" charset="0"/>
                <a:cs typeface="Verdana" pitchFamily="34" charset="0"/>
              </a:rPr>
              <a:t> </a:t>
            </a:r>
            <a:r>
              <a:rPr lang="en-US" sz="2400" dirty="0" err="1">
                <a:latin typeface="Palatino Linotype" pitchFamily="18" charset="0"/>
                <a:ea typeface="Verdana" pitchFamily="34" charset="0"/>
                <a:cs typeface="Verdana" pitchFamily="34" charset="0"/>
              </a:rPr>
              <a:t>servisleri</a:t>
            </a:r>
            <a:r>
              <a:rPr lang="en-US" sz="2400" dirty="0">
                <a:latin typeface="Palatino Linotype" pitchFamily="18" charset="0"/>
                <a:ea typeface="Verdana" pitchFamily="34" charset="0"/>
                <a:cs typeface="Verdana" pitchFamily="34" charset="0"/>
              </a:rPr>
              <a:t> </a:t>
            </a:r>
            <a:r>
              <a:rPr lang="en-US" sz="2400" dirty="0" err="1">
                <a:latin typeface="Palatino Linotype" pitchFamily="18" charset="0"/>
                <a:ea typeface="Verdana" pitchFamily="34" charset="0"/>
                <a:cs typeface="Verdana" pitchFamily="34" charset="0"/>
              </a:rPr>
              <a:t>ifade</a:t>
            </a:r>
            <a:r>
              <a:rPr lang="en-US" sz="2400" dirty="0">
                <a:latin typeface="Palatino Linotype" pitchFamily="18" charset="0"/>
                <a:ea typeface="Verdana" pitchFamily="34" charset="0"/>
                <a:cs typeface="Verdana" pitchFamily="34" charset="0"/>
              </a:rPr>
              <a:t> </a:t>
            </a:r>
            <a:r>
              <a:rPr lang="en-US" sz="2400" dirty="0" err="1">
                <a:latin typeface="Palatino Linotype" pitchFamily="18" charset="0"/>
                <a:ea typeface="Verdana" pitchFamily="34" charset="0"/>
                <a:cs typeface="Verdana" pitchFamily="34" charset="0"/>
              </a:rPr>
              <a:t>eder</a:t>
            </a:r>
            <a:r>
              <a:rPr lang="en-US" sz="2400" dirty="0" smtClean="0">
                <a:latin typeface="Palatino Linotype" pitchFamily="18" charset="0"/>
                <a:ea typeface="Verdana" pitchFamily="34" charset="0"/>
                <a:cs typeface="Verdana" pitchFamily="34" charset="0"/>
              </a:rPr>
              <a:t>.</a:t>
            </a:r>
            <a:endParaRPr lang="tr-TR" sz="2400" dirty="0" smtClean="0">
              <a:latin typeface="Palatino Linotype" pitchFamily="18" charset="0"/>
              <a:ea typeface="Verdana" pitchFamily="34" charset="0"/>
              <a:cs typeface="Verdana" pitchFamily="34" charset="0"/>
            </a:endParaRPr>
          </a:p>
          <a:p>
            <a:pPr lvl="1"/>
            <a:r>
              <a:rPr lang="en-US" sz="2400" dirty="0" smtClean="0">
                <a:latin typeface="Palatino Linotype" pitchFamily="18" charset="0"/>
                <a:ea typeface="Verdana" pitchFamily="34" charset="0"/>
                <a:cs typeface="Verdana" pitchFamily="34" charset="0"/>
              </a:rPr>
              <a:t>Web</a:t>
            </a:r>
            <a:r>
              <a:rPr lang="en-US" sz="2400" dirty="0">
                <a:latin typeface="Palatino Linotype" pitchFamily="18" charset="0"/>
                <a:ea typeface="Verdana" pitchFamily="34" charset="0"/>
                <a:cs typeface="Verdana" pitchFamily="34" charset="0"/>
              </a:rPr>
              <a:t>, </a:t>
            </a:r>
            <a:r>
              <a:rPr lang="tr-TR" sz="2400" dirty="0">
                <a:latin typeface="Palatino Linotype" pitchFamily="18" charset="0"/>
                <a:ea typeface="Verdana" pitchFamily="34" charset="0"/>
                <a:cs typeface="Verdana" pitchFamily="34" charset="0"/>
              </a:rPr>
              <a:t>İ</a:t>
            </a:r>
            <a:r>
              <a:rPr lang="en-US" sz="2400" dirty="0" err="1">
                <a:latin typeface="Palatino Linotype" pitchFamily="18" charset="0"/>
                <a:ea typeface="Verdana" pitchFamily="34" charset="0"/>
                <a:cs typeface="Verdana" pitchFamily="34" charset="0"/>
              </a:rPr>
              <a:t>nternet</a:t>
            </a:r>
            <a:r>
              <a:rPr lang="en-US" sz="2400" dirty="0">
                <a:latin typeface="Palatino Linotype" pitchFamily="18" charset="0"/>
                <a:ea typeface="Verdana" pitchFamily="34" charset="0"/>
                <a:cs typeface="Verdana" pitchFamily="34" charset="0"/>
              </a:rPr>
              <a:t> </a:t>
            </a:r>
            <a:r>
              <a:rPr lang="en-US" sz="2400" dirty="0" err="1">
                <a:latin typeface="Palatino Linotype" pitchFamily="18" charset="0"/>
                <a:ea typeface="Verdana" pitchFamily="34" charset="0"/>
                <a:cs typeface="Verdana" pitchFamily="34" charset="0"/>
              </a:rPr>
              <a:t>üzerinde</a:t>
            </a:r>
            <a:r>
              <a:rPr lang="en-US" sz="2400" dirty="0">
                <a:latin typeface="Palatino Linotype" pitchFamily="18" charset="0"/>
                <a:ea typeface="Verdana" pitchFamily="34" charset="0"/>
                <a:cs typeface="Verdana" pitchFamily="34" charset="0"/>
              </a:rPr>
              <a:t> </a:t>
            </a:r>
            <a:r>
              <a:rPr lang="en-US" sz="2400" dirty="0" err="1">
                <a:latin typeface="Palatino Linotype" pitchFamily="18" charset="0"/>
                <a:ea typeface="Verdana" pitchFamily="34" charset="0"/>
                <a:cs typeface="Verdana" pitchFamily="34" charset="0"/>
              </a:rPr>
              <a:t>kullan</a:t>
            </a:r>
            <a:r>
              <a:rPr lang="tr-TR" sz="2400" dirty="0">
                <a:latin typeface="Palatino Linotype" pitchFamily="18" charset="0"/>
                <a:ea typeface="Verdana" pitchFamily="34" charset="0"/>
                <a:cs typeface="Verdana" pitchFamily="34" charset="0"/>
              </a:rPr>
              <a:t>ı</a:t>
            </a:r>
            <a:r>
              <a:rPr lang="en-US" sz="2400" dirty="0" err="1">
                <a:latin typeface="Palatino Linotype" pitchFamily="18" charset="0"/>
                <a:ea typeface="Verdana" pitchFamily="34" charset="0"/>
                <a:cs typeface="Verdana" pitchFamily="34" charset="0"/>
              </a:rPr>
              <a:t>lan</a:t>
            </a:r>
            <a:r>
              <a:rPr lang="en-US" sz="2400" dirty="0">
                <a:latin typeface="Palatino Linotype" pitchFamily="18" charset="0"/>
                <a:ea typeface="Verdana" pitchFamily="34" charset="0"/>
                <a:cs typeface="Verdana" pitchFamily="34" charset="0"/>
              </a:rPr>
              <a:t> </a:t>
            </a:r>
            <a:r>
              <a:rPr lang="en-US" sz="2400" dirty="0" err="1">
                <a:latin typeface="Palatino Linotype" pitchFamily="18" charset="0"/>
                <a:ea typeface="Verdana" pitchFamily="34" charset="0"/>
                <a:cs typeface="Verdana" pitchFamily="34" charset="0"/>
              </a:rPr>
              <a:t>servislerden</a:t>
            </a:r>
            <a:r>
              <a:rPr lang="en-US" sz="2400" dirty="0">
                <a:latin typeface="Palatino Linotype" pitchFamily="18" charset="0"/>
                <a:ea typeface="Verdana" pitchFamily="34" charset="0"/>
                <a:cs typeface="Verdana" pitchFamily="34" charset="0"/>
              </a:rPr>
              <a:t> </a:t>
            </a:r>
            <a:r>
              <a:rPr lang="en-US" sz="2400" dirty="0" err="1">
                <a:latin typeface="Palatino Linotype" pitchFamily="18" charset="0"/>
                <a:ea typeface="Verdana" pitchFamily="34" charset="0"/>
                <a:cs typeface="Verdana" pitchFamily="34" charset="0"/>
              </a:rPr>
              <a:t>yaln</a:t>
            </a:r>
            <a:r>
              <a:rPr lang="tr-TR" sz="2400" dirty="0">
                <a:latin typeface="Palatino Linotype" pitchFamily="18" charset="0"/>
                <a:ea typeface="Verdana" pitchFamily="34" charset="0"/>
                <a:cs typeface="Verdana" pitchFamily="34" charset="0"/>
              </a:rPr>
              <a:t>ı</a:t>
            </a:r>
            <a:r>
              <a:rPr lang="en-US" sz="2400" dirty="0" err="1">
                <a:latin typeface="Palatino Linotype" pitchFamily="18" charset="0"/>
                <a:ea typeface="Verdana" pitchFamily="34" charset="0"/>
                <a:cs typeface="Verdana" pitchFamily="34" charset="0"/>
              </a:rPr>
              <a:t>zca</a:t>
            </a:r>
            <a:r>
              <a:rPr lang="en-US" sz="2400" dirty="0">
                <a:latin typeface="Palatino Linotype" pitchFamily="18" charset="0"/>
                <a:ea typeface="Verdana" pitchFamily="34" charset="0"/>
                <a:cs typeface="Verdana" pitchFamily="34" charset="0"/>
              </a:rPr>
              <a:t> </a:t>
            </a:r>
            <a:r>
              <a:rPr lang="en-US" sz="2400" dirty="0" err="1">
                <a:latin typeface="Palatino Linotype" pitchFamily="18" charset="0"/>
                <a:ea typeface="Verdana" pitchFamily="34" charset="0"/>
                <a:cs typeface="Verdana" pitchFamily="34" charset="0"/>
              </a:rPr>
              <a:t>biridir</a:t>
            </a:r>
            <a:r>
              <a:rPr lang="en-US" sz="2400" dirty="0">
                <a:latin typeface="Palatino Linotype" pitchFamily="18" charset="0"/>
                <a:ea typeface="Verdana" pitchFamily="34" charset="0"/>
                <a:cs typeface="Verdana" pitchFamily="34" charset="0"/>
              </a:rPr>
              <a:t>. </a:t>
            </a:r>
          </a:p>
          <a:p>
            <a:pPr marL="0" indent="0">
              <a:buNone/>
            </a:pPr>
            <a:r>
              <a:rPr lang="tr-TR" sz="2400" dirty="0" smtClean="0">
                <a:latin typeface="Palatino Linotype" pitchFamily="18" charset="0"/>
                <a:ea typeface="Verdana" pitchFamily="34" charset="0"/>
                <a:cs typeface="Verdana" pitchFamily="34" charset="0"/>
              </a:rPr>
              <a:t>                    </a:t>
            </a:r>
          </a:p>
        </p:txBody>
      </p:sp>
      <p:pic>
        <p:nvPicPr>
          <p:cNvPr id="5" name="Picture 4"/>
          <p:cNvPicPr>
            <a:picLocks noChangeAspect="1"/>
          </p:cNvPicPr>
          <p:nvPr/>
        </p:nvPicPr>
        <p:blipFill>
          <a:blip r:embed="rId2"/>
          <a:stretch>
            <a:fillRect/>
          </a:stretch>
        </p:blipFill>
        <p:spPr>
          <a:xfrm>
            <a:off x="457200" y="1752601"/>
            <a:ext cx="1905000" cy="1943878"/>
          </a:xfrm>
          <a:prstGeom prst="rect">
            <a:avLst/>
          </a:prstGeom>
          <a:effectLst>
            <a:reflection blurRad="6350" stA="50000" endA="300" endPos="55500" dist="101600" dir="5400000" sy="-100000" algn="bl" rotWithShape="0"/>
          </a:effectLst>
        </p:spPr>
      </p:pic>
      <p:sp>
        <p:nvSpPr>
          <p:cNvPr id="6" name="Slide Number Placeholder 5"/>
          <p:cNvSpPr>
            <a:spLocks noGrp="1"/>
          </p:cNvSpPr>
          <p:nvPr>
            <p:ph type="sldNum" sz="quarter" idx="12"/>
          </p:nvPr>
        </p:nvSpPr>
        <p:spPr/>
        <p:txBody>
          <a:bodyPr>
            <a:normAutofit fontScale="85000" lnSpcReduction="20000"/>
          </a:bodyPr>
          <a:lstStyle/>
          <a:p>
            <a:fld id="{E71ACE41-11E3-425A-AF82-4515996058B5}" type="slidenum">
              <a:rPr lang="en-US" smtClean="0"/>
              <a:t>13</a:t>
            </a:fld>
            <a:endParaRPr lang="en-US"/>
          </a:p>
        </p:txBody>
      </p:sp>
      <p:pic>
        <p:nvPicPr>
          <p:cNvPr id="7" name="Picture 4" descr="HTTP WWW Globe B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p:cNvSpPr txBox="1">
            <a:spLocks/>
          </p:cNvSpPr>
          <p:nvPr/>
        </p:nvSpPr>
        <p:spPr>
          <a:xfrm>
            <a:off x="2209800" y="1676400"/>
            <a:ext cx="6858000" cy="1828800"/>
          </a:xfrm>
          <a:prstGeom prst="rect">
            <a:avLst/>
          </a:prstGeom>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400" b="1" dirty="0" smtClean="0">
                <a:solidFill>
                  <a:schemeClr val="accent4">
                    <a:lumMod val="75000"/>
                  </a:schemeClr>
                </a:solidFill>
                <a:latin typeface="Palatino Linotype" pitchFamily="18" charset="0"/>
                <a:ea typeface="Verdana" pitchFamily="34" charset="0"/>
                <a:cs typeface="Verdana" pitchFamily="34" charset="0"/>
              </a:rPr>
              <a:t>WWW  </a:t>
            </a:r>
            <a:r>
              <a:rPr lang="en-US" sz="2400" b="1" dirty="0" err="1" smtClean="0">
                <a:solidFill>
                  <a:schemeClr val="accent4">
                    <a:lumMod val="75000"/>
                  </a:schemeClr>
                </a:solidFill>
                <a:latin typeface="Palatino Linotype" pitchFamily="18" charset="0"/>
                <a:ea typeface="Verdana" pitchFamily="34" charset="0"/>
                <a:cs typeface="Verdana" pitchFamily="34" charset="0"/>
              </a:rPr>
              <a:t>Nedir</a:t>
            </a:r>
            <a:r>
              <a:rPr lang="en-US" sz="2400" b="1" dirty="0" smtClean="0">
                <a:solidFill>
                  <a:schemeClr val="accent4">
                    <a:lumMod val="75000"/>
                  </a:schemeClr>
                </a:solidFill>
                <a:latin typeface="Palatino Linotype" pitchFamily="18" charset="0"/>
                <a:ea typeface="Verdana" pitchFamily="34" charset="0"/>
                <a:cs typeface="Verdana" pitchFamily="34" charset="0"/>
              </a:rPr>
              <a:t>?</a:t>
            </a:r>
          </a:p>
          <a:p>
            <a:pPr lvl="1"/>
            <a:r>
              <a:rPr lang="en-US" sz="2400" dirty="0" smtClean="0">
                <a:latin typeface="Palatino Linotype" pitchFamily="18" charset="0"/>
                <a:ea typeface="Verdana" pitchFamily="34" charset="0"/>
                <a:cs typeface="Verdana" pitchFamily="34" charset="0"/>
              </a:rPr>
              <a:t>World Wide Web’ in k</a:t>
            </a:r>
            <a:r>
              <a:rPr lang="tr-TR" sz="2400" dirty="0" smtClean="0">
                <a:latin typeface="Palatino Linotype" pitchFamily="18" charset="0"/>
                <a:ea typeface="Verdana" pitchFamily="34" charset="0"/>
                <a:cs typeface="Verdana" pitchFamily="34" charset="0"/>
              </a:rPr>
              <a:t>ı</a:t>
            </a:r>
            <a:r>
              <a:rPr lang="en-US" sz="2400" dirty="0" err="1" smtClean="0">
                <a:latin typeface="Palatino Linotype" pitchFamily="18" charset="0"/>
                <a:ea typeface="Verdana" pitchFamily="34" charset="0"/>
                <a:cs typeface="Verdana" pitchFamily="34" charset="0"/>
              </a:rPr>
              <a:t>saltma</a:t>
            </a:r>
            <a:r>
              <a:rPr lang="tr-TR" sz="2400" dirty="0" smtClean="0">
                <a:latin typeface="Palatino Linotype" pitchFamily="18" charset="0"/>
                <a:ea typeface="Verdana" pitchFamily="34" charset="0"/>
                <a:cs typeface="Verdana" pitchFamily="34" charset="0"/>
              </a:rPr>
              <a:t>sı</a:t>
            </a:r>
            <a:r>
              <a:rPr lang="en-US" sz="2400" dirty="0" smtClean="0">
                <a:latin typeface="Palatino Linotype" pitchFamily="18" charset="0"/>
                <a:ea typeface="Verdana" pitchFamily="34" charset="0"/>
                <a:cs typeface="Verdana" pitchFamily="34" charset="0"/>
              </a:rPr>
              <a:t> </a:t>
            </a:r>
            <a:r>
              <a:rPr lang="en-US" sz="2400" dirty="0" err="1" smtClean="0">
                <a:latin typeface="Palatino Linotype" pitchFamily="18" charset="0"/>
                <a:ea typeface="Verdana" pitchFamily="34" charset="0"/>
                <a:cs typeface="Verdana" pitchFamily="34" charset="0"/>
              </a:rPr>
              <a:t>olan</a:t>
            </a:r>
            <a:r>
              <a:rPr lang="en-US" sz="2400" dirty="0" smtClean="0">
                <a:latin typeface="Palatino Linotype" pitchFamily="18" charset="0"/>
                <a:ea typeface="Verdana" pitchFamily="34" charset="0"/>
                <a:cs typeface="Verdana" pitchFamily="34" charset="0"/>
              </a:rPr>
              <a:t> </a:t>
            </a:r>
            <a:r>
              <a:rPr lang="tr-TR" sz="2400" dirty="0" smtClean="0">
                <a:latin typeface="Palatino Linotype" pitchFamily="18" charset="0"/>
                <a:ea typeface="Verdana" pitchFamily="34" charset="0"/>
                <a:cs typeface="Verdana" pitchFamily="34" charset="0"/>
              </a:rPr>
              <a:t>W</a:t>
            </a:r>
            <a:r>
              <a:rPr lang="en-US" sz="2400" dirty="0" smtClean="0">
                <a:latin typeface="Palatino Linotype" pitchFamily="18" charset="0"/>
                <a:ea typeface="Verdana" pitchFamily="34" charset="0"/>
                <a:cs typeface="Verdana" pitchFamily="34" charset="0"/>
              </a:rPr>
              <a:t>WW, </a:t>
            </a:r>
            <a:r>
              <a:rPr lang="en-US" sz="2400" dirty="0" err="1" smtClean="0">
                <a:latin typeface="Palatino Linotype" pitchFamily="18" charset="0"/>
                <a:ea typeface="Verdana" pitchFamily="34" charset="0"/>
                <a:cs typeface="Verdana" pitchFamily="34" charset="0"/>
              </a:rPr>
              <a:t>dünyay</a:t>
            </a:r>
            <a:r>
              <a:rPr lang="tr-TR" sz="2400" dirty="0" smtClean="0">
                <a:latin typeface="Palatino Linotype" pitchFamily="18" charset="0"/>
                <a:ea typeface="Verdana" pitchFamily="34" charset="0"/>
                <a:cs typeface="Verdana" pitchFamily="34" charset="0"/>
              </a:rPr>
              <a:t>ı</a:t>
            </a:r>
            <a:r>
              <a:rPr lang="en-US" sz="2400" dirty="0" smtClean="0">
                <a:latin typeface="Palatino Linotype" pitchFamily="18" charset="0"/>
                <a:ea typeface="Verdana" pitchFamily="34" charset="0"/>
                <a:cs typeface="Verdana" pitchFamily="34" charset="0"/>
              </a:rPr>
              <a:t> </a:t>
            </a:r>
            <a:r>
              <a:rPr lang="en-US" sz="2400" dirty="0" err="1" smtClean="0">
                <a:latin typeface="Palatino Linotype" pitchFamily="18" charset="0"/>
                <a:ea typeface="Verdana" pitchFamily="34" charset="0"/>
                <a:cs typeface="Verdana" pitchFamily="34" charset="0"/>
              </a:rPr>
              <a:t>sar</a:t>
            </a:r>
            <a:r>
              <a:rPr lang="tr-TR" sz="2400" dirty="0" smtClean="0">
                <a:latin typeface="Palatino Linotype" pitchFamily="18" charset="0"/>
                <a:ea typeface="Verdana" pitchFamily="34" charset="0"/>
                <a:cs typeface="Verdana" pitchFamily="34" charset="0"/>
              </a:rPr>
              <a:t>ıp</a:t>
            </a:r>
            <a:r>
              <a:rPr lang="en-US" sz="2400" dirty="0" smtClean="0">
                <a:latin typeface="Palatino Linotype" pitchFamily="18" charset="0"/>
                <a:ea typeface="Verdana" pitchFamily="34" charset="0"/>
                <a:cs typeface="Verdana" pitchFamily="34" charset="0"/>
              </a:rPr>
              <a:t> </a:t>
            </a:r>
            <a:r>
              <a:rPr lang="en-US" sz="2400" dirty="0" err="1" smtClean="0">
                <a:latin typeface="Palatino Linotype" pitchFamily="18" charset="0"/>
                <a:ea typeface="Verdana" pitchFamily="34" charset="0"/>
                <a:cs typeface="Verdana" pitchFamily="34" charset="0"/>
              </a:rPr>
              <a:t>ku</a:t>
            </a:r>
            <a:r>
              <a:rPr lang="tr-TR" sz="2400" dirty="0" smtClean="0">
                <a:latin typeface="Palatino Linotype" pitchFamily="18" charset="0"/>
                <a:ea typeface="Verdana" pitchFamily="34" charset="0"/>
                <a:cs typeface="Verdana" pitchFamily="34" charset="0"/>
              </a:rPr>
              <a:t>ş</a:t>
            </a:r>
            <a:r>
              <a:rPr lang="en-US" sz="2400" dirty="0" err="1" smtClean="0">
                <a:latin typeface="Palatino Linotype" pitchFamily="18" charset="0"/>
                <a:ea typeface="Verdana" pitchFamily="34" charset="0"/>
                <a:cs typeface="Verdana" pitchFamily="34" charset="0"/>
              </a:rPr>
              <a:t>atan</a:t>
            </a:r>
            <a:r>
              <a:rPr lang="en-US" sz="2400" dirty="0" smtClean="0">
                <a:latin typeface="Palatino Linotype" pitchFamily="18" charset="0"/>
                <a:ea typeface="Verdana" pitchFamily="34" charset="0"/>
                <a:cs typeface="Verdana" pitchFamily="34" charset="0"/>
              </a:rPr>
              <a:t> </a:t>
            </a:r>
            <a:r>
              <a:rPr lang="tr-TR" sz="2400" dirty="0" smtClean="0">
                <a:latin typeface="Palatino Linotype" pitchFamily="18" charset="0"/>
                <a:ea typeface="Verdana" pitchFamily="34" charset="0"/>
                <a:cs typeface="Verdana" pitchFamily="34" charset="0"/>
              </a:rPr>
              <a:t>b</a:t>
            </a:r>
            <a:r>
              <a:rPr lang="en-US" sz="2400" dirty="0" err="1" smtClean="0">
                <a:latin typeface="Palatino Linotype" pitchFamily="18" charset="0"/>
                <a:ea typeface="Verdana" pitchFamily="34" charset="0"/>
                <a:cs typeface="Verdana" pitchFamily="34" charset="0"/>
              </a:rPr>
              <a:t>ilgisayar</a:t>
            </a:r>
            <a:r>
              <a:rPr lang="en-US" sz="2400" dirty="0" smtClean="0">
                <a:latin typeface="Palatino Linotype" pitchFamily="18" charset="0"/>
                <a:ea typeface="Verdana" pitchFamily="34" charset="0"/>
                <a:cs typeface="Verdana" pitchFamily="34" charset="0"/>
              </a:rPr>
              <a:t> a</a:t>
            </a:r>
            <a:r>
              <a:rPr lang="tr-TR" sz="2400" dirty="0" smtClean="0">
                <a:latin typeface="Palatino Linotype" pitchFamily="18" charset="0"/>
                <a:ea typeface="Verdana" pitchFamily="34" charset="0"/>
                <a:cs typeface="Verdana" pitchFamily="34" charset="0"/>
              </a:rPr>
              <a:t>ğı</a:t>
            </a:r>
            <a:r>
              <a:rPr lang="en-US" sz="2400" dirty="0" smtClean="0">
                <a:latin typeface="Palatino Linotype" pitchFamily="18" charset="0"/>
                <a:ea typeface="Verdana" pitchFamily="34" charset="0"/>
                <a:cs typeface="Verdana" pitchFamily="34" charset="0"/>
              </a:rPr>
              <a:t> </a:t>
            </a:r>
            <a:r>
              <a:rPr lang="en-US" sz="2400" dirty="0" err="1" smtClean="0">
                <a:latin typeface="Palatino Linotype" pitchFamily="18" charset="0"/>
                <a:ea typeface="Verdana" pitchFamily="34" charset="0"/>
                <a:cs typeface="Verdana" pitchFamily="34" charset="0"/>
              </a:rPr>
              <a:t>yeni</a:t>
            </a:r>
            <a:r>
              <a:rPr lang="en-US" sz="2400" dirty="0" smtClean="0">
                <a:latin typeface="Palatino Linotype" pitchFamily="18" charset="0"/>
                <a:ea typeface="Verdana" pitchFamily="34" charset="0"/>
                <a:cs typeface="Verdana" pitchFamily="34" charset="0"/>
              </a:rPr>
              <a:t> Internet </a:t>
            </a:r>
            <a:r>
              <a:rPr lang="en-US" sz="2400" dirty="0" err="1" smtClean="0">
                <a:latin typeface="Palatino Linotype" pitchFamily="18" charset="0"/>
                <a:ea typeface="Verdana" pitchFamily="34" charset="0"/>
                <a:cs typeface="Verdana" pitchFamily="34" charset="0"/>
              </a:rPr>
              <a:t>manas</a:t>
            </a:r>
            <a:r>
              <a:rPr lang="tr-TR" sz="2400" dirty="0" smtClean="0">
                <a:latin typeface="Palatino Linotype" pitchFamily="18" charset="0"/>
                <a:ea typeface="Verdana" pitchFamily="34" charset="0"/>
                <a:cs typeface="Verdana" pitchFamily="34" charset="0"/>
              </a:rPr>
              <a:t>ı</a:t>
            </a:r>
            <a:r>
              <a:rPr lang="en-US" sz="2400" dirty="0" err="1" smtClean="0">
                <a:latin typeface="Palatino Linotype" pitchFamily="18" charset="0"/>
                <a:ea typeface="Verdana" pitchFamily="34" charset="0"/>
                <a:cs typeface="Verdana" pitchFamily="34" charset="0"/>
              </a:rPr>
              <a:t>na</a:t>
            </a:r>
            <a:r>
              <a:rPr lang="en-US" sz="2400" dirty="0" smtClean="0">
                <a:latin typeface="Palatino Linotype" pitchFamily="18" charset="0"/>
                <a:ea typeface="Verdana" pitchFamily="34" charset="0"/>
                <a:cs typeface="Verdana" pitchFamily="34" charset="0"/>
              </a:rPr>
              <a:t> </a:t>
            </a:r>
            <a:r>
              <a:rPr lang="en-US" sz="2400" dirty="0" err="1" smtClean="0">
                <a:latin typeface="Palatino Linotype" pitchFamily="18" charset="0"/>
                <a:ea typeface="Verdana" pitchFamily="34" charset="0"/>
                <a:cs typeface="Verdana" pitchFamily="34" charset="0"/>
              </a:rPr>
              <a:t>gelmektedir</a:t>
            </a:r>
            <a:r>
              <a:rPr lang="en-US" sz="2400" dirty="0" smtClean="0">
                <a:latin typeface="Palatino Linotype" pitchFamily="18" charset="0"/>
                <a:ea typeface="Verdana" pitchFamily="34" charset="0"/>
                <a:cs typeface="Verdana" pitchFamily="34" charset="0"/>
              </a:rPr>
              <a:t>.</a:t>
            </a:r>
          </a:p>
          <a:p>
            <a:endParaRPr lang="en-US" sz="2400" dirty="0" smtClean="0">
              <a:latin typeface="Palatino Linotype" pitchFamily="18" charset="0"/>
              <a:ea typeface="Verdana" pitchFamily="34" charset="0"/>
              <a:cs typeface="Verdana" pitchFamily="34" charset="0"/>
            </a:endParaRPr>
          </a:p>
        </p:txBody>
      </p:sp>
    </p:spTree>
    <p:extLst>
      <p:ext uri="{BB962C8B-B14F-4D97-AF65-F5344CB8AC3E}">
        <p14:creationId xmlns:p14="http://schemas.microsoft.com/office/powerpoint/2010/main" val="2133200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dirty="0" smtClean="0">
                <a:latin typeface="Palatino Linotype" pitchFamily="18" charset="0"/>
              </a:rPr>
              <a:t>World Wide Web (WWW)</a:t>
            </a:r>
            <a:endParaRPr lang="en-US" sz="3600" dirty="0">
              <a:latin typeface="Palatino Linotype" pitchFamily="18" charset="0"/>
            </a:endParaRPr>
          </a:p>
        </p:txBody>
      </p:sp>
      <p:sp>
        <p:nvSpPr>
          <p:cNvPr id="3" name="Content Placeholder 2"/>
          <p:cNvSpPr>
            <a:spLocks noGrp="1"/>
          </p:cNvSpPr>
          <p:nvPr>
            <p:ph sz="quarter" idx="1"/>
          </p:nvPr>
        </p:nvSpPr>
        <p:spPr>
          <a:xfrm>
            <a:off x="2362200" y="1828800"/>
            <a:ext cx="6172200" cy="4495800"/>
          </a:xfrm>
        </p:spPr>
        <p:txBody>
          <a:bodyPr>
            <a:noAutofit/>
          </a:bodyPr>
          <a:lstStyle/>
          <a:p>
            <a:r>
              <a:rPr lang="en-US" sz="2400" dirty="0" smtClean="0">
                <a:latin typeface="Palatino Linotype" pitchFamily="18" charset="0"/>
                <a:ea typeface="Verdana" pitchFamily="34" charset="0"/>
                <a:cs typeface="Verdana" pitchFamily="34" charset="0"/>
              </a:rPr>
              <a:t>World Wide Web (</a:t>
            </a:r>
            <a:r>
              <a:rPr lang="en-US" sz="2400" dirty="0" err="1" smtClean="0">
                <a:latin typeface="Palatino Linotype" pitchFamily="18" charset="0"/>
                <a:ea typeface="Verdana" pitchFamily="34" charset="0"/>
                <a:cs typeface="Verdana" pitchFamily="34" charset="0"/>
              </a:rPr>
              <a:t>ya</a:t>
            </a:r>
            <a:r>
              <a:rPr lang="en-US" sz="2400" dirty="0" smtClean="0">
                <a:latin typeface="Palatino Linotype" pitchFamily="18" charset="0"/>
                <a:ea typeface="Verdana" pitchFamily="34" charset="0"/>
                <a:cs typeface="Verdana" pitchFamily="34" charset="0"/>
              </a:rPr>
              <a:t> da </a:t>
            </a:r>
            <a:r>
              <a:rPr lang="en-US" sz="2400" dirty="0" err="1" smtClean="0">
                <a:latin typeface="Palatino Linotype" pitchFamily="18" charset="0"/>
                <a:ea typeface="Verdana" pitchFamily="34" charset="0"/>
                <a:cs typeface="Verdana" pitchFamily="34" charset="0"/>
              </a:rPr>
              <a:t>kısaca</a:t>
            </a:r>
            <a:r>
              <a:rPr lang="en-US" sz="2400" dirty="0" smtClean="0">
                <a:latin typeface="Palatino Linotype" pitchFamily="18" charset="0"/>
                <a:ea typeface="Verdana" pitchFamily="34" charset="0"/>
                <a:cs typeface="Verdana" pitchFamily="34" charset="0"/>
              </a:rPr>
              <a:t> Web) </a:t>
            </a:r>
            <a:r>
              <a:rPr lang="en-US" sz="2400" dirty="0" err="1" smtClean="0">
                <a:latin typeface="Palatino Linotype" pitchFamily="18" charset="0"/>
                <a:ea typeface="Verdana" pitchFamily="34" charset="0"/>
                <a:cs typeface="Verdana" pitchFamily="34" charset="0"/>
              </a:rPr>
              <a:t>birbirleri</a:t>
            </a:r>
            <a:r>
              <a:rPr lang="en-US" sz="2400" dirty="0" smtClean="0">
                <a:latin typeface="Palatino Linotype" pitchFamily="18" charset="0"/>
                <a:ea typeface="Verdana" pitchFamily="34" charset="0"/>
                <a:cs typeface="Verdana" pitchFamily="34" charset="0"/>
              </a:rPr>
              <a:t> </a:t>
            </a:r>
            <a:r>
              <a:rPr lang="en-US" sz="2400" dirty="0" err="1" smtClean="0">
                <a:latin typeface="Palatino Linotype" pitchFamily="18" charset="0"/>
                <a:ea typeface="Verdana" pitchFamily="34" charset="0"/>
                <a:cs typeface="Verdana" pitchFamily="34" charset="0"/>
              </a:rPr>
              <a:t>ile</a:t>
            </a:r>
            <a:r>
              <a:rPr lang="en-US" sz="2400" dirty="0" smtClean="0">
                <a:latin typeface="Palatino Linotype" pitchFamily="18" charset="0"/>
                <a:ea typeface="Verdana" pitchFamily="34" charset="0"/>
                <a:cs typeface="Verdana" pitchFamily="34" charset="0"/>
              </a:rPr>
              <a:t> </a:t>
            </a:r>
            <a:r>
              <a:rPr lang="en-US" sz="2400" dirty="0" err="1" smtClean="0">
                <a:latin typeface="Palatino Linotype" pitchFamily="18" charset="0"/>
                <a:ea typeface="Verdana" pitchFamily="34" charset="0"/>
                <a:cs typeface="Verdana" pitchFamily="34" charset="0"/>
              </a:rPr>
              <a:t>iletişim</a:t>
            </a:r>
            <a:r>
              <a:rPr lang="en-US" sz="2400" dirty="0" smtClean="0">
                <a:latin typeface="Palatino Linotype" pitchFamily="18" charset="0"/>
                <a:ea typeface="Verdana" pitchFamily="34" charset="0"/>
                <a:cs typeface="Verdana" pitchFamily="34" charset="0"/>
              </a:rPr>
              <a:t> </a:t>
            </a:r>
            <a:r>
              <a:rPr lang="en-US" sz="2400" dirty="0" err="1" smtClean="0">
                <a:latin typeface="Palatino Linotype" pitchFamily="18" charset="0"/>
                <a:ea typeface="Verdana" pitchFamily="34" charset="0"/>
                <a:cs typeface="Verdana" pitchFamily="34" charset="0"/>
              </a:rPr>
              <a:t>kuran</a:t>
            </a:r>
            <a:r>
              <a:rPr lang="en-US" sz="2400" dirty="0" smtClean="0">
                <a:latin typeface="Palatino Linotype" pitchFamily="18" charset="0"/>
                <a:ea typeface="Verdana" pitchFamily="34" charset="0"/>
                <a:cs typeface="Verdana" pitchFamily="34" charset="0"/>
              </a:rPr>
              <a:t> </a:t>
            </a:r>
            <a:r>
              <a:rPr lang="en-US" sz="2400" dirty="0" err="1" smtClean="0">
                <a:latin typeface="Palatino Linotype" pitchFamily="18" charset="0"/>
                <a:ea typeface="Verdana" pitchFamily="34" charset="0"/>
                <a:cs typeface="Verdana" pitchFamily="34" charset="0"/>
              </a:rPr>
              <a:t>iki</a:t>
            </a:r>
            <a:r>
              <a:rPr lang="en-US" sz="2400" dirty="0" smtClean="0">
                <a:latin typeface="Palatino Linotype" pitchFamily="18" charset="0"/>
                <a:ea typeface="Verdana" pitchFamily="34" charset="0"/>
                <a:cs typeface="Verdana" pitchFamily="34" charset="0"/>
              </a:rPr>
              <a:t> </a:t>
            </a:r>
            <a:r>
              <a:rPr lang="en-US" sz="2400" dirty="0" err="1" smtClean="0">
                <a:latin typeface="Palatino Linotype" pitchFamily="18" charset="0"/>
                <a:ea typeface="Verdana" pitchFamily="34" charset="0"/>
                <a:cs typeface="Verdana" pitchFamily="34" charset="0"/>
              </a:rPr>
              <a:t>bileşenden</a:t>
            </a:r>
            <a:r>
              <a:rPr lang="tr-TR" sz="2400" dirty="0" smtClean="0">
                <a:latin typeface="Palatino Linotype" pitchFamily="18" charset="0"/>
                <a:ea typeface="Verdana" pitchFamily="34" charset="0"/>
                <a:cs typeface="Verdana" pitchFamily="34" charset="0"/>
              </a:rPr>
              <a:t> </a:t>
            </a:r>
            <a:r>
              <a:rPr lang="en-US" sz="2400" dirty="0" err="1" smtClean="0">
                <a:latin typeface="Palatino Linotype" pitchFamily="18" charset="0"/>
                <a:ea typeface="Verdana" pitchFamily="34" charset="0"/>
                <a:cs typeface="Verdana" pitchFamily="34" charset="0"/>
              </a:rPr>
              <a:t>meydana</a:t>
            </a:r>
            <a:r>
              <a:rPr lang="en-US" sz="2400" dirty="0" smtClean="0">
                <a:latin typeface="Palatino Linotype" pitchFamily="18" charset="0"/>
                <a:ea typeface="Verdana" pitchFamily="34" charset="0"/>
                <a:cs typeface="Verdana" pitchFamily="34" charset="0"/>
              </a:rPr>
              <a:t> </a:t>
            </a:r>
            <a:r>
              <a:rPr lang="en-US" sz="2400" dirty="0" err="1" smtClean="0">
                <a:latin typeface="Palatino Linotype" pitchFamily="18" charset="0"/>
                <a:ea typeface="Verdana" pitchFamily="34" charset="0"/>
                <a:cs typeface="Verdana" pitchFamily="34" charset="0"/>
              </a:rPr>
              <a:t>gelir</a:t>
            </a:r>
            <a:r>
              <a:rPr lang="en-US" sz="2400" dirty="0" smtClean="0">
                <a:latin typeface="Palatino Linotype" pitchFamily="18" charset="0"/>
                <a:ea typeface="Verdana" pitchFamily="34" charset="0"/>
                <a:cs typeface="Verdana" pitchFamily="34" charset="0"/>
              </a:rPr>
              <a:t>.</a:t>
            </a:r>
            <a:endParaRPr lang="tr-TR" sz="2400" dirty="0" smtClean="0">
              <a:latin typeface="Palatino Linotype" pitchFamily="18" charset="0"/>
              <a:ea typeface="Verdana" pitchFamily="34" charset="0"/>
              <a:cs typeface="Verdana" pitchFamily="34" charset="0"/>
            </a:endParaRPr>
          </a:p>
          <a:p>
            <a:pPr marL="0" indent="0">
              <a:buNone/>
            </a:pPr>
            <a:endParaRPr lang="tr-TR" sz="2400" dirty="0">
              <a:latin typeface="Palatino Linotype" pitchFamily="18" charset="0"/>
              <a:ea typeface="Verdana" pitchFamily="34" charset="0"/>
              <a:cs typeface="Verdana" pitchFamily="34" charset="0"/>
            </a:endParaRPr>
          </a:p>
          <a:p>
            <a:pPr marL="320040" lvl="1" indent="0">
              <a:buNone/>
            </a:pPr>
            <a:r>
              <a:rPr lang="en-US" sz="2400" dirty="0" err="1" smtClean="0">
                <a:latin typeface="Palatino Linotype" pitchFamily="18" charset="0"/>
                <a:ea typeface="Verdana" pitchFamily="34" charset="0"/>
                <a:cs typeface="Verdana" pitchFamily="34" charset="0"/>
              </a:rPr>
              <a:t>Bunlar</a:t>
            </a:r>
            <a:r>
              <a:rPr lang="en-US" sz="2400" dirty="0" smtClean="0">
                <a:latin typeface="Palatino Linotype" pitchFamily="18" charset="0"/>
                <a:ea typeface="Verdana" pitchFamily="34" charset="0"/>
                <a:cs typeface="Verdana" pitchFamily="34" charset="0"/>
              </a:rPr>
              <a:t>;</a:t>
            </a:r>
            <a:endParaRPr lang="tr-TR" sz="2400" dirty="0" smtClean="0">
              <a:latin typeface="Palatino Linotype" pitchFamily="18" charset="0"/>
              <a:ea typeface="Verdana" pitchFamily="34" charset="0"/>
              <a:cs typeface="Verdana" pitchFamily="34" charset="0"/>
            </a:endParaRPr>
          </a:p>
          <a:p>
            <a:pPr marL="0" indent="0">
              <a:buNone/>
            </a:pPr>
            <a:endParaRPr lang="en-US" sz="1000" dirty="0">
              <a:latin typeface="Palatino Linotype" pitchFamily="18" charset="0"/>
              <a:ea typeface="Verdana" pitchFamily="34" charset="0"/>
              <a:cs typeface="Verdana" pitchFamily="34" charset="0"/>
            </a:endParaRPr>
          </a:p>
          <a:p>
            <a:pPr lvl="1"/>
            <a:r>
              <a:rPr lang="en-US" sz="2400" b="1" dirty="0" smtClean="0">
                <a:latin typeface="Palatino Linotype" pitchFamily="18" charset="0"/>
                <a:ea typeface="Verdana" pitchFamily="34" charset="0"/>
                <a:cs typeface="Verdana" pitchFamily="34" charset="0"/>
              </a:rPr>
              <a:t>Web </a:t>
            </a:r>
            <a:r>
              <a:rPr lang="en-US" sz="2400" b="1" dirty="0">
                <a:latin typeface="Palatino Linotype" pitchFamily="18" charset="0"/>
                <a:ea typeface="Verdana" pitchFamily="34" charset="0"/>
                <a:cs typeface="Verdana" pitchFamily="34" charset="0"/>
              </a:rPr>
              <a:t>Browser (Client: </a:t>
            </a:r>
            <a:r>
              <a:rPr lang="en-US" sz="2400" b="1" dirty="0" err="1">
                <a:latin typeface="Palatino Linotype" pitchFamily="18" charset="0"/>
                <a:ea typeface="Verdana" pitchFamily="34" charset="0"/>
                <a:cs typeface="Verdana" pitchFamily="34" charset="0"/>
              </a:rPr>
              <a:t>İstemci</a:t>
            </a:r>
            <a:r>
              <a:rPr lang="en-US" sz="2400" b="1" dirty="0">
                <a:latin typeface="Palatino Linotype" pitchFamily="18" charset="0"/>
                <a:ea typeface="Verdana" pitchFamily="34" charset="0"/>
                <a:cs typeface="Verdana" pitchFamily="34" charset="0"/>
              </a:rPr>
              <a:t>)</a:t>
            </a:r>
          </a:p>
          <a:p>
            <a:pPr lvl="1"/>
            <a:r>
              <a:rPr lang="da-DK" sz="2400" b="1" dirty="0" smtClean="0">
                <a:latin typeface="Palatino Linotype" pitchFamily="18" charset="0"/>
                <a:ea typeface="Verdana" pitchFamily="34" charset="0"/>
                <a:cs typeface="Verdana" pitchFamily="34" charset="0"/>
              </a:rPr>
              <a:t>Web </a:t>
            </a:r>
            <a:r>
              <a:rPr lang="da-DK" sz="2400" b="1" dirty="0">
                <a:latin typeface="Palatino Linotype" pitchFamily="18" charset="0"/>
                <a:ea typeface="Verdana" pitchFamily="34" charset="0"/>
                <a:cs typeface="Verdana" pitchFamily="34" charset="0"/>
              </a:rPr>
              <a:t>Server (Server: Sunucu)</a:t>
            </a:r>
            <a:endParaRPr lang="en-US" sz="2400" b="1" dirty="0">
              <a:latin typeface="Palatino Linotype" pitchFamily="18" charset="0"/>
              <a:ea typeface="Verdana" pitchFamily="34" charset="0"/>
              <a:cs typeface="Verdana" pitchFamily="34" charset="0"/>
            </a:endParaRPr>
          </a:p>
        </p:txBody>
      </p:sp>
      <p:pic>
        <p:nvPicPr>
          <p:cNvPr id="5" name="Picture 4"/>
          <p:cNvPicPr>
            <a:picLocks noChangeAspect="1"/>
          </p:cNvPicPr>
          <p:nvPr/>
        </p:nvPicPr>
        <p:blipFill>
          <a:blip r:embed="rId2"/>
          <a:stretch>
            <a:fillRect/>
          </a:stretch>
        </p:blipFill>
        <p:spPr>
          <a:xfrm>
            <a:off x="457200" y="1752601"/>
            <a:ext cx="1905000" cy="1943878"/>
          </a:xfrm>
          <a:prstGeom prst="rect">
            <a:avLst/>
          </a:prstGeom>
          <a:effectLst>
            <a:reflection blurRad="6350" stA="50000" endA="300" endPos="55500" dist="101600" dir="5400000" sy="-100000" algn="bl" rotWithShape="0"/>
          </a:effectLst>
        </p:spPr>
      </p:pic>
      <p:sp>
        <p:nvSpPr>
          <p:cNvPr id="6" name="Slide Number Placeholder 5"/>
          <p:cNvSpPr>
            <a:spLocks noGrp="1"/>
          </p:cNvSpPr>
          <p:nvPr>
            <p:ph type="sldNum" sz="quarter" idx="12"/>
          </p:nvPr>
        </p:nvSpPr>
        <p:spPr/>
        <p:txBody>
          <a:bodyPr>
            <a:normAutofit fontScale="85000" lnSpcReduction="20000"/>
          </a:bodyPr>
          <a:lstStyle/>
          <a:p>
            <a:fld id="{E71ACE41-11E3-425A-AF82-4515996058B5}" type="slidenum">
              <a:rPr lang="en-US" smtClean="0"/>
              <a:t>14</a:t>
            </a:fld>
            <a:endParaRPr lang="en-US"/>
          </a:p>
        </p:txBody>
      </p:sp>
      <p:pic>
        <p:nvPicPr>
          <p:cNvPr id="7" name="Picture 4" descr="HTTP WWW Globe B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3491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dirty="0" smtClean="0">
                <a:latin typeface="Palatino Linotype" pitchFamily="18" charset="0"/>
              </a:rPr>
              <a:t>World Wide Web (WWW)</a:t>
            </a:r>
            <a:endParaRPr lang="en-US" sz="3600" dirty="0">
              <a:latin typeface="Palatino Linotype" pitchFamily="18" charset="0"/>
            </a:endParaRPr>
          </a:p>
        </p:txBody>
      </p:sp>
      <p:sp>
        <p:nvSpPr>
          <p:cNvPr id="3" name="Content Placeholder 2"/>
          <p:cNvSpPr>
            <a:spLocks noGrp="1"/>
          </p:cNvSpPr>
          <p:nvPr>
            <p:ph sz="quarter" idx="1"/>
          </p:nvPr>
        </p:nvSpPr>
        <p:spPr>
          <a:xfrm>
            <a:off x="1828800" y="1828800"/>
            <a:ext cx="6971884" cy="5105400"/>
          </a:xfrm>
        </p:spPr>
        <p:txBody>
          <a:bodyPr>
            <a:noAutofit/>
          </a:bodyPr>
          <a:lstStyle/>
          <a:p>
            <a:pPr algn="just"/>
            <a:r>
              <a:rPr lang="tr-TR" sz="2200" b="1" dirty="0">
                <a:solidFill>
                  <a:schemeClr val="accent4">
                    <a:lumMod val="75000"/>
                  </a:schemeClr>
                </a:solidFill>
                <a:latin typeface="Palatino Linotype" pitchFamily="18" charset="0"/>
              </a:rPr>
              <a:t>Web Sayfası (Web Page):</a:t>
            </a:r>
            <a:r>
              <a:rPr lang="tr-TR" sz="2200" b="1" dirty="0">
                <a:solidFill>
                  <a:schemeClr val="tx2"/>
                </a:solidFill>
                <a:latin typeface="Palatino Linotype" pitchFamily="18" charset="0"/>
              </a:rPr>
              <a:t> </a:t>
            </a:r>
            <a:r>
              <a:rPr lang="tr-TR" sz="2200" dirty="0">
                <a:solidFill>
                  <a:schemeClr val="tx1">
                    <a:lumMod val="85000"/>
                    <a:lumOff val="15000"/>
                  </a:schemeClr>
                </a:solidFill>
                <a:latin typeface="Palatino Linotype" pitchFamily="18" charset="0"/>
              </a:rPr>
              <a:t>Internet üzerinde görüntülenebilen her dosya web sayfasıdır. Web sayfası ASCII karakterleri kullanılarak yazılan HTML denen bir işaretleme dili ile yazılır</a:t>
            </a:r>
            <a:r>
              <a:rPr lang="tr-TR" sz="2200" dirty="0" smtClean="0">
                <a:solidFill>
                  <a:schemeClr val="tx1">
                    <a:lumMod val="85000"/>
                    <a:lumOff val="15000"/>
                  </a:schemeClr>
                </a:solidFill>
                <a:latin typeface="Palatino Linotype" pitchFamily="18" charset="0"/>
              </a:rPr>
              <a:t>.</a:t>
            </a:r>
            <a:endParaRPr lang="tr-TR" sz="2200" b="1" dirty="0" smtClean="0">
              <a:solidFill>
                <a:schemeClr val="accent4">
                  <a:lumMod val="75000"/>
                </a:schemeClr>
              </a:solidFill>
              <a:latin typeface="Palatino Linotype" pitchFamily="18" charset="0"/>
            </a:endParaRPr>
          </a:p>
          <a:p>
            <a:pPr algn="just"/>
            <a:endParaRPr lang="tr-TR" sz="800" b="1" dirty="0">
              <a:solidFill>
                <a:schemeClr val="accent4">
                  <a:lumMod val="75000"/>
                </a:schemeClr>
              </a:solidFill>
              <a:latin typeface="Palatino Linotype" pitchFamily="18" charset="0"/>
            </a:endParaRPr>
          </a:p>
          <a:p>
            <a:pPr algn="just"/>
            <a:r>
              <a:rPr lang="tr-TR" sz="2200" b="1" dirty="0" smtClean="0">
                <a:solidFill>
                  <a:schemeClr val="accent4">
                    <a:lumMod val="75000"/>
                  </a:schemeClr>
                </a:solidFill>
                <a:latin typeface="Palatino Linotype" pitchFamily="18" charset="0"/>
              </a:rPr>
              <a:t>Web Browser (</a:t>
            </a:r>
            <a:r>
              <a:rPr lang="en-US" sz="2200" b="1" dirty="0" smtClean="0">
                <a:solidFill>
                  <a:schemeClr val="accent4">
                    <a:lumMod val="75000"/>
                  </a:schemeClr>
                </a:solidFill>
                <a:latin typeface="Palatino Linotype" pitchFamily="18" charset="0"/>
                <a:ea typeface="Verdana" pitchFamily="34" charset="0"/>
                <a:cs typeface="Verdana" pitchFamily="34" charset="0"/>
              </a:rPr>
              <a:t>Client:</a:t>
            </a:r>
            <a:r>
              <a:rPr lang="tr-TR" sz="2200" b="1" dirty="0" smtClean="0">
                <a:solidFill>
                  <a:schemeClr val="accent4">
                    <a:lumMod val="75000"/>
                  </a:schemeClr>
                </a:solidFill>
                <a:latin typeface="Palatino Linotype" pitchFamily="18" charset="0"/>
                <a:ea typeface="Verdana" pitchFamily="34" charset="0"/>
                <a:cs typeface="Verdana" pitchFamily="34" charset="0"/>
              </a:rPr>
              <a:t> </a:t>
            </a:r>
            <a:r>
              <a:rPr lang="en-US" sz="2200" b="1" dirty="0" err="1" smtClean="0">
                <a:solidFill>
                  <a:schemeClr val="accent4">
                    <a:lumMod val="75000"/>
                  </a:schemeClr>
                </a:solidFill>
                <a:latin typeface="Palatino Linotype" pitchFamily="18" charset="0"/>
                <a:ea typeface="Verdana" pitchFamily="34" charset="0"/>
                <a:cs typeface="Verdana" pitchFamily="34" charset="0"/>
              </a:rPr>
              <a:t>İstemci</a:t>
            </a:r>
            <a:r>
              <a:rPr lang="tr-TR" sz="2200" b="1" dirty="0" smtClean="0">
                <a:solidFill>
                  <a:schemeClr val="accent4">
                    <a:lumMod val="75000"/>
                  </a:schemeClr>
                </a:solidFill>
                <a:latin typeface="Palatino Linotype" pitchFamily="18" charset="0"/>
              </a:rPr>
              <a:t>):</a:t>
            </a:r>
            <a:r>
              <a:rPr lang="tr-TR" sz="2200" dirty="0" smtClean="0">
                <a:solidFill>
                  <a:schemeClr val="tx2"/>
                </a:solidFill>
                <a:latin typeface="Palatino Linotype" pitchFamily="18" charset="0"/>
              </a:rPr>
              <a:t> </a:t>
            </a:r>
            <a:r>
              <a:rPr lang="tr-TR" sz="2200" dirty="0" smtClean="0">
                <a:solidFill>
                  <a:schemeClr val="tx1">
                    <a:lumMod val="85000"/>
                    <a:lumOff val="15000"/>
                  </a:schemeClr>
                </a:solidFill>
                <a:latin typeface="Palatino Linotype" pitchFamily="18" charset="0"/>
              </a:rPr>
              <a:t>World Wide Web üzerinde bulunan sayfaları yükleyip görüntülemeyi sağlayan program.</a:t>
            </a:r>
          </a:p>
          <a:p>
            <a:pPr algn="just"/>
            <a:endParaRPr lang="tr-TR" sz="800" b="1" dirty="0" smtClean="0">
              <a:solidFill>
                <a:schemeClr val="tx2"/>
              </a:solidFill>
              <a:latin typeface="Palatino Linotype" pitchFamily="18" charset="0"/>
            </a:endParaRPr>
          </a:p>
          <a:p>
            <a:pPr algn="just"/>
            <a:r>
              <a:rPr lang="tr-TR" sz="2200" b="1" dirty="0" smtClean="0">
                <a:solidFill>
                  <a:schemeClr val="accent4">
                    <a:lumMod val="75000"/>
                  </a:schemeClr>
                </a:solidFill>
                <a:latin typeface="Palatino Linotype" pitchFamily="18" charset="0"/>
              </a:rPr>
              <a:t>Web </a:t>
            </a:r>
            <a:r>
              <a:rPr lang="tr-TR" sz="2200" b="1" dirty="0" smtClean="0">
                <a:solidFill>
                  <a:schemeClr val="accent4">
                    <a:lumMod val="75000"/>
                  </a:schemeClr>
                </a:solidFill>
                <a:latin typeface="Palatino Linotype" pitchFamily="18" charset="0"/>
              </a:rPr>
              <a:t>Server </a:t>
            </a:r>
            <a:r>
              <a:rPr lang="da-DK" sz="2200" b="1" dirty="0">
                <a:solidFill>
                  <a:schemeClr val="accent4">
                    <a:lumMod val="75000"/>
                  </a:schemeClr>
                </a:solidFill>
                <a:latin typeface="Palatino Linotype" pitchFamily="18" charset="0"/>
                <a:ea typeface="Verdana" pitchFamily="34" charset="0"/>
                <a:cs typeface="Verdana" pitchFamily="34" charset="0"/>
              </a:rPr>
              <a:t>(Server: Sunucu</a:t>
            </a:r>
            <a:r>
              <a:rPr lang="da-DK" sz="2200" b="1" dirty="0" smtClean="0">
                <a:solidFill>
                  <a:schemeClr val="accent4">
                    <a:lumMod val="75000"/>
                  </a:schemeClr>
                </a:solidFill>
                <a:latin typeface="Palatino Linotype" pitchFamily="18" charset="0"/>
                <a:ea typeface="Verdana" pitchFamily="34" charset="0"/>
                <a:cs typeface="Verdana" pitchFamily="34" charset="0"/>
              </a:rPr>
              <a:t>)</a:t>
            </a:r>
            <a:r>
              <a:rPr lang="tr-TR" sz="2200" b="1" dirty="0" smtClean="0">
                <a:solidFill>
                  <a:schemeClr val="accent4">
                    <a:lumMod val="75000"/>
                  </a:schemeClr>
                </a:solidFill>
                <a:latin typeface="Palatino Linotype" pitchFamily="18" charset="0"/>
              </a:rPr>
              <a:t>:</a:t>
            </a:r>
            <a:r>
              <a:rPr lang="tr-TR" sz="2200" dirty="0" smtClean="0">
                <a:solidFill>
                  <a:schemeClr val="tx2"/>
                </a:solidFill>
                <a:latin typeface="Palatino Linotype" pitchFamily="18" charset="0"/>
              </a:rPr>
              <a:t> </a:t>
            </a:r>
            <a:r>
              <a:rPr lang="tr-TR" sz="2200" dirty="0">
                <a:solidFill>
                  <a:schemeClr val="tx1">
                    <a:lumMod val="85000"/>
                    <a:lumOff val="15000"/>
                  </a:schemeClr>
                </a:solidFill>
                <a:latin typeface="Palatino Linotype" pitchFamily="18" charset="0"/>
              </a:rPr>
              <a:t>HTML sayfalarını Web Tarayıcınıza gönderen Internet üzerindeki sunucu makinelerde çalışan programdır</a:t>
            </a:r>
            <a:r>
              <a:rPr lang="tr-TR" sz="2200" dirty="0" smtClean="0">
                <a:solidFill>
                  <a:schemeClr val="tx1">
                    <a:lumMod val="85000"/>
                    <a:lumOff val="15000"/>
                  </a:schemeClr>
                </a:solidFill>
                <a:latin typeface="Palatino Linotype" pitchFamily="18" charset="0"/>
              </a:rPr>
              <a:t>. </a:t>
            </a:r>
          </a:p>
          <a:p>
            <a:pPr marL="0" indent="0" algn="just">
              <a:buNone/>
            </a:pPr>
            <a:endParaRPr lang="en-US" sz="2400" dirty="0">
              <a:solidFill>
                <a:schemeClr val="tx1">
                  <a:lumMod val="85000"/>
                  <a:lumOff val="15000"/>
                </a:schemeClr>
              </a:solidFill>
              <a:latin typeface="Palatino Linotype" pitchFamily="18" charset="0"/>
              <a:ea typeface="Verdana" pitchFamily="34" charset="0"/>
              <a:cs typeface="Verdana" pitchFamily="34" charset="0"/>
            </a:endParaRPr>
          </a:p>
        </p:txBody>
      </p:sp>
      <p:pic>
        <p:nvPicPr>
          <p:cNvPr id="5" name="Picture 4"/>
          <p:cNvPicPr>
            <a:picLocks noChangeAspect="1"/>
          </p:cNvPicPr>
          <p:nvPr/>
        </p:nvPicPr>
        <p:blipFill>
          <a:blip r:embed="rId2"/>
          <a:stretch>
            <a:fillRect/>
          </a:stretch>
        </p:blipFill>
        <p:spPr>
          <a:xfrm>
            <a:off x="0" y="1866122"/>
            <a:ext cx="1905000" cy="1943878"/>
          </a:xfrm>
          <a:prstGeom prst="rect">
            <a:avLst/>
          </a:prstGeom>
          <a:effectLst>
            <a:reflection blurRad="6350" stA="50000" endA="300" endPos="55500" dist="101600" dir="5400000" sy="-100000" algn="bl" rotWithShape="0"/>
          </a:effectLst>
        </p:spPr>
      </p:pic>
      <p:sp>
        <p:nvSpPr>
          <p:cNvPr id="6" name="Slide Number Placeholder 5"/>
          <p:cNvSpPr>
            <a:spLocks noGrp="1"/>
          </p:cNvSpPr>
          <p:nvPr>
            <p:ph type="sldNum" sz="quarter" idx="12"/>
          </p:nvPr>
        </p:nvSpPr>
        <p:spPr/>
        <p:txBody>
          <a:bodyPr>
            <a:normAutofit fontScale="85000" lnSpcReduction="20000"/>
          </a:bodyPr>
          <a:lstStyle/>
          <a:p>
            <a:fld id="{E71ACE41-11E3-425A-AF82-4515996058B5}" type="slidenum">
              <a:rPr lang="en-US" smtClean="0"/>
              <a:t>15</a:t>
            </a:fld>
            <a:endParaRPr lang="en-US"/>
          </a:p>
        </p:txBody>
      </p:sp>
      <p:pic>
        <p:nvPicPr>
          <p:cNvPr id="7" name="Picture 4" descr="HTTP WWW Globe B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712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dirty="0" smtClean="0">
                <a:latin typeface="Palatino Linotype" pitchFamily="18" charset="0"/>
              </a:rPr>
              <a:t>World Wide Web (WWW)</a:t>
            </a:r>
            <a:endParaRPr lang="en-US" sz="3600" dirty="0">
              <a:latin typeface="Palatino Linotype" pitchFamily="18" charset="0"/>
            </a:endParaRPr>
          </a:p>
        </p:txBody>
      </p:sp>
      <p:sp>
        <p:nvSpPr>
          <p:cNvPr id="3" name="Content Placeholder 2"/>
          <p:cNvSpPr>
            <a:spLocks noGrp="1"/>
          </p:cNvSpPr>
          <p:nvPr>
            <p:ph sz="quarter" idx="1"/>
          </p:nvPr>
        </p:nvSpPr>
        <p:spPr>
          <a:xfrm>
            <a:off x="612648" y="1752600"/>
            <a:ext cx="8153400" cy="4495800"/>
          </a:xfrm>
        </p:spPr>
        <p:txBody>
          <a:bodyPr>
            <a:noAutofit/>
          </a:bodyPr>
          <a:lstStyle/>
          <a:p>
            <a:pPr marL="0" indent="0">
              <a:buNone/>
            </a:pPr>
            <a:r>
              <a:rPr lang="en-US" sz="2400" b="1" dirty="0">
                <a:solidFill>
                  <a:schemeClr val="accent4">
                    <a:lumMod val="75000"/>
                  </a:schemeClr>
                </a:solidFill>
                <a:latin typeface="Palatino Linotype" pitchFamily="18" charset="0"/>
                <a:ea typeface="Verdana" pitchFamily="34" charset="0"/>
                <a:cs typeface="Verdana" pitchFamily="34" charset="0"/>
              </a:rPr>
              <a:t>Web </a:t>
            </a:r>
            <a:r>
              <a:rPr lang="en-US" sz="2400" b="1" dirty="0" err="1">
                <a:solidFill>
                  <a:schemeClr val="accent4">
                    <a:lumMod val="75000"/>
                  </a:schemeClr>
                </a:solidFill>
                <a:latin typeface="Palatino Linotype" pitchFamily="18" charset="0"/>
                <a:ea typeface="Verdana" pitchFamily="34" charset="0"/>
                <a:cs typeface="Verdana" pitchFamily="34" charset="0"/>
              </a:rPr>
              <a:t>Nasıl</a:t>
            </a:r>
            <a:r>
              <a:rPr lang="en-US" sz="2400" b="1" dirty="0">
                <a:solidFill>
                  <a:schemeClr val="accent4">
                    <a:lumMod val="75000"/>
                  </a:schemeClr>
                </a:solidFill>
                <a:latin typeface="Palatino Linotype" pitchFamily="18" charset="0"/>
                <a:ea typeface="Verdana" pitchFamily="34" charset="0"/>
                <a:cs typeface="Verdana" pitchFamily="34" charset="0"/>
              </a:rPr>
              <a:t> </a:t>
            </a:r>
            <a:r>
              <a:rPr lang="en-US" sz="2400" b="1" dirty="0" err="1" smtClean="0">
                <a:solidFill>
                  <a:schemeClr val="accent4">
                    <a:lumMod val="75000"/>
                  </a:schemeClr>
                </a:solidFill>
                <a:latin typeface="Palatino Linotype" pitchFamily="18" charset="0"/>
                <a:ea typeface="Verdana" pitchFamily="34" charset="0"/>
                <a:cs typeface="Verdana" pitchFamily="34" charset="0"/>
              </a:rPr>
              <a:t>Çalışır</a:t>
            </a:r>
            <a:r>
              <a:rPr lang="tr-TR" sz="2400" b="1" dirty="0" smtClean="0">
                <a:solidFill>
                  <a:schemeClr val="accent4">
                    <a:lumMod val="75000"/>
                  </a:schemeClr>
                </a:solidFill>
                <a:latin typeface="Palatino Linotype" pitchFamily="18" charset="0"/>
                <a:ea typeface="Verdana" pitchFamily="34" charset="0"/>
                <a:cs typeface="Verdana" pitchFamily="34" charset="0"/>
              </a:rPr>
              <a:t> ?</a:t>
            </a:r>
          </a:p>
          <a:p>
            <a:pPr marL="0" indent="0">
              <a:buNone/>
            </a:pPr>
            <a:endParaRPr lang="en-US" sz="1200" dirty="0">
              <a:latin typeface="Palatino Linotype" pitchFamily="18" charset="0"/>
              <a:ea typeface="Verdana" pitchFamily="34" charset="0"/>
              <a:cs typeface="Verdana" pitchFamily="34" charset="0"/>
            </a:endParaRPr>
          </a:p>
          <a:p>
            <a:pPr marL="0" indent="0">
              <a:buNone/>
            </a:pPr>
            <a:r>
              <a:rPr lang="tr-TR" sz="2400" dirty="0" smtClean="0">
                <a:latin typeface="Palatino Linotype" pitchFamily="18" charset="0"/>
                <a:ea typeface="Verdana" pitchFamily="34" charset="0"/>
                <a:cs typeface="Verdana" pitchFamily="34" charset="0"/>
              </a:rPr>
              <a:t>1. </a:t>
            </a:r>
            <a:r>
              <a:rPr lang="en-US" sz="2400" dirty="0" err="1" smtClean="0">
                <a:latin typeface="Palatino Linotype" pitchFamily="18" charset="0"/>
                <a:ea typeface="Verdana" pitchFamily="34" charset="0"/>
                <a:cs typeface="Verdana" pitchFamily="34" charset="0"/>
              </a:rPr>
              <a:t>İstemci</a:t>
            </a:r>
            <a:r>
              <a:rPr lang="en-US" sz="2400" dirty="0" smtClean="0">
                <a:latin typeface="Palatino Linotype" pitchFamily="18" charset="0"/>
                <a:ea typeface="Verdana" pitchFamily="34" charset="0"/>
                <a:cs typeface="Verdana" pitchFamily="34" charset="0"/>
              </a:rPr>
              <a:t> </a:t>
            </a:r>
            <a:r>
              <a:rPr lang="en-US" sz="2400" dirty="0" err="1">
                <a:latin typeface="Palatino Linotype" pitchFamily="18" charset="0"/>
                <a:ea typeface="Verdana" pitchFamily="34" charset="0"/>
                <a:cs typeface="Verdana" pitchFamily="34" charset="0"/>
              </a:rPr>
              <a:t>makinenin</a:t>
            </a:r>
            <a:r>
              <a:rPr lang="en-US" sz="2400" dirty="0">
                <a:latin typeface="Palatino Linotype" pitchFamily="18" charset="0"/>
                <a:ea typeface="Verdana" pitchFamily="34" charset="0"/>
                <a:cs typeface="Verdana" pitchFamily="34" charset="0"/>
              </a:rPr>
              <a:t> </a:t>
            </a:r>
            <a:r>
              <a:rPr lang="en-US" sz="2400" dirty="0" err="1">
                <a:latin typeface="Palatino Linotype" pitchFamily="18" charset="0"/>
                <a:ea typeface="Verdana" pitchFamily="34" charset="0"/>
                <a:cs typeface="Verdana" pitchFamily="34" charset="0"/>
              </a:rPr>
              <a:t>kullanıcısı</a:t>
            </a:r>
            <a:r>
              <a:rPr lang="en-US" sz="2400" dirty="0">
                <a:latin typeface="Palatino Linotype" pitchFamily="18" charset="0"/>
                <a:ea typeface="Verdana" pitchFamily="34" charset="0"/>
                <a:cs typeface="Verdana" pitchFamily="34" charset="0"/>
              </a:rPr>
              <a:t> Web </a:t>
            </a:r>
            <a:r>
              <a:rPr lang="en-US" sz="2400" dirty="0" err="1">
                <a:latin typeface="Palatino Linotype" pitchFamily="18" charset="0"/>
                <a:ea typeface="Verdana" pitchFamily="34" charset="0"/>
                <a:cs typeface="Verdana" pitchFamily="34" charset="0"/>
              </a:rPr>
              <a:t>tarayıcısında</a:t>
            </a:r>
            <a:r>
              <a:rPr lang="en-US" sz="2400" dirty="0">
                <a:latin typeface="Palatino Linotype" pitchFamily="18" charset="0"/>
                <a:ea typeface="Verdana" pitchFamily="34" charset="0"/>
                <a:cs typeface="Verdana" pitchFamily="34" charset="0"/>
              </a:rPr>
              <a:t> </a:t>
            </a:r>
            <a:r>
              <a:rPr lang="en-US" sz="2400" dirty="0" err="1">
                <a:latin typeface="Palatino Linotype" pitchFamily="18" charset="0"/>
                <a:ea typeface="Verdana" pitchFamily="34" charset="0"/>
                <a:cs typeface="Verdana" pitchFamily="34" charset="0"/>
              </a:rPr>
              <a:t>bir</a:t>
            </a:r>
            <a:r>
              <a:rPr lang="en-US" sz="2400" dirty="0">
                <a:latin typeface="Palatino Linotype" pitchFamily="18" charset="0"/>
                <a:ea typeface="Verdana" pitchFamily="34" charset="0"/>
                <a:cs typeface="Verdana" pitchFamily="34" charset="0"/>
              </a:rPr>
              <a:t> </a:t>
            </a:r>
            <a:r>
              <a:rPr lang="tr-TR" sz="2400" dirty="0" smtClean="0">
                <a:latin typeface="Palatino Linotype" pitchFamily="18" charset="0"/>
                <a:ea typeface="Verdana" pitchFamily="34" charset="0"/>
                <a:cs typeface="Verdana" pitchFamily="34" charset="0"/>
              </a:rPr>
              <a:t>  </a:t>
            </a:r>
          </a:p>
          <a:p>
            <a:pPr marL="0" indent="0">
              <a:buNone/>
            </a:pPr>
            <a:r>
              <a:rPr lang="tr-TR" sz="2400" dirty="0">
                <a:latin typeface="Palatino Linotype" pitchFamily="18" charset="0"/>
                <a:ea typeface="Verdana" pitchFamily="34" charset="0"/>
                <a:cs typeface="Verdana" pitchFamily="34" charset="0"/>
              </a:rPr>
              <a:t> </a:t>
            </a:r>
            <a:r>
              <a:rPr lang="tr-TR" sz="2400" dirty="0" smtClean="0">
                <a:latin typeface="Palatino Linotype" pitchFamily="18" charset="0"/>
                <a:ea typeface="Verdana" pitchFamily="34" charset="0"/>
                <a:cs typeface="Verdana" pitchFamily="34" charset="0"/>
              </a:rPr>
              <a:t>   </a:t>
            </a:r>
            <a:r>
              <a:rPr lang="en-US" sz="2400" dirty="0" smtClean="0">
                <a:latin typeface="Palatino Linotype" pitchFamily="18" charset="0"/>
                <a:ea typeface="Verdana" pitchFamily="34" charset="0"/>
                <a:cs typeface="Verdana" pitchFamily="34" charset="0"/>
              </a:rPr>
              <a:t>hyperlink </a:t>
            </a:r>
            <a:r>
              <a:rPr lang="en-US" sz="2400" dirty="0">
                <a:latin typeface="Palatino Linotype" pitchFamily="18" charset="0"/>
                <a:ea typeface="Verdana" pitchFamily="34" charset="0"/>
                <a:cs typeface="Verdana" pitchFamily="34" charset="0"/>
              </a:rPr>
              <a:t>’e </a:t>
            </a:r>
            <a:r>
              <a:rPr lang="en-US" sz="2400" dirty="0" err="1">
                <a:latin typeface="Palatino Linotype" pitchFamily="18" charset="0"/>
                <a:ea typeface="Verdana" pitchFamily="34" charset="0"/>
                <a:cs typeface="Verdana" pitchFamily="34" charset="0"/>
              </a:rPr>
              <a:t>tıklar</a:t>
            </a:r>
            <a:r>
              <a:rPr lang="en-US" sz="2400" dirty="0">
                <a:latin typeface="Palatino Linotype" pitchFamily="18" charset="0"/>
                <a:ea typeface="Verdana" pitchFamily="34" charset="0"/>
                <a:cs typeface="Verdana" pitchFamily="34" charset="0"/>
              </a:rPr>
              <a:t>.</a:t>
            </a:r>
          </a:p>
          <a:p>
            <a:pPr marL="0" indent="0">
              <a:buNone/>
            </a:pPr>
            <a:r>
              <a:rPr lang="en-US" sz="2400" dirty="0">
                <a:latin typeface="Palatino Linotype" pitchFamily="18" charset="0"/>
                <a:ea typeface="Verdana" pitchFamily="34" charset="0"/>
                <a:cs typeface="Verdana" pitchFamily="34" charset="0"/>
              </a:rPr>
              <a:t>2. Browser DNS (Domain Name Server) a </a:t>
            </a:r>
            <a:r>
              <a:rPr lang="en-US" sz="2400" dirty="0" err="1" smtClean="0">
                <a:latin typeface="Palatino Linotype" pitchFamily="18" charset="0"/>
                <a:ea typeface="Verdana" pitchFamily="34" charset="0"/>
                <a:cs typeface="Verdana" pitchFamily="34" charset="0"/>
              </a:rPr>
              <a:t>bağlanıp</a:t>
            </a:r>
            <a:r>
              <a:rPr lang="tr-TR" sz="2400" dirty="0" smtClean="0">
                <a:latin typeface="Palatino Linotype" pitchFamily="18" charset="0"/>
                <a:ea typeface="Verdana" pitchFamily="34" charset="0"/>
                <a:cs typeface="Verdana" pitchFamily="34" charset="0"/>
              </a:rPr>
              <a:t>   </a:t>
            </a:r>
          </a:p>
          <a:p>
            <a:pPr marL="0" indent="0">
              <a:buNone/>
            </a:pPr>
            <a:r>
              <a:rPr lang="tr-TR" sz="2400" dirty="0">
                <a:latin typeface="Palatino Linotype" pitchFamily="18" charset="0"/>
                <a:ea typeface="Verdana" pitchFamily="34" charset="0"/>
                <a:cs typeface="Verdana" pitchFamily="34" charset="0"/>
              </a:rPr>
              <a:t> </a:t>
            </a:r>
            <a:r>
              <a:rPr lang="tr-TR" sz="2400" dirty="0" smtClean="0">
                <a:latin typeface="Palatino Linotype" pitchFamily="18" charset="0"/>
                <a:ea typeface="Verdana" pitchFamily="34" charset="0"/>
                <a:cs typeface="Verdana" pitchFamily="34" charset="0"/>
              </a:rPr>
              <a:t>   </a:t>
            </a:r>
            <a:r>
              <a:rPr lang="en-US" sz="2400" dirty="0" err="1" smtClean="0">
                <a:latin typeface="Palatino Linotype" pitchFamily="18" charset="0"/>
                <a:ea typeface="Verdana" pitchFamily="34" charset="0"/>
                <a:cs typeface="Verdana" pitchFamily="34" charset="0"/>
              </a:rPr>
              <a:t>istemde</a:t>
            </a:r>
            <a:r>
              <a:rPr lang="en-US" sz="2400" dirty="0" smtClean="0">
                <a:latin typeface="Palatino Linotype" pitchFamily="18" charset="0"/>
                <a:ea typeface="Verdana" pitchFamily="34" charset="0"/>
                <a:cs typeface="Verdana" pitchFamily="34" charset="0"/>
              </a:rPr>
              <a:t> </a:t>
            </a:r>
            <a:r>
              <a:rPr lang="en-US" sz="2400" dirty="0" err="1" smtClean="0">
                <a:latin typeface="Palatino Linotype" pitchFamily="18" charset="0"/>
                <a:ea typeface="Verdana" pitchFamily="34" charset="0"/>
                <a:cs typeface="Verdana" pitchFamily="34" charset="0"/>
              </a:rPr>
              <a:t>bulunduğu</a:t>
            </a:r>
            <a:r>
              <a:rPr lang="tr-TR" sz="2400" dirty="0" smtClean="0">
                <a:latin typeface="Palatino Linotype" pitchFamily="18" charset="0"/>
                <a:ea typeface="Verdana" pitchFamily="34" charset="0"/>
                <a:cs typeface="Verdana" pitchFamily="34" charset="0"/>
              </a:rPr>
              <a:t> </a:t>
            </a:r>
            <a:r>
              <a:rPr lang="en-US" sz="2400" dirty="0" err="1" smtClean="0">
                <a:latin typeface="Palatino Linotype" pitchFamily="18" charset="0"/>
                <a:ea typeface="Verdana" pitchFamily="34" charset="0"/>
                <a:cs typeface="Verdana" pitchFamily="34" charset="0"/>
              </a:rPr>
              <a:t>sayfanın</a:t>
            </a:r>
            <a:r>
              <a:rPr lang="en-US" sz="2400" dirty="0" smtClean="0">
                <a:latin typeface="Palatino Linotype" pitchFamily="18" charset="0"/>
                <a:ea typeface="Verdana" pitchFamily="34" charset="0"/>
                <a:cs typeface="Verdana" pitchFamily="34" charset="0"/>
              </a:rPr>
              <a:t> </a:t>
            </a:r>
            <a:r>
              <a:rPr lang="en-US" sz="2400" dirty="0">
                <a:latin typeface="Palatino Linotype" pitchFamily="18" charset="0"/>
                <a:ea typeface="Verdana" pitchFamily="34" charset="0"/>
                <a:cs typeface="Verdana" pitchFamily="34" charset="0"/>
              </a:rPr>
              <a:t>server IP </a:t>
            </a:r>
            <a:r>
              <a:rPr lang="en-US" sz="2400" dirty="0" err="1">
                <a:latin typeface="Palatino Linotype" pitchFamily="18" charset="0"/>
                <a:ea typeface="Verdana" pitchFamily="34" charset="0"/>
                <a:cs typeface="Verdana" pitchFamily="34" charset="0"/>
              </a:rPr>
              <a:t>sini</a:t>
            </a:r>
            <a:r>
              <a:rPr lang="en-US" sz="2400" dirty="0">
                <a:latin typeface="Palatino Linotype" pitchFamily="18" charset="0"/>
                <a:ea typeface="Verdana" pitchFamily="34" charset="0"/>
                <a:cs typeface="Verdana" pitchFamily="34" charset="0"/>
              </a:rPr>
              <a:t> </a:t>
            </a:r>
            <a:r>
              <a:rPr lang="en-US" sz="2400" dirty="0" err="1">
                <a:latin typeface="Palatino Linotype" pitchFamily="18" charset="0"/>
                <a:ea typeface="Verdana" pitchFamily="34" charset="0"/>
                <a:cs typeface="Verdana" pitchFamily="34" charset="0"/>
              </a:rPr>
              <a:t>alır</a:t>
            </a:r>
            <a:r>
              <a:rPr lang="en-US" sz="2400" dirty="0">
                <a:latin typeface="Palatino Linotype" pitchFamily="18" charset="0"/>
                <a:ea typeface="Verdana" pitchFamily="34" charset="0"/>
                <a:cs typeface="Verdana" pitchFamily="34" charset="0"/>
              </a:rPr>
              <a:t>.</a:t>
            </a:r>
          </a:p>
          <a:p>
            <a:pPr marL="0" indent="0">
              <a:buNone/>
            </a:pPr>
            <a:r>
              <a:rPr lang="en-US" sz="2400" dirty="0">
                <a:latin typeface="Palatino Linotype" pitchFamily="18" charset="0"/>
                <a:ea typeface="Verdana" pitchFamily="34" charset="0"/>
                <a:cs typeface="Verdana" pitchFamily="34" charset="0"/>
              </a:rPr>
              <a:t>3. </a:t>
            </a:r>
            <a:r>
              <a:rPr lang="en-US" sz="2400" dirty="0" err="1">
                <a:latin typeface="Palatino Linotype" pitchFamily="18" charset="0"/>
                <a:ea typeface="Verdana" pitchFamily="34" charset="0"/>
                <a:cs typeface="Verdana" pitchFamily="34" charset="0"/>
              </a:rPr>
              <a:t>Ardından</a:t>
            </a:r>
            <a:r>
              <a:rPr lang="en-US" sz="2400" dirty="0">
                <a:latin typeface="Palatino Linotype" pitchFamily="18" charset="0"/>
                <a:ea typeface="Verdana" pitchFamily="34" charset="0"/>
                <a:cs typeface="Verdana" pitchFamily="34" charset="0"/>
              </a:rPr>
              <a:t> </a:t>
            </a:r>
            <a:r>
              <a:rPr lang="en-US" sz="2400" dirty="0" err="1">
                <a:latin typeface="Palatino Linotype" pitchFamily="18" charset="0"/>
                <a:ea typeface="Verdana" pitchFamily="34" charset="0"/>
                <a:cs typeface="Verdana" pitchFamily="34" charset="0"/>
              </a:rPr>
              <a:t>Aldığı</a:t>
            </a:r>
            <a:r>
              <a:rPr lang="en-US" sz="2400" dirty="0">
                <a:latin typeface="Palatino Linotype" pitchFamily="18" charset="0"/>
                <a:ea typeface="Verdana" pitchFamily="34" charset="0"/>
                <a:cs typeface="Verdana" pitchFamily="34" charset="0"/>
              </a:rPr>
              <a:t> IP ye </a:t>
            </a:r>
            <a:r>
              <a:rPr lang="en-US" sz="2400" dirty="0" err="1">
                <a:latin typeface="Palatino Linotype" pitchFamily="18" charset="0"/>
                <a:ea typeface="Verdana" pitchFamily="34" charset="0"/>
                <a:cs typeface="Verdana" pitchFamily="34" charset="0"/>
              </a:rPr>
              <a:t>bir</a:t>
            </a:r>
            <a:r>
              <a:rPr lang="en-US" sz="2400" dirty="0">
                <a:latin typeface="Palatino Linotype" pitchFamily="18" charset="0"/>
                <a:ea typeface="Verdana" pitchFamily="34" charset="0"/>
                <a:cs typeface="Verdana" pitchFamily="34" charset="0"/>
              </a:rPr>
              <a:t> </a:t>
            </a:r>
            <a:r>
              <a:rPr lang="en-US" sz="2400" dirty="0" err="1">
                <a:latin typeface="Palatino Linotype" pitchFamily="18" charset="0"/>
                <a:ea typeface="Verdana" pitchFamily="34" charset="0"/>
                <a:cs typeface="Verdana" pitchFamily="34" charset="0"/>
              </a:rPr>
              <a:t>çağrı</a:t>
            </a:r>
            <a:r>
              <a:rPr lang="en-US" sz="2400" dirty="0">
                <a:latin typeface="Palatino Linotype" pitchFamily="18" charset="0"/>
                <a:ea typeface="Verdana" pitchFamily="34" charset="0"/>
                <a:cs typeface="Verdana" pitchFamily="34" charset="0"/>
              </a:rPr>
              <a:t> </a:t>
            </a:r>
            <a:r>
              <a:rPr lang="en-US" sz="2400" dirty="0" err="1">
                <a:latin typeface="Palatino Linotype" pitchFamily="18" charset="0"/>
                <a:ea typeface="Verdana" pitchFamily="34" charset="0"/>
                <a:cs typeface="Verdana" pitchFamily="34" charset="0"/>
              </a:rPr>
              <a:t>gönderir</a:t>
            </a:r>
            <a:r>
              <a:rPr lang="en-US" sz="2400" dirty="0">
                <a:latin typeface="Palatino Linotype" pitchFamily="18" charset="0"/>
                <a:ea typeface="Verdana" pitchFamily="34" charset="0"/>
                <a:cs typeface="Verdana" pitchFamily="34" charset="0"/>
              </a:rPr>
              <a:t> </a:t>
            </a:r>
            <a:r>
              <a:rPr lang="en-US" sz="2400" dirty="0" err="1">
                <a:latin typeface="Palatino Linotype" pitchFamily="18" charset="0"/>
                <a:ea typeface="Verdana" pitchFamily="34" charset="0"/>
                <a:cs typeface="Verdana" pitchFamily="34" charset="0"/>
              </a:rPr>
              <a:t>ve</a:t>
            </a:r>
            <a:r>
              <a:rPr lang="en-US" sz="2400" dirty="0">
                <a:latin typeface="Palatino Linotype" pitchFamily="18" charset="0"/>
                <a:ea typeface="Verdana" pitchFamily="34" charset="0"/>
                <a:cs typeface="Verdana" pitchFamily="34" charset="0"/>
              </a:rPr>
              <a:t> </a:t>
            </a:r>
            <a:r>
              <a:rPr lang="en-US" sz="2400" dirty="0" err="1">
                <a:latin typeface="Palatino Linotype" pitchFamily="18" charset="0"/>
                <a:ea typeface="Verdana" pitchFamily="34" charset="0"/>
                <a:cs typeface="Verdana" pitchFamily="34" charset="0"/>
              </a:rPr>
              <a:t>sayfayı</a:t>
            </a:r>
            <a:r>
              <a:rPr lang="en-US" sz="2400" dirty="0">
                <a:latin typeface="Palatino Linotype" pitchFamily="18" charset="0"/>
                <a:ea typeface="Verdana" pitchFamily="34" charset="0"/>
                <a:cs typeface="Verdana" pitchFamily="34" charset="0"/>
              </a:rPr>
              <a:t> </a:t>
            </a:r>
            <a:endParaRPr lang="tr-TR" sz="2400" dirty="0" smtClean="0">
              <a:latin typeface="Palatino Linotype" pitchFamily="18" charset="0"/>
              <a:ea typeface="Verdana" pitchFamily="34" charset="0"/>
              <a:cs typeface="Verdana" pitchFamily="34" charset="0"/>
            </a:endParaRPr>
          </a:p>
          <a:p>
            <a:pPr marL="0" indent="0">
              <a:buNone/>
            </a:pPr>
            <a:r>
              <a:rPr lang="tr-TR" sz="2400" dirty="0">
                <a:latin typeface="Palatino Linotype" pitchFamily="18" charset="0"/>
                <a:ea typeface="Verdana" pitchFamily="34" charset="0"/>
                <a:cs typeface="Verdana" pitchFamily="34" charset="0"/>
              </a:rPr>
              <a:t> </a:t>
            </a:r>
            <a:r>
              <a:rPr lang="tr-TR" sz="2400" dirty="0" smtClean="0">
                <a:latin typeface="Palatino Linotype" pitchFamily="18" charset="0"/>
                <a:ea typeface="Verdana" pitchFamily="34" charset="0"/>
                <a:cs typeface="Verdana" pitchFamily="34" charset="0"/>
              </a:rPr>
              <a:t>   </a:t>
            </a:r>
            <a:r>
              <a:rPr lang="en-US" sz="2400" dirty="0" err="1" smtClean="0">
                <a:latin typeface="Palatino Linotype" pitchFamily="18" charset="0"/>
                <a:ea typeface="Verdana" pitchFamily="34" charset="0"/>
                <a:cs typeface="Verdana" pitchFamily="34" charset="0"/>
              </a:rPr>
              <a:t>ister</a:t>
            </a:r>
            <a:r>
              <a:rPr lang="en-US" sz="2400" dirty="0">
                <a:latin typeface="Palatino Linotype" pitchFamily="18" charset="0"/>
                <a:ea typeface="Verdana" pitchFamily="34" charset="0"/>
                <a:cs typeface="Verdana" pitchFamily="34" charset="0"/>
              </a:rPr>
              <a:t>.</a:t>
            </a:r>
          </a:p>
          <a:p>
            <a:pPr marL="0" indent="0">
              <a:buNone/>
            </a:pPr>
            <a:r>
              <a:rPr lang="en-US" sz="2400" dirty="0">
                <a:latin typeface="Palatino Linotype" pitchFamily="18" charset="0"/>
                <a:ea typeface="Verdana" pitchFamily="34" charset="0"/>
                <a:cs typeface="Verdana" pitchFamily="34" charset="0"/>
              </a:rPr>
              <a:t>4. Web Server da </a:t>
            </a:r>
            <a:r>
              <a:rPr lang="en-US" sz="2400" dirty="0" err="1">
                <a:latin typeface="Palatino Linotype" pitchFamily="18" charset="0"/>
                <a:ea typeface="Verdana" pitchFamily="34" charset="0"/>
                <a:cs typeface="Verdana" pitchFamily="34" charset="0"/>
              </a:rPr>
              <a:t>bu</a:t>
            </a:r>
            <a:r>
              <a:rPr lang="en-US" sz="2400" dirty="0">
                <a:latin typeface="Palatino Linotype" pitchFamily="18" charset="0"/>
                <a:ea typeface="Verdana" pitchFamily="34" charset="0"/>
                <a:cs typeface="Verdana" pitchFamily="34" charset="0"/>
              </a:rPr>
              <a:t> </a:t>
            </a:r>
            <a:r>
              <a:rPr lang="en-US" sz="2400" dirty="0" err="1">
                <a:latin typeface="Palatino Linotype" pitchFamily="18" charset="0"/>
                <a:ea typeface="Verdana" pitchFamily="34" charset="0"/>
                <a:cs typeface="Verdana" pitchFamily="34" charset="0"/>
              </a:rPr>
              <a:t>isteğe</a:t>
            </a:r>
            <a:r>
              <a:rPr lang="en-US" sz="2400" dirty="0">
                <a:latin typeface="Palatino Linotype" pitchFamily="18" charset="0"/>
                <a:ea typeface="Verdana" pitchFamily="34" charset="0"/>
                <a:cs typeface="Verdana" pitchFamily="34" charset="0"/>
              </a:rPr>
              <a:t> </a:t>
            </a:r>
            <a:r>
              <a:rPr lang="en-US" sz="2400" dirty="0" err="1">
                <a:latin typeface="Palatino Linotype" pitchFamily="18" charset="0"/>
                <a:ea typeface="Verdana" pitchFamily="34" charset="0"/>
                <a:cs typeface="Verdana" pitchFamily="34" charset="0"/>
              </a:rPr>
              <a:t>cevap</a:t>
            </a:r>
            <a:r>
              <a:rPr lang="en-US" sz="2400" dirty="0">
                <a:latin typeface="Palatino Linotype" pitchFamily="18" charset="0"/>
                <a:ea typeface="Verdana" pitchFamily="34" charset="0"/>
                <a:cs typeface="Verdana" pitchFamily="34" charset="0"/>
              </a:rPr>
              <a:t> </a:t>
            </a:r>
            <a:r>
              <a:rPr lang="en-US" sz="2400" dirty="0" err="1">
                <a:latin typeface="Palatino Linotype" pitchFamily="18" charset="0"/>
                <a:ea typeface="Verdana" pitchFamily="34" charset="0"/>
                <a:cs typeface="Verdana" pitchFamily="34" charset="0"/>
              </a:rPr>
              <a:t>verir</a:t>
            </a:r>
            <a:r>
              <a:rPr lang="en-US" sz="2400" dirty="0">
                <a:latin typeface="Palatino Linotype" pitchFamily="18" charset="0"/>
                <a:ea typeface="Verdana" pitchFamily="34" charset="0"/>
                <a:cs typeface="Verdana" pitchFamily="34" charset="0"/>
              </a:rPr>
              <a:t> </a:t>
            </a:r>
            <a:r>
              <a:rPr lang="en-US" sz="2400" dirty="0" err="1">
                <a:latin typeface="Palatino Linotype" pitchFamily="18" charset="0"/>
                <a:ea typeface="Verdana" pitchFamily="34" charset="0"/>
                <a:cs typeface="Verdana" pitchFamily="34" charset="0"/>
              </a:rPr>
              <a:t>ve</a:t>
            </a:r>
            <a:r>
              <a:rPr lang="en-US" sz="2400" dirty="0">
                <a:latin typeface="Palatino Linotype" pitchFamily="18" charset="0"/>
                <a:ea typeface="Verdana" pitchFamily="34" charset="0"/>
                <a:cs typeface="Verdana" pitchFamily="34" charset="0"/>
              </a:rPr>
              <a:t> http </a:t>
            </a:r>
            <a:r>
              <a:rPr lang="en-US" sz="2400" dirty="0" err="1" smtClean="0">
                <a:latin typeface="Palatino Linotype" pitchFamily="18" charset="0"/>
                <a:ea typeface="Verdana" pitchFamily="34" charset="0"/>
                <a:cs typeface="Verdana" pitchFamily="34" charset="0"/>
              </a:rPr>
              <a:t>üzerinden</a:t>
            </a:r>
            <a:r>
              <a:rPr lang="en-US" sz="2400" dirty="0" smtClean="0">
                <a:latin typeface="Palatino Linotype" pitchFamily="18" charset="0"/>
                <a:ea typeface="Verdana" pitchFamily="34" charset="0"/>
                <a:cs typeface="Verdana" pitchFamily="34" charset="0"/>
              </a:rPr>
              <a:t> </a:t>
            </a:r>
            <a:endParaRPr lang="tr-TR" sz="2400" dirty="0" smtClean="0">
              <a:latin typeface="Palatino Linotype" pitchFamily="18" charset="0"/>
              <a:ea typeface="Verdana" pitchFamily="34" charset="0"/>
              <a:cs typeface="Verdana" pitchFamily="34" charset="0"/>
            </a:endParaRPr>
          </a:p>
          <a:p>
            <a:pPr marL="0" indent="0">
              <a:buNone/>
            </a:pPr>
            <a:r>
              <a:rPr lang="tr-TR" sz="2400" dirty="0">
                <a:latin typeface="Palatino Linotype" pitchFamily="18" charset="0"/>
                <a:ea typeface="Verdana" pitchFamily="34" charset="0"/>
                <a:cs typeface="Verdana" pitchFamily="34" charset="0"/>
              </a:rPr>
              <a:t> </a:t>
            </a:r>
            <a:r>
              <a:rPr lang="tr-TR" sz="2400" dirty="0" smtClean="0">
                <a:latin typeface="Palatino Linotype" pitchFamily="18" charset="0"/>
                <a:ea typeface="Verdana" pitchFamily="34" charset="0"/>
                <a:cs typeface="Verdana" pitchFamily="34" charset="0"/>
              </a:rPr>
              <a:t>   </a:t>
            </a:r>
            <a:r>
              <a:rPr lang="en-US" sz="2400" dirty="0" err="1" smtClean="0">
                <a:latin typeface="Palatino Linotype" pitchFamily="18" charset="0"/>
                <a:ea typeface="Verdana" pitchFamily="34" charset="0"/>
                <a:cs typeface="Verdana" pitchFamily="34" charset="0"/>
              </a:rPr>
              <a:t>sayfayı</a:t>
            </a:r>
            <a:r>
              <a:rPr lang="en-US" sz="2400" dirty="0" smtClean="0">
                <a:latin typeface="Palatino Linotype" pitchFamily="18" charset="0"/>
                <a:ea typeface="Verdana" pitchFamily="34" charset="0"/>
                <a:cs typeface="Verdana" pitchFamily="34" charset="0"/>
              </a:rPr>
              <a:t> </a:t>
            </a:r>
            <a:r>
              <a:rPr lang="en-US" sz="2400" dirty="0" smtClean="0">
                <a:latin typeface="Palatino Linotype" pitchFamily="18" charset="0"/>
                <a:ea typeface="Verdana" pitchFamily="34" charset="0"/>
                <a:cs typeface="Verdana" pitchFamily="34" charset="0"/>
              </a:rPr>
              <a:t>Web</a:t>
            </a:r>
            <a:r>
              <a:rPr lang="tr-TR" sz="2400" dirty="0" smtClean="0">
                <a:latin typeface="Palatino Linotype" pitchFamily="18" charset="0"/>
                <a:ea typeface="Verdana" pitchFamily="34" charset="0"/>
                <a:cs typeface="Verdana" pitchFamily="34" charset="0"/>
              </a:rPr>
              <a:t> </a:t>
            </a:r>
            <a:r>
              <a:rPr lang="en-US" sz="2400" dirty="0" smtClean="0">
                <a:latin typeface="Palatino Linotype" pitchFamily="18" charset="0"/>
                <a:ea typeface="Verdana" pitchFamily="34" charset="0"/>
                <a:cs typeface="Verdana" pitchFamily="34" charset="0"/>
              </a:rPr>
              <a:t>Browser </a:t>
            </a:r>
            <a:r>
              <a:rPr lang="en-US" sz="2400" dirty="0">
                <a:latin typeface="Palatino Linotype" pitchFamily="18" charset="0"/>
                <a:ea typeface="Verdana" pitchFamily="34" charset="0"/>
                <a:cs typeface="Verdana" pitchFamily="34" charset="0"/>
              </a:rPr>
              <a:t>a </a:t>
            </a:r>
            <a:r>
              <a:rPr lang="en-US" sz="2400" dirty="0" err="1">
                <a:latin typeface="Palatino Linotype" pitchFamily="18" charset="0"/>
                <a:ea typeface="Verdana" pitchFamily="34" charset="0"/>
                <a:cs typeface="Verdana" pitchFamily="34" charset="0"/>
              </a:rPr>
              <a:t>gönderir</a:t>
            </a:r>
            <a:r>
              <a:rPr lang="en-US" sz="2400" dirty="0">
                <a:latin typeface="Palatino Linotype" pitchFamily="18" charset="0"/>
                <a:ea typeface="Verdana" pitchFamily="34" charset="0"/>
                <a:cs typeface="Verdana" pitchFamily="34" charset="0"/>
              </a:rPr>
              <a:t>.</a:t>
            </a:r>
          </a:p>
          <a:p>
            <a:pPr marL="0" indent="0">
              <a:buNone/>
            </a:pPr>
            <a:endParaRPr lang="en-US" sz="2400" dirty="0">
              <a:latin typeface="Palatino Linotype" pitchFamily="18" charset="0"/>
              <a:ea typeface="Verdana" pitchFamily="34" charset="0"/>
              <a:cs typeface="Verdana"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fld id="{E71ACE41-11E3-425A-AF82-4515996058B5}" type="slidenum">
              <a:rPr lang="en-US" smtClean="0"/>
              <a:t>16</a:t>
            </a:fld>
            <a:endParaRPr lang="en-US"/>
          </a:p>
        </p:txBody>
      </p:sp>
      <p:pic>
        <p:nvPicPr>
          <p:cNvPr id="6" name="Picture 4" descr="HTTP WWW Globe B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9801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dirty="0" smtClean="0">
                <a:latin typeface="Palatino Linotype" pitchFamily="18" charset="0"/>
              </a:rPr>
              <a:t>World Wide Web (WWW)</a:t>
            </a:r>
            <a:endParaRPr lang="en-US" sz="3600" dirty="0">
              <a:latin typeface="Palatino Linotype" pitchFamily="18" charset="0"/>
            </a:endParaRPr>
          </a:p>
        </p:txBody>
      </p:sp>
      <p:sp>
        <p:nvSpPr>
          <p:cNvPr id="3" name="Content Placeholder 2"/>
          <p:cNvSpPr>
            <a:spLocks noGrp="1"/>
          </p:cNvSpPr>
          <p:nvPr>
            <p:ph sz="quarter" idx="1"/>
          </p:nvPr>
        </p:nvSpPr>
        <p:spPr>
          <a:xfrm>
            <a:off x="612648" y="1752600"/>
            <a:ext cx="8153400" cy="1447800"/>
          </a:xfrm>
        </p:spPr>
        <p:txBody>
          <a:bodyPr>
            <a:noAutofit/>
          </a:bodyPr>
          <a:lstStyle/>
          <a:p>
            <a:pPr marL="0" indent="0">
              <a:buNone/>
            </a:pPr>
            <a:r>
              <a:rPr lang="en-US" sz="2400" b="1" dirty="0">
                <a:solidFill>
                  <a:schemeClr val="accent4">
                    <a:lumMod val="75000"/>
                  </a:schemeClr>
                </a:solidFill>
                <a:latin typeface="Palatino Linotype" pitchFamily="18" charset="0"/>
                <a:ea typeface="Verdana" pitchFamily="34" charset="0"/>
                <a:cs typeface="Verdana" pitchFamily="34" charset="0"/>
              </a:rPr>
              <a:t>Web </a:t>
            </a:r>
            <a:r>
              <a:rPr lang="en-US" sz="2400" b="1" dirty="0" err="1">
                <a:solidFill>
                  <a:schemeClr val="accent4">
                    <a:lumMod val="75000"/>
                  </a:schemeClr>
                </a:solidFill>
                <a:latin typeface="Palatino Linotype" pitchFamily="18" charset="0"/>
                <a:ea typeface="Verdana" pitchFamily="34" charset="0"/>
                <a:cs typeface="Verdana" pitchFamily="34" charset="0"/>
              </a:rPr>
              <a:t>Nasıl</a:t>
            </a:r>
            <a:r>
              <a:rPr lang="en-US" sz="2400" b="1" dirty="0">
                <a:solidFill>
                  <a:schemeClr val="accent4">
                    <a:lumMod val="75000"/>
                  </a:schemeClr>
                </a:solidFill>
                <a:latin typeface="Palatino Linotype" pitchFamily="18" charset="0"/>
                <a:ea typeface="Verdana" pitchFamily="34" charset="0"/>
                <a:cs typeface="Verdana" pitchFamily="34" charset="0"/>
              </a:rPr>
              <a:t> </a:t>
            </a:r>
            <a:r>
              <a:rPr lang="en-US" sz="2400" b="1" dirty="0" err="1" smtClean="0">
                <a:solidFill>
                  <a:schemeClr val="accent4">
                    <a:lumMod val="75000"/>
                  </a:schemeClr>
                </a:solidFill>
                <a:latin typeface="Palatino Linotype" pitchFamily="18" charset="0"/>
                <a:ea typeface="Verdana" pitchFamily="34" charset="0"/>
                <a:cs typeface="Verdana" pitchFamily="34" charset="0"/>
              </a:rPr>
              <a:t>Çalışır</a:t>
            </a:r>
            <a:r>
              <a:rPr lang="tr-TR" sz="2400" b="1" dirty="0" smtClean="0">
                <a:solidFill>
                  <a:schemeClr val="accent4">
                    <a:lumMod val="75000"/>
                  </a:schemeClr>
                </a:solidFill>
                <a:latin typeface="Palatino Linotype" pitchFamily="18" charset="0"/>
                <a:ea typeface="Verdana" pitchFamily="34" charset="0"/>
                <a:cs typeface="Verdana" pitchFamily="34" charset="0"/>
              </a:rPr>
              <a:t> ?</a:t>
            </a:r>
          </a:p>
          <a:p>
            <a:pPr marL="0" indent="0">
              <a:buNone/>
            </a:pPr>
            <a:endParaRPr lang="en-US" sz="2800" b="1" dirty="0">
              <a:solidFill>
                <a:schemeClr val="accent4">
                  <a:lumMod val="75000"/>
                </a:schemeClr>
              </a:solidFill>
              <a:latin typeface="Verdana" pitchFamily="34" charset="0"/>
              <a:ea typeface="Verdana" pitchFamily="34" charset="0"/>
              <a:cs typeface="Verdana" pitchFamily="34"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3" y="2209800"/>
            <a:ext cx="7000875"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2"/>
          </p:nvPr>
        </p:nvSpPr>
        <p:spPr/>
        <p:txBody>
          <a:bodyPr>
            <a:normAutofit fontScale="85000" lnSpcReduction="20000"/>
          </a:bodyPr>
          <a:lstStyle/>
          <a:p>
            <a:fld id="{E71ACE41-11E3-425A-AF82-4515996058B5}" type="slidenum">
              <a:rPr lang="en-US" smtClean="0"/>
              <a:t>17</a:t>
            </a:fld>
            <a:endParaRPr lang="en-US"/>
          </a:p>
        </p:txBody>
      </p:sp>
      <p:pic>
        <p:nvPicPr>
          <p:cNvPr id="7" name="Picture 4" descr="HTTP WWW Globe Blu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2702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KONULAR</a:t>
            </a:r>
            <a:endParaRPr lang="en-US" dirty="0"/>
          </a:p>
        </p:txBody>
      </p:sp>
      <p:sp>
        <p:nvSpPr>
          <p:cNvPr id="3" name="Content Placeholder 2"/>
          <p:cNvSpPr>
            <a:spLocks noGrp="1"/>
          </p:cNvSpPr>
          <p:nvPr>
            <p:ph sz="quarter" idx="1"/>
          </p:nvPr>
        </p:nvSpPr>
        <p:spPr/>
        <p:txBody>
          <a:bodyPr/>
          <a:lstStyle/>
          <a:p>
            <a:pPr marL="0" indent="0">
              <a:buNone/>
            </a:pPr>
            <a:r>
              <a:rPr lang="tr-TR" sz="2600" dirty="0" smtClean="0">
                <a:latin typeface="Palatino Linotype" pitchFamily="18" charset="0"/>
              </a:rPr>
              <a:t>1. INTERNET</a:t>
            </a:r>
          </a:p>
          <a:p>
            <a:pPr lvl="1"/>
            <a:r>
              <a:rPr lang="tr-TR" dirty="0" smtClean="0">
                <a:latin typeface="Palatino Linotype" pitchFamily="18" charset="0"/>
              </a:rPr>
              <a:t>İnternetin </a:t>
            </a:r>
            <a:r>
              <a:rPr lang="tr-TR" dirty="0">
                <a:latin typeface="Palatino Linotype" pitchFamily="18" charset="0"/>
              </a:rPr>
              <a:t>Tanımı</a:t>
            </a:r>
          </a:p>
          <a:p>
            <a:pPr lvl="1"/>
            <a:r>
              <a:rPr lang="tr-TR" dirty="0">
                <a:latin typeface="Palatino Linotype" pitchFamily="18" charset="0"/>
              </a:rPr>
              <a:t>Temel İnternet </a:t>
            </a:r>
            <a:r>
              <a:rPr lang="tr-TR" dirty="0" smtClean="0">
                <a:latin typeface="Palatino Linotype" pitchFamily="18" charset="0"/>
              </a:rPr>
              <a:t>Kavramları</a:t>
            </a:r>
          </a:p>
          <a:p>
            <a:pPr lvl="1"/>
            <a:r>
              <a:rPr lang="tr-TR" dirty="0" smtClean="0">
                <a:latin typeface="Palatino Linotype" pitchFamily="18" charset="0"/>
              </a:rPr>
              <a:t>İnternette Kullanılan Protokoller</a:t>
            </a:r>
            <a:endParaRPr lang="en-US" dirty="0">
              <a:latin typeface="Palatino Linotype" pitchFamily="18" charset="0"/>
            </a:endParaRPr>
          </a:p>
          <a:p>
            <a:pPr marL="0" indent="0">
              <a:buNone/>
            </a:pPr>
            <a:endParaRPr lang="tr-TR" sz="1200" dirty="0" smtClean="0">
              <a:latin typeface="Palatino Linotype" pitchFamily="18" charset="0"/>
            </a:endParaRPr>
          </a:p>
          <a:p>
            <a:pPr marL="0" indent="0">
              <a:buNone/>
            </a:pPr>
            <a:r>
              <a:rPr lang="tr-TR" sz="2600" dirty="0" smtClean="0">
                <a:latin typeface="Palatino Linotype" pitchFamily="18" charset="0"/>
              </a:rPr>
              <a:t>2. WWW (World Wide Web)</a:t>
            </a:r>
          </a:p>
        </p:txBody>
      </p:sp>
      <p:sp>
        <p:nvSpPr>
          <p:cNvPr id="4" name="Slide Number Placeholder 3"/>
          <p:cNvSpPr>
            <a:spLocks noGrp="1"/>
          </p:cNvSpPr>
          <p:nvPr>
            <p:ph type="sldNum" sz="quarter" idx="12"/>
          </p:nvPr>
        </p:nvSpPr>
        <p:spPr/>
        <p:txBody>
          <a:bodyPr>
            <a:normAutofit fontScale="85000" lnSpcReduction="20000"/>
          </a:bodyPr>
          <a:lstStyle/>
          <a:p>
            <a:fld id="{E71ACE41-11E3-425A-AF82-4515996058B5}" type="slidenum">
              <a:rPr lang="en-US" smtClean="0"/>
              <a:t>2</a:t>
            </a:fld>
            <a:endParaRPr lang="en-US"/>
          </a:p>
        </p:txBody>
      </p:sp>
      <p:pic>
        <p:nvPicPr>
          <p:cNvPr id="6"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9813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dirty="0" smtClean="0">
                <a:latin typeface="Palatino Linotype" pitchFamily="18" charset="0"/>
              </a:rPr>
              <a:t>İnternet Nedir ?</a:t>
            </a:r>
            <a:endParaRPr lang="en-US" sz="3600" dirty="0">
              <a:latin typeface="Palatino Linotype" pitchFamily="18" charset="0"/>
            </a:endParaRPr>
          </a:p>
        </p:txBody>
      </p:sp>
      <p:sp>
        <p:nvSpPr>
          <p:cNvPr id="3" name="Content Placeholder 2"/>
          <p:cNvSpPr>
            <a:spLocks noGrp="1"/>
          </p:cNvSpPr>
          <p:nvPr>
            <p:ph sz="quarter" idx="1"/>
          </p:nvPr>
        </p:nvSpPr>
        <p:spPr>
          <a:xfrm>
            <a:off x="612648" y="1752600"/>
            <a:ext cx="8153400" cy="4495800"/>
          </a:xfrm>
        </p:spPr>
        <p:txBody>
          <a:bodyPr>
            <a:noAutofit/>
          </a:bodyPr>
          <a:lstStyle/>
          <a:p>
            <a:pPr algn="just"/>
            <a:r>
              <a:rPr lang="tr-TR" sz="2400" dirty="0">
                <a:latin typeface="Palatino Linotype" pitchFamily="18" charset="0"/>
                <a:ea typeface="Verdana" pitchFamily="34" charset="0"/>
                <a:cs typeface="Verdana" pitchFamily="34" charset="0"/>
              </a:rPr>
              <a:t>İnternet,   bir   çok   bilgisayar   sisteminin </a:t>
            </a:r>
            <a:r>
              <a:rPr lang="tr-TR" sz="2400" dirty="0" smtClean="0">
                <a:latin typeface="Palatino Linotype" pitchFamily="18" charset="0"/>
                <a:ea typeface="Verdana" pitchFamily="34" charset="0"/>
                <a:cs typeface="Verdana" pitchFamily="34" charset="0"/>
              </a:rPr>
              <a:t>(ağının)  </a:t>
            </a:r>
            <a:r>
              <a:rPr lang="tr-TR" sz="2400" dirty="0">
                <a:latin typeface="Palatino Linotype" pitchFamily="18" charset="0"/>
                <a:ea typeface="Verdana" pitchFamily="34" charset="0"/>
                <a:cs typeface="Verdana" pitchFamily="34" charset="0"/>
              </a:rPr>
              <a:t>birbirine   bağlı olduğu,  dünya  çapında  yaygın  olan  ve  sürekli  büyüyen  bir iletişim ağıdır</a:t>
            </a:r>
            <a:r>
              <a:rPr lang="tr-TR" sz="2400" dirty="0" smtClean="0">
                <a:latin typeface="Palatino Linotype" pitchFamily="18" charset="0"/>
                <a:ea typeface="Verdana" pitchFamily="34" charset="0"/>
                <a:cs typeface="Verdana" pitchFamily="34" charset="0"/>
              </a:rPr>
              <a:t>.</a:t>
            </a:r>
          </a:p>
          <a:p>
            <a:pPr algn="just"/>
            <a:endParaRPr lang="tr-TR" sz="1000" dirty="0" smtClean="0">
              <a:latin typeface="Palatino Linotype" pitchFamily="18" charset="0"/>
              <a:ea typeface="Verdana" pitchFamily="34" charset="0"/>
              <a:cs typeface="Verdana" pitchFamily="34" charset="0"/>
            </a:endParaRPr>
          </a:p>
          <a:p>
            <a:pPr algn="just"/>
            <a:r>
              <a:rPr lang="tr-TR" sz="2400" dirty="0" smtClean="0">
                <a:latin typeface="Palatino Linotype" pitchFamily="18" charset="0"/>
                <a:ea typeface="Verdana" pitchFamily="34" charset="0"/>
                <a:cs typeface="Verdana" pitchFamily="34" charset="0"/>
              </a:rPr>
              <a:t>Bir başka deyişle internet</a:t>
            </a:r>
            <a:r>
              <a:rPr lang="tr-TR" sz="2400" dirty="0">
                <a:latin typeface="Palatino Linotype" pitchFamily="18" charset="0"/>
                <a:ea typeface="Verdana" pitchFamily="34" charset="0"/>
                <a:cs typeface="Verdana" pitchFamily="34" charset="0"/>
              </a:rPr>
              <a:t>, dünya üzerinde mevcut milyonlarca ağın birbiriyle ortak bir protokol çerçevesinde iletişim kurmasını ve birbirlerinin kaynaklarını paylaşmasını sağlayan iki ya da daha fazla yerel ya da geniş alan ağı arasında kurulan kaynak kümesidir</a:t>
            </a:r>
            <a:r>
              <a:rPr lang="tr-TR" sz="2400" dirty="0" smtClean="0">
                <a:latin typeface="Palatino Linotype" pitchFamily="18" charset="0"/>
                <a:ea typeface="Verdana" pitchFamily="34" charset="0"/>
                <a:cs typeface="Verdana" pitchFamily="34" charset="0"/>
              </a:rPr>
              <a:t>.</a:t>
            </a:r>
          </a:p>
        </p:txBody>
      </p:sp>
      <p:sp>
        <p:nvSpPr>
          <p:cNvPr id="5" name="Slide Number Placeholder 4"/>
          <p:cNvSpPr>
            <a:spLocks noGrp="1"/>
          </p:cNvSpPr>
          <p:nvPr>
            <p:ph type="sldNum" sz="quarter" idx="12"/>
          </p:nvPr>
        </p:nvSpPr>
        <p:spPr/>
        <p:txBody>
          <a:bodyPr>
            <a:normAutofit fontScale="85000" lnSpcReduction="20000"/>
          </a:bodyPr>
          <a:lstStyle/>
          <a:p>
            <a:fld id="{E71ACE41-11E3-425A-AF82-4515996058B5}" type="slidenum">
              <a:rPr lang="en-US" smtClean="0"/>
              <a:t>3</a:t>
            </a:fld>
            <a:endParaRPr lang="en-US"/>
          </a:p>
        </p:txBody>
      </p:sp>
      <p:pic>
        <p:nvPicPr>
          <p:cNvPr id="6"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7378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dirty="0" smtClean="0">
                <a:latin typeface="Palatino Linotype" pitchFamily="18" charset="0"/>
              </a:rPr>
              <a:t>İnternet Nedir ?</a:t>
            </a:r>
            <a:endParaRPr lang="en-US" sz="3600" dirty="0">
              <a:latin typeface="Palatino Linotype" pitchFamily="18" charset="0"/>
            </a:endParaRPr>
          </a:p>
        </p:txBody>
      </p:sp>
      <p:sp>
        <p:nvSpPr>
          <p:cNvPr id="3" name="Content Placeholder 2"/>
          <p:cNvSpPr>
            <a:spLocks noGrp="1"/>
          </p:cNvSpPr>
          <p:nvPr>
            <p:ph sz="quarter" idx="1"/>
          </p:nvPr>
        </p:nvSpPr>
        <p:spPr>
          <a:xfrm>
            <a:off x="533400" y="1752600"/>
            <a:ext cx="8153400" cy="4495800"/>
          </a:xfrm>
        </p:spPr>
        <p:txBody>
          <a:bodyPr>
            <a:noAutofit/>
          </a:bodyPr>
          <a:lstStyle/>
          <a:p>
            <a:pPr algn="just"/>
            <a:r>
              <a:rPr lang="tr-TR" sz="2400" dirty="0" smtClean="0">
                <a:latin typeface="Palatino Linotype" pitchFamily="18" charset="0"/>
                <a:ea typeface="Verdana" pitchFamily="34" charset="0"/>
                <a:cs typeface="Verdana" pitchFamily="34" charset="0"/>
              </a:rPr>
              <a:t>İnsanların </a:t>
            </a:r>
            <a:r>
              <a:rPr lang="tr-TR" sz="2400" dirty="0">
                <a:latin typeface="Palatino Linotype" pitchFamily="18" charset="0"/>
                <a:ea typeface="Verdana" pitchFamily="34" charset="0"/>
                <a:cs typeface="Verdana" pitchFamily="34" charset="0"/>
              </a:rPr>
              <a:t>her geçen gün gittikçe artan  “üretilen  bilgiyi  saklama  /  paylaşma  ve  ona  kolayca ulaşma”  istekleri  sonrasında  ortaya  çıkmış  bir  teknolojidir</a:t>
            </a:r>
            <a:r>
              <a:rPr lang="tr-TR" sz="2400" dirty="0" smtClean="0">
                <a:latin typeface="Palatino Linotype" pitchFamily="18" charset="0"/>
                <a:ea typeface="Verdana" pitchFamily="34" charset="0"/>
                <a:cs typeface="Verdana" pitchFamily="34" charset="0"/>
              </a:rPr>
              <a:t>.</a:t>
            </a:r>
          </a:p>
          <a:p>
            <a:pPr algn="just"/>
            <a:endParaRPr lang="tr-TR" sz="1000" dirty="0" smtClean="0">
              <a:latin typeface="Palatino Linotype" pitchFamily="18" charset="0"/>
              <a:ea typeface="Verdana" pitchFamily="34" charset="0"/>
              <a:cs typeface="Verdana" pitchFamily="34" charset="0"/>
            </a:endParaRPr>
          </a:p>
          <a:p>
            <a:pPr algn="just"/>
            <a:r>
              <a:rPr lang="tr-TR" sz="2400" dirty="0">
                <a:latin typeface="Palatino Linotype" pitchFamily="18" charset="0"/>
              </a:rPr>
              <a:t>Özel bir ağ olmayıp, kimseye ait değil ve kimse tarafından kontrol edilemez.</a:t>
            </a:r>
            <a:endParaRPr lang="tr-TR" sz="2400" dirty="0" smtClean="0">
              <a:latin typeface="Palatino Linotype" pitchFamily="18" charset="0"/>
              <a:ea typeface="Verdana" pitchFamily="34" charset="0"/>
              <a:cs typeface="Verdana" pitchFamily="34" charset="0"/>
            </a:endParaRPr>
          </a:p>
          <a:p>
            <a:pPr algn="just"/>
            <a:endParaRPr lang="tr-TR" sz="1000" dirty="0" smtClean="0">
              <a:latin typeface="Palatino Linotype" pitchFamily="18" charset="0"/>
              <a:ea typeface="Verdana" pitchFamily="34" charset="0"/>
              <a:cs typeface="Verdana" pitchFamily="34" charset="0"/>
            </a:endParaRPr>
          </a:p>
          <a:p>
            <a:pPr algn="just"/>
            <a:r>
              <a:rPr lang="tr-TR" sz="2400" dirty="0" smtClean="0">
                <a:latin typeface="Palatino Linotype" pitchFamily="18" charset="0"/>
                <a:ea typeface="Verdana" pitchFamily="34" charset="0"/>
                <a:cs typeface="Verdana" pitchFamily="34" charset="0"/>
              </a:rPr>
              <a:t>Binlerce </a:t>
            </a:r>
            <a:r>
              <a:rPr lang="tr-TR" sz="2400" dirty="0">
                <a:latin typeface="Palatino Linotype" pitchFamily="18" charset="0"/>
                <a:ea typeface="Verdana" pitchFamily="34" charset="0"/>
                <a:cs typeface="Verdana" pitchFamily="34" charset="0"/>
              </a:rPr>
              <a:t>akademik, ticari, devlet ve serbest bilgisayar ağlarının birbirine bağlanmasıyla oluşmuştur. </a:t>
            </a:r>
            <a:endParaRPr lang="tr-TR" sz="2400" dirty="0" smtClean="0">
              <a:latin typeface="Palatino Linotype" pitchFamily="18" charset="0"/>
              <a:ea typeface="Verdana" pitchFamily="34" charset="0"/>
              <a:cs typeface="Verdana" pitchFamily="34" charset="0"/>
            </a:endParaRPr>
          </a:p>
          <a:p>
            <a:pPr algn="just"/>
            <a:endParaRPr lang="tr-TR" sz="1000" dirty="0" smtClean="0">
              <a:latin typeface="Palatino Linotype" pitchFamily="18" charset="0"/>
              <a:ea typeface="Verdana" pitchFamily="34" charset="0"/>
              <a:cs typeface="Verdana" pitchFamily="34" charset="0"/>
            </a:endParaRPr>
          </a:p>
          <a:p>
            <a:pPr algn="just"/>
            <a:r>
              <a:rPr lang="tr-TR" sz="2400" dirty="0" smtClean="0">
                <a:latin typeface="Palatino Linotype" pitchFamily="18" charset="0"/>
                <a:ea typeface="Verdana" pitchFamily="34" charset="0"/>
                <a:cs typeface="Verdana" pitchFamily="34" charset="0"/>
              </a:rPr>
              <a:t>Bu </a:t>
            </a:r>
            <a:r>
              <a:rPr lang="tr-TR" sz="2400" dirty="0">
                <a:latin typeface="Palatino Linotype" pitchFamily="18" charset="0"/>
                <a:ea typeface="Verdana" pitchFamily="34" charset="0"/>
                <a:cs typeface="Verdana" pitchFamily="34" charset="0"/>
              </a:rPr>
              <a:t>teknoloji  yardımıyla  pek  çok  alandaki  bilgilere  insanlar  kolay, ucuz, hızlı ve güvenli bir şekilde erişebilmektedir.</a:t>
            </a:r>
          </a:p>
          <a:p>
            <a:pPr algn="just"/>
            <a:endParaRPr lang="en-US" sz="2000" dirty="0">
              <a:latin typeface="Palatino Linotype" pitchFamily="18" charset="0"/>
              <a:ea typeface="Verdana" pitchFamily="34" charset="0"/>
              <a:cs typeface="Verdana"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fld id="{E71ACE41-11E3-425A-AF82-4515996058B5}" type="slidenum">
              <a:rPr lang="en-US" smtClean="0"/>
              <a:t>4</a:t>
            </a:fld>
            <a:endParaRPr lang="en-US"/>
          </a:p>
        </p:txBody>
      </p:sp>
      <p:pic>
        <p:nvPicPr>
          <p:cNvPr id="6"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0331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552" y="119063"/>
            <a:ext cx="8385048" cy="1252537"/>
          </a:xfrm>
        </p:spPr>
        <p:txBody>
          <a:bodyPr>
            <a:normAutofit/>
          </a:bodyPr>
          <a:lstStyle/>
          <a:p>
            <a:r>
              <a:rPr lang="tr-TR" sz="3600" dirty="0" smtClean="0">
                <a:latin typeface="Palatino Linotype" pitchFamily="18" charset="0"/>
              </a:rPr>
              <a:t>Temel İnternet Kavramları</a:t>
            </a:r>
            <a:endParaRPr lang="en-US" sz="3600" dirty="0">
              <a:latin typeface="Palatino Linotype" pitchFamily="18" charset="0"/>
            </a:endParaRPr>
          </a:p>
        </p:txBody>
      </p:sp>
      <p:sp>
        <p:nvSpPr>
          <p:cNvPr id="3" name="Content Placeholder 2"/>
          <p:cNvSpPr>
            <a:spLocks noGrp="1"/>
          </p:cNvSpPr>
          <p:nvPr>
            <p:ph sz="quarter" idx="1"/>
          </p:nvPr>
        </p:nvSpPr>
        <p:spPr>
          <a:xfrm>
            <a:off x="612648" y="1752600"/>
            <a:ext cx="8153400" cy="4495800"/>
          </a:xfrm>
        </p:spPr>
        <p:txBody>
          <a:bodyPr>
            <a:noAutofit/>
          </a:bodyPr>
          <a:lstStyle/>
          <a:p>
            <a:pPr algn="just">
              <a:defRPr/>
            </a:pPr>
            <a:r>
              <a:rPr lang="tr-TR" sz="2200" b="1" dirty="0">
                <a:solidFill>
                  <a:schemeClr val="tx2">
                    <a:lumMod val="95000"/>
                    <a:lumOff val="5000"/>
                  </a:schemeClr>
                </a:solidFill>
                <a:latin typeface="Palatino Linotype" pitchFamily="18" charset="0"/>
                <a:ea typeface="Verdana" pitchFamily="34" charset="0"/>
                <a:cs typeface="Verdana" pitchFamily="34" charset="0"/>
              </a:rPr>
              <a:t>ISP: (Internet Service Provider)</a:t>
            </a:r>
            <a:r>
              <a:rPr lang="tr-TR" sz="2200" dirty="0">
                <a:solidFill>
                  <a:schemeClr val="tx2">
                    <a:lumMod val="95000"/>
                    <a:lumOff val="5000"/>
                  </a:schemeClr>
                </a:solidFill>
                <a:latin typeface="Palatino Linotype" pitchFamily="18" charset="0"/>
                <a:ea typeface="Verdana" pitchFamily="34" charset="0"/>
                <a:cs typeface="Verdana" pitchFamily="34" charset="0"/>
              </a:rPr>
              <a:t> Internet Servis Sağlayıcı</a:t>
            </a:r>
          </a:p>
          <a:p>
            <a:pPr marL="0" indent="0" algn="just">
              <a:buNone/>
              <a:defRPr/>
            </a:pPr>
            <a:endParaRPr lang="tr-TR" sz="1000" b="1" dirty="0">
              <a:solidFill>
                <a:schemeClr val="tx2">
                  <a:lumMod val="95000"/>
                  <a:lumOff val="5000"/>
                </a:schemeClr>
              </a:solidFill>
              <a:latin typeface="Palatino Linotype" pitchFamily="18" charset="0"/>
              <a:ea typeface="Verdana" pitchFamily="34" charset="0"/>
              <a:cs typeface="Verdana" pitchFamily="34" charset="0"/>
            </a:endParaRPr>
          </a:p>
          <a:p>
            <a:pPr algn="just">
              <a:defRPr/>
            </a:pPr>
            <a:r>
              <a:rPr lang="tr-TR" sz="2200" b="1" dirty="0">
                <a:solidFill>
                  <a:schemeClr val="tx2">
                    <a:lumMod val="95000"/>
                    <a:lumOff val="5000"/>
                  </a:schemeClr>
                </a:solidFill>
                <a:latin typeface="Palatino Linotype" pitchFamily="18" charset="0"/>
                <a:ea typeface="Verdana" pitchFamily="34" charset="0"/>
                <a:cs typeface="Verdana" pitchFamily="34" charset="0"/>
              </a:rPr>
              <a:t>URL: (Uniform Resource Locator) </a:t>
            </a:r>
            <a:r>
              <a:rPr lang="tr-TR" sz="2200" dirty="0">
                <a:solidFill>
                  <a:schemeClr val="tx2">
                    <a:lumMod val="95000"/>
                    <a:lumOff val="5000"/>
                  </a:schemeClr>
                </a:solidFill>
                <a:latin typeface="Palatino Linotype" pitchFamily="18" charset="0"/>
                <a:ea typeface="Verdana" pitchFamily="34" charset="0"/>
                <a:cs typeface="Verdana" pitchFamily="34" charset="0"/>
              </a:rPr>
              <a:t>Internet üzerideki adreslerin genel adıdır.Mesela http</a:t>
            </a:r>
            <a:r>
              <a:rPr lang="tr-TR" sz="2200" dirty="0" smtClean="0">
                <a:solidFill>
                  <a:schemeClr val="tx2">
                    <a:lumMod val="95000"/>
                    <a:lumOff val="5000"/>
                  </a:schemeClr>
                </a:solidFill>
                <a:latin typeface="Palatino Linotype" pitchFamily="18" charset="0"/>
                <a:ea typeface="Verdana" pitchFamily="34" charset="0"/>
                <a:cs typeface="Verdana" pitchFamily="34" charset="0"/>
              </a:rPr>
              <a:t>://www.emu.edu.tr </a:t>
            </a:r>
            <a:r>
              <a:rPr lang="tr-TR" sz="2200" dirty="0">
                <a:solidFill>
                  <a:schemeClr val="tx2">
                    <a:lumMod val="95000"/>
                    <a:lumOff val="5000"/>
                  </a:schemeClr>
                </a:solidFill>
                <a:latin typeface="Palatino Linotype" pitchFamily="18" charset="0"/>
                <a:ea typeface="Verdana" pitchFamily="34" charset="0"/>
                <a:cs typeface="Verdana" pitchFamily="34" charset="0"/>
              </a:rPr>
              <a:t>üniversitemizin Web Sayfasının URL’sidir.</a:t>
            </a:r>
          </a:p>
          <a:p>
            <a:pPr algn="just">
              <a:defRPr/>
            </a:pPr>
            <a:endParaRPr lang="tr-TR" sz="1000" b="1" dirty="0">
              <a:solidFill>
                <a:schemeClr val="tx2">
                  <a:lumMod val="95000"/>
                  <a:lumOff val="5000"/>
                </a:schemeClr>
              </a:solidFill>
              <a:latin typeface="Palatino Linotype" pitchFamily="18" charset="0"/>
              <a:ea typeface="Verdana" pitchFamily="34" charset="0"/>
              <a:cs typeface="Verdana" pitchFamily="34" charset="0"/>
            </a:endParaRPr>
          </a:p>
          <a:p>
            <a:pPr algn="just">
              <a:defRPr/>
            </a:pPr>
            <a:r>
              <a:rPr lang="tr-TR" sz="2200" b="1" dirty="0">
                <a:solidFill>
                  <a:schemeClr val="tx2">
                    <a:lumMod val="95000"/>
                    <a:lumOff val="5000"/>
                  </a:schemeClr>
                </a:solidFill>
                <a:latin typeface="Palatino Linotype" pitchFamily="18" charset="0"/>
                <a:ea typeface="Verdana" pitchFamily="34" charset="0"/>
                <a:cs typeface="Verdana" pitchFamily="34" charset="0"/>
              </a:rPr>
              <a:t>Hyperlink: </a:t>
            </a:r>
            <a:r>
              <a:rPr lang="tr-TR" sz="2200" dirty="0">
                <a:solidFill>
                  <a:schemeClr val="tx2">
                    <a:lumMod val="95000"/>
                    <a:lumOff val="5000"/>
                  </a:schemeClr>
                </a:solidFill>
                <a:latin typeface="Palatino Linotype" pitchFamily="18" charset="0"/>
                <a:ea typeface="Verdana" pitchFamily="34" charset="0"/>
                <a:cs typeface="Verdana" pitchFamily="34" charset="0"/>
              </a:rPr>
              <a:t>Tıklandığında bağlı olduğu diğer bir sayfanın açılmasını </a:t>
            </a:r>
            <a:r>
              <a:rPr lang="tr-TR" sz="2200" dirty="0" smtClean="0">
                <a:solidFill>
                  <a:schemeClr val="tx2">
                    <a:lumMod val="95000"/>
                    <a:lumOff val="5000"/>
                  </a:schemeClr>
                </a:solidFill>
                <a:latin typeface="Palatino Linotype" pitchFamily="18" charset="0"/>
                <a:ea typeface="Verdana" pitchFamily="34" charset="0"/>
                <a:cs typeface="Verdana" pitchFamily="34" charset="0"/>
              </a:rPr>
              <a:t>sağlayan bir </a:t>
            </a:r>
            <a:r>
              <a:rPr lang="tr-TR" sz="2200" dirty="0">
                <a:solidFill>
                  <a:schemeClr val="tx2">
                    <a:lumMod val="95000"/>
                    <a:lumOff val="5000"/>
                  </a:schemeClr>
                </a:solidFill>
                <a:latin typeface="Palatino Linotype" pitchFamily="18" charset="0"/>
                <a:ea typeface="Verdana" pitchFamily="34" charset="0"/>
                <a:cs typeface="Verdana" pitchFamily="34" charset="0"/>
              </a:rPr>
              <a:t>bağlantıdır</a:t>
            </a:r>
            <a:r>
              <a:rPr lang="tr-TR" sz="2200" dirty="0" smtClean="0">
                <a:solidFill>
                  <a:schemeClr val="tx2">
                    <a:lumMod val="95000"/>
                    <a:lumOff val="5000"/>
                  </a:schemeClr>
                </a:solidFill>
                <a:latin typeface="Palatino Linotype" pitchFamily="18" charset="0"/>
                <a:ea typeface="Verdana" pitchFamily="34" charset="0"/>
                <a:cs typeface="Verdana" pitchFamily="34" charset="0"/>
              </a:rPr>
              <a:t>.</a:t>
            </a:r>
          </a:p>
          <a:p>
            <a:pPr algn="just">
              <a:defRPr/>
            </a:pPr>
            <a:endParaRPr lang="tr-TR" sz="1000" dirty="0" smtClean="0">
              <a:solidFill>
                <a:schemeClr val="tx2">
                  <a:lumMod val="95000"/>
                  <a:lumOff val="5000"/>
                </a:schemeClr>
              </a:solidFill>
              <a:latin typeface="Palatino Linotype" pitchFamily="18" charset="0"/>
              <a:ea typeface="Verdana" pitchFamily="34" charset="0"/>
              <a:cs typeface="Verdana" pitchFamily="34" charset="0"/>
            </a:endParaRPr>
          </a:p>
          <a:p>
            <a:pPr algn="just">
              <a:defRPr/>
            </a:pPr>
            <a:r>
              <a:rPr lang="tr-TR" sz="2200" b="1" dirty="0">
                <a:solidFill>
                  <a:schemeClr val="tx2">
                    <a:lumMod val="95000"/>
                    <a:lumOff val="5000"/>
                  </a:schemeClr>
                </a:solidFill>
                <a:latin typeface="Palatino Linotype" pitchFamily="18" charset="0"/>
                <a:ea typeface="Verdana" pitchFamily="34" charset="0"/>
                <a:cs typeface="Verdana" pitchFamily="34" charset="0"/>
              </a:rPr>
              <a:t>HTML: (Hyper Text Markup Language) </a:t>
            </a:r>
            <a:r>
              <a:rPr lang="tr-TR" sz="2200" dirty="0">
                <a:solidFill>
                  <a:schemeClr val="tx2">
                    <a:lumMod val="95000"/>
                    <a:lumOff val="5000"/>
                  </a:schemeClr>
                </a:solidFill>
                <a:latin typeface="Palatino Linotype" pitchFamily="18" charset="0"/>
                <a:ea typeface="Verdana" pitchFamily="34" charset="0"/>
                <a:cs typeface="Verdana" pitchFamily="34" charset="0"/>
              </a:rPr>
              <a:t>Web Sayfası hazırlama dilidir.Metinlerin görünümünü, konumunu vs. şekillendirmek için etiketlerle kontrol edilen oldukça basit bir işaretleme dilidir.</a:t>
            </a:r>
          </a:p>
          <a:p>
            <a:pPr algn="just">
              <a:defRPr/>
            </a:pPr>
            <a:endParaRPr lang="tr-TR" sz="2200" dirty="0">
              <a:solidFill>
                <a:schemeClr val="tx2">
                  <a:lumMod val="95000"/>
                  <a:lumOff val="5000"/>
                </a:schemeClr>
              </a:solidFill>
              <a:latin typeface="Palatino Linotype" pitchFamily="18" charset="0"/>
              <a:ea typeface="Verdana" pitchFamily="34" charset="0"/>
              <a:cs typeface="Verdana" pitchFamily="34" charset="0"/>
            </a:endParaRPr>
          </a:p>
          <a:p>
            <a:pPr marL="0" indent="0" algn="just">
              <a:buNone/>
              <a:defRPr/>
            </a:pPr>
            <a:endParaRPr lang="tr-TR" sz="2200" b="1" dirty="0">
              <a:solidFill>
                <a:schemeClr val="tx2">
                  <a:lumMod val="95000"/>
                  <a:lumOff val="5000"/>
                </a:schemeClr>
              </a:solidFill>
              <a:latin typeface="Palatino Linotype" pitchFamily="18" charset="0"/>
              <a:ea typeface="Verdana" pitchFamily="34" charset="0"/>
              <a:cs typeface="Verdana"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fld id="{E71ACE41-11E3-425A-AF82-4515996058B5}" type="slidenum">
              <a:rPr lang="en-US" smtClean="0"/>
              <a:t>5</a:t>
            </a:fld>
            <a:endParaRPr lang="en-US"/>
          </a:p>
        </p:txBody>
      </p:sp>
      <p:pic>
        <p:nvPicPr>
          <p:cNvPr id="6"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526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752600"/>
            <a:ext cx="8153400" cy="4495800"/>
          </a:xfrm>
        </p:spPr>
        <p:txBody>
          <a:bodyPr>
            <a:noAutofit/>
          </a:bodyPr>
          <a:lstStyle/>
          <a:p>
            <a:pPr marL="0" indent="0">
              <a:buNone/>
            </a:pPr>
            <a:r>
              <a:rPr lang="tr-TR" sz="2400" b="1" dirty="0">
                <a:solidFill>
                  <a:schemeClr val="accent4"/>
                </a:solidFill>
                <a:latin typeface="Palatino Linotype" pitchFamily="18" charset="0"/>
                <a:ea typeface="Verdana" pitchFamily="34" charset="0"/>
                <a:cs typeface="Verdana" pitchFamily="34" charset="0"/>
              </a:rPr>
              <a:t>IP (Internet Protocol) </a:t>
            </a:r>
            <a:r>
              <a:rPr lang="tr-TR" sz="2400" b="1" dirty="0" smtClean="0">
                <a:solidFill>
                  <a:schemeClr val="accent4"/>
                </a:solidFill>
                <a:latin typeface="Palatino Linotype" pitchFamily="18" charset="0"/>
                <a:ea typeface="Verdana" pitchFamily="34" charset="0"/>
                <a:cs typeface="Verdana" pitchFamily="34" charset="0"/>
              </a:rPr>
              <a:t>Numarası</a:t>
            </a:r>
          </a:p>
          <a:p>
            <a:pPr marL="0" indent="0">
              <a:buNone/>
            </a:pPr>
            <a:endParaRPr lang="tr-TR" sz="1000" dirty="0">
              <a:latin typeface="Palatino Linotype" pitchFamily="18" charset="0"/>
              <a:ea typeface="Verdana" pitchFamily="34" charset="0"/>
              <a:cs typeface="Verdana" pitchFamily="34" charset="0"/>
            </a:endParaRPr>
          </a:p>
          <a:p>
            <a:pPr lvl="1"/>
            <a:r>
              <a:rPr lang="tr-TR" sz="2400" dirty="0" smtClean="0">
                <a:latin typeface="Palatino Linotype" pitchFamily="18" charset="0"/>
                <a:ea typeface="Verdana" pitchFamily="34" charset="0"/>
                <a:cs typeface="Verdana" pitchFamily="34" charset="0"/>
              </a:rPr>
              <a:t>IP , bilgisayarların   </a:t>
            </a:r>
            <a:r>
              <a:rPr lang="tr-TR" sz="2400" dirty="0">
                <a:latin typeface="Palatino Linotype" pitchFamily="18" charset="0"/>
                <a:ea typeface="Verdana" pitchFamily="34" charset="0"/>
                <a:cs typeface="Verdana" pitchFamily="34" charset="0"/>
              </a:rPr>
              <a:t>iletişim   kurmasını   sağlayan   standart   bir protokoldür. </a:t>
            </a:r>
            <a:endParaRPr lang="tr-TR" sz="2400" dirty="0" smtClean="0">
              <a:latin typeface="Palatino Linotype" pitchFamily="18" charset="0"/>
              <a:ea typeface="Verdana" pitchFamily="34" charset="0"/>
              <a:cs typeface="Verdana" pitchFamily="34" charset="0"/>
            </a:endParaRPr>
          </a:p>
          <a:p>
            <a:pPr lvl="1"/>
            <a:r>
              <a:rPr lang="tr-TR" sz="2400" dirty="0" smtClean="0">
                <a:latin typeface="Palatino Linotype" pitchFamily="18" charset="0"/>
                <a:ea typeface="Verdana" pitchFamily="34" charset="0"/>
                <a:cs typeface="Verdana" pitchFamily="34" charset="0"/>
              </a:rPr>
              <a:t>Genel  </a:t>
            </a:r>
            <a:r>
              <a:rPr lang="tr-TR" sz="2400" dirty="0">
                <a:latin typeface="Palatino Linotype" pitchFamily="18" charset="0"/>
                <a:ea typeface="Verdana" pitchFamily="34" charset="0"/>
                <a:cs typeface="Verdana" pitchFamily="34" charset="0"/>
              </a:rPr>
              <a:t>olarak  her  bilgisayarın  kendine  özel  bir  numarası  vardır.  İki  bilgisayar iletişim  kurduğu  zaman  birbirlerini  bulmak  için  IP  adresini  kullanır.  </a:t>
            </a:r>
            <a:endParaRPr lang="tr-TR" sz="2400" dirty="0" smtClean="0">
              <a:latin typeface="Palatino Linotype" pitchFamily="18" charset="0"/>
              <a:ea typeface="Verdana" pitchFamily="34" charset="0"/>
              <a:cs typeface="Verdana" pitchFamily="34" charset="0"/>
            </a:endParaRPr>
          </a:p>
          <a:p>
            <a:pPr lvl="1"/>
            <a:r>
              <a:rPr lang="tr-TR" sz="2400" dirty="0" smtClean="0">
                <a:latin typeface="Palatino Linotype" pitchFamily="18" charset="0"/>
                <a:ea typeface="Verdana" pitchFamily="34" charset="0"/>
                <a:cs typeface="Verdana" pitchFamily="34" charset="0"/>
              </a:rPr>
              <a:t>IP  </a:t>
            </a:r>
            <a:r>
              <a:rPr lang="tr-TR" sz="2400" dirty="0">
                <a:latin typeface="Palatino Linotype" pitchFamily="18" charset="0"/>
                <a:ea typeface="Verdana" pitchFamily="34" charset="0"/>
                <a:cs typeface="Verdana" pitchFamily="34" charset="0"/>
              </a:rPr>
              <a:t>adresi  her  biri noktayla ayrılan ve 0 ile 255 arasındaki rakamlardan oluşmuş 4 adet numara setidir</a:t>
            </a:r>
            <a:r>
              <a:rPr lang="tr-TR" sz="2400" dirty="0" smtClean="0">
                <a:latin typeface="Palatino Linotype" pitchFamily="18" charset="0"/>
                <a:ea typeface="Verdana" pitchFamily="34" charset="0"/>
                <a:cs typeface="Verdana" pitchFamily="34" charset="0"/>
              </a:rPr>
              <a:t>.</a:t>
            </a:r>
          </a:p>
          <a:p>
            <a:pPr lvl="1"/>
            <a:r>
              <a:rPr lang="tr-TR" sz="2400" dirty="0" smtClean="0">
                <a:latin typeface="Palatino Linotype" pitchFamily="18" charset="0"/>
                <a:ea typeface="Verdana" pitchFamily="34" charset="0"/>
                <a:cs typeface="Verdana" pitchFamily="34" charset="0"/>
              </a:rPr>
              <a:t>Örneğin: 192.168.2.15</a:t>
            </a:r>
          </a:p>
        </p:txBody>
      </p:sp>
      <p:sp>
        <p:nvSpPr>
          <p:cNvPr id="5" name="Slide Number Placeholder 4"/>
          <p:cNvSpPr>
            <a:spLocks noGrp="1"/>
          </p:cNvSpPr>
          <p:nvPr>
            <p:ph type="sldNum" sz="quarter" idx="12"/>
          </p:nvPr>
        </p:nvSpPr>
        <p:spPr/>
        <p:txBody>
          <a:bodyPr>
            <a:normAutofit fontScale="85000" lnSpcReduction="20000"/>
          </a:bodyPr>
          <a:lstStyle/>
          <a:p>
            <a:fld id="{E71ACE41-11E3-425A-AF82-4515996058B5}" type="slidenum">
              <a:rPr lang="en-US" smtClean="0"/>
              <a:t>6</a:t>
            </a:fld>
            <a:endParaRPr lang="en-US"/>
          </a:p>
        </p:txBody>
      </p:sp>
      <p:pic>
        <p:nvPicPr>
          <p:cNvPr id="6"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p:cNvSpPr>
          <p:nvPr>
            <p:ph type="title"/>
          </p:nvPr>
        </p:nvSpPr>
        <p:spPr>
          <a:xfrm>
            <a:off x="606552" y="119063"/>
            <a:ext cx="8385048" cy="1252537"/>
          </a:xfrm>
        </p:spPr>
        <p:txBody>
          <a:bodyPr>
            <a:normAutofit/>
          </a:bodyPr>
          <a:lstStyle/>
          <a:p>
            <a:r>
              <a:rPr lang="tr-TR" sz="3600" dirty="0" smtClean="0">
                <a:latin typeface="Palatino Linotype" pitchFamily="18" charset="0"/>
              </a:rPr>
              <a:t>Temel İnternet Kavramları</a:t>
            </a:r>
            <a:endParaRPr lang="en-US" sz="3600" dirty="0">
              <a:latin typeface="Palatino Linotype" pitchFamily="18" charset="0"/>
            </a:endParaRPr>
          </a:p>
        </p:txBody>
      </p:sp>
      <p:sp>
        <p:nvSpPr>
          <p:cNvPr id="9" name="Title 1"/>
          <p:cNvSpPr txBox="1">
            <a:spLocks/>
          </p:cNvSpPr>
          <p:nvPr/>
        </p:nvSpPr>
        <p:spPr>
          <a:xfrm>
            <a:off x="3276600" y="1101436"/>
            <a:ext cx="4419600" cy="609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tr-TR" sz="2400" smtClean="0">
                <a:latin typeface="Palatino Linotype" pitchFamily="18" charset="0"/>
              </a:rPr>
              <a:t>IP, DOMAIN, HOST, DNS?</a:t>
            </a:r>
            <a:endParaRPr lang="en-US" sz="2400" dirty="0">
              <a:latin typeface="Palatino Linotype" pitchFamily="18" charset="0"/>
            </a:endParaRPr>
          </a:p>
        </p:txBody>
      </p:sp>
    </p:spTree>
    <p:extLst>
      <p:ext uri="{BB962C8B-B14F-4D97-AF65-F5344CB8AC3E}">
        <p14:creationId xmlns:p14="http://schemas.microsoft.com/office/powerpoint/2010/main" val="1458893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1101436"/>
            <a:ext cx="4419600" cy="609600"/>
          </a:xfrm>
        </p:spPr>
        <p:txBody>
          <a:bodyPr>
            <a:normAutofit/>
          </a:bodyPr>
          <a:lstStyle/>
          <a:p>
            <a:r>
              <a:rPr lang="tr-TR" sz="2400" dirty="0" smtClean="0">
                <a:latin typeface="Palatino Linotype" pitchFamily="18" charset="0"/>
              </a:rPr>
              <a:t>IP</a:t>
            </a:r>
            <a:r>
              <a:rPr lang="tr-TR" sz="2400" dirty="0">
                <a:latin typeface="Palatino Linotype" pitchFamily="18" charset="0"/>
              </a:rPr>
              <a:t>, </a:t>
            </a:r>
            <a:r>
              <a:rPr lang="tr-TR" sz="2400" dirty="0" smtClean="0">
                <a:latin typeface="Palatino Linotype" pitchFamily="18" charset="0"/>
              </a:rPr>
              <a:t>DOMAIN</a:t>
            </a:r>
            <a:r>
              <a:rPr lang="tr-TR" sz="2400" dirty="0">
                <a:latin typeface="Palatino Linotype" pitchFamily="18" charset="0"/>
              </a:rPr>
              <a:t>, </a:t>
            </a:r>
            <a:r>
              <a:rPr lang="tr-TR" sz="2400" dirty="0" smtClean="0">
                <a:latin typeface="Palatino Linotype" pitchFamily="18" charset="0"/>
              </a:rPr>
              <a:t>HOST, </a:t>
            </a:r>
            <a:r>
              <a:rPr lang="tr-TR" sz="2400" dirty="0">
                <a:latin typeface="Palatino Linotype" pitchFamily="18" charset="0"/>
              </a:rPr>
              <a:t>DNS</a:t>
            </a:r>
            <a:r>
              <a:rPr lang="tr-TR" sz="2400" dirty="0" smtClean="0">
                <a:latin typeface="Palatino Linotype" pitchFamily="18" charset="0"/>
              </a:rPr>
              <a:t>?</a:t>
            </a:r>
            <a:endParaRPr lang="en-US" sz="2400" dirty="0">
              <a:latin typeface="Palatino Linotype" pitchFamily="18" charset="0"/>
            </a:endParaRPr>
          </a:p>
        </p:txBody>
      </p:sp>
      <p:sp>
        <p:nvSpPr>
          <p:cNvPr id="3" name="Content Placeholder 2"/>
          <p:cNvSpPr>
            <a:spLocks noGrp="1"/>
          </p:cNvSpPr>
          <p:nvPr>
            <p:ph sz="quarter" idx="1"/>
          </p:nvPr>
        </p:nvSpPr>
        <p:spPr>
          <a:xfrm>
            <a:off x="612648" y="1828800"/>
            <a:ext cx="8153400" cy="4495800"/>
          </a:xfrm>
        </p:spPr>
        <p:txBody>
          <a:bodyPr>
            <a:noAutofit/>
          </a:bodyPr>
          <a:lstStyle/>
          <a:p>
            <a:pPr marL="0" indent="0">
              <a:buNone/>
            </a:pPr>
            <a:r>
              <a:rPr lang="tr-TR" sz="2400" b="1" dirty="0">
                <a:solidFill>
                  <a:schemeClr val="accent4"/>
                </a:solidFill>
                <a:latin typeface="Palatino Linotype" pitchFamily="18" charset="0"/>
                <a:ea typeface="Verdana" pitchFamily="34" charset="0"/>
                <a:cs typeface="Verdana" pitchFamily="34" charset="0"/>
              </a:rPr>
              <a:t>İnternet Alanı </a:t>
            </a:r>
            <a:r>
              <a:rPr lang="tr-TR" sz="2400" b="1" dirty="0" smtClean="0">
                <a:solidFill>
                  <a:schemeClr val="accent4"/>
                </a:solidFill>
                <a:latin typeface="Palatino Linotype" pitchFamily="18" charset="0"/>
                <a:ea typeface="Verdana" pitchFamily="34" charset="0"/>
                <a:cs typeface="Verdana" pitchFamily="34" charset="0"/>
              </a:rPr>
              <a:t>Adı (Domain Name)</a:t>
            </a:r>
          </a:p>
          <a:p>
            <a:pPr marL="0" indent="0">
              <a:buNone/>
            </a:pPr>
            <a:endParaRPr lang="tr-TR" sz="1000" dirty="0">
              <a:latin typeface="Palatino Linotype" pitchFamily="18" charset="0"/>
              <a:ea typeface="Verdana" pitchFamily="34" charset="0"/>
              <a:cs typeface="Verdana" pitchFamily="34" charset="0"/>
            </a:endParaRPr>
          </a:p>
          <a:p>
            <a:pPr lvl="1" algn="just"/>
            <a:r>
              <a:rPr lang="tr-TR" sz="2200" dirty="0" smtClean="0">
                <a:latin typeface="Palatino Linotype" pitchFamily="18" charset="0"/>
                <a:ea typeface="Verdana" pitchFamily="34" charset="0"/>
                <a:cs typeface="Verdana" pitchFamily="34" charset="0"/>
              </a:rPr>
              <a:t>İnternete  </a:t>
            </a:r>
            <a:r>
              <a:rPr lang="tr-TR" sz="2200" dirty="0">
                <a:latin typeface="Palatino Linotype" pitchFamily="18" charset="0"/>
                <a:ea typeface="Verdana" pitchFamily="34" charset="0"/>
                <a:cs typeface="Verdana" pitchFamily="34" charset="0"/>
              </a:rPr>
              <a:t>sürekli  bağlı  olan  her  bilgisayarın  bir  IP  numarası  vardır  (162.178.111.24 gibi). Bu numaraları akılda tutmak ve </a:t>
            </a:r>
            <a:r>
              <a:rPr lang="tr-TR" sz="2200" dirty="0" smtClean="0">
                <a:latin typeface="Palatino Linotype" pitchFamily="18" charset="0"/>
                <a:ea typeface="Verdana" pitchFamily="34" charset="0"/>
                <a:cs typeface="Verdana" pitchFamily="34" charset="0"/>
              </a:rPr>
              <a:t>herhangi </a:t>
            </a:r>
            <a:r>
              <a:rPr lang="tr-TR" sz="2200" dirty="0">
                <a:latin typeface="Palatino Linotype" pitchFamily="18" charset="0"/>
                <a:ea typeface="Verdana" pitchFamily="34" charset="0"/>
                <a:cs typeface="Verdana" pitchFamily="34" charset="0"/>
              </a:rPr>
              <a:t>bir anda yazmak zor olduğundan, </a:t>
            </a:r>
            <a:r>
              <a:rPr lang="tr-TR" sz="2200" b="1" dirty="0">
                <a:latin typeface="Palatino Linotype" pitchFamily="18" charset="0"/>
                <a:ea typeface="Verdana" pitchFamily="34" charset="0"/>
                <a:cs typeface="Verdana" pitchFamily="34" charset="0"/>
              </a:rPr>
              <a:t>alan adı (domain  </a:t>
            </a:r>
            <a:r>
              <a:rPr lang="tr-TR" sz="2200" b="1" dirty="0" smtClean="0">
                <a:latin typeface="Palatino Linotype" pitchFamily="18" charset="0"/>
                <a:ea typeface="Verdana" pitchFamily="34" charset="0"/>
                <a:cs typeface="Verdana" pitchFamily="34" charset="0"/>
              </a:rPr>
              <a:t>name</a:t>
            </a:r>
            <a:r>
              <a:rPr lang="tr-TR" sz="2200" b="1" dirty="0">
                <a:latin typeface="Palatino Linotype" pitchFamily="18" charset="0"/>
                <a:ea typeface="Verdana" pitchFamily="34" charset="0"/>
                <a:cs typeface="Verdana" pitchFamily="34" charset="0"/>
              </a:rPr>
              <a:t>)  </a:t>
            </a:r>
            <a:r>
              <a:rPr lang="tr-TR" sz="2200" dirty="0">
                <a:latin typeface="Palatino Linotype" pitchFamily="18" charset="0"/>
                <a:ea typeface="Verdana" pitchFamily="34" charset="0"/>
                <a:cs typeface="Verdana" pitchFamily="34" charset="0"/>
              </a:rPr>
              <a:t>sistemi  adını  verdiğimiz  bir  isimlendirme  o</a:t>
            </a:r>
            <a:r>
              <a:rPr lang="tr-TR" sz="2200" dirty="0" smtClean="0">
                <a:latin typeface="Palatino Linotype" pitchFamily="18" charset="0"/>
                <a:ea typeface="Verdana" pitchFamily="34" charset="0"/>
                <a:cs typeface="Verdana" pitchFamily="34" charset="0"/>
              </a:rPr>
              <a:t>luşturulmuştur.</a:t>
            </a:r>
          </a:p>
          <a:p>
            <a:pPr marL="365760" lvl="1" indent="0" algn="just">
              <a:buNone/>
            </a:pPr>
            <a:r>
              <a:rPr lang="tr-TR" sz="2000" dirty="0" smtClean="0">
                <a:latin typeface="Palatino Linotype" pitchFamily="18" charset="0"/>
                <a:ea typeface="Verdana" pitchFamily="34" charset="0"/>
                <a:cs typeface="Verdana" pitchFamily="34" charset="0"/>
              </a:rPr>
              <a:t>  </a:t>
            </a:r>
            <a:endParaRPr lang="tr-TR" sz="800" dirty="0" smtClean="0">
              <a:latin typeface="Palatino Linotype" pitchFamily="18" charset="0"/>
              <a:ea typeface="Verdana" pitchFamily="34" charset="0"/>
              <a:cs typeface="Verdana" pitchFamily="34" charset="0"/>
            </a:endParaRPr>
          </a:p>
          <a:p>
            <a:pPr lvl="1" algn="just"/>
            <a:r>
              <a:rPr lang="tr-TR" sz="2200" dirty="0" smtClean="0">
                <a:latin typeface="Palatino Linotype" pitchFamily="18" charset="0"/>
                <a:ea typeface="Verdana" pitchFamily="34" charset="0"/>
                <a:cs typeface="Verdana" pitchFamily="34" charset="0"/>
              </a:rPr>
              <a:t>Herhangi  </a:t>
            </a:r>
            <a:r>
              <a:rPr lang="tr-TR" sz="2200" dirty="0">
                <a:latin typeface="Palatino Linotype" pitchFamily="18" charset="0"/>
                <a:ea typeface="Verdana" pitchFamily="34" charset="0"/>
                <a:cs typeface="Verdana" pitchFamily="34" charset="0"/>
              </a:rPr>
              <a:t>bir bilgisayara (ve o bilgisayar üzerinde yayınlanan WEB sitelerine) bağlanmak için karmaşık IP numaralarını </a:t>
            </a:r>
            <a:r>
              <a:rPr lang="tr-TR" sz="2200" dirty="0" smtClean="0">
                <a:latin typeface="Palatino Linotype" pitchFamily="18" charset="0"/>
                <a:ea typeface="Verdana" pitchFamily="34" charset="0"/>
                <a:cs typeface="Verdana" pitchFamily="34" charset="0"/>
              </a:rPr>
              <a:t>akılda tutmak yerine, hatırlanması </a:t>
            </a:r>
            <a:r>
              <a:rPr lang="tr-TR" sz="2200" dirty="0">
                <a:latin typeface="Palatino Linotype" pitchFamily="18" charset="0"/>
                <a:ea typeface="Verdana" pitchFamily="34" charset="0"/>
                <a:cs typeface="Verdana" pitchFamily="34" charset="0"/>
              </a:rPr>
              <a:t>ve yazılması </a:t>
            </a:r>
            <a:r>
              <a:rPr lang="tr-TR" sz="2200" dirty="0" smtClean="0">
                <a:latin typeface="Palatino Linotype" pitchFamily="18" charset="0"/>
                <a:ea typeface="Verdana" pitchFamily="34" charset="0"/>
                <a:cs typeface="Verdana" pitchFamily="34" charset="0"/>
              </a:rPr>
              <a:t>kolay alan </a:t>
            </a:r>
            <a:r>
              <a:rPr lang="tr-TR" sz="2200" dirty="0">
                <a:latin typeface="Palatino Linotype" pitchFamily="18" charset="0"/>
                <a:ea typeface="Verdana" pitchFamily="34" charset="0"/>
                <a:cs typeface="Verdana" pitchFamily="34" charset="0"/>
              </a:rPr>
              <a:t>adlar </a:t>
            </a:r>
            <a:r>
              <a:rPr lang="tr-TR" sz="2200" dirty="0" smtClean="0">
                <a:latin typeface="Palatino Linotype" pitchFamily="18" charset="0"/>
                <a:ea typeface="Verdana" pitchFamily="34" charset="0"/>
                <a:cs typeface="Verdana" pitchFamily="34" charset="0"/>
              </a:rPr>
              <a:t>kullanılmaktadır.</a:t>
            </a:r>
          </a:p>
          <a:p>
            <a:pPr marL="365760" lvl="1" indent="0" algn="just">
              <a:buNone/>
            </a:pPr>
            <a:r>
              <a:rPr lang="tr-TR" sz="2200" dirty="0" smtClean="0">
                <a:latin typeface="Palatino Linotype" pitchFamily="18" charset="0"/>
                <a:ea typeface="Verdana" pitchFamily="34" charset="0"/>
                <a:cs typeface="Verdana" pitchFamily="34" charset="0"/>
              </a:rPr>
              <a:t>   (Örnek:  </a:t>
            </a:r>
            <a:r>
              <a:rPr lang="tr-TR" sz="2200" dirty="0" smtClean="0">
                <a:latin typeface="Palatino Linotype" pitchFamily="18" charset="0"/>
                <a:ea typeface="Verdana" pitchFamily="34" charset="0"/>
                <a:cs typeface="Verdana" pitchFamily="34" charset="0"/>
                <a:hlinkClick r:id="rId2"/>
              </a:rPr>
              <a:t>sct.emu.edu.tr</a:t>
            </a:r>
            <a:r>
              <a:rPr lang="tr-TR" sz="2200" dirty="0" smtClean="0">
                <a:latin typeface="Palatino Linotype" pitchFamily="18" charset="0"/>
                <a:ea typeface="Verdana" pitchFamily="34" charset="0"/>
                <a:cs typeface="Verdana" pitchFamily="34" charset="0"/>
              </a:rPr>
              <a:t>  </a:t>
            </a:r>
            <a:r>
              <a:rPr lang="tr-TR" sz="2200" dirty="0">
                <a:latin typeface="Palatino Linotype" pitchFamily="18" charset="0"/>
                <a:ea typeface="Verdana" pitchFamily="34" charset="0"/>
                <a:cs typeface="Verdana" pitchFamily="34" charset="0"/>
              </a:rPr>
              <a:t>gibi).</a:t>
            </a:r>
          </a:p>
        </p:txBody>
      </p:sp>
      <p:sp>
        <p:nvSpPr>
          <p:cNvPr id="5" name="Slide Number Placeholder 4"/>
          <p:cNvSpPr>
            <a:spLocks noGrp="1"/>
          </p:cNvSpPr>
          <p:nvPr>
            <p:ph type="sldNum" sz="quarter" idx="12"/>
          </p:nvPr>
        </p:nvSpPr>
        <p:spPr/>
        <p:txBody>
          <a:bodyPr>
            <a:normAutofit fontScale="85000" lnSpcReduction="20000"/>
          </a:bodyPr>
          <a:lstStyle/>
          <a:p>
            <a:fld id="{E71ACE41-11E3-425A-AF82-4515996058B5}" type="slidenum">
              <a:rPr lang="en-US" smtClean="0"/>
              <a:t>7</a:t>
            </a:fld>
            <a:endParaRPr lang="en-US"/>
          </a:p>
        </p:txBody>
      </p:sp>
      <p:pic>
        <p:nvPicPr>
          <p:cNvPr id="6" name="Picture 4" descr="HTTP WWW Globe B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606552" y="119063"/>
            <a:ext cx="8385048" cy="1252537"/>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tr-TR" sz="3600" dirty="0" smtClean="0">
                <a:latin typeface="Palatino Linotype" pitchFamily="18" charset="0"/>
              </a:rPr>
              <a:t>Temel İnternet Kavramları</a:t>
            </a:r>
            <a:endParaRPr lang="en-US" sz="3600" dirty="0">
              <a:latin typeface="Palatino Linotype" pitchFamily="18" charset="0"/>
            </a:endParaRPr>
          </a:p>
        </p:txBody>
      </p:sp>
    </p:spTree>
    <p:extLst>
      <p:ext uri="{BB962C8B-B14F-4D97-AF65-F5344CB8AC3E}">
        <p14:creationId xmlns:p14="http://schemas.microsoft.com/office/powerpoint/2010/main" val="1853269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752600"/>
            <a:ext cx="8153400" cy="4495800"/>
          </a:xfrm>
        </p:spPr>
        <p:txBody>
          <a:bodyPr>
            <a:noAutofit/>
          </a:bodyPr>
          <a:lstStyle/>
          <a:p>
            <a:r>
              <a:rPr lang="tr-TR" sz="2400" b="1" dirty="0" smtClean="0">
                <a:solidFill>
                  <a:schemeClr val="accent4"/>
                </a:solidFill>
                <a:latin typeface="Palatino Linotype" pitchFamily="18" charset="0"/>
                <a:ea typeface="Verdana" pitchFamily="34" charset="0"/>
                <a:cs typeface="Verdana" pitchFamily="34" charset="0"/>
              </a:rPr>
              <a:t>Host (</a:t>
            </a:r>
            <a:r>
              <a:rPr lang="tr-TR" sz="2400" b="1" dirty="0">
                <a:solidFill>
                  <a:schemeClr val="accent4"/>
                </a:solidFill>
                <a:latin typeface="Palatino Linotype" pitchFamily="18" charset="0"/>
                <a:ea typeface="Verdana" pitchFamily="34" charset="0"/>
                <a:cs typeface="Verdana" pitchFamily="34" charset="0"/>
              </a:rPr>
              <a:t>Alan Yeri)</a:t>
            </a:r>
          </a:p>
          <a:p>
            <a:pPr>
              <a:buNone/>
            </a:pPr>
            <a:r>
              <a:rPr lang="tr-TR" sz="2400" dirty="0">
                <a:latin typeface="Palatino Linotype" pitchFamily="18" charset="0"/>
                <a:ea typeface="Verdana" pitchFamily="34" charset="0"/>
                <a:cs typeface="Verdana" pitchFamily="34" charset="0"/>
              </a:rPr>
              <a:t>	Site dosyalarının tutulduğu yerdir. Her domain adresinin bir host alanı vardır.</a:t>
            </a:r>
          </a:p>
          <a:p>
            <a:pPr>
              <a:buNone/>
            </a:pPr>
            <a:endParaRPr lang="tr-TR" sz="2400" dirty="0">
              <a:latin typeface="Palatino Linotype" pitchFamily="18" charset="0"/>
              <a:ea typeface="Verdana" pitchFamily="34" charset="0"/>
              <a:cs typeface="Verdana" pitchFamily="34" charset="0"/>
            </a:endParaRPr>
          </a:p>
          <a:p>
            <a:r>
              <a:rPr lang="tr-TR" sz="2400" b="1" dirty="0">
                <a:solidFill>
                  <a:schemeClr val="accent4"/>
                </a:solidFill>
                <a:latin typeface="Palatino Linotype" pitchFamily="18" charset="0"/>
                <a:ea typeface="Verdana" pitchFamily="34" charset="0"/>
                <a:cs typeface="Verdana" pitchFamily="34" charset="0"/>
              </a:rPr>
              <a:t>DNS (Domain Name System; Çözümleyici)</a:t>
            </a:r>
          </a:p>
          <a:p>
            <a:pPr>
              <a:buNone/>
            </a:pPr>
            <a:r>
              <a:rPr lang="tr-TR" sz="2400" dirty="0">
                <a:latin typeface="Palatino Linotype" pitchFamily="18" charset="0"/>
                <a:ea typeface="Verdana" pitchFamily="34" charset="0"/>
                <a:cs typeface="Verdana" pitchFamily="34" charset="0"/>
              </a:rPr>
              <a:t>	İnternette bilgisayarları tanımlama amacıyla isimlerin organize edildiği </a:t>
            </a:r>
            <a:r>
              <a:rPr lang="tr-TR" sz="2400" dirty="0" smtClean="0">
                <a:latin typeface="Palatino Linotype" pitchFamily="18" charset="0"/>
                <a:ea typeface="Verdana" pitchFamily="34" charset="0"/>
                <a:cs typeface="Verdana" pitchFamily="34" charset="0"/>
              </a:rPr>
              <a:t>ve dağıtıldığı </a:t>
            </a:r>
            <a:r>
              <a:rPr lang="tr-TR" sz="2400" dirty="0">
                <a:latin typeface="Palatino Linotype" pitchFamily="18" charset="0"/>
                <a:ea typeface="Verdana" pitchFamily="34" charset="0"/>
                <a:cs typeface="Verdana" pitchFamily="34" charset="0"/>
              </a:rPr>
              <a:t>sistemdir. Gelen istekleri DNS  IP olarak çözümleyip Domaine ulaşmamızı sağlar.</a:t>
            </a:r>
            <a:endParaRPr lang="tr-TR" sz="2400" b="1" dirty="0">
              <a:latin typeface="Palatino Linotype" pitchFamily="18" charset="0"/>
              <a:ea typeface="Verdana" pitchFamily="34" charset="0"/>
              <a:cs typeface="Verdana"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fld id="{E71ACE41-11E3-425A-AF82-4515996058B5}" type="slidenum">
              <a:rPr lang="en-US" smtClean="0"/>
              <a:t>8</a:t>
            </a:fld>
            <a:endParaRPr lang="en-US"/>
          </a:p>
        </p:txBody>
      </p:sp>
      <p:pic>
        <p:nvPicPr>
          <p:cNvPr id="6" name="Picture 4" descr="HTTP WWW Globe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p:cNvSpPr>
          <p:nvPr>
            <p:ph type="title"/>
          </p:nvPr>
        </p:nvSpPr>
        <p:spPr>
          <a:xfrm>
            <a:off x="3276600" y="1101436"/>
            <a:ext cx="4419600" cy="609600"/>
          </a:xfrm>
        </p:spPr>
        <p:txBody>
          <a:bodyPr>
            <a:normAutofit/>
          </a:bodyPr>
          <a:lstStyle/>
          <a:p>
            <a:r>
              <a:rPr lang="tr-TR" sz="2400" dirty="0" smtClean="0">
                <a:latin typeface="Palatino Linotype" pitchFamily="18" charset="0"/>
              </a:rPr>
              <a:t>IP</a:t>
            </a:r>
            <a:r>
              <a:rPr lang="tr-TR" sz="2400" dirty="0">
                <a:latin typeface="Palatino Linotype" pitchFamily="18" charset="0"/>
              </a:rPr>
              <a:t>, </a:t>
            </a:r>
            <a:r>
              <a:rPr lang="tr-TR" sz="2400" dirty="0" smtClean="0">
                <a:latin typeface="Palatino Linotype" pitchFamily="18" charset="0"/>
              </a:rPr>
              <a:t>DOMAIN</a:t>
            </a:r>
            <a:r>
              <a:rPr lang="tr-TR" sz="2400" dirty="0">
                <a:latin typeface="Palatino Linotype" pitchFamily="18" charset="0"/>
              </a:rPr>
              <a:t>, </a:t>
            </a:r>
            <a:r>
              <a:rPr lang="tr-TR" sz="2400" dirty="0" smtClean="0">
                <a:latin typeface="Palatino Linotype" pitchFamily="18" charset="0"/>
              </a:rPr>
              <a:t>HOST, </a:t>
            </a:r>
            <a:r>
              <a:rPr lang="tr-TR" sz="2400" dirty="0">
                <a:latin typeface="Palatino Linotype" pitchFamily="18" charset="0"/>
              </a:rPr>
              <a:t>DNS</a:t>
            </a:r>
            <a:r>
              <a:rPr lang="tr-TR" sz="2400" dirty="0" smtClean="0">
                <a:latin typeface="Palatino Linotype" pitchFamily="18" charset="0"/>
              </a:rPr>
              <a:t>?</a:t>
            </a:r>
            <a:endParaRPr lang="en-US" sz="2400" dirty="0">
              <a:latin typeface="Palatino Linotype" pitchFamily="18" charset="0"/>
            </a:endParaRPr>
          </a:p>
        </p:txBody>
      </p:sp>
      <p:sp>
        <p:nvSpPr>
          <p:cNvPr id="9" name="Title 1"/>
          <p:cNvSpPr txBox="1">
            <a:spLocks/>
          </p:cNvSpPr>
          <p:nvPr/>
        </p:nvSpPr>
        <p:spPr>
          <a:xfrm>
            <a:off x="606552" y="119063"/>
            <a:ext cx="8385048" cy="1252537"/>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tr-TR" sz="3600" dirty="0" smtClean="0">
                <a:latin typeface="Palatino Linotype" pitchFamily="18" charset="0"/>
              </a:rPr>
              <a:t>Temel İnternet Kavramları</a:t>
            </a:r>
            <a:endParaRPr lang="en-US" sz="3600" dirty="0">
              <a:latin typeface="Palatino Linotype" pitchFamily="18" charset="0"/>
            </a:endParaRPr>
          </a:p>
        </p:txBody>
      </p:sp>
    </p:spTree>
    <p:extLst>
      <p:ext uri="{BB962C8B-B14F-4D97-AF65-F5344CB8AC3E}">
        <p14:creationId xmlns:p14="http://schemas.microsoft.com/office/powerpoint/2010/main" val="3980901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153400" cy="5105400"/>
          </a:xfrm>
        </p:spPr>
        <p:txBody>
          <a:bodyPr>
            <a:noAutofit/>
          </a:bodyPr>
          <a:lstStyle/>
          <a:p>
            <a:r>
              <a:rPr lang="tr-TR" sz="2200" dirty="0">
                <a:latin typeface="Palatino Linotype" pitchFamily="18" charset="0"/>
                <a:ea typeface="Verdana" pitchFamily="34" charset="0"/>
                <a:cs typeface="Verdana" pitchFamily="34" charset="0"/>
              </a:rPr>
              <a:t>İ</a:t>
            </a:r>
            <a:r>
              <a:rPr lang="en-US" sz="2200" dirty="0" err="1">
                <a:latin typeface="Palatino Linotype" pitchFamily="18" charset="0"/>
                <a:ea typeface="Verdana" pitchFamily="34" charset="0"/>
                <a:cs typeface="Verdana" pitchFamily="34" charset="0"/>
              </a:rPr>
              <a:t>nternet</a:t>
            </a:r>
            <a:r>
              <a:rPr lang="en-US" sz="2200" dirty="0">
                <a:latin typeface="Palatino Linotype" pitchFamily="18" charset="0"/>
                <a:ea typeface="Verdana" pitchFamily="34" charset="0"/>
                <a:cs typeface="Verdana" pitchFamily="34" charset="0"/>
              </a:rPr>
              <a:t> </a:t>
            </a:r>
            <a:r>
              <a:rPr lang="en-US" sz="2200" dirty="0" err="1">
                <a:latin typeface="Palatino Linotype" pitchFamily="18" charset="0"/>
                <a:ea typeface="Verdana" pitchFamily="34" charset="0"/>
                <a:cs typeface="Verdana" pitchFamily="34" charset="0"/>
              </a:rPr>
              <a:t>adreslerinde</a:t>
            </a:r>
            <a:r>
              <a:rPr lang="en-US" sz="2200" dirty="0">
                <a:latin typeface="Palatino Linotype" pitchFamily="18" charset="0"/>
                <a:ea typeface="Verdana" pitchFamily="34" charset="0"/>
                <a:cs typeface="Verdana" pitchFamily="34" charset="0"/>
              </a:rPr>
              <a:t> </a:t>
            </a:r>
            <a:r>
              <a:rPr lang="en-US" sz="2200" dirty="0" err="1">
                <a:latin typeface="Palatino Linotype" pitchFamily="18" charset="0"/>
                <a:ea typeface="Verdana" pitchFamily="34" charset="0"/>
                <a:cs typeface="Verdana" pitchFamily="34" charset="0"/>
              </a:rPr>
              <a:t>görülen</a:t>
            </a:r>
            <a:r>
              <a:rPr lang="en-US" sz="2200" dirty="0">
                <a:latin typeface="Palatino Linotype" pitchFamily="18" charset="0"/>
                <a:ea typeface="Verdana" pitchFamily="34" charset="0"/>
                <a:cs typeface="Verdana" pitchFamily="34" charset="0"/>
              </a:rPr>
              <a:t> k</a:t>
            </a:r>
            <a:r>
              <a:rPr lang="tr-TR" sz="2200" dirty="0">
                <a:latin typeface="Palatino Linotype" pitchFamily="18" charset="0"/>
                <a:ea typeface="Verdana" pitchFamily="34" charset="0"/>
                <a:cs typeface="Verdana" pitchFamily="34" charset="0"/>
              </a:rPr>
              <a:t>ı</a:t>
            </a:r>
            <a:r>
              <a:rPr lang="en-US" sz="2200" dirty="0" err="1">
                <a:latin typeface="Palatino Linotype" pitchFamily="18" charset="0"/>
                <a:ea typeface="Verdana" pitchFamily="34" charset="0"/>
                <a:cs typeface="Verdana" pitchFamily="34" charset="0"/>
              </a:rPr>
              <a:t>saltmalar</a:t>
            </a:r>
            <a:r>
              <a:rPr lang="en-US" sz="2200" dirty="0">
                <a:latin typeface="Palatino Linotype" pitchFamily="18" charset="0"/>
                <a:ea typeface="Verdana" pitchFamily="34" charset="0"/>
                <a:cs typeface="Verdana" pitchFamily="34" charset="0"/>
              </a:rPr>
              <a:t> </a:t>
            </a:r>
            <a:r>
              <a:rPr lang="tr-TR" sz="2200" dirty="0">
                <a:latin typeface="Palatino Linotype" pitchFamily="18" charset="0"/>
                <a:ea typeface="Verdana" pitchFamily="34" charset="0"/>
                <a:cs typeface="Verdana" pitchFamily="34" charset="0"/>
              </a:rPr>
              <a:t>ş</a:t>
            </a:r>
            <a:r>
              <a:rPr lang="en-US" sz="2200" dirty="0" err="1">
                <a:latin typeface="Palatino Linotype" pitchFamily="18" charset="0"/>
                <a:ea typeface="Verdana" pitchFamily="34" charset="0"/>
                <a:cs typeface="Verdana" pitchFamily="34" charset="0"/>
              </a:rPr>
              <a:t>unlard</a:t>
            </a:r>
            <a:r>
              <a:rPr lang="tr-TR" sz="2200" dirty="0">
                <a:latin typeface="Palatino Linotype" pitchFamily="18" charset="0"/>
                <a:ea typeface="Verdana" pitchFamily="34" charset="0"/>
                <a:cs typeface="Verdana" pitchFamily="34" charset="0"/>
              </a:rPr>
              <a:t>ı</a:t>
            </a:r>
            <a:r>
              <a:rPr lang="en-US" sz="2200" dirty="0">
                <a:latin typeface="Palatino Linotype" pitchFamily="18" charset="0"/>
                <a:ea typeface="Verdana" pitchFamily="34" charset="0"/>
                <a:cs typeface="Verdana" pitchFamily="34" charset="0"/>
              </a:rPr>
              <a:t>r: </a:t>
            </a:r>
          </a:p>
          <a:p>
            <a:pPr lvl="1">
              <a:buFont typeface="Arial" pitchFamily="34" charset="0"/>
              <a:buChar char="–"/>
            </a:pPr>
            <a:r>
              <a:rPr lang="en-US" sz="2200" b="1" dirty="0" err="1">
                <a:latin typeface="Palatino Linotype" pitchFamily="18" charset="0"/>
                <a:ea typeface="Verdana" pitchFamily="34" charset="0"/>
                <a:cs typeface="Verdana" pitchFamily="34" charset="0"/>
              </a:rPr>
              <a:t>gov</a:t>
            </a:r>
            <a:r>
              <a:rPr lang="en-US" sz="2200" b="1" dirty="0">
                <a:latin typeface="Palatino Linotype" pitchFamily="18" charset="0"/>
                <a:ea typeface="Verdana" pitchFamily="34" charset="0"/>
                <a:cs typeface="Verdana" pitchFamily="34" charset="0"/>
              </a:rPr>
              <a:t>: </a:t>
            </a:r>
            <a:r>
              <a:rPr lang="en-US" sz="2200" b="1" dirty="0" err="1">
                <a:latin typeface="Palatino Linotype" pitchFamily="18" charset="0"/>
                <a:ea typeface="Verdana" pitchFamily="34" charset="0"/>
                <a:cs typeface="Verdana" pitchFamily="34" charset="0"/>
              </a:rPr>
              <a:t>Hükümet</a:t>
            </a:r>
            <a:r>
              <a:rPr lang="en-US" sz="2200" b="1" dirty="0">
                <a:latin typeface="Palatino Linotype" pitchFamily="18" charset="0"/>
                <a:ea typeface="Verdana" pitchFamily="34" charset="0"/>
                <a:cs typeface="Verdana" pitchFamily="34" charset="0"/>
              </a:rPr>
              <a:t> </a:t>
            </a:r>
            <a:r>
              <a:rPr lang="en-US" sz="2200" b="1" dirty="0" err="1">
                <a:latin typeface="Palatino Linotype" pitchFamily="18" charset="0"/>
                <a:ea typeface="Verdana" pitchFamily="34" charset="0"/>
                <a:cs typeface="Verdana" pitchFamily="34" charset="0"/>
              </a:rPr>
              <a:t>kurumlar</a:t>
            </a:r>
            <a:r>
              <a:rPr lang="tr-TR" sz="2200" b="1" dirty="0">
                <a:latin typeface="Palatino Linotype" pitchFamily="18" charset="0"/>
                <a:ea typeface="Verdana" pitchFamily="34" charset="0"/>
                <a:cs typeface="Verdana" pitchFamily="34" charset="0"/>
              </a:rPr>
              <a:t>ı</a:t>
            </a:r>
            <a:r>
              <a:rPr lang="en-US" sz="2200" b="1" dirty="0">
                <a:latin typeface="Palatino Linotype" pitchFamily="18" charset="0"/>
                <a:ea typeface="Verdana" pitchFamily="34" charset="0"/>
                <a:cs typeface="Verdana" pitchFamily="34" charset="0"/>
              </a:rPr>
              <a:t>  (government) </a:t>
            </a:r>
          </a:p>
          <a:p>
            <a:pPr lvl="1">
              <a:buFont typeface="Arial" pitchFamily="34" charset="0"/>
              <a:buChar char="–"/>
            </a:pPr>
            <a:r>
              <a:rPr lang="en-US" sz="2200" b="1" dirty="0" err="1">
                <a:latin typeface="Palatino Linotype" pitchFamily="18" charset="0"/>
                <a:ea typeface="Verdana" pitchFamily="34" charset="0"/>
                <a:cs typeface="Verdana" pitchFamily="34" charset="0"/>
              </a:rPr>
              <a:t>edu</a:t>
            </a:r>
            <a:r>
              <a:rPr lang="en-US" sz="2200" b="1" dirty="0">
                <a:latin typeface="Palatino Linotype" pitchFamily="18" charset="0"/>
                <a:ea typeface="Verdana" pitchFamily="34" charset="0"/>
                <a:cs typeface="Verdana" pitchFamily="34" charset="0"/>
              </a:rPr>
              <a:t>: E</a:t>
            </a:r>
            <a:r>
              <a:rPr lang="tr-TR" sz="2200" b="1" dirty="0">
                <a:latin typeface="Palatino Linotype" pitchFamily="18" charset="0"/>
                <a:ea typeface="Verdana" pitchFamily="34" charset="0"/>
                <a:cs typeface="Verdana" pitchFamily="34" charset="0"/>
              </a:rPr>
              <a:t>ğ</a:t>
            </a:r>
            <a:r>
              <a:rPr lang="en-US" sz="2200" b="1" dirty="0" err="1">
                <a:latin typeface="Palatino Linotype" pitchFamily="18" charset="0"/>
                <a:ea typeface="Verdana" pitchFamily="34" charset="0"/>
                <a:cs typeface="Verdana" pitchFamily="34" charset="0"/>
              </a:rPr>
              <a:t>itim</a:t>
            </a:r>
            <a:r>
              <a:rPr lang="en-US" sz="2200" b="1" dirty="0">
                <a:latin typeface="Palatino Linotype" pitchFamily="18" charset="0"/>
                <a:ea typeface="Verdana" pitchFamily="34" charset="0"/>
                <a:cs typeface="Verdana" pitchFamily="34" charset="0"/>
              </a:rPr>
              <a:t> </a:t>
            </a:r>
            <a:r>
              <a:rPr lang="en-US" sz="2200" b="1" dirty="0" err="1">
                <a:latin typeface="Palatino Linotype" pitchFamily="18" charset="0"/>
                <a:ea typeface="Verdana" pitchFamily="34" charset="0"/>
                <a:cs typeface="Verdana" pitchFamily="34" charset="0"/>
              </a:rPr>
              <a:t>kurumlar</a:t>
            </a:r>
            <a:r>
              <a:rPr lang="tr-TR" sz="2200" b="1" dirty="0">
                <a:latin typeface="Palatino Linotype" pitchFamily="18" charset="0"/>
                <a:ea typeface="Verdana" pitchFamily="34" charset="0"/>
                <a:cs typeface="Verdana" pitchFamily="34" charset="0"/>
              </a:rPr>
              <a:t>ı</a:t>
            </a:r>
            <a:r>
              <a:rPr lang="en-US" sz="2200" b="1" dirty="0">
                <a:latin typeface="Palatino Linotype" pitchFamily="18" charset="0"/>
                <a:ea typeface="Verdana" pitchFamily="34" charset="0"/>
                <a:cs typeface="Verdana" pitchFamily="34" charset="0"/>
              </a:rPr>
              <a:t>  (education)</a:t>
            </a:r>
          </a:p>
          <a:p>
            <a:pPr lvl="1">
              <a:buFont typeface="Arial" pitchFamily="34" charset="0"/>
              <a:buChar char="–"/>
            </a:pPr>
            <a:r>
              <a:rPr lang="en-US" sz="2200" b="1" dirty="0">
                <a:latin typeface="Palatino Linotype" pitchFamily="18" charset="0"/>
                <a:ea typeface="Verdana" pitchFamily="34" charset="0"/>
                <a:cs typeface="Verdana" pitchFamily="34" charset="0"/>
              </a:rPr>
              <a:t>org: </a:t>
            </a:r>
            <a:r>
              <a:rPr lang="en-US" sz="2200" b="1" dirty="0" err="1">
                <a:latin typeface="Palatino Linotype" pitchFamily="18" charset="0"/>
                <a:ea typeface="Verdana" pitchFamily="34" charset="0"/>
                <a:cs typeface="Verdana" pitchFamily="34" charset="0"/>
              </a:rPr>
              <a:t>Ticari</a:t>
            </a:r>
            <a:r>
              <a:rPr lang="en-US" sz="2200" b="1" dirty="0">
                <a:latin typeface="Palatino Linotype" pitchFamily="18" charset="0"/>
                <a:ea typeface="Verdana" pitchFamily="34" charset="0"/>
                <a:cs typeface="Verdana" pitchFamily="34" charset="0"/>
              </a:rPr>
              <a:t> </a:t>
            </a:r>
            <a:r>
              <a:rPr lang="en-US" sz="2200" b="1" dirty="0" err="1">
                <a:latin typeface="Palatino Linotype" pitchFamily="18" charset="0"/>
                <a:ea typeface="Verdana" pitchFamily="34" charset="0"/>
                <a:cs typeface="Verdana" pitchFamily="34" charset="0"/>
              </a:rPr>
              <a:t>olmayan</a:t>
            </a:r>
            <a:r>
              <a:rPr lang="en-US" sz="2200" b="1" dirty="0">
                <a:latin typeface="Palatino Linotype" pitchFamily="18" charset="0"/>
                <a:ea typeface="Verdana" pitchFamily="34" charset="0"/>
                <a:cs typeface="Verdana" pitchFamily="34" charset="0"/>
              </a:rPr>
              <a:t> </a:t>
            </a:r>
            <a:r>
              <a:rPr lang="en-US" sz="2200" b="1" dirty="0" err="1">
                <a:latin typeface="Palatino Linotype" pitchFamily="18" charset="0"/>
                <a:ea typeface="Verdana" pitchFamily="34" charset="0"/>
                <a:cs typeface="Verdana" pitchFamily="34" charset="0"/>
              </a:rPr>
              <a:t>kurulu</a:t>
            </a:r>
            <a:r>
              <a:rPr lang="tr-TR" sz="2200" b="1" dirty="0">
                <a:latin typeface="Palatino Linotype" pitchFamily="18" charset="0"/>
                <a:ea typeface="Verdana" pitchFamily="34" charset="0"/>
                <a:cs typeface="Verdana" pitchFamily="34" charset="0"/>
              </a:rPr>
              <a:t>ş</a:t>
            </a:r>
            <a:r>
              <a:rPr lang="en-US" sz="2200" b="1" dirty="0" err="1">
                <a:latin typeface="Palatino Linotype" pitchFamily="18" charset="0"/>
                <a:ea typeface="Verdana" pitchFamily="34" charset="0"/>
                <a:cs typeface="Verdana" pitchFamily="34" charset="0"/>
              </a:rPr>
              <a:t>lar</a:t>
            </a:r>
            <a:r>
              <a:rPr lang="en-US" sz="2200" b="1" dirty="0">
                <a:latin typeface="Palatino Linotype" pitchFamily="18" charset="0"/>
                <a:ea typeface="Verdana" pitchFamily="34" charset="0"/>
                <a:cs typeface="Verdana" pitchFamily="34" charset="0"/>
              </a:rPr>
              <a:t> (organization) </a:t>
            </a:r>
          </a:p>
          <a:p>
            <a:pPr lvl="1">
              <a:buFont typeface="Arial" pitchFamily="34" charset="0"/>
              <a:buChar char="–"/>
            </a:pPr>
            <a:r>
              <a:rPr lang="en-US" sz="2200" b="1" dirty="0">
                <a:latin typeface="Palatino Linotype" pitchFamily="18" charset="0"/>
                <a:ea typeface="Verdana" pitchFamily="34" charset="0"/>
                <a:cs typeface="Verdana" pitchFamily="34" charset="0"/>
              </a:rPr>
              <a:t>com: </a:t>
            </a:r>
            <a:r>
              <a:rPr lang="en-US" sz="2200" b="1" dirty="0" err="1">
                <a:latin typeface="Palatino Linotype" pitchFamily="18" charset="0"/>
                <a:ea typeface="Verdana" pitchFamily="34" charset="0"/>
                <a:cs typeface="Verdana" pitchFamily="34" charset="0"/>
              </a:rPr>
              <a:t>Ticari</a:t>
            </a:r>
            <a:r>
              <a:rPr lang="en-US" sz="2200" b="1" dirty="0">
                <a:latin typeface="Palatino Linotype" pitchFamily="18" charset="0"/>
                <a:ea typeface="Verdana" pitchFamily="34" charset="0"/>
                <a:cs typeface="Verdana" pitchFamily="34" charset="0"/>
              </a:rPr>
              <a:t> </a:t>
            </a:r>
            <a:r>
              <a:rPr lang="en-US" sz="2200" b="1" dirty="0" err="1">
                <a:latin typeface="Palatino Linotype" pitchFamily="18" charset="0"/>
                <a:ea typeface="Verdana" pitchFamily="34" charset="0"/>
                <a:cs typeface="Verdana" pitchFamily="34" charset="0"/>
              </a:rPr>
              <a:t>kurulu</a:t>
            </a:r>
            <a:r>
              <a:rPr lang="tr-TR" sz="2200" b="1" dirty="0">
                <a:latin typeface="Palatino Linotype" pitchFamily="18" charset="0"/>
                <a:ea typeface="Verdana" pitchFamily="34" charset="0"/>
                <a:cs typeface="Verdana" pitchFamily="34" charset="0"/>
              </a:rPr>
              <a:t>ş</a:t>
            </a:r>
            <a:r>
              <a:rPr lang="en-US" sz="2200" b="1" dirty="0" err="1">
                <a:latin typeface="Palatino Linotype" pitchFamily="18" charset="0"/>
                <a:ea typeface="Verdana" pitchFamily="34" charset="0"/>
                <a:cs typeface="Verdana" pitchFamily="34" charset="0"/>
              </a:rPr>
              <a:t>lar</a:t>
            </a:r>
            <a:r>
              <a:rPr lang="en-US" sz="2200" b="1" dirty="0">
                <a:latin typeface="Palatino Linotype" pitchFamily="18" charset="0"/>
                <a:ea typeface="Verdana" pitchFamily="34" charset="0"/>
                <a:cs typeface="Verdana" pitchFamily="34" charset="0"/>
              </a:rPr>
              <a:t> (company) </a:t>
            </a:r>
          </a:p>
          <a:p>
            <a:pPr lvl="1">
              <a:buFont typeface="Arial" pitchFamily="34" charset="0"/>
              <a:buChar char="–"/>
            </a:pPr>
            <a:r>
              <a:rPr lang="en-US" sz="2200" b="1" dirty="0">
                <a:latin typeface="Palatino Linotype" pitchFamily="18" charset="0"/>
                <a:ea typeface="Verdana" pitchFamily="34" charset="0"/>
                <a:cs typeface="Verdana" pitchFamily="34" charset="0"/>
              </a:rPr>
              <a:t>mil: </a:t>
            </a:r>
            <a:r>
              <a:rPr lang="en-US" sz="2200" b="1" dirty="0" err="1">
                <a:latin typeface="Palatino Linotype" pitchFamily="18" charset="0"/>
                <a:ea typeface="Verdana" pitchFamily="34" charset="0"/>
                <a:cs typeface="Verdana" pitchFamily="34" charset="0"/>
              </a:rPr>
              <a:t>Askeri</a:t>
            </a:r>
            <a:r>
              <a:rPr lang="en-US" sz="2200" b="1" dirty="0">
                <a:latin typeface="Palatino Linotype" pitchFamily="18" charset="0"/>
                <a:ea typeface="Verdana" pitchFamily="34" charset="0"/>
                <a:cs typeface="Verdana" pitchFamily="34" charset="0"/>
              </a:rPr>
              <a:t> </a:t>
            </a:r>
            <a:r>
              <a:rPr lang="en-US" sz="2200" b="1" dirty="0" err="1">
                <a:latin typeface="Palatino Linotype" pitchFamily="18" charset="0"/>
                <a:ea typeface="Verdana" pitchFamily="34" charset="0"/>
                <a:cs typeface="Verdana" pitchFamily="34" charset="0"/>
              </a:rPr>
              <a:t>kurumlar</a:t>
            </a:r>
            <a:r>
              <a:rPr lang="en-US" sz="2200" b="1" dirty="0">
                <a:latin typeface="Palatino Linotype" pitchFamily="18" charset="0"/>
                <a:ea typeface="Verdana" pitchFamily="34" charset="0"/>
                <a:cs typeface="Verdana" pitchFamily="34" charset="0"/>
              </a:rPr>
              <a:t> (military) </a:t>
            </a:r>
          </a:p>
          <a:p>
            <a:pPr lvl="1">
              <a:buFont typeface="Arial" pitchFamily="34" charset="0"/>
              <a:buChar char="–"/>
            </a:pPr>
            <a:r>
              <a:rPr lang="en-US" sz="2200" b="1" dirty="0">
                <a:latin typeface="Palatino Linotype" pitchFamily="18" charset="0"/>
                <a:ea typeface="Verdana" pitchFamily="34" charset="0"/>
                <a:cs typeface="Verdana" pitchFamily="34" charset="0"/>
              </a:rPr>
              <a:t>net: </a:t>
            </a:r>
            <a:r>
              <a:rPr lang="en-US" sz="2200" b="1" dirty="0" err="1">
                <a:latin typeface="Palatino Linotype" pitchFamily="18" charset="0"/>
                <a:ea typeface="Verdana" pitchFamily="34" charset="0"/>
                <a:cs typeface="Verdana" pitchFamily="34" charset="0"/>
              </a:rPr>
              <a:t>Servis</a:t>
            </a:r>
            <a:r>
              <a:rPr lang="en-US" sz="2200" b="1" dirty="0">
                <a:latin typeface="Palatino Linotype" pitchFamily="18" charset="0"/>
                <a:ea typeface="Verdana" pitchFamily="34" charset="0"/>
                <a:cs typeface="Verdana" pitchFamily="34" charset="0"/>
              </a:rPr>
              <a:t> </a:t>
            </a:r>
            <a:r>
              <a:rPr lang="en-US" sz="2200" b="1" dirty="0" err="1">
                <a:latin typeface="Palatino Linotype" pitchFamily="18" charset="0"/>
                <a:ea typeface="Verdana" pitchFamily="34" charset="0"/>
                <a:cs typeface="Verdana" pitchFamily="34" charset="0"/>
              </a:rPr>
              <a:t>sunucular</a:t>
            </a:r>
            <a:r>
              <a:rPr lang="en-US" sz="2200" b="1" dirty="0">
                <a:latin typeface="Palatino Linotype" pitchFamily="18" charset="0"/>
                <a:ea typeface="Verdana" pitchFamily="34" charset="0"/>
                <a:cs typeface="Verdana" pitchFamily="34" charset="0"/>
              </a:rPr>
              <a:t> (network) </a:t>
            </a:r>
          </a:p>
          <a:p>
            <a:pPr lvl="1">
              <a:buFont typeface="Arial" pitchFamily="34" charset="0"/>
              <a:buChar char="–"/>
            </a:pPr>
            <a:r>
              <a:rPr lang="en-US" sz="2200" b="1" dirty="0">
                <a:latin typeface="Palatino Linotype" pitchFamily="18" charset="0"/>
                <a:ea typeface="Verdana" pitchFamily="34" charset="0"/>
                <a:cs typeface="Verdana" pitchFamily="34" charset="0"/>
              </a:rPr>
              <a:t>ac: </a:t>
            </a:r>
            <a:r>
              <a:rPr lang="en-US" sz="2200" b="1" dirty="0" err="1">
                <a:latin typeface="Palatino Linotype" pitchFamily="18" charset="0"/>
                <a:ea typeface="Verdana" pitchFamily="34" charset="0"/>
                <a:cs typeface="Verdana" pitchFamily="34" charset="0"/>
              </a:rPr>
              <a:t>Akademik</a:t>
            </a:r>
            <a:r>
              <a:rPr lang="en-US" sz="2200" b="1" dirty="0">
                <a:latin typeface="Palatino Linotype" pitchFamily="18" charset="0"/>
                <a:ea typeface="Verdana" pitchFamily="34" charset="0"/>
                <a:cs typeface="Verdana" pitchFamily="34" charset="0"/>
              </a:rPr>
              <a:t> </a:t>
            </a:r>
            <a:r>
              <a:rPr lang="en-US" sz="2200" b="1" dirty="0" err="1">
                <a:latin typeface="Palatino Linotype" pitchFamily="18" charset="0"/>
                <a:ea typeface="Verdana" pitchFamily="34" charset="0"/>
                <a:cs typeface="Verdana" pitchFamily="34" charset="0"/>
              </a:rPr>
              <a:t>kurulu</a:t>
            </a:r>
            <a:r>
              <a:rPr lang="tr-TR" sz="2200" b="1" dirty="0">
                <a:latin typeface="Palatino Linotype" pitchFamily="18" charset="0"/>
                <a:ea typeface="Verdana" pitchFamily="34" charset="0"/>
                <a:cs typeface="Verdana" pitchFamily="34" charset="0"/>
              </a:rPr>
              <a:t>ş</a:t>
            </a:r>
            <a:r>
              <a:rPr lang="en-US" sz="2200" b="1" dirty="0" err="1">
                <a:latin typeface="Palatino Linotype" pitchFamily="18" charset="0"/>
                <a:ea typeface="Verdana" pitchFamily="34" charset="0"/>
                <a:cs typeface="Verdana" pitchFamily="34" charset="0"/>
              </a:rPr>
              <a:t>lar</a:t>
            </a:r>
            <a:r>
              <a:rPr lang="en-US" sz="2200" b="1" dirty="0">
                <a:latin typeface="Palatino Linotype" pitchFamily="18" charset="0"/>
                <a:ea typeface="Verdana" pitchFamily="34" charset="0"/>
                <a:cs typeface="Verdana" pitchFamily="34" charset="0"/>
              </a:rPr>
              <a:t> (academic) </a:t>
            </a:r>
          </a:p>
          <a:p>
            <a:pPr lvl="1">
              <a:buFont typeface="Arial" pitchFamily="34" charset="0"/>
              <a:buChar char="–"/>
            </a:pPr>
            <a:r>
              <a:rPr lang="en-US" sz="2200" b="1" dirty="0" err="1">
                <a:latin typeface="Palatino Linotype" pitchFamily="18" charset="0"/>
                <a:ea typeface="Verdana" pitchFamily="34" charset="0"/>
                <a:cs typeface="Verdana" pitchFamily="34" charset="0"/>
              </a:rPr>
              <a:t>int</a:t>
            </a:r>
            <a:r>
              <a:rPr lang="en-US" sz="2200" b="1" dirty="0">
                <a:latin typeface="Palatino Linotype" pitchFamily="18" charset="0"/>
                <a:ea typeface="Verdana" pitchFamily="34" charset="0"/>
                <a:cs typeface="Verdana" pitchFamily="34" charset="0"/>
              </a:rPr>
              <a:t>: </a:t>
            </a:r>
            <a:r>
              <a:rPr lang="en-US" sz="2200" b="1" dirty="0" err="1">
                <a:latin typeface="Palatino Linotype" pitchFamily="18" charset="0"/>
                <a:ea typeface="Verdana" pitchFamily="34" charset="0"/>
                <a:cs typeface="Verdana" pitchFamily="34" charset="0"/>
              </a:rPr>
              <a:t>Uluslararas</a:t>
            </a:r>
            <a:r>
              <a:rPr lang="tr-TR" sz="2200" b="1" dirty="0">
                <a:latin typeface="Palatino Linotype" pitchFamily="18" charset="0"/>
                <a:ea typeface="Verdana" pitchFamily="34" charset="0"/>
                <a:cs typeface="Verdana" pitchFamily="34" charset="0"/>
              </a:rPr>
              <a:t>ı</a:t>
            </a:r>
            <a:r>
              <a:rPr lang="en-US" sz="2200" b="1" dirty="0">
                <a:latin typeface="Palatino Linotype" pitchFamily="18" charset="0"/>
                <a:ea typeface="Verdana" pitchFamily="34" charset="0"/>
                <a:cs typeface="Verdana" pitchFamily="34" charset="0"/>
              </a:rPr>
              <a:t>  </a:t>
            </a:r>
            <a:r>
              <a:rPr lang="en-US" sz="2200" b="1" dirty="0" err="1">
                <a:latin typeface="Palatino Linotype" pitchFamily="18" charset="0"/>
                <a:ea typeface="Verdana" pitchFamily="34" charset="0"/>
                <a:cs typeface="Verdana" pitchFamily="34" charset="0"/>
              </a:rPr>
              <a:t>kurulu</a:t>
            </a:r>
            <a:r>
              <a:rPr lang="tr-TR" sz="2200" b="1" dirty="0">
                <a:latin typeface="Palatino Linotype" pitchFamily="18" charset="0"/>
                <a:ea typeface="Verdana" pitchFamily="34" charset="0"/>
                <a:cs typeface="Verdana" pitchFamily="34" charset="0"/>
              </a:rPr>
              <a:t>ş</a:t>
            </a:r>
            <a:r>
              <a:rPr lang="en-US" sz="2200" b="1" dirty="0" err="1">
                <a:latin typeface="Palatino Linotype" pitchFamily="18" charset="0"/>
                <a:ea typeface="Verdana" pitchFamily="34" charset="0"/>
                <a:cs typeface="Verdana" pitchFamily="34" charset="0"/>
              </a:rPr>
              <a:t>lar</a:t>
            </a:r>
            <a:r>
              <a:rPr lang="en-US" sz="2200" b="1" dirty="0">
                <a:latin typeface="Palatino Linotype" pitchFamily="18" charset="0"/>
                <a:ea typeface="Verdana" pitchFamily="34" charset="0"/>
                <a:cs typeface="Verdana" pitchFamily="34" charset="0"/>
              </a:rPr>
              <a:t> (international) </a:t>
            </a:r>
            <a:endParaRPr lang="tr-TR" sz="2200" b="1" dirty="0" smtClean="0">
              <a:latin typeface="Palatino Linotype" pitchFamily="18" charset="0"/>
              <a:ea typeface="Verdana" pitchFamily="34" charset="0"/>
              <a:cs typeface="Verdana" pitchFamily="34" charset="0"/>
            </a:endParaRPr>
          </a:p>
          <a:p>
            <a:pPr marL="365760" lvl="1" indent="0">
              <a:buNone/>
            </a:pPr>
            <a:endParaRPr lang="en-US" sz="400" b="1" dirty="0">
              <a:latin typeface="Palatino Linotype" pitchFamily="18" charset="0"/>
              <a:ea typeface="Verdana" pitchFamily="34" charset="0"/>
              <a:cs typeface="Verdana" pitchFamily="34" charset="0"/>
            </a:endParaRPr>
          </a:p>
          <a:p>
            <a:r>
              <a:rPr lang="en-US" sz="2200" dirty="0" err="1">
                <a:latin typeface="Palatino Linotype" pitchFamily="18" charset="0"/>
                <a:ea typeface="Verdana" pitchFamily="34" charset="0"/>
                <a:cs typeface="Verdana" pitchFamily="34" charset="0"/>
              </a:rPr>
              <a:t>Bunun</a:t>
            </a:r>
            <a:r>
              <a:rPr lang="en-US" sz="2200" dirty="0">
                <a:latin typeface="Palatino Linotype" pitchFamily="18" charset="0"/>
                <a:ea typeface="Verdana" pitchFamily="34" charset="0"/>
                <a:cs typeface="Verdana" pitchFamily="34" charset="0"/>
              </a:rPr>
              <a:t> </a:t>
            </a:r>
            <a:r>
              <a:rPr lang="en-US" sz="2200" dirty="0" err="1">
                <a:latin typeface="Palatino Linotype" pitchFamily="18" charset="0"/>
                <a:ea typeface="Verdana" pitchFamily="34" charset="0"/>
                <a:cs typeface="Verdana" pitchFamily="34" charset="0"/>
              </a:rPr>
              <a:t>yan</a:t>
            </a:r>
            <a:r>
              <a:rPr lang="tr-TR" sz="2200" dirty="0">
                <a:latin typeface="Palatino Linotype" pitchFamily="18" charset="0"/>
                <a:ea typeface="Verdana" pitchFamily="34" charset="0"/>
                <a:cs typeface="Verdana" pitchFamily="34" charset="0"/>
              </a:rPr>
              <a:t>ı</a:t>
            </a:r>
            <a:r>
              <a:rPr lang="en-US" sz="2200" dirty="0" err="1">
                <a:latin typeface="Palatino Linotype" pitchFamily="18" charset="0"/>
                <a:ea typeface="Verdana" pitchFamily="34" charset="0"/>
                <a:cs typeface="Verdana" pitchFamily="34" charset="0"/>
              </a:rPr>
              <a:t>nda</a:t>
            </a:r>
            <a:r>
              <a:rPr lang="en-US" sz="2200" dirty="0">
                <a:latin typeface="Palatino Linotype" pitchFamily="18" charset="0"/>
                <a:ea typeface="Verdana" pitchFamily="34" charset="0"/>
                <a:cs typeface="Verdana" pitchFamily="34" charset="0"/>
              </a:rPr>
              <a:t> </a:t>
            </a:r>
            <a:r>
              <a:rPr lang="en-US" sz="2200" dirty="0" err="1">
                <a:latin typeface="Palatino Linotype" pitchFamily="18" charset="0"/>
                <a:ea typeface="Verdana" pitchFamily="34" charset="0"/>
                <a:cs typeface="Verdana" pitchFamily="34" charset="0"/>
              </a:rPr>
              <a:t>kullan</a:t>
            </a:r>
            <a:r>
              <a:rPr lang="tr-TR" sz="2200" dirty="0">
                <a:latin typeface="Palatino Linotype" pitchFamily="18" charset="0"/>
                <a:ea typeface="Verdana" pitchFamily="34" charset="0"/>
                <a:cs typeface="Verdana" pitchFamily="34" charset="0"/>
              </a:rPr>
              <a:t>ı</a:t>
            </a:r>
            <a:r>
              <a:rPr lang="en-US" sz="2200" dirty="0" err="1">
                <a:latin typeface="Palatino Linotype" pitchFamily="18" charset="0"/>
                <a:ea typeface="Verdana" pitchFamily="34" charset="0"/>
                <a:cs typeface="Verdana" pitchFamily="34" charset="0"/>
              </a:rPr>
              <a:t>lan</a:t>
            </a:r>
            <a:r>
              <a:rPr lang="en-US" sz="2200" dirty="0">
                <a:latin typeface="Palatino Linotype" pitchFamily="18" charset="0"/>
                <a:ea typeface="Verdana" pitchFamily="34" charset="0"/>
                <a:cs typeface="Verdana" pitchFamily="34" charset="0"/>
              </a:rPr>
              <a:t> </a:t>
            </a:r>
            <a:r>
              <a:rPr lang="en-US" sz="2200" dirty="0" err="1">
                <a:latin typeface="Palatino Linotype" pitchFamily="18" charset="0"/>
                <a:ea typeface="Verdana" pitchFamily="34" charset="0"/>
                <a:cs typeface="Verdana" pitchFamily="34" charset="0"/>
              </a:rPr>
              <a:t>ülke</a:t>
            </a:r>
            <a:r>
              <a:rPr lang="en-US" sz="2200" dirty="0">
                <a:latin typeface="Palatino Linotype" pitchFamily="18" charset="0"/>
                <a:ea typeface="Verdana" pitchFamily="34" charset="0"/>
                <a:cs typeface="Verdana" pitchFamily="34" charset="0"/>
              </a:rPr>
              <a:t> k</a:t>
            </a:r>
            <a:r>
              <a:rPr lang="tr-TR" sz="2200" dirty="0">
                <a:latin typeface="Palatino Linotype" pitchFamily="18" charset="0"/>
                <a:ea typeface="Verdana" pitchFamily="34" charset="0"/>
                <a:cs typeface="Verdana" pitchFamily="34" charset="0"/>
              </a:rPr>
              <a:t>ı</a:t>
            </a:r>
            <a:r>
              <a:rPr lang="en-US" sz="2200" dirty="0" err="1">
                <a:latin typeface="Palatino Linotype" pitchFamily="18" charset="0"/>
                <a:ea typeface="Verdana" pitchFamily="34" charset="0"/>
                <a:cs typeface="Verdana" pitchFamily="34" charset="0"/>
              </a:rPr>
              <a:t>saltmalar</a:t>
            </a:r>
            <a:r>
              <a:rPr lang="tr-TR" sz="2200" dirty="0">
                <a:latin typeface="Palatino Linotype" pitchFamily="18" charset="0"/>
                <a:ea typeface="Verdana" pitchFamily="34" charset="0"/>
                <a:cs typeface="Verdana" pitchFamily="34" charset="0"/>
              </a:rPr>
              <a:t>ı</a:t>
            </a:r>
            <a:r>
              <a:rPr lang="en-US" sz="2200" dirty="0">
                <a:latin typeface="Palatino Linotype" pitchFamily="18" charset="0"/>
                <a:ea typeface="Verdana" pitchFamily="34" charset="0"/>
                <a:cs typeface="Verdana" pitchFamily="34" charset="0"/>
              </a:rPr>
              <a:t> da </a:t>
            </a:r>
            <a:r>
              <a:rPr lang="en-US" sz="2200" dirty="0" err="1">
                <a:latin typeface="Palatino Linotype" pitchFamily="18" charset="0"/>
                <a:ea typeface="Verdana" pitchFamily="34" charset="0"/>
                <a:cs typeface="Verdana" pitchFamily="34" charset="0"/>
              </a:rPr>
              <a:t>vard</a:t>
            </a:r>
            <a:r>
              <a:rPr lang="tr-TR" sz="2200" dirty="0">
                <a:latin typeface="Palatino Linotype" pitchFamily="18" charset="0"/>
                <a:ea typeface="Verdana" pitchFamily="34" charset="0"/>
                <a:cs typeface="Verdana" pitchFamily="34" charset="0"/>
              </a:rPr>
              <a:t>ı</a:t>
            </a:r>
            <a:r>
              <a:rPr lang="en-US" sz="2200" dirty="0">
                <a:latin typeface="Palatino Linotype" pitchFamily="18" charset="0"/>
                <a:ea typeface="Verdana" pitchFamily="34" charset="0"/>
                <a:cs typeface="Verdana" pitchFamily="34" charset="0"/>
              </a:rPr>
              <a:t>r</a:t>
            </a:r>
            <a:r>
              <a:rPr lang="en-US" sz="2200" dirty="0" smtClean="0">
                <a:latin typeface="Palatino Linotype" pitchFamily="18" charset="0"/>
                <a:ea typeface="Verdana" pitchFamily="34" charset="0"/>
                <a:cs typeface="Verdana" pitchFamily="34" charset="0"/>
              </a:rPr>
              <a:t>.</a:t>
            </a:r>
            <a:endParaRPr lang="tr-TR" sz="2200" dirty="0" smtClean="0">
              <a:latin typeface="Palatino Linotype" pitchFamily="18" charset="0"/>
              <a:ea typeface="Verdana" pitchFamily="34" charset="0"/>
              <a:cs typeface="Verdana" pitchFamily="34" charset="0"/>
            </a:endParaRPr>
          </a:p>
          <a:p>
            <a:r>
              <a:rPr lang="en-US" sz="2200" dirty="0" err="1" smtClean="0">
                <a:latin typeface="Palatino Linotype" pitchFamily="18" charset="0"/>
                <a:ea typeface="Verdana" pitchFamily="34" charset="0"/>
                <a:cs typeface="Verdana" pitchFamily="34" charset="0"/>
              </a:rPr>
              <a:t>Baz</a:t>
            </a:r>
            <a:r>
              <a:rPr lang="tr-TR" sz="2200" dirty="0">
                <a:latin typeface="Palatino Linotype" pitchFamily="18" charset="0"/>
                <a:ea typeface="Verdana" pitchFamily="34" charset="0"/>
                <a:cs typeface="Verdana" pitchFamily="34" charset="0"/>
              </a:rPr>
              <a:t>ı</a:t>
            </a:r>
            <a:r>
              <a:rPr lang="en-US" sz="2200" dirty="0" err="1">
                <a:latin typeface="Palatino Linotype" pitchFamily="18" charset="0"/>
                <a:ea typeface="Verdana" pitchFamily="34" charset="0"/>
                <a:cs typeface="Verdana" pitchFamily="34" charset="0"/>
              </a:rPr>
              <a:t>lar</a:t>
            </a:r>
            <a:r>
              <a:rPr lang="tr-TR" sz="2200" dirty="0">
                <a:latin typeface="Palatino Linotype" pitchFamily="18" charset="0"/>
                <a:ea typeface="Verdana" pitchFamily="34" charset="0"/>
                <a:cs typeface="Verdana" pitchFamily="34" charset="0"/>
              </a:rPr>
              <a:t>ı</a:t>
            </a:r>
            <a:r>
              <a:rPr lang="en-US" sz="2200" dirty="0">
                <a:latin typeface="Palatino Linotype" pitchFamily="18" charset="0"/>
                <a:ea typeface="Verdana" pitchFamily="34" charset="0"/>
                <a:cs typeface="Verdana" pitchFamily="34" charset="0"/>
              </a:rPr>
              <a:t> ; </a:t>
            </a:r>
            <a:r>
              <a:rPr lang="en-US" sz="2200" dirty="0" err="1">
                <a:latin typeface="Palatino Linotype" pitchFamily="18" charset="0"/>
                <a:ea typeface="Verdana" pitchFamily="34" charset="0"/>
                <a:cs typeface="Verdana" pitchFamily="34" charset="0"/>
              </a:rPr>
              <a:t>tr:Türkiye</a:t>
            </a:r>
            <a:r>
              <a:rPr lang="en-US" sz="2200" dirty="0">
                <a:latin typeface="Palatino Linotype" pitchFamily="18" charset="0"/>
                <a:ea typeface="Verdana" pitchFamily="34" charset="0"/>
                <a:cs typeface="Verdana" pitchFamily="34" charset="0"/>
              </a:rPr>
              <a:t>, </a:t>
            </a:r>
            <a:r>
              <a:rPr lang="en-US" sz="2200" dirty="0" err="1">
                <a:latin typeface="Palatino Linotype" pitchFamily="18" charset="0"/>
                <a:ea typeface="Verdana" pitchFamily="34" charset="0"/>
                <a:cs typeface="Verdana" pitchFamily="34" charset="0"/>
              </a:rPr>
              <a:t>jp:Japonya</a:t>
            </a:r>
            <a:r>
              <a:rPr lang="en-US" sz="2200" dirty="0">
                <a:latin typeface="Palatino Linotype" pitchFamily="18" charset="0"/>
                <a:ea typeface="Verdana" pitchFamily="34" charset="0"/>
                <a:cs typeface="Verdana" pitchFamily="34" charset="0"/>
              </a:rPr>
              <a:t>, </a:t>
            </a:r>
            <a:r>
              <a:rPr lang="en-US" sz="2200" dirty="0" err="1">
                <a:latin typeface="Palatino Linotype" pitchFamily="18" charset="0"/>
                <a:ea typeface="Verdana" pitchFamily="34" charset="0"/>
                <a:cs typeface="Verdana" pitchFamily="34" charset="0"/>
              </a:rPr>
              <a:t>uk</a:t>
            </a:r>
            <a:r>
              <a:rPr lang="en-US" sz="2200" dirty="0">
                <a:latin typeface="Palatino Linotype" pitchFamily="18" charset="0"/>
                <a:ea typeface="Verdana" pitchFamily="34" charset="0"/>
                <a:cs typeface="Verdana" pitchFamily="34" charset="0"/>
              </a:rPr>
              <a:t>:</a:t>
            </a:r>
            <a:r>
              <a:rPr lang="tr-TR" sz="2200" dirty="0">
                <a:latin typeface="Palatino Linotype" pitchFamily="18" charset="0"/>
                <a:ea typeface="Verdana" pitchFamily="34" charset="0"/>
                <a:cs typeface="Verdana" pitchFamily="34" charset="0"/>
              </a:rPr>
              <a:t>İ</a:t>
            </a:r>
            <a:r>
              <a:rPr lang="en-US" sz="2200" dirty="0" err="1">
                <a:latin typeface="Palatino Linotype" pitchFamily="18" charset="0"/>
                <a:ea typeface="Verdana" pitchFamily="34" charset="0"/>
                <a:cs typeface="Verdana" pitchFamily="34" charset="0"/>
              </a:rPr>
              <a:t>ngiltere</a:t>
            </a:r>
            <a:r>
              <a:rPr lang="en-US" sz="2200" dirty="0">
                <a:latin typeface="Palatino Linotype" pitchFamily="18" charset="0"/>
                <a:ea typeface="Verdana" pitchFamily="34" charset="0"/>
                <a:cs typeface="Verdana" pitchFamily="34" charset="0"/>
              </a:rPr>
              <a:t>, it:</a:t>
            </a:r>
            <a:r>
              <a:rPr lang="tr-TR" sz="2200" dirty="0">
                <a:latin typeface="Palatino Linotype" pitchFamily="18" charset="0"/>
                <a:ea typeface="Verdana" pitchFamily="34" charset="0"/>
                <a:cs typeface="Verdana" pitchFamily="34" charset="0"/>
              </a:rPr>
              <a:t>İ</a:t>
            </a:r>
            <a:r>
              <a:rPr lang="en-US" sz="2200" dirty="0" err="1">
                <a:latin typeface="Palatino Linotype" pitchFamily="18" charset="0"/>
                <a:ea typeface="Verdana" pitchFamily="34" charset="0"/>
                <a:cs typeface="Verdana" pitchFamily="34" charset="0"/>
              </a:rPr>
              <a:t>talya</a:t>
            </a:r>
            <a:r>
              <a:rPr lang="en-US" sz="2200" dirty="0">
                <a:latin typeface="Palatino Linotype" pitchFamily="18" charset="0"/>
                <a:ea typeface="Verdana" pitchFamily="34" charset="0"/>
                <a:cs typeface="Verdana" pitchFamily="34" charset="0"/>
              </a:rPr>
              <a:t>, </a:t>
            </a:r>
            <a:r>
              <a:rPr lang="tr-TR" sz="2200" dirty="0" smtClean="0">
                <a:latin typeface="Palatino Linotype" pitchFamily="18" charset="0"/>
                <a:ea typeface="Verdana" pitchFamily="34" charset="0"/>
                <a:cs typeface="Verdana" pitchFamily="34" charset="0"/>
              </a:rPr>
              <a:t> </a:t>
            </a:r>
          </a:p>
          <a:p>
            <a:pPr marL="0" indent="0">
              <a:buNone/>
            </a:pPr>
            <a:r>
              <a:rPr lang="tr-TR" sz="2200" dirty="0">
                <a:latin typeface="Palatino Linotype" pitchFamily="18" charset="0"/>
                <a:ea typeface="Verdana" pitchFamily="34" charset="0"/>
                <a:cs typeface="Verdana" pitchFamily="34" charset="0"/>
              </a:rPr>
              <a:t> </a:t>
            </a:r>
            <a:r>
              <a:rPr lang="tr-TR" sz="2200" dirty="0" smtClean="0">
                <a:latin typeface="Palatino Linotype" pitchFamily="18" charset="0"/>
                <a:ea typeface="Verdana" pitchFamily="34" charset="0"/>
                <a:cs typeface="Verdana" pitchFamily="34" charset="0"/>
              </a:rPr>
              <a:t>                    </a:t>
            </a:r>
            <a:r>
              <a:rPr lang="en-US" sz="2200" dirty="0" err="1" smtClean="0">
                <a:latin typeface="Palatino Linotype" pitchFamily="18" charset="0"/>
                <a:ea typeface="Verdana" pitchFamily="34" charset="0"/>
                <a:cs typeface="Verdana" pitchFamily="34" charset="0"/>
              </a:rPr>
              <a:t>ch:Isviçre</a:t>
            </a:r>
            <a:r>
              <a:rPr lang="en-US" sz="2200" dirty="0" smtClean="0">
                <a:latin typeface="Palatino Linotype" pitchFamily="18" charset="0"/>
                <a:ea typeface="Verdana" pitchFamily="34" charset="0"/>
                <a:cs typeface="Verdana" pitchFamily="34" charset="0"/>
              </a:rPr>
              <a:t> </a:t>
            </a:r>
            <a:r>
              <a:rPr lang="en-US" sz="2200" dirty="0" err="1">
                <a:latin typeface="Palatino Linotype" pitchFamily="18" charset="0"/>
                <a:ea typeface="Verdana" pitchFamily="34" charset="0"/>
                <a:cs typeface="Verdana" pitchFamily="34" charset="0"/>
              </a:rPr>
              <a:t>gibi</a:t>
            </a:r>
            <a:r>
              <a:rPr lang="en-US" sz="2200" dirty="0">
                <a:latin typeface="Palatino Linotype" pitchFamily="18" charset="0"/>
                <a:ea typeface="Verdana" pitchFamily="34" charset="0"/>
                <a:cs typeface="Verdana" pitchFamily="34" charset="0"/>
              </a:rPr>
              <a:t>. </a:t>
            </a:r>
          </a:p>
          <a:p>
            <a:endParaRPr lang="tr-TR" sz="2200" b="1" dirty="0">
              <a:latin typeface="Palatino Linotype" pitchFamily="18" charset="0"/>
              <a:ea typeface="Verdana" pitchFamily="34" charset="0"/>
              <a:cs typeface="Verdana" pitchFamily="34" charset="0"/>
            </a:endParaRPr>
          </a:p>
        </p:txBody>
      </p:sp>
      <p:pic>
        <p:nvPicPr>
          <p:cNvPr id="5" name="Picture 4"/>
          <p:cNvPicPr>
            <a:picLocks noChangeAspect="1"/>
          </p:cNvPicPr>
          <p:nvPr/>
        </p:nvPicPr>
        <p:blipFill>
          <a:blip r:embed="rId2"/>
          <a:stretch>
            <a:fillRect/>
          </a:stretch>
        </p:blipFill>
        <p:spPr>
          <a:xfrm>
            <a:off x="6553200" y="2514600"/>
            <a:ext cx="2590800" cy="1887049"/>
          </a:xfrm>
          <a:prstGeom prst="rect">
            <a:avLst/>
          </a:prstGeom>
          <a:effectLst>
            <a:reflection blurRad="6350" stA="50000" endA="275" endPos="40000" dist="101600" dir="5400000" sy="-100000" algn="bl" rotWithShape="0"/>
          </a:effectLst>
        </p:spPr>
      </p:pic>
      <p:sp>
        <p:nvSpPr>
          <p:cNvPr id="6" name="Slide Number Placeholder 5"/>
          <p:cNvSpPr>
            <a:spLocks noGrp="1"/>
          </p:cNvSpPr>
          <p:nvPr>
            <p:ph type="sldNum" sz="quarter" idx="12"/>
          </p:nvPr>
        </p:nvSpPr>
        <p:spPr/>
        <p:txBody>
          <a:bodyPr>
            <a:normAutofit fontScale="85000" lnSpcReduction="20000"/>
          </a:bodyPr>
          <a:lstStyle/>
          <a:p>
            <a:fld id="{E71ACE41-11E3-425A-AF82-4515996058B5}" type="slidenum">
              <a:rPr lang="en-US" smtClean="0"/>
              <a:t>9</a:t>
            </a:fld>
            <a:endParaRPr lang="en-US"/>
          </a:p>
        </p:txBody>
      </p:sp>
      <p:pic>
        <p:nvPicPr>
          <p:cNvPr id="7" name="Picture 4" descr="HTTP WWW Globe B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304800"/>
            <a:ext cx="1371600" cy="137160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3276600" y="1101436"/>
            <a:ext cx="4419600" cy="609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tr-TR" sz="2400" smtClean="0">
                <a:latin typeface="Palatino Linotype" pitchFamily="18" charset="0"/>
              </a:rPr>
              <a:t>IP, DOMAIN, HOST, DNS?</a:t>
            </a:r>
            <a:endParaRPr lang="en-US" sz="2400" dirty="0">
              <a:latin typeface="Palatino Linotype" pitchFamily="18" charset="0"/>
            </a:endParaRPr>
          </a:p>
        </p:txBody>
      </p:sp>
      <p:sp>
        <p:nvSpPr>
          <p:cNvPr id="9" name="Title 1"/>
          <p:cNvSpPr txBox="1">
            <a:spLocks/>
          </p:cNvSpPr>
          <p:nvPr/>
        </p:nvSpPr>
        <p:spPr>
          <a:xfrm>
            <a:off x="609600" y="119063"/>
            <a:ext cx="8385048" cy="1252537"/>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tr-TR" sz="3600" dirty="0" smtClean="0">
                <a:latin typeface="Palatino Linotype" pitchFamily="18" charset="0"/>
              </a:rPr>
              <a:t>Temel İnternet Kavramları</a:t>
            </a:r>
            <a:endParaRPr lang="en-US" sz="3600" dirty="0">
              <a:latin typeface="Palatino Linotype" pitchFamily="18" charset="0"/>
            </a:endParaRPr>
          </a:p>
        </p:txBody>
      </p:sp>
    </p:spTree>
    <p:extLst>
      <p:ext uri="{BB962C8B-B14F-4D97-AF65-F5344CB8AC3E}">
        <p14:creationId xmlns:p14="http://schemas.microsoft.com/office/powerpoint/2010/main" val="93148710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2B2C0A04ABCF447B3FCD12BE1DBB3EC" ma:contentTypeVersion="" ma:contentTypeDescription="Create a new document." ma:contentTypeScope="" ma:versionID="3f38bac6f47163387f4c97d2df368632">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32DF0C7-5DE9-40E3-B1A8-52FC8D345644}"/>
</file>

<file path=customXml/itemProps2.xml><?xml version="1.0" encoding="utf-8"?>
<ds:datastoreItem xmlns:ds="http://schemas.openxmlformats.org/officeDocument/2006/customXml" ds:itemID="{C4BA84CF-F24A-489C-B511-A4E649624085}"/>
</file>

<file path=customXml/itemProps3.xml><?xml version="1.0" encoding="utf-8"?>
<ds:datastoreItem xmlns:ds="http://schemas.openxmlformats.org/officeDocument/2006/customXml" ds:itemID="{F0E7312F-643C-4FFB-BB8D-B3F42256F433}"/>
</file>

<file path=docProps/app.xml><?xml version="1.0" encoding="utf-8"?>
<Properties xmlns="http://schemas.openxmlformats.org/officeDocument/2006/extended-properties" xmlns:vt="http://schemas.openxmlformats.org/officeDocument/2006/docPropsVTypes">
  <Template>Median</Template>
  <TotalTime>1025</TotalTime>
  <Words>971</Words>
  <Application>Microsoft Office PowerPoint</Application>
  <PresentationFormat>On-screen Show (4:3)</PresentationFormat>
  <Paragraphs>140</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Median</vt:lpstr>
      <vt:lpstr>BTEP 203 – İnternet ProgramcIlIğI - I</vt:lpstr>
      <vt:lpstr>KONULAR</vt:lpstr>
      <vt:lpstr>İnternet Nedir ?</vt:lpstr>
      <vt:lpstr>İnternet Nedir ?</vt:lpstr>
      <vt:lpstr>Temel İnternet Kavramları</vt:lpstr>
      <vt:lpstr>Temel İnternet Kavramları</vt:lpstr>
      <vt:lpstr>IP, DOMAIN, HOST, DNS?</vt:lpstr>
      <vt:lpstr>IP, DOMAIN, HOST, DNS?</vt:lpstr>
      <vt:lpstr>PowerPoint Presentation</vt:lpstr>
      <vt:lpstr>İnternet Protokolleri</vt:lpstr>
      <vt:lpstr>İnternet Protokolleri</vt:lpstr>
      <vt:lpstr>İnternet Protokolleri</vt:lpstr>
      <vt:lpstr>World Wide Web (WWW)</vt:lpstr>
      <vt:lpstr>World Wide Web (WWW)</vt:lpstr>
      <vt:lpstr>World Wide Web (WWW)</vt:lpstr>
      <vt:lpstr>World Wide Web (WWW)</vt:lpstr>
      <vt:lpstr>World Wide Web (WWW)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BTEP 203 – İnternet Programcılığı - I</dc:title>
  <dc:creator>raygan nira</dc:creator>
  <cp:lastModifiedBy>raygan nira</cp:lastModifiedBy>
  <cp:revision>43</cp:revision>
  <dcterms:created xsi:type="dcterms:W3CDTF">2012-09-30T16:38:22Z</dcterms:created>
  <dcterms:modified xsi:type="dcterms:W3CDTF">2012-11-05T14:42:02Z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0x01010082B2C0A04ABCF447B3FCD12BE1DBB3EC</vt:lpwstr>
  </property>
</Properties>
</file>