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584" r:id="rId1"/>
  </p:sldMasterIdLst>
  <p:notesMasterIdLst>
    <p:notesMasterId r:id="rId29"/>
  </p:notesMasterIdLst>
  <p:sldIdLst>
    <p:sldId id="256" r:id="rId2"/>
    <p:sldId id="257" r:id="rId3"/>
    <p:sldId id="268" r:id="rId4"/>
    <p:sldId id="276" r:id="rId5"/>
    <p:sldId id="279" r:id="rId6"/>
    <p:sldId id="287" r:id="rId7"/>
    <p:sldId id="286" r:id="rId8"/>
    <p:sldId id="277" r:id="rId9"/>
    <p:sldId id="288" r:id="rId10"/>
    <p:sldId id="278" r:id="rId11"/>
    <p:sldId id="281" r:id="rId12"/>
    <p:sldId id="282" r:id="rId13"/>
    <p:sldId id="283" r:id="rId14"/>
    <p:sldId id="284" r:id="rId15"/>
    <p:sldId id="275" r:id="rId16"/>
    <p:sldId id="290" r:id="rId17"/>
    <p:sldId id="300" r:id="rId18"/>
    <p:sldId id="301" r:id="rId19"/>
    <p:sldId id="291" r:id="rId20"/>
    <p:sldId id="292" r:id="rId21"/>
    <p:sldId id="294" r:id="rId22"/>
    <p:sldId id="295" r:id="rId23"/>
    <p:sldId id="293" r:id="rId24"/>
    <p:sldId id="296" r:id="rId25"/>
    <p:sldId id="298" r:id="rId26"/>
    <p:sldId id="297" r:id="rId27"/>
    <p:sldId id="29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2922" autoAdjust="0"/>
  </p:normalViewPr>
  <p:slideViewPr>
    <p:cSldViewPr>
      <p:cViewPr>
        <p:scale>
          <a:sx n="68" d="100"/>
          <a:sy n="68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267572-EBB6-4A7A-B827-488F93DADAFE}" type="datetimeFigureOut">
              <a:rPr lang="en-US" smtClean="0"/>
              <a:t>05-11-12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5461A-4F6C-4AFF-AB7D-463256262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82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8515409-BA6E-418D-A22A-6CF1BA9962CF}" type="datetime1">
              <a:rPr lang="en-US" smtClean="0"/>
              <a:t>05-11-12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1ACE41-11E3-425A-AF82-4515996058B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8125A-B4C7-45F5-97B9-3591373BE196}" type="datetime1">
              <a:rPr lang="en-US" smtClean="0"/>
              <a:t>05-11-12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CE41-11E3-425A-AF82-4515996058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F9DC5B4-09C2-4D86-8C52-59021121AA6B}" type="datetime1">
              <a:rPr lang="en-US" smtClean="0"/>
              <a:t>05-11-12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71ACE41-11E3-425A-AF82-4515996058B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C04F-6723-423F-B79D-387636A4A3F5}" type="datetime1">
              <a:rPr lang="en-US" smtClean="0"/>
              <a:t>05-11-12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1ACE41-11E3-425A-AF82-4515996058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BE250-3CED-4587-8862-6D7DA3CE93E9}" type="datetime1">
              <a:rPr lang="en-US" smtClean="0"/>
              <a:t>05-11-12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71ACE41-11E3-425A-AF82-4515996058B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412757E-0073-4FA5-8036-569467A8188E}" type="datetime1">
              <a:rPr lang="en-US" smtClean="0"/>
              <a:t>05-11-12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1ACE41-11E3-425A-AF82-4515996058B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9E4FE0D-73C9-48D8-B9E0-3EC939F18EF1}" type="datetime1">
              <a:rPr lang="en-US" smtClean="0"/>
              <a:t>05-11-12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1ACE41-11E3-425A-AF82-4515996058B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AADD-0584-4C2D-91BE-1AF306737447}" type="datetime1">
              <a:rPr lang="en-US" smtClean="0"/>
              <a:t>05-11-12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1ACE41-11E3-425A-AF82-4515996058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54021-FBD8-4FBC-968E-BBAF5C41FD71}" type="datetime1">
              <a:rPr lang="en-US" smtClean="0"/>
              <a:t>05-11-12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1ACE41-11E3-425A-AF82-4515996058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53C9-A14B-4743-8407-80A47C1B2A84}" type="datetime1">
              <a:rPr lang="en-US" smtClean="0"/>
              <a:t>05-11-12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1ACE41-11E3-425A-AF82-4515996058B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AFE0EC0-E48E-4649-9C8D-292FD3C10268}" type="datetime1">
              <a:rPr lang="en-US" smtClean="0"/>
              <a:t>05-11-12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71ACE41-11E3-425A-AF82-4515996058B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595F057-E227-4AAA-B9FF-E05FD7EB5C19}" type="datetime1">
              <a:rPr lang="en-US" smtClean="0"/>
              <a:t>05-11-12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71ACE41-11E3-425A-AF82-4515996058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5" r:id="rId1"/>
    <p:sldLayoutId id="2147484586" r:id="rId2"/>
    <p:sldLayoutId id="2147484587" r:id="rId3"/>
    <p:sldLayoutId id="2147484588" r:id="rId4"/>
    <p:sldLayoutId id="2147484589" r:id="rId5"/>
    <p:sldLayoutId id="2147484590" r:id="rId6"/>
    <p:sldLayoutId id="2147484591" r:id="rId7"/>
    <p:sldLayoutId id="2147484592" r:id="rId8"/>
    <p:sldLayoutId id="2147484593" r:id="rId9"/>
    <p:sldLayoutId id="2147484594" r:id="rId10"/>
    <p:sldLayoutId id="21474845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13" Type="http://schemas.openxmlformats.org/officeDocument/2006/relationships/image" Target="../media/image17.gif"/><Relationship Id="rId3" Type="http://schemas.openxmlformats.org/officeDocument/2006/relationships/image" Target="../media/image7.gif"/><Relationship Id="rId7" Type="http://schemas.openxmlformats.org/officeDocument/2006/relationships/image" Target="../media/image11.gif"/><Relationship Id="rId12" Type="http://schemas.openxmlformats.org/officeDocument/2006/relationships/image" Target="../media/image16.gif"/><Relationship Id="rId17" Type="http://schemas.openxmlformats.org/officeDocument/2006/relationships/image" Target="../media/image4.jpeg"/><Relationship Id="rId2" Type="http://schemas.openxmlformats.org/officeDocument/2006/relationships/image" Target="../media/image6.gif"/><Relationship Id="rId16" Type="http://schemas.openxmlformats.org/officeDocument/2006/relationships/image" Target="../media/image20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11" Type="http://schemas.openxmlformats.org/officeDocument/2006/relationships/image" Target="../media/image15.gif"/><Relationship Id="rId5" Type="http://schemas.openxmlformats.org/officeDocument/2006/relationships/image" Target="../media/image9.gif"/><Relationship Id="rId15" Type="http://schemas.openxmlformats.org/officeDocument/2006/relationships/image" Target="../media/image19.gif"/><Relationship Id="rId10" Type="http://schemas.openxmlformats.org/officeDocument/2006/relationships/image" Target="../media/image14.gif"/><Relationship Id="rId4" Type="http://schemas.openxmlformats.org/officeDocument/2006/relationships/image" Target="../media/image8.gif"/><Relationship Id="rId9" Type="http://schemas.openxmlformats.org/officeDocument/2006/relationships/image" Target="../media/image13.gif"/><Relationship Id="rId14" Type="http://schemas.openxmlformats.org/officeDocument/2006/relationships/image" Target="../media/image18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-636361"/>
            <a:ext cx="10079038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971800"/>
            <a:ext cx="8458200" cy="609600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BTEP 203 – İnternet </a:t>
            </a:r>
            <a:r>
              <a:rPr lang="tr-T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ProgramcIlIğI </a:t>
            </a:r>
            <a:r>
              <a:rPr lang="tr-T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- I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8600"/>
            <a:ext cx="6934200" cy="17526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solidFill>
                  <a:schemeClr val="tx1"/>
                </a:solidFill>
                <a:latin typeface="Palatino Linotype" pitchFamily="18" charset="0"/>
              </a:rPr>
              <a:t>Doğu Akdeniz Üniversitesi</a:t>
            </a:r>
            <a:br>
              <a:rPr lang="tr-TR" sz="2800" b="1" dirty="0" smtClean="0">
                <a:solidFill>
                  <a:schemeClr val="tx1"/>
                </a:solidFill>
                <a:latin typeface="Palatino Linotype" pitchFamily="18" charset="0"/>
              </a:rPr>
            </a:br>
            <a:r>
              <a:rPr lang="tr-TR" sz="2800" b="1" dirty="0" smtClean="0">
                <a:solidFill>
                  <a:schemeClr val="tx1"/>
                </a:solidFill>
                <a:latin typeface="Palatino Linotype" pitchFamily="18" charset="0"/>
              </a:rPr>
              <a:t>Bilgisayar ve Teknoloji Yüksek Okulu</a:t>
            </a:r>
            <a:br>
              <a:rPr lang="tr-TR" sz="2800" b="1" dirty="0" smtClean="0">
                <a:solidFill>
                  <a:schemeClr val="tx1"/>
                </a:solidFill>
                <a:latin typeface="Palatino Linotype" pitchFamily="18" charset="0"/>
              </a:rPr>
            </a:br>
            <a:r>
              <a:rPr lang="tr-TR" sz="2800" b="1" dirty="0" smtClean="0">
                <a:solidFill>
                  <a:schemeClr val="tx1"/>
                </a:solidFill>
                <a:latin typeface="Palatino Linotype" pitchFamily="18" charset="0"/>
              </a:rPr>
              <a:t>Bilgisayar Programcılığı Bölümü</a:t>
            </a:r>
            <a:endParaRPr lang="en-US" sz="28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371600" y="3962400"/>
            <a:ext cx="6934200" cy="7620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2800" b="1" u="sng" dirty="0" smtClean="0">
                <a:solidFill>
                  <a:schemeClr val="tx1"/>
                </a:solidFill>
                <a:latin typeface="Palatino Linotype" pitchFamily="18" charset="0"/>
              </a:rPr>
              <a:t>KONU 2 – Arama </a:t>
            </a:r>
            <a:r>
              <a:rPr lang="tr-TR" sz="2800" b="1" u="sng" dirty="0" smtClean="0">
                <a:solidFill>
                  <a:schemeClr val="tx1"/>
                </a:solidFill>
                <a:latin typeface="Palatino Linotype" pitchFamily="18" charset="0"/>
              </a:rPr>
              <a:t>Motorları ve Arama Operatörlerinin Kullanımı</a:t>
            </a:r>
            <a:endParaRPr lang="en-US" sz="2800" b="1" u="sng" dirty="0">
              <a:solidFill>
                <a:schemeClr val="tx1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650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>
                <a:latin typeface="Palatino Linotype" pitchFamily="18" charset="0"/>
              </a:rPr>
              <a:t>Meta Arama Motorları</a:t>
            </a:r>
            <a:endParaRPr lang="en-US" sz="4000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4958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90000"/>
              </a:lnSpc>
              <a:buNone/>
              <a:defRPr/>
            </a:pPr>
            <a:r>
              <a:rPr lang="tr-TR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META arama motorları nasıl çalışır ;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q"/>
              <a:defRPr/>
            </a:pPr>
            <a:endParaRPr lang="tr-TR" sz="8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Arama kutucuğu içine anahtar </a:t>
            </a:r>
            <a:r>
              <a:rPr lang="tr-TR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kelime/ler girilir ve ARA veya benzeri bir düğme (button) tıklanır.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q"/>
              <a:defRPr/>
            </a:pPr>
            <a:endParaRPr lang="tr-TR" sz="4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Arama aynı anda muhtelif arama motorlarına ve onların web sayfalarının veritabanlarına iletilir</a:t>
            </a:r>
            <a:r>
              <a:rPr lang="tr-TR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q"/>
              <a:defRPr/>
            </a:pPr>
            <a:endParaRPr lang="tr-TR" sz="4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Birkaç saniye içinde arama sonuçları ekranda görülür</a:t>
            </a:r>
            <a:r>
              <a:rPr lang="tr-TR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q"/>
              <a:defRPr/>
            </a:pPr>
            <a:endParaRPr lang="tr-TR" sz="4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Birden fazla arama motorunu öğrenmektense bir noktadan arama yapmak zaman kazancı gibi görülebilir</a:t>
            </a:r>
            <a:r>
              <a:rPr lang="tr-TR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q"/>
              <a:defRPr/>
            </a:pPr>
            <a:endParaRPr lang="tr-TR" sz="4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Fakat bu neyi taradıklarına ve aramayı nasıl yaptıklarına bağlıdır.</a:t>
            </a:r>
          </a:p>
          <a:p>
            <a:pPr algn="just">
              <a:buFont typeface="Wingdings" pitchFamily="2" charset="2"/>
              <a:buChar char="q"/>
            </a:pPr>
            <a:endParaRPr lang="tr-TR" sz="22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Picture 4" descr="HTTP WWW Globe 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048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1ACE41-11E3-425A-AF82-4515996058B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980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400" dirty="0" smtClean="0">
                <a:latin typeface="Palatino Linotype" pitchFamily="18" charset="0"/>
              </a:rPr>
              <a:t>Arama Motorlarının Sınırlılıkları</a:t>
            </a:r>
            <a:endParaRPr lang="en-US" sz="3400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4958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  <a:defRPr/>
            </a:pP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Hiçbir arama motoru WEB in %40’ından fazla bir indekse sahip değildir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>
              <a:buFont typeface="Wingdings" pitchFamily="2" charset="2"/>
              <a:buChar char="q"/>
              <a:defRPr/>
            </a:pPr>
            <a:endParaRPr lang="tr-TR" sz="4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 pitchFamily="2" charset="2"/>
              <a:buChar char="q"/>
              <a:defRPr/>
            </a:pP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Listelenen sonuçlardaki bilgiler 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her zaman 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doğru/güncel/alakalı 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olmayabilir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>
              <a:buFont typeface="Wingdings" pitchFamily="2" charset="2"/>
              <a:buChar char="q"/>
              <a:defRPr/>
            </a:pPr>
            <a:endParaRPr lang="tr-TR" sz="4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 pitchFamily="2" charset="2"/>
              <a:buChar char="q"/>
              <a:defRPr/>
            </a:pP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Arama motorları kelimenin yalın anlamı ile arama yapar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>
              <a:buFont typeface="Wingdings" pitchFamily="2" charset="2"/>
              <a:buChar char="q"/>
              <a:defRPr/>
            </a:pPr>
            <a:endParaRPr lang="tr-TR" sz="4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 pitchFamily="2" charset="2"/>
              <a:buChar char="q"/>
              <a:defRPr/>
            </a:pP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Spesifik olmayan aramalarda çok sayıda sonuç listesi verirler.</a:t>
            </a:r>
          </a:p>
          <a:p>
            <a:pPr algn="just">
              <a:buFont typeface="Wingdings" pitchFamily="2" charset="2"/>
              <a:buChar char="q"/>
            </a:pPr>
            <a:endParaRPr lang="tr-TR" sz="24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Picture 4" descr="HTTP WWW Globe 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048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1ACE41-11E3-425A-AF82-4515996058B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049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400" dirty="0" smtClean="0">
                <a:latin typeface="Palatino Linotype" pitchFamily="18" charset="0"/>
              </a:rPr>
              <a:t>Arama Motorlarının Avantajları</a:t>
            </a:r>
            <a:endParaRPr lang="en-US" sz="3400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495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Kompleks ve soyut anahtar kelimelerle arama çok uygundur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Font typeface="Wingdings" pitchFamily="2" charset="2"/>
              <a:buChar char="q"/>
              <a:defRPr/>
            </a:pPr>
            <a:endParaRPr lang="tr-TR" sz="4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Arama motoru üzerinde kullanıcı kontrolü vardır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Font typeface="Wingdings" pitchFamily="2" charset="2"/>
              <a:buChar char="q"/>
              <a:defRPr/>
            </a:pPr>
            <a:endParaRPr lang="tr-TR" sz="4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Aramalar, belli zaman aralığı,belli alan,belli bilgi kaynağı ile sınırlandırılabilirler</a:t>
            </a:r>
          </a:p>
        </p:txBody>
      </p:sp>
      <p:pic>
        <p:nvPicPr>
          <p:cNvPr id="5" name="Picture 4" descr="HTTP WWW Globe 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048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1ACE41-11E3-425A-AF82-4515996058B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33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latin typeface="Palatino Linotype" pitchFamily="18" charset="0"/>
              </a:rPr>
              <a:t>Arama Motorlarının Dezavantajları</a:t>
            </a:r>
            <a:endParaRPr lang="en-US" sz="3200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495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Zaman kaybına yol açabilirler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Font typeface="Wingdings" pitchFamily="2" charset="2"/>
              <a:buChar char="q"/>
              <a:defRPr/>
            </a:pPr>
            <a:endParaRPr lang="tr-TR" sz="4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Her arama motorunun kendine özgü teknikleri vardır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Font typeface="Wingdings" pitchFamily="2" charset="2"/>
              <a:buChar char="q"/>
              <a:defRPr/>
            </a:pPr>
            <a:endParaRPr lang="tr-TR" sz="4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Çalışmayan ve alakasız linklerle karşılaşılabilinir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Font typeface="Wingdings" pitchFamily="2" charset="2"/>
              <a:buChar char="q"/>
              <a:defRPr/>
            </a:pPr>
            <a:endParaRPr lang="tr-TR" sz="4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Farklı arama motorlarında farklı sonuçların bulunması.</a:t>
            </a:r>
          </a:p>
          <a:p>
            <a:pPr>
              <a:buFont typeface="Wingdings" pitchFamily="2" charset="2"/>
              <a:buChar char="q"/>
            </a:pPr>
            <a:endParaRPr lang="tr-TR" sz="24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Picture 4" descr="HTTP WWW Globe 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048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1ACE41-11E3-425A-AF82-4515996058B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65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latin typeface="Palatino Linotype" pitchFamily="18" charset="0"/>
              </a:rPr>
              <a:t>Arama Motorlarının Güvenilirliği</a:t>
            </a:r>
            <a:endParaRPr lang="en-US" sz="3200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495800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Bilgiyi değerlendirmek kritik düşünme yeteneği 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gerektirir;</a:t>
            </a:r>
          </a:p>
          <a:p>
            <a:pPr marL="0" indent="0">
              <a:buNone/>
              <a:defRPr/>
            </a:pPr>
            <a:endParaRPr lang="tr-TR" sz="8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Web sitesinin URL adresi ne?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Web sayfasının yazarı belli mi?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Yazar konu hakkında otorite mi?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Sitedeki konuların son güncelleme tarihi var mı?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Diğer sitelere yönlendiren ne tür linkler 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var?</a:t>
            </a:r>
            <a:endParaRPr lang="tr-TR" sz="24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Picture 4" descr="HTTP WWW Globe 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048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1ACE41-11E3-425A-AF82-4515996058B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089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990600"/>
          </a:xfrm>
        </p:spPr>
        <p:txBody>
          <a:bodyPr>
            <a:normAutofit/>
          </a:bodyPr>
          <a:lstStyle/>
          <a:p>
            <a:pPr marL="0" indent="0"/>
            <a:r>
              <a:rPr lang="tr-TR" sz="3200" dirty="0">
                <a:latin typeface="Palatino Linotype" pitchFamily="18" charset="0"/>
              </a:rPr>
              <a:t>Arama Motorları ile </a:t>
            </a:r>
            <a:r>
              <a:rPr lang="tr-TR" sz="3200" dirty="0" smtClean="0">
                <a:latin typeface="Palatino Linotype" pitchFamily="18" charset="0"/>
              </a:rPr>
              <a:t>Arama </a:t>
            </a:r>
            <a:r>
              <a:rPr lang="tr-TR" sz="3200" dirty="0" smtClean="0">
                <a:latin typeface="Palatino Linotype" pitchFamily="18" charset="0"/>
              </a:rPr>
              <a:t>Yapmak</a:t>
            </a:r>
            <a:endParaRPr lang="tr-TR" sz="3200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4958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İ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nternet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üzerinde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ücretsiz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olarak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bulunan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çesitli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alanlarda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ara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ş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t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rma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yapman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za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olanak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sa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ğ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layan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servisler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yard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m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yla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arama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yap</a:t>
            </a:r>
            <a:r>
              <a:rPr lang="tr-TR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abilirsiniz.</a:t>
            </a:r>
          </a:p>
          <a:p>
            <a:pPr algn="just">
              <a:buFont typeface="Wingdings" pitchFamily="2" charset="2"/>
              <a:buChar char="q"/>
            </a:pPr>
            <a:endParaRPr lang="tr-TR" sz="400" dirty="0" smtClean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Bu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arama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servislerinde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istenilen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herhangi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bir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konuyu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ara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ş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t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r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p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bu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konuya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ula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ş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abilece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ğ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iniz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adreslerin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listesine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ula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ş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abilirsiniz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. </a:t>
            </a:r>
            <a:endParaRPr lang="tr-TR" sz="2200" dirty="0" smtClean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en-US" sz="4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Arama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servisleri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anahtar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kelimeler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ve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basit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mant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k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kurallar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yla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i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ş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ler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Tek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bir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kelime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yazarak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arama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yapabilece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ğ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iniz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gibi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bir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cümle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yazabilirsiniz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. </a:t>
            </a:r>
            <a:endParaRPr lang="tr-TR" sz="2200" dirty="0" smtClean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tr-TR" sz="4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Her 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ş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eyden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önce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çok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genel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hemen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akla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geliveren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sözcükleri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anahtar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sözcük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olarak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kullanmaktan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kaç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n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n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z. </a:t>
            </a:r>
            <a:endParaRPr lang="tr-TR" sz="2200" dirty="0" smtClean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Picture 4" descr="HTTP WWW Globe 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048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1ACE41-11E3-425A-AF82-4515996058B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77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990600"/>
          </a:xfrm>
        </p:spPr>
        <p:txBody>
          <a:bodyPr>
            <a:normAutofit/>
          </a:bodyPr>
          <a:lstStyle/>
          <a:p>
            <a:pPr marL="0" indent="0"/>
            <a:r>
              <a:rPr lang="tr-TR" sz="3200" dirty="0">
                <a:latin typeface="Palatino Linotype" pitchFamily="18" charset="0"/>
              </a:rPr>
              <a:t>Arama Motorları ile </a:t>
            </a:r>
            <a:r>
              <a:rPr lang="tr-TR" sz="3200" dirty="0" smtClean="0">
                <a:latin typeface="Palatino Linotype" pitchFamily="18" charset="0"/>
              </a:rPr>
              <a:t>Arama </a:t>
            </a:r>
            <a:r>
              <a:rPr lang="tr-TR" sz="3200" dirty="0" smtClean="0">
                <a:latin typeface="Palatino Linotype" pitchFamily="18" charset="0"/>
              </a:rPr>
              <a:t>Yapmak</a:t>
            </a:r>
            <a:endParaRPr lang="tr-TR" sz="3200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4958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Anahtar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sözcükleriniz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arad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ığı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n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z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konuyla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bire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bir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örtü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ş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en,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hatta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sadece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o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konuyla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ilgili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anahtar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sözcükler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olmal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d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r. </a:t>
            </a:r>
            <a:endParaRPr lang="tr-T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tr-TR" sz="400" dirty="0" smtClean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Arama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motoruna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girdikten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sonra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sitede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arama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yapman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z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için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size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gösterilen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kutuya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arama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yapmak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istedi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ğ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iniz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kelimeleri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giriniz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ve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yan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nda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bulunana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"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Ara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", "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Ara-Bul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", "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Arama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"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dü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ğ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mesine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t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klay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n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z.  </a:t>
            </a:r>
            <a:endParaRPr lang="tr-T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en-US" sz="4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Arama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yapmak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için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dü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ğ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meye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t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klad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ktan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sonra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gelen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sayfada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sizin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girdi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ğ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iniz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arama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kelimelerine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göre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arama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motoru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sonuçlar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en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alakal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en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alakas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za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do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ğ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ru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s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ralayarak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gösterecektir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 algn="just">
              <a:buFont typeface="Wingdings" pitchFamily="2" charset="2"/>
              <a:buChar char="q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Picture 4" descr="HTTP WWW Globe 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048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1ACE41-11E3-425A-AF82-4515996058B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812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990600"/>
          </a:xfrm>
        </p:spPr>
        <p:txBody>
          <a:bodyPr>
            <a:normAutofit/>
          </a:bodyPr>
          <a:lstStyle/>
          <a:p>
            <a:pPr marL="0" indent="0"/>
            <a:r>
              <a:rPr lang="tr-TR" sz="3200" dirty="0" smtClean="0">
                <a:latin typeface="Palatino Linotype" pitchFamily="18" charset="0"/>
              </a:rPr>
              <a:t>Bazı Popüler Arama Motorları</a:t>
            </a:r>
            <a:endParaRPr lang="tr-TR" sz="3200" dirty="0">
              <a:latin typeface="Palatino Linotype" pitchFamily="18" charset="0"/>
            </a:endParaRPr>
          </a:p>
        </p:txBody>
      </p:sp>
      <p:pic>
        <p:nvPicPr>
          <p:cNvPr id="11" name="Picture 2" descr="http://ebizmba.ebizmbainc.netdna-cdn.com/images/logos/googl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74408"/>
            <a:ext cx="1143000" cy="66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ebizmba.ebizmbainc.netdna-cdn.com/images/logos/bin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174410"/>
            <a:ext cx="1143000" cy="66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ebizmba.ebizmbainc.netdna-cdn.com/images/logos/yahoo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174409"/>
            <a:ext cx="1143000" cy="66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ebizmba.ebizmbainc.netdna-cdn.com/images/logos/ask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174410"/>
            <a:ext cx="1143000" cy="66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ebizmba.ebizmbainc.netdna-cdn.com/images/logos/aol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174407"/>
            <a:ext cx="1143000" cy="66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ebizmba.ebizmbainc.netdna-cdn.com/images/logos/mywebsearch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62" y="3219448"/>
            <a:ext cx="1143000" cy="66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ebizmba.ebizmbainc.netdna-cdn.com/images/logos/blekko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219449"/>
            <a:ext cx="1143000" cy="66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ebizmba.ebizmbainc.netdna-cdn.com/images/logos/lycos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455" y="3217762"/>
            <a:ext cx="1143000" cy="66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://ebizmba.ebizmbainc.netdna-cdn.com/images/logos/dogpile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217763"/>
            <a:ext cx="1143000" cy="66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http://ebizmba.ebizmbainc.netdna-cdn.com/images/logos/webcrawler.gif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219449"/>
            <a:ext cx="1143000" cy="66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http://ebizmba.ebizmbainc.netdna-cdn.com/images/logos/info.gi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738" y="4210049"/>
            <a:ext cx="1143000" cy="66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http://ebizmba.ebizmbainc.netdna-cdn.com/images/logos/infospace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210049"/>
            <a:ext cx="1143000" cy="66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http://ebizmba.ebizmbainc.netdna-cdn.com/images/logos/search.gi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210049"/>
            <a:ext cx="1143000" cy="66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http://ebizmba.ebizmbainc.netdna-cdn.com/images/logos/excite.gi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208364"/>
            <a:ext cx="1143000" cy="66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http://ebizmba.ebizmbainc.netdna-cdn.com/images/logos/goodsearch.gi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210049"/>
            <a:ext cx="1143000" cy="66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 descr="HTTP WWW Globe Blue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048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1ACE41-11E3-425A-AF82-4515996058B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3596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990600"/>
          </a:xfrm>
        </p:spPr>
        <p:txBody>
          <a:bodyPr>
            <a:normAutofit/>
          </a:bodyPr>
          <a:lstStyle/>
          <a:p>
            <a:pPr marL="0" indent="0"/>
            <a:r>
              <a:rPr lang="tr-TR" sz="3200" dirty="0" smtClean="0">
                <a:latin typeface="Palatino Linotype" pitchFamily="18" charset="0"/>
              </a:rPr>
              <a:t>Bazı Popüler Arama Motorları</a:t>
            </a:r>
            <a:endParaRPr lang="tr-TR" sz="3200" dirty="0">
              <a:latin typeface="Palatino Linotype" pitchFamily="18" charset="0"/>
            </a:endParaRPr>
          </a:p>
        </p:txBody>
      </p:sp>
      <p:pic>
        <p:nvPicPr>
          <p:cNvPr id="9" name="Picture 10" descr="arama-motorlar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448" y="1905000"/>
            <a:ext cx="5761038" cy="410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TTP WWW Globe B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048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1ACE41-11E3-425A-AF82-4515996058B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28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990600"/>
          </a:xfrm>
        </p:spPr>
        <p:txBody>
          <a:bodyPr>
            <a:normAutofit/>
          </a:bodyPr>
          <a:lstStyle/>
          <a:p>
            <a:pPr marL="0" indent="0"/>
            <a:r>
              <a:rPr lang="tr-TR" sz="3200" dirty="0">
                <a:latin typeface="Palatino Linotype" pitchFamily="18" charset="0"/>
              </a:rPr>
              <a:t>Arama </a:t>
            </a:r>
            <a:r>
              <a:rPr lang="tr-TR" sz="3200" dirty="0" smtClean="0">
                <a:latin typeface="Palatino Linotype" pitchFamily="18" charset="0"/>
              </a:rPr>
              <a:t>Operatörlerinin Kullanımı</a:t>
            </a:r>
            <a:endParaRPr lang="tr-TR" sz="3200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495800"/>
          </a:xfrm>
        </p:spPr>
        <p:txBody>
          <a:bodyPr>
            <a:noAutofit/>
          </a:bodyPr>
          <a:lstStyle/>
          <a:p>
            <a:pPr algn="just"/>
            <a:r>
              <a:rPr lang="tr-TR" sz="2200" dirty="0" smtClean="0">
                <a:latin typeface="Palatino Linotype" pitchFamily="18" charset="0"/>
                <a:ea typeface="Verdana" pitchFamily="34" charset="0"/>
                <a:cs typeface="Verdana" pitchFamily="34" charset="0"/>
              </a:rPr>
              <a:t>Arama operatör</a:t>
            </a:r>
            <a:r>
              <a:rPr lang="en-US" sz="2200" dirty="0" err="1" smtClean="0">
                <a:latin typeface="Palatino Linotype" pitchFamily="18" charset="0"/>
                <a:ea typeface="Verdana" pitchFamily="34" charset="0"/>
                <a:cs typeface="Verdana" pitchFamily="34" charset="0"/>
              </a:rPr>
              <a:t>leri</a:t>
            </a:r>
            <a:r>
              <a:rPr lang="en-US" sz="2200" dirty="0" smtClean="0"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>
                <a:latin typeface="Palatino Linotype" pitchFamily="18" charset="0"/>
                <a:ea typeface="Verdana" pitchFamily="34" charset="0"/>
                <a:cs typeface="Verdana" pitchFamily="34" charset="0"/>
              </a:rPr>
              <a:t>WEB </a:t>
            </a:r>
            <a:r>
              <a:rPr lang="en-US" sz="2200" dirty="0" err="1">
                <a:latin typeface="Palatino Linotype" pitchFamily="18" charset="0"/>
                <a:ea typeface="Verdana" pitchFamily="34" charset="0"/>
                <a:cs typeface="Verdana" pitchFamily="34" charset="0"/>
              </a:rPr>
              <a:t>üzerinde</a:t>
            </a:r>
            <a:r>
              <a:rPr lang="en-US" sz="2200" dirty="0"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latin typeface="Palatino Linotype" pitchFamily="18" charset="0"/>
                <a:ea typeface="Verdana" pitchFamily="34" charset="0"/>
                <a:cs typeface="Verdana" pitchFamily="34" charset="0"/>
              </a:rPr>
              <a:t>istedi</a:t>
            </a:r>
            <a:r>
              <a:rPr lang="tr-TR" sz="2200" dirty="0">
                <a:latin typeface="Palatino Linotype" pitchFamily="18" charset="0"/>
                <a:ea typeface="Verdana" pitchFamily="34" charset="0"/>
                <a:cs typeface="Verdana" pitchFamily="34" charset="0"/>
              </a:rPr>
              <a:t>ğ</a:t>
            </a:r>
            <a:r>
              <a:rPr lang="en-US" sz="2200" dirty="0" err="1">
                <a:latin typeface="Palatino Linotype" pitchFamily="18" charset="0"/>
                <a:ea typeface="Verdana" pitchFamily="34" charset="0"/>
                <a:cs typeface="Verdana" pitchFamily="34" charset="0"/>
              </a:rPr>
              <a:t>iniz</a:t>
            </a:r>
            <a:r>
              <a:rPr lang="en-US" sz="2200" dirty="0"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latin typeface="Palatino Linotype" pitchFamily="18" charset="0"/>
                <a:ea typeface="Verdana" pitchFamily="34" charset="0"/>
                <a:cs typeface="Verdana" pitchFamily="34" charset="0"/>
              </a:rPr>
              <a:t>bilgilere</a:t>
            </a:r>
            <a:r>
              <a:rPr lang="en-US" sz="2200" dirty="0"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latin typeface="Palatino Linotype" pitchFamily="18" charset="0"/>
                <a:ea typeface="Verdana" pitchFamily="34" charset="0"/>
                <a:cs typeface="Verdana" pitchFamily="34" charset="0"/>
              </a:rPr>
              <a:t>ula</a:t>
            </a:r>
            <a:r>
              <a:rPr lang="tr-TR" sz="2200" dirty="0">
                <a:latin typeface="Palatino Linotype" pitchFamily="18" charset="0"/>
                <a:ea typeface="Verdana" pitchFamily="34" charset="0"/>
                <a:cs typeface="Verdana" pitchFamily="34" charset="0"/>
              </a:rPr>
              <a:t>ş</a:t>
            </a:r>
            <a:r>
              <a:rPr lang="en-US" sz="2200" dirty="0">
                <a:latin typeface="Palatino Linotype" pitchFamily="18" charset="0"/>
                <a:ea typeface="Verdana" pitchFamily="34" charset="0"/>
                <a:cs typeface="Verdana" pitchFamily="34" charset="0"/>
              </a:rPr>
              <a:t>man</a:t>
            </a:r>
            <a:r>
              <a:rPr lang="tr-TR" sz="2200" dirty="0"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>
                <a:latin typeface="Palatino Linotype" pitchFamily="18" charset="0"/>
                <a:ea typeface="Verdana" pitchFamily="34" charset="0"/>
                <a:cs typeface="Verdana" pitchFamily="34" charset="0"/>
              </a:rPr>
              <a:t>z</a:t>
            </a:r>
            <a:r>
              <a:rPr lang="tr-TR" sz="2200" dirty="0"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latin typeface="Palatino Linotype" pitchFamily="18" charset="0"/>
                <a:ea typeface="Verdana" pitchFamily="34" charset="0"/>
                <a:cs typeface="Verdana" pitchFamily="34" charset="0"/>
              </a:rPr>
              <a:t>sa</a:t>
            </a:r>
            <a:r>
              <a:rPr lang="tr-TR" sz="2200" dirty="0">
                <a:latin typeface="Palatino Linotype" pitchFamily="18" charset="0"/>
                <a:ea typeface="Verdana" pitchFamily="34" charset="0"/>
                <a:cs typeface="Verdana" pitchFamily="34" charset="0"/>
              </a:rPr>
              <a:t>ğ</a:t>
            </a:r>
            <a:r>
              <a:rPr lang="en-US" sz="2200" dirty="0" err="1">
                <a:latin typeface="Palatino Linotype" pitchFamily="18" charset="0"/>
                <a:ea typeface="Verdana" pitchFamily="34" charset="0"/>
                <a:cs typeface="Verdana" pitchFamily="34" charset="0"/>
              </a:rPr>
              <a:t>layacak</a:t>
            </a:r>
            <a:r>
              <a:rPr lang="en-US" sz="2200" dirty="0"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latin typeface="Palatino Linotype" pitchFamily="18" charset="0"/>
                <a:ea typeface="Verdana" pitchFamily="34" charset="0"/>
                <a:cs typeface="Verdana" pitchFamily="34" charset="0"/>
              </a:rPr>
              <a:t>güçlü</a:t>
            </a:r>
            <a:r>
              <a:rPr lang="en-US" sz="2200" dirty="0"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latin typeface="Palatino Linotype" pitchFamily="18" charset="0"/>
                <a:ea typeface="Verdana" pitchFamily="34" charset="0"/>
                <a:cs typeface="Verdana" pitchFamily="34" charset="0"/>
              </a:rPr>
              <a:t>filtrelerdir</a:t>
            </a:r>
            <a:r>
              <a:rPr lang="en-US" sz="2200" dirty="0">
                <a:latin typeface="Palatino Linotype" pitchFamily="18" charset="0"/>
                <a:ea typeface="Verdana" pitchFamily="34" charset="0"/>
                <a:cs typeface="Verdana" pitchFamily="34" charset="0"/>
              </a:rPr>
              <a:t>. </a:t>
            </a:r>
            <a:endParaRPr lang="tr-TR" sz="2200" dirty="0" smtClean="0"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tr-TR" sz="400" dirty="0"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2200" dirty="0" err="1" smtClean="0">
                <a:latin typeface="Palatino Linotype" pitchFamily="18" charset="0"/>
                <a:ea typeface="Verdana" pitchFamily="34" charset="0"/>
                <a:cs typeface="Verdana" pitchFamily="34" charset="0"/>
              </a:rPr>
              <a:t>Mevcut</a:t>
            </a:r>
            <a:r>
              <a:rPr lang="en-US" sz="2200" dirty="0" smtClean="0"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latin typeface="Palatino Linotype" pitchFamily="18" charset="0"/>
                <a:ea typeface="Verdana" pitchFamily="34" charset="0"/>
                <a:cs typeface="Verdana" pitchFamily="34" charset="0"/>
              </a:rPr>
              <a:t>arama</a:t>
            </a:r>
            <a:r>
              <a:rPr lang="en-US" sz="2200" dirty="0"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latin typeface="Palatino Linotype" pitchFamily="18" charset="0"/>
                <a:ea typeface="Verdana" pitchFamily="34" charset="0"/>
                <a:cs typeface="Verdana" pitchFamily="34" charset="0"/>
              </a:rPr>
              <a:t>servislerinin</a:t>
            </a:r>
            <a:r>
              <a:rPr lang="en-US" sz="2200" dirty="0"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latin typeface="Palatino Linotype" pitchFamily="18" charset="0"/>
                <a:ea typeface="Verdana" pitchFamily="34" charset="0"/>
                <a:cs typeface="Verdana" pitchFamily="34" charset="0"/>
              </a:rPr>
              <a:t>birço</a:t>
            </a:r>
            <a:r>
              <a:rPr lang="tr-TR" sz="2200" dirty="0">
                <a:latin typeface="Palatino Linotype" pitchFamily="18" charset="0"/>
                <a:ea typeface="Verdana" pitchFamily="34" charset="0"/>
                <a:cs typeface="Verdana" pitchFamily="34" charset="0"/>
              </a:rPr>
              <a:t>ğ</a:t>
            </a:r>
            <a:r>
              <a:rPr lang="en-US" sz="2200" dirty="0">
                <a:latin typeface="Palatino Linotype" pitchFamily="18" charset="0"/>
                <a:ea typeface="Verdana" pitchFamily="34" charset="0"/>
                <a:cs typeface="Verdana" pitchFamily="34" charset="0"/>
              </a:rPr>
              <a:t>u </a:t>
            </a:r>
            <a:r>
              <a:rPr lang="tr-TR" sz="2200" dirty="0" smtClean="0">
                <a:latin typeface="Palatino Linotype" pitchFamily="18" charset="0"/>
                <a:ea typeface="Verdana" pitchFamily="34" charset="0"/>
                <a:cs typeface="Verdana" pitchFamily="34" charset="0"/>
              </a:rPr>
              <a:t>arama </a:t>
            </a:r>
            <a:r>
              <a:rPr lang="tr-TR" sz="2200" dirty="0">
                <a:latin typeface="Palatino Linotype" pitchFamily="18" charset="0"/>
                <a:ea typeface="Verdana" pitchFamily="34" charset="0"/>
                <a:cs typeface="Verdana" pitchFamily="34" charset="0"/>
              </a:rPr>
              <a:t>operatör</a:t>
            </a:r>
            <a:r>
              <a:rPr lang="en-US" sz="2200" dirty="0" err="1" smtClean="0">
                <a:latin typeface="Palatino Linotype" pitchFamily="18" charset="0"/>
                <a:ea typeface="Verdana" pitchFamily="34" charset="0"/>
                <a:cs typeface="Verdana" pitchFamily="34" charset="0"/>
              </a:rPr>
              <a:t>leri</a:t>
            </a:r>
            <a:r>
              <a:rPr lang="tr-TR" sz="2200" dirty="0" smtClean="0">
                <a:latin typeface="Palatino Linotype" pitchFamily="18" charset="0"/>
                <a:ea typeface="Verdana" pitchFamily="34" charset="0"/>
                <a:cs typeface="Verdana" pitchFamily="34" charset="0"/>
              </a:rPr>
              <a:t>ni</a:t>
            </a:r>
            <a:r>
              <a:rPr lang="en-US" sz="2200" dirty="0" smtClean="0"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Palatino Linotype" pitchFamily="18" charset="0"/>
                <a:ea typeface="Verdana" pitchFamily="34" charset="0"/>
                <a:cs typeface="Verdana" pitchFamily="34" charset="0"/>
              </a:rPr>
              <a:t>destekler</a:t>
            </a:r>
            <a:r>
              <a:rPr lang="tr-TR" sz="2200" dirty="0" smtClean="0">
                <a:latin typeface="Palatino Linotype" pitchFamily="18" charset="0"/>
                <a:ea typeface="Verdana" pitchFamily="34" charset="0"/>
                <a:cs typeface="Verdana" pitchFamily="34" charset="0"/>
              </a:rPr>
              <a:t>ler</a:t>
            </a:r>
            <a:r>
              <a:rPr lang="en-US" sz="2200" dirty="0" smtClean="0">
                <a:latin typeface="Palatino Linotype" pitchFamily="18" charset="0"/>
                <a:ea typeface="Verdana" pitchFamily="34" charset="0"/>
                <a:cs typeface="Verdana" pitchFamily="34" charset="0"/>
              </a:rPr>
              <a:t>.</a:t>
            </a:r>
            <a:endParaRPr lang="tr-TR" sz="2200" dirty="0" smtClean="0"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tr-TR" sz="400" dirty="0" smtClean="0"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tr-TR" sz="2200" dirty="0" smtClean="0">
                <a:latin typeface="Palatino Linotype" pitchFamily="18" charset="0"/>
              </a:rPr>
              <a:t>Örneğin a</a:t>
            </a:r>
            <a:r>
              <a:rPr lang="en-US" sz="2200" dirty="0" err="1" smtClean="0">
                <a:latin typeface="Palatino Linotype" pitchFamily="18" charset="0"/>
              </a:rPr>
              <a:t>ramak</a:t>
            </a:r>
            <a:r>
              <a:rPr lang="en-US" sz="2200" dirty="0" smtClean="0">
                <a:latin typeface="Palatino Linotype" pitchFamily="18" charset="0"/>
              </a:rPr>
              <a:t> </a:t>
            </a:r>
            <a:r>
              <a:rPr lang="en-US" sz="2200" dirty="0" err="1">
                <a:latin typeface="Palatino Linotype" pitchFamily="18" charset="0"/>
              </a:rPr>
              <a:t>istediğiniz</a:t>
            </a:r>
            <a:r>
              <a:rPr lang="en-US" sz="2200" dirty="0">
                <a:latin typeface="Palatino Linotype" pitchFamily="18" charset="0"/>
              </a:rPr>
              <a:t> </a:t>
            </a:r>
            <a:r>
              <a:rPr lang="en-US" sz="2200" dirty="0" err="1">
                <a:latin typeface="Palatino Linotype" pitchFamily="18" charset="0"/>
              </a:rPr>
              <a:t>kelimeleri</a:t>
            </a:r>
            <a:r>
              <a:rPr lang="en-US" sz="2200" dirty="0">
                <a:latin typeface="Palatino Linotype" pitchFamily="18" charset="0"/>
              </a:rPr>
              <a:t>, </a:t>
            </a:r>
            <a:r>
              <a:rPr lang="en-US" sz="2200" dirty="0" err="1">
                <a:latin typeface="Palatino Linotype" pitchFamily="18" charset="0"/>
              </a:rPr>
              <a:t>kelimelerin</a:t>
            </a:r>
            <a:r>
              <a:rPr lang="en-US" sz="2200" dirty="0">
                <a:latin typeface="Palatino Linotype" pitchFamily="18" charset="0"/>
              </a:rPr>
              <a:t> </a:t>
            </a:r>
            <a:r>
              <a:rPr lang="en-US" sz="2200" dirty="0" err="1">
                <a:latin typeface="Palatino Linotype" pitchFamily="18" charset="0"/>
              </a:rPr>
              <a:t>arasına</a:t>
            </a:r>
            <a:r>
              <a:rPr lang="en-US" sz="2200" dirty="0">
                <a:latin typeface="Palatino Linotype" pitchFamily="18" charset="0"/>
              </a:rPr>
              <a:t> </a:t>
            </a:r>
            <a:r>
              <a:rPr lang="tr-TR" sz="2200" b="1" dirty="0" smtClean="0">
                <a:solidFill>
                  <a:schemeClr val="accent4"/>
                </a:solidFill>
                <a:latin typeface="Palatino Linotype" pitchFamily="18" charset="0"/>
              </a:rPr>
              <a:t>AND</a:t>
            </a:r>
            <a:r>
              <a:rPr lang="en-US" sz="2200" b="1" dirty="0" smtClean="0">
                <a:solidFill>
                  <a:schemeClr val="accent4"/>
                </a:solidFill>
                <a:latin typeface="Palatino Linotype" pitchFamily="18" charset="0"/>
              </a:rPr>
              <a:t>, </a:t>
            </a:r>
            <a:r>
              <a:rPr lang="tr-TR" sz="2200" b="1" dirty="0" smtClean="0">
                <a:solidFill>
                  <a:schemeClr val="accent4"/>
                </a:solidFill>
                <a:latin typeface="Palatino Linotype" pitchFamily="18" charset="0"/>
              </a:rPr>
              <a:t>OR</a:t>
            </a:r>
            <a:r>
              <a:rPr lang="en-US" sz="2200" b="1" dirty="0" smtClean="0">
                <a:solidFill>
                  <a:schemeClr val="accent4"/>
                </a:solidFill>
                <a:latin typeface="Palatino Linotype" pitchFamily="18" charset="0"/>
              </a:rPr>
              <a:t>, </a:t>
            </a:r>
            <a:r>
              <a:rPr lang="tr-TR" sz="2200" b="1" dirty="0" smtClean="0">
                <a:solidFill>
                  <a:schemeClr val="accent4"/>
                </a:solidFill>
                <a:latin typeface="Palatino Linotype" pitchFamily="18" charset="0"/>
              </a:rPr>
              <a:t>NOT</a:t>
            </a:r>
            <a:r>
              <a:rPr lang="en-US" sz="2200" dirty="0" smtClean="0">
                <a:latin typeface="Palatino Linotype" pitchFamily="18" charset="0"/>
              </a:rPr>
              <a:t> </a:t>
            </a:r>
            <a:r>
              <a:rPr lang="en-US" sz="2200" dirty="0" err="1">
                <a:latin typeface="Palatino Linotype" pitchFamily="18" charset="0"/>
              </a:rPr>
              <a:t>operatörlerinden</a:t>
            </a:r>
            <a:r>
              <a:rPr lang="en-US" sz="2200" dirty="0">
                <a:latin typeface="Palatino Linotype" pitchFamily="18" charset="0"/>
              </a:rPr>
              <a:t> </a:t>
            </a:r>
            <a:r>
              <a:rPr lang="en-US" sz="2200" dirty="0" err="1">
                <a:latin typeface="Palatino Linotype" pitchFamily="18" charset="0"/>
              </a:rPr>
              <a:t>birini</a:t>
            </a:r>
            <a:r>
              <a:rPr lang="en-US" sz="2200" dirty="0">
                <a:latin typeface="Palatino Linotype" pitchFamily="18" charset="0"/>
              </a:rPr>
              <a:t> </a:t>
            </a:r>
            <a:r>
              <a:rPr lang="en-US" sz="2200" dirty="0" err="1">
                <a:latin typeface="Palatino Linotype" pitchFamily="18" charset="0"/>
              </a:rPr>
              <a:t>koyarak</a:t>
            </a:r>
            <a:r>
              <a:rPr lang="en-US" sz="2200" dirty="0">
                <a:latin typeface="Palatino Linotype" pitchFamily="18" charset="0"/>
              </a:rPr>
              <a:t> da </a:t>
            </a:r>
            <a:r>
              <a:rPr lang="en-US" sz="2200" dirty="0" err="1">
                <a:latin typeface="Palatino Linotype" pitchFamily="18" charset="0"/>
              </a:rPr>
              <a:t>birleştirebilirsiniz</a:t>
            </a:r>
            <a:r>
              <a:rPr lang="en-US" sz="2200" dirty="0">
                <a:latin typeface="Palatino Linotype" pitchFamily="18" charset="0"/>
              </a:rPr>
              <a:t>. </a:t>
            </a:r>
            <a:endParaRPr lang="tr-TR" sz="2200" dirty="0" smtClean="0">
              <a:latin typeface="Palatino Linotype" pitchFamily="18" charset="0"/>
            </a:endParaRPr>
          </a:p>
          <a:p>
            <a:pPr lvl="1" algn="just"/>
            <a:r>
              <a:rPr lang="en-US" sz="2200" dirty="0" smtClean="0">
                <a:latin typeface="Palatino Linotype" pitchFamily="18" charset="0"/>
              </a:rPr>
              <a:t>Bu </a:t>
            </a:r>
            <a:r>
              <a:rPr lang="en-US" sz="2200" dirty="0" err="1">
                <a:latin typeface="Palatino Linotype" pitchFamily="18" charset="0"/>
              </a:rPr>
              <a:t>operatörler</a:t>
            </a:r>
            <a:r>
              <a:rPr lang="en-US" sz="2200" dirty="0">
                <a:latin typeface="Palatino Linotype" pitchFamily="18" charset="0"/>
              </a:rPr>
              <a:t> </a:t>
            </a:r>
            <a:r>
              <a:rPr lang="en-US" sz="2200" dirty="0" err="1">
                <a:latin typeface="Palatino Linotype" pitchFamily="18" charset="0"/>
              </a:rPr>
              <a:t>ancak</a:t>
            </a:r>
            <a:r>
              <a:rPr lang="en-US" sz="2200" dirty="0">
                <a:latin typeface="Palatino Linotype" pitchFamily="18" charset="0"/>
              </a:rPr>
              <a:t> </a:t>
            </a:r>
            <a:r>
              <a:rPr lang="en-US" sz="2200" dirty="0" err="1">
                <a:latin typeface="Palatino Linotype" pitchFamily="18" charset="0"/>
              </a:rPr>
              <a:t>büyük</a:t>
            </a:r>
            <a:r>
              <a:rPr lang="en-US" sz="2200" dirty="0">
                <a:latin typeface="Palatino Linotype" pitchFamily="18" charset="0"/>
              </a:rPr>
              <a:t> </a:t>
            </a:r>
            <a:r>
              <a:rPr lang="en-US" sz="2200" dirty="0" err="1">
                <a:latin typeface="Palatino Linotype" pitchFamily="18" charset="0"/>
              </a:rPr>
              <a:t>harfle</a:t>
            </a:r>
            <a:r>
              <a:rPr lang="en-US" sz="2200" dirty="0">
                <a:latin typeface="Palatino Linotype" pitchFamily="18" charset="0"/>
              </a:rPr>
              <a:t> </a:t>
            </a:r>
            <a:r>
              <a:rPr lang="en-US" sz="2200" dirty="0" err="1">
                <a:latin typeface="Palatino Linotype" pitchFamily="18" charset="0"/>
              </a:rPr>
              <a:t>yazıldığı</a:t>
            </a:r>
            <a:r>
              <a:rPr lang="en-US" sz="2200" dirty="0">
                <a:latin typeface="Palatino Linotype" pitchFamily="18" charset="0"/>
              </a:rPr>
              <a:t> </a:t>
            </a:r>
            <a:r>
              <a:rPr lang="en-US" sz="2200" dirty="0" err="1">
                <a:latin typeface="Palatino Linotype" pitchFamily="18" charset="0"/>
              </a:rPr>
              <a:t>zaman</a:t>
            </a:r>
            <a:r>
              <a:rPr lang="en-US" sz="2200" dirty="0">
                <a:latin typeface="Palatino Linotype" pitchFamily="18" charset="0"/>
              </a:rPr>
              <a:t> </a:t>
            </a:r>
            <a:r>
              <a:rPr lang="en-US" sz="2200" dirty="0" err="1">
                <a:latin typeface="Palatino Linotype" pitchFamily="18" charset="0"/>
              </a:rPr>
              <a:t>operatör</a:t>
            </a:r>
            <a:r>
              <a:rPr lang="en-US" sz="2200" dirty="0">
                <a:latin typeface="Palatino Linotype" pitchFamily="18" charset="0"/>
              </a:rPr>
              <a:t> </a:t>
            </a:r>
            <a:r>
              <a:rPr lang="en-US" sz="2200" dirty="0" err="1">
                <a:latin typeface="Palatino Linotype" pitchFamily="18" charset="0"/>
              </a:rPr>
              <a:t>anlamındadır</a:t>
            </a:r>
            <a:r>
              <a:rPr lang="en-US" sz="2200" dirty="0">
                <a:latin typeface="Palatino Linotype" pitchFamily="18" charset="0"/>
              </a:rPr>
              <a:t>. </a:t>
            </a:r>
            <a:endParaRPr lang="tr-TR" sz="2200" dirty="0" smtClean="0">
              <a:latin typeface="Palatino Linotype" pitchFamily="18" charset="0"/>
            </a:endParaRPr>
          </a:p>
          <a:p>
            <a:pPr lvl="1" algn="just"/>
            <a:r>
              <a:rPr lang="en-US" sz="2200" dirty="0" err="1" smtClean="0">
                <a:latin typeface="Palatino Linotype" pitchFamily="18" charset="0"/>
              </a:rPr>
              <a:t>Küçük</a:t>
            </a:r>
            <a:r>
              <a:rPr lang="en-US" sz="2200" dirty="0" smtClean="0">
                <a:latin typeface="Palatino Linotype" pitchFamily="18" charset="0"/>
              </a:rPr>
              <a:t> </a:t>
            </a:r>
            <a:r>
              <a:rPr lang="en-US" sz="2200" dirty="0" err="1">
                <a:latin typeface="Palatino Linotype" pitchFamily="18" charset="0"/>
              </a:rPr>
              <a:t>harfle</a:t>
            </a:r>
            <a:r>
              <a:rPr lang="en-US" sz="2200" dirty="0">
                <a:latin typeface="Palatino Linotype" pitchFamily="18" charset="0"/>
              </a:rPr>
              <a:t> </a:t>
            </a:r>
            <a:r>
              <a:rPr lang="en-US" sz="2200" dirty="0" err="1">
                <a:latin typeface="Palatino Linotype" pitchFamily="18" charset="0"/>
              </a:rPr>
              <a:t>yazıldığında</a:t>
            </a:r>
            <a:r>
              <a:rPr lang="en-US" sz="2200" dirty="0">
                <a:latin typeface="Palatino Linotype" pitchFamily="18" charset="0"/>
              </a:rPr>
              <a:t> </a:t>
            </a:r>
            <a:r>
              <a:rPr lang="en-US" sz="2200" dirty="0" err="1">
                <a:latin typeface="Palatino Linotype" pitchFamily="18" charset="0"/>
              </a:rPr>
              <a:t>sorgu</a:t>
            </a:r>
            <a:r>
              <a:rPr lang="en-US" sz="2200" dirty="0">
                <a:latin typeface="Palatino Linotype" pitchFamily="18" charset="0"/>
              </a:rPr>
              <a:t> </a:t>
            </a:r>
            <a:r>
              <a:rPr lang="en-US" sz="2200" dirty="0" err="1">
                <a:latin typeface="Palatino Linotype" pitchFamily="18" charset="0"/>
              </a:rPr>
              <a:t>metni</a:t>
            </a:r>
            <a:r>
              <a:rPr lang="en-US" sz="2200" dirty="0">
                <a:latin typeface="Palatino Linotype" pitchFamily="18" charset="0"/>
              </a:rPr>
              <a:t> </a:t>
            </a:r>
            <a:r>
              <a:rPr lang="en-US" sz="2200" dirty="0" err="1">
                <a:latin typeface="Palatino Linotype" pitchFamily="18" charset="0"/>
              </a:rPr>
              <a:t>olarak</a:t>
            </a:r>
            <a:r>
              <a:rPr lang="en-US" sz="2200" dirty="0">
                <a:latin typeface="Palatino Linotype" pitchFamily="18" charset="0"/>
              </a:rPr>
              <a:t> </a:t>
            </a:r>
            <a:r>
              <a:rPr lang="en-US" sz="2200" dirty="0" err="1">
                <a:latin typeface="Palatino Linotype" pitchFamily="18" charset="0"/>
              </a:rPr>
              <a:t>algılanırlar</a:t>
            </a:r>
            <a:r>
              <a:rPr lang="en-US" sz="2200" dirty="0">
                <a:latin typeface="Palatino Linotype" pitchFamily="18" charset="0"/>
              </a:rPr>
              <a:t>. </a:t>
            </a:r>
            <a:endParaRPr lang="tr-TR" sz="2200" dirty="0" smtClean="0">
              <a:latin typeface="Palatino Linotype" pitchFamily="18" charset="0"/>
            </a:endParaRPr>
          </a:p>
          <a:p>
            <a:pPr lvl="2" algn="just"/>
            <a:r>
              <a:rPr lang="en-US" sz="2200" b="1" dirty="0" smtClean="0">
                <a:solidFill>
                  <a:schemeClr val="accent4"/>
                </a:solidFill>
                <a:latin typeface="Palatino Linotype" pitchFamily="18" charset="0"/>
              </a:rPr>
              <a:t>“</a:t>
            </a:r>
            <a:r>
              <a:rPr lang="tr-TR" sz="2200" b="1" dirty="0">
                <a:solidFill>
                  <a:schemeClr val="accent4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Bilgisayar ve Teknoloji Yüksek Okulu</a:t>
            </a:r>
            <a:r>
              <a:rPr lang="en-US" sz="2200" b="1" dirty="0" smtClean="0">
                <a:solidFill>
                  <a:schemeClr val="accent4"/>
                </a:solidFill>
                <a:latin typeface="Palatino Linotype" pitchFamily="18" charset="0"/>
              </a:rPr>
              <a:t>”</a:t>
            </a:r>
            <a:endParaRPr lang="tr-TR" sz="2200" b="1" dirty="0" smtClean="0">
              <a:solidFill>
                <a:schemeClr val="accent4"/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Picture 4" descr="HTTP WWW Globe 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048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1ACE41-11E3-425A-AF82-4515996058B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6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47800"/>
            <a:ext cx="81534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</a:rPr>
              <a:t>1. Arama Motorları</a:t>
            </a:r>
          </a:p>
          <a:p>
            <a:pPr lvl="1"/>
            <a:r>
              <a:rPr lang="tr-TR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</a:rPr>
              <a:t>Arama Motoru Nedir?</a:t>
            </a:r>
            <a:endParaRPr lang="tr-TR" sz="19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</a:endParaRPr>
          </a:p>
          <a:p>
            <a:pPr lvl="1"/>
            <a:r>
              <a:rPr lang="tr-TR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</a:rPr>
              <a:t>Çalışma Biçimlerine Göre </a:t>
            </a:r>
            <a:r>
              <a:rPr lang="tr-TR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</a:rPr>
              <a:t>Arama Motorları</a:t>
            </a:r>
            <a:endParaRPr lang="tr-TR" sz="1900" dirty="0" smtClean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</a:endParaRPr>
          </a:p>
          <a:p>
            <a:pPr lvl="2"/>
            <a:r>
              <a:rPr lang="tr-TR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</a:rPr>
              <a:t>Crawlerler</a:t>
            </a:r>
          </a:p>
          <a:p>
            <a:pPr lvl="2"/>
            <a:r>
              <a:rPr lang="tr-TR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</a:rPr>
              <a:t>Dizinler</a:t>
            </a:r>
          </a:p>
          <a:p>
            <a:pPr lvl="2"/>
            <a:r>
              <a:rPr lang="tr-TR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</a:rPr>
              <a:t>Meta Arama </a:t>
            </a:r>
            <a:r>
              <a:rPr lang="tr-TR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</a:rPr>
              <a:t>Motorları</a:t>
            </a:r>
          </a:p>
          <a:p>
            <a:pPr lvl="1"/>
            <a:r>
              <a:rPr lang="tr-TR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</a:rPr>
              <a:t>Arama Motorlarının Sınırlılıkları</a:t>
            </a:r>
          </a:p>
          <a:p>
            <a:pPr lvl="1"/>
            <a:r>
              <a:rPr lang="tr-TR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</a:rPr>
              <a:t>Arama Motorlarının Avantajları</a:t>
            </a:r>
          </a:p>
          <a:p>
            <a:pPr lvl="1"/>
            <a:r>
              <a:rPr lang="tr-TR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</a:rPr>
              <a:t>Arama Motorlarının </a:t>
            </a:r>
            <a:r>
              <a:rPr lang="tr-TR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</a:rPr>
              <a:t>Dezavantajları</a:t>
            </a:r>
          </a:p>
          <a:p>
            <a:pPr lvl="1"/>
            <a:r>
              <a:rPr lang="tr-TR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</a:rPr>
              <a:t>Arama </a:t>
            </a:r>
            <a:r>
              <a:rPr lang="tr-TR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</a:rPr>
              <a:t>Motorunun Güvenilirliği</a:t>
            </a:r>
            <a:endParaRPr lang="tr-TR" sz="19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</a:endParaRPr>
          </a:p>
          <a:p>
            <a:pPr lvl="1"/>
            <a:r>
              <a:rPr lang="tr-TR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</a:rPr>
              <a:t>Arama Motorları ile Arama Yapmak</a:t>
            </a:r>
          </a:p>
          <a:p>
            <a:pPr lvl="1"/>
            <a:r>
              <a:rPr lang="tr-TR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</a:rPr>
              <a:t>Bazı Popüler Arama Motorları</a:t>
            </a:r>
            <a:endParaRPr lang="tr-TR" sz="19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</a:endParaRPr>
          </a:p>
          <a:p>
            <a:pPr lvl="1"/>
            <a:endParaRPr lang="tr-TR" sz="4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</a:endParaRPr>
          </a:p>
          <a:p>
            <a:pPr marL="0" indent="0">
              <a:buNone/>
            </a:pPr>
            <a:r>
              <a:rPr lang="tr-T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</a:rPr>
              <a:t>2. Arama Operatörlerinin Kullanımı</a:t>
            </a:r>
          </a:p>
          <a:p>
            <a:pPr marL="605790" lvl="1" indent="-285750">
              <a:buFont typeface="Wingdings" pitchFamily="2" charset="2"/>
              <a:buChar char="q"/>
            </a:pPr>
            <a:r>
              <a:rPr lang="tr-T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</a:rPr>
              <a:t>Bazı </a:t>
            </a:r>
            <a:r>
              <a:rPr lang="tr-T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</a:rPr>
              <a:t>Arama</a:t>
            </a:r>
            <a:r>
              <a:rPr lang="tr-T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</a:rPr>
              <a:t> Operatörleri</a:t>
            </a:r>
          </a:p>
        </p:txBody>
      </p:sp>
      <p:pic>
        <p:nvPicPr>
          <p:cNvPr id="6" name="Picture 4" descr="HTTP WWW Globe 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048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1ACE41-11E3-425A-AF82-4515996058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135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990600"/>
          </a:xfrm>
        </p:spPr>
        <p:txBody>
          <a:bodyPr>
            <a:normAutofit/>
          </a:bodyPr>
          <a:lstStyle/>
          <a:p>
            <a:pPr marL="0" indent="0"/>
            <a:r>
              <a:rPr lang="tr-TR" sz="3200" dirty="0" smtClean="0">
                <a:latin typeface="Palatino Linotype" pitchFamily="18" charset="0"/>
              </a:rPr>
              <a:t>Bazı Arama Operatörleri</a:t>
            </a:r>
            <a:endParaRPr lang="tr-TR" sz="3200" dirty="0">
              <a:latin typeface="Palatino Linotype" pitchFamily="18" charset="0"/>
            </a:endParaRPr>
          </a:p>
        </p:txBody>
      </p:sp>
      <p:graphicFrame>
        <p:nvGraphicFramePr>
          <p:cNvPr id="6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2134999"/>
              </p:ext>
            </p:extLst>
          </p:nvPr>
        </p:nvGraphicFramePr>
        <p:xfrm>
          <a:off x="457200" y="1889784"/>
          <a:ext cx="8202613" cy="4358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2514600"/>
                <a:gridCol w="1371600"/>
                <a:gridCol w="3478213"/>
              </a:tblGrid>
              <a:tr h="370813">
                <a:tc gridSpan="4">
                  <a:txBody>
                    <a:bodyPr/>
                    <a:lstStyle/>
                    <a:p>
                      <a:r>
                        <a:rPr lang="tr-TR" sz="16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Arama Motoru Operatörleri</a:t>
                      </a:r>
                      <a:endParaRPr lang="en-US" sz="1600" dirty="0"/>
                    </a:p>
                  </a:txBody>
                  <a:tcPr marL="91448" marR="91448" marT="45717" marB="45717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13">
                <a:tc>
                  <a:txBody>
                    <a:bodyPr/>
                    <a:lstStyle/>
                    <a:p>
                      <a:r>
                        <a:rPr lang="en-US" sz="13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Operat</a:t>
                      </a:r>
                      <a:r>
                        <a:rPr lang="tr-TR" sz="13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ö</a:t>
                      </a:r>
                      <a:r>
                        <a:rPr lang="en-US" sz="13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en-US" sz="1300" dirty="0"/>
                    </a:p>
                  </a:txBody>
                  <a:tcPr marL="91448" marR="91448" marT="45717" marB="4571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Tanım</a:t>
                      </a:r>
                      <a:endParaRPr lang="en-US" sz="1200" dirty="0"/>
                    </a:p>
                  </a:txBody>
                  <a:tcPr marL="91448" marR="91448" marT="45717" marB="4571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3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Örnek</a:t>
                      </a:r>
                      <a:endParaRPr lang="en-US" sz="1300" dirty="0"/>
                    </a:p>
                  </a:txBody>
                  <a:tcPr marL="91448" marR="91448" marT="45717" marB="4571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3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Açıklama</a:t>
                      </a:r>
                      <a:endParaRPr lang="en-US" sz="1300" dirty="0"/>
                    </a:p>
                  </a:txBody>
                  <a:tcPr marL="91448" marR="91448" marT="45717" marB="4571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57167">
                <a:tc>
                  <a:txBody>
                    <a:bodyPr/>
                    <a:lstStyle/>
                    <a:p>
                      <a:r>
                        <a:rPr lang="tr-TR" sz="1300" b="1" dirty="0" smtClean="0"/>
                        <a:t>AND, +</a:t>
                      </a:r>
                      <a:endParaRPr lang="en-US" sz="1300" b="1" dirty="0"/>
                    </a:p>
                  </a:txBody>
                  <a:tcPr marL="91448" marR="91448" marT="45717" marB="45717" anchor="ctr" anchorCtr="1"/>
                </a:tc>
                <a:tc>
                  <a:txBody>
                    <a:bodyPr/>
                    <a:lstStyle/>
                    <a:p>
                      <a:r>
                        <a:rPr lang="tr-TR" sz="13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Belli kelimeleri içeren sonuçları gösterir.</a:t>
                      </a:r>
                      <a:endParaRPr lang="en-US" sz="1300" dirty="0"/>
                    </a:p>
                  </a:txBody>
                  <a:tcPr marL="91448" marR="91448" marT="45717" marB="45717"/>
                </a:tc>
                <a:tc>
                  <a:txBody>
                    <a:bodyPr/>
                    <a:lstStyle/>
                    <a:p>
                      <a:r>
                        <a:rPr lang="tr-TR" sz="13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sanat</a:t>
                      </a:r>
                      <a:r>
                        <a:rPr lang="en-US" sz="13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mu</a:t>
                      </a:r>
                      <a:r>
                        <a:rPr lang="tr-TR" sz="13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zik</a:t>
                      </a:r>
                      <a:endParaRPr lang="en-US" sz="1300" dirty="0"/>
                    </a:p>
                  </a:txBody>
                  <a:tcPr marL="91448" marR="91448" marT="45717" marB="45717"/>
                </a:tc>
                <a:tc>
                  <a:txBody>
                    <a:bodyPr/>
                    <a:lstStyle/>
                    <a:p>
                      <a:r>
                        <a:rPr lang="tr-TR" sz="13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Her iki kelimeyi de içeren sonuçlar listelenecek.  (herhangi bir sırada..)</a:t>
                      </a:r>
                      <a:endParaRPr lang="en-US" sz="1300" dirty="0"/>
                    </a:p>
                  </a:txBody>
                  <a:tcPr marL="91448" marR="91448" marT="45717" marB="45717"/>
                </a:tc>
              </a:tr>
              <a:tr h="457167">
                <a:tc>
                  <a:txBody>
                    <a:bodyPr/>
                    <a:lstStyle/>
                    <a:p>
                      <a:r>
                        <a:rPr lang="tr-TR" sz="1300" b="1" dirty="0" smtClean="0"/>
                        <a:t>OR</a:t>
                      </a:r>
                      <a:endParaRPr lang="en-US" sz="1300" b="1" dirty="0"/>
                    </a:p>
                  </a:txBody>
                  <a:tcPr marL="91448" marR="91448" marT="45717" marB="45717" anchor="ctr" anchorCtr="1"/>
                </a:tc>
                <a:tc>
                  <a:txBody>
                    <a:bodyPr/>
                    <a:lstStyle/>
                    <a:p>
                      <a:r>
                        <a:rPr lang="tr-TR" sz="13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Kelimelerden sadece birini içeren socuçları gösterir.</a:t>
                      </a:r>
                      <a:endParaRPr lang="en-US" sz="1300" dirty="0"/>
                    </a:p>
                  </a:txBody>
                  <a:tcPr marL="91448" marR="91448" marT="45717" marB="45717"/>
                </a:tc>
                <a:tc>
                  <a:txBody>
                    <a:bodyPr/>
                    <a:lstStyle/>
                    <a:p>
                      <a:r>
                        <a:rPr lang="tr-TR" sz="1300" b="0" i="0" u="none" strike="noStrike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Internet  OR Web</a:t>
                      </a:r>
                      <a:endParaRPr lang="en-US" sz="1300" dirty="0"/>
                    </a:p>
                  </a:txBody>
                  <a:tcPr marL="91448" marR="91448" marT="45717" marB="45717"/>
                </a:tc>
                <a:tc>
                  <a:txBody>
                    <a:bodyPr/>
                    <a:lstStyle/>
                    <a:p>
                      <a:r>
                        <a:rPr lang="tr-TR" sz="13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YA ‘Internet’ YA DA ‘Web’ kelimelerindeb birini içeren sonuçlar listelenecek.</a:t>
                      </a:r>
                      <a:endParaRPr lang="en-US" sz="1300" dirty="0"/>
                    </a:p>
                  </a:txBody>
                  <a:tcPr marL="91448" marR="91448" marT="45717" marB="45717"/>
                </a:tc>
              </a:tr>
              <a:tr h="492826">
                <a:tc>
                  <a:txBody>
                    <a:bodyPr/>
                    <a:lstStyle/>
                    <a:p>
                      <a:r>
                        <a:rPr lang="tr-TR" sz="1300" b="1" dirty="0" smtClean="0"/>
                        <a:t>NOT, -</a:t>
                      </a:r>
                      <a:endParaRPr lang="en-US" sz="1300" b="1" dirty="0"/>
                    </a:p>
                  </a:txBody>
                  <a:tcPr marL="91448" marR="91448" marT="45717" marB="45717" anchor="ctr" anchorCtr="1"/>
                </a:tc>
                <a:tc>
                  <a:txBody>
                    <a:bodyPr/>
                    <a:lstStyle/>
                    <a:p>
                      <a:r>
                        <a:rPr lang="tr-TR" sz="13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İlgili kelimenin arama sonuçlarında yer almaması için kullanılır.</a:t>
                      </a:r>
                      <a:endParaRPr lang="en-US" sz="1300" dirty="0"/>
                    </a:p>
                  </a:txBody>
                  <a:tcPr marL="91448" marR="91448" marT="45717" marB="45717"/>
                </a:tc>
                <a:tc>
                  <a:txBody>
                    <a:bodyPr/>
                    <a:lstStyle/>
                    <a:p>
                      <a:r>
                        <a:rPr lang="tr-TR" sz="13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süpürge</a:t>
                      </a:r>
                      <a:endParaRPr lang="en-US" sz="13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-e</a:t>
                      </a:r>
                      <a:r>
                        <a:rPr lang="tr-TR" sz="13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lektirikli</a:t>
                      </a:r>
                      <a:endParaRPr lang="en-US" sz="1300" dirty="0"/>
                    </a:p>
                  </a:txBody>
                  <a:tcPr marL="91448" marR="91448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‘Süpürge’ kelimesini içeren ancak ‘elektirikli’ kelimesini  içermeyen sonuçlar listelenecek.</a:t>
                      </a:r>
                      <a:endParaRPr lang="en-US" sz="1300" dirty="0"/>
                    </a:p>
                  </a:txBody>
                  <a:tcPr marL="91448" marR="91448" marT="45717" marB="45717"/>
                </a:tc>
              </a:tr>
              <a:tr h="502835">
                <a:tc>
                  <a:txBody>
                    <a:bodyPr/>
                    <a:lstStyle/>
                    <a:p>
                      <a:r>
                        <a:rPr lang="tr-TR" sz="1300" b="1" dirty="0" smtClean="0"/>
                        <a:t>( )</a:t>
                      </a:r>
                      <a:endParaRPr lang="en-US" sz="1300" b="1" dirty="0"/>
                    </a:p>
                  </a:txBody>
                  <a:tcPr marL="91448" marR="91448" marT="45717" marB="45717" anchor="ctr" anchorCtr="1"/>
                </a:tc>
                <a:tc>
                  <a:txBody>
                    <a:bodyPr/>
                    <a:lstStyle/>
                    <a:p>
                      <a:r>
                        <a:rPr lang="tr-TR" sz="13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Öncelik sırasını belirtmek için kullanılır.</a:t>
                      </a:r>
                      <a:endParaRPr lang="en-US" sz="1300" dirty="0"/>
                    </a:p>
                  </a:txBody>
                  <a:tcPr marL="91448" marR="91448" marT="45717" marB="45717"/>
                </a:tc>
                <a:tc>
                  <a:txBody>
                    <a:bodyPr/>
                    <a:lstStyle/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</a:t>
                      </a:r>
                      <a:r>
                        <a:rPr lang="tr-TR" sz="13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raç</a:t>
                      </a:r>
                      <a:r>
                        <a:rPr lang="en-US" sz="13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OR </a:t>
                      </a:r>
                      <a:r>
                        <a:rPr lang="tr-TR" sz="13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taşıt</a:t>
                      </a:r>
                      <a:r>
                        <a:rPr lang="en-US" sz="13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tr-TR" sz="13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vergi</a:t>
                      </a:r>
                      <a:endParaRPr lang="en-US" sz="1300" dirty="0"/>
                    </a:p>
                  </a:txBody>
                  <a:tcPr marL="91448" marR="91448" marT="45717" marB="45717"/>
                </a:tc>
                <a:tc>
                  <a:txBody>
                    <a:bodyPr/>
                    <a:lstStyle/>
                    <a:p>
                      <a:r>
                        <a:rPr lang="tr-TR" sz="13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rama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sonucunda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listelenen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içeriklerde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araba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+mn-lt"/>
                        </a:rPr>
                        <a:t> 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ya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da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araç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+mn-lt"/>
                        </a:rPr>
                        <a:t> 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kelimelerinden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biri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+mn-lt"/>
                        </a:rPr>
                        <a:t>,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ayrıca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vergi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+mn-lt"/>
                        </a:rPr>
                        <a:t> 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kelimesi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tr-TR" sz="1300" dirty="0" smtClean="0">
                          <a:solidFill>
                            <a:schemeClr val="tx1"/>
                          </a:solidFill>
                          <a:latin typeface="+mn-lt"/>
                        </a:rPr>
                        <a:t>de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geçecektir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  <a:endParaRPr lang="tr-TR" sz="13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8" marR="91448" marT="45717" marB="45717"/>
                </a:tc>
              </a:tr>
              <a:tr h="370918">
                <a:tc>
                  <a:txBody>
                    <a:bodyPr/>
                    <a:lstStyle/>
                    <a:p>
                      <a:r>
                        <a:rPr lang="tr-TR" sz="1300" b="1" dirty="0" smtClean="0"/>
                        <a:t>?</a:t>
                      </a:r>
                      <a:endParaRPr lang="en-US" sz="1300" b="1" dirty="0"/>
                    </a:p>
                  </a:txBody>
                  <a:tcPr marL="91448" marR="91448" marT="45717" marB="45717" anchor="ctr" anchorCtr="1"/>
                </a:tc>
                <a:tc>
                  <a:txBody>
                    <a:bodyPr/>
                    <a:lstStyle/>
                    <a:p>
                      <a:r>
                        <a:rPr lang="tr-TR" sz="1300" dirty="0" smtClean="0"/>
                        <a:t>Tek bir karakterin yerine geçer.</a:t>
                      </a:r>
                      <a:endParaRPr lang="en-US" sz="1300" dirty="0"/>
                    </a:p>
                  </a:txBody>
                  <a:tcPr marL="91448" marR="91448" marT="45717" marB="45717"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latin typeface="Arial" pitchFamily="34" charset="0"/>
                          <a:cs typeface="Arial" pitchFamily="34" charset="0"/>
                        </a:rPr>
                        <a:t>?urs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8" marR="91448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Sonuçlar,  urs ile biten ve her bir  harfle başlayan bütün kelimeleri içerebilir.</a:t>
                      </a:r>
                      <a:r>
                        <a:rPr lang="en-US" sz="13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tr-TR" sz="13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ör: burs</a:t>
                      </a:r>
                      <a:r>
                        <a:rPr lang="en-US" sz="13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tr-TR" sz="13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kurs</a:t>
                      </a:r>
                      <a:r>
                        <a:rPr lang="en-US" sz="13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300" dirty="0" smtClean="0"/>
                    </a:p>
                  </a:txBody>
                  <a:tcPr marL="91448" marR="91448" marT="45717" marB="45717"/>
                </a:tc>
              </a:tr>
              <a:tr h="457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1" dirty="0" smtClean="0"/>
                        <a:t>*</a:t>
                      </a:r>
                      <a:endParaRPr lang="en-US" sz="1300" b="1" dirty="0" smtClean="0"/>
                    </a:p>
                    <a:p>
                      <a:endParaRPr lang="en-US" sz="1300" b="1" i="1" dirty="0"/>
                    </a:p>
                  </a:txBody>
                  <a:tcPr marL="91448" marR="91448" marT="45717" marB="45717"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Birden fazla karakterin yerine geçer.</a:t>
                      </a:r>
                      <a:endParaRPr lang="en-US" sz="1300" dirty="0" smtClean="0"/>
                    </a:p>
                  </a:txBody>
                  <a:tcPr marL="91448" marR="91448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yaz</a:t>
                      </a:r>
                      <a:r>
                        <a:rPr lang="en-US" sz="13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en-US" sz="1300" dirty="0" smtClean="0"/>
                    </a:p>
                    <a:p>
                      <a:endParaRPr lang="en-US" sz="1300" dirty="0"/>
                    </a:p>
                  </a:txBody>
                  <a:tcPr marL="91448" marR="91448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Sonuçlar  yaz ile başlayan bütün kelimeleri içerebilir.</a:t>
                      </a:r>
                      <a:r>
                        <a:rPr lang="en-US" sz="13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tr-TR" sz="13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ör: yaza</a:t>
                      </a:r>
                      <a:r>
                        <a:rPr lang="en-US" sz="13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r, </a:t>
                      </a:r>
                      <a:r>
                        <a:rPr lang="tr-TR" sz="13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yazlık</a:t>
                      </a:r>
                      <a:r>
                        <a:rPr lang="en-US" sz="13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300" dirty="0" smtClean="0"/>
                    </a:p>
                  </a:txBody>
                  <a:tcPr marL="91448" marR="91448" marT="45717" marB="45717"/>
                </a:tc>
              </a:tr>
              <a:tr h="457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 “</a:t>
                      </a:r>
                      <a:endParaRPr lang="en-US" sz="1300" b="1" i="1" dirty="0" smtClean="0"/>
                    </a:p>
                    <a:p>
                      <a:endParaRPr lang="en-US" sz="1300" b="1" i="1" dirty="0"/>
                    </a:p>
                  </a:txBody>
                  <a:tcPr marL="91448" marR="91448" marT="45717" marB="45717" anchor="ctr" anchorCtr="1"/>
                </a:tc>
                <a:tc>
                  <a:txBody>
                    <a:bodyPr/>
                    <a:lstStyle/>
                    <a:p>
                      <a:r>
                        <a:rPr lang="tr-TR" sz="13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Kelimelerin sırasını bozmadan tam aynı cümleyi arar.</a:t>
                      </a:r>
                      <a:endParaRPr lang="en-US" sz="1300" dirty="0" smtClean="0"/>
                    </a:p>
                  </a:txBody>
                  <a:tcPr marL="91448" marR="91448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tr-TR" sz="13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Doğu Akdeniz Üniversitesi</a:t>
                      </a:r>
                      <a:r>
                        <a:rPr lang="en-US" sz="13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endParaRPr lang="en-US" sz="1300" dirty="0" smtClean="0"/>
                    </a:p>
                  </a:txBody>
                  <a:tcPr marL="91448" marR="91448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Sonuçlar, sırasıyla Doğu Akdeniz Üniversitersi kelimelerini içerecek.</a:t>
                      </a:r>
                      <a:endParaRPr lang="en-US" sz="1300" dirty="0" smtClean="0"/>
                    </a:p>
                  </a:txBody>
                  <a:tcPr marL="91448" marR="91448" marT="45717" marB="45717"/>
                </a:tc>
              </a:tr>
            </a:tbl>
          </a:graphicData>
        </a:graphic>
      </p:graphicFrame>
      <p:pic>
        <p:nvPicPr>
          <p:cNvPr id="5" name="Picture 4" descr="HTTP WWW Globe 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048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1ACE41-11E3-425A-AF82-4515996058B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2344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990600"/>
          </a:xfrm>
        </p:spPr>
        <p:txBody>
          <a:bodyPr>
            <a:normAutofit/>
          </a:bodyPr>
          <a:lstStyle/>
          <a:p>
            <a:pPr marL="0" indent="0"/>
            <a:r>
              <a:rPr lang="tr-TR" sz="3200" dirty="0" smtClean="0">
                <a:latin typeface="Palatino Linotype" pitchFamily="18" charset="0"/>
              </a:rPr>
              <a:t>‘AND’ ve ’+’Arama Operatörleri</a:t>
            </a:r>
            <a:endParaRPr lang="tr-TR" sz="3200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302752" cy="4495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tr-TR" sz="2400" dirty="0" smtClean="0">
                <a:latin typeface="Palatino Linotype" pitchFamily="18" charset="0"/>
              </a:rPr>
              <a:t>Ekleme </a:t>
            </a:r>
            <a:r>
              <a:rPr lang="tr-TR" sz="2400" dirty="0">
                <a:latin typeface="Palatino Linotype" pitchFamily="18" charset="0"/>
              </a:rPr>
              <a:t>anlamına gelir, "ve" bağlacı gibi işlem yapar. </a:t>
            </a:r>
            <a:endParaRPr lang="en-US" sz="2400" dirty="0" smtClean="0">
              <a:latin typeface="Palatino Linotype" pitchFamily="18" charset="0"/>
            </a:endParaRPr>
          </a:p>
          <a:p>
            <a:pPr>
              <a:buFont typeface="Wingdings" pitchFamily="2" charset="2"/>
              <a:buChar char="q"/>
            </a:pPr>
            <a:endParaRPr lang="tr-TR" sz="400" dirty="0" smtClean="0">
              <a:latin typeface="Palatino Linotype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sz="2400" dirty="0" smtClean="0">
                <a:latin typeface="Palatino Linotype" pitchFamily="18" charset="0"/>
              </a:rPr>
              <a:t>Komut </a:t>
            </a:r>
            <a:r>
              <a:rPr lang="tr-TR" sz="2400" dirty="0">
                <a:latin typeface="Palatino Linotype" pitchFamily="18" charset="0"/>
              </a:rPr>
              <a:t>satırına </a:t>
            </a:r>
            <a:r>
              <a:rPr lang="tr-TR" sz="2400" dirty="0" smtClean="0">
                <a:latin typeface="Palatino Linotype" pitchFamily="18" charset="0"/>
              </a:rPr>
              <a:t> </a:t>
            </a:r>
            <a:r>
              <a:rPr lang="tr-TR" sz="2400" b="1" dirty="0">
                <a:solidFill>
                  <a:schemeClr val="accent4"/>
                </a:solidFill>
                <a:latin typeface="Palatino Linotype" pitchFamily="18" charset="0"/>
              </a:rPr>
              <a:t>+ organik + </a:t>
            </a:r>
            <a:r>
              <a:rPr lang="tr-TR" sz="2400" b="1" dirty="0" smtClean="0">
                <a:solidFill>
                  <a:schemeClr val="accent4"/>
                </a:solidFill>
                <a:latin typeface="Palatino Linotype" pitchFamily="18" charset="0"/>
              </a:rPr>
              <a:t>kimya </a:t>
            </a:r>
            <a:r>
              <a:rPr lang="tr-TR" sz="2400" dirty="0">
                <a:latin typeface="Palatino Linotype" pitchFamily="18" charset="0"/>
              </a:rPr>
              <a:t>ya da </a:t>
            </a:r>
            <a:r>
              <a:rPr lang="tr-TR" sz="2400" b="1" dirty="0" smtClean="0">
                <a:solidFill>
                  <a:schemeClr val="accent4"/>
                </a:solidFill>
                <a:latin typeface="Palatino Linotype" pitchFamily="18" charset="0"/>
              </a:rPr>
              <a:t>organik </a:t>
            </a:r>
            <a:r>
              <a:rPr lang="tr-TR" sz="2400" b="1" dirty="0">
                <a:solidFill>
                  <a:schemeClr val="accent4"/>
                </a:solidFill>
                <a:latin typeface="Palatino Linotype" pitchFamily="18" charset="0"/>
              </a:rPr>
              <a:t>+ </a:t>
            </a:r>
            <a:r>
              <a:rPr lang="tr-TR" sz="2400" b="1" dirty="0" smtClean="0">
                <a:solidFill>
                  <a:schemeClr val="accent4"/>
                </a:solidFill>
                <a:latin typeface="Palatino Linotype" pitchFamily="18" charset="0"/>
              </a:rPr>
              <a:t>kimya </a:t>
            </a:r>
            <a:r>
              <a:rPr lang="tr-TR" sz="2400" dirty="0" smtClean="0">
                <a:latin typeface="Palatino Linotype" pitchFamily="18" charset="0"/>
              </a:rPr>
              <a:t>yazdığınızda </a:t>
            </a:r>
            <a:r>
              <a:rPr lang="tr-TR" sz="2400" dirty="0">
                <a:latin typeface="Palatino Linotype" pitchFamily="18" charset="0"/>
              </a:rPr>
              <a:t>içinde hem </a:t>
            </a:r>
            <a:r>
              <a:rPr lang="tr-TR" sz="2400" b="1" dirty="0" smtClean="0">
                <a:solidFill>
                  <a:schemeClr val="accent4"/>
                </a:solidFill>
                <a:latin typeface="Palatino Linotype" pitchFamily="18" charset="0"/>
              </a:rPr>
              <a:t>organik</a:t>
            </a:r>
            <a:r>
              <a:rPr lang="tr-TR" sz="2400" dirty="0">
                <a:latin typeface="Palatino Linotype" pitchFamily="18" charset="0"/>
              </a:rPr>
              <a:t> </a:t>
            </a:r>
            <a:r>
              <a:rPr lang="tr-TR" sz="2400" dirty="0" smtClean="0">
                <a:latin typeface="Palatino Linotype" pitchFamily="18" charset="0"/>
              </a:rPr>
              <a:t> hem </a:t>
            </a:r>
            <a:r>
              <a:rPr lang="tr-TR" sz="2400" dirty="0">
                <a:latin typeface="Palatino Linotype" pitchFamily="18" charset="0"/>
              </a:rPr>
              <a:t>de </a:t>
            </a:r>
            <a:r>
              <a:rPr lang="tr-TR" sz="2400" b="1" dirty="0" smtClean="0">
                <a:solidFill>
                  <a:schemeClr val="accent4"/>
                </a:solidFill>
                <a:latin typeface="Palatino Linotype" pitchFamily="18" charset="0"/>
              </a:rPr>
              <a:t>kimya</a:t>
            </a:r>
            <a:r>
              <a:rPr lang="tr-TR" sz="2400" dirty="0" smtClean="0">
                <a:latin typeface="Palatino Linotype" pitchFamily="18" charset="0"/>
              </a:rPr>
              <a:t> kelimelerinin </a:t>
            </a:r>
            <a:r>
              <a:rPr lang="tr-TR" sz="2400" dirty="0">
                <a:latin typeface="Palatino Linotype" pitchFamily="18" charset="0"/>
              </a:rPr>
              <a:t>aynı anda bulunduğu dokümanları listeler. </a:t>
            </a:r>
            <a:endParaRPr lang="en-US" sz="2400" dirty="0" smtClean="0">
              <a:latin typeface="Palatino Linotype" pitchFamily="18" charset="0"/>
            </a:endParaRPr>
          </a:p>
          <a:p>
            <a:pPr>
              <a:buFont typeface="Wingdings" pitchFamily="2" charset="2"/>
              <a:buChar char="q"/>
            </a:pPr>
            <a:endParaRPr lang="tr-TR" sz="400" dirty="0" smtClean="0">
              <a:latin typeface="Palatino Linotype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sz="2400" dirty="0" smtClean="0">
                <a:latin typeface="Palatino Linotype" pitchFamily="18" charset="0"/>
              </a:rPr>
              <a:t>Ama </a:t>
            </a:r>
            <a:r>
              <a:rPr lang="tr-TR" sz="2400" dirty="0">
                <a:latin typeface="Palatino Linotype" pitchFamily="18" charset="0"/>
              </a:rPr>
              <a:t>bu ifadeleri ararken kelimelerin yan yana olmasıyla ilgilenmez. Yani dokümanın başında </a:t>
            </a:r>
            <a:r>
              <a:rPr lang="tr-TR" sz="2400" b="1" dirty="0" smtClean="0">
                <a:solidFill>
                  <a:schemeClr val="accent4"/>
                </a:solidFill>
                <a:latin typeface="Palatino Linotype" pitchFamily="18" charset="0"/>
              </a:rPr>
              <a:t>organik</a:t>
            </a:r>
            <a:r>
              <a:rPr lang="tr-TR" sz="2400" dirty="0" smtClean="0">
                <a:latin typeface="Palatino Linotype" pitchFamily="18" charset="0"/>
              </a:rPr>
              <a:t>, </a:t>
            </a:r>
            <a:r>
              <a:rPr lang="tr-TR" sz="2400" dirty="0">
                <a:latin typeface="Palatino Linotype" pitchFamily="18" charset="0"/>
              </a:rPr>
              <a:t>dokümanın sonuna doğru </a:t>
            </a:r>
            <a:r>
              <a:rPr lang="tr-TR" sz="2400" b="1" dirty="0" smtClean="0">
                <a:solidFill>
                  <a:schemeClr val="accent4"/>
                </a:solidFill>
                <a:latin typeface="Palatino Linotype" pitchFamily="18" charset="0"/>
              </a:rPr>
              <a:t>kimya</a:t>
            </a:r>
            <a:r>
              <a:rPr lang="tr-TR" sz="2400" dirty="0" smtClean="0">
                <a:latin typeface="Palatino Linotype" pitchFamily="18" charset="0"/>
              </a:rPr>
              <a:t> </a:t>
            </a:r>
            <a:r>
              <a:rPr lang="tr-TR" sz="2400" dirty="0">
                <a:latin typeface="Palatino Linotype" pitchFamily="18" charset="0"/>
              </a:rPr>
              <a:t>ifadeleri geçiyor ya da dokümanın başında </a:t>
            </a:r>
            <a:r>
              <a:rPr lang="tr-TR" sz="2400" b="1" dirty="0" smtClean="0">
                <a:solidFill>
                  <a:schemeClr val="accent4"/>
                </a:solidFill>
                <a:latin typeface="Palatino Linotype" pitchFamily="18" charset="0"/>
              </a:rPr>
              <a:t>kimya</a:t>
            </a:r>
            <a:r>
              <a:rPr lang="tr-TR" sz="2400" dirty="0" smtClean="0">
                <a:latin typeface="Palatino Linotype" pitchFamily="18" charset="0"/>
              </a:rPr>
              <a:t>, </a:t>
            </a:r>
            <a:r>
              <a:rPr lang="tr-TR" sz="2400" dirty="0">
                <a:latin typeface="Palatino Linotype" pitchFamily="18" charset="0"/>
              </a:rPr>
              <a:t>dokümanın sonuna doğru </a:t>
            </a:r>
            <a:r>
              <a:rPr lang="tr-TR" sz="2400" b="1" dirty="0" smtClean="0">
                <a:solidFill>
                  <a:schemeClr val="accent4"/>
                </a:solidFill>
                <a:latin typeface="Palatino Linotype" pitchFamily="18" charset="0"/>
              </a:rPr>
              <a:t>organik</a:t>
            </a:r>
            <a:r>
              <a:rPr lang="tr-TR" sz="2400" dirty="0">
                <a:latin typeface="Palatino Linotype" pitchFamily="18" charset="0"/>
              </a:rPr>
              <a:t>" ifadeleri geçiyor olabilir. </a:t>
            </a:r>
            <a:endParaRPr lang="tr-TR" sz="2400" dirty="0" smtClean="0">
              <a:latin typeface="Palatino Linotype" pitchFamily="18" charset="0"/>
            </a:endParaRPr>
          </a:p>
        </p:txBody>
      </p:sp>
      <p:pic>
        <p:nvPicPr>
          <p:cNvPr id="5" name="Picture 4" descr="HTTP WWW Globe 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048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1ACE41-11E3-425A-AF82-4515996058B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1478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990600"/>
          </a:xfrm>
        </p:spPr>
        <p:txBody>
          <a:bodyPr>
            <a:normAutofit/>
          </a:bodyPr>
          <a:lstStyle/>
          <a:p>
            <a:pPr marL="0" indent="0"/>
            <a:r>
              <a:rPr lang="tr-TR" sz="3200" dirty="0" smtClean="0">
                <a:latin typeface="Palatino Linotype" pitchFamily="18" charset="0"/>
              </a:rPr>
              <a:t>‘AND’ ve ’+’Arama Operatörleri</a:t>
            </a:r>
            <a:endParaRPr lang="tr-TR" sz="3200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495800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 smtClean="0">
                <a:latin typeface="Palatino Linotype" pitchFamily="18" charset="0"/>
                <a:ea typeface="Verdana" pitchFamily="34" charset="0"/>
                <a:cs typeface="Verdana" pitchFamily="34" charset="0"/>
              </a:rPr>
              <a:t>Örne</a:t>
            </a:r>
            <a:r>
              <a:rPr lang="tr-TR" sz="2400" dirty="0">
                <a:latin typeface="Palatino Linotype" pitchFamily="18" charset="0"/>
                <a:ea typeface="Verdana" pitchFamily="34" charset="0"/>
                <a:cs typeface="Verdana" pitchFamily="34" charset="0"/>
              </a:rPr>
              <a:t>ğ</a:t>
            </a:r>
            <a:r>
              <a:rPr lang="en-US" sz="2400" dirty="0">
                <a:latin typeface="Palatino Linotype" pitchFamily="18" charset="0"/>
                <a:ea typeface="Verdana" pitchFamily="34" charset="0"/>
                <a:cs typeface="Verdana" pitchFamily="34" charset="0"/>
              </a:rPr>
              <a:t>in, </a:t>
            </a:r>
            <a:r>
              <a:rPr lang="tr-TR" sz="2400" b="1" dirty="0" smtClean="0">
                <a:solidFill>
                  <a:schemeClr val="accent4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sz="2400" b="1" dirty="0" err="1">
                <a:solidFill>
                  <a:schemeClr val="accent4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zmir</a:t>
            </a:r>
            <a:r>
              <a:rPr lang="en-US" sz="2400" b="1" dirty="0">
                <a:solidFill>
                  <a:schemeClr val="accent4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AND </a:t>
            </a:r>
            <a:r>
              <a:rPr lang="tr-TR" sz="2400" b="1" dirty="0">
                <a:solidFill>
                  <a:schemeClr val="accent4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o</a:t>
            </a:r>
            <a:r>
              <a:rPr lang="en-US" sz="2400" b="1" dirty="0" err="1" smtClean="0">
                <a:solidFill>
                  <a:schemeClr val="accent4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tel</a:t>
            </a:r>
            <a:r>
              <a:rPr lang="en-US" sz="2400" dirty="0" smtClean="0"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latin typeface="Palatino Linotype" pitchFamily="18" charset="0"/>
                <a:ea typeface="Verdana" pitchFamily="34" charset="0"/>
                <a:cs typeface="Verdana" pitchFamily="34" charset="0"/>
              </a:rPr>
              <a:t>yazarsan</a:t>
            </a:r>
            <a:r>
              <a:rPr lang="tr-TR" sz="2400" dirty="0"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400" dirty="0">
                <a:latin typeface="Palatino Linotype" pitchFamily="18" charset="0"/>
                <a:ea typeface="Verdana" pitchFamily="34" charset="0"/>
                <a:cs typeface="Verdana" pitchFamily="34" charset="0"/>
              </a:rPr>
              <a:t>z, hem </a:t>
            </a:r>
            <a:r>
              <a:rPr lang="tr-TR" sz="2400" dirty="0">
                <a:latin typeface="Palatino Linotype" pitchFamily="18" charset="0"/>
                <a:ea typeface="Verdana" pitchFamily="34" charset="0"/>
                <a:cs typeface="Verdana" pitchFamily="34" charset="0"/>
              </a:rPr>
              <a:t>İ</a:t>
            </a:r>
            <a:r>
              <a:rPr lang="en-US" sz="2400" dirty="0" err="1">
                <a:latin typeface="Palatino Linotype" pitchFamily="18" charset="0"/>
                <a:ea typeface="Verdana" pitchFamily="34" charset="0"/>
                <a:cs typeface="Verdana" pitchFamily="34" charset="0"/>
              </a:rPr>
              <a:t>zmir</a:t>
            </a:r>
            <a:r>
              <a:rPr lang="en-US" sz="2400" dirty="0">
                <a:latin typeface="Palatino Linotype" pitchFamily="18" charset="0"/>
                <a:ea typeface="Verdana" pitchFamily="34" charset="0"/>
                <a:cs typeface="Verdana" pitchFamily="34" charset="0"/>
              </a:rPr>
              <a:t> hem de </a:t>
            </a:r>
            <a:r>
              <a:rPr lang="en-US" sz="2400" dirty="0" err="1">
                <a:latin typeface="Palatino Linotype" pitchFamily="18" charset="0"/>
                <a:ea typeface="Verdana" pitchFamily="34" charset="0"/>
                <a:cs typeface="Verdana" pitchFamily="34" charset="0"/>
              </a:rPr>
              <a:t>otel</a:t>
            </a:r>
            <a:r>
              <a:rPr lang="en-US" sz="2400" dirty="0"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latin typeface="Palatino Linotype" pitchFamily="18" charset="0"/>
                <a:ea typeface="Verdana" pitchFamily="34" charset="0"/>
                <a:cs typeface="Verdana" pitchFamily="34" charset="0"/>
              </a:rPr>
              <a:t>kelimelerinin</a:t>
            </a:r>
            <a:r>
              <a:rPr lang="en-US" sz="2400" dirty="0"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latin typeface="Palatino Linotype" pitchFamily="18" charset="0"/>
                <a:ea typeface="Verdana" pitchFamily="34" charset="0"/>
                <a:cs typeface="Verdana" pitchFamily="34" charset="0"/>
              </a:rPr>
              <a:t>geçti</a:t>
            </a:r>
            <a:r>
              <a:rPr lang="tr-TR" sz="2400" dirty="0">
                <a:latin typeface="Palatino Linotype" pitchFamily="18" charset="0"/>
                <a:ea typeface="Verdana" pitchFamily="34" charset="0"/>
                <a:cs typeface="Verdana" pitchFamily="34" charset="0"/>
              </a:rPr>
              <a:t>ğ</a:t>
            </a:r>
            <a:r>
              <a:rPr lang="en-US" sz="2400" dirty="0" err="1">
                <a:latin typeface="Palatino Linotype" pitchFamily="18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sz="2400" dirty="0"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latin typeface="Palatino Linotype" pitchFamily="18" charset="0"/>
                <a:ea typeface="Verdana" pitchFamily="34" charset="0"/>
                <a:cs typeface="Verdana" pitchFamily="34" charset="0"/>
              </a:rPr>
              <a:t>alanlar</a:t>
            </a:r>
            <a:r>
              <a:rPr lang="en-US" sz="2400" dirty="0"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latin typeface="Palatino Linotype" pitchFamily="18" charset="0"/>
                <a:ea typeface="Verdana" pitchFamily="34" charset="0"/>
                <a:cs typeface="Verdana" pitchFamily="34" charset="0"/>
              </a:rPr>
              <a:t>listelenecektir</a:t>
            </a:r>
            <a:r>
              <a:rPr lang="en-US" sz="2400" dirty="0">
                <a:latin typeface="Palatino Linotype" pitchFamily="18" charset="0"/>
                <a:ea typeface="Verdana" pitchFamily="34" charset="0"/>
                <a:cs typeface="Verdana" pitchFamily="34" charset="0"/>
              </a:rPr>
              <a:t>. </a:t>
            </a:r>
            <a:endParaRPr lang="en-US" sz="2400" dirty="0" smtClean="0"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400" dirty="0" smtClean="0"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2400" dirty="0" err="1" smtClean="0">
                <a:latin typeface="Palatino Linotype" pitchFamily="18" charset="0"/>
                <a:ea typeface="Verdana" pitchFamily="34" charset="0"/>
                <a:cs typeface="Verdana" pitchFamily="34" charset="0"/>
              </a:rPr>
              <a:t>Baz</a:t>
            </a:r>
            <a:r>
              <a:rPr lang="tr-TR" sz="2400" dirty="0"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400" dirty="0"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latin typeface="Palatino Linotype" pitchFamily="18" charset="0"/>
                <a:ea typeface="Verdana" pitchFamily="34" charset="0"/>
                <a:cs typeface="Verdana" pitchFamily="34" charset="0"/>
              </a:rPr>
              <a:t>arama</a:t>
            </a:r>
            <a:r>
              <a:rPr lang="en-US" sz="2400" dirty="0"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latin typeface="Palatino Linotype" pitchFamily="18" charset="0"/>
                <a:ea typeface="Verdana" pitchFamily="34" charset="0"/>
                <a:cs typeface="Verdana" pitchFamily="34" charset="0"/>
              </a:rPr>
              <a:t>servislerine</a:t>
            </a:r>
            <a:r>
              <a:rPr lang="en-US" sz="2400" dirty="0"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b="1" dirty="0" err="1" smtClean="0">
                <a:solidFill>
                  <a:schemeClr val="accent4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izmir</a:t>
            </a:r>
            <a:r>
              <a:rPr lang="en-US" sz="2400" b="1" dirty="0" smtClean="0">
                <a:solidFill>
                  <a:schemeClr val="accent4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b="1" dirty="0">
                <a:solidFill>
                  <a:schemeClr val="accent4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+ </a:t>
            </a:r>
            <a:r>
              <a:rPr lang="en-US" sz="2400" b="1" dirty="0" err="1" smtClean="0">
                <a:solidFill>
                  <a:schemeClr val="accent4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otel</a:t>
            </a:r>
            <a:r>
              <a:rPr lang="en-US" sz="2400" dirty="0" smtClean="0"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latin typeface="Palatino Linotype" pitchFamily="18" charset="0"/>
                <a:ea typeface="Verdana" pitchFamily="34" charset="0"/>
                <a:cs typeface="Verdana" pitchFamily="34" charset="0"/>
              </a:rPr>
              <a:t>yazarak</a:t>
            </a:r>
            <a:r>
              <a:rPr lang="en-US" sz="2400" dirty="0"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latin typeface="Palatino Linotype" pitchFamily="18" charset="0"/>
                <a:ea typeface="Verdana" pitchFamily="34" charset="0"/>
                <a:cs typeface="Verdana" pitchFamily="34" charset="0"/>
              </a:rPr>
              <a:t>ayn</a:t>
            </a:r>
            <a:r>
              <a:rPr lang="tr-TR" sz="2400" dirty="0"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400" dirty="0"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latin typeface="Palatino Linotype" pitchFamily="18" charset="0"/>
                <a:ea typeface="Verdana" pitchFamily="34" charset="0"/>
                <a:cs typeface="Verdana" pitchFamily="34" charset="0"/>
              </a:rPr>
              <a:t>aramay</a:t>
            </a:r>
            <a:r>
              <a:rPr lang="tr-TR" sz="2400" dirty="0"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400" dirty="0"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latin typeface="Palatino Linotype" pitchFamily="18" charset="0"/>
                <a:ea typeface="Verdana" pitchFamily="34" charset="0"/>
                <a:cs typeface="Verdana" pitchFamily="34" charset="0"/>
              </a:rPr>
              <a:t>yapt</a:t>
            </a:r>
            <a:r>
              <a:rPr lang="tr-TR" sz="2400" dirty="0"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400" dirty="0" err="1">
                <a:latin typeface="Palatino Linotype" pitchFamily="18" charset="0"/>
                <a:ea typeface="Verdana" pitchFamily="34" charset="0"/>
                <a:cs typeface="Verdana" pitchFamily="34" charset="0"/>
              </a:rPr>
              <a:t>rabilirsiniz</a:t>
            </a:r>
            <a:r>
              <a:rPr lang="en-US" sz="2400" dirty="0" smtClean="0">
                <a:latin typeface="Palatino Linotype" pitchFamily="18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/>
            <a:endParaRPr lang="en-US" sz="400" dirty="0" smtClean="0"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buNone/>
            </a:pPr>
            <a:endParaRPr lang="tr-TR" sz="2400" dirty="0">
              <a:latin typeface="Palatino Linotype" pitchFamily="18" charset="0"/>
            </a:endParaRPr>
          </a:p>
        </p:txBody>
      </p:sp>
      <p:pic>
        <p:nvPicPr>
          <p:cNvPr id="5" name="Picture 4" descr="HTTP WWW Globe 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048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1ACE41-11E3-425A-AF82-4515996058B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1437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990600"/>
          </a:xfrm>
        </p:spPr>
        <p:txBody>
          <a:bodyPr>
            <a:normAutofit/>
          </a:bodyPr>
          <a:lstStyle/>
          <a:p>
            <a:pPr marL="0" indent="0"/>
            <a:r>
              <a:rPr lang="tr-TR" sz="3200" dirty="0" smtClean="0">
                <a:latin typeface="Palatino Linotype" pitchFamily="18" charset="0"/>
              </a:rPr>
              <a:t>‘</a:t>
            </a:r>
            <a:r>
              <a:rPr lang="en-US" sz="3200" dirty="0" smtClean="0">
                <a:latin typeface="Palatino Linotype" pitchFamily="18" charset="0"/>
              </a:rPr>
              <a:t>OR</a:t>
            </a:r>
            <a:r>
              <a:rPr lang="tr-TR" sz="3200" dirty="0" smtClean="0">
                <a:latin typeface="Palatino Linotype" pitchFamily="18" charset="0"/>
              </a:rPr>
              <a:t>’ Arama Operatörü</a:t>
            </a:r>
            <a:endParaRPr lang="tr-TR" sz="3200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495800"/>
          </a:xfrm>
        </p:spPr>
        <p:txBody>
          <a:bodyPr>
            <a:noAutofit/>
          </a:bodyPr>
          <a:lstStyle/>
          <a:p>
            <a:r>
              <a:rPr lang="tr-TR" sz="2400" dirty="0" smtClean="0">
                <a:latin typeface="Palatino Linotype" pitchFamily="18" charset="0"/>
              </a:rPr>
              <a:t>Verilen </a:t>
            </a:r>
            <a:r>
              <a:rPr lang="tr-TR" sz="2400" dirty="0">
                <a:latin typeface="Palatino Linotype" pitchFamily="18" charset="0"/>
              </a:rPr>
              <a:t>kelimelerden herhangi birini içeren sayfaları tarar. </a:t>
            </a:r>
            <a:endParaRPr lang="tr-TR" sz="2400" dirty="0" smtClean="0">
              <a:latin typeface="Palatino Linotype" pitchFamily="18" charset="0"/>
            </a:endParaRPr>
          </a:p>
          <a:p>
            <a:endParaRPr lang="tr-TR" sz="800" dirty="0" smtClean="0">
              <a:latin typeface="Palatino Linotype" pitchFamily="18" charset="0"/>
            </a:endParaRPr>
          </a:p>
          <a:p>
            <a:r>
              <a:rPr lang="en-US" sz="2400" dirty="0" err="1" smtClean="0">
                <a:latin typeface="Palatino Linotype" pitchFamily="18" charset="0"/>
              </a:rPr>
              <a:t>Örneğin</a:t>
            </a:r>
            <a:r>
              <a:rPr lang="en-US" sz="2400" dirty="0" smtClean="0">
                <a:latin typeface="Palatino Linotype" pitchFamily="18" charset="0"/>
              </a:rPr>
              <a:t>,</a:t>
            </a:r>
            <a:r>
              <a:rPr lang="tr-TR" sz="2400" dirty="0" smtClean="0">
                <a:latin typeface="Palatino Linotype" pitchFamily="18" charset="0"/>
              </a:rPr>
              <a:t> </a:t>
            </a:r>
            <a:r>
              <a:rPr lang="tr-TR" sz="2400" b="1" dirty="0">
                <a:solidFill>
                  <a:schemeClr val="accent4"/>
                </a:solidFill>
                <a:latin typeface="Palatino Linotype" pitchFamily="18" charset="0"/>
              </a:rPr>
              <a:t>M</a:t>
            </a:r>
            <a:r>
              <a:rPr lang="en-US" sz="2400" b="1" dirty="0" err="1" smtClean="0">
                <a:solidFill>
                  <a:schemeClr val="accent4"/>
                </a:solidFill>
                <a:latin typeface="Palatino Linotype" pitchFamily="18" charset="0"/>
              </a:rPr>
              <a:t>icrosoft</a:t>
            </a:r>
            <a:r>
              <a:rPr lang="en-US" sz="2400" b="1" dirty="0" smtClean="0">
                <a:solidFill>
                  <a:schemeClr val="accent4"/>
                </a:solidFill>
                <a:latin typeface="Palatino Linotype" pitchFamily="18" charset="0"/>
              </a:rPr>
              <a:t> </a:t>
            </a:r>
            <a:r>
              <a:rPr lang="en-US" sz="2400" b="1" dirty="0">
                <a:solidFill>
                  <a:schemeClr val="accent4"/>
                </a:solidFill>
                <a:latin typeface="Palatino Linotype" pitchFamily="18" charset="0"/>
              </a:rPr>
              <a:t>OR </a:t>
            </a:r>
            <a:r>
              <a:rPr lang="en-US" sz="2400" b="1" dirty="0" smtClean="0">
                <a:solidFill>
                  <a:schemeClr val="accent4"/>
                </a:solidFill>
                <a:latin typeface="Palatino Linotype" pitchFamily="18" charset="0"/>
              </a:rPr>
              <a:t>Netscape</a:t>
            </a:r>
            <a:r>
              <a:rPr lang="tr-TR" sz="2400" b="1" dirty="0" smtClean="0">
                <a:solidFill>
                  <a:schemeClr val="accent4"/>
                </a:solidFill>
                <a:latin typeface="Palatino Linotype" pitchFamily="18" charset="0"/>
              </a:rPr>
              <a:t> </a:t>
            </a:r>
            <a:r>
              <a:rPr lang="tr-TR" sz="2400" dirty="0" smtClean="0">
                <a:latin typeface="Palatino Linotype" pitchFamily="18" charset="0"/>
              </a:rPr>
              <a:t>diye arama yapılırsa</a:t>
            </a:r>
            <a:r>
              <a:rPr lang="en-US" sz="2400" dirty="0" smtClean="0">
                <a:latin typeface="Palatino Linotype" pitchFamily="18" charset="0"/>
              </a:rPr>
              <a:t>, </a:t>
            </a:r>
            <a:r>
              <a:rPr lang="en-US" sz="2400" b="1" dirty="0" smtClean="0">
                <a:solidFill>
                  <a:schemeClr val="accent4"/>
                </a:solidFill>
                <a:latin typeface="Palatino Linotype" pitchFamily="18" charset="0"/>
              </a:rPr>
              <a:t>Microsoft</a:t>
            </a:r>
            <a:r>
              <a:rPr lang="tr-TR" sz="2400" b="1" dirty="0">
                <a:solidFill>
                  <a:schemeClr val="accent4"/>
                </a:solidFill>
                <a:latin typeface="Palatino Linotype" pitchFamily="18" charset="0"/>
              </a:rPr>
              <a:t> </a:t>
            </a:r>
            <a:r>
              <a:rPr lang="tr-TR" sz="2400" b="1" dirty="0" smtClean="0">
                <a:solidFill>
                  <a:schemeClr val="accent4"/>
                </a:solidFill>
                <a:latin typeface="Palatino Linotype" pitchFamily="18" charset="0"/>
              </a:rPr>
              <a:t>veya</a:t>
            </a:r>
            <a:r>
              <a:rPr lang="en-US" sz="2400" b="1" dirty="0" smtClean="0">
                <a:solidFill>
                  <a:schemeClr val="accent4"/>
                </a:solidFill>
                <a:latin typeface="Palatino Linotype" pitchFamily="18" charset="0"/>
              </a:rPr>
              <a:t> Netscape</a:t>
            </a:r>
            <a:r>
              <a:rPr lang="tr-TR" sz="2400" b="1" dirty="0" smtClean="0">
                <a:solidFill>
                  <a:schemeClr val="accent4"/>
                </a:solidFill>
                <a:latin typeface="Palatino Linotype" pitchFamily="18" charset="0"/>
              </a:rPr>
              <a:t> </a:t>
            </a:r>
            <a:r>
              <a:rPr lang="tr-TR" sz="2400" dirty="0" smtClean="0">
                <a:latin typeface="Palatino Linotype" pitchFamily="18" charset="0"/>
              </a:rPr>
              <a:t>kel</a:t>
            </a:r>
            <a:r>
              <a:rPr lang="en-US" sz="2400" dirty="0" err="1" smtClean="0">
                <a:latin typeface="Palatino Linotype" pitchFamily="18" charset="0"/>
              </a:rPr>
              <a:t>i</a:t>
            </a:r>
            <a:r>
              <a:rPr lang="tr-TR" sz="2400" dirty="0" smtClean="0">
                <a:latin typeface="Palatino Linotype" pitchFamily="18" charset="0"/>
              </a:rPr>
              <a:t>melerinden herhangi birini </a:t>
            </a:r>
            <a:r>
              <a:rPr lang="en-US" sz="2400" dirty="0" err="1" smtClean="0">
                <a:latin typeface="Palatino Linotype" pitchFamily="18" charset="0"/>
              </a:rPr>
              <a:t>içeren</a:t>
            </a: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alanlar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listelenecektir</a:t>
            </a:r>
            <a:r>
              <a:rPr lang="en-US" sz="2400" dirty="0" smtClean="0">
                <a:latin typeface="Palatino Linotype" pitchFamily="18" charset="0"/>
              </a:rPr>
              <a:t>.</a:t>
            </a:r>
            <a:endParaRPr lang="tr-TR" sz="2400" dirty="0" smtClean="0">
              <a:latin typeface="Palatino Linotype" pitchFamily="18" charset="0"/>
            </a:endParaRPr>
          </a:p>
          <a:p>
            <a:endParaRPr lang="tr-TR" sz="800" dirty="0" smtClean="0"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r>
              <a:rPr lang="tr-TR" sz="2400" dirty="0" smtClean="0">
                <a:latin typeface="Palatino Linotype" pitchFamily="18" charset="0"/>
                <a:ea typeface="Verdana" pitchFamily="34" charset="0"/>
                <a:cs typeface="Verdana" pitchFamily="34" charset="0"/>
              </a:rPr>
              <a:t>Örnek:</a:t>
            </a:r>
          </a:p>
          <a:p>
            <a:pPr lvl="1"/>
            <a:r>
              <a:rPr lang="tr-TR" sz="2400" b="1" dirty="0">
                <a:solidFill>
                  <a:schemeClr val="accent4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m</a:t>
            </a:r>
            <a:r>
              <a:rPr lang="tr-TR" sz="2400" b="1" dirty="0" smtClean="0">
                <a:solidFill>
                  <a:schemeClr val="accent4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aymunlar OR şempanzeler</a:t>
            </a:r>
          </a:p>
        </p:txBody>
      </p:sp>
      <p:pic>
        <p:nvPicPr>
          <p:cNvPr id="5" name="Picture 4" descr="HTTP WWW Globe 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048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1ACE41-11E3-425A-AF82-4515996058B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728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990600"/>
          </a:xfrm>
        </p:spPr>
        <p:txBody>
          <a:bodyPr>
            <a:normAutofit/>
          </a:bodyPr>
          <a:lstStyle/>
          <a:p>
            <a:pPr marL="0" indent="0"/>
            <a:r>
              <a:rPr lang="tr-TR" sz="3200" dirty="0" smtClean="0">
                <a:latin typeface="Palatino Linotype" pitchFamily="18" charset="0"/>
              </a:rPr>
              <a:t>‘N</a:t>
            </a:r>
            <a:r>
              <a:rPr lang="en-US" sz="3200" dirty="0" smtClean="0">
                <a:latin typeface="Palatino Linotype" pitchFamily="18" charset="0"/>
              </a:rPr>
              <a:t>O</a:t>
            </a:r>
            <a:r>
              <a:rPr lang="tr-TR" sz="3200" dirty="0" smtClean="0">
                <a:latin typeface="Palatino Linotype" pitchFamily="18" charset="0"/>
              </a:rPr>
              <a:t>T’ ve ‘</a:t>
            </a:r>
            <a:r>
              <a:rPr lang="tr-TR" sz="3200" b="1" dirty="0">
                <a:latin typeface="Palatino Linotype" pitchFamily="18" charset="0"/>
              </a:rPr>
              <a:t>-</a:t>
            </a:r>
            <a:r>
              <a:rPr lang="tr-TR" sz="3200" dirty="0" smtClean="0">
                <a:latin typeface="Palatino Linotype" pitchFamily="18" charset="0"/>
              </a:rPr>
              <a:t>’ Arama Operatörleri</a:t>
            </a:r>
            <a:endParaRPr lang="tr-TR" sz="3200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495800"/>
          </a:xfrm>
        </p:spPr>
        <p:txBody>
          <a:bodyPr>
            <a:noAutofit/>
          </a:bodyPr>
          <a:lstStyle/>
          <a:p>
            <a:r>
              <a:rPr lang="tr-TR" sz="2400" dirty="0">
                <a:latin typeface="Palatino Linotype" pitchFamily="18" charset="0"/>
              </a:rPr>
              <a:t>Bu parametre çıkarmak anlamına gelir. </a:t>
            </a:r>
            <a:endParaRPr lang="tr-TR" sz="2400" dirty="0" smtClean="0">
              <a:latin typeface="Palatino Linotype" pitchFamily="18" charset="0"/>
            </a:endParaRPr>
          </a:p>
          <a:p>
            <a:endParaRPr lang="tr-TR" sz="400" dirty="0" smtClean="0">
              <a:latin typeface="Palatino Linotype" pitchFamily="18" charset="0"/>
            </a:endParaRPr>
          </a:p>
          <a:p>
            <a:r>
              <a:rPr lang="tr-TR" sz="2400" dirty="0" smtClean="0">
                <a:latin typeface="Palatino Linotype" pitchFamily="18" charset="0"/>
              </a:rPr>
              <a:t>Aranılan </a:t>
            </a:r>
            <a:r>
              <a:rPr lang="tr-TR" sz="2400" dirty="0">
                <a:latin typeface="Palatino Linotype" pitchFamily="18" charset="0"/>
              </a:rPr>
              <a:t>dokümanda istemediğiniz bir kelime varsa, o kelimenin geçmediği dokümanları arar. </a:t>
            </a:r>
            <a:endParaRPr lang="tr-TR" sz="2400" dirty="0" smtClean="0">
              <a:latin typeface="Palatino Linotype" pitchFamily="18" charset="0"/>
            </a:endParaRPr>
          </a:p>
          <a:p>
            <a:endParaRPr lang="tr-TR" sz="400" dirty="0" smtClean="0">
              <a:latin typeface="Palatino Linotype" pitchFamily="18" charset="0"/>
            </a:endParaRPr>
          </a:p>
          <a:p>
            <a:r>
              <a:rPr lang="tr-TR" sz="2400" dirty="0" smtClean="0">
                <a:latin typeface="Palatino Linotype" pitchFamily="18" charset="0"/>
              </a:rPr>
              <a:t>Mesela </a:t>
            </a:r>
            <a:r>
              <a:rPr lang="tr-TR" sz="2400" b="1" dirty="0" smtClean="0">
                <a:solidFill>
                  <a:schemeClr val="accent4"/>
                </a:solidFill>
                <a:latin typeface="Palatino Linotype" pitchFamily="18" charset="0"/>
              </a:rPr>
              <a:t>"</a:t>
            </a:r>
            <a:r>
              <a:rPr lang="tr-TR" sz="2400" b="1" dirty="0">
                <a:solidFill>
                  <a:schemeClr val="accent4"/>
                </a:solidFill>
                <a:latin typeface="Palatino Linotype" pitchFamily="18" charset="0"/>
              </a:rPr>
              <a:t>organik kimya" </a:t>
            </a:r>
            <a:r>
              <a:rPr lang="tr-TR" sz="2400" b="1" dirty="0" smtClean="0">
                <a:solidFill>
                  <a:schemeClr val="accent4"/>
                </a:solidFill>
                <a:latin typeface="Palatino Linotype" pitchFamily="18" charset="0"/>
              </a:rPr>
              <a:t>-gıda</a:t>
            </a:r>
            <a:r>
              <a:rPr lang="tr-TR" sz="2400" dirty="0" smtClean="0">
                <a:latin typeface="Palatino Linotype" pitchFamily="18" charset="0"/>
              </a:rPr>
              <a:t> </a:t>
            </a:r>
            <a:r>
              <a:rPr lang="tr-TR" sz="2400" dirty="0">
                <a:latin typeface="Palatino Linotype" pitchFamily="18" charset="0"/>
              </a:rPr>
              <a:t>şeklinde bir yazım ifadesi kullandığınızda, internette içinde </a:t>
            </a:r>
            <a:r>
              <a:rPr lang="tr-TR" sz="2400" b="1" dirty="0">
                <a:solidFill>
                  <a:schemeClr val="accent4"/>
                </a:solidFill>
                <a:latin typeface="Palatino Linotype" pitchFamily="18" charset="0"/>
              </a:rPr>
              <a:t>"organik kimya"</a:t>
            </a:r>
            <a:r>
              <a:rPr lang="tr-TR" sz="2400" dirty="0">
                <a:latin typeface="Palatino Linotype" pitchFamily="18" charset="0"/>
              </a:rPr>
              <a:t> kelimesi geçen fakat </a:t>
            </a:r>
            <a:r>
              <a:rPr lang="tr-TR" sz="2400" b="1" dirty="0">
                <a:solidFill>
                  <a:schemeClr val="accent4"/>
                </a:solidFill>
                <a:latin typeface="Palatino Linotype" pitchFamily="18" charset="0"/>
              </a:rPr>
              <a:t>gıda</a:t>
            </a:r>
            <a:r>
              <a:rPr lang="tr-TR" sz="2400" dirty="0">
                <a:latin typeface="Palatino Linotype" pitchFamily="18" charset="0"/>
              </a:rPr>
              <a:t> kelimesi geçmeyen dokümanları geçtiği sayfaların listesi sıralanır. </a:t>
            </a:r>
            <a:endParaRPr lang="en-US" sz="2400" dirty="0">
              <a:latin typeface="Palatino Linotype" pitchFamily="18" charset="0"/>
            </a:endParaRPr>
          </a:p>
        </p:txBody>
      </p:sp>
      <p:pic>
        <p:nvPicPr>
          <p:cNvPr id="5" name="Picture 4" descr="HTTP WWW Globe 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048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1ACE41-11E3-425A-AF82-4515996058B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461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990600"/>
          </a:xfrm>
        </p:spPr>
        <p:txBody>
          <a:bodyPr>
            <a:normAutofit/>
          </a:bodyPr>
          <a:lstStyle/>
          <a:p>
            <a:pPr marL="0" indent="0"/>
            <a:r>
              <a:rPr lang="tr-TR" sz="3200" dirty="0" smtClean="0">
                <a:latin typeface="Palatino Linotype" pitchFamily="18" charset="0"/>
              </a:rPr>
              <a:t>‘( )’ Arama Operatörü</a:t>
            </a:r>
            <a:endParaRPr lang="tr-TR" sz="3200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495800"/>
          </a:xfrm>
        </p:spPr>
        <p:txBody>
          <a:bodyPr>
            <a:noAutofit/>
          </a:bodyPr>
          <a:lstStyle/>
          <a:p>
            <a:r>
              <a:rPr lang="tr-TR" sz="2400" dirty="0" smtClean="0">
                <a:latin typeface="Palatino Linotype" pitchFamily="18" charset="0"/>
              </a:rPr>
              <a:t>Parantezler birleşik/karmaşık aramalarda</a:t>
            </a: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öncelik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sırasını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belirtmek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için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kullanılır</a:t>
            </a:r>
            <a:r>
              <a:rPr lang="en-US" sz="2400" dirty="0" smtClean="0">
                <a:latin typeface="Palatino Linotype" pitchFamily="18" charset="0"/>
              </a:rPr>
              <a:t>.</a:t>
            </a:r>
            <a:endParaRPr lang="tr-TR" sz="2400" dirty="0" smtClean="0">
              <a:latin typeface="Palatino Linotype" pitchFamily="18" charset="0"/>
            </a:endParaRPr>
          </a:p>
          <a:p>
            <a:endParaRPr lang="tr-TR" sz="400" dirty="0" smtClean="0">
              <a:latin typeface="Palatino Linotype" pitchFamily="18" charset="0"/>
            </a:endParaRPr>
          </a:p>
          <a:p>
            <a:r>
              <a:rPr lang="en-US" sz="2400" dirty="0" err="1">
                <a:latin typeface="Palatino Linotype" pitchFamily="18" charset="0"/>
              </a:rPr>
              <a:t>Parantezler</a:t>
            </a:r>
            <a:r>
              <a:rPr lang="en-US" sz="2400" dirty="0">
                <a:latin typeface="Palatino Linotype" pitchFamily="18" charset="0"/>
              </a:rPr>
              <a:t>, </a:t>
            </a:r>
            <a:r>
              <a:rPr lang="en-US" sz="2400" dirty="0" err="1">
                <a:latin typeface="Palatino Linotype" pitchFamily="18" charset="0"/>
              </a:rPr>
              <a:t>içerisindeki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sorgu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terimleri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 smtClean="0">
                <a:latin typeface="Palatino Linotype" pitchFamily="18" charset="0"/>
              </a:rPr>
              <a:t>arasına</a:t>
            </a:r>
            <a:r>
              <a:rPr lang="tr-TR" sz="2400" dirty="0" smtClean="0">
                <a:latin typeface="Palatino Linotype" pitchFamily="18" charset="0"/>
              </a:rPr>
              <a:t>,</a:t>
            </a: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aksi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belirtilmedikçe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gizli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bir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tr-TR" sz="2400" b="1" dirty="0" smtClean="0">
                <a:solidFill>
                  <a:schemeClr val="accent4"/>
                </a:solidFill>
                <a:latin typeface="Palatino Linotype" pitchFamily="18" charset="0"/>
              </a:rPr>
              <a:t>OR</a:t>
            </a: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operatörü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koyar</a:t>
            </a:r>
            <a:r>
              <a:rPr lang="en-US" sz="2400" dirty="0" smtClean="0">
                <a:latin typeface="Palatino Linotype" pitchFamily="18" charset="0"/>
              </a:rPr>
              <a:t>.</a:t>
            </a:r>
            <a:endParaRPr lang="tr-TR" sz="2400" dirty="0" smtClean="0">
              <a:latin typeface="Palatino Linotype" pitchFamily="18" charset="0"/>
            </a:endParaRPr>
          </a:p>
          <a:p>
            <a:endParaRPr lang="tr-TR" sz="400" dirty="0" smtClean="0">
              <a:latin typeface="Palatino Linotype" pitchFamily="18" charset="0"/>
            </a:endParaRPr>
          </a:p>
          <a:p>
            <a:r>
              <a:rPr lang="tr-TR" sz="2400" b="1" dirty="0" smtClean="0">
                <a:solidFill>
                  <a:schemeClr val="accent4"/>
                </a:solidFill>
                <a:latin typeface="Palatino Linotype" pitchFamily="18" charset="0"/>
              </a:rPr>
              <a:t>Örnek:</a:t>
            </a:r>
          </a:p>
          <a:p>
            <a:pPr marL="0" indent="0">
              <a:buNone/>
            </a:pPr>
            <a:r>
              <a:rPr lang="tr-TR" sz="2400" b="1" dirty="0">
                <a:solidFill>
                  <a:schemeClr val="accent4"/>
                </a:solidFill>
                <a:latin typeface="Palatino Linotype" pitchFamily="18" charset="0"/>
              </a:rPr>
              <a:t> </a:t>
            </a:r>
            <a:r>
              <a:rPr lang="tr-TR" sz="2400" b="1" dirty="0" smtClean="0">
                <a:solidFill>
                  <a:schemeClr val="accent4"/>
                </a:solidFill>
                <a:latin typeface="Palatino Linotype" pitchFamily="18" charset="0"/>
              </a:rPr>
              <a:t>   (araba araç) AND vergi</a:t>
            </a:r>
            <a:r>
              <a:rPr lang="tr-TR" sz="2400" dirty="0" smtClean="0">
                <a:latin typeface="Palatino Linotype" pitchFamily="18" charset="0"/>
              </a:rPr>
              <a:t>  = </a:t>
            </a:r>
            <a:r>
              <a:rPr lang="tr-TR" sz="2400" b="1" dirty="0">
                <a:solidFill>
                  <a:schemeClr val="accent4"/>
                </a:solidFill>
                <a:latin typeface="Palatino Linotype" pitchFamily="18" charset="0"/>
              </a:rPr>
              <a:t>(araba </a:t>
            </a:r>
            <a:r>
              <a:rPr lang="tr-TR" sz="2400" b="1" dirty="0" smtClean="0">
                <a:solidFill>
                  <a:schemeClr val="accent4"/>
                </a:solidFill>
                <a:latin typeface="Palatino Linotype" pitchFamily="18" charset="0"/>
              </a:rPr>
              <a:t>OR araç</a:t>
            </a:r>
            <a:r>
              <a:rPr lang="tr-TR" sz="2400" b="1" dirty="0">
                <a:solidFill>
                  <a:schemeClr val="accent4"/>
                </a:solidFill>
                <a:latin typeface="Palatino Linotype" pitchFamily="18" charset="0"/>
              </a:rPr>
              <a:t>) AND </a:t>
            </a:r>
            <a:r>
              <a:rPr lang="tr-TR" sz="2400" b="1" dirty="0" smtClean="0">
                <a:solidFill>
                  <a:schemeClr val="accent4"/>
                </a:solidFill>
                <a:latin typeface="Palatino Linotype" pitchFamily="18" charset="0"/>
              </a:rPr>
              <a:t>vergi</a:t>
            </a:r>
          </a:p>
          <a:p>
            <a:pPr marL="0" indent="0">
              <a:buNone/>
            </a:pPr>
            <a:endParaRPr lang="tr-TR" sz="400" b="1" dirty="0" smtClean="0">
              <a:solidFill>
                <a:schemeClr val="accent4"/>
              </a:solidFill>
              <a:latin typeface="Palatino Linotype" pitchFamily="18" charset="0"/>
            </a:endParaRPr>
          </a:p>
          <a:p>
            <a:r>
              <a:rPr lang="tr-TR" sz="2400" dirty="0" smtClean="0">
                <a:latin typeface="Palatino Linotype" pitchFamily="18" charset="0"/>
              </a:rPr>
              <a:t>Yukarıda yapılan a</a:t>
            </a:r>
            <a:r>
              <a:rPr lang="en-US" sz="2400" dirty="0" err="1" smtClean="0">
                <a:latin typeface="Palatino Linotype" pitchFamily="18" charset="0"/>
              </a:rPr>
              <a:t>rama</a:t>
            </a: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sonucunda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listelenen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içeriklerde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  <a:latin typeface="Palatino Linotype" pitchFamily="18" charset="0"/>
              </a:rPr>
              <a:t>araba</a:t>
            </a:r>
            <a:r>
              <a:rPr lang="en-US" sz="2400" dirty="0">
                <a:latin typeface="Palatino Linotype" pitchFamily="18" charset="0"/>
              </a:rPr>
              <a:t> </a:t>
            </a:r>
            <a:r>
              <a:rPr lang="en-US" sz="2400" dirty="0" err="1">
                <a:latin typeface="Palatino Linotype" pitchFamily="18" charset="0"/>
              </a:rPr>
              <a:t>ya</a:t>
            </a:r>
            <a:r>
              <a:rPr lang="en-US" sz="2400" dirty="0">
                <a:latin typeface="Palatino Linotype" pitchFamily="18" charset="0"/>
              </a:rPr>
              <a:t> da </a:t>
            </a:r>
            <a:r>
              <a:rPr lang="en-US" sz="2400" dirty="0" err="1" smtClean="0">
                <a:solidFill>
                  <a:schemeClr val="accent4"/>
                </a:solidFill>
                <a:latin typeface="Palatino Linotype" pitchFamily="18" charset="0"/>
              </a:rPr>
              <a:t>araç</a:t>
            </a:r>
            <a:r>
              <a:rPr lang="en-US" sz="2400" dirty="0">
                <a:latin typeface="Palatino Linotype" pitchFamily="18" charset="0"/>
              </a:rPr>
              <a:t> </a:t>
            </a:r>
            <a:r>
              <a:rPr lang="en-US" sz="2400" dirty="0" err="1">
                <a:latin typeface="Palatino Linotype" pitchFamily="18" charset="0"/>
              </a:rPr>
              <a:t>kelimelerinden</a:t>
            </a:r>
            <a:r>
              <a:rPr lang="en-US" sz="2400" dirty="0">
                <a:latin typeface="Palatino Linotype" pitchFamily="18" charset="0"/>
              </a:rPr>
              <a:t> en </a:t>
            </a:r>
            <a:r>
              <a:rPr lang="en-US" sz="2400" dirty="0" err="1">
                <a:latin typeface="Palatino Linotype" pitchFamily="18" charset="0"/>
              </a:rPr>
              <a:t>az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biri</a:t>
            </a:r>
            <a:r>
              <a:rPr lang="en-US" sz="2400" dirty="0">
                <a:latin typeface="Palatino Linotype" pitchFamily="18" charset="0"/>
              </a:rPr>
              <a:t>, </a:t>
            </a:r>
            <a:r>
              <a:rPr lang="en-US" sz="2400" dirty="0" err="1">
                <a:latin typeface="Palatino Linotype" pitchFamily="18" charset="0"/>
              </a:rPr>
              <a:t>ayrıca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  <a:latin typeface="Palatino Linotype" pitchFamily="18" charset="0"/>
              </a:rPr>
              <a:t>vergi</a:t>
            </a:r>
            <a:r>
              <a:rPr lang="en-US" sz="2400" dirty="0">
                <a:latin typeface="Palatino Linotype" pitchFamily="18" charset="0"/>
              </a:rPr>
              <a:t> </a:t>
            </a:r>
            <a:r>
              <a:rPr lang="en-US" sz="2400" dirty="0" err="1">
                <a:latin typeface="Palatino Linotype" pitchFamily="18" charset="0"/>
              </a:rPr>
              <a:t>kelimesi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geçecektir</a:t>
            </a:r>
            <a:r>
              <a:rPr lang="en-US" sz="2400" dirty="0">
                <a:latin typeface="Palatino Linotype" pitchFamily="18" charset="0"/>
              </a:rPr>
              <a:t>.</a:t>
            </a:r>
            <a:endParaRPr lang="tr-TR" sz="2400" dirty="0" smtClean="0">
              <a:latin typeface="Palatino Linotype" pitchFamily="18" charset="0"/>
            </a:endParaRPr>
          </a:p>
          <a:p>
            <a:pPr marL="0" indent="0">
              <a:buNone/>
            </a:pPr>
            <a:endParaRPr lang="tr-TR" sz="2400" dirty="0">
              <a:solidFill>
                <a:schemeClr val="accent4"/>
              </a:solidFill>
              <a:latin typeface="Palatino Linotype" pitchFamily="18" charset="0"/>
            </a:endParaRPr>
          </a:p>
        </p:txBody>
      </p:sp>
      <p:pic>
        <p:nvPicPr>
          <p:cNvPr id="5" name="Picture 4" descr="HTTP WWW Globe 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048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1ACE41-11E3-425A-AF82-4515996058B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9732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990600"/>
          </a:xfrm>
        </p:spPr>
        <p:txBody>
          <a:bodyPr>
            <a:normAutofit/>
          </a:bodyPr>
          <a:lstStyle/>
          <a:p>
            <a:pPr marL="0" indent="0"/>
            <a:r>
              <a:rPr lang="tr-TR" sz="3200" dirty="0" smtClean="0">
                <a:latin typeface="Palatino Linotype" pitchFamily="18" charset="0"/>
              </a:rPr>
              <a:t>‘?’ ve ‘*’ Arama Operatörleri</a:t>
            </a:r>
            <a:endParaRPr lang="tr-TR" sz="3200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302752" cy="4495800"/>
          </a:xfrm>
        </p:spPr>
        <p:txBody>
          <a:bodyPr>
            <a:noAutofit/>
          </a:bodyPr>
          <a:lstStyle/>
          <a:p>
            <a:r>
              <a:rPr lang="en-US" sz="2200" dirty="0" err="1" smtClean="0">
                <a:latin typeface="Palatino Linotype" pitchFamily="18" charset="0"/>
              </a:rPr>
              <a:t>Kelime</a:t>
            </a:r>
            <a:r>
              <a:rPr lang="en-US" sz="2200" dirty="0" smtClean="0">
                <a:latin typeface="Palatino Linotype" pitchFamily="18" charset="0"/>
              </a:rPr>
              <a:t> </a:t>
            </a:r>
            <a:r>
              <a:rPr lang="en-US" sz="2200" dirty="0" err="1">
                <a:latin typeface="Palatino Linotype" pitchFamily="18" charset="0"/>
              </a:rPr>
              <a:t>parçalarını</a:t>
            </a:r>
            <a:r>
              <a:rPr lang="en-US" sz="2200" dirty="0">
                <a:latin typeface="Palatino Linotype" pitchFamily="18" charset="0"/>
              </a:rPr>
              <a:t> </a:t>
            </a:r>
            <a:r>
              <a:rPr lang="en-US" sz="2200" dirty="0" err="1">
                <a:latin typeface="Palatino Linotype" pitchFamily="18" charset="0"/>
              </a:rPr>
              <a:t>aramak</a:t>
            </a:r>
            <a:r>
              <a:rPr lang="en-US" sz="2200" dirty="0">
                <a:latin typeface="Palatino Linotype" pitchFamily="18" charset="0"/>
              </a:rPr>
              <a:t> </a:t>
            </a:r>
            <a:r>
              <a:rPr lang="en-US" sz="2200" dirty="0" err="1">
                <a:latin typeface="Palatino Linotype" pitchFamily="18" charset="0"/>
              </a:rPr>
              <a:t>için</a:t>
            </a:r>
            <a:r>
              <a:rPr lang="en-US" sz="2200" dirty="0">
                <a:latin typeface="Palatino Linotype" pitchFamily="18" charset="0"/>
              </a:rPr>
              <a:t> </a:t>
            </a:r>
            <a:r>
              <a:rPr lang="en-US" sz="2200" dirty="0" err="1">
                <a:latin typeface="Palatino Linotype" pitchFamily="18" charset="0"/>
              </a:rPr>
              <a:t>soru</a:t>
            </a:r>
            <a:r>
              <a:rPr lang="en-US" sz="2200" dirty="0">
                <a:latin typeface="Palatino Linotype" pitchFamily="18" charset="0"/>
              </a:rPr>
              <a:t> </a:t>
            </a:r>
            <a:r>
              <a:rPr lang="en-US" sz="2200" b="1" dirty="0">
                <a:solidFill>
                  <a:schemeClr val="accent4"/>
                </a:solidFill>
                <a:latin typeface="Palatino Linotype" pitchFamily="18" charset="0"/>
              </a:rPr>
              <a:t>?</a:t>
            </a:r>
            <a:r>
              <a:rPr lang="en-US" sz="2200" dirty="0">
                <a:latin typeface="Palatino Linotype" pitchFamily="18" charset="0"/>
              </a:rPr>
              <a:t> </a:t>
            </a:r>
            <a:r>
              <a:rPr lang="en-US" sz="2200" dirty="0" smtClean="0">
                <a:latin typeface="Palatino Linotype" pitchFamily="18" charset="0"/>
              </a:rPr>
              <a:t>(</a:t>
            </a:r>
            <a:r>
              <a:rPr lang="tr-TR" sz="2200" dirty="0" smtClean="0">
                <a:latin typeface="Palatino Linotype" pitchFamily="18" charset="0"/>
              </a:rPr>
              <a:t>soru işareti</a:t>
            </a:r>
            <a:r>
              <a:rPr lang="en-US" sz="2200" dirty="0" smtClean="0">
                <a:latin typeface="Palatino Linotype" pitchFamily="18" charset="0"/>
              </a:rPr>
              <a:t>) </a:t>
            </a:r>
            <a:r>
              <a:rPr lang="en-US" sz="2200" dirty="0" err="1">
                <a:latin typeface="Palatino Linotype" pitchFamily="18" charset="0"/>
              </a:rPr>
              <a:t>ve</a:t>
            </a:r>
            <a:r>
              <a:rPr lang="en-US" sz="2200" dirty="0">
                <a:latin typeface="Palatino Linotype" pitchFamily="18" charset="0"/>
              </a:rPr>
              <a:t> </a:t>
            </a:r>
            <a:endParaRPr lang="tr-TR" sz="2200" dirty="0" smtClean="0">
              <a:latin typeface="Palatino Linotype" pitchFamily="18" charset="0"/>
            </a:endParaRPr>
          </a:p>
          <a:p>
            <a:pPr marL="0" indent="0">
              <a:buNone/>
            </a:pPr>
            <a:r>
              <a:rPr lang="tr-TR" sz="2200" b="1" dirty="0">
                <a:solidFill>
                  <a:schemeClr val="accent4"/>
                </a:solidFill>
                <a:latin typeface="Palatino Linotype" pitchFamily="18" charset="0"/>
              </a:rPr>
              <a:t> </a:t>
            </a:r>
            <a:r>
              <a:rPr lang="tr-TR" sz="2200" b="1" dirty="0" smtClean="0">
                <a:solidFill>
                  <a:schemeClr val="accent4"/>
                </a:solidFill>
                <a:latin typeface="Palatino Linotype" pitchFamily="18" charset="0"/>
              </a:rPr>
              <a:t>   </a:t>
            </a:r>
            <a:r>
              <a:rPr lang="en-US" sz="2200" b="1" dirty="0" smtClean="0">
                <a:solidFill>
                  <a:schemeClr val="accent4"/>
                </a:solidFill>
                <a:latin typeface="Palatino Linotype" pitchFamily="18" charset="0"/>
              </a:rPr>
              <a:t>*</a:t>
            </a:r>
            <a:r>
              <a:rPr lang="en-US" sz="2200" dirty="0" smtClean="0">
                <a:latin typeface="Palatino Linotype" pitchFamily="18" charset="0"/>
              </a:rPr>
              <a:t> (</a:t>
            </a:r>
            <a:r>
              <a:rPr lang="en-US" sz="2200" dirty="0" err="1" smtClean="0">
                <a:latin typeface="Palatino Linotype" pitchFamily="18" charset="0"/>
              </a:rPr>
              <a:t>yıldız</a:t>
            </a:r>
            <a:r>
              <a:rPr lang="en-US" sz="2200" dirty="0" smtClean="0">
                <a:latin typeface="Palatino Linotype" pitchFamily="18" charset="0"/>
              </a:rPr>
              <a:t>) </a:t>
            </a:r>
            <a:r>
              <a:rPr lang="en-US" sz="2200" dirty="0" err="1">
                <a:latin typeface="Palatino Linotype" pitchFamily="18" charset="0"/>
              </a:rPr>
              <a:t>işaretleri</a:t>
            </a:r>
            <a:r>
              <a:rPr lang="en-US" sz="2200" dirty="0">
                <a:latin typeface="Palatino Linotype" pitchFamily="18" charset="0"/>
              </a:rPr>
              <a:t> </a:t>
            </a:r>
            <a:r>
              <a:rPr lang="en-US" sz="2200" dirty="0" err="1">
                <a:latin typeface="Palatino Linotype" pitchFamily="18" charset="0"/>
              </a:rPr>
              <a:t>kullanılır</a:t>
            </a:r>
            <a:r>
              <a:rPr lang="en-US" sz="2200" dirty="0">
                <a:latin typeface="Palatino Linotype" pitchFamily="18" charset="0"/>
              </a:rPr>
              <a:t>. </a:t>
            </a:r>
            <a:endParaRPr lang="tr-TR" sz="2200" dirty="0" smtClean="0">
              <a:latin typeface="Palatino Linotype" pitchFamily="18" charset="0"/>
            </a:endParaRPr>
          </a:p>
          <a:p>
            <a:pPr marL="0" indent="0">
              <a:buNone/>
            </a:pPr>
            <a:endParaRPr lang="tr-TR" sz="400" dirty="0" smtClean="0">
              <a:latin typeface="Palatino Linotype" pitchFamily="18" charset="0"/>
            </a:endParaRPr>
          </a:p>
          <a:p>
            <a:r>
              <a:rPr lang="en-US" sz="2200" dirty="0" err="1" smtClean="0">
                <a:latin typeface="Palatino Linotype" pitchFamily="18" charset="0"/>
              </a:rPr>
              <a:t>Soru</a:t>
            </a:r>
            <a:r>
              <a:rPr lang="en-US" sz="2200" dirty="0" smtClean="0">
                <a:latin typeface="Palatino Linotype" pitchFamily="18" charset="0"/>
              </a:rPr>
              <a:t> </a:t>
            </a:r>
            <a:r>
              <a:rPr lang="en-US" sz="2200" dirty="0" err="1" smtClean="0">
                <a:latin typeface="Palatino Linotype" pitchFamily="18" charset="0"/>
              </a:rPr>
              <a:t>işareti</a:t>
            </a:r>
            <a:r>
              <a:rPr lang="tr-TR" sz="2200" dirty="0" smtClean="0">
                <a:latin typeface="Palatino Linotype" pitchFamily="18" charset="0"/>
              </a:rPr>
              <a:t> </a:t>
            </a:r>
            <a:r>
              <a:rPr lang="en-US" sz="2200" dirty="0" smtClean="0">
                <a:latin typeface="Palatino Linotype" pitchFamily="18" charset="0"/>
              </a:rPr>
              <a:t>(?) </a:t>
            </a:r>
            <a:r>
              <a:rPr lang="tr-TR" sz="2200" dirty="0" smtClean="0">
                <a:latin typeface="Palatino Linotype" pitchFamily="18" charset="0"/>
              </a:rPr>
              <a:t>bilinmeyen </a:t>
            </a:r>
            <a:r>
              <a:rPr lang="en-US" sz="2200" dirty="0" err="1" smtClean="0">
                <a:latin typeface="Palatino Linotype" pitchFamily="18" charset="0"/>
              </a:rPr>
              <a:t>tek</a:t>
            </a:r>
            <a:r>
              <a:rPr lang="en-US" sz="2200" dirty="0" smtClean="0">
                <a:latin typeface="Palatino Linotype" pitchFamily="18" charset="0"/>
              </a:rPr>
              <a:t> </a:t>
            </a:r>
            <a:r>
              <a:rPr lang="en-US" sz="2200" dirty="0" err="1">
                <a:latin typeface="Palatino Linotype" pitchFamily="18" charset="0"/>
              </a:rPr>
              <a:t>bir</a:t>
            </a:r>
            <a:r>
              <a:rPr lang="en-US" sz="2200" dirty="0">
                <a:latin typeface="Palatino Linotype" pitchFamily="18" charset="0"/>
              </a:rPr>
              <a:t> </a:t>
            </a:r>
            <a:r>
              <a:rPr lang="en-US" sz="2200" dirty="0" err="1">
                <a:latin typeface="Palatino Linotype" pitchFamily="18" charset="0"/>
              </a:rPr>
              <a:t>harfin</a:t>
            </a:r>
            <a:r>
              <a:rPr lang="en-US" sz="2200" dirty="0">
                <a:latin typeface="Palatino Linotype" pitchFamily="18" charset="0"/>
              </a:rPr>
              <a:t> </a:t>
            </a:r>
            <a:r>
              <a:rPr lang="en-US" sz="2200" dirty="0" err="1">
                <a:latin typeface="Palatino Linotype" pitchFamily="18" charset="0"/>
              </a:rPr>
              <a:t>yerini</a:t>
            </a:r>
            <a:r>
              <a:rPr lang="en-US" sz="2200" dirty="0">
                <a:latin typeface="Palatino Linotype" pitchFamily="18" charset="0"/>
              </a:rPr>
              <a:t> </a:t>
            </a:r>
            <a:r>
              <a:rPr lang="en-US" sz="2200" dirty="0" smtClean="0">
                <a:latin typeface="Palatino Linotype" pitchFamily="18" charset="0"/>
              </a:rPr>
              <a:t>tut</a:t>
            </a:r>
            <a:r>
              <a:rPr lang="tr-TR" sz="2200" dirty="0" smtClean="0">
                <a:latin typeface="Palatino Linotype" pitchFamily="18" charset="0"/>
              </a:rPr>
              <a:t>mak içindir;</a:t>
            </a:r>
          </a:p>
          <a:p>
            <a:pPr lvl="1"/>
            <a:r>
              <a:rPr lang="en-US" sz="2200" b="1" dirty="0" smtClean="0">
                <a:solidFill>
                  <a:schemeClr val="accent4"/>
                </a:solidFill>
                <a:latin typeface="Palatino Linotype" pitchFamily="18" charset="0"/>
              </a:rPr>
              <a:t>?</a:t>
            </a:r>
            <a:r>
              <a:rPr lang="en-US" sz="2200" b="1" dirty="0" err="1" smtClean="0">
                <a:solidFill>
                  <a:schemeClr val="accent4"/>
                </a:solidFill>
                <a:latin typeface="Palatino Linotype" pitchFamily="18" charset="0"/>
              </a:rPr>
              <a:t>ence</a:t>
            </a:r>
            <a:r>
              <a:rPr lang="tr-TR" sz="2200" dirty="0" smtClean="0">
                <a:latin typeface="Palatino Linotype" pitchFamily="18" charset="0"/>
              </a:rPr>
              <a:t> aramasında bulunabilecek sonuçlar;</a:t>
            </a:r>
          </a:p>
          <a:p>
            <a:pPr lvl="2"/>
            <a:r>
              <a:rPr lang="en-US" sz="2200" dirty="0" err="1" smtClean="0">
                <a:latin typeface="Palatino Linotype" pitchFamily="18" charset="0"/>
              </a:rPr>
              <a:t>bence</a:t>
            </a:r>
            <a:r>
              <a:rPr lang="en-US" sz="2200" dirty="0">
                <a:latin typeface="Palatino Linotype" pitchFamily="18" charset="0"/>
              </a:rPr>
              <a:t>, </a:t>
            </a:r>
            <a:r>
              <a:rPr lang="en-US" sz="2200" dirty="0" err="1" smtClean="0">
                <a:latin typeface="Palatino Linotype" pitchFamily="18" charset="0"/>
              </a:rPr>
              <a:t>sence</a:t>
            </a:r>
            <a:r>
              <a:rPr lang="en-US" sz="2200" dirty="0" smtClean="0">
                <a:latin typeface="Palatino Linotype" pitchFamily="18" charset="0"/>
              </a:rPr>
              <a:t> </a:t>
            </a:r>
            <a:endParaRPr lang="tr-TR" sz="2200" dirty="0" smtClean="0">
              <a:latin typeface="Palatino Linotype" pitchFamily="18" charset="0"/>
            </a:endParaRPr>
          </a:p>
          <a:p>
            <a:pPr lvl="2"/>
            <a:endParaRPr lang="tr-TR" sz="400" dirty="0" smtClean="0">
              <a:latin typeface="Palatino Linotype" pitchFamily="18" charset="0"/>
            </a:endParaRPr>
          </a:p>
          <a:p>
            <a:r>
              <a:rPr lang="tr-TR" sz="2200" dirty="0" smtClean="0">
                <a:latin typeface="Palatino Linotype" pitchFamily="18" charset="0"/>
              </a:rPr>
              <a:t>Y</a:t>
            </a:r>
            <a:r>
              <a:rPr lang="en-US" sz="2200" dirty="0" err="1" smtClean="0">
                <a:latin typeface="Palatino Linotype" pitchFamily="18" charset="0"/>
              </a:rPr>
              <a:t>ıldız</a:t>
            </a:r>
            <a:r>
              <a:rPr lang="en-US" sz="2200" dirty="0" smtClean="0">
                <a:latin typeface="Palatino Linotype" pitchFamily="18" charset="0"/>
              </a:rPr>
              <a:t> </a:t>
            </a:r>
            <a:r>
              <a:rPr lang="en-US" sz="2200" dirty="0" err="1">
                <a:latin typeface="Palatino Linotype" pitchFamily="18" charset="0"/>
              </a:rPr>
              <a:t>işareti</a:t>
            </a:r>
            <a:r>
              <a:rPr lang="en-US" sz="2200" dirty="0">
                <a:latin typeface="Palatino Linotype" pitchFamily="18" charset="0"/>
              </a:rPr>
              <a:t> (*) </a:t>
            </a:r>
            <a:r>
              <a:rPr lang="en-US" sz="2200" dirty="0" err="1">
                <a:latin typeface="Palatino Linotype" pitchFamily="18" charset="0"/>
              </a:rPr>
              <a:t>birden</a:t>
            </a:r>
            <a:r>
              <a:rPr lang="en-US" sz="2200" dirty="0">
                <a:latin typeface="Palatino Linotype" pitchFamily="18" charset="0"/>
              </a:rPr>
              <a:t> </a:t>
            </a:r>
            <a:r>
              <a:rPr lang="en-US" sz="2200" dirty="0" err="1">
                <a:latin typeface="Palatino Linotype" pitchFamily="18" charset="0"/>
              </a:rPr>
              <a:t>fazla</a:t>
            </a:r>
            <a:r>
              <a:rPr lang="en-US" sz="2200" dirty="0">
                <a:latin typeface="Palatino Linotype" pitchFamily="18" charset="0"/>
              </a:rPr>
              <a:t> </a:t>
            </a:r>
            <a:r>
              <a:rPr lang="en-US" sz="2200" dirty="0" err="1" smtClean="0">
                <a:latin typeface="Palatino Linotype" pitchFamily="18" charset="0"/>
              </a:rPr>
              <a:t>harfin</a:t>
            </a:r>
            <a:r>
              <a:rPr lang="tr-TR" sz="2200" dirty="0" smtClean="0">
                <a:latin typeface="Palatino Linotype" pitchFamily="18" charset="0"/>
              </a:rPr>
              <a:t> </a:t>
            </a:r>
            <a:r>
              <a:rPr lang="it-IT" sz="2200" dirty="0" smtClean="0">
                <a:latin typeface="Palatino Linotype" pitchFamily="18" charset="0"/>
              </a:rPr>
              <a:t>yerini tutar</a:t>
            </a:r>
            <a:r>
              <a:rPr lang="tr-TR" sz="2200" dirty="0" smtClean="0">
                <a:latin typeface="Palatino Linotype" pitchFamily="18" charset="0"/>
              </a:rPr>
              <a:t>.</a:t>
            </a:r>
          </a:p>
          <a:p>
            <a:pPr lvl="1"/>
            <a:r>
              <a:rPr lang="it-IT" sz="2200" b="1" dirty="0" smtClean="0">
                <a:solidFill>
                  <a:schemeClr val="accent4"/>
                </a:solidFill>
                <a:latin typeface="Palatino Linotype" pitchFamily="18" charset="0"/>
              </a:rPr>
              <a:t>tele*</a:t>
            </a:r>
            <a:endParaRPr lang="tr-TR" sz="2200" b="1" dirty="0" smtClean="0">
              <a:solidFill>
                <a:schemeClr val="accent4"/>
              </a:solidFill>
              <a:latin typeface="Palatino Linotype" pitchFamily="18" charset="0"/>
            </a:endParaRPr>
          </a:p>
          <a:p>
            <a:pPr lvl="2"/>
            <a:r>
              <a:rPr lang="it-IT" sz="2200" dirty="0" smtClean="0">
                <a:latin typeface="Palatino Linotype" pitchFamily="18" charset="0"/>
              </a:rPr>
              <a:t>telefon</a:t>
            </a:r>
            <a:r>
              <a:rPr lang="it-IT" sz="2200" dirty="0">
                <a:latin typeface="Palatino Linotype" pitchFamily="18" charset="0"/>
              </a:rPr>
              <a:t>, </a:t>
            </a:r>
            <a:r>
              <a:rPr lang="it-IT" sz="2200" dirty="0" smtClean="0">
                <a:latin typeface="Palatino Linotype" pitchFamily="18" charset="0"/>
              </a:rPr>
              <a:t>televizyon</a:t>
            </a:r>
            <a:endParaRPr lang="tr-TR" sz="2200" dirty="0" smtClean="0">
              <a:latin typeface="Palatino Linotype" pitchFamily="18" charset="0"/>
            </a:endParaRPr>
          </a:p>
          <a:p>
            <a:pPr lvl="1"/>
            <a:r>
              <a:rPr lang="tr-TR" sz="2200" b="1" dirty="0" smtClean="0">
                <a:solidFill>
                  <a:schemeClr val="accent4"/>
                </a:solidFill>
                <a:latin typeface="Palatino Linotype" pitchFamily="18" charset="0"/>
              </a:rPr>
              <a:t>Kim*</a:t>
            </a:r>
            <a:r>
              <a:rPr lang="tr-TR" sz="2200" dirty="0" smtClean="0">
                <a:latin typeface="Palatino Linotype" pitchFamily="18" charset="0"/>
              </a:rPr>
              <a:t> yazıldığında Kim </a:t>
            </a:r>
            <a:r>
              <a:rPr lang="tr-TR" sz="2200" dirty="0">
                <a:latin typeface="Palatino Linotype" pitchFamily="18" charset="0"/>
              </a:rPr>
              <a:t>harfleri ile başlayan kelimeleri arar. </a:t>
            </a:r>
            <a:endParaRPr lang="tr-TR" sz="2200" dirty="0" smtClean="0">
              <a:latin typeface="Palatino Linotype" pitchFamily="18" charset="0"/>
            </a:endParaRPr>
          </a:p>
          <a:p>
            <a:pPr lvl="2"/>
            <a:r>
              <a:rPr lang="tr-TR" sz="2200" dirty="0" smtClean="0">
                <a:latin typeface="Palatino Linotype" pitchFamily="18" charset="0"/>
              </a:rPr>
              <a:t>Kimya, Kimse, Kimlik, Kimsesiz </a:t>
            </a:r>
            <a:r>
              <a:rPr lang="tr-TR" sz="2200" dirty="0">
                <a:latin typeface="Palatino Linotype" pitchFamily="18" charset="0"/>
              </a:rPr>
              <a:t>vb. gibi kelimelerin de geçtiği sayfaların listesi sıralanır. </a:t>
            </a:r>
            <a:endParaRPr lang="en-US" sz="2200" dirty="0">
              <a:latin typeface="Palatino Linotype" pitchFamily="18" charset="0"/>
            </a:endParaRPr>
          </a:p>
          <a:p>
            <a:endParaRPr lang="tr-TR" sz="2200" dirty="0">
              <a:latin typeface="Palatino Linotype" pitchFamily="18" charset="0"/>
            </a:endParaRPr>
          </a:p>
        </p:txBody>
      </p:sp>
      <p:pic>
        <p:nvPicPr>
          <p:cNvPr id="5" name="Picture 4" descr="HTTP WWW Globe 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048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1ACE41-11E3-425A-AF82-4515996058B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1788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990600"/>
          </a:xfrm>
        </p:spPr>
        <p:txBody>
          <a:bodyPr>
            <a:normAutofit/>
          </a:bodyPr>
          <a:lstStyle/>
          <a:p>
            <a:pPr marL="0" indent="0"/>
            <a:r>
              <a:rPr lang="tr-TR" sz="3200" dirty="0" smtClean="0">
                <a:latin typeface="Palatino Linotype" pitchFamily="18" charset="0"/>
              </a:rPr>
              <a:t> </a:t>
            </a:r>
            <a:r>
              <a:rPr lang="en-US" sz="3200" dirty="0" smtClean="0">
                <a:latin typeface="Palatino Linotype" pitchFamily="18" charset="0"/>
              </a:rPr>
              <a:t>“</a:t>
            </a:r>
            <a:r>
              <a:rPr lang="tr-TR" sz="3200" dirty="0" smtClean="0">
                <a:latin typeface="Palatino Linotype" pitchFamily="18" charset="0"/>
              </a:rPr>
              <a:t> </a:t>
            </a:r>
            <a:r>
              <a:rPr lang="en-US" sz="3200" dirty="0" smtClean="0">
                <a:latin typeface="Palatino Linotype" pitchFamily="18" charset="0"/>
              </a:rPr>
              <a:t>” </a:t>
            </a:r>
            <a:r>
              <a:rPr lang="tr-TR" sz="3200" dirty="0" smtClean="0">
                <a:latin typeface="Palatino Linotype" pitchFamily="18" charset="0"/>
              </a:rPr>
              <a:t>Arama Operatörü</a:t>
            </a:r>
            <a:endParaRPr lang="tr-TR" sz="3200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495800"/>
          </a:xfrm>
        </p:spPr>
        <p:txBody>
          <a:bodyPr>
            <a:noAutofit/>
          </a:bodyPr>
          <a:lstStyle/>
          <a:p>
            <a:pPr algn="just"/>
            <a:r>
              <a:rPr lang="tr-TR" sz="2400" dirty="0">
                <a:latin typeface="Palatino Linotype" pitchFamily="18" charset="0"/>
              </a:rPr>
              <a:t>Bu parametreyi kullanarak tırnak işaretleri arasına birden fazla kelime yazabilirsiniz. </a:t>
            </a:r>
            <a:endParaRPr lang="tr-TR" sz="2400" dirty="0" smtClean="0">
              <a:latin typeface="Palatino Linotype" pitchFamily="18" charset="0"/>
            </a:endParaRPr>
          </a:p>
          <a:p>
            <a:pPr algn="just"/>
            <a:endParaRPr lang="tr-TR" sz="400" dirty="0" smtClean="0">
              <a:latin typeface="Palatino Linotype" pitchFamily="18" charset="0"/>
            </a:endParaRPr>
          </a:p>
          <a:p>
            <a:pPr algn="just"/>
            <a:r>
              <a:rPr lang="tr-TR" sz="2400" dirty="0" smtClean="0">
                <a:latin typeface="Palatino Linotype" pitchFamily="18" charset="0"/>
              </a:rPr>
              <a:t>Arama </a:t>
            </a:r>
            <a:r>
              <a:rPr lang="tr-TR" sz="2400" dirty="0">
                <a:latin typeface="Palatino Linotype" pitchFamily="18" charset="0"/>
              </a:rPr>
              <a:t>motorları tam olarak tırnak içinde yazılan </a:t>
            </a:r>
            <a:r>
              <a:rPr lang="tr-TR" sz="2400" dirty="0" smtClean="0">
                <a:latin typeface="Palatino Linotype" pitchFamily="18" charset="0"/>
              </a:rPr>
              <a:t>cümle için </a:t>
            </a:r>
            <a:r>
              <a:rPr lang="tr-TR" sz="2400" dirty="0">
                <a:latin typeface="Palatino Linotype" pitchFamily="18" charset="0"/>
              </a:rPr>
              <a:t>arama yapar. </a:t>
            </a:r>
            <a:endParaRPr lang="tr-TR" sz="2400" dirty="0" smtClean="0">
              <a:latin typeface="Palatino Linotype" pitchFamily="18" charset="0"/>
            </a:endParaRPr>
          </a:p>
          <a:p>
            <a:pPr algn="just"/>
            <a:endParaRPr lang="tr-TR" sz="400" dirty="0" smtClean="0">
              <a:latin typeface="Palatino Linotype" pitchFamily="18" charset="0"/>
            </a:endParaRPr>
          </a:p>
          <a:p>
            <a:pPr algn="just"/>
            <a:r>
              <a:rPr lang="tr-TR" sz="2400" dirty="0" smtClean="0">
                <a:latin typeface="Palatino Linotype" pitchFamily="18" charset="0"/>
              </a:rPr>
              <a:t>Mesela </a:t>
            </a:r>
            <a:r>
              <a:rPr lang="tr-TR" sz="2400" b="1" dirty="0">
                <a:solidFill>
                  <a:schemeClr val="accent4"/>
                </a:solidFill>
                <a:latin typeface="Palatino Linotype" pitchFamily="18" charset="0"/>
              </a:rPr>
              <a:t>"organik kimya"</a:t>
            </a:r>
            <a:r>
              <a:rPr lang="tr-TR" sz="2400" dirty="0">
                <a:latin typeface="Palatino Linotype" pitchFamily="18" charset="0"/>
              </a:rPr>
              <a:t> şeklinde yazım yaparak arama yaparsanız yan </a:t>
            </a:r>
            <a:r>
              <a:rPr lang="tr-TR" sz="2400" dirty="0" smtClean="0">
                <a:latin typeface="Palatino Linotype" pitchFamily="18" charset="0"/>
              </a:rPr>
              <a:t>yana (ve sırası ile) </a:t>
            </a:r>
            <a:r>
              <a:rPr lang="tr-TR" sz="2400" dirty="0">
                <a:solidFill>
                  <a:schemeClr val="accent4"/>
                </a:solidFill>
                <a:latin typeface="Palatino Linotype" pitchFamily="18" charset="0"/>
              </a:rPr>
              <a:t>organik ve kimya</a:t>
            </a:r>
            <a:r>
              <a:rPr lang="tr-TR" sz="2400" dirty="0">
                <a:latin typeface="Palatino Linotype" pitchFamily="18" charset="0"/>
              </a:rPr>
              <a:t> yazılı dokümanların geçtiği sayfaların listesi sıralanır. </a:t>
            </a:r>
            <a:endParaRPr lang="en-US" sz="2400" dirty="0">
              <a:latin typeface="Palatino Linotype" pitchFamily="18" charset="0"/>
            </a:endParaRPr>
          </a:p>
        </p:txBody>
      </p:sp>
      <p:pic>
        <p:nvPicPr>
          <p:cNvPr id="5" name="Picture 4" descr="HTTP WWW Globe 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048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1ACE41-11E3-425A-AF82-4515996058B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480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>
                <a:latin typeface="Palatino Linotype" pitchFamily="18" charset="0"/>
              </a:rPr>
              <a:t>Arama Motoru Nedir ?</a:t>
            </a:r>
            <a:endParaRPr lang="en-US" sz="4000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4958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İnternet  büyük  miktarda  bilgi  içerir,  ancak  en  büyük  sorun  ihtiyacınız  olan  bilginin yerini tespit etmektir. </a:t>
            </a:r>
            <a:endParaRPr lang="tr-TR" sz="2200" dirty="0" smtClean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tr-TR" sz="800" dirty="0" smtClean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tr-TR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Arama 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motoru, WEB sitelerini dolaşarak içeriklerini inceleyen ve bu içerikleri  sizin  arama  </a:t>
            </a:r>
            <a:r>
              <a:rPr lang="tr-TR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yapabilmeniz, hızlı ve kolayca ulaşabilmeniz  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için  uygun  şekilde  indeksleyen  programlara  verilen isimdir</a:t>
            </a:r>
            <a:r>
              <a:rPr lang="tr-TR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>
              <a:buFont typeface="Wingdings" pitchFamily="2" charset="2"/>
              <a:buChar char="q"/>
            </a:pPr>
            <a:endParaRPr lang="tr-TR" sz="800" dirty="0" smtClean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 pitchFamily="2" charset="2"/>
              <a:buChar char="q"/>
              <a:defRPr/>
            </a:pP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Çalışma biçimine göre arama </a:t>
            </a:r>
            <a:r>
              <a:rPr lang="tr-TR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motorları 3’e ayrılır;</a:t>
            </a:r>
            <a:endParaRPr lang="tr-TR" sz="22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 marL="662940" lvl="1" indent="-342900" algn="just">
              <a:buFont typeface="Wingdings" pitchFamily="2" charset="2"/>
              <a:buChar char="§"/>
              <a:defRPr/>
            </a:pPr>
            <a:r>
              <a:rPr lang="tr-TR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Crawlerler</a:t>
            </a:r>
            <a:r>
              <a:rPr lang="tr-TR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(örümcekler 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vasıtasıyla çalışan arama motorları</a:t>
            </a:r>
            <a:r>
              <a:rPr lang="tr-TR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.)</a:t>
            </a:r>
            <a:endParaRPr lang="tr-TR" sz="22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 marL="662940" lvl="1" indent="-342900" algn="just">
              <a:buFont typeface="Wingdings" pitchFamily="2" charset="2"/>
              <a:buChar char="§"/>
              <a:defRPr/>
            </a:pPr>
            <a:r>
              <a:rPr lang="tr-TR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Dizinler</a:t>
            </a:r>
            <a:r>
              <a:rPr lang="tr-TR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(insan 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i</a:t>
            </a:r>
            <a:r>
              <a:rPr lang="tr-TR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letileriyle 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çalışan arama </a:t>
            </a:r>
            <a:r>
              <a:rPr lang="tr-TR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motorları)</a:t>
            </a:r>
            <a:endParaRPr lang="tr-TR" sz="22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 marL="662940" lvl="1" indent="-342900" algn="just">
              <a:buFont typeface="Wingdings" pitchFamily="2" charset="2"/>
              <a:buChar char="§"/>
              <a:defRPr/>
            </a:pPr>
            <a:r>
              <a:rPr lang="tr-TR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Meta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arama motorları.</a:t>
            </a:r>
          </a:p>
          <a:p>
            <a:pPr algn="just">
              <a:buFont typeface="Wingdings" pitchFamily="2" charset="2"/>
              <a:buChar char="q"/>
            </a:pPr>
            <a:endParaRPr lang="tr-TR" sz="20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Picture 4" descr="HTTP WWW Globe 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048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1ACE41-11E3-425A-AF82-4515996058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7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>
                <a:latin typeface="Palatino Linotype" pitchFamily="18" charset="0"/>
              </a:rPr>
              <a:t>Crawlerler</a:t>
            </a:r>
            <a:endParaRPr lang="en-US" sz="4000" dirty="0">
              <a:latin typeface="Palatino Linotype" pitchFamily="18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495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Bu örümcekler internet sitelerine girerler ve burada </a:t>
            </a:r>
            <a:r>
              <a:rPr lang="tr-TR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olan 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bilgiyi hafızalarına alırlar</a:t>
            </a:r>
            <a:r>
              <a:rPr lang="tr-TR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endParaRPr lang="tr-TR" sz="4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Sitelerin meta etiketlerine bakıp sayfada bulunan diğer bağlantıları da ziyaret ederler</a:t>
            </a:r>
            <a:r>
              <a:rPr lang="tr-TR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endParaRPr lang="tr-TR" sz="4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Örümcek verileri merkezi bir depoya getirir</a:t>
            </a:r>
            <a:r>
              <a:rPr lang="tr-TR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endParaRPr lang="tr-TR" sz="4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Örümcekler düzenli olarak ziyaret ettiği  sitelere geri dönerler ve değişiklileri kaydederler</a:t>
            </a:r>
            <a:r>
              <a:rPr lang="tr-TR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endParaRPr lang="tr-TR" sz="4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Bir web sayfasına başka bir web sayfasından bağlantı verilmemişse örümcekler bu sayfayı bulamazlar</a:t>
            </a:r>
            <a:r>
              <a:rPr lang="tr-TR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endParaRPr lang="tr-TR" sz="4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Arama ölçütleri içerikle çakışırsa sayfa bulunur.</a:t>
            </a:r>
          </a:p>
        </p:txBody>
      </p:sp>
      <p:pic>
        <p:nvPicPr>
          <p:cNvPr id="5" name="Picture 4" descr="HTTP WWW Globe 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048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1ACE41-11E3-425A-AF82-4515996058B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90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>
                <a:latin typeface="Palatino Linotype" pitchFamily="18" charset="0"/>
              </a:rPr>
              <a:t>Crawlerler</a:t>
            </a:r>
            <a:endParaRPr lang="en-US" sz="4000" dirty="0">
              <a:latin typeface="Palatino Linotype" pitchFamily="18" charset="0"/>
            </a:endParaRPr>
          </a:p>
        </p:txBody>
      </p:sp>
      <p:pic>
        <p:nvPicPr>
          <p:cNvPr id="8" name="Picture 6" descr="google-bot-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4675"/>
            <a:ext cx="9144000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TTP WWW Globe B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048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1ACE41-11E3-425A-AF82-4515996058B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24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>
                <a:latin typeface="Palatino Linotype" pitchFamily="18" charset="0"/>
              </a:rPr>
              <a:t>Crawlerler’in Özellikleri</a:t>
            </a:r>
            <a:endParaRPr lang="en-US" sz="4000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Autofit/>
          </a:bodyPr>
          <a:lstStyle/>
          <a:p>
            <a:pPr algn="just"/>
            <a:r>
              <a:rPr lang="en-US" sz="2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Derin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ara</a:t>
            </a:r>
            <a:r>
              <a:rPr lang="tr-TR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ş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t</a:t>
            </a:r>
            <a:r>
              <a:rPr lang="tr-TR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rma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: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Arama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motorlar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n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n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indexlerine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kaydetme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ba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ş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vurusu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yapmamas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na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ra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ğ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men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siteleri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bulmas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anlam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na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gelir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Hemen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hemen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tüm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crawlerl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e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rd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e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bu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özellik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vard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r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ama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baz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lar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bu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konuda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daha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iyidir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 algn="just"/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Stop </a:t>
            </a:r>
            <a:r>
              <a:rPr lang="en-US" sz="2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kelimeleri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: 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How, and, what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gibi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genel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kullan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m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olan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kelimeler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birçok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crawler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taraf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ndan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yer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kazan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lmas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ve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araman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n h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zland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r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lmas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için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indekslenmez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ya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da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arama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içinde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geçmesine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izin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verilmez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 algn="just"/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Description: 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Meta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tag’lar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aras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nda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bulunan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aç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klama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k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sm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n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n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kullan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lmas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anlam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na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gelir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. </a:t>
            </a:r>
            <a:endParaRPr lang="tr-TR" sz="2200" dirty="0" smtClean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Keywords: 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Meta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tag’lar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aras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nda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bulunan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keywords tag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n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n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desteklenip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desteklenmedi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ğ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idir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.  </a:t>
            </a:r>
          </a:p>
          <a:p>
            <a:pPr algn="just"/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Alt Text: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Grafikler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alt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na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yaz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lan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ve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mouse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ile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üstüne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gelindi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ğ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inde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ortaya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ç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kan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yaz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lard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r. </a:t>
            </a:r>
          </a:p>
          <a:p>
            <a:pPr algn="just"/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Picture 4" descr="HTTP WWW Globe 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048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1ACE41-11E3-425A-AF82-4515996058B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06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>
                <a:latin typeface="Palatino Linotype" pitchFamily="18" charset="0"/>
              </a:rPr>
              <a:t>Crawlerler’in Bölümleri</a:t>
            </a:r>
            <a:endParaRPr lang="en-US" sz="4000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4958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Spider: 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Crawler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olarak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da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adland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r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l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r. Spider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siteyi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ziyaret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eder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okur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ve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daha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sonra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linkleri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takip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ederek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di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ğ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er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sayfalara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ula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şı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r. Spider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siteyi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bir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ay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ya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da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iki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ay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arayla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düzenli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olarak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tekrar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ziyaret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eder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. </a:t>
            </a:r>
            <a:endParaRPr lang="tr-TR" sz="2200" dirty="0" smtClean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en-US" sz="4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Index: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Spider’in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buldu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ğ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u her 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ş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ey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arama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motorunun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index’ine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gider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Index’te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spiderin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buldu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ğ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u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tüm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sayfalar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n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bir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kopyas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depolan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r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ve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spider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sayfalar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tekrar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ziyaret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edip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güncel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hallerini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getirdi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ğ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inde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index’de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yenilenir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. </a:t>
            </a:r>
            <a:endParaRPr lang="tr-TR" sz="2200" dirty="0" smtClean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en-US" sz="4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Yaz</a:t>
            </a:r>
            <a:r>
              <a:rPr lang="tr-TR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l</a:t>
            </a:r>
            <a:r>
              <a:rPr lang="tr-TR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m: 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Son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parça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olan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arama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motoru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yaz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l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m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ise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index’de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depolanan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milyonlarca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sayfa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aras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ndan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uygun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sonuçlar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bulur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ve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en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uygun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olanlara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göre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s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raland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rma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yaparak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sonuçlar</a:t>
            </a:r>
            <a:r>
              <a:rPr lang="tr-T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getirir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 algn="just">
              <a:buFont typeface="Wingdings" pitchFamily="2" charset="2"/>
              <a:buChar char="q"/>
            </a:pP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Picture 4" descr="HTTP WWW Globe 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048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1ACE41-11E3-425A-AF82-4515996058B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01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>
                <a:latin typeface="Palatino Linotype" pitchFamily="18" charset="0"/>
              </a:rPr>
              <a:t>Dizinler</a:t>
            </a:r>
            <a:endParaRPr lang="en-US" sz="4000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495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İ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nsanlar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taraf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ndan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kontrol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edilen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arama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motorlar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d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r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.</a:t>
            </a:r>
            <a:endParaRPr lang="tr-T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endParaRPr lang="tr-TR" sz="400" dirty="0" smtClean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Sadece 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insanlar tarafından iletilen bilgiler 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indekslenir 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ve 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kataloglanırlar.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endParaRPr lang="tr-TR" sz="4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Arama yaparken tüm internet 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ağını 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taramak yerine aslında arama motorunun yaratmış olduğu indeks üzerinde çalışılır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endParaRPr lang="tr-TR" sz="4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tr-TR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Bu indeksler; bilginin bir araya getirilmesi,depolanması ve ardından taranmaya başlanmasıyla oluşan devasa veritabanlarıdır. </a:t>
            </a:r>
            <a:endParaRPr lang="tr-TR" sz="2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tr-TR" sz="24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q"/>
            </a:pPr>
            <a:endParaRPr lang="tr-TR" sz="24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Picture 4" descr="HTTP WWW Globe 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048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1ACE41-11E3-425A-AF82-4515996058B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393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>
                <a:latin typeface="Palatino Linotype" pitchFamily="18" charset="0"/>
              </a:rPr>
              <a:t>Dizinler</a:t>
            </a:r>
            <a:endParaRPr lang="en-US" sz="4000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495800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Dizinlere kayıt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olmak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crawlerl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e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rin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siteleri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bulmas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n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kolayla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ş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t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r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r. </a:t>
            </a:r>
            <a:endParaRPr lang="tr-T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q"/>
              <a:defRPr/>
            </a:pPr>
            <a:endParaRPr lang="tr-TR" sz="400" dirty="0" smtClean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B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az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 dizinler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crawlerlara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dizin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hizmeti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verirler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. </a:t>
            </a:r>
            <a:endParaRPr lang="tr-T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q"/>
              <a:defRPr/>
            </a:pPr>
            <a:endParaRPr lang="tr-TR" sz="400" dirty="0" smtClean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Dizinlere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kay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t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ol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urken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siteler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25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kelimeyi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geçmeyecek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bir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a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çı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klamada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bulunurlar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.</a:t>
            </a:r>
            <a:endParaRPr lang="tr-T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q"/>
              <a:defRPr/>
            </a:pPr>
            <a:endParaRPr lang="tr-TR" sz="400" dirty="0" smtClean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 lvl="1" algn="just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tr-TR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Bunun sebebi,</a:t>
            </a:r>
            <a:r>
              <a:rPr lang="en-US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dizinler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crawlerl</a:t>
            </a:r>
            <a:r>
              <a:rPr lang="tr-TR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e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r </a:t>
            </a:r>
            <a:r>
              <a:rPr lang="en-US" sz="2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gibi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siteleri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tüm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içeri</a:t>
            </a:r>
            <a:r>
              <a:rPr lang="tr-TR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ğ</a:t>
            </a:r>
            <a:r>
              <a:rPr lang="en-US" sz="2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ini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de</a:t>
            </a:r>
            <a:r>
              <a:rPr lang="tr-TR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ğ</a:t>
            </a:r>
            <a:r>
              <a:rPr lang="en-US" sz="2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il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sadece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yaz</a:t>
            </a:r>
            <a:r>
              <a:rPr lang="tr-TR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lan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aç</a:t>
            </a:r>
            <a:r>
              <a:rPr lang="tr-TR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klamay</a:t>
            </a:r>
            <a:r>
              <a:rPr lang="tr-TR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ve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sitelerin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ba</a:t>
            </a:r>
            <a:r>
              <a:rPr lang="tr-TR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ş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l</a:t>
            </a:r>
            <a:r>
              <a:rPr lang="tr-TR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ığı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n</a:t>
            </a:r>
            <a:r>
              <a:rPr lang="tr-TR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görüntüler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ve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arama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sonuçlar</a:t>
            </a:r>
            <a:r>
              <a:rPr lang="tr-TR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n</a:t>
            </a:r>
            <a:r>
              <a:rPr lang="tr-TR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ı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 da </a:t>
            </a:r>
            <a:r>
              <a:rPr lang="en-US" sz="2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bu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verilere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dayanarak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getirirler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q"/>
              <a:defRPr/>
            </a:pPr>
            <a:endParaRPr lang="tr-TR" sz="24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tr-TR" sz="24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Picture 4" descr="HTTP WWW Globe 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048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1ACE41-11E3-425A-AF82-4515996058B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9518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B2C0A04ABCF447B3FCD12BE1DBB3EC" ma:contentTypeVersion="" ma:contentTypeDescription="Create a new document." ma:contentTypeScope="" ma:versionID="3f38bac6f47163387f4c97d2df36863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9C33C55-C49F-461B-B5B6-7A476989261F}"/>
</file>

<file path=customXml/itemProps2.xml><?xml version="1.0" encoding="utf-8"?>
<ds:datastoreItem xmlns:ds="http://schemas.openxmlformats.org/officeDocument/2006/customXml" ds:itemID="{B39942D4-B84C-457F-8F48-F8FAC9902D1E}"/>
</file>

<file path=customXml/itemProps3.xml><?xml version="1.0" encoding="utf-8"?>
<ds:datastoreItem xmlns:ds="http://schemas.openxmlformats.org/officeDocument/2006/customXml" ds:itemID="{458B7EAE-FEA4-4681-A1C0-FB12982E392F}"/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13104</TotalTime>
  <Words>1856</Words>
  <Application>Microsoft Office PowerPoint</Application>
  <PresentationFormat>On-screen Show (4:3)</PresentationFormat>
  <Paragraphs>248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Median</vt:lpstr>
      <vt:lpstr>BTEP 203 – İnternet ProgramcIlIğI - I</vt:lpstr>
      <vt:lpstr>KONULAR</vt:lpstr>
      <vt:lpstr>Arama Motoru Nedir ?</vt:lpstr>
      <vt:lpstr>Crawlerler</vt:lpstr>
      <vt:lpstr>Crawlerler</vt:lpstr>
      <vt:lpstr>Crawlerler’in Özellikleri</vt:lpstr>
      <vt:lpstr>Crawlerler’in Bölümleri</vt:lpstr>
      <vt:lpstr>Dizinler</vt:lpstr>
      <vt:lpstr>Dizinler</vt:lpstr>
      <vt:lpstr>Meta Arama Motorları</vt:lpstr>
      <vt:lpstr>Arama Motorlarının Sınırlılıkları</vt:lpstr>
      <vt:lpstr>Arama Motorlarının Avantajları</vt:lpstr>
      <vt:lpstr>Arama Motorlarının Dezavantajları</vt:lpstr>
      <vt:lpstr>Arama Motorlarının Güvenilirliği</vt:lpstr>
      <vt:lpstr>Arama Motorları ile Arama Yapmak</vt:lpstr>
      <vt:lpstr>Arama Motorları ile Arama Yapmak</vt:lpstr>
      <vt:lpstr>Bazı Popüler Arama Motorları</vt:lpstr>
      <vt:lpstr>Bazı Popüler Arama Motorları</vt:lpstr>
      <vt:lpstr>Arama Operatörlerinin Kullanımı</vt:lpstr>
      <vt:lpstr>Bazı Arama Operatörleri</vt:lpstr>
      <vt:lpstr>‘AND’ ve ’+’Arama Operatörleri</vt:lpstr>
      <vt:lpstr>‘AND’ ve ’+’Arama Operatörleri</vt:lpstr>
      <vt:lpstr>‘OR’ Arama Operatörü</vt:lpstr>
      <vt:lpstr>‘NOT’ ve ‘-’ Arama Operatörleri</vt:lpstr>
      <vt:lpstr>‘( )’ Arama Operatörü</vt:lpstr>
      <vt:lpstr>‘?’ ve ‘*’ Arama Operatörleri</vt:lpstr>
      <vt:lpstr> “ ” Arama Operatörü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BTEP 203 – İnternet Programcılığı - I</dc:title>
  <dc:creator>raygan nira</dc:creator>
  <cp:lastModifiedBy>raygan nira</cp:lastModifiedBy>
  <cp:revision>110</cp:revision>
  <dcterms:created xsi:type="dcterms:W3CDTF">2012-09-30T16:38:22Z</dcterms:created>
  <dcterms:modified xsi:type="dcterms:W3CDTF">2012-11-05T10:42:41Z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0x01010082B2C0A04ABCF447B3FCD12BE1DBB3EC</vt:lpwstr>
  </property>
</Properties>
</file>