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7" r:id="rId3"/>
    <p:sldId id="273" r:id="rId4"/>
    <p:sldId id="268" r:id="rId5"/>
    <p:sldId id="269" r:id="rId6"/>
    <p:sldId id="274" r:id="rId7"/>
    <p:sldId id="275" r:id="rId8"/>
    <p:sldId id="276" r:id="rId9"/>
    <p:sldId id="271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8" autoAdjust="0"/>
    <p:restoredTop sz="94660"/>
  </p:normalViewPr>
  <p:slideViewPr>
    <p:cSldViewPr showGuides="1">
      <p:cViewPr varScale="1">
        <p:scale>
          <a:sx n="74" d="100"/>
          <a:sy n="74" d="100"/>
        </p:scale>
        <p:origin x="588" y="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25-Apr-18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25-Apr-18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25-Apr-18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25-Apr-18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25-Apr-18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25-Apr-18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25-Apr-18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25-Apr-18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25-Apr-18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25-Apr-18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25-Apr-18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25-Apr-18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25-Apr-18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304800"/>
            <a:ext cx="8329031" cy="2680127"/>
          </a:xfrm>
        </p:spPr>
        <p:txBody>
          <a:bodyPr/>
          <a:lstStyle/>
          <a:p>
            <a:r>
              <a:rPr lang="tr-TR" dirty="0" smtClean="0"/>
              <a:t>IENG513</a:t>
            </a:r>
            <a:br>
              <a:rPr lang="tr-TR" dirty="0" smtClean="0"/>
            </a:br>
            <a:r>
              <a:rPr lang="tr-TR" dirty="0" smtClean="0"/>
              <a:t>Probabilistic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3013904"/>
            <a:ext cx="7516442" cy="1116085"/>
          </a:xfrm>
        </p:spPr>
        <p:txBody>
          <a:bodyPr/>
          <a:lstStyle/>
          <a:p>
            <a:r>
              <a:rPr lang="tr-TR" dirty="0" smtClean="0"/>
              <a:t>Computing Variance by Conditioning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6012" y="4129989"/>
            <a:ext cx="3810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 smtClean="0"/>
              <a:t>Instructor:</a:t>
            </a:r>
            <a:r>
              <a:rPr lang="tr-TR" dirty="0" smtClean="0"/>
              <a:t> </a:t>
            </a:r>
          </a:p>
          <a:p>
            <a:r>
              <a:rPr lang="en-US" dirty="0"/>
              <a:t>Assist. Prof. Dr</a:t>
            </a:r>
            <a:r>
              <a:rPr lang="en-US" dirty="0" smtClean="0"/>
              <a:t>.</a:t>
            </a:r>
            <a:r>
              <a:rPr lang="tr-TR" dirty="0" smtClean="0"/>
              <a:t> Sahand Daneshvar</a:t>
            </a:r>
          </a:p>
          <a:p>
            <a:endParaRPr lang="tr-TR" dirty="0" smtClean="0"/>
          </a:p>
          <a:p>
            <a:r>
              <a:rPr lang="tr-TR" sz="2000" u="sng" dirty="0" smtClean="0"/>
              <a:t>Presented by: </a:t>
            </a:r>
          </a:p>
          <a:p>
            <a:r>
              <a:rPr lang="tr-TR" dirty="0" smtClean="0"/>
              <a:t>Maryam Hachimi El Alaoui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tr-TR" dirty="0"/>
              <a:t>Proposition 3.1: The Conditional Variance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>
                <a:normAutofit/>
              </a:bodyPr>
              <a:lstStyle/>
              <a:p>
                <a:endParaRPr lang="tr-TR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2700" i="1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[(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7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7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p>
                        <m:sSupPr>
                          <m:ctrlPr>
                            <a:rPr lang="tr-TR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7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sz="27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2700" i="1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tr-TR" sz="27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𝑋𝐸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]+(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p>
                        <m:sSupPr>
                          <m:ctrlP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sz="27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2700" i="1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tr-TR" sz="27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]−2(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p>
                        <m:sSupPr>
                          <m:ctrlP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p>
                        <m:sSupPr>
                          <m:ctrlP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sz="27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2700" i="1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tr-TR" sz="2700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]−(</m:t>
                      </m:r>
                      <m:r>
                        <a:rPr lang="tr-TR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p>
                        <m:sSupPr>
                          <m:ctrlP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sz="27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tr-TR" sz="26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65760" lvl="1" indent="0">
                  <a:lnSpc>
                    <a:spcPct val="150000"/>
                  </a:lnSpc>
                  <a:buNone/>
                </a:pPr>
                <a:endParaRPr lang="tr-TR" sz="2600" dirty="0" smtClean="0"/>
              </a:p>
              <a:p>
                <a:pPr marL="365760" lvl="1" indent="0">
                  <a:lnSpc>
                    <a:spcPct val="150000"/>
                  </a:lnSpc>
                  <a:buNone/>
                </a:pPr>
                <a:endParaRPr lang="tr-TR" sz="2800" dirty="0" smtClean="0"/>
              </a:p>
              <a:p>
                <a:pPr marL="365760" lvl="1" indent="0">
                  <a:lnSpc>
                    <a:spcPct val="150000"/>
                  </a:lnSpc>
                  <a:buNone/>
                </a:pPr>
                <a:endParaRPr lang="tr-TR" sz="2800" dirty="0" smtClean="0"/>
              </a:p>
              <a:p>
                <a:pPr marL="365760" lvl="1" indent="0">
                  <a:buNone/>
                </a:pPr>
                <a:endParaRPr lang="tr-TR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72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tr-TR" dirty="0"/>
              <a:t>Proposition 3.1: The Conditional Variance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/>
              <a:lstStyle/>
              <a:p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Letting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 denote that function of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tr-TR" dirty="0" smtClean="0"/>
                  <a:t> whose value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tr-TR" dirty="0" smtClean="0"/>
                  <a:t> is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tr-TR" dirty="0" smtClean="0"/>
                  <a:t>, we have the </a:t>
                </a:r>
                <a:r>
                  <a:rPr lang="tr-TR" b="1" dirty="0" smtClean="0"/>
                  <a:t>Conditional Variance Formula (Proposition 3.1)</a:t>
                </a:r>
                <a:r>
                  <a:rPr lang="tr-TR" dirty="0" smtClean="0"/>
                  <a:t>;</a:t>
                </a:r>
              </a:p>
              <a:p>
                <a:endParaRPr lang="tr-T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tr-TR" sz="2800" b="0" dirty="0" smtClean="0">
                  <a:ea typeface="Cambria Math" panose="02040503050406030204" pitchFamily="18" charset="0"/>
                </a:endParaRPr>
              </a:p>
              <a:p>
                <a:endParaRPr lang="tr-TR" b="1" dirty="0" smtClean="0"/>
              </a:p>
              <a:p>
                <a:endParaRPr lang="tr-TR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64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tr-TR" dirty="0"/>
              <a:t>Proposition 3.1: The Conditional Variance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>
                <a:normAutofit lnSpcReduction="10000"/>
              </a:bodyPr>
              <a:lstStyle/>
              <a:p>
                <a:pPr marL="365760" lvl="1" indent="0">
                  <a:buNone/>
                </a:pPr>
                <a:r>
                  <a:rPr lang="tr-TR" sz="2800" u="sng" dirty="0" smtClean="0"/>
                  <a:t>Proof:</a:t>
                </a:r>
                <a:endParaRPr lang="tr-TR" b="1" dirty="0"/>
              </a:p>
              <a:p>
                <a:pPr marL="365760" lvl="1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tr-TR" sz="2800" b="0" dirty="0" smtClean="0">
                  <a:ea typeface="Cambria Math" panose="02040503050406030204" pitchFamily="18" charset="0"/>
                </a:endParaRPr>
              </a:p>
              <a:p>
                <a:pPr marL="365760" lvl="1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2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[(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sSup>
                        <m:sSupPr>
                          <m:ctrlP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sz="2800" b="0" dirty="0" smtClean="0">
                  <a:ea typeface="Cambria Math" panose="02040503050406030204" pitchFamily="18" charset="0"/>
                </a:endParaRPr>
              </a:p>
              <a:p>
                <a:pPr marL="365760" lvl="1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2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tr-T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]−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[(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sSup>
                        <m:sSupPr>
                          <m:ctrlP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sz="2800" dirty="0" smtClean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tr-TR" dirty="0" smtClean="0">
                    <a:ea typeface="Cambria Math" panose="02040503050406030204" pitchFamily="18" charset="0"/>
                  </a:rPr>
                  <a:t>A</a:t>
                </a:r>
                <a:r>
                  <a:rPr lang="tr-TR" b="0" dirty="0" smtClean="0">
                    <a:ea typeface="Cambria Math" panose="02040503050406030204" pitchFamily="18" charset="0"/>
                  </a:rPr>
                  <a:t>nd,</a:t>
                </a:r>
              </a:p>
              <a:p>
                <a:pPr marL="365760" lvl="1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𝑉𝑎𝑟</m:t>
                    </m:r>
                    <m: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tr-T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  <m:e>
                        <m:r>
                          <m:rPr>
                            <m:sty m:val="p"/>
                          </m:rPr>
                          <a:rPr lang="tr-T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</m:t>
                        </m:r>
                      </m:e>
                    </m:d>
                    <m: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[(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</m:d>
                    <m:sSup>
                      <m:sSup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  <m:sSup>
                      <m:sSup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tr-TR" sz="2800" b="0" dirty="0" smtClean="0">
                  <a:ea typeface="Cambria Math" panose="02040503050406030204" pitchFamily="18" charset="0"/>
                </a:endParaRPr>
              </a:p>
              <a:p>
                <a:pPr marL="365760" lvl="1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𝑉𝑎𝑟</m:t>
                    </m:r>
                    <m:r>
                      <a:rPr lang="tr-TR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tr-TR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tr-TR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  <m:e>
                        <m:r>
                          <m:rPr>
                            <m:sty m:val="p"/>
                          </m:rPr>
                          <a:rPr lang="tr-TR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</m:t>
                        </m:r>
                      </m:e>
                    </m:d>
                    <m:r>
                      <a:rPr lang="tr-TR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[(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</m:d>
                    <m:sSup>
                      <m:sSup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])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tr-TR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tr-TR" dirty="0" smtClean="0">
                    <a:ea typeface="Cambria Math" panose="02040503050406030204" pitchFamily="18" charset="0"/>
                  </a:rPr>
                  <a:t>Thus;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d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d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]−(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365760" lvl="1" indent="0" algn="r">
                  <a:lnSpc>
                    <a:spcPct val="100000"/>
                  </a:lnSpc>
                  <a:buNone/>
                </a:pPr>
                <a:endParaRPr lang="tr-TR" sz="2800" b="0" dirty="0" smtClean="0">
                  <a:ea typeface="Cambria Math" panose="02040503050406030204" pitchFamily="18" charset="0"/>
                </a:endParaRPr>
              </a:p>
              <a:p>
                <a:pPr marL="365760" lvl="1" indent="0">
                  <a:lnSpc>
                    <a:spcPct val="100000"/>
                  </a:lnSpc>
                  <a:buNone/>
                </a:pPr>
                <a:endParaRPr lang="tr-TR" sz="2800" b="0" dirty="0" smtClean="0">
                  <a:ea typeface="Cambria Math" panose="02040503050406030204" pitchFamily="18" charset="0"/>
                </a:endParaRPr>
              </a:p>
              <a:p>
                <a:pPr marL="1097280" lvl="3" indent="0">
                  <a:buNone/>
                </a:pPr>
                <a:endParaRPr lang="tr-TR" sz="2800" b="0" dirty="0" smtClean="0">
                  <a:ea typeface="Cambria Math" panose="02040503050406030204" pitchFamily="18" charset="0"/>
                </a:endParaRPr>
              </a:p>
              <a:p>
                <a:pPr marL="365760" lvl="1" indent="0">
                  <a:buNone/>
                </a:pPr>
                <a:endParaRPr lang="tr-TR" sz="2800" dirty="0" smtClean="0"/>
              </a:p>
              <a:p>
                <a:pPr marL="365760" lvl="1" indent="0">
                  <a:buNone/>
                </a:pPr>
                <a:endParaRPr lang="tr-TR" sz="2800" u="sng" dirty="0"/>
              </a:p>
              <a:p>
                <a:pPr marL="365760" lvl="1" indent="0">
                  <a:buNone/>
                </a:pPr>
                <a:endParaRPr lang="en-US" sz="2800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246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99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tr-TR" dirty="0"/>
              <a:t>Example 3.18: The variance of a Compound Random </a:t>
            </a:r>
            <a:r>
              <a:rPr lang="tr-TR" dirty="0" smtClean="0"/>
              <a:t>Variable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>
                <a:normAutofit/>
              </a:bodyPr>
              <a:lstStyle/>
              <a:p>
                <a:pPr marL="365760" lvl="1" indent="0">
                  <a:buNone/>
                </a:pPr>
                <a:r>
                  <a:rPr lang="tr-TR" sz="2800" u="sng" dirty="0" smtClean="0"/>
                  <a:t>Question:</a:t>
                </a:r>
              </a:p>
              <a:p>
                <a:pPr marL="365760" lvl="1" indent="0">
                  <a:buNone/>
                </a:pPr>
                <a:endParaRPr lang="tr-TR" sz="2800" u="sng" dirty="0"/>
              </a:p>
              <a:p>
                <a:pPr marL="0" indent="0">
                  <a:buNone/>
                </a:pPr>
                <a:r>
                  <a:rPr lang="tr-TR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tr-TR" dirty="0" smtClean="0"/>
                  <a:t> be independent and identically distributed random variables with distribution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 smtClean="0"/>
                  <a:t>having mean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𝜇</m:t>
                    </m:r>
                  </m:oMath>
                </a14:m>
                <a:r>
                  <a:rPr lang="tr-TR" dirty="0" smtClean="0"/>
                  <a:t> and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𝜎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 smtClean="0"/>
                  <a:t>, and assume that they are independent of the nonnegative integer valued random variable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tr-TR" dirty="0" smtClean="0"/>
                  <a:t>. As noted in Example 3.10, where its expected value was determined, the random variable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tr-TR" dirty="0" smtClean="0"/>
                  <a:t> is </a:t>
                </a:r>
                <a:r>
                  <a:rPr lang="tr-TR" dirty="0" smtClean="0"/>
                  <a:t>called a compound random variable. Find its variance.</a:t>
                </a:r>
                <a:endParaRPr lang="tr-T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246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40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tr-TR" dirty="0"/>
              <a:t>Example 3.18: The variance of a Compound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>
                <a:normAutofit/>
              </a:bodyPr>
              <a:lstStyle/>
              <a:p>
                <a:pPr marL="365760" lvl="1" indent="0">
                  <a:buNone/>
                </a:pPr>
                <a:r>
                  <a:rPr lang="tr-TR" sz="2800" u="sng" dirty="0" smtClean="0"/>
                  <a:t>Solution:</a:t>
                </a:r>
              </a:p>
              <a:p>
                <a:pPr marL="365760" lvl="1" indent="0">
                  <a:buNone/>
                </a:pPr>
                <a:endParaRPr lang="tr-TR" sz="2800" u="sng" dirty="0"/>
              </a:p>
              <a:p>
                <a:r>
                  <a:rPr lang="tr-TR" dirty="0"/>
                  <a:t>T</a:t>
                </a:r>
                <a:r>
                  <a:rPr lang="tr-TR" dirty="0" smtClean="0"/>
                  <a:t>he conditional variance formula is:</a:t>
                </a:r>
                <a:endParaRPr lang="tr-TR" dirty="0"/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tr-TR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tr-TR" sz="2800" dirty="0" smtClean="0">
                  <a:ea typeface="Cambria Math" panose="02040503050406030204" pitchFamily="18" charset="0"/>
                </a:endParaRPr>
              </a:p>
              <a:p>
                <a:r>
                  <a:rPr lang="tr-TR" dirty="0" smtClean="0"/>
                  <a:t>Therefore, we write;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tr-TR" b="1" dirty="0" smtClean="0">
                  <a:ea typeface="Cambria Math" panose="02040503050406030204" pitchFamily="18" charset="0"/>
                </a:endParaRPr>
              </a:p>
              <a:p>
                <a:r>
                  <a:rPr lang="tr-TR" dirty="0" smtClean="0">
                    <a:ea typeface="Cambria Math" panose="02040503050406030204" pitchFamily="18" charset="0"/>
                  </a:rPr>
                  <a:t>We have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=(</m:t>
                    </m:r>
                    <m:nary>
                      <m:naryPr>
                        <m:chr m:val="∑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tr-TR" dirty="0" smtClean="0">
                    <a:ea typeface="Cambria Math" panose="020405030504060302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tr-TR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121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54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tr-TR" dirty="0"/>
              <a:t>Example 3.18: The variance of a Compound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/>
              <a:lstStyle/>
              <a:p>
                <a:r>
                  <a:rPr lang="tr-TR" dirty="0" smtClean="0"/>
                  <a:t>We start by finding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𝑉𝑎𝑟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tr-TR" dirty="0" smtClean="0"/>
                  <a:t>|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Since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𝜎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 smtClean="0"/>
                  <a:t>, then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tr-TR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n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𝜎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Thus,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𝜎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 smtClean="0"/>
                  <a:t> ,and so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𝜎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 smtClean="0"/>
              </a:p>
              <a:p>
                <a:r>
                  <a:rPr lang="tr-TR" dirty="0"/>
                  <a:t>T</a:t>
                </a:r>
                <a:r>
                  <a:rPr lang="tr-TR" dirty="0" smtClean="0"/>
                  <a:t>hen, we find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tr-TR" dirty="0" smtClean="0"/>
                  <a:t> by the same reasoning;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tr-TR" dirty="0"/>
                  <a:t>|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/>
                  <a:t>H</a:t>
                </a:r>
                <a:r>
                  <a:rPr lang="tr-TR" dirty="0" smtClean="0"/>
                  <a:t>ence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𝜇</m:t>
                    </m:r>
                  </m:oMath>
                </a14:m>
                <a:r>
                  <a:rPr lang="tr-TR" dirty="0" smtClean="0"/>
                  <a:t>, and so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𝜇</m:t>
                    </m:r>
                  </m:oMath>
                </a14:m>
                <a:endParaRPr lang="tr-TR" dirty="0" smtClean="0"/>
              </a:p>
              <a:p>
                <a:endParaRPr lang="tr-TR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246" t="-2400" b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33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tr-TR" dirty="0"/>
              <a:t>Example 3.18: The variance of a Compound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/>
              <a:lstStyle/>
              <a:p>
                <a:r>
                  <a:rPr lang="tr-TR" dirty="0" smtClean="0"/>
                  <a:t>We substitute in the original formula;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tr-T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𝜎</m:t>
                              </m:r>
                              <m:r>
                                <m:rPr>
                                  <m:nor/>
                                </m:rPr>
                                <a:rPr lang="tr-TR" dirty="0"/>
                                <m:t>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𝜇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 smtClean="0"/>
              </a:p>
              <a:p>
                <a:r>
                  <a:rPr lang="tr-TR" dirty="0" smtClean="0"/>
                  <a:t>The conditional variance formula gives: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𝜎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tr-T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tr-T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𝜇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</m:e>
                      </m:d>
                    </m:oMath>
                  </m:oMathPara>
                </a14:m>
                <a:endParaRPr lang="tr-TR" dirty="0" smtClean="0"/>
              </a:p>
              <a:p>
                <a:endParaRPr lang="tr-TR" dirty="0" smtClean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121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81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tr-TR" dirty="0"/>
              <a:t>Example 3.18: The variance of a Compound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/>
              <a:lstStyle/>
              <a:p>
                <a:r>
                  <a:rPr lang="tr-TR" dirty="0" smtClean="0"/>
                  <a:t>If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tr-TR" dirty="0" smtClean="0"/>
                  <a:t> is a Poission random variable, then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tr-TR" dirty="0"/>
                  <a:t> is calles a compound Poission random variable</a:t>
                </a:r>
              </a:p>
              <a:p>
                <a:r>
                  <a:rPr lang="tr-TR" dirty="0" smtClean="0"/>
                  <a:t>A Poisson random variable has;</a:t>
                </a:r>
              </a:p>
              <a:p>
                <a:pPr marL="0" indent="0" algn="ctr">
                  <a:buNone/>
                </a:pP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λ</m:t>
                    </m:r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Therefore,</a:t>
                </a:r>
              </a:p>
              <a:p>
                <a:pPr marL="0" indent="0">
                  <a:buNone/>
                </a:pP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𝜎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λ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𝜇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λ</m:t>
                    </m:r>
                  </m:oMath>
                </a14:m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λ</m:t>
                    </m:r>
                    <m:r>
                      <m:rPr>
                        <m:nor/>
                      </m:rPr>
                      <a:rPr lang="tr-TR" b="0" i="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sSup>
                      <m:sSupPr>
                        <m:ctrlPr>
                          <a:rPr lang="tr-TR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𝜎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tr-T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tr-T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𝜇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tr-T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)=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λ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Where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tr-TR" dirty="0" smtClean="0"/>
                  <a:t> has distribution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246" t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tr-TR" dirty="0" smtClean="0"/>
              <a:t>Computing Variance using Conditional Expectation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tr-TR" dirty="0" smtClean="0"/>
              <a:t>Example 3.17: Variance of the Geometric Random Variable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tr-TR" dirty="0" smtClean="0"/>
              <a:t>Proposition 3.1: The Conditional Variance Formula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tr-TR" dirty="0" smtClean="0"/>
              <a:t>Example 3.18: The variance of a Compound Random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r-TR" dirty="0"/>
              <a:t>Computing Variance using Conditional </a:t>
            </a:r>
            <a:r>
              <a:rPr lang="tr-TR" dirty="0" smtClean="0"/>
              <a:t>Expectation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Conditional expectations can be used to compute variance of a random variable.</a:t>
                </a:r>
              </a:p>
              <a:p>
                <a:r>
                  <a:rPr lang="tr-TR" dirty="0" smtClean="0"/>
                  <a:t>We use the follwing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]−(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])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Then, use conditioning to obtain both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tr-TR" dirty="0" smtClean="0"/>
                  <a:t>and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tr-TR" dirty="0" smtClean="0"/>
                  <a:t>, we know that;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46" t="-2400" r="-1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7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buFont typeface="+mj-lt"/>
              <a:buAutoNum type="arabicPeriod" startAt="2"/>
            </a:pPr>
            <a:r>
              <a:rPr lang="tr-TR" dirty="0"/>
              <a:t>Example 3.17: Variance of the Geometric Random </a:t>
            </a:r>
            <a:r>
              <a:rPr lang="tr-TR" dirty="0" smtClean="0"/>
              <a:t>Variable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tr-TR" sz="2800" u="sng" dirty="0" smtClean="0"/>
              <a:t>Question:</a:t>
            </a:r>
          </a:p>
          <a:p>
            <a:pPr marL="365760" lvl="1" indent="0">
              <a:buNone/>
            </a:pPr>
            <a:endParaRPr lang="tr-TR" sz="2800" u="sng" dirty="0" smtClean="0"/>
          </a:p>
          <a:p>
            <a:pPr marL="0" indent="0">
              <a:buNone/>
            </a:pPr>
            <a:r>
              <a:rPr lang="tr-TR" dirty="0" smtClean="0"/>
              <a:t>Independent trials, each resulting in a success with probability </a:t>
            </a:r>
            <a:r>
              <a:rPr lang="tr-TR" i="1" dirty="0" smtClean="0"/>
              <a:t>p</a:t>
            </a:r>
            <a:r>
              <a:rPr lang="tr-TR" dirty="0" smtClean="0"/>
              <a:t>, are performed in sequence. Let </a:t>
            </a:r>
            <a:r>
              <a:rPr lang="tr-TR" i="1" dirty="0" smtClean="0"/>
              <a:t>N</a:t>
            </a:r>
            <a:r>
              <a:rPr lang="tr-TR" dirty="0" smtClean="0"/>
              <a:t> be the trial number of the first success. Find Var(</a:t>
            </a:r>
            <a:r>
              <a:rPr lang="tr-TR" i="1" dirty="0" smtClean="0"/>
              <a:t>N</a:t>
            </a:r>
            <a:r>
              <a:rPr lang="tr-TR" dirty="0" smtClean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tr-TR" dirty="0"/>
              <a:t>Example 3.17: Variance of the Geometric Random Variable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/>
              <a:lstStyle/>
              <a:p>
                <a:pPr marL="365760" lvl="1" indent="0">
                  <a:buNone/>
                </a:pPr>
                <a:r>
                  <a:rPr lang="tr-TR" sz="2800" u="sng" dirty="0" smtClean="0"/>
                  <a:t>Solution :</a:t>
                </a:r>
              </a:p>
              <a:p>
                <a:pPr marL="365760" lvl="1" indent="0">
                  <a:buNone/>
                </a:pPr>
                <a:endParaRPr lang="tr-TR" sz="2800" u="sng" dirty="0" smtClean="0"/>
              </a:p>
              <a:p>
                <a:r>
                  <a:rPr lang="tr-TR" dirty="0" smtClean="0"/>
                  <a:t>Let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tr-TR" dirty="0" smtClean="0"/>
                  <a:t> </a:t>
                </a:r>
                <a:r>
                  <a:rPr lang="tr-TR" dirty="0"/>
                  <a:t>if the </a:t>
                </a:r>
                <a:r>
                  <a:rPr lang="tr-TR" dirty="0" smtClean="0"/>
                  <a:t>first trial results in a success, and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tr-TR" dirty="0" smtClean="0"/>
                  <a:t> otherwise,</a:t>
                </a:r>
              </a:p>
              <a:p>
                <a:r>
                  <a:rPr lang="tr-TR" dirty="0" smtClean="0"/>
                  <a:t>We have;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]−(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])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 smtClean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246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tr-TR" dirty="0"/>
              <a:t>Example 3.17: Variance of the Geometric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>
                <a:normAutofit/>
              </a:bodyPr>
              <a:lstStyle/>
              <a:p>
                <a:r>
                  <a:rPr lang="tr-TR" dirty="0" smtClean="0"/>
                  <a:t>If </a:t>
                </a:r>
                <a:r>
                  <a:rPr lang="tr-TR" dirty="0"/>
                  <a:t>the first trial is </a:t>
                </a:r>
                <a:r>
                  <a:rPr lang="tr-TR" dirty="0" smtClean="0"/>
                  <a:t>success;</a:t>
                </a:r>
                <a:endParaRPr lang="tr-T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tr-T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tr-TR" dirty="0" smtClean="0"/>
                  <a:t>Because, clearly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tr-TR" dirty="0" smtClean="0"/>
                  <a:t>, thus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tr-TR" dirty="0" smtClean="0"/>
              </a:p>
              <a:p>
                <a:r>
                  <a:rPr lang="tr-TR" dirty="0" smtClean="0"/>
                  <a:t>If </a:t>
                </a:r>
                <a:r>
                  <a:rPr lang="tr-TR" dirty="0"/>
                  <a:t>the first trial </a:t>
                </a:r>
                <a:r>
                  <a:rPr lang="tr-TR" dirty="0" smtClean="0"/>
                  <a:t>is failure;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[(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 smtClean="0">
                    <a:ea typeface="Cambria Math" panose="02040503050406030204" pitchFamily="18" charset="0"/>
                  </a:rPr>
                  <a:t>]</a:t>
                </a:r>
              </a:p>
              <a:p>
                <a:pPr marL="0" indent="0">
                  <a:buNone/>
                </a:pPr>
                <a:r>
                  <a:rPr lang="tr-TR" dirty="0" smtClean="0">
                    <a:ea typeface="Cambria Math" panose="02040503050406030204" pitchFamily="18" charset="0"/>
                  </a:rPr>
                  <a:t>Because, if the </a:t>
                </a:r>
                <a:r>
                  <a:rPr lang="tr-TR" dirty="0"/>
                  <a:t>the first trial is </a:t>
                </a:r>
                <a:r>
                  <a:rPr lang="tr-TR" dirty="0" smtClean="0"/>
                  <a:t>failure, then total number of trials necessary for the first success is equal to one (the first trial that results in failure) plus the necessary number of additional trials (N)</a:t>
                </a:r>
                <a:endParaRPr lang="tr-TR" dirty="0">
                  <a:ea typeface="Cambria Math" panose="02040503050406030204" pitchFamily="18" charset="0"/>
                </a:endParaRPr>
              </a:p>
              <a:p>
                <a:endParaRPr lang="tr-TR" dirty="0" smtClean="0"/>
              </a:p>
              <a:p>
                <a:endParaRPr lang="tr-TR" dirty="0" smtClean="0"/>
              </a:p>
              <a:p>
                <a:endParaRPr lang="tr-TR" dirty="0" smtClean="0"/>
              </a:p>
              <a:p>
                <a:endParaRPr lang="tr-TR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246" t="-2400" r="-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275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tr-TR" dirty="0"/>
              <a:t>Example 3.17: Variance of the Geometric Random Variable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>
                <a:normAutofit/>
              </a:bodyPr>
              <a:lstStyle/>
              <a:p>
                <a:r>
                  <a:rPr lang="tr-TR" dirty="0" smtClean="0"/>
                  <a:t>Thus;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tr-T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=1∗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[(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 smtClean="0">
                    <a:ea typeface="Cambria Math" panose="02040503050406030204" pitchFamily="18" charset="0"/>
                  </a:rPr>
                  <a:t>](</a:t>
                </a:r>
                <a:r>
                  <a:rPr lang="tr-TR" dirty="0">
                    <a:ea typeface="Cambria Math" panose="02040503050406030204" pitchFamily="18" charset="0"/>
                  </a:rPr>
                  <a:t>1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[(</m:t>
                    </m:r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>
                    <a:ea typeface="Cambria Math" panose="02040503050406030204" pitchFamily="18" charset="0"/>
                  </a:rPr>
                  <a:t>](</a:t>
                </a:r>
                <a:r>
                  <a:rPr lang="tr-TR" dirty="0">
                    <a:ea typeface="Cambria Math" panose="02040503050406030204" pitchFamily="18" charset="0"/>
                  </a:rPr>
                  <a:t>1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tr-TR" dirty="0" smtClean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tr-T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[1]+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+1+2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1+2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tr-TR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tr-TR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tr-TR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tr-TR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tr-TR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tr-T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121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19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tr-TR" dirty="0"/>
              <a:t>Example 3.17: Variance of the Geometric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/>
              <a:lstStyle/>
              <a:p>
                <a:r>
                  <a:rPr lang="tr-TR" dirty="0" smtClean="0"/>
                  <a:t>We previously found in Example 3.11(The mean of a Geometric Distribution) </a:t>
                </a:r>
                <a:r>
                  <a:rPr lang="tr-TR" dirty="0"/>
                  <a:t>that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]=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tr-TR" dirty="0" smtClean="0"/>
              </a:p>
              <a:p>
                <a:r>
                  <a:rPr lang="tr-TR" dirty="0" smtClean="0"/>
                  <a:t>Thus;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𝑝𝐸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tr-T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tr-T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tr-T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r>
                  <a:rPr lang="tr-TR" dirty="0" smtClean="0">
                    <a:ea typeface="Cambria Math" panose="02040503050406030204" pitchFamily="18" charset="0"/>
                  </a:rPr>
                  <a:t>Hence;</a:t>
                </a:r>
              </a:p>
              <a:p>
                <a:pPr marL="0" indent="0" algn="ctr">
                  <a:buNone/>
                </a:pPr>
                <a:r>
                  <a:rPr lang="tr-TR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𝑉𝑎𝑟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tr-TR" b="0" dirty="0" smtClean="0">
                  <a:ea typeface="Cambria Math" panose="02040503050406030204" pitchFamily="18" charset="0"/>
                </a:endParaRPr>
              </a:p>
              <a:p>
                <a:endParaRPr lang="tr-TR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121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97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lnSpc>
                <a:spcPct val="100000"/>
              </a:lnSpc>
              <a:buFont typeface="+mj-lt"/>
              <a:buAutoNum type="arabicPeriod" startAt="3"/>
            </a:pPr>
            <a:r>
              <a:rPr lang="tr-TR" dirty="0"/>
              <a:t>Proposition 3.1: The Conditional Variance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</p:spPr>
            <p:txBody>
              <a:bodyPr/>
              <a:lstStyle/>
              <a:p>
                <a:r>
                  <a:rPr lang="tr-TR" dirty="0" smtClean="0"/>
                  <a:t>Another way to use Conditioning to obtain the Variance of a random variable is to apply the Conditional Variance formula</a:t>
                </a:r>
              </a:p>
              <a:p>
                <a:r>
                  <a:rPr lang="tr-TR" dirty="0" smtClean="0"/>
                  <a:t>The conditional variance of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tr-TR" dirty="0" smtClean="0"/>
                  <a:t> given that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tr-TR" dirty="0" smtClean="0"/>
                  <a:t> is defined by: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[(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tr-TR" dirty="0"/>
                  <a:t>Expending the right side of the preceding and taking expectation term by term </a:t>
                </a:r>
                <a:r>
                  <a:rPr lang="tr-TR" dirty="0" smtClean="0"/>
                  <a:t>yields: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]−(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93435" y="1600200"/>
                <a:ext cx="9782801" cy="4572000"/>
              </a:xfrm>
              <a:blipFill rotWithShape="0">
                <a:blip r:embed="rId2"/>
                <a:stretch>
                  <a:fillRect l="-1121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400FB7-B1CB-4FE8-9CAE-070835FA8631}"/>
</file>

<file path=customXml/itemProps2.xml><?xml version="1.0" encoding="utf-8"?>
<ds:datastoreItem xmlns:ds="http://schemas.openxmlformats.org/officeDocument/2006/customXml" ds:itemID="{77CF8C53-3BF5-46FE-996E-581176AEF664}"/>
</file>

<file path=customXml/itemProps3.xml><?xml version="1.0" encoding="utf-8"?>
<ds:datastoreItem xmlns:ds="http://schemas.openxmlformats.org/officeDocument/2006/customXml" ds:itemID="{231B1FF7-8B4B-4220-BE99-11C4DB00B651}"/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1211</TotalTime>
  <Words>426</Words>
  <Application>Microsoft Office PowerPoint</Application>
  <PresentationFormat>Custom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Euphemia</vt:lpstr>
      <vt:lpstr>Math 16x9</vt:lpstr>
      <vt:lpstr>IENG513 Probabilistic Models</vt:lpstr>
      <vt:lpstr>Outline</vt:lpstr>
      <vt:lpstr>Computing Variance using Conditional Expectation</vt:lpstr>
      <vt:lpstr>Example 3.17: Variance of the Geometric Random Variable</vt:lpstr>
      <vt:lpstr>Example 3.17: Variance of the Geometric Random Variable</vt:lpstr>
      <vt:lpstr>Example 3.17: Variance of the Geometric Random Variable</vt:lpstr>
      <vt:lpstr>Example 3.17: Variance of the Geometric Random Variable</vt:lpstr>
      <vt:lpstr>Example 3.17: Variance of the Geometric Random Variable</vt:lpstr>
      <vt:lpstr>Proposition 3.1: The Conditional Variance Formula</vt:lpstr>
      <vt:lpstr>Proposition 3.1: The Conditional Variance Formula</vt:lpstr>
      <vt:lpstr>Proposition 3.1: The Conditional Variance Formula</vt:lpstr>
      <vt:lpstr>Proposition 3.1: The Conditional Variance Formula</vt:lpstr>
      <vt:lpstr>Example 3.18: The variance of a Compound Random Variable</vt:lpstr>
      <vt:lpstr>Example 3.18: The variance of a Compound Random Variable</vt:lpstr>
      <vt:lpstr>Example 3.18: The variance of a Compound Random Variable</vt:lpstr>
      <vt:lpstr>Example 3.18: The variance of a Compound Random Variable</vt:lpstr>
      <vt:lpstr>Example 3.18: The variance of a Compound Random Variable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IENG513 Probabilistic Models</dc:title>
  <dc:creator>Maryam El Alaoui</dc:creator>
  <cp:lastModifiedBy>Maryam El Alaoui</cp:lastModifiedBy>
  <cp:revision>62</cp:revision>
  <dcterms:created xsi:type="dcterms:W3CDTF">2018-04-13T06:44:16Z</dcterms:created>
  <dcterms:modified xsi:type="dcterms:W3CDTF">2018-04-25T20:28:08Z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0x0101008ACDC26F72BBA74DBCE39413FB241BD2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