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0"/>
  </p:notesMasterIdLst>
  <p:sldIdLst>
    <p:sldId id="256" r:id="rId3"/>
    <p:sldId id="257" r:id="rId4"/>
    <p:sldId id="264" r:id="rId5"/>
    <p:sldId id="267" r:id="rId6"/>
    <p:sldId id="268" r:id="rId7"/>
    <p:sldId id="258" r:id="rId8"/>
    <p:sldId id="259" r:id="rId9"/>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8" d="100"/>
          <a:sy n="88" d="100"/>
        </p:scale>
        <p:origin x="133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customXml" Target="../customXml/item3.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customXml" Target="../customXml/item2.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2447E72A-D913-4DC2-9E0A-E520CE8FCC86}" type="datetimeFigureOut">
              <a:rPr lang="en-US" smtClean="0"/>
              <a:pPr/>
              <a:t>5/18/2017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A5D78FC6-CE17-4259-A63C-DDFC12E048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a:t>
            </a:r>
            <a:r>
              <a:rPr lang="en-US" baseline="0" dirty="0" smtClean="0"/>
              <a:t> c</a:t>
            </a:r>
            <a:r>
              <a:rPr lang="en-US" dirty="0" smtClean="0"/>
              <a:t>ourse details </a:t>
            </a:r>
            <a:r>
              <a:rPr lang="en-US" baseline="0" dirty="0" smtClean="0"/>
              <a:t>and/or books/materials needed for a class/project.</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schedule design for optional periods of time/objectives.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Introductory notes.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a:t>
            </a:r>
            <a:r>
              <a:rPr lang="en-US" baseline="0" dirty="0" smtClean="0"/>
              <a:t> for instruction and expected results and/or skills developed from learning.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Relative </a:t>
            </a:r>
            <a:r>
              <a:rPr lang="en-US" baseline="0" dirty="0" smtClean="0"/>
              <a:t>vocabulary list. </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list of procedures and steps,</a:t>
            </a:r>
            <a:r>
              <a:rPr lang="en-US" baseline="0" dirty="0" smtClean="0"/>
              <a:t> or a lecture slide with media.</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duotone>
              <a:schemeClr val="bg2">
                <a:shade val="45000"/>
                <a:satMod val="135000"/>
              </a:schemeClr>
              <a:prstClr val="white"/>
            </a:duotone>
            <a:lum/>
          </a:blip>
          <a:srcRect/>
          <a:stretch>
            <a:fillRect r="-20000"/>
          </a:stretch>
        </a:blip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743653DA-8BF4-4869-96FE-9BCF43372D46}" type="datetime8">
              <a:rPr lang="en-US" smtClean="0"/>
              <a:pPr algn="ctr"/>
              <a:t>5/18/2017 11:14 AM</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2AC53DF-4216-466D-99A7-94400E6C2A25}" type="slidenum">
              <a:rPr lang="en-US" smtClean="0"/>
              <a:pPr/>
              <a:t>‹#›</a:t>
            </a:fld>
            <a:endParaRPr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D3816DF-213E-421B-92D3-C068DBB023D6}" type="datetime8">
              <a:rPr lang="en-US" smtClean="0">
                <a:solidFill>
                  <a:schemeClr val="tx2"/>
                </a:solidFill>
              </a:rPr>
              <a:pPr/>
              <a:t>5/18/2017 11:14 AM</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C53DF-4216-466D-99A7-94400E6C2A25}" type="slidenum">
              <a:rPr lang="en-US" sz="1200" smtClean="0">
                <a:solidFill>
                  <a:schemeClr val="tx2"/>
                </a:solidFill>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fld id="{8D3816DF-213E-421B-92D3-C068DBB023D6}" type="datetime8">
              <a:rPr lang="en-US" smtClean="0">
                <a:solidFill>
                  <a:schemeClr val="tx2"/>
                </a:solidFill>
              </a:rPr>
              <a:pPr/>
              <a:t>5/18/2017 11:14 AM</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2AC53DF-4216-466D-99A7-94400E6C2A25}" type="slidenum">
              <a:rPr lang="en-US" sz="1200" smtClean="0">
                <a:solidFill>
                  <a:schemeClr val="tx2"/>
                </a:solidFill>
              </a: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7129108-AC8D-4212-9283-60D9E99BF07A}" type="datetime8">
              <a:rPr lang="en-US" smtClean="0"/>
              <a:pPr/>
              <a:t>5/18/2017 11:14 AM</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fld id="{B6DED3D3-6235-4F4C-B439-DF277FB555A7}" type="datetime8">
              <a:rPr lang="en-US" smtClean="0"/>
              <a:pPr/>
              <a:t>5/18/2017 11:14 AM</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a:t>
            </a:fld>
            <a:endParaRPr lang="en-US" sz="2400" dirty="0">
              <a:solidFill>
                <a:srgbClr val="FFFFFF"/>
              </a:solidFill>
            </a:endParaRPr>
          </a:p>
        </p:txBody>
      </p:sp>
      <p:sp>
        <p:nvSpPr>
          <p:cNvPr id="14" name="Footer Placeholder 13"/>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fld id="{3B5F1E3E-4B2F-4895-B65E-28B2E64F39F6}" type="datetime8">
              <a:rPr lang="en-US" smtClean="0"/>
              <a:pPr/>
              <a:t>5/18/2017 11:14 AM</a:t>
            </a:fld>
            <a:endParaRPr lang="en-US"/>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fld id="{63085435-8225-4333-BFFA-0096413F0D76}" type="datetime8">
              <a:rPr lang="en-US" smtClean="0"/>
              <a:pPr/>
              <a:t>5/18/2017 11:14 AM</a:t>
            </a:fld>
            <a:endParaRPr lang="en-US"/>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3C494-2A87-468C-A21B-CB14FB9ABB00}" type="datetime8">
              <a:rPr lang="en-US" smtClean="0"/>
              <a:pPr/>
              <a:t>5/18/2017 11:14 AM</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5/18/2017 11:14 AM</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AD93096-5B34-4342-9326-69289CEAE4C2}" type="slidenum">
              <a:rPr lang="en-US" smtClean="0"/>
              <a:pPr/>
              <a:t>‹#›</a:t>
            </a:fld>
            <a:endParaRPr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4BECC0C8-36B8-442A-833D-B6AACE86BB77}" type="datetime8">
              <a:rPr lang="en-US" smtClean="0"/>
              <a:pPr/>
              <a:t>5/18/2017 11:14 AM</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a:t>
            </a:fld>
            <a:endParaRPr lang="en-US" dirty="0">
              <a:solidFill>
                <a:srgbClr val="FFFFFF"/>
              </a:solidFill>
            </a:endParaRPr>
          </a:p>
        </p:txBody>
      </p:sp>
      <p:sp>
        <p:nvSpPr>
          <p:cNvPr id="9" name="Content Placeholder 8"/>
          <p:cNvSpPr>
            <a:spLocks noGrp="1"/>
          </p:cNvSpPr>
          <p:nvPr>
            <p:ph sz="quarter" idx="1"/>
          </p:nvPr>
        </p:nvSpPr>
        <p:spPr>
          <a:xfrm>
            <a:off x="2362200" y="1752600"/>
            <a:ext cx="6400800" cy="4419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userDrawn="1"/>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fld id="{51E20EC5-AC53-4169-941E-EDF10CD23748}" type="datetime8">
              <a:rPr lang="en-US" smtClean="0"/>
              <a:pPr/>
              <a:t>5/18/2017 11:14 AM</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a:fld id="{1AD93096-5B34-4342-9326-69289CEAE4C2}" type="slidenum">
              <a:rPr lang="en-US" smtClean="0"/>
              <a:pPr algn="ctr"/>
              <a:t>‹#›</a:t>
            </a:fld>
            <a:endParaRPr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5/18/2017 11:14 AM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ly/search?biw=1229&amp;bih=568&amp;q=linear+programming+and+network+flows+m.+s.+bazaraa&amp;stick=H4sIAAAAAAAAAOPgE-LRT9c3NErKTSkuyClU4tLP1TdINjEpqEzSkslOttJPys_P1i8vyiwpSc2LL88vyrZKLC3JyC8CAFVCRXY6AAAA&amp;sa=X&amp;ved=0ahUKEwidm6PD__jTAhVSbFAKHexZA14QmxMIlwEoATAO"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www.google.com.ly/search?biw=1229&amp;bih=568&amp;q=linear+programming+and+network+flows+john+j.+jarvis&amp;stick=H4sIAAAAAAAAAOPgE-LRT9c3NErKTSkuyClUAvMykgvKqgpyDLVkspOt9JPy87P1y4syS0pS8-LL84uyrRJLSzLyiwCNzBVmPAAAAA&amp;sa=X&amp;ved=0ahUKEwidm6PD__jTAhVSbFAKHexZA14QmxMImQEoAzAO" TargetMode="External"/><Relationship Id="rId4" Type="http://schemas.openxmlformats.org/officeDocument/2006/relationships/hyperlink" Target="https://www.google.com.ly/search?biw=1229&amp;bih=568&amp;q=linear+programming+and+network+flows+hanif+d.+sherali&amp;stick=H4sIAAAAAAAAAOPgE-LRT9c3NErKTSkuyClU4tLP1TdINi7MyzHVkslOttJPys_P1i8vyiwpSc2LL88vyrZKLC3JyC8CAEHihgI6AAAA&amp;sa=X&amp;ved=0ahUKEwidm6PD__jTAhVSbFAKHexZA14QmxMImAEoAjA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78377" y="346028"/>
            <a:ext cx="9144000" cy="1447800"/>
          </a:xfrm>
        </p:spPr>
        <p:txBody>
          <a:bodyPr>
            <a:noAutofit/>
          </a:bodyPr>
          <a:lstStyle/>
          <a:p>
            <a:pPr algn="ctr"/>
            <a:r>
              <a:rPr lang="en-US" b="1" cap="none" dirty="0" smtClean="0"/>
              <a:t>The assignment problem</a:t>
            </a:r>
            <a:endParaRPr lang="en-US" cap="none" dirty="0">
              <a:solidFill>
                <a:schemeClr val="accent1">
                  <a:lumMod val="75000"/>
                </a:schemeClr>
              </a:solidFill>
            </a:endParaRPr>
          </a:p>
        </p:txBody>
      </p:sp>
      <p:sp>
        <p:nvSpPr>
          <p:cNvPr id="3" name="Rectangle 2"/>
          <p:cNvSpPr>
            <a:spLocks noGrp="1"/>
          </p:cNvSpPr>
          <p:nvPr>
            <p:ph type="subTitle" idx="1"/>
          </p:nvPr>
        </p:nvSpPr>
        <p:spPr/>
        <p:txBody>
          <a:bodyPr>
            <a:normAutofit/>
          </a:bodyPr>
          <a:lstStyle/>
          <a:p>
            <a:r>
              <a:rPr lang="en-US" dirty="0" smtClean="0"/>
              <a:t>Submitted to: </a:t>
            </a:r>
            <a:r>
              <a:rPr lang="en-US" dirty="0"/>
              <a:t>Prof. Dr. Sahand Daneshvar</a:t>
            </a:r>
            <a:endParaRPr lang="en-US" dirty="0" smtClean="0"/>
          </a:p>
        </p:txBody>
      </p:sp>
      <p:sp>
        <p:nvSpPr>
          <p:cNvPr id="4" name="Rectangle 3"/>
          <p:cNvSpPr/>
          <p:nvPr/>
        </p:nvSpPr>
        <p:spPr>
          <a:xfrm>
            <a:off x="0" y="3652120"/>
            <a:ext cx="4910221" cy="369332"/>
          </a:xfrm>
          <a:prstGeom prst="rect">
            <a:avLst/>
          </a:prstGeom>
        </p:spPr>
        <p:txBody>
          <a:bodyPr wrap="square">
            <a:spAutoFit/>
          </a:bodyPr>
          <a:lstStyle/>
          <a:p>
            <a:r>
              <a:rPr lang="en-US" dirty="0"/>
              <a:t>Presented by</a:t>
            </a:r>
            <a:r>
              <a:rPr lang="en-US" dirty="0" smtClean="0"/>
              <a:t>: Lutfiyah Alriqeeq 16500017 </a:t>
            </a:r>
            <a:endParaRPr lang="en-US" dirty="0"/>
          </a:p>
        </p:txBody>
      </p:sp>
      <p:sp>
        <p:nvSpPr>
          <p:cNvPr id="5" name="Rectangle 4"/>
          <p:cNvSpPr/>
          <p:nvPr/>
        </p:nvSpPr>
        <p:spPr>
          <a:xfrm>
            <a:off x="1066800" y="1929942"/>
            <a:ext cx="7239000" cy="584775"/>
          </a:xfrm>
          <a:prstGeom prst="rect">
            <a:avLst/>
          </a:prstGeom>
        </p:spPr>
        <p:txBody>
          <a:bodyPr wrap="square">
            <a:spAutoFit/>
          </a:bodyPr>
          <a:lstStyle/>
          <a:p>
            <a:pPr algn="ctr"/>
            <a:r>
              <a:rPr lang="en-US" sz="3200" b="1" cap="all" dirty="0">
                <a:solidFill>
                  <a:schemeClr val="tx2"/>
                </a:solidFill>
                <a:latin typeface="+mj-lt"/>
                <a:ea typeface="+mj-ea"/>
                <a:cs typeface="+mj-cs"/>
              </a:rPr>
              <a:t>IENG516 Network Flows</a:t>
            </a:r>
          </a:p>
        </p:txBody>
      </p:sp>
      <p:sp>
        <p:nvSpPr>
          <p:cNvPr id="6" name="Rectangle 5"/>
          <p:cNvSpPr/>
          <p:nvPr/>
        </p:nvSpPr>
        <p:spPr>
          <a:xfrm>
            <a:off x="304800" y="6208271"/>
            <a:ext cx="1524000" cy="369332"/>
          </a:xfrm>
          <a:prstGeom prst="rect">
            <a:avLst/>
          </a:prstGeom>
        </p:spPr>
        <p:txBody>
          <a:bodyPr wrap="square">
            <a:spAutoFit/>
          </a:bodyPr>
          <a:lstStyle/>
          <a:p>
            <a:r>
              <a:rPr lang="en-US" dirty="0" smtClean="0"/>
              <a:t>Spring 2017</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t>Definition:</a:t>
            </a:r>
          </a:p>
        </p:txBody>
      </p:sp>
      <mc:AlternateContent xmlns:mc="http://schemas.openxmlformats.org/markup-compatibility/2006" xmlns:a14="http://schemas.microsoft.com/office/drawing/2010/main">
        <mc:Choice Requires="a14">
          <p:sp>
            <p:nvSpPr>
              <p:cNvPr id="3" name="Rectangle 2"/>
              <p:cNvSpPr>
                <a:spLocks noGrp="1"/>
              </p:cNvSpPr>
              <p:nvPr>
                <p:ph sz="quarter" idx="1"/>
              </p:nvPr>
            </p:nvSpPr>
            <p:spPr>
              <a:xfrm>
                <a:off x="609600" y="1752600"/>
                <a:ext cx="8077200" cy="4572000"/>
              </a:xfrm>
              <a:ln w="19050" cmpd="dbl">
                <a:solidFill>
                  <a:schemeClr val="accent2">
                    <a:lumMod val="75000"/>
                  </a:schemeClr>
                </a:solidFill>
              </a:ln>
            </p:spPr>
            <p:txBody>
              <a:bodyPr>
                <a:noAutofit/>
              </a:bodyPr>
              <a:lstStyle/>
              <a:p>
                <a:endParaRPr lang="en-US" sz="1400" i="1" dirty="0" smtClean="0"/>
              </a:p>
              <a:p>
                <a:r>
                  <a:rPr lang="en-US" sz="2000" dirty="0"/>
                  <a:t>An n x n assignment problem defined as:</a:t>
                </a:r>
              </a:p>
              <a:p>
                <a:r>
                  <a:rPr lang="en-US" sz="2000" dirty="0"/>
                  <a:t>Minimize </a:t>
                </a:r>
                <a14:m>
                  <m:oMath xmlns:m="http://schemas.openxmlformats.org/officeDocument/2006/math">
                    <m:r>
                      <a:rPr lang="en-US" sz="2000" i="1">
                        <a:latin typeface="Cambria Math" panose="02040503050406030204" pitchFamily="18" charset="0"/>
                      </a:rPr>
                      <m:t>∑</m:t>
                    </m:r>
                  </m:oMath>
                </a14:m>
                <a:r>
                  <a:rPr lang="en-US" sz="2000" dirty="0"/>
                  <a:t> c</a:t>
                </a:r>
                <a:r>
                  <a:rPr lang="en-US" sz="2000" baseline="-25000" dirty="0"/>
                  <a:t>ij   </a:t>
                </a:r>
                <a:r>
                  <a:rPr lang="en-US" sz="2000" dirty="0"/>
                  <a:t> x</a:t>
                </a:r>
                <a:r>
                  <a:rPr lang="en-US" sz="2000" baseline="-25000" dirty="0"/>
                  <a:t>ij        </a:t>
                </a:r>
                <a:r>
                  <a:rPr lang="en-US" sz="2000" dirty="0"/>
                  <a:t>(</a:t>
                </a:r>
                <a:r>
                  <a:rPr lang="en-US" sz="2000" dirty="0" err="1"/>
                  <a:t>i</a:t>
                </a:r>
                <a:r>
                  <a:rPr lang="en-US" sz="2000" dirty="0"/>
                  <a:t> , j) Є A</a:t>
                </a:r>
              </a:p>
              <a:p>
                <a:r>
                  <a:rPr lang="en-US" sz="2000" dirty="0"/>
                  <a:t>Subject to:</a:t>
                </a:r>
              </a:p>
              <a:p>
                <a:r>
                  <a:rPr lang="en-US" sz="2000" dirty="0"/>
                  <a:t>		</a:t>
                </a:r>
                <a14:m>
                  <m:oMath xmlns:m="http://schemas.openxmlformats.org/officeDocument/2006/math">
                    <m:nary>
                      <m:naryPr>
                        <m:chr m:val="∑"/>
                        <m:grow m:val="on"/>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𝑗</m:t>
                            </m:r>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e>
                            </m:d>
                            <m:r>
                              <a:rPr lang="en-US" sz="2000" i="1">
                                <a:latin typeface="Cambria Math" panose="02040503050406030204" pitchFamily="18" charset="0"/>
                              </a:rPr>
                              <m:t>∈</m:t>
                            </m:r>
                            <m:r>
                              <a:rPr lang="en-US" sz="2000" i="1">
                                <a:latin typeface="Cambria Math" panose="02040503050406030204" pitchFamily="18" charset="0"/>
                              </a:rPr>
                              <m:t>𝐴</m:t>
                            </m:r>
                          </m:e>
                        </m:d>
                      </m:sub>
                      <m:sup/>
                      <m:e>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𝑖𝑗</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 1,2,…., </m:t>
                            </m:r>
                            <m:r>
                              <a:rPr lang="en-US" sz="2000" i="1">
                                <a:latin typeface="Cambria Math" panose="02040503050406030204" pitchFamily="18" charset="0"/>
                              </a:rPr>
                              <m:t>𝑛</m:t>
                            </m:r>
                          </m:sub>
                        </m:sSub>
                      </m:e>
                    </m:nary>
                  </m:oMath>
                </a14:m>
                <a:r>
                  <a:rPr lang="en-US" sz="2000" dirty="0"/>
                  <a:t>}</a:t>
                </a:r>
              </a:p>
              <a:p>
                <a14:m>
                  <m:oMath xmlns:m="http://schemas.openxmlformats.org/officeDocument/2006/math">
                    <m:nary>
                      <m:naryPr>
                        <m:chr m:val="∑"/>
                        <m:limLoc m:val="undOvr"/>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m:t>
                        </m:r>
                      </m:sub>
                      <m:sup/>
                      <m:e/>
                    </m:nary>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𝑖𝑗</m:t>
                        </m:r>
                        <m:r>
                          <a:rPr lang="en-US" sz="2000" i="1">
                            <a:latin typeface="Cambria Math" panose="02040503050406030204" pitchFamily="18" charset="0"/>
                          </a:rPr>
                          <m:t>= 1,    </m:t>
                        </m:r>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𝐽</m:t>
                        </m:r>
                        <m:r>
                          <a:rPr lang="en-US" sz="2000" i="1">
                            <a:latin typeface="Cambria Math" panose="02040503050406030204" pitchFamily="18" charset="0"/>
                          </a:rPr>
                          <m:t>={ 1,2,…., </m:t>
                        </m:r>
                        <m:r>
                          <a:rPr lang="en-US" sz="2000" i="1">
                            <a:latin typeface="Cambria Math" panose="02040503050406030204" pitchFamily="18" charset="0"/>
                          </a:rPr>
                          <m:t>𝑛</m:t>
                        </m:r>
                      </m:sub>
                    </m:sSub>
                  </m:oMath>
                </a14:m>
                <a:r>
                  <a:rPr lang="en-US" sz="2000" dirty="0"/>
                  <a:t>}</a:t>
                </a: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𝑖𝑗</m:t>
                        </m:r>
                        <m:r>
                          <a:rPr lang="en-US" sz="2000" i="1">
                            <a:latin typeface="Cambria Math" panose="02040503050406030204" pitchFamily="18" charset="0"/>
                          </a:rPr>
                          <m:t>=≥0,   (</m:t>
                        </m:r>
                        <m:r>
                          <a:rPr lang="en-US" sz="2000" i="1">
                            <a:latin typeface="Cambria Math" panose="02040503050406030204" pitchFamily="18" charset="0"/>
                          </a:rPr>
                          <m:t>𝐼</m:t>
                        </m:r>
                        <m:r>
                          <a:rPr lang="en-US" sz="2000" i="1">
                            <a:latin typeface="Cambria Math" panose="02040503050406030204" pitchFamily="18" charset="0"/>
                          </a:rPr>
                          <m:t>,</m:t>
                        </m:r>
                        <m:r>
                          <a:rPr lang="en-US" sz="2000" i="1">
                            <a:latin typeface="Cambria Math" panose="02040503050406030204" pitchFamily="18" charset="0"/>
                          </a:rPr>
                          <m:t>𝐽</m:t>
                        </m:r>
                        <m:r>
                          <a:rPr lang="en-US" sz="2000" i="1">
                            <a:latin typeface="Cambria Math" panose="02040503050406030204" pitchFamily="18" charset="0"/>
                          </a:rPr>
                          <m:t>)∈</m:t>
                        </m:r>
                        <m:r>
                          <a:rPr lang="en-US" sz="2000" i="1">
                            <a:latin typeface="Cambria Math" panose="02040503050406030204" pitchFamily="18" charset="0"/>
                          </a:rPr>
                          <m:t>𝐴</m:t>
                        </m:r>
                      </m:sub>
                    </m:sSub>
                  </m:oMath>
                </a14:m>
                <a:endParaRPr lang="en-US" sz="1400" i="1" dirty="0" smtClean="0"/>
              </a:p>
              <a:p>
                <a:endParaRPr lang="en-US" sz="1400" i="1" dirty="0"/>
              </a:p>
              <a:p>
                <a:r>
                  <a:rPr lang="en-US" sz="2000" i="1" dirty="0"/>
                  <a:t>Where I is the set of origin nodes, J is the set of destination nodes, A is the set of arcs, and cij is the cost of a unit flow on arc (</a:t>
                </a:r>
                <a:r>
                  <a:rPr lang="en-US" sz="2000" i="1" dirty="0" err="1"/>
                  <a:t>i</a:t>
                </a:r>
                <a:r>
                  <a:rPr lang="en-US" sz="2000" i="1" dirty="0"/>
                  <a:t> , j) .</a:t>
                </a:r>
              </a:p>
              <a:p>
                <a:endParaRPr lang="en-US" sz="1400" i="1" dirty="0" smtClean="0"/>
              </a:p>
            </p:txBody>
          </p:sp>
        </mc:Choice>
        <mc:Fallback xmlns="">
          <p:sp>
            <p:nvSpPr>
              <p:cNvPr id="3" name="Rectangle 2"/>
              <p:cNvSpPr>
                <a:spLocks noGrp="1" noRot="1" noChangeAspect="1" noMove="1" noResize="1" noEditPoints="1" noAdjustHandles="1" noChangeArrowheads="1" noChangeShapeType="1" noTextEdit="1"/>
              </p:cNvSpPr>
              <p:nvPr>
                <p:ph sz="quarter" idx="1"/>
              </p:nvPr>
            </p:nvSpPr>
            <p:spPr>
              <a:xfrm>
                <a:off x="609600" y="1752600"/>
                <a:ext cx="8077200" cy="4572000"/>
              </a:xfrm>
              <a:blipFill>
                <a:blip r:embed="rId3"/>
                <a:stretch>
                  <a:fillRect l="-527"/>
                </a:stretch>
              </a:blipFill>
              <a:ln w="19050" cmpd="dbl">
                <a:solidFill>
                  <a:schemeClr val="accent2">
                    <a:lumMod val="75000"/>
                  </a:schemeClr>
                </a:solidFill>
              </a:ln>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angle 2"/>
              <p:cNvSpPr>
                <a:spLocks noGrp="1"/>
              </p:cNvSpPr>
              <p:nvPr>
                <p:ph sz="quarter" idx="1"/>
              </p:nvPr>
            </p:nvSpPr>
            <p:spPr>
              <a:xfrm>
                <a:off x="609600" y="1752600"/>
                <a:ext cx="8077200" cy="4572000"/>
              </a:xfrm>
              <a:ln w="19050" cmpd="dbl">
                <a:solidFill>
                  <a:schemeClr val="accent2">
                    <a:lumMod val="75000"/>
                  </a:schemeClr>
                </a:solidFill>
              </a:ln>
            </p:spPr>
            <p:txBody>
              <a:bodyPr>
                <a:noAutofit/>
              </a:bodyPr>
              <a:lstStyle/>
              <a:p>
                <a:endParaRPr lang="en-US" sz="1400" i="1" dirty="0" smtClean="0"/>
              </a:p>
              <a:p>
                <a:r>
                  <a:rPr lang="en-US" sz="2000" i="1" dirty="0"/>
                  <a:t>The dual of the assignment problem stated as:</a:t>
                </a:r>
              </a:p>
              <a:p>
                <a:r>
                  <a:rPr lang="en-US" sz="2000" i="1" dirty="0"/>
                  <a:t>Maximize   </a:t>
                </a:r>
                <a14:m>
                  <m:oMath xmlns:m="http://schemas.openxmlformats.org/officeDocument/2006/math">
                    <m:nary>
                      <m:naryPr>
                        <m:chr m:val="∑"/>
                        <m:limLoc m:val="undOvr"/>
                        <m:supHide m:val="on"/>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𝐼</m:t>
                        </m:r>
                        <m:r>
                          <a:rPr lang="en-US" sz="2000" i="1">
                            <a:latin typeface="Cambria Math" panose="02040503050406030204" pitchFamily="18" charset="0"/>
                          </a:rPr>
                          <m:t>  </m:t>
                        </m:r>
                      </m:sub>
                      <m:sup/>
                      <m:e/>
                    </m:nary>
                  </m:oMath>
                </a14:m>
                <a:r>
                  <a:rPr lang="en-US" sz="2000" i="1"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𝑖</m:t>
                        </m:r>
                        <m:r>
                          <a:rPr lang="en-US" sz="2000" i="1">
                            <a:latin typeface="Cambria Math" panose="02040503050406030204" pitchFamily="18" charset="0"/>
                          </a:rPr>
                          <m:t>  </m:t>
                        </m:r>
                      </m:sub>
                    </m:sSub>
                  </m:oMath>
                </a14:m>
                <a:r>
                  <a:rPr lang="en-US" sz="2000" i="1" dirty="0"/>
                  <a:t>+ </a:t>
                </a:r>
                <a14:m>
                  <m:oMath xmlns:m="http://schemas.openxmlformats.org/officeDocument/2006/math">
                    <m:nary>
                      <m:naryPr>
                        <m:chr m:val="∑"/>
                        <m:limLoc m:val="undOvr"/>
                        <m:supHide m:val="on"/>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m:t>
                        </m:r>
                        <m:r>
                          <a:rPr lang="en-US" sz="2000" i="1">
                            <a:latin typeface="Cambria Math" panose="02040503050406030204" pitchFamily="18" charset="0"/>
                          </a:rPr>
                          <m:t>𝐽</m:t>
                        </m:r>
                        <m:r>
                          <a:rPr lang="en-US" sz="2000" i="1">
                            <a:latin typeface="Cambria Math" panose="02040503050406030204" pitchFamily="18" charset="0"/>
                          </a:rPr>
                          <m:t> </m:t>
                        </m:r>
                      </m:sub>
                      <m:sup/>
                      <m:e/>
                    </m:nary>
                  </m:oMath>
                </a14:m>
                <a:r>
                  <a:rPr lang="en-US" sz="2000" i="1" dirty="0" err="1"/>
                  <a:t>Kj</a:t>
                </a:r>
                <a:r>
                  <a:rPr lang="en-US" sz="2000" i="1" dirty="0"/>
                  <a:t>    </a:t>
                </a:r>
              </a:p>
              <a:p>
                <a:r>
                  <a:rPr lang="en-US" sz="2000" i="1" dirty="0"/>
                  <a:t>Subject to: </a:t>
                </a:r>
              </a:p>
              <a:p>
                <a:r>
                  <a:rPr lang="en-US" sz="2000" i="1"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𝑖</m:t>
                        </m:r>
                        <m:r>
                          <a:rPr lang="en-US" sz="2000" i="1">
                            <a:latin typeface="Cambria Math" panose="02040503050406030204" pitchFamily="18" charset="0"/>
                          </a:rPr>
                          <m:t>  </m:t>
                        </m:r>
                      </m:sub>
                    </m:sSub>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𝑗</m:t>
                        </m:r>
                        <m:r>
                          <a:rPr lang="en-US" sz="2000" i="1">
                            <a:latin typeface="Cambria Math" panose="02040503050406030204" pitchFamily="18" charset="0"/>
                          </a:rPr>
                          <m:t>  </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𝑖𝐽</m:t>
                        </m:r>
                        <m:r>
                          <a:rPr lang="en-US" sz="2000" i="1">
                            <a:latin typeface="Cambria Math" panose="02040503050406030204" pitchFamily="18" charset="0"/>
                          </a:rPr>
                          <m:t>  </m:t>
                        </m:r>
                      </m:sub>
                    </m:sSub>
                    <m:r>
                      <a:rPr lang="en-US" sz="2000" i="1">
                        <a:latin typeface="Cambria Math" panose="02040503050406030204" pitchFamily="18" charset="0"/>
                      </a:rPr>
                      <m:t>, </m:t>
                    </m:r>
                    <m:d>
                      <m:dPr>
                        <m:ctrlPr>
                          <a:rPr lang="en-US" sz="2000" i="1">
                            <a:latin typeface="Cambria Math" panose="02040503050406030204" pitchFamily="18" charset="0"/>
                          </a:rPr>
                        </m:ctrlPr>
                      </m:dPr>
                      <m:e>
                        <m:r>
                          <a:rPr lang="en-US" sz="2000" i="1">
                            <a:latin typeface="Cambria Math" panose="02040503050406030204" pitchFamily="18" charset="0"/>
                          </a:rPr>
                          <m:t>𝑖</m:t>
                        </m:r>
                        <m:r>
                          <a:rPr lang="en-US" sz="2000" i="1">
                            <a:latin typeface="Cambria Math" panose="02040503050406030204" pitchFamily="18" charset="0"/>
                          </a:rPr>
                          <m:t> , </m:t>
                        </m:r>
                        <m:r>
                          <a:rPr lang="en-US" sz="2000" i="1">
                            <a:latin typeface="Cambria Math" panose="02040503050406030204" pitchFamily="18" charset="0"/>
                          </a:rPr>
                          <m:t>𝑗</m:t>
                        </m:r>
                      </m:e>
                    </m:d>
                    <m:r>
                      <a:rPr lang="en-US" sz="2000" i="1">
                        <a:latin typeface="Cambria Math" panose="02040503050406030204" pitchFamily="18" charset="0"/>
                      </a:rPr>
                      <m:t>∈</m:t>
                    </m:r>
                    <m:r>
                      <a:rPr lang="en-US" sz="2000" i="1">
                        <a:latin typeface="Cambria Math" panose="02040503050406030204" pitchFamily="18" charset="0"/>
                      </a:rPr>
                      <m:t>𝐴</m:t>
                    </m:r>
                  </m:oMath>
                </a14:m>
                <a:r>
                  <a:rPr lang="en-US" sz="2000" i="1" dirty="0"/>
                  <a:t> </a:t>
                </a:r>
              </a:p>
              <a:p>
                <a:r>
                  <a:rPr lang="en-US" sz="2000" i="1" dirty="0"/>
                  <a:t>Where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𝑅</m:t>
                        </m:r>
                      </m:e>
                      <m:sub>
                        <m:r>
                          <a:rPr lang="en-US" sz="2000" i="1">
                            <a:latin typeface="Cambria Math" panose="02040503050406030204" pitchFamily="18" charset="0"/>
                          </a:rPr>
                          <m:t>𝑖</m:t>
                        </m:r>
                        <m:r>
                          <a:rPr lang="en-US" sz="2000" i="1">
                            <a:latin typeface="Cambria Math" panose="02040503050406030204" pitchFamily="18" charset="0"/>
                          </a:rPr>
                          <m:t>  </m:t>
                        </m:r>
                      </m:sub>
                    </m:sSub>
                  </m:oMath>
                </a14:m>
                <a:r>
                  <a:rPr lang="en-US" sz="2000" i="1"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𝑗</m:t>
                        </m:r>
                        <m:r>
                          <a:rPr lang="en-US" sz="2000" i="1">
                            <a:latin typeface="Cambria Math" panose="02040503050406030204" pitchFamily="18" charset="0"/>
                          </a:rPr>
                          <m:t>  </m:t>
                        </m:r>
                      </m:sub>
                    </m:sSub>
                  </m:oMath>
                </a14:m>
                <a:r>
                  <a:rPr lang="en-US" sz="2000" i="1" dirty="0"/>
                  <a:t> are called the node potentials of the origin and destination nodes, respectively.</a:t>
                </a:r>
              </a:p>
              <a:p>
                <a:endParaRPr lang="en-US" sz="1400" i="1" dirty="0" smtClean="0"/>
              </a:p>
            </p:txBody>
          </p:sp>
        </mc:Choice>
        <mc:Fallback xmlns="">
          <p:sp>
            <p:nvSpPr>
              <p:cNvPr id="8" name="Rectangle 2"/>
              <p:cNvSpPr>
                <a:spLocks noGrp="1" noRot="1" noChangeAspect="1" noMove="1" noResize="1" noEditPoints="1" noAdjustHandles="1" noChangeArrowheads="1" noChangeShapeType="1" noTextEdit="1"/>
              </p:cNvSpPr>
              <p:nvPr>
                <p:ph sz="quarter" idx="1"/>
              </p:nvPr>
            </p:nvSpPr>
            <p:spPr>
              <a:xfrm>
                <a:off x="609600" y="1752600"/>
                <a:ext cx="8077200" cy="4572000"/>
              </a:xfrm>
              <a:blipFill>
                <a:blip r:embed="rId3"/>
                <a:stretch>
                  <a:fillRect/>
                </a:stretch>
              </a:blipFill>
              <a:ln w="19050" cmpd="dbl">
                <a:solidFill>
                  <a:schemeClr val="accent2">
                    <a:lumMod val="75000"/>
                  </a:schemeClr>
                </a:solidFill>
              </a:ln>
            </p:spPr>
            <p:txBody>
              <a:bodyPr/>
              <a:lstStyle/>
              <a:p>
                <a:r>
                  <a:rPr lang="en-US">
                    <a:noFill/>
                  </a:rPr>
                  <a:t> </a:t>
                </a:r>
              </a:p>
            </p:txBody>
          </p:sp>
        </mc:Fallback>
      </mc:AlternateContent>
      <p:sp>
        <p:nvSpPr>
          <p:cNvPr id="10" name="Rectangle 1"/>
          <p:cNvSpPr>
            <a:spLocks noGrp="1"/>
          </p:cNvSpPr>
          <p:nvPr>
            <p:ph type="title"/>
          </p:nvPr>
        </p:nvSpPr>
        <p:spPr>
          <a:xfrm>
            <a:off x="609600" y="228600"/>
            <a:ext cx="8153400" cy="990600"/>
          </a:xfrm>
        </p:spPr>
        <p:txBody>
          <a:bodyPr/>
          <a:lstStyle/>
          <a:p>
            <a:r>
              <a:rPr lang="en-US" dirty="0"/>
              <a:t>Definition: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1"/>
          </p:nvPr>
        </p:nvSpPr>
        <p:spPr/>
        <p:txBody>
          <a:bodyPr>
            <a:normAutofit/>
          </a:bodyPr>
          <a:lstStyle/>
          <a:p>
            <a:r>
              <a:rPr lang="en-US" sz="2000" i="1" dirty="0"/>
              <a:t>The bases of an extreme point (simplex) method for solving an n x n assignment problem correspond to spanning tree with 2n-1 </a:t>
            </a:r>
            <a:r>
              <a:rPr lang="en-US" sz="2000" i="1" dirty="0" smtClean="0"/>
              <a:t>arcs. </a:t>
            </a:r>
          </a:p>
          <a:p>
            <a:endParaRPr lang="en-US" sz="2000" i="1" dirty="0"/>
          </a:p>
          <a:p>
            <a:r>
              <a:rPr lang="en-US" sz="2000" i="1" dirty="0"/>
              <a:t>A basic solution assign exactly n of the basic arcs a flow value of one and the other n-1 arcs of a flow value of zero (all nonbasic arcs  receive flows of 0</a:t>
            </a:r>
            <a:r>
              <a:rPr lang="en-US" sz="2000" i="1" dirty="0" smtClean="0"/>
              <a:t>).</a:t>
            </a:r>
          </a:p>
          <a:p>
            <a:endParaRPr lang="en-US" sz="2000" i="1" dirty="0" smtClean="0"/>
          </a:p>
          <a:p>
            <a:r>
              <a:rPr lang="en-US" sz="2000" i="1" dirty="0" smtClean="0"/>
              <a:t> </a:t>
            </a:r>
            <a:r>
              <a:rPr lang="en-US" sz="2000" i="1" dirty="0"/>
              <a:t>Therefore each basis solution is highly degenerate ( </a:t>
            </a:r>
            <a:r>
              <a:rPr lang="en-US" sz="2000" i="1" dirty="0" err="1"/>
              <a:t>i.e</a:t>
            </a:r>
            <a:r>
              <a:rPr lang="en-US" sz="2000" i="1" dirty="0"/>
              <a:t> contains a large number of zero flows on basic arcs</a:t>
            </a:r>
          </a:p>
          <a:p>
            <a:endParaRPr lang="en-US" sz="2000" i="1" dirty="0"/>
          </a:p>
          <a:p>
            <a:endParaRPr lang="en-US" sz="2000" i="1" dirty="0" smtClean="0"/>
          </a:p>
          <a:p>
            <a:endParaRPr lang="en-US" sz="20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762000" y="228600"/>
            <a:ext cx="8153400" cy="990600"/>
          </a:xfrm>
        </p:spPr>
        <p:txBody>
          <a:bodyPr>
            <a:normAutofit/>
          </a:bodyPr>
          <a:lstStyle/>
          <a:p>
            <a:r>
              <a:rPr lang="en-US" dirty="0" smtClean="0"/>
              <a:t>Properties: </a:t>
            </a:r>
            <a:endParaRPr lang="en-US" dirty="0"/>
          </a:p>
        </p:txBody>
      </p:sp>
      <p:pic>
        <p:nvPicPr>
          <p:cNvPr id="4" name="Content Placeholder 3"/>
          <p:cNvPicPr>
            <a:picLocks noGrp="1"/>
          </p:cNvPicPr>
          <p:nvPr>
            <p:ph sz="quarter" idx="1"/>
          </p:nvPr>
        </p:nvPicPr>
        <p:blipFill>
          <a:blip r:embed="rId3">
            <a:extLst>
              <a:ext uri="{28A0092B-C50C-407E-A947-70E740481C1C}">
                <a14:useLocalDpi xmlns:a14="http://schemas.microsoft.com/office/drawing/2010/main" val="0"/>
              </a:ext>
            </a:extLst>
          </a:blip>
          <a:stretch>
            <a:fillRect/>
          </a:stretch>
        </p:blipFill>
        <p:spPr>
          <a:xfrm>
            <a:off x="762000" y="3429000"/>
            <a:ext cx="6713802" cy="2834886"/>
          </a:xfrm>
          <a:prstGeom prst="rect">
            <a:avLst/>
          </a:prstGeom>
        </p:spPr>
      </p:pic>
      <p:sp>
        <p:nvSpPr>
          <p:cNvPr id="5" name="Rectangle 4"/>
          <p:cNvSpPr/>
          <p:nvPr/>
        </p:nvSpPr>
        <p:spPr>
          <a:xfrm>
            <a:off x="1219200" y="1737836"/>
            <a:ext cx="6934200" cy="1323439"/>
          </a:xfrm>
          <a:prstGeom prst="rect">
            <a:avLst/>
          </a:prstGeom>
        </p:spPr>
        <p:txBody>
          <a:bodyPr wrap="square">
            <a:spAutoFit/>
          </a:bodyPr>
          <a:lstStyle/>
          <a:p>
            <a:pPr marL="320040" indent="-320040">
              <a:spcBef>
                <a:spcPts val="700"/>
              </a:spcBef>
              <a:buClr>
                <a:schemeClr val="accent2"/>
              </a:buClr>
              <a:buSzPct val="60000"/>
              <a:buFont typeface="Wingdings"/>
              <a:buChar char=""/>
            </a:pPr>
            <a:r>
              <a:rPr lang="en-US" sz="2000" i="1" dirty="0"/>
              <a:t>The direction of the links in the figure correspond to the orientation induced by the predecessor ordering and do not necessarity correspond to the direction of the basis arcs in the assignment problem.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sz="quarter" idx="1"/>
          </p:nvPr>
        </p:nvSpPr>
        <p:spPr/>
        <p:txBody>
          <a:bodyPr>
            <a:normAutofit/>
          </a:bodyPr>
          <a:lstStyle/>
          <a:p>
            <a:r>
              <a:rPr lang="en-US" sz="2000" i="1" dirty="0"/>
              <a:t>In subsequent sections the term O-D link and D-O link </a:t>
            </a:r>
            <a:r>
              <a:rPr lang="en-US" sz="2000" i="1" dirty="0" smtClean="0"/>
              <a:t>is used </a:t>
            </a:r>
            <a:r>
              <a:rPr lang="en-US" sz="2000" i="1" dirty="0"/>
              <a:t>to refer to links in a rooted basis tree that  are directed from an origin node to a destination node and vice versa</a:t>
            </a:r>
            <a:r>
              <a:rPr lang="en-US" sz="2000" i="1" dirty="0" smtClean="0"/>
              <a:t>.</a:t>
            </a:r>
          </a:p>
          <a:p>
            <a:endParaRPr lang="en-US" sz="2000" i="1" dirty="0"/>
          </a:p>
          <a:p>
            <a:r>
              <a:rPr lang="en-US" sz="2000" i="1" dirty="0"/>
              <a:t>Basic arcs with a flow of one or zero </a:t>
            </a:r>
            <a:r>
              <a:rPr lang="en-US" sz="2000" i="1" dirty="0" smtClean="0"/>
              <a:t>is referred </a:t>
            </a:r>
            <a:r>
              <a:rPr lang="en-US" sz="2000" i="1" dirty="0"/>
              <a:t>to as 1-link and  0-link respectively. </a:t>
            </a:r>
          </a:p>
          <a:p>
            <a:endParaRPr lang="en-US" sz="2000" i="1" dirty="0"/>
          </a:p>
        </p:txBody>
      </p:sp>
      <p:sp>
        <p:nvSpPr>
          <p:cNvPr id="5" name="Rectangle 1"/>
          <p:cNvSpPr>
            <a:spLocks noGrp="1"/>
          </p:cNvSpPr>
          <p:nvPr>
            <p:ph type="title"/>
          </p:nvPr>
        </p:nvSpPr>
        <p:spPr>
          <a:xfrm>
            <a:off x="762000" y="228600"/>
            <a:ext cx="8153400" cy="990600"/>
          </a:xfrm>
        </p:spPr>
        <p:txBody>
          <a:bodyPr>
            <a:normAutofit/>
          </a:bodyPr>
          <a:lstStyle/>
          <a:p>
            <a:r>
              <a:rPr lang="en-US" dirty="0" smtClean="0"/>
              <a:t>Properties: </a:t>
            </a:r>
            <a:endParaRPr lang="en-US" dirty="0"/>
          </a:p>
        </p:txBody>
      </p:sp>
      <p:pic>
        <p:nvPicPr>
          <p:cNvPr id="6" name="Content Placeholder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00800" y="171450"/>
            <a:ext cx="2438400" cy="1104900"/>
          </a:xfrm>
          <a:prstGeom prst="rect">
            <a:avLst/>
          </a:prstGeom>
        </p:spPr>
      </p:pic>
      <p:pic>
        <p:nvPicPr>
          <p:cNvPr id="7" name="Picture 6"/>
          <p:cNvPicPr/>
          <p:nvPr/>
        </p:nvPicPr>
        <p:blipFill rotWithShape="1">
          <a:blip r:embed="rId4">
            <a:extLst>
              <a:ext uri="{28A0092B-C50C-407E-A947-70E740481C1C}">
                <a14:useLocalDpi xmlns:a14="http://schemas.microsoft.com/office/drawing/2010/main" val="0"/>
              </a:ext>
            </a:extLst>
          </a:blip>
          <a:srcRect l="21923"/>
          <a:stretch/>
        </p:blipFill>
        <p:spPr bwMode="auto">
          <a:xfrm>
            <a:off x="1447800" y="3886200"/>
            <a:ext cx="4640580" cy="230632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References:</a:t>
            </a:r>
            <a:endParaRPr lang="en-US" dirty="0"/>
          </a:p>
        </p:txBody>
      </p:sp>
      <p:sp>
        <p:nvSpPr>
          <p:cNvPr id="3" name="Rectangle 2"/>
          <p:cNvSpPr>
            <a:spLocks noGrp="1"/>
          </p:cNvSpPr>
          <p:nvPr>
            <p:ph sz="quarter" idx="1"/>
          </p:nvPr>
        </p:nvSpPr>
        <p:spPr/>
        <p:txBody>
          <a:bodyPr>
            <a:normAutofit/>
          </a:bodyPr>
          <a:lstStyle/>
          <a:p>
            <a:r>
              <a:rPr lang="en-US" sz="2000" i="1" dirty="0"/>
              <a:t>The alternating basis algorithm for assignment problems</a:t>
            </a:r>
          </a:p>
          <a:p>
            <a:pPr fontAlgn="ctr"/>
            <a:r>
              <a:rPr lang="nb-NO" sz="2000" i="1" dirty="0"/>
              <a:t>R. S. Barr</a:t>
            </a:r>
          </a:p>
          <a:p>
            <a:pPr fontAlgn="ctr"/>
            <a:r>
              <a:rPr lang="nb-NO" sz="2000" i="1" dirty="0"/>
              <a:t>F. Glover</a:t>
            </a:r>
          </a:p>
          <a:p>
            <a:pPr fontAlgn="ctr"/>
            <a:r>
              <a:rPr lang="nb-NO" sz="2000" i="1" dirty="0"/>
              <a:t>D. Klingman</a:t>
            </a:r>
          </a:p>
          <a:p>
            <a:endParaRPr lang="en-US" sz="2000" i="1" dirty="0"/>
          </a:p>
          <a:p>
            <a:r>
              <a:rPr lang="en-US" sz="2000" i="1" dirty="0"/>
              <a:t>Linear Programming</a:t>
            </a:r>
          </a:p>
          <a:p>
            <a:r>
              <a:rPr lang="en-US" sz="2000" i="1" dirty="0"/>
              <a:t>and Network Flows</a:t>
            </a:r>
          </a:p>
          <a:p>
            <a:r>
              <a:rPr lang="en-US" sz="2000" i="1" dirty="0">
                <a:hlinkClick r:id="rId3"/>
              </a:rPr>
              <a:t>M. S. </a:t>
            </a:r>
            <a:r>
              <a:rPr lang="en-US" sz="2000" i="1" dirty="0" err="1">
                <a:hlinkClick r:id="rId3"/>
              </a:rPr>
              <a:t>Bazaraa</a:t>
            </a:r>
            <a:r>
              <a:rPr lang="en-US" sz="2000" i="1" dirty="0"/>
              <a:t>، </a:t>
            </a:r>
            <a:r>
              <a:rPr lang="en-US" sz="2000" i="1" dirty="0" err="1">
                <a:hlinkClick r:id="rId4"/>
              </a:rPr>
              <a:t>Hanif</a:t>
            </a:r>
            <a:r>
              <a:rPr lang="en-US" sz="2000" i="1" dirty="0">
                <a:hlinkClick r:id="rId4"/>
              </a:rPr>
              <a:t> D. </a:t>
            </a:r>
            <a:r>
              <a:rPr lang="en-US" sz="2000" i="1" dirty="0" err="1">
                <a:hlinkClick r:id="rId4"/>
              </a:rPr>
              <a:t>Sherali</a:t>
            </a:r>
            <a:r>
              <a:rPr lang="en-US" sz="2000" i="1" dirty="0" err="1"/>
              <a:t>،</a:t>
            </a:r>
            <a:r>
              <a:rPr lang="en-US" sz="2000" i="1" dirty="0" err="1">
                <a:hlinkClick r:id="rId5"/>
              </a:rPr>
              <a:t>John</a:t>
            </a:r>
            <a:r>
              <a:rPr lang="en-US" sz="2000" i="1" dirty="0">
                <a:hlinkClick r:id="rId5"/>
              </a:rPr>
              <a:t> J. Jarvis</a:t>
            </a:r>
            <a:endParaRPr lang="en-US" sz="2000" i="1" dirty="0"/>
          </a:p>
        </p:txBody>
      </p:sp>
      <p:pic>
        <p:nvPicPr>
          <p:cNvPr id="5" name="Content Placeholder 4" descr="book.png"/>
          <p:cNvPicPr>
            <a:picLocks noGrp="1" noChangeAspect="1"/>
          </p:cNvPicPr>
          <p:nvPr>
            <p:ph sz="quarter" idx="2"/>
          </p:nvPr>
        </p:nvPicPr>
        <p:blipFill>
          <a:blip r:embed="rId6" cstate="print">
            <a:duotone>
              <a:schemeClr val="bg2">
                <a:shade val="45000"/>
                <a:satMod val="135000"/>
              </a:schemeClr>
              <a:prstClr val="white"/>
            </a:duotone>
            <a:lum bright="2000" contrast="-11000"/>
          </a:blip>
          <a:stretch>
            <a:fillRect/>
          </a:stretch>
        </p:blipFill>
        <p:spPr>
          <a:xfrm>
            <a:off x="4495800" y="1600200"/>
            <a:ext cx="4387850" cy="4800600"/>
          </a:xfrm>
          <a:ln w="50800" cmpd="dbl">
            <a:solidFill>
              <a:schemeClr val="accent2">
                <a:lumMod val="75000"/>
              </a:schemeClr>
            </a:solid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CDC26F72BBA74DBCE39413FB241BD2" ma:contentTypeVersion="" ma:contentTypeDescription="Create a new document." ma:contentTypeScope="" ma:versionID="db0fc200aa334aaaef5322dcc6fb1ef7">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B664284-5EBB-47EF-8A55-1A6312DD0968}"/>
</file>

<file path=customXml/itemProps2.xml><?xml version="1.0" encoding="utf-8"?>
<ds:datastoreItem xmlns:ds="http://schemas.openxmlformats.org/officeDocument/2006/customXml" ds:itemID="{3B17C2C3-0A8D-4B22-BB60-B8ABA0CECA3E}"/>
</file>

<file path=customXml/itemProps3.xml><?xml version="1.0" encoding="utf-8"?>
<ds:datastoreItem xmlns:ds="http://schemas.openxmlformats.org/officeDocument/2006/customXml" ds:itemID="{B804C8AC-3282-45BA-BBB4-E839597161FF}"/>
</file>

<file path=docProps/app.xml><?xml version="1.0" encoding="utf-8"?>
<Properties xmlns="http://schemas.openxmlformats.org/officeDocument/2006/extended-properties" xmlns:vt="http://schemas.openxmlformats.org/officeDocument/2006/docPropsVTypes">
  <Template>Academic presentation for college course (textbook design)</Template>
  <TotalTime>0</TotalTime>
  <Words>303</Words>
  <Application>Microsoft Office PowerPoint</Application>
  <PresentationFormat>On-screen Show (4:3)</PresentationFormat>
  <Paragraphs>56</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Cambria Math</vt:lpstr>
      <vt:lpstr>Tw Cen MT</vt:lpstr>
      <vt:lpstr>Wingdings</vt:lpstr>
      <vt:lpstr>Wingdings 2</vt:lpstr>
      <vt:lpstr>Student presentation</vt:lpstr>
      <vt:lpstr>The assignment problem</vt:lpstr>
      <vt:lpstr>Definition:</vt:lpstr>
      <vt:lpstr>Definition:</vt:lpstr>
      <vt:lpstr>PowerPoint Presentation</vt:lpstr>
      <vt:lpstr>Properties: </vt:lpstr>
      <vt:lpstr>Properties: </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2017-05-18T04:25:57Z</dcterms:created>
  <dcterms:modified xsi:type="dcterms:W3CDTF">2017-05-18T18:15:53Z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TC101671251033</vt:lpwstr>
  </property>
  <property fmtid="{D5CDD505-2E9C-101B-9397-08002B2CF9AE}" pid="3" name="ContentTypeId">
    <vt:lpwstr>0x0101008ACDC26F72BBA74DBCE39413FB241BD2</vt:lpwstr>
  </property>
</Properties>
</file>