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26" r:id="rId1"/>
  </p:sldMasterIdLst>
  <p:notesMasterIdLst>
    <p:notesMasterId r:id="rId52"/>
  </p:notesMasterIdLst>
  <p:handoutMasterIdLst>
    <p:handoutMasterId r:id="rId53"/>
  </p:handoutMasterIdLst>
  <p:sldIdLst>
    <p:sldId id="257" r:id="rId2"/>
    <p:sldId id="367" r:id="rId3"/>
    <p:sldId id="364" r:id="rId4"/>
    <p:sldId id="359" r:id="rId5"/>
    <p:sldId id="360" r:id="rId6"/>
    <p:sldId id="366" r:id="rId7"/>
    <p:sldId id="361" r:id="rId8"/>
    <p:sldId id="363" r:id="rId9"/>
    <p:sldId id="365" r:id="rId10"/>
    <p:sldId id="258" r:id="rId11"/>
    <p:sldId id="256" r:id="rId12"/>
    <p:sldId id="272" r:id="rId13"/>
    <p:sldId id="298" r:id="rId14"/>
    <p:sldId id="343" r:id="rId15"/>
    <p:sldId id="344" r:id="rId16"/>
    <p:sldId id="300" r:id="rId17"/>
    <p:sldId id="303" r:id="rId18"/>
    <p:sldId id="304" r:id="rId19"/>
    <p:sldId id="305" r:id="rId20"/>
    <p:sldId id="307" r:id="rId21"/>
    <p:sldId id="291" r:id="rId22"/>
    <p:sldId id="292" r:id="rId23"/>
    <p:sldId id="293" r:id="rId24"/>
    <p:sldId id="294" r:id="rId25"/>
    <p:sldId id="357" r:id="rId26"/>
    <p:sldId id="296" r:id="rId27"/>
    <p:sldId id="345" r:id="rId28"/>
    <p:sldId id="346" r:id="rId29"/>
    <p:sldId id="335" r:id="rId30"/>
    <p:sldId id="347" r:id="rId31"/>
    <p:sldId id="348" r:id="rId32"/>
    <p:sldId id="349" r:id="rId33"/>
    <p:sldId id="350" r:id="rId34"/>
    <p:sldId id="351" r:id="rId35"/>
    <p:sldId id="352" r:id="rId36"/>
    <p:sldId id="353" r:id="rId37"/>
    <p:sldId id="354" r:id="rId38"/>
    <p:sldId id="355" r:id="rId39"/>
    <p:sldId id="356" r:id="rId40"/>
    <p:sldId id="310" r:id="rId41"/>
    <p:sldId id="311" r:id="rId42"/>
    <p:sldId id="312" r:id="rId43"/>
    <p:sldId id="313" r:id="rId44"/>
    <p:sldId id="314" r:id="rId45"/>
    <p:sldId id="315" r:id="rId46"/>
    <p:sldId id="317" r:id="rId47"/>
    <p:sldId id="318" r:id="rId48"/>
    <p:sldId id="319" r:id="rId49"/>
    <p:sldId id="320" r:id="rId50"/>
    <p:sldId id="321"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70" d="100"/>
          <a:sy n="70" d="100"/>
        </p:scale>
        <p:origin x="14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8EDF01-5BF1-469D-A8D0-44D792416FF4}" type="datetimeFigureOut">
              <a:rPr lang="en-US" smtClean="0"/>
              <a:pPr/>
              <a:t>2/25/2020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9142FB-F5CE-439B-A591-138FB28104D3}" type="slidenum">
              <a:rPr lang="en-US" smtClean="0"/>
              <a:pPr/>
              <a:t>‹#›</a:t>
            </a:fld>
            <a:endParaRPr lang="en-US"/>
          </a:p>
        </p:txBody>
      </p:sp>
    </p:spTree>
    <p:extLst>
      <p:ext uri="{BB962C8B-B14F-4D97-AF65-F5344CB8AC3E}">
        <p14:creationId xmlns:p14="http://schemas.microsoft.com/office/powerpoint/2010/main" val="1346233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5DDB60-6376-4647-A701-538DE3B55988}" type="datetimeFigureOut">
              <a:rPr lang="en-US" smtClean="0"/>
              <a:pPr/>
              <a:t>2/25/2020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7B256-ACA6-4A97-B239-7212B68DE1E5}" type="slidenum">
              <a:rPr lang="en-US" smtClean="0"/>
              <a:pPr/>
              <a:t>‹#›</a:t>
            </a:fld>
            <a:endParaRPr lang="en-US"/>
          </a:p>
        </p:txBody>
      </p:sp>
    </p:spTree>
    <p:extLst>
      <p:ext uri="{BB962C8B-B14F-4D97-AF65-F5344CB8AC3E}">
        <p14:creationId xmlns:p14="http://schemas.microsoft.com/office/powerpoint/2010/main" val="309079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19839F3C-6961-4CB4-AF5E-C86D6411E4C1}" type="slidenum">
              <a:rPr lang="en-US" altLang="en-US" sz="1200" smtClean="0">
                <a:latin typeface="Times New Roman" panose="02020603050405020304" pitchFamily="18" charset="0"/>
              </a:rPr>
              <a:pPr/>
              <a:t>6</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393578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89984356-41C9-416B-B543-D7496DD8ADF5}" type="slidenum">
              <a:rPr lang="en-US" altLang="tr-TR" sz="1200" smtClean="0">
                <a:latin typeface="Times New Roman" panose="02020603050405020304" pitchFamily="18" charset="0"/>
              </a:rPr>
              <a:pPr/>
              <a:t>9</a:t>
            </a:fld>
            <a:endParaRPr lang="en-US" altLang="tr-TR" sz="1200" smtClean="0">
              <a:latin typeface="Times New Roman" panose="02020603050405020304" pitchFamily="18" charset="0"/>
            </a:endParaRPr>
          </a:p>
        </p:txBody>
      </p:sp>
    </p:spTree>
    <p:extLst>
      <p:ext uri="{BB962C8B-B14F-4D97-AF65-F5344CB8AC3E}">
        <p14:creationId xmlns:p14="http://schemas.microsoft.com/office/powerpoint/2010/main" val="390521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E7B256-ACA6-4A97-B239-7212B68DE1E5}" type="slidenum">
              <a:rPr lang="en-US" smtClean="0"/>
              <a:pPr/>
              <a:t>14</a:t>
            </a:fld>
            <a:endParaRPr lang="en-US"/>
          </a:p>
        </p:txBody>
      </p:sp>
    </p:spTree>
    <p:extLst>
      <p:ext uri="{BB962C8B-B14F-4D97-AF65-F5344CB8AC3E}">
        <p14:creationId xmlns:p14="http://schemas.microsoft.com/office/powerpoint/2010/main" val="77081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4CBB2A-AC1A-4D6B-89DE-E025F7A307D7}" type="datetime1">
              <a:rPr lang="tr-TR" smtClean="0"/>
              <a:t>25.02.2020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8B4582-9AF2-44CF-9874-8E9F8AC79193}"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21909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516810-8180-4558-938F-7154AF09742B}" type="datetime1">
              <a:rPr lang="tr-TR" smtClean="0"/>
              <a:t>25.02.2020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8B4582-9AF2-44CF-9874-8E9F8AC79193}" type="slidenum">
              <a:rPr lang="tr-TR" smtClean="0"/>
              <a:pPr/>
              <a:t>‹#›</a:t>
            </a:fld>
            <a:endParaRPr lang="tr-TR"/>
          </a:p>
        </p:txBody>
      </p:sp>
    </p:spTree>
    <p:extLst>
      <p:ext uri="{BB962C8B-B14F-4D97-AF65-F5344CB8AC3E}">
        <p14:creationId xmlns:p14="http://schemas.microsoft.com/office/powerpoint/2010/main" val="353134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2B401D-8F10-4D8A-BAB7-3120B609FE0D}" type="datetime1">
              <a:rPr lang="tr-TR" smtClean="0"/>
              <a:t>25.02.2020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8B4582-9AF2-44CF-9874-8E9F8AC79193}" type="slidenum">
              <a:rPr lang="tr-TR" smtClean="0"/>
              <a:pPr/>
              <a:t>‹#›</a:t>
            </a:fld>
            <a:endParaRPr lang="tr-TR"/>
          </a:p>
        </p:txBody>
      </p:sp>
    </p:spTree>
    <p:extLst>
      <p:ext uri="{BB962C8B-B14F-4D97-AF65-F5344CB8AC3E}">
        <p14:creationId xmlns:p14="http://schemas.microsoft.com/office/powerpoint/2010/main" val="288670095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C9F700-B259-43B2-AA22-4BB808434016}" type="datetime1">
              <a:rPr lang="tr-TR" smtClean="0"/>
              <a:t>25.02.2020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8B4582-9AF2-44CF-9874-8E9F8AC79193}" type="slidenum">
              <a:rPr lang="tr-TR" smtClean="0"/>
              <a:pPr/>
              <a:t>‹#›</a:t>
            </a:fld>
            <a:endParaRPr lang="tr-TR"/>
          </a:p>
        </p:txBody>
      </p:sp>
    </p:spTree>
    <p:extLst>
      <p:ext uri="{BB962C8B-B14F-4D97-AF65-F5344CB8AC3E}">
        <p14:creationId xmlns:p14="http://schemas.microsoft.com/office/powerpoint/2010/main" val="203747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FBE2E-08E5-4C48-857C-3B84BE2786F7}" type="datetime1">
              <a:rPr lang="tr-TR" smtClean="0"/>
              <a:t>25.02.2020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68B4582-9AF2-44CF-9874-8E9F8AC79193}"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32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54D8CF-C339-4B3A-9340-D3B717D6B2D8}" type="datetime1">
              <a:rPr lang="tr-TR" smtClean="0"/>
              <a:t>25.02.2020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68B4582-9AF2-44CF-9874-8E9F8AC79193}" type="slidenum">
              <a:rPr lang="tr-TR" smtClean="0"/>
              <a:pPr/>
              <a:t>‹#›</a:t>
            </a:fld>
            <a:endParaRPr lang="tr-TR"/>
          </a:p>
        </p:txBody>
      </p:sp>
    </p:spTree>
    <p:extLst>
      <p:ext uri="{BB962C8B-B14F-4D97-AF65-F5344CB8AC3E}">
        <p14:creationId xmlns:p14="http://schemas.microsoft.com/office/powerpoint/2010/main" val="409324127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B89597-1252-4BFA-9F6D-5F34163A9936}" type="datetime1">
              <a:rPr lang="tr-TR" smtClean="0"/>
              <a:t>25.02.2020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68B4582-9AF2-44CF-9874-8E9F8AC79193}" type="slidenum">
              <a:rPr lang="tr-TR" smtClean="0"/>
              <a:pPr/>
              <a:t>‹#›</a:t>
            </a:fld>
            <a:endParaRPr lang="tr-TR"/>
          </a:p>
        </p:txBody>
      </p:sp>
    </p:spTree>
    <p:extLst>
      <p:ext uri="{BB962C8B-B14F-4D97-AF65-F5344CB8AC3E}">
        <p14:creationId xmlns:p14="http://schemas.microsoft.com/office/powerpoint/2010/main" val="381750093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C1B438-A527-4CF3-95A5-EABE91B90130}" type="datetime1">
              <a:rPr lang="tr-TR" smtClean="0"/>
              <a:t>25.02.2020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68B4582-9AF2-44CF-9874-8E9F8AC79193}" type="slidenum">
              <a:rPr lang="tr-TR" smtClean="0"/>
              <a:pPr/>
              <a:t>‹#›</a:t>
            </a:fld>
            <a:endParaRPr lang="tr-TR"/>
          </a:p>
        </p:txBody>
      </p:sp>
    </p:spTree>
    <p:extLst>
      <p:ext uri="{BB962C8B-B14F-4D97-AF65-F5344CB8AC3E}">
        <p14:creationId xmlns:p14="http://schemas.microsoft.com/office/powerpoint/2010/main" val="340726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B76F8B-1D4C-41B2-8A10-7357E5271406}" type="datetime1">
              <a:rPr lang="tr-TR" smtClean="0"/>
              <a:t>25.02.2020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568B4582-9AF2-44CF-9874-8E9F8AC79193}" type="slidenum">
              <a:rPr lang="tr-TR" smtClean="0"/>
              <a:pPr/>
              <a:t>‹#›</a:t>
            </a:fld>
            <a:endParaRPr lang="tr-TR"/>
          </a:p>
        </p:txBody>
      </p:sp>
    </p:spTree>
    <p:extLst>
      <p:ext uri="{BB962C8B-B14F-4D97-AF65-F5344CB8AC3E}">
        <p14:creationId xmlns:p14="http://schemas.microsoft.com/office/powerpoint/2010/main" val="414923223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9492C1B-58B0-43CD-954A-D4E461214072}" type="datetime1">
              <a:rPr lang="tr-TR" smtClean="0"/>
              <a:t>25.02.2020</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8B4582-9AF2-44CF-9874-8E9F8AC79193}" type="slidenum">
              <a:rPr lang="tr-TR" smtClean="0"/>
              <a:pPr/>
              <a:t>‹#›</a:t>
            </a:fld>
            <a:endParaRPr lang="tr-TR"/>
          </a:p>
        </p:txBody>
      </p:sp>
    </p:spTree>
    <p:extLst>
      <p:ext uri="{BB962C8B-B14F-4D97-AF65-F5344CB8AC3E}">
        <p14:creationId xmlns:p14="http://schemas.microsoft.com/office/powerpoint/2010/main" val="277028241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3BD0-98D7-47E2-A33B-31D0497E73CC}" type="datetime1">
              <a:rPr lang="tr-TR" smtClean="0"/>
              <a:t>25.02.2020</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8B4582-9AF2-44CF-9874-8E9F8AC79193}" type="slidenum">
              <a:rPr lang="tr-TR" smtClean="0"/>
              <a:pPr/>
              <a:t>‹#›</a:t>
            </a:fld>
            <a:endParaRPr lang="tr-TR"/>
          </a:p>
        </p:txBody>
      </p:sp>
    </p:spTree>
    <p:extLst>
      <p:ext uri="{BB962C8B-B14F-4D97-AF65-F5344CB8AC3E}">
        <p14:creationId xmlns:p14="http://schemas.microsoft.com/office/powerpoint/2010/main" val="176604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BF196D7-F474-4436-B91E-E6EA254DAD1D}" type="datetime1">
              <a:rPr lang="tr-TR" smtClean="0"/>
              <a:t>25.02.2020</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68B4582-9AF2-44CF-9874-8E9F8AC79193}" type="slidenum">
              <a:rPr lang="tr-TR" smtClean="0"/>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771953"/>
      </p:ext>
    </p:extLst>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ebnem.coban@emu.edu.tr" TargetMode="External"/><Relationship Id="rId2" Type="http://schemas.openxmlformats.org/officeDocument/2006/relationships/hyperlink" Target="http://staff.emu.edu.tr/sebnemcoban/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8136904" cy="4248472"/>
          </a:xfrm>
        </p:spPr>
        <p:txBody>
          <a:bodyPr>
            <a:normAutofit fontScale="90000"/>
          </a:bodyPr>
          <a:lstStyle/>
          <a:p>
            <a:pPr algn="ctr"/>
            <a:r>
              <a:rPr lang="en-US" sz="4900" b="1" dirty="0" smtClean="0">
                <a:solidFill>
                  <a:schemeClr val="tx1"/>
                </a:solidFill>
              </a:rPr>
              <a:t>BTEP104</a:t>
            </a:r>
            <a:r>
              <a:rPr lang="tr-TR" sz="4900" b="1" dirty="0" smtClean="0">
                <a:solidFill>
                  <a:schemeClr val="tx1"/>
                </a:solidFill>
              </a:rPr>
              <a:t/>
            </a:r>
            <a:br>
              <a:rPr lang="tr-TR" sz="4900" b="1" dirty="0" smtClean="0">
                <a:solidFill>
                  <a:schemeClr val="tx1"/>
                </a:solidFill>
              </a:rPr>
            </a:br>
            <a:r>
              <a:rPr lang="en-US" sz="4900" b="1" dirty="0" smtClean="0">
                <a:solidFill>
                  <a:schemeClr val="tx1"/>
                </a:solidFill>
              </a:rPr>
              <a:t>VER</a:t>
            </a:r>
            <a:r>
              <a:rPr lang="tr-TR" sz="4900" b="1" dirty="0" smtClean="0">
                <a:solidFill>
                  <a:schemeClr val="tx1"/>
                </a:solidFill>
              </a:rPr>
              <a:t>İTABANI  YÖNETİM  SİSTEMLERİ</a:t>
            </a:r>
            <a:r>
              <a:rPr lang="tr-TR" sz="4800" b="1" dirty="0" smtClean="0">
                <a:solidFill>
                  <a:schemeClr val="tx1"/>
                </a:solidFill>
              </a:rPr>
              <a:t/>
            </a:r>
            <a:br>
              <a:rPr lang="tr-TR" sz="4800" b="1" dirty="0" smtClean="0">
                <a:solidFill>
                  <a:schemeClr val="tx1"/>
                </a:solidFill>
              </a:rPr>
            </a:br>
            <a:r>
              <a:rPr lang="tr-TR" sz="4800" b="1" dirty="0" smtClean="0">
                <a:solidFill>
                  <a:schemeClr val="tx1"/>
                </a:solidFill>
              </a:rPr>
              <a:t/>
            </a:r>
            <a:br>
              <a:rPr lang="tr-TR" sz="4800" b="1" dirty="0" smtClean="0">
                <a:solidFill>
                  <a:schemeClr val="tx1"/>
                </a:solidFill>
              </a:rPr>
            </a:br>
            <a:r>
              <a:rPr lang="tr-TR" sz="4800" b="1" dirty="0" smtClean="0">
                <a:solidFill>
                  <a:schemeClr val="tx1"/>
                </a:solidFill>
              </a:rPr>
              <a:t>Web Sitesi: </a:t>
            </a:r>
            <a:r>
              <a:rPr lang="tr-TR" sz="3100" b="1" dirty="0" smtClean="0">
                <a:solidFill>
                  <a:schemeClr val="tx1"/>
                </a:solidFill>
                <a:hlinkClick r:id="rId2"/>
              </a:rPr>
              <a:t>http://staff.emu.edu.tr/sebnemcoban/tr</a:t>
            </a:r>
            <a:r>
              <a:rPr lang="tr-TR" sz="3100" b="1" dirty="0" smtClean="0">
                <a:solidFill>
                  <a:schemeClr val="tx1"/>
                </a:solidFill>
              </a:rPr>
              <a:t/>
            </a:r>
            <a:br>
              <a:rPr lang="tr-TR" sz="3100" b="1" dirty="0" smtClean="0">
                <a:solidFill>
                  <a:schemeClr val="tx1"/>
                </a:solidFill>
              </a:rPr>
            </a:br>
            <a:r>
              <a:rPr lang="tr-TR" sz="3600" dirty="0" smtClean="0"/>
              <a:t/>
            </a:r>
            <a:br>
              <a:rPr lang="tr-TR" sz="3600" dirty="0" smtClean="0"/>
            </a:br>
            <a:endParaRPr lang="tr-TR" sz="3800" dirty="0"/>
          </a:p>
        </p:txBody>
      </p:sp>
      <p:sp>
        <p:nvSpPr>
          <p:cNvPr id="4" name="TextBox 3"/>
          <p:cNvSpPr txBox="1"/>
          <p:nvPr/>
        </p:nvSpPr>
        <p:spPr>
          <a:xfrm>
            <a:off x="899592" y="4581128"/>
            <a:ext cx="7316348" cy="1200329"/>
          </a:xfrm>
          <a:prstGeom prst="rect">
            <a:avLst/>
          </a:prstGeom>
          <a:noFill/>
        </p:spPr>
        <p:txBody>
          <a:bodyPr wrap="square" rtlCol="0">
            <a:spAutoFit/>
          </a:bodyPr>
          <a:lstStyle/>
          <a:p>
            <a:r>
              <a:rPr lang="tr-TR" sz="2400" b="1" dirty="0" smtClean="0"/>
              <a:t>Öğretim Görevlisi: Şebnem Çoban             </a:t>
            </a:r>
            <a:r>
              <a:rPr lang="en-US" sz="2400" b="1" dirty="0" smtClean="0"/>
              <a:t/>
            </a:r>
            <a:br>
              <a:rPr lang="en-US" sz="2400" b="1" dirty="0" smtClean="0"/>
            </a:br>
            <a:r>
              <a:rPr lang="tr-TR" sz="2400" b="1" dirty="0" smtClean="0"/>
              <a:t>E-Posta: </a:t>
            </a:r>
            <a:r>
              <a:rPr lang="tr-TR" sz="2400" b="1" dirty="0" smtClean="0">
                <a:hlinkClick r:id="rId3"/>
              </a:rPr>
              <a:t>sebnem.coban@emu.edu.tr</a:t>
            </a:r>
            <a:endParaRPr lang="tr-TR" sz="2400" b="1" dirty="0" smtClean="0"/>
          </a:p>
          <a:p>
            <a:r>
              <a:rPr lang="tr-TR" sz="2400" b="1" dirty="0" smtClean="0"/>
              <a:t>Ofis: CT11</a:t>
            </a:r>
            <a:r>
              <a:rPr lang="en-US" sz="2400" b="1" dirty="0" smtClean="0"/>
              <a:t>7</a:t>
            </a:r>
            <a:r>
              <a:rPr lang="tr-TR" sz="2400" b="1" dirty="0" smtClean="0"/>
              <a:t>              Ofis Telefon: 63016</a:t>
            </a:r>
            <a:r>
              <a:rPr lang="en-US" sz="2400" b="1" dirty="0" smtClean="0"/>
              <a:t>77</a:t>
            </a:r>
            <a:endParaRPr lang="tr-TR" sz="2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031" y="614240"/>
            <a:ext cx="7820033" cy="659160"/>
          </a:xfrm>
        </p:spPr>
        <p:txBody>
          <a:bodyPr>
            <a:normAutofit fontScale="90000"/>
          </a:bodyPr>
          <a:lstStyle/>
          <a:p>
            <a:r>
              <a:rPr lang="tr-TR" b="1" dirty="0" smtClean="0">
                <a:solidFill>
                  <a:schemeClr val="tx1"/>
                </a:solidFill>
              </a:rPr>
              <a:t>TEMEL VERİTABANI KAVRAMLARI</a:t>
            </a:r>
            <a:endParaRPr lang="tr-TR" b="1" dirty="0">
              <a:solidFill>
                <a:schemeClr val="tx1"/>
              </a:solidFill>
            </a:endParaRPr>
          </a:p>
        </p:txBody>
      </p:sp>
      <p:sp>
        <p:nvSpPr>
          <p:cNvPr id="3" name="Content Placeholder 2"/>
          <p:cNvSpPr>
            <a:spLocks noGrp="1"/>
          </p:cNvSpPr>
          <p:nvPr>
            <p:ph idx="1"/>
          </p:nvPr>
        </p:nvSpPr>
        <p:spPr>
          <a:xfrm>
            <a:off x="616780" y="1772817"/>
            <a:ext cx="8275700" cy="4686969"/>
          </a:xfrm>
        </p:spPr>
        <p:txBody>
          <a:bodyPr>
            <a:normAutofit/>
          </a:bodyPr>
          <a:lstStyle/>
          <a:p>
            <a:pPr algn="just">
              <a:buFont typeface="Arial" panose="020B0604020202020204" pitchFamily="34" charset="0"/>
              <a:buChar char="•"/>
            </a:pPr>
            <a:r>
              <a:rPr lang="tr-TR" sz="2400" dirty="0" smtClean="0"/>
              <a:t> </a:t>
            </a:r>
            <a:r>
              <a:rPr lang="tr-TR" sz="2800" dirty="0" smtClean="0"/>
              <a:t>Veri Nedir?</a:t>
            </a:r>
            <a:endParaRPr lang="tr-TR" sz="2800" b="1" dirty="0" smtClean="0"/>
          </a:p>
          <a:p>
            <a:pPr lvl="1" algn="just"/>
            <a:r>
              <a:rPr lang="tr-TR" sz="2400" dirty="0" smtClean="0"/>
              <a:t>İşlenmemiş hammadde/ bilgi</a:t>
            </a:r>
          </a:p>
          <a:p>
            <a:pPr lvl="1" algn="just"/>
            <a:endParaRPr lang="tr-TR" sz="2400" dirty="0" smtClean="0"/>
          </a:p>
          <a:p>
            <a:pPr algn="just">
              <a:buFont typeface="Arial" panose="020B0604020202020204" pitchFamily="34" charset="0"/>
              <a:buChar char="•"/>
            </a:pPr>
            <a:r>
              <a:rPr lang="tr-TR" sz="2800" dirty="0" smtClean="0"/>
              <a:t> Bilgi Nedir?</a:t>
            </a:r>
          </a:p>
          <a:p>
            <a:pPr lvl="1" algn="just"/>
            <a:r>
              <a:rPr lang="tr-TR" sz="2400" dirty="0" smtClean="0"/>
              <a:t>İşlenmiş ve anlam ifade eden veriler topluluğu</a:t>
            </a:r>
          </a:p>
          <a:p>
            <a:pPr marL="201168" lvl="1" indent="0" algn="just">
              <a:buNone/>
            </a:pPr>
            <a:endParaRPr lang="tr-TR" sz="2400" dirty="0" smtClean="0"/>
          </a:p>
          <a:p>
            <a:pPr algn="just">
              <a:buFont typeface="Arial" panose="020B0604020202020204" pitchFamily="34" charset="0"/>
              <a:buChar char="•"/>
            </a:pPr>
            <a:r>
              <a:rPr lang="tr-TR" sz="2400" dirty="0"/>
              <a:t> </a:t>
            </a:r>
            <a:r>
              <a:rPr lang="tr-TR" sz="2800" dirty="0"/>
              <a:t>Bilgi, karar verme ile bağlantılıdır ve dolayısıyla veriye göre daha etkin bir kavramdır.</a:t>
            </a:r>
          </a:p>
          <a:p>
            <a:pPr marL="0" indent="0" algn="just">
              <a:buNone/>
            </a:pPr>
            <a:endParaRPr lang="tr-TR" sz="2400" dirty="0" smtClean="0"/>
          </a:p>
          <a:p>
            <a:pPr marL="82296" indent="0" algn="just">
              <a:buNone/>
            </a:pPr>
            <a:endParaRPr lang="tr-TR" sz="2400" dirty="0" smtClean="0"/>
          </a:p>
          <a:p>
            <a:pPr lvl="1" algn="just"/>
            <a:endParaRPr lang="tr-TR" sz="2000" dirty="0" smtClean="0"/>
          </a:p>
        </p:txBody>
      </p:sp>
      <p:sp>
        <p:nvSpPr>
          <p:cNvPr id="4" name="Slide Number Placeholder 3"/>
          <p:cNvSpPr>
            <a:spLocks noGrp="1"/>
          </p:cNvSpPr>
          <p:nvPr>
            <p:ph type="sldNum" sz="quarter" idx="12"/>
          </p:nvPr>
        </p:nvSpPr>
        <p:spPr/>
        <p:txBody>
          <a:bodyPr/>
          <a:lstStyle/>
          <a:p>
            <a:fld id="{568B4582-9AF2-44CF-9874-8E9F8AC79193}" type="slidenum">
              <a:rPr lang="tr-TR" smtClean="0"/>
              <a:pPr/>
              <a:t>10</a:t>
            </a:fld>
            <a:endParaRPr lang="tr-T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1421" y="1762395"/>
            <a:ext cx="99489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9953" y="3156430"/>
            <a:ext cx="1105991" cy="95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500"/>
                                        <p:tgtEl>
                                          <p:spTgt spid="3">
                                            <p:txEl>
                                              <p:pRg st="4" end="4"/>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ox(i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2851" y="476672"/>
            <a:ext cx="4446289" cy="816744"/>
          </a:xfrm>
        </p:spPr>
        <p:txBody>
          <a:bodyPr>
            <a:normAutofit/>
          </a:bodyPr>
          <a:lstStyle/>
          <a:p>
            <a:r>
              <a:rPr lang="tr-TR" sz="4800" b="1" dirty="0" smtClean="0">
                <a:solidFill>
                  <a:schemeClr val="tx1"/>
                </a:solidFill>
              </a:rPr>
              <a:t>Veritabanı Nedir?</a:t>
            </a:r>
          </a:p>
        </p:txBody>
      </p:sp>
      <p:sp>
        <p:nvSpPr>
          <p:cNvPr id="6" name="Content Placeholder 5"/>
          <p:cNvSpPr>
            <a:spLocks noGrp="1"/>
          </p:cNvSpPr>
          <p:nvPr>
            <p:ph idx="1"/>
          </p:nvPr>
        </p:nvSpPr>
        <p:spPr>
          <a:xfrm>
            <a:off x="179511" y="1916832"/>
            <a:ext cx="8712968" cy="4050685"/>
          </a:xfrm>
        </p:spPr>
        <p:txBody>
          <a:bodyPr>
            <a:normAutofit/>
          </a:bodyPr>
          <a:lstStyle/>
          <a:p>
            <a:pPr lvl="1" algn="just"/>
            <a:r>
              <a:rPr lang="tr-TR" sz="2800" dirty="0" smtClean="0"/>
              <a:t>Veritabanı, herhangi bir konuda birbiriyle ilişkili olan verilerin tutulduğu, mantıksal ve fiziksel olarak tanımlarının olduğu bilgi depolarıdır.</a:t>
            </a:r>
          </a:p>
          <a:p>
            <a:pPr lvl="1" algn="just"/>
            <a:r>
              <a:rPr lang="tr-TR" sz="2800" dirty="0" smtClean="0"/>
              <a:t>Kullanım alanları:</a:t>
            </a:r>
          </a:p>
          <a:p>
            <a:pPr lvl="2" algn="just"/>
            <a:r>
              <a:rPr lang="tr-TR" sz="2400" dirty="0" smtClean="0"/>
              <a:t>Basit müşteri bilgilerinin tutulmasından büyük kapsamlı şirket verilerinin tutulmasına kadar veri depolaması </a:t>
            </a:r>
            <a:r>
              <a:rPr lang="tr-TR" sz="2400" dirty="0" smtClean="0"/>
              <a:t>gereken alanların </a:t>
            </a:r>
            <a:r>
              <a:rPr lang="tr-TR" sz="2400" dirty="0" smtClean="0"/>
              <a:t>tamamında veritabanları kullanılmaktadır.</a:t>
            </a:r>
          </a:p>
          <a:p>
            <a:pPr algn="just">
              <a:buNone/>
            </a:pPr>
            <a:r>
              <a:rPr lang="tr-TR" sz="2800" dirty="0" smtClean="0"/>
              <a:t>  </a:t>
            </a:r>
            <a:endParaRPr lang="tr-TR" sz="28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11</a:t>
            </a:fld>
            <a:endParaRPr lang="tr-T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295" y="4491238"/>
            <a:ext cx="812068" cy="115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amond(in)">
                                      <p:cBhvr>
                                        <p:cTn id="10" dur="2000"/>
                                        <p:tgtEl>
                                          <p:spTgt spid="6">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amond(in)">
                                      <p:cBhvr>
                                        <p:cTn id="13" dur="2000"/>
                                        <p:tgtEl>
                                          <p:spTgt spid="6">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diamond(in)">
                                      <p:cBhvr>
                                        <p:cTn id="16" dur="2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ox(in)">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692696"/>
            <a:ext cx="6347713" cy="684311"/>
          </a:xfrm>
        </p:spPr>
        <p:txBody>
          <a:bodyPr>
            <a:normAutofit/>
          </a:bodyPr>
          <a:lstStyle/>
          <a:p>
            <a:r>
              <a:rPr lang="tr-TR" sz="4400" b="1" dirty="0" smtClean="0">
                <a:solidFill>
                  <a:schemeClr val="tx1"/>
                </a:solidFill>
              </a:rPr>
              <a:t>Veritabanı Nedir? (Devam)</a:t>
            </a:r>
          </a:p>
        </p:txBody>
      </p:sp>
      <p:sp>
        <p:nvSpPr>
          <p:cNvPr id="3" name="Content Placeholder 2"/>
          <p:cNvSpPr>
            <a:spLocks noGrp="1"/>
          </p:cNvSpPr>
          <p:nvPr>
            <p:ph idx="1"/>
          </p:nvPr>
        </p:nvSpPr>
        <p:spPr>
          <a:xfrm>
            <a:off x="107504" y="1844824"/>
            <a:ext cx="8712968" cy="2448272"/>
          </a:xfrm>
        </p:spPr>
        <p:txBody>
          <a:bodyPr>
            <a:normAutofit/>
          </a:bodyPr>
          <a:lstStyle/>
          <a:p>
            <a:pPr lvl="1" algn="just">
              <a:defRPr/>
            </a:pPr>
            <a:r>
              <a:rPr lang="tr-TR" sz="3200" dirty="0" smtClean="0"/>
              <a:t>Veritabanının yapısı hakkındaki verilere </a:t>
            </a:r>
            <a:r>
              <a:rPr lang="tr-TR" sz="3200" dirty="0" smtClean="0">
                <a:solidFill>
                  <a:srgbClr val="FF0000"/>
                </a:solidFill>
              </a:rPr>
              <a:t>metadata </a:t>
            </a:r>
            <a:r>
              <a:rPr lang="tr-TR" sz="3200" dirty="0" smtClean="0"/>
              <a:t>adı verilir.</a:t>
            </a:r>
          </a:p>
          <a:p>
            <a:pPr lvl="1" algn="just">
              <a:defRPr/>
            </a:pPr>
            <a:r>
              <a:rPr lang="tr-TR" sz="3200" dirty="0" smtClean="0"/>
              <a:t>Kısaca, metadata terimi v</a:t>
            </a:r>
            <a:r>
              <a:rPr lang="en-US" sz="3200" dirty="0" err="1" smtClean="0"/>
              <a:t>eri</a:t>
            </a:r>
            <a:r>
              <a:rPr lang="en-US" sz="3200" dirty="0" smtClean="0"/>
              <a:t> </a:t>
            </a:r>
            <a:r>
              <a:rPr lang="en-US" sz="3200" dirty="0" err="1"/>
              <a:t>hakkında</a:t>
            </a:r>
            <a:r>
              <a:rPr lang="en-US" sz="3200" dirty="0"/>
              <a:t> </a:t>
            </a:r>
            <a:r>
              <a:rPr lang="en-US" sz="3200" dirty="0" err="1" smtClean="0"/>
              <a:t>veri</a:t>
            </a:r>
            <a:r>
              <a:rPr lang="tr-TR" sz="3200" dirty="0" smtClean="0"/>
              <a:t> olarak tanımlanabilir. </a:t>
            </a:r>
          </a:p>
        </p:txBody>
      </p:sp>
      <p:sp>
        <p:nvSpPr>
          <p:cNvPr id="4" name="Slide Number Placeholder 3"/>
          <p:cNvSpPr>
            <a:spLocks noGrp="1"/>
          </p:cNvSpPr>
          <p:nvPr>
            <p:ph type="sldNum" sz="quarter" idx="12"/>
          </p:nvPr>
        </p:nvSpPr>
        <p:spPr/>
        <p:txBody>
          <a:bodyPr/>
          <a:lstStyle/>
          <a:p>
            <a:fld id="{568B4582-9AF2-44CF-9874-8E9F8AC79193}" type="slidenum">
              <a:rPr lang="tr-TR" smtClean="0"/>
              <a:pPr/>
              <a:t>12</a:t>
            </a:fld>
            <a:endParaRPr lang="tr-TR"/>
          </a:p>
        </p:txBody>
      </p:sp>
      <p:graphicFrame>
        <p:nvGraphicFramePr>
          <p:cNvPr id="5" name="3 Tablo"/>
          <p:cNvGraphicFramePr>
            <a:graphicFrameLocks noGrp="1"/>
          </p:cNvGraphicFramePr>
          <p:nvPr>
            <p:extLst>
              <p:ext uri="{D42A27DB-BD31-4B8C-83A1-F6EECF244321}">
                <p14:modId xmlns:p14="http://schemas.microsoft.com/office/powerpoint/2010/main" val="3993148623"/>
              </p:ext>
            </p:extLst>
          </p:nvPr>
        </p:nvGraphicFramePr>
        <p:xfrm>
          <a:off x="3124515" y="3717032"/>
          <a:ext cx="3194009" cy="1419394"/>
        </p:xfrm>
        <a:graphic>
          <a:graphicData uri="http://schemas.openxmlformats.org/drawingml/2006/table">
            <a:tbl>
              <a:tblPr firstRow="1" bandRow="1">
                <a:tableStyleId>{5C22544A-7EE6-4342-B048-85BDC9FD1C3A}</a:tableStyleId>
              </a:tblPr>
              <a:tblGrid>
                <a:gridCol w="548963"/>
                <a:gridCol w="857005"/>
                <a:gridCol w="916944"/>
                <a:gridCol w="871097"/>
              </a:tblGrid>
              <a:tr h="406602">
                <a:tc>
                  <a:txBody>
                    <a:bodyPr/>
                    <a:lstStyle/>
                    <a:p>
                      <a:r>
                        <a:rPr lang="tr-TR" sz="1200" dirty="0" smtClean="0"/>
                        <a:t>Tablo no</a:t>
                      </a:r>
                      <a:endParaRPr lang="tr-TR" sz="1200" dirty="0"/>
                    </a:p>
                  </a:txBody>
                  <a:tcPr/>
                </a:tc>
                <a:tc>
                  <a:txBody>
                    <a:bodyPr/>
                    <a:lstStyle/>
                    <a:p>
                      <a:r>
                        <a:rPr lang="tr-TR" sz="1200" dirty="0" smtClean="0"/>
                        <a:t>Tablo adı</a:t>
                      </a:r>
                      <a:endParaRPr lang="tr-TR" sz="1200" dirty="0"/>
                    </a:p>
                  </a:txBody>
                  <a:tcPr/>
                </a:tc>
                <a:tc>
                  <a:txBody>
                    <a:bodyPr/>
                    <a:lstStyle/>
                    <a:p>
                      <a:r>
                        <a:rPr lang="tr-TR" sz="1200" dirty="0" smtClean="0"/>
                        <a:t>Sütun sayısı</a:t>
                      </a:r>
                      <a:endParaRPr lang="tr-TR" sz="1200" dirty="0"/>
                    </a:p>
                  </a:txBody>
                  <a:tcPr/>
                </a:tc>
                <a:tc>
                  <a:txBody>
                    <a:bodyPr/>
                    <a:lstStyle/>
                    <a:p>
                      <a:r>
                        <a:rPr lang="tr-TR" sz="1200" dirty="0" smtClean="0"/>
                        <a:t>Satır sayısı</a:t>
                      </a:r>
                      <a:endParaRPr lang="tr-TR" sz="1200" dirty="0"/>
                    </a:p>
                  </a:txBody>
                  <a:tcPr/>
                </a:tc>
              </a:tr>
              <a:tr h="243961">
                <a:tc>
                  <a:txBody>
                    <a:bodyPr/>
                    <a:lstStyle/>
                    <a:p>
                      <a:r>
                        <a:rPr lang="tr-TR" sz="1200" dirty="0" smtClean="0"/>
                        <a:t>1</a:t>
                      </a:r>
                      <a:endParaRPr lang="tr-TR" sz="1200" dirty="0"/>
                    </a:p>
                  </a:txBody>
                  <a:tcPr/>
                </a:tc>
                <a:tc>
                  <a:txBody>
                    <a:bodyPr/>
                    <a:lstStyle/>
                    <a:p>
                      <a:r>
                        <a:rPr lang="tr-TR" sz="1200" dirty="0" smtClean="0"/>
                        <a:t>Müşteriler</a:t>
                      </a:r>
                      <a:endParaRPr lang="tr-TR" sz="1200" dirty="0"/>
                    </a:p>
                  </a:txBody>
                  <a:tcPr/>
                </a:tc>
                <a:tc>
                  <a:txBody>
                    <a:bodyPr/>
                    <a:lstStyle/>
                    <a:p>
                      <a:pPr algn="ctr"/>
                      <a:r>
                        <a:rPr lang="tr-TR" sz="1200" dirty="0" smtClean="0"/>
                        <a:t>3</a:t>
                      </a:r>
                      <a:endParaRPr lang="tr-TR" sz="1200" dirty="0"/>
                    </a:p>
                  </a:txBody>
                  <a:tcPr/>
                </a:tc>
                <a:tc>
                  <a:txBody>
                    <a:bodyPr/>
                    <a:lstStyle/>
                    <a:p>
                      <a:pPr algn="ctr"/>
                      <a:r>
                        <a:rPr lang="tr-TR" sz="1200" dirty="0" smtClean="0"/>
                        <a:t>7</a:t>
                      </a:r>
                      <a:endParaRPr lang="tr-TR" sz="1200" dirty="0"/>
                    </a:p>
                  </a:txBody>
                  <a:tcPr/>
                </a:tc>
              </a:tr>
              <a:tr h="243961">
                <a:tc>
                  <a:txBody>
                    <a:bodyPr/>
                    <a:lstStyle/>
                    <a:p>
                      <a:r>
                        <a:rPr lang="tr-TR" sz="1200" dirty="0" smtClean="0"/>
                        <a:t>2</a:t>
                      </a:r>
                      <a:endParaRPr lang="tr-TR" sz="1200" dirty="0"/>
                    </a:p>
                  </a:txBody>
                  <a:tcPr/>
                </a:tc>
                <a:tc>
                  <a:txBody>
                    <a:bodyPr/>
                    <a:lstStyle/>
                    <a:p>
                      <a:r>
                        <a:rPr lang="tr-TR" sz="1200" dirty="0" smtClean="0"/>
                        <a:t>Firmalar</a:t>
                      </a:r>
                      <a:endParaRPr lang="tr-TR" sz="1200" dirty="0"/>
                    </a:p>
                  </a:txBody>
                  <a:tcPr/>
                </a:tc>
                <a:tc>
                  <a:txBody>
                    <a:bodyPr/>
                    <a:lstStyle/>
                    <a:p>
                      <a:pPr algn="ctr"/>
                      <a:r>
                        <a:rPr lang="tr-TR" sz="1200" dirty="0" smtClean="0"/>
                        <a:t>3</a:t>
                      </a:r>
                      <a:endParaRPr lang="tr-TR" sz="1200" dirty="0"/>
                    </a:p>
                  </a:txBody>
                  <a:tcPr/>
                </a:tc>
                <a:tc>
                  <a:txBody>
                    <a:bodyPr/>
                    <a:lstStyle/>
                    <a:p>
                      <a:pPr algn="ctr"/>
                      <a:r>
                        <a:rPr lang="tr-TR" sz="1200" dirty="0" smtClean="0"/>
                        <a:t>4</a:t>
                      </a:r>
                      <a:endParaRPr lang="tr-TR" sz="1200" dirty="0"/>
                    </a:p>
                  </a:txBody>
                  <a:tcPr/>
                </a:tc>
              </a:tr>
              <a:tr h="413554">
                <a:tc>
                  <a:txBody>
                    <a:bodyPr/>
                    <a:lstStyle/>
                    <a:p>
                      <a:r>
                        <a:rPr lang="tr-TR" sz="1200" dirty="0" smtClean="0"/>
                        <a:t>3</a:t>
                      </a:r>
                      <a:endParaRPr lang="tr-TR" sz="1200" dirty="0"/>
                    </a:p>
                  </a:txBody>
                  <a:tcPr/>
                </a:tc>
                <a:tc>
                  <a:txBody>
                    <a:bodyPr/>
                    <a:lstStyle/>
                    <a:p>
                      <a:r>
                        <a:rPr lang="tr-TR" sz="1200" dirty="0" smtClean="0"/>
                        <a:t>Satışlar</a:t>
                      </a:r>
                      <a:endParaRPr lang="tr-TR" sz="1200" dirty="0"/>
                    </a:p>
                  </a:txBody>
                  <a:tcPr/>
                </a:tc>
                <a:tc>
                  <a:txBody>
                    <a:bodyPr/>
                    <a:lstStyle/>
                    <a:p>
                      <a:pPr algn="ctr"/>
                      <a:r>
                        <a:rPr lang="tr-TR" sz="1200" dirty="0" smtClean="0"/>
                        <a:t>3</a:t>
                      </a:r>
                      <a:endParaRPr lang="tr-TR" sz="1200" dirty="0"/>
                    </a:p>
                  </a:txBody>
                  <a:tcPr/>
                </a:tc>
                <a:tc>
                  <a:txBody>
                    <a:bodyPr/>
                    <a:lstStyle/>
                    <a:p>
                      <a:pPr algn="ctr"/>
                      <a:r>
                        <a:rPr lang="tr-TR" sz="1200" dirty="0" smtClean="0"/>
                        <a:t>7</a:t>
                      </a:r>
                      <a:endParaRPr lang="tr-TR" sz="1200" dirty="0"/>
                    </a:p>
                  </a:txBody>
                  <a:tcPr/>
                </a:tc>
              </a:tr>
            </a:tbl>
          </a:graphicData>
        </a:graphic>
      </p:graphicFrame>
      <p:graphicFrame>
        <p:nvGraphicFramePr>
          <p:cNvPr id="6" name="4 Tablo"/>
          <p:cNvGraphicFramePr>
            <a:graphicFrameLocks noGrp="1"/>
          </p:cNvGraphicFramePr>
          <p:nvPr>
            <p:extLst>
              <p:ext uri="{D42A27DB-BD31-4B8C-83A1-F6EECF244321}">
                <p14:modId xmlns:p14="http://schemas.microsoft.com/office/powerpoint/2010/main" val="2930983340"/>
              </p:ext>
            </p:extLst>
          </p:nvPr>
        </p:nvGraphicFramePr>
        <p:xfrm>
          <a:off x="5163937" y="5013176"/>
          <a:ext cx="3636902" cy="1280160"/>
        </p:xfrm>
        <a:graphic>
          <a:graphicData uri="http://schemas.openxmlformats.org/drawingml/2006/table">
            <a:tbl>
              <a:tblPr firstRow="1" bandRow="1">
                <a:tableStyleId>{5C22544A-7EE6-4342-B048-85BDC9FD1C3A}</a:tableStyleId>
              </a:tblPr>
              <a:tblGrid>
                <a:gridCol w="641120"/>
                <a:gridCol w="833041"/>
                <a:gridCol w="746762"/>
                <a:gridCol w="799554"/>
                <a:gridCol w="616425"/>
              </a:tblGrid>
              <a:tr h="313184">
                <a:tc>
                  <a:txBody>
                    <a:bodyPr/>
                    <a:lstStyle/>
                    <a:p>
                      <a:r>
                        <a:rPr lang="tr-TR" sz="1200" dirty="0" smtClean="0"/>
                        <a:t>Sütun</a:t>
                      </a:r>
                      <a:r>
                        <a:rPr lang="tr-TR" sz="1200" baseline="0" dirty="0" smtClean="0"/>
                        <a:t> no</a:t>
                      </a:r>
                      <a:endParaRPr lang="tr-TR" sz="1200" dirty="0"/>
                    </a:p>
                  </a:txBody>
                  <a:tcPr/>
                </a:tc>
                <a:tc>
                  <a:txBody>
                    <a:bodyPr/>
                    <a:lstStyle/>
                    <a:p>
                      <a:r>
                        <a:rPr lang="tr-TR" sz="1200" dirty="0" smtClean="0"/>
                        <a:t>Sütun adı</a:t>
                      </a:r>
                      <a:endParaRPr lang="tr-TR" sz="1200" dirty="0"/>
                    </a:p>
                  </a:txBody>
                  <a:tcPr/>
                </a:tc>
                <a:tc>
                  <a:txBody>
                    <a:bodyPr/>
                    <a:lstStyle/>
                    <a:p>
                      <a:r>
                        <a:rPr lang="tr-TR" sz="1200" dirty="0" smtClean="0"/>
                        <a:t>Veri türü</a:t>
                      </a:r>
                      <a:endParaRPr lang="tr-TR" sz="1200" dirty="0"/>
                    </a:p>
                  </a:txBody>
                  <a:tcPr/>
                </a:tc>
                <a:tc>
                  <a:txBody>
                    <a:bodyPr/>
                    <a:lstStyle/>
                    <a:p>
                      <a:r>
                        <a:rPr lang="tr-TR" sz="1200" dirty="0" smtClean="0"/>
                        <a:t>Uzunluğu</a:t>
                      </a:r>
                      <a:endParaRPr lang="tr-TR" sz="1200" dirty="0"/>
                    </a:p>
                  </a:txBody>
                  <a:tcPr/>
                </a:tc>
                <a:tc>
                  <a:txBody>
                    <a:bodyPr/>
                    <a:lstStyle/>
                    <a:p>
                      <a:r>
                        <a:rPr lang="tr-TR" sz="1200" dirty="0" smtClean="0"/>
                        <a:t>Tablo </a:t>
                      </a:r>
                    </a:p>
                    <a:p>
                      <a:r>
                        <a:rPr lang="tr-TR" sz="1200" dirty="0" smtClean="0"/>
                        <a:t>no</a:t>
                      </a:r>
                      <a:endParaRPr lang="tr-TR" sz="1200" dirty="0"/>
                    </a:p>
                  </a:txBody>
                  <a:tcPr/>
                </a:tc>
              </a:tr>
              <a:tr h="201325">
                <a:tc>
                  <a:txBody>
                    <a:bodyPr/>
                    <a:lstStyle/>
                    <a:p>
                      <a:r>
                        <a:rPr lang="tr-TR" sz="1200" dirty="0" smtClean="0"/>
                        <a:t>1</a:t>
                      </a:r>
                      <a:endParaRPr lang="tr-TR" sz="1200" dirty="0"/>
                    </a:p>
                  </a:txBody>
                  <a:tcPr/>
                </a:tc>
                <a:tc>
                  <a:txBody>
                    <a:bodyPr/>
                    <a:lstStyle/>
                    <a:p>
                      <a:r>
                        <a:rPr lang="tr-TR" sz="1200" dirty="0" err="1" smtClean="0"/>
                        <a:t>id</a:t>
                      </a:r>
                      <a:endParaRPr lang="tr-TR" sz="1200" dirty="0"/>
                    </a:p>
                  </a:txBody>
                  <a:tcPr/>
                </a:tc>
                <a:tc>
                  <a:txBody>
                    <a:bodyPr/>
                    <a:lstStyle/>
                    <a:p>
                      <a:r>
                        <a:rPr lang="tr-TR" sz="1200" dirty="0" err="1" smtClean="0"/>
                        <a:t>int</a:t>
                      </a:r>
                      <a:endParaRPr lang="tr-TR" sz="1200" dirty="0"/>
                    </a:p>
                  </a:txBody>
                  <a:tcPr/>
                </a:tc>
                <a:tc>
                  <a:txBody>
                    <a:bodyPr/>
                    <a:lstStyle/>
                    <a:p>
                      <a:r>
                        <a:rPr lang="tr-TR" sz="1200" dirty="0" smtClean="0"/>
                        <a:t>4</a:t>
                      </a:r>
                      <a:endParaRPr lang="tr-TR" sz="1200" dirty="0"/>
                    </a:p>
                  </a:txBody>
                  <a:tcPr/>
                </a:tc>
                <a:tc>
                  <a:txBody>
                    <a:bodyPr/>
                    <a:lstStyle/>
                    <a:p>
                      <a:r>
                        <a:rPr lang="tr-TR" sz="1200" dirty="0" smtClean="0"/>
                        <a:t>1</a:t>
                      </a:r>
                      <a:endParaRPr lang="tr-TR" sz="1200" dirty="0"/>
                    </a:p>
                  </a:txBody>
                  <a:tcPr/>
                </a:tc>
              </a:tr>
              <a:tr h="201325">
                <a:tc>
                  <a:txBody>
                    <a:bodyPr/>
                    <a:lstStyle/>
                    <a:p>
                      <a:r>
                        <a:rPr lang="tr-TR" sz="1200" dirty="0" smtClean="0"/>
                        <a:t>2</a:t>
                      </a:r>
                      <a:endParaRPr lang="tr-TR" sz="1200" dirty="0"/>
                    </a:p>
                  </a:txBody>
                  <a:tcPr/>
                </a:tc>
                <a:tc>
                  <a:txBody>
                    <a:bodyPr/>
                    <a:lstStyle/>
                    <a:p>
                      <a:r>
                        <a:rPr lang="tr-TR" sz="1200" dirty="0" smtClean="0"/>
                        <a:t>Musadi</a:t>
                      </a:r>
                      <a:endParaRPr lang="tr-TR" sz="1200" dirty="0"/>
                    </a:p>
                  </a:txBody>
                  <a:tcPr/>
                </a:tc>
                <a:tc>
                  <a:txBody>
                    <a:bodyPr/>
                    <a:lstStyle/>
                    <a:p>
                      <a:r>
                        <a:rPr lang="tr-TR" sz="1200" dirty="0" err="1" smtClean="0"/>
                        <a:t>char</a:t>
                      </a:r>
                      <a:endParaRPr lang="tr-TR" sz="1200" dirty="0"/>
                    </a:p>
                  </a:txBody>
                  <a:tcPr/>
                </a:tc>
                <a:tc>
                  <a:txBody>
                    <a:bodyPr/>
                    <a:lstStyle/>
                    <a:p>
                      <a:r>
                        <a:rPr lang="tr-TR" sz="1200" dirty="0" smtClean="0"/>
                        <a:t>50</a:t>
                      </a:r>
                      <a:endParaRPr lang="tr-TR" sz="1200" dirty="0"/>
                    </a:p>
                  </a:txBody>
                  <a:tcPr/>
                </a:tc>
                <a:tc>
                  <a:txBody>
                    <a:bodyPr/>
                    <a:lstStyle/>
                    <a:p>
                      <a:r>
                        <a:rPr lang="tr-TR" sz="1200" dirty="0" smtClean="0"/>
                        <a:t>1</a:t>
                      </a:r>
                      <a:endParaRPr lang="tr-TR" sz="1200" dirty="0"/>
                    </a:p>
                  </a:txBody>
                  <a:tcPr/>
                </a:tc>
              </a:tr>
              <a:tr h="235553">
                <a:tc>
                  <a:txBody>
                    <a:bodyPr/>
                    <a:lstStyle/>
                    <a:p>
                      <a:r>
                        <a:rPr lang="tr-TR" sz="1200" dirty="0" smtClean="0"/>
                        <a:t>3</a:t>
                      </a:r>
                      <a:endParaRPr lang="tr-TR" sz="1200" dirty="0"/>
                    </a:p>
                  </a:txBody>
                  <a:tcPr/>
                </a:tc>
                <a:tc>
                  <a:txBody>
                    <a:bodyPr/>
                    <a:lstStyle/>
                    <a:p>
                      <a:r>
                        <a:rPr lang="tr-TR" sz="1200" dirty="0" err="1" smtClean="0"/>
                        <a:t>meslegi</a:t>
                      </a:r>
                      <a:endParaRPr lang="tr-TR" sz="1200" dirty="0"/>
                    </a:p>
                  </a:txBody>
                  <a:tcPr/>
                </a:tc>
                <a:tc>
                  <a:txBody>
                    <a:bodyPr/>
                    <a:lstStyle/>
                    <a:p>
                      <a:r>
                        <a:rPr lang="tr-TR" sz="1200" dirty="0" err="1" smtClean="0"/>
                        <a:t>char</a:t>
                      </a:r>
                      <a:endParaRPr lang="tr-TR" sz="1200" dirty="0"/>
                    </a:p>
                  </a:txBody>
                  <a:tcPr/>
                </a:tc>
                <a:tc>
                  <a:txBody>
                    <a:bodyPr/>
                    <a:lstStyle/>
                    <a:p>
                      <a:r>
                        <a:rPr lang="tr-TR" sz="1200" dirty="0" smtClean="0"/>
                        <a:t>50</a:t>
                      </a:r>
                      <a:endParaRPr lang="tr-TR" sz="1200" dirty="0"/>
                    </a:p>
                  </a:txBody>
                  <a:tcPr/>
                </a:tc>
                <a:tc>
                  <a:txBody>
                    <a:bodyPr/>
                    <a:lstStyle/>
                    <a:p>
                      <a:r>
                        <a:rPr lang="tr-TR" sz="1200" dirty="0" smtClean="0"/>
                        <a:t>1</a:t>
                      </a:r>
                      <a:endParaRPr lang="tr-TR" sz="12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43998" cy="1080120"/>
          </a:xfrm>
        </p:spPr>
        <p:txBody>
          <a:bodyPr>
            <a:noAutofit/>
          </a:bodyPr>
          <a:lstStyle/>
          <a:p>
            <a:pPr algn="ctr"/>
            <a:r>
              <a:rPr lang="tr-TR" sz="4000" b="1" dirty="0" smtClean="0">
                <a:solidFill>
                  <a:schemeClr val="tx1"/>
                </a:solidFill>
              </a:rPr>
              <a:t>Veritabanı Yönetim Sistemleri </a:t>
            </a:r>
            <a:br>
              <a:rPr lang="tr-TR" sz="4000" b="1" dirty="0" smtClean="0">
                <a:solidFill>
                  <a:schemeClr val="tx1"/>
                </a:solidFill>
              </a:rPr>
            </a:br>
            <a:r>
              <a:rPr lang="tr-TR" sz="4000" b="1" dirty="0" smtClean="0">
                <a:solidFill>
                  <a:schemeClr val="tx1"/>
                </a:solidFill>
              </a:rPr>
              <a:t>(VTYS) Nedir?</a:t>
            </a:r>
            <a:endParaRPr lang="tr-TR" b="1" dirty="0">
              <a:solidFill>
                <a:schemeClr val="tx1"/>
              </a:solidFill>
            </a:endParaRPr>
          </a:p>
        </p:txBody>
      </p:sp>
      <p:sp>
        <p:nvSpPr>
          <p:cNvPr id="3" name="Content Placeholder 2"/>
          <p:cNvSpPr>
            <a:spLocks noGrp="1"/>
          </p:cNvSpPr>
          <p:nvPr>
            <p:ph idx="1"/>
          </p:nvPr>
        </p:nvSpPr>
        <p:spPr>
          <a:xfrm>
            <a:off x="251520" y="1916832"/>
            <a:ext cx="8391970" cy="3880773"/>
          </a:xfrm>
        </p:spPr>
        <p:txBody>
          <a:bodyPr>
            <a:normAutofit/>
          </a:bodyPr>
          <a:lstStyle/>
          <a:p>
            <a:pPr lvl="1" algn="just"/>
            <a:r>
              <a:rPr lang="tr-TR" sz="2800" dirty="0" smtClean="0"/>
              <a:t>Veritabanı yönetim sistemi, gerekli verileri tutmak amacıyla </a:t>
            </a:r>
            <a:r>
              <a:rPr lang="tr-TR" sz="2800" u="sng" dirty="0" smtClean="0">
                <a:solidFill>
                  <a:srgbClr val="FF0000"/>
                </a:solidFill>
              </a:rPr>
              <a:t>yeni bir veritabanı oluşturmak</a:t>
            </a:r>
            <a:r>
              <a:rPr lang="tr-TR" sz="2800" dirty="0" smtClean="0"/>
              <a:t>, var olan veritabanı üzerinde </a:t>
            </a:r>
            <a:r>
              <a:rPr lang="tr-TR" sz="2800" u="sng" dirty="0" smtClean="0">
                <a:solidFill>
                  <a:srgbClr val="FF0000"/>
                </a:solidFill>
              </a:rPr>
              <a:t>değişiklik yapmak</a:t>
            </a:r>
            <a:r>
              <a:rPr lang="tr-TR" sz="2800" dirty="0" smtClean="0"/>
              <a:t>, veritabanının </a:t>
            </a:r>
            <a:r>
              <a:rPr lang="tr-TR" sz="2800" u="sng" dirty="0" smtClean="0">
                <a:solidFill>
                  <a:srgbClr val="FF0000"/>
                </a:solidFill>
              </a:rPr>
              <a:t>bakımını</a:t>
            </a:r>
            <a:r>
              <a:rPr lang="tr-TR" sz="2800" dirty="0" smtClean="0"/>
              <a:t> ve </a:t>
            </a:r>
            <a:r>
              <a:rPr lang="tr-TR" sz="2800" u="sng" dirty="0" smtClean="0">
                <a:solidFill>
                  <a:srgbClr val="FF0000"/>
                </a:solidFill>
              </a:rPr>
              <a:t>yedeklemesini</a:t>
            </a:r>
            <a:r>
              <a:rPr lang="tr-TR" sz="2800" dirty="0" smtClean="0"/>
              <a:t> gerçekleştirmek, verilerin tutulduğu tablolar arası ilişkileri kurmak ve </a:t>
            </a:r>
            <a:r>
              <a:rPr lang="tr-TR" sz="2800" u="sng" dirty="0" smtClean="0">
                <a:solidFill>
                  <a:srgbClr val="FF0000"/>
                </a:solidFill>
              </a:rPr>
              <a:t>kullanıcı</a:t>
            </a:r>
            <a:r>
              <a:rPr lang="tr-TR" sz="2800" dirty="0" smtClean="0"/>
              <a:t> </a:t>
            </a:r>
            <a:r>
              <a:rPr lang="tr-TR" sz="2800" u="sng" dirty="0" smtClean="0">
                <a:solidFill>
                  <a:srgbClr val="FF0000"/>
                </a:solidFill>
              </a:rPr>
              <a:t>yetkilerini belirlemek</a:t>
            </a:r>
            <a:r>
              <a:rPr lang="tr-TR" sz="2800" u="sng" dirty="0" smtClean="0"/>
              <a:t> </a:t>
            </a:r>
            <a:r>
              <a:rPr lang="tr-TR" sz="2800" dirty="0" smtClean="0"/>
              <a:t>amacıyla kullanılan yazılımlardır. </a:t>
            </a:r>
          </a:p>
          <a:p>
            <a:pPr lvl="1" algn="just"/>
            <a:r>
              <a:rPr lang="tr-TR" sz="2800" dirty="0" smtClean="0"/>
              <a:t>Günümüzde, faklı isimler altında da olsa aynı prensiple çalışan birçok VTYS mevcuttur.</a:t>
            </a:r>
          </a:p>
          <a:p>
            <a:pPr lvl="1" algn="just"/>
            <a:endParaRPr lang="tr-TR" sz="28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13</a:t>
            </a:fld>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331640" y="260648"/>
            <a:ext cx="6537920" cy="1350317"/>
          </a:xfrm>
        </p:spPr>
        <p:txBody>
          <a:bodyPr>
            <a:noAutofit/>
          </a:bodyPr>
          <a:lstStyle/>
          <a:p>
            <a:pPr algn="ctr"/>
            <a:r>
              <a:rPr lang="tr-TR" b="1" dirty="0" smtClean="0">
                <a:solidFill>
                  <a:schemeClr val="tx1"/>
                </a:solidFill>
              </a:rPr>
              <a:t>Veritabanlarının </a:t>
            </a:r>
            <a:r>
              <a:rPr lang="tr-TR" b="1" dirty="0">
                <a:solidFill>
                  <a:schemeClr val="tx1"/>
                </a:solidFill>
              </a:rPr>
              <a:t>Kısa Tarihçesi</a:t>
            </a:r>
            <a:endParaRPr lang="en-US" b="1" dirty="0">
              <a:solidFill>
                <a:schemeClr val="tx1"/>
              </a:solidFill>
            </a:endParaRPr>
          </a:p>
        </p:txBody>
      </p:sp>
      <p:sp>
        <p:nvSpPr>
          <p:cNvPr id="133123" name="Rectangle 3"/>
          <p:cNvSpPr>
            <a:spLocks noGrp="1" noChangeArrowheads="1"/>
          </p:cNvSpPr>
          <p:nvPr>
            <p:ph idx="1"/>
          </p:nvPr>
        </p:nvSpPr>
        <p:spPr>
          <a:xfrm>
            <a:off x="251520" y="1772816"/>
            <a:ext cx="8640960" cy="4032448"/>
          </a:xfrm>
        </p:spPr>
        <p:txBody>
          <a:bodyPr>
            <a:normAutofit/>
          </a:bodyPr>
          <a:lstStyle/>
          <a:p>
            <a:pPr>
              <a:buFont typeface="Wingdings" panose="05000000000000000000" pitchFamily="2" charset="2"/>
              <a:buChar char="v"/>
            </a:pPr>
            <a:r>
              <a:rPr lang="tr-TR" sz="2400" dirty="0" smtClean="0"/>
              <a:t> </a:t>
            </a:r>
            <a:r>
              <a:rPr lang="en-US" sz="2400" dirty="0" smtClean="0"/>
              <a:t>1960</a:t>
            </a:r>
            <a:r>
              <a:rPr lang="tr-TR" sz="2400" dirty="0"/>
              <a:t>lar</a:t>
            </a:r>
            <a:r>
              <a:rPr lang="en-US" sz="2400" dirty="0"/>
              <a:t>:</a:t>
            </a:r>
          </a:p>
          <a:p>
            <a:pPr lvl="1">
              <a:buFont typeface="Courier New" panose="02070309020205020404" pitchFamily="49" charset="0"/>
              <a:buChar char="o"/>
            </a:pPr>
            <a:r>
              <a:rPr lang="tr-TR" sz="2400" dirty="0" smtClean="0"/>
              <a:t> </a:t>
            </a:r>
            <a:r>
              <a:rPr lang="en-US" sz="2400" dirty="0" smtClean="0"/>
              <a:t>1960</a:t>
            </a:r>
            <a:r>
              <a:rPr lang="tr-TR" sz="2400" dirty="0" smtClean="0"/>
              <a:t>’lardan önce</a:t>
            </a:r>
            <a:r>
              <a:rPr lang="en-US" sz="2400" dirty="0" smtClean="0"/>
              <a:t>: </a:t>
            </a:r>
            <a:r>
              <a:rPr lang="en-US" sz="2400" dirty="0"/>
              <a:t>Charles Bachmann Honeywell</a:t>
            </a:r>
            <a:r>
              <a:rPr lang="tr-TR" sz="2400" dirty="0"/>
              <a:t>’de</a:t>
            </a:r>
            <a:r>
              <a:rPr lang="en-US" sz="2400" dirty="0"/>
              <a:t> </a:t>
            </a:r>
            <a:r>
              <a:rPr lang="tr-TR" sz="2400" dirty="0"/>
              <a:t>ilk VTYS’i </a:t>
            </a:r>
            <a:r>
              <a:rPr lang="en-US" sz="2400" dirty="0"/>
              <a:t>(IDS</a:t>
            </a:r>
            <a:r>
              <a:rPr lang="tr-TR" sz="2400" dirty="0"/>
              <a:t> -</a:t>
            </a:r>
            <a:r>
              <a:rPr lang="tr-TR" sz="2400" i="1" dirty="0"/>
              <a:t>Integrated Data Store</a:t>
            </a:r>
            <a:r>
              <a:rPr lang="en-US" sz="2400" dirty="0"/>
              <a:t>)</a:t>
            </a:r>
            <a:r>
              <a:rPr lang="tr-TR" sz="2400" dirty="0"/>
              <a:t> geliştirdi</a:t>
            </a:r>
            <a:endParaRPr lang="en-US" sz="2400" dirty="0"/>
          </a:p>
          <a:p>
            <a:pPr lvl="2"/>
            <a:r>
              <a:rPr lang="tr-TR" sz="1800" dirty="0"/>
              <a:t>Ağ modelinde veri bağlantıları grafla ifade edilirdi</a:t>
            </a:r>
            <a:r>
              <a:rPr lang="en-US" sz="1800" dirty="0"/>
              <a:t>.</a:t>
            </a:r>
            <a:endParaRPr lang="tr-TR" sz="1800" dirty="0"/>
          </a:p>
          <a:p>
            <a:pPr lvl="1">
              <a:buFont typeface="Courier New" panose="02070309020205020404" pitchFamily="49" charset="0"/>
              <a:buChar char="o"/>
            </a:pPr>
            <a:r>
              <a:rPr lang="tr-TR" sz="2400" dirty="0" smtClean="0"/>
              <a:t> </a:t>
            </a:r>
            <a:r>
              <a:rPr lang="en-US" sz="2400" dirty="0" smtClean="0"/>
              <a:t>1960</a:t>
            </a:r>
            <a:r>
              <a:rPr lang="tr-TR" sz="2400" dirty="0"/>
              <a:t>’ların sonları</a:t>
            </a:r>
            <a:r>
              <a:rPr lang="en-US" sz="2400" dirty="0"/>
              <a:t>: </a:t>
            </a:r>
            <a:r>
              <a:rPr lang="tr-TR" sz="2400" dirty="0"/>
              <a:t>İlk başarılı ticari VTYS </a:t>
            </a:r>
            <a:r>
              <a:rPr lang="en-US" sz="2400" dirty="0"/>
              <a:t>(IMS</a:t>
            </a:r>
            <a:r>
              <a:rPr lang="tr-TR" sz="2400" i="1" dirty="0"/>
              <a:t>-information management system</a:t>
            </a:r>
            <a:r>
              <a:rPr lang="en-US" sz="2400" dirty="0"/>
              <a:t>) </a:t>
            </a:r>
            <a:r>
              <a:rPr lang="tr-TR" sz="2400" dirty="0"/>
              <a:t>IBM’de geliştirildi</a:t>
            </a:r>
            <a:endParaRPr lang="en-US" sz="2400" dirty="0"/>
          </a:p>
          <a:p>
            <a:pPr lvl="2"/>
            <a:r>
              <a:rPr lang="tr-TR" sz="1800" dirty="0"/>
              <a:t>Hiyerarşi modelde veri bağlantıları ağaç biçiminde ifade edilirdi</a:t>
            </a:r>
            <a:endParaRPr lang="en-US" sz="1800" dirty="0"/>
          </a:p>
          <a:p>
            <a:pPr lvl="2"/>
            <a:r>
              <a:rPr lang="tr-TR" sz="1800" dirty="0"/>
              <a:t>Bu gün de kullanılmaktadır</a:t>
            </a:r>
            <a:r>
              <a:rPr lang="en-US" sz="1800" dirty="0"/>
              <a:t> (SABRE reservations; Travelocity)</a:t>
            </a:r>
          </a:p>
          <a:p>
            <a:pPr lvl="1">
              <a:buFont typeface="Courier New" panose="02070309020205020404" pitchFamily="49" charset="0"/>
              <a:buChar char="o"/>
            </a:pPr>
            <a:r>
              <a:rPr lang="tr-TR" sz="2400" dirty="0" smtClean="0"/>
              <a:t> </a:t>
            </a:r>
            <a:r>
              <a:rPr lang="en-US" sz="2400" dirty="0" smtClean="0"/>
              <a:t>1960</a:t>
            </a:r>
            <a:r>
              <a:rPr lang="tr-TR" sz="2400" dirty="0"/>
              <a:t>’ların sonları</a:t>
            </a:r>
            <a:r>
              <a:rPr lang="en-US" sz="2400" dirty="0"/>
              <a:t>: </a:t>
            </a:r>
            <a:r>
              <a:rPr lang="en-US" sz="2400" dirty="0">
                <a:solidFill>
                  <a:srgbClr val="F90126"/>
                </a:solidFill>
              </a:rPr>
              <a:t>C</a:t>
            </a:r>
            <a:r>
              <a:rPr lang="en-US" sz="2400" dirty="0"/>
              <a:t>onference </a:t>
            </a:r>
            <a:r>
              <a:rPr lang="en-US" sz="2400" dirty="0">
                <a:solidFill>
                  <a:srgbClr val="F90126"/>
                </a:solidFill>
              </a:rPr>
              <a:t>O</a:t>
            </a:r>
            <a:r>
              <a:rPr lang="en-US" sz="2400" dirty="0"/>
              <a:t>n </a:t>
            </a:r>
            <a:r>
              <a:rPr lang="en-US" sz="2400" dirty="0" err="1">
                <a:solidFill>
                  <a:srgbClr val="F90126"/>
                </a:solidFill>
              </a:rPr>
              <a:t>DA</a:t>
            </a:r>
            <a:r>
              <a:rPr lang="en-US" sz="2400" dirty="0" err="1"/>
              <a:t>ta</a:t>
            </a:r>
            <a:r>
              <a:rPr lang="en-US" sz="2400" dirty="0"/>
              <a:t> </a:t>
            </a:r>
            <a:r>
              <a:rPr lang="en-US" sz="2400" dirty="0" err="1" smtClean="0">
                <a:solidFill>
                  <a:srgbClr val="F90126"/>
                </a:solidFill>
              </a:rPr>
              <a:t>S</a:t>
            </a:r>
            <a:r>
              <a:rPr lang="en-US" sz="2400" dirty="0" err="1" smtClean="0">
                <a:solidFill>
                  <a:srgbClr val="FF0000"/>
                </a:solidFill>
              </a:rPr>
              <a:t>Y</a:t>
            </a:r>
            <a:r>
              <a:rPr lang="en-US" sz="2400" dirty="0" err="1" smtClean="0"/>
              <a:t>stems</a:t>
            </a:r>
            <a:r>
              <a:rPr lang="en-US" sz="2400" dirty="0" smtClean="0"/>
              <a:t> </a:t>
            </a:r>
            <a:r>
              <a:rPr lang="en-US" sz="2400" dirty="0">
                <a:solidFill>
                  <a:srgbClr val="F90126"/>
                </a:solidFill>
              </a:rPr>
              <a:t>L</a:t>
            </a:r>
            <a:r>
              <a:rPr lang="en-US" sz="2400" dirty="0"/>
              <a:t>anguages (CODASYL) model</a:t>
            </a:r>
            <a:r>
              <a:rPr lang="tr-TR" sz="2400" dirty="0"/>
              <a:t>i</a:t>
            </a:r>
            <a:r>
              <a:rPr lang="en-US" sz="2400" dirty="0"/>
              <a:t> </a:t>
            </a:r>
            <a:r>
              <a:rPr lang="tr-TR" sz="2400" dirty="0"/>
              <a:t>tanımlandı.</a:t>
            </a:r>
            <a:r>
              <a:rPr lang="en-US" sz="2400" dirty="0"/>
              <a:t> </a:t>
            </a:r>
            <a:r>
              <a:rPr lang="tr-TR" sz="2400" dirty="0"/>
              <a:t>Bu ağ modeli idi, fakat daha çok standartlaşmıştı</a:t>
            </a:r>
            <a:endParaRPr lang="en-US" sz="2400" dirty="0"/>
          </a:p>
          <a:p>
            <a:pPr lvl="2"/>
            <a:endParaRPr lang="en-US" dirty="0"/>
          </a:p>
        </p:txBody>
      </p:sp>
      <p:sp>
        <p:nvSpPr>
          <p:cNvPr id="4" name="Slide Number Placeholder 3"/>
          <p:cNvSpPr>
            <a:spLocks noGrp="1"/>
          </p:cNvSpPr>
          <p:nvPr>
            <p:ph type="sldNum" sz="quarter" idx="12"/>
          </p:nvPr>
        </p:nvSpPr>
        <p:spPr>
          <a:xfrm>
            <a:off x="7425344" y="6459786"/>
            <a:ext cx="984019" cy="365125"/>
          </a:xfrm>
        </p:spPr>
        <p:txBody>
          <a:bodyPr/>
          <a:lstStyle/>
          <a:p>
            <a:fld id="{2451D760-FB30-4E5A-A865-27C1F8238C91}" type="slidenum">
              <a:rPr lang="tr-TR" smtClean="0"/>
              <a:t>14</a:t>
            </a:fld>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box(in)">
                                      <p:cBhvr>
                                        <p:cTn id="7" dur="500"/>
                                        <p:tgtEl>
                                          <p:spTgt spid="133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diamond(in)">
                                      <p:cBhvr>
                                        <p:cTn id="12" dur="2000"/>
                                        <p:tgtEl>
                                          <p:spTgt spid="133123">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33123">
                                            <p:txEl>
                                              <p:pRg st="1" end="1"/>
                                            </p:txEl>
                                          </p:spTgt>
                                        </p:tgtEl>
                                        <p:attrNameLst>
                                          <p:attrName>style.visibility</p:attrName>
                                        </p:attrNameLst>
                                      </p:cBhvr>
                                      <p:to>
                                        <p:strVal val="visible"/>
                                      </p:to>
                                    </p:set>
                                    <p:animEffect transition="in" filter="diamond(in)">
                                      <p:cBhvr>
                                        <p:cTn id="15" dur="2000"/>
                                        <p:tgtEl>
                                          <p:spTgt spid="133123">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3123">
                                            <p:txEl>
                                              <p:pRg st="2" end="2"/>
                                            </p:txEl>
                                          </p:spTgt>
                                        </p:tgtEl>
                                        <p:attrNameLst>
                                          <p:attrName>style.visibility</p:attrName>
                                        </p:attrNameLst>
                                      </p:cBhvr>
                                      <p:to>
                                        <p:strVal val="visible"/>
                                      </p:to>
                                    </p:set>
                                    <p:animEffect transition="in" filter="diamond(in)">
                                      <p:cBhvr>
                                        <p:cTn id="18" dur="2000"/>
                                        <p:tgtEl>
                                          <p:spTgt spid="133123">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33123">
                                            <p:txEl>
                                              <p:pRg st="3" end="3"/>
                                            </p:txEl>
                                          </p:spTgt>
                                        </p:tgtEl>
                                        <p:attrNameLst>
                                          <p:attrName>style.visibility</p:attrName>
                                        </p:attrNameLst>
                                      </p:cBhvr>
                                      <p:to>
                                        <p:strVal val="visible"/>
                                      </p:to>
                                    </p:set>
                                    <p:animEffect transition="in" filter="diamond(in)">
                                      <p:cBhvr>
                                        <p:cTn id="21" dur="2000"/>
                                        <p:tgtEl>
                                          <p:spTgt spid="133123">
                                            <p:txEl>
                                              <p:pRg st="3" end="3"/>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33123">
                                            <p:txEl>
                                              <p:pRg st="4" end="4"/>
                                            </p:txEl>
                                          </p:spTgt>
                                        </p:tgtEl>
                                        <p:attrNameLst>
                                          <p:attrName>style.visibility</p:attrName>
                                        </p:attrNameLst>
                                      </p:cBhvr>
                                      <p:to>
                                        <p:strVal val="visible"/>
                                      </p:to>
                                    </p:set>
                                    <p:animEffect transition="in" filter="diamond(in)">
                                      <p:cBhvr>
                                        <p:cTn id="24" dur="2000"/>
                                        <p:tgtEl>
                                          <p:spTgt spid="133123">
                                            <p:txEl>
                                              <p:pRg st="4" end="4"/>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33123">
                                            <p:txEl>
                                              <p:pRg st="5" end="5"/>
                                            </p:txEl>
                                          </p:spTgt>
                                        </p:tgtEl>
                                        <p:attrNameLst>
                                          <p:attrName>style.visibility</p:attrName>
                                        </p:attrNameLst>
                                      </p:cBhvr>
                                      <p:to>
                                        <p:strVal val="visible"/>
                                      </p:to>
                                    </p:set>
                                    <p:animEffect transition="in" filter="diamond(in)">
                                      <p:cBhvr>
                                        <p:cTn id="27" dur="2000"/>
                                        <p:tgtEl>
                                          <p:spTgt spid="133123">
                                            <p:txEl>
                                              <p:pRg st="5" end="5"/>
                                            </p:txEl>
                                          </p:spTgt>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33123">
                                            <p:txEl>
                                              <p:pRg st="6" end="6"/>
                                            </p:txEl>
                                          </p:spTgt>
                                        </p:tgtEl>
                                        <p:attrNameLst>
                                          <p:attrName>style.visibility</p:attrName>
                                        </p:attrNameLst>
                                      </p:cBhvr>
                                      <p:to>
                                        <p:strVal val="visible"/>
                                      </p:to>
                                    </p:set>
                                    <p:animEffect transition="in" filter="diamond(in)">
                                      <p:cBhvr>
                                        <p:cTn id="30" dur="2000"/>
                                        <p:tgtEl>
                                          <p:spTgt spid="133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115616" y="260648"/>
            <a:ext cx="6347713" cy="1320800"/>
          </a:xfrm>
        </p:spPr>
        <p:txBody>
          <a:bodyPr>
            <a:noAutofit/>
          </a:bodyPr>
          <a:lstStyle/>
          <a:p>
            <a:pPr algn="ctr"/>
            <a:r>
              <a:rPr lang="tr-TR" b="1" dirty="0" smtClean="0">
                <a:solidFill>
                  <a:schemeClr val="tx1"/>
                </a:solidFill>
              </a:rPr>
              <a:t>Veritabanlarının </a:t>
            </a:r>
            <a:r>
              <a:rPr lang="tr-TR" b="1" dirty="0">
                <a:solidFill>
                  <a:schemeClr val="tx1"/>
                </a:solidFill>
              </a:rPr>
              <a:t>Kısa Tarihçesi</a:t>
            </a:r>
            <a:endParaRPr lang="en-US" b="1" dirty="0">
              <a:solidFill>
                <a:schemeClr val="tx1"/>
              </a:solidFill>
            </a:endParaRPr>
          </a:p>
        </p:txBody>
      </p:sp>
      <p:sp>
        <p:nvSpPr>
          <p:cNvPr id="134147" name="Rectangle 3"/>
          <p:cNvSpPr>
            <a:spLocks noGrp="1" noChangeArrowheads="1"/>
          </p:cNvSpPr>
          <p:nvPr>
            <p:ph idx="1"/>
          </p:nvPr>
        </p:nvSpPr>
        <p:spPr>
          <a:xfrm>
            <a:off x="539552" y="1772816"/>
            <a:ext cx="8123326" cy="4032448"/>
          </a:xfrm>
        </p:spPr>
        <p:txBody>
          <a:bodyPr>
            <a:normAutofit lnSpcReduction="10000"/>
          </a:bodyPr>
          <a:lstStyle/>
          <a:p>
            <a:pPr algn="just">
              <a:buFont typeface="Wingdings" panose="05000000000000000000" pitchFamily="2" charset="2"/>
              <a:buChar char="v"/>
            </a:pPr>
            <a:r>
              <a:rPr lang="tr-TR" sz="2400" dirty="0" smtClean="0"/>
              <a:t> </a:t>
            </a:r>
            <a:r>
              <a:rPr lang="en-US" sz="2400" dirty="0" smtClean="0"/>
              <a:t>1970</a:t>
            </a:r>
            <a:r>
              <a:rPr lang="tr-TR" sz="2400" dirty="0"/>
              <a:t>’ler</a:t>
            </a:r>
            <a:r>
              <a:rPr lang="en-US" sz="2400" dirty="0" smtClean="0"/>
              <a:t>:</a:t>
            </a:r>
            <a:endParaRPr lang="tr-TR" sz="2400" dirty="0" smtClean="0"/>
          </a:p>
          <a:p>
            <a:pPr lvl="1" algn="just">
              <a:buFont typeface="Courier New" panose="02070309020205020404" pitchFamily="49" charset="0"/>
              <a:buChar char="o"/>
            </a:pPr>
            <a:r>
              <a:rPr lang="en-US" sz="1800" dirty="0" smtClean="0"/>
              <a:t>1970</a:t>
            </a:r>
            <a:r>
              <a:rPr lang="en-US" sz="1800" dirty="0"/>
              <a:t>: Ted Codd  IBM San Jose Laboratory (</a:t>
            </a:r>
            <a:r>
              <a:rPr lang="tr-TR" sz="1800" dirty="0"/>
              <a:t>şimdi</a:t>
            </a:r>
            <a:r>
              <a:rPr lang="en-US" sz="1800" dirty="0"/>
              <a:t> IBM </a:t>
            </a:r>
            <a:r>
              <a:rPr lang="en-US" sz="1800" dirty="0" err="1"/>
              <a:t>Almaden</a:t>
            </a:r>
            <a:r>
              <a:rPr lang="en-US" sz="1800" dirty="0"/>
              <a:t>)</a:t>
            </a:r>
            <a:r>
              <a:rPr lang="tr-TR" sz="1800" dirty="0"/>
              <a:t> laboratuarında ilişkisel veri modelini tanımladı. </a:t>
            </a:r>
            <a:endParaRPr lang="en-US" sz="1800" dirty="0"/>
          </a:p>
          <a:p>
            <a:pPr lvl="1" algn="just">
              <a:buFont typeface="Courier New" panose="02070309020205020404" pitchFamily="49" charset="0"/>
              <a:buChar char="o"/>
            </a:pPr>
            <a:r>
              <a:rPr lang="tr-TR" sz="2000" dirty="0" smtClean="0"/>
              <a:t> İki </a:t>
            </a:r>
            <a:r>
              <a:rPr lang="tr-TR" sz="2000" dirty="0"/>
              <a:t>önemli proje başlatıldı</a:t>
            </a:r>
            <a:r>
              <a:rPr lang="en-US" sz="2000" dirty="0"/>
              <a:t> (</a:t>
            </a:r>
            <a:r>
              <a:rPr lang="tr-TR" sz="2000" dirty="0"/>
              <a:t>1970’lerin sonlarında her ikisi gerçekleşmişti</a:t>
            </a:r>
            <a:r>
              <a:rPr lang="en-US" sz="2000" dirty="0"/>
              <a:t>)</a:t>
            </a:r>
          </a:p>
          <a:p>
            <a:pPr lvl="1" algn="just">
              <a:buFont typeface="Courier New" panose="02070309020205020404" pitchFamily="49" charset="0"/>
              <a:buChar char="o"/>
            </a:pPr>
            <a:r>
              <a:rPr lang="en-US" sz="2000" dirty="0" smtClean="0"/>
              <a:t>1976</a:t>
            </a:r>
            <a:r>
              <a:rPr lang="en-US" sz="2000" dirty="0"/>
              <a:t>: </a:t>
            </a:r>
            <a:r>
              <a:rPr lang="en-US" sz="2000" b="1" dirty="0">
                <a:solidFill>
                  <a:srgbClr val="FF0000"/>
                </a:solidFill>
              </a:rPr>
              <a:t>Peter Chen </a:t>
            </a:r>
            <a:r>
              <a:rPr lang="tr-TR" sz="2000" b="1" dirty="0">
                <a:solidFill>
                  <a:srgbClr val="FF0000"/>
                </a:solidFill>
              </a:rPr>
              <a:t>Varlık İlişkisel</a:t>
            </a:r>
            <a:r>
              <a:rPr lang="en-US" sz="2000" b="1" dirty="0">
                <a:solidFill>
                  <a:srgbClr val="FF0000"/>
                </a:solidFill>
              </a:rPr>
              <a:t> </a:t>
            </a:r>
            <a:r>
              <a:rPr lang="en-US" sz="2000" dirty="0"/>
              <a:t>(ER) model</a:t>
            </a:r>
            <a:r>
              <a:rPr lang="tr-TR" sz="2000" dirty="0"/>
              <a:t>i </a:t>
            </a:r>
            <a:r>
              <a:rPr lang="tr-TR" sz="2000" dirty="0" smtClean="0"/>
              <a:t>tanımladı.</a:t>
            </a:r>
          </a:p>
          <a:p>
            <a:pPr algn="just">
              <a:buFont typeface="Wingdings" panose="05000000000000000000" pitchFamily="2" charset="2"/>
              <a:buChar char="v"/>
            </a:pPr>
            <a:r>
              <a:rPr lang="tr-TR" sz="2400" dirty="0" smtClean="0"/>
              <a:t>1980’lerin başı</a:t>
            </a:r>
          </a:p>
          <a:p>
            <a:pPr lvl="1" algn="just">
              <a:buFont typeface="Courier New" panose="02070309020205020404" pitchFamily="49" charset="0"/>
              <a:buChar char="o"/>
            </a:pPr>
            <a:r>
              <a:rPr lang="en-US" dirty="0" err="1" smtClean="0"/>
              <a:t>Piyasada</a:t>
            </a:r>
            <a:r>
              <a:rPr lang="en-US" dirty="0" smtClean="0"/>
              <a:t> </a:t>
            </a:r>
            <a:r>
              <a:rPr lang="en-US" dirty="0" err="1"/>
              <a:t>bulunan</a:t>
            </a:r>
            <a:r>
              <a:rPr lang="en-US" dirty="0"/>
              <a:t> ilk </a:t>
            </a:r>
            <a:r>
              <a:rPr lang="en-US" dirty="0" err="1"/>
              <a:t>ilişkisel</a:t>
            </a:r>
            <a:r>
              <a:rPr lang="en-US" dirty="0"/>
              <a:t> </a:t>
            </a:r>
            <a:r>
              <a:rPr lang="en-US" dirty="0" err="1"/>
              <a:t>veritabanı</a:t>
            </a:r>
            <a:r>
              <a:rPr lang="en-US" dirty="0"/>
              <a:t> </a:t>
            </a:r>
            <a:r>
              <a:rPr lang="en-US" dirty="0" err="1"/>
              <a:t>sistemleri</a:t>
            </a:r>
            <a:r>
              <a:rPr lang="en-US" dirty="0"/>
              <a:t>, </a:t>
            </a:r>
            <a:r>
              <a:rPr lang="en-US" dirty="0" smtClean="0"/>
              <a:t>Oracle </a:t>
            </a:r>
            <a:r>
              <a:rPr lang="tr-TR" dirty="0"/>
              <a:t>V</a:t>
            </a:r>
            <a:r>
              <a:rPr lang="en-US" dirty="0" smtClean="0"/>
              <a:t>2 </a:t>
            </a:r>
            <a:r>
              <a:rPr lang="en-US" dirty="0" err="1"/>
              <a:t>ile</a:t>
            </a:r>
            <a:r>
              <a:rPr lang="en-US" dirty="0"/>
              <a:t> </a:t>
            </a:r>
            <a:r>
              <a:rPr lang="tr-TR" dirty="0" smtClean="0"/>
              <a:t>kullanılmaya </a:t>
            </a:r>
            <a:r>
              <a:rPr lang="en-US" dirty="0" err="1" smtClean="0"/>
              <a:t>başla</a:t>
            </a:r>
            <a:r>
              <a:rPr lang="tr-TR" dirty="0" smtClean="0"/>
              <a:t>nır.</a:t>
            </a:r>
          </a:p>
          <a:p>
            <a:pPr lvl="1" algn="just">
              <a:buFont typeface="Courier New" panose="02070309020205020404" pitchFamily="49" charset="0"/>
              <a:buChar char="o"/>
            </a:pPr>
            <a:r>
              <a:rPr lang="tr-TR" dirty="0"/>
              <a:t> </a:t>
            </a:r>
            <a:r>
              <a:rPr lang="tr-TR" dirty="0" smtClean="0"/>
              <a:t>1980’lerin ortalarında </a:t>
            </a:r>
            <a:r>
              <a:rPr lang="tr-TR" b="1" u="sng" dirty="0" smtClean="0">
                <a:solidFill>
                  <a:srgbClr val="FF0000"/>
                </a:solidFill>
              </a:rPr>
              <a:t>SQL</a:t>
            </a:r>
            <a:r>
              <a:rPr lang="tr-TR" dirty="0" smtClean="0">
                <a:solidFill>
                  <a:srgbClr val="FF0000"/>
                </a:solidFill>
              </a:rPr>
              <a:t> </a:t>
            </a:r>
            <a:r>
              <a:rPr lang="tr-TR" dirty="0" smtClean="0"/>
              <a:t>sorgu dili yaygın olarak kullanılmaya başlanır.</a:t>
            </a:r>
          </a:p>
          <a:p>
            <a:pPr algn="just">
              <a:buFont typeface="Wingdings" panose="05000000000000000000" pitchFamily="2" charset="2"/>
              <a:buChar char="v"/>
            </a:pPr>
            <a:r>
              <a:rPr lang="tr-TR" dirty="0" smtClean="0"/>
              <a:t> </a:t>
            </a:r>
            <a:r>
              <a:rPr lang="tr-TR" sz="2400" dirty="0" smtClean="0"/>
              <a:t>1990’lardan sonrası</a:t>
            </a:r>
            <a:r>
              <a:rPr lang="tr-TR" dirty="0" smtClean="0"/>
              <a:t>, özellikle İlişkisel veritabanı modeli ve çeşitli VTYSler yaygın olarak kullanılılmaya başlanmış ve günümüzde de artarak devam etmektedir.</a:t>
            </a:r>
            <a:endParaRPr lang="en-US" dirty="0"/>
          </a:p>
        </p:txBody>
      </p:sp>
      <p:sp>
        <p:nvSpPr>
          <p:cNvPr id="4" name="Slide Number Placeholder 3"/>
          <p:cNvSpPr>
            <a:spLocks noGrp="1"/>
          </p:cNvSpPr>
          <p:nvPr>
            <p:ph type="sldNum" sz="quarter" idx="12"/>
          </p:nvPr>
        </p:nvSpPr>
        <p:spPr>
          <a:xfrm>
            <a:off x="7425344" y="6459786"/>
            <a:ext cx="984019" cy="365125"/>
          </a:xfrm>
        </p:spPr>
        <p:txBody>
          <a:bodyPr/>
          <a:lstStyle/>
          <a:p>
            <a:fld id="{7ACBF5C8-82A6-478E-A0F4-6CDC85973BCA}" type="slidenum">
              <a:rPr lang="tr-TR" smtClean="0"/>
              <a:t>15</a:t>
            </a:fld>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box(in)">
                                      <p:cBhvr>
                                        <p:cTn id="7" dur="500"/>
                                        <p:tgtEl>
                                          <p:spTgt spid="134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4147">
                                            <p:txEl>
                                              <p:pRg st="0" end="0"/>
                                            </p:txEl>
                                          </p:spTgt>
                                        </p:tgtEl>
                                        <p:attrNameLst>
                                          <p:attrName>style.visibility</p:attrName>
                                        </p:attrNameLst>
                                      </p:cBhvr>
                                      <p:to>
                                        <p:strVal val="visible"/>
                                      </p:to>
                                    </p:set>
                                    <p:animEffect transition="in" filter="diamond(in)">
                                      <p:cBhvr>
                                        <p:cTn id="12" dur="2000"/>
                                        <p:tgtEl>
                                          <p:spTgt spid="134147">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34147">
                                            <p:txEl>
                                              <p:pRg st="1" end="1"/>
                                            </p:txEl>
                                          </p:spTgt>
                                        </p:tgtEl>
                                        <p:attrNameLst>
                                          <p:attrName>style.visibility</p:attrName>
                                        </p:attrNameLst>
                                      </p:cBhvr>
                                      <p:to>
                                        <p:strVal val="visible"/>
                                      </p:to>
                                    </p:set>
                                    <p:animEffect transition="in" filter="diamond(in)">
                                      <p:cBhvr>
                                        <p:cTn id="15" dur="2000"/>
                                        <p:tgtEl>
                                          <p:spTgt spid="134147">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4147">
                                            <p:txEl>
                                              <p:pRg st="2" end="2"/>
                                            </p:txEl>
                                          </p:spTgt>
                                        </p:tgtEl>
                                        <p:attrNameLst>
                                          <p:attrName>style.visibility</p:attrName>
                                        </p:attrNameLst>
                                      </p:cBhvr>
                                      <p:to>
                                        <p:strVal val="visible"/>
                                      </p:to>
                                    </p:set>
                                    <p:animEffect transition="in" filter="diamond(in)">
                                      <p:cBhvr>
                                        <p:cTn id="18" dur="2000"/>
                                        <p:tgtEl>
                                          <p:spTgt spid="134147">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34147">
                                            <p:txEl>
                                              <p:pRg st="3" end="3"/>
                                            </p:txEl>
                                          </p:spTgt>
                                        </p:tgtEl>
                                        <p:attrNameLst>
                                          <p:attrName>style.visibility</p:attrName>
                                        </p:attrNameLst>
                                      </p:cBhvr>
                                      <p:to>
                                        <p:strVal val="visible"/>
                                      </p:to>
                                    </p:set>
                                    <p:animEffect transition="in" filter="diamond(in)">
                                      <p:cBhvr>
                                        <p:cTn id="21" dur="2000"/>
                                        <p:tgtEl>
                                          <p:spTgt spid="13414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34147">
                                            <p:txEl>
                                              <p:pRg st="4" end="4"/>
                                            </p:txEl>
                                          </p:spTgt>
                                        </p:tgtEl>
                                        <p:attrNameLst>
                                          <p:attrName>style.visibility</p:attrName>
                                        </p:attrNameLst>
                                      </p:cBhvr>
                                      <p:to>
                                        <p:strVal val="visible"/>
                                      </p:to>
                                    </p:set>
                                    <p:animEffect transition="in" filter="diamond(in)">
                                      <p:cBhvr>
                                        <p:cTn id="26" dur="2000"/>
                                        <p:tgtEl>
                                          <p:spTgt spid="134147">
                                            <p:txEl>
                                              <p:pRg st="4" end="4"/>
                                            </p:tx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34147">
                                            <p:txEl>
                                              <p:pRg st="5" end="5"/>
                                            </p:txEl>
                                          </p:spTgt>
                                        </p:tgtEl>
                                        <p:attrNameLst>
                                          <p:attrName>style.visibility</p:attrName>
                                        </p:attrNameLst>
                                      </p:cBhvr>
                                      <p:to>
                                        <p:strVal val="visible"/>
                                      </p:to>
                                    </p:set>
                                    <p:animEffect transition="in" filter="diamond(in)">
                                      <p:cBhvr>
                                        <p:cTn id="29" dur="2000"/>
                                        <p:tgtEl>
                                          <p:spTgt spid="134147">
                                            <p:txEl>
                                              <p:pRg st="5" end="5"/>
                                            </p:txEl>
                                          </p:spTgt>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34147">
                                            <p:txEl>
                                              <p:pRg st="6" end="6"/>
                                            </p:txEl>
                                          </p:spTgt>
                                        </p:tgtEl>
                                        <p:attrNameLst>
                                          <p:attrName>style.visibility</p:attrName>
                                        </p:attrNameLst>
                                      </p:cBhvr>
                                      <p:to>
                                        <p:strVal val="visible"/>
                                      </p:to>
                                    </p:set>
                                    <p:animEffect transition="in" filter="diamond(in)">
                                      <p:cBhvr>
                                        <p:cTn id="32" dur="2000"/>
                                        <p:tgtEl>
                                          <p:spTgt spid="13414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34147">
                                            <p:txEl>
                                              <p:pRg st="7" end="7"/>
                                            </p:txEl>
                                          </p:spTgt>
                                        </p:tgtEl>
                                        <p:attrNameLst>
                                          <p:attrName>style.visibility</p:attrName>
                                        </p:attrNameLst>
                                      </p:cBhvr>
                                      <p:to>
                                        <p:strVal val="visible"/>
                                      </p:to>
                                    </p:set>
                                    <p:animEffect transition="in" filter="diamond(in)">
                                      <p:cBhvr>
                                        <p:cTn id="37" dur="2000"/>
                                        <p:tgtEl>
                                          <p:spTgt spid="134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09600" y="0"/>
            <a:ext cx="7799764" cy="1653456"/>
          </a:xfrm>
        </p:spPr>
        <p:txBody>
          <a:bodyPr>
            <a:normAutofit/>
          </a:bodyPr>
          <a:lstStyle/>
          <a:p>
            <a:pPr algn="ctr" eaLnBrk="1" fontAlgn="auto" hangingPunct="1">
              <a:spcAft>
                <a:spcPts val="0"/>
              </a:spcAft>
              <a:defRPr/>
            </a:pPr>
            <a:r>
              <a:rPr lang="tr-TR" b="1" dirty="0" smtClean="0">
                <a:solidFill>
                  <a:schemeClr val="tx1"/>
                </a:solidFill>
              </a:rPr>
              <a:t>Veritabanı Yönetim Sistemlerinin Sınıflandırılması</a:t>
            </a:r>
            <a:endParaRPr lang="tr-TR" b="1" dirty="0">
              <a:solidFill>
                <a:schemeClr val="tx1"/>
              </a:solidFill>
            </a:endParaRPr>
          </a:p>
        </p:txBody>
      </p:sp>
      <p:sp>
        <p:nvSpPr>
          <p:cNvPr id="3" name="Content Placeholder 2"/>
          <p:cNvSpPr>
            <a:spLocks noGrp="1"/>
          </p:cNvSpPr>
          <p:nvPr>
            <p:ph idx="1"/>
          </p:nvPr>
        </p:nvSpPr>
        <p:spPr>
          <a:xfrm>
            <a:off x="609598" y="1961501"/>
            <a:ext cx="7346777" cy="4131795"/>
          </a:xfrm>
        </p:spPr>
        <p:txBody>
          <a:bodyPr>
            <a:noAutofit/>
          </a:bodyPr>
          <a:lstStyle/>
          <a:p>
            <a:pPr>
              <a:buFont typeface="Arial" panose="020B0604020202020204" pitchFamily="34" charset="0"/>
              <a:buChar char="•"/>
            </a:pPr>
            <a:r>
              <a:rPr lang="tr-TR" sz="3200" dirty="0" smtClean="0"/>
              <a:t>Veri Modeline Göre</a:t>
            </a:r>
          </a:p>
          <a:p>
            <a:pPr lvl="1">
              <a:buFont typeface="Arial" panose="020B0604020202020204" pitchFamily="34" charset="0"/>
              <a:buChar char="•"/>
            </a:pPr>
            <a:r>
              <a:rPr lang="tr-TR" sz="2800" dirty="0" smtClean="0"/>
              <a:t>Hiyerarşik</a:t>
            </a:r>
          </a:p>
          <a:p>
            <a:pPr lvl="1">
              <a:buFont typeface="Arial" panose="020B0604020202020204" pitchFamily="34" charset="0"/>
              <a:buChar char="•"/>
            </a:pPr>
            <a:r>
              <a:rPr lang="tr-TR" sz="2800" dirty="0" smtClean="0"/>
              <a:t>Ağ</a:t>
            </a:r>
          </a:p>
          <a:p>
            <a:pPr lvl="1">
              <a:buFont typeface="Arial" panose="020B0604020202020204" pitchFamily="34" charset="0"/>
              <a:buChar char="•"/>
            </a:pPr>
            <a:r>
              <a:rPr lang="tr-TR" sz="2800" dirty="0" smtClean="0"/>
              <a:t>İlişkisel</a:t>
            </a:r>
          </a:p>
          <a:p>
            <a:pPr lvl="1">
              <a:buFont typeface="Arial" panose="020B0604020202020204" pitchFamily="34" charset="0"/>
              <a:buChar char="•"/>
            </a:pPr>
            <a:r>
              <a:rPr lang="tr-TR" sz="2800" dirty="0" smtClean="0"/>
              <a:t>Nesneye Yönelik</a:t>
            </a:r>
          </a:p>
          <a:p>
            <a:pPr>
              <a:buFont typeface="Arial" panose="020B0604020202020204" pitchFamily="34" charset="0"/>
              <a:buChar char="•"/>
            </a:pPr>
            <a:r>
              <a:rPr lang="tr-TR" sz="3200" dirty="0" smtClean="0"/>
              <a:t>Kullanıcı Sayısına Göre</a:t>
            </a:r>
          </a:p>
          <a:p>
            <a:pPr lvl="1">
              <a:buFont typeface="Arial" panose="020B0604020202020204" pitchFamily="34" charset="0"/>
              <a:buChar char="•"/>
            </a:pPr>
            <a:r>
              <a:rPr lang="tr-TR" sz="2800" dirty="0" smtClean="0"/>
              <a:t>Tek kullanıcılı</a:t>
            </a:r>
          </a:p>
          <a:p>
            <a:pPr lvl="1">
              <a:buFont typeface="Arial" panose="020B0604020202020204" pitchFamily="34" charset="0"/>
              <a:buChar char="•"/>
            </a:pPr>
            <a:r>
              <a:rPr lang="tr-TR" sz="2800" dirty="0" smtClean="0"/>
              <a:t>Çok kullanıcılı</a:t>
            </a:r>
          </a:p>
          <a:p>
            <a:pPr>
              <a:buFont typeface="Arial" panose="020B0604020202020204" pitchFamily="34" charset="0"/>
              <a:buChar char="•"/>
            </a:pPr>
            <a:endParaRPr lang="tr-TR" sz="3200" dirty="0"/>
          </a:p>
        </p:txBody>
      </p:sp>
      <p:sp>
        <p:nvSpPr>
          <p:cNvPr id="5" name="Slide Number Placeholder 4"/>
          <p:cNvSpPr>
            <a:spLocks noGrp="1"/>
          </p:cNvSpPr>
          <p:nvPr>
            <p:ph type="sldNum" sz="quarter" idx="12"/>
          </p:nvPr>
        </p:nvSpPr>
        <p:spPr/>
        <p:txBody>
          <a:bodyPr/>
          <a:lstStyle/>
          <a:p>
            <a:fld id="{568B4582-9AF2-44CF-9874-8E9F8AC79193}" type="slidenum">
              <a:rPr lang="tr-TR" smtClean="0"/>
              <a:pPr/>
              <a:t>16</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amond(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amond(in)">
                                      <p:cBhvr>
                                        <p:cTn id="29" dur="2000"/>
                                        <p:tgtEl>
                                          <p:spTgt spid="3">
                                            <p:txEl>
                                              <p:pRg st="5" end="5"/>
                                            </p:txEl>
                                          </p:spTgt>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amond(in)">
                                      <p:cBhvr>
                                        <p:cTn id="32" dur="2000"/>
                                        <p:tgtEl>
                                          <p:spTgt spid="3">
                                            <p:txEl>
                                              <p:pRg st="6" end="6"/>
                                            </p:tx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amond(in)">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9" y="702504"/>
            <a:ext cx="6347713" cy="789010"/>
          </a:xfrm>
        </p:spPr>
        <p:txBody>
          <a:bodyPr>
            <a:noAutofit/>
          </a:bodyPr>
          <a:lstStyle/>
          <a:p>
            <a:pPr algn="ctr"/>
            <a:r>
              <a:rPr lang="tr-TR" b="1" dirty="0" smtClean="0">
                <a:solidFill>
                  <a:schemeClr val="tx1"/>
                </a:solidFill>
              </a:rPr>
              <a:t>İlişkisel </a:t>
            </a:r>
            <a:r>
              <a:rPr lang="tr-TR" b="1" dirty="0">
                <a:solidFill>
                  <a:schemeClr val="tx1"/>
                </a:solidFill>
              </a:rPr>
              <a:t>V</a:t>
            </a:r>
            <a:r>
              <a:rPr lang="tr-TR" b="1" dirty="0" smtClean="0">
                <a:solidFill>
                  <a:schemeClr val="tx1"/>
                </a:solidFill>
              </a:rPr>
              <a:t>eritabanları</a:t>
            </a:r>
            <a:endParaRPr lang="tr-TR" b="1" dirty="0">
              <a:solidFill>
                <a:schemeClr val="tx1"/>
              </a:solidFill>
            </a:endParaRPr>
          </a:p>
        </p:txBody>
      </p:sp>
      <p:sp>
        <p:nvSpPr>
          <p:cNvPr id="3" name="Content Placeholder 2"/>
          <p:cNvSpPr>
            <a:spLocks noGrp="1"/>
          </p:cNvSpPr>
          <p:nvPr>
            <p:ph idx="1"/>
          </p:nvPr>
        </p:nvSpPr>
        <p:spPr>
          <a:xfrm>
            <a:off x="611559" y="1838011"/>
            <a:ext cx="8064897" cy="3535205"/>
          </a:xfrm>
        </p:spPr>
        <p:txBody>
          <a:bodyPr>
            <a:normAutofit/>
          </a:bodyPr>
          <a:lstStyle/>
          <a:p>
            <a:pPr algn="just">
              <a:buFont typeface="Arial" panose="020B0604020202020204" pitchFamily="34" charset="0"/>
              <a:buChar char="•"/>
            </a:pPr>
            <a:r>
              <a:rPr lang="tr-TR" sz="3200" dirty="0" smtClean="0"/>
              <a:t>1970’lerin başında geliştirilmiştir.</a:t>
            </a:r>
          </a:p>
          <a:p>
            <a:pPr algn="just">
              <a:buFont typeface="Arial" panose="020B0604020202020204" pitchFamily="34" charset="0"/>
              <a:buChar char="•"/>
            </a:pPr>
            <a:r>
              <a:rPr lang="tr-TR" sz="3200" dirty="0" smtClean="0"/>
              <a:t>Bu sistemde veriler </a:t>
            </a:r>
            <a:r>
              <a:rPr lang="tr-TR" sz="3200" b="1" dirty="0" smtClean="0">
                <a:solidFill>
                  <a:srgbClr val="FF0000"/>
                </a:solidFill>
              </a:rPr>
              <a:t>tablo</a:t>
            </a:r>
            <a:r>
              <a:rPr lang="tr-TR" sz="3200" dirty="0" smtClean="0">
                <a:solidFill>
                  <a:srgbClr val="FF0000"/>
                </a:solidFill>
              </a:rPr>
              <a:t> </a:t>
            </a:r>
            <a:r>
              <a:rPr lang="tr-TR" sz="3200" dirty="0" smtClean="0"/>
              <a:t>şeklinde saklanır.</a:t>
            </a:r>
          </a:p>
          <a:p>
            <a:pPr algn="just">
              <a:buFont typeface="Arial" panose="020B0604020202020204" pitchFamily="34" charset="0"/>
              <a:buChar char="•"/>
            </a:pPr>
            <a:r>
              <a:rPr lang="tr-TR" sz="3200" dirty="0" smtClean="0"/>
              <a:t>Tablolar arasındaki bağlantılar matematiksel ilişkilerle gösterilir.</a:t>
            </a:r>
          </a:p>
          <a:p>
            <a:pPr algn="just">
              <a:buFont typeface="Arial" panose="020B0604020202020204" pitchFamily="34" charset="0"/>
              <a:buChar char="•"/>
            </a:pPr>
            <a:r>
              <a:rPr lang="tr-TR" sz="3200" dirty="0" smtClean="0"/>
              <a:t>Günümüzde çoğunlukla veritabanı programları bu yapıdadır.</a:t>
            </a:r>
          </a:p>
          <a:p>
            <a:pPr algn="just">
              <a:buFont typeface="Arial" panose="020B0604020202020204" pitchFamily="34" charset="0"/>
              <a:buChar char="•"/>
            </a:pPr>
            <a:endParaRPr lang="tr-TR" sz="32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17</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92696"/>
            <a:ext cx="6347713" cy="744736"/>
          </a:xfrm>
        </p:spPr>
        <p:txBody>
          <a:bodyPr>
            <a:noAutofit/>
          </a:bodyPr>
          <a:lstStyle/>
          <a:p>
            <a:pPr algn="ctr"/>
            <a:r>
              <a:rPr lang="tr-TR" b="1" dirty="0" smtClean="0">
                <a:solidFill>
                  <a:schemeClr val="tx1"/>
                </a:solidFill>
              </a:rPr>
              <a:t>İlişkisel veritabanları</a:t>
            </a:r>
            <a:endParaRPr lang="tr-TR" b="1" dirty="0">
              <a:solidFill>
                <a:schemeClr val="tx1"/>
              </a:solidFill>
            </a:endParaRPr>
          </a:p>
        </p:txBody>
      </p:sp>
      <p:pic>
        <p:nvPicPr>
          <p:cNvPr id="4" name="3 İçerik Yer Tutucusu" descr="c.jpg"/>
          <p:cNvPicPr>
            <a:picLocks noGrp="1" noChangeAspect="1"/>
          </p:cNvPicPr>
          <p:nvPr>
            <p:ph idx="1"/>
          </p:nvPr>
        </p:nvPicPr>
        <p:blipFill>
          <a:blip r:embed="rId2" cstate="print"/>
          <a:stretch>
            <a:fillRect/>
          </a:stretch>
        </p:blipFill>
        <p:spPr>
          <a:xfrm>
            <a:off x="2354770" y="1846263"/>
            <a:ext cx="4478910" cy="4022725"/>
          </a:xfrm>
        </p:spPr>
      </p:pic>
      <p:sp>
        <p:nvSpPr>
          <p:cNvPr id="5" name="Slide Number Placeholder 4"/>
          <p:cNvSpPr>
            <a:spLocks noGrp="1"/>
          </p:cNvSpPr>
          <p:nvPr>
            <p:ph type="sldNum" sz="quarter" idx="12"/>
          </p:nvPr>
        </p:nvSpPr>
        <p:spPr/>
        <p:txBody>
          <a:bodyPr/>
          <a:lstStyle/>
          <a:p>
            <a:fld id="{568B4582-9AF2-44CF-9874-8E9F8AC79193}" type="slidenum">
              <a:rPr lang="tr-TR" smtClean="0"/>
              <a:pPr/>
              <a:t>18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903" y="692696"/>
            <a:ext cx="7321460" cy="864096"/>
          </a:xfrm>
        </p:spPr>
        <p:txBody>
          <a:bodyPr>
            <a:normAutofit/>
          </a:bodyPr>
          <a:lstStyle/>
          <a:p>
            <a:pPr algn="ctr"/>
            <a:r>
              <a:rPr lang="tr-TR" b="1" dirty="0" smtClean="0">
                <a:solidFill>
                  <a:schemeClr val="tx1"/>
                </a:solidFill>
              </a:rPr>
              <a:t>Nesneye Yönelik Veritabanları</a:t>
            </a:r>
            <a:endParaRPr lang="tr-TR" b="1" dirty="0">
              <a:solidFill>
                <a:schemeClr val="tx1"/>
              </a:solidFill>
            </a:endParaRPr>
          </a:p>
        </p:txBody>
      </p:sp>
      <p:sp>
        <p:nvSpPr>
          <p:cNvPr id="5" name="Content Placeholder 4"/>
          <p:cNvSpPr>
            <a:spLocks noGrp="1"/>
          </p:cNvSpPr>
          <p:nvPr>
            <p:ph idx="1"/>
          </p:nvPr>
        </p:nvSpPr>
        <p:spPr>
          <a:xfrm>
            <a:off x="539552" y="1916832"/>
            <a:ext cx="8160167" cy="3880773"/>
          </a:xfrm>
        </p:spPr>
        <p:txBody>
          <a:bodyPr>
            <a:normAutofit/>
          </a:bodyPr>
          <a:lstStyle/>
          <a:p>
            <a:pPr algn="just">
              <a:buFont typeface="Arial" panose="020B0604020202020204" pitchFamily="34" charset="0"/>
              <a:buChar char="•"/>
            </a:pPr>
            <a:r>
              <a:rPr lang="tr-TR" sz="3200" dirty="0" smtClean="0"/>
              <a:t> Günümüzdeki pek çok kelime işlemci ve hesap tablosu programında kullanılan nesneler artık veritabanlarında da kullanılmaktadır.</a:t>
            </a:r>
          </a:p>
          <a:p>
            <a:pPr algn="just">
              <a:buFont typeface="Arial" panose="020B0604020202020204" pitchFamily="34" charset="0"/>
              <a:buChar char="•"/>
            </a:pPr>
            <a:r>
              <a:rPr lang="tr-TR" sz="3200" dirty="0" smtClean="0"/>
              <a:t> Nesneye yönelik veritabanı C++ gibi nesneye yönelik bir dille oluşturulan ve yine bu tarz bir dille kulanılan veri tabanı anlamına gelir. </a:t>
            </a:r>
          </a:p>
          <a:p>
            <a:endParaRPr lang="tr-TR" sz="32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19</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amond(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dirty="0" smtClean="0"/>
              <a:t>DERS 1  </a:t>
            </a:r>
            <a:endParaRPr lang="en-US" b="1" dirty="0"/>
          </a:p>
        </p:txBody>
      </p:sp>
      <p:sp>
        <p:nvSpPr>
          <p:cNvPr id="3" name="Subtitle 2"/>
          <p:cNvSpPr>
            <a:spLocks noGrp="1"/>
          </p:cNvSpPr>
          <p:nvPr>
            <p:ph type="subTitle" idx="1"/>
          </p:nvPr>
        </p:nvSpPr>
        <p:spPr>
          <a:xfrm>
            <a:off x="825038" y="4455621"/>
            <a:ext cx="7923426" cy="1143000"/>
          </a:xfrm>
        </p:spPr>
        <p:txBody>
          <a:bodyPr>
            <a:normAutofit/>
          </a:bodyPr>
          <a:lstStyle/>
          <a:p>
            <a:pPr algn="ctr"/>
            <a:r>
              <a:rPr lang="tr-TR" b="1" dirty="0" smtClean="0"/>
              <a:t>Temel kavramlar-dosyalama sistemleri ve veritabanı sistemleri</a:t>
            </a:r>
            <a:endParaRPr lang="en-US" b="1" dirty="0"/>
          </a:p>
        </p:txBody>
      </p:sp>
      <p:sp>
        <p:nvSpPr>
          <p:cNvPr id="4" name="Slide Number Placeholder 3"/>
          <p:cNvSpPr>
            <a:spLocks noGrp="1"/>
          </p:cNvSpPr>
          <p:nvPr>
            <p:ph type="sldNum" sz="quarter" idx="12"/>
          </p:nvPr>
        </p:nvSpPr>
        <p:spPr>
          <a:xfrm>
            <a:off x="7425345" y="6459786"/>
            <a:ext cx="900320" cy="365125"/>
          </a:xfrm>
        </p:spPr>
        <p:txBody>
          <a:bodyPr/>
          <a:lstStyle/>
          <a:p>
            <a:fld id="{4640D310-1585-4D1B-ACDC-AA94A859FE01}" type="slidenum">
              <a:rPr lang="tr-TR" smtClean="0"/>
              <a:t>2</a:t>
            </a:fld>
            <a:endParaRPr lang="tr-TR" dirty="0"/>
          </a:p>
        </p:txBody>
      </p:sp>
    </p:spTree>
    <p:extLst>
      <p:ext uri="{BB962C8B-B14F-4D97-AF65-F5344CB8AC3E}">
        <p14:creationId xmlns:p14="http://schemas.microsoft.com/office/powerpoint/2010/main" val="2239493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7077723" cy="1373245"/>
          </a:xfrm>
        </p:spPr>
        <p:txBody>
          <a:bodyPr>
            <a:noAutofit/>
          </a:bodyPr>
          <a:lstStyle/>
          <a:p>
            <a:pPr algn="ctr"/>
            <a:r>
              <a:rPr lang="tr-TR" b="1" dirty="0" smtClean="0">
                <a:solidFill>
                  <a:schemeClr val="tx1"/>
                </a:solidFill>
              </a:rPr>
              <a:t>Neden veritabanı kullanılır?</a:t>
            </a:r>
            <a:endParaRPr lang="tr-TR" b="1" dirty="0">
              <a:solidFill>
                <a:schemeClr val="tx1"/>
              </a:solidFill>
            </a:endParaRPr>
          </a:p>
        </p:txBody>
      </p:sp>
      <p:sp>
        <p:nvSpPr>
          <p:cNvPr id="3" name="Content Placeholder 2"/>
          <p:cNvSpPr>
            <a:spLocks noGrp="1"/>
          </p:cNvSpPr>
          <p:nvPr>
            <p:ph idx="1"/>
          </p:nvPr>
        </p:nvSpPr>
        <p:spPr>
          <a:xfrm>
            <a:off x="630538" y="1844824"/>
            <a:ext cx="7778825" cy="3880773"/>
          </a:xfrm>
        </p:spPr>
        <p:txBody>
          <a:bodyPr>
            <a:normAutofit/>
          </a:bodyPr>
          <a:lstStyle/>
          <a:p>
            <a:pPr algn="just">
              <a:buFont typeface="Arial" panose="020B0604020202020204" pitchFamily="34" charset="0"/>
              <a:buChar char="•"/>
            </a:pPr>
            <a:r>
              <a:rPr lang="tr-TR" sz="3200" dirty="0" smtClean="0"/>
              <a:t> Verilerin tutulması, saklanması ve erişilmesinde geleneksel yaklaşım verilerin ayrı ayrı dosyalarda gruplanması yaklaşımını kullanmaktadır.</a:t>
            </a:r>
          </a:p>
          <a:p>
            <a:pPr algn="just">
              <a:buFont typeface="Arial" panose="020B0604020202020204" pitchFamily="34" charset="0"/>
              <a:buChar char="•"/>
            </a:pPr>
            <a:r>
              <a:rPr lang="tr-TR" sz="3200" dirty="0" smtClean="0"/>
              <a:t> Verilerin artması, verilere aynı anda erişme ve düzenlenme ihtiyacı ile geleneksel yaklaşım yetersiz kalmıştır.</a:t>
            </a:r>
          </a:p>
          <a:p>
            <a:pPr algn="just"/>
            <a:endParaRPr lang="tr-TR" sz="32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20</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30538" y="110182"/>
            <a:ext cx="7778825" cy="1460178"/>
          </a:xfrm>
        </p:spPr>
        <p:txBody>
          <a:bodyPr>
            <a:noAutofit/>
          </a:bodyPr>
          <a:lstStyle/>
          <a:p>
            <a:pPr algn="ctr" eaLnBrk="1" hangingPunct="1"/>
            <a:r>
              <a:rPr lang="tr-TR" b="1" dirty="0" smtClean="0">
                <a:solidFill>
                  <a:schemeClr val="tx1"/>
                </a:solidFill>
              </a:rPr>
              <a:t>Veritabanı Yönetim Sistemlerinin Faydaları(1)</a:t>
            </a:r>
          </a:p>
        </p:txBody>
      </p:sp>
      <p:sp>
        <p:nvSpPr>
          <p:cNvPr id="11268" name="Rectangle 3"/>
          <p:cNvSpPr>
            <a:spLocks noGrp="1" noChangeArrowheads="1"/>
          </p:cNvSpPr>
          <p:nvPr>
            <p:ph idx="1"/>
          </p:nvPr>
        </p:nvSpPr>
        <p:spPr>
          <a:xfrm>
            <a:off x="539552" y="1988840"/>
            <a:ext cx="8424936" cy="3528392"/>
          </a:xfrm>
        </p:spPr>
        <p:txBody>
          <a:bodyPr>
            <a:normAutofit/>
          </a:bodyPr>
          <a:lstStyle/>
          <a:p>
            <a:pPr>
              <a:buFont typeface="Arial" panose="020B0604020202020204" pitchFamily="34" charset="0"/>
              <a:buChar char="•"/>
            </a:pPr>
            <a:r>
              <a:rPr lang="tr-TR" sz="3600" b="1" dirty="0" smtClean="0"/>
              <a:t> </a:t>
            </a:r>
            <a:r>
              <a:rPr lang="tr-TR" sz="3200" b="1" dirty="0" smtClean="0"/>
              <a:t>Gereksiz veri tekrarını </a:t>
            </a:r>
            <a:r>
              <a:rPr lang="tr-TR" sz="3200" b="1" dirty="0"/>
              <a:t>(Data </a:t>
            </a:r>
            <a:r>
              <a:rPr lang="tr-TR" sz="3200" b="1" dirty="0" smtClean="0"/>
              <a:t>Redundancy) önler. </a:t>
            </a:r>
          </a:p>
          <a:p>
            <a:pPr lvl="1" algn="just">
              <a:buFont typeface="Arial" panose="020B0604020202020204" pitchFamily="34" charset="0"/>
              <a:buChar char="•"/>
            </a:pPr>
            <a:r>
              <a:rPr lang="tr-TR" sz="2800" dirty="0" smtClean="0"/>
              <a:t>Tüm uygulamaların gereksinim duyduğu veriler birbirleri ile bütünleşik yapıdadır. Dolayısıyla veri kaynağı tek olarak tasarlanır, böylece veri tekrarı engellenmiş olur.</a:t>
            </a:r>
          </a:p>
        </p:txBody>
      </p:sp>
      <p:sp>
        <p:nvSpPr>
          <p:cNvPr id="11266" name="5 Slayt Numarası Yer Tutucusu"/>
          <p:cNvSpPr>
            <a:spLocks noGrp="1"/>
          </p:cNvSpPr>
          <p:nvPr>
            <p:ph type="sldNum" sz="quarter" idx="12"/>
          </p:nvPr>
        </p:nvSpPr>
        <p:spPr>
          <a:noFill/>
        </p:spPr>
        <p:txBody>
          <a:bodyPr/>
          <a:lstStyle/>
          <a:p>
            <a:fld id="{F0DD8E0B-6113-4C1E-8E2F-7F95DEBC9EDD}" type="slidenum">
              <a:rPr lang="tr-TR" smtClean="0"/>
              <a:pPr/>
              <a:t>21</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Effect transition="in" filter="diamond(in)">
                                      <p:cBhvr>
                                        <p:cTn id="12" dur="2000"/>
                                        <p:tgtEl>
                                          <p:spTgt spid="11268">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1268">
                                            <p:txEl>
                                              <p:pRg st="1" end="1"/>
                                            </p:txEl>
                                          </p:spTgt>
                                        </p:tgtEl>
                                        <p:attrNameLst>
                                          <p:attrName>style.visibility</p:attrName>
                                        </p:attrNameLst>
                                      </p:cBhvr>
                                      <p:to>
                                        <p:strVal val="visible"/>
                                      </p:to>
                                    </p:set>
                                    <p:animEffect transition="in" filter="diamond(in)">
                                      <p:cBhvr>
                                        <p:cTn id="15" dur="2000"/>
                                        <p:tgtEl>
                                          <p:spTgt spid="112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539552" y="1988840"/>
            <a:ext cx="8229600" cy="3672408"/>
          </a:xfrm>
        </p:spPr>
        <p:txBody>
          <a:bodyPr>
            <a:normAutofit/>
          </a:bodyPr>
          <a:lstStyle/>
          <a:p>
            <a:pPr algn="just" eaLnBrk="1" hangingPunct="1">
              <a:buFont typeface="Arial" panose="020B0604020202020204" pitchFamily="34" charset="0"/>
              <a:buChar char="•"/>
            </a:pPr>
            <a:r>
              <a:rPr lang="tr-TR" sz="3200" b="1" dirty="0" smtClean="0"/>
              <a:t> Veri bütünlüğünü (Data </a:t>
            </a:r>
            <a:r>
              <a:rPr lang="tr-TR" sz="3200" b="1" dirty="0"/>
              <a:t>I</a:t>
            </a:r>
            <a:r>
              <a:rPr lang="tr-TR" sz="3200" b="1" dirty="0" smtClean="0"/>
              <a:t>ntegrity) sağlar.</a:t>
            </a:r>
          </a:p>
          <a:p>
            <a:pPr lvl="1" algn="just" eaLnBrk="1" hangingPunct="1"/>
            <a:r>
              <a:rPr lang="tr-TR" sz="2800" dirty="0" smtClean="0"/>
              <a:t>Veri bütünlüğü, verinin doğruluğunu ve tutarlılığını anlatmaktadır.</a:t>
            </a:r>
          </a:p>
          <a:p>
            <a:pPr lvl="1" algn="just" eaLnBrk="1" hangingPunct="1"/>
            <a:r>
              <a:rPr lang="tr-TR" sz="2800" dirty="0" smtClean="0"/>
              <a:t>Veri bütünlüğü için bazı kısıtlamalar tanımlanabilir.</a:t>
            </a:r>
          </a:p>
          <a:p>
            <a:pPr lvl="1" algn="just"/>
            <a:r>
              <a:rPr lang="tr-TR" sz="2800" dirty="0" smtClean="0"/>
              <a:t>Örneğin, b</a:t>
            </a:r>
            <a:r>
              <a:rPr lang="en-US" sz="2800" dirty="0" err="1" smtClean="0"/>
              <a:t>ir</a:t>
            </a:r>
            <a:r>
              <a:rPr lang="en-US" sz="2800" dirty="0" smtClean="0"/>
              <a:t> </a:t>
            </a:r>
            <a:r>
              <a:rPr lang="en-US" sz="2800" dirty="0" err="1"/>
              <a:t>tablodan</a:t>
            </a:r>
            <a:r>
              <a:rPr lang="en-US" sz="2800" dirty="0"/>
              <a:t> </a:t>
            </a:r>
            <a:r>
              <a:rPr lang="en-US" sz="2800" dirty="0" err="1"/>
              <a:t>bir</a:t>
            </a:r>
            <a:r>
              <a:rPr lang="en-US" sz="2800" dirty="0"/>
              <a:t> </a:t>
            </a:r>
            <a:r>
              <a:rPr lang="en-US" sz="2800" dirty="0" err="1"/>
              <a:t>öğrenci</a:t>
            </a:r>
            <a:r>
              <a:rPr lang="en-US" sz="2800" dirty="0"/>
              <a:t> </a:t>
            </a:r>
            <a:r>
              <a:rPr lang="en-US" sz="2800" dirty="0" err="1"/>
              <a:t>kaydı</a:t>
            </a:r>
            <a:r>
              <a:rPr lang="en-US" sz="2800" dirty="0"/>
              <a:t> </a:t>
            </a:r>
            <a:r>
              <a:rPr lang="en-US" sz="2800" dirty="0" err="1"/>
              <a:t>silinirse</a:t>
            </a:r>
            <a:r>
              <a:rPr lang="en-US" sz="2800" dirty="0"/>
              <a:t>, </a:t>
            </a:r>
            <a:r>
              <a:rPr lang="en-US" sz="2800" dirty="0" err="1"/>
              <a:t>öğrenci</a:t>
            </a:r>
            <a:r>
              <a:rPr lang="en-US" sz="2800" dirty="0"/>
              <a:t> </a:t>
            </a:r>
            <a:r>
              <a:rPr lang="en-US" sz="2800" dirty="0" err="1"/>
              <a:t>varolduğu</a:t>
            </a:r>
            <a:r>
              <a:rPr lang="en-US" sz="2800" dirty="0"/>
              <a:t> </a:t>
            </a:r>
            <a:r>
              <a:rPr lang="en-US" sz="2800" dirty="0" err="1"/>
              <a:t>diğer</a:t>
            </a:r>
            <a:r>
              <a:rPr lang="en-US" sz="2800" dirty="0"/>
              <a:t> </a:t>
            </a:r>
            <a:r>
              <a:rPr lang="en-US" sz="2800" dirty="0" err="1"/>
              <a:t>tüm</a:t>
            </a:r>
            <a:r>
              <a:rPr lang="en-US" sz="2800" dirty="0"/>
              <a:t> </a:t>
            </a:r>
            <a:r>
              <a:rPr lang="en-US" sz="2800" dirty="0" err="1"/>
              <a:t>tablolardan</a:t>
            </a:r>
            <a:r>
              <a:rPr lang="en-US" sz="2800" dirty="0"/>
              <a:t> </a:t>
            </a:r>
            <a:r>
              <a:rPr lang="en-US" sz="2800" dirty="0" err="1"/>
              <a:t>silinmelidir</a:t>
            </a:r>
            <a:r>
              <a:rPr lang="en-US" sz="2800" dirty="0"/>
              <a:t>. </a:t>
            </a:r>
            <a:endParaRPr lang="tr-TR" sz="2800" dirty="0" smtClean="0"/>
          </a:p>
        </p:txBody>
      </p:sp>
      <p:sp>
        <p:nvSpPr>
          <p:cNvPr id="12290" name="5 Slayt Numarası Yer Tutucusu"/>
          <p:cNvSpPr>
            <a:spLocks noGrp="1"/>
          </p:cNvSpPr>
          <p:nvPr>
            <p:ph type="sldNum" sz="quarter" idx="12"/>
          </p:nvPr>
        </p:nvSpPr>
        <p:spPr>
          <a:noFill/>
        </p:spPr>
        <p:txBody>
          <a:bodyPr/>
          <a:lstStyle/>
          <a:p>
            <a:fld id="{2B60CF64-A5F6-4094-B35C-6E2DDC2DFC5C}" type="slidenum">
              <a:rPr lang="tr-TR" smtClean="0"/>
              <a:pPr/>
              <a:t>22</a:t>
            </a:fld>
            <a:endParaRPr lang="tr-TR" smtClean="0"/>
          </a:p>
        </p:txBody>
      </p:sp>
      <p:sp>
        <p:nvSpPr>
          <p:cNvPr id="6" name="Rectangle 2"/>
          <p:cNvSpPr txBox="1">
            <a:spLocks noChangeArrowheads="1"/>
          </p:cNvSpPr>
          <p:nvPr/>
        </p:nvSpPr>
        <p:spPr>
          <a:xfrm>
            <a:off x="630538" y="110182"/>
            <a:ext cx="7778825" cy="146017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b="1" dirty="0" smtClean="0">
                <a:solidFill>
                  <a:schemeClr val="tx1"/>
                </a:solidFill>
              </a:rPr>
              <a:t>Veritabanı Yönetim Sistemlerinin Faydaları(2)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diamond(in)">
                                      <p:cBhvr>
                                        <p:cTn id="12" dur="2000"/>
                                        <p:tgtEl>
                                          <p:spTgt spid="12292">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animEffect transition="in" filter="diamond(in)">
                                      <p:cBhvr>
                                        <p:cTn id="15" dur="2000"/>
                                        <p:tgtEl>
                                          <p:spTgt spid="12292">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2292">
                                            <p:txEl>
                                              <p:pRg st="2" end="2"/>
                                            </p:txEl>
                                          </p:spTgt>
                                        </p:tgtEl>
                                        <p:attrNameLst>
                                          <p:attrName>style.visibility</p:attrName>
                                        </p:attrNameLst>
                                      </p:cBhvr>
                                      <p:to>
                                        <p:strVal val="visible"/>
                                      </p:to>
                                    </p:set>
                                    <p:animEffect transition="in" filter="diamond(in)">
                                      <p:cBhvr>
                                        <p:cTn id="18" dur="2000"/>
                                        <p:tgtEl>
                                          <p:spTgt spid="12292">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2292">
                                            <p:txEl>
                                              <p:pRg st="3" end="3"/>
                                            </p:txEl>
                                          </p:spTgt>
                                        </p:tgtEl>
                                        <p:attrNameLst>
                                          <p:attrName>style.visibility</p:attrName>
                                        </p:attrNameLst>
                                      </p:cBhvr>
                                      <p:to>
                                        <p:strVal val="visible"/>
                                      </p:to>
                                    </p:set>
                                    <p:animEffect transition="in" filter="diamond(in)">
                                      <p:cBhvr>
                                        <p:cTn id="21" dur="2000"/>
                                        <p:tgtEl>
                                          <p:spTgt spid="122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323528" y="1844824"/>
            <a:ext cx="8460420" cy="3960440"/>
          </a:xfrm>
        </p:spPr>
        <p:txBody>
          <a:bodyPr>
            <a:normAutofit/>
          </a:bodyPr>
          <a:lstStyle/>
          <a:p>
            <a:pPr algn="just" eaLnBrk="1" hangingPunct="1">
              <a:lnSpc>
                <a:spcPct val="90000"/>
              </a:lnSpc>
              <a:buFont typeface="Arial" panose="020B0604020202020204" pitchFamily="34" charset="0"/>
              <a:buChar char="•"/>
            </a:pPr>
            <a:r>
              <a:rPr lang="tr-TR" sz="2800" b="1" dirty="0" smtClean="0"/>
              <a:t> Verilerin güvenliğini (Data Security) sağlar.</a:t>
            </a:r>
          </a:p>
          <a:p>
            <a:pPr lvl="1" algn="just" eaLnBrk="1" hangingPunct="1">
              <a:lnSpc>
                <a:spcPct val="90000"/>
              </a:lnSpc>
            </a:pPr>
            <a:r>
              <a:rPr lang="tr-TR" sz="2400" dirty="0" smtClean="0"/>
              <a:t>Tüm verilere her kullanıcının kolayca erişebilmesi çoğu zaman istenmeyen bir durumdur.</a:t>
            </a:r>
          </a:p>
          <a:p>
            <a:pPr lvl="1" algn="just" eaLnBrk="1" hangingPunct="1">
              <a:lnSpc>
                <a:spcPct val="90000"/>
              </a:lnSpc>
            </a:pPr>
            <a:r>
              <a:rPr lang="tr-TR" sz="2400" dirty="0" smtClean="0"/>
              <a:t>Her kullanıcıya çeşitli yetkiler atanarak, bu kullanıcının erişebileceği, değiştirebileceği ve silebileceği veriler ayrı ayrı tanımlanabilir.</a:t>
            </a:r>
          </a:p>
          <a:p>
            <a:pPr lvl="1" algn="just" eaLnBrk="1" hangingPunct="1">
              <a:lnSpc>
                <a:spcPct val="90000"/>
              </a:lnSpc>
            </a:pPr>
            <a:r>
              <a:rPr lang="tr-TR" sz="2400" dirty="0" smtClean="0"/>
              <a:t>Örneğin, pazarlama bölümünde çalışan bir kullanıcının diğer personelin özlük bilgilerine ulaşması engellenebilir.</a:t>
            </a:r>
          </a:p>
        </p:txBody>
      </p:sp>
      <p:sp>
        <p:nvSpPr>
          <p:cNvPr id="13314" name="5 Slayt Numarası Yer Tutucusu"/>
          <p:cNvSpPr>
            <a:spLocks noGrp="1"/>
          </p:cNvSpPr>
          <p:nvPr>
            <p:ph type="sldNum" sz="quarter" idx="12"/>
          </p:nvPr>
        </p:nvSpPr>
        <p:spPr>
          <a:noFill/>
        </p:spPr>
        <p:txBody>
          <a:bodyPr/>
          <a:lstStyle/>
          <a:p>
            <a:fld id="{115C228F-7272-464B-A056-503E405258A2}" type="slidenum">
              <a:rPr lang="tr-TR" smtClean="0"/>
              <a:pPr/>
              <a:t>23</a:t>
            </a:fld>
            <a:endParaRPr lang="tr-TR" smtClean="0"/>
          </a:p>
        </p:txBody>
      </p:sp>
      <p:sp>
        <p:nvSpPr>
          <p:cNvPr id="7" name="Rectangle 2"/>
          <p:cNvSpPr>
            <a:spLocks noGrp="1" noChangeArrowheads="1"/>
          </p:cNvSpPr>
          <p:nvPr>
            <p:ph type="title"/>
          </p:nvPr>
        </p:nvSpPr>
        <p:spPr>
          <a:xfrm>
            <a:off x="630538" y="110182"/>
            <a:ext cx="7778825" cy="1460178"/>
          </a:xfrm>
        </p:spPr>
        <p:txBody>
          <a:bodyPr>
            <a:noAutofit/>
          </a:bodyPr>
          <a:lstStyle/>
          <a:p>
            <a:pPr algn="ctr" eaLnBrk="1" hangingPunct="1"/>
            <a:r>
              <a:rPr lang="tr-TR" b="1" dirty="0" smtClean="0">
                <a:solidFill>
                  <a:schemeClr val="tx1"/>
                </a:solidFill>
              </a:rPr>
              <a:t>Veritabanı Yönetim Sistemlerinin Faydaları(3)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Effect transition="in" filter="diamond(in)">
                                      <p:cBhvr>
                                        <p:cTn id="12" dur="2000"/>
                                        <p:tgtEl>
                                          <p:spTgt spid="13316">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3316">
                                            <p:txEl>
                                              <p:pRg st="1" end="1"/>
                                            </p:txEl>
                                          </p:spTgt>
                                        </p:tgtEl>
                                        <p:attrNameLst>
                                          <p:attrName>style.visibility</p:attrName>
                                        </p:attrNameLst>
                                      </p:cBhvr>
                                      <p:to>
                                        <p:strVal val="visible"/>
                                      </p:to>
                                    </p:set>
                                    <p:animEffect transition="in" filter="diamond(in)">
                                      <p:cBhvr>
                                        <p:cTn id="15" dur="2000"/>
                                        <p:tgtEl>
                                          <p:spTgt spid="13316">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316">
                                            <p:txEl>
                                              <p:pRg st="2" end="2"/>
                                            </p:txEl>
                                          </p:spTgt>
                                        </p:tgtEl>
                                        <p:attrNameLst>
                                          <p:attrName>style.visibility</p:attrName>
                                        </p:attrNameLst>
                                      </p:cBhvr>
                                      <p:to>
                                        <p:strVal val="visible"/>
                                      </p:to>
                                    </p:set>
                                    <p:animEffect transition="in" filter="diamond(in)">
                                      <p:cBhvr>
                                        <p:cTn id="18" dur="2000"/>
                                        <p:tgtEl>
                                          <p:spTgt spid="13316">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3316">
                                            <p:txEl>
                                              <p:pRg st="3" end="3"/>
                                            </p:txEl>
                                          </p:spTgt>
                                        </p:tgtEl>
                                        <p:attrNameLst>
                                          <p:attrName>style.visibility</p:attrName>
                                        </p:attrNameLst>
                                      </p:cBhvr>
                                      <p:to>
                                        <p:strVal val="visible"/>
                                      </p:to>
                                    </p:set>
                                    <p:animEffect transition="in" filter="diamond(in)">
                                      <p:cBhvr>
                                        <p:cTn id="21" dur="2000"/>
                                        <p:tgtEl>
                                          <p:spTgt spid="133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467544" y="1772816"/>
            <a:ext cx="8229600" cy="3555026"/>
          </a:xfrm>
        </p:spPr>
        <p:txBody>
          <a:bodyPr>
            <a:normAutofit/>
          </a:bodyPr>
          <a:lstStyle/>
          <a:p>
            <a:pPr algn="just">
              <a:buFont typeface="Arial" panose="020B0604020202020204" pitchFamily="34" charset="0"/>
              <a:buChar char="•"/>
            </a:pPr>
            <a:r>
              <a:rPr lang="tr-TR" sz="2800" b="1" dirty="0" smtClean="0"/>
              <a:t> </a:t>
            </a:r>
            <a:r>
              <a:rPr lang="en-US" sz="2800" b="1" dirty="0" err="1" smtClean="0"/>
              <a:t>Veri</a:t>
            </a:r>
            <a:r>
              <a:rPr lang="en-US" sz="2800" b="1" dirty="0" smtClean="0"/>
              <a:t> </a:t>
            </a:r>
            <a:r>
              <a:rPr lang="en-US" sz="2800" b="1" dirty="0" err="1"/>
              <a:t>paylaşımı</a:t>
            </a:r>
            <a:r>
              <a:rPr lang="en-US" sz="2800" b="1" dirty="0"/>
              <a:t> / </a:t>
            </a:r>
            <a:r>
              <a:rPr lang="en-US" sz="2800" b="1" dirty="0" err="1"/>
              <a:t>Eşzamanlılık</a:t>
            </a:r>
            <a:r>
              <a:rPr lang="en-US" sz="2800" b="1" dirty="0"/>
              <a:t> </a:t>
            </a:r>
            <a:r>
              <a:rPr lang="en-US" sz="2800" b="1" dirty="0" smtClean="0"/>
              <a:t>(</a:t>
            </a:r>
            <a:r>
              <a:rPr lang="tr-TR" sz="2800" b="1" dirty="0" smtClean="0"/>
              <a:t>C</a:t>
            </a:r>
            <a:r>
              <a:rPr lang="en-US" sz="2800" b="1" dirty="0" err="1" smtClean="0"/>
              <a:t>oncurrency</a:t>
            </a:r>
            <a:r>
              <a:rPr lang="tr-TR" sz="2800" b="1" dirty="0" smtClean="0"/>
              <a:t>)</a:t>
            </a:r>
          </a:p>
          <a:p>
            <a:pPr lvl="1" algn="just"/>
            <a:r>
              <a:rPr lang="en-US" sz="2400" dirty="0" err="1" smtClean="0"/>
              <a:t>Veritabanı</a:t>
            </a:r>
            <a:r>
              <a:rPr lang="en-US" sz="2400" dirty="0" smtClean="0"/>
              <a:t> </a:t>
            </a:r>
            <a:r>
              <a:rPr lang="en-US" sz="2400" dirty="0" err="1"/>
              <a:t>yönetim</a:t>
            </a:r>
            <a:r>
              <a:rPr lang="en-US" sz="2400" dirty="0"/>
              <a:t> </a:t>
            </a:r>
            <a:r>
              <a:rPr lang="en-US" sz="2400" dirty="0" err="1"/>
              <a:t>sistemi</a:t>
            </a:r>
            <a:r>
              <a:rPr lang="en-US" sz="2400" dirty="0"/>
              <a:t> (VTYS) </a:t>
            </a:r>
            <a:r>
              <a:rPr lang="en-US" sz="2400" dirty="0" err="1"/>
              <a:t>kullanılmadığı</a:t>
            </a:r>
            <a:r>
              <a:rPr lang="en-US" sz="2400" dirty="0"/>
              <a:t> </a:t>
            </a:r>
            <a:r>
              <a:rPr lang="en-US" sz="2400" dirty="0" err="1"/>
              <a:t>durumlarda</a:t>
            </a:r>
            <a:r>
              <a:rPr lang="en-US" sz="2400" dirty="0"/>
              <a:t> </a:t>
            </a:r>
            <a:r>
              <a:rPr lang="en-US" sz="2400" dirty="0" err="1"/>
              <a:t>veriye</a:t>
            </a:r>
            <a:r>
              <a:rPr lang="en-US" sz="2400" dirty="0"/>
              <a:t> </a:t>
            </a:r>
            <a:r>
              <a:rPr lang="en-US" sz="2400" dirty="0" err="1"/>
              <a:t>sıralı</a:t>
            </a:r>
            <a:r>
              <a:rPr lang="en-US" sz="2400" dirty="0"/>
              <a:t> </a:t>
            </a:r>
            <a:r>
              <a:rPr lang="en-US" sz="2400" dirty="0" err="1"/>
              <a:t>erişim</a:t>
            </a:r>
            <a:r>
              <a:rPr lang="en-US" sz="2400" dirty="0"/>
              <a:t> </a:t>
            </a:r>
            <a:r>
              <a:rPr lang="en-US" sz="2400" dirty="0" err="1"/>
              <a:t>yapılır</a:t>
            </a:r>
            <a:r>
              <a:rPr lang="en-US" sz="2400" dirty="0"/>
              <a:t>. </a:t>
            </a:r>
            <a:r>
              <a:rPr lang="en-US" sz="2400" dirty="0" err="1"/>
              <a:t>Yani</a:t>
            </a:r>
            <a:r>
              <a:rPr lang="en-US" sz="2400" dirty="0"/>
              <a:t> </a:t>
            </a:r>
            <a:r>
              <a:rPr lang="en-US" sz="2400" dirty="0" err="1"/>
              <a:t>birden</a:t>
            </a:r>
            <a:r>
              <a:rPr lang="en-US" sz="2400" dirty="0"/>
              <a:t> </a:t>
            </a:r>
            <a:r>
              <a:rPr lang="en-US" sz="2400" dirty="0" err="1"/>
              <a:t>çok</a:t>
            </a:r>
            <a:r>
              <a:rPr lang="en-US" sz="2400" dirty="0"/>
              <a:t> </a:t>
            </a:r>
            <a:r>
              <a:rPr lang="en-US" sz="2400" dirty="0" err="1"/>
              <a:t>kullanıcı</a:t>
            </a:r>
            <a:r>
              <a:rPr lang="en-US" sz="2400" dirty="0"/>
              <a:t> </a:t>
            </a:r>
            <a:r>
              <a:rPr lang="en-US" sz="2400" dirty="0" err="1"/>
              <a:t>aynı</a:t>
            </a:r>
            <a:r>
              <a:rPr lang="en-US" sz="2400" dirty="0"/>
              <a:t> </a:t>
            </a:r>
            <a:r>
              <a:rPr lang="en-US" sz="2400" dirty="0" err="1"/>
              <a:t>anda</a:t>
            </a:r>
            <a:r>
              <a:rPr lang="en-US" sz="2400" dirty="0"/>
              <a:t> </a:t>
            </a:r>
            <a:r>
              <a:rPr lang="en-US" sz="2400" dirty="0" err="1"/>
              <a:t>aynı</a:t>
            </a:r>
            <a:r>
              <a:rPr lang="en-US" sz="2400" dirty="0"/>
              <a:t> </a:t>
            </a:r>
            <a:r>
              <a:rPr lang="en-US" sz="2400" dirty="0" err="1"/>
              <a:t>veriye</a:t>
            </a:r>
            <a:r>
              <a:rPr lang="en-US" sz="2400" dirty="0"/>
              <a:t> </a:t>
            </a:r>
            <a:r>
              <a:rPr lang="en-US" sz="2400" dirty="0" err="1" smtClean="0"/>
              <a:t>erişemez</a:t>
            </a:r>
            <a:r>
              <a:rPr lang="en-US" sz="2400" dirty="0" smtClean="0"/>
              <a:t>.</a:t>
            </a:r>
            <a:endParaRPr lang="tr-TR" sz="2400" dirty="0" smtClean="0"/>
          </a:p>
          <a:p>
            <a:pPr lvl="1" algn="just"/>
            <a:r>
              <a:rPr lang="tr-TR" sz="2400" dirty="0" smtClean="0"/>
              <a:t>VTYS kullanıldığında ise aynı anda birden fazla kullanıcı aynı veriye erişebilir.</a:t>
            </a:r>
          </a:p>
          <a:p>
            <a:pPr lvl="1" algn="just"/>
            <a:r>
              <a:rPr lang="tr-TR" sz="2400" dirty="0" smtClean="0"/>
              <a:t>VTYS, aynı anda birden fazla kullanıcı aynı veri üzerinde değişiklik yapmak istediğinde, önceliği yetki üstünlüğüne göre veya bağlantı önceliğine göre belirler diğerini bekletir.</a:t>
            </a:r>
          </a:p>
          <a:p>
            <a:pPr lvl="1" algn="just"/>
            <a:endParaRPr lang="tr-TR" sz="2400" dirty="0" smtClean="0"/>
          </a:p>
        </p:txBody>
      </p:sp>
      <p:sp>
        <p:nvSpPr>
          <p:cNvPr id="14338" name="5 Slayt Numarası Yer Tutucusu"/>
          <p:cNvSpPr>
            <a:spLocks noGrp="1"/>
          </p:cNvSpPr>
          <p:nvPr>
            <p:ph type="sldNum" sz="quarter" idx="12"/>
          </p:nvPr>
        </p:nvSpPr>
        <p:spPr>
          <a:noFill/>
        </p:spPr>
        <p:txBody>
          <a:bodyPr/>
          <a:lstStyle/>
          <a:p>
            <a:fld id="{A82CF584-4622-447F-8059-498A699E3FBA}" type="slidenum">
              <a:rPr lang="tr-TR" smtClean="0"/>
              <a:pPr/>
              <a:t>24</a:t>
            </a:fld>
            <a:endParaRPr lang="tr-TR" smtClean="0"/>
          </a:p>
        </p:txBody>
      </p:sp>
      <p:sp>
        <p:nvSpPr>
          <p:cNvPr id="7" name="Rectangle 2"/>
          <p:cNvSpPr>
            <a:spLocks noGrp="1" noChangeArrowheads="1"/>
          </p:cNvSpPr>
          <p:nvPr>
            <p:ph type="title"/>
          </p:nvPr>
        </p:nvSpPr>
        <p:spPr>
          <a:xfrm>
            <a:off x="630538" y="110182"/>
            <a:ext cx="7778825" cy="1460178"/>
          </a:xfrm>
        </p:spPr>
        <p:txBody>
          <a:bodyPr>
            <a:noAutofit/>
          </a:bodyPr>
          <a:lstStyle/>
          <a:p>
            <a:pPr algn="ctr" eaLnBrk="1" hangingPunct="1"/>
            <a:r>
              <a:rPr lang="tr-TR" b="1" dirty="0" smtClean="0">
                <a:solidFill>
                  <a:schemeClr val="tx1"/>
                </a:solidFill>
              </a:rPr>
              <a:t>Veritabanı Yönetim Sistemlerinin Faydaları(4)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Effect transition="in" filter="diamond(in)">
                                      <p:cBhvr>
                                        <p:cTn id="12" dur="2000"/>
                                        <p:tgtEl>
                                          <p:spTgt spid="14340">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4340">
                                            <p:txEl>
                                              <p:pRg st="1" end="1"/>
                                            </p:txEl>
                                          </p:spTgt>
                                        </p:tgtEl>
                                        <p:attrNameLst>
                                          <p:attrName>style.visibility</p:attrName>
                                        </p:attrNameLst>
                                      </p:cBhvr>
                                      <p:to>
                                        <p:strVal val="visible"/>
                                      </p:to>
                                    </p:set>
                                    <p:animEffect transition="in" filter="diamond(in)">
                                      <p:cBhvr>
                                        <p:cTn id="15" dur="2000"/>
                                        <p:tgtEl>
                                          <p:spTgt spid="14340">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4340">
                                            <p:txEl>
                                              <p:pRg st="2" end="2"/>
                                            </p:txEl>
                                          </p:spTgt>
                                        </p:tgtEl>
                                        <p:attrNameLst>
                                          <p:attrName>style.visibility</p:attrName>
                                        </p:attrNameLst>
                                      </p:cBhvr>
                                      <p:to>
                                        <p:strVal val="visible"/>
                                      </p:to>
                                    </p:set>
                                    <p:animEffect transition="in" filter="diamond(in)">
                                      <p:cBhvr>
                                        <p:cTn id="18" dur="2000"/>
                                        <p:tgtEl>
                                          <p:spTgt spid="14340">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4340">
                                            <p:txEl>
                                              <p:pRg st="3" end="3"/>
                                            </p:txEl>
                                          </p:spTgt>
                                        </p:tgtEl>
                                        <p:attrNameLst>
                                          <p:attrName>style.visibility</p:attrName>
                                        </p:attrNameLst>
                                      </p:cBhvr>
                                      <p:to>
                                        <p:strVal val="visible"/>
                                      </p:to>
                                    </p:set>
                                    <p:animEffect transition="in" filter="diamond(in)">
                                      <p:cBhvr>
                                        <p:cTn id="21" dur="20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352928" cy="3960440"/>
          </a:xfrm>
        </p:spPr>
        <p:txBody>
          <a:bodyPr>
            <a:normAutofit/>
          </a:bodyPr>
          <a:lstStyle/>
          <a:p>
            <a:pPr algn="just">
              <a:buFont typeface="Arial" panose="020B0604020202020204" pitchFamily="34" charset="0"/>
              <a:buChar char="•"/>
            </a:pPr>
            <a:r>
              <a:rPr lang="tr-TR" sz="2800" b="1" dirty="0" smtClean="0"/>
              <a:t> </a:t>
            </a:r>
            <a:r>
              <a:rPr lang="en-US" sz="2800" b="1" dirty="0" err="1" smtClean="0"/>
              <a:t>Veri</a:t>
            </a:r>
            <a:r>
              <a:rPr lang="en-US" sz="2800" b="1" dirty="0" smtClean="0"/>
              <a:t> </a:t>
            </a:r>
            <a:r>
              <a:rPr lang="en-US" sz="2800" b="1" dirty="0" err="1"/>
              <a:t>tutarlılığı</a:t>
            </a:r>
            <a:r>
              <a:rPr lang="en-US" sz="2800" b="1" dirty="0"/>
              <a:t> </a:t>
            </a:r>
            <a:r>
              <a:rPr lang="en-US" sz="2800" b="1" dirty="0" smtClean="0"/>
              <a:t>(</a:t>
            </a:r>
            <a:r>
              <a:rPr lang="tr-TR" sz="2800" b="1" dirty="0" smtClean="0"/>
              <a:t>D</a:t>
            </a:r>
            <a:r>
              <a:rPr lang="en-US" sz="2800" b="1" dirty="0" err="1" smtClean="0"/>
              <a:t>ata</a:t>
            </a:r>
            <a:r>
              <a:rPr lang="en-US" sz="2800" b="1" dirty="0" smtClean="0"/>
              <a:t> </a:t>
            </a:r>
            <a:r>
              <a:rPr lang="tr-TR" sz="2800" b="1" dirty="0" smtClean="0"/>
              <a:t>C</a:t>
            </a:r>
            <a:r>
              <a:rPr lang="en-US" sz="2800" b="1" dirty="0" err="1" smtClean="0"/>
              <a:t>onsistency</a:t>
            </a:r>
            <a:r>
              <a:rPr lang="en-US" sz="2800" b="1" dirty="0" smtClean="0"/>
              <a:t>)</a:t>
            </a:r>
            <a:endParaRPr lang="tr-TR" sz="2800" b="1" dirty="0" smtClean="0"/>
          </a:p>
          <a:p>
            <a:pPr lvl="1" algn="just"/>
            <a:r>
              <a:rPr lang="tr-TR" sz="2400" dirty="0" smtClean="0"/>
              <a:t>Aynı veri farklı tablolarda bulunduğunda, bir yerdeki veri güncellenirse diğer tablodaki verinin de güncellenmesi gerekir. Bu işlem gerçekleşmezse veritabanı içerisinde veri tutarsızlığı oluşacaktır.</a:t>
            </a:r>
          </a:p>
          <a:p>
            <a:pPr lvl="1" algn="just"/>
            <a:r>
              <a:rPr lang="tr-TR" sz="2400" dirty="0" smtClean="0"/>
              <a:t>Örneğin, b</a:t>
            </a:r>
            <a:r>
              <a:rPr lang="en-US" sz="2400" dirty="0" err="1" smtClean="0"/>
              <a:t>ir</a:t>
            </a:r>
            <a:r>
              <a:rPr lang="en-US" sz="2400" dirty="0" smtClean="0"/>
              <a:t> </a:t>
            </a:r>
            <a:r>
              <a:rPr lang="en-US" sz="2400" dirty="0" err="1"/>
              <a:t>yerde</a:t>
            </a:r>
            <a:r>
              <a:rPr lang="en-US" sz="2400" dirty="0"/>
              <a:t> </a:t>
            </a:r>
            <a:r>
              <a:rPr lang="en-US" sz="2400" dirty="0" err="1"/>
              <a:t>güncellenen</a:t>
            </a:r>
            <a:r>
              <a:rPr lang="en-US" sz="2400" dirty="0"/>
              <a:t> </a:t>
            </a:r>
            <a:r>
              <a:rPr lang="en-US" sz="2400" dirty="0" err="1"/>
              <a:t>bir</a:t>
            </a:r>
            <a:r>
              <a:rPr lang="en-US" sz="2400" dirty="0"/>
              <a:t> </a:t>
            </a:r>
            <a:r>
              <a:rPr lang="en-US" sz="2400" dirty="0" err="1"/>
              <a:t>adres</a:t>
            </a:r>
            <a:r>
              <a:rPr lang="en-US" sz="2400" dirty="0"/>
              <a:t> </a:t>
            </a:r>
            <a:r>
              <a:rPr lang="en-US" sz="2400" dirty="0" err="1"/>
              <a:t>bilgisi</a:t>
            </a:r>
            <a:r>
              <a:rPr lang="en-US" sz="2400" dirty="0"/>
              <a:t> </a:t>
            </a:r>
            <a:r>
              <a:rPr lang="en-US" sz="2400" dirty="0" err="1"/>
              <a:t>başka</a:t>
            </a:r>
            <a:r>
              <a:rPr lang="en-US" sz="2400" dirty="0"/>
              <a:t> </a:t>
            </a:r>
            <a:r>
              <a:rPr lang="en-US" sz="2400" dirty="0" err="1"/>
              <a:t>yerde</a:t>
            </a:r>
            <a:r>
              <a:rPr lang="en-US" sz="2400" dirty="0"/>
              <a:t> </a:t>
            </a:r>
            <a:r>
              <a:rPr lang="en-US" sz="2400" dirty="0" err="1"/>
              <a:t>güncellenmeden</a:t>
            </a:r>
            <a:r>
              <a:rPr lang="en-US" sz="2400" dirty="0"/>
              <a:t> </a:t>
            </a:r>
            <a:r>
              <a:rPr lang="en-US" sz="2400" dirty="0" err="1" smtClean="0"/>
              <a:t>kal</a:t>
            </a:r>
            <a:r>
              <a:rPr lang="tr-TR" sz="2400" dirty="0" smtClean="0"/>
              <a:t>ırsa</a:t>
            </a:r>
            <a:r>
              <a:rPr lang="en-US" sz="2400" dirty="0" smtClean="0"/>
              <a:t> </a:t>
            </a:r>
            <a:r>
              <a:rPr lang="en-US" sz="2400" dirty="0" err="1"/>
              <a:t>bu</a:t>
            </a:r>
            <a:r>
              <a:rPr lang="en-US" sz="2400" dirty="0"/>
              <a:t> durum </a:t>
            </a:r>
            <a:r>
              <a:rPr lang="en-US" sz="2400" dirty="0" err="1"/>
              <a:t>veri</a:t>
            </a:r>
            <a:r>
              <a:rPr lang="en-US" sz="2400" dirty="0"/>
              <a:t> </a:t>
            </a:r>
            <a:r>
              <a:rPr lang="en-US" sz="2400" dirty="0" err="1"/>
              <a:t>tutarsızlığına</a:t>
            </a:r>
            <a:r>
              <a:rPr lang="en-US" sz="2400" dirty="0"/>
              <a:t> </a:t>
            </a:r>
            <a:r>
              <a:rPr lang="en-US" sz="2400" dirty="0" smtClean="0"/>
              <a:t>(</a:t>
            </a:r>
            <a:r>
              <a:rPr lang="tr-TR" sz="2400" dirty="0"/>
              <a:t>D</a:t>
            </a:r>
            <a:r>
              <a:rPr lang="en-US" sz="2400" dirty="0" err="1" smtClean="0"/>
              <a:t>ata</a:t>
            </a:r>
            <a:r>
              <a:rPr lang="en-US" sz="2400" dirty="0" smtClean="0"/>
              <a:t> </a:t>
            </a:r>
            <a:r>
              <a:rPr lang="tr-TR" sz="2400" dirty="0"/>
              <a:t>I</a:t>
            </a:r>
            <a:r>
              <a:rPr lang="en-US" sz="2400" dirty="0" err="1" smtClean="0"/>
              <a:t>nconsistency</a:t>
            </a:r>
            <a:r>
              <a:rPr lang="en-US" sz="2400" dirty="0" smtClean="0"/>
              <a:t>) </a:t>
            </a:r>
            <a:r>
              <a:rPr lang="en-US" sz="2400" dirty="0" err="1"/>
              <a:t>yol</a:t>
            </a:r>
            <a:r>
              <a:rPr lang="en-US" sz="2400" dirty="0"/>
              <a:t> </a:t>
            </a:r>
            <a:r>
              <a:rPr lang="en-US" sz="2400" dirty="0" err="1"/>
              <a:t>açar</a:t>
            </a:r>
            <a:r>
              <a:rPr lang="en-US" sz="2400" dirty="0"/>
              <a:t>. </a:t>
            </a:r>
            <a:endParaRPr lang="tr-TR" sz="2400" dirty="0" smtClean="0"/>
          </a:p>
          <a:p>
            <a:pPr marL="393192" lvl="1" indent="0" algn="just">
              <a:buNone/>
            </a:pPr>
            <a:endParaRPr lang="tr-TR" sz="2400" dirty="0" smtClean="0"/>
          </a:p>
        </p:txBody>
      </p:sp>
      <p:sp>
        <p:nvSpPr>
          <p:cNvPr id="3" name="Slide Number Placeholder 2"/>
          <p:cNvSpPr>
            <a:spLocks noGrp="1"/>
          </p:cNvSpPr>
          <p:nvPr>
            <p:ph type="sldNum" sz="quarter" idx="12"/>
          </p:nvPr>
        </p:nvSpPr>
        <p:spPr/>
        <p:txBody>
          <a:bodyPr/>
          <a:lstStyle/>
          <a:p>
            <a:fld id="{568B4582-9AF2-44CF-9874-8E9F8AC79193}" type="slidenum">
              <a:rPr lang="tr-TR" smtClean="0"/>
              <a:pPr/>
              <a:t>25</a:t>
            </a:fld>
            <a:endParaRPr lang="tr-TR"/>
          </a:p>
        </p:txBody>
      </p:sp>
      <p:sp>
        <p:nvSpPr>
          <p:cNvPr id="6" name="Rectangle 2"/>
          <p:cNvSpPr>
            <a:spLocks noGrp="1" noChangeArrowheads="1"/>
          </p:cNvSpPr>
          <p:nvPr>
            <p:ph type="title"/>
          </p:nvPr>
        </p:nvSpPr>
        <p:spPr>
          <a:xfrm>
            <a:off x="827584" y="244189"/>
            <a:ext cx="7778825" cy="1460178"/>
          </a:xfrm>
        </p:spPr>
        <p:txBody>
          <a:bodyPr>
            <a:noAutofit/>
          </a:bodyPr>
          <a:lstStyle/>
          <a:p>
            <a:pPr algn="ctr" eaLnBrk="1" hangingPunct="1"/>
            <a:r>
              <a:rPr lang="tr-TR" b="1" dirty="0" smtClean="0">
                <a:solidFill>
                  <a:schemeClr val="tx1"/>
                </a:solidFill>
              </a:rPr>
              <a:t>Veritabanı Yönetim Sistemlerinin Faydaları(5)</a:t>
            </a:r>
          </a:p>
        </p:txBody>
      </p:sp>
    </p:spTree>
    <p:extLst>
      <p:ext uri="{BB962C8B-B14F-4D97-AF65-F5344CB8AC3E}">
        <p14:creationId xmlns:p14="http://schemas.microsoft.com/office/powerpoint/2010/main" val="190301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circle(in)">
                                      <p:cBhvr>
                                        <p:cTn id="18"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15494" y="1772816"/>
            <a:ext cx="8208912" cy="3963516"/>
          </a:xfrm>
        </p:spPr>
        <p:txBody>
          <a:bodyPr>
            <a:noAutofit/>
          </a:bodyPr>
          <a:lstStyle/>
          <a:p>
            <a:pPr algn="just" eaLnBrk="1" hangingPunct="1">
              <a:buFont typeface="Arial" panose="020B0604020202020204" pitchFamily="34" charset="0"/>
              <a:buChar char="•"/>
            </a:pPr>
            <a:r>
              <a:rPr lang="tr-TR" sz="3200" b="1" dirty="0" smtClean="0"/>
              <a:t> </a:t>
            </a:r>
            <a:r>
              <a:rPr lang="tr-TR" sz="2800" b="1" dirty="0" smtClean="0"/>
              <a:t>Veritabanının bilgisayar belleklerindeki fiziksel yapısı kullanıcılardan gizlenir. (Data Independence) </a:t>
            </a:r>
          </a:p>
          <a:p>
            <a:pPr lvl="1" algn="just"/>
            <a:r>
              <a:rPr lang="tr-TR" sz="2400" dirty="0" smtClean="0"/>
              <a:t>Veritabanının fiziksel yapısı kullanıcılardan gizlenir.</a:t>
            </a:r>
          </a:p>
          <a:p>
            <a:pPr lvl="1" algn="just"/>
            <a:r>
              <a:rPr lang="tr-TR" sz="2400" dirty="0" smtClean="0"/>
              <a:t>VTYS, yüksek düzey programlama dilleri gibi davranarak veritabanının yapısını kullanıcıya göstermeden çeşitli terimlerle veritabanı üzerinde işlem yapılmasını sağlar.</a:t>
            </a:r>
          </a:p>
          <a:p>
            <a:pPr lvl="1" algn="just"/>
            <a:r>
              <a:rPr lang="tr-TR" sz="2400" dirty="0" smtClean="0"/>
              <a:t>Böylece kullanıcı, karmaşık veri gösterimleri ve algoritmalarla ilgilenmeden isteklerini kolayca gerçekleştirebilir.</a:t>
            </a:r>
            <a:endParaRPr lang="tr-TR" sz="2400" dirty="0"/>
          </a:p>
          <a:p>
            <a:pPr lvl="1" algn="just" eaLnBrk="1" hangingPunct="1"/>
            <a:endParaRPr lang="tr-TR" sz="2000" dirty="0" smtClean="0"/>
          </a:p>
        </p:txBody>
      </p:sp>
      <p:sp>
        <p:nvSpPr>
          <p:cNvPr id="16386" name="5 Slayt Numarası Yer Tutucusu"/>
          <p:cNvSpPr>
            <a:spLocks noGrp="1"/>
          </p:cNvSpPr>
          <p:nvPr>
            <p:ph type="sldNum" sz="quarter" idx="12"/>
          </p:nvPr>
        </p:nvSpPr>
        <p:spPr>
          <a:noFill/>
        </p:spPr>
        <p:txBody>
          <a:bodyPr/>
          <a:lstStyle/>
          <a:p>
            <a:fld id="{2E656DEA-3D40-4115-BF7A-080061D2DDAD}" type="slidenum">
              <a:rPr lang="tr-TR" smtClean="0"/>
              <a:pPr/>
              <a:t>26</a:t>
            </a:fld>
            <a:endParaRPr lang="tr-TR" smtClean="0"/>
          </a:p>
        </p:txBody>
      </p:sp>
      <p:sp>
        <p:nvSpPr>
          <p:cNvPr id="7" name="Rectangle 2"/>
          <p:cNvSpPr>
            <a:spLocks noGrp="1" noChangeArrowheads="1"/>
          </p:cNvSpPr>
          <p:nvPr>
            <p:ph type="title"/>
          </p:nvPr>
        </p:nvSpPr>
        <p:spPr>
          <a:xfrm>
            <a:off x="630538" y="110182"/>
            <a:ext cx="7778825" cy="1460178"/>
          </a:xfrm>
        </p:spPr>
        <p:txBody>
          <a:bodyPr>
            <a:noAutofit/>
          </a:bodyPr>
          <a:lstStyle/>
          <a:p>
            <a:pPr algn="ctr" eaLnBrk="1" hangingPunct="1"/>
            <a:r>
              <a:rPr lang="tr-TR" b="1" dirty="0" smtClean="0">
                <a:solidFill>
                  <a:schemeClr val="tx1"/>
                </a:solidFill>
              </a:rPr>
              <a:t>Veritabanı Yönetim Sistemlerinin Faydaları(6)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88">
                                            <p:txEl>
                                              <p:pRg st="0" end="0"/>
                                            </p:txEl>
                                          </p:spTgt>
                                        </p:tgtEl>
                                        <p:attrNameLst>
                                          <p:attrName>style.visibility</p:attrName>
                                        </p:attrNameLst>
                                      </p:cBhvr>
                                      <p:to>
                                        <p:strVal val="visible"/>
                                      </p:to>
                                    </p:set>
                                    <p:animEffect transition="in" filter="diamond(in)">
                                      <p:cBhvr>
                                        <p:cTn id="12" dur="2000"/>
                                        <p:tgtEl>
                                          <p:spTgt spid="16388">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6388">
                                            <p:txEl>
                                              <p:pRg st="1" end="1"/>
                                            </p:txEl>
                                          </p:spTgt>
                                        </p:tgtEl>
                                        <p:attrNameLst>
                                          <p:attrName>style.visibility</p:attrName>
                                        </p:attrNameLst>
                                      </p:cBhvr>
                                      <p:to>
                                        <p:strVal val="visible"/>
                                      </p:to>
                                    </p:set>
                                    <p:animEffect transition="in" filter="diamond(in)">
                                      <p:cBhvr>
                                        <p:cTn id="15" dur="2000"/>
                                        <p:tgtEl>
                                          <p:spTgt spid="16388">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6388">
                                            <p:txEl>
                                              <p:pRg st="2" end="2"/>
                                            </p:txEl>
                                          </p:spTgt>
                                        </p:tgtEl>
                                        <p:attrNameLst>
                                          <p:attrName>style.visibility</p:attrName>
                                        </p:attrNameLst>
                                      </p:cBhvr>
                                      <p:to>
                                        <p:strVal val="visible"/>
                                      </p:to>
                                    </p:set>
                                    <p:animEffect transition="in" filter="diamond(in)">
                                      <p:cBhvr>
                                        <p:cTn id="18" dur="2000"/>
                                        <p:tgtEl>
                                          <p:spTgt spid="16388">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6388">
                                            <p:txEl>
                                              <p:pRg st="3" end="3"/>
                                            </p:txEl>
                                          </p:spTgt>
                                        </p:tgtEl>
                                        <p:attrNameLst>
                                          <p:attrName>style.visibility</p:attrName>
                                        </p:attrNameLst>
                                      </p:cBhvr>
                                      <p:to>
                                        <p:strVal val="visible"/>
                                      </p:to>
                                    </p:set>
                                    <p:animEffect transition="in" filter="diamond(in)">
                                      <p:cBhvr>
                                        <p:cTn id="21" dur="20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6347713" cy="1320800"/>
          </a:xfrm>
        </p:spPr>
        <p:txBody>
          <a:bodyPr>
            <a:noAutofit/>
          </a:bodyPr>
          <a:lstStyle/>
          <a:p>
            <a:pPr algn="ctr"/>
            <a:r>
              <a:rPr lang="tr-TR" b="1" dirty="0" smtClean="0">
                <a:solidFill>
                  <a:schemeClr val="tx1"/>
                </a:solidFill>
              </a:rPr>
              <a:t>Veritabanı Yaklaşımının Avantajları</a:t>
            </a:r>
            <a:endParaRPr lang="tr-TR" b="1" dirty="0">
              <a:solidFill>
                <a:schemeClr val="tx1"/>
              </a:solidFill>
            </a:endParaRPr>
          </a:p>
        </p:txBody>
      </p:sp>
      <p:sp>
        <p:nvSpPr>
          <p:cNvPr id="3" name="Content Placeholder 2"/>
          <p:cNvSpPr>
            <a:spLocks noGrp="1"/>
          </p:cNvSpPr>
          <p:nvPr>
            <p:ph idx="1"/>
          </p:nvPr>
        </p:nvSpPr>
        <p:spPr>
          <a:xfrm>
            <a:off x="572182" y="1927551"/>
            <a:ext cx="7837181" cy="4186131"/>
          </a:xfrm>
        </p:spPr>
        <p:txBody>
          <a:bodyPr>
            <a:normAutofit/>
          </a:bodyPr>
          <a:lstStyle/>
          <a:p>
            <a:pPr algn="just">
              <a:buFont typeface="Arial" panose="020B0604020202020204" pitchFamily="34" charset="0"/>
              <a:buChar char="•"/>
            </a:pPr>
            <a:r>
              <a:rPr lang="tr-TR" sz="2800" dirty="0" smtClean="0"/>
              <a:t>Ortak verilerin tekrarının önIenmesi; </a:t>
            </a:r>
          </a:p>
          <a:p>
            <a:pPr algn="just">
              <a:buFont typeface="Arial" panose="020B0604020202020204" pitchFamily="34" charset="0"/>
              <a:buChar char="•"/>
            </a:pPr>
            <a:r>
              <a:rPr lang="tr-TR" sz="2800" dirty="0" smtClean="0"/>
              <a:t>Verilerin merkezi denetiminin ve tutarlılığının sağlanması</a:t>
            </a:r>
          </a:p>
          <a:p>
            <a:pPr algn="just">
              <a:buFont typeface="Arial" panose="020B0604020202020204" pitchFamily="34" charset="0"/>
              <a:buChar char="•"/>
            </a:pPr>
            <a:r>
              <a:rPr lang="tr-TR" sz="2800" dirty="0" smtClean="0"/>
              <a:t>Veri payIaşımının sağlanması</a:t>
            </a:r>
          </a:p>
          <a:p>
            <a:pPr algn="just">
              <a:buFont typeface="Arial" panose="020B0604020202020204" pitchFamily="34" charset="0"/>
              <a:buChar char="•"/>
            </a:pPr>
            <a:r>
              <a:rPr lang="tr-TR" sz="2800" dirty="0" smtClean="0"/>
              <a:t>Fiziksel yapı ve erişim yöntemi</a:t>
            </a:r>
          </a:p>
          <a:p>
            <a:pPr algn="just">
              <a:buFont typeface="Arial" panose="020B0604020202020204" pitchFamily="34" charset="0"/>
              <a:buChar char="•"/>
            </a:pPr>
            <a:r>
              <a:rPr lang="tr-TR" sz="2800" dirty="0" smtClean="0"/>
              <a:t>Her kullanıcıya yalnız ilgilendiği verilerin, alışık olduğu, kolay ve anlaşılır yapılarda sunulması mimarilerle kullanıcıdan gizlenmesi</a:t>
            </a:r>
          </a:p>
          <a:p>
            <a:pPr algn="just"/>
            <a:endParaRPr lang="tr-TR" sz="24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27</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1" y="188458"/>
            <a:ext cx="6347713" cy="1320800"/>
          </a:xfrm>
        </p:spPr>
        <p:txBody>
          <a:bodyPr>
            <a:noAutofit/>
          </a:bodyPr>
          <a:lstStyle/>
          <a:p>
            <a:pPr algn="ctr"/>
            <a:r>
              <a:rPr lang="tr-TR" b="1" dirty="0" smtClean="0">
                <a:solidFill>
                  <a:schemeClr val="tx1"/>
                </a:solidFill>
              </a:rPr>
              <a:t>Veritabanı Yaklaşımının Avantajları (Devam)</a:t>
            </a:r>
            <a:endParaRPr lang="tr-TR" b="1" dirty="0">
              <a:solidFill>
                <a:schemeClr val="tx1"/>
              </a:solidFill>
            </a:endParaRPr>
          </a:p>
        </p:txBody>
      </p:sp>
      <p:sp>
        <p:nvSpPr>
          <p:cNvPr id="3" name="Content Placeholder 2"/>
          <p:cNvSpPr>
            <a:spLocks noGrp="1"/>
          </p:cNvSpPr>
          <p:nvPr>
            <p:ph idx="1"/>
          </p:nvPr>
        </p:nvSpPr>
        <p:spPr>
          <a:xfrm>
            <a:off x="611560" y="1875271"/>
            <a:ext cx="8136904" cy="3713969"/>
          </a:xfrm>
        </p:spPr>
        <p:txBody>
          <a:bodyPr>
            <a:normAutofit/>
          </a:bodyPr>
          <a:lstStyle/>
          <a:p>
            <a:pPr algn="just">
              <a:buFont typeface="Arial" panose="020B0604020202020204" pitchFamily="34" charset="0"/>
              <a:buChar char="•"/>
            </a:pPr>
            <a:r>
              <a:rPr lang="tr-TR" sz="2800" dirty="0" smtClean="0"/>
              <a:t>Sunulan çözümleme, tasarım ve geliştirme araçları ile uygulama yazılımı geliştirmenin kolaylaşması,</a:t>
            </a:r>
          </a:p>
          <a:p>
            <a:pPr algn="just">
              <a:buFont typeface="Arial" panose="020B0604020202020204" pitchFamily="34" charset="0"/>
              <a:buChar char="•"/>
            </a:pPr>
            <a:r>
              <a:rPr lang="tr-TR" sz="2800" dirty="0" smtClean="0"/>
              <a:t>Veri bütünlüğünün gerekli olanakların sağlanması, mekanizmaların kurulması,</a:t>
            </a:r>
          </a:p>
          <a:p>
            <a:pPr algn="just">
              <a:buFont typeface="Arial" panose="020B0604020202020204" pitchFamily="34" charset="0"/>
              <a:buChar char="•"/>
            </a:pPr>
            <a:r>
              <a:rPr lang="tr-TR" sz="2800" dirty="0" smtClean="0"/>
              <a:t>Güvenlik ve gizliliğin istenilen düzeyde sağlanması,</a:t>
            </a:r>
          </a:p>
          <a:p>
            <a:pPr algn="just">
              <a:buFont typeface="Arial" panose="020B0604020202020204" pitchFamily="34" charset="0"/>
              <a:buChar char="•"/>
            </a:pPr>
            <a:r>
              <a:rPr lang="tr-TR" sz="2800" dirty="0" smtClean="0"/>
              <a:t>Yedekleme, yeniden başlatma, onarma gibi işletim sorunlarına çözüm getirilmesi.</a:t>
            </a:r>
          </a:p>
          <a:p>
            <a:pPr algn="just"/>
            <a:endParaRPr lang="tr-TR" sz="28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28</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92" y="260648"/>
            <a:ext cx="7498080" cy="980319"/>
          </a:xfrm>
        </p:spPr>
        <p:txBody>
          <a:bodyPr>
            <a:normAutofit/>
          </a:bodyPr>
          <a:lstStyle/>
          <a:p>
            <a:pPr algn="ctr"/>
            <a:r>
              <a:rPr lang="tr-TR" b="1" dirty="0" smtClean="0">
                <a:solidFill>
                  <a:schemeClr val="tx1"/>
                </a:solidFill>
              </a:rPr>
              <a:t>En yaygın  kullanılan VTYSler</a:t>
            </a:r>
            <a:endParaRPr lang="tr-TR" b="1" dirty="0">
              <a:solidFill>
                <a:schemeClr val="tx1"/>
              </a:solidFill>
            </a:endParaRPr>
          </a:p>
        </p:txBody>
      </p:sp>
      <p:sp>
        <p:nvSpPr>
          <p:cNvPr id="3" name="Content Placeholder 2"/>
          <p:cNvSpPr>
            <a:spLocks noGrp="1"/>
          </p:cNvSpPr>
          <p:nvPr>
            <p:ph idx="1"/>
          </p:nvPr>
        </p:nvSpPr>
        <p:spPr>
          <a:xfrm>
            <a:off x="911283" y="1844824"/>
            <a:ext cx="7498080" cy="3916225"/>
          </a:xfrm>
        </p:spPr>
        <p:txBody>
          <a:bodyPr>
            <a:noAutofit/>
          </a:bodyPr>
          <a:lstStyle/>
          <a:p>
            <a:pPr marL="274320" indent="-274320">
              <a:buClr>
                <a:schemeClr val="accent3"/>
              </a:buClr>
              <a:buFont typeface="Wingdings 2"/>
              <a:buChar char=""/>
              <a:defRPr/>
            </a:pPr>
            <a:r>
              <a:rPr lang="tr-TR" sz="2200" dirty="0" smtClean="0"/>
              <a:t>Oracle </a:t>
            </a:r>
          </a:p>
          <a:p>
            <a:pPr marL="274320" indent="-274320">
              <a:buClr>
                <a:schemeClr val="accent3"/>
              </a:buClr>
              <a:buFont typeface="Wingdings 2"/>
              <a:buChar char=""/>
              <a:defRPr/>
            </a:pPr>
            <a:r>
              <a:rPr lang="tr-TR" sz="2200" dirty="0"/>
              <a:t>MySQL </a:t>
            </a:r>
            <a:endParaRPr lang="tr-TR" sz="2200" dirty="0" smtClean="0"/>
          </a:p>
          <a:p>
            <a:pPr marL="274320" indent="-274320">
              <a:buClr>
                <a:schemeClr val="accent3"/>
              </a:buClr>
              <a:buFont typeface="Wingdings 2"/>
              <a:buChar char=""/>
              <a:defRPr/>
            </a:pPr>
            <a:r>
              <a:rPr lang="tr-TR" sz="2200" dirty="0"/>
              <a:t>Microsoft SQL Server </a:t>
            </a:r>
          </a:p>
          <a:p>
            <a:pPr marL="274320" indent="-274320">
              <a:buClr>
                <a:schemeClr val="accent3"/>
              </a:buClr>
              <a:buFont typeface="Wingdings 2"/>
              <a:buChar char=""/>
              <a:defRPr/>
            </a:pPr>
            <a:r>
              <a:rPr lang="tr-TR" sz="2200" dirty="0" smtClean="0"/>
              <a:t>PostgreSQL</a:t>
            </a:r>
          </a:p>
          <a:p>
            <a:pPr marL="274320" indent="-274320">
              <a:buClr>
                <a:schemeClr val="accent3"/>
              </a:buClr>
              <a:buFont typeface="Wingdings 2"/>
              <a:buChar char=""/>
              <a:defRPr/>
            </a:pPr>
            <a:r>
              <a:rPr lang="tr-TR" sz="2200" dirty="0" smtClean="0"/>
              <a:t>MongoDB</a:t>
            </a:r>
          </a:p>
          <a:p>
            <a:pPr marL="274320" indent="-274320">
              <a:buClr>
                <a:schemeClr val="accent3"/>
              </a:buClr>
              <a:buFont typeface="Wingdings 2"/>
              <a:buChar char=""/>
              <a:defRPr/>
            </a:pPr>
            <a:r>
              <a:rPr lang="tr-TR" sz="2200" dirty="0" smtClean="0"/>
              <a:t>DB2</a:t>
            </a:r>
          </a:p>
          <a:p>
            <a:pPr marL="274320" indent="-274320">
              <a:buClr>
                <a:schemeClr val="accent3"/>
              </a:buClr>
              <a:buFont typeface="Wingdings 2"/>
              <a:buChar char=""/>
              <a:defRPr/>
            </a:pPr>
            <a:r>
              <a:rPr lang="tr-TR" sz="2200" dirty="0" smtClean="0"/>
              <a:t>Microsoft Access</a:t>
            </a:r>
          </a:p>
          <a:p>
            <a:pPr marL="274320" indent="-274320">
              <a:buClr>
                <a:schemeClr val="accent3"/>
              </a:buClr>
              <a:buFont typeface="Wingdings 2"/>
              <a:buChar char=""/>
              <a:defRPr/>
            </a:pPr>
            <a:r>
              <a:rPr lang="tr-TR" sz="2200" dirty="0" smtClean="0"/>
              <a:t>Cassandra</a:t>
            </a:r>
          </a:p>
        </p:txBody>
      </p:sp>
      <p:sp>
        <p:nvSpPr>
          <p:cNvPr id="4" name="Slide Number Placeholder 3"/>
          <p:cNvSpPr>
            <a:spLocks noGrp="1"/>
          </p:cNvSpPr>
          <p:nvPr>
            <p:ph type="sldNum" sz="quarter" idx="12"/>
          </p:nvPr>
        </p:nvSpPr>
        <p:spPr/>
        <p:txBody>
          <a:bodyPr/>
          <a:lstStyle/>
          <a:p>
            <a:fld id="{568B4582-9AF2-44CF-9874-8E9F8AC79193}" type="slidenum">
              <a:rPr lang="tr-TR" smtClean="0"/>
              <a:pPr/>
              <a:t>29</a:t>
            </a:fld>
            <a:endParaRPr lang="tr-T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diamond(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836646"/>
            <a:ext cx="6347713" cy="713698"/>
          </a:xfrm>
        </p:spPr>
        <p:txBody>
          <a:bodyPr>
            <a:normAutofit/>
          </a:bodyPr>
          <a:lstStyle/>
          <a:p>
            <a:pPr algn="ctr"/>
            <a:r>
              <a:rPr lang="tr-TR" b="1" dirty="0" smtClean="0">
                <a:solidFill>
                  <a:schemeClr val="tx1"/>
                </a:solidFill>
              </a:rPr>
              <a:t>Ders İçeriği</a:t>
            </a:r>
            <a:endParaRPr lang="tr-TR" b="1" dirty="0">
              <a:solidFill>
                <a:schemeClr val="tx1"/>
              </a:solidFill>
            </a:endParaRPr>
          </a:p>
        </p:txBody>
      </p:sp>
      <p:sp>
        <p:nvSpPr>
          <p:cNvPr id="3" name="Content Placeholder 2"/>
          <p:cNvSpPr>
            <a:spLocks noGrp="1"/>
          </p:cNvSpPr>
          <p:nvPr>
            <p:ph idx="1"/>
          </p:nvPr>
        </p:nvSpPr>
        <p:spPr>
          <a:xfrm>
            <a:off x="827584" y="1772817"/>
            <a:ext cx="7498080" cy="4464496"/>
          </a:xfrm>
        </p:spPr>
        <p:txBody>
          <a:bodyPr>
            <a:noAutofit/>
          </a:bodyPr>
          <a:lstStyle/>
          <a:p>
            <a:pPr>
              <a:buFont typeface="Arial" panose="020B0604020202020204" pitchFamily="34" charset="0"/>
              <a:buChar char="•"/>
            </a:pPr>
            <a:r>
              <a:rPr lang="tr-TR" sz="2400" dirty="0"/>
              <a:t> </a:t>
            </a:r>
            <a:r>
              <a:rPr lang="tr-TR" sz="2400" dirty="0" smtClean="0"/>
              <a:t>Geleneksel Dosyalama Sistemleri</a:t>
            </a:r>
          </a:p>
          <a:p>
            <a:pPr>
              <a:buFont typeface="Arial" panose="020B0604020202020204" pitchFamily="34" charset="0"/>
              <a:buChar char="•"/>
            </a:pPr>
            <a:r>
              <a:rPr lang="tr-TR" sz="2400" dirty="0"/>
              <a:t> </a:t>
            </a:r>
            <a:r>
              <a:rPr lang="tr-TR" sz="2400" dirty="0" smtClean="0"/>
              <a:t>Dosyalama Sistemlerinin Sorunları</a:t>
            </a:r>
          </a:p>
          <a:p>
            <a:pPr>
              <a:buFont typeface="Arial" panose="020B0604020202020204" pitchFamily="34" charset="0"/>
              <a:buChar char="•"/>
            </a:pPr>
            <a:r>
              <a:rPr lang="tr-TR" sz="2400" dirty="0"/>
              <a:t> </a:t>
            </a:r>
            <a:r>
              <a:rPr lang="tr-TR" sz="2400" dirty="0" smtClean="0"/>
              <a:t>Temel Veritabanı Kavramları</a:t>
            </a:r>
          </a:p>
          <a:p>
            <a:pPr lvl="1">
              <a:buFont typeface="Arial" panose="020B0604020202020204" pitchFamily="34" charset="0"/>
              <a:buChar char="•"/>
            </a:pPr>
            <a:r>
              <a:rPr lang="tr-TR" sz="2400" dirty="0" smtClean="0"/>
              <a:t>Veri , Bilgi, Veritabanı, VTYS,...</a:t>
            </a:r>
          </a:p>
          <a:p>
            <a:pPr>
              <a:buFont typeface="Arial" panose="020B0604020202020204" pitchFamily="34" charset="0"/>
              <a:buChar char="•"/>
            </a:pPr>
            <a:r>
              <a:rPr lang="tr-TR" sz="2400" dirty="0" smtClean="0"/>
              <a:t> Veritabanlarının Tarihçesi</a:t>
            </a:r>
          </a:p>
          <a:p>
            <a:pPr>
              <a:buFont typeface="Arial" panose="020B0604020202020204" pitchFamily="34" charset="0"/>
              <a:buChar char="•"/>
            </a:pPr>
            <a:r>
              <a:rPr lang="tr-TR" sz="2400" dirty="0" smtClean="0"/>
              <a:t>Veritabanlarının Sınıflandırılması</a:t>
            </a:r>
          </a:p>
          <a:p>
            <a:pPr>
              <a:buFont typeface="Arial" panose="020B0604020202020204" pitchFamily="34" charset="0"/>
              <a:buChar char="•"/>
            </a:pPr>
            <a:r>
              <a:rPr lang="tr-TR" sz="2400" dirty="0" smtClean="0"/>
              <a:t> Veritabanı Yönetim Sistemlerinin Sağladığı Faydalar</a:t>
            </a:r>
          </a:p>
          <a:p>
            <a:pPr>
              <a:buFont typeface="Arial" panose="020B0604020202020204" pitchFamily="34" charset="0"/>
              <a:buChar char="•"/>
            </a:pPr>
            <a:r>
              <a:rPr lang="tr-TR" sz="2400" dirty="0" smtClean="0"/>
              <a:t> </a:t>
            </a:r>
            <a:r>
              <a:rPr lang="tr-TR" sz="2400" dirty="0"/>
              <a:t>Veritabanı Yönetim </a:t>
            </a:r>
            <a:r>
              <a:rPr lang="tr-TR" sz="2400" dirty="0" smtClean="0"/>
              <a:t>Sistemlerinin Avantajları</a:t>
            </a:r>
          </a:p>
          <a:p>
            <a:pPr>
              <a:buFont typeface="Arial" panose="020B0604020202020204" pitchFamily="34" charset="0"/>
              <a:buChar char="•"/>
            </a:pPr>
            <a:r>
              <a:rPr lang="tr-TR" sz="2400" dirty="0" smtClean="0"/>
              <a:t> VTYS Mimarisi</a:t>
            </a:r>
          </a:p>
          <a:p>
            <a:pPr>
              <a:buFont typeface="Arial" panose="020B0604020202020204" pitchFamily="34" charset="0"/>
              <a:buChar char="•"/>
            </a:pPr>
            <a:endParaRPr lang="en-US" sz="2400" dirty="0" smtClean="0"/>
          </a:p>
          <a:p>
            <a:endParaRPr lang="tr-TR" sz="24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3</a:t>
            </a:fld>
            <a:endParaRPr lang="tr-TR"/>
          </a:p>
        </p:txBody>
      </p:sp>
    </p:spTree>
    <p:extLst>
      <p:ext uri="{BB962C8B-B14F-4D97-AF65-F5344CB8AC3E}">
        <p14:creationId xmlns:p14="http://schemas.microsoft.com/office/powerpoint/2010/main" val="206567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1077970" y="546712"/>
            <a:ext cx="6994407" cy="708820"/>
          </a:xfrm>
        </p:spPr>
        <p:txBody>
          <a:bodyPr>
            <a:noAutofit/>
          </a:bodyPr>
          <a:lstStyle/>
          <a:p>
            <a:pPr algn="ctr" eaLnBrk="1" hangingPunct="1"/>
            <a:r>
              <a:rPr lang="tr-TR" b="1" dirty="0" smtClean="0">
                <a:solidFill>
                  <a:schemeClr val="tx1"/>
                </a:solidFill>
              </a:rPr>
              <a:t>VTYS’nin Temel Bileşenleri</a:t>
            </a:r>
          </a:p>
        </p:txBody>
      </p:sp>
      <p:sp>
        <p:nvSpPr>
          <p:cNvPr id="1028" name="5 Slayt Numarası Yer Tutucusu"/>
          <p:cNvSpPr>
            <a:spLocks noGrp="1"/>
          </p:cNvSpPr>
          <p:nvPr>
            <p:ph type="sldNum" sz="quarter" idx="12"/>
          </p:nvPr>
        </p:nvSpPr>
        <p:spPr>
          <a:noFill/>
        </p:spPr>
        <p:txBody>
          <a:bodyPr/>
          <a:lstStyle/>
          <a:p>
            <a:fld id="{B2584681-66AF-4357-B138-459EACE058C0}" type="slidenum">
              <a:rPr lang="tr-TR" smtClean="0"/>
              <a:pPr/>
              <a:t>30</a:t>
            </a:fld>
            <a:endParaRPr lang="tr-TR" smtClean="0"/>
          </a:p>
        </p:txBody>
      </p:sp>
      <p:sp>
        <p:nvSpPr>
          <p:cNvPr id="1030" name="Rectangle 6"/>
          <p:cNvSpPr>
            <a:spLocks noChangeArrowheads="1"/>
          </p:cNvSpPr>
          <p:nvPr/>
        </p:nvSpPr>
        <p:spPr bwMode="auto">
          <a:xfrm>
            <a:off x="2558505" y="3150488"/>
            <a:ext cx="1368152" cy="1150937"/>
          </a:xfrm>
          <a:prstGeom prst="rect">
            <a:avLst/>
          </a:prstGeom>
          <a:solidFill>
            <a:schemeClr val="accent1"/>
          </a:solidFill>
          <a:ln w="9525">
            <a:solidFill>
              <a:schemeClr val="tx1"/>
            </a:solidFill>
            <a:miter lim="800000"/>
            <a:headEnd/>
            <a:tailEnd/>
          </a:ln>
        </p:spPr>
        <p:txBody>
          <a:bodyPr anchor="ctr"/>
          <a:lstStyle/>
          <a:p>
            <a:pPr algn="ctr" eaLnBrk="0" hangingPunct="0"/>
            <a:r>
              <a:rPr lang="tr-TR" sz="2000" dirty="0"/>
              <a:t>Veri Tabanı Yöneticisi</a:t>
            </a:r>
          </a:p>
        </p:txBody>
      </p:sp>
      <p:sp>
        <p:nvSpPr>
          <p:cNvPr id="1031" name="Rectangle 8"/>
          <p:cNvSpPr>
            <a:spLocks noChangeArrowheads="1"/>
          </p:cNvSpPr>
          <p:nvPr/>
        </p:nvSpPr>
        <p:spPr bwMode="auto">
          <a:xfrm>
            <a:off x="4935537" y="1637600"/>
            <a:ext cx="1584325" cy="1152525"/>
          </a:xfrm>
          <a:prstGeom prst="rect">
            <a:avLst/>
          </a:prstGeom>
          <a:solidFill>
            <a:schemeClr val="accent1"/>
          </a:solidFill>
          <a:ln w="9525">
            <a:solidFill>
              <a:schemeClr val="tx1"/>
            </a:solidFill>
            <a:miter lim="800000"/>
            <a:headEnd/>
            <a:tailEnd/>
          </a:ln>
        </p:spPr>
        <p:txBody>
          <a:bodyPr anchor="ctr"/>
          <a:lstStyle/>
          <a:p>
            <a:pPr algn="ctr"/>
            <a:r>
              <a:rPr lang="tr-TR" sz="1600" dirty="0"/>
              <a:t>Veri Tanımlama Dili (DDL) Derleyicisi</a:t>
            </a:r>
          </a:p>
        </p:txBody>
      </p:sp>
      <p:sp>
        <p:nvSpPr>
          <p:cNvPr id="1032" name="Line 10"/>
          <p:cNvSpPr>
            <a:spLocks noChangeShapeType="1"/>
          </p:cNvSpPr>
          <p:nvPr/>
        </p:nvSpPr>
        <p:spPr bwMode="auto">
          <a:xfrm>
            <a:off x="1909762" y="3726750"/>
            <a:ext cx="720725" cy="0"/>
          </a:xfrm>
          <a:prstGeom prst="line">
            <a:avLst/>
          </a:prstGeom>
          <a:noFill/>
          <a:ln w="38100">
            <a:solidFill>
              <a:schemeClr val="tx1"/>
            </a:solidFill>
            <a:round/>
            <a:headEnd type="triangle" w="med" len="med"/>
            <a:tailEnd type="triangle" w="med" len="med"/>
          </a:ln>
        </p:spPr>
        <p:txBody>
          <a:bodyPr wrap="none" anchor="ctr"/>
          <a:lstStyle/>
          <a:p>
            <a:endParaRPr lang="tr-TR"/>
          </a:p>
        </p:txBody>
      </p:sp>
      <p:sp>
        <p:nvSpPr>
          <p:cNvPr id="1033" name="Line 12"/>
          <p:cNvSpPr>
            <a:spLocks noChangeShapeType="1"/>
          </p:cNvSpPr>
          <p:nvPr/>
        </p:nvSpPr>
        <p:spPr bwMode="auto">
          <a:xfrm flipH="1">
            <a:off x="3854450" y="5166613"/>
            <a:ext cx="1081087" cy="0"/>
          </a:xfrm>
          <a:prstGeom prst="line">
            <a:avLst/>
          </a:prstGeom>
          <a:noFill/>
          <a:ln w="38100">
            <a:solidFill>
              <a:schemeClr val="tx1"/>
            </a:solidFill>
            <a:round/>
            <a:headEnd type="triangle" w="med" len="med"/>
            <a:tailEnd type="triangle" w="med" len="med"/>
          </a:ln>
        </p:spPr>
        <p:txBody>
          <a:bodyPr wrap="none" anchor="ctr"/>
          <a:lstStyle/>
          <a:p>
            <a:endParaRPr lang="tr-TR"/>
          </a:p>
        </p:txBody>
      </p:sp>
      <p:graphicFrame>
        <p:nvGraphicFramePr>
          <p:cNvPr id="1026" name="Object 13"/>
          <p:cNvGraphicFramePr>
            <a:graphicFrameLocks noChangeAspect="1"/>
          </p:cNvGraphicFramePr>
          <p:nvPr>
            <p:extLst>
              <p:ext uri="{D42A27DB-BD31-4B8C-83A1-F6EECF244321}">
                <p14:modId xmlns:p14="http://schemas.microsoft.com/office/powerpoint/2010/main" val="3302911026"/>
              </p:ext>
            </p:extLst>
          </p:nvPr>
        </p:nvGraphicFramePr>
        <p:xfrm>
          <a:off x="7504112" y="1748687"/>
          <a:ext cx="1011237" cy="1150937"/>
        </p:xfrm>
        <a:graphic>
          <a:graphicData uri="http://schemas.openxmlformats.org/presentationml/2006/ole">
            <mc:AlternateContent xmlns:mc="http://schemas.openxmlformats.org/markup-compatibility/2006">
              <mc:Choice xmlns:v="urn:schemas-microsoft-com:vml" Requires="v">
                <p:oleObj spid="_x0000_s56462" name="Clip" r:id="rId3" imgW="5640120" imgH="6414840" progId="">
                  <p:embed/>
                </p:oleObj>
              </mc:Choice>
              <mc:Fallback>
                <p:oleObj name="Clip" r:id="rId3" imgW="5640120" imgH="6414840" progId="">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112" y="1748687"/>
                        <a:ext cx="1011237" cy="115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Line 14"/>
          <p:cNvSpPr>
            <a:spLocks noChangeShapeType="1"/>
          </p:cNvSpPr>
          <p:nvPr/>
        </p:nvSpPr>
        <p:spPr bwMode="auto">
          <a:xfrm flipH="1">
            <a:off x="3854450" y="2213863"/>
            <a:ext cx="1081087" cy="0"/>
          </a:xfrm>
          <a:prstGeom prst="line">
            <a:avLst/>
          </a:prstGeom>
          <a:noFill/>
          <a:ln w="38100">
            <a:solidFill>
              <a:schemeClr val="tx1"/>
            </a:solidFill>
            <a:round/>
            <a:headEnd type="triangle" w="med" len="med"/>
            <a:tailEnd type="triangle" w="med" len="med"/>
          </a:ln>
        </p:spPr>
        <p:txBody>
          <a:bodyPr wrap="none" anchor="ctr"/>
          <a:lstStyle/>
          <a:p>
            <a:endParaRPr lang="tr-TR"/>
          </a:p>
        </p:txBody>
      </p:sp>
      <p:sp>
        <p:nvSpPr>
          <p:cNvPr id="1035" name="Line 15"/>
          <p:cNvSpPr>
            <a:spLocks noChangeShapeType="1"/>
          </p:cNvSpPr>
          <p:nvPr/>
        </p:nvSpPr>
        <p:spPr bwMode="auto">
          <a:xfrm flipH="1" flipV="1">
            <a:off x="6572249" y="2307487"/>
            <a:ext cx="790575" cy="0"/>
          </a:xfrm>
          <a:prstGeom prst="line">
            <a:avLst/>
          </a:prstGeom>
          <a:noFill/>
          <a:ln w="38100">
            <a:solidFill>
              <a:schemeClr val="tx1"/>
            </a:solidFill>
            <a:round/>
            <a:headEnd type="triangle" w="med" len="med"/>
            <a:tailEnd type="triangle" w="med" len="med"/>
          </a:ln>
        </p:spPr>
        <p:txBody>
          <a:bodyPr wrap="none" anchor="ctr"/>
          <a:lstStyle/>
          <a:p>
            <a:endParaRPr lang="tr-TR"/>
          </a:p>
        </p:txBody>
      </p:sp>
      <p:sp>
        <p:nvSpPr>
          <p:cNvPr id="1036" name="Line 16"/>
          <p:cNvSpPr>
            <a:spLocks noChangeShapeType="1"/>
          </p:cNvSpPr>
          <p:nvPr/>
        </p:nvSpPr>
        <p:spPr bwMode="auto">
          <a:xfrm flipH="1">
            <a:off x="6572249" y="4971312"/>
            <a:ext cx="790575" cy="288925"/>
          </a:xfrm>
          <a:prstGeom prst="line">
            <a:avLst/>
          </a:prstGeom>
          <a:noFill/>
          <a:ln w="38100">
            <a:solidFill>
              <a:schemeClr val="tx1"/>
            </a:solidFill>
            <a:round/>
            <a:headEnd type="triangle" w="med" len="med"/>
            <a:tailEnd type="triangle" w="med" len="med"/>
          </a:ln>
        </p:spPr>
        <p:txBody>
          <a:bodyPr wrap="none" anchor="ctr"/>
          <a:lstStyle/>
          <a:p>
            <a:endParaRPr lang="tr-TR"/>
          </a:p>
        </p:txBody>
      </p:sp>
      <p:graphicFrame>
        <p:nvGraphicFramePr>
          <p:cNvPr id="1027" name="Object 17"/>
          <p:cNvGraphicFramePr>
            <a:graphicFrameLocks noChangeAspect="1"/>
          </p:cNvGraphicFramePr>
          <p:nvPr>
            <p:extLst>
              <p:ext uri="{D42A27DB-BD31-4B8C-83A1-F6EECF244321}">
                <p14:modId xmlns:p14="http://schemas.microsoft.com/office/powerpoint/2010/main" val="736098899"/>
              </p:ext>
            </p:extLst>
          </p:nvPr>
        </p:nvGraphicFramePr>
        <p:xfrm>
          <a:off x="7440612" y="4352187"/>
          <a:ext cx="1219200" cy="763587"/>
        </p:xfrm>
        <a:graphic>
          <a:graphicData uri="http://schemas.openxmlformats.org/presentationml/2006/ole">
            <mc:AlternateContent xmlns:mc="http://schemas.openxmlformats.org/markup-compatibility/2006">
              <mc:Choice xmlns:v="urn:schemas-microsoft-com:vml" Requires="v">
                <p:oleObj spid="_x0000_s56463" name="Clip" r:id="rId5" imgW="4038840" imgH="2534400" progId="">
                  <p:embed/>
                </p:oleObj>
              </mc:Choice>
              <mc:Fallback>
                <p:oleObj name="Clip" r:id="rId5" imgW="4038840" imgH="2534400" progId="">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0612" y="4352187"/>
                        <a:ext cx="1219200"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Line 19"/>
          <p:cNvSpPr>
            <a:spLocks noChangeShapeType="1"/>
          </p:cNvSpPr>
          <p:nvPr/>
        </p:nvSpPr>
        <p:spPr bwMode="auto">
          <a:xfrm>
            <a:off x="6572249" y="4179149"/>
            <a:ext cx="790575" cy="287338"/>
          </a:xfrm>
          <a:prstGeom prst="line">
            <a:avLst/>
          </a:prstGeom>
          <a:noFill/>
          <a:ln w="38100">
            <a:solidFill>
              <a:schemeClr val="tx1"/>
            </a:solidFill>
            <a:round/>
            <a:headEnd type="triangle" w="med" len="med"/>
            <a:tailEnd type="triangle" w="med" len="med"/>
          </a:ln>
        </p:spPr>
        <p:txBody>
          <a:bodyPr wrap="none" anchor="ctr"/>
          <a:lstStyle/>
          <a:p>
            <a:endParaRPr lang="tr-TR"/>
          </a:p>
        </p:txBody>
      </p:sp>
      <p:sp>
        <p:nvSpPr>
          <p:cNvPr id="1038" name="Rectangle 20"/>
          <p:cNvSpPr>
            <a:spLocks noChangeArrowheads="1"/>
          </p:cNvSpPr>
          <p:nvPr/>
        </p:nvSpPr>
        <p:spPr bwMode="auto">
          <a:xfrm>
            <a:off x="4935537" y="3653725"/>
            <a:ext cx="1577975" cy="720725"/>
          </a:xfrm>
          <a:prstGeom prst="rect">
            <a:avLst/>
          </a:prstGeom>
          <a:solidFill>
            <a:schemeClr val="accent1"/>
          </a:solidFill>
          <a:ln w="9525">
            <a:solidFill>
              <a:schemeClr val="tx1"/>
            </a:solidFill>
            <a:miter lim="800000"/>
            <a:headEnd/>
            <a:tailEnd/>
          </a:ln>
        </p:spPr>
        <p:txBody>
          <a:bodyPr anchor="ctr"/>
          <a:lstStyle/>
          <a:p>
            <a:pPr algn="ctr" eaLnBrk="0" hangingPunct="0"/>
            <a:r>
              <a:rPr lang="tr-TR" sz="1600" dirty="0"/>
              <a:t>Sorgu İşleyicisi (SQL)</a:t>
            </a:r>
            <a:endParaRPr lang="tr-TR" sz="2000" dirty="0"/>
          </a:p>
        </p:txBody>
      </p:sp>
      <p:sp>
        <p:nvSpPr>
          <p:cNvPr id="1039" name="Line 22"/>
          <p:cNvSpPr>
            <a:spLocks noChangeShapeType="1"/>
          </p:cNvSpPr>
          <p:nvPr/>
        </p:nvSpPr>
        <p:spPr bwMode="auto">
          <a:xfrm flipH="1" flipV="1">
            <a:off x="3925887" y="3726750"/>
            <a:ext cx="1009650" cy="358775"/>
          </a:xfrm>
          <a:prstGeom prst="line">
            <a:avLst/>
          </a:prstGeom>
          <a:noFill/>
          <a:ln w="38100">
            <a:solidFill>
              <a:schemeClr val="tx1"/>
            </a:solidFill>
            <a:round/>
            <a:headEnd type="triangle" w="med" len="med"/>
            <a:tailEnd type="triangle" w="med" len="med"/>
          </a:ln>
        </p:spPr>
        <p:txBody>
          <a:bodyPr wrap="none" anchor="ctr"/>
          <a:lstStyle/>
          <a:p>
            <a:endParaRPr lang="tr-TR"/>
          </a:p>
        </p:txBody>
      </p:sp>
      <p:sp>
        <p:nvSpPr>
          <p:cNvPr id="1040" name="Rectangle 23"/>
          <p:cNvSpPr>
            <a:spLocks noChangeArrowheads="1"/>
          </p:cNvSpPr>
          <p:nvPr/>
        </p:nvSpPr>
        <p:spPr bwMode="auto">
          <a:xfrm>
            <a:off x="4935537" y="2783775"/>
            <a:ext cx="1565275" cy="822325"/>
          </a:xfrm>
          <a:prstGeom prst="rect">
            <a:avLst/>
          </a:prstGeom>
          <a:noFill/>
          <a:ln w="9525">
            <a:noFill/>
            <a:miter lim="800000"/>
            <a:headEnd/>
            <a:tailEnd/>
          </a:ln>
        </p:spPr>
        <p:txBody>
          <a:bodyPr>
            <a:spAutoFit/>
          </a:bodyPr>
          <a:lstStyle/>
          <a:p>
            <a:pPr algn="ctr"/>
            <a:r>
              <a:rPr lang="tr-TR" sz="1200" dirty="0"/>
              <a:t>Tablo yaratma</a:t>
            </a:r>
          </a:p>
          <a:p>
            <a:pPr algn="ctr"/>
            <a:r>
              <a:rPr lang="tr-TR" sz="1200" dirty="0"/>
              <a:t>Form yaratma</a:t>
            </a:r>
          </a:p>
          <a:p>
            <a:pPr algn="ctr"/>
            <a:r>
              <a:rPr lang="tr-TR" sz="1200" dirty="0"/>
              <a:t>Sorgu yaratma</a:t>
            </a:r>
          </a:p>
          <a:p>
            <a:pPr algn="ctr"/>
            <a:r>
              <a:rPr lang="tr-TR" sz="1200" dirty="0"/>
              <a:t>Rapor yaratma</a:t>
            </a:r>
          </a:p>
        </p:txBody>
      </p:sp>
      <p:sp>
        <p:nvSpPr>
          <p:cNvPr id="1041" name="Rectangle 24"/>
          <p:cNvSpPr>
            <a:spLocks noChangeArrowheads="1"/>
          </p:cNvSpPr>
          <p:nvPr/>
        </p:nvSpPr>
        <p:spPr bwMode="auto">
          <a:xfrm>
            <a:off x="4935537" y="5822250"/>
            <a:ext cx="1584325" cy="639763"/>
          </a:xfrm>
          <a:prstGeom prst="rect">
            <a:avLst/>
          </a:prstGeom>
          <a:noFill/>
          <a:ln w="9525">
            <a:noFill/>
            <a:miter lim="800000"/>
            <a:headEnd/>
            <a:tailEnd/>
          </a:ln>
        </p:spPr>
        <p:txBody>
          <a:bodyPr>
            <a:spAutoFit/>
          </a:bodyPr>
          <a:lstStyle/>
          <a:p>
            <a:pPr algn="ctr"/>
            <a:r>
              <a:rPr lang="tr-TR" sz="1200"/>
              <a:t>Kayıt ekleme</a:t>
            </a:r>
          </a:p>
          <a:p>
            <a:pPr algn="ctr"/>
            <a:r>
              <a:rPr lang="tr-TR" sz="1200"/>
              <a:t>Kayıt silme</a:t>
            </a:r>
          </a:p>
          <a:p>
            <a:pPr algn="ctr"/>
            <a:r>
              <a:rPr lang="tr-TR" sz="1200"/>
              <a:t>Kayıt güncelleme</a:t>
            </a:r>
          </a:p>
        </p:txBody>
      </p:sp>
      <p:sp>
        <p:nvSpPr>
          <p:cNvPr id="1042" name="AutoShape 25"/>
          <p:cNvSpPr>
            <a:spLocks noChangeArrowheads="1"/>
          </p:cNvSpPr>
          <p:nvPr/>
        </p:nvSpPr>
        <p:spPr bwMode="auto">
          <a:xfrm>
            <a:off x="182562" y="3077463"/>
            <a:ext cx="1727200" cy="1296987"/>
          </a:xfrm>
          <a:prstGeom prst="can">
            <a:avLst>
              <a:gd name="adj" fmla="val 15421"/>
            </a:avLst>
          </a:prstGeom>
          <a:solidFill>
            <a:schemeClr val="accent1"/>
          </a:solidFill>
          <a:ln w="9525">
            <a:solidFill>
              <a:schemeClr val="tx1"/>
            </a:solidFill>
            <a:round/>
            <a:headEnd/>
            <a:tailEnd/>
          </a:ln>
        </p:spPr>
        <p:txBody>
          <a:bodyPr wrap="none" anchor="ctr"/>
          <a:lstStyle/>
          <a:p>
            <a:pPr algn="ctr"/>
            <a:r>
              <a:rPr lang="tr-TR" sz="2000"/>
              <a:t>Veri Tabanı</a:t>
            </a:r>
            <a:endParaRPr lang="tr-TR" sz="1400"/>
          </a:p>
        </p:txBody>
      </p:sp>
      <p:sp>
        <p:nvSpPr>
          <p:cNvPr id="1043" name="Rectangle 28"/>
          <p:cNvSpPr>
            <a:spLocks noChangeArrowheads="1"/>
          </p:cNvSpPr>
          <p:nvPr/>
        </p:nvSpPr>
        <p:spPr bwMode="auto">
          <a:xfrm>
            <a:off x="4935537" y="4517325"/>
            <a:ext cx="1584325" cy="1296988"/>
          </a:xfrm>
          <a:prstGeom prst="rect">
            <a:avLst/>
          </a:prstGeom>
          <a:solidFill>
            <a:schemeClr val="accent1"/>
          </a:solidFill>
          <a:ln w="9525">
            <a:solidFill>
              <a:schemeClr val="tx1"/>
            </a:solidFill>
            <a:miter lim="800000"/>
            <a:headEnd/>
            <a:tailEnd/>
          </a:ln>
        </p:spPr>
        <p:txBody>
          <a:bodyPr anchor="ctr"/>
          <a:lstStyle/>
          <a:p>
            <a:pPr algn="ctr"/>
            <a:r>
              <a:rPr lang="tr-TR" sz="1600"/>
              <a:t>Genişletilmiş Programlama Dili (DML + taşıyıcı dil) Derleyicisi</a:t>
            </a:r>
          </a:p>
        </p:txBody>
      </p:sp>
      <p:sp>
        <p:nvSpPr>
          <p:cNvPr id="1044" name="Text Box 29"/>
          <p:cNvSpPr txBox="1">
            <a:spLocks noChangeArrowheads="1"/>
          </p:cNvSpPr>
          <p:nvPr/>
        </p:nvSpPr>
        <p:spPr bwMode="auto">
          <a:xfrm>
            <a:off x="6643687" y="5260237"/>
            <a:ext cx="1151780" cy="523220"/>
          </a:xfrm>
          <a:prstGeom prst="rect">
            <a:avLst/>
          </a:prstGeom>
          <a:noFill/>
          <a:ln w="9525">
            <a:noFill/>
            <a:miter lim="800000"/>
            <a:headEnd/>
            <a:tailEnd/>
          </a:ln>
        </p:spPr>
        <p:txBody>
          <a:bodyPr wrap="square">
            <a:spAutoFit/>
          </a:bodyPr>
          <a:lstStyle/>
          <a:p>
            <a:pPr algn="ctr">
              <a:spcBef>
                <a:spcPct val="50000"/>
              </a:spcBef>
            </a:pPr>
            <a:r>
              <a:rPr lang="tr-TR" sz="1400" dirty="0"/>
              <a:t>Uygulama Programı</a:t>
            </a:r>
          </a:p>
        </p:txBody>
      </p:sp>
      <p:sp>
        <p:nvSpPr>
          <p:cNvPr id="1045" name="Text Box 30"/>
          <p:cNvSpPr txBox="1">
            <a:spLocks noChangeArrowheads="1"/>
          </p:cNvSpPr>
          <p:nvPr/>
        </p:nvSpPr>
        <p:spPr bwMode="auto">
          <a:xfrm>
            <a:off x="6643687" y="3747349"/>
            <a:ext cx="1008062" cy="517525"/>
          </a:xfrm>
          <a:prstGeom prst="rect">
            <a:avLst/>
          </a:prstGeom>
          <a:noFill/>
          <a:ln w="9525">
            <a:noFill/>
            <a:miter lim="800000"/>
            <a:headEnd/>
            <a:tailEnd/>
          </a:ln>
        </p:spPr>
        <p:txBody>
          <a:bodyPr>
            <a:spAutoFit/>
          </a:bodyPr>
          <a:lstStyle/>
          <a:p>
            <a:pPr algn="ctr">
              <a:spcBef>
                <a:spcPct val="50000"/>
              </a:spcBef>
            </a:pPr>
            <a:r>
              <a:rPr lang="tr-TR" sz="1400"/>
              <a:t>VT Sorgusu</a:t>
            </a:r>
          </a:p>
        </p:txBody>
      </p:sp>
      <p:sp>
        <p:nvSpPr>
          <p:cNvPr id="1046" name="Text Box 31"/>
          <p:cNvSpPr txBox="1">
            <a:spLocks noChangeArrowheads="1"/>
          </p:cNvSpPr>
          <p:nvPr/>
        </p:nvSpPr>
        <p:spPr bwMode="auto">
          <a:xfrm>
            <a:off x="6643687" y="1731224"/>
            <a:ext cx="1008062" cy="517525"/>
          </a:xfrm>
          <a:prstGeom prst="rect">
            <a:avLst/>
          </a:prstGeom>
          <a:noFill/>
          <a:ln w="9525">
            <a:noFill/>
            <a:miter lim="800000"/>
            <a:headEnd/>
            <a:tailEnd/>
          </a:ln>
        </p:spPr>
        <p:txBody>
          <a:bodyPr>
            <a:spAutoFit/>
          </a:bodyPr>
          <a:lstStyle/>
          <a:p>
            <a:pPr algn="ctr">
              <a:spcBef>
                <a:spcPct val="50000"/>
              </a:spcBef>
            </a:pPr>
            <a:r>
              <a:rPr lang="tr-TR" sz="1400"/>
              <a:t>VT Tanımları</a:t>
            </a:r>
          </a:p>
        </p:txBody>
      </p:sp>
      <p:sp>
        <p:nvSpPr>
          <p:cNvPr id="1047" name="Rectangle 32"/>
          <p:cNvSpPr>
            <a:spLocks noChangeArrowheads="1"/>
          </p:cNvSpPr>
          <p:nvPr/>
        </p:nvSpPr>
        <p:spPr bwMode="auto">
          <a:xfrm>
            <a:off x="2486496" y="4734813"/>
            <a:ext cx="1367954" cy="863600"/>
          </a:xfrm>
          <a:prstGeom prst="rect">
            <a:avLst/>
          </a:prstGeom>
          <a:solidFill>
            <a:schemeClr val="accent1"/>
          </a:solidFill>
          <a:ln w="9525">
            <a:solidFill>
              <a:schemeClr val="tx1"/>
            </a:solidFill>
            <a:miter lim="800000"/>
            <a:headEnd/>
            <a:tailEnd/>
          </a:ln>
        </p:spPr>
        <p:txBody>
          <a:bodyPr anchor="ctr"/>
          <a:lstStyle/>
          <a:p>
            <a:pPr algn="ctr" eaLnBrk="0" hangingPunct="0"/>
            <a:r>
              <a:rPr lang="tr-TR" sz="1600" dirty="0"/>
              <a:t>Derlenmiş Uygulama Programı</a:t>
            </a:r>
          </a:p>
        </p:txBody>
      </p:sp>
      <p:sp>
        <p:nvSpPr>
          <p:cNvPr id="1048" name="Rectangle 33"/>
          <p:cNvSpPr>
            <a:spLocks noChangeArrowheads="1"/>
          </p:cNvSpPr>
          <p:nvPr/>
        </p:nvSpPr>
        <p:spPr bwMode="auto">
          <a:xfrm>
            <a:off x="2558504" y="1782063"/>
            <a:ext cx="1295946" cy="863600"/>
          </a:xfrm>
          <a:prstGeom prst="rect">
            <a:avLst/>
          </a:prstGeom>
          <a:solidFill>
            <a:schemeClr val="accent1"/>
          </a:solidFill>
          <a:ln w="9525">
            <a:solidFill>
              <a:schemeClr val="tx1"/>
            </a:solidFill>
            <a:miter lim="800000"/>
            <a:headEnd/>
            <a:tailEnd/>
          </a:ln>
        </p:spPr>
        <p:txBody>
          <a:bodyPr anchor="ctr"/>
          <a:lstStyle/>
          <a:p>
            <a:pPr algn="ctr" eaLnBrk="0" hangingPunct="0"/>
            <a:r>
              <a:rPr lang="tr-TR" sz="1600" dirty="0"/>
              <a:t>Derlenmiş VT Tanımları</a:t>
            </a:r>
          </a:p>
        </p:txBody>
      </p:sp>
      <p:sp>
        <p:nvSpPr>
          <p:cNvPr id="1049" name="Line 34"/>
          <p:cNvSpPr>
            <a:spLocks noChangeShapeType="1"/>
          </p:cNvSpPr>
          <p:nvPr/>
        </p:nvSpPr>
        <p:spPr bwMode="auto">
          <a:xfrm flipH="1" flipV="1">
            <a:off x="3278187" y="4301425"/>
            <a:ext cx="0" cy="433388"/>
          </a:xfrm>
          <a:prstGeom prst="line">
            <a:avLst/>
          </a:prstGeom>
          <a:noFill/>
          <a:ln w="38100">
            <a:solidFill>
              <a:schemeClr val="tx1"/>
            </a:solidFill>
            <a:round/>
            <a:headEnd type="triangle" w="med" len="med"/>
            <a:tailEnd type="triangle" w="med" len="med"/>
          </a:ln>
        </p:spPr>
        <p:txBody>
          <a:bodyPr wrap="none" anchor="ctr"/>
          <a:lstStyle/>
          <a:p>
            <a:endParaRPr lang="tr-TR"/>
          </a:p>
        </p:txBody>
      </p:sp>
      <p:sp>
        <p:nvSpPr>
          <p:cNvPr id="1050" name="Line 36"/>
          <p:cNvSpPr>
            <a:spLocks noChangeShapeType="1"/>
          </p:cNvSpPr>
          <p:nvPr/>
        </p:nvSpPr>
        <p:spPr bwMode="auto">
          <a:xfrm flipH="1" flipV="1">
            <a:off x="3278187" y="2645663"/>
            <a:ext cx="0" cy="504825"/>
          </a:xfrm>
          <a:prstGeom prst="line">
            <a:avLst/>
          </a:prstGeom>
          <a:noFill/>
          <a:ln w="38100">
            <a:solidFill>
              <a:schemeClr val="tx1"/>
            </a:solidFill>
            <a:round/>
            <a:headEnd type="triangle" w="med" len="med"/>
            <a:tailEnd type="triangle" w="med" len="med"/>
          </a:ln>
        </p:spPr>
        <p:txBody>
          <a:bodyPr wrap="none" anchor="ctr"/>
          <a:lstStyle/>
          <a:p>
            <a:endParaRPr lang="tr-TR"/>
          </a:p>
        </p:txBody>
      </p:sp>
      <p:sp>
        <p:nvSpPr>
          <p:cNvPr id="1051" name="Line 40"/>
          <p:cNvSpPr>
            <a:spLocks noChangeShapeType="1"/>
          </p:cNvSpPr>
          <p:nvPr/>
        </p:nvSpPr>
        <p:spPr bwMode="auto">
          <a:xfrm>
            <a:off x="3854450" y="2429763"/>
            <a:ext cx="647700" cy="0"/>
          </a:xfrm>
          <a:prstGeom prst="line">
            <a:avLst/>
          </a:prstGeom>
          <a:noFill/>
          <a:ln w="25400">
            <a:solidFill>
              <a:schemeClr val="tx1"/>
            </a:solidFill>
            <a:prstDash val="sysDot"/>
            <a:round/>
            <a:headEnd type="triangle" w="med" len="med"/>
            <a:tailEnd/>
          </a:ln>
        </p:spPr>
        <p:txBody>
          <a:bodyPr/>
          <a:lstStyle/>
          <a:p>
            <a:endParaRPr lang="tr-TR"/>
          </a:p>
        </p:txBody>
      </p:sp>
      <p:sp>
        <p:nvSpPr>
          <p:cNvPr id="1052" name="Line 41"/>
          <p:cNvSpPr>
            <a:spLocks noChangeShapeType="1"/>
          </p:cNvSpPr>
          <p:nvPr/>
        </p:nvSpPr>
        <p:spPr bwMode="auto">
          <a:xfrm>
            <a:off x="4502150" y="2429763"/>
            <a:ext cx="0" cy="1176337"/>
          </a:xfrm>
          <a:prstGeom prst="line">
            <a:avLst/>
          </a:prstGeom>
          <a:noFill/>
          <a:ln w="25400">
            <a:solidFill>
              <a:schemeClr val="tx1"/>
            </a:solidFill>
            <a:prstDash val="sysDot"/>
            <a:round/>
            <a:headEnd/>
            <a:tailEnd/>
          </a:ln>
        </p:spPr>
        <p:txBody>
          <a:bodyPr/>
          <a:lstStyle/>
          <a:p>
            <a:endParaRPr lang="tr-TR"/>
          </a:p>
        </p:txBody>
      </p:sp>
      <p:sp>
        <p:nvSpPr>
          <p:cNvPr id="1053" name="Line 42"/>
          <p:cNvSpPr>
            <a:spLocks noChangeShapeType="1"/>
          </p:cNvSpPr>
          <p:nvPr/>
        </p:nvSpPr>
        <p:spPr bwMode="auto">
          <a:xfrm flipV="1">
            <a:off x="4502150" y="3606100"/>
            <a:ext cx="576262" cy="0"/>
          </a:xfrm>
          <a:prstGeom prst="line">
            <a:avLst/>
          </a:prstGeom>
          <a:noFill/>
          <a:ln w="25400">
            <a:solidFill>
              <a:schemeClr val="tx1"/>
            </a:solidFill>
            <a:prstDash val="sysDot"/>
            <a:round/>
            <a:headEnd/>
            <a:tailEnd/>
          </a:ln>
        </p:spPr>
        <p:txBody>
          <a:bodyPr/>
          <a:lstStyle/>
          <a:p>
            <a:endParaRPr lang="tr-TR"/>
          </a:p>
        </p:txBody>
      </p:sp>
      <p:sp>
        <p:nvSpPr>
          <p:cNvPr id="1054" name="Line 43"/>
          <p:cNvSpPr>
            <a:spLocks noChangeShapeType="1"/>
          </p:cNvSpPr>
          <p:nvPr/>
        </p:nvSpPr>
        <p:spPr bwMode="auto">
          <a:xfrm>
            <a:off x="5078412" y="3653725"/>
            <a:ext cx="0" cy="144463"/>
          </a:xfrm>
          <a:prstGeom prst="line">
            <a:avLst/>
          </a:prstGeom>
          <a:noFill/>
          <a:ln w="25400">
            <a:solidFill>
              <a:schemeClr val="tx1"/>
            </a:solidFill>
            <a:prstDash val="sysDot"/>
            <a:round/>
            <a:headEnd/>
            <a:tailEnd type="triangle" w="med" len="med"/>
          </a:ln>
        </p:spPr>
        <p:txBody>
          <a:bodyPr/>
          <a:lstStyle/>
          <a:p>
            <a:endParaRPr lang="tr-TR"/>
          </a:p>
        </p:txBody>
      </p:sp>
      <p:sp>
        <p:nvSpPr>
          <p:cNvPr id="1055" name="Line 48"/>
          <p:cNvSpPr>
            <a:spLocks noChangeShapeType="1"/>
          </p:cNvSpPr>
          <p:nvPr/>
        </p:nvSpPr>
        <p:spPr bwMode="auto">
          <a:xfrm>
            <a:off x="3638550" y="2861563"/>
            <a:ext cx="576262" cy="0"/>
          </a:xfrm>
          <a:prstGeom prst="line">
            <a:avLst/>
          </a:prstGeom>
          <a:noFill/>
          <a:ln w="25400">
            <a:solidFill>
              <a:schemeClr val="tx1"/>
            </a:solidFill>
            <a:prstDash val="sysDot"/>
            <a:round/>
            <a:headEnd/>
            <a:tailEnd/>
          </a:ln>
        </p:spPr>
        <p:txBody>
          <a:bodyPr/>
          <a:lstStyle/>
          <a:p>
            <a:endParaRPr lang="tr-TR"/>
          </a:p>
        </p:txBody>
      </p:sp>
      <p:sp>
        <p:nvSpPr>
          <p:cNvPr id="1056" name="Line 49"/>
          <p:cNvSpPr>
            <a:spLocks noChangeShapeType="1"/>
          </p:cNvSpPr>
          <p:nvPr/>
        </p:nvSpPr>
        <p:spPr bwMode="auto">
          <a:xfrm>
            <a:off x="4214812" y="2861563"/>
            <a:ext cx="0" cy="1873250"/>
          </a:xfrm>
          <a:prstGeom prst="line">
            <a:avLst/>
          </a:prstGeom>
          <a:noFill/>
          <a:ln w="25400">
            <a:solidFill>
              <a:schemeClr val="tx1"/>
            </a:solidFill>
            <a:prstDash val="sysDot"/>
            <a:round/>
            <a:headEnd/>
            <a:tailEnd/>
          </a:ln>
        </p:spPr>
        <p:txBody>
          <a:bodyPr/>
          <a:lstStyle/>
          <a:p>
            <a:endParaRPr lang="tr-TR"/>
          </a:p>
        </p:txBody>
      </p:sp>
      <p:sp>
        <p:nvSpPr>
          <p:cNvPr id="1057" name="Line 50"/>
          <p:cNvSpPr>
            <a:spLocks noChangeShapeType="1"/>
          </p:cNvSpPr>
          <p:nvPr/>
        </p:nvSpPr>
        <p:spPr bwMode="auto">
          <a:xfrm>
            <a:off x="4214812" y="4734813"/>
            <a:ext cx="720725" cy="0"/>
          </a:xfrm>
          <a:prstGeom prst="line">
            <a:avLst/>
          </a:prstGeom>
          <a:noFill/>
          <a:ln w="25400">
            <a:solidFill>
              <a:schemeClr val="tx1"/>
            </a:solidFill>
            <a:prstDash val="sysDot"/>
            <a:round/>
            <a:headEnd/>
            <a:tailEnd type="triangle" w="med" len="med"/>
          </a:ln>
        </p:spPr>
        <p:txBody>
          <a:bodyPr/>
          <a:lstStyle/>
          <a:p>
            <a:endParaRPr lang="tr-TR"/>
          </a:p>
        </p:txBody>
      </p:sp>
      <p:sp>
        <p:nvSpPr>
          <p:cNvPr id="1058" name="Line 52"/>
          <p:cNvSpPr>
            <a:spLocks noChangeShapeType="1"/>
          </p:cNvSpPr>
          <p:nvPr/>
        </p:nvSpPr>
        <p:spPr bwMode="auto">
          <a:xfrm>
            <a:off x="3638550" y="2645663"/>
            <a:ext cx="0" cy="215900"/>
          </a:xfrm>
          <a:prstGeom prst="line">
            <a:avLst/>
          </a:prstGeom>
          <a:noFill/>
          <a:ln w="25400">
            <a:solidFill>
              <a:schemeClr val="tx1"/>
            </a:solidFill>
            <a:prstDash val="sysDot"/>
            <a:round/>
            <a:headEnd type="triangle" w="med" len="med"/>
            <a:tailEnd/>
          </a:ln>
        </p:spPr>
        <p:txBody>
          <a:bodyPr/>
          <a:lstStyle/>
          <a:p>
            <a:endParaRPr lang="tr-TR"/>
          </a:p>
        </p:txBody>
      </p:sp>
      <p:sp>
        <p:nvSpPr>
          <p:cNvPr id="1059" name="Rectangle 56"/>
          <p:cNvSpPr>
            <a:spLocks noChangeArrowheads="1"/>
          </p:cNvSpPr>
          <p:nvPr/>
        </p:nvSpPr>
        <p:spPr bwMode="auto">
          <a:xfrm>
            <a:off x="182562" y="4344288"/>
            <a:ext cx="1727200" cy="822325"/>
          </a:xfrm>
          <a:prstGeom prst="rect">
            <a:avLst/>
          </a:prstGeom>
          <a:noFill/>
          <a:ln w="9525">
            <a:noFill/>
            <a:miter lim="800000"/>
            <a:headEnd/>
            <a:tailEnd/>
          </a:ln>
        </p:spPr>
        <p:txBody>
          <a:bodyPr>
            <a:spAutoFit/>
          </a:bodyPr>
          <a:lstStyle/>
          <a:p>
            <a:pPr algn="ctr"/>
            <a:r>
              <a:rPr lang="tr-TR" sz="1200"/>
              <a:t>Kullanıcı verileri</a:t>
            </a:r>
          </a:p>
          <a:p>
            <a:pPr algn="ctr"/>
            <a:r>
              <a:rPr lang="tr-TR" sz="1200"/>
              <a:t>Metadata</a:t>
            </a:r>
          </a:p>
          <a:p>
            <a:pPr algn="ctr"/>
            <a:r>
              <a:rPr lang="tr-TR" sz="1200"/>
              <a:t>Dizinler</a:t>
            </a:r>
          </a:p>
          <a:p>
            <a:pPr algn="ctr"/>
            <a:r>
              <a:rPr lang="tr-TR" sz="1200"/>
              <a:t>Uygulama Metadatası</a:t>
            </a:r>
          </a:p>
        </p:txBody>
      </p:sp>
      <p:sp>
        <p:nvSpPr>
          <p:cNvPr id="1060" name="Text Box 57"/>
          <p:cNvSpPr txBox="1">
            <a:spLocks noChangeArrowheads="1"/>
          </p:cNvSpPr>
          <p:nvPr/>
        </p:nvSpPr>
        <p:spPr bwMode="auto">
          <a:xfrm>
            <a:off x="7651749" y="2942487"/>
            <a:ext cx="1296988" cy="517525"/>
          </a:xfrm>
          <a:prstGeom prst="rect">
            <a:avLst/>
          </a:prstGeom>
          <a:noFill/>
          <a:ln w="9525">
            <a:noFill/>
            <a:miter lim="800000"/>
            <a:headEnd/>
            <a:tailEnd/>
          </a:ln>
        </p:spPr>
        <p:txBody>
          <a:bodyPr>
            <a:spAutoFit/>
          </a:bodyPr>
          <a:lstStyle/>
          <a:p>
            <a:pPr algn="r">
              <a:spcBef>
                <a:spcPct val="50000"/>
              </a:spcBef>
            </a:pPr>
            <a:r>
              <a:rPr lang="tr-TR" sz="1400">
                <a:solidFill>
                  <a:srgbClr val="FF0000"/>
                </a:solidFill>
              </a:rPr>
              <a:t>Veri Tabanını Oluşturma</a:t>
            </a:r>
          </a:p>
        </p:txBody>
      </p:sp>
      <p:sp>
        <p:nvSpPr>
          <p:cNvPr id="1061" name="Text Box 58"/>
          <p:cNvSpPr txBox="1">
            <a:spLocks noChangeArrowheads="1"/>
          </p:cNvSpPr>
          <p:nvPr/>
        </p:nvSpPr>
        <p:spPr bwMode="auto">
          <a:xfrm>
            <a:off x="7650162" y="5103074"/>
            <a:ext cx="1296987" cy="517525"/>
          </a:xfrm>
          <a:prstGeom prst="rect">
            <a:avLst/>
          </a:prstGeom>
          <a:noFill/>
          <a:ln w="9525">
            <a:noFill/>
            <a:miter lim="800000"/>
            <a:headEnd/>
            <a:tailEnd/>
          </a:ln>
        </p:spPr>
        <p:txBody>
          <a:bodyPr>
            <a:spAutoFit/>
          </a:bodyPr>
          <a:lstStyle/>
          <a:p>
            <a:pPr algn="r">
              <a:spcBef>
                <a:spcPct val="50000"/>
              </a:spcBef>
            </a:pPr>
            <a:r>
              <a:rPr lang="tr-TR" sz="1400">
                <a:solidFill>
                  <a:srgbClr val="FF0000"/>
                </a:solidFill>
              </a:rPr>
              <a:t>Veri Tabanını Kullanma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ox(i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500" fill="hold"/>
                                        <p:tgtEl>
                                          <p:spTgt spid="1030"/>
                                        </p:tgtEl>
                                        <p:attrNameLst>
                                          <p:attrName>ppt_x</p:attrName>
                                        </p:attrNameLst>
                                      </p:cBhvr>
                                      <p:tavLst>
                                        <p:tav tm="0">
                                          <p:val>
                                            <p:strVal val="#ppt_x"/>
                                          </p:val>
                                        </p:tav>
                                        <p:tav tm="100000">
                                          <p:val>
                                            <p:strVal val="#ppt_x"/>
                                          </p:val>
                                        </p:tav>
                                      </p:tavLst>
                                    </p:anim>
                                    <p:anim calcmode="lin" valueType="num">
                                      <p:cBhvr additive="base">
                                        <p:cTn id="13" dur="500" fill="hold"/>
                                        <p:tgtEl>
                                          <p:spTgt spid="103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31"/>
                                        </p:tgtEl>
                                        <p:attrNameLst>
                                          <p:attrName>style.visibility</p:attrName>
                                        </p:attrNameLst>
                                      </p:cBhvr>
                                      <p:to>
                                        <p:strVal val="visible"/>
                                      </p:to>
                                    </p:set>
                                    <p:anim calcmode="lin" valueType="num">
                                      <p:cBhvr additive="base">
                                        <p:cTn id="16" dur="500" fill="hold"/>
                                        <p:tgtEl>
                                          <p:spTgt spid="1031"/>
                                        </p:tgtEl>
                                        <p:attrNameLst>
                                          <p:attrName>ppt_x</p:attrName>
                                        </p:attrNameLst>
                                      </p:cBhvr>
                                      <p:tavLst>
                                        <p:tav tm="0">
                                          <p:val>
                                            <p:strVal val="#ppt_x"/>
                                          </p:val>
                                        </p:tav>
                                        <p:tav tm="100000">
                                          <p:val>
                                            <p:strVal val="#ppt_x"/>
                                          </p:val>
                                        </p:tav>
                                      </p:tavLst>
                                    </p:anim>
                                    <p:anim calcmode="lin" valueType="num">
                                      <p:cBhvr additive="base">
                                        <p:cTn id="17" dur="500" fill="hold"/>
                                        <p:tgtEl>
                                          <p:spTgt spid="103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32"/>
                                        </p:tgtEl>
                                        <p:attrNameLst>
                                          <p:attrName>style.visibility</p:attrName>
                                        </p:attrNameLst>
                                      </p:cBhvr>
                                      <p:to>
                                        <p:strVal val="visible"/>
                                      </p:to>
                                    </p:set>
                                    <p:anim calcmode="lin" valueType="num">
                                      <p:cBhvr additive="base">
                                        <p:cTn id="20" dur="500" fill="hold"/>
                                        <p:tgtEl>
                                          <p:spTgt spid="1032"/>
                                        </p:tgtEl>
                                        <p:attrNameLst>
                                          <p:attrName>ppt_x</p:attrName>
                                        </p:attrNameLst>
                                      </p:cBhvr>
                                      <p:tavLst>
                                        <p:tav tm="0">
                                          <p:val>
                                            <p:strVal val="#ppt_x"/>
                                          </p:val>
                                        </p:tav>
                                        <p:tav tm="100000">
                                          <p:val>
                                            <p:strVal val="#ppt_x"/>
                                          </p:val>
                                        </p:tav>
                                      </p:tavLst>
                                    </p:anim>
                                    <p:anim calcmode="lin" valueType="num">
                                      <p:cBhvr additive="base">
                                        <p:cTn id="21" dur="500" fill="hold"/>
                                        <p:tgtEl>
                                          <p:spTgt spid="103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33"/>
                                        </p:tgtEl>
                                        <p:attrNameLst>
                                          <p:attrName>style.visibility</p:attrName>
                                        </p:attrNameLst>
                                      </p:cBhvr>
                                      <p:to>
                                        <p:strVal val="visible"/>
                                      </p:to>
                                    </p:set>
                                    <p:anim calcmode="lin" valueType="num">
                                      <p:cBhvr additive="base">
                                        <p:cTn id="24" dur="500" fill="hold"/>
                                        <p:tgtEl>
                                          <p:spTgt spid="1033"/>
                                        </p:tgtEl>
                                        <p:attrNameLst>
                                          <p:attrName>ppt_x</p:attrName>
                                        </p:attrNameLst>
                                      </p:cBhvr>
                                      <p:tavLst>
                                        <p:tav tm="0">
                                          <p:val>
                                            <p:strVal val="#ppt_x"/>
                                          </p:val>
                                        </p:tav>
                                        <p:tav tm="100000">
                                          <p:val>
                                            <p:strVal val="#ppt_x"/>
                                          </p:val>
                                        </p:tav>
                                      </p:tavLst>
                                    </p:anim>
                                    <p:anim calcmode="lin" valueType="num">
                                      <p:cBhvr additive="base">
                                        <p:cTn id="25" dur="500" fill="hold"/>
                                        <p:tgtEl>
                                          <p:spTgt spid="103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34"/>
                                        </p:tgtEl>
                                        <p:attrNameLst>
                                          <p:attrName>style.visibility</p:attrName>
                                        </p:attrNameLst>
                                      </p:cBhvr>
                                      <p:to>
                                        <p:strVal val="visible"/>
                                      </p:to>
                                    </p:set>
                                    <p:anim calcmode="lin" valueType="num">
                                      <p:cBhvr additive="base">
                                        <p:cTn id="32" dur="500" fill="hold"/>
                                        <p:tgtEl>
                                          <p:spTgt spid="1034"/>
                                        </p:tgtEl>
                                        <p:attrNameLst>
                                          <p:attrName>ppt_x</p:attrName>
                                        </p:attrNameLst>
                                      </p:cBhvr>
                                      <p:tavLst>
                                        <p:tav tm="0">
                                          <p:val>
                                            <p:strVal val="#ppt_x"/>
                                          </p:val>
                                        </p:tav>
                                        <p:tav tm="100000">
                                          <p:val>
                                            <p:strVal val="#ppt_x"/>
                                          </p:val>
                                        </p:tav>
                                      </p:tavLst>
                                    </p:anim>
                                    <p:anim calcmode="lin" valueType="num">
                                      <p:cBhvr additive="base">
                                        <p:cTn id="33" dur="500" fill="hold"/>
                                        <p:tgtEl>
                                          <p:spTgt spid="103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35"/>
                                        </p:tgtEl>
                                        <p:attrNameLst>
                                          <p:attrName>style.visibility</p:attrName>
                                        </p:attrNameLst>
                                      </p:cBhvr>
                                      <p:to>
                                        <p:strVal val="visible"/>
                                      </p:to>
                                    </p:set>
                                    <p:anim calcmode="lin" valueType="num">
                                      <p:cBhvr additive="base">
                                        <p:cTn id="36" dur="500" fill="hold"/>
                                        <p:tgtEl>
                                          <p:spTgt spid="1035"/>
                                        </p:tgtEl>
                                        <p:attrNameLst>
                                          <p:attrName>ppt_x</p:attrName>
                                        </p:attrNameLst>
                                      </p:cBhvr>
                                      <p:tavLst>
                                        <p:tav tm="0">
                                          <p:val>
                                            <p:strVal val="#ppt_x"/>
                                          </p:val>
                                        </p:tav>
                                        <p:tav tm="100000">
                                          <p:val>
                                            <p:strVal val="#ppt_x"/>
                                          </p:val>
                                        </p:tav>
                                      </p:tavLst>
                                    </p:anim>
                                    <p:anim calcmode="lin" valueType="num">
                                      <p:cBhvr additive="base">
                                        <p:cTn id="37" dur="500" fill="hold"/>
                                        <p:tgtEl>
                                          <p:spTgt spid="103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36"/>
                                        </p:tgtEl>
                                        <p:attrNameLst>
                                          <p:attrName>style.visibility</p:attrName>
                                        </p:attrNameLst>
                                      </p:cBhvr>
                                      <p:to>
                                        <p:strVal val="visible"/>
                                      </p:to>
                                    </p:set>
                                    <p:anim calcmode="lin" valueType="num">
                                      <p:cBhvr additive="base">
                                        <p:cTn id="40" dur="500" fill="hold"/>
                                        <p:tgtEl>
                                          <p:spTgt spid="1036"/>
                                        </p:tgtEl>
                                        <p:attrNameLst>
                                          <p:attrName>ppt_x</p:attrName>
                                        </p:attrNameLst>
                                      </p:cBhvr>
                                      <p:tavLst>
                                        <p:tav tm="0">
                                          <p:val>
                                            <p:strVal val="#ppt_x"/>
                                          </p:val>
                                        </p:tav>
                                        <p:tav tm="100000">
                                          <p:val>
                                            <p:strVal val="#ppt_x"/>
                                          </p:val>
                                        </p:tav>
                                      </p:tavLst>
                                    </p:anim>
                                    <p:anim calcmode="lin" valueType="num">
                                      <p:cBhvr additive="base">
                                        <p:cTn id="41" dur="500" fill="hold"/>
                                        <p:tgtEl>
                                          <p:spTgt spid="103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027"/>
                                        </p:tgtEl>
                                        <p:attrNameLst>
                                          <p:attrName>style.visibility</p:attrName>
                                        </p:attrNameLst>
                                      </p:cBhvr>
                                      <p:to>
                                        <p:strVal val="visible"/>
                                      </p:to>
                                    </p:set>
                                    <p:anim calcmode="lin" valueType="num">
                                      <p:cBhvr additive="base">
                                        <p:cTn id="44" dur="500" fill="hold"/>
                                        <p:tgtEl>
                                          <p:spTgt spid="1027"/>
                                        </p:tgtEl>
                                        <p:attrNameLst>
                                          <p:attrName>ppt_x</p:attrName>
                                        </p:attrNameLst>
                                      </p:cBhvr>
                                      <p:tavLst>
                                        <p:tav tm="0">
                                          <p:val>
                                            <p:strVal val="#ppt_x"/>
                                          </p:val>
                                        </p:tav>
                                        <p:tav tm="100000">
                                          <p:val>
                                            <p:strVal val="#ppt_x"/>
                                          </p:val>
                                        </p:tav>
                                      </p:tavLst>
                                    </p:anim>
                                    <p:anim calcmode="lin" valueType="num">
                                      <p:cBhvr additive="base">
                                        <p:cTn id="45" dur="500" fill="hold"/>
                                        <p:tgtEl>
                                          <p:spTgt spid="102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37"/>
                                        </p:tgtEl>
                                        <p:attrNameLst>
                                          <p:attrName>style.visibility</p:attrName>
                                        </p:attrNameLst>
                                      </p:cBhvr>
                                      <p:to>
                                        <p:strVal val="visible"/>
                                      </p:to>
                                    </p:set>
                                    <p:anim calcmode="lin" valueType="num">
                                      <p:cBhvr additive="base">
                                        <p:cTn id="48" dur="500" fill="hold"/>
                                        <p:tgtEl>
                                          <p:spTgt spid="1037"/>
                                        </p:tgtEl>
                                        <p:attrNameLst>
                                          <p:attrName>ppt_x</p:attrName>
                                        </p:attrNameLst>
                                      </p:cBhvr>
                                      <p:tavLst>
                                        <p:tav tm="0">
                                          <p:val>
                                            <p:strVal val="#ppt_x"/>
                                          </p:val>
                                        </p:tav>
                                        <p:tav tm="100000">
                                          <p:val>
                                            <p:strVal val="#ppt_x"/>
                                          </p:val>
                                        </p:tav>
                                      </p:tavLst>
                                    </p:anim>
                                    <p:anim calcmode="lin" valueType="num">
                                      <p:cBhvr additive="base">
                                        <p:cTn id="49" dur="500" fill="hold"/>
                                        <p:tgtEl>
                                          <p:spTgt spid="103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38"/>
                                        </p:tgtEl>
                                        <p:attrNameLst>
                                          <p:attrName>style.visibility</p:attrName>
                                        </p:attrNameLst>
                                      </p:cBhvr>
                                      <p:to>
                                        <p:strVal val="visible"/>
                                      </p:to>
                                    </p:set>
                                    <p:anim calcmode="lin" valueType="num">
                                      <p:cBhvr additive="base">
                                        <p:cTn id="52" dur="500" fill="hold"/>
                                        <p:tgtEl>
                                          <p:spTgt spid="1038"/>
                                        </p:tgtEl>
                                        <p:attrNameLst>
                                          <p:attrName>ppt_x</p:attrName>
                                        </p:attrNameLst>
                                      </p:cBhvr>
                                      <p:tavLst>
                                        <p:tav tm="0">
                                          <p:val>
                                            <p:strVal val="#ppt_x"/>
                                          </p:val>
                                        </p:tav>
                                        <p:tav tm="100000">
                                          <p:val>
                                            <p:strVal val="#ppt_x"/>
                                          </p:val>
                                        </p:tav>
                                      </p:tavLst>
                                    </p:anim>
                                    <p:anim calcmode="lin" valueType="num">
                                      <p:cBhvr additive="base">
                                        <p:cTn id="53" dur="500" fill="hold"/>
                                        <p:tgtEl>
                                          <p:spTgt spid="103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39"/>
                                        </p:tgtEl>
                                        <p:attrNameLst>
                                          <p:attrName>style.visibility</p:attrName>
                                        </p:attrNameLst>
                                      </p:cBhvr>
                                      <p:to>
                                        <p:strVal val="visible"/>
                                      </p:to>
                                    </p:set>
                                    <p:anim calcmode="lin" valueType="num">
                                      <p:cBhvr additive="base">
                                        <p:cTn id="56" dur="500" fill="hold"/>
                                        <p:tgtEl>
                                          <p:spTgt spid="1039"/>
                                        </p:tgtEl>
                                        <p:attrNameLst>
                                          <p:attrName>ppt_x</p:attrName>
                                        </p:attrNameLst>
                                      </p:cBhvr>
                                      <p:tavLst>
                                        <p:tav tm="0">
                                          <p:val>
                                            <p:strVal val="#ppt_x"/>
                                          </p:val>
                                        </p:tav>
                                        <p:tav tm="100000">
                                          <p:val>
                                            <p:strVal val="#ppt_x"/>
                                          </p:val>
                                        </p:tav>
                                      </p:tavLst>
                                    </p:anim>
                                    <p:anim calcmode="lin" valueType="num">
                                      <p:cBhvr additive="base">
                                        <p:cTn id="57" dur="500" fill="hold"/>
                                        <p:tgtEl>
                                          <p:spTgt spid="1039"/>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040"/>
                                        </p:tgtEl>
                                        <p:attrNameLst>
                                          <p:attrName>style.visibility</p:attrName>
                                        </p:attrNameLst>
                                      </p:cBhvr>
                                      <p:to>
                                        <p:strVal val="visible"/>
                                      </p:to>
                                    </p:set>
                                    <p:anim calcmode="lin" valueType="num">
                                      <p:cBhvr additive="base">
                                        <p:cTn id="60" dur="500" fill="hold"/>
                                        <p:tgtEl>
                                          <p:spTgt spid="1040"/>
                                        </p:tgtEl>
                                        <p:attrNameLst>
                                          <p:attrName>ppt_x</p:attrName>
                                        </p:attrNameLst>
                                      </p:cBhvr>
                                      <p:tavLst>
                                        <p:tav tm="0">
                                          <p:val>
                                            <p:strVal val="#ppt_x"/>
                                          </p:val>
                                        </p:tav>
                                        <p:tav tm="100000">
                                          <p:val>
                                            <p:strVal val="#ppt_x"/>
                                          </p:val>
                                        </p:tav>
                                      </p:tavLst>
                                    </p:anim>
                                    <p:anim calcmode="lin" valueType="num">
                                      <p:cBhvr additive="base">
                                        <p:cTn id="61" dur="500" fill="hold"/>
                                        <p:tgtEl>
                                          <p:spTgt spid="104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041"/>
                                        </p:tgtEl>
                                        <p:attrNameLst>
                                          <p:attrName>style.visibility</p:attrName>
                                        </p:attrNameLst>
                                      </p:cBhvr>
                                      <p:to>
                                        <p:strVal val="visible"/>
                                      </p:to>
                                    </p:set>
                                    <p:anim calcmode="lin" valueType="num">
                                      <p:cBhvr additive="base">
                                        <p:cTn id="64" dur="500" fill="hold"/>
                                        <p:tgtEl>
                                          <p:spTgt spid="1041"/>
                                        </p:tgtEl>
                                        <p:attrNameLst>
                                          <p:attrName>ppt_x</p:attrName>
                                        </p:attrNameLst>
                                      </p:cBhvr>
                                      <p:tavLst>
                                        <p:tav tm="0">
                                          <p:val>
                                            <p:strVal val="#ppt_x"/>
                                          </p:val>
                                        </p:tav>
                                        <p:tav tm="100000">
                                          <p:val>
                                            <p:strVal val="#ppt_x"/>
                                          </p:val>
                                        </p:tav>
                                      </p:tavLst>
                                    </p:anim>
                                    <p:anim calcmode="lin" valueType="num">
                                      <p:cBhvr additive="base">
                                        <p:cTn id="65" dur="500" fill="hold"/>
                                        <p:tgtEl>
                                          <p:spTgt spid="104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042"/>
                                        </p:tgtEl>
                                        <p:attrNameLst>
                                          <p:attrName>style.visibility</p:attrName>
                                        </p:attrNameLst>
                                      </p:cBhvr>
                                      <p:to>
                                        <p:strVal val="visible"/>
                                      </p:to>
                                    </p:set>
                                    <p:anim calcmode="lin" valueType="num">
                                      <p:cBhvr additive="base">
                                        <p:cTn id="68" dur="500" fill="hold"/>
                                        <p:tgtEl>
                                          <p:spTgt spid="1042"/>
                                        </p:tgtEl>
                                        <p:attrNameLst>
                                          <p:attrName>ppt_x</p:attrName>
                                        </p:attrNameLst>
                                      </p:cBhvr>
                                      <p:tavLst>
                                        <p:tav tm="0">
                                          <p:val>
                                            <p:strVal val="#ppt_x"/>
                                          </p:val>
                                        </p:tav>
                                        <p:tav tm="100000">
                                          <p:val>
                                            <p:strVal val="#ppt_x"/>
                                          </p:val>
                                        </p:tav>
                                      </p:tavLst>
                                    </p:anim>
                                    <p:anim calcmode="lin" valueType="num">
                                      <p:cBhvr additive="base">
                                        <p:cTn id="69" dur="500" fill="hold"/>
                                        <p:tgtEl>
                                          <p:spTgt spid="104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043"/>
                                        </p:tgtEl>
                                        <p:attrNameLst>
                                          <p:attrName>style.visibility</p:attrName>
                                        </p:attrNameLst>
                                      </p:cBhvr>
                                      <p:to>
                                        <p:strVal val="visible"/>
                                      </p:to>
                                    </p:set>
                                    <p:anim calcmode="lin" valueType="num">
                                      <p:cBhvr additive="base">
                                        <p:cTn id="72" dur="500" fill="hold"/>
                                        <p:tgtEl>
                                          <p:spTgt spid="1043"/>
                                        </p:tgtEl>
                                        <p:attrNameLst>
                                          <p:attrName>ppt_x</p:attrName>
                                        </p:attrNameLst>
                                      </p:cBhvr>
                                      <p:tavLst>
                                        <p:tav tm="0">
                                          <p:val>
                                            <p:strVal val="#ppt_x"/>
                                          </p:val>
                                        </p:tav>
                                        <p:tav tm="100000">
                                          <p:val>
                                            <p:strVal val="#ppt_x"/>
                                          </p:val>
                                        </p:tav>
                                      </p:tavLst>
                                    </p:anim>
                                    <p:anim calcmode="lin" valueType="num">
                                      <p:cBhvr additive="base">
                                        <p:cTn id="73" dur="500" fill="hold"/>
                                        <p:tgtEl>
                                          <p:spTgt spid="104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44"/>
                                        </p:tgtEl>
                                        <p:attrNameLst>
                                          <p:attrName>style.visibility</p:attrName>
                                        </p:attrNameLst>
                                      </p:cBhvr>
                                      <p:to>
                                        <p:strVal val="visible"/>
                                      </p:to>
                                    </p:set>
                                    <p:anim calcmode="lin" valueType="num">
                                      <p:cBhvr additive="base">
                                        <p:cTn id="76" dur="500" fill="hold"/>
                                        <p:tgtEl>
                                          <p:spTgt spid="1044"/>
                                        </p:tgtEl>
                                        <p:attrNameLst>
                                          <p:attrName>ppt_x</p:attrName>
                                        </p:attrNameLst>
                                      </p:cBhvr>
                                      <p:tavLst>
                                        <p:tav tm="0">
                                          <p:val>
                                            <p:strVal val="#ppt_x"/>
                                          </p:val>
                                        </p:tav>
                                        <p:tav tm="100000">
                                          <p:val>
                                            <p:strVal val="#ppt_x"/>
                                          </p:val>
                                        </p:tav>
                                      </p:tavLst>
                                    </p:anim>
                                    <p:anim calcmode="lin" valueType="num">
                                      <p:cBhvr additive="base">
                                        <p:cTn id="77" dur="500" fill="hold"/>
                                        <p:tgtEl>
                                          <p:spTgt spid="104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045"/>
                                        </p:tgtEl>
                                        <p:attrNameLst>
                                          <p:attrName>style.visibility</p:attrName>
                                        </p:attrNameLst>
                                      </p:cBhvr>
                                      <p:to>
                                        <p:strVal val="visible"/>
                                      </p:to>
                                    </p:set>
                                    <p:anim calcmode="lin" valueType="num">
                                      <p:cBhvr additive="base">
                                        <p:cTn id="80" dur="500" fill="hold"/>
                                        <p:tgtEl>
                                          <p:spTgt spid="1045"/>
                                        </p:tgtEl>
                                        <p:attrNameLst>
                                          <p:attrName>ppt_x</p:attrName>
                                        </p:attrNameLst>
                                      </p:cBhvr>
                                      <p:tavLst>
                                        <p:tav tm="0">
                                          <p:val>
                                            <p:strVal val="#ppt_x"/>
                                          </p:val>
                                        </p:tav>
                                        <p:tav tm="100000">
                                          <p:val>
                                            <p:strVal val="#ppt_x"/>
                                          </p:val>
                                        </p:tav>
                                      </p:tavLst>
                                    </p:anim>
                                    <p:anim calcmode="lin" valueType="num">
                                      <p:cBhvr additive="base">
                                        <p:cTn id="81" dur="500" fill="hold"/>
                                        <p:tgtEl>
                                          <p:spTgt spid="1045"/>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046"/>
                                        </p:tgtEl>
                                        <p:attrNameLst>
                                          <p:attrName>style.visibility</p:attrName>
                                        </p:attrNameLst>
                                      </p:cBhvr>
                                      <p:to>
                                        <p:strVal val="visible"/>
                                      </p:to>
                                    </p:set>
                                    <p:anim calcmode="lin" valueType="num">
                                      <p:cBhvr additive="base">
                                        <p:cTn id="84" dur="500" fill="hold"/>
                                        <p:tgtEl>
                                          <p:spTgt spid="1046"/>
                                        </p:tgtEl>
                                        <p:attrNameLst>
                                          <p:attrName>ppt_x</p:attrName>
                                        </p:attrNameLst>
                                      </p:cBhvr>
                                      <p:tavLst>
                                        <p:tav tm="0">
                                          <p:val>
                                            <p:strVal val="#ppt_x"/>
                                          </p:val>
                                        </p:tav>
                                        <p:tav tm="100000">
                                          <p:val>
                                            <p:strVal val="#ppt_x"/>
                                          </p:val>
                                        </p:tav>
                                      </p:tavLst>
                                    </p:anim>
                                    <p:anim calcmode="lin" valueType="num">
                                      <p:cBhvr additive="base">
                                        <p:cTn id="85" dur="500" fill="hold"/>
                                        <p:tgtEl>
                                          <p:spTgt spid="1046"/>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047"/>
                                        </p:tgtEl>
                                        <p:attrNameLst>
                                          <p:attrName>style.visibility</p:attrName>
                                        </p:attrNameLst>
                                      </p:cBhvr>
                                      <p:to>
                                        <p:strVal val="visible"/>
                                      </p:to>
                                    </p:set>
                                    <p:anim calcmode="lin" valueType="num">
                                      <p:cBhvr additive="base">
                                        <p:cTn id="88" dur="500" fill="hold"/>
                                        <p:tgtEl>
                                          <p:spTgt spid="1047"/>
                                        </p:tgtEl>
                                        <p:attrNameLst>
                                          <p:attrName>ppt_x</p:attrName>
                                        </p:attrNameLst>
                                      </p:cBhvr>
                                      <p:tavLst>
                                        <p:tav tm="0">
                                          <p:val>
                                            <p:strVal val="#ppt_x"/>
                                          </p:val>
                                        </p:tav>
                                        <p:tav tm="100000">
                                          <p:val>
                                            <p:strVal val="#ppt_x"/>
                                          </p:val>
                                        </p:tav>
                                      </p:tavLst>
                                    </p:anim>
                                    <p:anim calcmode="lin" valueType="num">
                                      <p:cBhvr additive="base">
                                        <p:cTn id="89" dur="500" fill="hold"/>
                                        <p:tgtEl>
                                          <p:spTgt spid="1047"/>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048"/>
                                        </p:tgtEl>
                                        <p:attrNameLst>
                                          <p:attrName>style.visibility</p:attrName>
                                        </p:attrNameLst>
                                      </p:cBhvr>
                                      <p:to>
                                        <p:strVal val="visible"/>
                                      </p:to>
                                    </p:set>
                                    <p:anim calcmode="lin" valueType="num">
                                      <p:cBhvr additive="base">
                                        <p:cTn id="92" dur="500" fill="hold"/>
                                        <p:tgtEl>
                                          <p:spTgt spid="1048"/>
                                        </p:tgtEl>
                                        <p:attrNameLst>
                                          <p:attrName>ppt_x</p:attrName>
                                        </p:attrNameLst>
                                      </p:cBhvr>
                                      <p:tavLst>
                                        <p:tav tm="0">
                                          <p:val>
                                            <p:strVal val="#ppt_x"/>
                                          </p:val>
                                        </p:tav>
                                        <p:tav tm="100000">
                                          <p:val>
                                            <p:strVal val="#ppt_x"/>
                                          </p:val>
                                        </p:tav>
                                      </p:tavLst>
                                    </p:anim>
                                    <p:anim calcmode="lin" valueType="num">
                                      <p:cBhvr additive="base">
                                        <p:cTn id="93" dur="500" fill="hold"/>
                                        <p:tgtEl>
                                          <p:spTgt spid="104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049"/>
                                        </p:tgtEl>
                                        <p:attrNameLst>
                                          <p:attrName>style.visibility</p:attrName>
                                        </p:attrNameLst>
                                      </p:cBhvr>
                                      <p:to>
                                        <p:strVal val="visible"/>
                                      </p:to>
                                    </p:set>
                                    <p:anim calcmode="lin" valueType="num">
                                      <p:cBhvr additive="base">
                                        <p:cTn id="96" dur="500" fill="hold"/>
                                        <p:tgtEl>
                                          <p:spTgt spid="1049"/>
                                        </p:tgtEl>
                                        <p:attrNameLst>
                                          <p:attrName>ppt_x</p:attrName>
                                        </p:attrNameLst>
                                      </p:cBhvr>
                                      <p:tavLst>
                                        <p:tav tm="0">
                                          <p:val>
                                            <p:strVal val="#ppt_x"/>
                                          </p:val>
                                        </p:tav>
                                        <p:tav tm="100000">
                                          <p:val>
                                            <p:strVal val="#ppt_x"/>
                                          </p:val>
                                        </p:tav>
                                      </p:tavLst>
                                    </p:anim>
                                    <p:anim calcmode="lin" valueType="num">
                                      <p:cBhvr additive="base">
                                        <p:cTn id="97" dur="500" fill="hold"/>
                                        <p:tgtEl>
                                          <p:spTgt spid="1049"/>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050"/>
                                        </p:tgtEl>
                                        <p:attrNameLst>
                                          <p:attrName>style.visibility</p:attrName>
                                        </p:attrNameLst>
                                      </p:cBhvr>
                                      <p:to>
                                        <p:strVal val="visible"/>
                                      </p:to>
                                    </p:set>
                                    <p:anim calcmode="lin" valueType="num">
                                      <p:cBhvr additive="base">
                                        <p:cTn id="100" dur="500" fill="hold"/>
                                        <p:tgtEl>
                                          <p:spTgt spid="1050"/>
                                        </p:tgtEl>
                                        <p:attrNameLst>
                                          <p:attrName>ppt_x</p:attrName>
                                        </p:attrNameLst>
                                      </p:cBhvr>
                                      <p:tavLst>
                                        <p:tav tm="0">
                                          <p:val>
                                            <p:strVal val="#ppt_x"/>
                                          </p:val>
                                        </p:tav>
                                        <p:tav tm="100000">
                                          <p:val>
                                            <p:strVal val="#ppt_x"/>
                                          </p:val>
                                        </p:tav>
                                      </p:tavLst>
                                    </p:anim>
                                    <p:anim calcmode="lin" valueType="num">
                                      <p:cBhvr additive="base">
                                        <p:cTn id="101" dur="500" fill="hold"/>
                                        <p:tgtEl>
                                          <p:spTgt spid="105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051"/>
                                        </p:tgtEl>
                                        <p:attrNameLst>
                                          <p:attrName>style.visibility</p:attrName>
                                        </p:attrNameLst>
                                      </p:cBhvr>
                                      <p:to>
                                        <p:strVal val="visible"/>
                                      </p:to>
                                    </p:set>
                                    <p:anim calcmode="lin" valueType="num">
                                      <p:cBhvr additive="base">
                                        <p:cTn id="104" dur="500" fill="hold"/>
                                        <p:tgtEl>
                                          <p:spTgt spid="1051"/>
                                        </p:tgtEl>
                                        <p:attrNameLst>
                                          <p:attrName>ppt_x</p:attrName>
                                        </p:attrNameLst>
                                      </p:cBhvr>
                                      <p:tavLst>
                                        <p:tav tm="0">
                                          <p:val>
                                            <p:strVal val="#ppt_x"/>
                                          </p:val>
                                        </p:tav>
                                        <p:tav tm="100000">
                                          <p:val>
                                            <p:strVal val="#ppt_x"/>
                                          </p:val>
                                        </p:tav>
                                      </p:tavLst>
                                    </p:anim>
                                    <p:anim calcmode="lin" valueType="num">
                                      <p:cBhvr additive="base">
                                        <p:cTn id="105" dur="500" fill="hold"/>
                                        <p:tgtEl>
                                          <p:spTgt spid="1051"/>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1052"/>
                                        </p:tgtEl>
                                        <p:attrNameLst>
                                          <p:attrName>style.visibility</p:attrName>
                                        </p:attrNameLst>
                                      </p:cBhvr>
                                      <p:to>
                                        <p:strVal val="visible"/>
                                      </p:to>
                                    </p:set>
                                    <p:anim calcmode="lin" valueType="num">
                                      <p:cBhvr additive="base">
                                        <p:cTn id="108" dur="500" fill="hold"/>
                                        <p:tgtEl>
                                          <p:spTgt spid="1052"/>
                                        </p:tgtEl>
                                        <p:attrNameLst>
                                          <p:attrName>ppt_x</p:attrName>
                                        </p:attrNameLst>
                                      </p:cBhvr>
                                      <p:tavLst>
                                        <p:tav tm="0">
                                          <p:val>
                                            <p:strVal val="#ppt_x"/>
                                          </p:val>
                                        </p:tav>
                                        <p:tav tm="100000">
                                          <p:val>
                                            <p:strVal val="#ppt_x"/>
                                          </p:val>
                                        </p:tav>
                                      </p:tavLst>
                                    </p:anim>
                                    <p:anim calcmode="lin" valueType="num">
                                      <p:cBhvr additive="base">
                                        <p:cTn id="109" dur="500" fill="hold"/>
                                        <p:tgtEl>
                                          <p:spTgt spid="1052"/>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1053"/>
                                        </p:tgtEl>
                                        <p:attrNameLst>
                                          <p:attrName>style.visibility</p:attrName>
                                        </p:attrNameLst>
                                      </p:cBhvr>
                                      <p:to>
                                        <p:strVal val="visible"/>
                                      </p:to>
                                    </p:set>
                                    <p:anim calcmode="lin" valueType="num">
                                      <p:cBhvr additive="base">
                                        <p:cTn id="112" dur="500" fill="hold"/>
                                        <p:tgtEl>
                                          <p:spTgt spid="1053"/>
                                        </p:tgtEl>
                                        <p:attrNameLst>
                                          <p:attrName>ppt_x</p:attrName>
                                        </p:attrNameLst>
                                      </p:cBhvr>
                                      <p:tavLst>
                                        <p:tav tm="0">
                                          <p:val>
                                            <p:strVal val="#ppt_x"/>
                                          </p:val>
                                        </p:tav>
                                        <p:tav tm="100000">
                                          <p:val>
                                            <p:strVal val="#ppt_x"/>
                                          </p:val>
                                        </p:tav>
                                      </p:tavLst>
                                    </p:anim>
                                    <p:anim calcmode="lin" valueType="num">
                                      <p:cBhvr additive="base">
                                        <p:cTn id="113" dur="500" fill="hold"/>
                                        <p:tgtEl>
                                          <p:spTgt spid="1053"/>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1054"/>
                                        </p:tgtEl>
                                        <p:attrNameLst>
                                          <p:attrName>style.visibility</p:attrName>
                                        </p:attrNameLst>
                                      </p:cBhvr>
                                      <p:to>
                                        <p:strVal val="visible"/>
                                      </p:to>
                                    </p:set>
                                    <p:anim calcmode="lin" valueType="num">
                                      <p:cBhvr additive="base">
                                        <p:cTn id="116" dur="500" fill="hold"/>
                                        <p:tgtEl>
                                          <p:spTgt spid="1054"/>
                                        </p:tgtEl>
                                        <p:attrNameLst>
                                          <p:attrName>ppt_x</p:attrName>
                                        </p:attrNameLst>
                                      </p:cBhvr>
                                      <p:tavLst>
                                        <p:tav tm="0">
                                          <p:val>
                                            <p:strVal val="#ppt_x"/>
                                          </p:val>
                                        </p:tav>
                                        <p:tav tm="100000">
                                          <p:val>
                                            <p:strVal val="#ppt_x"/>
                                          </p:val>
                                        </p:tav>
                                      </p:tavLst>
                                    </p:anim>
                                    <p:anim calcmode="lin" valueType="num">
                                      <p:cBhvr additive="base">
                                        <p:cTn id="117" dur="500" fill="hold"/>
                                        <p:tgtEl>
                                          <p:spTgt spid="1054"/>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1055"/>
                                        </p:tgtEl>
                                        <p:attrNameLst>
                                          <p:attrName>style.visibility</p:attrName>
                                        </p:attrNameLst>
                                      </p:cBhvr>
                                      <p:to>
                                        <p:strVal val="visible"/>
                                      </p:to>
                                    </p:set>
                                    <p:anim calcmode="lin" valueType="num">
                                      <p:cBhvr additive="base">
                                        <p:cTn id="120" dur="500" fill="hold"/>
                                        <p:tgtEl>
                                          <p:spTgt spid="1055"/>
                                        </p:tgtEl>
                                        <p:attrNameLst>
                                          <p:attrName>ppt_x</p:attrName>
                                        </p:attrNameLst>
                                      </p:cBhvr>
                                      <p:tavLst>
                                        <p:tav tm="0">
                                          <p:val>
                                            <p:strVal val="#ppt_x"/>
                                          </p:val>
                                        </p:tav>
                                        <p:tav tm="100000">
                                          <p:val>
                                            <p:strVal val="#ppt_x"/>
                                          </p:val>
                                        </p:tav>
                                      </p:tavLst>
                                    </p:anim>
                                    <p:anim calcmode="lin" valueType="num">
                                      <p:cBhvr additive="base">
                                        <p:cTn id="121" dur="500" fill="hold"/>
                                        <p:tgtEl>
                                          <p:spTgt spid="1055"/>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1056"/>
                                        </p:tgtEl>
                                        <p:attrNameLst>
                                          <p:attrName>style.visibility</p:attrName>
                                        </p:attrNameLst>
                                      </p:cBhvr>
                                      <p:to>
                                        <p:strVal val="visible"/>
                                      </p:to>
                                    </p:set>
                                    <p:anim calcmode="lin" valueType="num">
                                      <p:cBhvr additive="base">
                                        <p:cTn id="124" dur="500" fill="hold"/>
                                        <p:tgtEl>
                                          <p:spTgt spid="1056"/>
                                        </p:tgtEl>
                                        <p:attrNameLst>
                                          <p:attrName>ppt_x</p:attrName>
                                        </p:attrNameLst>
                                      </p:cBhvr>
                                      <p:tavLst>
                                        <p:tav tm="0">
                                          <p:val>
                                            <p:strVal val="#ppt_x"/>
                                          </p:val>
                                        </p:tav>
                                        <p:tav tm="100000">
                                          <p:val>
                                            <p:strVal val="#ppt_x"/>
                                          </p:val>
                                        </p:tav>
                                      </p:tavLst>
                                    </p:anim>
                                    <p:anim calcmode="lin" valueType="num">
                                      <p:cBhvr additive="base">
                                        <p:cTn id="125" dur="500" fill="hold"/>
                                        <p:tgtEl>
                                          <p:spTgt spid="1056"/>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1057"/>
                                        </p:tgtEl>
                                        <p:attrNameLst>
                                          <p:attrName>style.visibility</p:attrName>
                                        </p:attrNameLst>
                                      </p:cBhvr>
                                      <p:to>
                                        <p:strVal val="visible"/>
                                      </p:to>
                                    </p:set>
                                    <p:anim calcmode="lin" valueType="num">
                                      <p:cBhvr additive="base">
                                        <p:cTn id="128" dur="500" fill="hold"/>
                                        <p:tgtEl>
                                          <p:spTgt spid="1057"/>
                                        </p:tgtEl>
                                        <p:attrNameLst>
                                          <p:attrName>ppt_x</p:attrName>
                                        </p:attrNameLst>
                                      </p:cBhvr>
                                      <p:tavLst>
                                        <p:tav tm="0">
                                          <p:val>
                                            <p:strVal val="#ppt_x"/>
                                          </p:val>
                                        </p:tav>
                                        <p:tav tm="100000">
                                          <p:val>
                                            <p:strVal val="#ppt_x"/>
                                          </p:val>
                                        </p:tav>
                                      </p:tavLst>
                                    </p:anim>
                                    <p:anim calcmode="lin" valueType="num">
                                      <p:cBhvr additive="base">
                                        <p:cTn id="129" dur="500" fill="hold"/>
                                        <p:tgtEl>
                                          <p:spTgt spid="1057"/>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1058"/>
                                        </p:tgtEl>
                                        <p:attrNameLst>
                                          <p:attrName>style.visibility</p:attrName>
                                        </p:attrNameLst>
                                      </p:cBhvr>
                                      <p:to>
                                        <p:strVal val="visible"/>
                                      </p:to>
                                    </p:set>
                                    <p:anim calcmode="lin" valueType="num">
                                      <p:cBhvr additive="base">
                                        <p:cTn id="132" dur="500" fill="hold"/>
                                        <p:tgtEl>
                                          <p:spTgt spid="1058"/>
                                        </p:tgtEl>
                                        <p:attrNameLst>
                                          <p:attrName>ppt_x</p:attrName>
                                        </p:attrNameLst>
                                      </p:cBhvr>
                                      <p:tavLst>
                                        <p:tav tm="0">
                                          <p:val>
                                            <p:strVal val="#ppt_x"/>
                                          </p:val>
                                        </p:tav>
                                        <p:tav tm="100000">
                                          <p:val>
                                            <p:strVal val="#ppt_x"/>
                                          </p:val>
                                        </p:tav>
                                      </p:tavLst>
                                    </p:anim>
                                    <p:anim calcmode="lin" valueType="num">
                                      <p:cBhvr additive="base">
                                        <p:cTn id="133" dur="500" fill="hold"/>
                                        <p:tgtEl>
                                          <p:spTgt spid="1058"/>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additive="base">
                                        <p:cTn id="136" dur="500" fill="hold"/>
                                        <p:tgtEl>
                                          <p:spTgt spid="1059"/>
                                        </p:tgtEl>
                                        <p:attrNameLst>
                                          <p:attrName>ppt_x</p:attrName>
                                        </p:attrNameLst>
                                      </p:cBhvr>
                                      <p:tavLst>
                                        <p:tav tm="0">
                                          <p:val>
                                            <p:strVal val="#ppt_x"/>
                                          </p:val>
                                        </p:tav>
                                        <p:tav tm="100000">
                                          <p:val>
                                            <p:strVal val="#ppt_x"/>
                                          </p:val>
                                        </p:tav>
                                      </p:tavLst>
                                    </p:anim>
                                    <p:anim calcmode="lin" valueType="num">
                                      <p:cBhvr additive="base">
                                        <p:cTn id="137" dur="500" fill="hold"/>
                                        <p:tgtEl>
                                          <p:spTgt spid="1059"/>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1060"/>
                                        </p:tgtEl>
                                        <p:attrNameLst>
                                          <p:attrName>style.visibility</p:attrName>
                                        </p:attrNameLst>
                                      </p:cBhvr>
                                      <p:to>
                                        <p:strVal val="visible"/>
                                      </p:to>
                                    </p:set>
                                    <p:anim calcmode="lin" valueType="num">
                                      <p:cBhvr additive="base">
                                        <p:cTn id="140" dur="500" fill="hold"/>
                                        <p:tgtEl>
                                          <p:spTgt spid="1060"/>
                                        </p:tgtEl>
                                        <p:attrNameLst>
                                          <p:attrName>ppt_x</p:attrName>
                                        </p:attrNameLst>
                                      </p:cBhvr>
                                      <p:tavLst>
                                        <p:tav tm="0">
                                          <p:val>
                                            <p:strVal val="#ppt_x"/>
                                          </p:val>
                                        </p:tav>
                                        <p:tav tm="100000">
                                          <p:val>
                                            <p:strVal val="#ppt_x"/>
                                          </p:val>
                                        </p:tav>
                                      </p:tavLst>
                                    </p:anim>
                                    <p:anim calcmode="lin" valueType="num">
                                      <p:cBhvr additive="base">
                                        <p:cTn id="141" dur="500" fill="hold"/>
                                        <p:tgtEl>
                                          <p:spTgt spid="1060"/>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1061"/>
                                        </p:tgtEl>
                                        <p:attrNameLst>
                                          <p:attrName>style.visibility</p:attrName>
                                        </p:attrNameLst>
                                      </p:cBhvr>
                                      <p:to>
                                        <p:strVal val="visible"/>
                                      </p:to>
                                    </p:set>
                                    <p:anim calcmode="lin" valueType="num">
                                      <p:cBhvr additive="base">
                                        <p:cTn id="144" dur="500" fill="hold"/>
                                        <p:tgtEl>
                                          <p:spTgt spid="1061"/>
                                        </p:tgtEl>
                                        <p:attrNameLst>
                                          <p:attrName>ppt_x</p:attrName>
                                        </p:attrNameLst>
                                      </p:cBhvr>
                                      <p:tavLst>
                                        <p:tav tm="0">
                                          <p:val>
                                            <p:strVal val="#ppt_x"/>
                                          </p:val>
                                        </p:tav>
                                        <p:tav tm="100000">
                                          <p:val>
                                            <p:strVal val="#ppt_x"/>
                                          </p:val>
                                        </p:tav>
                                      </p:tavLst>
                                    </p:anim>
                                    <p:anim calcmode="lin" valueType="num">
                                      <p:cBhvr additive="base">
                                        <p:cTn id="145" dur="500" fill="hold"/>
                                        <p:tgtEl>
                                          <p:spTgt spid="1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0" grpId="0"/>
      <p:bldP spid="1041" grpId="0"/>
      <p:bldP spid="1042" grpId="0" animBg="1"/>
      <p:bldP spid="1043" grpId="0" animBg="1"/>
      <p:bldP spid="1044" grpId="0"/>
      <p:bldP spid="1045" grpId="0"/>
      <p:bldP spid="1046" grpId="0"/>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p:bldP spid="1060" grpId="0"/>
      <p:bldP spid="106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1208293" y="793397"/>
            <a:ext cx="6347713" cy="720080"/>
          </a:xfrm>
        </p:spPr>
        <p:txBody>
          <a:bodyPr>
            <a:noAutofit/>
          </a:bodyPr>
          <a:lstStyle/>
          <a:p>
            <a:pPr algn="ctr" eaLnBrk="1" hangingPunct="1"/>
            <a:r>
              <a:rPr lang="tr-TR" sz="5400" b="1" dirty="0" smtClean="0">
                <a:solidFill>
                  <a:schemeClr val="tx1"/>
                </a:solidFill>
              </a:rPr>
              <a:t>Veritabanı Yöneticisi</a:t>
            </a:r>
          </a:p>
        </p:txBody>
      </p:sp>
      <p:sp>
        <p:nvSpPr>
          <p:cNvPr id="31748" name="Rectangle 3"/>
          <p:cNvSpPr>
            <a:spLocks noGrp="1" noChangeArrowheads="1"/>
          </p:cNvSpPr>
          <p:nvPr>
            <p:ph idx="1"/>
          </p:nvPr>
        </p:nvSpPr>
        <p:spPr>
          <a:xfrm>
            <a:off x="827583" y="1772816"/>
            <a:ext cx="7848873" cy="3880773"/>
          </a:xfrm>
        </p:spPr>
        <p:txBody>
          <a:bodyPr>
            <a:normAutofit/>
          </a:bodyPr>
          <a:lstStyle/>
          <a:p>
            <a:pPr eaLnBrk="1" hangingPunct="1">
              <a:buFont typeface="Arial" panose="020B0604020202020204" pitchFamily="34" charset="0"/>
              <a:buChar char="•"/>
            </a:pPr>
            <a:r>
              <a:rPr lang="tr-TR" sz="3200" dirty="0" smtClean="0"/>
              <a:t>Veritabanı Yöneticisinin birçok bileşeni vardır. Bunlardan en önemli iki tanesi şunlardır:</a:t>
            </a:r>
          </a:p>
          <a:p>
            <a:pPr eaLnBrk="1" hangingPunct="1">
              <a:buFont typeface="Arial" panose="020B0604020202020204" pitchFamily="34" charset="0"/>
              <a:buChar char="•"/>
            </a:pPr>
            <a:r>
              <a:rPr lang="tr-TR" sz="3200" dirty="0" smtClean="0"/>
              <a:t>Bellek Yöneticisi (Storage Manager)</a:t>
            </a:r>
          </a:p>
          <a:p>
            <a:pPr marL="1084263" lvl="1" indent="-457200" eaLnBrk="1" hangingPunct="1">
              <a:buFont typeface="Arial" panose="020B0604020202020204" pitchFamily="34" charset="0"/>
              <a:buChar char="•"/>
            </a:pPr>
            <a:r>
              <a:rPr lang="tr-TR" sz="2800" dirty="0" smtClean="0"/>
              <a:t>Kütük Yöneticisi (File Manager)</a:t>
            </a:r>
          </a:p>
          <a:p>
            <a:pPr marL="1084263" lvl="1" indent="-457200" eaLnBrk="1" hangingPunct="1">
              <a:buFont typeface="Arial" panose="020B0604020202020204" pitchFamily="34" charset="0"/>
              <a:buChar char="•"/>
            </a:pPr>
            <a:r>
              <a:rPr lang="tr-TR" sz="2800" dirty="0" smtClean="0"/>
              <a:t>Tampon Yöneticisi (Buffer Manager)</a:t>
            </a:r>
          </a:p>
          <a:p>
            <a:pPr eaLnBrk="1" hangingPunct="1">
              <a:buFont typeface="Arial" panose="020B0604020202020204" pitchFamily="34" charset="0"/>
              <a:buChar char="•"/>
            </a:pPr>
            <a:r>
              <a:rPr lang="tr-TR" sz="3200" dirty="0" smtClean="0"/>
              <a:t>Hareket Yöneticisi (Transaction Manager)</a:t>
            </a:r>
          </a:p>
        </p:txBody>
      </p:sp>
      <p:sp>
        <p:nvSpPr>
          <p:cNvPr id="31746" name="5 Slayt Numarası Yer Tutucusu"/>
          <p:cNvSpPr>
            <a:spLocks noGrp="1"/>
          </p:cNvSpPr>
          <p:nvPr>
            <p:ph type="sldNum" sz="quarter" idx="12"/>
          </p:nvPr>
        </p:nvSpPr>
        <p:spPr>
          <a:noFill/>
        </p:spPr>
        <p:txBody>
          <a:bodyPr/>
          <a:lstStyle/>
          <a:p>
            <a:fld id="{22973864-A163-4158-8585-64A894ED6121}" type="slidenum">
              <a:rPr lang="tr-TR" smtClean="0"/>
              <a:pPr/>
              <a:t>31</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ox(in)">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Effect transition="in" filter="diamond(in)">
                                      <p:cBhvr>
                                        <p:cTn id="12" dur="2000"/>
                                        <p:tgtEl>
                                          <p:spTgt spid="31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1748">
                                            <p:txEl>
                                              <p:pRg st="1" end="1"/>
                                            </p:txEl>
                                          </p:spTgt>
                                        </p:tgtEl>
                                        <p:attrNameLst>
                                          <p:attrName>style.visibility</p:attrName>
                                        </p:attrNameLst>
                                      </p:cBhvr>
                                      <p:to>
                                        <p:strVal val="visible"/>
                                      </p:to>
                                    </p:set>
                                    <p:animEffect transition="in" filter="diamond(in)">
                                      <p:cBhvr>
                                        <p:cTn id="17" dur="2000"/>
                                        <p:tgtEl>
                                          <p:spTgt spid="31748">
                                            <p:txEl>
                                              <p:pRg st="1" end="1"/>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1748">
                                            <p:txEl>
                                              <p:pRg st="2" end="2"/>
                                            </p:txEl>
                                          </p:spTgt>
                                        </p:tgtEl>
                                        <p:attrNameLst>
                                          <p:attrName>style.visibility</p:attrName>
                                        </p:attrNameLst>
                                      </p:cBhvr>
                                      <p:to>
                                        <p:strVal val="visible"/>
                                      </p:to>
                                    </p:set>
                                    <p:animEffect transition="in" filter="diamond(in)">
                                      <p:cBhvr>
                                        <p:cTn id="20" dur="2000"/>
                                        <p:tgtEl>
                                          <p:spTgt spid="31748">
                                            <p:txEl>
                                              <p:pRg st="2" end="2"/>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animEffect transition="in" filter="diamond(in)">
                                      <p:cBhvr>
                                        <p:cTn id="23" dur="2000"/>
                                        <p:tgtEl>
                                          <p:spTgt spid="3174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1748">
                                            <p:txEl>
                                              <p:pRg st="4" end="4"/>
                                            </p:txEl>
                                          </p:spTgt>
                                        </p:tgtEl>
                                        <p:attrNameLst>
                                          <p:attrName>style.visibility</p:attrName>
                                        </p:attrNameLst>
                                      </p:cBhvr>
                                      <p:to>
                                        <p:strVal val="visible"/>
                                      </p:to>
                                    </p:set>
                                    <p:animEffect transition="in" filter="diamond(in)">
                                      <p:cBhvr>
                                        <p:cTn id="28" dur="2000"/>
                                        <p:tgtEl>
                                          <p:spTgt spid="317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6"/>
          <p:cNvSpPr>
            <a:spLocks noGrp="1" noChangeArrowheads="1"/>
          </p:cNvSpPr>
          <p:nvPr>
            <p:ph type="title"/>
          </p:nvPr>
        </p:nvSpPr>
        <p:spPr>
          <a:xfrm>
            <a:off x="1259632" y="612761"/>
            <a:ext cx="6347713" cy="967210"/>
          </a:xfrm>
        </p:spPr>
        <p:txBody>
          <a:bodyPr>
            <a:normAutofit/>
          </a:bodyPr>
          <a:lstStyle/>
          <a:p>
            <a:pPr algn="ctr" eaLnBrk="1" hangingPunct="1"/>
            <a:r>
              <a:rPr lang="tr-TR" sz="5400" b="1" dirty="0" smtClean="0">
                <a:solidFill>
                  <a:schemeClr val="tx1"/>
                </a:solidFill>
              </a:rPr>
              <a:t>Bellek Yöneticisi</a:t>
            </a:r>
          </a:p>
        </p:txBody>
      </p:sp>
      <p:sp>
        <p:nvSpPr>
          <p:cNvPr id="32771" name="Rectangle 4"/>
          <p:cNvSpPr>
            <a:spLocks noGrp="1" noChangeArrowheads="1"/>
          </p:cNvSpPr>
          <p:nvPr>
            <p:ph idx="1"/>
          </p:nvPr>
        </p:nvSpPr>
        <p:spPr>
          <a:xfrm>
            <a:off x="683568" y="1772816"/>
            <a:ext cx="8064896" cy="4176464"/>
          </a:xfrm>
        </p:spPr>
        <p:txBody>
          <a:bodyPr>
            <a:noAutofit/>
          </a:bodyPr>
          <a:lstStyle/>
          <a:p>
            <a:pPr algn="just" eaLnBrk="1" hangingPunct="1">
              <a:lnSpc>
                <a:spcPct val="90000"/>
              </a:lnSpc>
              <a:buFont typeface="Arial" panose="020B0604020202020204" pitchFamily="34" charset="0"/>
              <a:buChar char="•"/>
            </a:pPr>
            <a:r>
              <a:rPr lang="tr-TR" sz="2800" dirty="0" smtClean="0"/>
              <a:t>Veritabanı Yöneticisinin, verilerin ikincil belleklerde saklanması ile ilgili işlevlerini yöneten </a:t>
            </a:r>
            <a:r>
              <a:rPr lang="tr-TR" sz="2800" dirty="0" smtClean="0"/>
              <a:t>kısmıdır.</a:t>
            </a:r>
            <a:endParaRPr lang="tr-TR" sz="2800" dirty="0" smtClean="0"/>
          </a:p>
          <a:p>
            <a:pPr algn="just" eaLnBrk="1" hangingPunct="1">
              <a:lnSpc>
                <a:spcPct val="90000"/>
              </a:lnSpc>
              <a:buFont typeface="Arial" panose="020B0604020202020204" pitchFamily="34" charset="0"/>
              <a:buChar char="•"/>
            </a:pPr>
            <a:r>
              <a:rPr lang="tr-TR" sz="2800" dirty="0" smtClean="0"/>
              <a:t>Bir VTYS'nin Bellek Yöneticisi olarak, VTYS'nin altında çalıştığı işletim sisteminin kütük sistemi (file system) kullanılabilir. </a:t>
            </a:r>
          </a:p>
          <a:p>
            <a:pPr algn="just" eaLnBrk="1" hangingPunct="1">
              <a:lnSpc>
                <a:spcPct val="90000"/>
              </a:lnSpc>
              <a:buFont typeface="Arial" panose="020B0604020202020204" pitchFamily="34" charset="0"/>
              <a:buChar char="•"/>
            </a:pPr>
            <a:r>
              <a:rPr lang="tr-TR" sz="2800" dirty="0" smtClean="0"/>
              <a:t>Ancak büyük boyutlu veritabanlarını kurmak ve işletmek için kullanılan VTYS'ler için verimlilik çok önemlidir ve gerek ana bellek, gerekse ikincil bellek yönetiminin VTYS tarafından gerçekleştirilmesinde yarar vardır. </a:t>
            </a:r>
          </a:p>
        </p:txBody>
      </p:sp>
      <p:sp>
        <p:nvSpPr>
          <p:cNvPr id="32770" name="5 Slayt Numarası Yer Tutucusu"/>
          <p:cNvSpPr>
            <a:spLocks noGrp="1"/>
          </p:cNvSpPr>
          <p:nvPr>
            <p:ph type="sldNum" sz="quarter" idx="12"/>
          </p:nvPr>
        </p:nvSpPr>
        <p:spPr>
          <a:noFill/>
        </p:spPr>
        <p:txBody>
          <a:bodyPr/>
          <a:lstStyle/>
          <a:p>
            <a:fld id="{045F3C17-1D77-4207-A466-A348C4A75259}" type="slidenum">
              <a:rPr lang="tr-TR" smtClean="0"/>
              <a:pPr/>
              <a:t>32</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ox(in)">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diamond(in)">
                                      <p:cBhvr>
                                        <p:cTn id="12" dur="20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diamond(in)">
                                      <p:cBhvr>
                                        <p:cTn id="17" dur="2000"/>
                                        <p:tgtEl>
                                          <p:spTgt spid="327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diamond(in)">
                                      <p:cBhvr>
                                        <p:cTn id="22" dur="20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type="title"/>
          </p:nvPr>
        </p:nvSpPr>
        <p:spPr>
          <a:xfrm>
            <a:off x="971600" y="714591"/>
            <a:ext cx="7128792" cy="792088"/>
          </a:xfrm>
        </p:spPr>
        <p:txBody>
          <a:bodyPr>
            <a:normAutofit/>
          </a:bodyPr>
          <a:lstStyle/>
          <a:p>
            <a:pPr algn="ctr" eaLnBrk="1" hangingPunct="1"/>
            <a:r>
              <a:rPr lang="tr-TR" sz="5400" b="1" dirty="0" smtClean="0">
                <a:solidFill>
                  <a:schemeClr val="tx1"/>
                </a:solidFill>
              </a:rPr>
              <a:t>Bellek Yöneticisi (Devam)</a:t>
            </a:r>
          </a:p>
        </p:txBody>
      </p:sp>
      <p:sp>
        <p:nvSpPr>
          <p:cNvPr id="33795" name="Rectangle 2"/>
          <p:cNvSpPr>
            <a:spLocks noGrp="1" noChangeArrowheads="1"/>
          </p:cNvSpPr>
          <p:nvPr>
            <p:ph idx="1"/>
          </p:nvPr>
        </p:nvSpPr>
        <p:spPr>
          <a:xfrm>
            <a:off x="524302" y="1844824"/>
            <a:ext cx="8440186" cy="3880773"/>
          </a:xfrm>
        </p:spPr>
        <p:txBody>
          <a:bodyPr>
            <a:normAutofit/>
          </a:bodyPr>
          <a:lstStyle/>
          <a:p>
            <a:pPr algn="just" eaLnBrk="1" hangingPunct="1">
              <a:lnSpc>
                <a:spcPct val="80000"/>
              </a:lnSpc>
              <a:buFont typeface="Arial" panose="020B0604020202020204" pitchFamily="34" charset="0"/>
              <a:buChar char="•"/>
            </a:pPr>
            <a:r>
              <a:rPr lang="tr-TR" sz="3200" dirty="0" smtClean="0"/>
              <a:t>Bellek Yöneticisi aşağıdaki iki bileşenden oluşur:</a:t>
            </a:r>
          </a:p>
          <a:p>
            <a:pPr algn="just" eaLnBrk="1" hangingPunct="1">
              <a:lnSpc>
                <a:spcPct val="80000"/>
              </a:lnSpc>
              <a:buFont typeface="Arial" panose="020B0604020202020204" pitchFamily="34" charset="0"/>
              <a:buChar char="•"/>
            </a:pPr>
            <a:r>
              <a:rPr lang="tr-TR" sz="3200" dirty="0" smtClean="0"/>
              <a:t>Kütük  Yöneticisi (File Manager) </a:t>
            </a:r>
          </a:p>
          <a:p>
            <a:pPr lvl="1" algn="just" eaLnBrk="1" hangingPunct="1">
              <a:lnSpc>
                <a:spcPct val="80000"/>
              </a:lnSpc>
              <a:buFont typeface="Arial" panose="020B0604020202020204" pitchFamily="34" charset="0"/>
              <a:buChar char="•"/>
            </a:pPr>
            <a:r>
              <a:rPr lang="tr-TR" sz="2000" dirty="0" smtClean="0"/>
              <a:t>Verinin ikincil bellek kütüklerinde saklanmasını sağlayan ve ana bellek ile ikincil bellek arasında verinin bloklar halinde aktarılmasını sağlayan yazılımlardır.</a:t>
            </a:r>
          </a:p>
          <a:p>
            <a:pPr algn="just" eaLnBrk="1" hangingPunct="1">
              <a:lnSpc>
                <a:spcPct val="80000"/>
              </a:lnSpc>
              <a:buFont typeface="Arial" panose="020B0604020202020204" pitchFamily="34" charset="0"/>
              <a:buChar char="•"/>
            </a:pPr>
            <a:r>
              <a:rPr lang="tr-TR" sz="3200" dirty="0" smtClean="0"/>
              <a:t>Tampon Yöneticisi (Buffer Manager) </a:t>
            </a:r>
          </a:p>
          <a:p>
            <a:pPr lvl="1" algn="just" eaLnBrk="1" hangingPunct="1">
              <a:lnSpc>
                <a:spcPct val="80000"/>
              </a:lnSpc>
              <a:buFont typeface="Arial" panose="020B0604020202020204" pitchFamily="34" charset="0"/>
              <a:buChar char="•"/>
            </a:pPr>
            <a:r>
              <a:rPr lang="tr-TR" sz="2000" dirty="0" smtClean="0"/>
              <a:t>Kütük yöneticisi aracığıyla ikincil bellekten getirilen veri bloklarını ana bellek sayfalarında saklayan, ana bellek sayfalarını yöneten ve gerektiğinde ana bellek sayfalarındaki veri bloklarının, kütük yöneticisi aracılığıyla ikincil belleklere yazılmasını sağlayan yazılımdır.</a:t>
            </a:r>
          </a:p>
        </p:txBody>
      </p:sp>
      <p:sp>
        <p:nvSpPr>
          <p:cNvPr id="33794" name="5 Slayt Numarası Yer Tutucusu"/>
          <p:cNvSpPr>
            <a:spLocks noGrp="1"/>
          </p:cNvSpPr>
          <p:nvPr>
            <p:ph type="sldNum" sz="quarter" idx="12"/>
          </p:nvPr>
        </p:nvSpPr>
        <p:spPr>
          <a:noFill/>
        </p:spPr>
        <p:txBody>
          <a:bodyPr/>
          <a:lstStyle/>
          <a:p>
            <a:fld id="{F58A3AD8-E650-401B-BFEE-A4F41FB77C27}" type="slidenum">
              <a:rPr lang="tr-TR" smtClean="0"/>
              <a:pPr/>
              <a:t>33</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ox(in)">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diamond(in)">
                                      <p:cBhvr>
                                        <p:cTn id="12" dur="2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diamond(in)">
                                      <p:cBhvr>
                                        <p:cTn id="17" dur="2000"/>
                                        <p:tgtEl>
                                          <p:spTgt spid="33795">
                                            <p:txEl>
                                              <p:pRg st="1" end="1"/>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3795">
                                            <p:txEl>
                                              <p:pRg st="2" end="2"/>
                                            </p:txEl>
                                          </p:spTgt>
                                        </p:tgtEl>
                                        <p:attrNameLst>
                                          <p:attrName>style.visibility</p:attrName>
                                        </p:attrNameLst>
                                      </p:cBhvr>
                                      <p:to>
                                        <p:strVal val="visible"/>
                                      </p:to>
                                    </p:set>
                                    <p:animEffect transition="in" filter="diamond(in)">
                                      <p:cBhvr>
                                        <p:cTn id="20" dur="2000"/>
                                        <p:tgtEl>
                                          <p:spTgt spid="3379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Effect transition="in" filter="diamond(in)">
                                      <p:cBhvr>
                                        <p:cTn id="25" dur="2000"/>
                                        <p:tgtEl>
                                          <p:spTgt spid="33795">
                                            <p:txEl>
                                              <p:pRg st="3" end="3"/>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3795">
                                            <p:txEl>
                                              <p:pRg st="4" end="4"/>
                                            </p:txEl>
                                          </p:spTgt>
                                        </p:tgtEl>
                                        <p:attrNameLst>
                                          <p:attrName>style.visibility</p:attrName>
                                        </p:attrNameLst>
                                      </p:cBhvr>
                                      <p:to>
                                        <p:strVal val="visible"/>
                                      </p:to>
                                    </p:set>
                                    <p:animEffect transition="in" filter="diamond(in)">
                                      <p:cBhvr>
                                        <p:cTn id="28" dur="20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1"/>
          <p:cNvSpPr>
            <a:spLocks noGrp="1" noChangeArrowheads="1"/>
          </p:cNvSpPr>
          <p:nvPr>
            <p:ph type="title"/>
          </p:nvPr>
        </p:nvSpPr>
        <p:spPr>
          <a:xfrm>
            <a:off x="1403648" y="764273"/>
            <a:ext cx="6347713" cy="747436"/>
          </a:xfrm>
        </p:spPr>
        <p:txBody>
          <a:bodyPr>
            <a:noAutofit/>
          </a:bodyPr>
          <a:lstStyle/>
          <a:p>
            <a:pPr algn="ctr" eaLnBrk="1" hangingPunct="1"/>
            <a:r>
              <a:rPr lang="tr-TR" sz="5400" b="1" dirty="0" smtClean="0">
                <a:solidFill>
                  <a:schemeClr val="tx1"/>
                </a:solidFill>
              </a:rPr>
              <a:t>Hareket Yöneticisi</a:t>
            </a:r>
          </a:p>
        </p:txBody>
      </p:sp>
      <p:sp>
        <p:nvSpPr>
          <p:cNvPr id="34819" name="Rectangle 4"/>
          <p:cNvSpPr>
            <a:spLocks noGrp="1" noChangeArrowheads="1"/>
          </p:cNvSpPr>
          <p:nvPr>
            <p:ph idx="1"/>
          </p:nvPr>
        </p:nvSpPr>
        <p:spPr>
          <a:xfrm>
            <a:off x="467544" y="1916832"/>
            <a:ext cx="8136904" cy="3880773"/>
          </a:xfrm>
        </p:spPr>
        <p:txBody>
          <a:bodyPr>
            <a:normAutofit/>
          </a:bodyPr>
          <a:lstStyle/>
          <a:p>
            <a:pPr eaLnBrk="1" hangingPunct="1">
              <a:lnSpc>
                <a:spcPct val="90000"/>
              </a:lnSpc>
              <a:buFont typeface="Arial" panose="020B0604020202020204" pitchFamily="34" charset="0"/>
              <a:buChar char="•"/>
            </a:pPr>
            <a:r>
              <a:rPr lang="tr-TR" sz="3200" dirty="0" smtClean="0"/>
              <a:t>Veritabanı Yöneticisinin, veri tabanı yaklaşımının üstünlüklerinden faydalanmasını sağlayan kısmıdır.</a:t>
            </a:r>
          </a:p>
          <a:p>
            <a:pPr algn="just" eaLnBrk="1" hangingPunct="1">
              <a:lnSpc>
                <a:spcPct val="90000"/>
              </a:lnSpc>
              <a:buFont typeface="Arial" panose="020B0604020202020204" pitchFamily="34" charset="0"/>
              <a:buChar char="•"/>
            </a:pPr>
            <a:r>
              <a:rPr lang="tr-TR" sz="3200" dirty="0" smtClean="0"/>
              <a:t>Veritabanı yaklaşımının üstünlükleri arasında:</a:t>
            </a:r>
          </a:p>
          <a:p>
            <a:pPr lvl="1" algn="just" eaLnBrk="1" hangingPunct="1">
              <a:lnSpc>
                <a:spcPct val="90000"/>
              </a:lnSpc>
              <a:buFont typeface="Arial" panose="020B0604020202020204" pitchFamily="34" charset="0"/>
              <a:buChar char="•"/>
            </a:pPr>
            <a:r>
              <a:rPr lang="tr-TR" sz="2000" dirty="0" smtClean="0"/>
              <a:t>Çok kullanıcılı ortamda çok çeşitli kullanıcı isteklerinin eşzamanlı gerçekleştirilmesi ve bu arada veri tabanı ve uygulama tutarlılıklarının korunması,</a:t>
            </a:r>
          </a:p>
          <a:p>
            <a:pPr lvl="1" algn="just" eaLnBrk="1" hangingPunct="1">
              <a:lnSpc>
                <a:spcPct val="90000"/>
              </a:lnSpc>
              <a:buFont typeface="Arial" panose="020B0604020202020204" pitchFamily="34" charset="0"/>
              <a:buChar char="•"/>
            </a:pPr>
            <a:r>
              <a:rPr lang="tr-TR" sz="2000" dirty="0" smtClean="0"/>
              <a:t>Veri tabanı üzerinde yapılan işlemlerin yazılım, donanım ya da güç kaynağı ile ilgili bozukluklar nedeniyle yitirilmemesi gibi özellikler bulunmaktadır. </a:t>
            </a:r>
          </a:p>
        </p:txBody>
      </p:sp>
      <p:sp>
        <p:nvSpPr>
          <p:cNvPr id="34818" name="5 Slayt Numarası Yer Tutucusu"/>
          <p:cNvSpPr>
            <a:spLocks noGrp="1"/>
          </p:cNvSpPr>
          <p:nvPr>
            <p:ph type="sldNum" sz="quarter" idx="12"/>
          </p:nvPr>
        </p:nvSpPr>
        <p:spPr>
          <a:noFill/>
        </p:spPr>
        <p:txBody>
          <a:bodyPr/>
          <a:lstStyle/>
          <a:p>
            <a:fld id="{8A09C8EE-543D-45C7-8746-37CBB8B005DC}" type="slidenum">
              <a:rPr lang="tr-TR" smtClean="0"/>
              <a:pPr/>
              <a:t>34</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ox(in)">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diamond(in)">
                                      <p:cBhvr>
                                        <p:cTn id="12" dur="2000"/>
                                        <p:tgtEl>
                                          <p:spTgt spid="34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diamond(in)">
                                      <p:cBhvr>
                                        <p:cTn id="17" dur="2000"/>
                                        <p:tgtEl>
                                          <p:spTgt spid="34819">
                                            <p:txEl>
                                              <p:pRg st="1" end="1"/>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4819">
                                            <p:txEl>
                                              <p:pRg st="2" end="2"/>
                                            </p:txEl>
                                          </p:spTgt>
                                        </p:tgtEl>
                                        <p:attrNameLst>
                                          <p:attrName>style.visibility</p:attrName>
                                        </p:attrNameLst>
                                      </p:cBhvr>
                                      <p:to>
                                        <p:strVal val="visible"/>
                                      </p:to>
                                    </p:set>
                                    <p:animEffect transition="in" filter="diamond(in)">
                                      <p:cBhvr>
                                        <p:cTn id="20" dur="2000"/>
                                        <p:tgtEl>
                                          <p:spTgt spid="34819">
                                            <p:txEl>
                                              <p:pRg st="2" end="2"/>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diamond(in)">
                                      <p:cBhvr>
                                        <p:cTn id="23" dur="20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1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8"/>
          <p:cNvSpPr>
            <a:spLocks noGrp="1" noChangeArrowheads="1"/>
          </p:cNvSpPr>
          <p:nvPr>
            <p:ph type="title"/>
          </p:nvPr>
        </p:nvSpPr>
        <p:spPr>
          <a:xfrm>
            <a:off x="611560" y="764704"/>
            <a:ext cx="7543800" cy="845632"/>
          </a:xfrm>
          <a:noFill/>
        </p:spPr>
        <p:txBody>
          <a:bodyPr>
            <a:normAutofit/>
          </a:bodyPr>
          <a:lstStyle/>
          <a:p>
            <a:pPr algn="ctr" eaLnBrk="1" hangingPunct="1"/>
            <a:r>
              <a:rPr lang="tr-TR" sz="5400" b="1" dirty="0" smtClean="0">
                <a:solidFill>
                  <a:schemeClr val="tx1"/>
                </a:solidFill>
              </a:rPr>
              <a:t>Hareket Yöneticisi (Devam)</a:t>
            </a:r>
          </a:p>
        </p:txBody>
      </p:sp>
      <p:sp>
        <p:nvSpPr>
          <p:cNvPr id="35843" name="Rectangle 6"/>
          <p:cNvSpPr>
            <a:spLocks noGrp="1" noChangeArrowheads="1"/>
          </p:cNvSpPr>
          <p:nvPr>
            <p:ph idx="1"/>
          </p:nvPr>
        </p:nvSpPr>
        <p:spPr>
          <a:xfrm>
            <a:off x="467544" y="1844824"/>
            <a:ext cx="8208912" cy="4015457"/>
          </a:xfrm>
          <a:noFill/>
        </p:spPr>
        <p:txBody>
          <a:bodyPr>
            <a:noAutofit/>
          </a:bodyPr>
          <a:lstStyle/>
          <a:p>
            <a:pPr algn="just" eaLnBrk="1" hangingPunct="1">
              <a:buFont typeface="Arial" panose="020B0604020202020204" pitchFamily="34" charset="0"/>
              <a:buChar char="•"/>
            </a:pPr>
            <a:r>
              <a:rPr lang="tr-TR" sz="2800" dirty="0" smtClean="0"/>
              <a:t>Hareket Yöneticisinde belirtilen hareket, bir bütün oluşturan ve tutarlılık açısından veritabanı üzerinde birlikte gerçekleştirilmesi gereken işlemler bütünüdür. </a:t>
            </a:r>
            <a:endParaRPr lang="en-US" sz="2800" dirty="0" smtClean="0"/>
          </a:p>
          <a:p>
            <a:pPr algn="just" eaLnBrk="1" hangingPunct="1">
              <a:buFont typeface="Arial" panose="020B0604020202020204" pitchFamily="34" charset="0"/>
              <a:buChar char="•"/>
            </a:pPr>
            <a:r>
              <a:rPr lang="tr-TR" sz="2800" dirty="0" smtClean="0"/>
              <a:t>Tutarlılık açısından, bir hareketi oluşturan işlemlerin ya tümünün gerçekleştirilmesi, ya da </a:t>
            </a:r>
            <a:r>
              <a:rPr lang="tr-TR" sz="2800" dirty="0" smtClean="0"/>
              <a:t>iptali</a:t>
            </a:r>
            <a:r>
              <a:rPr lang="tr-TR" sz="2800" dirty="0" smtClean="0"/>
              <a:t> </a:t>
            </a:r>
            <a:r>
              <a:rPr lang="tr-TR" sz="2800" dirty="0" smtClean="0"/>
              <a:t>gerekir. Bu Özelliğe hareketin ACID (Atomicity, Consitency, Isolation, Durability) özelliği adı verilir.</a:t>
            </a:r>
          </a:p>
        </p:txBody>
      </p:sp>
      <p:sp>
        <p:nvSpPr>
          <p:cNvPr id="35842" name="5 Slayt Numarası Yer Tutucusu"/>
          <p:cNvSpPr>
            <a:spLocks noGrp="1"/>
          </p:cNvSpPr>
          <p:nvPr>
            <p:ph type="sldNum" sz="quarter" idx="12"/>
          </p:nvPr>
        </p:nvSpPr>
        <p:spPr>
          <a:noFill/>
        </p:spPr>
        <p:txBody>
          <a:bodyPr/>
          <a:lstStyle/>
          <a:p>
            <a:fld id="{0B494C68-CE14-485F-AA9A-A250EBA256FF}" type="slidenum">
              <a:rPr lang="tr-TR" smtClean="0"/>
              <a:pPr/>
              <a:t>35</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ox(in)">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diamond(in)">
                                      <p:cBhvr>
                                        <p:cTn id="12" dur="20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diamond(in)">
                                      <p:cBhvr>
                                        <p:cTn id="17"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12"/>
          <p:cNvSpPr>
            <a:spLocks noGrp="1" noChangeArrowheads="1"/>
          </p:cNvSpPr>
          <p:nvPr>
            <p:ph type="title"/>
          </p:nvPr>
        </p:nvSpPr>
        <p:spPr>
          <a:xfrm>
            <a:off x="971600" y="807570"/>
            <a:ext cx="7344816" cy="771914"/>
          </a:xfrm>
          <a:noFill/>
        </p:spPr>
        <p:txBody>
          <a:bodyPr>
            <a:noAutofit/>
          </a:bodyPr>
          <a:lstStyle/>
          <a:p>
            <a:pPr algn="ctr" eaLnBrk="1" hangingPunct="1"/>
            <a:r>
              <a:rPr lang="tr-TR" sz="5400" b="1" dirty="0" smtClean="0">
                <a:solidFill>
                  <a:schemeClr val="tx1"/>
                </a:solidFill>
              </a:rPr>
              <a:t>Hareket Yöneticisi (Devam)</a:t>
            </a:r>
          </a:p>
        </p:txBody>
      </p:sp>
      <p:sp>
        <p:nvSpPr>
          <p:cNvPr id="36867" name="Rectangle 5"/>
          <p:cNvSpPr>
            <a:spLocks noGrp="1" noChangeArrowheads="1"/>
          </p:cNvSpPr>
          <p:nvPr>
            <p:ph idx="1"/>
          </p:nvPr>
        </p:nvSpPr>
        <p:spPr>
          <a:xfrm>
            <a:off x="467544" y="1844824"/>
            <a:ext cx="8352928" cy="3312368"/>
          </a:xfrm>
          <a:noFill/>
        </p:spPr>
        <p:txBody>
          <a:bodyPr>
            <a:noAutofit/>
          </a:bodyPr>
          <a:lstStyle/>
          <a:p>
            <a:pPr algn="just" eaLnBrk="1" hangingPunct="1">
              <a:lnSpc>
                <a:spcPct val="90000"/>
              </a:lnSpc>
              <a:buFont typeface="Arial" panose="020B0604020202020204" pitchFamily="34" charset="0"/>
              <a:buChar char="•"/>
            </a:pPr>
            <a:r>
              <a:rPr lang="tr-TR" sz="2800" dirty="0" smtClean="0"/>
              <a:t> Diğer taraftan, veriler üzerinde değişikliğe neden olan (veri ekleyen, silen ya da verileri güncelleyen) hareketler birlikte işletildiğinde, henüz tamamlanmamış (ve belki de tamamlanmayarak geriye alınacak) bir hareket tarafından gerçekleştirilen </a:t>
            </a:r>
            <a:r>
              <a:rPr lang="tr-TR" sz="2800" dirty="0" smtClean="0"/>
              <a:t>işlemlerle </a:t>
            </a:r>
            <a:r>
              <a:rPr lang="tr-TR" sz="2800" dirty="0" smtClean="0"/>
              <a:t>oluşturulan veri değerlerinin diğer hareketler tarafından görülmemesi gerekir.</a:t>
            </a:r>
          </a:p>
        </p:txBody>
      </p:sp>
      <p:sp>
        <p:nvSpPr>
          <p:cNvPr id="36866" name="5 Slayt Numarası Yer Tutucusu"/>
          <p:cNvSpPr>
            <a:spLocks noGrp="1"/>
          </p:cNvSpPr>
          <p:nvPr>
            <p:ph type="sldNum" sz="quarter" idx="12"/>
          </p:nvPr>
        </p:nvSpPr>
        <p:spPr>
          <a:noFill/>
        </p:spPr>
        <p:txBody>
          <a:bodyPr/>
          <a:lstStyle/>
          <a:p>
            <a:fld id="{15F2F892-AF29-4130-A49B-ABEC655A8FC0}" type="slidenum">
              <a:rPr lang="tr-TR" smtClean="0"/>
              <a:pPr/>
              <a:t>36</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ox(in)">
                                      <p:cBhvr>
                                        <p:cTn id="7" dur="5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diamond(in)">
                                      <p:cBhvr>
                                        <p:cTn id="12" dur="20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Grp="1" noChangeArrowheads="1"/>
          </p:cNvSpPr>
          <p:nvPr>
            <p:ph type="title"/>
          </p:nvPr>
        </p:nvSpPr>
        <p:spPr>
          <a:xfrm>
            <a:off x="920531" y="829352"/>
            <a:ext cx="7488832" cy="744736"/>
          </a:xfrm>
          <a:noFill/>
        </p:spPr>
        <p:txBody>
          <a:bodyPr>
            <a:noAutofit/>
          </a:bodyPr>
          <a:lstStyle/>
          <a:p>
            <a:pPr algn="ctr" eaLnBrk="1" hangingPunct="1"/>
            <a:r>
              <a:rPr lang="tr-TR" sz="5400" b="1" dirty="0" smtClean="0">
                <a:solidFill>
                  <a:schemeClr val="tx1"/>
                </a:solidFill>
              </a:rPr>
              <a:t>Hareket Yöneticisi (Devam)</a:t>
            </a:r>
          </a:p>
        </p:txBody>
      </p:sp>
      <p:sp>
        <p:nvSpPr>
          <p:cNvPr id="37891" name="Rectangle 6"/>
          <p:cNvSpPr>
            <a:spLocks noGrp="1" noChangeArrowheads="1"/>
          </p:cNvSpPr>
          <p:nvPr>
            <p:ph idx="1"/>
          </p:nvPr>
        </p:nvSpPr>
        <p:spPr>
          <a:xfrm>
            <a:off x="467544" y="2059938"/>
            <a:ext cx="8424936" cy="3169262"/>
          </a:xfrm>
          <a:noFill/>
        </p:spPr>
        <p:txBody>
          <a:bodyPr>
            <a:normAutofit/>
          </a:bodyPr>
          <a:lstStyle/>
          <a:p>
            <a:pPr algn="just" eaLnBrk="1" hangingPunct="1">
              <a:buFont typeface="Arial" panose="020B0604020202020204" pitchFamily="34" charset="0"/>
              <a:buChar char="•"/>
            </a:pPr>
            <a:r>
              <a:rPr lang="tr-TR" sz="2800" dirty="0" smtClean="0"/>
              <a:t>Hareket yöneticisi, hem hareketlerin ACID özelliğinin bozulmamasını hem de birlikte (eşzamanlı) işletilmelerini sağlar. </a:t>
            </a:r>
            <a:endParaRPr lang="en-US" sz="2800" dirty="0" smtClean="0"/>
          </a:p>
          <a:p>
            <a:pPr algn="just" eaLnBrk="1" hangingPunct="1">
              <a:buFont typeface="Arial" panose="020B0604020202020204" pitchFamily="34" charset="0"/>
              <a:buChar char="•"/>
            </a:pPr>
            <a:r>
              <a:rPr lang="tr-TR" sz="2800" dirty="0" smtClean="0"/>
              <a:t>Bunu gerçekleştirmek için de kilitleme (locking), günlük tutma (logging) ve hareket tamamlama (transaction commitment) gibi teknikleri kullanır (daha sonra açıklanacaktır).</a:t>
            </a:r>
          </a:p>
        </p:txBody>
      </p:sp>
      <p:sp>
        <p:nvSpPr>
          <p:cNvPr id="37890" name="5 Slayt Numarası Yer Tutucusu"/>
          <p:cNvSpPr>
            <a:spLocks noGrp="1"/>
          </p:cNvSpPr>
          <p:nvPr>
            <p:ph type="sldNum" sz="quarter" idx="12"/>
          </p:nvPr>
        </p:nvSpPr>
        <p:spPr>
          <a:noFill/>
        </p:spPr>
        <p:txBody>
          <a:bodyPr/>
          <a:lstStyle/>
          <a:p>
            <a:fld id="{A7BDDBD2-B8B9-4893-83B5-AD53978DCC56}" type="slidenum">
              <a:rPr lang="tr-TR" smtClean="0"/>
              <a:pPr/>
              <a:t>37</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ox(in)">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box(in)">
                                      <p:cBhvr>
                                        <p:cTn id="12" dur="5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box(in)">
                                      <p:cBhvr>
                                        <p:cTn id="17"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187624" y="974278"/>
            <a:ext cx="6347713" cy="651117"/>
          </a:xfrm>
        </p:spPr>
        <p:txBody>
          <a:bodyPr>
            <a:noAutofit/>
          </a:bodyPr>
          <a:lstStyle/>
          <a:p>
            <a:pPr algn="ctr" eaLnBrk="1" hangingPunct="1"/>
            <a:r>
              <a:rPr lang="tr-TR" sz="5400" b="1" dirty="0" smtClean="0">
                <a:solidFill>
                  <a:schemeClr val="tx1"/>
                </a:solidFill>
              </a:rPr>
              <a:t>Veri Tabanı Yöneticisi</a:t>
            </a:r>
          </a:p>
        </p:txBody>
      </p:sp>
      <p:sp>
        <p:nvSpPr>
          <p:cNvPr id="30724" name="Rectangle 3"/>
          <p:cNvSpPr>
            <a:spLocks noGrp="1" noChangeArrowheads="1"/>
          </p:cNvSpPr>
          <p:nvPr>
            <p:ph idx="1"/>
          </p:nvPr>
        </p:nvSpPr>
        <p:spPr>
          <a:xfrm>
            <a:off x="683568" y="1988840"/>
            <a:ext cx="8229600" cy="3456384"/>
          </a:xfrm>
        </p:spPr>
        <p:txBody>
          <a:bodyPr>
            <a:normAutofit/>
          </a:bodyPr>
          <a:lstStyle/>
          <a:p>
            <a:pPr algn="just" eaLnBrk="1" hangingPunct="1">
              <a:buFont typeface="Arial" panose="020B0604020202020204" pitchFamily="34" charset="0"/>
              <a:buChar char="•"/>
            </a:pPr>
            <a:r>
              <a:rPr lang="tr-TR" sz="2800" dirty="0" smtClean="0"/>
              <a:t>Veri Tabanı Yöneticisi (Database Manager), kullanıcı isteklerini veri tabanı üzerinde gerçekleştiren ve çok kullanıcılı ortamdaki işletimsel sorunları çözümleyen yazılımlar bütünüdür.</a:t>
            </a:r>
            <a:endParaRPr lang="en-US" sz="2800" dirty="0" smtClean="0"/>
          </a:p>
          <a:p>
            <a:pPr algn="just" eaLnBrk="1" hangingPunct="1">
              <a:buFont typeface="Arial" panose="020B0604020202020204" pitchFamily="34" charset="0"/>
              <a:buChar char="•"/>
            </a:pPr>
            <a:r>
              <a:rPr lang="tr-TR" sz="2800" dirty="0" smtClean="0"/>
              <a:t>VTYS’nin gerçekleştirdiği işlemlerin önemli bir bölümü bu katman tarafından gerçekleştirilmektedir.</a:t>
            </a:r>
          </a:p>
        </p:txBody>
      </p:sp>
      <p:sp>
        <p:nvSpPr>
          <p:cNvPr id="30722" name="5 Slayt Numarası Yer Tutucusu"/>
          <p:cNvSpPr>
            <a:spLocks noGrp="1"/>
          </p:cNvSpPr>
          <p:nvPr>
            <p:ph type="sldNum" sz="quarter" idx="12"/>
          </p:nvPr>
        </p:nvSpPr>
        <p:spPr>
          <a:noFill/>
        </p:spPr>
        <p:txBody>
          <a:bodyPr/>
          <a:lstStyle/>
          <a:p>
            <a:fld id="{35852EC0-21BE-460A-933D-C843CBC5A5C3}" type="slidenum">
              <a:rPr lang="tr-TR" smtClean="0"/>
              <a:pPr/>
              <a:t>38</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in)">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Effect transition="in" filter="diamond(in)">
                                      <p:cBhvr>
                                        <p:cTn id="12" dur="2000"/>
                                        <p:tgtEl>
                                          <p:spTgt spid="307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0724">
                                            <p:txEl>
                                              <p:pRg st="1" end="1"/>
                                            </p:txEl>
                                          </p:spTgt>
                                        </p:tgtEl>
                                        <p:attrNameLst>
                                          <p:attrName>style.visibility</p:attrName>
                                        </p:attrNameLst>
                                      </p:cBhvr>
                                      <p:to>
                                        <p:strVal val="visible"/>
                                      </p:to>
                                    </p:set>
                                    <p:animEffect transition="in" filter="diamond(in)">
                                      <p:cBhvr>
                                        <p:cTn id="17" dur="2000"/>
                                        <p:tgtEl>
                                          <p:spTgt spid="307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259632" y="836712"/>
            <a:ext cx="6347713" cy="757800"/>
          </a:xfrm>
        </p:spPr>
        <p:txBody>
          <a:bodyPr>
            <a:noAutofit/>
          </a:bodyPr>
          <a:lstStyle/>
          <a:p>
            <a:pPr algn="ctr" eaLnBrk="1" hangingPunct="1"/>
            <a:r>
              <a:rPr lang="tr-TR" sz="5400" b="1" dirty="0" smtClean="0">
                <a:solidFill>
                  <a:schemeClr val="tx1"/>
                </a:solidFill>
              </a:rPr>
              <a:t>Veri İşleme Dili (DML)</a:t>
            </a:r>
          </a:p>
        </p:txBody>
      </p:sp>
      <p:sp>
        <p:nvSpPr>
          <p:cNvPr id="28676" name="Rectangle 3"/>
          <p:cNvSpPr>
            <a:spLocks noGrp="1" noChangeArrowheads="1"/>
          </p:cNvSpPr>
          <p:nvPr>
            <p:ph idx="1"/>
          </p:nvPr>
        </p:nvSpPr>
        <p:spPr>
          <a:xfrm>
            <a:off x="611560" y="1841748"/>
            <a:ext cx="7920880" cy="3171428"/>
          </a:xfrm>
        </p:spPr>
        <p:txBody>
          <a:bodyPr>
            <a:noAutofit/>
          </a:bodyPr>
          <a:lstStyle/>
          <a:p>
            <a:pPr algn="just" eaLnBrk="1" hangingPunct="1">
              <a:buFont typeface="Arial" panose="020B0604020202020204" pitchFamily="34" charset="0"/>
              <a:buChar char="•"/>
            </a:pPr>
            <a:r>
              <a:rPr lang="tr-TR" sz="2800" dirty="0" smtClean="0"/>
              <a:t>Veritabanı üzerinde, veriyi değiştirme, silme ve güncelleme gibi sorgularla ifade edilemeyecek ya da sorgularla ifade edilmesi uygun olmayan işlemler de gerçekleştirilir.</a:t>
            </a:r>
            <a:endParaRPr lang="en-US" sz="2800" dirty="0" smtClean="0"/>
          </a:p>
          <a:p>
            <a:pPr algn="just" eaLnBrk="1" hangingPunct="1">
              <a:buFont typeface="Arial" panose="020B0604020202020204" pitchFamily="34" charset="0"/>
              <a:buChar char="•"/>
            </a:pPr>
            <a:r>
              <a:rPr lang="tr-TR" sz="2800" dirty="0" smtClean="0"/>
              <a:t>Bu işlemler için Veri İşleme Dili (DML: Data Manipulation Language) olarak adlandırılan bir dil kullanılır.</a:t>
            </a:r>
          </a:p>
        </p:txBody>
      </p:sp>
      <p:sp>
        <p:nvSpPr>
          <p:cNvPr id="28674" name="5 Slayt Numarası Yer Tutucusu"/>
          <p:cNvSpPr>
            <a:spLocks noGrp="1"/>
          </p:cNvSpPr>
          <p:nvPr>
            <p:ph type="sldNum" sz="quarter" idx="12"/>
          </p:nvPr>
        </p:nvSpPr>
        <p:spPr>
          <a:noFill/>
        </p:spPr>
        <p:txBody>
          <a:bodyPr/>
          <a:lstStyle/>
          <a:p>
            <a:fld id="{9ADCD5AB-5F3B-4875-ABF5-DA53BD479F5A}" type="slidenum">
              <a:rPr lang="tr-TR" smtClean="0"/>
              <a:pPr/>
              <a:t>39</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ox(in)">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diamond(in)">
                                      <p:cBhvr>
                                        <p:cTn id="12" dur="2000"/>
                                        <p:tgtEl>
                                          <p:spTgt spid="286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676">
                                            <p:txEl>
                                              <p:pRg st="1" end="1"/>
                                            </p:txEl>
                                          </p:spTgt>
                                        </p:tgtEl>
                                        <p:attrNameLst>
                                          <p:attrName>style.visibility</p:attrName>
                                        </p:attrNameLst>
                                      </p:cBhvr>
                                      <p:to>
                                        <p:strVal val="visible"/>
                                      </p:to>
                                    </p:set>
                                    <p:animEffect transition="in" filter="diamond(in)">
                                      <p:cBhvr>
                                        <p:cTn id="17" dur="2000"/>
                                        <p:tgtEl>
                                          <p:spTgt spid="286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6347713" cy="1275985"/>
          </a:xfrm>
        </p:spPr>
        <p:txBody>
          <a:bodyPr>
            <a:normAutofit fontScale="90000"/>
          </a:bodyPr>
          <a:lstStyle/>
          <a:p>
            <a:pPr algn="ctr"/>
            <a:r>
              <a:rPr lang="tr-TR" b="1" dirty="0" smtClean="0">
                <a:solidFill>
                  <a:schemeClr val="tx1"/>
                </a:solidFill>
              </a:rPr>
              <a:t>Geleneksel Dosyalama Sistemler</a:t>
            </a:r>
            <a:r>
              <a:rPr lang="en-US" b="1" dirty="0" err="1" smtClean="0">
                <a:solidFill>
                  <a:schemeClr val="tx1"/>
                </a:solidFill>
              </a:rPr>
              <a:t>i</a:t>
            </a:r>
            <a:endParaRPr lang="tr-TR" b="1" dirty="0">
              <a:solidFill>
                <a:schemeClr val="tx1"/>
              </a:solidFill>
            </a:endParaRPr>
          </a:p>
        </p:txBody>
      </p:sp>
      <p:sp>
        <p:nvSpPr>
          <p:cNvPr id="3" name="Content Placeholder 2"/>
          <p:cNvSpPr>
            <a:spLocks noGrp="1"/>
          </p:cNvSpPr>
          <p:nvPr>
            <p:ph idx="1"/>
          </p:nvPr>
        </p:nvSpPr>
        <p:spPr>
          <a:xfrm>
            <a:off x="683568" y="1844824"/>
            <a:ext cx="8176282" cy="3463711"/>
          </a:xfrm>
        </p:spPr>
        <p:txBody>
          <a:bodyPr>
            <a:noAutofit/>
          </a:bodyPr>
          <a:lstStyle/>
          <a:p>
            <a:pPr algn="just">
              <a:buFont typeface="Arial" panose="020B0604020202020204" pitchFamily="34" charset="0"/>
              <a:buChar char="•"/>
            </a:pPr>
            <a:r>
              <a:rPr lang="tr-TR" sz="2200" dirty="0" smtClean="0"/>
              <a:t> </a:t>
            </a:r>
            <a:r>
              <a:rPr lang="en-US" sz="2200" dirty="0" err="1" smtClean="0"/>
              <a:t>Şirketlerin</a:t>
            </a:r>
            <a:r>
              <a:rPr lang="en-US" sz="2200" dirty="0" smtClean="0"/>
              <a:t>, </a:t>
            </a:r>
            <a:r>
              <a:rPr lang="en-US" sz="2200" dirty="0" err="1" smtClean="0"/>
              <a:t>kuruluşların</a:t>
            </a:r>
            <a:r>
              <a:rPr lang="en-US" sz="2200" dirty="0" smtClean="0"/>
              <a:t> </a:t>
            </a:r>
            <a:r>
              <a:rPr lang="en-US" sz="2200" dirty="0" err="1" smtClean="0"/>
              <a:t>veya</a:t>
            </a:r>
            <a:r>
              <a:rPr lang="en-US" sz="2200" dirty="0" smtClean="0"/>
              <a:t> </a:t>
            </a:r>
            <a:r>
              <a:rPr lang="en-US" sz="2200" dirty="0" err="1" smtClean="0"/>
              <a:t>kişilerin</a:t>
            </a:r>
            <a:r>
              <a:rPr lang="en-US" sz="2200" dirty="0" smtClean="0"/>
              <a:t> </a:t>
            </a:r>
            <a:r>
              <a:rPr lang="en-US" sz="2200" dirty="0" err="1" smtClean="0"/>
              <a:t>günlük</a:t>
            </a:r>
            <a:r>
              <a:rPr lang="en-US" sz="2200" dirty="0" smtClean="0"/>
              <a:t> </a:t>
            </a:r>
            <a:r>
              <a:rPr lang="en-US" sz="2200" dirty="0" err="1" smtClean="0"/>
              <a:t>işlerini</a:t>
            </a:r>
            <a:r>
              <a:rPr lang="en-US" sz="2200" dirty="0" smtClean="0"/>
              <a:t> </a:t>
            </a:r>
            <a:r>
              <a:rPr lang="en-US" sz="2200" dirty="0" err="1" smtClean="0"/>
              <a:t>düzenli</a:t>
            </a:r>
            <a:r>
              <a:rPr lang="en-US" sz="2200" dirty="0" smtClean="0"/>
              <a:t> </a:t>
            </a:r>
            <a:r>
              <a:rPr lang="en-US" sz="2200" dirty="0" err="1" smtClean="0"/>
              <a:t>bir</a:t>
            </a:r>
            <a:r>
              <a:rPr lang="en-US" sz="2200" dirty="0" smtClean="0"/>
              <a:t> </a:t>
            </a:r>
            <a:r>
              <a:rPr lang="en-US" sz="2200" dirty="0" err="1" smtClean="0"/>
              <a:t>şekilde</a:t>
            </a:r>
            <a:r>
              <a:rPr lang="en-US" sz="2200" dirty="0" smtClean="0"/>
              <a:t> </a:t>
            </a:r>
            <a:r>
              <a:rPr lang="en-US" sz="2200" dirty="0" err="1" smtClean="0"/>
              <a:t>sürdürebilmeleri</a:t>
            </a:r>
            <a:r>
              <a:rPr lang="en-US" sz="2200" dirty="0" smtClean="0"/>
              <a:t> </a:t>
            </a:r>
            <a:r>
              <a:rPr lang="en-US" sz="2200" dirty="0" err="1" smtClean="0"/>
              <a:t>için</a:t>
            </a:r>
            <a:r>
              <a:rPr lang="en-US" sz="2200" dirty="0" smtClean="0"/>
              <a:t>, </a:t>
            </a:r>
            <a:r>
              <a:rPr lang="en-US" sz="2200" dirty="0" err="1" smtClean="0"/>
              <a:t>kendi</a:t>
            </a:r>
            <a:r>
              <a:rPr lang="en-US" sz="2200" dirty="0" smtClean="0"/>
              <a:t> </a:t>
            </a:r>
            <a:r>
              <a:rPr lang="en-US" sz="2200" dirty="0" err="1" smtClean="0"/>
              <a:t>işleriyle</a:t>
            </a:r>
            <a:r>
              <a:rPr lang="en-US" sz="2200" dirty="0" smtClean="0"/>
              <a:t> </a:t>
            </a:r>
            <a:r>
              <a:rPr lang="en-US" sz="2200" dirty="0" err="1" smtClean="0"/>
              <a:t>ilgili</a:t>
            </a:r>
            <a:r>
              <a:rPr lang="en-US" sz="2200" dirty="0" smtClean="0"/>
              <a:t> </a:t>
            </a:r>
            <a:r>
              <a:rPr lang="en-US" sz="2200" dirty="0" err="1" smtClean="0"/>
              <a:t>olarak</a:t>
            </a:r>
            <a:r>
              <a:rPr lang="en-US" sz="2200" dirty="0" smtClean="0"/>
              <a:t> </a:t>
            </a:r>
            <a:r>
              <a:rPr lang="en-US" sz="2200" dirty="0" err="1" smtClean="0"/>
              <a:t>tuttukları</a:t>
            </a:r>
            <a:r>
              <a:rPr lang="en-US" sz="2200" dirty="0" smtClean="0"/>
              <a:t> </a:t>
            </a:r>
            <a:r>
              <a:rPr lang="en-US" sz="2200" dirty="0" err="1" smtClean="0"/>
              <a:t>verileri</a:t>
            </a:r>
            <a:r>
              <a:rPr lang="en-US" sz="2200" dirty="0" smtClean="0"/>
              <a:t> </a:t>
            </a:r>
            <a:r>
              <a:rPr lang="en-US" sz="2200" dirty="0" err="1" smtClean="0"/>
              <a:t>arşivlemek</a:t>
            </a:r>
            <a:r>
              <a:rPr lang="en-US" sz="2200" dirty="0" smtClean="0"/>
              <a:t> </a:t>
            </a:r>
            <a:r>
              <a:rPr lang="en-US" sz="2200" dirty="0" err="1" smtClean="0"/>
              <a:t>ve</a:t>
            </a:r>
            <a:r>
              <a:rPr lang="en-US" sz="2200" dirty="0" smtClean="0"/>
              <a:t> </a:t>
            </a:r>
            <a:r>
              <a:rPr lang="en-US" sz="2200" dirty="0" err="1" smtClean="0"/>
              <a:t>özellikle</a:t>
            </a:r>
            <a:r>
              <a:rPr lang="en-US" sz="2200" dirty="0" smtClean="0"/>
              <a:t> </a:t>
            </a:r>
            <a:r>
              <a:rPr lang="en-US" sz="2200" dirty="0" err="1" smtClean="0"/>
              <a:t>verileri</a:t>
            </a:r>
            <a:r>
              <a:rPr lang="en-US" sz="2200" dirty="0" smtClean="0"/>
              <a:t> </a:t>
            </a:r>
            <a:r>
              <a:rPr lang="en-US" sz="2200" dirty="0" err="1" smtClean="0"/>
              <a:t>yeniden</a:t>
            </a:r>
            <a:r>
              <a:rPr lang="en-US" sz="2200" dirty="0" smtClean="0"/>
              <a:t> </a:t>
            </a:r>
            <a:r>
              <a:rPr lang="en-US" sz="2200" dirty="0" err="1" smtClean="0"/>
              <a:t>kullanabilmek</a:t>
            </a:r>
            <a:r>
              <a:rPr lang="en-US" sz="2200" dirty="0" smtClean="0"/>
              <a:t> </a:t>
            </a:r>
            <a:r>
              <a:rPr lang="en-US" sz="2200" dirty="0" err="1" smtClean="0"/>
              <a:t>için</a:t>
            </a:r>
            <a:r>
              <a:rPr lang="en-US" sz="2200" dirty="0" smtClean="0"/>
              <a:t> </a:t>
            </a:r>
            <a:r>
              <a:rPr lang="en-US" sz="2200" dirty="0" err="1" smtClean="0"/>
              <a:t>saklamaları</a:t>
            </a:r>
            <a:r>
              <a:rPr lang="en-US" sz="2200" dirty="0" smtClean="0"/>
              <a:t> </a:t>
            </a:r>
            <a:r>
              <a:rPr lang="en-US" sz="2200" dirty="0" err="1" smtClean="0"/>
              <a:t>gerekmekte</a:t>
            </a:r>
            <a:r>
              <a:rPr lang="tr-TR" sz="2200" dirty="0" smtClean="0"/>
              <a:t>ydi</a:t>
            </a:r>
            <a:r>
              <a:rPr lang="en-US" sz="2200" dirty="0" smtClean="0"/>
              <a:t>.</a:t>
            </a:r>
            <a:endParaRPr lang="tr-TR" sz="2200" dirty="0" smtClean="0"/>
          </a:p>
          <a:p>
            <a:pPr algn="just">
              <a:buFont typeface="Arial" panose="020B0604020202020204" pitchFamily="34" charset="0"/>
              <a:buChar char="•"/>
            </a:pPr>
            <a:r>
              <a:rPr lang="tr-TR" sz="2200" dirty="0" smtClean="0"/>
              <a:t> </a:t>
            </a:r>
            <a:r>
              <a:rPr lang="en-US" sz="2200" dirty="0" err="1" smtClean="0"/>
              <a:t>Bilgisayarlar</a:t>
            </a:r>
            <a:r>
              <a:rPr lang="en-US" sz="2200" dirty="0" smtClean="0"/>
              <a:t> </a:t>
            </a:r>
            <a:r>
              <a:rPr lang="en-US" sz="2200" dirty="0" err="1" smtClean="0"/>
              <a:t>kullanılmaya</a:t>
            </a:r>
            <a:r>
              <a:rPr lang="en-US" sz="2200" dirty="0" smtClean="0"/>
              <a:t> </a:t>
            </a:r>
            <a:r>
              <a:rPr lang="en-US" sz="2200" dirty="0" err="1" smtClean="0"/>
              <a:t>başlamadan</a:t>
            </a:r>
            <a:r>
              <a:rPr lang="en-US" sz="2200" dirty="0" smtClean="0"/>
              <a:t> </a:t>
            </a:r>
            <a:r>
              <a:rPr lang="en-US" sz="2200" dirty="0" err="1" smtClean="0"/>
              <a:t>önce</a:t>
            </a:r>
            <a:r>
              <a:rPr lang="en-US" sz="2200" dirty="0" smtClean="0"/>
              <a:t> </a:t>
            </a:r>
            <a:r>
              <a:rPr lang="en-US" sz="2200" dirty="0" err="1" smtClean="0"/>
              <a:t>dolaplar</a:t>
            </a:r>
            <a:r>
              <a:rPr lang="en-US" sz="2200" dirty="0" smtClean="0"/>
              <a:t> </a:t>
            </a:r>
            <a:r>
              <a:rPr lang="en-US" sz="2200" dirty="0" err="1" smtClean="0"/>
              <a:t>ve</a:t>
            </a:r>
            <a:r>
              <a:rPr lang="en-US" sz="2200" dirty="0" smtClean="0"/>
              <a:t> </a:t>
            </a:r>
            <a:r>
              <a:rPr lang="en-US" sz="2200" dirty="0" err="1" smtClean="0"/>
              <a:t>çekmeceler</a:t>
            </a:r>
            <a:r>
              <a:rPr lang="en-US" sz="2200" dirty="0" smtClean="0"/>
              <a:t> </a:t>
            </a:r>
            <a:r>
              <a:rPr lang="en-US" sz="2200" b="1" dirty="0" err="1" smtClean="0"/>
              <a:t>dosya</a:t>
            </a:r>
            <a:r>
              <a:rPr lang="en-US" sz="2200" dirty="0" smtClean="0"/>
              <a:t> </a:t>
            </a:r>
            <a:r>
              <a:rPr lang="en-US" sz="2200" dirty="0" err="1" smtClean="0"/>
              <a:t>ve</a:t>
            </a:r>
            <a:r>
              <a:rPr lang="en-US" sz="2200" dirty="0" smtClean="0"/>
              <a:t> </a:t>
            </a:r>
            <a:r>
              <a:rPr lang="en-US" sz="2200" b="1" dirty="0" err="1" smtClean="0"/>
              <a:t>klasörlerle</a:t>
            </a:r>
            <a:r>
              <a:rPr lang="en-US" sz="2200" dirty="0" smtClean="0"/>
              <a:t> </a:t>
            </a:r>
            <a:r>
              <a:rPr lang="en-US" sz="2200" dirty="0" err="1" smtClean="0"/>
              <a:t>doldurulurdu</a:t>
            </a:r>
            <a:r>
              <a:rPr lang="en-US" sz="2200" dirty="0" smtClean="0"/>
              <a:t>. </a:t>
            </a:r>
            <a:r>
              <a:rPr lang="en-US" sz="2200" dirty="0" err="1" smtClean="0"/>
              <a:t>Bilgiler</a:t>
            </a:r>
            <a:r>
              <a:rPr lang="en-US" sz="2200" dirty="0" smtClean="0"/>
              <a:t> </a:t>
            </a:r>
            <a:r>
              <a:rPr lang="en-US" sz="2200" dirty="0" err="1" smtClean="0"/>
              <a:t>bu</a:t>
            </a:r>
            <a:r>
              <a:rPr lang="en-US" sz="2200" dirty="0" smtClean="0"/>
              <a:t> </a:t>
            </a:r>
            <a:r>
              <a:rPr lang="en-US" sz="2200" b="1" dirty="0" err="1" smtClean="0"/>
              <a:t>dolap</a:t>
            </a:r>
            <a:r>
              <a:rPr lang="en-US" sz="2200" dirty="0" smtClean="0"/>
              <a:t> </a:t>
            </a:r>
            <a:r>
              <a:rPr lang="en-US" sz="2200" dirty="0" err="1" smtClean="0"/>
              <a:t>veya</a:t>
            </a:r>
            <a:r>
              <a:rPr lang="en-US" sz="2200" dirty="0" smtClean="0"/>
              <a:t> </a:t>
            </a:r>
            <a:r>
              <a:rPr lang="en-US" sz="2200" b="1" dirty="0" err="1" smtClean="0"/>
              <a:t>çekmecelerde</a:t>
            </a:r>
            <a:r>
              <a:rPr lang="en-US" sz="2200" dirty="0" smtClean="0"/>
              <a:t> </a:t>
            </a:r>
            <a:r>
              <a:rPr lang="en-US" sz="2200" dirty="0" err="1" smtClean="0"/>
              <a:t>saklanırdı</a:t>
            </a:r>
            <a:r>
              <a:rPr lang="en-US" sz="2200" dirty="0" smtClean="0"/>
              <a:t>. </a:t>
            </a:r>
            <a:r>
              <a:rPr lang="en-US" sz="2200" dirty="0" err="1" smtClean="0"/>
              <a:t>Bilgiye</a:t>
            </a:r>
            <a:r>
              <a:rPr lang="en-US" sz="2200" dirty="0" smtClean="0"/>
              <a:t> </a:t>
            </a:r>
            <a:r>
              <a:rPr lang="en-US" sz="2200" dirty="0" err="1" smtClean="0"/>
              <a:t>ulaşmak</a:t>
            </a:r>
            <a:r>
              <a:rPr lang="en-US" sz="2200" dirty="0" smtClean="0"/>
              <a:t> </a:t>
            </a:r>
            <a:r>
              <a:rPr lang="en-US" sz="2200" dirty="0" err="1" smtClean="0"/>
              <a:t>için</a:t>
            </a:r>
            <a:r>
              <a:rPr lang="en-US" sz="2200" dirty="0" smtClean="0"/>
              <a:t> </a:t>
            </a:r>
            <a:r>
              <a:rPr lang="en-US" sz="2200" dirty="0" err="1" smtClean="0"/>
              <a:t>dosyaların</a:t>
            </a:r>
            <a:r>
              <a:rPr lang="en-US" sz="2200" dirty="0" smtClean="0"/>
              <a:t> </a:t>
            </a:r>
            <a:r>
              <a:rPr lang="en-US" sz="2200" dirty="0" err="1" smtClean="0"/>
              <a:t>teker</a:t>
            </a:r>
            <a:r>
              <a:rPr lang="en-US" sz="2200" dirty="0" smtClean="0"/>
              <a:t> </a:t>
            </a:r>
            <a:r>
              <a:rPr lang="en-US" sz="2200" dirty="0" err="1" smtClean="0"/>
              <a:t>teker</a:t>
            </a:r>
            <a:r>
              <a:rPr lang="en-US" sz="2200" dirty="0" smtClean="0"/>
              <a:t> </a:t>
            </a:r>
            <a:r>
              <a:rPr lang="en-US" sz="2200" dirty="0" err="1" smtClean="0"/>
              <a:t>incelenmesi</a:t>
            </a:r>
            <a:r>
              <a:rPr lang="en-US" sz="2200" dirty="0" smtClean="0"/>
              <a:t> </a:t>
            </a:r>
            <a:r>
              <a:rPr lang="en-US" sz="2200" dirty="0" err="1" smtClean="0"/>
              <a:t>gerek</a:t>
            </a:r>
            <a:r>
              <a:rPr lang="tr-TR" sz="2200" dirty="0" smtClean="0"/>
              <a:t>irdi</a:t>
            </a:r>
            <a:r>
              <a:rPr lang="en-US" sz="2200" dirty="0" smtClean="0"/>
              <a:t>. Bu </a:t>
            </a:r>
            <a:r>
              <a:rPr lang="en-US" sz="2200" dirty="0" err="1" smtClean="0"/>
              <a:t>zaman</a:t>
            </a:r>
            <a:r>
              <a:rPr lang="en-US" sz="2200" dirty="0" smtClean="0"/>
              <a:t> </a:t>
            </a:r>
            <a:r>
              <a:rPr lang="en-US" sz="2200" dirty="0" err="1" smtClean="0"/>
              <a:t>kaybını</a:t>
            </a:r>
            <a:r>
              <a:rPr lang="en-US" sz="2200" dirty="0" smtClean="0"/>
              <a:t> </a:t>
            </a:r>
            <a:r>
              <a:rPr lang="en-US" sz="2200" dirty="0" err="1" smtClean="0"/>
              <a:t>önleyip</a:t>
            </a:r>
            <a:r>
              <a:rPr lang="en-US" sz="2200" dirty="0" smtClean="0"/>
              <a:t> </a:t>
            </a:r>
            <a:r>
              <a:rPr lang="en-US" sz="2200" dirty="0" err="1" smtClean="0"/>
              <a:t>bilgilere</a:t>
            </a:r>
            <a:r>
              <a:rPr lang="en-US" sz="2200" dirty="0" smtClean="0"/>
              <a:t> </a:t>
            </a:r>
            <a:r>
              <a:rPr lang="en-US" sz="2200" dirty="0" err="1" smtClean="0"/>
              <a:t>daha</a:t>
            </a:r>
            <a:r>
              <a:rPr lang="en-US" sz="2200" dirty="0" smtClean="0"/>
              <a:t> </a:t>
            </a:r>
            <a:r>
              <a:rPr lang="en-US" sz="2200" dirty="0" err="1" smtClean="0"/>
              <a:t>çabuk</a:t>
            </a:r>
            <a:r>
              <a:rPr lang="en-US" sz="2200" dirty="0" smtClean="0"/>
              <a:t> </a:t>
            </a:r>
            <a:r>
              <a:rPr lang="en-US" sz="2200" dirty="0" err="1" smtClean="0"/>
              <a:t>ulaşmak</a:t>
            </a:r>
            <a:r>
              <a:rPr lang="en-US" sz="2200" dirty="0" smtClean="0"/>
              <a:t> </a:t>
            </a:r>
            <a:r>
              <a:rPr lang="en-US" sz="2200" dirty="0" err="1" smtClean="0"/>
              <a:t>için</a:t>
            </a:r>
            <a:r>
              <a:rPr lang="en-US" sz="2200" dirty="0" smtClean="0"/>
              <a:t> </a:t>
            </a:r>
            <a:r>
              <a:rPr lang="en-US" sz="2200" dirty="0" err="1" smtClean="0">
                <a:solidFill>
                  <a:srgbClr val="FF0000"/>
                </a:solidFill>
              </a:rPr>
              <a:t>indeksleme</a:t>
            </a:r>
            <a:r>
              <a:rPr lang="en-US" sz="2200" dirty="0" smtClean="0">
                <a:solidFill>
                  <a:srgbClr val="FF0000"/>
                </a:solidFill>
              </a:rPr>
              <a:t> </a:t>
            </a:r>
            <a:r>
              <a:rPr lang="en-US" sz="2200" dirty="0" err="1" smtClean="0"/>
              <a:t>yöntemine</a:t>
            </a:r>
            <a:r>
              <a:rPr lang="en-US" sz="2200" dirty="0" smtClean="0"/>
              <a:t> </a:t>
            </a:r>
            <a:r>
              <a:rPr lang="en-US" sz="2200" dirty="0" err="1" smtClean="0"/>
              <a:t>başvurulmuştur</a:t>
            </a:r>
            <a:r>
              <a:rPr lang="en-US" sz="2200" dirty="0" smtClean="0"/>
              <a:t>.</a:t>
            </a:r>
          </a:p>
          <a:p>
            <a:endParaRPr lang="en-US" sz="2200" dirty="0" smtClean="0"/>
          </a:p>
          <a:p>
            <a:endParaRPr lang="tr-TR" sz="22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4</a:t>
            </a:fld>
            <a:endParaRPr lang="tr-TR"/>
          </a:p>
        </p:txBody>
      </p:sp>
    </p:spTree>
    <p:extLst>
      <p:ext uri="{BB962C8B-B14F-4D97-AF65-F5344CB8AC3E}">
        <p14:creationId xmlns:p14="http://schemas.microsoft.com/office/powerpoint/2010/main" val="250236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755576" y="879054"/>
            <a:ext cx="7498080" cy="806160"/>
          </a:xfrm>
        </p:spPr>
        <p:txBody>
          <a:bodyPr>
            <a:normAutofit/>
          </a:bodyPr>
          <a:lstStyle/>
          <a:p>
            <a:pPr algn="ctr" eaLnBrk="1" hangingPunct="1"/>
            <a:r>
              <a:rPr lang="tr-TR" sz="5400" b="1" dirty="0" smtClean="0">
                <a:solidFill>
                  <a:schemeClr val="tx1"/>
                </a:solidFill>
              </a:rPr>
              <a:t>Veri Modeli</a:t>
            </a:r>
          </a:p>
        </p:txBody>
      </p:sp>
      <p:sp>
        <p:nvSpPr>
          <p:cNvPr id="17412" name="Rectangle 3"/>
          <p:cNvSpPr>
            <a:spLocks noGrp="1" noChangeArrowheads="1"/>
          </p:cNvSpPr>
          <p:nvPr>
            <p:ph idx="1"/>
          </p:nvPr>
        </p:nvSpPr>
        <p:spPr>
          <a:xfrm>
            <a:off x="611560" y="1749598"/>
            <a:ext cx="8229600" cy="4487713"/>
          </a:xfrm>
        </p:spPr>
        <p:txBody>
          <a:bodyPr>
            <a:noAutofit/>
          </a:bodyPr>
          <a:lstStyle/>
          <a:p>
            <a:pPr algn="just" eaLnBrk="1" hangingPunct="1">
              <a:lnSpc>
                <a:spcPct val="80000"/>
              </a:lnSpc>
              <a:buFont typeface="Arial" panose="020B0604020202020204" pitchFamily="34" charset="0"/>
              <a:buChar char="•"/>
            </a:pPr>
            <a:r>
              <a:rPr lang="tr-TR" sz="2800" dirty="0" smtClean="0"/>
              <a:t>Her Veritabanı Yönetim Sistemi bir Veri Modeli (Data Model) kullanır.</a:t>
            </a:r>
            <a:endParaRPr lang="en-US" sz="2800" dirty="0" smtClean="0"/>
          </a:p>
          <a:p>
            <a:pPr algn="just" eaLnBrk="1" hangingPunct="1">
              <a:lnSpc>
                <a:spcPct val="80000"/>
              </a:lnSpc>
              <a:buFont typeface="Arial" panose="020B0604020202020204" pitchFamily="34" charset="0"/>
              <a:buChar char="•"/>
            </a:pPr>
            <a:r>
              <a:rPr lang="tr-TR" sz="2800" dirty="0" smtClean="0"/>
              <a:t>Veri modeli, verileri mantıksal düzeyde düzenlemek için kullanılan yapılar, kavramlar ve işlemler topluluğu olarak tanımlanır. </a:t>
            </a:r>
            <a:endParaRPr lang="en-US" sz="2800" dirty="0" smtClean="0"/>
          </a:p>
          <a:p>
            <a:pPr algn="just" eaLnBrk="1" hangingPunct="1">
              <a:lnSpc>
                <a:spcPct val="80000"/>
              </a:lnSpc>
              <a:buFont typeface="Arial" panose="020B0604020202020204" pitchFamily="34" charset="0"/>
              <a:buChar char="•"/>
            </a:pPr>
            <a:r>
              <a:rPr lang="tr-TR" sz="2800" dirty="0" smtClean="0"/>
              <a:t>Veritabanını tasarlayan kullanıcı, veri modelinin yapılarını ve kavramlarını kullanarak mantısal düzeydeki düzenlemelerini oluşturur, veritabanı tasarım belirtimlerini hazırlar. </a:t>
            </a:r>
            <a:endParaRPr lang="en-US" sz="2800" dirty="0" smtClean="0"/>
          </a:p>
          <a:p>
            <a:pPr algn="just" eaLnBrk="1" hangingPunct="1">
              <a:lnSpc>
                <a:spcPct val="80000"/>
              </a:lnSpc>
              <a:buFont typeface="Arial" panose="020B0604020202020204" pitchFamily="34" charset="0"/>
              <a:buChar char="•"/>
            </a:pPr>
            <a:r>
              <a:rPr lang="tr-TR" sz="2800" dirty="0" smtClean="0"/>
              <a:t>Hazırlanan tasarım belirtimleri biçimsel tanımlara dönüştürülerek Veri Tabanı Yönetim Sistemine girilir. </a:t>
            </a:r>
            <a:endParaRPr lang="tr-TR" sz="2800" dirty="0" smtClean="0">
              <a:latin typeface="Times New Roman" charset="0"/>
            </a:endParaRPr>
          </a:p>
        </p:txBody>
      </p:sp>
      <p:sp>
        <p:nvSpPr>
          <p:cNvPr id="17410" name="5 Slayt Numarası Yer Tutucusu"/>
          <p:cNvSpPr>
            <a:spLocks noGrp="1"/>
          </p:cNvSpPr>
          <p:nvPr>
            <p:ph type="sldNum" sz="quarter" idx="12"/>
          </p:nvPr>
        </p:nvSpPr>
        <p:spPr>
          <a:noFill/>
        </p:spPr>
        <p:txBody>
          <a:bodyPr/>
          <a:lstStyle/>
          <a:p>
            <a:fld id="{D75C03AA-5264-4FAE-9AFF-03196F6299E1}" type="slidenum">
              <a:rPr lang="tr-TR" smtClean="0"/>
              <a:pPr/>
              <a:t>40</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Effect transition="in" filter="diamond(in)">
                                      <p:cBhvr>
                                        <p:cTn id="12" dur="2000"/>
                                        <p:tgtEl>
                                          <p:spTgt spid="174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Effect transition="in" filter="diamond(in)">
                                      <p:cBhvr>
                                        <p:cTn id="17" dur="2000"/>
                                        <p:tgtEl>
                                          <p:spTgt spid="174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412">
                                            <p:txEl>
                                              <p:pRg st="2" end="2"/>
                                            </p:txEl>
                                          </p:spTgt>
                                        </p:tgtEl>
                                        <p:attrNameLst>
                                          <p:attrName>style.visibility</p:attrName>
                                        </p:attrNameLst>
                                      </p:cBhvr>
                                      <p:to>
                                        <p:strVal val="visible"/>
                                      </p:to>
                                    </p:set>
                                    <p:animEffect transition="in" filter="diamond(in)">
                                      <p:cBhvr>
                                        <p:cTn id="22" dur="2000"/>
                                        <p:tgtEl>
                                          <p:spTgt spid="174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412">
                                            <p:txEl>
                                              <p:pRg st="3" end="3"/>
                                            </p:txEl>
                                          </p:spTgt>
                                        </p:tgtEl>
                                        <p:attrNameLst>
                                          <p:attrName>style.visibility</p:attrName>
                                        </p:attrNameLst>
                                      </p:cBhvr>
                                      <p:to>
                                        <p:strVal val="visible"/>
                                      </p:to>
                                    </p:set>
                                    <p:animEffect transition="in" filter="diamond(in)">
                                      <p:cBhvr>
                                        <p:cTn id="27" dur="2000"/>
                                        <p:tgtEl>
                                          <p:spTgt spid="17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032060" y="761704"/>
            <a:ext cx="7344816" cy="758374"/>
          </a:xfrm>
        </p:spPr>
        <p:txBody>
          <a:bodyPr>
            <a:noAutofit/>
          </a:bodyPr>
          <a:lstStyle/>
          <a:p>
            <a:pPr algn="ctr" eaLnBrk="1" hangingPunct="1"/>
            <a:r>
              <a:rPr lang="tr-TR" sz="5400" b="1" dirty="0" smtClean="0">
                <a:solidFill>
                  <a:schemeClr val="tx1"/>
                </a:solidFill>
              </a:rPr>
              <a:t>Veri Tanımlama Dili (VTD)</a:t>
            </a:r>
          </a:p>
        </p:txBody>
      </p:sp>
      <p:sp>
        <p:nvSpPr>
          <p:cNvPr id="18436" name="Rectangle 3"/>
          <p:cNvSpPr>
            <a:spLocks noGrp="1" noChangeArrowheads="1"/>
          </p:cNvSpPr>
          <p:nvPr>
            <p:ph idx="1"/>
          </p:nvPr>
        </p:nvSpPr>
        <p:spPr>
          <a:xfrm>
            <a:off x="516456" y="1867421"/>
            <a:ext cx="8376024" cy="3865835"/>
          </a:xfrm>
        </p:spPr>
        <p:txBody>
          <a:bodyPr>
            <a:noAutofit/>
          </a:bodyPr>
          <a:lstStyle/>
          <a:p>
            <a:pPr algn="just" eaLnBrk="1" hangingPunct="1">
              <a:lnSpc>
                <a:spcPct val="80000"/>
              </a:lnSpc>
              <a:buFont typeface="Arial" panose="020B0604020202020204" pitchFamily="34" charset="0"/>
              <a:buChar char="•"/>
            </a:pPr>
            <a:r>
              <a:rPr lang="tr-TR" sz="2800" dirty="0" smtClean="0"/>
              <a:t>Veritabanı tanımlarını VTYS'ye iletmek için kullanılan biçimsel dile Veri Tanımlama Dili (DDL: Data Definition Language) adı verilir.</a:t>
            </a:r>
            <a:endParaRPr lang="en-US" sz="2800" dirty="0" smtClean="0"/>
          </a:p>
          <a:p>
            <a:pPr algn="just" eaLnBrk="1" hangingPunct="1">
              <a:lnSpc>
                <a:spcPct val="80000"/>
              </a:lnSpc>
              <a:buFont typeface="Arial" panose="020B0604020202020204" pitchFamily="34" charset="0"/>
              <a:buChar char="•"/>
            </a:pPr>
            <a:r>
              <a:rPr lang="tr-TR" sz="2800" dirty="0" smtClean="0"/>
              <a:t>Veri Tanımlama Dili kullanılarak oluşturulan veri tabanı tanımları, VTYS'nin Veri Tanımlama Dili Derleyicisi olarak </a:t>
            </a:r>
            <a:r>
              <a:rPr lang="tr-TR" sz="2800" dirty="0" smtClean="0"/>
              <a:t>adlandırılan </a:t>
            </a:r>
            <a:r>
              <a:rPr lang="tr-TR" sz="2800" dirty="0" smtClean="0"/>
              <a:t>bir bileşeni tarafından çözümlenir, varsa eksik ve yanlışları bulunarak kullanıcıya iletilir. </a:t>
            </a:r>
            <a:endParaRPr lang="en-US" sz="2800" dirty="0" smtClean="0"/>
          </a:p>
          <a:p>
            <a:pPr algn="just" eaLnBrk="1" hangingPunct="1">
              <a:lnSpc>
                <a:spcPct val="80000"/>
              </a:lnSpc>
              <a:buFont typeface="Arial" panose="020B0604020202020204" pitchFamily="34" charset="0"/>
              <a:buChar char="•"/>
            </a:pPr>
            <a:r>
              <a:rPr lang="tr-TR" sz="2800" dirty="0" smtClean="0"/>
              <a:t>Yanlışlardan arınmış veri tabanı </a:t>
            </a:r>
            <a:r>
              <a:rPr lang="tr-TR" sz="2800" dirty="0" smtClean="0"/>
              <a:t>tanımları, </a:t>
            </a:r>
            <a:r>
              <a:rPr lang="tr-TR" sz="2800" dirty="0" smtClean="0"/>
              <a:t>VTYS tarafından uygun yapılara dönüştürülerek saklanır.</a:t>
            </a:r>
          </a:p>
        </p:txBody>
      </p:sp>
      <p:sp>
        <p:nvSpPr>
          <p:cNvPr id="18434" name="5 Slayt Numarası Yer Tutucusu"/>
          <p:cNvSpPr>
            <a:spLocks noGrp="1"/>
          </p:cNvSpPr>
          <p:nvPr>
            <p:ph type="sldNum" sz="quarter" idx="12"/>
          </p:nvPr>
        </p:nvSpPr>
        <p:spPr>
          <a:noFill/>
        </p:spPr>
        <p:txBody>
          <a:bodyPr/>
          <a:lstStyle/>
          <a:p>
            <a:fld id="{5EDC5E3D-7E9F-45D8-903B-58A3B30ADF7A}" type="slidenum">
              <a:rPr lang="tr-TR" smtClean="0"/>
              <a:pPr/>
              <a:t>41</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ox(in)">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436">
                                            <p:txEl>
                                              <p:pRg st="0" end="0"/>
                                            </p:txEl>
                                          </p:spTgt>
                                        </p:tgtEl>
                                        <p:attrNameLst>
                                          <p:attrName>style.visibility</p:attrName>
                                        </p:attrNameLst>
                                      </p:cBhvr>
                                      <p:to>
                                        <p:strVal val="visible"/>
                                      </p:to>
                                    </p:set>
                                    <p:animEffect transition="in" filter="diamond(in)">
                                      <p:cBhvr>
                                        <p:cTn id="12" dur="2000"/>
                                        <p:tgtEl>
                                          <p:spTgt spid="184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436">
                                            <p:txEl>
                                              <p:pRg st="1" end="1"/>
                                            </p:txEl>
                                          </p:spTgt>
                                        </p:tgtEl>
                                        <p:attrNameLst>
                                          <p:attrName>style.visibility</p:attrName>
                                        </p:attrNameLst>
                                      </p:cBhvr>
                                      <p:to>
                                        <p:strVal val="visible"/>
                                      </p:to>
                                    </p:set>
                                    <p:animEffect transition="in" filter="diamond(in)">
                                      <p:cBhvr>
                                        <p:cTn id="17" dur="2000"/>
                                        <p:tgtEl>
                                          <p:spTgt spid="184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8436">
                                            <p:txEl>
                                              <p:pRg st="2" end="2"/>
                                            </p:txEl>
                                          </p:spTgt>
                                        </p:tgtEl>
                                        <p:attrNameLst>
                                          <p:attrName>style.visibility</p:attrName>
                                        </p:attrNameLst>
                                      </p:cBhvr>
                                      <p:to>
                                        <p:strVal val="visible"/>
                                      </p:to>
                                    </p:set>
                                    <p:animEffect transition="in" filter="diamond(in)">
                                      <p:cBhvr>
                                        <p:cTn id="22" dur="20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755576" y="885654"/>
            <a:ext cx="7200800" cy="739921"/>
          </a:xfrm>
        </p:spPr>
        <p:txBody>
          <a:bodyPr>
            <a:noAutofit/>
          </a:bodyPr>
          <a:lstStyle/>
          <a:p>
            <a:pPr algn="ctr" eaLnBrk="1" hangingPunct="1"/>
            <a:r>
              <a:rPr lang="tr-TR" sz="5400" b="1" dirty="0" smtClean="0">
                <a:solidFill>
                  <a:schemeClr val="tx1"/>
                </a:solidFill>
              </a:rPr>
              <a:t>Veri Tanımlama Dili (VTD) (Devam)</a:t>
            </a:r>
          </a:p>
        </p:txBody>
      </p:sp>
      <p:sp>
        <p:nvSpPr>
          <p:cNvPr id="19460" name="Rectangle 4"/>
          <p:cNvSpPr>
            <a:spLocks noGrp="1" noChangeArrowheads="1"/>
          </p:cNvSpPr>
          <p:nvPr>
            <p:ph idx="1"/>
          </p:nvPr>
        </p:nvSpPr>
        <p:spPr>
          <a:xfrm>
            <a:off x="539552" y="1772816"/>
            <a:ext cx="8352928" cy="4392488"/>
          </a:xfrm>
        </p:spPr>
        <p:txBody>
          <a:bodyPr>
            <a:noAutofit/>
          </a:bodyPr>
          <a:lstStyle/>
          <a:p>
            <a:pPr algn="just" eaLnBrk="1" hangingPunct="1">
              <a:lnSpc>
                <a:spcPct val="80000"/>
              </a:lnSpc>
              <a:buFont typeface="Arial" panose="020B0604020202020204" pitchFamily="34" charset="0"/>
              <a:buChar char="•"/>
            </a:pPr>
            <a:r>
              <a:rPr lang="tr-TR" sz="2800" dirty="0" smtClean="0"/>
              <a:t>Veritabanı tanımlarının VTYS tarafından derlenerek </a:t>
            </a:r>
            <a:r>
              <a:rPr lang="tr-TR" sz="2800" dirty="0" smtClean="0"/>
              <a:t>saklanması, </a:t>
            </a:r>
            <a:r>
              <a:rPr lang="tr-TR" sz="2800" dirty="0" smtClean="0"/>
              <a:t>veri tabanı yaklaşımının temel özelliklerinden biridir.</a:t>
            </a:r>
            <a:endParaRPr lang="en-US" sz="2800" dirty="0" smtClean="0"/>
          </a:p>
          <a:p>
            <a:pPr algn="just" eaLnBrk="1" hangingPunct="1">
              <a:lnSpc>
                <a:spcPct val="80000"/>
              </a:lnSpc>
              <a:buFont typeface="Arial" panose="020B0604020202020204" pitchFamily="34" charset="0"/>
              <a:buChar char="•"/>
            </a:pPr>
            <a:r>
              <a:rPr lang="tr-TR" sz="2800" dirty="0" smtClean="0"/>
              <a:t>Bu süreç sayesinde, veri tabanı tanımlarının yetkili kişiler tarafından bir kez yapılması, tanımların kalıcılığının sağlanması ve kullanıcıların bu tanımları </a:t>
            </a:r>
            <a:r>
              <a:rPr lang="tr-TR" sz="2800" dirty="0" smtClean="0"/>
              <a:t>kullanmaları, </a:t>
            </a:r>
            <a:r>
              <a:rPr lang="tr-TR" sz="2800" dirty="0" smtClean="0"/>
              <a:t>ve bu tanımlara uygun işlem yapmaları sağlanmış olur. </a:t>
            </a:r>
            <a:endParaRPr lang="en-US" sz="2800" dirty="0" smtClean="0"/>
          </a:p>
          <a:p>
            <a:pPr algn="just" eaLnBrk="1" hangingPunct="1">
              <a:lnSpc>
                <a:spcPct val="80000"/>
              </a:lnSpc>
              <a:buFont typeface="Arial" panose="020B0604020202020204" pitchFamily="34" charset="0"/>
              <a:buChar char="•"/>
            </a:pPr>
            <a:r>
              <a:rPr lang="tr-TR" sz="2800" dirty="0" smtClean="0"/>
              <a:t>Programlama dili kullanılarak gerçekleştirilen dosya tabanlı uygulamalarda, bilgisayar belleklerinde </a:t>
            </a:r>
            <a:r>
              <a:rPr lang="tr-TR" sz="2800" dirty="0" smtClean="0"/>
              <a:t>yalnızca </a:t>
            </a:r>
            <a:r>
              <a:rPr lang="tr-TR" sz="2800" dirty="0" smtClean="0"/>
              <a:t>veri saklanır. Uygulama programlarında, veri üzerinde yapılacak işlemler yanında verinin tanımı da yer alır.</a:t>
            </a:r>
          </a:p>
        </p:txBody>
      </p:sp>
      <p:sp>
        <p:nvSpPr>
          <p:cNvPr id="19458" name="5 Slayt Numarası Yer Tutucusu"/>
          <p:cNvSpPr>
            <a:spLocks noGrp="1"/>
          </p:cNvSpPr>
          <p:nvPr>
            <p:ph type="sldNum" sz="quarter" idx="12"/>
          </p:nvPr>
        </p:nvSpPr>
        <p:spPr>
          <a:noFill/>
        </p:spPr>
        <p:txBody>
          <a:bodyPr/>
          <a:lstStyle/>
          <a:p>
            <a:fld id="{A34102FC-8867-4D5B-8D4A-846F8ECA8F88}" type="slidenum">
              <a:rPr lang="tr-TR" smtClean="0"/>
              <a:pPr/>
              <a:t>42</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ox(in)">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diamond(in)">
                                      <p:cBhvr>
                                        <p:cTn id="12" dur="2000"/>
                                        <p:tgtEl>
                                          <p:spTgt spid="194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diamond(in)">
                                      <p:cBhvr>
                                        <p:cTn id="17" dur="2000"/>
                                        <p:tgtEl>
                                          <p:spTgt spid="194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diamond(in)">
                                      <p:cBhvr>
                                        <p:cTn id="22" dur="2000"/>
                                        <p:tgtEl>
                                          <p:spTgt spid="19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506155" y="836712"/>
            <a:ext cx="6903208" cy="713698"/>
          </a:xfrm>
        </p:spPr>
        <p:txBody>
          <a:bodyPr>
            <a:noAutofit/>
          </a:bodyPr>
          <a:lstStyle/>
          <a:p>
            <a:pPr algn="ctr" eaLnBrk="1" hangingPunct="1"/>
            <a:r>
              <a:rPr lang="tr-TR" sz="5400" b="1" dirty="0" smtClean="0">
                <a:solidFill>
                  <a:schemeClr val="tx1"/>
                </a:solidFill>
              </a:rPr>
              <a:t>Veri Tanımlama Dili (VTD) (Devam)</a:t>
            </a:r>
          </a:p>
        </p:txBody>
      </p:sp>
      <p:sp>
        <p:nvSpPr>
          <p:cNvPr id="20484" name="Rectangle 4"/>
          <p:cNvSpPr>
            <a:spLocks noGrp="1" noChangeArrowheads="1"/>
          </p:cNvSpPr>
          <p:nvPr>
            <p:ph idx="1"/>
          </p:nvPr>
        </p:nvSpPr>
        <p:spPr>
          <a:xfrm>
            <a:off x="467544" y="1844824"/>
            <a:ext cx="8424936" cy="4536504"/>
          </a:xfrm>
        </p:spPr>
        <p:txBody>
          <a:bodyPr>
            <a:noAutofit/>
          </a:bodyPr>
          <a:lstStyle/>
          <a:p>
            <a:pPr algn="just" eaLnBrk="1" hangingPunct="1">
              <a:lnSpc>
                <a:spcPct val="90000"/>
              </a:lnSpc>
              <a:buFont typeface="Arial" panose="020B0604020202020204" pitchFamily="34" charset="0"/>
              <a:buChar char="•"/>
            </a:pPr>
            <a:r>
              <a:rPr lang="tr-TR" sz="2800" dirty="0" smtClean="0"/>
              <a:t>Veritabanı yaklaşımında ise veri tanımlama ile veriler üzerindeki uygulama işlemleri birbirinden tamamen ayrılmıştır.</a:t>
            </a:r>
            <a:endParaRPr lang="en-US" sz="2800" dirty="0" smtClean="0"/>
          </a:p>
          <a:p>
            <a:pPr algn="just" eaLnBrk="1" hangingPunct="1">
              <a:lnSpc>
                <a:spcPct val="90000"/>
              </a:lnSpc>
              <a:buFont typeface="Arial" panose="020B0604020202020204" pitchFamily="34" charset="0"/>
              <a:buChar char="•"/>
            </a:pPr>
            <a:r>
              <a:rPr lang="tr-TR" sz="2800" dirty="0" smtClean="0"/>
              <a:t>Veri tanımlama ve daha önce yapılmış tanımları değiştirme yetkisi yalnız Veri Tabanı Sorumlusu (Data Base Administrator)</a:t>
            </a:r>
            <a:r>
              <a:rPr lang="tr-TR" sz="2800" i="1" dirty="0" smtClean="0"/>
              <a:t> </a:t>
            </a:r>
            <a:r>
              <a:rPr lang="tr-TR" sz="2800" dirty="0" smtClean="0"/>
              <a:t>olarak adlandırılan ve veri tabanının </a:t>
            </a:r>
            <a:r>
              <a:rPr lang="tr-TR" sz="2800" dirty="0" smtClean="0"/>
              <a:t>yönetiminden sorumlu </a:t>
            </a:r>
            <a:r>
              <a:rPr lang="tr-TR" sz="2800" dirty="0" smtClean="0"/>
              <a:t>olan kişi ya da kişilere aittir. </a:t>
            </a:r>
            <a:endParaRPr lang="en-US" sz="2800" dirty="0" smtClean="0"/>
          </a:p>
          <a:p>
            <a:pPr algn="just" eaLnBrk="1" hangingPunct="1">
              <a:lnSpc>
                <a:spcPct val="90000"/>
              </a:lnSpc>
              <a:buFont typeface="Arial" panose="020B0604020202020204" pitchFamily="34" charset="0"/>
              <a:buChar char="•"/>
            </a:pPr>
            <a:r>
              <a:rPr lang="tr-TR" sz="2800" dirty="0" smtClean="0"/>
              <a:t>Veritabanı üzerinde işlem yapan, uygulamaları gerçekleştiren kullanıcıların ise veri tanımlama ya da mevcut tanımları değiştirme yetkisi yoktur.</a:t>
            </a:r>
          </a:p>
        </p:txBody>
      </p:sp>
      <p:sp>
        <p:nvSpPr>
          <p:cNvPr id="20482" name="5 Slayt Numarası Yer Tutucusu"/>
          <p:cNvSpPr>
            <a:spLocks noGrp="1"/>
          </p:cNvSpPr>
          <p:nvPr>
            <p:ph type="sldNum" sz="quarter" idx="12"/>
          </p:nvPr>
        </p:nvSpPr>
        <p:spPr>
          <a:noFill/>
        </p:spPr>
        <p:txBody>
          <a:bodyPr/>
          <a:lstStyle/>
          <a:p>
            <a:fld id="{B13C34F7-1907-4878-A582-43C57310494A}" type="slidenum">
              <a:rPr lang="tr-TR" smtClean="0"/>
              <a:pPr/>
              <a:t>43</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84">
                                            <p:txEl>
                                              <p:pRg st="0" end="0"/>
                                            </p:txEl>
                                          </p:spTgt>
                                        </p:tgtEl>
                                        <p:attrNameLst>
                                          <p:attrName>style.visibility</p:attrName>
                                        </p:attrNameLst>
                                      </p:cBhvr>
                                      <p:to>
                                        <p:strVal val="visible"/>
                                      </p:to>
                                    </p:set>
                                    <p:animEffect transition="in" filter="diamond(in)">
                                      <p:cBhvr>
                                        <p:cTn id="12" dur="2000"/>
                                        <p:tgtEl>
                                          <p:spTgt spid="204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484">
                                            <p:txEl>
                                              <p:pRg st="1" end="1"/>
                                            </p:txEl>
                                          </p:spTgt>
                                        </p:tgtEl>
                                        <p:attrNameLst>
                                          <p:attrName>style.visibility</p:attrName>
                                        </p:attrNameLst>
                                      </p:cBhvr>
                                      <p:to>
                                        <p:strVal val="visible"/>
                                      </p:to>
                                    </p:set>
                                    <p:animEffect transition="in" filter="diamond(in)">
                                      <p:cBhvr>
                                        <p:cTn id="17" dur="2000"/>
                                        <p:tgtEl>
                                          <p:spTgt spid="204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0484">
                                            <p:txEl>
                                              <p:pRg st="2" end="2"/>
                                            </p:txEl>
                                          </p:spTgt>
                                        </p:tgtEl>
                                        <p:attrNameLst>
                                          <p:attrName>style.visibility</p:attrName>
                                        </p:attrNameLst>
                                      </p:cBhvr>
                                      <p:to>
                                        <p:strVal val="visible"/>
                                      </p:to>
                                    </p:set>
                                    <p:animEffect transition="in" filter="diamond(in)">
                                      <p:cBhvr>
                                        <p:cTn id="22" dur="2000"/>
                                        <p:tgtEl>
                                          <p:spTgt spid="204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082754" y="217023"/>
            <a:ext cx="7343115" cy="1483785"/>
          </a:xfrm>
        </p:spPr>
        <p:txBody>
          <a:bodyPr>
            <a:noAutofit/>
          </a:bodyPr>
          <a:lstStyle/>
          <a:p>
            <a:pPr algn="ctr" eaLnBrk="1" hangingPunct="1"/>
            <a:r>
              <a:rPr lang="tr-TR" sz="5400" b="1" dirty="0" smtClean="0">
                <a:solidFill>
                  <a:schemeClr val="tx1"/>
                </a:solidFill>
              </a:rPr>
              <a:t>Veri Tanımlama Dili (VTD) (Devam)</a:t>
            </a:r>
          </a:p>
        </p:txBody>
      </p:sp>
      <p:sp>
        <p:nvSpPr>
          <p:cNvPr id="21508" name="Rectangle 3"/>
          <p:cNvSpPr>
            <a:spLocks noGrp="1" noChangeArrowheads="1"/>
          </p:cNvSpPr>
          <p:nvPr>
            <p:ph idx="1"/>
          </p:nvPr>
        </p:nvSpPr>
        <p:spPr>
          <a:xfrm>
            <a:off x="683568" y="1700808"/>
            <a:ext cx="7890080" cy="4319240"/>
          </a:xfrm>
        </p:spPr>
        <p:txBody>
          <a:bodyPr>
            <a:noAutofit/>
          </a:bodyPr>
          <a:lstStyle/>
          <a:p>
            <a:pPr marL="361950" indent="-361950" eaLnBrk="1" hangingPunct="1">
              <a:lnSpc>
                <a:spcPct val="90000"/>
              </a:lnSpc>
            </a:pPr>
            <a:r>
              <a:rPr lang="tr-TR" sz="2400" dirty="0" smtClean="0"/>
              <a:t>VTD ile yapılan tanımlarda veri tabanı tanımları içinde yer alan en </a:t>
            </a:r>
            <a:r>
              <a:rPr lang="tr-TR" sz="2400" dirty="0" smtClean="0"/>
              <a:t>önemlileri:</a:t>
            </a:r>
            <a:endParaRPr lang="tr-TR" sz="2400" dirty="0" smtClean="0"/>
          </a:p>
          <a:p>
            <a:pPr marL="895350" lvl="1" indent="-352425" eaLnBrk="1" hangingPunct="1">
              <a:lnSpc>
                <a:spcPct val="90000"/>
              </a:lnSpc>
              <a:buFontTx/>
              <a:buAutoNum type="arabicPeriod"/>
            </a:pPr>
            <a:r>
              <a:rPr lang="tr-TR" sz="2400" dirty="0" smtClean="0"/>
              <a:t>Mantıksal düzeyde yapılan </a:t>
            </a:r>
            <a:r>
              <a:rPr lang="tr-TR" sz="2400" dirty="0" smtClean="0"/>
              <a:t>düzenlemeler, </a:t>
            </a:r>
            <a:r>
              <a:rPr lang="tr-TR" sz="2400" dirty="0" smtClean="0"/>
              <a:t>oluşturulan yapılar ve her yapıda hangi verilerin yer aldığı.</a:t>
            </a:r>
          </a:p>
          <a:p>
            <a:pPr marL="895350" lvl="1" indent="-352425" eaLnBrk="1" hangingPunct="1">
              <a:lnSpc>
                <a:spcPct val="90000"/>
              </a:lnSpc>
              <a:buFontTx/>
              <a:buAutoNum type="arabicPeriod"/>
            </a:pPr>
            <a:r>
              <a:rPr lang="tr-TR" sz="2400" dirty="0" smtClean="0"/>
              <a:t>Her verinin türü, uzunluğu, varsa varsayılan </a:t>
            </a:r>
            <a:r>
              <a:rPr lang="tr-TR" sz="2400" dirty="0" smtClean="0"/>
              <a:t>değeri, </a:t>
            </a:r>
            <a:r>
              <a:rPr lang="tr-TR" sz="2400" dirty="0" smtClean="0"/>
              <a:t>ve diğer özellikleri.</a:t>
            </a:r>
          </a:p>
          <a:p>
            <a:pPr marL="895350" lvl="1" indent="-352425" eaLnBrk="1" hangingPunct="1">
              <a:lnSpc>
                <a:spcPct val="90000"/>
              </a:lnSpc>
              <a:buFontTx/>
              <a:buAutoNum type="arabicPeriod"/>
            </a:pPr>
            <a:r>
              <a:rPr lang="tr-TR" sz="2400" dirty="0" smtClean="0"/>
              <a:t>Veriler arası ilişkiler ve her türlü kısıtlamalar.</a:t>
            </a:r>
          </a:p>
          <a:p>
            <a:pPr marL="895350" lvl="1" indent="-352425" eaLnBrk="1" hangingPunct="1">
              <a:lnSpc>
                <a:spcPct val="90000"/>
              </a:lnSpc>
              <a:buFontTx/>
              <a:buAutoNum type="arabicPeriod"/>
            </a:pPr>
            <a:r>
              <a:rPr lang="tr-TR" sz="2400" dirty="0" smtClean="0"/>
              <a:t>Fiziksel veri yapıları ile ilgili tercihler ve parametreler.</a:t>
            </a:r>
          </a:p>
          <a:p>
            <a:pPr marL="895350" lvl="1" indent="-352425" eaLnBrk="1" hangingPunct="1">
              <a:lnSpc>
                <a:spcPct val="90000"/>
              </a:lnSpc>
              <a:buFontTx/>
              <a:buAutoNum type="arabicPeriod"/>
            </a:pPr>
            <a:r>
              <a:rPr lang="tr-TR" sz="2400" dirty="0" smtClean="0"/>
              <a:t>Kullanıcı tanımları ve kullanıcıların hangi veriler üzerinde hangi işlemleri yapmaya yetkili olduklarına ilişkin tanımlar.</a:t>
            </a:r>
            <a:endParaRPr lang="tr-TR" sz="2400" dirty="0" smtClean="0">
              <a:latin typeface="Times New Roman" charset="0"/>
            </a:endParaRPr>
          </a:p>
        </p:txBody>
      </p:sp>
      <p:sp>
        <p:nvSpPr>
          <p:cNvPr id="21506" name="5 Slayt Numarası Yer Tutucusu"/>
          <p:cNvSpPr>
            <a:spLocks noGrp="1"/>
          </p:cNvSpPr>
          <p:nvPr>
            <p:ph type="sldNum" sz="quarter" idx="12"/>
          </p:nvPr>
        </p:nvSpPr>
        <p:spPr>
          <a:noFill/>
        </p:spPr>
        <p:txBody>
          <a:bodyPr/>
          <a:lstStyle/>
          <a:p>
            <a:fld id="{41166036-9C8B-4A04-B7EF-08D194CD27CC}" type="slidenum">
              <a:rPr lang="tr-TR" smtClean="0"/>
              <a:pPr/>
              <a:t>44</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in)">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diamond(in)">
                                      <p:cBhvr>
                                        <p:cTn id="12" dur="2000"/>
                                        <p:tgtEl>
                                          <p:spTgt spid="21508">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1508">
                                            <p:txEl>
                                              <p:pRg st="1" end="1"/>
                                            </p:txEl>
                                          </p:spTgt>
                                        </p:tgtEl>
                                        <p:attrNameLst>
                                          <p:attrName>style.visibility</p:attrName>
                                        </p:attrNameLst>
                                      </p:cBhvr>
                                      <p:to>
                                        <p:strVal val="visible"/>
                                      </p:to>
                                    </p:set>
                                    <p:animEffect transition="in" filter="diamond(in)">
                                      <p:cBhvr>
                                        <p:cTn id="15" dur="2000"/>
                                        <p:tgtEl>
                                          <p:spTgt spid="21508">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1508">
                                            <p:txEl>
                                              <p:pRg st="2" end="2"/>
                                            </p:txEl>
                                          </p:spTgt>
                                        </p:tgtEl>
                                        <p:attrNameLst>
                                          <p:attrName>style.visibility</p:attrName>
                                        </p:attrNameLst>
                                      </p:cBhvr>
                                      <p:to>
                                        <p:strVal val="visible"/>
                                      </p:to>
                                    </p:set>
                                    <p:animEffect transition="in" filter="diamond(in)">
                                      <p:cBhvr>
                                        <p:cTn id="18" dur="2000"/>
                                        <p:tgtEl>
                                          <p:spTgt spid="21508">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1508">
                                            <p:txEl>
                                              <p:pRg st="3" end="3"/>
                                            </p:txEl>
                                          </p:spTgt>
                                        </p:tgtEl>
                                        <p:attrNameLst>
                                          <p:attrName>style.visibility</p:attrName>
                                        </p:attrNameLst>
                                      </p:cBhvr>
                                      <p:to>
                                        <p:strVal val="visible"/>
                                      </p:to>
                                    </p:set>
                                    <p:animEffect transition="in" filter="diamond(in)">
                                      <p:cBhvr>
                                        <p:cTn id="21" dur="2000"/>
                                        <p:tgtEl>
                                          <p:spTgt spid="21508">
                                            <p:txEl>
                                              <p:pRg st="3" end="3"/>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1508">
                                            <p:txEl>
                                              <p:pRg st="4" end="4"/>
                                            </p:txEl>
                                          </p:spTgt>
                                        </p:tgtEl>
                                        <p:attrNameLst>
                                          <p:attrName>style.visibility</p:attrName>
                                        </p:attrNameLst>
                                      </p:cBhvr>
                                      <p:to>
                                        <p:strVal val="visible"/>
                                      </p:to>
                                    </p:set>
                                    <p:animEffect transition="in" filter="diamond(in)">
                                      <p:cBhvr>
                                        <p:cTn id="24" dur="2000"/>
                                        <p:tgtEl>
                                          <p:spTgt spid="21508">
                                            <p:txEl>
                                              <p:pRg st="4" end="4"/>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animEffect transition="in" filter="diamond(in)">
                                      <p:cBhvr>
                                        <p:cTn id="27" dur="2000"/>
                                        <p:tgtEl>
                                          <p:spTgt spid="215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125843" y="188640"/>
            <a:ext cx="6923777" cy="1462008"/>
          </a:xfrm>
        </p:spPr>
        <p:txBody>
          <a:bodyPr>
            <a:noAutofit/>
          </a:bodyPr>
          <a:lstStyle/>
          <a:p>
            <a:pPr algn="ctr" eaLnBrk="1" hangingPunct="1"/>
            <a:r>
              <a:rPr lang="tr-TR" sz="5400" b="1" dirty="0" smtClean="0">
                <a:solidFill>
                  <a:schemeClr val="tx1"/>
                </a:solidFill>
              </a:rPr>
              <a:t>Veri Tanımlama Dili (VTD) (Devam)</a:t>
            </a:r>
          </a:p>
        </p:txBody>
      </p:sp>
      <p:sp>
        <p:nvSpPr>
          <p:cNvPr id="22532" name="Rectangle 3"/>
          <p:cNvSpPr>
            <a:spLocks noGrp="1" noChangeArrowheads="1"/>
          </p:cNvSpPr>
          <p:nvPr>
            <p:ph idx="1"/>
          </p:nvPr>
        </p:nvSpPr>
        <p:spPr>
          <a:xfrm>
            <a:off x="571016" y="1659186"/>
            <a:ext cx="8249456" cy="4362102"/>
          </a:xfrm>
        </p:spPr>
        <p:txBody>
          <a:bodyPr>
            <a:normAutofit/>
          </a:bodyPr>
          <a:lstStyle/>
          <a:p>
            <a:pPr eaLnBrk="1" hangingPunct="1">
              <a:buFont typeface="Arial" panose="020B0604020202020204" pitchFamily="34" charset="0"/>
              <a:buChar char="•"/>
            </a:pPr>
            <a:r>
              <a:rPr lang="tr-TR" sz="2800" dirty="0" smtClean="0"/>
              <a:t>Veritabanı tanımları veri sözlüğü (data dictionary) olarak da adlandırılır.</a:t>
            </a:r>
          </a:p>
          <a:p>
            <a:pPr eaLnBrk="1" hangingPunct="1">
              <a:buFont typeface="Arial" panose="020B0604020202020204" pitchFamily="34" charset="0"/>
              <a:buChar char="•"/>
            </a:pPr>
            <a:r>
              <a:rPr lang="tr-TR" sz="2800" dirty="0" smtClean="0"/>
              <a:t>VTYS’nin fiziksel ortamında aşağıda belirtilen çeşitli veriler saklanır:</a:t>
            </a:r>
          </a:p>
          <a:p>
            <a:pPr marL="895350" lvl="1" indent="-352425">
              <a:buFont typeface="Arial" panose="020B0604020202020204" pitchFamily="34" charset="0"/>
              <a:buChar char="•"/>
            </a:pPr>
            <a:r>
              <a:rPr lang="tr-TR" sz="2400" dirty="0" smtClean="0"/>
              <a:t>veri kütükleri (dosyalar)</a:t>
            </a:r>
          </a:p>
          <a:p>
            <a:pPr marL="895350" lvl="1" indent="-352425">
              <a:buFont typeface="Arial" panose="020B0604020202020204" pitchFamily="34" charset="0"/>
              <a:buChar char="•"/>
            </a:pPr>
            <a:r>
              <a:rPr lang="tr-TR" sz="2400" dirty="0" smtClean="0"/>
              <a:t>veritabanı tanımlarının yer aldığı veri sözlüğü</a:t>
            </a:r>
          </a:p>
          <a:p>
            <a:pPr marL="895350" lvl="1" indent="-352425">
              <a:buFont typeface="Arial" panose="020B0604020202020204" pitchFamily="34" charset="0"/>
              <a:buChar char="•"/>
            </a:pPr>
            <a:r>
              <a:rPr lang="tr-TR" sz="2400" dirty="0" smtClean="0"/>
              <a:t>veri kütüklerine ya da veri sözlüğüne erişim için kullanılan dizinler (indices)</a:t>
            </a:r>
          </a:p>
          <a:p>
            <a:pPr marL="895350" lvl="1" indent="-352425">
              <a:buFont typeface="Arial" panose="020B0604020202020204" pitchFamily="34" charset="0"/>
              <a:buChar char="•"/>
            </a:pPr>
            <a:r>
              <a:rPr lang="tr-TR" sz="2400" dirty="0" smtClean="0"/>
              <a:t>veri değerlerine ve uygulamalara ilişkin istatistiksel veriler ve günlük kütükleri (logfiles)</a:t>
            </a:r>
          </a:p>
        </p:txBody>
      </p:sp>
      <p:sp>
        <p:nvSpPr>
          <p:cNvPr id="22530" name="5 Slayt Numarası Yer Tutucusu"/>
          <p:cNvSpPr>
            <a:spLocks noGrp="1"/>
          </p:cNvSpPr>
          <p:nvPr>
            <p:ph type="sldNum" sz="quarter" idx="12"/>
          </p:nvPr>
        </p:nvSpPr>
        <p:spPr>
          <a:noFill/>
        </p:spPr>
        <p:txBody>
          <a:bodyPr/>
          <a:lstStyle/>
          <a:p>
            <a:fld id="{FEBAA77F-5913-4416-88BC-790C0D3878CB}" type="slidenum">
              <a:rPr lang="tr-TR" smtClean="0"/>
              <a:pPr/>
              <a:t>45</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ox(in)">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diamond(in)">
                                      <p:cBhvr>
                                        <p:cTn id="12" dur="2000"/>
                                        <p:tgtEl>
                                          <p:spTgt spid="225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532">
                                            <p:txEl>
                                              <p:pRg st="1" end="1"/>
                                            </p:txEl>
                                          </p:spTgt>
                                        </p:tgtEl>
                                        <p:attrNameLst>
                                          <p:attrName>style.visibility</p:attrName>
                                        </p:attrNameLst>
                                      </p:cBhvr>
                                      <p:to>
                                        <p:strVal val="visible"/>
                                      </p:to>
                                    </p:set>
                                    <p:animEffect transition="in" filter="diamond(in)">
                                      <p:cBhvr>
                                        <p:cTn id="17" dur="2000"/>
                                        <p:tgtEl>
                                          <p:spTgt spid="22532">
                                            <p:txEl>
                                              <p:pRg st="1" end="1"/>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2532">
                                            <p:txEl>
                                              <p:pRg st="2" end="2"/>
                                            </p:txEl>
                                          </p:spTgt>
                                        </p:tgtEl>
                                        <p:attrNameLst>
                                          <p:attrName>style.visibility</p:attrName>
                                        </p:attrNameLst>
                                      </p:cBhvr>
                                      <p:to>
                                        <p:strVal val="visible"/>
                                      </p:to>
                                    </p:set>
                                    <p:animEffect transition="in" filter="diamond(in)">
                                      <p:cBhvr>
                                        <p:cTn id="20" dur="2000"/>
                                        <p:tgtEl>
                                          <p:spTgt spid="22532">
                                            <p:txEl>
                                              <p:pRg st="2" end="2"/>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2532">
                                            <p:txEl>
                                              <p:pRg st="3" end="3"/>
                                            </p:txEl>
                                          </p:spTgt>
                                        </p:tgtEl>
                                        <p:attrNameLst>
                                          <p:attrName>style.visibility</p:attrName>
                                        </p:attrNameLst>
                                      </p:cBhvr>
                                      <p:to>
                                        <p:strVal val="visible"/>
                                      </p:to>
                                    </p:set>
                                    <p:animEffect transition="in" filter="diamond(in)">
                                      <p:cBhvr>
                                        <p:cTn id="23" dur="2000"/>
                                        <p:tgtEl>
                                          <p:spTgt spid="22532">
                                            <p:txEl>
                                              <p:pRg st="3" end="3"/>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2532">
                                            <p:txEl>
                                              <p:pRg st="4" end="4"/>
                                            </p:txEl>
                                          </p:spTgt>
                                        </p:tgtEl>
                                        <p:attrNameLst>
                                          <p:attrName>style.visibility</p:attrName>
                                        </p:attrNameLst>
                                      </p:cBhvr>
                                      <p:to>
                                        <p:strVal val="visible"/>
                                      </p:to>
                                    </p:set>
                                    <p:animEffect transition="in" filter="diamond(in)">
                                      <p:cBhvr>
                                        <p:cTn id="26" dur="2000"/>
                                        <p:tgtEl>
                                          <p:spTgt spid="22532">
                                            <p:txEl>
                                              <p:pRg st="4" end="4"/>
                                            </p:tx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22532">
                                            <p:txEl>
                                              <p:pRg st="5" end="5"/>
                                            </p:txEl>
                                          </p:spTgt>
                                        </p:tgtEl>
                                        <p:attrNameLst>
                                          <p:attrName>style.visibility</p:attrName>
                                        </p:attrNameLst>
                                      </p:cBhvr>
                                      <p:to>
                                        <p:strVal val="visible"/>
                                      </p:to>
                                    </p:set>
                                    <p:animEffect transition="in" filter="diamond(in)">
                                      <p:cBhvr>
                                        <p:cTn id="29" dur="2000"/>
                                        <p:tgtEl>
                                          <p:spTgt spid="225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599740" y="738326"/>
            <a:ext cx="7809623" cy="672728"/>
          </a:xfrm>
        </p:spPr>
        <p:txBody>
          <a:bodyPr>
            <a:noAutofit/>
          </a:bodyPr>
          <a:lstStyle/>
          <a:p>
            <a:pPr algn="ctr" eaLnBrk="1" hangingPunct="1"/>
            <a:r>
              <a:rPr lang="tr-TR" sz="5400" b="1" dirty="0" smtClean="0">
                <a:solidFill>
                  <a:schemeClr val="tx1"/>
                </a:solidFill>
              </a:rPr>
              <a:t>Sorgu Dili ve Sorgu İşleyicisi</a:t>
            </a:r>
          </a:p>
        </p:txBody>
      </p:sp>
      <p:sp>
        <p:nvSpPr>
          <p:cNvPr id="23556" name="Rectangle 3"/>
          <p:cNvSpPr>
            <a:spLocks noGrp="1" noChangeArrowheads="1"/>
          </p:cNvSpPr>
          <p:nvPr>
            <p:ph idx="1"/>
          </p:nvPr>
        </p:nvSpPr>
        <p:spPr>
          <a:xfrm>
            <a:off x="599740" y="1988840"/>
            <a:ext cx="8292739" cy="3672408"/>
          </a:xfrm>
        </p:spPr>
        <p:txBody>
          <a:bodyPr>
            <a:noAutofit/>
          </a:bodyPr>
          <a:lstStyle/>
          <a:p>
            <a:pPr algn="just" eaLnBrk="1" hangingPunct="1">
              <a:buFont typeface="Arial" panose="020B0604020202020204" pitchFamily="34" charset="0"/>
              <a:buChar char="•"/>
            </a:pPr>
            <a:r>
              <a:rPr lang="tr-TR" sz="3200" dirty="0" smtClean="0"/>
              <a:t>Veritabanı uygulamaları için kullanılan en yaygın araç </a:t>
            </a:r>
            <a:r>
              <a:rPr lang="tr-TR" sz="3200" dirty="0" smtClean="0">
                <a:solidFill>
                  <a:srgbClr val="FF0000"/>
                </a:solidFill>
              </a:rPr>
              <a:t>sorgu dili</a:t>
            </a:r>
            <a:r>
              <a:rPr lang="tr-TR" sz="3200" dirty="0" smtClean="0"/>
              <a:t>dir.</a:t>
            </a:r>
            <a:endParaRPr lang="en-US" sz="3200" dirty="0" smtClean="0"/>
          </a:p>
          <a:p>
            <a:pPr algn="just" eaLnBrk="1" hangingPunct="1">
              <a:buFont typeface="Arial" panose="020B0604020202020204" pitchFamily="34" charset="0"/>
              <a:buChar char="•"/>
            </a:pPr>
            <a:r>
              <a:rPr lang="tr-TR" sz="3200" dirty="0" smtClean="0"/>
              <a:t>Kullanıcı, sorgu dili ile, gerçekleştirmek istediği işlemi yalın bir biçimde ifade eder. </a:t>
            </a:r>
            <a:endParaRPr lang="en-US" sz="3200" dirty="0" smtClean="0"/>
          </a:p>
          <a:p>
            <a:pPr algn="just" eaLnBrk="1" hangingPunct="1">
              <a:buFont typeface="Arial" panose="020B0604020202020204" pitchFamily="34" charset="0"/>
              <a:buChar char="•"/>
            </a:pPr>
            <a:r>
              <a:rPr lang="tr-TR" sz="3200" dirty="0" smtClean="0"/>
              <a:t>Kullanıcının oluşturduğu sorguda, neyin yapılmasının istendiği yer alır; bunun nasıl yapılacağı ise yer almaz. </a:t>
            </a:r>
          </a:p>
        </p:txBody>
      </p:sp>
      <p:sp>
        <p:nvSpPr>
          <p:cNvPr id="23554" name="5 Slayt Numarası Yer Tutucusu"/>
          <p:cNvSpPr>
            <a:spLocks noGrp="1"/>
          </p:cNvSpPr>
          <p:nvPr>
            <p:ph type="sldNum" sz="quarter" idx="12"/>
          </p:nvPr>
        </p:nvSpPr>
        <p:spPr>
          <a:noFill/>
        </p:spPr>
        <p:txBody>
          <a:bodyPr/>
          <a:lstStyle/>
          <a:p>
            <a:fld id="{B42B3FA8-6126-4830-8C59-A517B9EFDD56}" type="slidenum">
              <a:rPr lang="tr-TR" smtClean="0"/>
              <a:pPr/>
              <a:t>46</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ox(in)">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Effect transition="in" filter="diamond(in)">
                                      <p:cBhvr>
                                        <p:cTn id="12" dur="2000"/>
                                        <p:tgtEl>
                                          <p:spTgt spid="235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556">
                                            <p:txEl>
                                              <p:pRg st="1" end="1"/>
                                            </p:txEl>
                                          </p:spTgt>
                                        </p:tgtEl>
                                        <p:attrNameLst>
                                          <p:attrName>style.visibility</p:attrName>
                                        </p:attrNameLst>
                                      </p:cBhvr>
                                      <p:to>
                                        <p:strVal val="visible"/>
                                      </p:to>
                                    </p:set>
                                    <p:animEffect transition="in" filter="diamond(in)">
                                      <p:cBhvr>
                                        <p:cTn id="17" dur="2000"/>
                                        <p:tgtEl>
                                          <p:spTgt spid="235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3556">
                                            <p:txEl>
                                              <p:pRg st="2" end="2"/>
                                            </p:txEl>
                                          </p:spTgt>
                                        </p:tgtEl>
                                        <p:attrNameLst>
                                          <p:attrName>style.visibility</p:attrName>
                                        </p:attrNameLst>
                                      </p:cBhvr>
                                      <p:to>
                                        <p:strVal val="visible"/>
                                      </p:to>
                                    </p:set>
                                    <p:animEffect transition="in" filter="diamond(in)">
                                      <p:cBhvr>
                                        <p:cTn id="22" dur="2000"/>
                                        <p:tgtEl>
                                          <p:spTgt spid="235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330746" y="836712"/>
            <a:ext cx="6347713" cy="771914"/>
          </a:xfrm>
        </p:spPr>
        <p:txBody>
          <a:bodyPr>
            <a:noAutofit/>
          </a:bodyPr>
          <a:lstStyle/>
          <a:p>
            <a:pPr algn="ctr" eaLnBrk="1" hangingPunct="1"/>
            <a:r>
              <a:rPr lang="tr-TR" sz="5400" b="1" dirty="0" smtClean="0">
                <a:solidFill>
                  <a:schemeClr val="tx1"/>
                </a:solidFill>
              </a:rPr>
              <a:t>Yapısal Sorgu Dili (SQL)</a:t>
            </a:r>
          </a:p>
        </p:txBody>
      </p:sp>
      <p:sp>
        <p:nvSpPr>
          <p:cNvPr id="24580" name="Rectangle 3"/>
          <p:cNvSpPr>
            <a:spLocks noGrp="1" noChangeArrowheads="1"/>
          </p:cNvSpPr>
          <p:nvPr>
            <p:ph idx="1"/>
          </p:nvPr>
        </p:nvSpPr>
        <p:spPr>
          <a:xfrm>
            <a:off x="395536" y="1841748"/>
            <a:ext cx="8218134" cy="4107532"/>
          </a:xfrm>
        </p:spPr>
        <p:txBody>
          <a:bodyPr>
            <a:noAutofit/>
          </a:bodyPr>
          <a:lstStyle/>
          <a:p>
            <a:pPr algn="just">
              <a:lnSpc>
                <a:spcPct val="90000"/>
              </a:lnSpc>
              <a:buFont typeface="Arial" panose="020B0604020202020204" pitchFamily="34" charset="0"/>
              <a:buChar char="•"/>
            </a:pPr>
            <a:r>
              <a:rPr lang="tr-TR" sz="2800" dirty="0" smtClean="0"/>
              <a:t>Structured Query Language yani </a:t>
            </a:r>
            <a:r>
              <a:rPr lang="tr-TR" sz="2800" dirty="0" smtClean="0"/>
              <a:t>Yapısal Sorgu </a:t>
            </a:r>
            <a:r>
              <a:rPr lang="tr-TR" sz="2800" dirty="0"/>
              <a:t>D</a:t>
            </a:r>
            <a:r>
              <a:rPr lang="tr-TR" sz="2800" dirty="0" smtClean="0"/>
              <a:t>ili </a:t>
            </a:r>
            <a:r>
              <a:rPr lang="tr-TR" sz="2800" dirty="0" smtClean="0"/>
              <a:t>anlamındadır. İlişkisel Veritabanlarına girmek için kullanılan standart </a:t>
            </a:r>
            <a:r>
              <a:rPr lang="tr-TR" sz="2800" dirty="0" smtClean="0"/>
              <a:t>yazılımdır.</a:t>
            </a:r>
            <a:endParaRPr lang="tr-TR" sz="2800" dirty="0" smtClean="0"/>
          </a:p>
          <a:p>
            <a:pPr algn="just">
              <a:buFont typeface="Arial" panose="020B0604020202020204" pitchFamily="34" charset="0"/>
              <a:buChar char="•"/>
            </a:pPr>
            <a:r>
              <a:rPr lang="tr-TR" sz="2800" dirty="0" smtClean="0"/>
              <a:t>Bir veritabanından bilgi çekmeye yarayan program dilidir. IBM tarafından 1975 yılında yaratılmıştır. </a:t>
            </a:r>
            <a:r>
              <a:rPr lang="tr-TR" sz="2800" dirty="0" smtClean="0"/>
              <a:t>1980’lerin </a:t>
            </a:r>
            <a:r>
              <a:rPr lang="tr-TR" sz="2800" dirty="0"/>
              <a:t>ortasından itibaren </a:t>
            </a:r>
            <a:r>
              <a:rPr lang="tr-TR" sz="2800" dirty="0" smtClean="0"/>
              <a:t>yaygın olarak kullanılmaya başlanmıştır.</a:t>
            </a:r>
          </a:p>
          <a:p>
            <a:pPr algn="just">
              <a:buFont typeface="Arial" panose="020B0604020202020204" pitchFamily="34" charset="0"/>
              <a:buChar char="•"/>
            </a:pPr>
            <a:r>
              <a:rPr lang="tr-TR" sz="2800" dirty="0" smtClean="0"/>
              <a:t> İlk adı SEQUEL (Structured English Query Language) olan bu sorgu dili daha sonra SQL adını almıştır.</a:t>
            </a:r>
          </a:p>
        </p:txBody>
      </p:sp>
      <p:sp>
        <p:nvSpPr>
          <p:cNvPr id="24578" name="5 Slayt Numarası Yer Tutucusu"/>
          <p:cNvSpPr>
            <a:spLocks noGrp="1"/>
          </p:cNvSpPr>
          <p:nvPr>
            <p:ph type="sldNum" sz="quarter" idx="12"/>
          </p:nvPr>
        </p:nvSpPr>
        <p:spPr>
          <a:noFill/>
        </p:spPr>
        <p:txBody>
          <a:bodyPr/>
          <a:lstStyle/>
          <a:p>
            <a:fld id="{25EBB640-35EA-4C27-AE20-C42BF523B987}" type="slidenum">
              <a:rPr lang="tr-TR" smtClean="0"/>
              <a:pPr/>
              <a:t>47</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in)">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Effect transition="in" filter="diamond(in)">
                                      <p:cBhvr>
                                        <p:cTn id="12" dur="2000"/>
                                        <p:tgtEl>
                                          <p:spTgt spid="245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80">
                                            <p:txEl>
                                              <p:pRg st="1" end="1"/>
                                            </p:txEl>
                                          </p:spTgt>
                                        </p:tgtEl>
                                        <p:attrNameLst>
                                          <p:attrName>style.visibility</p:attrName>
                                        </p:attrNameLst>
                                      </p:cBhvr>
                                      <p:to>
                                        <p:strVal val="visible"/>
                                      </p:to>
                                    </p:set>
                                    <p:animEffect transition="in" filter="diamond(in)">
                                      <p:cBhvr>
                                        <p:cTn id="17" dur="2000"/>
                                        <p:tgtEl>
                                          <p:spTgt spid="245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0">
                                            <p:txEl>
                                              <p:pRg st="2" end="2"/>
                                            </p:txEl>
                                          </p:spTgt>
                                        </p:tgtEl>
                                        <p:attrNameLst>
                                          <p:attrName>style.visibility</p:attrName>
                                        </p:attrNameLst>
                                      </p:cBhvr>
                                      <p:to>
                                        <p:strVal val="visible"/>
                                      </p:to>
                                    </p:set>
                                    <p:animEffect transition="in" filter="diamond(in)">
                                      <p:cBhvr>
                                        <p:cTn id="22" dur="2000"/>
                                        <p:tgtEl>
                                          <p:spTgt spid="24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55576" y="620688"/>
            <a:ext cx="7498080" cy="784301"/>
          </a:xfrm>
        </p:spPr>
        <p:txBody>
          <a:bodyPr>
            <a:noAutofit/>
          </a:bodyPr>
          <a:lstStyle/>
          <a:p>
            <a:pPr algn="ctr" eaLnBrk="1" hangingPunct="1"/>
            <a:r>
              <a:rPr lang="tr-TR" sz="5400" b="1" dirty="0" smtClean="0">
                <a:solidFill>
                  <a:schemeClr val="tx1"/>
                </a:solidFill>
              </a:rPr>
              <a:t>ORACLE</a:t>
            </a:r>
          </a:p>
        </p:txBody>
      </p:sp>
      <p:sp>
        <p:nvSpPr>
          <p:cNvPr id="25604" name="Rectangle 3"/>
          <p:cNvSpPr>
            <a:spLocks noGrp="1" noChangeArrowheads="1"/>
          </p:cNvSpPr>
          <p:nvPr>
            <p:ph idx="1"/>
          </p:nvPr>
        </p:nvSpPr>
        <p:spPr>
          <a:xfrm>
            <a:off x="461824" y="1844824"/>
            <a:ext cx="8229600" cy="4032448"/>
          </a:xfrm>
        </p:spPr>
        <p:txBody>
          <a:bodyPr>
            <a:noAutofit/>
          </a:bodyPr>
          <a:lstStyle/>
          <a:p>
            <a:pPr algn="just">
              <a:buFont typeface="Arial" panose="020B0604020202020204" pitchFamily="34" charset="0"/>
              <a:buChar char="•"/>
            </a:pPr>
            <a:r>
              <a:rPr lang="tr-TR" sz="3200" dirty="0" smtClean="0"/>
              <a:t>SQL dili ile veritabanına ekleme, silme ve düzenleme yapılabilir. SQL dilini kullanan ve en çok bilinen veri tabanları, ORACLE, MICROSOFT SQL SERVER, ACCESS...</a:t>
            </a:r>
          </a:p>
          <a:p>
            <a:pPr algn="just">
              <a:buFont typeface="Arial" panose="020B0604020202020204" pitchFamily="34" charset="0"/>
              <a:buChar char="•"/>
            </a:pPr>
            <a:r>
              <a:rPr lang="tr-TR" sz="3200" dirty="0" smtClean="0"/>
              <a:t> Oracle ilk ticari ilişkisel veritabanı yönetim sistemidir ve SQL’i bu sistemde sorgu dili olarak kullanmışlardır.</a:t>
            </a:r>
          </a:p>
        </p:txBody>
      </p:sp>
      <p:sp>
        <p:nvSpPr>
          <p:cNvPr id="25602" name="5 Slayt Numarası Yer Tutucusu"/>
          <p:cNvSpPr>
            <a:spLocks noGrp="1"/>
          </p:cNvSpPr>
          <p:nvPr>
            <p:ph type="sldNum" sz="quarter" idx="12"/>
          </p:nvPr>
        </p:nvSpPr>
        <p:spPr>
          <a:noFill/>
        </p:spPr>
        <p:txBody>
          <a:bodyPr/>
          <a:lstStyle/>
          <a:p>
            <a:fld id="{E5954CFC-54AC-465A-8B5D-256F5F85927D}" type="slidenum">
              <a:rPr lang="tr-TR" smtClean="0"/>
              <a:pPr/>
              <a:t>48</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Effect transition="in" filter="diamond(in)">
                                      <p:cBhvr>
                                        <p:cTn id="12" dur="2000"/>
                                        <p:tgtEl>
                                          <p:spTgt spid="256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5604">
                                            <p:txEl>
                                              <p:pRg st="1" end="1"/>
                                            </p:txEl>
                                          </p:spTgt>
                                        </p:tgtEl>
                                        <p:attrNameLst>
                                          <p:attrName>style.visibility</p:attrName>
                                        </p:attrNameLst>
                                      </p:cBhvr>
                                      <p:to>
                                        <p:strVal val="visible"/>
                                      </p:to>
                                    </p:set>
                                    <p:animEffect transition="in" filter="diamond(in)">
                                      <p:cBhvr>
                                        <p:cTn id="17" dur="2000"/>
                                        <p:tgtEl>
                                          <p:spTgt spid="256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166719" y="772154"/>
            <a:ext cx="6347713" cy="799586"/>
          </a:xfrm>
        </p:spPr>
        <p:txBody>
          <a:bodyPr>
            <a:normAutofit/>
          </a:bodyPr>
          <a:lstStyle/>
          <a:p>
            <a:pPr algn="ctr" eaLnBrk="1" hangingPunct="1"/>
            <a:r>
              <a:rPr lang="tr-TR" sz="5400" b="1" dirty="0" smtClean="0">
                <a:solidFill>
                  <a:schemeClr val="tx1"/>
                </a:solidFill>
              </a:rPr>
              <a:t>SQL Örneği</a:t>
            </a:r>
          </a:p>
        </p:txBody>
      </p:sp>
      <p:sp>
        <p:nvSpPr>
          <p:cNvPr id="26628" name="Rectangle 3"/>
          <p:cNvSpPr>
            <a:spLocks noGrp="1" noChangeArrowheads="1"/>
          </p:cNvSpPr>
          <p:nvPr>
            <p:ph idx="1"/>
          </p:nvPr>
        </p:nvSpPr>
        <p:spPr>
          <a:xfrm>
            <a:off x="827584" y="1772816"/>
            <a:ext cx="7746064" cy="3648636"/>
          </a:xfrm>
        </p:spPr>
        <p:txBody>
          <a:bodyPr>
            <a:normAutofit/>
          </a:bodyPr>
          <a:lstStyle/>
          <a:p>
            <a:pPr marL="0" indent="0" eaLnBrk="1" hangingPunct="1">
              <a:buNone/>
            </a:pPr>
            <a:r>
              <a:rPr lang="tr-TR" sz="2800" dirty="0" smtClean="0"/>
              <a:t>İngilizce diline çok benzeyen SQL sorgu dilinde oluşturulmuş bir sorgu aşağıda yer almaktadır.</a:t>
            </a:r>
          </a:p>
          <a:p>
            <a:pPr marL="361950" indent="-361950" eaLnBrk="1" hangingPunct="1">
              <a:buFontTx/>
              <a:buNone/>
            </a:pPr>
            <a:r>
              <a:rPr lang="tr-TR" sz="2800" dirty="0" smtClean="0"/>
              <a:t>	</a:t>
            </a:r>
            <a:r>
              <a:rPr lang="tr-TR" sz="2800" dirty="0" smtClean="0">
                <a:latin typeface="Courier New" pitchFamily="49" charset="0"/>
              </a:rPr>
              <a:t>SELECT ADI, SOYADI, ADRESİ FROM PERSONEL WHERE BÖLÜMNO = 17 AND GÖREVİ = 'Sekreter’;</a:t>
            </a:r>
          </a:p>
          <a:p>
            <a:pPr marL="0" indent="0" eaLnBrk="1" hangingPunct="1">
              <a:buNone/>
            </a:pPr>
            <a:r>
              <a:rPr lang="tr-TR" sz="2800" dirty="0" smtClean="0"/>
              <a:t>Yukarıdaki sorgu ile  “17 numaralı bölümde çalışan sekreterlerin ad, soyad ve adreslerinin” bulunmak istendiği kolayca anlaşılmaktadır. </a:t>
            </a:r>
          </a:p>
        </p:txBody>
      </p:sp>
      <p:sp>
        <p:nvSpPr>
          <p:cNvPr id="26626" name="5 Slayt Numarası Yer Tutucusu"/>
          <p:cNvSpPr>
            <a:spLocks noGrp="1"/>
          </p:cNvSpPr>
          <p:nvPr>
            <p:ph type="sldNum" sz="quarter" idx="12"/>
          </p:nvPr>
        </p:nvSpPr>
        <p:spPr>
          <a:noFill/>
        </p:spPr>
        <p:txBody>
          <a:bodyPr/>
          <a:lstStyle/>
          <a:p>
            <a:fld id="{CFC9A27E-2C49-460C-A628-775696D60940}" type="slidenum">
              <a:rPr lang="tr-TR" smtClean="0"/>
              <a:pPr/>
              <a:t>49</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Effect transition="in" filter="diamond(in)">
                                      <p:cBhvr>
                                        <p:cTn id="12" dur="2000"/>
                                        <p:tgtEl>
                                          <p:spTgt spid="266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628">
                                            <p:txEl>
                                              <p:pRg st="1" end="1"/>
                                            </p:txEl>
                                          </p:spTgt>
                                        </p:tgtEl>
                                        <p:attrNameLst>
                                          <p:attrName>style.visibility</p:attrName>
                                        </p:attrNameLst>
                                      </p:cBhvr>
                                      <p:to>
                                        <p:strVal val="visible"/>
                                      </p:to>
                                    </p:set>
                                    <p:animEffect transition="in" filter="diamond(in)">
                                      <p:cBhvr>
                                        <p:cTn id="17" dur="2000"/>
                                        <p:tgtEl>
                                          <p:spTgt spid="266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6628">
                                            <p:txEl>
                                              <p:pRg st="2" end="2"/>
                                            </p:txEl>
                                          </p:spTgt>
                                        </p:tgtEl>
                                        <p:attrNameLst>
                                          <p:attrName>style.visibility</p:attrName>
                                        </p:attrNameLst>
                                      </p:cBhvr>
                                      <p:to>
                                        <p:strVal val="visible"/>
                                      </p:to>
                                    </p:set>
                                    <p:animEffect transition="in" filter="diamond(in)">
                                      <p:cBhvr>
                                        <p:cTn id="22" dur="2000"/>
                                        <p:tgtEl>
                                          <p:spTgt spid="266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759" y="260648"/>
            <a:ext cx="6347713" cy="1182764"/>
          </a:xfrm>
        </p:spPr>
        <p:txBody>
          <a:bodyPr>
            <a:normAutofit fontScale="90000"/>
          </a:bodyPr>
          <a:lstStyle/>
          <a:p>
            <a:pPr algn="ctr"/>
            <a:r>
              <a:rPr lang="tr-TR" b="1" dirty="0">
                <a:solidFill>
                  <a:schemeClr val="tx1"/>
                </a:solidFill>
              </a:rPr>
              <a:t>Geleneksel Dosyalama Sistemler</a:t>
            </a:r>
            <a:r>
              <a:rPr lang="en-US" b="1" dirty="0" err="1" smtClean="0">
                <a:solidFill>
                  <a:schemeClr val="tx1"/>
                </a:solidFill>
              </a:rPr>
              <a:t>i</a:t>
            </a:r>
            <a:r>
              <a:rPr lang="tr-TR" b="1" dirty="0" smtClean="0">
                <a:solidFill>
                  <a:schemeClr val="tx1"/>
                </a:solidFill>
              </a:rPr>
              <a:t> (Devam)</a:t>
            </a:r>
            <a:endParaRPr lang="tr-TR" b="1" dirty="0">
              <a:solidFill>
                <a:schemeClr val="tx1"/>
              </a:solidFill>
            </a:endParaRPr>
          </a:p>
        </p:txBody>
      </p:sp>
      <p:sp>
        <p:nvSpPr>
          <p:cNvPr id="3" name="Content Placeholder 2"/>
          <p:cNvSpPr>
            <a:spLocks noGrp="1"/>
          </p:cNvSpPr>
          <p:nvPr>
            <p:ph idx="1"/>
          </p:nvPr>
        </p:nvSpPr>
        <p:spPr>
          <a:xfrm>
            <a:off x="755576" y="1857254"/>
            <a:ext cx="7848872" cy="3227930"/>
          </a:xfrm>
        </p:spPr>
        <p:txBody>
          <a:bodyPr>
            <a:normAutofit/>
          </a:bodyPr>
          <a:lstStyle/>
          <a:p>
            <a:pPr algn="just">
              <a:buFont typeface="Arial" panose="020B0604020202020204" pitchFamily="34" charset="0"/>
              <a:buChar char="•"/>
            </a:pPr>
            <a:r>
              <a:rPr lang="tr-TR" sz="2300" dirty="0"/>
              <a:t> </a:t>
            </a:r>
            <a:r>
              <a:rPr lang="tr-TR" sz="2300" dirty="0" smtClean="0"/>
              <a:t>Bilgisayarlarda veri saklama işlemi bilgisayarın ilk bulunduğu yıllardan günümüze kadar uzanır ve her türlü kurum ve kuruluşlarda kullanılmaktadır.</a:t>
            </a:r>
          </a:p>
          <a:p>
            <a:pPr algn="just">
              <a:buFont typeface="Arial" panose="020B0604020202020204" pitchFamily="34" charset="0"/>
              <a:buChar char="•"/>
            </a:pPr>
            <a:r>
              <a:rPr lang="tr-TR" sz="2300" dirty="0" smtClean="0"/>
              <a:t> </a:t>
            </a:r>
            <a:r>
              <a:rPr lang="en-US" sz="2300" dirty="0" smtClean="0"/>
              <a:t>Bu </a:t>
            </a:r>
            <a:r>
              <a:rPr lang="en-US" sz="2300" dirty="0" err="1" smtClean="0"/>
              <a:t>sistemlerde</a:t>
            </a:r>
            <a:r>
              <a:rPr lang="en-US" sz="2300" dirty="0" smtClean="0"/>
              <a:t> </a:t>
            </a:r>
            <a:r>
              <a:rPr lang="en-US" sz="2300" dirty="0" err="1" smtClean="0"/>
              <a:t>saklanacak</a:t>
            </a:r>
            <a:r>
              <a:rPr lang="en-US" sz="2300" dirty="0" smtClean="0"/>
              <a:t> </a:t>
            </a:r>
            <a:r>
              <a:rPr lang="en-US" sz="2300" dirty="0" err="1" smtClean="0"/>
              <a:t>bilgilerle</a:t>
            </a:r>
            <a:r>
              <a:rPr lang="en-US" sz="2300" dirty="0" smtClean="0"/>
              <a:t>, </a:t>
            </a:r>
            <a:r>
              <a:rPr lang="en-US" sz="2300" dirty="0" err="1" smtClean="0"/>
              <a:t>saklayacak</a:t>
            </a:r>
            <a:r>
              <a:rPr lang="en-US" sz="2300" dirty="0" smtClean="0"/>
              <a:t> </a:t>
            </a:r>
            <a:r>
              <a:rPr lang="en-US" sz="2300" dirty="0" err="1" smtClean="0"/>
              <a:t>ve</a:t>
            </a:r>
            <a:r>
              <a:rPr lang="en-US" sz="2300" dirty="0" smtClean="0"/>
              <a:t> </a:t>
            </a:r>
            <a:r>
              <a:rPr lang="en-US" sz="2300" dirty="0" err="1" smtClean="0"/>
              <a:t>işleyecek</a:t>
            </a:r>
            <a:r>
              <a:rPr lang="en-US" sz="2300" dirty="0" smtClean="0"/>
              <a:t> </a:t>
            </a:r>
            <a:r>
              <a:rPr lang="en-US" sz="2300" dirty="0" err="1" smtClean="0"/>
              <a:t>programlar</a:t>
            </a:r>
            <a:r>
              <a:rPr lang="en-US" sz="2300" dirty="0" smtClean="0"/>
              <a:t> </a:t>
            </a:r>
            <a:r>
              <a:rPr lang="en-US" sz="2300" dirty="0" err="1" smtClean="0"/>
              <a:t>birbirine</a:t>
            </a:r>
            <a:r>
              <a:rPr lang="en-US" sz="2300" dirty="0" smtClean="0"/>
              <a:t> </a:t>
            </a:r>
            <a:r>
              <a:rPr lang="en-US" sz="2300" dirty="0" err="1" smtClean="0"/>
              <a:t>bağımlı</a:t>
            </a:r>
            <a:r>
              <a:rPr lang="en-US" sz="2300" dirty="0" smtClean="0"/>
              <a:t> </a:t>
            </a:r>
            <a:r>
              <a:rPr lang="en-US" sz="2300" dirty="0" err="1" smtClean="0"/>
              <a:t>olarak</a:t>
            </a:r>
            <a:r>
              <a:rPr lang="en-US" sz="2300" dirty="0" smtClean="0"/>
              <a:t> </a:t>
            </a:r>
            <a:r>
              <a:rPr lang="en-US" sz="2300" dirty="0" err="1" smtClean="0"/>
              <a:t>çalışır</a:t>
            </a:r>
            <a:r>
              <a:rPr lang="en-US" sz="2300" dirty="0" smtClean="0"/>
              <a:t>. </a:t>
            </a:r>
            <a:r>
              <a:rPr lang="en-US" sz="2300" dirty="0" err="1" smtClean="0"/>
              <a:t>Bilgileri</a:t>
            </a:r>
            <a:r>
              <a:rPr lang="en-US" sz="2300" dirty="0" smtClean="0"/>
              <a:t> </a:t>
            </a:r>
            <a:r>
              <a:rPr lang="en-US" sz="2300" dirty="0" err="1" smtClean="0"/>
              <a:t>işlemek</a:t>
            </a:r>
            <a:r>
              <a:rPr lang="en-US" sz="2300" dirty="0" smtClean="0"/>
              <a:t> </a:t>
            </a:r>
            <a:r>
              <a:rPr lang="en-US" sz="2300" dirty="0" err="1" smtClean="0"/>
              <a:t>için</a:t>
            </a:r>
            <a:r>
              <a:rPr lang="en-US" sz="2300" dirty="0" smtClean="0"/>
              <a:t> </a:t>
            </a:r>
            <a:r>
              <a:rPr lang="en-US" sz="2300" dirty="0" err="1" smtClean="0"/>
              <a:t>kullanılacak</a:t>
            </a:r>
            <a:r>
              <a:rPr lang="en-US" sz="2300" dirty="0" smtClean="0"/>
              <a:t> </a:t>
            </a:r>
            <a:r>
              <a:rPr lang="en-US" sz="2300" dirty="0" err="1" smtClean="0"/>
              <a:t>olan</a:t>
            </a:r>
            <a:r>
              <a:rPr lang="en-US" sz="2300" dirty="0" smtClean="0"/>
              <a:t> </a:t>
            </a:r>
            <a:r>
              <a:rPr lang="en-US" sz="2300" dirty="0" err="1" smtClean="0"/>
              <a:t>programın</a:t>
            </a:r>
            <a:r>
              <a:rPr lang="en-US" sz="2300" dirty="0" smtClean="0"/>
              <a:t>, </a:t>
            </a:r>
            <a:r>
              <a:rPr lang="en-US" sz="2300" dirty="0" err="1" smtClean="0"/>
              <a:t>kullanacağı</a:t>
            </a:r>
            <a:r>
              <a:rPr lang="en-US" sz="2300" dirty="0" smtClean="0"/>
              <a:t> </a:t>
            </a:r>
            <a:r>
              <a:rPr lang="en-US" sz="2300" dirty="0" err="1" smtClean="0"/>
              <a:t>dosyaların</a:t>
            </a:r>
            <a:r>
              <a:rPr lang="en-US" sz="2300" dirty="0" smtClean="0"/>
              <a:t> </a:t>
            </a:r>
            <a:r>
              <a:rPr lang="en-US" sz="2300" dirty="0" err="1" smtClean="0"/>
              <a:t>yapıları</a:t>
            </a:r>
            <a:r>
              <a:rPr lang="en-US" sz="2300" dirty="0" smtClean="0"/>
              <a:t> </a:t>
            </a:r>
            <a:r>
              <a:rPr lang="en-US" sz="2300" dirty="0" err="1" smtClean="0"/>
              <a:t>ve</a:t>
            </a:r>
            <a:r>
              <a:rPr lang="en-US" sz="2300" dirty="0" smtClean="0"/>
              <a:t> </a:t>
            </a:r>
            <a:r>
              <a:rPr lang="en-US" sz="2300" dirty="0" err="1" smtClean="0"/>
              <a:t>erişim</a:t>
            </a:r>
            <a:r>
              <a:rPr lang="en-US" sz="2300" dirty="0" smtClean="0"/>
              <a:t> </a:t>
            </a:r>
            <a:r>
              <a:rPr lang="en-US" sz="2300" dirty="0" err="1" smtClean="0"/>
              <a:t>biçimleri</a:t>
            </a:r>
            <a:r>
              <a:rPr lang="en-US" sz="2300" dirty="0" smtClean="0"/>
              <a:t> </a:t>
            </a:r>
            <a:r>
              <a:rPr lang="en-US" sz="2300" dirty="0" err="1" smtClean="0"/>
              <a:t>hakkında</a:t>
            </a:r>
            <a:r>
              <a:rPr lang="en-US" sz="2300" dirty="0" smtClean="0"/>
              <a:t> </a:t>
            </a:r>
            <a:r>
              <a:rPr lang="en-US" sz="2300" dirty="0" err="1" smtClean="0"/>
              <a:t>bilgi</a:t>
            </a:r>
            <a:r>
              <a:rPr lang="en-US" sz="2300" dirty="0" smtClean="0"/>
              <a:t> </a:t>
            </a:r>
            <a:r>
              <a:rPr lang="en-US" sz="2300" dirty="0" err="1" smtClean="0"/>
              <a:t>sahibi</a:t>
            </a:r>
            <a:r>
              <a:rPr lang="en-US" sz="2300" dirty="0" smtClean="0"/>
              <a:t> </a:t>
            </a:r>
            <a:r>
              <a:rPr lang="en-US" sz="2300" dirty="0" err="1" smtClean="0"/>
              <a:t>olması</a:t>
            </a:r>
            <a:r>
              <a:rPr lang="en-US" sz="2300" dirty="0" smtClean="0"/>
              <a:t> </a:t>
            </a:r>
            <a:r>
              <a:rPr lang="en-US" sz="2300" dirty="0" err="1" smtClean="0"/>
              <a:t>gerekmektedir</a:t>
            </a:r>
            <a:r>
              <a:rPr lang="en-US" sz="2300" dirty="0" smtClean="0"/>
              <a:t>.</a:t>
            </a:r>
            <a:endParaRPr lang="tr-TR" sz="23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5</a:t>
            </a:fld>
            <a:endParaRPr lang="tr-TR"/>
          </a:p>
        </p:txBody>
      </p:sp>
    </p:spTree>
    <p:extLst>
      <p:ext uri="{BB962C8B-B14F-4D97-AF65-F5344CB8AC3E}">
        <p14:creationId xmlns:p14="http://schemas.microsoft.com/office/powerpoint/2010/main" val="174873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077631" y="764704"/>
            <a:ext cx="6347713" cy="732658"/>
          </a:xfrm>
        </p:spPr>
        <p:txBody>
          <a:bodyPr>
            <a:noAutofit/>
          </a:bodyPr>
          <a:lstStyle/>
          <a:p>
            <a:pPr algn="ctr" eaLnBrk="1" hangingPunct="1"/>
            <a:r>
              <a:rPr lang="tr-TR" sz="5400" b="1" dirty="0" smtClean="0">
                <a:solidFill>
                  <a:schemeClr val="tx1"/>
                </a:solidFill>
              </a:rPr>
              <a:t>Sorgu </a:t>
            </a:r>
            <a:r>
              <a:rPr lang="tr-TR" sz="5400" b="1" dirty="0" smtClean="0">
                <a:solidFill>
                  <a:schemeClr val="tx1"/>
                </a:solidFill>
              </a:rPr>
              <a:t>İşleyici</a:t>
            </a:r>
            <a:endParaRPr lang="tr-TR" sz="5400" b="1" dirty="0" smtClean="0">
              <a:solidFill>
                <a:schemeClr val="tx1"/>
              </a:solidFill>
            </a:endParaRPr>
          </a:p>
        </p:txBody>
      </p:sp>
      <p:sp>
        <p:nvSpPr>
          <p:cNvPr id="27652" name="Rectangle 3"/>
          <p:cNvSpPr>
            <a:spLocks noGrp="1" noChangeArrowheads="1"/>
          </p:cNvSpPr>
          <p:nvPr>
            <p:ph idx="1"/>
          </p:nvPr>
        </p:nvSpPr>
        <p:spPr>
          <a:xfrm>
            <a:off x="591290" y="1732081"/>
            <a:ext cx="8229181" cy="4001175"/>
          </a:xfrm>
        </p:spPr>
        <p:txBody>
          <a:bodyPr>
            <a:normAutofit/>
          </a:bodyPr>
          <a:lstStyle/>
          <a:p>
            <a:pPr eaLnBrk="1" hangingPunct="1">
              <a:lnSpc>
                <a:spcPct val="80000"/>
              </a:lnSpc>
              <a:buFont typeface="Arial" panose="020B0604020202020204" pitchFamily="34" charset="0"/>
              <a:buChar char="•"/>
            </a:pPr>
            <a:r>
              <a:rPr lang="tr-TR" sz="2400" dirty="0" smtClean="0"/>
              <a:t>VTYS'nin, sorguların işlenmesi ile ilgili görevleri gerçekleştiren bileşenine Sorgu İşleyici (Query Processor) adı verilir. </a:t>
            </a:r>
          </a:p>
          <a:p>
            <a:pPr eaLnBrk="1" hangingPunct="1">
              <a:lnSpc>
                <a:spcPct val="80000"/>
              </a:lnSpc>
              <a:buFont typeface="Arial" panose="020B0604020202020204" pitchFamily="34" charset="0"/>
              <a:buChar char="•"/>
            </a:pPr>
            <a:r>
              <a:rPr lang="tr-TR" sz="2400" dirty="0" smtClean="0"/>
              <a:t>Sorgu işleyicinin görevleri:</a:t>
            </a:r>
          </a:p>
          <a:p>
            <a:pPr marL="895350" lvl="1" indent="-352425" eaLnBrk="1" hangingPunct="1">
              <a:lnSpc>
                <a:spcPct val="80000"/>
              </a:lnSpc>
              <a:buFont typeface="Arial" panose="020B0604020202020204" pitchFamily="34" charset="0"/>
              <a:buChar char="•"/>
            </a:pPr>
            <a:r>
              <a:rPr lang="tr-TR" sz="2400" dirty="0" smtClean="0"/>
              <a:t>Sorgunun sözdizimsel ve anlamsal özümlemesini yapmak.</a:t>
            </a:r>
          </a:p>
          <a:p>
            <a:pPr marL="895350" lvl="1" indent="-352425" eaLnBrk="1" hangingPunct="1">
              <a:lnSpc>
                <a:spcPct val="80000"/>
              </a:lnSpc>
              <a:buFont typeface="Arial" panose="020B0604020202020204" pitchFamily="34" charset="0"/>
              <a:buChar char="•"/>
            </a:pPr>
            <a:r>
              <a:rPr lang="tr-TR" sz="2400" dirty="0" smtClean="0"/>
              <a:t>Kullanıcının verilen işlemi yapmaya yetkili olup olmadığını denetlemek.</a:t>
            </a:r>
          </a:p>
          <a:p>
            <a:pPr marL="895350" lvl="1" indent="-352425" eaLnBrk="1" hangingPunct="1">
              <a:lnSpc>
                <a:spcPct val="80000"/>
              </a:lnSpc>
              <a:buFont typeface="Arial" panose="020B0604020202020204" pitchFamily="34" charset="0"/>
              <a:buChar char="•"/>
            </a:pPr>
            <a:r>
              <a:rPr lang="tr-TR" sz="2400" dirty="0" smtClean="0"/>
              <a:t>Sorguyu işletmek için kullanılabilecek algoritmaları (işletim senaryolarını) belirlemek ve “Query Optimizer” alt bileşeni yardımıyla en iyisini seçmek.</a:t>
            </a:r>
          </a:p>
          <a:p>
            <a:pPr marL="895350" lvl="1" indent="-352425" eaLnBrk="1" hangingPunct="1">
              <a:lnSpc>
                <a:spcPct val="80000"/>
              </a:lnSpc>
              <a:buFont typeface="Arial" panose="020B0604020202020204" pitchFamily="34" charset="0"/>
              <a:buChar char="•"/>
            </a:pPr>
            <a:r>
              <a:rPr lang="tr-TR" sz="2400" dirty="0" smtClean="0"/>
              <a:t>Sorgunun işletimini gerçekleştirdikten sonra yanıtını oluşturup kullanıcıya iletmek.</a:t>
            </a:r>
          </a:p>
        </p:txBody>
      </p:sp>
      <p:sp>
        <p:nvSpPr>
          <p:cNvPr id="27650" name="5 Slayt Numarası Yer Tutucusu"/>
          <p:cNvSpPr>
            <a:spLocks noGrp="1"/>
          </p:cNvSpPr>
          <p:nvPr>
            <p:ph type="sldNum" sz="quarter" idx="12"/>
          </p:nvPr>
        </p:nvSpPr>
        <p:spPr>
          <a:noFill/>
        </p:spPr>
        <p:txBody>
          <a:bodyPr/>
          <a:lstStyle/>
          <a:p>
            <a:fld id="{CC6AB629-2CCC-4286-B9D6-2B70D36D8609}" type="slidenum">
              <a:rPr lang="tr-TR" smtClean="0"/>
              <a:pPr/>
              <a:t>50</a:t>
            </a:fld>
            <a:endParaRPr lang="tr-TR"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ox(in)">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diamond(in)">
                                      <p:cBhvr>
                                        <p:cTn id="12" dur="2000"/>
                                        <p:tgtEl>
                                          <p:spTgt spid="276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7652">
                                            <p:txEl>
                                              <p:pRg st="1" end="1"/>
                                            </p:txEl>
                                          </p:spTgt>
                                        </p:tgtEl>
                                        <p:attrNameLst>
                                          <p:attrName>style.visibility</p:attrName>
                                        </p:attrNameLst>
                                      </p:cBhvr>
                                      <p:to>
                                        <p:strVal val="visible"/>
                                      </p:to>
                                    </p:set>
                                    <p:animEffect transition="in" filter="diamond(in)">
                                      <p:cBhvr>
                                        <p:cTn id="17" dur="2000"/>
                                        <p:tgtEl>
                                          <p:spTgt spid="27652">
                                            <p:txEl>
                                              <p:pRg st="1" end="1"/>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7652">
                                            <p:txEl>
                                              <p:pRg st="2" end="2"/>
                                            </p:txEl>
                                          </p:spTgt>
                                        </p:tgtEl>
                                        <p:attrNameLst>
                                          <p:attrName>style.visibility</p:attrName>
                                        </p:attrNameLst>
                                      </p:cBhvr>
                                      <p:to>
                                        <p:strVal val="visible"/>
                                      </p:to>
                                    </p:set>
                                    <p:animEffect transition="in" filter="diamond(in)">
                                      <p:cBhvr>
                                        <p:cTn id="20" dur="2000"/>
                                        <p:tgtEl>
                                          <p:spTgt spid="27652">
                                            <p:txEl>
                                              <p:pRg st="2" end="2"/>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7652">
                                            <p:txEl>
                                              <p:pRg st="3" end="3"/>
                                            </p:txEl>
                                          </p:spTgt>
                                        </p:tgtEl>
                                        <p:attrNameLst>
                                          <p:attrName>style.visibility</p:attrName>
                                        </p:attrNameLst>
                                      </p:cBhvr>
                                      <p:to>
                                        <p:strVal val="visible"/>
                                      </p:to>
                                    </p:set>
                                    <p:animEffect transition="in" filter="diamond(in)">
                                      <p:cBhvr>
                                        <p:cTn id="23" dur="2000"/>
                                        <p:tgtEl>
                                          <p:spTgt spid="27652">
                                            <p:txEl>
                                              <p:pRg st="3" end="3"/>
                                            </p:tx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7652">
                                            <p:txEl>
                                              <p:pRg st="4" end="4"/>
                                            </p:txEl>
                                          </p:spTgt>
                                        </p:tgtEl>
                                        <p:attrNameLst>
                                          <p:attrName>style.visibility</p:attrName>
                                        </p:attrNameLst>
                                      </p:cBhvr>
                                      <p:to>
                                        <p:strVal val="visible"/>
                                      </p:to>
                                    </p:set>
                                    <p:animEffect transition="in" filter="diamond(in)">
                                      <p:cBhvr>
                                        <p:cTn id="26" dur="2000"/>
                                        <p:tgtEl>
                                          <p:spTgt spid="27652">
                                            <p:txEl>
                                              <p:pRg st="4" end="4"/>
                                            </p:tx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27652">
                                            <p:txEl>
                                              <p:pRg st="5" end="5"/>
                                            </p:txEl>
                                          </p:spTgt>
                                        </p:tgtEl>
                                        <p:attrNameLst>
                                          <p:attrName>style.visibility</p:attrName>
                                        </p:attrNameLst>
                                      </p:cBhvr>
                                      <p:to>
                                        <p:strVal val="visible"/>
                                      </p:to>
                                    </p:set>
                                    <p:animEffect transition="in" filter="diamond(in)">
                                      <p:cBhvr>
                                        <p:cTn id="29" dur="2000"/>
                                        <p:tgtEl>
                                          <p:spTgt spid="276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5" descr="C:\Users\Amster\Documents\AmityWork\DBSystems\Figures\C7888_01\C7888_01\Fig01-07.bmp"/>
          <p:cNvPicPr>
            <a:picLocks noChangeAspect="1" noChangeArrowheads="1"/>
          </p:cNvPicPr>
          <p:nvPr/>
        </p:nvPicPr>
        <p:blipFill rotWithShape="1">
          <a:blip r:embed="rId3">
            <a:extLst>
              <a:ext uri="{28A0092B-C50C-407E-A947-70E740481C1C}">
                <a14:useLocalDpi xmlns:a14="http://schemas.microsoft.com/office/drawing/2010/main" val="0"/>
              </a:ext>
            </a:extLst>
          </a:blip>
          <a:srcRect t="15080" b="4597"/>
          <a:stretch/>
        </p:blipFill>
        <p:spPr bwMode="auto">
          <a:xfrm>
            <a:off x="487446" y="1772816"/>
            <a:ext cx="8034338"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330759" y="260648"/>
            <a:ext cx="6347713" cy="1182764"/>
          </a:xfrm>
          <a:prstGeom prst="rect">
            <a:avLst/>
          </a:prstGeom>
        </p:spPr>
        <p:txBody>
          <a:bodyPr>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tr-TR" b="1" dirty="0" smtClean="0">
                <a:solidFill>
                  <a:schemeClr val="tx1"/>
                </a:solidFill>
              </a:rPr>
              <a:t>Geleneksel Dosyalama Sistemler</a:t>
            </a:r>
            <a:r>
              <a:rPr lang="en-US" b="1" dirty="0" err="1" smtClean="0">
                <a:solidFill>
                  <a:schemeClr val="tx1"/>
                </a:solidFill>
              </a:rPr>
              <a:t>i</a:t>
            </a:r>
            <a:r>
              <a:rPr lang="tr-TR" b="1" dirty="0" smtClean="0">
                <a:solidFill>
                  <a:schemeClr val="tx1"/>
                </a:solidFill>
              </a:rPr>
              <a:t> (Devam)</a:t>
            </a:r>
            <a:endParaRPr lang="tr-TR" b="1" dirty="0">
              <a:solidFill>
                <a:schemeClr val="tx1"/>
              </a:solidFill>
            </a:endParaRPr>
          </a:p>
        </p:txBody>
      </p:sp>
      <p:sp>
        <p:nvSpPr>
          <p:cNvPr id="2" name="Slide Number Placeholder 1"/>
          <p:cNvSpPr>
            <a:spLocks noGrp="1"/>
          </p:cNvSpPr>
          <p:nvPr>
            <p:ph type="sldNum" sz="quarter" idx="12"/>
          </p:nvPr>
        </p:nvSpPr>
        <p:spPr/>
        <p:txBody>
          <a:bodyPr/>
          <a:lstStyle/>
          <a:p>
            <a:fld id="{568B4582-9AF2-44CF-9874-8E9F8AC79193}" type="slidenum">
              <a:rPr lang="tr-TR" smtClean="0"/>
              <a:pPr/>
              <a:t>6</a:t>
            </a:fld>
            <a:endParaRPr lang="tr-TR"/>
          </a:p>
        </p:txBody>
      </p:sp>
    </p:spTree>
    <p:extLst>
      <p:ext uri="{BB962C8B-B14F-4D97-AF65-F5344CB8AC3E}">
        <p14:creationId xmlns:p14="http://schemas.microsoft.com/office/powerpoint/2010/main" val="28419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additive="base">
                                        <p:cTn id="12" dur="500" fill="hold"/>
                                        <p:tgtEl>
                                          <p:spTgt spid="26627"/>
                                        </p:tgtEl>
                                        <p:attrNameLst>
                                          <p:attrName>ppt_x</p:attrName>
                                        </p:attrNameLst>
                                      </p:cBhvr>
                                      <p:tavLst>
                                        <p:tav tm="0">
                                          <p:val>
                                            <p:strVal val="#ppt_x"/>
                                          </p:val>
                                        </p:tav>
                                        <p:tav tm="100000">
                                          <p:val>
                                            <p:strVal val="#ppt_x"/>
                                          </p:val>
                                        </p:tav>
                                      </p:tavLst>
                                    </p:anim>
                                    <p:anim calcmode="lin" valueType="num">
                                      <p:cBhvr additive="base">
                                        <p:cTn id="13"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6347713" cy="1275970"/>
          </a:xfrm>
        </p:spPr>
        <p:txBody>
          <a:bodyPr>
            <a:normAutofit fontScale="90000"/>
          </a:bodyPr>
          <a:lstStyle/>
          <a:p>
            <a:pPr algn="ctr"/>
            <a:r>
              <a:rPr lang="tr-TR" b="1" dirty="0">
                <a:solidFill>
                  <a:schemeClr val="tx1"/>
                </a:solidFill>
              </a:rPr>
              <a:t>Geleneksel Dosyalama Sistemler</a:t>
            </a:r>
            <a:r>
              <a:rPr lang="en-US" b="1" dirty="0" err="1" smtClean="0">
                <a:solidFill>
                  <a:schemeClr val="tx1"/>
                </a:solidFill>
              </a:rPr>
              <a:t>i</a:t>
            </a:r>
            <a:r>
              <a:rPr lang="tr-TR" b="1" dirty="0" smtClean="0">
                <a:solidFill>
                  <a:schemeClr val="tx1"/>
                </a:solidFill>
              </a:rPr>
              <a:t> </a:t>
            </a:r>
            <a:r>
              <a:rPr lang="tr-TR" b="1" dirty="0">
                <a:solidFill>
                  <a:schemeClr val="tx1"/>
                </a:solidFill>
              </a:rPr>
              <a:t>(Devam)</a:t>
            </a:r>
          </a:p>
        </p:txBody>
      </p:sp>
      <p:sp>
        <p:nvSpPr>
          <p:cNvPr id="3" name="Content Placeholder 2"/>
          <p:cNvSpPr>
            <a:spLocks noGrp="1"/>
          </p:cNvSpPr>
          <p:nvPr>
            <p:ph idx="1"/>
          </p:nvPr>
        </p:nvSpPr>
        <p:spPr>
          <a:xfrm>
            <a:off x="467544" y="1916832"/>
            <a:ext cx="8106104" cy="2952328"/>
          </a:xfrm>
        </p:spPr>
        <p:txBody>
          <a:bodyPr>
            <a:normAutofit/>
          </a:bodyPr>
          <a:lstStyle/>
          <a:p>
            <a:pPr algn="just">
              <a:buFont typeface="Arial" panose="020B0604020202020204" pitchFamily="34" charset="0"/>
              <a:buChar char="•"/>
            </a:pPr>
            <a:r>
              <a:rPr lang="tr-TR" sz="2300" dirty="0" smtClean="0"/>
              <a:t> </a:t>
            </a:r>
            <a:r>
              <a:rPr lang="en-US" sz="2300" dirty="0" err="1" smtClean="0"/>
              <a:t>Dosya</a:t>
            </a:r>
            <a:r>
              <a:rPr lang="tr-TR" sz="2300" dirty="0" smtClean="0"/>
              <a:t>lama</a:t>
            </a:r>
            <a:r>
              <a:rPr lang="en-US" sz="2300" dirty="0" smtClean="0"/>
              <a:t> </a:t>
            </a:r>
            <a:r>
              <a:rPr lang="en-US" sz="2300" dirty="0" err="1" smtClean="0"/>
              <a:t>sistem</a:t>
            </a:r>
            <a:r>
              <a:rPr lang="tr-TR" sz="2300" dirty="0" smtClean="0"/>
              <a:t>ler</a:t>
            </a:r>
            <a:r>
              <a:rPr lang="en-US" sz="2300" dirty="0" err="1" smtClean="0"/>
              <a:t>inde</a:t>
            </a:r>
            <a:r>
              <a:rPr lang="en-US" sz="2300" dirty="0" smtClean="0"/>
              <a:t>, </a:t>
            </a:r>
            <a:r>
              <a:rPr lang="en-US" sz="2300" dirty="0" err="1" smtClean="0"/>
              <a:t>kullanılacak</a:t>
            </a:r>
            <a:r>
              <a:rPr lang="en-US" sz="2300" dirty="0" smtClean="0"/>
              <a:t> </a:t>
            </a:r>
            <a:r>
              <a:rPr lang="en-US" sz="2300" dirty="0" err="1" smtClean="0"/>
              <a:t>dosyanın</a:t>
            </a:r>
            <a:r>
              <a:rPr lang="en-US" sz="2300" dirty="0" smtClean="0"/>
              <a:t> </a:t>
            </a:r>
            <a:r>
              <a:rPr lang="en-US" sz="2300" dirty="0" err="1" smtClean="0"/>
              <a:t>yapısı</a:t>
            </a:r>
            <a:r>
              <a:rPr lang="en-US" sz="2300" dirty="0" smtClean="0"/>
              <a:t> </a:t>
            </a:r>
            <a:r>
              <a:rPr lang="en-US" sz="2300" dirty="0" err="1" smtClean="0"/>
              <a:t>ve</a:t>
            </a:r>
            <a:r>
              <a:rPr lang="en-US" sz="2300" dirty="0" smtClean="0"/>
              <a:t> </a:t>
            </a:r>
            <a:r>
              <a:rPr lang="en-US" sz="2300" dirty="0" err="1" smtClean="0"/>
              <a:t>dosya</a:t>
            </a:r>
            <a:r>
              <a:rPr lang="en-US" sz="2300" dirty="0" smtClean="0"/>
              <a:t> </a:t>
            </a:r>
            <a:r>
              <a:rPr lang="en-US" sz="2300" dirty="0" err="1" smtClean="0"/>
              <a:t>erişim</a:t>
            </a:r>
            <a:r>
              <a:rPr lang="en-US" sz="2300" dirty="0" smtClean="0"/>
              <a:t> </a:t>
            </a:r>
            <a:r>
              <a:rPr lang="en-US" sz="2300" dirty="0" err="1" smtClean="0"/>
              <a:t>biçimleri</a:t>
            </a:r>
            <a:r>
              <a:rPr lang="en-US" sz="2300" dirty="0" smtClean="0"/>
              <a:t> program </a:t>
            </a:r>
            <a:r>
              <a:rPr lang="en-US" sz="2300" dirty="0" err="1" smtClean="0"/>
              <a:t>tarafından</a:t>
            </a:r>
            <a:r>
              <a:rPr lang="en-US" sz="2300" dirty="0" smtClean="0"/>
              <a:t> </a:t>
            </a:r>
            <a:r>
              <a:rPr lang="en-US" sz="2300" dirty="0" err="1" smtClean="0"/>
              <a:t>oluşturulur</a:t>
            </a:r>
            <a:r>
              <a:rPr lang="en-US" sz="2300" dirty="0" smtClean="0"/>
              <a:t>. </a:t>
            </a:r>
            <a:r>
              <a:rPr lang="en-US" sz="2300" dirty="0" err="1" smtClean="0"/>
              <a:t>Dosya</a:t>
            </a:r>
            <a:r>
              <a:rPr lang="en-US" sz="2300" dirty="0" smtClean="0"/>
              <a:t> </a:t>
            </a:r>
            <a:r>
              <a:rPr lang="en-US" sz="2300" dirty="0" err="1" smtClean="0"/>
              <a:t>sistemleri</a:t>
            </a:r>
            <a:r>
              <a:rPr lang="en-US" sz="2300" dirty="0" smtClean="0"/>
              <a:t> </a:t>
            </a:r>
            <a:r>
              <a:rPr lang="en-US" sz="2300" dirty="0" err="1" smtClean="0"/>
              <a:t>bir</a:t>
            </a:r>
            <a:r>
              <a:rPr lang="en-US" sz="2300" dirty="0" smtClean="0"/>
              <a:t> </a:t>
            </a:r>
            <a:r>
              <a:rPr lang="en-US" sz="2300" dirty="0" err="1" smtClean="0"/>
              <a:t>standarda</a:t>
            </a:r>
            <a:r>
              <a:rPr lang="en-US" sz="2300" dirty="0" smtClean="0"/>
              <a:t> </a:t>
            </a:r>
            <a:r>
              <a:rPr lang="en-US" sz="2300" dirty="0" err="1" smtClean="0"/>
              <a:t>sahip</a:t>
            </a:r>
            <a:r>
              <a:rPr lang="en-US" sz="2300" dirty="0" smtClean="0"/>
              <a:t> </a:t>
            </a:r>
            <a:r>
              <a:rPr lang="en-US" sz="2300" dirty="0" err="1" smtClean="0"/>
              <a:t>değildir</a:t>
            </a:r>
            <a:r>
              <a:rPr lang="en-US" sz="2300" dirty="0" smtClean="0"/>
              <a:t>.</a:t>
            </a:r>
            <a:r>
              <a:rPr lang="tr-TR" sz="2300" dirty="0" smtClean="0"/>
              <a:t> </a:t>
            </a:r>
          </a:p>
          <a:p>
            <a:pPr algn="just">
              <a:buFont typeface="Arial" panose="020B0604020202020204" pitchFamily="34" charset="0"/>
              <a:buChar char="•"/>
            </a:pPr>
            <a:r>
              <a:rPr lang="tr-TR" sz="2300" dirty="0" smtClean="0"/>
              <a:t> Geleneksel </a:t>
            </a:r>
            <a:r>
              <a:rPr lang="en-US" sz="2300" dirty="0" err="1" smtClean="0"/>
              <a:t>dosya</a:t>
            </a:r>
            <a:r>
              <a:rPr lang="tr-TR" sz="2300" dirty="0" smtClean="0"/>
              <a:t>lama</a:t>
            </a:r>
            <a:r>
              <a:rPr lang="en-US" sz="2300" dirty="0" smtClean="0"/>
              <a:t> </a:t>
            </a:r>
            <a:r>
              <a:rPr lang="en-US" sz="2300" dirty="0" err="1" smtClean="0"/>
              <a:t>sistem</a:t>
            </a:r>
            <a:r>
              <a:rPr lang="tr-TR" sz="2300" dirty="0" smtClean="0"/>
              <a:t>lerinde, depolanacak veri grupları bağımsız olarak oluşturulmak zorundadır. </a:t>
            </a:r>
          </a:p>
          <a:p>
            <a:pPr algn="just">
              <a:buFont typeface="Arial" panose="020B0604020202020204" pitchFamily="34" charset="0"/>
              <a:buChar char="•"/>
            </a:pPr>
            <a:r>
              <a:rPr lang="tr-TR" sz="2300" dirty="0"/>
              <a:t> </a:t>
            </a:r>
            <a:r>
              <a:rPr lang="tr-TR" sz="2300" dirty="0" smtClean="0"/>
              <a:t>Bu tür dosyalarda veri, sıralı veya doğrudan erişim yöntemi ile kullanılır.</a:t>
            </a:r>
            <a:endParaRPr lang="en-US" sz="2300"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7</a:t>
            </a:fld>
            <a:endParaRPr lang="tr-TR"/>
          </a:p>
        </p:txBody>
      </p:sp>
    </p:spTree>
    <p:extLst>
      <p:ext uri="{BB962C8B-B14F-4D97-AF65-F5344CB8AC3E}">
        <p14:creationId xmlns:p14="http://schemas.microsoft.com/office/powerpoint/2010/main" val="202237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479" y="332656"/>
            <a:ext cx="6347713" cy="1320800"/>
          </a:xfrm>
        </p:spPr>
        <p:txBody>
          <a:bodyPr>
            <a:normAutofit fontScale="90000"/>
          </a:bodyPr>
          <a:lstStyle/>
          <a:p>
            <a:pPr algn="ctr"/>
            <a:r>
              <a:rPr lang="tr-TR" b="1" dirty="0" smtClean="0">
                <a:solidFill>
                  <a:schemeClr val="tx1"/>
                </a:solidFill>
              </a:rPr>
              <a:t>Dosyalama Sistemlerin</a:t>
            </a:r>
            <a:r>
              <a:rPr lang="en-US" b="1" dirty="0" smtClean="0">
                <a:solidFill>
                  <a:schemeClr val="tx1"/>
                </a:solidFill>
              </a:rPr>
              <a:t>in </a:t>
            </a:r>
            <a:r>
              <a:rPr lang="en-US" b="1" dirty="0" err="1" smtClean="0">
                <a:solidFill>
                  <a:schemeClr val="tx1"/>
                </a:solidFill>
              </a:rPr>
              <a:t>Sorunlar</a:t>
            </a:r>
            <a:r>
              <a:rPr lang="tr-TR" b="1" dirty="0">
                <a:solidFill>
                  <a:schemeClr val="tx1"/>
                </a:solidFill>
              </a:rPr>
              <a:t>ı (Devam)</a:t>
            </a:r>
          </a:p>
        </p:txBody>
      </p:sp>
      <p:sp>
        <p:nvSpPr>
          <p:cNvPr id="3" name="Content Placeholder 2"/>
          <p:cNvSpPr>
            <a:spLocks noGrp="1"/>
          </p:cNvSpPr>
          <p:nvPr>
            <p:ph idx="1"/>
          </p:nvPr>
        </p:nvSpPr>
        <p:spPr>
          <a:xfrm>
            <a:off x="395536" y="2006221"/>
            <a:ext cx="8229600" cy="3727035"/>
          </a:xfrm>
        </p:spPr>
        <p:txBody>
          <a:bodyPr>
            <a:normAutofit/>
          </a:bodyPr>
          <a:lstStyle/>
          <a:p>
            <a:pPr lvl="1"/>
            <a:r>
              <a:rPr lang="tr-TR" sz="3200" dirty="0" smtClean="0"/>
              <a:t>Tutarsız veriler </a:t>
            </a:r>
          </a:p>
          <a:p>
            <a:pPr lvl="1"/>
            <a:r>
              <a:rPr lang="tr-TR" sz="3200" dirty="0" smtClean="0"/>
              <a:t>Veri tekrarı</a:t>
            </a:r>
          </a:p>
          <a:p>
            <a:pPr lvl="1"/>
            <a:r>
              <a:rPr lang="tr-TR" sz="3200" dirty="0" smtClean="0"/>
              <a:t>Güncelleme sorunları </a:t>
            </a:r>
          </a:p>
          <a:p>
            <a:pPr lvl="1"/>
            <a:r>
              <a:rPr lang="tr-TR" sz="3200" dirty="0" smtClean="0"/>
              <a:t>Esnek olmama </a:t>
            </a:r>
            <a:endParaRPr lang="en-US" sz="3200" dirty="0" smtClean="0"/>
          </a:p>
          <a:p>
            <a:pPr lvl="1"/>
            <a:r>
              <a:rPr lang="tr-TR" sz="3200" dirty="0" smtClean="0"/>
              <a:t>Kısıtlı veri paylaşımı</a:t>
            </a:r>
            <a:endParaRPr lang="en-US" sz="3200" dirty="0" smtClean="0"/>
          </a:p>
          <a:p>
            <a:pPr lvl="1"/>
            <a:r>
              <a:rPr lang="tr-TR" sz="3200" dirty="0" smtClean="0"/>
              <a:t>Standartların uygulanamaması</a:t>
            </a:r>
            <a:endParaRPr lang="en-US" sz="3200" dirty="0" smtClean="0"/>
          </a:p>
          <a:p>
            <a:pPr lvl="1"/>
            <a:r>
              <a:rPr lang="tr-TR" sz="3200" dirty="0" smtClean="0"/>
              <a:t>Aşırı program yaşatımı</a:t>
            </a:r>
            <a:endParaRPr lang="en-US" sz="3200" dirty="0" smtClean="0"/>
          </a:p>
          <a:p>
            <a:endParaRPr lang="tr-TR" dirty="0"/>
          </a:p>
        </p:txBody>
      </p:sp>
      <p:sp>
        <p:nvSpPr>
          <p:cNvPr id="4" name="Slide Number Placeholder 3"/>
          <p:cNvSpPr>
            <a:spLocks noGrp="1"/>
          </p:cNvSpPr>
          <p:nvPr>
            <p:ph type="sldNum" sz="quarter" idx="12"/>
          </p:nvPr>
        </p:nvSpPr>
        <p:spPr/>
        <p:txBody>
          <a:bodyPr/>
          <a:lstStyle/>
          <a:p>
            <a:fld id="{568B4582-9AF2-44CF-9874-8E9F8AC79193}" type="slidenum">
              <a:rPr lang="tr-TR" smtClean="0"/>
              <a:pPr/>
              <a:t>8</a:t>
            </a:fld>
            <a:endParaRPr lang="tr-TR"/>
          </a:p>
        </p:txBody>
      </p:sp>
    </p:spTree>
    <p:extLst>
      <p:ext uri="{BB962C8B-B14F-4D97-AF65-F5344CB8AC3E}">
        <p14:creationId xmlns:p14="http://schemas.microsoft.com/office/powerpoint/2010/main" val="85862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08025"/>
            <a:ext cx="32766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7"/>
          <p:cNvPicPr>
            <a:picLocks noChangeAspect="1"/>
          </p:cNvPicPr>
          <p:nvPr/>
        </p:nvPicPr>
        <p:blipFill rotWithShape="1">
          <a:blip r:embed="rId4">
            <a:extLst>
              <a:ext uri="{28A0092B-C50C-407E-A947-70E740481C1C}">
                <a14:useLocalDpi xmlns:a14="http://schemas.microsoft.com/office/drawing/2010/main" val="0"/>
              </a:ext>
            </a:extLst>
          </a:blip>
          <a:srcRect t="8861"/>
          <a:stretch/>
        </p:blipFill>
        <p:spPr bwMode="auto">
          <a:xfrm>
            <a:off x="4724400" y="4437112"/>
            <a:ext cx="4065588" cy="17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8"/>
          <p:cNvPicPr>
            <a:picLocks noChangeAspect="1"/>
          </p:cNvPicPr>
          <p:nvPr/>
        </p:nvPicPr>
        <p:blipFill rotWithShape="1">
          <a:blip r:embed="rId5">
            <a:extLst>
              <a:ext uri="{28A0092B-C50C-407E-A947-70E740481C1C}">
                <a14:useLocalDpi xmlns:a14="http://schemas.microsoft.com/office/drawing/2010/main" val="0"/>
              </a:ext>
            </a:extLst>
          </a:blip>
          <a:srcRect t="10883"/>
          <a:stretch/>
        </p:blipFill>
        <p:spPr bwMode="auto">
          <a:xfrm>
            <a:off x="1981325" y="2211100"/>
            <a:ext cx="4624388" cy="176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rved Down Arrow 12"/>
          <p:cNvSpPr/>
          <p:nvPr/>
        </p:nvSpPr>
        <p:spPr>
          <a:xfrm rot="1932424">
            <a:off x="3659188" y="728663"/>
            <a:ext cx="1847850" cy="1039812"/>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 name="Curved Down Arrow 13"/>
          <p:cNvSpPr/>
          <p:nvPr/>
        </p:nvSpPr>
        <p:spPr>
          <a:xfrm rot="1932424">
            <a:off x="6740525" y="2908300"/>
            <a:ext cx="1849438" cy="1039813"/>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Content Placeholder 2"/>
          <p:cNvSpPr>
            <a:spLocks noGrp="1"/>
          </p:cNvSpPr>
          <p:nvPr>
            <p:ph sz="half" idx="1"/>
          </p:nvPr>
        </p:nvSpPr>
        <p:spPr>
          <a:xfrm>
            <a:off x="228600" y="4425950"/>
            <a:ext cx="4191000" cy="1600200"/>
          </a:xfrm>
        </p:spPr>
        <p:txBody>
          <a:bodyPr>
            <a:normAutofit lnSpcReduction="10000"/>
          </a:bodyPr>
          <a:lstStyle/>
          <a:p>
            <a:pPr marL="109537" indent="0">
              <a:buFont typeface="Georgia" panose="02040502050405020303" pitchFamily="18" charset="0"/>
              <a:buNone/>
              <a:defRPr/>
            </a:pPr>
            <a:r>
              <a:rPr lang="tr-TR" altLang="en-US" sz="2800" dirty="0" smtClean="0">
                <a:solidFill>
                  <a:srgbClr val="FF0000"/>
                </a:solidFill>
              </a:rPr>
              <a:t>Doysalama Sistemleri mi  </a:t>
            </a:r>
          </a:p>
          <a:p>
            <a:pPr marL="109537" indent="0">
              <a:buFont typeface="Georgia" panose="02040502050405020303" pitchFamily="18" charset="0"/>
              <a:buNone/>
              <a:defRPr/>
            </a:pPr>
            <a:r>
              <a:rPr lang="tr-TR" altLang="en-US" sz="2800" dirty="0" smtClean="0">
                <a:solidFill>
                  <a:srgbClr val="FF0000"/>
                </a:solidFill>
              </a:rPr>
              <a:t>yoksa</a:t>
            </a:r>
          </a:p>
          <a:p>
            <a:pPr marL="109537" indent="0">
              <a:buFont typeface="Georgia" panose="02040502050405020303" pitchFamily="18" charset="0"/>
              <a:buNone/>
              <a:defRPr/>
            </a:pPr>
            <a:r>
              <a:rPr lang="tr-TR" altLang="en-US" sz="2800" dirty="0" smtClean="0">
                <a:solidFill>
                  <a:srgbClr val="FF0000"/>
                </a:solidFill>
              </a:rPr>
              <a:t>Veritabanı Sistemleri mi???</a:t>
            </a:r>
          </a:p>
          <a:p>
            <a:pPr lvl="1">
              <a:defRPr/>
            </a:pPr>
            <a:endParaRPr lang="tr-TR" altLang="en-US" sz="2800" dirty="0" smtClean="0">
              <a:solidFill>
                <a:srgbClr val="FF0000"/>
              </a:solidFill>
            </a:endParaRPr>
          </a:p>
          <a:p>
            <a:pPr>
              <a:defRPr/>
            </a:pPr>
            <a:endParaRPr lang="tr-TR" altLang="en-US" sz="2800" dirty="0" smtClean="0">
              <a:solidFill>
                <a:srgbClr val="FF0000"/>
              </a:solidFill>
            </a:endParaRPr>
          </a:p>
        </p:txBody>
      </p:sp>
      <p:sp>
        <p:nvSpPr>
          <p:cNvPr id="8" name="Slide Number Placeholder 3"/>
          <p:cNvSpPr>
            <a:spLocks noGrp="1"/>
          </p:cNvSpPr>
          <p:nvPr>
            <p:ph type="sldNum" sz="quarter" idx="12"/>
          </p:nvPr>
        </p:nvSpPr>
        <p:spPr>
          <a:xfrm>
            <a:off x="7452320" y="6465604"/>
            <a:ext cx="984019" cy="365125"/>
          </a:xfrm>
        </p:spPr>
        <p:txBody>
          <a:bodyPr/>
          <a:lstStyle/>
          <a:p>
            <a:fld id="{7AE65E61-C84E-489C-B6E4-1CADC2ED0566}" type="slidenum">
              <a:rPr lang="tr-TR"/>
              <a:t>9</a:t>
            </a:fld>
            <a:endParaRPr lang="tr-TR" dirty="0"/>
          </a:p>
        </p:txBody>
      </p:sp>
    </p:spTree>
    <p:extLst>
      <p:ext uri="{BB962C8B-B14F-4D97-AF65-F5344CB8AC3E}">
        <p14:creationId xmlns:p14="http://schemas.microsoft.com/office/powerpoint/2010/main" val="301603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6"/>
                                        </p:tgtEl>
                                        <p:attrNameLst>
                                          <p:attrName>style.visibility</p:attrName>
                                        </p:attrNameLst>
                                      </p:cBhvr>
                                      <p:to>
                                        <p:strVal val="visible"/>
                                      </p:to>
                                    </p:set>
                                    <p:anim calcmode="lin" valueType="num">
                                      <p:cBhvr additive="base">
                                        <p:cTn id="13" dur="500" fill="hold"/>
                                        <p:tgtEl>
                                          <p:spTgt spid="59396"/>
                                        </p:tgtEl>
                                        <p:attrNameLst>
                                          <p:attrName>ppt_x</p:attrName>
                                        </p:attrNameLst>
                                      </p:cBhvr>
                                      <p:tavLst>
                                        <p:tav tm="0">
                                          <p:val>
                                            <p:strVal val="#ppt_x"/>
                                          </p:val>
                                        </p:tav>
                                        <p:tav tm="100000">
                                          <p:val>
                                            <p:strVal val="#ppt_x"/>
                                          </p:val>
                                        </p:tav>
                                      </p:tavLst>
                                    </p:anim>
                                    <p:anim calcmode="lin" valueType="num">
                                      <p:cBhvr additive="base">
                                        <p:cTn id="14"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395"/>
                                        </p:tgtEl>
                                        <p:attrNameLst>
                                          <p:attrName>style.visibility</p:attrName>
                                        </p:attrNameLst>
                                      </p:cBhvr>
                                      <p:to>
                                        <p:strVal val="visible"/>
                                      </p:to>
                                    </p:set>
                                    <p:anim calcmode="lin" valueType="num">
                                      <p:cBhvr additive="base">
                                        <p:cTn id="19" dur="500" fill="hold"/>
                                        <p:tgtEl>
                                          <p:spTgt spid="59395"/>
                                        </p:tgtEl>
                                        <p:attrNameLst>
                                          <p:attrName>ppt_x</p:attrName>
                                        </p:attrNameLst>
                                      </p:cBhvr>
                                      <p:tavLst>
                                        <p:tav tm="0">
                                          <p:val>
                                            <p:strVal val="#ppt_x"/>
                                          </p:val>
                                        </p:tav>
                                        <p:tav tm="100000">
                                          <p:val>
                                            <p:strVal val="#ppt_x"/>
                                          </p:val>
                                        </p:tav>
                                      </p:tavLst>
                                    </p:anim>
                                    <p:anim calcmode="lin" valueType="num">
                                      <p:cBhvr additive="base">
                                        <p:cTn id="20"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wipe(down)">
                                      <p:cBhvr>
                                        <p:cTn id="35" dur="580">
                                          <p:stCondLst>
                                            <p:cond delay="0"/>
                                          </p:stCondLst>
                                        </p:cTn>
                                        <p:tgtEl>
                                          <p:spTgt spid="16">
                                            <p:txEl>
                                              <p:pRg st="0" end="0"/>
                                            </p:txEl>
                                          </p:spTgt>
                                        </p:tgtEl>
                                      </p:cBhvr>
                                    </p:animEffect>
                                    <p:anim calcmode="lin" valueType="num">
                                      <p:cBhvr>
                                        <p:cTn id="36"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16">
                                            <p:txEl>
                                              <p:pRg st="0" end="0"/>
                                            </p:txEl>
                                          </p:spTgt>
                                        </p:tgtEl>
                                      </p:cBhvr>
                                      <p:to x="100000" y="60000"/>
                                    </p:animScale>
                                    <p:animScale>
                                      <p:cBhvr>
                                        <p:cTn id="42" dur="166" decel="50000">
                                          <p:stCondLst>
                                            <p:cond delay="676"/>
                                          </p:stCondLst>
                                        </p:cTn>
                                        <p:tgtEl>
                                          <p:spTgt spid="16">
                                            <p:txEl>
                                              <p:pRg st="0" end="0"/>
                                            </p:txEl>
                                          </p:spTgt>
                                        </p:tgtEl>
                                      </p:cBhvr>
                                      <p:to x="100000" y="100000"/>
                                    </p:animScale>
                                    <p:animScale>
                                      <p:cBhvr>
                                        <p:cTn id="43" dur="26">
                                          <p:stCondLst>
                                            <p:cond delay="1312"/>
                                          </p:stCondLst>
                                        </p:cTn>
                                        <p:tgtEl>
                                          <p:spTgt spid="16">
                                            <p:txEl>
                                              <p:pRg st="0" end="0"/>
                                            </p:txEl>
                                          </p:spTgt>
                                        </p:tgtEl>
                                      </p:cBhvr>
                                      <p:to x="100000" y="80000"/>
                                    </p:animScale>
                                    <p:animScale>
                                      <p:cBhvr>
                                        <p:cTn id="44" dur="166" decel="50000">
                                          <p:stCondLst>
                                            <p:cond delay="1338"/>
                                          </p:stCondLst>
                                        </p:cTn>
                                        <p:tgtEl>
                                          <p:spTgt spid="16">
                                            <p:txEl>
                                              <p:pRg st="0" end="0"/>
                                            </p:txEl>
                                          </p:spTgt>
                                        </p:tgtEl>
                                      </p:cBhvr>
                                      <p:to x="100000" y="100000"/>
                                    </p:animScale>
                                    <p:animScale>
                                      <p:cBhvr>
                                        <p:cTn id="45" dur="26">
                                          <p:stCondLst>
                                            <p:cond delay="1642"/>
                                          </p:stCondLst>
                                        </p:cTn>
                                        <p:tgtEl>
                                          <p:spTgt spid="16">
                                            <p:txEl>
                                              <p:pRg st="0" end="0"/>
                                            </p:txEl>
                                          </p:spTgt>
                                        </p:tgtEl>
                                      </p:cBhvr>
                                      <p:to x="100000" y="90000"/>
                                    </p:animScale>
                                    <p:animScale>
                                      <p:cBhvr>
                                        <p:cTn id="46" dur="166" decel="50000">
                                          <p:stCondLst>
                                            <p:cond delay="1668"/>
                                          </p:stCondLst>
                                        </p:cTn>
                                        <p:tgtEl>
                                          <p:spTgt spid="16">
                                            <p:txEl>
                                              <p:pRg st="0" end="0"/>
                                            </p:txEl>
                                          </p:spTgt>
                                        </p:tgtEl>
                                      </p:cBhvr>
                                      <p:to x="100000" y="100000"/>
                                    </p:animScale>
                                    <p:animScale>
                                      <p:cBhvr>
                                        <p:cTn id="47" dur="26">
                                          <p:stCondLst>
                                            <p:cond delay="1808"/>
                                          </p:stCondLst>
                                        </p:cTn>
                                        <p:tgtEl>
                                          <p:spTgt spid="16">
                                            <p:txEl>
                                              <p:pRg st="0" end="0"/>
                                            </p:txEl>
                                          </p:spTgt>
                                        </p:tgtEl>
                                      </p:cBhvr>
                                      <p:to x="100000" y="95000"/>
                                    </p:animScale>
                                    <p:animScale>
                                      <p:cBhvr>
                                        <p:cTn id="48" dur="166" decel="50000">
                                          <p:stCondLst>
                                            <p:cond delay="1834"/>
                                          </p:stCondLst>
                                        </p:cTn>
                                        <p:tgtEl>
                                          <p:spTgt spid="16">
                                            <p:txEl>
                                              <p:pRg st="0" end="0"/>
                                            </p:txEl>
                                          </p:spTgt>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6">
                                            <p:txEl>
                                              <p:pRg st="1" end="1"/>
                                            </p:txEl>
                                          </p:spTgt>
                                        </p:tgtEl>
                                        <p:attrNameLst>
                                          <p:attrName>style.visibility</p:attrName>
                                        </p:attrNameLst>
                                      </p:cBhvr>
                                      <p:to>
                                        <p:strVal val="visible"/>
                                      </p:to>
                                    </p:set>
                                    <p:animEffect transition="in" filter="wipe(down)">
                                      <p:cBhvr>
                                        <p:cTn id="51" dur="580">
                                          <p:stCondLst>
                                            <p:cond delay="0"/>
                                          </p:stCondLst>
                                        </p:cTn>
                                        <p:tgtEl>
                                          <p:spTgt spid="16">
                                            <p:txEl>
                                              <p:pRg st="1" end="1"/>
                                            </p:txEl>
                                          </p:spTgt>
                                        </p:tgtEl>
                                      </p:cBhvr>
                                    </p:animEffect>
                                    <p:anim calcmode="lin" valueType="num">
                                      <p:cBhvr>
                                        <p:cTn id="52" dur="1822" tmFilter="0,0; 0.14,0.36; 0.43,0.73; 0.71,0.91; 1.0,1.0">
                                          <p:stCondLst>
                                            <p:cond delay="0"/>
                                          </p:stCondLst>
                                        </p:cTn>
                                        <p:tgtEl>
                                          <p:spTgt spid="16">
                                            <p:txEl>
                                              <p:pRg st="1" end="1"/>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6">
                                            <p:txEl>
                                              <p:pRg st="1" end="1"/>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6">
                                            <p:txEl>
                                              <p:pRg st="1" end="1"/>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6">
                                            <p:txEl>
                                              <p:pRg st="1" end="1"/>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6">
                                            <p:txEl>
                                              <p:pRg st="1" end="1"/>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16">
                                            <p:txEl>
                                              <p:pRg st="1" end="1"/>
                                            </p:txEl>
                                          </p:spTgt>
                                        </p:tgtEl>
                                      </p:cBhvr>
                                      <p:to x="100000" y="60000"/>
                                    </p:animScale>
                                    <p:animScale>
                                      <p:cBhvr>
                                        <p:cTn id="58" dur="166" decel="50000">
                                          <p:stCondLst>
                                            <p:cond delay="676"/>
                                          </p:stCondLst>
                                        </p:cTn>
                                        <p:tgtEl>
                                          <p:spTgt spid="16">
                                            <p:txEl>
                                              <p:pRg st="1" end="1"/>
                                            </p:txEl>
                                          </p:spTgt>
                                        </p:tgtEl>
                                      </p:cBhvr>
                                      <p:to x="100000" y="100000"/>
                                    </p:animScale>
                                    <p:animScale>
                                      <p:cBhvr>
                                        <p:cTn id="59" dur="26">
                                          <p:stCondLst>
                                            <p:cond delay="1312"/>
                                          </p:stCondLst>
                                        </p:cTn>
                                        <p:tgtEl>
                                          <p:spTgt spid="16">
                                            <p:txEl>
                                              <p:pRg st="1" end="1"/>
                                            </p:txEl>
                                          </p:spTgt>
                                        </p:tgtEl>
                                      </p:cBhvr>
                                      <p:to x="100000" y="80000"/>
                                    </p:animScale>
                                    <p:animScale>
                                      <p:cBhvr>
                                        <p:cTn id="60" dur="166" decel="50000">
                                          <p:stCondLst>
                                            <p:cond delay="1338"/>
                                          </p:stCondLst>
                                        </p:cTn>
                                        <p:tgtEl>
                                          <p:spTgt spid="16">
                                            <p:txEl>
                                              <p:pRg st="1" end="1"/>
                                            </p:txEl>
                                          </p:spTgt>
                                        </p:tgtEl>
                                      </p:cBhvr>
                                      <p:to x="100000" y="100000"/>
                                    </p:animScale>
                                    <p:animScale>
                                      <p:cBhvr>
                                        <p:cTn id="61" dur="26">
                                          <p:stCondLst>
                                            <p:cond delay="1642"/>
                                          </p:stCondLst>
                                        </p:cTn>
                                        <p:tgtEl>
                                          <p:spTgt spid="16">
                                            <p:txEl>
                                              <p:pRg st="1" end="1"/>
                                            </p:txEl>
                                          </p:spTgt>
                                        </p:tgtEl>
                                      </p:cBhvr>
                                      <p:to x="100000" y="90000"/>
                                    </p:animScale>
                                    <p:animScale>
                                      <p:cBhvr>
                                        <p:cTn id="62" dur="166" decel="50000">
                                          <p:stCondLst>
                                            <p:cond delay="1668"/>
                                          </p:stCondLst>
                                        </p:cTn>
                                        <p:tgtEl>
                                          <p:spTgt spid="16">
                                            <p:txEl>
                                              <p:pRg st="1" end="1"/>
                                            </p:txEl>
                                          </p:spTgt>
                                        </p:tgtEl>
                                      </p:cBhvr>
                                      <p:to x="100000" y="100000"/>
                                    </p:animScale>
                                    <p:animScale>
                                      <p:cBhvr>
                                        <p:cTn id="63" dur="26">
                                          <p:stCondLst>
                                            <p:cond delay="1808"/>
                                          </p:stCondLst>
                                        </p:cTn>
                                        <p:tgtEl>
                                          <p:spTgt spid="16">
                                            <p:txEl>
                                              <p:pRg st="1" end="1"/>
                                            </p:txEl>
                                          </p:spTgt>
                                        </p:tgtEl>
                                      </p:cBhvr>
                                      <p:to x="100000" y="95000"/>
                                    </p:animScale>
                                    <p:animScale>
                                      <p:cBhvr>
                                        <p:cTn id="64" dur="166" decel="50000">
                                          <p:stCondLst>
                                            <p:cond delay="1834"/>
                                          </p:stCondLst>
                                        </p:cTn>
                                        <p:tgtEl>
                                          <p:spTgt spid="16">
                                            <p:txEl>
                                              <p:pRg st="1" end="1"/>
                                            </p:txEl>
                                          </p:spTgt>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16">
                                            <p:txEl>
                                              <p:pRg st="2" end="2"/>
                                            </p:txEl>
                                          </p:spTgt>
                                        </p:tgtEl>
                                        <p:attrNameLst>
                                          <p:attrName>style.visibility</p:attrName>
                                        </p:attrNameLst>
                                      </p:cBhvr>
                                      <p:to>
                                        <p:strVal val="visible"/>
                                      </p:to>
                                    </p:set>
                                    <p:animEffect transition="in" filter="wipe(down)">
                                      <p:cBhvr>
                                        <p:cTn id="67" dur="580">
                                          <p:stCondLst>
                                            <p:cond delay="0"/>
                                          </p:stCondLst>
                                        </p:cTn>
                                        <p:tgtEl>
                                          <p:spTgt spid="16">
                                            <p:txEl>
                                              <p:pRg st="2" end="2"/>
                                            </p:txEl>
                                          </p:spTgt>
                                        </p:tgtEl>
                                      </p:cBhvr>
                                    </p:animEffect>
                                    <p:anim calcmode="lin" valueType="num">
                                      <p:cBhvr>
                                        <p:cTn id="68" dur="1822" tmFilter="0,0; 0.14,0.36; 0.43,0.73; 0.71,0.91; 1.0,1.0">
                                          <p:stCondLst>
                                            <p:cond delay="0"/>
                                          </p:stCondLst>
                                        </p:cTn>
                                        <p:tgtEl>
                                          <p:spTgt spid="16">
                                            <p:txEl>
                                              <p:pRg st="2" end="2"/>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6">
                                            <p:txEl>
                                              <p:pRg st="2" end="2"/>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6">
                                            <p:txEl>
                                              <p:pRg st="2" end="2"/>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6">
                                            <p:txEl>
                                              <p:pRg st="2" end="2"/>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6">
                                            <p:txEl>
                                              <p:pRg st="2" end="2"/>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16">
                                            <p:txEl>
                                              <p:pRg st="2" end="2"/>
                                            </p:txEl>
                                          </p:spTgt>
                                        </p:tgtEl>
                                      </p:cBhvr>
                                      <p:to x="100000" y="60000"/>
                                    </p:animScale>
                                    <p:animScale>
                                      <p:cBhvr>
                                        <p:cTn id="74" dur="166" decel="50000">
                                          <p:stCondLst>
                                            <p:cond delay="676"/>
                                          </p:stCondLst>
                                        </p:cTn>
                                        <p:tgtEl>
                                          <p:spTgt spid="16">
                                            <p:txEl>
                                              <p:pRg st="2" end="2"/>
                                            </p:txEl>
                                          </p:spTgt>
                                        </p:tgtEl>
                                      </p:cBhvr>
                                      <p:to x="100000" y="100000"/>
                                    </p:animScale>
                                    <p:animScale>
                                      <p:cBhvr>
                                        <p:cTn id="75" dur="26">
                                          <p:stCondLst>
                                            <p:cond delay="1312"/>
                                          </p:stCondLst>
                                        </p:cTn>
                                        <p:tgtEl>
                                          <p:spTgt spid="16">
                                            <p:txEl>
                                              <p:pRg st="2" end="2"/>
                                            </p:txEl>
                                          </p:spTgt>
                                        </p:tgtEl>
                                      </p:cBhvr>
                                      <p:to x="100000" y="80000"/>
                                    </p:animScale>
                                    <p:animScale>
                                      <p:cBhvr>
                                        <p:cTn id="76" dur="166" decel="50000">
                                          <p:stCondLst>
                                            <p:cond delay="1338"/>
                                          </p:stCondLst>
                                        </p:cTn>
                                        <p:tgtEl>
                                          <p:spTgt spid="16">
                                            <p:txEl>
                                              <p:pRg st="2" end="2"/>
                                            </p:txEl>
                                          </p:spTgt>
                                        </p:tgtEl>
                                      </p:cBhvr>
                                      <p:to x="100000" y="100000"/>
                                    </p:animScale>
                                    <p:animScale>
                                      <p:cBhvr>
                                        <p:cTn id="77" dur="26">
                                          <p:stCondLst>
                                            <p:cond delay="1642"/>
                                          </p:stCondLst>
                                        </p:cTn>
                                        <p:tgtEl>
                                          <p:spTgt spid="16">
                                            <p:txEl>
                                              <p:pRg st="2" end="2"/>
                                            </p:txEl>
                                          </p:spTgt>
                                        </p:tgtEl>
                                      </p:cBhvr>
                                      <p:to x="100000" y="90000"/>
                                    </p:animScale>
                                    <p:animScale>
                                      <p:cBhvr>
                                        <p:cTn id="78" dur="166" decel="50000">
                                          <p:stCondLst>
                                            <p:cond delay="1668"/>
                                          </p:stCondLst>
                                        </p:cTn>
                                        <p:tgtEl>
                                          <p:spTgt spid="16">
                                            <p:txEl>
                                              <p:pRg st="2" end="2"/>
                                            </p:txEl>
                                          </p:spTgt>
                                        </p:tgtEl>
                                      </p:cBhvr>
                                      <p:to x="100000" y="100000"/>
                                    </p:animScale>
                                    <p:animScale>
                                      <p:cBhvr>
                                        <p:cTn id="79" dur="26">
                                          <p:stCondLst>
                                            <p:cond delay="1808"/>
                                          </p:stCondLst>
                                        </p:cTn>
                                        <p:tgtEl>
                                          <p:spTgt spid="16">
                                            <p:txEl>
                                              <p:pRg st="2" end="2"/>
                                            </p:txEl>
                                          </p:spTgt>
                                        </p:tgtEl>
                                      </p:cBhvr>
                                      <p:to x="100000" y="95000"/>
                                    </p:animScale>
                                    <p:animScale>
                                      <p:cBhvr>
                                        <p:cTn id="80" dur="166" decel="50000">
                                          <p:stCondLst>
                                            <p:cond delay="1834"/>
                                          </p:stCondLst>
                                        </p:cTn>
                                        <p:tgtEl>
                                          <p:spTgt spid="1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2928F625EB844084CA3D09C61CF9E6" ma:contentTypeVersion="" ma:contentTypeDescription="Create a new document." ma:contentTypeScope="" ma:versionID="4f751a46a76c83ff83ad4cece4022fce">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DAE7FE3-0A77-4173-9B42-8277F29E4F7F}"/>
</file>

<file path=customXml/itemProps2.xml><?xml version="1.0" encoding="utf-8"?>
<ds:datastoreItem xmlns:ds="http://schemas.openxmlformats.org/officeDocument/2006/customXml" ds:itemID="{060A082C-86F5-41F2-9BC5-2F1E4B9DC3B1}"/>
</file>

<file path=customXml/itemProps3.xml><?xml version="1.0" encoding="utf-8"?>
<ds:datastoreItem xmlns:ds="http://schemas.openxmlformats.org/officeDocument/2006/customXml" ds:itemID="{5F8E500A-1F57-45E0-918A-220D212F4E35}"/>
</file>

<file path=docProps/app.xml><?xml version="1.0" encoding="utf-8"?>
<Properties xmlns="http://schemas.openxmlformats.org/officeDocument/2006/extended-properties" xmlns:vt="http://schemas.openxmlformats.org/officeDocument/2006/docPropsVTypes">
  <Template>Retrospect</Template>
  <TotalTime>825</TotalTime>
  <Words>2562</Words>
  <Application>Microsoft Office PowerPoint</Application>
  <PresentationFormat>On-screen Show (4:3)</PresentationFormat>
  <Paragraphs>343</Paragraphs>
  <Slides>50</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ＭＳ Ｐゴシック</vt:lpstr>
      <vt:lpstr>Arial</vt:lpstr>
      <vt:lpstr>Calibri</vt:lpstr>
      <vt:lpstr>Calibri Light</vt:lpstr>
      <vt:lpstr>Courier New</vt:lpstr>
      <vt:lpstr>Georgia</vt:lpstr>
      <vt:lpstr>Times New Roman</vt:lpstr>
      <vt:lpstr>Wingdings</vt:lpstr>
      <vt:lpstr>Wingdings 2</vt:lpstr>
      <vt:lpstr>Retrospect</vt:lpstr>
      <vt:lpstr>Clip</vt:lpstr>
      <vt:lpstr>BTEP104 VERİTABANI  YÖNETİM  SİSTEMLERİ  Web Sitesi: http://staff.emu.edu.tr/sebnemcoban/tr  </vt:lpstr>
      <vt:lpstr>DERS 1  </vt:lpstr>
      <vt:lpstr>Ders İçeriği</vt:lpstr>
      <vt:lpstr>Geleneksel Dosyalama Sistemleri</vt:lpstr>
      <vt:lpstr>Geleneksel Dosyalama Sistemleri (Devam)</vt:lpstr>
      <vt:lpstr>PowerPoint Presentation</vt:lpstr>
      <vt:lpstr>Geleneksel Dosyalama Sistemleri (Devam)</vt:lpstr>
      <vt:lpstr>Dosyalama Sistemlerinin Sorunları (Devam)</vt:lpstr>
      <vt:lpstr>PowerPoint Presentation</vt:lpstr>
      <vt:lpstr>TEMEL VERİTABANI KAVRAMLARI</vt:lpstr>
      <vt:lpstr>Veritabanı Nedir?</vt:lpstr>
      <vt:lpstr>Veritabanı Nedir? (Devam)</vt:lpstr>
      <vt:lpstr>Veritabanı Yönetim Sistemleri  (VTYS) Nedir?</vt:lpstr>
      <vt:lpstr>Veritabanlarının Kısa Tarihçesi</vt:lpstr>
      <vt:lpstr>Veritabanlarının Kısa Tarihçesi</vt:lpstr>
      <vt:lpstr>Veritabanı Yönetim Sistemlerinin Sınıflandırılması</vt:lpstr>
      <vt:lpstr>İlişkisel Veritabanları</vt:lpstr>
      <vt:lpstr>İlişkisel veritabanları</vt:lpstr>
      <vt:lpstr>Nesneye Yönelik Veritabanları</vt:lpstr>
      <vt:lpstr>Neden veritabanı kullanılır?</vt:lpstr>
      <vt:lpstr>Veritabanı Yönetim Sistemlerinin Faydaları(1)</vt:lpstr>
      <vt:lpstr>PowerPoint Presentation</vt:lpstr>
      <vt:lpstr>Veritabanı Yönetim Sistemlerinin Faydaları(3)</vt:lpstr>
      <vt:lpstr>Veritabanı Yönetim Sistemlerinin Faydaları(4)</vt:lpstr>
      <vt:lpstr>Veritabanı Yönetim Sistemlerinin Faydaları(5)</vt:lpstr>
      <vt:lpstr>Veritabanı Yönetim Sistemlerinin Faydaları(6)</vt:lpstr>
      <vt:lpstr>Veritabanı Yaklaşımının Avantajları</vt:lpstr>
      <vt:lpstr>Veritabanı Yaklaşımının Avantajları (Devam)</vt:lpstr>
      <vt:lpstr>En yaygın  kullanılan VTYSler</vt:lpstr>
      <vt:lpstr>VTYS’nin Temel Bileşenleri</vt:lpstr>
      <vt:lpstr>Veritabanı Yöneticisi</vt:lpstr>
      <vt:lpstr>Bellek Yöneticisi</vt:lpstr>
      <vt:lpstr>Bellek Yöneticisi (Devam)</vt:lpstr>
      <vt:lpstr>Hareket Yöneticisi</vt:lpstr>
      <vt:lpstr>Hareket Yöneticisi (Devam)</vt:lpstr>
      <vt:lpstr>Hareket Yöneticisi (Devam)</vt:lpstr>
      <vt:lpstr>Hareket Yöneticisi (Devam)</vt:lpstr>
      <vt:lpstr>Veri Tabanı Yöneticisi</vt:lpstr>
      <vt:lpstr>Veri İşleme Dili (DML)</vt:lpstr>
      <vt:lpstr>Veri Modeli</vt:lpstr>
      <vt:lpstr>Veri Tanımlama Dili (VTD)</vt:lpstr>
      <vt:lpstr>Veri Tanımlama Dili (VTD) (Devam)</vt:lpstr>
      <vt:lpstr>Veri Tanımlama Dili (VTD) (Devam)</vt:lpstr>
      <vt:lpstr>Veri Tanımlama Dili (VTD) (Devam)</vt:lpstr>
      <vt:lpstr>Veri Tanımlama Dili (VTD) (Devam)</vt:lpstr>
      <vt:lpstr>Sorgu Dili ve Sorgu İşleyicisi</vt:lpstr>
      <vt:lpstr>Yapısal Sorgu Dili (SQL)</vt:lpstr>
      <vt:lpstr>ORACLE</vt:lpstr>
      <vt:lpstr>SQL Örneği</vt:lpstr>
      <vt:lpstr>Sorgu İşleyici</vt:lpstr>
    </vt:vector>
  </TitlesOfParts>
  <Company>dau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VERİTABANI YÖNETİM SİSTEMLERİ</dc:title>
  <dc:creator>sebnem</dc:creator>
  <cp:lastModifiedBy>Şebnem Çoban</cp:lastModifiedBy>
  <cp:revision>133</cp:revision>
  <dcterms:created xsi:type="dcterms:W3CDTF">2010-02-21T19:37:51Z</dcterms:created>
  <dcterms:modified xsi:type="dcterms:W3CDTF">2020-02-25T13:14:18Z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0x010100512928F625EB844084CA3D09C61CF9E6</vt:lpwstr>
  </property>
</Properties>
</file>