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76" r:id="rId2"/>
    <p:sldId id="277" r:id="rId3"/>
    <p:sldId id="257" r:id="rId4"/>
    <p:sldId id="258" r:id="rId5"/>
    <p:sldId id="273" r:id="rId6"/>
    <p:sldId id="259" r:id="rId7"/>
    <p:sldId id="274" r:id="rId8"/>
    <p:sldId id="261" r:id="rId9"/>
    <p:sldId id="262" r:id="rId10"/>
    <p:sldId id="263" r:id="rId11"/>
    <p:sldId id="264" r:id="rId12"/>
    <p:sldId id="27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90" autoAdjust="0"/>
  </p:normalViewPr>
  <p:slideViewPr>
    <p:cSldViewPr>
      <p:cViewPr varScale="1">
        <p:scale>
          <a:sx n="70" d="100"/>
          <a:sy n="70" d="100"/>
        </p:scale>
        <p:origin x="1386" y="60"/>
      </p:cViewPr>
      <p:guideLst>
        <p:guide orient="horz" pos="2160"/>
        <p:guide pos="2880"/>
      </p:guideLst>
    </p:cSldViewPr>
  </p:slideViewPr>
  <p:outlineViewPr>
    <p:cViewPr>
      <p:scale>
        <a:sx n="33" d="100"/>
        <a:sy n="33" d="100"/>
      </p:scale>
      <p:origin x="42" y="29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D4D049B6-DE4A-46BB-9042-721B82F80835}" type="datetimeFigureOut">
              <a:rPr lang="en-US" smtClean="0"/>
              <a:pPr>
                <a:defRPr/>
              </a:pPr>
              <a:t>3/9/2020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0818CC-245C-4C57-9C4C-560E60F9998D}"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28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487C1D7F-DC7B-41F0-9EF1-358D86E631D6}" type="datetimeFigureOut">
              <a:rPr lang="en-US" smtClean="0"/>
              <a:pPr>
                <a:defRPr/>
              </a:pPr>
              <a:t>3/9/2020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8BF3B0-35AF-4580-85BA-4957ADE957FC}" type="slidenum">
              <a:rPr lang="en-US" smtClean="0"/>
              <a:pPr>
                <a:defRPr/>
              </a:pPr>
              <a:t>‹#›</a:t>
            </a:fld>
            <a:endParaRPr lang="en-US"/>
          </a:p>
        </p:txBody>
      </p:sp>
    </p:spTree>
    <p:extLst>
      <p:ext uri="{BB962C8B-B14F-4D97-AF65-F5344CB8AC3E}">
        <p14:creationId xmlns:p14="http://schemas.microsoft.com/office/powerpoint/2010/main" val="3770518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AF3BE80F-A26C-4AF0-AD2A-2E5778EA0426}" type="datetimeFigureOut">
              <a:rPr lang="en-US" smtClean="0"/>
              <a:pPr>
                <a:defRPr/>
              </a:pPr>
              <a:t>3/9/2020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9E9B3B-5AA9-4CBF-8958-BFE40D182EA5}" type="slidenum">
              <a:rPr lang="en-US" smtClean="0"/>
              <a:pPr>
                <a:defRPr/>
              </a:pPr>
              <a:t>‹#›</a:t>
            </a:fld>
            <a:endParaRPr lang="en-US"/>
          </a:p>
        </p:txBody>
      </p:sp>
    </p:spTree>
    <p:extLst>
      <p:ext uri="{BB962C8B-B14F-4D97-AF65-F5344CB8AC3E}">
        <p14:creationId xmlns:p14="http://schemas.microsoft.com/office/powerpoint/2010/main" val="254200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F0D28BBA-7167-43FC-B520-0274C3DD242A}" type="datetimeFigureOut">
              <a:rPr lang="en-US" smtClean="0"/>
              <a:pPr>
                <a:defRPr/>
              </a:pPr>
              <a:t>3/9/2020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1FBA6C-105C-4A2B-8600-84744C6ED7E2}" type="slidenum">
              <a:rPr lang="en-US" smtClean="0"/>
              <a:pPr>
                <a:defRPr/>
              </a:pPr>
              <a:t>‹#›</a:t>
            </a:fld>
            <a:endParaRPr lang="en-US"/>
          </a:p>
        </p:txBody>
      </p:sp>
    </p:spTree>
    <p:extLst>
      <p:ext uri="{BB962C8B-B14F-4D97-AF65-F5344CB8AC3E}">
        <p14:creationId xmlns:p14="http://schemas.microsoft.com/office/powerpoint/2010/main" val="299973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EE1A4D9-FBF4-4C96-84A1-2D414AD80C5C}" type="datetimeFigureOut">
              <a:rPr lang="en-US" smtClean="0"/>
              <a:pPr>
                <a:defRPr/>
              </a:pPr>
              <a:t>3/9/2020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9FDAAF-A124-43B2-BE63-3229087971E8}"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35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0D05B340-8C64-4FC0-8DF2-6425B12873D6}" type="datetimeFigureOut">
              <a:rPr lang="en-US" smtClean="0"/>
              <a:pPr>
                <a:defRPr/>
              </a:pPr>
              <a:t>3/9/2020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576CA1-8B9C-4321-B07D-D0B1D2BECE79}" type="slidenum">
              <a:rPr lang="en-US" smtClean="0"/>
              <a:pPr>
                <a:defRPr/>
              </a:pPr>
              <a:t>‹#›</a:t>
            </a:fld>
            <a:endParaRPr lang="en-US"/>
          </a:p>
        </p:txBody>
      </p:sp>
    </p:spTree>
    <p:extLst>
      <p:ext uri="{BB962C8B-B14F-4D97-AF65-F5344CB8AC3E}">
        <p14:creationId xmlns:p14="http://schemas.microsoft.com/office/powerpoint/2010/main" val="2665013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15264B2D-7535-4A4E-9ADE-6D9517C8D0DD}" type="datetimeFigureOut">
              <a:rPr lang="en-US" smtClean="0"/>
              <a:pPr>
                <a:defRPr/>
              </a:pPr>
              <a:t>3/9/2020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AC9C764-3C3B-43B6-B0DE-27FFBB346A21}" type="slidenum">
              <a:rPr lang="en-US" smtClean="0"/>
              <a:pPr>
                <a:defRPr/>
              </a:pPr>
              <a:t>‹#›</a:t>
            </a:fld>
            <a:endParaRPr lang="en-US"/>
          </a:p>
        </p:txBody>
      </p:sp>
    </p:spTree>
    <p:extLst>
      <p:ext uri="{BB962C8B-B14F-4D97-AF65-F5344CB8AC3E}">
        <p14:creationId xmlns:p14="http://schemas.microsoft.com/office/powerpoint/2010/main" val="43975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C08F356B-F653-4BDD-8C10-57C3AE28A6EE}" type="datetimeFigureOut">
              <a:rPr lang="en-US" smtClean="0"/>
              <a:pPr>
                <a:defRPr/>
              </a:pPr>
              <a:t>3/9/2020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8E99B6B-D984-4B67-9A6C-8067CB46F2CA}" type="slidenum">
              <a:rPr lang="en-US" smtClean="0"/>
              <a:pPr>
                <a:defRPr/>
              </a:pPr>
              <a:t>‹#›</a:t>
            </a:fld>
            <a:endParaRPr lang="en-US"/>
          </a:p>
        </p:txBody>
      </p:sp>
    </p:spTree>
    <p:extLst>
      <p:ext uri="{BB962C8B-B14F-4D97-AF65-F5344CB8AC3E}">
        <p14:creationId xmlns:p14="http://schemas.microsoft.com/office/powerpoint/2010/main" val="518587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2E866B4A-5AEA-48CD-A100-3720BFBB1343}" type="datetimeFigureOut">
              <a:rPr lang="en-US" smtClean="0"/>
              <a:pPr>
                <a:defRPr/>
              </a:pPr>
              <a:t>3/9/2020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0C3544CC-9398-4AD0-B17D-04088164C545}" type="slidenum">
              <a:rPr lang="en-US" smtClean="0"/>
              <a:pPr>
                <a:defRPr/>
              </a:pPr>
              <a:t>‹#›</a:t>
            </a:fld>
            <a:endParaRPr lang="en-US"/>
          </a:p>
        </p:txBody>
      </p:sp>
    </p:spTree>
    <p:extLst>
      <p:ext uri="{BB962C8B-B14F-4D97-AF65-F5344CB8AC3E}">
        <p14:creationId xmlns:p14="http://schemas.microsoft.com/office/powerpoint/2010/main" val="239396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95EC8511-481F-4ECE-B08D-FAF7E87ACFBC}" type="datetimeFigureOut">
              <a:rPr lang="en-US" smtClean="0"/>
              <a:pPr>
                <a:defRPr/>
              </a:pPr>
              <a:t>3/9/2020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4EF6517B-F51F-40C5-A2AA-F65D00823DB5}" type="slidenum">
              <a:rPr lang="en-US" smtClean="0"/>
              <a:pPr>
                <a:defRPr/>
              </a:pPr>
              <a:t>‹#›</a:t>
            </a:fld>
            <a:endParaRPr lang="en-US"/>
          </a:p>
        </p:txBody>
      </p:sp>
    </p:spTree>
    <p:extLst>
      <p:ext uri="{BB962C8B-B14F-4D97-AF65-F5344CB8AC3E}">
        <p14:creationId xmlns:p14="http://schemas.microsoft.com/office/powerpoint/2010/main" val="315613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DE98690-4AA2-4644-9ADE-FFF0BB719473}" type="datetimeFigureOut">
              <a:rPr lang="en-US" smtClean="0"/>
              <a:pPr>
                <a:defRPr/>
              </a:pPr>
              <a:t>3/9/2020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F9246D-A7C5-434A-9D69-F0003EEA4477}" type="slidenum">
              <a:rPr lang="en-US" smtClean="0"/>
              <a:pPr>
                <a:defRPr/>
              </a:pPr>
              <a:t>‹#›</a:t>
            </a:fld>
            <a:endParaRPr lang="en-US"/>
          </a:p>
        </p:txBody>
      </p:sp>
    </p:spTree>
    <p:extLst>
      <p:ext uri="{BB962C8B-B14F-4D97-AF65-F5344CB8AC3E}">
        <p14:creationId xmlns:p14="http://schemas.microsoft.com/office/powerpoint/2010/main" val="288873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E16CC0FA-C9CD-47CA-91CE-225AF01E4DA1}" type="datetimeFigureOut">
              <a:rPr lang="en-US" smtClean="0"/>
              <a:pPr>
                <a:defRPr/>
              </a:pPr>
              <a:t>3/9/2020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EC6116E2-ACAA-43D4-905E-31B113331804}"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08854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t>Ders 3</a:t>
            </a:r>
            <a:endParaRPr lang="en-US" b="1" dirty="0"/>
          </a:p>
        </p:txBody>
      </p:sp>
      <p:sp>
        <p:nvSpPr>
          <p:cNvPr id="3" name="Subtitle 2"/>
          <p:cNvSpPr>
            <a:spLocks noGrp="1"/>
          </p:cNvSpPr>
          <p:nvPr>
            <p:ph type="subTitle" idx="1"/>
          </p:nvPr>
        </p:nvSpPr>
        <p:spPr>
          <a:xfrm>
            <a:off x="825038" y="4572000"/>
            <a:ext cx="7543800" cy="1143000"/>
          </a:xfrm>
        </p:spPr>
        <p:txBody>
          <a:bodyPr/>
          <a:lstStyle/>
          <a:p>
            <a:pPr algn="ctr"/>
            <a:r>
              <a:rPr lang="tr-TR" b="1" dirty="0"/>
              <a:t>İlişkisel veritabanı tasarımı - </a:t>
            </a:r>
          </a:p>
          <a:p>
            <a:pPr algn="ctr"/>
            <a:r>
              <a:rPr lang="tr-TR" b="1" dirty="0"/>
              <a:t>Varlık-ilişki </a:t>
            </a:r>
            <a:r>
              <a:rPr lang="tr-TR" b="1" dirty="0" smtClean="0"/>
              <a:t>modeli (İLERİ DÜZEY)</a:t>
            </a:r>
            <a:endParaRPr lang="en-US" b="1" dirty="0"/>
          </a:p>
          <a:p>
            <a:endParaRPr lang="en-US" dirty="0"/>
          </a:p>
        </p:txBody>
      </p:sp>
    </p:spTree>
    <p:extLst>
      <p:ext uri="{BB962C8B-B14F-4D97-AF65-F5344CB8AC3E}">
        <p14:creationId xmlns:p14="http://schemas.microsoft.com/office/powerpoint/2010/main" val="3049006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66750" y="914400"/>
            <a:ext cx="7543800" cy="670561"/>
          </a:xfrm>
        </p:spPr>
        <p:txBody>
          <a:bodyPr>
            <a:noAutofit/>
          </a:bodyPr>
          <a:lstStyle/>
          <a:p>
            <a:pPr eaLnBrk="1" hangingPunct="1"/>
            <a:r>
              <a:rPr lang="tr-TR" b="1" dirty="0" smtClean="0"/>
              <a:t>Genelleme Örneği</a:t>
            </a:r>
          </a:p>
        </p:txBody>
      </p:sp>
      <p:sp>
        <p:nvSpPr>
          <p:cNvPr id="4099" name="Rectangle 3"/>
          <p:cNvSpPr>
            <a:spLocks noGrp="1" noChangeArrowheads="1"/>
          </p:cNvSpPr>
          <p:nvPr>
            <p:ph idx="1"/>
          </p:nvPr>
        </p:nvSpPr>
        <p:spPr>
          <a:xfrm>
            <a:off x="533400" y="1752600"/>
            <a:ext cx="7924800" cy="1684338"/>
          </a:xfrm>
        </p:spPr>
        <p:txBody>
          <a:bodyPr/>
          <a:lstStyle/>
          <a:p>
            <a:pPr eaLnBrk="1" hangingPunct="1">
              <a:lnSpc>
                <a:spcPct val="90000"/>
              </a:lnSpc>
              <a:buFont typeface="Arial" panose="020B0604020202020204" pitchFamily="34" charset="0"/>
              <a:buChar char="•"/>
            </a:pPr>
            <a:r>
              <a:rPr lang="tr-TR" sz="2400" dirty="0" smtClean="0"/>
              <a:t>VSZ-HES ile BANKA-HES varlık kümeleri arasındaki ilişki özel ilişkidir (ait olma ilişkisi).</a:t>
            </a:r>
          </a:p>
          <a:p>
            <a:pPr eaLnBrk="1" hangingPunct="1">
              <a:lnSpc>
                <a:spcPct val="90000"/>
              </a:lnSpc>
              <a:buFont typeface="Arial" panose="020B0604020202020204" pitchFamily="34" charset="0"/>
              <a:buChar char="•"/>
            </a:pPr>
            <a:r>
              <a:rPr lang="tr-TR" sz="2400" dirty="0" smtClean="0"/>
              <a:t>Her VSZ-HES bir BANKA-HES’dir biçiminde ifade edilebilecek bu ilişkiye ISA (is-a) ilişkisi adı verilir.</a:t>
            </a:r>
          </a:p>
        </p:txBody>
      </p:sp>
      <p:pic>
        <p:nvPicPr>
          <p:cNvPr id="4100" name="Picture 5"/>
          <p:cNvPicPr>
            <a:picLocks noChangeAspect="1" noChangeArrowheads="1"/>
          </p:cNvPicPr>
          <p:nvPr/>
        </p:nvPicPr>
        <p:blipFill>
          <a:blip r:embed="rId2" cstate="print"/>
          <a:srcRect/>
          <a:stretch>
            <a:fillRect/>
          </a:stretch>
        </p:blipFill>
        <p:spPr bwMode="auto">
          <a:xfrm>
            <a:off x="2057400" y="3276600"/>
            <a:ext cx="4762500" cy="29132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59642" y="838200"/>
            <a:ext cx="7543800" cy="746761"/>
          </a:xfrm>
        </p:spPr>
        <p:txBody>
          <a:bodyPr/>
          <a:lstStyle/>
          <a:p>
            <a:pPr eaLnBrk="1" hangingPunct="1"/>
            <a:r>
              <a:rPr lang="tr-TR" b="1" dirty="0" smtClean="0"/>
              <a:t>Genelleme Örneği</a:t>
            </a:r>
          </a:p>
        </p:txBody>
      </p:sp>
      <p:sp>
        <p:nvSpPr>
          <p:cNvPr id="5123" name="Rectangle 3"/>
          <p:cNvSpPr>
            <a:spLocks noGrp="1" noChangeArrowheads="1"/>
          </p:cNvSpPr>
          <p:nvPr>
            <p:ph idx="1"/>
          </p:nvPr>
        </p:nvSpPr>
        <p:spPr>
          <a:xfrm>
            <a:off x="583442" y="1752600"/>
            <a:ext cx="7696200" cy="1684338"/>
          </a:xfrm>
        </p:spPr>
        <p:txBody>
          <a:bodyPr>
            <a:normAutofit/>
          </a:bodyPr>
          <a:lstStyle/>
          <a:p>
            <a:pPr algn="just" eaLnBrk="1" hangingPunct="1">
              <a:lnSpc>
                <a:spcPct val="80000"/>
              </a:lnSpc>
              <a:buFont typeface="Arial" panose="020B0604020202020204" pitchFamily="34" charset="0"/>
              <a:buChar char="•"/>
            </a:pPr>
            <a:r>
              <a:rPr lang="tr-TR" sz="2800" dirty="0" smtClean="0"/>
              <a:t>IS-A ilişkisi üst düzey bir varlık türü ile bunun alt türleri arasında kurulan özel bir ilişkidir.</a:t>
            </a:r>
          </a:p>
          <a:p>
            <a:pPr algn="just" eaLnBrk="1" hangingPunct="1">
              <a:lnSpc>
                <a:spcPct val="80000"/>
              </a:lnSpc>
              <a:buFont typeface="Arial" panose="020B0604020202020204" pitchFamily="34" charset="0"/>
              <a:buChar char="•"/>
            </a:pPr>
            <a:r>
              <a:rPr lang="tr-TR" sz="2800" dirty="0" smtClean="0"/>
              <a:t>IS-A ilişkisinde üst düzey varlığın nitelikleri kalıtım yoluyla alt düzey varlık türlerine geçer.</a:t>
            </a:r>
          </a:p>
        </p:txBody>
      </p:sp>
      <p:pic>
        <p:nvPicPr>
          <p:cNvPr id="5124" name="Picture 5"/>
          <p:cNvPicPr>
            <a:picLocks noChangeAspect="1" noChangeArrowheads="1"/>
          </p:cNvPicPr>
          <p:nvPr/>
        </p:nvPicPr>
        <p:blipFill>
          <a:blip r:embed="rId2" cstate="print"/>
          <a:srcRect/>
          <a:stretch>
            <a:fillRect/>
          </a:stretch>
        </p:blipFill>
        <p:spPr bwMode="auto">
          <a:xfrm>
            <a:off x="2057400" y="3416466"/>
            <a:ext cx="4419600" cy="2831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33" y="838200"/>
            <a:ext cx="6347713" cy="609600"/>
          </a:xfrm>
        </p:spPr>
        <p:txBody>
          <a:bodyPr>
            <a:noAutofit/>
          </a:bodyPr>
          <a:lstStyle/>
          <a:p>
            <a:r>
              <a:rPr lang="tr-TR" b="1" dirty="0"/>
              <a:t>Çalışma Sorusu </a:t>
            </a:r>
            <a:r>
              <a:rPr lang="tr-TR" b="1" dirty="0" smtClean="0"/>
              <a:t>3</a:t>
            </a:r>
            <a:endParaRPr lang="tr-TR" b="1" dirty="0"/>
          </a:p>
        </p:txBody>
      </p:sp>
      <p:sp>
        <p:nvSpPr>
          <p:cNvPr id="3" name="Content Placeholder 2"/>
          <p:cNvSpPr>
            <a:spLocks noGrp="1"/>
          </p:cNvSpPr>
          <p:nvPr>
            <p:ph idx="1"/>
          </p:nvPr>
        </p:nvSpPr>
        <p:spPr>
          <a:xfrm>
            <a:off x="464024" y="1752600"/>
            <a:ext cx="8458200" cy="5181600"/>
          </a:xfrm>
        </p:spPr>
        <p:txBody>
          <a:bodyPr>
            <a:noAutofit/>
          </a:bodyPr>
          <a:lstStyle/>
          <a:p>
            <a:pPr algn="just"/>
            <a:r>
              <a:rPr lang="tr-TR" sz="2100" smtClean="0"/>
              <a:t>Özel Eğitim Merkezinde (ÖEM) </a:t>
            </a:r>
            <a:r>
              <a:rPr lang="tr-TR" sz="2100" dirty="0"/>
              <a:t>iki çeşit şahıs bulunmaktadır. Bunlardan biri ögrenciler diğeri de </a:t>
            </a:r>
            <a:r>
              <a:rPr lang="tr-TR" sz="2100" dirty="0" smtClean="0"/>
              <a:t>eğitmenlerdir.Her </a:t>
            </a:r>
            <a:r>
              <a:rPr lang="tr-TR" sz="2100" dirty="0"/>
              <a:t>şahsın </a:t>
            </a:r>
            <a:r>
              <a:rPr lang="tr-TR" sz="2100" dirty="0" smtClean="0"/>
              <a:t>adı </a:t>
            </a:r>
            <a:r>
              <a:rPr lang="tr-TR" sz="2100" dirty="0"/>
              <a:t>adresi, telefonu ve belirleyici kimlik numarası bulunmaktadır. Buna ek olarak öğrencilerin, öğrenci numarası ve doğum tarihi, eğitmenlerin de maaşı ve uzmanlık alanı veritabanında saklanmalıdır. ÖEM’de öğrencilere bilişim alanında çeşitli dersler sunulmaktadır. Her dersin belirleyici kodu ve başlığı bulunmaktadır. Her ders için birden fazla oturum gerçekleşmektedir. Her ders oturumunun, oturum numarası, günü ve saati veritabanında tutulmalıdır. Oturum numaraları derslere bağlı olarak belirleyici olabilir ancak farklı dersler için ayni oturum numarası kullanılabilir. Bir başka deyişle, ders oturumları oturum numarası ve ders kodu ile birlikte belirlenebilir. </a:t>
            </a:r>
            <a:r>
              <a:rPr lang="tr-TR" sz="2100" dirty="0" smtClean="0"/>
              <a:t>Öğrenciler </a:t>
            </a:r>
            <a:r>
              <a:rPr lang="tr-TR" sz="2100" dirty="0"/>
              <a:t>ders oturumlarına kaydolurlar. Bir öğrenci birden fazla dersin oturumuna kaydolabilir, bir dersin oturumunda ise birden fazla öğrenci bulunabilir. Ayrıca bir ders oturumu sadece bir eğitmen tarafından yürütülebilir, bir eğitmen ise birden fazla dersin oturumunu yürütebilir. Bir ders oturumu sadece bir derse aittir. Bunun dışında eğitmenlerden biri, diğer eğitmenlerin müdürüdür.</a:t>
            </a:r>
          </a:p>
          <a:p>
            <a:pPr algn="just"/>
            <a:endParaRPr lang="tr-TR" sz="2100" dirty="0"/>
          </a:p>
        </p:txBody>
      </p:sp>
    </p:spTree>
    <p:extLst>
      <p:ext uri="{BB962C8B-B14F-4D97-AF65-F5344CB8AC3E}">
        <p14:creationId xmlns:p14="http://schemas.microsoft.com/office/powerpoint/2010/main" val="396749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38200"/>
            <a:ext cx="7543800" cy="899161"/>
          </a:xfrm>
        </p:spPr>
        <p:txBody>
          <a:bodyPr>
            <a:noAutofit/>
          </a:bodyPr>
          <a:lstStyle/>
          <a:p>
            <a:pPr algn="ctr"/>
            <a:r>
              <a:rPr lang="tr-TR" sz="5400" b="1" dirty="0" smtClean="0"/>
              <a:t>Ders İçeriği</a:t>
            </a:r>
            <a:endParaRPr lang="en-US" sz="5400" b="1" dirty="0"/>
          </a:p>
        </p:txBody>
      </p:sp>
      <p:sp>
        <p:nvSpPr>
          <p:cNvPr id="3" name="Content Placeholder 2"/>
          <p:cNvSpPr>
            <a:spLocks noGrp="1"/>
          </p:cNvSpPr>
          <p:nvPr>
            <p:ph idx="1"/>
          </p:nvPr>
        </p:nvSpPr>
        <p:spPr>
          <a:xfrm>
            <a:off x="822959" y="1845734"/>
            <a:ext cx="7543801" cy="3945466"/>
          </a:xfrm>
        </p:spPr>
        <p:txBody>
          <a:bodyPr>
            <a:normAutofit/>
          </a:bodyPr>
          <a:lstStyle/>
          <a:p>
            <a:pPr>
              <a:buFont typeface="Arial" panose="020B0604020202020204" pitchFamily="34" charset="0"/>
              <a:buChar char="•"/>
            </a:pPr>
            <a:r>
              <a:rPr lang="tr-TR" sz="2800" dirty="0" smtClean="0"/>
              <a:t>Güçlü ve Zayıf Varlıklar</a:t>
            </a:r>
          </a:p>
          <a:p>
            <a:pPr>
              <a:buFont typeface="Arial" panose="020B0604020202020204" pitchFamily="34" charset="0"/>
              <a:buChar char="•"/>
            </a:pPr>
            <a:r>
              <a:rPr lang="tr-TR" sz="2800" dirty="0" smtClean="0"/>
              <a:t>Zayıf Varlığı Güçlendirmek</a:t>
            </a:r>
          </a:p>
          <a:p>
            <a:pPr>
              <a:buFont typeface="Arial" panose="020B0604020202020204" pitchFamily="34" charset="0"/>
              <a:buChar char="•"/>
            </a:pPr>
            <a:r>
              <a:rPr lang="tr-TR" sz="2800" dirty="0" smtClean="0"/>
              <a:t>Genelleme (is-a) İlişkisi </a:t>
            </a:r>
          </a:p>
          <a:p>
            <a:pPr>
              <a:buFont typeface="Arial" panose="020B0604020202020204" pitchFamily="34" charset="0"/>
              <a:buChar char="•"/>
            </a:pPr>
            <a:r>
              <a:rPr lang="tr-TR" sz="2800" dirty="0" smtClean="0"/>
              <a:t>Örnekler</a:t>
            </a:r>
            <a:endParaRPr lang="en-US" sz="2800" dirty="0"/>
          </a:p>
        </p:txBody>
      </p:sp>
    </p:spTree>
    <p:extLst>
      <p:ext uri="{BB962C8B-B14F-4D97-AF65-F5344CB8AC3E}">
        <p14:creationId xmlns:p14="http://schemas.microsoft.com/office/powerpoint/2010/main" val="3323334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68382" y="609600"/>
            <a:ext cx="7315201" cy="838200"/>
          </a:xfrm>
          <a:noFill/>
        </p:spPr>
        <p:txBody>
          <a:bodyPr/>
          <a:lstStyle/>
          <a:p>
            <a:pPr algn="ctr" eaLnBrk="1" hangingPunct="1"/>
            <a:r>
              <a:rPr lang="tr-TR" b="1" dirty="0" smtClean="0"/>
              <a:t>Güçlü ve  Zayıf Varlık Kümeleri</a:t>
            </a:r>
          </a:p>
        </p:txBody>
      </p:sp>
      <p:sp>
        <p:nvSpPr>
          <p:cNvPr id="41987" name="Rectangle 3"/>
          <p:cNvSpPr>
            <a:spLocks noGrp="1" noChangeArrowheads="1"/>
          </p:cNvSpPr>
          <p:nvPr>
            <p:ph idx="1"/>
          </p:nvPr>
        </p:nvSpPr>
        <p:spPr>
          <a:xfrm>
            <a:off x="592539" y="1828800"/>
            <a:ext cx="7866888" cy="3657600"/>
          </a:xfrm>
          <a:noFill/>
        </p:spPr>
        <p:txBody>
          <a:bodyPr/>
          <a:lstStyle/>
          <a:p>
            <a:pPr algn="just" eaLnBrk="1" hangingPunct="1">
              <a:buFont typeface="Arial" panose="020B0604020202020204" pitchFamily="34" charset="0"/>
              <a:buChar char="•"/>
            </a:pPr>
            <a:r>
              <a:rPr lang="tr-TR" sz="2800" dirty="0" smtClean="0"/>
              <a:t>Her varlık kümesi için bir anahtar bulmak mümkün olmayabilir. </a:t>
            </a:r>
          </a:p>
          <a:p>
            <a:pPr algn="just" eaLnBrk="1" hangingPunct="1">
              <a:buFont typeface="Arial" panose="020B0604020202020204" pitchFamily="34" charset="0"/>
              <a:buChar char="•"/>
            </a:pPr>
            <a:r>
              <a:rPr lang="tr-TR" sz="2800" dirty="0" smtClean="0"/>
              <a:t>Eğer bir varlık kümesinin niteliklerinden en az bir anahtar oluşturulabiliyorsa, bu varlık kümesine </a:t>
            </a:r>
            <a:r>
              <a:rPr lang="tr-TR" sz="2800" b="1" dirty="0" smtClean="0"/>
              <a:t>güçlü </a:t>
            </a:r>
            <a:r>
              <a:rPr lang="tr-TR" sz="2800" dirty="0" smtClean="0"/>
              <a:t>(strong) varlık kümesi denir. </a:t>
            </a:r>
          </a:p>
          <a:p>
            <a:pPr algn="just" eaLnBrk="1" hangingPunct="1">
              <a:buFont typeface="Arial" panose="020B0604020202020204" pitchFamily="34" charset="0"/>
              <a:buChar char="•"/>
            </a:pPr>
            <a:r>
              <a:rPr lang="tr-TR" sz="2800" dirty="0" smtClean="0"/>
              <a:t>Eğer bir varlık kümesinin niteliklerinin tümü alınsa bile bir anahtar oluşturulamıyorsa bu varlık kümesine </a:t>
            </a:r>
            <a:r>
              <a:rPr lang="tr-TR" sz="2800" b="1" dirty="0" smtClean="0"/>
              <a:t>zayıf </a:t>
            </a:r>
            <a:r>
              <a:rPr lang="tr-TR" sz="2800" dirty="0" smtClean="0"/>
              <a:t>(weak) varlık kümesi denir.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14400" y="685800"/>
            <a:ext cx="7543800" cy="746761"/>
          </a:xfrm>
          <a:noFill/>
        </p:spPr>
        <p:txBody>
          <a:bodyPr/>
          <a:lstStyle/>
          <a:p>
            <a:pPr algn="ctr" eaLnBrk="1" hangingPunct="1"/>
            <a:r>
              <a:rPr lang="tr-TR" b="1" dirty="0" smtClean="0"/>
              <a:t>Zayıf Varlığı Güçlendirmek</a:t>
            </a:r>
          </a:p>
        </p:txBody>
      </p:sp>
      <p:sp>
        <p:nvSpPr>
          <p:cNvPr id="43011" name="Rectangle 3"/>
          <p:cNvSpPr>
            <a:spLocks noGrp="1" noChangeArrowheads="1"/>
          </p:cNvSpPr>
          <p:nvPr>
            <p:ph idx="1"/>
          </p:nvPr>
        </p:nvSpPr>
        <p:spPr>
          <a:xfrm>
            <a:off x="533400" y="1752600"/>
            <a:ext cx="8153400" cy="4343400"/>
          </a:xfrm>
          <a:noFill/>
        </p:spPr>
        <p:txBody>
          <a:bodyPr>
            <a:normAutofit fontScale="92500" lnSpcReduction="10000"/>
          </a:bodyPr>
          <a:lstStyle/>
          <a:p>
            <a:pPr algn="just" eaLnBrk="1" hangingPunct="1">
              <a:lnSpc>
                <a:spcPct val="90000"/>
              </a:lnSpc>
              <a:buFont typeface="Arial" panose="020B0604020202020204" pitchFamily="34" charset="0"/>
              <a:buChar char="•"/>
            </a:pPr>
            <a:r>
              <a:rPr lang="tr-TR" sz="2400" dirty="0" smtClean="0"/>
              <a:t> </a:t>
            </a:r>
            <a:r>
              <a:rPr lang="tr-TR" sz="2800" dirty="0" smtClean="0"/>
              <a:t>Zayıf varlık </a:t>
            </a:r>
            <a:r>
              <a:rPr lang="tr-TR" sz="2800" dirty="0" smtClean="0"/>
              <a:t>kümesinde, niteliklerin değerlerini </a:t>
            </a:r>
            <a:r>
              <a:rPr lang="tr-TR" sz="2800" dirty="0" smtClean="0"/>
              <a:t>ve </a:t>
            </a:r>
            <a:r>
              <a:rPr lang="tr-TR" sz="2800" dirty="0" smtClean="0"/>
              <a:t>varlıkları birbirinden ayırdetmek mümkün değildir.</a:t>
            </a:r>
          </a:p>
          <a:p>
            <a:pPr algn="just" eaLnBrk="1" hangingPunct="1">
              <a:lnSpc>
                <a:spcPct val="90000"/>
              </a:lnSpc>
              <a:buFont typeface="Arial" panose="020B0604020202020204" pitchFamily="34" charset="0"/>
              <a:buChar char="•"/>
            </a:pPr>
            <a:r>
              <a:rPr lang="tr-TR" sz="2800" dirty="0" smtClean="0"/>
              <a:t> Zayıf </a:t>
            </a:r>
            <a:r>
              <a:rPr lang="tr-TR" sz="2800" dirty="0" smtClean="0"/>
              <a:t>varlık kümesinin anlamlı olabilmesi için aşağıdaki özelliklere sahip olması gerekmektedir:</a:t>
            </a:r>
          </a:p>
          <a:p>
            <a:pPr lvl="1" algn="just" eaLnBrk="1" hangingPunct="1">
              <a:lnSpc>
                <a:spcPct val="90000"/>
              </a:lnSpc>
              <a:buFont typeface="Arial" panose="020B0604020202020204" pitchFamily="34" charset="0"/>
              <a:buChar char="•"/>
            </a:pPr>
            <a:r>
              <a:rPr lang="tr-TR" sz="2400" dirty="0" smtClean="0"/>
              <a:t>Bu varlık kümesi ile güçlü bir varlık kümesi arasında birden-bire ya da (güçlüden-zayıfa) birden-çoğa bir </a:t>
            </a:r>
            <a:r>
              <a:rPr lang="tr-TR" sz="2600" b="1" dirty="0" smtClean="0">
                <a:solidFill>
                  <a:srgbClr val="FF0000"/>
                </a:solidFill>
              </a:rPr>
              <a:t>var olma ilişkisi </a:t>
            </a:r>
            <a:r>
              <a:rPr lang="tr-TR" sz="2400" dirty="0" smtClean="0">
                <a:solidFill>
                  <a:schemeClr val="tx1"/>
                </a:solidFill>
              </a:rPr>
              <a:t>(identifying relationship) </a:t>
            </a:r>
            <a:r>
              <a:rPr lang="tr-TR" sz="2400" dirty="0" smtClean="0"/>
              <a:t>bulunmalıdır.</a:t>
            </a:r>
          </a:p>
          <a:p>
            <a:pPr lvl="1" algn="just" eaLnBrk="1" hangingPunct="1">
              <a:lnSpc>
                <a:spcPct val="90000"/>
              </a:lnSpc>
              <a:buFont typeface="Arial" panose="020B0604020202020204" pitchFamily="34" charset="0"/>
              <a:buChar char="•"/>
            </a:pPr>
            <a:r>
              <a:rPr lang="tr-TR" sz="2400" dirty="0" smtClean="0"/>
              <a:t>Zayıf varlık kümesinin nitelikleri arasında, aynı güçlü varlığa bağlı zayıf varlıkları birbirinden ayırt etmeyi sağlayan bir nitelik grubu (discriminator) bulunmalıdır.</a:t>
            </a:r>
          </a:p>
          <a:p>
            <a:pPr algn="just" eaLnBrk="1" hangingPunct="1">
              <a:lnSpc>
                <a:spcPct val="90000"/>
              </a:lnSpc>
              <a:buFont typeface="Arial" panose="020B0604020202020204" pitchFamily="34" charset="0"/>
              <a:buChar char="•"/>
            </a:pPr>
            <a:r>
              <a:rPr lang="tr-TR" sz="2800" dirty="0" smtClean="0"/>
              <a:t> Böylece </a:t>
            </a:r>
            <a:r>
              <a:rPr lang="tr-TR" sz="2800" dirty="0" smtClean="0"/>
              <a:t>zayıf bir varlığın anahtarı, bağlı olduğu güçlü varlığın anahtarına ayırıcı nitelikler eklenerek elde edilir.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a:lstStyle/>
          <a:p>
            <a:pPr eaLnBrk="1" hangingPunct="1"/>
            <a:r>
              <a:rPr lang="tr-TR" sz="5400" b="1" dirty="0" smtClean="0"/>
              <a:t>Örnek</a:t>
            </a:r>
            <a:endParaRPr lang="tr-TR" b="1" dirty="0" smtClean="0"/>
          </a:p>
        </p:txBody>
      </p:sp>
      <p:sp>
        <p:nvSpPr>
          <p:cNvPr id="43011" name="Rectangle 3"/>
          <p:cNvSpPr>
            <a:spLocks noGrp="1" noChangeArrowheads="1"/>
          </p:cNvSpPr>
          <p:nvPr>
            <p:ph idx="1"/>
          </p:nvPr>
        </p:nvSpPr>
        <p:spPr>
          <a:xfrm>
            <a:off x="822960" y="1747597"/>
            <a:ext cx="7924800" cy="1300403"/>
          </a:xfrm>
          <a:noFill/>
        </p:spPr>
        <p:txBody>
          <a:bodyPr/>
          <a:lstStyle/>
          <a:p>
            <a:pPr eaLnBrk="1" hangingPunct="1">
              <a:lnSpc>
                <a:spcPct val="90000"/>
              </a:lnSpc>
            </a:pPr>
            <a:r>
              <a:rPr lang="tr-TR" sz="2400" dirty="0" smtClean="0"/>
              <a:t>Aşağıdaki Üniversite-Fakülte ilişkisinde, bir fakülte üniversite olmadan olamayacağı için ve aynı fakülte isminde başka üniversitede fakülte olabileceği için fakülte varlığı zayıf varlıktır.</a:t>
            </a:r>
          </a:p>
          <a:p>
            <a:pPr eaLnBrk="1" hangingPunct="1">
              <a:lnSpc>
                <a:spcPct val="90000"/>
              </a:lnSpc>
            </a:pPr>
            <a:endParaRPr lang="tr-TR" sz="2400" dirty="0" smtClean="0"/>
          </a:p>
        </p:txBody>
      </p:sp>
      <p:grpSp>
        <p:nvGrpSpPr>
          <p:cNvPr id="2" name="Group 1"/>
          <p:cNvGrpSpPr/>
          <p:nvPr/>
        </p:nvGrpSpPr>
        <p:grpSpPr>
          <a:xfrm>
            <a:off x="685800" y="3058236"/>
            <a:ext cx="7860252" cy="1984612"/>
            <a:chOff x="369348" y="3120788"/>
            <a:chExt cx="8660352" cy="1905000"/>
          </a:xfrm>
        </p:grpSpPr>
        <p:sp>
          <p:nvSpPr>
            <p:cNvPr id="5" name="Line 24"/>
            <p:cNvSpPr>
              <a:spLocks noChangeShapeType="1"/>
            </p:cNvSpPr>
            <p:nvPr/>
          </p:nvSpPr>
          <p:spPr bwMode="auto">
            <a:xfrm>
              <a:off x="2933700" y="4568588"/>
              <a:ext cx="990600" cy="0"/>
            </a:xfrm>
            <a:prstGeom prst="line">
              <a:avLst/>
            </a:prstGeom>
            <a:noFill/>
            <a:ln w="25400">
              <a:solidFill>
                <a:schemeClr val="tx1"/>
              </a:solidFill>
              <a:round/>
              <a:headEnd type="stealth" w="lg" len="lg"/>
              <a:tailEnd type="none" w="med" len="med"/>
            </a:ln>
          </p:spPr>
          <p:txBody>
            <a:bodyPr/>
            <a:lstStyle/>
            <a:p>
              <a:endParaRPr lang="tr-TR"/>
            </a:p>
          </p:txBody>
        </p:sp>
        <p:sp>
          <p:nvSpPr>
            <p:cNvPr id="6" name="Rectangle 25"/>
            <p:cNvSpPr>
              <a:spLocks noChangeArrowheads="1"/>
            </p:cNvSpPr>
            <p:nvPr/>
          </p:nvSpPr>
          <p:spPr bwMode="auto">
            <a:xfrm>
              <a:off x="1333500" y="4263788"/>
              <a:ext cx="1600200" cy="609600"/>
            </a:xfrm>
            <a:prstGeom prst="rect">
              <a:avLst/>
            </a:prstGeom>
            <a:noFill/>
            <a:ln w="25400">
              <a:solidFill>
                <a:schemeClr val="tx1"/>
              </a:solidFill>
              <a:miter lim="800000"/>
              <a:headEnd/>
              <a:tailEnd/>
            </a:ln>
          </p:spPr>
          <p:txBody>
            <a:bodyPr wrap="none" anchor="ctr"/>
            <a:lstStyle/>
            <a:p>
              <a:pPr algn="ctr"/>
              <a:r>
                <a:rPr lang="tr-TR" dirty="0" smtClean="0"/>
                <a:t>ÜNİVERSİTE</a:t>
              </a:r>
              <a:endParaRPr lang="tr-TR" sz="2000" dirty="0"/>
            </a:p>
          </p:txBody>
        </p:sp>
        <p:sp>
          <p:nvSpPr>
            <p:cNvPr id="7" name="Rectangle 26"/>
            <p:cNvSpPr>
              <a:spLocks noChangeArrowheads="1"/>
            </p:cNvSpPr>
            <p:nvPr/>
          </p:nvSpPr>
          <p:spPr bwMode="auto">
            <a:xfrm>
              <a:off x="6438900" y="4263788"/>
              <a:ext cx="1600200" cy="609600"/>
            </a:xfrm>
            <a:prstGeom prst="rect">
              <a:avLst/>
            </a:prstGeom>
            <a:noFill/>
            <a:ln w="25400">
              <a:solidFill>
                <a:schemeClr val="tx1"/>
              </a:solidFill>
              <a:miter lim="800000"/>
              <a:headEnd/>
              <a:tailEnd/>
            </a:ln>
          </p:spPr>
          <p:txBody>
            <a:bodyPr wrap="none" anchor="ctr"/>
            <a:lstStyle/>
            <a:p>
              <a:pPr algn="ctr"/>
              <a:endParaRPr lang="tr-TR" sz="2000" dirty="0"/>
            </a:p>
          </p:txBody>
        </p:sp>
        <p:sp>
          <p:nvSpPr>
            <p:cNvPr id="8" name="Line 27"/>
            <p:cNvSpPr>
              <a:spLocks noChangeShapeType="1"/>
            </p:cNvSpPr>
            <p:nvPr/>
          </p:nvSpPr>
          <p:spPr bwMode="auto">
            <a:xfrm>
              <a:off x="5448300" y="4568588"/>
              <a:ext cx="990600" cy="0"/>
            </a:xfrm>
            <a:prstGeom prst="line">
              <a:avLst/>
            </a:prstGeom>
            <a:noFill/>
            <a:ln w="25400">
              <a:solidFill>
                <a:schemeClr val="tx1"/>
              </a:solidFill>
              <a:round/>
              <a:headEnd type="none" w="med" len="med"/>
              <a:tailEnd type="none" w="med" len="med"/>
            </a:ln>
          </p:spPr>
          <p:txBody>
            <a:bodyPr/>
            <a:lstStyle/>
            <a:p>
              <a:endParaRPr lang="tr-TR"/>
            </a:p>
          </p:txBody>
        </p:sp>
        <p:sp>
          <p:nvSpPr>
            <p:cNvPr id="9" name="AutoShape 28"/>
            <p:cNvSpPr>
              <a:spLocks noChangeArrowheads="1"/>
            </p:cNvSpPr>
            <p:nvPr/>
          </p:nvSpPr>
          <p:spPr bwMode="auto">
            <a:xfrm>
              <a:off x="3924300" y="4111388"/>
              <a:ext cx="1524000" cy="914400"/>
            </a:xfrm>
            <a:prstGeom prst="diamond">
              <a:avLst/>
            </a:prstGeom>
            <a:noFill/>
            <a:ln w="25400">
              <a:solidFill>
                <a:schemeClr val="tx1"/>
              </a:solidFill>
              <a:miter lim="800000"/>
              <a:headEnd/>
              <a:tailEnd/>
            </a:ln>
          </p:spPr>
          <p:txBody>
            <a:bodyPr wrap="none" anchor="ctr"/>
            <a:lstStyle/>
            <a:p>
              <a:pPr algn="ctr"/>
              <a:endParaRPr lang="tr-TR" sz="2000" dirty="0"/>
            </a:p>
          </p:txBody>
        </p:sp>
        <p:sp>
          <p:nvSpPr>
            <p:cNvPr id="10" name="Oval 29"/>
            <p:cNvSpPr>
              <a:spLocks noChangeArrowheads="1"/>
            </p:cNvSpPr>
            <p:nvPr/>
          </p:nvSpPr>
          <p:spPr bwMode="auto">
            <a:xfrm>
              <a:off x="1143000" y="3196988"/>
              <a:ext cx="1295400" cy="533400"/>
            </a:xfrm>
            <a:prstGeom prst="ellipse">
              <a:avLst/>
            </a:prstGeom>
            <a:noFill/>
            <a:ln w="25400">
              <a:solidFill>
                <a:schemeClr val="tx1"/>
              </a:solidFill>
              <a:round/>
              <a:headEnd/>
              <a:tailEnd/>
            </a:ln>
          </p:spPr>
          <p:txBody>
            <a:bodyPr wrap="none" anchor="ctr"/>
            <a:lstStyle/>
            <a:p>
              <a:pPr algn="ctr"/>
              <a:r>
                <a:rPr lang="tr-TR" sz="2000" u="sng" dirty="0" smtClean="0"/>
                <a:t>üniNo</a:t>
              </a:r>
              <a:endParaRPr lang="tr-TR" sz="2000" u="sng" dirty="0"/>
            </a:p>
          </p:txBody>
        </p:sp>
        <p:sp>
          <p:nvSpPr>
            <p:cNvPr id="11" name="Oval 30"/>
            <p:cNvSpPr>
              <a:spLocks noChangeArrowheads="1"/>
            </p:cNvSpPr>
            <p:nvPr/>
          </p:nvSpPr>
          <p:spPr bwMode="auto">
            <a:xfrm>
              <a:off x="2478157" y="3295366"/>
              <a:ext cx="1600200" cy="587422"/>
            </a:xfrm>
            <a:prstGeom prst="ellipse">
              <a:avLst/>
            </a:prstGeom>
            <a:noFill/>
            <a:ln w="25400">
              <a:solidFill>
                <a:schemeClr val="tx1"/>
              </a:solidFill>
              <a:round/>
              <a:headEnd/>
              <a:tailEnd/>
            </a:ln>
          </p:spPr>
          <p:txBody>
            <a:bodyPr wrap="none" anchor="ctr"/>
            <a:lstStyle/>
            <a:p>
              <a:pPr algn="ctr"/>
              <a:r>
                <a:rPr lang="tr-TR" sz="2000" dirty="0" smtClean="0"/>
                <a:t>üniAdı</a:t>
              </a:r>
              <a:endParaRPr lang="tr-TR" sz="2000" dirty="0"/>
            </a:p>
          </p:txBody>
        </p:sp>
        <p:sp>
          <p:nvSpPr>
            <p:cNvPr id="12" name="Line 31"/>
            <p:cNvSpPr>
              <a:spLocks noChangeShapeType="1"/>
            </p:cNvSpPr>
            <p:nvPr/>
          </p:nvSpPr>
          <p:spPr bwMode="auto">
            <a:xfrm>
              <a:off x="1790700" y="3730388"/>
              <a:ext cx="0" cy="533400"/>
            </a:xfrm>
            <a:prstGeom prst="line">
              <a:avLst/>
            </a:prstGeom>
            <a:noFill/>
            <a:ln w="25400">
              <a:solidFill>
                <a:schemeClr val="tx1"/>
              </a:solidFill>
              <a:round/>
              <a:headEnd/>
              <a:tailEnd/>
            </a:ln>
          </p:spPr>
          <p:txBody>
            <a:bodyPr/>
            <a:lstStyle/>
            <a:p>
              <a:endParaRPr lang="tr-TR"/>
            </a:p>
          </p:txBody>
        </p:sp>
        <p:sp>
          <p:nvSpPr>
            <p:cNvPr id="13" name="Line 32"/>
            <p:cNvSpPr>
              <a:spLocks noChangeShapeType="1"/>
            </p:cNvSpPr>
            <p:nvPr/>
          </p:nvSpPr>
          <p:spPr bwMode="auto">
            <a:xfrm flipH="1">
              <a:off x="2476500" y="3882788"/>
              <a:ext cx="609600" cy="381000"/>
            </a:xfrm>
            <a:prstGeom prst="line">
              <a:avLst/>
            </a:prstGeom>
            <a:noFill/>
            <a:ln w="25400">
              <a:solidFill>
                <a:schemeClr val="tx1"/>
              </a:solidFill>
              <a:round/>
              <a:headEnd/>
              <a:tailEnd/>
            </a:ln>
          </p:spPr>
          <p:txBody>
            <a:bodyPr/>
            <a:lstStyle/>
            <a:p>
              <a:endParaRPr lang="tr-TR"/>
            </a:p>
          </p:txBody>
        </p:sp>
        <p:sp>
          <p:nvSpPr>
            <p:cNvPr id="14" name="Oval 33"/>
            <p:cNvSpPr>
              <a:spLocks noChangeArrowheads="1"/>
            </p:cNvSpPr>
            <p:nvPr/>
          </p:nvSpPr>
          <p:spPr bwMode="auto">
            <a:xfrm>
              <a:off x="5448300" y="3120788"/>
              <a:ext cx="1600200" cy="609600"/>
            </a:xfrm>
            <a:prstGeom prst="ellipse">
              <a:avLst/>
            </a:prstGeom>
            <a:noFill/>
            <a:ln w="25400">
              <a:solidFill>
                <a:schemeClr val="tx1"/>
              </a:solidFill>
              <a:round/>
              <a:headEnd/>
              <a:tailEnd/>
            </a:ln>
          </p:spPr>
          <p:txBody>
            <a:bodyPr wrap="none" anchor="ctr"/>
            <a:lstStyle/>
            <a:p>
              <a:pPr algn="ctr"/>
              <a:r>
                <a:rPr lang="tr-TR" sz="2000" u="sng" dirty="0" smtClean="0"/>
                <a:t>fakülteNo</a:t>
              </a:r>
              <a:endParaRPr lang="tr-TR" sz="2000" u="sng" dirty="0"/>
            </a:p>
          </p:txBody>
        </p:sp>
        <p:sp>
          <p:nvSpPr>
            <p:cNvPr id="15" name="Oval 34"/>
            <p:cNvSpPr>
              <a:spLocks noChangeArrowheads="1"/>
            </p:cNvSpPr>
            <p:nvPr/>
          </p:nvSpPr>
          <p:spPr bwMode="auto">
            <a:xfrm>
              <a:off x="7429500" y="3196988"/>
              <a:ext cx="1600200" cy="533400"/>
            </a:xfrm>
            <a:prstGeom prst="ellipse">
              <a:avLst/>
            </a:prstGeom>
            <a:noFill/>
            <a:ln w="25400">
              <a:solidFill>
                <a:schemeClr val="tx1"/>
              </a:solidFill>
              <a:round/>
              <a:headEnd/>
              <a:tailEnd/>
            </a:ln>
          </p:spPr>
          <p:txBody>
            <a:bodyPr wrap="none" anchor="ctr"/>
            <a:lstStyle/>
            <a:p>
              <a:pPr algn="ctr"/>
              <a:r>
                <a:rPr lang="tr-TR" sz="2000" dirty="0"/>
                <a:t>f</a:t>
              </a:r>
              <a:r>
                <a:rPr lang="tr-TR" sz="2000" dirty="0" smtClean="0"/>
                <a:t>akülteAdı</a:t>
              </a:r>
              <a:endParaRPr lang="tr-TR" sz="2000" dirty="0"/>
            </a:p>
          </p:txBody>
        </p:sp>
        <p:sp>
          <p:nvSpPr>
            <p:cNvPr id="16" name="Line 35"/>
            <p:cNvSpPr>
              <a:spLocks noChangeShapeType="1"/>
            </p:cNvSpPr>
            <p:nvPr/>
          </p:nvSpPr>
          <p:spPr bwMode="auto">
            <a:xfrm>
              <a:off x="6362700" y="3730388"/>
              <a:ext cx="533400" cy="533400"/>
            </a:xfrm>
            <a:prstGeom prst="line">
              <a:avLst/>
            </a:prstGeom>
            <a:noFill/>
            <a:ln w="25400">
              <a:solidFill>
                <a:schemeClr val="tx1"/>
              </a:solidFill>
              <a:round/>
              <a:headEnd/>
              <a:tailEnd/>
            </a:ln>
          </p:spPr>
          <p:txBody>
            <a:bodyPr/>
            <a:lstStyle/>
            <a:p>
              <a:endParaRPr lang="tr-TR"/>
            </a:p>
          </p:txBody>
        </p:sp>
        <p:sp>
          <p:nvSpPr>
            <p:cNvPr id="17" name="Line 36"/>
            <p:cNvSpPr>
              <a:spLocks noChangeShapeType="1"/>
            </p:cNvSpPr>
            <p:nvPr/>
          </p:nvSpPr>
          <p:spPr bwMode="auto">
            <a:xfrm flipH="1">
              <a:off x="7581900" y="3730388"/>
              <a:ext cx="609600" cy="533400"/>
            </a:xfrm>
            <a:prstGeom prst="line">
              <a:avLst/>
            </a:prstGeom>
            <a:noFill/>
            <a:ln w="25400">
              <a:solidFill>
                <a:schemeClr val="tx1"/>
              </a:solidFill>
              <a:round/>
              <a:headEnd/>
              <a:tailEnd/>
            </a:ln>
          </p:spPr>
          <p:txBody>
            <a:bodyPr/>
            <a:lstStyle/>
            <a:p>
              <a:endParaRPr lang="tr-TR"/>
            </a:p>
          </p:txBody>
        </p:sp>
        <p:sp>
          <p:nvSpPr>
            <p:cNvPr id="18" name="Rectangle 26"/>
            <p:cNvSpPr>
              <a:spLocks noChangeArrowheads="1"/>
            </p:cNvSpPr>
            <p:nvPr/>
          </p:nvSpPr>
          <p:spPr bwMode="auto">
            <a:xfrm>
              <a:off x="6511461" y="4377792"/>
              <a:ext cx="1455079" cy="410020"/>
            </a:xfrm>
            <a:prstGeom prst="rect">
              <a:avLst/>
            </a:prstGeom>
            <a:noFill/>
            <a:ln w="25400">
              <a:solidFill>
                <a:schemeClr val="tx1"/>
              </a:solidFill>
              <a:miter lim="800000"/>
              <a:headEnd/>
              <a:tailEnd/>
            </a:ln>
          </p:spPr>
          <p:txBody>
            <a:bodyPr wrap="none" anchor="ctr"/>
            <a:lstStyle/>
            <a:p>
              <a:pPr algn="ctr"/>
              <a:r>
                <a:rPr lang="tr-TR" dirty="0" smtClean="0"/>
                <a:t>FAKÜLTE</a:t>
              </a:r>
              <a:endParaRPr lang="tr-TR" sz="2000" dirty="0"/>
            </a:p>
          </p:txBody>
        </p:sp>
        <p:sp>
          <p:nvSpPr>
            <p:cNvPr id="19" name="AutoShape 28"/>
            <p:cNvSpPr>
              <a:spLocks noChangeArrowheads="1"/>
            </p:cNvSpPr>
            <p:nvPr/>
          </p:nvSpPr>
          <p:spPr bwMode="auto">
            <a:xfrm>
              <a:off x="4057650" y="4188724"/>
              <a:ext cx="1257300" cy="788158"/>
            </a:xfrm>
            <a:prstGeom prst="diamond">
              <a:avLst/>
            </a:prstGeom>
            <a:noFill/>
            <a:ln w="25400">
              <a:solidFill>
                <a:schemeClr val="tx1"/>
              </a:solidFill>
              <a:miter lim="800000"/>
              <a:headEnd/>
              <a:tailEnd/>
            </a:ln>
          </p:spPr>
          <p:txBody>
            <a:bodyPr wrap="none" anchor="ctr"/>
            <a:lstStyle/>
            <a:p>
              <a:pPr algn="ctr"/>
              <a:r>
                <a:rPr lang="tr-TR" sz="2000" dirty="0" smtClean="0"/>
                <a:t>olur</a:t>
              </a:r>
              <a:endParaRPr lang="tr-TR" sz="2000" dirty="0"/>
            </a:p>
          </p:txBody>
        </p:sp>
        <p:sp>
          <p:nvSpPr>
            <p:cNvPr id="20" name="Oval 30"/>
            <p:cNvSpPr>
              <a:spLocks noChangeArrowheads="1"/>
            </p:cNvSpPr>
            <p:nvPr/>
          </p:nvSpPr>
          <p:spPr bwMode="auto">
            <a:xfrm>
              <a:off x="369348" y="3729705"/>
              <a:ext cx="1127760" cy="587422"/>
            </a:xfrm>
            <a:prstGeom prst="ellipse">
              <a:avLst/>
            </a:prstGeom>
            <a:noFill/>
            <a:ln w="25400">
              <a:solidFill>
                <a:schemeClr val="tx1"/>
              </a:solidFill>
              <a:round/>
              <a:headEnd/>
              <a:tailEnd/>
            </a:ln>
          </p:spPr>
          <p:txBody>
            <a:bodyPr wrap="none" anchor="ctr"/>
            <a:lstStyle/>
            <a:p>
              <a:pPr algn="ctr"/>
              <a:r>
                <a:rPr lang="tr-TR" sz="2000" dirty="0" smtClean="0"/>
                <a:t>şehir</a:t>
              </a:r>
              <a:endParaRPr lang="tr-TR" sz="2000" dirty="0"/>
            </a:p>
          </p:txBody>
        </p:sp>
        <p:sp>
          <p:nvSpPr>
            <p:cNvPr id="21" name="Line 32"/>
            <p:cNvSpPr>
              <a:spLocks noChangeShapeType="1"/>
            </p:cNvSpPr>
            <p:nvPr/>
          </p:nvSpPr>
          <p:spPr bwMode="auto">
            <a:xfrm>
              <a:off x="939875" y="4328046"/>
              <a:ext cx="393625" cy="240542"/>
            </a:xfrm>
            <a:prstGeom prst="line">
              <a:avLst/>
            </a:prstGeom>
            <a:noFill/>
            <a:ln w="25400">
              <a:solidFill>
                <a:schemeClr val="tx1"/>
              </a:solidFill>
              <a:round/>
              <a:headEnd/>
              <a:tailEnd/>
            </a:ln>
          </p:spPr>
          <p:txBody>
            <a:bodyPr/>
            <a:lstStyle/>
            <a:p>
              <a:endParaRPr lang="tr-T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07240" y="838200"/>
            <a:ext cx="7620000" cy="609600"/>
          </a:xfrm>
          <a:noFill/>
        </p:spPr>
        <p:txBody>
          <a:bodyPr>
            <a:noAutofit/>
          </a:bodyPr>
          <a:lstStyle/>
          <a:p>
            <a:pPr eaLnBrk="1" hangingPunct="1"/>
            <a:r>
              <a:rPr lang="tr-TR" b="1" dirty="0" smtClean="0"/>
              <a:t>Çalışma Sorusu 1</a:t>
            </a:r>
          </a:p>
        </p:txBody>
      </p:sp>
      <p:sp>
        <p:nvSpPr>
          <p:cNvPr id="44035" name="Rectangle 3"/>
          <p:cNvSpPr>
            <a:spLocks noGrp="1" noChangeArrowheads="1"/>
          </p:cNvSpPr>
          <p:nvPr>
            <p:ph idx="1"/>
          </p:nvPr>
        </p:nvSpPr>
        <p:spPr>
          <a:xfrm>
            <a:off x="491318" y="1752600"/>
            <a:ext cx="8347881" cy="4343400"/>
          </a:xfrm>
          <a:noFill/>
        </p:spPr>
        <p:txBody>
          <a:bodyPr>
            <a:normAutofit/>
          </a:bodyPr>
          <a:lstStyle/>
          <a:p>
            <a:pPr algn="just" eaLnBrk="1" hangingPunct="1">
              <a:lnSpc>
                <a:spcPct val="80000"/>
              </a:lnSpc>
            </a:pPr>
            <a:r>
              <a:rPr lang="tr-TR" sz="2400" dirty="0" smtClean="0"/>
              <a:t>Bir bölümde çalışanlar vardır ve bu çalışanların bakmakla yükümlü olduğu yakınları (eş, çocuk vs.) vardır. Her bölüm için bölüm no’su ve bölüm adı bilgileri veritabanında saklanmalıdır. Çalışanlar bir bölümde çalışabilir ancak bir bölümde birden fazla çalışan olabilir. Çalışanlardan sadece bir tanesi bir bölümde yöneticilik yapar ve bir bölümün sadece bir yöneticisi olabilir. Çalışanların, sosyal sigorta no’su, adı, soyadı, cinsiyeti saklanmalıdır. Her çalışanın bakmakla yükümlü olduğu birden fazla yakını olabilir. Çalışan yakınları veritabanında ancak çalışanın sosyal sigorta no’su ve kendi isimleri ile tanımlanabilirler. Eğer bir çalışan çalıştığı bölümden ayrılacaksa(veritabanından silinecekse) o çalışanın yakınlarının bilgileri de veritabanından silinebilir.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6347713" cy="685800"/>
          </a:xfrm>
        </p:spPr>
        <p:txBody>
          <a:bodyPr>
            <a:noAutofit/>
          </a:bodyPr>
          <a:lstStyle/>
          <a:p>
            <a:r>
              <a:rPr lang="tr-TR" b="1" dirty="0"/>
              <a:t>Çalışma Sorusu </a:t>
            </a:r>
            <a:r>
              <a:rPr lang="tr-TR" b="1" dirty="0" smtClean="0"/>
              <a:t>2</a:t>
            </a:r>
            <a:endParaRPr lang="tr-TR" b="1" dirty="0"/>
          </a:p>
        </p:txBody>
      </p:sp>
      <p:sp>
        <p:nvSpPr>
          <p:cNvPr id="3" name="Content Placeholder 2"/>
          <p:cNvSpPr>
            <a:spLocks noGrp="1"/>
          </p:cNvSpPr>
          <p:nvPr>
            <p:ph idx="1"/>
          </p:nvPr>
        </p:nvSpPr>
        <p:spPr>
          <a:xfrm>
            <a:off x="304800" y="1676400"/>
            <a:ext cx="8458200" cy="4800600"/>
          </a:xfrm>
        </p:spPr>
        <p:txBody>
          <a:bodyPr>
            <a:noAutofit/>
          </a:bodyPr>
          <a:lstStyle/>
          <a:p>
            <a:pPr lvl="0" algn="just"/>
            <a:r>
              <a:rPr lang="tr-TR" sz="2100" dirty="0" smtClean="0"/>
              <a:t>Şirkette  </a:t>
            </a:r>
            <a:r>
              <a:rPr lang="tr-TR" sz="2100" dirty="0"/>
              <a:t>binalar vardır. Her binanın belirleyici bina numarası ve adı vardır. Bir binada birden fazla personel çalışmaktadır, ve bir personel de birden fazla binada çalışabilir. Personellerin personel numarası, adı, soyadı, doğum tarihi ve adresi veri tabanında saklanmalıdır. Her binada bir tane asansör bulunmaktadır.  Asansörlerin seri numaraları, kapasiteleri ve yapım tarihleri veritabanında saklanmalıdır. Ayrıca şirkette asansör arızaları ile ilgilenen teknisyenler çalışmaktadır. Bir asansör birden fazla teknisyen tarafından tamir edilebilir , bir teknisyen de birden fazla asansörü tamir edebilir. Teknisyenlerin belirleyici sosyal sigorta numarası vardır, ayrıca adı, adresi ve dogum tarihi de veritabanında saklanmalıdır. Teknisyenlerin tamir ettikleri asansörleri ne zaman tamir ettikleri ve arıza giderim raporu da veri tabanında saklanmalıdır. Teknisyenlerden biri, diğer teknisyenlerin sorumlusudur. Ayrıca teknisyenlerin bakmakla yükümlü oldukları yakınları vardır. Her teknisyen yakınının numarası ve adı vardır. Teknisyen yakınları kendi numaraları ve teknisyenlerin sosyal sigorta numaraları ile belirlenebilirler.</a:t>
            </a:r>
          </a:p>
          <a:p>
            <a:pPr algn="just"/>
            <a:endParaRPr lang="tr-TR" sz="2100" dirty="0"/>
          </a:p>
        </p:txBody>
      </p:sp>
    </p:spTree>
    <p:extLst>
      <p:ext uri="{BB962C8B-B14F-4D97-AF65-F5344CB8AC3E}">
        <p14:creationId xmlns:p14="http://schemas.microsoft.com/office/powerpoint/2010/main" val="366965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762000" y="722648"/>
            <a:ext cx="7848600" cy="822961"/>
          </a:xfrm>
        </p:spPr>
        <p:txBody>
          <a:bodyPr>
            <a:noAutofit/>
          </a:bodyPr>
          <a:lstStyle/>
          <a:p>
            <a:pPr algn="ctr" eaLnBrk="1" hangingPunct="1"/>
            <a:r>
              <a:rPr lang="tr-TR" sz="5400" b="1" dirty="0" smtClean="0"/>
              <a:t>GENELLEME (Generalization)</a:t>
            </a:r>
          </a:p>
        </p:txBody>
      </p:sp>
      <p:sp>
        <p:nvSpPr>
          <p:cNvPr id="2051" name="Rectangle 5"/>
          <p:cNvSpPr>
            <a:spLocks noGrp="1" noChangeArrowheads="1"/>
          </p:cNvSpPr>
          <p:nvPr>
            <p:ph idx="1"/>
          </p:nvPr>
        </p:nvSpPr>
        <p:spPr>
          <a:xfrm>
            <a:off x="725606" y="1981200"/>
            <a:ext cx="7790688" cy="2286000"/>
          </a:xfrm>
        </p:spPr>
        <p:txBody>
          <a:bodyPr>
            <a:normAutofit/>
          </a:bodyPr>
          <a:lstStyle/>
          <a:p>
            <a:pPr eaLnBrk="1" hangingPunct="1">
              <a:buFont typeface="Arial" panose="020B0604020202020204" pitchFamily="34" charset="0"/>
              <a:buChar char="•"/>
            </a:pPr>
            <a:r>
              <a:rPr lang="tr-TR" sz="2800" dirty="0" smtClean="0"/>
              <a:t>Varlık kümeleri arasında özel ilişkiler bulunabilir, bunların en önemlisi “ait olma” ilişkisidir.</a:t>
            </a:r>
          </a:p>
          <a:p>
            <a:pPr eaLnBrk="1" hangingPunct="1">
              <a:buFont typeface="Arial" panose="020B0604020202020204" pitchFamily="34" charset="0"/>
              <a:buChar char="•"/>
            </a:pPr>
            <a:r>
              <a:rPr lang="tr-TR" sz="2800" dirty="0" smtClean="0"/>
              <a:t>Alt düzey varlık kümeleri genellenerek bir üst düzey varlık kümesi oluşturulabilir.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731520"/>
            <a:ext cx="7543800" cy="670561"/>
          </a:xfrm>
        </p:spPr>
        <p:txBody>
          <a:bodyPr>
            <a:noAutofit/>
          </a:bodyPr>
          <a:lstStyle/>
          <a:p>
            <a:pPr eaLnBrk="1" hangingPunct="1"/>
            <a:r>
              <a:rPr lang="tr-TR" b="1" dirty="0" smtClean="0"/>
              <a:t>Genelleme Örneği</a:t>
            </a:r>
          </a:p>
        </p:txBody>
      </p:sp>
      <p:sp>
        <p:nvSpPr>
          <p:cNvPr id="3075" name="Rectangle 3"/>
          <p:cNvSpPr>
            <a:spLocks noGrp="1" noChangeArrowheads="1"/>
          </p:cNvSpPr>
          <p:nvPr>
            <p:ph idx="1"/>
          </p:nvPr>
        </p:nvSpPr>
        <p:spPr>
          <a:xfrm>
            <a:off x="611874" y="1752600"/>
            <a:ext cx="8101084" cy="1371600"/>
          </a:xfrm>
        </p:spPr>
        <p:txBody>
          <a:bodyPr/>
          <a:lstStyle/>
          <a:p>
            <a:pPr>
              <a:buFont typeface="Arial" panose="020B0604020202020204" pitchFamily="34" charset="0"/>
              <a:buChar char="•"/>
            </a:pPr>
            <a:r>
              <a:rPr lang="tr-TR" sz="2800" dirty="0" smtClean="0"/>
              <a:t>Vadesiz Hesap (VSZ-HES) ile </a:t>
            </a:r>
            <a:r>
              <a:rPr lang="tr-TR" sz="2800" dirty="0"/>
              <a:t>vadeli hesap </a:t>
            </a:r>
            <a:r>
              <a:rPr lang="tr-TR" sz="2800" dirty="0" smtClean="0"/>
              <a:t>(</a:t>
            </a:r>
            <a:r>
              <a:rPr lang="tr-TR" sz="2800" dirty="0"/>
              <a:t>VLİ-HES</a:t>
            </a:r>
            <a:r>
              <a:rPr lang="tr-TR" sz="2800" dirty="0" smtClean="0"/>
              <a:t>) kümeleri genellenerek Banka Hesap (</a:t>
            </a:r>
            <a:r>
              <a:rPr lang="tr-TR" sz="2800" dirty="0"/>
              <a:t>BANKA-HES</a:t>
            </a:r>
            <a:r>
              <a:rPr lang="tr-TR" sz="2800" dirty="0" smtClean="0"/>
              <a:t>) varlık kümesi oluşturulabilir.</a:t>
            </a:r>
          </a:p>
        </p:txBody>
      </p:sp>
      <p:pic>
        <p:nvPicPr>
          <p:cNvPr id="3076" name="Picture 6"/>
          <p:cNvPicPr>
            <a:picLocks noChangeAspect="1" noChangeArrowheads="1"/>
          </p:cNvPicPr>
          <p:nvPr/>
        </p:nvPicPr>
        <p:blipFill>
          <a:blip r:embed="rId2" cstate="print"/>
          <a:srcRect/>
          <a:stretch>
            <a:fillRect/>
          </a:stretch>
        </p:blipFill>
        <p:spPr bwMode="auto">
          <a:xfrm>
            <a:off x="1600200" y="3124200"/>
            <a:ext cx="5257800" cy="314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2928F625EB844084CA3D09C61CF9E6" ma:contentTypeVersion="" ma:contentTypeDescription="Create a new document." ma:contentTypeScope="" ma:versionID="4f751a46a76c83ff83ad4cece4022fce">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622870C-3E60-491E-B145-BA20933EC6C6}"/>
</file>

<file path=customXml/itemProps2.xml><?xml version="1.0" encoding="utf-8"?>
<ds:datastoreItem xmlns:ds="http://schemas.openxmlformats.org/officeDocument/2006/customXml" ds:itemID="{FEC03A25-C6FF-41BA-9E7A-49E46E85628A}"/>
</file>

<file path=customXml/itemProps3.xml><?xml version="1.0" encoding="utf-8"?>
<ds:datastoreItem xmlns:ds="http://schemas.openxmlformats.org/officeDocument/2006/customXml" ds:itemID="{FB70814C-C2A1-4AC4-82AA-87B4ACA35A32}"/>
</file>

<file path=docProps/app.xml><?xml version="1.0" encoding="utf-8"?>
<Properties xmlns="http://schemas.openxmlformats.org/officeDocument/2006/extended-properties" xmlns:vt="http://schemas.openxmlformats.org/officeDocument/2006/docPropsVTypes">
  <Template>Retrospect</Template>
  <TotalTime>186</TotalTime>
  <Words>794</Words>
  <Application>Microsoft Office PowerPoint</Application>
  <PresentationFormat>On-screen Show (4:3)</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Ders 3</vt:lpstr>
      <vt:lpstr>Ders İçeriği</vt:lpstr>
      <vt:lpstr>Güçlü ve  Zayıf Varlık Kümeleri</vt:lpstr>
      <vt:lpstr>Zayıf Varlığı Güçlendirmek</vt:lpstr>
      <vt:lpstr>Örnek</vt:lpstr>
      <vt:lpstr>Çalışma Sorusu 1</vt:lpstr>
      <vt:lpstr>Çalışma Sorusu 2</vt:lpstr>
      <vt:lpstr>GENELLEME (Generalization)</vt:lpstr>
      <vt:lpstr>Genelleme Örneği</vt:lpstr>
      <vt:lpstr>Genelleme Örneği</vt:lpstr>
      <vt:lpstr>Genelleme Örneği</vt:lpstr>
      <vt:lpstr>Çalışma Sorusu 3</vt:lpstr>
    </vt:vector>
  </TitlesOfParts>
  <Company>EMUCC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Çalışma Soruları</dc:title>
  <dc:creator>BIM-EMU</dc:creator>
  <cp:lastModifiedBy>Şebnem Çoban</cp:lastModifiedBy>
  <cp:revision>41</cp:revision>
  <dcterms:created xsi:type="dcterms:W3CDTF">2010-03-17T11:41:47Z</dcterms:created>
  <dcterms:modified xsi:type="dcterms:W3CDTF">2020-03-09T12:08:51Z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0x010100512928F625EB844084CA3D09C61CF9E6</vt:lpwstr>
  </property>
</Properties>
</file>