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342" r:id="rId2"/>
    <p:sldId id="343" r:id="rId3"/>
    <p:sldId id="277" r:id="rId4"/>
    <p:sldId id="283" r:id="rId5"/>
    <p:sldId id="284" r:id="rId6"/>
    <p:sldId id="285" r:id="rId7"/>
    <p:sldId id="286" r:id="rId8"/>
    <p:sldId id="295" r:id="rId9"/>
    <p:sldId id="296" r:id="rId10"/>
    <p:sldId id="297" r:id="rId11"/>
    <p:sldId id="301" r:id="rId12"/>
    <p:sldId id="325" r:id="rId13"/>
    <p:sldId id="326" r:id="rId14"/>
    <p:sldId id="330" r:id="rId15"/>
    <p:sldId id="331" r:id="rId16"/>
    <p:sldId id="333" r:id="rId17"/>
    <p:sldId id="334" r:id="rId18"/>
    <p:sldId id="335" r:id="rId19"/>
    <p:sldId id="336" r:id="rId20"/>
    <p:sldId id="337" r:id="rId21"/>
    <p:sldId id="338" r:id="rId22"/>
    <p:sldId id="339" r:id="rId23"/>
    <p:sldId id="340" r:id="rId24"/>
    <p:sldId id="341" r:id="rId25"/>
    <p:sldId id="300" r:id="rId26"/>
    <p:sldId id="347" r:id="rId27"/>
    <p:sldId id="348" r:id="rId28"/>
    <p:sldId id="323" r:id="rId29"/>
    <p:sldId id="344" r:id="rId30"/>
    <p:sldId id="346" r:id="rId31"/>
    <p:sldId id="345"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D4D049B6-DE4A-46BB-9042-721B82F80835}" type="datetimeFigureOut">
              <a:rPr lang="en-US" smtClean="0"/>
              <a:pPr>
                <a:defRPr/>
              </a:pPr>
              <a:t>4/14/2020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30818CC-245C-4C57-9C4C-560E60F9998D}"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2309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487C1D7F-DC7B-41F0-9EF1-358D86E631D6}" type="datetimeFigureOut">
              <a:rPr lang="en-US" smtClean="0"/>
              <a:pPr>
                <a:defRPr/>
              </a:pPr>
              <a:t>4/14/2020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F8BF3B0-35AF-4580-85BA-4957ADE957FC}" type="slidenum">
              <a:rPr lang="en-US" smtClean="0"/>
              <a:pPr>
                <a:defRPr/>
              </a:pPr>
              <a:t>‹#›</a:t>
            </a:fld>
            <a:endParaRPr lang="en-US"/>
          </a:p>
        </p:txBody>
      </p:sp>
    </p:spTree>
    <p:extLst>
      <p:ext uri="{BB962C8B-B14F-4D97-AF65-F5344CB8AC3E}">
        <p14:creationId xmlns:p14="http://schemas.microsoft.com/office/powerpoint/2010/main" val="602340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AF3BE80F-A26C-4AF0-AD2A-2E5778EA0426}" type="datetimeFigureOut">
              <a:rPr lang="en-US" smtClean="0"/>
              <a:pPr>
                <a:defRPr/>
              </a:pPr>
              <a:t>4/14/2020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59E9B3B-5AA9-4CBF-8958-BFE40D182EA5}" type="slidenum">
              <a:rPr lang="en-US" smtClean="0"/>
              <a:pPr>
                <a:defRPr/>
              </a:pPr>
              <a:t>‹#›</a:t>
            </a:fld>
            <a:endParaRPr lang="en-US"/>
          </a:p>
        </p:txBody>
      </p:sp>
    </p:spTree>
    <p:extLst>
      <p:ext uri="{BB962C8B-B14F-4D97-AF65-F5344CB8AC3E}">
        <p14:creationId xmlns:p14="http://schemas.microsoft.com/office/powerpoint/2010/main" val="880557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F0D28BBA-7167-43FC-B520-0274C3DD242A}" type="datetimeFigureOut">
              <a:rPr lang="en-US" smtClean="0"/>
              <a:pPr>
                <a:defRPr/>
              </a:pPr>
              <a:t>4/14/2020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1FBA6C-105C-4A2B-8600-84744C6ED7E2}" type="slidenum">
              <a:rPr lang="en-US" smtClean="0"/>
              <a:pPr>
                <a:defRPr/>
              </a:pPr>
              <a:t>‹#›</a:t>
            </a:fld>
            <a:endParaRPr lang="en-US"/>
          </a:p>
        </p:txBody>
      </p:sp>
    </p:spTree>
    <p:extLst>
      <p:ext uri="{BB962C8B-B14F-4D97-AF65-F5344CB8AC3E}">
        <p14:creationId xmlns:p14="http://schemas.microsoft.com/office/powerpoint/2010/main" val="64778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EE1A4D9-FBF4-4C96-84A1-2D414AD80C5C}" type="datetimeFigureOut">
              <a:rPr lang="en-US" smtClean="0"/>
              <a:pPr>
                <a:defRPr/>
              </a:pPr>
              <a:t>4/14/2020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69FDAAF-A124-43B2-BE63-3229087971E8}"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4928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0D05B340-8C64-4FC0-8DF2-6425B12873D6}" type="datetimeFigureOut">
              <a:rPr lang="en-US" smtClean="0"/>
              <a:pPr>
                <a:defRPr/>
              </a:pPr>
              <a:t>4/14/2020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6576CA1-8B9C-4321-B07D-D0B1D2BECE79}" type="slidenum">
              <a:rPr lang="en-US" smtClean="0"/>
              <a:pPr>
                <a:defRPr/>
              </a:pPr>
              <a:t>‹#›</a:t>
            </a:fld>
            <a:endParaRPr lang="en-US"/>
          </a:p>
        </p:txBody>
      </p:sp>
    </p:spTree>
    <p:extLst>
      <p:ext uri="{BB962C8B-B14F-4D97-AF65-F5344CB8AC3E}">
        <p14:creationId xmlns:p14="http://schemas.microsoft.com/office/powerpoint/2010/main" val="4077441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15264B2D-7535-4A4E-9ADE-6D9517C8D0DD}" type="datetimeFigureOut">
              <a:rPr lang="en-US" smtClean="0"/>
              <a:pPr>
                <a:defRPr/>
              </a:pPr>
              <a:t>4/14/2020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AC9C764-3C3B-43B6-B0DE-27FFBB346A21}" type="slidenum">
              <a:rPr lang="en-US" smtClean="0"/>
              <a:pPr>
                <a:defRPr/>
              </a:pPr>
              <a:t>‹#›</a:t>
            </a:fld>
            <a:endParaRPr lang="en-US"/>
          </a:p>
        </p:txBody>
      </p:sp>
    </p:spTree>
    <p:extLst>
      <p:ext uri="{BB962C8B-B14F-4D97-AF65-F5344CB8AC3E}">
        <p14:creationId xmlns:p14="http://schemas.microsoft.com/office/powerpoint/2010/main" val="2734364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C08F356B-F653-4BDD-8C10-57C3AE28A6EE}" type="datetimeFigureOut">
              <a:rPr lang="en-US" smtClean="0"/>
              <a:pPr>
                <a:defRPr/>
              </a:pPr>
              <a:t>4/14/2020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8E99B6B-D984-4B67-9A6C-8067CB46F2CA}" type="slidenum">
              <a:rPr lang="en-US" smtClean="0"/>
              <a:pPr>
                <a:defRPr/>
              </a:pPr>
              <a:t>‹#›</a:t>
            </a:fld>
            <a:endParaRPr lang="en-US"/>
          </a:p>
        </p:txBody>
      </p:sp>
    </p:spTree>
    <p:extLst>
      <p:ext uri="{BB962C8B-B14F-4D97-AF65-F5344CB8AC3E}">
        <p14:creationId xmlns:p14="http://schemas.microsoft.com/office/powerpoint/2010/main" val="394063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2E866B4A-5AEA-48CD-A100-3720BFBB1343}" type="datetimeFigureOut">
              <a:rPr lang="en-US" smtClean="0"/>
              <a:pPr>
                <a:defRPr/>
              </a:pPr>
              <a:t>4/14/2020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0C3544CC-9398-4AD0-B17D-04088164C545}" type="slidenum">
              <a:rPr lang="en-US" smtClean="0"/>
              <a:pPr>
                <a:defRPr/>
              </a:pPr>
              <a:t>‹#›</a:t>
            </a:fld>
            <a:endParaRPr lang="en-US"/>
          </a:p>
        </p:txBody>
      </p:sp>
    </p:spTree>
    <p:extLst>
      <p:ext uri="{BB962C8B-B14F-4D97-AF65-F5344CB8AC3E}">
        <p14:creationId xmlns:p14="http://schemas.microsoft.com/office/powerpoint/2010/main" val="1625635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95EC8511-481F-4ECE-B08D-FAF7E87ACFBC}" type="datetimeFigureOut">
              <a:rPr lang="en-US" smtClean="0"/>
              <a:pPr>
                <a:defRPr/>
              </a:pPr>
              <a:t>4/14/2020</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4EF6517B-F51F-40C5-A2AA-F65D00823DB5}" type="slidenum">
              <a:rPr lang="en-US" smtClean="0"/>
              <a:pPr>
                <a:defRPr/>
              </a:pPr>
              <a:t>‹#›</a:t>
            </a:fld>
            <a:endParaRPr lang="en-US"/>
          </a:p>
        </p:txBody>
      </p:sp>
    </p:spTree>
    <p:extLst>
      <p:ext uri="{BB962C8B-B14F-4D97-AF65-F5344CB8AC3E}">
        <p14:creationId xmlns:p14="http://schemas.microsoft.com/office/powerpoint/2010/main" val="432259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DE98690-4AA2-4644-9ADE-FFF0BB719473}" type="datetimeFigureOut">
              <a:rPr lang="en-US" smtClean="0"/>
              <a:pPr>
                <a:defRPr/>
              </a:pPr>
              <a:t>4/14/2020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F9246D-A7C5-434A-9D69-F0003EEA4477}" type="slidenum">
              <a:rPr lang="en-US" smtClean="0"/>
              <a:pPr>
                <a:defRPr/>
              </a:pPr>
              <a:t>‹#›</a:t>
            </a:fld>
            <a:endParaRPr lang="en-US"/>
          </a:p>
        </p:txBody>
      </p:sp>
    </p:spTree>
    <p:extLst>
      <p:ext uri="{BB962C8B-B14F-4D97-AF65-F5344CB8AC3E}">
        <p14:creationId xmlns:p14="http://schemas.microsoft.com/office/powerpoint/2010/main" val="3694579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E16CC0FA-C9CD-47CA-91CE-225AF01E4DA1}" type="datetimeFigureOut">
              <a:rPr lang="en-US" smtClean="0"/>
              <a:pPr>
                <a:defRPr/>
              </a:pPr>
              <a:t>4/14/2020</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EC6116E2-ACAA-43D4-905E-31B113331804}" type="slidenum">
              <a:rPr lang="en-US" smtClean="0"/>
              <a:pPr>
                <a:defRPr/>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9458272"/>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smtClean="0"/>
              <a:t>Ders 4</a:t>
            </a:r>
            <a:endParaRPr lang="en-US" b="1" dirty="0"/>
          </a:p>
        </p:txBody>
      </p:sp>
      <p:sp>
        <p:nvSpPr>
          <p:cNvPr id="3" name="Subtitle 2"/>
          <p:cNvSpPr>
            <a:spLocks noGrp="1"/>
          </p:cNvSpPr>
          <p:nvPr>
            <p:ph type="subTitle" idx="1"/>
          </p:nvPr>
        </p:nvSpPr>
        <p:spPr>
          <a:xfrm>
            <a:off x="990600" y="4724400"/>
            <a:ext cx="7543800" cy="533400"/>
          </a:xfrm>
        </p:spPr>
        <p:txBody>
          <a:bodyPr/>
          <a:lstStyle/>
          <a:p>
            <a:pPr algn="ctr"/>
            <a:r>
              <a:rPr lang="tr-TR" b="1" dirty="0" smtClean="0"/>
              <a:t>İlişKİSEL VERİ MODELİ</a:t>
            </a:r>
            <a:endParaRPr lang="en-US" b="1" dirty="0"/>
          </a:p>
        </p:txBody>
      </p:sp>
    </p:spTree>
    <p:extLst>
      <p:ext uri="{BB962C8B-B14F-4D97-AF65-F5344CB8AC3E}">
        <p14:creationId xmlns:p14="http://schemas.microsoft.com/office/powerpoint/2010/main" val="3508029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title"/>
          </p:nvPr>
        </p:nvSpPr>
        <p:spPr>
          <a:xfrm>
            <a:off x="788988" y="858202"/>
            <a:ext cx="7543800" cy="603885"/>
          </a:xfrm>
        </p:spPr>
        <p:txBody>
          <a:bodyPr>
            <a:normAutofit fontScale="90000"/>
          </a:bodyPr>
          <a:lstStyle/>
          <a:p>
            <a:pPr eaLnBrk="1" hangingPunct="1"/>
            <a:r>
              <a:rPr lang="tr-TR" b="1" dirty="0" smtClean="0"/>
              <a:t>Örnek</a:t>
            </a:r>
          </a:p>
        </p:txBody>
      </p:sp>
      <p:sp>
        <p:nvSpPr>
          <p:cNvPr id="4098" name="Rectangle 3"/>
          <p:cNvSpPr>
            <a:spLocks noGrp="1" noChangeArrowheads="1"/>
          </p:cNvSpPr>
          <p:nvPr>
            <p:ph idx="1"/>
          </p:nvPr>
        </p:nvSpPr>
        <p:spPr>
          <a:xfrm>
            <a:off x="704685" y="3827462"/>
            <a:ext cx="7834312" cy="2692400"/>
          </a:xfrm>
        </p:spPr>
        <p:txBody>
          <a:bodyPr>
            <a:normAutofit/>
          </a:bodyPr>
          <a:lstStyle/>
          <a:p>
            <a:pPr eaLnBrk="1" hangingPunct="1"/>
            <a:r>
              <a:rPr lang="tr-TR" sz="2800" dirty="0" smtClean="0"/>
              <a:t>Daha önce verilmiş bir örnek olan, ÖĞRENCİ ve DERS varlık kümelerine karşılık, ilişkisel modelde aşağıdaki ilişki şemaları oluşturulur.</a:t>
            </a:r>
          </a:p>
          <a:p>
            <a:pPr lvl="1" eaLnBrk="1" hangingPunct="1"/>
            <a:r>
              <a:rPr lang="tr-TR" sz="2400" dirty="0" smtClean="0">
                <a:solidFill>
                  <a:srgbClr val="FF0000"/>
                </a:solidFill>
              </a:rPr>
              <a:t>ÖĞRENCİ (</a:t>
            </a:r>
            <a:r>
              <a:rPr lang="tr-TR" sz="2400" u="sng" dirty="0" smtClean="0">
                <a:solidFill>
                  <a:srgbClr val="FF0000"/>
                </a:solidFill>
              </a:rPr>
              <a:t>ÖĞRNO</a:t>
            </a:r>
            <a:r>
              <a:rPr lang="tr-TR" sz="2400" dirty="0" smtClean="0">
                <a:solidFill>
                  <a:srgbClr val="FF0000"/>
                </a:solidFill>
              </a:rPr>
              <a:t>, ADI, SOYADI, CİNSİYETİ, DOĞTAR)</a:t>
            </a:r>
          </a:p>
          <a:p>
            <a:pPr lvl="1" eaLnBrk="1" hangingPunct="1"/>
            <a:r>
              <a:rPr lang="tr-TR" sz="2400" dirty="0" smtClean="0">
                <a:solidFill>
                  <a:srgbClr val="FF0000"/>
                </a:solidFill>
              </a:rPr>
              <a:t>DERS (</a:t>
            </a:r>
            <a:r>
              <a:rPr lang="tr-TR" sz="2400" u="sng" dirty="0" smtClean="0">
                <a:solidFill>
                  <a:srgbClr val="FF0000"/>
                </a:solidFill>
              </a:rPr>
              <a:t>DKODU</a:t>
            </a:r>
            <a:r>
              <a:rPr lang="tr-TR" sz="2400" dirty="0" smtClean="0">
                <a:solidFill>
                  <a:srgbClr val="FF0000"/>
                </a:solidFill>
              </a:rPr>
              <a:t>, DERSADI, KREDİSİ)</a:t>
            </a:r>
          </a:p>
        </p:txBody>
      </p:sp>
      <p:sp>
        <p:nvSpPr>
          <p:cNvPr id="4100" name="Rectangle 5"/>
          <p:cNvSpPr>
            <a:spLocks noChangeArrowheads="1"/>
          </p:cNvSpPr>
          <p:nvPr/>
        </p:nvSpPr>
        <p:spPr bwMode="auto">
          <a:xfrm>
            <a:off x="2362200" y="2819400"/>
            <a:ext cx="1225550" cy="431800"/>
          </a:xfrm>
          <a:prstGeom prst="rect">
            <a:avLst/>
          </a:prstGeom>
          <a:noFill/>
          <a:ln w="25400">
            <a:solidFill>
              <a:schemeClr val="tx1"/>
            </a:solidFill>
            <a:miter lim="800000"/>
            <a:headEnd/>
            <a:tailEnd/>
          </a:ln>
        </p:spPr>
        <p:txBody>
          <a:bodyPr wrap="none" anchor="ctr"/>
          <a:lstStyle/>
          <a:p>
            <a:pPr algn="ctr"/>
            <a:r>
              <a:rPr lang="tr-TR"/>
              <a:t>ÖĞRENCİ</a:t>
            </a:r>
          </a:p>
        </p:txBody>
      </p:sp>
      <p:sp>
        <p:nvSpPr>
          <p:cNvPr id="4101" name="Oval 9"/>
          <p:cNvSpPr>
            <a:spLocks noChangeArrowheads="1"/>
          </p:cNvSpPr>
          <p:nvPr/>
        </p:nvSpPr>
        <p:spPr bwMode="auto">
          <a:xfrm>
            <a:off x="852488" y="2027238"/>
            <a:ext cx="1079500" cy="431800"/>
          </a:xfrm>
          <a:prstGeom prst="ellipse">
            <a:avLst/>
          </a:prstGeom>
          <a:noFill/>
          <a:ln w="25400">
            <a:solidFill>
              <a:schemeClr val="tx1"/>
            </a:solidFill>
            <a:round/>
            <a:headEnd/>
            <a:tailEnd/>
          </a:ln>
        </p:spPr>
        <p:txBody>
          <a:bodyPr wrap="none" anchor="ctr"/>
          <a:lstStyle/>
          <a:p>
            <a:pPr algn="ctr"/>
            <a:r>
              <a:rPr lang="tr-TR" sz="1600"/>
              <a:t>ADI</a:t>
            </a:r>
            <a:endParaRPr lang="tr-TR" sz="1600" u="sng"/>
          </a:p>
        </p:txBody>
      </p:sp>
      <p:sp>
        <p:nvSpPr>
          <p:cNvPr id="4102" name="Line 10"/>
          <p:cNvSpPr>
            <a:spLocks noChangeShapeType="1"/>
          </p:cNvSpPr>
          <p:nvPr/>
        </p:nvSpPr>
        <p:spPr bwMode="auto">
          <a:xfrm>
            <a:off x="1787525" y="2387600"/>
            <a:ext cx="576263" cy="433388"/>
          </a:xfrm>
          <a:prstGeom prst="line">
            <a:avLst/>
          </a:prstGeom>
          <a:noFill/>
          <a:ln w="25400">
            <a:solidFill>
              <a:schemeClr val="tx1"/>
            </a:solidFill>
            <a:round/>
            <a:headEnd/>
            <a:tailEnd/>
          </a:ln>
        </p:spPr>
        <p:txBody>
          <a:bodyPr/>
          <a:lstStyle/>
          <a:p>
            <a:endParaRPr lang="en-US"/>
          </a:p>
        </p:txBody>
      </p:sp>
      <p:sp>
        <p:nvSpPr>
          <p:cNvPr id="4103" name="Line 11"/>
          <p:cNvSpPr>
            <a:spLocks noChangeShapeType="1"/>
          </p:cNvSpPr>
          <p:nvPr/>
        </p:nvSpPr>
        <p:spPr bwMode="auto">
          <a:xfrm flipH="1">
            <a:off x="1716088" y="3035300"/>
            <a:ext cx="647700" cy="1588"/>
          </a:xfrm>
          <a:prstGeom prst="line">
            <a:avLst/>
          </a:prstGeom>
          <a:noFill/>
          <a:ln w="25400">
            <a:solidFill>
              <a:schemeClr val="tx1"/>
            </a:solidFill>
            <a:round/>
            <a:headEnd/>
            <a:tailEnd/>
          </a:ln>
        </p:spPr>
        <p:txBody>
          <a:bodyPr/>
          <a:lstStyle/>
          <a:p>
            <a:endParaRPr lang="en-US"/>
          </a:p>
        </p:txBody>
      </p:sp>
      <p:sp>
        <p:nvSpPr>
          <p:cNvPr id="4104" name="Line 14"/>
          <p:cNvSpPr>
            <a:spLocks noChangeShapeType="1"/>
          </p:cNvSpPr>
          <p:nvPr/>
        </p:nvSpPr>
        <p:spPr bwMode="auto">
          <a:xfrm>
            <a:off x="2974975" y="2316163"/>
            <a:ext cx="0" cy="504825"/>
          </a:xfrm>
          <a:prstGeom prst="line">
            <a:avLst/>
          </a:prstGeom>
          <a:noFill/>
          <a:ln w="25400">
            <a:solidFill>
              <a:schemeClr val="tx1"/>
            </a:solidFill>
            <a:round/>
            <a:headEnd/>
            <a:tailEnd/>
          </a:ln>
        </p:spPr>
        <p:txBody>
          <a:bodyPr/>
          <a:lstStyle/>
          <a:p>
            <a:endParaRPr lang="en-US"/>
          </a:p>
        </p:txBody>
      </p:sp>
      <p:sp>
        <p:nvSpPr>
          <p:cNvPr id="4105" name="Oval 15"/>
          <p:cNvSpPr>
            <a:spLocks noChangeArrowheads="1"/>
          </p:cNvSpPr>
          <p:nvPr/>
        </p:nvSpPr>
        <p:spPr bwMode="auto">
          <a:xfrm>
            <a:off x="2438400" y="1905000"/>
            <a:ext cx="1079500" cy="431800"/>
          </a:xfrm>
          <a:prstGeom prst="ellipse">
            <a:avLst/>
          </a:prstGeom>
          <a:noFill/>
          <a:ln w="25400">
            <a:solidFill>
              <a:schemeClr val="tx1"/>
            </a:solidFill>
            <a:round/>
            <a:headEnd/>
            <a:tailEnd/>
          </a:ln>
        </p:spPr>
        <p:txBody>
          <a:bodyPr wrap="none" anchor="ctr"/>
          <a:lstStyle/>
          <a:p>
            <a:pPr algn="ctr"/>
            <a:r>
              <a:rPr lang="tr-TR" sz="1600"/>
              <a:t>SOYADI</a:t>
            </a:r>
            <a:endParaRPr lang="tr-TR" sz="1600" u="sng"/>
          </a:p>
        </p:txBody>
      </p:sp>
      <p:sp>
        <p:nvSpPr>
          <p:cNvPr id="4106" name="Oval 16"/>
          <p:cNvSpPr>
            <a:spLocks noChangeArrowheads="1"/>
          </p:cNvSpPr>
          <p:nvPr/>
        </p:nvSpPr>
        <p:spPr bwMode="auto">
          <a:xfrm>
            <a:off x="4021138" y="2027238"/>
            <a:ext cx="1079500" cy="431800"/>
          </a:xfrm>
          <a:prstGeom prst="ellipse">
            <a:avLst/>
          </a:prstGeom>
          <a:noFill/>
          <a:ln w="25400">
            <a:solidFill>
              <a:schemeClr val="tx1"/>
            </a:solidFill>
            <a:round/>
            <a:headEnd/>
            <a:tailEnd/>
          </a:ln>
        </p:spPr>
        <p:txBody>
          <a:bodyPr wrap="none" anchor="ctr"/>
          <a:lstStyle/>
          <a:p>
            <a:pPr algn="ctr"/>
            <a:r>
              <a:rPr lang="tr-TR" sz="1600"/>
              <a:t>CİNSİYETi</a:t>
            </a:r>
            <a:endParaRPr lang="tr-TR" sz="1600" u="sng"/>
          </a:p>
        </p:txBody>
      </p:sp>
      <p:sp>
        <p:nvSpPr>
          <p:cNvPr id="4107" name="Oval 17"/>
          <p:cNvSpPr>
            <a:spLocks noChangeArrowheads="1"/>
          </p:cNvSpPr>
          <p:nvPr/>
        </p:nvSpPr>
        <p:spPr bwMode="auto">
          <a:xfrm>
            <a:off x="636588" y="2819400"/>
            <a:ext cx="1079500" cy="431800"/>
          </a:xfrm>
          <a:prstGeom prst="ellipse">
            <a:avLst/>
          </a:prstGeom>
          <a:noFill/>
          <a:ln w="25400">
            <a:solidFill>
              <a:schemeClr val="tx1"/>
            </a:solidFill>
            <a:round/>
            <a:headEnd/>
            <a:tailEnd/>
          </a:ln>
        </p:spPr>
        <p:txBody>
          <a:bodyPr wrap="none" anchor="ctr"/>
          <a:lstStyle/>
          <a:p>
            <a:pPr algn="ctr"/>
            <a:r>
              <a:rPr lang="tr-TR" sz="1600" u="sng" dirty="0"/>
              <a:t>ÖĞRNO</a:t>
            </a:r>
          </a:p>
        </p:txBody>
      </p:sp>
      <p:sp>
        <p:nvSpPr>
          <p:cNvPr id="4108" name="Line 18"/>
          <p:cNvSpPr>
            <a:spLocks noChangeShapeType="1"/>
          </p:cNvSpPr>
          <p:nvPr/>
        </p:nvSpPr>
        <p:spPr bwMode="auto">
          <a:xfrm flipH="1">
            <a:off x="3587750" y="2387600"/>
            <a:ext cx="576263" cy="433388"/>
          </a:xfrm>
          <a:prstGeom prst="line">
            <a:avLst/>
          </a:prstGeom>
          <a:noFill/>
          <a:ln w="25400">
            <a:solidFill>
              <a:schemeClr val="tx1"/>
            </a:solidFill>
            <a:round/>
            <a:headEnd/>
            <a:tailEnd/>
          </a:ln>
        </p:spPr>
        <p:txBody>
          <a:bodyPr/>
          <a:lstStyle/>
          <a:p>
            <a:endParaRPr lang="en-US"/>
          </a:p>
        </p:txBody>
      </p:sp>
      <p:sp>
        <p:nvSpPr>
          <p:cNvPr id="4109" name="Line 19"/>
          <p:cNvSpPr>
            <a:spLocks noChangeShapeType="1"/>
          </p:cNvSpPr>
          <p:nvPr/>
        </p:nvSpPr>
        <p:spPr bwMode="auto">
          <a:xfrm>
            <a:off x="3587750" y="3035300"/>
            <a:ext cx="574675" cy="1588"/>
          </a:xfrm>
          <a:prstGeom prst="line">
            <a:avLst/>
          </a:prstGeom>
          <a:noFill/>
          <a:ln w="25400">
            <a:solidFill>
              <a:schemeClr val="tx1"/>
            </a:solidFill>
            <a:round/>
            <a:headEnd/>
            <a:tailEnd/>
          </a:ln>
        </p:spPr>
        <p:txBody>
          <a:bodyPr/>
          <a:lstStyle/>
          <a:p>
            <a:endParaRPr lang="en-US"/>
          </a:p>
        </p:txBody>
      </p:sp>
      <p:sp>
        <p:nvSpPr>
          <p:cNvPr id="4110" name="Oval 20"/>
          <p:cNvSpPr>
            <a:spLocks noChangeArrowheads="1"/>
          </p:cNvSpPr>
          <p:nvPr/>
        </p:nvSpPr>
        <p:spPr bwMode="auto">
          <a:xfrm>
            <a:off x="4164013" y="2819400"/>
            <a:ext cx="1079500" cy="431800"/>
          </a:xfrm>
          <a:prstGeom prst="ellipse">
            <a:avLst/>
          </a:prstGeom>
          <a:noFill/>
          <a:ln w="25400">
            <a:solidFill>
              <a:schemeClr val="tx1"/>
            </a:solidFill>
            <a:round/>
            <a:headEnd/>
            <a:tailEnd/>
          </a:ln>
        </p:spPr>
        <p:txBody>
          <a:bodyPr wrap="none" anchor="ctr"/>
          <a:lstStyle/>
          <a:p>
            <a:pPr algn="ctr"/>
            <a:r>
              <a:rPr lang="tr-TR" sz="1600"/>
              <a:t>DOĞTAR</a:t>
            </a:r>
          </a:p>
        </p:txBody>
      </p:sp>
      <p:sp>
        <p:nvSpPr>
          <p:cNvPr id="4111" name="Rectangle 23"/>
          <p:cNvSpPr>
            <a:spLocks noChangeArrowheads="1"/>
          </p:cNvSpPr>
          <p:nvPr/>
        </p:nvSpPr>
        <p:spPr bwMode="auto">
          <a:xfrm>
            <a:off x="6055354" y="2603501"/>
            <a:ext cx="1152525" cy="431800"/>
          </a:xfrm>
          <a:prstGeom prst="rect">
            <a:avLst/>
          </a:prstGeom>
          <a:noFill/>
          <a:ln w="25400">
            <a:solidFill>
              <a:schemeClr val="tx1"/>
            </a:solidFill>
            <a:miter lim="800000"/>
            <a:headEnd/>
            <a:tailEnd/>
          </a:ln>
        </p:spPr>
        <p:txBody>
          <a:bodyPr wrap="none" anchor="ctr"/>
          <a:lstStyle/>
          <a:p>
            <a:pPr algn="ctr"/>
            <a:r>
              <a:rPr lang="tr-TR" dirty="0"/>
              <a:t>DERS</a:t>
            </a:r>
          </a:p>
        </p:txBody>
      </p:sp>
      <p:sp>
        <p:nvSpPr>
          <p:cNvPr id="4112" name="Oval 24"/>
          <p:cNvSpPr>
            <a:spLocks noChangeArrowheads="1"/>
          </p:cNvSpPr>
          <p:nvPr/>
        </p:nvSpPr>
        <p:spPr bwMode="auto">
          <a:xfrm>
            <a:off x="6056942" y="3395663"/>
            <a:ext cx="1150937" cy="431800"/>
          </a:xfrm>
          <a:prstGeom prst="ellipse">
            <a:avLst/>
          </a:prstGeom>
          <a:noFill/>
          <a:ln w="25400">
            <a:solidFill>
              <a:schemeClr val="tx1"/>
            </a:solidFill>
            <a:round/>
            <a:headEnd/>
            <a:tailEnd/>
          </a:ln>
        </p:spPr>
        <p:txBody>
          <a:bodyPr wrap="none" anchor="ctr"/>
          <a:lstStyle/>
          <a:p>
            <a:pPr algn="ctr"/>
            <a:r>
              <a:rPr lang="tr-TR" sz="1600"/>
              <a:t>DERSADI</a:t>
            </a:r>
            <a:endParaRPr lang="tr-TR" sz="1600" u="sng"/>
          </a:p>
        </p:txBody>
      </p:sp>
      <p:sp>
        <p:nvSpPr>
          <p:cNvPr id="4113" name="Line 25"/>
          <p:cNvSpPr>
            <a:spLocks noChangeShapeType="1"/>
          </p:cNvSpPr>
          <p:nvPr/>
        </p:nvSpPr>
        <p:spPr bwMode="auto">
          <a:xfrm>
            <a:off x="6631617" y="3035301"/>
            <a:ext cx="0" cy="360362"/>
          </a:xfrm>
          <a:prstGeom prst="line">
            <a:avLst/>
          </a:prstGeom>
          <a:noFill/>
          <a:ln w="25400">
            <a:solidFill>
              <a:schemeClr val="tx1"/>
            </a:solidFill>
            <a:round/>
            <a:headEnd/>
            <a:tailEnd/>
          </a:ln>
        </p:spPr>
        <p:txBody>
          <a:bodyPr/>
          <a:lstStyle/>
          <a:p>
            <a:endParaRPr lang="en-US"/>
          </a:p>
        </p:txBody>
      </p:sp>
      <p:sp>
        <p:nvSpPr>
          <p:cNvPr id="4114" name="Line 27"/>
          <p:cNvSpPr>
            <a:spLocks noChangeShapeType="1"/>
          </p:cNvSpPr>
          <p:nvPr/>
        </p:nvSpPr>
        <p:spPr bwMode="auto">
          <a:xfrm>
            <a:off x="6631617" y="2243138"/>
            <a:ext cx="0" cy="360363"/>
          </a:xfrm>
          <a:prstGeom prst="line">
            <a:avLst/>
          </a:prstGeom>
          <a:noFill/>
          <a:ln w="25400">
            <a:solidFill>
              <a:schemeClr val="tx1"/>
            </a:solidFill>
            <a:round/>
            <a:headEnd/>
            <a:tailEnd/>
          </a:ln>
        </p:spPr>
        <p:txBody>
          <a:bodyPr/>
          <a:lstStyle/>
          <a:p>
            <a:endParaRPr lang="en-US"/>
          </a:p>
        </p:txBody>
      </p:sp>
      <p:sp>
        <p:nvSpPr>
          <p:cNvPr id="4115" name="Oval 28"/>
          <p:cNvSpPr>
            <a:spLocks noChangeArrowheads="1"/>
          </p:cNvSpPr>
          <p:nvPr/>
        </p:nvSpPr>
        <p:spPr bwMode="auto">
          <a:xfrm>
            <a:off x="6055354" y="1811338"/>
            <a:ext cx="1152525" cy="431800"/>
          </a:xfrm>
          <a:prstGeom prst="ellipse">
            <a:avLst/>
          </a:prstGeom>
          <a:noFill/>
          <a:ln w="25400">
            <a:solidFill>
              <a:schemeClr val="tx1"/>
            </a:solidFill>
            <a:round/>
            <a:headEnd/>
            <a:tailEnd/>
          </a:ln>
        </p:spPr>
        <p:txBody>
          <a:bodyPr wrap="none" anchor="ctr"/>
          <a:lstStyle/>
          <a:p>
            <a:pPr algn="ctr"/>
            <a:r>
              <a:rPr lang="tr-TR" sz="1600" u="sng"/>
              <a:t>DKODU</a:t>
            </a:r>
          </a:p>
        </p:txBody>
      </p:sp>
      <p:sp>
        <p:nvSpPr>
          <p:cNvPr id="4116" name="Oval 29"/>
          <p:cNvSpPr>
            <a:spLocks noChangeArrowheads="1"/>
          </p:cNvSpPr>
          <p:nvPr/>
        </p:nvSpPr>
        <p:spPr bwMode="auto">
          <a:xfrm>
            <a:off x="7639679" y="2603501"/>
            <a:ext cx="1079500" cy="431800"/>
          </a:xfrm>
          <a:prstGeom prst="ellipse">
            <a:avLst/>
          </a:prstGeom>
          <a:noFill/>
          <a:ln w="25400">
            <a:solidFill>
              <a:schemeClr val="tx1"/>
            </a:solidFill>
            <a:round/>
            <a:headEnd/>
            <a:tailEnd/>
          </a:ln>
        </p:spPr>
        <p:txBody>
          <a:bodyPr wrap="none" anchor="ctr"/>
          <a:lstStyle/>
          <a:p>
            <a:pPr algn="ctr"/>
            <a:r>
              <a:rPr lang="tr-TR" sz="1600"/>
              <a:t>KREDİSİ</a:t>
            </a:r>
            <a:endParaRPr lang="tr-TR" sz="1600" u="sng"/>
          </a:p>
        </p:txBody>
      </p:sp>
      <p:sp>
        <p:nvSpPr>
          <p:cNvPr id="4117" name="Line 31"/>
          <p:cNvSpPr>
            <a:spLocks noChangeShapeType="1"/>
          </p:cNvSpPr>
          <p:nvPr/>
        </p:nvSpPr>
        <p:spPr bwMode="auto">
          <a:xfrm flipH="1" flipV="1">
            <a:off x="7206292" y="2819401"/>
            <a:ext cx="433387" cy="0"/>
          </a:xfrm>
          <a:prstGeom prst="line">
            <a:avLst/>
          </a:prstGeom>
          <a:noFill/>
          <a:ln w="25400">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914400"/>
            <a:ext cx="8077200" cy="635000"/>
          </a:xfrm>
        </p:spPr>
        <p:txBody>
          <a:bodyPr>
            <a:noAutofit/>
          </a:bodyPr>
          <a:lstStyle/>
          <a:p>
            <a:pPr algn="ctr" eaLnBrk="1" hangingPunct="1"/>
            <a:r>
              <a:rPr lang="tr-TR" b="1" dirty="0" smtClean="0"/>
              <a:t>İlişki Kümelerinin Dönüştürülmesi</a:t>
            </a:r>
          </a:p>
        </p:txBody>
      </p:sp>
      <p:sp>
        <p:nvSpPr>
          <p:cNvPr id="8195" name="Rectangle 3"/>
          <p:cNvSpPr>
            <a:spLocks noGrp="1" noChangeArrowheads="1"/>
          </p:cNvSpPr>
          <p:nvPr>
            <p:ph idx="1"/>
          </p:nvPr>
        </p:nvSpPr>
        <p:spPr>
          <a:xfrm>
            <a:off x="457200" y="1828800"/>
            <a:ext cx="8229600" cy="3352800"/>
          </a:xfrm>
        </p:spPr>
        <p:txBody>
          <a:bodyPr/>
          <a:lstStyle/>
          <a:p>
            <a:pPr algn="just" eaLnBrk="1" hangingPunct="1">
              <a:buFont typeface="Arial" panose="020B0604020202020204" pitchFamily="34" charset="0"/>
              <a:buChar char="•"/>
            </a:pPr>
            <a:r>
              <a:rPr lang="tr-TR" sz="2800" dirty="0" smtClean="0"/>
              <a:t>Genel olarak varlık-ilişki modelindeki her ilişki kümesi, ilişkisel modelde bir </a:t>
            </a:r>
            <a:r>
              <a:rPr lang="tr-TR" sz="2800" b="1" dirty="0" smtClean="0"/>
              <a:t>ilişki şemasına </a:t>
            </a:r>
            <a:r>
              <a:rPr lang="tr-TR" sz="2800" dirty="0" smtClean="0"/>
              <a:t>(tablo) dönüştürülür.</a:t>
            </a:r>
          </a:p>
          <a:p>
            <a:pPr algn="just" eaLnBrk="1" hangingPunct="1">
              <a:buFont typeface="Arial" panose="020B0604020202020204" pitchFamily="34" charset="0"/>
              <a:buChar char="•"/>
            </a:pPr>
            <a:r>
              <a:rPr lang="tr-TR" sz="2800" dirty="0" smtClean="0"/>
              <a:t>Ancak kimi ilişki kümeleri için ilişkisel modelde ayrı bir ilişki şeması oluşturmaya gerek yoktur.</a:t>
            </a:r>
          </a:p>
          <a:p>
            <a:pPr algn="just" eaLnBrk="1" hangingPunct="1">
              <a:buFont typeface="Arial" panose="020B0604020202020204" pitchFamily="34" charset="0"/>
              <a:buChar char="•"/>
            </a:pPr>
            <a:r>
              <a:rPr lang="tr-TR" sz="2800" dirty="0" smtClean="0"/>
              <a:t>Bunun yerine varlık kümesi için oluşturulan ilişki şemalarından birine, diğer varlık kümesinin anahtarında yer alan nitelikleri eklemek yeterlidir.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4"/>
          <p:cNvSpPr>
            <a:spLocks noGrp="1" noChangeArrowheads="1"/>
          </p:cNvSpPr>
          <p:nvPr>
            <p:ph type="title"/>
          </p:nvPr>
        </p:nvSpPr>
        <p:spPr>
          <a:xfrm>
            <a:off x="990600" y="381000"/>
            <a:ext cx="7109713" cy="1320800"/>
          </a:xfrm>
        </p:spPr>
        <p:txBody>
          <a:bodyPr>
            <a:noAutofit/>
          </a:bodyPr>
          <a:lstStyle/>
          <a:p>
            <a:pPr algn="ctr" eaLnBrk="1" hangingPunct="1"/>
            <a:r>
              <a:rPr lang="tr-TR" b="1" dirty="0" smtClean="0"/>
              <a:t>Birden-Çoğa İlişki Kümelerinin Dönüştürülmesi</a:t>
            </a:r>
          </a:p>
        </p:txBody>
      </p:sp>
      <p:sp>
        <p:nvSpPr>
          <p:cNvPr id="16386" name="Rectangle 3"/>
          <p:cNvSpPr>
            <a:spLocks noGrp="1" noChangeArrowheads="1"/>
          </p:cNvSpPr>
          <p:nvPr>
            <p:ph idx="1"/>
          </p:nvPr>
        </p:nvSpPr>
        <p:spPr>
          <a:xfrm>
            <a:off x="573912" y="1828800"/>
            <a:ext cx="7943088" cy="2438400"/>
          </a:xfrm>
        </p:spPr>
        <p:txBody>
          <a:bodyPr>
            <a:normAutofit fontScale="92500" lnSpcReduction="10000"/>
          </a:bodyPr>
          <a:lstStyle/>
          <a:p>
            <a:pPr algn="just" eaLnBrk="1" hangingPunct="1">
              <a:buFont typeface="Arial" panose="020B0604020202020204" pitchFamily="34" charset="0"/>
              <a:buChar char="•"/>
            </a:pPr>
            <a:r>
              <a:rPr lang="tr-TR" sz="2800" dirty="0" smtClean="0"/>
              <a:t>Her varlık için bir tablo oluşturulur.</a:t>
            </a:r>
          </a:p>
          <a:p>
            <a:pPr algn="just" eaLnBrk="1" hangingPunct="1">
              <a:buFont typeface="Arial" panose="020B0604020202020204" pitchFamily="34" charset="0"/>
              <a:buChar char="•"/>
            </a:pPr>
            <a:r>
              <a:rPr lang="tr-TR" sz="2800" dirty="0" smtClean="0"/>
              <a:t>Birden-Çoğa ilişkiye göre, </a:t>
            </a:r>
            <a:r>
              <a:rPr lang="tr-TR" sz="2800" b="1" dirty="0" smtClean="0"/>
              <a:t>Bir</a:t>
            </a:r>
            <a:r>
              <a:rPr lang="tr-TR" sz="2800" dirty="0" smtClean="0"/>
              <a:t> tarafta olan varlığın Birincil Anahtarı, </a:t>
            </a:r>
            <a:r>
              <a:rPr lang="tr-TR" sz="2800" b="1" dirty="0" smtClean="0"/>
              <a:t>Çok</a:t>
            </a:r>
            <a:r>
              <a:rPr lang="tr-TR" sz="2800" dirty="0" smtClean="0"/>
              <a:t> tarafta olan Varlığa Yabancı Anahtar olarak eklenir.</a:t>
            </a:r>
          </a:p>
          <a:p>
            <a:pPr algn="just" eaLnBrk="1" hangingPunct="1">
              <a:buFont typeface="Arial" panose="020B0604020202020204" pitchFamily="34" charset="0"/>
              <a:buChar char="•"/>
            </a:pPr>
            <a:r>
              <a:rPr lang="tr-TR" sz="2800" dirty="0" smtClean="0"/>
              <a:t>Birden-çoğa ya da çoktan-bire ilişkisel modelde </a:t>
            </a:r>
            <a:r>
              <a:rPr lang="tr-TR" sz="2800" b="1" dirty="0" smtClean="0"/>
              <a:t>ilişki</a:t>
            </a:r>
            <a:r>
              <a:rPr lang="tr-TR" sz="2800" dirty="0" smtClean="0"/>
              <a:t> </a:t>
            </a:r>
            <a:r>
              <a:rPr lang="tr-TR" sz="2800" b="1" dirty="0" smtClean="0"/>
              <a:t>kümesi</a:t>
            </a:r>
            <a:r>
              <a:rPr lang="tr-TR" sz="2800" dirty="0" smtClean="0"/>
              <a:t> için ayrı bir şema oluşturmaya gerek yoktur. </a:t>
            </a:r>
            <a:endParaRPr lang="en-US" sz="2800" dirty="0" smtClean="0"/>
          </a:p>
          <a:p>
            <a:pPr algn="just" eaLnBrk="1" hangingPunct="1">
              <a:buFont typeface="Arial" panose="020B0604020202020204" pitchFamily="34" charset="0"/>
              <a:buChar char="•"/>
            </a:pPr>
            <a:endParaRPr lang="tr-TR"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6158552" y="4997212"/>
            <a:ext cx="609600" cy="40687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1" name="Rectangle 3"/>
          <p:cNvSpPr>
            <a:spLocks noGrp="1" noChangeArrowheads="1"/>
          </p:cNvSpPr>
          <p:nvPr>
            <p:ph type="title"/>
          </p:nvPr>
        </p:nvSpPr>
        <p:spPr>
          <a:xfrm>
            <a:off x="762000" y="332265"/>
            <a:ext cx="7543800" cy="899161"/>
          </a:xfrm>
        </p:spPr>
        <p:txBody>
          <a:bodyPr/>
          <a:lstStyle/>
          <a:p>
            <a:pPr eaLnBrk="1" hangingPunct="1"/>
            <a:r>
              <a:rPr lang="tr-TR" smtClean="0"/>
              <a:t>Örnek</a:t>
            </a:r>
          </a:p>
        </p:txBody>
      </p:sp>
      <p:sp>
        <p:nvSpPr>
          <p:cNvPr id="17410" name="Rectangle 2"/>
          <p:cNvSpPr>
            <a:spLocks noGrp="1" noChangeArrowheads="1"/>
          </p:cNvSpPr>
          <p:nvPr>
            <p:ph idx="1"/>
          </p:nvPr>
        </p:nvSpPr>
        <p:spPr>
          <a:xfrm>
            <a:off x="2188191" y="4645640"/>
            <a:ext cx="6324600" cy="1219200"/>
          </a:xfrm>
        </p:spPr>
        <p:txBody>
          <a:bodyPr>
            <a:normAutofit fontScale="92500" lnSpcReduction="20000"/>
          </a:bodyPr>
          <a:lstStyle/>
          <a:p>
            <a:pPr eaLnBrk="1" hangingPunct="1">
              <a:lnSpc>
                <a:spcPct val="90000"/>
              </a:lnSpc>
            </a:pPr>
            <a:r>
              <a:rPr lang="tr-TR" sz="2400" dirty="0" smtClean="0"/>
              <a:t>Bölüm (</a:t>
            </a:r>
            <a:r>
              <a:rPr lang="tr-TR" sz="2400" u="sng" dirty="0" smtClean="0"/>
              <a:t>bno</a:t>
            </a:r>
            <a:r>
              <a:rPr lang="tr-TR" sz="2400" dirty="0" smtClean="0"/>
              <a:t> , bAdı)</a:t>
            </a:r>
          </a:p>
          <a:p>
            <a:pPr eaLnBrk="1" hangingPunct="1">
              <a:lnSpc>
                <a:spcPct val="90000"/>
              </a:lnSpc>
            </a:pPr>
            <a:r>
              <a:rPr lang="tr-TR" sz="2400" dirty="0" smtClean="0"/>
              <a:t>Personel ( </a:t>
            </a:r>
            <a:r>
              <a:rPr lang="tr-TR" sz="2400" u="sng" dirty="0" smtClean="0"/>
              <a:t>pNo</a:t>
            </a:r>
            <a:r>
              <a:rPr lang="tr-TR" sz="2400" dirty="0" smtClean="0"/>
              <a:t>, adı, soyadı, doğtar, </a:t>
            </a:r>
            <a:r>
              <a:rPr lang="tr-TR" sz="2400" dirty="0" err="1" smtClean="0"/>
              <a:t>bno</a:t>
            </a:r>
            <a:r>
              <a:rPr lang="tr-TR" sz="2400" dirty="0" smtClean="0"/>
              <a:t> </a:t>
            </a:r>
            <a:r>
              <a:rPr lang="tr-TR" sz="2400" dirty="0" smtClean="0"/>
              <a:t>)</a:t>
            </a:r>
            <a:endParaRPr lang="tr-TR" sz="2400" u="sng" dirty="0" smtClean="0"/>
          </a:p>
          <a:p>
            <a:pPr eaLnBrk="1" hangingPunct="1">
              <a:lnSpc>
                <a:spcPct val="90000"/>
              </a:lnSpc>
            </a:pPr>
            <a:r>
              <a:rPr lang="tr-TR" sz="2400" dirty="0" smtClean="0"/>
              <a:t>     </a:t>
            </a:r>
            <a:r>
              <a:rPr lang="tr-TR" sz="2400" dirty="0" err="1" smtClean="0"/>
              <a:t>bno</a:t>
            </a:r>
            <a:r>
              <a:rPr lang="tr-TR" sz="2400" dirty="0" smtClean="0"/>
              <a:t>: Bölüm (</a:t>
            </a:r>
            <a:r>
              <a:rPr lang="tr-TR" sz="2400" dirty="0" err="1" smtClean="0"/>
              <a:t>bno</a:t>
            </a:r>
            <a:r>
              <a:rPr lang="tr-TR" sz="2400" dirty="0" smtClean="0"/>
              <a:t>) </a:t>
            </a:r>
            <a:r>
              <a:rPr lang="tr-TR" sz="2400" dirty="0" err="1" smtClean="0"/>
              <a:t>referens</a:t>
            </a:r>
            <a:r>
              <a:rPr lang="tr-TR" sz="2400" dirty="0" smtClean="0"/>
              <a:t> alır.</a:t>
            </a:r>
            <a:endParaRPr lang="tr-TR" sz="2400" dirty="0" smtClean="0"/>
          </a:p>
        </p:txBody>
      </p:sp>
      <p:pic>
        <p:nvPicPr>
          <p:cNvPr id="5" name="Picture 2"/>
          <p:cNvPicPr>
            <a:picLocks noChangeAspect="1" noChangeArrowheads="1"/>
          </p:cNvPicPr>
          <p:nvPr/>
        </p:nvPicPr>
        <p:blipFill>
          <a:blip r:embed="rId2" cstate="print"/>
          <a:srcRect/>
          <a:stretch>
            <a:fillRect/>
          </a:stretch>
        </p:blipFill>
        <p:spPr bwMode="auto">
          <a:xfrm>
            <a:off x="480060" y="1986104"/>
            <a:ext cx="810768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title"/>
          </p:nvPr>
        </p:nvSpPr>
        <p:spPr>
          <a:xfrm>
            <a:off x="838200" y="304800"/>
            <a:ext cx="7543800" cy="1450757"/>
          </a:xfrm>
        </p:spPr>
        <p:txBody>
          <a:bodyPr>
            <a:normAutofit/>
          </a:bodyPr>
          <a:lstStyle/>
          <a:p>
            <a:pPr algn="ctr" eaLnBrk="1" hangingPunct="1"/>
            <a:r>
              <a:rPr lang="tr-TR" b="1" dirty="0" smtClean="0"/>
              <a:t>Birden-Bire İlişki Kümelerinin Dönüştürülmesi</a:t>
            </a:r>
          </a:p>
        </p:txBody>
      </p:sp>
      <p:sp>
        <p:nvSpPr>
          <p:cNvPr id="21506" name="Rectangle 2"/>
          <p:cNvSpPr>
            <a:spLocks noGrp="1" noChangeArrowheads="1"/>
          </p:cNvSpPr>
          <p:nvPr>
            <p:ph idx="1"/>
          </p:nvPr>
        </p:nvSpPr>
        <p:spPr>
          <a:xfrm>
            <a:off x="433578" y="1905000"/>
            <a:ext cx="8353044" cy="3276600"/>
          </a:xfrm>
        </p:spPr>
        <p:txBody>
          <a:bodyPr>
            <a:noAutofit/>
          </a:bodyPr>
          <a:lstStyle/>
          <a:p>
            <a:pPr algn="just" eaLnBrk="1" hangingPunct="1">
              <a:buFont typeface="Arial" panose="020B0604020202020204" pitchFamily="34" charset="0"/>
              <a:buChar char="•"/>
            </a:pPr>
            <a:r>
              <a:rPr lang="tr-TR" sz="2800" dirty="0" smtClean="0"/>
              <a:t> Birden-bire varlık kümelerini ilişkisel modelde göstermek için, varlık kümelerinden birinin anahtarını, varsa ilişkinin tanımlayıcı nitelikleri ile birlikte, diğer varlık kümesine karşı gelen şemaya eklemek yeterlidir. </a:t>
            </a:r>
          </a:p>
          <a:p>
            <a:pPr algn="just" eaLnBrk="1" hangingPunct="1">
              <a:buFont typeface="Arial" panose="020B0604020202020204" pitchFamily="34" charset="0"/>
              <a:buChar char="•"/>
            </a:pPr>
            <a:r>
              <a:rPr lang="tr-TR" sz="2800" dirty="0" smtClean="0"/>
              <a:t> Birden-bire (ilişki her iki yönde de işlevsel) ilişkisel modelde ilişki kümesini göstermek için de ayrı bir şema oluşturmaya gerek yoktur.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a:xfrm>
            <a:off x="762000" y="638487"/>
            <a:ext cx="7543800" cy="822961"/>
          </a:xfrm>
        </p:spPr>
        <p:txBody>
          <a:bodyPr/>
          <a:lstStyle/>
          <a:p>
            <a:pPr eaLnBrk="1" hangingPunct="1"/>
            <a:r>
              <a:rPr lang="tr-TR" dirty="0" smtClean="0"/>
              <a:t>Örnek</a:t>
            </a:r>
          </a:p>
        </p:txBody>
      </p:sp>
      <p:sp>
        <p:nvSpPr>
          <p:cNvPr id="22530" name="Rectangle 2"/>
          <p:cNvSpPr>
            <a:spLocks noGrp="1" noChangeArrowheads="1"/>
          </p:cNvSpPr>
          <p:nvPr>
            <p:ph idx="1"/>
          </p:nvPr>
        </p:nvSpPr>
        <p:spPr>
          <a:xfrm>
            <a:off x="784746" y="4419600"/>
            <a:ext cx="7772400" cy="914400"/>
          </a:xfrm>
        </p:spPr>
        <p:txBody>
          <a:bodyPr>
            <a:normAutofit/>
          </a:bodyPr>
          <a:lstStyle/>
          <a:p>
            <a:pPr eaLnBrk="1" hangingPunct="1"/>
            <a:r>
              <a:rPr lang="tr-TR" sz="2000" dirty="0" smtClean="0"/>
              <a:t>Eğer her bölümün bir başkanı olabiliyorsa; bir personel de en çok bir bölümün başkanı olabiliyorsa, her iki yönde de işlevsel olan bu ilişkinin türü bire-birdir.</a:t>
            </a:r>
          </a:p>
        </p:txBody>
      </p:sp>
      <p:pic>
        <p:nvPicPr>
          <p:cNvPr id="1027" name="Picture 3"/>
          <p:cNvPicPr>
            <a:picLocks noChangeAspect="1" noChangeArrowheads="1"/>
          </p:cNvPicPr>
          <p:nvPr/>
        </p:nvPicPr>
        <p:blipFill>
          <a:blip r:embed="rId2" cstate="print"/>
          <a:srcRect/>
          <a:stretch>
            <a:fillRect/>
          </a:stretch>
        </p:blipFill>
        <p:spPr bwMode="auto">
          <a:xfrm>
            <a:off x="1066800" y="1905000"/>
            <a:ext cx="64770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5486400" y="3343335"/>
            <a:ext cx="914400"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79" name="Rectangle 3"/>
          <p:cNvSpPr>
            <a:spLocks noGrp="1" noChangeArrowheads="1"/>
          </p:cNvSpPr>
          <p:nvPr>
            <p:ph type="title"/>
          </p:nvPr>
        </p:nvSpPr>
        <p:spPr>
          <a:xfrm>
            <a:off x="744940" y="150943"/>
            <a:ext cx="7543800" cy="746761"/>
          </a:xfrm>
        </p:spPr>
        <p:txBody>
          <a:bodyPr/>
          <a:lstStyle/>
          <a:p>
            <a:pPr eaLnBrk="1" hangingPunct="1"/>
            <a:r>
              <a:rPr lang="tr-TR" dirty="0" smtClean="0"/>
              <a:t>Örnek</a:t>
            </a:r>
          </a:p>
        </p:txBody>
      </p:sp>
      <p:sp>
        <p:nvSpPr>
          <p:cNvPr id="24578" name="Rectangle 2"/>
          <p:cNvSpPr>
            <a:spLocks noGrp="1" noChangeArrowheads="1"/>
          </p:cNvSpPr>
          <p:nvPr>
            <p:ph idx="1"/>
          </p:nvPr>
        </p:nvSpPr>
        <p:spPr>
          <a:xfrm>
            <a:off x="609600" y="2611625"/>
            <a:ext cx="8305800" cy="2210594"/>
          </a:xfrm>
        </p:spPr>
        <p:txBody>
          <a:bodyPr>
            <a:normAutofit fontScale="92500"/>
          </a:bodyPr>
          <a:lstStyle/>
          <a:p>
            <a:pPr eaLnBrk="1" hangingPunct="1">
              <a:lnSpc>
                <a:spcPct val="90000"/>
              </a:lnSpc>
            </a:pPr>
            <a:r>
              <a:rPr lang="tr-TR" sz="2800" dirty="0" smtClean="0"/>
              <a:t>1. çözüm:</a:t>
            </a:r>
          </a:p>
          <a:p>
            <a:pPr lvl="1" eaLnBrk="1" hangingPunct="1">
              <a:lnSpc>
                <a:spcPct val="90000"/>
              </a:lnSpc>
            </a:pPr>
            <a:r>
              <a:rPr lang="tr-TR" sz="2400" dirty="0" smtClean="0">
                <a:solidFill>
                  <a:srgbClr val="FF0000"/>
                </a:solidFill>
              </a:rPr>
              <a:t>BÖLÜM (</a:t>
            </a:r>
            <a:r>
              <a:rPr lang="tr-TR" sz="2400" u="sng" dirty="0" smtClean="0">
                <a:solidFill>
                  <a:srgbClr val="FF0000"/>
                </a:solidFill>
              </a:rPr>
              <a:t>BNO</a:t>
            </a:r>
            <a:r>
              <a:rPr lang="tr-TR" sz="2400" dirty="0" smtClean="0">
                <a:solidFill>
                  <a:srgbClr val="FF0000"/>
                </a:solidFill>
              </a:rPr>
              <a:t>, BADI</a:t>
            </a:r>
            <a:r>
              <a:rPr lang="tr-TR" sz="2400" dirty="0" smtClean="0">
                <a:solidFill>
                  <a:srgbClr val="FF0000"/>
                </a:solidFill>
              </a:rPr>
              <a:t>) </a:t>
            </a:r>
            <a:r>
              <a:rPr lang="tr-TR" sz="2400" b="1" dirty="0" smtClean="0">
                <a:solidFill>
                  <a:schemeClr val="tx1"/>
                </a:solidFill>
              </a:rPr>
              <a:t>(10 Bölüm)</a:t>
            </a:r>
            <a:endParaRPr lang="tr-TR" sz="2400" b="1" dirty="0" smtClean="0">
              <a:solidFill>
                <a:schemeClr val="tx1"/>
              </a:solidFill>
            </a:endParaRPr>
          </a:p>
          <a:p>
            <a:pPr lvl="1" eaLnBrk="1" hangingPunct="1">
              <a:lnSpc>
                <a:spcPct val="90000"/>
              </a:lnSpc>
            </a:pPr>
            <a:r>
              <a:rPr lang="tr-TR" sz="2400" dirty="0" smtClean="0">
                <a:solidFill>
                  <a:srgbClr val="FF0000"/>
                </a:solidFill>
              </a:rPr>
              <a:t>PERSONEL (</a:t>
            </a:r>
            <a:r>
              <a:rPr lang="tr-TR" sz="2400" u="sng" dirty="0" smtClean="0">
                <a:solidFill>
                  <a:srgbClr val="FF0000"/>
                </a:solidFill>
              </a:rPr>
              <a:t>PNO</a:t>
            </a:r>
            <a:r>
              <a:rPr lang="tr-TR" sz="2400" dirty="0" smtClean="0">
                <a:solidFill>
                  <a:srgbClr val="FF0000"/>
                </a:solidFill>
              </a:rPr>
              <a:t>, ADI, SOYADI, DOĞTAR, YBNO   ) </a:t>
            </a:r>
            <a:r>
              <a:rPr lang="tr-TR" sz="2400" dirty="0" smtClean="0">
                <a:solidFill>
                  <a:srgbClr val="FF0000"/>
                </a:solidFill>
              </a:rPr>
              <a:t> </a:t>
            </a:r>
            <a:r>
              <a:rPr lang="tr-TR" sz="2400" b="1" dirty="0" smtClean="0">
                <a:solidFill>
                  <a:schemeClr val="tx1"/>
                </a:solidFill>
              </a:rPr>
              <a:t>(100 personel)</a:t>
            </a:r>
          </a:p>
          <a:p>
            <a:pPr eaLnBrk="1" hangingPunct="1">
              <a:lnSpc>
                <a:spcPct val="90000"/>
              </a:lnSpc>
            </a:pPr>
            <a:r>
              <a:rPr lang="tr-TR" sz="2800" dirty="0" smtClean="0"/>
              <a:t>Burada </a:t>
            </a:r>
            <a:r>
              <a:rPr lang="tr-TR" sz="2800" dirty="0" smtClean="0"/>
              <a:t>YBNO personelin (bölüm başkanının) yönettiği bölümün numarasıdır.</a:t>
            </a:r>
          </a:p>
        </p:txBody>
      </p:sp>
      <p:pic>
        <p:nvPicPr>
          <p:cNvPr id="2050" name="Picture 2"/>
          <p:cNvPicPr>
            <a:picLocks noChangeAspect="1" noChangeArrowheads="1"/>
          </p:cNvPicPr>
          <p:nvPr/>
        </p:nvPicPr>
        <p:blipFill>
          <a:blip r:embed="rId2" cstate="print"/>
          <a:srcRect/>
          <a:stretch>
            <a:fillRect/>
          </a:stretch>
        </p:blipFill>
        <p:spPr bwMode="auto">
          <a:xfrm>
            <a:off x="736979" y="901435"/>
            <a:ext cx="6858000" cy="1538593"/>
          </a:xfrm>
          <a:prstGeom prst="rect">
            <a:avLst/>
          </a:prstGeom>
          <a:noFill/>
          <a:ln w="9525">
            <a:noFill/>
            <a:miter lim="800000"/>
            <a:headEnd/>
            <a:tailEnd/>
          </a:ln>
        </p:spPr>
      </p:pic>
      <p:sp>
        <p:nvSpPr>
          <p:cNvPr id="2" name="TextBox 1"/>
          <p:cNvSpPr txBox="1"/>
          <p:nvPr/>
        </p:nvSpPr>
        <p:spPr>
          <a:xfrm>
            <a:off x="609600" y="4794344"/>
            <a:ext cx="8153400" cy="923330"/>
          </a:xfrm>
          <a:prstGeom prst="rect">
            <a:avLst/>
          </a:prstGeom>
          <a:noFill/>
        </p:spPr>
        <p:txBody>
          <a:bodyPr wrap="square" rtlCol="0">
            <a:spAutoFit/>
          </a:bodyPr>
          <a:lstStyle/>
          <a:p>
            <a:r>
              <a:rPr lang="tr-TR" b="1" dirty="0">
                <a:solidFill>
                  <a:srgbClr val="FF0000"/>
                </a:solidFill>
              </a:rPr>
              <a:t> (100 personel olduğunu varsayalım. Sadece 10 bölüm olduğundan, Personellerden sadece 10 kişi için </a:t>
            </a:r>
            <a:r>
              <a:rPr lang="tr-TR" b="1" dirty="0" err="1">
                <a:solidFill>
                  <a:srgbClr val="FF0000"/>
                </a:solidFill>
              </a:rPr>
              <a:t>BNO’su</a:t>
            </a:r>
            <a:r>
              <a:rPr lang="tr-TR" b="1" dirty="0">
                <a:solidFill>
                  <a:srgbClr val="FF0000"/>
                </a:solidFill>
              </a:rPr>
              <a:t> saklanacaktır. Ancak 90 personel için BNO </a:t>
            </a:r>
            <a:r>
              <a:rPr lang="tr-TR" b="1" dirty="0" err="1">
                <a:solidFill>
                  <a:srgbClr val="FF0000"/>
                </a:solidFill>
              </a:rPr>
              <a:t>null</a:t>
            </a:r>
            <a:r>
              <a:rPr lang="tr-TR" b="1" dirty="0">
                <a:solidFill>
                  <a:srgbClr val="FF0000"/>
                </a:solidFill>
              </a:rPr>
              <a:t> değer içerecektir</a:t>
            </a:r>
            <a:r>
              <a:rPr lang="tr-TR" b="1" dirty="0" smtClean="0">
                <a:solidFill>
                  <a:srgbClr val="FF0000"/>
                </a:solidFill>
              </a:rPr>
              <a:t>.)</a:t>
            </a: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3540740" y="3864588"/>
            <a:ext cx="1104901"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03" name="Rectangle 3"/>
          <p:cNvSpPr>
            <a:spLocks noGrp="1" noChangeArrowheads="1"/>
          </p:cNvSpPr>
          <p:nvPr>
            <p:ph type="title"/>
          </p:nvPr>
        </p:nvSpPr>
        <p:spPr>
          <a:xfrm>
            <a:off x="819150" y="609601"/>
            <a:ext cx="7543800" cy="787400"/>
          </a:xfrm>
        </p:spPr>
        <p:txBody>
          <a:bodyPr>
            <a:normAutofit/>
          </a:bodyPr>
          <a:lstStyle/>
          <a:p>
            <a:pPr eaLnBrk="1" hangingPunct="1"/>
            <a:r>
              <a:rPr lang="tr-TR" dirty="0" smtClean="0"/>
              <a:t>Örnek</a:t>
            </a:r>
          </a:p>
        </p:txBody>
      </p:sp>
      <p:sp>
        <p:nvSpPr>
          <p:cNvPr id="25602" name="Rectangle 2"/>
          <p:cNvSpPr>
            <a:spLocks noGrp="1" noChangeArrowheads="1"/>
          </p:cNvSpPr>
          <p:nvPr>
            <p:ph idx="1"/>
          </p:nvPr>
        </p:nvSpPr>
        <p:spPr>
          <a:xfrm>
            <a:off x="685800" y="3505199"/>
            <a:ext cx="8153400" cy="2736851"/>
          </a:xfrm>
        </p:spPr>
        <p:txBody>
          <a:bodyPr>
            <a:normAutofit lnSpcReduction="10000"/>
          </a:bodyPr>
          <a:lstStyle/>
          <a:p>
            <a:pPr eaLnBrk="1" hangingPunct="1">
              <a:lnSpc>
                <a:spcPct val="90000"/>
              </a:lnSpc>
            </a:pPr>
            <a:r>
              <a:rPr lang="tr-TR" sz="2800" dirty="0" smtClean="0"/>
              <a:t>2. çözüm:</a:t>
            </a:r>
          </a:p>
          <a:p>
            <a:pPr lvl="1" eaLnBrk="1" hangingPunct="1">
              <a:lnSpc>
                <a:spcPct val="90000"/>
              </a:lnSpc>
            </a:pPr>
            <a:r>
              <a:rPr lang="tr-TR" sz="2400" dirty="0" smtClean="0">
                <a:solidFill>
                  <a:srgbClr val="FF0000"/>
                </a:solidFill>
              </a:rPr>
              <a:t>BÖLÜM (</a:t>
            </a:r>
            <a:r>
              <a:rPr lang="tr-TR" sz="2400" u="sng" dirty="0" smtClean="0">
                <a:solidFill>
                  <a:srgbClr val="FF0000"/>
                </a:solidFill>
              </a:rPr>
              <a:t>BNO</a:t>
            </a:r>
            <a:r>
              <a:rPr lang="tr-TR" sz="2400" dirty="0" smtClean="0">
                <a:solidFill>
                  <a:srgbClr val="FF0000"/>
                </a:solidFill>
              </a:rPr>
              <a:t>, BADI, BBPNO </a:t>
            </a:r>
            <a:r>
              <a:rPr lang="tr-TR" sz="2400" dirty="0" smtClean="0">
                <a:solidFill>
                  <a:srgbClr val="FF0000"/>
                </a:solidFill>
              </a:rPr>
              <a:t>) </a:t>
            </a:r>
            <a:r>
              <a:rPr lang="tr-TR" sz="2400" b="1" dirty="0" smtClean="0">
                <a:solidFill>
                  <a:schemeClr val="tx1"/>
                </a:solidFill>
              </a:rPr>
              <a:t>(BBPNO için NULL değer bulunmayacaktır)</a:t>
            </a:r>
            <a:endParaRPr lang="tr-TR" sz="2400" b="1" dirty="0" smtClean="0">
              <a:solidFill>
                <a:schemeClr val="tx1"/>
              </a:solidFill>
            </a:endParaRPr>
          </a:p>
          <a:p>
            <a:pPr lvl="1" eaLnBrk="1" hangingPunct="1">
              <a:lnSpc>
                <a:spcPct val="90000"/>
              </a:lnSpc>
            </a:pPr>
            <a:r>
              <a:rPr lang="tr-TR" sz="2400" dirty="0" smtClean="0">
                <a:solidFill>
                  <a:srgbClr val="FF0000"/>
                </a:solidFill>
              </a:rPr>
              <a:t>PERSONEL (</a:t>
            </a:r>
            <a:r>
              <a:rPr lang="tr-TR" sz="2400" u="sng" dirty="0" smtClean="0">
                <a:solidFill>
                  <a:srgbClr val="FF0000"/>
                </a:solidFill>
              </a:rPr>
              <a:t>PNO</a:t>
            </a:r>
            <a:r>
              <a:rPr lang="tr-TR" sz="2400" dirty="0" smtClean="0">
                <a:solidFill>
                  <a:srgbClr val="FF0000"/>
                </a:solidFill>
              </a:rPr>
              <a:t>, ADI, SOYADI, DOĞTAR)</a:t>
            </a:r>
          </a:p>
          <a:p>
            <a:pPr eaLnBrk="1" hangingPunct="1">
              <a:lnSpc>
                <a:spcPct val="90000"/>
              </a:lnSpc>
            </a:pPr>
            <a:r>
              <a:rPr lang="tr-TR" sz="2800" dirty="0" smtClean="0"/>
              <a:t>Burada BBPNO bölüm başkanı personel numarasıdır. (Bu örnek için bu seçenek daha uygun bir çözüm olarak görülmektedir.)</a:t>
            </a:r>
          </a:p>
        </p:txBody>
      </p:sp>
      <p:pic>
        <p:nvPicPr>
          <p:cNvPr id="3074" name="Picture 2"/>
          <p:cNvPicPr>
            <a:picLocks noChangeAspect="1" noChangeArrowheads="1"/>
          </p:cNvPicPr>
          <p:nvPr/>
        </p:nvPicPr>
        <p:blipFill>
          <a:blip r:embed="rId2" cstate="print"/>
          <a:srcRect/>
          <a:stretch>
            <a:fillRect/>
          </a:stretch>
        </p:blipFill>
        <p:spPr bwMode="auto">
          <a:xfrm>
            <a:off x="381000" y="1803399"/>
            <a:ext cx="685800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22960" y="838200"/>
            <a:ext cx="7543800" cy="822961"/>
          </a:xfrm>
        </p:spPr>
        <p:txBody>
          <a:bodyPr>
            <a:noAutofit/>
          </a:bodyPr>
          <a:lstStyle/>
          <a:p>
            <a:pPr algn="ctr" eaLnBrk="1" hangingPunct="1"/>
            <a:r>
              <a:rPr lang="tr-TR" sz="5400" b="1" dirty="0" smtClean="0"/>
              <a:t>Yinelemeli (</a:t>
            </a:r>
            <a:r>
              <a:rPr lang="tr-TR" sz="5400" b="1" dirty="0" err="1" smtClean="0"/>
              <a:t>Unary</a:t>
            </a:r>
            <a:r>
              <a:rPr lang="tr-TR" sz="5400" b="1" dirty="0" smtClean="0"/>
              <a:t>/</a:t>
            </a:r>
            <a:r>
              <a:rPr lang="tr-TR" sz="5400" b="1" dirty="0" err="1" smtClean="0"/>
              <a:t>Recursive</a:t>
            </a:r>
            <a:r>
              <a:rPr lang="tr-TR" sz="5400" b="1" dirty="0" smtClean="0"/>
              <a:t>) </a:t>
            </a:r>
            <a:r>
              <a:rPr lang="tr-TR" sz="5400" b="1" dirty="0" smtClean="0"/>
              <a:t>İlişkiler</a:t>
            </a:r>
          </a:p>
        </p:txBody>
      </p:sp>
      <p:sp>
        <p:nvSpPr>
          <p:cNvPr id="26627" name="Rectangle 3"/>
          <p:cNvSpPr>
            <a:spLocks noGrp="1" noChangeArrowheads="1"/>
          </p:cNvSpPr>
          <p:nvPr>
            <p:ph idx="1"/>
          </p:nvPr>
        </p:nvSpPr>
        <p:spPr>
          <a:xfrm>
            <a:off x="499872" y="1747597"/>
            <a:ext cx="8339328" cy="3586403"/>
          </a:xfrm>
        </p:spPr>
        <p:txBody>
          <a:bodyPr>
            <a:noAutofit/>
          </a:bodyPr>
          <a:lstStyle/>
          <a:p>
            <a:pPr algn="just" eaLnBrk="1" hangingPunct="1">
              <a:lnSpc>
                <a:spcPct val="90000"/>
              </a:lnSpc>
              <a:buFont typeface="Arial" panose="020B0604020202020204" pitchFamily="34" charset="0"/>
              <a:buChar char="•"/>
            </a:pPr>
            <a:r>
              <a:rPr lang="tr-TR" sz="3200" dirty="0" smtClean="0"/>
              <a:t>İlişki kümesi, iki farklı varlık kümesi arasında değil de, aynı varlık kümesi üzeride gösterilmişse, bu ilişki türüne </a:t>
            </a:r>
            <a:r>
              <a:rPr lang="tr-TR" sz="3200" b="1" u="sng" dirty="0" smtClean="0"/>
              <a:t>yinelemeli ilişk</a:t>
            </a:r>
            <a:r>
              <a:rPr lang="tr-TR" sz="3200" u="sng" dirty="0" smtClean="0"/>
              <a:t>i </a:t>
            </a:r>
            <a:r>
              <a:rPr lang="tr-TR" sz="3200" dirty="0" smtClean="0"/>
              <a:t>adı verilir.</a:t>
            </a:r>
          </a:p>
          <a:p>
            <a:pPr algn="just" eaLnBrk="1" hangingPunct="1">
              <a:lnSpc>
                <a:spcPct val="90000"/>
              </a:lnSpc>
              <a:buFont typeface="Arial" panose="020B0604020202020204" pitchFamily="34" charset="0"/>
              <a:buChar char="•"/>
            </a:pPr>
            <a:r>
              <a:rPr lang="tr-TR" sz="3200" dirty="0" smtClean="0"/>
              <a:t>Yinelemeli ilişki türünün birden-bire, birden-çoğa ya da çoktan-çoğa olmasına göre, ikili ilişki kümelerindeki ayni  kurallar uygulanır.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22960" y="990600"/>
            <a:ext cx="7543800" cy="746761"/>
          </a:xfrm>
        </p:spPr>
        <p:txBody>
          <a:bodyPr>
            <a:noAutofit/>
          </a:bodyPr>
          <a:lstStyle/>
          <a:p>
            <a:pPr algn="ctr"/>
            <a:r>
              <a:rPr lang="tr-TR" sz="5400" b="1" dirty="0"/>
              <a:t>Yinelemeli İlişkiler</a:t>
            </a:r>
            <a:endParaRPr lang="tr-TR" sz="5400" dirty="0" smtClean="0"/>
          </a:p>
        </p:txBody>
      </p:sp>
      <p:sp>
        <p:nvSpPr>
          <p:cNvPr id="27651" name="Rectangle 3"/>
          <p:cNvSpPr>
            <a:spLocks noGrp="1" noChangeArrowheads="1"/>
          </p:cNvSpPr>
          <p:nvPr>
            <p:ph idx="1"/>
          </p:nvPr>
        </p:nvSpPr>
        <p:spPr>
          <a:xfrm>
            <a:off x="699516" y="1905000"/>
            <a:ext cx="8063484" cy="3657600"/>
          </a:xfrm>
        </p:spPr>
        <p:txBody>
          <a:bodyPr>
            <a:noAutofit/>
          </a:bodyPr>
          <a:lstStyle/>
          <a:p>
            <a:pPr algn="just" eaLnBrk="1" hangingPunct="1">
              <a:buFont typeface="Arial" panose="020B0604020202020204" pitchFamily="34" charset="0"/>
              <a:buChar char="•"/>
            </a:pPr>
            <a:r>
              <a:rPr lang="tr-TR" sz="3200" dirty="0" smtClean="0"/>
              <a:t>Ancak aralarında ilişki kurulan varlık kümeleri aynı olduğu için, bir ilişki şemasında aynı niteliğin farklı rollerde yer alması söz konusu olabilir.</a:t>
            </a:r>
          </a:p>
          <a:p>
            <a:pPr algn="just" eaLnBrk="1" hangingPunct="1">
              <a:buFont typeface="Arial" panose="020B0604020202020204" pitchFamily="34" charset="0"/>
              <a:buChar char="•"/>
            </a:pPr>
            <a:r>
              <a:rPr lang="tr-TR" sz="3200" dirty="0" smtClean="0"/>
              <a:t>Bunun için de, roller de düşünülerek niteliklere uygun adlar seçilmesi gerekir.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762000"/>
            <a:ext cx="7543800" cy="899161"/>
          </a:xfrm>
        </p:spPr>
        <p:txBody>
          <a:bodyPr/>
          <a:lstStyle/>
          <a:p>
            <a:pPr algn="ctr"/>
            <a:r>
              <a:rPr lang="tr-TR" b="1" dirty="0" smtClean="0"/>
              <a:t>Ders İçeriği</a:t>
            </a:r>
            <a:endParaRPr lang="en-US" b="1" dirty="0"/>
          </a:p>
        </p:txBody>
      </p:sp>
      <p:sp>
        <p:nvSpPr>
          <p:cNvPr id="3" name="Content Placeholder 2"/>
          <p:cNvSpPr>
            <a:spLocks noGrp="1"/>
          </p:cNvSpPr>
          <p:nvPr>
            <p:ph idx="1"/>
          </p:nvPr>
        </p:nvSpPr>
        <p:spPr>
          <a:xfrm>
            <a:off x="833845" y="1828800"/>
            <a:ext cx="7543801" cy="4023360"/>
          </a:xfrm>
        </p:spPr>
        <p:txBody>
          <a:bodyPr>
            <a:normAutofit/>
          </a:bodyPr>
          <a:lstStyle/>
          <a:p>
            <a:pPr>
              <a:buFont typeface="Arial" panose="020B0604020202020204" pitchFamily="34" charset="0"/>
              <a:buChar char="•"/>
            </a:pPr>
            <a:r>
              <a:rPr lang="tr-TR" sz="2800" dirty="0" smtClean="0"/>
              <a:t>İlişkisel Veri Modeli: Tablolar ile gösterim</a:t>
            </a:r>
          </a:p>
          <a:p>
            <a:pPr>
              <a:buFont typeface="Arial" panose="020B0604020202020204" pitchFamily="34" charset="0"/>
              <a:buChar char="•"/>
            </a:pPr>
            <a:r>
              <a:rPr lang="tr-TR" sz="2800" dirty="0" smtClean="0"/>
              <a:t>Tablonun özellikleri</a:t>
            </a:r>
          </a:p>
          <a:p>
            <a:pPr>
              <a:buFont typeface="Arial" panose="020B0604020202020204" pitchFamily="34" charset="0"/>
              <a:buChar char="•"/>
            </a:pPr>
            <a:r>
              <a:rPr lang="tr-TR" sz="2800" dirty="0" smtClean="0"/>
              <a:t>Tablolarda anahtarlar</a:t>
            </a:r>
          </a:p>
          <a:p>
            <a:pPr>
              <a:buFont typeface="Arial" panose="020B0604020202020204" pitchFamily="34" charset="0"/>
              <a:buChar char="•"/>
            </a:pPr>
            <a:r>
              <a:rPr lang="tr-TR" sz="2800" dirty="0" smtClean="0"/>
              <a:t>Varlık-İlişki Şemalarının tablolara dönüştürülmesi: Kurallar</a:t>
            </a:r>
          </a:p>
          <a:p>
            <a:pPr>
              <a:buFont typeface="Arial" panose="020B0604020202020204" pitchFamily="34" charset="0"/>
              <a:buChar char="•"/>
            </a:pPr>
            <a:r>
              <a:rPr lang="tr-TR" sz="2800" dirty="0" smtClean="0"/>
              <a:t>Örnekler</a:t>
            </a:r>
          </a:p>
          <a:p>
            <a:pPr>
              <a:buFont typeface="Arial" panose="020B0604020202020204" pitchFamily="34" charset="0"/>
              <a:buChar char="•"/>
            </a:pPr>
            <a:endParaRPr lang="tr-TR" sz="2800" dirty="0" smtClean="0"/>
          </a:p>
          <a:p>
            <a:pPr>
              <a:buFont typeface="Arial" panose="020B0604020202020204" pitchFamily="34" charset="0"/>
              <a:buChar char="•"/>
            </a:pPr>
            <a:endParaRPr lang="tr-TR" sz="2800" dirty="0" smtClean="0"/>
          </a:p>
          <a:p>
            <a:pPr>
              <a:buFont typeface="Arial" panose="020B0604020202020204" pitchFamily="34" charset="0"/>
              <a:buChar char="•"/>
            </a:pPr>
            <a:endParaRPr lang="en-US" sz="2800" dirty="0"/>
          </a:p>
        </p:txBody>
      </p:sp>
    </p:spTree>
    <p:extLst>
      <p:ext uri="{BB962C8B-B14F-4D97-AF65-F5344CB8AC3E}">
        <p14:creationId xmlns:p14="http://schemas.microsoft.com/office/powerpoint/2010/main" val="2926014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21"/>
          <p:cNvSpPr/>
          <p:nvPr/>
        </p:nvSpPr>
        <p:spPr>
          <a:xfrm>
            <a:off x="7302222" y="2634841"/>
            <a:ext cx="1384578" cy="48935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74" name="Rectangle 2"/>
          <p:cNvSpPr>
            <a:spLocks noGrp="1" noChangeArrowheads="1"/>
          </p:cNvSpPr>
          <p:nvPr>
            <p:ph type="title"/>
          </p:nvPr>
        </p:nvSpPr>
        <p:spPr>
          <a:xfrm>
            <a:off x="762000" y="867229"/>
            <a:ext cx="7498080" cy="789825"/>
          </a:xfrm>
        </p:spPr>
        <p:txBody>
          <a:bodyPr/>
          <a:lstStyle/>
          <a:p>
            <a:pPr eaLnBrk="1" hangingPunct="1"/>
            <a:r>
              <a:rPr lang="tr-TR" dirty="0" smtClean="0"/>
              <a:t>Örnek</a:t>
            </a:r>
          </a:p>
        </p:txBody>
      </p:sp>
      <p:sp>
        <p:nvSpPr>
          <p:cNvPr id="28675" name="Rectangle 3"/>
          <p:cNvSpPr>
            <a:spLocks noGrp="1" noChangeArrowheads="1"/>
          </p:cNvSpPr>
          <p:nvPr>
            <p:ph idx="1"/>
          </p:nvPr>
        </p:nvSpPr>
        <p:spPr>
          <a:xfrm>
            <a:off x="556259" y="1858809"/>
            <a:ext cx="8343901" cy="1552064"/>
          </a:xfrm>
        </p:spPr>
        <p:txBody>
          <a:bodyPr>
            <a:normAutofit/>
          </a:bodyPr>
          <a:lstStyle/>
          <a:p>
            <a:pPr eaLnBrk="1" hangingPunct="1">
              <a:lnSpc>
                <a:spcPct val="90000"/>
              </a:lnSpc>
            </a:pPr>
            <a:r>
              <a:rPr lang="tr-TR" sz="2400" dirty="0" smtClean="0"/>
              <a:t>PERSONEL varlık kümesi ve bu varlık kümesi içindeki birden-çoğa YÖNETİCİ ilişkisi ilişkisel modelde tek bir şema ile gösterilebilir.</a:t>
            </a:r>
          </a:p>
          <a:p>
            <a:pPr eaLnBrk="1" hangingPunct="1">
              <a:lnSpc>
                <a:spcPct val="90000"/>
              </a:lnSpc>
              <a:buFontTx/>
              <a:buNone/>
            </a:pPr>
            <a:r>
              <a:rPr lang="tr-TR" sz="2400" dirty="0" smtClean="0"/>
              <a:t>	</a:t>
            </a:r>
            <a:r>
              <a:rPr lang="tr-TR" sz="2400" dirty="0" smtClean="0">
                <a:solidFill>
                  <a:srgbClr val="FF0000"/>
                </a:solidFill>
              </a:rPr>
              <a:t>PERSONEL(</a:t>
            </a:r>
            <a:r>
              <a:rPr lang="tr-TR" sz="2400" u="sng" dirty="0" smtClean="0">
                <a:solidFill>
                  <a:srgbClr val="FF0000"/>
                </a:solidFill>
              </a:rPr>
              <a:t>SİCİLNO</a:t>
            </a:r>
            <a:r>
              <a:rPr lang="tr-TR" sz="2400" dirty="0" smtClean="0">
                <a:solidFill>
                  <a:srgbClr val="FF0000"/>
                </a:solidFill>
              </a:rPr>
              <a:t>, ADI, BÖLÜMÜ, GÖREVİ, GBAŞTAR, YSİCİLNO   ) </a:t>
            </a:r>
          </a:p>
        </p:txBody>
      </p:sp>
      <p:grpSp>
        <p:nvGrpSpPr>
          <p:cNvPr id="2" name="Group 1"/>
          <p:cNvGrpSpPr/>
          <p:nvPr/>
        </p:nvGrpSpPr>
        <p:grpSpPr>
          <a:xfrm>
            <a:off x="1600200" y="3410873"/>
            <a:ext cx="5943600" cy="2138080"/>
            <a:chOff x="914400" y="3357280"/>
            <a:chExt cx="6858000" cy="2590800"/>
          </a:xfrm>
        </p:grpSpPr>
        <p:sp>
          <p:nvSpPr>
            <p:cNvPr id="28676" name="Line 4"/>
            <p:cNvSpPr>
              <a:spLocks noChangeShapeType="1"/>
            </p:cNvSpPr>
            <p:nvPr/>
          </p:nvSpPr>
          <p:spPr bwMode="auto">
            <a:xfrm>
              <a:off x="4648200" y="4652680"/>
              <a:ext cx="1447800" cy="0"/>
            </a:xfrm>
            <a:prstGeom prst="line">
              <a:avLst/>
            </a:prstGeom>
            <a:noFill/>
            <a:ln w="25400">
              <a:solidFill>
                <a:schemeClr val="tx1"/>
              </a:solidFill>
              <a:round/>
              <a:headEnd/>
              <a:tailEnd/>
            </a:ln>
          </p:spPr>
          <p:txBody>
            <a:bodyPr/>
            <a:lstStyle/>
            <a:p>
              <a:endParaRPr lang="en-US"/>
            </a:p>
          </p:txBody>
        </p:sp>
        <p:sp>
          <p:nvSpPr>
            <p:cNvPr id="28677" name="Rectangle 5"/>
            <p:cNvSpPr>
              <a:spLocks noChangeArrowheads="1"/>
            </p:cNvSpPr>
            <p:nvPr/>
          </p:nvSpPr>
          <p:spPr bwMode="auto">
            <a:xfrm>
              <a:off x="3048000" y="4347880"/>
              <a:ext cx="1600200" cy="609600"/>
            </a:xfrm>
            <a:prstGeom prst="rect">
              <a:avLst/>
            </a:prstGeom>
            <a:noFill/>
            <a:ln w="25400">
              <a:solidFill>
                <a:schemeClr val="tx1"/>
              </a:solidFill>
              <a:miter lim="800000"/>
              <a:headEnd/>
              <a:tailEnd/>
            </a:ln>
          </p:spPr>
          <p:txBody>
            <a:bodyPr wrap="none" anchor="ctr"/>
            <a:lstStyle/>
            <a:p>
              <a:pPr algn="ctr"/>
              <a:r>
                <a:rPr lang="tr-TR" dirty="0"/>
                <a:t>PERSONEL</a:t>
              </a:r>
              <a:endParaRPr lang="tr-TR" sz="2000" dirty="0"/>
            </a:p>
          </p:txBody>
        </p:sp>
        <p:sp>
          <p:nvSpPr>
            <p:cNvPr id="28678" name="AutoShape 6"/>
            <p:cNvSpPr>
              <a:spLocks noChangeArrowheads="1"/>
            </p:cNvSpPr>
            <p:nvPr/>
          </p:nvSpPr>
          <p:spPr bwMode="auto">
            <a:xfrm>
              <a:off x="6096000" y="4130393"/>
              <a:ext cx="1676400" cy="1050925"/>
            </a:xfrm>
            <a:prstGeom prst="diamond">
              <a:avLst/>
            </a:prstGeom>
            <a:noFill/>
            <a:ln w="25400">
              <a:solidFill>
                <a:schemeClr val="tx1"/>
              </a:solidFill>
              <a:miter lim="800000"/>
              <a:headEnd/>
              <a:tailEnd/>
            </a:ln>
          </p:spPr>
          <p:txBody>
            <a:bodyPr wrap="none" anchor="ctr"/>
            <a:lstStyle/>
            <a:p>
              <a:pPr algn="ctr"/>
              <a:r>
                <a:rPr lang="tr-TR" dirty="0"/>
                <a:t>YÖNETİCİ</a:t>
              </a:r>
              <a:endParaRPr lang="tr-TR" sz="2000" dirty="0"/>
            </a:p>
          </p:txBody>
        </p:sp>
        <p:sp>
          <p:nvSpPr>
            <p:cNvPr id="28679" name="Oval 7"/>
            <p:cNvSpPr>
              <a:spLocks noChangeArrowheads="1"/>
            </p:cNvSpPr>
            <p:nvPr/>
          </p:nvSpPr>
          <p:spPr bwMode="auto">
            <a:xfrm>
              <a:off x="914400" y="5186080"/>
              <a:ext cx="1600200" cy="609600"/>
            </a:xfrm>
            <a:prstGeom prst="ellipse">
              <a:avLst/>
            </a:prstGeom>
            <a:noFill/>
            <a:ln w="25400">
              <a:solidFill>
                <a:schemeClr val="tx1"/>
              </a:solidFill>
              <a:round/>
              <a:headEnd/>
              <a:tailEnd/>
            </a:ln>
          </p:spPr>
          <p:txBody>
            <a:bodyPr wrap="none" anchor="ctr"/>
            <a:lstStyle/>
            <a:p>
              <a:pPr algn="ctr"/>
              <a:r>
                <a:rPr lang="tr-TR" sz="2000"/>
                <a:t>GBAŞTAR</a:t>
              </a:r>
            </a:p>
          </p:txBody>
        </p:sp>
        <p:sp>
          <p:nvSpPr>
            <p:cNvPr id="28680" name="Oval 8"/>
            <p:cNvSpPr>
              <a:spLocks noChangeArrowheads="1"/>
            </p:cNvSpPr>
            <p:nvPr/>
          </p:nvSpPr>
          <p:spPr bwMode="auto">
            <a:xfrm>
              <a:off x="914400" y="4347880"/>
              <a:ext cx="1600200" cy="609600"/>
            </a:xfrm>
            <a:prstGeom prst="ellipse">
              <a:avLst/>
            </a:prstGeom>
            <a:noFill/>
            <a:ln w="25400">
              <a:solidFill>
                <a:schemeClr val="tx1"/>
              </a:solidFill>
              <a:round/>
              <a:headEnd/>
              <a:tailEnd/>
            </a:ln>
          </p:spPr>
          <p:txBody>
            <a:bodyPr wrap="none" anchor="ctr"/>
            <a:lstStyle/>
            <a:p>
              <a:pPr algn="ctr"/>
              <a:r>
                <a:rPr lang="tr-TR" sz="2000"/>
                <a:t>ADI</a:t>
              </a:r>
            </a:p>
          </p:txBody>
        </p:sp>
        <p:sp>
          <p:nvSpPr>
            <p:cNvPr id="28681" name="Oval 9"/>
            <p:cNvSpPr>
              <a:spLocks noChangeArrowheads="1"/>
            </p:cNvSpPr>
            <p:nvPr/>
          </p:nvSpPr>
          <p:spPr bwMode="auto">
            <a:xfrm>
              <a:off x="3048000" y="3357280"/>
              <a:ext cx="1600200" cy="609600"/>
            </a:xfrm>
            <a:prstGeom prst="ellipse">
              <a:avLst/>
            </a:prstGeom>
            <a:noFill/>
            <a:ln w="25400">
              <a:solidFill>
                <a:schemeClr val="tx1"/>
              </a:solidFill>
              <a:round/>
              <a:headEnd/>
              <a:tailEnd/>
            </a:ln>
          </p:spPr>
          <p:txBody>
            <a:bodyPr wrap="none" anchor="ctr"/>
            <a:lstStyle/>
            <a:p>
              <a:pPr algn="ctr"/>
              <a:r>
                <a:rPr lang="tr-TR" sz="2000"/>
                <a:t>BÖLÜMÜ</a:t>
              </a:r>
            </a:p>
          </p:txBody>
        </p:sp>
        <p:sp>
          <p:nvSpPr>
            <p:cNvPr id="28682" name="Oval 10"/>
            <p:cNvSpPr>
              <a:spLocks noChangeArrowheads="1"/>
            </p:cNvSpPr>
            <p:nvPr/>
          </p:nvSpPr>
          <p:spPr bwMode="auto">
            <a:xfrm>
              <a:off x="3048000" y="5338480"/>
              <a:ext cx="1600200" cy="609600"/>
            </a:xfrm>
            <a:prstGeom prst="ellipse">
              <a:avLst/>
            </a:prstGeom>
            <a:noFill/>
            <a:ln w="25400">
              <a:solidFill>
                <a:schemeClr val="tx1"/>
              </a:solidFill>
              <a:round/>
              <a:headEnd/>
              <a:tailEnd/>
            </a:ln>
          </p:spPr>
          <p:txBody>
            <a:bodyPr wrap="none" anchor="ctr"/>
            <a:lstStyle/>
            <a:p>
              <a:pPr algn="ctr"/>
              <a:r>
                <a:rPr lang="tr-TR" sz="2000"/>
                <a:t>GÖREVİ</a:t>
              </a:r>
            </a:p>
          </p:txBody>
        </p:sp>
        <p:sp>
          <p:nvSpPr>
            <p:cNvPr id="28683" name="Oval 11"/>
            <p:cNvSpPr>
              <a:spLocks noChangeArrowheads="1"/>
            </p:cNvSpPr>
            <p:nvPr/>
          </p:nvSpPr>
          <p:spPr bwMode="auto">
            <a:xfrm>
              <a:off x="914400" y="3509680"/>
              <a:ext cx="1600200" cy="609600"/>
            </a:xfrm>
            <a:prstGeom prst="ellipse">
              <a:avLst/>
            </a:prstGeom>
            <a:noFill/>
            <a:ln w="25400">
              <a:solidFill>
                <a:schemeClr val="tx1"/>
              </a:solidFill>
              <a:round/>
              <a:headEnd/>
              <a:tailEnd/>
            </a:ln>
          </p:spPr>
          <p:txBody>
            <a:bodyPr wrap="none" anchor="ctr"/>
            <a:lstStyle/>
            <a:p>
              <a:pPr algn="ctr"/>
              <a:r>
                <a:rPr lang="tr-TR" sz="2000" u="sng"/>
                <a:t>SİCİLNO</a:t>
              </a:r>
            </a:p>
          </p:txBody>
        </p:sp>
        <p:sp>
          <p:nvSpPr>
            <p:cNvPr id="28684" name="Line 12"/>
            <p:cNvSpPr>
              <a:spLocks noChangeShapeType="1"/>
            </p:cNvSpPr>
            <p:nvPr/>
          </p:nvSpPr>
          <p:spPr bwMode="auto">
            <a:xfrm>
              <a:off x="2514600" y="4652680"/>
              <a:ext cx="533400" cy="0"/>
            </a:xfrm>
            <a:prstGeom prst="line">
              <a:avLst/>
            </a:prstGeom>
            <a:noFill/>
            <a:ln w="25400">
              <a:solidFill>
                <a:schemeClr val="tx1"/>
              </a:solidFill>
              <a:round/>
              <a:headEnd/>
              <a:tailEnd/>
            </a:ln>
          </p:spPr>
          <p:txBody>
            <a:bodyPr/>
            <a:lstStyle/>
            <a:p>
              <a:endParaRPr lang="en-US"/>
            </a:p>
          </p:txBody>
        </p:sp>
        <p:sp>
          <p:nvSpPr>
            <p:cNvPr id="28685" name="Line 13"/>
            <p:cNvSpPr>
              <a:spLocks noChangeShapeType="1"/>
            </p:cNvSpPr>
            <p:nvPr/>
          </p:nvSpPr>
          <p:spPr bwMode="auto">
            <a:xfrm flipV="1">
              <a:off x="2438400" y="4957480"/>
              <a:ext cx="609600" cy="381000"/>
            </a:xfrm>
            <a:prstGeom prst="line">
              <a:avLst/>
            </a:prstGeom>
            <a:noFill/>
            <a:ln w="25400">
              <a:solidFill>
                <a:schemeClr val="tx1"/>
              </a:solidFill>
              <a:round/>
              <a:headEnd/>
              <a:tailEnd/>
            </a:ln>
          </p:spPr>
          <p:txBody>
            <a:bodyPr/>
            <a:lstStyle/>
            <a:p>
              <a:endParaRPr lang="en-US"/>
            </a:p>
          </p:txBody>
        </p:sp>
        <p:sp>
          <p:nvSpPr>
            <p:cNvPr id="28686" name="Line 14"/>
            <p:cNvSpPr>
              <a:spLocks noChangeShapeType="1"/>
            </p:cNvSpPr>
            <p:nvPr/>
          </p:nvSpPr>
          <p:spPr bwMode="auto">
            <a:xfrm>
              <a:off x="2438400" y="3966880"/>
              <a:ext cx="609600" cy="381000"/>
            </a:xfrm>
            <a:prstGeom prst="line">
              <a:avLst/>
            </a:prstGeom>
            <a:noFill/>
            <a:ln w="25400">
              <a:solidFill>
                <a:schemeClr val="tx1"/>
              </a:solidFill>
              <a:round/>
              <a:headEnd/>
              <a:tailEnd/>
            </a:ln>
          </p:spPr>
          <p:txBody>
            <a:bodyPr/>
            <a:lstStyle/>
            <a:p>
              <a:endParaRPr lang="en-US"/>
            </a:p>
          </p:txBody>
        </p:sp>
        <p:cxnSp>
          <p:nvCxnSpPr>
            <p:cNvPr id="28687" name="AutoShape 15"/>
            <p:cNvCxnSpPr>
              <a:cxnSpLocks noChangeShapeType="1"/>
              <a:stCxn id="28681" idx="4"/>
              <a:endCxn id="28677" idx="0"/>
            </p:cNvCxnSpPr>
            <p:nvPr/>
          </p:nvCxnSpPr>
          <p:spPr bwMode="auto">
            <a:xfrm>
              <a:off x="3848100" y="3979580"/>
              <a:ext cx="0" cy="355600"/>
            </a:xfrm>
            <a:prstGeom prst="straightConnector1">
              <a:avLst/>
            </a:prstGeom>
            <a:noFill/>
            <a:ln w="25400">
              <a:solidFill>
                <a:schemeClr val="tx1"/>
              </a:solidFill>
              <a:round/>
              <a:headEnd/>
              <a:tailEnd/>
            </a:ln>
          </p:spPr>
        </p:cxnSp>
        <p:cxnSp>
          <p:nvCxnSpPr>
            <p:cNvPr id="28688" name="AutoShape 16"/>
            <p:cNvCxnSpPr>
              <a:cxnSpLocks noChangeShapeType="1"/>
              <a:stCxn id="28677" idx="2"/>
              <a:endCxn id="28682" idx="0"/>
            </p:cNvCxnSpPr>
            <p:nvPr/>
          </p:nvCxnSpPr>
          <p:spPr bwMode="auto">
            <a:xfrm>
              <a:off x="3848100" y="4970180"/>
              <a:ext cx="0" cy="355600"/>
            </a:xfrm>
            <a:prstGeom prst="straightConnector1">
              <a:avLst/>
            </a:prstGeom>
            <a:noFill/>
            <a:ln w="25400">
              <a:solidFill>
                <a:schemeClr val="tx1"/>
              </a:solidFill>
              <a:round/>
              <a:headEnd/>
              <a:tailEnd/>
            </a:ln>
          </p:spPr>
        </p:cxnSp>
        <p:sp>
          <p:nvSpPr>
            <p:cNvPr id="28689" name="Line 17"/>
            <p:cNvSpPr>
              <a:spLocks noChangeShapeType="1"/>
            </p:cNvSpPr>
            <p:nvPr/>
          </p:nvSpPr>
          <p:spPr bwMode="auto">
            <a:xfrm>
              <a:off x="4648200" y="4957480"/>
              <a:ext cx="609600" cy="533400"/>
            </a:xfrm>
            <a:prstGeom prst="line">
              <a:avLst/>
            </a:prstGeom>
            <a:noFill/>
            <a:ln w="25400">
              <a:solidFill>
                <a:schemeClr val="tx1"/>
              </a:solidFill>
              <a:round/>
              <a:headEnd type="triangle" w="lg" len="med"/>
              <a:tailEnd/>
            </a:ln>
          </p:spPr>
          <p:txBody>
            <a:bodyPr/>
            <a:lstStyle/>
            <a:p>
              <a:endParaRPr lang="en-US"/>
            </a:p>
          </p:txBody>
        </p:sp>
        <p:sp>
          <p:nvSpPr>
            <p:cNvPr id="28690" name="Line 18"/>
            <p:cNvSpPr>
              <a:spLocks noChangeShapeType="1"/>
            </p:cNvSpPr>
            <p:nvPr/>
          </p:nvSpPr>
          <p:spPr bwMode="auto">
            <a:xfrm flipH="1">
              <a:off x="5232400" y="5490880"/>
              <a:ext cx="1701800" cy="0"/>
            </a:xfrm>
            <a:prstGeom prst="line">
              <a:avLst/>
            </a:prstGeom>
            <a:noFill/>
            <a:ln w="25400">
              <a:solidFill>
                <a:schemeClr val="tx1"/>
              </a:solidFill>
              <a:round/>
              <a:headEnd/>
              <a:tailEnd/>
            </a:ln>
          </p:spPr>
          <p:txBody>
            <a:bodyPr/>
            <a:lstStyle/>
            <a:p>
              <a:endParaRPr lang="en-US"/>
            </a:p>
          </p:txBody>
        </p:sp>
        <p:sp>
          <p:nvSpPr>
            <p:cNvPr id="28691" name="Line 19"/>
            <p:cNvSpPr>
              <a:spLocks noChangeShapeType="1"/>
            </p:cNvSpPr>
            <p:nvPr/>
          </p:nvSpPr>
          <p:spPr bwMode="auto">
            <a:xfrm flipH="1">
              <a:off x="6935788" y="5140043"/>
              <a:ext cx="1587" cy="350837"/>
            </a:xfrm>
            <a:prstGeom prst="line">
              <a:avLst/>
            </a:prstGeom>
            <a:noFill/>
            <a:ln w="25400">
              <a:solidFill>
                <a:schemeClr val="tx1"/>
              </a:solidFill>
              <a:round/>
              <a:headEnd/>
              <a:tailEnd/>
            </a:ln>
          </p:spPr>
          <p:txBody>
            <a:bodyPr/>
            <a:lstStyle/>
            <a:p>
              <a:endParaRPr lang="en-US"/>
            </a:p>
          </p:txBody>
        </p:sp>
        <p:sp>
          <p:nvSpPr>
            <p:cNvPr id="28692" name="Text Box 20"/>
            <p:cNvSpPr txBox="1">
              <a:spLocks noChangeArrowheads="1"/>
            </p:cNvSpPr>
            <p:nvPr/>
          </p:nvSpPr>
          <p:spPr bwMode="auto">
            <a:xfrm>
              <a:off x="5727700" y="5141630"/>
              <a:ext cx="609600" cy="366713"/>
            </a:xfrm>
            <a:prstGeom prst="rect">
              <a:avLst/>
            </a:prstGeom>
            <a:noFill/>
            <a:ln w="9525">
              <a:noFill/>
              <a:miter lim="800000"/>
              <a:headEnd/>
              <a:tailEnd/>
            </a:ln>
          </p:spPr>
          <p:txBody>
            <a:bodyPr>
              <a:spAutoFit/>
            </a:bodyPr>
            <a:lstStyle/>
            <a:p>
              <a:pPr>
                <a:spcBef>
                  <a:spcPct val="50000"/>
                </a:spcBef>
              </a:pPr>
              <a:r>
                <a:rPr lang="tr-TR" dirty="0"/>
                <a:t>üst</a:t>
              </a:r>
            </a:p>
          </p:txBody>
        </p:sp>
        <p:sp>
          <p:nvSpPr>
            <p:cNvPr id="28693" name="Text Box 21"/>
            <p:cNvSpPr txBox="1">
              <a:spLocks noChangeArrowheads="1"/>
            </p:cNvSpPr>
            <p:nvPr/>
          </p:nvSpPr>
          <p:spPr bwMode="auto">
            <a:xfrm>
              <a:off x="5118100" y="4303430"/>
              <a:ext cx="609600" cy="366713"/>
            </a:xfrm>
            <a:prstGeom prst="rect">
              <a:avLst/>
            </a:prstGeom>
            <a:noFill/>
            <a:ln w="9525">
              <a:noFill/>
              <a:miter lim="800000"/>
              <a:headEnd/>
              <a:tailEnd/>
            </a:ln>
          </p:spPr>
          <p:txBody>
            <a:bodyPr>
              <a:spAutoFit/>
            </a:bodyPr>
            <a:lstStyle/>
            <a:p>
              <a:pPr>
                <a:spcBef>
                  <a:spcPct val="50000"/>
                </a:spcBef>
              </a:pPr>
              <a:r>
                <a:rPr lang="tr-TR" dirty="0"/>
                <a:t>ast</a:t>
              </a: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6"/>
          <p:cNvSpPr>
            <a:spLocks noGrp="1" noChangeArrowheads="1"/>
          </p:cNvSpPr>
          <p:nvPr>
            <p:ph type="title"/>
          </p:nvPr>
        </p:nvSpPr>
        <p:spPr>
          <a:xfrm>
            <a:off x="822960" y="457200"/>
            <a:ext cx="7543800" cy="1280161"/>
          </a:xfrm>
        </p:spPr>
        <p:txBody>
          <a:bodyPr>
            <a:noAutofit/>
          </a:bodyPr>
          <a:lstStyle/>
          <a:p>
            <a:pPr algn="ctr" eaLnBrk="1" hangingPunct="1"/>
            <a:r>
              <a:rPr lang="tr-TR" sz="4400" b="1" dirty="0" smtClean="0"/>
              <a:t>Çoktan-Çoğa İlişki Kümelerinin Dönüştürülmesi</a:t>
            </a:r>
          </a:p>
        </p:txBody>
      </p:sp>
      <p:sp>
        <p:nvSpPr>
          <p:cNvPr id="9218" name="Rectangle 4"/>
          <p:cNvSpPr>
            <a:spLocks noGrp="1" noChangeArrowheads="1"/>
          </p:cNvSpPr>
          <p:nvPr>
            <p:ph idx="1"/>
          </p:nvPr>
        </p:nvSpPr>
        <p:spPr>
          <a:xfrm>
            <a:off x="661416" y="1774892"/>
            <a:ext cx="8025384" cy="3559108"/>
          </a:xfrm>
        </p:spPr>
        <p:txBody>
          <a:bodyPr>
            <a:noAutofit/>
          </a:bodyPr>
          <a:lstStyle/>
          <a:p>
            <a:pPr eaLnBrk="1" hangingPunct="1">
              <a:buFont typeface="Arial" panose="020B0604020202020204" pitchFamily="34" charset="0"/>
              <a:buChar char="•"/>
            </a:pPr>
            <a:r>
              <a:rPr lang="tr-TR" sz="3200" dirty="0" smtClean="0"/>
              <a:t>Eğer bir ikili ilişki kümesinin türü çoktan-çoğa (ilişki hiçbir yönde işlevsel değil) ise ilişkisel modelde bu ilişki kümesi için ayrı bir şema oluşturulur. </a:t>
            </a:r>
          </a:p>
          <a:p>
            <a:pPr eaLnBrk="1" hangingPunct="1">
              <a:buFont typeface="Arial" panose="020B0604020202020204" pitchFamily="34" charset="0"/>
              <a:buChar char="•"/>
            </a:pPr>
            <a:r>
              <a:rPr lang="tr-TR" sz="3200" dirty="0" smtClean="0"/>
              <a:t>İlişki kümesine karşılık gelen ilişki şemasında, her iki varlık kümesinin anahtarları ile, varsa ilişki tanımlayıcı niteliklerine yer verilir.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val 19"/>
          <p:cNvSpPr/>
          <p:nvPr/>
        </p:nvSpPr>
        <p:spPr>
          <a:xfrm>
            <a:off x="2332868" y="3066503"/>
            <a:ext cx="1159043" cy="40440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390396" y="3080405"/>
            <a:ext cx="992605" cy="40440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Rectangle 2"/>
          <p:cNvSpPr>
            <a:spLocks noGrp="1" noChangeArrowheads="1"/>
          </p:cNvSpPr>
          <p:nvPr>
            <p:ph type="title"/>
          </p:nvPr>
        </p:nvSpPr>
        <p:spPr>
          <a:xfrm>
            <a:off x="515652" y="929336"/>
            <a:ext cx="7543800" cy="594361"/>
          </a:xfrm>
        </p:spPr>
        <p:txBody>
          <a:bodyPr>
            <a:noAutofit/>
          </a:bodyPr>
          <a:lstStyle/>
          <a:p>
            <a:pPr eaLnBrk="1" hangingPunct="1"/>
            <a:r>
              <a:rPr lang="tr-TR" sz="4400" dirty="0" smtClean="0"/>
              <a:t>Örnek</a:t>
            </a:r>
          </a:p>
        </p:txBody>
      </p:sp>
      <p:sp>
        <p:nvSpPr>
          <p:cNvPr id="10243" name="Rectangle 3"/>
          <p:cNvSpPr>
            <a:spLocks noGrp="1" noChangeArrowheads="1"/>
          </p:cNvSpPr>
          <p:nvPr>
            <p:ph idx="1"/>
          </p:nvPr>
        </p:nvSpPr>
        <p:spPr>
          <a:xfrm>
            <a:off x="510085" y="1795840"/>
            <a:ext cx="7848600" cy="1684338"/>
          </a:xfrm>
        </p:spPr>
        <p:txBody>
          <a:bodyPr>
            <a:normAutofit fontScale="92500" lnSpcReduction="20000"/>
          </a:bodyPr>
          <a:lstStyle/>
          <a:p>
            <a:pPr eaLnBrk="1" hangingPunct="1"/>
            <a:r>
              <a:rPr lang="tr-TR" dirty="0" smtClean="0"/>
              <a:t>Örneğin SATTIĞI ilişkisi ilişkisel modelde aşağıda şeması verilen ilişki ile gösterilir.</a:t>
            </a:r>
          </a:p>
          <a:p>
            <a:pPr eaLnBrk="1" hangingPunct="1"/>
            <a:r>
              <a:rPr lang="tr-TR" dirty="0" smtClean="0"/>
              <a:t>MAĞAZA(</a:t>
            </a:r>
            <a:r>
              <a:rPr lang="tr-TR" u="sng" dirty="0" smtClean="0"/>
              <a:t>MAĞNO</a:t>
            </a:r>
            <a:r>
              <a:rPr lang="tr-TR" dirty="0" smtClean="0"/>
              <a:t>, MAĞADI)</a:t>
            </a:r>
          </a:p>
          <a:p>
            <a:pPr eaLnBrk="1" hangingPunct="1"/>
            <a:r>
              <a:rPr lang="tr-TR" dirty="0" smtClean="0"/>
              <a:t>MAL(</a:t>
            </a:r>
            <a:r>
              <a:rPr lang="tr-TR" u="sng" dirty="0" smtClean="0"/>
              <a:t>MALKODU</a:t>
            </a:r>
            <a:r>
              <a:rPr lang="tr-TR" dirty="0" smtClean="0"/>
              <a:t>, MALADI)</a:t>
            </a:r>
          </a:p>
          <a:p>
            <a:pPr eaLnBrk="1" hangingPunct="1">
              <a:buFontTx/>
              <a:buNone/>
            </a:pPr>
            <a:r>
              <a:rPr lang="tr-TR" dirty="0" smtClean="0"/>
              <a:t>	</a:t>
            </a:r>
            <a:r>
              <a:rPr lang="tr-TR" dirty="0" smtClean="0">
                <a:solidFill>
                  <a:srgbClr val="FF0000"/>
                </a:solidFill>
              </a:rPr>
              <a:t>SATTIĞI (</a:t>
            </a:r>
            <a:r>
              <a:rPr lang="tr-TR" u="sng" dirty="0" smtClean="0">
                <a:solidFill>
                  <a:srgbClr val="FF0000"/>
                </a:solidFill>
              </a:rPr>
              <a:t>MAĞNO, MALKODU</a:t>
            </a:r>
            <a:r>
              <a:rPr lang="tr-TR" dirty="0" smtClean="0">
                <a:solidFill>
                  <a:srgbClr val="FF0000"/>
                </a:solidFill>
              </a:rPr>
              <a:t>, MİKTAR</a:t>
            </a:r>
            <a:r>
              <a:rPr lang="tr-TR" dirty="0" smtClean="0">
                <a:solidFill>
                  <a:srgbClr val="FF0000"/>
                </a:solidFill>
              </a:rPr>
              <a:t>)</a:t>
            </a:r>
            <a:endParaRPr lang="tr-TR" dirty="0" smtClean="0">
              <a:solidFill>
                <a:srgbClr val="FF0000"/>
              </a:solidFill>
            </a:endParaRPr>
          </a:p>
        </p:txBody>
      </p:sp>
      <p:grpSp>
        <p:nvGrpSpPr>
          <p:cNvPr id="2" name="Group 1"/>
          <p:cNvGrpSpPr/>
          <p:nvPr/>
        </p:nvGrpSpPr>
        <p:grpSpPr>
          <a:xfrm>
            <a:off x="662485" y="3941676"/>
            <a:ext cx="7543800" cy="2286000"/>
            <a:chOff x="228600" y="3352800"/>
            <a:chExt cx="8686800" cy="3200400"/>
          </a:xfrm>
        </p:grpSpPr>
        <p:sp>
          <p:nvSpPr>
            <p:cNvPr id="10244" name="Line 4"/>
            <p:cNvSpPr>
              <a:spLocks noChangeShapeType="1"/>
            </p:cNvSpPr>
            <p:nvPr/>
          </p:nvSpPr>
          <p:spPr bwMode="auto">
            <a:xfrm>
              <a:off x="2819400" y="4876800"/>
              <a:ext cx="990600" cy="0"/>
            </a:xfrm>
            <a:prstGeom prst="line">
              <a:avLst/>
            </a:prstGeom>
            <a:noFill/>
            <a:ln w="25400">
              <a:solidFill>
                <a:schemeClr val="tx1"/>
              </a:solidFill>
              <a:round/>
              <a:headEnd type="none" w="lg" len="med"/>
              <a:tailEnd/>
            </a:ln>
          </p:spPr>
          <p:txBody>
            <a:bodyPr/>
            <a:lstStyle/>
            <a:p>
              <a:endParaRPr lang="en-US"/>
            </a:p>
          </p:txBody>
        </p:sp>
        <p:sp>
          <p:nvSpPr>
            <p:cNvPr id="10245" name="Rectangle 5"/>
            <p:cNvSpPr>
              <a:spLocks noChangeArrowheads="1"/>
            </p:cNvSpPr>
            <p:nvPr/>
          </p:nvSpPr>
          <p:spPr bwMode="auto">
            <a:xfrm>
              <a:off x="1219200" y="4572000"/>
              <a:ext cx="1600200" cy="609600"/>
            </a:xfrm>
            <a:prstGeom prst="rect">
              <a:avLst/>
            </a:prstGeom>
            <a:noFill/>
            <a:ln w="25400">
              <a:solidFill>
                <a:schemeClr val="tx1"/>
              </a:solidFill>
              <a:miter lim="800000"/>
              <a:headEnd/>
              <a:tailEnd/>
            </a:ln>
          </p:spPr>
          <p:txBody>
            <a:bodyPr wrap="none" anchor="ctr"/>
            <a:lstStyle/>
            <a:p>
              <a:pPr algn="ctr"/>
              <a:r>
                <a:rPr lang="tr-TR" sz="2000"/>
                <a:t>MAĞAZA</a:t>
              </a:r>
            </a:p>
          </p:txBody>
        </p:sp>
        <p:sp>
          <p:nvSpPr>
            <p:cNvPr id="10246" name="Rectangle 6"/>
            <p:cNvSpPr>
              <a:spLocks noChangeArrowheads="1"/>
            </p:cNvSpPr>
            <p:nvPr/>
          </p:nvSpPr>
          <p:spPr bwMode="auto">
            <a:xfrm>
              <a:off x="6324600" y="4572000"/>
              <a:ext cx="1600200" cy="609600"/>
            </a:xfrm>
            <a:prstGeom prst="rect">
              <a:avLst/>
            </a:prstGeom>
            <a:noFill/>
            <a:ln w="25400">
              <a:solidFill>
                <a:schemeClr val="tx1"/>
              </a:solidFill>
              <a:miter lim="800000"/>
              <a:headEnd/>
              <a:tailEnd/>
            </a:ln>
          </p:spPr>
          <p:txBody>
            <a:bodyPr wrap="none" anchor="ctr"/>
            <a:lstStyle/>
            <a:p>
              <a:pPr algn="ctr"/>
              <a:r>
                <a:rPr lang="tr-TR" sz="2000"/>
                <a:t>MAL</a:t>
              </a:r>
            </a:p>
          </p:txBody>
        </p:sp>
        <p:sp>
          <p:nvSpPr>
            <p:cNvPr id="10247" name="Line 7"/>
            <p:cNvSpPr>
              <a:spLocks noChangeShapeType="1"/>
            </p:cNvSpPr>
            <p:nvPr/>
          </p:nvSpPr>
          <p:spPr bwMode="auto">
            <a:xfrm>
              <a:off x="5334000" y="4876800"/>
              <a:ext cx="990600" cy="0"/>
            </a:xfrm>
            <a:prstGeom prst="line">
              <a:avLst/>
            </a:prstGeom>
            <a:noFill/>
            <a:ln w="25400">
              <a:solidFill>
                <a:schemeClr val="tx1"/>
              </a:solidFill>
              <a:round/>
              <a:headEnd/>
              <a:tailEnd type="none" w="lg" len="med"/>
            </a:ln>
          </p:spPr>
          <p:txBody>
            <a:bodyPr/>
            <a:lstStyle/>
            <a:p>
              <a:endParaRPr lang="en-US"/>
            </a:p>
          </p:txBody>
        </p:sp>
        <p:sp>
          <p:nvSpPr>
            <p:cNvPr id="10248" name="AutoShape 8"/>
            <p:cNvSpPr>
              <a:spLocks noChangeArrowheads="1"/>
            </p:cNvSpPr>
            <p:nvPr/>
          </p:nvSpPr>
          <p:spPr bwMode="auto">
            <a:xfrm>
              <a:off x="3810000" y="4419600"/>
              <a:ext cx="1524000" cy="914400"/>
            </a:xfrm>
            <a:prstGeom prst="diamond">
              <a:avLst/>
            </a:prstGeom>
            <a:noFill/>
            <a:ln w="25400">
              <a:solidFill>
                <a:schemeClr val="tx1"/>
              </a:solidFill>
              <a:miter lim="800000"/>
              <a:headEnd/>
              <a:tailEnd/>
            </a:ln>
          </p:spPr>
          <p:txBody>
            <a:bodyPr wrap="none" anchor="ctr"/>
            <a:lstStyle/>
            <a:p>
              <a:pPr algn="ctr"/>
              <a:r>
                <a:rPr lang="tr-TR" sz="2000"/>
                <a:t>SATTIĞI</a:t>
              </a:r>
            </a:p>
          </p:txBody>
        </p:sp>
        <p:sp>
          <p:nvSpPr>
            <p:cNvPr id="10249" name="Oval 9"/>
            <p:cNvSpPr>
              <a:spLocks noChangeArrowheads="1"/>
            </p:cNvSpPr>
            <p:nvPr/>
          </p:nvSpPr>
          <p:spPr bwMode="auto">
            <a:xfrm>
              <a:off x="228600" y="3352800"/>
              <a:ext cx="1600200" cy="685800"/>
            </a:xfrm>
            <a:prstGeom prst="ellipse">
              <a:avLst/>
            </a:prstGeom>
            <a:noFill/>
            <a:ln w="25400">
              <a:solidFill>
                <a:schemeClr val="tx1"/>
              </a:solidFill>
              <a:round/>
              <a:headEnd/>
              <a:tailEnd/>
            </a:ln>
          </p:spPr>
          <p:txBody>
            <a:bodyPr wrap="none" anchor="ctr"/>
            <a:lstStyle/>
            <a:p>
              <a:pPr algn="ctr"/>
              <a:r>
                <a:rPr lang="tr-TR" sz="2000" u="sng"/>
                <a:t>MAĞNO</a:t>
              </a:r>
            </a:p>
          </p:txBody>
        </p:sp>
        <p:sp>
          <p:nvSpPr>
            <p:cNvPr id="10250" name="Oval 10"/>
            <p:cNvSpPr>
              <a:spLocks noChangeArrowheads="1"/>
            </p:cNvSpPr>
            <p:nvPr/>
          </p:nvSpPr>
          <p:spPr bwMode="auto">
            <a:xfrm>
              <a:off x="2209800" y="3352800"/>
              <a:ext cx="1600200" cy="685800"/>
            </a:xfrm>
            <a:prstGeom prst="ellipse">
              <a:avLst/>
            </a:prstGeom>
            <a:noFill/>
            <a:ln w="25400">
              <a:solidFill>
                <a:schemeClr val="tx1"/>
              </a:solidFill>
              <a:round/>
              <a:headEnd/>
              <a:tailEnd/>
            </a:ln>
          </p:spPr>
          <p:txBody>
            <a:bodyPr wrap="none" anchor="ctr"/>
            <a:lstStyle/>
            <a:p>
              <a:pPr algn="ctr"/>
              <a:r>
                <a:rPr lang="tr-TR" sz="2000"/>
                <a:t>MAĞADI</a:t>
              </a:r>
            </a:p>
          </p:txBody>
        </p:sp>
        <p:sp>
          <p:nvSpPr>
            <p:cNvPr id="10251" name="Line 11"/>
            <p:cNvSpPr>
              <a:spLocks noChangeShapeType="1"/>
            </p:cNvSpPr>
            <p:nvPr/>
          </p:nvSpPr>
          <p:spPr bwMode="auto">
            <a:xfrm>
              <a:off x="1143000" y="4038600"/>
              <a:ext cx="533400" cy="533400"/>
            </a:xfrm>
            <a:prstGeom prst="line">
              <a:avLst/>
            </a:prstGeom>
            <a:noFill/>
            <a:ln w="25400">
              <a:solidFill>
                <a:schemeClr val="tx1"/>
              </a:solidFill>
              <a:round/>
              <a:headEnd/>
              <a:tailEnd/>
            </a:ln>
          </p:spPr>
          <p:txBody>
            <a:bodyPr/>
            <a:lstStyle/>
            <a:p>
              <a:endParaRPr lang="en-US"/>
            </a:p>
          </p:txBody>
        </p:sp>
        <p:sp>
          <p:nvSpPr>
            <p:cNvPr id="10252" name="Line 12"/>
            <p:cNvSpPr>
              <a:spLocks noChangeShapeType="1"/>
            </p:cNvSpPr>
            <p:nvPr/>
          </p:nvSpPr>
          <p:spPr bwMode="auto">
            <a:xfrm flipH="1">
              <a:off x="2362200" y="4038600"/>
              <a:ext cx="609600" cy="533400"/>
            </a:xfrm>
            <a:prstGeom prst="line">
              <a:avLst/>
            </a:prstGeom>
            <a:noFill/>
            <a:ln w="25400">
              <a:solidFill>
                <a:schemeClr val="tx1"/>
              </a:solidFill>
              <a:round/>
              <a:headEnd/>
              <a:tailEnd/>
            </a:ln>
          </p:spPr>
          <p:txBody>
            <a:bodyPr/>
            <a:lstStyle/>
            <a:p>
              <a:endParaRPr lang="en-US"/>
            </a:p>
          </p:txBody>
        </p:sp>
        <p:sp>
          <p:nvSpPr>
            <p:cNvPr id="10253" name="Oval 13"/>
            <p:cNvSpPr>
              <a:spLocks noChangeArrowheads="1"/>
            </p:cNvSpPr>
            <p:nvPr/>
          </p:nvSpPr>
          <p:spPr bwMode="auto">
            <a:xfrm>
              <a:off x="5334000" y="3352800"/>
              <a:ext cx="1600200" cy="685800"/>
            </a:xfrm>
            <a:prstGeom prst="ellipse">
              <a:avLst/>
            </a:prstGeom>
            <a:noFill/>
            <a:ln w="25400">
              <a:solidFill>
                <a:schemeClr val="tx1"/>
              </a:solidFill>
              <a:round/>
              <a:headEnd/>
              <a:tailEnd/>
            </a:ln>
          </p:spPr>
          <p:txBody>
            <a:bodyPr wrap="none" anchor="ctr"/>
            <a:lstStyle/>
            <a:p>
              <a:pPr algn="ctr"/>
              <a:r>
                <a:rPr lang="tr-TR" sz="2000" u="sng"/>
                <a:t>MALKODU</a:t>
              </a:r>
            </a:p>
          </p:txBody>
        </p:sp>
        <p:sp>
          <p:nvSpPr>
            <p:cNvPr id="10254" name="Oval 14"/>
            <p:cNvSpPr>
              <a:spLocks noChangeArrowheads="1"/>
            </p:cNvSpPr>
            <p:nvPr/>
          </p:nvSpPr>
          <p:spPr bwMode="auto">
            <a:xfrm>
              <a:off x="7315200" y="3352800"/>
              <a:ext cx="1600200" cy="685800"/>
            </a:xfrm>
            <a:prstGeom prst="ellipse">
              <a:avLst/>
            </a:prstGeom>
            <a:noFill/>
            <a:ln w="25400">
              <a:solidFill>
                <a:schemeClr val="tx1"/>
              </a:solidFill>
              <a:round/>
              <a:headEnd/>
              <a:tailEnd/>
            </a:ln>
          </p:spPr>
          <p:txBody>
            <a:bodyPr wrap="none" anchor="ctr"/>
            <a:lstStyle/>
            <a:p>
              <a:pPr algn="ctr"/>
              <a:r>
                <a:rPr lang="tr-TR" sz="2000"/>
                <a:t>MALADI</a:t>
              </a:r>
            </a:p>
          </p:txBody>
        </p:sp>
        <p:sp>
          <p:nvSpPr>
            <p:cNvPr id="10255" name="Line 15"/>
            <p:cNvSpPr>
              <a:spLocks noChangeShapeType="1"/>
            </p:cNvSpPr>
            <p:nvPr/>
          </p:nvSpPr>
          <p:spPr bwMode="auto">
            <a:xfrm>
              <a:off x="6248400" y="4038600"/>
              <a:ext cx="533400" cy="533400"/>
            </a:xfrm>
            <a:prstGeom prst="line">
              <a:avLst/>
            </a:prstGeom>
            <a:noFill/>
            <a:ln w="25400">
              <a:solidFill>
                <a:schemeClr val="tx1"/>
              </a:solidFill>
              <a:round/>
              <a:headEnd/>
              <a:tailEnd/>
            </a:ln>
          </p:spPr>
          <p:txBody>
            <a:bodyPr/>
            <a:lstStyle/>
            <a:p>
              <a:endParaRPr lang="en-US"/>
            </a:p>
          </p:txBody>
        </p:sp>
        <p:sp>
          <p:nvSpPr>
            <p:cNvPr id="10256" name="Line 16"/>
            <p:cNvSpPr>
              <a:spLocks noChangeShapeType="1"/>
            </p:cNvSpPr>
            <p:nvPr/>
          </p:nvSpPr>
          <p:spPr bwMode="auto">
            <a:xfrm flipH="1">
              <a:off x="7467600" y="4038600"/>
              <a:ext cx="609600" cy="533400"/>
            </a:xfrm>
            <a:prstGeom prst="line">
              <a:avLst/>
            </a:prstGeom>
            <a:noFill/>
            <a:ln w="25400">
              <a:solidFill>
                <a:schemeClr val="tx1"/>
              </a:solidFill>
              <a:round/>
              <a:headEnd/>
              <a:tailEnd/>
            </a:ln>
          </p:spPr>
          <p:txBody>
            <a:bodyPr/>
            <a:lstStyle/>
            <a:p>
              <a:endParaRPr lang="en-US"/>
            </a:p>
          </p:txBody>
        </p:sp>
        <p:sp>
          <p:nvSpPr>
            <p:cNvPr id="10257" name="Oval 17"/>
            <p:cNvSpPr>
              <a:spLocks noChangeArrowheads="1"/>
            </p:cNvSpPr>
            <p:nvPr/>
          </p:nvSpPr>
          <p:spPr bwMode="auto">
            <a:xfrm>
              <a:off x="3810000" y="5867400"/>
              <a:ext cx="1524000" cy="685800"/>
            </a:xfrm>
            <a:prstGeom prst="ellipse">
              <a:avLst/>
            </a:prstGeom>
            <a:noFill/>
            <a:ln w="25400">
              <a:solidFill>
                <a:schemeClr val="tx1"/>
              </a:solidFill>
              <a:round/>
              <a:headEnd/>
              <a:tailEnd/>
            </a:ln>
          </p:spPr>
          <p:txBody>
            <a:bodyPr wrap="none" anchor="ctr"/>
            <a:lstStyle/>
            <a:p>
              <a:pPr algn="ctr"/>
              <a:r>
                <a:rPr lang="tr-TR" sz="2000"/>
                <a:t>MİKTAR</a:t>
              </a:r>
            </a:p>
          </p:txBody>
        </p:sp>
        <p:sp>
          <p:nvSpPr>
            <p:cNvPr id="10258" name="Line 18"/>
            <p:cNvSpPr>
              <a:spLocks noChangeShapeType="1"/>
            </p:cNvSpPr>
            <p:nvPr/>
          </p:nvSpPr>
          <p:spPr bwMode="auto">
            <a:xfrm flipH="1">
              <a:off x="4572000" y="5334000"/>
              <a:ext cx="0" cy="533400"/>
            </a:xfrm>
            <a:prstGeom prst="line">
              <a:avLst/>
            </a:prstGeom>
            <a:noFill/>
            <a:ln w="25400">
              <a:solidFill>
                <a:schemeClr val="tx1"/>
              </a:solidFill>
              <a:round/>
              <a:headEnd/>
              <a:tailEnd/>
            </a:ln>
          </p:spPr>
          <p:txBody>
            <a:bodyPr/>
            <a:lstStyle/>
            <a:p>
              <a:endParaRPr lang="en-US"/>
            </a:p>
          </p:txBody>
        </p:sp>
      </p:grpSp>
      <p:sp>
        <p:nvSpPr>
          <p:cNvPr id="3" name="TextBox 2"/>
          <p:cNvSpPr txBox="1"/>
          <p:nvPr/>
        </p:nvSpPr>
        <p:spPr>
          <a:xfrm>
            <a:off x="4876801" y="2420172"/>
            <a:ext cx="3657600" cy="923330"/>
          </a:xfrm>
          <a:prstGeom prst="rect">
            <a:avLst/>
          </a:prstGeom>
          <a:noFill/>
        </p:spPr>
        <p:txBody>
          <a:bodyPr wrap="square" rtlCol="0">
            <a:spAutoFit/>
          </a:bodyPr>
          <a:lstStyle/>
          <a:p>
            <a:r>
              <a:rPr lang="tr-TR" dirty="0" smtClean="0">
                <a:solidFill>
                  <a:srgbClr val="FF0000"/>
                </a:solidFill>
              </a:rPr>
              <a:t>SATTIĞI tablosunda (MAĞNO ve MALKODU) </a:t>
            </a:r>
            <a:r>
              <a:rPr lang="tr-TR" dirty="0">
                <a:solidFill>
                  <a:srgbClr val="FF0000"/>
                </a:solidFill>
              </a:rPr>
              <a:t>BİRLEŞİK </a:t>
            </a:r>
            <a:r>
              <a:rPr lang="tr-TR" dirty="0" smtClean="0">
                <a:solidFill>
                  <a:srgbClr val="FF0000"/>
                </a:solidFill>
              </a:rPr>
              <a:t>BİRİNCİL </a:t>
            </a:r>
            <a:r>
              <a:rPr lang="tr-TR" dirty="0" err="1" smtClean="0">
                <a:solidFill>
                  <a:srgbClr val="FF0000"/>
                </a:solidFill>
              </a:rPr>
              <a:t>ANAHTARdir</a:t>
            </a:r>
            <a:r>
              <a:rPr lang="tr-TR" dirty="0" smtClean="0">
                <a:solidFill>
                  <a:srgbClr val="FF0000"/>
                </a:solidFill>
              </a:rPr>
              <a: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22960" y="304800"/>
            <a:ext cx="7543800" cy="1432561"/>
          </a:xfrm>
        </p:spPr>
        <p:txBody>
          <a:bodyPr>
            <a:noAutofit/>
          </a:bodyPr>
          <a:lstStyle/>
          <a:p>
            <a:pPr algn="ctr" eaLnBrk="1" hangingPunct="1"/>
            <a:r>
              <a:rPr lang="en-US" b="1" dirty="0" err="1" smtClean="0"/>
              <a:t>Zay</a:t>
            </a:r>
            <a:r>
              <a:rPr lang="tr-TR" b="1" dirty="0" smtClean="0"/>
              <a:t>ıf  Varlık Kümelerinin Dönüştürülmesi</a:t>
            </a:r>
          </a:p>
        </p:txBody>
      </p:sp>
      <p:sp>
        <p:nvSpPr>
          <p:cNvPr id="5123" name="Rectangle 3"/>
          <p:cNvSpPr>
            <a:spLocks noGrp="1" noChangeArrowheads="1"/>
          </p:cNvSpPr>
          <p:nvPr>
            <p:ph idx="1"/>
          </p:nvPr>
        </p:nvSpPr>
        <p:spPr>
          <a:xfrm>
            <a:off x="623316" y="1737361"/>
            <a:ext cx="8139684" cy="3901439"/>
          </a:xfrm>
        </p:spPr>
        <p:txBody>
          <a:bodyPr>
            <a:noAutofit/>
          </a:bodyPr>
          <a:lstStyle/>
          <a:p>
            <a:pPr algn="just" eaLnBrk="1" hangingPunct="1">
              <a:buFont typeface="Arial" panose="020B0604020202020204" pitchFamily="34" charset="0"/>
              <a:buChar char="•"/>
            </a:pPr>
            <a:r>
              <a:rPr lang="tr-TR" sz="3200" dirty="0" smtClean="0"/>
              <a:t>Eğer varlık kümesi en az bir anahtarı bulunan güçlü bir varlık kümesi ise, ilişki nitelikleri olarak varlık kümesi özelliklerinin kullanılması yeterlidir. </a:t>
            </a:r>
          </a:p>
          <a:p>
            <a:pPr algn="just" eaLnBrk="1" hangingPunct="1">
              <a:buFont typeface="Arial" panose="020B0604020202020204" pitchFamily="34" charset="0"/>
              <a:buChar char="•"/>
            </a:pPr>
            <a:r>
              <a:rPr lang="tr-TR" sz="3200" dirty="0" smtClean="0"/>
              <a:t>Ancak eğer varlık kümesi, anahtarı olmayan zayıf bir varlık kümesi ise, ilişki nitelikleri olarak zayıf varlık kümesinin niteliklerinin kullanılması yeterli değildir.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295400" y="422701"/>
            <a:ext cx="6347713" cy="1320800"/>
          </a:xfrm>
        </p:spPr>
        <p:txBody>
          <a:bodyPr>
            <a:noAutofit/>
          </a:bodyPr>
          <a:lstStyle/>
          <a:p>
            <a:pPr algn="ctr" eaLnBrk="1" hangingPunct="1"/>
            <a:r>
              <a:rPr lang="en-US" b="1" dirty="0" err="1" smtClean="0"/>
              <a:t>Zay</a:t>
            </a:r>
            <a:r>
              <a:rPr lang="tr-TR" b="1" dirty="0" smtClean="0"/>
              <a:t>ıf </a:t>
            </a:r>
            <a:r>
              <a:rPr lang="en-US" b="1" dirty="0" smtClean="0"/>
              <a:t> </a:t>
            </a:r>
            <a:r>
              <a:rPr lang="tr-TR" b="1" dirty="0" smtClean="0"/>
              <a:t>Varlık Kümelerinin Dönüştürülmesi</a:t>
            </a:r>
          </a:p>
        </p:txBody>
      </p:sp>
      <p:sp>
        <p:nvSpPr>
          <p:cNvPr id="6147" name="Rectangle 3"/>
          <p:cNvSpPr>
            <a:spLocks noGrp="1" noChangeArrowheads="1"/>
          </p:cNvSpPr>
          <p:nvPr>
            <p:ph idx="1"/>
          </p:nvPr>
        </p:nvSpPr>
        <p:spPr>
          <a:xfrm>
            <a:off x="381000" y="1752600"/>
            <a:ext cx="8534400" cy="4419600"/>
          </a:xfrm>
        </p:spPr>
        <p:txBody>
          <a:bodyPr>
            <a:noAutofit/>
          </a:bodyPr>
          <a:lstStyle/>
          <a:p>
            <a:pPr algn="just" eaLnBrk="1" hangingPunct="1">
              <a:buFont typeface="Arial" panose="020B0604020202020204" pitchFamily="34" charset="0"/>
              <a:buChar char="•"/>
            </a:pPr>
            <a:r>
              <a:rPr lang="tr-TR" sz="3200" dirty="0" smtClean="0"/>
              <a:t>Çünkü bu niteliklerin hepsi birlikte alındığında bile bir anahtar oluşturmadığı ve anahtarı bulunmayan bir ilişkinin olamayacağı bilinmektedir. </a:t>
            </a:r>
          </a:p>
          <a:p>
            <a:pPr algn="just" eaLnBrk="1" hangingPunct="1">
              <a:buFont typeface="Arial" panose="020B0604020202020204" pitchFamily="34" charset="0"/>
              <a:buChar char="•"/>
            </a:pPr>
            <a:r>
              <a:rPr lang="tr-TR" sz="3200" dirty="0" smtClean="0"/>
              <a:t>Bu nedenle zayıf bir varlık kümesine karşılık gelen ilişki şeması oluşturulurken, ilişki nitelikleri olarak zayıf varlık kümesinin niteliklerine ek olarak, bu varlık kümesinin var olma bağımlı olduğu güçlü varlık kümesinin </a:t>
            </a:r>
            <a:r>
              <a:rPr lang="tr-TR" sz="3200" dirty="0" smtClean="0"/>
              <a:t>anahtarı da </a:t>
            </a:r>
            <a:r>
              <a:rPr lang="tr-TR" sz="3200" dirty="0" smtClean="0"/>
              <a:t>yer alan niteliklerde kullanılır.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val 22"/>
          <p:cNvSpPr/>
          <p:nvPr/>
        </p:nvSpPr>
        <p:spPr>
          <a:xfrm>
            <a:off x="1889257" y="5562600"/>
            <a:ext cx="1055470" cy="38806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1" name="Rectangle 3"/>
          <p:cNvSpPr>
            <a:spLocks noGrp="1" noChangeArrowheads="1"/>
          </p:cNvSpPr>
          <p:nvPr>
            <p:ph type="title"/>
          </p:nvPr>
        </p:nvSpPr>
        <p:spPr>
          <a:xfrm>
            <a:off x="791144" y="693419"/>
            <a:ext cx="7543800" cy="743586"/>
          </a:xfrm>
        </p:spPr>
        <p:txBody>
          <a:bodyPr/>
          <a:lstStyle/>
          <a:p>
            <a:pPr eaLnBrk="1" hangingPunct="1"/>
            <a:r>
              <a:rPr lang="tr-TR" dirty="0" smtClean="0"/>
              <a:t>Örnek</a:t>
            </a:r>
          </a:p>
        </p:txBody>
      </p:sp>
      <p:sp>
        <p:nvSpPr>
          <p:cNvPr id="7170" name="Rectangle 2"/>
          <p:cNvSpPr>
            <a:spLocks noGrp="1" noChangeArrowheads="1"/>
          </p:cNvSpPr>
          <p:nvPr>
            <p:ph idx="1"/>
          </p:nvPr>
        </p:nvSpPr>
        <p:spPr>
          <a:xfrm>
            <a:off x="286983" y="3557891"/>
            <a:ext cx="8229600" cy="2692400"/>
          </a:xfrm>
        </p:spPr>
        <p:txBody>
          <a:bodyPr>
            <a:normAutofit/>
          </a:bodyPr>
          <a:lstStyle/>
          <a:p>
            <a:pPr algn="just" eaLnBrk="1" hangingPunct="1"/>
            <a:r>
              <a:rPr lang="tr-TR" sz="2800" dirty="0" smtClean="0"/>
              <a:t>Daha önce verdiğimiz yukarıdaki çizimdeki güçlü LİSE varlık kümesi ile zayıf ÖĞRENCİ varlık kümelerine karşılık, ilişkisel modelde aşağıdaki ilişki şemaları oluşturulur.</a:t>
            </a:r>
          </a:p>
          <a:p>
            <a:pPr lvl="1" algn="just" eaLnBrk="1" hangingPunct="1"/>
            <a:r>
              <a:rPr lang="tr-TR" sz="2400" dirty="0" smtClean="0">
                <a:solidFill>
                  <a:srgbClr val="FF0000"/>
                </a:solidFill>
              </a:rPr>
              <a:t>LİSE (</a:t>
            </a:r>
            <a:r>
              <a:rPr lang="tr-TR" sz="2400" u="sng" dirty="0" smtClean="0">
                <a:solidFill>
                  <a:srgbClr val="FF0000"/>
                </a:solidFill>
              </a:rPr>
              <a:t>LİSENO</a:t>
            </a:r>
            <a:r>
              <a:rPr lang="tr-TR" sz="2400" dirty="0" smtClean="0">
                <a:solidFill>
                  <a:srgbClr val="FF0000"/>
                </a:solidFill>
              </a:rPr>
              <a:t>, LİSEADI, KENT)</a:t>
            </a:r>
          </a:p>
          <a:p>
            <a:pPr lvl="1" algn="just" eaLnBrk="1" hangingPunct="1"/>
            <a:r>
              <a:rPr lang="tr-TR" sz="2400" dirty="0" smtClean="0">
                <a:solidFill>
                  <a:srgbClr val="FF0000"/>
                </a:solidFill>
              </a:rPr>
              <a:t>ÖĞRENCİ (</a:t>
            </a:r>
            <a:r>
              <a:rPr lang="tr-TR" sz="2400" u="sng" dirty="0" smtClean="0">
                <a:solidFill>
                  <a:srgbClr val="FF0000"/>
                </a:solidFill>
              </a:rPr>
              <a:t>LİSENO</a:t>
            </a:r>
            <a:r>
              <a:rPr lang="tr-TR" sz="2400" dirty="0" smtClean="0">
                <a:solidFill>
                  <a:srgbClr val="FF0000"/>
                </a:solidFill>
              </a:rPr>
              <a:t>, </a:t>
            </a:r>
            <a:r>
              <a:rPr lang="tr-TR" sz="2400" u="sng" dirty="0" smtClean="0">
                <a:solidFill>
                  <a:srgbClr val="FF0000"/>
                </a:solidFill>
              </a:rPr>
              <a:t>ÖĞRNO</a:t>
            </a:r>
            <a:r>
              <a:rPr lang="tr-TR" sz="2400" dirty="0" smtClean="0">
                <a:solidFill>
                  <a:srgbClr val="FF0000"/>
                </a:solidFill>
              </a:rPr>
              <a:t>, ADI, SOYADI)</a:t>
            </a:r>
          </a:p>
        </p:txBody>
      </p:sp>
      <p:grpSp>
        <p:nvGrpSpPr>
          <p:cNvPr id="3" name="Group 2"/>
          <p:cNvGrpSpPr/>
          <p:nvPr/>
        </p:nvGrpSpPr>
        <p:grpSpPr>
          <a:xfrm>
            <a:off x="951268" y="1905000"/>
            <a:ext cx="7546975" cy="1281558"/>
            <a:chOff x="539750" y="1700213"/>
            <a:chExt cx="8137525" cy="1584325"/>
          </a:xfrm>
        </p:grpSpPr>
        <p:sp>
          <p:nvSpPr>
            <p:cNvPr id="7189" name="AutoShape 25"/>
            <p:cNvSpPr>
              <a:spLocks noChangeArrowheads="1"/>
            </p:cNvSpPr>
            <p:nvPr/>
          </p:nvSpPr>
          <p:spPr bwMode="auto">
            <a:xfrm>
              <a:off x="3851275" y="2132013"/>
              <a:ext cx="1657350" cy="1152525"/>
            </a:xfrm>
            <a:prstGeom prst="diamond">
              <a:avLst/>
            </a:prstGeom>
            <a:noFill/>
            <a:ln w="25400">
              <a:solidFill>
                <a:schemeClr val="tx1"/>
              </a:solidFill>
              <a:miter lim="800000"/>
              <a:headEnd/>
              <a:tailEnd/>
            </a:ln>
          </p:spPr>
          <p:txBody>
            <a:bodyPr wrap="none" anchor="ctr"/>
            <a:lstStyle/>
            <a:p>
              <a:pPr algn="ctr"/>
              <a:r>
                <a:rPr lang="tr-TR" sz="1600"/>
                <a:t>OKUDUĞU</a:t>
              </a:r>
            </a:p>
          </p:txBody>
        </p:sp>
        <p:sp>
          <p:nvSpPr>
            <p:cNvPr id="7172" name="Rectangle 4"/>
            <p:cNvSpPr>
              <a:spLocks noChangeArrowheads="1"/>
            </p:cNvSpPr>
            <p:nvPr/>
          </p:nvSpPr>
          <p:spPr bwMode="auto">
            <a:xfrm>
              <a:off x="2051050" y="2372878"/>
              <a:ext cx="1361850" cy="613482"/>
            </a:xfrm>
            <a:prstGeom prst="rect">
              <a:avLst/>
            </a:prstGeom>
            <a:noFill/>
            <a:ln w="25400">
              <a:solidFill>
                <a:schemeClr val="tx1"/>
              </a:solidFill>
              <a:miter lim="800000"/>
              <a:headEnd/>
              <a:tailEnd/>
            </a:ln>
          </p:spPr>
          <p:txBody>
            <a:bodyPr wrap="none" anchor="ctr"/>
            <a:lstStyle/>
            <a:p>
              <a:pPr algn="ctr"/>
              <a:r>
                <a:rPr lang="tr-TR" dirty="0"/>
                <a:t>ÖĞRENCİ</a:t>
              </a:r>
            </a:p>
          </p:txBody>
        </p:sp>
        <p:sp>
          <p:nvSpPr>
            <p:cNvPr id="7173" name="Oval 5"/>
            <p:cNvSpPr>
              <a:spLocks noChangeArrowheads="1"/>
            </p:cNvSpPr>
            <p:nvPr/>
          </p:nvSpPr>
          <p:spPr bwMode="auto">
            <a:xfrm>
              <a:off x="828675" y="1844675"/>
              <a:ext cx="1079500" cy="431800"/>
            </a:xfrm>
            <a:prstGeom prst="ellipse">
              <a:avLst/>
            </a:prstGeom>
            <a:noFill/>
            <a:ln w="25400">
              <a:solidFill>
                <a:schemeClr val="tx1"/>
              </a:solidFill>
              <a:round/>
              <a:headEnd/>
              <a:tailEnd/>
            </a:ln>
          </p:spPr>
          <p:txBody>
            <a:bodyPr wrap="none" anchor="ctr"/>
            <a:lstStyle/>
            <a:p>
              <a:pPr algn="ctr"/>
              <a:r>
                <a:rPr lang="tr-TR" sz="1600"/>
                <a:t>ADI</a:t>
              </a:r>
              <a:endParaRPr lang="tr-TR" sz="1600" u="sng"/>
            </a:p>
          </p:txBody>
        </p:sp>
        <p:sp>
          <p:nvSpPr>
            <p:cNvPr id="7174" name="Line 6"/>
            <p:cNvSpPr>
              <a:spLocks noChangeShapeType="1"/>
            </p:cNvSpPr>
            <p:nvPr/>
          </p:nvSpPr>
          <p:spPr bwMode="auto">
            <a:xfrm>
              <a:off x="1763714" y="2205039"/>
              <a:ext cx="287336" cy="167841"/>
            </a:xfrm>
            <a:prstGeom prst="line">
              <a:avLst/>
            </a:prstGeom>
            <a:noFill/>
            <a:ln w="25400">
              <a:solidFill>
                <a:schemeClr val="tx1"/>
              </a:solidFill>
              <a:round/>
              <a:headEnd/>
              <a:tailEnd/>
            </a:ln>
          </p:spPr>
          <p:txBody>
            <a:bodyPr/>
            <a:lstStyle/>
            <a:p>
              <a:endParaRPr lang="en-US"/>
            </a:p>
          </p:txBody>
        </p:sp>
        <p:sp>
          <p:nvSpPr>
            <p:cNvPr id="7175" name="Line 7"/>
            <p:cNvSpPr>
              <a:spLocks noChangeShapeType="1"/>
            </p:cNvSpPr>
            <p:nvPr/>
          </p:nvSpPr>
          <p:spPr bwMode="auto">
            <a:xfrm flipH="1">
              <a:off x="1619250" y="2708275"/>
              <a:ext cx="431800" cy="0"/>
            </a:xfrm>
            <a:prstGeom prst="line">
              <a:avLst/>
            </a:prstGeom>
            <a:noFill/>
            <a:ln w="25400">
              <a:solidFill>
                <a:schemeClr val="tx1"/>
              </a:solidFill>
              <a:round/>
              <a:headEnd/>
              <a:tailEnd/>
            </a:ln>
          </p:spPr>
          <p:txBody>
            <a:bodyPr/>
            <a:lstStyle/>
            <a:p>
              <a:endParaRPr lang="en-US"/>
            </a:p>
          </p:txBody>
        </p:sp>
        <p:sp>
          <p:nvSpPr>
            <p:cNvPr id="7176" name="Line 8"/>
            <p:cNvSpPr>
              <a:spLocks noChangeShapeType="1"/>
            </p:cNvSpPr>
            <p:nvPr/>
          </p:nvSpPr>
          <p:spPr bwMode="auto">
            <a:xfrm flipH="1">
              <a:off x="2698748" y="2132013"/>
              <a:ext cx="33339" cy="240866"/>
            </a:xfrm>
            <a:prstGeom prst="line">
              <a:avLst/>
            </a:prstGeom>
            <a:noFill/>
            <a:ln w="25400">
              <a:solidFill>
                <a:schemeClr val="tx1"/>
              </a:solidFill>
              <a:round/>
              <a:headEnd/>
              <a:tailEnd/>
            </a:ln>
          </p:spPr>
          <p:txBody>
            <a:bodyPr/>
            <a:lstStyle/>
            <a:p>
              <a:endParaRPr lang="en-US"/>
            </a:p>
          </p:txBody>
        </p:sp>
        <p:sp>
          <p:nvSpPr>
            <p:cNvPr id="7177" name="Oval 9"/>
            <p:cNvSpPr>
              <a:spLocks noChangeArrowheads="1"/>
            </p:cNvSpPr>
            <p:nvPr/>
          </p:nvSpPr>
          <p:spPr bwMode="auto">
            <a:xfrm>
              <a:off x="2195513" y="1700213"/>
              <a:ext cx="1079500" cy="431800"/>
            </a:xfrm>
            <a:prstGeom prst="ellipse">
              <a:avLst/>
            </a:prstGeom>
            <a:noFill/>
            <a:ln w="25400">
              <a:solidFill>
                <a:schemeClr val="tx1"/>
              </a:solidFill>
              <a:round/>
              <a:headEnd/>
              <a:tailEnd/>
            </a:ln>
          </p:spPr>
          <p:txBody>
            <a:bodyPr wrap="none" anchor="ctr"/>
            <a:lstStyle/>
            <a:p>
              <a:pPr algn="ctr"/>
              <a:r>
                <a:rPr lang="tr-TR" sz="1600"/>
                <a:t>SOYADI</a:t>
              </a:r>
              <a:endParaRPr lang="tr-TR" sz="1600" u="sng"/>
            </a:p>
          </p:txBody>
        </p:sp>
        <p:sp>
          <p:nvSpPr>
            <p:cNvPr id="7178" name="Oval 11"/>
            <p:cNvSpPr>
              <a:spLocks noChangeArrowheads="1"/>
            </p:cNvSpPr>
            <p:nvPr/>
          </p:nvSpPr>
          <p:spPr bwMode="auto">
            <a:xfrm>
              <a:off x="539750" y="2492375"/>
              <a:ext cx="1079500" cy="431800"/>
            </a:xfrm>
            <a:prstGeom prst="ellipse">
              <a:avLst/>
            </a:prstGeom>
            <a:noFill/>
            <a:ln w="25400">
              <a:solidFill>
                <a:schemeClr val="tx1"/>
              </a:solidFill>
              <a:round/>
              <a:headEnd/>
              <a:tailEnd/>
            </a:ln>
          </p:spPr>
          <p:txBody>
            <a:bodyPr wrap="none" anchor="ctr"/>
            <a:lstStyle/>
            <a:p>
              <a:pPr algn="ctr"/>
              <a:r>
                <a:rPr lang="tr-TR" sz="1600" u="sng"/>
                <a:t>ÖĞRNO</a:t>
              </a:r>
            </a:p>
          </p:txBody>
        </p:sp>
        <p:sp>
          <p:nvSpPr>
            <p:cNvPr id="7179" name="Rectangle 15"/>
            <p:cNvSpPr>
              <a:spLocks noChangeArrowheads="1"/>
            </p:cNvSpPr>
            <p:nvPr/>
          </p:nvSpPr>
          <p:spPr bwMode="auto">
            <a:xfrm>
              <a:off x="6013450" y="2492375"/>
              <a:ext cx="1152525" cy="431800"/>
            </a:xfrm>
            <a:prstGeom prst="rect">
              <a:avLst/>
            </a:prstGeom>
            <a:noFill/>
            <a:ln w="25400">
              <a:solidFill>
                <a:schemeClr val="tx1"/>
              </a:solidFill>
              <a:miter lim="800000"/>
              <a:headEnd/>
              <a:tailEnd/>
            </a:ln>
          </p:spPr>
          <p:txBody>
            <a:bodyPr wrap="none" anchor="ctr"/>
            <a:lstStyle/>
            <a:p>
              <a:pPr algn="ctr"/>
              <a:r>
                <a:rPr lang="tr-TR"/>
                <a:t>LİSE</a:t>
              </a:r>
            </a:p>
          </p:txBody>
        </p:sp>
        <p:sp>
          <p:nvSpPr>
            <p:cNvPr id="7180" name="Oval 16"/>
            <p:cNvSpPr>
              <a:spLocks noChangeArrowheads="1"/>
            </p:cNvSpPr>
            <p:nvPr/>
          </p:nvSpPr>
          <p:spPr bwMode="auto">
            <a:xfrm>
              <a:off x="7380288" y="1844675"/>
              <a:ext cx="1150937" cy="431800"/>
            </a:xfrm>
            <a:prstGeom prst="ellipse">
              <a:avLst/>
            </a:prstGeom>
            <a:noFill/>
            <a:ln w="25400">
              <a:solidFill>
                <a:schemeClr val="tx1"/>
              </a:solidFill>
              <a:round/>
              <a:headEnd/>
              <a:tailEnd/>
            </a:ln>
          </p:spPr>
          <p:txBody>
            <a:bodyPr wrap="none" anchor="ctr"/>
            <a:lstStyle/>
            <a:p>
              <a:pPr algn="ctr"/>
              <a:r>
                <a:rPr lang="tr-TR" sz="1600"/>
                <a:t>LİSEADI</a:t>
              </a:r>
              <a:endParaRPr lang="tr-TR" sz="1600" u="sng"/>
            </a:p>
          </p:txBody>
        </p:sp>
        <p:sp>
          <p:nvSpPr>
            <p:cNvPr id="7181" name="Line 17"/>
            <p:cNvSpPr>
              <a:spLocks noChangeShapeType="1"/>
            </p:cNvSpPr>
            <p:nvPr/>
          </p:nvSpPr>
          <p:spPr bwMode="auto">
            <a:xfrm flipH="1">
              <a:off x="7165975" y="2205038"/>
              <a:ext cx="358775" cy="287337"/>
            </a:xfrm>
            <a:prstGeom prst="line">
              <a:avLst/>
            </a:prstGeom>
            <a:noFill/>
            <a:ln w="25400">
              <a:solidFill>
                <a:schemeClr val="tx1"/>
              </a:solidFill>
              <a:round/>
              <a:headEnd/>
              <a:tailEnd/>
            </a:ln>
          </p:spPr>
          <p:txBody>
            <a:bodyPr/>
            <a:lstStyle/>
            <a:p>
              <a:endParaRPr lang="en-US"/>
            </a:p>
          </p:txBody>
        </p:sp>
        <p:sp>
          <p:nvSpPr>
            <p:cNvPr id="7182" name="Line 18"/>
            <p:cNvSpPr>
              <a:spLocks noChangeShapeType="1"/>
            </p:cNvSpPr>
            <p:nvPr/>
          </p:nvSpPr>
          <p:spPr bwMode="auto">
            <a:xfrm>
              <a:off x="6589713" y="2132013"/>
              <a:ext cx="0" cy="360362"/>
            </a:xfrm>
            <a:prstGeom prst="line">
              <a:avLst/>
            </a:prstGeom>
            <a:noFill/>
            <a:ln w="25400">
              <a:solidFill>
                <a:schemeClr val="tx1"/>
              </a:solidFill>
              <a:round/>
              <a:headEnd/>
              <a:tailEnd/>
            </a:ln>
          </p:spPr>
          <p:txBody>
            <a:bodyPr/>
            <a:lstStyle/>
            <a:p>
              <a:endParaRPr lang="en-US"/>
            </a:p>
          </p:txBody>
        </p:sp>
        <p:sp>
          <p:nvSpPr>
            <p:cNvPr id="7183" name="Oval 19"/>
            <p:cNvSpPr>
              <a:spLocks noChangeArrowheads="1"/>
            </p:cNvSpPr>
            <p:nvPr/>
          </p:nvSpPr>
          <p:spPr bwMode="auto">
            <a:xfrm>
              <a:off x="6013450" y="1700213"/>
              <a:ext cx="1152525" cy="431800"/>
            </a:xfrm>
            <a:prstGeom prst="ellipse">
              <a:avLst/>
            </a:prstGeom>
            <a:noFill/>
            <a:ln w="25400">
              <a:solidFill>
                <a:schemeClr val="tx1"/>
              </a:solidFill>
              <a:round/>
              <a:headEnd/>
              <a:tailEnd/>
            </a:ln>
          </p:spPr>
          <p:txBody>
            <a:bodyPr wrap="none" anchor="ctr"/>
            <a:lstStyle/>
            <a:p>
              <a:pPr algn="ctr"/>
              <a:r>
                <a:rPr lang="tr-TR" sz="1600" u="sng"/>
                <a:t>LİSENO</a:t>
              </a:r>
            </a:p>
          </p:txBody>
        </p:sp>
        <p:sp>
          <p:nvSpPr>
            <p:cNvPr id="7184" name="Oval 20"/>
            <p:cNvSpPr>
              <a:spLocks noChangeArrowheads="1"/>
            </p:cNvSpPr>
            <p:nvPr/>
          </p:nvSpPr>
          <p:spPr bwMode="auto">
            <a:xfrm>
              <a:off x="7597775" y="2492375"/>
              <a:ext cx="1079500" cy="431800"/>
            </a:xfrm>
            <a:prstGeom prst="ellipse">
              <a:avLst/>
            </a:prstGeom>
            <a:noFill/>
            <a:ln w="25400">
              <a:solidFill>
                <a:schemeClr val="tx1"/>
              </a:solidFill>
              <a:round/>
              <a:headEnd/>
              <a:tailEnd/>
            </a:ln>
          </p:spPr>
          <p:txBody>
            <a:bodyPr wrap="none" anchor="ctr"/>
            <a:lstStyle/>
            <a:p>
              <a:pPr algn="ctr"/>
              <a:r>
                <a:rPr lang="tr-TR" sz="1600" dirty="0"/>
                <a:t>KENT</a:t>
              </a:r>
              <a:endParaRPr lang="tr-TR" sz="1600" u="sng" dirty="0"/>
            </a:p>
          </p:txBody>
        </p:sp>
        <p:sp>
          <p:nvSpPr>
            <p:cNvPr id="7185" name="Line 21"/>
            <p:cNvSpPr>
              <a:spLocks noChangeShapeType="1"/>
            </p:cNvSpPr>
            <p:nvPr/>
          </p:nvSpPr>
          <p:spPr bwMode="auto">
            <a:xfrm flipH="1" flipV="1">
              <a:off x="7164388" y="2708275"/>
              <a:ext cx="433387" cy="0"/>
            </a:xfrm>
            <a:prstGeom prst="line">
              <a:avLst/>
            </a:prstGeom>
            <a:noFill/>
            <a:ln w="25400">
              <a:solidFill>
                <a:schemeClr val="tx1"/>
              </a:solidFill>
              <a:round/>
              <a:headEnd/>
              <a:tailEnd/>
            </a:ln>
          </p:spPr>
          <p:txBody>
            <a:bodyPr/>
            <a:lstStyle/>
            <a:p>
              <a:endParaRPr lang="en-US"/>
            </a:p>
          </p:txBody>
        </p:sp>
        <p:sp>
          <p:nvSpPr>
            <p:cNvPr id="7186" name="Line 22"/>
            <p:cNvSpPr>
              <a:spLocks noChangeShapeType="1"/>
            </p:cNvSpPr>
            <p:nvPr/>
          </p:nvSpPr>
          <p:spPr bwMode="auto">
            <a:xfrm flipH="1" flipV="1">
              <a:off x="3412899" y="2708275"/>
              <a:ext cx="438374" cy="0"/>
            </a:xfrm>
            <a:prstGeom prst="line">
              <a:avLst/>
            </a:prstGeom>
            <a:noFill/>
            <a:ln w="25400">
              <a:solidFill>
                <a:schemeClr val="tx1"/>
              </a:solidFill>
              <a:round/>
              <a:headEnd/>
              <a:tailEnd type="none" w="lg" len="med"/>
            </a:ln>
          </p:spPr>
          <p:txBody>
            <a:bodyPr/>
            <a:lstStyle/>
            <a:p>
              <a:endParaRPr lang="en-US"/>
            </a:p>
          </p:txBody>
        </p:sp>
        <p:sp>
          <p:nvSpPr>
            <p:cNvPr id="7187" name="Line 23"/>
            <p:cNvSpPr>
              <a:spLocks noChangeShapeType="1"/>
            </p:cNvSpPr>
            <p:nvPr/>
          </p:nvSpPr>
          <p:spPr bwMode="auto">
            <a:xfrm>
              <a:off x="5508625" y="2708275"/>
              <a:ext cx="503238" cy="0"/>
            </a:xfrm>
            <a:prstGeom prst="line">
              <a:avLst/>
            </a:prstGeom>
            <a:noFill/>
            <a:ln w="25400">
              <a:solidFill>
                <a:schemeClr val="tx1"/>
              </a:solidFill>
              <a:round/>
              <a:headEnd/>
              <a:tailEnd type="stealth" w="lg" len="lg"/>
            </a:ln>
          </p:spPr>
          <p:txBody>
            <a:bodyPr/>
            <a:lstStyle/>
            <a:p>
              <a:endParaRPr lang="en-US"/>
            </a:p>
          </p:txBody>
        </p:sp>
        <p:sp>
          <p:nvSpPr>
            <p:cNvPr id="7188" name="AutoShape 24"/>
            <p:cNvSpPr>
              <a:spLocks noChangeArrowheads="1"/>
            </p:cNvSpPr>
            <p:nvPr/>
          </p:nvSpPr>
          <p:spPr bwMode="auto">
            <a:xfrm>
              <a:off x="3922713" y="2187575"/>
              <a:ext cx="1512887" cy="1046163"/>
            </a:xfrm>
            <a:prstGeom prst="diamond">
              <a:avLst/>
            </a:prstGeom>
            <a:noFill/>
            <a:ln w="25400">
              <a:solidFill>
                <a:schemeClr val="tx1"/>
              </a:solidFill>
              <a:miter lim="800000"/>
              <a:headEnd/>
              <a:tailEnd/>
            </a:ln>
          </p:spPr>
          <p:txBody>
            <a:bodyPr wrap="none" anchor="ctr"/>
            <a:lstStyle/>
            <a:p>
              <a:endParaRPr lang="en-US"/>
            </a:p>
          </p:txBody>
        </p:sp>
        <p:sp>
          <p:nvSpPr>
            <p:cNvPr id="7190" name="Rectangle 26"/>
            <p:cNvSpPr>
              <a:spLocks noChangeArrowheads="1"/>
            </p:cNvSpPr>
            <p:nvPr/>
          </p:nvSpPr>
          <p:spPr bwMode="auto">
            <a:xfrm>
              <a:off x="2126761" y="2499437"/>
              <a:ext cx="1190625" cy="360363"/>
            </a:xfrm>
            <a:prstGeom prst="rect">
              <a:avLst/>
            </a:prstGeom>
            <a:noFill/>
            <a:ln w="25400">
              <a:solidFill>
                <a:schemeClr val="tx1"/>
              </a:solidFill>
              <a:miter lim="800000"/>
              <a:headEnd/>
              <a:tailEnd/>
            </a:ln>
          </p:spPr>
          <p:txBody>
            <a:bodyPr wrap="none" anchor="ctr"/>
            <a:lstStyle/>
            <a:p>
              <a:pPr algn="ctr"/>
              <a:endParaRPr lang="en-US"/>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295400" y="422701"/>
            <a:ext cx="6347713" cy="1320800"/>
          </a:xfrm>
        </p:spPr>
        <p:txBody>
          <a:bodyPr>
            <a:noAutofit/>
          </a:bodyPr>
          <a:lstStyle/>
          <a:p>
            <a:pPr algn="ctr" eaLnBrk="1" hangingPunct="1"/>
            <a:r>
              <a:rPr lang="tr-TR" b="1" dirty="0" smtClean="0"/>
              <a:t>Genelleme (is-a) İlişkisinin Dönüştürülmesi</a:t>
            </a:r>
          </a:p>
        </p:txBody>
      </p:sp>
      <p:sp>
        <p:nvSpPr>
          <p:cNvPr id="6147" name="Rectangle 3"/>
          <p:cNvSpPr>
            <a:spLocks noGrp="1" noChangeArrowheads="1"/>
          </p:cNvSpPr>
          <p:nvPr>
            <p:ph idx="1"/>
          </p:nvPr>
        </p:nvSpPr>
        <p:spPr>
          <a:xfrm>
            <a:off x="381000" y="1743500"/>
            <a:ext cx="8534400" cy="4657299"/>
          </a:xfrm>
        </p:spPr>
        <p:txBody>
          <a:bodyPr>
            <a:noAutofit/>
          </a:bodyPr>
          <a:lstStyle/>
          <a:p>
            <a:pPr algn="just" eaLnBrk="1" hangingPunct="1">
              <a:buFont typeface="Arial" panose="020B0604020202020204" pitchFamily="34" charset="0"/>
              <a:buChar char="•"/>
            </a:pPr>
            <a:r>
              <a:rPr lang="tr-TR" sz="2800" dirty="0" smtClean="0"/>
              <a:t>Genelleme ilişkisini çevirirken, aşağıdaki yöntemlerden herhangi birini uygulamak yeterli olacaktır.</a:t>
            </a:r>
          </a:p>
          <a:p>
            <a:pPr marL="514350" indent="-514350" algn="just" eaLnBrk="1" hangingPunct="1">
              <a:buClrTx/>
              <a:buFont typeface="+mj-lt"/>
              <a:buAutoNum type="arabicPeriod"/>
            </a:pPr>
            <a:r>
              <a:rPr lang="tr-TR" sz="2800" dirty="0" smtClean="0">
                <a:solidFill>
                  <a:schemeClr val="tx1"/>
                </a:solidFill>
              </a:rPr>
              <a:t>Alt-varlık(lar) iptal edilir: Alt-varlıkların tüm nitelikleri ana-varlığa eklenir ve sadece ana-varlık için ilişki şeması oluşturulur. Alt-varlıkların anahtar niteliği varsa, normal (anahtar olmayan) nitelik olarak ana-varlığa eklenir.</a:t>
            </a:r>
          </a:p>
          <a:p>
            <a:pPr marL="514350" indent="-514350" algn="just">
              <a:buClrTx/>
              <a:buFont typeface="+mj-lt"/>
              <a:buAutoNum type="arabicPeriod"/>
            </a:pPr>
            <a:r>
              <a:rPr lang="tr-TR" sz="2800" dirty="0" smtClean="0">
                <a:solidFill>
                  <a:schemeClr val="tx1"/>
                </a:solidFill>
              </a:rPr>
              <a:t>Ana-varlık </a:t>
            </a:r>
            <a:r>
              <a:rPr lang="tr-TR" sz="2800" dirty="0">
                <a:solidFill>
                  <a:schemeClr val="tx1"/>
                </a:solidFill>
              </a:rPr>
              <a:t>iptal edilir: Ana-varlığın tüm nitelikleri alt-varlıklara ayrı ayrı eklenir ve her bir alt-varlık için ilişki şeması oluşturulur. Alt-varlıkların anahtar niteiği yoksa, ana-varlıktan gelen anahtar nitelik, alt-varlığın anahtarı olarak kabul edilir. </a:t>
            </a:r>
          </a:p>
          <a:p>
            <a:pPr marL="0" indent="0" algn="just" eaLnBrk="1" hangingPunct="1">
              <a:buClrTx/>
              <a:buNone/>
            </a:pPr>
            <a:endParaRPr lang="tr-TR" sz="2800" dirty="0" smtClean="0">
              <a:solidFill>
                <a:schemeClr val="tx1"/>
              </a:solidFill>
            </a:endParaRPr>
          </a:p>
        </p:txBody>
      </p:sp>
    </p:spTree>
    <p:extLst>
      <p:ext uri="{BB962C8B-B14F-4D97-AF65-F5344CB8AC3E}">
        <p14:creationId xmlns:p14="http://schemas.microsoft.com/office/powerpoint/2010/main" val="28736715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a:t>Genelleme (is-a) İlişkisinin </a:t>
            </a:r>
            <a:r>
              <a:rPr lang="tr-TR" b="1" dirty="0" smtClean="0"/>
              <a:t>Dönüştürülmesi (Devam)</a:t>
            </a:r>
            <a:endParaRPr lang="en-US" dirty="0"/>
          </a:p>
        </p:txBody>
      </p:sp>
      <p:sp>
        <p:nvSpPr>
          <p:cNvPr id="4" name="Rectangle 3"/>
          <p:cNvSpPr>
            <a:spLocks noGrp="1" noChangeArrowheads="1"/>
          </p:cNvSpPr>
          <p:nvPr>
            <p:ph idx="1"/>
          </p:nvPr>
        </p:nvSpPr>
        <p:spPr>
          <a:xfrm>
            <a:off x="609600" y="1737361"/>
            <a:ext cx="8229600" cy="4023360"/>
          </a:xfrm>
        </p:spPr>
        <p:txBody>
          <a:bodyPr>
            <a:noAutofit/>
          </a:bodyPr>
          <a:lstStyle/>
          <a:p>
            <a:pPr marL="0" indent="0" algn="just" eaLnBrk="1" hangingPunct="1">
              <a:buClrTx/>
              <a:buNone/>
            </a:pPr>
            <a:r>
              <a:rPr lang="tr-TR" sz="2800" dirty="0" smtClean="0">
                <a:solidFill>
                  <a:schemeClr val="tx1"/>
                </a:solidFill>
              </a:rPr>
              <a:t>3</a:t>
            </a:r>
            <a:r>
              <a:rPr lang="tr-TR" sz="2800" dirty="0">
                <a:solidFill>
                  <a:schemeClr val="tx1"/>
                </a:solidFill>
              </a:rPr>
              <a:t>. </a:t>
            </a:r>
            <a:r>
              <a:rPr lang="tr-TR" sz="2800" dirty="0" smtClean="0">
                <a:solidFill>
                  <a:schemeClr val="tx1"/>
                </a:solidFill>
              </a:rPr>
              <a:t>Ana-varlık ve alt-varlık(lar) olduğu gibi kalırken, genelleme ilişkisi iptal edilir. Yerine, varlıklar arasında birden-çoğa ikili ilişki oluşturulur. Ana-varlık ikili ilşkiye göre bir tarafta, alt-varlık(lar) ise çok tarafta yer alır. Eğer alt-varlığın anahtar niteliği bulunmuyorsa, varlıklar arasında </a:t>
            </a:r>
            <a:r>
              <a:rPr lang="tr-TR" sz="2800" dirty="0" smtClean="0">
                <a:solidFill>
                  <a:srgbClr val="FF0000"/>
                </a:solidFill>
              </a:rPr>
              <a:t>var olma ilişkisi </a:t>
            </a:r>
            <a:r>
              <a:rPr lang="tr-TR" sz="2800" dirty="0" smtClean="0">
                <a:solidFill>
                  <a:schemeClr val="tx1"/>
                </a:solidFill>
              </a:rPr>
              <a:t>oluşturulmalıdır. Böylece yeni oluşturulan çizelge ilişki şemasına çevrilir.</a:t>
            </a:r>
            <a:endParaRPr lang="tr-TR" sz="2800" dirty="0">
              <a:solidFill>
                <a:schemeClr val="tx1"/>
              </a:solidFill>
            </a:endParaRPr>
          </a:p>
        </p:txBody>
      </p:sp>
    </p:spTree>
    <p:extLst>
      <p:ext uri="{BB962C8B-B14F-4D97-AF65-F5344CB8AC3E}">
        <p14:creationId xmlns:p14="http://schemas.microsoft.com/office/powerpoint/2010/main" val="37650446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p:nvPr>
        </p:nvSpPr>
        <p:spPr>
          <a:xfrm>
            <a:off x="700680" y="685799"/>
            <a:ext cx="8138520" cy="738189"/>
          </a:xfrm>
        </p:spPr>
        <p:txBody>
          <a:bodyPr>
            <a:noAutofit/>
          </a:bodyPr>
          <a:lstStyle/>
          <a:p>
            <a:pPr eaLnBrk="1" hangingPunct="1"/>
            <a:r>
              <a:rPr lang="tr-TR" sz="3600" dirty="0" smtClean="0"/>
              <a:t>Soru1: </a:t>
            </a:r>
            <a:r>
              <a:rPr lang="tr-TR" sz="2500" b="1" dirty="0" smtClean="0"/>
              <a:t>Aşağıdaki Varlık-İlişki Şemasını tabloya çeviriniz.</a:t>
            </a:r>
          </a:p>
        </p:txBody>
      </p:sp>
      <p:pic>
        <p:nvPicPr>
          <p:cNvPr id="4" name="Picture 3"/>
          <p:cNvPicPr>
            <a:picLocks noChangeAspect="1"/>
          </p:cNvPicPr>
          <p:nvPr/>
        </p:nvPicPr>
        <p:blipFill>
          <a:blip r:embed="rId2"/>
          <a:stretch>
            <a:fillRect/>
          </a:stretch>
        </p:blipFill>
        <p:spPr>
          <a:xfrm>
            <a:off x="533400" y="1905000"/>
            <a:ext cx="8000999" cy="4180304"/>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662367"/>
            <a:ext cx="7543800" cy="822961"/>
          </a:xfrm>
        </p:spPr>
        <p:txBody>
          <a:bodyPr>
            <a:normAutofit fontScale="90000"/>
          </a:bodyPr>
          <a:lstStyle/>
          <a:p>
            <a:r>
              <a:rPr lang="tr-TR" sz="4000" dirty="0" smtClean="0"/>
              <a:t>Soru2: </a:t>
            </a:r>
            <a:r>
              <a:rPr lang="tr-TR" sz="2800" b="1" dirty="0"/>
              <a:t>Aşağıdaki Varlık-İlişki Şemasını tabloya çeviriniz.</a:t>
            </a:r>
            <a:endParaRPr lang="en-US" sz="2800" dirty="0"/>
          </a:p>
        </p:txBody>
      </p:sp>
      <p:pic>
        <p:nvPicPr>
          <p:cNvPr id="4" name="Content Placeholder 3"/>
          <p:cNvPicPr>
            <a:picLocks noGrp="1" noChangeAspect="1"/>
          </p:cNvPicPr>
          <p:nvPr>
            <p:ph idx="1"/>
          </p:nvPr>
        </p:nvPicPr>
        <p:blipFill>
          <a:blip r:embed="rId2"/>
          <a:stretch>
            <a:fillRect/>
          </a:stretch>
        </p:blipFill>
        <p:spPr>
          <a:xfrm>
            <a:off x="609600" y="1828800"/>
            <a:ext cx="7543799" cy="4351004"/>
          </a:xfrm>
          <a:prstGeom prst="rect">
            <a:avLst/>
          </a:prstGeom>
        </p:spPr>
      </p:pic>
    </p:spTree>
    <p:extLst>
      <p:ext uri="{BB962C8B-B14F-4D97-AF65-F5344CB8AC3E}">
        <p14:creationId xmlns:p14="http://schemas.microsoft.com/office/powerpoint/2010/main" val="3010715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28600"/>
            <a:ext cx="8229600" cy="1524000"/>
          </a:xfrm>
        </p:spPr>
        <p:txBody>
          <a:bodyPr>
            <a:normAutofit/>
          </a:bodyPr>
          <a:lstStyle/>
          <a:p>
            <a:pPr algn="ctr"/>
            <a:r>
              <a:rPr lang="tr-TR" sz="5400" b="1" dirty="0" smtClean="0"/>
              <a:t>İLİŞKİSEL VERİ </a:t>
            </a:r>
            <a:r>
              <a:rPr lang="tr-TR" sz="5400" b="1" dirty="0"/>
              <a:t>MODELİ Tablolar ile </a:t>
            </a:r>
            <a:r>
              <a:rPr lang="tr-TR" sz="5400" b="1" dirty="0" smtClean="0"/>
              <a:t>Gösterim</a:t>
            </a:r>
          </a:p>
        </p:txBody>
      </p:sp>
      <p:sp>
        <p:nvSpPr>
          <p:cNvPr id="29699" name="Rectangle 3"/>
          <p:cNvSpPr>
            <a:spLocks noGrp="1" noChangeArrowheads="1"/>
          </p:cNvSpPr>
          <p:nvPr>
            <p:ph idx="1"/>
          </p:nvPr>
        </p:nvSpPr>
        <p:spPr>
          <a:xfrm>
            <a:off x="381000" y="1828800"/>
            <a:ext cx="8610600" cy="3581400"/>
          </a:xfrm>
        </p:spPr>
        <p:txBody>
          <a:bodyPr>
            <a:noAutofit/>
          </a:bodyPr>
          <a:lstStyle/>
          <a:p>
            <a:pPr eaLnBrk="1" hangingPunct="1">
              <a:buFont typeface="Arial" panose="020B0604020202020204" pitchFamily="34" charset="0"/>
              <a:buChar char="•"/>
            </a:pPr>
            <a:r>
              <a:rPr lang="tr-TR" sz="2800" dirty="0" smtClean="0"/>
              <a:t>Her varlık iki boyutlu bir </a:t>
            </a:r>
            <a:r>
              <a:rPr lang="tr-TR" sz="2800" b="1" dirty="0" smtClean="0"/>
              <a:t>tablo (sütun ve satırlardan oluşan yapı)</a:t>
            </a:r>
            <a:r>
              <a:rPr lang="tr-TR" sz="2800" dirty="0" smtClean="0"/>
              <a:t> olarak gösterilir.</a:t>
            </a:r>
          </a:p>
          <a:p>
            <a:pPr eaLnBrk="1" hangingPunct="1">
              <a:buFont typeface="Arial" panose="020B0604020202020204" pitchFamily="34" charset="0"/>
              <a:buChar char="•"/>
            </a:pPr>
            <a:r>
              <a:rPr lang="tr-TR" sz="2800" dirty="0" smtClean="0"/>
              <a:t>Tablonun her sütununa bir nitelik atanır. </a:t>
            </a:r>
          </a:p>
          <a:p>
            <a:pPr eaLnBrk="1" hangingPunct="1">
              <a:buFont typeface="Arial" panose="020B0604020202020204" pitchFamily="34" charset="0"/>
              <a:buChar char="•"/>
            </a:pPr>
            <a:r>
              <a:rPr lang="tr-TR" sz="2800" dirty="0" smtClean="0"/>
              <a:t>Tablonun her satırı ise bir kaydı gösterir.</a:t>
            </a:r>
          </a:p>
          <a:p>
            <a:pPr eaLnBrk="1" hangingPunct="1">
              <a:buFont typeface="Arial" panose="020B0604020202020204" pitchFamily="34" charset="0"/>
              <a:buChar char="•"/>
            </a:pPr>
            <a:r>
              <a:rPr lang="tr-TR" sz="2800" dirty="0" smtClean="0"/>
              <a:t>Bilimsel kesimde daha çok ilişki terimi kullanılırken, kullanıcılar arasında daha çok tablo terimi kullanılmaktadır. </a:t>
            </a:r>
          </a:p>
          <a:p>
            <a:pPr eaLnBrk="1" hangingPunct="1">
              <a:buFont typeface="Arial" panose="020B0604020202020204" pitchFamily="34" charset="0"/>
              <a:buChar char="•"/>
            </a:pPr>
            <a:r>
              <a:rPr lang="tr-TR" sz="2800" dirty="0" smtClean="0"/>
              <a:t>Her ilişkinin (tablonun) bir adı vardır.</a:t>
            </a:r>
            <a:br>
              <a:rPr lang="tr-TR" sz="2800" dirty="0" smtClean="0"/>
            </a:br>
            <a:endParaRPr lang="tr-TR" sz="2800" dirty="0" smtClean="0"/>
          </a:p>
          <a:p>
            <a:pPr eaLnBrk="1" hangingPunct="1">
              <a:buFont typeface="Arial" panose="020B0604020202020204" pitchFamily="34" charset="0"/>
              <a:buChar char="•"/>
            </a:pPr>
            <a:endParaRPr lang="tr-TR" sz="2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138" y="914400"/>
            <a:ext cx="7543800" cy="688757"/>
          </a:xfrm>
        </p:spPr>
        <p:txBody>
          <a:bodyPr>
            <a:noAutofit/>
          </a:bodyPr>
          <a:lstStyle/>
          <a:p>
            <a:r>
              <a:rPr lang="tr-TR" sz="3600" dirty="0" smtClean="0"/>
              <a:t>Soru3: </a:t>
            </a:r>
            <a:r>
              <a:rPr lang="tr-TR" sz="2500" b="1" dirty="0" smtClean="0"/>
              <a:t>Aşağıdaki </a:t>
            </a:r>
            <a:r>
              <a:rPr lang="tr-TR" sz="2500" b="1" dirty="0"/>
              <a:t>Varlık-İlişki Şemasını tabloya çeviriniz.</a:t>
            </a:r>
            <a:endParaRPr lang="en-US" sz="2500" dirty="0"/>
          </a:p>
        </p:txBody>
      </p:sp>
      <p:pic>
        <p:nvPicPr>
          <p:cNvPr id="4" name="Content Placeholder 3"/>
          <p:cNvPicPr>
            <a:picLocks noGrp="1" noChangeAspect="1"/>
          </p:cNvPicPr>
          <p:nvPr>
            <p:ph idx="1"/>
          </p:nvPr>
        </p:nvPicPr>
        <p:blipFill>
          <a:blip r:embed="rId2"/>
          <a:stretch>
            <a:fillRect/>
          </a:stretch>
        </p:blipFill>
        <p:spPr>
          <a:xfrm>
            <a:off x="385701" y="1774432"/>
            <a:ext cx="8121237" cy="4473968"/>
          </a:xfrm>
          <a:prstGeom prst="rect">
            <a:avLst/>
          </a:prstGeom>
        </p:spPr>
      </p:pic>
    </p:spTree>
    <p:extLst>
      <p:ext uri="{BB962C8B-B14F-4D97-AF65-F5344CB8AC3E}">
        <p14:creationId xmlns:p14="http://schemas.microsoft.com/office/powerpoint/2010/main" val="24746088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325" y="914400"/>
            <a:ext cx="7543800" cy="670561"/>
          </a:xfrm>
        </p:spPr>
        <p:txBody>
          <a:bodyPr>
            <a:normAutofit/>
          </a:bodyPr>
          <a:lstStyle/>
          <a:p>
            <a:r>
              <a:rPr lang="tr-TR" sz="3600" dirty="0" smtClean="0"/>
              <a:t>Soru4: </a:t>
            </a:r>
            <a:r>
              <a:rPr lang="tr-TR" sz="2500" b="1" dirty="0"/>
              <a:t>Aşağıdaki Varlık-İlişki Şemasını tabloya çeviriniz.</a:t>
            </a:r>
            <a:endParaRPr lang="en-US" sz="2500" dirty="0"/>
          </a:p>
        </p:txBody>
      </p:sp>
      <p:pic>
        <p:nvPicPr>
          <p:cNvPr id="4" name="Content Placeholder 3"/>
          <p:cNvPicPr>
            <a:picLocks noGrp="1" noChangeAspect="1"/>
          </p:cNvPicPr>
          <p:nvPr>
            <p:ph idx="1"/>
          </p:nvPr>
        </p:nvPicPr>
        <p:blipFill>
          <a:blip r:embed="rId2"/>
          <a:stretch>
            <a:fillRect/>
          </a:stretch>
        </p:blipFill>
        <p:spPr>
          <a:xfrm>
            <a:off x="1219200" y="1828800"/>
            <a:ext cx="6629400" cy="4350937"/>
          </a:xfrm>
          <a:prstGeom prst="rect">
            <a:avLst/>
          </a:prstGeom>
        </p:spPr>
      </p:pic>
    </p:spTree>
    <p:extLst>
      <p:ext uri="{BB962C8B-B14F-4D97-AF65-F5344CB8AC3E}">
        <p14:creationId xmlns:p14="http://schemas.microsoft.com/office/powerpoint/2010/main" val="209750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806450" y="776938"/>
            <a:ext cx="6347713" cy="750023"/>
          </a:xfrm>
        </p:spPr>
        <p:txBody>
          <a:bodyPr/>
          <a:lstStyle/>
          <a:p>
            <a:pPr eaLnBrk="1" hangingPunct="1"/>
            <a:r>
              <a:rPr lang="tr-TR" b="1" dirty="0" smtClean="0"/>
              <a:t>Örnek</a:t>
            </a:r>
          </a:p>
        </p:txBody>
      </p:sp>
      <p:sp>
        <p:nvSpPr>
          <p:cNvPr id="35843" name="Rectangle 3"/>
          <p:cNvSpPr>
            <a:spLocks noGrp="1" noChangeArrowheads="1"/>
          </p:cNvSpPr>
          <p:nvPr>
            <p:ph idx="1"/>
          </p:nvPr>
        </p:nvSpPr>
        <p:spPr>
          <a:xfrm>
            <a:off x="806450" y="1823135"/>
            <a:ext cx="7777162" cy="2112277"/>
          </a:xfrm>
        </p:spPr>
        <p:txBody>
          <a:bodyPr>
            <a:noAutofit/>
          </a:bodyPr>
          <a:lstStyle/>
          <a:p>
            <a:pPr algn="just" eaLnBrk="1" hangingPunct="1">
              <a:lnSpc>
                <a:spcPct val="80000"/>
              </a:lnSpc>
              <a:buFont typeface="Arial" panose="020B0604020202020204" pitchFamily="34" charset="0"/>
              <a:buChar char="•"/>
            </a:pPr>
            <a:r>
              <a:rPr lang="tr-TR" sz="2600" dirty="0" smtClean="0"/>
              <a:t>Örnek olan R ilişkisi (tablosu) 3 sütun, 6 satırlı bir tablo olarak görülebilir.</a:t>
            </a:r>
          </a:p>
          <a:p>
            <a:pPr algn="just" eaLnBrk="1" hangingPunct="1">
              <a:lnSpc>
                <a:spcPct val="80000"/>
              </a:lnSpc>
              <a:buFont typeface="Arial" panose="020B0604020202020204" pitchFamily="34" charset="0"/>
              <a:buChar char="•"/>
            </a:pPr>
            <a:r>
              <a:rPr lang="tr-TR" sz="2600" dirty="0" smtClean="0"/>
              <a:t>Varlığın nitelikleri tablonun sütunlarına karşılık gelir ve sütun başlıklarına niteliklerin adları yazılır. Tablonun kayıtları ise satırlarına karşılık gelir.  </a:t>
            </a:r>
          </a:p>
        </p:txBody>
      </p:sp>
      <p:graphicFrame>
        <p:nvGraphicFramePr>
          <p:cNvPr id="32839" name="Group 71"/>
          <p:cNvGraphicFramePr>
            <a:graphicFrameLocks noGrp="1"/>
          </p:cNvGraphicFramePr>
          <p:nvPr>
            <p:extLst>
              <p:ext uri="{D42A27DB-BD31-4B8C-83A1-F6EECF244321}">
                <p14:modId xmlns:p14="http://schemas.microsoft.com/office/powerpoint/2010/main" val="2849626242"/>
              </p:ext>
            </p:extLst>
          </p:nvPr>
        </p:nvGraphicFramePr>
        <p:xfrm>
          <a:off x="5486400" y="3733800"/>
          <a:ext cx="3097212" cy="2575440"/>
        </p:xfrm>
        <a:graphic>
          <a:graphicData uri="http://schemas.openxmlformats.org/drawingml/2006/table">
            <a:tbl>
              <a:tblPr/>
              <a:tblGrid>
                <a:gridCol w="1031875"/>
                <a:gridCol w="1033462"/>
                <a:gridCol w="1031875"/>
              </a:tblGrid>
              <a:tr h="360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tx1"/>
                          </a:solidFill>
                          <a:effectLst/>
                          <a:latin typeface="Arial" charset="0"/>
                        </a:rPr>
                        <a:t>A</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B</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C</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a</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a</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y</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a</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y</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b</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c</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y</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c</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878" name="AutoShape 83"/>
          <p:cNvSpPr>
            <a:spLocks/>
          </p:cNvSpPr>
          <p:nvPr/>
        </p:nvSpPr>
        <p:spPr bwMode="auto">
          <a:xfrm>
            <a:off x="5054600" y="4094162"/>
            <a:ext cx="358775" cy="2232025"/>
          </a:xfrm>
          <a:prstGeom prst="leftBrace">
            <a:avLst>
              <a:gd name="adj1" fmla="val 51844"/>
              <a:gd name="adj2" fmla="val 50000"/>
            </a:avLst>
          </a:prstGeom>
          <a:noFill/>
          <a:ln w="9525">
            <a:solidFill>
              <a:schemeClr val="tx1"/>
            </a:solidFill>
            <a:round/>
            <a:headEnd/>
            <a:tailEnd/>
          </a:ln>
        </p:spPr>
        <p:txBody>
          <a:bodyPr wrap="none" lIns="90000" tIns="46800" rIns="90000" bIns="46800" anchor="ctr"/>
          <a:lstStyle/>
          <a:p>
            <a:endParaRPr lang="en-US"/>
          </a:p>
        </p:txBody>
      </p:sp>
      <p:sp>
        <p:nvSpPr>
          <p:cNvPr id="35879" name="Line 85"/>
          <p:cNvSpPr>
            <a:spLocks noChangeShapeType="1"/>
          </p:cNvSpPr>
          <p:nvPr/>
        </p:nvSpPr>
        <p:spPr bwMode="auto">
          <a:xfrm flipH="1">
            <a:off x="5054600" y="3949700"/>
            <a:ext cx="431800" cy="0"/>
          </a:xfrm>
          <a:prstGeom prst="line">
            <a:avLst/>
          </a:prstGeom>
          <a:noFill/>
          <a:ln w="9525">
            <a:solidFill>
              <a:schemeClr val="tx1"/>
            </a:solidFill>
            <a:round/>
            <a:headEnd/>
            <a:tailEnd type="triangle" w="med" len="med"/>
          </a:ln>
        </p:spPr>
        <p:txBody>
          <a:bodyPr wrap="none" lIns="90000" tIns="46800" rIns="90000" bIns="46800" anchor="ctr"/>
          <a:lstStyle/>
          <a:p>
            <a:endParaRPr lang="en-US"/>
          </a:p>
        </p:txBody>
      </p:sp>
      <p:sp>
        <p:nvSpPr>
          <p:cNvPr id="35880" name="Text Box 86"/>
          <p:cNvSpPr txBox="1">
            <a:spLocks noChangeArrowheads="1"/>
          </p:cNvSpPr>
          <p:nvPr/>
        </p:nvSpPr>
        <p:spPr bwMode="auto">
          <a:xfrm>
            <a:off x="3397250" y="3733800"/>
            <a:ext cx="1727200" cy="366712"/>
          </a:xfrm>
          <a:prstGeom prst="rect">
            <a:avLst/>
          </a:prstGeom>
          <a:noFill/>
          <a:ln w="9525">
            <a:noFill/>
            <a:miter lim="800000"/>
            <a:headEnd/>
            <a:tailEnd/>
          </a:ln>
        </p:spPr>
        <p:txBody>
          <a:bodyPr lIns="90000" tIns="46800" rIns="90000" bIns="46800">
            <a:spAutoFit/>
          </a:bodyPr>
          <a:lstStyle/>
          <a:p>
            <a:pPr algn="ctr">
              <a:spcBef>
                <a:spcPct val="50000"/>
              </a:spcBef>
            </a:pPr>
            <a:r>
              <a:rPr lang="tr-TR" sz="1800" dirty="0"/>
              <a:t>Nitelik İsimleri</a:t>
            </a:r>
          </a:p>
        </p:txBody>
      </p:sp>
      <p:sp>
        <p:nvSpPr>
          <p:cNvPr id="35881" name="Text Box 87"/>
          <p:cNvSpPr txBox="1">
            <a:spLocks noChangeArrowheads="1"/>
          </p:cNvSpPr>
          <p:nvPr/>
        </p:nvSpPr>
        <p:spPr bwMode="auto">
          <a:xfrm>
            <a:off x="3398837" y="4886325"/>
            <a:ext cx="1727200" cy="641350"/>
          </a:xfrm>
          <a:prstGeom prst="rect">
            <a:avLst/>
          </a:prstGeom>
          <a:noFill/>
          <a:ln w="9525">
            <a:noFill/>
            <a:miter lim="800000"/>
            <a:headEnd/>
            <a:tailEnd/>
          </a:ln>
        </p:spPr>
        <p:txBody>
          <a:bodyPr lIns="90000" tIns="46800" rIns="90000" bIns="46800">
            <a:spAutoFit/>
          </a:bodyPr>
          <a:lstStyle/>
          <a:p>
            <a:pPr algn="ctr">
              <a:spcBef>
                <a:spcPct val="50000"/>
              </a:spcBef>
            </a:pPr>
            <a:r>
              <a:rPr lang="tr-TR" sz="1800"/>
              <a:t>Değer Alanları (Kayıtlar)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143000" y="762000"/>
            <a:ext cx="7010400" cy="635000"/>
          </a:xfrm>
        </p:spPr>
        <p:txBody>
          <a:bodyPr>
            <a:noAutofit/>
          </a:bodyPr>
          <a:lstStyle/>
          <a:p>
            <a:pPr algn="ctr" eaLnBrk="1" hangingPunct="1"/>
            <a:r>
              <a:rPr lang="tr-TR" b="1" dirty="0" smtClean="0"/>
              <a:t>İlişkinin (tablonun) Özellikleri</a:t>
            </a:r>
          </a:p>
        </p:txBody>
      </p:sp>
      <p:sp>
        <p:nvSpPr>
          <p:cNvPr id="36867" name="Rectangle 3"/>
          <p:cNvSpPr>
            <a:spLocks noGrp="1" noChangeArrowheads="1"/>
          </p:cNvSpPr>
          <p:nvPr>
            <p:ph idx="1"/>
          </p:nvPr>
        </p:nvSpPr>
        <p:spPr>
          <a:xfrm>
            <a:off x="838200" y="1752600"/>
            <a:ext cx="7943088" cy="4114800"/>
          </a:xfrm>
        </p:spPr>
        <p:txBody>
          <a:bodyPr>
            <a:normAutofit/>
          </a:bodyPr>
          <a:lstStyle/>
          <a:p>
            <a:pPr marL="533400" indent="-533400" eaLnBrk="1" hangingPunct="1">
              <a:lnSpc>
                <a:spcPct val="80000"/>
              </a:lnSpc>
              <a:buFontTx/>
              <a:buAutoNum type="arabicPeriod"/>
            </a:pPr>
            <a:r>
              <a:rPr lang="tr-TR" sz="2800" dirty="0" smtClean="0"/>
              <a:t>Satırların (kayıtların) sırası önemsizdir.</a:t>
            </a:r>
          </a:p>
          <a:p>
            <a:pPr marL="533400" indent="-533400" eaLnBrk="1" hangingPunct="1">
              <a:lnSpc>
                <a:spcPct val="80000"/>
              </a:lnSpc>
              <a:buFontTx/>
              <a:buAutoNum type="arabicPeriod"/>
            </a:pPr>
            <a:r>
              <a:rPr lang="tr-TR" sz="2800" dirty="0" smtClean="0"/>
              <a:t>Tüm satırların birbirinden farklı olması gerekir (ilişki bir satırlar kümesi olduğuna göre aynı satır ilişkide birden çok kez yer alamaz).</a:t>
            </a:r>
          </a:p>
          <a:p>
            <a:pPr marL="533400" indent="-533400" eaLnBrk="1" hangingPunct="1">
              <a:lnSpc>
                <a:spcPct val="80000"/>
              </a:lnSpc>
              <a:buFontTx/>
              <a:buAutoNum type="arabicPeriod"/>
            </a:pPr>
            <a:r>
              <a:rPr lang="tr-TR" sz="2800" dirty="0" smtClean="0"/>
              <a:t>Tüm satırlar birbirinden farklı olduğuna göre ilişkinin en az bir anahtarı vardır. En kötü olasılıkla, tüm niteliklerin birleşimi anahtarı oluşturur.</a:t>
            </a:r>
          </a:p>
          <a:p>
            <a:pPr marL="533400" indent="-533400" eaLnBrk="1" hangingPunct="1">
              <a:lnSpc>
                <a:spcPct val="80000"/>
              </a:lnSpc>
              <a:buFontTx/>
              <a:buAutoNum type="arabicPeriod"/>
            </a:pPr>
            <a:r>
              <a:rPr lang="tr-TR" sz="2800" dirty="0" smtClean="0"/>
              <a:t>İlişkinin her sütunu bir niteliğe karşılık geldiğine ve sütun başlığında niteliğin adı yer aldığına göre, sütunların sırası da önemsizdir.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219200" y="914400"/>
            <a:ext cx="6952488" cy="635000"/>
          </a:xfrm>
        </p:spPr>
        <p:txBody>
          <a:bodyPr>
            <a:noAutofit/>
          </a:bodyPr>
          <a:lstStyle/>
          <a:p>
            <a:pPr algn="ctr" eaLnBrk="1" hangingPunct="1"/>
            <a:r>
              <a:rPr lang="tr-TR" b="1" dirty="0" smtClean="0"/>
              <a:t>İlişkinin (tablonun) Özellikleri</a:t>
            </a:r>
          </a:p>
        </p:txBody>
      </p:sp>
      <p:sp>
        <p:nvSpPr>
          <p:cNvPr id="37891" name="Rectangle 3"/>
          <p:cNvSpPr>
            <a:spLocks noGrp="1" noChangeArrowheads="1"/>
          </p:cNvSpPr>
          <p:nvPr>
            <p:ph idx="1"/>
          </p:nvPr>
        </p:nvSpPr>
        <p:spPr>
          <a:xfrm>
            <a:off x="914400" y="1752600"/>
            <a:ext cx="7943088" cy="3810000"/>
          </a:xfrm>
        </p:spPr>
        <p:txBody>
          <a:bodyPr/>
          <a:lstStyle/>
          <a:p>
            <a:pPr marL="533400" indent="-533400" eaLnBrk="1" hangingPunct="1">
              <a:buFontTx/>
              <a:buAutoNum type="arabicPeriod" startAt="5"/>
            </a:pPr>
            <a:r>
              <a:rPr lang="tr-TR" sz="2800" dirty="0" smtClean="0"/>
              <a:t>Bir sütunda yer alan tüm değerler, belirli bir değer alanından gelen değerler olup tümünün türü aynıdır.</a:t>
            </a:r>
          </a:p>
          <a:p>
            <a:pPr marL="533400" indent="-533400" eaLnBrk="1" hangingPunct="1">
              <a:buFontTx/>
              <a:buAutoNum type="arabicPeriod" startAt="5"/>
            </a:pPr>
            <a:r>
              <a:rPr lang="tr-TR" sz="2800" dirty="0" smtClean="0"/>
              <a:t>Tabloda yer alan her değer bir sayı, bir ad, bir miktar, bir tutar, bir adres, bir tarih,.. vb gibi yalın değerler olabilir. Tablonun bir öğesi bir dizi, bir vektör, bir başka tablo ya da karmaşık bir değer olamaz. Başka bir deyişle tablonun nitelikleri yalın ve tek değerli niteliklerdir.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371600" y="747973"/>
            <a:ext cx="6347713" cy="699827"/>
          </a:xfrm>
        </p:spPr>
        <p:txBody>
          <a:bodyPr>
            <a:noAutofit/>
          </a:bodyPr>
          <a:lstStyle/>
          <a:p>
            <a:pPr algn="ctr" eaLnBrk="1" hangingPunct="1"/>
            <a:r>
              <a:rPr lang="tr-TR" b="1" dirty="0" smtClean="0"/>
              <a:t>Tablolarda </a:t>
            </a:r>
            <a:r>
              <a:rPr lang="tr-TR" b="1" dirty="0" smtClean="0"/>
              <a:t>Anahtarlar</a:t>
            </a:r>
          </a:p>
        </p:txBody>
      </p:sp>
      <p:sp>
        <p:nvSpPr>
          <p:cNvPr id="38915" name="Rectangle 4"/>
          <p:cNvSpPr>
            <a:spLocks noGrp="1" noChangeArrowheads="1"/>
          </p:cNvSpPr>
          <p:nvPr>
            <p:ph idx="1"/>
          </p:nvPr>
        </p:nvSpPr>
        <p:spPr>
          <a:xfrm>
            <a:off x="685800" y="1905000"/>
            <a:ext cx="7866888" cy="3657600"/>
          </a:xfrm>
        </p:spPr>
        <p:txBody>
          <a:bodyPr>
            <a:noAutofit/>
          </a:bodyPr>
          <a:lstStyle/>
          <a:p>
            <a:pPr eaLnBrk="1" hangingPunct="1">
              <a:lnSpc>
                <a:spcPct val="90000"/>
              </a:lnSpc>
              <a:buFont typeface="Arial" panose="020B0604020202020204" pitchFamily="34" charset="0"/>
              <a:buChar char="•"/>
            </a:pPr>
            <a:r>
              <a:rPr lang="tr-TR" sz="2800" dirty="0" smtClean="0"/>
              <a:t>İlişki kuramına göre her ilişkinin (tablonun) mutlaka bir anahtarının bulunması gerekir.</a:t>
            </a:r>
          </a:p>
          <a:p>
            <a:pPr eaLnBrk="1" hangingPunct="1">
              <a:lnSpc>
                <a:spcPct val="90000"/>
              </a:lnSpc>
              <a:buFont typeface="Arial" panose="020B0604020202020204" pitchFamily="34" charset="0"/>
              <a:buChar char="•"/>
            </a:pPr>
            <a:r>
              <a:rPr lang="tr-TR" sz="2800" dirty="0" smtClean="0"/>
              <a:t>Bir ilişkinin niteliklerinin bir ya da birkaç altkümesinin değerleri tüm kayıtlarda birbirinden farklıdır. </a:t>
            </a:r>
          </a:p>
          <a:p>
            <a:pPr eaLnBrk="1" hangingPunct="1">
              <a:lnSpc>
                <a:spcPct val="90000"/>
              </a:lnSpc>
              <a:buFont typeface="Arial" panose="020B0604020202020204" pitchFamily="34" charset="0"/>
              <a:buChar char="•"/>
            </a:pPr>
            <a:r>
              <a:rPr lang="tr-TR" sz="2800" dirty="0" smtClean="0"/>
              <a:t>En kötü koşullarda ilişki anahtarı tüm niteliklerden oluşur. </a:t>
            </a:r>
          </a:p>
          <a:p>
            <a:pPr eaLnBrk="1" hangingPunct="1">
              <a:lnSpc>
                <a:spcPct val="90000"/>
              </a:lnSpc>
              <a:buFont typeface="Arial" panose="020B0604020202020204" pitchFamily="34" charset="0"/>
              <a:buChar char="•"/>
            </a:pPr>
            <a:r>
              <a:rPr lang="tr-TR" sz="2800" dirty="0" smtClean="0"/>
              <a:t>Her ilişkinin anahtarının ya da anahtarlarının bilinmesi son derece önemlidir.</a:t>
            </a:r>
          </a:p>
          <a:p>
            <a:pPr eaLnBrk="1" hangingPunct="1">
              <a:lnSpc>
                <a:spcPct val="90000"/>
              </a:lnSpc>
              <a:buFont typeface="Arial" panose="020B0604020202020204" pitchFamily="34" charset="0"/>
              <a:buChar char="•"/>
            </a:pPr>
            <a:endParaRPr lang="tr-TR"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762000" y="398818"/>
            <a:ext cx="7848600" cy="1320800"/>
          </a:xfrm>
        </p:spPr>
        <p:txBody>
          <a:bodyPr>
            <a:noAutofit/>
          </a:bodyPr>
          <a:lstStyle/>
          <a:p>
            <a:pPr algn="ctr" eaLnBrk="1" hangingPunct="1"/>
            <a:r>
              <a:rPr lang="tr-TR" b="1" dirty="0" smtClean="0"/>
              <a:t>Varlık-İlişki ŞemalarınınTablolara Dönüştürülmesi</a:t>
            </a:r>
          </a:p>
        </p:txBody>
      </p:sp>
      <p:sp>
        <p:nvSpPr>
          <p:cNvPr id="2051" name="Rectangle 5"/>
          <p:cNvSpPr>
            <a:spLocks noGrp="1" noChangeArrowheads="1"/>
          </p:cNvSpPr>
          <p:nvPr>
            <p:ph idx="1"/>
          </p:nvPr>
        </p:nvSpPr>
        <p:spPr>
          <a:xfrm>
            <a:off x="533400" y="1828800"/>
            <a:ext cx="8229600" cy="3810000"/>
          </a:xfrm>
        </p:spPr>
        <p:txBody>
          <a:bodyPr>
            <a:normAutofit/>
          </a:bodyPr>
          <a:lstStyle/>
          <a:p>
            <a:pPr algn="just" eaLnBrk="1" hangingPunct="1">
              <a:lnSpc>
                <a:spcPct val="90000"/>
              </a:lnSpc>
              <a:buFont typeface="Arial" panose="020B0604020202020204" pitchFamily="34" charset="0"/>
              <a:buChar char="•"/>
            </a:pPr>
            <a:r>
              <a:rPr lang="tr-TR" sz="2800" dirty="0" smtClean="0"/>
              <a:t>Varlık-ilişki modeli kullanılarak veri modelleme yapıldığında, eğer veri tabanını oluşturmak için ilişkisel bir VTYS kullanılacaksa, oluşturulan varlık-ilişki çizelgesinin ilişki şemalarına dönüştürülmesi gerekir.</a:t>
            </a:r>
          </a:p>
          <a:p>
            <a:pPr algn="just" eaLnBrk="1" hangingPunct="1">
              <a:lnSpc>
                <a:spcPct val="90000"/>
              </a:lnSpc>
              <a:buFont typeface="Arial" panose="020B0604020202020204" pitchFamily="34" charset="0"/>
              <a:buChar char="•"/>
            </a:pPr>
            <a:r>
              <a:rPr lang="tr-TR" sz="2800" dirty="0" smtClean="0"/>
              <a:t>Bu amaçla varlık-ilişki modelindeki her farklı kavramın (varlık kümesi, nitelik, ilişki kümesi, ilişki kümesinin tanımlayıcı niteliği, güçlü ve zayıf varlık kümeleri, var olma bağımlılığı, genelleme, kümeleme, ..vb) ilişkisel modelde nasıl gösterileceğinin bilinmesi gerekir.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304800"/>
            <a:ext cx="6347713" cy="1320800"/>
          </a:xfrm>
        </p:spPr>
        <p:txBody>
          <a:bodyPr>
            <a:noAutofit/>
          </a:bodyPr>
          <a:lstStyle/>
          <a:p>
            <a:pPr algn="ctr" eaLnBrk="1" hangingPunct="1"/>
            <a:r>
              <a:rPr lang="tr-TR" b="1" dirty="0" smtClean="0"/>
              <a:t>Varlık Kümelerinin Dönüştürülmesi</a:t>
            </a:r>
          </a:p>
        </p:txBody>
      </p:sp>
      <p:sp>
        <p:nvSpPr>
          <p:cNvPr id="3075" name="Rectangle 3"/>
          <p:cNvSpPr>
            <a:spLocks noGrp="1" noChangeArrowheads="1"/>
          </p:cNvSpPr>
          <p:nvPr>
            <p:ph idx="1"/>
          </p:nvPr>
        </p:nvSpPr>
        <p:spPr>
          <a:xfrm>
            <a:off x="688212" y="1905000"/>
            <a:ext cx="7866888" cy="2032000"/>
          </a:xfrm>
        </p:spPr>
        <p:txBody>
          <a:bodyPr>
            <a:normAutofit/>
          </a:bodyPr>
          <a:lstStyle/>
          <a:p>
            <a:pPr algn="just" eaLnBrk="1" hangingPunct="1">
              <a:buFont typeface="Arial" panose="020B0604020202020204" pitchFamily="34" charset="0"/>
              <a:buChar char="•"/>
            </a:pPr>
            <a:r>
              <a:rPr lang="tr-TR" sz="2800" dirty="0" smtClean="0"/>
              <a:t>Varlık-ilişki modelindeki her varlık kümesi için ilişkisel modelde bir ilişki şeması oluşturulur.</a:t>
            </a:r>
          </a:p>
          <a:p>
            <a:pPr algn="just" eaLnBrk="1" hangingPunct="1">
              <a:buFont typeface="Arial" panose="020B0604020202020204" pitchFamily="34" charset="0"/>
              <a:buChar char="•"/>
            </a:pPr>
            <a:r>
              <a:rPr lang="tr-TR" sz="2800" dirty="0" smtClean="0"/>
              <a:t>İlişkinin nitelikleri olarak da varlık kümesinin nitelikleri kullanılır.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2928F625EB844084CA3D09C61CF9E6" ma:contentTypeVersion="" ma:contentTypeDescription="Create a new document." ma:contentTypeScope="" ma:versionID="4f751a46a76c83ff83ad4cece4022fce">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262A46C-9DE8-4918-B70A-035BDCA3117E}"/>
</file>

<file path=customXml/itemProps2.xml><?xml version="1.0" encoding="utf-8"?>
<ds:datastoreItem xmlns:ds="http://schemas.openxmlformats.org/officeDocument/2006/customXml" ds:itemID="{7F2A5592-1D1D-4255-9F73-0A3AD6B22A39}"/>
</file>

<file path=customXml/itemProps3.xml><?xml version="1.0" encoding="utf-8"?>
<ds:datastoreItem xmlns:ds="http://schemas.openxmlformats.org/officeDocument/2006/customXml" ds:itemID="{8E1D329D-3371-4AA3-8353-B08780384F55}"/>
</file>

<file path=docProps/app.xml><?xml version="1.0" encoding="utf-8"?>
<Properties xmlns="http://schemas.openxmlformats.org/officeDocument/2006/extended-properties" xmlns:vt="http://schemas.openxmlformats.org/officeDocument/2006/docPropsVTypes">
  <Template>Retrospect</Template>
  <TotalTime>716</TotalTime>
  <Words>1413</Words>
  <Application>Microsoft Office PowerPoint</Application>
  <PresentationFormat>On-screen Show (4:3)</PresentationFormat>
  <Paragraphs>166</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Retrospect</vt:lpstr>
      <vt:lpstr>Ders 4</vt:lpstr>
      <vt:lpstr>Ders İçeriği</vt:lpstr>
      <vt:lpstr>İLİŞKİSEL VERİ MODELİ Tablolar ile Gösterim</vt:lpstr>
      <vt:lpstr>Örnek</vt:lpstr>
      <vt:lpstr>İlişkinin (tablonun) Özellikleri</vt:lpstr>
      <vt:lpstr>İlişkinin (tablonun) Özellikleri</vt:lpstr>
      <vt:lpstr>Tablolarda Anahtarlar</vt:lpstr>
      <vt:lpstr>Varlık-İlişki ŞemalarınınTablolara Dönüştürülmesi</vt:lpstr>
      <vt:lpstr>Varlık Kümelerinin Dönüştürülmesi</vt:lpstr>
      <vt:lpstr>Örnek</vt:lpstr>
      <vt:lpstr>İlişki Kümelerinin Dönüştürülmesi</vt:lpstr>
      <vt:lpstr>Birden-Çoğa İlişki Kümelerinin Dönüştürülmesi</vt:lpstr>
      <vt:lpstr>Örnek</vt:lpstr>
      <vt:lpstr>Birden-Bire İlişki Kümelerinin Dönüştürülmesi</vt:lpstr>
      <vt:lpstr>Örnek</vt:lpstr>
      <vt:lpstr>Örnek</vt:lpstr>
      <vt:lpstr>Örnek</vt:lpstr>
      <vt:lpstr>Yinelemeli (Unary/Recursive) İlişkiler</vt:lpstr>
      <vt:lpstr>Yinelemeli İlişkiler</vt:lpstr>
      <vt:lpstr>Örnek</vt:lpstr>
      <vt:lpstr>Çoktan-Çoğa İlişki Kümelerinin Dönüştürülmesi</vt:lpstr>
      <vt:lpstr>Örnek</vt:lpstr>
      <vt:lpstr>Zayıf  Varlık Kümelerinin Dönüştürülmesi</vt:lpstr>
      <vt:lpstr>Zayıf  Varlık Kümelerinin Dönüştürülmesi</vt:lpstr>
      <vt:lpstr>Örnek</vt:lpstr>
      <vt:lpstr>Genelleme (is-a) İlişkisinin Dönüştürülmesi</vt:lpstr>
      <vt:lpstr>Genelleme (is-a) İlişkisinin Dönüştürülmesi (Devam)</vt:lpstr>
      <vt:lpstr>Soru1: Aşağıdaki Varlık-İlişki Şemasını tabloya çeviriniz.</vt:lpstr>
      <vt:lpstr>Soru2: Aşağıdaki Varlık-İlişki Şemasını tabloya çeviriniz.</vt:lpstr>
      <vt:lpstr>Soru3: Aşağıdaki Varlık-İlişki Şemasını tabloya çeviriniz.</vt:lpstr>
      <vt:lpstr>Soru4: Aşağıdaki Varlık-İlişki Şemasını tabloya çeviriniz.</vt:lpstr>
    </vt:vector>
  </TitlesOfParts>
  <Company>EMUCC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Çalışma Soruları</dc:title>
  <dc:creator>BIM-EMU</dc:creator>
  <cp:lastModifiedBy>Microsoft account</cp:lastModifiedBy>
  <cp:revision>89</cp:revision>
  <dcterms:created xsi:type="dcterms:W3CDTF">2010-03-17T11:41:47Z</dcterms:created>
  <dcterms:modified xsi:type="dcterms:W3CDTF">2020-04-14T11:22:10Z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0x010100512928F625EB844084CA3D09C61CF9E6</vt:lpwstr>
  </property>
</Properties>
</file>