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98" r:id="rId2"/>
    <p:sldId id="299" r:id="rId3"/>
    <p:sldId id="257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123FD0-C20A-44AB-B84C-86DA154A01BE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97056-A541-4492-A5B1-590DB2AB69A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15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70681-5E4C-489C-BEBB-C68F7F46941F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FE343-5974-40CC-B295-7664D6219C2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9463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61D9D-9D8B-4786-8ACB-B2D5855228AB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476D7-BE28-4A7A-AEC2-724228CADFE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4559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D3294-CB9C-4D53-85C0-E01632E53D27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9C225-695C-48FC-94B5-69E4F816F0D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871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C29CC-07E3-49B1-9E23-AA623467B918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D79F5-3311-4A66-93D2-A49CC5210C38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94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9FCA7-866E-4BA6-891F-2FCE12547208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87F7-75B8-484A-93B5-2894A264E72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3362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E6944-7808-4270-87BA-EA148F454BEA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5A92E-EAC7-42B0-A687-C85686B27C9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02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025893-2E6B-4478-9CD5-D95599961C60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2B4DC-B2BA-4F70-8ED2-FB32029E126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7616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D9514-DCDD-4FC4-9124-55FEAC9FB2C1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1795B-127D-4428-A7F6-5F425D2F4BA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568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02B50A-7A6A-422D-9C51-CB3FAF3F13B5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4544A5-DC50-4C34-899E-C9490F152F8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9831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305ABF-FED3-4644-9E8C-BCE353A7B64C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1EE2F-B1D3-4D74-A9D0-C1BEA8749EAB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2243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5E1B30-E244-491A-B119-E3E1B017963A}" type="datetimeFigureOut">
              <a:rPr lang="en-US" smtClean="0"/>
              <a:pPr>
                <a:defRPr/>
              </a:pPr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829488-768C-4A20-895F-5D981AA6EEB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43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Ders 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altLang="en-US" b="1" dirty="0">
                <a:solidFill>
                  <a:schemeClr val="tx1"/>
                </a:solidFill>
              </a:rPr>
              <a:t>NORMALLEŞTİRME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789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9139"/>
            <a:ext cx="7543800" cy="746761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Normal Olmayan Form (UNF)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23900" y="1758855"/>
            <a:ext cx="7772400" cy="15939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İlişkisel veritabanı modelinin temel kuralına göre bütün niteliklerin aldığı değerler atomik (tek ve basit) olmalıdır.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Aşağıdaki dağıtım tablosu bu kurala uymamaktadır, bu yüzden normal değildir.</a:t>
            </a:r>
            <a:endParaRPr lang="en-US" alt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85794"/>
              </p:ext>
            </p:extLst>
          </p:nvPr>
        </p:nvGraphicFramePr>
        <p:xfrm>
          <a:off x="1181100" y="3625755"/>
          <a:ext cx="6858000" cy="1752600"/>
        </p:xfrm>
        <a:graphic>
          <a:graphicData uri="http://schemas.openxmlformats.org/drawingml/2006/table">
            <a:tbl>
              <a:tblPr/>
              <a:tblGrid>
                <a:gridCol w="1351871"/>
                <a:gridCol w="1313692"/>
                <a:gridCol w="1138152"/>
                <a:gridCol w="1053896"/>
                <a:gridCol w="2000389"/>
              </a:tblGrid>
              <a:tr h="350520"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tr-T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üşteri_No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Şehir_Kodu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Şehir_Adı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Parti_No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Miktar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1,2,3,4,6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300,200,400,200,100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Ankara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300,400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Ankara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2,4,5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200,300,400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68322"/>
            <a:ext cx="6348413" cy="1320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Birinci Normal Form Uygulandığında: 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73200"/>
          <a:ext cx="7543798" cy="4724400"/>
        </p:xfrm>
        <a:graphic>
          <a:graphicData uri="http://schemas.openxmlformats.org/drawingml/2006/table">
            <a:tbl>
              <a:tblPr/>
              <a:tblGrid>
                <a:gridCol w="1508602"/>
                <a:gridCol w="1508602"/>
                <a:gridCol w="1508602"/>
                <a:gridCol w="1508602"/>
                <a:gridCol w="1509390"/>
              </a:tblGrid>
              <a:tr h="393700"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tr-T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üşteri_No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Şehir_Kodu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Şehir_Adı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Parti_No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Miktar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Ankara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Ankara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Ankara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İstanbul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Birinci Normal Formun Sorunları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8305800" cy="233679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altLang="en-US" sz="2800" dirty="0" smtClean="0"/>
              <a:t> Birinci normal formdaki bir tablo bazı alanlarda tekrarlı verilere sahiptir.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altLang="en-US" sz="2800" dirty="0" smtClean="0"/>
              <a:t> Bu tekrarlar ekleme, silme ve güncelleme işlemlerinde sorunlara neden olacaktır.</a:t>
            </a:r>
          </a:p>
          <a:p>
            <a:pPr algn="just"/>
            <a:endParaRPr lang="tr-TR" altLang="en-US" sz="2800" dirty="0" smtClean="0"/>
          </a:p>
          <a:p>
            <a:pPr algn="just"/>
            <a:endParaRPr lang="en-US" alt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348412" cy="7842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İkinci Normal Form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59606" y="1828801"/>
            <a:ext cx="7772400" cy="3657600"/>
          </a:xfrm>
        </p:spPr>
        <p:txBody>
          <a:bodyPr>
            <a:normAutofit/>
          </a:bodyPr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dirty="0" smtClean="0"/>
              <a:t>Birinci normal formdaki sorunlardan kurtulmak için nitelikler arasındaki işlevsel bağımlılıktan yararlanılarak birinci normal form (1NF) tablolarının birden fazla tabloya dönüştürülmesi sonucunda ikinci normal forma (2NF) ulaşılır.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dirty="0" smtClean="0"/>
              <a:t>İkinci normal formda, ilişkisel tablonun her bir anahtar olamayan sütunu birincil anahtara kısmi bağımlı değil, tam işlevsel bağımlı olmalıdır.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836"/>
            <a:ext cx="6348413" cy="13208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İkinci Normal Formun Sorunları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91450" cy="142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Birinci normal formdaki güncelleme sorununu ikinci normal forma dönüştürme ile ortadan kaldırmış olsa da,ikinci normal formda da ekleme ve silme sorunları olabilmektedir.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348413" cy="7874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Üçüncü Normal Form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0" y="1828801"/>
            <a:ext cx="7924800" cy="1904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Birinci normal formdaki sorunlardan kurtulmak için nitelikler arasında </a:t>
            </a:r>
            <a:r>
              <a:rPr lang="tr-TR" altLang="en-US" sz="2400" u="sng" dirty="0" smtClean="0"/>
              <a:t>kısmi işlevsel bağımlılıklar </a:t>
            </a:r>
            <a:r>
              <a:rPr lang="tr-TR" altLang="en-US" sz="2400" dirty="0" smtClean="0"/>
              <a:t>ortadan kaldırılır.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İkinci normal formdaki sorunlardan kurtulmak için de nitelikler arasındaki </a:t>
            </a:r>
            <a:r>
              <a:rPr lang="tr-TR" altLang="en-US" sz="2400" u="sng" dirty="0" smtClean="0"/>
              <a:t>geçişli işlevsel bağımlılıklar</a:t>
            </a:r>
            <a:r>
              <a:rPr lang="tr-TR" altLang="en-US" sz="2400" dirty="0" smtClean="0"/>
              <a:t> ortadan kaldırılmalıdır.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856" y="738187"/>
            <a:ext cx="6738144" cy="7112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Boyce-Codd Normal Form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98102" y="1828800"/>
            <a:ext cx="7867650" cy="36054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Her belirleyicinin bir anahtar oluması halidir.</a:t>
            </a:r>
          </a:p>
          <a:p>
            <a:pPr marL="0" indent="0">
              <a:buNone/>
            </a:pPr>
            <a:r>
              <a:rPr lang="tr-TR" altLang="en-US" sz="2400" dirty="0" smtClean="0"/>
              <a:t>Örnek olarak aşağıdaki tabloyu düşünelim: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en-US" sz="2400" dirty="0" smtClean="0"/>
              <a:t>Öğrenci(ÖğrNo, Bölüm, Danışman)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40665"/>
              </p:ext>
            </p:extLst>
          </p:nvPr>
        </p:nvGraphicFramePr>
        <p:xfrm>
          <a:off x="2269727" y="3380855"/>
          <a:ext cx="4724401" cy="1648345"/>
        </p:xfrm>
        <a:graphic>
          <a:graphicData uri="http://schemas.openxmlformats.org/drawingml/2006/table">
            <a:tbl>
              <a:tblPr/>
              <a:tblGrid>
                <a:gridCol w="1231622"/>
                <a:gridCol w="1813752"/>
                <a:gridCol w="1679027"/>
              </a:tblGrid>
              <a:tr h="24388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tr-TR" sz="16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ÖğrNo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u="sng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Bölüm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Danışman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57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Matematik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A.Etikan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15845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M.Akıncı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33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Biyoloji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K.Sönmez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789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Matematik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A.Etikan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01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487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M.Akıncı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348413" cy="609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Boyce-Codd Normal Form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45963"/>
              </p:ext>
            </p:extLst>
          </p:nvPr>
        </p:nvGraphicFramePr>
        <p:xfrm>
          <a:off x="1524000" y="1905000"/>
          <a:ext cx="5486400" cy="2133600"/>
        </p:xfrm>
        <a:graphic>
          <a:graphicData uri="http://schemas.openxmlformats.org/drawingml/2006/table">
            <a:tbl>
              <a:tblPr/>
              <a:tblGrid>
                <a:gridCol w="1430271"/>
                <a:gridCol w="2106292"/>
                <a:gridCol w="1949837"/>
              </a:tblGrid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tr-TR" sz="16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ÖğrNo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u="sng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Bölüm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Danışman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Matematik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A.Etikan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M.Akıncı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Biyoloji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K.Sönmez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789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Matematik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A.Etikan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487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M.Akıncı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2006" y="4296770"/>
            <a:ext cx="7467600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600" dirty="0">
                <a:latin typeface="+mn-lt"/>
              </a:rPr>
              <a:t>1NF ? EVET (bütün niteliklerin aldığı değerler atomik)</a:t>
            </a:r>
          </a:p>
          <a:p>
            <a:pPr eaLnBrk="1" hangingPunct="1">
              <a:defRPr/>
            </a:pPr>
            <a:r>
              <a:rPr lang="tr-TR" sz="2600" dirty="0">
                <a:latin typeface="+mn-lt"/>
              </a:rPr>
              <a:t>2NF? EVET (kısmi bağımlılık yok)</a:t>
            </a:r>
          </a:p>
          <a:p>
            <a:pPr eaLnBrk="1" hangingPunct="1">
              <a:defRPr/>
            </a:pPr>
            <a:r>
              <a:rPr lang="tr-TR" sz="2600" dirty="0">
                <a:latin typeface="+mn-lt"/>
              </a:rPr>
              <a:t>3NF? EVET (geçişli bağımlılık yok)</a:t>
            </a:r>
            <a:endParaRPr lang="en-US" sz="26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348413" cy="66833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Boyce-Codd Normal Form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906" y="3984009"/>
            <a:ext cx="7696200" cy="2188191"/>
          </a:xfrm>
        </p:spPr>
        <p:txBody>
          <a:bodyPr rtlCol="0"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 üç normal formu da sağlıyor. SORUN VAR MI?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EVET!!!!</a:t>
            </a:r>
          </a:p>
          <a:p>
            <a:pPr marL="576262" indent="-457200" fontAlgn="auto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456 no’lu öğrenci silinirse Biyoloji ve K.Sönmez yok olacak!</a:t>
            </a:r>
          </a:p>
          <a:p>
            <a:pPr marL="576262" indent="-457200" fontAlgn="auto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 öğrenci Fizik bölümüne kaydolmayana kadar bu bölüm var olmayacak!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081182"/>
              </p:ext>
            </p:extLst>
          </p:nvPr>
        </p:nvGraphicFramePr>
        <p:xfrm>
          <a:off x="1219200" y="1828800"/>
          <a:ext cx="5486400" cy="2133600"/>
        </p:xfrm>
        <a:graphic>
          <a:graphicData uri="http://schemas.openxmlformats.org/drawingml/2006/table">
            <a:tbl>
              <a:tblPr/>
              <a:tblGrid>
                <a:gridCol w="1430271"/>
                <a:gridCol w="2106292"/>
                <a:gridCol w="1949837"/>
              </a:tblGrid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tr-TR" sz="16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ÖğrNo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Bölüm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Danışman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Matematik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A.Etikan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M.Akıncı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456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Biyoloji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K.Sönmez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789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Matematik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A.Etikan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487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M.Akıncı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Çözüm: Belirleyicileri anahtar yap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345266"/>
          </a:xfrm>
        </p:spPr>
        <p:txBody>
          <a:bodyPr/>
          <a:lstStyle/>
          <a:p>
            <a:r>
              <a:rPr lang="tr-TR" altLang="en-US" sz="2400" dirty="0" smtClean="0"/>
              <a:t>Birincil Anahtar:  (ÖğrNo, Bölüm)</a:t>
            </a:r>
          </a:p>
          <a:p>
            <a:r>
              <a:rPr lang="tr-TR" altLang="en-US" sz="2400" dirty="0" smtClean="0"/>
              <a:t>Aday Anahtar: (ÖğrNo, Danışman)</a:t>
            </a:r>
          </a:p>
          <a:p>
            <a:r>
              <a:rPr lang="tr-TR" altLang="en-US" sz="2400" dirty="0" smtClean="0"/>
              <a:t>İşlevsel Bağımlılıklar: </a:t>
            </a:r>
          </a:p>
          <a:p>
            <a:pPr lvl="1"/>
            <a:r>
              <a:rPr lang="tr-TR" altLang="en-US" sz="2000" dirty="0" smtClean="0"/>
              <a:t>(ÖğrNo, Bölüm) </a:t>
            </a:r>
            <a:r>
              <a:rPr lang="tr-TR" altLang="en-US" sz="2000" dirty="0" smtClean="0">
                <a:sym typeface="Wingdings" panose="05000000000000000000" pitchFamily="2" charset="2"/>
              </a:rPr>
              <a:t> Danışman</a:t>
            </a:r>
          </a:p>
          <a:p>
            <a:pPr lvl="1"/>
            <a:r>
              <a:rPr lang="tr-TR" altLang="en-US" sz="2000" dirty="0" smtClean="0">
                <a:sym typeface="Wingdings" panose="05000000000000000000" pitchFamily="2" charset="2"/>
              </a:rPr>
              <a:t>Danışman  Bölüm (BCNF bozulur!)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Ders İçeriği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/>
              <a:t> Normalleştirme nedir?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/>
              <a:t> Normalleştirmenin amaçları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/>
              <a:t>İşlevsel Bağımlılık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/>
              <a:t>Normalleştirmenin aşamaları – Normal Formlar</a:t>
            </a:r>
          </a:p>
          <a:p>
            <a:pPr marL="201168" lvl="1" indent="0">
              <a:buNone/>
            </a:pP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0931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497763" cy="762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ÖZET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191000"/>
          </a:xfrm>
        </p:spPr>
        <p:txBody>
          <a:bodyPr/>
          <a:lstStyle/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b="1" dirty="0" smtClean="0"/>
              <a:t>UNF</a:t>
            </a:r>
            <a:r>
              <a:rPr lang="tr-TR" altLang="en-US" sz="2400" dirty="0" smtClean="0"/>
              <a:t>: Normal Olmayan Form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b="1" dirty="0" smtClean="0"/>
              <a:t>1NF</a:t>
            </a:r>
            <a:r>
              <a:rPr lang="tr-TR" altLang="en-US" sz="2400" dirty="0" smtClean="0"/>
              <a:t>: Bütün alan değerleri atomik ise R 1NF’de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b="1" dirty="0" smtClean="0"/>
              <a:t>2NF</a:t>
            </a:r>
            <a:r>
              <a:rPr lang="tr-TR" altLang="en-US" sz="2400" dirty="0" smtClean="0"/>
              <a:t>: R 1NF’de ise ve anahtar olamayan tüm nitelikler anahtara tam bağımlı ise R 2NF’de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b="1" dirty="0" smtClean="0"/>
              <a:t>3NF</a:t>
            </a:r>
            <a:r>
              <a:rPr lang="tr-TR" altLang="en-US" sz="2400" dirty="0" smtClean="0"/>
              <a:t>: R 2NF’de ise ve anahtar olmayan tüm nitelikler anahtara geçişsiz bağımlı ise R 3NF’de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b="1" dirty="0" smtClean="0"/>
              <a:t>BCNF</a:t>
            </a:r>
            <a:r>
              <a:rPr lang="tr-TR" altLang="en-US" sz="2400" dirty="0" smtClean="0"/>
              <a:t>: Her belirleyici bir aday anahtar ise R BCNF’de</a:t>
            </a:r>
          </a:p>
          <a:p>
            <a:pPr marL="365125" indent="-282575">
              <a:buFont typeface="Wingdings 2" panose="05020102010507070707" pitchFamily="18" charset="2"/>
              <a:buChar char=""/>
            </a:pPr>
            <a:r>
              <a:rPr lang="tr-TR" altLang="en-US" sz="2400" b="1" dirty="0" smtClean="0"/>
              <a:t>Belirleyici</a:t>
            </a:r>
            <a:r>
              <a:rPr lang="tr-TR" altLang="en-US" sz="2400" dirty="0" smtClean="0"/>
              <a:t>: Başka bir niteliğin tam işlevsel bağımlı oldugu nitelik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918" y="914400"/>
            <a:ext cx="7497763" cy="6858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Veritabanını 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tr-TR" b="1" dirty="0" smtClean="0">
                <a:solidFill>
                  <a:schemeClr val="tx1"/>
                </a:solidFill>
              </a:rPr>
              <a:t>ormalleştirmek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46918" y="1868606"/>
            <a:ext cx="7772400" cy="4227394"/>
          </a:xfrm>
        </p:spPr>
        <p:txBody>
          <a:bodyPr rtlCol="0">
            <a:norm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 İlişkisel </a:t>
            </a:r>
            <a:r>
              <a:rPr lang="tr-TR" altLang="tr-TR" sz="2400" dirty="0"/>
              <a:t>veritabanı tasarlanması aşamasında verinin tekrarlanmasını, kaybını veya yetersizliğini önlemek için normalleştirme işlemi uygulanır.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 Normalleştirme</a:t>
            </a:r>
            <a:r>
              <a:rPr lang="tr-TR" altLang="tr-TR" sz="2400" dirty="0"/>
              <a:t>, aynı zamanda “ilk taslak” veritabanı tasarımının üzerinde değişiklik yapmanın yolu, taslağı son halinde yaklaştırmanın yöntemlerinden birisidir.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 Normalleştirme </a:t>
            </a:r>
            <a:r>
              <a:rPr lang="tr-TR" altLang="tr-TR" sz="2400" dirty="0"/>
              <a:t>altyapısı da ilişkisel modelin altyapısı gibi matematikseldir. Temel alınan kavram, işlevsel bağımlılık (functional dependency) denilen bir kavramdır.</a:t>
            </a:r>
          </a:p>
          <a:p>
            <a:pPr indent="-255588" algn="just" fontAlgn="auto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endParaRPr lang="tr-TR" altLang="tr-T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55588" algn="just" fontAlgn="auto">
              <a:spcAft>
                <a:spcPts val="0"/>
              </a:spcAft>
              <a:buFont typeface="Wingdings 3" panose="05040102010807070707" pitchFamily="18" charset="2"/>
              <a:buChar char=""/>
              <a:defRPr/>
            </a:pPr>
            <a:endParaRPr lang="en-US" altLang="tr-T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543800" cy="67056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Normalleştirmenin Amaçları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752600"/>
            <a:ext cx="7924800" cy="4267200"/>
          </a:xfrm>
        </p:spPr>
        <p:txBody>
          <a:bodyPr rtlCol="0"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tr-TR" b="1" dirty="0" smtClean="0">
                <a:solidFill>
                  <a:schemeClr val="tx1"/>
                </a:solidFill>
              </a:rPr>
              <a:t>1- VERİ BÜTÜNLÜĞÜNÜ SAĞLAMAK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Eğer </a:t>
            </a:r>
            <a:r>
              <a:rPr lang="tr-TR" sz="2400" dirty="0"/>
              <a:t>veri gereksiz yere tekrarlanıyorsa, bu değişik kopyalar, kopyalardan habersiz olan uygulama kodları yüzünden bir süre sonra birbirinden farklı değerleri taşımaya başlayabilirler. Bu doğruluk ve tutarlılık açısından çok kötü bir sonuçtur.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Bu </a:t>
            </a:r>
            <a:r>
              <a:rPr lang="tr-TR" sz="2400" dirty="0"/>
              <a:t>gibi durumlarda ilişkisel veritabanı yönetim sisteminin otomatik bütünlük (automatic integrity) mekanizmaları bile işe yaramaz. Düzeltmenin, uygulama seviyesinde yapılması gerekir. Fakat bu da uygulama programlarını daha karmaşıklaştıracak, dolayısıyla bakımını zorlaştıracaktır.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190" y="914400"/>
            <a:ext cx="7635240" cy="822961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Normalleştirmenin Amaçları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153400" cy="2667000"/>
          </a:xfrm>
        </p:spPr>
        <p:txBody>
          <a:bodyPr rtlCol="0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tr-TR" b="1" dirty="0" smtClean="0">
                <a:solidFill>
                  <a:schemeClr val="tx1"/>
                </a:solidFill>
              </a:rPr>
              <a:t>2- UYGULAMADAN BAĞIMSIZLIK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Uygulama </a:t>
            </a:r>
            <a:r>
              <a:rPr lang="tr-TR" sz="2400" dirty="0"/>
              <a:t>(Application) programının gereksinimlerinin veri tabanının mantıksal modeli üzerinde herhangi bir etkisi olmamalıdır.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Uygulama</a:t>
            </a:r>
            <a:r>
              <a:rPr lang="tr-TR" sz="2400" dirty="0"/>
              <a:t>, mantıksal model üzerinde değil, fiziksel model üzerinde etki yapar.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926" y="1030406"/>
            <a:ext cx="7239000" cy="67056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Normalleştirmenin Amaçları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926" y="1828801"/>
            <a:ext cx="8001000" cy="3352800"/>
          </a:xfrm>
        </p:spPr>
        <p:txBody>
          <a:bodyPr rtlCol="0"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tr-TR" b="1" dirty="0" smtClean="0">
                <a:solidFill>
                  <a:schemeClr val="tx1"/>
                </a:solidFill>
              </a:rPr>
              <a:t>3- PERFORMANSI  ARTTIRMAK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Saklama </a:t>
            </a:r>
            <a:r>
              <a:rPr lang="tr-TR" sz="2400" dirty="0"/>
              <a:t>ihtiyaçlarını en aza indirgemek ve arama süresini azaltmak.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Yabancı </a:t>
            </a:r>
            <a:r>
              <a:rPr lang="tr-TR" sz="2400" dirty="0"/>
              <a:t>anahtar haricinde, tamamıyla normalleştirilmiş bir veritabanı gereksiz veri miktarını en aza indirecektir.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 Kopyalanma </a:t>
            </a:r>
            <a:r>
              <a:rPr lang="tr-TR" sz="2400" dirty="0"/>
              <a:t>miktarı azaldığı içini saklama yerine olan ihtiyaç ta azalır. Bu sayede, veritabanı motorunun arama süresi azalacaktır.</a:t>
            </a:r>
          </a:p>
          <a:p>
            <a:pPr marL="365760" indent="-256032" algn="just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60400"/>
            <a:ext cx="6348413" cy="863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İŞLEVSEL BAĞIMLILIK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837899"/>
            <a:ext cx="8001000" cy="3724701"/>
          </a:xfrm>
        </p:spPr>
        <p:txBody>
          <a:bodyPr/>
          <a:lstStyle/>
          <a:p>
            <a:pPr marL="109538" indent="9525">
              <a:buFont typeface="Wingdings" panose="05000000000000000000" pitchFamily="2" charset="2"/>
              <a:buChar char="ü"/>
            </a:pPr>
            <a:r>
              <a:rPr lang="tr-TR" altLang="en-US" sz="2400" dirty="0" smtClean="0"/>
              <a:t> R bir ilişki şeması, X ve Y nitelik kümeleri ise R’nin alt kümeleri olsun.</a:t>
            </a:r>
          </a:p>
          <a:p>
            <a:pPr marL="109538" indent="9525">
              <a:buFont typeface="Wingdings" panose="05000000000000000000" pitchFamily="2" charset="2"/>
              <a:buChar char="ü"/>
            </a:pPr>
            <a:r>
              <a:rPr lang="tr-TR" altLang="en-US" sz="2400" dirty="0" smtClean="0"/>
              <a:t> Eğer X nitelik kümesinin değerleri Y nitelik kümesinin değerlerini belirliyorsa (X’in her bir değeri Y’nin bir değerine karşılık geliyorsa); “Y niteliği X niteliğine işlevsel bağımlıdır” denir ve </a:t>
            </a:r>
          </a:p>
          <a:p>
            <a:pPr marL="109538" indent="9525">
              <a:buFont typeface="Wingdings 2" panose="05020102010507070707" pitchFamily="18" charset="2"/>
              <a:buNone/>
            </a:pPr>
            <a:r>
              <a:rPr lang="tr-TR" altLang="en-US" sz="2400" dirty="0" smtClean="0"/>
              <a:t>“X</a:t>
            </a:r>
            <a:r>
              <a:rPr lang="tr-TR" altLang="en-US" sz="2400" dirty="0" smtClean="0">
                <a:sym typeface="Wingdings" panose="05000000000000000000" pitchFamily="2" charset="2"/>
              </a:rPr>
              <a:t>Y “ şeklinde gösterilir.</a:t>
            </a:r>
          </a:p>
          <a:p>
            <a:pPr marL="109538" indent="9525">
              <a:buFont typeface="Wingdings" panose="05000000000000000000" pitchFamily="2" charset="2"/>
              <a:buChar char="ü"/>
            </a:pPr>
            <a:r>
              <a:rPr lang="tr-TR" altLang="en-US" sz="2400" dirty="0" smtClean="0">
                <a:sym typeface="Wingdings" panose="05000000000000000000" pitchFamily="2" charset="2"/>
              </a:rPr>
              <a:t> X’ten bir nitelik çıkarıldığı halde bu bağımlılık hala geçerli ise kısmi bağımlılık (</a:t>
            </a:r>
            <a:r>
              <a:rPr lang="tr-TR" altLang="en-US" sz="2400" b="1" dirty="0" smtClean="0">
                <a:sym typeface="Wingdings" panose="05000000000000000000" pitchFamily="2" charset="2"/>
              </a:rPr>
              <a:t>partial dependency</a:t>
            </a:r>
            <a:r>
              <a:rPr lang="tr-TR" altLang="en-US" sz="2400" dirty="0" smtClean="0">
                <a:sym typeface="Wingdings" panose="05000000000000000000" pitchFamily="2" charset="2"/>
              </a:rPr>
              <a:t>) söz konusudur.</a:t>
            </a:r>
          </a:p>
          <a:p>
            <a:pPr marL="109538" indent="9525">
              <a:buFont typeface="Wingdings" panose="05000000000000000000" pitchFamily="2" charset="2"/>
              <a:buChar char="ü"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087" y="736600"/>
            <a:ext cx="6346825" cy="7112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İŞLEVSEL BAĞIMLILIK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7848600" cy="4114800"/>
          </a:xfrm>
        </p:spPr>
        <p:txBody>
          <a:bodyPr rtlCol="0"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DAĞITIM (</a:t>
            </a:r>
            <a:r>
              <a:rPr lang="tr-TR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müşteri_no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şehir_kodu, şehir_adı, </a:t>
            </a:r>
            <a:r>
              <a:rPr lang="tr-TR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parti_no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miktar)</a:t>
            </a:r>
          </a:p>
          <a:p>
            <a:pPr marL="576262" indent="-457200" fontAlgn="auto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müşteri_no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şehir_kodu, şehir_adı</a:t>
            </a:r>
          </a:p>
          <a:p>
            <a:pPr marL="576262" indent="-457200" fontAlgn="auto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(müşteri_no, parti_no)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miktar</a:t>
            </a:r>
          </a:p>
          <a:p>
            <a:pPr marL="576262" indent="-457200" fontAlgn="auto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şehir_adı  şehir_kodu (geçişli bağımlılık)</a:t>
            </a:r>
          </a:p>
          <a:p>
            <a:pPr marL="576262" indent="-45720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109538" indent="7938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İlk iki anahtara göre bağımlı, üçüncüsü geçişli bağımlı (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transitive dependent)</a:t>
            </a:r>
          </a:p>
          <a:p>
            <a:pPr marL="109538" indent="7938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Bir müşteriye birden fazla parti ürün gönderebildiği için ikincisinde iki nitelik bir anahtar oluşturuyor.</a:t>
            </a:r>
          </a:p>
          <a:p>
            <a:pPr marL="109538" indent="7938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Normalleştirme İşleminin Aşamaları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Birinci Normal Form (1NF)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İkinci Normal Form (2NF)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Üçüncü Normal Form (3NF)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Boyce-Codd Normal Form (BCNF)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altLang="en-US" sz="2400" dirty="0" smtClean="0"/>
              <a:t> Dördüncü Normal Form (4NF)</a:t>
            </a:r>
          </a:p>
          <a:p>
            <a:r>
              <a:rPr lang="tr-TR" altLang="en-US" sz="2400" dirty="0" smtClean="0"/>
              <a:t>.....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2928F625EB844084CA3D09C61CF9E6" ma:contentTypeVersion="" ma:contentTypeDescription="Create a new document." ma:contentTypeScope="" ma:versionID="4f751a46a76c83ff83ad4cece4022fc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F7EE16-FAE2-492B-9269-DA70BC5107BE}"/>
</file>

<file path=customXml/itemProps2.xml><?xml version="1.0" encoding="utf-8"?>
<ds:datastoreItem xmlns:ds="http://schemas.openxmlformats.org/officeDocument/2006/customXml" ds:itemID="{2013955A-DF4B-460E-A35C-F9C8A37D2718}"/>
</file>

<file path=customXml/itemProps3.xml><?xml version="1.0" encoding="utf-8"?>
<ds:datastoreItem xmlns:ds="http://schemas.openxmlformats.org/officeDocument/2006/customXml" ds:itemID="{7D50B994-8CF0-465B-99CC-268B37A72A1B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</TotalTime>
  <Words>962</Words>
  <Application>Microsoft Office PowerPoint</Application>
  <PresentationFormat>On-screen Show (4:3)</PresentationFormat>
  <Paragraphs>227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Wingdings 2</vt:lpstr>
      <vt:lpstr>Wingdings 3</vt:lpstr>
      <vt:lpstr>Retrospect</vt:lpstr>
      <vt:lpstr>Ders 5</vt:lpstr>
      <vt:lpstr>Ders İçeriği</vt:lpstr>
      <vt:lpstr>Veritabanını Normalleştirmek</vt:lpstr>
      <vt:lpstr>Normalleştirmenin Amaçları</vt:lpstr>
      <vt:lpstr>Normalleştirmenin Amaçları</vt:lpstr>
      <vt:lpstr>Normalleştirmenin Amaçları</vt:lpstr>
      <vt:lpstr>İŞLEVSEL BAĞIMLILIK</vt:lpstr>
      <vt:lpstr>İŞLEVSEL BAĞIMLILIK</vt:lpstr>
      <vt:lpstr>Normalleştirme İşleminin Aşamaları</vt:lpstr>
      <vt:lpstr>Normal Olmayan Form (UNF)</vt:lpstr>
      <vt:lpstr>Birinci Normal Form Uygulandığında: </vt:lpstr>
      <vt:lpstr>Birinci Normal Formun Sorunları</vt:lpstr>
      <vt:lpstr>İkinci Normal Form</vt:lpstr>
      <vt:lpstr>İkinci Normal Formun Sorunları</vt:lpstr>
      <vt:lpstr>Üçüncü Normal Form</vt:lpstr>
      <vt:lpstr>Boyce-Codd Normal Form</vt:lpstr>
      <vt:lpstr>Boyce-Codd Normal Form</vt:lpstr>
      <vt:lpstr>Boyce-Codd Normal Form</vt:lpstr>
      <vt:lpstr>Çözüm: Belirleyicileri anahtar yap</vt:lpstr>
      <vt:lpstr>ÖZET</vt:lpstr>
    </vt:vector>
  </TitlesOfParts>
  <Company>EMUCC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NORMALİZASYON</dc:title>
  <dc:creator>BIM-EMU</dc:creator>
  <cp:lastModifiedBy>Microsoft account</cp:lastModifiedBy>
  <cp:revision>35</cp:revision>
  <dcterms:created xsi:type="dcterms:W3CDTF">2010-05-03T09:36:10Z</dcterms:created>
  <dcterms:modified xsi:type="dcterms:W3CDTF">2020-05-12T11:26:24Z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0x010100512928F625EB844084CA3D09C61CF9E6</vt:lpwstr>
  </property>
</Properties>
</file>