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14"/>
  </p:notesMasterIdLst>
  <p:sldIdLst>
    <p:sldId id="276" r:id="rId2"/>
    <p:sldId id="257" r:id="rId3"/>
    <p:sldId id="258" r:id="rId4"/>
    <p:sldId id="259" r:id="rId5"/>
    <p:sldId id="278" r:id="rId6"/>
    <p:sldId id="263" r:id="rId7"/>
    <p:sldId id="262" r:id="rId8"/>
    <p:sldId id="270" r:id="rId9"/>
    <p:sldId id="271" r:id="rId10"/>
    <p:sldId id="273" r:id="rId11"/>
    <p:sldId id="275" r:id="rId12"/>
    <p:sldId id="274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0D22F9-0A89-41F7-BC0B-48D628A6250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93365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C39A-82BD-4899-852A-29E1FBEE3475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96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C906-8E8C-4C69-B313-F2D8F4C791B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275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D323-24B4-4AC2-8DBE-5E411506FAF3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9519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53AA-73CA-406D-A060-DDD03744A761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5277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6312-DAE3-42BD-97E4-637C3C1BC92D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41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70D0-763E-45DE-B3BA-A40EA78B6B57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7591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0BB-ED77-4C47-BC1F-FB61F911870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9223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6CC2-3F94-4B96-8BA1-A4A36DE0CB8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4345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B115-011D-4E55-9C04-554C4AB3EA8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8505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CD5B7E-E3FA-4050-91E6-0722E65BF4A8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5436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B0DF-3A71-4CFD-A3A6-3D881A27A8A1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0379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2DCBE8-9995-455F-AF57-C3370693D117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77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Ders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tx2">
                    <a:satMod val="130000"/>
                  </a:schemeClr>
                </a:solidFill>
              </a:rPr>
              <a:t>Ortak Zamanlılık ve </a:t>
            </a:r>
            <a:r>
              <a:rPr lang="tr-TR" sz="2800" b="1" dirty="0" err="1" smtClean="0">
                <a:solidFill>
                  <a:schemeClr val="tx2">
                    <a:satMod val="130000"/>
                  </a:schemeClr>
                </a:solidFill>
              </a:rPr>
              <a:t>Verİ</a:t>
            </a:r>
            <a:r>
              <a:rPr lang="tr-TR" sz="28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sz="2800" b="1" dirty="0" err="1" smtClean="0">
                <a:solidFill>
                  <a:schemeClr val="tx2">
                    <a:satMod val="130000"/>
                  </a:schemeClr>
                </a:solidFill>
              </a:rPr>
              <a:t>Hareketİ</a:t>
            </a:r>
            <a:r>
              <a:rPr lang="tr-TR" sz="28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sz="28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sz="28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2800" b="1" dirty="0">
                <a:solidFill>
                  <a:schemeClr val="tx2">
                    <a:satMod val="130000"/>
                  </a:schemeClr>
                </a:solidFill>
              </a:rPr>
              <a:t>(Data Transaction)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C39A-82BD-4899-852A-29E1FBEE3475}" type="slidenum">
              <a:rPr lang="tr-TR" altLang="tr-TR" smtClean="0"/>
              <a:pPr/>
              <a:t>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1804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0783" y="332656"/>
            <a:ext cx="86868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b="1" dirty="0">
                <a:solidFill>
                  <a:schemeClr val="tx1"/>
                </a:solidFill>
              </a:rPr>
              <a:t>Ortak Zamanlılık ve İzolasyon Seviyeleri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5167" y="1772816"/>
            <a:ext cx="8378031" cy="4231927"/>
          </a:xfrm>
        </p:spPr>
        <p:txBody>
          <a:bodyPr rtlCol="0">
            <a:noAutofit/>
          </a:bodyPr>
          <a:lstStyle/>
          <a:p>
            <a:pPr marL="461772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300" dirty="0"/>
              <a:t>Kurumsal manadaki bir veritabanı yönetim sistemi yazılımının aynı </a:t>
            </a:r>
            <a:r>
              <a:rPr lang="tr-TR" sz="2300" dirty="0" smtClean="0"/>
              <a:t>anda </a:t>
            </a:r>
            <a:r>
              <a:rPr lang="tr-TR" sz="2300" dirty="0"/>
              <a:t>çok sayıda kullanıcıya ortak veriler üstünde çalışma </a:t>
            </a:r>
            <a:r>
              <a:rPr lang="tr-TR" sz="2300" dirty="0" smtClean="0"/>
              <a:t>olanağı sağlaması </a:t>
            </a:r>
            <a:r>
              <a:rPr lang="tr-TR" sz="2300" dirty="0"/>
              <a:t>gerekir.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2300" dirty="0"/>
          </a:p>
          <a:p>
            <a:pPr marL="461772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300" dirty="0"/>
              <a:t>Ortak zamanlı aynı anda aynı işle ilgili olmasa da, ortak zamanlarda  </a:t>
            </a:r>
            <a:r>
              <a:rPr lang="tr-TR" sz="2300" dirty="0" smtClean="0"/>
              <a:t>ortak </a:t>
            </a:r>
            <a:r>
              <a:rPr lang="tr-TR" sz="2300" dirty="0"/>
              <a:t>kaynaklardan iş yapmak anlamında kullanılan bir </a:t>
            </a:r>
            <a:r>
              <a:rPr lang="tr-TR" sz="2300" dirty="0" smtClean="0"/>
              <a:t>terimdir</a:t>
            </a:r>
            <a:r>
              <a:rPr lang="en-US" sz="2300" dirty="0" smtClean="0"/>
              <a:t>.</a:t>
            </a:r>
            <a:endParaRPr lang="tr-TR" sz="2300" dirty="0"/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2300" dirty="0"/>
          </a:p>
          <a:p>
            <a:pPr marL="461772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300" dirty="0"/>
              <a:t>Aynı makaleyi değerlendiren bir yazar ile bir editör ortak zamanlı </a:t>
            </a:r>
            <a:r>
              <a:rPr lang="tr-TR" sz="2300" dirty="0" smtClean="0"/>
              <a:t>çalışıyor </a:t>
            </a:r>
            <a:r>
              <a:rPr lang="tr-TR" sz="2300" dirty="0"/>
              <a:t>demektir. Çünkü makale ortak kaynak </a:t>
            </a:r>
            <a:r>
              <a:rPr lang="tr-TR" sz="2300" dirty="0" smtClean="0"/>
              <a:t>konumundadır</a:t>
            </a:r>
            <a:r>
              <a:rPr lang="en-US" sz="2300" dirty="0" smtClean="0"/>
              <a:t>.</a:t>
            </a:r>
            <a:endParaRPr lang="tr-TR" sz="2300" dirty="0"/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2300" dirty="0"/>
          </a:p>
          <a:p>
            <a:pPr marL="461772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300" dirty="0"/>
              <a:t>Ancak ortak zamanlı kullanıcı desteğinde </a:t>
            </a:r>
            <a:r>
              <a:rPr lang="tr-TR" sz="2300" dirty="0" smtClean="0"/>
              <a:t>hareket blokları </a:t>
            </a:r>
            <a:r>
              <a:rPr lang="tr-TR" sz="2300" dirty="0" smtClean="0"/>
              <a:t>oluşturmanın </a:t>
            </a:r>
            <a:r>
              <a:rPr lang="tr-TR" sz="2300" dirty="0"/>
              <a:t>doğurabileceği tanımlanmış sakıncalı durumlar </a:t>
            </a:r>
            <a:r>
              <a:rPr lang="tr-TR" sz="2300" dirty="0" smtClean="0"/>
              <a:t>vardır. Bu durumlar </a:t>
            </a:r>
            <a:r>
              <a:rPr lang="tr-TR" sz="2300" dirty="0"/>
              <a:t>ortak zamanlılık problemleri olarak ele </a:t>
            </a:r>
            <a:r>
              <a:rPr lang="tr-TR" sz="2300" dirty="0" smtClean="0"/>
              <a:t>alınır</a:t>
            </a:r>
            <a:r>
              <a:rPr lang="en-US" sz="2300" dirty="0" smtClean="0"/>
              <a:t>.</a:t>
            </a:r>
            <a:r>
              <a:rPr lang="tr-TR" sz="2300" dirty="0" smtClean="0"/>
              <a:t> </a:t>
            </a:r>
            <a:endParaRPr lang="tr-TR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958" y="548680"/>
            <a:ext cx="8229600" cy="77698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b="1" dirty="0">
                <a:solidFill>
                  <a:schemeClr val="tx1"/>
                </a:solidFill>
              </a:rPr>
              <a:t>İzolasyon Sağlamak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31714" y="1844824"/>
            <a:ext cx="7812088" cy="3929062"/>
          </a:xfrm>
        </p:spPr>
        <p:txBody>
          <a:bodyPr>
            <a:noAutofit/>
          </a:bodyPr>
          <a:lstStyle/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 Farklı </a:t>
            </a:r>
            <a:r>
              <a:rPr lang="tr-TR" sz="2400" dirty="0" err="1" smtClean="0"/>
              <a:t>hareket’leri</a:t>
            </a:r>
            <a:r>
              <a:rPr lang="tr-TR" sz="2400" dirty="0" smtClean="0"/>
              <a:t> </a:t>
            </a:r>
            <a:r>
              <a:rPr lang="tr-TR" sz="2400" dirty="0" smtClean="0"/>
              <a:t>aynı anda yönetirken, erişilen kaynaklardaki değişimlerin bir diğer </a:t>
            </a:r>
            <a:r>
              <a:rPr lang="tr-TR" sz="2400" dirty="0" smtClean="0"/>
              <a:t>hareket tarafından </a:t>
            </a:r>
            <a:r>
              <a:rPr lang="tr-TR" sz="2400" dirty="0" smtClean="0"/>
              <a:t>görünebilirliğini veya aynı anda yansıtılabilir olmasını ayarlamak için iki temel yöntem kullanılır;</a:t>
            </a: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 Kilitleme ve Satır Versiyonlama: </a:t>
            </a:r>
            <a:r>
              <a:rPr lang="en-US" sz="2400" dirty="0" smtClean="0"/>
              <a:t>K</a:t>
            </a:r>
            <a:r>
              <a:rPr lang="tr-TR" sz="2400" dirty="0" smtClean="0"/>
              <a:t>ilitleme temelli olarak sağlanan ortak zamanlılıkta, her bir </a:t>
            </a:r>
            <a:r>
              <a:rPr lang="tr-TR" sz="2400" dirty="0" smtClean="0"/>
              <a:t>hareket farklı </a:t>
            </a:r>
            <a:r>
              <a:rPr lang="tr-TR" sz="2400" dirty="0" smtClean="0"/>
              <a:t>büyüklükte kaynak kilitleyebilir. Bir </a:t>
            </a:r>
            <a:r>
              <a:rPr lang="tr-TR" sz="2400" dirty="0" smtClean="0"/>
              <a:t>hareket bitimine </a:t>
            </a:r>
            <a:r>
              <a:rPr lang="tr-TR" sz="2400" dirty="0" smtClean="0"/>
              <a:t>kadar,bir satırı, bir sayfayı veya bir tablonun tamamını başka </a:t>
            </a:r>
            <a:r>
              <a:rPr lang="tr-TR" sz="2400" dirty="0" err="1" smtClean="0"/>
              <a:t>hareket’lerin</a:t>
            </a:r>
            <a:r>
              <a:rPr lang="tr-TR" sz="2400" dirty="0" smtClean="0"/>
              <a:t> </a:t>
            </a:r>
            <a:r>
              <a:rPr lang="tr-TR" sz="2400" dirty="0" smtClean="0"/>
              <a:t>erişimine </a:t>
            </a:r>
            <a:r>
              <a:rPr lang="tr-TR" sz="2400" dirty="0" smtClean="0"/>
              <a:t>kapatabilir.</a:t>
            </a:r>
            <a:endParaRPr lang="tr-TR" sz="2400" dirty="0" smtClean="0"/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tr-TR" sz="2400" dirty="0" smtClean="0"/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836712"/>
            <a:ext cx="8229600" cy="53228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tx1"/>
                </a:solidFill>
              </a:rPr>
              <a:t>İzolasyon</a:t>
            </a:r>
            <a:r>
              <a:rPr 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b="1" dirty="0" smtClean="0">
                <a:solidFill>
                  <a:schemeClr val="tx1"/>
                </a:solidFill>
              </a:rPr>
              <a:t>Sağlamak</a:t>
            </a:r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988840"/>
            <a:ext cx="7921625" cy="3357562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 </a:t>
            </a:r>
            <a:r>
              <a:rPr lang="tr-TR" sz="2400" dirty="0" smtClean="0"/>
              <a:t>H</a:t>
            </a:r>
            <a:r>
              <a:rPr lang="tr-TR" altLang="tr-TR" sz="2400" dirty="0" smtClean="0"/>
              <a:t>areket </a:t>
            </a:r>
            <a:r>
              <a:rPr lang="tr-TR" sz="2400" dirty="0" smtClean="0"/>
              <a:t>başladığı </a:t>
            </a:r>
            <a:r>
              <a:rPr lang="tr-TR" sz="2400" dirty="0" smtClean="0"/>
              <a:t>anda verilerin </a:t>
            </a:r>
            <a:r>
              <a:rPr lang="tr-TR" altLang="tr-TR" sz="2400" dirty="0"/>
              <a:t>hareket </a:t>
            </a:r>
            <a:r>
              <a:rPr lang="tr-TR" sz="2400" dirty="0" smtClean="0"/>
              <a:t>için </a:t>
            </a:r>
            <a:r>
              <a:rPr lang="tr-TR" sz="2400" dirty="0" smtClean="0"/>
              <a:t>bir</a:t>
            </a:r>
            <a:r>
              <a:rPr lang="en-US" sz="2400" dirty="0" smtClean="0"/>
              <a:t> m</a:t>
            </a:r>
            <a:r>
              <a:rPr lang="tr-TR" sz="2400" dirty="0" smtClean="0"/>
              <a:t>antıksal kopyası oluşur. Daha sonra bu veriler üstünden değişimleri takip ettiği için ayrıca gerçek verileri dışarıya karşı kilitleme gereksinimi ortadan</a:t>
            </a:r>
            <a:r>
              <a:rPr lang="en-US" sz="2400" dirty="0" smtClean="0"/>
              <a:t> </a:t>
            </a:r>
            <a:r>
              <a:rPr lang="tr-TR" sz="2400" dirty="0" smtClean="0"/>
              <a:t>kalkar. </a:t>
            </a: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tr-TR" sz="2400" dirty="0" smtClean="0"/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 Böylece özellikle okumalar tarafından engellenen diğer </a:t>
            </a:r>
            <a:r>
              <a:rPr lang="tr-TR" altLang="tr-TR" sz="2400" dirty="0" smtClean="0"/>
              <a:t>hareketler </a:t>
            </a:r>
            <a:r>
              <a:rPr lang="tr-TR" sz="2400" dirty="0" smtClean="0"/>
              <a:t>nedeniyle </a:t>
            </a:r>
            <a:r>
              <a:rPr lang="tr-TR" sz="2400" dirty="0" smtClean="0"/>
              <a:t>ortaya çıkacak, kilitlemelerin önüne geçilmiş </a:t>
            </a:r>
            <a:r>
              <a:rPr lang="tr-TR" sz="2400" dirty="0" smtClean="0"/>
              <a:t>olur.</a:t>
            </a: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70735" y="260648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600" b="1" dirty="0" smtClean="0">
                <a:solidFill>
                  <a:schemeClr val="tx1"/>
                </a:solidFill>
              </a:rPr>
              <a:t>Veri Hareketi (</a:t>
            </a:r>
            <a:r>
              <a:rPr lang="tr-TR" sz="3600" b="1" dirty="0" err="1" smtClean="0">
                <a:solidFill>
                  <a:schemeClr val="tx1"/>
                </a:solidFill>
              </a:rPr>
              <a:t>Transaction</a:t>
            </a:r>
            <a:r>
              <a:rPr lang="tr-TR" sz="3600" b="1" dirty="0" smtClean="0">
                <a:solidFill>
                  <a:schemeClr val="tx1"/>
                </a:solidFill>
              </a:rPr>
              <a:t>) </a:t>
            </a:r>
            <a:r>
              <a:rPr lang="tr-TR" sz="3600" b="1" dirty="0">
                <a:solidFill>
                  <a:schemeClr val="tx1"/>
                </a:solidFill>
              </a:rPr>
              <a:t>nedir?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72816"/>
            <a:ext cx="7993062" cy="4032448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Bazı durumlarda, birden fazla işlem bir bütünün parçasıdır. Bu işlemlerden biri bile </a:t>
            </a:r>
            <a:r>
              <a:rPr lang="tr-TR" altLang="en-US" sz="2400" dirty="0" smtClean="0"/>
              <a:t>gerçekleşmezse bütün </a:t>
            </a:r>
            <a:r>
              <a:rPr lang="tr-TR" altLang="en-US" sz="2400" dirty="0" smtClean="0"/>
              <a:t>işlemler anlamsız </a:t>
            </a:r>
            <a:r>
              <a:rPr lang="tr-TR" altLang="en-US" sz="2400" dirty="0" smtClean="0"/>
              <a:t>kalabilir.</a:t>
            </a:r>
            <a:endParaRPr lang="tr-TR" altLang="en-US" sz="2400" dirty="0" smtClean="0"/>
          </a:p>
          <a:p>
            <a:pPr algn="just"/>
            <a:endParaRPr lang="tr-TR" altLang="en-US" sz="24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Bu türden işlemlerin tamamının bir tek işlem gibi ele alınması gerekiyor </a:t>
            </a:r>
            <a:r>
              <a:rPr lang="tr-TR" altLang="en-US" sz="2400" dirty="0" smtClean="0"/>
              <a:t>demektir.</a:t>
            </a:r>
            <a:endParaRPr lang="tr-TR" altLang="en-US" sz="2400" dirty="0" smtClean="0"/>
          </a:p>
          <a:p>
            <a:pPr algn="just"/>
            <a:endParaRPr lang="tr-TR" altLang="en-US" sz="24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Parçalanamaz işlemlerin oluşturduğu yeni bir tek işleme </a:t>
            </a:r>
            <a:r>
              <a:rPr lang="tr-TR" altLang="en-US" sz="2400" dirty="0" smtClean="0"/>
              <a:t>veri hareketi (</a:t>
            </a:r>
            <a:r>
              <a:rPr lang="tr-TR" altLang="en-US" sz="2400" i="1" dirty="0" err="1" smtClean="0"/>
              <a:t>transaction</a:t>
            </a:r>
            <a:r>
              <a:rPr lang="tr-TR" altLang="en-US" sz="2400" i="1" dirty="0" smtClean="0"/>
              <a:t>)</a:t>
            </a:r>
            <a:r>
              <a:rPr lang="tr-TR" altLang="en-US" sz="2400" dirty="0" smtClean="0"/>
              <a:t> </a:t>
            </a:r>
            <a:r>
              <a:rPr lang="tr-TR" altLang="en-US" sz="2400" dirty="0" smtClean="0"/>
              <a:t>denir. O halde </a:t>
            </a:r>
            <a:r>
              <a:rPr lang="tr-TR" altLang="en-US" sz="2400" dirty="0" smtClean="0"/>
              <a:t>veri </a:t>
            </a:r>
            <a:r>
              <a:rPr lang="tr-TR" altLang="en-US" sz="2400" dirty="0" smtClean="0"/>
              <a:t>hareketi (</a:t>
            </a:r>
            <a:r>
              <a:rPr lang="tr-TR" altLang="en-US" sz="2400" dirty="0" err="1" smtClean="0"/>
              <a:t>transaction</a:t>
            </a:r>
            <a:r>
              <a:rPr lang="tr-TR" altLang="en-US" sz="2400" dirty="0" smtClean="0"/>
              <a:t>), </a:t>
            </a:r>
            <a:r>
              <a:rPr lang="tr-TR" altLang="en-US" sz="2400" dirty="0" smtClean="0"/>
              <a:t>daha küçük parçacıklara ayrılamayan işlem bloğu </a:t>
            </a:r>
            <a:r>
              <a:rPr lang="tr-TR" altLang="en-US" sz="2400" dirty="0" smtClean="0"/>
              <a:t>demektir.</a:t>
            </a:r>
            <a:endParaRPr lang="tr-TR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8680"/>
            <a:ext cx="7256463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600" b="1" dirty="0">
                <a:solidFill>
                  <a:schemeClr val="tx1"/>
                </a:solidFill>
              </a:rPr>
              <a:t>Bir transaction bloğu SQL server tarafından şu şekilde ele alınır: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69835" y="2060848"/>
            <a:ext cx="8029575" cy="40005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altLang="en-US" sz="2400" dirty="0"/>
              <a:t> </a:t>
            </a:r>
            <a:r>
              <a:rPr lang="tr-TR" altLang="en-US" sz="2400" dirty="0" smtClean="0"/>
              <a:t>Veri hareketi (</a:t>
            </a:r>
            <a:r>
              <a:rPr lang="tr-TR" altLang="en-US" sz="2400" dirty="0" err="1" smtClean="0"/>
              <a:t>transaction</a:t>
            </a:r>
            <a:r>
              <a:rPr lang="tr-TR" altLang="en-US" sz="2400" dirty="0" smtClean="0"/>
              <a:t>) </a:t>
            </a:r>
            <a:r>
              <a:rPr lang="tr-TR" altLang="en-US" sz="2400" dirty="0" smtClean="0"/>
              <a:t>bloğu başlatılır. Bu andan itibaren yapılacak işlemlerin bütünsellik arzettiği ve her an tamamının geçersiz sayılabileceği deklare edilmiş olur. Bu işlem </a:t>
            </a:r>
            <a:r>
              <a:rPr lang="tr-TR" altLang="en-US" sz="2400" dirty="0" smtClean="0"/>
              <a:t>hareket  </a:t>
            </a:r>
            <a:r>
              <a:rPr lang="tr-TR" altLang="en-US" sz="2400" dirty="0" err="1" smtClean="0"/>
              <a:t>log’ları</a:t>
            </a:r>
            <a:r>
              <a:rPr lang="tr-TR" altLang="en-US" sz="2400" dirty="0" smtClean="0"/>
              <a:t> </a:t>
            </a:r>
            <a:r>
              <a:rPr lang="tr-TR" altLang="en-US" sz="2400" dirty="0" smtClean="0"/>
              <a:t>sayesinde desteklenir. </a:t>
            </a:r>
            <a:r>
              <a:rPr lang="tr-TR" altLang="en-US" sz="2400" dirty="0" smtClean="0"/>
              <a:t>Hareket </a:t>
            </a:r>
            <a:r>
              <a:rPr lang="tr-TR" altLang="en-US" sz="2400" dirty="0" smtClean="0"/>
              <a:t>bloğu çeşitli şekillerde başlatılabilir. </a:t>
            </a:r>
            <a:endParaRPr lang="en-US" altLang="en-US" sz="2400" dirty="0" smtClean="0"/>
          </a:p>
          <a:p>
            <a:pPr algn="just">
              <a:buFontTx/>
              <a:buNone/>
            </a:pPr>
            <a:endParaRPr lang="en-US" altLang="en-US" sz="2400" dirty="0" smtClean="0"/>
          </a:p>
          <a:p>
            <a:pPr algn="just">
              <a:buFontTx/>
              <a:buNone/>
            </a:pPr>
            <a:endParaRPr lang="tr-TR" altLang="en-US" sz="2400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tr-TR" altLang="en-US" sz="2400" dirty="0" smtClean="0"/>
              <a:t>     </a:t>
            </a:r>
            <a:r>
              <a:rPr lang="en-US" altLang="en-US" sz="2400" dirty="0" smtClean="0"/>
              <a:t>Not: </a:t>
            </a:r>
            <a:r>
              <a:rPr lang="tr-TR" altLang="en-US" sz="2400" dirty="0" smtClean="0"/>
              <a:t> </a:t>
            </a:r>
            <a:r>
              <a:rPr lang="en-US" altLang="en-US" sz="2400" dirty="0" smtClean="0"/>
              <a:t>Log</a:t>
            </a:r>
            <a:r>
              <a:rPr lang="tr-TR" altLang="en-US" sz="2400" dirty="0" smtClean="0"/>
              <a:t>,</a:t>
            </a:r>
            <a:r>
              <a:rPr lang="en-US" altLang="en-US" sz="2400" dirty="0" smtClean="0"/>
              <a:t> </a:t>
            </a:r>
            <a:r>
              <a:rPr lang="tr-TR" altLang="en-US" sz="2400" dirty="0" smtClean="0"/>
              <a:t>işlem /hareket listesi anlamındadır.</a:t>
            </a:r>
          </a:p>
          <a:p>
            <a:pPr algn="just">
              <a:buFontTx/>
              <a:buNone/>
            </a:pPr>
            <a:endParaRPr lang="en-US" altLang="en-US" sz="2400" dirty="0" smtClean="0"/>
          </a:p>
          <a:p>
            <a:pPr>
              <a:buFontTx/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270750" cy="125253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600" b="1" dirty="0">
                <a:solidFill>
                  <a:schemeClr val="tx1"/>
                </a:solidFill>
              </a:rPr>
              <a:t>Bir transaction bloğu SQL server tarafından şu şekilde ele alınır: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844825"/>
            <a:ext cx="7850187" cy="4248472"/>
          </a:xfrm>
        </p:spPr>
        <p:txBody>
          <a:bodyPr>
            <a:normAutofit/>
          </a:bodyPr>
          <a:lstStyle/>
          <a:p>
            <a:pPr marL="452628" indent="-342900"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tr-TR" sz="2400" dirty="0" smtClean="0"/>
              <a:t>Hareket </a:t>
            </a:r>
            <a:r>
              <a:rPr lang="tr-TR" sz="2400" dirty="0" smtClean="0"/>
              <a:t>bloğu arasında yapılan her işlem bittiği anda başarılı olup olmadığına bakılır, başarılı olmadığı anda geri alım işlemine geçilir (</a:t>
            </a:r>
            <a:r>
              <a:rPr lang="tr-TR" sz="2400" dirty="0" smtClean="0">
                <a:solidFill>
                  <a:srgbClr val="FF0000"/>
                </a:solidFill>
              </a:rPr>
              <a:t>ROLLBACK</a:t>
            </a:r>
            <a:r>
              <a:rPr lang="tr-TR" sz="2400" dirty="0" smtClean="0"/>
              <a:t>).</a:t>
            </a:r>
            <a:endParaRPr lang="tr-TR" sz="2400" dirty="0" smtClean="0"/>
          </a:p>
          <a:p>
            <a:pPr marL="365760" indent="-256032" algn="just" fontAlgn="auto">
              <a:spcAft>
                <a:spcPts val="0"/>
              </a:spcAft>
              <a:buFontTx/>
              <a:buNone/>
              <a:defRPr/>
            </a:pPr>
            <a:r>
              <a:rPr lang="tr-TR" sz="2400" dirty="0" smtClean="0"/>
              <a:t>   Başarılı ise, bir sonraki işleme geçilir. Bu işlemde bazen  kullanıcı</a:t>
            </a:r>
            <a:r>
              <a:rPr lang="en-US" sz="2400" dirty="0" smtClean="0"/>
              <a:t> </a:t>
            </a:r>
            <a:r>
              <a:rPr lang="tr-TR" sz="2400" dirty="0" smtClean="0"/>
              <a:t>tarafından yapılsa da genellikle </a:t>
            </a:r>
            <a:r>
              <a:rPr lang="en-US" sz="2400" dirty="0" smtClean="0"/>
              <a:t>ORACLE </a:t>
            </a:r>
            <a:r>
              <a:rPr lang="tr-TR" sz="2400" dirty="0" smtClean="0"/>
              <a:t>server tarafından </a:t>
            </a:r>
            <a:r>
              <a:rPr lang="tr-TR" sz="2400" dirty="0" smtClean="0"/>
              <a:t>yapılır.</a:t>
            </a:r>
          </a:p>
          <a:p>
            <a:pPr marL="452628" indent="-342900" algn="just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tr-TR" sz="2400" dirty="0" smtClean="0"/>
              <a:t>Tüm </a:t>
            </a:r>
            <a:r>
              <a:rPr lang="tr-TR" sz="2400" dirty="0" smtClean="0"/>
              <a:t>işlemler tamamlandığı anda (veritabanı tekrardan tutarlı bir hale geldiğinde) </a:t>
            </a:r>
            <a:r>
              <a:rPr lang="tr-TR" sz="2400" dirty="0" smtClean="0">
                <a:solidFill>
                  <a:srgbClr val="FF0000"/>
                </a:solidFill>
              </a:rPr>
              <a:t>COMMIT</a:t>
            </a:r>
            <a:r>
              <a:rPr lang="tr-TR" sz="2400" dirty="0" smtClean="0"/>
              <a:t> ile yeni hali ile </a:t>
            </a:r>
            <a:r>
              <a:rPr lang="tr-TR" sz="2400" dirty="0" smtClean="0"/>
              <a:t>sabitlenir.</a:t>
            </a:r>
            <a:endParaRPr lang="tr-TR" sz="2400" dirty="0" smtClean="0"/>
          </a:p>
          <a:p>
            <a:pPr marL="365760" indent="-256032" algn="just" fontAlgn="auto">
              <a:spcAft>
                <a:spcPts val="0"/>
              </a:spcAft>
              <a:buFontTx/>
              <a:buNone/>
              <a:defRPr/>
            </a:pPr>
            <a:r>
              <a:rPr lang="tr-TR" sz="2400" dirty="0" smtClean="0"/>
              <a:t>   Başarısız bir sonuç ise ROLLBACK ile en başa alınır ve bilgiler ilk hali ile sabitlenir.   Bu iki ifade de </a:t>
            </a:r>
            <a:r>
              <a:rPr lang="tr-TR" sz="2400" dirty="0" smtClean="0"/>
              <a:t>Hareket’i bitirir.</a:t>
            </a:r>
            <a:endParaRPr lang="tr-TR" sz="2400" dirty="0" smtClean="0"/>
          </a:p>
          <a:p>
            <a:pPr marL="365760" indent="-256032" algn="just" fontAlgn="auto">
              <a:spcAft>
                <a:spcPts val="0"/>
              </a:spcAft>
              <a:buFontTx/>
              <a:buNone/>
              <a:defRPr/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835516"/>
            <a:ext cx="7543800" cy="839051"/>
          </a:xfrm>
        </p:spPr>
        <p:txBody>
          <a:bodyPr/>
          <a:lstStyle/>
          <a:p>
            <a:pPr algn="ctr"/>
            <a:r>
              <a:rPr lang="tr-TR" b="1" dirty="0">
                <a:solidFill>
                  <a:schemeClr val="tx1"/>
                </a:solidFill>
              </a:rPr>
              <a:t>Banka işlemi örneği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997513" cy="4614052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 </a:t>
            </a:r>
            <a:r>
              <a:rPr lang="tr-TR" sz="2400" dirty="0"/>
              <a:t>Bir kullanıcı başka bir kullanıcıya havale yaptığında ne olur</a:t>
            </a:r>
            <a:r>
              <a:rPr lang="tr-TR" sz="2400" dirty="0" smtClean="0"/>
              <a:t>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 Öncelikle </a:t>
            </a:r>
            <a:r>
              <a:rPr lang="tr-TR" sz="2400" dirty="0"/>
              <a:t>havale yapanın hesap bilgilerinden havale yaptığı miktar düşülür. Ardından alıcının hesabına bu miktar eklenir ve havale gerçekleşmiş olur</a:t>
            </a:r>
            <a:r>
              <a:rPr lang="tr-TR" sz="24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/>
              <a:t> </a:t>
            </a:r>
            <a:r>
              <a:rPr lang="tr-TR" sz="2400" dirty="0" smtClean="0"/>
              <a:t>Ancak</a:t>
            </a:r>
            <a:r>
              <a:rPr lang="tr-TR" sz="2400" dirty="0"/>
              <a:t>, her zaman şartlar istendiği gibi olmayabilir. Örneğin, gönderenin hesabından para düşüldüğü anda elektrik kesilebilir yada program takılabilir. Bu durumda ne olur</a:t>
            </a:r>
            <a:r>
              <a:rPr lang="tr-TR" sz="2400" dirty="0" smtClean="0"/>
              <a:t>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Gönderenin </a:t>
            </a:r>
            <a:r>
              <a:rPr lang="tr-TR" altLang="en-US" sz="2400" dirty="0"/>
              <a:t>hesabından para düşülmüştür fakat alıcının hesabına geçmemiştir. Yani bir kısım paranın sahibinin kimliği kaybolmuştur. </a:t>
            </a:r>
          </a:p>
          <a:p>
            <a:pPr algn="just"/>
            <a:r>
              <a:rPr lang="tr-TR" altLang="en-US" sz="2400" u="sng" dirty="0"/>
              <a:t>Bu da sistemin olası durumlar  dışında veri kaybetmeye müsait bir hal alması demektir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dirty="0"/>
          </a:p>
          <a:p>
            <a:pPr algn="just">
              <a:buFont typeface="Arial" panose="020B0604020202020204" pitchFamily="34" charset="0"/>
              <a:buChar char="•"/>
            </a:pPr>
            <a:endParaRPr lang="tr-TR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53AA-73CA-406D-A060-DDD03744A761}" type="slidenum">
              <a:rPr lang="tr-TR" altLang="tr-TR" smtClean="0"/>
              <a:pPr/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54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483798" cy="11521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600" b="1" dirty="0" smtClean="0">
                <a:solidFill>
                  <a:schemeClr val="tx1"/>
                </a:solidFill>
              </a:rPr>
              <a:t>İşlemlerin (ACID) Özellikleri</a:t>
            </a:r>
            <a:br>
              <a:rPr lang="tr-TR" sz="3600" b="1" dirty="0" smtClean="0">
                <a:solidFill>
                  <a:schemeClr val="tx1"/>
                </a:solidFill>
              </a:rPr>
            </a:br>
            <a:r>
              <a:rPr lang="tr-TR" sz="3600" b="1" dirty="0" smtClean="0">
                <a:solidFill>
                  <a:schemeClr val="tx1"/>
                </a:solidFill>
              </a:rPr>
              <a:t>  </a:t>
            </a:r>
            <a:r>
              <a:rPr lang="tr-TR" sz="3200" b="1" dirty="0">
                <a:solidFill>
                  <a:schemeClr val="tx1"/>
                </a:solidFill>
              </a:rPr>
              <a:t>(Atomicity, Consistency, Isolation, Durability)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48877" y="1700212"/>
            <a:ext cx="8137525" cy="4681116"/>
          </a:xfrm>
        </p:spPr>
        <p:txBody>
          <a:bodyPr>
            <a:normAutofit/>
          </a:bodyPr>
          <a:lstStyle/>
          <a:p>
            <a:pPr marL="17875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sz="2400" dirty="0" smtClean="0"/>
              <a:t>Bir veritabanı veriler üstünde değişiklik yaparken ACID kuralını sağlamalıdır. Bu kurallar;</a:t>
            </a:r>
          </a:p>
          <a:p>
            <a:pPr indent="-255588" algn="just">
              <a:lnSpc>
                <a:spcPct val="90000"/>
              </a:lnSpc>
              <a:buFontTx/>
              <a:buNone/>
            </a:pPr>
            <a:r>
              <a:rPr lang="tr-TR" altLang="tr-TR" sz="2400" dirty="0" smtClean="0">
                <a:solidFill>
                  <a:srgbClr val="FF0000"/>
                </a:solidFill>
              </a:rPr>
              <a:t>  1. Atomicity (Bölünmezlik): </a:t>
            </a:r>
            <a:r>
              <a:rPr lang="tr-TR" altLang="tr-TR" sz="2400" dirty="0" smtClean="0">
                <a:solidFill>
                  <a:schemeClr val="tx1"/>
                </a:solidFill>
              </a:rPr>
              <a:t>Hareket</a:t>
            </a:r>
            <a:r>
              <a:rPr lang="tr-TR" altLang="tr-TR" sz="2400" dirty="0" smtClean="0">
                <a:solidFill>
                  <a:srgbClr val="FF0000"/>
                </a:solidFill>
              </a:rPr>
              <a:t> </a:t>
            </a:r>
            <a:r>
              <a:rPr lang="tr-TR" altLang="tr-TR" sz="2400" dirty="0" smtClean="0"/>
              <a:t>bloğu </a:t>
            </a:r>
            <a:r>
              <a:rPr lang="tr-TR" altLang="tr-TR" sz="2400" dirty="0" smtClean="0"/>
              <a:t>yarım kalmaz. Ya hepsi gerçekleşmiş sayılır veya hiçbir işlem gerçekleşmemiş gibi kabul edilerek en başa dönülür. Yani, </a:t>
            </a:r>
            <a:r>
              <a:rPr lang="tr-TR" altLang="tr-TR" sz="2400" dirty="0" smtClean="0"/>
              <a:t>hareket daha </a:t>
            </a:r>
            <a:r>
              <a:rPr lang="tr-TR" altLang="tr-TR" sz="2400" dirty="0" smtClean="0"/>
              <a:t>küçük parçalara ayrılamayan bir işlem birimi olarak ele </a:t>
            </a:r>
            <a:r>
              <a:rPr lang="tr-TR" altLang="tr-TR" sz="2400" dirty="0" smtClean="0"/>
              <a:t>alınır.</a:t>
            </a:r>
            <a:endParaRPr lang="tr-TR" altLang="tr-TR" sz="2400" dirty="0" smtClean="0"/>
          </a:p>
          <a:p>
            <a:pPr indent="-255588" algn="just">
              <a:lnSpc>
                <a:spcPct val="90000"/>
              </a:lnSpc>
              <a:buFontTx/>
              <a:buNone/>
            </a:pPr>
            <a:r>
              <a:rPr lang="tr-TR" altLang="tr-TR" sz="2400" dirty="0" smtClean="0">
                <a:solidFill>
                  <a:srgbClr val="FF0000"/>
                </a:solidFill>
              </a:rPr>
              <a:t> 2.Consistency (Tutarlılık): </a:t>
            </a:r>
            <a:r>
              <a:rPr lang="tr-TR" altLang="tr-TR" sz="2400" dirty="0" smtClean="0"/>
              <a:t>Hareket, </a:t>
            </a:r>
            <a:r>
              <a:rPr lang="tr-TR" altLang="tr-TR" sz="2400" dirty="0" err="1" smtClean="0"/>
              <a:t>veritabanının</a:t>
            </a:r>
            <a:r>
              <a:rPr lang="tr-TR" altLang="tr-TR" sz="2400" dirty="0" smtClean="0"/>
              <a:t> </a:t>
            </a:r>
            <a:r>
              <a:rPr lang="tr-TR" altLang="tr-TR" sz="2400" dirty="0" smtClean="0"/>
              <a:t>yapısını bozmadan işlem bloğunu terk etmelidir. Yani ara işlemler yaparken ürettiği işlem parçacıklarının etkisini veritabanında bırakarak, </a:t>
            </a:r>
            <a:r>
              <a:rPr lang="tr-TR" altLang="tr-TR" sz="2400" dirty="0" err="1" smtClean="0"/>
              <a:t>hareket’ı</a:t>
            </a:r>
            <a:r>
              <a:rPr lang="tr-TR" altLang="tr-TR" sz="2400" dirty="0" smtClean="0"/>
              <a:t> </a:t>
            </a:r>
            <a:r>
              <a:rPr lang="tr-TR" altLang="tr-TR" sz="2400" dirty="0" smtClean="0"/>
              <a:t>sonlandıramaz. Örneğin, birinci hesaptan para azaltıp ikinci hesaba eklemeden </a:t>
            </a:r>
            <a:r>
              <a:rPr lang="tr-TR" altLang="tr-TR" sz="2400" dirty="0" smtClean="0"/>
              <a:t>hareket sonlandırılamaz.</a:t>
            </a:r>
            <a:endParaRPr lang="tr-TR" altLang="tr-TR" sz="2400" dirty="0" smtClean="0"/>
          </a:p>
          <a:p>
            <a:pPr indent="-255588" algn="just">
              <a:lnSpc>
                <a:spcPct val="90000"/>
              </a:lnSpc>
              <a:buFontTx/>
              <a:buNone/>
            </a:pPr>
            <a:endParaRPr lang="tr-TR" altLang="tr-TR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502791" y="404664"/>
            <a:ext cx="8461697" cy="111848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600" b="1" dirty="0">
                <a:solidFill>
                  <a:schemeClr val="tx1"/>
                </a:solidFill>
              </a:rPr>
              <a:t>İşlemlerin (ACID) Özellikleri</a:t>
            </a:r>
            <a:br>
              <a:rPr lang="tr-TR" sz="3600" b="1" dirty="0">
                <a:solidFill>
                  <a:schemeClr val="tx1"/>
                </a:solidFill>
              </a:rPr>
            </a:br>
            <a:r>
              <a:rPr lang="tr-TR" sz="3600" b="1" dirty="0">
                <a:solidFill>
                  <a:schemeClr val="tx1"/>
                </a:solidFill>
              </a:rPr>
              <a:t>  (Atomicity, Consistency, Isolation, Durability)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75307" y="1700808"/>
            <a:ext cx="8389181" cy="4525962"/>
          </a:xfrm>
        </p:spPr>
        <p:txBody>
          <a:bodyPr>
            <a:normAutofit/>
          </a:bodyPr>
          <a:lstStyle/>
          <a:p>
            <a:pPr indent="-255588" algn="just">
              <a:buNone/>
            </a:pPr>
            <a:r>
              <a:rPr lang="tr-TR" altLang="tr-TR" sz="2400" dirty="0" smtClean="0">
                <a:solidFill>
                  <a:schemeClr val="bg1"/>
                </a:solidFill>
              </a:rPr>
              <a:t> </a:t>
            </a:r>
            <a:r>
              <a:rPr lang="tr-TR" altLang="tr-TR" sz="2400" dirty="0" smtClean="0">
                <a:solidFill>
                  <a:srgbClr val="FF0000"/>
                </a:solidFill>
              </a:rPr>
              <a:t>3.Isolation (İzolasyon): </a:t>
            </a:r>
            <a:r>
              <a:rPr lang="tr-TR" altLang="tr-TR" sz="2400" dirty="0" smtClean="0"/>
              <a:t>Farklı </a:t>
            </a:r>
            <a:r>
              <a:rPr lang="tr-TR" altLang="tr-TR" sz="2400" dirty="0" err="1" smtClean="0"/>
              <a:t>hareket’ler</a:t>
            </a:r>
            <a:r>
              <a:rPr lang="tr-TR" altLang="tr-TR" sz="2400" dirty="0" smtClean="0"/>
              <a:t> birbirinden </a:t>
            </a:r>
            <a:r>
              <a:rPr lang="tr-TR" altLang="tr-TR" sz="2400" dirty="0" smtClean="0"/>
              <a:t>ayrık ele alınmalıdır. Her </a:t>
            </a:r>
            <a:r>
              <a:rPr lang="tr-TR" altLang="tr-TR" sz="2400" dirty="0" smtClean="0"/>
              <a:t>hareket için </a:t>
            </a:r>
            <a:r>
              <a:rPr lang="tr-TR" altLang="tr-TR" sz="2400" dirty="0" smtClean="0"/>
              <a:t>veritabanının yapısı ayrı ayrı korunmalıdır. İlk </a:t>
            </a:r>
            <a:r>
              <a:rPr lang="tr-TR" altLang="tr-TR" sz="2400" dirty="0"/>
              <a:t>hareket tarafından </a:t>
            </a:r>
            <a:r>
              <a:rPr lang="tr-TR" altLang="tr-TR" sz="2400" dirty="0" smtClean="0"/>
              <a:t>yapılan değişiklikler, ikinci </a:t>
            </a:r>
            <a:r>
              <a:rPr lang="tr-TR" altLang="tr-TR" sz="2400" dirty="0" err="1" smtClean="0"/>
              <a:t>hareket’ten</a:t>
            </a:r>
            <a:r>
              <a:rPr lang="tr-TR" altLang="tr-TR" sz="2400" dirty="0" smtClean="0"/>
              <a:t> </a:t>
            </a:r>
            <a:r>
              <a:rPr lang="tr-TR" altLang="tr-TR" sz="2400" dirty="0" smtClean="0"/>
              <a:t>her an görülememeli, sadece bütün işlem gerçekleştiği anda ve bütünü bir anda </a:t>
            </a:r>
            <a:r>
              <a:rPr lang="tr-TR" altLang="tr-TR" sz="2400" dirty="0" smtClean="0"/>
              <a:t>görülmelidir.</a:t>
            </a:r>
            <a:endParaRPr lang="tr-TR" altLang="tr-TR" sz="2400" dirty="0" smtClean="0"/>
          </a:p>
          <a:p>
            <a:pPr indent="-255588" algn="just">
              <a:buNone/>
            </a:pPr>
            <a:r>
              <a:rPr lang="tr-TR" altLang="tr-TR" sz="2400" dirty="0" smtClean="0">
                <a:solidFill>
                  <a:srgbClr val="FF0000"/>
                </a:solidFill>
              </a:rPr>
              <a:t>  4. Durability (Dayanıklılık): </a:t>
            </a:r>
            <a:r>
              <a:rPr lang="tr-TR" altLang="tr-TR" sz="2400" dirty="0" smtClean="0"/>
              <a:t>Tamamlanmış </a:t>
            </a:r>
            <a:r>
              <a:rPr lang="tr-TR" altLang="tr-TR" sz="2400" dirty="0" err="1" smtClean="0"/>
              <a:t>hareket’in</a:t>
            </a:r>
            <a:r>
              <a:rPr lang="tr-TR" altLang="tr-TR" sz="2400" dirty="0" smtClean="0"/>
              <a:t> hatalara </a:t>
            </a:r>
            <a:r>
              <a:rPr lang="tr-TR" altLang="tr-TR" sz="2400" dirty="0" smtClean="0"/>
              <a:t>karşı esnek olması gerekir. Elektrik kesilmesi, CPU yanması, işletim sisteminin çökmesi bu kuralları uygulamaya engel olmamalıdır. Bunun içinde gerçekleşmiş ve başarılı olarak sonlanmış </a:t>
            </a:r>
            <a:r>
              <a:rPr lang="tr-TR" altLang="tr-TR" sz="2400" dirty="0" err="1" smtClean="0"/>
              <a:t>hareket’in</a:t>
            </a:r>
            <a:r>
              <a:rPr lang="tr-TR" altLang="tr-TR" sz="2400" dirty="0" smtClean="0"/>
              <a:t> değişikliklerinin </a:t>
            </a:r>
            <a:r>
              <a:rPr lang="tr-TR" altLang="tr-TR" sz="2400" dirty="0" smtClean="0"/>
              <a:t>kalıcı olarak diske yansıtılması </a:t>
            </a:r>
            <a:r>
              <a:rPr lang="tr-TR" altLang="tr-TR" sz="2400" dirty="0" smtClean="0"/>
              <a:t>gerekir.</a:t>
            </a:r>
          </a:p>
          <a:p>
            <a:pPr indent="-255588" algn="just">
              <a:buNone/>
            </a:pPr>
            <a:r>
              <a:rPr lang="tr-TR" altLang="tr-TR" sz="2400" dirty="0" smtClean="0">
                <a:solidFill>
                  <a:srgbClr val="FF0000"/>
                </a:solidFill>
              </a:rPr>
              <a:t>COMMIT</a:t>
            </a:r>
            <a:r>
              <a:rPr lang="tr-TR" altLang="tr-TR" sz="2400" dirty="0" smtClean="0"/>
              <a:t> veya </a:t>
            </a:r>
            <a:r>
              <a:rPr lang="tr-TR" altLang="tr-TR" sz="2400" dirty="0" smtClean="0">
                <a:solidFill>
                  <a:srgbClr val="FF0000"/>
                </a:solidFill>
              </a:rPr>
              <a:t>ROLLBACK</a:t>
            </a:r>
            <a:r>
              <a:rPr lang="tr-TR" altLang="tr-TR" sz="2400" dirty="0" smtClean="0"/>
              <a:t> komutları ile bu özellik sağlanır.</a:t>
            </a:r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6164" y="836712"/>
            <a:ext cx="8229600" cy="71077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b="1" dirty="0">
                <a:solidFill>
                  <a:schemeClr val="tx1"/>
                </a:solidFill>
              </a:rPr>
              <a:t>Sabitleme Noktaları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41877" y="1844824"/>
            <a:ext cx="8243887" cy="4131915"/>
          </a:xfrm>
        </p:spPr>
        <p:txBody>
          <a:bodyPr>
            <a:normAutofit lnSpcReduction="10000"/>
          </a:bodyPr>
          <a:lstStyle/>
          <a:p>
            <a:pPr marL="452628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Bazen, bir noktaya gelindikten sonra, işlemlerin buraya kadar olanını geçerli kabul etmek isteriz ama, bundan sonraki işlemler içinde </a:t>
            </a:r>
            <a:r>
              <a:rPr lang="tr-TR" altLang="tr-TR" sz="2400" dirty="0" smtClean="0"/>
              <a:t>hareketi </a:t>
            </a:r>
            <a:r>
              <a:rPr lang="tr-TR" sz="2400" dirty="0" smtClean="0"/>
              <a:t>geri </a:t>
            </a:r>
            <a:r>
              <a:rPr lang="tr-TR" sz="2400" dirty="0" smtClean="0"/>
              <a:t>alabilme </a:t>
            </a:r>
            <a:r>
              <a:rPr lang="tr-TR" sz="2400" dirty="0" smtClean="0"/>
              <a:t>seçeneğine </a:t>
            </a:r>
            <a:r>
              <a:rPr lang="tr-TR" sz="2400" dirty="0" smtClean="0"/>
              <a:t>ihtiyaç duyarız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452628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Bu türden durumlarda sabitleme noktalarından </a:t>
            </a:r>
            <a:r>
              <a:rPr lang="tr-TR" sz="2400" dirty="0" smtClean="0"/>
              <a:t>faydalanılır.</a:t>
            </a:r>
            <a:endParaRPr lang="tr-TR" sz="2400" dirty="0" smtClean="0"/>
          </a:p>
          <a:p>
            <a:pPr marL="452628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Bir sabitleme noktası başlatıldığı anda, işlem bloğunda bir şeyler ters giderse en başa dönme seçeneği saklı kalmak üzere, noktanın oluşturulduğu yere de dönme seçeneği sunar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452628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Bu nedenle sabitleme noktaları kitap ipine benzetilir. Çünkü </a:t>
            </a:r>
            <a:r>
              <a:rPr lang="en-US" sz="2400" dirty="0" smtClean="0"/>
              <a:t>ORACLE</a:t>
            </a:r>
            <a:r>
              <a:rPr lang="tr-TR" sz="2400" dirty="0" smtClean="0"/>
              <a:t> Server’ın hangi aşamaya dönebileceğini tanımlamamızı sağlar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>
          <a:xfrm>
            <a:off x="409901" y="836712"/>
            <a:ext cx="8229600" cy="56843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b="1" dirty="0">
                <a:solidFill>
                  <a:schemeClr val="tx1"/>
                </a:solidFill>
              </a:rPr>
              <a:t>Sabitleme Noktaları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88840"/>
            <a:ext cx="8243887" cy="3672408"/>
          </a:xfrm>
        </p:spPr>
        <p:txBody>
          <a:bodyPr>
            <a:normAutofit/>
          </a:bodyPr>
          <a:lstStyle/>
          <a:p>
            <a:pPr marL="452628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800" dirty="0" smtClean="0"/>
              <a:t>Bir sabitleme noktası şu şekilde tanımlanır:</a:t>
            </a:r>
          </a:p>
          <a:p>
            <a:pPr marL="365760" indent="-256032" algn="just" fontAlgn="auto">
              <a:spcAft>
                <a:spcPts val="0"/>
              </a:spcAft>
              <a:buFontTx/>
              <a:buNone/>
              <a:defRPr/>
            </a:pPr>
            <a:r>
              <a:rPr lang="tr-TR" sz="2800" dirty="0" smtClean="0"/>
              <a:t>    	SAVE TRANSACTION sabitleme_noktasi_adi</a:t>
            </a:r>
          </a:p>
          <a:p>
            <a:pPr marL="452628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800" dirty="0" smtClean="0"/>
              <a:t>Burada sabitleme noktasına bir ad vermek gerekir ki daha sonra herhangi bir anda ilgili sabitleme noktasına şu şekilde dönülebilsin:</a:t>
            </a:r>
          </a:p>
          <a:p>
            <a:pPr marL="365760" indent="-256032" algn="just" fontAlgn="auto">
              <a:spcAft>
                <a:spcPts val="0"/>
              </a:spcAft>
              <a:buFontTx/>
              <a:buNone/>
              <a:defRPr/>
            </a:pPr>
            <a:r>
              <a:rPr lang="tr-TR" sz="2800" dirty="0" smtClean="0"/>
              <a:t>	       ROLLBACK TRAN sabitleme_noktasi_adi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2928F625EB844084CA3D09C61CF9E6" ma:contentTypeVersion="" ma:contentTypeDescription="Create a new document." ma:contentTypeScope="" ma:versionID="4f751a46a76c83ff83ad4cece4022fc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A250E0A-21F7-4587-B8A9-854FE9CFD1E3}"/>
</file>

<file path=customXml/itemProps2.xml><?xml version="1.0" encoding="utf-8"?>
<ds:datastoreItem xmlns:ds="http://schemas.openxmlformats.org/officeDocument/2006/customXml" ds:itemID="{5C010BA2-B967-4408-840E-CC2BCC417560}"/>
</file>

<file path=customXml/itemProps3.xml><?xml version="1.0" encoding="utf-8"?>
<ds:datastoreItem xmlns:ds="http://schemas.openxmlformats.org/officeDocument/2006/customXml" ds:itemID="{D028DEE0-A9F1-4F40-9257-536AFED893FC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395</TotalTime>
  <Words>838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Wingdings 2</vt:lpstr>
      <vt:lpstr>Retrospect</vt:lpstr>
      <vt:lpstr>Ders 6</vt:lpstr>
      <vt:lpstr>Veri Hareketi (Transaction) nedir?</vt:lpstr>
      <vt:lpstr>Bir transaction bloğu SQL server tarafından şu şekilde ele alınır:</vt:lpstr>
      <vt:lpstr>Bir transaction bloğu SQL server tarafından şu şekilde ele alınır:</vt:lpstr>
      <vt:lpstr>Banka işlemi örneği</vt:lpstr>
      <vt:lpstr>İşlemlerin (ACID) Özellikleri   (Atomicity, Consistency, Isolation, Durability)</vt:lpstr>
      <vt:lpstr>İşlemlerin (ACID) Özellikleri   (Atomicity, Consistency, Isolation, Durability)</vt:lpstr>
      <vt:lpstr>Sabitleme Noktaları</vt:lpstr>
      <vt:lpstr>Sabitleme Noktaları</vt:lpstr>
      <vt:lpstr>Ortak Zamanlılık ve İzolasyon Seviyeleri</vt:lpstr>
      <vt:lpstr>İzolasyon Sağlamak</vt:lpstr>
      <vt:lpstr>İzolasyon Sağlamak</vt:lpstr>
    </vt:vector>
  </TitlesOfParts>
  <Company>BM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Ortak Zamanlılık ve Transaction</dc:title>
  <dc:creator>PAU</dc:creator>
  <cp:lastModifiedBy>Microsoft account</cp:lastModifiedBy>
  <cp:revision>74</cp:revision>
  <dcterms:created xsi:type="dcterms:W3CDTF">2009-10-14T16:00:47Z</dcterms:created>
  <dcterms:modified xsi:type="dcterms:W3CDTF">2020-05-12T11:24:48Z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0x010100512928F625EB844084CA3D09C61CF9E6</vt:lpwstr>
  </property>
</Properties>
</file>