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1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57.xml" ContentType="application/vnd.openxmlformats-officedocument.presentationml.slide+xml"/>
  <Override PartName="/ppt/slides/slide60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2" r:id="rId15"/>
    <p:sldId id="273" r:id="rId16"/>
    <p:sldId id="274" r:id="rId17"/>
    <p:sldId id="275" r:id="rId18"/>
    <p:sldId id="277" r:id="rId19"/>
    <p:sldId id="279" r:id="rId20"/>
    <p:sldId id="280" r:id="rId21"/>
    <p:sldId id="282" r:id="rId22"/>
    <p:sldId id="281" r:id="rId23"/>
    <p:sldId id="283" r:id="rId24"/>
    <p:sldId id="284" r:id="rId25"/>
    <p:sldId id="285" r:id="rId26"/>
    <p:sldId id="286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3" r:id="rId52"/>
    <p:sldId id="312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</p:sldIdLst>
  <p:sldSz cx="9144000" cy="6858000" type="screen4x3"/>
  <p:notesSz cx="677862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70613-BF77-49BD-BCBB-087A476AA8B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375D-80E2-402C-A097-ACD4C40BD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01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F2A60-0CB0-4A36-8515-0E892C4379C9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6463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6661"/>
            <a:ext cx="542290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BC995-08FB-4096-97B0-A673729B9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41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7DE9-92EE-4CC3-9EB4-1CE00A9F1266}" type="datetime1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1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96FC-750A-4CD5-830B-E28186CD7065}" type="datetime1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9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FC76-B2A7-4E59-8919-0A7D9C3F489E}" type="datetime1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1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DD16-91DB-4512-9B29-11C23E1CD0A7}" type="datetime1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00D65-1AD8-488B-991A-7A8234F0E439}" type="datetime1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6DFA-889D-4CA8-AE4D-FF7F2D87DAEC}" type="datetime1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1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E4D9-BEA1-4534-95BD-07F79E58EAE9}" type="datetime1">
              <a:rPr lang="en-US" smtClean="0"/>
              <a:t>12/9/2016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2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F20-A26B-4499-95BA-CBC9AD502680}" type="datetime1">
              <a:rPr lang="en-US" smtClean="0"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8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C921-E269-4403-9A50-10CB0B0F5E9A}" type="datetime1">
              <a:rPr lang="en-US" smtClean="0"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39EB-3223-427B-8B7E-AF981C2B6AAF}" type="datetime1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0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9ED1-76F0-4B96-8EAB-15CFBDCF9789}" type="datetime1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4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50C5-3018-4247-8E3D-BAC70B9B0377}" type="datetime1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8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tr-TR" sz="9800" dirty="0" smtClean="0"/>
              <a:t>Ünite </a:t>
            </a:r>
            <a:r>
              <a:rPr lang="tr-TR" sz="9800" dirty="0" smtClean="0"/>
              <a:t>6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6400800" cy="1524000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ADLİ YARGI CUMHURİYET BAŞSAVCILIĞI</a:t>
            </a:r>
            <a:endParaRPr lang="en-US" sz="6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dirty="0"/>
              <a:t>• </a:t>
            </a:r>
            <a:r>
              <a:rPr lang="en-US" sz="2600" dirty="0" err="1"/>
              <a:t>Mahkemeden</a:t>
            </a:r>
            <a:r>
              <a:rPr lang="en-US" sz="2600" dirty="0"/>
              <a:t> </a:t>
            </a:r>
            <a:r>
              <a:rPr lang="en-US" sz="2600" dirty="0" err="1"/>
              <a:t>verilen</a:t>
            </a:r>
            <a:r>
              <a:rPr lang="en-US" sz="2600" dirty="0"/>
              <a:t> </a:t>
            </a:r>
            <a:r>
              <a:rPr lang="en-US" sz="2600" dirty="0" err="1"/>
              <a:t>kararın</a:t>
            </a:r>
            <a:r>
              <a:rPr lang="en-US" sz="2600" dirty="0"/>
              <a:t> </a:t>
            </a:r>
            <a:r>
              <a:rPr lang="en-US" sz="2600" dirty="0" err="1"/>
              <a:t>hukuka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kanuna</a:t>
            </a:r>
            <a:r>
              <a:rPr lang="en-US" sz="2600" dirty="0"/>
              <a:t> </a:t>
            </a:r>
            <a:r>
              <a:rPr lang="en-US" sz="2600" dirty="0" err="1"/>
              <a:t>aykırı</a:t>
            </a:r>
            <a:r>
              <a:rPr lang="en-US" sz="2600" dirty="0"/>
              <a:t> </a:t>
            </a:r>
            <a:r>
              <a:rPr lang="en-US" sz="2600" dirty="0" err="1"/>
              <a:t>olduğu</a:t>
            </a:r>
            <a:r>
              <a:rPr lang="en-US" sz="2600" dirty="0"/>
              <a:t> </a:t>
            </a:r>
            <a:r>
              <a:rPr lang="en-US" sz="2600" dirty="0" err="1"/>
              <a:t>düşüncesinin</a:t>
            </a:r>
            <a:r>
              <a:rPr lang="en-US" sz="2600" dirty="0"/>
              <a:t> </a:t>
            </a:r>
            <a:r>
              <a:rPr lang="en-US" sz="2600" dirty="0" err="1" smtClean="0"/>
              <a:t>varlıgı</a:t>
            </a:r>
            <a:r>
              <a:rPr lang="en-US" sz="2600" dirty="0" smtClean="0"/>
              <a:t> </a:t>
            </a:r>
            <a:r>
              <a:rPr lang="en-US" sz="2600" dirty="0" err="1"/>
              <a:t>hâlinde</a:t>
            </a:r>
            <a:r>
              <a:rPr lang="en-US" sz="2600" dirty="0"/>
              <a:t> </a:t>
            </a:r>
            <a:r>
              <a:rPr lang="en-US" sz="2600" dirty="0" err="1"/>
              <a:t>kamu</a:t>
            </a:r>
            <a:r>
              <a:rPr lang="en-US" sz="2600" dirty="0"/>
              <a:t> </a:t>
            </a:r>
            <a:r>
              <a:rPr lang="en-US" sz="2600" dirty="0" err="1"/>
              <a:t>adına</a:t>
            </a:r>
            <a:r>
              <a:rPr lang="en-US" sz="2600" dirty="0"/>
              <a:t> </a:t>
            </a:r>
            <a:r>
              <a:rPr lang="en-US" sz="2600" dirty="0" err="1"/>
              <a:t>gerektiginde</a:t>
            </a:r>
            <a:r>
              <a:rPr lang="en-US" sz="2600" dirty="0"/>
              <a:t> </a:t>
            </a:r>
            <a:r>
              <a:rPr lang="en-US" sz="2600" dirty="0" err="1"/>
              <a:t>kanun</a:t>
            </a:r>
            <a:r>
              <a:rPr lang="en-US" sz="2600" dirty="0"/>
              <a:t> </a:t>
            </a:r>
            <a:r>
              <a:rPr lang="en-US" sz="2600" dirty="0" err="1"/>
              <a:t>yoluna</a:t>
            </a:r>
            <a:r>
              <a:rPr lang="en-US" sz="2600" dirty="0"/>
              <a:t> </a:t>
            </a:r>
            <a:r>
              <a:rPr lang="en-US" sz="2600" dirty="0" err="1"/>
              <a:t>basvurmak</a:t>
            </a:r>
            <a:r>
              <a:rPr lang="en-US" sz="2600" dirty="0"/>
              <a:t>,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/>
              <a:t>5326 </a:t>
            </a:r>
            <a:r>
              <a:rPr lang="en-US" sz="2600" dirty="0" err="1"/>
              <a:t>Sayılı</a:t>
            </a:r>
            <a:r>
              <a:rPr lang="en-US" sz="2600" dirty="0"/>
              <a:t> </a:t>
            </a:r>
            <a:r>
              <a:rPr lang="en-US" sz="2600" dirty="0" err="1"/>
              <a:t>Kabahatler</a:t>
            </a:r>
            <a:r>
              <a:rPr lang="en-US" sz="2600" dirty="0"/>
              <a:t> </a:t>
            </a:r>
            <a:r>
              <a:rPr lang="en-US" sz="2600" dirty="0" err="1"/>
              <a:t>Kanunu’nun</a:t>
            </a:r>
            <a:r>
              <a:rPr lang="en-US" sz="2600" dirty="0"/>
              <a:t> 23’üncü </a:t>
            </a:r>
            <a:r>
              <a:rPr lang="en-US" sz="2600" dirty="0" err="1"/>
              <a:t>maddesi</a:t>
            </a:r>
            <a:r>
              <a:rPr lang="en-US" sz="2600" dirty="0"/>
              <a:t> </a:t>
            </a:r>
            <a:r>
              <a:rPr lang="en-US" sz="2600" dirty="0" err="1"/>
              <a:t>gereğince</a:t>
            </a:r>
            <a:r>
              <a:rPr lang="en-US" sz="2600" dirty="0"/>
              <a:t> </a:t>
            </a:r>
            <a:r>
              <a:rPr lang="en-US" sz="2600" dirty="0" err="1"/>
              <a:t>kanuna</a:t>
            </a:r>
            <a:r>
              <a:rPr lang="en-US" sz="2600" dirty="0"/>
              <a:t> </a:t>
            </a:r>
            <a:r>
              <a:rPr lang="en-US" sz="2600" dirty="0" err="1"/>
              <a:t>açıkça</a:t>
            </a:r>
            <a:r>
              <a:rPr lang="en-US" sz="2600" dirty="0"/>
              <a:t> </a:t>
            </a:r>
            <a:r>
              <a:rPr lang="en-US" sz="2600" dirty="0" err="1"/>
              <a:t>hüküm</a:t>
            </a:r>
            <a:r>
              <a:rPr lang="en-US" sz="2600" dirty="0"/>
              <a:t> </a:t>
            </a:r>
            <a:r>
              <a:rPr lang="en-US" sz="2600" dirty="0" err="1"/>
              <a:t>bulunan</a:t>
            </a:r>
            <a:r>
              <a:rPr lang="en-US" sz="2600" dirty="0"/>
              <a:t> </a:t>
            </a:r>
            <a:r>
              <a:rPr lang="en-US" sz="2600" dirty="0" err="1"/>
              <a:t>hâllerde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kabahat</a:t>
            </a:r>
            <a:r>
              <a:rPr lang="en-US" sz="2600" dirty="0"/>
              <a:t> </a:t>
            </a:r>
            <a:r>
              <a:rPr lang="en-US" sz="2600" dirty="0" err="1"/>
              <a:t>dolayısıyla</a:t>
            </a:r>
            <a:r>
              <a:rPr lang="en-US" sz="2600" dirty="0"/>
              <a:t> </a:t>
            </a:r>
            <a:r>
              <a:rPr lang="en-US" sz="2600" dirty="0" err="1"/>
              <a:t>idari</a:t>
            </a:r>
            <a:r>
              <a:rPr lang="en-US" sz="2600" dirty="0"/>
              <a:t> </a:t>
            </a:r>
            <a:r>
              <a:rPr lang="en-US" sz="2600" dirty="0" err="1"/>
              <a:t>yaptırım</a:t>
            </a:r>
            <a:r>
              <a:rPr lang="en-US" sz="2600" dirty="0"/>
              <a:t> (</a:t>
            </a:r>
            <a:r>
              <a:rPr lang="en-US" sz="2600" dirty="0" err="1"/>
              <a:t>Idari</a:t>
            </a:r>
            <a:r>
              <a:rPr lang="en-US" sz="2600" dirty="0"/>
              <a:t> </a:t>
            </a:r>
            <a:r>
              <a:rPr lang="en-US" sz="2600" dirty="0" err="1"/>
              <a:t>para</a:t>
            </a:r>
            <a:r>
              <a:rPr lang="en-US" sz="2600" dirty="0"/>
              <a:t> </a:t>
            </a:r>
            <a:r>
              <a:rPr lang="en-US" sz="2600" dirty="0" err="1"/>
              <a:t>cezası</a:t>
            </a:r>
            <a:r>
              <a:rPr lang="en-US" sz="2600" dirty="0"/>
              <a:t>) </a:t>
            </a:r>
            <a:r>
              <a:rPr lang="en-US" sz="2600" dirty="0" err="1"/>
              <a:t>kararı</a:t>
            </a:r>
            <a:r>
              <a:rPr lang="en-US" sz="2600" dirty="0"/>
              <a:t> </a:t>
            </a:r>
            <a:r>
              <a:rPr lang="en-US" sz="2600" dirty="0" err="1" smtClean="0"/>
              <a:t>vermek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err="1" smtClean="0"/>
              <a:t>Cumhuriyet</a:t>
            </a:r>
            <a:r>
              <a:rPr lang="en-US" sz="2600" dirty="0" smtClean="0"/>
              <a:t> </a:t>
            </a:r>
            <a:r>
              <a:rPr lang="en-US" sz="2600" dirty="0" err="1"/>
              <a:t>bassavcılıgı</a:t>
            </a:r>
            <a:r>
              <a:rPr lang="en-US" sz="2600" dirty="0"/>
              <a:t>, </a:t>
            </a:r>
            <a:r>
              <a:rPr lang="en-US" sz="2600" dirty="0" err="1" smtClean="0"/>
              <a:t>idari</a:t>
            </a:r>
            <a:r>
              <a:rPr lang="en-US" sz="2600" dirty="0" smtClean="0"/>
              <a:t> </a:t>
            </a:r>
            <a:r>
              <a:rPr lang="en-US" sz="2600" dirty="0" err="1"/>
              <a:t>görevler</a:t>
            </a:r>
            <a:r>
              <a:rPr lang="en-US" sz="2600" dirty="0"/>
              <a:t> </a:t>
            </a:r>
            <a:r>
              <a:rPr lang="en-US" sz="2600" dirty="0" err="1"/>
              <a:t>bakımından</a:t>
            </a:r>
            <a:r>
              <a:rPr lang="en-US" sz="2600" dirty="0"/>
              <a:t> </a:t>
            </a:r>
            <a:r>
              <a:rPr lang="en-US" sz="2600" dirty="0" err="1"/>
              <a:t>Adalet</a:t>
            </a:r>
            <a:r>
              <a:rPr lang="en-US" sz="2600" dirty="0"/>
              <a:t> </a:t>
            </a:r>
            <a:r>
              <a:rPr lang="en-US" sz="2600" dirty="0" err="1"/>
              <a:t>Bakanlıgına</a:t>
            </a:r>
            <a:r>
              <a:rPr lang="en-US" sz="2600" dirty="0"/>
              <a:t> </a:t>
            </a:r>
            <a:r>
              <a:rPr lang="en-US" sz="2600" dirty="0" err="1"/>
              <a:t>baglıdır</a:t>
            </a:r>
            <a:r>
              <a:rPr lang="en-US" sz="2600" dirty="0"/>
              <a:t>. </a:t>
            </a:r>
            <a:r>
              <a:rPr lang="en-US" sz="2600" dirty="0" err="1" smtClean="0"/>
              <a:t>Cumhuriyet</a:t>
            </a:r>
            <a:r>
              <a:rPr lang="en-US" sz="2600" dirty="0" smtClean="0"/>
              <a:t> </a:t>
            </a:r>
            <a:r>
              <a:rPr lang="en-US" sz="2600" dirty="0" err="1"/>
              <a:t>bassavcılıgının</a:t>
            </a:r>
            <a:r>
              <a:rPr lang="en-US" sz="2600" dirty="0"/>
              <a:t> </a:t>
            </a:r>
            <a:r>
              <a:rPr lang="en-US" sz="2600" dirty="0" err="1" smtClean="0"/>
              <a:t>idari</a:t>
            </a:r>
            <a:r>
              <a:rPr lang="en-US" sz="2600" dirty="0" smtClean="0"/>
              <a:t> </a:t>
            </a:r>
            <a:r>
              <a:rPr lang="en-US" sz="2600" dirty="0" err="1" smtClean="0"/>
              <a:t>görevlerine</a:t>
            </a:r>
            <a:r>
              <a:rPr lang="en-US" sz="2600" dirty="0" smtClean="0"/>
              <a:t> </a:t>
            </a:r>
            <a:r>
              <a:rPr lang="en-US" sz="2600" dirty="0" err="1" smtClean="0"/>
              <a:t>yönelik</a:t>
            </a:r>
            <a:r>
              <a:rPr lang="en-US" sz="2600" dirty="0" smtClean="0"/>
              <a:t> </a:t>
            </a:r>
            <a:r>
              <a:rPr lang="en-US" sz="2600" dirty="0" err="1" smtClean="0"/>
              <a:t>islerin</a:t>
            </a:r>
            <a:r>
              <a:rPr lang="en-US" sz="2600" dirty="0" smtClean="0"/>
              <a:t> </a:t>
            </a:r>
            <a:r>
              <a:rPr lang="en-US" sz="2600" dirty="0" err="1" smtClean="0"/>
              <a:t>denetlenmesi</a:t>
            </a:r>
            <a:r>
              <a:rPr lang="en-US" sz="2600" dirty="0" smtClean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buna</a:t>
            </a:r>
            <a:r>
              <a:rPr lang="en-US" sz="2600" dirty="0"/>
              <a:t> </a:t>
            </a:r>
            <a:r>
              <a:rPr lang="en-US" sz="2600" dirty="0" err="1"/>
              <a:t>yönel</a:t>
            </a:r>
            <a:r>
              <a:rPr lang="en-US" sz="2600" dirty="0"/>
              <a:t> </a:t>
            </a:r>
            <a:r>
              <a:rPr lang="en-US" sz="2600" dirty="0" err="1" smtClean="0"/>
              <a:t>ik</a:t>
            </a:r>
            <a:r>
              <a:rPr lang="en-US" sz="2600" dirty="0" smtClean="0"/>
              <a:t> </a:t>
            </a:r>
            <a:r>
              <a:rPr lang="en-US" sz="2600" dirty="0" err="1"/>
              <a:t>haklarında</a:t>
            </a:r>
            <a:r>
              <a:rPr lang="en-US" sz="2600" dirty="0"/>
              <a:t> </a:t>
            </a:r>
            <a:r>
              <a:rPr lang="en-US" sz="2600" dirty="0" err="1" smtClean="0"/>
              <a:t>inceleme</a:t>
            </a:r>
            <a:r>
              <a:rPr lang="en-US" sz="2600" dirty="0" smtClean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sorusturma</a:t>
            </a:r>
            <a:r>
              <a:rPr lang="en-US" sz="2600" dirty="0"/>
              <a:t> </a:t>
            </a:r>
            <a:r>
              <a:rPr lang="en-US" sz="2600" dirty="0" err="1"/>
              <a:t>yapılması</a:t>
            </a:r>
            <a:r>
              <a:rPr lang="en-US" sz="2600" dirty="0"/>
              <a:t> </a:t>
            </a:r>
            <a:r>
              <a:rPr lang="en-US" sz="2600" dirty="0" err="1"/>
              <a:t>Adalet</a:t>
            </a:r>
            <a:r>
              <a:rPr lang="en-US" sz="2600" dirty="0"/>
              <a:t> </a:t>
            </a:r>
            <a:r>
              <a:rPr lang="en-US" sz="2600" dirty="0" err="1"/>
              <a:t>Bakanlıgına</a:t>
            </a:r>
            <a:r>
              <a:rPr lang="en-US" sz="2600" dirty="0"/>
              <a:t> </a:t>
            </a:r>
            <a:r>
              <a:rPr lang="en-US" sz="2600" dirty="0" err="1"/>
              <a:t>baglı</a:t>
            </a:r>
            <a:r>
              <a:rPr lang="en-US" sz="2600" dirty="0"/>
              <a:t> </a:t>
            </a:r>
            <a:r>
              <a:rPr lang="en-US" sz="2600" dirty="0" err="1" smtClean="0"/>
              <a:t>Te</a:t>
            </a:r>
            <a:r>
              <a:rPr lang="tr-TR" sz="2600" dirty="0" smtClean="0"/>
              <a:t>ft</a:t>
            </a:r>
            <a:r>
              <a:rPr lang="en-US" sz="2600" dirty="0" smtClean="0"/>
              <a:t>is </a:t>
            </a:r>
            <a:r>
              <a:rPr lang="en-US" sz="2600" dirty="0" err="1"/>
              <a:t>Kurulu</a:t>
            </a:r>
            <a:r>
              <a:rPr lang="en-US" sz="2600" dirty="0"/>
              <a:t> </a:t>
            </a:r>
            <a:r>
              <a:rPr lang="en-US" sz="2600" dirty="0" err="1"/>
              <a:t>Baskanlıgında</a:t>
            </a:r>
            <a:r>
              <a:rPr lang="en-US" sz="2600" dirty="0"/>
              <a:t> </a:t>
            </a:r>
            <a:r>
              <a:rPr lang="en-US" sz="2600" dirty="0" err="1" smtClean="0"/>
              <a:t>görevli</a:t>
            </a:r>
            <a:r>
              <a:rPr lang="en-US" sz="2600" dirty="0" smtClean="0"/>
              <a:t> </a:t>
            </a:r>
            <a:r>
              <a:rPr lang="en-US" sz="2600" dirty="0" err="1" smtClean="0"/>
              <a:t>müfettislerce</a:t>
            </a:r>
            <a:r>
              <a:rPr lang="en-US" sz="2600" dirty="0" smtClean="0"/>
              <a:t> </a:t>
            </a:r>
            <a:r>
              <a:rPr lang="en-US" sz="2600" dirty="0" err="1" smtClean="0"/>
              <a:t>yerine</a:t>
            </a:r>
            <a:r>
              <a:rPr lang="en-US" sz="2600" dirty="0" smtClean="0"/>
              <a:t> </a:t>
            </a:r>
            <a:r>
              <a:rPr lang="en-US" sz="2600" dirty="0" err="1" smtClean="0"/>
              <a:t>getirilmektedir</a:t>
            </a:r>
            <a:r>
              <a:rPr lang="en-US" sz="26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95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Bassavcılıgının</a:t>
            </a:r>
            <a:r>
              <a:rPr lang="en-US" sz="2800" b="1" dirty="0"/>
              <a:t> </a:t>
            </a:r>
            <a:r>
              <a:rPr lang="en-US" sz="2800" b="1" dirty="0" err="1" smtClean="0"/>
              <a:t>Idar</a:t>
            </a:r>
            <a:r>
              <a:rPr lang="tr-TR" sz="2800" b="1" dirty="0" smtClean="0"/>
              <a:t>i</a:t>
            </a:r>
            <a:r>
              <a:rPr lang="en-US" sz="2800" b="1" dirty="0" smtClean="0"/>
              <a:t/>
            </a:r>
            <a:r>
              <a:rPr lang="en-US" sz="2800" b="1" dirty="0" err="1" smtClean="0"/>
              <a:t>Görevler</a:t>
            </a:r>
            <a:r>
              <a:rPr lang="tr-TR" sz="2800" b="1" dirty="0" smtClean="0"/>
              <a:t>i</a:t>
            </a:r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bassavcılıgının</a:t>
            </a:r>
            <a:r>
              <a:rPr lang="en-US" sz="2800" dirty="0"/>
              <a:t> </a:t>
            </a:r>
            <a:r>
              <a:rPr lang="en-US" sz="2800" dirty="0" err="1" smtClean="0"/>
              <a:t>idari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en-US" sz="2800" dirty="0" err="1"/>
              <a:t>denetlemeye</a:t>
            </a:r>
            <a:r>
              <a:rPr lang="en-US" sz="2800" dirty="0"/>
              <a:t> </a:t>
            </a:r>
            <a:r>
              <a:rPr lang="en-US" sz="2800" dirty="0" err="1" smtClean="0"/>
              <a:t>yönelik</a:t>
            </a:r>
            <a:r>
              <a:rPr lang="en-US" sz="2800" dirty="0" smtClean="0"/>
              <a:t> is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islemler</a:t>
            </a:r>
            <a:r>
              <a:rPr lang="en-US" sz="2800" dirty="0" smtClean="0"/>
              <a:t> </a:t>
            </a:r>
            <a:r>
              <a:rPr lang="en-US" sz="2800" dirty="0" err="1" smtClean="0"/>
              <a:t>iken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en-US" sz="2800" dirty="0" err="1" smtClean="0"/>
              <a:t>ise</a:t>
            </a:r>
            <a:r>
              <a:rPr lang="en-US" sz="2800" dirty="0" smtClean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Malî</a:t>
            </a:r>
            <a:r>
              <a:rPr lang="en-US" sz="2800" dirty="0"/>
              <a:t> </a:t>
            </a:r>
            <a:r>
              <a:rPr lang="en-US" sz="2800" dirty="0" err="1" smtClean="0"/>
              <a:t>Yönetimi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Kontrol</a:t>
            </a:r>
            <a:r>
              <a:rPr lang="en-US" sz="2800" dirty="0"/>
              <a:t> </a:t>
            </a:r>
            <a:r>
              <a:rPr lang="en-US" sz="2800" dirty="0" err="1"/>
              <a:t>Kanunu’ndan</a:t>
            </a:r>
            <a:r>
              <a:rPr lang="en-US" sz="2800" dirty="0"/>
              <a:t> </a:t>
            </a:r>
            <a:r>
              <a:rPr lang="en-US" sz="2800" dirty="0" err="1"/>
              <a:t>kaynaklanan</a:t>
            </a:r>
            <a:r>
              <a:rPr lang="en-US" sz="2800" dirty="0"/>
              <a:t> </a:t>
            </a:r>
            <a:r>
              <a:rPr lang="en-US" sz="2800" dirty="0" err="1" smtClean="0"/>
              <a:t>görevlerdir</a:t>
            </a:r>
            <a:r>
              <a:rPr lang="en-US" sz="2800" dirty="0"/>
              <a:t>.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bassavcılıgının</a:t>
            </a:r>
            <a:r>
              <a:rPr lang="en-US" sz="2800" dirty="0"/>
              <a:t> </a:t>
            </a:r>
            <a:r>
              <a:rPr lang="en-US" sz="2800" dirty="0" err="1" smtClean="0"/>
              <a:t>idari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görevlerinden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denetlemeye</a:t>
            </a:r>
            <a:r>
              <a:rPr lang="en-US" sz="2800" dirty="0"/>
              <a:t> </a:t>
            </a:r>
            <a:r>
              <a:rPr lang="en-US" sz="2800" dirty="0" err="1" smtClean="0"/>
              <a:t>yönelik</a:t>
            </a:r>
            <a:r>
              <a:rPr lang="en-US" sz="2800" dirty="0" smtClean="0"/>
              <a:t> is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islemleri</a:t>
            </a:r>
            <a:r>
              <a:rPr lang="en-US" sz="2800" dirty="0" smtClean="0"/>
              <a:t>,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i</a:t>
            </a:r>
            <a:r>
              <a:rPr lang="tr-TR" sz="2800" dirty="0" smtClean="0"/>
              <a:t>fl</a:t>
            </a:r>
            <a:r>
              <a:rPr lang="en-US" sz="2800" dirty="0" smtClean="0"/>
              <a:t>as </a:t>
            </a:r>
            <a:r>
              <a:rPr lang="en-US" sz="2800" dirty="0" err="1" smtClean="0"/>
              <a:t>dairesi</a:t>
            </a:r>
            <a:r>
              <a:rPr lang="en-US" sz="2800" dirty="0" smtClean="0"/>
              <a:t> </a:t>
            </a:r>
            <a:r>
              <a:rPr lang="en-US" sz="2800" dirty="0" err="1"/>
              <a:t>vezne</a:t>
            </a:r>
            <a:r>
              <a:rPr lang="en-US" sz="2800" dirty="0"/>
              <a:t> </a:t>
            </a:r>
            <a:r>
              <a:rPr lang="en-US" sz="2800" dirty="0" err="1"/>
              <a:t>hesabı</a:t>
            </a:r>
            <a:r>
              <a:rPr lang="en-US" sz="2800" dirty="0"/>
              <a:t>, </a:t>
            </a:r>
            <a:r>
              <a:rPr lang="en-US" sz="2800" dirty="0" err="1" smtClean="0"/>
              <a:t>idari</a:t>
            </a:r>
            <a:r>
              <a:rPr lang="en-US" sz="2800" dirty="0" smtClean="0"/>
              <a:t> </a:t>
            </a:r>
            <a:r>
              <a:rPr lang="en-US" sz="2800" dirty="0" err="1" smtClean="0"/>
              <a:t>isler</a:t>
            </a:r>
            <a:r>
              <a:rPr lang="en-US" sz="2800" dirty="0" smtClean="0"/>
              <a:t> </a:t>
            </a:r>
            <a:r>
              <a:rPr lang="en-US" sz="2800" dirty="0" err="1"/>
              <a:t>müdürlügü</a:t>
            </a:r>
            <a:r>
              <a:rPr lang="en-US" sz="2800" dirty="0"/>
              <a:t>, </a:t>
            </a:r>
            <a:r>
              <a:rPr lang="en-US" sz="2800" dirty="0" err="1"/>
              <a:t>emanet</a:t>
            </a:r>
            <a:r>
              <a:rPr lang="en-US" sz="2800" dirty="0"/>
              <a:t> </a:t>
            </a:r>
            <a:r>
              <a:rPr lang="en-US" sz="2800" dirty="0" err="1"/>
              <a:t>memurlugu</a:t>
            </a:r>
            <a:r>
              <a:rPr lang="en-US" sz="2800" dirty="0"/>
              <a:t>, 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 smtClean="0"/>
              <a:t>sicil</a:t>
            </a:r>
            <a:r>
              <a:rPr lang="en-US" sz="2800" dirty="0" smtClean="0"/>
              <a:t> </a:t>
            </a:r>
            <a:r>
              <a:rPr lang="en-US" sz="2800" dirty="0" err="1"/>
              <a:t>bürosu</a:t>
            </a:r>
            <a:r>
              <a:rPr lang="en-US" sz="2800" dirty="0"/>
              <a:t>, 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/>
              <a:t>tıp </a:t>
            </a:r>
            <a:r>
              <a:rPr lang="en-US" sz="2800" dirty="0" err="1"/>
              <a:t>sube</a:t>
            </a:r>
            <a:r>
              <a:rPr lang="en-US" sz="2800" dirty="0"/>
              <a:t> </a:t>
            </a:r>
            <a:r>
              <a:rPr lang="en-US" sz="2800" dirty="0" err="1"/>
              <a:t>müdürlügü</a:t>
            </a:r>
            <a:r>
              <a:rPr lang="en-US" sz="2800" dirty="0"/>
              <a:t>,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tevkifevleri</a:t>
            </a:r>
            <a:r>
              <a:rPr lang="en-US" sz="2800" dirty="0" smtClean="0"/>
              <a:t>, </a:t>
            </a:r>
            <a:r>
              <a:rPr lang="en-US" sz="2800" dirty="0" err="1" smtClean="0"/>
              <a:t>noterlik</a:t>
            </a:r>
            <a:r>
              <a:rPr lang="en-US" sz="2800" dirty="0" smtClean="0"/>
              <a:t> </a:t>
            </a:r>
            <a:r>
              <a:rPr lang="en-US" sz="2800" dirty="0" err="1" smtClean="0"/>
              <a:t>dairesi</a:t>
            </a:r>
            <a:r>
              <a:rPr lang="en-US" sz="2800" dirty="0" smtClean="0"/>
              <a:t> </a:t>
            </a:r>
            <a:r>
              <a:rPr lang="en-US" sz="2800" dirty="0" err="1" smtClean="0"/>
              <a:t>gibi</a:t>
            </a:r>
            <a:r>
              <a:rPr lang="en-US" sz="2800" dirty="0" smtClean="0"/>
              <a:t>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 smtClean="0"/>
              <a:t>birim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dairelerinin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denetlenmesidir</a:t>
            </a:r>
            <a:r>
              <a:rPr lang="en-US" sz="2800" dirty="0"/>
              <a:t>. 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59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Bassavcılıgının</a:t>
            </a:r>
            <a:r>
              <a:rPr lang="en-US" sz="2800" b="1" dirty="0"/>
              <a:t> </a:t>
            </a:r>
            <a:r>
              <a:rPr lang="en-US" sz="2800" b="1" dirty="0" err="1"/>
              <a:t>Mahkeme</a:t>
            </a:r>
            <a:r>
              <a:rPr lang="en-US" sz="2800" b="1" dirty="0"/>
              <a:t> </a:t>
            </a:r>
            <a:r>
              <a:rPr lang="en-US" sz="2800" b="1" dirty="0" err="1"/>
              <a:t>Durusmalarına</a:t>
            </a:r>
            <a:r>
              <a:rPr lang="en-US" sz="2800" b="1" dirty="0"/>
              <a:t> </a:t>
            </a:r>
            <a:r>
              <a:rPr lang="en-US" sz="2800" b="1" dirty="0" err="1"/>
              <a:t>Katılması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Durusmalara</a:t>
            </a:r>
            <a:r>
              <a:rPr lang="en-US" sz="2800" dirty="0"/>
              <a:t>;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bassavcısı</a:t>
            </a:r>
            <a:r>
              <a:rPr lang="en-US" sz="2800" dirty="0"/>
              <a:t>, </a:t>
            </a:r>
            <a:r>
              <a:rPr lang="en-US" sz="2800" dirty="0" err="1" smtClean="0"/>
              <a:t>görevlendirecegi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 smtClean="0"/>
              <a:t>bassavcıvekili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katılır</a:t>
            </a:r>
            <a:r>
              <a:rPr lang="en-US" sz="2800" dirty="0"/>
              <a:t>. </a:t>
            </a:r>
            <a:r>
              <a:rPr lang="en-US" sz="2800" dirty="0" err="1" smtClean="0"/>
              <a:t>Gerektiginde</a:t>
            </a:r>
            <a:r>
              <a:rPr lang="en-US" sz="2800" dirty="0" smtClean="0"/>
              <a:t> </a:t>
            </a:r>
            <a:r>
              <a:rPr lang="en-US" sz="2800" dirty="0" err="1"/>
              <a:t>durusmalara</a:t>
            </a:r>
            <a:r>
              <a:rPr lang="en-US" sz="2800" dirty="0"/>
              <a:t> </a:t>
            </a:r>
            <a:r>
              <a:rPr lang="en-US" sz="2800" dirty="0" err="1" smtClean="0"/>
              <a:t>birden</a:t>
            </a:r>
            <a:r>
              <a:rPr lang="en-US" sz="2800" dirty="0" smtClean="0"/>
              <a:t>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 smtClean="0"/>
              <a:t>katılabilir</a:t>
            </a:r>
            <a:r>
              <a:rPr lang="en-US" sz="2800" dirty="0"/>
              <a:t>. 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03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Bassavcılıgının</a:t>
            </a:r>
            <a:r>
              <a:rPr lang="en-US" sz="2800" b="1" dirty="0"/>
              <a:t> </a:t>
            </a:r>
            <a:r>
              <a:rPr lang="en-US" sz="2800" b="1" dirty="0" err="1"/>
              <a:t>Görüldü</a:t>
            </a:r>
            <a:r>
              <a:rPr lang="en-US" sz="2800" b="1" dirty="0"/>
              <a:t> </a:t>
            </a:r>
            <a:r>
              <a:rPr lang="en-US" sz="2800" b="1" dirty="0" err="1" smtClean="0"/>
              <a:t>Islemler</a:t>
            </a:r>
            <a:r>
              <a:rPr lang="tr-TR" sz="2800" b="1" dirty="0" smtClean="0"/>
              <a:t>i</a:t>
            </a:r>
          </a:p>
          <a:p>
            <a:pPr marL="0" indent="0" algn="just">
              <a:buNone/>
            </a:pPr>
            <a:r>
              <a:rPr lang="en-US" sz="2800" dirty="0" err="1" smtClean="0"/>
              <a:t>Kanun</a:t>
            </a:r>
            <a:r>
              <a:rPr lang="en-US" sz="2800" dirty="0" smtClean="0"/>
              <a:t> </a:t>
            </a:r>
            <a:r>
              <a:rPr lang="en-US" sz="2800" dirty="0" err="1"/>
              <a:t>yoluna</a:t>
            </a:r>
            <a:r>
              <a:rPr lang="en-US" sz="2800" dirty="0"/>
              <a:t> </a:t>
            </a:r>
            <a:r>
              <a:rPr lang="en-US" sz="2800" dirty="0" err="1" smtClean="0"/>
              <a:t>tabi</a:t>
            </a:r>
            <a:r>
              <a:rPr lang="en-US" sz="2800" dirty="0" smtClean="0"/>
              <a:t> </a:t>
            </a:r>
            <a:r>
              <a:rPr lang="en-US" sz="2800" dirty="0" err="1" smtClean="0"/>
              <a:t>hükümlerin</a:t>
            </a:r>
            <a:r>
              <a:rPr lang="en-US" sz="2800" dirty="0" smtClean="0"/>
              <a:t> </a:t>
            </a:r>
            <a:r>
              <a:rPr lang="en-US" sz="2800" dirty="0" err="1"/>
              <a:t>onaylı</a:t>
            </a:r>
            <a:r>
              <a:rPr lang="en-US" sz="2800" dirty="0"/>
              <a:t> </a:t>
            </a:r>
            <a:r>
              <a:rPr lang="en-US" sz="2800" dirty="0" err="1" smtClean="0"/>
              <a:t>birer</a:t>
            </a:r>
            <a:r>
              <a:rPr lang="en-US" sz="2800" dirty="0" smtClean="0"/>
              <a:t> </a:t>
            </a:r>
            <a:r>
              <a:rPr lang="en-US" sz="2800" dirty="0" err="1" smtClean="0"/>
              <a:t>suretinin</a:t>
            </a:r>
            <a:r>
              <a:rPr lang="en-US" sz="2800" dirty="0"/>
              <a:t>, </a:t>
            </a:r>
            <a:r>
              <a:rPr lang="en-US" sz="2800" dirty="0" err="1"/>
              <a:t>hükmü</a:t>
            </a:r>
            <a:r>
              <a:rPr lang="en-US" sz="2800" dirty="0"/>
              <a:t> </a:t>
            </a:r>
            <a:r>
              <a:rPr lang="en-US" sz="2800" dirty="0" err="1"/>
              <a:t>veren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,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 </a:t>
            </a:r>
            <a:r>
              <a:rPr lang="en-US" sz="2800" dirty="0" err="1" smtClean="0"/>
              <a:t>gönderilmesi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is </a:t>
            </a:r>
            <a:r>
              <a:rPr lang="en-US" sz="2800" dirty="0" err="1"/>
              <a:t>bölümü</a:t>
            </a:r>
            <a:r>
              <a:rPr lang="en-US" sz="2800" dirty="0"/>
              <a:t> </a:t>
            </a:r>
            <a:r>
              <a:rPr lang="en-US" sz="2800" dirty="0" err="1" smtClean="0"/>
              <a:t>geregi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savcı-sının</a:t>
            </a:r>
            <a:r>
              <a:rPr lang="en-US" sz="2800" dirty="0"/>
              <a:t> </a:t>
            </a:r>
            <a:r>
              <a:rPr lang="en-US" sz="2800" dirty="0" err="1"/>
              <a:t>hükmü</a:t>
            </a:r>
            <a:r>
              <a:rPr lang="en-US" sz="2800" dirty="0"/>
              <a:t> </a:t>
            </a:r>
            <a:r>
              <a:rPr lang="en-US" sz="2800" dirty="0" err="1"/>
              <a:t>usul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sekil</a:t>
            </a:r>
            <a:r>
              <a:rPr lang="en-US" sz="2800" dirty="0" smtClean="0"/>
              <a:t> </a:t>
            </a:r>
            <a:r>
              <a:rPr lang="en-US" sz="2800" dirty="0" err="1"/>
              <a:t>yönünden</a:t>
            </a:r>
            <a:r>
              <a:rPr lang="en-US" sz="2800" dirty="0"/>
              <a:t> </a:t>
            </a:r>
            <a:r>
              <a:rPr lang="en-US" sz="2800" dirty="0" err="1" smtClean="0"/>
              <a:t>incelemesine</a:t>
            </a:r>
            <a:r>
              <a:rPr lang="en-US" sz="2800" dirty="0"/>
              <a:t>, </a:t>
            </a:r>
            <a:r>
              <a:rPr lang="en-US" sz="2800" dirty="0" err="1"/>
              <a:t>görüldü</a:t>
            </a:r>
            <a:r>
              <a:rPr lang="en-US" sz="2800" dirty="0"/>
              <a:t> </a:t>
            </a:r>
            <a:r>
              <a:rPr lang="en-US" sz="2800" dirty="0" err="1" smtClean="0"/>
              <a:t>islemi</a:t>
            </a:r>
            <a:r>
              <a:rPr lang="en-US" sz="2800" dirty="0" smtClean="0"/>
              <a:t> </a:t>
            </a:r>
            <a:r>
              <a:rPr lang="en-US" sz="2800" dirty="0" err="1" smtClean="0"/>
              <a:t>denilmektedir</a:t>
            </a:r>
            <a:r>
              <a:rPr lang="en-US" sz="2800" dirty="0"/>
              <a:t>.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21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 err="1" smtClean="0"/>
              <a:t>Cumhur</a:t>
            </a:r>
            <a:r>
              <a:rPr lang="tr-TR" sz="2600" b="1" dirty="0" smtClean="0"/>
              <a:t>i</a:t>
            </a:r>
            <a:r>
              <a:rPr lang="en-US" sz="2600" b="1" dirty="0" smtClean="0"/>
              <a:t>yet </a:t>
            </a:r>
            <a:r>
              <a:rPr lang="en-US" sz="2600" b="1" dirty="0" err="1"/>
              <a:t>Bassavcısının</a:t>
            </a:r>
            <a:r>
              <a:rPr lang="en-US" sz="2600" b="1" dirty="0"/>
              <a:t> </a:t>
            </a:r>
            <a:r>
              <a:rPr lang="en-US" sz="2600" b="1" dirty="0" err="1" smtClean="0"/>
              <a:t>Görevler</a:t>
            </a:r>
            <a:r>
              <a:rPr lang="tr-TR" sz="2600" b="1" dirty="0" smtClean="0"/>
              <a:t>i</a:t>
            </a:r>
          </a:p>
          <a:p>
            <a:pPr marL="0" indent="0" algn="just">
              <a:buNone/>
            </a:pPr>
            <a:r>
              <a:rPr lang="en-US" sz="2600" dirty="0" err="1" smtClean="0"/>
              <a:t>Cumhuriyet</a:t>
            </a:r>
            <a:r>
              <a:rPr lang="en-US" sz="2600" dirty="0" smtClean="0"/>
              <a:t> </a:t>
            </a:r>
            <a:r>
              <a:rPr lang="en-US" sz="2600" dirty="0" err="1"/>
              <a:t>bassavcısının</a:t>
            </a:r>
            <a:r>
              <a:rPr lang="en-US" sz="2600" dirty="0"/>
              <a:t> </a:t>
            </a:r>
            <a:r>
              <a:rPr lang="en-US" sz="2600" dirty="0" err="1"/>
              <a:t>baslıca</a:t>
            </a:r>
            <a:r>
              <a:rPr lang="en-US" sz="2600" dirty="0"/>
              <a:t> </a:t>
            </a:r>
            <a:r>
              <a:rPr lang="en-US" sz="2600" dirty="0" err="1" smtClean="0"/>
              <a:t>görevlerini</a:t>
            </a:r>
            <a:r>
              <a:rPr lang="en-US" sz="2600" dirty="0" smtClean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 smtClean="0"/>
              <a:t>sekilde</a:t>
            </a:r>
            <a:r>
              <a:rPr lang="en-US" sz="2600" dirty="0" smtClean="0"/>
              <a:t> </a:t>
            </a:r>
            <a:r>
              <a:rPr lang="en-US" sz="2600" dirty="0" err="1" smtClean="0"/>
              <a:t>sıralayabiliriz</a:t>
            </a:r>
            <a:r>
              <a:rPr lang="en-US" sz="2600" dirty="0"/>
              <a:t>.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/>
              <a:t>Cumhuriyet</a:t>
            </a:r>
            <a:r>
              <a:rPr lang="en-US" sz="2600" dirty="0"/>
              <a:t> </a:t>
            </a:r>
            <a:r>
              <a:rPr lang="en-US" sz="2600" dirty="0" err="1"/>
              <a:t>başsavcılığını</a:t>
            </a:r>
            <a:r>
              <a:rPr lang="en-US" sz="2600" dirty="0"/>
              <a:t> </a:t>
            </a:r>
            <a:r>
              <a:rPr lang="en-US" sz="2600" dirty="0" err="1"/>
              <a:t>temsil</a:t>
            </a:r>
            <a:r>
              <a:rPr lang="en-US" sz="2600" dirty="0"/>
              <a:t> </a:t>
            </a:r>
            <a:r>
              <a:rPr lang="en-US" sz="2600" dirty="0" err="1"/>
              <a:t>etmek</a:t>
            </a:r>
            <a:r>
              <a:rPr lang="en-US" sz="2600" dirty="0"/>
              <a:t>,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/>
              <a:t>Başsavcılığın</a:t>
            </a:r>
            <a:r>
              <a:rPr lang="en-US" sz="2600" dirty="0"/>
              <a:t> </a:t>
            </a:r>
            <a:r>
              <a:rPr lang="en-US" sz="2600" dirty="0" err="1"/>
              <a:t>verimli</a:t>
            </a:r>
            <a:r>
              <a:rPr lang="en-US" sz="2600" dirty="0"/>
              <a:t>, </a:t>
            </a:r>
            <a:r>
              <a:rPr lang="en-US" sz="2600" dirty="0" err="1"/>
              <a:t>uyumlu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düzenli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şekilde</a:t>
            </a:r>
            <a:r>
              <a:rPr lang="en-US" sz="2600" dirty="0"/>
              <a:t> </a:t>
            </a:r>
            <a:r>
              <a:rPr lang="en-US" sz="2600" dirty="0" err="1"/>
              <a:t>çalışmasını</a:t>
            </a:r>
            <a:r>
              <a:rPr lang="en-US" sz="2600" dirty="0"/>
              <a:t> </a:t>
            </a:r>
            <a:r>
              <a:rPr lang="en-US" sz="2600" dirty="0" err="1"/>
              <a:t>sağlamak</a:t>
            </a:r>
            <a:r>
              <a:rPr lang="en-US" sz="2600" dirty="0"/>
              <a:t>,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/>
              <a:t>İş</a:t>
            </a:r>
            <a:r>
              <a:rPr lang="en-US" sz="2600" dirty="0"/>
              <a:t> </a:t>
            </a:r>
            <a:r>
              <a:rPr lang="en-US" sz="2600" dirty="0" err="1"/>
              <a:t>bölümünü</a:t>
            </a:r>
            <a:r>
              <a:rPr lang="en-US" sz="2600" dirty="0"/>
              <a:t> </a:t>
            </a:r>
            <a:r>
              <a:rPr lang="en-US" sz="2600" dirty="0" err="1"/>
              <a:t>yapmak</a:t>
            </a:r>
            <a:r>
              <a:rPr lang="en-US" sz="2600" dirty="0"/>
              <a:t>,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/>
              <a:t>Gerektiğinde</a:t>
            </a:r>
            <a:r>
              <a:rPr lang="en-US" sz="2600" dirty="0"/>
              <a:t> </a:t>
            </a:r>
            <a:r>
              <a:rPr lang="en-US" sz="2600" dirty="0" err="1"/>
              <a:t>adli</a:t>
            </a:r>
            <a:r>
              <a:rPr lang="en-US" sz="2600" dirty="0"/>
              <a:t> </a:t>
            </a:r>
            <a:r>
              <a:rPr lang="en-US" sz="2600" dirty="0" err="1"/>
              <a:t>görevlere</a:t>
            </a:r>
            <a:r>
              <a:rPr lang="en-US" sz="2600" dirty="0"/>
              <a:t> </a:t>
            </a:r>
            <a:r>
              <a:rPr lang="en-US" sz="2600" dirty="0" err="1"/>
              <a:t>ilişkin</a:t>
            </a:r>
            <a:r>
              <a:rPr lang="en-US" sz="2600" dirty="0"/>
              <a:t> </a:t>
            </a:r>
            <a:r>
              <a:rPr lang="en-US" sz="2600" dirty="0" err="1"/>
              <a:t>işlemleri</a:t>
            </a:r>
            <a:r>
              <a:rPr lang="en-US" sz="2600" dirty="0"/>
              <a:t> </a:t>
            </a:r>
            <a:r>
              <a:rPr lang="en-US" sz="2600" dirty="0" err="1"/>
              <a:t>yapmak</a:t>
            </a:r>
            <a:r>
              <a:rPr lang="en-US" sz="2600" dirty="0"/>
              <a:t>,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/>
              <a:t>Duruşmalara</a:t>
            </a:r>
            <a:r>
              <a:rPr lang="en-US" sz="2600" dirty="0"/>
              <a:t> </a:t>
            </a:r>
            <a:r>
              <a:rPr lang="en-US" sz="2600" dirty="0" err="1"/>
              <a:t>katılmak</a:t>
            </a:r>
            <a:r>
              <a:rPr lang="en-US" sz="2600" dirty="0"/>
              <a:t>,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/>
              <a:t>Kanun</a:t>
            </a:r>
            <a:r>
              <a:rPr lang="en-US" sz="2600" dirty="0"/>
              <a:t> </a:t>
            </a:r>
            <a:r>
              <a:rPr lang="en-US" sz="2600" dirty="0" err="1"/>
              <a:t>yollarına</a:t>
            </a:r>
            <a:r>
              <a:rPr lang="en-US" sz="2600" dirty="0"/>
              <a:t> </a:t>
            </a:r>
            <a:r>
              <a:rPr lang="en-US" sz="2600" dirty="0" err="1"/>
              <a:t>başvurmak</a:t>
            </a:r>
            <a:r>
              <a:rPr lang="en-US" sz="2600" dirty="0"/>
              <a:t>, </a:t>
            </a:r>
            <a:endParaRPr lang="tr-TR" sz="2600" dirty="0" smtClean="0"/>
          </a:p>
          <a:p>
            <a:pPr marL="0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/>
              <a:t>Kanunlarla</a:t>
            </a:r>
            <a:r>
              <a:rPr lang="en-US" sz="2600" dirty="0"/>
              <a:t> </a:t>
            </a:r>
            <a:r>
              <a:rPr lang="en-US" sz="2600" dirty="0" err="1"/>
              <a:t>verilen</a:t>
            </a:r>
            <a:r>
              <a:rPr lang="en-US" sz="2600" dirty="0"/>
              <a:t> </a:t>
            </a:r>
            <a:r>
              <a:rPr lang="en-US" sz="2600" dirty="0" err="1"/>
              <a:t>diğer</a:t>
            </a:r>
            <a:r>
              <a:rPr lang="en-US" sz="2600" dirty="0"/>
              <a:t> </a:t>
            </a:r>
            <a:r>
              <a:rPr lang="en-US" sz="2600" dirty="0" err="1"/>
              <a:t>görevleri</a:t>
            </a:r>
            <a:r>
              <a:rPr lang="en-US" sz="2600" dirty="0"/>
              <a:t> </a:t>
            </a:r>
            <a:r>
              <a:rPr lang="en-US" sz="2600" dirty="0" err="1"/>
              <a:t>yerine</a:t>
            </a:r>
            <a:r>
              <a:rPr lang="en-US" sz="2600" dirty="0"/>
              <a:t> </a:t>
            </a:r>
            <a:r>
              <a:rPr lang="en-US" sz="2600" dirty="0" err="1"/>
              <a:t>getirmek</a:t>
            </a:r>
            <a:r>
              <a:rPr lang="en-US" sz="26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26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v-SE" sz="2500" b="1" dirty="0" smtClean="0"/>
              <a:t>Cumhur</a:t>
            </a:r>
            <a:r>
              <a:rPr lang="tr-TR" sz="2500" b="1" dirty="0" smtClean="0"/>
              <a:t>i</a:t>
            </a:r>
            <a:r>
              <a:rPr lang="sv-SE" sz="2500" b="1" dirty="0" smtClean="0"/>
              <a:t>yet Bassavcıvek</a:t>
            </a:r>
            <a:r>
              <a:rPr lang="tr-TR" sz="2500" b="1" dirty="0" smtClean="0"/>
              <a:t>i</a:t>
            </a:r>
            <a:r>
              <a:rPr lang="sv-SE" sz="2500" b="1" dirty="0" smtClean="0"/>
              <a:t>l</a:t>
            </a:r>
            <a:r>
              <a:rPr lang="tr-TR" sz="2500" b="1" dirty="0" smtClean="0"/>
              <a:t>i</a:t>
            </a:r>
            <a:r>
              <a:rPr lang="sv-SE" sz="2500" b="1" dirty="0" smtClean="0"/>
              <a:t>n</a:t>
            </a:r>
            <a:r>
              <a:rPr lang="tr-TR" sz="2500" b="1" dirty="0" smtClean="0"/>
              <a:t>i</a:t>
            </a:r>
            <a:r>
              <a:rPr lang="sv-SE" sz="2500" b="1" dirty="0" smtClean="0"/>
              <a:t>n Görevler</a:t>
            </a:r>
            <a:r>
              <a:rPr lang="tr-TR" sz="2500" b="1" dirty="0" smtClean="0"/>
              <a:t>i </a:t>
            </a:r>
          </a:p>
          <a:p>
            <a:pPr marL="0" indent="0" algn="just">
              <a:buNone/>
            </a:pP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bassavcıvekilinin</a:t>
            </a:r>
            <a:r>
              <a:rPr lang="en-US" sz="2500" dirty="0" smtClean="0"/>
              <a:t> </a:t>
            </a:r>
            <a:r>
              <a:rPr lang="en-US" sz="2500" dirty="0" err="1" smtClean="0"/>
              <a:t>görevlerini</a:t>
            </a:r>
            <a:r>
              <a:rPr lang="en-US" sz="2500" dirty="0" smtClean="0"/>
              <a:t> </a:t>
            </a:r>
            <a:r>
              <a:rPr lang="en-US" sz="2500" dirty="0" err="1"/>
              <a:t>su</a:t>
            </a:r>
            <a:r>
              <a:rPr lang="en-US" sz="2500" dirty="0"/>
              <a:t> </a:t>
            </a:r>
            <a:r>
              <a:rPr lang="en-US" sz="2500" dirty="0" err="1" smtClean="0"/>
              <a:t>sekilde</a:t>
            </a:r>
            <a:r>
              <a:rPr lang="en-US" sz="2500" dirty="0" smtClean="0"/>
              <a:t> </a:t>
            </a:r>
            <a:r>
              <a:rPr lang="en-US" sz="2500" dirty="0" err="1" smtClean="0"/>
              <a:t>sıralayabiliriz</a:t>
            </a:r>
            <a:r>
              <a:rPr lang="en-US" sz="2500" dirty="0"/>
              <a:t>.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Cumhuriyet</a:t>
            </a:r>
            <a:r>
              <a:rPr lang="en-US" sz="2500" dirty="0"/>
              <a:t> </a:t>
            </a:r>
            <a:r>
              <a:rPr lang="en-US" sz="2500" dirty="0" err="1"/>
              <a:t>başsavcısının</a:t>
            </a:r>
            <a:r>
              <a:rPr lang="en-US" sz="2500" dirty="0"/>
              <a:t> </a:t>
            </a:r>
            <a:r>
              <a:rPr lang="en-US" sz="2500" dirty="0" err="1"/>
              <a:t>verdiği</a:t>
            </a:r>
            <a:r>
              <a:rPr lang="en-US" sz="2500" dirty="0"/>
              <a:t> </a:t>
            </a:r>
            <a:r>
              <a:rPr lang="en-US" sz="2500" dirty="0" err="1"/>
              <a:t>görevleri</a:t>
            </a:r>
            <a:r>
              <a:rPr lang="en-US" sz="2500" dirty="0"/>
              <a:t> </a:t>
            </a:r>
            <a:r>
              <a:rPr lang="en-US" sz="2500" dirty="0" err="1"/>
              <a:t>yerine</a:t>
            </a:r>
            <a:r>
              <a:rPr lang="en-US" sz="2500" dirty="0"/>
              <a:t> </a:t>
            </a:r>
            <a:r>
              <a:rPr lang="en-US" sz="2500" dirty="0" err="1"/>
              <a:t>getirmek</a:t>
            </a:r>
            <a:r>
              <a:rPr lang="en-US" sz="2500" dirty="0"/>
              <a:t>,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Cumhuriyet</a:t>
            </a:r>
            <a:r>
              <a:rPr lang="en-US" sz="2500" dirty="0"/>
              <a:t> </a:t>
            </a:r>
            <a:r>
              <a:rPr lang="en-US" sz="2500" dirty="0" err="1"/>
              <a:t>savcılarının</a:t>
            </a:r>
            <a:r>
              <a:rPr lang="en-US" sz="2500" dirty="0"/>
              <a:t> </a:t>
            </a:r>
            <a:r>
              <a:rPr lang="en-US" sz="2500" dirty="0" err="1"/>
              <a:t>adli</a:t>
            </a:r>
            <a:r>
              <a:rPr lang="en-US" sz="2500" dirty="0"/>
              <a:t> </a:t>
            </a:r>
            <a:r>
              <a:rPr lang="en-US" sz="2500" dirty="0" err="1"/>
              <a:t>ve</a:t>
            </a:r>
            <a:r>
              <a:rPr lang="en-US" sz="2500" dirty="0"/>
              <a:t> </a:t>
            </a:r>
            <a:r>
              <a:rPr lang="en-US" sz="2500" dirty="0" err="1"/>
              <a:t>idari</a:t>
            </a:r>
            <a:r>
              <a:rPr lang="en-US" sz="2500" dirty="0"/>
              <a:t> </a:t>
            </a:r>
            <a:r>
              <a:rPr lang="en-US" sz="2500" dirty="0" err="1"/>
              <a:t>görevlerine</a:t>
            </a:r>
            <a:r>
              <a:rPr lang="en-US" sz="2500" dirty="0"/>
              <a:t> </a:t>
            </a:r>
            <a:r>
              <a:rPr lang="en-US" sz="2500" dirty="0" err="1"/>
              <a:t>ilişkin</a:t>
            </a:r>
            <a:r>
              <a:rPr lang="en-US" sz="2500" dirty="0"/>
              <a:t> </a:t>
            </a:r>
            <a:r>
              <a:rPr lang="en-US" sz="2500" dirty="0" err="1"/>
              <a:t>işlemlerini</a:t>
            </a:r>
            <a:r>
              <a:rPr lang="en-US" sz="2500" dirty="0"/>
              <a:t> </a:t>
            </a:r>
            <a:r>
              <a:rPr lang="en-US" sz="2500" dirty="0" err="1"/>
              <a:t>inceleyip</a:t>
            </a:r>
            <a:r>
              <a:rPr lang="en-US" sz="2500" dirty="0"/>
              <a:t> </a:t>
            </a: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/>
              <a:t>bassavcısına</a:t>
            </a:r>
            <a:r>
              <a:rPr lang="en-US" sz="2500" dirty="0"/>
              <a:t> </a:t>
            </a:r>
            <a:r>
              <a:rPr lang="en-US" sz="2500" dirty="0" err="1" smtClean="0"/>
              <a:t>bilgi</a:t>
            </a:r>
            <a:r>
              <a:rPr lang="en-US" sz="2500" dirty="0" smtClean="0"/>
              <a:t> </a:t>
            </a:r>
            <a:r>
              <a:rPr lang="en-US" sz="2500" dirty="0" err="1"/>
              <a:t>vermek</a:t>
            </a:r>
            <a:r>
              <a:rPr lang="en-US" sz="2500" dirty="0"/>
              <a:t>,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Gerektiğinde</a:t>
            </a:r>
            <a:r>
              <a:rPr lang="en-US" sz="2500" dirty="0"/>
              <a:t> </a:t>
            </a:r>
            <a:r>
              <a:rPr lang="en-US" sz="2500" dirty="0" err="1"/>
              <a:t>adli</a:t>
            </a:r>
            <a:r>
              <a:rPr lang="en-US" sz="2500" dirty="0"/>
              <a:t> </a:t>
            </a:r>
            <a:r>
              <a:rPr lang="en-US" sz="2500" dirty="0" err="1"/>
              <a:t>göreve</a:t>
            </a:r>
            <a:r>
              <a:rPr lang="en-US" sz="2500" dirty="0"/>
              <a:t> </a:t>
            </a:r>
            <a:r>
              <a:rPr lang="en-US" sz="2500" dirty="0" err="1"/>
              <a:t>ilişkin</a:t>
            </a:r>
            <a:r>
              <a:rPr lang="en-US" sz="2500" dirty="0"/>
              <a:t> </a:t>
            </a:r>
            <a:r>
              <a:rPr lang="en-US" sz="2500" dirty="0" err="1"/>
              <a:t>işlemleri</a:t>
            </a:r>
            <a:r>
              <a:rPr lang="en-US" sz="2500" dirty="0"/>
              <a:t> </a:t>
            </a:r>
            <a:r>
              <a:rPr lang="en-US" sz="2500" dirty="0" err="1"/>
              <a:t>yapmak</a:t>
            </a:r>
            <a:r>
              <a:rPr lang="en-US" sz="2500" dirty="0"/>
              <a:t>,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Duruşmalara</a:t>
            </a:r>
            <a:r>
              <a:rPr lang="en-US" sz="2500" dirty="0"/>
              <a:t> </a:t>
            </a:r>
            <a:r>
              <a:rPr lang="en-US" sz="2500" dirty="0" err="1"/>
              <a:t>katılmak</a:t>
            </a:r>
            <a:r>
              <a:rPr lang="en-US" sz="2500" dirty="0"/>
              <a:t>,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Kanun</a:t>
            </a:r>
            <a:r>
              <a:rPr lang="en-US" sz="2500" dirty="0"/>
              <a:t> </a:t>
            </a:r>
            <a:r>
              <a:rPr lang="en-US" sz="2500" dirty="0" err="1"/>
              <a:t>yollarına</a:t>
            </a:r>
            <a:r>
              <a:rPr lang="en-US" sz="2500" dirty="0"/>
              <a:t> </a:t>
            </a:r>
            <a:r>
              <a:rPr lang="en-US" sz="2500" dirty="0" err="1"/>
              <a:t>başvurmak</a:t>
            </a:r>
            <a:r>
              <a:rPr lang="en-US" sz="2500" dirty="0"/>
              <a:t>,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Cumhuriyet</a:t>
            </a:r>
            <a:r>
              <a:rPr lang="en-US" sz="2500" dirty="0"/>
              <a:t> </a:t>
            </a:r>
            <a:r>
              <a:rPr lang="en-US" sz="2500" dirty="0" err="1"/>
              <a:t>başsavcısının</a:t>
            </a:r>
            <a:r>
              <a:rPr lang="en-US" sz="2500" dirty="0"/>
              <a:t> </a:t>
            </a:r>
            <a:r>
              <a:rPr lang="en-US" sz="2500" dirty="0" err="1"/>
              <a:t>yokluğunda</a:t>
            </a:r>
            <a:r>
              <a:rPr lang="en-US" sz="2500" dirty="0"/>
              <a:t> </a:t>
            </a:r>
            <a:r>
              <a:rPr lang="en-US" sz="2500" dirty="0" err="1"/>
              <a:t>ona</a:t>
            </a:r>
            <a:r>
              <a:rPr lang="en-US" sz="2500" dirty="0"/>
              <a:t> </a:t>
            </a:r>
            <a:r>
              <a:rPr lang="en-US" sz="2500" dirty="0" err="1"/>
              <a:t>vekâlet</a:t>
            </a:r>
            <a:r>
              <a:rPr lang="en-US" sz="2500" dirty="0"/>
              <a:t> </a:t>
            </a:r>
            <a:r>
              <a:rPr lang="en-US" sz="2500" dirty="0" err="1"/>
              <a:t>etmek</a:t>
            </a:r>
            <a:r>
              <a:rPr lang="en-US" sz="2500" dirty="0"/>
              <a:t>,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Kanunlarla</a:t>
            </a:r>
            <a:r>
              <a:rPr lang="en-US" sz="2500" dirty="0"/>
              <a:t> </a:t>
            </a:r>
            <a:r>
              <a:rPr lang="en-US" sz="2500" dirty="0" err="1"/>
              <a:t>verilen</a:t>
            </a:r>
            <a:r>
              <a:rPr lang="en-US" sz="2500" dirty="0"/>
              <a:t> </a:t>
            </a:r>
            <a:r>
              <a:rPr lang="en-US" sz="2500" dirty="0" err="1"/>
              <a:t>diğer</a:t>
            </a:r>
            <a:r>
              <a:rPr lang="en-US" sz="2500" dirty="0"/>
              <a:t> </a:t>
            </a:r>
            <a:r>
              <a:rPr lang="en-US" sz="2500" dirty="0" err="1"/>
              <a:t>görevleri</a:t>
            </a:r>
            <a:r>
              <a:rPr lang="en-US" sz="2500" dirty="0"/>
              <a:t> </a:t>
            </a:r>
            <a:r>
              <a:rPr lang="en-US" sz="2500" dirty="0" err="1"/>
              <a:t>yerine</a:t>
            </a:r>
            <a:r>
              <a:rPr lang="en-US" sz="2500" dirty="0"/>
              <a:t> </a:t>
            </a:r>
            <a:r>
              <a:rPr lang="en-US" sz="2500" dirty="0" err="1"/>
              <a:t>getirmek</a:t>
            </a:r>
            <a:r>
              <a:rPr lang="en-US" sz="25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20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Savcısının</a:t>
            </a:r>
            <a:r>
              <a:rPr lang="en-US" sz="2800" b="1" dirty="0"/>
              <a:t> </a:t>
            </a:r>
            <a:r>
              <a:rPr lang="en-US" sz="2800" b="1" dirty="0" err="1" smtClean="0"/>
              <a:t>Görevler</a:t>
            </a:r>
            <a:r>
              <a:rPr lang="tr-TR" sz="2800" b="1" dirty="0" smtClean="0"/>
              <a:t>i</a:t>
            </a:r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savcılarının</a:t>
            </a:r>
            <a:r>
              <a:rPr lang="en-US" sz="2800" dirty="0"/>
              <a:t> </a:t>
            </a:r>
            <a:r>
              <a:rPr lang="en-US" sz="2800" dirty="0" err="1" smtClean="0"/>
              <a:t>görevlerini</a:t>
            </a:r>
            <a:r>
              <a:rPr lang="en-US" sz="2800" dirty="0" smtClean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 smtClean="0"/>
              <a:t>sekilde</a:t>
            </a:r>
            <a:r>
              <a:rPr lang="en-US" sz="2800" dirty="0" smtClean="0"/>
              <a:t> </a:t>
            </a:r>
            <a:r>
              <a:rPr lang="en-US" sz="2800" dirty="0" err="1" smtClean="0"/>
              <a:t>sıralayabiliriz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Adli</a:t>
            </a:r>
            <a:r>
              <a:rPr lang="en-US" sz="2800" dirty="0"/>
              <a:t> </a:t>
            </a:r>
            <a:r>
              <a:rPr lang="en-US" sz="2800" dirty="0" err="1"/>
              <a:t>göreve</a:t>
            </a:r>
            <a:r>
              <a:rPr lang="en-US" sz="2800" dirty="0"/>
              <a:t> </a:t>
            </a:r>
            <a:r>
              <a:rPr lang="en-US" sz="2800" dirty="0" err="1"/>
              <a:t>ilişkin</a:t>
            </a:r>
            <a:r>
              <a:rPr lang="en-US" sz="2800" dirty="0"/>
              <a:t> </a:t>
            </a:r>
            <a:r>
              <a:rPr lang="en-US" sz="2800" dirty="0" err="1"/>
              <a:t>işlemleri</a:t>
            </a:r>
            <a:r>
              <a:rPr lang="en-US" sz="2800" dirty="0"/>
              <a:t> </a:t>
            </a:r>
            <a:r>
              <a:rPr lang="en-US" sz="2800" dirty="0" err="1"/>
              <a:t>yapmak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Duruşmalara</a:t>
            </a:r>
            <a:r>
              <a:rPr lang="en-US" sz="2800" dirty="0"/>
              <a:t> </a:t>
            </a:r>
            <a:r>
              <a:rPr lang="en-US" sz="2800" dirty="0" err="1"/>
              <a:t>katılmak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yollarına</a:t>
            </a:r>
            <a:r>
              <a:rPr lang="en-US" sz="2800" dirty="0"/>
              <a:t> </a:t>
            </a:r>
            <a:r>
              <a:rPr lang="en-US" sz="2800" dirty="0" err="1"/>
              <a:t>başvurmak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başsavcısı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verilen</a:t>
            </a:r>
            <a:r>
              <a:rPr lang="en-US" sz="2800" dirty="0"/>
              <a:t> </a:t>
            </a:r>
            <a:r>
              <a:rPr lang="en-US" sz="2800" dirty="0" err="1"/>
              <a:t>adli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idari</a:t>
            </a:r>
            <a:r>
              <a:rPr lang="en-US" sz="2800" dirty="0"/>
              <a:t> </a:t>
            </a:r>
            <a:r>
              <a:rPr lang="en-US" sz="2800" dirty="0" err="1"/>
              <a:t>görevleri</a:t>
            </a:r>
            <a:r>
              <a:rPr lang="en-US" sz="2800" dirty="0"/>
              <a:t> </a:t>
            </a:r>
            <a:r>
              <a:rPr lang="en-US" sz="2800" dirty="0" err="1"/>
              <a:t>yerine</a:t>
            </a:r>
            <a:r>
              <a:rPr lang="en-US" sz="2800" dirty="0"/>
              <a:t> </a:t>
            </a:r>
            <a:r>
              <a:rPr lang="en-US" sz="2800" dirty="0" err="1"/>
              <a:t>getirmek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Gerektiğinde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başsavcısına</a:t>
            </a:r>
            <a:r>
              <a:rPr lang="en-US" sz="2800" dirty="0"/>
              <a:t> </a:t>
            </a:r>
            <a:r>
              <a:rPr lang="en-US" sz="2800" dirty="0" err="1"/>
              <a:t>vekâlet</a:t>
            </a:r>
            <a:r>
              <a:rPr lang="en-US" sz="2800" dirty="0"/>
              <a:t> </a:t>
            </a:r>
            <a:r>
              <a:rPr lang="en-US" sz="2800" dirty="0" err="1"/>
              <a:t>etmek</a:t>
            </a:r>
            <a:r>
              <a:rPr lang="en-US" sz="2800" dirty="0"/>
              <a:t>, • </a:t>
            </a:r>
            <a:r>
              <a:rPr lang="en-US" sz="2800" dirty="0" err="1"/>
              <a:t>Kanunlarla</a:t>
            </a:r>
            <a:r>
              <a:rPr lang="en-US" sz="2800" dirty="0"/>
              <a:t> </a:t>
            </a:r>
            <a:r>
              <a:rPr lang="en-US" sz="2800" dirty="0" err="1"/>
              <a:t>verilen</a:t>
            </a:r>
            <a:r>
              <a:rPr lang="en-US" sz="2800" dirty="0"/>
              <a:t> </a:t>
            </a:r>
            <a:r>
              <a:rPr lang="en-US" sz="2800" dirty="0" err="1"/>
              <a:t>diğer</a:t>
            </a:r>
            <a:r>
              <a:rPr lang="en-US" sz="2800" dirty="0"/>
              <a:t> </a:t>
            </a:r>
            <a:r>
              <a:rPr lang="en-US" sz="2800" dirty="0" err="1"/>
              <a:t>görevleri</a:t>
            </a:r>
            <a:r>
              <a:rPr lang="en-US" sz="2800" dirty="0"/>
              <a:t> </a:t>
            </a:r>
            <a:r>
              <a:rPr lang="en-US" sz="2800" dirty="0" err="1"/>
              <a:t>yapmak</a:t>
            </a:r>
            <a:r>
              <a:rPr lang="en-US" sz="2800" dirty="0"/>
              <a:t>. 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44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 YARGI CUMHURIYET BASSAVCILIGINDA YETKI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 smtClean="0"/>
              <a:t>Suça</a:t>
            </a:r>
            <a:r>
              <a:rPr lang="en-US" sz="2800" dirty="0" smtClean="0"/>
              <a:t> </a:t>
            </a:r>
            <a:r>
              <a:rPr lang="en-US" sz="2800" dirty="0" err="1"/>
              <a:t>konu</a:t>
            </a:r>
            <a:r>
              <a:rPr lang="en-US" sz="2800" dirty="0"/>
              <a:t> </a:t>
            </a:r>
            <a:r>
              <a:rPr lang="en-US" sz="2800" dirty="0" err="1"/>
              <a:t>olay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sorusturmayı</a:t>
            </a:r>
            <a:r>
              <a:rPr lang="en-US" sz="2800" dirty="0"/>
              <a:t> </a:t>
            </a:r>
            <a:r>
              <a:rPr lang="en-US" sz="2800" dirty="0" err="1"/>
              <a:t>baslatmaya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davasını</a:t>
            </a:r>
            <a:r>
              <a:rPr lang="en-US" sz="2800" dirty="0"/>
              <a:t> </a:t>
            </a:r>
            <a:r>
              <a:rPr lang="en-US" sz="2800" dirty="0" err="1"/>
              <a:t>açmaya</a:t>
            </a:r>
            <a:r>
              <a:rPr lang="en-US" sz="2800" dirty="0"/>
              <a:t> </a:t>
            </a:r>
            <a:r>
              <a:rPr lang="en-US" sz="2800" dirty="0" err="1" smtClean="0"/>
              <a:t>hangi</a:t>
            </a:r>
            <a:r>
              <a:rPr lang="en-US" sz="2800" dirty="0" smtClean="0"/>
              <a:t> </a:t>
            </a:r>
            <a:r>
              <a:rPr lang="en-US" sz="2800" dirty="0" err="1" smtClean="0"/>
              <a:t>adliyede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sevcıları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bakılacagının</a:t>
            </a:r>
            <a:r>
              <a:rPr lang="en-US" sz="2800" dirty="0"/>
              <a:t> </a:t>
            </a:r>
            <a:r>
              <a:rPr lang="en-US" sz="2800" dirty="0" err="1" smtClean="0"/>
              <a:t>belirlenmesine</a:t>
            </a:r>
            <a:r>
              <a:rPr lang="en-US" sz="2800" dirty="0" smtClean="0"/>
              <a:t> </a:t>
            </a:r>
            <a:r>
              <a:rPr lang="en-US" sz="2800" dirty="0" err="1" smtClean="0"/>
              <a:t>yetki</a:t>
            </a:r>
            <a:r>
              <a:rPr lang="en-US" sz="2800" dirty="0" smtClean="0"/>
              <a:t>, </a:t>
            </a:r>
            <a:r>
              <a:rPr lang="en-US" sz="2800" dirty="0" err="1"/>
              <a:t>bunu</a:t>
            </a:r>
            <a:r>
              <a:rPr lang="en-US" sz="2800" dirty="0"/>
              <a:t> </a:t>
            </a:r>
            <a:r>
              <a:rPr lang="en-US" sz="2800" dirty="0" err="1"/>
              <a:t>düzenleyen</a:t>
            </a:r>
            <a:r>
              <a:rPr lang="en-US" sz="2800" dirty="0"/>
              <a:t> </a:t>
            </a:r>
            <a:r>
              <a:rPr lang="en-US" sz="2800" dirty="0" err="1"/>
              <a:t>kurallarına</a:t>
            </a:r>
            <a:r>
              <a:rPr lang="en-US" sz="2800" dirty="0"/>
              <a:t> da </a:t>
            </a:r>
            <a:r>
              <a:rPr lang="en-US" sz="2800" dirty="0" err="1" smtClean="0"/>
              <a:t>yetki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selahiyet</a:t>
            </a:r>
            <a:r>
              <a:rPr lang="en-US" sz="2800" dirty="0"/>
              <a:t>) </a:t>
            </a:r>
            <a:r>
              <a:rPr lang="en-US" sz="2800" dirty="0" err="1"/>
              <a:t>kuralları</a:t>
            </a:r>
            <a:r>
              <a:rPr lang="en-US" sz="2800" dirty="0"/>
              <a:t> </a:t>
            </a:r>
            <a:r>
              <a:rPr lang="en-US" sz="2800" dirty="0" err="1" smtClean="0"/>
              <a:t>denir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Cumhur</a:t>
            </a:r>
            <a:r>
              <a:rPr lang="tr-TR" sz="2800" b="1" dirty="0"/>
              <a:t>i</a:t>
            </a:r>
            <a:r>
              <a:rPr lang="en-US" sz="2800" b="1" dirty="0"/>
              <a:t>yet </a:t>
            </a:r>
            <a:r>
              <a:rPr lang="en-US" sz="2800" b="1" dirty="0" err="1"/>
              <a:t>Bassavcılıkları</a:t>
            </a:r>
            <a:r>
              <a:rPr lang="en-US" sz="2800" b="1" dirty="0"/>
              <a:t> </a:t>
            </a:r>
            <a:r>
              <a:rPr lang="en-US" sz="2800" b="1" dirty="0" err="1"/>
              <a:t>Arasında</a:t>
            </a:r>
            <a:r>
              <a:rPr lang="en-US" sz="2800" b="1" dirty="0"/>
              <a:t> </a:t>
            </a:r>
            <a:r>
              <a:rPr lang="en-US" sz="2800" b="1" dirty="0" err="1"/>
              <a:t>Çıkan</a:t>
            </a:r>
            <a:r>
              <a:rPr lang="en-US" sz="2800" b="1" dirty="0"/>
              <a:t> </a:t>
            </a:r>
            <a:r>
              <a:rPr lang="en-US" sz="2800" b="1" dirty="0" err="1"/>
              <a:t>Yetk</a:t>
            </a:r>
            <a:r>
              <a:rPr lang="en-US" sz="2800" b="1" dirty="0"/>
              <a:t> </a:t>
            </a:r>
            <a:r>
              <a:rPr lang="en-US" sz="2800" b="1" dirty="0" err="1"/>
              <a:t>Uyusmazlıkları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/>
              <a:t>Bu </a:t>
            </a:r>
            <a:r>
              <a:rPr lang="en-US" sz="2800" dirty="0" err="1"/>
              <a:t>düzenlemeye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, </a:t>
            </a:r>
            <a:r>
              <a:rPr lang="en-US" sz="2800" dirty="0" err="1"/>
              <a:t>yetkisizlik</a:t>
            </a:r>
            <a:r>
              <a:rPr lang="en-US" sz="2800" dirty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dosyasında</a:t>
            </a:r>
            <a:r>
              <a:rPr lang="en-US" sz="2800" dirty="0"/>
              <a:t>, </a:t>
            </a:r>
            <a:r>
              <a:rPr lang="en-US" sz="2800" dirty="0" err="1"/>
              <a:t>kendisinin</a:t>
            </a:r>
            <a:r>
              <a:rPr lang="en-US" sz="2800" dirty="0"/>
              <a:t> de </a:t>
            </a:r>
            <a:r>
              <a:rPr lang="en-US" sz="2800" dirty="0" err="1"/>
              <a:t>yetkisiz</a:t>
            </a:r>
            <a:r>
              <a:rPr lang="en-US" sz="2800" dirty="0"/>
              <a:t> </a:t>
            </a:r>
            <a:r>
              <a:rPr lang="en-US" sz="2800" dirty="0" err="1"/>
              <a:t>oldugu</a:t>
            </a:r>
            <a:r>
              <a:rPr lang="en-US" sz="2800" dirty="0"/>
              <a:t> </a:t>
            </a:r>
            <a:r>
              <a:rPr lang="en-US" sz="2800" dirty="0" err="1"/>
              <a:t>kanaatine</a:t>
            </a:r>
            <a:r>
              <a:rPr lang="en-US" sz="2800" dirty="0"/>
              <a:t> </a:t>
            </a:r>
            <a:r>
              <a:rPr lang="en-US" sz="2800" dirty="0" err="1"/>
              <a:t>varırsa</a:t>
            </a:r>
            <a:r>
              <a:rPr lang="en-US" sz="2800" dirty="0"/>
              <a:t> </a:t>
            </a:r>
            <a:r>
              <a:rPr lang="en-US" sz="2800" dirty="0" err="1"/>
              <a:t>yetkisizlik</a:t>
            </a:r>
            <a:r>
              <a:rPr lang="en-US" sz="2800" dirty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vererek</a:t>
            </a:r>
            <a:r>
              <a:rPr lang="en-US" sz="2800" dirty="0"/>
              <a:t>, </a:t>
            </a:r>
            <a:r>
              <a:rPr lang="en-US" sz="2800" dirty="0" err="1"/>
              <a:t>yetki</a:t>
            </a:r>
            <a:r>
              <a:rPr lang="en-US" sz="2800" dirty="0"/>
              <a:t> </a:t>
            </a:r>
            <a:r>
              <a:rPr lang="en-US" sz="2800" dirty="0" err="1"/>
              <a:t>uyusmazlıgını</a:t>
            </a:r>
            <a:r>
              <a:rPr lang="en-US" sz="2800" dirty="0"/>
              <a:t> </a:t>
            </a:r>
            <a:r>
              <a:rPr lang="en-US" sz="2800" dirty="0" err="1"/>
              <a:t>çözmesi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dosyasını</a:t>
            </a:r>
            <a:r>
              <a:rPr lang="en-US" sz="2800" dirty="0"/>
              <a:t>,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mahkemesine</a:t>
            </a:r>
            <a:r>
              <a:rPr lang="en-US" sz="2800" dirty="0"/>
              <a:t> en </a:t>
            </a:r>
            <a:r>
              <a:rPr lang="en-US" sz="2800" dirty="0" err="1"/>
              <a:t>yakın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mahkemesine</a:t>
            </a:r>
            <a:r>
              <a:rPr lang="en-US" sz="2800" dirty="0"/>
              <a:t> </a:t>
            </a:r>
            <a:r>
              <a:rPr lang="en-US" sz="2800" dirty="0" err="1"/>
              <a:t>gönderir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27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CUMHURIYET BASSAVCILIGININ TESKILAT YAPISI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/>
              <a:t>büro</a:t>
            </a:r>
            <a:r>
              <a:rPr lang="en-US" sz="2800" dirty="0"/>
              <a:t>, </a:t>
            </a:r>
            <a:r>
              <a:rPr lang="en-US" sz="2800" dirty="0" err="1"/>
              <a:t>müdürlük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memurluklar</a:t>
            </a:r>
            <a:r>
              <a:rPr lang="en-US" sz="2800" dirty="0"/>
              <a:t>, </a:t>
            </a:r>
            <a:r>
              <a:rPr lang="en-US" sz="2800" dirty="0" err="1" smtClean="0"/>
              <a:t>adliyenin</a:t>
            </a:r>
            <a:r>
              <a:rPr lang="en-US" sz="2800" dirty="0" smtClean="0"/>
              <a:t> </a:t>
            </a:r>
            <a:r>
              <a:rPr lang="en-US" sz="2800" dirty="0" err="1" smtClean="0"/>
              <a:t>ihtiyacına</a:t>
            </a:r>
            <a:r>
              <a:rPr lang="en-US" sz="2800" dirty="0" smtClean="0"/>
              <a:t> (is </a:t>
            </a:r>
            <a:r>
              <a:rPr lang="en-US" sz="2800" dirty="0" err="1" smtClean="0"/>
              <a:t>hacmine</a:t>
            </a:r>
            <a:r>
              <a:rPr lang="en-US" sz="2800" dirty="0"/>
              <a:t>)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belirlenerek</a:t>
            </a:r>
            <a:r>
              <a:rPr lang="en-US" sz="2800" dirty="0" smtClean="0"/>
              <a:t> </a:t>
            </a:r>
            <a:r>
              <a:rPr lang="en-US" sz="2800" dirty="0" err="1"/>
              <a:t>kurulur</a:t>
            </a:r>
            <a:r>
              <a:rPr lang="en-US" sz="2800" dirty="0"/>
              <a:t>. Istanbul, </a:t>
            </a:r>
            <a:r>
              <a:rPr lang="en-US" sz="2800" dirty="0" smtClean="0"/>
              <a:t>Izmir</a:t>
            </a:r>
            <a:r>
              <a:rPr lang="en-US" sz="2800" dirty="0"/>
              <a:t>, Ankara </a:t>
            </a:r>
            <a:r>
              <a:rPr lang="en-US" sz="2800" dirty="0" err="1" smtClean="0"/>
              <a:t>gibi</a:t>
            </a:r>
            <a:r>
              <a:rPr lang="en-US" sz="2800" dirty="0" smtClean="0"/>
              <a:t> </a:t>
            </a:r>
            <a:r>
              <a:rPr lang="en-US" sz="2800" dirty="0" err="1"/>
              <a:t>büyük</a:t>
            </a:r>
            <a:r>
              <a:rPr lang="en-US" sz="2800" dirty="0"/>
              <a:t> </a:t>
            </a:r>
            <a:r>
              <a:rPr lang="en-US" sz="2800" dirty="0" err="1" smtClean="0"/>
              <a:t>adliyelerde</a:t>
            </a:r>
            <a:r>
              <a:rPr lang="en-US" sz="2800" dirty="0" smtClean="0"/>
              <a:t> </a:t>
            </a:r>
            <a:r>
              <a:rPr lang="en-US" sz="2800" dirty="0" err="1"/>
              <a:t>asagıda</a:t>
            </a:r>
            <a:r>
              <a:rPr lang="en-US" sz="2800" dirty="0"/>
              <a:t> </a:t>
            </a:r>
            <a:r>
              <a:rPr lang="en-US" sz="2800" dirty="0" err="1" smtClean="0"/>
              <a:t>belirtilen</a:t>
            </a:r>
            <a:r>
              <a:rPr lang="en-US" sz="2800" dirty="0" smtClean="0"/>
              <a:t> </a:t>
            </a:r>
            <a:r>
              <a:rPr lang="en-US" sz="2800" dirty="0" err="1"/>
              <a:t>büro</a:t>
            </a:r>
            <a:r>
              <a:rPr lang="en-US" sz="2800" dirty="0"/>
              <a:t>, </a:t>
            </a:r>
            <a:r>
              <a:rPr lang="en-US" sz="2800" dirty="0" err="1"/>
              <a:t>müdürlük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memurluklar</a:t>
            </a:r>
            <a:r>
              <a:rPr lang="en-US" sz="2800" dirty="0"/>
              <a:t> </a:t>
            </a:r>
            <a:r>
              <a:rPr lang="en-US" sz="2800" dirty="0" err="1" smtClean="0"/>
              <a:t>genellikle</a:t>
            </a:r>
            <a:r>
              <a:rPr lang="en-US" sz="2800" dirty="0" smtClean="0"/>
              <a:t> </a:t>
            </a:r>
            <a:r>
              <a:rPr lang="en-US" sz="2800" dirty="0" err="1"/>
              <a:t>mevcuttur</a:t>
            </a:r>
            <a:r>
              <a:rPr lang="en-US" sz="2800" dirty="0"/>
              <a:t>. </a:t>
            </a:r>
            <a:r>
              <a:rPr lang="en-US" sz="2800" dirty="0" err="1"/>
              <a:t>Ancak</a:t>
            </a:r>
            <a:r>
              <a:rPr lang="en-US" sz="2800" dirty="0"/>
              <a:t> 4. </a:t>
            </a:r>
            <a:r>
              <a:rPr lang="en-US" sz="2800" dirty="0" err="1"/>
              <a:t>veya</a:t>
            </a:r>
            <a:r>
              <a:rPr lang="en-US" sz="2800" dirty="0"/>
              <a:t> 5. </a:t>
            </a:r>
            <a:r>
              <a:rPr lang="en-US" sz="2800" dirty="0" err="1"/>
              <a:t>bölgelerde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küçük</a:t>
            </a:r>
            <a:r>
              <a:rPr lang="en-US" sz="2800" dirty="0"/>
              <a:t> </a:t>
            </a:r>
            <a:r>
              <a:rPr lang="en-US" sz="2800" dirty="0" err="1" smtClean="0"/>
              <a:t>ölçekli</a:t>
            </a:r>
            <a:r>
              <a:rPr lang="en-US" sz="2800" dirty="0" smtClean="0"/>
              <a:t> </a:t>
            </a:r>
            <a:r>
              <a:rPr lang="en-US" sz="2800" dirty="0" err="1" smtClean="0"/>
              <a:t>adliyelerde</a:t>
            </a:r>
            <a:r>
              <a:rPr lang="en-US" sz="2800" dirty="0"/>
              <a:t>,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mahkemelere</a:t>
            </a:r>
            <a:r>
              <a:rPr lang="en-US" sz="2800" dirty="0"/>
              <a:t> </a:t>
            </a:r>
            <a:r>
              <a:rPr lang="en-US" sz="2800" dirty="0" err="1" smtClean="0"/>
              <a:t>yönelik</a:t>
            </a:r>
            <a:r>
              <a:rPr lang="en-US" sz="2800" dirty="0" smtClean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 smtClean="0"/>
              <a:t>hizmetler</a:t>
            </a:r>
            <a:r>
              <a:rPr lang="en-US" sz="2800" dirty="0" smtClean="0"/>
              <a:t> </a:t>
            </a:r>
            <a:r>
              <a:rPr lang="en-US" sz="2800" dirty="0" err="1"/>
              <a:t>çogunlukla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kalemden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isleri</a:t>
            </a:r>
            <a:r>
              <a:rPr lang="en-US" sz="2800" dirty="0" smtClean="0"/>
              <a:t> </a:t>
            </a:r>
            <a:r>
              <a:rPr lang="en-US" sz="2800" dirty="0" err="1"/>
              <a:t>müdürünce</a:t>
            </a:r>
            <a:r>
              <a:rPr lang="en-US" sz="2800" dirty="0"/>
              <a:t>, </a:t>
            </a:r>
            <a:r>
              <a:rPr lang="en-US" sz="2800" dirty="0" err="1"/>
              <a:t>müdürü</a:t>
            </a:r>
            <a:r>
              <a:rPr lang="en-US" sz="2800" dirty="0"/>
              <a:t> </a:t>
            </a:r>
            <a:r>
              <a:rPr lang="en-US" sz="2800" dirty="0" err="1"/>
              <a:t>olmayan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 smtClean="0"/>
              <a:t>ise</a:t>
            </a:r>
            <a:r>
              <a:rPr lang="en-US" sz="2800" dirty="0" smtClean="0"/>
              <a:t> </a:t>
            </a:r>
            <a:r>
              <a:rPr lang="en-US" sz="2800" dirty="0" err="1" smtClean="0"/>
              <a:t>geçici</a:t>
            </a:r>
            <a:r>
              <a:rPr lang="en-US" sz="2800" dirty="0" smtClean="0"/>
              <a:t> </a:t>
            </a:r>
            <a:r>
              <a:rPr lang="en-US" sz="2800" dirty="0" err="1" smtClean="0"/>
              <a:t>yetkiyle</a:t>
            </a:r>
            <a:r>
              <a:rPr lang="en-US" sz="2800" dirty="0" smtClean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kâtibi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yürütülmektedir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47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 err="1" smtClean="0"/>
              <a:t>Cumhur</a:t>
            </a:r>
            <a:r>
              <a:rPr lang="tr-TR" sz="2700" b="1" dirty="0" smtClean="0"/>
              <a:t>i</a:t>
            </a:r>
            <a:r>
              <a:rPr lang="en-US" sz="2700" b="1" dirty="0" smtClean="0"/>
              <a:t>yet </a:t>
            </a:r>
            <a:r>
              <a:rPr lang="en-US" sz="2700" b="1" dirty="0" err="1"/>
              <a:t>Bassavcılıgı</a:t>
            </a:r>
            <a:r>
              <a:rPr lang="en-US" sz="2700" b="1" dirty="0"/>
              <a:t> </a:t>
            </a:r>
            <a:r>
              <a:rPr lang="en-US" sz="2700" b="1" dirty="0" err="1"/>
              <a:t>Ön</a:t>
            </a:r>
            <a:r>
              <a:rPr lang="en-US" sz="2700" b="1" dirty="0"/>
              <a:t> </a:t>
            </a:r>
            <a:r>
              <a:rPr lang="en-US" sz="2700" b="1" dirty="0" err="1"/>
              <a:t>Büro</a:t>
            </a:r>
            <a:r>
              <a:rPr lang="en-US" sz="2700" b="1" dirty="0"/>
              <a:t> </a:t>
            </a:r>
            <a:r>
              <a:rPr lang="en-US" sz="2700" b="1" dirty="0" err="1" smtClean="0"/>
              <a:t>Islemler</a:t>
            </a:r>
            <a:r>
              <a:rPr lang="tr-TR" sz="2700" b="1" dirty="0" smtClean="0"/>
              <a:t>i</a:t>
            </a:r>
            <a:r>
              <a:rPr lang="en-US" sz="2700" b="1" dirty="0" smtClean="0"/>
              <a:t> </a:t>
            </a:r>
            <a:r>
              <a:rPr lang="en-US" sz="2700" b="1" dirty="0" err="1"/>
              <a:t>ve</a:t>
            </a:r>
            <a:r>
              <a:rPr lang="en-US" sz="2700" b="1" dirty="0"/>
              <a:t> </a:t>
            </a:r>
            <a:r>
              <a:rPr lang="en-US" sz="2700" b="1" dirty="0" err="1"/>
              <a:t>Danısma</a:t>
            </a:r>
            <a:r>
              <a:rPr lang="en-US" sz="2700" b="1" dirty="0"/>
              <a:t> </a:t>
            </a:r>
            <a:r>
              <a:rPr lang="en-US" sz="2700" b="1" dirty="0" err="1"/>
              <a:t>Masası</a:t>
            </a:r>
            <a:r>
              <a:rPr lang="en-US" sz="2700" b="1" dirty="0"/>
              <a:t> </a:t>
            </a:r>
            <a:endParaRPr lang="tr-TR" sz="2700" b="1" dirty="0" smtClean="0"/>
          </a:p>
          <a:p>
            <a:pPr marL="0" indent="0" algn="just">
              <a:buNone/>
            </a:pPr>
            <a:r>
              <a:rPr lang="en-US" sz="2700" dirty="0" err="1" smtClean="0"/>
              <a:t>Adalet</a:t>
            </a:r>
            <a:r>
              <a:rPr lang="en-US" sz="2700" dirty="0" smtClean="0"/>
              <a:t> </a:t>
            </a:r>
            <a:r>
              <a:rPr lang="en-US" sz="2700" dirty="0" err="1"/>
              <a:t>Bakanlıgının</a:t>
            </a:r>
            <a:r>
              <a:rPr lang="en-US" sz="2700" dirty="0"/>
              <a:t> </a:t>
            </a:r>
            <a:r>
              <a:rPr lang="en-US" sz="2700" dirty="0" err="1"/>
              <a:t>baslattıgı</a:t>
            </a:r>
            <a:r>
              <a:rPr lang="en-US" sz="2700" dirty="0"/>
              <a:t> “</a:t>
            </a:r>
            <a:r>
              <a:rPr lang="en-US" sz="2700" dirty="0" err="1" smtClean="0"/>
              <a:t>Türkiye’de</a:t>
            </a:r>
            <a:r>
              <a:rPr lang="en-US" sz="2700" dirty="0" smtClean="0"/>
              <a:t> </a:t>
            </a:r>
            <a:r>
              <a:rPr lang="en-US" sz="2700" dirty="0" err="1"/>
              <a:t>Mahkeme</a:t>
            </a:r>
            <a:r>
              <a:rPr lang="en-US" sz="2700" dirty="0"/>
              <a:t> </a:t>
            </a:r>
            <a:r>
              <a:rPr lang="en-US" sz="2700" dirty="0" err="1" smtClean="0"/>
              <a:t>Yönetim</a:t>
            </a:r>
            <a:r>
              <a:rPr lang="en-US" sz="2700" dirty="0" smtClean="0"/>
              <a:t> </a:t>
            </a:r>
            <a:r>
              <a:rPr lang="en-US" sz="2700" dirty="0" err="1" smtClean="0"/>
              <a:t>Sisteminin</a:t>
            </a:r>
            <a:r>
              <a:rPr lang="en-US" sz="2700" dirty="0" smtClean="0"/>
              <a:t> </a:t>
            </a:r>
            <a:r>
              <a:rPr lang="en-US" sz="2700" dirty="0" err="1" smtClean="0"/>
              <a:t>Desteklenmesi</a:t>
            </a:r>
            <a:r>
              <a:rPr lang="en-US" sz="2700" dirty="0" smtClean="0"/>
              <a:t> </a:t>
            </a:r>
            <a:r>
              <a:rPr lang="en-US" sz="2700" dirty="0" err="1" smtClean="0"/>
              <a:t>Projesi</a:t>
            </a:r>
            <a:r>
              <a:rPr lang="en-US" sz="2700" dirty="0" smtClean="0"/>
              <a:t>” </a:t>
            </a:r>
            <a:r>
              <a:rPr lang="en-US" sz="2700" dirty="0" err="1"/>
              <a:t>kapsamında</a:t>
            </a:r>
            <a:r>
              <a:rPr lang="en-US" sz="2700" dirty="0"/>
              <a:t>, </a:t>
            </a:r>
            <a:r>
              <a:rPr lang="en-US" sz="2700" dirty="0" err="1"/>
              <a:t>kalem</a:t>
            </a:r>
            <a:r>
              <a:rPr lang="en-US" sz="2700" dirty="0"/>
              <a:t> </a:t>
            </a:r>
            <a:r>
              <a:rPr lang="en-US" sz="2700" dirty="0" err="1" smtClean="0"/>
              <a:t>hizmetlerinin</a:t>
            </a:r>
            <a:r>
              <a:rPr lang="en-US" sz="2700" dirty="0" smtClean="0"/>
              <a:t> </a:t>
            </a:r>
            <a:r>
              <a:rPr lang="en-US" sz="2700" dirty="0" err="1" smtClean="0"/>
              <a:t>yürütülmesine</a:t>
            </a:r>
            <a:r>
              <a:rPr lang="en-US" sz="2700" dirty="0" smtClean="0"/>
              <a:t> </a:t>
            </a:r>
            <a:r>
              <a:rPr lang="en-US" sz="2700" dirty="0" err="1"/>
              <a:t>olumsuz</a:t>
            </a:r>
            <a:r>
              <a:rPr lang="en-US" sz="2700" dirty="0"/>
              <a:t> </a:t>
            </a:r>
            <a:r>
              <a:rPr lang="en-US" sz="2700" dirty="0" err="1" smtClean="0"/>
              <a:t>tesir</a:t>
            </a:r>
            <a:r>
              <a:rPr lang="en-US" sz="2700" dirty="0" smtClean="0"/>
              <a:t> </a:t>
            </a:r>
            <a:r>
              <a:rPr lang="en-US" sz="2700" dirty="0" err="1"/>
              <a:t>eden</a:t>
            </a:r>
            <a:r>
              <a:rPr lang="en-US" sz="2700" dirty="0"/>
              <a:t> </a:t>
            </a:r>
            <a:r>
              <a:rPr lang="en-US" sz="2700" dirty="0" err="1" smtClean="0"/>
              <a:t>adliye</a:t>
            </a:r>
            <a:r>
              <a:rPr lang="en-US" sz="2700" dirty="0" smtClean="0"/>
              <a:t> </a:t>
            </a:r>
            <a:r>
              <a:rPr lang="en-US" sz="2700" dirty="0" err="1" smtClean="0"/>
              <a:t>koridor</a:t>
            </a:r>
            <a:r>
              <a:rPr lang="en-US" sz="2700" dirty="0" smtClean="0"/>
              <a:t> </a:t>
            </a:r>
            <a:r>
              <a:rPr lang="en-US" sz="2700" dirty="0" err="1"/>
              <a:t>kalabalıgının</a:t>
            </a:r>
            <a:r>
              <a:rPr lang="en-US" sz="2700" dirty="0"/>
              <a:t> </a:t>
            </a:r>
            <a:r>
              <a:rPr lang="en-US" sz="2700" dirty="0" err="1" smtClean="0"/>
              <a:t>önlenmesi</a:t>
            </a:r>
            <a:r>
              <a:rPr lang="en-US" sz="2700" dirty="0" smtClean="0"/>
              <a:t>, </a:t>
            </a:r>
            <a:r>
              <a:rPr lang="en-US" sz="2700" dirty="0" err="1"/>
              <a:t>yargıya</a:t>
            </a:r>
            <a:r>
              <a:rPr lang="en-US" sz="2700" dirty="0"/>
              <a:t> </a:t>
            </a:r>
            <a:r>
              <a:rPr lang="en-US" sz="2700" dirty="0" err="1"/>
              <a:t>basvuranların</a:t>
            </a:r>
            <a:r>
              <a:rPr lang="en-US" sz="2700" dirty="0"/>
              <a:t> </a:t>
            </a:r>
            <a:r>
              <a:rPr lang="en-US" sz="2700" dirty="0" err="1"/>
              <a:t>zaman</a:t>
            </a:r>
            <a:r>
              <a:rPr lang="en-US" sz="2700" dirty="0"/>
              <a:t> </a:t>
            </a:r>
            <a:r>
              <a:rPr lang="en-US" sz="2700" dirty="0" err="1"/>
              <a:t>kaybının</a:t>
            </a:r>
            <a:r>
              <a:rPr lang="en-US" sz="2700" dirty="0"/>
              <a:t> </a:t>
            </a:r>
            <a:r>
              <a:rPr lang="en-US" sz="2700" dirty="0" err="1"/>
              <a:t>önüne</a:t>
            </a:r>
            <a:r>
              <a:rPr lang="en-US" sz="2700" dirty="0"/>
              <a:t> </a:t>
            </a:r>
            <a:r>
              <a:rPr lang="en-US" sz="2700" dirty="0" err="1" smtClean="0"/>
              <a:t>geçilmesi</a:t>
            </a:r>
            <a:r>
              <a:rPr lang="en-US" sz="2700" dirty="0" smtClean="0"/>
              <a:t> </a:t>
            </a:r>
            <a:r>
              <a:rPr lang="en-US" sz="2700" dirty="0" err="1"/>
              <a:t>ve</a:t>
            </a:r>
            <a:r>
              <a:rPr lang="en-US" sz="2700" dirty="0"/>
              <a:t> </a:t>
            </a:r>
            <a:r>
              <a:rPr lang="en-US" sz="2700" dirty="0" err="1" smtClean="0"/>
              <a:t>hizmet</a:t>
            </a:r>
            <a:r>
              <a:rPr lang="en-US" sz="2700" dirty="0" smtClean="0"/>
              <a:t> </a:t>
            </a:r>
            <a:r>
              <a:rPr lang="en-US" sz="2700" dirty="0" err="1"/>
              <a:t>verenlere</a:t>
            </a:r>
            <a:r>
              <a:rPr lang="en-US" sz="2700" dirty="0"/>
              <a:t> </a:t>
            </a:r>
            <a:r>
              <a:rPr lang="en-US" sz="2700" dirty="0" err="1"/>
              <a:t>daha</a:t>
            </a:r>
            <a:r>
              <a:rPr lang="en-US" sz="2700" dirty="0"/>
              <a:t> </a:t>
            </a:r>
            <a:r>
              <a:rPr lang="en-US" sz="2700" dirty="0" err="1" smtClean="0"/>
              <a:t>etkin</a:t>
            </a:r>
            <a:r>
              <a:rPr lang="en-US" sz="2700" dirty="0" smtClean="0"/>
              <a:t> </a:t>
            </a:r>
            <a:r>
              <a:rPr lang="en-US" sz="2700" dirty="0" err="1" smtClean="0"/>
              <a:t>çalısabilecekleri</a:t>
            </a:r>
            <a:r>
              <a:rPr lang="en-US" sz="2700" dirty="0" smtClean="0"/>
              <a:t> </a:t>
            </a:r>
            <a:r>
              <a:rPr lang="en-US" sz="2700" dirty="0" err="1" smtClean="0"/>
              <a:t>bir</a:t>
            </a:r>
            <a:r>
              <a:rPr lang="en-US" sz="2700" dirty="0" smtClean="0"/>
              <a:t> </a:t>
            </a:r>
            <a:r>
              <a:rPr lang="en-US" sz="2700" dirty="0" err="1"/>
              <a:t>çalısma</a:t>
            </a:r>
            <a:r>
              <a:rPr lang="en-US" sz="2700" dirty="0"/>
              <a:t> </a:t>
            </a:r>
            <a:r>
              <a:rPr lang="en-US" sz="2700" dirty="0" err="1"/>
              <a:t>ortamı</a:t>
            </a:r>
            <a:r>
              <a:rPr lang="en-US" sz="2700" dirty="0"/>
              <a:t> </a:t>
            </a:r>
            <a:r>
              <a:rPr lang="en-US" sz="2700" dirty="0" err="1" smtClean="0"/>
              <a:t>tesis</a:t>
            </a:r>
            <a:r>
              <a:rPr lang="en-US" sz="2700" dirty="0" smtClean="0"/>
              <a:t> </a:t>
            </a:r>
            <a:r>
              <a:rPr lang="en-US" sz="2700" dirty="0" err="1" smtClean="0"/>
              <a:t>edilebilmesi</a:t>
            </a:r>
            <a:r>
              <a:rPr lang="en-US" sz="2700" dirty="0" smtClean="0"/>
              <a:t> </a:t>
            </a:r>
            <a:r>
              <a:rPr lang="en-US" sz="2700" dirty="0" err="1" smtClean="0"/>
              <a:t>amacıyla</a:t>
            </a:r>
            <a:r>
              <a:rPr lang="en-US" sz="2700" dirty="0" smtClean="0"/>
              <a:t> </a:t>
            </a:r>
            <a:r>
              <a:rPr lang="en-US" sz="2700" dirty="0" err="1"/>
              <a:t>daha</a:t>
            </a:r>
            <a:r>
              <a:rPr lang="en-US" sz="2700" dirty="0"/>
              <a:t> sonar </a:t>
            </a:r>
            <a:r>
              <a:rPr lang="en-US" sz="2700" dirty="0" err="1"/>
              <a:t>tüm</a:t>
            </a:r>
            <a:r>
              <a:rPr lang="en-US" sz="2700" dirty="0"/>
              <a:t> </a:t>
            </a:r>
            <a:r>
              <a:rPr lang="en-US" sz="2700" dirty="0" err="1" smtClean="0"/>
              <a:t>adliyelerde</a:t>
            </a:r>
            <a:r>
              <a:rPr lang="en-US" sz="2700" dirty="0" smtClean="0"/>
              <a:t> </a:t>
            </a:r>
            <a:r>
              <a:rPr lang="en-US" sz="2700" dirty="0" err="1"/>
              <a:t>yaygınlastırmak</a:t>
            </a:r>
            <a:r>
              <a:rPr lang="en-US" sz="2700" dirty="0"/>
              <a:t> </a:t>
            </a:r>
            <a:r>
              <a:rPr lang="en-US" sz="2700" dirty="0" err="1"/>
              <a:t>üzere</a:t>
            </a:r>
            <a:r>
              <a:rPr lang="en-US" sz="2700" dirty="0"/>
              <a:t> </a:t>
            </a:r>
            <a:r>
              <a:rPr lang="en-US" sz="2700" dirty="0" err="1" smtClean="0"/>
              <a:t>bir</a:t>
            </a:r>
            <a:r>
              <a:rPr lang="en-US" sz="2700" dirty="0" smtClean="0"/>
              <a:t> </a:t>
            </a:r>
            <a:r>
              <a:rPr lang="en-US" sz="2700" dirty="0" err="1"/>
              <a:t>kısım</a:t>
            </a:r>
            <a:r>
              <a:rPr lang="en-US" sz="2700" dirty="0"/>
              <a:t> </a:t>
            </a:r>
            <a:r>
              <a:rPr lang="en-US" sz="2700" dirty="0" err="1" smtClean="0"/>
              <a:t>adliyelerde</a:t>
            </a:r>
            <a:r>
              <a:rPr lang="en-US" sz="2700" dirty="0" smtClean="0"/>
              <a:t> </a:t>
            </a:r>
            <a:r>
              <a:rPr lang="en-US" sz="2700" dirty="0" err="1"/>
              <a:t>ön</a:t>
            </a:r>
            <a:r>
              <a:rPr lang="en-US" sz="2700" dirty="0"/>
              <a:t> </a:t>
            </a:r>
            <a:r>
              <a:rPr lang="en-US" sz="2700" dirty="0" err="1"/>
              <a:t>büro</a:t>
            </a:r>
            <a:r>
              <a:rPr lang="en-US" sz="2700" dirty="0"/>
              <a:t> </a:t>
            </a:r>
            <a:r>
              <a:rPr lang="en-US" sz="2700" dirty="0" err="1"/>
              <a:t>ve</a:t>
            </a:r>
            <a:r>
              <a:rPr lang="en-US" sz="2700" dirty="0"/>
              <a:t> </a:t>
            </a:r>
            <a:r>
              <a:rPr lang="en-US" sz="2700" dirty="0" err="1"/>
              <a:t>danısma</a:t>
            </a:r>
            <a:r>
              <a:rPr lang="en-US" sz="2700" dirty="0"/>
              <a:t> </a:t>
            </a:r>
            <a:r>
              <a:rPr lang="en-US" sz="2700" dirty="0" err="1"/>
              <a:t>masaları</a:t>
            </a:r>
            <a:r>
              <a:rPr lang="en-US" sz="2700" dirty="0"/>
              <a:t> </a:t>
            </a:r>
            <a:r>
              <a:rPr lang="en-US" sz="2700" dirty="0" err="1"/>
              <a:t>kurulmustur</a:t>
            </a:r>
            <a:r>
              <a:rPr lang="en-US" sz="2700" dirty="0"/>
              <a:t>. 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2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Amaçlarımız;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başsavcılığının</a:t>
            </a:r>
            <a:r>
              <a:rPr lang="en-US" sz="2800" b="1" dirty="0"/>
              <a:t>, </a:t>
            </a:r>
            <a:r>
              <a:rPr lang="en-US" sz="2800" b="1" dirty="0" err="1"/>
              <a:t>başsavcının</a:t>
            </a:r>
            <a:r>
              <a:rPr lang="en-US" sz="2800" b="1" dirty="0"/>
              <a:t>, </a:t>
            </a:r>
            <a:r>
              <a:rPr lang="en-US" sz="2800" b="1" dirty="0" err="1" smtClean="0"/>
              <a:t>başsavcıvek</a:t>
            </a:r>
            <a:r>
              <a:rPr lang="tr-TR" sz="2800" b="1" dirty="0" smtClean="0"/>
              <a:t>i</a:t>
            </a:r>
            <a:r>
              <a:rPr lang="en-US" sz="2800" b="1" dirty="0" smtClean="0"/>
              <a:t>l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savcının</a:t>
            </a:r>
            <a:r>
              <a:rPr lang="en-US" sz="2800" b="1" dirty="0"/>
              <a:t> </a:t>
            </a:r>
            <a:r>
              <a:rPr lang="en-US" sz="2800" b="1" dirty="0" err="1"/>
              <a:t>görevlerini</a:t>
            </a:r>
            <a:r>
              <a:rPr lang="en-US" sz="2800" b="1" dirty="0"/>
              <a:t> </a:t>
            </a:r>
            <a:r>
              <a:rPr lang="tr-TR" sz="2800" b="1" dirty="0" smtClean="0"/>
              <a:t>belirleyebilecek,</a:t>
            </a:r>
            <a:endParaRPr lang="en-US" sz="2800" dirty="0"/>
          </a:p>
          <a:p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başsavcılığının</a:t>
            </a:r>
            <a:r>
              <a:rPr lang="en-US" sz="2800" b="1" dirty="0"/>
              <a:t> </a:t>
            </a:r>
            <a:r>
              <a:rPr lang="en-US" sz="2800" b="1" dirty="0" err="1" smtClean="0"/>
              <a:t>teşk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lat</a:t>
            </a:r>
            <a:r>
              <a:rPr lang="en-US" sz="2800" b="1" dirty="0" smtClean="0"/>
              <a:t> </a:t>
            </a:r>
            <a:r>
              <a:rPr lang="en-US" sz="2800" b="1" dirty="0" err="1"/>
              <a:t>yapısını</a:t>
            </a:r>
            <a:r>
              <a:rPr lang="en-US" sz="2800" b="1" dirty="0"/>
              <a:t> </a:t>
            </a:r>
            <a:r>
              <a:rPr lang="en-US" sz="2800" b="1" dirty="0" err="1" smtClean="0"/>
              <a:t>açıklayab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lecek</a:t>
            </a:r>
            <a:r>
              <a:rPr lang="en-US" sz="2800" b="1" dirty="0"/>
              <a:t>,</a:t>
            </a:r>
            <a:endParaRPr lang="en-US" sz="2800" dirty="0"/>
          </a:p>
          <a:p>
            <a:r>
              <a:rPr lang="en-US" sz="2800" b="1" dirty="0" err="1" smtClean="0"/>
              <a:t>Soruşturma</a:t>
            </a:r>
            <a:r>
              <a:rPr lang="en-US" sz="2800" b="1" dirty="0" smtClean="0"/>
              <a:t> </a:t>
            </a:r>
            <a:r>
              <a:rPr lang="en-US" sz="2800" b="1" dirty="0" err="1"/>
              <a:t>kaydının</a:t>
            </a:r>
            <a:r>
              <a:rPr lang="en-US" sz="2800" b="1" dirty="0"/>
              <a:t> </a:t>
            </a:r>
            <a:r>
              <a:rPr lang="en-US" sz="2800" b="1" dirty="0" err="1"/>
              <a:t>nasıl</a:t>
            </a:r>
            <a:r>
              <a:rPr lang="en-US" sz="2800" b="1" dirty="0"/>
              <a:t> </a:t>
            </a:r>
            <a:r>
              <a:rPr lang="en-US" sz="2800" b="1" dirty="0" err="1"/>
              <a:t>yapıldığını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tevz</a:t>
            </a:r>
            <a:r>
              <a:rPr lang="tr-TR" sz="2800" b="1" dirty="0" smtClean="0"/>
              <a:t>i i</a:t>
            </a:r>
            <a:r>
              <a:rPr lang="en-US" sz="2800" b="1" dirty="0" err="1" smtClean="0"/>
              <a:t>şlemler</a:t>
            </a:r>
            <a:r>
              <a:rPr lang="tr-TR" sz="2800" b="1" dirty="0" smtClean="0"/>
              <a:t>i</a:t>
            </a:r>
            <a:r>
              <a:rPr lang="en-US" sz="2800" b="1" dirty="0" smtClean="0"/>
              <a:t>n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tanımlayab</a:t>
            </a:r>
            <a:r>
              <a:rPr lang="tr-TR" sz="2800" b="1" dirty="0"/>
              <a:t>i</a:t>
            </a:r>
            <a:r>
              <a:rPr lang="en-US" sz="2800" b="1" dirty="0" err="1" smtClean="0"/>
              <a:t>lecek</a:t>
            </a:r>
            <a:r>
              <a:rPr lang="en-US" sz="2800" b="1" dirty="0"/>
              <a:t>,</a:t>
            </a:r>
            <a:endParaRPr lang="en-US" sz="2800" dirty="0"/>
          </a:p>
          <a:p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başsavcılığında</a:t>
            </a:r>
            <a:r>
              <a:rPr lang="en-US" sz="2800" b="1" dirty="0"/>
              <a:t> </a:t>
            </a:r>
            <a:r>
              <a:rPr lang="en-US" sz="2800" b="1" dirty="0" err="1"/>
              <a:t>tutulması</a:t>
            </a:r>
            <a:r>
              <a:rPr lang="en-US" sz="2800" b="1" dirty="0"/>
              <a:t> </a:t>
            </a:r>
            <a:r>
              <a:rPr lang="en-US" sz="2800" b="1" dirty="0" err="1"/>
              <a:t>zorunlu</a:t>
            </a:r>
            <a:r>
              <a:rPr lang="en-US" sz="2800" b="1" dirty="0"/>
              <a:t> </a:t>
            </a:r>
            <a:r>
              <a:rPr lang="en-US" sz="2800" b="1" dirty="0" err="1"/>
              <a:t>kayıtları</a:t>
            </a:r>
            <a:r>
              <a:rPr lang="en-US" sz="2800" b="1" dirty="0"/>
              <a:t> </a:t>
            </a:r>
            <a:r>
              <a:rPr lang="en-US" sz="2800" b="1" dirty="0" err="1" smtClean="0"/>
              <a:t>açıklayab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lecek</a:t>
            </a:r>
            <a:r>
              <a:rPr lang="tr-TR" sz="2800" dirty="0" smtClean="0"/>
              <a:t> </a:t>
            </a:r>
            <a:r>
              <a:rPr lang="en-US" sz="2800" b="1" dirty="0" smtClean="0"/>
              <a:t>b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lg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becer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lere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sah</a:t>
            </a:r>
            <a:r>
              <a:rPr lang="tr-TR" sz="2800" b="1" dirty="0" smtClean="0"/>
              <a:t>i</a:t>
            </a:r>
            <a:r>
              <a:rPr lang="en-US" sz="2800" b="1" dirty="0" smtClean="0"/>
              <a:t>p </a:t>
            </a:r>
            <a:r>
              <a:rPr lang="en-US" sz="2800" b="1" dirty="0" err="1" smtClean="0"/>
              <a:t>olab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leceks</a:t>
            </a:r>
            <a:r>
              <a:rPr lang="tr-TR" sz="2800" b="1" dirty="0" smtClean="0"/>
              <a:t>i</a:t>
            </a:r>
            <a:r>
              <a:rPr lang="en-US" sz="2800" b="1" dirty="0" smtClean="0"/>
              <a:t>n</a:t>
            </a:r>
            <a:r>
              <a:rPr lang="tr-TR" sz="2800" b="1" dirty="0" smtClean="0"/>
              <a:t>i</a:t>
            </a:r>
            <a:r>
              <a:rPr lang="en-US" sz="2800" b="1" dirty="0" smtClean="0"/>
              <a:t>z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Danısma</a:t>
            </a:r>
            <a:r>
              <a:rPr lang="en-US" sz="2800" b="1" dirty="0"/>
              <a:t> </a:t>
            </a:r>
            <a:r>
              <a:rPr lang="en-US" sz="2800" b="1" dirty="0" err="1" smtClean="0"/>
              <a:t>Masası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Danısma</a:t>
            </a:r>
            <a:r>
              <a:rPr lang="en-US" sz="2800" dirty="0" smtClean="0"/>
              <a:t> </a:t>
            </a:r>
            <a:r>
              <a:rPr lang="en-US" sz="2800" dirty="0" err="1"/>
              <a:t>masası</a:t>
            </a:r>
            <a:r>
              <a:rPr lang="en-US" sz="2800" dirty="0"/>
              <a:t> </a:t>
            </a:r>
            <a:r>
              <a:rPr lang="en-US" sz="2800" dirty="0" err="1"/>
              <a:t>personelnn</a:t>
            </a:r>
            <a:r>
              <a:rPr lang="en-US" sz="2800" dirty="0"/>
              <a:t> </a:t>
            </a:r>
            <a:r>
              <a:rPr lang="en-US" sz="2800" dirty="0" err="1"/>
              <a:t>görevler</a:t>
            </a:r>
            <a:r>
              <a:rPr lang="en-US" sz="2800" dirty="0"/>
              <a:t> </a:t>
            </a:r>
            <a:r>
              <a:rPr lang="en-US" sz="2800" dirty="0" err="1"/>
              <a:t>sunlardır</a:t>
            </a:r>
            <a:r>
              <a:rPr lang="en-US" sz="2800" dirty="0"/>
              <a:t>: 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Adliyeye</a:t>
            </a:r>
            <a:r>
              <a:rPr lang="en-US" sz="2800" dirty="0" smtClean="0"/>
              <a:t> </a:t>
            </a:r>
            <a:r>
              <a:rPr lang="en-US" sz="2800" dirty="0" err="1"/>
              <a:t>müracaat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/>
              <a:t>kişilere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birimi</a:t>
            </a:r>
            <a:r>
              <a:rPr lang="en-US" sz="2800" dirty="0"/>
              <a:t>, </a:t>
            </a:r>
            <a:r>
              <a:rPr lang="en-US" sz="2800" dirty="0" err="1"/>
              <a:t>birimin</a:t>
            </a:r>
            <a:r>
              <a:rPr lang="en-US" sz="2800" dirty="0"/>
              <a:t> </a:t>
            </a:r>
            <a:r>
              <a:rPr lang="en-US" sz="2800" dirty="0" err="1"/>
              <a:t>yerini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numarasını</a:t>
            </a:r>
            <a:r>
              <a:rPr lang="en-US" sz="2800" dirty="0"/>
              <a:t> </a:t>
            </a:r>
            <a:r>
              <a:rPr lang="en-US" sz="2800" dirty="0" err="1"/>
              <a:t>yazarak</a:t>
            </a:r>
            <a:r>
              <a:rPr lang="en-US" sz="2800" dirty="0"/>
              <a:t> </a:t>
            </a:r>
            <a:r>
              <a:rPr lang="en-US" sz="2800" dirty="0" err="1"/>
              <a:t>vermek</a:t>
            </a:r>
            <a:r>
              <a:rPr lang="en-US" sz="2800" dirty="0"/>
              <a:t>, </a:t>
            </a:r>
            <a:endParaRPr lang="tr-TR" sz="2800" dirty="0"/>
          </a:p>
          <a:p>
            <a:pPr algn="just"/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kişilere</a:t>
            </a:r>
            <a:r>
              <a:rPr lang="en-US" sz="2800" dirty="0"/>
              <a:t> </a:t>
            </a:r>
            <a:r>
              <a:rPr lang="en-US" sz="2800" dirty="0" err="1"/>
              <a:t>duruşma</a:t>
            </a:r>
            <a:r>
              <a:rPr lang="en-US" sz="2800" dirty="0"/>
              <a:t> </a:t>
            </a:r>
            <a:r>
              <a:rPr lang="en-US" sz="2800" dirty="0" err="1"/>
              <a:t>tarihi</a:t>
            </a:r>
            <a:r>
              <a:rPr lang="en-US" sz="2800" dirty="0"/>
              <a:t>, </a:t>
            </a:r>
            <a:r>
              <a:rPr lang="en-US" sz="2800" dirty="0" err="1"/>
              <a:t>saati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salonu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/>
              <a:t>vermek</a:t>
            </a:r>
            <a:r>
              <a:rPr lang="en-US" sz="2800" dirty="0"/>
              <a:t>, 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Şikâyet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ihbarda</a:t>
            </a:r>
            <a:r>
              <a:rPr lang="en-US" sz="2800" dirty="0"/>
              <a:t> </a:t>
            </a:r>
            <a:r>
              <a:rPr lang="en-US" sz="2800" dirty="0" err="1"/>
              <a:t>bulunmak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ifade</a:t>
            </a:r>
            <a:r>
              <a:rPr lang="en-US" sz="2800" dirty="0"/>
              <a:t> </a:t>
            </a:r>
            <a:r>
              <a:rPr lang="en-US" sz="2800" dirty="0" err="1"/>
              <a:t>vermek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kişileri</a:t>
            </a:r>
            <a:r>
              <a:rPr lang="en-US" sz="2800" dirty="0"/>
              <a:t>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alıp</a:t>
            </a:r>
            <a:r>
              <a:rPr lang="en-US" sz="2800" dirty="0"/>
              <a:t> </a:t>
            </a:r>
            <a:r>
              <a:rPr lang="en-US" sz="2800" dirty="0" err="1" smtClean="0"/>
              <a:t>giris</a:t>
            </a:r>
            <a:r>
              <a:rPr lang="en-US" sz="2800" dirty="0" smtClean="0"/>
              <a:t> </a:t>
            </a:r>
            <a:r>
              <a:rPr lang="en-US" sz="2800" dirty="0" err="1"/>
              <a:t>kartı</a:t>
            </a:r>
            <a:r>
              <a:rPr lang="en-US" sz="2800" dirty="0"/>
              <a:t> </a:t>
            </a:r>
            <a:r>
              <a:rPr lang="en-US" sz="2800" dirty="0" err="1"/>
              <a:t>vererek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savcısına</a:t>
            </a:r>
            <a:r>
              <a:rPr lang="en-US" sz="2800" dirty="0"/>
              <a:t> </a:t>
            </a:r>
            <a:r>
              <a:rPr lang="en-US" sz="2800" dirty="0" err="1" smtClean="0"/>
              <a:t>yönlendirmek</a:t>
            </a:r>
            <a:r>
              <a:rPr lang="en-US" sz="2800" dirty="0" smtClean="0"/>
              <a:t>,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33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Müracaat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doldurulması</a:t>
            </a:r>
            <a:r>
              <a:rPr lang="en-US" sz="2800" dirty="0"/>
              <a:t> </a:t>
            </a:r>
            <a:r>
              <a:rPr lang="en-US" sz="2800" dirty="0" err="1"/>
              <a:t>gerekli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form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dilekçeleri</a:t>
            </a:r>
            <a:r>
              <a:rPr lang="en-US" sz="2800" dirty="0"/>
              <a:t> </a:t>
            </a:r>
            <a:r>
              <a:rPr lang="en-US" sz="2800" dirty="0" err="1"/>
              <a:t>müracaat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/>
              <a:t>kişiye</a:t>
            </a:r>
            <a:r>
              <a:rPr lang="en-US" sz="2800" dirty="0"/>
              <a:t> </a:t>
            </a:r>
            <a:r>
              <a:rPr lang="en-US" sz="2800" dirty="0" err="1"/>
              <a:t>vererek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birime</a:t>
            </a:r>
            <a:r>
              <a:rPr lang="en-US" sz="2800" dirty="0"/>
              <a:t> </a:t>
            </a:r>
            <a:r>
              <a:rPr lang="en-US" sz="2800" dirty="0" err="1"/>
              <a:t>yönlendirmek</a:t>
            </a:r>
            <a:r>
              <a:rPr lang="en-US" sz="2800" dirty="0"/>
              <a:t>,</a:t>
            </a:r>
            <a:endParaRPr lang="tr-TR" sz="2800" dirty="0"/>
          </a:p>
          <a:p>
            <a:pPr algn="just"/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infaz</a:t>
            </a:r>
            <a:r>
              <a:rPr lang="en-US" sz="2800" dirty="0"/>
              <a:t> </a:t>
            </a:r>
            <a:r>
              <a:rPr lang="en-US" sz="2800" dirty="0" err="1"/>
              <a:t>kurumunda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tutuklu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hükümlüleri</a:t>
            </a:r>
            <a:r>
              <a:rPr lang="en-US" sz="2800" dirty="0"/>
              <a:t> </a:t>
            </a:r>
            <a:r>
              <a:rPr lang="en-US" sz="2800" dirty="0" err="1"/>
              <a:t>ziyaret</a:t>
            </a:r>
            <a:r>
              <a:rPr lang="en-US" sz="2800" dirty="0"/>
              <a:t> </a:t>
            </a:r>
            <a:r>
              <a:rPr lang="en-US" sz="2800" dirty="0" err="1"/>
              <a:t>etmek</a:t>
            </a:r>
            <a:r>
              <a:rPr lang="en-US" sz="2800" dirty="0"/>
              <a:t> </a:t>
            </a:r>
            <a:r>
              <a:rPr lang="en-US" sz="2800" dirty="0" err="1"/>
              <a:t>isteyen</a:t>
            </a:r>
            <a:r>
              <a:rPr lang="en-US" sz="2800" dirty="0"/>
              <a:t> </a:t>
            </a:r>
            <a:r>
              <a:rPr lang="en-US" sz="2800" dirty="0" err="1" smtClean="0"/>
              <a:t>kişileri</a:t>
            </a:r>
            <a:r>
              <a:rPr lang="en-US" sz="2800" dirty="0" smtClean="0"/>
              <a:t>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alıp</a:t>
            </a:r>
            <a:r>
              <a:rPr lang="en-US" sz="2800" dirty="0"/>
              <a:t> </a:t>
            </a:r>
            <a:r>
              <a:rPr lang="en-US" sz="2800" dirty="0" err="1"/>
              <a:t>giris</a:t>
            </a:r>
            <a:r>
              <a:rPr lang="en-US" sz="2800" dirty="0"/>
              <a:t> </a:t>
            </a:r>
            <a:r>
              <a:rPr lang="en-US" sz="2800" dirty="0" err="1"/>
              <a:t>kartı</a:t>
            </a:r>
            <a:r>
              <a:rPr lang="en-US" sz="2800" dirty="0"/>
              <a:t> </a:t>
            </a:r>
            <a:r>
              <a:rPr lang="en-US" sz="2800" dirty="0" err="1"/>
              <a:t>vererek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savcısına</a:t>
            </a:r>
            <a:r>
              <a:rPr lang="en-US" sz="2800" dirty="0"/>
              <a:t> </a:t>
            </a:r>
            <a:r>
              <a:rPr lang="en-US" sz="2800" dirty="0" err="1"/>
              <a:t>yönlendirmek</a:t>
            </a:r>
            <a:r>
              <a:rPr lang="en-US" sz="2800" dirty="0"/>
              <a:t>, </a:t>
            </a:r>
            <a:endParaRPr lang="tr-TR" sz="2800" dirty="0" smtClean="0"/>
          </a:p>
          <a:p>
            <a:pPr algn="just"/>
            <a:r>
              <a:rPr lang="en-US" sz="2800" dirty="0" err="1"/>
              <a:t>Ön</a:t>
            </a:r>
            <a:r>
              <a:rPr lang="en-US" sz="2800" dirty="0"/>
              <a:t> </a:t>
            </a:r>
            <a:r>
              <a:rPr lang="en-US" sz="2800" dirty="0" err="1"/>
              <a:t>büro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yerine</a:t>
            </a:r>
            <a:r>
              <a:rPr lang="en-US" sz="2800" dirty="0"/>
              <a:t> </a:t>
            </a:r>
            <a:r>
              <a:rPr lang="en-US" sz="2800" dirty="0" err="1"/>
              <a:t>getirilemeyip</a:t>
            </a:r>
            <a:r>
              <a:rPr lang="en-US" sz="2800" dirty="0"/>
              <a:t> </a:t>
            </a:r>
            <a:r>
              <a:rPr lang="en-US" sz="2800" dirty="0" err="1"/>
              <a:t>kısıtlı</a:t>
            </a:r>
            <a:r>
              <a:rPr lang="en-US" sz="2800" dirty="0"/>
              <a:t> </a:t>
            </a:r>
            <a:r>
              <a:rPr lang="en-US" sz="2800" dirty="0" err="1"/>
              <a:t>alanda</a:t>
            </a:r>
            <a:r>
              <a:rPr lang="en-US" sz="2800" dirty="0"/>
              <a:t> </a:t>
            </a:r>
            <a:r>
              <a:rPr lang="en-US" sz="2800" dirty="0" err="1"/>
              <a:t>yapılması</a:t>
            </a:r>
            <a:r>
              <a:rPr lang="en-US" sz="2800" dirty="0"/>
              <a:t> </a:t>
            </a:r>
            <a:r>
              <a:rPr lang="en-US" sz="2800" dirty="0" err="1"/>
              <a:t>gerekli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/>
              <a:t>müracaat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 smtClean="0"/>
              <a:t>kisileri</a:t>
            </a:r>
            <a:r>
              <a:rPr lang="en-US" sz="2800" dirty="0" smtClean="0"/>
              <a:t>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alıp</a:t>
            </a:r>
            <a:r>
              <a:rPr lang="en-US" sz="2800" dirty="0"/>
              <a:t> </a:t>
            </a:r>
            <a:r>
              <a:rPr lang="en-US" sz="2800" dirty="0" err="1" smtClean="0"/>
              <a:t>giris</a:t>
            </a:r>
            <a:r>
              <a:rPr lang="en-US" sz="2800" dirty="0" smtClean="0"/>
              <a:t> </a:t>
            </a:r>
            <a:r>
              <a:rPr lang="en-US" sz="2800" dirty="0" err="1"/>
              <a:t>kartı</a:t>
            </a:r>
            <a:r>
              <a:rPr lang="en-US" sz="2800" dirty="0"/>
              <a:t> </a:t>
            </a:r>
            <a:r>
              <a:rPr lang="en-US" sz="2800" dirty="0" err="1"/>
              <a:t>vererek</a:t>
            </a:r>
            <a:r>
              <a:rPr lang="en-US" sz="2800" dirty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büro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kaleme</a:t>
            </a:r>
            <a:r>
              <a:rPr lang="en-US" sz="2800" dirty="0"/>
              <a:t> </a:t>
            </a:r>
            <a:r>
              <a:rPr lang="en-US" sz="2800" dirty="0" err="1" smtClean="0"/>
              <a:t>yönlendirmek</a:t>
            </a:r>
            <a:r>
              <a:rPr lang="en-US" sz="2800" dirty="0"/>
              <a:t>, 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34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Hâkim</a:t>
            </a:r>
            <a:r>
              <a:rPr lang="en-US" sz="2800" dirty="0"/>
              <a:t>,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personeli</a:t>
            </a:r>
            <a:r>
              <a:rPr lang="en-US" sz="2800" dirty="0"/>
              <a:t> </a:t>
            </a:r>
            <a:r>
              <a:rPr lang="en-US" sz="2800" dirty="0" err="1"/>
              <a:t>ziyarete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kişilere</a:t>
            </a:r>
            <a:r>
              <a:rPr lang="en-US" sz="2800" dirty="0"/>
              <a:t> </a:t>
            </a:r>
            <a:r>
              <a:rPr lang="en-US" sz="2800" dirty="0" err="1"/>
              <a:t>ilgilinin</a:t>
            </a:r>
            <a:r>
              <a:rPr lang="en-US" sz="2800" dirty="0"/>
              <a:t> </a:t>
            </a:r>
            <a:r>
              <a:rPr lang="en-US" sz="2800" dirty="0" err="1"/>
              <a:t>onayını</a:t>
            </a:r>
            <a:r>
              <a:rPr lang="en-US" sz="2800" dirty="0"/>
              <a:t> </a:t>
            </a:r>
            <a:r>
              <a:rPr lang="en-US" sz="2800" dirty="0" err="1"/>
              <a:t>aldıktan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alıp</a:t>
            </a:r>
            <a:r>
              <a:rPr lang="en-US" sz="2800" dirty="0"/>
              <a:t> </a:t>
            </a:r>
            <a:r>
              <a:rPr lang="en-US" sz="2800" dirty="0" err="1" smtClean="0"/>
              <a:t>giris</a:t>
            </a:r>
            <a:r>
              <a:rPr lang="en-US" sz="2800" dirty="0" smtClean="0"/>
              <a:t> </a:t>
            </a:r>
            <a:r>
              <a:rPr lang="en-US" sz="2800" dirty="0" err="1"/>
              <a:t>kartı</a:t>
            </a:r>
            <a:r>
              <a:rPr lang="en-US" sz="2800" dirty="0"/>
              <a:t> </a:t>
            </a:r>
            <a:r>
              <a:rPr lang="en-US" sz="2800" dirty="0" err="1"/>
              <a:t>vermek</a:t>
            </a:r>
            <a:r>
              <a:rPr lang="en-US" sz="2800" dirty="0"/>
              <a:t>, 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Hukuki</a:t>
            </a:r>
            <a:r>
              <a:rPr lang="en-US" sz="2800" dirty="0" smtClean="0"/>
              <a:t> </a:t>
            </a:r>
            <a:r>
              <a:rPr lang="en-US" sz="2800" dirty="0" err="1"/>
              <a:t>konularda</a:t>
            </a:r>
            <a:r>
              <a:rPr lang="en-US" sz="2800" dirty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/>
              <a:t>almak</a:t>
            </a:r>
            <a:r>
              <a:rPr lang="en-US" sz="2800" dirty="0"/>
              <a:t> </a:t>
            </a:r>
            <a:r>
              <a:rPr lang="en-US" sz="2800" dirty="0" err="1"/>
              <a:t>isteyen</a:t>
            </a:r>
            <a:r>
              <a:rPr lang="en-US" sz="2800" dirty="0"/>
              <a:t> </a:t>
            </a:r>
            <a:r>
              <a:rPr lang="en-US" sz="2800" dirty="0" err="1"/>
              <a:t>vatandaşlara</a:t>
            </a:r>
            <a:r>
              <a:rPr lang="en-US" sz="2800" dirty="0"/>
              <a:t> </a:t>
            </a:r>
            <a:r>
              <a:rPr lang="en-US" sz="2800" dirty="0" err="1"/>
              <a:t>bilgilendirme</a:t>
            </a:r>
            <a:r>
              <a:rPr lang="en-US" sz="2800" dirty="0"/>
              <a:t> </a:t>
            </a:r>
            <a:r>
              <a:rPr lang="en-US" sz="2800" dirty="0" err="1"/>
              <a:t>broşürleri</a:t>
            </a:r>
            <a:r>
              <a:rPr lang="en-US" sz="2800" dirty="0"/>
              <a:t> </a:t>
            </a:r>
            <a:r>
              <a:rPr lang="en-US" sz="2800" dirty="0" err="1" smtClean="0"/>
              <a:t>vermek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Talep</a:t>
            </a:r>
            <a:r>
              <a:rPr lang="en-US" sz="2800" dirty="0" smtClean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/>
              <a:t>kişilere</a:t>
            </a:r>
            <a:r>
              <a:rPr lang="en-US" sz="2800" dirty="0"/>
              <a:t> </a:t>
            </a:r>
            <a:r>
              <a:rPr lang="en-US" sz="2800" dirty="0" err="1"/>
              <a:t>Vatandaş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SMS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/>
              <a:t>Sistemi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bilgi</a:t>
            </a:r>
            <a:r>
              <a:rPr lang="en-US" sz="2800" dirty="0"/>
              <a:t> </a:t>
            </a:r>
            <a:r>
              <a:rPr lang="en-US" sz="2800" dirty="0" err="1"/>
              <a:t>vermek</a:t>
            </a:r>
            <a:r>
              <a:rPr lang="en-US" sz="2800" dirty="0"/>
              <a:t> (</a:t>
            </a:r>
            <a:r>
              <a:rPr lang="en-US" sz="2800" dirty="0" err="1"/>
              <a:t>md.</a:t>
            </a:r>
            <a:r>
              <a:rPr lang="en-US" sz="2800" dirty="0"/>
              <a:t> 9). 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33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500" b="1" dirty="0" err="1"/>
              <a:t>Ön</a:t>
            </a:r>
            <a:r>
              <a:rPr lang="en-US" sz="2500" b="1" dirty="0"/>
              <a:t> </a:t>
            </a:r>
            <a:r>
              <a:rPr lang="en-US" sz="2500" b="1" dirty="0" err="1"/>
              <a:t>Büro</a:t>
            </a:r>
            <a:r>
              <a:rPr lang="en-US" sz="2500" b="1" dirty="0"/>
              <a:t> </a:t>
            </a:r>
            <a:r>
              <a:rPr lang="en-US" sz="2500" b="1" dirty="0" err="1" smtClean="0"/>
              <a:t>Islemler</a:t>
            </a:r>
            <a:r>
              <a:rPr lang="tr-TR" sz="2500" b="1" dirty="0" smtClean="0"/>
              <a:t>i</a:t>
            </a:r>
          </a:p>
          <a:p>
            <a:pPr marL="0" indent="0" algn="just">
              <a:buNone/>
            </a:pPr>
            <a:r>
              <a:rPr lang="en-US" sz="2500" dirty="0" err="1" smtClean="0"/>
              <a:t>Cumhuryet</a:t>
            </a:r>
            <a:r>
              <a:rPr lang="en-US" sz="2500" dirty="0" smtClean="0"/>
              <a:t> </a:t>
            </a:r>
            <a:r>
              <a:rPr lang="en-US" sz="2500" dirty="0" err="1"/>
              <a:t>bassavcılıgı</a:t>
            </a:r>
            <a:r>
              <a:rPr lang="en-US" sz="2500" dirty="0"/>
              <a:t> </a:t>
            </a:r>
            <a:r>
              <a:rPr lang="en-US" sz="2500" dirty="0" err="1"/>
              <a:t>ön</a:t>
            </a:r>
            <a:r>
              <a:rPr lang="en-US" sz="2500" dirty="0"/>
              <a:t> </a:t>
            </a:r>
            <a:r>
              <a:rPr lang="en-US" sz="2500" dirty="0" err="1"/>
              <a:t>büro</a:t>
            </a:r>
            <a:r>
              <a:rPr lang="en-US" sz="2500" dirty="0"/>
              <a:t> </a:t>
            </a:r>
            <a:r>
              <a:rPr lang="en-US" sz="2500" dirty="0" err="1" smtClean="0"/>
              <a:t>personel</a:t>
            </a:r>
            <a:r>
              <a:rPr lang="tr-TR" sz="2500" dirty="0" smtClean="0"/>
              <a:t>i</a:t>
            </a:r>
            <a:r>
              <a:rPr lang="en-US" sz="2500" dirty="0" smtClean="0"/>
              <a:t>n</a:t>
            </a:r>
            <a:r>
              <a:rPr lang="tr-TR" sz="2500" dirty="0" smtClean="0"/>
              <a:t>i</a:t>
            </a:r>
            <a:r>
              <a:rPr lang="en-US" sz="2500" dirty="0" smtClean="0"/>
              <a:t>n </a:t>
            </a:r>
            <a:r>
              <a:rPr lang="en-US" sz="2500" dirty="0" err="1" smtClean="0"/>
              <a:t>görevler</a:t>
            </a:r>
            <a:r>
              <a:rPr lang="tr-TR" sz="2500" dirty="0" smtClean="0"/>
              <a:t>i</a:t>
            </a:r>
            <a:r>
              <a:rPr lang="en-US" sz="2500" dirty="0" smtClean="0"/>
              <a:t> </a:t>
            </a:r>
            <a:r>
              <a:rPr lang="en-US" sz="2500" dirty="0" err="1"/>
              <a:t>sunlardır</a:t>
            </a:r>
            <a:r>
              <a:rPr lang="en-US" sz="2500" dirty="0"/>
              <a:t>: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Kapalı</a:t>
            </a:r>
            <a:r>
              <a:rPr lang="en-US" sz="2500" dirty="0"/>
              <a:t> (</a:t>
            </a:r>
            <a:r>
              <a:rPr lang="en-US" sz="2500" dirty="0" err="1"/>
              <a:t>Olagan</a:t>
            </a:r>
            <a:r>
              <a:rPr lang="en-US" sz="2500" dirty="0"/>
              <a:t> </a:t>
            </a:r>
            <a:r>
              <a:rPr lang="en-US" sz="2500" dirty="0" err="1"/>
              <a:t>kanun</a:t>
            </a:r>
            <a:r>
              <a:rPr lang="en-US" sz="2500" dirty="0"/>
              <a:t> </a:t>
            </a:r>
            <a:r>
              <a:rPr lang="en-US" sz="2500" dirty="0" err="1"/>
              <a:t>yollarına</a:t>
            </a:r>
            <a:r>
              <a:rPr lang="en-US" sz="2500" dirty="0"/>
              <a:t> </a:t>
            </a:r>
            <a:r>
              <a:rPr lang="en-US" sz="2500" dirty="0" err="1"/>
              <a:t>basvurularak</a:t>
            </a:r>
            <a:r>
              <a:rPr lang="en-US" sz="2500" dirty="0"/>
              <a:t> </a:t>
            </a:r>
            <a:r>
              <a:rPr lang="en-US" sz="2500" dirty="0" err="1"/>
              <a:t>ya</a:t>
            </a:r>
            <a:r>
              <a:rPr lang="en-US" sz="2500" dirty="0"/>
              <a:t> da </a:t>
            </a:r>
            <a:r>
              <a:rPr lang="en-US" sz="2500" dirty="0" err="1"/>
              <a:t>basvurulmaksızın</a:t>
            </a:r>
            <a:r>
              <a:rPr lang="en-US" sz="2500" dirty="0"/>
              <a:t> </a:t>
            </a:r>
            <a:r>
              <a:rPr lang="en-US" sz="2500" dirty="0" err="1"/>
              <a:t>kesinlesen</a:t>
            </a:r>
            <a:r>
              <a:rPr lang="en-US" sz="2500" dirty="0"/>
              <a:t> </a:t>
            </a:r>
            <a:r>
              <a:rPr lang="en-US" sz="2500" dirty="0" err="1"/>
              <a:t>sorusturma</a:t>
            </a:r>
            <a:r>
              <a:rPr lang="en-US" sz="2500" dirty="0"/>
              <a:t> </a:t>
            </a:r>
            <a:r>
              <a:rPr lang="en-US" sz="2500" dirty="0" err="1"/>
              <a:t>veya</a:t>
            </a:r>
            <a:r>
              <a:rPr lang="en-US" sz="2500" dirty="0"/>
              <a:t> </a:t>
            </a:r>
            <a:r>
              <a:rPr lang="en-US" sz="2500" dirty="0" err="1"/>
              <a:t>kabahat</a:t>
            </a:r>
            <a:r>
              <a:rPr lang="en-US" sz="2500" dirty="0"/>
              <a:t> </a:t>
            </a:r>
            <a:r>
              <a:rPr lang="en-US" sz="2500" dirty="0" err="1"/>
              <a:t>dosyaları</a:t>
            </a:r>
            <a:r>
              <a:rPr lang="en-US" sz="2500" dirty="0"/>
              <a:t>) </a:t>
            </a:r>
            <a:r>
              <a:rPr lang="en-US" sz="2500" dirty="0" err="1"/>
              <a:t>dosyalarda</a:t>
            </a:r>
            <a:r>
              <a:rPr lang="en-US" sz="2500" dirty="0"/>
              <a:t>; </a:t>
            </a:r>
            <a:r>
              <a:rPr lang="en-US" sz="2500" dirty="0" err="1"/>
              <a:t>magdur</a:t>
            </a:r>
            <a:r>
              <a:rPr lang="en-US" sz="2500" dirty="0"/>
              <a:t>, </a:t>
            </a:r>
            <a:r>
              <a:rPr lang="en-US" sz="2500" dirty="0" smtClean="0"/>
              <a:t>s</a:t>
            </a:r>
            <a:r>
              <a:rPr lang="tr-TR" sz="2500" dirty="0" smtClean="0"/>
              <a:t>i</a:t>
            </a:r>
            <a:r>
              <a:rPr lang="en-US" sz="2500" dirty="0" err="1" smtClean="0"/>
              <a:t>kâyetç</a:t>
            </a:r>
            <a:r>
              <a:rPr lang="tr-TR" sz="2500" dirty="0" smtClean="0"/>
              <a:t>i</a:t>
            </a:r>
            <a:r>
              <a:rPr lang="en-US" sz="2500" dirty="0" smtClean="0"/>
              <a:t>, </a:t>
            </a:r>
            <a:r>
              <a:rPr lang="en-US" sz="2500" dirty="0" err="1"/>
              <a:t>suçtan</a:t>
            </a:r>
            <a:r>
              <a:rPr lang="en-US" sz="2500" dirty="0"/>
              <a:t> </a:t>
            </a:r>
            <a:r>
              <a:rPr lang="en-US" sz="2500" dirty="0" err="1"/>
              <a:t>zarar</a:t>
            </a:r>
            <a:r>
              <a:rPr lang="en-US" sz="2500" dirty="0"/>
              <a:t> </a:t>
            </a:r>
            <a:r>
              <a:rPr lang="en-US" sz="2500" dirty="0" err="1" smtClean="0"/>
              <a:t>gören</a:t>
            </a:r>
            <a:r>
              <a:rPr lang="en-US" sz="2500" dirty="0" smtClean="0"/>
              <a:t> </a:t>
            </a:r>
            <a:r>
              <a:rPr lang="en-US" sz="2500" dirty="0" err="1"/>
              <a:t>ve</a:t>
            </a:r>
            <a:r>
              <a:rPr lang="en-US" sz="2500" dirty="0"/>
              <a:t> </a:t>
            </a:r>
            <a:r>
              <a:rPr lang="en-US" sz="2500" dirty="0" err="1" smtClean="0"/>
              <a:t>vek</a:t>
            </a:r>
            <a:r>
              <a:rPr lang="tr-TR" sz="2500" dirty="0" smtClean="0"/>
              <a:t>i</a:t>
            </a:r>
            <a:r>
              <a:rPr lang="en-US" sz="2500" dirty="0" err="1" smtClean="0"/>
              <a:t>ller</a:t>
            </a:r>
            <a:r>
              <a:rPr lang="en-US" sz="2500" dirty="0" smtClean="0"/>
              <a:t> </a:t>
            </a:r>
            <a:r>
              <a:rPr lang="tr-TR" sz="2500" dirty="0" smtClean="0"/>
              <a:t>i</a:t>
            </a:r>
            <a:r>
              <a:rPr lang="en-US" sz="2500" dirty="0" smtClean="0"/>
              <a:t>le </a:t>
            </a:r>
            <a:r>
              <a:rPr lang="en-US" sz="2500" dirty="0" err="1" smtClean="0"/>
              <a:t>süphel</a:t>
            </a:r>
            <a:r>
              <a:rPr lang="tr-TR" sz="2500" dirty="0" smtClean="0"/>
              <a:t>i</a:t>
            </a:r>
            <a:r>
              <a:rPr lang="en-US" sz="2500" dirty="0" smtClean="0"/>
              <a:t> </a:t>
            </a:r>
            <a:r>
              <a:rPr lang="en-US" sz="2500" dirty="0" err="1"/>
              <a:t>ve</a:t>
            </a:r>
            <a:r>
              <a:rPr lang="en-US" sz="2500" dirty="0"/>
              <a:t> </a:t>
            </a:r>
            <a:r>
              <a:rPr lang="en-US" sz="2500" dirty="0" err="1" smtClean="0"/>
              <a:t>müdaf</a:t>
            </a:r>
            <a:r>
              <a:rPr lang="tr-TR" sz="2500" dirty="0" smtClean="0"/>
              <a:t>i</a:t>
            </a:r>
            <a:r>
              <a:rPr lang="en-US" sz="2500" dirty="0" smtClean="0"/>
              <a:t>n </a:t>
            </a:r>
            <a:r>
              <a:rPr lang="en-US" sz="2500" dirty="0" err="1"/>
              <a:t>taleb</a:t>
            </a:r>
            <a:r>
              <a:rPr lang="en-US" sz="2500" dirty="0"/>
              <a:t> </a:t>
            </a:r>
            <a:r>
              <a:rPr lang="en-US" sz="2500" dirty="0" err="1" smtClean="0"/>
              <a:t>hâl</a:t>
            </a:r>
            <a:r>
              <a:rPr lang="tr-TR" sz="2500" dirty="0" smtClean="0"/>
              <a:t>i</a:t>
            </a:r>
            <a:r>
              <a:rPr lang="en-US" sz="2500" dirty="0" err="1" smtClean="0"/>
              <a:t>nde</a:t>
            </a:r>
            <a:r>
              <a:rPr lang="en-US" sz="2500" dirty="0" smtClean="0"/>
              <a:t> </a:t>
            </a:r>
            <a:r>
              <a:rPr lang="en-US" sz="2500" dirty="0" err="1"/>
              <a:t>kapak</a:t>
            </a:r>
            <a:r>
              <a:rPr lang="en-US" sz="2500" dirty="0"/>
              <a:t> </a:t>
            </a:r>
            <a:r>
              <a:rPr lang="en-US" sz="2500" dirty="0" smtClean="0"/>
              <a:t>b</a:t>
            </a:r>
            <a:r>
              <a:rPr lang="tr-TR" sz="2500" dirty="0" smtClean="0"/>
              <a:t>i</a:t>
            </a:r>
            <a:r>
              <a:rPr lang="en-US" sz="2500" dirty="0" err="1" smtClean="0"/>
              <a:t>lgs</a:t>
            </a:r>
            <a:r>
              <a:rPr lang="tr-TR" sz="2500" dirty="0" smtClean="0"/>
              <a:t>i</a:t>
            </a:r>
            <a:r>
              <a:rPr lang="en-US" sz="2500" dirty="0" smtClean="0"/>
              <a:t>, </a:t>
            </a:r>
            <a:r>
              <a:rPr lang="en-US" sz="2500" dirty="0" err="1"/>
              <a:t>belge</a:t>
            </a:r>
            <a:r>
              <a:rPr lang="en-US" sz="2500" dirty="0"/>
              <a:t> </a:t>
            </a:r>
            <a:r>
              <a:rPr lang="en-US" sz="2500" dirty="0" err="1"/>
              <a:t>ve</a:t>
            </a:r>
            <a:r>
              <a:rPr lang="en-US" sz="2500" dirty="0"/>
              <a:t> </a:t>
            </a:r>
            <a:r>
              <a:rPr lang="en-US" sz="2500" dirty="0" err="1"/>
              <a:t>karar</a:t>
            </a:r>
            <a:r>
              <a:rPr lang="en-US" sz="2500" dirty="0"/>
              <a:t> </a:t>
            </a:r>
            <a:r>
              <a:rPr lang="en-US" sz="2500" dirty="0" err="1" smtClean="0"/>
              <a:t>örneg</a:t>
            </a:r>
            <a:r>
              <a:rPr lang="tr-TR" sz="2500" dirty="0" smtClean="0"/>
              <a:t>i</a:t>
            </a:r>
            <a:r>
              <a:rPr lang="en-US" sz="2500" dirty="0" smtClean="0"/>
              <a:t>n</a:t>
            </a:r>
            <a:r>
              <a:rPr lang="tr-TR" sz="2500" dirty="0" smtClean="0"/>
              <a:t>i</a:t>
            </a:r>
            <a:r>
              <a:rPr lang="en-US" sz="2500" dirty="0" smtClean="0"/>
              <a:t> k</a:t>
            </a:r>
            <a:r>
              <a:rPr lang="tr-TR" sz="2500" dirty="0" smtClean="0"/>
              <a:t>i</a:t>
            </a:r>
            <a:r>
              <a:rPr lang="en-US" sz="2500" dirty="0" smtClean="0"/>
              <a:t>ml</a:t>
            </a:r>
            <a:r>
              <a:rPr lang="tr-TR" sz="2500" dirty="0" smtClean="0"/>
              <a:t>i</a:t>
            </a:r>
            <a:r>
              <a:rPr lang="en-US" sz="2500" dirty="0" smtClean="0"/>
              <a:t>k </a:t>
            </a:r>
            <a:r>
              <a:rPr lang="en-US" sz="2500" dirty="0" err="1" smtClean="0"/>
              <a:t>tespt</a:t>
            </a:r>
            <a:r>
              <a:rPr lang="tr-TR" sz="2500" dirty="0" smtClean="0"/>
              <a:t>i</a:t>
            </a:r>
            <a:r>
              <a:rPr lang="en-US" sz="2500" dirty="0" smtClean="0"/>
              <a:t> </a:t>
            </a:r>
            <a:r>
              <a:rPr lang="en-US" sz="2500" dirty="0" err="1"/>
              <a:t>yaparak</a:t>
            </a:r>
            <a:r>
              <a:rPr lang="en-US" sz="2500" dirty="0"/>
              <a:t> </a:t>
            </a:r>
            <a:r>
              <a:rPr lang="en-US" sz="2500" dirty="0" err="1"/>
              <a:t>vermek</a:t>
            </a:r>
            <a:r>
              <a:rPr lang="en-US" sz="2500" dirty="0"/>
              <a:t>,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dirty="0" smtClean="0"/>
              <a:t>• </a:t>
            </a:r>
            <a:r>
              <a:rPr lang="en-US" sz="2500" dirty="0" err="1"/>
              <a:t>Kısıtlama</a:t>
            </a:r>
            <a:r>
              <a:rPr lang="en-US" sz="2500" dirty="0"/>
              <a:t> </a:t>
            </a:r>
            <a:r>
              <a:rPr lang="en-US" sz="2500" dirty="0" err="1"/>
              <a:t>kararı</a:t>
            </a:r>
            <a:r>
              <a:rPr lang="en-US" sz="2500" dirty="0"/>
              <a:t> </a:t>
            </a:r>
            <a:r>
              <a:rPr lang="en-US" sz="2500" dirty="0" err="1"/>
              <a:t>olmayan</a:t>
            </a:r>
            <a:r>
              <a:rPr lang="en-US" sz="2500" dirty="0"/>
              <a:t> </a:t>
            </a:r>
            <a:r>
              <a:rPr lang="en-US" sz="2500" dirty="0" err="1"/>
              <a:t>derdest</a:t>
            </a:r>
            <a:r>
              <a:rPr lang="en-US" sz="2500" dirty="0"/>
              <a:t> </a:t>
            </a:r>
            <a:r>
              <a:rPr lang="en-US" sz="2500" dirty="0" err="1"/>
              <a:t>soruşturma</a:t>
            </a:r>
            <a:r>
              <a:rPr lang="en-US" sz="2500" dirty="0"/>
              <a:t> </a:t>
            </a:r>
            <a:r>
              <a:rPr lang="en-US" sz="2500" dirty="0" err="1"/>
              <a:t>dosyalarında</a:t>
            </a:r>
            <a:r>
              <a:rPr lang="en-US" sz="2500" dirty="0"/>
              <a:t>; </a:t>
            </a:r>
            <a:r>
              <a:rPr lang="en-US" sz="2500" dirty="0" err="1"/>
              <a:t>mağdur</a:t>
            </a:r>
            <a:r>
              <a:rPr lang="en-US" sz="2500" dirty="0"/>
              <a:t>, </a:t>
            </a:r>
            <a:r>
              <a:rPr lang="en-US" sz="2500" dirty="0" err="1"/>
              <a:t>şikâyetçi</a:t>
            </a:r>
            <a:r>
              <a:rPr lang="en-US" sz="2500" dirty="0"/>
              <a:t>, </a:t>
            </a:r>
            <a:r>
              <a:rPr lang="en-US" sz="2500" dirty="0" err="1" smtClean="0"/>
              <a:t>suçtan</a:t>
            </a:r>
            <a:r>
              <a:rPr lang="en-US" sz="2500" dirty="0" smtClean="0"/>
              <a:t> </a:t>
            </a:r>
            <a:r>
              <a:rPr lang="en-US" sz="2500" dirty="0" err="1"/>
              <a:t>zarar</a:t>
            </a:r>
            <a:r>
              <a:rPr lang="en-US" sz="2500" dirty="0"/>
              <a:t> </a:t>
            </a:r>
            <a:r>
              <a:rPr lang="en-US" sz="2500" dirty="0" err="1"/>
              <a:t>gören</a:t>
            </a:r>
            <a:r>
              <a:rPr lang="en-US" sz="2500" dirty="0"/>
              <a:t> </a:t>
            </a:r>
            <a:r>
              <a:rPr lang="en-US" sz="2500" dirty="0" err="1"/>
              <a:t>ve</a:t>
            </a:r>
            <a:r>
              <a:rPr lang="en-US" sz="2500" dirty="0"/>
              <a:t> </a:t>
            </a:r>
            <a:r>
              <a:rPr lang="en-US" sz="2500" dirty="0" err="1" smtClean="0"/>
              <a:t>vek</a:t>
            </a:r>
            <a:r>
              <a:rPr lang="tr-TR" sz="2500" dirty="0" smtClean="0"/>
              <a:t>i</a:t>
            </a:r>
            <a:r>
              <a:rPr lang="en-US" sz="2500" dirty="0" err="1" smtClean="0"/>
              <a:t>ller</a:t>
            </a:r>
            <a:r>
              <a:rPr lang="en-US" sz="2500" dirty="0" smtClean="0"/>
              <a:t> </a:t>
            </a:r>
            <a:r>
              <a:rPr lang="tr-TR" sz="2500" dirty="0" smtClean="0"/>
              <a:t>i</a:t>
            </a:r>
            <a:r>
              <a:rPr lang="en-US" sz="2500" dirty="0" smtClean="0"/>
              <a:t>le </a:t>
            </a:r>
            <a:r>
              <a:rPr lang="en-US" sz="2500" dirty="0" err="1" smtClean="0"/>
              <a:t>süphel</a:t>
            </a:r>
            <a:r>
              <a:rPr lang="tr-TR" sz="2500" dirty="0" smtClean="0"/>
              <a:t>i</a:t>
            </a:r>
            <a:r>
              <a:rPr lang="en-US" sz="2500" dirty="0" smtClean="0"/>
              <a:t> </a:t>
            </a:r>
            <a:r>
              <a:rPr lang="en-US" sz="2500" dirty="0" err="1"/>
              <a:t>ve</a:t>
            </a:r>
            <a:r>
              <a:rPr lang="en-US" sz="2500" dirty="0"/>
              <a:t> </a:t>
            </a:r>
            <a:r>
              <a:rPr lang="en-US" sz="2500" dirty="0" err="1" smtClean="0"/>
              <a:t>müdaf</a:t>
            </a:r>
            <a:r>
              <a:rPr lang="tr-TR" sz="2500" dirty="0" smtClean="0"/>
              <a:t>i</a:t>
            </a:r>
            <a:r>
              <a:rPr lang="en-US" sz="2500" dirty="0" smtClean="0"/>
              <a:t>n </a:t>
            </a:r>
            <a:r>
              <a:rPr lang="en-US" sz="2500" dirty="0" err="1" smtClean="0"/>
              <a:t>taleb</a:t>
            </a:r>
            <a:r>
              <a:rPr lang="tr-TR" sz="2500" dirty="0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hâl</a:t>
            </a:r>
            <a:r>
              <a:rPr lang="tr-TR" sz="2500" dirty="0" smtClean="0"/>
              <a:t>i</a:t>
            </a:r>
            <a:r>
              <a:rPr lang="en-US" sz="2500" dirty="0" err="1" smtClean="0"/>
              <a:t>nde</a:t>
            </a:r>
            <a:r>
              <a:rPr lang="en-US" sz="2500" dirty="0" smtClean="0"/>
              <a:t> </a:t>
            </a:r>
            <a:r>
              <a:rPr lang="en-US" sz="2500" dirty="0" err="1"/>
              <a:t>dosya</a:t>
            </a:r>
            <a:r>
              <a:rPr lang="en-US" sz="2500" dirty="0"/>
              <a:t> </a:t>
            </a:r>
            <a:r>
              <a:rPr lang="tr-TR" sz="2500" dirty="0" smtClean="0"/>
              <a:t>i</a:t>
            </a:r>
            <a:r>
              <a:rPr lang="en-US" sz="2500" dirty="0" err="1" smtClean="0"/>
              <a:t>çer</a:t>
            </a:r>
            <a:r>
              <a:rPr lang="tr-TR" sz="2500" dirty="0" smtClean="0"/>
              <a:t>i</a:t>
            </a:r>
            <a:r>
              <a:rPr lang="en-US" sz="2500" dirty="0" smtClean="0"/>
              <a:t>s</a:t>
            </a:r>
            <a:r>
              <a:rPr lang="tr-TR" sz="2500" dirty="0" smtClean="0"/>
              <a:t>i</a:t>
            </a:r>
            <a:r>
              <a:rPr lang="en-US" sz="2500" dirty="0" err="1" smtClean="0"/>
              <a:t>ndek</a:t>
            </a:r>
            <a:r>
              <a:rPr lang="tr-TR" sz="2500" dirty="0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belgeler</a:t>
            </a:r>
            <a:r>
              <a:rPr lang="tr-TR" sz="2500" dirty="0" smtClean="0"/>
              <a:t>i</a:t>
            </a:r>
            <a:r>
              <a:rPr lang="en-US" sz="2500" dirty="0" smtClean="0"/>
              <a:t>n </a:t>
            </a:r>
            <a:r>
              <a:rPr lang="en-US" sz="2500" dirty="0" err="1" smtClean="0"/>
              <a:t>örneg</a:t>
            </a:r>
            <a:r>
              <a:rPr lang="tr-TR" sz="2500" dirty="0" smtClean="0"/>
              <a:t>i</a:t>
            </a:r>
            <a:r>
              <a:rPr lang="en-US" sz="2500" dirty="0" smtClean="0"/>
              <a:t>n</a:t>
            </a:r>
            <a:r>
              <a:rPr lang="tr-TR" sz="2500" dirty="0" smtClean="0"/>
              <a:t>i</a:t>
            </a:r>
            <a:r>
              <a:rPr lang="en-US" sz="2500" dirty="0" smtClean="0"/>
              <a:t> k</a:t>
            </a:r>
            <a:r>
              <a:rPr lang="tr-TR" sz="2500" dirty="0" smtClean="0"/>
              <a:t>i</a:t>
            </a:r>
            <a:r>
              <a:rPr lang="en-US" sz="2500" dirty="0" smtClean="0"/>
              <a:t>m</a:t>
            </a:r>
            <a:r>
              <a:rPr lang="tr-TR" sz="2500" dirty="0" smtClean="0"/>
              <a:t>i</a:t>
            </a:r>
            <a:r>
              <a:rPr lang="en-US" sz="2500" dirty="0" err="1" smtClean="0"/>
              <a:t>lk</a:t>
            </a:r>
            <a:r>
              <a:rPr lang="en-US" sz="2500" dirty="0" smtClean="0"/>
              <a:t> </a:t>
            </a:r>
            <a:r>
              <a:rPr lang="en-US" sz="2500" dirty="0" err="1" smtClean="0"/>
              <a:t>tesp</a:t>
            </a:r>
            <a:r>
              <a:rPr lang="tr-TR" sz="2500" dirty="0" smtClean="0"/>
              <a:t>i</a:t>
            </a:r>
            <a:r>
              <a:rPr lang="en-US" sz="2500" dirty="0" smtClean="0"/>
              <a:t>t</a:t>
            </a:r>
            <a:r>
              <a:rPr lang="tr-TR" sz="2500" dirty="0" smtClean="0"/>
              <a:t>i</a:t>
            </a:r>
            <a:r>
              <a:rPr lang="en-US" sz="2500" dirty="0" smtClean="0"/>
              <a:t> </a:t>
            </a:r>
            <a:r>
              <a:rPr lang="en-US" sz="2500" dirty="0" err="1"/>
              <a:t>yaparak</a:t>
            </a:r>
            <a:r>
              <a:rPr lang="en-US" sz="2500" dirty="0"/>
              <a:t> </a:t>
            </a:r>
            <a:r>
              <a:rPr lang="en-US" sz="2500" dirty="0" err="1"/>
              <a:t>vermek</a:t>
            </a:r>
            <a:r>
              <a:rPr lang="en-US" sz="2500" dirty="0"/>
              <a:t>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54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Kapalı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derdest</a:t>
            </a:r>
            <a:r>
              <a:rPr lang="en-US" sz="2800" dirty="0"/>
              <a:t> </a:t>
            </a:r>
            <a:r>
              <a:rPr lang="en-US" sz="2800" dirty="0" err="1"/>
              <a:t>soruşturma</a:t>
            </a:r>
            <a:r>
              <a:rPr lang="en-US" sz="2800" dirty="0"/>
              <a:t> </a:t>
            </a:r>
            <a:r>
              <a:rPr lang="en-US" sz="2800" dirty="0" err="1"/>
              <a:t>dosyalarında</a:t>
            </a:r>
            <a:r>
              <a:rPr lang="en-US" sz="2800" dirty="0"/>
              <a:t>; </a:t>
            </a:r>
            <a:r>
              <a:rPr lang="en-US" sz="2800" dirty="0" err="1"/>
              <a:t>kapak</a:t>
            </a:r>
            <a:r>
              <a:rPr lang="en-US" sz="2800" dirty="0"/>
              <a:t> </a:t>
            </a:r>
            <a:r>
              <a:rPr lang="en-US" sz="2800" dirty="0" err="1"/>
              <a:t>bilgisi</a:t>
            </a:r>
            <a:r>
              <a:rPr lang="en-US" sz="2800" dirty="0"/>
              <a:t>, </a:t>
            </a:r>
            <a:r>
              <a:rPr lang="en-US" sz="2800" dirty="0" err="1"/>
              <a:t>belge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örneği</a:t>
            </a:r>
            <a:r>
              <a:rPr lang="en-US" sz="2800" dirty="0"/>
              <a:t> </a:t>
            </a:r>
            <a:r>
              <a:rPr lang="en-US" sz="2800" dirty="0" err="1"/>
              <a:t>talep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 smtClean="0"/>
              <a:t>kisinin</a:t>
            </a:r>
            <a:r>
              <a:rPr lang="en-US" sz="2800" dirty="0" smtClean="0"/>
              <a:t> </a:t>
            </a:r>
            <a:r>
              <a:rPr lang="en-US" sz="2800" dirty="0" err="1" smtClean="0"/>
              <a:t>dosyadaki</a:t>
            </a:r>
            <a:r>
              <a:rPr lang="en-US" sz="2800" dirty="0" smtClean="0"/>
              <a:t> </a:t>
            </a:r>
            <a:r>
              <a:rPr lang="en-US" sz="2800" dirty="0" err="1"/>
              <a:t>sıfatı</a:t>
            </a:r>
            <a:r>
              <a:rPr lang="en-US" sz="2800" dirty="0"/>
              <a:t> </a:t>
            </a:r>
            <a:r>
              <a:rPr lang="en-US" sz="2800" dirty="0" err="1"/>
              <a:t>hususunda</a:t>
            </a:r>
            <a:r>
              <a:rPr lang="en-US" sz="2800" dirty="0"/>
              <a:t> </a:t>
            </a:r>
            <a:r>
              <a:rPr lang="en-US" sz="2800" dirty="0" err="1"/>
              <a:t>tereddüt</a:t>
            </a:r>
            <a:r>
              <a:rPr lang="en-US" sz="2800" dirty="0"/>
              <a:t> </a:t>
            </a:r>
            <a:r>
              <a:rPr lang="en-US" sz="2800" dirty="0" err="1"/>
              <a:t>olusması</a:t>
            </a:r>
            <a:r>
              <a:rPr lang="en-US" sz="2800" dirty="0"/>
              <a:t> </a:t>
            </a:r>
            <a:r>
              <a:rPr lang="en-US" sz="2800" dirty="0" err="1" smtClean="0"/>
              <a:t>hâlinde</a:t>
            </a:r>
            <a:r>
              <a:rPr lang="en-US" sz="2800" dirty="0" smtClean="0"/>
              <a:t> </a:t>
            </a:r>
            <a:r>
              <a:rPr lang="en-US" sz="2800" dirty="0" err="1"/>
              <a:t>talep</a:t>
            </a:r>
            <a:r>
              <a:rPr lang="en-US" sz="2800" dirty="0"/>
              <a:t> </a:t>
            </a:r>
            <a:r>
              <a:rPr lang="en-US" sz="2800" dirty="0" err="1" smtClean="0"/>
              <a:t>konusunda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vermek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savcısını</a:t>
            </a:r>
            <a:r>
              <a:rPr lang="en-US" sz="2800" dirty="0"/>
              <a:t> </a:t>
            </a:r>
            <a:r>
              <a:rPr lang="en-US" sz="2800" dirty="0" err="1" smtClean="0"/>
              <a:t>bilgilendirerek</a:t>
            </a:r>
            <a:r>
              <a:rPr lang="en-US" sz="2800" dirty="0" smtClean="0"/>
              <a:t> </a:t>
            </a:r>
            <a:r>
              <a:rPr lang="en-US" sz="2800" dirty="0" err="1" smtClean="0"/>
              <a:t>talimatı</a:t>
            </a:r>
            <a:r>
              <a:rPr lang="en-US" sz="2800" dirty="0" smtClean="0"/>
              <a:t> </a:t>
            </a:r>
            <a:r>
              <a:rPr lang="en-US" sz="2800" dirty="0" err="1"/>
              <a:t>dogrul-tusunda</a:t>
            </a:r>
            <a:r>
              <a:rPr lang="en-US" sz="2800" dirty="0"/>
              <a:t> </a:t>
            </a:r>
            <a:r>
              <a:rPr lang="en-US" sz="2800" dirty="0" err="1" smtClean="0"/>
              <a:t>geregini</a:t>
            </a:r>
            <a:r>
              <a:rPr lang="en-US" sz="2800" dirty="0" smtClean="0"/>
              <a:t> </a:t>
            </a:r>
            <a:r>
              <a:rPr lang="en-US" sz="2800" dirty="0" err="1"/>
              <a:t>yapmak</a:t>
            </a:r>
            <a:r>
              <a:rPr lang="en-US" sz="2800" dirty="0"/>
              <a:t>, 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Derdest</a:t>
            </a:r>
            <a:r>
              <a:rPr lang="en-US" sz="2800" dirty="0" smtClean="0"/>
              <a:t> </a:t>
            </a:r>
            <a:r>
              <a:rPr lang="en-US" sz="2800" dirty="0" err="1"/>
              <a:t>soruşturma</a:t>
            </a:r>
            <a:r>
              <a:rPr lang="en-US" sz="2800" dirty="0"/>
              <a:t> </a:t>
            </a:r>
            <a:r>
              <a:rPr lang="en-US" sz="2800" dirty="0" err="1"/>
              <a:t>dosyalarına</a:t>
            </a:r>
            <a:r>
              <a:rPr lang="en-US" sz="2800" dirty="0"/>
              <a:t> </a:t>
            </a:r>
            <a:r>
              <a:rPr lang="en-US" sz="2800" dirty="0" err="1"/>
              <a:t>ibraz</a:t>
            </a:r>
            <a:r>
              <a:rPr lang="en-US" sz="2800" dirty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/>
              <a:t>dilekçe</a:t>
            </a:r>
            <a:r>
              <a:rPr lang="en-US" sz="2800" dirty="0"/>
              <a:t>, </a:t>
            </a:r>
            <a:r>
              <a:rPr lang="en-US" sz="2800" dirty="0" err="1"/>
              <a:t>belge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diğer</a:t>
            </a:r>
            <a:r>
              <a:rPr lang="en-US" sz="2800" dirty="0"/>
              <a:t> </a:t>
            </a:r>
            <a:r>
              <a:rPr lang="en-US" sz="2800" dirty="0" err="1"/>
              <a:t>evrakı</a:t>
            </a:r>
            <a:r>
              <a:rPr lang="en-US" sz="2800" dirty="0"/>
              <a:t> </a:t>
            </a:r>
            <a:r>
              <a:rPr lang="en-US" sz="2800" dirty="0" err="1"/>
              <a:t>kimlik</a:t>
            </a:r>
            <a:r>
              <a:rPr lang="en-US" sz="2800" dirty="0"/>
              <a:t> </a:t>
            </a:r>
            <a:r>
              <a:rPr lang="en-US" sz="2800" dirty="0" err="1" smtClean="0"/>
              <a:t>tespiti</a:t>
            </a:r>
            <a:r>
              <a:rPr lang="en-US" sz="2800" dirty="0" smtClean="0"/>
              <a:t> </a:t>
            </a:r>
            <a:r>
              <a:rPr lang="en-US" sz="2800" dirty="0" err="1"/>
              <a:t>yaparak</a:t>
            </a:r>
            <a:r>
              <a:rPr lang="en-US" sz="2800" dirty="0"/>
              <a:t> </a:t>
            </a:r>
            <a:r>
              <a:rPr lang="en-US" sz="2800" dirty="0" err="1" smtClean="0"/>
              <a:t>teslim</a:t>
            </a:r>
            <a:r>
              <a:rPr lang="en-US" sz="2800" dirty="0" smtClean="0"/>
              <a:t> </a:t>
            </a:r>
            <a:r>
              <a:rPr lang="en-US" sz="2800" dirty="0" err="1"/>
              <a:t>alıp</a:t>
            </a:r>
            <a:r>
              <a:rPr lang="en-US" sz="2800" dirty="0"/>
              <a:t> (a), (b), (c) </a:t>
            </a:r>
            <a:r>
              <a:rPr lang="en-US" sz="2800" dirty="0" err="1"/>
              <a:t>ve</a:t>
            </a:r>
            <a:r>
              <a:rPr lang="en-US" sz="2800" dirty="0"/>
              <a:t> (ç) </a:t>
            </a:r>
            <a:r>
              <a:rPr lang="en-US" sz="2800" dirty="0" err="1" smtClean="0"/>
              <a:t>bentlerinde</a:t>
            </a:r>
            <a:r>
              <a:rPr lang="en-US" sz="2800" dirty="0" smtClean="0"/>
              <a:t> </a:t>
            </a:r>
            <a:r>
              <a:rPr lang="en-US" sz="2800" dirty="0" err="1" smtClean="0"/>
              <a:t>belirtilen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</a:t>
            </a:r>
            <a:r>
              <a:rPr lang="en-US" sz="2800" dirty="0" smtClean="0"/>
              <a:t> </a:t>
            </a:r>
            <a:r>
              <a:rPr lang="en-US" sz="2800" dirty="0" err="1"/>
              <a:t>yapmak</a:t>
            </a:r>
            <a:r>
              <a:rPr lang="en-US" sz="2800" dirty="0"/>
              <a:t> </a:t>
            </a:r>
            <a:r>
              <a:rPr lang="en-US" sz="2800" dirty="0" err="1"/>
              <a:t>ayrıca</a:t>
            </a:r>
            <a:r>
              <a:rPr lang="en-US" sz="2800" dirty="0"/>
              <a:t> </a:t>
            </a:r>
            <a:r>
              <a:rPr lang="en-US" sz="2800" dirty="0" err="1"/>
              <a:t>tutuklu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dosyalarında</a:t>
            </a:r>
            <a:r>
              <a:rPr lang="en-US" sz="2800" dirty="0"/>
              <a:t> </a:t>
            </a:r>
            <a:r>
              <a:rPr lang="en-US" sz="2800" dirty="0" err="1"/>
              <a:t>derhâl</a:t>
            </a:r>
            <a:r>
              <a:rPr lang="en-US" sz="2800" dirty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kâtibini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bilgilendirmek</a:t>
            </a:r>
            <a:r>
              <a:rPr lang="en-US" sz="2800" dirty="0" smtClean="0"/>
              <a:t>,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88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600" dirty="0" err="1"/>
              <a:t>Başka</a:t>
            </a:r>
            <a:r>
              <a:rPr lang="en-US" sz="2600" dirty="0"/>
              <a:t>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/>
              <a:t>Cumhuriyet</a:t>
            </a:r>
            <a:r>
              <a:rPr lang="en-US" sz="2600" dirty="0"/>
              <a:t> </a:t>
            </a:r>
            <a:r>
              <a:rPr lang="en-US" sz="2600" dirty="0" err="1"/>
              <a:t>başsavcılığı</a:t>
            </a:r>
            <a:r>
              <a:rPr lang="en-US" sz="2600" dirty="0"/>
              <a:t> </a:t>
            </a:r>
            <a:r>
              <a:rPr lang="en-US" sz="2600" dirty="0" err="1"/>
              <a:t>veya</a:t>
            </a:r>
            <a:r>
              <a:rPr lang="en-US" sz="2600" dirty="0"/>
              <a:t> </a:t>
            </a:r>
            <a:r>
              <a:rPr lang="en-US" sz="2600" dirty="0" err="1"/>
              <a:t>diğer</a:t>
            </a:r>
            <a:r>
              <a:rPr lang="en-US" sz="2600" dirty="0"/>
              <a:t> </a:t>
            </a:r>
            <a:r>
              <a:rPr lang="en-US" sz="2600" dirty="0" err="1"/>
              <a:t>mercilere</a:t>
            </a:r>
            <a:r>
              <a:rPr lang="en-US" sz="2600" dirty="0"/>
              <a:t> </a:t>
            </a:r>
            <a:r>
              <a:rPr lang="en-US" sz="2600" dirty="0" err="1"/>
              <a:t>gönderilmesi</a:t>
            </a:r>
            <a:r>
              <a:rPr lang="en-US" sz="2600" dirty="0"/>
              <a:t> </a:t>
            </a:r>
            <a:r>
              <a:rPr lang="en-US" sz="2600" dirty="0" err="1"/>
              <a:t>talebiyle</a:t>
            </a:r>
            <a:r>
              <a:rPr lang="en-US" sz="2600" dirty="0"/>
              <a:t> </a:t>
            </a:r>
            <a:r>
              <a:rPr lang="en-US" sz="2600" dirty="0" err="1" smtClean="0"/>
              <a:t>verilen</a:t>
            </a:r>
            <a:r>
              <a:rPr lang="en-US" sz="2600" dirty="0" smtClean="0"/>
              <a:t> </a:t>
            </a:r>
            <a:r>
              <a:rPr lang="en-US" sz="2600" dirty="0" err="1"/>
              <a:t>dilekçe</a:t>
            </a:r>
            <a:r>
              <a:rPr lang="en-US" sz="2600" dirty="0"/>
              <a:t>, </a:t>
            </a:r>
            <a:r>
              <a:rPr lang="en-US" sz="2600" dirty="0" err="1"/>
              <a:t>belge</a:t>
            </a:r>
            <a:r>
              <a:rPr lang="en-US" sz="2600" dirty="0"/>
              <a:t> </a:t>
            </a:r>
            <a:r>
              <a:rPr lang="en-US" sz="2600" dirty="0" err="1"/>
              <a:t>ya</a:t>
            </a:r>
            <a:r>
              <a:rPr lang="en-US" sz="2600" dirty="0"/>
              <a:t> da </a:t>
            </a:r>
            <a:r>
              <a:rPr lang="en-US" sz="2600" dirty="0" err="1"/>
              <a:t>diger</a:t>
            </a:r>
            <a:r>
              <a:rPr lang="en-US" sz="2600" dirty="0"/>
              <a:t> </a:t>
            </a:r>
            <a:r>
              <a:rPr lang="en-US" sz="2600" dirty="0" err="1"/>
              <a:t>evrakı</a:t>
            </a:r>
            <a:r>
              <a:rPr lang="en-US" sz="2600" dirty="0"/>
              <a:t> </a:t>
            </a:r>
            <a:r>
              <a:rPr lang="en-US" sz="2600" dirty="0" err="1"/>
              <a:t>kimlik</a:t>
            </a:r>
            <a:r>
              <a:rPr lang="en-US" sz="2600" dirty="0"/>
              <a:t> </a:t>
            </a:r>
            <a:r>
              <a:rPr lang="en-US" sz="2600" dirty="0" err="1"/>
              <a:t>tespiti</a:t>
            </a:r>
            <a:r>
              <a:rPr lang="en-US" sz="2600" dirty="0"/>
              <a:t> </a:t>
            </a:r>
            <a:r>
              <a:rPr lang="en-US" sz="2600" dirty="0" err="1"/>
              <a:t>yaparak</a:t>
            </a:r>
            <a:r>
              <a:rPr lang="en-US" sz="2600" dirty="0"/>
              <a:t> </a:t>
            </a:r>
            <a:r>
              <a:rPr lang="en-US" sz="2600" dirty="0" err="1"/>
              <a:t>teslim</a:t>
            </a:r>
            <a:r>
              <a:rPr lang="en-US" sz="2600" dirty="0"/>
              <a:t> </a:t>
            </a:r>
            <a:r>
              <a:rPr lang="en-US" sz="2600" dirty="0" err="1"/>
              <a:t>alıp</a:t>
            </a:r>
            <a:r>
              <a:rPr lang="en-US" sz="2600" dirty="0"/>
              <a:t> (a), (b) </a:t>
            </a:r>
            <a:r>
              <a:rPr lang="en-US" sz="2600" dirty="0" err="1"/>
              <a:t>ve</a:t>
            </a:r>
            <a:r>
              <a:rPr lang="en-US" sz="2600" dirty="0"/>
              <a:t> (ç) </a:t>
            </a:r>
            <a:r>
              <a:rPr lang="en-US" sz="2600" dirty="0" err="1"/>
              <a:t>bentlerinde</a:t>
            </a:r>
            <a:r>
              <a:rPr lang="en-US" sz="2600" dirty="0"/>
              <a:t> </a:t>
            </a:r>
            <a:r>
              <a:rPr lang="en-US" sz="2600" dirty="0" err="1"/>
              <a:t>belirtilen</a:t>
            </a:r>
            <a:r>
              <a:rPr lang="en-US" sz="2600" dirty="0"/>
              <a:t> </a:t>
            </a:r>
            <a:r>
              <a:rPr lang="en-US" sz="2600" dirty="0" err="1"/>
              <a:t>islemleri</a:t>
            </a:r>
            <a:r>
              <a:rPr lang="en-US" sz="2600" dirty="0"/>
              <a:t> </a:t>
            </a:r>
            <a:r>
              <a:rPr lang="en-US" sz="2600" dirty="0" err="1"/>
              <a:t>yapmak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muhabere</a:t>
            </a:r>
            <a:r>
              <a:rPr lang="en-US" sz="2600" dirty="0"/>
              <a:t> </a:t>
            </a:r>
            <a:r>
              <a:rPr lang="en-US" sz="2600" dirty="0" err="1"/>
              <a:t>bürosunun</a:t>
            </a:r>
            <a:r>
              <a:rPr lang="en-US" sz="2600" dirty="0"/>
              <a:t> is </a:t>
            </a:r>
            <a:r>
              <a:rPr lang="en-US" sz="2600" dirty="0" err="1"/>
              <a:t>listesine</a:t>
            </a:r>
            <a:r>
              <a:rPr lang="en-US" sz="2600" dirty="0"/>
              <a:t> </a:t>
            </a:r>
            <a:r>
              <a:rPr lang="en-US" sz="2600" dirty="0" err="1"/>
              <a:t>yönlendirmek</a:t>
            </a:r>
            <a:r>
              <a:rPr lang="en-US" sz="2600" dirty="0"/>
              <a:t>, </a:t>
            </a:r>
            <a:endParaRPr lang="tr-TR" sz="2600" dirty="0" smtClean="0"/>
          </a:p>
          <a:p>
            <a:pPr algn="just"/>
            <a:r>
              <a:rPr lang="en-US" sz="2600" dirty="0"/>
              <a:t>PTT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kargo</a:t>
            </a:r>
            <a:r>
              <a:rPr lang="en-US" sz="2600" dirty="0"/>
              <a:t> </a:t>
            </a:r>
            <a:r>
              <a:rPr lang="en-US" sz="2600" dirty="0" err="1"/>
              <a:t>aracılığıyla</a:t>
            </a:r>
            <a:r>
              <a:rPr lang="en-US" sz="2600" dirty="0"/>
              <a:t> </a:t>
            </a:r>
            <a:r>
              <a:rPr lang="en-US" sz="2600" dirty="0" err="1"/>
              <a:t>gelen</a:t>
            </a:r>
            <a:r>
              <a:rPr lang="en-US" sz="2600" dirty="0"/>
              <a:t> </a:t>
            </a:r>
            <a:r>
              <a:rPr lang="en-US" sz="2600" dirty="0" err="1"/>
              <a:t>evrak</a:t>
            </a:r>
            <a:r>
              <a:rPr lang="en-US" sz="2600" dirty="0"/>
              <a:t> </a:t>
            </a:r>
            <a:r>
              <a:rPr lang="en-US" sz="2600" dirty="0" err="1"/>
              <a:t>hariç</a:t>
            </a:r>
            <a:r>
              <a:rPr lang="en-US" sz="2600" dirty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üzere</a:t>
            </a:r>
            <a:r>
              <a:rPr lang="en-US" sz="2600" dirty="0"/>
              <a:t>, </a:t>
            </a:r>
            <a:r>
              <a:rPr lang="en-US" sz="2600" dirty="0" err="1"/>
              <a:t>Cumhuriyet</a:t>
            </a:r>
            <a:r>
              <a:rPr lang="en-US" sz="2600" dirty="0"/>
              <a:t> </a:t>
            </a:r>
            <a:r>
              <a:rPr lang="en-US" sz="2600" dirty="0" err="1" smtClean="0"/>
              <a:t>başsavcılıgına</a:t>
            </a:r>
            <a:r>
              <a:rPr lang="en-US" sz="2600" dirty="0" smtClean="0"/>
              <a:t> </a:t>
            </a:r>
            <a:r>
              <a:rPr lang="en-US" sz="2600" dirty="0" err="1"/>
              <a:t>gelen</a:t>
            </a:r>
            <a:r>
              <a:rPr lang="en-US" sz="2600" dirty="0"/>
              <a:t> </a:t>
            </a:r>
            <a:r>
              <a:rPr lang="en-US" sz="2600" dirty="0" err="1"/>
              <a:t>evrakı</a:t>
            </a:r>
            <a:r>
              <a:rPr lang="en-US" sz="2600" dirty="0"/>
              <a:t> </a:t>
            </a:r>
            <a:r>
              <a:rPr lang="en-US" sz="2600" dirty="0" err="1" smtClean="0"/>
              <a:t>teslim</a:t>
            </a:r>
            <a:r>
              <a:rPr lang="en-US" sz="2600" dirty="0" smtClean="0"/>
              <a:t> </a:t>
            </a:r>
            <a:r>
              <a:rPr lang="en-US" sz="2600" dirty="0" err="1"/>
              <a:t>alarak</a:t>
            </a:r>
            <a:r>
              <a:rPr lang="en-US" sz="2600" dirty="0"/>
              <a:t> (a), (b), (c) </a:t>
            </a:r>
            <a:r>
              <a:rPr lang="en-US" sz="2600" dirty="0" err="1"/>
              <a:t>ve</a:t>
            </a:r>
            <a:r>
              <a:rPr lang="en-US" sz="2600" dirty="0"/>
              <a:t> (ç) </a:t>
            </a:r>
            <a:r>
              <a:rPr lang="en-US" sz="2600" dirty="0" err="1" smtClean="0"/>
              <a:t>bentlerinde</a:t>
            </a:r>
            <a:r>
              <a:rPr lang="en-US" sz="2600" dirty="0" smtClean="0"/>
              <a:t> </a:t>
            </a:r>
            <a:r>
              <a:rPr lang="en-US" sz="2600" dirty="0" err="1" smtClean="0"/>
              <a:t>belirtilen</a:t>
            </a:r>
            <a:r>
              <a:rPr lang="en-US" sz="2600" dirty="0" smtClean="0"/>
              <a:t> </a:t>
            </a:r>
            <a:r>
              <a:rPr lang="en-US" sz="2600" dirty="0" err="1" smtClean="0"/>
              <a:t>islemleri</a:t>
            </a:r>
            <a:r>
              <a:rPr lang="en-US" sz="2600" dirty="0" smtClean="0"/>
              <a:t> </a:t>
            </a:r>
            <a:r>
              <a:rPr lang="en-US" sz="2600" dirty="0" err="1"/>
              <a:t>yapmak</a:t>
            </a:r>
            <a:r>
              <a:rPr lang="en-US" sz="2600" dirty="0"/>
              <a:t>, </a:t>
            </a:r>
            <a:endParaRPr lang="tr-TR" sz="2600" dirty="0" smtClean="0"/>
          </a:p>
          <a:p>
            <a:pPr algn="just"/>
            <a:r>
              <a:rPr lang="en-US" sz="2600" dirty="0"/>
              <a:t>SMS </a:t>
            </a:r>
            <a:r>
              <a:rPr lang="en-US" sz="2600" dirty="0" err="1"/>
              <a:t>aracılığıyla</a:t>
            </a:r>
            <a:r>
              <a:rPr lang="en-US" sz="2600" dirty="0"/>
              <a:t> </a:t>
            </a:r>
            <a:r>
              <a:rPr lang="en-US" sz="2600" dirty="0" err="1"/>
              <a:t>hakkındaki</a:t>
            </a:r>
            <a:r>
              <a:rPr lang="en-US" sz="2600" dirty="0"/>
              <a:t> </a:t>
            </a:r>
            <a:r>
              <a:rPr lang="en-US" sz="2600" dirty="0" err="1"/>
              <a:t>kovuşturma</a:t>
            </a:r>
            <a:r>
              <a:rPr lang="en-US" sz="2600" dirty="0"/>
              <a:t> </a:t>
            </a:r>
            <a:r>
              <a:rPr lang="en-US" sz="2600" dirty="0" err="1"/>
              <a:t>işlemlerinden</a:t>
            </a:r>
            <a:r>
              <a:rPr lang="en-US" sz="2600" dirty="0"/>
              <a:t> </a:t>
            </a:r>
            <a:r>
              <a:rPr lang="en-US" sz="2600" dirty="0" err="1"/>
              <a:t>bilgi</a:t>
            </a:r>
            <a:r>
              <a:rPr lang="en-US" sz="2600" dirty="0"/>
              <a:t> </a:t>
            </a:r>
            <a:r>
              <a:rPr lang="en-US" sz="2600" dirty="0" err="1"/>
              <a:t>almak</a:t>
            </a:r>
            <a:r>
              <a:rPr lang="en-US" sz="2600" dirty="0"/>
              <a:t> </a:t>
            </a:r>
            <a:r>
              <a:rPr lang="en-US" sz="2600" dirty="0" err="1"/>
              <a:t>isteyenleri</a:t>
            </a:r>
            <a:r>
              <a:rPr lang="en-US" sz="2600" dirty="0"/>
              <a:t> UYAP SMS </a:t>
            </a:r>
            <a:r>
              <a:rPr lang="en-US" sz="2600" dirty="0" err="1"/>
              <a:t>abones</a:t>
            </a:r>
            <a:r>
              <a:rPr lang="en-US" sz="2600" dirty="0"/>
              <a:t> </a:t>
            </a:r>
            <a:r>
              <a:rPr lang="en-US" sz="2600" dirty="0" err="1"/>
              <a:t>yapmak</a:t>
            </a:r>
            <a:r>
              <a:rPr lang="en-US" sz="26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09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600" dirty="0" err="1"/>
              <a:t>Fezlekeli</a:t>
            </a:r>
            <a:r>
              <a:rPr lang="en-US" sz="2600" dirty="0"/>
              <a:t> </a:t>
            </a:r>
            <a:r>
              <a:rPr lang="en-US" sz="2600" dirty="0" err="1"/>
              <a:t>evrak</a:t>
            </a:r>
            <a:r>
              <a:rPr lang="en-US" sz="2600" dirty="0"/>
              <a:t> </a:t>
            </a:r>
            <a:r>
              <a:rPr lang="en-US" sz="2600" dirty="0" err="1"/>
              <a:t>hariç</a:t>
            </a:r>
            <a:r>
              <a:rPr lang="en-US" sz="2600" dirty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üzere</a:t>
            </a:r>
            <a:r>
              <a:rPr lang="en-US" sz="2600" dirty="0"/>
              <a:t>, </a:t>
            </a:r>
            <a:r>
              <a:rPr lang="en-US" sz="2600" dirty="0" err="1"/>
              <a:t>adli</a:t>
            </a:r>
            <a:r>
              <a:rPr lang="en-US" sz="2600" dirty="0"/>
              <a:t> </a:t>
            </a:r>
            <a:r>
              <a:rPr lang="en-US" sz="2600" dirty="0" err="1"/>
              <a:t>kolluktan</a:t>
            </a:r>
            <a:r>
              <a:rPr lang="en-US" sz="2600" dirty="0"/>
              <a:t> </a:t>
            </a:r>
            <a:r>
              <a:rPr lang="en-US" sz="2600" dirty="0" err="1"/>
              <a:t>gelen</a:t>
            </a:r>
            <a:r>
              <a:rPr lang="en-US" sz="2600" dirty="0"/>
              <a:t> </a:t>
            </a:r>
            <a:r>
              <a:rPr lang="en-US" sz="2600" dirty="0" err="1"/>
              <a:t>evrakı</a:t>
            </a:r>
            <a:r>
              <a:rPr lang="en-US" sz="2600" dirty="0"/>
              <a:t> </a:t>
            </a:r>
            <a:r>
              <a:rPr lang="en-US" sz="2600" dirty="0" err="1"/>
              <a:t>teslim</a:t>
            </a:r>
            <a:r>
              <a:rPr lang="en-US" sz="2600" dirty="0"/>
              <a:t> </a:t>
            </a:r>
            <a:r>
              <a:rPr lang="en-US" sz="2600" dirty="0" err="1"/>
              <a:t>alarak</a:t>
            </a:r>
            <a:r>
              <a:rPr lang="en-US" sz="2600" dirty="0"/>
              <a:t> (a), (c) </a:t>
            </a:r>
            <a:r>
              <a:rPr lang="en-US" sz="2600" dirty="0" err="1"/>
              <a:t>ve</a:t>
            </a:r>
            <a:r>
              <a:rPr lang="en-US" sz="2600" dirty="0"/>
              <a:t> (ç) </a:t>
            </a:r>
            <a:r>
              <a:rPr lang="en-US" sz="2600" dirty="0" err="1" smtClean="0"/>
              <a:t>bentlerinde</a:t>
            </a:r>
            <a:r>
              <a:rPr lang="en-US" sz="2600" dirty="0" smtClean="0"/>
              <a:t> </a:t>
            </a:r>
            <a:r>
              <a:rPr lang="en-US" sz="2600" dirty="0" err="1" smtClean="0"/>
              <a:t>belirtilen</a:t>
            </a:r>
            <a:r>
              <a:rPr lang="en-US" sz="2600" dirty="0" smtClean="0"/>
              <a:t> </a:t>
            </a:r>
            <a:r>
              <a:rPr lang="en-US" sz="2600" dirty="0" err="1" smtClean="0"/>
              <a:t>islemleri</a:t>
            </a:r>
            <a:r>
              <a:rPr lang="en-US" sz="2600" dirty="0" smtClean="0"/>
              <a:t> </a:t>
            </a:r>
            <a:r>
              <a:rPr lang="en-US" sz="2600" dirty="0" err="1"/>
              <a:t>yapmak</a:t>
            </a:r>
            <a:r>
              <a:rPr lang="en-US" sz="2600" dirty="0"/>
              <a:t>, </a:t>
            </a:r>
            <a:endParaRPr lang="tr-TR" sz="2600" dirty="0" smtClean="0"/>
          </a:p>
          <a:p>
            <a:pPr algn="just"/>
            <a:r>
              <a:rPr lang="en-US" sz="2600" dirty="0" err="1" smtClean="0"/>
              <a:t>Hakkında</a:t>
            </a:r>
            <a:r>
              <a:rPr lang="en-US" sz="2600" dirty="0" smtClean="0"/>
              <a:t> </a:t>
            </a:r>
            <a:r>
              <a:rPr lang="en-US" sz="2600" dirty="0" err="1"/>
              <a:t>yakalama</a:t>
            </a:r>
            <a:r>
              <a:rPr lang="en-US" sz="2600" dirty="0"/>
              <a:t> </a:t>
            </a:r>
            <a:r>
              <a:rPr lang="en-US" sz="2600" dirty="0" err="1"/>
              <a:t>kararı</a:t>
            </a:r>
            <a:r>
              <a:rPr lang="en-US" sz="2600" dirty="0"/>
              <a:t> </a:t>
            </a:r>
            <a:r>
              <a:rPr lang="en-US" sz="2600" dirty="0" err="1"/>
              <a:t>veya</a:t>
            </a:r>
            <a:r>
              <a:rPr lang="en-US" sz="2600" dirty="0"/>
              <a:t> </a:t>
            </a:r>
            <a:r>
              <a:rPr lang="en-US" sz="2600" dirty="0" err="1"/>
              <a:t>infaz</a:t>
            </a:r>
            <a:r>
              <a:rPr lang="en-US" sz="2600" dirty="0"/>
              <a:t> </a:t>
            </a:r>
            <a:r>
              <a:rPr lang="en-US" sz="2600" dirty="0" err="1"/>
              <a:t>evrakı</a:t>
            </a:r>
            <a:r>
              <a:rPr lang="en-US" sz="2600" dirty="0"/>
              <a:t> </a:t>
            </a:r>
            <a:r>
              <a:rPr lang="en-US" sz="2600" dirty="0" err="1"/>
              <a:t>bulunan</a:t>
            </a:r>
            <a:r>
              <a:rPr lang="en-US" sz="2600" dirty="0"/>
              <a:t> </a:t>
            </a:r>
            <a:r>
              <a:rPr lang="en-US" sz="2600" dirty="0" err="1"/>
              <a:t>kişileri</a:t>
            </a:r>
            <a:r>
              <a:rPr lang="en-US" sz="2600" dirty="0"/>
              <a:t> </a:t>
            </a:r>
            <a:r>
              <a:rPr lang="en-US" sz="2600" dirty="0" err="1"/>
              <a:t>kolluk</a:t>
            </a:r>
            <a:r>
              <a:rPr lang="en-US" sz="2600" dirty="0"/>
              <a:t> </a:t>
            </a:r>
            <a:r>
              <a:rPr lang="en-US" sz="2600" dirty="0" err="1"/>
              <a:t>marifetiyle</a:t>
            </a:r>
            <a:r>
              <a:rPr lang="en-US" sz="2600" dirty="0"/>
              <a:t> </a:t>
            </a:r>
            <a:r>
              <a:rPr lang="en-US" sz="2600" dirty="0" err="1" smtClean="0"/>
              <a:t>ilgili</a:t>
            </a:r>
            <a:r>
              <a:rPr lang="en-US" sz="2600" dirty="0" smtClean="0"/>
              <a:t> </a:t>
            </a:r>
            <a:r>
              <a:rPr lang="en-US" sz="2600" dirty="0" err="1"/>
              <a:t>büroya</a:t>
            </a:r>
            <a:r>
              <a:rPr lang="en-US" sz="2600" dirty="0"/>
              <a:t> </a:t>
            </a:r>
            <a:r>
              <a:rPr lang="en-US" sz="2600" dirty="0" err="1" smtClean="0"/>
              <a:t>yönlendirmek</a:t>
            </a:r>
            <a:r>
              <a:rPr lang="en-US" sz="2600" dirty="0"/>
              <a:t>, </a:t>
            </a:r>
            <a:endParaRPr lang="tr-TR" sz="2600" dirty="0" smtClean="0"/>
          </a:p>
          <a:p>
            <a:pPr algn="just"/>
            <a:r>
              <a:rPr lang="en-US" sz="2600" dirty="0" err="1" smtClean="0"/>
              <a:t>Başka</a:t>
            </a:r>
            <a:r>
              <a:rPr lang="en-US" sz="2600" dirty="0" smtClean="0"/>
              <a:t>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/>
              <a:t>açık</a:t>
            </a:r>
            <a:r>
              <a:rPr lang="en-US" sz="2600" dirty="0"/>
              <a:t> </a:t>
            </a:r>
            <a:r>
              <a:rPr lang="en-US" sz="2600" dirty="0" err="1"/>
              <a:t>ceza</a:t>
            </a:r>
            <a:r>
              <a:rPr lang="en-US" sz="2600" dirty="0"/>
              <a:t> </a:t>
            </a:r>
            <a:r>
              <a:rPr lang="en-US" sz="2600" dirty="0" err="1"/>
              <a:t>infaz</a:t>
            </a:r>
            <a:r>
              <a:rPr lang="en-US" sz="2600" dirty="0"/>
              <a:t> </a:t>
            </a:r>
            <a:r>
              <a:rPr lang="en-US" sz="2600" dirty="0" err="1"/>
              <a:t>kurumundan</a:t>
            </a:r>
            <a:r>
              <a:rPr lang="en-US" sz="2600" dirty="0"/>
              <a:t> </a:t>
            </a:r>
            <a:r>
              <a:rPr lang="en-US" sz="2600" dirty="0" err="1"/>
              <a:t>izinli</a:t>
            </a:r>
            <a:r>
              <a:rPr lang="en-US" sz="2600" dirty="0"/>
              <a:t> </a:t>
            </a:r>
            <a:r>
              <a:rPr lang="en-US" sz="2600" dirty="0" err="1"/>
              <a:t>olarak</a:t>
            </a:r>
            <a:r>
              <a:rPr lang="en-US" sz="2600" dirty="0"/>
              <a:t> </a:t>
            </a:r>
            <a:r>
              <a:rPr lang="en-US" sz="2600" dirty="0" err="1"/>
              <a:t>çıkan</a:t>
            </a:r>
            <a:r>
              <a:rPr lang="en-US" sz="2600" dirty="0"/>
              <a:t> </a:t>
            </a:r>
            <a:r>
              <a:rPr lang="en-US" sz="2600" dirty="0" err="1"/>
              <a:t>hükümlünün</a:t>
            </a:r>
            <a:r>
              <a:rPr lang="en-US" sz="2600" dirty="0"/>
              <a:t> </a:t>
            </a:r>
            <a:r>
              <a:rPr lang="en-US" sz="2600" dirty="0" err="1"/>
              <a:t>iznini</a:t>
            </a:r>
            <a:r>
              <a:rPr lang="en-US" sz="2600" dirty="0"/>
              <a:t> </a:t>
            </a:r>
            <a:r>
              <a:rPr lang="en-US" sz="2600" dirty="0" err="1" smtClean="0"/>
              <a:t>belirtilen</a:t>
            </a:r>
            <a:r>
              <a:rPr lang="en-US" sz="2600" dirty="0" smtClean="0"/>
              <a:t> </a:t>
            </a:r>
            <a:r>
              <a:rPr lang="en-US" sz="2600" dirty="0" err="1"/>
              <a:t>yerde</a:t>
            </a:r>
            <a:r>
              <a:rPr lang="en-US" sz="2600" dirty="0"/>
              <a:t> </a:t>
            </a:r>
            <a:r>
              <a:rPr lang="en-US" sz="2600" dirty="0" err="1" smtClean="0"/>
              <a:t>geçirdiginin</a:t>
            </a:r>
            <a:r>
              <a:rPr lang="en-US" sz="2600" dirty="0" smtClean="0"/>
              <a:t> </a:t>
            </a:r>
            <a:r>
              <a:rPr lang="en-US" sz="2600" dirty="0" err="1" smtClean="0"/>
              <a:t>tespiti</a:t>
            </a:r>
            <a:r>
              <a:rPr lang="en-US" sz="2600" dirty="0" smtClean="0"/>
              <a:t> </a:t>
            </a:r>
            <a:r>
              <a:rPr lang="en-US" sz="2600" dirty="0" err="1"/>
              <a:t>amacıyla</a:t>
            </a:r>
            <a:r>
              <a:rPr lang="en-US" sz="2600" dirty="0"/>
              <a:t> </a:t>
            </a:r>
            <a:r>
              <a:rPr lang="en-US" sz="2600" dirty="0" err="1" smtClean="0"/>
              <a:t>izin</a:t>
            </a:r>
            <a:r>
              <a:rPr lang="en-US" sz="2600" dirty="0" smtClean="0"/>
              <a:t> </a:t>
            </a:r>
            <a:r>
              <a:rPr lang="en-US" sz="2600" dirty="0" err="1"/>
              <a:t>kâgıdına</a:t>
            </a:r>
            <a:r>
              <a:rPr lang="en-US" sz="2600" dirty="0"/>
              <a:t> </a:t>
            </a:r>
            <a:r>
              <a:rPr lang="en-US" sz="2600" dirty="0" err="1"/>
              <a:t>serh</a:t>
            </a:r>
            <a:r>
              <a:rPr lang="en-US" sz="2600" dirty="0"/>
              <a:t> </a:t>
            </a:r>
            <a:r>
              <a:rPr lang="en-US" sz="2600" dirty="0" err="1" smtClean="0"/>
              <a:t>düsülmesi</a:t>
            </a:r>
            <a:r>
              <a:rPr lang="en-US" sz="2600" dirty="0" smtClean="0"/>
              <a:t> </a:t>
            </a:r>
            <a:r>
              <a:rPr lang="en-US" sz="2600" dirty="0" err="1" smtClean="0"/>
              <a:t>için</a:t>
            </a:r>
            <a:r>
              <a:rPr lang="en-US" sz="2600" dirty="0" smtClean="0"/>
              <a:t> </a:t>
            </a:r>
            <a:r>
              <a:rPr lang="en-US" sz="2600" dirty="0" err="1" smtClean="0"/>
              <a:t>Cumhuriyet</a:t>
            </a:r>
            <a:r>
              <a:rPr lang="en-US" sz="2600" dirty="0" smtClean="0"/>
              <a:t> </a:t>
            </a:r>
            <a:r>
              <a:rPr lang="en-US" sz="2600" dirty="0" err="1"/>
              <a:t>bassavcılıgına</a:t>
            </a:r>
            <a:r>
              <a:rPr lang="en-US" sz="2600" dirty="0"/>
              <a:t> </a:t>
            </a:r>
            <a:r>
              <a:rPr lang="en-US" sz="2600" dirty="0" err="1"/>
              <a:t>basvurması</a:t>
            </a:r>
            <a:r>
              <a:rPr lang="en-US" sz="2600" dirty="0"/>
              <a:t> </a:t>
            </a:r>
            <a:r>
              <a:rPr lang="en-US" sz="2600" dirty="0" err="1" smtClean="0"/>
              <a:t>hâlinde</a:t>
            </a:r>
            <a:r>
              <a:rPr lang="en-US" sz="2600" dirty="0"/>
              <a:t>, </a:t>
            </a:r>
            <a:r>
              <a:rPr lang="en-US" sz="2600" dirty="0" err="1"/>
              <a:t>hükümlünün</a:t>
            </a:r>
            <a:r>
              <a:rPr lang="en-US" sz="2600" dirty="0"/>
              <a:t> </a:t>
            </a:r>
            <a:r>
              <a:rPr lang="en-US" sz="2600" dirty="0" err="1" smtClean="0"/>
              <a:t>izin</a:t>
            </a:r>
            <a:r>
              <a:rPr lang="en-US" sz="2600" dirty="0" smtClean="0"/>
              <a:t> </a:t>
            </a:r>
            <a:r>
              <a:rPr lang="en-US" sz="2600" dirty="0" err="1"/>
              <a:t>kâgıdına</a:t>
            </a:r>
            <a:r>
              <a:rPr lang="en-US" sz="2600" dirty="0"/>
              <a:t> </a:t>
            </a:r>
            <a:r>
              <a:rPr lang="en-US" sz="2600" dirty="0" err="1" smtClean="0"/>
              <a:t>geldigi</a:t>
            </a:r>
            <a:r>
              <a:rPr lang="en-US" sz="2600" dirty="0" smtClean="0"/>
              <a:t> </a:t>
            </a:r>
            <a:r>
              <a:rPr lang="en-US" sz="2600" dirty="0" err="1" smtClean="0"/>
              <a:t>tarih</a:t>
            </a:r>
            <a:r>
              <a:rPr lang="en-US" sz="2600" dirty="0" smtClean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saat</a:t>
            </a:r>
            <a:r>
              <a:rPr lang="en-US" sz="2600" dirty="0"/>
              <a:t> </a:t>
            </a:r>
            <a:r>
              <a:rPr lang="en-US" sz="2600" dirty="0" err="1" smtClean="0"/>
              <a:t>belirtilmek</a:t>
            </a:r>
            <a:r>
              <a:rPr lang="en-US" sz="2600" dirty="0" smtClean="0"/>
              <a:t> </a:t>
            </a:r>
            <a:r>
              <a:rPr lang="en-US" sz="2600" dirty="0" err="1" smtClean="0"/>
              <a:t>suretiyle</a:t>
            </a:r>
            <a:r>
              <a:rPr lang="en-US" sz="2600" dirty="0" smtClean="0"/>
              <a:t> </a:t>
            </a:r>
            <a:r>
              <a:rPr lang="en-US" sz="2600" dirty="0" err="1" smtClean="0"/>
              <a:t>gerekli</a:t>
            </a:r>
            <a:r>
              <a:rPr lang="en-US" sz="2600" dirty="0" smtClean="0"/>
              <a:t> </a:t>
            </a:r>
            <a:r>
              <a:rPr lang="en-US" sz="2600" dirty="0" err="1" smtClean="0"/>
              <a:t>serhi</a:t>
            </a:r>
            <a:r>
              <a:rPr lang="en-US" sz="2600" dirty="0" smtClean="0"/>
              <a:t> </a:t>
            </a:r>
            <a:r>
              <a:rPr lang="en-US" sz="2600" dirty="0" err="1"/>
              <a:t>düsmek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onaylamak</a:t>
            </a:r>
            <a:r>
              <a:rPr lang="en-US" sz="2600" dirty="0"/>
              <a:t>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15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b="1" dirty="0"/>
              <a:t>SORUSTURMANIN BASLATILMASI VE TEVZI ISLEMLERI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638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err="1"/>
              <a:t>Ön</a:t>
            </a:r>
            <a:r>
              <a:rPr lang="en-US" sz="2400" b="1" dirty="0"/>
              <a:t> </a:t>
            </a:r>
            <a:r>
              <a:rPr lang="en-US" sz="2400" b="1" dirty="0" err="1"/>
              <a:t>Büro</a:t>
            </a:r>
            <a:r>
              <a:rPr lang="en-US" sz="2400" b="1" dirty="0"/>
              <a:t> </a:t>
            </a:r>
            <a:r>
              <a:rPr lang="en-US" sz="2400" b="1" dirty="0" err="1"/>
              <a:t>Islemler</a:t>
            </a:r>
            <a:r>
              <a:rPr lang="tr-TR" sz="2400" b="1" dirty="0" smtClean="0"/>
              <a:t>i</a:t>
            </a:r>
          </a:p>
          <a:p>
            <a:pPr marL="0" indent="0" algn="just">
              <a:buNone/>
            </a:pPr>
            <a:r>
              <a:rPr lang="en-US" sz="2400" dirty="0" err="1"/>
              <a:t>Kapalı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derdest</a:t>
            </a:r>
            <a:r>
              <a:rPr lang="en-US" sz="2400" dirty="0"/>
              <a:t> </a:t>
            </a:r>
            <a:r>
              <a:rPr lang="en-US" sz="2400" dirty="0" err="1"/>
              <a:t>sorusturma</a:t>
            </a:r>
            <a:r>
              <a:rPr lang="en-US" sz="2400" dirty="0"/>
              <a:t> </a:t>
            </a:r>
            <a:r>
              <a:rPr lang="en-US" sz="2400" dirty="0" err="1"/>
              <a:t>dosyasına</a:t>
            </a:r>
            <a:r>
              <a:rPr lang="en-US" sz="2400" dirty="0"/>
              <a:t> </a:t>
            </a:r>
            <a:r>
              <a:rPr lang="en-US" sz="2400" dirty="0" err="1" smtClean="0"/>
              <a:t>dilekçe</a:t>
            </a:r>
            <a:r>
              <a:rPr lang="en-US" sz="2400" dirty="0"/>
              <a:t>, </a:t>
            </a:r>
            <a:r>
              <a:rPr lang="en-US" sz="2400" dirty="0" err="1"/>
              <a:t>belge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 smtClean="0"/>
              <a:t>diger</a:t>
            </a:r>
            <a:r>
              <a:rPr lang="en-US" sz="2400" dirty="0" smtClean="0"/>
              <a:t> </a:t>
            </a:r>
            <a:r>
              <a:rPr lang="en-US" sz="2400" dirty="0" err="1"/>
              <a:t>evrakı</a:t>
            </a:r>
            <a:r>
              <a:rPr lang="en-US" sz="2400" dirty="0"/>
              <a:t> </a:t>
            </a:r>
            <a:r>
              <a:rPr lang="en-US" sz="2400" dirty="0" err="1" smtClean="0"/>
              <a:t>ibraz</a:t>
            </a:r>
            <a:r>
              <a:rPr lang="en-US" sz="2400" dirty="0" smtClean="0"/>
              <a:t> </a:t>
            </a:r>
            <a:r>
              <a:rPr lang="en-US" sz="2400" dirty="0" err="1"/>
              <a:t>etmek</a:t>
            </a:r>
            <a:r>
              <a:rPr lang="en-US" sz="2400" dirty="0"/>
              <a:t> </a:t>
            </a:r>
            <a:r>
              <a:rPr lang="en-US" sz="2400" dirty="0" err="1" smtClean="0"/>
              <a:t>isteyen</a:t>
            </a:r>
            <a:r>
              <a:rPr lang="en-US" sz="2400" dirty="0" smtClean="0"/>
              <a:t> </a:t>
            </a:r>
            <a:r>
              <a:rPr lang="en-US" sz="2400" dirty="0" err="1" smtClean="0"/>
              <a:t>kisinin</a:t>
            </a:r>
            <a:r>
              <a:rPr lang="en-US" sz="2400" dirty="0" smtClean="0"/>
              <a:t> </a:t>
            </a:r>
            <a:r>
              <a:rPr lang="en-US" sz="2400" dirty="0" err="1"/>
              <a:t>UYAP’ta</a:t>
            </a:r>
            <a:r>
              <a:rPr lang="en-US" sz="2400" dirty="0"/>
              <a:t> </a:t>
            </a:r>
            <a:r>
              <a:rPr lang="en-US" sz="2400" dirty="0" err="1"/>
              <a:t>yapılan</a:t>
            </a:r>
            <a:r>
              <a:rPr lang="en-US" sz="2400" dirty="0"/>
              <a:t> </a:t>
            </a:r>
            <a:r>
              <a:rPr lang="en-US" sz="2400" dirty="0" err="1"/>
              <a:t>sorgulamada</a:t>
            </a:r>
            <a:r>
              <a:rPr lang="en-US" sz="2400" dirty="0"/>
              <a:t> </a:t>
            </a:r>
            <a:r>
              <a:rPr lang="en-US" sz="2400" dirty="0" err="1"/>
              <a:t>magdur</a:t>
            </a:r>
            <a:r>
              <a:rPr lang="en-US" sz="2400" dirty="0"/>
              <a:t>, </a:t>
            </a:r>
            <a:r>
              <a:rPr lang="en-US" sz="2400" dirty="0" err="1" smtClean="0"/>
              <a:t>sikâyetçi</a:t>
            </a:r>
            <a:r>
              <a:rPr lang="en-US" sz="2400" dirty="0" smtClean="0"/>
              <a:t>, </a:t>
            </a:r>
            <a:r>
              <a:rPr lang="en-US" sz="2400" dirty="0" err="1"/>
              <a:t>suçtan</a:t>
            </a:r>
            <a:r>
              <a:rPr lang="en-US" sz="2400" dirty="0"/>
              <a:t> </a:t>
            </a:r>
            <a:r>
              <a:rPr lang="en-US" sz="2400" dirty="0" err="1"/>
              <a:t>zarar</a:t>
            </a:r>
            <a:r>
              <a:rPr lang="en-US" sz="2400" dirty="0"/>
              <a:t> </a:t>
            </a:r>
            <a:r>
              <a:rPr lang="en-US" sz="2400" dirty="0" err="1"/>
              <a:t>gören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vekilleri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süpheli</a:t>
            </a:r>
            <a:r>
              <a:rPr lang="en-US" sz="2400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müdafii</a:t>
            </a:r>
            <a:r>
              <a:rPr lang="en-US" sz="2400" dirty="0" smtClean="0"/>
              <a:t> </a:t>
            </a:r>
            <a:r>
              <a:rPr lang="en-US" sz="2400" dirty="0" err="1"/>
              <a:t>oldugunun</a:t>
            </a:r>
            <a:r>
              <a:rPr lang="en-US" sz="2400" dirty="0"/>
              <a:t> </a:t>
            </a:r>
            <a:r>
              <a:rPr lang="en-US" sz="2400" dirty="0" err="1"/>
              <a:t>anlasılması</a:t>
            </a:r>
            <a:r>
              <a:rPr lang="en-US" sz="2400" dirty="0"/>
              <a:t> </a:t>
            </a:r>
            <a:r>
              <a:rPr lang="en-US" sz="2400" dirty="0" err="1" smtClean="0"/>
              <a:t>hâlinde</a:t>
            </a:r>
            <a:r>
              <a:rPr lang="en-US" sz="2400" dirty="0" smtClean="0"/>
              <a:t> </a:t>
            </a:r>
            <a:r>
              <a:rPr lang="en-US" sz="2400" dirty="0" err="1"/>
              <a:t>sırasıyla</a:t>
            </a:r>
            <a:r>
              <a:rPr lang="en-US" sz="2400" dirty="0"/>
              <a:t> </a:t>
            </a:r>
            <a:r>
              <a:rPr lang="en-US" sz="2400" dirty="0" err="1" smtClean="0"/>
              <a:t>asagıdaki</a:t>
            </a:r>
            <a:r>
              <a:rPr lang="en-US" sz="2400" dirty="0" smtClean="0"/>
              <a:t> </a:t>
            </a:r>
            <a:r>
              <a:rPr lang="en-US" sz="2400" dirty="0" err="1" smtClean="0"/>
              <a:t>islemler</a:t>
            </a:r>
            <a:r>
              <a:rPr lang="en-US" sz="2400" dirty="0" smtClean="0"/>
              <a:t> </a:t>
            </a:r>
            <a:r>
              <a:rPr lang="en-US" sz="2400" dirty="0" err="1"/>
              <a:t>yapılır</a:t>
            </a:r>
            <a:r>
              <a:rPr lang="en-US" sz="2400" dirty="0"/>
              <a:t>: </a:t>
            </a:r>
            <a:endParaRPr lang="tr-TR" sz="2400" dirty="0" smtClean="0"/>
          </a:p>
          <a:p>
            <a:pPr marL="457200" indent="-457200" algn="just">
              <a:buAutoNum type="alphaLcPeriod"/>
            </a:pPr>
            <a:r>
              <a:rPr lang="en-US" sz="2400" dirty="0" err="1" smtClean="0"/>
              <a:t>Evrak</a:t>
            </a:r>
            <a:r>
              <a:rPr lang="en-US" sz="2400" dirty="0" smtClean="0"/>
              <a:t> </a:t>
            </a:r>
            <a:r>
              <a:rPr lang="en-US" sz="2400" dirty="0" err="1"/>
              <a:t>taranarak</a:t>
            </a:r>
            <a:r>
              <a:rPr lang="en-US" sz="2400" dirty="0"/>
              <a:t> </a:t>
            </a:r>
            <a:r>
              <a:rPr lang="en-US" sz="2400" dirty="0" err="1"/>
              <a:t>UYAP’a</a:t>
            </a:r>
            <a:r>
              <a:rPr lang="en-US" sz="2400" dirty="0"/>
              <a:t> </a:t>
            </a:r>
            <a:r>
              <a:rPr lang="en-US" sz="2400" dirty="0" err="1" smtClean="0"/>
              <a:t>kaydedilir</a:t>
            </a:r>
            <a:r>
              <a:rPr lang="en-US" sz="2400" dirty="0"/>
              <a:t>. </a:t>
            </a:r>
            <a:endParaRPr lang="tr-TR" sz="2400" dirty="0" smtClean="0"/>
          </a:p>
          <a:p>
            <a:pPr marL="457200" indent="-457200" algn="just">
              <a:buAutoNum type="alphaLcPeriod"/>
            </a:pPr>
            <a:r>
              <a:rPr lang="en-US" sz="2400" dirty="0" err="1" smtClean="0"/>
              <a:t>Basvuru</a:t>
            </a:r>
            <a:r>
              <a:rPr lang="en-US" sz="2400" dirty="0" smtClean="0"/>
              <a:t> </a:t>
            </a:r>
            <a:r>
              <a:rPr lang="en-US" sz="2400" dirty="0" err="1" smtClean="0"/>
              <a:t>sahibine</a:t>
            </a:r>
            <a:r>
              <a:rPr lang="en-US" sz="2400" dirty="0"/>
              <a:t>, </a:t>
            </a:r>
            <a:r>
              <a:rPr lang="en-US" sz="2400" dirty="0" err="1"/>
              <a:t>evrakın</a:t>
            </a:r>
            <a:r>
              <a:rPr lang="en-US" sz="2400" dirty="0"/>
              <a:t> </a:t>
            </a:r>
            <a:r>
              <a:rPr lang="en-US" sz="2400" dirty="0" err="1"/>
              <a:t>alındıgına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elektronik</a:t>
            </a:r>
            <a:r>
              <a:rPr lang="en-US" sz="2400" dirty="0" smtClean="0"/>
              <a:t> </a:t>
            </a:r>
            <a:r>
              <a:rPr lang="en-US" sz="2400" dirty="0" err="1"/>
              <a:t>ortama</a:t>
            </a:r>
            <a:r>
              <a:rPr lang="en-US" sz="2400" dirty="0"/>
              <a:t> </a:t>
            </a:r>
            <a:r>
              <a:rPr lang="en-US" sz="2400" dirty="0" err="1"/>
              <a:t>aktarıldıgına</a:t>
            </a:r>
            <a:r>
              <a:rPr lang="en-US" sz="2400" dirty="0"/>
              <a:t> </a:t>
            </a:r>
            <a:r>
              <a:rPr lang="en-US" sz="2400" dirty="0" err="1" smtClean="0"/>
              <a:t>dair</a:t>
            </a:r>
            <a:r>
              <a:rPr lang="en-US" sz="2400" dirty="0" smtClean="0"/>
              <a:t>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/>
              <a:t>zamanda</a:t>
            </a:r>
            <a:r>
              <a:rPr lang="en-US" sz="2400" dirty="0"/>
              <a:t> </a:t>
            </a:r>
            <a:r>
              <a:rPr lang="en-US" sz="2400" dirty="0" err="1"/>
              <a:t>havale</a:t>
            </a:r>
            <a:r>
              <a:rPr lang="en-US" sz="2400" dirty="0"/>
              <a:t> </a:t>
            </a:r>
            <a:r>
              <a:rPr lang="en-US" sz="2400" dirty="0" err="1" smtClean="0"/>
              <a:t>yerine</a:t>
            </a:r>
            <a:r>
              <a:rPr lang="en-US" sz="2400" dirty="0" smtClean="0"/>
              <a:t> </a:t>
            </a:r>
            <a:r>
              <a:rPr lang="en-US" sz="2400" dirty="0" err="1"/>
              <a:t>geçen</a:t>
            </a:r>
            <a:r>
              <a:rPr lang="en-US" sz="2400" dirty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/>
              <a:t>alındı</a:t>
            </a:r>
            <a:r>
              <a:rPr lang="en-US" sz="2400" dirty="0"/>
              <a:t> </a:t>
            </a:r>
            <a:r>
              <a:rPr lang="en-US" sz="2400" dirty="0" err="1" smtClean="0"/>
              <a:t>belgesi</a:t>
            </a:r>
            <a:r>
              <a:rPr lang="en-US" sz="2400" dirty="0" smtClean="0"/>
              <a:t> </a:t>
            </a:r>
            <a:r>
              <a:rPr lang="en-US" sz="2400" dirty="0" err="1" smtClean="0"/>
              <a:t>ücretsiz</a:t>
            </a:r>
            <a:r>
              <a:rPr lang="en-US" sz="2400" dirty="0" smtClean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 smtClean="0"/>
              <a:t>verilir</a:t>
            </a:r>
            <a:r>
              <a:rPr lang="en-US" sz="2400" dirty="0"/>
              <a:t>. </a:t>
            </a:r>
            <a:endParaRPr lang="tr-TR" sz="2400" dirty="0" smtClean="0"/>
          </a:p>
          <a:p>
            <a:pPr marL="457200" indent="-457200" algn="just">
              <a:buAutoNum type="alphaLcPeriod"/>
            </a:pPr>
            <a:r>
              <a:rPr lang="en-US" sz="2400" dirty="0" err="1" smtClean="0"/>
              <a:t>Evrak</a:t>
            </a:r>
            <a:r>
              <a:rPr lang="en-US" sz="2400" dirty="0" smtClean="0"/>
              <a:t> </a:t>
            </a:r>
            <a:r>
              <a:rPr lang="en-US" sz="2400" dirty="0" err="1"/>
              <a:t>UYAP’tan</a:t>
            </a:r>
            <a:r>
              <a:rPr lang="en-US" sz="2400" dirty="0"/>
              <a:t> </a:t>
            </a:r>
            <a:r>
              <a:rPr lang="en-US" sz="2400" dirty="0" err="1"/>
              <a:t>zabıt</a:t>
            </a:r>
            <a:r>
              <a:rPr lang="en-US" sz="2400" dirty="0"/>
              <a:t> </a:t>
            </a:r>
            <a:r>
              <a:rPr lang="en-US" sz="2400" dirty="0" err="1" smtClean="0"/>
              <a:t>kâtibinin</a:t>
            </a:r>
            <a:r>
              <a:rPr lang="en-US" sz="2400" dirty="0" smtClean="0"/>
              <a:t> is </a:t>
            </a:r>
            <a:r>
              <a:rPr lang="en-US" sz="2400" dirty="0" err="1" smtClean="0"/>
              <a:t>listesi</a:t>
            </a:r>
            <a:r>
              <a:rPr lang="en-US" sz="2400" dirty="0" smtClean="0"/>
              <a:t> </a:t>
            </a:r>
            <a:r>
              <a:rPr lang="en-US" sz="2400" dirty="0" err="1"/>
              <a:t>ekranına</a:t>
            </a:r>
            <a:r>
              <a:rPr lang="en-US" sz="2400" dirty="0"/>
              <a:t> </a:t>
            </a:r>
            <a:r>
              <a:rPr lang="en-US" sz="2400" dirty="0" err="1" smtClean="0"/>
              <a:t>gönderilir</a:t>
            </a:r>
            <a:r>
              <a:rPr lang="en-US" sz="2400" dirty="0"/>
              <a:t>. </a:t>
            </a:r>
            <a:endParaRPr lang="tr-TR" sz="2400" dirty="0" smtClean="0"/>
          </a:p>
          <a:p>
            <a:pPr marL="457200" indent="-457200" algn="just">
              <a:buAutoNum type="alphaLcPeriod"/>
            </a:pPr>
            <a:r>
              <a:rPr lang="en-US" sz="2400" dirty="0" err="1" smtClean="0"/>
              <a:t>Fiziki</a:t>
            </a:r>
            <a:r>
              <a:rPr lang="en-US" sz="2400" dirty="0" smtClean="0"/>
              <a:t> </a:t>
            </a:r>
            <a:r>
              <a:rPr lang="en-US" sz="2400" dirty="0" err="1"/>
              <a:t>evrak</a:t>
            </a:r>
            <a:r>
              <a:rPr lang="en-US" sz="2400" dirty="0"/>
              <a:t> </a:t>
            </a:r>
            <a:r>
              <a:rPr lang="en-US" sz="2400" dirty="0" err="1" smtClean="0"/>
              <a:t>ilgili</a:t>
            </a:r>
            <a:r>
              <a:rPr lang="en-US" sz="2400" dirty="0" smtClean="0"/>
              <a:t> </a:t>
            </a:r>
            <a:r>
              <a:rPr lang="en-US" sz="2400" dirty="0" err="1"/>
              <a:t>personel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/>
              <a:t>gün</a:t>
            </a:r>
            <a:r>
              <a:rPr lang="en-US" sz="2400" dirty="0"/>
              <a:t> </a:t>
            </a:r>
            <a:r>
              <a:rPr lang="en-US" sz="2400" dirty="0" err="1" smtClean="0"/>
              <a:t>zimmet</a:t>
            </a:r>
            <a:r>
              <a:rPr lang="en-US" sz="2400" dirty="0" smtClean="0"/>
              <a:t> </a:t>
            </a:r>
            <a:r>
              <a:rPr lang="en-US" sz="2400" dirty="0" err="1"/>
              <a:t>karsılıgında</a:t>
            </a:r>
            <a:r>
              <a:rPr lang="en-US" sz="2400" dirty="0"/>
              <a:t> </a:t>
            </a:r>
            <a:r>
              <a:rPr lang="en-US" sz="2400" dirty="0" err="1" smtClean="0"/>
              <a:t>teslim</a:t>
            </a:r>
            <a:r>
              <a:rPr lang="en-US" sz="2400" dirty="0" smtClean="0"/>
              <a:t> </a:t>
            </a:r>
            <a:r>
              <a:rPr lang="en-US" sz="2400" dirty="0" err="1"/>
              <a:t>alınmak</a:t>
            </a:r>
            <a:r>
              <a:rPr lang="en-US" sz="2400" dirty="0"/>
              <a:t> </a:t>
            </a:r>
            <a:r>
              <a:rPr lang="en-US" sz="2400" dirty="0" err="1"/>
              <a:t>üzere</a:t>
            </a:r>
            <a:r>
              <a:rPr lang="en-US" sz="2400" dirty="0"/>
              <a:t> </a:t>
            </a:r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/>
              <a:t>büroda</a:t>
            </a:r>
            <a:r>
              <a:rPr lang="en-US" sz="2400" dirty="0"/>
              <a:t> </a:t>
            </a:r>
            <a:r>
              <a:rPr lang="en-US" sz="2400" dirty="0" err="1"/>
              <a:t>muhafaza</a:t>
            </a:r>
            <a:r>
              <a:rPr lang="en-US" sz="2400" dirty="0"/>
              <a:t> </a:t>
            </a:r>
            <a:r>
              <a:rPr lang="en-US" sz="2400" dirty="0" err="1" smtClean="0"/>
              <a:t>edilir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md.</a:t>
            </a:r>
            <a:r>
              <a:rPr lang="en-US" sz="2400" dirty="0"/>
              <a:t> 53). </a:t>
            </a:r>
            <a:endParaRPr lang="tr-TR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274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Gelen</a:t>
            </a:r>
            <a:r>
              <a:rPr lang="en-US" sz="2800" b="1" dirty="0"/>
              <a:t> </a:t>
            </a:r>
            <a:r>
              <a:rPr lang="en-US" sz="2800" b="1" dirty="0" err="1"/>
              <a:t>Evrakın</a:t>
            </a:r>
            <a:r>
              <a:rPr lang="en-US" sz="2800" b="1" dirty="0"/>
              <a:t> </a:t>
            </a:r>
            <a:r>
              <a:rPr lang="en-US" sz="2800" b="1" dirty="0" err="1" smtClean="0"/>
              <a:t>Havales</a:t>
            </a:r>
            <a:r>
              <a:rPr lang="tr-TR" sz="2800" b="1" dirty="0" smtClean="0"/>
              <a:t>i</a:t>
            </a:r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evrak</a:t>
            </a:r>
            <a:r>
              <a:rPr lang="en-US" sz="2800" dirty="0"/>
              <a:t>,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havale</a:t>
            </a:r>
            <a:r>
              <a:rPr lang="en-US" sz="2800" dirty="0"/>
              <a:t> </a:t>
            </a:r>
            <a:r>
              <a:rPr lang="en-US" sz="2800" dirty="0" err="1" smtClean="0"/>
              <a:t>edildikten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 smtClean="0"/>
              <a:t>gerekli</a:t>
            </a:r>
            <a:r>
              <a:rPr lang="en-US" sz="2800" dirty="0" smtClean="0"/>
              <a:t> </a:t>
            </a:r>
            <a:r>
              <a:rPr lang="en-US" sz="2800" dirty="0" err="1" smtClean="0"/>
              <a:t>isleme</a:t>
            </a:r>
            <a:r>
              <a:rPr lang="en-US" sz="2800" dirty="0" smtClean="0"/>
              <a:t> </a:t>
            </a:r>
            <a:r>
              <a:rPr lang="en-US" sz="2800" dirty="0" err="1" smtClean="0"/>
              <a:t>tabi</a:t>
            </a:r>
            <a:r>
              <a:rPr lang="en-US" sz="2800" dirty="0" smtClean="0"/>
              <a:t> </a:t>
            </a:r>
            <a:r>
              <a:rPr lang="en-US" sz="2800" dirty="0" err="1"/>
              <a:t>tutulur</a:t>
            </a:r>
            <a:r>
              <a:rPr lang="en-US" sz="2800" dirty="0"/>
              <a:t>.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, </a:t>
            </a:r>
            <a:r>
              <a:rPr lang="en-US" sz="2800" dirty="0" err="1"/>
              <a:t>uygun</a:t>
            </a:r>
            <a:r>
              <a:rPr lang="en-US" sz="2800" dirty="0"/>
              <a:t> </a:t>
            </a:r>
            <a:r>
              <a:rPr lang="en-US" sz="2800" dirty="0" err="1" smtClean="0"/>
              <a:t>görecegi</a:t>
            </a:r>
            <a:r>
              <a:rPr lang="en-US" sz="2800" dirty="0" smtClean="0"/>
              <a:t> </a:t>
            </a:r>
            <a:r>
              <a:rPr lang="en-US" sz="2800" dirty="0" err="1"/>
              <a:t>evrakı</a:t>
            </a:r>
            <a:r>
              <a:rPr lang="en-US" sz="2800" dirty="0"/>
              <a:t> </a:t>
            </a:r>
            <a:r>
              <a:rPr lang="en-US" sz="2800" dirty="0" err="1"/>
              <a:t>havale</a:t>
            </a:r>
            <a:r>
              <a:rPr lang="en-US" sz="2800" dirty="0"/>
              <a:t> </a:t>
            </a:r>
            <a:r>
              <a:rPr lang="en-US" sz="2800" dirty="0" err="1"/>
              <a:t>etme</a:t>
            </a:r>
            <a:r>
              <a:rPr lang="en-US" sz="2800" dirty="0"/>
              <a:t> </a:t>
            </a:r>
            <a:r>
              <a:rPr lang="en-US" sz="2800" dirty="0" err="1"/>
              <a:t>konusunda</a:t>
            </a:r>
            <a:r>
              <a:rPr lang="en-US" sz="2800" dirty="0"/>
              <a:t> </a:t>
            </a:r>
            <a:r>
              <a:rPr lang="en-US" sz="2800" dirty="0" err="1"/>
              <a:t>yazılı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isleri</a:t>
            </a:r>
            <a:r>
              <a:rPr lang="en-US" sz="2800" dirty="0" smtClean="0"/>
              <a:t> </a:t>
            </a:r>
            <a:r>
              <a:rPr lang="en-US" sz="2800" dirty="0" err="1"/>
              <a:t>müdürü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kâtibine</a:t>
            </a:r>
            <a:r>
              <a:rPr lang="en-US" sz="2800" dirty="0" smtClean="0"/>
              <a:t> </a:t>
            </a:r>
            <a:r>
              <a:rPr lang="en-US" sz="2800" dirty="0" err="1" smtClean="0"/>
              <a:t>yetki</a:t>
            </a:r>
            <a:r>
              <a:rPr lang="en-US" sz="2800" dirty="0" smtClean="0"/>
              <a:t> </a:t>
            </a:r>
            <a:r>
              <a:rPr lang="en-US" sz="2800" dirty="0" err="1" smtClean="0"/>
              <a:t>verebilir</a:t>
            </a:r>
            <a:r>
              <a:rPr lang="en-US" sz="2800" dirty="0"/>
              <a:t>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37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Kamu</a:t>
            </a:r>
            <a:r>
              <a:rPr lang="en-US" sz="2800" b="1" dirty="0"/>
              <a:t> </a:t>
            </a:r>
            <a:r>
              <a:rPr lang="en-US" sz="2800" b="1" dirty="0" err="1"/>
              <a:t>Sorusturmasının</a:t>
            </a:r>
            <a:r>
              <a:rPr lang="en-US" sz="2800" b="1" dirty="0"/>
              <a:t> </a:t>
            </a:r>
            <a:r>
              <a:rPr lang="en-US" sz="2800" b="1" dirty="0" err="1" smtClean="0"/>
              <a:t>Baslatılması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/>
              <a:t>yürütülen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sorusturması</a:t>
            </a:r>
            <a:r>
              <a:rPr lang="en-US" sz="2800" dirty="0"/>
              <a:t> </a:t>
            </a:r>
            <a:r>
              <a:rPr lang="en-US" sz="2800" dirty="0" err="1" smtClean="0"/>
              <a:t>ihbar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sikâyet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üzerine</a:t>
            </a:r>
            <a:r>
              <a:rPr lang="en-US" sz="2800" dirty="0" smtClean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re’sen</a:t>
            </a:r>
            <a:r>
              <a:rPr lang="en-US" sz="2800" dirty="0"/>
              <a:t> </a:t>
            </a:r>
            <a:r>
              <a:rPr lang="en-US" sz="2800" dirty="0" err="1"/>
              <a:t>baslatılır</a:t>
            </a:r>
            <a:r>
              <a:rPr lang="en-US" sz="2800" dirty="0"/>
              <a:t>. </a:t>
            </a:r>
            <a:r>
              <a:rPr lang="en-US" sz="2800" dirty="0" err="1"/>
              <a:t>Müracaat</a:t>
            </a:r>
            <a:r>
              <a:rPr lang="en-US" sz="2800" dirty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, her </a:t>
            </a:r>
            <a:r>
              <a:rPr lang="en-US" sz="2800" dirty="0" err="1"/>
              <a:t>olay</a:t>
            </a:r>
            <a:r>
              <a:rPr lang="en-US" sz="2800" dirty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 </a:t>
            </a:r>
            <a:r>
              <a:rPr lang="en-US" sz="2800" dirty="0" err="1"/>
              <a:t>yaparak</a:t>
            </a:r>
            <a:r>
              <a:rPr lang="en-US" sz="2800" dirty="0"/>
              <a:t> </a:t>
            </a:r>
            <a:r>
              <a:rPr lang="en-US" sz="2800" dirty="0" err="1"/>
              <a:t>evraka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sorusturma</a:t>
            </a:r>
            <a:r>
              <a:rPr lang="en-US" sz="2800" dirty="0" smtClean="0"/>
              <a:t> </a:t>
            </a:r>
            <a:r>
              <a:rPr lang="en-US" sz="2800" dirty="0" err="1"/>
              <a:t>numarasını</a:t>
            </a:r>
            <a:r>
              <a:rPr lang="en-US" sz="2800" dirty="0"/>
              <a:t> </a:t>
            </a:r>
            <a:r>
              <a:rPr lang="en-US" sz="2800" dirty="0" err="1" smtClean="0"/>
              <a:t>verir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dosyayı</a:t>
            </a:r>
            <a:r>
              <a:rPr lang="en-US" sz="2800" dirty="0"/>
              <a:t> </a:t>
            </a:r>
            <a:r>
              <a:rPr lang="en-US" sz="2800" dirty="0" err="1"/>
              <a:t>sorusturmayı</a:t>
            </a:r>
            <a:r>
              <a:rPr lang="en-US" sz="2800" dirty="0"/>
              <a:t> </a:t>
            </a:r>
            <a:r>
              <a:rPr lang="en-US" sz="2800" dirty="0" err="1"/>
              <a:t>yürütecek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savcısına</a:t>
            </a:r>
            <a:r>
              <a:rPr lang="en-US" sz="2800" dirty="0"/>
              <a:t> </a:t>
            </a:r>
            <a:r>
              <a:rPr lang="en-US" sz="2800" dirty="0" err="1" smtClean="0"/>
              <a:t>gönderir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Ihbar</a:t>
            </a:r>
            <a:r>
              <a:rPr lang="en-US" sz="2800" dirty="0"/>
              <a:t>; </a:t>
            </a:r>
            <a:r>
              <a:rPr lang="en-US" sz="2800" dirty="0" err="1"/>
              <a:t>sözlük</a:t>
            </a:r>
            <a:r>
              <a:rPr lang="en-US" sz="2800" dirty="0"/>
              <a:t> </a:t>
            </a:r>
            <a:r>
              <a:rPr lang="en-US" sz="2800" dirty="0" err="1"/>
              <a:t>anlamı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haber</a:t>
            </a:r>
            <a:r>
              <a:rPr lang="en-US" sz="2800" dirty="0"/>
              <a:t> </a:t>
            </a:r>
            <a:r>
              <a:rPr lang="en-US" sz="2800" dirty="0" err="1"/>
              <a:t>verme</a:t>
            </a:r>
            <a:r>
              <a:rPr lang="en-US" sz="2800" dirty="0"/>
              <a:t>, </a:t>
            </a:r>
            <a:r>
              <a:rPr lang="en-US" sz="2800" dirty="0" err="1" smtClean="0"/>
              <a:t>bildirme</a:t>
            </a:r>
            <a:r>
              <a:rPr lang="en-US" sz="2800" dirty="0" smtClean="0"/>
              <a:t> </a:t>
            </a:r>
            <a:r>
              <a:rPr lang="en-US" sz="2800" dirty="0" err="1" smtClean="0"/>
              <a:t>bildirim</a:t>
            </a:r>
            <a:r>
              <a:rPr lang="en-US" sz="2800" dirty="0" smtClean="0"/>
              <a:t> </a:t>
            </a:r>
            <a:r>
              <a:rPr lang="en-US" sz="2800" dirty="0" err="1"/>
              <a:t>anlamına</a:t>
            </a:r>
            <a:r>
              <a:rPr lang="en-US" sz="2800" dirty="0"/>
              <a:t> </a:t>
            </a:r>
            <a:r>
              <a:rPr lang="en-US" sz="2800" dirty="0" err="1" smtClean="0"/>
              <a:t>gelmektedir</a:t>
            </a:r>
            <a:r>
              <a:rPr lang="en-US" sz="2800" dirty="0"/>
              <a:t>. </a:t>
            </a:r>
            <a:r>
              <a:rPr lang="en-US" sz="2800" dirty="0" err="1"/>
              <a:t>Suçlu</a:t>
            </a:r>
            <a:r>
              <a:rPr lang="en-US" sz="2800" dirty="0"/>
              <a:t> </a:t>
            </a:r>
            <a:r>
              <a:rPr lang="en-US" sz="2800" dirty="0" err="1"/>
              <a:t>saydıgı</a:t>
            </a:r>
            <a:r>
              <a:rPr lang="en-US" sz="2800" dirty="0"/>
              <a:t> </a:t>
            </a:r>
            <a:r>
              <a:rPr lang="en-US" sz="2800" dirty="0" err="1" smtClean="0"/>
              <a:t>birini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/>
              <a:t>saydıgı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olayı</a:t>
            </a:r>
            <a:r>
              <a:rPr lang="en-US" sz="2800" dirty="0"/>
              <a:t> </a:t>
            </a:r>
            <a:r>
              <a:rPr lang="en-US" sz="2800" dirty="0" err="1" smtClean="0"/>
              <a:t>yetkili</a:t>
            </a:r>
            <a:r>
              <a:rPr lang="en-US" sz="2800" dirty="0" smtClean="0"/>
              <a:t> </a:t>
            </a:r>
            <a:r>
              <a:rPr lang="en-US" sz="2800" dirty="0" err="1"/>
              <a:t>makama</a:t>
            </a:r>
            <a:r>
              <a:rPr lang="en-US" sz="2800" dirty="0"/>
              <a:t> </a:t>
            </a:r>
            <a:r>
              <a:rPr lang="en-US" sz="2800" dirty="0" err="1" smtClean="0"/>
              <a:t>gizlice</a:t>
            </a:r>
            <a:r>
              <a:rPr lang="en-US" sz="2800" dirty="0" smtClean="0"/>
              <a:t> </a:t>
            </a:r>
            <a:r>
              <a:rPr lang="en-US" sz="2800" dirty="0" err="1" smtClean="0"/>
              <a:t>bildirme</a:t>
            </a:r>
            <a:r>
              <a:rPr lang="en-US" sz="2800" dirty="0"/>
              <a:t>, </a:t>
            </a:r>
            <a:r>
              <a:rPr lang="en-US" sz="2800" dirty="0" err="1"/>
              <a:t>ele</a:t>
            </a:r>
            <a:r>
              <a:rPr lang="en-US" sz="2800" dirty="0"/>
              <a:t> </a:t>
            </a:r>
            <a:r>
              <a:rPr lang="en-US" sz="2800" dirty="0" err="1"/>
              <a:t>verme</a:t>
            </a:r>
            <a:r>
              <a:rPr lang="en-US" sz="2800" dirty="0"/>
              <a:t> </a:t>
            </a:r>
            <a:r>
              <a:rPr lang="en-US" sz="2800" dirty="0" err="1"/>
              <a:t>anlamına</a:t>
            </a:r>
            <a:r>
              <a:rPr lang="en-US" sz="2800" dirty="0"/>
              <a:t> da </a:t>
            </a:r>
            <a:r>
              <a:rPr lang="en-US" sz="2800" dirty="0" err="1" smtClean="0"/>
              <a:t>gelmektedir</a:t>
            </a:r>
            <a:r>
              <a:rPr lang="en-US" sz="2800" dirty="0" smtClean="0"/>
              <a:t>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3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Adl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Yargı</a:t>
            </a:r>
            <a:r>
              <a:rPr lang="en-US" b="1" dirty="0"/>
              <a:t> </a:t>
            </a:r>
            <a:r>
              <a:rPr lang="en-US" b="1" dirty="0" err="1" smtClean="0"/>
              <a:t>Cumhur</a:t>
            </a:r>
            <a:r>
              <a:rPr lang="tr-TR" b="1" dirty="0" smtClean="0"/>
              <a:t>i</a:t>
            </a:r>
            <a:r>
              <a:rPr lang="en-US" b="1" dirty="0" smtClean="0"/>
              <a:t>yet </a:t>
            </a:r>
            <a:r>
              <a:rPr lang="en-US" b="1" dirty="0" err="1" smtClean="0"/>
              <a:t>Bassavcılı</a:t>
            </a:r>
            <a:r>
              <a:rPr lang="tr-TR" b="1" dirty="0" smtClean="0"/>
              <a:t>ğ</a:t>
            </a:r>
            <a:r>
              <a:rPr lang="en-US" b="1" dirty="0" smtClean="0"/>
              <a:t>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Adaleti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Sisteminde</a:t>
            </a:r>
            <a:r>
              <a:rPr lang="en-US" sz="2800" dirty="0" smtClean="0"/>
              <a:t> </a:t>
            </a:r>
            <a:r>
              <a:rPr lang="en-US" sz="2800" dirty="0" err="1"/>
              <a:t>savcılıgın</a:t>
            </a:r>
            <a:r>
              <a:rPr lang="en-US" sz="2800" dirty="0"/>
              <a:t> </a:t>
            </a:r>
            <a:r>
              <a:rPr lang="en-US" sz="2800" dirty="0" err="1"/>
              <a:t>rolü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Avrupa</a:t>
            </a:r>
            <a:r>
              <a:rPr lang="en-US" sz="2800" dirty="0"/>
              <a:t> </a:t>
            </a:r>
            <a:r>
              <a:rPr lang="en-US" sz="2800" dirty="0" err="1" smtClean="0"/>
              <a:t>Konseyi</a:t>
            </a:r>
            <a:r>
              <a:rPr lang="en-US" sz="2800" dirty="0" smtClean="0"/>
              <a:t> </a:t>
            </a:r>
            <a:r>
              <a:rPr lang="en-US" sz="2800" dirty="0" err="1"/>
              <a:t>Bakanlar</a:t>
            </a:r>
            <a:r>
              <a:rPr lang="en-US" sz="2800" dirty="0"/>
              <a:t> </a:t>
            </a:r>
            <a:r>
              <a:rPr lang="en-US" sz="2800" dirty="0" err="1" smtClean="0"/>
              <a:t>Komitesinin</a:t>
            </a:r>
            <a:r>
              <a:rPr lang="en-US" sz="2800" dirty="0"/>
              <a:t>, </a:t>
            </a:r>
            <a:r>
              <a:rPr lang="en-US" sz="2800" dirty="0" err="1"/>
              <a:t>Avrupa</a:t>
            </a:r>
            <a:r>
              <a:rPr lang="en-US" sz="2800" dirty="0"/>
              <a:t> </a:t>
            </a:r>
            <a:r>
              <a:rPr lang="en-US" sz="2800" dirty="0" err="1"/>
              <a:t>Savcıları</a:t>
            </a:r>
            <a:r>
              <a:rPr lang="en-US" sz="2800" dirty="0"/>
              <a:t> </a:t>
            </a:r>
            <a:r>
              <a:rPr lang="en-US" sz="2800" dirty="0" err="1"/>
              <a:t>Konferansı’nın</a:t>
            </a:r>
            <a:r>
              <a:rPr lang="en-US" sz="2800" dirty="0"/>
              <a:t> </a:t>
            </a:r>
            <a:r>
              <a:rPr lang="en-US" sz="2800" dirty="0" err="1"/>
              <a:t>kurucu</a:t>
            </a:r>
            <a:r>
              <a:rPr lang="en-US" sz="2800" dirty="0"/>
              <a:t> </a:t>
            </a:r>
            <a:r>
              <a:rPr lang="en-US" sz="2800" dirty="0" err="1" smtClean="0"/>
              <a:t>belgesi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Tavsiye</a:t>
            </a:r>
            <a:r>
              <a:rPr lang="en-US" sz="2800" dirty="0" smtClean="0"/>
              <a:t> </a:t>
            </a:r>
            <a:r>
              <a:rPr lang="en-US" sz="2800" dirty="0"/>
              <a:t>19’a (Rec 2000) </a:t>
            </a:r>
            <a:r>
              <a:rPr lang="en-US" sz="2800" dirty="0" err="1"/>
              <a:t>göre</a:t>
            </a:r>
            <a:r>
              <a:rPr lang="en-US" sz="2800" dirty="0"/>
              <a:t>; </a:t>
            </a:r>
            <a:r>
              <a:rPr lang="en-US" sz="2800" dirty="0" err="1"/>
              <a:t>savcılar</a:t>
            </a:r>
            <a:r>
              <a:rPr lang="en-US" sz="2800" dirty="0"/>
              <a:t>,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ihlalinin</a:t>
            </a:r>
            <a:r>
              <a:rPr lang="en-US" sz="2800" dirty="0" smtClean="0"/>
              <a:t> </a:t>
            </a:r>
            <a:r>
              <a:rPr lang="en-US" sz="2800" dirty="0" err="1" smtClean="0"/>
              <a:t>cezai</a:t>
            </a:r>
            <a:r>
              <a:rPr lang="en-US" sz="2800" dirty="0" smtClean="0"/>
              <a:t> </a:t>
            </a:r>
            <a:r>
              <a:rPr lang="en-US" sz="2800" dirty="0" err="1"/>
              <a:t>yaptırım</a:t>
            </a:r>
            <a:r>
              <a:rPr lang="en-US" sz="2800" dirty="0"/>
              <a:t> </a:t>
            </a:r>
            <a:r>
              <a:rPr lang="en-US" sz="2800" dirty="0" err="1" smtClean="0"/>
              <a:t>gerektirdigi</a:t>
            </a:r>
            <a:r>
              <a:rPr lang="en-US" sz="2800" dirty="0" smtClean="0"/>
              <a:t> </a:t>
            </a:r>
            <a:r>
              <a:rPr lang="en-US" sz="2800" dirty="0" err="1"/>
              <a:t>yerde</a:t>
            </a:r>
            <a:r>
              <a:rPr lang="en-US" sz="2800" dirty="0"/>
              <a:t> hem </a:t>
            </a:r>
            <a:r>
              <a:rPr lang="en-US" sz="2800" dirty="0" err="1" smtClean="0"/>
              <a:t>birey</a:t>
            </a:r>
            <a:r>
              <a:rPr lang="en-US" sz="2800" dirty="0" smtClean="0"/>
              <a:t> </a:t>
            </a:r>
            <a:r>
              <a:rPr lang="en-US" sz="2800" dirty="0" err="1"/>
              <a:t>haklarının</a:t>
            </a:r>
            <a:r>
              <a:rPr lang="en-US" sz="2800" dirty="0"/>
              <a:t> hem de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adaleti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gerekli</a:t>
            </a:r>
            <a:r>
              <a:rPr lang="en-US" sz="2800" dirty="0" smtClean="0"/>
              <a:t> </a:t>
            </a:r>
            <a:r>
              <a:rPr lang="en-US" sz="2800" dirty="0" err="1" smtClean="0"/>
              <a:t>etkisini</a:t>
            </a:r>
            <a:r>
              <a:rPr lang="en-US" sz="2800" dirty="0" smtClean="0"/>
              <a:t> </a:t>
            </a:r>
            <a:r>
              <a:rPr lang="en-US" sz="2800" dirty="0" err="1" smtClean="0"/>
              <a:t>dikkate</a:t>
            </a:r>
            <a:r>
              <a:rPr lang="en-US" sz="2800" dirty="0" smtClean="0"/>
              <a:t> </a:t>
            </a:r>
            <a:r>
              <a:rPr lang="en-US" sz="2800" dirty="0" err="1"/>
              <a:t>alarak</a:t>
            </a:r>
            <a:r>
              <a:rPr lang="en-US" sz="2800" dirty="0"/>
              <a:t> </a:t>
            </a:r>
            <a:r>
              <a:rPr lang="en-US" sz="2800" dirty="0" err="1"/>
              <a:t>toplum</a:t>
            </a:r>
            <a:r>
              <a:rPr lang="en-US" sz="2800" dirty="0"/>
              <a:t> </a:t>
            </a:r>
            <a:r>
              <a:rPr lang="en-US" sz="2800" dirty="0" err="1"/>
              <a:t>adına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yararına</a:t>
            </a:r>
            <a:r>
              <a:rPr lang="en-US" sz="2800" dirty="0"/>
              <a:t> </a:t>
            </a:r>
            <a:r>
              <a:rPr lang="en-US" sz="2800" dirty="0" err="1"/>
              <a:t>hukukun</a:t>
            </a:r>
            <a:r>
              <a:rPr lang="en-US" sz="2800" dirty="0"/>
              <a:t> </a:t>
            </a:r>
            <a:r>
              <a:rPr lang="en-US" sz="2800" dirty="0" err="1"/>
              <a:t>uygulanmasını</a:t>
            </a:r>
            <a:r>
              <a:rPr lang="en-US" sz="2800" dirty="0"/>
              <a:t> </a:t>
            </a:r>
            <a:r>
              <a:rPr lang="en-US" sz="2800" dirty="0" err="1"/>
              <a:t>saglayan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 smtClean="0"/>
              <a:t>yetkilileridir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adaleti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sisteminde</a:t>
            </a:r>
            <a:r>
              <a:rPr lang="en-US" sz="2800" dirty="0"/>
              <a:t>, </a:t>
            </a:r>
            <a:r>
              <a:rPr lang="en-US" sz="2800" dirty="0" err="1"/>
              <a:t>savcılar</a:t>
            </a:r>
            <a:r>
              <a:rPr lang="en-US" sz="2800" dirty="0"/>
              <a:t> </a:t>
            </a:r>
            <a:r>
              <a:rPr lang="en-US" sz="2800" dirty="0" err="1"/>
              <a:t>sorusturmayı</a:t>
            </a:r>
            <a:r>
              <a:rPr lang="en-US" sz="2800" dirty="0"/>
              <a:t> </a:t>
            </a:r>
            <a:r>
              <a:rPr lang="en-US" sz="2800" dirty="0" err="1"/>
              <a:t>baslatıp</a:t>
            </a:r>
            <a:r>
              <a:rPr lang="en-US" sz="2800" dirty="0"/>
              <a:t> </a:t>
            </a:r>
            <a:r>
              <a:rPr lang="en-US" sz="2800" dirty="0" err="1"/>
              <a:t>baslatmamaya</a:t>
            </a:r>
            <a:r>
              <a:rPr lang="en-US" sz="2800" dirty="0"/>
              <a:t>, </a:t>
            </a:r>
            <a:r>
              <a:rPr lang="en-US" sz="2800" dirty="0" err="1"/>
              <a:t>devam</a:t>
            </a:r>
            <a:r>
              <a:rPr lang="en-US" sz="2800" dirty="0"/>
              <a:t> </a:t>
            </a:r>
            <a:r>
              <a:rPr lang="en-US" sz="2800" dirty="0" err="1" smtClean="0"/>
              <a:t>ettirip</a:t>
            </a:r>
            <a:r>
              <a:rPr lang="en-US" sz="2800" dirty="0" smtClean="0"/>
              <a:t> </a:t>
            </a:r>
            <a:r>
              <a:rPr lang="en-US" sz="2800" dirty="0" err="1" smtClean="0"/>
              <a:t>ettirmemeye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verir</a:t>
            </a:r>
            <a:r>
              <a:rPr lang="en-US" sz="2800" dirty="0"/>
              <a:t>, </a:t>
            </a:r>
            <a:r>
              <a:rPr lang="en-US" sz="2800" dirty="0" err="1"/>
              <a:t>mahkemeler</a:t>
            </a:r>
            <a:r>
              <a:rPr lang="en-US" sz="2800" dirty="0"/>
              <a:t> </a:t>
            </a:r>
            <a:r>
              <a:rPr lang="en-US" sz="2800" dirty="0" err="1" smtClean="0"/>
              <a:t>önündeki</a:t>
            </a:r>
            <a:r>
              <a:rPr lang="en-US" sz="2800" dirty="0" smtClean="0"/>
              <a:t> </a:t>
            </a:r>
            <a:r>
              <a:rPr lang="en-US" sz="2800" dirty="0" err="1"/>
              <a:t>sorusturmaları</a:t>
            </a:r>
            <a:r>
              <a:rPr lang="en-US" sz="2800" dirty="0"/>
              <a:t> </a:t>
            </a:r>
            <a:r>
              <a:rPr lang="en-US" sz="2800" dirty="0" err="1"/>
              <a:t>yürütür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kararlarını</a:t>
            </a:r>
            <a:r>
              <a:rPr lang="en-US" sz="2800" dirty="0"/>
              <a:t> </a:t>
            </a:r>
            <a:r>
              <a:rPr lang="en-US" sz="2800" dirty="0" err="1" smtClean="0"/>
              <a:t>temyiz</a:t>
            </a:r>
            <a:r>
              <a:rPr lang="en-US" sz="2800" dirty="0" smtClean="0"/>
              <a:t> </a:t>
            </a:r>
            <a:r>
              <a:rPr lang="en-US" sz="2800" dirty="0" err="1" smtClean="0"/>
              <a:t>edebilir</a:t>
            </a:r>
            <a:r>
              <a:rPr lang="en-US" sz="2800" dirty="0"/>
              <a:t>, </a:t>
            </a:r>
            <a:r>
              <a:rPr lang="en-US" sz="2800" dirty="0" err="1"/>
              <a:t>bazı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kararlarına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temyiz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islemlerini</a:t>
            </a:r>
            <a:r>
              <a:rPr lang="en-US" sz="2800" dirty="0" smtClean="0"/>
              <a:t> </a:t>
            </a:r>
            <a:r>
              <a:rPr lang="en-US" sz="2800" dirty="0" err="1"/>
              <a:t>yürütür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265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SORUSTURMANIN BASLATILMASI VE TEVZI ISLEMLERI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Müracaat</a:t>
            </a:r>
            <a:r>
              <a:rPr lang="en-US" sz="2800" b="1" dirty="0"/>
              <a:t> </a:t>
            </a:r>
            <a:r>
              <a:rPr lang="en-US" sz="2800" b="1" dirty="0" err="1"/>
              <a:t>Savcısı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Tevz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Islem</a:t>
            </a:r>
            <a:r>
              <a:rPr lang="tr-TR" sz="2800" b="1" dirty="0" smtClean="0"/>
              <a:t>i</a:t>
            </a:r>
          </a:p>
          <a:p>
            <a:pPr marL="0" indent="0" algn="just">
              <a:buNone/>
            </a:pPr>
            <a:r>
              <a:rPr lang="en-US" sz="2800" dirty="0" err="1" smtClean="0"/>
              <a:t>Müracat</a:t>
            </a:r>
            <a:r>
              <a:rPr lang="en-US" sz="2800" dirty="0" smtClean="0"/>
              <a:t> </a:t>
            </a:r>
            <a:r>
              <a:rPr lang="en-US" sz="2800" dirty="0" err="1"/>
              <a:t>savcılıgı</a:t>
            </a:r>
            <a:r>
              <a:rPr lang="en-US" sz="2800" dirty="0"/>
              <a:t>, </a:t>
            </a:r>
            <a:r>
              <a:rPr lang="en-US" sz="2800" dirty="0" err="1"/>
              <a:t>bassavcılıga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bütün</a:t>
            </a:r>
            <a:r>
              <a:rPr lang="en-US" sz="2800" dirty="0"/>
              <a:t> </a:t>
            </a:r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 smtClean="0"/>
              <a:t>ihbarlarının</a:t>
            </a:r>
            <a:r>
              <a:rPr lang="en-US" sz="2800" dirty="0"/>
              <a:t>, </a:t>
            </a:r>
            <a:r>
              <a:rPr lang="en-US" sz="2800" dirty="0" err="1"/>
              <a:t>müracaatların</a:t>
            </a:r>
            <a:r>
              <a:rPr lang="en-US" sz="2800" dirty="0"/>
              <a:t>, </a:t>
            </a:r>
            <a:r>
              <a:rPr lang="en-US" sz="2800" dirty="0" err="1" smtClean="0"/>
              <a:t>sikâyetlerin</a:t>
            </a:r>
            <a:r>
              <a:rPr lang="en-US" sz="2800" dirty="0" smtClean="0"/>
              <a:t> ilk </a:t>
            </a:r>
            <a:r>
              <a:rPr lang="en-US" sz="2800" dirty="0" err="1"/>
              <a:t>kabul</a:t>
            </a:r>
            <a:r>
              <a:rPr lang="en-US" sz="2800" dirty="0"/>
              <a:t> </a:t>
            </a:r>
            <a:r>
              <a:rPr lang="en-US" sz="2800" dirty="0" err="1" smtClean="0"/>
              <a:t>edildigi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olup</a:t>
            </a:r>
            <a:r>
              <a:rPr lang="en-US" sz="2800" dirty="0"/>
              <a:t> </a:t>
            </a:r>
            <a:r>
              <a:rPr lang="en-US" sz="2800" dirty="0" err="1"/>
              <a:t>zabıtadan</a:t>
            </a:r>
            <a:r>
              <a:rPr lang="en-US" sz="2800" dirty="0"/>
              <a:t> </a:t>
            </a:r>
            <a:r>
              <a:rPr lang="en-US" sz="2800" dirty="0" err="1"/>
              <a:t>mevcutlu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getirilen</a:t>
            </a:r>
            <a:r>
              <a:rPr lang="en-US" sz="2800" dirty="0" smtClean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suçüstü</a:t>
            </a:r>
            <a:r>
              <a:rPr lang="en-US" sz="2800" dirty="0"/>
              <a:t> </a:t>
            </a:r>
            <a:r>
              <a:rPr lang="en-US" sz="2800" dirty="0" err="1" smtClean="0"/>
              <a:t>hüküm-lerine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yürütülen</a:t>
            </a:r>
            <a:r>
              <a:rPr lang="en-US" sz="2800" dirty="0"/>
              <a:t> </a:t>
            </a:r>
            <a:r>
              <a:rPr lang="en-US" sz="2800" dirty="0" err="1"/>
              <a:t>sorusturmaların</a:t>
            </a:r>
            <a:r>
              <a:rPr lang="en-US" sz="2800" dirty="0"/>
              <a:t> </a:t>
            </a:r>
            <a:r>
              <a:rPr lang="en-US" sz="2800" dirty="0" smtClean="0"/>
              <a:t>ilk </a:t>
            </a:r>
            <a:r>
              <a:rPr lang="en-US" sz="2800" dirty="0" err="1" smtClean="0"/>
              <a:t>islemlerinin</a:t>
            </a:r>
            <a:r>
              <a:rPr lang="en-US" sz="2800" dirty="0" smtClean="0"/>
              <a:t> </a:t>
            </a:r>
            <a:r>
              <a:rPr lang="en-US" sz="2800" dirty="0" err="1"/>
              <a:t>yapıldıgı</a:t>
            </a:r>
            <a:r>
              <a:rPr lang="en-US" sz="2800" dirty="0"/>
              <a:t> </a:t>
            </a:r>
            <a:r>
              <a:rPr lang="en-US" sz="2800" dirty="0" err="1"/>
              <a:t>bölümdür</a:t>
            </a:r>
            <a:r>
              <a:rPr lang="en-US" sz="2800" dirty="0"/>
              <a:t>. </a:t>
            </a:r>
            <a:r>
              <a:rPr lang="en-US" sz="2800" dirty="0" err="1"/>
              <a:t>Bazı</a:t>
            </a:r>
            <a:r>
              <a:rPr lang="en-US" sz="2800" dirty="0"/>
              <a:t> </a:t>
            </a:r>
            <a:r>
              <a:rPr lang="en-US" sz="2800" dirty="0" err="1"/>
              <a:t>küçük</a:t>
            </a:r>
            <a:r>
              <a:rPr lang="en-US" sz="2800" dirty="0"/>
              <a:t> </a:t>
            </a:r>
            <a:r>
              <a:rPr lang="en-US" sz="2800" dirty="0" err="1" smtClean="0"/>
              <a:t>adliyelerde</a:t>
            </a:r>
            <a:r>
              <a:rPr lang="en-US" sz="2800" dirty="0" smtClean="0"/>
              <a:t> </a:t>
            </a:r>
            <a:r>
              <a:rPr lang="en-US" sz="2800" dirty="0" err="1"/>
              <a:t>ayrı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müracaat</a:t>
            </a:r>
            <a:r>
              <a:rPr lang="en-US" sz="2800" dirty="0"/>
              <a:t> </a:t>
            </a:r>
            <a:r>
              <a:rPr lang="en-US" sz="2800" dirty="0" err="1" smtClean="0"/>
              <a:t>kalemi</a:t>
            </a:r>
            <a:r>
              <a:rPr lang="en-US" sz="2800" dirty="0" smtClean="0"/>
              <a:t> </a:t>
            </a:r>
            <a:r>
              <a:rPr lang="en-US" sz="2800" dirty="0" err="1" smtClean="0"/>
              <a:t>olmayabilir</a:t>
            </a:r>
            <a:r>
              <a:rPr lang="en-US" sz="2800" dirty="0"/>
              <a:t>. Bu </a:t>
            </a:r>
            <a:r>
              <a:rPr lang="en-US" sz="2800" dirty="0" err="1"/>
              <a:t>hâlde</a:t>
            </a:r>
            <a:r>
              <a:rPr lang="en-US" sz="2800" dirty="0"/>
              <a:t> </a:t>
            </a:r>
            <a:r>
              <a:rPr lang="en-US" sz="2800" dirty="0" err="1"/>
              <a:t>savcılık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isleri</a:t>
            </a:r>
            <a:r>
              <a:rPr lang="en-US" sz="2800" dirty="0" smtClean="0"/>
              <a:t> </a:t>
            </a:r>
            <a:r>
              <a:rPr lang="en-US" sz="2800" dirty="0" err="1" smtClean="0"/>
              <a:t>kalemi</a:t>
            </a:r>
            <a:r>
              <a:rPr lang="en-US" sz="2800" dirty="0" smtClean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 smtClean="0"/>
              <a:t>hizmetleri</a:t>
            </a:r>
            <a:r>
              <a:rPr lang="en-US" sz="2800" dirty="0" smtClean="0"/>
              <a:t> </a:t>
            </a:r>
            <a:r>
              <a:rPr lang="en-US" sz="2800" dirty="0" err="1"/>
              <a:t>yürütür</a:t>
            </a:r>
            <a:r>
              <a:rPr lang="en-US" sz="2800" dirty="0"/>
              <a:t>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85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Bassavcılıkları</a:t>
            </a:r>
            <a:r>
              <a:rPr lang="en-US" sz="2800" dirty="0"/>
              <a:t> Ile 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Ilk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Isleri</a:t>
            </a:r>
            <a:r>
              <a:rPr lang="en-US" sz="2800" dirty="0" smtClean="0"/>
              <a:t> </a:t>
            </a:r>
            <a:r>
              <a:rPr lang="en-US" sz="2800" dirty="0" err="1" smtClean="0"/>
              <a:t>Hizmetlerinin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Yürütülmesine</a:t>
            </a:r>
            <a:r>
              <a:rPr lang="en-US" sz="2800" dirty="0" smtClean="0"/>
              <a:t> </a:t>
            </a:r>
            <a:r>
              <a:rPr lang="en-US" sz="2800" dirty="0" err="1" smtClean="0"/>
              <a:t>Dair</a:t>
            </a:r>
            <a:r>
              <a:rPr lang="en-US" sz="2800" dirty="0" smtClean="0"/>
              <a:t> </a:t>
            </a:r>
            <a:r>
              <a:rPr lang="en-US" sz="2800" dirty="0" err="1" smtClean="0"/>
              <a:t>Yönetmelik’in</a:t>
            </a:r>
            <a:r>
              <a:rPr lang="en-US" sz="2800" dirty="0" smtClean="0"/>
              <a:t> </a:t>
            </a:r>
            <a:r>
              <a:rPr lang="en-US" sz="2800" dirty="0"/>
              <a:t>10-33 </a:t>
            </a:r>
            <a:r>
              <a:rPr lang="en-US" sz="2800" dirty="0" err="1" smtClean="0"/>
              <a:t>maddelerinde</a:t>
            </a:r>
            <a:r>
              <a:rPr lang="en-US" sz="2800" dirty="0"/>
              <a:t>,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bassav-cılıklarının</a:t>
            </a:r>
            <a:r>
              <a:rPr lang="en-US" sz="2800" dirty="0"/>
              <a:t> UYAP </a:t>
            </a:r>
            <a:r>
              <a:rPr lang="en-US" sz="2800" dirty="0" err="1" smtClean="0"/>
              <a:t>sisteminde</a:t>
            </a:r>
            <a:r>
              <a:rPr lang="en-US" sz="2800" dirty="0" smtClean="0"/>
              <a:t> </a:t>
            </a:r>
            <a:r>
              <a:rPr lang="en-US" sz="2800" dirty="0" err="1"/>
              <a:t>tutmakla</a:t>
            </a:r>
            <a:r>
              <a:rPr lang="en-US" sz="2800" dirty="0"/>
              <a:t> </a:t>
            </a:r>
            <a:r>
              <a:rPr lang="en-US" sz="2800" dirty="0" err="1"/>
              <a:t>zorunlu</a:t>
            </a:r>
            <a:r>
              <a:rPr lang="en-US" sz="2800" dirty="0"/>
              <a:t> </a:t>
            </a:r>
            <a:r>
              <a:rPr lang="en-US" sz="2800" dirty="0" err="1"/>
              <a:t>oldukları</a:t>
            </a:r>
            <a:r>
              <a:rPr lang="en-US" sz="2800" dirty="0"/>
              <a:t> </a:t>
            </a:r>
            <a:r>
              <a:rPr lang="en-US" sz="2800" dirty="0" err="1"/>
              <a:t>kayıtlar</a:t>
            </a:r>
            <a:r>
              <a:rPr lang="en-US" sz="2800" dirty="0"/>
              <a:t> </a:t>
            </a:r>
            <a:r>
              <a:rPr lang="en-US" sz="2800" dirty="0" err="1" smtClean="0"/>
              <a:t>belirtilmistir</a:t>
            </a:r>
            <a:r>
              <a:rPr lang="en-US" sz="2800" dirty="0"/>
              <a:t>. </a:t>
            </a:r>
            <a:r>
              <a:rPr lang="tr-TR" sz="2800" dirty="0" smtClean="0"/>
              <a:t>Bir sonraki slayt da</a:t>
            </a:r>
            <a:r>
              <a:rPr lang="en-US" sz="2800" dirty="0" smtClean="0"/>
              <a:t> </a:t>
            </a:r>
            <a:r>
              <a:rPr lang="en-US" sz="2800" dirty="0" err="1" smtClean="0"/>
              <a:t>gösterilen</a:t>
            </a:r>
            <a:r>
              <a:rPr lang="en-US" sz="2800" dirty="0" smtClean="0"/>
              <a:t> </a:t>
            </a:r>
            <a:r>
              <a:rPr lang="en-US" sz="2800" dirty="0" err="1"/>
              <a:t>kayıtların</a:t>
            </a:r>
            <a:r>
              <a:rPr lang="en-US" sz="2800" dirty="0"/>
              <a:t> UYAP </a:t>
            </a:r>
            <a:r>
              <a:rPr lang="en-US" sz="2800" dirty="0" err="1" smtClean="0"/>
              <a:t>bilisim</a:t>
            </a:r>
            <a:r>
              <a:rPr lang="en-US" sz="2800" dirty="0" smtClean="0"/>
              <a:t> </a:t>
            </a:r>
            <a:r>
              <a:rPr lang="en-US" sz="2800" dirty="0" err="1" smtClean="0"/>
              <a:t>sisteminde</a:t>
            </a:r>
            <a:r>
              <a:rPr lang="en-US" sz="2800" dirty="0" smtClean="0"/>
              <a:t> </a:t>
            </a:r>
            <a:r>
              <a:rPr lang="en-US" sz="2800" dirty="0" err="1"/>
              <a:t>bulunması</a:t>
            </a:r>
            <a:r>
              <a:rPr lang="en-US" sz="2800" dirty="0"/>
              <a:t> </a:t>
            </a:r>
            <a:r>
              <a:rPr lang="en-US" sz="2800" dirty="0" err="1"/>
              <a:t>zorunlu</a:t>
            </a:r>
            <a:r>
              <a:rPr lang="en-US" sz="2800" dirty="0"/>
              <a:t> </a:t>
            </a:r>
            <a:r>
              <a:rPr lang="en-US" sz="2800" dirty="0" err="1"/>
              <a:t>tutulmustur</a:t>
            </a:r>
            <a:r>
              <a:rPr lang="en-US" sz="2800" dirty="0"/>
              <a:t>. Bu </a:t>
            </a:r>
            <a:r>
              <a:rPr lang="en-US" sz="2800" dirty="0" err="1"/>
              <a:t>kayıtlar</a:t>
            </a:r>
            <a:r>
              <a:rPr lang="en-US" sz="2800" dirty="0"/>
              <a:t> </a:t>
            </a:r>
            <a:r>
              <a:rPr lang="en-US" sz="2800" dirty="0" err="1" smtClean="0"/>
              <a:t>tarih</a:t>
            </a:r>
            <a:r>
              <a:rPr lang="en-US" sz="2800" dirty="0"/>
              <a:t>,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err="1"/>
              <a:t>hazırlayan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onaylayan</a:t>
            </a:r>
            <a:r>
              <a:rPr lang="en-US" sz="2800" dirty="0"/>
              <a:t> </a:t>
            </a:r>
            <a:r>
              <a:rPr lang="en-US" sz="2800" dirty="0" err="1" smtClean="0"/>
              <a:t>kisiye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sorgulanabilir</a:t>
            </a:r>
            <a:r>
              <a:rPr lang="en-US" sz="2800" dirty="0" smtClean="0"/>
              <a:t> </a:t>
            </a:r>
            <a:r>
              <a:rPr lang="en-US" sz="2800" dirty="0" err="1" smtClean="0"/>
              <a:t>sekilde</a:t>
            </a:r>
            <a:r>
              <a:rPr lang="en-US" sz="2800" dirty="0" smtClean="0"/>
              <a:t> </a:t>
            </a:r>
            <a:r>
              <a:rPr lang="en-US" sz="2800" dirty="0" err="1"/>
              <a:t>tutulur</a:t>
            </a:r>
            <a:r>
              <a:rPr lang="en-US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335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Tutulacak</a:t>
            </a:r>
            <a:r>
              <a:rPr lang="en-US" sz="2800" dirty="0"/>
              <a:t> </a:t>
            </a:r>
            <a:r>
              <a:rPr lang="en-US" sz="2800" dirty="0" err="1"/>
              <a:t>kayıtlar</a:t>
            </a:r>
            <a:r>
              <a:rPr lang="en-US" sz="2800" dirty="0"/>
              <a:t> </a:t>
            </a:r>
            <a:r>
              <a:rPr lang="en-US" sz="2800" dirty="0" err="1" smtClean="0"/>
              <a:t>sunlardır</a:t>
            </a:r>
            <a:r>
              <a:rPr lang="en-US" sz="2800" dirty="0" smtClean="0"/>
              <a:t>:</a:t>
            </a:r>
            <a:endParaRPr lang="tr-TR" sz="2800" dirty="0" smtClean="0"/>
          </a:p>
          <a:p>
            <a:pPr lvl="0"/>
            <a:r>
              <a:rPr lang="en-US" sz="2800" dirty="0" err="1"/>
              <a:t>Soruşturma</a:t>
            </a:r>
            <a:r>
              <a:rPr lang="en-US" sz="2800" dirty="0"/>
              <a:t> </a:t>
            </a:r>
            <a:r>
              <a:rPr lang="en-US" sz="2800" dirty="0" err="1"/>
              <a:t>defteri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/>
              <a:t>eşyası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Ölü</a:t>
            </a:r>
            <a:r>
              <a:rPr lang="en-US" sz="2800" dirty="0"/>
              <a:t> </a:t>
            </a:r>
            <a:r>
              <a:rPr lang="en-US" sz="2800" dirty="0" err="1"/>
              <a:t>muayenesi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otopsi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</a:p>
          <a:p>
            <a:pPr lvl="0"/>
            <a:r>
              <a:rPr lang="en-US" sz="2800" dirty="0" err="1"/>
              <a:t>Uzlaşma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Ön</a:t>
            </a:r>
            <a:r>
              <a:rPr lang="en-US" sz="2800" dirty="0"/>
              <a:t> </a:t>
            </a:r>
            <a:r>
              <a:rPr lang="en-US" sz="2800" dirty="0" err="1"/>
              <a:t>ödeme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Bilirkişilik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Tercüman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/>
              <a:t>SEGBİS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İstinabe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Yakalama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Ailenin</a:t>
            </a:r>
            <a:r>
              <a:rPr lang="en-US" sz="2800" dirty="0"/>
              <a:t> </a:t>
            </a:r>
            <a:r>
              <a:rPr lang="en-US" sz="2800" dirty="0" err="1"/>
              <a:t>korunması</a:t>
            </a:r>
            <a:r>
              <a:rPr lang="en-US" sz="2800" dirty="0"/>
              <a:t> </a:t>
            </a:r>
            <a:r>
              <a:rPr lang="en-US" sz="2800" dirty="0" err="1"/>
              <a:t>kararlarının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marL="0" indent="0" algn="just">
              <a:buNone/>
            </a:pP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774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Tutulacak</a:t>
            </a:r>
            <a:r>
              <a:rPr lang="en-US" sz="2800" dirty="0"/>
              <a:t> </a:t>
            </a:r>
            <a:r>
              <a:rPr lang="en-US" sz="2800" dirty="0" err="1"/>
              <a:t>kayıtlar</a:t>
            </a:r>
            <a:r>
              <a:rPr lang="en-US" sz="2800" dirty="0"/>
              <a:t> </a:t>
            </a:r>
            <a:r>
              <a:rPr lang="en-US" sz="2800" dirty="0" err="1" smtClean="0"/>
              <a:t>sunlardır</a:t>
            </a:r>
            <a:r>
              <a:rPr lang="en-US" sz="2800" dirty="0" smtClean="0"/>
              <a:t>:</a:t>
            </a:r>
            <a:endParaRPr lang="tr-TR" sz="2800" dirty="0" smtClean="0"/>
          </a:p>
          <a:p>
            <a:pPr lvl="0"/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İnfaz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Denetimli</a:t>
            </a:r>
            <a:r>
              <a:rPr lang="en-US" sz="2800" dirty="0"/>
              <a:t> </a:t>
            </a:r>
            <a:r>
              <a:rPr lang="en-US" sz="2800" dirty="0" err="1"/>
              <a:t>serbestlik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Hapis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tazyik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Tazyik</a:t>
            </a:r>
            <a:r>
              <a:rPr lang="en-US" sz="2800" dirty="0"/>
              <a:t> </a:t>
            </a:r>
            <a:r>
              <a:rPr lang="en-US" sz="2800" dirty="0" err="1"/>
              <a:t>hapsi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Disiplin</a:t>
            </a:r>
            <a:r>
              <a:rPr lang="en-US" sz="2800" dirty="0"/>
              <a:t> </a:t>
            </a:r>
            <a:r>
              <a:rPr lang="en-US" sz="2800" dirty="0" err="1"/>
              <a:t>hapsi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</a:p>
          <a:p>
            <a:pPr lvl="0"/>
            <a:r>
              <a:rPr lang="en-US" sz="2800" dirty="0" err="1"/>
              <a:t>İstinaf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</a:p>
          <a:p>
            <a:pPr lvl="0"/>
            <a:r>
              <a:rPr lang="en-US" sz="2800" dirty="0" err="1"/>
              <a:t>Temyiz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</a:p>
          <a:p>
            <a:pPr lvl="0"/>
            <a:r>
              <a:rPr lang="en-US" sz="2800" dirty="0" err="1"/>
              <a:t>Muhabere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lvl="0"/>
            <a:r>
              <a:rPr lang="en-US" sz="2800" dirty="0" err="1"/>
              <a:t>İdari</a:t>
            </a:r>
            <a:r>
              <a:rPr lang="en-US" sz="2800" dirty="0"/>
              <a:t> </a:t>
            </a:r>
            <a:r>
              <a:rPr lang="en-US" sz="2800" dirty="0" err="1"/>
              <a:t>yaptırım</a:t>
            </a:r>
            <a:r>
              <a:rPr lang="en-US" sz="2800" dirty="0"/>
              <a:t> </a:t>
            </a:r>
            <a:r>
              <a:rPr lang="en-US" sz="2800" dirty="0" err="1"/>
              <a:t>kararlarının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 </a:t>
            </a:r>
          </a:p>
          <a:p>
            <a:pPr lvl="0"/>
            <a:r>
              <a:rPr lang="en-US" sz="2800" dirty="0" err="1"/>
              <a:t>Zimmet</a:t>
            </a:r>
            <a:r>
              <a:rPr lang="en-US" sz="2800" dirty="0"/>
              <a:t> </a:t>
            </a:r>
            <a:r>
              <a:rPr lang="en-US" sz="2800" dirty="0" err="1"/>
              <a:t>kaydı</a:t>
            </a:r>
            <a:r>
              <a:rPr lang="en-US" sz="2800" dirty="0"/>
              <a:t>,</a:t>
            </a:r>
          </a:p>
          <a:p>
            <a:pPr marL="0" indent="0" algn="just">
              <a:buNone/>
            </a:pP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33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b="1" dirty="0" err="1"/>
              <a:t>Sorusturma</a:t>
            </a:r>
            <a:r>
              <a:rPr lang="en-US" sz="2800" b="1" dirty="0"/>
              <a:t> </a:t>
            </a:r>
            <a:r>
              <a:rPr lang="en-US" sz="2800" b="1" dirty="0" err="1" smtClean="0"/>
              <a:t>Kaydı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 smtClean="0"/>
              <a:t>evresine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/>
              <a:t>Asagıda</a:t>
            </a:r>
            <a:r>
              <a:rPr lang="en-US" sz="2800" dirty="0"/>
              <a:t> </a:t>
            </a:r>
            <a:r>
              <a:rPr lang="en-US" sz="2800" dirty="0" err="1" smtClean="0"/>
              <a:t>belirtilen</a:t>
            </a:r>
            <a:r>
              <a:rPr lang="en-US" sz="2800" dirty="0" smtClean="0"/>
              <a:t> </a:t>
            </a:r>
            <a:r>
              <a:rPr lang="en-US" sz="2800" dirty="0" err="1"/>
              <a:t>hâllerde</a:t>
            </a:r>
            <a:r>
              <a:rPr lang="en-US" sz="2800" dirty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 smtClean="0"/>
              <a:t>kaydedilerek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en-US" sz="2800" dirty="0" err="1" smtClean="0"/>
              <a:t>alır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İhbar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şikâyet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re’sen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başsavcılığınca</a:t>
            </a:r>
            <a:r>
              <a:rPr lang="en-US" sz="2800" dirty="0"/>
              <a:t> </a:t>
            </a:r>
            <a:r>
              <a:rPr lang="en-US" sz="2800" dirty="0" err="1"/>
              <a:t>soruşturma</a:t>
            </a:r>
            <a:r>
              <a:rPr lang="en-US" sz="2800" dirty="0"/>
              <a:t> </a:t>
            </a:r>
            <a:r>
              <a:rPr lang="en-US" sz="2800" dirty="0" err="1" smtClean="0"/>
              <a:t>baslatılması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/>
              <a:t>kolluk</a:t>
            </a:r>
            <a:r>
              <a:rPr lang="en-US" sz="2800" dirty="0"/>
              <a:t> </a:t>
            </a:r>
            <a:r>
              <a:rPr lang="en-US" sz="2800" dirty="0" err="1"/>
              <a:t>mercileri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düzenlenen</a:t>
            </a:r>
            <a:r>
              <a:rPr lang="en-US" sz="2800" dirty="0"/>
              <a:t> </a:t>
            </a:r>
            <a:r>
              <a:rPr lang="en-US" sz="2800" dirty="0" err="1"/>
              <a:t>fezlekeli</a:t>
            </a:r>
            <a:r>
              <a:rPr lang="en-US" sz="2800" dirty="0"/>
              <a:t> </a:t>
            </a:r>
            <a:r>
              <a:rPr lang="en-US" sz="2800" dirty="0" err="1"/>
              <a:t>evrakın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 smtClean="0"/>
              <a:t>başsavcılıgına</a:t>
            </a:r>
            <a:r>
              <a:rPr lang="en-US" sz="2800" dirty="0" smtClean="0"/>
              <a:t> </a:t>
            </a:r>
            <a:r>
              <a:rPr lang="en-US" sz="2800" dirty="0" err="1" smtClean="0"/>
              <a:t>gelmesi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başsavcılığından</a:t>
            </a:r>
            <a:r>
              <a:rPr lang="en-US" sz="2800" dirty="0"/>
              <a:t> </a:t>
            </a:r>
            <a:r>
              <a:rPr lang="en-US" sz="2800" dirty="0" err="1"/>
              <a:t>yetkisizlik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askerî</a:t>
            </a:r>
            <a:r>
              <a:rPr lang="en-US" sz="2800" dirty="0"/>
              <a:t> </a:t>
            </a:r>
            <a:r>
              <a:rPr lang="en-US" sz="2800" dirty="0" err="1"/>
              <a:t>savcılıktan</a:t>
            </a:r>
            <a:r>
              <a:rPr lang="en-US" sz="2800" dirty="0"/>
              <a:t> </a:t>
            </a:r>
            <a:r>
              <a:rPr lang="en-US" sz="2800" dirty="0" err="1" smtClean="0"/>
              <a:t>görevsizlik</a:t>
            </a:r>
            <a:r>
              <a:rPr lang="en-US" sz="2800" dirty="0" smtClean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evrakının</a:t>
            </a:r>
            <a:r>
              <a:rPr lang="en-US" sz="2800" dirty="0"/>
              <a:t> </a:t>
            </a:r>
            <a:r>
              <a:rPr lang="en-US" sz="2800" dirty="0" err="1" smtClean="0"/>
              <a:t>gelmesi</a:t>
            </a:r>
            <a:r>
              <a:rPr lang="en-US" sz="2800" dirty="0" smtClean="0"/>
              <a:t>. 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55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Suç</a:t>
            </a:r>
            <a:r>
              <a:rPr lang="en-US" sz="2800" b="1" dirty="0"/>
              <a:t> </a:t>
            </a:r>
            <a:r>
              <a:rPr lang="en-US" sz="2800" b="1" dirty="0" err="1"/>
              <a:t>Esyası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/>
              <a:t>elkonulan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muhafaza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alınan</a:t>
            </a:r>
            <a:r>
              <a:rPr lang="en-US" sz="2800" dirty="0"/>
              <a:t> </a:t>
            </a:r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/>
              <a:t>esyasına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 smtClean="0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Ölü</a:t>
            </a:r>
            <a:r>
              <a:rPr lang="en-US" sz="2800" b="1" dirty="0"/>
              <a:t> </a:t>
            </a:r>
            <a:r>
              <a:rPr lang="en-US" sz="2800" b="1" dirty="0" err="1" smtClean="0"/>
              <a:t>Muayenes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 smtClean="0"/>
              <a:t>Otops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5271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 smtClean="0"/>
              <a:t>CMK’nin</a:t>
            </a:r>
            <a:r>
              <a:rPr lang="en-US" sz="2800" dirty="0" smtClean="0"/>
              <a:t> </a:t>
            </a:r>
            <a:r>
              <a:rPr lang="en-US" sz="2800" dirty="0"/>
              <a:t>87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88’inci </a:t>
            </a:r>
            <a:r>
              <a:rPr lang="en-US" sz="2800" dirty="0" err="1" smtClean="0"/>
              <a:t>maddeleri</a:t>
            </a:r>
            <a:r>
              <a:rPr lang="en-US" sz="2800" dirty="0" smtClean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/>
              <a:t>ölü</a:t>
            </a:r>
            <a:r>
              <a:rPr lang="en-US" sz="2800" dirty="0"/>
              <a:t> </a:t>
            </a:r>
            <a:r>
              <a:rPr lang="en-US" sz="2800" dirty="0" err="1" smtClean="0"/>
              <a:t>muayenesi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otopsi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/>
              <a:t>safahatın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01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Uzlasma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5271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 smtClean="0"/>
              <a:t>CMK’nin</a:t>
            </a:r>
            <a:r>
              <a:rPr lang="en-US" sz="2800" dirty="0" smtClean="0"/>
              <a:t> </a:t>
            </a:r>
            <a:r>
              <a:rPr lang="en-US" sz="2800" dirty="0"/>
              <a:t>253’üncü </a:t>
            </a:r>
            <a:r>
              <a:rPr lang="en-US" sz="2800" dirty="0" err="1" smtClean="0"/>
              <a:t>maddesi</a:t>
            </a:r>
            <a:r>
              <a:rPr lang="en-US" sz="2800" dirty="0" smtClean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,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uzlasma</a:t>
            </a:r>
            <a:r>
              <a:rPr lang="en-US" sz="2800" dirty="0"/>
              <a:t> </a:t>
            </a:r>
            <a:r>
              <a:rPr lang="en-US" sz="2800" dirty="0" err="1" smtClean="0"/>
              <a:t>islemlerine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/>
              <a:t>safahatın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Ön</a:t>
            </a:r>
            <a:r>
              <a:rPr lang="en-US" sz="2800" b="1" dirty="0" smtClean="0"/>
              <a:t> </a:t>
            </a:r>
            <a:r>
              <a:rPr lang="en-US" sz="2800" b="1" dirty="0" err="1"/>
              <a:t>ödeme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5237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 smtClean="0"/>
              <a:t>TCK’nin</a:t>
            </a:r>
            <a:r>
              <a:rPr lang="en-US" sz="2800" dirty="0" smtClean="0"/>
              <a:t> 75’inci </a:t>
            </a:r>
            <a:r>
              <a:rPr lang="en-US" sz="2800" dirty="0" err="1" smtClean="0"/>
              <a:t>maddesi</a:t>
            </a:r>
            <a:r>
              <a:rPr lang="en-US" sz="2800" dirty="0" smtClean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/>
              <a:t>uygulanan</a:t>
            </a:r>
            <a:r>
              <a:rPr lang="en-US" sz="2800" dirty="0"/>
              <a:t> </a:t>
            </a:r>
            <a:r>
              <a:rPr lang="en-US" sz="2800" dirty="0" err="1"/>
              <a:t>ön</a:t>
            </a:r>
            <a:r>
              <a:rPr lang="en-US" sz="2800" dirty="0"/>
              <a:t> </a:t>
            </a:r>
            <a:r>
              <a:rPr lang="en-US" sz="2800" dirty="0" err="1"/>
              <a:t>ödemeye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 smtClean="0"/>
              <a:t>kayıttır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B</a:t>
            </a:r>
            <a:r>
              <a:rPr lang="tr-TR" sz="2800" b="1" dirty="0" smtClean="0"/>
              <a:t>i</a:t>
            </a:r>
            <a:r>
              <a:rPr lang="en-US" sz="2800" b="1" dirty="0" smtClean="0"/>
              <a:t>l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rk</a:t>
            </a:r>
            <a:r>
              <a:rPr lang="tr-TR" sz="2800" b="1" dirty="0" smtClean="0"/>
              <a:t>işilik </a:t>
            </a:r>
            <a:r>
              <a:rPr lang="en-US" sz="2800" b="1" dirty="0" err="1" smtClean="0"/>
              <a:t>Kaydı</a:t>
            </a:r>
            <a:r>
              <a:rPr lang="en-US" sz="2800" b="1" dirty="0" smtClean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/>
              <a:t>atanan</a:t>
            </a:r>
            <a:r>
              <a:rPr lang="en-US" sz="2800" dirty="0"/>
              <a:t> </a:t>
            </a:r>
            <a:r>
              <a:rPr lang="en-US" sz="2800" dirty="0" err="1" smtClean="0"/>
              <a:t>bilirkisilere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bilgi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smtClean="0"/>
              <a:t>i</a:t>
            </a:r>
            <a:r>
              <a:rPr lang="tr-TR" sz="2800" dirty="0" smtClean="0"/>
              <a:t>ş</a:t>
            </a:r>
            <a:r>
              <a:rPr lang="en-US" sz="2800" dirty="0" err="1" smtClean="0"/>
              <a:t>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39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Tercüman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/>
              <a:t>atanan</a:t>
            </a:r>
            <a:r>
              <a:rPr lang="en-US" sz="2800" dirty="0"/>
              <a:t> </a:t>
            </a:r>
            <a:r>
              <a:rPr lang="en-US" sz="2800" dirty="0" err="1"/>
              <a:t>tercümana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bilgi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/>
              <a:t>SEGBIS </a:t>
            </a:r>
            <a:r>
              <a:rPr lang="en-US" sz="2800" b="1" dirty="0" err="1" smtClean="0"/>
              <a:t>Kaydı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 smtClean="0"/>
              <a:t>dinlenilmesine</a:t>
            </a:r>
            <a:r>
              <a:rPr lang="en-US" sz="2800" dirty="0" smtClean="0"/>
              <a:t> </a:t>
            </a:r>
            <a:r>
              <a:rPr lang="en-US" sz="2800" dirty="0" err="1"/>
              <a:t>gerek</a:t>
            </a:r>
            <a:r>
              <a:rPr lang="en-US" sz="2800" dirty="0"/>
              <a:t> </a:t>
            </a:r>
            <a:r>
              <a:rPr lang="en-US" sz="2800" dirty="0" err="1"/>
              <a:t>görülen</a:t>
            </a:r>
            <a:r>
              <a:rPr lang="en-US" sz="2800" dirty="0"/>
              <a:t> </a:t>
            </a:r>
            <a:r>
              <a:rPr lang="en-US" sz="2800" dirty="0" err="1" smtClean="0"/>
              <a:t>kisilerin</a:t>
            </a:r>
            <a:r>
              <a:rPr lang="en-US" sz="2800" dirty="0" smtClean="0"/>
              <a:t> </a:t>
            </a:r>
            <a:r>
              <a:rPr lang="en-US" sz="2800" dirty="0"/>
              <a:t>SEGBIS </a:t>
            </a:r>
            <a:r>
              <a:rPr lang="en-US" sz="2800" dirty="0" err="1"/>
              <a:t>kullanılarak</a:t>
            </a:r>
            <a:r>
              <a:rPr lang="en-US" sz="2800" dirty="0"/>
              <a:t> </a:t>
            </a:r>
            <a:r>
              <a:rPr lang="en-US" sz="2800" dirty="0" err="1" smtClean="0"/>
              <a:t>dinlenilmesi</a:t>
            </a:r>
            <a:r>
              <a:rPr lang="en-US" sz="2800" dirty="0" smtClean="0"/>
              <a:t>, </a:t>
            </a:r>
            <a:r>
              <a:rPr lang="en-US" sz="2800" dirty="0" err="1"/>
              <a:t>görüntü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seslerinin</a:t>
            </a:r>
            <a:r>
              <a:rPr lang="en-US" sz="2800" dirty="0" smtClean="0"/>
              <a:t> </a:t>
            </a:r>
            <a:r>
              <a:rPr lang="en-US" sz="2800" dirty="0" err="1"/>
              <a:t>kayda</a:t>
            </a:r>
            <a:r>
              <a:rPr lang="en-US" sz="2800" dirty="0"/>
              <a:t> </a:t>
            </a:r>
            <a:r>
              <a:rPr lang="en-US" sz="2800" dirty="0" err="1"/>
              <a:t>alınması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saklanması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 smtClean="0"/>
              <a:t>safahatının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Ist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nabe</a:t>
            </a:r>
            <a:r>
              <a:rPr lang="en-US" sz="2800" b="1" dirty="0" smtClean="0"/>
              <a:t> </a:t>
            </a:r>
            <a:r>
              <a:rPr lang="en-US" sz="2800" b="1" dirty="0"/>
              <a:t>(</a:t>
            </a:r>
            <a:r>
              <a:rPr lang="en-US" sz="2800" b="1" dirty="0" smtClean="0"/>
              <a:t>Tal</a:t>
            </a:r>
            <a:r>
              <a:rPr lang="tr-TR" sz="2800" b="1" dirty="0" smtClean="0"/>
              <a:t>i</a:t>
            </a:r>
            <a:r>
              <a:rPr lang="en-US" sz="2800" b="1" dirty="0" smtClean="0"/>
              <a:t>mat</a:t>
            </a:r>
            <a:r>
              <a:rPr lang="en-US" sz="2800" b="1" dirty="0"/>
              <a:t>)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Baska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askerî</a:t>
            </a:r>
            <a:r>
              <a:rPr lang="en-US" sz="2800" dirty="0"/>
              <a:t> </a:t>
            </a:r>
            <a:r>
              <a:rPr lang="en-US" sz="2800" dirty="0" err="1"/>
              <a:t>savcılık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yürütülen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 smtClean="0"/>
              <a:t>istinabe</a:t>
            </a:r>
            <a:r>
              <a:rPr lang="en-US" sz="2800" dirty="0" smtClean="0"/>
              <a:t> </a:t>
            </a:r>
            <a:r>
              <a:rPr lang="en-US" sz="2800" dirty="0" err="1" smtClean="0"/>
              <a:t>taleplerine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safa-hatının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96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Yakalama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5271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 smtClean="0"/>
              <a:t>CMK’nin</a:t>
            </a:r>
            <a:r>
              <a:rPr lang="en-US" sz="2800" dirty="0" smtClean="0"/>
              <a:t> </a:t>
            </a:r>
            <a:r>
              <a:rPr lang="en-US" sz="2800" dirty="0"/>
              <a:t>90’ıncı </a:t>
            </a:r>
            <a:r>
              <a:rPr lang="en-US" sz="2800" dirty="0" err="1" smtClean="0"/>
              <a:t>maddesi</a:t>
            </a:r>
            <a:r>
              <a:rPr lang="en-US" sz="2800" dirty="0" smtClean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yakalama</a:t>
            </a:r>
            <a:r>
              <a:rPr lang="en-US" sz="2800" dirty="0"/>
              <a:t> </a:t>
            </a:r>
            <a:r>
              <a:rPr lang="en-US" sz="2800" dirty="0" err="1" smtClean="0"/>
              <a:t>emri</a:t>
            </a:r>
            <a:r>
              <a:rPr lang="en-US" sz="2800" dirty="0" smtClean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 smtClean="0"/>
              <a:t>süpheli</a:t>
            </a:r>
            <a:r>
              <a:rPr lang="en-US" sz="2800" dirty="0" smtClean="0"/>
              <a:t>, </a:t>
            </a:r>
            <a:r>
              <a:rPr lang="en-US" sz="2800" dirty="0" err="1"/>
              <a:t>sanık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hükümlülerin</a:t>
            </a:r>
            <a:r>
              <a:rPr lang="en-US" sz="2800" dirty="0" smtClean="0"/>
              <a:t> </a:t>
            </a:r>
            <a:r>
              <a:rPr lang="en-US" sz="2800" dirty="0" err="1"/>
              <a:t>yakalanmalarına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/>
              <a:t>ya-pılan</a:t>
            </a:r>
            <a:r>
              <a:rPr lang="en-US" sz="2800" dirty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A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len</a:t>
            </a:r>
            <a:r>
              <a:rPr lang="tr-TR" sz="2800" b="1" dirty="0" smtClean="0"/>
              <a:t>i</a:t>
            </a:r>
            <a:r>
              <a:rPr lang="en-US" sz="2800" b="1" dirty="0" smtClean="0"/>
              <a:t>n </a:t>
            </a:r>
            <a:r>
              <a:rPr lang="en-US" sz="2800" b="1" dirty="0" err="1"/>
              <a:t>Korunması</a:t>
            </a:r>
            <a:r>
              <a:rPr lang="en-US" sz="2800" b="1" dirty="0"/>
              <a:t> </a:t>
            </a:r>
            <a:r>
              <a:rPr lang="en-US" sz="2800" b="1" dirty="0" err="1"/>
              <a:t>Kararlarının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01/03/2012 </a:t>
            </a:r>
            <a:r>
              <a:rPr lang="en-US" sz="2800" dirty="0" err="1" smtClean="0"/>
              <a:t>tarihli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6284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 smtClean="0"/>
              <a:t>Ailenin</a:t>
            </a:r>
            <a:r>
              <a:rPr lang="en-US" sz="2800" dirty="0" smtClean="0"/>
              <a:t> </a:t>
            </a:r>
            <a:r>
              <a:rPr lang="en-US" sz="2800" dirty="0" err="1"/>
              <a:t>Korunması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Kadına</a:t>
            </a:r>
            <a:r>
              <a:rPr lang="en-US" sz="2800" dirty="0"/>
              <a:t> </a:t>
            </a:r>
            <a:r>
              <a:rPr lang="en-US" sz="2800" dirty="0" err="1"/>
              <a:t>Karsı</a:t>
            </a:r>
            <a:r>
              <a:rPr lang="en-US" sz="2800" dirty="0"/>
              <a:t> </a:t>
            </a:r>
            <a:r>
              <a:rPr lang="en-US" sz="2800" dirty="0" err="1" smtClean="0"/>
              <a:t>Siddetin</a:t>
            </a:r>
            <a:r>
              <a:rPr lang="en-US" sz="2800" dirty="0" smtClean="0"/>
              <a:t> </a:t>
            </a:r>
            <a:r>
              <a:rPr lang="en-US" sz="2800" dirty="0" err="1" smtClean="0"/>
              <a:t>Önlenmesine</a:t>
            </a:r>
            <a:r>
              <a:rPr lang="en-US" sz="2800" dirty="0" smtClean="0"/>
              <a:t> </a:t>
            </a:r>
            <a:r>
              <a:rPr lang="en-US" sz="2800" dirty="0" err="1" smtClean="0"/>
              <a:t>Dair</a:t>
            </a:r>
            <a:r>
              <a:rPr lang="en-US" sz="2800" dirty="0" smtClean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uyarınca</a:t>
            </a:r>
            <a:r>
              <a:rPr lang="en-US" sz="2800" dirty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verilerek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, </a:t>
            </a: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 smtClean="0"/>
              <a:t>tedbir</a:t>
            </a:r>
            <a:r>
              <a:rPr lang="en-US" sz="2800" dirty="0" smtClean="0"/>
              <a:t> </a:t>
            </a:r>
            <a:r>
              <a:rPr lang="en-US" sz="2800" dirty="0" err="1"/>
              <a:t>kararları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zorlama</a:t>
            </a:r>
            <a:r>
              <a:rPr lang="en-US" sz="2800" dirty="0"/>
              <a:t> </a:t>
            </a:r>
            <a:r>
              <a:rPr lang="en-US" sz="2800" dirty="0" err="1" smtClean="0"/>
              <a:t>hapsi</a:t>
            </a:r>
            <a:r>
              <a:rPr lang="en-US" sz="2800" dirty="0" smtClean="0"/>
              <a:t> </a:t>
            </a:r>
            <a:r>
              <a:rPr lang="en-US" sz="2800" dirty="0" err="1"/>
              <a:t>kararlarının</a:t>
            </a:r>
            <a:r>
              <a:rPr lang="en-US" sz="2800" dirty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727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Esas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Sorusturmayı</a:t>
            </a:r>
            <a:r>
              <a:rPr lang="en-US" sz="2800" dirty="0" smtClean="0"/>
              <a:t> </a:t>
            </a:r>
            <a:r>
              <a:rPr lang="en-US" sz="2800" dirty="0" err="1"/>
              <a:t>sona</a:t>
            </a:r>
            <a:r>
              <a:rPr lang="en-US" sz="2800" dirty="0"/>
              <a:t> </a:t>
            </a:r>
            <a:r>
              <a:rPr lang="en-US" sz="2800" dirty="0" err="1" smtClean="0"/>
              <a:t>erdiren</a:t>
            </a:r>
            <a:r>
              <a:rPr lang="en-US" sz="2800" dirty="0" smtClean="0"/>
              <a:t> </a:t>
            </a:r>
            <a:r>
              <a:rPr lang="en-US" sz="2800" dirty="0" err="1" smtClean="0"/>
              <a:t>iddianamenin</a:t>
            </a:r>
            <a:r>
              <a:rPr lang="en-US" sz="2800" dirty="0" smtClean="0"/>
              <a:t> </a:t>
            </a:r>
            <a:r>
              <a:rPr lang="en-US" sz="2800" dirty="0" err="1" smtClean="0"/>
              <a:t>düzenlenmesiyle</a:t>
            </a:r>
            <a:r>
              <a:rPr lang="en-US" sz="2800" dirty="0" smtClean="0"/>
              <a:t> </a:t>
            </a:r>
            <a:r>
              <a:rPr lang="en-US" sz="2800" dirty="0" err="1"/>
              <a:t>baslayıp</a:t>
            </a:r>
            <a:r>
              <a:rPr lang="en-US" sz="2800" dirty="0"/>
              <a:t> </a:t>
            </a:r>
            <a:r>
              <a:rPr lang="en-US" sz="2800" dirty="0" err="1"/>
              <a:t>kovusturmanın</a:t>
            </a:r>
            <a:r>
              <a:rPr lang="en-US" sz="2800" dirty="0"/>
              <a:t> </a:t>
            </a:r>
            <a:r>
              <a:rPr lang="en-US" sz="2800" dirty="0" err="1" smtClean="0"/>
              <a:t>sonuna</a:t>
            </a:r>
            <a:r>
              <a:rPr lang="en-US" sz="2800" dirty="0" smtClean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/>
              <a:t>devam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/>
              <a:t>safahat</a:t>
            </a:r>
            <a:r>
              <a:rPr lang="en-US" sz="2800" dirty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/>
              <a:t>kaydına</a:t>
            </a:r>
            <a:r>
              <a:rPr lang="en-US" sz="2800" dirty="0"/>
              <a:t> </a:t>
            </a:r>
            <a:r>
              <a:rPr lang="en-US" sz="2800" dirty="0" err="1" smtClean="0"/>
              <a:t>islenir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Infaz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Mahkeme</a:t>
            </a:r>
            <a:r>
              <a:rPr lang="en-US" sz="2800" dirty="0" smtClean="0"/>
              <a:t> </a:t>
            </a:r>
            <a:r>
              <a:rPr lang="en-US" sz="2800" dirty="0" err="1" smtClean="0"/>
              <a:t>ilamlarının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/</a:t>
            </a:r>
            <a:r>
              <a:rPr lang="en-US" sz="2800" dirty="0" err="1" smtClean="0"/>
              <a:t>hapis</a:t>
            </a:r>
            <a:r>
              <a:rPr lang="en-US" sz="2800" dirty="0" smtClean="0"/>
              <a:t> </a:t>
            </a:r>
            <a:r>
              <a:rPr lang="en-US" sz="2800" dirty="0" err="1"/>
              <a:t>cezaları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güvenlik</a:t>
            </a:r>
            <a:r>
              <a:rPr lang="en-US" sz="2800" dirty="0" smtClean="0"/>
              <a:t> </a:t>
            </a:r>
            <a:r>
              <a:rPr lang="en-US" sz="2800" dirty="0" err="1" smtClean="0"/>
              <a:t>tetbiri</a:t>
            </a:r>
            <a:r>
              <a:rPr lang="en-US" sz="2800" dirty="0" smtClean="0"/>
              <a:t>) </a:t>
            </a:r>
            <a:r>
              <a:rPr lang="en-US" sz="2800" dirty="0" err="1" smtClean="0"/>
              <a:t>infazına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 smtClean="0"/>
              <a:t>ilamlarının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düzenli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aksamayacak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sekilde</a:t>
            </a:r>
            <a:r>
              <a:rPr lang="en-US" sz="2800" dirty="0" smtClean="0"/>
              <a:t> </a:t>
            </a:r>
            <a:r>
              <a:rPr lang="en-US" sz="2800" dirty="0" err="1" smtClean="0"/>
              <a:t>infaz</a:t>
            </a:r>
            <a:r>
              <a:rPr lang="en-US" sz="2800" dirty="0" smtClean="0"/>
              <a:t> </a:t>
            </a:r>
            <a:r>
              <a:rPr lang="en-US" sz="2800" dirty="0" err="1" smtClean="0"/>
              <a:t>edilmesini</a:t>
            </a:r>
            <a:r>
              <a:rPr lang="en-US" sz="2800" dirty="0" smtClean="0"/>
              <a:t> </a:t>
            </a:r>
            <a:r>
              <a:rPr lang="en-US" sz="2800" dirty="0" err="1"/>
              <a:t>saglamak</a:t>
            </a:r>
            <a:r>
              <a:rPr lang="en-US" sz="2800" dirty="0"/>
              <a:t> </a:t>
            </a:r>
            <a:r>
              <a:rPr lang="en-US" sz="2800" dirty="0" err="1"/>
              <a:t>amacıyla</a:t>
            </a:r>
            <a:r>
              <a:rPr lang="en-US" sz="2800" dirty="0"/>
              <a:t> </a:t>
            </a:r>
            <a:r>
              <a:rPr lang="en-US" sz="2800" dirty="0" err="1"/>
              <a:t>tutulur</a:t>
            </a:r>
            <a:r>
              <a:rPr lang="en-US" sz="2800" dirty="0"/>
              <a:t>.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5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Adl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Yargı</a:t>
            </a:r>
            <a:r>
              <a:rPr lang="en-US" b="1" dirty="0"/>
              <a:t> </a:t>
            </a:r>
            <a:r>
              <a:rPr lang="en-US" b="1" dirty="0" err="1" smtClean="0"/>
              <a:t>Cumhur</a:t>
            </a:r>
            <a:r>
              <a:rPr lang="tr-TR" b="1" dirty="0" smtClean="0"/>
              <a:t>i</a:t>
            </a:r>
            <a:r>
              <a:rPr lang="en-US" b="1" dirty="0" smtClean="0"/>
              <a:t>yet </a:t>
            </a:r>
            <a:r>
              <a:rPr lang="en-US" b="1" dirty="0" err="1" smtClean="0"/>
              <a:t>Bassavcılı</a:t>
            </a:r>
            <a:r>
              <a:rPr lang="tr-TR" b="1" dirty="0" smtClean="0"/>
              <a:t>ğ</a:t>
            </a:r>
            <a:r>
              <a:rPr lang="en-US" b="1" dirty="0" smtClean="0"/>
              <a:t>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5235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Kanun’un</a:t>
            </a:r>
            <a:r>
              <a:rPr lang="en-US" sz="2800" dirty="0"/>
              <a:t> 16’ncı </a:t>
            </a:r>
            <a:r>
              <a:rPr lang="en-US" sz="2800" dirty="0" err="1" smtClean="0"/>
              <a:t>maddesine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“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kurulusu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her </a:t>
            </a:r>
            <a:r>
              <a:rPr lang="en-US" sz="2800" dirty="0" err="1" smtClean="0"/>
              <a:t>il</a:t>
            </a:r>
            <a:r>
              <a:rPr lang="en-US" sz="2800" dirty="0" smtClean="0"/>
              <a:t> </a:t>
            </a:r>
            <a:r>
              <a:rPr lang="en-US" sz="2800" dirty="0" err="1" smtClean="0"/>
              <a:t>merkezi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ilçede</a:t>
            </a:r>
            <a:r>
              <a:rPr lang="en-US" sz="2800" dirty="0" smtClean="0"/>
              <a:t> </a:t>
            </a:r>
            <a:r>
              <a:rPr lang="en-US" sz="2800" dirty="0"/>
              <a:t>o </a:t>
            </a:r>
            <a:r>
              <a:rPr lang="en-US" sz="2800" dirty="0" err="1" smtClean="0"/>
              <a:t>il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ilçenin</a:t>
            </a:r>
            <a:r>
              <a:rPr lang="en-US" sz="2800" dirty="0" smtClean="0"/>
              <a:t> </a:t>
            </a:r>
            <a:r>
              <a:rPr lang="en-US" sz="2800" dirty="0" err="1"/>
              <a:t>adı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anılan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 </a:t>
            </a:r>
            <a:r>
              <a:rPr lang="en-US" sz="2800" dirty="0" err="1"/>
              <a:t>kurulur</a:t>
            </a:r>
            <a:r>
              <a:rPr lang="en-US" sz="2800" dirty="0"/>
              <a:t>.”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bassavcılıgında</a:t>
            </a:r>
            <a:r>
              <a:rPr lang="en-US" sz="2800" dirty="0"/>
              <a:t>,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bassavcısı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yeteri</a:t>
            </a:r>
            <a:r>
              <a:rPr lang="en-US" sz="2800" dirty="0" smtClean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r>
              <a:rPr lang="en-US" sz="2800" dirty="0" err="1" smtClean="0"/>
              <a:t>Gerekli</a:t>
            </a:r>
            <a:r>
              <a:rPr lang="en-US" sz="2800" dirty="0" smtClean="0"/>
              <a:t> </a:t>
            </a:r>
            <a:r>
              <a:rPr lang="en-US" sz="2800" dirty="0" err="1"/>
              <a:t>görülen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Bakanlıgının</a:t>
            </a:r>
            <a:r>
              <a:rPr lang="en-US" sz="2800" dirty="0"/>
              <a:t> </a:t>
            </a:r>
            <a:r>
              <a:rPr lang="en-US" sz="2800" dirty="0" err="1" smtClean="0"/>
              <a:t>önerisi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üzerine</a:t>
            </a:r>
            <a:r>
              <a:rPr lang="en-US" sz="2800" dirty="0" smtClean="0"/>
              <a:t> </a:t>
            </a:r>
            <a:r>
              <a:rPr lang="en-US" sz="2800" dirty="0" err="1" smtClean="0"/>
              <a:t>Hâkimler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Savcılar</a:t>
            </a:r>
            <a:r>
              <a:rPr lang="en-US" sz="2800" dirty="0"/>
              <a:t> </a:t>
            </a:r>
            <a:r>
              <a:rPr lang="en-US" sz="2800" dirty="0" err="1"/>
              <a:t>Yüksek</a:t>
            </a:r>
            <a:r>
              <a:rPr lang="en-US" sz="2800" dirty="0"/>
              <a:t> </a:t>
            </a:r>
            <a:r>
              <a:rPr lang="en-US" sz="2800" dirty="0" err="1"/>
              <a:t>Kurulunun</a:t>
            </a:r>
            <a:r>
              <a:rPr lang="en-US" sz="2800" dirty="0"/>
              <a:t> </a:t>
            </a:r>
            <a:r>
              <a:rPr lang="en-US" sz="2800" dirty="0" err="1"/>
              <a:t>kararıyla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birden</a:t>
            </a:r>
            <a:r>
              <a:rPr lang="en-US" sz="2800" dirty="0" smtClean="0"/>
              <a:t> </a:t>
            </a:r>
            <a:r>
              <a:rPr lang="en-US" sz="2800" dirty="0" err="1"/>
              <a:t>fazla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 smtClean="0"/>
              <a:t>bassavcıvekili</a:t>
            </a:r>
            <a:r>
              <a:rPr lang="en-US" sz="2800" dirty="0" smtClean="0"/>
              <a:t> </a:t>
            </a:r>
            <a:r>
              <a:rPr lang="en-US" sz="2800" dirty="0" err="1"/>
              <a:t>atanır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350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Denet</a:t>
            </a:r>
            <a:r>
              <a:rPr lang="tr-TR" sz="2800" b="1" dirty="0" smtClean="0"/>
              <a:t>i</a:t>
            </a:r>
            <a:r>
              <a:rPr lang="en-US" sz="2800" b="1" dirty="0" smtClean="0"/>
              <a:t>ml</a:t>
            </a:r>
            <a:r>
              <a:rPr lang="tr-TR" sz="2800" b="1" dirty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Serbestl</a:t>
            </a:r>
            <a:r>
              <a:rPr lang="tr-TR" sz="2800" b="1" dirty="0" smtClean="0"/>
              <a:t>i</a:t>
            </a:r>
            <a:r>
              <a:rPr lang="en-US" sz="2800" b="1" dirty="0" smtClean="0"/>
              <a:t>k </a:t>
            </a:r>
            <a:r>
              <a:rPr lang="en-US" sz="2800" b="1" dirty="0" err="1" smtClean="0"/>
              <a:t>Kaydı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Süpheli</a:t>
            </a:r>
            <a:r>
              <a:rPr lang="en-US" sz="2800" dirty="0" smtClean="0"/>
              <a:t>, </a:t>
            </a:r>
            <a:r>
              <a:rPr lang="en-US" sz="2800" dirty="0" err="1"/>
              <a:t>sanık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hükümlüler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denetimli</a:t>
            </a:r>
            <a:r>
              <a:rPr lang="en-US" sz="2800" dirty="0" smtClean="0"/>
              <a:t> </a:t>
            </a:r>
            <a:r>
              <a:rPr lang="en-US" sz="2800" dirty="0" err="1" smtClean="0"/>
              <a:t>serbestlik</a:t>
            </a:r>
            <a:r>
              <a:rPr lang="en-US" sz="2800" dirty="0" smtClean="0"/>
              <a:t> </a:t>
            </a:r>
            <a:r>
              <a:rPr lang="en-US" sz="2800" dirty="0" err="1"/>
              <a:t>müdürlügünce</a:t>
            </a:r>
            <a:r>
              <a:rPr lang="en-US" sz="2800" dirty="0"/>
              <a:t> </a:t>
            </a:r>
            <a:r>
              <a:rPr lang="en-US" sz="2800" dirty="0" err="1" smtClean="0"/>
              <a:t>yerine</a:t>
            </a:r>
            <a:r>
              <a:rPr lang="en-US" sz="2800" dirty="0" smtClean="0"/>
              <a:t> </a:t>
            </a:r>
            <a:r>
              <a:rPr lang="en-US" sz="2800" dirty="0" err="1" smtClean="0"/>
              <a:t>getirilmesi</a:t>
            </a:r>
            <a:r>
              <a:rPr lang="en-US" sz="2800" dirty="0" smtClean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err="1"/>
              <a:t>seçenek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, </a:t>
            </a:r>
            <a:r>
              <a:rPr lang="en-US" sz="2800" dirty="0" err="1" smtClean="0"/>
              <a:t>tedbir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yükümlülük</a:t>
            </a:r>
            <a:r>
              <a:rPr lang="en-US" sz="2800" dirty="0"/>
              <a:t> </a:t>
            </a:r>
            <a:r>
              <a:rPr lang="en-US" sz="2800" dirty="0" err="1" smtClean="0"/>
              <a:t>kararlarına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Hap</a:t>
            </a:r>
            <a:r>
              <a:rPr lang="tr-TR" sz="2800" b="1" dirty="0" smtClean="0"/>
              <a:t>i</a:t>
            </a:r>
            <a:r>
              <a:rPr lang="en-US" sz="2800" b="1" dirty="0" smtClean="0"/>
              <a:t>s </a:t>
            </a:r>
            <a:r>
              <a:rPr lang="en-US" sz="2800" b="1" dirty="0"/>
              <a:t>Ile </a:t>
            </a:r>
            <a:r>
              <a:rPr lang="en-US" sz="2800" b="1" dirty="0" err="1" smtClean="0"/>
              <a:t>Tazy</a:t>
            </a:r>
            <a:r>
              <a:rPr lang="tr-TR" sz="2800" b="1" dirty="0" smtClean="0"/>
              <a:t>i</a:t>
            </a:r>
            <a:r>
              <a:rPr lang="en-US" sz="2800" b="1" dirty="0" smtClean="0"/>
              <a:t>k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09/06/1932 </a:t>
            </a:r>
            <a:r>
              <a:rPr lang="en-US" sz="2800" dirty="0" err="1" smtClean="0"/>
              <a:t>tarihli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2004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I</a:t>
            </a:r>
            <a:r>
              <a:rPr lang="tr-TR" sz="2800" dirty="0" smtClean="0"/>
              <a:t>fla</a:t>
            </a:r>
            <a:r>
              <a:rPr lang="en-US" sz="2800" dirty="0" smtClean="0"/>
              <a:t>s </a:t>
            </a:r>
            <a:r>
              <a:rPr lang="en-US" sz="2800" dirty="0" err="1"/>
              <a:t>Kanunu’nun</a:t>
            </a:r>
            <a:r>
              <a:rPr lang="en-US" sz="2800" dirty="0"/>
              <a:t> 76’ncı </a:t>
            </a:r>
            <a:r>
              <a:rPr lang="en-US" sz="2800" dirty="0" err="1"/>
              <a:t>ve</a:t>
            </a:r>
            <a:r>
              <a:rPr lang="en-US" sz="2800" dirty="0"/>
              <a:t> 21/7/1953 </a:t>
            </a:r>
            <a:r>
              <a:rPr lang="en-US" sz="2800" dirty="0" err="1" smtClean="0"/>
              <a:t>tarihli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6183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Amme</a:t>
            </a:r>
            <a:r>
              <a:rPr lang="en-US" sz="2800" dirty="0"/>
              <a:t> </a:t>
            </a:r>
            <a:r>
              <a:rPr lang="en-US" sz="2800" dirty="0" err="1"/>
              <a:t>Alacaklarının</a:t>
            </a:r>
            <a:r>
              <a:rPr lang="en-US" sz="2800" dirty="0"/>
              <a:t> </a:t>
            </a:r>
            <a:r>
              <a:rPr lang="en-US" sz="2800" dirty="0" err="1" smtClean="0"/>
              <a:t>Tahsil</a:t>
            </a:r>
            <a:r>
              <a:rPr lang="en-US" sz="2800" dirty="0" smtClean="0"/>
              <a:t> </a:t>
            </a:r>
            <a:r>
              <a:rPr lang="en-US" sz="2800" dirty="0" err="1"/>
              <a:t>Usulü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Kanun’un</a:t>
            </a:r>
            <a:r>
              <a:rPr lang="en-US" sz="2800" dirty="0"/>
              <a:t> 60’ıncı </a:t>
            </a:r>
            <a:r>
              <a:rPr lang="en-US" sz="2800" dirty="0" err="1" smtClean="0"/>
              <a:t>maddesi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diger</a:t>
            </a:r>
            <a:r>
              <a:rPr lang="en-US" sz="2800" dirty="0" smtClean="0"/>
              <a:t> </a:t>
            </a:r>
            <a:r>
              <a:rPr lang="en-US" sz="2800" dirty="0" err="1"/>
              <a:t>kanunlar</a:t>
            </a:r>
            <a:r>
              <a:rPr lang="en-US" sz="2800" dirty="0"/>
              <a:t> </a:t>
            </a:r>
            <a:r>
              <a:rPr lang="en-US" sz="2800" dirty="0" err="1"/>
              <a:t>uyarınca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kararlara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687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Tazy</a:t>
            </a:r>
            <a:r>
              <a:rPr lang="tr-TR" sz="2800" b="1" dirty="0" smtClean="0"/>
              <a:t>i</a:t>
            </a:r>
            <a:r>
              <a:rPr lang="en-US" sz="2800" b="1" dirty="0" smtClean="0"/>
              <a:t>k Haps</a:t>
            </a:r>
            <a:r>
              <a:rPr lang="tr-TR" sz="2800" b="1" dirty="0" smtClean="0"/>
              <a:t>i </a:t>
            </a:r>
            <a:r>
              <a:rPr lang="en-US" sz="2800" b="1" dirty="0" err="1" smtClean="0"/>
              <a:t>Kaydı</a:t>
            </a:r>
            <a:r>
              <a:rPr lang="en-US" sz="2800" b="1" dirty="0" smtClean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2004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Icra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I</a:t>
            </a:r>
            <a:r>
              <a:rPr lang="tr-TR" sz="2800" dirty="0" smtClean="0"/>
              <a:t>fl</a:t>
            </a:r>
            <a:r>
              <a:rPr lang="en-US" sz="2800" dirty="0" smtClean="0"/>
              <a:t>as </a:t>
            </a:r>
            <a:r>
              <a:rPr lang="en-US" sz="2800" dirty="0" err="1"/>
              <a:t>Kanunu’nun</a:t>
            </a:r>
            <a:r>
              <a:rPr lang="en-US" sz="2800" dirty="0"/>
              <a:t>; </a:t>
            </a:r>
            <a:r>
              <a:rPr lang="en-US" sz="2800" dirty="0" smtClean="0"/>
              <a:t>338’inci </a:t>
            </a:r>
            <a:r>
              <a:rPr lang="en-US" sz="2800" dirty="0" err="1" smtClean="0"/>
              <a:t>maddesinin</a:t>
            </a:r>
            <a:r>
              <a:rPr lang="en-US" sz="2800" dirty="0" smtClean="0"/>
              <a:t> </a:t>
            </a:r>
            <a:r>
              <a:rPr lang="en-US" sz="2800" dirty="0" err="1" smtClean="0"/>
              <a:t>ikinci</a:t>
            </a:r>
            <a:r>
              <a:rPr lang="en-US" sz="2800" dirty="0" smtClean="0"/>
              <a:t> </a:t>
            </a:r>
            <a:r>
              <a:rPr lang="en-US" sz="2800" dirty="0" err="1"/>
              <a:t>fıkrası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/>
              <a:t>340, 341, 343, 344’üncü </a:t>
            </a:r>
            <a:r>
              <a:rPr lang="en-US" sz="2800" dirty="0" err="1" smtClean="0"/>
              <a:t>maddeleri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diger</a:t>
            </a:r>
            <a:r>
              <a:rPr lang="en-US" sz="2800" dirty="0" smtClean="0"/>
              <a:t> </a:t>
            </a:r>
            <a:r>
              <a:rPr lang="en-US" sz="2800" dirty="0" err="1"/>
              <a:t>kanunlar</a:t>
            </a:r>
            <a:r>
              <a:rPr lang="en-US" sz="2800" dirty="0"/>
              <a:t> </a:t>
            </a:r>
            <a:r>
              <a:rPr lang="en-US" sz="2800" dirty="0" err="1"/>
              <a:t>uyarınca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kararlara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safaha-tının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D</a:t>
            </a:r>
            <a:r>
              <a:rPr lang="tr-TR" sz="2800" b="1" dirty="0" smtClean="0"/>
              <a:t>i</a:t>
            </a:r>
            <a:r>
              <a:rPr lang="en-US" sz="2800" b="1" dirty="0" smtClean="0"/>
              <a:t>s</a:t>
            </a:r>
            <a:r>
              <a:rPr lang="tr-TR" sz="2800" b="1" dirty="0"/>
              <a:t>i</a:t>
            </a:r>
            <a:r>
              <a:rPr lang="en-US" sz="2800" b="1" dirty="0" err="1" smtClean="0"/>
              <a:t>pl</a:t>
            </a:r>
            <a:r>
              <a:rPr lang="tr-TR" sz="2800" b="1" dirty="0" smtClean="0"/>
              <a:t>i</a:t>
            </a:r>
            <a:r>
              <a:rPr lang="en-US" sz="2800" b="1" dirty="0" smtClean="0"/>
              <a:t>n Haps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Mahkemece</a:t>
            </a:r>
            <a:r>
              <a:rPr lang="en-US" sz="2800" dirty="0" smtClean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 smtClean="0"/>
              <a:t>disiplin</a:t>
            </a:r>
            <a:r>
              <a:rPr lang="en-US" sz="2800" dirty="0" smtClean="0"/>
              <a:t> </a:t>
            </a:r>
            <a:r>
              <a:rPr lang="en-US" sz="2800" dirty="0" err="1" smtClean="0"/>
              <a:t>hapsi</a:t>
            </a:r>
            <a:r>
              <a:rPr lang="en-US" sz="2800" dirty="0" smtClean="0"/>
              <a:t> </a:t>
            </a:r>
            <a:r>
              <a:rPr lang="en-US" sz="2800" dirty="0" err="1"/>
              <a:t>cezalarının</a:t>
            </a:r>
            <a:r>
              <a:rPr lang="en-US" sz="2800" dirty="0"/>
              <a:t> </a:t>
            </a:r>
            <a:r>
              <a:rPr lang="en-US" sz="2800" dirty="0" err="1" smtClean="0"/>
              <a:t>infazına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islen-digi</a:t>
            </a:r>
            <a:r>
              <a:rPr lang="en-US" sz="2800" dirty="0" smtClean="0"/>
              <a:t> </a:t>
            </a:r>
            <a:r>
              <a:rPr lang="en-US" sz="2800" dirty="0" err="1" smtClean="0"/>
              <a:t>kayıttır</a:t>
            </a:r>
            <a:r>
              <a:rPr lang="tr-TR" sz="2800" dirty="0" smtClean="0"/>
              <a:t>.</a:t>
            </a:r>
          </a:p>
          <a:p>
            <a:pPr marL="0" indent="0" algn="just">
              <a:buNone/>
            </a:pPr>
            <a:r>
              <a:rPr lang="en-US" sz="2800" b="1" dirty="0" err="1" smtClean="0"/>
              <a:t>Ist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naf</a:t>
            </a:r>
            <a:r>
              <a:rPr lang="en-US" sz="2800" b="1" dirty="0" smtClean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Mahkemece</a:t>
            </a:r>
            <a:r>
              <a:rPr lang="en-US" sz="2800" dirty="0" smtClean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 smtClean="0"/>
              <a:t>aleyhine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 smtClean="0"/>
              <a:t>istinaf</a:t>
            </a:r>
            <a:r>
              <a:rPr lang="en-US" sz="2800" dirty="0" smtClean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yolu</a:t>
            </a:r>
            <a:r>
              <a:rPr lang="en-US" sz="2800" dirty="0"/>
              <a:t> </a:t>
            </a:r>
            <a:r>
              <a:rPr lang="en-US" sz="2800" dirty="0" err="1"/>
              <a:t>basvurularına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/>
              <a:t>.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97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Temy</a:t>
            </a:r>
            <a:r>
              <a:rPr lang="tr-TR" sz="2800" b="1" dirty="0" smtClean="0"/>
              <a:t>i</a:t>
            </a:r>
            <a:r>
              <a:rPr lang="en-US" sz="2800" b="1" dirty="0" smtClean="0"/>
              <a:t>z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r>
              <a:rPr lang="en-US" sz="2800" dirty="0" err="1"/>
              <a:t>Mahkemece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 smtClean="0"/>
              <a:t>aleyhine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 smtClean="0"/>
              <a:t>temyiz</a:t>
            </a:r>
            <a:r>
              <a:rPr lang="en-US" sz="2800" dirty="0" smtClean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yolu</a:t>
            </a:r>
            <a:r>
              <a:rPr lang="en-US" sz="2800" dirty="0"/>
              <a:t> </a:t>
            </a:r>
            <a:r>
              <a:rPr lang="en-US" sz="2800" dirty="0" err="1"/>
              <a:t>basvurularına</a:t>
            </a:r>
            <a:r>
              <a:rPr lang="en-US" sz="2800" dirty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Muhabere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r>
              <a:rPr lang="en-US" sz="2800" dirty="0" err="1" smtClean="0"/>
              <a:t>Diger</a:t>
            </a:r>
            <a:r>
              <a:rPr lang="en-US" sz="2800" dirty="0" smtClean="0"/>
              <a:t> </a:t>
            </a:r>
            <a:r>
              <a:rPr lang="en-US" sz="2800" dirty="0" err="1"/>
              <a:t>kayıtlara</a:t>
            </a:r>
            <a:r>
              <a:rPr lang="en-US" sz="2800" dirty="0"/>
              <a:t> </a:t>
            </a:r>
            <a:r>
              <a:rPr lang="en-US" sz="2800" dirty="0" err="1" smtClean="0"/>
              <a:t>islenmesi</a:t>
            </a:r>
            <a:r>
              <a:rPr lang="en-US" sz="2800" dirty="0" smtClean="0"/>
              <a:t> </a:t>
            </a:r>
            <a:r>
              <a:rPr lang="en-US" sz="2800" dirty="0" err="1"/>
              <a:t>gerekmeyen</a:t>
            </a:r>
            <a:r>
              <a:rPr lang="en-US" sz="2800" dirty="0"/>
              <a:t>;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diger</a:t>
            </a:r>
            <a:r>
              <a:rPr lang="en-US" sz="2800" dirty="0" smtClean="0"/>
              <a:t> </a:t>
            </a:r>
            <a:r>
              <a:rPr lang="en-US" sz="2800" dirty="0" err="1" smtClean="0"/>
              <a:t>mercilerden</a:t>
            </a:r>
            <a:r>
              <a:rPr lang="en-US" sz="2800" dirty="0" smtClean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 smtClean="0"/>
              <a:t>mercilere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/>
              <a:t>evrakın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Idar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Yaptırım</a:t>
            </a:r>
            <a:r>
              <a:rPr lang="en-US" sz="2800" b="1" dirty="0"/>
              <a:t> (</a:t>
            </a:r>
            <a:r>
              <a:rPr lang="en-US" sz="2800" b="1" dirty="0" err="1"/>
              <a:t>Kabahat</a:t>
            </a:r>
            <a:r>
              <a:rPr lang="en-US" sz="2800" b="1" dirty="0"/>
              <a:t>) </a:t>
            </a:r>
            <a:r>
              <a:rPr lang="en-US" sz="2800" b="1" dirty="0" err="1"/>
              <a:t>Kararlarının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r>
              <a:rPr lang="en-US" sz="2800" dirty="0" err="1"/>
              <a:t>Dogrudan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herhangi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ihbar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sikâyet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üzerine</a:t>
            </a:r>
            <a:r>
              <a:rPr lang="en-US" sz="2800" dirty="0"/>
              <a:t>, </a:t>
            </a:r>
            <a:r>
              <a:rPr lang="en-US" sz="2800" dirty="0" err="1" smtClean="0"/>
              <a:t>idari</a:t>
            </a:r>
            <a:r>
              <a:rPr lang="en-US" sz="2800" dirty="0" smtClean="0"/>
              <a:t> </a:t>
            </a:r>
            <a:r>
              <a:rPr lang="en-US" sz="2800" dirty="0" err="1"/>
              <a:t>yaptırım</a:t>
            </a:r>
            <a:r>
              <a:rPr lang="en-US" sz="2800" dirty="0"/>
              <a:t> </a:t>
            </a:r>
            <a:r>
              <a:rPr lang="en-US" sz="2800" dirty="0" err="1" smtClean="0"/>
              <a:t>gerektiren</a:t>
            </a:r>
            <a:r>
              <a:rPr lang="en-US" sz="2800" dirty="0" smtClean="0"/>
              <a:t> </a:t>
            </a:r>
            <a:r>
              <a:rPr lang="en-US" sz="2800" dirty="0" err="1" smtClean="0"/>
              <a:t>eylemlere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kabahat</a:t>
            </a:r>
            <a:r>
              <a:rPr lang="en-US" sz="2800" dirty="0"/>
              <a:t>) </a:t>
            </a:r>
            <a:r>
              <a:rPr lang="en-US" sz="2800" dirty="0" err="1" smtClean="0"/>
              <a:t>iliskin</a:t>
            </a:r>
            <a:r>
              <a:rPr lang="en-US" sz="2800" dirty="0"/>
              <a:t>,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 smtClean="0"/>
              <a:t>islemlerin</a:t>
            </a:r>
            <a:r>
              <a:rPr lang="en-US" sz="2800" dirty="0" smtClean="0"/>
              <a:t> </a:t>
            </a:r>
            <a:r>
              <a:rPr lang="en-US" sz="2800" dirty="0" err="1"/>
              <a:t>safahatının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993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smtClean="0"/>
              <a:t>Z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mmet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Kaydı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UYAP </a:t>
            </a:r>
            <a:r>
              <a:rPr lang="en-US" sz="2800" dirty="0" err="1" smtClean="0"/>
              <a:t>üzerinden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gönderilemeyen</a:t>
            </a:r>
            <a:r>
              <a:rPr lang="en-US" sz="2800" dirty="0" smtClean="0"/>
              <a:t> </a:t>
            </a:r>
            <a:r>
              <a:rPr lang="en-US" sz="2800" dirty="0" err="1"/>
              <a:t>evrakın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K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taplık</a:t>
            </a:r>
            <a:r>
              <a:rPr lang="en-US" sz="2800" b="1" dirty="0" smtClean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mahkemelere</a:t>
            </a:r>
            <a:r>
              <a:rPr lang="en-US" sz="2800" dirty="0"/>
              <a:t> </a:t>
            </a: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/>
              <a:t>kanun</a:t>
            </a:r>
            <a:r>
              <a:rPr lang="en-US" sz="2800" dirty="0"/>
              <a:t>, </a:t>
            </a:r>
            <a:r>
              <a:rPr lang="en-US" sz="2800" dirty="0" err="1"/>
              <a:t>tüzük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yönetmelikler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diger</a:t>
            </a:r>
            <a:r>
              <a:rPr lang="en-US" sz="2800" dirty="0" smtClean="0"/>
              <a:t> </a:t>
            </a:r>
            <a:r>
              <a:rPr lang="en-US" sz="2800" dirty="0" err="1" smtClean="0"/>
              <a:t>kitap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dergilerin</a:t>
            </a:r>
            <a:r>
              <a:rPr lang="en-US" sz="2800" dirty="0" smtClean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kayıttır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Yetk</a:t>
            </a:r>
            <a:r>
              <a:rPr lang="tr-TR" sz="2800" b="1" dirty="0" smtClean="0"/>
              <a:t>i</a:t>
            </a:r>
            <a:r>
              <a:rPr lang="en-US" sz="2800" b="1" dirty="0" smtClean="0"/>
              <a:t>s</a:t>
            </a:r>
            <a:r>
              <a:rPr lang="tr-TR" sz="2800" b="1" dirty="0" smtClean="0"/>
              <a:t>i</a:t>
            </a:r>
            <a:r>
              <a:rPr lang="en-US" sz="2800" b="1" dirty="0" smtClean="0"/>
              <a:t>z</a:t>
            </a:r>
            <a:r>
              <a:rPr lang="tr-TR" sz="2800" b="1" dirty="0" smtClean="0"/>
              <a:t>li</a:t>
            </a:r>
            <a:r>
              <a:rPr lang="en-US" sz="2800" b="1" dirty="0" smtClean="0"/>
              <a:t>k </a:t>
            </a:r>
            <a:r>
              <a:rPr lang="en-US" sz="2800" b="1" dirty="0" err="1" smtClean="0"/>
              <a:t>Kararı</a:t>
            </a:r>
            <a:r>
              <a:rPr lang="en-US" sz="2800" b="1" dirty="0" smtClean="0"/>
              <a:t/>
            </a:r>
            <a:r>
              <a:rPr lang="tr-TR" sz="2800" b="1" dirty="0" smtClean="0"/>
              <a:t>i</a:t>
            </a:r>
            <a:r>
              <a:rPr lang="en-US" sz="2800" b="1" dirty="0" smtClean="0"/>
              <a:t>le </a:t>
            </a:r>
            <a:r>
              <a:rPr lang="en-US" sz="2800" b="1" dirty="0" err="1"/>
              <a:t>Gelen</a:t>
            </a:r>
            <a:r>
              <a:rPr lang="en-US" sz="2800" b="1" dirty="0"/>
              <a:t> </a:t>
            </a:r>
            <a:r>
              <a:rPr lang="en-US" sz="2800" b="1" dirty="0" err="1"/>
              <a:t>Sorusturma</a:t>
            </a:r>
            <a:r>
              <a:rPr lang="en-US" sz="2800" b="1" dirty="0"/>
              <a:t> </a:t>
            </a:r>
            <a:r>
              <a:rPr lang="en-US" sz="2800" b="1" dirty="0" err="1"/>
              <a:t>Evrakının</a:t>
            </a:r>
            <a:r>
              <a:rPr lang="en-US" sz="2800" b="1" dirty="0"/>
              <a:t> </a:t>
            </a:r>
            <a:r>
              <a:rPr lang="en-US" sz="2800" b="1" dirty="0" err="1"/>
              <a:t>Kaydı</a:t>
            </a:r>
            <a:r>
              <a:rPr lang="en-US" sz="2800" b="1" dirty="0"/>
              <a:t> </a:t>
            </a:r>
            <a:r>
              <a:rPr lang="en-US" sz="2800" dirty="0" err="1"/>
              <a:t>Baska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bassavcılıgından</a:t>
            </a:r>
            <a:r>
              <a:rPr lang="en-US" sz="2800" dirty="0"/>
              <a:t> </a:t>
            </a:r>
            <a:r>
              <a:rPr lang="en-US" sz="2800" dirty="0" err="1" smtClean="0"/>
              <a:t>yetkisizlik</a:t>
            </a:r>
            <a:r>
              <a:rPr lang="en-US" sz="2800" dirty="0" smtClean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</a:t>
            </a:r>
            <a:r>
              <a:rPr lang="en-US" sz="2800" dirty="0"/>
              <a:t> </a:t>
            </a:r>
            <a:r>
              <a:rPr lang="en-US" sz="2800" dirty="0" err="1"/>
              <a:t>derhal</a:t>
            </a:r>
            <a:r>
              <a:rPr lang="en-US" sz="2800" dirty="0"/>
              <a:t> UYAP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smtClean="0"/>
              <a:t>de</a:t>
            </a:r>
            <a:r>
              <a:rPr lang="tr-TR" sz="2800" dirty="0" smtClean="0"/>
              <a:t>ft</a:t>
            </a:r>
            <a:r>
              <a:rPr lang="en-US" sz="2800" dirty="0" err="1" smtClean="0"/>
              <a:t>erine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kaydedilerek</a:t>
            </a:r>
            <a:r>
              <a:rPr lang="en-US" sz="2800" dirty="0" smtClean="0"/>
              <a:t> </a:t>
            </a:r>
            <a:r>
              <a:rPr lang="en-US" sz="2800" dirty="0" err="1" smtClean="0"/>
              <a:t>yeni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en-US" sz="2800" dirty="0" err="1"/>
              <a:t>alınır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/>
              <a:t>sorusturmayı</a:t>
            </a:r>
            <a:r>
              <a:rPr lang="en-US" sz="2800" dirty="0"/>
              <a:t> </a:t>
            </a:r>
            <a:r>
              <a:rPr lang="en-US" sz="2800" dirty="0" err="1"/>
              <a:t>yürütecek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savcısına</a:t>
            </a:r>
            <a:r>
              <a:rPr lang="en-US" sz="2800" dirty="0"/>
              <a:t> </a:t>
            </a:r>
            <a:r>
              <a:rPr lang="en-US" sz="2800" dirty="0" err="1" smtClean="0"/>
              <a:t>gönderilir</a:t>
            </a:r>
            <a:r>
              <a:rPr lang="en-US" sz="2800" dirty="0"/>
              <a:t>.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 smtClean="0"/>
              <a:t>islemleri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kâtip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yapılır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791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TUTULMASI ZORUNLU KAYITLAR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smtClean="0"/>
              <a:t>B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rlest</a:t>
            </a:r>
            <a:r>
              <a:rPr lang="tr-TR" sz="2800" b="1" dirty="0" smtClean="0"/>
              <a:t>i</a:t>
            </a:r>
            <a:r>
              <a:rPr lang="en-US" sz="2800" b="1" dirty="0" smtClean="0"/>
              <a:t>r</a:t>
            </a:r>
            <a:r>
              <a:rPr lang="tr-TR" sz="2800" b="1" dirty="0" err="1"/>
              <a:t>i</a:t>
            </a:r>
            <a:r>
              <a:rPr lang="en-US" sz="2800" b="1" dirty="0" err="1" smtClean="0"/>
              <a:t>len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Ayrılan</a:t>
            </a:r>
            <a:r>
              <a:rPr lang="en-US" sz="2800" b="1" dirty="0"/>
              <a:t> </a:t>
            </a:r>
            <a:r>
              <a:rPr lang="en-US" sz="2800" b="1" dirty="0" err="1"/>
              <a:t>Sorusturma</a:t>
            </a:r>
            <a:r>
              <a:rPr lang="en-US" sz="2800" b="1" dirty="0"/>
              <a:t> </a:t>
            </a:r>
            <a:r>
              <a:rPr lang="en-US" sz="2800" b="1" dirty="0" err="1"/>
              <a:t>Evrakı</a:t>
            </a:r>
            <a:r>
              <a:rPr lang="en-US" sz="2800" b="1" dirty="0"/>
              <a:t> </a:t>
            </a:r>
            <a:r>
              <a:rPr lang="en-US" sz="2800" b="1" dirty="0" err="1"/>
              <a:t>Hakkında</a:t>
            </a:r>
            <a:r>
              <a:rPr lang="en-US" sz="2800" b="1" dirty="0"/>
              <a:t> </a:t>
            </a:r>
            <a:r>
              <a:rPr lang="en-US" sz="2800" b="1" dirty="0" err="1"/>
              <a:t>Yapılacak</a:t>
            </a:r>
            <a:r>
              <a:rPr lang="en-US" sz="2800" b="1" dirty="0"/>
              <a:t> </a:t>
            </a:r>
            <a:r>
              <a:rPr lang="en-US" sz="2800" b="1" dirty="0" err="1" smtClean="0"/>
              <a:t>Islem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 err="1" smtClean="0"/>
              <a:t>Birlestirilmesine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evrakının</a:t>
            </a:r>
            <a:r>
              <a:rPr lang="en-US" sz="2800" dirty="0"/>
              <a:t> </a:t>
            </a:r>
            <a:r>
              <a:rPr lang="en-US" sz="2800" dirty="0" err="1" smtClean="0"/>
              <a:t>hangi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birles-tirildigi</a:t>
            </a:r>
            <a:r>
              <a:rPr lang="en-US" sz="2800" dirty="0" smtClean="0"/>
              <a:t> </a:t>
            </a:r>
            <a:r>
              <a:rPr lang="en-US" sz="2800" dirty="0" err="1"/>
              <a:t>hususu</a:t>
            </a:r>
            <a:r>
              <a:rPr lang="en-US" sz="2800" dirty="0"/>
              <a:t> </a:t>
            </a:r>
            <a:r>
              <a:rPr lang="en-US" sz="2800" dirty="0" err="1"/>
              <a:t>düsünceler</a:t>
            </a:r>
            <a:r>
              <a:rPr lang="en-US" sz="2800" dirty="0"/>
              <a:t> </a:t>
            </a:r>
            <a:r>
              <a:rPr lang="en-US" sz="2800" dirty="0" err="1" smtClean="0"/>
              <a:t>hanesine</a:t>
            </a:r>
            <a:r>
              <a:rPr lang="en-US" sz="2800" dirty="0" smtClean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islemlere</a:t>
            </a:r>
            <a:r>
              <a:rPr lang="en-US" sz="2800" dirty="0" smtClean="0"/>
              <a:t> </a:t>
            </a:r>
            <a:r>
              <a:rPr lang="en-US" sz="2800" dirty="0" err="1" smtClean="0"/>
              <a:t>birlestirilen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</a:t>
            </a:r>
            <a:r>
              <a:rPr lang="en-US" sz="2800" dirty="0"/>
              <a:t> </a:t>
            </a:r>
            <a:r>
              <a:rPr lang="en-US" sz="2800" dirty="0" err="1" smtClean="0"/>
              <a:t>üzerinden</a:t>
            </a:r>
            <a:r>
              <a:rPr lang="en-US" sz="2800" dirty="0" smtClean="0"/>
              <a:t> </a:t>
            </a:r>
            <a:r>
              <a:rPr lang="en-US" sz="2800" dirty="0" err="1"/>
              <a:t>devam</a:t>
            </a:r>
            <a:r>
              <a:rPr lang="en-US" sz="2800" dirty="0"/>
              <a:t> </a:t>
            </a:r>
            <a:r>
              <a:rPr lang="en-US" sz="2800" dirty="0" err="1"/>
              <a:t>olunur</a:t>
            </a:r>
            <a:r>
              <a:rPr lang="en-US" sz="2800" dirty="0"/>
              <a:t>. </a:t>
            </a:r>
            <a:r>
              <a:rPr lang="en-US" sz="2800" dirty="0" err="1"/>
              <a:t>Düsünceler</a:t>
            </a:r>
            <a:r>
              <a:rPr lang="en-US" sz="2800" dirty="0"/>
              <a:t> </a:t>
            </a:r>
            <a:r>
              <a:rPr lang="en-US" sz="2800" dirty="0" err="1" smtClean="0"/>
              <a:t>hanesi</a:t>
            </a:r>
            <a:r>
              <a:rPr lang="en-US" sz="2800" dirty="0" smtClean="0"/>
              <a:t> </a:t>
            </a:r>
            <a:r>
              <a:rPr lang="en-US" sz="2800" dirty="0" err="1" smtClean="0"/>
              <a:t>kâtip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doldurulur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Sorusturma</a:t>
            </a:r>
            <a:r>
              <a:rPr lang="en-US" sz="2800" b="1" dirty="0"/>
              <a:t> </a:t>
            </a:r>
            <a:r>
              <a:rPr lang="en-US" sz="2800" b="1" dirty="0" err="1"/>
              <a:t>Dosyaları</a:t>
            </a:r>
            <a:r>
              <a:rPr lang="en-US" sz="2800" b="1" dirty="0"/>
              <a:t> </a:t>
            </a:r>
            <a:r>
              <a:rPr lang="en-US" sz="2800" dirty="0"/>
              <a:t>Her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</a:t>
            </a:r>
            <a:r>
              <a:rPr lang="en-US" sz="2800" dirty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/>
              <a:t>gününde</a:t>
            </a:r>
            <a:r>
              <a:rPr lang="en-US" sz="2800" dirty="0"/>
              <a:t> </a:t>
            </a:r>
            <a:r>
              <a:rPr lang="en-US" sz="2800" dirty="0" err="1"/>
              <a:t>ayrı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düzenlenir</a:t>
            </a:r>
            <a:r>
              <a:rPr lang="en-US" sz="2800" dirty="0"/>
              <a:t>. </a:t>
            </a:r>
            <a:r>
              <a:rPr lang="en-US" sz="2800" dirty="0" err="1"/>
              <a:t>Dosyanın</a:t>
            </a:r>
            <a:r>
              <a:rPr lang="en-US" sz="2800" dirty="0"/>
              <a:t> sol </a:t>
            </a:r>
            <a:r>
              <a:rPr lang="en-US" sz="2800" dirty="0" err="1" smtClean="0"/>
              <a:t>kösesine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 </a:t>
            </a:r>
            <a:r>
              <a:rPr lang="en-US" sz="2800" dirty="0" err="1" smtClean="0"/>
              <a:t>Iddianame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kovusturmaya</a:t>
            </a:r>
            <a:r>
              <a:rPr lang="en-US" sz="2800" dirty="0"/>
              <a:t> </a:t>
            </a:r>
            <a:r>
              <a:rPr lang="en-US" sz="2800" dirty="0" err="1" smtClean="0"/>
              <a:t>ait</a:t>
            </a:r>
            <a:r>
              <a:rPr lang="en-US" sz="2800" dirty="0" smtClean="0"/>
              <a:t> </a:t>
            </a:r>
            <a:r>
              <a:rPr lang="en-US" sz="2800" dirty="0" err="1"/>
              <a:t>bütün</a:t>
            </a:r>
            <a:r>
              <a:rPr lang="en-US" sz="2800" dirty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dilekçeler</a:t>
            </a:r>
            <a:r>
              <a:rPr lang="en-US" sz="2800" dirty="0"/>
              <a:t>, </a:t>
            </a:r>
            <a:r>
              <a:rPr lang="en-US" sz="2800" dirty="0" err="1"/>
              <a:t>arasına</a:t>
            </a:r>
            <a:r>
              <a:rPr lang="en-US" sz="2800" dirty="0"/>
              <a:t> </a:t>
            </a:r>
            <a:r>
              <a:rPr lang="en-US" sz="2800" dirty="0" err="1" smtClean="0"/>
              <a:t>hiçbir</a:t>
            </a:r>
            <a:r>
              <a:rPr lang="en-US" sz="2800" dirty="0" smtClean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/>
              <a:t>karıstırılmaksızın</a:t>
            </a:r>
            <a:r>
              <a:rPr lang="en-US" sz="2800" dirty="0"/>
              <a:t> </a:t>
            </a:r>
            <a:r>
              <a:rPr lang="en-US" sz="2800" dirty="0" err="1"/>
              <a:t>durusma</a:t>
            </a:r>
            <a:r>
              <a:rPr lang="en-US" sz="2800" dirty="0"/>
              <a:t> </a:t>
            </a:r>
            <a:r>
              <a:rPr lang="en-US" sz="2800" dirty="0" err="1"/>
              <a:t>tutanagı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tarih</a:t>
            </a:r>
            <a:r>
              <a:rPr lang="en-US" sz="2800" dirty="0" smtClean="0"/>
              <a:t> </a:t>
            </a:r>
            <a:r>
              <a:rPr lang="en-US" sz="2800" dirty="0" err="1"/>
              <a:t>sırasıyla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kâgıtların</a:t>
            </a:r>
            <a:r>
              <a:rPr lang="en-US" sz="2800" dirty="0"/>
              <a:t> </a:t>
            </a:r>
            <a:r>
              <a:rPr lang="en-US" sz="2800" dirty="0" err="1"/>
              <a:t>kenarları</a:t>
            </a:r>
            <a:r>
              <a:rPr lang="en-US" sz="2800" dirty="0"/>
              <a:t> </a:t>
            </a:r>
            <a:r>
              <a:rPr lang="en-US" sz="2800" dirty="0" err="1"/>
              <a:t>ortalama</a:t>
            </a:r>
            <a:r>
              <a:rPr lang="en-US" sz="2800" dirty="0"/>
              <a:t> </a:t>
            </a:r>
            <a:r>
              <a:rPr lang="en-US" sz="2800" dirty="0" err="1" smtClean="0"/>
              <a:t>delinmek</a:t>
            </a:r>
            <a:r>
              <a:rPr lang="en-US" sz="2800" dirty="0" smtClean="0"/>
              <a:t> </a:t>
            </a:r>
            <a:r>
              <a:rPr lang="en-US" sz="2800" dirty="0" err="1" smtClean="0"/>
              <a:t>suretiyle</a:t>
            </a:r>
            <a:r>
              <a:rPr lang="en-US" sz="2800" dirty="0" smtClean="0"/>
              <a:t> </a:t>
            </a:r>
            <a:r>
              <a:rPr lang="en-US" sz="2800" dirty="0" err="1"/>
              <a:t>dosyaya</a:t>
            </a:r>
            <a:r>
              <a:rPr lang="en-US" sz="2800" dirty="0"/>
              <a:t> </a:t>
            </a:r>
            <a:r>
              <a:rPr lang="en-US" sz="2800" dirty="0" err="1" smtClean="0"/>
              <a:t>birer</a:t>
            </a:r>
            <a:r>
              <a:rPr lang="en-US" sz="2800" dirty="0" smtClean="0"/>
              <a:t> </a:t>
            </a:r>
            <a:r>
              <a:rPr lang="en-US" sz="2800" dirty="0" err="1" smtClean="0"/>
              <a:t>birer</a:t>
            </a:r>
            <a:r>
              <a:rPr lang="en-US" sz="2800" dirty="0" smtClean="0"/>
              <a:t> </a:t>
            </a:r>
            <a:r>
              <a:rPr lang="en-US" sz="2800" dirty="0" err="1" smtClean="0"/>
              <a:t>eklenir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115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/>
              <a:t>Aynı</a:t>
            </a:r>
            <a:r>
              <a:rPr lang="en-US" sz="2800" dirty="0"/>
              <a:t> </a:t>
            </a:r>
            <a:r>
              <a:rPr lang="en-US" sz="2800" dirty="0" err="1"/>
              <a:t>türden</a:t>
            </a:r>
            <a:r>
              <a:rPr lang="en-US" sz="2800" dirty="0"/>
              <a:t> </a:t>
            </a:r>
            <a:r>
              <a:rPr lang="en-US" sz="2800" dirty="0" err="1"/>
              <a:t>belge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tutanakların</a:t>
            </a:r>
            <a:r>
              <a:rPr lang="en-US" sz="2800" dirty="0"/>
              <a:t> </a:t>
            </a:r>
            <a:r>
              <a:rPr lang="en-US" sz="2800" dirty="0" err="1"/>
              <a:t>aslı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suretlerinin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(</a:t>
            </a:r>
            <a:r>
              <a:rPr lang="en-US" sz="2800" dirty="0" err="1"/>
              <a:t>klasör</a:t>
            </a:r>
            <a:r>
              <a:rPr lang="en-US" sz="2800" dirty="0"/>
              <a:t>) </a:t>
            </a:r>
            <a:r>
              <a:rPr lang="en-US" sz="2800" dirty="0" err="1" smtClean="0"/>
              <a:t>içerisinde</a:t>
            </a:r>
            <a:r>
              <a:rPr lang="en-US" sz="2800" dirty="0"/>
              <a:t>, </a:t>
            </a:r>
            <a:r>
              <a:rPr lang="en-US" sz="2800" dirty="0" err="1" smtClean="0"/>
              <a:t>tarih</a:t>
            </a:r>
            <a:r>
              <a:rPr lang="en-US" sz="2800" dirty="0" smtClean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numarasına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muhafaza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isleri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müdürleri</a:t>
            </a:r>
            <a:r>
              <a:rPr lang="en-US" sz="2800" dirty="0" smtClean="0"/>
              <a:t>, </a:t>
            </a:r>
            <a:r>
              <a:rPr lang="en-US" sz="2800" dirty="0" err="1"/>
              <a:t>asagıda</a:t>
            </a:r>
            <a:r>
              <a:rPr lang="en-US" sz="2800" dirty="0"/>
              <a:t> </a:t>
            </a:r>
            <a:r>
              <a:rPr lang="en-US" sz="2800" dirty="0" err="1" smtClean="0"/>
              <a:t>belirtilen</a:t>
            </a:r>
            <a:r>
              <a:rPr lang="en-US" sz="2800" dirty="0" smtClean="0"/>
              <a:t> </a:t>
            </a:r>
            <a:r>
              <a:rPr lang="en-US" sz="2800" dirty="0" err="1"/>
              <a:t>kortonları</a:t>
            </a:r>
            <a:r>
              <a:rPr lang="en-US" sz="2800" dirty="0"/>
              <a:t> UYAP </a:t>
            </a:r>
            <a:r>
              <a:rPr lang="en-US" sz="2800" dirty="0" err="1" smtClean="0"/>
              <a:t>sisteminde</a:t>
            </a:r>
            <a:r>
              <a:rPr lang="en-US" sz="2800" dirty="0" smtClean="0"/>
              <a:t> </a:t>
            </a:r>
            <a:r>
              <a:rPr lang="en-US" sz="2800" dirty="0" err="1"/>
              <a:t>tutmakla</a:t>
            </a:r>
            <a:r>
              <a:rPr lang="en-US" sz="2800" dirty="0"/>
              <a:t> </a:t>
            </a:r>
            <a:r>
              <a:rPr lang="en-US" sz="2800" dirty="0" err="1"/>
              <a:t>zorunludur</a:t>
            </a:r>
            <a:r>
              <a:rPr lang="en-US" sz="2800" dirty="0"/>
              <a:t>. </a:t>
            </a:r>
            <a:r>
              <a:rPr lang="en-US" sz="2800" dirty="0" err="1"/>
              <a:t>Ayrıca</a:t>
            </a:r>
            <a:r>
              <a:rPr lang="en-US" sz="2800" dirty="0"/>
              <a:t> </a:t>
            </a:r>
            <a:r>
              <a:rPr lang="en-US" sz="2800" dirty="0" err="1" smtClean="0"/>
              <a:t>asagıdaki</a:t>
            </a:r>
            <a:r>
              <a:rPr lang="en-US" sz="2800" dirty="0" smtClean="0"/>
              <a:t> </a:t>
            </a:r>
            <a:r>
              <a:rPr lang="en-US" sz="2800" dirty="0"/>
              <a:t>(g), </a:t>
            </a:r>
            <a:r>
              <a:rPr lang="en-US" sz="2800" dirty="0" smtClean="0"/>
              <a:t>(i) </a:t>
            </a:r>
            <a:r>
              <a:rPr lang="en-US" sz="2800" dirty="0" err="1"/>
              <a:t>ve</a:t>
            </a:r>
            <a:r>
              <a:rPr lang="en-US" sz="2800" dirty="0"/>
              <a:t> (j) </a:t>
            </a:r>
            <a:r>
              <a:rPr lang="en-US" sz="2800" dirty="0" err="1" smtClean="0"/>
              <a:t>bentlerinde</a:t>
            </a:r>
            <a:r>
              <a:rPr lang="en-US" sz="2800" dirty="0" smtClean="0"/>
              <a:t> </a:t>
            </a:r>
            <a:r>
              <a:rPr lang="en-US" sz="2800" dirty="0" err="1" smtClean="0"/>
              <a:t>gösterilen</a:t>
            </a:r>
            <a:r>
              <a:rPr lang="en-US" sz="2800" dirty="0" smtClean="0"/>
              <a:t> </a:t>
            </a:r>
            <a:r>
              <a:rPr lang="en-US" sz="2800" dirty="0" err="1"/>
              <a:t>kartonların</a:t>
            </a:r>
            <a:r>
              <a:rPr lang="en-US" sz="2800" dirty="0"/>
              <a:t> </a:t>
            </a:r>
            <a:r>
              <a:rPr lang="en-US" sz="2800" dirty="0" err="1" smtClean="0"/>
              <a:t>fiziki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da </a:t>
            </a:r>
            <a:r>
              <a:rPr lang="en-US" sz="2800" dirty="0" err="1"/>
              <a:t>tutulması</a:t>
            </a:r>
            <a:r>
              <a:rPr lang="en-US" sz="2800" dirty="0"/>
              <a:t> </a:t>
            </a:r>
            <a:r>
              <a:rPr lang="en-US" sz="2800" dirty="0" err="1" smtClean="0"/>
              <a:t>gerekir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  <a:r>
              <a:rPr lang="en-US" sz="2800" dirty="0" err="1" smtClean="0"/>
              <a:t>edilmesine</a:t>
            </a:r>
            <a:r>
              <a:rPr lang="en-US" sz="2800" dirty="0" smtClean="0"/>
              <a:t> </a:t>
            </a:r>
            <a:r>
              <a:rPr lang="en-US" sz="2800" dirty="0" err="1"/>
              <a:t>karton</a:t>
            </a:r>
            <a:r>
              <a:rPr lang="en-US" sz="2800" dirty="0"/>
              <a:t> </a:t>
            </a:r>
            <a:r>
              <a:rPr lang="en-US" sz="2800" dirty="0" err="1" smtClean="0"/>
              <a:t>denilir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a. </a:t>
            </a:r>
            <a:r>
              <a:rPr lang="en-US" sz="2800" dirty="0" err="1" smtClean="0"/>
              <a:t>Iddianame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 smtClean="0"/>
              <a:t>,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b. </a:t>
            </a:r>
            <a:r>
              <a:rPr lang="en-US" sz="2800" dirty="0" err="1" smtClean="0"/>
              <a:t>Kovusturmaya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olmadıgına</a:t>
            </a:r>
            <a:r>
              <a:rPr lang="en-US" sz="2800" dirty="0"/>
              <a:t> </a:t>
            </a:r>
            <a:r>
              <a:rPr lang="en-US" sz="2800" dirty="0" err="1" smtClean="0"/>
              <a:t>dair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749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800" dirty="0" smtClean="0"/>
              <a:t>c. </a:t>
            </a:r>
            <a:r>
              <a:rPr lang="en-US" sz="2800" dirty="0" err="1" smtClean="0"/>
              <a:t>Fezleke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smtClean="0"/>
              <a:t>ç</a:t>
            </a:r>
            <a:r>
              <a:rPr lang="en-US" sz="2800" dirty="0"/>
              <a:t>. </a:t>
            </a:r>
            <a:r>
              <a:rPr lang="en-US" sz="2800" dirty="0" err="1" smtClean="0"/>
              <a:t>Görevsizlik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yetkisizlik</a:t>
            </a:r>
            <a:r>
              <a:rPr lang="en-US" sz="2800" dirty="0" smtClean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smtClean="0"/>
              <a:t>d</a:t>
            </a:r>
            <a:r>
              <a:rPr lang="en-US" sz="2800" dirty="0"/>
              <a:t>.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davasının</a:t>
            </a:r>
            <a:r>
              <a:rPr lang="en-US" sz="2800" dirty="0"/>
              <a:t> </a:t>
            </a:r>
            <a:r>
              <a:rPr lang="en-US" sz="2800" dirty="0" err="1"/>
              <a:t>açılmasının</a:t>
            </a:r>
            <a:r>
              <a:rPr lang="en-US" sz="2800" dirty="0"/>
              <a:t> </a:t>
            </a:r>
            <a:r>
              <a:rPr lang="en-US" sz="2800" dirty="0" err="1" smtClean="0"/>
              <a:t>ertelenmesine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smtClean="0"/>
              <a:t>e</a:t>
            </a:r>
            <a:r>
              <a:rPr lang="en-US" sz="2800" dirty="0"/>
              <a:t>. </a:t>
            </a:r>
            <a:r>
              <a:rPr lang="en-US" sz="2800" dirty="0" err="1" smtClean="0"/>
              <a:t>Idari</a:t>
            </a:r>
            <a:r>
              <a:rPr lang="en-US" sz="2800" dirty="0" smtClean="0"/>
              <a:t> </a:t>
            </a:r>
            <a:r>
              <a:rPr lang="en-US" sz="2800" dirty="0" err="1"/>
              <a:t>yaptırım</a:t>
            </a:r>
            <a:r>
              <a:rPr lang="en-US" sz="2800" dirty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smtClean="0"/>
              <a:t>f</a:t>
            </a:r>
            <a:r>
              <a:rPr lang="en-US" sz="2800" dirty="0"/>
              <a:t>. </a:t>
            </a:r>
            <a:r>
              <a:rPr lang="en-US" sz="2800" dirty="0" err="1" smtClean="0"/>
              <a:t>Degisik</a:t>
            </a:r>
            <a:r>
              <a:rPr lang="en-US" sz="2800" dirty="0" smtClean="0"/>
              <a:t> </a:t>
            </a:r>
            <a:r>
              <a:rPr lang="en-US" sz="2800" dirty="0" err="1" smtClean="0"/>
              <a:t>isler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smtClean="0"/>
              <a:t>g</a:t>
            </a:r>
            <a:r>
              <a:rPr lang="en-US" sz="2800" dirty="0"/>
              <a:t>. </a:t>
            </a:r>
            <a:r>
              <a:rPr lang="en-US" sz="2800" dirty="0" err="1" smtClean="0"/>
              <a:t>Hapis</a:t>
            </a:r>
            <a:r>
              <a:rPr lang="en-US" sz="2800" dirty="0" smtClean="0"/>
              <a:t> </a:t>
            </a:r>
            <a:r>
              <a:rPr lang="en-US" sz="2800" dirty="0" err="1"/>
              <a:t>cezasının</a:t>
            </a:r>
            <a:r>
              <a:rPr lang="en-US" sz="2800" dirty="0"/>
              <a:t> </a:t>
            </a:r>
            <a:r>
              <a:rPr lang="en-US" sz="2800" dirty="0" err="1" smtClean="0"/>
              <a:t>infazının</a:t>
            </a:r>
            <a:r>
              <a:rPr lang="en-US" sz="2800" dirty="0" smtClean="0"/>
              <a:t> </a:t>
            </a:r>
            <a:r>
              <a:rPr lang="en-US" sz="2800" dirty="0" err="1" smtClean="0"/>
              <a:t>ertelenmesi</a:t>
            </a:r>
            <a:r>
              <a:rPr lang="en-US" sz="2800" dirty="0" smtClean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g. 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 smtClean="0"/>
              <a:t>tebligat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posta</a:t>
            </a:r>
            <a:r>
              <a:rPr lang="en-US" sz="2800" dirty="0"/>
              <a:t> </a:t>
            </a:r>
            <a:r>
              <a:rPr lang="en-US" sz="2800" dirty="0" err="1" smtClean="0"/>
              <a:t>gönderileri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smtClean="0"/>
              <a:t>h</a:t>
            </a:r>
            <a:r>
              <a:rPr lang="en-US" sz="2800" dirty="0"/>
              <a:t>. Is </a:t>
            </a:r>
            <a:r>
              <a:rPr lang="en-US" sz="2800" dirty="0" err="1" smtClean="0"/>
              <a:t>cetvelleri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dirty="0" smtClean="0"/>
              <a:t>ı</a:t>
            </a:r>
            <a:r>
              <a:rPr lang="en-US" sz="2800" dirty="0"/>
              <a:t>. </a:t>
            </a:r>
            <a:r>
              <a:rPr lang="en-US" sz="2800" dirty="0" err="1" smtClean="0"/>
              <a:t>Te</a:t>
            </a:r>
            <a:r>
              <a:rPr lang="tr-TR" sz="2800" dirty="0" smtClean="0"/>
              <a:t>ft</a:t>
            </a:r>
            <a:r>
              <a:rPr lang="en-US" sz="2800" dirty="0" smtClean="0"/>
              <a:t>is </a:t>
            </a:r>
            <a:r>
              <a:rPr lang="en-US" sz="2800" dirty="0" err="1" smtClean="0"/>
              <a:t>tavsiyeler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j. </a:t>
            </a:r>
            <a:r>
              <a:rPr lang="en-US" sz="2800" dirty="0" err="1" smtClean="0"/>
              <a:t>Denetleme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/>
              <a:t>k</a:t>
            </a:r>
            <a:r>
              <a:rPr lang="en-US" sz="2800" dirty="0" smtClean="0"/>
              <a:t>. </a:t>
            </a:r>
            <a:r>
              <a:rPr lang="en-US" sz="2800" dirty="0" err="1" smtClean="0"/>
              <a:t>Zimmet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280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Iddaname</a:t>
            </a:r>
            <a:r>
              <a:rPr lang="en-US" sz="2800" b="1" dirty="0"/>
              <a:t> </a:t>
            </a:r>
            <a:r>
              <a:rPr lang="en-US" sz="2800" b="1" dirty="0" err="1"/>
              <a:t>Kartonu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/>
              <a:t>düzenlenen</a:t>
            </a:r>
            <a:r>
              <a:rPr lang="en-US" sz="2800" dirty="0"/>
              <a:t> </a:t>
            </a:r>
            <a:r>
              <a:rPr lang="en-US" sz="2800" dirty="0" err="1" smtClean="0"/>
              <a:t>iddianamelerin</a:t>
            </a:r>
            <a:r>
              <a:rPr lang="en-US" sz="2800" dirty="0" smtClean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Kovusturmaya</a:t>
            </a:r>
            <a:r>
              <a:rPr lang="en-US" sz="2800" b="1" dirty="0"/>
              <a:t> </a:t>
            </a:r>
            <a:r>
              <a:rPr lang="en-US" sz="2800" b="1" dirty="0" err="1"/>
              <a:t>Yer</a:t>
            </a:r>
            <a:r>
              <a:rPr lang="en-US" sz="2800" b="1" dirty="0"/>
              <a:t> </a:t>
            </a:r>
            <a:r>
              <a:rPr lang="en-US" sz="2800" b="1" dirty="0" err="1"/>
              <a:t>Olmadıgına</a:t>
            </a:r>
            <a:r>
              <a:rPr lang="en-US" sz="2800" b="1" dirty="0"/>
              <a:t> </a:t>
            </a:r>
            <a:r>
              <a:rPr lang="en-US" sz="2800" b="1" dirty="0" smtClean="0"/>
              <a:t>Da</a:t>
            </a:r>
            <a:r>
              <a:rPr lang="tr-TR" sz="2800" b="1" dirty="0" smtClean="0"/>
              <a:t>i</a:t>
            </a:r>
            <a:r>
              <a:rPr lang="en-US" sz="2800" b="1" dirty="0" smtClean="0"/>
              <a:t>r </a:t>
            </a:r>
            <a:r>
              <a:rPr lang="en-US" sz="2800" b="1" dirty="0" err="1"/>
              <a:t>Karar</a:t>
            </a:r>
            <a:r>
              <a:rPr lang="en-US" sz="2800" b="1" dirty="0"/>
              <a:t> </a:t>
            </a:r>
            <a:r>
              <a:rPr lang="en-US" sz="2800" b="1" dirty="0" err="1" smtClean="0"/>
              <a:t>Kartonu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kovusturmaya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olmadıgına</a:t>
            </a:r>
            <a:r>
              <a:rPr lang="en-US" sz="2800" dirty="0"/>
              <a:t> </a:t>
            </a:r>
            <a:r>
              <a:rPr lang="en-US" sz="2800" dirty="0" err="1" smtClean="0"/>
              <a:t>dair</a:t>
            </a:r>
            <a:r>
              <a:rPr lang="en-US" sz="2800" dirty="0" smtClean="0"/>
              <a:t> </a:t>
            </a:r>
            <a:r>
              <a:rPr lang="en-US" sz="2800" dirty="0" err="1"/>
              <a:t>kararların</a:t>
            </a:r>
            <a:r>
              <a:rPr lang="en-US" sz="2800" dirty="0"/>
              <a:t> </a:t>
            </a:r>
            <a:r>
              <a:rPr lang="en-US" sz="2800" dirty="0" err="1"/>
              <a:t>saklan-dıgı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Fezleke</a:t>
            </a:r>
            <a:r>
              <a:rPr lang="en-US" sz="2800" b="1" dirty="0"/>
              <a:t> </a:t>
            </a:r>
            <a:r>
              <a:rPr lang="en-US" sz="2800" b="1" dirty="0" err="1"/>
              <a:t>Kartonu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 smtClean="0"/>
              <a:t>nedeniyle</a:t>
            </a:r>
            <a:r>
              <a:rPr lang="en-US" sz="2800" dirty="0" smtClean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 smtClean="0"/>
              <a:t>bassavcılıgına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 smtClean="0"/>
              <a:t>fezlekelerin</a:t>
            </a:r>
            <a:r>
              <a:rPr lang="en-US" sz="2800" dirty="0" smtClean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Fikrî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Sınaî</a:t>
            </a:r>
            <a:r>
              <a:rPr lang="en-US" sz="2800" dirty="0"/>
              <a:t> </a:t>
            </a:r>
            <a:r>
              <a:rPr lang="en-US" sz="2800" dirty="0" err="1"/>
              <a:t>Haklar</a:t>
            </a:r>
            <a:r>
              <a:rPr lang="en-US" sz="2800" dirty="0"/>
              <a:t> </a:t>
            </a:r>
            <a:r>
              <a:rPr lang="en-US" sz="2800" dirty="0" err="1" smtClean="0"/>
              <a:t>Mahkemesinin</a:t>
            </a:r>
            <a:r>
              <a:rPr lang="en-US" sz="2800" dirty="0" smtClean="0"/>
              <a:t> </a:t>
            </a:r>
            <a:r>
              <a:rPr lang="en-US" sz="2800" dirty="0" err="1" smtClean="0"/>
              <a:t>görevine</a:t>
            </a:r>
            <a:r>
              <a:rPr lang="en-US" sz="2800" dirty="0" smtClean="0"/>
              <a:t> </a:t>
            </a:r>
            <a:r>
              <a:rPr lang="en-US" sz="2800" dirty="0" err="1" smtClean="0"/>
              <a:t>giren</a:t>
            </a:r>
            <a:r>
              <a:rPr lang="en-US" sz="2800" dirty="0" smtClean="0"/>
              <a:t> </a:t>
            </a:r>
            <a:r>
              <a:rPr lang="en-US" sz="2800" dirty="0" err="1"/>
              <a:t>suçlarla</a:t>
            </a:r>
            <a:r>
              <a:rPr lang="en-US" sz="2800" dirty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düzenlenen</a:t>
            </a:r>
            <a:r>
              <a:rPr lang="en-US" sz="2800" dirty="0"/>
              <a:t> </a:t>
            </a:r>
            <a:r>
              <a:rPr lang="en-US" sz="2800" dirty="0" err="1"/>
              <a:t>fezlekeler</a:t>
            </a:r>
            <a:r>
              <a:rPr lang="en-US" sz="2800" dirty="0"/>
              <a:t> de </a:t>
            </a:r>
            <a:r>
              <a:rPr lang="en-US" sz="2800" dirty="0" err="1"/>
              <a:t>kartonda</a:t>
            </a:r>
            <a:r>
              <a:rPr lang="en-US" sz="2800" dirty="0"/>
              <a:t> </a:t>
            </a:r>
            <a:r>
              <a:rPr lang="en-US" sz="2800" dirty="0" err="1" smtClean="0"/>
              <a:t>saklanır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40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err="1"/>
              <a:t>Görevszlk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Yetkszlk</a:t>
            </a:r>
            <a:r>
              <a:rPr lang="en-US" sz="2800" b="1" dirty="0"/>
              <a:t> </a:t>
            </a:r>
            <a:r>
              <a:rPr lang="en-US" sz="2800" b="1" dirty="0" err="1" smtClean="0"/>
              <a:t>Kartonu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bassavcılıklarınca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 smtClean="0"/>
              <a:t>görevsizlik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yetkisizlik</a:t>
            </a:r>
            <a:r>
              <a:rPr lang="en-US" sz="2800" dirty="0" smtClean="0"/>
              <a:t> </a:t>
            </a:r>
            <a:r>
              <a:rPr lang="en-US" sz="2800" dirty="0" err="1"/>
              <a:t>kararlarının</a:t>
            </a:r>
            <a:r>
              <a:rPr lang="en-US" sz="2800" dirty="0"/>
              <a:t> </a:t>
            </a:r>
            <a:r>
              <a:rPr lang="en-US" sz="2800" dirty="0" err="1" smtClean="0"/>
              <a:t>tarih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numa-ra</a:t>
            </a:r>
            <a:r>
              <a:rPr lang="en-US" sz="2800" dirty="0"/>
              <a:t> </a:t>
            </a:r>
            <a:r>
              <a:rPr lang="en-US" sz="2800" dirty="0" err="1"/>
              <a:t>sırasına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r>
              <a:rPr lang="en-US" sz="2800" dirty="0" err="1" smtClean="0"/>
              <a:t>Isin</a:t>
            </a:r>
            <a:r>
              <a:rPr lang="en-US" sz="2800" dirty="0" smtClean="0"/>
              <a:t> </a:t>
            </a:r>
            <a:r>
              <a:rPr lang="en-US" sz="2800" dirty="0" err="1"/>
              <a:t>yogunluguna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kartonlar</a:t>
            </a:r>
            <a:r>
              <a:rPr lang="en-US" sz="2800" dirty="0"/>
              <a:t> </a:t>
            </a:r>
            <a:r>
              <a:rPr lang="en-US" sz="2800" dirty="0" err="1"/>
              <a:t>ayrı</a:t>
            </a:r>
            <a:r>
              <a:rPr lang="en-US" sz="2800" dirty="0"/>
              <a:t> </a:t>
            </a:r>
            <a:r>
              <a:rPr lang="en-US" sz="2800" dirty="0" err="1" smtClean="0"/>
              <a:t>tutulabilir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/>
              <a:t>Kamu</a:t>
            </a:r>
            <a:r>
              <a:rPr lang="en-US" sz="2800" b="1" dirty="0"/>
              <a:t> </a:t>
            </a:r>
            <a:r>
              <a:rPr lang="en-US" sz="2800" b="1" dirty="0" err="1"/>
              <a:t>Davasının</a:t>
            </a:r>
            <a:r>
              <a:rPr lang="en-US" sz="2800" b="1" dirty="0"/>
              <a:t> </a:t>
            </a:r>
            <a:r>
              <a:rPr lang="en-US" sz="2800" b="1" dirty="0" err="1"/>
              <a:t>Açılmasının</a:t>
            </a:r>
            <a:r>
              <a:rPr lang="en-US" sz="2800" b="1" dirty="0"/>
              <a:t> </a:t>
            </a:r>
            <a:r>
              <a:rPr lang="en-US" sz="2800" b="1" dirty="0" err="1" smtClean="0"/>
              <a:t>Ertelenmes</a:t>
            </a:r>
            <a:r>
              <a:rPr lang="tr-TR" sz="2800" b="1" dirty="0" smtClean="0"/>
              <a:t>i</a:t>
            </a:r>
            <a:r>
              <a:rPr lang="en-US" sz="2800" b="1" dirty="0" smtClean="0"/>
              <a:t>ne Il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sk</a:t>
            </a:r>
            <a:r>
              <a:rPr lang="tr-TR" sz="2800" b="1" dirty="0" smtClean="0"/>
              <a:t>i</a:t>
            </a:r>
            <a:r>
              <a:rPr lang="en-US" sz="2800" b="1" dirty="0" smtClean="0"/>
              <a:t>n </a:t>
            </a:r>
            <a:r>
              <a:rPr lang="en-US" sz="2800" b="1" dirty="0" err="1"/>
              <a:t>Karar</a:t>
            </a:r>
            <a:r>
              <a:rPr lang="en-US" sz="2800" b="1" dirty="0"/>
              <a:t> </a:t>
            </a:r>
            <a:r>
              <a:rPr lang="en-US" sz="2800" b="1" dirty="0" err="1"/>
              <a:t>Kartonu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davasının</a:t>
            </a:r>
            <a:r>
              <a:rPr lang="en-US" sz="2800" dirty="0"/>
              <a:t> </a:t>
            </a:r>
            <a:r>
              <a:rPr lang="en-US" sz="2800" dirty="0" err="1"/>
              <a:t>açılmasının</a:t>
            </a:r>
            <a:r>
              <a:rPr lang="en-US" sz="2800" dirty="0"/>
              <a:t> </a:t>
            </a:r>
            <a:r>
              <a:rPr lang="en-US" sz="2800" dirty="0" err="1" smtClean="0"/>
              <a:t>ertelenmesine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/>
              <a:t>ka-rarların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 smtClean="0"/>
              <a:t>kartondur</a:t>
            </a:r>
            <a:r>
              <a:rPr lang="tr-TR" sz="2800" dirty="0" smtClean="0"/>
              <a:t>.</a:t>
            </a:r>
          </a:p>
          <a:p>
            <a:pPr marL="0" indent="0" algn="just">
              <a:buNone/>
            </a:pPr>
            <a:r>
              <a:rPr lang="en-US" sz="2800" b="1" dirty="0" err="1" smtClean="0"/>
              <a:t>Idar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Yaptırım</a:t>
            </a:r>
            <a:r>
              <a:rPr lang="en-US" sz="2800" b="1" dirty="0"/>
              <a:t> </a:t>
            </a:r>
            <a:r>
              <a:rPr lang="en-US" sz="2800" b="1" dirty="0" err="1"/>
              <a:t>Kararı</a:t>
            </a:r>
            <a:r>
              <a:rPr lang="en-US" sz="2800" b="1" dirty="0"/>
              <a:t> </a:t>
            </a:r>
            <a:r>
              <a:rPr lang="en-US" sz="2800" b="1" dirty="0" err="1"/>
              <a:t>Kartonu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 smtClean="0"/>
              <a:t>idari</a:t>
            </a:r>
            <a:r>
              <a:rPr lang="en-US" sz="2800" dirty="0" smtClean="0"/>
              <a:t> </a:t>
            </a:r>
            <a:r>
              <a:rPr lang="en-US" sz="2800" dirty="0" err="1"/>
              <a:t>yaptırım</a:t>
            </a:r>
            <a:r>
              <a:rPr lang="en-US" sz="2800" dirty="0"/>
              <a:t> </a:t>
            </a:r>
            <a:r>
              <a:rPr lang="en-US" sz="2800" dirty="0" err="1"/>
              <a:t>kararlarının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599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Deg</a:t>
            </a:r>
            <a:r>
              <a:rPr lang="tr-TR" sz="2800" b="1" dirty="0" smtClean="0"/>
              <a:t>işi</a:t>
            </a:r>
            <a:r>
              <a:rPr lang="en-US" sz="2800" b="1" dirty="0" smtClean="0"/>
              <a:t>k </a:t>
            </a:r>
            <a:r>
              <a:rPr lang="en-US" sz="2800" b="1" dirty="0" err="1"/>
              <a:t>Isler</a:t>
            </a:r>
            <a:r>
              <a:rPr lang="en-US" sz="2800" b="1" dirty="0"/>
              <a:t> </a:t>
            </a:r>
            <a:r>
              <a:rPr lang="en-US" sz="2800" b="1" dirty="0" err="1" smtClean="0"/>
              <a:t>Kartonu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</a:t>
            </a:r>
            <a:r>
              <a:rPr lang="en-US" sz="2800" dirty="0" err="1" smtClean="0"/>
              <a:t>diger</a:t>
            </a:r>
            <a:r>
              <a:rPr lang="en-US" sz="2800" dirty="0" smtClean="0"/>
              <a:t> </a:t>
            </a:r>
            <a:r>
              <a:rPr lang="en-US" sz="2800" dirty="0" err="1"/>
              <a:t>kartonlarda</a:t>
            </a:r>
            <a:r>
              <a:rPr lang="en-US" sz="2800" dirty="0"/>
              <a:t> </a:t>
            </a:r>
            <a:r>
              <a:rPr lang="en-US" sz="2800" dirty="0" err="1"/>
              <a:t>saklanması</a:t>
            </a:r>
            <a:r>
              <a:rPr lang="en-US" sz="2800" dirty="0"/>
              <a:t> </a:t>
            </a:r>
            <a:r>
              <a:rPr lang="en-US" sz="2800" dirty="0" err="1"/>
              <a:t>gerekmeyen</a:t>
            </a:r>
            <a:r>
              <a:rPr lang="en-US" sz="2800" dirty="0"/>
              <a:t> </a:t>
            </a:r>
            <a:r>
              <a:rPr lang="en-US" sz="2800" dirty="0" err="1" smtClean="0"/>
              <a:t>islem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kararların</a:t>
            </a:r>
            <a:r>
              <a:rPr lang="en-US" sz="2800" dirty="0" smtClean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Hap</a:t>
            </a:r>
            <a:r>
              <a:rPr lang="tr-TR" sz="2800" b="1" dirty="0" smtClean="0"/>
              <a:t>i</a:t>
            </a:r>
            <a:r>
              <a:rPr lang="en-US" sz="2800" b="1" dirty="0" smtClean="0"/>
              <a:t>s </a:t>
            </a:r>
            <a:r>
              <a:rPr lang="en-US" sz="2800" b="1" dirty="0" err="1"/>
              <a:t>Cezasının</a:t>
            </a:r>
            <a:r>
              <a:rPr lang="en-US" sz="2800" b="1" dirty="0"/>
              <a:t> </a:t>
            </a:r>
            <a:r>
              <a:rPr lang="en-US" sz="2800" b="1" dirty="0" err="1"/>
              <a:t>Infazının</a:t>
            </a:r>
            <a:r>
              <a:rPr lang="en-US" sz="2800" b="1" dirty="0"/>
              <a:t> </a:t>
            </a:r>
            <a:r>
              <a:rPr lang="en-US" sz="2800" b="1" dirty="0" err="1" smtClean="0"/>
              <a:t>Ertelenmes</a:t>
            </a:r>
            <a:r>
              <a:rPr lang="tr-TR" sz="2800" b="1" dirty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Kararı</a:t>
            </a:r>
            <a:r>
              <a:rPr lang="en-US" sz="2800" b="1" dirty="0"/>
              <a:t> </a:t>
            </a:r>
            <a:r>
              <a:rPr lang="en-US" sz="2800" b="1" dirty="0" err="1"/>
              <a:t>Kartonu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, 5275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Güvenlik</a:t>
            </a:r>
            <a:r>
              <a:rPr lang="en-US" sz="2800" dirty="0" smtClean="0"/>
              <a:t> </a:t>
            </a:r>
            <a:r>
              <a:rPr lang="en-US" sz="2800" dirty="0" err="1" smtClean="0"/>
              <a:t>Tedbirlerinin</a:t>
            </a:r>
            <a:r>
              <a:rPr lang="en-US" sz="2800" dirty="0" smtClean="0"/>
              <a:t> </a:t>
            </a:r>
            <a:r>
              <a:rPr lang="en-US" sz="2800" dirty="0" err="1"/>
              <a:t>Infazı</a:t>
            </a:r>
            <a:r>
              <a:rPr lang="en-US" sz="2800" dirty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/>
              <a:t>Kanun’un</a:t>
            </a:r>
            <a:r>
              <a:rPr lang="en-US" sz="2800" dirty="0"/>
              <a:t> 16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17’nci </a:t>
            </a:r>
            <a:r>
              <a:rPr lang="en-US" sz="2800" dirty="0" err="1" smtClean="0"/>
              <a:t>maddeleri</a:t>
            </a:r>
            <a:r>
              <a:rPr lang="en-US" sz="2800" dirty="0" smtClean="0"/>
              <a:t> </a:t>
            </a:r>
            <a:r>
              <a:rPr lang="en-US" sz="2800" dirty="0" err="1"/>
              <a:t>uyarınca</a:t>
            </a:r>
            <a:r>
              <a:rPr lang="en-US" sz="2800" dirty="0"/>
              <a:t> </a:t>
            </a:r>
            <a:r>
              <a:rPr lang="en-US" sz="2800" dirty="0" err="1" smtClean="0"/>
              <a:t>verilen</a:t>
            </a:r>
            <a:r>
              <a:rPr lang="en-US" sz="2800" dirty="0" smtClean="0"/>
              <a:t> </a:t>
            </a:r>
            <a:r>
              <a:rPr lang="en-US" sz="2800" dirty="0" err="1" smtClean="0"/>
              <a:t>hapis</a:t>
            </a:r>
            <a:r>
              <a:rPr lang="en-US" sz="2800" dirty="0" smtClean="0"/>
              <a:t> </a:t>
            </a:r>
            <a:r>
              <a:rPr lang="en-US" sz="2800" dirty="0" err="1"/>
              <a:t>cezasının</a:t>
            </a:r>
            <a:r>
              <a:rPr lang="en-US" sz="2800" dirty="0"/>
              <a:t> </a:t>
            </a:r>
            <a:r>
              <a:rPr lang="en-US" sz="2800" dirty="0" err="1" smtClean="0"/>
              <a:t>infazının</a:t>
            </a:r>
            <a:r>
              <a:rPr lang="en-US" sz="2800" dirty="0" smtClean="0"/>
              <a:t> </a:t>
            </a:r>
            <a:r>
              <a:rPr lang="en-US" sz="2800" dirty="0" err="1" smtClean="0"/>
              <a:t>ertelenmesine</a:t>
            </a:r>
            <a:r>
              <a:rPr lang="en-US" sz="2800" dirty="0" smtClean="0"/>
              <a:t> </a:t>
            </a:r>
            <a:r>
              <a:rPr lang="en-US" sz="2800" dirty="0" err="1" smtClean="0"/>
              <a:t>dair</a:t>
            </a:r>
            <a:r>
              <a:rPr lang="en-US" sz="2800" dirty="0" smtClean="0"/>
              <a:t> </a:t>
            </a:r>
            <a:r>
              <a:rPr lang="en-US" sz="2800" dirty="0" err="1"/>
              <a:t>kararların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6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Agır</a:t>
            </a:r>
            <a:r>
              <a:rPr lang="en-US" b="1" dirty="0"/>
              <a:t>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 smtClean="0"/>
              <a:t>Mahkemes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Cumhur</a:t>
            </a:r>
            <a:r>
              <a:rPr lang="tr-TR" b="1" dirty="0" smtClean="0"/>
              <a:t>i</a:t>
            </a:r>
            <a:r>
              <a:rPr lang="en-US" b="1" dirty="0" smtClean="0"/>
              <a:t>yet </a:t>
            </a:r>
            <a:r>
              <a:rPr lang="en-US" b="1" dirty="0" err="1"/>
              <a:t>Bassavcılıgı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Agır</a:t>
            </a:r>
            <a:r>
              <a:rPr lang="en-US" sz="2800" dirty="0" smtClean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 smtClean="0"/>
              <a:t>il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ilçe</a:t>
            </a:r>
            <a:r>
              <a:rPr lang="en-US" sz="2800" dirty="0" smtClean="0"/>
              <a:t> </a:t>
            </a:r>
            <a:r>
              <a:rPr lang="en-US" sz="2800" dirty="0" err="1" smtClean="0"/>
              <a:t>adliyelerinde</a:t>
            </a:r>
            <a:r>
              <a:rPr lang="en-US" sz="2800" dirty="0" smtClean="0"/>
              <a:t> </a:t>
            </a:r>
            <a:r>
              <a:rPr lang="en-US" sz="2800" dirty="0" err="1"/>
              <a:t>mutlaka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adet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/>
              <a:t>bas-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yeteri</a:t>
            </a:r>
            <a:r>
              <a:rPr lang="en-US" sz="2800" dirty="0" smtClean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savcılarının</a:t>
            </a:r>
            <a:r>
              <a:rPr lang="en-US" sz="2800" dirty="0"/>
              <a:t> </a:t>
            </a:r>
            <a:r>
              <a:rPr lang="en-US" sz="2800" dirty="0" err="1"/>
              <a:t>sayıca</a:t>
            </a:r>
            <a:r>
              <a:rPr lang="en-US" sz="2800" dirty="0"/>
              <a:t>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oldugu</a:t>
            </a:r>
            <a:r>
              <a:rPr lang="en-US" sz="2800" dirty="0"/>
              <a:t> </a:t>
            </a:r>
            <a:r>
              <a:rPr lang="en-US" sz="2800" dirty="0" err="1"/>
              <a:t>büyük</a:t>
            </a:r>
            <a:r>
              <a:rPr lang="en-US" sz="2800" dirty="0"/>
              <a:t> </a:t>
            </a:r>
            <a:r>
              <a:rPr lang="en-US" sz="2800" dirty="0" err="1" smtClean="0"/>
              <a:t>sehir</a:t>
            </a:r>
            <a:r>
              <a:rPr lang="en-US" sz="2800" dirty="0" smtClean="0"/>
              <a:t> </a:t>
            </a:r>
            <a:r>
              <a:rPr lang="en-US" sz="2800" dirty="0" err="1" smtClean="0"/>
              <a:t>adliyelerinde</a:t>
            </a:r>
            <a:r>
              <a:rPr lang="en-US" sz="2800" dirty="0" smtClean="0"/>
              <a:t> </a:t>
            </a:r>
            <a:r>
              <a:rPr lang="en-US" sz="2800" dirty="0" err="1" smtClean="0"/>
              <a:t>ihtiyaca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yeteri</a:t>
            </a:r>
            <a:r>
              <a:rPr lang="en-US" sz="2800" dirty="0" smtClean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 smtClean="0"/>
              <a:t>bassavcıvekili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görevlendirilir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873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Adl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Tebl</a:t>
            </a:r>
            <a:r>
              <a:rPr lang="tr-TR" sz="2800" b="1" dirty="0" smtClean="0"/>
              <a:t>i</a:t>
            </a:r>
            <a:r>
              <a:rPr lang="en-US" sz="2800" b="1" dirty="0" smtClean="0"/>
              <a:t>gat </a:t>
            </a:r>
            <a:r>
              <a:rPr lang="en-US" sz="2800" b="1" dirty="0" err="1"/>
              <a:t>ve</a:t>
            </a:r>
            <a:r>
              <a:rPr lang="en-US" sz="2800" b="1" dirty="0"/>
              <a:t> Posta </a:t>
            </a:r>
            <a:r>
              <a:rPr lang="en-US" sz="2800" b="1" dirty="0" err="1"/>
              <a:t>Gönderler</a:t>
            </a:r>
            <a:r>
              <a:rPr lang="en-US" sz="2800" b="1" dirty="0"/>
              <a:t> </a:t>
            </a:r>
            <a:r>
              <a:rPr lang="en-US" sz="2800" b="1" dirty="0" err="1"/>
              <a:t>Kartonu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Görevli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imza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mühür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teslim</a:t>
            </a:r>
            <a:r>
              <a:rPr lang="en-US" sz="2800" dirty="0" smtClean="0"/>
              <a:t> </a:t>
            </a:r>
            <a:r>
              <a:rPr lang="en-US" sz="2800" dirty="0" err="1"/>
              <a:t>alınan</a:t>
            </a:r>
            <a:r>
              <a:rPr lang="en-US" sz="2800" dirty="0"/>
              <a:t> </a:t>
            </a:r>
            <a:r>
              <a:rPr lang="en-US" sz="2800" dirty="0" err="1" smtClean="0"/>
              <a:t>tebligat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posta</a:t>
            </a:r>
            <a:r>
              <a:rPr lang="en-US" sz="2800" dirty="0"/>
              <a:t> </a:t>
            </a:r>
            <a:r>
              <a:rPr lang="en-US" sz="2800" dirty="0" err="1"/>
              <a:t>evrakına</a:t>
            </a:r>
            <a:r>
              <a:rPr lang="en-US" sz="2800" dirty="0"/>
              <a:t> </a:t>
            </a:r>
            <a:r>
              <a:rPr lang="en-US" sz="2800" dirty="0" err="1" smtClean="0"/>
              <a:t>ait</a:t>
            </a:r>
            <a:r>
              <a:rPr lang="en-US" sz="2800" dirty="0" smtClean="0"/>
              <a:t> </a:t>
            </a:r>
            <a:r>
              <a:rPr lang="en-US" sz="2800" dirty="0" err="1"/>
              <a:t>sevk</a:t>
            </a:r>
            <a:r>
              <a:rPr lang="en-US" sz="2800" dirty="0"/>
              <a:t> </a:t>
            </a:r>
            <a:r>
              <a:rPr lang="en-US" sz="2800" dirty="0" err="1" smtClean="0"/>
              <a:t>irsaliyelerinin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örnegi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ödeme</a:t>
            </a:r>
            <a:r>
              <a:rPr lang="en-US" sz="2800" dirty="0"/>
              <a:t> </a:t>
            </a:r>
            <a:r>
              <a:rPr lang="en-US" sz="2800" dirty="0" err="1" smtClean="0"/>
              <a:t>talimatının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aylık</a:t>
            </a:r>
            <a:r>
              <a:rPr lang="en-US" sz="2800" dirty="0"/>
              <a:t> </a:t>
            </a:r>
            <a:r>
              <a:rPr lang="en-US" sz="2800" dirty="0" err="1"/>
              <a:t>posta</a:t>
            </a:r>
            <a:r>
              <a:rPr lang="en-US" sz="2800" dirty="0"/>
              <a:t> </a:t>
            </a:r>
            <a:r>
              <a:rPr lang="en-US" sz="2800" dirty="0" err="1" smtClean="0"/>
              <a:t>gideri</a:t>
            </a:r>
            <a:r>
              <a:rPr lang="en-US" sz="2800" dirty="0" smtClean="0"/>
              <a:t> </a:t>
            </a:r>
            <a:r>
              <a:rPr lang="en-US" sz="2800" dirty="0" err="1" smtClean="0"/>
              <a:t>cetvelinin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örneginin</a:t>
            </a:r>
            <a:r>
              <a:rPr lang="en-US" sz="2800" dirty="0" smtClean="0"/>
              <a:t> </a:t>
            </a:r>
            <a:r>
              <a:rPr lang="en-US" sz="2800" dirty="0" err="1"/>
              <a:t>konuldugu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/>
              <a:t>Is </a:t>
            </a:r>
            <a:r>
              <a:rPr lang="en-US" sz="2800" b="1" dirty="0" err="1" smtClean="0"/>
              <a:t>Cetveller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Kartonu</a:t>
            </a:r>
            <a:r>
              <a:rPr lang="en-US" sz="2800" b="1" dirty="0"/>
              <a:t> 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bassavcılıklarından</a:t>
            </a:r>
            <a:r>
              <a:rPr lang="en-US" sz="2800" dirty="0"/>
              <a:t>, </a:t>
            </a:r>
            <a:r>
              <a:rPr lang="en-US" sz="2800" dirty="0" err="1"/>
              <a:t>Bakanlık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Hâkimler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Savcılar</a:t>
            </a:r>
            <a:r>
              <a:rPr lang="en-US" sz="2800" dirty="0"/>
              <a:t> </a:t>
            </a:r>
            <a:r>
              <a:rPr lang="en-US" sz="2800" dirty="0" err="1"/>
              <a:t>Yüksek</a:t>
            </a:r>
            <a:r>
              <a:rPr lang="en-US" sz="2800" dirty="0"/>
              <a:t> </a:t>
            </a:r>
            <a:r>
              <a:rPr lang="en-US" sz="2800" dirty="0" err="1"/>
              <a:t>Kuruluna</a:t>
            </a:r>
            <a:r>
              <a:rPr lang="en-US" sz="2800" dirty="0"/>
              <a:t> </a:t>
            </a:r>
            <a:r>
              <a:rPr lang="en-US" sz="2800" dirty="0" err="1" smtClean="0"/>
              <a:t>gön-derilen</a:t>
            </a:r>
            <a:r>
              <a:rPr lang="en-US" sz="2800" dirty="0" smtClean="0"/>
              <a:t> is </a:t>
            </a:r>
            <a:r>
              <a:rPr lang="en-US" sz="2800" dirty="0" err="1" smtClean="0"/>
              <a:t>cetvellerinin</a:t>
            </a:r>
            <a:r>
              <a:rPr lang="en-US" sz="2800" dirty="0" smtClean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957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Teft</a:t>
            </a:r>
            <a:r>
              <a:rPr lang="tr-TR" sz="2800" b="1" dirty="0" smtClean="0"/>
              <a:t>i</a:t>
            </a:r>
            <a:r>
              <a:rPr lang="en-US" sz="2800" b="1" dirty="0" smtClean="0"/>
              <a:t>s </a:t>
            </a:r>
            <a:r>
              <a:rPr lang="en-US" sz="2800" b="1" dirty="0" err="1" smtClean="0"/>
              <a:t>Tavs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yeler</a:t>
            </a:r>
            <a:r>
              <a:rPr lang="en-US" sz="2800" b="1" dirty="0" smtClean="0"/>
              <a:t> L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stes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Kartonu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Hâkimler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Savcılar</a:t>
            </a:r>
            <a:r>
              <a:rPr lang="en-US" sz="2800" dirty="0"/>
              <a:t> </a:t>
            </a:r>
            <a:r>
              <a:rPr lang="en-US" sz="2800" dirty="0" err="1"/>
              <a:t>Yüksek</a:t>
            </a:r>
            <a:r>
              <a:rPr lang="en-US" sz="2800" dirty="0"/>
              <a:t> </a:t>
            </a:r>
            <a:r>
              <a:rPr lang="en-US" sz="2800" dirty="0" err="1"/>
              <a:t>Kurulu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Bakanlıgı</a:t>
            </a:r>
            <a:r>
              <a:rPr lang="en-US" sz="2800" dirty="0"/>
              <a:t> </a:t>
            </a:r>
            <a:r>
              <a:rPr lang="en-US" sz="2800" dirty="0" err="1" smtClean="0"/>
              <a:t>müfettisleri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 smtClean="0"/>
              <a:t>denetim</a:t>
            </a:r>
            <a:r>
              <a:rPr lang="en-US" sz="2800" dirty="0" smtClean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, </a:t>
            </a:r>
            <a:r>
              <a:rPr lang="en-US" sz="2800" dirty="0" err="1" smtClean="0"/>
              <a:t>müfettisler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savcılıgının</a:t>
            </a:r>
            <a:r>
              <a:rPr lang="en-US" sz="2800" dirty="0"/>
              <a:t> </a:t>
            </a:r>
            <a:r>
              <a:rPr lang="en-US" sz="2800" dirty="0" err="1"/>
              <a:t>dosyaları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isleyisi</a:t>
            </a:r>
            <a:r>
              <a:rPr lang="en-US" sz="2800" dirty="0" smtClean="0"/>
              <a:t>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 smtClean="0"/>
              <a:t>tavsiye</a:t>
            </a:r>
            <a:r>
              <a:rPr lang="en-US" sz="2800" dirty="0" smtClean="0"/>
              <a:t> </a:t>
            </a:r>
            <a:r>
              <a:rPr lang="en-US" sz="2800" dirty="0" err="1"/>
              <a:t>raporu</a:t>
            </a:r>
            <a:r>
              <a:rPr lang="en-US" sz="2800" dirty="0"/>
              <a:t> </a:t>
            </a:r>
            <a:r>
              <a:rPr lang="en-US" sz="2800" dirty="0" err="1"/>
              <a:t>hazırlayarak</a:t>
            </a:r>
            <a:r>
              <a:rPr lang="en-US" sz="2800" dirty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 </a:t>
            </a:r>
            <a:r>
              <a:rPr lang="en-US" sz="2800" dirty="0" err="1" smtClean="0"/>
              <a:t>gönderirler</a:t>
            </a:r>
            <a:r>
              <a:rPr lang="en-US" sz="2800" dirty="0"/>
              <a:t>. </a:t>
            </a: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 smtClean="0"/>
              <a:t>teftis</a:t>
            </a:r>
            <a:r>
              <a:rPr lang="en-US" sz="2800" dirty="0" smtClean="0"/>
              <a:t> </a:t>
            </a:r>
            <a:r>
              <a:rPr lang="en-US" sz="2800" dirty="0" err="1" smtClean="0"/>
              <a:t>tavsiye</a:t>
            </a:r>
            <a:r>
              <a:rPr lang="en-US" sz="2800" dirty="0" smtClean="0"/>
              <a:t> </a:t>
            </a:r>
            <a:r>
              <a:rPr lang="en-US" sz="2800" dirty="0" err="1"/>
              <a:t>raporları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kartonda</a:t>
            </a:r>
            <a:r>
              <a:rPr lang="en-US" sz="2800" dirty="0"/>
              <a:t> </a:t>
            </a:r>
            <a:r>
              <a:rPr lang="en-US" sz="2800" dirty="0" err="1"/>
              <a:t>saklanır</a:t>
            </a:r>
            <a:r>
              <a:rPr lang="en-US" sz="2800" dirty="0"/>
              <a:t>. Bu </a:t>
            </a:r>
            <a:r>
              <a:rPr lang="en-US" sz="2800" dirty="0" err="1"/>
              <a:t>kartona</a:t>
            </a:r>
            <a:r>
              <a:rPr lang="en-US" sz="2800" dirty="0"/>
              <a:t> </a:t>
            </a:r>
            <a:r>
              <a:rPr lang="en-US" sz="2800" dirty="0" err="1" smtClean="0"/>
              <a:t>teftis</a:t>
            </a:r>
            <a:r>
              <a:rPr lang="en-US" sz="2800" dirty="0" smtClean="0"/>
              <a:t> </a:t>
            </a:r>
            <a:r>
              <a:rPr lang="en-US" sz="2800" dirty="0" err="1" smtClean="0"/>
              <a:t>tavsiyeler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</a:t>
            </a:r>
            <a:r>
              <a:rPr lang="en-US" sz="2800" dirty="0" smtClean="0"/>
              <a:t> </a:t>
            </a:r>
            <a:r>
              <a:rPr lang="en-US" sz="2800" dirty="0" err="1"/>
              <a:t>kartonu</a:t>
            </a:r>
            <a:r>
              <a:rPr lang="en-US" sz="2800" dirty="0"/>
              <a:t> </a:t>
            </a:r>
            <a:r>
              <a:rPr lang="en-US" sz="2800" dirty="0" err="1" smtClean="0"/>
              <a:t>denir</a:t>
            </a:r>
            <a:r>
              <a:rPr lang="en-US" sz="2800" dirty="0" smtClean="0"/>
              <a:t>.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65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TUTMASI GEREKEN KARTONLAR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Denetleme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Kartonu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kanunlar</a:t>
            </a:r>
            <a:r>
              <a:rPr lang="en-US" sz="2800" dirty="0"/>
              <a:t> </a:t>
            </a:r>
            <a:r>
              <a:rPr lang="en-US" sz="2800" dirty="0" err="1" smtClean="0"/>
              <a:t>geregince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bassavcısı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savcısının</a:t>
            </a:r>
            <a:r>
              <a:rPr lang="en-US" sz="2800" dirty="0"/>
              <a:t> </a:t>
            </a:r>
            <a:r>
              <a:rPr lang="en-US" sz="2800" dirty="0" err="1" smtClean="0"/>
              <a:t>noterlik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icra</a:t>
            </a:r>
            <a:r>
              <a:rPr lang="en-US" sz="2800" dirty="0" smtClean="0"/>
              <a:t> </a:t>
            </a:r>
            <a:r>
              <a:rPr lang="en-US" sz="2800" dirty="0" err="1"/>
              <a:t>müdürlügü</a:t>
            </a:r>
            <a:r>
              <a:rPr lang="en-US" sz="2800" dirty="0"/>
              <a:t> </a:t>
            </a:r>
            <a:r>
              <a:rPr lang="en-US" sz="2800" dirty="0" err="1" smtClean="0"/>
              <a:t>islemlerini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denetlemeleri</a:t>
            </a:r>
            <a:r>
              <a:rPr lang="en-US" sz="2800" dirty="0" smtClean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 smtClean="0"/>
              <a:t>düzenledikleri</a:t>
            </a:r>
            <a:r>
              <a:rPr lang="en-US" sz="2800" dirty="0" smtClean="0"/>
              <a:t> </a:t>
            </a:r>
            <a:r>
              <a:rPr lang="en-US" sz="2800" dirty="0" err="1"/>
              <a:t>raporlar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degisik</a:t>
            </a:r>
            <a:r>
              <a:rPr lang="en-US" sz="2800" dirty="0" smtClean="0"/>
              <a:t> </a:t>
            </a:r>
            <a:r>
              <a:rPr lang="en-US" sz="2800" dirty="0" err="1" smtClean="0"/>
              <a:t>tarihlerde</a:t>
            </a:r>
            <a:r>
              <a:rPr lang="en-US" sz="2800" dirty="0" smtClean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 smtClean="0"/>
              <a:t>isleri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paraya</a:t>
            </a:r>
            <a:r>
              <a:rPr lang="en-US" sz="2800" dirty="0"/>
              <a:t> </a:t>
            </a:r>
            <a:r>
              <a:rPr lang="en-US" sz="2800" dirty="0" err="1" smtClean="0"/>
              <a:t>vaziülyed</a:t>
            </a:r>
            <a:r>
              <a:rPr lang="en-US" sz="2800" dirty="0" smtClean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 smtClean="0"/>
              <a:t>görevlilerin</a:t>
            </a:r>
            <a:r>
              <a:rPr lang="en-US" sz="2800" dirty="0" smtClean="0"/>
              <a:t> </a:t>
            </a:r>
            <a:r>
              <a:rPr lang="en-US" sz="2800" dirty="0" err="1"/>
              <a:t>kasa</a:t>
            </a:r>
            <a:r>
              <a:rPr lang="en-US" sz="2800" dirty="0"/>
              <a:t> </a:t>
            </a:r>
            <a:r>
              <a:rPr lang="en-US" sz="2800" dirty="0" err="1" smtClean="0"/>
              <a:t>hesaplarının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tespitine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/>
              <a:t>tutanakların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Z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mmet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Kartonu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bassavcılıgınca</a:t>
            </a:r>
            <a:r>
              <a:rPr lang="en-US" sz="2800" dirty="0"/>
              <a:t> UYAP </a:t>
            </a:r>
            <a:r>
              <a:rPr lang="en-US" sz="2800" dirty="0" err="1" smtClean="0"/>
              <a:t>üzerinden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gönderilemeyen</a:t>
            </a:r>
            <a:r>
              <a:rPr lang="en-US" sz="2800" dirty="0" smtClean="0"/>
              <a:t> </a:t>
            </a:r>
            <a:r>
              <a:rPr lang="en-US" sz="2800" dirty="0" err="1"/>
              <a:t>evrakın</a:t>
            </a:r>
            <a:r>
              <a:rPr lang="en-US" sz="2800" dirty="0"/>
              <a:t> </a:t>
            </a:r>
            <a:r>
              <a:rPr lang="en-US" sz="2800" dirty="0" err="1" smtClean="0"/>
              <a:t>teslimine</a:t>
            </a:r>
            <a:r>
              <a:rPr lang="en-US" sz="2800" dirty="0" smtClean="0"/>
              <a:t> </a:t>
            </a:r>
            <a:r>
              <a:rPr lang="en-US" sz="2800" dirty="0" err="1" smtClean="0"/>
              <a:t>iliskin</a:t>
            </a:r>
            <a:r>
              <a:rPr lang="en-US" sz="2800" dirty="0" smtClean="0"/>
              <a:t> </a:t>
            </a:r>
            <a:r>
              <a:rPr lang="en-US" sz="2800" dirty="0" err="1" smtClean="0"/>
              <a:t>belgelerin</a:t>
            </a:r>
            <a:r>
              <a:rPr lang="en-US" sz="2800" dirty="0" smtClean="0"/>
              <a:t> </a:t>
            </a:r>
            <a:r>
              <a:rPr lang="en-US" sz="2800" dirty="0" err="1"/>
              <a:t>konuldugu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saklandıgı</a:t>
            </a:r>
            <a:r>
              <a:rPr lang="en-US" sz="2800" dirty="0"/>
              <a:t> </a:t>
            </a:r>
            <a:r>
              <a:rPr lang="en-US" sz="2800" dirty="0" err="1"/>
              <a:t>kartondur</a:t>
            </a:r>
            <a:r>
              <a:rPr lang="en-US" sz="2800" dirty="0"/>
              <a:t>. </a:t>
            </a:r>
            <a:r>
              <a:rPr lang="en-US" sz="2800" dirty="0" err="1" smtClean="0"/>
              <a:t>Elektronik</a:t>
            </a:r>
            <a:r>
              <a:rPr lang="en-US" sz="2800" dirty="0" smtClean="0"/>
              <a:t> </a:t>
            </a:r>
            <a:r>
              <a:rPr lang="en-US" sz="2800" dirty="0" err="1"/>
              <a:t>ortamda</a:t>
            </a:r>
            <a:r>
              <a:rPr lang="en-US" sz="2800" dirty="0"/>
              <a:t> </a:t>
            </a:r>
            <a:r>
              <a:rPr lang="en-US" sz="2800" dirty="0" err="1"/>
              <a:t>tutulan</a:t>
            </a:r>
            <a:r>
              <a:rPr lang="en-US" sz="2800" dirty="0"/>
              <a:t> </a:t>
            </a:r>
            <a:r>
              <a:rPr lang="en-US" sz="2800" dirty="0" err="1"/>
              <a:t>kaydın</a:t>
            </a:r>
            <a:r>
              <a:rPr lang="en-US" sz="2800" dirty="0"/>
              <a:t> </a:t>
            </a:r>
            <a:r>
              <a:rPr lang="en-US" sz="2800" dirty="0" err="1"/>
              <a:t>çıktısı</a:t>
            </a:r>
            <a:r>
              <a:rPr lang="en-US" sz="2800" dirty="0"/>
              <a:t> </a:t>
            </a:r>
            <a:r>
              <a:rPr lang="en-US" sz="2800" dirty="0" err="1"/>
              <a:t>alınır</a:t>
            </a:r>
            <a:r>
              <a:rPr lang="en-US" sz="2800" dirty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sütun</a:t>
            </a:r>
            <a:r>
              <a:rPr lang="en-US" sz="2800" dirty="0"/>
              <a:t> </a:t>
            </a:r>
            <a:r>
              <a:rPr lang="en-US" sz="2800" dirty="0" err="1" smtClean="0"/>
              <a:t>imzalatıldıktan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taranarak</a:t>
            </a:r>
            <a:r>
              <a:rPr lang="en-US" sz="2800" dirty="0"/>
              <a:t> </a:t>
            </a:r>
            <a:r>
              <a:rPr lang="en-US" sz="2800" dirty="0" err="1"/>
              <a:t>UYAP’a</a:t>
            </a:r>
            <a:r>
              <a:rPr lang="en-US" sz="2800" dirty="0"/>
              <a:t> </a:t>
            </a:r>
            <a:r>
              <a:rPr lang="en-US" sz="2800" dirty="0" err="1"/>
              <a:t>aktarılır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kartonda</a:t>
            </a:r>
            <a:r>
              <a:rPr lang="en-US" sz="2800" dirty="0"/>
              <a:t> </a:t>
            </a:r>
            <a:r>
              <a:rPr lang="en-US" sz="2800" dirty="0" err="1"/>
              <a:t>muhafaza</a:t>
            </a:r>
            <a:r>
              <a:rPr lang="en-US" sz="2800" dirty="0"/>
              <a:t> </a:t>
            </a:r>
            <a:r>
              <a:rPr lang="en-US" sz="2800" dirty="0" err="1" smtClean="0"/>
              <a:t>edilir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108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DOSYALARIN INCELENMESI VE SURET ALINMASI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5271 </a:t>
            </a:r>
            <a:r>
              <a:rPr lang="en-US" dirty="0" err="1"/>
              <a:t>sayılı</a:t>
            </a:r>
            <a:r>
              <a:rPr lang="en-US" dirty="0"/>
              <a:t> </a:t>
            </a:r>
            <a:r>
              <a:rPr lang="en-US" dirty="0" err="1" smtClean="0"/>
              <a:t>CMK’nin</a:t>
            </a:r>
            <a:r>
              <a:rPr lang="en-US" dirty="0" smtClean="0"/>
              <a:t> 157’nci </a:t>
            </a:r>
            <a:r>
              <a:rPr lang="en-US" dirty="0" err="1" smtClean="0"/>
              <a:t>maddesi</a:t>
            </a:r>
            <a:r>
              <a:rPr lang="en-US" dirty="0" smtClean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kanunun</a:t>
            </a:r>
            <a:r>
              <a:rPr lang="en-US" dirty="0"/>
              <a:t> </a:t>
            </a:r>
            <a:r>
              <a:rPr lang="en-US" dirty="0" err="1"/>
              <a:t>baska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koydugu</a:t>
            </a:r>
            <a:r>
              <a:rPr lang="en-US" dirty="0"/>
              <a:t> </a:t>
            </a:r>
            <a:r>
              <a:rPr lang="en-US" dirty="0" err="1"/>
              <a:t>hâller</a:t>
            </a:r>
            <a:r>
              <a:rPr lang="en-US" dirty="0"/>
              <a:t> </a:t>
            </a:r>
            <a:r>
              <a:rPr lang="en-US" dirty="0" err="1"/>
              <a:t>saklı</a:t>
            </a:r>
            <a:r>
              <a:rPr lang="en-US" dirty="0"/>
              <a:t> </a:t>
            </a:r>
            <a:r>
              <a:rPr lang="en-US" dirty="0" err="1"/>
              <a:t>kalmak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haklarına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vermemek</a:t>
            </a:r>
            <a:r>
              <a:rPr lang="en-US" dirty="0"/>
              <a:t> </a:t>
            </a:r>
            <a:r>
              <a:rPr lang="en-US" dirty="0" err="1"/>
              <a:t>sartıyla</a:t>
            </a:r>
            <a:r>
              <a:rPr lang="en-US" dirty="0"/>
              <a:t> </a:t>
            </a:r>
            <a:r>
              <a:rPr lang="en-US" dirty="0" err="1"/>
              <a:t>sorusturma</a:t>
            </a:r>
            <a:r>
              <a:rPr lang="en-US" dirty="0"/>
              <a:t> </a:t>
            </a:r>
            <a:r>
              <a:rPr lang="en-US" dirty="0" err="1" smtClean="0"/>
              <a:t>evresindeki</a:t>
            </a:r>
            <a:r>
              <a:rPr lang="en-US" dirty="0" smtClean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 smtClean="0"/>
              <a:t>islemleri</a:t>
            </a:r>
            <a:r>
              <a:rPr lang="en-US" dirty="0" smtClean="0"/>
              <a:t> </a:t>
            </a:r>
            <a:r>
              <a:rPr lang="en-US" dirty="0" err="1" smtClean="0"/>
              <a:t>gizlidir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err="1" smtClean="0"/>
              <a:t>Süpheli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müdafii</a:t>
            </a:r>
            <a:r>
              <a:rPr lang="en-US" dirty="0" smtClean="0"/>
              <a:t> </a:t>
            </a:r>
            <a:r>
              <a:rPr lang="en-US" dirty="0" err="1"/>
              <a:t>sorusturma</a:t>
            </a:r>
            <a:r>
              <a:rPr lang="en-US" dirty="0"/>
              <a:t> </a:t>
            </a:r>
            <a:r>
              <a:rPr lang="en-US" dirty="0" err="1" smtClean="0"/>
              <a:t>evresinde</a:t>
            </a:r>
            <a:r>
              <a:rPr lang="en-US" dirty="0" smtClean="0"/>
              <a:t> </a:t>
            </a:r>
            <a:r>
              <a:rPr lang="en-US" dirty="0" err="1"/>
              <a:t>dosya</a:t>
            </a:r>
            <a:r>
              <a:rPr lang="en-US" dirty="0"/>
              <a:t> </a:t>
            </a:r>
            <a:r>
              <a:rPr lang="en-US" dirty="0" err="1" smtClean="0"/>
              <a:t>içerigini</a:t>
            </a:r>
            <a:r>
              <a:rPr lang="en-US" dirty="0" smtClean="0"/>
              <a:t> </a:t>
            </a:r>
            <a:r>
              <a:rPr lang="en-US" dirty="0" err="1" smtClean="0"/>
              <a:t>inceleyebilir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istedigi</a:t>
            </a:r>
            <a:r>
              <a:rPr lang="en-US" dirty="0" smtClean="0"/>
              <a:t> </a:t>
            </a:r>
            <a:r>
              <a:rPr lang="en-US" dirty="0" err="1"/>
              <a:t>belgeler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örnegini</a:t>
            </a:r>
            <a:r>
              <a:rPr lang="en-US" dirty="0" smtClean="0"/>
              <a:t> </a:t>
            </a:r>
            <a:r>
              <a:rPr lang="en-US" dirty="0" err="1" smtClean="0"/>
              <a:t>fiziki</a:t>
            </a:r>
            <a:r>
              <a:rPr lang="en-US" dirty="0" smtClean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/>
              <a:t>ortamda</a:t>
            </a:r>
            <a:r>
              <a:rPr lang="en-US" dirty="0"/>
              <a:t> </a:t>
            </a:r>
            <a:r>
              <a:rPr lang="en-US" dirty="0" err="1"/>
              <a:t>harçsız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alabilir</a:t>
            </a:r>
            <a:r>
              <a:rPr lang="en-US" dirty="0"/>
              <a:t>. </a:t>
            </a:r>
            <a:r>
              <a:rPr lang="en-US" dirty="0" err="1" smtClean="0"/>
              <a:t>Süpheli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müdafiin</a:t>
            </a:r>
            <a:r>
              <a:rPr lang="en-US" dirty="0" smtClean="0"/>
              <a:t> </a:t>
            </a:r>
            <a:r>
              <a:rPr lang="en-US" dirty="0" err="1"/>
              <a:t>dosya</a:t>
            </a:r>
            <a:r>
              <a:rPr lang="en-US" dirty="0"/>
              <a:t> </a:t>
            </a:r>
            <a:r>
              <a:rPr lang="en-US" dirty="0" err="1" smtClean="0"/>
              <a:t>içerigini</a:t>
            </a:r>
            <a:r>
              <a:rPr lang="en-US" dirty="0" smtClean="0"/>
              <a:t> </a:t>
            </a:r>
            <a:r>
              <a:rPr lang="en-US" dirty="0" err="1" smtClean="0"/>
              <a:t>incelemesi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belgelerden</a:t>
            </a:r>
            <a:r>
              <a:rPr lang="en-US" dirty="0"/>
              <a:t> </a:t>
            </a:r>
            <a:r>
              <a:rPr lang="en-US" dirty="0" err="1"/>
              <a:t>örnek</a:t>
            </a:r>
            <a:r>
              <a:rPr lang="en-US" dirty="0"/>
              <a:t> </a:t>
            </a:r>
            <a:r>
              <a:rPr lang="en-US" dirty="0" err="1"/>
              <a:t>almasına</a:t>
            </a:r>
            <a:r>
              <a:rPr lang="en-US" dirty="0"/>
              <a:t> </a:t>
            </a:r>
            <a:r>
              <a:rPr lang="en-US" dirty="0" err="1" smtClean="0"/>
              <a:t>iliskin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, </a:t>
            </a:r>
            <a:r>
              <a:rPr lang="en-US" dirty="0" err="1"/>
              <a:t>sorusturmanın</a:t>
            </a:r>
            <a:r>
              <a:rPr lang="en-US" dirty="0"/>
              <a:t> </a:t>
            </a:r>
            <a:r>
              <a:rPr lang="en-US" dirty="0" err="1"/>
              <a:t>amacını</a:t>
            </a:r>
            <a:r>
              <a:rPr lang="en-US" dirty="0"/>
              <a:t> </a:t>
            </a:r>
            <a:r>
              <a:rPr lang="en-US" dirty="0" err="1" smtClean="0"/>
              <a:t>tehlikeye</a:t>
            </a:r>
            <a:r>
              <a:rPr lang="en-US" dirty="0" smtClean="0"/>
              <a:t> </a:t>
            </a:r>
            <a:r>
              <a:rPr lang="en-US" dirty="0" err="1" smtClean="0"/>
              <a:t>düsürebilecek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/>
              <a:t>savcısının</a:t>
            </a:r>
            <a:r>
              <a:rPr lang="en-US" dirty="0"/>
              <a:t> </a:t>
            </a:r>
            <a:r>
              <a:rPr lang="en-US" dirty="0" err="1" smtClean="0"/>
              <a:t>istemi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hâkimin</a:t>
            </a:r>
            <a:r>
              <a:rPr lang="en-US" dirty="0" smtClean="0"/>
              <a:t> </a:t>
            </a:r>
            <a:r>
              <a:rPr lang="en-US" dirty="0" err="1"/>
              <a:t>kararıyla</a:t>
            </a:r>
            <a:r>
              <a:rPr lang="en-US" dirty="0"/>
              <a:t> </a:t>
            </a:r>
            <a:r>
              <a:rPr lang="en-US" dirty="0" err="1" smtClean="0"/>
              <a:t>kısıtlanabilir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en-US" b="1" dirty="0" err="1" smtClean="0"/>
              <a:t>Yukarıda</a:t>
            </a:r>
            <a:r>
              <a:rPr lang="en-US" b="1" dirty="0" smtClean="0"/>
              <a:t> </a:t>
            </a:r>
            <a:r>
              <a:rPr lang="en-US" b="1" dirty="0" err="1" smtClean="0"/>
              <a:t>bahsedilen</a:t>
            </a:r>
            <a:r>
              <a:rPr lang="en-US" b="1" dirty="0" smtClean="0"/>
              <a:t> </a:t>
            </a:r>
            <a:r>
              <a:rPr lang="en-US" b="1" dirty="0" err="1"/>
              <a:t>haklardan</a:t>
            </a:r>
            <a:r>
              <a:rPr lang="en-US" b="1" dirty="0"/>
              <a:t> </a:t>
            </a:r>
            <a:r>
              <a:rPr lang="en-US" b="1" dirty="0" err="1"/>
              <a:t>magdur</a:t>
            </a:r>
            <a:r>
              <a:rPr lang="en-US" b="1" dirty="0"/>
              <a:t>, </a:t>
            </a:r>
            <a:r>
              <a:rPr lang="en-US" b="1" dirty="0" err="1" smtClean="0"/>
              <a:t>sikâyetçi</a:t>
            </a:r>
            <a:r>
              <a:rPr lang="en-US" b="1" dirty="0" smtClean="0"/>
              <a:t>, </a:t>
            </a:r>
            <a:r>
              <a:rPr lang="en-US" b="1" dirty="0" err="1"/>
              <a:t>suçtan</a:t>
            </a:r>
            <a:r>
              <a:rPr lang="en-US" b="1" dirty="0"/>
              <a:t> </a:t>
            </a:r>
            <a:r>
              <a:rPr lang="en-US" b="1" dirty="0" err="1"/>
              <a:t>zarar</a:t>
            </a:r>
            <a:r>
              <a:rPr lang="en-US" b="1" dirty="0"/>
              <a:t> </a:t>
            </a:r>
            <a:r>
              <a:rPr lang="en-US" b="1" dirty="0" err="1"/>
              <a:t>gören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 smtClean="0"/>
              <a:t>vekilleri</a:t>
            </a:r>
            <a:r>
              <a:rPr lang="en-US" b="1" dirty="0" smtClean="0"/>
              <a:t> </a:t>
            </a:r>
            <a:r>
              <a:rPr lang="en-US" b="1" dirty="0"/>
              <a:t>de </a:t>
            </a:r>
            <a:r>
              <a:rPr lang="en-US" b="1" dirty="0" err="1"/>
              <a:t>yararlanır</a:t>
            </a:r>
            <a:r>
              <a:rPr lang="en-US" b="1" dirty="0"/>
              <a:t>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120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SORUSTURMANIN GIZLILIGI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Ceza</a:t>
            </a:r>
            <a:r>
              <a:rPr lang="en-US" sz="2800" dirty="0" smtClean="0"/>
              <a:t> </a:t>
            </a:r>
            <a:r>
              <a:rPr lang="en-US" sz="2800" dirty="0" err="1" smtClean="0"/>
              <a:t>Muhakemesi</a:t>
            </a:r>
            <a:r>
              <a:rPr lang="en-US" sz="2800" dirty="0" smtClean="0"/>
              <a:t> </a:t>
            </a:r>
            <a:r>
              <a:rPr lang="en-US" sz="2800" dirty="0" err="1"/>
              <a:t>Kanunu’nun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kurallarından</a:t>
            </a:r>
            <a:r>
              <a:rPr lang="en-US" sz="2800" dirty="0"/>
              <a:t> </a:t>
            </a:r>
            <a:r>
              <a:rPr lang="en-US" sz="2800" dirty="0" err="1" smtClean="0"/>
              <a:t>birisi</a:t>
            </a:r>
            <a:r>
              <a:rPr lang="en-US" sz="2800" dirty="0" smtClean="0"/>
              <a:t>, </a:t>
            </a:r>
            <a:r>
              <a:rPr lang="en-US" sz="2800" dirty="0" err="1"/>
              <a:t>sorusturmanın</a:t>
            </a:r>
            <a:r>
              <a:rPr lang="en-US" sz="2800" dirty="0"/>
              <a:t> </a:t>
            </a:r>
            <a:r>
              <a:rPr lang="en-US" sz="2800" dirty="0" err="1" smtClean="0"/>
              <a:t>gizliligidir</a:t>
            </a:r>
            <a:r>
              <a:rPr lang="en-US" sz="2800" dirty="0"/>
              <a:t>. </a:t>
            </a:r>
            <a:r>
              <a:rPr lang="en-US" sz="2800" dirty="0" err="1" smtClean="0"/>
              <a:t>Sorusturma</a:t>
            </a:r>
            <a:r>
              <a:rPr lang="en-US" sz="2800" dirty="0" smtClean="0"/>
              <a:t> </a:t>
            </a:r>
            <a:r>
              <a:rPr lang="en-US" sz="2800" dirty="0" err="1" smtClean="0"/>
              <a:t>evresi</a:t>
            </a:r>
            <a:r>
              <a:rPr lang="en-US" sz="2800" dirty="0" smtClean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 smtClean="0"/>
              <a:t>itibarıyla</a:t>
            </a:r>
            <a:r>
              <a:rPr lang="en-US" sz="2800" dirty="0" smtClean="0"/>
              <a:t> </a:t>
            </a:r>
            <a:r>
              <a:rPr lang="en-US" sz="2800" dirty="0" err="1"/>
              <a:t>kamuya</a:t>
            </a:r>
            <a:r>
              <a:rPr lang="en-US" sz="2800" dirty="0"/>
              <a:t> </a:t>
            </a:r>
            <a:r>
              <a:rPr lang="en-US" sz="2800" dirty="0" err="1"/>
              <a:t>karsı</a:t>
            </a:r>
            <a:r>
              <a:rPr lang="en-US" sz="2800" dirty="0"/>
              <a:t> </a:t>
            </a:r>
            <a:r>
              <a:rPr lang="en-US" sz="2800" dirty="0" err="1" smtClean="0"/>
              <a:t>gizli</a:t>
            </a:r>
            <a:r>
              <a:rPr lang="en-US" sz="2800" dirty="0" smtClean="0"/>
              <a:t> </a:t>
            </a:r>
            <a:r>
              <a:rPr lang="en-US" sz="2800" dirty="0" err="1" smtClean="0"/>
              <a:t>biçimde</a:t>
            </a:r>
            <a:r>
              <a:rPr lang="en-US" sz="2800" dirty="0" smtClean="0"/>
              <a:t> </a:t>
            </a:r>
            <a:r>
              <a:rPr lang="en-US" sz="2800" dirty="0" err="1"/>
              <a:t>cereyan</a:t>
            </a:r>
            <a:r>
              <a:rPr lang="en-US" sz="2800" dirty="0"/>
              <a:t> </a:t>
            </a:r>
            <a:r>
              <a:rPr lang="en-US" sz="2800" dirty="0" err="1"/>
              <a:t>eder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/>
              <a:t>Kanunun</a:t>
            </a:r>
            <a:r>
              <a:rPr lang="en-US" sz="2800" dirty="0"/>
              <a:t> </a:t>
            </a:r>
            <a:r>
              <a:rPr lang="en-US" sz="2800" dirty="0" err="1"/>
              <a:t>baska</a:t>
            </a:r>
            <a:r>
              <a:rPr lang="en-US" sz="2800" dirty="0"/>
              <a:t> </a:t>
            </a:r>
            <a:r>
              <a:rPr lang="en-US" sz="2800" dirty="0" err="1"/>
              <a:t>hüküm</a:t>
            </a:r>
            <a:r>
              <a:rPr lang="en-US" sz="2800" dirty="0"/>
              <a:t> </a:t>
            </a:r>
            <a:r>
              <a:rPr lang="en-US" sz="2800" dirty="0" err="1"/>
              <a:t>koydugu</a:t>
            </a:r>
            <a:r>
              <a:rPr lang="en-US" sz="2800" dirty="0"/>
              <a:t> </a:t>
            </a:r>
            <a:r>
              <a:rPr lang="en-US" sz="2800" dirty="0" err="1"/>
              <a:t>hâller</a:t>
            </a:r>
            <a:r>
              <a:rPr lang="en-US" sz="2800" dirty="0"/>
              <a:t> </a:t>
            </a:r>
            <a:r>
              <a:rPr lang="en-US" sz="2800" dirty="0" err="1"/>
              <a:t>saklı</a:t>
            </a:r>
            <a:r>
              <a:rPr lang="en-US" sz="2800" dirty="0"/>
              <a:t> </a:t>
            </a:r>
            <a:r>
              <a:rPr lang="en-US" sz="2800" dirty="0" err="1"/>
              <a:t>kalmak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savunma</a:t>
            </a:r>
            <a:r>
              <a:rPr lang="en-US" sz="2800" dirty="0"/>
              <a:t> </a:t>
            </a:r>
            <a:r>
              <a:rPr lang="en-US" sz="2800" dirty="0" err="1"/>
              <a:t>haklarına</a:t>
            </a:r>
            <a:r>
              <a:rPr lang="en-US" sz="2800" dirty="0"/>
              <a:t>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vermemek</a:t>
            </a:r>
            <a:r>
              <a:rPr lang="en-US" sz="2800" dirty="0"/>
              <a:t> </a:t>
            </a:r>
            <a:r>
              <a:rPr lang="en-US" sz="2800" dirty="0" err="1"/>
              <a:t>kosuluyla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 smtClean="0"/>
              <a:t>evresindeki</a:t>
            </a:r>
            <a:r>
              <a:rPr lang="en-US" sz="2800" dirty="0" smtClean="0"/>
              <a:t> </a:t>
            </a:r>
            <a:r>
              <a:rPr lang="en-US" sz="2800" dirty="0" err="1"/>
              <a:t>usul</a:t>
            </a:r>
            <a:r>
              <a:rPr lang="en-US" sz="2800" dirty="0"/>
              <a:t> </a:t>
            </a:r>
            <a:r>
              <a:rPr lang="en-US" sz="2800" dirty="0" err="1" smtClean="0"/>
              <a:t>islemleri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gizlidir</a:t>
            </a:r>
            <a:r>
              <a:rPr lang="en-US" sz="2800" dirty="0" smtClean="0"/>
              <a:t> </a:t>
            </a:r>
            <a:r>
              <a:rPr lang="en-US" sz="2800" dirty="0"/>
              <a:t>(CMK. m. 157).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841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 SONUCU VERILECEK KARARLAR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Kovusturmaya</a:t>
            </a:r>
            <a:r>
              <a:rPr lang="en-US" sz="2800" b="1" dirty="0"/>
              <a:t> </a:t>
            </a:r>
            <a:r>
              <a:rPr lang="en-US" sz="2800" b="1" dirty="0" err="1"/>
              <a:t>Yer</a:t>
            </a:r>
            <a:r>
              <a:rPr lang="en-US" sz="2800" b="1" dirty="0"/>
              <a:t> </a:t>
            </a:r>
            <a:r>
              <a:rPr lang="en-US" sz="2800" b="1" dirty="0" err="1"/>
              <a:t>Olmadıgına</a:t>
            </a:r>
            <a:r>
              <a:rPr lang="en-US" sz="2800" b="1" dirty="0"/>
              <a:t> </a:t>
            </a:r>
            <a:r>
              <a:rPr lang="en-US" sz="2800" b="1" dirty="0" smtClean="0"/>
              <a:t>Da</a:t>
            </a:r>
            <a:r>
              <a:rPr lang="tr-TR" sz="2800" b="1" dirty="0" smtClean="0"/>
              <a:t>i</a:t>
            </a:r>
            <a:r>
              <a:rPr lang="en-US" sz="2800" b="1" dirty="0" smtClean="0"/>
              <a:t>r </a:t>
            </a:r>
            <a:r>
              <a:rPr lang="en-US" sz="2800" b="1" dirty="0" err="1" smtClean="0"/>
              <a:t>Karar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,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 smtClean="0"/>
              <a:t>evresi</a:t>
            </a:r>
            <a:r>
              <a:rPr lang="en-US" sz="2800" dirty="0" smtClean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,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davasının</a:t>
            </a:r>
            <a:r>
              <a:rPr lang="en-US" sz="2800" dirty="0"/>
              <a:t> </a:t>
            </a:r>
            <a:r>
              <a:rPr lang="en-US" sz="2800" dirty="0" err="1"/>
              <a:t>açılması</a:t>
            </a:r>
            <a:r>
              <a:rPr lang="en-US" sz="2800" dirty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yeterli</a:t>
            </a:r>
            <a:r>
              <a:rPr lang="en-US" sz="2800" dirty="0" smtClean="0"/>
              <a:t> </a:t>
            </a:r>
            <a:r>
              <a:rPr lang="en-US" sz="2800" dirty="0" err="1"/>
              <a:t>süphe</a:t>
            </a:r>
            <a:r>
              <a:rPr lang="en-US" sz="2800" dirty="0"/>
              <a:t> </a:t>
            </a:r>
            <a:r>
              <a:rPr lang="en-US" sz="2800" dirty="0" err="1"/>
              <a:t>olusturacak</a:t>
            </a:r>
            <a:r>
              <a:rPr lang="en-US" sz="2800" dirty="0"/>
              <a:t> </a:t>
            </a:r>
            <a:r>
              <a:rPr lang="en-US" sz="2800" dirty="0" err="1" smtClean="0"/>
              <a:t>delil</a:t>
            </a:r>
            <a:r>
              <a:rPr lang="en-US" sz="2800" dirty="0" smtClean="0"/>
              <a:t> </a:t>
            </a:r>
            <a:r>
              <a:rPr lang="en-US" sz="2800" dirty="0" err="1"/>
              <a:t>elde</a:t>
            </a:r>
            <a:r>
              <a:rPr lang="en-US" sz="2800" dirty="0"/>
              <a:t> </a:t>
            </a:r>
            <a:r>
              <a:rPr lang="en-US" sz="2800" dirty="0" err="1" smtClean="0"/>
              <a:t>edilememesi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kovusturma</a:t>
            </a:r>
            <a:r>
              <a:rPr lang="en-US" sz="2800" dirty="0"/>
              <a:t> </a:t>
            </a:r>
            <a:r>
              <a:rPr lang="en-US" sz="2800" dirty="0" err="1"/>
              <a:t>olanagının</a:t>
            </a:r>
            <a:r>
              <a:rPr lang="en-US" sz="2800" dirty="0"/>
              <a:t> </a:t>
            </a:r>
            <a:r>
              <a:rPr lang="en-US" sz="2800" dirty="0" err="1"/>
              <a:t>bulunmaması</a:t>
            </a:r>
            <a:r>
              <a:rPr lang="en-US" sz="2800" dirty="0"/>
              <a:t> </a:t>
            </a:r>
            <a:r>
              <a:rPr lang="en-US" sz="2800" dirty="0" err="1" smtClean="0"/>
              <a:t>hâllerinde</a:t>
            </a:r>
            <a:r>
              <a:rPr lang="en-US" sz="2800" dirty="0" smtClean="0"/>
              <a:t> </a:t>
            </a:r>
            <a:r>
              <a:rPr lang="en-US" sz="2800" dirty="0" err="1"/>
              <a:t>kovusturmaya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olmadıgına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verir</a:t>
            </a:r>
            <a:r>
              <a:rPr lang="en-US" sz="2800" dirty="0"/>
              <a:t>. </a:t>
            </a:r>
            <a:r>
              <a:rPr lang="en-US" sz="2800" dirty="0" err="1"/>
              <a:t>Kararda</a:t>
            </a:r>
            <a:r>
              <a:rPr lang="en-US" sz="2800" dirty="0"/>
              <a:t> </a:t>
            </a:r>
            <a:r>
              <a:rPr lang="en-US" sz="2800" dirty="0" err="1" smtClean="0"/>
              <a:t>itiraz</a:t>
            </a:r>
            <a:r>
              <a:rPr lang="en-US" sz="2800" dirty="0" smtClean="0"/>
              <a:t> </a:t>
            </a:r>
            <a:r>
              <a:rPr lang="en-US" sz="2800" dirty="0" err="1"/>
              <a:t>hakkı</a:t>
            </a:r>
            <a:r>
              <a:rPr lang="en-US" sz="2800" dirty="0"/>
              <a:t>, </a:t>
            </a:r>
            <a:r>
              <a:rPr lang="en-US" sz="2800" dirty="0" err="1" smtClean="0"/>
              <a:t>süresi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mercii</a:t>
            </a:r>
            <a:r>
              <a:rPr lang="en-US" sz="2800" dirty="0" smtClean="0"/>
              <a:t> </a:t>
            </a:r>
            <a:r>
              <a:rPr lang="en-US" sz="2800" dirty="0" err="1" smtClean="0"/>
              <a:t>gösterilir</a:t>
            </a:r>
            <a:r>
              <a:rPr lang="en-US" sz="2800" dirty="0"/>
              <a:t>. Bu </a:t>
            </a:r>
            <a:r>
              <a:rPr lang="en-US" sz="2800" dirty="0" err="1"/>
              <a:t>karar</a:t>
            </a:r>
            <a:r>
              <a:rPr lang="en-US" sz="2800" dirty="0"/>
              <a:t>, </a:t>
            </a:r>
            <a:r>
              <a:rPr lang="en-US" sz="2800" dirty="0" err="1"/>
              <a:t>suçtan</a:t>
            </a:r>
            <a:r>
              <a:rPr lang="en-US" sz="2800" dirty="0"/>
              <a:t>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gören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önceden</a:t>
            </a:r>
            <a:r>
              <a:rPr lang="en-US" sz="2800" dirty="0"/>
              <a:t> </a:t>
            </a:r>
            <a:r>
              <a:rPr lang="en-US" sz="2800" dirty="0" err="1" smtClean="0"/>
              <a:t>ifadesi</a:t>
            </a:r>
            <a:r>
              <a:rPr lang="en-US" sz="2800" dirty="0" smtClean="0"/>
              <a:t> </a:t>
            </a:r>
            <a:r>
              <a:rPr lang="en-US" sz="2800" dirty="0" err="1"/>
              <a:t>alınmıs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sorguya</a:t>
            </a:r>
            <a:r>
              <a:rPr lang="en-US" sz="2800" dirty="0"/>
              <a:t> </a:t>
            </a:r>
            <a:r>
              <a:rPr lang="en-US" sz="2800" dirty="0" err="1" smtClean="0"/>
              <a:t>çekilmis</a:t>
            </a:r>
            <a:r>
              <a:rPr lang="en-US" sz="2800" dirty="0" smtClean="0"/>
              <a:t> </a:t>
            </a:r>
            <a:r>
              <a:rPr lang="en-US" sz="2800" dirty="0" err="1" smtClean="0"/>
              <a:t>süpheliye</a:t>
            </a:r>
            <a:r>
              <a:rPr lang="en-US" sz="2800" dirty="0" smtClean="0"/>
              <a:t> </a:t>
            </a:r>
            <a:r>
              <a:rPr lang="en-US" sz="2800" dirty="0" err="1" smtClean="0"/>
              <a:t>teblig</a:t>
            </a:r>
            <a:r>
              <a:rPr lang="en-US" sz="2800" dirty="0" smtClean="0"/>
              <a:t> </a:t>
            </a:r>
            <a:r>
              <a:rPr lang="en-US" sz="2800" dirty="0" err="1" smtClean="0"/>
              <a:t>edilir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889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 SONUCU VERILECEK KARARLAR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Iddaname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Sorusturma</a:t>
            </a:r>
            <a:r>
              <a:rPr lang="en-US" sz="2800" dirty="0" smtClean="0"/>
              <a:t> </a:t>
            </a:r>
            <a:r>
              <a:rPr lang="en-US" sz="2800" dirty="0" err="1" smtClean="0"/>
              <a:t>evresi</a:t>
            </a:r>
            <a:r>
              <a:rPr lang="en-US" sz="2800" dirty="0" smtClean="0"/>
              <a:t> </a:t>
            </a:r>
            <a:r>
              <a:rPr lang="en-US" sz="2800" dirty="0" err="1"/>
              <a:t>sonunda</a:t>
            </a:r>
            <a:r>
              <a:rPr lang="en-US" sz="2800" dirty="0"/>
              <a:t> </a:t>
            </a:r>
            <a:r>
              <a:rPr lang="en-US" sz="2800" dirty="0" err="1"/>
              <a:t>toplanan</a:t>
            </a:r>
            <a:r>
              <a:rPr lang="en-US" sz="2800" dirty="0"/>
              <a:t> </a:t>
            </a:r>
            <a:r>
              <a:rPr lang="en-US" sz="2800" dirty="0" err="1" smtClean="0"/>
              <a:t>deliller</a:t>
            </a:r>
            <a:r>
              <a:rPr lang="en-US" sz="2800" dirty="0"/>
              <a:t>, </a:t>
            </a:r>
            <a:r>
              <a:rPr lang="en-US" sz="2800" dirty="0" err="1"/>
              <a:t>suçun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hususunda</a:t>
            </a:r>
            <a:r>
              <a:rPr lang="en-US" sz="2800" dirty="0"/>
              <a:t> </a:t>
            </a:r>
            <a:r>
              <a:rPr lang="en-US" sz="2800" dirty="0" err="1" smtClean="0"/>
              <a:t>yeterli</a:t>
            </a:r>
            <a:r>
              <a:rPr lang="en-US" sz="2800" dirty="0" smtClean="0"/>
              <a:t> </a:t>
            </a:r>
            <a:r>
              <a:rPr lang="en-US" sz="2800" dirty="0" err="1"/>
              <a:t>süphe</a:t>
            </a:r>
            <a:r>
              <a:rPr lang="en-US" sz="2800" dirty="0"/>
              <a:t> </a:t>
            </a:r>
            <a:r>
              <a:rPr lang="en-US" sz="2800" dirty="0" err="1"/>
              <a:t>olusturuyorsa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, </a:t>
            </a:r>
            <a:r>
              <a:rPr lang="en-US" sz="2800" dirty="0" err="1" smtClean="0"/>
              <a:t>görevli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yetkili</a:t>
            </a:r>
            <a:r>
              <a:rPr lang="en-US" sz="2800" dirty="0" smtClean="0"/>
              <a:t> </a:t>
            </a:r>
            <a:r>
              <a:rPr lang="en-US" sz="2800" dirty="0" err="1"/>
              <a:t>mahkemeye</a:t>
            </a:r>
            <a:r>
              <a:rPr lang="en-US" sz="2800" dirty="0"/>
              <a:t> </a:t>
            </a:r>
            <a:r>
              <a:rPr lang="en-US" sz="2800" dirty="0" err="1" smtClean="0"/>
              <a:t>hitaben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iddianame</a:t>
            </a:r>
            <a:r>
              <a:rPr lang="en-US" sz="2800" dirty="0" smtClean="0"/>
              <a:t> </a:t>
            </a:r>
            <a:r>
              <a:rPr lang="en-US" sz="2800" dirty="0" err="1"/>
              <a:t>düzenler</a:t>
            </a:r>
            <a:r>
              <a:rPr lang="en-US" sz="2800" dirty="0" smtClean="0"/>
              <a:t>.</a:t>
            </a:r>
            <a:r>
              <a:rPr lang="en-US" sz="2800" dirty="0"/>
              <a:t>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Düzenlenen</a:t>
            </a:r>
            <a:r>
              <a:rPr lang="tr-TR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ddanamede</a:t>
            </a:r>
            <a:r>
              <a:rPr lang="en-US" sz="2800" dirty="0"/>
              <a:t>;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Şüphelinin</a:t>
            </a:r>
            <a:r>
              <a:rPr lang="en-US" sz="2800" dirty="0"/>
              <a:t> </a:t>
            </a:r>
            <a:r>
              <a:rPr lang="en-US" sz="2800" dirty="0" err="1"/>
              <a:t>kimliği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Müdafii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Maktul</a:t>
            </a:r>
            <a:r>
              <a:rPr lang="en-US" sz="2800" dirty="0"/>
              <a:t>, </a:t>
            </a:r>
            <a:r>
              <a:rPr lang="en-US" sz="2800" dirty="0" err="1"/>
              <a:t>mağdur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suçtan</a:t>
            </a:r>
            <a:r>
              <a:rPr lang="en-US" sz="2800" dirty="0"/>
              <a:t>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görenin</a:t>
            </a:r>
            <a:r>
              <a:rPr lang="en-US" sz="2800" dirty="0"/>
              <a:t> </a:t>
            </a:r>
            <a:r>
              <a:rPr lang="en-US" sz="2800" dirty="0" err="1"/>
              <a:t>kimliği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Mağdurun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suçtan</a:t>
            </a:r>
            <a:r>
              <a:rPr lang="en-US" sz="2800" dirty="0"/>
              <a:t> </a:t>
            </a:r>
            <a:r>
              <a:rPr lang="en-US" sz="2800" dirty="0" err="1"/>
              <a:t>zarar</a:t>
            </a:r>
            <a:r>
              <a:rPr lang="en-US" sz="2800" dirty="0"/>
              <a:t> </a:t>
            </a:r>
            <a:r>
              <a:rPr lang="en-US" sz="2800" dirty="0" err="1"/>
              <a:t>görenin</a:t>
            </a:r>
            <a:r>
              <a:rPr lang="en-US" sz="2800" dirty="0"/>
              <a:t> </a:t>
            </a:r>
            <a:r>
              <a:rPr lang="en-US" sz="2800" dirty="0" err="1"/>
              <a:t>vekili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kanuni</a:t>
            </a:r>
            <a:r>
              <a:rPr lang="en-US" sz="2800" dirty="0"/>
              <a:t> </a:t>
            </a:r>
            <a:r>
              <a:rPr lang="en-US" sz="2800" dirty="0" err="1"/>
              <a:t>temsilcisi</a:t>
            </a:r>
            <a:r>
              <a:rPr lang="en-US" sz="2800" dirty="0"/>
              <a:t>,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953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 SONUCU VERILECEK KARARLAR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Açıklanmasında</a:t>
            </a:r>
            <a:r>
              <a:rPr lang="en-US" sz="2800" dirty="0"/>
              <a:t> </a:t>
            </a:r>
            <a:r>
              <a:rPr lang="en-US" sz="2800" dirty="0" err="1"/>
              <a:t>sakınca</a:t>
            </a:r>
            <a:r>
              <a:rPr lang="en-US" sz="2800" dirty="0"/>
              <a:t> </a:t>
            </a:r>
            <a:r>
              <a:rPr lang="en-US" sz="2800" dirty="0" err="1"/>
              <a:t>bulunmaması</a:t>
            </a:r>
            <a:r>
              <a:rPr lang="en-US" sz="2800" dirty="0"/>
              <a:t> </a:t>
            </a:r>
            <a:r>
              <a:rPr lang="en-US" sz="2800" dirty="0" err="1"/>
              <a:t>halinde</a:t>
            </a:r>
            <a:r>
              <a:rPr lang="en-US" sz="2800" dirty="0"/>
              <a:t> </a:t>
            </a:r>
            <a:r>
              <a:rPr lang="en-US" sz="2800" dirty="0" err="1"/>
              <a:t>ihbarda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kişinin</a:t>
            </a:r>
            <a:r>
              <a:rPr lang="en-US" sz="2800" dirty="0"/>
              <a:t> </a:t>
            </a:r>
            <a:r>
              <a:rPr lang="en-US" sz="2800" dirty="0" err="1"/>
              <a:t>kimliği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Şikâyette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kişinin</a:t>
            </a:r>
            <a:r>
              <a:rPr lang="en-US" sz="2800" dirty="0"/>
              <a:t> </a:t>
            </a:r>
            <a:r>
              <a:rPr lang="en-US" sz="2800" dirty="0" err="1"/>
              <a:t>kimliği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Şikâyetin</a:t>
            </a:r>
            <a:r>
              <a:rPr lang="en-US" sz="2800" dirty="0"/>
              <a:t> </a:t>
            </a:r>
            <a:r>
              <a:rPr lang="en-US" sz="2800" dirty="0" err="1"/>
              <a:t>yapıldığı</a:t>
            </a:r>
            <a:r>
              <a:rPr lang="en-US" sz="2800" dirty="0"/>
              <a:t> </a:t>
            </a:r>
            <a:r>
              <a:rPr lang="en-US" sz="2800" dirty="0" err="1"/>
              <a:t>tarih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Yüklenen</a:t>
            </a:r>
            <a:r>
              <a:rPr lang="en-US" sz="2800" dirty="0"/>
              <a:t> </a:t>
            </a:r>
            <a:r>
              <a:rPr lang="en-US" sz="2800" dirty="0" err="1"/>
              <a:t>suç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uygulanması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maddeleri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Yüklenen</a:t>
            </a:r>
            <a:r>
              <a:rPr lang="en-US" sz="2800" dirty="0"/>
              <a:t> </a:t>
            </a:r>
            <a:r>
              <a:rPr lang="en-US" sz="2800" dirty="0" err="1"/>
              <a:t>suçun</a:t>
            </a:r>
            <a:r>
              <a:rPr lang="en-US" sz="2800" dirty="0"/>
              <a:t> </a:t>
            </a:r>
            <a:r>
              <a:rPr lang="en-US" sz="2800" dirty="0" err="1"/>
              <a:t>işlendiği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, </a:t>
            </a:r>
            <a:r>
              <a:rPr lang="en-US" sz="2800" dirty="0" err="1"/>
              <a:t>tarih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zaman</a:t>
            </a:r>
            <a:r>
              <a:rPr lang="en-US" sz="2800" dirty="0"/>
              <a:t> </a:t>
            </a:r>
            <a:r>
              <a:rPr lang="en-US" sz="2800" dirty="0" err="1"/>
              <a:t>dilimi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Suçun</a:t>
            </a:r>
            <a:r>
              <a:rPr lang="en-US" sz="2800" dirty="0"/>
              <a:t> </a:t>
            </a:r>
            <a:r>
              <a:rPr lang="en-US" sz="2800" dirty="0" err="1"/>
              <a:t>delilleri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dirty="0" smtClean="0"/>
              <a:t>•</a:t>
            </a:r>
            <a:r>
              <a:rPr lang="tr-TR" sz="2800" dirty="0" smtClean="0"/>
              <a:t> </a:t>
            </a:r>
            <a:r>
              <a:rPr lang="en-US" sz="2800" dirty="0" err="1" smtClean="0"/>
              <a:t>Şüphelinin</a:t>
            </a:r>
            <a:r>
              <a:rPr lang="en-US" sz="2800" dirty="0" smtClean="0"/>
              <a:t> </a:t>
            </a:r>
            <a:r>
              <a:rPr lang="en-US" sz="2800" dirty="0" err="1"/>
              <a:t>tutuklu</a:t>
            </a:r>
            <a:r>
              <a:rPr lang="en-US" sz="2800" dirty="0"/>
              <a:t> </a:t>
            </a:r>
            <a:r>
              <a:rPr lang="en-US" sz="2800" dirty="0" err="1"/>
              <a:t>olup</a:t>
            </a:r>
            <a:r>
              <a:rPr lang="en-US" sz="2800" dirty="0"/>
              <a:t> </a:t>
            </a:r>
            <a:r>
              <a:rPr lang="en-US" sz="2800" dirty="0" err="1"/>
              <a:t>olmadığı</a:t>
            </a:r>
            <a:r>
              <a:rPr lang="en-US" sz="2800" dirty="0"/>
              <a:t>; </a:t>
            </a:r>
            <a:r>
              <a:rPr lang="en-US" sz="2800" dirty="0" err="1"/>
              <a:t>tutuklanmış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gözaltına</a:t>
            </a:r>
            <a:r>
              <a:rPr lang="en-US" sz="2800" dirty="0"/>
              <a:t> alma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tutuklama</a:t>
            </a:r>
            <a:r>
              <a:rPr lang="en-US" sz="2800" dirty="0"/>
              <a:t> </a:t>
            </a:r>
            <a:r>
              <a:rPr lang="en-US" sz="2800" dirty="0" err="1" smtClean="0"/>
              <a:t>tarihleri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bunların</a:t>
            </a:r>
            <a:r>
              <a:rPr lang="en-US" sz="2800" dirty="0"/>
              <a:t> </a:t>
            </a:r>
            <a:r>
              <a:rPr lang="en-US" sz="2800" dirty="0" err="1" smtClean="0"/>
              <a:t>süreleri</a:t>
            </a:r>
            <a:r>
              <a:rPr lang="en-US" sz="2800" dirty="0" smtClean="0"/>
              <a:t> </a:t>
            </a:r>
            <a:r>
              <a:rPr lang="en-US" sz="2800" dirty="0" err="1" smtClean="0"/>
              <a:t>gösterilir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708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 SONUCU VERILECEK KARARLAR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Fezleke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 err="1" smtClean="0"/>
              <a:t>Agır</a:t>
            </a:r>
            <a:r>
              <a:rPr lang="en-US" sz="2800" dirty="0" smtClean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 err="1"/>
              <a:t>bulunmayan</a:t>
            </a:r>
            <a:r>
              <a:rPr lang="en-US" sz="2800" dirty="0"/>
              <a:t> </a:t>
            </a:r>
            <a:r>
              <a:rPr lang="en-US" sz="2800" dirty="0" err="1" smtClean="0"/>
              <a:t>ilçelerde</a:t>
            </a:r>
            <a:r>
              <a:rPr lang="en-US" sz="2800" dirty="0" smtClean="0"/>
              <a:t> </a:t>
            </a:r>
            <a:r>
              <a:rPr lang="en-US" sz="2800" dirty="0" err="1" smtClean="0"/>
              <a:t>islenen</a:t>
            </a:r>
            <a:r>
              <a:rPr lang="en-US" sz="2800" dirty="0" smtClean="0"/>
              <a:t> </a:t>
            </a:r>
            <a:r>
              <a:rPr lang="en-US" sz="2800" dirty="0" err="1"/>
              <a:t>suçlar</a:t>
            </a:r>
            <a:r>
              <a:rPr lang="en-US" sz="2800" dirty="0"/>
              <a:t>,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mahkemesinin</a:t>
            </a:r>
            <a:r>
              <a:rPr lang="en-US" sz="2800" dirty="0" smtClean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alanına</a:t>
            </a:r>
            <a:r>
              <a:rPr lang="en-US" sz="2800" dirty="0"/>
              <a:t> </a:t>
            </a:r>
            <a:r>
              <a:rPr lang="en-US" sz="2800" dirty="0" err="1" smtClean="0"/>
              <a:t>girmesi</a:t>
            </a:r>
            <a:r>
              <a:rPr lang="en-US" sz="2800" dirty="0" smtClean="0"/>
              <a:t> </a:t>
            </a:r>
            <a:r>
              <a:rPr lang="en-US" sz="2800" dirty="0" err="1"/>
              <a:t>durumunda</a:t>
            </a:r>
            <a:r>
              <a:rPr lang="en-US" sz="2800" dirty="0"/>
              <a:t> (</a:t>
            </a:r>
            <a:r>
              <a:rPr lang="en-US" sz="2800" dirty="0" err="1"/>
              <a:t>Kasten</a:t>
            </a:r>
            <a:r>
              <a:rPr lang="en-US" sz="2800" dirty="0"/>
              <a:t> </a:t>
            </a:r>
            <a:r>
              <a:rPr lang="en-US" sz="2800" dirty="0" err="1"/>
              <a:t>adam</a:t>
            </a:r>
            <a:r>
              <a:rPr lang="en-US" sz="2800" dirty="0"/>
              <a:t> </a:t>
            </a:r>
            <a:r>
              <a:rPr lang="en-US" sz="2800" dirty="0" err="1"/>
              <a:t>öldürme</a:t>
            </a:r>
            <a:r>
              <a:rPr lang="en-US" sz="2800" dirty="0"/>
              <a:t> </a:t>
            </a:r>
            <a:r>
              <a:rPr lang="en-US" sz="2800" dirty="0" err="1"/>
              <a:t>suçu</a:t>
            </a:r>
            <a:r>
              <a:rPr lang="en-US" sz="2800" dirty="0"/>
              <a:t> </a:t>
            </a:r>
            <a:r>
              <a:rPr lang="en-US" sz="2800" dirty="0" err="1" smtClean="0"/>
              <a:t>gibi</a:t>
            </a:r>
            <a:r>
              <a:rPr lang="en-US" sz="2800" dirty="0" smtClean="0"/>
              <a:t>) </a:t>
            </a:r>
            <a:r>
              <a:rPr lang="en-US" sz="2800" dirty="0" err="1"/>
              <a:t>olayın</a:t>
            </a:r>
            <a:r>
              <a:rPr lang="en-US" sz="2800" dirty="0"/>
              <a:t> </a:t>
            </a:r>
            <a:r>
              <a:rPr lang="en-US" sz="2800" dirty="0" err="1"/>
              <a:t>meydana</a:t>
            </a:r>
            <a:r>
              <a:rPr lang="en-US" sz="2800" dirty="0"/>
              <a:t> </a:t>
            </a:r>
            <a:r>
              <a:rPr lang="en-US" sz="2800" dirty="0" err="1" smtClean="0"/>
              <a:t>geldigi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ivedi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zorunlu</a:t>
            </a:r>
            <a:r>
              <a:rPr lang="en-US" sz="2800" dirty="0"/>
              <a:t> </a:t>
            </a:r>
            <a:r>
              <a:rPr lang="en-US" sz="2800" dirty="0" err="1" smtClean="0"/>
              <a:t>deliler</a:t>
            </a:r>
            <a:r>
              <a:rPr lang="en-US" sz="2800" dirty="0" smtClean="0"/>
              <a:t> </a:t>
            </a:r>
            <a:r>
              <a:rPr lang="en-US" sz="2800" dirty="0" err="1"/>
              <a:t>toplanarak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mahkemesinin</a:t>
            </a:r>
            <a:r>
              <a:rPr lang="en-US" sz="2800" dirty="0" smtClean="0"/>
              <a:t> </a:t>
            </a:r>
            <a:r>
              <a:rPr lang="en-US" sz="2800" dirty="0" err="1"/>
              <a:t>bulundugu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 </a:t>
            </a:r>
            <a:r>
              <a:rPr lang="en-US" sz="2800" dirty="0" err="1" smtClean="0"/>
              <a:t>gönderdigi</a:t>
            </a:r>
            <a:r>
              <a:rPr lang="en-US" sz="2800" dirty="0" smtClean="0"/>
              <a:t> </a:t>
            </a:r>
            <a:r>
              <a:rPr lang="en-US" sz="2800" dirty="0" err="1" smtClean="0"/>
              <a:t>iddianame</a:t>
            </a:r>
            <a:r>
              <a:rPr lang="en-US" sz="2800" dirty="0" smtClean="0"/>
              <a:t> </a:t>
            </a:r>
            <a:r>
              <a:rPr lang="en-US" sz="2800" dirty="0" err="1" smtClean="0"/>
              <a:t>öncesi</a:t>
            </a:r>
            <a:r>
              <a:rPr lang="en-US" sz="2800" dirty="0" smtClean="0"/>
              <a:t> </a:t>
            </a:r>
            <a:r>
              <a:rPr lang="en-US" sz="2800" dirty="0" err="1"/>
              <a:t>düsünce</a:t>
            </a:r>
            <a:r>
              <a:rPr lang="en-US" sz="2800" dirty="0"/>
              <a:t> </a:t>
            </a:r>
            <a:r>
              <a:rPr lang="en-US" sz="2800" dirty="0" err="1"/>
              <a:t>yazısına</a:t>
            </a:r>
            <a:r>
              <a:rPr lang="en-US" sz="2800" dirty="0"/>
              <a:t> </a:t>
            </a:r>
            <a:r>
              <a:rPr lang="en-US" sz="2800" dirty="0" err="1"/>
              <a:t>fezleke</a:t>
            </a:r>
            <a:r>
              <a:rPr lang="en-US" sz="2800" dirty="0"/>
              <a:t> </a:t>
            </a:r>
            <a:r>
              <a:rPr lang="en-US" sz="2800" dirty="0" err="1" smtClean="0"/>
              <a:t>denir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228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 SONUCU VERILECEK KARARLAR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Kamu</a:t>
            </a:r>
            <a:r>
              <a:rPr lang="en-US" sz="2800" b="1" dirty="0"/>
              <a:t> </a:t>
            </a:r>
            <a:r>
              <a:rPr lang="en-US" sz="2800" b="1" dirty="0" err="1"/>
              <a:t>Davasının</a:t>
            </a:r>
            <a:r>
              <a:rPr lang="en-US" sz="2800" b="1" dirty="0"/>
              <a:t> </a:t>
            </a:r>
            <a:r>
              <a:rPr lang="en-US" sz="2800" b="1" dirty="0" err="1"/>
              <a:t>Açılmasının</a:t>
            </a:r>
            <a:r>
              <a:rPr lang="en-US" sz="2800" b="1" dirty="0"/>
              <a:t> </a:t>
            </a:r>
            <a:r>
              <a:rPr lang="en-US" sz="2800" b="1" dirty="0" err="1" smtClean="0"/>
              <a:t>Ertelenmes</a:t>
            </a:r>
            <a:endParaRPr lang="tr-TR" sz="2800" b="1" dirty="0"/>
          </a:p>
          <a:p>
            <a:pPr marL="0" indent="0" algn="just">
              <a:buNone/>
            </a:pPr>
            <a:r>
              <a:rPr lang="en-US" sz="2800" dirty="0" err="1" smtClean="0"/>
              <a:t>Uzlasma</a:t>
            </a:r>
            <a:r>
              <a:rPr lang="en-US" sz="2800" dirty="0" smtClean="0"/>
              <a:t> </a:t>
            </a:r>
            <a:r>
              <a:rPr lang="en-US" sz="2800" dirty="0" err="1"/>
              <a:t>kapsamına</a:t>
            </a:r>
            <a:r>
              <a:rPr lang="en-US" sz="2800" dirty="0"/>
              <a:t> </a:t>
            </a:r>
            <a:r>
              <a:rPr lang="en-US" sz="2800" dirty="0" err="1" smtClean="0"/>
              <a:t>giren</a:t>
            </a:r>
            <a:r>
              <a:rPr lang="en-US" sz="2800" dirty="0" smtClean="0"/>
              <a:t> </a:t>
            </a:r>
            <a:r>
              <a:rPr lang="en-US" sz="2800" dirty="0" err="1"/>
              <a:t>bütün</a:t>
            </a:r>
            <a:r>
              <a:rPr lang="en-US" sz="2800" dirty="0"/>
              <a:t> </a:t>
            </a:r>
            <a:r>
              <a:rPr lang="en-US" sz="2800" dirty="0" err="1"/>
              <a:t>suçlar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uzlasma</a:t>
            </a:r>
            <a:r>
              <a:rPr lang="en-US" sz="2800" dirty="0"/>
              <a:t> </a:t>
            </a:r>
            <a:r>
              <a:rPr lang="en-US" sz="2800" dirty="0" err="1"/>
              <a:t>kapsamında</a:t>
            </a:r>
            <a:r>
              <a:rPr lang="en-US" sz="2800" dirty="0"/>
              <a:t> </a:t>
            </a:r>
            <a:r>
              <a:rPr lang="en-US" sz="2800" dirty="0" err="1"/>
              <a:t>olmasa</a:t>
            </a:r>
            <a:r>
              <a:rPr lang="en-US" sz="2800" dirty="0"/>
              <a:t> </a:t>
            </a:r>
            <a:r>
              <a:rPr lang="en-US" sz="2800" dirty="0" err="1" smtClean="0"/>
              <a:t>dahi</a:t>
            </a:r>
            <a:r>
              <a:rPr lang="en-US" sz="2800" dirty="0" smtClean="0"/>
              <a:t>,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/>
              <a:t>sınırı</a:t>
            </a:r>
            <a:r>
              <a:rPr lang="en-US" sz="2800" dirty="0"/>
              <a:t> </a:t>
            </a:r>
            <a:r>
              <a:rPr lang="en-US" sz="2800" dirty="0" err="1" smtClean="0"/>
              <a:t>iki</a:t>
            </a:r>
            <a:r>
              <a:rPr lang="en-US" sz="2800" dirty="0" smtClean="0"/>
              <a:t> </a:t>
            </a:r>
            <a:r>
              <a:rPr lang="en-US" sz="2800" dirty="0" err="1"/>
              <a:t>yıl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az</a:t>
            </a:r>
            <a:r>
              <a:rPr lang="en-US" sz="2800" dirty="0"/>
              <a:t> </a:t>
            </a:r>
            <a:r>
              <a:rPr lang="en-US" sz="2800" dirty="0" err="1" smtClean="0"/>
              <a:t>süreli</a:t>
            </a:r>
            <a:r>
              <a:rPr lang="en-US" sz="2800" dirty="0" smtClean="0"/>
              <a:t> </a:t>
            </a:r>
            <a:r>
              <a:rPr lang="en-US" sz="2800" dirty="0" err="1" smtClean="0"/>
              <a:t>hapis</a:t>
            </a:r>
            <a:r>
              <a:rPr lang="en-US" sz="2800" dirty="0" smtClean="0"/>
              <a:t> </a:t>
            </a:r>
            <a:r>
              <a:rPr lang="en-US" sz="2800" dirty="0" err="1"/>
              <a:t>cezasını</a:t>
            </a:r>
            <a:r>
              <a:rPr lang="en-US" sz="2800" dirty="0"/>
              <a:t> </a:t>
            </a:r>
            <a:r>
              <a:rPr lang="en-US" sz="2800" dirty="0" err="1" smtClean="0"/>
              <a:t>gerektiren</a:t>
            </a:r>
            <a:r>
              <a:rPr lang="en-US" sz="2800" dirty="0" smtClean="0"/>
              <a:t> </a:t>
            </a:r>
            <a:r>
              <a:rPr lang="en-US" sz="2800" dirty="0" err="1"/>
              <a:t>suçlar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kapsamdadır</a:t>
            </a:r>
            <a:r>
              <a:rPr lang="en-US" sz="2800" dirty="0"/>
              <a:t>. </a:t>
            </a:r>
            <a:r>
              <a:rPr lang="en-US" sz="2800" dirty="0" err="1"/>
              <a:t>Ancak</a:t>
            </a:r>
            <a:r>
              <a:rPr lang="en-US" sz="2800" dirty="0"/>
              <a:t> </a:t>
            </a:r>
            <a:r>
              <a:rPr lang="en-US" sz="2800" dirty="0" err="1"/>
              <a:t>uzlasma</a:t>
            </a:r>
            <a:r>
              <a:rPr lang="en-US" sz="2800" dirty="0"/>
              <a:t> </a:t>
            </a:r>
            <a:r>
              <a:rPr lang="en-US" sz="2800" dirty="0" err="1"/>
              <a:t>kapsamına</a:t>
            </a:r>
            <a:r>
              <a:rPr lang="en-US" sz="2800" dirty="0"/>
              <a:t> </a:t>
            </a:r>
            <a:r>
              <a:rPr lang="en-US" sz="2800" dirty="0" err="1" smtClean="0"/>
              <a:t>giren</a:t>
            </a:r>
            <a:r>
              <a:rPr lang="en-US" sz="2800" dirty="0" smtClean="0"/>
              <a:t> </a:t>
            </a:r>
            <a:r>
              <a:rPr lang="en-US" sz="2800" dirty="0" err="1"/>
              <a:t>suçlar</a:t>
            </a:r>
            <a:r>
              <a:rPr lang="en-US" sz="2800" dirty="0"/>
              <a:t> </a:t>
            </a:r>
            <a:r>
              <a:rPr lang="en-US" sz="2800" dirty="0" err="1"/>
              <a:t>söz</a:t>
            </a:r>
            <a:r>
              <a:rPr lang="en-US" sz="2800" dirty="0"/>
              <a:t> </a:t>
            </a:r>
            <a:r>
              <a:rPr lang="en-US" sz="2800" dirty="0" err="1"/>
              <a:t>konusu</a:t>
            </a:r>
            <a:r>
              <a:rPr lang="en-US" sz="2800" dirty="0"/>
              <a:t> </a:t>
            </a:r>
            <a:r>
              <a:rPr lang="en-US" sz="2800" dirty="0" err="1"/>
              <a:t>oldugunda</a:t>
            </a:r>
            <a:r>
              <a:rPr lang="en-US" sz="2800" dirty="0"/>
              <a:t> </a:t>
            </a:r>
            <a:r>
              <a:rPr lang="en-US" sz="2800" dirty="0" err="1" smtClean="0"/>
              <a:t>öncelikle</a:t>
            </a:r>
            <a:r>
              <a:rPr lang="en-US" sz="2800" dirty="0" smtClean="0"/>
              <a:t> </a:t>
            </a:r>
            <a:r>
              <a:rPr lang="en-US" sz="2800" dirty="0" err="1"/>
              <a:t>uzlasma</a:t>
            </a:r>
            <a:r>
              <a:rPr lang="en-US" sz="2800" dirty="0"/>
              <a:t> </a:t>
            </a:r>
            <a:r>
              <a:rPr lang="en-US" sz="2800" dirty="0" err="1"/>
              <a:t>usulü</a:t>
            </a:r>
            <a:r>
              <a:rPr lang="en-US" sz="2800" dirty="0"/>
              <a:t> </a:t>
            </a:r>
            <a:r>
              <a:rPr lang="en-US" sz="2800" dirty="0" err="1"/>
              <a:t>denenmek</a:t>
            </a:r>
            <a:r>
              <a:rPr lang="en-US" sz="2800" dirty="0"/>
              <a:t> </a:t>
            </a:r>
            <a:r>
              <a:rPr lang="en-US" sz="2800" dirty="0" err="1" smtClean="0"/>
              <a:t>zorundadır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9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Asl</a:t>
            </a:r>
            <a:r>
              <a:rPr lang="tr-TR" b="1" dirty="0"/>
              <a:t>i</a:t>
            </a:r>
            <a:r>
              <a:rPr lang="en-US" b="1" dirty="0"/>
              <a:t>ye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/>
              <a:t>Mahkemes</a:t>
            </a:r>
            <a:r>
              <a:rPr lang="tr-TR" b="1" dirty="0"/>
              <a:t>i</a:t>
            </a:r>
            <a:r>
              <a:rPr lang="en-US" b="1" dirty="0"/>
              <a:t> </a:t>
            </a:r>
            <a:r>
              <a:rPr lang="en-US" b="1" dirty="0" err="1"/>
              <a:t>Cumhur</a:t>
            </a:r>
            <a:r>
              <a:rPr lang="tr-TR" b="1" dirty="0"/>
              <a:t>i</a:t>
            </a:r>
            <a:r>
              <a:rPr lang="en-US" b="1" dirty="0"/>
              <a:t>yet </a:t>
            </a:r>
            <a:r>
              <a:rPr lang="en-US" b="1" dirty="0" err="1"/>
              <a:t>Bassavcılıgı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Agır</a:t>
            </a:r>
            <a:r>
              <a:rPr lang="en-US" sz="2800" dirty="0" smtClean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 err="1"/>
              <a:t>olmayan</a:t>
            </a:r>
            <a:r>
              <a:rPr lang="en-US" sz="2800" dirty="0"/>
              <a:t> </a:t>
            </a:r>
            <a:r>
              <a:rPr lang="en-US" sz="2800" dirty="0" err="1" smtClean="0"/>
              <a:t>ilçe</a:t>
            </a:r>
            <a:r>
              <a:rPr lang="en-US" sz="2800" dirty="0" smtClean="0"/>
              <a:t> </a:t>
            </a:r>
            <a:r>
              <a:rPr lang="en-US" sz="2800" dirty="0" err="1" smtClean="0"/>
              <a:t>adliyelerinde</a:t>
            </a:r>
            <a:r>
              <a:rPr lang="en-US" sz="2800" dirty="0" smtClean="0"/>
              <a:t> </a:t>
            </a:r>
            <a:r>
              <a:rPr lang="en-US" sz="2800" dirty="0" err="1"/>
              <a:t>mutlaka</a:t>
            </a:r>
            <a:r>
              <a:rPr lang="en-US" sz="2800" dirty="0"/>
              <a:t> </a:t>
            </a:r>
            <a:r>
              <a:rPr lang="en-US" sz="2800" dirty="0" err="1" smtClean="0"/>
              <a:t>yeteri</a:t>
            </a:r>
            <a:r>
              <a:rPr lang="en-US" sz="2800" dirty="0" smtClean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sav-cısı</a:t>
            </a:r>
            <a:r>
              <a:rPr lang="en-US" sz="2800" dirty="0"/>
              <a:t>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r>
              <a:rPr lang="en-US" sz="2800" dirty="0" err="1"/>
              <a:t>Ancak</a:t>
            </a:r>
            <a:r>
              <a:rPr lang="en-US" sz="2800" dirty="0"/>
              <a:t> </a:t>
            </a:r>
            <a:r>
              <a:rPr lang="en-US" sz="2800" dirty="0" err="1" smtClean="0"/>
              <a:t>ihtiyaç</a:t>
            </a:r>
            <a:r>
              <a:rPr lang="en-US" sz="2800" dirty="0" smtClean="0"/>
              <a:t> </a:t>
            </a:r>
            <a:r>
              <a:rPr lang="en-US" sz="2800" dirty="0" err="1"/>
              <a:t>duyulması</a:t>
            </a:r>
            <a:r>
              <a:rPr lang="en-US" sz="2800" dirty="0"/>
              <a:t> </a:t>
            </a:r>
            <a:r>
              <a:rPr lang="en-US" sz="2800" dirty="0" err="1" smtClean="0"/>
              <a:t>hâlinde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bassavcısı</a:t>
            </a:r>
            <a:r>
              <a:rPr lang="en-US" sz="2800" dirty="0"/>
              <a:t> </a:t>
            </a:r>
            <a:r>
              <a:rPr lang="en-US" sz="2800" dirty="0" err="1" smtClean="0"/>
              <a:t>atanabilir</a:t>
            </a:r>
            <a:r>
              <a:rPr lang="en-US" sz="2800" dirty="0"/>
              <a:t>. </a:t>
            </a:r>
            <a:r>
              <a:rPr lang="en-US" sz="2800" dirty="0" err="1"/>
              <a:t>Iste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 err="1"/>
              <a:t>bulunmadıgı</a:t>
            </a:r>
            <a:r>
              <a:rPr lang="en-US" sz="2800" dirty="0"/>
              <a:t> </a:t>
            </a:r>
            <a:r>
              <a:rPr lang="en-US" sz="2800" dirty="0" err="1"/>
              <a:t>hâlde</a:t>
            </a:r>
            <a:r>
              <a:rPr lang="en-US" sz="2800" dirty="0"/>
              <a:t> </a:t>
            </a:r>
            <a:r>
              <a:rPr lang="en-US" sz="2800" dirty="0" err="1"/>
              <a:t>bassavcısı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 smtClean="0"/>
              <a:t>adliyelere</a:t>
            </a:r>
            <a:r>
              <a:rPr lang="en-US" sz="2800" dirty="0" smtClean="0"/>
              <a:t> </a:t>
            </a:r>
            <a:r>
              <a:rPr lang="en-US" sz="2800" dirty="0"/>
              <a:t>“</a:t>
            </a:r>
            <a:r>
              <a:rPr lang="en-US" sz="2800" dirty="0" err="1" smtClean="0"/>
              <a:t>Asliye</a:t>
            </a:r>
            <a:r>
              <a:rPr lang="en-US" sz="2800" dirty="0" smtClean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Mahke-mesi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” </a:t>
            </a:r>
            <a:r>
              <a:rPr lang="en-US" sz="2800" dirty="0" err="1" smtClean="0"/>
              <a:t>denir</a:t>
            </a:r>
            <a:r>
              <a:rPr lang="en-US" sz="2800" dirty="0"/>
              <a:t>. </a:t>
            </a:r>
            <a:r>
              <a:rPr lang="en-US" sz="2800" dirty="0" err="1" smtClean="0"/>
              <a:t>Asliye</a:t>
            </a:r>
            <a:r>
              <a:rPr lang="en-US" sz="2800" dirty="0" smtClean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bassavcısı</a:t>
            </a:r>
            <a:r>
              <a:rPr lang="en-US" sz="2800" dirty="0"/>
              <a:t> </a:t>
            </a:r>
            <a:r>
              <a:rPr lang="en-US" sz="2800" dirty="0" err="1" smtClean="0"/>
              <a:t>ida-ri</a:t>
            </a:r>
            <a:r>
              <a:rPr lang="en-US" sz="2800" dirty="0" smtClean="0"/>
              <a:t> </a:t>
            </a:r>
            <a:r>
              <a:rPr lang="en-US" sz="2800" dirty="0" err="1"/>
              <a:t>yönden</a:t>
            </a:r>
            <a:r>
              <a:rPr lang="en-US" sz="2800" dirty="0"/>
              <a:t> </a:t>
            </a:r>
            <a:r>
              <a:rPr lang="en-US" sz="2800" dirty="0" err="1"/>
              <a:t>baglı</a:t>
            </a:r>
            <a:r>
              <a:rPr lang="en-US" sz="2800" dirty="0"/>
              <a:t> </a:t>
            </a:r>
            <a:r>
              <a:rPr lang="en-US" sz="2800" dirty="0" err="1"/>
              <a:t>agır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mahkemesi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bassavcısına</a:t>
            </a:r>
            <a:r>
              <a:rPr lang="en-US" sz="2800" dirty="0"/>
              <a:t> </a:t>
            </a:r>
            <a:r>
              <a:rPr lang="en-US" sz="2800" dirty="0" err="1"/>
              <a:t>karsı</a:t>
            </a:r>
            <a:r>
              <a:rPr lang="en-US" sz="2800" dirty="0"/>
              <a:t> </a:t>
            </a:r>
            <a:r>
              <a:rPr lang="en-US" sz="2800" dirty="0" err="1"/>
              <a:t>sorumludur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209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 SONUCU VERILECEK KARARLAR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Görevs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zl</a:t>
            </a:r>
            <a:r>
              <a:rPr lang="tr-TR" sz="2800" b="1" dirty="0" smtClean="0"/>
              <a:t>i</a:t>
            </a:r>
            <a:r>
              <a:rPr lang="en-US" sz="2800" b="1" dirty="0" smtClean="0"/>
              <a:t>k </a:t>
            </a:r>
            <a:r>
              <a:rPr lang="en-US" sz="2800" b="1" dirty="0" err="1"/>
              <a:t>veya</a:t>
            </a:r>
            <a:r>
              <a:rPr lang="en-US" sz="2800" b="1" dirty="0"/>
              <a:t> </a:t>
            </a:r>
            <a:r>
              <a:rPr lang="en-US" sz="2800" b="1" dirty="0" err="1" smtClean="0"/>
              <a:t>Yetk</a:t>
            </a:r>
            <a:r>
              <a:rPr lang="tr-TR" sz="2800" b="1" dirty="0" smtClean="0"/>
              <a:t>i</a:t>
            </a:r>
            <a:r>
              <a:rPr lang="en-US" sz="2800" b="1" dirty="0" smtClean="0"/>
              <a:t>s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zl</a:t>
            </a:r>
            <a:r>
              <a:rPr lang="tr-TR" sz="2800" b="1" dirty="0" smtClean="0"/>
              <a:t>i</a:t>
            </a:r>
            <a:r>
              <a:rPr lang="en-US" sz="2800" b="1" dirty="0" smtClean="0"/>
              <a:t>k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, </a:t>
            </a:r>
            <a:r>
              <a:rPr lang="en-US" sz="2800" dirty="0" err="1"/>
              <a:t>sorusturmaya</a:t>
            </a:r>
            <a:r>
              <a:rPr lang="en-US" sz="2800" dirty="0"/>
              <a:t> </a:t>
            </a:r>
            <a:r>
              <a:rPr lang="en-US" sz="2800" dirty="0" err="1"/>
              <a:t>konu</a:t>
            </a:r>
            <a:r>
              <a:rPr lang="en-US" sz="2800" dirty="0"/>
              <a:t> </a:t>
            </a:r>
            <a:r>
              <a:rPr lang="en-US" sz="2800" dirty="0" err="1"/>
              <a:t>suçun</a:t>
            </a:r>
            <a:r>
              <a:rPr lang="en-US" sz="2800" dirty="0"/>
              <a:t> (</a:t>
            </a:r>
            <a:r>
              <a:rPr lang="en-US" sz="2800" dirty="0" err="1"/>
              <a:t>Askerî</a:t>
            </a:r>
            <a:r>
              <a:rPr lang="en-US" sz="2800" dirty="0"/>
              <a:t> </a:t>
            </a:r>
            <a:r>
              <a:rPr lang="en-US" sz="2800" dirty="0" err="1"/>
              <a:t>savcının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alanına</a:t>
            </a:r>
            <a:r>
              <a:rPr lang="en-US" sz="2800" dirty="0"/>
              <a:t> </a:t>
            </a:r>
            <a:r>
              <a:rPr lang="en-US" sz="2800" dirty="0" err="1" smtClean="0"/>
              <a:t>girmesi</a:t>
            </a:r>
            <a:r>
              <a:rPr lang="en-US" sz="2800" dirty="0" smtClean="0"/>
              <a:t> </a:t>
            </a:r>
            <a:r>
              <a:rPr lang="en-US" sz="2800" dirty="0" err="1" smtClean="0"/>
              <a:t>gibi</a:t>
            </a:r>
            <a:r>
              <a:rPr lang="en-US" sz="2800" dirty="0" smtClean="0"/>
              <a:t>) </a:t>
            </a:r>
            <a:r>
              <a:rPr lang="en-US" sz="2800" dirty="0" err="1"/>
              <a:t>suçun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smtClean="0"/>
              <a:t>alanine </a:t>
            </a:r>
            <a:r>
              <a:rPr lang="en-US" sz="2800" dirty="0" err="1" smtClean="0"/>
              <a:t>girmedigi</a:t>
            </a:r>
            <a:r>
              <a:rPr lang="en-US" sz="2800" dirty="0" smtClean="0"/>
              <a:t> </a:t>
            </a:r>
            <a:r>
              <a:rPr lang="en-US" sz="2800" dirty="0" err="1" smtClean="0"/>
              <a:t>kanaatine</a:t>
            </a:r>
            <a:r>
              <a:rPr lang="en-US" sz="2800" dirty="0" smtClean="0"/>
              <a:t> </a:t>
            </a:r>
            <a:r>
              <a:rPr lang="en-US" sz="2800" dirty="0" err="1"/>
              <a:t>varırsa</a:t>
            </a:r>
            <a:r>
              <a:rPr lang="en-US" sz="2800" dirty="0"/>
              <a:t> </a:t>
            </a:r>
            <a:r>
              <a:rPr lang="en-US" sz="2800" dirty="0" err="1" smtClean="0"/>
              <a:t>görevsizlik</a:t>
            </a:r>
            <a:r>
              <a:rPr lang="en-US" sz="2800" dirty="0" smtClean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vererek</a:t>
            </a:r>
            <a:r>
              <a:rPr lang="en-US" sz="2800" dirty="0"/>
              <a:t> </a:t>
            </a:r>
            <a:r>
              <a:rPr lang="en-US" sz="2800" dirty="0" err="1"/>
              <a:t>evrakı</a:t>
            </a:r>
            <a:r>
              <a:rPr lang="en-US" sz="2800" dirty="0"/>
              <a:t> </a:t>
            </a:r>
            <a:r>
              <a:rPr lang="en-US" sz="2800" dirty="0" err="1" smtClean="0"/>
              <a:t>görevli</a:t>
            </a:r>
            <a:r>
              <a:rPr lang="en-US" sz="2800" dirty="0" smtClean="0"/>
              <a:t> </a:t>
            </a:r>
            <a:r>
              <a:rPr lang="en-US" sz="2800" dirty="0" err="1"/>
              <a:t>savcılıga</a:t>
            </a:r>
            <a:r>
              <a:rPr lang="en-US" sz="2800" dirty="0"/>
              <a:t> </a:t>
            </a:r>
            <a:r>
              <a:rPr lang="en-US" sz="2800" dirty="0" err="1" smtClean="0"/>
              <a:t>gönderir</a:t>
            </a:r>
            <a:r>
              <a:rPr lang="en-US" sz="2800" dirty="0"/>
              <a:t>.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savcısı</a:t>
            </a:r>
            <a:r>
              <a:rPr lang="en-US" sz="2800" dirty="0"/>
              <a:t>, </a:t>
            </a:r>
            <a:r>
              <a:rPr lang="en-US" sz="2800" dirty="0" err="1"/>
              <a:t>bakmakta</a:t>
            </a:r>
            <a:r>
              <a:rPr lang="en-US" sz="2800" dirty="0"/>
              <a:t> </a:t>
            </a:r>
            <a:r>
              <a:rPr lang="en-US" sz="2800" dirty="0" err="1"/>
              <a:t>oldugu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sorusturmanın</a:t>
            </a:r>
            <a:r>
              <a:rPr lang="en-US" sz="2800" dirty="0"/>
              <a:t>, </a:t>
            </a:r>
            <a:r>
              <a:rPr lang="en-US" sz="2800" dirty="0" err="1" smtClean="0"/>
              <a:t>yetki</a:t>
            </a:r>
            <a:r>
              <a:rPr lang="en-US" sz="2800" dirty="0" smtClean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</a:t>
            </a:r>
            <a:r>
              <a:rPr lang="en-US" sz="2800" dirty="0" err="1"/>
              <a:t>dısında</a:t>
            </a:r>
            <a:r>
              <a:rPr lang="en-US" sz="2800" dirty="0"/>
              <a:t> </a:t>
            </a:r>
            <a:r>
              <a:rPr lang="en-US" sz="2800" dirty="0" err="1" smtClean="0"/>
              <a:t>islendigi</a:t>
            </a:r>
            <a:r>
              <a:rPr lang="en-US" sz="2800" dirty="0" smtClean="0"/>
              <a:t> </a:t>
            </a:r>
            <a:r>
              <a:rPr lang="en-US" sz="2800" dirty="0" err="1"/>
              <a:t>kanısına</a:t>
            </a:r>
            <a:r>
              <a:rPr lang="en-US" sz="2800" dirty="0"/>
              <a:t> </a:t>
            </a:r>
            <a:r>
              <a:rPr lang="en-US" sz="2800" dirty="0" err="1"/>
              <a:t>varırsa</a:t>
            </a:r>
            <a:r>
              <a:rPr lang="en-US" sz="2800" dirty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evrakını</a:t>
            </a:r>
            <a:r>
              <a:rPr lang="en-US" sz="2800" dirty="0"/>
              <a:t> </a:t>
            </a:r>
            <a:r>
              <a:rPr lang="en-US" sz="2800" dirty="0" err="1" smtClean="0"/>
              <a:t>yetkili</a:t>
            </a:r>
            <a:r>
              <a:rPr lang="en-US" sz="2800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bassavcılıgına</a:t>
            </a:r>
            <a:r>
              <a:rPr lang="en-US" sz="2800" dirty="0"/>
              <a:t> </a:t>
            </a:r>
            <a:r>
              <a:rPr lang="en-US" sz="2800" dirty="0" err="1" smtClean="0"/>
              <a:t>gönderir</a:t>
            </a:r>
            <a:r>
              <a:rPr lang="en-US" sz="2800" dirty="0"/>
              <a:t>. </a:t>
            </a:r>
            <a:r>
              <a:rPr lang="en-US" sz="2800" dirty="0" err="1" smtClean="0"/>
              <a:t>Yetki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hususunda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ayrıntılı</a:t>
            </a:r>
            <a:r>
              <a:rPr lang="en-US" sz="2800" dirty="0"/>
              <a:t> </a:t>
            </a:r>
            <a:r>
              <a:rPr lang="en-US" sz="2800" dirty="0" err="1" smtClean="0"/>
              <a:t>bilgi</a:t>
            </a:r>
            <a:r>
              <a:rPr lang="en-US" sz="2800" dirty="0" smtClean="0"/>
              <a:t> </a:t>
            </a:r>
            <a:r>
              <a:rPr lang="en-US" sz="2800" dirty="0"/>
              <a:t>“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Yetki</a:t>
            </a:r>
            <a:r>
              <a:rPr lang="en-US" sz="2800" dirty="0" smtClean="0"/>
              <a:t>” </a:t>
            </a:r>
            <a:r>
              <a:rPr lang="en-US" sz="2800" dirty="0" err="1"/>
              <a:t>baslıgı</a:t>
            </a:r>
            <a:r>
              <a:rPr lang="en-US" sz="2800" dirty="0"/>
              <a:t> </a:t>
            </a:r>
            <a:r>
              <a:rPr lang="en-US" sz="2800" dirty="0" err="1"/>
              <a:t>altında</a:t>
            </a:r>
            <a:r>
              <a:rPr lang="en-US" sz="2800" dirty="0"/>
              <a:t> </a:t>
            </a:r>
            <a:r>
              <a:rPr lang="en-US" sz="2800" dirty="0" err="1"/>
              <a:t>anlatılmıstır</a:t>
            </a:r>
            <a:r>
              <a:rPr lang="en-US" sz="2800" dirty="0"/>
              <a:t>.</a:t>
            </a:r>
            <a:endParaRPr lang="tr-TR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04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SORUSTURMA SONUCU VERILECEK KARARLAR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Ayırma</a:t>
            </a:r>
            <a:r>
              <a:rPr lang="en-US" sz="2800" b="1" dirty="0"/>
              <a:t> (</a:t>
            </a:r>
            <a:r>
              <a:rPr lang="en-US" sz="2800" b="1" dirty="0" err="1" smtClean="0"/>
              <a:t>Tefr</a:t>
            </a:r>
            <a:r>
              <a:rPr lang="tr-TR" sz="2800" b="1" dirty="0" smtClean="0"/>
              <a:t>i</a:t>
            </a:r>
            <a:r>
              <a:rPr lang="en-US" sz="2800" b="1" dirty="0" smtClean="0"/>
              <a:t>k</a:t>
            </a:r>
            <a:r>
              <a:rPr lang="en-US" sz="2800" b="1" dirty="0"/>
              <a:t>) </a:t>
            </a:r>
            <a:r>
              <a:rPr lang="en-US" sz="2800" b="1" dirty="0" err="1"/>
              <a:t>veya</a:t>
            </a:r>
            <a:r>
              <a:rPr lang="en-US" sz="2800" b="1" dirty="0"/>
              <a:t> </a:t>
            </a:r>
            <a:r>
              <a:rPr lang="en-US" sz="2800" b="1" dirty="0" smtClean="0"/>
              <a:t>B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rlest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rme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en-US" sz="2800" dirty="0" err="1" smtClean="0"/>
              <a:t>Kovusturma</a:t>
            </a:r>
            <a:r>
              <a:rPr lang="en-US" sz="2800" dirty="0" smtClean="0"/>
              <a:t> </a:t>
            </a:r>
            <a:r>
              <a:rPr lang="en-US" sz="2800" dirty="0" err="1"/>
              <a:t>asamasında</a:t>
            </a:r>
            <a:r>
              <a:rPr lang="en-US" sz="2800" dirty="0"/>
              <a:t>, </a:t>
            </a:r>
            <a:r>
              <a:rPr lang="en-US" sz="2800" dirty="0" err="1"/>
              <a:t>dosyaların</a:t>
            </a:r>
            <a:r>
              <a:rPr lang="en-US" sz="2800" dirty="0"/>
              <a:t> </a:t>
            </a:r>
            <a:r>
              <a:rPr lang="en-US" sz="2800" dirty="0" err="1" smtClean="0"/>
              <a:t>birlestirilmesi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ayrılması</a:t>
            </a:r>
            <a:r>
              <a:rPr lang="en-US" sz="2800" dirty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düzenlemeye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verilmesine</a:t>
            </a:r>
            <a:r>
              <a:rPr lang="en-US" sz="2800" dirty="0" smtClean="0"/>
              <a:t> </a:t>
            </a:r>
            <a:r>
              <a:rPr lang="en-US" sz="2800" dirty="0" err="1"/>
              <a:t>karsın</a:t>
            </a:r>
            <a:r>
              <a:rPr lang="en-US" sz="2800" dirty="0"/>
              <a:t>,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 smtClean="0"/>
              <a:t>evresi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düzenleme</a:t>
            </a:r>
            <a:r>
              <a:rPr lang="en-US" sz="2800" dirty="0"/>
              <a:t> </a:t>
            </a:r>
            <a:r>
              <a:rPr lang="en-US" sz="2800" dirty="0" err="1"/>
              <a:t>bulunmamaktadır</a:t>
            </a:r>
            <a:r>
              <a:rPr lang="en-US" sz="2800" dirty="0"/>
              <a:t>. </a:t>
            </a:r>
            <a:r>
              <a:rPr lang="en-US" sz="2800" smtClean="0"/>
              <a:t>Ancak</a:t>
            </a:r>
            <a:r>
              <a:rPr lang="en-US" sz="2800" dirty="0" smtClean="0"/>
              <a:t> </a:t>
            </a:r>
            <a:r>
              <a:rPr lang="en-US" sz="2800" dirty="0" err="1"/>
              <a:t>usul</a:t>
            </a:r>
            <a:r>
              <a:rPr lang="en-US" sz="2800" dirty="0"/>
              <a:t> </a:t>
            </a:r>
            <a:r>
              <a:rPr lang="en-US" sz="2800" dirty="0" err="1" smtClean="0"/>
              <a:t>ekonomisi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bazı</a:t>
            </a:r>
            <a:r>
              <a:rPr lang="en-US" sz="2800" dirty="0"/>
              <a:t> </a:t>
            </a:r>
            <a:r>
              <a:rPr lang="en-US" sz="2800" dirty="0" err="1"/>
              <a:t>yasal</a:t>
            </a:r>
            <a:r>
              <a:rPr lang="en-US" sz="2800" dirty="0"/>
              <a:t> </a:t>
            </a:r>
            <a:r>
              <a:rPr lang="en-US" sz="2800" dirty="0" err="1"/>
              <a:t>zorunluluklar</a:t>
            </a:r>
            <a:r>
              <a:rPr lang="en-US" sz="2800" dirty="0"/>
              <a:t> </a:t>
            </a:r>
            <a:r>
              <a:rPr lang="en-US" sz="2800" dirty="0" err="1" smtClean="0"/>
              <a:t>nedeniyle</a:t>
            </a:r>
            <a:r>
              <a:rPr lang="en-US" sz="2800" dirty="0" smtClean="0"/>
              <a:t> </a:t>
            </a:r>
            <a:r>
              <a:rPr lang="en-US" sz="2800" dirty="0" err="1"/>
              <a:t>sorusturma</a:t>
            </a:r>
            <a:r>
              <a:rPr lang="en-US" sz="2800" dirty="0"/>
              <a:t> </a:t>
            </a:r>
            <a:r>
              <a:rPr lang="en-US" sz="2800" dirty="0" err="1"/>
              <a:t>asamasında</a:t>
            </a:r>
            <a:r>
              <a:rPr lang="en-US" sz="2800" dirty="0"/>
              <a:t> da </a:t>
            </a:r>
            <a:r>
              <a:rPr lang="en-US" sz="2800" dirty="0" err="1"/>
              <a:t>ayır</a:t>
            </a:r>
            <a:r>
              <a:rPr lang="en-US" sz="2800" dirty="0"/>
              <a:t>-ma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birlestirme</a:t>
            </a:r>
            <a:r>
              <a:rPr lang="en-US" sz="2800" dirty="0" smtClean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gerekmektedir</a:t>
            </a:r>
            <a:r>
              <a:rPr lang="en-US" sz="2800" dirty="0"/>
              <a:t>. Bu </a:t>
            </a:r>
            <a:r>
              <a:rPr lang="en-US" sz="2800" dirty="0" err="1"/>
              <a:t>durumda</a:t>
            </a:r>
            <a:r>
              <a:rPr lang="en-US" sz="2800" dirty="0"/>
              <a:t> </a:t>
            </a:r>
            <a:r>
              <a:rPr lang="en-US" sz="2800" dirty="0" err="1"/>
              <a:t>kovusturmaya</a:t>
            </a:r>
            <a:r>
              <a:rPr lang="en-US" sz="2800" dirty="0"/>
              <a:t> </a:t>
            </a:r>
            <a:r>
              <a:rPr lang="en-US" sz="2800" dirty="0" err="1"/>
              <a:t>kıyasen</a:t>
            </a:r>
            <a:r>
              <a:rPr lang="en-US" sz="2800" dirty="0"/>
              <a:t> </a:t>
            </a:r>
            <a:r>
              <a:rPr lang="en-US" sz="2800" dirty="0" err="1"/>
              <a:t>uygulama</a:t>
            </a:r>
            <a:r>
              <a:rPr lang="en-US" sz="2800" dirty="0"/>
              <a:t> </a:t>
            </a:r>
            <a:r>
              <a:rPr lang="en-US" sz="2800" dirty="0" err="1"/>
              <a:t>yapılmaktadır</a:t>
            </a:r>
            <a:r>
              <a:rPr lang="en-US" sz="2800" dirty="0"/>
              <a:t>.</a:t>
            </a:r>
            <a:endParaRPr lang="tr-TR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9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bassavcılıgının</a:t>
            </a:r>
            <a:r>
              <a:rPr lang="en-US" sz="2500" dirty="0" smtClean="0"/>
              <a:t>, </a:t>
            </a:r>
            <a:r>
              <a:rPr lang="en-US" sz="2500" dirty="0" err="1" smtClean="0"/>
              <a:t>bassavcının</a:t>
            </a:r>
            <a:r>
              <a:rPr lang="en-US" sz="2500" dirty="0" smtClean="0"/>
              <a:t>, </a:t>
            </a:r>
            <a:r>
              <a:rPr lang="en-US" sz="2500" dirty="0" err="1" smtClean="0"/>
              <a:t>bassavcıvekili</a:t>
            </a:r>
            <a:r>
              <a:rPr lang="en-US" sz="2500" dirty="0" smtClean="0"/>
              <a:t> </a:t>
            </a:r>
            <a:r>
              <a:rPr lang="en-US" sz="2500" dirty="0" err="1" smtClean="0"/>
              <a:t>ve</a:t>
            </a:r>
            <a:r>
              <a:rPr lang="en-US" sz="2500" dirty="0" smtClean="0"/>
              <a:t> </a:t>
            </a:r>
            <a:r>
              <a:rPr lang="en-US" sz="2500" dirty="0" err="1" smtClean="0"/>
              <a:t>savcıların</a:t>
            </a:r>
            <a:r>
              <a:rPr lang="en-US" sz="2500" dirty="0" smtClean="0"/>
              <a:t> </a:t>
            </a:r>
            <a:r>
              <a:rPr lang="en-US" sz="2500" dirty="0" err="1" smtClean="0"/>
              <a:t>görevleri</a:t>
            </a:r>
            <a:r>
              <a:rPr lang="en-US" sz="2500" dirty="0" smtClean="0"/>
              <a:t> </a:t>
            </a:r>
            <a:r>
              <a:rPr lang="en-US" sz="2500" dirty="0" err="1" smtClean="0"/>
              <a:t>genel</a:t>
            </a:r>
            <a:r>
              <a:rPr lang="en-US" sz="2500" dirty="0" smtClean="0"/>
              <a:t> </a:t>
            </a:r>
            <a:r>
              <a:rPr lang="en-US" sz="2500" dirty="0" err="1" smtClean="0"/>
              <a:t>ola-rak</a:t>
            </a:r>
            <a:r>
              <a:rPr lang="en-US" sz="2500" dirty="0" smtClean="0"/>
              <a:t> 5235 </a:t>
            </a:r>
            <a:r>
              <a:rPr lang="en-US" sz="2500" dirty="0" err="1" smtClean="0"/>
              <a:t>sayılı</a:t>
            </a:r>
            <a:r>
              <a:rPr lang="en-US" sz="2500" dirty="0" smtClean="0"/>
              <a:t> </a:t>
            </a:r>
            <a:r>
              <a:rPr lang="en-US" sz="2500" dirty="0" err="1" smtClean="0"/>
              <a:t>Adli</a:t>
            </a:r>
            <a:r>
              <a:rPr lang="en-US" sz="2500" dirty="0" smtClean="0"/>
              <a:t> </a:t>
            </a:r>
            <a:r>
              <a:rPr lang="en-US" sz="2500" dirty="0" err="1" smtClean="0"/>
              <a:t>Yargı</a:t>
            </a:r>
            <a:r>
              <a:rPr lang="en-US" sz="2500" dirty="0" smtClean="0"/>
              <a:t> Ilk </a:t>
            </a:r>
            <a:r>
              <a:rPr lang="en-US" sz="2500" dirty="0" err="1" smtClean="0"/>
              <a:t>Derece</a:t>
            </a:r>
            <a:r>
              <a:rPr lang="en-US" sz="2500" dirty="0" smtClean="0"/>
              <a:t> </a:t>
            </a:r>
            <a:r>
              <a:rPr lang="en-US" sz="2500" dirty="0" err="1" smtClean="0"/>
              <a:t>Mahkemeleri</a:t>
            </a:r>
            <a:r>
              <a:rPr lang="en-US" sz="2500" dirty="0" smtClean="0"/>
              <a:t> Ile </a:t>
            </a:r>
            <a:r>
              <a:rPr lang="en-US" sz="2500" dirty="0" err="1" smtClean="0"/>
              <a:t>Bölge</a:t>
            </a:r>
            <a:r>
              <a:rPr lang="en-US" sz="2500" dirty="0" smtClean="0"/>
              <a:t> </a:t>
            </a:r>
            <a:r>
              <a:rPr lang="en-US" sz="2500" dirty="0" err="1" smtClean="0"/>
              <a:t>Adliye</a:t>
            </a:r>
            <a:r>
              <a:rPr lang="en-US" sz="2500" dirty="0" smtClean="0"/>
              <a:t> </a:t>
            </a:r>
            <a:r>
              <a:rPr lang="en-US" sz="2500" dirty="0" err="1" smtClean="0"/>
              <a:t>Mahkemelerinin</a:t>
            </a:r>
            <a:r>
              <a:rPr lang="en-US" sz="2500" dirty="0" smtClean="0"/>
              <a:t> </a:t>
            </a:r>
            <a:r>
              <a:rPr lang="en-US" sz="2500" dirty="0" err="1" smtClean="0"/>
              <a:t>Kurulus</a:t>
            </a:r>
            <a:r>
              <a:rPr lang="en-US" sz="2500" dirty="0" smtClean="0"/>
              <a:t>, </a:t>
            </a:r>
            <a:r>
              <a:rPr lang="en-US" sz="2500" dirty="0" err="1" smtClean="0"/>
              <a:t>Görev</a:t>
            </a:r>
            <a:r>
              <a:rPr lang="en-US" sz="2500" dirty="0" smtClean="0"/>
              <a:t> </a:t>
            </a:r>
            <a:r>
              <a:rPr lang="en-US" sz="2500" dirty="0" err="1" smtClean="0"/>
              <a:t>ve</a:t>
            </a:r>
            <a:r>
              <a:rPr lang="en-US" sz="2500" dirty="0" smtClean="0"/>
              <a:t> </a:t>
            </a:r>
            <a:r>
              <a:rPr lang="en-US" sz="2500" dirty="0" err="1" smtClean="0"/>
              <a:t>Yetkileri</a:t>
            </a:r>
            <a:r>
              <a:rPr lang="en-US" sz="2500" dirty="0" smtClean="0"/>
              <a:t> </a:t>
            </a:r>
            <a:r>
              <a:rPr lang="en-US" sz="2500" dirty="0" err="1" smtClean="0"/>
              <a:t>Hakkında</a:t>
            </a:r>
            <a:r>
              <a:rPr lang="en-US" sz="2500" dirty="0" smtClean="0"/>
              <a:t> </a:t>
            </a:r>
            <a:r>
              <a:rPr lang="en-US" sz="2500" dirty="0" err="1" smtClean="0"/>
              <a:t>Kanun’da</a:t>
            </a:r>
            <a:r>
              <a:rPr lang="en-US" sz="2500" dirty="0" smtClean="0"/>
              <a:t> </a:t>
            </a:r>
            <a:r>
              <a:rPr lang="en-US" sz="2500" dirty="0" err="1" smtClean="0"/>
              <a:t>düzenlenmistir</a:t>
            </a:r>
            <a:r>
              <a:rPr lang="en-US" sz="2500" dirty="0" smtClean="0"/>
              <a:t>. </a:t>
            </a:r>
            <a:r>
              <a:rPr lang="en-US" sz="2500" dirty="0" err="1" smtClean="0"/>
              <a:t>Ancak</a:t>
            </a:r>
            <a:r>
              <a:rPr lang="en-US" sz="2500" dirty="0" smtClean="0"/>
              <a:t> </a:t>
            </a:r>
            <a:r>
              <a:rPr lang="en-US" sz="2500" dirty="0" err="1" smtClean="0"/>
              <a:t>mevzuatta</a:t>
            </a:r>
            <a:r>
              <a:rPr lang="en-US" sz="2500" dirty="0" smtClean="0"/>
              <a:t> </a:t>
            </a:r>
            <a:r>
              <a:rPr lang="en-US" sz="2500" dirty="0" err="1" smtClean="0"/>
              <a:t>bu</a:t>
            </a:r>
            <a:r>
              <a:rPr lang="en-US" sz="2500" dirty="0" smtClean="0"/>
              <a:t> </a:t>
            </a:r>
            <a:r>
              <a:rPr lang="en-US" sz="2500" dirty="0" err="1" smtClean="0"/>
              <a:t>hususu</a:t>
            </a:r>
            <a:r>
              <a:rPr lang="en-US" sz="2500" dirty="0" smtClean="0"/>
              <a:t> </a:t>
            </a:r>
            <a:r>
              <a:rPr lang="en-US" sz="2500" dirty="0" err="1" smtClean="0"/>
              <a:t>düzenleyen</a:t>
            </a:r>
            <a:r>
              <a:rPr lang="en-US" sz="2500" dirty="0" smtClean="0"/>
              <a:t> </a:t>
            </a:r>
            <a:r>
              <a:rPr lang="en-US" sz="2500" dirty="0" err="1" smtClean="0"/>
              <a:t>çesili</a:t>
            </a:r>
            <a:r>
              <a:rPr lang="en-US" sz="2500" dirty="0" smtClean="0"/>
              <a:t> </a:t>
            </a:r>
            <a:r>
              <a:rPr lang="en-US" sz="2500" dirty="0" err="1" smtClean="0"/>
              <a:t>hükümler</a:t>
            </a:r>
            <a:r>
              <a:rPr lang="en-US" sz="2500" dirty="0" smtClean="0"/>
              <a:t> </a:t>
            </a:r>
            <a:r>
              <a:rPr lang="en-US" sz="2500" dirty="0" err="1" smtClean="0"/>
              <a:t>bulunmaktadır</a:t>
            </a:r>
            <a:r>
              <a:rPr lang="en-US" sz="2500" dirty="0" smtClean="0"/>
              <a:t>. Bu </a:t>
            </a:r>
            <a:r>
              <a:rPr lang="en-US" sz="2500" dirty="0" err="1" smtClean="0"/>
              <a:t>hükümler</a:t>
            </a:r>
            <a:r>
              <a:rPr lang="en-US" sz="2500" dirty="0" smtClean="0"/>
              <a:t> </a:t>
            </a:r>
            <a:r>
              <a:rPr lang="en-US" sz="2500" dirty="0" err="1" smtClean="0"/>
              <a:t>dogrultusunda</a:t>
            </a:r>
            <a:r>
              <a:rPr lang="en-US" sz="2500" dirty="0" smtClean="0"/>
              <a:t> </a:t>
            </a:r>
            <a:r>
              <a:rPr lang="en-US" sz="2500" dirty="0" err="1" smtClean="0"/>
              <a:t>görevlere</a:t>
            </a:r>
            <a:r>
              <a:rPr lang="en-US" sz="2500" dirty="0" smtClean="0"/>
              <a:t> </a:t>
            </a:r>
            <a:r>
              <a:rPr lang="en-US" sz="2500" dirty="0" err="1" smtClean="0"/>
              <a:t>dair</a:t>
            </a:r>
            <a:r>
              <a:rPr lang="en-US" sz="2500" dirty="0" smtClean="0"/>
              <a:t> </a:t>
            </a:r>
            <a:r>
              <a:rPr lang="en-US" sz="2500" dirty="0" err="1" smtClean="0"/>
              <a:t>bilgiler</a:t>
            </a:r>
            <a:r>
              <a:rPr lang="en-US" sz="2500" dirty="0" smtClean="0"/>
              <a:t> </a:t>
            </a:r>
            <a:r>
              <a:rPr lang="en-US" sz="2500" dirty="0" err="1" smtClean="0"/>
              <a:t>asagıda</a:t>
            </a:r>
            <a:r>
              <a:rPr lang="en-US" sz="2500" dirty="0" smtClean="0"/>
              <a:t> </a:t>
            </a:r>
            <a:r>
              <a:rPr lang="en-US" sz="2500" dirty="0" err="1" smtClean="0"/>
              <a:t>gösterilmistir</a:t>
            </a:r>
            <a:r>
              <a:rPr lang="en-US" sz="2500" dirty="0" smtClean="0"/>
              <a:t>. </a:t>
            </a:r>
            <a:endParaRPr lang="tr-TR" sz="2500" dirty="0" smtClean="0"/>
          </a:p>
          <a:p>
            <a:pPr marL="0" indent="0" algn="just">
              <a:buNone/>
            </a:pPr>
            <a:r>
              <a:rPr lang="en-US" sz="2500" b="1" dirty="0" err="1" smtClean="0"/>
              <a:t>Cumhuryet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Bassavcılıgının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Görevler</a:t>
            </a:r>
            <a:r>
              <a:rPr lang="en-US" sz="2500" b="1" dirty="0" smtClean="0"/>
              <a:t> </a:t>
            </a:r>
            <a:endParaRPr lang="tr-TR" sz="2500" b="1" dirty="0" smtClean="0"/>
          </a:p>
          <a:p>
            <a:pPr marL="0" indent="0" algn="just">
              <a:buNone/>
            </a:pP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bassavcılıgı</a:t>
            </a:r>
            <a:r>
              <a:rPr lang="en-US" sz="2500" dirty="0" smtClean="0"/>
              <a:t>; </a:t>
            </a: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bassavcısı</a:t>
            </a:r>
            <a:r>
              <a:rPr lang="en-US" sz="2500" dirty="0" smtClean="0"/>
              <a:t>, </a:t>
            </a: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savcıları</a:t>
            </a:r>
            <a:r>
              <a:rPr lang="en-US" sz="2500" dirty="0" smtClean="0"/>
              <a:t> </a:t>
            </a:r>
            <a:r>
              <a:rPr lang="en-US" sz="2500" dirty="0" err="1" smtClean="0"/>
              <a:t>ve</a:t>
            </a:r>
            <a:r>
              <a:rPr lang="en-US" sz="2500" dirty="0" smtClean="0"/>
              <a:t> </a:t>
            </a:r>
            <a:r>
              <a:rPr lang="en-US" sz="2500" dirty="0" err="1" smtClean="0"/>
              <a:t>atanmıssa</a:t>
            </a:r>
            <a:r>
              <a:rPr lang="en-US" sz="2500" dirty="0" smtClean="0"/>
              <a:t> </a:t>
            </a: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bassavcıvekilinden</a:t>
            </a:r>
            <a:r>
              <a:rPr lang="en-US" sz="2500" dirty="0" smtClean="0"/>
              <a:t> </a:t>
            </a:r>
            <a:r>
              <a:rPr lang="en-US" sz="2500" dirty="0" err="1" smtClean="0"/>
              <a:t>olusan</a:t>
            </a:r>
            <a:r>
              <a:rPr lang="en-US" sz="2500" dirty="0" smtClean="0"/>
              <a:t> </a:t>
            </a:r>
            <a:r>
              <a:rPr lang="en-US" sz="2500" dirty="0" err="1" smtClean="0"/>
              <a:t>bir</a:t>
            </a:r>
            <a:r>
              <a:rPr lang="en-US" sz="2500" dirty="0" smtClean="0"/>
              <a:t> </a:t>
            </a:r>
            <a:r>
              <a:rPr lang="en-US" sz="2500" dirty="0" err="1" smtClean="0"/>
              <a:t>bütündür</a:t>
            </a:r>
            <a:r>
              <a:rPr lang="en-US" sz="2500" dirty="0" smtClean="0"/>
              <a:t>. </a:t>
            </a: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bassavcısı</a:t>
            </a:r>
            <a:r>
              <a:rPr lang="en-US" sz="2500" dirty="0" smtClean="0"/>
              <a:t>, </a:t>
            </a:r>
            <a:r>
              <a:rPr lang="en-US" sz="2500" dirty="0" err="1" smtClean="0"/>
              <a:t>savcılar</a:t>
            </a:r>
            <a:r>
              <a:rPr lang="en-US" sz="2500" dirty="0" smtClean="0"/>
              <a:t> </a:t>
            </a:r>
            <a:r>
              <a:rPr lang="en-US" sz="2500" dirty="0" err="1" smtClean="0"/>
              <a:t>ve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bassavcıvekilleri</a:t>
            </a:r>
            <a:r>
              <a:rPr lang="en-US" sz="2500" dirty="0" smtClean="0"/>
              <a:t>, </a:t>
            </a:r>
            <a:r>
              <a:rPr lang="en-US" sz="2500" dirty="0" err="1" smtClean="0"/>
              <a:t>Cumhuriyet</a:t>
            </a:r>
            <a:r>
              <a:rPr lang="en-US" sz="2500" dirty="0" smtClean="0"/>
              <a:t> </a:t>
            </a:r>
            <a:r>
              <a:rPr lang="en-US" sz="2500" dirty="0" err="1" smtClean="0"/>
              <a:t>bassavcılıgı</a:t>
            </a:r>
            <a:r>
              <a:rPr lang="en-US" sz="2500" dirty="0" smtClean="0"/>
              <a:t> </a:t>
            </a:r>
            <a:r>
              <a:rPr lang="en-US" sz="2500" dirty="0" err="1" smtClean="0"/>
              <a:t>adına</a:t>
            </a:r>
            <a:r>
              <a:rPr lang="en-US" sz="2500" dirty="0" smtClean="0"/>
              <a:t> </a:t>
            </a:r>
            <a:r>
              <a:rPr lang="en-US" sz="2500" dirty="0" err="1" smtClean="0"/>
              <a:t>islem</a:t>
            </a:r>
            <a:r>
              <a:rPr lang="en-US" sz="2500" dirty="0" smtClean="0"/>
              <a:t> </a:t>
            </a:r>
            <a:r>
              <a:rPr lang="en-US" sz="2500" dirty="0" err="1" smtClean="0"/>
              <a:t>yapmakta</a:t>
            </a:r>
            <a:r>
              <a:rPr lang="en-US" sz="2500" dirty="0" smtClean="0"/>
              <a:t> </a:t>
            </a:r>
            <a:r>
              <a:rPr lang="en-US" sz="2500" dirty="0" err="1" smtClean="0"/>
              <a:t>ve</a:t>
            </a:r>
            <a:r>
              <a:rPr lang="en-US" sz="2500" dirty="0" smtClean="0"/>
              <a:t> </a:t>
            </a:r>
            <a:r>
              <a:rPr lang="en-US" sz="2500" dirty="0" err="1" smtClean="0"/>
              <a:t>faaliyette</a:t>
            </a:r>
            <a:r>
              <a:rPr lang="en-US" sz="2500" dirty="0" smtClean="0"/>
              <a:t> </a:t>
            </a:r>
            <a:r>
              <a:rPr lang="en-US" sz="2500" dirty="0" err="1" smtClean="0"/>
              <a:t>bulunmaktadırlar</a:t>
            </a:r>
            <a:r>
              <a:rPr lang="en-US" sz="2500" dirty="0" smtClean="0"/>
              <a:t>.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5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Cumhur</a:t>
            </a:r>
            <a:r>
              <a:rPr lang="tr-TR" sz="2800" b="1" dirty="0" smtClean="0"/>
              <a:t>i</a:t>
            </a:r>
            <a:r>
              <a:rPr lang="en-US" sz="2800" b="1" dirty="0" smtClean="0"/>
              <a:t>yet </a:t>
            </a:r>
            <a:r>
              <a:rPr lang="en-US" sz="2800" b="1" dirty="0" err="1"/>
              <a:t>Bassavcılıgının</a:t>
            </a:r>
            <a:r>
              <a:rPr lang="en-US" sz="2800" b="1" dirty="0"/>
              <a:t> </a:t>
            </a:r>
            <a:r>
              <a:rPr lang="en-US" sz="2800" b="1" dirty="0" err="1" smtClean="0"/>
              <a:t>Adl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Görevler</a:t>
            </a:r>
            <a:r>
              <a:rPr lang="tr-TR" sz="2800" b="1" dirty="0"/>
              <a:t>i</a:t>
            </a:r>
            <a:r>
              <a:rPr lang="en-US" sz="2800" b="1" dirty="0" smtClean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bassavcılıgının</a:t>
            </a:r>
            <a:r>
              <a:rPr lang="en-US" sz="2800" dirty="0"/>
              <a:t> 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görevlerini</a:t>
            </a:r>
            <a:r>
              <a:rPr lang="en-US" sz="2800" dirty="0" smtClean="0"/>
              <a:t> </a:t>
            </a:r>
            <a:r>
              <a:rPr lang="en-US" sz="2800" dirty="0" err="1" smtClean="0"/>
              <a:t>asagıdaki</a:t>
            </a:r>
            <a:r>
              <a:rPr lang="en-US" sz="2800" dirty="0" smtClean="0"/>
              <a:t> </a:t>
            </a:r>
            <a:r>
              <a:rPr lang="en-US" sz="2800" dirty="0" err="1" smtClean="0"/>
              <a:t>sekilde</a:t>
            </a:r>
            <a:r>
              <a:rPr lang="en-US" sz="2800" dirty="0" smtClean="0"/>
              <a:t> </a:t>
            </a:r>
            <a:r>
              <a:rPr lang="en-US" sz="2800" dirty="0" err="1" smtClean="0"/>
              <a:t>sıralayabiliriz</a:t>
            </a:r>
            <a:r>
              <a:rPr lang="en-US" sz="2800" dirty="0"/>
              <a:t>. 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Kamu</a:t>
            </a:r>
            <a:r>
              <a:rPr lang="en-US" sz="2800" dirty="0" smtClean="0"/>
              <a:t> </a:t>
            </a:r>
            <a:r>
              <a:rPr lang="en-US" sz="2800" dirty="0" err="1"/>
              <a:t>davasının</a:t>
            </a:r>
            <a:r>
              <a:rPr lang="en-US" sz="2800" dirty="0"/>
              <a:t> </a:t>
            </a:r>
            <a:r>
              <a:rPr lang="en-US" sz="2800" dirty="0" err="1"/>
              <a:t>açılmasına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olup</a:t>
            </a:r>
            <a:r>
              <a:rPr lang="en-US" sz="2800" dirty="0"/>
              <a:t> </a:t>
            </a:r>
            <a:r>
              <a:rPr lang="en-US" sz="2800" dirty="0" err="1"/>
              <a:t>olmadığına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 smtClean="0"/>
              <a:t>vermek</a:t>
            </a:r>
            <a:r>
              <a:rPr lang="en-US" sz="2800" dirty="0" smtClean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/>
              <a:t>soruşturma</a:t>
            </a:r>
            <a:r>
              <a:rPr lang="en-US" sz="2800" dirty="0"/>
              <a:t> </a:t>
            </a:r>
            <a:r>
              <a:rPr lang="en-US" sz="2800" dirty="0" err="1"/>
              <a:t>yapmak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yaptırmak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algn="just"/>
            <a:r>
              <a:rPr lang="en-US" sz="2800" dirty="0" err="1" smtClean="0"/>
              <a:t>Kanun</a:t>
            </a:r>
            <a:r>
              <a:rPr lang="en-US" sz="2800" dirty="0" smtClean="0"/>
              <a:t> </a:t>
            </a:r>
            <a:r>
              <a:rPr lang="en-US" sz="2800" dirty="0" err="1"/>
              <a:t>hükümlerine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,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</a:t>
            </a:r>
            <a:r>
              <a:rPr lang="en-US" sz="2800" dirty="0"/>
              <a:t> </a:t>
            </a:r>
            <a:r>
              <a:rPr lang="en-US" sz="2800" dirty="0" err="1"/>
              <a:t>açıldıktan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yargılama</a:t>
            </a:r>
            <a:r>
              <a:rPr lang="en-US" sz="2800" dirty="0"/>
              <a:t> </a:t>
            </a:r>
            <a:r>
              <a:rPr lang="en-US" sz="2800" dirty="0" err="1"/>
              <a:t>faaliyetlerini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adına</a:t>
            </a:r>
            <a:r>
              <a:rPr lang="en-US" sz="2800" dirty="0"/>
              <a:t> </a:t>
            </a:r>
            <a:r>
              <a:rPr lang="en-US" sz="2800" dirty="0" err="1" smtClean="0"/>
              <a:t>izlemek</a:t>
            </a:r>
            <a:r>
              <a:rPr lang="en-US" sz="2800" dirty="0"/>
              <a:t>, </a:t>
            </a:r>
            <a:r>
              <a:rPr lang="en-US" sz="2800" dirty="0" err="1"/>
              <a:t>bunlara</a:t>
            </a:r>
            <a:r>
              <a:rPr lang="en-US" sz="2800" dirty="0"/>
              <a:t> </a:t>
            </a:r>
            <a:r>
              <a:rPr lang="en-US" sz="2800" dirty="0" err="1"/>
              <a:t>katılmak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gerektiginde</a:t>
            </a:r>
            <a:r>
              <a:rPr lang="en-US" sz="2800" dirty="0" smtClean="0"/>
              <a:t>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yollarına</a:t>
            </a:r>
            <a:r>
              <a:rPr lang="en-US" sz="2800" dirty="0"/>
              <a:t> </a:t>
            </a:r>
            <a:r>
              <a:rPr lang="en-US" sz="2800" dirty="0" err="1"/>
              <a:t>basvurmak</a:t>
            </a:r>
            <a:r>
              <a:rPr lang="en-US" sz="2800" dirty="0"/>
              <a:t>; Bu </a:t>
            </a:r>
            <a:r>
              <a:rPr lang="en-US" sz="2800" dirty="0" err="1"/>
              <a:t>arada</a:t>
            </a:r>
            <a:r>
              <a:rPr lang="en-US" sz="2800" dirty="0"/>
              <a:t> </a:t>
            </a:r>
            <a:r>
              <a:rPr lang="en-US" sz="2800" dirty="0" err="1"/>
              <a:t>sanıgın</a:t>
            </a:r>
            <a:r>
              <a:rPr lang="en-US" sz="2800" dirty="0"/>
              <a:t> </a:t>
            </a:r>
            <a:r>
              <a:rPr lang="en-US" sz="2800" dirty="0" err="1" smtClean="0"/>
              <a:t>lehine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aleyhine</a:t>
            </a:r>
            <a:r>
              <a:rPr lang="en-US" sz="2800" dirty="0" smtClean="0"/>
              <a:t> </a:t>
            </a:r>
            <a:r>
              <a:rPr lang="en-US" sz="2800" dirty="0" err="1"/>
              <a:t>görüs</a:t>
            </a:r>
            <a:r>
              <a:rPr lang="en-US" sz="2800" dirty="0"/>
              <a:t> </a:t>
            </a:r>
            <a:r>
              <a:rPr lang="en-US" sz="2800" dirty="0" err="1" smtClean="0"/>
              <a:t>ileri</a:t>
            </a:r>
            <a:r>
              <a:rPr lang="en-US" sz="2800" dirty="0" smtClean="0"/>
              <a:t> </a:t>
            </a:r>
            <a:r>
              <a:rPr lang="en-US" sz="2800" dirty="0" err="1"/>
              <a:t>sürmek</a:t>
            </a:r>
            <a:r>
              <a:rPr lang="en-US" sz="2800" dirty="0"/>
              <a:t>, </a:t>
            </a:r>
            <a:endParaRPr lang="tr-TR" sz="2800" dirty="0" smtClean="0"/>
          </a:p>
          <a:p>
            <a:pPr marL="0" indent="0" algn="just">
              <a:buNone/>
            </a:pP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98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ADLI YARGI CUMHURIYET BASSAVCILIGINDA GÖREV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Yargılamanın</a:t>
            </a:r>
            <a:r>
              <a:rPr lang="en-US" sz="2800" dirty="0"/>
              <a:t> </a:t>
            </a:r>
            <a:r>
              <a:rPr lang="en-US" sz="2800" dirty="0" err="1"/>
              <a:t>sürekliliğine</a:t>
            </a:r>
            <a:r>
              <a:rPr lang="en-US" sz="2800" dirty="0"/>
              <a:t> </a:t>
            </a:r>
            <a:r>
              <a:rPr lang="en-US" sz="2800" dirty="0" err="1"/>
              <a:t>engel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neden</a:t>
            </a:r>
            <a:r>
              <a:rPr lang="en-US" sz="2800" dirty="0"/>
              <a:t> </a:t>
            </a:r>
            <a:r>
              <a:rPr lang="en-US" sz="2800" dirty="0" err="1"/>
              <a:t>olmadıkça</a:t>
            </a:r>
            <a:r>
              <a:rPr lang="en-US" sz="2800" dirty="0"/>
              <a:t>, </a:t>
            </a:r>
            <a:r>
              <a:rPr lang="en-US" sz="2800" dirty="0" err="1"/>
              <a:t>mahkemeden</a:t>
            </a:r>
            <a:r>
              <a:rPr lang="en-US" sz="2800" dirty="0"/>
              <a:t> </a:t>
            </a:r>
            <a:r>
              <a:rPr lang="en-US" sz="2800" dirty="0" err="1"/>
              <a:t>mahkûmiyet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beraat</a:t>
            </a:r>
            <a:r>
              <a:rPr lang="en-US" sz="2800" dirty="0"/>
              <a:t> </a:t>
            </a:r>
            <a:r>
              <a:rPr lang="en-US" sz="2800" dirty="0" err="1"/>
              <a:t>gibi</a:t>
            </a:r>
            <a:r>
              <a:rPr lang="en-US" sz="2800" dirty="0"/>
              <a:t> </a:t>
            </a:r>
            <a:r>
              <a:rPr lang="en-US" sz="2800" dirty="0" err="1"/>
              <a:t>uyusmazlıgı</a:t>
            </a:r>
            <a:r>
              <a:rPr lang="en-US" sz="2800" dirty="0"/>
              <a:t> </a:t>
            </a:r>
            <a:r>
              <a:rPr lang="en-US" sz="2800" dirty="0" err="1"/>
              <a:t>dogrudan</a:t>
            </a:r>
            <a:r>
              <a:rPr lang="en-US" sz="2800" dirty="0"/>
              <a:t> </a:t>
            </a:r>
            <a:r>
              <a:rPr lang="en-US" sz="2800" dirty="0" err="1"/>
              <a:t>dogruya</a:t>
            </a:r>
            <a:r>
              <a:rPr lang="en-US" sz="2800" dirty="0"/>
              <a:t> </a:t>
            </a:r>
            <a:r>
              <a:rPr lang="en-US" sz="2800" dirty="0" err="1"/>
              <a:t>çözen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son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alıncaya</a:t>
            </a:r>
            <a:r>
              <a:rPr lang="en-US" sz="2800" dirty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bassavcılıgı</a:t>
            </a:r>
            <a:r>
              <a:rPr lang="en-US" sz="2800" dirty="0"/>
              <a:t> </a:t>
            </a:r>
            <a:r>
              <a:rPr lang="en-US" sz="2800" dirty="0" err="1"/>
              <a:t>iddia</a:t>
            </a:r>
            <a:r>
              <a:rPr lang="en-US" sz="2800" dirty="0"/>
              <a:t> </a:t>
            </a:r>
            <a:r>
              <a:rPr lang="en-US" sz="2800" dirty="0" err="1"/>
              <a:t>görevini</a:t>
            </a:r>
            <a:r>
              <a:rPr lang="en-US" sz="2800" dirty="0"/>
              <a:t> </a:t>
            </a:r>
            <a:r>
              <a:rPr lang="en-US" sz="2800" dirty="0" err="1"/>
              <a:t>yerine</a:t>
            </a:r>
            <a:r>
              <a:rPr lang="en-US" sz="2800" dirty="0"/>
              <a:t> </a:t>
            </a:r>
            <a:r>
              <a:rPr lang="en-US" sz="2800" dirty="0" err="1" smtClean="0"/>
              <a:t>getirmek</a:t>
            </a:r>
            <a:endParaRPr lang="tr-TR" sz="2800" dirty="0" smtClean="0"/>
          </a:p>
          <a:p>
            <a:pPr algn="just"/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davası</a:t>
            </a:r>
            <a:r>
              <a:rPr lang="en-US" sz="2800" dirty="0"/>
              <a:t> </a:t>
            </a:r>
            <a:r>
              <a:rPr lang="en-US" sz="2800" dirty="0" err="1"/>
              <a:t>açılması</a:t>
            </a:r>
            <a:r>
              <a:rPr lang="en-US" sz="2800" dirty="0"/>
              <a:t> </a:t>
            </a:r>
            <a:r>
              <a:rPr lang="en-US" sz="2800" dirty="0" err="1"/>
              <a:t>nedeniyle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yargılama</a:t>
            </a:r>
            <a:r>
              <a:rPr lang="en-US" sz="2800" dirty="0"/>
              <a:t> </a:t>
            </a:r>
            <a:r>
              <a:rPr lang="en-US" sz="2800" dirty="0" err="1"/>
              <a:t>sonucunda</a:t>
            </a:r>
            <a:r>
              <a:rPr lang="en-US" sz="2800" dirty="0"/>
              <a:t> </a:t>
            </a:r>
            <a:r>
              <a:rPr lang="en-US" sz="2800" dirty="0" err="1"/>
              <a:t>verilen</a:t>
            </a:r>
            <a:r>
              <a:rPr lang="en-US" sz="2800" dirty="0"/>
              <a:t> </a:t>
            </a:r>
            <a:r>
              <a:rPr lang="en-US" sz="2800" dirty="0" err="1"/>
              <a:t>kararın</a:t>
            </a:r>
            <a:r>
              <a:rPr lang="en-US" sz="2800" dirty="0"/>
              <a:t> </a:t>
            </a:r>
            <a:r>
              <a:rPr lang="en-US" sz="2800" dirty="0" err="1" smtClean="0"/>
              <a:t>ke-sinlesmesi</a:t>
            </a:r>
            <a:r>
              <a:rPr lang="en-US" sz="2800" dirty="0" smtClean="0"/>
              <a:t> </a:t>
            </a:r>
            <a:r>
              <a:rPr lang="en-US" sz="2800" dirty="0" err="1"/>
              <a:t>durumunda</a:t>
            </a:r>
            <a:r>
              <a:rPr lang="en-US" sz="2800" dirty="0"/>
              <a:t>, </a:t>
            </a:r>
            <a:r>
              <a:rPr lang="en-US" sz="2800" dirty="0" err="1" smtClean="0"/>
              <a:t>kesinlesen</a:t>
            </a:r>
            <a:r>
              <a:rPr lang="en-US" sz="2800" dirty="0" smtClean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kararının</a:t>
            </a:r>
            <a:r>
              <a:rPr lang="en-US" sz="2800" dirty="0"/>
              <a:t> </a:t>
            </a:r>
            <a:r>
              <a:rPr lang="en-US" sz="2800" dirty="0" err="1" smtClean="0"/>
              <a:t>yerine</a:t>
            </a:r>
            <a:r>
              <a:rPr lang="en-US" sz="2800" dirty="0" smtClean="0"/>
              <a:t> </a:t>
            </a:r>
            <a:r>
              <a:rPr lang="en-US" sz="2800" dirty="0" err="1" smtClean="0"/>
              <a:t>getirilmesi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islemleri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Örnegin</a:t>
            </a:r>
            <a:r>
              <a:rPr lang="en-US" sz="2800" dirty="0"/>
              <a:t>; </a:t>
            </a:r>
            <a:r>
              <a:rPr lang="en-US" sz="2800" dirty="0" err="1" smtClean="0"/>
              <a:t>infaz</a:t>
            </a:r>
            <a:r>
              <a:rPr lang="en-US" sz="2800" dirty="0"/>
              <a:t>, </a:t>
            </a:r>
            <a:r>
              <a:rPr lang="en-US" sz="2800" dirty="0" err="1" smtClean="0"/>
              <a:t>tedbir</a:t>
            </a:r>
            <a:r>
              <a:rPr lang="en-US" sz="2800" dirty="0"/>
              <a:t>, </a:t>
            </a:r>
            <a:r>
              <a:rPr lang="en-US" sz="2800" dirty="0" err="1"/>
              <a:t>müsadere</a:t>
            </a:r>
            <a:r>
              <a:rPr lang="en-US" sz="2800" dirty="0"/>
              <a:t> </a:t>
            </a:r>
            <a:r>
              <a:rPr lang="en-US" sz="2800" dirty="0" err="1" smtClean="0"/>
              <a:t>gibi</a:t>
            </a:r>
            <a:r>
              <a:rPr lang="en-US" sz="2800" dirty="0" smtClean="0"/>
              <a:t>) </a:t>
            </a:r>
            <a:r>
              <a:rPr lang="en-US" sz="2800" dirty="0" err="1" smtClean="0"/>
              <a:t>islemleri</a:t>
            </a:r>
            <a:r>
              <a:rPr lang="en-US" sz="2800" dirty="0" smtClean="0"/>
              <a:t> </a:t>
            </a:r>
            <a:r>
              <a:rPr lang="en-US" sz="2800" dirty="0" err="1"/>
              <a:t>yapmak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izlemek</a:t>
            </a:r>
            <a:r>
              <a:rPr lang="en-US" sz="2800" dirty="0"/>
              <a:t>, 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2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1958E485A8FE4697F4D205D7CD0907" ma:contentTypeVersion="" ma:contentTypeDescription="Create a new document." ma:contentTypeScope="" ma:versionID="7b062e07ddaf9f4ceac13103b8d1351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A2319F6-CA29-4696-980D-682DA92E241A}"/>
</file>

<file path=customXml/itemProps2.xml><?xml version="1.0" encoding="utf-8"?>
<ds:datastoreItem xmlns:ds="http://schemas.openxmlformats.org/officeDocument/2006/customXml" ds:itemID="{B7C10C42-52D0-461D-9376-BB3736BB471C}"/>
</file>

<file path=customXml/itemProps3.xml><?xml version="1.0" encoding="utf-8"?>
<ds:datastoreItem xmlns:ds="http://schemas.openxmlformats.org/officeDocument/2006/customXml" ds:itemID="{EE3F4E40-A214-4B9C-98E9-50AC91CF7204}"/>
</file>

<file path=docProps/app.xml><?xml version="1.0" encoding="utf-8"?>
<Properties xmlns="http://schemas.openxmlformats.org/officeDocument/2006/extended-properties" xmlns:vt="http://schemas.openxmlformats.org/officeDocument/2006/docPropsVTypes">
  <TotalTime>4065</TotalTime>
  <Words>4351</Words>
  <Application>Microsoft Office PowerPoint</Application>
  <PresentationFormat>On-screen Show (4:3)</PresentationFormat>
  <Paragraphs>361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Ünite 6 </vt:lpstr>
      <vt:lpstr>Amaçlarımız;</vt:lpstr>
      <vt:lpstr>Adli Yargı Cumhuriyet Bassavcılığı</vt:lpstr>
      <vt:lpstr>Adli Yargı Cumhuriyet Bassavcılığı</vt:lpstr>
      <vt:lpstr>Agır Ceza Mahkemesi Cumhuriyet Bassavcılıgı</vt:lpstr>
      <vt:lpstr>Asliye Ceza Mahkemesi Cumhuriyet Bassavcılıgı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GÖREV</vt:lpstr>
      <vt:lpstr>ADLI YARGI CUMHURIYET BASSAVCILIGINDA YETKI</vt:lpstr>
      <vt:lpstr>CUMHURIYET BASSAVCILIGININ TESKILAT YAPISI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SORUSTURMANIN BASLATILMASI VE TEVZI ISLEMLERI 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TUTULMASI ZORUNLU KAYITLAR</vt:lpstr>
      <vt:lpstr>TUTMASI GEREKEN KARTONLAR</vt:lpstr>
      <vt:lpstr>TUTMASI GEREKEN KARTONLAR</vt:lpstr>
      <vt:lpstr>TUTMASI GEREKEN KARTONLAR</vt:lpstr>
      <vt:lpstr>TUTMASI GEREKEN KARTONLAR</vt:lpstr>
      <vt:lpstr>TUTMASI GEREKEN KARTONLAR</vt:lpstr>
      <vt:lpstr>TUTMASI GEREKEN KARTONLAR</vt:lpstr>
      <vt:lpstr>TUTMASI GEREKEN KARTONLAR</vt:lpstr>
      <vt:lpstr>TUTMASI GEREKEN KARTONLAR</vt:lpstr>
      <vt:lpstr>DOSYALARIN INCELENMESI VE SURET ALINMASI</vt:lpstr>
      <vt:lpstr>SORUSTURMANIN GIZLILIGI</vt:lpstr>
      <vt:lpstr>SORUSTURMA SONUCU VERILECEK KARARLAR</vt:lpstr>
      <vt:lpstr>SORUSTURMA SONUCU VERILECEK KARARLAR</vt:lpstr>
      <vt:lpstr>SORUSTURMA SONUCU VERILECEK KARARLAR</vt:lpstr>
      <vt:lpstr>SORUSTURMA SONUCU VERILECEK KARARLAR</vt:lpstr>
      <vt:lpstr>SORUSTURMA SONUCU VERILECEK KARARLAR</vt:lpstr>
      <vt:lpstr>SORUSTURMA SONUCU VERILECEK KARARLAR</vt:lpstr>
      <vt:lpstr>SORUSTURMA SONUCU VERILECEK KARARLAR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Ünite 1</dc:title>
  <dc:creator>SCT</dc:creator>
  <cp:lastModifiedBy>SCT</cp:lastModifiedBy>
  <cp:revision>331</cp:revision>
  <cp:lastPrinted>2016-10-14T08:29:01Z</cp:lastPrinted>
  <dcterms:created xsi:type="dcterms:W3CDTF">2016-06-02T12:49:26Z</dcterms:created>
  <dcterms:modified xsi:type="dcterms:W3CDTF">2016-12-09T15:29:38Z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0x0101003B1958E485A8FE4697F4D205D7CD0907</vt:lpwstr>
  </property>
</Properties>
</file>