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25.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7.xml" ContentType="application/vnd.openxmlformats-officedocument.presentationml.slide+xml"/>
  <Override PartName="/ppt/slides/slide67.xml" ContentType="application/vnd.openxmlformats-officedocument.presentationml.slide+xml"/>
  <Override PartName="/ppt/slides/slide69.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68.xml" ContentType="application/vnd.openxmlformats-officedocument.presentationml.slide+xml"/>
  <Override PartName="/ppt/slides/slide84.xml" ContentType="application/vnd.openxmlformats-officedocument.presentationml.slide+xml"/>
  <Override PartName="/ppt/slides/slide82.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83.xml" ContentType="application/vnd.openxmlformats-officedocument.presentationml.slide+xml"/>
  <Override PartName="/ppt/slides/slide75.xml" ContentType="application/vnd.openxmlformats-officedocument.presentationml.slide+xml"/>
  <Override PartName="/ppt/slides/slide77.xml" ContentType="application/vnd.openxmlformats-officedocument.presentationml.slide+xml"/>
  <Override PartName="/ppt/slides/slide81.xml" ContentType="application/vnd.openxmlformats-officedocument.presentationml.slide+xml"/>
  <Override PartName="/ppt/slides/slide76.xml" ContentType="application/vnd.openxmlformats-officedocument.presentationml.slide+xml"/>
  <Override PartName="/ppt/slides/slide80.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67.xml" ContentType="application/vnd.openxmlformats-officedocument.presentationml.notesSlide+xml"/>
  <Override PartName="/ppt/notesSlides/notesSlide54.xml" ContentType="application/vnd.openxmlformats-officedocument.presentationml.notesSlide+xml"/>
  <Override PartName="/ppt/notesSlides/notesSlide69.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05.xml" ContentType="application/vnd.openxmlformats-officedocument.presentationml.notesSlide+xml"/>
  <Override PartName="/ppt/notesSlides/notesSlide104.xml" ContentType="application/vnd.openxmlformats-officedocument.presentationml.notesSlide+xml"/>
  <Override PartName="/ppt/notesSlides/notesSlide103.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11.xml" ContentType="application/vnd.openxmlformats-officedocument.presentationml.notesSlide+xml"/>
  <Override PartName="/ppt/notesSlides/notesSlide68.xml" ContentType="application/vnd.openxmlformats-officedocument.presentationml.notesSlide+xml"/>
  <Override PartName="/ppt/notesSlides/notesSlide113.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0.xml" ContentType="application/vnd.openxmlformats-officedocument.presentationml.notesSlide+xml"/>
  <Override PartName="/ppt/notesSlides/notesSlide119.xml" ContentType="application/vnd.openxmlformats-officedocument.presentationml.notesSlide+xml"/>
  <Override PartName="/ppt/notesSlides/notesSlide118.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97.xml" ContentType="application/vnd.openxmlformats-officedocument.presentationml.notesSlide+xml"/>
  <Override PartName="/ppt/notesSlides/notesSlide112.xml" ContentType="application/vnd.openxmlformats-officedocument.presentationml.notesSlide+xml"/>
  <Override PartName="/ppt/notesSlides/notesSlide95.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83.xml" ContentType="application/vnd.openxmlformats-officedocument.presentationml.notesSlide+xml"/>
  <Override PartName="/ppt/notesSlides/notesSlide96.xml" ContentType="application/vnd.openxmlformats-officedocument.presentationml.notesSlide+xml"/>
  <Override PartName="/ppt/notesSlides/notesSlide85.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88.xml" ContentType="application/vnd.openxmlformats-officedocument.presentationml.notesSlide+xml"/>
  <Override PartName="/ppt/notesSlides/notesSlide84.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7"/>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442" r:id="rId21"/>
    <p:sldId id="392" r:id="rId22"/>
    <p:sldId id="444" r:id="rId23"/>
    <p:sldId id="445" r:id="rId24"/>
    <p:sldId id="446" r:id="rId25"/>
    <p:sldId id="448" r:id="rId26"/>
    <p:sldId id="447" r:id="rId27"/>
    <p:sldId id="449" r:id="rId28"/>
    <p:sldId id="451" r:id="rId29"/>
    <p:sldId id="450" r:id="rId30"/>
    <p:sldId id="452" r:id="rId31"/>
    <p:sldId id="453" r:id="rId32"/>
    <p:sldId id="454" r:id="rId33"/>
    <p:sldId id="455" r:id="rId34"/>
    <p:sldId id="456" r:id="rId35"/>
    <p:sldId id="457" r:id="rId36"/>
    <p:sldId id="458" r:id="rId37"/>
    <p:sldId id="459" r:id="rId38"/>
    <p:sldId id="461" r:id="rId39"/>
    <p:sldId id="462" r:id="rId40"/>
    <p:sldId id="463" r:id="rId41"/>
    <p:sldId id="464" r:id="rId42"/>
    <p:sldId id="465" r:id="rId43"/>
    <p:sldId id="466" r:id="rId44"/>
    <p:sldId id="468" r:id="rId45"/>
    <p:sldId id="469"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483" r:id="rId60"/>
    <p:sldId id="484" r:id="rId61"/>
    <p:sldId id="485" r:id="rId62"/>
    <p:sldId id="486" r:id="rId63"/>
    <p:sldId id="487" r:id="rId64"/>
    <p:sldId id="488" r:id="rId65"/>
    <p:sldId id="489" r:id="rId66"/>
    <p:sldId id="490" r:id="rId67"/>
    <p:sldId id="491" r:id="rId68"/>
    <p:sldId id="492" r:id="rId69"/>
    <p:sldId id="493" r:id="rId70"/>
    <p:sldId id="494" r:id="rId71"/>
    <p:sldId id="495" r:id="rId72"/>
    <p:sldId id="496" r:id="rId73"/>
    <p:sldId id="497" r:id="rId74"/>
    <p:sldId id="498" r:id="rId75"/>
    <p:sldId id="499" r:id="rId76"/>
    <p:sldId id="500" r:id="rId77"/>
    <p:sldId id="501" r:id="rId78"/>
    <p:sldId id="502" r:id="rId79"/>
    <p:sldId id="503" r:id="rId80"/>
    <p:sldId id="504" r:id="rId81"/>
    <p:sldId id="505" r:id="rId82"/>
    <p:sldId id="506" r:id="rId83"/>
    <p:sldId id="507" r:id="rId84"/>
    <p:sldId id="508" r:id="rId85"/>
    <p:sldId id="509" r:id="rId86"/>
    <p:sldId id="510" r:id="rId87"/>
    <p:sldId id="511" r:id="rId88"/>
    <p:sldId id="512" r:id="rId89"/>
    <p:sldId id="513" r:id="rId90"/>
    <p:sldId id="515" r:id="rId91"/>
    <p:sldId id="516" r:id="rId92"/>
    <p:sldId id="517" r:id="rId93"/>
    <p:sldId id="519" r:id="rId94"/>
    <p:sldId id="520" r:id="rId95"/>
    <p:sldId id="521" r:id="rId96"/>
    <p:sldId id="522" r:id="rId97"/>
    <p:sldId id="523" r:id="rId98"/>
    <p:sldId id="524" r:id="rId99"/>
    <p:sldId id="525" r:id="rId100"/>
    <p:sldId id="526" r:id="rId101"/>
    <p:sldId id="527" r:id="rId102"/>
    <p:sldId id="529" r:id="rId103"/>
    <p:sldId id="530" r:id="rId104"/>
    <p:sldId id="531" r:id="rId105"/>
    <p:sldId id="532" r:id="rId106"/>
    <p:sldId id="533" r:id="rId107"/>
    <p:sldId id="534" r:id="rId108"/>
    <p:sldId id="535" r:id="rId109"/>
    <p:sldId id="536" r:id="rId110"/>
    <p:sldId id="537" r:id="rId111"/>
    <p:sldId id="538" r:id="rId112"/>
    <p:sldId id="539" r:id="rId113"/>
    <p:sldId id="540" r:id="rId114"/>
    <p:sldId id="541" r:id="rId115"/>
    <p:sldId id="542" r:id="rId116"/>
    <p:sldId id="543" r:id="rId117"/>
    <p:sldId id="544" r:id="rId118"/>
    <p:sldId id="435" r:id="rId119"/>
    <p:sldId id="436" r:id="rId120"/>
    <p:sldId id="437" r:id="rId121"/>
    <p:sldId id="438" r:id="rId122"/>
    <p:sldId id="439" r:id="rId123"/>
    <p:sldId id="440" r:id="rId124"/>
    <p:sldId id="441" r:id="rId125"/>
    <p:sldId id="373" r:id="rId1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0" d="100"/>
          <a:sy n="70" d="100"/>
        </p:scale>
        <p:origin x="-270" y="-10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ustomXml" Target="../customXml/item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3/10/2014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D46F4A6-E965-4FE0-96E2-83FB510141C9}" type="slidenum">
              <a:rPr lang="en-CA" smtClean="0"/>
              <a:pPr>
                <a:defRPr/>
              </a:pPr>
              <a:t>10</a:t>
            </a:fld>
            <a:endParaRPr lang="en-CA"/>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100</a:t>
            </a:fld>
            <a:endParaRPr lang="en-CA"/>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101</a:t>
            </a:fld>
            <a:endParaRPr lang="en-CA"/>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102</a:t>
            </a:fld>
            <a:endParaRPr lang="en-CA"/>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103</a:t>
            </a:fld>
            <a:endParaRPr lang="en-CA"/>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104</a:t>
            </a:fld>
            <a:endParaRPr lang="en-CA"/>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105</a:t>
            </a:fld>
            <a:endParaRPr lang="en-CA"/>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106</a:t>
            </a:fld>
            <a:endParaRPr lang="en-CA"/>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107</a:t>
            </a:fld>
            <a:endParaRPr lang="en-CA"/>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108</a:t>
            </a:fld>
            <a:endParaRPr lang="en-CA"/>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109</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B61A482-25FD-4D4A-AF68-44955A6CFCF3}" type="slidenum">
              <a:rPr lang="en-CA" smtClean="0"/>
              <a:pPr>
                <a:defRPr/>
              </a:pPr>
              <a:t>11</a:t>
            </a:fld>
            <a:endParaRPr lang="en-CA"/>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110</a:t>
            </a:fld>
            <a:endParaRPr lang="en-CA"/>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111</a:t>
            </a:fld>
            <a:endParaRPr lang="en-CA"/>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112</a:t>
            </a:fld>
            <a:endParaRPr lang="en-CA"/>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113</a:t>
            </a:fld>
            <a:endParaRPr lang="en-CA"/>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114</a:t>
            </a:fld>
            <a:endParaRPr lang="en-CA"/>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115</a:t>
            </a:fld>
            <a:endParaRPr lang="en-CA"/>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116</a:t>
            </a:fld>
            <a:endParaRPr lang="en-CA"/>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117</a:t>
            </a:fld>
            <a:endParaRPr lang="en-CA"/>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86957D-5DC8-4474-B8E4-A36900404EA4}" type="slidenum">
              <a:rPr lang="en-CA" smtClean="0"/>
              <a:pPr>
                <a:defRPr/>
              </a:pPr>
              <a:t>118</a:t>
            </a:fld>
            <a:endParaRPr lang="en-CA"/>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69B0845-BC6E-4945-9856-AE42D00AF689}" type="slidenum">
              <a:rPr lang="en-CA" smtClean="0"/>
              <a:pPr>
                <a:defRPr/>
              </a:pPr>
              <a:t>119</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E704C3-5674-4A5D-81FD-20EDB8D71A20}" type="slidenum">
              <a:rPr lang="en-CA" smtClean="0"/>
              <a:pPr>
                <a:defRPr/>
              </a:pPr>
              <a:t>12</a:t>
            </a:fld>
            <a:endParaRPr lang="en-CA"/>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52AB9AC-7B33-4546-BC05-3E2CABA03579}" type="slidenum">
              <a:rPr lang="en-CA" smtClean="0"/>
              <a:pPr>
                <a:defRPr/>
              </a:pPr>
              <a:t>120</a:t>
            </a:fld>
            <a:endParaRPr lang="en-CA"/>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4B77D713-5FE0-47B9-88B6-507C5A5CD36D}" type="slidenum">
              <a:rPr lang="en-CA" smtClean="0"/>
              <a:pPr>
                <a:defRPr/>
              </a:pPr>
              <a:t>121</a:t>
            </a:fld>
            <a:endParaRPr lang="en-CA"/>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62659123-FDF3-408C-9FEA-3C44614DC60A}" type="slidenum">
              <a:rPr lang="en-CA" smtClean="0"/>
              <a:pPr>
                <a:defRPr/>
              </a:pPr>
              <a:t>122</a:t>
            </a:fld>
            <a:endParaRPr lang="en-CA"/>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The order statistic for the median of three medians is (36*(-2*x^3+3*x^2))*(1+2*x^3-3*x^2)*x*(1-x)</a:t>
            </a:r>
          </a:p>
        </p:txBody>
      </p:sp>
      <p:sp>
        <p:nvSpPr>
          <p:cNvPr id="4" name="Slide Number Placeholder 3"/>
          <p:cNvSpPr>
            <a:spLocks noGrp="1"/>
          </p:cNvSpPr>
          <p:nvPr>
            <p:ph type="sldNum" sz="quarter" idx="5"/>
          </p:nvPr>
        </p:nvSpPr>
        <p:spPr/>
        <p:txBody>
          <a:bodyPr/>
          <a:lstStyle/>
          <a:p>
            <a:pPr>
              <a:defRPr/>
            </a:pPr>
            <a:fld id="{9A387056-9076-4242-9BB5-D931F1020F03}" type="slidenum">
              <a:rPr lang="en-CA" smtClean="0"/>
              <a:pPr>
                <a:defRPr/>
              </a:pPr>
              <a:t>123</a:t>
            </a:fld>
            <a:endParaRPr lang="en-CA"/>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AAE34D0-CB8B-49DF-A99A-9DF475A81873}" type="slidenum">
              <a:rPr lang="en-CA" smtClean="0"/>
              <a:pPr>
                <a:defRPr/>
              </a:pPr>
              <a:t>124</a:t>
            </a:fld>
            <a:endParaRPr lang="en-CA"/>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125</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2DA4FA0-37EB-4C32-955B-96576130B067}"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11B4CB5-8240-4D0D-8BEB-2DC93D1F9BAA}"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C13DFB-FD9F-4C31-8625-8FC92E16C6D6}"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1A31CAC-C00A-4412-BC23-4BD4F4C2F98A}"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87F5C89-D69B-4A6D-B353-E14AE013752C}"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3B51F7-03D7-4651-BFAF-6930D7F1DA6D}"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D0FDE4F-2FE0-4335-91FD-B277009E4BB6}"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E1212F5-7AD7-4188-815E-3C21D52D5270}"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B3BE88-B569-48F7-9607-D8085FD0FC7A}"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3785D73-E182-47FE-9F6E-B8C7B2B562C1}"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907AC4F-42B3-49A1-BB36-C1C07296EFD5}"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D1B4AFE-58E7-4A3A-A82F-2A902756D66D}"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C8CAC08-EF65-4D41-83C1-B252837249FB}"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68</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749CE2B-23E7-4F50-A4B3-4165326E17CA}" type="slidenum">
              <a:rPr lang="en-CA" smtClean="0"/>
              <a:pPr>
                <a:defRPr/>
              </a:pPr>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70</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71</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72</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73</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74</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75</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76</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77</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78</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79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1225CE8-53EE-491E-84D1-AEE6AEA35F06}" type="slidenum">
              <a:rPr lang="en-CA" smtClean="0"/>
              <a:pPr>
                <a:defRPr/>
              </a:pPr>
              <a:t>8</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80</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81</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82</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83</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84</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85</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86</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87</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88</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DA60874-4FFE-4E6D-90ED-4A0D5BF40A42}" type="slidenum">
              <a:rPr lang="en-CA" smtClean="0"/>
              <a:pPr>
                <a:defRPr/>
              </a:pPr>
              <a:t>9</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90</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91</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92</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93</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94</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95</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96</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97</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98</a:t>
            </a:fld>
            <a:endParaRPr lang="en-C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757C7A-A057-4CC2-AE39-18256E77CE7D}" type="slidenum">
              <a:rPr lang="en-CA" smtClean="0"/>
              <a:pPr>
                <a:defRPr/>
              </a:pPr>
              <a:t>99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Quicksort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 Id="rId9" Type="http://schemas.openxmlformats.org/officeDocument/2006/relationships/image" Target="../media/image12.w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3"/>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smtClean="0">
                <a:solidFill>
                  <a:schemeClr val="bg1"/>
                </a:solidFill>
                <a:latin typeface="Arial" pitchFamily="34" charset="0"/>
                <a:cs typeface="Arial" pitchFamily="34" charset="0"/>
              </a:rPr>
              <a:t>Quicksort</a:t>
            </a:r>
            <a:endParaRPr lang="en-CA" sz="4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33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Sorting the elements based on 44 results in two sub-lists, each of which must be sorted (again, using quicksort)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Select </a:t>
            </a:r>
            <a:r>
              <a:rPr lang="en-US" altLang="en-US" dirty="0" smtClean="0">
                <a:latin typeface="Arial" charset="0"/>
                <a:cs typeface="Arial" charset="0"/>
              </a:rPr>
              <a:t>the 26 to partition the first sub-list:</a:t>
            </a:r>
          </a:p>
          <a:p>
            <a:endParaRPr lang="en-US" altLang="en-US" dirty="0" smtClean="0">
              <a:latin typeface="Arial" charset="0"/>
              <a:cs typeface="Arial" charset="0"/>
            </a:endParaRPr>
          </a:p>
          <a:p>
            <a:pPr>
              <a:buFontTx/>
              <a:buNone/>
            </a:pPr>
            <a:r>
              <a:rPr lang="en-US" altLang="en-US" dirty="0" smtClean="0">
                <a:latin typeface="Arial" charset="0"/>
                <a:cs typeface="Arial" charset="0"/>
              </a:rPr>
              <a:t>	</a:t>
            </a:r>
          </a:p>
          <a:p>
            <a:pPr>
              <a:buFontTx/>
              <a:buNone/>
            </a:pPr>
            <a:r>
              <a:rPr lang="en-US" altLang="en-US" dirty="0" smtClean="0">
                <a:latin typeface="Arial" charset="0"/>
                <a:cs typeface="Arial" charset="0"/>
              </a:rPr>
              <a:t>	</a:t>
            </a:r>
            <a:r>
              <a:rPr lang="en-US" altLang="en-US" dirty="0" smtClean="0">
                <a:latin typeface="Arial" charset="0"/>
                <a:cs typeface="Arial" charset="0"/>
              </a:rPr>
              <a:t>Select </a:t>
            </a:r>
            <a:r>
              <a:rPr lang="en-US" altLang="en-US" dirty="0" smtClean="0">
                <a:latin typeface="Arial" charset="0"/>
                <a:cs typeface="Arial" charset="0"/>
              </a:rPr>
              <a:t>81 to partition the second sub-list:</a:t>
            </a:r>
          </a:p>
        </p:txBody>
      </p:sp>
      <p:pic>
        <p:nvPicPr>
          <p:cNvPr id="13316" name="Picture 5" descr="qs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168948"/>
            <a:ext cx="56165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qs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089448"/>
            <a:ext cx="56165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392723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18;</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22;</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a:t>
            </a:r>
            <a:r>
              <a:rPr lang="en-US" altLang="en-US" dirty="0" smtClean="0">
                <a:solidFill>
                  <a:prstClr val="black"/>
                </a:solidFill>
                <a:latin typeface="Arial" charset="0"/>
                <a:cs typeface="Arial" charset="0"/>
              </a:rPr>
              <a:t>them</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85797427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cxnSp>
        <p:nvCxnSpPr>
          <p:cNvPr id="13" name="Straight Arrow Connector 12"/>
          <p:cNvCxnSpPr/>
          <p:nvPr/>
        </p:nvCxnSpPr>
        <p:spPr>
          <a:xfrm flipV="1">
            <a:off x="67185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14133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89;</a:t>
            </a:r>
            <a:endParaRPr lang="en-US" altLang="en-US" dirty="0">
              <a:latin typeface="Consolas" panose="020B0609020204030204" pitchFamily="49" charset="0"/>
              <a:cs typeface="Consolas" panose="020B0609020204030204" pitchFamily="49" charset="0"/>
            </a:endParaRPr>
          </a:p>
        </p:txBody>
      </p:sp>
      <p:sp>
        <p:nvSpPr>
          <p:cNvPr id="18" name="Arc 17"/>
          <p:cNvSpPr/>
          <p:nvPr/>
        </p:nvSpPr>
        <p:spPr>
          <a:xfrm flipV="1">
            <a:off x="6804248" y="2132856"/>
            <a:ext cx="1224135" cy="1008112"/>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9"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09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99018594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cxnSp>
        <p:nvCxnSpPr>
          <p:cNvPr id="13" name="Straight Arrow Connector 12"/>
          <p:cNvCxnSpPr/>
          <p:nvPr/>
        </p:nvCxnSpPr>
        <p:spPr>
          <a:xfrm flipV="1">
            <a:off x="7411376"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8851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89;</a:t>
            </a:r>
            <a:endParaRPr lang="en-US" altLang="en-US" dirty="0">
              <a:latin typeface="Consolas" panose="020B0609020204030204" pitchFamily="49" charset="0"/>
              <a:cs typeface="Consolas" panose="020B0609020204030204" pitchFamily="49" charset="0"/>
            </a:endParaRPr>
          </a:p>
        </p:txBody>
      </p:sp>
      <p:pic>
        <p:nvPicPr>
          <p:cNvPr id="20"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010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2441231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89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cxnSp>
        <p:nvCxnSpPr>
          <p:cNvPr id="13" name="Straight Arrow Connector 12"/>
          <p:cNvCxnSpPr/>
          <p:nvPr/>
        </p:nvCxnSpPr>
        <p:spPr>
          <a:xfrm flipV="1">
            <a:off x="7411376"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8851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89;</a:t>
            </a:r>
            <a:endParaRPr lang="en-US" altLang="en-US" dirty="0">
              <a:latin typeface="Consolas" panose="020B0609020204030204" pitchFamily="49" charset="0"/>
              <a:cs typeface="Consolas" panose="020B0609020204030204" pitchFamily="49" charset="0"/>
            </a:endParaRPr>
          </a:p>
        </p:txBody>
      </p:sp>
      <p:sp>
        <p:nvSpPr>
          <p:cNvPr id="17" name="Arc 16"/>
          <p:cNvSpPr/>
          <p:nvPr/>
        </p:nvSpPr>
        <p:spPr>
          <a:xfrm flipH="1" flipV="1">
            <a:off x="7520074" y="2204864"/>
            <a:ext cx="1286749"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Arc 17"/>
          <p:cNvSpPr/>
          <p:nvPr/>
        </p:nvSpPr>
        <p:spPr>
          <a:xfrm rot="6020986" flipH="1" flipV="1">
            <a:off x="6046599" y="3236634"/>
            <a:ext cx="2286174" cy="994822"/>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7539951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t>
            </a:r>
            <a:r>
              <a:rPr lang="en-US" altLang="en-US" dirty="0" smtClean="0">
                <a:latin typeface="Arial" charset="0"/>
                <a:cs typeface="Arial" charset="0"/>
              </a:rPr>
              <a:t>start by calling </a:t>
            </a:r>
            <a:r>
              <a:rPr lang="en-US" altLang="en-US" dirty="0">
                <a:latin typeface="Arial" charset="0"/>
                <a:cs typeface="Arial" charset="0"/>
              </a:rPr>
              <a:t>quicksort </a:t>
            </a:r>
            <a:r>
              <a:rPr lang="en-US" altLang="en-US" dirty="0" smtClean="0">
                <a:latin typeface="Arial" charset="0"/>
                <a:cs typeface="Arial" charset="0"/>
              </a:rPr>
              <a:t>recursively on the first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17, 20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80902873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89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6861345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now 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4 </a:t>
            </a:r>
            <a:r>
              <a:rPr lang="en-US" altLang="en-US" dirty="0">
                <a:latin typeface="Times New Roman" panose="02020603050405020304" pitchFamily="18" charset="0"/>
                <a:cs typeface="Times New Roman" panose="02020603050405020304" pitchFamily="18" charset="0"/>
              </a:rPr>
              <a:t>– 0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5416242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2" name="Rectangle 11"/>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8054233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17</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19</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smtClean="0">
                <a:latin typeface="Consolas" pitchFamily="49" charset="0"/>
                <a:cs typeface="Consolas" pitchFamily="49" charset="0"/>
              </a:rPr>
              <a:t>, 17, 20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150689505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9266493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17</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19</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2" name="Rectangle 11"/>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smtClean="0">
                <a:latin typeface="Consolas" pitchFamily="49" charset="0"/>
                <a:cs typeface="Consolas" pitchFamily="49" charset="0"/>
              </a:rPr>
              <a:t>, 17, 20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val="17641240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084807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2506058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17, 20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1216256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a:t>
            </a:r>
            <a:r>
              <a:rPr lang="en-US" altLang="en-US" dirty="0" smtClean="0">
                <a:latin typeface="Arial" charset="0"/>
                <a:cs typeface="Arial" charset="0"/>
              </a:rPr>
              <a:t>back to executing </a:t>
            </a:r>
            <a:r>
              <a:rPr lang="en-US" altLang="en-US" dirty="0">
                <a:latin typeface="Consolas" panose="020B0609020204030204" pitchFamily="49" charset="0"/>
                <a:cs typeface="Consolas" pitchFamily="49" charset="0"/>
              </a:rPr>
              <a:t>quicksort( array, 17, 25 ) </a:t>
            </a: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9863651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89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42918964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a:t>
            </a:r>
            <a:r>
              <a:rPr lang="en-US" altLang="en-US" dirty="0" smtClean="0">
                <a:latin typeface="Arial" charset="0"/>
                <a:cs typeface="Arial" charset="0"/>
              </a:rPr>
              <a:t>back to executing </a:t>
            </a:r>
            <a:r>
              <a:rPr lang="en-US" altLang="en-US" dirty="0">
                <a:latin typeface="Consolas" panose="020B0609020204030204" pitchFamily="49" charset="0"/>
                <a:cs typeface="Consolas" pitchFamily="49" charset="0"/>
              </a:rPr>
              <a:t>quicksort( array, 17, 25 </a:t>
            </a:r>
            <a:r>
              <a:rPr lang="en-US" altLang="en-US" dirty="0" smtClean="0">
                <a:latin typeface="Consolas" panose="020B0609020204030204" pitchFamily="49" charset="0"/>
                <a:cs typeface="Consolas" pitchFamily="49" charset="0"/>
              </a:rPr>
              <a: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We continue by calling quicksort on the second half</a:t>
            </a:r>
            <a:endParaRPr lang="en-US" altLang="en-US" dirty="0">
              <a:latin typeface="Arial" charset="0"/>
              <a:cs typeface="Arial"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quicksort( array, 17, 20 );</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21, 25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a:buNone/>
            </a:pPr>
            <a:r>
              <a:rPr lang="en-US" altLang="en-US" dirty="0" smtClean="0">
                <a:latin typeface="Consolas" panose="020B0609020204030204" pitchFamily="49" charset="0"/>
                <a:cs typeface="Consolas" pitchFamily="49" charset="0"/>
              </a:rPr>
              <a:t> </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2500187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89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908817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choose a random pivot, this will, on average, divide a set of </a:t>
            </a:r>
            <a:r>
              <a:rPr lang="en-US" altLang="en-US" i="1" smtClean="0">
                <a:latin typeface="Times New Roman" pitchFamily="18" charset="0"/>
                <a:cs typeface="Arial" charset="0"/>
              </a:rPr>
              <a:t>n</a:t>
            </a:r>
            <a:r>
              <a:rPr lang="en-US" altLang="en-US" smtClean="0">
                <a:latin typeface="Arial" charset="0"/>
                <a:cs typeface="Arial" charset="0"/>
              </a:rPr>
              <a:t> items into two sets of size </a:t>
            </a:r>
            <a:r>
              <a:rPr lang="en-US" altLang="en-US" smtClean="0">
                <a:latin typeface="Times New Roman" pitchFamily="18" charset="0"/>
                <a:cs typeface="Arial" charset="0"/>
              </a:rPr>
              <a:t>1/4 </a:t>
            </a:r>
            <a:r>
              <a:rPr lang="en-US" altLang="en-US" i="1" smtClean="0">
                <a:latin typeface="Times New Roman" pitchFamily="18" charset="0"/>
                <a:cs typeface="Arial" charset="0"/>
              </a:rPr>
              <a:t>n</a:t>
            </a:r>
            <a:r>
              <a:rPr lang="en-US" altLang="en-US" smtClean="0">
                <a:latin typeface="Arial" charset="0"/>
                <a:cs typeface="Arial" charset="0"/>
              </a:rPr>
              <a:t> and </a:t>
            </a:r>
            <a:r>
              <a:rPr lang="en-US" altLang="en-US" smtClean="0">
                <a:latin typeface="Times New Roman" pitchFamily="18" charset="0"/>
                <a:cs typeface="Arial" charset="0"/>
              </a:rPr>
              <a:t>3/4 </a:t>
            </a:r>
            <a:r>
              <a:rPr lang="en-US" altLang="en-US" i="1" smtClean="0">
                <a:latin typeface="Times New Roman" pitchFamily="18" charset="0"/>
                <a:cs typeface="Arial" charset="0"/>
              </a:rPr>
              <a:t>n</a:t>
            </a:r>
            <a:endParaRPr lang="en-US" altLang="en-US" smtClean="0">
              <a:latin typeface="Arial" charset="0"/>
              <a:cs typeface="Arial" charset="0"/>
            </a:endParaRPr>
          </a:p>
          <a:p>
            <a:pPr lvl="1"/>
            <a:r>
              <a:rPr lang="en-US" altLang="en-US" smtClean="0">
                <a:latin typeface="Arial" charset="0"/>
                <a:cs typeface="Arial" charset="0"/>
              </a:rPr>
              <a:t>90 % of the time the width will have a ratio 1:19 or better</a:t>
            </a:r>
            <a:endParaRPr lang="en-US" altLang="en-US" smtClean="0">
              <a:latin typeface="Times New Roman" pitchFamily="18"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Choosing the median-of-three, this will, on average, divide the </a:t>
            </a:r>
            <a:r>
              <a:rPr lang="en-US" altLang="en-US" i="1" smtClean="0">
                <a:latin typeface="Times New Roman" pitchFamily="18" charset="0"/>
                <a:cs typeface="Times New Roman" pitchFamily="18" charset="0"/>
              </a:rPr>
              <a:t>n</a:t>
            </a:r>
            <a:r>
              <a:rPr lang="en-US" altLang="en-US" smtClean="0">
                <a:latin typeface="Arial" charset="0"/>
                <a:cs typeface="Arial" charset="0"/>
              </a:rPr>
              <a:t> items into two sets of size </a:t>
            </a:r>
            <a:r>
              <a:rPr lang="en-US" altLang="en-US" smtClean="0">
                <a:latin typeface="Times New Roman" pitchFamily="18" charset="0"/>
                <a:cs typeface="Arial" charset="0"/>
              </a:rPr>
              <a:t>5/16 </a:t>
            </a:r>
            <a:r>
              <a:rPr lang="en-US" altLang="en-US" i="1" smtClean="0">
                <a:latin typeface="Times New Roman" pitchFamily="18" charset="0"/>
                <a:cs typeface="Arial" charset="0"/>
              </a:rPr>
              <a:t>n</a:t>
            </a:r>
            <a:r>
              <a:rPr lang="en-US" altLang="en-US" smtClean="0">
                <a:latin typeface="Arial" charset="0"/>
                <a:cs typeface="Arial" charset="0"/>
              </a:rPr>
              <a:t> and </a:t>
            </a:r>
            <a:r>
              <a:rPr lang="en-US" altLang="en-US" smtClean="0">
                <a:latin typeface="Times New Roman" pitchFamily="18" charset="0"/>
                <a:cs typeface="Arial" charset="0"/>
              </a:rPr>
              <a:t>11/16 </a:t>
            </a:r>
            <a:r>
              <a:rPr lang="en-US" altLang="en-US" i="1" smtClean="0">
                <a:latin typeface="Times New Roman" pitchFamily="18" charset="0"/>
                <a:cs typeface="Arial" charset="0"/>
              </a:rPr>
              <a:t>n</a:t>
            </a:r>
            <a:endParaRPr lang="en-US" altLang="en-US" smtClean="0">
              <a:latin typeface="Arial" charset="0"/>
              <a:cs typeface="Arial" charset="0"/>
            </a:endParaRPr>
          </a:p>
          <a:p>
            <a:pPr lvl="1"/>
            <a:r>
              <a:rPr lang="en-US" altLang="en-US" smtClean="0">
                <a:latin typeface="Arial" charset="0"/>
                <a:cs typeface="Arial" charset="0"/>
              </a:rPr>
              <a:t>Median-of-three helps speed the algorithm</a:t>
            </a:r>
          </a:p>
          <a:p>
            <a:pPr lvl="1"/>
            <a:r>
              <a:rPr lang="en-US" altLang="en-US" smtClean="0">
                <a:latin typeface="Arial" charset="0"/>
                <a:cs typeface="Arial" charset="0"/>
              </a:rPr>
              <a:t>This requires order statistics:</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Ratio 1:2.2 on average</a:t>
            </a:r>
          </a:p>
          <a:p>
            <a:pPr lvl="1"/>
            <a:r>
              <a:rPr lang="en-US" altLang="en-US" smtClean="0">
                <a:latin typeface="Arial" charset="0"/>
                <a:cs typeface="Arial" charset="0"/>
              </a:rPr>
              <a:t>90 % of the time, the width will have a</a:t>
            </a:r>
            <a:br>
              <a:rPr lang="en-US" altLang="en-US" smtClean="0">
                <a:latin typeface="Arial" charset="0"/>
                <a:cs typeface="Arial" charset="0"/>
              </a:rPr>
            </a:br>
            <a:r>
              <a:rPr lang="en-US" altLang="en-US" smtClean="0">
                <a:latin typeface="Arial" charset="0"/>
                <a:cs typeface="Arial" charset="0"/>
              </a:rPr>
              <a:t>ratio of 1:6.388 or better</a:t>
            </a:r>
          </a:p>
        </p:txBody>
      </p:sp>
      <p:pic>
        <p:nvPicPr>
          <p:cNvPr id="14340" name="Picture 4" descr="m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789363"/>
            <a:ext cx="2827338"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Object 2"/>
          <p:cNvGraphicFramePr>
            <a:graphicFrameLocks noChangeAspect="1"/>
          </p:cNvGraphicFramePr>
          <p:nvPr/>
        </p:nvGraphicFramePr>
        <p:xfrm>
          <a:off x="2070100" y="4368800"/>
          <a:ext cx="2986088" cy="715963"/>
        </p:xfrm>
        <a:graphic>
          <a:graphicData uri="http://schemas.openxmlformats.org/presentationml/2006/ole">
            <mc:AlternateContent xmlns:mc="http://schemas.openxmlformats.org/markup-compatibility/2006">
              <mc:Choice xmlns:v="urn:schemas-microsoft-com:vml" Requires="v">
                <p:oleObj spid="_x0000_s1040" name="Equation" r:id="rId5" imgW="1905000" imgH="457200" progId="Equation.DSMT4">
                  <p:embed/>
                </p:oleObj>
              </mc:Choice>
              <mc:Fallback>
                <p:oleObj name="Equation" r:id="rId5" imgW="19050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4368800"/>
                        <a:ext cx="2986088"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6875463" y="4652963"/>
          <a:ext cx="876300" cy="357187"/>
        </p:xfrm>
        <a:graphic>
          <a:graphicData uri="http://schemas.openxmlformats.org/presentationml/2006/ole">
            <mc:AlternateContent xmlns:mc="http://schemas.openxmlformats.org/markup-compatibility/2006">
              <mc:Choice xmlns:v="urn:schemas-microsoft-com:vml" Requires="v">
                <p:oleObj spid="_x0000_s1041" name="Equation" r:id="rId7" imgW="558800" imgH="228600" progId="Equation.DSMT4">
                  <p:embed/>
                </p:oleObj>
              </mc:Choice>
              <mc:Fallback>
                <p:oleObj name="Equation" r:id="rId7" imgW="5588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463" y="4652963"/>
                        <a:ext cx="8763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13433742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a:t>
            </a:r>
            <a:r>
              <a:rPr lang="en-US" altLang="en-US" dirty="0" smtClean="0">
                <a:latin typeface="Arial" charset="0"/>
                <a:cs typeface="Arial" charset="0"/>
              </a:rPr>
              <a:t>We are now calling </a:t>
            </a:r>
            <a:r>
              <a:rPr lang="en-US" altLang="en-US" dirty="0">
                <a:latin typeface="Consolas" panose="020B0609020204030204" pitchFamily="49" charset="0"/>
                <a:cs typeface="Consolas" pitchFamily="49" charset="0"/>
              </a:rPr>
              <a:t>quicksort( array, </a:t>
            </a:r>
            <a:r>
              <a:rPr lang="en-US" altLang="en-US" dirty="0" smtClean="0">
                <a:latin typeface="Consolas" panose="020B0609020204030204" pitchFamily="49" charset="0"/>
                <a:cs typeface="Consolas" pitchFamily="49" charset="0"/>
              </a:rPr>
              <a:t>21, </a:t>
            </a:r>
            <a:r>
              <a:rPr lang="en-US" altLang="en-US" dirty="0">
                <a:latin typeface="Consolas" panose="020B0609020204030204" pitchFamily="49" charset="0"/>
                <a:cs typeface="Consolas" pitchFamily="49" charset="0"/>
              </a:rPr>
              <a:t>25 </a:t>
            </a:r>
            <a:r>
              <a:rPr lang="en-US" altLang="en-US" dirty="0" smtClean="0">
                <a:latin typeface="Consolas" panose="020B0609020204030204" pitchFamily="49" charset="0"/>
                <a:cs typeface="Consolas" pitchFamily="49" charset="0"/>
              </a:rPr>
              <a: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21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a:buNone/>
            </a:pPr>
            <a:r>
              <a:rPr lang="en-US" altLang="en-US" dirty="0" smtClean="0">
                <a:latin typeface="Consolas" panose="020B0609020204030204" pitchFamily="49" charset="0"/>
                <a:cs typeface="Consolas" pitchFamily="49" charset="0"/>
              </a:rPr>
              <a:t> </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1" name="Table 10"/>
          <p:cNvGraphicFramePr>
            <a:graphicFrameLocks noGrp="1"/>
          </p:cNvGraphicFramePr>
          <p:nvPr>
            <p:extLst>
              <p:ext uri="{D42A27DB-BD31-4B8C-83A1-F6EECF244321}">
                <p14:modId xmlns:p14="http://schemas.microsoft.com/office/powerpoint/2010/main" val="385065392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1416841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21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24</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smtClean="0">
                <a:latin typeface="Consolas" pitchFamily="49" charset="0"/>
                <a:cs typeface="Consolas" pitchFamily="49" charset="0"/>
              </a:rPr>
              <a:t>, 21, 25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graphicFrame>
        <p:nvGraphicFramePr>
          <p:cNvPr id="17" name="Table 16"/>
          <p:cNvGraphicFramePr>
            <a:graphicFrameLocks noGrp="1"/>
          </p:cNvGraphicFramePr>
          <p:nvPr>
            <p:extLst>
              <p:ext uri="{D42A27DB-BD31-4B8C-83A1-F6EECF244321}">
                <p14:modId xmlns:p14="http://schemas.microsoft.com/office/powerpoint/2010/main" val="7658767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765220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21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24</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smtClean="0">
                <a:latin typeface="Arial" charset="0"/>
                <a:cs typeface="Arial" charset="0"/>
              </a:rPr>
              <a:t>In this case, the sub-array was already sorted</a:t>
            </a:r>
          </a:p>
          <a:p>
            <a:pPr lvl="1"/>
            <a:r>
              <a:rPr lang="en-US" altLang="en-US" dirty="0" smtClean="0">
                <a:latin typeface="Arial" charset="0"/>
                <a:cs typeface="Arial" charset="0"/>
              </a:rPr>
              <a:t>This </a:t>
            </a:r>
            <a:r>
              <a:rPr lang="en-US" altLang="en-US" dirty="0">
                <a:latin typeface="Arial" charset="0"/>
                <a:cs typeface="Arial" charset="0"/>
              </a:rPr>
              <a:t>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2" name="Rectangle 11"/>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smtClean="0">
                <a:latin typeface="Consolas" pitchFamily="49" charset="0"/>
                <a:cs typeface="Consolas" pitchFamily="49" charset="0"/>
              </a:rPr>
              <a:t>, 21, 25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15323565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109177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16" name="Rectangle 15"/>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06484058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575837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8242739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31260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4" name="Rectangle 13"/>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1902135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749219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3" name="Rectangle 12"/>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762229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610297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have now used quicksort to sort this array of 25 entries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0" name="Table 9"/>
          <p:cNvGraphicFramePr>
            <a:graphicFrameLocks noGrp="1"/>
          </p:cNvGraphicFramePr>
          <p:nvPr>
            <p:extLst>
              <p:ext uri="{D42A27DB-BD31-4B8C-83A1-F6EECF244321}">
                <p14:modId xmlns:p14="http://schemas.microsoft.com/office/powerpoint/2010/main" val="118206671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0767571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latin typeface="Arial" charset="0"/>
                <a:cs typeface="Arial" charset="0"/>
              </a:rPr>
              <a:t>Black Board Example</a:t>
            </a:r>
          </a:p>
        </p:txBody>
      </p:sp>
      <p:sp>
        <p:nvSpPr>
          <p:cNvPr id="675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Sort the following list using quicksort</a:t>
            </a:r>
          </a:p>
          <a:p>
            <a:pPr lvl="1"/>
            <a:r>
              <a:rPr lang="en-US" altLang="en-US" dirty="0" smtClean="0">
                <a:latin typeface="Arial" charset="0"/>
                <a:cs typeface="Arial" charset="0"/>
              </a:rPr>
              <a:t>Use insertion sort for any sub-list of size 4 or </a:t>
            </a:r>
            <a:r>
              <a:rPr lang="en-US" altLang="en-US" dirty="0" smtClean="0">
                <a:latin typeface="Arial" charset="0"/>
                <a:cs typeface="Arial" charset="0"/>
              </a:rPr>
              <a:t>less</a:t>
            </a:r>
            <a:endParaRPr lang="en-US" altLang="en-US" dirty="0" smtClean="0">
              <a:solidFill>
                <a:srgbClr val="FF0000"/>
              </a:solidFill>
              <a:latin typeface="Arial" charset="0"/>
              <a:cs typeface="Arial" charset="0"/>
            </a:endParaRPr>
          </a:p>
        </p:txBody>
      </p:sp>
      <p:sp>
        <p:nvSpPr>
          <p:cNvPr id="6758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5" name="Table 4"/>
          <p:cNvGraphicFramePr>
            <a:graphicFrameLocks noGrp="1"/>
          </p:cNvGraphicFramePr>
          <p:nvPr>
            <p:extLst>
              <p:ext uri="{D42A27DB-BD31-4B8C-83A1-F6EECF244321}">
                <p14:modId xmlns:p14="http://schemas.microsoft.com/office/powerpoint/2010/main" val="3319959933"/>
              </p:ext>
            </p:extLst>
          </p:nvPr>
        </p:nvGraphicFramePr>
        <p:xfrm>
          <a:off x="2195736" y="2420888"/>
          <a:ext cx="394443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40</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80</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50</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742143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latin typeface="Arial" charset="0"/>
                <a:cs typeface="Arial" charset="0"/>
              </a:rPr>
              <a:t>Memory Requirements</a:t>
            </a:r>
          </a:p>
        </p:txBody>
      </p:sp>
      <p:sp>
        <p:nvSpPr>
          <p:cNvPr id="686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additional memory required is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p>
          <a:p>
            <a:pPr lvl="1"/>
            <a:r>
              <a:rPr lang="en-US" altLang="en-US" smtClean="0">
                <a:latin typeface="Arial" charset="0"/>
                <a:cs typeface="Arial" charset="0"/>
              </a:rPr>
              <a:t>In ECE 222, you learned about the memory stack</a:t>
            </a:r>
          </a:p>
          <a:p>
            <a:pPr lvl="1"/>
            <a:r>
              <a:rPr lang="en-US" altLang="en-US" smtClean="0">
                <a:latin typeface="Arial" charset="0"/>
                <a:cs typeface="Arial" charset="0"/>
              </a:rPr>
              <a:t>Each recursive function call places its local variables, parameters, </a:t>
            </a:r>
            <a:r>
              <a:rPr lang="en-US" altLang="en-US" i="1" smtClean="0">
                <a:latin typeface="Arial" charset="0"/>
                <a:cs typeface="Arial" charset="0"/>
              </a:rPr>
              <a:t>etc</a:t>
            </a:r>
            <a:r>
              <a:rPr lang="en-US" altLang="en-US" smtClean="0">
                <a:latin typeface="Arial" charset="0"/>
                <a:cs typeface="Arial" charset="0"/>
              </a:rPr>
              <a:t>., on a stack</a:t>
            </a:r>
          </a:p>
          <a:p>
            <a:pPr lvl="2"/>
            <a:r>
              <a:rPr lang="en-US" altLang="en-US" smtClean="0">
                <a:latin typeface="Arial" charset="0"/>
                <a:cs typeface="Arial" charset="0"/>
              </a:rPr>
              <a:t>The depth of the recursion tree is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p>
          <a:p>
            <a:pPr lvl="1"/>
            <a:r>
              <a:rPr lang="en-US" altLang="en-US" smtClean="0">
                <a:latin typeface="Arial" charset="0"/>
                <a:cs typeface="Arial" charset="0"/>
              </a:rPr>
              <a:t>Unfortunately, if the run time is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a:t>
            </a:r>
            <a:r>
              <a:rPr lang="en-US" altLang="en-US" smtClean="0">
                <a:latin typeface="Arial" charset="0"/>
                <a:cs typeface="Arial" charset="0"/>
              </a:rPr>
              <a:t>, the memory use is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endParaRPr lang="en-US" altLang="en-US" smtClean="0">
              <a:latin typeface="Arial" charset="0"/>
              <a:cs typeface="Arial" charset="0"/>
            </a:endParaRPr>
          </a:p>
          <a:p>
            <a:pPr lvl="2"/>
            <a:endParaRPr lang="en-US" altLang="en-US" smtClean="0">
              <a:latin typeface="Arial" charset="0"/>
              <a:cs typeface="Arial" charset="0"/>
            </a:endParaRPr>
          </a:p>
        </p:txBody>
      </p:sp>
      <p:sp>
        <p:nvSpPr>
          <p:cNvPr id="6861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7.6.6</a:t>
            </a:r>
          </a:p>
        </p:txBody>
      </p:sp>
    </p:spTree>
    <p:extLst>
      <p:ext uri="{BB962C8B-B14F-4D97-AF65-F5344CB8AC3E}">
        <p14:creationId xmlns:p14="http://schemas.microsoft.com/office/powerpoint/2010/main" val="1382736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Recall that merge sort always divides a list into two equal halves:</a:t>
            </a:r>
          </a:p>
          <a:p>
            <a:pPr lvl="1"/>
            <a:endParaRPr lang="en-US" altLang="en-US" smtClean="0">
              <a:latin typeface="Arial" charset="0"/>
              <a:cs typeface="Arial" charset="0"/>
            </a:endParaRPr>
          </a:p>
          <a:p>
            <a:pPr lvl="1"/>
            <a:r>
              <a:rPr lang="en-US" altLang="en-US" smtClean="0">
                <a:latin typeface="Arial" charset="0"/>
                <a:cs typeface="Arial" charset="0"/>
              </a:rPr>
              <a:t>The median-of-three will require                           or 85 % more recursions</a:t>
            </a: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A single random pivot will require                             or 141 % more recursive steps</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Should we go to a median-of-five?</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Choosing more points has diminishing returns:</a:t>
            </a:r>
          </a:p>
          <a:p>
            <a:pPr lvl="1"/>
            <a:r>
              <a:rPr lang="en-US" altLang="en-US" smtClean="0">
                <a:latin typeface="Arial" charset="0"/>
                <a:cs typeface="Arial" charset="0"/>
              </a:rPr>
              <a:t>65 % more recursive steps are still required</a:t>
            </a:r>
          </a:p>
          <a:p>
            <a:pPr lvl="1"/>
            <a:r>
              <a:rPr lang="en-US" altLang="en-US" smtClean="0">
                <a:latin typeface="Arial" charset="0"/>
                <a:cs typeface="Arial" charset="0"/>
              </a:rPr>
              <a:t>Other idea later…</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endParaRPr lang="en-US" altLang="en-US" smtClean="0">
              <a:latin typeface="Times New Roman" pitchFamily="18" charset="0"/>
              <a:cs typeface="Arial" charset="0"/>
            </a:endParaRPr>
          </a:p>
        </p:txBody>
      </p:sp>
      <p:graphicFrame>
        <p:nvGraphicFramePr>
          <p:cNvPr id="15364" name="Object 2"/>
          <p:cNvGraphicFramePr>
            <a:graphicFrameLocks noChangeAspect="1"/>
          </p:cNvGraphicFramePr>
          <p:nvPr/>
        </p:nvGraphicFramePr>
        <p:xfrm>
          <a:off x="3005138" y="4941888"/>
          <a:ext cx="3502025" cy="717550"/>
        </p:xfrm>
        <a:graphic>
          <a:graphicData uri="http://schemas.openxmlformats.org/presentationml/2006/ole">
            <mc:AlternateContent xmlns:mc="http://schemas.openxmlformats.org/markup-compatibility/2006">
              <mc:Choice xmlns:v="urn:schemas-microsoft-com:vml" Requires="v">
                <p:oleObj spid="_x0000_s2071" name="Equation" r:id="rId4" imgW="2235200" imgH="457200" progId="Equation.DSMT4">
                  <p:embed/>
                </p:oleObj>
              </mc:Choice>
              <mc:Fallback>
                <p:oleObj name="Equation" r:id="rId4" imgW="22352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138" y="4941888"/>
                        <a:ext cx="35020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4559300" y="1898650"/>
          <a:ext cx="1552575" cy="1214438"/>
        </p:xfrm>
        <a:graphic>
          <a:graphicData uri="http://schemas.openxmlformats.org/presentationml/2006/ole">
            <mc:AlternateContent xmlns:mc="http://schemas.openxmlformats.org/markup-compatibility/2006">
              <mc:Choice xmlns:v="urn:schemas-microsoft-com:vml" Requires="v">
                <p:oleObj spid="_x0000_s2072" name="Equation" r:id="rId6" imgW="990170" imgH="774364" progId="Equation.DSMT4">
                  <p:embed/>
                </p:oleObj>
              </mc:Choice>
              <mc:Fallback>
                <p:oleObj name="Equation" r:id="rId6" imgW="990170" imgH="77436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300" y="1898650"/>
                        <a:ext cx="15525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4887913" y="3163888"/>
          <a:ext cx="1493837" cy="1214437"/>
        </p:xfrm>
        <a:graphic>
          <a:graphicData uri="http://schemas.openxmlformats.org/presentationml/2006/ole">
            <mc:AlternateContent xmlns:mc="http://schemas.openxmlformats.org/markup-compatibility/2006">
              <mc:Choice xmlns:v="urn:schemas-microsoft-com:vml" Requires="v">
                <p:oleObj spid="_x0000_s2073" name="Equation" r:id="rId8" imgW="952087" imgH="774364" progId="Equation.DSMT4">
                  <p:embed/>
                </p:oleObj>
              </mc:Choice>
              <mc:Fallback>
                <p:oleObj name="Equation" r:id="rId8" imgW="952087" imgH="77436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7913" y="3163888"/>
                        <a:ext cx="1493837" cy="121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15490556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latin typeface="Arial" charset="0"/>
                <a:cs typeface="Arial" charset="0"/>
              </a:rPr>
              <a:t>Run-time Summary</a:t>
            </a:r>
          </a:p>
        </p:txBody>
      </p:sp>
      <p:sp>
        <p:nvSpPr>
          <p:cNvPr id="696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summarize all three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algorithms</a:t>
            </a:r>
          </a:p>
        </p:txBody>
      </p:sp>
      <p:graphicFrame>
        <p:nvGraphicFramePr>
          <p:cNvPr id="6" name="Table 5"/>
          <p:cNvGraphicFramePr>
            <a:graphicFrameLocks noGrp="1"/>
          </p:cNvGraphicFramePr>
          <p:nvPr/>
        </p:nvGraphicFramePr>
        <p:xfrm>
          <a:off x="1143000" y="2500313"/>
          <a:ext cx="6500813" cy="1752600"/>
        </p:xfrm>
        <a:graphic>
          <a:graphicData uri="http://schemas.openxmlformats.org/drawingml/2006/table">
            <a:tbl>
              <a:tblPr firstRow="1" bandRow="1">
                <a:tableStyleId>{5C22544A-7EE6-4342-B048-85BDC9FD1C3A}</a:tableStyleId>
              </a:tblPr>
              <a:tblGrid>
                <a:gridCol w="1714499"/>
                <a:gridCol w="1143000"/>
                <a:gridCol w="1285876"/>
                <a:gridCol w="1071562"/>
                <a:gridCol w="1285876"/>
              </a:tblGrid>
              <a:tr h="370840">
                <a:tc>
                  <a:txBody>
                    <a:bodyPr/>
                    <a:lstStyle/>
                    <a:p>
                      <a:endParaRPr lang="en-CA" dirty="0"/>
                    </a:p>
                  </a:txBody>
                  <a:tcPr marL="91439" marR="91439">
                    <a:noFill/>
                  </a:tcPr>
                </a:tc>
                <a:tc>
                  <a:txBody>
                    <a:bodyPr/>
                    <a:lstStyle/>
                    <a:p>
                      <a:pPr algn="ctr"/>
                      <a:r>
                        <a:rPr lang="en-CA" b="1" dirty="0" smtClean="0">
                          <a:solidFill>
                            <a:schemeClr val="tx1"/>
                          </a:solidFill>
                        </a:rPr>
                        <a:t>Average</a:t>
                      </a:r>
                    </a:p>
                    <a:p>
                      <a:pPr algn="ctr"/>
                      <a:r>
                        <a:rPr lang="en-CA" b="1" dirty="0" smtClean="0">
                          <a:solidFill>
                            <a:schemeClr val="tx1"/>
                          </a:solidFill>
                        </a:rPr>
                        <a:t>Run Time</a:t>
                      </a:r>
                      <a:endParaRPr lang="en-CA" b="1" dirty="0">
                        <a:solidFill>
                          <a:schemeClr val="tx1"/>
                        </a:solidFill>
                      </a:endParaRPr>
                    </a:p>
                  </a:txBody>
                  <a:tcPr marL="91439" marR="91439">
                    <a:noFill/>
                  </a:tcPr>
                </a:tc>
                <a:tc>
                  <a:txBody>
                    <a:bodyPr/>
                    <a:lstStyle/>
                    <a:p>
                      <a:pPr algn="ctr"/>
                      <a:r>
                        <a:rPr lang="en-CA" b="1" dirty="0" smtClean="0">
                          <a:solidFill>
                            <a:schemeClr val="tx1"/>
                          </a:solidFill>
                        </a:rPr>
                        <a:t>Worst-case</a:t>
                      </a:r>
                    </a:p>
                    <a:p>
                      <a:pPr algn="ctr"/>
                      <a:r>
                        <a:rPr lang="en-CA" b="1" dirty="0" smtClean="0">
                          <a:solidFill>
                            <a:schemeClr val="tx1"/>
                          </a:solidFill>
                        </a:rPr>
                        <a:t>Run Time</a:t>
                      </a:r>
                    </a:p>
                  </a:txBody>
                  <a:tcPr marL="91439" marR="91439">
                    <a:noFill/>
                  </a:tcPr>
                </a:tc>
                <a:tc>
                  <a:txBody>
                    <a:bodyPr/>
                    <a:lstStyle/>
                    <a:p>
                      <a:pPr algn="ctr"/>
                      <a:r>
                        <a:rPr lang="en-CA" b="1" dirty="0" smtClean="0">
                          <a:solidFill>
                            <a:schemeClr val="tx1"/>
                          </a:solidFill>
                        </a:rPr>
                        <a:t>Average</a:t>
                      </a:r>
                    </a:p>
                    <a:p>
                      <a:pPr algn="ctr"/>
                      <a:r>
                        <a:rPr lang="en-CA" b="1" dirty="0" smtClean="0">
                          <a:solidFill>
                            <a:schemeClr val="tx1"/>
                          </a:solidFill>
                        </a:rPr>
                        <a:t>Memory</a:t>
                      </a:r>
                    </a:p>
                  </a:txBody>
                  <a:tcPr marL="91439" marR="91439">
                    <a:noFill/>
                  </a:tcPr>
                </a:tc>
                <a:tc>
                  <a:txBody>
                    <a:bodyPr/>
                    <a:lstStyle/>
                    <a:p>
                      <a:pPr algn="ctr"/>
                      <a:r>
                        <a:rPr lang="en-CA" b="1" dirty="0" smtClean="0">
                          <a:solidFill>
                            <a:schemeClr val="tx1"/>
                          </a:solidFill>
                        </a:rPr>
                        <a:t>Worst-case</a:t>
                      </a:r>
                    </a:p>
                    <a:p>
                      <a:pPr algn="ctr"/>
                      <a:r>
                        <a:rPr lang="en-CA" b="1" dirty="0" smtClean="0">
                          <a:solidFill>
                            <a:schemeClr val="tx1"/>
                          </a:solidFill>
                        </a:rPr>
                        <a:t>Memory</a:t>
                      </a:r>
                    </a:p>
                  </a:txBody>
                  <a:tcPr marL="91439" marR="91439">
                    <a:noFill/>
                  </a:tcPr>
                </a:tc>
              </a:tr>
              <a:tr h="370840">
                <a:tc>
                  <a:txBody>
                    <a:bodyPr/>
                    <a:lstStyle/>
                    <a:p>
                      <a:r>
                        <a:rPr lang="en-CA" dirty="0" smtClean="0"/>
                        <a:t>Heap</a:t>
                      </a:r>
                      <a:r>
                        <a:rPr lang="en-CA" baseline="0" dirty="0" smtClean="0"/>
                        <a:t> Sort</a:t>
                      </a:r>
                      <a:endParaRPr lang="en-CA" dirty="0"/>
                    </a:p>
                  </a:txBody>
                  <a:tcPr marL="91439" marR="91439">
                    <a:noFill/>
                  </a:tcPr>
                </a:tc>
                <a:tc gridSpan="2">
                  <a:txBody>
                    <a:bodyPr/>
                    <a:lstStyle/>
                    <a:p>
                      <a:pPr algn="ct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a:t>
                      </a:r>
                      <a:endParaRPr lang="en-CA" dirty="0"/>
                    </a:p>
                  </a:txBody>
                  <a:tcPr marL="91439" marR="91439">
                    <a:noFill/>
                  </a:tcPr>
                </a:tc>
                <a:tc hMerge="1">
                  <a:txBody>
                    <a:bodyPr/>
                    <a:lstStyle/>
                    <a:p>
                      <a:pPr algn="ctr"/>
                      <a:endParaRPr lang="en-CA" dirty="0"/>
                    </a:p>
                  </a:txBody>
                  <a:tcPr/>
                </a:tc>
                <a:tc gridSpan="2">
                  <a:txBody>
                    <a:bodyPr/>
                    <a:lstStyle/>
                    <a:p>
                      <a:pPr algn="ct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(1)</a:t>
                      </a:r>
                      <a:r>
                        <a:rPr lang="en-US" dirty="0" smtClean="0"/>
                        <a:t> </a:t>
                      </a:r>
                      <a:endParaRPr lang="en-CA" dirty="0"/>
                    </a:p>
                  </a:txBody>
                  <a:tcPr marL="91439" marR="91439">
                    <a:noFill/>
                  </a:tcPr>
                </a:tc>
                <a:tc hMerge="1">
                  <a:txBody>
                    <a:bodyPr/>
                    <a:lstStyle/>
                    <a:p>
                      <a:pPr algn="ctr"/>
                      <a:endParaRPr lang="en-CA" dirty="0"/>
                    </a:p>
                  </a:txBody>
                  <a:tcPr/>
                </a:tc>
              </a:tr>
              <a:tr h="370840">
                <a:tc>
                  <a:txBody>
                    <a:bodyPr/>
                    <a:lstStyle/>
                    <a:p>
                      <a:r>
                        <a:rPr lang="en-CA" dirty="0" smtClean="0"/>
                        <a:t>Merge</a:t>
                      </a:r>
                      <a:r>
                        <a:rPr lang="en-CA" baseline="0" dirty="0" smtClean="0"/>
                        <a:t> Sort</a:t>
                      </a:r>
                      <a:endParaRPr lang="en-CA" dirty="0"/>
                    </a:p>
                  </a:txBody>
                  <a:tcPr marL="91439" marR="91439">
                    <a:noFill/>
                  </a:tcPr>
                </a:tc>
                <a:tc gridSpan="2">
                  <a:txBody>
                    <a:bodyPr/>
                    <a:lstStyle/>
                    <a:p>
                      <a:pPr algn="ct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a:t>
                      </a:r>
                      <a:endParaRPr lang="en-CA" dirty="0"/>
                    </a:p>
                  </a:txBody>
                  <a:tcPr marL="91439" marR="91439">
                    <a:noFill/>
                  </a:tcPr>
                </a:tc>
                <a:tc hMerge="1">
                  <a:txBody>
                    <a:bodyPr/>
                    <a:lstStyle/>
                    <a:p>
                      <a:pPr algn="ctr"/>
                      <a:endParaRPr lang="en-CA" dirty="0"/>
                    </a:p>
                  </a:txBody>
                  <a:tcPr/>
                </a:tc>
                <a:tc gridSpan="2">
                  <a:txBody>
                    <a:bodyPr/>
                    <a:lstStyle/>
                    <a:p>
                      <a:pPr algn="ct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CA" dirty="0"/>
                    </a:p>
                  </a:txBody>
                  <a:tcPr marL="91439" marR="91439">
                    <a:noFill/>
                  </a:tcPr>
                </a:tc>
                <a:tc hMerge="1">
                  <a:txBody>
                    <a:bodyPr/>
                    <a:lstStyle/>
                    <a:p>
                      <a:pPr algn="ctr"/>
                      <a:endParaRPr lang="en-CA" dirty="0"/>
                    </a:p>
                  </a:txBody>
                  <a:tcPr/>
                </a:tc>
              </a:tr>
              <a:tr h="370840">
                <a:tc>
                  <a:txBody>
                    <a:bodyPr/>
                    <a:lstStyle/>
                    <a:p>
                      <a:r>
                        <a:rPr lang="en-CA" dirty="0" smtClean="0"/>
                        <a:t>Quicksort</a:t>
                      </a:r>
                      <a:endParaRPr lang="en-CA" dirty="0"/>
                    </a:p>
                  </a:txBody>
                  <a:tcPr marL="91439" marR="91439">
                    <a:noFill/>
                  </a:tcPr>
                </a:tc>
                <a:tc>
                  <a:txBody>
                    <a:bodyPr/>
                    <a:lstStyle/>
                    <a:p>
                      <a:pPr algn="ct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a:t>
                      </a:r>
                      <a:endParaRPr lang="en-CA" dirty="0"/>
                    </a:p>
                  </a:txBody>
                  <a:tcPr marL="91439" marR="91439">
                    <a:noFill/>
                  </a:tcPr>
                </a:tc>
                <a:tc>
                  <a:txBody>
                    <a:bodyPr/>
                    <a:lstStyle/>
                    <a:p>
                      <a:pPr algn="ct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i="0"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endParaRPr lang="en-CA" dirty="0"/>
                    </a:p>
                  </a:txBody>
                  <a:tcPr marL="91439" marR="91439">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CA" dirty="0" smtClean="0"/>
                    </a:p>
                  </a:txBody>
                  <a:tcPr marL="91439" marR="91439">
                    <a:noFill/>
                  </a:tcPr>
                </a:tc>
                <a:tc>
                  <a:txBody>
                    <a:bodyPr/>
                    <a:lstStyle/>
                    <a:p>
                      <a:pPr algn="ctr"/>
                      <a:r>
                        <a:rPr lang="en-US" b="1" dirty="0" smtClean="0">
                          <a:latin typeface="Symbol" pitchFamily="18" charset="2"/>
                          <a:cs typeface="Times New Roman" pitchFamily="18" charset="0"/>
                        </a:rPr>
                        <a:t>Q</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CA" dirty="0"/>
                    </a:p>
                  </a:txBody>
                  <a:tcPr marL="91439" marR="91439">
                    <a:noFill/>
                  </a:tcPr>
                </a:tc>
              </a:tr>
            </a:tbl>
          </a:graphicData>
        </a:graphic>
      </p:graphicFrame>
      <p:sp>
        <p:nvSpPr>
          <p:cNvPr id="6966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23395988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latin typeface="Arial" charset="0"/>
                <a:cs typeface="Arial" charset="0"/>
              </a:rPr>
              <a:t>Further Modifications</a:t>
            </a:r>
          </a:p>
        </p:txBody>
      </p:sp>
      <p:sp>
        <p:nvSpPr>
          <p:cNvPr id="706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implementation is by no means optimal:</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An excellent paper on quicksort was written by Jon L. Bentley and </a:t>
            </a:r>
            <a:r>
              <a:rPr lang="en-CA" altLang="en-US" smtClean="0">
                <a:latin typeface="Arial" charset="0"/>
                <a:cs typeface="Arial" charset="0"/>
              </a:rPr>
              <a:t>M. Douglas McIlroy:</a:t>
            </a:r>
          </a:p>
          <a:p>
            <a:pPr>
              <a:buFont typeface="Arial" charset="0"/>
              <a:buNone/>
            </a:pPr>
            <a:endParaRPr lang="en-CA" altLang="en-US" smtClean="0">
              <a:latin typeface="Arial" charset="0"/>
              <a:cs typeface="Arial" charset="0"/>
            </a:endParaRPr>
          </a:p>
          <a:p>
            <a:pPr algn="ctr">
              <a:buFont typeface="Arial" charset="0"/>
              <a:buNone/>
            </a:pPr>
            <a:r>
              <a:rPr lang="en-US" altLang="en-US" smtClean="0">
                <a:latin typeface="Arial" charset="0"/>
                <a:cs typeface="Arial" charset="0"/>
              </a:rPr>
              <a:t>Engineering a Sort Function</a:t>
            </a:r>
          </a:p>
          <a:p>
            <a:pPr algn="ct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found in </a:t>
            </a:r>
            <a:r>
              <a:rPr lang="en-CA" altLang="en-US" smtClean="0">
                <a:latin typeface="Arial" charset="0"/>
                <a:cs typeface="Arial" charset="0"/>
              </a:rPr>
              <a:t>Software—Practice and Experience, Vol. 23(11), Nov 1993</a:t>
            </a:r>
          </a:p>
        </p:txBody>
      </p:sp>
      <p:sp>
        <p:nvSpPr>
          <p:cNvPr id="706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36417939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latin typeface="Arial" charset="0"/>
                <a:cs typeface="Arial" charset="0"/>
              </a:rPr>
              <a:t>Further Modifications</a:t>
            </a:r>
          </a:p>
        </p:txBody>
      </p:sp>
      <p:sp>
        <p:nvSpPr>
          <p:cNvPr id="69635" name="Rectangle 3"/>
          <p:cNvSpPr>
            <a:spLocks noGrp="1" noChangeArrowheads="1"/>
          </p:cNvSpPr>
          <p:nvPr>
            <p:ph type="body" idx="1"/>
          </p:nvPr>
        </p:nvSpPr>
        <p:spPr/>
        <p:txBody>
          <a:bodyPr/>
          <a:lstStyle/>
          <a:p>
            <a:pPr>
              <a:buFont typeface="Arial" charset="0"/>
              <a:buNone/>
              <a:defRPr/>
            </a:pPr>
            <a:r>
              <a:rPr lang="en-US" altLang="en-US" dirty="0" smtClean="0">
                <a:latin typeface="Arial" charset="0"/>
                <a:cs typeface="Arial" charset="0"/>
              </a:rPr>
              <a:t>	</a:t>
            </a:r>
            <a:r>
              <a:rPr lang="en-CA" altLang="en-US" dirty="0" smtClean="0">
                <a:latin typeface="Arial" charset="0"/>
                <a:cs typeface="Arial" charset="0"/>
              </a:rPr>
              <a:t>They detail further suggestions:</a:t>
            </a:r>
          </a:p>
          <a:p>
            <a:pPr lvl="1">
              <a:defRPr/>
            </a:pPr>
            <a:r>
              <a:rPr lang="en-CA" altLang="en-US" dirty="0" smtClean="0">
                <a:latin typeface="Arial" charset="0"/>
                <a:cs typeface="Arial" charset="0"/>
              </a:rPr>
              <a:t>Taking the median of three medians-of-three</a:t>
            </a:r>
          </a:p>
          <a:p>
            <a:pPr marL="457200" lvl="1" indent="0">
              <a:buFont typeface="Arial" charset="0"/>
              <a:buNone/>
              <a:defRPr/>
            </a:pPr>
            <a:r>
              <a:rPr lang="en-CA" altLang="en-US" dirty="0">
                <a:latin typeface="Arial" charset="0"/>
                <a:cs typeface="Arial" charset="0"/>
              </a:rPr>
              <a:t>		Expected ratio of </a:t>
            </a:r>
            <a:r>
              <a:rPr lang="en-CA" altLang="en-US" dirty="0" smtClean="0">
                <a:latin typeface="Arial" charset="0"/>
                <a:cs typeface="Arial" charset="0"/>
              </a:rPr>
              <a:t>1:1.7292</a:t>
            </a:r>
          </a:p>
          <a:p>
            <a:pPr marL="457200" lvl="1" indent="0">
              <a:buFont typeface="Arial" charset="0"/>
              <a:buNone/>
              <a:defRPr/>
            </a:pPr>
            <a:r>
              <a:rPr lang="en-CA" altLang="en-US" dirty="0">
                <a:latin typeface="Arial" charset="0"/>
                <a:cs typeface="Arial" charset="0"/>
              </a:rPr>
              <a:t>	</a:t>
            </a:r>
            <a:r>
              <a:rPr lang="en-CA" altLang="en-US" dirty="0" smtClean="0">
                <a:latin typeface="Arial" charset="0"/>
                <a:cs typeface="Arial" charset="0"/>
              </a:rPr>
              <a:t>	Requires 52 % more depth than merge sort</a:t>
            </a:r>
          </a:p>
          <a:p>
            <a:pPr marL="457200" lvl="1" indent="0">
              <a:buFont typeface="Arial" charset="0"/>
              <a:buNone/>
              <a:defRPr/>
            </a:pPr>
            <a:r>
              <a:rPr lang="en-CA" altLang="en-US" dirty="0">
                <a:latin typeface="Arial" charset="0"/>
                <a:cs typeface="Arial" charset="0"/>
              </a:rPr>
              <a:t>	</a:t>
            </a:r>
            <a:r>
              <a:rPr lang="en-CA" altLang="en-US" dirty="0" smtClean="0">
                <a:latin typeface="Arial" charset="0"/>
                <a:cs typeface="Arial" charset="0"/>
              </a:rPr>
              <a:t>	Ratio will be 1:3.3304 or better 90 % of the time</a:t>
            </a:r>
            <a:endParaRPr lang="en-US" altLang="en-US" dirty="0">
              <a:latin typeface="Arial" charset="0"/>
              <a:cs typeface="Arial" charset="0"/>
            </a:endParaRPr>
          </a:p>
          <a:p>
            <a:pPr lvl="2">
              <a:defRPr/>
            </a:pPr>
            <a:r>
              <a:rPr lang="en-US" altLang="en-US" dirty="0" smtClean="0">
                <a:latin typeface="Arial" charset="0"/>
                <a:cs typeface="Arial" charset="0"/>
              </a:rPr>
              <a:t>Better than the median-of-seven but much easier to calculate</a:t>
            </a:r>
          </a:p>
          <a:p>
            <a:pPr lvl="2">
              <a:defRPr/>
            </a:pPr>
            <a:r>
              <a:rPr lang="en-US" altLang="en-US" dirty="0" smtClean="0">
                <a:latin typeface="Arial" charset="0"/>
                <a:cs typeface="Arial" charset="0"/>
              </a:rPr>
              <a:t>The median of nine would still require 46 % more depth than merge sort</a:t>
            </a:r>
          </a:p>
        </p:txBody>
      </p:sp>
      <p:sp>
        <p:nvSpPr>
          <p:cNvPr id="7168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2299943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3" descr="C:\Users\dwharder\Desktop\u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6838" y="3789363"/>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11" descr="C:\Users\dwharder\Desktop\u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8" y="2636838"/>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12" descr="C:\Users\dwharder\Desktop\u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6838" y="4941888"/>
            <a:ext cx="4175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2"/>
          <p:cNvSpPr>
            <a:spLocks noGrp="1" noChangeArrowheads="1"/>
          </p:cNvSpPr>
          <p:nvPr>
            <p:ph type="title"/>
          </p:nvPr>
        </p:nvSpPr>
        <p:spPr/>
        <p:txBody>
          <a:bodyPr/>
          <a:lstStyle/>
          <a:p>
            <a:r>
              <a:rPr lang="en-US" altLang="en-US" smtClean="0">
                <a:latin typeface="Arial" charset="0"/>
                <a:cs typeface="Arial" charset="0"/>
              </a:rPr>
              <a:t>Further Modifications</a:t>
            </a:r>
          </a:p>
        </p:txBody>
      </p:sp>
      <p:sp>
        <p:nvSpPr>
          <p:cNvPr id="7271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a:r>
            <a:r>
              <a:rPr lang="en-CA" altLang="en-US" smtClean="0">
                <a:latin typeface="Arial" charset="0"/>
                <a:cs typeface="Arial" charset="0"/>
              </a:rPr>
              <a:t>They detail further suggestions:</a:t>
            </a:r>
          </a:p>
          <a:p>
            <a:pPr lvl="1"/>
            <a:r>
              <a:rPr lang="en-US" altLang="en-US" smtClean="0">
                <a:latin typeface="Arial" charset="0"/>
                <a:cs typeface="Arial" charset="0"/>
              </a:rPr>
              <a:t>Copy entries equal to the pivot to either end:</a:t>
            </a:r>
          </a:p>
          <a:p>
            <a:pPr lvl="2"/>
            <a:r>
              <a:rPr lang="en-US" altLang="en-US" smtClean="0">
                <a:latin typeface="Arial" charset="0"/>
                <a:cs typeface="Arial" charset="0"/>
              </a:rPr>
              <a:t>This requires more tracking of indices (using their notation):</a:t>
            </a:r>
          </a:p>
          <a:p>
            <a:pPr lvl="2"/>
            <a:endParaRPr lang="en-US" altLang="en-US" smtClean="0">
              <a:latin typeface="Arial" charset="0"/>
              <a:cs typeface="Arial" charset="0"/>
            </a:endParaRPr>
          </a:p>
          <a:p>
            <a:pPr lvl="2"/>
            <a:endParaRPr lang="en-US" altLang="en-US" smtClean="0">
              <a:latin typeface="Arial" charset="0"/>
              <a:cs typeface="Arial" charset="0"/>
            </a:endParaRPr>
          </a:p>
          <a:p>
            <a:pPr lvl="2"/>
            <a:endParaRPr lang="en-US" altLang="en-US" smtClean="0">
              <a:latin typeface="Arial" charset="0"/>
              <a:cs typeface="Arial" charset="0"/>
            </a:endParaRPr>
          </a:p>
          <a:p>
            <a:pPr lvl="2"/>
            <a:r>
              <a:rPr lang="en-US" altLang="en-US" smtClean="0">
                <a:latin typeface="Arial" charset="0"/>
                <a:cs typeface="Arial" charset="0"/>
              </a:rPr>
              <a:t>After the pass, we have:</a:t>
            </a:r>
          </a:p>
          <a:p>
            <a:pPr lvl="1"/>
            <a:endParaRPr lang="en-US" altLang="en-US" smtClean="0">
              <a:latin typeface="Arial" charset="0"/>
              <a:cs typeface="Arial" charset="0"/>
            </a:endParaRPr>
          </a:p>
          <a:p>
            <a:pPr lvl="2"/>
            <a:endParaRPr lang="en-US" altLang="en-US" smtClean="0">
              <a:latin typeface="Arial" charset="0"/>
              <a:cs typeface="Arial" charset="0"/>
            </a:endParaRPr>
          </a:p>
          <a:p>
            <a:pPr lvl="2"/>
            <a:endParaRPr lang="en-US" altLang="en-US" smtClean="0">
              <a:latin typeface="Arial" charset="0"/>
              <a:cs typeface="Arial" charset="0"/>
            </a:endParaRPr>
          </a:p>
          <a:p>
            <a:pPr lvl="2"/>
            <a:r>
              <a:rPr lang="en-US" altLang="en-US" smtClean="0">
                <a:latin typeface="Arial" charset="0"/>
                <a:cs typeface="Arial" charset="0"/>
              </a:rPr>
              <a:t>Copy the equal entries to the center and only recurs on either side</a:t>
            </a:r>
          </a:p>
          <a:p>
            <a:pPr lvl="2"/>
            <a:endParaRPr lang="en-US" altLang="en-US" smtClean="0">
              <a:latin typeface="Arial" charset="0"/>
              <a:cs typeface="Arial" charset="0"/>
            </a:endParaRPr>
          </a:p>
          <a:p>
            <a:pPr lvl="2"/>
            <a:endParaRPr lang="en-US" altLang="en-US" smtClean="0">
              <a:latin typeface="Arial" charset="0"/>
              <a:cs typeface="Arial" charset="0"/>
            </a:endParaRPr>
          </a:p>
          <a:p>
            <a:pPr lvl="1"/>
            <a:r>
              <a:rPr lang="en-US" altLang="en-US" smtClean="0">
                <a:latin typeface="Arial" charset="0"/>
                <a:cs typeface="Arial" charset="0"/>
              </a:rPr>
              <a:t>Other suggestions are made in the paper, as well…</a:t>
            </a:r>
          </a:p>
          <a:p>
            <a:pPr>
              <a:buFont typeface="Arial" charset="0"/>
              <a:buNone/>
            </a:pPr>
            <a:endParaRPr lang="en-US" altLang="en-US" smtClean="0">
              <a:latin typeface="Arial" charset="0"/>
              <a:cs typeface="Arial" charset="0"/>
            </a:endParaRPr>
          </a:p>
        </p:txBody>
      </p:sp>
      <p:sp>
        <p:nvSpPr>
          <p:cNvPr id="7271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7.6.7</a:t>
            </a:r>
          </a:p>
        </p:txBody>
      </p:sp>
    </p:spTree>
    <p:extLst>
      <p:ext uri="{BB962C8B-B14F-4D97-AF65-F5344CB8AC3E}">
        <p14:creationId xmlns:p14="http://schemas.microsoft.com/office/powerpoint/2010/main" val="41732898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737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covered quicksort</a:t>
            </a:r>
          </a:p>
          <a:p>
            <a:pPr lvl="1"/>
            <a:r>
              <a:rPr lang="en-US" altLang="en-US" smtClean="0">
                <a:latin typeface="Arial" charset="0"/>
                <a:cs typeface="Arial" charset="0"/>
              </a:rPr>
              <a:t>On average faster than heap sort or merge sort</a:t>
            </a:r>
          </a:p>
          <a:p>
            <a:pPr lvl="1"/>
            <a:r>
              <a:rPr lang="en-US" altLang="en-US" smtClean="0">
                <a:latin typeface="Arial" charset="0"/>
                <a:cs typeface="Arial" charset="0"/>
              </a:rPr>
              <a:t>Uses a pivot to partition the objects</a:t>
            </a:r>
          </a:p>
          <a:p>
            <a:pPr lvl="1"/>
            <a:r>
              <a:rPr lang="en-US" altLang="en-US" smtClean="0">
                <a:latin typeface="Arial" charset="0"/>
                <a:cs typeface="Arial" charset="0"/>
              </a:rPr>
              <a:t>Using the median of three pivots is a reasonably means of finding the pivot</a:t>
            </a:r>
          </a:p>
          <a:p>
            <a:pPr lvl="1"/>
            <a:r>
              <a:rPr lang="en-US" altLang="en-US" smtClean="0">
                <a:latin typeface="Arial" charset="0"/>
                <a:cs typeface="Arial" charset="0"/>
              </a:rPr>
              <a:t>Average run time of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and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memory</a:t>
            </a:r>
          </a:p>
          <a:p>
            <a:pPr lvl="1"/>
            <a:r>
              <a:rPr lang="en-US" altLang="en-US" smtClean="0">
                <a:latin typeface="Arial" charset="0"/>
                <a:cs typeface="Arial" charset="0"/>
              </a:rPr>
              <a:t>Worst case run time of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a:t>
            </a:r>
            <a:r>
              <a:rPr lang="en-US" altLang="en-US" smtClean="0">
                <a:latin typeface="Arial" charset="0"/>
                <a:cs typeface="Arial" charset="0"/>
              </a:rPr>
              <a:t> and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memory</a:t>
            </a:r>
          </a:p>
          <a:p>
            <a:pPr lvl="1"/>
            <a:endParaRPr lang="en-US" altLang="en-US" smtClean="0">
              <a:latin typeface="Arial" charset="0"/>
              <a:cs typeface="Arial" charset="0"/>
            </a:endParaRPr>
          </a:p>
        </p:txBody>
      </p:sp>
    </p:spTree>
    <p:extLst>
      <p:ext uri="{BB962C8B-B14F-4D97-AF65-F5344CB8AC3E}">
        <p14:creationId xmlns:p14="http://schemas.microsoft.com/office/powerpoint/2010/main" val="33399663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en.wikipedia.org/wiki/Quicksort</a:t>
            </a:r>
            <a:r>
              <a:rPr lang="en-US" sz="1400" dirty="0">
                <a:latin typeface="Arial" charset="0"/>
                <a:cs typeface="Arial" charset="0"/>
              </a:rPr>
              <a:t>	           </a:t>
            </a:r>
            <a:r>
              <a:rPr lang="en-US" sz="1400" dirty="0" smtClean="0">
                <a:latin typeface="Arial" charset="0"/>
                <a:cs typeface="Arial" charset="0"/>
              </a:rPr>
              <a:t>		          </a:t>
            </a:r>
            <a:endParaRPr lang="en-CA" sz="1400" dirty="0" smtClean="0"/>
          </a:p>
          <a:p>
            <a:pPr marL="533400" indent="-533400">
              <a:buFontTx/>
              <a:buNone/>
              <a:defRPr/>
            </a:pPr>
            <a:endParaRPr lang="en-US" sz="1400" dirty="0" smtClean="0">
              <a:latin typeface="Arial" charset="0"/>
              <a:cs typeface="Arial" charset="0"/>
            </a:endParaRP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a:t>
            </a:r>
            <a:r>
              <a:rPr lang="en-US" altLang="en-US" sz="1400" dirty="0" smtClean="0">
                <a:latin typeface="Arial" charset="0"/>
                <a:cs typeface="Arial" charset="0"/>
              </a:rPr>
              <a:t>	2</a:t>
            </a:r>
            <a:r>
              <a:rPr lang="en-US" altLang="en-US" sz="1400" baseline="30000" dirty="0" smtClean="0">
                <a:latin typeface="Arial" charset="0"/>
                <a:cs typeface="Arial" charset="0"/>
              </a:rPr>
              <a:t>nd</a:t>
            </a:r>
            <a:r>
              <a:rPr lang="en-US" altLang="en-US" sz="1400" dirty="0" smtClean="0">
                <a:latin typeface="Arial" charset="0"/>
                <a:cs typeface="Arial" charset="0"/>
              </a:rPr>
              <a:t> </a:t>
            </a:r>
            <a:r>
              <a:rPr lang="en-US" altLang="en-US" sz="1400" dirty="0">
                <a:latin typeface="Arial" charset="0"/>
                <a:cs typeface="Arial" charset="0"/>
              </a:rPr>
              <a:t>Ed., Addison Wesley, 1998, §5.1, 2, 3.</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a:t>
            </a:r>
            <a:r>
              <a:rPr lang="en-US" altLang="en-US" sz="1400" dirty="0" smtClean="0">
                <a:latin typeface="Arial" charset="0"/>
                <a:cs typeface="Arial" charset="0"/>
              </a:rPr>
              <a:t>	§</a:t>
            </a:r>
            <a:r>
              <a:rPr lang="en-US" altLang="en-US" sz="1400" dirty="0">
                <a:latin typeface="Arial" charset="0"/>
                <a:cs typeface="Arial" charset="0"/>
              </a:rPr>
              <a:t>9.1.</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a:t>
            </a:r>
            <a:r>
              <a:rPr lang="en-US" altLang="en-US" sz="1400" dirty="0" smtClean="0">
                <a:latin typeface="Arial" charset="0"/>
                <a:cs typeface="Arial" charset="0"/>
              </a:rPr>
              <a:t>	p.261-2</a:t>
            </a:r>
            <a:r>
              <a:rPr lang="en-US" altLang="en-US" sz="1400" dirty="0">
                <a:latin typeface="Arial" charset="0"/>
                <a:cs typeface="Arial" charset="0"/>
              </a:rPr>
              <a:t>.</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a:t>
            </a:r>
            <a:r>
              <a:rPr lang="en-US" altLang="en-US" sz="1400" i="1" dirty="0" smtClean="0">
                <a:latin typeface="Arial" charset="0"/>
                <a:cs typeface="Arial" charset="0"/>
              </a:rPr>
              <a:t>	Randomized </a:t>
            </a:r>
            <a:r>
              <a:rPr lang="en-US" altLang="en-US" sz="1400" i="1" dirty="0">
                <a:latin typeface="Arial" charset="0"/>
                <a:cs typeface="Arial" charset="0"/>
              </a:rPr>
              <a:t>Sorting Algorithms</a:t>
            </a:r>
            <a:r>
              <a:rPr lang="en-US" altLang="en-US" sz="1400" dirty="0">
                <a:latin typeface="Arial" charset="0"/>
                <a:cs typeface="Arial" charset="0"/>
              </a:rPr>
              <a:t>, 4th International Conference on Fun with Algorithms, </a:t>
            </a:r>
            <a:r>
              <a:rPr lang="en-US" altLang="en-US" sz="1400" dirty="0" smtClean="0">
                <a:latin typeface="Arial" charset="0"/>
                <a:cs typeface="Arial" charset="0"/>
              </a:rPr>
              <a:t>	</a:t>
            </a:r>
            <a:r>
              <a:rPr lang="en-US" altLang="en-US" sz="1400" dirty="0" err="1" smtClean="0">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63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choose to allocate memory for an additional array, we can implement the partitioning by copying elements either to the front or the back of the additional array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Finally, we would place the pivot into the resulting hole</a:t>
            </a:r>
          </a:p>
        </p:txBody>
      </p:sp>
      <p:sp>
        <p:nvSpPr>
          <p:cNvPr id="1638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362114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74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consider the following:</a:t>
            </a:r>
          </a:p>
          <a:p>
            <a:pPr lvl="1"/>
            <a:r>
              <a:rPr lang="en-US" altLang="en-US" smtClean="0">
                <a:latin typeface="Arial" charset="0"/>
                <a:cs typeface="Arial" charset="0"/>
              </a:rPr>
              <a:t>57 is the median-of-three</a:t>
            </a:r>
          </a:p>
          <a:p>
            <a:pPr lvl="1"/>
            <a:r>
              <a:rPr lang="en-US" altLang="en-US" smtClean="0">
                <a:latin typeface="Arial" charset="0"/>
                <a:cs typeface="Arial" charset="0"/>
              </a:rPr>
              <a:t>we go through the remaining elements, assigning them either to the front or the back of the second array</a:t>
            </a:r>
          </a:p>
        </p:txBody>
      </p:sp>
      <p:pic>
        <p:nvPicPr>
          <p:cNvPr id="17412" name="Picture 6" descr="twoarray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997200"/>
            <a:ext cx="64817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197461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Once we are finished, we copy the median-of-three, 57, into the resulting hole</a:t>
            </a:r>
          </a:p>
        </p:txBody>
      </p:sp>
      <p:pic>
        <p:nvPicPr>
          <p:cNvPr id="18436" name="Picture 7" descr="twoarray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997200"/>
            <a:ext cx="64817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2758522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Note, however, we can do a better job with merge sort, it always divides the numbers being sorted into two equal or near-equal arrays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Can we implement quicksort in place?</a:t>
            </a:r>
          </a:p>
        </p:txBody>
      </p:sp>
      <p:sp>
        <p:nvSpPr>
          <p:cNvPr id="194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7.6.4</a:t>
            </a:r>
          </a:p>
        </p:txBody>
      </p:sp>
    </p:spTree>
    <p:extLst>
      <p:ext uri="{BB962C8B-B14F-4D97-AF65-F5344CB8AC3E}">
        <p14:creationId xmlns:p14="http://schemas.microsoft.com/office/powerpoint/2010/main" val="287367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04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First, we have already examined the first, middle, and last entries and chosen the median of these to be the pivot</a:t>
            </a:r>
          </a:p>
          <a:p>
            <a:pPr>
              <a:buFont typeface="Arial" charset="0"/>
              <a:buNone/>
            </a:pPr>
            <a:r>
              <a:rPr lang="en-US" altLang="en-US" smtClean="0">
                <a:latin typeface="Arial" charset="0"/>
                <a:cs typeface="Arial" charset="0"/>
              </a:rPr>
              <a:t>	In addition, we can:</a:t>
            </a:r>
          </a:p>
          <a:p>
            <a:pPr lvl="1"/>
            <a:r>
              <a:rPr lang="en-US" altLang="en-US" smtClean="0">
                <a:latin typeface="Arial" charset="0"/>
                <a:cs typeface="Arial" charset="0"/>
              </a:rPr>
              <a:t>move the smallest entry to the first entry</a:t>
            </a:r>
          </a:p>
          <a:p>
            <a:pPr lvl="1"/>
            <a:r>
              <a:rPr lang="en-US" altLang="en-US" smtClean="0">
                <a:latin typeface="Arial" charset="0"/>
                <a:cs typeface="Arial" charset="0"/>
              </a:rPr>
              <a:t>move the largest entry to the middle entry</a:t>
            </a:r>
          </a:p>
        </p:txBody>
      </p:sp>
      <p:pic>
        <p:nvPicPr>
          <p:cNvPr id="20484" name="Picture 4" descr="qs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357563"/>
            <a:ext cx="49688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Tree>
    <p:extLst>
      <p:ext uri="{BB962C8B-B14F-4D97-AF65-F5344CB8AC3E}">
        <p14:creationId xmlns:p14="http://schemas.microsoft.com/office/powerpoint/2010/main" val="250048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15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recall that our goal is to partition all remaining elements based on whether they are smaller than or greater than the pivot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find two entries:</a:t>
            </a:r>
          </a:p>
          <a:p>
            <a:pPr lvl="1"/>
            <a:r>
              <a:rPr lang="en-US" altLang="en-US" smtClean="0">
                <a:latin typeface="Arial" charset="0"/>
                <a:cs typeface="Arial" charset="0"/>
              </a:rPr>
              <a:t>One larger than the pivot (staring from the front)</a:t>
            </a:r>
          </a:p>
          <a:p>
            <a:pPr lvl="1"/>
            <a:r>
              <a:rPr lang="en-US" altLang="en-US" smtClean="0">
                <a:latin typeface="Arial" charset="0"/>
                <a:cs typeface="Arial" charset="0"/>
              </a:rPr>
              <a:t>One smaller than the pivot (starting from the back)</a:t>
            </a:r>
          </a:p>
          <a:p>
            <a:pPr>
              <a:buFontTx/>
              <a:buNone/>
            </a:pPr>
            <a:r>
              <a:rPr lang="en-US" altLang="en-US" smtClean="0">
                <a:latin typeface="Arial" charset="0"/>
                <a:cs typeface="Arial" charset="0"/>
              </a:rPr>
              <a:t>	which are out of order and then correct the ordering</a:t>
            </a:r>
          </a:p>
          <a:p>
            <a:pPr lvl="1"/>
            <a:r>
              <a:rPr lang="en-US" altLang="en-US" i="1" smtClean="0">
                <a:latin typeface="Arial" charset="0"/>
                <a:cs typeface="Arial" charset="0"/>
              </a:rPr>
              <a:t>I</a:t>
            </a:r>
            <a:r>
              <a:rPr lang="en-US" altLang="en-US" smtClean="0">
                <a:latin typeface="Arial" charset="0"/>
                <a:cs typeface="Arial" charset="0"/>
              </a:rPr>
              <a:t>.</a:t>
            </a:r>
            <a:r>
              <a:rPr lang="en-US" altLang="en-US" i="1" smtClean="0">
                <a:latin typeface="Arial" charset="0"/>
                <a:cs typeface="Arial" charset="0"/>
              </a:rPr>
              <a:t>e</a:t>
            </a:r>
            <a:r>
              <a:rPr lang="en-US" altLang="en-US" smtClean="0">
                <a:latin typeface="Arial" charset="0"/>
                <a:cs typeface="Arial" charset="0"/>
              </a:rPr>
              <a:t>., swap them</a:t>
            </a:r>
          </a:p>
        </p:txBody>
      </p:sp>
      <p:sp>
        <p:nvSpPr>
          <p:cNvPr id="2150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Tree>
    <p:extLst>
      <p:ext uri="{BB962C8B-B14F-4D97-AF65-F5344CB8AC3E}">
        <p14:creationId xmlns:p14="http://schemas.microsoft.com/office/powerpoint/2010/main" val="2929250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Continue doing so until the appropriate entries you find are actually in order</a:t>
            </a:r>
          </a:p>
          <a:p>
            <a:pPr>
              <a:buFont typeface="Arial" charset="0"/>
              <a:buNone/>
            </a:pPr>
            <a:r>
              <a:rPr lang="en-US" altLang="en-US" smtClean="0">
                <a:latin typeface="Arial" charset="0"/>
                <a:cs typeface="Arial" charset="0"/>
              </a:rPr>
              <a:t>	The index to the larger entry we found would be the first large entry in the list (as seen from the left)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 we could move this entry into the last entry of the list</a:t>
            </a:r>
          </a:p>
          <a:p>
            <a:pPr>
              <a:buFont typeface="Arial" charset="0"/>
              <a:buNone/>
            </a:pPr>
            <a:r>
              <a:rPr lang="en-US" altLang="en-US" smtClean="0">
                <a:latin typeface="Arial" charset="0"/>
                <a:cs typeface="Arial" charset="0"/>
              </a:rPr>
              <a:t>	We can fill this spot with the pivot</a:t>
            </a:r>
          </a:p>
        </p:txBody>
      </p:sp>
      <p:sp>
        <p:nvSpPr>
          <p:cNvPr id="2253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a:t>7.6.5</a:t>
            </a:r>
          </a:p>
        </p:txBody>
      </p:sp>
    </p:spTree>
    <p:extLst>
      <p:ext uri="{BB962C8B-B14F-4D97-AF65-F5344CB8AC3E}">
        <p14:creationId xmlns:p14="http://schemas.microsoft.com/office/powerpoint/2010/main" val="167205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will look at quicksort:</a:t>
            </a:r>
          </a:p>
          <a:p>
            <a:pPr lvl="1"/>
            <a:r>
              <a:rPr lang="en-US" altLang="en-US" smtClean="0">
                <a:latin typeface="Arial" charset="0"/>
                <a:cs typeface="Arial" charset="0"/>
              </a:rPr>
              <a:t>The idea behind the algorithm</a:t>
            </a:r>
          </a:p>
          <a:p>
            <a:pPr lvl="1"/>
            <a:r>
              <a:rPr lang="en-US" altLang="en-US" smtClean="0">
                <a:latin typeface="Arial" charset="0"/>
                <a:cs typeface="Arial" charset="0"/>
              </a:rPr>
              <a:t>The run time and worst-case scenario</a:t>
            </a:r>
          </a:p>
          <a:p>
            <a:pPr lvl="1"/>
            <a:r>
              <a:rPr lang="en-US" altLang="en-US" smtClean="0">
                <a:latin typeface="Arial" charset="0"/>
                <a:cs typeface="Arial" charset="0"/>
              </a:rPr>
              <a:t>Strategy for avoiding the worst-case:  median-of-three</a:t>
            </a:r>
          </a:p>
          <a:p>
            <a:pPr lvl="1"/>
            <a:r>
              <a:rPr lang="en-US" altLang="en-US" smtClean="0">
                <a:latin typeface="Arial" charset="0"/>
                <a:cs typeface="Arial" charset="0"/>
              </a:rPr>
              <a:t>Implementing quicksort in place</a:t>
            </a:r>
          </a:p>
          <a:p>
            <a:pPr lvl="1"/>
            <a:r>
              <a:rPr lang="en-US" altLang="en-US" smtClean="0">
                <a:latin typeface="Arial" charset="0"/>
                <a:cs typeface="Arial" charset="0"/>
              </a:rPr>
              <a:t>Examples</a:t>
            </a:r>
          </a:p>
        </p:txBody>
      </p:sp>
    </p:spTree>
    <p:extLst>
      <p:ext uri="{BB962C8B-B14F-4D97-AF65-F5344CB8AC3E}">
        <p14:creationId xmlns:p14="http://schemas.microsoft.com/office/powerpoint/2010/main" val="316590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307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implementation is straight-forward</a:t>
            </a:r>
          </a:p>
          <a:p>
            <a:pPr lvl="2">
              <a:buFont typeface="Arial" charset="0"/>
              <a:buNone/>
            </a:pPr>
            <a:r>
              <a:rPr lang="en-US" altLang="en-US" sz="1200" dirty="0" smtClean="0">
                <a:latin typeface="Consolas" pitchFamily="49" charset="0"/>
                <a:cs typeface="Consolas" pitchFamily="49" charset="0"/>
              </a:rPr>
              <a:t>template &lt;typename Type&gt;</a:t>
            </a:r>
          </a:p>
          <a:p>
            <a:pPr lvl="2">
              <a:buFont typeface="Arial" charset="0"/>
              <a:buNone/>
            </a:pPr>
            <a:r>
              <a:rPr lang="en-US" altLang="en-US" sz="1200" dirty="0" smtClean="0">
                <a:latin typeface="Consolas" pitchFamily="49" charset="0"/>
                <a:cs typeface="Consolas" pitchFamily="49" charset="0"/>
              </a:rPr>
              <a:t>void quicksort( Type *array,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first,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last ) {</a:t>
            </a:r>
          </a:p>
          <a:p>
            <a:pPr lvl="2">
              <a:buNone/>
            </a:pPr>
            <a:r>
              <a:rPr lang="en-US" altLang="en-US" sz="1200" dirty="0">
                <a:latin typeface="Consolas" pitchFamily="49" charset="0"/>
                <a:cs typeface="Consolas" pitchFamily="49" charset="0"/>
              </a:rPr>
              <a:t>    if ( last - first &lt;= N ) {</a:t>
            </a:r>
          </a:p>
          <a:p>
            <a:pPr lvl="2">
              <a:buNone/>
            </a:pP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insertion_sort</a:t>
            </a:r>
            <a:r>
              <a:rPr lang="en-US" altLang="en-US" sz="1200" dirty="0">
                <a:latin typeface="Consolas" pitchFamily="49" charset="0"/>
                <a:cs typeface="Consolas" pitchFamily="49" charset="0"/>
              </a:rPr>
              <a:t>( array, first, last </a:t>
            </a:r>
            <a:r>
              <a:rPr lang="en-US" altLang="en-US" sz="1200" dirty="0" smtClean="0">
                <a:latin typeface="Consolas" pitchFamily="49" charset="0"/>
                <a:cs typeface="Consolas" pitchFamily="49" charset="0"/>
              </a:rPr>
              <a:t>);</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 else {</a:t>
            </a: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r>
              <a:rPr lang="en-US" altLang="en-US" sz="1200" dirty="0" smtClean="0">
                <a:latin typeface="Consolas" pitchFamily="49" charset="0"/>
                <a:cs typeface="Consolas" pitchFamily="49" charset="0"/>
              </a:rPr>
              <a:t>Type pivot = </a:t>
            </a:r>
            <a:r>
              <a:rPr lang="en-US" altLang="en-US" sz="1200" dirty="0" err="1" smtClean="0">
                <a:latin typeface="Consolas" pitchFamily="49" charset="0"/>
                <a:cs typeface="Consolas" pitchFamily="49" charset="0"/>
              </a:rPr>
              <a:t>find_pivot</a:t>
            </a:r>
            <a:r>
              <a:rPr lang="en-US" altLang="en-US" sz="1200" dirty="0" smtClean="0">
                <a:latin typeface="Consolas" pitchFamily="49" charset="0"/>
                <a:cs typeface="Consolas" pitchFamily="49" charset="0"/>
              </a:rPr>
              <a:t>( array, first, last );</a:t>
            </a:r>
            <a:endParaRPr lang="en-US" altLang="en-US" sz="1200" dirty="0" smtClean="0">
              <a:latin typeface="Consolas" pitchFamily="49" charset="0"/>
              <a:cs typeface="Consolas" pitchFamily="49" charset="0"/>
            </a:endParaRPr>
          </a:p>
          <a:p>
            <a:pPr lvl="2">
              <a:buNone/>
            </a:pP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low  =     </a:t>
            </a:r>
            <a:r>
              <a:rPr lang="en-US" altLang="en-US" sz="1200" dirty="0" err="1">
                <a:latin typeface="Consolas" pitchFamily="49" charset="0"/>
                <a:cs typeface="Consolas" pitchFamily="49" charset="0"/>
              </a:rPr>
              <a:t>find_next</a:t>
            </a:r>
            <a:r>
              <a:rPr lang="en-US" altLang="en-US" sz="1200" dirty="0">
                <a:latin typeface="Consolas" pitchFamily="49" charset="0"/>
                <a:cs typeface="Consolas" pitchFamily="49" charset="0"/>
              </a:rPr>
              <a:t>( pivot, array, </a:t>
            </a:r>
            <a:r>
              <a:rPr lang="en-US" altLang="en-US" sz="1200" dirty="0" smtClean="0">
                <a:latin typeface="Consolas" pitchFamily="49" charset="0"/>
                <a:cs typeface="Consolas" pitchFamily="49" charset="0"/>
              </a:rPr>
              <a:t>first + 1 </a:t>
            </a:r>
            <a:r>
              <a:rPr lang="en-US" altLang="en-US" sz="1200" dirty="0">
                <a:latin typeface="Consolas" pitchFamily="49" charset="0"/>
                <a:cs typeface="Consolas" pitchFamily="49" charset="0"/>
              </a:rPr>
              <a:t>);</a:t>
            </a:r>
            <a:endParaRPr lang="en-US" altLang="en-US" sz="1200" dirty="0" smtClean="0">
              <a:latin typeface="Consolas" pitchFamily="49" charset="0"/>
              <a:cs typeface="Consolas" pitchFamily="49" charset="0"/>
            </a:endParaRPr>
          </a:p>
          <a:p>
            <a:pPr lvl="2">
              <a:buNone/>
            </a:pPr>
            <a:r>
              <a:rPr lang="en-US" altLang="en-US" sz="1200" dirty="0" smtClean="0">
                <a:latin typeface="Consolas" pitchFamily="49" charset="0"/>
                <a:cs typeface="Consolas" pitchFamily="49" charset="0"/>
              </a:rPr>
              <a:t>        </a:t>
            </a:r>
            <a:r>
              <a:rPr lang="en-US" altLang="en-US" sz="1200" dirty="0" err="1" smtClean="0">
                <a:latin typeface="Consolas" pitchFamily="49" charset="0"/>
                <a:cs typeface="Consolas" pitchFamily="49" charset="0"/>
              </a:rPr>
              <a:t>int</a:t>
            </a:r>
            <a:r>
              <a:rPr lang="en-US" altLang="en-US" sz="1200" dirty="0" smtClean="0">
                <a:latin typeface="Consolas" pitchFamily="49" charset="0"/>
                <a:cs typeface="Consolas" pitchFamily="49" charset="0"/>
              </a:rPr>
              <a:t> high </a:t>
            </a: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find_previous</a:t>
            </a:r>
            <a:r>
              <a:rPr lang="en-US" altLang="en-US" sz="1200" dirty="0">
                <a:latin typeface="Consolas" pitchFamily="49" charset="0"/>
                <a:cs typeface="Consolas" pitchFamily="49" charset="0"/>
              </a:rPr>
              <a:t>( pivot, array,  </a:t>
            </a:r>
            <a:r>
              <a:rPr lang="en-US" altLang="en-US" sz="1200" dirty="0" smtClean="0">
                <a:latin typeface="Consolas" pitchFamily="49" charset="0"/>
                <a:cs typeface="Consolas" pitchFamily="49" charset="0"/>
              </a:rPr>
              <a:t>last - 2 );</a:t>
            </a:r>
          </a:p>
          <a:p>
            <a:pPr lvl="2">
              <a:buFont typeface="Arial" charset="0"/>
              <a:buNone/>
            </a:pPr>
            <a:endParaRPr lang="en-US" altLang="en-US" sz="1200" dirty="0">
              <a:latin typeface="Consolas" pitchFamily="49" charset="0"/>
              <a:cs typeface="Consolas" pitchFamily="49" charset="0"/>
            </a:endParaRPr>
          </a:p>
          <a:p>
            <a:pPr lvl="2">
              <a:buFont typeface="Arial" charset="0"/>
              <a:buNone/>
            </a:pPr>
            <a:r>
              <a:rPr lang="en-US" altLang="en-US" sz="1200" dirty="0" smtClean="0">
                <a:latin typeface="Consolas" pitchFamily="49" charset="0"/>
                <a:cs typeface="Consolas" pitchFamily="49" charset="0"/>
              </a:rPr>
              <a:t>        while ( low &lt; high ) {</a:t>
            </a:r>
          </a:p>
          <a:p>
            <a:pPr lvl="2">
              <a:buNone/>
            </a:pPr>
            <a:r>
              <a:rPr lang="en-US" altLang="en-US" sz="1200" dirty="0">
                <a:latin typeface="Consolas" pitchFamily="49" charset="0"/>
                <a:cs typeface="Consolas" pitchFamily="49" charset="0"/>
              </a:rPr>
              <a:t>            </a:t>
            </a:r>
            <a:r>
              <a:rPr lang="en-US" altLang="en-US" sz="1200" dirty="0" err="1">
                <a:latin typeface="Consolas" pitchFamily="49" charset="0"/>
                <a:cs typeface="Consolas" pitchFamily="49" charset="0"/>
              </a:rPr>
              <a:t>std</a:t>
            </a:r>
            <a:r>
              <a:rPr lang="en-US" altLang="en-US" sz="1200" dirty="0">
                <a:latin typeface="Consolas" pitchFamily="49" charset="0"/>
                <a:cs typeface="Consolas" pitchFamily="49" charset="0"/>
              </a:rPr>
              <a:t>::swap( array[low], array[high] );</a:t>
            </a:r>
          </a:p>
          <a:p>
            <a:pPr lvl="2">
              <a:buNone/>
            </a:pPr>
            <a:r>
              <a:rPr lang="en-US" altLang="en-US" sz="1200" dirty="0" smtClean="0">
                <a:latin typeface="Consolas" pitchFamily="49" charset="0"/>
                <a:cs typeface="Consolas" pitchFamily="49" charset="0"/>
              </a:rPr>
              <a:t>            low  =     </a:t>
            </a:r>
            <a:r>
              <a:rPr lang="en-US" altLang="en-US" sz="1200" dirty="0" err="1" smtClean="0">
                <a:latin typeface="Consolas" pitchFamily="49" charset="0"/>
                <a:cs typeface="Consolas" pitchFamily="49" charset="0"/>
              </a:rPr>
              <a:t>find_next</a:t>
            </a:r>
            <a:r>
              <a:rPr lang="en-US" altLang="en-US" sz="1200" dirty="0" smtClean="0">
                <a:latin typeface="Consolas" pitchFamily="49" charset="0"/>
                <a:cs typeface="Consolas" pitchFamily="49" charset="0"/>
              </a:rPr>
              <a:t>( pivot, array,  low + 1 );</a:t>
            </a:r>
            <a:endParaRPr lang="en-US" altLang="en-US" sz="1200" dirty="0">
              <a:latin typeface="Consolas" pitchFamily="49" charset="0"/>
              <a:cs typeface="Consolas" pitchFamily="49" charset="0"/>
            </a:endParaRPr>
          </a:p>
          <a:p>
            <a:pPr lvl="2">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high </a:t>
            </a:r>
            <a:r>
              <a:rPr lang="en-US" altLang="en-US" sz="1200" dirty="0">
                <a:latin typeface="Consolas" pitchFamily="49" charset="0"/>
                <a:cs typeface="Consolas" pitchFamily="49" charset="0"/>
              </a:rPr>
              <a:t>= </a:t>
            </a:r>
            <a:r>
              <a:rPr lang="en-US" altLang="en-US" sz="1200" dirty="0" err="1" smtClean="0">
                <a:latin typeface="Consolas" pitchFamily="49" charset="0"/>
                <a:cs typeface="Consolas" pitchFamily="49" charset="0"/>
              </a:rPr>
              <a:t>find_previous</a:t>
            </a:r>
            <a:r>
              <a:rPr lang="en-US" altLang="en-US" sz="1200" dirty="0">
                <a:latin typeface="Consolas" pitchFamily="49" charset="0"/>
                <a:cs typeface="Consolas" pitchFamily="49" charset="0"/>
              </a:rPr>
              <a:t>( pivot, array</a:t>
            </a:r>
            <a:r>
              <a:rPr lang="en-US" altLang="en-US" sz="1200" dirty="0" smtClean="0">
                <a:latin typeface="Consolas" pitchFamily="49" charset="0"/>
                <a:cs typeface="Consolas" pitchFamily="49" charset="0"/>
              </a:rPr>
              <a:t>, high - 1 );</a:t>
            </a:r>
          </a:p>
          <a:p>
            <a:pPr lvl="2">
              <a:buNone/>
            </a:pPr>
            <a:r>
              <a:rPr lang="en-US" altLang="en-US" sz="1200" dirty="0" smtClean="0">
                <a:latin typeface="Consolas" pitchFamily="49" charset="0"/>
                <a:cs typeface="Consolas" pitchFamily="49" charset="0"/>
              </a:rPr>
              <a:t>        }</a:t>
            </a:r>
          </a:p>
          <a:p>
            <a:pPr lvl="2">
              <a:buNone/>
            </a:pPr>
            <a:endParaRPr lang="en-US" altLang="en-US" sz="1200" dirty="0">
              <a:latin typeface="Consolas" pitchFamily="49" charset="0"/>
              <a:cs typeface="Consolas" pitchFamily="49" charset="0"/>
            </a:endParaRPr>
          </a:p>
          <a:p>
            <a:pPr lvl="2">
              <a:buFont typeface="Arial" charset="0"/>
              <a:buNone/>
            </a:pPr>
            <a:r>
              <a:rPr lang="en-US" altLang="en-US" sz="1200" dirty="0" smtClean="0">
                <a:latin typeface="Consolas" pitchFamily="49" charset="0"/>
                <a:cs typeface="Consolas" pitchFamily="49" charset="0"/>
              </a:rPr>
              <a:t>        array[last – 1] = array[low];</a:t>
            </a:r>
          </a:p>
          <a:p>
            <a:pPr lvl="2">
              <a:buFont typeface="Arial" charset="0"/>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array[low] = pivot;</a:t>
            </a:r>
            <a:endParaRPr lang="en-US" altLang="en-US" sz="1200" dirty="0">
              <a:latin typeface="Consolas" pitchFamily="49" charset="0"/>
              <a:cs typeface="Consolas" pitchFamily="49" charset="0"/>
            </a:endParaRPr>
          </a:p>
          <a:p>
            <a:pPr lvl="2">
              <a:buFont typeface="Arial" charset="0"/>
              <a:buNone/>
            </a:pPr>
            <a:r>
              <a:rPr lang="en-US" altLang="en-US" sz="1200" dirty="0" smtClean="0">
                <a:latin typeface="Consolas" pitchFamily="49" charset="0"/>
                <a:cs typeface="Consolas" pitchFamily="49" charset="0"/>
              </a:rPr>
              <a:t>        quicksort( array, first,  low );</a:t>
            </a:r>
          </a:p>
          <a:p>
            <a:pPr lvl="2">
              <a:buFont typeface="Arial" charset="0"/>
              <a:buNone/>
            </a:pPr>
            <a:r>
              <a:rPr lang="en-US" altLang="en-US" sz="1200" dirty="0" smtClean="0">
                <a:latin typeface="Consolas" pitchFamily="49" charset="0"/>
                <a:cs typeface="Consolas" pitchFamily="49" charset="0"/>
              </a:rPr>
              <a:t>        quicksort( array,  high, last );</a:t>
            </a:r>
          </a:p>
          <a:p>
            <a:pPr lvl="2">
              <a:buFont typeface="Arial" charset="0"/>
              <a:buNone/>
            </a:pPr>
            <a:r>
              <a:rPr lang="en-US" altLang="en-US" sz="1200" dirty="0">
                <a:latin typeface="Consolas" pitchFamily="49" charset="0"/>
                <a:cs typeface="Consolas" pitchFamily="49" charset="0"/>
              </a:rPr>
              <a:t> </a:t>
            </a:r>
            <a:r>
              <a:rPr lang="en-US" altLang="en-US" sz="1200" dirty="0" smtClean="0">
                <a:latin typeface="Consolas" pitchFamily="49" charset="0"/>
                <a:cs typeface="Consolas" pitchFamily="49" charset="0"/>
              </a:rPr>
              <a:t>   }</a:t>
            </a:r>
          </a:p>
          <a:p>
            <a:pPr lvl="2">
              <a:buFont typeface="Arial" charset="0"/>
              <a:buNone/>
            </a:pPr>
            <a:r>
              <a:rPr lang="en-US" altLang="en-US" sz="1200" dirty="0" smtClean="0">
                <a:latin typeface="Consolas" pitchFamily="49" charset="0"/>
                <a:cs typeface="Consolas" pitchFamily="49" charset="0"/>
              </a:rPr>
              <a:t>}</a:t>
            </a:r>
          </a:p>
        </p:txBody>
      </p:sp>
      <p:sp>
        <p:nvSpPr>
          <p:cNvPr id="3072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7.6.5</a:t>
            </a:r>
            <a:endParaRPr lang="en-CA" altLang="en-US" dirty="0"/>
          </a:p>
        </p:txBody>
      </p:sp>
    </p:spTree>
    <p:extLst>
      <p:ext uri="{BB962C8B-B14F-4D97-AF65-F5344CB8AC3E}">
        <p14:creationId xmlns:p14="http://schemas.microsoft.com/office/powerpoint/2010/main" val="2938496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Consider the following unsorted array of </a:t>
            </a:r>
            <a:r>
              <a:rPr lang="en-US" altLang="en-US" dirty="0" smtClean="0">
                <a:latin typeface="Arial" charset="0"/>
                <a:cs typeface="Arial" charset="0"/>
              </a:rPr>
              <a:t>25 </a:t>
            </a:r>
            <a:r>
              <a:rPr lang="en-US" altLang="en-US" dirty="0">
                <a:latin typeface="Arial" charset="0"/>
                <a:cs typeface="Arial" charset="0"/>
              </a:rPr>
              <a:t>entries</a:t>
            </a:r>
          </a:p>
          <a:p>
            <a:pPr>
              <a:buNone/>
            </a:pPr>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a:p>
            <a:pPr>
              <a:buNone/>
            </a:pPr>
            <a:r>
              <a:rPr lang="en-US" altLang="en-US" dirty="0">
                <a:latin typeface="Arial" charset="0"/>
                <a:cs typeface="Arial" charset="0"/>
              </a:rPr>
              <a:t>	We will call insertion sort if the list being sorted of size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6</a:t>
            </a:r>
            <a:r>
              <a:rPr lang="en-US" altLang="en-US" dirty="0">
                <a:latin typeface="Arial" charset="0"/>
                <a:cs typeface="Arial" charset="0"/>
              </a:rPr>
              <a:t> or less</a:t>
            </a:r>
            <a:endParaRPr lang="en-US" altLang="en-US" dirty="0">
              <a:latin typeface="Times New Roman" pitchFamily="18" charset="0"/>
              <a:cs typeface="Times New Roman" pitchFamily="18" charset="0"/>
            </a:endParaRPr>
          </a:p>
          <a:p>
            <a:pPr>
              <a:buFont typeface="Arial" charset="0"/>
              <a:buNone/>
            </a:pPr>
            <a:endParaRPr lang="en-US" altLang="en-US" dirty="0" smtClean="0">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548936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0699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call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0, 25 ) </a:t>
            </a:r>
            <a:endParaRPr lang="en-US" altLang="en-US" dirty="0">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4059473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433314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0 &gt; 6</a:t>
            </a:r>
            <a:r>
              <a:rPr lang="en-US" altLang="en-US" dirty="0">
                <a:latin typeface="Arial" charset="0"/>
                <a:cs typeface="Arial" charset="0"/>
              </a:rPr>
              <a:t>, so find the midpoint </a:t>
            </a:r>
            <a:r>
              <a:rPr lang="en-US" altLang="en-US" dirty="0" smtClean="0">
                <a:latin typeface="Arial" charset="0"/>
                <a:cs typeface="Arial" charset="0"/>
              </a:rPr>
              <a:t>and the pivot</a:t>
            </a:r>
            <a:endParaRPr lang="en-US" altLang="en-US" dirty="0">
              <a:latin typeface="Arial" charset="0"/>
              <a:cs typeface="Arial" charset="0"/>
            </a:endParaRP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+ 25)/2; // == </a:t>
            </a:r>
            <a:r>
              <a:rPr lang="en-US" altLang="en-US" dirty="0" smtClean="0">
                <a:latin typeface="Consolas" panose="020B0609020204030204" pitchFamily="49" charset="0"/>
                <a:cs typeface="Consolas" panose="020B0609020204030204" pitchFamily="49" charset="0"/>
              </a:rPr>
              <a:t>12</a:t>
            </a:r>
          </a:p>
          <a:p>
            <a:pPr marL="457200" lvl="1" indent="0">
              <a:buNone/>
            </a:pPr>
            <a:r>
              <a:rPr lang="en-US" altLang="en-US" dirty="0">
                <a:latin typeface="Consolas" panose="020B0609020204030204" pitchFamily="49" charset="0"/>
                <a:cs typeface="Consolas" panose="020B0609020204030204" pitchFamily="49" charset="0"/>
              </a:rPr>
              <a:t>	</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383356607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1" dirty="0" smtClean="0">
                          <a:solidFill>
                            <a:schemeClr val="bg1"/>
                          </a:solidFill>
                        </a:rPr>
                        <a:t>13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57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62</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918098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0 &gt; 6</a:t>
            </a:r>
            <a:r>
              <a:rPr lang="en-US" altLang="en-US" dirty="0">
                <a:latin typeface="Arial" charset="0"/>
                <a:cs typeface="Arial" charset="0"/>
              </a:rPr>
              <a:t>, so find the midpoint </a:t>
            </a:r>
            <a:r>
              <a:rPr lang="en-US" altLang="en-US" dirty="0" smtClean="0">
                <a:latin typeface="Arial" charset="0"/>
                <a:cs typeface="Arial" charset="0"/>
              </a:rPr>
              <a:t>and the pivot</a:t>
            </a:r>
            <a:endParaRPr lang="en-US" altLang="en-US" dirty="0">
              <a:latin typeface="Arial" charset="0"/>
              <a:cs typeface="Arial" charset="0"/>
            </a:endParaRP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+ 25)/2; // == </a:t>
            </a:r>
            <a:r>
              <a:rPr lang="en-US" altLang="en-US" dirty="0" smtClean="0">
                <a:latin typeface="Consolas" panose="020B0609020204030204" pitchFamily="49" charset="0"/>
                <a:cs typeface="Consolas" panose="020B0609020204030204" pitchFamily="49" charset="0"/>
              </a:rPr>
              <a:t>12</a:t>
            </a:r>
          </a:p>
          <a:p>
            <a:pPr marL="457200" lvl="1" indent="0">
              <a:buNone/>
            </a:pPr>
            <a:r>
              <a:rPr lang="en-US" altLang="en-US" dirty="0" smtClean="0">
                <a:latin typeface="Consolas" panose="020B0609020204030204" pitchFamily="49" charset="0"/>
                <a:cs typeface="Consolas" panose="020B0609020204030204" pitchFamily="49" charset="0"/>
              </a:rPr>
              <a:t>	pivot = </a:t>
            </a:r>
            <a:r>
              <a:rPr lang="en-US" altLang="en-US" b="1" dirty="0" smtClean="0">
                <a:solidFill>
                  <a:srgbClr val="FF0000"/>
                </a:solidFill>
                <a:latin typeface="Consolas" panose="020B0609020204030204" pitchFamily="49" charset="0"/>
                <a:cs typeface="Consolas" panose="020B0609020204030204" pitchFamily="49" charset="0"/>
              </a:rPr>
              <a:t>57</a:t>
            </a:r>
            <a:r>
              <a:rPr lang="en-US" altLang="en-US" dirty="0" smtClean="0">
                <a:latin typeface="Consolas" panose="020B0609020204030204" pitchFamily="49" charset="0"/>
                <a:cs typeface="Consolas" panose="020B0609020204030204" pitchFamily="49" charset="0"/>
              </a:rPr>
              <a:t>; </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63172659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1" dirty="0" smtClean="0">
                          <a:solidFill>
                            <a:schemeClr val="bg1"/>
                          </a:solidFill>
                        </a:rPr>
                        <a:t>13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62</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2" name="Arc 1"/>
          <p:cNvSpPr/>
          <p:nvPr/>
        </p:nvSpPr>
        <p:spPr>
          <a:xfrm flipV="1">
            <a:off x="4527288" y="2033552"/>
            <a:ext cx="4320480" cy="104905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V="1">
            <a:off x="86508"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959970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Starting from the front and back:</a:t>
            </a:r>
          </a:p>
          <a:p>
            <a:pPr lvl="1"/>
            <a:r>
              <a:rPr lang="en-US" altLang="en-US" dirty="0" smtClean="0">
                <a:latin typeface="Arial" charset="0"/>
                <a:cs typeface="Arial" charset="0"/>
              </a:rPr>
              <a:t>Find the next element greater than the pivot</a:t>
            </a:r>
          </a:p>
          <a:p>
            <a:pPr lvl="1"/>
            <a:r>
              <a:rPr lang="en-US" altLang="en-US" dirty="0" smtClean="0">
                <a:latin typeface="Arial" charset="0"/>
                <a:cs typeface="Arial" charset="0"/>
              </a:rPr>
              <a:t>The last element less than the pivot</a:t>
            </a: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3504628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50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pic>
        <p:nvPicPr>
          <p:cNvPr id="10"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11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Searching forward and backward:</a:t>
            </a:r>
          </a:p>
          <a:p>
            <a:pPr marL="457200" lvl="1" indent="0">
              <a:buNone/>
            </a:pPr>
            <a:r>
              <a:rPr lang="en-US" altLang="en-US" dirty="0" smtClean="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21;</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16443194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1" dirty="0" smtClean="0">
                          <a:solidFill>
                            <a:schemeClr val="bg1"/>
                          </a:solidFill>
                        </a:rPr>
                        <a:t>77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129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pic>
        <p:nvPicPr>
          <p:cNvPr id="307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33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smtClean="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21;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graphicFrame>
        <p:nvGraphicFramePr>
          <p:cNvPr id="12" name="Table 11"/>
          <p:cNvGraphicFramePr>
            <a:graphicFrameLocks noGrp="1"/>
          </p:cNvGraphicFramePr>
          <p:nvPr>
            <p:extLst>
              <p:ext uri="{D42A27DB-BD31-4B8C-83A1-F6EECF244321}">
                <p14:modId xmlns:p14="http://schemas.microsoft.com/office/powerpoint/2010/main" val="4572417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6115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8129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sp>
        <p:nvSpPr>
          <p:cNvPr id="10" name="Arc 9"/>
          <p:cNvSpPr/>
          <p:nvPr/>
        </p:nvSpPr>
        <p:spPr>
          <a:xfrm flipV="1">
            <a:off x="705532" y="2256400"/>
            <a:ext cx="6976460"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3"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89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Continue searching</a:t>
            </a:r>
          </a:p>
          <a:p>
            <a:pPr marL="457200" lvl="1" indent="0">
              <a:buNone/>
            </a:pPr>
            <a:r>
              <a:rPr lang="en-US" altLang="en-US" dirty="0" smtClean="0">
                <a:latin typeface="Consolas" panose="020B0609020204030204" pitchFamily="49" charset="0"/>
                <a:cs typeface="Consolas" panose="020B0609020204030204" pitchFamily="49" charset="0"/>
              </a:rPr>
              <a:t>	low = 4;</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20;</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16916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1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7946439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61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29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4;</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20;</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16916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1137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74122970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1835696" y="2256400"/>
            <a:ext cx="5472608"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17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Strategy</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seen two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sorting algorithms:</a:t>
            </a:r>
          </a:p>
          <a:p>
            <a:pPr lvl="1"/>
            <a:r>
              <a:rPr lang="en-US" altLang="en-US" smtClean="0">
                <a:latin typeface="Arial" charset="0"/>
                <a:cs typeface="Arial" charset="0"/>
              </a:rPr>
              <a:t>Heap sort which allows in-place sorting, and</a:t>
            </a:r>
          </a:p>
          <a:p>
            <a:pPr lvl="1"/>
            <a:r>
              <a:rPr lang="en-US" altLang="en-US" smtClean="0">
                <a:latin typeface="Arial" charset="0"/>
                <a:cs typeface="Arial" charset="0"/>
              </a:rPr>
              <a:t>Merge sort which is faster but requires more memory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now look at a recursive algorithm which may be done </a:t>
            </a:r>
            <a:r>
              <a:rPr lang="en-US" altLang="en-US" i="1" smtClean="0">
                <a:latin typeface="Arial" charset="0"/>
                <a:cs typeface="Arial" charset="0"/>
              </a:rPr>
              <a:t>almost</a:t>
            </a:r>
            <a:r>
              <a:rPr lang="en-US" altLang="en-US" smtClean="0">
                <a:latin typeface="Arial" charset="0"/>
                <a:cs typeface="Arial" charset="0"/>
              </a:rPr>
              <a:t> in place but which is faster than heap sort</a:t>
            </a:r>
          </a:p>
          <a:p>
            <a:pPr lvl="1"/>
            <a:r>
              <a:rPr lang="en-US" altLang="en-US" smtClean="0">
                <a:latin typeface="Arial" charset="0"/>
                <a:cs typeface="Arial" charset="0"/>
              </a:rPr>
              <a:t>Use an object in the array (a pivot) to divide the two</a:t>
            </a:r>
          </a:p>
          <a:p>
            <a:pPr lvl="1"/>
            <a:r>
              <a:rPr lang="en-US" altLang="en-US" smtClean="0">
                <a:latin typeface="Arial" charset="0"/>
                <a:cs typeface="Arial" charset="0"/>
              </a:rPr>
              <a:t>Average case: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time and </a:t>
            </a:r>
            <a:r>
              <a:rPr lang="en-US" altLang="en-US" smtClean="0">
                <a:latin typeface="Symbol" pitchFamily="18" charset="2"/>
                <a:cs typeface="Arial" charset="0"/>
              </a:rPr>
              <a:t>Q</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memory</a:t>
            </a:r>
            <a:endParaRPr lang="en-US" altLang="en-US" smtClean="0">
              <a:latin typeface="Times New Roman" pitchFamily="18" charset="0"/>
              <a:cs typeface="Arial" charset="0"/>
            </a:endParaRPr>
          </a:p>
          <a:p>
            <a:pPr lvl="1"/>
            <a:r>
              <a:rPr lang="en-US" altLang="en-US" smtClean="0">
                <a:latin typeface="Arial" charset="0"/>
                <a:cs typeface="Arial" charset="0"/>
              </a:rPr>
              <a:t>Worst case: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smtClean="0">
                <a:latin typeface="Arial" charset="0"/>
                <a:cs typeface="Arial" charset="0"/>
              </a:rPr>
              <a:t> time and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memory</a:t>
            </a:r>
            <a:endParaRPr lang="en-US" altLang="en-US" smtClean="0">
              <a:latin typeface="Times New Roman" pitchFamily="18" charset="0"/>
              <a:cs typeface="Arial" charset="0"/>
            </a:endParaRP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look at strategies for avoiding the worst case</a:t>
            </a:r>
          </a:p>
        </p:txBody>
      </p:sp>
      <p:sp>
        <p:nvSpPr>
          <p:cNvPr id="6148"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a:t>
            </a:r>
          </a:p>
        </p:txBody>
      </p:sp>
    </p:spTree>
    <p:extLst>
      <p:ext uri="{BB962C8B-B14F-4D97-AF65-F5344CB8AC3E}">
        <p14:creationId xmlns:p14="http://schemas.microsoft.com/office/powerpoint/2010/main" val="2115252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6;</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239811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612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17474216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73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55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96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6;</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239811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612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8990385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2555776" y="2256400"/>
            <a:ext cx="4401983"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56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18;</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0494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9204732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95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15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6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8;</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18;</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0494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4270457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3203849" y="2256400"/>
            <a:ext cx="338437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931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10;</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17;</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385192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5855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44933028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89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28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1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10;</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17;</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385192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5855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0486744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3923928" y="2256400"/>
            <a:ext cx="230425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43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12;</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15;</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45720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5212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6868551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bg1"/>
                          </a:solidFill>
                        </a:rPr>
                        <a:t>62</a:t>
                      </a: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bg1"/>
                          </a:solidFill>
                        </a:rPr>
                        <a:t>32</a:t>
                      </a: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081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12;</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15;</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45720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65212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181703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4644008" y="2256400"/>
            <a:ext cx="864096" cy="78149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88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13;</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14;</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493204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84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8608114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smtClean="0">
                          <a:solidFill>
                            <a:schemeClr val="bg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smtClean="0">
                          <a:solidFill>
                            <a:schemeClr val="bg1"/>
                          </a:solidFill>
                        </a:rPr>
                        <a:t>17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27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13;</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14;</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493204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84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61328218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Arc 12"/>
          <p:cNvSpPr/>
          <p:nvPr/>
        </p:nvSpPr>
        <p:spPr>
          <a:xfrm flipV="1">
            <a:off x="5004048"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70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Quicksort</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Merge sort splits the array sub-lists and sorts them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larger problem is split into two sub-problems based on </a:t>
            </a:r>
            <a:r>
              <a:rPr lang="en-US" altLang="en-US" i="1" smtClean="0">
                <a:latin typeface="Arial" charset="0"/>
                <a:cs typeface="Arial" charset="0"/>
              </a:rPr>
              <a:t>location</a:t>
            </a:r>
            <a:r>
              <a:rPr lang="en-US" altLang="en-US" smtClean="0">
                <a:latin typeface="Arial" charset="0"/>
                <a:cs typeface="Arial" charset="0"/>
              </a:rPr>
              <a:t> in the array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Consider the following alternative:</a:t>
            </a:r>
          </a:p>
          <a:p>
            <a:pPr lvl="1"/>
            <a:r>
              <a:rPr lang="en-US" altLang="en-US" smtClean="0">
                <a:latin typeface="Arial" charset="0"/>
                <a:cs typeface="Arial" charset="0"/>
              </a:rPr>
              <a:t>Chose an object in the array and partition the remaining objects into two groups relative to the chosen entry</a:t>
            </a:r>
          </a:p>
          <a:p>
            <a:pPr lvl="1">
              <a:buFontTx/>
              <a:buNone/>
            </a:pPr>
            <a:endParaRPr lang="en-US" altLang="en-US" sz="1600" b="1" smtClean="0">
              <a:latin typeface="Courier New" pitchFamily="49" charset="0"/>
              <a:cs typeface="Arial" charset="0"/>
            </a:endParaRPr>
          </a:p>
        </p:txBody>
      </p:sp>
      <p:sp>
        <p:nvSpPr>
          <p:cNvPr id="717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931623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14;</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13;</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Now, </a:t>
            </a:r>
            <a:r>
              <a:rPr lang="en-US" altLang="en-US" dirty="0" smtClean="0">
                <a:solidFill>
                  <a:prstClr val="black"/>
                </a:solidFill>
                <a:latin typeface="Consolas" panose="020B0609020204030204" pitchFamily="49" charset="0"/>
                <a:cs typeface="Consolas" panose="020B0609020204030204" pitchFamily="49" charset="0"/>
              </a:rPr>
              <a:t>low &gt; high</a:t>
            </a:r>
            <a:r>
              <a:rPr lang="en-US" altLang="en-US" dirty="0" smtClean="0">
                <a:solidFill>
                  <a:prstClr val="black"/>
                </a:solidFill>
                <a:latin typeface="Arial" charset="0"/>
                <a:cs typeface="Arial" charset="0"/>
              </a:rPr>
              <a:t>, so we stop</a:t>
            </a:r>
            <a:endParaRPr lang="en-US" altLang="en-US"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52920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320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9711225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17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smtClean="0">
                          <a:solidFill>
                            <a:schemeClr val="bg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43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smtClean="0">
                <a:latin typeface="Consolas" panose="020B0609020204030204" pitchFamily="49" charset="0"/>
                <a:cs typeface="Consolas" panose="020B0609020204030204" pitchFamily="49" charset="0"/>
              </a:rPr>
              <a:t>	low = 14;</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high = 13;</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Now, </a:t>
            </a:r>
            <a:r>
              <a:rPr lang="en-US" altLang="en-US" dirty="0" smtClean="0">
                <a:solidFill>
                  <a:prstClr val="black"/>
                </a:solidFill>
                <a:latin typeface="Consolas" panose="020B0609020204030204" pitchFamily="49" charset="0"/>
                <a:cs typeface="Consolas" panose="020B0609020204030204" pitchFamily="49" charset="0"/>
              </a:rPr>
              <a:t>low &gt; high</a:t>
            </a:r>
            <a:r>
              <a:rPr lang="en-US" altLang="en-US" dirty="0" smtClean="0">
                <a:solidFill>
                  <a:prstClr val="black"/>
                </a:solidFill>
                <a:latin typeface="Arial" charset="0"/>
                <a:cs typeface="Arial" charset="0"/>
              </a:rPr>
              <a:t>, so we stop</a:t>
            </a:r>
            <a:endParaRPr lang="en-US" altLang="en-US"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cxnSp>
        <p:nvCxnSpPr>
          <p:cNvPr id="4" name="Straight Arrow Connector 3"/>
          <p:cNvCxnSpPr/>
          <p:nvPr/>
        </p:nvCxnSpPr>
        <p:spPr>
          <a:xfrm flipV="1">
            <a:off x="52920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320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57;</a:t>
            </a:r>
            <a:endParaRPr lang="en-US" altLang="en-US" dirty="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6809632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tx1"/>
                          </a:solidFill>
                        </a:rPr>
                        <a:t>57</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Arc 11"/>
          <p:cNvSpPr/>
          <p:nvPr/>
        </p:nvSpPr>
        <p:spPr>
          <a:xfrm flipH="1" flipV="1">
            <a:off x="5405032" y="2204864"/>
            <a:ext cx="3401792"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rot="3501012" flipH="1" flipV="1">
            <a:off x="4612826" y="3153185"/>
            <a:ext cx="3108686" cy="1519955"/>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225526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a:latin typeface="Consolas" pitchFamily="49" charset="0"/>
                <a:cs typeface="Consolas" pitchFamily="49" charset="0"/>
              </a:rPr>
              <a:t>quicksort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0,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We now begin calling quicksort recursively on the first half</a:t>
            </a:r>
            <a:endParaRPr lang="en-US" altLang="en-US" dirty="0">
              <a:latin typeface="Arial" charset="0"/>
              <a:cs typeface="Arial" charset="0"/>
            </a:endParaRPr>
          </a:p>
          <a:p>
            <a:pPr marL="457200" lvl="1" indent="0">
              <a:buNone/>
            </a:pPr>
            <a:r>
              <a:rPr lang="en-US" altLang="en-US" dirty="0" smtClean="0">
                <a:latin typeface="Consolas" panose="020B0609020204030204" pitchFamily="49" charset="0"/>
                <a:cs typeface="Consolas" panose="020B0609020204030204" pitchFamily="49" charset="0"/>
              </a:rPr>
              <a:t>	quicksort( array, 0, 14 );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7506749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tx1"/>
                          </a:solidFill>
                        </a:rPr>
                        <a:t>57</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26938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14 </a:t>
            </a:r>
            <a:r>
              <a:rPr lang="en-US" altLang="en-US" dirty="0">
                <a:latin typeface="Times New Roman" panose="02020603050405020304" pitchFamily="18" charset="0"/>
                <a:cs typeface="Times New Roman" panose="02020603050405020304" pitchFamily="18" charset="0"/>
              </a:rPr>
              <a:t>–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a:t>
            </a:r>
            <a:r>
              <a:rPr lang="en-US" altLang="en-US" dirty="0" smtClean="0">
                <a:latin typeface="Consolas" panose="020B0609020204030204" pitchFamily="49" charset="0"/>
                <a:cs typeface="Consolas" panose="020B0609020204030204" pitchFamily="49" charset="0"/>
              </a:rPr>
              <a:t>14)/</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7</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4560532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654694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14 </a:t>
            </a:r>
            <a:r>
              <a:rPr lang="en-US" altLang="en-US" dirty="0">
                <a:latin typeface="Times New Roman" panose="02020603050405020304" pitchFamily="18" charset="0"/>
                <a:cs typeface="Times New Roman" panose="02020603050405020304" pitchFamily="18" charset="0"/>
              </a:rPr>
              <a:t>–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a:t>
            </a:r>
            <a:r>
              <a:rPr lang="en-US" altLang="en-US" dirty="0" smtClean="0">
                <a:latin typeface="Consolas" panose="020B0609020204030204" pitchFamily="49" charset="0"/>
                <a:cs typeface="Consolas" panose="020B0609020204030204" pitchFamily="49" charset="0"/>
              </a:rPr>
              <a:t>14)/</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7</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pivot = </a:t>
            </a:r>
            <a:r>
              <a:rPr lang="en-US" altLang="en-US" b="1" dirty="0" smtClean="0">
                <a:solidFill>
                  <a:srgbClr val="FF0000"/>
                </a:solidFill>
                <a:latin typeface="Consolas" panose="020B0609020204030204" pitchFamily="49" charset="0"/>
                <a:cs typeface="Consolas" panose="020B0609020204030204" pitchFamily="49" charset="0"/>
              </a:rPr>
              <a:t>17</a:t>
            </a:r>
            <a:endParaRPr lang="en-US" altLang="en-US" b="1" dirty="0">
              <a:solidFill>
                <a:srgbClr val="FF0000"/>
              </a:solidFill>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21258863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1" dirty="0" smtClean="0">
                          <a:solidFill>
                            <a:schemeClr val="bg1"/>
                          </a:solidFill>
                        </a:rPr>
                        <a:t>13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23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17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47661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14 </a:t>
            </a:r>
            <a:r>
              <a:rPr lang="en-US" altLang="en-US" dirty="0">
                <a:latin typeface="Times New Roman" panose="02020603050405020304" pitchFamily="18" charset="0"/>
                <a:cs typeface="Times New Roman" panose="02020603050405020304" pitchFamily="18" charset="0"/>
              </a:rPr>
              <a:t>– 0 &gt;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(0 + </a:t>
            </a:r>
            <a:r>
              <a:rPr lang="en-US" altLang="en-US" dirty="0" smtClean="0">
                <a:latin typeface="Consolas" panose="020B0609020204030204" pitchFamily="49" charset="0"/>
                <a:cs typeface="Consolas" panose="020B0609020204030204" pitchFamily="49" charset="0"/>
              </a:rPr>
              <a:t>14)/</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7</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a:t>
            </a:r>
          </a:p>
          <a:p>
            <a:pPr>
              <a:buNone/>
            </a:pPr>
            <a:endParaRPr lang="en-US" altLang="en-US" dirty="0" smtClean="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87262455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8" name="Arc 7"/>
          <p:cNvSpPr/>
          <p:nvPr/>
        </p:nvSpPr>
        <p:spPr>
          <a:xfrm flipV="1">
            <a:off x="86508"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2622520"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08556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Starting from the front and back:</a:t>
            </a:r>
          </a:p>
          <a:p>
            <a:pPr lvl="1"/>
            <a:r>
              <a:rPr lang="en-US" altLang="en-US" dirty="0">
                <a:latin typeface="Arial" charset="0"/>
                <a:cs typeface="Arial" charset="0"/>
              </a:rPr>
              <a:t>Find the next element greater than the pivot</a:t>
            </a:r>
          </a:p>
          <a:p>
            <a:pPr lvl="1"/>
            <a:r>
              <a:rPr lang="en-US" altLang="en-US" dirty="0">
                <a:latin typeface="Arial" charset="0"/>
                <a:cs typeface="Arial" charset="0"/>
              </a:rPr>
              <a:t>The last element less than the pivot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36429710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51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9;</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88300868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3</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7446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80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1;</a:t>
            </a: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9;</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a:t>
            </a:r>
            <a:r>
              <a:rPr lang="en-US" altLang="en-US" dirty="0" smtClean="0">
                <a:solidFill>
                  <a:prstClr val="black"/>
                </a:solidFill>
                <a:latin typeface="Arial" charset="0"/>
                <a:cs typeface="Arial" charset="0"/>
              </a:rPr>
              <a:t>them</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5936548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615328"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7446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flipV="1">
            <a:off x="705532" y="2256400"/>
            <a:ext cx="2642332"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6"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456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2;</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8;</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7465489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49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15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9716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318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7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Quicksort</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given</a:t>
            </a:r>
          </a:p>
          <a:p>
            <a:pPr>
              <a:buFontTx/>
              <a:buNone/>
            </a:pPr>
            <a:endParaRPr lang="en-US" altLang="en-US" smtClean="0">
              <a:latin typeface="Arial" charset="0"/>
              <a:cs typeface="Arial" charset="0"/>
            </a:endParaRP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we can select the middle entry, 44, and sort the remaining entries into two groups, those less than 44 and those greater than 44:</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Notice that 44 is now in the correct location if the list was sorted</a:t>
            </a:r>
          </a:p>
          <a:p>
            <a:pPr lvl="1"/>
            <a:r>
              <a:rPr lang="en-US" altLang="en-US" smtClean="0">
                <a:latin typeface="Arial" charset="0"/>
                <a:cs typeface="Arial" charset="0"/>
              </a:rPr>
              <a:t>Proceed by applying the algorithm to the first six and last eight entries</a:t>
            </a:r>
          </a:p>
        </p:txBody>
      </p:sp>
      <p:graphicFrame>
        <p:nvGraphicFramePr>
          <p:cNvPr id="4" name="Table 3"/>
          <p:cNvGraphicFramePr>
            <a:graphicFrameLocks noGrp="1"/>
          </p:cNvGraphicFramePr>
          <p:nvPr/>
        </p:nvGraphicFramePr>
        <p:xfrm>
          <a:off x="1258888" y="2060575"/>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66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44</a:t>
                      </a:r>
                      <a:endParaRPr lang="en-CA" sz="1800" b="1" dirty="0">
                        <a:solidFill>
                          <a:srgbClr val="00B0F0"/>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258888" y="3562350"/>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44</a:t>
                      </a:r>
                      <a:endParaRPr lang="en-CA" sz="1800" b="1" dirty="0">
                        <a:solidFill>
                          <a:srgbClr val="00B0F0"/>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66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t>96</a:t>
                      </a: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26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1743903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2;</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8;</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a:t>
            </a:r>
            <a:r>
              <a:rPr lang="en-US" altLang="en-US" dirty="0" smtClean="0">
                <a:solidFill>
                  <a:prstClr val="black"/>
                </a:solidFill>
                <a:latin typeface="Arial" charset="0"/>
                <a:cs typeface="Arial" charset="0"/>
              </a:rPr>
              <a:t>them</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8530553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97160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3184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flipV="1">
            <a:off x="1070904" y="2256400"/>
            <a:ext cx="194421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520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3;</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4;</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6808402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35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smtClean="0">
                          <a:solidFill>
                            <a:schemeClr val="bg1"/>
                          </a:solidFill>
                        </a:rPr>
                        <a:t>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13179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606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7814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3;</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4;</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a:t>
            </a:r>
            <a:r>
              <a:rPr lang="en-US" altLang="en-US" dirty="0" smtClean="0">
                <a:solidFill>
                  <a:prstClr val="black"/>
                </a:solidFill>
                <a:latin typeface="Arial" charset="0"/>
                <a:cs typeface="Arial" charset="0"/>
              </a:rPr>
              <a:t>them</a:t>
            </a:r>
            <a:endParaRPr lang="en-US" altLang="en-US" dirty="0">
              <a:solidFill>
                <a:prstClr val="black"/>
              </a:solidFill>
              <a:latin typeface="Arial" charset="0"/>
              <a:cs typeface="Arial"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42465589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13179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6061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flipV="1">
            <a:off x="1380120"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23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4;</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3;</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665675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rPr>
                        <a:t>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smtClean="0">
                          <a:solidFill>
                            <a:schemeClr val="bg1"/>
                          </a:solidFill>
                        </a:rPr>
                        <a:t>35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1" name="Rectangle 10"/>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17</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166438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278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81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t>
            </a:r>
            <a:r>
              <a:rPr lang="en-US" altLang="en-US" dirty="0" smtClean="0">
                <a:latin typeface="Arial" charset="0"/>
                <a:cs typeface="Arial" charset="0"/>
              </a:rPr>
              <a:t>continue calling </a:t>
            </a:r>
            <a:r>
              <a:rPr lang="en-US" altLang="en-US" dirty="0">
                <a:latin typeface="Arial" charset="0"/>
                <a:cs typeface="Arial" charset="0"/>
              </a:rPr>
              <a:t>quicksort recursively</a:t>
            </a:r>
          </a:p>
          <a:p>
            <a:pPr marL="457200" lvl="1" indent="0">
              <a:buNone/>
            </a:pPr>
            <a:r>
              <a:rPr lang="en-US" altLang="en-US" dirty="0">
                <a:latin typeface="Consolas" panose="020B0609020204030204" pitchFamily="49" charset="0"/>
                <a:cs typeface="Consolas" panose="020B0609020204030204" pitchFamily="49" charset="0"/>
              </a:rPr>
              <a:t>	quicksort( array, 0, </a:t>
            </a:r>
            <a:r>
              <a:rPr lang="en-US" altLang="en-US" dirty="0" smtClean="0">
                <a:latin typeface="Consolas" panose="020B0609020204030204" pitchFamily="49" charset="0"/>
                <a:cs typeface="Consolas" panose="020B0609020204030204" pitchFamily="49" charset="0"/>
              </a:rPr>
              <a:t>4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27276276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tx1"/>
                          </a:solidFill>
                        </a:rPr>
                        <a:t>17</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844716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4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4 </a:t>
            </a:r>
            <a:r>
              <a:rPr lang="en-US" altLang="en-US" dirty="0">
                <a:latin typeface="Times New Roman" panose="02020603050405020304" pitchFamily="18" charset="0"/>
                <a:cs typeface="Times New Roman" panose="02020603050405020304" pitchFamily="18" charset="0"/>
              </a:rPr>
              <a:t>– 0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35091960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 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43044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a:latin typeface="Consolas" panose="020B0609020204030204" pitchFamily="49" charset="0"/>
                <a:cs typeface="Consolas" panose="020B0609020204030204" pitchFamily="49" charset="0"/>
              </a:rPr>
              <a:t>0</a:t>
            </a:r>
            <a:r>
              <a:rPr lang="en-US" altLang="en-US" dirty="0">
                <a:latin typeface="Arial" charset="0"/>
                <a:cs typeface="Arial" charset="0"/>
              </a:rPr>
              <a:t> to </a:t>
            </a:r>
            <a:r>
              <a:rPr lang="en-US" altLang="en-US" dirty="0" smtClean="0">
                <a:latin typeface="Consolas" pitchFamily="49" charset="0"/>
                <a:cs typeface="Consolas" pitchFamily="49" charset="0"/>
              </a:rPr>
              <a:t>3</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12531141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 4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0</a:t>
            </a:r>
            <a:r>
              <a:rPr lang="en-US" altLang="en-US" dirty="0" smtClean="0">
                <a:latin typeface="Consolas" pitchFamily="49" charset="0"/>
                <a:cs typeface="Consolas" pitchFamily="49" charset="0"/>
              </a:rPr>
              <a:t>, 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8184600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a:latin typeface="Consolas" panose="020B0609020204030204" pitchFamily="49" charset="0"/>
                <a:cs typeface="Consolas" panose="020B0609020204030204" pitchFamily="49" charset="0"/>
              </a:rPr>
              <a:t>0</a:t>
            </a:r>
            <a:r>
              <a:rPr lang="en-US" altLang="en-US" dirty="0">
                <a:latin typeface="Arial" charset="0"/>
                <a:cs typeface="Arial" charset="0"/>
              </a:rPr>
              <a:t> to </a:t>
            </a:r>
            <a:r>
              <a:rPr lang="en-US" altLang="en-US" dirty="0" smtClean="0">
                <a:latin typeface="Consolas" pitchFamily="49" charset="0"/>
                <a:cs typeface="Consolas" pitchFamily="49" charset="0"/>
              </a:rPr>
              <a:t>3</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1766463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 4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0, 4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2081173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4364172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 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8873211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back to executing </a:t>
            </a:r>
            <a:r>
              <a:rPr lang="en-US" altLang="en-US" dirty="0">
                <a:latin typeface="Consolas" pitchFamily="49" charset="0"/>
                <a:cs typeface="Consolas" pitchFamily="49" charset="0"/>
              </a:rPr>
              <a:t>quicksort( array, 0, 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a:t>
            </a:r>
            <a:r>
              <a:rPr lang="en-US" altLang="en-US" dirty="0" smtClean="0">
                <a:latin typeface="Arial" charset="0"/>
                <a:cs typeface="Arial" charset="0"/>
              </a:rPr>
              <a:t>recursively on the second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0</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4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smtClean="0">
                <a:latin typeface="Consolas" panose="020B0609020204030204" pitchFamily="49" charset="0"/>
                <a:cs typeface="Consolas" panose="020B0609020204030204" pitchFamily="49" charset="0"/>
              </a:rPr>
              <a:t>	quicksort</a:t>
            </a:r>
            <a:r>
              <a:rPr lang="en-US" altLang="en-US" dirty="0">
                <a:latin typeface="Consolas" panose="020B0609020204030204" pitchFamily="49" charset="0"/>
                <a:cs typeface="Consolas" panose="020B0609020204030204" pitchFamily="49" charset="0"/>
              </a:rPr>
              <a:t>( array, </a:t>
            </a:r>
            <a:r>
              <a:rPr lang="en-US" altLang="en-US" dirty="0" smtClean="0">
                <a:latin typeface="Consolas" panose="020B0609020204030204" pitchFamily="49" charset="0"/>
                <a:cs typeface="Consolas" panose="020B0609020204030204" pitchFamily="49" charset="0"/>
              </a:rPr>
              <a:t>5, 14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0207438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tx1">
                              <a:lumMod val="95000"/>
                              <a:lumOff val="5000"/>
                            </a:schemeClr>
                          </a:solidFill>
                        </a:rPr>
                        <a:t>17</a:t>
                      </a:r>
                      <a:endParaRPr lang="en-CA" sz="2000" b="1"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lumMod val="95000"/>
                              <a:lumOff val="5000"/>
                            </a:schemeClr>
                          </a:solidFill>
                        </a:rPr>
                        <a:t>48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55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23</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49</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51</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37</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32</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711237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latin typeface="Arial" charset="0"/>
                <a:cs typeface="Arial" charset="0"/>
              </a:rPr>
              <a:t>Run-time analysis</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Like merge sort, we can either:</a:t>
            </a:r>
          </a:p>
          <a:p>
            <a:pPr lvl="1"/>
            <a:r>
              <a:rPr lang="en-US" altLang="en-US" smtClean="0">
                <a:latin typeface="Arial" charset="0"/>
                <a:cs typeface="Arial" charset="0"/>
              </a:rPr>
              <a:t>Apply insertion sort if the size of the sub-list is sufficiently small, or</a:t>
            </a:r>
          </a:p>
          <a:p>
            <a:pPr lvl="1"/>
            <a:r>
              <a:rPr lang="en-US" altLang="en-US" smtClean="0">
                <a:latin typeface="Arial" charset="0"/>
                <a:cs typeface="Arial" charset="0"/>
              </a:rPr>
              <a:t>Sort the sub-lists using quicksort</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In the best case, the list will be split into two approximately equal sub-lists, and thus, the run time could be very similar to that of merge sort:  </a:t>
            </a:r>
            <a:r>
              <a:rPr lang="en-US" altLang="en-US" smtClean="0">
                <a:latin typeface="Symbol" pitchFamily="18" charset="2"/>
                <a:cs typeface="Arial"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p>
          <a:p>
            <a:pPr>
              <a:buFont typeface="Arial" charset="0"/>
              <a:buNone/>
            </a:pPr>
            <a:endParaRPr lang="en-US" altLang="en-US" smtClean="0">
              <a:latin typeface="Times New Roman" pitchFamily="18" charset="0"/>
              <a:cs typeface="Times New Roman" pitchFamily="18" charset="0"/>
            </a:endParaRPr>
          </a:p>
          <a:p>
            <a:pPr>
              <a:buFont typeface="Arial" charset="0"/>
              <a:buNone/>
            </a:pPr>
            <a:r>
              <a:rPr lang="en-US" altLang="en-US" smtClean="0">
                <a:latin typeface="Arial" charset="0"/>
                <a:cs typeface="Arial" charset="0"/>
              </a:rPr>
              <a:t>	What happens if we don’t get that lucky?</a:t>
            </a:r>
          </a:p>
          <a:p>
            <a:pPr>
              <a:buFont typeface="Arial" charset="0"/>
              <a:buNone/>
            </a:pPr>
            <a:endParaRPr lang="en-US" altLang="en-US" smtClean="0">
              <a:latin typeface="Times New Roman" pitchFamily="18" charset="0"/>
              <a:cs typeface="Times New Roman" pitchFamily="18" charset="0"/>
            </a:endParaRPr>
          </a:p>
        </p:txBody>
      </p:sp>
      <p:sp>
        <p:nvSpPr>
          <p:cNvPr id="922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7.6.1</a:t>
            </a:r>
          </a:p>
        </p:txBody>
      </p:sp>
    </p:spTree>
    <p:extLst>
      <p:ext uri="{BB962C8B-B14F-4D97-AF65-F5344CB8AC3E}">
        <p14:creationId xmlns:p14="http://schemas.microsoft.com/office/powerpoint/2010/main" val="3162765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a:t>
            </a:r>
            <a:r>
              <a:rPr lang="en-US" altLang="en-US" dirty="0" smtClean="0">
                <a:latin typeface="Times New Roman" panose="02020603050405020304" pitchFamily="18" charset="0"/>
                <a:cs typeface="Times New Roman" panose="02020603050405020304" pitchFamily="18" charset="0"/>
              </a:rPr>
              <a:t>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(5 </a:t>
            </a:r>
            <a:r>
              <a:rPr lang="en-US" altLang="en-US" dirty="0">
                <a:latin typeface="Consolas" panose="020B0609020204030204" pitchFamily="49" charset="0"/>
                <a:cs typeface="Consolas" panose="020B0609020204030204" pitchFamily="49" charset="0"/>
              </a:rPr>
              <a:t>+ 14)/2; // == </a:t>
            </a:r>
            <a:r>
              <a:rPr lang="en-US" altLang="en-US" dirty="0" smtClean="0">
                <a:latin typeface="Consolas" panose="020B0609020204030204" pitchFamily="49" charset="0"/>
                <a:cs typeface="Consolas" panose="020B0609020204030204" pitchFamily="49" charset="0"/>
              </a:rPr>
              <a:t>9</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86940773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95000"/>
                              <a:lumOff val="5000"/>
                            </a:schemeClr>
                          </a:solidFill>
                        </a:rPr>
                        <a:t>48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55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23</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49</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51</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37</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32</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1534824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a:t>
            </a:r>
            <a:r>
              <a:rPr lang="en-US" altLang="en-US" dirty="0" smtClean="0">
                <a:latin typeface="Times New Roman" panose="02020603050405020304" pitchFamily="18" charset="0"/>
                <a:cs typeface="Times New Roman" panose="02020603050405020304" pitchFamily="18" charset="0"/>
              </a:rPr>
              <a:t>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(5 </a:t>
            </a:r>
            <a:r>
              <a:rPr lang="en-US" altLang="en-US" dirty="0">
                <a:latin typeface="Consolas" panose="020B0609020204030204" pitchFamily="49" charset="0"/>
                <a:cs typeface="Consolas" panose="020B0609020204030204" pitchFamily="49" charset="0"/>
              </a:rPr>
              <a:t>+ 14)/2; // == </a:t>
            </a:r>
            <a:r>
              <a:rPr lang="en-US" altLang="en-US" dirty="0" smtClean="0">
                <a:latin typeface="Consolas" panose="020B0609020204030204" pitchFamily="49" charset="0"/>
                <a:cs typeface="Consolas" panose="020B0609020204030204" pitchFamily="49" charset="0"/>
              </a:rPr>
              <a:t>9</a:t>
            </a:r>
          </a:p>
          <a:p>
            <a:pPr marL="457200" lvl="1" indent="0">
              <a:buNone/>
            </a:pPr>
            <a:r>
              <a:rPr lang="en-US" altLang="en-US" dirty="0" smtClean="0">
                <a:latin typeface="Consolas" panose="020B0609020204030204" pitchFamily="49" charset="0"/>
                <a:cs typeface="Consolas" panose="020B0609020204030204" pitchFamily="49" charset="0"/>
              </a:rPr>
              <a:t>	pivot </a:t>
            </a:r>
            <a:r>
              <a:rPr lang="en-US" altLang="en-US" dirty="0">
                <a:latin typeface="Consolas" panose="020B0609020204030204" pitchFamily="49" charset="0"/>
                <a:cs typeface="Consolas" panose="020B0609020204030204" pitchFamily="49" charset="0"/>
              </a:rPr>
              <a:t>= </a:t>
            </a:r>
            <a:r>
              <a:rPr lang="en-US" altLang="en-US" b="1" dirty="0" smtClean="0">
                <a:solidFill>
                  <a:srgbClr val="FF0000"/>
                </a:solidFill>
                <a:latin typeface="Consolas" panose="020B0609020204030204" pitchFamily="49" charset="0"/>
                <a:cs typeface="Consolas" panose="020B0609020204030204" pitchFamily="49" charset="0"/>
              </a:rPr>
              <a:t>48</a:t>
            </a:r>
            <a:endParaRPr lang="en-US" altLang="en-US" b="1" dirty="0">
              <a:solidFill>
                <a:srgbClr val="FF0000"/>
              </a:solidFill>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64864507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48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95000"/>
                              <a:lumOff val="5000"/>
                            </a:schemeClr>
                          </a:solidFill>
                        </a:rPr>
                        <a:t>55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23</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49</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95000"/>
                              <a:lumOff val="5000"/>
                            </a:schemeClr>
                          </a:solidFill>
                        </a:rPr>
                        <a:t>28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37</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32</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35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336125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14 – </a:t>
            </a:r>
            <a:r>
              <a:rPr lang="en-US" altLang="en-US" dirty="0" smtClean="0">
                <a:latin typeface="Times New Roman" panose="02020603050405020304" pitchFamily="18" charset="0"/>
                <a:cs typeface="Times New Roman" panose="02020603050405020304" pitchFamily="18" charset="0"/>
              </a:rPr>
              <a:t>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(5 </a:t>
            </a:r>
            <a:r>
              <a:rPr lang="en-US" altLang="en-US" dirty="0">
                <a:latin typeface="Consolas" panose="020B0609020204030204" pitchFamily="49" charset="0"/>
                <a:cs typeface="Consolas" panose="020B0609020204030204" pitchFamily="49" charset="0"/>
              </a:rPr>
              <a:t>+ 14)/2; // == </a:t>
            </a:r>
            <a:r>
              <a:rPr lang="en-US" altLang="en-US" dirty="0" smtClean="0">
                <a:latin typeface="Consolas" panose="020B0609020204030204" pitchFamily="49" charset="0"/>
                <a:cs typeface="Consolas" panose="020B0609020204030204" pitchFamily="49" charset="0"/>
              </a:rPr>
              <a:t>9</a:t>
            </a:r>
          </a:p>
          <a:p>
            <a:pPr marL="457200" lvl="1" indent="0">
              <a:buNone/>
            </a:pPr>
            <a:r>
              <a:rPr lang="en-US" altLang="en-US" dirty="0" smtClean="0">
                <a:latin typeface="Consolas" panose="020B0609020204030204" pitchFamily="49" charset="0"/>
                <a:cs typeface="Consolas" panose="020B0609020204030204" pitchFamily="49" charset="0"/>
              </a:rPr>
              <a:t>	pivot </a:t>
            </a:r>
            <a:r>
              <a:rPr lang="en-US" altLang="en-US" dirty="0">
                <a:latin typeface="Consolas" panose="020B0609020204030204" pitchFamily="49" charset="0"/>
                <a:cs typeface="Consolas" panose="020B0609020204030204" pitchFamily="49" charset="0"/>
              </a:rPr>
              <a:t>= </a:t>
            </a:r>
            <a:r>
              <a:rPr lang="en-US" altLang="en-US" b="1" dirty="0" smtClean="0">
                <a:solidFill>
                  <a:srgbClr val="FF0000"/>
                </a:solidFill>
                <a:latin typeface="Consolas" panose="020B0609020204030204" pitchFamily="49" charset="0"/>
                <a:cs typeface="Consolas" panose="020B0609020204030204" pitchFamily="49" charset="0"/>
              </a:rPr>
              <a:t>48</a:t>
            </a:r>
            <a:endParaRPr lang="en-US" altLang="en-US" b="1" dirty="0">
              <a:solidFill>
                <a:srgbClr val="FF0000"/>
              </a:solidFill>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6387654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35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95000"/>
                              <a:lumOff val="5000"/>
                            </a:schemeClr>
                          </a:solidFill>
                        </a:rPr>
                        <a:t>55</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23</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49</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lumMod val="95000"/>
                              <a:lumOff val="5000"/>
                            </a:schemeClr>
                          </a:solidFill>
                        </a:rPr>
                        <a:t>28</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37</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95000"/>
                              <a:lumOff val="5000"/>
                            </a:schemeClr>
                          </a:solidFill>
                        </a:rPr>
                        <a:t>32</a:t>
                      </a:r>
                      <a:endParaRPr lang="en-CA" sz="2000" b="0" dirty="0">
                        <a:solidFill>
                          <a:schemeClr val="tx1">
                            <a:lumMod val="95000"/>
                            <a:lumOff val="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8" name="Arc 7"/>
          <p:cNvSpPr/>
          <p:nvPr/>
        </p:nvSpPr>
        <p:spPr>
          <a:xfrm flipV="1">
            <a:off x="2051720" y="2088144"/>
            <a:ext cx="2736304" cy="1008112"/>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3301656" y="2681624"/>
            <a:ext cx="351656" cy="360040"/>
          </a:xfrm>
          <a:prstGeom prst="arc">
            <a:avLst>
              <a:gd name="adj1" fmla="val 6391813"/>
              <a:gd name="adj2" fmla="val 440033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6216462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Starting from the front and back:</a:t>
            </a:r>
          </a:p>
          <a:p>
            <a:pPr lvl="1"/>
            <a:r>
              <a:rPr lang="en-US" altLang="en-US" dirty="0">
                <a:latin typeface="Arial" charset="0"/>
                <a:cs typeface="Arial" charset="0"/>
              </a:rPr>
              <a:t>Find the next element greater than the pivot</a:t>
            </a:r>
          </a:p>
          <a:p>
            <a:pPr lvl="1"/>
            <a:r>
              <a:rPr lang="en-US" altLang="en-US" dirty="0">
                <a:latin typeface="Arial" charset="0"/>
                <a:cs typeface="Arial" charset="0"/>
              </a:rPr>
              <a:t>The last element less than the pivot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5231919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sp>
        <p:nvSpPr>
          <p:cNvPr id="14" name="Rectangle 13"/>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650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6;</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12;</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95726150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55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32</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43844"/>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pic>
        <p:nvPicPr>
          <p:cNvPr id="14"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767968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6;</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12;</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2930255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241176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44704"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sp>
        <p:nvSpPr>
          <p:cNvPr id="14" name="Arc 13"/>
          <p:cNvSpPr/>
          <p:nvPr/>
        </p:nvSpPr>
        <p:spPr>
          <a:xfrm flipV="1">
            <a:off x="2511064" y="2256400"/>
            <a:ext cx="1916920"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pic>
        <p:nvPicPr>
          <p:cNvPr id="16"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699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8;</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50220250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49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37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1196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6839524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006073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1181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11960"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sp>
        <p:nvSpPr>
          <p:cNvPr id="14" name="Arc 13"/>
          <p:cNvSpPr/>
          <p:nvPr/>
        </p:nvSpPr>
        <p:spPr>
          <a:xfrm flipV="1">
            <a:off x="3231144" y="2256400"/>
            <a:ext cx="864096" cy="884568"/>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pic>
        <p:nvPicPr>
          <p:cNvPr id="16"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480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421400684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1" dirty="0" smtClean="0">
                          <a:solidFill>
                            <a:schemeClr val="bg1"/>
                          </a:solidFill>
                        </a:rPr>
                        <a:t>28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4918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382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161550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Swap them</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7439522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491880"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382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sp>
        <p:nvSpPr>
          <p:cNvPr id="14" name="Arc 13"/>
          <p:cNvSpPr/>
          <p:nvPr/>
        </p:nvSpPr>
        <p:spPr>
          <a:xfrm flipV="1">
            <a:off x="3563888" y="2362528"/>
            <a:ext cx="216024" cy="601476"/>
          </a:xfrm>
          <a:prstGeom prst="arc">
            <a:avLst>
              <a:gd name="adj1" fmla="val 10823717"/>
              <a:gd name="adj2" fmla="val 21559809"/>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pic>
        <p:nvPicPr>
          <p:cNvPr id="16"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47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latin typeface="Arial" charset="0"/>
                <a:cs typeface="Arial" charset="0"/>
              </a:rPr>
              <a:t>Worst-case scenario</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choose the first element as our pivot and we try ordering a sorted list:</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Using </a:t>
            </a:r>
            <a:r>
              <a:rPr lang="en-US" altLang="en-US" smtClean="0">
                <a:solidFill>
                  <a:srgbClr val="FF0000"/>
                </a:solidFill>
                <a:latin typeface="Arial" charset="0"/>
                <a:cs typeface="Arial" charset="0"/>
              </a:rPr>
              <a:t>2</a:t>
            </a:r>
            <a:r>
              <a:rPr lang="en-US" altLang="en-US" smtClean="0">
                <a:latin typeface="Arial" charset="0"/>
                <a:cs typeface="Arial" charset="0"/>
              </a:rPr>
              <a:t>, we partition into</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still have to sort a list of size </a:t>
            </a:r>
            <a:r>
              <a:rPr lang="en-US" altLang="en-US" i="1" smtClean="0">
                <a:latin typeface="Times New Roman" pitchFamily="18" charset="0"/>
                <a:cs typeface="Times New Roman" pitchFamily="18" charset="0"/>
              </a:rPr>
              <a:t>n </a:t>
            </a:r>
            <a:r>
              <a:rPr lang="en-US" altLang="en-US" smtClean="0">
                <a:latin typeface="Times New Roman" pitchFamily="18" charset="0"/>
                <a:cs typeface="Times New Roman" pitchFamily="18" charset="0"/>
              </a:rPr>
              <a:t>– 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run time is </a:t>
            </a:r>
            <a:r>
              <a:rPr lang="en-US" altLang="en-US" smtClean="0">
                <a:latin typeface="Times New Roman" pitchFamily="18" charset="0"/>
                <a:cs typeface="Times New Roman" pitchFamily="18" charset="0"/>
              </a:rPr>
              <a:t>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1) +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a:t>
            </a:r>
          </a:p>
          <a:p>
            <a:pPr lvl="1"/>
            <a:r>
              <a:rPr lang="en-US" altLang="en-US" smtClean="0">
                <a:latin typeface="Arial" charset="0"/>
                <a:cs typeface="Arial" charset="0"/>
              </a:rPr>
              <a:t>Thus, the run time drops from </a:t>
            </a:r>
            <a:r>
              <a:rPr lang="en-US" altLang="en-US" i="1" smtClean="0">
                <a:latin typeface="Times New Roman" pitchFamily="18" charset="0"/>
                <a:cs typeface="Times New Roman" pitchFamily="18" charset="0"/>
              </a:rPr>
              <a:t>n </a:t>
            </a:r>
            <a:r>
              <a:rPr lang="en-US" altLang="en-US" smtClean="0">
                <a:latin typeface="Times New Roman" pitchFamily="18" charset="0"/>
                <a:cs typeface="Times New Roman" pitchFamily="18" charset="0"/>
              </a:rPr>
              <a:t>ln(</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to</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n</a:t>
            </a:r>
            <a:r>
              <a:rPr lang="en-US" altLang="en-US" baseline="30000" smtClean="0">
                <a:latin typeface="Times New Roman" pitchFamily="18" charset="0"/>
                <a:cs typeface="Times New Roman" pitchFamily="18" charset="0"/>
              </a:rPr>
              <a:t>2</a:t>
            </a:r>
          </a:p>
        </p:txBody>
      </p:sp>
      <p:graphicFrame>
        <p:nvGraphicFramePr>
          <p:cNvPr id="4" name="Table 3"/>
          <p:cNvGraphicFramePr>
            <a:graphicFrameLocks noGrp="1"/>
          </p:cNvGraphicFramePr>
          <p:nvPr/>
        </p:nvGraphicFramePr>
        <p:xfrm>
          <a:off x="1258888" y="2409825"/>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66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FF0000"/>
                          </a:solidFill>
                        </a:rPr>
                        <a:t>2</a:t>
                      </a:r>
                      <a:endParaRPr lang="en-CA" sz="1800" b="1" dirty="0">
                        <a:solidFill>
                          <a:srgbClr val="FF0000"/>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258888" y="3490913"/>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b="1" dirty="0" smtClean="0">
                          <a:solidFill>
                            <a:srgbClr val="FF0000"/>
                          </a:solidFill>
                        </a:rPr>
                        <a:t>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66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31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7.6.2</a:t>
            </a:r>
          </a:p>
        </p:txBody>
      </p:sp>
    </p:spTree>
    <p:extLst>
      <p:ext uri="{BB962C8B-B14F-4D97-AF65-F5344CB8AC3E}">
        <p14:creationId xmlns:p14="http://schemas.microsoft.com/office/powerpoint/2010/main" val="1528907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52391198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28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smtClean="0">
                          <a:solidFill>
                            <a:schemeClr val="bg1"/>
                          </a:solidFill>
                        </a:rPr>
                        <a:t>51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cxnSp>
        <p:nvCxnSpPr>
          <p:cNvPr id="11" name="Straight Arrow Connector 10"/>
          <p:cNvCxnSpPr/>
          <p:nvPr/>
        </p:nvCxnSpPr>
        <p:spPr>
          <a:xfrm flipV="1">
            <a:off x="383827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782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pic>
        <p:nvPicPr>
          <p:cNvPr id="15"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4358496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Continue searching</a:t>
            </a:r>
          </a:p>
          <a:p>
            <a:pPr marL="457200" lvl="1" indent="0">
              <a:buNone/>
            </a:pPr>
            <a:r>
              <a:rPr lang="en-US" altLang="en-US" dirty="0">
                <a:latin typeface="Consolas" panose="020B0609020204030204" pitchFamily="49" charset="0"/>
                <a:cs typeface="Consolas" panose="020B0609020204030204" pitchFamily="49" charset="0"/>
              </a:rPr>
              <a:t>	low = 8</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anose="020B0609020204030204" pitchFamily="49" charset="0"/>
            </a:endParaRPr>
          </a:p>
          <a:p>
            <a:pPr lvl="0">
              <a:buNone/>
            </a:pPr>
            <a:r>
              <a:rPr lang="en-US" altLang="en-US" dirty="0">
                <a:solidFill>
                  <a:prstClr val="black"/>
                </a:solidFill>
                <a:latin typeface="Arial" charset="0"/>
                <a:cs typeface="Arial" charset="0"/>
              </a:rPr>
              <a:t>	Now,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stop</a:t>
            </a:r>
            <a:endParaRPr lang="en-US" altLang="en-US" b="1"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9478233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48</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3" name="Rectangle 12"/>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48;</a:t>
            </a:r>
            <a:endParaRPr lang="en-US" altLang="en-US" dirty="0">
              <a:latin typeface="Consolas" panose="020B0609020204030204" pitchFamily="49" charset="0"/>
              <a:cs typeface="Consolas" panose="020B0609020204030204" pitchFamily="49" charset="0"/>
            </a:endParaRPr>
          </a:p>
        </p:txBody>
      </p:sp>
      <p:cxnSp>
        <p:nvCxnSpPr>
          <p:cNvPr id="14" name="Straight Arrow Connector 13"/>
          <p:cNvCxnSpPr/>
          <p:nvPr/>
        </p:nvCxnSpPr>
        <p:spPr>
          <a:xfrm flipV="1">
            <a:off x="383827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7823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flipH="1" flipV="1">
            <a:off x="3937576" y="2204864"/>
            <a:ext cx="881512"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Arc 16"/>
          <p:cNvSpPr/>
          <p:nvPr/>
        </p:nvSpPr>
        <p:spPr>
          <a:xfrm rot="1991580" flipH="1" flipV="1">
            <a:off x="3679830" y="2641838"/>
            <a:ext cx="3921816" cy="1838950"/>
          </a:xfrm>
          <a:prstGeom prst="arc">
            <a:avLst>
              <a:gd name="adj1" fmla="val 11515348"/>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Rectangle 1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5423088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now begin calling quicksort </a:t>
            </a:r>
            <a:r>
              <a:rPr lang="en-US" altLang="en-US" dirty="0" smtClean="0">
                <a:latin typeface="Arial" charset="0"/>
                <a:cs typeface="Arial" charset="0"/>
              </a:rPr>
              <a:t>recursively on the first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5, 10 </a:t>
            </a:r>
            <a:r>
              <a:rPr lang="en-US" altLang="en-US" dirty="0">
                <a:latin typeface="Consolas" panose="020B0609020204030204" pitchFamily="49" charset="0"/>
                <a:cs typeface="Consolas" panose="020B0609020204030204" pitchFamily="49" charset="0"/>
              </a:rPr>
              <a:t>);</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74715218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48</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8" name="Rectangle 1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2080696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We now are calling </a:t>
            </a:r>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now begin calling quicksort recursively</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5, 10 </a:t>
            </a:r>
            <a:r>
              <a:rPr lang="en-US" altLang="en-US" dirty="0">
                <a:latin typeface="Consolas" panose="020B0609020204030204" pitchFamily="49" charset="0"/>
                <a:cs typeface="Consolas" panose="020B0609020204030204" pitchFamily="49" charset="0"/>
              </a:rPr>
              <a:t>);</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4165749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48</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7992385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10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5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3487652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836594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a:latin typeface="Consolas" panose="020B0609020204030204" pitchFamily="49" charset="0"/>
                <a:cs typeface="Consolas" panose="020B0609020204030204" pitchFamily="49" charset="0"/>
              </a:rPr>
              <a:t>5</a:t>
            </a:r>
            <a:r>
              <a:rPr lang="en-US" altLang="en-US" dirty="0" smtClean="0">
                <a:latin typeface="Arial" charset="0"/>
                <a:cs typeface="Arial" charset="0"/>
              </a:rPr>
              <a:t> </a:t>
            </a:r>
            <a:r>
              <a:rPr lang="en-US" altLang="en-US" dirty="0">
                <a:latin typeface="Arial" charset="0"/>
                <a:cs typeface="Arial" charset="0"/>
              </a:rPr>
              <a:t>to </a:t>
            </a:r>
            <a:r>
              <a:rPr lang="en-US" altLang="en-US" dirty="0">
                <a:latin typeface="Consolas" pitchFamily="49" charset="0"/>
                <a:cs typeface="Consolas" pitchFamily="49" charset="0"/>
              </a:rPr>
              <a:t>9</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50217602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6396132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5</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9</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60389915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9309505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5, 10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6874651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9146258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5, </a:t>
            </a:r>
            <a:r>
              <a:rPr lang="en-US" altLang="en-US" dirty="0">
                <a:latin typeface="Consolas" pitchFamily="49" charset="0"/>
                <a:cs typeface="Consolas" pitchFamily="49" charset="0"/>
              </a:rPr>
              <a:t>14 )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a:t>
            </a:r>
            <a:r>
              <a:rPr lang="en-US" altLang="en-US" dirty="0" smtClean="0">
                <a:latin typeface="Arial" charset="0"/>
                <a:cs typeface="Arial" charset="0"/>
              </a:rPr>
              <a:t>recursively on the second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5, 10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6, </a:t>
            </a:r>
            <a:r>
              <a:rPr lang="en-US" altLang="en-US" dirty="0">
                <a:latin typeface="Consolas" panose="020B0609020204030204" pitchFamily="49" charset="0"/>
                <a:cs typeface="Consolas" panose="020B0609020204030204" pitchFamily="49" charset="0"/>
              </a:rPr>
              <a:t>14 );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31392293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48</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7987809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11, 15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15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11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363466585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6, 14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05749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latin typeface="Arial" charset="0"/>
                <a:cs typeface="Arial" charset="0"/>
              </a:rPr>
              <a:t>Worst-case scenario</a:t>
            </a: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goal is to choose the median element in the list as our pivot:</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Unfortunately, it’s difficult to find</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Alternate strategy:  take the median of a subset of entries</a:t>
            </a:r>
          </a:p>
          <a:p>
            <a:pPr lvl="1"/>
            <a:r>
              <a:rPr lang="en-US" altLang="en-US" smtClean="0">
                <a:latin typeface="Arial" charset="0"/>
                <a:cs typeface="Arial" charset="0"/>
              </a:rPr>
              <a:t>For example, take the median of the first, middle, and last entries</a:t>
            </a:r>
          </a:p>
          <a:p>
            <a:pPr>
              <a:buFont typeface="Arial" charset="0"/>
              <a:buNone/>
            </a:pPr>
            <a:endParaRPr lang="en-US" altLang="en-US" baseline="30000" smtClean="0">
              <a:latin typeface="Arial" charset="0"/>
              <a:cs typeface="Arial" charset="0"/>
            </a:endParaRPr>
          </a:p>
          <a:p>
            <a:pPr>
              <a:buFont typeface="Arial" charset="0"/>
              <a:buNone/>
            </a:pPr>
            <a:endParaRPr lang="en-US" altLang="en-US" baseline="30000" smtClean="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258888" y="2409825"/>
          <a:ext cx="7224705" cy="371475"/>
        </p:xfrm>
        <a:graphic>
          <a:graphicData uri="http://schemas.openxmlformats.org/drawingml/2006/table">
            <a:tbl>
              <a:tblPr firstRow="1" bandRow="1">
                <a:tableStyleId>{2D5ABB26-0587-4C30-8999-92F81FD0307C}</a:tableStyleId>
              </a:tblPr>
              <a:tblGrid>
                <a:gridCol w="481647"/>
                <a:gridCol w="481647"/>
                <a:gridCol w="481647"/>
                <a:gridCol w="481647"/>
                <a:gridCol w="481647"/>
                <a:gridCol w="481647"/>
                <a:gridCol w="481647"/>
                <a:gridCol w="481647"/>
                <a:gridCol w="481647"/>
                <a:gridCol w="481647"/>
                <a:gridCol w="481647"/>
                <a:gridCol w="481647"/>
                <a:gridCol w="481647"/>
                <a:gridCol w="481647"/>
                <a:gridCol w="481647"/>
              </a:tblGrid>
              <a:tr h="371475">
                <a:tc>
                  <a:txBody>
                    <a:bodyPr/>
                    <a:lstStyle/>
                    <a:p>
                      <a:pPr algn="ctr"/>
                      <a:r>
                        <a:rPr lang="en-CA" sz="1800" dirty="0" smtClean="0"/>
                        <a:t>80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38</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95</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84</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1" dirty="0" smtClean="0">
                          <a:solidFill>
                            <a:srgbClr val="00B0F0"/>
                          </a:solidFill>
                        </a:rPr>
                        <a:t>66</a:t>
                      </a:r>
                      <a:endParaRPr lang="en-CA" sz="1800" b="1" dirty="0">
                        <a:solidFill>
                          <a:srgbClr val="00B0F0"/>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10</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79</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b="0" dirty="0" smtClean="0">
                          <a:solidFill>
                            <a:schemeClr val="tx1"/>
                          </a:solidFill>
                        </a:rPr>
                        <a:t>2</a:t>
                      </a:r>
                      <a:endParaRPr lang="en-CA" sz="1800" b="0" dirty="0">
                        <a:solidFill>
                          <a:schemeClr val="tx1"/>
                        </a:solidFill>
                      </a:endParaRPr>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26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87</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96</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12</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43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81</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800" dirty="0" smtClean="0"/>
                        <a:t>3</a:t>
                      </a:r>
                      <a:endParaRPr lang="en-CA" sz="1800" dirty="0"/>
                    </a:p>
                  </a:txBody>
                  <a:tcPr marL="91443" marR="91443"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30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7.6.2</a:t>
            </a:r>
          </a:p>
        </p:txBody>
      </p:sp>
    </p:spTree>
    <p:extLst>
      <p:ext uri="{BB962C8B-B14F-4D97-AF65-F5344CB8AC3E}">
        <p14:creationId xmlns:p14="http://schemas.microsoft.com/office/powerpoint/2010/main" val="1121227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14</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79924263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6676319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itchFamily="49" charset="0"/>
                <a:cs typeface="Consolas" pitchFamily="49" charset="0"/>
              </a:rPr>
              <a:t>14</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465313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8779543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9609030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01317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11, 14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174598446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5507515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a:t>
            </a:r>
            <a:r>
              <a:rPr lang="en-US" altLang="en-US" dirty="0" smtClean="0">
                <a:latin typeface="Consolas" pitchFamily="49" charset="0"/>
                <a:cs typeface="Consolas" pitchFamily="49" charset="0"/>
              </a:rPr>
              <a:t>5, 14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3829689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5537804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a:latin typeface="Consolas" panose="020B0609020204030204" pitchFamily="49" charset="0"/>
                <a:cs typeface="Consolas" panose="020B0609020204030204" pitchFamily="49" charset="0"/>
              </a:rPr>
              <a:t>quicksort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a:t>
            </a:r>
            <a:r>
              <a:rPr lang="en-US" altLang="en-US" dirty="0" smtClean="0">
                <a:latin typeface="Consolas" pitchFamily="49" charset="0"/>
                <a:cs typeface="Consolas" pitchFamily="49" charset="0"/>
              </a:rPr>
              <a:t>14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9084280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1"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24672122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0, 25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a:t>
            </a:r>
            <a:r>
              <a:rPr lang="en-US" altLang="en-US" dirty="0" smtClean="0">
                <a:latin typeface="Arial" charset="0"/>
                <a:cs typeface="Arial" charset="0"/>
              </a:rPr>
              <a:t>recursively on the second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0, 14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15, 15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44740575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57</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909670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(15 </a:t>
            </a: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25)/</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67272424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a:t>
            </a:r>
            <a:r>
              <a:rPr lang="en-US" altLang="en-US" dirty="0" smtClean="0">
                <a:latin typeface="Consolas" pitchFamily="49" charset="0"/>
                <a:cs typeface="Consolas" pitchFamily="49" charset="0"/>
              </a:rPr>
              <a:t>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8495160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15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(15 </a:t>
            </a: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25)/</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pivot = </a:t>
            </a:r>
            <a:r>
              <a:rPr lang="en-US" altLang="en-US" b="1" dirty="0" smtClean="0">
                <a:solidFill>
                  <a:srgbClr val="FF0000"/>
                </a:solidFill>
                <a:latin typeface="Consolas" panose="020B0609020204030204" pitchFamily="49" charset="0"/>
                <a:cs typeface="Consolas" panose="020B0609020204030204" pitchFamily="49" charset="0"/>
              </a:rPr>
              <a:t>62</a:t>
            </a:r>
            <a:r>
              <a:rPr lang="en-US" altLang="en-US" dirty="0" smtClean="0">
                <a:latin typeface="Consolas" panose="020B0609020204030204" pitchFamily="49" charset="0"/>
                <a:cs typeface="Consolas" panose="020B0609020204030204" pitchFamily="49" charset="0"/>
              </a:rPr>
              <a: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92668003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61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a:t>
            </a:r>
            <a:r>
              <a:rPr lang="en-US" altLang="en-US" dirty="0" smtClean="0">
                <a:latin typeface="Consolas" pitchFamily="49" charset="0"/>
                <a:cs typeface="Consolas" pitchFamily="49" charset="0"/>
              </a:rPr>
              <a:t>25 </a:t>
            </a:r>
            <a:r>
              <a:rPr lang="en-US" altLang="en-US" dirty="0">
                <a:latin typeface="Consolas" pitchFamily="49" charset="0"/>
                <a:cs typeface="Consolas" pitchFamily="49" charset="0"/>
              </a:rPr>
              <a:t>) </a:t>
            </a:r>
            <a:endParaRPr lang="en-CA" dirty="0"/>
          </a:p>
        </p:txBody>
      </p:sp>
      <p:sp>
        <p:nvSpPr>
          <p:cNvPr id="8" name="Arc 7"/>
          <p:cNvSpPr/>
          <p:nvPr/>
        </p:nvSpPr>
        <p:spPr>
          <a:xfrm flipV="1">
            <a:off x="7524328" y="2105560"/>
            <a:ext cx="125143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5724128" y="2105560"/>
            <a:ext cx="161147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5548492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16;</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15;</a:t>
            </a:r>
          </a:p>
          <a:p>
            <a:pPr lvl="0">
              <a:buNone/>
            </a:pPr>
            <a:r>
              <a:rPr lang="en-US" altLang="en-US" dirty="0" smtClean="0">
                <a:solidFill>
                  <a:prstClr val="black"/>
                </a:solidFill>
                <a:latin typeface="Arial" charset="0"/>
                <a:cs typeface="Arial" charset="0"/>
              </a:rPr>
              <a:t>	Now</a:t>
            </a:r>
            <a:r>
              <a:rPr lang="en-US" altLang="en-US" dirty="0">
                <a:solidFill>
                  <a:prstClr val="black"/>
                </a:solidFill>
                <a:latin typeface="Arial" charset="0"/>
                <a:cs typeface="Arial" charset="0"/>
              </a:rPr>
              <a:t>,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a:t>
            </a:r>
            <a:r>
              <a:rPr lang="en-US" altLang="en-US" dirty="0" smtClean="0">
                <a:solidFill>
                  <a:prstClr val="black"/>
                </a:solidFill>
                <a:latin typeface="Arial" charset="0"/>
                <a:cs typeface="Arial" charset="0"/>
              </a:rPr>
              <a:t>stop</a:t>
            </a: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4813052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61</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1" dirty="0" smtClean="0">
                          <a:solidFill>
                            <a:schemeClr val="bg1"/>
                          </a:solidFill>
                        </a:rPr>
                        <a:t>94</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a:t>
            </a:r>
            <a:r>
              <a:rPr lang="en-US" altLang="en-US" dirty="0" smtClean="0">
                <a:latin typeface="Consolas" pitchFamily="49" charset="0"/>
                <a:cs typeface="Consolas" pitchFamily="49" charset="0"/>
              </a:rPr>
              <a:t>25 </a:t>
            </a:r>
            <a:r>
              <a:rPr lang="en-US" altLang="en-US" dirty="0">
                <a:latin typeface="Consolas" pitchFamily="49" charset="0"/>
                <a:cs typeface="Consolas" pitchFamily="49" charset="0"/>
              </a:rPr>
              <a:t>) </a:t>
            </a:r>
            <a:endParaRPr lang="en-CA" dirty="0"/>
          </a:p>
        </p:txBody>
      </p:sp>
      <p:cxnSp>
        <p:nvCxnSpPr>
          <p:cNvPr id="8" name="Straight Arrow Connector 7"/>
          <p:cNvCxnSpPr/>
          <p:nvPr/>
        </p:nvCxnSpPr>
        <p:spPr>
          <a:xfrm flipV="1">
            <a:off x="598486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384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62;</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839700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16;</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15;</a:t>
            </a:r>
          </a:p>
          <a:p>
            <a:pPr lvl="0">
              <a:buNone/>
            </a:pPr>
            <a:r>
              <a:rPr lang="en-US" altLang="en-US" dirty="0" smtClean="0">
                <a:solidFill>
                  <a:prstClr val="black"/>
                </a:solidFill>
                <a:latin typeface="Arial" charset="0"/>
                <a:cs typeface="Arial" charset="0"/>
              </a:rPr>
              <a:t>	Now</a:t>
            </a:r>
            <a:r>
              <a:rPr lang="en-US" altLang="en-US" dirty="0">
                <a:solidFill>
                  <a:prstClr val="black"/>
                </a:solidFill>
                <a:latin typeface="Arial" charset="0"/>
                <a:cs typeface="Arial" charset="0"/>
              </a:rPr>
              <a:t>, </a:t>
            </a:r>
            <a:r>
              <a:rPr lang="en-US" altLang="en-US" dirty="0">
                <a:solidFill>
                  <a:prstClr val="black"/>
                </a:solidFill>
                <a:latin typeface="Consolas" panose="020B0609020204030204" pitchFamily="49" charset="0"/>
                <a:cs typeface="Consolas" panose="020B0609020204030204" pitchFamily="49" charset="0"/>
              </a:rPr>
              <a:t>low &gt; high</a:t>
            </a:r>
            <a:r>
              <a:rPr lang="en-US" altLang="en-US" dirty="0">
                <a:solidFill>
                  <a:prstClr val="black"/>
                </a:solidFill>
                <a:latin typeface="Arial" charset="0"/>
                <a:cs typeface="Arial" charset="0"/>
              </a:rPr>
              <a:t>, so we </a:t>
            </a:r>
            <a:r>
              <a:rPr lang="en-US" altLang="en-US" dirty="0" smtClean="0">
                <a:solidFill>
                  <a:prstClr val="black"/>
                </a:solidFill>
                <a:latin typeface="Arial" charset="0"/>
                <a:cs typeface="Arial" charset="0"/>
              </a:rPr>
              <a:t>stop</a:t>
            </a:r>
          </a:p>
          <a:p>
            <a:pPr lvl="1"/>
            <a:r>
              <a:rPr lang="en-US" altLang="en-US" dirty="0" smtClean="0">
                <a:solidFill>
                  <a:prstClr val="black"/>
                </a:solidFill>
                <a:latin typeface="Arial" charset="0"/>
                <a:cs typeface="Arial" charset="0"/>
              </a:rPr>
              <a:t>Note, this is the worst-case scenario</a:t>
            </a:r>
          </a:p>
          <a:p>
            <a:pPr lvl="1"/>
            <a:r>
              <a:rPr lang="en-US" altLang="en-US" dirty="0" smtClean="0">
                <a:solidFill>
                  <a:prstClr val="black"/>
                </a:solidFill>
                <a:latin typeface="Arial" charset="0"/>
                <a:cs typeface="Arial" charset="0"/>
              </a:rPr>
              <a:t>The pivot is the second smallest element</a:t>
            </a:r>
            <a:endParaRPr lang="en-US" altLang="en-US" dirty="0">
              <a:solidFill>
                <a:prstClr val="black"/>
              </a:solidFill>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377426114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62</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a:t>
            </a:r>
            <a:r>
              <a:rPr lang="en-US" altLang="en-US" dirty="0" smtClean="0">
                <a:latin typeface="Consolas" pitchFamily="49" charset="0"/>
                <a:cs typeface="Consolas" pitchFamily="49" charset="0"/>
              </a:rPr>
              <a:t>25 </a:t>
            </a:r>
            <a:r>
              <a:rPr lang="en-US" altLang="en-US" dirty="0">
                <a:latin typeface="Consolas" pitchFamily="49" charset="0"/>
                <a:cs typeface="Consolas" pitchFamily="49" charset="0"/>
              </a:rPr>
              <a:t>) </a:t>
            </a:r>
            <a:endParaRPr lang="en-CA" dirty="0"/>
          </a:p>
        </p:txBody>
      </p:sp>
      <p:cxnSp>
        <p:nvCxnSpPr>
          <p:cNvPr id="8" name="Straight Arrow Connector 7"/>
          <p:cNvCxnSpPr/>
          <p:nvPr/>
        </p:nvCxnSpPr>
        <p:spPr>
          <a:xfrm flipV="1">
            <a:off x="5984864"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38472"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flipH="1" flipV="1">
            <a:off x="6084168" y="2204864"/>
            <a:ext cx="2722656" cy="805736"/>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rot="4097467" flipH="1" flipV="1">
            <a:off x="5124080" y="3415413"/>
            <a:ext cx="2823382" cy="994822"/>
          </a:xfrm>
          <a:prstGeom prst="arc">
            <a:avLst>
              <a:gd name="adj1" fmla="val 10992143"/>
              <a:gd name="adj2" fmla="val 21219815"/>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Rectangle 13"/>
          <p:cNvSpPr/>
          <p:nvPr/>
        </p:nvSpPr>
        <p:spPr>
          <a:xfrm>
            <a:off x="6957759" y="5025677"/>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62;</a:t>
            </a: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99978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latin typeface="Arial" charset="0"/>
                <a:cs typeface="Arial" charset="0"/>
              </a:rPr>
              <a:t>Median-of-three</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It is difficult to find the median so consider another strategy:</a:t>
            </a:r>
          </a:p>
          <a:p>
            <a:pPr lvl="1"/>
            <a:r>
              <a:rPr lang="en-US" altLang="en-US" smtClean="0">
                <a:latin typeface="Arial" charset="0"/>
                <a:cs typeface="Arial" charset="0"/>
              </a:rPr>
              <a:t>Choose the median of the first, middle, and last entries in the list</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This will usually give a better approximation of the actual median</a:t>
            </a:r>
          </a:p>
        </p:txBody>
      </p:sp>
      <p:pic>
        <p:nvPicPr>
          <p:cNvPr id="12292" name="Picture 5" descr="q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284538"/>
            <a:ext cx="56165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7.6.3</a:t>
            </a:r>
          </a:p>
        </p:txBody>
      </p:sp>
    </p:spTree>
    <p:extLst>
      <p:ext uri="{BB962C8B-B14F-4D97-AF65-F5344CB8AC3E}">
        <p14:creationId xmlns:p14="http://schemas.microsoft.com/office/powerpoint/2010/main" val="30674540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15, 25 ) </a:t>
            </a:r>
          </a:p>
          <a:p>
            <a:pPr>
              <a:buNone/>
            </a:pP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t>
            </a:r>
            <a:r>
              <a:rPr lang="en-US" altLang="en-US" dirty="0" smtClean="0">
                <a:latin typeface="Arial" charset="0"/>
                <a:cs typeface="Arial" charset="0"/>
              </a:rPr>
              <a:t>continue calling </a:t>
            </a:r>
            <a:r>
              <a:rPr lang="en-US" altLang="en-US" dirty="0">
                <a:latin typeface="Arial" charset="0"/>
                <a:cs typeface="Arial" charset="0"/>
              </a:rPr>
              <a:t>quicksort </a:t>
            </a:r>
            <a:r>
              <a:rPr lang="en-US" altLang="en-US" dirty="0" smtClean="0">
                <a:latin typeface="Arial" charset="0"/>
                <a:cs typeface="Arial" charset="0"/>
              </a:rPr>
              <a:t>recursively on the first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15, 16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8" name="Table 7"/>
          <p:cNvGraphicFramePr>
            <a:graphicFrameLocks noGrp="1"/>
          </p:cNvGraphicFramePr>
          <p:nvPr>
            <p:extLst>
              <p:ext uri="{D42A27DB-BD31-4B8C-83A1-F6EECF244321}">
                <p14:modId xmlns:p14="http://schemas.microsoft.com/office/powerpoint/2010/main" val="132826997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7770957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executing </a:t>
            </a:r>
            <a:r>
              <a:rPr lang="en-US" altLang="en-US" dirty="0" smtClean="0">
                <a:latin typeface="Consolas" pitchFamily="49" charset="0"/>
                <a:cs typeface="Consolas" pitchFamily="49" charset="0"/>
              </a:rPr>
              <a:t>quicksort( </a:t>
            </a:r>
            <a:r>
              <a:rPr lang="en-US" altLang="en-US" dirty="0">
                <a:latin typeface="Consolas" pitchFamily="49" charset="0"/>
                <a:cs typeface="Consolas" pitchFamily="49" charset="0"/>
              </a:rPr>
              <a:t>array,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16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15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21181851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1576174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Insertion sort immediately returns</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6" name="Rectangle 5"/>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endParaRPr lang="en-CA" dirty="0"/>
          </a:p>
        </p:txBody>
      </p:sp>
      <p:sp>
        <p:nvSpPr>
          <p:cNvPr id="11" name="Rectangle 10"/>
          <p:cNvSpPr/>
          <p:nvPr/>
        </p:nvSpPr>
        <p:spPr>
          <a:xfrm>
            <a:off x="5148064" y="5013176"/>
            <a:ext cx="4320480"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smtClean="0">
                <a:latin typeface="Consolas" pitchFamily="49" charset="0"/>
                <a:cs typeface="Consolas" pitchFamily="49" charset="0"/>
              </a:rPr>
              <a:t>, 15, 16 </a:t>
            </a:r>
            <a:r>
              <a:rPr lang="en-US" altLang="en-US" dirty="0">
                <a:latin typeface="Consolas" pitchFamily="49" charset="0"/>
                <a:cs typeface="Consolas" pitchFamily="49" charset="0"/>
              </a:rPr>
              <a:t>) </a:t>
            </a:r>
            <a:endParaRPr lang="en-CA" dirty="0"/>
          </a:p>
        </p:txBody>
      </p:sp>
      <p:graphicFrame>
        <p:nvGraphicFramePr>
          <p:cNvPr id="12" name="Table 11"/>
          <p:cNvGraphicFramePr>
            <a:graphicFrameLocks noGrp="1"/>
          </p:cNvGraphicFramePr>
          <p:nvPr>
            <p:extLst>
              <p:ext uri="{D42A27DB-BD31-4B8C-83A1-F6EECF244321}">
                <p14:modId xmlns:p14="http://schemas.microsoft.com/office/powerpoint/2010/main" val="211818518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0855195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smtClean="0">
                <a:latin typeface="Consolas" panose="020B0609020204030204" pitchFamily="49" charset="0"/>
                <a:cs typeface="Consolas" panose="020B0609020204030204" pitchFamily="49" charset="0"/>
              </a:rPr>
              <a:t>quicksort</a:t>
            </a:r>
            <a:r>
              <a:rPr lang="en-US" altLang="en-US" dirty="0" smtClean="0">
                <a:latin typeface="Arial" charset="0"/>
                <a:cs typeface="Arial" charset="0"/>
              </a:rPr>
              <a:t> </a:t>
            </a:r>
            <a:r>
              <a:rPr lang="en-US" altLang="en-US" dirty="0">
                <a:latin typeface="Arial" charset="0"/>
                <a:cs typeface="Arial" charset="0"/>
              </a:rPr>
              <a:t>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sp>
        <p:nvSpPr>
          <p:cNvPr id="13" name="Rectangle 12"/>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15, 16 </a:t>
            </a:r>
            <a:r>
              <a:rPr lang="en-US" altLang="en-US" dirty="0">
                <a:latin typeface="Consolas" pitchFamily="49" charset="0"/>
                <a:cs typeface="Consolas" pitchFamily="49" charset="0"/>
              </a:rPr>
              <a:t>) </a:t>
            </a:r>
            <a:endParaRPr lang="en-CA" dirty="0"/>
          </a:p>
        </p:txBody>
      </p:sp>
      <p:graphicFrame>
        <p:nvGraphicFramePr>
          <p:cNvPr id="15" name="Table 14"/>
          <p:cNvGraphicFramePr>
            <a:graphicFrameLocks noGrp="1"/>
          </p:cNvGraphicFramePr>
          <p:nvPr>
            <p:extLst>
              <p:ext uri="{D42A27DB-BD31-4B8C-83A1-F6EECF244321}">
                <p14:modId xmlns:p14="http://schemas.microsoft.com/office/powerpoint/2010/main" val="118662251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0421491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back to executing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15</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 quicksort </a:t>
            </a:r>
            <a:r>
              <a:rPr lang="en-US" altLang="en-US" dirty="0" smtClean="0">
                <a:latin typeface="Arial" charset="0"/>
                <a:cs typeface="Arial" charset="0"/>
              </a:rPr>
              <a:t>recursively on the second half</a:t>
            </a:r>
            <a:endParaRPr lang="en-US" altLang="en-US" dirty="0">
              <a:latin typeface="Arial" charset="0"/>
              <a:cs typeface="Arial"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quicksort(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15, 16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quicksort( array, </a:t>
            </a:r>
            <a:r>
              <a:rPr lang="en-US" altLang="en-US" dirty="0" smtClean="0">
                <a:latin typeface="Consolas" panose="020B0609020204030204" pitchFamily="49" charset="0"/>
                <a:cs typeface="Consolas" panose="020B0609020204030204" pitchFamily="49" charset="0"/>
              </a:rPr>
              <a:t>17, 25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63957479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tx1"/>
                          </a:solidFill>
                        </a:rPr>
                        <a:t>62</a:t>
                      </a:r>
                      <a:endParaRPr lang="en-CA"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110895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a:t>
            </a:r>
            <a:r>
              <a:rPr lang="en-US" altLang="en-US" dirty="0" smtClean="0">
                <a:latin typeface="Arial" charset="0"/>
                <a:cs typeface="Arial" charset="0"/>
              </a:rPr>
              <a:t>now calling </a:t>
            </a:r>
            <a:r>
              <a:rPr lang="en-US" altLang="en-US" dirty="0">
                <a:latin typeface="Consolas" pitchFamily="49" charset="0"/>
                <a:cs typeface="Consolas" pitchFamily="49" charset="0"/>
              </a:rPr>
              <a:t>quicksort( array, </a:t>
            </a:r>
            <a:r>
              <a:rPr lang="en-US" altLang="en-US" dirty="0" smtClean="0">
                <a:latin typeface="Consolas" pitchFamily="49" charset="0"/>
                <a:cs typeface="Consolas" pitchFamily="49" charset="0"/>
              </a:rPr>
              <a:t>17,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a:t>
            </a:r>
            <a:r>
              <a:rPr lang="en-US" altLang="en-US" dirty="0" smtClean="0">
                <a:latin typeface="Times New Roman" panose="02020603050405020304" pitchFamily="18" charset="0"/>
                <a:cs typeface="Times New Roman" panose="02020603050405020304" pitchFamily="18" charset="0"/>
              </a:rPr>
              <a:t>17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17 </a:t>
            </a:r>
            <a:r>
              <a:rPr lang="en-US" altLang="en-US" dirty="0">
                <a:latin typeface="Consolas" panose="020B0609020204030204" pitchFamily="49" charset="0"/>
                <a:cs typeface="Consolas" panose="020B0609020204030204" pitchFamily="49" charset="0"/>
              </a:rPr>
              <a:t>+ 25)/2; // == </a:t>
            </a:r>
            <a:r>
              <a:rPr lang="en-US" altLang="en-US" dirty="0" smtClean="0">
                <a:latin typeface="Consolas" panose="020B0609020204030204" pitchFamily="49" charset="0"/>
                <a:cs typeface="Consolas" panose="020B0609020204030204" pitchFamily="49" charset="0"/>
              </a:rPr>
              <a:t>21</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23154529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3886530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a:t>
            </a:r>
            <a:r>
              <a:rPr lang="en-US" altLang="en-US" dirty="0" smtClean="0">
                <a:latin typeface="Times New Roman" panose="02020603050405020304" pitchFamily="18" charset="0"/>
                <a:cs typeface="Times New Roman" panose="02020603050405020304" pitchFamily="18" charset="0"/>
              </a:rPr>
              <a:t>17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17 </a:t>
            </a:r>
            <a:r>
              <a:rPr lang="en-US" altLang="en-US" dirty="0">
                <a:latin typeface="Consolas" panose="020B0609020204030204" pitchFamily="49" charset="0"/>
                <a:cs typeface="Consolas" panose="020B0609020204030204" pitchFamily="49" charset="0"/>
              </a:rPr>
              <a:t>+ 25)/2; // == </a:t>
            </a:r>
            <a:r>
              <a:rPr lang="en-US" altLang="en-US" dirty="0" smtClean="0">
                <a:latin typeface="Consolas" panose="020B0609020204030204" pitchFamily="49" charset="0"/>
                <a:cs typeface="Consolas" panose="020B0609020204030204" pitchFamily="49" charset="0"/>
              </a:rPr>
              <a:t>21</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10008940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89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77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94</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6197269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a:t>
            </a:r>
            <a:r>
              <a:rPr lang="en-US" altLang="en-US" dirty="0" smtClean="0">
                <a:latin typeface="Times New Roman" panose="02020603050405020304" pitchFamily="18" charset="0"/>
                <a:cs typeface="Times New Roman" panose="02020603050405020304" pitchFamily="18" charset="0"/>
              </a:rPr>
              <a:t>17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17 </a:t>
            </a:r>
            <a:r>
              <a:rPr lang="en-US" altLang="en-US" dirty="0">
                <a:latin typeface="Consolas" panose="020B0609020204030204" pitchFamily="49" charset="0"/>
                <a:cs typeface="Consolas" panose="020B0609020204030204" pitchFamily="49" charset="0"/>
              </a:rPr>
              <a:t>+ 25)/2; // == </a:t>
            </a:r>
            <a:r>
              <a:rPr lang="en-US" altLang="en-US" dirty="0" smtClean="0">
                <a:latin typeface="Consolas" panose="020B0609020204030204" pitchFamily="49" charset="0"/>
                <a:cs typeface="Consolas" panose="020B0609020204030204" pitchFamily="49" charset="0"/>
              </a:rPr>
              <a:t>21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pivot = </a:t>
            </a:r>
            <a:r>
              <a:rPr lang="en-US" altLang="en-US" b="1" dirty="0" smtClean="0">
                <a:solidFill>
                  <a:srgbClr val="FF0000"/>
                </a:solidFill>
                <a:latin typeface="Consolas" panose="020B0609020204030204" pitchFamily="49" charset="0"/>
                <a:cs typeface="Consolas" panose="020B0609020204030204" pitchFamily="49" charset="0"/>
              </a:rPr>
              <a:t>89</a:t>
            </a:r>
            <a:endParaRPr lang="en-US" altLang="en-US" b="1" dirty="0">
              <a:solidFill>
                <a:srgbClr val="FF0000"/>
              </a:solidFill>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50982683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89</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77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94</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917542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a:latin typeface="Times New Roman" panose="02020603050405020304" pitchFamily="18" charset="0"/>
                <a:cs typeface="Times New Roman" panose="02020603050405020304" pitchFamily="18" charset="0"/>
              </a:rPr>
              <a:t>25 – </a:t>
            </a:r>
            <a:r>
              <a:rPr lang="en-US" altLang="en-US" dirty="0" smtClean="0">
                <a:latin typeface="Times New Roman" panose="02020603050405020304" pitchFamily="18" charset="0"/>
                <a:cs typeface="Times New Roman" panose="02020603050405020304" pitchFamily="18" charset="0"/>
              </a:rPr>
              <a:t>17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the pivot</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17 </a:t>
            </a:r>
            <a:r>
              <a:rPr lang="en-US" altLang="en-US" dirty="0">
                <a:latin typeface="Consolas" panose="020B0609020204030204" pitchFamily="49" charset="0"/>
                <a:cs typeface="Consolas" panose="020B0609020204030204" pitchFamily="49" charset="0"/>
              </a:rPr>
              <a:t>+ 25)/2; // == </a:t>
            </a:r>
            <a:r>
              <a:rPr lang="en-US" altLang="en-US" dirty="0" smtClean="0">
                <a:latin typeface="Consolas" panose="020B0609020204030204" pitchFamily="49" charset="0"/>
                <a:cs typeface="Consolas" panose="020B0609020204030204" pitchFamily="49" charset="0"/>
              </a:rPr>
              <a:t>21</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pivot = </a:t>
            </a:r>
            <a:r>
              <a:rPr lang="en-US" altLang="en-US" b="1" dirty="0" smtClean="0">
                <a:solidFill>
                  <a:srgbClr val="FF0000"/>
                </a:solidFill>
                <a:latin typeface="Consolas" panose="020B0609020204030204" pitchFamily="49" charset="0"/>
                <a:cs typeface="Consolas" panose="020B0609020204030204" pitchFamily="49" charset="0"/>
              </a:rPr>
              <a:t>89</a:t>
            </a:r>
            <a:endParaRPr lang="en-US" altLang="en-US" b="1" dirty="0">
              <a:solidFill>
                <a:srgbClr val="FF0000"/>
              </a:solidFill>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396628991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1" dirty="0" smtClean="0">
                          <a:solidFill>
                            <a:schemeClr val="bg1"/>
                          </a:solidFill>
                        </a:rPr>
                        <a:t>77</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94</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sp>
        <p:nvSpPr>
          <p:cNvPr id="9" name="Arc 8"/>
          <p:cNvSpPr/>
          <p:nvPr/>
        </p:nvSpPr>
        <p:spPr>
          <a:xfrm flipV="1">
            <a:off x="7852792" y="2105560"/>
            <a:ext cx="891392"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V="1">
            <a:off x="6471504" y="2105560"/>
            <a:ext cx="1224136" cy="963400"/>
          </a:xfrm>
          <a:prstGeom prst="arc">
            <a:avLst>
              <a:gd name="adj1" fmla="val 10992143"/>
              <a:gd name="adj2" fmla="val 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2710829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Quicksort example</a:t>
            </a:r>
          </a:p>
        </p:txBody>
      </p:sp>
      <p:sp>
        <p:nvSpPr>
          <p:cNvPr id="23555" name="Rectangle 3"/>
          <p:cNvSpPr>
            <a:spLocks noGrp="1" noChangeArrowheads="1"/>
          </p:cNvSpPr>
          <p:nvPr>
            <p:ph type="body" idx="1"/>
          </p:nvPr>
        </p:nvSpPr>
        <p:spPr/>
        <p:txBody>
          <a:bodyPr/>
          <a:lstStyle/>
          <a:p>
            <a:pPr>
              <a:buNone/>
            </a:pPr>
            <a:r>
              <a:rPr lang="en-US" altLang="en-US" dirty="0">
                <a:latin typeface="Arial" charset="0"/>
                <a:cs typeface="Arial" charset="0"/>
              </a:rPr>
              <a:t>	We are now calling </a:t>
            </a:r>
            <a:r>
              <a:rPr lang="en-US" altLang="en-US" dirty="0">
                <a:latin typeface="Consolas" pitchFamily="49" charset="0"/>
                <a:cs typeface="Consolas" pitchFamily="49" charset="0"/>
              </a:rPr>
              <a:t>quicksort( array, 17, 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Searching forward and backward:</a:t>
            </a:r>
          </a:p>
          <a:p>
            <a:pPr marL="457200" lvl="1" indent="0">
              <a:buNone/>
            </a:pPr>
            <a:r>
              <a:rPr lang="en-US" altLang="en-US" dirty="0">
                <a:latin typeface="Consolas" panose="020B0609020204030204" pitchFamily="49" charset="0"/>
                <a:cs typeface="Consolas" panose="020B0609020204030204" pitchFamily="49" charset="0"/>
              </a:rPr>
              <a:t>	low = </a:t>
            </a:r>
            <a:r>
              <a:rPr lang="en-US" altLang="en-US" dirty="0" smtClean="0">
                <a:latin typeface="Consolas" panose="020B0609020204030204" pitchFamily="49" charset="0"/>
                <a:cs typeface="Consolas" panose="020B0609020204030204" pitchFamily="49" charset="0"/>
              </a:rPr>
              <a:t>18;</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high = </a:t>
            </a:r>
            <a:r>
              <a:rPr lang="en-US" altLang="en-US" dirty="0" smtClean="0">
                <a:latin typeface="Consolas" panose="020B0609020204030204" pitchFamily="49" charset="0"/>
                <a:cs typeface="Consolas" panose="020B0609020204030204" pitchFamily="49" charset="0"/>
              </a:rPr>
              <a:t>22;</a:t>
            </a:r>
            <a:endParaRPr lang="en-US" altLang="en-US" dirty="0">
              <a:latin typeface="Consolas" panose="020B0609020204030204" pitchFamily="49" charset="0"/>
              <a:cs typeface="Consolas" panose="020B0609020204030204" pitchFamily="49" charset="0"/>
            </a:endParaRPr>
          </a:p>
        </p:txBody>
      </p:sp>
      <p:sp>
        <p:nvSpPr>
          <p:cNvPr id="2356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a:t>7.6.5</a:t>
            </a:r>
          </a:p>
        </p:txBody>
      </p:sp>
      <p:sp>
        <p:nvSpPr>
          <p:cNvPr id="11" name="Rectangle 10"/>
          <p:cNvSpPr/>
          <p:nvPr/>
        </p:nvSpPr>
        <p:spPr>
          <a:xfrm>
            <a:off x="5148064" y="609329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
        <p:nvSpPr>
          <p:cNvPr id="12" name="Rectangle 11"/>
          <p:cNvSpPr/>
          <p:nvPr/>
        </p:nvSpPr>
        <p:spPr>
          <a:xfrm>
            <a:off x="5148064" y="573325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15, 25 </a:t>
            </a:r>
            <a:r>
              <a:rPr lang="en-US" altLang="en-US" dirty="0">
                <a:latin typeface="Consolas" pitchFamily="49" charset="0"/>
                <a:cs typeface="Consolas" pitchFamily="49" charset="0"/>
              </a:rPr>
              <a:t>) </a:t>
            </a:r>
            <a:endParaRPr lang="en-CA" dirty="0"/>
          </a:p>
        </p:txBody>
      </p:sp>
      <p:graphicFrame>
        <p:nvGraphicFramePr>
          <p:cNvPr id="14" name="Table 13"/>
          <p:cNvGraphicFramePr>
            <a:graphicFrameLocks noGrp="1"/>
          </p:cNvGraphicFramePr>
          <p:nvPr>
            <p:extLst>
              <p:ext uri="{D42A27DB-BD31-4B8C-83A1-F6EECF244321}">
                <p14:modId xmlns:p14="http://schemas.microsoft.com/office/powerpoint/2010/main" val="82214794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95</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1" dirty="0" smtClean="0">
                          <a:solidFill>
                            <a:schemeClr val="bg1"/>
                          </a:solidFill>
                        </a:rPr>
                        <a:t>88</a:t>
                      </a:r>
                      <a:endParaRPr lang="en-CA" sz="2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2000" b="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smtClean="0">
                <a:latin typeface="Consolas" pitchFamily="49" charset="0"/>
                <a:cs typeface="Consolas" pitchFamily="49" charset="0"/>
              </a:rPr>
              <a:t>quicksort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17, 25 </a:t>
            </a:r>
            <a:r>
              <a:rPr lang="en-US" altLang="en-US" dirty="0">
                <a:latin typeface="Consolas" pitchFamily="49" charset="0"/>
                <a:cs typeface="Consolas" pitchFamily="49" charset="0"/>
              </a:rPr>
              <a:t>) </a:t>
            </a:r>
            <a:endParaRPr lang="en-CA" dirty="0"/>
          </a:p>
        </p:txBody>
      </p:sp>
      <p:cxnSp>
        <p:nvCxnSpPr>
          <p:cNvPr id="13" name="Straight Arrow Connector 12"/>
          <p:cNvCxnSpPr/>
          <p:nvPr/>
        </p:nvCxnSpPr>
        <p:spPr>
          <a:xfrm flipV="1">
            <a:off x="6718592" y="2677856"/>
            <a:ext cx="0" cy="360040"/>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141336" y="2664208"/>
            <a:ext cx="0" cy="36004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57759" y="4653136"/>
            <a:ext cx="1577676" cy="369332"/>
          </a:xfrm>
          <a:prstGeom prst="rect">
            <a:avLst/>
          </a:prstGeom>
        </p:spPr>
        <p:txBody>
          <a:bodyPr wrap="none">
            <a:spAutoFit/>
          </a:bodyPr>
          <a:lstStyle/>
          <a:p>
            <a:r>
              <a:rPr lang="en-US" altLang="en-US" dirty="0">
                <a:latin typeface="Consolas" panose="020B0609020204030204" pitchFamily="49" charset="0"/>
                <a:cs typeface="Consolas" panose="020B0609020204030204" pitchFamily="49" charset="0"/>
              </a:rPr>
              <a:t>pivot = </a:t>
            </a:r>
            <a:r>
              <a:rPr lang="en-US" altLang="en-US" dirty="0" smtClean="0">
                <a:latin typeface="Consolas" panose="020B0609020204030204" pitchFamily="49" charset="0"/>
                <a:cs typeface="Consolas" panose="020B0609020204030204" pitchFamily="49" charset="0"/>
              </a:rPr>
              <a:t>89;</a:t>
            </a:r>
            <a:endParaRPr lang="en-US" altLang="en-US" dirty="0">
              <a:latin typeface="Consolas" panose="020B0609020204030204" pitchFamily="49" charset="0"/>
              <a:cs typeface="Consolas" panose="020B0609020204030204" pitchFamily="49" charset="0"/>
            </a:endParaRPr>
          </a:p>
        </p:txBody>
      </p:sp>
      <p:pic>
        <p:nvPicPr>
          <p:cNvPr id="17" name="Picture 2" descr="http://www.crwflags.com/fotw/images/f/f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742" y="1052736"/>
            <a:ext cx="1010400" cy="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09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35C851FC52D24495D3EF0F82C296CE" ma:contentTypeVersion="" ma:contentTypeDescription="Create a new document." ma:contentTypeScope="" ma:versionID="0f33d12874ba270e62c08159800080f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99EDB2C-C2AB-4A40-840A-03E7F94295F6}"/>
</file>

<file path=customXml/itemProps2.xml><?xml version="1.0" encoding="utf-8"?>
<ds:datastoreItem xmlns:ds="http://schemas.openxmlformats.org/officeDocument/2006/customXml" ds:itemID="{BB54B756-91BC-46C6-848D-63F72AB80EDD}"/>
</file>

<file path=customXml/itemProps3.xml><?xml version="1.0" encoding="utf-8"?>
<ds:datastoreItem xmlns:ds="http://schemas.openxmlformats.org/officeDocument/2006/customXml" ds:itemID="{09EFACC2-BA46-4D1F-86A4-AF23A7A83463}"/>
</file>

<file path=docProps/app.xml><?xml version="1.0" encoding="utf-8"?>
<Properties xmlns="http://schemas.openxmlformats.org/officeDocument/2006/extended-properties" xmlns:vt="http://schemas.openxmlformats.org/officeDocument/2006/docPropsVTypes">
  <Template/>
  <TotalTime>15513</TotalTime>
  <Words>7605</Words>
  <Application>Microsoft Office PowerPoint</Application>
  <PresentationFormat>On-screen Show (4:3)</PresentationFormat>
  <Paragraphs>6352</Paragraphs>
  <Slides>125</Slides>
  <Notes>125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125</vt:i4>
      </vt:variant>
    </vt:vector>
  </HeadingPairs>
  <TitlesOfParts>
    <vt:vector size="127" baseType="lpstr">
      <vt:lpstr>Custom Design</vt:lpstr>
      <vt:lpstr>Equation</vt:lpstr>
      <vt:lpstr>PowerPoint Presentation</vt:lpstr>
      <vt:lpstr>Outline</vt:lpstr>
      <vt:lpstr>Strategy</vt:lpstr>
      <vt:lpstr>Quicksort</vt:lpstr>
      <vt:lpstr>Quicksort</vt:lpstr>
      <vt:lpstr>Run-time analysis</vt:lpstr>
      <vt:lpstr>Worst-case scenario</vt:lpstr>
      <vt:lpstr>Worst-case scenario</vt:lpstr>
      <vt:lpstr>Median-of-three</vt:lpstr>
      <vt:lpstr>Median-of-three</vt:lpstr>
      <vt:lpstr>Median-of-three</vt:lpstr>
      <vt:lpstr>Median-of-three</vt:lpstr>
      <vt:lpstr>Implementation</vt:lpstr>
      <vt:lpstr>Implementation</vt:lpstr>
      <vt:lpstr>Implementation</vt:lpstr>
      <vt:lpstr>Implementation</vt:lpstr>
      <vt:lpstr>Implementation</vt:lpstr>
      <vt:lpstr>Implementation</vt:lpstr>
      <vt:lpstr>Implementation</vt:lpstr>
      <vt:lpstr>Implementation</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Black Board Example</vt:lpstr>
      <vt:lpstr>Memory Requirements</vt:lpstr>
      <vt:lpstr>Run-time Summary</vt:lpstr>
      <vt:lpstr>Further Modifications</vt:lpstr>
      <vt:lpstr>Further Modifications</vt:lpstr>
      <vt:lpstr>Further Modifications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1161</cp:revision>
  <dcterms:created xsi:type="dcterms:W3CDTF">2009-09-11T23:00:44Z</dcterms:created>
  <dcterms:modified xsi:type="dcterms:W3CDTF">2014-03-11T12:20:28Z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0x010100D735C851FC52D24495D3EF0F82C296CE</vt:lpwstr>
  </property>
</Properties>
</file>