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s/slide18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20.xml" ContentType="application/vnd.openxmlformats-officedocument.presentationml.slide+xml"/>
  <Override PartName="/ppt/slides/slide119.xml" ContentType="application/vnd.openxmlformats-officedocument.presentationml.slide+xml"/>
  <Override PartName="/ppt/slides/slide118.xml" ContentType="application/vnd.openxmlformats-officedocument.presentationml.slide+xml"/>
  <Override PartName="/ppt/slides/slide117.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7.xml" ContentType="application/vnd.openxmlformats-officedocument.presentationml.slide+xml"/>
  <Override PartName="/ppt/slides/slide126.xml" ContentType="application/vnd.openxmlformats-officedocument.presentationml.slide+xml"/>
  <Override PartName="/ppt/slides/slide125.xml" ContentType="application/vnd.openxmlformats-officedocument.presentationml.slide+xml"/>
  <Override PartName="/ppt/slides/slide124.xml" ContentType="application/vnd.openxmlformats-officedocument.presentationml.slide+xml"/>
  <Override PartName="/ppt/slides/slide116.xml" ContentType="application/vnd.openxmlformats-officedocument.presentationml.slide+xml"/>
  <Override PartName="/ppt/slides/slide115.xml" ContentType="application/vnd.openxmlformats-officedocument.presentationml.slide+xml"/>
  <Override PartName="/ppt/slides/slide114.xml" ContentType="application/vnd.openxmlformats-officedocument.presentationml.slide+xml"/>
  <Override PartName="/ppt/slides/slide107.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83.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18.xml" ContentType="application/vnd.openxmlformats-officedocument.presentationml.slide+xml"/>
  <Override PartName="/ppt/slides/slide217.xml" ContentType="application/vnd.openxmlformats-officedocument.presentationml.slide+xml"/>
  <Override PartName="/ppt/slides/slide216.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1.xml" ContentType="application/vnd.openxmlformats-officedocument.presentationml.slide+xml"/>
  <Override PartName="/ppt/slides/slide230.xml" ContentType="application/vnd.openxmlformats-officedocument.presentationml.slide+xml"/>
  <Override PartName="/ppt/slides/slide229.xml" ContentType="application/vnd.openxmlformats-officedocument.presentationml.slide+xml"/>
  <Override PartName="/ppt/slides/slide228.xml" ContentType="application/vnd.openxmlformats-officedocument.presentationml.slide+xml"/>
  <Override PartName="/ppt/slides/slide227.xml" ContentType="application/vnd.openxmlformats-officedocument.presentationml.slide+xml"/>
  <Override PartName="/ppt/slides/slide226.xml" ContentType="application/vnd.openxmlformats-officedocument.presentationml.slide+xml"/>
  <Override PartName="/ppt/slides/slide211.xml" ContentType="application/vnd.openxmlformats-officedocument.presentationml.slide+xml"/>
  <Override PartName="/ppt/slides/slide210.xml" ContentType="application/vnd.openxmlformats-officedocument.presentationml.slide+xml"/>
  <Override PartName="/ppt/slides/slide209.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1.xml" ContentType="application/vnd.openxmlformats-officedocument.presentationml.slide+xml"/>
  <Override PartName="/ppt/slides/slide190.xml" ContentType="application/vnd.openxmlformats-officedocument.presentationml.slide+xml"/>
  <Override PartName="/ppt/slides/slide189.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4.xml" ContentType="application/vnd.openxmlformats-officedocument.presentationml.slide+xml"/>
  <Override PartName="/ppt/slides/slide203.xml" ContentType="application/vnd.openxmlformats-officedocument.presentationml.slide+xml"/>
  <Override PartName="/ppt/slides/slide202.xml" ContentType="application/vnd.openxmlformats-officedocument.presentationml.slide+xml"/>
  <Override PartName="/ppt/slides/slide201.xml" ContentType="application/vnd.openxmlformats-officedocument.presentationml.slide+xml"/>
  <Override PartName="/ppt/slides/slide200.xml" ContentType="application/vnd.openxmlformats-officedocument.presentationml.slide+xml"/>
  <Override PartName="/ppt/slides/slide199.xml" ContentType="application/vnd.openxmlformats-officedocument.presentationml.slide+xml"/>
  <Override PartName="/ppt/slides/slide236.xml" ContentType="application/vnd.openxmlformats-officedocument.presentationml.slide+xml"/>
  <Override PartName="/ppt/slides/slide182.xml" ContentType="application/vnd.openxmlformats-officedocument.presentationml.slide+xml"/>
  <Override PartName="/ppt/slides/slide181.xml" ContentType="application/vnd.openxmlformats-officedocument.presentationml.slide+xml"/>
  <Override PartName="/ppt/slides/slide147.xml" ContentType="application/vnd.openxmlformats-officedocument.presentationml.slide+xml"/>
  <Override PartName="/ppt/slides/slide146.xml" ContentType="application/vnd.openxmlformats-officedocument.presentationml.slide+xml"/>
  <Override PartName="/ppt/slides/slide145.xml" ContentType="application/vnd.openxmlformats-officedocument.presentationml.slide+xml"/>
  <Override PartName="/ppt/slides/slide144.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4.xml" ContentType="application/vnd.openxmlformats-officedocument.presentationml.slide+xml"/>
  <Override PartName="/ppt/slides/slide153.xml" ContentType="application/vnd.openxmlformats-officedocument.presentationml.slide+xml"/>
  <Override PartName="/ppt/slides/slide152.xml" ContentType="application/vnd.openxmlformats-officedocument.presentationml.slide+xml"/>
  <Override PartName="/ppt/slides/slide151.xml" ContentType="application/vnd.openxmlformats-officedocument.presentationml.slide+xml"/>
  <Override PartName="/ppt/slides/slide143.xml" ContentType="application/vnd.openxmlformats-officedocument.presentationml.slide+xml"/>
  <Override PartName="/ppt/slides/slide142.xml" ContentType="application/vnd.openxmlformats-officedocument.presentationml.slide+xml"/>
  <Override PartName="/ppt/slides/slide141.xml" ContentType="application/vnd.openxmlformats-officedocument.presentationml.slide+xml"/>
  <Override PartName="/ppt/slides/slide134.xml" ContentType="application/vnd.openxmlformats-officedocument.presentationml.slide+xml"/>
  <Override PartName="/ppt/slides/slide133.xml" ContentType="application/vnd.openxmlformats-officedocument.presentationml.slide+xml"/>
  <Override PartName="/ppt/slides/slide132.xml" ContentType="application/vnd.openxmlformats-officedocument.presentationml.slide+xml"/>
  <Override PartName="/ppt/slides/slide131.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74.xml" ContentType="application/vnd.openxmlformats-officedocument.presentationml.slide+xml"/>
  <Override PartName="/ppt/slides/slide173.xml" ContentType="application/vnd.openxmlformats-officedocument.presentationml.slide+xml"/>
  <Override PartName="/ppt/slides/slide172.xml" ContentType="application/vnd.openxmlformats-officedocument.presentationml.slide+xml"/>
  <Override PartName="/ppt/slides/slide171.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70.xml" ContentType="application/vnd.openxmlformats-officedocument.presentationml.slide+xml"/>
  <Override PartName="/ppt/slides/slide169.xml" ContentType="application/vnd.openxmlformats-officedocument.presentationml.slide+xml"/>
  <Override PartName="/ppt/slides/slide168.xml" ContentType="application/vnd.openxmlformats-officedocument.presentationml.slide+xml"/>
  <Override PartName="/ppt/slides/slide161.xml" ContentType="application/vnd.openxmlformats-officedocument.presentationml.slide+xml"/>
  <Override PartName="/ppt/slides/slide160.xml" ContentType="application/vnd.openxmlformats-officedocument.presentationml.slide+xml"/>
  <Override PartName="/ppt/slides/slide159.xml" ContentType="application/vnd.openxmlformats-officedocument.presentationml.slide+xml"/>
  <Override PartName="/ppt/slides/slide158.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23.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22.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slideMasters/slideMaster1.xml" ContentType="application/vnd.openxmlformats-officedocument.presentationml.slideMaster+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5.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81.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20.xml" ContentType="application/vnd.openxmlformats-officedocument.presentationml.notesSlide+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80.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3.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4.xml" ContentType="application/vnd.openxmlformats-officedocument.presentationml.notesSlide+xml"/>
  <Override PartName="/ppt/notesSlides/notesSlide79.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9.xml" ContentType="application/vnd.openxmlformats-officedocument.presentationml.notesSlide+xml"/>
  <Override PartName="/ppt/notesSlides/notesSlide72.xml" ContentType="application/vnd.openxmlformats-officedocument.presentationml.notesSlide+xml"/>
  <Override PartName="/ppt/notesSlides/notesSlide67.xml" ContentType="application/vnd.openxmlformats-officedocument.presentationml.notesSlide+xml"/>
  <Override PartName="/ppt/notesSlides/notesSlide60.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1.xml" ContentType="application/vnd.openxmlformats-officedocument.presentationml.notesSlide+xml"/>
  <Override PartName="/ppt/notesSlides/notesSlide70.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4.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8"/>
  </p:notesMasterIdLst>
  <p:handoutMasterIdLst>
    <p:handoutMasterId r:id="rId23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489"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491" r:id="rId142"/>
    <p:sldId id="395" r:id="rId143"/>
    <p:sldId id="396" r:id="rId144"/>
    <p:sldId id="397" r:id="rId145"/>
    <p:sldId id="400" r:id="rId146"/>
    <p:sldId id="398" r:id="rId147"/>
    <p:sldId id="399" r:id="rId148"/>
    <p:sldId id="401" r:id="rId149"/>
    <p:sldId id="402" r:id="rId150"/>
    <p:sldId id="403" r:id="rId151"/>
    <p:sldId id="404" r:id="rId152"/>
    <p:sldId id="405" r:id="rId153"/>
    <p:sldId id="406" r:id="rId154"/>
    <p:sldId id="407" r:id="rId155"/>
    <p:sldId id="408" r:id="rId156"/>
    <p:sldId id="409" r:id="rId157"/>
    <p:sldId id="410" r:id="rId158"/>
    <p:sldId id="411" r:id="rId159"/>
    <p:sldId id="412" r:id="rId160"/>
    <p:sldId id="413" r:id="rId161"/>
    <p:sldId id="414" r:id="rId162"/>
    <p:sldId id="415" r:id="rId163"/>
    <p:sldId id="416" r:id="rId164"/>
    <p:sldId id="417" r:id="rId165"/>
    <p:sldId id="418" r:id="rId166"/>
    <p:sldId id="419" r:id="rId167"/>
    <p:sldId id="420" r:id="rId168"/>
    <p:sldId id="421" r:id="rId169"/>
    <p:sldId id="422" r:id="rId170"/>
    <p:sldId id="423" r:id="rId171"/>
    <p:sldId id="424" r:id="rId172"/>
    <p:sldId id="425" r:id="rId173"/>
    <p:sldId id="426" r:id="rId174"/>
    <p:sldId id="427" r:id="rId175"/>
    <p:sldId id="428" r:id="rId176"/>
    <p:sldId id="429" r:id="rId177"/>
    <p:sldId id="430" r:id="rId178"/>
    <p:sldId id="431" r:id="rId179"/>
    <p:sldId id="432" r:id="rId180"/>
    <p:sldId id="433" r:id="rId181"/>
    <p:sldId id="434" r:id="rId182"/>
    <p:sldId id="435" r:id="rId183"/>
    <p:sldId id="436" r:id="rId184"/>
    <p:sldId id="437" r:id="rId185"/>
    <p:sldId id="438" r:id="rId186"/>
    <p:sldId id="439" r:id="rId187"/>
    <p:sldId id="440" r:id="rId188"/>
    <p:sldId id="441" r:id="rId189"/>
    <p:sldId id="442" r:id="rId190"/>
    <p:sldId id="443" r:id="rId191"/>
    <p:sldId id="444" r:id="rId192"/>
    <p:sldId id="445" r:id="rId193"/>
    <p:sldId id="446" r:id="rId194"/>
    <p:sldId id="447" r:id="rId195"/>
    <p:sldId id="448" r:id="rId196"/>
    <p:sldId id="449" r:id="rId197"/>
    <p:sldId id="450" r:id="rId198"/>
    <p:sldId id="451" r:id="rId199"/>
    <p:sldId id="452" r:id="rId200"/>
    <p:sldId id="453" r:id="rId201"/>
    <p:sldId id="454" r:id="rId202"/>
    <p:sldId id="455" r:id="rId203"/>
    <p:sldId id="456" r:id="rId204"/>
    <p:sldId id="457" r:id="rId205"/>
    <p:sldId id="458" r:id="rId206"/>
    <p:sldId id="459" r:id="rId207"/>
    <p:sldId id="460" r:id="rId208"/>
    <p:sldId id="461" r:id="rId209"/>
    <p:sldId id="492" r:id="rId210"/>
    <p:sldId id="462" r:id="rId211"/>
    <p:sldId id="463" r:id="rId212"/>
    <p:sldId id="464" r:id="rId213"/>
    <p:sldId id="465" r:id="rId214"/>
    <p:sldId id="466" r:id="rId215"/>
    <p:sldId id="467" r:id="rId216"/>
    <p:sldId id="468" r:id="rId217"/>
    <p:sldId id="469" r:id="rId218"/>
    <p:sldId id="470" r:id="rId219"/>
    <p:sldId id="471" r:id="rId220"/>
    <p:sldId id="472" r:id="rId221"/>
    <p:sldId id="473" r:id="rId222"/>
    <p:sldId id="474" r:id="rId223"/>
    <p:sldId id="475" r:id="rId224"/>
    <p:sldId id="476" r:id="rId225"/>
    <p:sldId id="477" r:id="rId226"/>
    <p:sldId id="478" r:id="rId227"/>
    <p:sldId id="479" r:id="rId228"/>
    <p:sldId id="480" r:id="rId229"/>
    <p:sldId id="481" r:id="rId230"/>
    <p:sldId id="482" r:id="rId231"/>
    <p:sldId id="483" r:id="rId232"/>
    <p:sldId id="484" r:id="rId233"/>
    <p:sldId id="485" r:id="rId234"/>
    <p:sldId id="486" r:id="rId235"/>
    <p:sldId id="487" r:id="rId236"/>
    <p:sldId id="488" r:id="rId237"/>
  </p:sldIdLst>
  <p:sldSz cx="9906000" cy="6858000" type="A4"/>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90" y="-216"/>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notesMaster" Target="notesMasters/notesMaster1.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handoutMaster" Target="handoutMasters/handout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presProps" Target="pres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customXml" Target="../customXml/item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customXml" Target="../customXml/item2.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customXml" Target="../customXml/item3.xml"/><Relationship Id="rId106" Type="http://schemas.openxmlformats.org/officeDocument/2006/relationships/slide" Target="slides/slide105.xml"/><Relationship Id="rId127" Type="http://schemas.openxmlformats.org/officeDocument/2006/relationships/slide" Target="slides/slide1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lang="tr-T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tr-TR" smtClean="0"/>
              <a:t>A. Köylüoğlu</a:t>
            </a:r>
            <a:endParaRPr lang="tr-T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66115C-FA3E-49E0-948F-582415FF1CCB}" type="slidenum">
              <a:rPr lang="tr-TR" smtClean="0"/>
              <a:t>‹#›</a:t>
            </a:fld>
            <a:endParaRPr lang="tr-TR"/>
          </a:p>
        </p:txBody>
      </p:sp>
    </p:spTree>
    <p:extLst>
      <p:ext uri="{BB962C8B-B14F-4D97-AF65-F5344CB8AC3E}">
        <p14:creationId xmlns:p14="http://schemas.microsoft.com/office/powerpoint/2010/main" val="276665254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lang="tr-TR"/>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tr-TR" smtClean="0"/>
              <a:t>A. Köylüoğlu</a:t>
            </a:r>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22A285-CC22-4856-9986-CA2E7BEB3DE5}" type="slidenum">
              <a:rPr lang="tr-TR" smtClean="0"/>
              <a:t>‹#›</a:t>
            </a:fld>
            <a:endParaRPr lang="tr-TR"/>
          </a:p>
        </p:txBody>
      </p:sp>
    </p:spTree>
    <p:extLst>
      <p:ext uri="{BB962C8B-B14F-4D97-AF65-F5344CB8AC3E}">
        <p14:creationId xmlns:p14="http://schemas.microsoft.com/office/powerpoint/2010/main" val="600936342"/>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1906"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0B570B56-E1A5-42BD-889C-FACCBEA6F039}" type="slidenum">
              <a:rPr lang="tr-TR" sz="1200" smtClean="0">
                <a:solidFill>
                  <a:srgbClr val="000000"/>
                </a:solidFill>
              </a:rPr>
              <a:pPr eaLnBrk="1" hangingPunct="1">
                <a:buFont typeface="Times New Roman" pitchFamily="18" charset="0"/>
                <a:buNone/>
              </a:pPr>
              <a:t>1</a:t>
            </a:fld>
            <a:endParaRPr lang="tr-TR" sz="1200" smtClean="0">
              <a:solidFill>
                <a:srgbClr val="000000"/>
              </a:solidFill>
            </a:endParaRPr>
          </a:p>
        </p:txBody>
      </p:sp>
      <p:sp>
        <p:nvSpPr>
          <p:cNvPr id="251907"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51908"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51909"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DB86C3A3-B32D-4A2F-A999-5251FCE26604}" type="slidenum">
              <a:rPr lang="tr-TR" sz="1200">
                <a:solidFill>
                  <a:srgbClr val="000000"/>
                </a:solidFill>
              </a:rPr>
              <a:pPr algn="r" eaLnBrk="1" hangingPunct="1"/>
              <a:t>1</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xfrm>
            <a:off x="952500" y="685800"/>
            <a:ext cx="4953000" cy="3429000"/>
          </a:xfrm>
          <a:ln/>
        </p:spPr>
      </p:sp>
      <p:sp>
        <p:nvSpPr>
          <p:cNvPr id="261123"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61124"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44448F3C-C3C9-487B-AB94-5C8359575EC1}" type="slidenum">
              <a:rPr lang="tr-TR" sz="1200" smtClean="0">
                <a:solidFill>
                  <a:srgbClr val="000000"/>
                </a:solidFill>
              </a:rPr>
              <a:pPr eaLnBrk="1" hangingPunct="1">
                <a:buFont typeface="Times New Roman" pitchFamily="18" charset="0"/>
                <a:buNone/>
              </a:pPr>
              <a:t>10</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2146"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FB474553-530A-4AD0-92AE-2D845D6CAA82}" type="slidenum">
              <a:rPr lang="tr-TR" sz="1200" smtClean="0">
                <a:solidFill>
                  <a:srgbClr val="000000"/>
                </a:solidFill>
              </a:rPr>
              <a:pPr eaLnBrk="1" hangingPunct="1">
                <a:buFont typeface="Times New Roman" pitchFamily="18" charset="0"/>
                <a:buNone/>
              </a:pPr>
              <a:t>11</a:t>
            </a:fld>
            <a:endParaRPr lang="tr-TR" sz="1200" smtClean="0">
              <a:solidFill>
                <a:srgbClr val="000000"/>
              </a:solidFill>
            </a:endParaRPr>
          </a:p>
        </p:txBody>
      </p:sp>
      <p:sp>
        <p:nvSpPr>
          <p:cNvPr id="262147"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62148"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62149"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F9AFEB34-1399-47B6-B0EA-785414790525}" type="slidenum">
              <a:rPr lang="tr-TR" sz="1200">
                <a:solidFill>
                  <a:srgbClr val="000000"/>
                </a:solidFill>
              </a:rPr>
              <a:pPr algn="r" eaLnBrk="1" hangingPunct="1"/>
              <a:t>11</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303510F3-40AF-4D29-890D-080BDD50CCC8}" type="slidenum">
              <a:rPr lang="tr-TR" sz="1200" smtClean="0">
                <a:solidFill>
                  <a:srgbClr val="000000"/>
                </a:solidFill>
              </a:rPr>
              <a:pPr eaLnBrk="1" hangingPunct="1">
                <a:buFont typeface="Times New Roman" pitchFamily="18" charset="0"/>
                <a:buNone/>
              </a:pPr>
              <a:t>12</a:t>
            </a:fld>
            <a:endParaRPr lang="tr-TR" sz="1200" smtClean="0">
              <a:solidFill>
                <a:srgbClr val="000000"/>
              </a:solidFill>
            </a:endParaRPr>
          </a:p>
        </p:txBody>
      </p:sp>
      <p:sp>
        <p:nvSpPr>
          <p:cNvPr id="263171"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63172"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63173"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D38DBAA7-3817-485A-B05C-92FA31F013B9}" type="slidenum">
              <a:rPr lang="tr-TR" sz="1200">
                <a:solidFill>
                  <a:srgbClr val="000000"/>
                </a:solidFill>
              </a:rPr>
              <a:pPr algn="r" eaLnBrk="1" hangingPunct="1"/>
              <a:t>12</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4194"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6E3E797D-B8E5-48B5-A031-19FA5899F4A5}" type="slidenum">
              <a:rPr lang="tr-TR" sz="1200" smtClean="0">
                <a:solidFill>
                  <a:srgbClr val="000000"/>
                </a:solidFill>
              </a:rPr>
              <a:pPr eaLnBrk="1" hangingPunct="1">
                <a:buFont typeface="Times New Roman" pitchFamily="18" charset="0"/>
                <a:buNone/>
              </a:pPr>
              <a:t>13</a:t>
            </a:fld>
            <a:endParaRPr lang="tr-TR" sz="1200" smtClean="0">
              <a:solidFill>
                <a:srgbClr val="000000"/>
              </a:solidFill>
            </a:endParaRPr>
          </a:p>
        </p:txBody>
      </p:sp>
      <p:sp>
        <p:nvSpPr>
          <p:cNvPr id="264195"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64196"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64197"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86B5F54F-4914-4E16-A9C7-3124F40DC734}" type="slidenum">
              <a:rPr lang="tr-TR" sz="1200">
                <a:solidFill>
                  <a:srgbClr val="000000"/>
                </a:solidFill>
              </a:rPr>
              <a:pPr algn="r" eaLnBrk="1" hangingPunct="1"/>
              <a:t>13</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xfrm>
            <a:off x="952500" y="685800"/>
            <a:ext cx="4953000" cy="3429000"/>
          </a:xfrm>
          <a:ln/>
        </p:spPr>
      </p:sp>
      <p:sp>
        <p:nvSpPr>
          <p:cNvPr id="265219"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65220"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0B6586D0-EAFA-42F9-BD43-CA4506DCBB2C}" type="slidenum">
              <a:rPr lang="tr-TR" sz="1200" smtClean="0">
                <a:solidFill>
                  <a:srgbClr val="000000"/>
                </a:solidFill>
              </a:rPr>
              <a:pPr eaLnBrk="1" hangingPunct="1">
                <a:buFont typeface="Times New Roman" pitchFamily="18" charset="0"/>
                <a:buNone/>
              </a:pPr>
              <a:t>14</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xfrm>
            <a:off x="952500" y="685800"/>
            <a:ext cx="4953000" cy="3429000"/>
          </a:xfrm>
          <a:ln/>
        </p:spPr>
      </p:sp>
      <p:sp>
        <p:nvSpPr>
          <p:cNvPr id="266243"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66244"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8F16542B-9C25-46B6-89CA-BE85E19D5756}" type="slidenum">
              <a:rPr lang="tr-TR" sz="1200" smtClean="0">
                <a:solidFill>
                  <a:srgbClr val="000000"/>
                </a:solidFill>
              </a:rPr>
              <a:pPr eaLnBrk="1" hangingPunct="1">
                <a:buFont typeface="Times New Roman" pitchFamily="18" charset="0"/>
                <a:buNone/>
              </a:pPr>
              <a:t>15</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xfrm>
            <a:off x="952500" y="685800"/>
            <a:ext cx="4953000" cy="3429000"/>
          </a:xfrm>
          <a:ln/>
        </p:spPr>
      </p:sp>
      <p:sp>
        <p:nvSpPr>
          <p:cNvPr id="267267"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67268"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F1E5092B-DE9D-40AC-A9DE-6F5F119D1A7E}" type="slidenum">
              <a:rPr lang="tr-TR" sz="1200" smtClean="0">
                <a:solidFill>
                  <a:srgbClr val="000000"/>
                </a:solidFill>
              </a:rPr>
              <a:pPr eaLnBrk="1" hangingPunct="1">
                <a:buFont typeface="Times New Roman" pitchFamily="18" charset="0"/>
                <a:buNone/>
              </a:pPr>
              <a:t>16</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952500" y="685800"/>
            <a:ext cx="4953000" cy="3429000"/>
          </a:xfrm>
          <a:ln/>
        </p:spPr>
      </p:sp>
      <p:sp>
        <p:nvSpPr>
          <p:cNvPr id="268291"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68292"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51E318A9-BF7F-441C-A8E5-1583EA00C4E5}" type="slidenum">
              <a:rPr lang="tr-TR" sz="1200" smtClean="0">
                <a:solidFill>
                  <a:srgbClr val="000000"/>
                </a:solidFill>
              </a:rPr>
              <a:pPr eaLnBrk="1" hangingPunct="1">
                <a:buFont typeface="Times New Roman" pitchFamily="18" charset="0"/>
                <a:buNone/>
              </a:pPr>
              <a:t>17</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314"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4CB5D813-AA59-47E6-9B05-56B5598854AB}" type="slidenum">
              <a:rPr lang="tr-TR" sz="1200" smtClean="0">
                <a:solidFill>
                  <a:srgbClr val="000000"/>
                </a:solidFill>
              </a:rPr>
              <a:pPr eaLnBrk="1" hangingPunct="1">
                <a:buFont typeface="Times New Roman" pitchFamily="18" charset="0"/>
                <a:buNone/>
              </a:pPr>
              <a:t>18</a:t>
            </a:fld>
            <a:endParaRPr lang="tr-TR" sz="1200" smtClean="0">
              <a:solidFill>
                <a:srgbClr val="000000"/>
              </a:solidFill>
            </a:endParaRPr>
          </a:p>
        </p:txBody>
      </p:sp>
      <p:sp>
        <p:nvSpPr>
          <p:cNvPr id="269315"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69316"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69317"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204097E9-B6FA-4D4C-96E7-F859C314F480}" type="slidenum">
              <a:rPr lang="tr-TR" sz="1200">
                <a:solidFill>
                  <a:srgbClr val="000000"/>
                </a:solidFill>
              </a:rPr>
              <a:pPr algn="r" eaLnBrk="1" hangingPunct="1"/>
              <a:t>18</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xfrm>
            <a:off x="952500" y="685800"/>
            <a:ext cx="4953000" cy="3429000"/>
          </a:xfrm>
          <a:ln/>
        </p:spPr>
      </p:sp>
      <p:sp>
        <p:nvSpPr>
          <p:cNvPr id="270339"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70340"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7105388E-5A34-4843-A2CE-55CA4BE0E657}" type="slidenum">
              <a:rPr lang="tr-TR" sz="1200" smtClean="0">
                <a:solidFill>
                  <a:srgbClr val="000000"/>
                </a:solidFill>
              </a:rPr>
              <a:pPr eaLnBrk="1" hangingPunct="1">
                <a:buFont typeface="Times New Roman" pitchFamily="18" charset="0"/>
                <a:buNone/>
              </a:pPr>
              <a:t>19</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xfrm>
            <a:off x="952500" y="685800"/>
            <a:ext cx="4953000" cy="3429000"/>
          </a:xfrm>
          <a:ln/>
        </p:spPr>
      </p:sp>
      <p:sp>
        <p:nvSpPr>
          <p:cNvPr id="252931"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52932"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C6430C57-E513-49D7-8689-E31CF3348B9B}" type="slidenum">
              <a:rPr lang="tr-TR" sz="1200" smtClean="0">
                <a:solidFill>
                  <a:srgbClr val="000000"/>
                </a:solidFill>
              </a:rPr>
              <a:pPr eaLnBrk="1" hangingPunct="1">
                <a:buFont typeface="Times New Roman" pitchFamily="18" charset="0"/>
                <a:buNone/>
              </a:pPr>
              <a:t>2</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1362"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9E995AE8-D88E-41A7-A642-6F7C5711E89C}" type="slidenum">
              <a:rPr lang="tr-TR" sz="1200" smtClean="0">
                <a:solidFill>
                  <a:srgbClr val="000000"/>
                </a:solidFill>
              </a:rPr>
              <a:pPr eaLnBrk="1" hangingPunct="1">
                <a:buFont typeface="Times New Roman" pitchFamily="18" charset="0"/>
                <a:buNone/>
              </a:pPr>
              <a:t>20</a:t>
            </a:fld>
            <a:endParaRPr lang="tr-TR" sz="1200" smtClean="0">
              <a:solidFill>
                <a:srgbClr val="000000"/>
              </a:solidFill>
            </a:endParaRPr>
          </a:p>
        </p:txBody>
      </p:sp>
      <p:sp>
        <p:nvSpPr>
          <p:cNvPr id="271363"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71364"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71365"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6B6CC0EF-DEC2-4A4C-9773-08F59A15D2DC}" type="slidenum">
              <a:rPr lang="tr-TR" sz="1200">
                <a:solidFill>
                  <a:srgbClr val="000000"/>
                </a:solidFill>
              </a:rPr>
              <a:pPr algn="r" eaLnBrk="1" hangingPunct="1"/>
              <a:t>20</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xfrm>
            <a:off x="952500" y="685800"/>
            <a:ext cx="4953000" cy="3429000"/>
          </a:xfrm>
          <a:ln/>
        </p:spPr>
      </p:sp>
      <p:sp>
        <p:nvSpPr>
          <p:cNvPr id="272387"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72388"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676FC549-6EF6-4360-A7BD-4B338D06CF4E}" type="slidenum">
              <a:rPr lang="tr-TR" sz="1200" smtClean="0">
                <a:solidFill>
                  <a:srgbClr val="000000"/>
                </a:solidFill>
              </a:rPr>
              <a:pPr eaLnBrk="1" hangingPunct="1">
                <a:buFont typeface="Times New Roman" pitchFamily="18" charset="0"/>
                <a:buNone/>
              </a:pPr>
              <a:t>21</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3410"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F2C13361-6661-4929-BAFD-EEF293881EF4}" type="slidenum">
              <a:rPr lang="tr-TR" sz="1200" smtClean="0">
                <a:solidFill>
                  <a:srgbClr val="000000"/>
                </a:solidFill>
              </a:rPr>
              <a:pPr eaLnBrk="1" hangingPunct="1">
                <a:buFont typeface="Times New Roman" pitchFamily="18" charset="0"/>
                <a:buNone/>
              </a:pPr>
              <a:t>22</a:t>
            </a:fld>
            <a:endParaRPr lang="tr-TR" sz="1200" smtClean="0">
              <a:solidFill>
                <a:srgbClr val="000000"/>
              </a:solidFill>
            </a:endParaRPr>
          </a:p>
        </p:txBody>
      </p:sp>
      <p:sp>
        <p:nvSpPr>
          <p:cNvPr id="273411"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73412"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73413"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636B7827-ADDC-432A-BACC-267BBB61A94F}" type="slidenum">
              <a:rPr lang="tr-TR" sz="1200">
                <a:solidFill>
                  <a:srgbClr val="000000"/>
                </a:solidFill>
              </a:rPr>
              <a:pPr algn="r" eaLnBrk="1" hangingPunct="1"/>
              <a:t>22</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xfrm>
            <a:off x="952500" y="685800"/>
            <a:ext cx="4953000" cy="3429000"/>
          </a:xfrm>
          <a:ln/>
        </p:spPr>
      </p:sp>
      <p:sp>
        <p:nvSpPr>
          <p:cNvPr id="274435"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74436"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8E64CC1C-D5CF-4A34-9613-E6B223000D2C}" type="slidenum">
              <a:rPr lang="tr-TR" sz="1200" smtClean="0">
                <a:solidFill>
                  <a:srgbClr val="000000"/>
                </a:solidFill>
              </a:rPr>
              <a:pPr eaLnBrk="1" hangingPunct="1">
                <a:buFont typeface="Times New Roman" pitchFamily="18" charset="0"/>
                <a:buNone/>
              </a:pPr>
              <a:t>23</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5458"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2757DC5A-955E-4A51-B364-2D335ED47EEA}" type="slidenum">
              <a:rPr lang="tr-TR" sz="1200" smtClean="0">
                <a:solidFill>
                  <a:srgbClr val="000000"/>
                </a:solidFill>
              </a:rPr>
              <a:pPr eaLnBrk="1" hangingPunct="1">
                <a:buFont typeface="Times New Roman" pitchFamily="18" charset="0"/>
                <a:buNone/>
              </a:pPr>
              <a:t>24</a:t>
            </a:fld>
            <a:endParaRPr lang="tr-TR" sz="1200" smtClean="0">
              <a:solidFill>
                <a:srgbClr val="000000"/>
              </a:solidFill>
            </a:endParaRPr>
          </a:p>
        </p:txBody>
      </p:sp>
      <p:sp>
        <p:nvSpPr>
          <p:cNvPr id="275459"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75460"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75461"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F57C1507-1722-46E4-AE3A-ECDEB3C04140}" type="slidenum">
              <a:rPr lang="tr-TR" sz="1200">
                <a:solidFill>
                  <a:srgbClr val="000000"/>
                </a:solidFill>
              </a:rPr>
              <a:pPr algn="r" eaLnBrk="1" hangingPunct="1"/>
              <a:t>24</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82"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8FE33F38-7A2E-4DD3-8918-7966029B4769}" type="slidenum">
              <a:rPr lang="tr-TR" sz="1200" smtClean="0">
                <a:solidFill>
                  <a:srgbClr val="000000"/>
                </a:solidFill>
              </a:rPr>
              <a:pPr eaLnBrk="1" hangingPunct="1">
                <a:buFont typeface="Times New Roman" pitchFamily="18" charset="0"/>
                <a:buNone/>
              </a:pPr>
              <a:t>25</a:t>
            </a:fld>
            <a:endParaRPr lang="tr-TR" sz="1200" smtClean="0">
              <a:solidFill>
                <a:srgbClr val="000000"/>
              </a:solidFill>
            </a:endParaRPr>
          </a:p>
        </p:txBody>
      </p:sp>
      <p:sp>
        <p:nvSpPr>
          <p:cNvPr id="276483"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76484"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76485"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5492613F-44F6-4859-9818-FB885A3884E6}" type="slidenum">
              <a:rPr lang="tr-TR" sz="1200">
                <a:solidFill>
                  <a:srgbClr val="000000"/>
                </a:solidFill>
              </a:rPr>
              <a:pPr algn="r" eaLnBrk="1" hangingPunct="1"/>
              <a:t>25</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213EE9FC-FB83-4E22-8F54-C9B3F59E06A2}" type="slidenum">
              <a:rPr lang="tr-TR" sz="1200" smtClean="0">
                <a:solidFill>
                  <a:srgbClr val="000000"/>
                </a:solidFill>
              </a:rPr>
              <a:pPr eaLnBrk="1" hangingPunct="1">
                <a:buFont typeface="Times New Roman" pitchFamily="18" charset="0"/>
                <a:buNone/>
              </a:pPr>
              <a:t>26</a:t>
            </a:fld>
            <a:endParaRPr lang="tr-TR" sz="1200" smtClean="0">
              <a:solidFill>
                <a:srgbClr val="000000"/>
              </a:solidFill>
            </a:endParaRPr>
          </a:p>
        </p:txBody>
      </p:sp>
      <p:sp>
        <p:nvSpPr>
          <p:cNvPr id="277507"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77508"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77509"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C056F952-78FD-4750-BDEB-B866CD949C44}" type="slidenum">
              <a:rPr lang="tr-TR" sz="1200">
                <a:solidFill>
                  <a:srgbClr val="000000"/>
                </a:solidFill>
              </a:rPr>
              <a:pPr algn="r" eaLnBrk="1" hangingPunct="1"/>
              <a:t>26</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530"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01CD9C71-9B5F-4D13-83A1-0F05F5FEF482}" type="slidenum">
              <a:rPr lang="tr-TR" sz="1200" smtClean="0">
                <a:solidFill>
                  <a:srgbClr val="000000"/>
                </a:solidFill>
              </a:rPr>
              <a:pPr eaLnBrk="1" hangingPunct="1">
                <a:buFont typeface="Times New Roman" pitchFamily="18" charset="0"/>
                <a:buNone/>
              </a:pPr>
              <a:t>27</a:t>
            </a:fld>
            <a:endParaRPr lang="tr-TR" sz="1200" smtClean="0">
              <a:solidFill>
                <a:srgbClr val="000000"/>
              </a:solidFill>
            </a:endParaRPr>
          </a:p>
        </p:txBody>
      </p:sp>
      <p:sp>
        <p:nvSpPr>
          <p:cNvPr id="278531"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78532"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78533"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898130D2-8D63-452C-87DC-9A6D855621ED}" type="slidenum">
              <a:rPr lang="tr-TR" sz="1200">
                <a:solidFill>
                  <a:srgbClr val="000000"/>
                </a:solidFill>
              </a:rPr>
              <a:pPr algn="r" eaLnBrk="1" hangingPunct="1"/>
              <a:t>27</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F184497C-CF5C-47BF-809C-CB984DA2931B}" type="slidenum">
              <a:rPr lang="tr-TR" sz="1200" smtClean="0">
                <a:solidFill>
                  <a:srgbClr val="000000"/>
                </a:solidFill>
              </a:rPr>
              <a:pPr eaLnBrk="1" hangingPunct="1">
                <a:buFont typeface="Times New Roman" pitchFamily="18" charset="0"/>
                <a:buNone/>
              </a:pPr>
              <a:t>28</a:t>
            </a:fld>
            <a:endParaRPr lang="tr-TR" sz="1200" smtClean="0">
              <a:solidFill>
                <a:srgbClr val="000000"/>
              </a:solidFill>
            </a:endParaRPr>
          </a:p>
        </p:txBody>
      </p:sp>
      <p:sp>
        <p:nvSpPr>
          <p:cNvPr id="279555"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79556"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79557"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ED21C591-35FB-4922-9E29-8B4DF8FBCC1D}" type="slidenum">
              <a:rPr lang="tr-TR" sz="1200">
                <a:solidFill>
                  <a:srgbClr val="000000"/>
                </a:solidFill>
              </a:rPr>
              <a:pPr algn="r" eaLnBrk="1" hangingPunct="1"/>
              <a:t>28</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980CF6F7-8543-496B-95FB-FDCA0A1C24DB}" type="slidenum">
              <a:rPr lang="tr-TR" sz="1200" smtClean="0">
                <a:solidFill>
                  <a:srgbClr val="000000"/>
                </a:solidFill>
              </a:rPr>
              <a:pPr eaLnBrk="1" hangingPunct="1">
                <a:buFont typeface="Times New Roman" pitchFamily="18" charset="0"/>
                <a:buNone/>
              </a:pPr>
              <a:t>29</a:t>
            </a:fld>
            <a:endParaRPr lang="tr-TR" sz="1200" smtClean="0">
              <a:solidFill>
                <a:srgbClr val="000000"/>
              </a:solidFill>
            </a:endParaRPr>
          </a:p>
        </p:txBody>
      </p:sp>
      <p:sp>
        <p:nvSpPr>
          <p:cNvPr id="280579"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80580"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80581"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05D6B26B-428C-4658-8345-E3B23BA32CA7}" type="slidenum">
              <a:rPr lang="tr-TR" sz="1200">
                <a:solidFill>
                  <a:srgbClr val="000000"/>
                </a:solidFill>
              </a:rPr>
              <a:pPr algn="r" eaLnBrk="1" hangingPunct="1"/>
              <a:t>29</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3954"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12880F44-A1FF-4A6D-B59D-E55E1191E6CD}" type="slidenum">
              <a:rPr lang="tr-TR" sz="1200" smtClean="0">
                <a:solidFill>
                  <a:srgbClr val="000000"/>
                </a:solidFill>
              </a:rPr>
              <a:pPr eaLnBrk="1" hangingPunct="1">
                <a:buFont typeface="Times New Roman" pitchFamily="18" charset="0"/>
                <a:buNone/>
              </a:pPr>
              <a:t>3</a:t>
            </a:fld>
            <a:endParaRPr lang="tr-TR" sz="1200" smtClean="0">
              <a:solidFill>
                <a:srgbClr val="000000"/>
              </a:solidFill>
            </a:endParaRPr>
          </a:p>
        </p:txBody>
      </p:sp>
      <p:sp>
        <p:nvSpPr>
          <p:cNvPr id="253955"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53956"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53957"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CA09D332-CF71-418B-91F2-8F5C89CA9914}" type="slidenum">
              <a:rPr lang="tr-TR" sz="1200">
                <a:solidFill>
                  <a:srgbClr val="000000"/>
                </a:solidFill>
              </a:rPr>
              <a:pPr algn="r" eaLnBrk="1" hangingPunct="1"/>
              <a:t>3</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1602"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53AC8564-F938-4F45-A7C4-A90BA855B069}" type="slidenum">
              <a:rPr lang="tr-TR" sz="1200" smtClean="0">
                <a:solidFill>
                  <a:srgbClr val="000000"/>
                </a:solidFill>
              </a:rPr>
              <a:pPr eaLnBrk="1" hangingPunct="1">
                <a:buFont typeface="Times New Roman" pitchFamily="18" charset="0"/>
                <a:buNone/>
              </a:pPr>
              <a:t>30</a:t>
            </a:fld>
            <a:endParaRPr lang="tr-TR" sz="1200" smtClean="0">
              <a:solidFill>
                <a:srgbClr val="000000"/>
              </a:solidFill>
            </a:endParaRPr>
          </a:p>
        </p:txBody>
      </p:sp>
      <p:sp>
        <p:nvSpPr>
          <p:cNvPr id="281603"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81604"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81605"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B8F18BCA-43B8-4F25-8E11-ED2A53DFBFBE}" type="slidenum">
              <a:rPr lang="tr-TR" sz="1200">
                <a:solidFill>
                  <a:srgbClr val="000000"/>
                </a:solidFill>
              </a:rPr>
              <a:pPr algn="r" eaLnBrk="1" hangingPunct="1"/>
              <a:t>30</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6581BDE3-FEEC-4520-A30A-8EDC4EEDD507}" type="slidenum">
              <a:rPr lang="tr-TR" sz="1200" smtClean="0">
                <a:solidFill>
                  <a:srgbClr val="000000"/>
                </a:solidFill>
              </a:rPr>
              <a:pPr eaLnBrk="1" hangingPunct="1">
                <a:buFont typeface="Times New Roman" pitchFamily="18" charset="0"/>
                <a:buNone/>
              </a:pPr>
              <a:t>31</a:t>
            </a:fld>
            <a:endParaRPr lang="tr-TR" sz="1200" smtClean="0">
              <a:solidFill>
                <a:srgbClr val="000000"/>
              </a:solidFill>
            </a:endParaRPr>
          </a:p>
        </p:txBody>
      </p:sp>
      <p:sp>
        <p:nvSpPr>
          <p:cNvPr id="282627"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82628"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82629"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EC667431-2693-41CD-A1FB-DFF82CE5BE41}" type="slidenum">
              <a:rPr lang="tr-TR" sz="1200">
                <a:solidFill>
                  <a:srgbClr val="000000"/>
                </a:solidFill>
              </a:rPr>
              <a:pPr algn="r" eaLnBrk="1" hangingPunct="1"/>
              <a:t>31</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3650"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63CAC78F-781B-4433-BA3A-346F891EC79E}" type="slidenum">
              <a:rPr lang="tr-TR" sz="1200" smtClean="0">
                <a:solidFill>
                  <a:srgbClr val="000000"/>
                </a:solidFill>
              </a:rPr>
              <a:pPr eaLnBrk="1" hangingPunct="1">
                <a:buFont typeface="Times New Roman" pitchFamily="18" charset="0"/>
                <a:buNone/>
              </a:pPr>
              <a:t>32</a:t>
            </a:fld>
            <a:endParaRPr lang="tr-TR" sz="1200" smtClean="0">
              <a:solidFill>
                <a:srgbClr val="000000"/>
              </a:solidFill>
            </a:endParaRPr>
          </a:p>
        </p:txBody>
      </p:sp>
      <p:sp>
        <p:nvSpPr>
          <p:cNvPr id="283651"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83652"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83653"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BDEECEED-D580-4B2D-B328-2932ABC6298A}" type="slidenum">
              <a:rPr lang="tr-TR" sz="1200">
                <a:solidFill>
                  <a:srgbClr val="000000"/>
                </a:solidFill>
              </a:rPr>
              <a:pPr algn="r" eaLnBrk="1" hangingPunct="1"/>
              <a:t>32</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A9F38652-45BB-46FE-9428-5C358D230FF4}" type="slidenum">
              <a:rPr lang="tr-TR" sz="1200" smtClean="0">
                <a:solidFill>
                  <a:srgbClr val="000000"/>
                </a:solidFill>
              </a:rPr>
              <a:pPr eaLnBrk="1" hangingPunct="1">
                <a:buFont typeface="Times New Roman" pitchFamily="18" charset="0"/>
                <a:buNone/>
              </a:pPr>
              <a:t>33</a:t>
            </a:fld>
            <a:endParaRPr lang="tr-TR" sz="1200" smtClean="0">
              <a:solidFill>
                <a:srgbClr val="000000"/>
              </a:solidFill>
            </a:endParaRPr>
          </a:p>
        </p:txBody>
      </p:sp>
      <p:sp>
        <p:nvSpPr>
          <p:cNvPr id="284675"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84676"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84677"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0C82D8FA-30B0-4877-BB9D-ABCC56A43142}" type="slidenum">
              <a:rPr lang="tr-TR" sz="1200">
                <a:solidFill>
                  <a:srgbClr val="000000"/>
                </a:solidFill>
              </a:rPr>
              <a:pPr algn="r" eaLnBrk="1" hangingPunct="1"/>
              <a:t>33</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6EFEED85-4086-4557-AF81-32552782466C}" type="slidenum">
              <a:rPr lang="tr-TR" sz="1200" smtClean="0">
                <a:solidFill>
                  <a:srgbClr val="000000"/>
                </a:solidFill>
              </a:rPr>
              <a:pPr eaLnBrk="1" hangingPunct="1">
                <a:buFont typeface="Times New Roman" pitchFamily="18" charset="0"/>
                <a:buNone/>
              </a:pPr>
              <a:t>34</a:t>
            </a:fld>
            <a:endParaRPr lang="tr-TR" sz="1200" smtClean="0">
              <a:solidFill>
                <a:srgbClr val="000000"/>
              </a:solidFill>
            </a:endParaRPr>
          </a:p>
        </p:txBody>
      </p:sp>
      <p:sp>
        <p:nvSpPr>
          <p:cNvPr id="285699"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85700"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85701"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4794BC16-2B6C-4BD2-9215-4BC8CC06317D}" type="slidenum">
              <a:rPr lang="tr-TR" sz="1200">
                <a:solidFill>
                  <a:srgbClr val="000000"/>
                </a:solidFill>
              </a:rPr>
              <a:pPr algn="r" eaLnBrk="1" hangingPunct="1"/>
              <a:t>34</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22"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D93C07C0-24E9-45B4-A8B0-F3C6F79B360D}" type="slidenum">
              <a:rPr lang="tr-TR" sz="1200" smtClean="0">
                <a:solidFill>
                  <a:srgbClr val="000000"/>
                </a:solidFill>
              </a:rPr>
              <a:pPr eaLnBrk="1" hangingPunct="1">
                <a:buFont typeface="Times New Roman" pitchFamily="18" charset="0"/>
                <a:buNone/>
              </a:pPr>
              <a:t>35</a:t>
            </a:fld>
            <a:endParaRPr lang="tr-TR" sz="1200" smtClean="0">
              <a:solidFill>
                <a:srgbClr val="000000"/>
              </a:solidFill>
            </a:endParaRPr>
          </a:p>
        </p:txBody>
      </p:sp>
      <p:sp>
        <p:nvSpPr>
          <p:cNvPr id="286723"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86724"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86725"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B210E4CE-18D6-480A-9DC9-3A993D0B88B9}" type="slidenum">
              <a:rPr lang="tr-TR" sz="1200">
                <a:solidFill>
                  <a:srgbClr val="000000"/>
                </a:solidFill>
              </a:rPr>
              <a:pPr algn="r" eaLnBrk="1" hangingPunct="1"/>
              <a:t>35</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7746"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D8B2421C-46CC-4EF4-8592-0D585B777B6D}" type="slidenum">
              <a:rPr lang="tr-TR" sz="1200" smtClean="0">
                <a:solidFill>
                  <a:srgbClr val="000000"/>
                </a:solidFill>
              </a:rPr>
              <a:pPr eaLnBrk="1" hangingPunct="1">
                <a:buFont typeface="Times New Roman" pitchFamily="18" charset="0"/>
                <a:buNone/>
              </a:pPr>
              <a:t>36</a:t>
            </a:fld>
            <a:endParaRPr lang="tr-TR" sz="1200" smtClean="0">
              <a:solidFill>
                <a:srgbClr val="000000"/>
              </a:solidFill>
            </a:endParaRPr>
          </a:p>
        </p:txBody>
      </p:sp>
      <p:sp>
        <p:nvSpPr>
          <p:cNvPr id="287747"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87748"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87749"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D00AD0A5-4791-48F3-A10D-069F2756FAF2}" type="slidenum">
              <a:rPr lang="tr-TR" sz="1200">
                <a:solidFill>
                  <a:srgbClr val="000000"/>
                </a:solidFill>
              </a:rPr>
              <a:pPr algn="r" eaLnBrk="1" hangingPunct="1"/>
              <a:t>36</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xfrm>
            <a:off x="952500" y="685800"/>
            <a:ext cx="4953000" cy="3429000"/>
          </a:xfrm>
          <a:ln/>
        </p:spPr>
      </p:sp>
      <p:sp>
        <p:nvSpPr>
          <p:cNvPr id="288771"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88772"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4EC9ADB1-0EF5-4607-BFC8-7305B444C02F}" type="slidenum">
              <a:rPr lang="tr-TR" sz="1200" smtClean="0">
                <a:solidFill>
                  <a:srgbClr val="000000"/>
                </a:solidFill>
              </a:rPr>
              <a:pPr eaLnBrk="1" hangingPunct="1">
                <a:buFont typeface="Times New Roman" pitchFamily="18" charset="0"/>
                <a:buNone/>
              </a:pPr>
              <a:t>37</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xfrm>
            <a:off x="952500" y="685800"/>
            <a:ext cx="4953000" cy="3429000"/>
          </a:xfrm>
          <a:ln/>
        </p:spPr>
      </p:sp>
      <p:sp>
        <p:nvSpPr>
          <p:cNvPr id="289795"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89796"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C987146B-5698-4E43-A951-BCF80708B983}" type="slidenum">
              <a:rPr lang="tr-TR" sz="1200" smtClean="0">
                <a:solidFill>
                  <a:srgbClr val="000000"/>
                </a:solidFill>
              </a:rPr>
              <a:pPr eaLnBrk="1" hangingPunct="1">
                <a:buFont typeface="Times New Roman" pitchFamily="18" charset="0"/>
                <a:buNone/>
              </a:pPr>
              <a:t>38</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xfrm>
            <a:off x="952500" y="685800"/>
            <a:ext cx="4953000" cy="3429000"/>
          </a:xfrm>
          <a:ln/>
        </p:spPr>
      </p:sp>
      <p:sp>
        <p:nvSpPr>
          <p:cNvPr id="290819"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tr-TR" smtClean="0">
              <a:latin typeface="Times New Roman" pitchFamily="18" charset="0"/>
            </a:endParaRPr>
          </a:p>
        </p:txBody>
      </p:sp>
      <p:sp>
        <p:nvSpPr>
          <p:cNvPr id="290820" name="Slide Number Placeholder 3"/>
          <p:cNvSpPr>
            <a:spLocks noGrp="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1571A363-EF2C-4004-AF70-9B4896669437}" type="slidenum">
              <a:rPr lang="tr-TR" sz="1200" smtClean="0">
                <a:solidFill>
                  <a:schemeClr val="tx1"/>
                </a:solidFill>
                <a:latin typeface="Arial" charset="0"/>
                <a:cs typeface="Arial" charset="0"/>
              </a:rPr>
              <a:pPr eaLnBrk="1" hangingPunct="1">
                <a:buFont typeface="Times New Roman" pitchFamily="18" charset="0"/>
                <a:buNone/>
              </a:pPr>
              <a:t>39</a:t>
            </a:fld>
            <a:endParaRPr lang="tr-TR" sz="1200" smtClean="0">
              <a:solidFill>
                <a:schemeClr val="tx1"/>
              </a:solidFill>
              <a:latin typeface="Arial" charset="0"/>
              <a:cs typeface="Arial" charset="0"/>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978"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4313DE32-960B-4085-96B7-34F40EDEA07A}" type="slidenum">
              <a:rPr lang="tr-TR" sz="1200" smtClean="0">
                <a:solidFill>
                  <a:srgbClr val="000000"/>
                </a:solidFill>
              </a:rPr>
              <a:pPr eaLnBrk="1" hangingPunct="1">
                <a:buFont typeface="Times New Roman" pitchFamily="18" charset="0"/>
                <a:buNone/>
              </a:pPr>
              <a:t>4</a:t>
            </a:fld>
            <a:endParaRPr lang="tr-TR" sz="1200" smtClean="0">
              <a:solidFill>
                <a:srgbClr val="000000"/>
              </a:solidFill>
            </a:endParaRPr>
          </a:p>
        </p:txBody>
      </p:sp>
      <p:sp>
        <p:nvSpPr>
          <p:cNvPr id="254979"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54980"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54981"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B4D66B9D-335B-46BA-A1A5-7C575E0662F2}" type="slidenum">
              <a:rPr lang="tr-TR" sz="1200">
                <a:solidFill>
                  <a:srgbClr val="000000"/>
                </a:solidFill>
              </a:rPr>
              <a:pPr algn="r" eaLnBrk="1" hangingPunct="1"/>
              <a:t>4</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xfrm>
            <a:off x="952500" y="685800"/>
            <a:ext cx="4953000" cy="3429000"/>
          </a:xfrm>
          <a:ln/>
        </p:spPr>
      </p:sp>
      <p:sp>
        <p:nvSpPr>
          <p:cNvPr id="291843"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91844"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D8E1FEFE-B7EB-4A30-9384-FD9DF06550DB}" type="slidenum">
              <a:rPr lang="tr-TR" sz="1200" smtClean="0">
                <a:solidFill>
                  <a:srgbClr val="000000"/>
                </a:solidFill>
              </a:rPr>
              <a:pPr eaLnBrk="1" hangingPunct="1">
                <a:buFont typeface="Times New Roman" pitchFamily="18" charset="0"/>
                <a:buNone/>
              </a:pPr>
              <a:t>40</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xfrm>
            <a:off x="952500" y="685800"/>
            <a:ext cx="4953000" cy="3429000"/>
          </a:xfrm>
          <a:ln/>
        </p:spPr>
      </p:sp>
      <p:sp>
        <p:nvSpPr>
          <p:cNvPr id="292867"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92868"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1E0E05DC-611C-430C-818E-8BA120534927}" type="slidenum">
              <a:rPr lang="tr-TR" sz="1200" smtClean="0">
                <a:solidFill>
                  <a:srgbClr val="000000"/>
                </a:solidFill>
              </a:rPr>
              <a:pPr eaLnBrk="1" hangingPunct="1">
                <a:buFont typeface="Times New Roman" pitchFamily="18" charset="0"/>
                <a:buNone/>
              </a:pPr>
              <a:t>41</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952500" y="685800"/>
            <a:ext cx="4953000" cy="3429000"/>
          </a:xfrm>
          <a:ln/>
        </p:spPr>
      </p:sp>
      <p:sp>
        <p:nvSpPr>
          <p:cNvPr id="293891"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93892"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86B13295-B372-4DEA-BDCF-65B8C2CE92E1}" type="slidenum">
              <a:rPr lang="tr-TR" sz="1200" smtClean="0">
                <a:solidFill>
                  <a:srgbClr val="000000"/>
                </a:solidFill>
              </a:rPr>
              <a:pPr eaLnBrk="1" hangingPunct="1">
                <a:buFont typeface="Times New Roman" pitchFamily="18" charset="0"/>
                <a:buNone/>
              </a:pPr>
              <a:t>42</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xfrm>
            <a:off x="952500" y="685800"/>
            <a:ext cx="4953000" cy="3429000"/>
          </a:xfrm>
          <a:ln/>
        </p:spPr>
      </p:sp>
      <p:sp>
        <p:nvSpPr>
          <p:cNvPr id="294915"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94916"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45960B09-B2AD-4D92-B3C6-D9B391F030D3}" type="slidenum">
              <a:rPr lang="tr-TR" sz="1200" smtClean="0">
                <a:solidFill>
                  <a:srgbClr val="000000"/>
                </a:solidFill>
              </a:rPr>
              <a:pPr eaLnBrk="1" hangingPunct="1">
                <a:buFont typeface="Times New Roman" pitchFamily="18" charset="0"/>
                <a:buNone/>
              </a:pPr>
              <a:t>43</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xfrm>
            <a:off x="952500" y="685800"/>
            <a:ext cx="4953000" cy="3429000"/>
          </a:xfrm>
          <a:ln/>
        </p:spPr>
      </p:sp>
      <p:sp>
        <p:nvSpPr>
          <p:cNvPr id="295939"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95940"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5666F83A-6E59-4C9F-B2EE-D78CE56FD5B2}" type="slidenum">
              <a:rPr lang="tr-TR" sz="1200" smtClean="0">
                <a:solidFill>
                  <a:srgbClr val="000000"/>
                </a:solidFill>
              </a:rPr>
              <a:pPr eaLnBrk="1" hangingPunct="1">
                <a:buFont typeface="Times New Roman" pitchFamily="18" charset="0"/>
                <a:buNone/>
              </a:pPr>
              <a:t>44</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xfrm>
            <a:off x="952500" y="685800"/>
            <a:ext cx="4953000" cy="3429000"/>
          </a:xfrm>
          <a:ln/>
        </p:spPr>
      </p:sp>
      <p:sp>
        <p:nvSpPr>
          <p:cNvPr id="296963"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96964"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8B2FD80B-1573-410D-BFBE-7737C96F12B3}" type="slidenum">
              <a:rPr lang="tr-TR" sz="1200" smtClean="0">
                <a:solidFill>
                  <a:srgbClr val="000000"/>
                </a:solidFill>
              </a:rPr>
              <a:pPr eaLnBrk="1" hangingPunct="1">
                <a:buFont typeface="Times New Roman" pitchFamily="18" charset="0"/>
                <a:buNone/>
              </a:pPr>
              <a:t>45</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xfrm>
            <a:off x="952500" y="685800"/>
            <a:ext cx="4953000" cy="3429000"/>
          </a:xfrm>
          <a:ln/>
        </p:spPr>
      </p:sp>
      <p:sp>
        <p:nvSpPr>
          <p:cNvPr id="297987"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97988"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A62AB410-875E-46A0-B129-64CE08F44150}" type="slidenum">
              <a:rPr lang="tr-TR" sz="1200" smtClean="0">
                <a:solidFill>
                  <a:srgbClr val="000000"/>
                </a:solidFill>
              </a:rPr>
              <a:pPr eaLnBrk="1" hangingPunct="1">
                <a:buFont typeface="Times New Roman" pitchFamily="18" charset="0"/>
                <a:buNone/>
              </a:pPr>
              <a:t>46</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xfrm>
            <a:off x="952500" y="685800"/>
            <a:ext cx="4953000" cy="3429000"/>
          </a:xfrm>
          <a:ln/>
        </p:spPr>
      </p:sp>
      <p:sp>
        <p:nvSpPr>
          <p:cNvPr id="299011"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99012"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90FAB3A6-9592-484C-A919-791577BC339B}" type="slidenum">
              <a:rPr lang="tr-TR" sz="1200" smtClean="0">
                <a:solidFill>
                  <a:srgbClr val="000000"/>
                </a:solidFill>
              </a:rPr>
              <a:pPr eaLnBrk="1" hangingPunct="1">
                <a:buFont typeface="Times New Roman" pitchFamily="18" charset="0"/>
                <a:buNone/>
              </a:pPr>
              <a:t>47</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xfrm>
            <a:off x="952500" y="685800"/>
            <a:ext cx="4953000" cy="3429000"/>
          </a:xfrm>
          <a:ln/>
        </p:spPr>
      </p:sp>
      <p:sp>
        <p:nvSpPr>
          <p:cNvPr id="300035" name="Notes Placeholder 2"/>
          <p:cNvSpPr>
            <a:spLocks noGrp="1"/>
          </p:cNvSpPr>
          <p:nvPr>
            <p:ph type="body" idx="1"/>
          </p:nvPr>
        </p:nvSpPr>
        <p:spPr>
          <a:noFill/>
        </p:spPr>
        <p:txBody>
          <a:bodyPr/>
          <a:lstStyle/>
          <a:p>
            <a:endParaRPr lang="tr-TR" smtClean="0">
              <a:latin typeface="Times New Roman" pitchFamily="18" charset="0"/>
            </a:endParaRPr>
          </a:p>
        </p:txBody>
      </p:sp>
      <p:sp>
        <p:nvSpPr>
          <p:cNvPr id="300036"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519FE036-F7DF-41AC-B094-EDC404B21C79}" type="slidenum">
              <a:rPr lang="tr-TR" sz="1200" smtClean="0">
                <a:solidFill>
                  <a:srgbClr val="000000"/>
                </a:solidFill>
              </a:rPr>
              <a:pPr eaLnBrk="1" hangingPunct="1">
                <a:buFont typeface="Times New Roman" pitchFamily="18" charset="0"/>
                <a:buNone/>
              </a:pPr>
              <a:t>48</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xfrm>
            <a:off x="952500" y="685800"/>
            <a:ext cx="4953000" cy="3429000"/>
          </a:xfrm>
          <a:ln/>
        </p:spPr>
      </p:sp>
      <p:sp>
        <p:nvSpPr>
          <p:cNvPr id="301059" name="Notes Placeholder 2"/>
          <p:cNvSpPr>
            <a:spLocks noGrp="1"/>
          </p:cNvSpPr>
          <p:nvPr>
            <p:ph type="body" idx="1"/>
          </p:nvPr>
        </p:nvSpPr>
        <p:spPr>
          <a:noFill/>
        </p:spPr>
        <p:txBody>
          <a:bodyPr/>
          <a:lstStyle/>
          <a:p>
            <a:endParaRPr lang="tr-TR" smtClean="0">
              <a:latin typeface="Times New Roman" pitchFamily="18" charset="0"/>
            </a:endParaRPr>
          </a:p>
        </p:txBody>
      </p:sp>
      <p:sp>
        <p:nvSpPr>
          <p:cNvPr id="301060"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02D9CA3A-5F84-4220-8EDD-D9CC45CB4723}" type="slidenum">
              <a:rPr lang="tr-TR" sz="1200" smtClean="0">
                <a:solidFill>
                  <a:srgbClr val="000000"/>
                </a:solidFill>
              </a:rPr>
              <a:pPr eaLnBrk="1" hangingPunct="1">
                <a:buFont typeface="Times New Roman" pitchFamily="18" charset="0"/>
                <a:buNone/>
              </a:pPr>
              <a:t>49</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952500" y="685800"/>
            <a:ext cx="4953000" cy="3429000"/>
          </a:xfrm>
          <a:ln/>
        </p:spPr>
      </p:sp>
      <p:sp>
        <p:nvSpPr>
          <p:cNvPr id="256003"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56004"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9AF62D80-E948-4CE5-B894-B2A5AC1686DA}" type="slidenum">
              <a:rPr lang="tr-TR" sz="1200" smtClean="0">
                <a:solidFill>
                  <a:srgbClr val="000000"/>
                </a:solidFill>
              </a:rPr>
              <a:pPr eaLnBrk="1" hangingPunct="1">
                <a:buFont typeface="Times New Roman" pitchFamily="18" charset="0"/>
                <a:buNone/>
              </a:pPr>
              <a:t>5</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082"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6559B37F-3F1D-48B0-8925-9B37297AADFF}" type="slidenum">
              <a:rPr lang="tr-TR" sz="1200" smtClean="0">
                <a:solidFill>
                  <a:srgbClr val="000000"/>
                </a:solidFill>
              </a:rPr>
              <a:pPr eaLnBrk="1" hangingPunct="1">
                <a:buFont typeface="Times New Roman" pitchFamily="18" charset="0"/>
                <a:buNone/>
              </a:pPr>
              <a:t>51</a:t>
            </a:fld>
            <a:endParaRPr lang="tr-TR" sz="1200" smtClean="0">
              <a:solidFill>
                <a:srgbClr val="000000"/>
              </a:solidFill>
            </a:endParaRPr>
          </a:p>
        </p:txBody>
      </p:sp>
      <p:sp>
        <p:nvSpPr>
          <p:cNvPr id="302083"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02084"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02085"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CDB61E66-A53E-4570-B89D-BDCE5C71978F}" type="slidenum">
              <a:rPr lang="tr-TR" sz="1200">
                <a:solidFill>
                  <a:srgbClr val="000000"/>
                </a:solidFill>
              </a:rPr>
              <a:pPr algn="r" eaLnBrk="1" hangingPunct="1"/>
              <a:t>51</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3106"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E2CD9792-5DF7-4EF3-8397-7F386CADA9E7}" type="slidenum">
              <a:rPr lang="tr-TR" sz="1200" smtClean="0">
                <a:solidFill>
                  <a:srgbClr val="000000"/>
                </a:solidFill>
              </a:rPr>
              <a:pPr eaLnBrk="1" hangingPunct="1">
                <a:buFont typeface="Times New Roman" pitchFamily="18" charset="0"/>
                <a:buNone/>
              </a:pPr>
              <a:t>52</a:t>
            </a:fld>
            <a:endParaRPr lang="tr-TR" sz="1200" smtClean="0">
              <a:solidFill>
                <a:srgbClr val="000000"/>
              </a:solidFill>
            </a:endParaRPr>
          </a:p>
        </p:txBody>
      </p:sp>
      <p:sp>
        <p:nvSpPr>
          <p:cNvPr id="303107"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03108"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03109"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4EFA5A9D-E790-4A3C-95E1-C10B105F194F}" type="slidenum">
              <a:rPr lang="tr-TR" sz="1200">
                <a:solidFill>
                  <a:srgbClr val="000000"/>
                </a:solidFill>
              </a:rPr>
              <a:pPr algn="r" eaLnBrk="1" hangingPunct="1"/>
              <a:t>52</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4130"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359DA282-C0AF-4C68-B358-5F6B3B35CBFE}" type="slidenum">
              <a:rPr lang="tr-TR" sz="1200" smtClean="0">
                <a:solidFill>
                  <a:srgbClr val="000000"/>
                </a:solidFill>
              </a:rPr>
              <a:pPr eaLnBrk="1" hangingPunct="1">
                <a:buFont typeface="Times New Roman" pitchFamily="18" charset="0"/>
                <a:buNone/>
              </a:pPr>
              <a:t>53</a:t>
            </a:fld>
            <a:endParaRPr lang="tr-TR" sz="1200" smtClean="0">
              <a:solidFill>
                <a:srgbClr val="000000"/>
              </a:solidFill>
            </a:endParaRPr>
          </a:p>
        </p:txBody>
      </p:sp>
      <p:sp>
        <p:nvSpPr>
          <p:cNvPr id="304131"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04132"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04133"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FECEE6EA-EBAC-4AF6-864D-3830DF7F1747}" type="slidenum">
              <a:rPr lang="tr-TR" sz="1200">
                <a:solidFill>
                  <a:srgbClr val="000000"/>
                </a:solidFill>
              </a:rPr>
              <a:pPr algn="r" eaLnBrk="1" hangingPunct="1"/>
              <a:t>53</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5154"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610793F6-4039-47EE-B33F-9871A5BB634E}" type="slidenum">
              <a:rPr lang="tr-TR" sz="1200" smtClean="0">
                <a:solidFill>
                  <a:srgbClr val="000000"/>
                </a:solidFill>
              </a:rPr>
              <a:pPr eaLnBrk="1" hangingPunct="1">
                <a:buFont typeface="Times New Roman" pitchFamily="18" charset="0"/>
                <a:buNone/>
              </a:pPr>
              <a:t>54</a:t>
            </a:fld>
            <a:endParaRPr lang="tr-TR" sz="1200" smtClean="0">
              <a:solidFill>
                <a:srgbClr val="000000"/>
              </a:solidFill>
            </a:endParaRPr>
          </a:p>
        </p:txBody>
      </p:sp>
      <p:sp>
        <p:nvSpPr>
          <p:cNvPr id="305155"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05156"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05157"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D5BBCD0F-27AA-48FF-A3F2-DD7CA385EF6A}" type="slidenum">
              <a:rPr lang="tr-TR" sz="1200">
                <a:solidFill>
                  <a:srgbClr val="000000"/>
                </a:solidFill>
              </a:rPr>
              <a:pPr algn="r" eaLnBrk="1" hangingPunct="1"/>
              <a:t>54</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6178"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369BF4B7-13F4-4E9E-9563-1B1EF8BAB8CD}" type="slidenum">
              <a:rPr lang="tr-TR" sz="1200" smtClean="0">
                <a:solidFill>
                  <a:srgbClr val="000000"/>
                </a:solidFill>
              </a:rPr>
              <a:pPr eaLnBrk="1" hangingPunct="1">
                <a:buFont typeface="Times New Roman" pitchFamily="18" charset="0"/>
                <a:buNone/>
              </a:pPr>
              <a:t>55</a:t>
            </a:fld>
            <a:endParaRPr lang="tr-TR" sz="1200" smtClean="0">
              <a:solidFill>
                <a:srgbClr val="000000"/>
              </a:solidFill>
            </a:endParaRPr>
          </a:p>
        </p:txBody>
      </p:sp>
      <p:sp>
        <p:nvSpPr>
          <p:cNvPr id="306179"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06180"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06181"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D4F7A7AC-1202-42FB-97A7-4ECF78001382}" type="slidenum">
              <a:rPr lang="tr-TR" sz="1200">
                <a:solidFill>
                  <a:srgbClr val="000000"/>
                </a:solidFill>
              </a:rPr>
              <a:pPr algn="r" eaLnBrk="1" hangingPunct="1"/>
              <a:t>55</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02"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6270E647-6380-4C6C-A1B4-427B8C715A0E}" type="slidenum">
              <a:rPr lang="tr-TR" sz="1200" smtClean="0">
                <a:solidFill>
                  <a:srgbClr val="000000"/>
                </a:solidFill>
              </a:rPr>
              <a:pPr eaLnBrk="1" hangingPunct="1">
                <a:buFont typeface="Times New Roman" pitchFamily="18" charset="0"/>
                <a:buNone/>
              </a:pPr>
              <a:t>56</a:t>
            </a:fld>
            <a:endParaRPr lang="tr-TR" sz="1200" smtClean="0">
              <a:solidFill>
                <a:srgbClr val="000000"/>
              </a:solidFill>
            </a:endParaRPr>
          </a:p>
        </p:txBody>
      </p:sp>
      <p:sp>
        <p:nvSpPr>
          <p:cNvPr id="307203"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07204"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07205"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8390852C-EBDF-4BD3-9EB1-7F92888AFC6C}" type="slidenum">
              <a:rPr lang="tr-TR" sz="1200">
                <a:solidFill>
                  <a:srgbClr val="000000"/>
                </a:solidFill>
              </a:rPr>
              <a:pPr algn="r" eaLnBrk="1" hangingPunct="1"/>
              <a:t>56</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8226"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3ED9F233-9AF5-4994-89BC-7272B718E437}" type="slidenum">
              <a:rPr lang="tr-TR" sz="1200" smtClean="0">
                <a:solidFill>
                  <a:srgbClr val="000000"/>
                </a:solidFill>
              </a:rPr>
              <a:pPr eaLnBrk="1" hangingPunct="1">
                <a:buFont typeface="Times New Roman" pitchFamily="18" charset="0"/>
                <a:buNone/>
              </a:pPr>
              <a:t>57</a:t>
            </a:fld>
            <a:endParaRPr lang="tr-TR" sz="1200" smtClean="0">
              <a:solidFill>
                <a:srgbClr val="000000"/>
              </a:solidFill>
            </a:endParaRPr>
          </a:p>
        </p:txBody>
      </p:sp>
      <p:sp>
        <p:nvSpPr>
          <p:cNvPr id="308227"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08228"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08229"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42982FAC-2261-4E82-B305-FB1A1C73B2F4}" type="slidenum">
              <a:rPr lang="tr-TR" sz="1200">
                <a:solidFill>
                  <a:srgbClr val="000000"/>
                </a:solidFill>
              </a:rPr>
              <a:pPr algn="r" eaLnBrk="1" hangingPunct="1"/>
              <a:t>57</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9250"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6B11A2F7-F721-43F7-BC74-8E383D6C46E0}" type="slidenum">
              <a:rPr lang="tr-TR" sz="1200" smtClean="0">
                <a:solidFill>
                  <a:srgbClr val="000000"/>
                </a:solidFill>
              </a:rPr>
              <a:pPr eaLnBrk="1" hangingPunct="1">
                <a:buFont typeface="Times New Roman" pitchFamily="18" charset="0"/>
                <a:buNone/>
              </a:pPr>
              <a:t>58</a:t>
            </a:fld>
            <a:endParaRPr lang="tr-TR" sz="1200" smtClean="0">
              <a:solidFill>
                <a:srgbClr val="000000"/>
              </a:solidFill>
            </a:endParaRPr>
          </a:p>
        </p:txBody>
      </p:sp>
      <p:sp>
        <p:nvSpPr>
          <p:cNvPr id="309251"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09252"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09253"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E6907632-3576-439D-B57E-AC34D73EF5E2}" type="slidenum">
              <a:rPr lang="tr-TR" sz="1200">
                <a:solidFill>
                  <a:srgbClr val="000000"/>
                </a:solidFill>
              </a:rPr>
              <a:pPr algn="r" eaLnBrk="1" hangingPunct="1"/>
              <a:t>58</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0274"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5DFD0425-3620-48C9-B2A2-B84FE78AF5B6}" type="slidenum">
              <a:rPr lang="tr-TR" sz="1200" smtClean="0">
                <a:solidFill>
                  <a:srgbClr val="000000"/>
                </a:solidFill>
              </a:rPr>
              <a:pPr eaLnBrk="1" hangingPunct="1">
                <a:buFont typeface="Times New Roman" pitchFamily="18" charset="0"/>
                <a:buNone/>
              </a:pPr>
              <a:t>59</a:t>
            </a:fld>
            <a:endParaRPr lang="tr-TR" sz="1200" smtClean="0">
              <a:solidFill>
                <a:srgbClr val="000000"/>
              </a:solidFill>
            </a:endParaRPr>
          </a:p>
        </p:txBody>
      </p:sp>
      <p:sp>
        <p:nvSpPr>
          <p:cNvPr id="310275"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10276"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10277"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D44B9C5A-9BA3-4ABA-AC23-694232D071DB}" type="slidenum">
              <a:rPr lang="tr-TR" sz="1200">
                <a:solidFill>
                  <a:srgbClr val="000000"/>
                </a:solidFill>
              </a:rPr>
              <a:pPr algn="r" eaLnBrk="1" hangingPunct="1"/>
              <a:t>59</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1298"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AC8A5D7E-53DD-4BF6-8A78-93E9DAA648FD}" type="slidenum">
              <a:rPr lang="tr-TR" sz="1200" smtClean="0">
                <a:solidFill>
                  <a:srgbClr val="000000"/>
                </a:solidFill>
              </a:rPr>
              <a:pPr eaLnBrk="1" hangingPunct="1">
                <a:buFont typeface="Times New Roman" pitchFamily="18" charset="0"/>
                <a:buNone/>
              </a:pPr>
              <a:t>60</a:t>
            </a:fld>
            <a:endParaRPr lang="tr-TR" sz="1200" smtClean="0">
              <a:solidFill>
                <a:srgbClr val="000000"/>
              </a:solidFill>
            </a:endParaRPr>
          </a:p>
        </p:txBody>
      </p:sp>
      <p:sp>
        <p:nvSpPr>
          <p:cNvPr id="311299"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11300"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11301"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A13D75AB-1853-4568-A602-A4E4DC3D8165}" type="slidenum">
              <a:rPr lang="tr-TR" sz="1200">
                <a:solidFill>
                  <a:srgbClr val="000000"/>
                </a:solidFill>
              </a:rPr>
              <a:pPr algn="r" eaLnBrk="1" hangingPunct="1"/>
              <a:t>60</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7026"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8D8BFF0F-BC16-4C10-ABDE-3E95107E17E2}" type="slidenum">
              <a:rPr lang="tr-TR" sz="1200" smtClean="0">
                <a:solidFill>
                  <a:srgbClr val="000000"/>
                </a:solidFill>
              </a:rPr>
              <a:pPr eaLnBrk="1" hangingPunct="1">
                <a:buFont typeface="Times New Roman" pitchFamily="18" charset="0"/>
                <a:buNone/>
              </a:pPr>
              <a:t>6</a:t>
            </a:fld>
            <a:endParaRPr lang="tr-TR" sz="1200" smtClean="0">
              <a:solidFill>
                <a:srgbClr val="000000"/>
              </a:solidFill>
            </a:endParaRPr>
          </a:p>
        </p:txBody>
      </p:sp>
      <p:sp>
        <p:nvSpPr>
          <p:cNvPr id="257027"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257028"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257029"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82571CCD-E1FB-4368-A330-0A4A32B64CB8}" type="slidenum">
              <a:rPr lang="tr-TR" sz="1200">
                <a:solidFill>
                  <a:srgbClr val="000000"/>
                </a:solidFill>
              </a:rPr>
              <a:pPr algn="r" eaLnBrk="1" hangingPunct="1"/>
              <a:t>6</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2322"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6C107D9D-77DB-4077-AE3D-062E928DB69F}" type="slidenum">
              <a:rPr lang="tr-TR" sz="1200" smtClean="0">
                <a:solidFill>
                  <a:srgbClr val="000000"/>
                </a:solidFill>
              </a:rPr>
              <a:pPr eaLnBrk="1" hangingPunct="1">
                <a:buFont typeface="Times New Roman" pitchFamily="18" charset="0"/>
                <a:buNone/>
              </a:pPr>
              <a:t>61</a:t>
            </a:fld>
            <a:endParaRPr lang="tr-TR" sz="1200" smtClean="0">
              <a:solidFill>
                <a:srgbClr val="000000"/>
              </a:solidFill>
            </a:endParaRPr>
          </a:p>
        </p:txBody>
      </p:sp>
      <p:sp>
        <p:nvSpPr>
          <p:cNvPr id="312323"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12324"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12325"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2483E37B-D840-453F-8123-7883477E03D5}" type="slidenum">
              <a:rPr lang="tr-TR" sz="1200">
                <a:solidFill>
                  <a:srgbClr val="000000"/>
                </a:solidFill>
              </a:rPr>
              <a:pPr algn="r" eaLnBrk="1" hangingPunct="1"/>
              <a:t>61</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CD666C9D-880B-4760-9A76-E4A750B9994F}" type="slidenum">
              <a:rPr lang="tr-TR" sz="1200" smtClean="0">
                <a:solidFill>
                  <a:srgbClr val="000000"/>
                </a:solidFill>
              </a:rPr>
              <a:pPr eaLnBrk="1" hangingPunct="1">
                <a:buFont typeface="Times New Roman" pitchFamily="18" charset="0"/>
                <a:buNone/>
              </a:pPr>
              <a:t>62</a:t>
            </a:fld>
            <a:endParaRPr lang="tr-TR" sz="1200" smtClean="0">
              <a:solidFill>
                <a:srgbClr val="000000"/>
              </a:solidFill>
            </a:endParaRPr>
          </a:p>
        </p:txBody>
      </p:sp>
      <p:sp>
        <p:nvSpPr>
          <p:cNvPr id="313347"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13348"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13349"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17BA4D28-B940-4D6F-93C0-5E11864B0E89}" type="slidenum">
              <a:rPr lang="tr-TR" sz="1200">
                <a:solidFill>
                  <a:srgbClr val="000000"/>
                </a:solidFill>
              </a:rPr>
              <a:pPr algn="r" eaLnBrk="1" hangingPunct="1"/>
              <a:t>62</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4370"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961C78A8-EF5F-4F10-814C-BB132753354E}" type="slidenum">
              <a:rPr lang="tr-TR" sz="1200" smtClean="0">
                <a:solidFill>
                  <a:srgbClr val="000000"/>
                </a:solidFill>
              </a:rPr>
              <a:pPr eaLnBrk="1" hangingPunct="1">
                <a:buFont typeface="Times New Roman" pitchFamily="18" charset="0"/>
                <a:buNone/>
              </a:pPr>
              <a:t>63</a:t>
            </a:fld>
            <a:endParaRPr lang="tr-TR" sz="1200" smtClean="0">
              <a:solidFill>
                <a:srgbClr val="000000"/>
              </a:solidFill>
            </a:endParaRPr>
          </a:p>
        </p:txBody>
      </p:sp>
      <p:sp>
        <p:nvSpPr>
          <p:cNvPr id="314371"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14372"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14373"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638B3F41-1392-43D3-9D2D-ACF95785B893}" type="slidenum">
              <a:rPr lang="tr-TR" sz="1200">
                <a:solidFill>
                  <a:srgbClr val="000000"/>
                </a:solidFill>
              </a:rPr>
              <a:pPr algn="r" eaLnBrk="1" hangingPunct="1"/>
              <a:t>63</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5394"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7B097559-98AC-4DBD-90E0-8F160A479DA7}" type="slidenum">
              <a:rPr lang="tr-TR" sz="1200" smtClean="0">
                <a:solidFill>
                  <a:srgbClr val="000000"/>
                </a:solidFill>
              </a:rPr>
              <a:pPr eaLnBrk="1" hangingPunct="1">
                <a:buFont typeface="Times New Roman" pitchFamily="18" charset="0"/>
                <a:buNone/>
              </a:pPr>
              <a:t>64</a:t>
            </a:fld>
            <a:endParaRPr lang="tr-TR" sz="1200" smtClean="0">
              <a:solidFill>
                <a:srgbClr val="000000"/>
              </a:solidFill>
            </a:endParaRPr>
          </a:p>
        </p:txBody>
      </p:sp>
      <p:sp>
        <p:nvSpPr>
          <p:cNvPr id="315395"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15396"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15397"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7F6F01AE-0EA8-4D2C-807A-1C60AF7CA752}" type="slidenum">
              <a:rPr lang="tr-TR" sz="1200">
                <a:solidFill>
                  <a:srgbClr val="000000"/>
                </a:solidFill>
              </a:rPr>
              <a:pPr algn="r" eaLnBrk="1" hangingPunct="1"/>
              <a:t>64</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6418"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ADE3C481-AE53-4D8A-958F-B6D2F8D71F58}" type="slidenum">
              <a:rPr lang="tr-TR" sz="1200" smtClean="0">
                <a:solidFill>
                  <a:srgbClr val="000000"/>
                </a:solidFill>
              </a:rPr>
              <a:pPr eaLnBrk="1" hangingPunct="1">
                <a:buFont typeface="Times New Roman" pitchFamily="18" charset="0"/>
                <a:buNone/>
              </a:pPr>
              <a:t>65</a:t>
            </a:fld>
            <a:endParaRPr lang="tr-TR" sz="1200" smtClean="0">
              <a:solidFill>
                <a:srgbClr val="000000"/>
              </a:solidFill>
            </a:endParaRPr>
          </a:p>
        </p:txBody>
      </p:sp>
      <p:sp>
        <p:nvSpPr>
          <p:cNvPr id="316419"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16420"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16421"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18544F6B-366A-45F1-8964-8102D828D705}" type="slidenum">
              <a:rPr lang="tr-TR" sz="1200">
                <a:solidFill>
                  <a:srgbClr val="000000"/>
                </a:solidFill>
              </a:rPr>
              <a:pPr algn="r" eaLnBrk="1" hangingPunct="1"/>
              <a:t>65</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42"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C2F60B33-3D04-4F9C-9EF2-C46F40B91E7F}" type="slidenum">
              <a:rPr lang="tr-TR" sz="1200" smtClean="0">
                <a:solidFill>
                  <a:srgbClr val="000000"/>
                </a:solidFill>
              </a:rPr>
              <a:pPr eaLnBrk="1" hangingPunct="1">
                <a:buFont typeface="Times New Roman" pitchFamily="18" charset="0"/>
                <a:buNone/>
              </a:pPr>
              <a:t>66</a:t>
            </a:fld>
            <a:endParaRPr lang="tr-TR" sz="1200" smtClean="0">
              <a:solidFill>
                <a:srgbClr val="000000"/>
              </a:solidFill>
            </a:endParaRPr>
          </a:p>
        </p:txBody>
      </p:sp>
      <p:sp>
        <p:nvSpPr>
          <p:cNvPr id="317443"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17444"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17445"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6F907D9C-4E7B-4EB4-8877-E701564FE09E}" type="slidenum">
              <a:rPr lang="tr-TR" sz="1200">
                <a:solidFill>
                  <a:srgbClr val="000000"/>
                </a:solidFill>
              </a:rPr>
              <a:pPr algn="r" eaLnBrk="1" hangingPunct="1"/>
              <a:t>66</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466"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A3B905BF-F0CA-482C-B03F-5D09ACD61354}" type="slidenum">
              <a:rPr lang="tr-TR" sz="1200" smtClean="0">
                <a:solidFill>
                  <a:srgbClr val="000000"/>
                </a:solidFill>
              </a:rPr>
              <a:pPr eaLnBrk="1" hangingPunct="1">
                <a:buFont typeface="Times New Roman" pitchFamily="18" charset="0"/>
                <a:buNone/>
              </a:pPr>
              <a:t>67</a:t>
            </a:fld>
            <a:endParaRPr lang="tr-TR" sz="1200" smtClean="0">
              <a:solidFill>
                <a:srgbClr val="000000"/>
              </a:solidFill>
            </a:endParaRPr>
          </a:p>
        </p:txBody>
      </p:sp>
      <p:sp>
        <p:nvSpPr>
          <p:cNvPr id="318467"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18468"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18469"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412EBA7A-CEB6-48B7-B251-50A10D9D5C93}" type="slidenum">
              <a:rPr lang="tr-TR" sz="1200">
                <a:solidFill>
                  <a:srgbClr val="000000"/>
                </a:solidFill>
              </a:rPr>
              <a:pPr algn="r" eaLnBrk="1" hangingPunct="1"/>
              <a:t>67</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9490"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AF63E897-D884-4176-9652-F7DBC98D7F88}" type="slidenum">
              <a:rPr lang="tr-TR" sz="1200" smtClean="0">
                <a:solidFill>
                  <a:srgbClr val="000000"/>
                </a:solidFill>
              </a:rPr>
              <a:pPr eaLnBrk="1" hangingPunct="1">
                <a:buFont typeface="Times New Roman" pitchFamily="18" charset="0"/>
                <a:buNone/>
              </a:pPr>
              <a:t>68</a:t>
            </a:fld>
            <a:endParaRPr lang="tr-TR" sz="1200" smtClean="0">
              <a:solidFill>
                <a:srgbClr val="000000"/>
              </a:solidFill>
            </a:endParaRPr>
          </a:p>
        </p:txBody>
      </p:sp>
      <p:sp>
        <p:nvSpPr>
          <p:cNvPr id="319491"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19492"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19493"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FAE30DE0-A943-4C6F-8DF5-CCA9B3D3739F}" type="slidenum">
              <a:rPr lang="tr-TR" sz="1200">
                <a:solidFill>
                  <a:srgbClr val="000000"/>
                </a:solidFill>
              </a:rPr>
              <a:pPr algn="r" eaLnBrk="1" hangingPunct="1"/>
              <a:t>68</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0514"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EEF60BA9-ABF1-46C7-805B-2F4BA058A0E5}" type="slidenum">
              <a:rPr lang="tr-TR" sz="1200" smtClean="0">
                <a:solidFill>
                  <a:srgbClr val="000000"/>
                </a:solidFill>
              </a:rPr>
              <a:pPr eaLnBrk="1" hangingPunct="1">
                <a:buFont typeface="Times New Roman" pitchFamily="18" charset="0"/>
                <a:buNone/>
              </a:pPr>
              <a:t>69</a:t>
            </a:fld>
            <a:endParaRPr lang="tr-TR" sz="1200" smtClean="0">
              <a:solidFill>
                <a:srgbClr val="000000"/>
              </a:solidFill>
            </a:endParaRPr>
          </a:p>
        </p:txBody>
      </p:sp>
      <p:sp>
        <p:nvSpPr>
          <p:cNvPr id="320515"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20516"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20517"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2F692351-448A-4A61-B78D-BCBCD70911F2}" type="slidenum">
              <a:rPr lang="tr-TR" sz="1200">
                <a:solidFill>
                  <a:srgbClr val="000000"/>
                </a:solidFill>
              </a:rPr>
              <a:pPr algn="r" eaLnBrk="1" hangingPunct="1"/>
              <a:t>69</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AF93FF00-87A8-417F-B22D-4A423C8C14D2}" type="slidenum">
              <a:rPr lang="tr-TR" sz="1200" smtClean="0">
                <a:solidFill>
                  <a:srgbClr val="000000"/>
                </a:solidFill>
              </a:rPr>
              <a:pPr eaLnBrk="1" hangingPunct="1">
                <a:buFont typeface="Times New Roman" pitchFamily="18" charset="0"/>
                <a:buNone/>
              </a:pPr>
              <a:t>70</a:t>
            </a:fld>
            <a:endParaRPr lang="tr-TR" sz="1200" smtClean="0">
              <a:solidFill>
                <a:srgbClr val="000000"/>
              </a:solidFill>
            </a:endParaRPr>
          </a:p>
        </p:txBody>
      </p:sp>
      <p:sp>
        <p:nvSpPr>
          <p:cNvPr id="321539"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21540"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21541"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98652AE3-B949-489B-9ED8-58B20E167C38}" type="slidenum">
              <a:rPr lang="tr-TR" sz="1200">
                <a:solidFill>
                  <a:srgbClr val="000000"/>
                </a:solidFill>
              </a:rPr>
              <a:pPr algn="r" eaLnBrk="1" hangingPunct="1"/>
              <a:t>70</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xfrm>
            <a:off x="952500" y="685800"/>
            <a:ext cx="4953000" cy="3429000"/>
          </a:xfrm>
          <a:ln/>
        </p:spPr>
      </p:sp>
      <p:sp>
        <p:nvSpPr>
          <p:cNvPr id="258051"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58052"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E3DE21D4-B9C7-41B9-8AFE-EDCFCE831EA5}" type="slidenum">
              <a:rPr lang="tr-TR" sz="1200" smtClean="0">
                <a:solidFill>
                  <a:srgbClr val="000000"/>
                </a:solidFill>
              </a:rPr>
              <a:pPr eaLnBrk="1" hangingPunct="1">
                <a:buFont typeface="Times New Roman" pitchFamily="18" charset="0"/>
                <a:buNone/>
              </a:pPr>
              <a:t>7</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0F60D76C-C1E6-465B-98A6-480A666DD1EE}" type="slidenum">
              <a:rPr lang="tr-TR" sz="1200" smtClean="0">
                <a:solidFill>
                  <a:srgbClr val="000000"/>
                </a:solidFill>
              </a:rPr>
              <a:pPr eaLnBrk="1" hangingPunct="1">
                <a:buFont typeface="Times New Roman" pitchFamily="18" charset="0"/>
                <a:buNone/>
              </a:pPr>
              <a:t>71</a:t>
            </a:fld>
            <a:endParaRPr lang="tr-TR" sz="1200" smtClean="0">
              <a:solidFill>
                <a:srgbClr val="000000"/>
              </a:solidFill>
            </a:endParaRPr>
          </a:p>
        </p:txBody>
      </p:sp>
      <p:sp>
        <p:nvSpPr>
          <p:cNvPr id="322563"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22564"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22565"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C0039D2B-6BDD-441D-BF49-AEA0730AC539}" type="slidenum">
              <a:rPr lang="tr-TR" sz="1200">
                <a:solidFill>
                  <a:srgbClr val="000000"/>
                </a:solidFill>
              </a:rPr>
              <a:pPr algn="r" eaLnBrk="1" hangingPunct="1"/>
              <a:t>71</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3586"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24F8F8C0-A291-45AC-B84B-0DFF232C3BCC}" type="slidenum">
              <a:rPr lang="tr-TR" sz="1200" smtClean="0">
                <a:solidFill>
                  <a:srgbClr val="000000"/>
                </a:solidFill>
              </a:rPr>
              <a:pPr eaLnBrk="1" hangingPunct="1">
                <a:buFont typeface="Times New Roman" pitchFamily="18" charset="0"/>
                <a:buNone/>
              </a:pPr>
              <a:t>72</a:t>
            </a:fld>
            <a:endParaRPr lang="tr-TR" sz="1200" smtClean="0">
              <a:solidFill>
                <a:srgbClr val="000000"/>
              </a:solidFill>
            </a:endParaRPr>
          </a:p>
        </p:txBody>
      </p:sp>
      <p:sp>
        <p:nvSpPr>
          <p:cNvPr id="323587"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23588"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23589"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6D6D527B-0CA7-4B2C-AF5D-8CC4754B6843}" type="slidenum">
              <a:rPr lang="tr-TR" sz="1200">
                <a:solidFill>
                  <a:srgbClr val="000000"/>
                </a:solidFill>
              </a:rPr>
              <a:pPr algn="r" eaLnBrk="1" hangingPunct="1"/>
              <a:t>72</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4610"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00373AD2-62B5-4015-B788-80DCA3A6DE3E}" type="slidenum">
              <a:rPr lang="tr-TR" sz="1200" smtClean="0">
                <a:solidFill>
                  <a:srgbClr val="000000"/>
                </a:solidFill>
              </a:rPr>
              <a:pPr eaLnBrk="1" hangingPunct="1">
                <a:buFont typeface="Times New Roman" pitchFamily="18" charset="0"/>
                <a:buNone/>
              </a:pPr>
              <a:t>73</a:t>
            </a:fld>
            <a:endParaRPr lang="tr-TR" sz="1200" smtClean="0">
              <a:solidFill>
                <a:srgbClr val="000000"/>
              </a:solidFill>
            </a:endParaRPr>
          </a:p>
        </p:txBody>
      </p:sp>
      <p:sp>
        <p:nvSpPr>
          <p:cNvPr id="324611"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24612"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24613"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BAECC00C-7630-4050-B0FA-02B92527C16B}" type="slidenum">
              <a:rPr lang="tr-TR" sz="1200">
                <a:solidFill>
                  <a:srgbClr val="000000"/>
                </a:solidFill>
              </a:rPr>
              <a:pPr algn="r" eaLnBrk="1" hangingPunct="1"/>
              <a:t>73</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5634"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A38B34AB-8571-4D7E-A51D-9381A86F4DB1}" type="slidenum">
              <a:rPr lang="tr-TR" sz="1200" smtClean="0">
                <a:solidFill>
                  <a:srgbClr val="000000"/>
                </a:solidFill>
              </a:rPr>
              <a:pPr eaLnBrk="1" hangingPunct="1">
                <a:buFont typeface="Times New Roman" pitchFamily="18" charset="0"/>
                <a:buNone/>
              </a:pPr>
              <a:t>74</a:t>
            </a:fld>
            <a:endParaRPr lang="tr-TR" sz="1200" smtClean="0">
              <a:solidFill>
                <a:srgbClr val="000000"/>
              </a:solidFill>
            </a:endParaRPr>
          </a:p>
        </p:txBody>
      </p:sp>
      <p:sp>
        <p:nvSpPr>
          <p:cNvPr id="325635"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25636"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25637"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C1B5203E-7D84-4E56-9E77-A5502190C29D}" type="slidenum">
              <a:rPr lang="tr-TR" sz="1200">
                <a:solidFill>
                  <a:srgbClr val="000000"/>
                </a:solidFill>
              </a:rPr>
              <a:pPr algn="r" eaLnBrk="1" hangingPunct="1"/>
              <a:t>74</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658"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D588588B-88CD-4430-B742-3DB16756E17F}" type="slidenum">
              <a:rPr lang="tr-TR" sz="1200" smtClean="0">
                <a:solidFill>
                  <a:srgbClr val="000000"/>
                </a:solidFill>
              </a:rPr>
              <a:pPr eaLnBrk="1" hangingPunct="1">
                <a:buFont typeface="Times New Roman" pitchFamily="18" charset="0"/>
                <a:buNone/>
              </a:pPr>
              <a:t>75</a:t>
            </a:fld>
            <a:endParaRPr lang="tr-TR" sz="1200" smtClean="0">
              <a:solidFill>
                <a:srgbClr val="000000"/>
              </a:solidFill>
            </a:endParaRPr>
          </a:p>
        </p:txBody>
      </p:sp>
      <p:sp>
        <p:nvSpPr>
          <p:cNvPr id="326659" name="Text Box 1"/>
          <p:cNvSpPr txBox="1">
            <a:spLocks noChangeArrowheads="1"/>
          </p:cNvSpPr>
          <p:nvPr/>
        </p:nvSpPr>
        <p:spPr bwMode="auto">
          <a:xfrm>
            <a:off x="1143536" y="685618"/>
            <a:ext cx="4570929" cy="342954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326660" name="Rectangle 2"/>
          <p:cNvSpPr>
            <a:spLocks noGrp="1" noChangeArrowheads="1"/>
          </p:cNvSpPr>
          <p:nvPr>
            <p:ph type="body"/>
          </p:nvPr>
        </p:nvSpPr>
        <p:spPr>
          <a:xfrm>
            <a:off x="685801" y="4343217"/>
            <a:ext cx="5486400" cy="411516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mtClean="0">
              <a:latin typeface="Times New Roman" pitchFamily="18" charset="0"/>
            </a:endParaRPr>
          </a:p>
        </p:txBody>
      </p:sp>
      <p:sp>
        <p:nvSpPr>
          <p:cNvPr id="326661" name="Text Box 3"/>
          <p:cNvSpPr txBox="1">
            <a:spLocks noChangeArrowheads="1"/>
          </p:cNvSpPr>
          <p:nvPr/>
        </p:nvSpPr>
        <p:spPr bwMode="auto">
          <a:xfrm>
            <a:off x="3885130" y="8686434"/>
            <a:ext cx="2971265" cy="45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fld id="{841ACD17-F605-4773-8345-21274C4C22B1}" type="slidenum">
              <a:rPr lang="tr-TR" sz="1200">
                <a:solidFill>
                  <a:srgbClr val="000000"/>
                </a:solidFill>
              </a:rPr>
              <a:pPr algn="r" eaLnBrk="1" hangingPunct="1"/>
              <a:t>75</a:t>
            </a:fld>
            <a:endParaRPr lang="tr-TR" sz="120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a:xfrm>
            <a:off x="952500" y="685800"/>
            <a:ext cx="4953000" cy="3429000"/>
          </a:xfrm>
          <a:ln/>
        </p:spPr>
      </p:sp>
      <p:sp>
        <p:nvSpPr>
          <p:cNvPr id="327683" name="Notes Placeholder 2"/>
          <p:cNvSpPr>
            <a:spLocks noGrp="1"/>
          </p:cNvSpPr>
          <p:nvPr>
            <p:ph type="body" idx="1"/>
          </p:nvPr>
        </p:nvSpPr>
        <p:spPr>
          <a:noFill/>
        </p:spPr>
        <p:txBody>
          <a:bodyPr/>
          <a:lstStyle/>
          <a:p>
            <a:endParaRPr lang="tr-TR" smtClean="0">
              <a:latin typeface="Times New Roman" pitchFamily="18" charset="0"/>
            </a:endParaRPr>
          </a:p>
        </p:txBody>
      </p:sp>
      <p:sp>
        <p:nvSpPr>
          <p:cNvPr id="327684"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8A5D84B5-412F-4FA6-BC4F-F5E967C25C9E}" type="slidenum">
              <a:rPr lang="tr-TR" sz="1200" smtClean="0">
                <a:solidFill>
                  <a:srgbClr val="000000"/>
                </a:solidFill>
              </a:rPr>
              <a:pPr eaLnBrk="1" hangingPunct="1">
                <a:buFont typeface="Times New Roman" pitchFamily="18" charset="0"/>
                <a:buNone/>
              </a:pPr>
              <a:t>76</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xfrm>
            <a:off x="952500" y="685800"/>
            <a:ext cx="4953000" cy="3429000"/>
          </a:xfrm>
          <a:ln/>
        </p:spPr>
      </p:sp>
      <p:sp>
        <p:nvSpPr>
          <p:cNvPr id="328707" name="Notes Placeholder 2"/>
          <p:cNvSpPr>
            <a:spLocks noGrp="1"/>
          </p:cNvSpPr>
          <p:nvPr>
            <p:ph type="body" idx="1"/>
          </p:nvPr>
        </p:nvSpPr>
        <p:spPr>
          <a:noFill/>
        </p:spPr>
        <p:txBody>
          <a:bodyPr/>
          <a:lstStyle/>
          <a:p>
            <a:endParaRPr lang="tr-TR" smtClean="0">
              <a:latin typeface="Times New Roman" pitchFamily="18" charset="0"/>
            </a:endParaRPr>
          </a:p>
        </p:txBody>
      </p:sp>
      <p:sp>
        <p:nvSpPr>
          <p:cNvPr id="328708"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B746A345-9F7A-4D6E-9F46-CC2BC6CBF854}" type="slidenum">
              <a:rPr lang="tr-TR" sz="1200" smtClean="0">
                <a:solidFill>
                  <a:srgbClr val="000000"/>
                </a:solidFill>
              </a:rPr>
              <a:pPr eaLnBrk="1" hangingPunct="1">
                <a:buFont typeface="Times New Roman" pitchFamily="18" charset="0"/>
                <a:buNone/>
              </a:pPr>
              <a:t>77</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fld id="{3772F201-B199-4162-B066-7FEAF3542686}" type="slidenum">
              <a:rPr lang="tr-TR" sz="1200" smtClean="0"/>
              <a:pPr/>
              <a:t>79</a:t>
            </a:fld>
            <a:endParaRPr lang="tr-TR" sz="1200" smtClean="0"/>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14EF8935-30D2-47F9-BCCA-B59987B1C771}" type="slidenum">
              <a:rPr lang="tr-TR" smtClean="0"/>
              <a:t>120</a:t>
            </a:fld>
            <a:endParaRPr lang="tr-TR"/>
          </a:p>
        </p:txBody>
      </p:sp>
      <p:sp>
        <p:nvSpPr>
          <p:cNvPr id="7" name="Footer Placeholder 6"/>
          <p:cNvSpPr>
            <a:spLocks noGrp="1"/>
          </p:cNvSpPr>
          <p:nvPr>
            <p:ph type="ftr" sz="quarter" idx="11"/>
          </p:nvPr>
        </p:nvSpPr>
        <p:spPr/>
        <p:txBody>
          <a:bodyPr/>
          <a:lstStyle/>
          <a:p>
            <a:r>
              <a:rPr lang="tr-TR" smtClean="0"/>
              <a:t>A. Köylüoğlu</a:t>
            </a:r>
            <a:endParaRPr lang="tr-TR"/>
          </a:p>
        </p:txBody>
      </p:sp>
      <p:sp>
        <p:nvSpPr>
          <p:cNvPr id="8" name="Date Placeholder 7"/>
          <p:cNvSpPr>
            <a:spLocks noGrp="1"/>
          </p:cNvSpPr>
          <p:nvPr>
            <p:ph type="dt" idx="12"/>
          </p:nvPr>
        </p:nvSpPr>
        <p:spPr/>
        <p:txBody>
          <a:bodyPr/>
          <a:lstStyle/>
          <a:p>
            <a:endParaRPr lang="tr-TR"/>
          </a:p>
        </p:txBody>
      </p:sp>
    </p:spTree>
    <p:extLst>
      <p:ext uri="{BB962C8B-B14F-4D97-AF65-F5344CB8AC3E}">
        <p14:creationId xmlns:p14="http://schemas.microsoft.com/office/powerpoint/2010/main" val="1725647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E7CE9459-6AAD-417B-8AB7-FD8B79F99011}" type="slidenum">
              <a:rPr lang="tr-TR" smtClean="0"/>
              <a:t>202</a:t>
            </a:fld>
            <a:endParaRPr lang="tr-TR"/>
          </a:p>
        </p:txBody>
      </p:sp>
      <p:sp>
        <p:nvSpPr>
          <p:cNvPr id="5" name="Header Placeholder 4"/>
          <p:cNvSpPr>
            <a:spLocks noGrp="1"/>
          </p:cNvSpPr>
          <p:nvPr>
            <p:ph type="hdr" sz="quarter" idx="11"/>
          </p:nvPr>
        </p:nvSpPr>
        <p:spPr/>
        <p:txBody>
          <a:bodyPr/>
          <a:lstStyle/>
          <a:p>
            <a:r>
              <a:rPr lang="tr-TR" smtClean="0"/>
              <a:t>TESİSAT TEKRAR</a:t>
            </a:r>
            <a:endParaRPr lang="tr-TR"/>
          </a:p>
        </p:txBody>
      </p:sp>
      <p:sp>
        <p:nvSpPr>
          <p:cNvPr id="8" name="Footer Placeholder 7"/>
          <p:cNvSpPr>
            <a:spLocks noGrp="1"/>
          </p:cNvSpPr>
          <p:nvPr>
            <p:ph type="ftr" sz="quarter" idx="12"/>
          </p:nvPr>
        </p:nvSpPr>
        <p:spPr/>
        <p:txBody>
          <a:bodyPr/>
          <a:lstStyle/>
          <a:p>
            <a:r>
              <a:rPr lang="tr-TR" smtClean="0"/>
              <a:t>A. Köylüoğlu</a:t>
            </a:r>
            <a:endParaRPr lang="tr-TR"/>
          </a:p>
        </p:txBody>
      </p:sp>
      <p:sp>
        <p:nvSpPr>
          <p:cNvPr id="9" name="Date Placeholder 8"/>
          <p:cNvSpPr>
            <a:spLocks noGrp="1"/>
          </p:cNvSpPr>
          <p:nvPr>
            <p:ph type="dt" idx="13"/>
          </p:nvPr>
        </p:nvSpPr>
        <p:spPr/>
        <p:txBody>
          <a:bodyPr/>
          <a:lstStyle/>
          <a:p>
            <a:endParaRPr lang="tr-TR"/>
          </a:p>
        </p:txBody>
      </p:sp>
    </p:spTree>
    <p:extLst>
      <p:ext uri="{BB962C8B-B14F-4D97-AF65-F5344CB8AC3E}">
        <p14:creationId xmlns:p14="http://schemas.microsoft.com/office/powerpoint/2010/main" val="3126143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xfrm>
            <a:off x="952500" y="685800"/>
            <a:ext cx="4953000" cy="3429000"/>
          </a:xfrm>
          <a:ln/>
        </p:spPr>
      </p:sp>
      <p:sp>
        <p:nvSpPr>
          <p:cNvPr id="259075"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59076"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36C94CCC-278E-4AC0-815F-4D6AA934E5B6}" type="slidenum">
              <a:rPr lang="tr-TR" sz="1200" smtClean="0">
                <a:solidFill>
                  <a:srgbClr val="000000"/>
                </a:solidFill>
              </a:rPr>
              <a:pPr eaLnBrk="1" hangingPunct="1">
                <a:buFont typeface="Times New Roman" pitchFamily="18" charset="0"/>
                <a:buNone/>
              </a:pPr>
              <a:t>8</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E7CE9459-6AAD-417B-8AB7-FD8B79F99011}" type="slidenum">
              <a:rPr lang="tr-TR" smtClean="0"/>
              <a:t>204</a:t>
            </a:fld>
            <a:endParaRPr lang="tr-TR"/>
          </a:p>
        </p:txBody>
      </p:sp>
      <p:sp>
        <p:nvSpPr>
          <p:cNvPr id="5" name="Header Placeholder 4"/>
          <p:cNvSpPr>
            <a:spLocks noGrp="1"/>
          </p:cNvSpPr>
          <p:nvPr>
            <p:ph type="hdr" sz="quarter" idx="11"/>
          </p:nvPr>
        </p:nvSpPr>
        <p:spPr/>
        <p:txBody>
          <a:bodyPr/>
          <a:lstStyle/>
          <a:p>
            <a:r>
              <a:rPr lang="tr-TR" smtClean="0"/>
              <a:t>TESİSAT TEKRAR</a:t>
            </a:r>
            <a:endParaRPr lang="tr-TR"/>
          </a:p>
        </p:txBody>
      </p:sp>
      <p:sp>
        <p:nvSpPr>
          <p:cNvPr id="8" name="Footer Placeholder 7"/>
          <p:cNvSpPr>
            <a:spLocks noGrp="1"/>
          </p:cNvSpPr>
          <p:nvPr>
            <p:ph type="ftr" sz="quarter" idx="12"/>
          </p:nvPr>
        </p:nvSpPr>
        <p:spPr/>
        <p:txBody>
          <a:bodyPr/>
          <a:lstStyle/>
          <a:p>
            <a:r>
              <a:rPr lang="tr-TR" smtClean="0"/>
              <a:t>A. Köylüoğlu</a:t>
            </a:r>
            <a:endParaRPr lang="tr-TR"/>
          </a:p>
        </p:txBody>
      </p:sp>
      <p:sp>
        <p:nvSpPr>
          <p:cNvPr id="9" name="Date Placeholder 8"/>
          <p:cNvSpPr>
            <a:spLocks noGrp="1"/>
          </p:cNvSpPr>
          <p:nvPr>
            <p:ph type="dt" idx="13"/>
          </p:nvPr>
        </p:nvSpPr>
        <p:spPr/>
        <p:txBody>
          <a:bodyPr/>
          <a:lstStyle/>
          <a:p>
            <a:endParaRPr lang="tr-TR"/>
          </a:p>
        </p:txBody>
      </p:sp>
    </p:spTree>
    <p:extLst>
      <p:ext uri="{BB962C8B-B14F-4D97-AF65-F5344CB8AC3E}">
        <p14:creationId xmlns:p14="http://schemas.microsoft.com/office/powerpoint/2010/main" val="3460870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E7CE9459-6AAD-417B-8AB7-FD8B79F99011}" type="slidenum">
              <a:rPr lang="tr-TR" smtClean="0"/>
              <a:t>205</a:t>
            </a:fld>
            <a:endParaRPr lang="tr-TR"/>
          </a:p>
        </p:txBody>
      </p:sp>
      <p:sp>
        <p:nvSpPr>
          <p:cNvPr id="5" name="Header Placeholder 4"/>
          <p:cNvSpPr>
            <a:spLocks noGrp="1"/>
          </p:cNvSpPr>
          <p:nvPr>
            <p:ph type="hdr" sz="quarter" idx="11"/>
          </p:nvPr>
        </p:nvSpPr>
        <p:spPr/>
        <p:txBody>
          <a:bodyPr/>
          <a:lstStyle/>
          <a:p>
            <a:r>
              <a:rPr lang="tr-TR" smtClean="0"/>
              <a:t>TESİSAT TEKRAR</a:t>
            </a:r>
            <a:endParaRPr lang="tr-TR"/>
          </a:p>
        </p:txBody>
      </p:sp>
      <p:sp>
        <p:nvSpPr>
          <p:cNvPr id="8" name="Footer Placeholder 7"/>
          <p:cNvSpPr>
            <a:spLocks noGrp="1"/>
          </p:cNvSpPr>
          <p:nvPr>
            <p:ph type="ftr" sz="quarter" idx="12"/>
          </p:nvPr>
        </p:nvSpPr>
        <p:spPr/>
        <p:txBody>
          <a:bodyPr/>
          <a:lstStyle/>
          <a:p>
            <a:r>
              <a:rPr lang="tr-TR" smtClean="0"/>
              <a:t>A. Köylüoğlu</a:t>
            </a:r>
            <a:endParaRPr lang="tr-TR"/>
          </a:p>
        </p:txBody>
      </p:sp>
      <p:sp>
        <p:nvSpPr>
          <p:cNvPr id="9" name="Date Placeholder 8"/>
          <p:cNvSpPr>
            <a:spLocks noGrp="1"/>
          </p:cNvSpPr>
          <p:nvPr>
            <p:ph type="dt" idx="13"/>
          </p:nvPr>
        </p:nvSpPr>
        <p:spPr/>
        <p:txBody>
          <a:bodyPr/>
          <a:lstStyle/>
          <a:p>
            <a:endParaRPr lang="tr-TR"/>
          </a:p>
        </p:txBody>
      </p:sp>
    </p:spTree>
    <p:extLst>
      <p:ext uri="{BB962C8B-B14F-4D97-AF65-F5344CB8AC3E}">
        <p14:creationId xmlns:p14="http://schemas.microsoft.com/office/powerpoint/2010/main" val="3159833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xfrm>
            <a:off x="952500" y="685800"/>
            <a:ext cx="4953000" cy="3429000"/>
          </a:xfrm>
          <a:ln/>
        </p:spPr>
      </p:sp>
      <p:sp>
        <p:nvSpPr>
          <p:cNvPr id="260099" name="Notes Placeholder 2"/>
          <p:cNvSpPr>
            <a:spLocks noGrp="1"/>
          </p:cNvSpPr>
          <p:nvPr>
            <p:ph type="body" idx="1"/>
          </p:nvPr>
        </p:nvSpPr>
        <p:spPr>
          <a:noFill/>
        </p:spPr>
        <p:txBody>
          <a:bodyPr/>
          <a:lstStyle/>
          <a:p>
            <a:endParaRPr lang="tr-TR" smtClean="0">
              <a:latin typeface="Times New Roman" pitchFamily="18" charset="0"/>
            </a:endParaRPr>
          </a:p>
        </p:txBody>
      </p:sp>
      <p:sp>
        <p:nvSpPr>
          <p:cNvPr id="260100" name="Slide Number Placeholder 3"/>
          <p:cNvSpPr>
            <a:spLocks noGrp="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eaLnBrk="0" hangingPunct="0">
              <a:tabLst>
                <a:tab pos="723900" algn="l"/>
                <a:tab pos="1447800" algn="l"/>
                <a:tab pos="2171700" algn="l"/>
                <a:tab pos="2895600" algn="l"/>
              </a:tabLst>
              <a:defRPr sz="2400">
                <a:solidFill>
                  <a:schemeClr val="bg1"/>
                </a:solidFill>
                <a:latin typeface="Times New Roman" pitchFamily="18" charset="0"/>
              </a:defRPr>
            </a:lvl2pPr>
            <a:lvl3pPr eaLnBrk="0" hangingPunct="0">
              <a:tabLst>
                <a:tab pos="723900" algn="l"/>
                <a:tab pos="1447800" algn="l"/>
                <a:tab pos="2171700" algn="l"/>
                <a:tab pos="2895600" algn="l"/>
              </a:tabLst>
              <a:defRPr sz="2400">
                <a:solidFill>
                  <a:schemeClr val="bg1"/>
                </a:solidFill>
                <a:latin typeface="Times New Roman" pitchFamily="18" charset="0"/>
              </a:defRPr>
            </a:lvl3pPr>
            <a:lvl4pPr eaLnBrk="0" hangingPunct="0">
              <a:tabLst>
                <a:tab pos="723900" algn="l"/>
                <a:tab pos="1447800" algn="l"/>
                <a:tab pos="2171700" algn="l"/>
                <a:tab pos="2895600" algn="l"/>
              </a:tabLst>
              <a:defRPr sz="2400">
                <a:solidFill>
                  <a:schemeClr val="bg1"/>
                </a:solidFill>
                <a:latin typeface="Times New Roman" pitchFamily="18" charset="0"/>
              </a:defRPr>
            </a:lvl4pPr>
            <a:lvl5pPr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buFont typeface="Times New Roman" pitchFamily="18" charset="0"/>
              <a:buNone/>
            </a:pPr>
            <a:fld id="{FD29A2F7-C065-4435-8539-273A642F52B0}" type="slidenum">
              <a:rPr lang="tr-TR" sz="1200" smtClean="0">
                <a:solidFill>
                  <a:srgbClr val="000000"/>
                </a:solidFill>
              </a:rPr>
              <a:pPr eaLnBrk="1" hangingPunct="1">
                <a:buFont typeface="Times New Roman" pitchFamily="18" charset="0"/>
                <a:buNone/>
              </a:pPr>
              <a:t>9</a:t>
            </a:fld>
            <a:endParaRPr lang="tr-TR" sz="1200" smtClean="0">
              <a:solidFill>
                <a:srgbClr val="000000"/>
              </a:solidFill>
            </a:endParaRPr>
          </a:p>
        </p:txBody>
      </p:sp>
      <p:sp>
        <p:nvSpPr>
          <p:cNvPr id="4" name="Footer Placeholder 3"/>
          <p:cNvSpPr>
            <a:spLocks noGrp="1"/>
          </p:cNvSpPr>
          <p:nvPr>
            <p:ph type="ftr" sz="quarter" idx="10"/>
          </p:nvPr>
        </p:nvSpPr>
        <p:spPr/>
        <p:txBody>
          <a:bodyPr/>
          <a:lstStyle/>
          <a:p>
            <a:r>
              <a:rPr lang="tr-TR" smtClean="0"/>
              <a:t>A. Köylüoğlu</a:t>
            </a:r>
            <a:endParaRPr lang="tr-TR"/>
          </a:p>
        </p:txBody>
      </p:sp>
      <p:sp>
        <p:nvSpPr>
          <p:cNvPr id="5" name="Date Placeholder 4"/>
          <p:cNvSpPr>
            <a:spLocks noGrp="1"/>
          </p:cNvSpPr>
          <p:nvPr>
            <p:ph type="dt" idx="11"/>
          </p:nvPr>
        </p:nvSpPr>
        <p:spPr/>
        <p:txBody>
          <a:bodyPr/>
          <a:lstStyle/>
          <a:p>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tr-T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798719C6-7275-4B9C-A002-AF3A289A34A0}" type="datetimeFigureOut">
              <a:rPr lang="tr-TR" smtClean="0"/>
              <a:t>13.04.2016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A3DCAC-4DD9-48B4-A650-DF4228C4652D}" type="slidenum">
              <a:rPr lang="tr-TR" smtClean="0"/>
              <a:t>‹#›</a:t>
            </a:fld>
            <a:endParaRPr lang="tr-TR"/>
          </a:p>
        </p:txBody>
      </p:sp>
    </p:spTree>
    <p:extLst>
      <p:ext uri="{BB962C8B-B14F-4D97-AF65-F5344CB8AC3E}">
        <p14:creationId xmlns:p14="http://schemas.microsoft.com/office/powerpoint/2010/main" val="3898922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798719C6-7275-4B9C-A002-AF3A289A34A0}" type="datetimeFigureOut">
              <a:rPr lang="tr-TR" smtClean="0"/>
              <a:t>13.04.2016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A3DCAC-4DD9-48B4-A650-DF4228C4652D}" type="slidenum">
              <a:rPr lang="tr-TR" smtClean="0"/>
              <a:t>‹#›</a:t>
            </a:fld>
            <a:endParaRPr lang="tr-TR"/>
          </a:p>
        </p:txBody>
      </p:sp>
    </p:spTree>
    <p:extLst>
      <p:ext uri="{BB962C8B-B14F-4D97-AF65-F5344CB8AC3E}">
        <p14:creationId xmlns:p14="http://schemas.microsoft.com/office/powerpoint/2010/main" val="3042460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798719C6-7275-4B9C-A002-AF3A289A34A0}" type="datetimeFigureOut">
              <a:rPr lang="tr-TR" smtClean="0"/>
              <a:t>13.04.2016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A3DCAC-4DD9-48B4-A650-DF4228C4652D}" type="slidenum">
              <a:rPr lang="tr-TR" smtClean="0"/>
              <a:t>‹#›</a:t>
            </a:fld>
            <a:endParaRPr lang="tr-TR"/>
          </a:p>
        </p:txBody>
      </p:sp>
    </p:spTree>
    <p:extLst>
      <p:ext uri="{BB962C8B-B14F-4D97-AF65-F5344CB8AC3E}">
        <p14:creationId xmlns:p14="http://schemas.microsoft.com/office/powerpoint/2010/main" val="2398656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798719C6-7275-4B9C-A002-AF3A289A34A0}" type="datetimeFigureOut">
              <a:rPr lang="tr-TR" smtClean="0"/>
              <a:t>13.04.2016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A3DCAC-4DD9-48B4-A650-DF4228C4652D}" type="slidenum">
              <a:rPr lang="tr-TR" smtClean="0"/>
              <a:t>‹#›</a:t>
            </a:fld>
            <a:endParaRPr lang="tr-TR"/>
          </a:p>
        </p:txBody>
      </p:sp>
    </p:spTree>
    <p:extLst>
      <p:ext uri="{BB962C8B-B14F-4D97-AF65-F5344CB8AC3E}">
        <p14:creationId xmlns:p14="http://schemas.microsoft.com/office/powerpoint/2010/main" val="2700351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tr-T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8719C6-7275-4B9C-A002-AF3A289A34A0}" type="datetimeFigureOut">
              <a:rPr lang="tr-TR" smtClean="0"/>
              <a:t>13.04.2016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A3DCAC-4DD9-48B4-A650-DF4228C4652D}" type="slidenum">
              <a:rPr lang="tr-TR" smtClean="0"/>
              <a:t>‹#›</a:t>
            </a:fld>
            <a:endParaRPr lang="tr-TR"/>
          </a:p>
        </p:txBody>
      </p:sp>
    </p:spTree>
    <p:extLst>
      <p:ext uri="{BB962C8B-B14F-4D97-AF65-F5344CB8AC3E}">
        <p14:creationId xmlns:p14="http://schemas.microsoft.com/office/powerpoint/2010/main" val="2959719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798719C6-7275-4B9C-A002-AF3A289A34A0}" type="datetimeFigureOut">
              <a:rPr lang="tr-TR" smtClean="0"/>
              <a:t>13.04.2016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A3DCAC-4DD9-48B4-A650-DF4228C4652D}" type="slidenum">
              <a:rPr lang="tr-TR" smtClean="0"/>
              <a:t>‹#›</a:t>
            </a:fld>
            <a:endParaRPr lang="tr-TR"/>
          </a:p>
        </p:txBody>
      </p:sp>
    </p:spTree>
    <p:extLst>
      <p:ext uri="{BB962C8B-B14F-4D97-AF65-F5344CB8AC3E}">
        <p14:creationId xmlns:p14="http://schemas.microsoft.com/office/powerpoint/2010/main" val="148213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798719C6-7275-4B9C-A002-AF3A289A34A0}" type="datetimeFigureOut">
              <a:rPr lang="tr-TR" smtClean="0"/>
              <a:t>13.04.2016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EA3DCAC-4DD9-48B4-A650-DF4228C4652D}" type="slidenum">
              <a:rPr lang="tr-TR" smtClean="0"/>
              <a:t>‹#›</a:t>
            </a:fld>
            <a:endParaRPr lang="tr-TR"/>
          </a:p>
        </p:txBody>
      </p:sp>
    </p:spTree>
    <p:extLst>
      <p:ext uri="{BB962C8B-B14F-4D97-AF65-F5344CB8AC3E}">
        <p14:creationId xmlns:p14="http://schemas.microsoft.com/office/powerpoint/2010/main" val="208325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798719C6-7275-4B9C-A002-AF3A289A34A0}" type="datetimeFigureOut">
              <a:rPr lang="tr-TR" smtClean="0"/>
              <a:t>13.04.2016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EA3DCAC-4DD9-48B4-A650-DF4228C4652D}" type="slidenum">
              <a:rPr lang="tr-TR" smtClean="0"/>
              <a:t>‹#›</a:t>
            </a:fld>
            <a:endParaRPr lang="tr-TR"/>
          </a:p>
        </p:txBody>
      </p:sp>
    </p:spTree>
    <p:extLst>
      <p:ext uri="{BB962C8B-B14F-4D97-AF65-F5344CB8AC3E}">
        <p14:creationId xmlns:p14="http://schemas.microsoft.com/office/powerpoint/2010/main" val="167924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8719C6-7275-4B9C-A002-AF3A289A34A0}" type="datetimeFigureOut">
              <a:rPr lang="tr-TR" smtClean="0"/>
              <a:t>13.04.2016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EA3DCAC-4DD9-48B4-A650-DF4228C4652D}" type="slidenum">
              <a:rPr lang="tr-TR" smtClean="0"/>
              <a:t>‹#›</a:t>
            </a:fld>
            <a:endParaRPr lang="tr-TR"/>
          </a:p>
        </p:txBody>
      </p:sp>
    </p:spTree>
    <p:extLst>
      <p:ext uri="{BB962C8B-B14F-4D97-AF65-F5344CB8AC3E}">
        <p14:creationId xmlns:p14="http://schemas.microsoft.com/office/powerpoint/2010/main" val="780774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8719C6-7275-4B9C-A002-AF3A289A34A0}" type="datetimeFigureOut">
              <a:rPr lang="tr-TR" smtClean="0"/>
              <a:t>13.04.2016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A3DCAC-4DD9-48B4-A650-DF4228C4652D}" type="slidenum">
              <a:rPr lang="tr-TR" smtClean="0"/>
              <a:t>‹#›</a:t>
            </a:fld>
            <a:endParaRPr lang="tr-TR"/>
          </a:p>
        </p:txBody>
      </p:sp>
    </p:spTree>
    <p:extLst>
      <p:ext uri="{BB962C8B-B14F-4D97-AF65-F5344CB8AC3E}">
        <p14:creationId xmlns:p14="http://schemas.microsoft.com/office/powerpoint/2010/main" val="2479308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8719C6-7275-4B9C-A002-AF3A289A34A0}" type="datetimeFigureOut">
              <a:rPr lang="tr-TR" smtClean="0"/>
              <a:t>13.04.2016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A3DCAC-4DD9-48B4-A650-DF4228C4652D}" type="slidenum">
              <a:rPr lang="tr-TR" smtClean="0"/>
              <a:t>‹#›</a:t>
            </a:fld>
            <a:endParaRPr lang="tr-TR"/>
          </a:p>
        </p:txBody>
      </p:sp>
    </p:spTree>
    <p:extLst>
      <p:ext uri="{BB962C8B-B14F-4D97-AF65-F5344CB8AC3E}">
        <p14:creationId xmlns:p14="http://schemas.microsoft.com/office/powerpoint/2010/main" val="1930828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8719C6-7275-4B9C-A002-AF3A289A34A0}" type="datetimeFigureOut">
              <a:rPr lang="tr-TR" smtClean="0"/>
              <a:t>13.04.2016</a:t>
            </a:fld>
            <a:endParaRPr lang="tr-TR"/>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A3DCAC-4DD9-48B4-A650-DF4228C4652D}" type="slidenum">
              <a:rPr lang="tr-TR" smtClean="0"/>
              <a:t>‹#›</a:t>
            </a:fld>
            <a:endParaRPr lang="tr-TR"/>
          </a:p>
        </p:txBody>
      </p:sp>
    </p:spTree>
    <p:extLst>
      <p:ext uri="{BB962C8B-B14F-4D97-AF65-F5344CB8AC3E}">
        <p14:creationId xmlns:p14="http://schemas.microsoft.com/office/powerpoint/2010/main" val="4264126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59.w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10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67.wmf"/></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68.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1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138.xml.rels><?xml version="1.0" encoding="UTF-8" standalone="yes"?>
<Relationships xmlns="http://schemas.openxmlformats.org/package/2006/relationships"><Relationship Id="rId2" Type="http://schemas.openxmlformats.org/officeDocument/2006/relationships/image" Target="../media/image1610.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oleObject" Target="../embeddings/oleObject1.bin"/><Relationship Id="rId4" Type="http://schemas.openxmlformats.org/officeDocument/2006/relationships/image" Target="../media/image12.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147.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emf"/></Relationships>
</file>

<file path=ppt/slides/_rels/slide155.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emf"/><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7.xml"/><Relationship Id="rId5" Type="http://schemas.openxmlformats.org/officeDocument/2006/relationships/image" Target="../media/image130.emf"/><Relationship Id="rId4" Type="http://schemas.openxmlformats.org/officeDocument/2006/relationships/image" Target="../media/image129.emf"/></Relationships>
</file>

<file path=ppt/slides/_rels/slide162.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emf"/><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 Id="rId5" Type="http://schemas.openxmlformats.org/officeDocument/2006/relationships/image" Target="../media/image154.png"/><Relationship Id="rId4" Type="http://schemas.openxmlformats.org/officeDocument/2006/relationships/image" Target="../media/image153.png"/></Relationships>
</file>

<file path=ppt/slides/_rels/slide17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7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17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0" Type="http://schemas.openxmlformats.org/officeDocument/2006/relationships/image" Target="../media/image181.jpeg"/><Relationship Id="rId4" Type="http://schemas.openxmlformats.org/officeDocument/2006/relationships/image" Target="../media/image175.png"/><Relationship Id="rId9" Type="http://schemas.openxmlformats.org/officeDocument/2006/relationships/image" Target="../media/image180.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88.jpe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png"/></Relationships>
</file>

<file path=ppt/slides/_rels/slide186.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image" Target="../media/image189.jpeg"/><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png"/></Relationships>
</file>

<file path=ppt/slides/_rels/slide18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7.xml"/><Relationship Id="rId5" Type="http://schemas.openxmlformats.org/officeDocument/2006/relationships/image" Target="../media/image199.gif"/><Relationship Id="rId4" Type="http://schemas.openxmlformats.org/officeDocument/2006/relationships/image" Target="../media/image198.jpeg"/></Relationships>
</file>

<file path=ppt/slides/_rels/slide189.xml.rels><?xml version="1.0" encoding="UTF-8" standalone="yes"?>
<Relationships xmlns="http://schemas.openxmlformats.org/package/2006/relationships"><Relationship Id="rId2" Type="http://schemas.openxmlformats.org/officeDocument/2006/relationships/image" Target="../media/image200.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207.gif"/><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08.gif"/><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2.xml"/><Relationship Id="rId5" Type="http://schemas.openxmlformats.org/officeDocument/2006/relationships/image" Target="../media/image214.jpeg"/><Relationship Id="rId4" Type="http://schemas.openxmlformats.org/officeDocument/2006/relationships/image" Target="../media/image213.jpeg"/></Relationships>
</file>

<file path=ppt/slides/_rels/slide19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220.gif"/><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4.xml"/><Relationship Id="rId4" Type="http://schemas.openxmlformats.org/officeDocument/2006/relationships/image" Target="../media/image229.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2.xml"/><Relationship Id="rId4" Type="http://schemas.openxmlformats.org/officeDocument/2006/relationships/image" Target="../media/image234.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gif"/><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jpeg"/><Relationship Id="rId1" Type="http://schemas.openxmlformats.org/officeDocument/2006/relationships/slideLayout" Target="../slideLayouts/slideLayout7.xml"/><Relationship Id="rId4" Type="http://schemas.openxmlformats.org/officeDocument/2006/relationships/image" Target="../media/image242.jpeg"/></Relationships>
</file>

<file path=ppt/slides/_rels/slide225.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7.xml"/><Relationship Id="rId5" Type="http://schemas.openxmlformats.org/officeDocument/2006/relationships/image" Target="../media/image247.jpeg"/><Relationship Id="rId4" Type="http://schemas.openxmlformats.org/officeDocument/2006/relationships/image" Target="../media/image246.jpeg"/></Relationships>
</file>

<file path=ppt/slides/_rels/slide227.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49.w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4.png"/><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59.w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59.wmf"/><Relationship Id="rId4" Type="http://schemas.openxmlformats.org/officeDocument/2006/relationships/oleObject" Target="../embeddings/oleObject5.bin"/></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1"/>
          <p:cNvSpPr txBox="1">
            <a:spLocks noChangeArrowheads="1"/>
          </p:cNvSpPr>
          <p:nvPr/>
        </p:nvSpPr>
        <p:spPr bwMode="auto">
          <a:xfrm>
            <a:off x="1346598" y="4149726"/>
            <a:ext cx="5867929" cy="1439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spcBef>
                <a:spcPts val="600"/>
              </a:spcBef>
            </a:pPr>
            <a:r>
              <a:rPr lang="tr-TR" b="1" dirty="0">
                <a:solidFill>
                  <a:srgbClr val="002060"/>
                </a:solidFill>
                <a:latin typeface="Arial" charset="0"/>
              </a:rPr>
              <a:t>EETE 162 ELEKTRİK TESİSATI 1 </a:t>
            </a:r>
          </a:p>
          <a:p>
            <a:pPr eaLnBrk="1" hangingPunct="1">
              <a:spcBef>
                <a:spcPts val="600"/>
              </a:spcBef>
            </a:pPr>
            <a:endParaRPr lang="tr-TR" b="1" dirty="0">
              <a:solidFill>
                <a:srgbClr val="002060"/>
              </a:solidFill>
              <a:latin typeface="Arial" charset="0"/>
            </a:endParaRPr>
          </a:p>
          <a:p>
            <a:pPr eaLnBrk="1" hangingPunct="1">
              <a:spcBef>
                <a:spcPts val="600"/>
              </a:spcBef>
            </a:pPr>
            <a:r>
              <a:rPr lang="tr-TR" b="1" dirty="0">
                <a:solidFill>
                  <a:srgbClr val="002060"/>
                </a:solidFill>
                <a:latin typeface="Arial" charset="0"/>
              </a:rPr>
              <a:t>DERS  1</a:t>
            </a:r>
          </a:p>
        </p:txBody>
      </p:sp>
      <p:pic>
        <p:nvPicPr>
          <p:cNvPr id="1730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5958" y="590551"/>
            <a:ext cx="6543808" cy="2536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035671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1 Başlık"/>
          <p:cNvSpPr>
            <a:spLocks noGrp="1"/>
          </p:cNvSpPr>
          <p:nvPr>
            <p:ph type="title"/>
          </p:nvPr>
        </p:nvSpPr>
        <p:spPr/>
        <p:txBody>
          <a:bodyPr/>
          <a:lstStyle/>
          <a:p>
            <a:pPr eaLnBrk="1" hangingPunct="1"/>
            <a:r>
              <a:rPr lang="tr-TR" b="1" smtClean="0"/>
              <a:t>Tanımlar</a:t>
            </a:r>
          </a:p>
        </p:txBody>
      </p:sp>
      <p:sp>
        <p:nvSpPr>
          <p:cNvPr id="182275" name="2 İçerik Yer Tutucusu"/>
          <p:cNvSpPr>
            <a:spLocks noGrp="1"/>
          </p:cNvSpPr>
          <p:nvPr>
            <p:ph idx="1"/>
          </p:nvPr>
        </p:nvSpPr>
        <p:spPr/>
        <p:txBody>
          <a:bodyPr/>
          <a:lstStyle/>
          <a:p>
            <a:pPr eaLnBrk="1" hangingPunct="1"/>
            <a:r>
              <a:rPr lang="tr-TR" sz="3200" smtClean="0">
                <a:solidFill>
                  <a:schemeClr val="tx1"/>
                </a:solidFill>
              </a:rPr>
              <a:t>Doğrultucu: Bir ya da daha fazla yarı iletken elemandan (örneğin Diyot) oluşan ve AC akımı DC akıma çevirmek için kullanılan elektriksel bir devredir (</a:t>
            </a:r>
            <a:r>
              <a:rPr lang="tr-TR" sz="3200" u="sng" smtClean="0">
                <a:solidFill>
                  <a:schemeClr val="tx1"/>
                </a:solidFill>
              </a:rPr>
              <a:t>Doğrultmaç</a:t>
            </a:r>
            <a:r>
              <a:rPr lang="tr-TR" sz="3200" smtClean="0">
                <a:solidFill>
                  <a:schemeClr val="tx1"/>
                </a:solidFill>
              </a:rPr>
              <a:t>)</a:t>
            </a:r>
          </a:p>
          <a:p>
            <a:pPr eaLnBrk="1" hangingPunct="1"/>
            <a:endParaRPr lang="tr-TR" sz="3200" smtClean="0">
              <a:solidFill>
                <a:schemeClr val="tx1"/>
              </a:solidFill>
            </a:endParaRPr>
          </a:p>
          <a:p>
            <a:pPr eaLnBrk="1" hangingPunct="1"/>
            <a:r>
              <a:rPr lang="tr-TR" sz="3200" smtClean="0">
                <a:solidFill>
                  <a:schemeClr val="tx1"/>
                </a:solidFill>
              </a:rPr>
              <a:t>Elektrik Gücü: Elektrik enerjisinin iş yapabilme kapasitesi. Birimi Watt’dır.</a:t>
            </a:r>
          </a:p>
        </p:txBody>
      </p:sp>
      <p:sp>
        <p:nvSpPr>
          <p:cNvPr id="182276"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27E34E3D-F181-4CFF-BA24-6FA9FD1CCCF4}" type="slidenum">
              <a:rPr lang="tr-TR" sz="1400" smtClean="0">
                <a:solidFill>
                  <a:srgbClr val="FFFFFF"/>
                </a:solidFill>
              </a:rPr>
              <a:pPr eaLnBrk="1" hangingPunct="1">
                <a:buFont typeface="Times New Roman" pitchFamily="18" charset="0"/>
                <a:buNone/>
              </a:pPr>
              <a:t>10</a:t>
            </a:fld>
            <a:endParaRPr lang="tr-TR" sz="1400" smtClean="0">
              <a:solidFill>
                <a:srgbClr val="FFFFFF"/>
              </a:solidFill>
            </a:endParaRPr>
          </a:p>
        </p:txBody>
      </p:sp>
    </p:spTree>
    <p:extLst>
      <p:ext uri="{BB962C8B-B14F-4D97-AF65-F5344CB8AC3E}">
        <p14:creationId xmlns:p14="http://schemas.microsoft.com/office/powerpoint/2010/main" val="6840841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026"/>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24579" name="Freeform 1028"/>
          <p:cNvSpPr>
            <a:spLocks/>
          </p:cNvSpPr>
          <p:nvPr/>
        </p:nvSpPr>
        <p:spPr bwMode="auto">
          <a:xfrm>
            <a:off x="2146300" y="685800"/>
            <a:ext cx="1073150" cy="1524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4580" name="Freeform 1029"/>
          <p:cNvSpPr>
            <a:spLocks/>
          </p:cNvSpPr>
          <p:nvPr/>
        </p:nvSpPr>
        <p:spPr bwMode="auto">
          <a:xfrm>
            <a:off x="3962400" y="685800"/>
            <a:ext cx="1073150" cy="1524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4581" name="Freeform 1030"/>
          <p:cNvSpPr>
            <a:spLocks/>
          </p:cNvSpPr>
          <p:nvPr/>
        </p:nvSpPr>
        <p:spPr bwMode="auto">
          <a:xfrm>
            <a:off x="6686550" y="762000"/>
            <a:ext cx="1073150" cy="1524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4582" name="Text Box 1031"/>
          <p:cNvSpPr txBox="1">
            <a:spLocks noChangeArrowheads="1"/>
          </p:cNvSpPr>
          <p:nvPr/>
        </p:nvSpPr>
        <p:spPr bwMode="auto">
          <a:xfrm>
            <a:off x="577850" y="228601"/>
            <a:ext cx="165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III.</a:t>
            </a:r>
          </a:p>
        </p:txBody>
      </p:sp>
      <p:sp>
        <p:nvSpPr>
          <p:cNvPr id="24583" name="Line 1032"/>
          <p:cNvSpPr>
            <a:spLocks noChangeShapeType="1"/>
          </p:cNvSpPr>
          <p:nvPr/>
        </p:nvSpPr>
        <p:spPr bwMode="auto">
          <a:xfrm>
            <a:off x="1320800" y="762000"/>
            <a:ext cx="825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4584" name="Line 1033"/>
          <p:cNvSpPr>
            <a:spLocks noChangeShapeType="1"/>
          </p:cNvSpPr>
          <p:nvPr/>
        </p:nvSpPr>
        <p:spPr bwMode="auto">
          <a:xfrm>
            <a:off x="3219450" y="762000"/>
            <a:ext cx="742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4585" name="Line 1034"/>
          <p:cNvSpPr>
            <a:spLocks noChangeShapeType="1"/>
          </p:cNvSpPr>
          <p:nvPr/>
        </p:nvSpPr>
        <p:spPr bwMode="auto">
          <a:xfrm>
            <a:off x="4953000" y="838200"/>
            <a:ext cx="577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4586" name="Line 1035"/>
          <p:cNvSpPr>
            <a:spLocks noChangeShapeType="1"/>
          </p:cNvSpPr>
          <p:nvPr/>
        </p:nvSpPr>
        <p:spPr bwMode="auto">
          <a:xfrm flipH="1">
            <a:off x="6191250" y="838200"/>
            <a:ext cx="495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4587" name="Line 1036"/>
          <p:cNvSpPr>
            <a:spLocks noChangeShapeType="1"/>
          </p:cNvSpPr>
          <p:nvPr/>
        </p:nvSpPr>
        <p:spPr bwMode="auto">
          <a:xfrm>
            <a:off x="7759700" y="838200"/>
            <a:ext cx="412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4588" name="Line 1037"/>
          <p:cNvSpPr>
            <a:spLocks noChangeShapeType="1"/>
          </p:cNvSpPr>
          <p:nvPr/>
        </p:nvSpPr>
        <p:spPr bwMode="auto">
          <a:xfrm>
            <a:off x="5695950" y="762000"/>
            <a:ext cx="2476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4589" name="Line 1038"/>
          <p:cNvSpPr>
            <a:spLocks noChangeShapeType="1"/>
          </p:cNvSpPr>
          <p:nvPr/>
        </p:nvSpPr>
        <p:spPr bwMode="auto">
          <a:xfrm>
            <a:off x="5695950" y="838200"/>
            <a:ext cx="2476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4590" name="Line 1039"/>
          <p:cNvSpPr>
            <a:spLocks noChangeShapeType="1"/>
          </p:cNvSpPr>
          <p:nvPr/>
        </p:nvSpPr>
        <p:spPr bwMode="auto">
          <a:xfrm>
            <a:off x="5695950" y="914400"/>
            <a:ext cx="2476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4591" name="Text Box 1040"/>
          <p:cNvSpPr txBox="1">
            <a:spLocks noChangeArrowheads="1"/>
          </p:cNvSpPr>
          <p:nvPr/>
        </p:nvSpPr>
        <p:spPr bwMode="auto">
          <a:xfrm>
            <a:off x="1981200" y="914401"/>
            <a:ext cx="635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R </a:t>
            </a:r>
            <a:r>
              <a:rPr lang="tr-TR" sz="1800" baseline="-25000"/>
              <a:t>eş </a:t>
            </a:r>
            <a:r>
              <a:rPr lang="tr-TR" sz="1800"/>
              <a:t>= 2 </a:t>
            </a:r>
            <a:r>
              <a:rPr lang="tr-TR" sz="1800">
                <a:sym typeface="Symbol" pitchFamily="18" charset="2"/>
              </a:rPr>
              <a:t>            R </a:t>
            </a:r>
            <a:r>
              <a:rPr lang="tr-TR" sz="1800" baseline="-25000">
                <a:sym typeface="Symbol" pitchFamily="18" charset="2"/>
              </a:rPr>
              <a:t>4 </a:t>
            </a:r>
            <a:r>
              <a:rPr lang="tr-TR" sz="1800">
                <a:sym typeface="Symbol" pitchFamily="18" charset="2"/>
              </a:rPr>
              <a:t> = 5 </a:t>
            </a:r>
            <a:endParaRPr lang="tr-TR" sz="1800"/>
          </a:p>
        </p:txBody>
      </p:sp>
      <p:sp>
        <p:nvSpPr>
          <p:cNvPr id="24592" name="Text Box 1041"/>
          <p:cNvSpPr txBox="1">
            <a:spLocks noChangeArrowheads="1"/>
          </p:cNvSpPr>
          <p:nvPr/>
        </p:nvSpPr>
        <p:spPr bwMode="auto">
          <a:xfrm>
            <a:off x="6769100" y="914401"/>
            <a:ext cx="206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30000"/>
              <a:t>1</a:t>
            </a:r>
            <a:r>
              <a:rPr lang="tr-TR" sz="1800" baseline="-25000"/>
              <a:t>eş</a:t>
            </a:r>
            <a:r>
              <a:rPr lang="tr-TR" sz="1800"/>
              <a:t>  = ?</a:t>
            </a:r>
          </a:p>
        </p:txBody>
      </p:sp>
      <p:sp>
        <p:nvSpPr>
          <p:cNvPr id="24593" name="Text Box 1042"/>
          <p:cNvSpPr txBox="1">
            <a:spLocks noChangeArrowheads="1"/>
          </p:cNvSpPr>
          <p:nvPr/>
        </p:nvSpPr>
        <p:spPr bwMode="auto">
          <a:xfrm>
            <a:off x="1651000" y="1828801"/>
            <a:ext cx="470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30000"/>
              <a:t>1</a:t>
            </a:r>
            <a:r>
              <a:rPr lang="tr-TR" sz="1800" baseline="-25000"/>
              <a:t>eş</a:t>
            </a:r>
            <a:r>
              <a:rPr lang="tr-TR" sz="1800"/>
              <a:t> = R </a:t>
            </a:r>
            <a:r>
              <a:rPr lang="tr-TR" sz="1800" baseline="-25000"/>
              <a:t>eş  </a:t>
            </a:r>
            <a:r>
              <a:rPr lang="tr-TR" sz="1800"/>
              <a:t>+ R</a:t>
            </a:r>
            <a:r>
              <a:rPr lang="tr-TR" sz="1800" baseline="-25000"/>
              <a:t>4</a:t>
            </a:r>
            <a:r>
              <a:rPr lang="tr-TR" sz="1800"/>
              <a:t> </a:t>
            </a:r>
          </a:p>
        </p:txBody>
      </p:sp>
      <p:sp>
        <p:nvSpPr>
          <p:cNvPr id="24594" name="Text Box 1043"/>
          <p:cNvSpPr txBox="1">
            <a:spLocks noChangeArrowheads="1"/>
          </p:cNvSpPr>
          <p:nvPr/>
        </p:nvSpPr>
        <p:spPr bwMode="auto">
          <a:xfrm>
            <a:off x="1816100" y="2362201"/>
            <a:ext cx="338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30000"/>
              <a:t>1</a:t>
            </a:r>
            <a:r>
              <a:rPr lang="tr-TR" sz="1800" baseline="-25000"/>
              <a:t>eş</a:t>
            </a:r>
            <a:r>
              <a:rPr lang="tr-TR" sz="1800"/>
              <a:t> = 2 +5</a:t>
            </a:r>
          </a:p>
        </p:txBody>
      </p:sp>
      <p:sp>
        <p:nvSpPr>
          <p:cNvPr id="24595" name="Text Box 1044"/>
          <p:cNvSpPr txBox="1">
            <a:spLocks noChangeArrowheads="1"/>
          </p:cNvSpPr>
          <p:nvPr/>
        </p:nvSpPr>
        <p:spPr bwMode="auto">
          <a:xfrm>
            <a:off x="1981200" y="2971800"/>
            <a:ext cx="1485900" cy="369332"/>
          </a:xfrm>
          <a:prstGeom prst="rect">
            <a:avLst/>
          </a:prstGeom>
          <a:noFill/>
          <a:ln w="2857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30000"/>
              <a:t>1</a:t>
            </a:r>
            <a:r>
              <a:rPr lang="tr-TR" sz="1800" baseline="-25000"/>
              <a:t>eş </a:t>
            </a:r>
            <a:r>
              <a:rPr lang="tr-TR" sz="1800"/>
              <a:t>= 7 </a:t>
            </a:r>
            <a:r>
              <a:rPr lang="tr-TR" sz="1800">
                <a:sym typeface="Symbol" pitchFamily="18" charset="2"/>
              </a:rPr>
              <a:t></a:t>
            </a:r>
            <a:endParaRPr lang="tr-TR" sz="1800"/>
          </a:p>
        </p:txBody>
      </p:sp>
      <p:sp>
        <p:nvSpPr>
          <p:cNvPr id="24596" name="Text Box 1045"/>
          <p:cNvSpPr txBox="1">
            <a:spLocks noChangeArrowheads="1"/>
          </p:cNvSpPr>
          <p:nvPr/>
        </p:nvSpPr>
        <p:spPr bwMode="auto">
          <a:xfrm>
            <a:off x="3632200" y="2971801"/>
            <a:ext cx="214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olur.</a:t>
            </a:r>
          </a:p>
        </p:txBody>
      </p:sp>
    </p:spTree>
    <p:extLst>
      <p:ext uri="{BB962C8B-B14F-4D97-AF65-F5344CB8AC3E}">
        <p14:creationId xmlns:p14="http://schemas.microsoft.com/office/powerpoint/2010/main" val="3437492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0" y="228601"/>
            <a:ext cx="957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ÖRNEK : Aşağıdaki devrenin ana kolundan geçen I akım şiddetini bulunuz?</a:t>
            </a:r>
          </a:p>
        </p:txBody>
      </p:sp>
      <p:sp>
        <p:nvSpPr>
          <p:cNvPr id="25603" name="Freeform 5"/>
          <p:cNvSpPr>
            <a:spLocks/>
          </p:cNvSpPr>
          <p:nvPr/>
        </p:nvSpPr>
        <p:spPr bwMode="auto">
          <a:xfrm>
            <a:off x="5448300" y="1143000"/>
            <a:ext cx="1073150" cy="1524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04" name="Freeform 6"/>
          <p:cNvSpPr>
            <a:spLocks/>
          </p:cNvSpPr>
          <p:nvPr/>
        </p:nvSpPr>
        <p:spPr bwMode="auto">
          <a:xfrm>
            <a:off x="5530850" y="1676400"/>
            <a:ext cx="1073150" cy="1524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05" name="Freeform 7"/>
          <p:cNvSpPr>
            <a:spLocks/>
          </p:cNvSpPr>
          <p:nvPr/>
        </p:nvSpPr>
        <p:spPr bwMode="auto">
          <a:xfrm>
            <a:off x="3467100" y="1447800"/>
            <a:ext cx="1073150" cy="1524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06" name="Line 8"/>
          <p:cNvSpPr>
            <a:spLocks noChangeShapeType="1"/>
          </p:cNvSpPr>
          <p:nvPr/>
        </p:nvSpPr>
        <p:spPr bwMode="auto">
          <a:xfrm>
            <a:off x="5035550" y="1219200"/>
            <a:ext cx="4127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07" name="Line 9"/>
          <p:cNvSpPr>
            <a:spLocks noChangeShapeType="1"/>
          </p:cNvSpPr>
          <p:nvPr/>
        </p:nvSpPr>
        <p:spPr bwMode="auto">
          <a:xfrm>
            <a:off x="5035550" y="1752600"/>
            <a:ext cx="4953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08" name="Line 10"/>
          <p:cNvSpPr>
            <a:spLocks noChangeShapeType="1"/>
          </p:cNvSpPr>
          <p:nvPr/>
        </p:nvSpPr>
        <p:spPr bwMode="auto">
          <a:xfrm>
            <a:off x="6521450" y="1219200"/>
            <a:ext cx="4127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09" name="Line 11"/>
          <p:cNvSpPr>
            <a:spLocks noChangeShapeType="1"/>
          </p:cNvSpPr>
          <p:nvPr/>
        </p:nvSpPr>
        <p:spPr bwMode="auto">
          <a:xfrm>
            <a:off x="6604000" y="1752600"/>
            <a:ext cx="3302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10" name="Line 12"/>
          <p:cNvSpPr>
            <a:spLocks noChangeShapeType="1"/>
          </p:cNvSpPr>
          <p:nvPr/>
        </p:nvSpPr>
        <p:spPr bwMode="auto">
          <a:xfrm>
            <a:off x="5035550" y="1219200"/>
            <a:ext cx="0" cy="5334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11" name="Line 13"/>
          <p:cNvSpPr>
            <a:spLocks noChangeShapeType="1"/>
          </p:cNvSpPr>
          <p:nvPr/>
        </p:nvSpPr>
        <p:spPr bwMode="auto">
          <a:xfrm>
            <a:off x="6934200" y="1219200"/>
            <a:ext cx="0" cy="5334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12" name="Line 14"/>
          <p:cNvSpPr>
            <a:spLocks noChangeShapeType="1"/>
          </p:cNvSpPr>
          <p:nvPr/>
        </p:nvSpPr>
        <p:spPr bwMode="auto">
          <a:xfrm>
            <a:off x="4540250" y="1524000"/>
            <a:ext cx="4953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13" name="Line 15"/>
          <p:cNvSpPr>
            <a:spLocks noChangeShapeType="1"/>
          </p:cNvSpPr>
          <p:nvPr/>
        </p:nvSpPr>
        <p:spPr bwMode="auto">
          <a:xfrm flipH="1">
            <a:off x="2971800" y="1524000"/>
            <a:ext cx="4953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14" name="Line 16"/>
          <p:cNvSpPr>
            <a:spLocks noChangeShapeType="1"/>
          </p:cNvSpPr>
          <p:nvPr/>
        </p:nvSpPr>
        <p:spPr bwMode="auto">
          <a:xfrm>
            <a:off x="2971800" y="1524000"/>
            <a:ext cx="0" cy="7620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15" name="Oval 17"/>
          <p:cNvSpPr>
            <a:spLocks noChangeArrowheads="1"/>
          </p:cNvSpPr>
          <p:nvPr/>
        </p:nvSpPr>
        <p:spPr bwMode="auto">
          <a:xfrm>
            <a:off x="2806700" y="2286000"/>
            <a:ext cx="412750" cy="381000"/>
          </a:xfrm>
          <a:prstGeom prst="ellipse">
            <a:avLst/>
          </a:prstGeom>
          <a:solidFill>
            <a:srgbClr val="FF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16" name="Line 18"/>
          <p:cNvSpPr>
            <a:spLocks noChangeShapeType="1"/>
          </p:cNvSpPr>
          <p:nvPr/>
        </p:nvSpPr>
        <p:spPr bwMode="auto">
          <a:xfrm>
            <a:off x="2971800" y="2667000"/>
            <a:ext cx="0" cy="3810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17" name="Line 19"/>
          <p:cNvSpPr>
            <a:spLocks noChangeShapeType="1"/>
          </p:cNvSpPr>
          <p:nvPr/>
        </p:nvSpPr>
        <p:spPr bwMode="auto">
          <a:xfrm>
            <a:off x="2971800" y="3048000"/>
            <a:ext cx="10731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18" name="Line 20"/>
          <p:cNvSpPr>
            <a:spLocks noChangeShapeType="1"/>
          </p:cNvSpPr>
          <p:nvPr/>
        </p:nvSpPr>
        <p:spPr bwMode="auto">
          <a:xfrm>
            <a:off x="4044950" y="2971800"/>
            <a:ext cx="4127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19" name="Oval 21"/>
          <p:cNvSpPr>
            <a:spLocks noChangeArrowheads="1"/>
          </p:cNvSpPr>
          <p:nvPr/>
        </p:nvSpPr>
        <p:spPr bwMode="auto">
          <a:xfrm>
            <a:off x="4044950" y="2971800"/>
            <a:ext cx="82550" cy="76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20" name="Oval 22"/>
          <p:cNvSpPr>
            <a:spLocks noChangeArrowheads="1"/>
          </p:cNvSpPr>
          <p:nvPr/>
        </p:nvSpPr>
        <p:spPr bwMode="auto">
          <a:xfrm>
            <a:off x="4375150" y="2971800"/>
            <a:ext cx="82550" cy="76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21" name="Line 23"/>
          <p:cNvSpPr>
            <a:spLocks noChangeShapeType="1"/>
          </p:cNvSpPr>
          <p:nvPr/>
        </p:nvSpPr>
        <p:spPr bwMode="auto">
          <a:xfrm>
            <a:off x="4457700" y="3048000"/>
            <a:ext cx="7429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22" name="Line 24"/>
          <p:cNvSpPr>
            <a:spLocks noChangeShapeType="1"/>
          </p:cNvSpPr>
          <p:nvPr/>
        </p:nvSpPr>
        <p:spPr bwMode="auto">
          <a:xfrm>
            <a:off x="5200650" y="2819400"/>
            <a:ext cx="0" cy="4572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23" name="Line 25"/>
          <p:cNvSpPr>
            <a:spLocks noChangeShapeType="1"/>
          </p:cNvSpPr>
          <p:nvPr/>
        </p:nvSpPr>
        <p:spPr bwMode="auto">
          <a:xfrm>
            <a:off x="5365750" y="2895600"/>
            <a:ext cx="0" cy="2286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24" name="Line 26"/>
          <p:cNvSpPr>
            <a:spLocks noChangeShapeType="1"/>
          </p:cNvSpPr>
          <p:nvPr/>
        </p:nvSpPr>
        <p:spPr bwMode="auto">
          <a:xfrm>
            <a:off x="5365750" y="3048000"/>
            <a:ext cx="24765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25" name="Line 27"/>
          <p:cNvSpPr>
            <a:spLocks noChangeShapeType="1"/>
          </p:cNvSpPr>
          <p:nvPr/>
        </p:nvSpPr>
        <p:spPr bwMode="auto">
          <a:xfrm>
            <a:off x="5613400" y="2819400"/>
            <a:ext cx="0" cy="4572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26" name="Line 28"/>
          <p:cNvSpPr>
            <a:spLocks noChangeShapeType="1"/>
          </p:cNvSpPr>
          <p:nvPr/>
        </p:nvSpPr>
        <p:spPr bwMode="auto">
          <a:xfrm>
            <a:off x="5778500" y="2895600"/>
            <a:ext cx="0" cy="2286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27" name="Line 29"/>
          <p:cNvSpPr>
            <a:spLocks noChangeShapeType="1"/>
          </p:cNvSpPr>
          <p:nvPr/>
        </p:nvSpPr>
        <p:spPr bwMode="auto">
          <a:xfrm>
            <a:off x="5778500" y="3048000"/>
            <a:ext cx="24765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28" name="Line 30"/>
          <p:cNvSpPr>
            <a:spLocks noChangeShapeType="1"/>
          </p:cNvSpPr>
          <p:nvPr/>
        </p:nvSpPr>
        <p:spPr bwMode="auto">
          <a:xfrm>
            <a:off x="6026150" y="2819400"/>
            <a:ext cx="0" cy="4572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29" name="Line 31"/>
          <p:cNvSpPr>
            <a:spLocks noChangeShapeType="1"/>
          </p:cNvSpPr>
          <p:nvPr/>
        </p:nvSpPr>
        <p:spPr bwMode="auto">
          <a:xfrm>
            <a:off x="6273800" y="2895600"/>
            <a:ext cx="0" cy="2286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30" name="Line 32"/>
          <p:cNvSpPr>
            <a:spLocks noChangeShapeType="1"/>
          </p:cNvSpPr>
          <p:nvPr/>
        </p:nvSpPr>
        <p:spPr bwMode="auto">
          <a:xfrm>
            <a:off x="6273800" y="3048000"/>
            <a:ext cx="12382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31" name="Line 33"/>
          <p:cNvSpPr>
            <a:spLocks noChangeShapeType="1"/>
          </p:cNvSpPr>
          <p:nvPr/>
        </p:nvSpPr>
        <p:spPr bwMode="auto">
          <a:xfrm>
            <a:off x="6934200" y="1524000"/>
            <a:ext cx="5778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32" name="Line 34"/>
          <p:cNvSpPr>
            <a:spLocks noChangeShapeType="1"/>
          </p:cNvSpPr>
          <p:nvPr/>
        </p:nvSpPr>
        <p:spPr bwMode="auto">
          <a:xfrm>
            <a:off x="7512050" y="1524000"/>
            <a:ext cx="0" cy="15240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33" name="Text Box 35"/>
          <p:cNvSpPr txBox="1">
            <a:spLocks noChangeArrowheads="1"/>
          </p:cNvSpPr>
          <p:nvPr/>
        </p:nvSpPr>
        <p:spPr bwMode="auto">
          <a:xfrm>
            <a:off x="2724150" y="2286001"/>
            <a:ext cx="1155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a:t>
            </a:r>
          </a:p>
        </p:txBody>
      </p:sp>
      <p:sp>
        <p:nvSpPr>
          <p:cNvPr id="25634" name="Text Box 36"/>
          <p:cNvSpPr txBox="1">
            <a:spLocks noChangeArrowheads="1"/>
          </p:cNvSpPr>
          <p:nvPr/>
        </p:nvSpPr>
        <p:spPr bwMode="auto">
          <a:xfrm>
            <a:off x="3136900" y="1066800"/>
            <a:ext cx="165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  R</a:t>
            </a:r>
            <a:r>
              <a:rPr lang="tr-TR" baseline="-25000"/>
              <a:t>1 </a:t>
            </a:r>
            <a:r>
              <a:rPr lang="tr-TR"/>
              <a:t>= 4 </a:t>
            </a:r>
            <a:r>
              <a:rPr lang="tr-TR">
                <a:sym typeface="Symbol" pitchFamily="18" charset="2"/>
              </a:rPr>
              <a:t></a:t>
            </a:r>
            <a:endParaRPr lang="tr-TR"/>
          </a:p>
        </p:txBody>
      </p:sp>
      <p:graphicFrame>
        <p:nvGraphicFramePr>
          <p:cNvPr id="25635" name="Object 37"/>
          <p:cNvGraphicFramePr>
            <a:graphicFrameLocks noChangeAspect="1"/>
          </p:cNvGraphicFramePr>
          <p:nvPr/>
        </p:nvGraphicFramePr>
        <p:xfrm>
          <a:off x="4891088" y="3321051"/>
          <a:ext cx="122106" cy="214313"/>
        </p:xfrm>
        <a:graphic>
          <a:graphicData uri="http://schemas.openxmlformats.org/presentationml/2006/ole">
            <mc:AlternateContent xmlns:mc="http://schemas.openxmlformats.org/markup-compatibility/2006">
              <mc:Choice xmlns:v="urn:schemas-microsoft-com:vml" Requires="v">
                <p:oleObj spid="_x0000_s5143" name="Denklem" r:id="rId3" imgW="114151" imgH="215619" progId="Equation.3">
                  <p:embed/>
                </p:oleObj>
              </mc:Choice>
              <mc:Fallback>
                <p:oleObj name="Denklem"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1088" y="3321051"/>
                        <a:ext cx="122106"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36" name="Text Box 38"/>
          <p:cNvSpPr txBox="1">
            <a:spLocks noChangeArrowheads="1"/>
          </p:cNvSpPr>
          <p:nvPr/>
        </p:nvSpPr>
        <p:spPr bwMode="auto">
          <a:xfrm>
            <a:off x="5365750" y="762000"/>
            <a:ext cx="1981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   R</a:t>
            </a:r>
            <a:r>
              <a:rPr lang="tr-TR" baseline="-25000"/>
              <a:t>2 </a:t>
            </a:r>
            <a:r>
              <a:rPr lang="tr-TR"/>
              <a:t>=3 </a:t>
            </a:r>
            <a:r>
              <a:rPr lang="tr-TR">
                <a:sym typeface="Symbol" pitchFamily="18" charset="2"/>
              </a:rPr>
              <a:t></a:t>
            </a:r>
            <a:endParaRPr lang="tr-TR"/>
          </a:p>
        </p:txBody>
      </p:sp>
      <p:sp>
        <p:nvSpPr>
          <p:cNvPr id="25637" name="Text Box 39"/>
          <p:cNvSpPr txBox="1">
            <a:spLocks noChangeArrowheads="1"/>
          </p:cNvSpPr>
          <p:nvPr/>
        </p:nvSpPr>
        <p:spPr bwMode="auto">
          <a:xfrm>
            <a:off x="5613400" y="1295400"/>
            <a:ext cx="1238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R</a:t>
            </a:r>
            <a:r>
              <a:rPr lang="tr-TR" baseline="-25000"/>
              <a:t>3</a:t>
            </a:r>
            <a:r>
              <a:rPr lang="tr-TR"/>
              <a:t> =6</a:t>
            </a:r>
            <a:r>
              <a:rPr lang="tr-TR">
                <a:sym typeface="Symbol" pitchFamily="18" charset="2"/>
              </a:rPr>
              <a:t></a:t>
            </a:r>
            <a:endParaRPr lang="tr-TR"/>
          </a:p>
        </p:txBody>
      </p:sp>
      <p:sp>
        <p:nvSpPr>
          <p:cNvPr id="25638" name="Text Box 40"/>
          <p:cNvSpPr txBox="1">
            <a:spLocks noChangeArrowheads="1"/>
          </p:cNvSpPr>
          <p:nvPr/>
        </p:nvSpPr>
        <p:spPr bwMode="auto">
          <a:xfrm>
            <a:off x="4787900" y="838200"/>
            <a:ext cx="66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I</a:t>
            </a:r>
            <a:r>
              <a:rPr lang="tr-TR" baseline="-25000"/>
              <a:t>1</a:t>
            </a:r>
            <a:r>
              <a:rPr lang="tr-TR"/>
              <a:t> =?</a:t>
            </a:r>
          </a:p>
        </p:txBody>
      </p:sp>
      <p:sp>
        <p:nvSpPr>
          <p:cNvPr id="25639" name="Text Box 41"/>
          <p:cNvSpPr txBox="1">
            <a:spLocks noChangeArrowheads="1"/>
          </p:cNvSpPr>
          <p:nvPr/>
        </p:nvSpPr>
        <p:spPr bwMode="auto">
          <a:xfrm>
            <a:off x="4870450" y="1828800"/>
            <a:ext cx="825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I</a:t>
            </a:r>
            <a:r>
              <a:rPr lang="tr-TR" baseline="-25000"/>
              <a:t>2</a:t>
            </a:r>
            <a:r>
              <a:rPr lang="tr-TR"/>
              <a:t> =?</a:t>
            </a:r>
          </a:p>
        </p:txBody>
      </p:sp>
      <p:sp>
        <p:nvSpPr>
          <p:cNvPr id="25640" name="Text Box 42"/>
          <p:cNvSpPr txBox="1">
            <a:spLocks noChangeArrowheads="1"/>
          </p:cNvSpPr>
          <p:nvPr/>
        </p:nvSpPr>
        <p:spPr bwMode="auto">
          <a:xfrm>
            <a:off x="6356350" y="2667000"/>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I = ?</a:t>
            </a:r>
          </a:p>
        </p:txBody>
      </p:sp>
      <p:sp>
        <p:nvSpPr>
          <p:cNvPr id="25641" name="Text Box 43"/>
          <p:cNvSpPr txBox="1">
            <a:spLocks noChangeArrowheads="1"/>
          </p:cNvSpPr>
          <p:nvPr/>
        </p:nvSpPr>
        <p:spPr bwMode="auto">
          <a:xfrm>
            <a:off x="4870450" y="2514600"/>
            <a:ext cx="15684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       V = 18 V</a:t>
            </a:r>
          </a:p>
        </p:txBody>
      </p:sp>
      <p:sp>
        <p:nvSpPr>
          <p:cNvPr id="25642" name="Line 44"/>
          <p:cNvSpPr>
            <a:spLocks noChangeShapeType="1"/>
          </p:cNvSpPr>
          <p:nvPr/>
        </p:nvSpPr>
        <p:spPr bwMode="auto">
          <a:xfrm flipV="1">
            <a:off x="4953000" y="1143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43" name="Line 45"/>
          <p:cNvSpPr>
            <a:spLocks noChangeShapeType="1"/>
          </p:cNvSpPr>
          <p:nvPr/>
        </p:nvSpPr>
        <p:spPr bwMode="auto">
          <a:xfrm>
            <a:off x="4953000" y="16764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44" name="Line 46"/>
          <p:cNvSpPr>
            <a:spLocks noChangeShapeType="1"/>
          </p:cNvSpPr>
          <p:nvPr/>
        </p:nvSpPr>
        <p:spPr bwMode="auto">
          <a:xfrm>
            <a:off x="4953000" y="1828800"/>
            <a:ext cx="2476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45" name="Line 47"/>
          <p:cNvSpPr>
            <a:spLocks noChangeShapeType="1"/>
          </p:cNvSpPr>
          <p:nvPr/>
        </p:nvSpPr>
        <p:spPr bwMode="auto">
          <a:xfrm>
            <a:off x="4953000" y="1143000"/>
            <a:ext cx="330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46" name="Line 48"/>
          <p:cNvSpPr>
            <a:spLocks noChangeShapeType="1"/>
          </p:cNvSpPr>
          <p:nvPr/>
        </p:nvSpPr>
        <p:spPr bwMode="auto">
          <a:xfrm flipH="1">
            <a:off x="6521450" y="2971800"/>
            <a:ext cx="4953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47" name="Text Box 49"/>
          <p:cNvSpPr txBox="1">
            <a:spLocks noChangeArrowheads="1"/>
          </p:cNvSpPr>
          <p:nvPr/>
        </p:nvSpPr>
        <p:spPr bwMode="auto">
          <a:xfrm>
            <a:off x="330200" y="914401"/>
            <a:ext cx="19812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1 </a:t>
            </a:r>
            <a:r>
              <a:rPr lang="tr-TR" sz="1800"/>
              <a:t>= 4 </a:t>
            </a:r>
            <a:r>
              <a:rPr lang="tr-TR" sz="1800">
                <a:sym typeface="Symbol" pitchFamily="18" charset="2"/>
              </a:rPr>
              <a:t></a:t>
            </a:r>
          </a:p>
          <a:p>
            <a:pPr>
              <a:spcBef>
                <a:spcPct val="50000"/>
              </a:spcBef>
            </a:pPr>
            <a:r>
              <a:rPr lang="tr-TR" sz="1800">
                <a:sym typeface="Symbol" pitchFamily="18" charset="2"/>
              </a:rPr>
              <a:t>R</a:t>
            </a:r>
            <a:r>
              <a:rPr lang="tr-TR" sz="1800" baseline="-25000">
                <a:sym typeface="Symbol" pitchFamily="18" charset="2"/>
              </a:rPr>
              <a:t>2</a:t>
            </a:r>
            <a:r>
              <a:rPr lang="tr-TR" sz="1800">
                <a:sym typeface="Symbol" pitchFamily="18" charset="2"/>
              </a:rPr>
              <a:t> = 3 </a:t>
            </a:r>
          </a:p>
          <a:p>
            <a:pPr>
              <a:spcBef>
                <a:spcPct val="50000"/>
              </a:spcBef>
            </a:pPr>
            <a:r>
              <a:rPr lang="tr-TR" sz="1800">
                <a:sym typeface="Symbol" pitchFamily="18" charset="2"/>
              </a:rPr>
              <a:t>R</a:t>
            </a:r>
            <a:r>
              <a:rPr lang="tr-TR" sz="1800" baseline="-25000">
                <a:sym typeface="Symbol" pitchFamily="18" charset="2"/>
              </a:rPr>
              <a:t>3</a:t>
            </a:r>
            <a:r>
              <a:rPr lang="tr-TR" sz="1800">
                <a:sym typeface="Symbol" pitchFamily="18" charset="2"/>
              </a:rPr>
              <a:t> = 6 </a:t>
            </a:r>
          </a:p>
          <a:p>
            <a:pPr>
              <a:spcBef>
                <a:spcPct val="50000"/>
              </a:spcBef>
            </a:pPr>
            <a:r>
              <a:rPr lang="tr-TR" sz="1800">
                <a:sym typeface="Symbol" pitchFamily="18" charset="2"/>
              </a:rPr>
              <a:t>V = 18 Volt</a:t>
            </a:r>
          </a:p>
          <a:p>
            <a:pPr>
              <a:spcBef>
                <a:spcPct val="50000"/>
              </a:spcBef>
            </a:pPr>
            <a:r>
              <a:rPr lang="tr-TR" sz="1800">
                <a:sym typeface="Symbol" pitchFamily="18" charset="2"/>
              </a:rPr>
              <a:t>I = ?</a:t>
            </a:r>
            <a:endParaRPr lang="tr-TR" sz="1800"/>
          </a:p>
        </p:txBody>
      </p:sp>
      <p:sp>
        <p:nvSpPr>
          <p:cNvPr id="25648" name="Text Box 51"/>
          <p:cNvSpPr txBox="1">
            <a:spLocks noChangeArrowheads="1"/>
          </p:cNvSpPr>
          <p:nvPr/>
        </p:nvSpPr>
        <p:spPr bwMode="auto">
          <a:xfrm>
            <a:off x="0" y="3429000"/>
            <a:ext cx="4870450" cy="3762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r>
              <a:rPr lang="tr-TR" sz="1800">
                <a:solidFill>
                  <a:srgbClr val="FF3300"/>
                </a:solidFill>
              </a:rPr>
              <a:t>I. )</a:t>
            </a:r>
            <a:r>
              <a:rPr lang="tr-TR" sz="1800"/>
              <a:t> R</a:t>
            </a:r>
            <a:r>
              <a:rPr lang="tr-TR" sz="1800" baseline="-25000"/>
              <a:t>2</a:t>
            </a:r>
            <a:r>
              <a:rPr lang="tr-TR" sz="1800"/>
              <a:t> ve  R</a:t>
            </a:r>
            <a:r>
              <a:rPr lang="tr-TR" sz="1800" baseline="-25000"/>
              <a:t>3</a:t>
            </a:r>
            <a:r>
              <a:rPr lang="tr-TR" sz="1800"/>
              <a:t> paralel bağlı dirençlerdir:</a:t>
            </a:r>
          </a:p>
        </p:txBody>
      </p:sp>
      <p:sp>
        <p:nvSpPr>
          <p:cNvPr id="25649" name="Text Box 52"/>
          <p:cNvSpPr txBox="1">
            <a:spLocks noChangeArrowheads="1"/>
          </p:cNvSpPr>
          <p:nvPr/>
        </p:nvSpPr>
        <p:spPr bwMode="auto">
          <a:xfrm>
            <a:off x="908050" y="3962400"/>
            <a:ext cx="82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1</a:t>
            </a:r>
          </a:p>
        </p:txBody>
      </p:sp>
      <p:sp>
        <p:nvSpPr>
          <p:cNvPr id="25650" name="Text Box 53"/>
          <p:cNvSpPr txBox="1">
            <a:spLocks noChangeArrowheads="1"/>
          </p:cNvSpPr>
          <p:nvPr/>
        </p:nvSpPr>
        <p:spPr bwMode="auto">
          <a:xfrm>
            <a:off x="2559050" y="3962400"/>
            <a:ext cx="123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1</a:t>
            </a:r>
          </a:p>
        </p:txBody>
      </p:sp>
      <p:sp>
        <p:nvSpPr>
          <p:cNvPr id="25651" name="Text Box 54"/>
          <p:cNvSpPr txBox="1">
            <a:spLocks noChangeArrowheads="1"/>
          </p:cNvSpPr>
          <p:nvPr/>
        </p:nvSpPr>
        <p:spPr bwMode="auto">
          <a:xfrm>
            <a:off x="1733550" y="4038601"/>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5652" name="Text Box 55"/>
          <p:cNvSpPr txBox="1">
            <a:spLocks noChangeArrowheads="1"/>
          </p:cNvSpPr>
          <p:nvPr/>
        </p:nvSpPr>
        <p:spPr bwMode="auto">
          <a:xfrm>
            <a:off x="4210050" y="4038601"/>
            <a:ext cx="206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5653" name="Text Box 56"/>
          <p:cNvSpPr txBox="1">
            <a:spLocks noChangeArrowheads="1"/>
          </p:cNvSpPr>
          <p:nvPr/>
        </p:nvSpPr>
        <p:spPr bwMode="auto">
          <a:xfrm>
            <a:off x="6108700" y="4038601"/>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5654" name="Text Box 57"/>
          <p:cNvSpPr txBox="1">
            <a:spLocks noChangeArrowheads="1"/>
          </p:cNvSpPr>
          <p:nvPr/>
        </p:nvSpPr>
        <p:spPr bwMode="auto">
          <a:xfrm>
            <a:off x="5283200" y="3962400"/>
            <a:ext cx="132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5655" name="Text Box 58"/>
          <p:cNvSpPr txBox="1">
            <a:spLocks noChangeArrowheads="1"/>
          </p:cNvSpPr>
          <p:nvPr/>
        </p:nvSpPr>
        <p:spPr bwMode="auto">
          <a:xfrm>
            <a:off x="742950" y="4343401"/>
            <a:ext cx="123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R</a:t>
            </a:r>
          </a:p>
        </p:txBody>
      </p:sp>
      <p:sp>
        <p:nvSpPr>
          <p:cNvPr id="25656" name="Text Box 59"/>
          <p:cNvSpPr txBox="1">
            <a:spLocks noChangeArrowheads="1"/>
          </p:cNvSpPr>
          <p:nvPr/>
        </p:nvSpPr>
        <p:spPr bwMode="auto">
          <a:xfrm>
            <a:off x="1485900" y="4343401"/>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R </a:t>
            </a:r>
            <a:r>
              <a:rPr lang="tr-TR" sz="1800" baseline="-25000"/>
              <a:t>2</a:t>
            </a:r>
            <a:endParaRPr lang="tr-TR" sz="1800"/>
          </a:p>
        </p:txBody>
      </p:sp>
      <p:sp>
        <p:nvSpPr>
          <p:cNvPr id="25657" name="Text Box 60"/>
          <p:cNvSpPr txBox="1">
            <a:spLocks noChangeArrowheads="1"/>
          </p:cNvSpPr>
          <p:nvPr/>
        </p:nvSpPr>
        <p:spPr bwMode="auto">
          <a:xfrm>
            <a:off x="2559050" y="4343401"/>
            <a:ext cx="1155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3</a:t>
            </a:r>
            <a:endParaRPr lang="tr-TR" sz="1800"/>
          </a:p>
        </p:txBody>
      </p:sp>
      <p:sp>
        <p:nvSpPr>
          <p:cNvPr id="25658" name="Text Box 61"/>
          <p:cNvSpPr txBox="1">
            <a:spLocks noChangeArrowheads="1"/>
          </p:cNvSpPr>
          <p:nvPr/>
        </p:nvSpPr>
        <p:spPr bwMode="auto">
          <a:xfrm>
            <a:off x="4127500" y="4343401"/>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R</a:t>
            </a:r>
          </a:p>
        </p:txBody>
      </p:sp>
      <p:sp>
        <p:nvSpPr>
          <p:cNvPr id="25659" name="Text Box 62"/>
          <p:cNvSpPr txBox="1">
            <a:spLocks noChangeArrowheads="1"/>
          </p:cNvSpPr>
          <p:nvPr/>
        </p:nvSpPr>
        <p:spPr bwMode="auto">
          <a:xfrm>
            <a:off x="1155700" y="4953000"/>
            <a:ext cx="1155700" cy="369332"/>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 = 2</a:t>
            </a:r>
            <a:r>
              <a:rPr lang="tr-TR" sz="1800">
                <a:sym typeface="Symbol" pitchFamily="18" charset="2"/>
              </a:rPr>
              <a:t></a:t>
            </a:r>
            <a:endParaRPr lang="tr-TR" sz="1800"/>
          </a:p>
        </p:txBody>
      </p:sp>
      <p:sp>
        <p:nvSpPr>
          <p:cNvPr id="25660" name="Text Box 63"/>
          <p:cNvSpPr txBox="1">
            <a:spLocks noChangeArrowheads="1"/>
          </p:cNvSpPr>
          <p:nvPr/>
        </p:nvSpPr>
        <p:spPr bwMode="auto">
          <a:xfrm>
            <a:off x="7099300" y="4343401"/>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R</a:t>
            </a:r>
          </a:p>
        </p:txBody>
      </p:sp>
      <p:sp>
        <p:nvSpPr>
          <p:cNvPr id="25661" name="Line 66"/>
          <p:cNvSpPr>
            <a:spLocks noChangeShapeType="1"/>
          </p:cNvSpPr>
          <p:nvPr/>
        </p:nvSpPr>
        <p:spPr bwMode="auto">
          <a:xfrm>
            <a:off x="908050" y="4343400"/>
            <a:ext cx="495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62" name="Text Box 67"/>
          <p:cNvSpPr txBox="1">
            <a:spLocks noChangeArrowheads="1"/>
          </p:cNvSpPr>
          <p:nvPr/>
        </p:nvSpPr>
        <p:spPr bwMode="auto">
          <a:xfrm>
            <a:off x="1403350" y="4191001"/>
            <a:ext cx="82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5663" name="Line 68"/>
          <p:cNvSpPr>
            <a:spLocks noChangeShapeType="1"/>
          </p:cNvSpPr>
          <p:nvPr/>
        </p:nvSpPr>
        <p:spPr bwMode="auto">
          <a:xfrm>
            <a:off x="1733550" y="4343400"/>
            <a:ext cx="577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64" name="Text Box 69"/>
          <p:cNvSpPr txBox="1">
            <a:spLocks noChangeArrowheads="1"/>
          </p:cNvSpPr>
          <p:nvPr/>
        </p:nvSpPr>
        <p:spPr bwMode="auto">
          <a:xfrm>
            <a:off x="2311400" y="4191001"/>
            <a:ext cx="49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5665" name="Line 70"/>
          <p:cNvSpPr>
            <a:spLocks noChangeShapeType="1"/>
          </p:cNvSpPr>
          <p:nvPr/>
        </p:nvSpPr>
        <p:spPr bwMode="auto">
          <a:xfrm>
            <a:off x="2641600" y="4343400"/>
            <a:ext cx="495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66" name="Line 71"/>
          <p:cNvSpPr>
            <a:spLocks noChangeShapeType="1"/>
          </p:cNvSpPr>
          <p:nvPr/>
        </p:nvSpPr>
        <p:spPr bwMode="auto">
          <a:xfrm>
            <a:off x="4127500" y="4343400"/>
            <a:ext cx="66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67" name="Text Box 72"/>
          <p:cNvSpPr txBox="1">
            <a:spLocks noChangeArrowheads="1"/>
          </p:cNvSpPr>
          <p:nvPr/>
        </p:nvSpPr>
        <p:spPr bwMode="auto">
          <a:xfrm>
            <a:off x="4870450" y="4191001"/>
            <a:ext cx="49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5668" name="Line 73"/>
          <p:cNvSpPr>
            <a:spLocks noChangeShapeType="1"/>
          </p:cNvSpPr>
          <p:nvPr/>
        </p:nvSpPr>
        <p:spPr bwMode="auto">
          <a:xfrm>
            <a:off x="5200650" y="4343400"/>
            <a:ext cx="577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69" name="Text Box 74"/>
          <p:cNvSpPr txBox="1">
            <a:spLocks noChangeArrowheads="1"/>
          </p:cNvSpPr>
          <p:nvPr/>
        </p:nvSpPr>
        <p:spPr bwMode="auto">
          <a:xfrm>
            <a:off x="5861050" y="4191001"/>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5670" name="Line 75"/>
          <p:cNvSpPr>
            <a:spLocks noChangeShapeType="1"/>
          </p:cNvSpPr>
          <p:nvPr/>
        </p:nvSpPr>
        <p:spPr bwMode="auto">
          <a:xfrm>
            <a:off x="6191250" y="4343400"/>
            <a:ext cx="412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71" name="Text Box 76"/>
          <p:cNvSpPr txBox="1">
            <a:spLocks noChangeArrowheads="1"/>
          </p:cNvSpPr>
          <p:nvPr/>
        </p:nvSpPr>
        <p:spPr bwMode="auto">
          <a:xfrm>
            <a:off x="5200650" y="4343401"/>
            <a:ext cx="66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3</a:t>
            </a:r>
          </a:p>
        </p:txBody>
      </p:sp>
      <p:sp>
        <p:nvSpPr>
          <p:cNvPr id="25672" name="Text Box 77"/>
          <p:cNvSpPr txBox="1">
            <a:spLocks noChangeArrowheads="1"/>
          </p:cNvSpPr>
          <p:nvPr/>
        </p:nvSpPr>
        <p:spPr bwMode="auto">
          <a:xfrm>
            <a:off x="6191250" y="4343401"/>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6</a:t>
            </a:r>
          </a:p>
        </p:txBody>
      </p:sp>
      <p:sp>
        <p:nvSpPr>
          <p:cNvPr id="25673" name="Text Box 78"/>
          <p:cNvSpPr txBox="1">
            <a:spLocks noChangeArrowheads="1"/>
          </p:cNvSpPr>
          <p:nvPr/>
        </p:nvSpPr>
        <p:spPr bwMode="auto">
          <a:xfrm>
            <a:off x="5118100" y="4648201"/>
            <a:ext cx="82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(2)</a:t>
            </a:r>
          </a:p>
        </p:txBody>
      </p:sp>
      <p:sp>
        <p:nvSpPr>
          <p:cNvPr id="25674" name="Text Box 79"/>
          <p:cNvSpPr txBox="1">
            <a:spLocks noChangeArrowheads="1"/>
          </p:cNvSpPr>
          <p:nvPr/>
        </p:nvSpPr>
        <p:spPr bwMode="auto">
          <a:xfrm>
            <a:off x="6191250" y="45720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(1 )</a:t>
            </a:r>
          </a:p>
        </p:txBody>
      </p:sp>
      <p:sp>
        <p:nvSpPr>
          <p:cNvPr id="25675" name="Text Box 80"/>
          <p:cNvSpPr txBox="1">
            <a:spLocks noChangeArrowheads="1"/>
          </p:cNvSpPr>
          <p:nvPr/>
        </p:nvSpPr>
        <p:spPr bwMode="auto">
          <a:xfrm>
            <a:off x="7264400" y="3962400"/>
            <a:ext cx="82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5676" name="Line 81"/>
          <p:cNvSpPr>
            <a:spLocks noChangeShapeType="1"/>
          </p:cNvSpPr>
          <p:nvPr/>
        </p:nvSpPr>
        <p:spPr bwMode="auto">
          <a:xfrm>
            <a:off x="7181850" y="4343400"/>
            <a:ext cx="495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77" name="Text Box 82"/>
          <p:cNvSpPr txBox="1">
            <a:spLocks noChangeArrowheads="1"/>
          </p:cNvSpPr>
          <p:nvPr/>
        </p:nvSpPr>
        <p:spPr bwMode="auto">
          <a:xfrm>
            <a:off x="7759700" y="4191001"/>
            <a:ext cx="49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5678" name="Text Box 83"/>
          <p:cNvSpPr txBox="1">
            <a:spLocks noChangeArrowheads="1"/>
          </p:cNvSpPr>
          <p:nvPr/>
        </p:nvSpPr>
        <p:spPr bwMode="auto">
          <a:xfrm>
            <a:off x="8089900" y="4038601"/>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2+3</a:t>
            </a:r>
          </a:p>
        </p:txBody>
      </p:sp>
      <p:sp>
        <p:nvSpPr>
          <p:cNvPr id="25679" name="Line 84"/>
          <p:cNvSpPr>
            <a:spLocks noChangeShapeType="1"/>
          </p:cNvSpPr>
          <p:nvPr/>
        </p:nvSpPr>
        <p:spPr bwMode="auto">
          <a:xfrm>
            <a:off x="8089900" y="4419600"/>
            <a:ext cx="577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5680" name="Text Box 85"/>
          <p:cNvSpPr txBox="1">
            <a:spLocks noChangeArrowheads="1"/>
          </p:cNvSpPr>
          <p:nvPr/>
        </p:nvSpPr>
        <p:spPr bwMode="auto">
          <a:xfrm>
            <a:off x="8255000" y="4495801"/>
            <a:ext cx="49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6</a:t>
            </a:r>
          </a:p>
        </p:txBody>
      </p:sp>
    </p:spTree>
    <p:extLst>
      <p:ext uri="{BB962C8B-B14F-4D97-AF65-F5344CB8AC3E}">
        <p14:creationId xmlns:p14="http://schemas.microsoft.com/office/powerpoint/2010/main" val="3008282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26627" name="Text Box 4"/>
          <p:cNvSpPr txBox="1">
            <a:spLocks noChangeArrowheads="1"/>
          </p:cNvSpPr>
          <p:nvPr/>
        </p:nvSpPr>
        <p:spPr bwMode="auto">
          <a:xfrm>
            <a:off x="742950" y="152401"/>
            <a:ext cx="445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solidFill>
                  <a:srgbClr val="FF3300"/>
                </a:solidFill>
              </a:rPr>
              <a:t>II. )</a:t>
            </a:r>
            <a:r>
              <a:rPr lang="tr-TR" sz="1800"/>
              <a:t> Devrenin toplam direnci :</a:t>
            </a:r>
          </a:p>
        </p:txBody>
      </p:sp>
      <p:sp>
        <p:nvSpPr>
          <p:cNvPr id="26628" name="Text Box 5"/>
          <p:cNvSpPr txBox="1">
            <a:spLocks noChangeArrowheads="1"/>
          </p:cNvSpPr>
          <p:nvPr/>
        </p:nvSpPr>
        <p:spPr bwMode="auto">
          <a:xfrm>
            <a:off x="825500" y="609601"/>
            <a:ext cx="3797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T</a:t>
            </a:r>
            <a:r>
              <a:rPr lang="tr-TR" sz="1800"/>
              <a:t> = R + R</a:t>
            </a:r>
            <a:r>
              <a:rPr lang="tr-TR" sz="1800" baseline="-25000"/>
              <a:t>1</a:t>
            </a:r>
            <a:endParaRPr lang="tr-TR" sz="1800"/>
          </a:p>
        </p:txBody>
      </p:sp>
      <p:sp>
        <p:nvSpPr>
          <p:cNvPr id="26629" name="Text Box 6"/>
          <p:cNvSpPr txBox="1">
            <a:spLocks noChangeArrowheads="1"/>
          </p:cNvSpPr>
          <p:nvPr/>
        </p:nvSpPr>
        <p:spPr bwMode="auto">
          <a:xfrm>
            <a:off x="3136900" y="685801"/>
            <a:ext cx="214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T</a:t>
            </a:r>
            <a:r>
              <a:rPr lang="tr-TR" sz="1800"/>
              <a:t> = 2 </a:t>
            </a:r>
            <a:r>
              <a:rPr lang="tr-TR" sz="1800">
                <a:sym typeface="Symbol" pitchFamily="18" charset="2"/>
              </a:rPr>
              <a:t> + 4 </a:t>
            </a:r>
            <a:endParaRPr lang="tr-TR" sz="1800"/>
          </a:p>
        </p:txBody>
      </p:sp>
      <p:sp>
        <p:nvSpPr>
          <p:cNvPr id="26630" name="Text Box 7"/>
          <p:cNvSpPr txBox="1">
            <a:spLocks noChangeArrowheads="1"/>
          </p:cNvSpPr>
          <p:nvPr/>
        </p:nvSpPr>
        <p:spPr bwMode="auto">
          <a:xfrm>
            <a:off x="5448300" y="685801"/>
            <a:ext cx="1320800" cy="369332"/>
          </a:xfrm>
          <a:prstGeom prst="rect">
            <a:avLst/>
          </a:prstGeom>
          <a:noFill/>
          <a:ln w="38100" cmpd="dbl">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T</a:t>
            </a:r>
            <a:r>
              <a:rPr lang="tr-TR" sz="1800"/>
              <a:t> = 6</a:t>
            </a:r>
            <a:r>
              <a:rPr lang="tr-TR" sz="1800">
                <a:sym typeface="Symbol" pitchFamily="18" charset="2"/>
              </a:rPr>
              <a:t></a:t>
            </a:r>
            <a:endParaRPr lang="tr-TR" sz="1800"/>
          </a:p>
        </p:txBody>
      </p:sp>
      <p:sp>
        <p:nvSpPr>
          <p:cNvPr id="26631" name="Text Box 8"/>
          <p:cNvSpPr txBox="1">
            <a:spLocks noChangeArrowheads="1"/>
          </p:cNvSpPr>
          <p:nvPr/>
        </p:nvSpPr>
        <p:spPr bwMode="auto">
          <a:xfrm>
            <a:off x="412750" y="1600201"/>
            <a:ext cx="4127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solidFill>
                  <a:srgbClr val="FF3300"/>
                </a:solidFill>
              </a:rPr>
              <a:t>III. )</a:t>
            </a:r>
            <a:r>
              <a:rPr lang="tr-TR" sz="1800"/>
              <a:t> I</a:t>
            </a:r>
            <a:r>
              <a:rPr lang="tr-TR" sz="1800" baseline="-25000"/>
              <a:t>T</a:t>
            </a:r>
            <a:r>
              <a:rPr lang="tr-TR" sz="1800"/>
              <a:t> akım şiddeti ise;</a:t>
            </a:r>
          </a:p>
        </p:txBody>
      </p:sp>
      <p:sp>
        <p:nvSpPr>
          <p:cNvPr id="26632" name="Text Box 9"/>
          <p:cNvSpPr txBox="1">
            <a:spLocks noChangeArrowheads="1"/>
          </p:cNvSpPr>
          <p:nvPr/>
        </p:nvSpPr>
        <p:spPr bwMode="auto">
          <a:xfrm>
            <a:off x="577850" y="2209801"/>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 =</a:t>
            </a:r>
          </a:p>
        </p:txBody>
      </p:sp>
      <p:sp>
        <p:nvSpPr>
          <p:cNvPr id="26633" name="Line 10"/>
          <p:cNvSpPr>
            <a:spLocks noChangeShapeType="1"/>
          </p:cNvSpPr>
          <p:nvPr/>
        </p:nvSpPr>
        <p:spPr bwMode="auto">
          <a:xfrm>
            <a:off x="1155700" y="2362200"/>
            <a:ext cx="66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6634" name="Text Box 11"/>
          <p:cNvSpPr txBox="1">
            <a:spLocks noChangeArrowheads="1"/>
          </p:cNvSpPr>
          <p:nvPr/>
        </p:nvSpPr>
        <p:spPr bwMode="auto">
          <a:xfrm>
            <a:off x="1073150" y="2057401"/>
            <a:ext cx="132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V</a:t>
            </a:r>
          </a:p>
        </p:txBody>
      </p:sp>
      <p:sp>
        <p:nvSpPr>
          <p:cNvPr id="26635" name="Text Box 12"/>
          <p:cNvSpPr txBox="1">
            <a:spLocks noChangeArrowheads="1"/>
          </p:cNvSpPr>
          <p:nvPr/>
        </p:nvSpPr>
        <p:spPr bwMode="auto">
          <a:xfrm>
            <a:off x="1238250" y="2362201"/>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I</a:t>
            </a:r>
          </a:p>
        </p:txBody>
      </p:sp>
      <p:sp>
        <p:nvSpPr>
          <p:cNvPr id="26636" name="Text Box 13"/>
          <p:cNvSpPr txBox="1">
            <a:spLocks noChangeArrowheads="1"/>
          </p:cNvSpPr>
          <p:nvPr/>
        </p:nvSpPr>
        <p:spPr bwMode="auto">
          <a:xfrm>
            <a:off x="1981200" y="2133601"/>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dan</a:t>
            </a:r>
          </a:p>
        </p:txBody>
      </p:sp>
      <p:sp>
        <p:nvSpPr>
          <p:cNvPr id="26637" name="Text Box 14"/>
          <p:cNvSpPr txBox="1">
            <a:spLocks noChangeArrowheads="1"/>
          </p:cNvSpPr>
          <p:nvPr/>
        </p:nvSpPr>
        <p:spPr bwMode="auto">
          <a:xfrm>
            <a:off x="3219450" y="2133601"/>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I = </a:t>
            </a:r>
          </a:p>
        </p:txBody>
      </p:sp>
      <p:sp>
        <p:nvSpPr>
          <p:cNvPr id="26638" name="Line 15"/>
          <p:cNvSpPr>
            <a:spLocks noChangeShapeType="1"/>
          </p:cNvSpPr>
          <p:nvPr/>
        </p:nvSpPr>
        <p:spPr bwMode="auto">
          <a:xfrm>
            <a:off x="3714750" y="2286000"/>
            <a:ext cx="9080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6639" name="Text Box 16"/>
          <p:cNvSpPr txBox="1">
            <a:spLocks noChangeArrowheads="1"/>
          </p:cNvSpPr>
          <p:nvPr/>
        </p:nvSpPr>
        <p:spPr bwMode="auto">
          <a:xfrm>
            <a:off x="3879850" y="1905001"/>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V</a:t>
            </a:r>
          </a:p>
        </p:txBody>
      </p:sp>
      <p:sp>
        <p:nvSpPr>
          <p:cNvPr id="26640" name="Text Box 17"/>
          <p:cNvSpPr txBox="1">
            <a:spLocks noChangeArrowheads="1"/>
          </p:cNvSpPr>
          <p:nvPr/>
        </p:nvSpPr>
        <p:spPr bwMode="auto">
          <a:xfrm>
            <a:off x="3962400" y="2286001"/>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p>
        </p:txBody>
      </p:sp>
      <p:sp>
        <p:nvSpPr>
          <p:cNvPr id="26641" name="Text Box 18"/>
          <p:cNvSpPr txBox="1">
            <a:spLocks noChangeArrowheads="1"/>
          </p:cNvSpPr>
          <p:nvPr/>
        </p:nvSpPr>
        <p:spPr bwMode="auto">
          <a:xfrm>
            <a:off x="4870450" y="2057401"/>
            <a:ext cx="1155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olur.</a:t>
            </a:r>
          </a:p>
        </p:txBody>
      </p:sp>
      <p:sp>
        <p:nvSpPr>
          <p:cNvPr id="26642" name="Text Box 19"/>
          <p:cNvSpPr txBox="1">
            <a:spLocks noChangeArrowheads="1"/>
          </p:cNvSpPr>
          <p:nvPr/>
        </p:nvSpPr>
        <p:spPr bwMode="auto">
          <a:xfrm>
            <a:off x="1733550" y="3429001"/>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I</a:t>
            </a:r>
            <a:r>
              <a:rPr lang="tr-TR" sz="1800" baseline="-25000"/>
              <a:t>T</a:t>
            </a:r>
            <a:r>
              <a:rPr lang="tr-TR" sz="1800"/>
              <a:t> =</a:t>
            </a:r>
          </a:p>
        </p:txBody>
      </p:sp>
      <p:sp>
        <p:nvSpPr>
          <p:cNvPr id="26643" name="Line 20"/>
          <p:cNvSpPr>
            <a:spLocks noChangeShapeType="1"/>
          </p:cNvSpPr>
          <p:nvPr/>
        </p:nvSpPr>
        <p:spPr bwMode="auto">
          <a:xfrm>
            <a:off x="2393950" y="3657600"/>
            <a:ext cx="495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6644" name="Text Box 21"/>
          <p:cNvSpPr txBox="1">
            <a:spLocks noChangeArrowheads="1"/>
          </p:cNvSpPr>
          <p:nvPr/>
        </p:nvSpPr>
        <p:spPr bwMode="auto">
          <a:xfrm>
            <a:off x="2393950" y="3352801"/>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V</a:t>
            </a:r>
          </a:p>
        </p:txBody>
      </p:sp>
      <p:sp>
        <p:nvSpPr>
          <p:cNvPr id="26645" name="Text Box 22"/>
          <p:cNvSpPr txBox="1">
            <a:spLocks noChangeArrowheads="1"/>
          </p:cNvSpPr>
          <p:nvPr/>
        </p:nvSpPr>
        <p:spPr bwMode="auto">
          <a:xfrm>
            <a:off x="2311400" y="36576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T</a:t>
            </a:r>
            <a:endParaRPr lang="tr-TR" sz="1800"/>
          </a:p>
        </p:txBody>
      </p:sp>
      <p:sp>
        <p:nvSpPr>
          <p:cNvPr id="26646" name="Text Box 23"/>
          <p:cNvSpPr txBox="1">
            <a:spLocks noChangeArrowheads="1"/>
          </p:cNvSpPr>
          <p:nvPr/>
        </p:nvSpPr>
        <p:spPr bwMode="auto">
          <a:xfrm>
            <a:off x="3962400" y="3200401"/>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I</a:t>
            </a:r>
            <a:r>
              <a:rPr lang="tr-TR" sz="1800" baseline="-25000"/>
              <a:t>T</a:t>
            </a:r>
            <a:r>
              <a:rPr lang="tr-TR" sz="1800"/>
              <a:t> = </a:t>
            </a:r>
          </a:p>
        </p:txBody>
      </p:sp>
      <p:sp>
        <p:nvSpPr>
          <p:cNvPr id="26647" name="Line 24"/>
          <p:cNvSpPr>
            <a:spLocks noChangeShapeType="1"/>
          </p:cNvSpPr>
          <p:nvPr/>
        </p:nvSpPr>
        <p:spPr bwMode="auto">
          <a:xfrm>
            <a:off x="4540250" y="3352800"/>
            <a:ext cx="742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6648" name="Text Box 25"/>
          <p:cNvSpPr txBox="1">
            <a:spLocks noChangeArrowheads="1"/>
          </p:cNvSpPr>
          <p:nvPr/>
        </p:nvSpPr>
        <p:spPr bwMode="auto">
          <a:xfrm>
            <a:off x="4540250" y="2971801"/>
            <a:ext cx="1155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18 V</a:t>
            </a:r>
          </a:p>
        </p:txBody>
      </p:sp>
      <p:sp>
        <p:nvSpPr>
          <p:cNvPr id="26649" name="Text Box 26"/>
          <p:cNvSpPr txBox="1">
            <a:spLocks noChangeArrowheads="1"/>
          </p:cNvSpPr>
          <p:nvPr/>
        </p:nvSpPr>
        <p:spPr bwMode="auto">
          <a:xfrm>
            <a:off x="4705350" y="3352801"/>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6 </a:t>
            </a:r>
            <a:r>
              <a:rPr lang="tr-TR" sz="1800">
                <a:sym typeface="Symbol" pitchFamily="18" charset="2"/>
              </a:rPr>
              <a:t></a:t>
            </a:r>
            <a:endParaRPr lang="tr-TR" sz="1800"/>
          </a:p>
        </p:txBody>
      </p:sp>
      <p:sp>
        <p:nvSpPr>
          <p:cNvPr id="26650" name="Text Box 27"/>
          <p:cNvSpPr txBox="1">
            <a:spLocks noChangeArrowheads="1"/>
          </p:cNvSpPr>
          <p:nvPr/>
        </p:nvSpPr>
        <p:spPr bwMode="auto">
          <a:xfrm>
            <a:off x="6273800" y="2971801"/>
            <a:ext cx="1733550" cy="369332"/>
          </a:xfrm>
          <a:prstGeom prst="rect">
            <a:avLst/>
          </a:prstGeom>
          <a:noFill/>
          <a:ln w="57150" cmpd="thinThick">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I</a:t>
            </a:r>
            <a:r>
              <a:rPr lang="tr-TR" sz="1800" baseline="-25000"/>
              <a:t>T </a:t>
            </a:r>
            <a:r>
              <a:rPr lang="tr-TR" sz="1800"/>
              <a:t>= 3 amper</a:t>
            </a:r>
          </a:p>
        </p:txBody>
      </p:sp>
    </p:spTree>
    <p:extLst>
      <p:ext uri="{BB962C8B-B14F-4D97-AF65-F5344CB8AC3E}">
        <p14:creationId xmlns:p14="http://schemas.microsoft.com/office/powerpoint/2010/main" val="951216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3470540" y="219075"/>
            <a:ext cx="28549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tr-TR"/>
              <a:t>Voltage and Current Division</a:t>
            </a:r>
          </a:p>
          <a:p>
            <a:r>
              <a:rPr lang="tr-TR"/>
              <a:t>Voltaj ve Akım  Bölüm Kuralı</a:t>
            </a: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730" y="979488"/>
            <a:ext cx="3587485" cy="235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48" y="3860801"/>
            <a:ext cx="3246967"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Rectangle 3"/>
          <p:cNvSpPr>
            <a:spLocks noChangeArrowheads="1"/>
          </p:cNvSpPr>
          <p:nvPr/>
        </p:nvSpPr>
        <p:spPr bwMode="auto">
          <a:xfrm>
            <a:off x="1129904" y="3365500"/>
            <a:ext cx="24739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tr-TR"/>
              <a:t>Figure 1. </a:t>
            </a:r>
            <a:r>
              <a:rPr lang="tr-TR" b="0"/>
              <a:t>Voltage Divider</a:t>
            </a:r>
            <a:endParaRPr lang="tr-TR"/>
          </a:p>
        </p:txBody>
      </p:sp>
      <p:pic>
        <p:nvPicPr>
          <p:cNvPr id="27654" name="Picture 4" descr="J:\DCIM\100OLYMP\P31700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1087" y="1216026"/>
            <a:ext cx="2717271"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5" descr="J:\DCIM\100OLYMP\P31700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0391" y="3933826"/>
            <a:ext cx="2894409"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786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descr="Kırtasiye"/>
          <p:cNvSpPr>
            <a:spLocks noChangeArrowheads="1"/>
          </p:cNvSpPr>
          <p:nvPr/>
        </p:nvSpPr>
        <p:spPr bwMode="auto">
          <a:xfrm flipV="1">
            <a:off x="3584046" y="6056314"/>
            <a:ext cx="49875" cy="46037"/>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8675"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28676" name="Text Box 4"/>
          <p:cNvSpPr txBox="1">
            <a:spLocks noChangeArrowheads="1"/>
          </p:cNvSpPr>
          <p:nvPr/>
        </p:nvSpPr>
        <p:spPr bwMode="auto">
          <a:xfrm>
            <a:off x="412750" y="609601"/>
            <a:ext cx="94932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4000">
                <a:solidFill>
                  <a:srgbClr val="FF3300"/>
                </a:solidFill>
              </a:rPr>
              <a:t>ELEKTRİK AKIMININ ETKİLERİ</a:t>
            </a:r>
            <a:endParaRPr lang="tr-TR" sz="3200">
              <a:solidFill>
                <a:srgbClr val="FF3300"/>
              </a:solidFill>
            </a:endParaRPr>
          </a:p>
        </p:txBody>
      </p:sp>
      <p:sp>
        <p:nvSpPr>
          <p:cNvPr id="28677" name="Text Box 5"/>
          <p:cNvSpPr txBox="1">
            <a:spLocks noChangeArrowheads="1"/>
          </p:cNvSpPr>
          <p:nvPr/>
        </p:nvSpPr>
        <p:spPr bwMode="auto">
          <a:xfrm>
            <a:off x="742950" y="1371601"/>
            <a:ext cx="8997950"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4400">
                <a:solidFill>
                  <a:schemeClr val="accent2"/>
                </a:solidFill>
              </a:rPr>
              <a:t>* IŞIK ETKİSİ</a:t>
            </a:r>
          </a:p>
          <a:p>
            <a:pPr>
              <a:spcBef>
                <a:spcPct val="50000"/>
              </a:spcBef>
            </a:pPr>
            <a:r>
              <a:rPr lang="tr-TR" sz="4400">
                <a:solidFill>
                  <a:srgbClr val="009900"/>
                </a:solidFill>
              </a:rPr>
              <a:t>* ISI ETKİSİ</a:t>
            </a:r>
          </a:p>
          <a:p>
            <a:pPr>
              <a:spcBef>
                <a:spcPct val="50000"/>
              </a:spcBef>
            </a:pPr>
            <a:r>
              <a:rPr lang="tr-TR" sz="4400">
                <a:solidFill>
                  <a:srgbClr val="FF00FF"/>
                </a:solidFill>
              </a:rPr>
              <a:t>*KİMYASAL ETKİSİ</a:t>
            </a:r>
            <a:endParaRPr lang="tr-TR" sz="4400"/>
          </a:p>
          <a:p>
            <a:pPr>
              <a:spcBef>
                <a:spcPct val="50000"/>
              </a:spcBef>
            </a:pPr>
            <a:r>
              <a:rPr lang="tr-TR" sz="4400"/>
              <a:t>   </a:t>
            </a:r>
          </a:p>
        </p:txBody>
      </p:sp>
    </p:spTree>
    <p:extLst>
      <p:ext uri="{BB962C8B-B14F-4D97-AF65-F5344CB8AC3E}">
        <p14:creationId xmlns:p14="http://schemas.microsoft.com/office/powerpoint/2010/main" val="2433998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2"/>
          <p:cNvGraphicFramePr>
            <a:graphicFrameLocks noChangeAspect="1"/>
          </p:cNvGraphicFramePr>
          <p:nvPr/>
        </p:nvGraphicFramePr>
        <p:xfrm>
          <a:off x="2393950" y="1066800"/>
          <a:ext cx="4576366" cy="5181600"/>
        </p:xfrm>
        <a:graphic>
          <a:graphicData uri="http://schemas.openxmlformats.org/presentationml/2006/ole">
            <mc:AlternateContent xmlns:mc="http://schemas.openxmlformats.org/markup-compatibility/2006">
              <mc:Choice xmlns:v="urn:schemas-microsoft-com:vml" Requires="v">
                <p:oleObj spid="_x0000_s6167" name="Klip" r:id="rId3" imgW="2478088" imgH="4460875" progId="MS_ClipArt_Gallery.2">
                  <p:embed/>
                </p:oleObj>
              </mc:Choice>
              <mc:Fallback>
                <p:oleObj name="Klip" r:id="rId3" imgW="2478088" imgH="4460875"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950" y="1066800"/>
                        <a:ext cx="4576366" cy="518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699" name="Text Box 3"/>
          <p:cNvSpPr txBox="1">
            <a:spLocks noChangeArrowheads="1"/>
          </p:cNvSpPr>
          <p:nvPr/>
        </p:nvSpPr>
        <p:spPr bwMode="auto">
          <a:xfrm>
            <a:off x="2063750" y="228600"/>
            <a:ext cx="57785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AMPULÜN YAPISI</a:t>
            </a:r>
          </a:p>
        </p:txBody>
      </p:sp>
      <p:sp>
        <p:nvSpPr>
          <p:cNvPr id="29700" name="Text Box 4"/>
          <p:cNvSpPr txBox="1">
            <a:spLocks noChangeArrowheads="1"/>
          </p:cNvSpPr>
          <p:nvPr/>
        </p:nvSpPr>
        <p:spPr bwMode="auto">
          <a:xfrm>
            <a:off x="330200" y="1371600"/>
            <a:ext cx="2063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CAM</a:t>
            </a:r>
          </a:p>
        </p:txBody>
      </p:sp>
      <p:sp>
        <p:nvSpPr>
          <p:cNvPr id="29701" name="Line 5"/>
          <p:cNvSpPr>
            <a:spLocks noChangeShapeType="1"/>
          </p:cNvSpPr>
          <p:nvPr/>
        </p:nvSpPr>
        <p:spPr bwMode="auto">
          <a:xfrm>
            <a:off x="5448300" y="2590800"/>
            <a:ext cx="222885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9702" name="Text Box 6"/>
          <p:cNvSpPr txBox="1">
            <a:spLocks noChangeArrowheads="1"/>
          </p:cNvSpPr>
          <p:nvPr/>
        </p:nvSpPr>
        <p:spPr bwMode="auto">
          <a:xfrm>
            <a:off x="8007350" y="2286000"/>
            <a:ext cx="15684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FİTİL</a:t>
            </a:r>
          </a:p>
        </p:txBody>
      </p:sp>
      <p:sp>
        <p:nvSpPr>
          <p:cNvPr id="29703" name="Text Box 7"/>
          <p:cNvSpPr txBox="1">
            <a:spLocks noChangeArrowheads="1"/>
          </p:cNvSpPr>
          <p:nvPr/>
        </p:nvSpPr>
        <p:spPr bwMode="auto">
          <a:xfrm>
            <a:off x="0" y="4267201"/>
            <a:ext cx="2971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2400"/>
              <a:t>DUYA TAKILAN KISIM</a:t>
            </a:r>
          </a:p>
        </p:txBody>
      </p:sp>
      <p:sp>
        <p:nvSpPr>
          <p:cNvPr id="29704" name="Text Box 8"/>
          <p:cNvSpPr txBox="1">
            <a:spLocks noChangeArrowheads="1"/>
          </p:cNvSpPr>
          <p:nvPr/>
        </p:nvSpPr>
        <p:spPr bwMode="auto">
          <a:xfrm>
            <a:off x="5778500" y="5715000"/>
            <a:ext cx="231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Ampul</a:t>
            </a:r>
          </a:p>
        </p:txBody>
      </p:sp>
      <p:sp>
        <p:nvSpPr>
          <p:cNvPr id="29705" name="Line 10"/>
          <p:cNvSpPr>
            <a:spLocks noChangeShapeType="1"/>
          </p:cNvSpPr>
          <p:nvPr/>
        </p:nvSpPr>
        <p:spPr bwMode="auto">
          <a:xfrm flipH="1" flipV="1">
            <a:off x="1816100" y="1676400"/>
            <a:ext cx="57785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9706" name="Line 11"/>
          <p:cNvSpPr>
            <a:spLocks noChangeShapeType="1"/>
          </p:cNvSpPr>
          <p:nvPr/>
        </p:nvSpPr>
        <p:spPr bwMode="auto">
          <a:xfrm flipH="1" flipV="1">
            <a:off x="2559050" y="4724400"/>
            <a:ext cx="1155700" cy="685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Tree>
    <p:extLst>
      <p:ext uri="{BB962C8B-B14F-4D97-AF65-F5344CB8AC3E}">
        <p14:creationId xmlns:p14="http://schemas.microsoft.com/office/powerpoint/2010/main" val="1713210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graphicFrame>
        <p:nvGraphicFramePr>
          <p:cNvPr id="30723" name="Object 3"/>
          <p:cNvGraphicFramePr>
            <a:graphicFrameLocks noChangeAspect="1"/>
          </p:cNvGraphicFramePr>
          <p:nvPr/>
        </p:nvGraphicFramePr>
        <p:xfrm>
          <a:off x="2146301" y="1752601"/>
          <a:ext cx="4928923" cy="3408363"/>
        </p:xfrm>
        <a:graphic>
          <a:graphicData uri="http://schemas.openxmlformats.org/presentationml/2006/ole">
            <mc:AlternateContent xmlns:mc="http://schemas.openxmlformats.org/markup-compatibility/2006">
              <mc:Choice xmlns:v="urn:schemas-microsoft-com:vml" Requires="v">
                <p:oleObj spid="_x0000_s7191" name="Slayt" r:id="rId3" imgW="4548526" imgH="3407297" progId="PowerPoint.Slide.8">
                  <p:embed/>
                </p:oleObj>
              </mc:Choice>
              <mc:Fallback>
                <p:oleObj name="Slayt" r:id="rId3" imgW="4548526" imgH="340729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6301" y="1752601"/>
                        <a:ext cx="4928923" cy="340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4" name="Text Box 5"/>
          <p:cNvSpPr txBox="1">
            <a:spLocks noChangeArrowheads="1"/>
          </p:cNvSpPr>
          <p:nvPr/>
        </p:nvSpPr>
        <p:spPr bwMode="auto">
          <a:xfrm>
            <a:off x="660400" y="990601"/>
            <a:ext cx="79248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Akkor halindeyken tungsten metalinin havadaki oksijenle birleşerek yanmasını önlemek için ampulün havası boşaltılır. Ampulün içi ya havasız bırakılır ya da tungsten ile kimyasal değişme yapmayan azot,argon gibi az basınçlı gazlarla doldurulur.</a:t>
            </a:r>
          </a:p>
        </p:txBody>
      </p:sp>
    </p:spTree>
    <p:extLst>
      <p:ext uri="{BB962C8B-B14F-4D97-AF65-F5344CB8AC3E}">
        <p14:creationId xmlns:p14="http://schemas.microsoft.com/office/powerpoint/2010/main" val="337590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0" y="152401"/>
            <a:ext cx="990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lgn="ctr">
              <a:spcBef>
                <a:spcPct val="50000"/>
              </a:spcBef>
            </a:pPr>
            <a:r>
              <a:rPr lang="tr-TR" sz="1800"/>
              <a:t> </a:t>
            </a:r>
            <a:r>
              <a:rPr lang="tr-TR" sz="2800"/>
              <a:t>* ELEKTRİK AKIMININ KİMYASAL ETKİSİ</a:t>
            </a:r>
          </a:p>
        </p:txBody>
      </p:sp>
      <p:sp>
        <p:nvSpPr>
          <p:cNvPr id="31747" name="Text Box 5"/>
          <p:cNvSpPr txBox="1">
            <a:spLocks noChangeArrowheads="1"/>
          </p:cNvSpPr>
          <p:nvPr/>
        </p:nvSpPr>
        <p:spPr bwMode="auto">
          <a:xfrm>
            <a:off x="990600" y="1447801"/>
            <a:ext cx="751205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600"/>
              <a:t>       </a:t>
            </a:r>
            <a:r>
              <a:rPr lang="tr-TR" sz="3200"/>
              <a:t>Saf su, elektrik akımını iletmez. Ancak;suyun içine asit, baz veya tuz gibi maddeler konulduğunda, oluşan çözelti elektrik akımını geçirir. Elde edile bu çözeltiye </a:t>
            </a:r>
            <a:r>
              <a:rPr lang="tr-TR" sz="3200" u="sng"/>
              <a:t>elektrolit</a:t>
            </a:r>
            <a:r>
              <a:rPr lang="tr-TR" sz="3200"/>
              <a:t> adı verilir. Elektrolitteki maddeler, iyon adı verilen (+) ve (-) yüklü atom veya atom guruplarına ayrılır. </a:t>
            </a:r>
          </a:p>
        </p:txBody>
      </p:sp>
    </p:spTree>
    <p:extLst>
      <p:ext uri="{BB962C8B-B14F-4D97-AF65-F5344CB8AC3E}">
        <p14:creationId xmlns:p14="http://schemas.microsoft.com/office/powerpoint/2010/main" val="4120479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1403350" y="1524000"/>
            <a:ext cx="75946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Elektrolitin konulduğu kaba, </a:t>
            </a:r>
            <a:r>
              <a:rPr lang="tr-TR" sz="3200" u="sng"/>
              <a:t>elektroliz kabı</a:t>
            </a:r>
            <a:r>
              <a:rPr lang="tr-TR" sz="3200"/>
              <a:t> denir. Elektrolit içine daldırılan metal levhalara</a:t>
            </a:r>
            <a:r>
              <a:rPr lang="tr-TR" sz="3200" u="sng"/>
              <a:t> elektrot </a:t>
            </a:r>
            <a:r>
              <a:rPr lang="tr-TR" sz="3200"/>
              <a:t>denir. Üretecin artı(+) kutbuna bağlı olan elektrota </a:t>
            </a:r>
            <a:r>
              <a:rPr lang="tr-TR" sz="3200" u="sng"/>
              <a:t>anot</a:t>
            </a:r>
            <a:r>
              <a:rPr lang="tr-TR" sz="3200"/>
              <a:t>, eksi(-) kutbuna bağlı olan elektrota da </a:t>
            </a:r>
            <a:r>
              <a:rPr lang="tr-TR" sz="3200" u="sng"/>
              <a:t>katot</a:t>
            </a:r>
            <a:r>
              <a:rPr lang="tr-TR" sz="3200"/>
              <a:t> denir.    </a:t>
            </a:r>
          </a:p>
        </p:txBody>
      </p:sp>
    </p:spTree>
    <p:extLst>
      <p:ext uri="{BB962C8B-B14F-4D97-AF65-F5344CB8AC3E}">
        <p14:creationId xmlns:p14="http://schemas.microsoft.com/office/powerpoint/2010/main" val="1318950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33795" name="Text Box 4"/>
          <p:cNvSpPr txBox="1">
            <a:spLocks noChangeArrowheads="1"/>
          </p:cNvSpPr>
          <p:nvPr/>
        </p:nvSpPr>
        <p:spPr bwMode="auto">
          <a:xfrm>
            <a:off x="0" y="0"/>
            <a:ext cx="6769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lgn="ctr">
              <a:spcBef>
                <a:spcPct val="50000"/>
              </a:spcBef>
            </a:pPr>
            <a:r>
              <a:rPr lang="tr-TR" sz="1800"/>
              <a:t> </a:t>
            </a:r>
            <a:r>
              <a:rPr lang="tr-TR" sz="3200"/>
              <a:t>* ELEKTRİK AKIMININ KİMYASAL ETKİSİ</a:t>
            </a:r>
          </a:p>
        </p:txBody>
      </p:sp>
      <p:sp>
        <p:nvSpPr>
          <p:cNvPr id="33796" name="Line 7"/>
          <p:cNvSpPr>
            <a:spLocks noChangeShapeType="1"/>
          </p:cNvSpPr>
          <p:nvPr/>
        </p:nvSpPr>
        <p:spPr bwMode="auto">
          <a:xfrm flipH="1">
            <a:off x="5530850" y="1295400"/>
            <a:ext cx="1320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797" name="Line 8"/>
          <p:cNvSpPr>
            <a:spLocks noChangeShapeType="1"/>
          </p:cNvSpPr>
          <p:nvPr/>
        </p:nvSpPr>
        <p:spPr bwMode="auto">
          <a:xfrm>
            <a:off x="5530850" y="1295400"/>
            <a:ext cx="0" cy="1600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798" name="Line 9"/>
          <p:cNvSpPr>
            <a:spLocks noChangeShapeType="1"/>
          </p:cNvSpPr>
          <p:nvPr/>
        </p:nvSpPr>
        <p:spPr bwMode="auto">
          <a:xfrm>
            <a:off x="5530850" y="2895600"/>
            <a:ext cx="7429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799" name="Line 10"/>
          <p:cNvSpPr>
            <a:spLocks noChangeShapeType="1"/>
          </p:cNvSpPr>
          <p:nvPr/>
        </p:nvSpPr>
        <p:spPr bwMode="auto">
          <a:xfrm>
            <a:off x="7181850" y="2895600"/>
            <a:ext cx="12382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00" name="Line 11"/>
          <p:cNvSpPr>
            <a:spLocks noChangeShapeType="1"/>
          </p:cNvSpPr>
          <p:nvPr/>
        </p:nvSpPr>
        <p:spPr bwMode="auto">
          <a:xfrm>
            <a:off x="9080500" y="2895600"/>
            <a:ext cx="4953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01" name="Line 12"/>
          <p:cNvSpPr>
            <a:spLocks noChangeShapeType="1"/>
          </p:cNvSpPr>
          <p:nvPr/>
        </p:nvSpPr>
        <p:spPr bwMode="auto">
          <a:xfrm>
            <a:off x="9575800" y="1295400"/>
            <a:ext cx="0" cy="1600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02" name="Line 13"/>
          <p:cNvSpPr>
            <a:spLocks noChangeShapeType="1"/>
          </p:cNvSpPr>
          <p:nvPr/>
        </p:nvSpPr>
        <p:spPr bwMode="auto">
          <a:xfrm flipH="1">
            <a:off x="8255000" y="1295400"/>
            <a:ext cx="1320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03" name="Line 14"/>
          <p:cNvSpPr>
            <a:spLocks noChangeShapeType="1"/>
          </p:cNvSpPr>
          <p:nvPr/>
        </p:nvSpPr>
        <p:spPr bwMode="auto">
          <a:xfrm>
            <a:off x="6273800" y="1600200"/>
            <a:ext cx="0" cy="914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04" name="Line 15"/>
          <p:cNvSpPr>
            <a:spLocks noChangeShapeType="1"/>
          </p:cNvSpPr>
          <p:nvPr/>
        </p:nvSpPr>
        <p:spPr bwMode="auto">
          <a:xfrm>
            <a:off x="6273800" y="2514600"/>
            <a:ext cx="25590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05" name="Line 16"/>
          <p:cNvSpPr>
            <a:spLocks noChangeShapeType="1"/>
          </p:cNvSpPr>
          <p:nvPr/>
        </p:nvSpPr>
        <p:spPr bwMode="auto">
          <a:xfrm>
            <a:off x="8832850" y="1600200"/>
            <a:ext cx="0" cy="914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06" name="Rectangle 17"/>
          <p:cNvSpPr>
            <a:spLocks noChangeArrowheads="1"/>
          </p:cNvSpPr>
          <p:nvPr/>
        </p:nvSpPr>
        <p:spPr bwMode="auto">
          <a:xfrm>
            <a:off x="6273800" y="2819400"/>
            <a:ext cx="412750" cy="152400"/>
          </a:xfrm>
          <a:prstGeom prst="rect">
            <a:avLst/>
          </a:prstGeom>
          <a:solidFill>
            <a:srgbClr val="008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07" name="Line 18"/>
          <p:cNvSpPr>
            <a:spLocks noChangeShapeType="1"/>
          </p:cNvSpPr>
          <p:nvPr/>
        </p:nvSpPr>
        <p:spPr bwMode="auto">
          <a:xfrm flipH="1" flipV="1">
            <a:off x="6686550" y="2895600"/>
            <a:ext cx="825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08" name="Rectangle 19"/>
          <p:cNvSpPr>
            <a:spLocks noChangeArrowheads="1"/>
          </p:cNvSpPr>
          <p:nvPr/>
        </p:nvSpPr>
        <p:spPr bwMode="auto">
          <a:xfrm>
            <a:off x="8420100" y="2971800"/>
            <a:ext cx="660400" cy="762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09" name="Rectangle 20"/>
          <p:cNvSpPr>
            <a:spLocks noChangeArrowheads="1"/>
          </p:cNvSpPr>
          <p:nvPr/>
        </p:nvSpPr>
        <p:spPr bwMode="auto">
          <a:xfrm>
            <a:off x="8997950" y="2819400"/>
            <a:ext cx="82550" cy="152400"/>
          </a:xfrm>
          <a:prstGeom prst="rect">
            <a:avLst/>
          </a:prstGeom>
          <a:solidFill>
            <a:schemeClr val="tx2"/>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10" name="Line 21"/>
          <p:cNvSpPr>
            <a:spLocks noChangeShapeType="1"/>
          </p:cNvSpPr>
          <p:nvPr/>
        </p:nvSpPr>
        <p:spPr bwMode="auto">
          <a:xfrm flipV="1">
            <a:off x="8502650" y="2819400"/>
            <a:ext cx="57785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11" name="Rectangle 22"/>
          <p:cNvSpPr>
            <a:spLocks noChangeArrowheads="1"/>
          </p:cNvSpPr>
          <p:nvPr/>
        </p:nvSpPr>
        <p:spPr bwMode="auto">
          <a:xfrm>
            <a:off x="8420100" y="2895600"/>
            <a:ext cx="82550" cy="76200"/>
          </a:xfrm>
          <a:prstGeom prst="rect">
            <a:avLst/>
          </a:prstGeom>
          <a:solidFill>
            <a:schemeClr val="tx2"/>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12" name="Rectangle 23"/>
          <p:cNvSpPr>
            <a:spLocks noChangeArrowheads="1"/>
          </p:cNvSpPr>
          <p:nvPr/>
        </p:nvSpPr>
        <p:spPr bwMode="auto">
          <a:xfrm>
            <a:off x="6769100" y="2819400"/>
            <a:ext cx="412750" cy="1524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13" name="Line 24"/>
          <p:cNvSpPr>
            <a:spLocks noChangeShapeType="1"/>
          </p:cNvSpPr>
          <p:nvPr/>
        </p:nvSpPr>
        <p:spPr bwMode="auto">
          <a:xfrm flipH="1" flipV="1">
            <a:off x="7181850" y="2895600"/>
            <a:ext cx="825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14" name="Line 25"/>
          <p:cNvSpPr>
            <a:spLocks noChangeShapeType="1"/>
          </p:cNvSpPr>
          <p:nvPr/>
        </p:nvSpPr>
        <p:spPr bwMode="auto">
          <a:xfrm>
            <a:off x="8832850" y="1600200"/>
            <a:ext cx="1651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15" name="Line 26"/>
          <p:cNvSpPr>
            <a:spLocks noChangeShapeType="1"/>
          </p:cNvSpPr>
          <p:nvPr/>
        </p:nvSpPr>
        <p:spPr bwMode="auto">
          <a:xfrm>
            <a:off x="8997950" y="160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16" name="Line 27"/>
          <p:cNvSpPr>
            <a:spLocks noChangeShapeType="1"/>
          </p:cNvSpPr>
          <p:nvPr/>
        </p:nvSpPr>
        <p:spPr bwMode="auto">
          <a:xfrm>
            <a:off x="6108700" y="1600200"/>
            <a:ext cx="1651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17" name="Line 28"/>
          <p:cNvSpPr>
            <a:spLocks noChangeShapeType="1"/>
          </p:cNvSpPr>
          <p:nvPr/>
        </p:nvSpPr>
        <p:spPr bwMode="auto">
          <a:xfrm>
            <a:off x="6108700" y="160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18" name="AutoShape 29"/>
          <p:cNvSpPr>
            <a:spLocks noChangeArrowheads="1"/>
          </p:cNvSpPr>
          <p:nvPr/>
        </p:nvSpPr>
        <p:spPr bwMode="auto">
          <a:xfrm>
            <a:off x="6686550" y="1600200"/>
            <a:ext cx="330200" cy="838200"/>
          </a:xfrm>
          <a:prstGeom prst="can">
            <a:avLst>
              <a:gd name="adj" fmla="val 0"/>
            </a:avLst>
          </a:prstGeom>
          <a:solidFill>
            <a:schemeClr val="accent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19" name="AutoShape 30"/>
          <p:cNvSpPr>
            <a:spLocks noChangeArrowheads="1"/>
          </p:cNvSpPr>
          <p:nvPr/>
        </p:nvSpPr>
        <p:spPr bwMode="auto">
          <a:xfrm>
            <a:off x="8089900" y="1600200"/>
            <a:ext cx="330200" cy="838200"/>
          </a:xfrm>
          <a:prstGeom prst="can">
            <a:avLst>
              <a:gd name="adj" fmla="val 0"/>
            </a:avLst>
          </a:prstGeom>
          <a:solidFill>
            <a:schemeClr val="accent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20" name="Line 31"/>
          <p:cNvSpPr>
            <a:spLocks noChangeShapeType="1"/>
          </p:cNvSpPr>
          <p:nvPr/>
        </p:nvSpPr>
        <p:spPr bwMode="auto">
          <a:xfrm>
            <a:off x="6851650" y="12954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21" name="Line 32"/>
          <p:cNvSpPr>
            <a:spLocks noChangeShapeType="1"/>
          </p:cNvSpPr>
          <p:nvPr/>
        </p:nvSpPr>
        <p:spPr bwMode="auto">
          <a:xfrm>
            <a:off x="8255000" y="12954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22" name="Text Box 33"/>
          <p:cNvSpPr txBox="1">
            <a:spLocks noChangeArrowheads="1"/>
          </p:cNvSpPr>
          <p:nvPr/>
        </p:nvSpPr>
        <p:spPr bwMode="auto">
          <a:xfrm>
            <a:off x="5778500" y="838200"/>
            <a:ext cx="132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Katot      -</a:t>
            </a:r>
          </a:p>
        </p:txBody>
      </p:sp>
      <p:sp>
        <p:nvSpPr>
          <p:cNvPr id="33823" name="Text Box 34"/>
          <p:cNvSpPr txBox="1">
            <a:spLocks noChangeArrowheads="1"/>
          </p:cNvSpPr>
          <p:nvPr/>
        </p:nvSpPr>
        <p:spPr bwMode="auto">
          <a:xfrm>
            <a:off x="8255000" y="838200"/>
            <a:ext cx="1155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Anot    +   </a:t>
            </a:r>
          </a:p>
        </p:txBody>
      </p:sp>
      <p:sp>
        <p:nvSpPr>
          <p:cNvPr id="33824" name="Oval 35"/>
          <p:cNvSpPr>
            <a:spLocks noChangeArrowheads="1"/>
          </p:cNvSpPr>
          <p:nvPr/>
        </p:nvSpPr>
        <p:spPr bwMode="auto">
          <a:xfrm>
            <a:off x="7677150" y="2133600"/>
            <a:ext cx="330200" cy="3048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25" name="Oval 36"/>
          <p:cNvSpPr>
            <a:spLocks noChangeArrowheads="1"/>
          </p:cNvSpPr>
          <p:nvPr/>
        </p:nvSpPr>
        <p:spPr bwMode="auto">
          <a:xfrm>
            <a:off x="7099300" y="2133600"/>
            <a:ext cx="330200" cy="3048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26" name="Oval 37"/>
          <p:cNvSpPr>
            <a:spLocks noChangeArrowheads="1"/>
          </p:cNvSpPr>
          <p:nvPr/>
        </p:nvSpPr>
        <p:spPr bwMode="auto">
          <a:xfrm>
            <a:off x="7677150" y="1676400"/>
            <a:ext cx="330200" cy="3048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27" name="Oval 38"/>
          <p:cNvSpPr>
            <a:spLocks noChangeArrowheads="1"/>
          </p:cNvSpPr>
          <p:nvPr/>
        </p:nvSpPr>
        <p:spPr bwMode="auto">
          <a:xfrm>
            <a:off x="7099300" y="1676400"/>
            <a:ext cx="330200" cy="3048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28" name="Text Box 39"/>
          <p:cNvSpPr txBox="1">
            <a:spLocks noChangeArrowheads="1"/>
          </p:cNvSpPr>
          <p:nvPr/>
        </p:nvSpPr>
        <p:spPr bwMode="auto">
          <a:xfrm>
            <a:off x="7099300" y="1676401"/>
            <a:ext cx="49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solidFill>
                  <a:schemeClr val="bg1"/>
                </a:solidFill>
              </a:rPr>
              <a:t>+</a:t>
            </a:r>
            <a:endParaRPr lang="tr-TR" sz="1800"/>
          </a:p>
        </p:txBody>
      </p:sp>
      <p:sp>
        <p:nvSpPr>
          <p:cNvPr id="33829" name="Text Box 40"/>
          <p:cNvSpPr txBox="1">
            <a:spLocks noChangeArrowheads="1"/>
          </p:cNvSpPr>
          <p:nvPr/>
        </p:nvSpPr>
        <p:spPr bwMode="auto">
          <a:xfrm>
            <a:off x="7099300" y="2147888"/>
            <a:ext cx="495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solidFill>
                  <a:schemeClr val="bg1"/>
                </a:solidFill>
              </a:rPr>
              <a:t>+</a:t>
            </a:r>
            <a:endParaRPr lang="tr-TR" sz="1800"/>
          </a:p>
        </p:txBody>
      </p:sp>
      <p:sp>
        <p:nvSpPr>
          <p:cNvPr id="33830" name="Text Box 41"/>
          <p:cNvSpPr txBox="1">
            <a:spLocks noChangeArrowheads="1"/>
          </p:cNvSpPr>
          <p:nvPr/>
        </p:nvSpPr>
        <p:spPr bwMode="auto">
          <a:xfrm>
            <a:off x="7677150" y="1614488"/>
            <a:ext cx="495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solidFill>
                  <a:schemeClr val="bg1"/>
                </a:solidFill>
              </a:rPr>
              <a:t>-</a:t>
            </a:r>
          </a:p>
        </p:txBody>
      </p:sp>
      <p:sp>
        <p:nvSpPr>
          <p:cNvPr id="33831" name="Text Box 42"/>
          <p:cNvSpPr txBox="1">
            <a:spLocks noChangeArrowheads="1"/>
          </p:cNvSpPr>
          <p:nvPr/>
        </p:nvSpPr>
        <p:spPr bwMode="auto">
          <a:xfrm>
            <a:off x="7677150" y="2057401"/>
            <a:ext cx="49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solidFill>
                  <a:schemeClr val="bg1"/>
                </a:solidFill>
              </a:rPr>
              <a:t>-</a:t>
            </a:r>
          </a:p>
        </p:txBody>
      </p:sp>
      <p:sp>
        <p:nvSpPr>
          <p:cNvPr id="33832" name="Line 43"/>
          <p:cNvSpPr>
            <a:spLocks noChangeShapeType="1"/>
          </p:cNvSpPr>
          <p:nvPr/>
        </p:nvSpPr>
        <p:spPr bwMode="auto">
          <a:xfrm>
            <a:off x="8007350" y="1828800"/>
            <a:ext cx="1651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33" name="Line 44"/>
          <p:cNvSpPr>
            <a:spLocks noChangeShapeType="1"/>
          </p:cNvSpPr>
          <p:nvPr/>
        </p:nvSpPr>
        <p:spPr bwMode="auto">
          <a:xfrm>
            <a:off x="8007350" y="2286000"/>
            <a:ext cx="1651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34" name="Line 45"/>
          <p:cNvSpPr>
            <a:spLocks noChangeShapeType="1"/>
          </p:cNvSpPr>
          <p:nvPr/>
        </p:nvSpPr>
        <p:spPr bwMode="auto">
          <a:xfrm>
            <a:off x="6934200" y="2286000"/>
            <a:ext cx="165100"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35" name="Line 46"/>
          <p:cNvSpPr>
            <a:spLocks noChangeShapeType="1"/>
          </p:cNvSpPr>
          <p:nvPr/>
        </p:nvSpPr>
        <p:spPr bwMode="auto">
          <a:xfrm>
            <a:off x="6934200" y="1828800"/>
            <a:ext cx="165100"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36" name="Line 47"/>
          <p:cNvSpPr>
            <a:spLocks noChangeShapeType="1"/>
          </p:cNvSpPr>
          <p:nvPr/>
        </p:nvSpPr>
        <p:spPr bwMode="auto">
          <a:xfrm>
            <a:off x="6273800" y="1676400"/>
            <a:ext cx="41275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37" name="Line 48"/>
          <p:cNvSpPr>
            <a:spLocks noChangeShapeType="1"/>
          </p:cNvSpPr>
          <p:nvPr/>
        </p:nvSpPr>
        <p:spPr bwMode="auto">
          <a:xfrm>
            <a:off x="7016750" y="1676400"/>
            <a:ext cx="4953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38" name="Line 49"/>
          <p:cNvSpPr>
            <a:spLocks noChangeShapeType="1"/>
          </p:cNvSpPr>
          <p:nvPr/>
        </p:nvSpPr>
        <p:spPr bwMode="auto">
          <a:xfrm>
            <a:off x="7512050" y="1676400"/>
            <a:ext cx="57785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39" name="Line 50"/>
          <p:cNvSpPr>
            <a:spLocks noChangeShapeType="1"/>
          </p:cNvSpPr>
          <p:nvPr/>
        </p:nvSpPr>
        <p:spPr bwMode="auto">
          <a:xfrm>
            <a:off x="8420100" y="1676400"/>
            <a:ext cx="41275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40" name="Line 51"/>
          <p:cNvSpPr>
            <a:spLocks noChangeShapeType="1"/>
          </p:cNvSpPr>
          <p:nvPr/>
        </p:nvSpPr>
        <p:spPr bwMode="auto">
          <a:xfrm>
            <a:off x="6356350" y="19050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41" name="Line 52"/>
          <p:cNvSpPr>
            <a:spLocks noChangeShapeType="1"/>
          </p:cNvSpPr>
          <p:nvPr/>
        </p:nvSpPr>
        <p:spPr bwMode="auto">
          <a:xfrm>
            <a:off x="6438900" y="21336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42" name="Line 53"/>
          <p:cNvSpPr>
            <a:spLocks noChangeShapeType="1"/>
          </p:cNvSpPr>
          <p:nvPr/>
        </p:nvSpPr>
        <p:spPr bwMode="auto">
          <a:xfrm>
            <a:off x="6356350" y="23622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43" name="Line 54"/>
          <p:cNvSpPr>
            <a:spLocks noChangeShapeType="1"/>
          </p:cNvSpPr>
          <p:nvPr/>
        </p:nvSpPr>
        <p:spPr bwMode="auto">
          <a:xfrm>
            <a:off x="8585200" y="18288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44" name="Line 55"/>
          <p:cNvSpPr>
            <a:spLocks noChangeShapeType="1"/>
          </p:cNvSpPr>
          <p:nvPr/>
        </p:nvSpPr>
        <p:spPr bwMode="auto">
          <a:xfrm>
            <a:off x="8502650" y="20574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45" name="Line 56"/>
          <p:cNvSpPr>
            <a:spLocks noChangeShapeType="1"/>
          </p:cNvSpPr>
          <p:nvPr/>
        </p:nvSpPr>
        <p:spPr bwMode="auto">
          <a:xfrm>
            <a:off x="8585200" y="21336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46" name="Line 57"/>
          <p:cNvSpPr>
            <a:spLocks noChangeShapeType="1"/>
          </p:cNvSpPr>
          <p:nvPr/>
        </p:nvSpPr>
        <p:spPr bwMode="auto">
          <a:xfrm>
            <a:off x="8585200" y="23622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47" name="Line 58"/>
          <p:cNvSpPr>
            <a:spLocks noChangeShapeType="1"/>
          </p:cNvSpPr>
          <p:nvPr/>
        </p:nvSpPr>
        <p:spPr bwMode="auto">
          <a:xfrm>
            <a:off x="6438900" y="22860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48" name="Line 59"/>
          <p:cNvSpPr>
            <a:spLocks noChangeShapeType="1"/>
          </p:cNvSpPr>
          <p:nvPr/>
        </p:nvSpPr>
        <p:spPr bwMode="auto">
          <a:xfrm>
            <a:off x="6356350" y="20574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49" name="Line 60"/>
          <p:cNvSpPr>
            <a:spLocks noChangeShapeType="1"/>
          </p:cNvSpPr>
          <p:nvPr/>
        </p:nvSpPr>
        <p:spPr bwMode="auto">
          <a:xfrm>
            <a:off x="6438900" y="18288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50" name="Line 61"/>
          <p:cNvSpPr>
            <a:spLocks noChangeShapeType="1"/>
          </p:cNvSpPr>
          <p:nvPr/>
        </p:nvSpPr>
        <p:spPr bwMode="auto">
          <a:xfrm>
            <a:off x="6438900" y="19812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51" name="Line 62"/>
          <p:cNvSpPr>
            <a:spLocks noChangeShapeType="1"/>
          </p:cNvSpPr>
          <p:nvPr/>
        </p:nvSpPr>
        <p:spPr bwMode="auto">
          <a:xfrm>
            <a:off x="8585200" y="19812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52" name="Line 63"/>
          <p:cNvSpPr>
            <a:spLocks noChangeShapeType="1"/>
          </p:cNvSpPr>
          <p:nvPr/>
        </p:nvSpPr>
        <p:spPr bwMode="auto">
          <a:xfrm>
            <a:off x="8502650" y="22098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53" name="Line 64"/>
          <p:cNvSpPr>
            <a:spLocks noChangeShapeType="1"/>
          </p:cNvSpPr>
          <p:nvPr/>
        </p:nvSpPr>
        <p:spPr bwMode="auto">
          <a:xfrm>
            <a:off x="8502650" y="24384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54" name="Text Box 65"/>
          <p:cNvSpPr txBox="1">
            <a:spLocks noChangeArrowheads="1"/>
          </p:cNvSpPr>
          <p:nvPr/>
        </p:nvSpPr>
        <p:spPr bwMode="auto">
          <a:xfrm>
            <a:off x="7016750" y="1295400"/>
            <a:ext cx="1155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  Elektrot</a:t>
            </a:r>
          </a:p>
        </p:txBody>
      </p:sp>
      <p:sp>
        <p:nvSpPr>
          <p:cNvPr id="33855" name="Line 66"/>
          <p:cNvSpPr>
            <a:spLocks noChangeShapeType="1"/>
          </p:cNvSpPr>
          <p:nvPr/>
        </p:nvSpPr>
        <p:spPr bwMode="auto">
          <a:xfrm flipV="1">
            <a:off x="7016750" y="1524000"/>
            <a:ext cx="1651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56" name="Line 67"/>
          <p:cNvSpPr>
            <a:spLocks noChangeShapeType="1"/>
          </p:cNvSpPr>
          <p:nvPr/>
        </p:nvSpPr>
        <p:spPr bwMode="auto">
          <a:xfrm flipH="1" flipV="1">
            <a:off x="7924800" y="1524000"/>
            <a:ext cx="1651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3857" name="Text Box 68"/>
          <p:cNvSpPr txBox="1">
            <a:spLocks noChangeArrowheads="1"/>
          </p:cNvSpPr>
          <p:nvPr/>
        </p:nvSpPr>
        <p:spPr bwMode="auto">
          <a:xfrm>
            <a:off x="6026150" y="3200400"/>
            <a:ext cx="3384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Tuzlu su elektrik akımını  iletir.</a:t>
            </a:r>
          </a:p>
        </p:txBody>
      </p:sp>
    </p:spTree>
    <p:extLst>
      <p:ext uri="{BB962C8B-B14F-4D97-AF65-F5344CB8AC3E}">
        <p14:creationId xmlns:p14="http://schemas.microsoft.com/office/powerpoint/2010/main" val="2068665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smtClean="0">
                <a:solidFill>
                  <a:srgbClr val="0000CC"/>
                </a:solidFill>
                <a:effectLst>
                  <a:outerShdw blurRad="38100" dist="38100" dir="2700000" algn="tl">
                    <a:srgbClr val="C0C0C0"/>
                  </a:outerShdw>
                </a:effectLst>
                <a:latin typeface="Arial Rounded MT Bold" pitchFamily="32" charset="0"/>
              </a:rPr>
              <a:t>Gerilim Ölçmek</a:t>
            </a:r>
          </a:p>
        </p:txBody>
      </p:sp>
      <p:sp>
        <p:nvSpPr>
          <p:cNvPr id="183299" name="Text Box 2"/>
          <p:cNvSpPr txBox="1">
            <a:spLocks noChangeArrowheads="1"/>
          </p:cNvSpPr>
          <p:nvPr/>
        </p:nvSpPr>
        <p:spPr bwMode="auto">
          <a:xfrm>
            <a:off x="619125" y="1000126"/>
            <a:ext cx="8337550" cy="938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spcBef>
                <a:spcPts val="500"/>
              </a:spcBef>
              <a:buClr>
                <a:srgbClr val="FF0000"/>
              </a:buClr>
              <a:buFont typeface="Wingdings" pitchFamily="2" charset="2"/>
              <a:buChar char=""/>
            </a:pPr>
            <a:r>
              <a:rPr lang="tr-TR">
                <a:solidFill>
                  <a:schemeClr val="tx1"/>
                </a:solidFill>
                <a:latin typeface="Arial" charset="0"/>
              </a:rPr>
              <a:t>Gerilim ölçmek için </a:t>
            </a:r>
            <a:r>
              <a:rPr lang="tr-TR">
                <a:solidFill>
                  <a:srgbClr val="FF0000"/>
                </a:solidFill>
                <a:latin typeface="Arial" charset="0"/>
              </a:rPr>
              <a:t>voltmetre</a:t>
            </a:r>
            <a:r>
              <a:rPr lang="tr-TR">
                <a:solidFill>
                  <a:schemeClr val="tx1"/>
                </a:solidFill>
                <a:latin typeface="Arial" charset="0"/>
              </a:rPr>
              <a:t> kullanılır.  Voltmetre gerilimi ölçülmek istenen elemana</a:t>
            </a:r>
            <a:r>
              <a:rPr lang="tr-TR">
                <a:solidFill>
                  <a:srgbClr val="FF0000"/>
                </a:solidFill>
                <a:latin typeface="Arial" charset="0"/>
              </a:rPr>
              <a:t> paralel </a:t>
            </a:r>
            <a:r>
              <a:rPr lang="tr-TR">
                <a:solidFill>
                  <a:schemeClr val="tx1"/>
                </a:solidFill>
                <a:latin typeface="Arial" charset="0"/>
              </a:rPr>
              <a:t>bağlanır.</a:t>
            </a:r>
          </a:p>
        </p:txBody>
      </p:sp>
      <p:pic>
        <p:nvPicPr>
          <p:cNvPr id="1833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1938338"/>
            <a:ext cx="8791575" cy="4919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3301"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525F768D-775A-4F66-9E6F-26B724DB0AE9}" type="slidenum">
              <a:rPr lang="tr-TR" sz="1400" smtClean="0">
                <a:solidFill>
                  <a:srgbClr val="FFFFFF"/>
                </a:solidFill>
              </a:rPr>
              <a:pPr eaLnBrk="1" hangingPunct="1">
                <a:buFont typeface="Times New Roman" pitchFamily="18" charset="0"/>
                <a:buNone/>
              </a:pPr>
              <a:t>11</a:t>
            </a:fld>
            <a:endParaRPr lang="tr-TR" sz="1400" smtClean="0">
              <a:solidFill>
                <a:srgbClr val="FFFFFF"/>
              </a:solidFill>
            </a:endParaRPr>
          </a:p>
        </p:txBody>
      </p:sp>
    </p:spTree>
    <p:extLst>
      <p:ext uri="{BB962C8B-B14F-4D97-AF65-F5344CB8AC3E}">
        <p14:creationId xmlns:p14="http://schemas.microsoft.com/office/powerpoint/2010/main" val="3086633473"/>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34819" name="Text Box 4"/>
          <p:cNvSpPr txBox="1">
            <a:spLocks noChangeArrowheads="1"/>
          </p:cNvSpPr>
          <p:nvPr/>
        </p:nvSpPr>
        <p:spPr bwMode="auto">
          <a:xfrm>
            <a:off x="330200" y="990601"/>
            <a:ext cx="924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34820" name="Line 5"/>
          <p:cNvSpPr>
            <a:spLocks noChangeShapeType="1"/>
          </p:cNvSpPr>
          <p:nvPr/>
        </p:nvSpPr>
        <p:spPr bwMode="auto">
          <a:xfrm flipH="1">
            <a:off x="2228850" y="3657600"/>
            <a:ext cx="18161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21" name="Line 6"/>
          <p:cNvSpPr>
            <a:spLocks noChangeShapeType="1"/>
          </p:cNvSpPr>
          <p:nvPr/>
        </p:nvSpPr>
        <p:spPr bwMode="auto">
          <a:xfrm>
            <a:off x="2228850" y="3657600"/>
            <a:ext cx="0" cy="1600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22" name="Line 7"/>
          <p:cNvSpPr>
            <a:spLocks noChangeShapeType="1"/>
          </p:cNvSpPr>
          <p:nvPr/>
        </p:nvSpPr>
        <p:spPr bwMode="auto">
          <a:xfrm>
            <a:off x="2228850" y="5257800"/>
            <a:ext cx="12382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23" name="Line 8"/>
          <p:cNvSpPr>
            <a:spLocks noChangeShapeType="1"/>
          </p:cNvSpPr>
          <p:nvPr/>
        </p:nvSpPr>
        <p:spPr bwMode="auto">
          <a:xfrm>
            <a:off x="4870450" y="5257800"/>
            <a:ext cx="14033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24" name="Line 9"/>
          <p:cNvSpPr>
            <a:spLocks noChangeShapeType="1"/>
          </p:cNvSpPr>
          <p:nvPr/>
        </p:nvSpPr>
        <p:spPr bwMode="auto">
          <a:xfrm>
            <a:off x="6273800" y="5257800"/>
            <a:ext cx="4953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25" name="Line 10"/>
          <p:cNvSpPr>
            <a:spLocks noChangeShapeType="1"/>
          </p:cNvSpPr>
          <p:nvPr/>
        </p:nvSpPr>
        <p:spPr bwMode="auto">
          <a:xfrm>
            <a:off x="6769100" y="3657600"/>
            <a:ext cx="0" cy="1600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26" name="Line 11"/>
          <p:cNvSpPr>
            <a:spLocks noChangeShapeType="1"/>
          </p:cNvSpPr>
          <p:nvPr/>
        </p:nvSpPr>
        <p:spPr bwMode="auto">
          <a:xfrm flipH="1">
            <a:off x="5448300" y="3657600"/>
            <a:ext cx="1320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27" name="Line 12"/>
          <p:cNvSpPr>
            <a:spLocks noChangeShapeType="1"/>
          </p:cNvSpPr>
          <p:nvPr/>
        </p:nvSpPr>
        <p:spPr bwMode="auto">
          <a:xfrm>
            <a:off x="3467100" y="3962400"/>
            <a:ext cx="0" cy="914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28" name="Line 13"/>
          <p:cNvSpPr>
            <a:spLocks noChangeShapeType="1"/>
          </p:cNvSpPr>
          <p:nvPr/>
        </p:nvSpPr>
        <p:spPr bwMode="auto">
          <a:xfrm>
            <a:off x="3467100" y="4876800"/>
            <a:ext cx="25590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29" name="Line 14"/>
          <p:cNvSpPr>
            <a:spLocks noChangeShapeType="1"/>
          </p:cNvSpPr>
          <p:nvPr/>
        </p:nvSpPr>
        <p:spPr bwMode="auto">
          <a:xfrm>
            <a:off x="6026150" y="3962400"/>
            <a:ext cx="0" cy="914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30" name="Rectangle 15"/>
          <p:cNvSpPr>
            <a:spLocks noChangeArrowheads="1"/>
          </p:cNvSpPr>
          <p:nvPr/>
        </p:nvSpPr>
        <p:spPr bwMode="auto">
          <a:xfrm>
            <a:off x="3467100" y="5181600"/>
            <a:ext cx="412750" cy="152400"/>
          </a:xfrm>
          <a:prstGeom prst="rect">
            <a:avLst/>
          </a:prstGeom>
          <a:solidFill>
            <a:srgbClr val="008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31" name="Line 16"/>
          <p:cNvSpPr>
            <a:spLocks noChangeShapeType="1"/>
          </p:cNvSpPr>
          <p:nvPr/>
        </p:nvSpPr>
        <p:spPr bwMode="auto">
          <a:xfrm flipH="1" flipV="1">
            <a:off x="3879850" y="5257800"/>
            <a:ext cx="825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32" name="Rectangle 17"/>
          <p:cNvSpPr>
            <a:spLocks noChangeArrowheads="1"/>
          </p:cNvSpPr>
          <p:nvPr/>
        </p:nvSpPr>
        <p:spPr bwMode="auto">
          <a:xfrm>
            <a:off x="3962400" y="5181600"/>
            <a:ext cx="412750" cy="152400"/>
          </a:xfrm>
          <a:prstGeom prst="rect">
            <a:avLst/>
          </a:prstGeom>
          <a:solidFill>
            <a:srgbClr val="008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33" name="Line 18"/>
          <p:cNvSpPr>
            <a:spLocks noChangeShapeType="1"/>
          </p:cNvSpPr>
          <p:nvPr/>
        </p:nvSpPr>
        <p:spPr bwMode="auto">
          <a:xfrm flipH="1" flipV="1">
            <a:off x="4375150" y="5257800"/>
            <a:ext cx="825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34" name="Line 19"/>
          <p:cNvSpPr>
            <a:spLocks noChangeShapeType="1"/>
          </p:cNvSpPr>
          <p:nvPr/>
        </p:nvSpPr>
        <p:spPr bwMode="auto">
          <a:xfrm>
            <a:off x="6026150" y="3962400"/>
            <a:ext cx="1651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35" name="Line 20"/>
          <p:cNvSpPr>
            <a:spLocks noChangeShapeType="1"/>
          </p:cNvSpPr>
          <p:nvPr/>
        </p:nvSpPr>
        <p:spPr bwMode="auto">
          <a:xfrm>
            <a:off x="6191250" y="39624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36" name="Line 21"/>
          <p:cNvSpPr>
            <a:spLocks noChangeShapeType="1"/>
          </p:cNvSpPr>
          <p:nvPr/>
        </p:nvSpPr>
        <p:spPr bwMode="auto">
          <a:xfrm>
            <a:off x="3302000" y="3962400"/>
            <a:ext cx="1651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37" name="Line 22"/>
          <p:cNvSpPr>
            <a:spLocks noChangeShapeType="1"/>
          </p:cNvSpPr>
          <p:nvPr/>
        </p:nvSpPr>
        <p:spPr bwMode="auto">
          <a:xfrm>
            <a:off x="3302000" y="39624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38" name="Line 23"/>
          <p:cNvSpPr>
            <a:spLocks noChangeShapeType="1"/>
          </p:cNvSpPr>
          <p:nvPr/>
        </p:nvSpPr>
        <p:spPr bwMode="auto">
          <a:xfrm>
            <a:off x="4044950" y="3657600"/>
            <a:ext cx="0" cy="381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39" name="Line 24"/>
          <p:cNvSpPr>
            <a:spLocks noChangeShapeType="1"/>
          </p:cNvSpPr>
          <p:nvPr/>
        </p:nvSpPr>
        <p:spPr bwMode="auto">
          <a:xfrm>
            <a:off x="5448300" y="3657600"/>
            <a:ext cx="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40" name="Line 25"/>
          <p:cNvSpPr>
            <a:spLocks noChangeShapeType="1"/>
          </p:cNvSpPr>
          <p:nvPr/>
        </p:nvSpPr>
        <p:spPr bwMode="auto">
          <a:xfrm>
            <a:off x="3467100" y="4038600"/>
            <a:ext cx="41275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41" name="Line 26"/>
          <p:cNvSpPr>
            <a:spLocks noChangeShapeType="1"/>
          </p:cNvSpPr>
          <p:nvPr/>
        </p:nvSpPr>
        <p:spPr bwMode="auto">
          <a:xfrm>
            <a:off x="4210050" y="4038600"/>
            <a:ext cx="4953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42" name="Line 27"/>
          <p:cNvSpPr>
            <a:spLocks noChangeShapeType="1"/>
          </p:cNvSpPr>
          <p:nvPr/>
        </p:nvSpPr>
        <p:spPr bwMode="auto">
          <a:xfrm>
            <a:off x="4705350" y="4038600"/>
            <a:ext cx="57785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43" name="Line 28"/>
          <p:cNvSpPr>
            <a:spLocks noChangeShapeType="1"/>
          </p:cNvSpPr>
          <p:nvPr/>
        </p:nvSpPr>
        <p:spPr bwMode="auto">
          <a:xfrm>
            <a:off x="5613400" y="4038600"/>
            <a:ext cx="41275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44" name="Line 29"/>
          <p:cNvSpPr>
            <a:spLocks noChangeShapeType="1"/>
          </p:cNvSpPr>
          <p:nvPr/>
        </p:nvSpPr>
        <p:spPr bwMode="auto">
          <a:xfrm>
            <a:off x="3549650" y="42672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45" name="Line 30"/>
          <p:cNvSpPr>
            <a:spLocks noChangeShapeType="1"/>
          </p:cNvSpPr>
          <p:nvPr/>
        </p:nvSpPr>
        <p:spPr bwMode="auto">
          <a:xfrm>
            <a:off x="3632200" y="44958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46" name="Line 31"/>
          <p:cNvSpPr>
            <a:spLocks noChangeShapeType="1"/>
          </p:cNvSpPr>
          <p:nvPr/>
        </p:nvSpPr>
        <p:spPr bwMode="auto">
          <a:xfrm>
            <a:off x="3549650" y="47244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47" name="Line 32"/>
          <p:cNvSpPr>
            <a:spLocks noChangeShapeType="1"/>
          </p:cNvSpPr>
          <p:nvPr/>
        </p:nvSpPr>
        <p:spPr bwMode="auto">
          <a:xfrm>
            <a:off x="5778500" y="41910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48" name="Line 33"/>
          <p:cNvSpPr>
            <a:spLocks noChangeShapeType="1"/>
          </p:cNvSpPr>
          <p:nvPr/>
        </p:nvSpPr>
        <p:spPr bwMode="auto">
          <a:xfrm>
            <a:off x="5695950" y="44196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49" name="Line 34"/>
          <p:cNvSpPr>
            <a:spLocks noChangeShapeType="1"/>
          </p:cNvSpPr>
          <p:nvPr/>
        </p:nvSpPr>
        <p:spPr bwMode="auto">
          <a:xfrm>
            <a:off x="5778500" y="44958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50" name="Line 35"/>
          <p:cNvSpPr>
            <a:spLocks noChangeShapeType="1"/>
          </p:cNvSpPr>
          <p:nvPr/>
        </p:nvSpPr>
        <p:spPr bwMode="auto">
          <a:xfrm>
            <a:off x="5778500" y="47244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51" name="Line 36"/>
          <p:cNvSpPr>
            <a:spLocks noChangeShapeType="1"/>
          </p:cNvSpPr>
          <p:nvPr/>
        </p:nvSpPr>
        <p:spPr bwMode="auto">
          <a:xfrm>
            <a:off x="3632200" y="46482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52" name="Line 37"/>
          <p:cNvSpPr>
            <a:spLocks noChangeShapeType="1"/>
          </p:cNvSpPr>
          <p:nvPr/>
        </p:nvSpPr>
        <p:spPr bwMode="auto">
          <a:xfrm>
            <a:off x="3549650" y="44196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53" name="Line 38"/>
          <p:cNvSpPr>
            <a:spLocks noChangeShapeType="1"/>
          </p:cNvSpPr>
          <p:nvPr/>
        </p:nvSpPr>
        <p:spPr bwMode="auto">
          <a:xfrm>
            <a:off x="3632200" y="41910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54" name="Line 39"/>
          <p:cNvSpPr>
            <a:spLocks noChangeShapeType="1"/>
          </p:cNvSpPr>
          <p:nvPr/>
        </p:nvSpPr>
        <p:spPr bwMode="auto">
          <a:xfrm>
            <a:off x="3632200" y="43434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55" name="Line 40"/>
          <p:cNvSpPr>
            <a:spLocks noChangeShapeType="1"/>
          </p:cNvSpPr>
          <p:nvPr/>
        </p:nvSpPr>
        <p:spPr bwMode="auto">
          <a:xfrm>
            <a:off x="5778500" y="43434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56" name="Line 41"/>
          <p:cNvSpPr>
            <a:spLocks noChangeShapeType="1"/>
          </p:cNvSpPr>
          <p:nvPr/>
        </p:nvSpPr>
        <p:spPr bwMode="auto">
          <a:xfrm>
            <a:off x="5695950" y="45720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57" name="Line 42"/>
          <p:cNvSpPr>
            <a:spLocks noChangeShapeType="1"/>
          </p:cNvSpPr>
          <p:nvPr/>
        </p:nvSpPr>
        <p:spPr bwMode="auto">
          <a:xfrm>
            <a:off x="5695950" y="48006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58" name="Rectangle 43"/>
          <p:cNvSpPr>
            <a:spLocks noChangeArrowheads="1"/>
          </p:cNvSpPr>
          <p:nvPr/>
        </p:nvSpPr>
        <p:spPr bwMode="auto">
          <a:xfrm>
            <a:off x="4457700" y="5181600"/>
            <a:ext cx="412750" cy="1524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59" name="Line 44"/>
          <p:cNvSpPr>
            <a:spLocks noChangeShapeType="1"/>
          </p:cNvSpPr>
          <p:nvPr/>
        </p:nvSpPr>
        <p:spPr bwMode="auto">
          <a:xfrm flipH="1" flipV="1">
            <a:off x="4870450" y="5257800"/>
            <a:ext cx="825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60" name="AutoShape 45"/>
          <p:cNvSpPr>
            <a:spLocks noChangeArrowheads="1"/>
          </p:cNvSpPr>
          <p:nvPr/>
        </p:nvSpPr>
        <p:spPr bwMode="auto">
          <a:xfrm flipH="1">
            <a:off x="5118100" y="4038600"/>
            <a:ext cx="495300" cy="685800"/>
          </a:xfrm>
          <a:prstGeom prst="diamond">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61" name="Freeform 46"/>
          <p:cNvSpPr>
            <a:spLocks/>
          </p:cNvSpPr>
          <p:nvPr/>
        </p:nvSpPr>
        <p:spPr bwMode="auto">
          <a:xfrm>
            <a:off x="4127500" y="4343401"/>
            <a:ext cx="435108" cy="327025"/>
          </a:xfrm>
          <a:custGeom>
            <a:avLst/>
            <a:gdLst>
              <a:gd name="T0" fmla="*/ 2147483647 w 253"/>
              <a:gd name="T1" fmla="*/ 2147483647 h 206"/>
              <a:gd name="T2" fmla="*/ 2147483647 w 253"/>
              <a:gd name="T3" fmla="*/ 2147483647 h 206"/>
              <a:gd name="T4" fmla="*/ 2147483647 w 253"/>
              <a:gd name="T5" fmla="*/ 2147483647 h 206"/>
              <a:gd name="T6" fmla="*/ 2147483647 w 253"/>
              <a:gd name="T7" fmla="*/ 2147483647 h 206"/>
              <a:gd name="T8" fmla="*/ 2147483647 w 253"/>
              <a:gd name="T9" fmla="*/ 2147483647 h 206"/>
              <a:gd name="T10" fmla="*/ 2147483647 w 253"/>
              <a:gd name="T11" fmla="*/ 2147483647 h 2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3" h="206">
                <a:moveTo>
                  <a:pt x="7" y="69"/>
                </a:moveTo>
                <a:cubicBezTo>
                  <a:pt x="26" y="126"/>
                  <a:pt x="46" y="186"/>
                  <a:pt x="107" y="206"/>
                </a:cubicBezTo>
                <a:cubicBezTo>
                  <a:pt x="140" y="200"/>
                  <a:pt x="176" y="201"/>
                  <a:pt x="207" y="187"/>
                </a:cubicBezTo>
                <a:cubicBezTo>
                  <a:pt x="253" y="165"/>
                  <a:pt x="208" y="45"/>
                  <a:pt x="189" y="6"/>
                </a:cubicBezTo>
                <a:cubicBezTo>
                  <a:pt x="180" y="7"/>
                  <a:pt x="29" y="0"/>
                  <a:pt x="7" y="33"/>
                </a:cubicBezTo>
                <a:cubicBezTo>
                  <a:pt x="0" y="43"/>
                  <a:pt x="7" y="57"/>
                  <a:pt x="7" y="69"/>
                </a:cubicBezTo>
                <a:close/>
              </a:path>
            </a:pathLst>
          </a:custGeom>
          <a:solidFill>
            <a:schemeClr val="bg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62" name="Line 47"/>
          <p:cNvSpPr>
            <a:spLocks noChangeShapeType="1"/>
          </p:cNvSpPr>
          <p:nvPr/>
        </p:nvSpPr>
        <p:spPr bwMode="auto">
          <a:xfrm flipH="1" flipV="1">
            <a:off x="4044950" y="4038600"/>
            <a:ext cx="165100" cy="38100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63" name="Line 48"/>
          <p:cNvSpPr>
            <a:spLocks noChangeShapeType="1"/>
          </p:cNvSpPr>
          <p:nvPr/>
        </p:nvSpPr>
        <p:spPr bwMode="auto">
          <a:xfrm>
            <a:off x="4622800" y="47244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64" name="Line 49"/>
          <p:cNvSpPr>
            <a:spLocks noChangeShapeType="1"/>
          </p:cNvSpPr>
          <p:nvPr/>
        </p:nvSpPr>
        <p:spPr bwMode="auto">
          <a:xfrm>
            <a:off x="5035550" y="47244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65" name="Line 50"/>
          <p:cNvSpPr>
            <a:spLocks noChangeShapeType="1"/>
          </p:cNvSpPr>
          <p:nvPr/>
        </p:nvSpPr>
        <p:spPr bwMode="auto">
          <a:xfrm>
            <a:off x="4953000" y="41910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66" name="Line 51"/>
          <p:cNvSpPr>
            <a:spLocks noChangeShapeType="1"/>
          </p:cNvSpPr>
          <p:nvPr/>
        </p:nvSpPr>
        <p:spPr bwMode="auto">
          <a:xfrm>
            <a:off x="4870450" y="44958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67" name="Line 52"/>
          <p:cNvSpPr>
            <a:spLocks noChangeShapeType="1"/>
          </p:cNvSpPr>
          <p:nvPr/>
        </p:nvSpPr>
        <p:spPr bwMode="auto">
          <a:xfrm>
            <a:off x="4870450" y="43434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68" name="Line 53"/>
          <p:cNvSpPr>
            <a:spLocks noChangeShapeType="1"/>
          </p:cNvSpPr>
          <p:nvPr/>
        </p:nvSpPr>
        <p:spPr bwMode="auto">
          <a:xfrm>
            <a:off x="4044950" y="47244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69" name="Line 54"/>
          <p:cNvSpPr>
            <a:spLocks noChangeShapeType="1"/>
          </p:cNvSpPr>
          <p:nvPr/>
        </p:nvSpPr>
        <p:spPr bwMode="auto">
          <a:xfrm>
            <a:off x="4457700" y="42672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70" name="Line 55"/>
          <p:cNvSpPr>
            <a:spLocks noChangeShapeType="1"/>
          </p:cNvSpPr>
          <p:nvPr/>
        </p:nvSpPr>
        <p:spPr bwMode="auto">
          <a:xfrm>
            <a:off x="4622800" y="43434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71" name="Line 56"/>
          <p:cNvSpPr>
            <a:spLocks noChangeShapeType="1"/>
          </p:cNvSpPr>
          <p:nvPr/>
        </p:nvSpPr>
        <p:spPr bwMode="auto">
          <a:xfrm>
            <a:off x="4622800" y="45720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72" name="Line 57"/>
          <p:cNvSpPr>
            <a:spLocks noChangeShapeType="1"/>
          </p:cNvSpPr>
          <p:nvPr/>
        </p:nvSpPr>
        <p:spPr bwMode="auto">
          <a:xfrm>
            <a:off x="3879850" y="44958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73" name="Line 58"/>
          <p:cNvSpPr>
            <a:spLocks noChangeShapeType="1"/>
          </p:cNvSpPr>
          <p:nvPr/>
        </p:nvSpPr>
        <p:spPr bwMode="auto">
          <a:xfrm>
            <a:off x="3879850" y="46482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74" name="Line 59"/>
          <p:cNvSpPr>
            <a:spLocks noChangeShapeType="1"/>
          </p:cNvSpPr>
          <p:nvPr/>
        </p:nvSpPr>
        <p:spPr bwMode="auto">
          <a:xfrm>
            <a:off x="4375150" y="41910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75" name="Line 60"/>
          <p:cNvSpPr>
            <a:spLocks noChangeShapeType="1"/>
          </p:cNvSpPr>
          <p:nvPr/>
        </p:nvSpPr>
        <p:spPr bwMode="auto">
          <a:xfrm>
            <a:off x="4622800" y="41910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76" name="Line 61"/>
          <p:cNvSpPr>
            <a:spLocks noChangeShapeType="1"/>
          </p:cNvSpPr>
          <p:nvPr/>
        </p:nvSpPr>
        <p:spPr bwMode="auto">
          <a:xfrm>
            <a:off x="5365750" y="48006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77" name="Line 62"/>
          <p:cNvSpPr>
            <a:spLocks noChangeShapeType="1"/>
          </p:cNvSpPr>
          <p:nvPr/>
        </p:nvSpPr>
        <p:spPr bwMode="auto">
          <a:xfrm>
            <a:off x="4375150" y="48006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78" name="Line 63"/>
          <p:cNvSpPr>
            <a:spLocks noChangeShapeType="1"/>
          </p:cNvSpPr>
          <p:nvPr/>
        </p:nvSpPr>
        <p:spPr bwMode="auto">
          <a:xfrm>
            <a:off x="3797300" y="4267200"/>
            <a:ext cx="1651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79" name="Text Box 64"/>
          <p:cNvSpPr txBox="1">
            <a:spLocks noChangeArrowheads="1"/>
          </p:cNvSpPr>
          <p:nvPr/>
        </p:nvSpPr>
        <p:spPr bwMode="auto">
          <a:xfrm>
            <a:off x="4044950" y="3276601"/>
            <a:ext cx="49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34880" name="Text Box 65"/>
          <p:cNvSpPr txBox="1">
            <a:spLocks noChangeArrowheads="1"/>
          </p:cNvSpPr>
          <p:nvPr/>
        </p:nvSpPr>
        <p:spPr bwMode="auto">
          <a:xfrm>
            <a:off x="5118100" y="3276601"/>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34881" name="Text Box 66"/>
          <p:cNvSpPr txBox="1">
            <a:spLocks noChangeArrowheads="1"/>
          </p:cNvSpPr>
          <p:nvPr/>
        </p:nvSpPr>
        <p:spPr bwMode="auto">
          <a:xfrm>
            <a:off x="5613400" y="4876801"/>
            <a:ext cx="156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Gümüş</a:t>
            </a:r>
          </a:p>
        </p:txBody>
      </p:sp>
      <p:sp>
        <p:nvSpPr>
          <p:cNvPr id="34882" name="Line 67"/>
          <p:cNvSpPr>
            <a:spLocks noChangeShapeType="1"/>
          </p:cNvSpPr>
          <p:nvPr/>
        </p:nvSpPr>
        <p:spPr bwMode="auto">
          <a:xfrm>
            <a:off x="5365750" y="4648200"/>
            <a:ext cx="49530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83" name="Text Box 68"/>
          <p:cNvSpPr txBox="1">
            <a:spLocks noChangeArrowheads="1"/>
          </p:cNvSpPr>
          <p:nvPr/>
        </p:nvSpPr>
        <p:spPr bwMode="auto">
          <a:xfrm>
            <a:off x="2146300" y="4114801"/>
            <a:ext cx="14859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600"/>
              <a:t>Alüminyum Kaşık</a:t>
            </a:r>
            <a:endParaRPr lang="tr-TR" sz="1800"/>
          </a:p>
        </p:txBody>
      </p:sp>
      <p:sp>
        <p:nvSpPr>
          <p:cNvPr id="34884" name="Line 69"/>
          <p:cNvSpPr>
            <a:spLocks noChangeShapeType="1"/>
          </p:cNvSpPr>
          <p:nvPr/>
        </p:nvSpPr>
        <p:spPr bwMode="auto">
          <a:xfrm flipH="1">
            <a:off x="3302000" y="4267200"/>
            <a:ext cx="742950" cy="152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4885" name="Rectangle 70"/>
          <p:cNvSpPr>
            <a:spLocks noChangeArrowheads="1"/>
          </p:cNvSpPr>
          <p:nvPr/>
        </p:nvSpPr>
        <p:spPr bwMode="auto">
          <a:xfrm>
            <a:off x="1651000" y="381001"/>
            <a:ext cx="47737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tr-TR" sz="2800"/>
              <a:t>ELEKTROLİZ YOLU İLE KAPLAMA</a:t>
            </a:r>
          </a:p>
        </p:txBody>
      </p:sp>
      <p:sp>
        <p:nvSpPr>
          <p:cNvPr id="34886" name="Rectangle 72"/>
          <p:cNvSpPr>
            <a:spLocks noChangeArrowheads="1"/>
          </p:cNvSpPr>
          <p:nvPr/>
        </p:nvSpPr>
        <p:spPr bwMode="auto">
          <a:xfrm>
            <a:off x="495300" y="1066800"/>
            <a:ext cx="94107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sz="2800"/>
              <a:t>Aşağıdaki şekilde alüminyum kaşığın gümüşle kaplanması düzeneği verilmiştir. Şekli inceleyiniz.</a:t>
            </a:r>
          </a:p>
        </p:txBody>
      </p:sp>
      <p:sp>
        <p:nvSpPr>
          <p:cNvPr id="34887" name="Text Box 73"/>
          <p:cNvSpPr txBox="1">
            <a:spLocks noChangeArrowheads="1"/>
          </p:cNvSpPr>
          <p:nvPr/>
        </p:nvSpPr>
        <p:spPr bwMode="auto">
          <a:xfrm>
            <a:off x="6934200" y="4038601"/>
            <a:ext cx="2641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2000"/>
              <a:t>Gümüş nitrat çözeltisi</a:t>
            </a:r>
          </a:p>
        </p:txBody>
      </p:sp>
      <p:sp>
        <p:nvSpPr>
          <p:cNvPr id="34888" name="Line 74"/>
          <p:cNvSpPr>
            <a:spLocks noChangeShapeType="1"/>
          </p:cNvSpPr>
          <p:nvPr/>
        </p:nvSpPr>
        <p:spPr bwMode="auto">
          <a:xfrm>
            <a:off x="5778500" y="4267200"/>
            <a:ext cx="1238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Tree>
    <p:extLst>
      <p:ext uri="{BB962C8B-B14F-4D97-AF65-F5344CB8AC3E}">
        <p14:creationId xmlns:p14="http://schemas.microsoft.com/office/powerpoint/2010/main" val="1056021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35843" name="Text Box 4"/>
          <p:cNvSpPr txBox="1">
            <a:spLocks noChangeArrowheads="1"/>
          </p:cNvSpPr>
          <p:nvPr/>
        </p:nvSpPr>
        <p:spPr bwMode="auto">
          <a:xfrm>
            <a:off x="3467100" y="457200"/>
            <a:ext cx="363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2400"/>
              <a:t>AKÜMÜLATÖR</a:t>
            </a:r>
          </a:p>
        </p:txBody>
      </p:sp>
      <p:sp>
        <p:nvSpPr>
          <p:cNvPr id="35844" name="Text Box 5"/>
          <p:cNvSpPr txBox="1">
            <a:spLocks noChangeArrowheads="1"/>
          </p:cNvSpPr>
          <p:nvPr/>
        </p:nvSpPr>
        <p:spPr bwMode="auto">
          <a:xfrm>
            <a:off x="660400" y="914401"/>
            <a:ext cx="8585200" cy="521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r>
              <a:rPr lang="tr-TR" sz="2800"/>
              <a:t>Suyu depo ettiğimiz gibi, elektriği de depo edebilir miyiz?</a:t>
            </a:r>
          </a:p>
          <a:p>
            <a:pPr>
              <a:spcBef>
                <a:spcPct val="50000"/>
              </a:spcBef>
            </a:pPr>
            <a:r>
              <a:rPr lang="tr-TR" sz="2800"/>
              <a:t>     Otomobil motorlarının çalıştırılmasında gerekli elektrik akımını nereden sağlıyoruz?</a:t>
            </a:r>
          </a:p>
          <a:p>
            <a:pPr>
              <a:spcBef>
                <a:spcPct val="50000"/>
              </a:spcBef>
            </a:pPr>
            <a:r>
              <a:rPr lang="tr-TR" sz="2800"/>
              <a:t>     Akümülatörler; elektrik enerjisini kimyasal enerji olarak depo edebilen, gerektiğinde ise tekrar elektrik enerjisine dönüştürebilen düzeneklerdir. Akümülatörler, uzun süreli elektrik akımını elde edebilmek için pil yerine kullanılabilirler. Akümülatörler kara, deniz ve hava araçlarında yaygın olarak kullanılırlar.       </a:t>
            </a:r>
          </a:p>
        </p:txBody>
      </p:sp>
    </p:spTree>
    <p:extLst>
      <p:ext uri="{BB962C8B-B14F-4D97-AF65-F5344CB8AC3E}">
        <p14:creationId xmlns:p14="http://schemas.microsoft.com/office/powerpoint/2010/main" val="3525777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36867" name="Text Box 6"/>
          <p:cNvSpPr txBox="1">
            <a:spLocks noChangeArrowheads="1"/>
          </p:cNvSpPr>
          <p:nvPr/>
        </p:nvSpPr>
        <p:spPr bwMode="auto">
          <a:xfrm>
            <a:off x="0" y="609601"/>
            <a:ext cx="5200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36868" name="Text Box 7"/>
          <p:cNvSpPr txBox="1">
            <a:spLocks noChangeArrowheads="1"/>
          </p:cNvSpPr>
          <p:nvPr/>
        </p:nvSpPr>
        <p:spPr bwMode="auto">
          <a:xfrm>
            <a:off x="0" y="4648201"/>
            <a:ext cx="957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36869" name="Text Box 11"/>
          <p:cNvSpPr txBox="1">
            <a:spLocks noChangeArrowheads="1"/>
          </p:cNvSpPr>
          <p:nvPr/>
        </p:nvSpPr>
        <p:spPr bwMode="auto">
          <a:xfrm>
            <a:off x="2311400" y="228600"/>
            <a:ext cx="4953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AKÜMÜLATÖR</a:t>
            </a:r>
          </a:p>
        </p:txBody>
      </p:sp>
      <p:sp>
        <p:nvSpPr>
          <p:cNvPr id="36870" name="Text Box 12"/>
          <p:cNvSpPr txBox="1">
            <a:spLocks noChangeArrowheads="1"/>
          </p:cNvSpPr>
          <p:nvPr/>
        </p:nvSpPr>
        <p:spPr bwMode="auto">
          <a:xfrm>
            <a:off x="330200" y="838201"/>
            <a:ext cx="9575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Akümülatörler ( AKÜ ) boşaldıklarında tekrar doldurulabildikleri için sürekli kullanılabilen elektrik üreteçleridir.</a:t>
            </a:r>
          </a:p>
        </p:txBody>
      </p:sp>
      <p:sp>
        <p:nvSpPr>
          <p:cNvPr id="36871" name="Text Box 13"/>
          <p:cNvSpPr txBox="1">
            <a:spLocks noChangeArrowheads="1"/>
          </p:cNvSpPr>
          <p:nvPr/>
        </p:nvSpPr>
        <p:spPr bwMode="auto">
          <a:xfrm>
            <a:off x="577850" y="3124201"/>
            <a:ext cx="93281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Akümülatör doldurulurken elektrik enerjisini depolar.Kullanım sırasında ise biriktirdiği elektrik enerjisini kimyasal yolla elektrik akımına çevirir.</a:t>
            </a:r>
          </a:p>
        </p:txBody>
      </p:sp>
    </p:spTree>
    <p:extLst>
      <p:ext uri="{BB962C8B-B14F-4D97-AF65-F5344CB8AC3E}">
        <p14:creationId xmlns:p14="http://schemas.microsoft.com/office/powerpoint/2010/main" val="2815701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37891" name="Text Box 4"/>
          <p:cNvSpPr txBox="1">
            <a:spLocks noChangeArrowheads="1"/>
          </p:cNvSpPr>
          <p:nvPr/>
        </p:nvSpPr>
        <p:spPr bwMode="auto">
          <a:xfrm>
            <a:off x="0" y="609601"/>
            <a:ext cx="5200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37892" name="Text Box 5"/>
          <p:cNvSpPr txBox="1">
            <a:spLocks noChangeArrowheads="1"/>
          </p:cNvSpPr>
          <p:nvPr/>
        </p:nvSpPr>
        <p:spPr bwMode="auto">
          <a:xfrm>
            <a:off x="0" y="4648201"/>
            <a:ext cx="957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37893" name="Text Box 9"/>
          <p:cNvSpPr txBox="1">
            <a:spLocks noChangeArrowheads="1"/>
          </p:cNvSpPr>
          <p:nvPr/>
        </p:nvSpPr>
        <p:spPr bwMode="auto">
          <a:xfrm>
            <a:off x="577850" y="1066800"/>
            <a:ext cx="84201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Akümülatörlerden doğru akım denilen türde elektrik elde edilir.Doğru akım gerektiren fen deneylerinde, telefonlarda, uçak tren ve otomobil gibi taşıtların elektrik devrelerinde akümülatör kullanılır.</a:t>
            </a:r>
          </a:p>
        </p:txBody>
      </p:sp>
    </p:spTree>
    <p:extLst>
      <p:ext uri="{BB962C8B-B14F-4D97-AF65-F5344CB8AC3E}">
        <p14:creationId xmlns:p14="http://schemas.microsoft.com/office/powerpoint/2010/main" val="108355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950" y="548682"/>
            <a:ext cx="8420100" cy="1656183"/>
          </a:xfrm>
        </p:spPr>
        <p:txBody>
          <a:bodyPr/>
          <a:lstStyle/>
          <a:p>
            <a:r>
              <a:rPr lang="tr-TR" b="1" i="0" u="none" strike="noStrike" baseline="0" dirty="0" smtClean="0">
                <a:latin typeface="MyriadPro-BoldCond"/>
              </a:rPr>
              <a:t>KIB-TEK ELEKTRİK ŞEBEKESİ</a:t>
            </a:r>
            <a:endParaRPr lang="tr-TR" dirty="0"/>
          </a:p>
        </p:txBody>
      </p:sp>
      <p:sp>
        <p:nvSpPr>
          <p:cNvPr id="3" name="Subtitle 2"/>
          <p:cNvSpPr>
            <a:spLocks noGrp="1"/>
          </p:cNvSpPr>
          <p:nvPr>
            <p:ph type="subTitle" idx="1"/>
          </p:nvPr>
        </p:nvSpPr>
        <p:spPr>
          <a:xfrm>
            <a:off x="1520619" y="2348880"/>
            <a:ext cx="6934200" cy="1224136"/>
          </a:xfrm>
        </p:spPr>
        <p:txBody>
          <a:bodyPr>
            <a:normAutofit fontScale="85000" lnSpcReduction="20000"/>
          </a:bodyPr>
          <a:lstStyle/>
          <a:p>
            <a:r>
              <a:rPr lang="tr-TR" sz="5400" b="1" dirty="0" smtClean="0">
                <a:solidFill>
                  <a:schemeClr val="accent2"/>
                </a:solidFill>
              </a:rPr>
              <a:t>ELEKTRİK ÜRETİMİ İLETİMİ  VE DAĞITIMI</a:t>
            </a:r>
            <a:endParaRPr lang="tr-TR" sz="5400" b="1" dirty="0">
              <a:solidFill>
                <a:schemeClr val="accent2"/>
              </a:solidFill>
            </a:endParaRPr>
          </a:p>
        </p:txBody>
      </p:sp>
      <p:sp>
        <p:nvSpPr>
          <p:cNvPr id="4" name="Rectangle 3"/>
          <p:cNvSpPr/>
          <p:nvPr/>
        </p:nvSpPr>
        <p:spPr>
          <a:xfrm>
            <a:off x="1676636" y="4365104"/>
            <a:ext cx="4953000" cy="1077218"/>
          </a:xfrm>
          <a:prstGeom prst="rect">
            <a:avLst/>
          </a:prstGeom>
        </p:spPr>
        <p:txBody>
          <a:bodyPr>
            <a:spAutoFit/>
          </a:bodyPr>
          <a:lstStyle/>
          <a:p>
            <a:pPr>
              <a:spcBef>
                <a:spcPts val="600"/>
              </a:spcBef>
            </a:pPr>
            <a:r>
              <a:rPr lang="tr-TR" b="1" dirty="0">
                <a:solidFill>
                  <a:srgbClr val="002060"/>
                </a:solidFill>
                <a:latin typeface="Arial" charset="0"/>
              </a:rPr>
              <a:t>EETE 162 ELEKTRİK TESİSATI 1 </a:t>
            </a:r>
          </a:p>
          <a:p>
            <a:pPr>
              <a:spcBef>
                <a:spcPts val="600"/>
              </a:spcBef>
            </a:pPr>
            <a:endParaRPr lang="tr-TR" b="1" dirty="0">
              <a:solidFill>
                <a:srgbClr val="002060"/>
              </a:solidFill>
              <a:latin typeface="Arial" charset="0"/>
            </a:endParaRPr>
          </a:p>
          <a:p>
            <a:pPr>
              <a:spcBef>
                <a:spcPts val="600"/>
              </a:spcBef>
            </a:pPr>
            <a:r>
              <a:rPr lang="tr-TR" b="1" dirty="0">
                <a:solidFill>
                  <a:srgbClr val="002060"/>
                </a:solidFill>
                <a:latin typeface="Arial" charset="0"/>
              </a:rPr>
              <a:t>DERS  </a:t>
            </a:r>
            <a:r>
              <a:rPr lang="tr-TR" b="1" dirty="0" smtClean="0">
                <a:solidFill>
                  <a:srgbClr val="002060"/>
                </a:solidFill>
                <a:latin typeface="Arial" charset="0"/>
              </a:rPr>
              <a:t>4</a:t>
            </a:r>
            <a:endParaRPr lang="tr-TR" b="1" dirty="0">
              <a:solidFill>
                <a:srgbClr val="002060"/>
              </a:solidFill>
              <a:latin typeface="Arial" charset="0"/>
            </a:endParaRPr>
          </a:p>
        </p:txBody>
      </p:sp>
    </p:spTree>
    <p:extLst>
      <p:ext uri="{BB962C8B-B14F-4D97-AF65-F5344CB8AC3E}">
        <p14:creationId xmlns:p14="http://schemas.microsoft.com/office/powerpoint/2010/main" val="157506811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i="0" u="none" strike="noStrike" baseline="0" dirty="0" smtClean="0">
                <a:latin typeface="MyriadPro-Bold"/>
              </a:rPr>
              <a:t>Kurulu Santral Güçleri</a:t>
            </a:r>
            <a:endParaRPr lang="tr-TR" dirty="0"/>
          </a:p>
        </p:txBody>
      </p:sp>
      <p:sp>
        <p:nvSpPr>
          <p:cNvPr id="3" name="Content Placeholder 2"/>
          <p:cNvSpPr>
            <a:spLocks noGrp="1"/>
          </p:cNvSpPr>
          <p:nvPr>
            <p:ph idx="1"/>
          </p:nvPr>
        </p:nvSpPr>
        <p:spPr/>
        <p:txBody>
          <a:bodyPr>
            <a:normAutofit/>
          </a:bodyPr>
          <a:lstStyle/>
          <a:p>
            <a:r>
              <a:rPr lang="tr-TR" sz="2800" dirty="0"/>
              <a:t>Buhar Santralı 2x60 MW</a:t>
            </a:r>
          </a:p>
          <a:p>
            <a:r>
              <a:rPr lang="tr-TR" sz="2400" dirty="0"/>
              <a:t>Gaz Turbinleri (Eski ve </a:t>
            </a:r>
            <a:r>
              <a:rPr lang="tr-TR" sz="2400" dirty="0" smtClean="0"/>
              <a:t>Guvensiz)Çalışmaz </a:t>
            </a:r>
            <a:r>
              <a:rPr lang="tr-TR" sz="2400" dirty="0"/>
              <a:t>2x20 + 1x15 MW</a:t>
            </a:r>
          </a:p>
          <a:p>
            <a:r>
              <a:rPr lang="tr-TR" sz="2800" dirty="0"/>
              <a:t>Kalecik </a:t>
            </a:r>
            <a:r>
              <a:rPr lang="tr-TR" sz="2800" dirty="0" smtClean="0"/>
              <a:t>Dizel Santralı </a:t>
            </a:r>
            <a:r>
              <a:rPr lang="tr-TR" sz="2800" dirty="0"/>
              <a:t>(Ozel Sektor) </a:t>
            </a:r>
            <a:r>
              <a:rPr lang="tr-TR" sz="2800" dirty="0" smtClean="0"/>
              <a:t>4 </a:t>
            </a:r>
            <a:r>
              <a:rPr lang="tr-TR" sz="2800" dirty="0"/>
              <a:t>x 17.5 </a:t>
            </a:r>
            <a:r>
              <a:rPr lang="tr-TR" sz="2800" dirty="0" smtClean="0"/>
              <a:t>MW+1 adet yedek)</a:t>
            </a:r>
            <a:endParaRPr lang="tr-TR" sz="2800" dirty="0"/>
          </a:p>
          <a:p>
            <a:r>
              <a:rPr lang="tr-TR" sz="2800" dirty="0"/>
              <a:t>Teknecik </a:t>
            </a:r>
            <a:r>
              <a:rPr lang="tr-TR" sz="2800" dirty="0" smtClean="0"/>
              <a:t>Yeni Dizel </a:t>
            </a:r>
            <a:r>
              <a:rPr lang="tr-TR" sz="2800" dirty="0"/>
              <a:t>Santral 4 x 17.5 </a:t>
            </a:r>
            <a:r>
              <a:rPr lang="tr-TR" sz="2800" dirty="0" smtClean="0"/>
              <a:t>MW+ 2adet geldi(haziran 2015 de devreye girmesi beklenir)</a:t>
            </a:r>
          </a:p>
          <a:p>
            <a:r>
              <a:rPr lang="tr-TR" sz="2800" dirty="0" smtClean="0"/>
              <a:t>Serhatköy Bölgesel Güneş Enerjisi  1.2MW</a:t>
            </a:r>
            <a:endParaRPr lang="tr-TR" sz="2800" dirty="0"/>
          </a:p>
          <a:p>
            <a:r>
              <a:rPr lang="tr-TR" sz="2800" b="1" dirty="0"/>
              <a:t>TOPLAM: </a:t>
            </a:r>
            <a:r>
              <a:rPr lang="tr-TR" sz="2800" b="1" dirty="0" smtClean="0"/>
              <a:t>261,5.5 MW</a:t>
            </a:r>
            <a:endParaRPr lang="tr-TR" sz="2800" b="1" dirty="0"/>
          </a:p>
        </p:txBody>
      </p:sp>
    </p:spTree>
    <p:extLst>
      <p:ext uri="{BB962C8B-B14F-4D97-AF65-F5344CB8AC3E}">
        <p14:creationId xmlns:p14="http://schemas.microsoft.com/office/powerpoint/2010/main" val="370510804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772816"/>
            <a:ext cx="8915400" cy="4032448"/>
          </a:xfrm>
        </p:spPr>
        <p:txBody>
          <a:bodyPr>
            <a:normAutofit fontScale="90000"/>
          </a:bodyPr>
          <a:lstStyle/>
          <a:p>
            <a:pPr algn="l"/>
            <a:r>
              <a:rPr lang="tr-TR" dirty="0" smtClean="0"/>
              <a:t/>
            </a:r>
            <a:br>
              <a:rPr lang="tr-TR" dirty="0" smtClean="0"/>
            </a:br>
            <a:r>
              <a:rPr lang="tr-TR" dirty="0" smtClean="0"/>
              <a:t>AG(240/415)</a:t>
            </a:r>
            <a:br>
              <a:rPr lang="tr-TR" dirty="0" smtClean="0"/>
            </a:br>
            <a:r>
              <a:rPr lang="tr-TR" dirty="0" smtClean="0"/>
              <a:t>OG (11KV/22KV)</a:t>
            </a:r>
            <a:br>
              <a:rPr lang="tr-TR" dirty="0" smtClean="0"/>
            </a:br>
            <a:r>
              <a:rPr lang="tr-TR" dirty="0" smtClean="0"/>
              <a:t>YG(66KV/132KV)</a:t>
            </a:r>
            <a:br>
              <a:rPr lang="tr-TR" dirty="0" smtClean="0"/>
            </a:br>
            <a:r>
              <a:rPr lang="tr-TR" dirty="0" smtClean="0"/>
              <a:t>trafo bağlantıları</a:t>
            </a:r>
            <a:br>
              <a:rPr lang="tr-TR" dirty="0" smtClean="0"/>
            </a:br>
            <a:r>
              <a:rPr lang="tr-TR" dirty="0" smtClean="0"/>
              <a:t>OG-AG(ÜÇGEN-YILDIZ)</a:t>
            </a:r>
            <a:r>
              <a:rPr lang="tr-TR" dirty="0"/>
              <a:t/>
            </a:r>
            <a:br>
              <a:rPr lang="tr-TR" dirty="0"/>
            </a:br>
            <a:r>
              <a:rPr lang="tr-TR" dirty="0" smtClean="0"/>
              <a:t>YG-OG(ÜÇGEN-</a:t>
            </a:r>
            <a:r>
              <a:rPr lang="tr-TR" dirty="0"/>
              <a:t>ÜÇGEN)</a:t>
            </a:r>
          </a:p>
        </p:txBody>
      </p:sp>
      <p:sp>
        <p:nvSpPr>
          <p:cNvPr id="3" name="Rectangle 2"/>
          <p:cNvSpPr/>
          <p:nvPr/>
        </p:nvSpPr>
        <p:spPr>
          <a:xfrm>
            <a:off x="584515" y="836713"/>
            <a:ext cx="8736970" cy="769441"/>
          </a:xfrm>
          <a:prstGeom prst="rect">
            <a:avLst/>
          </a:prstGeom>
        </p:spPr>
        <p:txBody>
          <a:bodyPr wrap="square">
            <a:spAutoFit/>
          </a:bodyPr>
          <a:lstStyle/>
          <a:p>
            <a:r>
              <a:rPr lang="tr-TR" sz="4400" dirty="0">
                <a:solidFill>
                  <a:srgbClr val="FF0000"/>
                </a:solidFill>
              </a:rPr>
              <a:t>KKTC ŞEBEKE GERİLİMLERİ</a:t>
            </a:r>
          </a:p>
        </p:txBody>
      </p:sp>
    </p:spTree>
    <p:extLst>
      <p:ext uri="{BB962C8B-B14F-4D97-AF65-F5344CB8AC3E}">
        <p14:creationId xmlns:p14="http://schemas.microsoft.com/office/powerpoint/2010/main" val="260757734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b="1" dirty="0"/>
              <a:t>Yuksek Gerilim İletim Hatları Haritası</a:t>
            </a:r>
            <a:endParaRPr lang="tr-TR" dirty="0"/>
          </a:p>
        </p:txBody>
      </p:sp>
      <p:sp>
        <p:nvSpPr>
          <p:cNvPr id="3" name="Content Placeholder 2"/>
          <p:cNvSpPr>
            <a:spLocks noGrp="1"/>
          </p:cNvSpPr>
          <p:nvPr>
            <p:ph idx="1"/>
          </p:nvPr>
        </p:nvSpPr>
        <p:spPr/>
        <p:txBody>
          <a:bodyPr/>
          <a:lstStyle/>
          <a:p>
            <a:r>
              <a:rPr lang="tr-TR" dirty="0" smtClean="0"/>
              <a:t>.</a:t>
            </a:r>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80" y="1124743"/>
            <a:ext cx="9439049" cy="5496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4204" y="4224075"/>
            <a:ext cx="312035" cy="16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369183" y="4391407"/>
            <a:ext cx="702077" cy="153888"/>
          </a:xfrm>
          <a:prstGeom prst="rect">
            <a:avLst/>
          </a:prstGeom>
        </p:spPr>
        <p:txBody>
          <a:bodyPr wrap="square">
            <a:spAutoFit/>
          </a:bodyPr>
          <a:lstStyle/>
          <a:p>
            <a:r>
              <a:rPr lang="tr-TR" sz="400" b="1" dirty="0" smtClean="0">
                <a:latin typeface="MyriadPro-BoldCond"/>
              </a:rPr>
              <a:t>SERHATKÖY</a:t>
            </a:r>
            <a:endParaRPr lang="tr-TR" sz="400" dirty="0"/>
          </a:p>
        </p:txBody>
      </p:sp>
    </p:spTree>
    <p:extLst>
      <p:ext uri="{BB962C8B-B14F-4D97-AF65-F5344CB8AC3E}">
        <p14:creationId xmlns:p14="http://schemas.microsoft.com/office/powerpoint/2010/main" val="374593222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22" y="450361"/>
            <a:ext cx="9681822" cy="5791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44688" y="2001045"/>
            <a:ext cx="1404156" cy="276999"/>
          </a:xfrm>
          <a:prstGeom prst="rect">
            <a:avLst/>
          </a:prstGeom>
        </p:spPr>
        <p:txBody>
          <a:bodyPr wrap="square">
            <a:spAutoFit/>
          </a:bodyPr>
          <a:lstStyle/>
          <a:p>
            <a:r>
              <a:rPr lang="tr-TR" sz="1200" b="1" dirty="0" smtClean="0">
                <a:latin typeface="MyriadPro-BoldCond"/>
              </a:rPr>
              <a:t>11kV/132kV Trf</a:t>
            </a:r>
            <a:endParaRPr lang="tr-TR" sz="1200" dirty="0"/>
          </a:p>
        </p:txBody>
      </p:sp>
      <p:sp>
        <p:nvSpPr>
          <p:cNvPr id="3" name="Rectangle 2"/>
          <p:cNvSpPr/>
          <p:nvPr/>
        </p:nvSpPr>
        <p:spPr>
          <a:xfrm>
            <a:off x="272480" y="724054"/>
            <a:ext cx="1794199" cy="369332"/>
          </a:xfrm>
          <a:prstGeom prst="rect">
            <a:avLst/>
          </a:prstGeom>
          <a:solidFill>
            <a:schemeClr val="bg2"/>
          </a:solidFill>
        </p:spPr>
        <p:txBody>
          <a:bodyPr wrap="square">
            <a:spAutoFit/>
          </a:bodyPr>
          <a:lstStyle/>
          <a:p>
            <a:r>
              <a:rPr lang="tr-TR" b="1" dirty="0" smtClean="0">
                <a:latin typeface="MyriadPro-BoldCond"/>
              </a:rPr>
              <a:t>SANTRAL</a:t>
            </a:r>
            <a:endParaRPr lang="tr-TR" dirty="0"/>
          </a:p>
        </p:txBody>
      </p:sp>
      <p:sp>
        <p:nvSpPr>
          <p:cNvPr id="4" name="Rectangle 3"/>
          <p:cNvSpPr/>
          <p:nvPr/>
        </p:nvSpPr>
        <p:spPr>
          <a:xfrm>
            <a:off x="2940936" y="2578254"/>
            <a:ext cx="1215817" cy="276999"/>
          </a:xfrm>
          <a:prstGeom prst="rect">
            <a:avLst/>
          </a:prstGeom>
          <a:solidFill>
            <a:schemeClr val="accent1">
              <a:lumMod val="20000"/>
              <a:lumOff val="80000"/>
            </a:schemeClr>
          </a:solidFill>
        </p:spPr>
        <p:txBody>
          <a:bodyPr wrap="square">
            <a:spAutoFit/>
          </a:bodyPr>
          <a:lstStyle/>
          <a:p>
            <a:r>
              <a:rPr lang="tr-TR" sz="1200" b="1" dirty="0" smtClean="0">
                <a:latin typeface="MyriadPro-BoldCond"/>
              </a:rPr>
              <a:t>11 KV</a:t>
            </a:r>
            <a:endParaRPr lang="tr-TR" sz="1200" dirty="0"/>
          </a:p>
        </p:txBody>
      </p:sp>
      <p:sp>
        <p:nvSpPr>
          <p:cNvPr id="5" name="Rectangle 4"/>
          <p:cNvSpPr/>
          <p:nvPr/>
        </p:nvSpPr>
        <p:spPr>
          <a:xfrm>
            <a:off x="3923193" y="1968034"/>
            <a:ext cx="2223476" cy="261610"/>
          </a:xfrm>
          <a:prstGeom prst="rect">
            <a:avLst/>
          </a:prstGeom>
          <a:solidFill>
            <a:schemeClr val="bg1"/>
          </a:solidFill>
        </p:spPr>
        <p:txBody>
          <a:bodyPr wrap="square">
            <a:spAutoFit/>
          </a:bodyPr>
          <a:lstStyle/>
          <a:p>
            <a:r>
              <a:rPr lang="tr-TR" sz="1050" b="1" dirty="0" smtClean="0">
                <a:latin typeface="MyriadPro-BoldCond"/>
              </a:rPr>
              <a:t>132kV/11kV Trf Şalt sahası </a:t>
            </a:r>
            <a:endParaRPr lang="tr-TR" sz="1050" dirty="0"/>
          </a:p>
        </p:txBody>
      </p:sp>
      <p:sp>
        <p:nvSpPr>
          <p:cNvPr id="6" name="Rectangle 5"/>
          <p:cNvSpPr/>
          <p:nvPr/>
        </p:nvSpPr>
        <p:spPr>
          <a:xfrm>
            <a:off x="6146669" y="2054985"/>
            <a:ext cx="1263487" cy="246221"/>
          </a:xfrm>
          <a:prstGeom prst="rect">
            <a:avLst/>
          </a:prstGeom>
        </p:spPr>
        <p:txBody>
          <a:bodyPr wrap="none">
            <a:spAutoFit/>
          </a:bodyPr>
          <a:lstStyle/>
          <a:p>
            <a:r>
              <a:rPr lang="tr-TR" sz="1000" b="1" dirty="0" smtClean="0">
                <a:latin typeface="MyriadPro-BoldCond"/>
              </a:rPr>
              <a:t>Çatal PİLON direk</a:t>
            </a:r>
            <a:endParaRPr lang="tr-TR" sz="1000" dirty="0"/>
          </a:p>
        </p:txBody>
      </p:sp>
      <p:sp>
        <p:nvSpPr>
          <p:cNvPr id="7" name="Rectangle 6"/>
          <p:cNvSpPr/>
          <p:nvPr/>
        </p:nvSpPr>
        <p:spPr>
          <a:xfrm>
            <a:off x="6591182" y="760165"/>
            <a:ext cx="2886321" cy="400110"/>
          </a:xfrm>
          <a:prstGeom prst="rect">
            <a:avLst/>
          </a:prstGeom>
          <a:solidFill>
            <a:schemeClr val="bg1"/>
          </a:solidFill>
        </p:spPr>
        <p:txBody>
          <a:bodyPr wrap="square">
            <a:spAutoFit/>
          </a:bodyPr>
          <a:lstStyle/>
          <a:p>
            <a:r>
              <a:rPr lang="tr-TR" sz="2000" b="1" dirty="0" smtClean="0">
                <a:latin typeface="MyriadPro-BoldCond"/>
              </a:rPr>
              <a:t>132 KV iletim hattı</a:t>
            </a:r>
            <a:endParaRPr lang="tr-TR" sz="2000" dirty="0"/>
          </a:p>
        </p:txBody>
      </p:sp>
      <p:sp>
        <p:nvSpPr>
          <p:cNvPr id="8" name="Rectangle 7"/>
          <p:cNvSpPr/>
          <p:nvPr/>
        </p:nvSpPr>
        <p:spPr>
          <a:xfrm>
            <a:off x="5034930" y="2578253"/>
            <a:ext cx="986494" cy="261610"/>
          </a:xfrm>
          <a:prstGeom prst="rect">
            <a:avLst/>
          </a:prstGeom>
          <a:solidFill>
            <a:schemeClr val="tx2">
              <a:lumMod val="20000"/>
              <a:lumOff val="80000"/>
            </a:schemeClr>
          </a:solidFill>
        </p:spPr>
        <p:txBody>
          <a:bodyPr wrap="square">
            <a:spAutoFit/>
          </a:bodyPr>
          <a:lstStyle/>
          <a:p>
            <a:r>
              <a:rPr lang="tr-TR" sz="1100" b="1" dirty="0">
                <a:latin typeface="MyriadPro-BoldCond"/>
              </a:rPr>
              <a:t>11 KV</a:t>
            </a:r>
            <a:endParaRPr lang="tr-TR" sz="1100" dirty="0"/>
          </a:p>
        </p:txBody>
      </p:sp>
      <p:sp>
        <p:nvSpPr>
          <p:cNvPr id="9" name="Rectangle 8"/>
          <p:cNvSpPr/>
          <p:nvPr/>
        </p:nvSpPr>
        <p:spPr>
          <a:xfrm>
            <a:off x="4833770" y="3063682"/>
            <a:ext cx="635110" cy="253916"/>
          </a:xfrm>
          <a:prstGeom prst="rect">
            <a:avLst/>
          </a:prstGeom>
          <a:solidFill>
            <a:schemeClr val="accent3">
              <a:lumMod val="20000"/>
              <a:lumOff val="80000"/>
            </a:schemeClr>
          </a:solidFill>
        </p:spPr>
        <p:txBody>
          <a:bodyPr wrap="none">
            <a:spAutoFit/>
          </a:bodyPr>
          <a:lstStyle/>
          <a:p>
            <a:r>
              <a:rPr lang="tr-TR" sz="1050" b="1" dirty="0" smtClean="0">
                <a:latin typeface="MyriadPro-BoldCond"/>
              </a:rPr>
              <a:t>132 </a:t>
            </a:r>
            <a:r>
              <a:rPr lang="tr-TR" sz="1050" b="1" dirty="0">
                <a:latin typeface="MyriadPro-BoldCond"/>
              </a:rPr>
              <a:t>KV</a:t>
            </a:r>
            <a:endParaRPr lang="tr-TR" sz="1050" dirty="0"/>
          </a:p>
        </p:txBody>
      </p:sp>
      <p:sp>
        <p:nvSpPr>
          <p:cNvPr id="10" name="Rectangle 9"/>
          <p:cNvSpPr/>
          <p:nvPr/>
        </p:nvSpPr>
        <p:spPr>
          <a:xfrm>
            <a:off x="5189075" y="3392917"/>
            <a:ext cx="2026177" cy="253916"/>
          </a:xfrm>
          <a:prstGeom prst="rect">
            <a:avLst/>
          </a:prstGeom>
          <a:solidFill>
            <a:schemeClr val="bg1"/>
          </a:solidFill>
        </p:spPr>
        <p:txBody>
          <a:bodyPr wrap="square">
            <a:spAutoFit/>
          </a:bodyPr>
          <a:lstStyle/>
          <a:p>
            <a:r>
              <a:rPr lang="tr-TR" sz="1050" b="1" dirty="0">
                <a:latin typeface="MyriadPro-BoldCond"/>
              </a:rPr>
              <a:t>132kV/11kV Trf Şalt sahası </a:t>
            </a:r>
            <a:endParaRPr lang="tr-TR" sz="1050" dirty="0"/>
          </a:p>
        </p:txBody>
      </p:sp>
      <p:sp>
        <p:nvSpPr>
          <p:cNvPr id="11" name="Rectangle 10"/>
          <p:cNvSpPr/>
          <p:nvPr/>
        </p:nvSpPr>
        <p:spPr>
          <a:xfrm>
            <a:off x="5321396" y="3721388"/>
            <a:ext cx="700029" cy="261610"/>
          </a:xfrm>
          <a:prstGeom prst="rect">
            <a:avLst/>
          </a:prstGeom>
          <a:solidFill>
            <a:schemeClr val="bg2"/>
          </a:solidFill>
        </p:spPr>
        <p:txBody>
          <a:bodyPr wrap="square">
            <a:spAutoFit/>
          </a:bodyPr>
          <a:lstStyle/>
          <a:p>
            <a:r>
              <a:rPr lang="tr-TR" sz="1050" b="1" dirty="0">
                <a:latin typeface="MyriadPro-BoldCond"/>
              </a:rPr>
              <a:t>11 KV</a:t>
            </a:r>
            <a:endParaRPr lang="tr-TR" sz="1050" dirty="0"/>
          </a:p>
        </p:txBody>
      </p:sp>
      <p:sp>
        <p:nvSpPr>
          <p:cNvPr id="12" name="Rectangle 11"/>
          <p:cNvSpPr/>
          <p:nvPr/>
        </p:nvSpPr>
        <p:spPr>
          <a:xfrm>
            <a:off x="3924456" y="3736778"/>
            <a:ext cx="538930" cy="246221"/>
          </a:xfrm>
          <a:prstGeom prst="rect">
            <a:avLst/>
          </a:prstGeom>
          <a:solidFill>
            <a:schemeClr val="bg1"/>
          </a:solidFill>
        </p:spPr>
        <p:txBody>
          <a:bodyPr wrap="none">
            <a:spAutoFit/>
          </a:bodyPr>
          <a:lstStyle/>
          <a:p>
            <a:r>
              <a:rPr lang="tr-TR" sz="1000" b="1" dirty="0">
                <a:latin typeface="MyriadPro-BoldCond"/>
              </a:rPr>
              <a:t>11 KV</a:t>
            </a:r>
            <a:endParaRPr lang="tr-TR" sz="1000" dirty="0"/>
          </a:p>
        </p:txBody>
      </p:sp>
      <p:sp>
        <p:nvSpPr>
          <p:cNvPr id="13" name="Rectangle 12"/>
          <p:cNvSpPr/>
          <p:nvPr/>
        </p:nvSpPr>
        <p:spPr>
          <a:xfrm>
            <a:off x="4980167" y="4101107"/>
            <a:ext cx="776165" cy="246221"/>
          </a:xfrm>
          <a:prstGeom prst="rect">
            <a:avLst/>
          </a:prstGeom>
          <a:solidFill>
            <a:schemeClr val="bg1"/>
          </a:solidFill>
        </p:spPr>
        <p:txBody>
          <a:bodyPr wrap="square">
            <a:spAutoFit/>
          </a:bodyPr>
          <a:lstStyle/>
          <a:p>
            <a:r>
              <a:rPr lang="tr-TR" sz="1000" b="1" dirty="0">
                <a:latin typeface="MyriadPro-BoldCond"/>
              </a:rPr>
              <a:t>11 KV</a:t>
            </a:r>
            <a:endParaRPr lang="tr-TR" sz="1000" dirty="0"/>
          </a:p>
        </p:txBody>
      </p:sp>
      <p:sp>
        <p:nvSpPr>
          <p:cNvPr id="14" name="Rectangle 13"/>
          <p:cNvSpPr/>
          <p:nvPr/>
        </p:nvSpPr>
        <p:spPr>
          <a:xfrm flipH="1">
            <a:off x="5189075" y="4378313"/>
            <a:ext cx="1025466" cy="230832"/>
          </a:xfrm>
          <a:prstGeom prst="rect">
            <a:avLst/>
          </a:prstGeom>
          <a:solidFill>
            <a:schemeClr val="bg1"/>
          </a:solidFill>
        </p:spPr>
        <p:txBody>
          <a:bodyPr wrap="square">
            <a:spAutoFit/>
          </a:bodyPr>
          <a:lstStyle/>
          <a:p>
            <a:r>
              <a:rPr lang="tr-TR" sz="900" b="1" dirty="0" smtClean="0">
                <a:latin typeface="MyriadPro-BoldCond"/>
              </a:rPr>
              <a:t>240/415 V</a:t>
            </a:r>
            <a:endParaRPr lang="tr-TR" sz="900" dirty="0"/>
          </a:p>
        </p:txBody>
      </p:sp>
      <p:sp>
        <p:nvSpPr>
          <p:cNvPr id="15" name="Rectangle 14"/>
          <p:cNvSpPr/>
          <p:nvPr/>
        </p:nvSpPr>
        <p:spPr>
          <a:xfrm>
            <a:off x="366648" y="3347425"/>
            <a:ext cx="2792153" cy="400110"/>
          </a:xfrm>
          <a:prstGeom prst="rect">
            <a:avLst/>
          </a:prstGeom>
          <a:solidFill>
            <a:schemeClr val="bg1"/>
          </a:solidFill>
        </p:spPr>
        <p:txBody>
          <a:bodyPr wrap="square">
            <a:spAutoFit/>
          </a:bodyPr>
          <a:lstStyle/>
          <a:p>
            <a:r>
              <a:rPr lang="tr-TR" sz="2000" b="1" dirty="0" smtClean="0">
                <a:latin typeface="MyriadPro-BoldCond"/>
              </a:rPr>
              <a:t>Sanayi fabrikalar</a:t>
            </a:r>
            <a:endParaRPr lang="tr-TR" sz="2000" dirty="0"/>
          </a:p>
        </p:txBody>
      </p:sp>
      <p:sp>
        <p:nvSpPr>
          <p:cNvPr id="16" name="Rectangle 15"/>
          <p:cNvSpPr/>
          <p:nvPr/>
        </p:nvSpPr>
        <p:spPr>
          <a:xfrm>
            <a:off x="367536" y="5061625"/>
            <a:ext cx="1543127" cy="369332"/>
          </a:xfrm>
          <a:prstGeom prst="rect">
            <a:avLst/>
          </a:prstGeom>
          <a:solidFill>
            <a:schemeClr val="bg1"/>
          </a:solidFill>
          <a:ln>
            <a:solidFill>
              <a:schemeClr val="accent1"/>
            </a:solidFill>
          </a:ln>
        </p:spPr>
        <p:txBody>
          <a:bodyPr wrap="square">
            <a:spAutoFit/>
          </a:bodyPr>
          <a:lstStyle/>
          <a:p>
            <a:r>
              <a:rPr lang="tr-TR" b="1" dirty="0" smtClean="0">
                <a:latin typeface="MyriadPro-BoldCond"/>
              </a:rPr>
              <a:t>konutlar</a:t>
            </a:r>
            <a:endParaRPr lang="tr-TR" dirty="0"/>
          </a:p>
        </p:txBody>
      </p:sp>
      <p:sp>
        <p:nvSpPr>
          <p:cNvPr id="17" name="Rectangle 16"/>
          <p:cNvSpPr/>
          <p:nvPr/>
        </p:nvSpPr>
        <p:spPr>
          <a:xfrm>
            <a:off x="2626840" y="5430957"/>
            <a:ext cx="1607271" cy="369332"/>
          </a:xfrm>
          <a:prstGeom prst="rect">
            <a:avLst/>
          </a:prstGeom>
          <a:solidFill>
            <a:schemeClr val="bg1"/>
          </a:solidFill>
        </p:spPr>
        <p:txBody>
          <a:bodyPr wrap="square">
            <a:spAutoFit/>
          </a:bodyPr>
          <a:lstStyle/>
          <a:p>
            <a:r>
              <a:rPr lang="tr-TR" b="1" dirty="0" smtClean="0">
                <a:latin typeface="MyriadPro-BoldCond"/>
              </a:rPr>
              <a:t>AB </a:t>
            </a:r>
            <a:r>
              <a:rPr lang="tr-TR" b="1" dirty="0">
                <a:latin typeface="MyriadPro-BoldCond"/>
              </a:rPr>
              <a:t>ülkeleri</a:t>
            </a:r>
            <a:endParaRPr lang="tr-TR" dirty="0"/>
          </a:p>
        </p:txBody>
      </p:sp>
      <p:sp>
        <p:nvSpPr>
          <p:cNvPr id="18" name="Rectangle 17"/>
          <p:cNvSpPr/>
          <p:nvPr/>
        </p:nvSpPr>
        <p:spPr>
          <a:xfrm>
            <a:off x="4328931" y="5430957"/>
            <a:ext cx="3066035" cy="369332"/>
          </a:xfrm>
          <a:prstGeom prst="rect">
            <a:avLst/>
          </a:prstGeom>
          <a:solidFill>
            <a:schemeClr val="bg1"/>
          </a:solidFill>
        </p:spPr>
        <p:txBody>
          <a:bodyPr wrap="square">
            <a:spAutoFit/>
          </a:bodyPr>
          <a:lstStyle/>
          <a:p>
            <a:r>
              <a:rPr lang="tr-TR" b="1" dirty="0" smtClean="0">
                <a:latin typeface="MyriadPro-BoldCond"/>
              </a:rPr>
              <a:t>KIBRIS İngiltere</a:t>
            </a:r>
            <a:endParaRPr lang="tr-TR" dirty="0"/>
          </a:p>
        </p:txBody>
      </p:sp>
      <p:sp>
        <p:nvSpPr>
          <p:cNvPr id="19" name="Rectangle 18"/>
          <p:cNvSpPr/>
          <p:nvPr/>
        </p:nvSpPr>
        <p:spPr>
          <a:xfrm>
            <a:off x="6435165" y="4725144"/>
            <a:ext cx="3470835" cy="400110"/>
          </a:xfrm>
          <a:prstGeom prst="rect">
            <a:avLst/>
          </a:prstGeom>
          <a:solidFill>
            <a:schemeClr val="bg1"/>
          </a:solidFill>
        </p:spPr>
        <p:txBody>
          <a:bodyPr wrap="square">
            <a:spAutoFit/>
          </a:bodyPr>
          <a:lstStyle/>
          <a:p>
            <a:r>
              <a:rPr lang="tr-TR" sz="2000" b="1" dirty="0" smtClean="0">
                <a:latin typeface="MyriadPro-BoldCond"/>
              </a:rPr>
              <a:t>OKULLAR ÜNVSİTELER</a:t>
            </a:r>
            <a:endParaRPr lang="tr-TR" sz="2000" dirty="0"/>
          </a:p>
        </p:txBody>
      </p:sp>
    </p:spTree>
    <p:extLst>
      <p:ext uri="{BB962C8B-B14F-4D97-AF65-F5344CB8AC3E}">
        <p14:creationId xmlns:p14="http://schemas.microsoft.com/office/powerpoint/2010/main" val="173597974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Trafo Merkezleri</a:t>
            </a:r>
            <a:endParaRPr lang="tr-TR"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6202" y="1600201"/>
            <a:ext cx="843359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02082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smtClean="0">
                <a:solidFill>
                  <a:srgbClr val="0000CC"/>
                </a:solidFill>
                <a:effectLst>
                  <a:outerShdw blurRad="38100" dist="38100" dir="2700000" algn="tl">
                    <a:srgbClr val="C0C0C0"/>
                  </a:outerShdw>
                </a:effectLst>
                <a:latin typeface="Arial Rounded MT Bold" pitchFamily="32" charset="0"/>
              </a:rPr>
              <a:t>Akım Ölçmek</a:t>
            </a:r>
          </a:p>
        </p:txBody>
      </p:sp>
      <p:sp>
        <p:nvSpPr>
          <p:cNvPr id="184323" name="Text Box 2"/>
          <p:cNvSpPr txBox="1">
            <a:spLocks noChangeArrowheads="1"/>
          </p:cNvSpPr>
          <p:nvPr/>
        </p:nvSpPr>
        <p:spPr bwMode="auto">
          <a:xfrm>
            <a:off x="773906" y="838200"/>
            <a:ext cx="8337550" cy="187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spcBef>
                <a:spcPts val="500"/>
              </a:spcBef>
              <a:buClr>
                <a:srgbClr val="FF0000"/>
              </a:buClr>
              <a:buFont typeface="Wingdings" pitchFamily="2" charset="2"/>
              <a:buChar char=""/>
            </a:pPr>
            <a:r>
              <a:rPr lang="tr-TR" sz="2800">
                <a:solidFill>
                  <a:schemeClr val="tx1"/>
                </a:solidFill>
                <a:latin typeface="Arial" charset="0"/>
              </a:rPr>
              <a:t>Akım ölçmek için ampermetre kullanılır. Ampermetre ise devre kesilerek akımı ölçülmek istenen elemana seri olarak bağlanır.</a:t>
            </a:r>
          </a:p>
        </p:txBody>
      </p:sp>
      <p:pic>
        <p:nvPicPr>
          <p:cNvPr id="1843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30" y="2708276"/>
            <a:ext cx="8657431" cy="3744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25"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7000A538-F0AF-4E57-B916-6F951761A433}" type="slidenum">
              <a:rPr lang="tr-TR" sz="1400" smtClean="0">
                <a:solidFill>
                  <a:srgbClr val="FFFFFF"/>
                </a:solidFill>
              </a:rPr>
              <a:pPr eaLnBrk="1" hangingPunct="1">
                <a:buFont typeface="Times New Roman" pitchFamily="18" charset="0"/>
                <a:buNone/>
              </a:pPr>
              <a:t>12</a:t>
            </a:fld>
            <a:endParaRPr lang="tr-TR" sz="1400" smtClean="0">
              <a:solidFill>
                <a:srgbClr val="FFFFFF"/>
              </a:solidFill>
            </a:endParaRPr>
          </a:p>
        </p:txBody>
      </p:sp>
    </p:spTree>
    <p:extLst>
      <p:ext uri="{BB962C8B-B14F-4D97-AF65-F5344CB8AC3E}">
        <p14:creationId xmlns:p14="http://schemas.microsoft.com/office/powerpoint/2010/main" val="3247846222"/>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8" y="188640"/>
            <a:ext cx="9630180"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385383" y="5589239"/>
            <a:ext cx="1326145" cy="738664"/>
          </a:xfrm>
          <a:prstGeom prst="rect">
            <a:avLst/>
          </a:prstGeom>
          <a:solidFill>
            <a:schemeClr val="bg1"/>
          </a:solidFill>
          <a:ln>
            <a:solidFill>
              <a:schemeClr val="bg2"/>
            </a:solidFill>
          </a:ln>
        </p:spPr>
        <p:txBody>
          <a:bodyPr wrap="square">
            <a:spAutoFit/>
          </a:bodyPr>
          <a:lstStyle/>
          <a:p>
            <a:r>
              <a:rPr lang="tr-TR" sz="1400" b="1" dirty="0">
                <a:latin typeface="MyriadPro-BoldCond"/>
              </a:rPr>
              <a:t>132kV/11kV Trf Şalt sahası </a:t>
            </a:r>
            <a:endParaRPr lang="tr-TR" sz="1400" dirty="0"/>
          </a:p>
        </p:txBody>
      </p:sp>
    </p:spTree>
    <p:extLst>
      <p:ext uri="{BB962C8B-B14F-4D97-AF65-F5344CB8AC3E}">
        <p14:creationId xmlns:p14="http://schemas.microsoft.com/office/powerpoint/2010/main" val="268291905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Yüksek gerilim iletim hatları</a:t>
            </a:r>
            <a:endParaRPr lang="tr-TR" dirty="0"/>
          </a:p>
        </p:txBody>
      </p:sp>
      <p:sp>
        <p:nvSpPr>
          <p:cNvPr id="3" name="Content Placeholder 2"/>
          <p:cNvSpPr>
            <a:spLocks noGrp="1"/>
          </p:cNvSpPr>
          <p:nvPr>
            <p:ph idx="1"/>
          </p:nvPr>
        </p:nvSpPr>
        <p:spPr>
          <a:xfrm>
            <a:off x="5343044" y="1151032"/>
            <a:ext cx="49529" cy="45720"/>
          </a:xfrm>
        </p:spPr>
        <p:txBody>
          <a:bodyPr>
            <a:normAutofit fontScale="25000" lnSpcReduction="20000"/>
          </a:bodyPr>
          <a:lstStyle/>
          <a:p>
            <a:r>
              <a:rPr lang="tr-TR" dirty="0" smtClean="0"/>
              <a:t>.</a:t>
            </a:r>
            <a:endParaRPr lang="tr-TR"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480" y="1196752"/>
            <a:ext cx="4134459"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Admin\Desktop\eete 162 ders  2015\HAVAİ HATLAR\PA300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4925" y="1196752"/>
            <a:ext cx="5424612"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431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778098"/>
          </a:xfrm>
        </p:spPr>
        <p:txBody>
          <a:bodyPr/>
          <a:lstStyle/>
          <a:p>
            <a:r>
              <a:rPr lang="tr-TR" dirty="0" smtClean="0"/>
              <a:t>Orta Gerilim Hatları</a:t>
            </a:r>
            <a:endParaRPr lang="tr-TR"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472" y="976274"/>
            <a:ext cx="5077323" cy="5641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Admin\Desktop\eete 162 ders  2015\HAVAİ HATLAR\PA300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7026" y="976274"/>
            <a:ext cx="4602511" cy="5641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3258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634082"/>
          </a:xfrm>
        </p:spPr>
        <p:txBody>
          <a:bodyPr>
            <a:normAutofit fontScale="90000"/>
          </a:bodyPr>
          <a:lstStyle/>
          <a:p>
            <a:r>
              <a:rPr lang="tr-TR" dirty="0" smtClean="0"/>
              <a:t>Alçak Gerilim Hatları</a:t>
            </a:r>
            <a:endParaRPr lang="tr-TR"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472" y="1124744"/>
            <a:ext cx="4134459"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C:\Users\Admin\Desktop\eete 162 ders  2015\HAVAİ HATLAR\PA3000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8931" y="1086507"/>
            <a:ext cx="5148572" cy="543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7154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490066"/>
          </a:xfrm>
        </p:spPr>
        <p:txBody>
          <a:bodyPr>
            <a:normAutofit fontScale="90000"/>
          </a:bodyPr>
          <a:lstStyle/>
          <a:p>
            <a:r>
              <a:rPr lang="tr-TR" dirty="0" smtClean="0"/>
              <a:t>Tek Faz</a:t>
            </a:r>
            <a:endParaRPr lang="tr-TR"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480" y="836712"/>
            <a:ext cx="4210271"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2751" y="836712"/>
            <a:ext cx="5423249"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362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484784"/>
            <a:ext cx="8915400" cy="4824536"/>
          </a:xfrm>
        </p:spPr>
        <p:txBody>
          <a:bodyPr>
            <a:normAutofit fontScale="90000"/>
          </a:bodyPr>
          <a:lstStyle/>
          <a:p>
            <a:pPr algn="l"/>
            <a:r>
              <a:rPr lang="tr-TR" dirty="0" smtClean="0"/>
              <a:t/>
            </a:r>
            <a:br>
              <a:rPr lang="tr-TR" dirty="0" smtClean="0"/>
            </a:br>
            <a:r>
              <a:rPr lang="tr-TR" dirty="0" smtClean="0"/>
              <a:t>SIVA ALTI</a:t>
            </a:r>
            <a:br>
              <a:rPr lang="tr-TR" dirty="0" smtClean="0"/>
            </a:br>
            <a:r>
              <a:rPr lang="tr-TR" dirty="0" smtClean="0"/>
              <a:t>SIVA ÜSTÜ</a:t>
            </a:r>
            <a:br>
              <a:rPr lang="tr-TR" dirty="0" smtClean="0"/>
            </a:br>
            <a:r>
              <a:rPr lang="tr-TR" dirty="0" smtClean="0"/>
              <a:t>ESNEK</a:t>
            </a:r>
            <a:br>
              <a:rPr lang="tr-TR" dirty="0" smtClean="0"/>
            </a:br>
            <a:r>
              <a:rPr lang="tr-TR" dirty="0" smtClean="0"/>
              <a:t>NYY</a:t>
            </a:r>
            <a:br>
              <a:rPr lang="tr-TR" dirty="0" smtClean="0"/>
            </a:br>
            <a:r>
              <a:rPr lang="tr-TR" dirty="0" smtClean="0"/>
              <a:t>SWA</a:t>
            </a:r>
            <a:br>
              <a:rPr lang="tr-TR" dirty="0" smtClean="0"/>
            </a:br>
            <a:r>
              <a:rPr lang="tr-TR" dirty="0" smtClean="0"/>
              <a:t>XLPE</a:t>
            </a:r>
            <a:br>
              <a:rPr lang="tr-TR" dirty="0" smtClean="0"/>
            </a:br>
            <a:r>
              <a:rPr lang="tr-TR" dirty="0" smtClean="0"/>
              <a:t>OG YERALTI KABLOLARI</a:t>
            </a:r>
            <a:endParaRPr lang="tr-TR" dirty="0"/>
          </a:p>
        </p:txBody>
      </p:sp>
      <p:sp>
        <p:nvSpPr>
          <p:cNvPr id="3" name="Rectangle 2"/>
          <p:cNvSpPr/>
          <p:nvPr/>
        </p:nvSpPr>
        <p:spPr>
          <a:xfrm>
            <a:off x="506506" y="404665"/>
            <a:ext cx="8970997" cy="830997"/>
          </a:xfrm>
          <a:prstGeom prst="rect">
            <a:avLst/>
          </a:prstGeom>
        </p:spPr>
        <p:txBody>
          <a:bodyPr wrap="square">
            <a:spAutoFit/>
          </a:bodyPr>
          <a:lstStyle/>
          <a:p>
            <a:pPr algn="ctr"/>
            <a:r>
              <a:rPr lang="tr-TR" sz="4800" dirty="0">
                <a:solidFill>
                  <a:srgbClr val="FF0000"/>
                </a:solidFill>
              </a:rPr>
              <a:t>KABLO ÇEŞİTLERİ</a:t>
            </a:r>
          </a:p>
        </p:txBody>
      </p:sp>
    </p:spTree>
    <p:extLst>
      <p:ext uri="{BB962C8B-B14F-4D97-AF65-F5344CB8AC3E}">
        <p14:creationId xmlns:p14="http://schemas.microsoft.com/office/powerpoint/2010/main" val="416172331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aysalyapimarket.com/resimler/galeri/800/Siva_Alti_ins_Mal-NYA_KABL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39" y="404664"/>
            <a:ext cx="3302296" cy="30482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J:\DCIM\100OLYMP\P4060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0265" y="476672"/>
            <a:ext cx="3032455" cy="29762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DCIM\100OLYMP\P4060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523" y="3484500"/>
            <a:ext cx="3084894" cy="336533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J:\DCIM\100OLYMP\P40600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0265" y="3769432"/>
            <a:ext cx="3151134" cy="308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9438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km.co.id/tkm/plugins/content/multithumb/thumbs/b.200px.250px.16777215.0...images.stories.cables.ny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84" y="82257"/>
            <a:ext cx="2063750" cy="31908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ncrypted-tbn3.gstatic.com/images?q=tbn:ANd9GcSJgc_pvafJZDRFX8uG5u8fUlaj6HGtwEoiAthkbxYYq4R9ZTu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363" y="1124744"/>
            <a:ext cx="3434518" cy="21483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yy cable specification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476" y="3429000"/>
            <a:ext cx="437284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yy cable specification ile ilgili gö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1882" y="692697"/>
            <a:ext cx="2937080" cy="271115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yy cable specification ile ilgili görsel sonuc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4906" y="3645024"/>
            <a:ext cx="3606536" cy="3113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2680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6106690"/>
          </a:xfrm>
        </p:spPr>
        <p:txBody>
          <a:bodyPr>
            <a:normAutofit/>
          </a:bodyPr>
          <a:lstStyle/>
          <a:p>
            <a:r>
              <a:rPr lang="tr-TR" dirty="0" smtClean="0">
                <a:solidFill>
                  <a:schemeClr val="tx2">
                    <a:lumMod val="60000"/>
                    <a:lumOff val="40000"/>
                  </a:schemeClr>
                </a:solidFill>
              </a:rPr>
              <a:t>KABLO KESİTLERİ ve </a:t>
            </a:r>
            <a:br>
              <a:rPr lang="tr-TR" dirty="0" smtClean="0">
                <a:solidFill>
                  <a:schemeClr val="tx2">
                    <a:lumMod val="60000"/>
                    <a:lumOff val="40000"/>
                  </a:schemeClr>
                </a:solidFill>
              </a:rPr>
            </a:br>
            <a:r>
              <a:rPr lang="tr-TR" dirty="0" smtClean="0">
                <a:solidFill>
                  <a:schemeClr val="tx2">
                    <a:lumMod val="60000"/>
                    <a:lumOff val="40000"/>
                  </a:schemeClr>
                </a:solidFill>
              </a:rPr>
              <a:t>AKIM AŞIMA KAPASİTELERİ</a:t>
            </a:r>
            <a:br>
              <a:rPr lang="tr-TR" dirty="0" smtClean="0">
                <a:solidFill>
                  <a:schemeClr val="tx2">
                    <a:lumMod val="60000"/>
                    <a:lumOff val="40000"/>
                  </a:schemeClr>
                </a:solidFill>
              </a:rPr>
            </a:br>
            <a:r>
              <a:rPr lang="tr-TR" dirty="0" smtClean="0"/>
              <a:t>ELEKTRİK TESİSAT YÖNETMELİĞİ</a:t>
            </a:r>
            <a:br>
              <a:rPr lang="tr-TR" dirty="0" smtClean="0"/>
            </a:br>
            <a:r>
              <a:rPr lang="tr-TR" dirty="0" smtClean="0"/>
              <a:t>Kitabındaki  Tablolar</a:t>
            </a:r>
            <a:endParaRPr lang="tr-TR" dirty="0"/>
          </a:p>
        </p:txBody>
      </p:sp>
    </p:spTree>
    <p:extLst>
      <p:ext uri="{BB962C8B-B14F-4D97-AF65-F5344CB8AC3E}">
        <p14:creationId xmlns:p14="http://schemas.microsoft.com/office/powerpoint/2010/main" val="350728386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6250706"/>
          </a:xfrm>
        </p:spPr>
        <p:txBody>
          <a:bodyPr/>
          <a:lstStyle/>
          <a:p>
            <a:r>
              <a:rPr lang="tr-TR" dirty="0" smtClean="0"/>
              <a:t>  </a:t>
            </a:r>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9" y="548680"/>
            <a:ext cx="9502479"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8017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smtClean="0">
                <a:solidFill>
                  <a:srgbClr val="0000CC"/>
                </a:solidFill>
                <a:effectLst>
                  <a:outerShdw blurRad="38100" dist="38100" dir="2700000" algn="tl">
                    <a:srgbClr val="C0C0C0"/>
                  </a:outerShdw>
                </a:effectLst>
                <a:latin typeface="Arial Rounded MT Bold" pitchFamily="32" charset="0"/>
              </a:rPr>
              <a:t>Direnç Ölçümü</a:t>
            </a:r>
          </a:p>
        </p:txBody>
      </p:sp>
      <p:sp>
        <p:nvSpPr>
          <p:cNvPr id="185347" name="Text Box 2"/>
          <p:cNvSpPr txBox="1">
            <a:spLocks noChangeArrowheads="1"/>
          </p:cNvSpPr>
          <p:nvPr/>
        </p:nvSpPr>
        <p:spPr bwMode="auto">
          <a:xfrm>
            <a:off x="619125" y="1143000"/>
            <a:ext cx="8337550" cy="142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spcBef>
                <a:spcPts val="500"/>
              </a:spcBef>
              <a:buClr>
                <a:srgbClr val="FF0000"/>
              </a:buClr>
              <a:buFont typeface="Wingdings" pitchFamily="2" charset="2"/>
              <a:buChar char=""/>
            </a:pPr>
            <a:r>
              <a:rPr lang="tr-TR" sz="2800">
                <a:solidFill>
                  <a:schemeClr val="tx1"/>
                </a:solidFill>
                <a:latin typeface="Arial" charset="0"/>
              </a:rPr>
              <a:t>Direnç ölçümü için ohmmetre kulanılır. Direnç ölçümü için elemanın </a:t>
            </a:r>
            <a:r>
              <a:rPr lang="tr-TR" sz="2800">
                <a:solidFill>
                  <a:srgbClr val="FF0000"/>
                </a:solidFill>
                <a:latin typeface="Arial" charset="0"/>
              </a:rPr>
              <a:t>devre ile bağlantısının kesilmesi gerekir.</a:t>
            </a:r>
          </a:p>
        </p:txBody>
      </p:sp>
      <p:pic>
        <p:nvPicPr>
          <p:cNvPr id="1853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2708276"/>
            <a:ext cx="8454496" cy="3744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5349"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A52D5E03-1A7F-4966-B806-91CCD803FBD8}" type="slidenum">
              <a:rPr lang="tr-TR" sz="1400" smtClean="0">
                <a:solidFill>
                  <a:srgbClr val="FFFFFF"/>
                </a:solidFill>
              </a:rPr>
              <a:pPr eaLnBrk="1" hangingPunct="1">
                <a:buFont typeface="Times New Roman" pitchFamily="18" charset="0"/>
                <a:buNone/>
              </a:pPr>
              <a:t>13</a:t>
            </a:fld>
            <a:endParaRPr lang="tr-TR" sz="1400" smtClean="0">
              <a:solidFill>
                <a:srgbClr val="FFFFFF"/>
              </a:solidFill>
            </a:endParaRPr>
          </a:p>
        </p:txBody>
      </p:sp>
    </p:spTree>
    <p:extLst>
      <p:ext uri="{BB962C8B-B14F-4D97-AF65-F5344CB8AC3E}">
        <p14:creationId xmlns:p14="http://schemas.microsoft.com/office/powerpoint/2010/main" val="2200629972"/>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63" y="188640"/>
            <a:ext cx="9595066"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81333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ELEKTRİK TESİSAT BORULARI</a:t>
            </a:r>
            <a:endParaRPr lang="tr-TR" dirty="0"/>
          </a:p>
        </p:txBody>
      </p:sp>
      <p:sp>
        <p:nvSpPr>
          <p:cNvPr id="3" name="Content Placeholder 2"/>
          <p:cNvSpPr>
            <a:spLocks noGrp="1"/>
          </p:cNvSpPr>
          <p:nvPr>
            <p:ph idx="1"/>
          </p:nvPr>
        </p:nvSpPr>
        <p:spPr>
          <a:xfrm>
            <a:off x="272480" y="1600201"/>
            <a:ext cx="9439049" cy="4525963"/>
          </a:xfrm>
        </p:spPr>
        <p:txBody>
          <a:bodyPr>
            <a:normAutofit fontScale="85000" lnSpcReduction="20000"/>
          </a:bodyPr>
          <a:lstStyle/>
          <a:p>
            <a:r>
              <a:rPr lang="tr-TR" dirty="0"/>
              <a:t>PVC Boru: PVC (polivinil clorür) maddesinden yapılır. PVC (plastik) borular nemden etkilenmez, kolay işlenebilir, dayanıklı, hafif, boya ve özel bakım istemez ve aynı zamanda iyi bir yalıtkandır. Plastik borular, beton borusu ve duvar borusu olmak üzere iki çeşittir. Beton borusu sert plastikten yapılır. Demir ve harçların baskısı karşısında zarar görmemesi amacı ile sert olarak yapılır. Duvar borusu ise daha işlenebilir olması açısından yumuşak plastikten yapılmıştır. PVC boru, sıva altı tesisatta kullanılabilir. PVC (plastik) borular 3’er metre boyunda çubuk ve 50-100’er metre boyunda kangallar hâlinde satılır. Plastik boru çapları ise </a:t>
            </a:r>
            <a:endParaRPr lang="tr-TR" dirty="0" smtClean="0"/>
          </a:p>
          <a:p>
            <a:r>
              <a:rPr lang="tr-TR" dirty="0" smtClean="0"/>
              <a:t>14-18-26-32-40-50-63 </a:t>
            </a:r>
            <a:r>
              <a:rPr lang="tr-TR" dirty="0"/>
              <a:t>mm’dir. </a:t>
            </a:r>
            <a:r>
              <a:rPr lang="tr-TR" dirty="0" smtClean="0"/>
              <a:t>(5/8’’-3/4’’-1’’-5/4’’1.5’’-2’’-2.5’’)</a:t>
            </a:r>
            <a:endParaRPr lang="tr-TR" dirty="0"/>
          </a:p>
        </p:txBody>
      </p:sp>
    </p:spTree>
    <p:extLst>
      <p:ext uri="{BB962C8B-B14F-4D97-AF65-F5344CB8AC3E}">
        <p14:creationId xmlns:p14="http://schemas.microsoft.com/office/powerpoint/2010/main" val="15964431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diytrade.com/cdimg/1117707/12195300/0/1269218476/PVC_Electrical_Condu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98" y="260648"/>
            <a:ext cx="9049005"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24753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5890666"/>
          </a:xfrm>
        </p:spPr>
        <p:txBody>
          <a:bodyPr/>
          <a:lstStyle/>
          <a:p>
            <a:pPr algn="l"/>
            <a:r>
              <a:rPr lang="tr-TR" dirty="0" smtClean="0">
                <a:solidFill>
                  <a:srgbClr val="FF0000"/>
                </a:solidFill>
              </a:rPr>
              <a:t>ELEKTRİKTE KORUMA</a:t>
            </a:r>
            <a:r>
              <a:rPr lang="tr-TR" dirty="0" smtClean="0"/>
              <a:t/>
            </a:r>
            <a:br>
              <a:rPr lang="tr-TR" dirty="0" smtClean="0"/>
            </a:br>
            <a:r>
              <a:rPr lang="tr-TR" sz="4000" dirty="0" smtClean="0"/>
              <a:t>1- </a:t>
            </a:r>
            <a:r>
              <a:rPr lang="tr-TR" sz="4000" dirty="0" smtClean="0">
                <a:solidFill>
                  <a:srgbClr val="0070C0"/>
                </a:solidFill>
              </a:rPr>
              <a:t>AŞIRI AKIMA KARŞI KORUMA</a:t>
            </a:r>
            <a:r>
              <a:rPr lang="tr-TR" sz="4000" dirty="0" smtClean="0"/>
              <a:t/>
            </a:r>
            <a:br>
              <a:rPr lang="tr-TR" sz="4000" dirty="0" smtClean="0"/>
            </a:br>
            <a:r>
              <a:rPr lang="tr-TR" sz="4000" dirty="0" smtClean="0"/>
              <a:t>Sigorta ile yapılan Korumalar</a:t>
            </a:r>
            <a:br>
              <a:rPr lang="tr-TR" sz="4000" dirty="0" smtClean="0"/>
            </a:br>
            <a:r>
              <a:rPr lang="tr-TR" sz="4000" dirty="0" smtClean="0"/>
              <a:t>Kaba Koruma:Telli Sigortalar ile</a:t>
            </a:r>
            <a:br>
              <a:rPr lang="tr-TR" sz="4000" dirty="0" smtClean="0"/>
            </a:br>
            <a:r>
              <a:rPr lang="tr-TR" sz="4000" dirty="0" smtClean="0"/>
              <a:t>Hassas Koruma: Mcb veye MCCB</a:t>
            </a:r>
            <a:r>
              <a:rPr lang="tr-TR" dirty="0" smtClean="0"/>
              <a:t/>
            </a:r>
            <a:br>
              <a:rPr lang="tr-TR" dirty="0" smtClean="0"/>
            </a:br>
            <a:r>
              <a:rPr lang="tr-TR" sz="3600" dirty="0" smtClean="0">
                <a:solidFill>
                  <a:srgbClr val="0070C0"/>
                </a:solidFill>
              </a:rPr>
              <a:t>2-TOPRAK KAÇAKLARINA KARŞI KORUMA</a:t>
            </a:r>
            <a:r>
              <a:rPr lang="tr-TR" sz="3600" dirty="0" smtClean="0"/>
              <a:t/>
            </a:r>
            <a:br>
              <a:rPr lang="tr-TR" sz="3600" dirty="0" smtClean="0"/>
            </a:br>
            <a:r>
              <a:rPr lang="tr-TR" sz="3600" dirty="0" smtClean="0"/>
              <a:t>Toprak Otomatikleri veya Merkezi Topraklama Metodu ile yapılan Korumalar</a:t>
            </a:r>
            <a:endParaRPr lang="tr-TR" sz="3600" dirty="0"/>
          </a:p>
        </p:txBody>
      </p:sp>
    </p:spTree>
    <p:extLst>
      <p:ext uri="{BB962C8B-B14F-4D97-AF65-F5344CB8AC3E}">
        <p14:creationId xmlns:p14="http://schemas.microsoft.com/office/powerpoint/2010/main" val="366331954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498" y="188640"/>
            <a:ext cx="9060211" cy="3528392"/>
          </a:xfrm>
        </p:spPr>
        <p:txBody>
          <a:bodyPr>
            <a:normAutofit/>
          </a:bodyPr>
          <a:lstStyle/>
          <a:p>
            <a:r>
              <a:rPr lang="tr-TR" dirty="0" smtClean="0">
                <a:solidFill>
                  <a:srgbClr val="FF0000"/>
                </a:solidFill>
              </a:rPr>
              <a:t>TOPTAK KAÇAKLARINA KARŞI KORUMA</a:t>
            </a:r>
            <a:r>
              <a:rPr lang="tr-TR" dirty="0" smtClean="0"/>
              <a:t/>
            </a:r>
            <a:br>
              <a:rPr lang="tr-TR" dirty="0" smtClean="0"/>
            </a:br>
            <a:r>
              <a:rPr lang="tr-TR" dirty="0" smtClean="0"/>
              <a:t>a)Toprak otomatiği ile koruma</a:t>
            </a:r>
            <a:br>
              <a:rPr lang="tr-TR" dirty="0" smtClean="0"/>
            </a:br>
            <a:r>
              <a:rPr lang="tr-TR" dirty="0" smtClean="0"/>
              <a:t>     b)Merkezi topraklama ile koruma</a:t>
            </a:r>
            <a:endParaRPr lang="tr-TR" dirty="0"/>
          </a:p>
        </p:txBody>
      </p:sp>
    </p:spTree>
    <p:extLst>
      <p:ext uri="{BB962C8B-B14F-4D97-AF65-F5344CB8AC3E}">
        <p14:creationId xmlns:p14="http://schemas.microsoft.com/office/powerpoint/2010/main" val="131074741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515" y="188640"/>
            <a:ext cx="8915400" cy="2160240"/>
          </a:xfrm>
        </p:spPr>
        <p:txBody>
          <a:bodyPr/>
          <a:lstStyle/>
          <a:p>
            <a:pPr algn="l"/>
            <a:r>
              <a:rPr lang="tr-TR" dirty="0">
                <a:solidFill>
                  <a:srgbClr val="FF0000"/>
                </a:solidFill>
              </a:rPr>
              <a:t>TOPRAK OTOMATİKLERİ</a:t>
            </a:r>
            <a:r>
              <a:rPr lang="tr-TR" dirty="0"/>
              <a:t/>
            </a:r>
            <a:br>
              <a:rPr lang="tr-TR" dirty="0"/>
            </a:br>
            <a:r>
              <a:rPr lang="tr-TR" dirty="0"/>
              <a:t>1-Voltaj tipi –O/L </a:t>
            </a:r>
            <a:br>
              <a:rPr lang="tr-TR" dirty="0"/>
            </a:br>
            <a:r>
              <a:rPr lang="tr-TR" dirty="0"/>
              <a:t>2-Akım tipi-O/L</a:t>
            </a:r>
          </a:p>
        </p:txBody>
      </p:sp>
      <p:pic>
        <p:nvPicPr>
          <p:cNvPr id="2050" name="Picture 2" descr="http://i299.photobucket.com/albums/mm286/electricianforum/various/elc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81" y="2492897"/>
            <a:ext cx="2990261" cy="36803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ncrypted-tbn1.gstatic.com/images?q=tbn:ANd9GcR2EZAsTWAjaeNcLSZonxaOHKV3_1hfw51wPsNV7Fc23tkGgjATJ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844" y="2492896"/>
            <a:ext cx="5382598" cy="3721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37411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9216229" cy="5530626"/>
          </a:xfrm>
        </p:spPr>
        <p:txBody>
          <a:bodyPr>
            <a:normAutofit/>
          </a:bodyPr>
          <a:lstStyle/>
          <a:p>
            <a:pPr algn="l"/>
            <a:r>
              <a:rPr lang="tr-TR" dirty="0" smtClean="0">
                <a:solidFill>
                  <a:srgbClr val="FF0000"/>
                </a:solidFill>
              </a:rPr>
              <a:t>MERKEZİ TOPRAKLAMA</a:t>
            </a:r>
            <a:r>
              <a:rPr lang="tr-TR" dirty="0" smtClean="0"/>
              <a:t/>
            </a:r>
            <a:br>
              <a:rPr lang="tr-TR" dirty="0" smtClean="0"/>
            </a:br>
            <a:r>
              <a:rPr lang="tr-TR" dirty="0"/>
              <a:t/>
            </a:r>
            <a:br>
              <a:rPr lang="tr-TR" dirty="0"/>
            </a:br>
            <a:r>
              <a:rPr lang="tr-TR" dirty="0" smtClean="0">
                <a:solidFill>
                  <a:srgbClr val="00B0F0"/>
                </a:solidFill>
              </a:rPr>
              <a:t>Rm=U/kI</a:t>
            </a:r>
            <a:r>
              <a:rPr lang="tr-TR" dirty="0" smtClean="0"/>
              <a:t/>
            </a:r>
            <a:br>
              <a:rPr lang="tr-TR" dirty="0" smtClean="0"/>
            </a:br>
            <a:r>
              <a:rPr lang="tr-TR" dirty="0" smtClean="0"/>
              <a:t>U=tek faz gerilim</a:t>
            </a:r>
            <a:br>
              <a:rPr lang="tr-TR" dirty="0" smtClean="0"/>
            </a:br>
            <a:r>
              <a:rPr lang="tr-TR" dirty="0" smtClean="0"/>
              <a:t>I:Ana kesici kapasite akımı</a:t>
            </a:r>
            <a:br>
              <a:rPr lang="tr-TR" dirty="0" smtClean="0"/>
            </a:br>
            <a:r>
              <a:rPr lang="tr-TR" dirty="0" smtClean="0"/>
              <a:t>k:1.5 mcb-mccb</a:t>
            </a:r>
            <a:r>
              <a:rPr lang="tr-TR" dirty="0"/>
              <a:t/>
            </a:r>
            <a:br>
              <a:rPr lang="tr-TR" dirty="0"/>
            </a:br>
            <a:r>
              <a:rPr lang="tr-TR" dirty="0" smtClean="0"/>
              <a:t>k:2.4 teli değişmeyen sigorta</a:t>
            </a:r>
            <a:br>
              <a:rPr lang="tr-TR" dirty="0" smtClean="0"/>
            </a:br>
            <a:r>
              <a:rPr lang="tr-TR" dirty="0" smtClean="0"/>
              <a:t>k:3 teli değişen sigorta</a:t>
            </a:r>
            <a:endParaRPr lang="tr-TR" dirty="0"/>
          </a:p>
        </p:txBody>
      </p:sp>
    </p:spTree>
    <p:extLst>
      <p:ext uri="{BB962C8B-B14F-4D97-AF65-F5344CB8AC3E}">
        <p14:creationId xmlns:p14="http://schemas.microsoft.com/office/powerpoint/2010/main" val="424887072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c8.alamy.com/comp/B2M85H/earth-bonding-wires-on-central-heating-pipes-B2M85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489" y="332657"/>
            <a:ext cx="9049005" cy="30243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pper Str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71" y="3453800"/>
            <a:ext cx="3978442" cy="32811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keison.co.uk/furse/images/air_termination_network_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8931" y="3315468"/>
            <a:ext cx="5385151" cy="345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76988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16463" y="332656"/>
                <a:ext cx="9907101" cy="6120680"/>
              </a:xfrm>
            </p:spPr>
            <p:txBody>
              <a:bodyPr>
                <a:normAutofit fontScale="90000"/>
              </a:bodyPr>
              <a:lstStyle/>
              <a:p>
                <a:pPr algn="l"/>
                <a:r>
                  <a:rPr lang="tr-TR" dirty="0" smtClean="0">
                    <a:solidFill>
                      <a:srgbClr val="FF0000"/>
                    </a:solidFill>
                  </a:rPr>
                  <a:t>KABLO SEÇİMİ VE KORUMASI</a:t>
                </a:r>
                <a:r>
                  <a:rPr lang="tr-TR" dirty="0" smtClean="0"/>
                  <a:t/>
                </a:r>
                <a:br>
                  <a:rPr lang="tr-TR" dirty="0" smtClean="0"/>
                </a:br>
                <a:r>
                  <a:rPr lang="tr-TR" dirty="0" smtClean="0"/>
                  <a:t>1-         Yük hesabı</a:t>
                </a:r>
                <a:br>
                  <a:rPr lang="tr-TR" dirty="0" smtClean="0"/>
                </a:br>
                <a:r>
                  <a:rPr lang="tr-TR" dirty="0" smtClean="0"/>
                  <a:t>             </a:t>
                </a:r>
                <a:r>
                  <a:rPr lang="tr-TR" dirty="0" smtClean="0">
                    <a:solidFill>
                      <a:srgbClr val="0070C0"/>
                    </a:solidFill>
                  </a:rPr>
                  <a:t>P=VI (pf) tek faz</a:t>
                </a:r>
                <a:r>
                  <a:rPr lang="tr-TR" dirty="0"/>
                  <a:t/>
                </a:r>
                <a:br>
                  <a:rPr lang="tr-TR" dirty="0"/>
                </a:br>
                <a:r>
                  <a:rPr lang="tr-TR" dirty="0" smtClean="0"/>
                  <a:t>              </a:t>
                </a:r>
                <a:r>
                  <a:rPr lang="tr-TR" dirty="0" smtClean="0">
                    <a:solidFill>
                      <a:srgbClr val="00B050"/>
                    </a:solidFill>
                  </a:rPr>
                  <a:t>P=</a:t>
                </a:r>
                <a14:m>
                  <m:oMath xmlns:m="http://schemas.openxmlformats.org/officeDocument/2006/math">
                    <m:r>
                      <a:rPr lang="tr-TR" i="1" smtClean="0">
                        <a:solidFill>
                          <a:srgbClr val="00B050"/>
                        </a:solidFill>
                        <a:latin typeface="Cambria Math"/>
                        <a:ea typeface="Cambria Math"/>
                      </a:rPr>
                      <m:t>√</m:t>
                    </m:r>
                    <m:r>
                      <a:rPr lang="tr-TR" b="0" i="1" smtClean="0">
                        <a:solidFill>
                          <a:srgbClr val="00B050"/>
                        </a:solidFill>
                        <a:latin typeface="Cambria Math"/>
                        <a:ea typeface="Cambria Math"/>
                      </a:rPr>
                      <m:t>3</m:t>
                    </m:r>
                  </m:oMath>
                </a14:m>
                <a:r>
                  <a:rPr lang="tr-TR" dirty="0" smtClean="0">
                    <a:solidFill>
                      <a:srgbClr val="00B050"/>
                    </a:solidFill>
                  </a:rPr>
                  <a:t>VI </a:t>
                </a:r>
                <a:r>
                  <a:rPr lang="tr-TR" dirty="0">
                    <a:solidFill>
                      <a:srgbClr val="00B050"/>
                    </a:solidFill>
                  </a:rPr>
                  <a:t>(pf) </a:t>
                </a:r>
                <a:r>
                  <a:rPr lang="tr-TR" dirty="0" smtClean="0">
                    <a:solidFill>
                      <a:srgbClr val="00B050"/>
                    </a:solidFill>
                  </a:rPr>
                  <a:t> üç faz</a:t>
                </a:r>
                <a:r>
                  <a:rPr lang="tr-TR" dirty="0" smtClean="0"/>
                  <a:t/>
                </a:r>
                <a:br>
                  <a:rPr lang="tr-TR" dirty="0" smtClean="0"/>
                </a:br>
                <a:r>
                  <a:rPr lang="tr-TR" dirty="0" smtClean="0"/>
                  <a:t>2-          tek faz veya üç faz akım</a:t>
                </a:r>
                <a:br>
                  <a:rPr lang="tr-TR" dirty="0" smtClean="0"/>
                </a:br>
                <a:r>
                  <a:rPr lang="tr-TR" dirty="0" smtClean="0"/>
                  <a:t>3-          kablo seçimi</a:t>
                </a:r>
                <a:br>
                  <a:rPr lang="tr-TR" dirty="0" smtClean="0"/>
                </a:br>
                <a:r>
                  <a:rPr lang="tr-TR" dirty="0" smtClean="0"/>
                  <a:t>4-          gerilim düşümü</a:t>
                </a:r>
                <a:br>
                  <a:rPr lang="tr-TR" dirty="0" smtClean="0"/>
                </a:br>
                <a:r>
                  <a:rPr lang="tr-TR" dirty="0" smtClean="0"/>
                  <a:t>5-          sigorta seçimi</a:t>
                </a:r>
                <a:br>
                  <a:rPr lang="tr-TR" dirty="0" smtClean="0"/>
                </a:br>
                <a:endParaRPr lang="tr-TR"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07504" y="332656"/>
                <a:ext cx="9145016" cy="6120680"/>
              </a:xfrm>
              <a:blipFill rotWithShape="1">
                <a:blip r:embed="rId2"/>
                <a:stretch>
                  <a:fillRect l="-2400"/>
                </a:stretch>
              </a:blipFill>
            </p:spPr>
            <p:txBody>
              <a:bodyPr/>
              <a:lstStyle/>
              <a:p>
                <a:r>
                  <a:rPr lang="tr-TR">
                    <a:noFill/>
                  </a:rPr>
                  <a:t> </a:t>
                </a:r>
              </a:p>
            </p:txBody>
          </p:sp>
        </mc:Fallback>
      </mc:AlternateContent>
    </p:spTree>
    <p:extLst>
      <p:ext uri="{BB962C8B-B14F-4D97-AF65-F5344CB8AC3E}">
        <p14:creationId xmlns:p14="http://schemas.microsoft.com/office/powerpoint/2010/main" val="10203128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495300" y="274638"/>
                <a:ext cx="8915400" cy="5962674"/>
              </a:xfrm>
            </p:spPr>
            <p:txBody>
              <a:bodyPr/>
              <a:lstStyle/>
              <a:p>
                <a:pPr algn="l"/>
                <a:r>
                  <a:rPr lang="tr-TR" dirty="0" smtClean="0">
                    <a:solidFill>
                      <a:srgbClr val="FF0000"/>
                    </a:solidFill>
                  </a:rPr>
                  <a:t>MEGER İLE ARIZA BULMA</a:t>
                </a:r>
                <a:r>
                  <a:rPr lang="tr-TR" dirty="0" smtClean="0"/>
                  <a:t/>
                </a:r>
                <a:br>
                  <a:rPr lang="tr-TR" dirty="0" smtClean="0"/>
                </a:br>
                <a:r>
                  <a:rPr lang="tr-TR" dirty="0" smtClean="0"/>
                  <a:t>1- AÇIK DEVRE  R=</a:t>
                </a:r>
                <a14:m>
                  <m:oMath xmlns:m="http://schemas.openxmlformats.org/officeDocument/2006/math">
                    <m:r>
                      <a:rPr lang="tr-TR" i="1" smtClean="0">
                        <a:latin typeface="Cambria Math"/>
                        <a:ea typeface="Cambria Math"/>
                      </a:rPr>
                      <m:t>∞</m:t>
                    </m:r>
                  </m:oMath>
                </a14:m>
                <a:r>
                  <a:rPr lang="tr-TR" dirty="0" smtClean="0"/>
                  <a:t/>
                </a:r>
                <a:br>
                  <a:rPr lang="tr-TR" dirty="0" smtClean="0"/>
                </a:br>
                <a:r>
                  <a:rPr lang="tr-TR" dirty="0" smtClean="0"/>
                  <a:t>2-KISA DEVRE R=0 ohm</a:t>
                </a:r>
                <a:br>
                  <a:rPr lang="tr-TR" dirty="0" smtClean="0"/>
                </a:br>
                <a:r>
                  <a:rPr lang="tr-TR" dirty="0" smtClean="0"/>
                  <a:t>3-KAPALI DEVRE</a:t>
                </a:r>
                <a:br>
                  <a:rPr lang="tr-TR" dirty="0" smtClean="0"/>
                </a:br>
                <a:r>
                  <a:rPr lang="tr-TR" dirty="0" smtClean="0"/>
                  <a:t>R=57(60)ohm  1kw</a:t>
                </a:r>
                <a:br>
                  <a:rPr lang="tr-TR" dirty="0" smtClean="0"/>
                </a:br>
                <a:r>
                  <a:rPr lang="tr-TR" dirty="0" smtClean="0"/>
                  <a:t/>
                </a:r>
                <a:br>
                  <a:rPr lang="tr-TR" dirty="0" smtClean="0"/>
                </a:br>
                <a:r>
                  <a:rPr lang="tr-TR" dirty="0" smtClean="0"/>
                  <a:t> </a:t>
                </a:r>
                <a:endParaRPr lang="tr-TR"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457200" y="274638"/>
                <a:ext cx="8229600" cy="5962674"/>
              </a:xfrm>
              <a:blipFill rotWithShape="1">
                <a:blip r:embed="rId2"/>
                <a:stretch>
                  <a:fillRect l="-2963"/>
                </a:stretch>
              </a:blipFill>
            </p:spPr>
            <p:txBody>
              <a:bodyPr/>
              <a:lstStyle/>
              <a:p>
                <a:r>
                  <a:rPr lang="tr-TR">
                    <a:noFill/>
                  </a:rPr>
                  <a:t> </a:t>
                </a:r>
              </a:p>
            </p:txBody>
          </p:sp>
        </mc:Fallback>
      </mc:AlternateContent>
    </p:spTree>
    <p:extLst>
      <p:ext uri="{BB962C8B-B14F-4D97-AF65-F5344CB8AC3E}">
        <p14:creationId xmlns:p14="http://schemas.microsoft.com/office/powerpoint/2010/main" val="3846274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1 Başlık"/>
          <p:cNvSpPr>
            <a:spLocks noGrp="1"/>
          </p:cNvSpPr>
          <p:nvPr>
            <p:ph type="title"/>
          </p:nvPr>
        </p:nvSpPr>
        <p:spPr>
          <a:xfrm>
            <a:off x="428229" y="476250"/>
            <a:ext cx="8915400" cy="725488"/>
          </a:xfrm>
        </p:spPr>
        <p:txBody>
          <a:bodyPr>
            <a:normAutofit fontScale="90000"/>
          </a:bodyPr>
          <a:lstStyle/>
          <a:p>
            <a:pPr eaLnBrk="1" hangingPunct="1"/>
            <a:r>
              <a:rPr lang="tr-TR" b="1" smtClean="0"/>
              <a:t>Tanımlar</a:t>
            </a:r>
          </a:p>
        </p:txBody>
      </p:sp>
      <p:sp>
        <p:nvSpPr>
          <p:cNvPr id="186371" name="2 İçerik Yer Tutucusu"/>
          <p:cNvSpPr>
            <a:spLocks noGrp="1"/>
          </p:cNvSpPr>
          <p:nvPr>
            <p:ph idx="1"/>
          </p:nvPr>
        </p:nvSpPr>
        <p:spPr>
          <a:xfrm>
            <a:off x="507339" y="1341439"/>
            <a:ext cx="8915400" cy="3743325"/>
          </a:xfrm>
        </p:spPr>
        <p:txBody>
          <a:bodyPr/>
          <a:lstStyle/>
          <a:p>
            <a:pPr eaLnBrk="1" hangingPunct="1"/>
            <a:r>
              <a:rPr lang="tr-TR" sz="2800" smtClean="0">
                <a:solidFill>
                  <a:srgbClr val="FF0000"/>
                </a:solidFill>
              </a:rPr>
              <a:t>OHM Kanunu: </a:t>
            </a:r>
            <a:r>
              <a:rPr lang="tr-TR" sz="2800" smtClean="0">
                <a:solidFill>
                  <a:schemeClr val="tx1"/>
                </a:solidFill>
              </a:rPr>
              <a:t>Bir elektrik devresinde; Akım, Voltaj ve Direnç arasında bir ilişki vardır. Bu ilişki </a:t>
            </a:r>
            <a:r>
              <a:rPr lang="tr-TR" sz="2800" u="sng" smtClean="0">
                <a:solidFill>
                  <a:schemeClr val="tx1"/>
                </a:solidFill>
              </a:rPr>
              <a:t>Ohm Kanunu</a:t>
            </a:r>
            <a:r>
              <a:rPr lang="tr-TR" sz="2800" smtClean="0">
                <a:solidFill>
                  <a:schemeClr val="tx1"/>
                </a:solidFill>
              </a:rPr>
              <a:t> ile açıklanır.</a:t>
            </a:r>
          </a:p>
          <a:p>
            <a:pPr eaLnBrk="1" hangingPunct="1"/>
            <a:r>
              <a:rPr lang="tr-TR" sz="2800" smtClean="0">
                <a:solidFill>
                  <a:schemeClr val="tx1"/>
                </a:solidFill>
              </a:rPr>
              <a:t>Bir elektrik devresinde iki nokta arasındaki iletken üzerinden geçen akım, </a:t>
            </a:r>
            <a:r>
              <a:rPr lang="tr-TR" sz="2800" u="sng" smtClean="0">
                <a:solidFill>
                  <a:schemeClr val="tx1"/>
                </a:solidFill>
              </a:rPr>
              <a:t>potansiyel fark </a:t>
            </a:r>
            <a:r>
              <a:rPr lang="tr-TR" sz="2800" smtClean="0">
                <a:solidFill>
                  <a:schemeClr val="tx1"/>
                </a:solidFill>
              </a:rPr>
              <a:t>ile </a:t>
            </a:r>
            <a:r>
              <a:rPr lang="tr-TR" sz="2800" u="sng" smtClean="0">
                <a:solidFill>
                  <a:schemeClr val="tx1"/>
                </a:solidFill>
              </a:rPr>
              <a:t>doğru</a:t>
            </a:r>
            <a:r>
              <a:rPr lang="tr-TR" sz="2800" smtClean="0">
                <a:solidFill>
                  <a:schemeClr val="tx1"/>
                </a:solidFill>
              </a:rPr>
              <a:t>; iki nokta arasındaki </a:t>
            </a:r>
            <a:r>
              <a:rPr lang="tr-TR" sz="2800" u="sng" smtClean="0">
                <a:solidFill>
                  <a:schemeClr val="tx1"/>
                </a:solidFill>
              </a:rPr>
              <a:t>direnç</a:t>
            </a:r>
            <a:r>
              <a:rPr lang="tr-TR" sz="2800" smtClean="0">
                <a:solidFill>
                  <a:schemeClr val="tx1"/>
                </a:solidFill>
              </a:rPr>
              <a:t> ile </a:t>
            </a:r>
            <a:r>
              <a:rPr lang="tr-TR" sz="2800" u="sng" smtClean="0">
                <a:solidFill>
                  <a:schemeClr val="tx1"/>
                </a:solidFill>
              </a:rPr>
              <a:t>ters</a:t>
            </a:r>
            <a:r>
              <a:rPr lang="tr-TR" sz="2800" smtClean="0">
                <a:solidFill>
                  <a:schemeClr val="tx1"/>
                </a:solidFill>
              </a:rPr>
              <a:t> orantılıdır.  </a:t>
            </a:r>
          </a:p>
        </p:txBody>
      </p:sp>
      <p:pic>
        <p:nvPicPr>
          <p:cNvPr id="1863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6648" y="4724400"/>
            <a:ext cx="1203854"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Dikdörtgen"/>
          <p:cNvSpPr/>
          <p:nvPr/>
        </p:nvSpPr>
        <p:spPr>
          <a:xfrm>
            <a:off x="3246967" y="4724400"/>
            <a:ext cx="1169458" cy="8651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graphicFrame>
        <p:nvGraphicFramePr>
          <p:cNvPr id="186374" name="Object 4"/>
          <p:cNvGraphicFramePr>
            <a:graphicFrameLocks noChangeAspect="1"/>
          </p:cNvGraphicFramePr>
          <p:nvPr/>
        </p:nvGraphicFramePr>
        <p:xfrm>
          <a:off x="6669352" y="4292601"/>
          <a:ext cx="2270125" cy="2339975"/>
        </p:xfrm>
        <a:graphic>
          <a:graphicData uri="http://schemas.openxmlformats.org/presentationml/2006/ole">
            <mc:AlternateContent xmlns:mc="http://schemas.openxmlformats.org/markup-compatibility/2006">
              <mc:Choice xmlns:v="urn:schemas-microsoft-com:vml" Requires="v">
                <p:oleObj spid="_x0000_s1047" name="Bit Eşlem Resmi" r:id="rId5" imgW="3809524" imgH="2857899" progId="Paint.Picture">
                  <p:embed/>
                </p:oleObj>
              </mc:Choice>
              <mc:Fallback>
                <p:oleObj name="Bit Eşlem Resmi" r:id="rId5" imgW="3809524" imgH="285789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9352" y="4292601"/>
                        <a:ext cx="2270125" cy="233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6375" name="7 Metin kutusu"/>
          <p:cNvSpPr txBox="1">
            <a:spLocks noChangeArrowheads="1"/>
          </p:cNvSpPr>
          <p:nvPr/>
        </p:nvSpPr>
        <p:spPr bwMode="auto">
          <a:xfrm>
            <a:off x="1129904" y="6021388"/>
            <a:ext cx="39795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a:solidFill>
                  <a:schemeClr val="tx1"/>
                </a:solidFill>
                <a:latin typeface="Calibri" pitchFamily="34" charset="0"/>
                <a:cs typeface="Arial" charset="0"/>
              </a:rPr>
              <a:t>Direnç Birimi: </a:t>
            </a:r>
            <a:r>
              <a:rPr lang="tr-TR">
                <a:solidFill>
                  <a:srgbClr val="C00000"/>
                </a:solidFill>
                <a:latin typeface="Calibri" pitchFamily="34" charset="0"/>
                <a:cs typeface="Arial" charset="0"/>
              </a:rPr>
              <a:t>ohm</a:t>
            </a:r>
            <a:r>
              <a:rPr lang="tr-TR">
                <a:solidFill>
                  <a:schemeClr val="tx1"/>
                </a:solidFill>
                <a:latin typeface="Calibri" pitchFamily="34" charset="0"/>
                <a:cs typeface="Arial" charset="0"/>
              </a:rPr>
              <a:t>’dur.</a:t>
            </a:r>
          </a:p>
        </p:txBody>
      </p:sp>
      <p:sp>
        <p:nvSpPr>
          <p:cNvPr id="9" name="8 Dikdörtgen"/>
          <p:cNvSpPr/>
          <p:nvPr/>
        </p:nvSpPr>
        <p:spPr>
          <a:xfrm>
            <a:off x="1129904" y="5949951"/>
            <a:ext cx="3276203" cy="574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86377"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F8C08727-F2DF-413B-A25A-481EE5156CB6}" type="slidenum">
              <a:rPr lang="tr-TR" sz="1400" smtClean="0">
                <a:solidFill>
                  <a:srgbClr val="FFFFFF"/>
                </a:solidFill>
              </a:rPr>
              <a:pPr eaLnBrk="1" hangingPunct="1">
                <a:buFont typeface="Times New Roman" pitchFamily="18" charset="0"/>
                <a:buNone/>
              </a:pPr>
              <a:t>14</a:t>
            </a:fld>
            <a:endParaRPr lang="tr-TR" sz="1400" smtClean="0">
              <a:solidFill>
                <a:srgbClr val="FFFFFF"/>
              </a:solidFill>
            </a:endParaRPr>
          </a:p>
        </p:txBody>
      </p:sp>
    </p:spTree>
    <p:extLst>
      <p:ext uri="{BB962C8B-B14F-4D97-AF65-F5344CB8AC3E}">
        <p14:creationId xmlns:p14="http://schemas.microsoft.com/office/powerpoint/2010/main" val="124464859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6634"/>
            <a:ext cx="8420100" cy="1008111"/>
          </a:xfrm>
        </p:spPr>
        <p:txBody>
          <a:bodyPr>
            <a:normAutofit/>
          </a:bodyPr>
          <a:lstStyle/>
          <a:p>
            <a:r>
              <a:rPr lang="tr-TR" dirty="0" smtClean="0">
                <a:solidFill>
                  <a:srgbClr val="FF0000"/>
                </a:solidFill>
              </a:rPr>
              <a:t>KIB-TEK KONTROLU</a:t>
            </a:r>
            <a:endParaRPr lang="tr-TR" dirty="0"/>
          </a:p>
        </p:txBody>
      </p:sp>
      <p:sp>
        <p:nvSpPr>
          <p:cNvPr id="3" name="Subtitle 2"/>
          <p:cNvSpPr>
            <a:spLocks noGrp="1"/>
          </p:cNvSpPr>
          <p:nvPr>
            <p:ph type="subTitle" idx="1"/>
          </p:nvPr>
        </p:nvSpPr>
        <p:spPr>
          <a:xfrm>
            <a:off x="272480" y="908720"/>
            <a:ext cx="9361040" cy="5616624"/>
          </a:xfrm>
        </p:spPr>
        <p:txBody>
          <a:bodyPr/>
          <a:lstStyle/>
          <a:p>
            <a:pPr marL="514350" indent="-514350" algn="l">
              <a:buFont typeface="+mj-lt"/>
              <a:buAutoNum type="arabicParenR"/>
            </a:pPr>
            <a:r>
              <a:rPr lang="tr-TR" dirty="0" smtClean="0">
                <a:solidFill>
                  <a:schemeClr val="tx1"/>
                </a:solidFill>
              </a:rPr>
              <a:t>Gözlem testi</a:t>
            </a:r>
          </a:p>
          <a:p>
            <a:pPr marL="514350" indent="-514350" algn="l">
              <a:buFont typeface="+mj-lt"/>
              <a:buAutoNum type="arabicParenR"/>
            </a:pPr>
            <a:r>
              <a:rPr lang="tr-TR" dirty="0" smtClean="0">
                <a:solidFill>
                  <a:schemeClr val="tx1"/>
                </a:solidFill>
              </a:rPr>
              <a:t>Yalıtım testi  R≥1M</a:t>
            </a:r>
            <a:r>
              <a:rPr lang="el-GR" dirty="0" smtClean="0">
                <a:solidFill>
                  <a:schemeClr val="tx1"/>
                </a:solidFill>
              </a:rPr>
              <a:t>Ω</a:t>
            </a:r>
            <a:endParaRPr lang="tr-TR" dirty="0" smtClean="0">
              <a:solidFill>
                <a:schemeClr val="tx1"/>
              </a:solidFill>
            </a:endParaRPr>
          </a:p>
          <a:p>
            <a:pPr marL="514350" indent="-514350" algn="l">
              <a:buFont typeface="+mj-lt"/>
              <a:buAutoNum type="arabicParenR"/>
            </a:pPr>
            <a:r>
              <a:rPr lang="tr-TR" dirty="0" smtClean="0">
                <a:solidFill>
                  <a:schemeClr val="tx1"/>
                </a:solidFill>
              </a:rPr>
              <a:t>İletim testi    R≤1</a:t>
            </a:r>
            <a:r>
              <a:rPr lang="el-GR" dirty="0" smtClean="0">
                <a:solidFill>
                  <a:schemeClr val="tx1"/>
                </a:solidFill>
              </a:rPr>
              <a:t>Ω</a:t>
            </a:r>
            <a:endParaRPr lang="tr-TR" dirty="0" smtClean="0">
              <a:solidFill>
                <a:schemeClr val="tx1"/>
              </a:solidFill>
            </a:endParaRPr>
          </a:p>
          <a:p>
            <a:pPr marL="514350" indent="-514350" algn="l">
              <a:buFont typeface="+mj-lt"/>
              <a:buAutoNum type="arabicParenR"/>
            </a:pPr>
            <a:r>
              <a:rPr lang="tr-TR" dirty="0" smtClean="0">
                <a:solidFill>
                  <a:schemeClr val="tx1"/>
                </a:solidFill>
              </a:rPr>
              <a:t>Polarite tesi</a:t>
            </a:r>
          </a:p>
          <a:p>
            <a:pPr marL="514350" indent="-514350" algn="l">
              <a:buFont typeface="+mj-lt"/>
              <a:buAutoNum type="arabicParenR"/>
            </a:pPr>
            <a:r>
              <a:rPr lang="tr-TR" dirty="0" smtClean="0">
                <a:solidFill>
                  <a:schemeClr val="tx1"/>
                </a:solidFill>
              </a:rPr>
              <a:t>Topraklama testi</a:t>
            </a:r>
          </a:p>
          <a:p>
            <a:pPr marL="514350" indent="-514350">
              <a:buFont typeface="+mj-lt"/>
              <a:buAutoNum type="arabicParenR"/>
            </a:pPr>
            <a:endParaRPr lang="tr-TR" dirty="0" smtClean="0">
              <a:solidFill>
                <a:schemeClr val="tx1"/>
              </a:solidFill>
            </a:endParaRPr>
          </a:p>
          <a:p>
            <a:pPr marL="514350" indent="-514350">
              <a:buFont typeface="+mj-lt"/>
              <a:buAutoNum type="arabicParenR"/>
            </a:pPr>
            <a:endParaRPr lang="tr-TR" dirty="0" smtClean="0">
              <a:solidFill>
                <a:schemeClr val="tx1"/>
              </a:solidFill>
            </a:endParaRPr>
          </a:p>
          <a:p>
            <a:pPr marL="3714750" lvl="7" indent="-514350">
              <a:buFont typeface="+mj-lt"/>
              <a:buAutoNum type="arabicParenR"/>
            </a:pPr>
            <a:endParaRPr lang="tr-TR" dirty="0">
              <a:solidFill>
                <a:schemeClr val="tx1"/>
              </a:solidFill>
            </a:endParaRPr>
          </a:p>
        </p:txBody>
      </p:sp>
    </p:spTree>
    <p:extLst>
      <p:ext uri="{BB962C8B-B14F-4D97-AF65-F5344CB8AC3E}">
        <p14:creationId xmlns:p14="http://schemas.microsoft.com/office/powerpoint/2010/main" val="388759367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endParaRPr lang="tr-TR"/>
          </a:p>
        </p:txBody>
      </p:sp>
    </p:spTree>
    <p:extLst>
      <p:ext uri="{BB962C8B-B14F-4D97-AF65-F5344CB8AC3E}">
        <p14:creationId xmlns:p14="http://schemas.microsoft.com/office/powerpoint/2010/main" val="9050962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ELEKTRİK TESİSAT MESLEĞİ</a:t>
            </a:r>
          </a:p>
        </p:txBody>
      </p:sp>
      <p:sp>
        <p:nvSpPr>
          <p:cNvPr id="3" name="Content Placeholder 2"/>
          <p:cNvSpPr>
            <a:spLocks noGrp="1"/>
          </p:cNvSpPr>
          <p:nvPr>
            <p:ph idx="1"/>
          </p:nvPr>
        </p:nvSpPr>
        <p:spPr>
          <a:xfrm>
            <a:off x="495300" y="4509121"/>
            <a:ext cx="7578047" cy="1617043"/>
          </a:xfrm>
        </p:spPr>
        <p:txBody>
          <a:bodyPr>
            <a:normAutofit lnSpcReduction="10000"/>
          </a:bodyPr>
          <a:lstStyle/>
          <a:p>
            <a:pPr>
              <a:spcBef>
                <a:spcPts val="600"/>
              </a:spcBef>
            </a:pPr>
            <a:r>
              <a:rPr lang="tr-TR" b="1" dirty="0">
                <a:solidFill>
                  <a:srgbClr val="002060"/>
                </a:solidFill>
                <a:latin typeface="Arial" charset="0"/>
              </a:rPr>
              <a:t>EETE 162 ELEKTRİK TESİSATI 1 </a:t>
            </a:r>
          </a:p>
          <a:p>
            <a:pPr>
              <a:spcBef>
                <a:spcPts val="600"/>
              </a:spcBef>
            </a:pPr>
            <a:endParaRPr lang="tr-TR" b="1" dirty="0">
              <a:solidFill>
                <a:srgbClr val="002060"/>
              </a:solidFill>
              <a:latin typeface="Arial" charset="0"/>
            </a:endParaRPr>
          </a:p>
          <a:p>
            <a:pPr>
              <a:spcBef>
                <a:spcPts val="600"/>
              </a:spcBef>
            </a:pPr>
            <a:r>
              <a:rPr lang="tr-TR" b="1" dirty="0">
                <a:solidFill>
                  <a:srgbClr val="002060"/>
                </a:solidFill>
                <a:latin typeface="Arial" charset="0"/>
              </a:rPr>
              <a:t>DERS  5</a:t>
            </a:r>
          </a:p>
          <a:p>
            <a:endParaRPr lang="tr-TR" dirty="0"/>
          </a:p>
        </p:txBody>
      </p:sp>
      <p:pic>
        <p:nvPicPr>
          <p:cNvPr id="1026" name="Picture 2" descr="http://files.bluedekorasyon.webnode.com.tr/200000061-ecd3bedcdf/elektri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820" y="1412777"/>
            <a:ext cx="6600681" cy="302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2347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6633"/>
            <a:ext cx="8420100" cy="1440160"/>
          </a:xfrm>
        </p:spPr>
        <p:txBody>
          <a:bodyPr>
            <a:normAutofit/>
          </a:bodyPr>
          <a:lstStyle/>
          <a:p>
            <a:r>
              <a:rPr lang="tr-TR" dirty="0" smtClean="0"/>
              <a:t>ELEKTRİK TESİSAT MESLEĞİ</a:t>
            </a:r>
            <a:br>
              <a:rPr lang="tr-TR" dirty="0" smtClean="0"/>
            </a:br>
            <a:r>
              <a:rPr lang="tr-TR" dirty="0" smtClean="0"/>
              <a:t>İşlemler Ve Safhaları </a:t>
            </a:r>
            <a:endParaRPr lang="tr-TR" dirty="0"/>
          </a:p>
        </p:txBody>
      </p:sp>
      <p:sp>
        <p:nvSpPr>
          <p:cNvPr id="3" name="Subtitle 2"/>
          <p:cNvSpPr>
            <a:spLocks noGrp="1"/>
          </p:cNvSpPr>
          <p:nvPr>
            <p:ph type="subTitle" idx="1"/>
          </p:nvPr>
        </p:nvSpPr>
        <p:spPr>
          <a:xfrm>
            <a:off x="506506" y="1844824"/>
            <a:ext cx="9205023" cy="3793976"/>
          </a:xfrm>
        </p:spPr>
        <p:txBody>
          <a:bodyPr/>
          <a:lstStyle/>
          <a:p>
            <a:pPr marL="457200" indent="-457200" algn="l">
              <a:buFont typeface="Arial" pitchFamily="34" charset="0"/>
              <a:buChar char="•"/>
            </a:pPr>
            <a:r>
              <a:rPr lang="tr-TR" sz="3600" dirty="0" smtClean="0">
                <a:solidFill>
                  <a:schemeClr val="tx1"/>
                </a:solidFill>
              </a:rPr>
              <a:t>Teklif verme aşaması</a:t>
            </a:r>
          </a:p>
          <a:p>
            <a:pPr marL="457200" indent="-457200" algn="l">
              <a:buFont typeface="Arial" pitchFamily="34" charset="0"/>
              <a:buChar char="•"/>
            </a:pPr>
            <a:r>
              <a:rPr lang="tr-TR" sz="3600" dirty="0" smtClean="0">
                <a:solidFill>
                  <a:schemeClr val="tx1"/>
                </a:solidFill>
              </a:rPr>
              <a:t>Vizeli Elektrik projesinin incelenmesi</a:t>
            </a:r>
          </a:p>
          <a:p>
            <a:pPr marL="457200" indent="-457200" algn="l">
              <a:buFont typeface="Arial" pitchFamily="34" charset="0"/>
              <a:buChar char="•"/>
            </a:pPr>
            <a:r>
              <a:rPr lang="tr-TR" sz="3600" dirty="0" smtClean="0">
                <a:solidFill>
                  <a:schemeClr val="tx1"/>
                </a:solidFill>
              </a:rPr>
              <a:t>Malzeme ve keşif raporunun hazırlanması </a:t>
            </a:r>
          </a:p>
          <a:p>
            <a:pPr marL="457200" indent="-457200" algn="l">
              <a:buFont typeface="Arial" pitchFamily="34" charset="0"/>
              <a:buChar char="•"/>
            </a:pPr>
            <a:r>
              <a:rPr lang="tr-TR" sz="3600" dirty="0" smtClean="0">
                <a:solidFill>
                  <a:schemeClr val="tx1"/>
                </a:solidFill>
              </a:rPr>
              <a:t>Malzeme türü işçilik zaman ve mekan dikkate alınarak teklifin sunulması.</a:t>
            </a:r>
          </a:p>
          <a:p>
            <a:pPr marL="457200" indent="-457200" algn="l">
              <a:buFont typeface="Arial" pitchFamily="34" charset="0"/>
              <a:buChar char="•"/>
            </a:pPr>
            <a:endParaRPr lang="tr-TR" sz="2400" dirty="0">
              <a:solidFill>
                <a:schemeClr val="tx1"/>
              </a:solidFill>
            </a:endParaRPr>
          </a:p>
        </p:txBody>
      </p:sp>
    </p:spTree>
    <p:extLst>
      <p:ext uri="{BB962C8B-B14F-4D97-AF65-F5344CB8AC3E}">
        <p14:creationId xmlns:p14="http://schemas.microsoft.com/office/powerpoint/2010/main" val="16391324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Tesisat Yürütülmesi işlemleri</a:t>
            </a:r>
            <a:endParaRPr lang="tr-TR" dirty="0"/>
          </a:p>
        </p:txBody>
      </p:sp>
      <p:sp>
        <p:nvSpPr>
          <p:cNvPr id="3" name="Content Placeholder 2"/>
          <p:cNvSpPr>
            <a:spLocks noGrp="1"/>
          </p:cNvSpPr>
          <p:nvPr>
            <p:ph idx="1"/>
          </p:nvPr>
        </p:nvSpPr>
        <p:spPr/>
        <p:txBody>
          <a:bodyPr>
            <a:normAutofit/>
          </a:bodyPr>
          <a:lstStyle/>
          <a:p>
            <a:r>
              <a:rPr lang="tr-TR" dirty="0" smtClean="0"/>
              <a:t>İnşaat,su tesisatçısı, demirci kalıpçı,ve boyacı vs mütahitler ile koordinasyon sağlama</a:t>
            </a:r>
          </a:p>
          <a:p>
            <a:r>
              <a:rPr lang="tr-TR" dirty="0" smtClean="0"/>
              <a:t>Temel aşama işlemleri (rogar ve borularının döşenmesi)</a:t>
            </a:r>
          </a:p>
          <a:p>
            <a:r>
              <a:rPr lang="tr-TR" dirty="0" smtClean="0"/>
              <a:t>Tavan döşeme işlemleri</a:t>
            </a:r>
          </a:p>
          <a:p>
            <a:r>
              <a:rPr lang="tr-TR" dirty="0" smtClean="0"/>
              <a:t>Yer boruları ve toprak hattı borularının döşenmesi</a:t>
            </a:r>
          </a:p>
          <a:p>
            <a:r>
              <a:rPr lang="tr-TR" dirty="0" smtClean="0"/>
              <a:t>Şalter demir kutu ve sayaç dolaplarının monte edilmesi</a:t>
            </a:r>
          </a:p>
          <a:p>
            <a:endParaRPr lang="tr-TR" dirty="0" smtClean="0"/>
          </a:p>
          <a:p>
            <a:endParaRPr lang="tr-TR" dirty="0"/>
          </a:p>
        </p:txBody>
      </p:sp>
    </p:spTree>
    <p:extLst>
      <p:ext uri="{BB962C8B-B14F-4D97-AF65-F5344CB8AC3E}">
        <p14:creationId xmlns:p14="http://schemas.microsoft.com/office/powerpoint/2010/main" val="56067795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70914"/>
            <a:ext cx="8915400" cy="45719"/>
          </a:xfrm>
        </p:spPr>
        <p:txBody>
          <a:bodyPr>
            <a:normAutofit fontScale="90000"/>
          </a:bodyPr>
          <a:lstStyle/>
          <a:p>
            <a:r>
              <a:rPr lang="tr-TR" dirty="0"/>
              <a:t>.</a:t>
            </a:r>
          </a:p>
        </p:txBody>
      </p:sp>
      <p:sp>
        <p:nvSpPr>
          <p:cNvPr id="3" name="Content Placeholder 2"/>
          <p:cNvSpPr>
            <a:spLocks noGrp="1"/>
          </p:cNvSpPr>
          <p:nvPr>
            <p:ph idx="1"/>
          </p:nvPr>
        </p:nvSpPr>
        <p:spPr>
          <a:xfrm>
            <a:off x="495300" y="404665"/>
            <a:ext cx="8915400" cy="5721499"/>
          </a:xfrm>
        </p:spPr>
        <p:txBody>
          <a:bodyPr/>
          <a:lstStyle/>
          <a:p>
            <a:r>
              <a:rPr lang="tr-TR" dirty="0" smtClean="0"/>
              <a:t>Kablo çekim işlemleri</a:t>
            </a:r>
          </a:p>
          <a:p>
            <a:r>
              <a:rPr lang="tr-TR" dirty="0" smtClean="0"/>
              <a:t>Boya ve fayans işleri sonrası elektrik aksesuarlarının monte edilmesi </a:t>
            </a:r>
          </a:p>
          <a:p>
            <a:r>
              <a:rPr lang="tr-TR" dirty="0" smtClean="0"/>
              <a:t>Priz anahtarlar lamba kutusu DT Toprak otomatiği  topaklama hatları vs cihazların bağlantılarının yapılması</a:t>
            </a:r>
          </a:p>
          <a:p>
            <a:r>
              <a:rPr lang="tr-TR" dirty="0" smtClean="0"/>
              <a:t>Tesisat kontrolunun (Megerleme) yapılması</a:t>
            </a:r>
          </a:p>
          <a:p>
            <a:r>
              <a:rPr lang="tr-TR" dirty="0" smtClean="0"/>
              <a:t>Elekrtik bağlanması ve KIB TEK kontrolu için mürecaat dosyasının hazırlanıp sunulması</a:t>
            </a:r>
            <a:endParaRPr lang="tr-TR" dirty="0"/>
          </a:p>
        </p:txBody>
      </p:sp>
    </p:spTree>
    <p:extLst>
      <p:ext uri="{BB962C8B-B14F-4D97-AF65-F5344CB8AC3E}">
        <p14:creationId xmlns:p14="http://schemas.microsoft.com/office/powerpoint/2010/main" val="388728829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eete 162 ders  2015\lamba anahtar şemaları\images (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72" y="294236"/>
            <a:ext cx="2496277" cy="26809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eete 162 ders  2015\lamba anahtar şemaları\images (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836" y="476672"/>
            <a:ext cx="5460606" cy="27363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eete 162 ders  2015\lamba anahtar şemaları\images (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505" y="3861048"/>
            <a:ext cx="3436805"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eete 162 ders  2015\lamba anahtar şemaları\images (1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3309" y="3897052"/>
            <a:ext cx="2881899" cy="23042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eete 162 ders  2015\lamba anahtar şemaları\images (2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5208" y="3897053"/>
            <a:ext cx="2858054" cy="2304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5894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eete 162 ders  2015\lamba anahtar şemaları\images (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525" y="365199"/>
            <a:ext cx="2418268" cy="21411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eete 162 ders  2015\lamba anahtar şemaları\images (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259" y="365198"/>
            <a:ext cx="2737906" cy="20238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eete 162 ders  2015\lamba anahtar şemaları\images (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182" y="410744"/>
            <a:ext cx="3042338" cy="210352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eete 162 ders  2015\lamba anahtar şemaları\images (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380" y="3425717"/>
            <a:ext cx="2672556"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Admin\Desktop\eete 162 ders  2015\lamba anahtar şemaları\images (2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0836" y="3406667"/>
            <a:ext cx="2651919"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Admin\Desktop\eete 162 ders  2015\lamba anahtar şemaları\images (2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7409" y="3511442"/>
            <a:ext cx="2951163"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0508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Tesisat Kontrol için yapılacak testler</a:t>
            </a:r>
            <a:endParaRPr lang="tr-TR" dirty="0"/>
          </a:p>
        </p:txBody>
      </p:sp>
      <p:sp>
        <p:nvSpPr>
          <p:cNvPr id="3" name="Content Placeholder 2"/>
          <p:cNvSpPr>
            <a:spLocks noGrp="1"/>
          </p:cNvSpPr>
          <p:nvPr>
            <p:ph idx="1"/>
          </p:nvPr>
        </p:nvSpPr>
        <p:spPr/>
        <p:txBody>
          <a:bodyPr/>
          <a:lstStyle/>
          <a:p>
            <a:r>
              <a:rPr lang="tr-TR" dirty="0" smtClean="0"/>
              <a:t>Gözlem Testi</a:t>
            </a:r>
          </a:p>
          <a:p>
            <a:r>
              <a:rPr lang="tr-TR" dirty="0" smtClean="0"/>
              <a:t>Yalıtım Testi</a:t>
            </a:r>
          </a:p>
          <a:p>
            <a:r>
              <a:rPr lang="tr-TR" dirty="0" smtClean="0"/>
              <a:t>İletim Testi</a:t>
            </a:r>
          </a:p>
          <a:p>
            <a:r>
              <a:rPr lang="tr-TR" dirty="0" smtClean="0"/>
              <a:t>Polarite Testi</a:t>
            </a:r>
          </a:p>
          <a:p>
            <a:r>
              <a:rPr lang="tr-TR" dirty="0" smtClean="0"/>
              <a:t>Topraklama Testi</a:t>
            </a:r>
            <a:endParaRPr lang="tr-TR" dirty="0"/>
          </a:p>
        </p:txBody>
      </p:sp>
    </p:spTree>
    <p:extLst>
      <p:ext uri="{BB962C8B-B14F-4D97-AF65-F5344CB8AC3E}">
        <p14:creationId xmlns:p14="http://schemas.microsoft.com/office/powerpoint/2010/main" val="3320798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smtClean="0"/>
              <a:t>KIB TEK sunulacak kontrol talep dosyası belgeleri</a:t>
            </a:r>
            <a:endParaRPr lang="tr-TR" dirty="0"/>
          </a:p>
        </p:txBody>
      </p:sp>
      <p:sp>
        <p:nvSpPr>
          <p:cNvPr id="3" name="Content Placeholder 2"/>
          <p:cNvSpPr>
            <a:spLocks noGrp="1"/>
          </p:cNvSpPr>
          <p:nvPr>
            <p:ph idx="1"/>
          </p:nvPr>
        </p:nvSpPr>
        <p:spPr/>
        <p:txBody>
          <a:bodyPr/>
          <a:lstStyle/>
          <a:p>
            <a:r>
              <a:rPr lang="tr-TR" dirty="0" smtClean="0"/>
              <a:t>Vizeli proje</a:t>
            </a:r>
          </a:p>
          <a:p>
            <a:r>
              <a:rPr lang="tr-TR" dirty="0" smtClean="0"/>
              <a:t>Yer haritası</a:t>
            </a:r>
          </a:p>
          <a:p>
            <a:r>
              <a:rPr lang="tr-TR" dirty="0" smtClean="0"/>
              <a:t>İnşaat rusatı</a:t>
            </a:r>
          </a:p>
          <a:p>
            <a:r>
              <a:rPr lang="tr-TR" dirty="0" smtClean="0"/>
              <a:t>Belediye finiş belgesi</a:t>
            </a:r>
          </a:p>
          <a:p>
            <a:r>
              <a:rPr lang="tr-TR" dirty="0" smtClean="0"/>
              <a:t>Yetki belgesi</a:t>
            </a:r>
          </a:p>
          <a:p>
            <a:r>
              <a:rPr lang="tr-TR" dirty="0" smtClean="0"/>
              <a:t>KTEMB üyelik belgesi</a:t>
            </a:r>
            <a:endParaRPr lang="tr-TR" dirty="0"/>
          </a:p>
        </p:txBody>
      </p:sp>
    </p:spTree>
    <p:extLst>
      <p:ext uri="{BB962C8B-B14F-4D97-AF65-F5344CB8AC3E}">
        <p14:creationId xmlns:p14="http://schemas.microsoft.com/office/powerpoint/2010/main" val="2346610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1 Başlık"/>
          <p:cNvSpPr>
            <a:spLocks noGrp="1"/>
          </p:cNvSpPr>
          <p:nvPr>
            <p:ph type="title"/>
          </p:nvPr>
        </p:nvSpPr>
        <p:spPr/>
        <p:txBody>
          <a:bodyPr/>
          <a:lstStyle/>
          <a:p>
            <a:pPr eaLnBrk="1" hangingPunct="1"/>
            <a:r>
              <a:rPr lang="tr-TR" b="1" smtClean="0"/>
              <a:t>Tanımlar</a:t>
            </a:r>
          </a:p>
        </p:txBody>
      </p:sp>
      <p:sp>
        <p:nvSpPr>
          <p:cNvPr id="187395" name="2 İçerik Yer Tutucusu"/>
          <p:cNvSpPr>
            <a:spLocks noGrp="1"/>
          </p:cNvSpPr>
          <p:nvPr>
            <p:ph idx="1"/>
          </p:nvPr>
        </p:nvSpPr>
        <p:spPr/>
        <p:txBody>
          <a:bodyPr/>
          <a:lstStyle/>
          <a:p>
            <a:pPr eaLnBrk="1" hangingPunct="1">
              <a:buFont typeface="Arial" charset="0"/>
              <a:buChar char="•"/>
            </a:pPr>
            <a:r>
              <a:rPr lang="tr-TR" sz="2800" smtClean="0">
                <a:solidFill>
                  <a:srgbClr val="FF0000"/>
                </a:solidFill>
              </a:rPr>
              <a:t>Küçük gerilim</a:t>
            </a:r>
            <a:r>
              <a:rPr lang="tr-TR" sz="2800" smtClean="0"/>
              <a:t>: Anma gerilimi </a:t>
            </a:r>
            <a:r>
              <a:rPr lang="tr-TR" sz="2800" u="sng" smtClean="0"/>
              <a:t>50 Volt’a kadar </a:t>
            </a:r>
            <a:r>
              <a:rPr lang="tr-TR" sz="2800" smtClean="0"/>
              <a:t>olan gerilim değeridir. </a:t>
            </a:r>
          </a:p>
          <a:p>
            <a:pPr eaLnBrk="1" hangingPunct="1">
              <a:buFont typeface="Arial" charset="0"/>
              <a:buChar char="•"/>
            </a:pPr>
            <a:r>
              <a:rPr lang="tr-TR" sz="2800" smtClean="0">
                <a:solidFill>
                  <a:srgbClr val="FF0000"/>
                </a:solidFill>
              </a:rPr>
              <a:t>Alçak gerilim</a:t>
            </a:r>
            <a:r>
              <a:rPr lang="tr-TR" sz="2800" smtClean="0"/>
              <a:t>: Etkin değeri </a:t>
            </a:r>
            <a:r>
              <a:rPr lang="tr-TR" sz="2800" u="sng" smtClean="0"/>
              <a:t>1000 Volt ve  altında olan</a:t>
            </a:r>
            <a:r>
              <a:rPr lang="tr-TR" sz="1800" smtClean="0"/>
              <a:t>  </a:t>
            </a:r>
            <a:r>
              <a:rPr lang="tr-TR" sz="2800" smtClean="0"/>
              <a:t>gerilimdir. </a:t>
            </a:r>
          </a:p>
          <a:p>
            <a:pPr eaLnBrk="1" hangingPunct="1">
              <a:buFont typeface="Arial" charset="0"/>
              <a:buChar char="•"/>
            </a:pPr>
            <a:r>
              <a:rPr lang="tr-TR" sz="2800" smtClean="0">
                <a:solidFill>
                  <a:srgbClr val="FF0000"/>
                </a:solidFill>
              </a:rPr>
              <a:t>Orta gerilim</a:t>
            </a:r>
            <a:r>
              <a:rPr lang="tr-TR" sz="2800" smtClean="0"/>
              <a:t>: Etkin değeri </a:t>
            </a:r>
            <a:r>
              <a:rPr lang="tr-TR" sz="2800" u="sng" smtClean="0"/>
              <a:t>1000-35000 Volt’ un üzerindeki</a:t>
            </a:r>
            <a:r>
              <a:rPr lang="tr-TR" sz="1800" u="sng" smtClean="0"/>
              <a:t> </a:t>
            </a:r>
            <a:r>
              <a:rPr lang="tr-TR" sz="2800" smtClean="0"/>
              <a:t>fazlar arası gerilimdir. </a:t>
            </a:r>
          </a:p>
          <a:p>
            <a:pPr eaLnBrk="1" hangingPunct="1">
              <a:buFont typeface="Arial" charset="0"/>
              <a:buChar char="•"/>
            </a:pPr>
            <a:r>
              <a:rPr lang="tr-TR" sz="2800" smtClean="0">
                <a:solidFill>
                  <a:srgbClr val="FF0000"/>
                </a:solidFill>
              </a:rPr>
              <a:t>yüksek gerilim</a:t>
            </a:r>
            <a:r>
              <a:rPr lang="tr-TR" sz="2800" smtClean="0"/>
              <a:t>: Etkin değeri </a:t>
            </a:r>
            <a:r>
              <a:rPr lang="tr-TR" sz="2800" u="sng" smtClean="0"/>
              <a:t>Alternatif akımda 35kV-154kV Volt’</a:t>
            </a:r>
          </a:p>
          <a:p>
            <a:pPr eaLnBrk="1" hangingPunct="1">
              <a:buFont typeface="Arial" charset="0"/>
              <a:buChar char="•"/>
            </a:pPr>
            <a:r>
              <a:rPr lang="tr-TR" sz="2800" u="sng" smtClean="0">
                <a:solidFill>
                  <a:srgbClr val="FF0000"/>
                </a:solidFill>
                <a:cs typeface="Times New Roman" pitchFamily="18" charset="0"/>
              </a:rPr>
              <a:t>Çok Yüksek Gerilim</a:t>
            </a:r>
            <a:r>
              <a:rPr lang="tr-TR" sz="2800" u="sng" smtClean="0">
                <a:cs typeface="Times New Roman" pitchFamily="18" charset="0"/>
              </a:rPr>
              <a:t>:154kV- ve üzeri</a:t>
            </a:r>
            <a:endParaRPr lang="tr-TR" sz="2800" smtClean="0">
              <a:cs typeface="Times New Roman" pitchFamily="18" charset="0"/>
            </a:endParaRPr>
          </a:p>
          <a:p>
            <a:pPr eaLnBrk="1" hangingPunct="1">
              <a:buFont typeface="Arial" charset="0"/>
              <a:buChar char="•"/>
            </a:pPr>
            <a:endParaRPr lang="tr-TR" u="sng" smtClean="0"/>
          </a:p>
          <a:p>
            <a:pPr eaLnBrk="1" hangingPunct="1">
              <a:buFont typeface="Arial" charset="0"/>
              <a:buChar char="•"/>
            </a:pPr>
            <a:endParaRPr lang="tr-TR" smtClean="0"/>
          </a:p>
        </p:txBody>
      </p:sp>
      <p:sp>
        <p:nvSpPr>
          <p:cNvPr id="187396"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13CCEF9D-CB99-4773-905E-D6BCA0E00BC5}" type="slidenum">
              <a:rPr lang="tr-TR" sz="1400" smtClean="0">
                <a:solidFill>
                  <a:srgbClr val="FFFFFF"/>
                </a:solidFill>
              </a:rPr>
              <a:pPr eaLnBrk="1" hangingPunct="1">
                <a:buFont typeface="Times New Roman" pitchFamily="18" charset="0"/>
                <a:buNone/>
              </a:pPr>
              <a:t>15</a:t>
            </a:fld>
            <a:endParaRPr lang="tr-TR" sz="1400" smtClean="0">
              <a:solidFill>
                <a:srgbClr val="FFFFFF"/>
              </a:solidFill>
            </a:endParaRPr>
          </a:p>
        </p:txBody>
      </p:sp>
    </p:spTree>
    <p:extLst>
      <p:ext uri="{BB962C8B-B14F-4D97-AF65-F5344CB8AC3E}">
        <p14:creationId xmlns:p14="http://schemas.microsoft.com/office/powerpoint/2010/main" val="355121090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tr-TR" dirty="0"/>
              <a:t/>
            </a:r>
            <a:br>
              <a:rPr lang="tr-TR" dirty="0"/>
            </a:br>
            <a:r>
              <a:rPr lang="tr-TR" dirty="0"/>
              <a:t> </a:t>
            </a:r>
            <a:r>
              <a:rPr lang="tr-TR" b="1" dirty="0" smtClean="0"/>
              <a:t>ELEKTRiK ELEKTRONiK TEKNOLOJiSi </a:t>
            </a:r>
            <a:r>
              <a:rPr lang="tr-TR" dirty="0"/>
              <a:t/>
            </a:r>
            <a:br>
              <a:rPr lang="tr-TR" dirty="0"/>
            </a:br>
            <a:r>
              <a:rPr lang="tr-TR" b="1" dirty="0"/>
              <a:t>EL VE GÜÇ </a:t>
            </a:r>
            <a:r>
              <a:rPr lang="tr-TR" b="1" dirty="0" smtClean="0"/>
              <a:t>ALETLERi </a:t>
            </a:r>
            <a:endParaRPr lang="tr-TR" dirty="0"/>
          </a:p>
        </p:txBody>
      </p:sp>
      <p:sp>
        <p:nvSpPr>
          <p:cNvPr id="3" name="Subtitle 2"/>
          <p:cNvSpPr>
            <a:spLocks noGrp="1"/>
          </p:cNvSpPr>
          <p:nvPr>
            <p:ph type="subTitle" idx="1"/>
          </p:nvPr>
        </p:nvSpPr>
        <p:spPr>
          <a:xfrm>
            <a:off x="974558" y="4653136"/>
            <a:ext cx="7020780" cy="913656"/>
          </a:xfrm>
        </p:spPr>
        <p:txBody>
          <a:bodyPr>
            <a:normAutofit/>
          </a:bodyPr>
          <a:lstStyle/>
          <a:p>
            <a:r>
              <a:rPr lang="tr-TR" dirty="0" smtClean="0"/>
              <a:t>.</a:t>
            </a:r>
          </a:p>
          <a:p>
            <a:endParaRPr lang="tr-TR" dirty="0"/>
          </a:p>
        </p:txBody>
      </p:sp>
      <p:sp>
        <p:nvSpPr>
          <p:cNvPr id="4" name="Rectangle 3"/>
          <p:cNvSpPr/>
          <p:nvPr/>
        </p:nvSpPr>
        <p:spPr>
          <a:xfrm>
            <a:off x="1988671" y="4509120"/>
            <a:ext cx="4953000" cy="1077218"/>
          </a:xfrm>
          <a:prstGeom prst="rect">
            <a:avLst/>
          </a:prstGeom>
        </p:spPr>
        <p:txBody>
          <a:bodyPr>
            <a:spAutoFit/>
          </a:bodyPr>
          <a:lstStyle/>
          <a:p>
            <a:pPr>
              <a:spcBef>
                <a:spcPts val="600"/>
              </a:spcBef>
            </a:pPr>
            <a:r>
              <a:rPr lang="tr-TR" b="1" dirty="0">
                <a:solidFill>
                  <a:srgbClr val="002060"/>
                </a:solidFill>
                <a:latin typeface="Arial" charset="0"/>
              </a:rPr>
              <a:t>EETE 162 ELEKTRİK TESİSATI 1 </a:t>
            </a:r>
          </a:p>
          <a:p>
            <a:pPr>
              <a:spcBef>
                <a:spcPts val="600"/>
              </a:spcBef>
            </a:pPr>
            <a:endParaRPr lang="tr-TR" b="1" dirty="0">
              <a:solidFill>
                <a:srgbClr val="002060"/>
              </a:solidFill>
              <a:latin typeface="Arial" charset="0"/>
            </a:endParaRPr>
          </a:p>
          <a:p>
            <a:pPr>
              <a:spcBef>
                <a:spcPts val="600"/>
              </a:spcBef>
            </a:pPr>
            <a:r>
              <a:rPr lang="tr-TR" b="1" dirty="0">
                <a:solidFill>
                  <a:srgbClr val="002060"/>
                </a:solidFill>
                <a:latin typeface="Arial" charset="0"/>
              </a:rPr>
              <a:t>DERS  </a:t>
            </a:r>
            <a:r>
              <a:rPr lang="tr-TR" b="1" dirty="0" smtClean="0">
                <a:solidFill>
                  <a:srgbClr val="002060"/>
                </a:solidFill>
                <a:latin typeface="Arial" charset="0"/>
              </a:rPr>
              <a:t>6</a:t>
            </a:r>
            <a:endParaRPr lang="tr-TR" b="1" dirty="0">
              <a:solidFill>
                <a:srgbClr val="002060"/>
              </a:solidFill>
              <a:latin typeface="Arial" charset="0"/>
            </a:endParaRPr>
          </a:p>
        </p:txBody>
      </p:sp>
    </p:spTree>
    <p:extLst>
      <p:ext uri="{BB962C8B-B14F-4D97-AF65-F5344CB8AC3E}">
        <p14:creationId xmlns:p14="http://schemas.microsoft.com/office/powerpoint/2010/main" val="321290544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480" y="116632"/>
            <a:ext cx="8915400" cy="1080120"/>
          </a:xfrm>
        </p:spPr>
        <p:txBody>
          <a:bodyPr>
            <a:normAutofit fontScale="90000"/>
          </a:bodyPr>
          <a:lstStyle/>
          <a:p>
            <a:r>
              <a:rPr lang="tr-TR" dirty="0" smtClean="0"/>
              <a:t>1. KONTROL VE ViDA SIKMA ALETLERi</a:t>
            </a:r>
            <a:br>
              <a:rPr lang="tr-TR" dirty="0" smtClean="0"/>
            </a:br>
            <a:r>
              <a:rPr lang="tr-TR" dirty="0" smtClean="0"/>
              <a:t>1.1. Faz Kontrol Kalemi</a:t>
            </a:r>
            <a:endParaRPr lang="tr-TR" dirty="0"/>
          </a:p>
        </p:txBody>
      </p:sp>
      <p:sp>
        <p:nvSpPr>
          <p:cNvPr id="3" name="Rectangle 2"/>
          <p:cNvSpPr/>
          <p:nvPr/>
        </p:nvSpPr>
        <p:spPr>
          <a:xfrm>
            <a:off x="350489" y="1213008"/>
            <a:ext cx="8892988" cy="4524315"/>
          </a:xfrm>
          <a:prstGeom prst="rect">
            <a:avLst/>
          </a:prstGeom>
        </p:spPr>
        <p:txBody>
          <a:bodyPr wrap="square">
            <a:spAutoFit/>
          </a:bodyPr>
          <a:lstStyle/>
          <a:p>
            <a:r>
              <a:rPr lang="tr-TR" b="0" i="0" u="none" strike="noStrike" baseline="0" dirty="0" smtClean="0">
                <a:solidFill>
                  <a:srgbClr val="000000"/>
                </a:solidFill>
                <a:latin typeface="Times New Roman"/>
              </a:rPr>
              <a:t>Kontrol kalemi, bir elektrik devresinde ya da sistemde gerilimin olup olmadığını anlamak için kullanılan bir test aletidir. ilk bakışta bir tornavidaya benzese de tornavidadan farklı olarak tutma kısmı saydamdır ve bu kısmın içinde neon lamba ve bir direnç vardır. Ayrıca metal kısmı da ucunda çok az bir açıklık kalacak şekilde yalıtılmıştır. Tutma kısmının üst tarafında ise metal bir parça yerleştirilmiştir. </a:t>
            </a:r>
          </a:p>
          <a:p>
            <a:r>
              <a:rPr lang="tr-TR" b="0" i="0" u="none" strike="noStrike" baseline="0" dirty="0" smtClean="0">
                <a:solidFill>
                  <a:srgbClr val="000000"/>
                </a:solidFill>
                <a:latin typeface="Times New Roman"/>
              </a:rPr>
              <a:t>Kontrol kaleminin çalışma prensibi çok basittir. Gerilim olup olmadığı anlaşılmak istenen noktaya (bir prizde faz uçları ya da bir buat içindeki kablolar gibi) kontrol kaleminin metal olan uç kısmı dokundurulduğunda, eğer o noktada bir gerilim varsa tutma kısmında bulunan direnç ve neon lamba üzerinden bir elektrik akımı akacaktır. Ancak birbirine seri bağlı direnç – lamba çiftinden geçen elektrik akımı toprağa ulaşmak için bir yol bulamaz. Bu durumda kontrol kalemini kullanan kişinin tutma kısmında bulunan ve lambanın boşta kalan ucuna bağlı olan metal parçaya dokunması gerekir. Böylece elektrik akımı kullanıcı üzerinden toprağa ulaşacak ve neon lamba ışık verecektir. </a:t>
            </a:r>
          </a:p>
          <a:p>
            <a:r>
              <a:rPr lang="tr-TR" b="0" i="0" u="none" strike="noStrike" baseline="0" dirty="0" smtClean="0">
                <a:solidFill>
                  <a:srgbClr val="000000"/>
                </a:solidFill>
                <a:latin typeface="Times New Roman"/>
              </a:rPr>
              <a:t>Burada kullanıcı üzerinden geçen elektrik akımının neden kullanıcıya zarar vermediği sorusu akla gelebilir. Lambaya seri bağlı direnç elektrik akımının geçişini sınırlayacağı için elektrik akımı, insan vücudu tarafından hissedilmeyecek seviyelerdedir. </a:t>
            </a:r>
            <a:endParaRPr lang="tr-TR" dirty="0"/>
          </a:p>
        </p:txBody>
      </p:sp>
    </p:spTree>
    <p:extLst>
      <p:ext uri="{BB962C8B-B14F-4D97-AF65-F5344CB8AC3E}">
        <p14:creationId xmlns:p14="http://schemas.microsoft.com/office/powerpoint/2010/main" val="109608895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524" y="106319"/>
            <a:ext cx="3648958" cy="245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965" y="111591"/>
            <a:ext cx="3744416" cy="237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06506" y="2924945"/>
            <a:ext cx="8502945" cy="2031325"/>
          </a:xfrm>
          <a:prstGeom prst="rect">
            <a:avLst/>
          </a:prstGeom>
        </p:spPr>
        <p:txBody>
          <a:bodyPr wrap="square">
            <a:spAutoFit/>
          </a:bodyPr>
          <a:lstStyle/>
          <a:p>
            <a:r>
              <a:rPr lang="tr-TR" b="0" i="0" u="none" strike="noStrike" baseline="0" dirty="0" smtClean="0">
                <a:solidFill>
                  <a:srgbClr val="000000"/>
                </a:solidFill>
                <a:latin typeface="Times New Roman"/>
              </a:rPr>
              <a:t>Kontrol kalemi kullanırken dikkat edilecek hususlar şunlardır: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Kontrol kalemi bir vida sıkma aleti değildir. Bu nedenle özellikle güç gerektiren vida sıkma işlemlerinde kullanılmaz.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Kontrol kalemi kullanırken yalıtılmış kısımlar ve tutma kısmının üstünde bulunan iletken parça dışında kalan kısımlara dokunulmamalıdır.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Kontrol kalemi test edilecek noktaya tam olarak değdirilmeli ve temas yüzey alanı azaltılmamalıdır. </a:t>
            </a:r>
          </a:p>
        </p:txBody>
      </p:sp>
    </p:spTree>
    <p:extLst>
      <p:ext uri="{BB962C8B-B14F-4D97-AF65-F5344CB8AC3E}">
        <p14:creationId xmlns:p14="http://schemas.microsoft.com/office/powerpoint/2010/main" val="419019424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506" y="751345"/>
            <a:ext cx="9127014" cy="2954655"/>
          </a:xfrm>
          <a:prstGeom prst="rect">
            <a:avLst/>
          </a:prstGeom>
        </p:spPr>
        <p:txBody>
          <a:bodyPr wrap="square">
            <a:spAutoFit/>
          </a:bodyPr>
          <a:lstStyle/>
          <a:p>
            <a:r>
              <a:rPr lang="tr-TR" sz="2400" b="1" dirty="0" smtClean="0"/>
              <a:t>1.2. Dijital Faz Kontrol Kalemi</a:t>
            </a:r>
          </a:p>
          <a:p>
            <a:r>
              <a:rPr lang="tr-TR" dirty="0" smtClean="0"/>
              <a:t>Dijital faz kontrol kalemleri bir elektrik devresinde ya da sistemde gerilimin olup olmadığını, varsa bu gerilimin cinsini (DC yada AC) ve gerilimin büyüklüğünü (12V, 24V, 50V, 120V, 230V, 400V gibi) üzerinde bulunan ledlerle (ışık yayan diyot) ya da LCD (likit kristal ekran) üzerindeki sayılarla gösteren test cihazıdır.</a:t>
            </a:r>
          </a:p>
          <a:p>
            <a:r>
              <a:rPr lang="tr-TR" dirty="0" smtClean="0"/>
              <a:t>Dijital faz kontrol kalemlerinin tek uçlu olan tipleri, kontrol kalemleriyle aynı prensipte çalışır. Yine toprak bağlantısı kullanıcı tarafından sağlanır. Ancak ölçüm yapma ve bunu gösterme şekli, elektronik yöntemle yapılır. iki uçlu tiplerinde ise canlı noktaya</a:t>
            </a:r>
          </a:p>
          <a:p>
            <a:r>
              <a:rPr lang="tr-TR" dirty="0" smtClean="0"/>
              <a:t>(gerilim olan nokta, faz) kırmızı renkli uç dokundurulurken siyah renkli uç toprak bağlantısına dokundurulur.</a:t>
            </a:r>
            <a:endParaRPr lang="tr-T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524" y="4127138"/>
            <a:ext cx="2574287" cy="189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2870" y="3933056"/>
            <a:ext cx="2877884"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rot="10800000" flipV="1">
            <a:off x="1949667" y="5960848"/>
            <a:ext cx="4711087" cy="369332"/>
          </a:xfrm>
          <a:prstGeom prst="rect">
            <a:avLst/>
          </a:prstGeom>
        </p:spPr>
        <p:txBody>
          <a:bodyPr wrap="square">
            <a:spAutoFit/>
          </a:bodyPr>
          <a:lstStyle/>
          <a:p>
            <a:r>
              <a:rPr lang="pt-BR" b="1" dirty="0"/>
              <a:t>Resim 1.2: Dijital faz kontrol kalemleri </a:t>
            </a:r>
            <a:endParaRPr lang="tr-TR" dirty="0"/>
          </a:p>
        </p:txBody>
      </p:sp>
    </p:spTree>
    <p:extLst>
      <p:ext uri="{BB962C8B-B14F-4D97-AF65-F5344CB8AC3E}">
        <p14:creationId xmlns:p14="http://schemas.microsoft.com/office/powerpoint/2010/main" val="334073933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471" y="116633"/>
            <a:ext cx="9361040" cy="2400657"/>
          </a:xfrm>
          <a:prstGeom prst="rect">
            <a:avLst/>
          </a:prstGeom>
        </p:spPr>
        <p:txBody>
          <a:bodyPr wrap="square">
            <a:spAutoFit/>
          </a:bodyPr>
          <a:lstStyle/>
          <a:p>
            <a:r>
              <a:rPr lang="tr-TR" sz="2400" b="1" dirty="0" smtClean="0"/>
              <a:t>1.4. Yıldız Uçlu Tornavida</a:t>
            </a:r>
          </a:p>
          <a:p>
            <a:r>
              <a:rPr lang="tr-TR" dirty="0" smtClean="0"/>
              <a:t>Yıldız uçlu tornavida düz tornavida ile aynı işleve sahiptir. Tek fark, yıldız uçlu tornavidanın metal uç kısmı yıldız vidaları (yassı kafasının merkezinde, çap boyunca birbirini 90 derecelik açılarla kesen iki yarık olan vidalar) döndürerek sürmek için kullanılır.</a:t>
            </a:r>
          </a:p>
          <a:p>
            <a:r>
              <a:rPr lang="tr-TR" dirty="0" smtClean="0"/>
              <a:t>Yıldız uçlu tornavidaların düz uçlu tornavidalara göre bir avantajı vardır. Düz uçlu tornavidalarda döndürme işlemi sırasında kuvvet vida kafasına iki noktadan uygulanırken yıldız uçlu tornavidalarda kuvvet, dört noktadan uygulanır. Dolayısıyla yıldız uçlu tornavidalar, uç kısmının yapısı aşınmadan daha uzun süre kullanılabilir.</a:t>
            </a:r>
            <a:endParaRPr lang="tr-TR"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938" y="4221089"/>
            <a:ext cx="2298044" cy="8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836" y="3573016"/>
            <a:ext cx="2496277" cy="172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3174" y="3516238"/>
            <a:ext cx="2755106"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626853" y="5877272"/>
            <a:ext cx="3420552" cy="369332"/>
          </a:xfrm>
          <a:prstGeom prst="rect">
            <a:avLst/>
          </a:prstGeom>
        </p:spPr>
        <p:txBody>
          <a:bodyPr wrap="none">
            <a:spAutoFit/>
          </a:bodyPr>
          <a:lstStyle/>
          <a:p>
            <a:r>
              <a:rPr lang="pt-BR" b="1" i="0" u="none" strike="noStrike" baseline="0" dirty="0" smtClean="0">
                <a:solidFill>
                  <a:srgbClr val="000000"/>
                </a:solidFill>
                <a:latin typeface="Times New Roman"/>
              </a:rPr>
              <a:t>Resim 1.4: Yıldız uçlu tornavida </a:t>
            </a:r>
            <a:endParaRPr lang="tr-TR" dirty="0"/>
          </a:p>
        </p:txBody>
      </p:sp>
    </p:spTree>
    <p:extLst>
      <p:ext uri="{BB962C8B-B14F-4D97-AF65-F5344CB8AC3E}">
        <p14:creationId xmlns:p14="http://schemas.microsoft.com/office/powerpoint/2010/main" val="69798314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480" y="188642"/>
            <a:ext cx="9361040" cy="1015663"/>
          </a:xfrm>
          <a:prstGeom prst="rect">
            <a:avLst/>
          </a:prstGeom>
        </p:spPr>
        <p:txBody>
          <a:bodyPr wrap="square">
            <a:spAutoFit/>
          </a:bodyPr>
          <a:lstStyle/>
          <a:p>
            <a:r>
              <a:rPr lang="tr-TR" sz="2400" b="1" i="0" u="none" strike="noStrike" baseline="0" dirty="0" smtClean="0">
                <a:solidFill>
                  <a:srgbClr val="000000"/>
                </a:solidFill>
                <a:latin typeface="Times New Roman"/>
              </a:rPr>
              <a:t>1.5. iki Ağızlı Tornavida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iki ağızlı tornavidalar, basit vida sıkma ve gevşetme işlemlerini yapabilmek için iki farklı tornavida taşımak yerine iki farklı uca sahip tek bir tornavida taşıma fikriyle üretilmiştir. </a:t>
            </a:r>
            <a:endParaRPr lang="tr-T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164" y="1299641"/>
            <a:ext cx="2652295"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35165" y="2780929"/>
            <a:ext cx="3120346" cy="338554"/>
          </a:xfrm>
          <a:prstGeom prst="rect">
            <a:avLst/>
          </a:prstGeom>
        </p:spPr>
        <p:txBody>
          <a:bodyPr wrap="square">
            <a:spAutoFit/>
          </a:bodyPr>
          <a:lstStyle/>
          <a:p>
            <a:r>
              <a:rPr lang="pt-BR" sz="1600" dirty="0" smtClean="0"/>
              <a:t>Resim 1.5: </a:t>
            </a:r>
            <a:r>
              <a:rPr lang="tr-TR" sz="1600" dirty="0" smtClean="0"/>
              <a:t>i</a:t>
            </a:r>
            <a:r>
              <a:rPr lang="pt-BR" sz="1600" dirty="0" smtClean="0"/>
              <a:t>ki ağızlı tornavidalar</a:t>
            </a:r>
            <a:endParaRPr lang="tr-TR" sz="1600" dirty="0"/>
          </a:p>
        </p:txBody>
      </p:sp>
      <p:sp>
        <p:nvSpPr>
          <p:cNvPr id="4" name="Rectangle 3"/>
          <p:cNvSpPr/>
          <p:nvPr/>
        </p:nvSpPr>
        <p:spPr>
          <a:xfrm>
            <a:off x="428498" y="1204306"/>
            <a:ext cx="6006667" cy="2123658"/>
          </a:xfrm>
          <a:prstGeom prst="rect">
            <a:avLst/>
          </a:prstGeom>
        </p:spPr>
        <p:txBody>
          <a:bodyPr wrap="square">
            <a:spAutoFit/>
          </a:bodyPr>
          <a:lstStyle/>
          <a:p>
            <a:r>
              <a:rPr lang="tr-TR" sz="2400" b="1" dirty="0" smtClean="0"/>
              <a:t>1.6. Saatçi Tornavidası Takımı</a:t>
            </a:r>
          </a:p>
          <a:p>
            <a:r>
              <a:rPr lang="tr-TR" dirty="0" smtClean="0"/>
              <a:t>Küçük boyutlu elektronik cihazların (CDROM, Dijital fotoğraf makinesi vb.) mekanik kısımlarını birbirine tutturabilmek için minyatür vidalar kullanılır. Bu vidaları söküp takmak için ise saatçi tornavidaları kullanılır. Düz ve yıldız uçlu olan tipleri vardır. Boyları birkaç santimetredir. Tutma kısmı ve uç, aynı mil üzerindedir fakat birbirinden bağımsız dönebilir.</a:t>
            </a:r>
            <a:endParaRPr lang="tr-TR"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627" y="3789040"/>
            <a:ext cx="3339961" cy="265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328930" y="3429001"/>
            <a:ext cx="5226580" cy="2677656"/>
          </a:xfrm>
          <a:prstGeom prst="rect">
            <a:avLst/>
          </a:prstGeom>
        </p:spPr>
        <p:txBody>
          <a:bodyPr wrap="square">
            <a:spAutoFit/>
          </a:bodyPr>
          <a:lstStyle/>
          <a:p>
            <a:r>
              <a:rPr lang="tr-TR" sz="1600" b="0" i="0" u="none" strike="noStrike" baseline="0" dirty="0" smtClean="0">
                <a:solidFill>
                  <a:srgbClr val="000000"/>
                </a:solidFill>
                <a:latin typeface="Times New Roman"/>
              </a:rPr>
              <a:t>Tornavida kullanırken dikkat edilmesi gereken bazı hususlar vardır. Bunlar şöyle sıralanabilir: </a:t>
            </a:r>
          </a:p>
          <a:p>
            <a:r>
              <a:rPr lang="tr-TR" sz="1600" b="0" i="0" u="none" strike="noStrike" baseline="0" dirty="0" smtClean="0">
                <a:solidFill>
                  <a:srgbClr val="000000"/>
                </a:solidFill>
                <a:latin typeface="Wingdings"/>
              </a:rPr>
              <a:t> </a:t>
            </a:r>
            <a:r>
              <a:rPr lang="tr-TR" sz="1600" b="0" i="0" u="none" strike="noStrike" baseline="0" dirty="0" smtClean="0">
                <a:solidFill>
                  <a:srgbClr val="000000"/>
                </a:solidFill>
                <a:latin typeface="Times New Roman"/>
              </a:rPr>
              <a:t>Yapılacak iş için doğru tipte tornavida seçilmelidir. </a:t>
            </a:r>
          </a:p>
          <a:p>
            <a:r>
              <a:rPr lang="tr-TR" sz="1600" b="0" i="0" u="none" strike="noStrike" baseline="0" dirty="0" smtClean="0">
                <a:solidFill>
                  <a:srgbClr val="000000"/>
                </a:solidFill>
                <a:latin typeface="Wingdings"/>
              </a:rPr>
              <a:t> </a:t>
            </a:r>
            <a:r>
              <a:rPr lang="tr-TR" sz="1600" b="0" i="0" u="none" strike="noStrike" baseline="0" dirty="0" smtClean="0">
                <a:solidFill>
                  <a:srgbClr val="000000"/>
                </a:solidFill>
                <a:latin typeface="Times New Roman"/>
              </a:rPr>
              <a:t>Tornavidalar, elbise ya da önlük ceplerinde taşınmamalıdır. </a:t>
            </a:r>
          </a:p>
          <a:p>
            <a:r>
              <a:rPr lang="tr-TR" sz="1600" b="0" i="0" u="none" strike="noStrike" baseline="0" dirty="0" smtClean="0">
                <a:solidFill>
                  <a:srgbClr val="000000"/>
                </a:solidFill>
                <a:latin typeface="Wingdings"/>
              </a:rPr>
              <a:t> </a:t>
            </a:r>
            <a:r>
              <a:rPr lang="tr-TR" sz="1600" b="0" i="0" u="none" strike="noStrike" baseline="0" dirty="0" smtClean="0">
                <a:solidFill>
                  <a:srgbClr val="000000"/>
                </a:solidFill>
                <a:latin typeface="Times New Roman"/>
              </a:rPr>
              <a:t>Tornavida bir başkasına verilirken önce tutma kısmı uzatılmalıdır. </a:t>
            </a:r>
            <a:r>
              <a:rPr lang="tr-TR" sz="2400" b="0" i="0" u="none" strike="noStrike" baseline="0" dirty="0" smtClean="0">
                <a:solidFill>
                  <a:srgbClr val="000000"/>
                </a:solidFill>
                <a:latin typeface="Times New Roman"/>
              </a:rPr>
              <a:t> </a:t>
            </a:r>
            <a:endParaRPr lang="tr-TR" sz="2400" b="0" i="0" u="none" strike="noStrike" baseline="0" dirty="0" smtClean="0">
              <a:latin typeface="Times New Roman"/>
            </a:endParaRPr>
          </a:p>
          <a:p>
            <a:r>
              <a:rPr lang="tr-TR" sz="1600" b="0" i="0" u="none" strike="noStrike" baseline="0" dirty="0" smtClean="0">
                <a:latin typeface="Wingdings"/>
              </a:rPr>
              <a:t> </a:t>
            </a:r>
            <a:r>
              <a:rPr lang="tr-TR" sz="1600" b="0" i="0" u="none" strike="noStrike" baseline="0" dirty="0" smtClean="0">
                <a:latin typeface="Times New Roman"/>
              </a:rPr>
              <a:t>Vida boyutuna uygun tornavida seçilmelidir. </a:t>
            </a:r>
          </a:p>
          <a:p>
            <a:r>
              <a:rPr lang="tr-TR" sz="1600" b="0" i="0" u="none" strike="noStrike" baseline="0" dirty="0" smtClean="0">
                <a:latin typeface="Wingdings"/>
              </a:rPr>
              <a:t> </a:t>
            </a:r>
            <a:r>
              <a:rPr lang="tr-TR" sz="1600" b="0" i="0" u="none" strike="noStrike" baseline="0" dirty="0" smtClean="0">
                <a:latin typeface="Times New Roman"/>
              </a:rPr>
              <a:t>Tornavida, levye ya da herhangi bir el aleti yerine kullanılmamalıdır. </a:t>
            </a:r>
          </a:p>
        </p:txBody>
      </p:sp>
      <p:sp>
        <p:nvSpPr>
          <p:cNvPr id="7" name="Rectangle 6"/>
          <p:cNvSpPr/>
          <p:nvPr/>
        </p:nvSpPr>
        <p:spPr>
          <a:xfrm flipH="1">
            <a:off x="392624" y="6421977"/>
            <a:ext cx="4326350" cy="369332"/>
          </a:xfrm>
          <a:prstGeom prst="rect">
            <a:avLst/>
          </a:prstGeom>
        </p:spPr>
        <p:txBody>
          <a:bodyPr wrap="square">
            <a:spAutoFit/>
          </a:bodyPr>
          <a:lstStyle/>
          <a:p>
            <a:r>
              <a:rPr lang="pt-BR" dirty="0" smtClean="0"/>
              <a:t>Resim 1.6: Saatçi tornavidası takımı</a:t>
            </a:r>
            <a:endParaRPr lang="tr-TR" dirty="0"/>
          </a:p>
        </p:txBody>
      </p:sp>
    </p:spTree>
    <p:extLst>
      <p:ext uri="{BB962C8B-B14F-4D97-AF65-F5344CB8AC3E}">
        <p14:creationId xmlns:p14="http://schemas.microsoft.com/office/powerpoint/2010/main" val="70887793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601" y="116633"/>
            <a:ext cx="7488832" cy="1513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40532" y="1630191"/>
            <a:ext cx="5538615" cy="369332"/>
          </a:xfrm>
          <a:prstGeom prst="rect">
            <a:avLst/>
          </a:prstGeom>
        </p:spPr>
        <p:txBody>
          <a:bodyPr wrap="square">
            <a:spAutoFit/>
          </a:bodyPr>
          <a:lstStyle/>
          <a:p>
            <a:r>
              <a:rPr lang="tr-TR" b="1" i="0" u="none" strike="noStrike" baseline="0" dirty="0" smtClean="0">
                <a:solidFill>
                  <a:srgbClr val="000000"/>
                </a:solidFill>
                <a:latin typeface="Times New Roman"/>
              </a:rPr>
              <a:t>şekil 1.1: Bazı vida çeşitleri </a:t>
            </a:r>
            <a:endParaRPr lang="tr-TR"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301" y="2492897"/>
            <a:ext cx="4861340" cy="33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flipH="1">
            <a:off x="1052567" y="6152822"/>
            <a:ext cx="8502945" cy="369332"/>
          </a:xfrm>
          <a:prstGeom prst="rect">
            <a:avLst/>
          </a:prstGeom>
        </p:spPr>
        <p:txBody>
          <a:bodyPr wrap="square">
            <a:spAutoFit/>
          </a:bodyPr>
          <a:lstStyle/>
          <a:p>
            <a:r>
              <a:rPr lang="tr-TR" b="1" i="0" u="none" strike="noStrike" baseline="0" dirty="0" smtClean="0">
                <a:solidFill>
                  <a:srgbClr val="000000"/>
                </a:solidFill>
                <a:latin typeface="Times New Roman"/>
              </a:rPr>
              <a:t>Resim 1.7: Bazı vida çeşitleri ve bunlara karşılık gelen tornavida uçları </a:t>
            </a:r>
            <a:endParaRPr lang="tr-TR" dirty="0"/>
          </a:p>
        </p:txBody>
      </p:sp>
    </p:spTree>
    <p:extLst>
      <p:ext uri="{BB962C8B-B14F-4D97-AF65-F5344CB8AC3E}">
        <p14:creationId xmlns:p14="http://schemas.microsoft.com/office/powerpoint/2010/main" val="144246387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506" y="332658"/>
            <a:ext cx="9049005" cy="2585323"/>
          </a:xfrm>
          <a:prstGeom prst="rect">
            <a:avLst/>
          </a:prstGeom>
        </p:spPr>
        <p:txBody>
          <a:bodyPr wrap="square">
            <a:spAutoFit/>
          </a:bodyPr>
          <a:lstStyle/>
          <a:p>
            <a:r>
              <a:rPr lang="tr-TR" b="1" dirty="0"/>
              <a:t>2. </a:t>
            </a:r>
            <a:r>
              <a:rPr lang="tr-TR" b="1" dirty="0" smtClean="0"/>
              <a:t>BASiT KESiCi </a:t>
            </a:r>
            <a:r>
              <a:rPr lang="tr-TR" b="1" dirty="0"/>
              <a:t>VE </a:t>
            </a:r>
            <a:r>
              <a:rPr lang="tr-TR" b="1" dirty="0" smtClean="0"/>
              <a:t>ŞEKİLLENDiRiCi </a:t>
            </a:r>
            <a:r>
              <a:rPr lang="tr-TR" b="1" dirty="0"/>
              <a:t>ALETLER </a:t>
            </a:r>
            <a:endParaRPr lang="tr-TR" dirty="0"/>
          </a:p>
          <a:p>
            <a:r>
              <a:rPr lang="tr-TR" b="1" dirty="0"/>
              <a:t>2.1. Pense </a:t>
            </a:r>
            <a:endParaRPr lang="tr-TR" dirty="0"/>
          </a:p>
          <a:p>
            <a:r>
              <a:rPr lang="tr-TR" dirty="0"/>
              <a:t>Penseler, birbirinin aynısı ancak simetriği iki parçanın sabit bir noktada birbirine monte edilmesi ile imal edilir. Birbirine simetrik olan bu iki parça sabitlendikleri noktada </a:t>
            </a:r>
            <a:r>
              <a:rPr lang="tr-TR" dirty="0" smtClean="0"/>
              <a:t>yaklaşık </a:t>
            </a:r>
            <a:r>
              <a:rPr lang="tr-TR" dirty="0"/>
              <a:t>30 dereceye kadar açılabilir. </a:t>
            </a:r>
          </a:p>
          <a:p>
            <a:r>
              <a:rPr lang="tr-TR" dirty="0"/>
              <a:t>Bu el aleti birçok amaç için kullanılabildiği için çok </a:t>
            </a:r>
            <a:r>
              <a:rPr lang="tr-TR" dirty="0" smtClean="0"/>
              <a:t>işlevseldir</a:t>
            </a:r>
            <a:r>
              <a:rPr lang="tr-TR" dirty="0"/>
              <a:t>. Metal uç kısmındaki paralel </a:t>
            </a:r>
            <a:r>
              <a:rPr lang="tr-TR" dirty="0" smtClean="0"/>
              <a:t>dişler </a:t>
            </a:r>
            <a:r>
              <a:rPr lang="tr-TR" dirty="0"/>
              <a:t>yardımıyla kablo tutma, çekme ve bükme </a:t>
            </a:r>
            <a:r>
              <a:rPr lang="tr-TR" dirty="0" smtClean="0"/>
              <a:t>işlemleri</a:t>
            </a:r>
            <a:r>
              <a:rPr lang="tr-TR" dirty="0"/>
              <a:t>, orta kısmındaki kesiciler yardımıyla kablo soyma ve kesme </a:t>
            </a:r>
            <a:r>
              <a:rPr lang="tr-TR" dirty="0" smtClean="0"/>
              <a:t>işlemleri gerçekleştirilebilir</a:t>
            </a:r>
            <a:r>
              <a:rPr lang="tr-TR" dirty="0"/>
              <a:t>. Penselerin sap kısımları kazalara neden olmamak için elektriksel olarak </a:t>
            </a:r>
            <a:r>
              <a:rPr lang="tr-TR" dirty="0" smtClean="0"/>
              <a:t>yalıtılmıştır</a:t>
            </a:r>
            <a:r>
              <a:rPr lang="tr-TR" dirty="0"/>
              <a:t>.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577" y="2917979"/>
            <a:ext cx="2652294" cy="2425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flipH="1">
            <a:off x="818541" y="5460326"/>
            <a:ext cx="2964329" cy="369332"/>
          </a:xfrm>
          <a:prstGeom prst="rect">
            <a:avLst/>
          </a:prstGeom>
        </p:spPr>
        <p:txBody>
          <a:bodyPr wrap="square">
            <a:spAutoFit/>
          </a:bodyPr>
          <a:lstStyle/>
          <a:p>
            <a:r>
              <a:rPr lang="tr-TR" b="1" i="0" u="none" strike="noStrike" baseline="0" dirty="0" smtClean="0">
                <a:solidFill>
                  <a:srgbClr val="000000"/>
                </a:solidFill>
                <a:latin typeface="Times New Roman"/>
              </a:rPr>
              <a:t>Resim 2.1: Pense </a:t>
            </a:r>
            <a:endParaRPr lang="tr-TR" dirty="0"/>
          </a:p>
        </p:txBody>
      </p:sp>
      <p:sp>
        <p:nvSpPr>
          <p:cNvPr id="4" name="Rectangle 3"/>
          <p:cNvSpPr/>
          <p:nvPr/>
        </p:nvSpPr>
        <p:spPr>
          <a:xfrm>
            <a:off x="3922162" y="3717032"/>
            <a:ext cx="5321315" cy="2585323"/>
          </a:xfrm>
          <a:prstGeom prst="rect">
            <a:avLst/>
          </a:prstGeom>
        </p:spPr>
        <p:txBody>
          <a:bodyPr wrap="square">
            <a:spAutoFit/>
          </a:bodyPr>
          <a:lstStyle/>
          <a:p>
            <a:r>
              <a:rPr lang="tr-TR" b="1" i="0" u="none" strike="noStrike" baseline="0" dirty="0" smtClean="0">
                <a:solidFill>
                  <a:srgbClr val="000000"/>
                </a:solidFill>
                <a:latin typeface="Times New Roman"/>
              </a:rPr>
              <a:t>Pense kullanırken dikkat edilecek hususlar şunlardır: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Pense, tutma ve kesme işlemleri için kullanılır. Cıvata ve vida sökmek için kullanılmamalıdır.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Penselerle iş yapılırken metal olan uç kısmına parmaklar yaklaştırılmamalıdır.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Uç kısımdaki dişler aşınmışsa ya da sap kısmının elektriksel yalıtkanlığı kalmamışsa yenisi ile değiştirilmelidir. </a:t>
            </a:r>
          </a:p>
        </p:txBody>
      </p:sp>
    </p:spTree>
    <p:extLst>
      <p:ext uri="{BB962C8B-B14F-4D97-AF65-F5344CB8AC3E}">
        <p14:creationId xmlns:p14="http://schemas.microsoft.com/office/powerpoint/2010/main" val="374847727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497" y="260649"/>
            <a:ext cx="8970997" cy="1846659"/>
          </a:xfrm>
          <a:prstGeom prst="rect">
            <a:avLst/>
          </a:prstGeom>
        </p:spPr>
        <p:txBody>
          <a:bodyPr wrap="square">
            <a:spAutoFit/>
          </a:bodyPr>
          <a:lstStyle/>
          <a:p>
            <a:r>
              <a:rPr lang="tr-TR" sz="2400" b="1" i="0" u="none" strike="noStrike" baseline="0" dirty="0" smtClean="0">
                <a:solidFill>
                  <a:srgbClr val="000000"/>
                </a:solidFill>
                <a:latin typeface="Times New Roman"/>
              </a:rPr>
              <a:t>2.2. Yan Keski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Yan keskilerin yapısı penselere benzer. Yine sabitleme noktasında birbirinin aynısı ancak simetriği olan iki parça, yaklaşık 15 dereceye kadar açılabilir. Penselerden farklı olarak yan keskilerin uç kısmında dişler yoktur. Sadece karşılıklı iki adet keskin metal bıçak vardır. Bu sayede yan keskiler ile tel ve kablo kesme ve kablo üzerindeki izoleyi soyma, yumuşak metal parçaların kesilmesi gibi işlemler gerçekleştirilebilir. </a:t>
            </a:r>
            <a:endParaRPr lang="tr-T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523" y="2492897"/>
            <a:ext cx="3432379" cy="172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094902" y="2420888"/>
            <a:ext cx="4992557" cy="3785652"/>
          </a:xfrm>
          <a:prstGeom prst="rect">
            <a:avLst/>
          </a:prstGeom>
        </p:spPr>
        <p:txBody>
          <a:bodyPr wrap="square">
            <a:spAutoFit/>
          </a:bodyPr>
          <a:lstStyle/>
          <a:p>
            <a:r>
              <a:rPr lang="tr-TR" sz="2000" b="0" i="0" u="none" strike="noStrike" baseline="0" dirty="0" smtClean="0">
                <a:solidFill>
                  <a:srgbClr val="000000"/>
                </a:solidFill>
                <a:latin typeface="Times New Roman"/>
              </a:rPr>
              <a:t> </a:t>
            </a:r>
          </a:p>
          <a:p>
            <a:r>
              <a:rPr lang="tr-TR" b="1" i="0" u="none" strike="noStrike" baseline="0" dirty="0" smtClean="0">
                <a:latin typeface="Times New Roman"/>
              </a:rPr>
              <a:t>Resim 2.2: Yan keski </a:t>
            </a:r>
          </a:p>
          <a:p>
            <a:endParaRPr lang="tr-TR" b="1" dirty="0">
              <a:latin typeface="Times New Roman"/>
            </a:endParaRPr>
          </a:p>
          <a:p>
            <a:endParaRPr lang="tr-TR" b="1" i="0" u="none" strike="noStrike" baseline="0" dirty="0" smtClean="0">
              <a:latin typeface="Times New Roman"/>
            </a:endParaRPr>
          </a:p>
          <a:p>
            <a:r>
              <a:rPr lang="tr-TR" sz="2000" b="1" i="0" u="none" strike="noStrike" baseline="0" dirty="0" smtClean="0">
                <a:latin typeface="Times New Roman"/>
              </a:rPr>
              <a:t>Yan keski kullanırken şunlara dikkat edilmelidir: </a:t>
            </a:r>
          </a:p>
          <a:p>
            <a:r>
              <a:rPr lang="tr-TR" b="0" i="0" u="none" strike="noStrike" baseline="0" dirty="0" smtClean="0">
                <a:latin typeface="Wingdings"/>
              </a:rPr>
              <a:t> </a:t>
            </a:r>
            <a:r>
              <a:rPr lang="tr-TR" b="0" i="0" u="none" strike="noStrike" baseline="0" dirty="0" smtClean="0">
                <a:latin typeface="Times New Roman"/>
              </a:rPr>
              <a:t>Yan keski, tutma ve çekme işlemlerinde kullanılmamalıdır. </a:t>
            </a:r>
          </a:p>
          <a:p>
            <a:r>
              <a:rPr lang="tr-TR" b="0" i="0" u="none" strike="noStrike" baseline="0" dirty="0" smtClean="0">
                <a:latin typeface="Wingdings"/>
              </a:rPr>
              <a:t> </a:t>
            </a:r>
            <a:r>
              <a:rPr lang="tr-TR" b="0" i="0" u="none" strike="noStrike" baseline="0" dirty="0" smtClean="0">
                <a:latin typeface="Times New Roman"/>
              </a:rPr>
              <a:t>Yan keski ile işlem yapılırken metal olan uç kısmına parmaklar yaklaştırılmamalıdır. </a:t>
            </a:r>
          </a:p>
          <a:p>
            <a:r>
              <a:rPr lang="tr-TR" b="0" i="0" u="none" strike="noStrike" baseline="0" dirty="0" smtClean="0">
                <a:latin typeface="Wingdings"/>
              </a:rPr>
              <a:t> </a:t>
            </a:r>
            <a:r>
              <a:rPr lang="tr-TR" b="0" i="0" u="none" strike="noStrike" baseline="0" dirty="0" smtClean="0">
                <a:latin typeface="Times New Roman"/>
              </a:rPr>
              <a:t>Kesilecek tel ya da kablo boyutuna göre yan keski seçilmeli ve mini yan keskiler kalın kabloları kesmede kullanılmamalıdır. </a:t>
            </a:r>
          </a:p>
        </p:txBody>
      </p:sp>
    </p:spTree>
    <p:extLst>
      <p:ext uri="{BB962C8B-B14F-4D97-AF65-F5344CB8AC3E}">
        <p14:creationId xmlns:p14="http://schemas.microsoft.com/office/powerpoint/2010/main" val="5471019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463" y="188641"/>
            <a:ext cx="9673075" cy="2123658"/>
          </a:xfrm>
          <a:prstGeom prst="rect">
            <a:avLst/>
          </a:prstGeom>
        </p:spPr>
        <p:txBody>
          <a:bodyPr wrap="square">
            <a:spAutoFit/>
          </a:bodyPr>
          <a:lstStyle/>
          <a:p>
            <a:r>
              <a:rPr lang="tr-TR" sz="2400" b="1" i="0" u="none" strike="noStrike" baseline="0" dirty="0" smtClean="0">
                <a:solidFill>
                  <a:srgbClr val="000000"/>
                </a:solidFill>
                <a:latin typeface="Times New Roman"/>
              </a:rPr>
              <a:t>2.3. Kargaburun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Kargaburun da penseye benzer bir yapıya sahiptir. Penseden farklı olarak metal uç kısmı daha uzundur ve pense gibi küt değil sivridir. Bu şekli, kuşun gagasına benzediği için bu ismi almıştır. Kargaburun ile pensenin ulaşamayacağı yerlere ulaşılabilir ve özellikle elektronik devre elemanları kolaylıkla tutulabilir. Ayrıca lehimleme işlemi sırasında elektronik malzeme kargaburun ile tutularak havya ile malzemeye uygulanan sıcaklığın ele zarar vermesi de engellenmiş olur. Bunun yanında kargaburunların metal uçlarının orta kısmında bulunan keskin kısımlarla kablo soyma işlemi de yapılabilir. </a:t>
            </a:r>
            <a:endParaRPr lang="tr-T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550" y="2589298"/>
            <a:ext cx="1925682" cy="362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4396" y="2924945"/>
            <a:ext cx="2592694" cy="275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62955" y="6014323"/>
            <a:ext cx="2730304" cy="369332"/>
          </a:xfrm>
          <a:prstGeom prst="rect">
            <a:avLst/>
          </a:prstGeom>
        </p:spPr>
        <p:txBody>
          <a:bodyPr wrap="square">
            <a:spAutoFit/>
          </a:bodyPr>
          <a:lstStyle/>
          <a:p>
            <a:r>
              <a:rPr lang="tr-TR" b="1" i="0" u="none" strike="noStrike" baseline="0" dirty="0" smtClean="0">
                <a:solidFill>
                  <a:srgbClr val="000000"/>
                </a:solidFill>
                <a:latin typeface="Times New Roman"/>
              </a:rPr>
              <a:t>Resim 2.3: Kargaburun </a:t>
            </a:r>
            <a:endParaRPr lang="tr-TR" dirty="0"/>
          </a:p>
        </p:txBody>
      </p:sp>
    </p:spTree>
    <p:extLst>
      <p:ext uri="{BB962C8B-B14F-4D97-AF65-F5344CB8AC3E}">
        <p14:creationId xmlns:p14="http://schemas.microsoft.com/office/powerpoint/2010/main" val="2054233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1 Başlık"/>
          <p:cNvSpPr>
            <a:spLocks noGrp="1"/>
          </p:cNvSpPr>
          <p:nvPr>
            <p:ph type="title"/>
          </p:nvPr>
        </p:nvSpPr>
        <p:spPr>
          <a:xfrm>
            <a:off x="495301" y="-46038"/>
            <a:ext cx="6174052" cy="46038"/>
          </a:xfrm>
        </p:spPr>
        <p:txBody>
          <a:bodyPr>
            <a:normAutofit fontScale="90000"/>
          </a:bodyPr>
          <a:lstStyle/>
          <a:p>
            <a:r>
              <a:rPr lang="tr-TR" smtClean="0"/>
              <a:t>.</a:t>
            </a:r>
          </a:p>
        </p:txBody>
      </p:sp>
      <p:sp>
        <p:nvSpPr>
          <p:cNvPr id="3" name="2 İçerik Yer Tutucusu"/>
          <p:cNvSpPr>
            <a:spLocks noGrp="1"/>
          </p:cNvSpPr>
          <p:nvPr>
            <p:ph idx="1"/>
          </p:nvPr>
        </p:nvSpPr>
        <p:spPr>
          <a:xfrm>
            <a:off x="584729" y="476250"/>
            <a:ext cx="8758900" cy="6048375"/>
          </a:xfrm>
        </p:spPr>
        <p:txBody>
          <a:bodyPr rtlCol="0">
            <a:normAutofit fontScale="47500" lnSpcReduction="20000"/>
          </a:bodyPr>
          <a:lstStyle/>
          <a:p>
            <a:pPr fontAlgn="auto">
              <a:spcAft>
                <a:spcPts val="0"/>
              </a:spcAft>
              <a:buFont typeface="Arial" pitchFamily="34" charset="0"/>
              <a:buChar char="•"/>
              <a:defRPr/>
            </a:pPr>
            <a:r>
              <a:rPr lang="tr-TR" sz="5900" dirty="0" smtClean="0">
                <a:solidFill>
                  <a:srgbClr val="FF0000"/>
                </a:solidFill>
              </a:rPr>
              <a:t>Statik Elektrik: </a:t>
            </a:r>
            <a:r>
              <a:rPr lang="tr-TR" sz="4200" dirty="0" smtClean="0">
                <a:solidFill>
                  <a:schemeClr val="tx1"/>
                </a:solidFill>
              </a:rPr>
              <a:t>Durgun haldeki elektriği belirtir. İletken ya da yalıtkan iki maddenin birbirine </a:t>
            </a:r>
            <a:r>
              <a:rPr lang="tr-TR" sz="4200" dirty="0" err="1" smtClean="0">
                <a:solidFill>
                  <a:schemeClr val="tx1"/>
                </a:solidFill>
              </a:rPr>
              <a:t>temasi</a:t>
            </a:r>
            <a:r>
              <a:rPr lang="tr-TR" sz="4200" dirty="0" smtClean="0">
                <a:solidFill>
                  <a:schemeClr val="tx1"/>
                </a:solidFill>
              </a:rPr>
              <a:t>, sürtünmesi nedeniyle bu iki maddenin temas yüzeyleri arasında elektron alış-verişi sonucunda oluşur. Statik </a:t>
            </a:r>
            <a:r>
              <a:rPr lang="tr-TR" sz="4200" dirty="0" err="1" smtClean="0">
                <a:solidFill>
                  <a:schemeClr val="tx1"/>
                </a:solidFill>
              </a:rPr>
              <a:t>eletrik</a:t>
            </a:r>
            <a:r>
              <a:rPr lang="tr-TR" sz="4200" dirty="0" smtClean="0">
                <a:solidFill>
                  <a:schemeClr val="tx1"/>
                </a:solidFill>
              </a:rPr>
              <a:t> kontrol edilemeyen ve kullanılmayan bir enerjidir. Pratikte statik elektrik oluşumuna örnekler verebiliriz.</a:t>
            </a:r>
          </a:p>
          <a:p>
            <a:pPr fontAlgn="auto">
              <a:spcAft>
                <a:spcPts val="0"/>
              </a:spcAft>
              <a:buFont typeface="Arial" pitchFamily="34" charset="0"/>
              <a:buNone/>
              <a:defRPr/>
            </a:pPr>
            <a:r>
              <a:rPr lang="tr-TR" sz="4200" dirty="0" smtClean="0">
                <a:solidFill>
                  <a:schemeClr val="tx1"/>
                </a:solidFill>
              </a:rPr>
              <a:t>1- Lastik tekerlekli araçlarda, seyir halinde iken hava ile sürtünme kuvveti sebebiyle statik elektrik yükü birikir.</a:t>
            </a:r>
          </a:p>
          <a:p>
            <a:pPr fontAlgn="auto">
              <a:spcAft>
                <a:spcPts val="0"/>
              </a:spcAft>
              <a:buFont typeface="Arial" pitchFamily="34" charset="0"/>
              <a:buNone/>
              <a:defRPr/>
            </a:pPr>
            <a:r>
              <a:rPr lang="tr-TR" sz="4200" dirty="0" smtClean="0">
                <a:solidFill>
                  <a:schemeClr val="tx1"/>
                </a:solidFill>
              </a:rPr>
              <a:t>2- Fırtınalı havalarda, atmosferdeki bulutlarda statik elektrik yükü birikir. Bu durumda statik elektriğin boşalması kendini şimşek ve yıldırım olarak gösterir. </a:t>
            </a:r>
          </a:p>
          <a:p>
            <a:pPr fontAlgn="auto">
              <a:spcAft>
                <a:spcPts val="0"/>
              </a:spcAft>
              <a:buFont typeface="Arial" pitchFamily="34" charset="0"/>
              <a:buNone/>
              <a:defRPr/>
            </a:pPr>
            <a:r>
              <a:rPr lang="tr-TR" sz="4200" dirty="0" smtClean="0">
                <a:solidFill>
                  <a:schemeClr val="tx1"/>
                </a:solidFill>
              </a:rPr>
              <a:t>3- Saçlarımız çok temiz ve kuru, ortam havası ise kuru ve elektrikli ise yalıtkan özellikte olan saçlar ile plastik tarak arasında statik elektrik yüklerinin boşalarak dengelenmesi neticesinde ortaya çıkan çıtırtılar</a:t>
            </a:r>
          </a:p>
          <a:p>
            <a:pPr fontAlgn="auto">
              <a:spcAft>
                <a:spcPts val="0"/>
              </a:spcAft>
              <a:buFont typeface="Arial" pitchFamily="34" charset="0"/>
              <a:buNone/>
              <a:defRPr/>
            </a:pPr>
            <a:r>
              <a:rPr lang="en-US" sz="4200" dirty="0" smtClean="0">
                <a:solidFill>
                  <a:schemeClr val="tx1"/>
                </a:solidFill>
              </a:rPr>
              <a:t> </a:t>
            </a:r>
            <a:endParaRPr lang="tr-TR" sz="4200" dirty="0" smtClean="0">
              <a:solidFill>
                <a:schemeClr val="tx1"/>
              </a:solidFill>
            </a:endParaRPr>
          </a:p>
          <a:p>
            <a:pPr fontAlgn="auto">
              <a:spcAft>
                <a:spcPts val="0"/>
              </a:spcAft>
              <a:buFont typeface="Arial" pitchFamily="34" charset="0"/>
              <a:buNone/>
              <a:defRPr/>
            </a:pPr>
            <a:r>
              <a:rPr lang="en-US" sz="4200" dirty="0" err="1" smtClean="0">
                <a:solidFill>
                  <a:schemeClr val="tx1"/>
                </a:solidFill>
              </a:rPr>
              <a:t>Statik</a:t>
            </a:r>
            <a:r>
              <a:rPr lang="en-US" sz="4200" dirty="0" smtClean="0">
                <a:solidFill>
                  <a:schemeClr val="tx1"/>
                </a:solidFill>
              </a:rPr>
              <a:t> </a:t>
            </a:r>
            <a:r>
              <a:rPr lang="en-US" sz="4200" dirty="0" err="1" smtClean="0">
                <a:solidFill>
                  <a:schemeClr val="tx1"/>
                </a:solidFill>
              </a:rPr>
              <a:t>elektrik</a:t>
            </a:r>
            <a:r>
              <a:rPr lang="en-US" sz="4200" dirty="0" smtClean="0">
                <a:solidFill>
                  <a:schemeClr val="tx1"/>
                </a:solidFill>
              </a:rPr>
              <a:t> </a:t>
            </a:r>
            <a:r>
              <a:rPr lang="en-US" sz="4200" dirty="0" err="1" smtClean="0">
                <a:solidFill>
                  <a:schemeClr val="tx1"/>
                </a:solidFill>
              </a:rPr>
              <a:t>boşalmalarına</a:t>
            </a:r>
            <a:r>
              <a:rPr lang="en-US" sz="4200" dirty="0" smtClean="0">
                <a:solidFill>
                  <a:schemeClr val="tx1"/>
                </a:solidFill>
              </a:rPr>
              <a:t> </a:t>
            </a:r>
            <a:r>
              <a:rPr lang="en-US" sz="4200" dirty="0" err="1" smtClean="0">
                <a:solidFill>
                  <a:schemeClr val="tx1"/>
                </a:solidFill>
              </a:rPr>
              <a:t>karşı</a:t>
            </a:r>
            <a:r>
              <a:rPr lang="en-US" sz="4200" dirty="0" smtClean="0">
                <a:solidFill>
                  <a:schemeClr val="tx1"/>
                </a:solidFill>
              </a:rPr>
              <a:t> </a:t>
            </a:r>
            <a:r>
              <a:rPr lang="en-US" sz="4200" dirty="0" err="1" smtClean="0">
                <a:solidFill>
                  <a:schemeClr val="tx1"/>
                </a:solidFill>
              </a:rPr>
              <a:t>alınması</a:t>
            </a:r>
            <a:r>
              <a:rPr lang="en-US" sz="4200" dirty="0" smtClean="0">
                <a:solidFill>
                  <a:schemeClr val="tx1"/>
                </a:solidFill>
              </a:rPr>
              <a:t> </a:t>
            </a:r>
            <a:r>
              <a:rPr lang="en-US" sz="4200" dirty="0" err="1" smtClean="0">
                <a:solidFill>
                  <a:schemeClr val="tx1"/>
                </a:solidFill>
              </a:rPr>
              <a:t>gerek</a:t>
            </a:r>
            <a:r>
              <a:rPr lang="en-US" sz="4200" dirty="0" smtClean="0">
                <a:solidFill>
                  <a:schemeClr val="tx1"/>
                </a:solidFill>
              </a:rPr>
              <a:t> </a:t>
            </a:r>
            <a:r>
              <a:rPr lang="en-US" sz="4200" dirty="0" err="1" smtClean="0">
                <a:solidFill>
                  <a:schemeClr val="tx1"/>
                </a:solidFill>
              </a:rPr>
              <a:t>önlemler</a:t>
            </a:r>
            <a:r>
              <a:rPr lang="en-US" sz="4200" dirty="0" smtClean="0">
                <a:solidFill>
                  <a:schemeClr val="tx1"/>
                </a:solidFill>
              </a:rPr>
              <a:t>:</a:t>
            </a:r>
            <a:endParaRPr lang="tr-TR" sz="4200" dirty="0" smtClean="0">
              <a:solidFill>
                <a:schemeClr val="tx1"/>
              </a:solidFill>
            </a:endParaRPr>
          </a:p>
          <a:p>
            <a:pPr fontAlgn="auto">
              <a:spcAft>
                <a:spcPts val="0"/>
              </a:spcAft>
              <a:buFont typeface="Arial" pitchFamily="34" charset="0"/>
              <a:buChar char="•"/>
              <a:defRPr/>
            </a:pPr>
            <a:r>
              <a:rPr lang="tr-TR" sz="4200" dirty="0" smtClean="0">
                <a:solidFill>
                  <a:schemeClr val="tx1"/>
                </a:solidFill>
              </a:rPr>
              <a:t>Kısa </a:t>
            </a:r>
            <a:r>
              <a:rPr lang="tr-TR" sz="4200" dirty="0" err="1" smtClean="0">
                <a:solidFill>
                  <a:schemeClr val="tx1"/>
                </a:solidFill>
              </a:rPr>
              <a:t>devreleme</a:t>
            </a:r>
            <a:endParaRPr lang="tr-TR" sz="4200" dirty="0" smtClean="0">
              <a:solidFill>
                <a:schemeClr val="tx1"/>
              </a:solidFill>
            </a:endParaRPr>
          </a:p>
          <a:p>
            <a:pPr fontAlgn="auto">
              <a:spcAft>
                <a:spcPts val="0"/>
              </a:spcAft>
              <a:buFont typeface="Arial" pitchFamily="34" charset="0"/>
              <a:buChar char="•"/>
              <a:defRPr/>
            </a:pPr>
            <a:r>
              <a:rPr lang="tr-TR" sz="4200" dirty="0" smtClean="0">
                <a:solidFill>
                  <a:schemeClr val="tx1"/>
                </a:solidFill>
              </a:rPr>
              <a:t>Topraklama</a:t>
            </a:r>
          </a:p>
          <a:p>
            <a:pPr fontAlgn="auto">
              <a:spcAft>
                <a:spcPts val="0"/>
              </a:spcAft>
              <a:buFont typeface="Arial" pitchFamily="34" charset="0"/>
              <a:buChar char="•"/>
              <a:defRPr/>
            </a:pPr>
            <a:r>
              <a:rPr lang="tr-TR" sz="4200" dirty="0" smtClean="0">
                <a:solidFill>
                  <a:schemeClr val="tx1"/>
                </a:solidFill>
              </a:rPr>
              <a:t>Nemlendirme</a:t>
            </a:r>
          </a:p>
          <a:p>
            <a:pPr fontAlgn="auto">
              <a:spcAft>
                <a:spcPts val="0"/>
              </a:spcAft>
              <a:buFont typeface="Arial" pitchFamily="34" charset="0"/>
              <a:buChar char="•"/>
              <a:defRPr/>
            </a:pPr>
            <a:r>
              <a:rPr lang="tr-TR" sz="4200" dirty="0" err="1" smtClean="0">
                <a:solidFill>
                  <a:schemeClr val="tx1"/>
                </a:solidFill>
              </a:rPr>
              <a:t>İyonizasyon</a:t>
            </a:r>
            <a:endParaRPr lang="tr-TR" sz="4200" dirty="0" smtClean="0">
              <a:solidFill>
                <a:schemeClr val="tx1"/>
              </a:solidFill>
            </a:endParaRPr>
          </a:p>
          <a:p>
            <a:pPr fontAlgn="auto">
              <a:spcAft>
                <a:spcPts val="0"/>
              </a:spcAft>
              <a:buFont typeface="Arial" pitchFamily="34" charset="0"/>
              <a:buChar char="•"/>
              <a:defRPr/>
            </a:pPr>
            <a:endParaRPr lang="tr-TR" dirty="0"/>
          </a:p>
        </p:txBody>
      </p:sp>
      <p:sp>
        <p:nvSpPr>
          <p:cNvPr id="188420"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C9B66FDB-A37B-4631-BDAF-BFEF73EF2848}" type="slidenum">
              <a:rPr lang="tr-TR" sz="1400" smtClean="0">
                <a:solidFill>
                  <a:srgbClr val="FFFFFF"/>
                </a:solidFill>
              </a:rPr>
              <a:pPr eaLnBrk="1" hangingPunct="1">
                <a:buFont typeface="Times New Roman" pitchFamily="18" charset="0"/>
                <a:buNone/>
              </a:pPr>
              <a:t>16</a:t>
            </a:fld>
            <a:endParaRPr lang="tr-TR" sz="1400" smtClean="0">
              <a:solidFill>
                <a:srgbClr val="FFFFFF"/>
              </a:solidFill>
            </a:endParaRPr>
          </a:p>
        </p:txBody>
      </p:sp>
    </p:spTree>
    <p:extLst>
      <p:ext uri="{BB962C8B-B14F-4D97-AF65-F5344CB8AC3E}">
        <p14:creationId xmlns:p14="http://schemas.microsoft.com/office/powerpoint/2010/main" val="275582744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471" y="116632"/>
            <a:ext cx="9595066" cy="2123658"/>
          </a:xfrm>
          <a:prstGeom prst="rect">
            <a:avLst/>
          </a:prstGeom>
        </p:spPr>
        <p:txBody>
          <a:bodyPr wrap="square">
            <a:spAutoFit/>
          </a:bodyPr>
          <a:lstStyle/>
          <a:p>
            <a:r>
              <a:rPr lang="tr-TR" sz="2400" b="1" i="0" u="none" strike="noStrike" baseline="0" dirty="0" smtClean="0">
                <a:solidFill>
                  <a:srgbClr val="000000"/>
                </a:solidFill>
                <a:latin typeface="Times New Roman"/>
              </a:rPr>
              <a:t>2.4. Kablo Soyma Pensi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Kablo soyucu pensler, değişik çaplardaki kabloların dış kısmında bulunan ve elektriksel yalıtkanlığı sağlayan izole malzemeyi kablodan ayırmak için kullanılan el aletleridir. Bu işlem için kullanılan kablo soyucular, iki grupta incelenebilir. Bunlar, el ile ayarlamalı kablo soyucular ve otomatik kablo soyuculardır. El ile ayarlamalı kablo soyucularda kablo çapı göz kararı ve el yordamı ile belirlenirken, otomatik kablo soyucularda kablo çapları soyucunun üzerinde yazar ve sadece kullanıcının uygun çapı seçmesi gerekir. </a:t>
            </a:r>
            <a:endParaRPr lang="tr-T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549" y="2814320"/>
            <a:ext cx="3510390"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52567" y="4398496"/>
            <a:ext cx="7878875" cy="369332"/>
          </a:xfrm>
          <a:prstGeom prst="rect">
            <a:avLst/>
          </a:prstGeom>
        </p:spPr>
        <p:txBody>
          <a:bodyPr wrap="square">
            <a:spAutoFit/>
          </a:bodyPr>
          <a:lstStyle/>
          <a:p>
            <a:r>
              <a:rPr lang="es-ES" b="1" i="0" u="none" strike="noStrike" baseline="0" dirty="0" err="1" smtClean="0">
                <a:solidFill>
                  <a:srgbClr val="000000"/>
                </a:solidFill>
                <a:latin typeface="Times New Roman"/>
              </a:rPr>
              <a:t>Resim</a:t>
            </a:r>
            <a:r>
              <a:rPr lang="es-ES" b="1" i="0" u="none" strike="noStrike" baseline="0" dirty="0" smtClean="0">
                <a:solidFill>
                  <a:srgbClr val="000000"/>
                </a:solidFill>
                <a:latin typeface="Times New Roman"/>
              </a:rPr>
              <a:t> 2.4: El </a:t>
            </a:r>
            <a:r>
              <a:rPr lang="es-ES" b="1" i="0" u="none" strike="noStrike" baseline="0" dirty="0" err="1" smtClean="0">
                <a:solidFill>
                  <a:srgbClr val="000000"/>
                </a:solidFill>
                <a:latin typeface="Times New Roman"/>
              </a:rPr>
              <a:t>ile</a:t>
            </a:r>
            <a:r>
              <a:rPr lang="es-ES" b="1" i="0" u="none" strike="noStrike" baseline="0" dirty="0" smtClean="0">
                <a:solidFill>
                  <a:srgbClr val="000000"/>
                </a:solidFill>
                <a:latin typeface="Times New Roman"/>
              </a:rPr>
              <a:t> </a:t>
            </a:r>
            <a:r>
              <a:rPr lang="es-ES" b="1" i="0" u="none" strike="noStrike" baseline="0" dirty="0" err="1" smtClean="0">
                <a:solidFill>
                  <a:srgbClr val="000000"/>
                </a:solidFill>
                <a:latin typeface="Times New Roman"/>
              </a:rPr>
              <a:t>ayarlamalı</a:t>
            </a:r>
            <a:r>
              <a:rPr lang="es-ES" b="1" i="0" u="none" strike="noStrike" baseline="0" dirty="0" smtClean="0">
                <a:solidFill>
                  <a:srgbClr val="000000"/>
                </a:solidFill>
                <a:latin typeface="Times New Roman"/>
              </a:rPr>
              <a:t> ve </a:t>
            </a:r>
            <a:r>
              <a:rPr lang="es-ES" b="1" i="0" u="none" strike="noStrike" baseline="0" dirty="0" err="1" smtClean="0">
                <a:solidFill>
                  <a:srgbClr val="000000"/>
                </a:solidFill>
                <a:latin typeface="Times New Roman"/>
              </a:rPr>
              <a:t>otomatik</a:t>
            </a:r>
            <a:r>
              <a:rPr lang="es-ES" b="1" i="0" u="none" strike="noStrike" baseline="0" dirty="0" smtClean="0">
                <a:solidFill>
                  <a:srgbClr val="000000"/>
                </a:solidFill>
                <a:latin typeface="Times New Roman"/>
              </a:rPr>
              <a:t> </a:t>
            </a:r>
            <a:r>
              <a:rPr lang="es-ES" b="1" i="0" u="none" strike="noStrike" baseline="0" dirty="0" err="1" smtClean="0">
                <a:solidFill>
                  <a:srgbClr val="000000"/>
                </a:solidFill>
                <a:latin typeface="Times New Roman"/>
              </a:rPr>
              <a:t>kablo</a:t>
            </a:r>
            <a:r>
              <a:rPr lang="es-ES" b="1" i="0" u="none" strike="noStrike" baseline="0" dirty="0" smtClean="0">
                <a:solidFill>
                  <a:srgbClr val="000000"/>
                </a:solidFill>
                <a:latin typeface="Times New Roman"/>
              </a:rPr>
              <a:t> </a:t>
            </a:r>
            <a:r>
              <a:rPr lang="es-ES" b="1" i="0" u="none" strike="noStrike" baseline="0" dirty="0" err="1" smtClean="0">
                <a:solidFill>
                  <a:srgbClr val="000000"/>
                </a:solidFill>
                <a:latin typeface="Times New Roman"/>
              </a:rPr>
              <a:t>soyma</a:t>
            </a:r>
            <a:r>
              <a:rPr lang="es-ES" b="1" i="0" u="none" strike="noStrike" baseline="0" dirty="0" smtClean="0">
                <a:solidFill>
                  <a:srgbClr val="000000"/>
                </a:solidFill>
                <a:latin typeface="Times New Roman"/>
              </a:rPr>
              <a:t> </a:t>
            </a:r>
            <a:r>
              <a:rPr lang="es-ES" b="1" i="0" u="none" strike="noStrike" baseline="0" dirty="0" err="1" smtClean="0">
                <a:solidFill>
                  <a:srgbClr val="000000"/>
                </a:solidFill>
                <a:latin typeface="Times New Roman"/>
              </a:rPr>
              <a:t>pensleri</a:t>
            </a:r>
            <a:r>
              <a:rPr lang="es-ES" b="1" i="0" u="none" strike="noStrike" baseline="0" dirty="0" smtClean="0">
                <a:solidFill>
                  <a:srgbClr val="000000"/>
                </a:solidFill>
                <a:latin typeface="Times New Roman"/>
              </a:rPr>
              <a:t> </a:t>
            </a:r>
            <a:endParaRPr lang="tr-TR" dirty="0"/>
          </a:p>
        </p:txBody>
      </p:sp>
    </p:spTree>
    <p:extLst>
      <p:ext uri="{BB962C8B-B14F-4D97-AF65-F5344CB8AC3E}">
        <p14:creationId xmlns:p14="http://schemas.microsoft.com/office/powerpoint/2010/main" val="155668659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463" y="116632"/>
            <a:ext cx="6020195" cy="369332"/>
          </a:xfrm>
          <a:prstGeom prst="rect">
            <a:avLst/>
          </a:prstGeom>
        </p:spPr>
        <p:txBody>
          <a:bodyPr wrap="square">
            <a:spAutoFit/>
          </a:bodyPr>
          <a:lstStyle/>
          <a:p>
            <a:r>
              <a:rPr lang="tr-TR" b="1" i="0" u="none" strike="noStrike" baseline="0" dirty="0" smtClean="0">
                <a:solidFill>
                  <a:srgbClr val="000000"/>
                </a:solidFill>
                <a:latin typeface="Times New Roman"/>
              </a:rPr>
              <a:t>2.5. Düz Uçlu Keski </a:t>
            </a:r>
            <a:endParaRPr lang="tr-TR"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4775" y="213739"/>
            <a:ext cx="2652295" cy="76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4471" y="1052736"/>
            <a:ext cx="1716191" cy="369332"/>
          </a:xfrm>
          <a:prstGeom prst="rect">
            <a:avLst/>
          </a:prstGeom>
        </p:spPr>
        <p:txBody>
          <a:bodyPr wrap="square">
            <a:spAutoFit/>
          </a:bodyPr>
          <a:lstStyle/>
          <a:p>
            <a:r>
              <a:rPr lang="tr-TR" b="1" i="0" u="none" strike="noStrike" baseline="0" dirty="0" smtClean="0">
                <a:solidFill>
                  <a:srgbClr val="000000"/>
                </a:solidFill>
                <a:latin typeface="Times New Roman"/>
              </a:rPr>
              <a:t>2.6. Cımbız </a:t>
            </a:r>
            <a:endParaRPr lang="tr-TR"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681" y="1070644"/>
            <a:ext cx="2730302" cy="142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4471" y="2780929"/>
            <a:ext cx="9127014" cy="1569660"/>
          </a:xfrm>
          <a:prstGeom prst="rect">
            <a:avLst/>
          </a:prstGeom>
        </p:spPr>
        <p:txBody>
          <a:bodyPr wrap="square">
            <a:spAutoFit/>
          </a:bodyPr>
          <a:lstStyle/>
          <a:p>
            <a:r>
              <a:rPr lang="tr-TR" sz="2400" b="1" i="0" u="none" strike="noStrike" baseline="0" dirty="0" smtClean="0">
                <a:solidFill>
                  <a:srgbClr val="000000"/>
                </a:solidFill>
                <a:latin typeface="Times New Roman"/>
              </a:rPr>
              <a:t>2.7. Nokta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Nokta, matkapla açılacak bir deliğin posizyonunu önceden belirlemek ve işaretlemek için kullanılan metalden yapılmış el aletidir. Yüzeyde delinmek istenen yer, tam olarak tespit edildikten sonra noktanın sivri ucu yüzey üstüne yerleştirilir ve yassı üst kısmına çekiçle darbe uygulanır. Böylece delinmek istenen yer, matkap ucunun kaymayacağı şekilde işaretlenmiş olur. </a:t>
            </a:r>
            <a:endParaRPr lang="tr-TR" dirty="0"/>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645" y="4691363"/>
            <a:ext cx="3510390" cy="161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7199" y="4479558"/>
            <a:ext cx="2070679" cy="1991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693657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472" y="44624"/>
            <a:ext cx="9517057" cy="1292662"/>
          </a:xfrm>
          <a:prstGeom prst="rect">
            <a:avLst/>
          </a:prstGeom>
        </p:spPr>
        <p:txBody>
          <a:bodyPr wrap="square">
            <a:spAutoFit/>
          </a:bodyPr>
          <a:lstStyle/>
          <a:p>
            <a:r>
              <a:rPr lang="tr-TR" sz="2400" b="1" i="0" u="none" strike="noStrike" baseline="0" dirty="0" smtClean="0">
                <a:solidFill>
                  <a:srgbClr val="000000"/>
                </a:solidFill>
                <a:latin typeface="Times New Roman"/>
              </a:rPr>
              <a:t>2.12. Plastik Çekiç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Plastik çekiçler, kafa kısımları sert plastikten, sap kısımları ise ağaçtan ya da fiberglastan yapılmış olan çekiç türüdür. Genellikle metal plakalara onlara zarar vermeden şekil vermek ve çeşitli cihaz ve makinelere tespit pimlerini yerleştirmek için kullanılır. </a:t>
            </a:r>
            <a:endParaRPr lang="tr-TR"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775" y="1307441"/>
            <a:ext cx="3557094" cy="131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06506" y="2644171"/>
            <a:ext cx="8190910" cy="1015663"/>
          </a:xfrm>
          <a:prstGeom prst="rect">
            <a:avLst/>
          </a:prstGeom>
        </p:spPr>
        <p:txBody>
          <a:bodyPr wrap="square">
            <a:spAutoFit/>
          </a:bodyPr>
          <a:lstStyle/>
          <a:p>
            <a:r>
              <a:rPr lang="tr-TR" sz="2400" b="1" i="0" u="none" strike="noStrike" baseline="0" dirty="0" smtClean="0">
                <a:solidFill>
                  <a:srgbClr val="000000"/>
                </a:solidFill>
                <a:latin typeface="Times New Roman"/>
              </a:rPr>
              <a:t>2.13. Metal Çekiç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Metal çekiç, metal bir kafaya ve ağaçtan, fiberglastan ya da metalden bir sapa sahip ve vurma işlemleri için kullanılan bir el aletidir. Birçok çeşidi vardır. </a:t>
            </a:r>
            <a:endParaRPr lang="tr-TR"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24" y="4509120"/>
            <a:ext cx="2808311"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06939" y="3659833"/>
            <a:ext cx="5499061" cy="2862322"/>
          </a:xfrm>
          <a:prstGeom prst="rect">
            <a:avLst/>
          </a:prstGeom>
        </p:spPr>
        <p:txBody>
          <a:bodyPr wrap="square">
            <a:spAutoFit/>
          </a:bodyPr>
          <a:lstStyle/>
          <a:p>
            <a:r>
              <a:rPr lang="tr-TR" b="1" i="0" u="none" strike="noStrike" baseline="0" dirty="0" smtClean="0">
                <a:solidFill>
                  <a:srgbClr val="000000"/>
                </a:solidFill>
                <a:latin typeface="Times New Roman"/>
              </a:rPr>
              <a:t>Çekiç kullanırken dikkat edilmesi gereken bazı hususlar vardır. Bunlar şöyle sıralanabilir: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Yapılacak işe uygun boyutta ve tipte çekiç seçilmelidir.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Başka kişiler vurulacak nesneyi tutmamalıdır.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Çekiçler kaymaya neden olmaması için yağ ile temastan korunmalıdır.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Çekiç başının sapa sıkıca tutturulduğundan emin olunmalı ve sapın kırık ya da çatlak olmamasına dikkat edilmelidir. </a:t>
            </a:r>
          </a:p>
        </p:txBody>
      </p:sp>
    </p:spTree>
    <p:extLst>
      <p:ext uri="{BB962C8B-B14F-4D97-AF65-F5344CB8AC3E}">
        <p14:creationId xmlns:p14="http://schemas.microsoft.com/office/powerpoint/2010/main" val="304137667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
            <a:ext cx="9906000" cy="1015663"/>
          </a:xfrm>
          <a:prstGeom prst="rect">
            <a:avLst/>
          </a:prstGeom>
        </p:spPr>
        <p:txBody>
          <a:bodyPr wrap="square">
            <a:spAutoFit/>
          </a:bodyPr>
          <a:lstStyle/>
          <a:p>
            <a:r>
              <a:rPr lang="tr-TR" sz="2400" b="1" i="0" u="none" strike="noStrike" baseline="0" dirty="0" smtClean="0">
                <a:solidFill>
                  <a:srgbClr val="000000"/>
                </a:solidFill>
                <a:latin typeface="Times New Roman"/>
              </a:rPr>
              <a:t>2.14. Eğe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Eğe, üzerindeki dişler yardımıyla talaş kaldırarak iş parçasını istenen biçim ve ölçüye getirmeye, yüzeyleri düzeltmeye ve bilemeye yarayan bir el aletidir. Birçok çeşidi vardır. </a:t>
            </a:r>
            <a:endParaRPr lang="tr-T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98" y="1022498"/>
            <a:ext cx="4882786" cy="334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874991" y="2693800"/>
            <a:ext cx="4680520" cy="2308324"/>
          </a:xfrm>
          <a:prstGeom prst="rect">
            <a:avLst/>
          </a:prstGeom>
        </p:spPr>
        <p:txBody>
          <a:bodyPr wrap="square">
            <a:spAutoFit/>
          </a:bodyPr>
          <a:lstStyle/>
          <a:p>
            <a:r>
              <a:rPr lang="tr-TR" b="0" i="0" u="none" strike="noStrike" baseline="0" dirty="0" smtClean="0">
                <a:solidFill>
                  <a:srgbClr val="000000"/>
                </a:solidFill>
                <a:latin typeface="Times New Roman"/>
              </a:rPr>
              <a:t>Eğe kullanırken dikkat edilecek hususlar şunlardır: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Eğe hiçbir zaman sapsız kullanılmaz.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Eğeleme sırasında talaşlar üflenerek mengene üzerinden uzaklaştırılmamalıdır. Talaşlar göze kaçabilir. Fırça kullanılmalıdır.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Eğe iş yapılan parça üzerinde bırakılmamalıdır. </a:t>
            </a:r>
          </a:p>
        </p:txBody>
      </p:sp>
    </p:spTree>
    <p:extLst>
      <p:ext uri="{BB962C8B-B14F-4D97-AF65-F5344CB8AC3E}">
        <p14:creationId xmlns:p14="http://schemas.microsoft.com/office/powerpoint/2010/main" val="162442048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906000" cy="1569660"/>
          </a:xfrm>
          <a:prstGeom prst="rect">
            <a:avLst/>
          </a:prstGeom>
        </p:spPr>
        <p:txBody>
          <a:bodyPr wrap="square">
            <a:spAutoFit/>
          </a:bodyPr>
          <a:lstStyle/>
          <a:p>
            <a:r>
              <a:rPr lang="tr-TR" sz="2400" b="1" i="0" u="none" strike="noStrike" baseline="0" dirty="0" smtClean="0">
                <a:solidFill>
                  <a:srgbClr val="000000"/>
                </a:solidFill>
                <a:latin typeface="Times New Roman"/>
              </a:rPr>
              <a:t>2.15. Demir Testeresi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Demir testeresi, her büyüklükte ve biçimde metal parçaları kesmek için kullanılan bir el aletidir. Demir testerelerinde, kesilecek metalin türüne göre sert ve esnek olmak üzere iki çeşit bıçak kullanılır. Bıçak, bir çerçeveye üzerindeki küçük deliklerden pinler yardımıyla sabitlenir ve gerginliği çerçevenin uç kısmında bulunan bir vida ile ayarlanır. </a:t>
            </a:r>
            <a:endParaRPr lang="tr-TR"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8801" y="1593044"/>
            <a:ext cx="5226581" cy="254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84515" y="3933056"/>
            <a:ext cx="3276364" cy="2400657"/>
          </a:xfrm>
          <a:prstGeom prst="rect">
            <a:avLst/>
          </a:prstGeom>
        </p:spPr>
        <p:txBody>
          <a:bodyPr wrap="square">
            <a:spAutoFit/>
          </a:bodyPr>
          <a:lstStyle/>
          <a:p>
            <a:r>
              <a:rPr lang="tr-TR" sz="2400" b="1" i="0" u="none" strike="noStrike" baseline="0" dirty="0" smtClean="0">
                <a:solidFill>
                  <a:srgbClr val="000000"/>
                </a:solidFill>
                <a:latin typeface="Times New Roman"/>
              </a:rPr>
              <a:t>2.16. Ağaç Testeresi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Ağaç testeresi, üzerinde ince düz dişleri olan bir bıçağa ve bu bıçağın vida ile tutturulduğu plastik ya da ağaçtan yapılmış bir sapa sahip olan ve ağaç, tahta kesmekte kullanılan bir el aletidir. </a:t>
            </a:r>
            <a:endParaRPr lang="tr-TR"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509120"/>
            <a:ext cx="3874691"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011499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482" y="116632"/>
            <a:ext cx="2496276" cy="369332"/>
          </a:xfrm>
          <a:prstGeom prst="rect">
            <a:avLst/>
          </a:prstGeom>
        </p:spPr>
        <p:txBody>
          <a:bodyPr wrap="square">
            <a:spAutoFit/>
          </a:bodyPr>
          <a:lstStyle/>
          <a:p>
            <a:r>
              <a:rPr lang="tr-TR" b="1" i="0" u="none" strike="noStrike" baseline="0" dirty="0" smtClean="0">
                <a:solidFill>
                  <a:srgbClr val="000000"/>
                </a:solidFill>
                <a:latin typeface="Times New Roman"/>
              </a:rPr>
              <a:t>2.10. Maket Bıçağı </a:t>
            </a:r>
            <a:endParaRPr lang="tr-TR"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0966" y="116633"/>
            <a:ext cx="1234757" cy="1329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4472" y="1445950"/>
            <a:ext cx="9517057" cy="1015663"/>
          </a:xfrm>
          <a:prstGeom prst="rect">
            <a:avLst/>
          </a:prstGeom>
        </p:spPr>
        <p:txBody>
          <a:bodyPr wrap="square">
            <a:spAutoFit/>
          </a:bodyPr>
          <a:lstStyle/>
          <a:p>
            <a:r>
              <a:rPr lang="tr-TR" sz="2400" b="1" i="0" u="none" strike="noStrike" baseline="0" dirty="0" smtClean="0">
                <a:solidFill>
                  <a:srgbClr val="000000"/>
                </a:solidFill>
                <a:latin typeface="Times New Roman"/>
              </a:rPr>
              <a:t>2.18. Teneke Makası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Teneke makası, metal plakaları el ile kesmeye yarayan el aletidir. Yapısı makaslara benzer ancak makastan daha uzun bir sap kısmına, daha kısa ve küt bıçaklara sahiptir. </a:t>
            </a:r>
            <a:endParaRPr lang="tr-TR"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8714" y="2861046"/>
            <a:ext cx="4134459" cy="34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933667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480" y="116634"/>
            <a:ext cx="9439049" cy="2677656"/>
          </a:xfrm>
          <a:prstGeom prst="rect">
            <a:avLst/>
          </a:prstGeom>
        </p:spPr>
        <p:txBody>
          <a:bodyPr wrap="square">
            <a:spAutoFit/>
          </a:bodyPr>
          <a:lstStyle/>
          <a:p>
            <a:r>
              <a:rPr lang="tr-TR" sz="3600" b="1" i="0" u="none" strike="noStrike" baseline="0" dirty="0" smtClean="0">
                <a:solidFill>
                  <a:srgbClr val="000000"/>
                </a:solidFill>
                <a:latin typeface="Times New Roman"/>
              </a:rPr>
              <a:t>3. KESİCİ  VE DELİCİ  ALETLER </a:t>
            </a:r>
            <a:endParaRPr lang="tr-TR" sz="3600" b="0" i="0" u="none" strike="noStrike" baseline="0" dirty="0" smtClean="0">
              <a:solidFill>
                <a:srgbClr val="000000"/>
              </a:solidFill>
              <a:latin typeface="Times New Roman"/>
            </a:endParaRPr>
          </a:p>
          <a:p>
            <a:r>
              <a:rPr lang="tr-TR" sz="2400" b="1" i="0" u="none" strike="noStrike" baseline="0" dirty="0" smtClean="0">
                <a:solidFill>
                  <a:srgbClr val="000000"/>
                </a:solidFill>
                <a:latin typeface="Times New Roman"/>
              </a:rPr>
              <a:t>3.1. Darbeli Matkap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Darbeli matkap temel olarak metal bir kılıf içerisine yerleitirilmiş bir elektrik motorudur. Bu elektrik motorunun hareketli miline tutturulmuş mandren adı verilen bir matkap yuvası vardır ve bu yuvaya matkap uçları ya da diğer kesici, delici ekipmanlar takılabilir. Arka kısmında ise tutma kısmı bulunur ve bu hâliyle darbeli matkap bir silahı andırır. Darbeli matkapların esas kullanım amacı duvar, tahta ve metal yüzeylere istenen çaplarda delikler açmaktır. Ancak yuvaya bağlanan çeşitli uçlarla biçme, cilalama, parlatma gibi işlemler de gerçekleştirilebilir. </a:t>
            </a:r>
            <a:endParaRPr lang="tr-TR"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26" y="3162473"/>
            <a:ext cx="4512385" cy="3101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187026" y="3284985"/>
            <a:ext cx="4602511" cy="2954655"/>
          </a:xfrm>
          <a:prstGeom prst="rect">
            <a:avLst/>
          </a:prstGeom>
        </p:spPr>
        <p:txBody>
          <a:bodyPr wrap="square">
            <a:spAutoFit/>
          </a:bodyPr>
          <a:lstStyle/>
          <a:p>
            <a:r>
              <a:rPr lang="tr-TR" sz="1400" b="1" i="0" u="none" strike="noStrike" baseline="0" dirty="0" smtClean="0">
                <a:latin typeface="Times New Roman"/>
              </a:rPr>
              <a:t>Resim 3.1: Darbeli matkap, mandren ve mandren anahtarı </a:t>
            </a:r>
            <a:endParaRPr lang="tr-TR" sz="1400" b="0" i="0" u="none" strike="noStrike" baseline="0" dirty="0" smtClean="0">
              <a:latin typeface="Times New Roman"/>
            </a:endParaRPr>
          </a:p>
          <a:p>
            <a:endParaRPr lang="tr-TR" sz="1400" b="1" i="0" u="none" strike="noStrike" baseline="0" dirty="0" smtClean="0">
              <a:latin typeface="Times New Roman"/>
            </a:endParaRPr>
          </a:p>
          <a:p>
            <a:r>
              <a:rPr lang="tr-TR" b="0" i="0" u="none" strike="noStrike" baseline="0" dirty="0" smtClean="0">
                <a:latin typeface="Times New Roman"/>
              </a:rPr>
              <a:t>Resim 3.2’deki matkabın parçaları aşağıdaki gibidir. </a:t>
            </a:r>
          </a:p>
          <a:p>
            <a:r>
              <a:rPr lang="tr-TR" b="1" i="0" u="none" strike="noStrike" baseline="0" dirty="0" smtClean="0">
                <a:latin typeface="Times New Roman"/>
              </a:rPr>
              <a:t>1. </a:t>
            </a:r>
            <a:r>
              <a:rPr lang="tr-TR" b="0" i="0" u="none" strike="noStrike" baseline="0" dirty="0" smtClean="0">
                <a:latin typeface="Times New Roman"/>
              </a:rPr>
              <a:t>Çalıştırma butonu, </a:t>
            </a:r>
          </a:p>
          <a:p>
            <a:r>
              <a:rPr lang="tr-TR" b="1" i="0" u="none" strike="noStrike" baseline="0" dirty="0" smtClean="0">
                <a:latin typeface="Times New Roman"/>
              </a:rPr>
              <a:t>2. </a:t>
            </a:r>
            <a:r>
              <a:rPr lang="tr-TR" b="0" i="0" u="none" strike="noStrike" baseline="0" dirty="0" smtClean="0">
                <a:latin typeface="Times New Roman"/>
              </a:rPr>
              <a:t>Motor, </a:t>
            </a:r>
          </a:p>
          <a:p>
            <a:r>
              <a:rPr lang="tr-TR" b="1" i="0" u="none" strike="noStrike" baseline="0" dirty="0" smtClean="0">
                <a:latin typeface="Times New Roman"/>
              </a:rPr>
              <a:t>3. </a:t>
            </a:r>
            <a:r>
              <a:rPr lang="tr-TR" b="0" i="0" u="none" strike="noStrike" baseline="0" dirty="0" smtClean="0">
                <a:latin typeface="Times New Roman"/>
              </a:rPr>
              <a:t>Soğutma pervanesi, </a:t>
            </a:r>
          </a:p>
          <a:p>
            <a:r>
              <a:rPr lang="tr-TR" b="1" i="0" u="none" strike="noStrike" baseline="0" dirty="0" smtClean="0">
                <a:latin typeface="Times New Roman"/>
              </a:rPr>
              <a:t>4. </a:t>
            </a:r>
            <a:r>
              <a:rPr lang="tr-TR" b="0" i="0" u="none" strike="noStrike" baseline="0" dirty="0" smtClean="0">
                <a:latin typeface="Times New Roman"/>
              </a:rPr>
              <a:t>Salyangoz dişli, </a:t>
            </a:r>
          </a:p>
          <a:p>
            <a:r>
              <a:rPr lang="tr-TR" b="1" i="0" u="none" strike="noStrike" baseline="0" dirty="0" smtClean="0">
                <a:latin typeface="Times New Roman"/>
              </a:rPr>
              <a:t>5. </a:t>
            </a:r>
            <a:r>
              <a:rPr lang="tr-TR" b="0" i="0" u="none" strike="noStrike" baseline="0" dirty="0" smtClean="0">
                <a:latin typeface="Times New Roman"/>
              </a:rPr>
              <a:t>Mandren, </a:t>
            </a:r>
          </a:p>
          <a:p>
            <a:r>
              <a:rPr lang="tr-TR" b="1" i="0" u="none" strike="noStrike" baseline="0" dirty="0" smtClean="0">
                <a:latin typeface="Times New Roman"/>
              </a:rPr>
              <a:t>6. </a:t>
            </a:r>
            <a:r>
              <a:rPr lang="tr-TR" b="0" i="0" u="none" strike="noStrike" baseline="0" dirty="0" smtClean="0">
                <a:latin typeface="Times New Roman"/>
              </a:rPr>
              <a:t>Büyük çark </a:t>
            </a:r>
          </a:p>
        </p:txBody>
      </p:sp>
    </p:spTree>
    <p:extLst>
      <p:ext uri="{BB962C8B-B14F-4D97-AF65-F5344CB8AC3E}">
        <p14:creationId xmlns:p14="http://schemas.microsoft.com/office/powerpoint/2010/main" val="16343035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711529" cy="1846659"/>
          </a:xfrm>
          <a:prstGeom prst="rect">
            <a:avLst/>
          </a:prstGeom>
        </p:spPr>
        <p:txBody>
          <a:bodyPr wrap="square">
            <a:spAutoFit/>
          </a:bodyPr>
          <a:lstStyle/>
          <a:p>
            <a:r>
              <a:rPr lang="tr-TR" sz="2400" b="1" i="0" u="none" strike="noStrike" baseline="0" dirty="0" smtClean="0">
                <a:solidFill>
                  <a:srgbClr val="000000"/>
                </a:solidFill>
                <a:latin typeface="Times New Roman"/>
              </a:rPr>
              <a:t>3.2. Kırıcı Matkap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Kırıcı matkapların elektrikli tiplerinde darbeli matkaplarda olduğu gibi metal kılıf içerisine bir motor yerleştirilmiştir. Bu motor dönme hareketini gerçekleştirir ve dönme hareketi bir piston mekanizması ile ileri geri harekete dönüştürülür. Böylece beton ya da taş kırma işlemleri gerçekleştirilebilir. Kırıcıların duvar kırma için elde kullanılan tipleri ve kaldırım, asfalt kırma için ayakta kullanılan tipleri vardır. El tipleri dakikada 1900 darbe, ayakta kullanılanlar ise dakikada 850 darbe gerçekleştirebilir. </a:t>
            </a:r>
            <a:endParaRPr lang="tr-TR"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57187"/>
            <a:ext cx="4836537" cy="2155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flipH="1">
            <a:off x="194471" y="4259996"/>
            <a:ext cx="4446494" cy="369332"/>
          </a:xfrm>
          <a:prstGeom prst="rect">
            <a:avLst/>
          </a:prstGeom>
        </p:spPr>
        <p:txBody>
          <a:bodyPr wrap="square">
            <a:spAutoFit/>
          </a:bodyPr>
          <a:lstStyle/>
          <a:p>
            <a:r>
              <a:rPr lang="tr-TR" b="1" i="0" u="none" strike="noStrike" baseline="0" dirty="0" smtClean="0">
                <a:solidFill>
                  <a:srgbClr val="000000"/>
                </a:solidFill>
                <a:latin typeface="Times New Roman"/>
              </a:rPr>
              <a:t>Resim 3.3: Kırıcı matkap (el tipi) </a:t>
            </a:r>
            <a:endParaRPr lang="tr-TR" dirty="0"/>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5121" y="2348880"/>
            <a:ext cx="2934449" cy="2708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626853" y="4941168"/>
            <a:ext cx="5784571" cy="369332"/>
          </a:xfrm>
          <a:prstGeom prst="rect">
            <a:avLst/>
          </a:prstGeom>
        </p:spPr>
        <p:txBody>
          <a:bodyPr wrap="square">
            <a:spAutoFit/>
          </a:bodyPr>
          <a:lstStyle/>
          <a:p>
            <a:r>
              <a:rPr lang="tr-TR" b="1" i="0" u="none" strike="noStrike" baseline="0" dirty="0" smtClean="0">
                <a:solidFill>
                  <a:srgbClr val="000000"/>
                </a:solidFill>
                <a:latin typeface="Times New Roman"/>
              </a:rPr>
              <a:t>Resim 3.4: Kırıcı matkap (ayakta kullanılan tip) </a:t>
            </a:r>
            <a:endParaRPr lang="tr-TR" dirty="0"/>
          </a:p>
        </p:txBody>
      </p:sp>
    </p:spTree>
    <p:extLst>
      <p:ext uri="{BB962C8B-B14F-4D97-AF65-F5344CB8AC3E}">
        <p14:creationId xmlns:p14="http://schemas.microsoft.com/office/powerpoint/2010/main" val="265295327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515" y="44624"/>
            <a:ext cx="9049005" cy="1292662"/>
          </a:xfrm>
          <a:prstGeom prst="rect">
            <a:avLst/>
          </a:prstGeom>
        </p:spPr>
        <p:txBody>
          <a:bodyPr wrap="square">
            <a:spAutoFit/>
          </a:bodyPr>
          <a:lstStyle/>
          <a:p>
            <a:r>
              <a:rPr lang="tr-TR" sz="2400" b="1" i="0" u="none" strike="noStrike" baseline="0" dirty="0" smtClean="0">
                <a:solidFill>
                  <a:srgbClr val="000000"/>
                </a:solidFill>
                <a:latin typeface="Times New Roman"/>
              </a:rPr>
              <a:t>3.3. Kırıcı-Delici Matkap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Kırıcı delici matkaplar, seçilen uca göre hem delme hem de kırma işlemlerini gerçekleştirebilen matkap türüdür. Bu el aletleri ile beton, taş, çelik ve ahşap delme işlemleri yapılabilirken mandrene kırıcı uç takılarak duvar ve taş parçalama işlemleri de yapılabilir. </a:t>
            </a:r>
            <a:endParaRPr lang="tr-TR"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41" y="2102219"/>
            <a:ext cx="3503217"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840" y="1783735"/>
            <a:ext cx="3334191" cy="221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96547" y="3933056"/>
            <a:ext cx="3332964" cy="369332"/>
          </a:xfrm>
          <a:prstGeom prst="rect">
            <a:avLst/>
          </a:prstGeom>
        </p:spPr>
        <p:txBody>
          <a:bodyPr wrap="none">
            <a:spAutoFit/>
          </a:bodyPr>
          <a:lstStyle/>
          <a:p>
            <a:r>
              <a:rPr lang="tr-TR" b="1" i="0" u="none" strike="noStrike" baseline="0" dirty="0" smtClean="0">
                <a:solidFill>
                  <a:srgbClr val="000000"/>
                </a:solidFill>
                <a:latin typeface="Times New Roman"/>
              </a:rPr>
              <a:t>Resim 3.4: Kırıcı-delici matkap </a:t>
            </a:r>
            <a:endParaRPr lang="tr-TR" dirty="0"/>
          </a:p>
        </p:txBody>
      </p:sp>
      <p:sp>
        <p:nvSpPr>
          <p:cNvPr id="4" name="Rectangle 3"/>
          <p:cNvSpPr/>
          <p:nvPr/>
        </p:nvSpPr>
        <p:spPr>
          <a:xfrm>
            <a:off x="5479149" y="4081528"/>
            <a:ext cx="3332964" cy="369332"/>
          </a:xfrm>
          <a:prstGeom prst="rect">
            <a:avLst/>
          </a:prstGeom>
        </p:spPr>
        <p:txBody>
          <a:bodyPr wrap="none">
            <a:spAutoFit/>
          </a:bodyPr>
          <a:lstStyle/>
          <a:p>
            <a:r>
              <a:rPr lang="tr-TR" b="1" i="0" u="none" strike="noStrike" baseline="0" dirty="0" smtClean="0">
                <a:solidFill>
                  <a:srgbClr val="000000"/>
                </a:solidFill>
                <a:latin typeface="Times New Roman"/>
              </a:rPr>
              <a:t>Resim 3.5: Kırıcı-delici matkap </a:t>
            </a:r>
            <a:endParaRPr lang="tr-TR" dirty="0"/>
          </a:p>
        </p:txBody>
      </p:sp>
    </p:spTree>
    <p:extLst>
      <p:ext uri="{BB962C8B-B14F-4D97-AF65-F5344CB8AC3E}">
        <p14:creationId xmlns:p14="http://schemas.microsoft.com/office/powerpoint/2010/main" val="217516377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463" y="116633"/>
            <a:ext cx="9673075" cy="2123658"/>
          </a:xfrm>
          <a:prstGeom prst="rect">
            <a:avLst/>
          </a:prstGeom>
        </p:spPr>
        <p:txBody>
          <a:bodyPr wrap="square">
            <a:spAutoFit/>
          </a:bodyPr>
          <a:lstStyle/>
          <a:p>
            <a:r>
              <a:rPr lang="tr-TR" sz="2400" b="1" i="0" u="none" strike="noStrike" baseline="0" dirty="0" smtClean="0">
                <a:solidFill>
                  <a:srgbClr val="000000"/>
                </a:solidFill>
                <a:latin typeface="Times New Roman"/>
              </a:rPr>
              <a:t>3.4. Şarjlı El Matkabı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Şarjlı el matkabının tutma kısmının altında bir bataryası vardır. Metal kılıfının içinde bulunan ve dönme hareketini sağlayan motor enerjisini bu bataryadan alır. Bataryalar DC gerilim kaynaklarıdır. Gerilim değerleri 15V, 18V, 24V, 28V ve 32V olabilir. Batarya gerilimi yükseldikçe matkabın torku da (kuvvet momenti) artar. şebeke gerilimi ile çalışan darbeli matkaplar kadar güçlü değildirler. Bu nedenle çoğunlukla ahşap ve plastik delme işlemlerinde kullanılır. Mandrenleri el ile gevşetilip matkap uçları takıldıktan sonra yine el ile sıkılır. </a:t>
            </a:r>
            <a:endParaRPr lang="tr-TR"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06" y="2780928"/>
            <a:ext cx="3266534" cy="238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104" y="2924944"/>
            <a:ext cx="2729059" cy="244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338669" y="5805264"/>
            <a:ext cx="2954655" cy="369332"/>
          </a:xfrm>
          <a:prstGeom prst="rect">
            <a:avLst/>
          </a:prstGeom>
        </p:spPr>
        <p:txBody>
          <a:bodyPr wrap="none">
            <a:spAutoFit/>
          </a:bodyPr>
          <a:lstStyle/>
          <a:p>
            <a:r>
              <a:rPr lang="es-ES" b="1" i="0" u="none" strike="noStrike" baseline="0" dirty="0" err="1" smtClean="0">
                <a:solidFill>
                  <a:srgbClr val="000000"/>
                </a:solidFill>
                <a:latin typeface="Times New Roman"/>
              </a:rPr>
              <a:t>Resim</a:t>
            </a:r>
            <a:r>
              <a:rPr lang="es-ES" b="1" i="0" u="none" strike="noStrike" baseline="0" dirty="0" smtClean="0">
                <a:solidFill>
                  <a:srgbClr val="000000"/>
                </a:solidFill>
                <a:latin typeface="Times New Roman"/>
              </a:rPr>
              <a:t> 3.6: </a:t>
            </a:r>
            <a:r>
              <a:rPr lang="tr-TR" b="1" i="0" u="none" strike="noStrike" baseline="0" dirty="0" smtClean="0">
                <a:solidFill>
                  <a:srgbClr val="000000"/>
                </a:solidFill>
                <a:latin typeface="Times New Roman"/>
              </a:rPr>
              <a:t>ş</a:t>
            </a:r>
            <a:r>
              <a:rPr lang="es-ES" b="1" i="0" u="none" strike="noStrike" baseline="0" dirty="0" err="1" smtClean="0">
                <a:solidFill>
                  <a:srgbClr val="000000"/>
                </a:solidFill>
                <a:latin typeface="Times New Roman"/>
              </a:rPr>
              <a:t>arjlı</a:t>
            </a:r>
            <a:r>
              <a:rPr lang="es-ES" b="1" i="0" u="none" strike="noStrike" baseline="0" dirty="0" smtClean="0">
                <a:solidFill>
                  <a:srgbClr val="000000"/>
                </a:solidFill>
                <a:latin typeface="Times New Roman"/>
              </a:rPr>
              <a:t> el </a:t>
            </a:r>
            <a:r>
              <a:rPr lang="es-ES" b="1" i="0" u="none" strike="noStrike" baseline="0" dirty="0" err="1" smtClean="0">
                <a:solidFill>
                  <a:srgbClr val="000000"/>
                </a:solidFill>
                <a:latin typeface="Times New Roman"/>
              </a:rPr>
              <a:t>matkabı</a:t>
            </a:r>
            <a:r>
              <a:rPr lang="es-ES" b="1" i="0" u="none" strike="noStrike" baseline="0" dirty="0" smtClean="0">
                <a:solidFill>
                  <a:srgbClr val="000000"/>
                </a:solidFill>
                <a:latin typeface="Times New Roman"/>
              </a:rPr>
              <a:t> </a:t>
            </a:r>
            <a:endParaRPr lang="tr-TR" dirty="0"/>
          </a:p>
        </p:txBody>
      </p:sp>
    </p:spTree>
    <p:extLst>
      <p:ext uri="{BB962C8B-B14F-4D97-AF65-F5344CB8AC3E}">
        <p14:creationId xmlns:p14="http://schemas.microsoft.com/office/powerpoint/2010/main" val="27171703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1 Başlık"/>
          <p:cNvSpPr>
            <a:spLocks noGrp="1"/>
          </p:cNvSpPr>
          <p:nvPr>
            <p:ph type="title"/>
          </p:nvPr>
        </p:nvSpPr>
        <p:spPr/>
        <p:txBody>
          <a:bodyPr/>
          <a:lstStyle/>
          <a:p>
            <a:pPr eaLnBrk="1" hangingPunct="1"/>
            <a:r>
              <a:rPr lang="tr-TR" b="1" smtClean="0"/>
              <a:t>Elektrik Tesislerinde Güvenlik</a:t>
            </a:r>
          </a:p>
        </p:txBody>
      </p:sp>
      <p:sp>
        <p:nvSpPr>
          <p:cNvPr id="189443" name="2 İçerik Yer Tutucusu"/>
          <p:cNvSpPr>
            <a:spLocks noGrp="1"/>
          </p:cNvSpPr>
          <p:nvPr>
            <p:ph idx="1"/>
          </p:nvPr>
        </p:nvSpPr>
        <p:spPr>
          <a:xfrm>
            <a:off x="495300" y="1600200"/>
            <a:ext cx="8915400" cy="2908300"/>
          </a:xfrm>
        </p:spPr>
        <p:txBody>
          <a:bodyPr/>
          <a:lstStyle/>
          <a:p>
            <a:pPr eaLnBrk="1" hangingPunct="1"/>
            <a:r>
              <a:rPr lang="tr-TR" sz="2800" smtClean="0">
                <a:solidFill>
                  <a:schemeClr val="tx1"/>
                </a:solidFill>
                <a:cs typeface="Times New Roman" pitchFamily="18" charset="0"/>
              </a:rPr>
              <a:t>Elektrik Tesisatı cins ve hacmine göre ehliyetli elektrikçiler tarafından tesis edilerek bakım ve işletmesi sağlanmalıdır. Bu hususta </a:t>
            </a:r>
            <a:r>
              <a:rPr lang="tr-TR" sz="2800" u="sng" smtClean="0">
                <a:solidFill>
                  <a:schemeClr val="tx1"/>
                </a:solidFill>
                <a:cs typeface="Times New Roman" pitchFamily="18" charset="0"/>
              </a:rPr>
              <a:t>Elektrik ile ilgili Teknik Adamlarının Yetki ve Sorumlulukluları Hakkında Yönetmelik</a:t>
            </a:r>
            <a:r>
              <a:rPr lang="tr-TR" sz="2800" smtClean="0">
                <a:solidFill>
                  <a:schemeClr val="tx1"/>
                </a:solidFill>
                <a:cs typeface="Times New Roman" pitchFamily="18" charset="0"/>
              </a:rPr>
              <a:t> hükümlerine uyulmalıdır</a:t>
            </a:r>
            <a:r>
              <a:rPr lang="tr-TR" sz="2800" smtClean="0">
                <a:solidFill>
                  <a:schemeClr val="tx1"/>
                </a:solidFill>
              </a:rPr>
              <a:t> </a:t>
            </a:r>
          </a:p>
          <a:p>
            <a:pPr eaLnBrk="1" hangingPunct="1"/>
            <a:endParaRPr lang="tr-TR" smtClean="0"/>
          </a:p>
        </p:txBody>
      </p:sp>
      <p:pic>
        <p:nvPicPr>
          <p:cNvPr id="189444" name="Picture 5" descr="5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2756" y="4797425"/>
            <a:ext cx="3977879"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B64AC03A-F3E8-40DB-89D5-651510022A3C}" type="slidenum">
              <a:rPr lang="tr-TR" sz="1400" smtClean="0">
                <a:solidFill>
                  <a:srgbClr val="FFFFFF"/>
                </a:solidFill>
              </a:rPr>
              <a:pPr eaLnBrk="1" hangingPunct="1">
                <a:buFont typeface="Times New Roman" pitchFamily="18" charset="0"/>
                <a:buNone/>
              </a:pPr>
              <a:t>17</a:t>
            </a:fld>
            <a:endParaRPr lang="tr-TR" sz="1400" smtClean="0">
              <a:solidFill>
                <a:srgbClr val="FFFFFF"/>
              </a:solidFill>
            </a:endParaRPr>
          </a:p>
        </p:txBody>
      </p:sp>
    </p:spTree>
    <p:extLst>
      <p:ext uri="{BB962C8B-B14F-4D97-AF65-F5344CB8AC3E}">
        <p14:creationId xmlns:p14="http://schemas.microsoft.com/office/powerpoint/2010/main" val="348683987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471" y="188641"/>
            <a:ext cx="9205023" cy="1015663"/>
          </a:xfrm>
          <a:prstGeom prst="rect">
            <a:avLst/>
          </a:prstGeom>
        </p:spPr>
        <p:txBody>
          <a:bodyPr wrap="square">
            <a:spAutoFit/>
          </a:bodyPr>
          <a:lstStyle/>
          <a:p>
            <a:r>
              <a:rPr lang="tr-TR" sz="2400" b="1" i="0" u="none" strike="noStrike" baseline="0" dirty="0" smtClean="0">
                <a:solidFill>
                  <a:srgbClr val="000000"/>
                </a:solidFill>
                <a:latin typeface="Times New Roman"/>
              </a:rPr>
              <a:t>3.5. Pnomatik Matkap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Pnömatik hava ile çalışan demektir. Pnömatik matkaplar, dönme kuvvetini oluşturmak için elektrik enerjisini değil, bir kompresör yardımıyla sıkıştırılmış havanın itme kuvvetini kullanır. </a:t>
            </a:r>
            <a:endParaRPr lang="tr-TR"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97" y="1700809"/>
            <a:ext cx="2352675"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28498" y="3933056"/>
            <a:ext cx="3114955" cy="369332"/>
          </a:xfrm>
          <a:prstGeom prst="rect">
            <a:avLst/>
          </a:prstGeom>
        </p:spPr>
        <p:txBody>
          <a:bodyPr wrap="none">
            <a:spAutoFit/>
          </a:bodyPr>
          <a:lstStyle/>
          <a:p>
            <a:r>
              <a:rPr lang="tr-TR" b="1" i="0" u="none" strike="noStrike" baseline="0" dirty="0" smtClean="0">
                <a:solidFill>
                  <a:srgbClr val="000000"/>
                </a:solidFill>
                <a:latin typeface="Times New Roman"/>
              </a:rPr>
              <a:t>Resim 3.7: Pnömatik matkap </a:t>
            </a:r>
            <a:endParaRPr lang="tr-TR" dirty="0"/>
          </a:p>
        </p:txBody>
      </p:sp>
      <p:sp>
        <p:nvSpPr>
          <p:cNvPr id="4" name="Rectangle 3"/>
          <p:cNvSpPr/>
          <p:nvPr/>
        </p:nvSpPr>
        <p:spPr>
          <a:xfrm>
            <a:off x="4446494" y="1395647"/>
            <a:ext cx="4953000" cy="1015663"/>
          </a:xfrm>
          <a:prstGeom prst="rect">
            <a:avLst/>
          </a:prstGeom>
        </p:spPr>
        <p:txBody>
          <a:bodyPr>
            <a:spAutoFit/>
          </a:bodyPr>
          <a:lstStyle/>
          <a:p>
            <a:r>
              <a:rPr lang="tr-TR" sz="2400" b="1" i="0" u="none" strike="noStrike" baseline="0" dirty="0" smtClean="0">
                <a:solidFill>
                  <a:srgbClr val="000000"/>
                </a:solidFill>
                <a:latin typeface="Times New Roman"/>
              </a:rPr>
              <a:t>3.6. Tezgâh Üstü Matkap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Tezgâh üstü matkap, bir tezgâh üzerine monte edilmişya da zemine sabitlenmiş matkap çeşididir. </a:t>
            </a:r>
            <a:endParaRPr lang="tr-TR" dirty="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414" y="2766779"/>
            <a:ext cx="2473161" cy="307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89331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789537" cy="2954655"/>
          </a:xfrm>
          <a:prstGeom prst="rect">
            <a:avLst/>
          </a:prstGeom>
        </p:spPr>
        <p:txBody>
          <a:bodyPr wrap="square">
            <a:spAutoFit/>
          </a:bodyPr>
          <a:lstStyle/>
          <a:p>
            <a:r>
              <a:rPr lang="tr-TR" sz="2400" b="1" i="0" u="none" strike="noStrike" baseline="0" dirty="0" smtClean="0">
                <a:solidFill>
                  <a:srgbClr val="000000"/>
                </a:solidFill>
                <a:latin typeface="Times New Roman"/>
              </a:rPr>
              <a:t>3.7. Matkap Ucu Seti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Matkap uçları, mandren ucuna takılan ve delinmek istenen bölgeye kuvvetin uygulandığı ekipmandır. işlenmek istenen her madde için farklı matkap ucu ve delme yöntemi kullanılmalıdır. Burada hangi matkap ucunun hangi delme işlemi için uygun olduğunu gösterilecektir. </a:t>
            </a:r>
          </a:p>
          <a:p>
            <a:r>
              <a:rPr lang="fi-FI" b="1" i="0" u="none" strike="noStrike" baseline="0" dirty="0" smtClean="0">
                <a:solidFill>
                  <a:srgbClr val="000000"/>
                </a:solidFill>
                <a:latin typeface="Times New Roman"/>
              </a:rPr>
              <a:t>3.7.1. Elmas Uçlu Matkap Ucu Seti </a:t>
            </a:r>
            <a:endParaRPr lang="fi-FI"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Tuğla veya betondan yapılan duvarlar darbeli matkap veya kırıcı/delici kullanımını gerektirir. Duvar eğer gözenekli malzeme kullanılmış delikli tuğladan yapılmışsa sadece dönme kuvvetiyle (darbe olmadan) delinebilir. Aynı Ģey boşluklu yapı tuğlası ve levha elemanlardan yapılan duvarlar için de geçerlidir. Bu malzemelerle yapılan tüm çalışmalarda taş matkap ucu (elmas uç) gereklidir. Bu delme işlemi, matkap ucundaki sert metal plaka aracılığıyla gerçekleşir. </a:t>
            </a:r>
            <a:endParaRPr lang="tr-TR"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63" y="3429001"/>
            <a:ext cx="2706818" cy="170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616" y="3356993"/>
            <a:ext cx="2203471" cy="191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8841" y="3625153"/>
            <a:ext cx="1764506"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3347" y="3497946"/>
            <a:ext cx="1135974" cy="1557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6902" y="5661249"/>
            <a:ext cx="2478499" cy="307777"/>
          </a:xfrm>
          <a:prstGeom prst="rect">
            <a:avLst/>
          </a:prstGeom>
        </p:spPr>
        <p:txBody>
          <a:bodyPr wrap="none">
            <a:spAutoFit/>
          </a:bodyPr>
          <a:lstStyle/>
          <a:p>
            <a:r>
              <a:rPr lang="pt-BR" sz="1400" b="1" dirty="0"/>
              <a:t>Resim 3.10: Elmas matkap ucu </a:t>
            </a:r>
            <a:endParaRPr lang="tr-TR" sz="1400" dirty="0"/>
          </a:p>
        </p:txBody>
      </p:sp>
      <p:sp>
        <p:nvSpPr>
          <p:cNvPr id="4" name="Rectangle 3"/>
          <p:cNvSpPr/>
          <p:nvPr/>
        </p:nvSpPr>
        <p:spPr>
          <a:xfrm>
            <a:off x="2791942" y="5661249"/>
            <a:ext cx="3060325" cy="276999"/>
          </a:xfrm>
          <a:prstGeom prst="rect">
            <a:avLst/>
          </a:prstGeom>
        </p:spPr>
        <p:txBody>
          <a:bodyPr wrap="none">
            <a:spAutoFit/>
          </a:bodyPr>
          <a:lstStyle/>
          <a:p>
            <a:r>
              <a:rPr lang="tr-TR" sz="1200" b="1" dirty="0"/>
              <a:t>Resim 3.11: Düz (delici) uçlu matkap ucu seti </a:t>
            </a:r>
            <a:endParaRPr lang="tr-TR" sz="1200" dirty="0"/>
          </a:p>
        </p:txBody>
      </p:sp>
      <p:sp>
        <p:nvSpPr>
          <p:cNvPr id="5" name="Rectangle 4"/>
          <p:cNvSpPr/>
          <p:nvPr/>
        </p:nvSpPr>
        <p:spPr>
          <a:xfrm>
            <a:off x="6308840" y="5135297"/>
            <a:ext cx="4017754" cy="461665"/>
          </a:xfrm>
          <a:prstGeom prst="rect">
            <a:avLst/>
          </a:prstGeom>
        </p:spPr>
        <p:txBody>
          <a:bodyPr wrap="square">
            <a:spAutoFit/>
          </a:bodyPr>
          <a:lstStyle/>
          <a:p>
            <a:r>
              <a:rPr lang="tr-TR" sz="1200" b="1" dirty="0"/>
              <a:t>Resim 3.12: Ağaç matkap uçları (spiralli ve budak - </a:t>
            </a:r>
            <a:r>
              <a:rPr lang="tr-TR" sz="1200" b="1" dirty="0" smtClean="0"/>
              <a:t>menteşe </a:t>
            </a:r>
            <a:r>
              <a:rPr lang="tr-TR" sz="1200" b="1" dirty="0"/>
              <a:t>ucu) </a:t>
            </a:r>
            <a:endParaRPr lang="tr-TR" sz="1200" dirty="0"/>
          </a:p>
        </p:txBody>
      </p:sp>
    </p:spTree>
    <p:extLst>
      <p:ext uri="{BB962C8B-B14F-4D97-AF65-F5344CB8AC3E}">
        <p14:creationId xmlns:p14="http://schemas.microsoft.com/office/powerpoint/2010/main" val="124773372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480" y="404664"/>
            <a:ext cx="9439049" cy="4955203"/>
          </a:xfrm>
          <a:prstGeom prst="rect">
            <a:avLst/>
          </a:prstGeom>
        </p:spPr>
        <p:txBody>
          <a:bodyPr wrap="square">
            <a:spAutoFit/>
          </a:bodyPr>
          <a:lstStyle/>
          <a:p>
            <a:r>
              <a:rPr lang="tr-TR" sz="3200" b="1" i="0" u="none" strike="noStrike" baseline="0" dirty="0" smtClean="0">
                <a:solidFill>
                  <a:srgbClr val="000000"/>
                </a:solidFill>
                <a:latin typeface="Times New Roman"/>
              </a:rPr>
              <a:t>Matkapta çalışırken alınması gereken güvenlik önlemleri şunlardır: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Mandren anahtarı kesinlikle mandren üzerinde bırakılmamalıdır.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Delme işlemi gerçekleştirilecek makine ya da tezgâhın özellikleri iyi tanınmalıdır. Özellikle gerektiğinde nasıl durdurulacağı iyi bilinmelidir. Bu, olabilecek kazalara ilk müdahale için gereklidir.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Delme işleminin yapıldığı tezgâh ve çevresi temiz tutulmalı, rahat çalışma ortamı sağlanmalıdır.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iş parçası delinmeden önce emniyetli bir şekilde bağlanmalıdır. ince ve küçük parçalar kesinlikle elle tutulmamalıdır, bu tür işlerde el ya da tezgâh mengenelerinden faydalanılmalıdır.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Matkap durdurulduktan sonra matkap kısa bir süre dönmeye devam eder, mili zamanından önce durdurmak için mil elle kavranmamalıdır.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Delme esnasında açığa çıkan talaşları, tezgâhtan uzaklaştırmak için çıplak el kullanılmamalıdır. Bu işlem için fırça ya da ilgili avadanlık kullanılmalıdır.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Baş, dönen matkap milinden uzak tutulmalı, çalışmadan önce saçlar toplanmalıdır. </a:t>
            </a:r>
          </a:p>
          <a:p>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Önlüklerin kollarına lastik geçirip sarkması engellenmeli ve sarkık hâlde olması muhtemel kravatlar, ya çıkarılmalı ya da katlanmalıdır. </a:t>
            </a:r>
          </a:p>
        </p:txBody>
      </p:sp>
    </p:spTree>
    <p:extLst>
      <p:ext uri="{BB962C8B-B14F-4D97-AF65-F5344CB8AC3E}">
        <p14:creationId xmlns:p14="http://schemas.microsoft.com/office/powerpoint/2010/main" val="68896505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471" y="116633"/>
            <a:ext cx="9595066" cy="1015663"/>
          </a:xfrm>
          <a:prstGeom prst="rect">
            <a:avLst/>
          </a:prstGeom>
        </p:spPr>
        <p:txBody>
          <a:bodyPr wrap="square">
            <a:spAutoFit/>
          </a:bodyPr>
          <a:lstStyle/>
          <a:p>
            <a:r>
              <a:rPr lang="tr-TR" sz="2400" b="1" i="0" u="none" strike="noStrike" baseline="0" dirty="0" smtClean="0">
                <a:solidFill>
                  <a:srgbClr val="000000"/>
                </a:solidFill>
                <a:latin typeface="Times New Roman"/>
              </a:rPr>
              <a:t>3.8. Spiral Taşlama ve Kesme Makinesi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Spiral taşlama ve kesme makinesi, metal, plastik ya da ahşap malzemelere şekil vermek ya da onları kesmek amacıyla kullanılabilen elektrikli el aletidir. </a:t>
            </a:r>
            <a:endParaRPr lang="tr-TR"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541" y="1164795"/>
            <a:ext cx="2363612" cy="218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476" y="2924945"/>
            <a:ext cx="4953000" cy="276999"/>
          </a:xfrm>
          <a:prstGeom prst="rect">
            <a:avLst/>
          </a:prstGeom>
        </p:spPr>
        <p:txBody>
          <a:bodyPr>
            <a:spAutoFit/>
          </a:bodyPr>
          <a:lstStyle/>
          <a:p>
            <a:r>
              <a:rPr lang="en-US" sz="1200" b="1" i="0" u="none" strike="noStrike" baseline="0" dirty="0" err="1" smtClean="0">
                <a:solidFill>
                  <a:srgbClr val="000000"/>
                </a:solidFill>
                <a:latin typeface="Times New Roman"/>
              </a:rPr>
              <a:t>Resim</a:t>
            </a:r>
            <a:r>
              <a:rPr lang="en-US" sz="1200" b="1" i="0" u="none" strike="noStrike" baseline="0" dirty="0" smtClean="0">
                <a:solidFill>
                  <a:srgbClr val="000000"/>
                </a:solidFill>
                <a:latin typeface="Times New Roman"/>
              </a:rPr>
              <a:t> 3.13: Spiral </a:t>
            </a:r>
            <a:r>
              <a:rPr lang="en-US" sz="1200" b="1" i="0" u="none" strike="noStrike" baseline="0" dirty="0" err="1" smtClean="0">
                <a:solidFill>
                  <a:srgbClr val="000000"/>
                </a:solidFill>
                <a:latin typeface="Times New Roman"/>
              </a:rPr>
              <a:t>taĢlama</a:t>
            </a:r>
            <a:r>
              <a:rPr lang="en-US" sz="1200" b="1" i="0" u="none" strike="noStrike" baseline="0" dirty="0" smtClean="0">
                <a:solidFill>
                  <a:srgbClr val="000000"/>
                </a:solidFill>
                <a:latin typeface="Times New Roman"/>
              </a:rPr>
              <a:t> </a:t>
            </a:r>
            <a:r>
              <a:rPr lang="en-US" sz="1200" b="1" i="0" u="none" strike="noStrike" baseline="0" dirty="0" err="1" smtClean="0">
                <a:solidFill>
                  <a:srgbClr val="000000"/>
                </a:solidFill>
                <a:latin typeface="Times New Roman"/>
              </a:rPr>
              <a:t>ve</a:t>
            </a:r>
            <a:r>
              <a:rPr lang="en-US" sz="1200" b="1" i="0" u="none" strike="noStrike" baseline="0" dirty="0" smtClean="0">
                <a:solidFill>
                  <a:srgbClr val="000000"/>
                </a:solidFill>
                <a:latin typeface="Times New Roman"/>
              </a:rPr>
              <a:t> </a:t>
            </a:r>
            <a:r>
              <a:rPr lang="en-US" sz="1200" b="1" i="0" u="none" strike="noStrike" baseline="0" dirty="0" err="1" smtClean="0">
                <a:solidFill>
                  <a:srgbClr val="000000"/>
                </a:solidFill>
                <a:latin typeface="Times New Roman"/>
              </a:rPr>
              <a:t>kesme</a:t>
            </a:r>
            <a:r>
              <a:rPr lang="en-US" sz="1200" b="1" i="0" u="none" strike="noStrike" baseline="0" dirty="0" smtClean="0">
                <a:solidFill>
                  <a:srgbClr val="000000"/>
                </a:solidFill>
                <a:latin typeface="Times New Roman"/>
              </a:rPr>
              <a:t> </a:t>
            </a:r>
            <a:r>
              <a:rPr lang="en-US" sz="1200" b="1" i="0" u="none" strike="noStrike" baseline="0" dirty="0" err="1" smtClean="0">
                <a:solidFill>
                  <a:srgbClr val="000000"/>
                </a:solidFill>
                <a:latin typeface="Times New Roman"/>
              </a:rPr>
              <a:t>makinesi</a:t>
            </a:r>
            <a:r>
              <a:rPr lang="en-US" sz="1200" b="1" i="0" u="none" strike="noStrike" baseline="0" dirty="0" smtClean="0">
                <a:solidFill>
                  <a:srgbClr val="000000"/>
                </a:solidFill>
                <a:latin typeface="Times New Roman"/>
              </a:rPr>
              <a:t> </a:t>
            </a:r>
            <a:endParaRPr lang="tr-TR" sz="1200" dirty="0"/>
          </a:p>
        </p:txBody>
      </p:sp>
      <p:sp>
        <p:nvSpPr>
          <p:cNvPr id="4" name="Rectangle 3"/>
          <p:cNvSpPr/>
          <p:nvPr/>
        </p:nvSpPr>
        <p:spPr>
          <a:xfrm>
            <a:off x="506506" y="3334987"/>
            <a:ext cx="9283031" cy="1292662"/>
          </a:xfrm>
          <a:prstGeom prst="rect">
            <a:avLst/>
          </a:prstGeom>
        </p:spPr>
        <p:txBody>
          <a:bodyPr wrap="square">
            <a:spAutoFit/>
          </a:bodyPr>
          <a:lstStyle/>
          <a:p>
            <a:r>
              <a:rPr lang="tr-TR" sz="2400" b="1" i="0" u="none" strike="noStrike" baseline="0" dirty="0" smtClean="0">
                <a:latin typeface="Times New Roman"/>
              </a:rPr>
              <a:t>3.9. şarjlı Tornavida </a:t>
            </a:r>
            <a:endParaRPr lang="tr-TR" sz="2400" b="0" i="0" u="none" strike="noStrike" baseline="0" dirty="0" smtClean="0">
              <a:latin typeface="Times New Roman"/>
            </a:endParaRPr>
          </a:p>
          <a:p>
            <a:r>
              <a:rPr lang="tr-TR" b="0" i="0" u="none" strike="noStrike" baseline="0" dirty="0" smtClean="0">
                <a:latin typeface="Times New Roman"/>
              </a:rPr>
              <a:t>şarjlı tornavidalar, vida söküp takmak için kullanılan, bir motor ve bu motoru sürmek için şarj edilebilir bir bataryaya sahip el aletleridir. Bu tip tornavidalar değiştirilebilir tornavida uçları ile çok büyük bir kullanım kolaylığı sağlar. Kalem ve tabanca şeklinde olan tipleri vardır. </a:t>
            </a:r>
            <a:endParaRPr lang="tr-TR" dirty="0"/>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2153" y="4904647"/>
            <a:ext cx="2120504"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524" y="4904648"/>
            <a:ext cx="1570795" cy="134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5121" y="4772321"/>
            <a:ext cx="2813714" cy="1807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733087" y="6447697"/>
            <a:ext cx="3621504" cy="369332"/>
          </a:xfrm>
          <a:prstGeom prst="rect">
            <a:avLst/>
          </a:prstGeom>
        </p:spPr>
        <p:txBody>
          <a:bodyPr wrap="none">
            <a:spAutoFit/>
          </a:bodyPr>
          <a:lstStyle/>
          <a:p>
            <a:r>
              <a:rPr lang="pt-BR" b="1" i="0" u="none" strike="noStrike" baseline="0" dirty="0" smtClean="0">
                <a:solidFill>
                  <a:srgbClr val="000000"/>
                </a:solidFill>
                <a:latin typeface="Times New Roman"/>
              </a:rPr>
              <a:t>Resim 3.15: </a:t>
            </a:r>
            <a:r>
              <a:rPr lang="tr-TR" b="1" i="0" u="none" strike="noStrike" baseline="0" dirty="0" smtClean="0">
                <a:solidFill>
                  <a:srgbClr val="000000"/>
                </a:solidFill>
                <a:latin typeface="Times New Roman"/>
              </a:rPr>
              <a:t>ş</a:t>
            </a:r>
            <a:r>
              <a:rPr lang="pt-BR" b="1" i="0" u="none" strike="noStrike" baseline="0" dirty="0" smtClean="0">
                <a:solidFill>
                  <a:srgbClr val="000000"/>
                </a:solidFill>
                <a:latin typeface="Times New Roman"/>
              </a:rPr>
              <a:t>arjlı tornavida uçları </a:t>
            </a:r>
            <a:endParaRPr lang="tr-TR" dirty="0"/>
          </a:p>
        </p:txBody>
      </p:sp>
      <p:sp>
        <p:nvSpPr>
          <p:cNvPr id="6" name="Rectangle 5"/>
          <p:cNvSpPr/>
          <p:nvPr/>
        </p:nvSpPr>
        <p:spPr>
          <a:xfrm>
            <a:off x="974208" y="6263031"/>
            <a:ext cx="2986715" cy="369332"/>
          </a:xfrm>
          <a:prstGeom prst="rect">
            <a:avLst/>
          </a:prstGeom>
        </p:spPr>
        <p:txBody>
          <a:bodyPr wrap="none">
            <a:spAutoFit/>
          </a:bodyPr>
          <a:lstStyle/>
          <a:p>
            <a:r>
              <a:rPr lang="tr-TR" b="1" i="0" u="none" strike="noStrike" baseline="0" dirty="0" smtClean="0">
                <a:solidFill>
                  <a:srgbClr val="000000"/>
                </a:solidFill>
                <a:latin typeface="Times New Roman"/>
              </a:rPr>
              <a:t>Resim 3.14: şarjlı tornavida </a:t>
            </a:r>
            <a:endParaRPr lang="tr-TR" dirty="0"/>
          </a:p>
        </p:txBody>
      </p:sp>
    </p:spTree>
    <p:extLst>
      <p:ext uri="{BB962C8B-B14F-4D97-AF65-F5344CB8AC3E}">
        <p14:creationId xmlns:p14="http://schemas.microsoft.com/office/powerpoint/2010/main" val="123332400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463" y="44625"/>
            <a:ext cx="9595066" cy="1754326"/>
          </a:xfrm>
          <a:prstGeom prst="rect">
            <a:avLst/>
          </a:prstGeom>
        </p:spPr>
        <p:txBody>
          <a:bodyPr wrap="square">
            <a:spAutoFit/>
          </a:bodyPr>
          <a:lstStyle/>
          <a:p>
            <a:r>
              <a:rPr lang="tr-TR" sz="3600" b="1" i="0" u="none" strike="noStrike" baseline="0" dirty="0" smtClean="0">
                <a:solidFill>
                  <a:srgbClr val="000000"/>
                </a:solidFill>
                <a:latin typeface="Times New Roman"/>
              </a:rPr>
              <a:t>4. ANAHTARLAR </a:t>
            </a:r>
            <a:endParaRPr lang="tr-TR" sz="36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Anahtarlar, özel olarak somun, cıvata, saplama ve boruları sıkmak ya da gevşetmek için tasarlanmış araçlardır. Kırılmaları önlemek için çelik alaşımdan yapılır. Anahtarların çok farklı türleri ve her türün kendi kullanım alanı vardır. Yapılması gereken iş için uygun anahtar kullanmamak, anahtarın kırılmasına, iş yapılan ekipmanların zarar görmesine ve yaralanmalara yol açabilir. </a:t>
            </a:r>
            <a:endParaRPr lang="tr-TR" dirty="0"/>
          </a:p>
        </p:txBody>
      </p:sp>
      <p:sp>
        <p:nvSpPr>
          <p:cNvPr id="3" name="Rectangle 2"/>
          <p:cNvSpPr/>
          <p:nvPr/>
        </p:nvSpPr>
        <p:spPr>
          <a:xfrm>
            <a:off x="194471" y="1951674"/>
            <a:ext cx="9361040" cy="1846659"/>
          </a:xfrm>
          <a:prstGeom prst="rect">
            <a:avLst/>
          </a:prstGeom>
        </p:spPr>
        <p:txBody>
          <a:bodyPr wrap="square">
            <a:spAutoFit/>
          </a:bodyPr>
          <a:lstStyle/>
          <a:p>
            <a:r>
              <a:rPr lang="tr-TR" sz="2400" b="1" i="0" u="none" strike="noStrike" baseline="0" dirty="0" smtClean="0">
                <a:solidFill>
                  <a:srgbClr val="000000"/>
                </a:solidFill>
                <a:latin typeface="Times New Roman"/>
              </a:rPr>
              <a:t>4.1. Kombine Anahtar Takımı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Kombine anahtar takımları, bir açık ağızlı (çatal) anahtar ve bir de yıldız anahtarın birleşiminden oluşmuştur. Anahtar uzunluğu, ağız büyüklüğüne göre değişir. Kombine anahtar takımları, somun ve cıvata söküp takmak için kullanılır. </a:t>
            </a:r>
          </a:p>
          <a:p>
            <a:r>
              <a:rPr lang="tr-TR" b="0" i="0" u="none" strike="noStrike" baseline="0" dirty="0" smtClean="0">
                <a:solidFill>
                  <a:srgbClr val="000000"/>
                </a:solidFill>
                <a:latin typeface="Times New Roman"/>
              </a:rPr>
              <a:t>Kombine anahtar takımlarında ağızlara yakın olan kısımlarda yazan rakamlar milimetre cinsinden ağız açıklığını belirtir. </a:t>
            </a:r>
            <a:endParaRPr lang="tr-TR"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489" y="3798333"/>
            <a:ext cx="3461323" cy="172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7573" y="5805264"/>
            <a:ext cx="3784049" cy="369332"/>
          </a:xfrm>
          <a:prstGeom prst="rect">
            <a:avLst/>
          </a:prstGeom>
        </p:spPr>
        <p:txBody>
          <a:bodyPr wrap="none">
            <a:spAutoFit/>
          </a:bodyPr>
          <a:lstStyle/>
          <a:p>
            <a:r>
              <a:rPr lang="tr-TR" b="1" i="0" u="none" strike="noStrike" baseline="0" dirty="0" smtClean="0">
                <a:solidFill>
                  <a:srgbClr val="000000"/>
                </a:solidFill>
                <a:latin typeface="Times New Roman"/>
              </a:rPr>
              <a:t>Resim 4.1: Kombine anahtar takımı </a:t>
            </a:r>
            <a:endParaRPr lang="tr-TR" dirty="0"/>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996" y="3713112"/>
            <a:ext cx="3220069" cy="1893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965058" y="5787924"/>
            <a:ext cx="3354444" cy="369332"/>
          </a:xfrm>
          <a:prstGeom prst="rect">
            <a:avLst/>
          </a:prstGeom>
        </p:spPr>
        <p:txBody>
          <a:bodyPr wrap="none">
            <a:spAutoFit/>
          </a:bodyPr>
          <a:lstStyle/>
          <a:p>
            <a:r>
              <a:rPr lang="tr-TR" b="1" i="0" u="none" strike="noStrike" baseline="0" dirty="0" smtClean="0">
                <a:solidFill>
                  <a:srgbClr val="000000"/>
                </a:solidFill>
                <a:latin typeface="Times New Roman"/>
              </a:rPr>
              <a:t>Resim 4.2: Kurbağacık anahtar </a:t>
            </a:r>
            <a:endParaRPr lang="tr-TR" dirty="0"/>
          </a:p>
        </p:txBody>
      </p:sp>
    </p:spTree>
    <p:extLst>
      <p:ext uri="{BB962C8B-B14F-4D97-AF65-F5344CB8AC3E}">
        <p14:creationId xmlns:p14="http://schemas.microsoft.com/office/powerpoint/2010/main" val="179309368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63" y="0"/>
            <a:ext cx="4051952" cy="1367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28498" y="1367408"/>
            <a:ext cx="2743059" cy="369332"/>
          </a:xfrm>
          <a:prstGeom prst="rect">
            <a:avLst/>
          </a:prstGeom>
        </p:spPr>
        <p:txBody>
          <a:bodyPr wrap="none">
            <a:spAutoFit/>
          </a:bodyPr>
          <a:lstStyle/>
          <a:p>
            <a:r>
              <a:rPr lang="tr-TR" b="1" i="0" u="none" strike="noStrike" baseline="0" dirty="0" smtClean="0">
                <a:solidFill>
                  <a:srgbClr val="000000"/>
                </a:solidFill>
                <a:latin typeface="Times New Roman"/>
              </a:rPr>
              <a:t>Resim 4.3: Boru anahtarı </a:t>
            </a:r>
            <a:endParaRPr lang="tr-TR" dirty="0"/>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949" y="235793"/>
            <a:ext cx="2520987" cy="1952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5935" y="371941"/>
            <a:ext cx="2141759" cy="1556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952999" y="2276872"/>
            <a:ext cx="3033907" cy="369332"/>
          </a:xfrm>
          <a:prstGeom prst="rect">
            <a:avLst/>
          </a:prstGeom>
        </p:spPr>
        <p:txBody>
          <a:bodyPr wrap="none">
            <a:spAutoFit/>
          </a:bodyPr>
          <a:lstStyle/>
          <a:p>
            <a:r>
              <a:rPr lang="tr-TR" b="1" i="0" u="none" strike="noStrike" baseline="0" dirty="0" smtClean="0">
                <a:solidFill>
                  <a:srgbClr val="000000"/>
                </a:solidFill>
                <a:latin typeface="Times New Roman"/>
              </a:rPr>
              <a:t>Resim 4.4: Alyan anahtarlar </a:t>
            </a:r>
            <a:endParaRPr lang="tr-TR" dirty="0"/>
          </a:p>
        </p:txBody>
      </p:sp>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351" y="2924944"/>
            <a:ext cx="3314173" cy="234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1437" y="5661248"/>
            <a:ext cx="3578865" cy="369332"/>
          </a:xfrm>
          <a:prstGeom prst="rect">
            <a:avLst/>
          </a:prstGeom>
        </p:spPr>
        <p:txBody>
          <a:bodyPr wrap="none">
            <a:spAutoFit/>
          </a:bodyPr>
          <a:lstStyle/>
          <a:p>
            <a:r>
              <a:rPr lang="tr-TR" b="1" i="0" u="none" strike="noStrike" baseline="0" dirty="0" smtClean="0">
                <a:solidFill>
                  <a:srgbClr val="000000"/>
                </a:solidFill>
                <a:latin typeface="Times New Roman"/>
              </a:rPr>
              <a:t>Resim 4.5: Lokma anahtar takımı </a:t>
            </a:r>
            <a:endParaRPr lang="tr-TR" dirty="0"/>
          </a:p>
        </p:txBody>
      </p:sp>
      <p:pic>
        <p:nvPicPr>
          <p:cNvPr id="2355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1830" y="3707316"/>
            <a:ext cx="4065296" cy="156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498853" y="5819147"/>
            <a:ext cx="3038076" cy="369332"/>
          </a:xfrm>
          <a:prstGeom prst="rect">
            <a:avLst/>
          </a:prstGeom>
        </p:spPr>
        <p:txBody>
          <a:bodyPr wrap="none">
            <a:spAutoFit/>
          </a:bodyPr>
          <a:lstStyle/>
          <a:p>
            <a:r>
              <a:rPr lang="tr-TR" b="1" i="0" u="none" strike="noStrike" baseline="0" dirty="0" smtClean="0">
                <a:solidFill>
                  <a:srgbClr val="000000"/>
                </a:solidFill>
                <a:latin typeface="Times New Roman"/>
              </a:rPr>
              <a:t>Resim 4.6: Yıldız anahtarlar </a:t>
            </a:r>
            <a:endParaRPr lang="tr-TR" dirty="0"/>
          </a:p>
        </p:txBody>
      </p:sp>
    </p:spTree>
    <p:extLst>
      <p:ext uri="{BB962C8B-B14F-4D97-AF65-F5344CB8AC3E}">
        <p14:creationId xmlns:p14="http://schemas.microsoft.com/office/powerpoint/2010/main" val="103617343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55" y="1916833"/>
            <a:ext cx="4103557" cy="141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981" y="1916833"/>
            <a:ext cx="3588592" cy="120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6463" y="116632"/>
            <a:ext cx="9595066" cy="1292662"/>
          </a:xfrm>
          <a:prstGeom prst="rect">
            <a:avLst/>
          </a:prstGeom>
        </p:spPr>
        <p:txBody>
          <a:bodyPr wrap="square">
            <a:spAutoFit/>
          </a:bodyPr>
          <a:lstStyle/>
          <a:p>
            <a:r>
              <a:rPr lang="tr-TR" sz="2400" b="1" i="0" u="none" strike="noStrike" baseline="0" dirty="0" smtClean="0">
                <a:solidFill>
                  <a:srgbClr val="000000"/>
                </a:solidFill>
                <a:latin typeface="Times New Roman"/>
              </a:rPr>
              <a:t>4.7. Ayarlı Pense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Ayarlı penselerde üst çene, alt çene üstünde bir düzlem boyunca aşağı yukarı kaydırılarak farklı konumlara hareket ettirilebilir. Bu tasarımın avantajı, pense ile geniş ve farklı boyutlarda cıvata ve somunların istenilen pozisyondan tek bir el aleti ile sökülüp takılabilmesidir. </a:t>
            </a:r>
            <a:endParaRPr lang="tr-TR" dirty="0"/>
          </a:p>
        </p:txBody>
      </p:sp>
      <p:sp>
        <p:nvSpPr>
          <p:cNvPr id="3" name="Rectangle 2"/>
          <p:cNvSpPr/>
          <p:nvPr/>
        </p:nvSpPr>
        <p:spPr>
          <a:xfrm>
            <a:off x="3430048" y="3244334"/>
            <a:ext cx="2811604" cy="369332"/>
          </a:xfrm>
          <a:prstGeom prst="rect">
            <a:avLst/>
          </a:prstGeom>
        </p:spPr>
        <p:txBody>
          <a:bodyPr wrap="none">
            <a:spAutoFit/>
          </a:bodyPr>
          <a:lstStyle/>
          <a:p>
            <a:r>
              <a:rPr lang="tr-TR" b="1" i="0" u="none" strike="noStrike" baseline="0" dirty="0" smtClean="0">
                <a:solidFill>
                  <a:srgbClr val="000000"/>
                </a:solidFill>
                <a:latin typeface="Times New Roman"/>
              </a:rPr>
              <a:t>Resim 4.7: Ayarlı penseler </a:t>
            </a:r>
            <a:endParaRPr lang="tr-TR" dirty="0"/>
          </a:p>
        </p:txBody>
      </p:sp>
      <p:sp>
        <p:nvSpPr>
          <p:cNvPr id="4" name="Rectangle 3"/>
          <p:cNvSpPr/>
          <p:nvPr/>
        </p:nvSpPr>
        <p:spPr>
          <a:xfrm>
            <a:off x="328950" y="3330981"/>
            <a:ext cx="4953000" cy="3231654"/>
          </a:xfrm>
          <a:prstGeom prst="rect">
            <a:avLst/>
          </a:prstGeom>
        </p:spPr>
        <p:txBody>
          <a:bodyPr>
            <a:spAutoFit/>
          </a:bodyPr>
          <a:lstStyle/>
          <a:p>
            <a:r>
              <a:rPr lang="tr-TR" sz="2400" b="1" i="0" u="none" strike="noStrike" baseline="0" dirty="0" smtClean="0">
                <a:solidFill>
                  <a:srgbClr val="000000"/>
                </a:solidFill>
                <a:latin typeface="Times New Roman"/>
              </a:rPr>
              <a:t>4.8. Takım Çantası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Takım çantasının kullanım amacı, el aletlerinin bir arada ve düzenli bir şekilde muhafaza edilmesidir. Takım çantalarının ne kadar ekipman taşıyabileceği, ne tip ekipmanlar taşınacağı ve hangi malzemeden üretilmiş olduğu, tamamen kullanıcı tarafından belirlenir. Kombine anahtar takımları ve lokma anahtar takımları gibi el aletlerinin kendi muhafaza çantaları olabildiği gibi bu aletler, takım çantası içinde bir arada da muhafaza edilebilir. </a:t>
            </a:r>
            <a:endParaRPr lang="tr-TR" dirty="0"/>
          </a:p>
        </p:txBody>
      </p:sp>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4982" y="3789041"/>
            <a:ext cx="3900433" cy="2700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453911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489" y="260649"/>
            <a:ext cx="9283031" cy="4062651"/>
          </a:xfrm>
          <a:prstGeom prst="rect">
            <a:avLst/>
          </a:prstGeom>
        </p:spPr>
        <p:txBody>
          <a:bodyPr wrap="square">
            <a:spAutoFit/>
          </a:bodyPr>
          <a:lstStyle/>
          <a:p>
            <a:r>
              <a:rPr lang="tr-TR" sz="3600" b="1" i="0" u="none" strike="noStrike" baseline="0" dirty="0" smtClean="0">
                <a:solidFill>
                  <a:srgbClr val="000000"/>
                </a:solidFill>
                <a:latin typeface="Times New Roman"/>
              </a:rPr>
              <a:t>5. LEHİMLEME MALZEMELERİ </a:t>
            </a:r>
            <a:endParaRPr lang="tr-TR" sz="36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Lehimleme, en az iki metal malzemenin dokunduğu yüzeye erime derecesi, nispeten daha düşük olan bir diğer bir metal malzemenin eritilerek tatbik edilmesi ile gerçekleştirilen bir birleştirme işlemidir. En yaygın kullanım alanı, elektronik baskı devrelere elektronik malzemelerin montajıdır. Bunun dıĢında mücevher parçalarının üretim ve tamiratında ve küçük metal parçaların montajında kullanılan bir yöntemdir. </a:t>
            </a:r>
          </a:p>
          <a:p>
            <a:r>
              <a:rPr lang="tr-TR" sz="2400" b="1" i="0" u="none" strike="noStrike" baseline="0" dirty="0" smtClean="0">
                <a:solidFill>
                  <a:srgbClr val="000000"/>
                </a:solidFill>
                <a:latin typeface="Times New Roman"/>
              </a:rPr>
              <a:t>5.1. Lehim Pompası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Lehim pompası, elektronik baskı devre kartlarında, lehim ile karta tutturulmuş olan malzemeyi lehim katmanını kart üzerinden kaldırarak sökmeyi kolaylaştıran bir el aletidir. Lehim pompası kaleme benzer; içinde bir yay, üzerinde bu yayı kurmaya (sıkıştırmaya) yarayan bir buton ve yayı serbest bırakmaya yarayan başka bir buton vardır. Kullanıcı yayı kurduktan sonra pompa ucunu, ısıtılan lehimli yüzeye tutar ve yayı serbest bırakma butonuna bastığında kaldırılmak istenen lehim pompanın içine çekilmiş olur. </a:t>
            </a:r>
            <a:endParaRPr lang="tr-TR" dirty="0"/>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498" y="4450288"/>
            <a:ext cx="3421499" cy="154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6939" y="4487055"/>
            <a:ext cx="4751569" cy="1474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24832" y="6093296"/>
            <a:ext cx="4480714" cy="369332"/>
          </a:xfrm>
          <a:prstGeom prst="rect">
            <a:avLst/>
          </a:prstGeom>
        </p:spPr>
        <p:txBody>
          <a:bodyPr wrap="none">
            <a:spAutoFit/>
          </a:bodyPr>
          <a:lstStyle/>
          <a:p>
            <a:r>
              <a:rPr lang="tr-TR" b="1" i="0" u="none" strike="noStrike" baseline="0" dirty="0" smtClean="0">
                <a:solidFill>
                  <a:srgbClr val="000000"/>
                </a:solidFill>
                <a:latin typeface="Times New Roman"/>
              </a:rPr>
              <a:t>Resim 5.1: Lehim pompası ve demonte hâli </a:t>
            </a:r>
            <a:endParaRPr lang="tr-TR" dirty="0"/>
          </a:p>
        </p:txBody>
      </p:sp>
    </p:spTree>
    <p:extLst>
      <p:ext uri="{BB962C8B-B14F-4D97-AF65-F5344CB8AC3E}">
        <p14:creationId xmlns:p14="http://schemas.microsoft.com/office/powerpoint/2010/main" val="198699786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480" y="116633"/>
            <a:ext cx="9439049" cy="2954655"/>
          </a:xfrm>
          <a:prstGeom prst="rect">
            <a:avLst/>
          </a:prstGeom>
        </p:spPr>
        <p:txBody>
          <a:bodyPr wrap="square">
            <a:spAutoFit/>
          </a:bodyPr>
          <a:lstStyle/>
          <a:p>
            <a:r>
              <a:rPr lang="es-ES" sz="2400" b="1" i="0" u="none" strike="noStrike" baseline="0" dirty="0" smtClean="0">
                <a:solidFill>
                  <a:srgbClr val="000000"/>
                </a:solidFill>
                <a:latin typeface="Times New Roman"/>
              </a:rPr>
              <a:t>5.2. </a:t>
            </a:r>
            <a:r>
              <a:rPr lang="es-ES" sz="2400" b="1" i="0" u="none" strike="noStrike" baseline="0" dirty="0" err="1" smtClean="0">
                <a:solidFill>
                  <a:srgbClr val="000000"/>
                </a:solidFill>
                <a:latin typeface="Times New Roman"/>
              </a:rPr>
              <a:t>Kalem</a:t>
            </a:r>
            <a:r>
              <a:rPr lang="es-ES" sz="2400" b="1" i="0" u="none" strike="noStrike" baseline="0" dirty="0" smtClean="0">
                <a:solidFill>
                  <a:srgbClr val="000000"/>
                </a:solidFill>
                <a:latin typeface="Times New Roman"/>
              </a:rPr>
              <a:t> ve </a:t>
            </a:r>
            <a:r>
              <a:rPr lang="es-ES" sz="2400" b="1" i="0" u="none" strike="noStrike" baseline="0" dirty="0" err="1" smtClean="0">
                <a:solidFill>
                  <a:srgbClr val="000000"/>
                </a:solidFill>
                <a:latin typeface="Times New Roman"/>
              </a:rPr>
              <a:t>Tabanca</a:t>
            </a:r>
            <a:r>
              <a:rPr lang="es-ES" sz="2400" b="1" i="0" u="none" strike="noStrike" baseline="0" dirty="0" smtClean="0">
                <a:solidFill>
                  <a:srgbClr val="000000"/>
                </a:solidFill>
                <a:latin typeface="Times New Roman"/>
              </a:rPr>
              <a:t> </a:t>
            </a:r>
            <a:r>
              <a:rPr lang="es-ES" sz="2400" b="1" i="0" u="none" strike="noStrike" baseline="0" dirty="0" err="1" smtClean="0">
                <a:solidFill>
                  <a:srgbClr val="000000"/>
                </a:solidFill>
                <a:latin typeface="Times New Roman"/>
              </a:rPr>
              <a:t>Havya</a:t>
            </a:r>
            <a:r>
              <a:rPr lang="es-ES" sz="2400" b="1" i="0" u="none" strike="noStrike" baseline="0" dirty="0" smtClean="0">
                <a:solidFill>
                  <a:srgbClr val="000000"/>
                </a:solidFill>
                <a:latin typeface="Times New Roman"/>
              </a:rPr>
              <a:t> </a:t>
            </a:r>
            <a:endParaRPr lang="es-ES"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Lehimleme işlemi yapılırken birleşim yüzeyini ısıtmak ve lehimi eritmek için kullanılan elektrikli el aletine havya denir. Kalem havya ve tabanca havya olmak üzere iki çeşittir. </a:t>
            </a:r>
          </a:p>
          <a:p>
            <a:r>
              <a:rPr lang="tr-TR" b="0" i="0" u="none" strike="noStrike" baseline="0" dirty="0" smtClean="0">
                <a:solidFill>
                  <a:srgbClr val="000000"/>
                </a:solidFill>
                <a:latin typeface="Wingdings"/>
              </a:rPr>
              <a:t> </a:t>
            </a:r>
            <a:r>
              <a:rPr lang="tr-TR" b="1" i="0" u="none" strike="noStrike" baseline="0" dirty="0" smtClean="0">
                <a:solidFill>
                  <a:srgbClr val="000000"/>
                </a:solidFill>
                <a:latin typeface="Times New Roman"/>
              </a:rPr>
              <a:t>Kalem havya </a:t>
            </a:r>
            <a:endParaRPr lang="tr-TR" b="0" i="0" u="none" strike="noStrike" baseline="0" dirty="0" smtClean="0">
              <a:solidFill>
                <a:srgbClr val="000000"/>
              </a:solidFill>
              <a:latin typeface="Times New Roman"/>
            </a:endParaRPr>
          </a:p>
          <a:p>
            <a:endParaRPr lang="tr-TR"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Kalem havya, uzun bir metal uç ve elektrik ve ısı yalıtımı sağlayan bir tutma kısmından oluşmuştur. Metal kısım içinde bir rezistans (elektriği ısıya dönüştüren malzeme) vardır ve havya ucunun lehimi eritebilecek sıcaklık seviyesine gelmesini sağlar. Kalem havyalar lehimleme sırasında kalem gibi tutulur. Havya ucu boyutları çeşitlidir ve eskiyen ya da aşınan havya uçları havyadan sökülüp yenileri takılabilir. </a:t>
            </a:r>
            <a:endParaRPr lang="tr-TR"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33" y="3101647"/>
            <a:ext cx="4078378" cy="236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104" y="3789040"/>
            <a:ext cx="2770531" cy="202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06506" y="5458572"/>
            <a:ext cx="4953000" cy="646331"/>
          </a:xfrm>
          <a:prstGeom prst="rect">
            <a:avLst/>
          </a:prstGeom>
        </p:spPr>
        <p:txBody>
          <a:bodyPr>
            <a:spAutoFit/>
          </a:bodyPr>
          <a:lstStyle/>
          <a:p>
            <a:r>
              <a:rPr lang="tr-TR" b="1" i="0" u="none" strike="noStrike" baseline="0" dirty="0" smtClean="0">
                <a:solidFill>
                  <a:srgbClr val="000000"/>
                </a:solidFill>
                <a:latin typeface="Times New Roman"/>
              </a:rPr>
              <a:t>Resim 5.2: Kalem havya ve çeşitli boy ve yapıda havya uçları </a:t>
            </a:r>
            <a:endParaRPr lang="tr-TR" dirty="0"/>
          </a:p>
        </p:txBody>
      </p:sp>
      <p:sp>
        <p:nvSpPr>
          <p:cNvPr id="4" name="Rectangle 3"/>
          <p:cNvSpPr/>
          <p:nvPr/>
        </p:nvSpPr>
        <p:spPr>
          <a:xfrm>
            <a:off x="5889104" y="6096989"/>
            <a:ext cx="3098284" cy="369332"/>
          </a:xfrm>
          <a:prstGeom prst="rect">
            <a:avLst/>
          </a:prstGeom>
        </p:spPr>
        <p:txBody>
          <a:bodyPr wrap="none">
            <a:spAutoFit/>
          </a:bodyPr>
          <a:lstStyle/>
          <a:p>
            <a:r>
              <a:rPr lang="tr-TR" b="1" i="0" u="none" strike="noStrike" baseline="0" dirty="0" smtClean="0">
                <a:solidFill>
                  <a:srgbClr val="000000"/>
                </a:solidFill>
                <a:latin typeface="Times New Roman"/>
              </a:rPr>
              <a:t>Resim 5.3: Tabanca havyalar </a:t>
            </a:r>
            <a:endParaRPr lang="tr-TR" dirty="0"/>
          </a:p>
        </p:txBody>
      </p:sp>
    </p:spTree>
    <p:extLst>
      <p:ext uri="{BB962C8B-B14F-4D97-AF65-F5344CB8AC3E}">
        <p14:creationId xmlns:p14="http://schemas.microsoft.com/office/powerpoint/2010/main" val="63733878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480" y="116634"/>
            <a:ext cx="9283031" cy="1569660"/>
          </a:xfrm>
          <a:prstGeom prst="rect">
            <a:avLst/>
          </a:prstGeom>
        </p:spPr>
        <p:txBody>
          <a:bodyPr wrap="square">
            <a:spAutoFit/>
          </a:bodyPr>
          <a:lstStyle/>
          <a:p>
            <a:r>
              <a:rPr lang="tr-TR" sz="2400" b="1" i="0" u="none" strike="noStrike" baseline="0" dirty="0" smtClean="0">
                <a:solidFill>
                  <a:srgbClr val="000000"/>
                </a:solidFill>
                <a:latin typeface="Times New Roman"/>
              </a:rPr>
              <a:t>5.3. Havya Altlığı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Havya altlığı, kalem havyaların yüksek sıcaklıklara ulaşabilen uçlarının çalışma alanında bulunan maddelere ve kullanıcıya zarar vermemesi için kullanılan bir alettir. Bunun yanında havya kullanılmadığı zaman fişten çekilmesi soğumasına neden olur. Bunu önleyebilmek için helezon şeklinde metalden yapılmış yaya benzeyen havya altlığına yerleştirilir. </a:t>
            </a:r>
            <a:endParaRPr lang="tr-TR"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98" y="2204864"/>
            <a:ext cx="3225330" cy="303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16463" y="5445225"/>
            <a:ext cx="4953000" cy="369332"/>
          </a:xfrm>
          <a:prstGeom prst="rect">
            <a:avLst/>
          </a:prstGeom>
        </p:spPr>
        <p:txBody>
          <a:bodyPr>
            <a:spAutoFit/>
          </a:bodyPr>
          <a:lstStyle/>
          <a:p>
            <a:r>
              <a:rPr lang="tr-TR" b="1" i="0" u="none" strike="noStrike" baseline="0" dirty="0" smtClean="0">
                <a:solidFill>
                  <a:srgbClr val="000000"/>
                </a:solidFill>
                <a:latin typeface="Times New Roman"/>
              </a:rPr>
              <a:t>Resim 5.4: Havya altlığı ve lehimleme istasyonu </a:t>
            </a:r>
            <a:endParaRPr lang="tr-TR" dirty="0"/>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6877" y="4223643"/>
            <a:ext cx="3245247"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70835" y="1844825"/>
            <a:ext cx="5694633" cy="2031325"/>
          </a:xfrm>
          <a:prstGeom prst="rect">
            <a:avLst/>
          </a:prstGeom>
        </p:spPr>
        <p:txBody>
          <a:bodyPr wrap="square">
            <a:spAutoFit/>
          </a:bodyPr>
          <a:lstStyle/>
          <a:p>
            <a:r>
              <a:rPr lang="tr-TR" b="0" i="0" u="none" strike="noStrike" baseline="0" dirty="0" smtClean="0">
                <a:solidFill>
                  <a:srgbClr val="000000"/>
                </a:solidFill>
                <a:latin typeface="Times New Roman"/>
              </a:rPr>
              <a:t>Havya altlıkları, havya sehpası olarak da isimlendirilebilir. Altlıkların ön kısmında havya ucunu temizlemek için kullanılan selülozik süngerlerin konulabileceği bir bölme de </a:t>
            </a:r>
            <a:r>
              <a:rPr lang="tr-TR" dirty="0">
                <a:solidFill>
                  <a:prstClr val="black"/>
                </a:solidFill>
                <a:latin typeface="Times New Roman"/>
              </a:rPr>
              <a:t>mevcuttur. </a:t>
            </a:r>
            <a:endParaRPr lang="tr-TR" b="0" i="0" u="none" strike="noStrike" baseline="0" dirty="0" smtClean="0">
              <a:latin typeface="Times New Roman"/>
            </a:endParaRPr>
          </a:p>
          <a:p>
            <a:r>
              <a:rPr lang="tr-TR" b="0" i="0" u="none" strike="noStrike" baseline="0" dirty="0" smtClean="0">
                <a:latin typeface="Times New Roman"/>
              </a:rPr>
              <a:t>Lehimleme istasyonu denilen ve sıcaklık miktarının önemli olduğu uygulamalarda kullanılan cihazlarda da havya altlıkları bulunur. </a:t>
            </a:r>
            <a:endParaRPr lang="tr-TR" dirty="0"/>
          </a:p>
        </p:txBody>
      </p:sp>
    </p:spTree>
    <p:extLst>
      <p:ext uri="{BB962C8B-B14F-4D97-AF65-F5344CB8AC3E}">
        <p14:creationId xmlns:p14="http://schemas.microsoft.com/office/powerpoint/2010/main" val="1096869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b="1" smtClean="0">
                <a:solidFill>
                  <a:srgbClr val="0000CC"/>
                </a:solidFill>
                <a:effectLst>
                  <a:outerShdw blurRad="38100" dist="38100" dir="2700000" algn="tl">
                    <a:srgbClr val="C0C0C0"/>
                  </a:outerShdw>
                </a:effectLst>
                <a:latin typeface="Arial Rounded MT Bold" pitchFamily="32" charset="0"/>
              </a:rPr>
              <a:t>İletken</a:t>
            </a:r>
          </a:p>
        </p:txBody>
      </p:sp>
      <p:sp>
        <p:nvSpPr>
          <p:cNvPr id="23554" name="Text Box 2"/>
          <p:cNvSpPr txBox="1">
            <a:spLocks noChangeArrowheads="1"/>
          </p:cNvSpPr>
          <p:nvPr/>
        </p:nvSpPr>
        <p:spPr bwMode="auto">
          <a:xfrm>
            <a:off x="1073150" y="990600"/>
            <a:ext cx="8337550"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spcBef>
                <a:spcPts val="600"/>
              </a:spcBef>
              <a:spcAft>
                <a:spcPts val="1200"/>
              </a:spcAft>
              <a:buClr>
                <a:srgbClr val="FF0000"/>
              </a:buClr>
              <a:buFont typeface="Wingdings" pitchFamily="2" charset="2"/>
              <a:buChar char=""/>
            </a:pPr>
            <a:r>
              <a:rPr lang="tr-TR" sz="2000">
                <a:solidFill>
                  <a:schemeClr val="tx1"/>
                </a:solidFill>
                <a:latin typeface="Arial" charset="0"/>
              </a:rPr>
              <a:t>Atomların dış (valans) yörüngelerindeki elektron sayısı dörtten az (1-2-3) olan elementlere</a:t>
            </a:r>
            <a:r>
              <a:rPr lang="tr-TR" sz="2000">
                <a:solidFill>
                  <a:srgbClr val="FF0000"/>
                </a:solidFill>
                <a:latin typeface="Arial" charset="0"/>
              </a:rPr>
              <a:t> </a:t>
            </a:r>
            <a:r>
              <a:rPr lang="tr-TR" sz="2000" b="1">
                <a:solidFill>
                  <a:srgbClr val="FF0000"/>
                </a:solidFill>
                <a:latin typeface="Arial" charset="0"/>
              </a:rPr>
              <a:t>iletken</a:t>
            </a:r>
            <a:r>
              <a:rPr lang="tr-TR" sz="2000">
                <a:solidFill>
                  <a:srgbClr val="FF0000"/>
                </a:solidFill>
                <a:latin typeface="Arial" charset="0"/>
              </a:rPr>
              <a:t> </a:t>
            </a:r>
            <a:r>
              <a:rPr lang="tr-TR" sz="2000">
                <a:solidFill>
                  <a:schemeClr val="tx1"/>
                </a:solidFill>
                <a:latin typeface="Arial" charset="0"/>
              </a:rPr>
              <a:t>denir. Bu elementler elektrik akımını iyi iletirler.</a:t>
            </a:r>
          </a:p>
          <a:p>
            <a:pPr algn="just" eaLnBrk="1" hangingPunct="1">
              <a:spcBef>
                <a:spcPts val="600"/>
              </a:spcBef>
              <a:spcAft>
                <a:spcPts val="1200"/>
              </a:spcAft>
              <a:buClr>
                <a:srgbClr val="FF0000"/>
              </a:buClr>
              <a:buFont typeface="Wingdings" pitchFamily="2" charset="2"/>
              <a:buChar char=""/>
            </a:pPr>
            <a:r>
              <a:rPr lang="tr-TR" sz="2000">
                <a:solidFill>
                  <a:schemeClr val="tx1"/>
                </a:solidFill>
                <a:latin typeface="Arial" charset="0"/>
              </a:rPr>
              <a:t>Tüm metaller iletkendir. İnsan vücudu iyi bir iletkendir. İyonlara sahip sıvılar iyi bir iletkendir ve bunlara </a:t>
            </a:r>
            <a:r>
              <a:rPr lang="tr-TR" sz="2000" b="1">
                <a:solidFill>
                  <a:srgbClr val="FF0000"/>
                </a:solidFill>
                <a:latin typeface="Arial" charset="0"/>
              </a:rPr>
              <a:t>elektrolit</a:t>
            </a:r>
            <a:r>
              <a:rPr lang="tr-TR" sz="2000">
                <a:solidFill>
                  <a:schemeClr val="tx1"/>
                </a:solidFill>
                <a:latin typeface="Arial" charset="0"/>
              </a:rPr>
              <a:t> adı verilmektedir.</a:t>
            </a:r>
          </a:p>
          <a:p>
            <a:pPr algn="just" eaLnBrk="1" hangingPunct="1">
              <a:spcBef>
                <a:spcPts val="600"/>
              </a:spcBef>
              <a:spcAft>
                <a:spcPts val="1200"/>
              </a:spcAft>
              <a:buClr>
                <a:srgbClr val="FF0000"/>
              </a:buClr>
              <a:buFont typeface="Wingdings" pitchFamily="2" charset="2"/>
              <a:buChar char=""/>
            </a:pPr>
            <a:r>
              <a:rPr lang="tr-TR" sz="2000">
                <a:solidFill>
                  <a:schemeClr val="tx1"/>
                </a:solidFill>
                <a:latin typeface="Arial" charset="0"/>
              </a:rPr>
              <a:t>Saf su yalıtkan, günlük hayatta kullandığımız içme suyu iletkendir. Toprak içerisinde su olduğu için iletkendir. </a:t>
            </a:r>
          </a:p>
          <a:p>
            <a:pPr algn="just" eaLnBrk="1" hangingPunct="1">
              <a:spcBef>
                <a:spcPts val="600"/>
              </a:spcBef>
              <a:spcAft>
                <a:spcPts val="1200"/>
              </a:spcAft>
              <a:buClr>
                <a:srgbClr val="FF0000"/>
              </a:buClr>
              <a:buFont typeface="Wingdings" pitchFamily="2" charset="2"/>
              <a:buChar char=""/>
            </a:pPr>
            <a:r>
              <a:rPr lang="tr-TR" sz="2000">
                <a:solidFill>
                  <a:schemeClr val="tx1"/>
                </a:solidFill>
                <a:latin typeface="Arial" charset="0"/>
              </a:rPr>
              <a:t>Gazlar genelde yalıtkandırlar; fakat iyonlarına ayrılmış gazlar iletkenlik kazanırlar.</a:t>
            </a:r>
          </a:p>
        </p:txBody>
      </p:sp>
      <p:pic>
        <p:nvPicPr>
          <p:cNvPr id="1904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569" y="4508500"/>
            <a:ext cx="2651919" cy="2089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0469"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E9E56363-F2EA-44D9-821C-96C0B29D87F3}" type="slidenum">
              <a:rPr lang="tr-TR" sz="1400" smtClean="0">
                <a:solidFill>
                  <a:srgbClr val="FFFFFF"/>
                </a:solidFill>
              </a:rPr>
              <a:pPr eaLnBrk="1" hangingPunct="1">
                <a:buFont typeface="Times New Roman" pitchFamily="18" charset="0"/>
                <a:buNone/>
              </a:pPr>
              <a:t>18</a:t>
            </a:fld>
            <a:endParaRPr lang="tr-TR" sz="1400" smtClean="0">
              <a:solidFill>
                <a:srgbClr val="FFFFFF"/>
              </a:solidFill>
            </a:endParaRPr>
          </a:p>
        </p:txBody>
      </p:sp>
    </p:spTree>
    <p:extLst>
      <p:ext uri="{BB962C8B-B14F-4D97-AF65-F5344CB8AC3E}">
        <p14:creationId xmlns:p14="http://schemas.microsoft.com/office/powerpoint/2010/main" val="3844081735"/>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23554">
                                            <p:txEl>
                                              <p:pRg st="0" end="0"/>
                                            </p:txEl>
                                          </p:spTgt>
                                        </p:tgtEl>
                                        <p:attrNameLst>
                                          <p:attrName>style.visibility</p:attrName>
                                        </p:attrNameLst>
                                      </p:cBhvr>
                                      <p:to>
                                        <p:strVal val="visible"/>
                                      </p:to>
                                    </p:set>
                                    <p:animEffect transition="in" filter="blinds(horizontal)">
                                      <p:cBhvr additive="repl">
                                        <p:cTn id="7" dur="500"/>
                                        <p:tgtEl>
                                          <p:spTgt spid="235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23554">
                                            <p:txEl>
                                              <p:pRg st="1" end="1"/>
                                            </p:txEl>
                                          </p:spTgt>
                                        </p:tgtEl>
                                        <p:attrNameLst>
                                          <p:attrName>style.visibility</p:attrName>
                                        </p:attrNameLst>
                                      </p:cBhvr>
                                      <p:to>
                                        <p:strVal val="visible"/>
                                      </p:to>
                                    </p:set>
                                    <p:animEffect transition="in" filter="blinds(horizontal)">
                                      <p:cBhvr additive="repl">
                                        <p:cTn id="12" dur="500"/>
                                        <p:tgtEl>
                                          <p:spTgt spid="2355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additive="repl">
                                        <p:cTn id="16" dur="1" fill="hold">
                                          <p:stCondLst>
                                            <p:cond delay="0"/>
                                          </p:stCondLst>
                                        </p:cTn>
                                        <p:tgtEl>
                                          <p:spTgt spid="23554">
                                            <p:txEl>
                                              <p:pRg st="2" end="2"/>
                                            </p:txEl>
                                          </p:spTgt>
                                        </p:tgtEl>
                                        <p:attrNameLst>
                                          <p:attrName>style.visibility</p:attrName>
                                        </p:attrNameLst>
                                      </p:cBhvr>
                                      <p:to>
                                        <p:strVal val="visible"/>
                                      </p:to>
                                    </p:set>
                                    <p:animEffect transition="in" filter="blinds(horizontal)">
                                      <p:cBhvr additive="repl">
                                        <p:cTn id="17" dur="500"/>
                                        <p:tgtEl>
                                          <p:spTgt spid="2355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additive="repl">
                                        <p:cTn id="21" dur="1" fill="hold">
                                          <p:stCondLst>
                                            <p:cond delay="0"/>
                                          </p:stCondLst>
                                        </p:cTn>
                                        <p:tgtEl>
                                          <p:spTgt spid="23554">
                                            <p:txEl>
                                              <p:pRg st="3" end="3"/>
                                            </p:txEl>
                                          </p:spTgt>
                                        </p:tgtEl>
                                        <p:attrNameLst>
                                          <p:attrName>style.visibility</p:attrName>
                                        </p:attrNameLst>
                                      </p:cBhvr>
                                      <p:to>
                                        <p:strVal val="visible"/>
                                      </p:to>
                                    </p:set>
                                    <p:animEffect transition="in" filter="blinds(horizontal)">
                                      <p:cBhvr additive="repl">
                                        <p:cTn id="22" dur="500"/>
                                        <p:tgtEl>
                                          <p:spTgt spid="235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472" y="116632"/>
            <a:ext cx="9283031" cy="369332"/>
          </a:xfrm>
          <a:prstGeom prst="rect">
            <a:avLst/>
          </a:prstGeom>
        </p:spPr>
        <p:txBody>
          <a:bodyPr wrap="square">
            <a:spAutoFit/>
          </a:bodyPr>
          <a:lstStyle/>
          <a:p>
            <a:r>
              <a:rPr lang="tr-TR" b="1" i="0" u="none" strike="noStrike" baseline="0" dirty="0" smtClean="0">
                <a:solidFill>
                  <a:srgbClr val="000000"/>
                </a:solidFill>
                <a:latin typeface="Times New Roman"/>
              </a:rPr>
              <a:t>6. DİĞER FAYDALI EKİPMANLAR </a:t>
            </a:r>
            <a:endParaRPr lang="tr-TR"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472" y="2471018"/>
            <a:ext cx="3355312" cy="1778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4471" y="548680"/>
            <a:ext cx="9361040" cy="1292662"/>
          </a:xfrm>
          <a:prstGeom prst="rect">
            <a:avLst/>
          </a:prstGeom>
        </p:spPr>
        <p:txBody>
          <a:bodyPr wrap="square">
            <a:spAutoFit/>
          </a:bodyPr>
          <a:lstStyle/>
          <a:p>
            <a:r>
              <a:rPr lang="tr-TR" sz="2400" b="1" i="0" u="none" strike="noStrike" baseline="0" dirty="0" smtClean="0">
                <a:solidFill>
                  <a:srgbClr val="000000"/>
                </a:solidFill>
                <a:latin typeface="Times New Roman"/>
              </a:rPr>
              <a:t>6.1. Silikon Tabancası </a:t>
            </a:r>
            <a:endParaRPr lang="tr-TR" sz="2400" b="0" i="0" u="none" strike="noStrike" baseline="0" dirty="0" smtClean="0">
              <a:solidFill>
                <a:srgbClr val="000000"/>
              </a:solidFill>
              <a:latin typeface="Times New Roman"/>
            </a:endParaRPr>
          </a:p>
          <a:p>
            <a:r>
              <a:rPr lang="tr-TR" b="0" i="0" u="none" strike="noStrike" baseline="0" dirty="0" smtClean="0">
                <a:solidFill>
                  <a:srgbClr val="000000"/>
                </a:solidFill>
                <a:latin typeface="Times New Roman"/>
              </a:rPr>
              <a:t>Dolgu mastiği (silikon da denir), hava, gaz, gürültü, toz, yangın, duman ya da bir yerden sıvı nüfuz etmesini önlemek için kullanılan bir malzemedir. Tüpler içinde muhafaza edilen bu dolgu malzemesini yüzeylere uygulamak için kullanılan el aletine silikon tabancası denir. </a:t>
            </a:r>
            <a:endParaRPr lang="tr-TR" dirty="0"/>
          </a:p>
        </p:txBody>
      </p:sp>
      <p:sp>
        <p:nvSpPr>
          <p:cNvPr id="4" name="Rectangle 3"/>
          <p:cNvSpPr/>
          <p:nvPr/>
        </p:nvSpPr>
        <p:spPr>
          <a:xfrm>
            <a:off x="3704861" y="1988840"/>
            <a:ext cx="5928659" cy="2677656"/>
          </a:xfrm>
          <a:prstGeom prst="rect">
            <a:avLst/>
          </a:prstGeom>
        </p:spPr>
        <p:txBody>
          <a:bodyPr wrap="square">
            <a:spAutoFit/>
          </a:bodyPr>
          <a:lstStyle/>
          <a:p>
            <a:r>
              <a:rPr lang="tr-TR" sz="2400" b="1" i="0" u="none" strike="noStrike" baseline="0" dirty="0" smtClean="0">
                <a:solidFill>
                  <a:srgbClr val="000000"/>
                </a:solidFill>
                <a:latin typeface="Times New Roman"/>
              </a:rPr>
              <a:t>6.2. Deney Bordu </a:t>
            </a:r>
            <a:endParaRPr lang="tr-TR" sz="2400" b="0" i="0" u="none" strike="noStrike" baseline="0" dirty="0" smtClean="0">
              <a:solidFill>
                <a:srgbClr val="000000"/>
              </a:solidFill>
              <a:latin typeface="Times New Roman"/>
            </a:endParaRPr>
          </a:p>
          <a:p>
            <a:r>
              <a:rPr lang="tr-TR" sz="1600" b="0" i="0" u="none" strike="noStrike" baseline="0" dirty="0" smtClean="0">
                <a:solidFill>
                  <a:srgbClr val="000000"/>
                </a:solidFill>
                <a:latin typeface="Times New Roman"/>
              </a:rPr>
              <a:t>Deney bordu (breadboard), tasarlanan elektronik devrelerin ilk örneklerinin oluşturulması için kullanılan bir gereçtir. Elektronik devrelerin baskı devresi hazırlanmadan</a:t>
            </a:r>
            <a:endParaRPr lang="tr-TR" sz="1600" b="0" i="0" u="none" strike="noStrike" baseline="0" dirty="0" smtClean="0">
              <a:latin typeface="Times New Roman"/>
            </a:endParaRPr>
          </a:p>
          <a:p>
            <a:r>
              <a:rPr lang="tr-TR" sz="1600" b="0" i="0" u="none" strike="noStrike" baseline="0" dirty="0" smtClean="0">
                <a:latin typeface="Times New Roman"/>
              </a:rPr>
              <a:t>ve elektronik malzemelerin kart üzerine montajı yapılmadan önce karşılaşılabilecek olası sorunları önceden tespit edebilmek ve çözüm bulabilmek için deney bordu kullanılır. Deney bordu kullanırken herhangi bir lehimleme işlemi yapılmadığı için devreleri kurmak zaman almaz ve malzemeler lehimleme yapılmadığı için zarar görmez. </a:t>
            </a:r>
            <a:endParaRPr lang="tr-TR" sz="1600" dirty="0"/>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009" y="4666496"/>
            <a:ext cx="3900433" cy="210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41809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480" y="178026"/>
            <a:ext cx="1741202" cy="145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5002" y="0"/>
            <a:ext cx="1863311" cy="2105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5035" y="178026"/>
            <a:ext cx="1211079" cy="181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7346" y="692696"/>
            <a:ext cx="1256567" cy="1159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98" y="2328148"/>
            <a:ext cx="2531875" cy="146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80205" y="1628800"/>
            <a:ext cx="1974367" cy="175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2115" y="2328149"/>
            <a:ext cx="1655302" cy="1584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5"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3012" y="4221089"/>
            <a:ext cx="2189026" cy="200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6"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6658" y="4187403"/>
            <a:ext cx="1533439" cy="202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7"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91028" y="4221583"/>
            <a:ext cx="2484398" cy="171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260912" y="6078023"/>
            <a:ext cx="1326004" cy="369332"/>
          </a:xfrm>
          <a:prstGeom prst="rect">
            <a:avLst/>
          </a:prstGeom>
        </p:spPr>
        <p:txBody>
          <a:bodyPr wrap="none">
            <a:spAutoFit/>
          </a:bodyPr>
          <a:lstStyle/>
          <a:p>
            <a:r>
              <a:rPr lang="tr-TR" b="1" i="0" u="none" strike="noStrike" baseline="0" dirty="0" smtClean="0">
                <a:solidFill>
                  <a:srgbClr val="000000"/>
                </a:solidFill>
                <a:latin typeface="Times New Roman"/>
              </a:rPr>
              <a:t>Bileme taşı </a:t>
            </a:r>
            <a:endParaRPr lang="tr-TR" dirty="0"/>
          </a:p>
        </p:txBody>
      </p:sp>
      <p:sp>
        <p:nvSpPr>
          <p:cNvPr id="3" name="Rectangle 2"/>
          <p:cNvSpPr/>
          <p:nvPr/>
        </p:nvSpPr>
        <p:spPr>
          <a:xfrm>
            <a:off x="3360693" y="6243146"/>
            <a:ext cx="1757854" cy="369332"/>
          </a:xfrm>
          <a:prstGeom prst="rect">
            <a:avLst/>
          </a:prstGeom>
        </p:spPr>
        <p:txBody>
          <a:bodyPr wrap="none">
            <a:spAutoFit/>
          </a:bodyPr>
          <a:lstStyle/>
          <a:p>
            <a:r>
              <a:rPr lang="tr-TR" b="1" i="0" u="none" strike="noStrike" baseline="0" dirty="0" smtClean="0">
                <a:solidFill>
                  <a:srgbClr val="000000"/>
                </a:solidFill>
                <a:latin typeface="Times New Roman"/>
              </a:rPr>
              <a:t>Bükme presleri </a:t>
            </a:r>
            <a:endParaRPr lang="tr-TR" dirty="0"/>
          </a:p>
        </p:txBody>
      </p:sp>
      <p:sp>
        <p:nvSpPr>
          <p:cNvPr id="4" name="Rectangle 3"/>
          <p:cNvSpPr/>
          <p:nvPr/>
        </p:nvSpPr>
        <p:spPr>
          <a:xfrm>
            <a:off x="120230" y="6093296"/>
            <a:ext cx="2031325" cy="369332"/>
          </a:xfrm>
          <a:prstGeom prst="rect">
            <a:avLst/>
          </a:prstGeom>
        </p:spPr>
        <p:txBody>
          <a:bodyPr wrap="none">
            <a:spAutoFit/>
          </a:bodyPr>
          <a:lstStyle/>
          <a:p>
            <a:r>
              <a:rPr lang="tr-TR" b="1" i="0" u="none" strike="noStrike" baseline="0" dirty="0" smtClean="0">
                <a:solidFill>
                  <a:srgbClr val="000000"/>
                </a:solidFill>
                <a:latin typeface="Times New Roman"/>
              </a:rPr>
              <a:t>Giyotin makasları </a:t>
            </a:r>
            <a:endParaRPr lang="tr-TR" dirty="0"/>
          </a:p>
        </p:txBody>
      </p:sp>
      <p:sp>
        <p:nvSpPr>
          <p:cNvPr id="5" name="Rectangle 4"/>
          <p:cNvSpPr/>
          <p:nvPr/>
        </p:nvSpPr>
        <p:spPr>
          <a:xfrm>
            <a:off x="8366276" y="3728207"/>
            <a:ext cx="1114408" cy="369332"/>
          </a:xfrm>
          <a:prstGeom prst="rect">
            <a:avLst/>
          </a:prstGeom>
        </p:spPr>
        <p:txBody>
          <a:bodyPr wrap="none">
            <a:spAutoFit/>
          </a:bodyPr>
          <a:lstStyle/>
          <a:p>
            <a:r>
              <a:rPr lang="tr-TR" b="1" i="0" u="none" strike="noStrike" baseline="0" dirty="0" smtClean="0">
                <a:solidFill>
                  <a:srgbClr val="000000"/>
                </a:solidFill>
                <a:latin typeface="Times New Roman"/>
              </a:rPr>
              <a:t>Zımpara </a:t>
            </a:r>
            <a:endParaRPr lang="tr-TR" dirty="0"/>
          </a:p>
        </p:txBody>
      </p:sp>
      <p:sp>
        <p:nvSpPr>
          <p:cNvPr id="6" name="Rectangle 5"/>
          <p:cNvSpPr/>
          <p:nvPr/>
        </p:nvSpPr>
        <p:spPr>
          <a:xfrm>
            <a:off x="4171015" y="3543541"/>
            <a:ext cx="1443665" cy="369332"/>
          </a:xfrm>
          <a:prstGeom prst="rect">
            <a:avLst/>
          </a:prstGeom>
        </p:spPr>
        <p:txBody>
          <a:bodyPr wrap="none">
            <a:spAutoFit/>
          </a:bodyPr>
          <a:lstStyle/>
          <a:p>
            <a:r>
              <a:rPr lang="tr-TR" b="1" i="0" u="none" strike="noStrike" baseline="0" dirty="0" smtClean="0">
                <a:solidFill>
                  <a:srgbClr val="000000"/>
                </a:solidFill>
                <a:latin typeface="Times New Roman"/>
              </a:rPr>
              <a:t>Çektirmeler </a:t>
            </a:r>
            <a:endParaRPr lang="tr-TR" dirty="0"/>
          </a:p>
        </p:txBody>
      </p:sp>
      <p:sp>
        <p:nvSpPr>
          <p:cNvPr id="7" name="Rectangle 6"/>
          <p:cNvSpPr/>
          <p:nvPr/>
        </p:nvSpPr>
        <p:spPr>
          <a:xfrm>
            <a:off x="1694435" y="3794212"/>
            <a:ext cx="1405193" cy="369332"/>
          </a:xfrm>
          <a:prstGeom prst="rect">
            <a:avLst/>
          </a:prstGeom>
        </p:spPr>
        <p:txBody>
          <a:bodyPr wrap="none">
            <a:spAutoFit/>
          </a:bodyPr>
          <a:lstStyle/>
          <a:p>
            <a:r>
              <a:rPr lang="tr-TR" b="1" i="0" u="none" strike="noStrike" baseline="0" dirty="0" smtClean="0">
                <a:solidFill>
                  <a:srgbClr val="000000"/>
                </a:solidFill>
                <a:latin typeface="Times New Roman"/>
              </a:rPr>
              <a:t>Mengeneler </a:t>
            </a:r>
            <a:endParaRPr lang="tr-TR" dirty="0"/>
          </a:p>
        </p:txBody>
      </p:sp>
      <p:sp>
        <p:nvSpPr>
          <p:cNvPr id="8" name="Rectangle 7"/>
          <p:cNvSpPr/>
          <p:nvPr/>
        </p:nvSpPr>
        <p:spPr>
          <a:xfrm>
            <a:off x="8143955" y="1852604"/>
            <a:ext cx="793807" cy="369332"/>
          </a:xfrm>
          <a:prstGeom prst="rect">
            <a:avLst/>
          </a:prstGeom>
        </p:spPr>
        <p:txBody>
          <a:bodyPr wrap="none">
            <a:spAutoFit/>
          </a:bodyPr>
          <a:lstStyle/>
          <a:p>
            <a:r>
              <a:rPr lang="tr-TR" b="1" i="0" u="none" strike="noStrike" baseline="0" dirty="0" smtClean="0">
                <a:solidFill>
                  <a:srgbClr val="000000"/>
                </a:solidFill>
                <a:latin typeface="Times New Roman"/>
              </a:rPr>
              <a:t>Murç </a:t>
            </a:r>
            <a:endParaRPr lang="tr-TR" dirty="0"/>
          </a:p>
        </p:txBody>
      </p:sp>
      <p:sp>
        <p:nvSpPr>
          <p:cNvPr id="9" name="Rectangle 8"/>
          <p:cNvSpPr/>
          <p:nvPr/>
        </p:nvSpPr>
        <p:spPr>
          <a:xfrm>
            <a:off x="5756646" y="1854117"/>
            <a:ext cx="1328249" cy="369332"/>
          </a:xfrm>
          <a:prstGeom prst="rect">
            <a:avLst/>
          </a:prstGeom>
        </p:spPr>
        <p:txBody>
          <a:bodyPr wrap="none">
            <a:spAutoFit/>
          </a:bodyPr>
          <a:lstStyle/>
          <a:p>
            <a:r>
              <a:rPr lang="tr-TR" b="1" i="0" u="none" strike="noStrike" baseline="0" dirty="0" smtClean="0">
                <a:solidFill>
                  <a:srgbClr val="000000"/>
                </a:solidFill>
                <a:latin typeface="Times New Roman"/>
              </a:rPr>
              <a:t>Ispatulalar </a:t>
            </a:r>
            <a:endParaRPr lang="tr-TR" dirty="0"/>
          </a:p>
        </p:txBody>
      </p:sp>
      <p:sp>
        <p:nvSpPr>
          <p:cNvPr id="10" name="Rectangle 9"/>
          <p:cNvSpPr/>
          <p:nvPr/>
        </p:nvSpPr>
        <p:spPr>
          <a:xfrm>
            <a:off x="2460731" y="1854117"/>
            <a:ext cx="1469313" cy="369332"/>
          </a:xfrm>
          <a:prstGeom prst="rect">
            <a:avLst/>
          </a:prstGeom>
        </p:spPr>
        <p:txBody>
          <a:bodyPr wrap="none">
            <a:spAutoFit/>
          </a:bodyPr>
          <a:lstStyle/>
          <a:p>
            <a:r>
              <a:rPr lang="tr-TR" b="1" i="0" u="none" strike="noStrike" baseline="0" dirty="0" smtClean="0">
                <a:solidFill>
                  <a:srgbClr val="000000"/>
                </a:solidFill>
                <a:latin typeface="Times New Roman"/>
              </a:rPr>
              <a:t>Merdivenler </a:t>
            </a:r>
            <a:endParaRPr lang="tr-TR" dirty="0"/>
          </a:p>
        </p:txBody>
      </p:sp>
      <p:sp>
        <p:nvSpPr>
          <p:cNvPr id="11" name="Rectangle 10"/>
          <p:cNvSpPr/>
          <p:nvPr/>
        </p:nvSpPr>
        <p:spPr>
          <a:xfrm>
            <a:off x="513012" y="1719286"/>
            <a:ext cx="1520673" cy="369332"/>
          </a:xfrm>
          <a:prstGeom prst="rect">
            <a:avLst/>
          </a:prstGeom>
        </p:spPr>
        <p:txBody>
          <a:bodyPr wrap="none">
            <a:spAutoFit/>
          </a:bodyPr>
          <a:lstStyle/>
          <a:p>
            <a:r>
              <a:rPr lang="tr-TR" b="1" i="0" u="none" strike="noStrike" baseline="0" dirty="0" smtClean="0">
                <a:solidFill>
                  <a:srgbClr val="000000"/>
                </a:solidFill>
                <a:latin typeface="Times New Roman"/>
              </a:rPr>
              <a:t>Yağdanlıklar </a:t>
            </a:r>
            <a:endParaRPr lang="tr-TR" dirty="0"/>
          </a:p>
        </p:txBody>
      </p:sp>
    </p:spTree>
    <p:extLst>
      <p:ext uri="{BB962C8B-B14F-4D97-AF65-F5344CB8AC3E}">
        <p14:creationId xmlns:p14="http://schemas.microsoft.com/office/powerpoint/2010/main" val="247062475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Elektrik Tesisat Devreleri</a:t>
            </a:r>
          </a:p>
        </p:txBody>
      </p:sp>
      <p:sp>
        <p:nvSpPr>
          <p:cNvPr id="3" name="Content Placeholder 2"/>
          <p:cNvSpPr>
            <a:spLocks noGrp="1"/>
          </p:cNvSpPr>
          <p:nvPr>
            <p:ph idx="1"/>
          </p:nvPr>
        </p:nvSpPr>
        <p:spPr>
          <a:xfrm>
            <a:off x="495300" y="3717033"/>
            <a:ext cx="7500038" cy="2409131"/>
          </a:xfrm>
        </p:spPr>
        <p:txBody>
          <a:bodyPr/>
          <a:lstStyle/>
          <a:p>
            <a:pPr>
              <a:spcBef>
                <a:spcPts val="600"/>
              </a:spcBef>
            </a:pPr>
            <a:r>
              <a:rPr lang="tr-TR" b="1" dirty="0">
                <a:solidFill>
                  <a:srgbClr val="002060"/>
                </a:solidFill>
                <a:latin typeface="Arial" charset="0"/>
              </a:rPr>
              <a:t>EETE 162 ELEKTRİK TESİSATI 1 </a:t>
            </a:r>
          </a:p>
          <a:p>
            <a:pPr>
              <a:spcBef>
                <a:spcPts val="600"/>
              </a:spcBef>
            </a:pPr>
            <a:endParaRPr lang="tr-TR" b="1" dirty="0">
              <a:solidFill>
                <a:srgbClr val="002060"/>
              </a:solidFill>
              <a:latin typeface="Arial" charset="0"/>
            </a:endParaRPr>
          </a:p>
          <a:p>
            <a:pPr>
              <a:spcBef>
                <a:spcPts val="600"/>
              </a:spcBef>
            </a:pPr>
            <a:r>
              <a:rPr lang="tr-TR" b="1" dirty="0">
                <a:solidFill>
                  <a:srgbClr val="002060"/>
                </a:solidFill>
                <a:latin typeface="Arial" charset="0"/>
              </a:rPr>
              <a:t>DERS  </a:t>
            </a:r>
            <a:r>
              <a:rPr lang="tr-TR" b="1" dirty="0" smtClean="0">
                <a:solidFill>
                  <a:srgbClr val="002060"/>
                </a:solidFill>
                <a:latin typeface="Arial" charset="0"/>
              </a:rPr>
              <a:t>7   IŞIK DEVRELERİ</a:t>
            </a:r>
            <a:endParaRPr lang="tr-TR" b="1" dirty="0">
              <a:solidFill>
                <a:srgbClr val="002060"/>
              </a:solidFill>
              <a:latin typeface="Arial" charset="0"/>
            </a:endParaRPr>
          </a:p>
          <a:p>
            <a:endParaRPr lang="tr-TR" dirty="0"/>
          </a:p>
        </p:txBody>
      </p:sp>
    </p:spTree>
    <p:extLst>
      <p:ext uri="{BB962C8B-B14F-4D97-AF65-F5344CB8AC3E}">
        <p14:creationId xmlns:p14="http://schemas.microsoft.com/office/powerpoint/2010/main" val="45386982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706090"/>
          </a:xfrm>
        </p:spPr>
        <p:txBody>
          <a:bodyPr>
            <a:normAutofit fontScale="90000"/>
          </a:bodyPr>
          <a:lstStyle/>
          <a:p>
            <a:r>
              <a:rPr lang="tr-TR" dirty="0" smtClean="0"/>
              <a:t>Elektrik Tesisat Devreleri</a:t>
            </a:r>
            <a:endParaRPr lang="tr-TR" dirty="0"/>
          </a:p>
        </p:txBody>
      </p:sp>
      <p:sp>
        <p:nvSpPr>
          <p:cNvPr id="3" name="Rectangle 2"/>
          <p:cNvSpPr/>
          <p:nvPr/>
        </p:nvSpPr>
        <p:spPr>
          <a:xfrm>
            <a:off x="818541" y="1340768"/>
            <a:ext cx="8424936" cy="5509200"/>
          </a:xfrm>
          <a:prstGeom prst="rect">
            <a:avLst/>
          </a:prstGeom>
        </p:spPr>
        <p:txBody>
          <a:bodyPr wrap="square">
            <a:spAutoFit/>
          </a:bodyPr>
          <a:lstStyle/>
          <a:p>
            <a:pPr marL="514350" indent="-514350">
              <a:buFont typeface="+mj-lt"/>
              <a:buAutoNum type="arabicParenR"/>
            </a:pPr>
            <a:r>
              <a:rPr lang="tr-TR" sz="4400" dirty="0" smtClean="0"/>
              <a:t>Işık devreleri</a:t>
            </a:r>
          </a:p>
          <a:p>
            <a:pPr marL="514350" indent="-514350">
              <a:buFont typeface="+mj-lt"/>
              <a:buAutoNum type="arabicParenR"/>
            </a:pPr>
            <a:r>
              <a:rPr lang="tr-TR" sz="4400" dirty="0" smtClean="0"/>
              <a:t>Foresan Lamba</a:t>
            </a:r>
          </a:p>
          <a:p>
            <a:pPr marL="514350" indent="-514350">
              <a:buFont typeface="+mj-lt"/>
              <a:buAutoNum type="arabicParenR"/>
            </a:pPr>
            <a:r>
              <a:rPr lang="tr-TR" sz="4400" dirty="0" smtClean="0"/>
              <a:t>12 volt Spot ve LED Lambalar</a:t>
            </a:r>
          </a:p>
          <a:p>
            <a:pPr marL="514350" indent="-514350">
              <a:buFont typeface="+mj-lt"/>
              <a:buAutoNum type="arabicParenR"/>
            </a:pPr>
            <a:r>
              <a:rPr lang="tr-TR" sz="4400" dirty="0" smtClean="0"/>
              <a:t>Priz devreleri(ring radyal spur)</a:t>
            </a:r>
          </a:p>
          <a:p>
            <a:pPr marL="514350" indent="-514350">
              <a:buFont typeface="+mj-lt"/>
              <a:buAutoNum type="arabicParenR"/>
            </a:pPr>
            <a:r>
              <a:rPr lang="tr-TR" sz="4400" dirty="0" smtClean="0"/>
              <a:t>Zil intecome devreleri</a:t>
            </a:r>
          </a:p>
          <a:p>
            <a:pPr marL="514350" indent="-514350">
              <a:buFont typeface="+mj-lt"/>
              <a:buAutoNum type="arabicParenR"/>
            </a:pPr>
            <a:r>
              <a:rPr lang="tr-TR" sz="4400" dirty="0" smtClean="0"/>
              <a:t>Sabit devreler</a:t>
            </a:r>
          </a:p>
          <a:p>
            <a:pPr marL="514350" indent="-514350">
              <a:buFont typeface="+mj-lt"/>
              <a:buAutoNum type="arabicParenR"/>
            </a:pPr>
            <a:r>
              <a:rPr lang="tr-TR" sz="4400" dirty="0" smtClean="0"/>
              <a:t>ELCB(Toprak Otomatikleri)</a:t>
            </a:r>
          </a:p>
          <a:p>
            <a:pPr marL="514350" indent="-514350">
              <a:buFont typeface="+mj-lt"/>
              <a:buAutoNum type="arabicParenR"/>
            </a:pPr>
            <a:r>
              <a:rPr lang="tr-TR" sz="4400" dirty="0" smtClean="0"/>
              <a:t>Dağıtım Panoları ve MCB ler</a:t>
            </a:r>
            <a:endParaRPr lang="tr-TR" sz="4400" dirty="0"/>
          </a:p>
        </p:txBody>
      </p:sp>
    </p:spTree>
    <p:extLst>
      <p:ext uri="{BB962C8B-B14F-4D97-AF65-F5344CB8AC3E}">
        <p14:creationId xmlns:p14="http://schemas.microsoft.com/office/powerpoint/2010/main" val="15843838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IŞIK DEVRELERİ</a:t>
            </a:r>
            <a:endParaRPr lang="tr-TR" dirty="0"/>
          </a:p>
        </p:txBody>
      </p:sp>
      <p:sp>
        <p:nvSpPr>
          <p:cNvPr id="3" name="Content Placeholder 2"/>
          <p:cNvSpPr>
            <a:spLocks noGrp="1"/>
          </p:cNvSpPr>
          <p:nvPr>
            <p:ph idx="1"/>
          </p:nvPr>
        </p:nvSpPr>
        <p:spPr/>
        <p:txBody>
          <a:bodyPr/>
          <a:lstStyle/>
          <a:p>
            <a:r>
              <a:rPr lang="tr-TR" dirty="0" smtClean="0"/>
              <a:t>5/8’’ Boru ile döşenirler (sıva altı)</a:t>
            </a:r>
          </a:p>
          <a:p>
            <a:r>
              <a:rPr lang="tr-TR" dirty="0" smtClean="0"/>
              <a:t>2x1 mm2+1mm2 ecc kablo</a:t>
            </a:r>
          </a:p>
          <a:p>
            <a:r>
              <a:rPr lang="tr-TR" dirty="0" smtClean="0"/>
              <a:t>1 Devrede 1000 w yük (10 adet 100 w lamba)</a:t>
            </a:r>
          </a:p>
          <a:p>
            <a:r>
              <a:rPr lang="tr-TR" dirty="0" smtClean="0"/>
              <a:t>6 Amp MCB sigorta</a:t>
            </a:r>
          </a:p>
          <a:p>
            <a:r>
              <a:rPr lang="tr-TR" dirty="0" smtClean="0"/>
              <a:t>Daha fazla yükler için hesaplama yapılıp kablo ve sigorta seçilir</a:t>
            </a:r>
            <a:endParaRPr lang="tr-TR" dirty="0"/>
          </a:p>
        </p:txBody>
      </p:sp>
    </p:spTree>
    <p:extLst>
      <p:ext uri="{BB962C8B-B14F-4D97-AF65-F5344CB8AC3E}">
        <p14:creationId xmlns:p14="http://schemas.microsoft.com/office/powerpoint/2010/main" val="326284520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490066"/>
          </a:xfrm>
        </p:spPr>
        <p:txBody>
          <a:bodyPr>
            <a:normAutofit fontScale="90000"/>
          </a:bodyPr>
          <a:lstStyle/>
          <a:p>
            <a:r>
              <a:rPr lang="tr-TR" dirty="0" smtClean="0"/>
              <a:t>LAMBA DEVRELERİNİN ANAHTARLARI</a:t>
            </a:r>
            <a:endParaRPr lang="tr-TR" dirty="0"/>
          </a:p>
        </p:txBody>
      </p:sp>
      <p:sp>
        <p:nvSpPr>
          <p:cNvPr id="3" name="Content Placeholder 2"/>
          <p:cNvSpPr>
            <a:spLocks noGrp="1"/>
          </p:cNvSpPr>
          <p:nvPr>
            <p:ph idx="1"/>
          </p:nvPr>
        </p:nvSpPr>
        <p:spPr>
          <a:xfrm>
            <a:off x="495300" y="1196753"/>
            <a:ext cx="8915400" cy="4929411"/>
          </a:xfrm>
        </p:spPr>
        <p:txBody>
          <a:bodyPr>
            <a:normAutofit/>
          </a:bodyPr>
          <a:lstStyle/>
          <a:p>
            <a:r>
              <a:rPr lang="tr-TR" dirty="0" smtClean="0"/>
              <a:t>ADİ ANAHTAR</a:t>
            </a:r>
          </a:p>
          <a:p>
            <a:endParaRPr lang="tr-TR" dirty="0"/>
          </a:p>
          <a:p>
            <a:pPr marL="0" indent="0">
              <a:buNone/>
            </a:pPr>
            <a:r>
              <a:rPr lang="tr-TR" dirty="0" smtClean="0"/>
              <a:t>  VAVİEN </a:t>
            </a:r>
            <a:r>
              <a:rPr lang="tr-TR" dirty="0"/>
              <a:t>ANAHTAR </a:t>
            </a:r>
          </a:p>
          <a:p>
            <a:pPr marL="0" indent="0">
              <a:buNone/>
            </a:pPr>
            <a:endParaRPr lang="tr-TR" dirty="0" smtClean="0"/>
          </a:p>
          <a:p>
            <a:r>
              <a:rPr lang="tr-TR" dirty="0"/>
              <a:t>ARAVAVİEN ANAHTAR</a:t>
            </a:r>
          </a:p>
          <a:p>
            <a:endParaRPr lang="tr-TR" dirty="0"/>
          </a:p>
          <a:p>
            <a:endParaRPr lang="tr-TR" dirty="0" smtClean="0"/>
          </a:p>
          <a:p>
            <a:r>
              <a:rPr lang="tr-TR" dirty="0" smtClean="0"/>
              <a:t>DİMMER ANAHTARLAR </a:t>
            </a:r>
          </a:p>
          <a:p>
            <a:endParaRPr lang="tr-TR" dirty="0"/>
          </a:p>
        </p:txBody>
      </p:sp>
      <p:pic>
        <p:nvPicPr>
          <p:cNvPr id="1027" name="Picture 3" descr="C:\Users\Admin\Desktop\eete 162 ders  2015\single-gang-switch-fa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896" y="764704"/>
            <a:ext cx="1326147"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eete 162 ders  2015\single-gang-intermediate-light-switc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009" y="3501008"/>
            <a:ext cx="1499931" cy="119953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eete 162 ders  2015\intermediate-switch-mechanis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3261" y="3501008"/>
            <a:ext cx="1082166" cy="11995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eete 162 ders  2015\lamba anahtar şemaları\images (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5121" y="764704"/>
            <a:ext cx="1306988" cy="116484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eete 162 ders  2015\lamba anahtar şemaları\VAVİ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0150" y="2132856"/>
            <a:ext cx="4065588"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eete 162 ders  2015\lamba anahtar şemaları\2-gang-2-way-dimmer-switch-629-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43044" y="5013177"/>
            <a:ext cx="4252990" cy="173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34067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esktop\eete 162 ders  2015\lamba anahtar şemaları\hartland-polished-chrome-light-switch-4-gang-2-way-2260-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6929" y="3068959"/>
            <a:ext cx="2184243" cy="158417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eete 162 ders  2015\lamba anahtar şemaları\044_1008_CR00_4173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420" y="175493"/>
            <a:ext cx="2690091" cy="24831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dmin\Desktop\eete 162 ders  2015\lamba anahtar şemaları\switch_3gang_2way_triangle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6352" y="4694670"/>
            <a:ext cx="2028225" cy="187220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Admin\Desktop\eete 162 ders  2015\lamba anahtar şemaları\images (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524" y="692697"/>
            <a:ext cx="2321719"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dmin\Desktop\eete 162 ders  2015\lamba anahtar şemaları\İKİLİ (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4185" y="800661"/>
            <a:ext cx="2435225" cy="203835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Admin\Desktop\eete 162 ders  2015\lamba anahtar şemaları\images (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291" y="4712921"/>
            <a:ext cx="2118219" cy="195527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Admin\Desktop\eete 162 ders  2015\lamba anahtar şemaları\images (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248" y="4263736"/>
            <a:ext cx="2574286" cy="2417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88380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706090"/>
          </a:xfrm>
        </p:spPr>
        <p:txBody>
          <a:bodyPr>
            <a:normAutofit fontScale="90000"/>
          </a:bodyPr>
          <a:lstStyle/>
          <a:p>
            <a:r>
              <a:rPr lang="tr-TR" dirty="0"/>
              <a:t>ADİ ANAHTAR</a:t>
            </a:r>
            <a:br>
              <a:rPr lang="tr-TR" dirty="0"/>
            </a:br>
            <a:endParaRPr lang="tr-TR" dirty="0"/>
          </a:p>
        </p:txBody>
      </p:sp>
      <p:pic>
        <p:nvPicPr>
          <p:cNvPr id="4" name="Picture 6" descr="C:\Users\Admin\Desktop\eete 162 ders  2015\lamba anahtar şemaları\lighting_diagram_1way.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1542" y="2464146"/>
            <a:ext cx="4962916" cy="279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6582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4602" y="307610"/>
            <a:ext cx="5849481" cy="523220"/>
          </a:xfrm>
          <a:prstGeom prst="rect">
            <a:avLst/>
          </a:prstGeom>
        </p:spPr>
        <p:txBody>
          <a:bodyPr wrap="square">
            <a:spAutoFit/>
          </a:bodyPr>
          <a:lstStyle/>
          <a:p>
            <a:pPr algn="ctr"/>
            <a:r>
              <a:rPr lang="tr-TR" sz="2800" dirty="0"/>
              <a:t>VAVİEN ANAHTAR </a:t>
            </a:r>
          </a:p>
        </p:txBody>
      </p:sp>
      <p:pic>
        <p:nvPicPr>
          <p:cNvPr id="2050" name="Picture 2" descr="C:\Users\Admin\Desktop\eete 162 ders  2015\lamba anahtar şemaları\lighting_diagram_2way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07" y="908721"/>
            <a:ext cx="4992554" cy="235997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eete 162 ders  2015\lamba anahtar şemaları\lighting_diagram_2way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559" y="3789040"/>
            <a:ext cx="4524503" cy="27363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eete 162 ders  2015\lamba anahtar şemaları\T1940883-Two-way_light_switch-SP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5121" y="692697"/>
            <a:ext cx="3499830" cy="215066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eete 162 ders  2015\lamba anahtar şemaları\LightSwitchWirin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096" y="3789040"/>
            <a:ext cx="3728771" cy="2451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29647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Desktop\eete 162 ders  2015\lamba anahtar şemaları\lamba-icin-cift-anahtar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2184" y="332656"/>
            <a:ext cx="9595040"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875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normAutofit fontScale="90000"/>
          </a:bodyPr>
          <a:lstStyle/>
          <a:p>
            <a:r>
              <a:rPr lang="tr-TR" smtClean="0"/>
              <a:t>İletken Maddeler :</a:t>
            </a:r>
            <a:br>
              <a:rPr lang="tr-TR" smtClean="0"/>
            </a:br>
            <a:endParaRPr lang="tr-TR" smtClean="0"/>
          </a:p>
        </p:txBody>
      </p:sp>
      <p:sp>
        <p:nvSpPr>
          <p:cNvPr id="191491" name="Content Placeholder 2"/>
          <p:cNvSpPr>
            <a:spLocks noGrp="1"/>
          </p:cNvSpPr>
          <p:nvPr>
            <p:ph idx="1"/>
          </p:nvPr>
        </p:nvSpPr>
        <p:spPr>
          <a:xfrm>
            <a:off x="271727" y="549276"/>
            <a:ext cx="9137254" cy="6308725"/>
          </a:xfrm>
        </p:spPr>
        <p:txBody>
          <a:bodyPr>
            <a:normAutofit fontScale="85000" lnSpcReduction="10000"/>
          </a:bodyPr>
          <a:lstStyle/>
          <a:p>
            <a:r>
              <a:rPr lang="tr-TR" b="0" smtClean="0">
                <a:solidFill>
                  <a:schemeClr val="tx1"/>
                </a:solidFill>
              </a:rPr>
              <a:t>Elektrik enerjisinin üzerinden serbestçe geçebildiği maddelere iletken maddeler denir. altın, gümüş, bakır, demir, çinko, alüminyum, çivi, alüminyum folyo, tuzlu su, asitli su, sirke, İnsan vücudu iletken maddelerdir.</a:t>
            </a:r>
            <a:r>
              <a:rPr lang="tr-TR" smtClean="0">
                <a:solidFill>
                  <a:schemeClr val="tx1"/>
                </a:solidFill>
              </a:rPr>
              <a:t/>
            </a:r>
            <a:br>
              <a:rPr lang="tr-TR" smtClean="0">
                <a:solidFill>
                  <a:schemeClr val="tx1"/>
                </a:solidFill>
              </a:rPr>
            </a:br>
            <a:r>
              <a:rPr lang="tr-TR" b="0" smtClean="0">
                <a:solidFill>
                  <a:schemeClr val="tx1"/>
                </a:solidFill>
              </a:rPr>
              <a:t>  </a:t>
            </a:r>
            <a:r>
              <a:rPr lang="tr-TR" smtClean="0">
                <a:solidFill>
                  <a:schemeClr val="tx1"/>
                </a:solidFill>
              </a:rPr>
              <a:t/>
            </a:r>
            <a:br>
              <a:rPr lang="tr-TR" smtClean="0">
                <a:solidFill>
                  <a:schemeClr val="tx1"/>
                </a:solidFill>
              </a:rPr>
            </a:br>
            <a:r>
              <a:rPr lang="tr-TR" smtClean="0">
                <a:solidFill>
                  <a:schemeClr val="tx1"/>
                </a:solidFill>
              </a:rPr>
              <a:t>İletkenlerin başlıca özellikleri:</a:t>
            </a:r>
          </a:p>
          <a:p>
            <a:r>
              <a:rPr lang="tr-TR" b="0" smtClean="0">
                <a:solidFill>
                  <a:srgbClr val="FF0000"/>
                </a:solidFill>
              </a:rPr>
              <a:t>Elektrik akımını iyi iletirler</a:t>
            </a:r>
            <a:r>
              <a:rPr lang="tr-TR" b="0" smtClean="0">
                <a:solidFill>
                  <a:schemeClr val="tx1"/>
                </a:solidFill>
              </a:rPr>
              <a:t>. · Metaller, bazı sıvı ve gazlar iletken olarak kullanılır. · Metaller, sıvı ve gazlara göre daha iyi iletkendir. · Metaller de, iyi iletken ve kötü iletken olarak kendi aralarında gruplara ayrılır. · Atomları 1 valans elektronlu olan metaller, iyi iletkendir. Buna örnek olarak, altın, gümüş, bakır gösterilebilir. · Bakır tam saf olarak elde edilmediğinden, altın ve gümüşe göre biraz daha kötü iletken olmasına rağmen, ucuz ve bol olduğundan, en çok kullanılan metaldir. · Demir ve alüminyum iyi birer iletken olmamasına rağmen, ucuz ve bol olduğu için geçmiş yıllarda kablo olarak kullanılmıştır.</a:t>
            </a:r>
            <a:endParaRPr lang="tr-TR" smtClean="0">
              <a:solidFill>
                <a:schemeClr val="tx1"/>
              </a:solidFill>
            </a:endParaRPr>
          </a:p>
        </p:txBody>
      </p:sp>
      <p:sp>
        <p:nvSpPr>
          <p:cNvPr id="191492"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CDB483F0-E125-4BB7-B600-464919926292}" type="slidenum">
              <a:rPr lang="tr-TR" sz="1400" smtClean="0">
                <a:solidFill>
                  <a:srgbClr val="FFFFFF"/>
                </a:solidFill>
              </a:rPr>
              <a:pPr eaLnBrk="1" hangingPunct="1">
                <a:buFont typeface="Times New Roman" pitchFamily="18" charset="0"/>
                <a:buNone/>
              </a:pPr>
              <a:t>19</a:t>
            </a:fld>
            <a:endParaRPr lang="tr-TR" sz="1400" smtClean="0">
              <a:solidFill>
                <a:srgbClr val="FFFFFF"/>
              </a:solidFill>
            </a:endParaRPr>
          </a:p>
        </p:txBody>
      </p:sp>
    </p:spTree>
    <p:extLst>
      <p:ext uri="{BB962C8B-B14F-4D97-AF65-F5344CB8AC3E}">
        <p14:creationId xmlns:p14="http://schemas.microsoft.com/office/powerpoint/2010/main" val="106298108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6723" y="260648"/>
            <a:ext cx="4740203" cy="523220"/>
          </a:xfrm>
          <a:prstGeom prst="rect">
            <a:avLst/>
          </a:prstGeom>
        </p:spPr>
        <p:txBody>
          <a:bodyPr wrap="square">
            <a:spAutoFit/>
          </a:bodyPr>
          <a:lstStyle/>
          <a:p>
            <a:pPr algn="ctr"/>
            <a:r>
              <a:rPr lang="tr-TR" sz="2800" dirty="0" smtClean="0"/>
              <a:t>ARAVAVİEN </a:t>
            </a:r>
            <a:r>
              <a:rPr lang="tr-TR" sz="2800" dirty="0"/>
              <a:t>ANAHTAR</a:t>
            </a:r>
          </a:p>
        </p:txBody>
      </p:sp>
      <p:pic>
        <p:nvPicPr>
          <p:cNvPr id="3074" name="Picture 2" descr="C:\Users\Admin\Desktop\eete 162 ders  2015\lamba anahtar şemaları\lighting_diagram_3way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136" y="3960763"/>
            <a:ext cx="6891727" cy="247824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eete 162 ders  2015\lamba anahtar şemaları\lighting_diagram_3way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031" y="947710"/>
            <a:ext cx="6612290" cy="21699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04061" y="3933128"/>
            <a:ext cx="430352" cy="369332"/>
          </a:xfrm>
          <a:prstGeom prst="rect">
            <a:avLst/>
          </a:prstGeom>
        </p:spPr>
        <p:txBody>
          <a:bodyPr wrap="square">
            <a:spAutoFit/>
          </a:bodyPr>
          <a:lstStyle/>
          <a:p>
            <a:r>
              <a:rPr lang="tr-TR" dirty="0" smtClean="0"/>
              <a:t>L1</a:t>
            </a:r>
            <a:endParaRPr lang="tr-TR" dirty="0"/>
          </a:p>
        </p:txBody>
      </p:sp>
      <p:sp>
        <p:nvSpPr>
          <p:cNvPr id="4" name="Rectangle 3"/>
          <p:cNvSpPr/>
          <p:nvPr/>
        </p:nvSpPr>
        <p:spPr>
          <a:xfrm>
            <a:off x="6347772" y="4878453"/>
            <a:ext cx="468052" cy="307777"/>
          </a:xfrm>
          <a:prstGeom prst="rect">
            <a:avLst/>
          </a:prstGeom>
          <a:solidFill>
            <a:schemeClr val="bg1"/>
          </a:solidFill>
        </p:spPr>
        <p:txBody>
          <a:bodyPr wrap="square">
            <a:spAutoFit/>
          </a:bodyPr>
          <a:lstStyle/>
          <a:p>
            <a:r>
              <a:rPr lang="tr-TR" sz="1400" dirty="0" smtClean="0"/>
              <a:t>L2</a:t>
            </a:r>
            <a:endParaRPr lang="tr-TR" sz="1400" dirty="0"/>
          </a:p>
        </p:txBody>
      </p:sp>
      <p:sp>
        <p:nvSpPr>
          <p:cNvPr id="5" name="Rectangle 4"/>
          <p:cNvSpPr/>
          <p:nvPr/>
        </p:nvSpPr>
        <p:spPr>
          <a:xfrm>
            <a:off x="4141019" y="4816898"/>
            <a:ext cx="1982229" cy="307777"/>
          </a:xfrm>
          <a:prstGeom prst="rect">
            <a:avLst/>
          </a:prstGeom>
        </p:spPr>
        <p:txBody>
          <a:bodyPr wrap="square">
            <a:spAutoFit/>
          </a:bodyPr>
          <a:lstStyle/>
          <a:p>
            <a:r>
              <a:rPr lang="tr-TR" sz="1400" dirty="0"/>
              <a:t>L1</a:t>
            </a:r>
          </a:p>
        </p:txBody>
      </p:sp>
      <p:sp>
        <p:nvSpPr>
          <p:cNvPr id="6" name="Rectangle 5"/>
          <p:cNvSpPr/>
          <p:nvPr/>
        </p:nvSpPr>
        <p:spPr>
          <a:xfrm>
            <a:off x="5499060" y="4010108"/>
            <a:ext cx="351378" cy="307777"/>
          </a:xfrm>
          <a:prstGeom prst="rect">
            <a:avLst/>
          </a:prstGeom>
        </p:spPr>
        <p:txBody>
          <a:bodyPr wrap="none">
            <a:spAutoFit/>
          </a:bodyPr>
          <a:lstStyle/>
          <a:p>
            <a:r>
              <a:rPr lang="tr-TR" sz="1400" dirty="0" smtClean="0"/>
              <a:t>L2</a:t>
            </a:r>
            <a:endParaRPr lang="tr-TR" sz="1400" dirty="0"/>
          </a:p>
        </p:txBody>
      </p:sp>
      <p:sp>
        <p:nvSpPr>
          <p:cNvPr id="7" name="Rectangle 6"/>
          <p:cNvSpPr/>
          <p:nvPr/>
        </p:nvSpPr>
        <p:spPr>
          <a:xfrm>
            <a:off x="5446963" y="4816897"/>
            <a:ext cx="399468" cy="369332"/>
          </a:xfrm>
          <a:prstGeom prst="rect">
            <a:avLst/>
          </a:prstGeom>
        </p:spPr>
        <p:txBody>
          <a:bodyPr wrap="none">
            <a:spAutoFit/>
          </a:bodyPr>
          <a:lstStyle/>
          <a:p>
            <a:r>
              <a:rPr lang="tr-TR" dirty="0" smtClean="0"/>
              <a:t>L2</a:t>
            </a:r>
            <a:endParaRPr lang="tr-TR" dirty="0"/>
          </a:p>
        </p:txBody>
      </p:sp>
      <p:sp>
        <p:nvSpPr>
          <p:cNvPr id="8" name="Rectangle 7"/>
          <p:cNvSpPr/>
          <p:nvPr/>
        </p:nvSpPr>
        <p:spPr>
          <a:xfrm>
            <a:off x="6435164" y="4056240"/>
            <a:ext cx="351378" cy="307777"/>
          </a:xfrm>
          <a:prstGeom prst="rect">
            <a:avLst/>
          </a:prstGeom>
        </p:spPr>
        <p:txBody>
          <a:bodyPr wrap="none">
            <a:spAutoFit/>
          </a:bodyPr>
          <a:lstStyle/>
          <a:p>
            <a:r>
              <a:rPr lang="tr-TR" sz="1400" dirty="0"/>
              <a:t>L1</a:t>
            </a:r>
          </a:p>
        </p:txBody>
      </p:sp>
      <p:sp>
        <p:nvSpPr>
          <p:cNvPr id="9" name="Rectangle 8"/>
          <p:cNvSpPr/>
          <p:nvPr/>
        </p:nvSpPr>
        <p:spPr>
          <a:xfrm>
            <a:off x="2768757" y="599202"/>
            <a:ext cx="399468" cy="369332"/>
          </a:xfrm>
          <a:prstGeom prst="rect">
            <a:avLst/>
          </a:prstGeom>
        </p:spPr>
        <p:txBody>
          <a:bodyPr wrap="none">
            <a:spAutoFit/>
          </a:bodyPr>
          <a:lstStyle/>
          <a:p>
            <a:r>
              <a:rPr lang="tr-TR" dirty="0"/>
              <a:t>L1</a:t>
            </a:r>
          </a:p>
        </p:txBody>
      </p:sp>
      <p:sp>
        <p:nvSpPr>
          <p:cNvPr id="10" name="Rectangle 9"/>
          <p:cNvSpPr/>
          <p:nvPr/>
        </p:nvSpPr>
        <p:spPr>
          <a:xfrm>
            <a:off x="4016957" y="686100"/>
            <a:ext cx="516219" cy="307777"/>
          </a:xfrm>
          <a:prstGeom prst="rect">
            <a:avLst/>
          </a:prstGeom>
        </p:spPr>
        <p:txBody>
          <a:bodyPr wrap="square">
            <a:spAutoFit/>
          </a:bodyPr>
          <a:lstStyle/>
          <a:p>
            <a:r>
              <a:rPr lang="tr-TR" sz="1400" dirty="0"/>
              <a:t>L1</a:t>
            </a:r>
            <a:endParaRPr lang="tr-TR" sz="1100" dirty="0"/>
          </a:p>
        </p:txBody>
      </p:sp>
      <p:sp>
        <p:nvSpPr>
          <p:cNvPr id="12" name="Rectangle 11"/>
          <p:cNvSpPr/>
          <p:nvPr/>
        </p:nvSpPr>
        <p:spPr>
          <a:xfrm>
            <a:off x="1631144" y="1556792"/>
            <a:ext cx="5818134" cy="369332"/>
          </a:xfrm>
          <a:prstGeom prst="rect">
            <a:avLst/>
          </a:prstGeom>
          <a:solidFill>
            <a:schemeClr val="bg1"/>
          </a:solidFill>
        </p:spPr>
        <p:txBody>
          <a:bodyPr wrap="square">
            <a:spAutoFit/>
          </a:bodyPr>
          <a:lstStyle/>
          <a:p>
            <a:r>
              <a:rPr lang="tr-TR" dirty="0" smtClean="0"/>
              <a:t>.</a:t>
            </a:r>
            <a:endParaRPr lang="tr-TR" dirty="0"/>
          </a:p>
        </p:txBody>
      </p:sp>
      <p:sp>
        <p:nvSpPr>
          <p:cNvPr id="13" name="Rectangle 12"/>
          <p:cNvSpPr/>
          <p:nvPr/>
        </p:nvSpPr>
        <p:spPr>
          <a:xfrm>
            <a:off x="3548844" y="4909230"/>
            <a:ext cx="4446433" cy="215444"/>
          </a:xfrm>
          <a:prstGeom prst="rect">
            <a:avLst/>
          </a:prstGeom>
          <a:solidFill>
            <a:schemeClr val="bg1"/>
          </a:solidFill>
        </p:spPr>
        <p:txBody>
          <a:bodyPr wrap="square">
            <a:spAutoFit/>
          </a:bodyPr>
          <a:lstStyle/>
          <a:p>
            <a:r>
              <a:rPr lang="tr-TR" sz="800" dirty="0" smtClean="0"/>
              <a:t>.</a:t>
            </a:r>
            <a:endParaRPr lang="tr-TR" sz="800" dirty="0"/>
          </a:p>
        </p:txBody>
      </p:sp>
      <p:sp>
        <p:nvSpPr>
          <p:cNvPr id="14" name="Rectangle 13"/>
          <p:cNvSpPr/>
          <p:nvPr/>
        </p:nvSpPr>
        <p:spPr>
          <a:xfrm>
            <a:off x="4585000" y="5168660"/>
            <a:ext cx="2634647" cy="184666"/>
          </a:xfrm>
          <a:prstGeom prst="rect">
            <a:avLst/>
          </a:prstGeom>
          <a:solidFill>
            <a:schemeClr val="bg1"/>
          </a:solidFill>
        </p:spPr>
        <p:txBody>
          <a:bodyPr wrap="square">
            <a:spAutoFit/>
          </a:bodyPr>
          <a:lstStyle/>
          <a:p>
            <a:r>
              <a:rPr lang="tr-TR" sz="600" dirty="0" smtClean="0"/>
              <a:t>.</a:t>
            </a:r>
            <a:endParaRPr lang="tr-TR" sz="600" dirty="0"/>
          </a:p>
        </p:txBody>
      </p:sp>
      <p:sp>
        <p:nvSpPr>
          <p:cNvPr id="15" name="Rectangle 14"/>
          <p:cNvSpPr/>
          <p:nvPr/>
        </p:nvSpPr>
        <p:spPr>
          <a:xfrm>
            <a:off x="4013019" y="1556792"/>
            <a:ext cx="342554" cy="261610"/>
          </a:xfrm>
          <a:prstGeom prst="rect">
            <a:avLst/>
          </a:prstGeom>
        </p:spPr>
        <p:txBody>
          <a:bodyPr wrap="square">
            <a:spAutoFit/>
          </a:bodyPr>
          <a:lstStyle/>
          <a:p>
            <a:r>
              <a:rPr lang="tr-TR" sz="1100" dirty="0"/>
              <a:t>L1</a:t>
            </a:r>
          </a:p>
        </p:txBody>
      </p:sp>
      <p:sp>
        <p:nvSpPr>
          <p:cNvPr id="16" name="Rectangle 15"/>
          <p:cNvSpPr/>
          <p:nvPr/>
        </p:nvSpPr>
        <p:spPr>
          <a:xfrm>
            <a:off x="6347772" y="683858"/>
            <a:ext cx="327334" cy="276999"/>
          </a:xfrm>
          <a:prstGeom prst="rect">
            <a:avLst/>
          </a:prstGeom>
        </p:spPr>
        <p:txBody>
          <a:bodyPr wrap="none">
            <a:spAutoFit/>
          </a:bodyPr>
          <a:lstStyle/>
          <a:p>
            <a:r>
              <a:rPr lang="tr-TR" sz="1200" dirty="0"/>
              <a:t>L1</a:t>
            </a:r>
          </a:p>
        </p:txBody>
      </p:sp>
      <p:sp>
        <p:nvSpPr>
          <p:cNvPr id="17" name="Rectangle 16"/>
          <p:cNvSpPr/>
          <p:nvPr/>
        </p:nvSpPr>
        <p:spPr>
          <a:xfrm>
            <a:off x="2998160" y="1556792"/>
            <a:ext cx="375424" cy="338554"/>
          </a:xfrm>
          <a:prstGeom prst="rect">
            <a:avLst/>
          </a:prstGeom>
          <a:solidFill>
            <a:schemeClr val="bg1"/>
          </a:solidFill>
        </p:spPr>
        <p:txBody>
          <a:bodyPr wrap="none">
            <a:spAutoFit/>
          </a:bodyPr>
          <a:lstStyle/>
          <a:p>
            <a:r>
              <a:rPr lang="tr-TR" sz="1600" dirty="0" smtClean="0"/>
              <a:t>L2</a:t>
            </a:r>
            <a:endParaRPr lang="tr-TR" sz="1600" dirty="0"/>
          </a:p>
        </p:txBody>
      </p:sp>
      <p:sp>
        <p:nvSpPr>
          <p:cNvPr id="18" name="Rectangle 17"/>
          <p:cNvSpPr/>
          <p:nvPr/>
        </p:nvSpPr>
        <p:spPr>
          <a:xfrm>
            <a:off x="5282682" y="1510626"/>
            <a:ext cx="351378" cy="307777"/>
          </a:xfrm>
          <a:prstGeom prst="rect">
            <a:avLst/>
          </a:prstGeom>
        </p:spPr>
        <p:txBody>
          <a:bodyPr wrap="none">
            <a:spAutoFit/>
          </a:bodyPr>
          <a:lstStyle/>
          <a:p>
            <a:r>
              <a:rPr lang="tr-TR" sz="1400" dirty="0" smtClean="0"/>
              <a:t>L2</a:t>
            </a:r>
            <a:endParaRPr lang="tr-TR" sz="1400" dirty="0"/>
          </a:p>
        </p:txBody>
      </p:sp>
      <p:sp>
        <p:nvSpPr>
          <p:cNvPr id="19" name="Rectangle 18"/>
          <p:cNvSpPr/>
          <p:nvPr/>
        </p:nvSpPr>
        <p:spPr>
          <a:xfrm>
            <a:off x="5305672" y="639933"/>
            <a:ext cx="351378" cy="307777"/>
          </a:xfrm>
          <a:prstGeom prst="rect">
            <a:avLst/>
          </a:prstGeom>
        </p:spPr>
        <p:txBody>
          <a:bodyPr wrap="none">
            <a:spAutoFit/>
          </a:bodyPr>
          <a:lstStyle/>
          <a:p>
            <a:r>
              <a:rPr lang="tr-TR" sz="1400" dirty="0" smtClean="0"/>
              <a:t>L2</a:t>
            </a:r>
            <a:endParaRPr lang="tr-TR" sz="1400" dirty="0"/>
          </a:p>
        </p:txBody>
      </p:sp>
      <p:sp>
        <p:nvSpPr>
          <p:cNvPr id="20" name="Rectangle 19"/>
          <p:cNvSpPr/>
          <p:nvPr/>
        </p:nvSpPr>
        <p:spPr>
          <a:xfrm>
            <a:off x="6258018" y="1533709"/>
            <a:ext cx="351378" cy="307777"/>
          </a:xfrm>
          <a:prstGeom prst="rect">
            <a:avLst/>
          </a:prstGeom>
        </p:spPr>
        <p:txBody>
          <a:bodyPr wrap="none">
            <a:spAutoFit/>
          </a:bodyPr>
          <a:lstStyle/>
          <a:p>
            <a:r>
              <a:rPr lang="tr-TR" sz="1400" dirty="0" smtClean="0"/>
              <a:t>L2</a:t>
            </a:r>
            <a:endParaRPr lang="tr-TR" sz="1400" dirty="0"/>
          </a:p>
        </p:txBody>
      </p:sp>
      <p:sp>
        <p:nvSpPr>
          <p:cNvPr id="22" name="Rectangle 21"/>
          <p:cNvSpPr/>
          <p:nvPr/>
        </p:nvSpPr>
        <p:spPr>
          <a:xfrm>
            <a:off x="4164523" y="4886147"/>
            <a:ext cx="316112" cy="261610"/>
          </a:xfrm>
          <a:prstGeom prst="rect">
            <a:avLst/>
          </a:prstGeom>
        </p:spPr>
        <p:txBody>
          <a:bodyPr wrap="none">
            <a:spAutoFit/>
          </a:bodyPr>
          <a:lstStyle/>
          <a:p>
            <a:r>
              <a:rPr lang="tr-TR" sz="1100" dirty="0"/>
              <a:t>L1</a:t>
            </a:r>
          </a:p>
        </p:txBody>
      </p:sp>
      <p:sp>
        <p:nvSpPr>
          <p:cNvPr id="23" name="Rectangle 22"/>
          <p:cNvSpPr/>
          <p:nvPr/>
        </p:nvSpPr>
        <p:spPr>
          <a:xfrm>
            <a:off x="2846902" y="4876211"/>
            <a:ext cx="327334" cy="276999"/>
          </a:xfrm>
          <a:prstGeom prst="rect">
            <a:avLst/>
          </a:prstGeom>
        </p:spPr>
        <p:txBody>
          <a:bodyPr wrap="none">
            <a:spAutoFit/>
          </a:bodyPr>
          <a:lstStyle/>
          <a:p>
            <a:r>
              <a:rPr lang="tr-TR" sz="1200" dirty="0"/>
              <a:t>L1</a:t>
            </a:r>
          </a:p>
        </p:txBody>
      </p:sp>
      <p:sp>
        <p:nvSpPr>
          <p:cNvPr id="24" name="Rectangle 23"/>
          <p:cNvSpPr/>
          <p:nvPr/>
        </p:nvSpPr>
        <p:spPr>
          <a:xfrm>
            <a:off x="6471179" y="4909231"/>
            <a:ext cx="327334" cy="276999"/>
          </a:xfrm>
          <a:prstGeom prst="rect">
            <a:avLst/>
          </a:prstGeom>
        </p:spPr>
        <p:txBody>
          <a:bodyPr wrap="none">
            <a:spAutoFit/>
          </a:bodyPr>
          <a:lstStyle/>
          <a:p>
            <a:r>
              <a:rPr lang="tr-TR" sz="1200" dirty="0" smtClean="0"/>
              <a:t>L2</a:t>
            </a:r>
            <a:endParaRPr lang="tr-TR" sz="1200" dirty="0"/>
          </a:p>
        </p:txBody>
      </p:sp>
      <p:sp>
        <p:nvSpPr>
          <p:cNvPr id="25" name="Rectangle 24"/>
          <p:cNvSpPr/>
          <p:nvPr/>
        </p:nvSpPr>
        <p:spPr>
          <a:xfrm>
            <a:off x="5461156" y="4901535"/>
            <a:ext cx="316112" cy="261610"/>
          </a:xfrm>
          <a:prstGeom prst="rect">
            <a:avLst/>
          </a:prstGeom>
        </p:spPr>
        <p:txBody>
          <a:bodyPr wrap="none">
            <a:spAutoFit/>
          </a:bodyPr>
          <a:lstStyle/>
          <a:p>
            <a:r>
              <a:rPr lang="tr-TR" sz="1100" dirty="0" smtClean="0"/>
              <a:t>L2</a:t>
            </a:r>
            <a:endParaRPr lang="tr-TR" sz="1100" dirty="0"/>
          </a:p>
        </p:txBody>
      </p:sp>
      <p:sp>
        <p:nvSpPr>
          <p:cNvPr id="26" name="Rectangle 25"/>
          <p:cNvSpPr/>
          <p:nvPr/>
        </p:nvSpPr>
        <p:spPr>
          <a:xfrm>
            <a:off x="2768758" y="4864893"/>
            <a:ext cx="432756" cy="307777"/>
          </a:xfrm>
          <a:prstGeom prst="rect">
            <a:avLst/>
          </a:prstGeom>
          <a:solidFill>
            <a:schemeClr val="bg1"/>
          </a:solidFill>
        </p:spPr>
        <p:txBody>
          <a:bodyPr wrap="square">
            <a:spAutoFit/>
          </a:bodyPr>
          <a:lstStyle/>
          <a:p>
            <a:r>
              <a:rPr lang="tr-TR" sz="1400" dirty="0" smtClean="0"/>
              <a:t>L2</a:t>
            </a:r>
            <a:endParaRPr lang="tr-TR" sz="1400" dirty="0"/>
          </a:p>
        </p:txBody>
      </p:sp>
    </p:spTree>
    <p:extLst>
      <p:ext uri="{BB962C8B-B14F-4D97-AF65-F5344CB8AC3E}">
        <p14:creationId xmlns:p14="http://schemas.microsoft.com/office/powerpoint/2010/main" val="173905510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esktop\eete 162 ders  2015\lamba anahtar şemaları\VZ9R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2" y="0"/>
            <a:ext cx="990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72529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1" y="273050"/>
            <a:ext cx="2897527" cy="563662"/>
          </a:xfrm>
        </p:spPr>
        <p:txBody>
          <a:bodyPr>
            <a:normAutofit fontScale="90000"/>
          </a:bodyPr>
          <a:lstStyle/>
          <a:p>
            <a:r>
              <a:rPr lang="tr-TR" sz="3600" dirty="0" smtClean="0"/>
              <a:t>ELEMANLAR</a:t>
            </a:r>
            <a:endParaRPr lang="tr-TR" sz="3600" dirty="0"/>
          </a:p>
        </p:txBody>
      </p:sp>
      <p:sp>
        <p:nvSpPr>
          <p:cNvPr id="4" name="Text Placeholder 3"/>
          <p:cNvSpPr>
            <a:spLocks noGrp="1"/>
          </p:cNvSpPr>
          <p:nvPr>
            <p:ph type="body" sz="half" idx="2"/>
          </p:nvPr>
        </p:nvSpPr>
        <p:spPr>
          <a:xfrm>
            <a:off x="495300" y="980729"/>
            <a:ext cx="3259006" cy="5145435"/>
          </a:xfrm>
        </p:spPr>
        <p:txBody>
          <a:bodyPr>
            <a:normAutofit/>
          </a:bodyPr>
          <a:lstStyle/>
          <a:p>
            <a:r>
              <a:rPr lang="tr-TR" sz="2400" dirty="0" smtClean="0"/>
              <a:t>A- İçinde civa ve gazı olan Flo fosfor tozu kaplı tüp</a:t>
            </a:r>
          </a:p>
          <a:p>
            <a:r>
              <a:rPr lang="tr-TR" sz="2400" dirty="0" smtClean="0"/>
              <a:t>B- AC besleme </a:t>
            </a:r>
          </a:p>
          <a:p>
            <a:r>
              <a:rPr lang="tr-TR" sz="2400" dirty="0" smtClean="0"/>
              <a:t>C- Tetikleme Starteri</a:t>
            </a:r>
          </a:p>
          <a:p>
            <a:r>
              <a:rPr lang="tr-TR" sz="2400" dirty="0" smtClean="0"/>
              <a:t>D-Bimetal kontak</a:t>
            </a:r>
          </a:p>
          <a:p>
            <a:r>
              <a:rPr lang="tr-TR" sz="2400" dirty="0" smtClean="0"/>
              <a:t>E-Parazit önleyici kondansatör</a:t>
            </a:r>
          </a:p>
          <a:p>
            <a:r>
              <a:rPr lang="tr-TR" sz="2400" dirty="0" smtClean="0"/>
              <a:t>F- Flaman elektrodları</a:t>
            </a:r>
          </a:p>
          <a:p>
            <a:r>
              <a:rPr lang="tr-TR" sz="2400" dirty="0" smtClean="0"/>
              <a:t>G- Balast  yüksek gerilim edüler ve akımı sınırlar</a:t>
            </a:r>
          </a:p>
          <a:p>
            <a:endParaRPr lang="tr-TR" sz="2000" dirty="0"/>
          </a:p>
        </p:txBody>
      </p:sp>
      <p:pic>
        <p:nvPicPr>
          <p:cNvPr id="8194" name="Picture 2" descr="C:\Users\Admin\Desktop\eete 162 ders  2015\lamba anahtar şemaları\2000px-Fluorescent_Light.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82870" y="764704"/>
            <a:ext cx="5537729"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4207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dmin\Desktop\eete 162 ders  2015\lamba anahtar şemaları\sneakatok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62" y="908720"/>
            <a:ext cx="9726987" cy="5760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56723" y="260648"/>
            <a:ext cx="4721401" cy="523220"/>
          </a:xfrm>
          <a:prstGeom prst="rect">
            <a:avLst/>
          </a:prstGeom>
        </p:spPr>
        <p:txBody>
          <a:bodyPr wrap="square">
            <a:spAutoFit/>
          </a:bodyPr>
          <a:lstStyle/>
          <a:p>
            <a:pPr algn="ctr"/>
            <a:r>
              <a:rPr lang="tr-TR" sz="2800" dirty="0" smtClean="0"/>
              <a:t>FLÖRESAN TÜP DETAYI</a:t>
            </a:r>
            <a:endParaRPr lang="tr-TR" sz="2800" dirty="0"/>
          </a:p>
        </p:txBody>
      </p:sp>
    </p:spTree>
    <p:extLst>
      <p:ext uri="{BB962C8B-B14F-4D97-AF65-F5344CB8AC3E}">
        <p14:creationId xmlns:p14="http://schemas.microsoft.com/office/powerpoint/2010/main" val="234368441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BALAST</a:t>
            </a:r>
            <a:endParaRPr lang="tr-TR" dirty="0"/>
          </a:p>
        </p:txBody>
      </p:sp>
      <p:pic>
        <p:nvPicPr>
          <p:cNvPr id="10242" name="Picture 2" descr="C:\Users\Admin\Desktop\eete 162 ders  2015\lamba anahtar şemaları\balast-nedi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4515" y="1772817"/>
            <a:ext cx="3978442" cy="2965197"/>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dmin\Desktop\eete 162 ders  2015\lamba anahtar şemaları\electronic_ballast_schemati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98" y="4869161"/>
            <a:ext cx="6490494" cy="1647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33582" y="2420888"/>
            <a:ext cx="3042243" cy="523220"/>
          </a:xfrm>
          <a:prstGeom prst="rect">
            <a:avLst/>
          </a:prstGeom>
        </p:spPr>
        <p:txBody>
          <a:bodyPr wrap="none">
            <a:spAutoFit/>
          </a:bodyPr>
          <a:lstStyle/>
          <a:p>
            <a:r>
              <a:rPr lang="tr-TR" sz="2800" dirty="0" smtClean="0"/>
              <a:t> MAGNETİK BALAST</a:t>
            </a:r>
            <a:endParaRPr lang="tr-TR" sz="2800" dirty="0"/>
          </a:p>
        </p:txBody>
      </p:sp>
      <p:sp>
        <p:nvSpPr>
          <p:cNvPr id="5" name="Rectangle 4"/>
          <p:cNvSpPr/>
          <p:nvPr/>
        </p:nvSpPr>
        <p:spPr>
          <a:xfrm>
            <a:off x="7064157" y="5323741"/>
            <a:ext cx="2513509" cy="461665"/>
          </a:xfrm>
          <a:prstGeom prst="rect">
            <a:avLst/>
          </a:prstGeom>
        </p:spPr>
        <p:txBody>
          <a:bodyPr wrap="none">
            <a:spAutoFit/>
          </a:bodyPr>
          <a:lstStyle/>
          <a:p>
            <a:r>
              <a:rPr lang="tr-TR" sz="2400" dirty="0" smtClean="0"/>
              <a:t>Elektronik  </a:t>
            </a:r>
            <a:r>
              <a:rPr lang="tr-TR" sz="2400" dirty="0"/>
              <a:t>BALAST</a:t>
            </a:r>
          </a:p>
        </p:txBody>
      </p:sp>
    </p:spTree>
    <p:extLst>
      <p:ext uri="{BB962C8B-B14F-4D97-AF65-F5344CB8AC3E}">
        <p14:creationId xmlns:p14="http://schemas.microsoft.com/office/powerpoint/2010/main" val="175552904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Magnetik balastlı Flo</a:t>
            </a:r>
            <a:endParaRPr lang="tr-TR" dirty="0"/>
          </a:p>
        </p:txBody>
      </p:sp>
      <p:pic>
        <p:nvPicPr>
          <p:cNvPr id="11266" name="Picture 2" descr="C:\Users\Admin\Desktop\eete 162 ders  2015\lamba anahtar şemaları\magnetic_ballast_image.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4558" y="1340768"/>
            <a:ext cx="8118760" cy="45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99354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Elektronik </a:t>
            </a:r>
            <a:r>
              <a:rPr lang="tr-TR" dirty="0"/>
              <a:t>balastlı Flo</a:t>
            </a:r>
          </a:p>
        </p:txBody>
      </p:sp>
      <p:pic>
        <p:nvPicPr>
          <p:cNvPr id="12290" name="Picture 2" descr="C:\Users\Admin\Desktop\eete 162 ders  2015\lamba anahtar şemaları\Tek-floresa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5588" y="1718916"/>
            <a:ext cx="8873906" cy="4878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34025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562074"/>
          </a:xfrm>
        </p:spPr>
        <p:txBody>
          <a:bodyPr>
            <a:normAutofit fontScale="90000"/>
          </a:bodyPr>
          <a:lstStyle/>
          <a:p>
            <a:r>
              <a:rPr lang="tr-TR" dirty="0" smtClean="0"/>
              <a:t>Tek Balast ile 2 Flo Bağlantısı</a:t>
            </a:r>
            <a:endParaRPr lang="tr-TR" dirty="0"/>
          </a:p>
        </p:txBody>
      </p:sp>
      <p:pic>
        <p:nvPicPr>
          <p:cNvPr id="13314" name="Picture 2" descr="C:\Users\Admin\Desktop\eete 162 ders  2015\lamba anahtar şemaları\balast3lzvr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471" y="1013736"/>
            <a:ext cx="9711529" cy="5844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75378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489" y="116632"/>
            <a:ext cx="9049005" cy="836712"/>
          </a:xfrm>
        </p:spPr>
        <p:txBody>
          <a:bodyPr>
            <a:normAutofit fontScale="90000"/>
          </a:bodyPr>
          <a:lstStyle/>
          <a:p>
            <a:r>
              <a:rPr lang="tr-TR" sz="4000" dirty="0"/>
              <a:t>12 volt Spot ve LED Lambalar</a:t>
            </a:r>
            <a:r>
              <a:rPr lang="tr-TR" dirty="0"/>
              <a:t/>
            </a:r>
            <a:br>
              <a:rPr lang="tr-TR" dirty="0"/>
            </a:br>
            <a:endParaRPr lang="tr-TR" dirty="0"/>
          </a:p>
        </p:txBody>
      </p:sp>
      <p:pic>
        <p:nvPicPr>
          <p:cNvPr id="14338" name="Picture 2" descr="C:\Users\Admin\Desktop\eete 162 ders  2015\lamba anahtar şemaları\electronic-transformer-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62524" y="836713"/>
            <a:ext cx="5382598" cy="2232248"/>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Admin\Desktop\eete 162 ders  2015\lamba anahtar şemaları\halogen-bul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6669" y="836713"/>
            <a:ext cx="2827338" cy="231457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Admin\Desktop\eete 162 ders  2015\lamba anahtar şemaları\pl1734946-sabit_voltaj_led_s_r_c_ler_15w_12v_24v_a_r_y_k_a_r_s_nma_k_sa_devre_koruma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07" y="3151287"/>
            <a:ext cx="5770244" cy="344606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12 volt ac transformer for spot light ile ilgili gö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6668" y="3464026"/>
            <a:ext cx="3266851" cy="282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57460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778098"/>
          </a:xfrm>
        </p:spPr>
        <p:txBody>
          <a:bodyPr/>
          <a:lstStyle/>
          <a:p>
            <a:r>
              <a:rPr lang="tr-TR" dirty="0" smtClean="0"/>
              <a:t>LED LAMBA BAĞLANTILARI</a:t>
            </a:r>
            <a:endParaRPr lang="tr-TR" dirty="0"/>
          </a:p>
        </p:txBody>
      </p:sp>
      <p:pic>
        <p:nvPicPr>
          <p:cNvPr id="16386" name="Picture 2" descr="C:\Users\Admin\Desktop\eete 162 ders  2015\lamba anahtar şemaları\images (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6506" y="1988841"/>
            <a:ext cx="2084388" cy="2371725"/>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Admin\Desktop\eete 162 ders  2015\lamba anahtar şemaları\12v-dimmable-driver-dia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212" y="1772816"/>
            <a:ext cx="6443492" cy="28339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0489" y="4625922"/>
            <a:ext cx="3467809" cy="369332"/>
          </a:xfrm>
          <a:prstGeom prst="rect">
            <a:avLst/>
          </a:prstGeom>
        </p:spPr>
        <p:txBody>
          <a:bodyPr wrap="none">
            <a:spAutoFit/>
          </a:bodyPr>
          <a:lstStyle/>
          <a:p>
            <a:r>
              <a:rPr lang="tr-TR" dirty="0" smtClean="0"/>
              <a:t>240Volt LED </a:t>
            </a:r>
            <a:r>
              <a:rPr lang="tr-TR" dirty="0"/>
              <a:t>LAMBA BAĞLANTILARI</a:t>
            </a:r>
          </a:p>
        </p:txBody>
      </p:sp>
      <p:sp>
        <p:nvSpPr>
          <p:cNvPr id="5" name="Rectangle 4"/>
          <p:cNvSpPr/>
          <p:nvPr/>
        </p:nvSpPr>
        <p:spPr>
          <a:xfrm>
            <a:off x="5265035" y="4810588"/>
            <a:ext cx="3722686" cy="369332"/>
          </a:xfrm>
          <a:prstGeom prst="rect">
            <a:avLst/>
          </a:prstGeom>
        </p:spPr>
        <p:txBody>
          <a:bodyPr wrap="none">
            <a:spAutoFit/>
          </a:bodyPr>
          <a:lstStyle/>
          <a:p>
            <a:r>
              <a:rPr lang="tr-TR" dirty="0" smtClean="0"/>
              <a:t>12 DC Volt LED </a:t>
            </a:r>
            <a:r>
              <a:rPr lang="tr-TR" dirty="0"/>
              <a:t>LAMBA BAĞLANTILARI</a:t>
            </a:r>
          </a:p>
        </p:txBody>
      </p:sp>
      <p:sp>
        <p:nvSpPr>
          <p:cNvPr id="3" name="Rectangle 2"/>
          <p:cNvSpPr/>
          <p:nvPr/>
        </p:nvSpPr>
        <p:spPr>
          <a:xfrm>
            <a:off x="6734247" y="2204864"/>
            <a:ext cx="667170" cy="369332"/>
          </a:xfrm>
          <a:prstGeom prst="rect">
            <a:avLst/>
          </a:prstGeom>
          <a:solidFill>
            <a:schemeClr val="bg1"/>
          </a:solidFill>
        </p:spPr>
        <p:txBody>
          <a:bodyPr wrap="none">
            <a:spAutoFit/>
          </a:bodyPr>
          <a:lstStyle/>
          <a:p>
            <a:r>
              <a:rPr lang="tr-TR" dirty="0" smtClean="0"/>
              <a:t>240V</a:t>
            </a:r>
            <a:endParaRPr lang="tr-TR" dirty="0"/>
          </a:p>
        </p:txBody>
      </p:sp>
      <p:sp>
        <p:nvSpPr>
          <p:cNvPr id="6" name="Rectangle 5"/>
          <p:cNvSpPr/>
          <p:nvPr/>
        </p:nvSpPr>
        <p:spPr>
          <a:xfrm>
            <a:off x="3384514" y="3094562"/>
            <a:ext cx="667170" cy="369332"/>
          </a:xfrm>
          <a:prstGeom prst="rect">
            <a:avLst/>
          </a:prstGeom>
          <a:solidFill>
            <a:schemeClr val="bg1"/>
          </a:solidFill>
        </p:spPr>
        <p:txBody>
          <a:bodyPr wrap="none">
            <a:spAutoFit/>
          </a:bodyPr>
          <a:lstStyle/>
          <a:p>
            <a:r>
              <a:rPr lang="tr-TR" dirty="0"/>
              <a:t>240V</a:t>
            </a:r>
          </a:p>
        </p:txBody>
      </p:sp>
    </p:spTree>
    <p:extLst>
      <p:ext uri="{BB962C8B-B14F-4D97-AF65-F5344CB8AC3E}">
        <p14:creationId xmlns:p14="http://schemas.microsoft.com/office/powerpoint/2010/main" val="1123847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Başlık 1"/>
          <p:cNvSpPr>
            <a:spLocks noGrp="1"/>
          </p:cNvSpPr>
          <p:nvPr>
            <p:ph type="title"/>
          </p:nvPr>
        </p:nvSpPr>
        <p:spPr/>
        <p:txBody>
          <a:bodyPr/>
          <a:lstStyle/>
          <a:p>
            <a:pPr eaLnBrk="1" hangingPunct="1"/>
            <a:r>
              <a:rPr lang="tr-TR" b="1" smtClean="0"/>
              <a:t>Konunun genel amacı</a:t>
            </a:r>
            <a:endParaRPr lang="tr-TR" smtClean="0"/>
          </a:p>
        </p:txBody>
      </p:sp>
      <p:sp>
        <p:nvSpPr>
          <p:cNvPr id="174083" name="İçerik Yer Tutucusu 2"/>
          <p:cNvSpPr>
            <a:spLocks noGrp="1"/>
          </p:cNvSpPr>
          <p:nvPr>
            <p:ph idx="1"/>
          </p:nvPr>
        </p:nvSpPr>
        <p:spPr>
          <a:xfrm>
            <a:off x="495300" y="2060575"/>
            <a:ext cx="8915400" cy="4065588"/>
          </a:xfrm>
        </p:spPr>
        <p:txBody>
          <a:bodyPr/>
          <a:lstStyle/>
          <a:p>
            <a:pPr algn="just" eaLnBrk="1" hangingPunct="1"/>
            <a:r>
              <a:rPr lang="tr-TR" sz="3600" smtClean="0">
                <a:solidFill>
                  <a:schemeClr val="tx1"/>
                </a:solidFill>
                <a:latin typeface="Times New Roman" pitchFamily="18" charset="0"/>
                <a:cs typeface="Times New Roman" pitchFamily="18" charset="0"/>
              </a:rPr>
              <a:t>Elektrik teknisyenlerinin, işyerinde elektrikle çalışmalarda ortaya çıkan riskler hakkında bilgi sahibi olmalarına ve bu risklere karşı alınması gereken </a:t>
            </a:r>
            <a:r>
              <a:rPr lang="tr-TR" sz="3600" smtClean="0">
                <a:solidFill>
                  <a:srgbClr val="FF0000"/>
                </a:solidFill>
                <a:latin typeface="Times New Roman" pitchFamily="18" charset="0"/>
                <a:cs typeface="Times New Roman" pitchFamily="18" charset="0"/>
              </a:rPr>
              <a:t>İSG(İş Sağlığı ve Güvenliği)</a:t>
            </a:r>
            <a:r>
              <a:rPr lang="tr-TR" sz="3600" smtClean="0">
                <a:solidFill>
                  <a:schemeClr val="tx1"/>
                </a:solidFill>
                <a:latin typeface="Times New Roman" pitchFamily="18" charset="0"/>
                <a:cs typeface="Times New Roman" pitchFamily="18" charset="0"/>
              </a:rPr>
              <a:t>tedbirlerini öğrenmelerine yardımcı olmaktır</a:t>
            </a:r>
            <a:r>
              <a:rPr lang="tr-TR" sz="280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875826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b="1" dirty="0" smtClean="0">
                <a:solidFill>
                  <a:srgbClr val="0000CC"/>
                </a:solidFill>
                <a:effectLst>
                  <a:outerShdw blurRad="38100" dist="38100" dir="2700000" algn="tl">
                    <a:srgbClr val="C0C0C0"/>
                  </a:outerShdw>
                </a:effectLst>
                <a:latin typeface="Arial Rounded MT Bold" pitchFamily="32" charset="0"/>
              </a:rPr>
              <a:t>Yalıtkan</a:t>
            </a:r>
          </a:p>
        </p:txBody>
      </p:sp>
      <p:sp>
        <p:nvSpPr>
          <p:cNvPr id="24578" name="Text Box 2"/>
          <p:cNvSpPr txBox="1">
            <a:spLocks noChangeArrowheads="1"/>
          </p:cNvSpPr>
          <p:nvPr/>
        </p:nvSpPr>
        <p:spPr bwMode="auto">
          <a:xfrm>
            <a:off x="1073150" y="990601"/>
            <a:ext cx="8337550" cy="425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spcBef>
                <a:spcPts val="600"/>
              </a:spcBef>
              <a:spcAft>
                <a:spcPts val="1200"/>
              </a:spcAft>
              <a:buClr>
                <a:srgbClr val="FF0000"/>
              </a:buClr>
              <a:buFont typeface="Wingdings" pitchFamily="2" charset="2"/>
              <a:buChar char=""/>
            </a:pPr>
            <a:r>
              <a:rPr lang="tr-TR" sz="2800">
                <a:solidFill>
                  <a:schemeClr val="tx1"/>
                </a:solidFill>
                <a:latin typeface="Arial" charset="0"/>
              </a:rPr>
              <a:t>Atomların dış yörüngelerindeki elektron sayısı </a:t>
            </a:r>
            <a:r>
              <a:rPr lang="tr-TR" sz="2800">
                <a:solidFill>
                  <a:srgbClr val="FF0000"/>
                </a:solidFill>
                <a:latin typeface="Arial" charset="0"/>
              </a:rPr>
              <a:t>8</a:t>
            </a:r>
            <a:r>
              <a:rPr lang="tr-TR" sz="2800">
                <a:solidFill>
                  <a:schemeClr val="tx1"/>
                </a:solidFill>
                <a:latin typeface="Arial" charset="0"/>
              </a:rPr>
              <a:t> olan tüm elementlere yalıtkan denir.</a:t>
            </a:r>
          </a:p>
          <a:p>
            <a:pPr algn="just" eaLnBrk="1" hangingPunct="1">
              <a:spcBef>
                <a:spcPts val="600"/>
              </a:spcBef>
              <a:spcAft>
                <a:spcPts val="1200"/>
              </a:spcAft>
              <a:buClr>
                <a:srgbClr val="FF0000"/>
              </a:buClr>
              <a:buFont typeface="Wingdings" pitchFamily="2" charset="2"/>
              <a:buChar char=""/>
            </a:pPr>
            <a:r>
              <a:rPr lang="tr-TR" sz="2800">
                <a:solidFill>
                  <a:schemeClr val="tx1"/>
                </a:solidFill>
                <a:latin typeface="Arial" charset="0"/>
              </a:rPr>
              <a:t>Yalıtkan gereçler elektriği iletmezler. Son yörüngelerindeki elektron sayısı </a:t>
            </a:r>
            <a:r>
              <a:rPr lang="tr-TR" sz="2800">
                <a:solidFill>
                  <a:srgbClr val="FF0000"/>
                </a:solidFill>
                <a:latin typeface="Arial" charset="0"/>
              </a:rPr>
              <a:t>5,6,7</a:t>
            </a:r>
            <a:r>
              <a:rPr lang="tr-TR" sz="2800">
                <a:solidFill>
                  <a:schemeClr val="tx1"/>
                </a:solidFill>
                <a:latin typeface="Arial" charset="0"/>
              </a:rPr>
              <a:t> olan elementler ise bir noktaya kadar yalıtkandırlar. </a:t>
            </a:r>
          </a:p>
          <a:p>
            <a:pPr algn="just" eaLnBrk="1" hangingPunct="1">
              <a:spcBef>
                <a:spcPts val="600"/>
              </a:spcBef>
              <a:spcAft>
                <a:spcPts val="1200"/>
              </a:spcAft>
              <a:buClr>
                <a:srgbClr val="FF0000"/>
              </a:buClr>
              <a:buFont typeface="Wingdings" pitchFamily="2" charset="2"/>
              <a:buChar char=""/>
            </a:pPr>
            <a:r>
              <a:rPr lang="tr-TR" sz="2800">
                <a:solidFill>
                  <a:schemeClr val="tx1"/>
                </a:solidFill>
                <a:latin typeface="Arial" charset="0"/>
              </a:rPr>
              <a:t>Yalıtkan cisimlerde serbest elektronlar yok denecek kadar azdır. Cam, kauçuk, pamuk, yağ ve hava yalıtkan maddelere örnek olarak verilebilir.</a:t>
            </a:r>
          </a:p>
        </p:txBody>
      </p:sp>
      <p:pic>
        <p:nvPicPr>
          <p:cNvPr id="1925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7106" y="5445125"/>
            <a:ext cx="997479" cy="97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2517"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FCDF2A94-CCA3-46B8-9BB2-FEA0E433D2BF}" type="slidenum">
              <a:rPr lang="tr-TR" sz="1400" smtClean="0">
                <a:solidFill>
                  <a:srgbClr val="FFFFFF"/>
                </a:solidFill>
              </a:rPr>
              <a:pPr eaLnBrk="1" hangingPunct="1">
                <a:buFont typeface="Times New Roman" pitchFamily="18" charset="0"/>
                <a:buNone/>
              </a:pPr>
              <a:t>20</a:t>
            </a:fld>
            <a:endParaRPr lang="tr-TR" sz="1400" smtClean="0">
              <a:solidFill>
                <a:srgbClr val="FFFFFF"/>
              </a:solidFill>
            </a:endParaRPr>
          </a:p>
        </p:txBody>
      </p:sp>
    </p:spTree>
    <p:extLst>
      <p:ext uri="{BB962C8B-B14F-4D97-AF65-F5344CB8AC3E}">
        <p14:creationId xmlns:p14="http://schemas.microsoft.com/office/powerpoint/2010/main" val="2949080354"/>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4578">
                                            <p:txEl>
                                              <p:pRg st="0" end="0"/>
                                            </p:txEl>
                                          </p:spTgt>
                                        </p:tgtEl>
                                        <p:attrNameLst>
                                          <p:attrName>style.visibility</p:attrName>
                                        </p:attrNameLst>
                                      </p:cBhvr>
                                      <p:to>
                                        <p:strVal val="visible"/>
                                      </p:to>
                                    </p:set>
                                    <p:anim calcmode="lin" valueType="num">
                                      <p:cBhvr>
                                        <p:cTn id="7" dur="500" fill="hold"/>
                                        <p:tgtEl>
                                          <p:spTgt spid="24578">
                                            <p:txEl>
                                              <p:pRg st="0" end="0"/>
                                            </p:txEl>
                                          </p:spTgt>
                                        </p:tgtEl>
                                        <p:attrNameLst>
                                          <p:attrName>ppt_x</p:attrName>
                                        </p:attrNameLst>
                                      </p:cBhvr>
                                      <p:tavLst>
                                        <p:tav tm="100000">
                                          <p:val>
                                            <p:strVal val="#ppt_x"/>
                                          </p:val>
                                        </p:tav>
                                        <p:tav>
                                          <p:val>
                                            <p:strVal val="#ppt_x"/>
                                          </p:val>
                                        </p:tav>
                                      </p:tavLst>
                                    </p:anim>
                                    <p:anim calcmode="lin" valueType="num">
                                      <p:cBhvr>
                                        <p:cTn id="8" dur="500" fill="hold"/>
                                        <p:tgtEl>
                                          <p:spTgt spid="24578">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24578">
                                            <p:txEl>
                                              <p:pRg st="1" end="1"/>
                                            </p:txEl>
                                          </p:spTgt>
                                        </p:tgtEl>
                                        <p:attrNameLst>
                                          <p:attrName>style.visibility</p:attrName>
                                        </p:attrNameLst>
                                      </p:cBhvr>
                                      <p:to>
                                        <p:strVal val="visible"/>
                                      </p:to>
                                    </p:set>
                                    <p:anim calcmode="lin" valueType="num">
                                      <p:cBhvr>
                                        <p:cTn id="13" dur="500" fill="hold"/>
                                        <p:tgtEl>
                                          <p:spTgt spid="24578">
                                            <p:txEl>
                                              <p:pRg st="1" end="1"/>
                                            </p:txEl>
                                          </p:spTgt>
                                        </p:tgtEl>
                                        <p:attrNameLst>
                                          <p:attrName>ppt_x</p:attrName>
                                        </p:attrNameLst>
                                      </p:cBhvr>
                                      <p:tavLst>
                                        <p:tav tm="100000">
                                          <p:val>
                                            <p:strVal val="#ppt_x"/>
                                          </p:val>
                                        </p:tav>
                                        <p:tav>
                                          <p:val>
                                            <p:strVal val="#ppt_x"/>
                                          </p:val>
                                        </p:tav>
                                      </p:tavLst>
                                    </p:anim>
                                    <p:anim calcmode="lin" valueType="num">
                                      <p:cBhvr>
                                        <p:cTn id="14" dur="500" fill="hold"/>
                                        <p:tgtEl>
                                          <p:spTgt spid="24578">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24578">
                                            <p:txEl>
                                              <p:pRg st="2" end="2"/>
                                            </p:txEl>
                                          </p:spTgt>
                                        </p:tgtEl>
                                        <p:attrNameLst>
                                          <p:attrName>style.visibility</p:attrName>
                                        </p:attrNameLst>
                                      </p:cBhvr>
                                      <p:to>
                                        <p:strVal val="visible"/>
                                      </p:to>
                                    </p:set>
                                    <p:anim calcmode="lin" valueType="num">
                                      <p:cBhvr>
                                        <p:cTn id="19" dur="500" fill="hold"/>
                                        <p:tgtEl>
                                          <p:spTgt spid="24578">
                                            <p:txEl>
                                              <p:pRg st="2" end="2"/>
                                            </p:txEl>
                                          </p:spTgt>
                                        </p:tgtEl>
                                        <p:attrNameLst>
                                          <p:attrName>ppt_x</p:attrName>
                                        </p:attrNameLst>
                                      </p:cBhvr>
                                      <p:tavLst>
                                        <p:tav tm="100000">
                                          <p:val>
                                            <p:strVal val="#ppt_x"/>
                                          </p:val>
                                        </p:tav>
                                        <p:tav>
                                          <p:val>
                                            <p:strVal val="#ppt_x"/>
                                          </p:val>
                                        </p:tav>
                                      </p:tavLst>
                                    </p:anim>
                                    <p:anim calcmode="lin" valueType="num">
                                      <p:cBhvr>
                                        <p:cTn id="20" dur="500" fill="hold"/>
                                        <p:tgtEl>
                                          <p:spTgt spid="24578">
                                            <p:txEl>
                                              <p:pRg st="2" end="2"/>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Priz devreleri</a:t>
            </a:r>
          </a:p>
        </p:txBody>
      </p:sp>
      <p:sp>
        <p:nvSpPr>
          <p:cNvPr id="3" name="Content Placeholder 2"/>
          <p:cNvSpPr>
            <a:spLocks noGrp="1"/>
          </p:cNvSpPr>
          <p:nvPr>
            <p:ph idx="1"/>
          </p:nvPr>
        </p:nvSpPr>
        <p:spPr>
          <a:xfrm>
            <a:off x="495300" y="3717033"/>
            <a:ext cx="7500038" cy="2409131"/>
          </a:xfrm>
        </p:spPr>
        <p:txBody>
          <a:bodyPr/>
          <a:lstStyle/>
          <a:p>
            <a:pPr>
              <a:spcBef>
                <a:spcPts val="600"/>
              </a:spcBef>
            </a:pPr>
            <a:r>
              <a:rPr lang="tr-TR" b="1" dirty="0">
                <a:solidFill>
                  <a:srgbClr val="002060"/>
                </a:solidFill>
                <a:latin typeface="Arial" charset="0"/>
              </a:rPr>
              <a:t>EETE 162 ELEKTRİK TESİSATI 1 </a:t>
            </a:r>
          </a:p>
          <a:p>
            <a:pPr>
              <a:spcBef>
                <a:spcPts val="600"/>
              </a:spcBef>
            </a:pPr>
            <a:endParaRPr lang="tr-TR" b="1" dirty="0">
              <a:solidFill>
                <a:srgbClr val="002060"/>
              </a:solidFill>
              <a:latin typeface="Arial" charset="0"/>
            </a:endParaRPr>
          </a:p>
          <a:p>
            <a:pPr>
              <a:spcBef>
                <a:spcPts val="600"/>
              </a:spcBef>
            </a:pPr>
            <a:r>
              <a:rPr lang="tr-TR" b="1" dirty="0">
                <a:solidFill>
                  <a:srgbClr val="002060"/>
                </a:solidFill>
                <a:latin typeface="Arial" charset="0"/>
              </a:rPr>
              <a:t>DERS  </a:t>
            </a:r>
            <a:r>
              <a:rPr lang="tr-TR" b="1" dirty="0" smtClean="0">
                <a:solidFill>
                  <a:srgbClr val="002060"/>
                </a:solidFill>
                <a:latin typeface="Arial" charset="0"/>
              </a:rPr>
              <a:t>8</a:t>
            </a:r>
            <a:endParaRPr lang="tr-TR" b="1" dirty="0">
              <a:solidFill>
                <a:srgbClr val="002060"/>
              </a:solidFill>
              <a:latin typeface="Arial" charset="0"/>
            </a:endParaRPr>
          </a:p>
          <a:p>
            <a:endParaRPr lang="tr-TR" dirty="0"/>
          </a:p>
        </p:txBody>
      </p:sp>
    </p:spTree>
    <p:extLst>
      <p:ext uri="{BB962C8B-B14F-4D97-AF65-F5344CB8AC3E}">
        <p14:creationId xmlns:p14="http://schemas.microsoft.com/office/powerpoint/2010/main" val="58183204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a:t>Priz devreleri(ring radyal spur)</a:t>
            </a:r>
            <a:br>
              <a:rPr lang="tr-TR" dirty="0"/>
            </a:br>
            <a:endParaRPr lang="tr-TR" dirty="0"/>
          </a:p>
        </p:txBody>
      </p:sp>
      <p:sp>
        <p:nvSpPr>
          <p:cNvPr id="3" name="Content Placeholder 2"/>
          <p:cNvSpPr>
            <a:spLocks noGrp="1"/>
          </p:cNvSpPr>
          <p:nvPr>
            <p:ph idx="1"/>
          </p:nvPr>
        </p:nvSpPr>
        <p:spPr/>
        <p:txBody>
          <a:bodyPr/>
          <a:lstStyle/>
          <a:p>
            <a:r>
              <a:rPr lang="tr-TR" dirty="0" smtClean="0"/>
              <a:t>Ring Priz devreleri</a:t>
            </a:r>
          </a:p>
          <a:p>
            <a:r>
              <a:rPr lang="tr-TR" dirty="0" smtClean="0"/>
              <a:t>2x 2.5mm2+1mm2Ecc kablo</a:t>
            </a:r>
          </a:p>
          <a:p>
            <a:r>
              <a:rPr lang="tr-TR" dirty="0" smtClean="0"/>
              <a:t>100m2 bir ring sınırsız 13 A priz</a:t>
            </a:r>
          </a:p>
          <a:p>
            <a:r>
              <a:rPr lang="tr-TR" dirty="0" smtClean="0"/>
              <a:t>32 Amp MCB sigorta</a:t>
            </a:r>
          </a:p>
          <a:p>
            <a:r>
              <a:rPr lang="tr-TR" dirty="0" smtClean="0"/>
              <a:t>1 Spur devresi alınabilir</a:t>
            </a:r>
            <a:endParaRPr lang="tr-TR" dirty="0"/>
          </a:p>
        </p:txBody>
      </p:sp>
    </p:spTree>
    <p:extLst>
      <p:ext uri="{BB962C8B-B14F-4D97-AF65-F5344CB8AC3E}">
        <p14:creationId xmlns:p14="http://schemas.microsoft.com/office/powerpoint/2010/main" val="251257673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smtClean="0"/>
              <a:t>RİNG PRİZ DEVRESİ</a:t>
            </a:r>
            <a:br>
              <a:rPr lang="tr-TR" dirty="0" smtClean="0"/>
            </a:br>
            <a:endParaRPr lang="tr-TR" dirty="0"/>
          </a:p>
        </p:txBody>
      </p:sp>
      <p:pic>
        <p:nvPicPr>
          <p:cNvPr id="4098" name="Picture 2" descr="C:\Documents and Settings\user\My Documents\Downloads\ring_circuit_over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62" y="1503364"/>
            <a:ext cx="9598157" cy="38496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3062" y="3419166"/>
            <a:ext cx="4643921" cy="400110"/>
          </a:xfrm>
          <a:prstGeom prst="rect">
            <a:avLst/>
          </a:prstGeom>
          <a:solidFill>
            <a:schemeClr val="bg1">
              <a:lumMod val="65000"/>
            </a:schemeClr>
          </a:solidFill>
        </p:spPr>
        <p:txBody>
          <a:bodyPr wrap="square">
            <a:spAutoFit/>
          </a:bodyPr>
          <a:lstStyle/>
          <a:p>
            <a:r>
              <a:rPr lang="tr-TR" sz="2000" dirty="0" smtClean="0"/>
              <a:t>DT</a:t>
            </a:r>
            <a:endParaRPr lang="tr-TR" sz="2000" dirty="0"/>
          </a:p>
        </p:txBody>
      </p:sp>
      <p:sp>
        <p:nvSpPr>
          <p:cNvPr id="4" name="Rectangle 3"/>
          <p:cNvSpPr/>
          <p:nvPr/>
        </p:nvSpPr>
        <p:spPr>
          <a:xfrm>
            <a:off x="4796983" y="3475381"/>
            <a:ext cx="936104" cy="523220"/>
          </a:xfrm>
          <a:prstGeom prst="rect">
            <a:avLst/>
          </a:prstGeom>
          <a:solidFill>
            <a:schemeClr val="bg1"/>
          </a:solidFill>
        </p:spPr>
        <p:txBody>
          <a:bodyPr wrap="square">
            <a:spAutoFit/>
          </a:bodyPr>
          <a:lstStyle/>
          <a:p>
            <a:r>
              <a:rPr lang="tr-TR" sz="1400" dirty="0" smtClean="0"/>
              <a:t>2x2.5mm</a:t>
            </a:r>
          </a:p>
          <a:p>
            <a:r>
              <a:rPr lang="tr-TR" sz="1400" dirty="0" smtClean="0"/>
              <a:t>+ECC</a:t>
            </a:r>
            <a:endParaRPr lang="tr-TR" sz="1400" dirty="0"/>
          </a:p>
        </p:txBody>
      </p:sp>
      <p:sp>
        <p:nvSpPr>
          <p:cNvPr id="5" name="Rectangle 4"/>
          <p:cNvSpPr/>
          <p:nvPr/>
        </p:nvSpPr>
        <p:spPr>
          <a:xfrm>
            <a:off x="1679750" y="3800148"/>
            <a:ext cx="2883207" cy="369332"/>
          </a:xfrm>
          <a:prstGeom prst="rect">
            <a:avLst/>
          </a:prstGeom>
          <a:solidFill>
            <a:schemeClr val="bg1">
              <a:lumMod val="65000"/>
            </a:schemeClr>
          </a:solidFill>
        </p:spPr>
        <p:txBody>
          <a:bodyPr wrap="square">
            <a:spAutoFit/>
          </a:bodyPr>
          <a:lstStyle/>
          <a:p>
            <a:r>
              <a:rPr lang="tr-TR" dirty="0" smtClean="0"/>
              <a:t>SİGORTALAR</a:t>
            </a:r>
            <a:endParaRPr lang="tr-TR" dirty="0"/>
          </a:p>
        </p:txBody>
      </p:sp>
    </p:spTree>
    <p:extLst>
      <p:ext uri="{BB962C8B-B14F-4D97-AF65-F5344CB8AC3E}">
        <p14:creationId xmlns:p14="http://schemas.microsoft.com/office/powerpoint/2010/main" val="415592432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smtClean="0"/>
              <a:t>Radial </a:t>
            </a:r>
            <a:r>
              <a:rPr lang="tr-TR" dirty="0"/>
              <a:t>Priz devreleri</a:t>
            </a:r>
            <a:br>
              <a:rPr lang="tr-TR" dirty="0"/>
            </a:br>
            <a:endParaRPr lang="tr-TR" dirty="0"/>
          </a:p>
        </p:txBody>
      </p:sp>
      <p:sp>
        <p:nvSpPr>
          <p:cNvPr id="3" name="Content Placeholder 2"/>
          <p:cNvSpPr>
            <a:spLocks noGrp="1"/>
          </p:cNvSpPr>
          <p:nvPr>
            <p:ph idx="1"/>
          </p:nvPr>
        </p:nvSpPr>
        <p:spPr/>
        <p:txBody>
          <a:bodyPr/>
          <a:lstStyle/>
          <a:p>
            <a:r>
              <a:rPr lang="tr-TR" dirty="0"/>
              <a:t>2x 2.5mm2+1mm2Ecc </a:t>
            </a:r>
            <a:r>
              <a:rPr lang="tr-TR" dirty="0" smtClean="0"/>
              <a:t>kablo ile 2 adet 13A priz</a:t>
            </a:r>
          </a:p>
          <a:p>
            <a:r>
              <a:rPr lang="tr-TR" dirty="0"/>
              <a:t>20 Amp MCB sigorta</a:t>
            </a:r>
          </a:p>
          <a:p>
            <a:endParaRPr lang="tr-TR" dirty="0" smtClean="0"/>
          </a:p>
          <a:p>
            <a:r>
              <a:rPr lang="tr-TR" dirty="0"/>
              <a:t>2x </a:t>
            </a:r>
            <a:r>
              <a:rPr lang="tr-TR" dirty="0" smtClean="0"/>
              <a:t>4mm2+</a:t>
            </a:r>
            <a:r>
              <a:rPr lang="tr-TR" dirty="0"/>
              <a:t>2.5</a:t>
            </a:r>
            <a:r>
              <a:rPr lang="tr-TR" dirty="0" smtClean="0"/>
              <a:t>mm2Ecc </a:t>
            </a:r>
            <a:r>
              <a:rPr lang="tr-TR" dirty="0"/>
              <a:t>kablo ile </a:t>
            </a:r>
            <a:r>
              <a:rPr lang="tr-TR" dirty="0" smtClean="0"/>
              <a:t>6 </a:t>
            </a:r>
            <a:r>
              <a:rPr lang="tr-TR" dirty="0"/>
              <a:t>adet 13A </a:t>
            </a:r>
            <a:r>
              <a:rPr lang="tr-TR" dirty="0" smtClean="0"/>
              <a:t>priz</a:t>
            </a:r>
          </a:p>
          <a:p>
            <a:r>
              <a:rPr lang="tr-TR" dirty="0" smtClean="0"/>
              <a:t>25 </a:t>
            </a:r>
            <a:r>
              <a:rPr lang="tr-TR" dirty="0"/>
              <a:t>Amp MCB sigorta</a:t>
            </a:r>
          </a:p>
          <a:p>
            <a:endParaRPr lang="tr-TR" dirty="0"/>
          </a:p>
          <a:p>
            <a:endParaRPr lang="tr-TR" dirty="0"/>
          </a:p>
          <a:p>
            <a:endParaRPr lang="tr-TR" dirty="0"/>
          </a:p>
        </p:txBody>
      </p:sp>
    </p:spTree>
    <p:extLst>
      <p:ext uri="{BB962C8B-B14F-4D97-AF65-F5344CB8AC3E}">
        <p14:creationId xmlns:p14="http://schemas.microsoft.com/office/powerpoint/2010/main" val="188265927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smtClean="0"/>
              <a:t>RADYAL PRİZ DEVRESİ</a:t>
            </a:r>
            <a:br>
              <a:rPr lang="tr-TR" dirty="0" smtClean="0"/>
            </a:br>
            <a:endParaRPr lang="tr-TR" dirty="0"/>
          </a:p>
        </p:txBody>
      </p:sp>
      <p:pic>
        <p:nvPicPr>
          <p:cNvPr id="3074" name="Picture 2" descr="C:\Documents and Settings\user\My Documents\Downloads\radial_circuit_over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62" y="2132856"/>
            <a:ext cx="9598157" cy="43204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74559" y="4437112"/>
            <a:ext cx="3825095" cy="369332"/>
          </a:xfrm>
          <a:prstGeom prst="rect">
            <a:avLst/>
          </a:prstGeom>
          <a:solidFill>
            <a:schemeClr val="bg1">
              <a:lumMod val="65000"/>
            </a:schemeClr>
          </a:solidFill>
        </p:spPr>
        <p:txBody>
          <a:bodyPr wrap="square">
            <a:spAutoFit/>
          </a:bodyPr>
          <a:lstStyle/>
          <a:p>
            <a:r>
              <a:rPr lang="tr-TR" dirty="0" smtClean="0"/>
              <a:t>.</a:t>
            </a:r>
            <a:endParaRPr lang="tr-TR" dirty="0"/>
          </a:p>
        </p:txBody>
      </p:sp>
      <p:sp>
        <p:nvSpPr>
          <p:cNvPr id="4" name="Rectangle 3"/>
          <p:cNvSpPr/>
          <p:nvPr/>
        </p:nvSpPr>
        <p:spPr>
          <a:xfrm>
            <a:off x="2534732" y="3244334"/>
            <a:ext cx="2654965" cy="369332"/>
          </a:xfrm>
          <a:prstGeom prst="rect">
            <a:avLst/>
          </a:prstGeom>
        </p:spPr>
        <p:txBody>
          <a:bodyPr wrap="square">
            <a:spAutoFit/>
          </a:bodyPr>
          <a:lstStyle/>
          <a:p>
            <a:r>
              <a:rPr lang="tr-TR" dirty="0"/>
              <a:t>DT</a:t>
            </a:r>
          </a:p>
        </p:txBody>
      </p:sp>
      <p:sp>
        <p:nvSpPr>
          <p:cNvPr id="5" name="Rectangle 4"/>
          <p:cNvSpPr/>
          <p:nvPr/>
        </p:nvSpPr>
        <p:spPr>
          <a:xfrm>
            <a:off x="2918850" y="4210907"/>
            <a:ext cx="1880803" cy="800219"/>
          </a:xfrm>
          <a:prstGeom prst="rect">
            <a:avLst/>
          </a:prstGeom>
          <a:solidFill>
            <a:schemeClr val="bg1">
              <a:lumMod val="65000"/>
            </a:schemeClr>
          </a:solidFill>
        </p:spPr>
        <p:txBody>
          <a:bodyPr wrap="square">
            <a:spAutoFit/>
          </a:bodyPr>
          <a:lstStyle/>
          <a:p>
            <a:r>
              <a:rPr lang="tr-TR" sz="2800" dirty="0" smtClean="0"/>
              <a:t>DT</a:t>
            </a:r>
          </a:p>
          <a:p>
            <a:endParaRPr lang="tr-TR" dirty="0"/>
          </a:p>
        </p:txBody>
      </p:sp>
      <p:sp>
        <p:nvSpPr>
          <p:cNvPr id="6" name="Rectangle 5"/>
          <p:cNvSpPr/>
          <p:nvPr/>
        </p:nvSpPr>
        <p:spPr>
          <a:xfrm>
            <a:off x="4799654" y="4437113"/>
            <a:ext cx="2727633" cy="646331"/>
          </a:xfrm>
          <a:prstGeom prst="rect">
            <a:avLst/>
          </a:prstGeom>
          <a:solidFill>
            <a:schemeClr val="bg1"/>
          </a:solidFill>
        </p:spPr>
        <p:txBody>
          <a:bodyPr wrap="square">
            <a:spAutoFit/>
          </a:bodyPr>
          <a:lstStyle/>
          <a:p>
            <a:r>
              <a:rPr lang="tr-TR" dirty="0" smtClean="0"/>
              <a:t>RADYAL</a:t>
            </a:r>
          </a:p>
          <a:p>
            <a:r>
              <a:rPr lang="tr-TR" dirty="0" smtClean="0"/>
              <a:t>DEVRE</a:t>
            </a:r>
            <a:endParaRPr lang="tr-TR" dirty="0"/>
          </a:p>
        </p:txBody>
      </p:sp>
    </p:spTree>
    <p:extLst>
      <p:ext uri="{BB962C8B-B14F-4D97-AF65-F5344CB8AC3E}">
        <p14:creationId xmlns:p14="http://schemas.microsoft.com/office/powerpoint/2010/main" val="348354119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smtClean="0"/>
              <a:t>SPUR PRİZ DEVRESİ</a:t>
            </a:r>
            <a:br>
              <a:rPr lang="tr-TR" dirty="0" smtClean="0"/>
            </a:br>
            <a:endParaRPr lang="tr-TR" dirty="0"/>
          </a:p>
        </p:txBody>
      </p:sp>
      <p:pic>
        <p:nvPicPr>
          <p:cNvPr id="5122" name="Picture 2" descr="C:\Documents and Settings\user\My Documents\Downloads\ring_circuit_overview_spu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65" y="1844825"/>
            <a:ext cx="9598157" cy="46910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6664" y="3849191"/>
            <a:ext cx="4656336" cy="584775"/>
          </a:xfrm>
          <a:prstGeom prst="rect">
            <a:avLst/>
          </a:prstGeom>
          <a:solidFill>
            <a:schemeClr val="bg1">
              <a:lumMod val="65000"/>
            </a:schemeClr>
          </a:solidFill>
        </p:spPr>
        <p:txBody>
          <a:bodyPr wrap="square">
            <a:spAutoFit/>
          </a:bodyPr>
          <a:lstStyle/>
          <a:p>
            <a:r>
              <a:rPr lang="tr-TR" sz="3200" dirty="0"/>
              <a:t>DT</a:t>
            </a:r>
          </a:p>
        </p:txBody>
      </p:sp>
      <p:sp>
        <p:nvSpPr>
          <p:cNvPr id="5" name="Rectangle 4"/>
          <p:cNvSpPr/>
          <p:nvPr/>
        </p:nvSpPr>
        <p:spPr>
          <a:xfrm>
            <a:off x="4953000" y="3825542"/>
            <a:ext cx="821059" cy="461665"/>
          </a:xfrm>
          <a:prstGeom prst="rect">
            <a:avLst/>
          </a:prstGeom>
          <a:solidFill>
            <a:schemeClr val="bg1"/>
          </a:solidFill>
        </p:spPr>
        <p:txBody>
          <a:bodyPr wrap="none">
            <a:spAutoFit/>
          </a:bodyPr>
          <a:lstStyle/>
          <a:p>
            <a:r>
              <a:rPr lang="tr-TR" sz="2400" dirty="0" smtClean="0"/>
              <a:t>RİNG</a:t>
            </a:r>
            <a:endParaRPr lang="tr-TR" sz="2400" dirty="0"/>
          </a:p>
        </p:txBody>
      </p:sp>
    </p:spTree>
    <p:extLst>
      <p:ext uri="{BB962C8B-B14F-4D97-AF65-F5344CB8AC3E}">
        <p14:creationId xmlns:p14="http://schemas.microsoft.com/office/powerpoint/2010/main" val="426066341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Zil </a:t>
            </a:r>
            <a:r>
              <a:rPr lang="tr-TR" dirty="0" smtClean="0"/>
              <a:t>devreleri</a:t>
            </a:r>
            <a:endParaRPr lang="tr-TR" dirty="0"/>
          </a:p>
        </p:txBody>
      </p:sp>
      <p:pic>
        <p:nvPicPr>
          <p:cNvPr id="18434" name="Picture 2" descr="C:\Users\Admin\Desktop\eete 162 ders  2015\lamba anahtar şemaları\doorbell-wiring-diagram.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2524" y="1268760"/>
            <a:ext cx="8658961"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94905" y="1412776"/>
            <a:ext cx="802550" cy="369332"/>
          </a:xfrm>
          <a:prstGeom prst="rect">
            <a:avLst/>
          </a:prstGeom>
          <a:solidFill>
            <a:schemeClr val="bg1"/>
          </a:solidFill>
        </p:spPr>
        <p:txBody>
          <a:bodyPr wrap="square">
            <a:spAutoFit/>
          </a:bodyPr>
          <a:lstStyle/>
          <a:p>
            <a:r>
              <a:rPr lang="tr-TR" dirty="0"/>
              <a:t>Zil</a:t>
            </a:r>
          </a:p>
        </p:txBody>
      </p:sp>
      <p:sp>
        <p:nvSpPr>
          <p:cNvPr id="5" name="Rectangle 4"/>
          <p:cNvSpPr/>
          <p:nvPr/>
        </p:nvSpPr>
        <p:spPr>
          <a:xfrm>
            <a:off x="4256976" y="6165304"/>
            <a:ext cx="4047833" cy="369332"/>
          </a:xfrm>
          <a:prstGeom prst="rect">
            <a:avLst/>
          </a:prstGeom>
          <a:solidFill>
            <a:schemeClr val="bg1"/>
          </a:solidFill>
        </p:spPr>
        <p:txBody>
          <a:bodyPr wrap="square">
            <a:spAutoFit/>
          </a:bodyPr>
          <a:lstStyle/>
          <a:p>
            <a:r>
              <a:rPr lang="tr-TR" dirty="0" smtClean="0"/>
              <a:t>İKİ HANE</a:t>
            </a:r>
            <a:endParaRPr lang="tr-TR" dirty="0"/>
          </a:p>
        </p:txBody>
      </p:sp>
      <p:sp>
        <p:nvSpPr>
          <p:cNvPr id="6" name="Rectangle 5"/>
          <p:cNvSpPr/>
          <p:nvPr/>
        </p:nvSpPr>
        <p:spPr>
          <a:xfrm>
            <a:off x="3938887" y="3244334"/>
            <a:ext cx="3276364" cy="369332"/>
          </a:xfrm>
          <a:prstGeom prst="rect">
            <a:avLst/>
          </a:prstGeom>
          <a:solidFill>
            <a:schemeClr val="bg1"/>
          </a:solidFill>
        </p:spPr>
        <p:txBody>
          <a:bodyPr wrap="square">
            <a:spAutoFit/>
          </a:bodyPr>
          <a:lstStyle/>
          <a:p>
            <a:r>
              <a:rPr lang="tr-TR" dirty="0" smtClean="0"/>
              <a:t>TEK HANE</a:t>
            </a:r>
            <a:endParaRPr lang="tr-TR" dirty="0"/>
          </a:p>
        </p:txBody>
      </p:sp>
      <p:sp>
        <p:nvSpPr>
          <p:cNvPr id="3" name="Rectangle 2"/>
          <p:cNvSpPr/>
          <p:nvPr/>
        </p:nvSpPr>
        <p:spPr>
          <a:xfrm>
            <a:off x="584515" y="4437113"/>
            <a:ext cx="2340260" cy="461665"/>
          </a:xfrm>
          <a:prstGeom prst="rect">
            <a:avLst/>
          </a:prstGeom>
          <a:solidFill>
            <a:schemeClr val="bg1"/>
          </a:solidFill>
        </p:spPr>
        <p:txBody>
          <a:bodyPr wrap="square">
            <a:spAutoFit/>
          </a:bodyPr>
          <a:lstStyle/>
          <a:p>
            <a:r>
              <a:rPr lang="tr-TR" dirty="0" smtClean="0"/>
              <a:t> </a:t>
            </a:r>
            <a:r>
              <a:rPr lang="tr-TR" sz="2400" dirty="0" smtClean="0"/>
              <a:t>1. ZiL  DÜĞMESİ</a:t>
            </a:r>
            <a:endParaRPr lang="tr-TR" sz="2400" dirty="0"/>
          </a:p>
        </p:txBody>
      </p:sp>
      <p:sp>
        <p:nvSpPr>
          <p:cNvPr id="7" name="Rectangle 6"/>
          <p:cNvSpPr/>
          <p:nvPr/>
        </p:nvSpPr>
        <p:spPr>
          <a:xfrm>
            <a:off x="6903217" y="4852611"/>
            <a:ext cx="2144568" cy="954107"/>
          </a:xfrm>
          <a:prstGeom prst="rect">
            <a:avLst/>
          </a:prstGeom>
          <a:solidFill>
            <a:schemeClr val="bg1"/>
          </a:solidFill>
        </p:spPr>
        <p:txBody>
          <a:bodyPr wrap="square">
            <a:spAutoFit/>
          </a:bodyPr>
          <a:lstStyle/>
          <a:p>
            <a:r>
              <a:rPr lang="tr-TR" sz="2800" dirty="0"/>
              <a:t> </a:t>
            </a:r>
            <a:r>
              <a:rPr lang="tr-TR" sz="2800" dirty="0" smtClean="0"/>
              <a:t>2. </a:t>
            </a:r>
            <a:r>
              <a:rPr lang="tr-TR" sz="2800" dirty="0"/>
              <a:t>ZiL  </a:t>
            </a:r>
            <a:endParaRPr lang="tr-TR" sz="2800" dirty="0" smtClean="0"/>
          </a:p>
          <a:p>
            <a:r>
              <a:rPr lang="tr-TR" sz="2800" dirty="0" smtClean="0"/>
              <a:t>DÜĞMESİ</a:t>
            </a:r>
            <a:endParaRPr lang="tr-TR" sz="2800" dirty="0"/>
          </a:p>
        </p:txBody>
      </p:sp>
      <p:sp>
        <p:nvSpPr>
          <p:cNvPr id="8" name="Rectangle 7"/>
          <p:cNvSpPr/>
          <p:nvPr/>
        </p:nvSpPr>
        <p:spPr>
          <a:xfrm>
            <a:off x="6903217" y="3861048"/>
            <a:ext cx="1698980" cy="369332"/>
          </a:xfrm>
          <a:prstGeom prst="rect">
            <a:avLst/>
          </a:prstGeom>
          <a:solidFill>
            <a:schemeClr val="bg1"/>
          </a:solidFill>
        </p:spPr>
        <p:txBody>
          <a:bodyPr wrap="square">
            <a:spAutoFit/>
          </a:bodyPr>
          <a:lstStyle/>
          <a:p>
            <a:r>
              <a:rPr lang="tr-TR" dirty="0" smtClean="0"/>
              <a:t>ÇİFT  TONLU</a:t>
            </a:r>
            <a:endParaRPr lang="tr-TR" dirty="0"/>
          </a:p>
        </p:txBody>
      </p:sp>
    </p:spTree>
    <p:extLst>
      <p:ext uri="{BB962C8B-B14F-4D97-AF65-F5344CB8AC3E}">
        <p14:creationId xmlns:p14="http://schemas.microsoft.com/office/powerpoint/2010/main" val="177548496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C:\Users\Admin\Desktop\eete 162 ders  2015\lamba anahtar şemaları\P4070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64" y="566982"/>
            <a:ext cx="9488854" cy="5958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15884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a:t>Zil intecome devreleri</a:t>
            </a:r>
            <a:br>
              <a:rPr lang="tr-TR" dirty="0"/>
            </a:br>
            <a:endParaRPr lang="tr-TR" dirty="0"/>
          </a:p>
        </p:txBody>
      </p:sp>
      <p:sp>
        <p:nvSpPr>
          <p:cNvPr id="3" name="Content Placeholder 2"/>
          <p:cNvSpPr>
            <a:spLocks noGrp="1"/>
          </p:cNvSpPr>
          <p:nvPr>
            <p:ph idx="1"/>
          </p:nvPr>
        </p:nvSpPr>
        <p:spPr>
          <a:xfrm>
            <a:off x="3002783" y="2564905"/>
            <a:ext cx="6407917" cy="3561259"/>
          </a:xfrm>
        </p:spPr>
        <p:txBody>
          <a:bodyPr/>
          <a:lstStyle/>
          <a:p>
            <a:endParaRPr lang="tr-TR"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80" y="896104"/>
            <a:ext cx="8892988" cy="5629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65584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endParaRPr lang="tr-TR"/>
          </a:p>
        </p:txBody>
      </p:sp>
    </p:spTree>
    <p:extLst>
      <p:ext uri="{BB962C8B-B14F-4D97-AF65-F5344CB8AC3E}">
        <p14:creationId xmlns:p14="http://schemas.microsoft.com/office/powerpoint/2010/main" val="976626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2120" y="549276"/>
            <a:ext cx="8736542" cy="4524315"/>
          </a:xfrm>
          <a:prstGeom prst="rect">
            <a:avLst/>
          </a:prstGeom>
        </p:spPr>
        <p:txBody>
          <a:bodyPr>
            <a:spAutoFit/>
          </a:bodyPr>
          <a:lstStyle/>
          <a:p>
            <a:pPr>
              <a:buFont typeface="Times New Roman" pitchFamily="16" charset="0"/>
              <a:buNone/>
              <a:defRPr/>
            </a:pPr>
            <a:r>
              <a:rPr lang="tr-TR" sz="3600" b="1" dirty="0">
                <a:solidFill>
                  <a:srgbClr val="0000CC"/>
                </a:solidFill>
                <a:effectLst>
                  <a:outerShdw blurRad="38100" dist="38100" dir="2700000" algn="tl">
                    <a:srgbClr val="C0C0C0"/>
                  </a:outerShdw>
                </a:effectLst>
                <a:latin typeface="Arial Rounded MT Bold" pitchFamily="32" charset="0"/>
              </a:rPr>
              <a:t>Yalıtkan</a:t>
            </a:r>
            <a:endParaRPr lang="tr-TR" sz="3600" dirty="0">
              <a:solidFill>
                <a:schemeClr val="tx1"/>
              </a:solidFill>
              <a:latin typeface="Times New Roman" pitchFamily="16" charset="0"/>
            </a:endParaRPr>
          </a:p>
          <a:p>
            <a:pPr>
              <a:buFont typeface="Times New Roman" pitchFamily="16" charset="0"/>
              <a:buNone/>
              <a:defRPr/>
            </a:pPr>
            <a:r>
              <a:rPr lang="tr-TR" sz="3600" dirty="0">
                <a:solidFill>
                  <a:schemeClr val="tx1"/>
                </a:solidFill>
                <a:latin typeface="Times New Roman" pitchFamily="16" charset="0"/>
              </a:rPr>
              <a:t>Elektrik enerjisinin üzerinden serbestçe geçemediği maddelere yalıtkan maddeler denir. (Elektrik akımını iletemeyen maddelere yalıtkan maddeler denir). · </a:t>
            </a:r>
            <a:r>
              <a:rPr lang="tr-TR" sz="3600" dirty="0">
                <a:solidFill>
                  <a:srgbClr val="FF0000"/>
                </a:solidFill>
                <a:latin typeface="Times New Roman" pitchFamily="16" charset="0"/>
              </a:rPr>
              <a:t>Plastik, · cam, · tahta, · hava, · porselen, · kauçuk, · silgi, · kâğıt, · saf su, · alkol, · şekerli su, · ebonit, · mika, · teflon, · bakalit </a:t>
            </a:r>
            <a:r>
              <a:rPr lang="tr-TR" sz="3600" dirty="0">
                <a:solidFill>
                  <a:schemeClr val="tx1"/>
                </a:solidFill>
                <a:latin typeface="Times New Roman" pitchFamily="16" charset="0"/>
              </a:rPr>
              <a:t>yalıtkan maddelerdir.</a:t>
            </a:r>
          </a:p>
        </p:txBody>
      </p:sp>
      <p:sp>
        <p:nvSpPr>
          <p:cNvPr id="193539" name="Slide Number Placeholder 3"/>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CD25BA1E-06ED-4FC5-A7D3-5879E8885D29}" type="slidenum">
              <a:rPr lang="tr-TR" sz="1400" smtClean="0">
                <a:solidFill>
                  <a:srgbClr val="FFFFFF"/>
                </a:solidFill>
              </a:rPr>
              <a:pPr eaLnBrk="1" hangingPunct="1">
                <a:buFont typeface="Times New Roman" pitchFamily="18" charset="0"/>
                <a:buNone/>
              </a:pPr>
              <a:t>21</a:t>
            </a:fld>
            <a:endParaRPr lang="tr-TR" sz="1400" smtClean="0">
              <a:solidFill>
                <a:srgbClr val="FFFFFF"/>
              </a:solidFill>
            </a:endParaRPr>
          </a:p>
        </p:txBody>
      </p:sp>
    </p:spTree>
    <p:extLst>
      <p:ext uri="{BB962C8B-B14F-4D97-AF65-F5344CB8AC3E}">
        <p14:creationId xmlns:p14="http://schemas.microsoft.com/office/powerpoint/2010/main" val="1254640028"/>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a:t>Sabit </a:t>
            </a:r>
            <a:r>
              <a:rPr lang="tr-TR" dirty="0" smtClean="0"/>
              <a:t>devreler ve Koruma devre elemanları</a:t>
            </a:r>
            <a:endParaRPr lang="tr-TR" dirty="0"/>
          </a:p>
        </p:txBody>
      </p:sp>
      <p:sp>
        <p:nvSpPr>
          <p:cNvPr id="3" name="Content Placeholder 2"/>
          <p:cNvSpPr>
            <a:spLocks noGrp="1"/>
          </p:cNvSpPr>
          <p:nvPr>
            <p:ph idx="1"/>
          </p:nvPr>
        </p:nvSpPr>
        <p:spPr>
          <a:xfrm>
            <a:off x="1754645" y="4005065"/>
            <a:ext cx="6942771" cy="2121099"/>
          </a:xfrm>
        </p:spPr>
        <p:txBody>
          <a:bodyPr>
            <a:normAutofit/>
          </a:bodyPr>
          <a:lstStyle/>
          <a:p>
            <a:pPr>
              <a:spcBef>
                <a:spcPts val="600"/>
              </a:spcBef>
            </a:pPr>
            <a:r>
              <a:rPr lang="tr-TR" b="1" dirty="0">
                <a:solidFill>
                  <a:srgbClr val="002060"/>
                </a:solidFill>
                <a:latin typeface="Arial" charset="0"/>
              </a:rPr>
              <a:t>EETE 162 ELEKTRİK TESİSATI 1 </a:t>
            </a:r>
          </a:p>
          <a:p>
            <a:pPr>
              <a:spcBef>
                <a:spcPts val="600"/>
              </a:spcBef>
            </a:pPr>
            <a:endParaRPr lang="tr-TR" b="1" dirty="0">
              <a:solidFill>
                <a:srgbClr val="002060"/>
              </a:solidFill>
              <a:latin typeface="Arial" charset="0"/>
            </a:endParaRPr>
          </a:p>
          <a:p>
            <a:pPr>
              <a:spcBef>
                <a:spcPts val="600"/>
              </a:spcBef>
            </a:pPr>
            <a:r>
              <a:rPr lang="tr-TR" b="1" dirty="0">
                <a:solidFill>
                  <a:srgbClr val="002060"/>
                </a:solidFill>
                <a:latin typeface="Arial" charset="0"/>
              </a:rPr>
              <a:t>DERS  </a:t>
            </a:r>
            <a:r>
              <a:rPr lang="tr-TR" b="1" dirty="0" smtClean="0">
                <a:solidFill>
                  <a:srgbClr val="002060"/>
                </a:solidFill>
                <a:latin typeface="Arial" charset="0"/>
              </a:rPr>
              <a:t>9</a:t>
            </a:r>
            <a:endParaRPr lang="tr-TR" b="1" dirty="0">
              <a:solidFill>
                <a:srgbClr val="002060"/>
              </a:solidFill>
              <a:latin typeface="Arial" charset="0"/>
            </a:endParaRPr>
          </a:p>
          <a:p>
            <a:endParaRPr lang="tr-TR" dirty="0"/>
          </a:p>
        </p:txBody>
      </p:sp>
    </p:spTree>
    <p:extLst>
      <p:ext uri="{BB962C8B-B14F-4D97-AF65-F5344CB8AC3E}">
        <p14:creationId xmlns:p14="http://schemas.microsoft.com/office/powerpoint/2010/main" val="169249610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14350" indent="-514350"/>
            <a:r>
              <a:rPr lang="tr-TR" dirty="0"/>
              <a:t>Sabit devreler</a:t>
            </a:r>
          </a:p>
        </p:txBody>
      </p:sp>
      <p:sp>
        <p:nvSpPr>
          <p:cNvPr id="3" name="Content Placeholder 2"/>
          <p:cNvSpPr>
            <a:spLocks noGrp="1"/>
          </p:cNvSpPr>
          <p:nvPr>
            <p:ph idx="1"/>
          </p:nvPr>
        </p:nvSpPr>
        <p:spPr/>
        <p:txBody>
          <a:bodyPr/>
          <a:lstStyle/>
          <a:p>
            <a:r>
              <a:rPr lang="tr-TR" dirty="0" smtClean="0"/>
              <a:t>Kuker</a:t>
            </a:r>
          </a:p>
          <a:p>
            <a:r>
              <a:rPr lang="tr-TR" dirty="0" smtClean="0"/>
              <a:t>Çamaşır Makinesi</a:t>
            </a:r>
          </a:p>
          <a:p>
            <a:r>
              <a:rPr lang="tr-TR" dirty="0" smtClean="0"/>
              <a:t>Bulaşık Makinesi</a:t>
            </a:r>
          </a:p>
          <a:p>
            <a:r>
              <a:rPr lang="tr-TR" dirty="0" smtClean="0"/>
              <a:t>Klima</a:t>
            </a:r>
          </a:p>
          <a:p>
            <a:endParaRPr lang="tr-TR" dirty="0"/>
          </a:p>
          <a:p>
            <a:r>
              <a:rPr lang="tr-TR" dirty="0"/>
              <a:t>Su Motoru</a:t>
            </a:r>
          </a:p>
          <a:p>
            <a:endParaRPr lang="tr-TR" dirty="0" smtClean="0"/>
          </a:p>
          <a:p>
            <a:endParaRPr lang="tr-TR" dirty="0"/>
          </a:p>
          <a:p>
            <a:endParaRPr lang="tr-TR" dirty="0" smtClean="0"/>
          </a:p>
          <a:p>
            <a:endParaRPr lang="tr-TR" dirty="0"/>
          </a:p>
        </p:txBody>
      </p:sp>
    </p:spTree>
    <p:extLst>
      <p:ext uri="{BB962C8B-B14F-4D97-AF65-F5344CB8AC3E}">
        <p14:creationId xmlns:p14="http://schemas.microsoft.com/office/powerpoint/2010/main" val="257462694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dmin\Desktop\eete 162 ders  2015\lamba anahtar şemaları\P4070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691" y="90651"/>
            <a:ext cx="9472838" cy="6767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1266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0"/>
            <a:ext cx="8915400" cy="1340768"/>
          </a:xfrm>
        </p:spPr>
        <p:txBody>
          <a:bodyPr>
            <a:normAutofit fontScale="90000"/>
          </a:bodyPr>
          <a:lstStyle/>
          <a:p>
            <a:r>
              <a:rPr lang="tr-TR" dirty="0"/>
              <a:t>Kuker</a:t>
            </a:r>
            <a:br>
              <a:rPr lang="tr-TR" dirty="0"/>
            </a:br>
            <a:endParaRPr lang="tr-TR" dirty="0"/>
          </a:p>
        </p:txBody>
      </p:sp>
      <p:sp>
        <p:nvSpPr>
          <p:cNvPr id="3" name="Content Placeholder 2"/>
          <p:cNvSpPr>
            <a:spLocks noGrp="1"/>
          </p:cNvSpPr>
          <p:nvPr>
            <p:ph idx="1"/>
          </p:nvPr>
        </p:nvSpPr>
        <p:spPr>
          <a:xfrm>
            <a:off x="495300" y="692696"/>
            <a:ext cx="8915400" cy="6165304"/>
          </a:xfrm>
        </p:spPr>
        <p:txBody>
          <a:bodyPr/>
          <a:lstStyle/>
          <a:p>
            <a:r>
              <a:rPr lang="tr-TR" dirty="0" smtClean="0"/>
              <a:t>2x6mm2+2.5mm2 Ecc  Kablo</a:t>
            </a:r>
          </a:p>
          <a:p>
            <a:r>
              <a:rPr lang="tr-TR" dirty="0" smtClean="0"/>
              <a:t>6000w güç</a:t>
            </a:r>
          </a:p>
          <a:p>
            <a:r>
              <a:rPr lang="tr-TR" dirty="0" smtClean="0"/>
              <a:t>32A mcb sigorta</a:t>
            </a:r>
            <a:endParaRPr lang="tr-TR" dirty="0"/>
          </a:p>
        </p:txBody>
      </p:sp>
      <p:pic>
        <p:nvPicPr>
          <p:cNvPr id="19458" name="Picture 2" descr="http://electricalhelper.co.uk/electrical-help/electric%20ovens/cookercircuitdiagra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6912"/>
            <a:ext cx="4718974" cy="4140334"/>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Admin\Desktop\eete 162 ders  2015\lamba anahtar şemaları\images (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025" y="2924944"/>
            <a:ext cx="4260745" cy="2494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3259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Desktop\tes resim\P4070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6" y="1052736"/>
            <a:ext cx="9684703" cy="55506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464" y="1052737"/>
            <a:ext cx="2534731" cy="1384995"/>
          </a:xfrm>
          <a:prstGeom prst="rect">
            <a:avLst/>
          </a:prstGeom>
          <a:solidFill>
            <a:schemeClr val="bg1">
              <a:lumMod val="95000"/>
            </a:schemeClr>
          </a:solidFill>
        </p:spPr>
        <p:txBody>
          <a:bodyPr wrap="square">
            <a:spAutoFit/>
          </a:bodyPr>
          <a:lstStyle/>
          <a:p>
            <a:r>
              <a:rPr lang="tr-TR" sz="2800" dirty="0" smtClean="0"/>
              <a:t>Kuker Tesisatı</a:t>
            </a:r>
          </a:p>
          <a:p>
            <a:r>
              <a:rPr lang="tr-TR" sz="2800" dirty="0" smtClean="0"/>
              <a:t>Açık devre şeması</a:t>
            </a:r>
            <a:endParaRPr lang="tr-TR" sz="2800" dirty="0"/>
          </a:p>
        </p:txBody>
      </p:sp>
    </p:spTree>
    <p:extLst>
      <p:ext uri="{BB962C8B-B14F-4D97-AF65-F5344CB8AC3E}">
        <p14:creationId xmlns:p14="http://schemas.microsoft.com/office/powerpoint/2010/main" val="251475252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48680"/>
            <a:ext cx="8826185" cy="868958"/>
          </a:xfrm>
        </p:spPr>
        <p:txBody>
          <a:bodyPr>
            <a:normAutofit fontScale="90000"/>
          </a:bodyPr>
          <a:lstStyle/>
          <a:p>
            <a:r>
              <a:rPr lang="tr-TR" sz="3100" dirty="0"/>
              <a:t>Çamaşır Makinesi</a:t>
            </a:r>
            <a:br>
              <a:rPr lang="tr-TR" sz="3100" dirty="0"/>
            </a:br>
            <a:r>
              <a:rPr lang="tr-TR" sz="3100" dirty="0"/>
              <a:t>Bulaşık Makinesi</a:t>
            </a:r>
            <a:br>
              <a:rPr lang="tr-TR" sz="3100" dirty="0"/>
            </a:br>
            <a:r>
              <a:rPr lang="tr-TR" sz="3100" dirty="0" smtClean="0"/>
              <a:t>Semaver Klima</a:t>
            </a:r>
            <a:r>
              <a:rPr lang="tr-TR" dirty="0"/>
              <a:t/>
            </a:r>
            <a:br>
              <a:rPr lang="tr-TR" dirty="0"/>
            </a:br>
            <a:endParaRPr lang="tr-TR" dirty="0"/>
          </a:p>
        </p:txBody>
      </p:sp>
      <p:sp>
        <p:nvSpPr>
          <p:cNvPr id="3" name="Content Placeholder 2"/>
          <p:cNvSpPr>
            <a:spLocks noGrp="1"/>
          </p:cNvSpPr>
          <p:nvPr>
            <p:ph idx="1"/>
          </p:nvPr>
        </p:nvSpPr>
        <p:spPr>
          <a:xfrm>
            <a:off x="495300" y="1700809"/>
            <a:ext cx="8915400" cy="4425355"/>
          </a:xfrm>
        </p:spPr>
        <p:txBody>
          <a:bodyPr/>
          <a:lstStyle/>
          <a:p>
            <a:r>
              <a:rPr lang="tr-TR" dirty="0"/>
              <a:t>2x 2.5mm2+1mm2Ecc kablo </a:t>
            </a:r>
            <a:endParaRPr lang="tr-TR" dirty="0" smtClean="0"/>
          </a:p>
          <a:p>
            <a:r>
              <a:rPr lang="tr-TR" dirty="0" smtClean="0"/>
              <a:t>20 </a:t>
            </a:r>
            <a:r>
              <a:rPr lang="tr-TR" dirty="0"/>
              <a:t>Amp MCB sigorta</a:t>
            </a:r>
          </a:p>
          <a:p>
            <a:r>
              <a:rPr lang="tr-TR" dirty="0" smtClean="0"/>
              <a:t>ÇM 2000W</a:t>
            </a:r>
          </a:p>
          <a:p>
            <a:r>
              <a:rPr lang="tr-TR" dirty="0" smtClean="0"/>
              <a:t>BM 2000W</a:t>
            </a:r>
          </a:p>
          <a:p>
            <a:r>
              <a:rPr lang="tr-TR" dirty="0" smtClean="0"/>
              <a:t>Semaver 3000W</a:t>
            </a:r>
          </a:p>
          <a:p>
            <a:r>
              <a:rPr lang="tr-TR" dirty="0" smtClean="0"/>
              <a:t>Su motoru seviye şalteri</a:t>
            </a:r>
          </a:p>
          <a:p>
            <a:r>
              <a:rPr lang="tr-TR" dirty="0" smtClean="0"/>
              <a:t>Klima (inverter) 12000btu 1000w</a:t>
            </a:r>
          </a:p>
          <a:p>
            <a:endParaRPr lang="tr-TR" dirty="0"/>
          </a:p>
        </p:txBody>
      </p:sp>
    </p:spTree>
    <p:extLst>
      <p:ext uri="{BB962C8B-B14F-4D97-AF65-F5344CB8AC3E}">
        <p14:creationId xmlns:p14="http://schemas.microsoft.com/office/powerpoint/2010/main" val="283522733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tr-TR" sz="3200" dirty="0" smtClean="0"/>
              <a:t>SU SEVİYE ŞALTER KONTROLLU SU MOTORU</a:t>
            </a:r>
            <a:endParaRPr lang="tr-TR" sz="3200" dirty="0"/>
          </a:p>
        </p:txBody>
      </p:sp>
      <p:pic>
        <p:nvPicPr>
          <p:cNvPr id="25602" name="Picture 2" descr="C:\Users\Admin\Desktop\eete 162 ders  2015\lamba anahtar şemaları\images (30).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4471" y="1196752"/>
            <a:ext cx="3510388"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Admin\Desktop\tes resim\P4070024.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704861" y="1268760"/>
            <a:ext cx="6084676" cy="5472608"/>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http://www.elementswitch.com/images/anasayfa/seviye_flatoru_elementswitc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63" y="3501008"/>
            <a:ext cx="3510390" cy="3267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4523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a:t>ELCB(Toprak Otomatikleri)</a:t>
            </a:r>
            <a:br>
              <a:rPr lang="tr-TR" dirty="0"/>
            </a:br>
            <a:endParaRPr lang="tr-TR" dirty="0"/>
          </a:p>
        </p:txBody>
      </p:sp>
      <p:sp>
        <p:nvSpPr>
          <p:cNvPr id="3" name="Content Placeholder 2"/>
          <p:cNvSpPr>
            <a:spLocks noGrp="1"/>
          </p:cNvSpPr>
          <p:nvPr>
            <p:ph idx="1"/>
          </p:nvPr>
        </p:nvSpPr>
        <p:spPr/>
        <p:txBody>
          <a:bodyPr/>
          <a:lstStyle/>
          <a:p>
            <a:r>
              <a:rPr lang="tr-TR" dirty="0" smtClean="0"/>
              <a:t>Voltaj Tipi ELCB (KKTC de kullanılması 1991 yılında tasaklandı)  Apt .larda ve toprak elektrodu 3m.den yakın binalarda herhangi bir hanede olan arızayı diğer evlere de yansıtır.</a:t>
            </a:r>
          </a:p>
          <a:p>
            <a:r>
              <a:rPr lang="tr-TR" dirty="0" smtClean="0"/>
              <a:t>Akım Tipi elcb (300mAmp hassasiyet akımından yüksek değerlerin kullanılması yasaktır) Aşırı alım korumalı tipleri de vardır.Üzerlerinde toprak bağlantısı yoktur</a:t>
            </a:r>
          </a:p>
          <a:p>
            <a:endParaRPr lang="tr-TR" dirty="0"/>
          </a:p>
        </p:txBody>
      </p:sp>
    </p:spTree>
    <p:extLst>
      <p:ext uri="{BB962C8B-B14F-4D97-AF65-F5344CB8AC3E}">
        <p14:creationId xmlns:p14="http://schemas.microsoft.com/office/powerpoint/2010/main" val="398682955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a:xfrm>
            <a:off x="356555" y="692697"/>
            <a:ext cx="8976197" cy="1016797"/>
          </a:xfrm>
        </p:spPr>
        <p:txBody>
          <a:bodyPr>
            <a:normAutofit fontScale="90000"/>
          </a:bodyPr>
          <a:lstStyle/>
          <a:p>
            <a:r>
              <a:rPr lang="tr-TR" sz="2800" dirty="0" smtClean="0">
                <a:solidFill>
                  <a:schemeClr val="tx1"/>
                </a:solidFill>
              </a:rPr>
              <a:t/>
            </a:r>
            <a:br>
              <a:rPr lang="tr-TR" sz="2800" dirty="0" smtClean="0">
                <a:solidFill>
                  <a:schemeClr val="tx1"/>
                </a:solidFill>
              </a:rPr>
            </a:br>
            <a:r>
              <a:rPr lang="tr-TR" sz="4000" dirty="0" smtClean="0">
                <a:solidFill>
                  <a:schemeClr val="tx1"/>
                </a:solidFill>
              </a:rPr>
              <a:t/>
            </a:r>
            <a:br>
              <a:rPr lang="tr-TR" sz="4000" dirty="0" smtClean="0">
                <a:solidFill>
                  <a:schemeClr val="tx1"/>
                </a:solidFill>
              </a:rPr>
            </a:br>
            <a:endParaRPr lang="tr-TR" sz="4000" dirty="0" smtClean="0">
              <a:solidFill>
                <a:schemeClr val="tx1"/>
              </a:solidFill>
            </a:endParaRPr>
          </a:p>
        </p:txBody>
      </p:sp>
      <p:pic>
        <p:nvPicPr>
          <p:cNvPr id="173059" name="Picture 2" descr="C:\Users\Admin\Desktop\eete 162 ders  2015\lamba anahtar şemaları\supply_TNCS_oldcolours.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0579" y="1341438"/>
            <a:ext cx="9228402" cy="5327650"/>
          </a:xfrm>
          <a:noFill/>
        </p:spPr>
      </p:pic>
      <p:sp>
        <p:nvSpPr>
          <p:cNvPr id="173060" name="Rectangle 3"/>
          <p:cNvSpPr>
            <a:spLocks noChangeArrowheads="1"/>
          </p:cNvSpPr>
          <p:nvPr/>
        </p:nvSpPr>
        <p:spPr bwMode="auto">
          <a:xfrm>
            <a:off x="1209014" y="5805488"/>
            <a:ext cx="577162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a:solidFill>
                  <a:schemeClr val="tx1"/>
                </a:solidFill>
              </a:rPr>
              <a:t>                TOPRAK BARASI</a:t>
            </a:r>
            <a:endParaRPr lang="tr-TR"/>
          </a:p>
        </p:txBody>
      </p:sp>
      <p:sp>
        <p:nvSpPr>
          <p:cNvPr id="173061" name="Rectangle 4"/>
          <p:cNvSpPr>
            <a:spLocks noChangeArrowheads="1"/>
          </p:cNvSpPr>
          <p:nvPr/>
        </p:nvSpPr>
        <p:spPr bwMode="auto">
          <a:xfrm>
            <a:off x="194338" y="6267451"/>
            <a:ext cx="9283435"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a:solidFill>
                  <a:schemeClr val="tx1"/>
                </a:solidFill>
              </a:rPr>
              <a:t>SERVİS HATTI</a:t>
            </a:r>
            <a:endParaRPr lang="tr-TR"/>
          </a:p>
        </p:txBody>
      </p:sp>
      <p:sp>
        <p:nvSpPr>
          <p:cNvPr id="173062" name="Rectangle 5"/>
          <p:cNvSpPr>
            <a:spLocks noChangeArrowheads="1"/>
          </p:cNvSpPr>
          <p:nvPr/>
        </p:nvSpPr>
        <p:spPr bwMode="auto">
          <a:xfrm>
            <a:off x="6980635" y="5205413"/>
            <a:ext cx="2199613"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a:solidFill>
                  <a:schemeClr val="tx1"/>
                </a:solidFill>
              </a:rPr>
              <a:t>TOPRAK</a:t>
            </a:r>
          </a:p>
          <a:p>
            <a:r>
              <a:rPr lang="tr-TR">
                <a:solidFill>
                  <a:schemeClr val="tx1"/>
                </a:solidFill>
              </a:rPr>
              <a:t>ELEKTRODU</a:t>
            </a:r>
            <a:endParaRPr lang="tr-TR"/>
          </a:p>
        </p:txBody>
      </p:sp>
      <p:sp>
        <p:nvSpPr>
          <p:cNvPr id="173063" name="Rectangle 6"/>
          <p:cNvSpPr>
            <a:spLocks noChangeArrowheads="1"/>
          </p:cNvSpPr>
          <p:nvPr/>
        </p:nvSpPr>
        <p:spPr bwMode="auto">
          <a:xfrm>
            <a:off x="3627041" y="1412876"/>
            <a:ext cx="746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tr-TR">
                <a:solidFill>
                  <a:schemeClr val="tx1"/>
                </a:solidFill>
              </a:rPr>
              <a:t>  ELCB</a:t>
            </a:r>
            <a:endParaRPr lang="tr-TR"/>
          </a:p>
        </p:txBody>
      </p:sp>
      <p:pic>
        <p:nvPicPr>
          <p:cNvPr id="173064" name="Picture 3" descr="C:\Users\Admin\Desktop\eete 162 ders  2015\lamba anahtar şemaları\imageDispl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352" y="4933951"/>
            <a:ext cx="4127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5" name="Rectangle 7"/>
          <p:cNvSpPr>
            <a:spLocks noChangeArrowheads="1"/>
          </p:cNvSpPr>
          <p:nvPr/>
        </p:nvSpPr>
        <p:spPr bwMode="auto">
          <a:xfrm>
            <a:off x="6942800" y="4373563"/>
            <a:ext cx="2301081"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a:solidFill>
                  <a:schemeClr val="tx1"/>
                </a:solidFill>
              </a:rPr>
              <a:t>METAL </a:t>
            </a:r>
          </a:p>
          <a:p>
            <a:r>
              <a:rPr lang="tr-TR">
                <a:solidFill>
                  <a:schemeClr val="tx1"/>
                </a:solidFill>
              </a:rPr>
              <a:t>AKSAMLAR</a:t>
            </a:r>
            <a:endParaRPr lang="tr-TR"/>
          </a:p>
        </p:txBody>
      </p:sp>
      <p:sp>
        <p:nvSpPr>
          <p:cNvPr id="2" name="Rectangle 1"/>
          <p:cNvSpPr/>
          <p:nvPr/>
        </p:nvSpPr>
        <p:spPr>
          <a:xfrm>
            <a:off x="6446338" y="1354970"/>
            <a:ext cx="1159163" cy="276999"/>
          </a:xfrm>
          <a:prstGeom prst="rect">
            <a:avLst/>
          </a:prstGeom>
          <a:solidFill>
            <a:schemeClr val="bg2">
              <a:lumMod val="20000"/>
              <a:lumOff val="80000"/>
            </a:schemeClr>
          </a:solidFill>
        </p:spPr>
        <p:txBody>
          <a:bodyPr wrap="none">
            <a:spAutoFit/>
          </a:bodyPr>
          <a:lstStyle/>
          <a:p>
            <a:r>
              <a:rPr lang="tr-TR" sz="1200" dirty="0" smtClean="0">
                <a:solidFill>
                  <a:schemeClr val="tx1"/>
                </a:solidFill>
              </a:rPr>
              <a:t>Dağıtım Panosu</a:t>
            </a:r>
            <a:endParaRPr lang="tr-TR" sz="1200" dirty="0"/>
          </a:p>
        </p:txBody>
      </p:sp>
      <p:sp>
        <p:nvSpPr>
          <p:cNvPr id="3" name="Rectangle 2"/>
          <p:cNvSpPr/>
          <p:nvPr/>
        </p:nvSpPr>
        <p:spPr>
          <a:xfrm>
            <a:off x="2846767" y="2636913"/>
            <a:ext cx="532133" cy="276999"/>
          </a:xfrm>
          <a:prstGeom prst="rect">
            <a:avLst/>
          </a:prstGeom>
          <a:solidFill>
            <a:schemeClr val="bg1">
              <a:lumMod val="95000"/>
            </a:schemeClr>
          </a:solidFill>
        </p:spPr>
        <p:txBody>
          <a:bodyPr wrap="none">
            <a:spAutoFit/>
          </a:bodyPr>
          <a:lstStyle/>
          <a:p>
            <a:r>
              <a:rPr lang="tr-TR" sz="1200" dirty="0" smtClean="0">
                <a:solidFill>
                  <a:schemeClr val="tx1"/>
                </a:solidFill>
              </a:rPr>
              <a:t>Sayaç</a:t>
            </a:r>
            <a:endParaRPr lang="tr-TR" sz="1200" dirty="0"/>
          </a:p>
        </p:txBody>
      </p:sp>
      <p:sp>
        <p:nvSpPr>
          <p:cNvPr id="4" name="Rectangle 3"/>
          <p:cNvSpPr/>
          <p:nvPr/>
        </p:nvSpPr>
        <p:spPr>
          <a:xfrm>
            <a:off x="7215251" y="6396336"/>
            <a:ext cx="1789080" cy="369332"/>
          </a:xfrm>
          <a:prstGeom prst="rect">
            <a:avLst/>
          </a:prstGeom>
        </p:spPr>
        <p:txBody>
          <a:bodyPr wrap="none">
            <a:spAutoFit/>
          </a:bodyPr>
          <a:lstStyle/>
          <a:p>
            <a:r>
              <a:rPr lang="tr-TR" dirty="0" smtClean="0">
                <a:solidFill>
                  <a:schemeClr val="tx1"/>
                </a:solidFill>
              </a:rPr>
              <a:t>Ahmet Köylüoğlu</a:t>
            </a:r>
            <a:endParaRPr lang="tr-TR" dirty="0"/>
          </a:p>
        </p:txBody>
      </p:sp>
    </p:spTree>
    <p:extLst>
      <p:ext uri="{BB962C8B-B14F-4D97-AF65-F5344CB8AC3E}">
        <p14:creationId xmlns:p14="http://schemas.microsoft.com/office/powerpoint/2010/main" val="54733362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Voltaj Tipi ELCB</a:t>
            </a:r>
          </a:p>
        </p:txBody>
      </p:sp>
      <p:pic>
        <p:nvPicPr>
          <p:cNvPr id="20482" name="Picture 2" descr="C:\Users\Admin\Desktop\eete 162 ders  2015\lamba anahtar şemaları\elcb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8540" y="1844824"/>
            <a:ext cx="2059948" cy="4248472"/>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C:\Users\Admin\Desktop\eete 162 ders  2015\lamba anahtar şemaları\elcb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8801" y="1916832"/>
            <a:ext cx="2837656" cy="412812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sers\Admin\Desktop\eete 162 ders  2015\lamba anahtar şemaları\CrabtreeELC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182" y="2075892"/>
            <a:ext cx="2373313"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18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619125" y="357188"/>
            <a:ext cx="8956675"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b="1" dirty="0" smtClean="0">
                <a:solidFill>
                  <a:srgbClr val="0000CC"/>
                </a:solidFill>
                <a:effectLst>
                  <a:outerShdw blurRad="38100" dist="38100" dir="2700000" algn="tl">
                    <a:srgbClr val="C0C0C0"/>
                  </a:outerShdw>
                </a:effectLst>
                <a:latin typeface="Arial Rounded MT Bold" pitchFamily="32" charset="0"/>
              </a:rPr>
              <a:t>Yarı İletken</a:t>
            </a:r>
          </a:p>
        </p:txBody>
      </p:sp>
      <p:sp>
        <p:nvSpPr>
          <p:cNvPr id="25602" name="Text Box 2"/>
          <p:cNvSpPr txBox="1">
            <a:spLocks noChangeArrowheads="1"/>
          </p:cNvSpPr>
          <p:nvPr/>
        </p:nvSpPr>
        <p:spPr bwMode="auto">
          <a:xfrm>
            <a:off x="619125" y="1357313"/>
            <a:ext cx="8048625" cy="351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spcBef>
                <a:spcPts val="450"/>
              </a:spcBef>
              <a:buClr>
                <a:srgbClr val="FF0000"/>
              </a:buClr>
              <a:buFont typeface="Wingdings" pitchFamily="2" charset="2"/>
              <a:buChar char=""/>
            </a:pPr>
            <a:r>
              <a:rPr lang="tr-TR" sz="3600">
                <a:solidFill>
                  <a:schemeClr val="tx1"/>
                </a:solidFill>
                <a:latin typeface="Arial" charset="0"/>
              </a:rPr>
              <a:t>Atomların dış yörüngelerindeki elektron sayısı 4 olan elementlere yarı iletken denir.</a:t>
            </a:r>
          </a:p>
          <a:p>
            <a:pPr algn="just" eaLnBrk="1" hangingPunct="1">
              <a:spcBef>
                <a:spcPts val="450"/>
              </a:spcBef>
              <a:buClr>
                <a:srgbClr val="FF0000"/>
              </a:buClr>
              <a:buFont typeface="Wingdings" pitchFamily="2" charset="2"/>
              <a:buChar char=""/>
            </a:pPr>
            <a:r>
              <a:rPr lang="tr-TR" sz="3600">
                <a:solidFill>
                  <a:schemeClr val="tx1"/>
                </a:solidFill>
                <a:latin typeface="Arial" charset="0"/>
              </a:rPr>
              <a:t>Silisyum, germanyum gibi maddeler örnek olarak verilebilir.</a:t>
            </a:r>
          </a:p>
        </p:txBody>
      </p:sp>
      <p:pic>
        <p:nvPicPr>
          <p:cNvPr id="1945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623" y="5013326"/>
            <a:ext cx="1914128" cy="1685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
          <p:cNvSpPr txBox="1">
            <a:spLocks noChangeArrowheads="1"/>
          </p:cNvSpPr>
          <p:nvPr/>
        </p:nvSpPr>
        <p:spPr bwMode="auto">
          <a:xfrm>
            <a:off x="619125" y="1371600"/>
            <a:ext cx="8048625" cy="351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spcBef>
                <a:spcPts val="450"/>
              </a:spcBef>
              <a:buClr>
                <a:srgbClr val="FF0000"/>
              </a:buClr>
              <a:buFont typeface="Wingdings" pitchFamily="2" charset="2"/>
              <a:buChar char=""/>
            </a:pPr>
            <a:r>
              <a:rPr lang="tr-TR" sz="3600">
                <a:solidFill>
                  <a:schemeClr val="tx1"/>
                </a:solidFill>
                <a:latin typeface="Arial" charset="0"/>
              </a:rPr>
              <a:t>Atomların dış yörüngelerindeki elektron sayısı 4 olan elementlere yarı iletken denir.</a:t>
            </a:r>
          </a:p>
          <a:p>
            <a:pPr algn="just" eaLnBrk="1" hangingPunct="1">
              <a:spcBef>
                <a:spcPts val="450"/>
              </a:spcBef>
              <a:buClr>
                <a:srgbClr val="FF0000"/>
              </a:buClr>
              <a:buFont typeface="Wingdings" pitchFamily="2" charset="2"/>
              <a:buChar char=""/>
            </a:pPr>
            <a:r>
              <a:rPr lang="tr-TR" sz="3600">
                <a:solidFill>
                  <a:srgbClr val="FF0000"/>
                </a:solidFill>
                <a:latin typeface="Arial" charset="0"/>
              </a:rPr>
              <a:t>Silisyum, germanyum </a:t>
            </a:r>
            <a:r>
              <a:rPr lang="tr-TR" sz="3600">
                <a:solidFill>
                  <a:schemeClr val="tx1"/>
                </a:solidFill>
                <a:latin typeface="Arial" charset="0"/>
              </a:rPr>
              <a:t>gibi maddeler örnek olarak verilebilir.</a:t>
            </a:r>
          </a:p>
        </p:txBody>
      </p:sp>
      <p:sp>
        <p:nvSpPr>
          <p:cNvPr id="194566"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E78B0C9A-1C1A-4EF2-97E8-8D9DD471D664}" type="slidenum">
              <a:rPr lang="tr-TR" sz="1400" smtClean="0">
                <a:solidFill>
                  <a:srgbClr val="FFFFFF"/>
                </a:solidFill>
              </a:rPr>
              <a:pPr eaLnBrk="1" hangingPunct="1">
                <a:buFont typeface="Times New Roman" pitchFamily="18" charset="0"/>
                <a:buNone/>
              </a:pPr>
              <a:t>22</a:t>
            </a:fld>
            <a:endParaRPr lang="tr-TR" sz="1400" smtClean="0">
              <a:solidFill>
                <a:srgbClr val="FFFFFF"/>
              </a:solidFill>
            </a:endParaRPr>
          </a:p>
        </p:txBody>
      </p:sp>
    </p:spTree>
    <p:extLst>
      <p:ext uri="{BB962C8B-B14F-4D97-AF65-F5344CB8AC3E}">
        <p14:creationId xmlns:p14="http://schemas.microsoft.com/office/powerpoint/2010/main" val="4059301829"/>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25602">
                                            <p:txEl>
                                              <p:pRg st="0" end="0"/>
                                            </p:txEl>
                                          </p:spTgt>
                                        </p:tgtEl>
                                        <p:attrNameLst>
                                          <p:attrName>style.visibility</p:attrName>
                                        </p:attrNameLst>
                                      </p:cBhvr>
                                      <p:to>
                                        <p:strVal val="visible"/>
                                      </p:to>
                                    </p:set>
                                    <p:animEffect transition="in" filter="blinds(horizontal)">
                                      <p:cBhvr additive="repl">
                                        <p:cTn id="7" dur="500"/>
                                        <p:tgtEl>
                                          <p:spTgt spid="256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25602">
                                            <p:txEl>
                                              <p:pRg st="1" end="1"/>
                                            </p:txEl>
                                          </p:spTgt>
                                        </p:tgtEl>
                                        <p:attrNameLst>
                                          <p:attrName>style.visibility</p:attrName>
                                        </p:attrNameLst>
                                      </p:cBhvr>
                                      <p:to>
                                        <p:strVal val="visible"/>
                                      </p:to>
                                    </p:set>
                                    <p:animEffect transition="in" filter="blinds(horizontal)">
                                      <p:cBhvr additive="repl">
                                        <p:cTn id="12" dur="500"/>
                                        <p:tgtEl>
                                          <p:spTgt spid="256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additive="repl">
                                        <p:cTn id="16" dur="1" fill="hold">
                                          <p:stCondLst>
                                            <p:cond delay="0"/>
                                          </p:stCondLst>
                                        </p:cTn>
                                        <p:tgtEl>
                                          <p:spTgt spid="5">
                                            <p:txEl>
                                              <p:pRg st="0" end="0"/>
                                            </p:txEl>
                                          </p:spTgt>
                                        </p:tgtEl>
                                        <p:attrNameLst>
                                          <p:attrName>style.visibility</p:attrName>
                                        </p:attrNameLst>
                                      </p:cBhvr>
                                      <p:to>
                                        <p:strVal val="visible"/>
                                      </p:to>
                                    </p:set>
                                    <p:animEffect transition="in" filter="blinds(horizontal)">
                                      <p:cBhvr additive="repl">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additive="repl">
                                        <p:cTn id="21" dur="1" fill="hold">
                                          <p:stCondLst>
                                            <p:cond delay="0"/>
                                          </p:stCondLst>
                                        </p:cTn>
                                        <p:tgtEl>
                                          <p:spTgt spid="5">
                                            <p:txEl>
                                              <p:pRg st="1" end="1"/>
                                            </p:txEl>
                                          </p:spTgt>
                                        </p:tgtEl>
                                        <p:attrNameLst>
                                          <p:attrName>style.visibility</p:attrName>
                                        </p:attrNameLst>
                                      </p:cBhvr>
                                      <p:to>
                                        <p:strVal val="visible"/>
                                      </p:to>
                                    </p:set>
                                    <p:animEffect transition="in" filter="blinds(horizontal)">
                                      <p:cBhvr additive="repl">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Voltaj Tipi </a:t>
            </a:r>
            <a:r>
              <a:rPr lang="tr-TR" dirty="0" smtClean="0"/>
              <a:t>ELCB Şeması</a:t>
            </a:r>
            <a:endParaRPr lang="tr-TR" dirty="0"/>
          </a:p>
        </p:txBody>
      </p:sp>
      <p:pic>
        <p:nvPicPr>
          <p:cNvPr id="21506" name="Picture 2" descr="C:\Users\Admin\Desktop\eete 162 ders  2015\lamba anahtar şemaları\voltage-base-elcb.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637" y="1484784"/>
            <a:ext cx="4372303" cy="4608512"/>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Admin\Desktop\eete 162 ders  2015\lamba anahtar şemaları\Voltage_ELCB_internal_dia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965" y="1300914"/>
            <a:ext cx="5023083" cy="494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94238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Akım Tipi elcb</a:t>
            </a:r>
          </a:p>
        </p:txBody>
      </p:sp>
      <p:pic>
        <p:nvPicPr>
          <p:cNvPr id="22530" name="Picture 2" descr="C:\Users\Admin\Desktop\eete 162 ders  2015\lamba anahtar şemaları\TOPRAK OTOMATİĞ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6505" y="1556792"/>
            <a:ext cx="3456292" cy="4248472"/>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Admin\Desktop\eete 162 ders  2015\lamba anahtar şemaları\images (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28800"/>
            <a:ext cx="4134459" cy="38164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96549" y="5733256"/>
            <a:ext cx="2329356" cy="369332"/>
          </a:xfrm>
          <a:prstGeom prst="rect">
            <a:avLst/>
          </a:prstGeom>
        </p:spPr>
        <p:txBody>
          <a:bodyPr wrap="none">
            <a:spAutoFit/>
          </a:bodyPr>
          <a:lstStyle/>
          <a:p>
            <a:r>
              <a:rPr lang="tr-TR" dirty="0"/>
              <a:t>Akım Tipi </a:t>
            </a:r>
            <a:r>
              <a:rPr lang="tr-TR" dirty="0" smtClean="0"/>
              <a:t> TEK FAZ elcb</a:t>
            </a:r>
            <a:endParaRPr lang="tr-TR" dirty="0"/>
          </a:p>
        </p:txBody>
      </p:sp>
      <p:sp>
        <p:nvSpPr>
          <p:cNvPr id="5" name="Rectangle 4"/>
          <p:cNvSpPr/>
          <p:nvPr/>
        </p:nvSpPr>
        <p:spPr>
          <a:xfrm>
            <a:off x="5655079" y="5754558"/>
            <a:ext cx="2255617" cy="369332"/>
          </a:xfrm>
          <a:prstGeom prst="rect">
            <a:avLst/>
          </a:prstGeom>
        </p:spPr>
        <p:txBody>
          <a:bodyPr wrap="none">
            <a:spAutoFit/>
          </a:bodyPr>
          <a:lstStyle/>
          <a:p>
            <a:r>
              <a:rPr lang="tr-TR" dirty="0"/>
              <a:t>Akım Tipi  </a:t>
            </a:r>
            <a:r>
              <a:rPr lang="tr-TR" dirty="0" smtClean="0"/>
              <a:t>ÜÇ </a:t>
            </a:r>
            <a:r>
              <a:rPr lang="tr-TR" dirty="0"/>
              <a:t>FAZ elcb</a:t>
            </a:r>
          </a:p>
        </p:txBody>
      </p:sp>
    </p:spTree>
    <p:extLst>
      <p:ext uri="{BB962C8B-B14F-4D97-AF65-F5344CB8AC3E}">
        <p14:creationId xmlns:p14="http://schemas.microsoft.com/office/powerpoint/2010/main" val="148702950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smtClean="0"/>
              <a:t>Akım </a:t>
            </a:r>
            <a:r>
              <a:rPr lang="tr-TR" dirty="0"/>
              <a:t>Tipi ELCB </a:t>
            </a:r>
            <a:r>
              <a:rPr lang="tr-TR" dirty="0" smtClean="0"/>
              <a:t>Şeması</a:t>
            </a:r>
            <a:r>
              <a:rPr lang="tr-TR" dirty="0"/>
              <a:t>Kesici kontaklar</a:t>
            </a:r>
          </a:p>
        </p:txBody>
      </p:sp>
      <p:pic>
        <p:nvPicPr>
          <p:cNvPr id="23554" name="Picture 2" descr="C:\Users\Admin\Desktop\eete 162 ders  2015\lamba anahtar şemaları\1552044_f52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33" y="1916832"/>
            <a:ext cx="9228718" cy="49411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7651" y="2439054"/>
            <a:ext cx="1699029" cy="954107"/>
          </a:xfrm>
          <a:prstGeom prst="rect">
            <a:avLst/>
          </a:prstGeom>
          <a:solidFill>
            <a:schemeClr val="bg1"/>
          </a:solidFill>
        </p:spPr>
        <p:txBody>
          <a:bodyPr wrap="square">
            <a:spAutoFit/>
          </a:bodyPr>
          <a:lstStyle/>
          <a:p>
            <a:r>
              <a:rPr lang="tr-TR" sz="2800" dirty="0" smtClean="0"/>
              <a:t>Kesici kontaklar</a:t>
            </a:r>
            <a:endParaRPr lang="tr-TR" sz="2800" dirty="0"/>
          </a:p>
        </p:txBody>
      </p:sp>
      <p:sp>
        <p:nvSpPr>
          <p:cNvPr id="5" name="Rectangle 4"/>
          <p:cNvSpPr/>
          <p:nvPr/>
        </p:nvSpPr>
        <p:spPr>
          <a:xfrm>
            <a:off x="7156543" y="3059668"/>
            <a:ext cx="1042273" cy="646331"/>
          </a:xfrm>
          <a:prstGeom prst="rect">
            <a:avLst/>
          </a:prstGeom>
          <a:solidFill>
            <a:schemeClr val="bg1"/>
          </a:solidFill>
        </p:spPr>
        <p:txBody>
          <a:bodyPr wrap="none">
            <a:spAutoFit/>
          </a:bodyPr>
          <a:lstStyle/>
          <a:p>
            <a:r>
              <a:rPr lang="tr-TR" dirty="0" smtClean="0"/>
              <a:t>Beslenen</a:t>
            </a:r>
          </a:p>
          <a:p>
            <a:r>
              <a:rPr lang="tr-TR" dirty="0" smtClean="0"/>
              <a:t>yük</a:t>
            </a:r>
            <a:endParaRPr lang="tr-TR" dirty="0"/>
          </a:p>
        </p:txBody>
      </p:sp>
      <p:sp>
        <p:nvSpPr>
          <p:cNvPr id="6" name="Rectangle 5"/>
          <p:cNvSpPr/>
          <p:nvPr/>
        </p:nvSpPr>
        <p:spPr>
          <a:xfrm>
            <a:off x="7721106" y="5517233"/>
            <a:ext cx="1912414" cy="646331"/>
          </a:xfrm>
          <a:prstGeom prst="rect">
            <a:avLst/>
          </a:prstGeom>
          <a:solidFill>
            <a:schemeClr val="bg1"/>
          </a:solidFill>
        </p:spPr>
        <p:txBody>
          <a:bodyPr wrap="square">
            <a:spAutoFit/>
          </a:bodyPr>
          <a:lstStyle/>
          <a:p>
            <a:r>
              <a:rPr lang="tr-TR" b="1" dirty="0" smtClean="0"/>
              <a:t>Toprak </a:t>
            </a:r>
          </a:p>
          <a:p>
            <a:r>
              <a:rPr lang="tr-TR" b="1" dirty="0" smtClean="0"/>
              <a:t>Elektrodu</a:t>
            </a:r>
            <a:endParaRPr lang="tr-TR" b="1" dirty="0"/>
          </a:p>
        </p:txBody>
      </p:sp>
      <p:sp>
        <p:nvSpPr>
          <p:cNvPr id="7" name="Rectangle 6"/>
          <p:cNvSpPr/>
          <p:nvPr/>
        </p:nvSpPr>
        <p:spPr>
          <a:xfrm>
            <a:off x="2300706" y="4509120"/>
            <a:ext cx="1598515" cy="369332"/>
          </a:xfrm>
          <a:prstGeom prst="rect">
            <a:avLst/>
          </a:prstGeom>
          <a:solidFill>
            <a:schemeClr val="bg1"/>
          </a:solidFill>
        </p:spPr>
        <p:txBody>
          <a:bodyPr wrap="none">
            <a:spAutoFit/>
          </a:bodyPr>
          <a:lstStyle/>
          <a:p>
            <a:r>
              <a:rPr lang="tr-TR" b="1" dirty="0" smtClean="0"/>
              <a:t>Açtırma bobini</a:t>
            </a:r>
            <a:endParaRPr lang="tr-TR" b="1" dirty="0"/>
          </a:p>
        </p:txBody>
      </p:sp>
    </p:spTree>
    <p:extLst>
      <p:ext uri="{BB962C8B-B14F-4D97-AF65-F5344CB8AC3E}">
        <p14:creationId xmlns:p14="http://schemas.microsoft.com/office/powerpoint/2010/main" val="174559332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Dağıtım Panoları</a:t>
            </a:r>
            <a:endParaRPr lang="tr-TR" dirty="0"/>
          </a:p>
        </p:txBody>
      </p:sp>
      <p:sp>
        <p:nvSpPr>
          <p:cNvPr id="3" name="Content Placeholder 2"/>
          <p:cNvSpPr>
            <a:spLocks noGrp="1"/>
          </p:cNvSpPr>
          <p:nvPr>
            <p:ph idx="1"/>
          </p:nvPr>
        </p:nvSpPr>
        <p:spPr/>
        <p:txBody>
          <a:bodyPr/>
          <a:lstStyle/>
          <a:p>
            <a:r>
              <a:rPr lang="tr-TR" dirty="0" smtClean="0"/>
              <a:t>Tek Faz Dağıtım Panoları</a:t>
            </a:r>
          </a:p>
          <a:p>
            <a:r>
              <a:rPr lang="tr-TR" dirty="0" smtClean="0"/>
              <a:t>1 ,2,3,4,6,8,10,12 +isteğe uygun imalat</a:t>
            </a:r>
          </a:p>
          <a:p>
            <a:r>
              <a:rPr lang="tr-TR" dirty="0" smtClean="0"/>
              <a:t>Üç </a:t>
            </a:r>
            <a:r>
              <a:rPr lang="tr-TR" dirty="0"/>
              <a:t>Faz Dağıtım </a:t>
            </a:r>
            <a:r>
              <a:rPr lang="tr-TR" dirty="0" smtClean="0"/>
              <a:t>Panoları</a:t>
            </a:r>
          </a:p>
          <a:p>
            <a:r>
              <a:rPr lang="tr-TR" dirty="0" smtClean="0"/>
              <a:t>3x4 yollu</a:t>
            </a:r>
          </a:p>
          <a:p>
            <a:r>
              <a:rPr lang="tr-TR" dirty="0" smtClean="0"/>
              <a:t>3x6 yollu</a:t>
            </a:r>
          </a:p>
          <a:p>
            <a:r>
              <a:rPr lang="tr-TR" dirty="0" smtClean="0"/>
              <a:t>3x8 </a:t>
            </a:r>
            <a:r>
              <a:rPr lang="tr-TR" dirty="0"/>
              <a:t>yollu</a:t>
            </a:r>
          </a:p>
          <a:p>
            <a:r>
              <a:rPr lang="tr-TR" dirty="0" smtClean="0"/>
              <a:t>3x12 yollu +</a:t>
            </a:r>
            <a:r>
              <a:rPr lang="tr-TR" dirty="0"/>
              <a:t>isteğe uygun imalat</a:t>
            </a:r>
          </a:p>
          <a:p>
            <a:endParaRPr lang="tr-TR" dirty="0"/>
          </a:p>
          <a:p>
            <a:endParaRPr lang="tr-TR" dirty="0"/>
          </a:p>
          <a:p>
            <a:endParaRPr lang="tr-TR" dirty="0"/>
          </a:p>
        </p:txBody>
      </p:sp>
    </p:spTree>
    <p:extLst>
      <p:ext uri="{BB962C8B-B14F-4D97-AF65-F5344CB8AC3E}">
        <p14:creationId xmlns:p14="http://schemas.microsoft.com/office/powerpoint/2010/main" val="100162034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Desktop\eete 162 ders  2015\lamba anahtar şemaları\images (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98" y="908720"/>
            <a:ext cx="4532637"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C:\Users\Admin\Desktop\eete 162 ders  2015\lamba anahtar şemaları\example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23" y="3843287"/>
            <a:ext cx="4298611" cy="2753995"/>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Admin\Desktop\eete 162 ders  2015\lamba anahtar şemaları\DX-RANGE-SPN-S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1096" y="404664"/>
            <a:ext cx="3666406" cy="29523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74558" y="219998"/>
            <a:ext cx="7644849" cy="523220"/>
          </a:xfrm>
          <a:prstGeom prst="rect">
            <a:avLst/>
          </a:prstGeom>
        </p:spPr>
        <p:txBody>
          <a:bodyPr wrap="square">
            <a:spAutoFit/>
          </a:bodyPr>
          <a:lstStyle/>
          <a:p>
            <a:r>
              <a:rPr lang="tr-TR" sz="2800" dirty="0"/>
              <a:t>Tek Faz Dağıtım Panoları</a:t>
            </a:r>
          </a:p>
        </p:txBody>
      </p:sp>
    </p:spTree>
    <p:extLst>
      <p:ext uri="{BB962C8B-B14F-4D97-AF65-F5344CB8AC3E}">
        <p14:creationId xmlns:p14="http://schemas.microsoft.com/office/powerpoint/2010/main" val="210647815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dmin\Desktop\eete 162 ders  2015\lamba anahtar şemaları\Dagitim-Panolari_img_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515" y="908720"/>
            <a:ext cx="8658962" cy="5760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8541" y="188640"/>
            <a:ext cx="8034893" cy="523220"/>
          </a:xfrm>
          <a:prstGeom prst="rect">
            <a:avLst/>
          </a:prstGeom>
        </p:spPr>
        <p:txBody>
          <a:bodyPr wrap="square">
            <a:spAutoFit/>
          </a:bodyPr>
          <a:lstStyle/>
          <a:p>
            <a:r>
              <a:rPr lang="tr-TR" sz="2800" dirty="0"/>
              <a:t>Üç Faz Dağıtım Panoları</a:t>
            </a:r>
          </a:p>
        </p:txBody>
      </p:sp>
    </p:spTree>
    <p:extLst>
      <p:ext uri="{BB962C8B-B14F-4D97-AF65-F5344CB8AC3E}">
        <p14:creationId xmlns:p14="http://schemas.microsoft.com/office/powerpoint/2010/main" val="108962615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dmin\Desktop\eete 162 ders  2015\lamba anahtar şemaları\images (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97" y="548680"/>
            <a:ext cx="3978442" cy="2880320"/>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C:\Users\Admin\Desktop\eete 162 ders  2015\lamba anahtar şemaları\images (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061" y="620688"/>
            <a:ext cx="3666407" cy="2736304"/>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C:\Users\Admin\Desktop\eete 162 ders  2015\lamba anahtar şemaları\images (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567" y="3933056"/>
            <a:ext cx="2886321"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7653" name="Picture 5" descr="C:\Users\Admin\Desktop\eete 162 ders  2015\lamba anahtar şemaları\temg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6619" y="3573016"/>
            <a:ext cx="3490370" cy="3245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03872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Admin\Desktop\eete 162 ders  2015\lamba anahtar şemaları\Kuvvet-Projeleri_img_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08" y="836712"/>
            <a:ext cx="9691985"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55969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a:t>MCB ler</a:t>
            </a:r>
            <a:br>
              <a:rPr lang="tr-TR" dirty="0"/>
            </a:br>
            <a:endParaRPr lang="tr-TR" dirty="0"/>
          </a:p>
        </p:txBody>
      </p:sp>
      <p:sp>
        <p:nvSpPr>
          <p:cNvPr id="3" name="Content Placeholder 2"/>
          <p:cNvSpPr>
            <a:spLocks noGrp="1"/>
          </p:cNvSpPr>
          <p:nvPr>
            <p:ph idx="1"/>
          </p:nvPr>
        </p:nvSpPr>
        <p:spPr>
          <a:xfrm>
            <a:off x="584515" y="1196752"/>
            <a:ext cx="9205023" cy="1080120"/>
          </a:xfrm>
        </p:spPr>
        <p:txBody>
          <a:bodyPr>
            <a:noAutofit/>
          </a:bodyPr>
          <a:lstStyle/>
          <a:p>
            <a:r>
              <a:rPr lang="tr-TR" sz="2400" dirty="0" smtClean="0"/>
              <a:t>Termik Manyetik Kesiciler</a:t>
            </a:r>
          </a:p>
          <a:p>
            <a:r>
              <a:rPr lang="tr-TR" sz="2400" dirty="0" smtClean="0"/>
              <a:t>6-10-16-20-25-32-45-63-80-100 Amp akim kapasiteli tipleri vardır</a:t>
            </a:r>
          </a:p>
          <a:p>
            <a:r>
              <a:rPr lang="tr-TR" sz="2400" dirty="0" smtClean="0"/>
              <a:t>B-C VE D tipleri vardır</a:t>
            </a:r>
            <a:endParaRPr lang="tr-TR" sz="2400" dirty="0"/>
          </a:p>
        </p:txBody>
      </p:sp>
      <p:sp>
        <p:nvSpPr>
          <p:cNvPr id="4" name="Rectangle 3"/>
          <p:cNvSpPr/>
          <p:nvPr/>
        </p:nvSpPr>
        <p:spPr>
          <a:xfrm>
            <a:off x="452488" y="3068960"/>
            <a:ext cx="8788998" cy="1815882"/>
          </a:xfrm>
          <a:prstGeom prst="rect">
            <a:avLst/>
          </a:prstGeom>
        </p:spPr>
        <p:txBody>
          <a:bodyPr wrap="square">
            <a:spAutoFit/>
          </a:bodyPr>
          <a:lstStyle/>
          <a:p>
            <a:r>
              <a:rPr lang="tr-TR" sz="2800" i="1" dirty="0" smtClean="0"/>
              <a:t>B </a:t>
            </a:r>
            <a:r>
              <a:rPr lang="tr-TR" sz="2800" i="1" dirty="0"/>
              <a:t>tipi sigorta çabuk açan </a:t>
            </a:r>
            <a:r>
              <a:rPr lang="tr-TR" sz="2800" i="1" dirty="0" smtClean="0"/>
              <a:t>D </a:t>
            </a:r>
            <a:r>
              <a:rPr lang="tr-TR" sz="2800" i="1" dirty="0"/>
              <a:t>tipi ise geç açan sigorta </a:t>
            </a:r>
            <a:r>
              <a:rPr lang="tr-TR" sz="2800" i="1" dirty="0" smtClean="0"/>
              <a:t> D </a:t>
            </a:r>
            <a:r>
              <a:rPr lang="tr-TR" sz="2800" i="1" dirty="0"/>
              <a:t>tipi ise </a:t>
            </a:r>
            <a:r>
              <a:rPr lang="tr-TR" sz="2800" i="1" dirty="0" smtClean="0"/>
              <a:t>daha da geç </a:t>
            </a:r>
            <a:r>
              <a:rPr lang="tr-TR" sz="2800" i="1" dirty="0"/>
              <a:t>açan sigorta </a:t>
            </a:r>
            <a:r>
              <a:rPr lang="tr-TR" sz="2800" i="1" dirty="0" smtClean="0"/>
              <a:t>demektir</a:t>
            </a:r>
            <a:r>
              <a:rPr lang="tr-TR" sz="2800" i="1" dirty="0"/>
              <a:t>. </a:t>
            </a:r>
            <a:r>
              <a:rPr lang="tr-TR" sz="2800" i="1" dirty="0" smtClean="0"/>
              <a:t>Cve D </a:t>
            </a:r>
            <a:r>
              <a:rPr lang="tr-TR" sz="2800" i="1" dirty="0"/>
              <a:t>tipi sigorta genelde motorlarda kullanılır. </a:t>
            </a:r>
            <a:r>
              <a:rPr lang="tr-TR" sz="2800" i="1" dirty="0" smtClean="0"/>
              <a:t>B </a:t>
            </a:r>
            <a:r>
              <a:rPr lang="tr-TR" sz="2800" i="1" dirty="0"/>
              <a:t>tipi ağırlıklı olarak konutlarda kullanılır.</a:t>
            </a:r>
            <a:endParaRPr lang="tr-TR" sz="2800" dirty="0"/>
          </a:p>
        </p:txBody>
      </p:sp>
      <p:sp>
        <p:nvSpPr>
          <p:cNvPr id="5" name="Rectangle 4"/>
          <p:cNvSpPr/>
          <p:nvPr/>
        </p:nvSpPr>
        <p:spPr>
          <a:xfrm>
            <a:off x="480525" y="5085184"/>
            <a:ext cx="8814979" cy="1569660"/>
          </a:xfrm>
          <a:prstGeom prst="rect">
            <a:avLst/>
          </a:prstGeom>
        </p:spPr>
        <p:txBody>
          <a:bodyPr wrap="square">
            <a:spAutoFit/>
          </a:bodyPr>
          <a:lstStyle/>
          <a:p>
            <a:r>
              <a:rPr lang="en-US" sz="3200" dirty="0"/>
              <a:t>Type B </a:t>
            </a:r>
            <a:r>
              <a:rPr lang="en-US" sz="3200" dirty="0" smtClean="0"/>
              <a:t>– </a:t>
            </a:r>
            <a:r>
              <a:rPr lang="tr-TR" sz="3200" dirty="0" smtClean="0"/>
              <a:t>Tam yükün 3-5 katında hemen açar</a:t>
            </a:r>
            <a:r>
              <a:rPr lang="en-US" sz="3200" dirty="0"/>
              <a:t/>
            </a:r>
            <a:br>
              <a:rPr lang="en-US" sz="3200" dirty="0"/>
            </a:br>
            <a:r>
              <a:rPr lang="en-US" sz="3200" dirty="0"/>
              <a:t>Type C - </a:t>
            </a:r>
            <a:r>
              <a:rPr lang="tr-TR" sz="3200" dirty="0"/>
              <a:t>Tam yükün </a:t>
            </a:r>
            <a:r>
              <a:rPr lang="tr-TR" sz="3200" dirty="0" smtClean="0"/>
              <a:t>5-10 </a:t>
            </a:r>
            <a:r>
              <a:rPr lang="tr-TR" sz="3200" dirty="0"/>
              <a:t>katında hemen </a:t>
            </a:r>
            <a:r>
              <a:rPr lang="tr-TR" sz="3200" dirty="0" smtClean="0"/>
              <a:t>açar</a:t>
            </a:r>
            <a:r>
              <a:rPr lang="en-US" sz="3200" dirty="0"/>
              <a:t/>
            </a:r>
            <a:br>
              <a:rPr lang="en-US" sz="3200" dirty="0"/>
            </a:br>
            <a:r>
              <a:rPr lang="en-US" sz="3200" dirty="0"/>
              <a:t>Type D - </a:t>
            </a:r>
            <a:r>
              <a:rPr lang="tr-TR" sz="3200" dirty="0"/>
              <a:t>Tam yükün </a:t>
            </a:r>
            <a:r>
              <a:rPr lang="tr-TR" sz="3200" dirty="0" smtClean="0"/>
              <a:t>10-20 </a:t>
            </a:r>
            <a:r>
              <a:rPr lang="tr-TR" sz="3200" dirty="0"/>
              <a:t>katında hemen açar </a:t>
            </a:r>
            <a:r>
              <a:rPr lang="en-US" dirty="0"/>
              <a:t> </a:t>
            </a:r>
            <a:endParaRPr lang="tr-TR" dirty="0"/>
          </a:p>
        </p:txBody>
      </p:sp>
    </p:spTree>
    <p:extLst>
      <p:ext uri="{BB962C8B-B14F-4D97-AF65-F5344CB8AC3E}">
        <p14:creationId xmlns:p14="http://schemas.microsoft.com/office/powerpoint/2010/main" val="328562563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3" name="Object 2"/>
          <p:cNvGraphicFramePr>
            <a:graphicFrameLocks noChangeAspect="1"/>
          </p:cNvGraphicFramePr>
          <p:nvPr>
            <p:extLst>
              <p:ext uri="{D42A27DB-BD31-4B8C-83A1-F6EECF244321}">
                <p14:modId xmlns:p14="http://schemas.microsoft.com/office/powerpoint/2010/main" val="3865724041"/>
              </p:ext>
            </p:extLst>
          </p:nvPr>
        </p:nvGraphicFramePr>
        <p:xfrm>
          <a:off x="778698" y="836712"/>
          <a:ext cx="8348605" cy="5703148"/>
        </p:xfrm>
        <a:graphic>
          <a:graphicData uri="http://schemas.openxmlformats.org/presentationml/2006/ole">
            <mc:AlternateContent xmlns:mc="http://schemas.openxmlformats.org/markup-compatibility/2006">
              <mc:Choice xmlns:v="urn:schemas-microsoft-com:vml" Requires="v">
                <p:oleObj spid="_x0000_s8211" name="Picture" r:id="rId3" imgW="3593592" imgH="2654808" progId="Word.Picture.8">
                  <p:embed/>
                </p:oleObj>
              </mc:Choice>
              <mc:Fallback>
                <p:oleObj name="Picture" r:id="rId3" imgW="3593592" imgH="2654808"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98" y="836712"/>
                        <a:ext cx="8348605" cy="5703148"/>
                      </a:xfrm>
                      <a:prstGeom prst="rect">
                        <a:avLst/>
                      </a:prstGeom>
                      <a:noFill/>
                    </p:spPr>
                  </p:pic>
                </p:oleObj>
              </mc:Fallback>
            </mc:AlternateContent>
          </a:graphicData>
        </a:graphic>
      </p:graphicFrame>
    </p:spTree>
    <p:extLst>
      <p:ext uri="{BB962C8B-B14F-4D97-AF65-F5344CB8AC3E}">
        <p14:creationId xmlns:p14="http://schemas.microsoft.com/office/powerpoint/2010/main" val="184549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4218" y="404814"/>
            <a:ext cx="8659151" cy="4770437"/>
          </a:xfrm>
          <a:prstGeom prst="rect">
            <a:avLst/>
          </a:prstGeom>
        </p:spPr>
        <p:txBody>
          <a:bodyPr>
            <a:spAutoFit/>
          </a:bodyPr>
          <a:lstStyle/>
          <a:p>
            <a:pPr>
              <a:buFont typeface="Times New Roman" pitchFamily="16" charset="0"/>
              <a:buNone/>
              <a:defRPr/>
            </a:pPr>
            <a:r>
              <a:rPr lang="tr-TR" sz="2800" b="1" dirty="0">
                <a:solidFill>
                  <a:srgbClr val="0000CC"/>
                </a:solidFill>
                <a:effectLst>
                  <a:outerShdw blurRad="38100" dist="38100" dir="2700000" algn="tl">
                    <a:srgbClr val="C0C0C0"/>
                  </a:outerShdw>
                </a:effectLst>
                <a:latin typeface="Arial Rounded MT Bold" pitchFamily="32" charset="0"/>
              </a:rPr>
              <a:t>Yarı İletken</a:t>
            </a:r>
            <a:endParaRPr lang="tr-TR" sz="2800" dirty="0">
              <a:solidFill>
                <a:schemeClr val="tx1"/>
              </a:solidFill>
              <a:latin typeface="Times New Roman" pitchFamily="16" charset="0"/>
            </a:endParaRPr>
          </a:p>
          <a:p>
            <a:pPr>
              <a:buFont typeface="Times New Roman" pitchFamily="16" charset="0"/>
              <a:buNone/>
              <a:defRPr/>
            </a:pPr>
            <a:r>
              <a:rPr lang="tr-TR" sz="2800" dirty="0">
                <a:solidFill>
                  <a:schemeClr val="tx1"/>
                </a:solidFill>
                <a:latin typeface="Times New Roman" pitchFamily="16" charset="0"/>
              </a:rPr>
              <a:t>Elektrik enerjisini iletkenlerden az, yalıtkanlardan daha fazla iletebilen maddelere yarı iletken maddeler denir. Silisyum, germanyum, karbon (kömür), bakır oksit yarı iletken maddelerdir.</a:t>
            </a:r>
          </a:p>
          <a:p>
            <a:pPr>
              <a:buFont typeface="Times New Roman" pitchFamily="16" charset="0"/>
              <a:buNone/>
              <a:defRPr/>
            </a:pPr>
            <a:r>
              <a:rPr lang="tr-TR" sz="2800" dirty="0">
                <a:solidFill>
                  <a:schemeClr val="tx1"/>
                </a:solidFill>
                <a:latin typeface="Times New Roman" pitchFamily="16" charset="0"/>
              </a:rPr>
              <a:t> 2. Elektrik enerjisini iletkenlerden daha iyi iletebilen maddelere </a:t>
            </a:r>
            <a:r>
              <a:rPr lang="tr-TR" sz="2800" dirty="0">
                <a:solidFill>
                  <a:srgbClr val="FF0000"/>
                </a:solidFill>
                <a:latin typeface="Times New Roman" pitchFamily="16" charset="0"/>
              </a:rPr>
              <a:t>süper iletken maddeler </a:t>
            </a:r>
            <a:r>
              <a:rPr lang="tr-TR" sz="2800" dirty="0">
                <a:solidFill>
                  <a:schemeClr val="tx1"/>
                </a:solidFill>
                <a:latin typeface="Times New Roman" pitchFamily="16" charset="0"/>
              </a:rPr>
              <a:t>denir. Altın, gümüş, platin süper iletken maddelerdir. (Süper iletkenler sıcaklık azaldığında direnç küçüldüğü için elektrik akımını daha iyi iletirler). </a:t>
            </a:r>
          </a:p>
          <a:p>
            <a:pPr>
              <a:buFont typeface="Times New Roman" pitchFamily="16" charset="0"/>
              <a:buNone/>
              <a:defRPr/>
            </a:pPr>
            <a:r>
              <a:rPr lang="tr-TR" dirty="0">
                <a:solidFill>
                  <a:schemeClr val="tx1"/>
                </a:solidFill>
                <a:latin typeface="Times New Roman" pitchFamily="16" charset="0"/>
              </a:rPr>
              <a:t>.</a:t>
            </a:r>
          </a:p>
        </p:txBody>
      </p:sp>
      <p:sp>
        <p:nvSpPr>
          <p:cNvPr id="195587" name="Slide Number Placeholder 2"/>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1F95C2AD-3033-458A-B4E7-0CE733E6BDF7}" type="slidenum">
              <a:rPr lang="tr-TR" sz="1400" smtClean="0">
                <a:solidFill>
                  <a:srgbClr val="FFFFFF"/>
                </a:solidFill>
              </a:rPr>
              <a:pPr eaLnBrk="1" hangingPunct="1">
                <a:buFont typeface="Times New Roman" pitchFamily="18" charset="0"/>
                <a:buNone/>
              </a:pPr>
              <a:t>23</a:t>
            </a:fld>
            <a:endParaRPr lang="tr-TR" sz="1400" smtClean="0">
              <a:solidFill>
                <a:srgbClr val="FFFFFF"/>
              </a:solidFill>
            </a:endParaRPr>
          </a:p>
        </p:txBody>
      </p:sp>
    </p:spTree>
    <p:extLst>
      <p:ext uri="{BB962C8B-B14F-4D97-AF65-F5344CB8AC3E}">
        <p14:creationId xmlns:p14="http://schemas.microsoft.com/office/powerpoint/2010/main" val="2911205976"/>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trip_a"/>
          <p:cNvPicPr>
            <a:picLocks noChangeAspect="1" noChangeArrowheads="1"/>
          </p:cNvPicPr>
          <p:nvPr/>
        </p:nvPicPr>
        <p:blipFill>
          <a:blip r:embed="rId2">
            <a:extLst>
              <a:ext uri="{28A0092B-C50C-407E-A947-70E740481C1C}">
                <a14:useLocalDpi xmlns:a14="http://schemas.microsoft.com/office/drawing/2010/main" val="0"/>
              </a:ext>
            </a:extLst>
          </a:blip>
          <a:srcRect r="56317" b="664"/>
          <a:stretch>
            <a:fillRect/>
          </a:stretch>
        </p:blipFill>
        <p:spPr bwMode="auto">
          <a:xfrm>
            <a:off x="584515" y="116633"/>
            <a:ext cx="8814979" cy="65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502066" y="1516143"/>
            <a:ext cx="1514830" cy="646331"/>
          </a:xfrm>
          <a:prstGeom prst="rect">
            <a:avLst/>
          </a:prstGeom>
          <a:solidFill>
            <a:schemeClr val="bg2"/>
          </a:solidFill>
        </p:spPr>
        <p:txBody>
          <a:bodyPr wrap="square">
            <a:spAutoFit/>
          </a:bodyPr>
          <a:lstStyle/>
          <a:p>
            <a:r>
              <a:rPr lang="tr-TR" dirty="0" smtClean="0"/>
              <a:t>Tetikleme kolu</a:t>
            </a:r>
            <a:endParaRPr lang="tr-TR" dirty="0"/>
          </a:p>
        </p:txBody>
      </p:sp>
      <p:sp>
        <p:nvSpPr>
          <p:cNvPr id="10" name="Rectangle 9"/>
          <p:cNvSpPr/>
          <p:nvPr/>
        </p:nvSpPr>
        <p:spPr>
          <a:xfrm>
            <a:off x="4640966" y="153256"/>
            <a:ext cx="2262251" cy="369332"/>
          </a:xfrm>
          <a:prstGeom prst="rect">
            <a:avLst/>
          </a:prstGeom>
          <a:solidFill>
            <a:schemeClr val="bg2"/>
          </a:solidFill>
        </p:spPr>
        <p:txBody>
          <a:bodyPr wrap="square">
            <a:spAutoFit/>
          </a:bodyPr>
          <a:lstStyle/>
          <a:p>
            <a:r>
              <a:rPr lang="tr-TR" dirty="0" smtClean="0"/>
              <a:t>Akım      Çıkış</a:t>
            </a:r>
            <a:endParaRPr lang="tr-TR" dirty="0"/>
          </a:p>
        </p:txBody>
      </p:sp>
      <p:sp>
        <p:nvSpPr>
          <p:cNvPr id="2" name="Down Arrow 1"/>
          <p:cNvSpPr/>
          <p:nvPr/>
        </p:nvSpPr>
        <p:spPr>
          <a:xfrm rot="10800000">
            <a:off x="6084126" y="337922"/>
            <a:ext cx="507056" cy="12908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own Arrow 2"/>
          <p:cNvSpPr/>
          <p:nvPr/>
        </p:nvSpPr>
        <p:spPr>
          <a:xfrm rot="10997522" flipH="1">
            <a:off x="7871612" y="4055471"/>
            <a:ext cx="182046" cy="902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12"/>
          <p:cNvSpPr/>
          <p:nvPr/>
        </p:nvSpPr>
        <p:spPr>
          <a:xfrm>
            <a:off x="3626853" y="4638511"/>
            <a:ext cx="2457273" cy="646331"/>
          </a:xfrm>
          <a:prstGeom prst="rect">
            <a:avLst/>
          </a:prstGeom>
          <a:solidFill>
            <a:schemeClr val="bg2"/>
          </a:solidFill>
        </p:spPr>
        <p:txBody>
          <a:bodyPr wrap="square">
            <a:spAutoFit/>
          </a:bodyPr>
          <a:lstStyle/>
          <a:p>
            <a:r>
              <a:rPr lang="tr-TR" dirty="0" smtClean="0"/>
              <a:t>Pin</a:t>
            </a:r>
          </a:p>
          <a:p>
            <a:endParaRPr lang="tr-TR" dirty="0"/>
          </a:p>
        </p:txBody>
      </p:sp>
      <p:sp>
        <p:nvSpPr>
          <p:cNvPr id="14" name="Rectangle 13"/>
          <p:cNvSpPr/>
          <p:nvPr/>
        </p:nvSpPr>
        <p:spPr>
          <a:xfrm>
            <a:off x="1910663" y="5934671"/>
            <a:ext cx="2106234" cy="646331"/>
          </a:xfrm>
          <a:prstGeom prst="rect">
            <a:avLst/>
          </a:prstGeom>
          <a:solidFill>
            <a:schemeClr val="bg2"/>
          </a:solidFill>
        </p:spPr>
        <p:txBody>
          <a:bodyPr wrap="square">
            <a:spAutoFit/>
          </a:bodyPr>
          <a:lstStyle/>
          <a:p>
            <a:r>
              <a:rPr lang="tr-TR" dirty="0" smtClean="0"/>
              <a:t>Açtırma Mekanizma kolu</a:t>
            </a:r>
            <a:endParaRPr lang="tr-TR" dirty="0"/>
          </a:p>
        </p:txBody>
      </p:sp>
      <p:sp>
        <p:nvSpPr>
          <p:cNvPr id="15" name="Rectangle 14"/>
          <p:cNvSpPr/>
          <p:nvPr/>
        </p:nvSpPr>
        <p:spPr>
          <a:xfrm>
            <a:off x="584515" y="4361511"/>
            <a:ext cx="1748856" cy="923330"/>
          </a:xfrm>
          <a:prstGeom prst="rect">
            <a:avLst/>
          </a:prstGeom>
          <a:solidFill>
            <a:schemeClr val="bg2"/>
          </a:solidFill>
        </p:spPr>
        <p:txBody>
          <a:bodyPr wrap="square">
            <a:spAutoFit/>
          </a:bodyPr>
          <a:lstStyle/>
          <a:p>
            <a:r>
              <a:rPr lang="tr-TR" dirty="0" smtClean="0"/>
              <a:t>YAY</a:t>
            </a:r>
          </a:p>
          <a:p>
            <a:endParaRPr lang="tr-TR" dirty="0"/>
          </a:p>
          <a:p>
            <a:endParaRPr lang="tr-TR" dirty="0"/>
          </a:p>
        </p:txBody>
      </p:sp>
    </p:spTree>
    <p:extLst>
      <p:ext uri="{BB962C8B-B14F-4D97-AF65-F5344CB8AC3E}">
        <p14:creationId xmlns:p14="http://schemas.microsoft.com/office/powerpoint/2010/main" val="1977399242"/>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ip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758" y="1886652"/>
            <a:ext cx="9284545" cy="45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02066" y="1885474"/>
            <a:ext cx="1514830" cy="369332"/>
          </a:xfrm>
          <a:prstGeom prst="rect">
            <a:avLst/>
          </a:prstGeom>
          <a:solidFill>
            <a:schemeClr val="bg2"/>
          </a:solidFill>
        </p:spPr>
        <p:txBody>
          <a:bodyPr wrap="square">
            <a:spAutoFit/>
          </a:bodyPr>
          <a:lstStyle/>
          <a:p>
            <a:r>
              <a:rPr lang="tr-TR" dirty="0" smtClean="0"/>
              <a:t>Akım girişi</a:t>
            </a:r>
            <a:endParaRPr lang="tr-TR" dirty="0"/>
          </a:p>
        </p:txBody>
      </p:sp>
      <p:sp>
        <p:nvSpPr>
          <p:cNvPr id="4" name="Rectangle 3"/>
          <p:cNvSpPr/>
          <p:nvPr/>
        </p:nvSpPr>
        <p:spPr>
          <a:xfrm>
            <a:off x="2586133" y="3356992"/>
            <a:ext cx="1430764" cy="369332"/>
          </a:xfrm>
          <a:prstGeom prst="rect">
            <a:avLst/>
          </a:prstGeom>
          <a:solidFill>
            <a:schemeClr val="bg2"/>
          </a:solidFill>
        </p:spPr>
        <p:txBody>
          <a:bodyPr wrap="square">
            <a:spAutoFit/>
          </a:bodyPr>
          <a:lstStyle/>
          <a:p>
            <a:r>
              <a:rPr lang="tr-TR" dirty="0" smtClean="0"/>
              <a:t>Akım çıkışı</a:t>
            </a:r>
            <a:endParaRPr lang="tr-TR" dirty="0"/>
          </a:p>
        </p:txBody>
      </p:sp>
      <p:sp>
        <p:nvSpPr>
          <p:cNvPr id="5" name="Rectangle 4"/>
          <p:cNvSpPr/>
          <p:nvPr/>
        </p:nvSpPr>
        <p:spPr>
          <a:xfrm>
            <a:off x="308758" y="5332567"/>
            <a:ext cx="1527508" cy="830997"/>
          </a:xfrm>
          <a:prstGeom prst="rect">
            <a:avLst/>
          </a:prstGeom>
          <a:solidFill>
            <a:schemeClr val="bg2"/>
          </a:solidFill>
        </p:spPr>
        <p:txBody>
          <a:bodyPr wrap="square">
            <a:spAutoFit/>
          </a:bodyPr>
          <a:lstStyle/>
          <a:p>
            <a:r>
              <a:rPr lang="tr-TR" sz="2400" dirty="0" smtClean="0"/>
              <a:t>Yay</a:t>
            </a:r>
          </a:p>
          <a:p>
            <a:endParaRPr lang="tr-TR" sz="2400" dirty="0"/>
          </a:p>
        </p:txBody>
      </p:sp>
      <p:sp>
        <p:nvSpPr>
          <p:cNvPr id="6" name="Rectangle 5"/>
          <p:cNvSpPr/>
          <p:nvPr/>
        </p:nvSpPr>
        <p:spPr>
          <a:xfrm>
            <a:off x="3259481" y="5147901"/>
            <a:ext cx="1514830" cy="646331"/>
          </a:xfrm>
          <a:prstGeom prst="rect">
            <a:avLst/>
          </a:prstGeom>
          <a:solidFill>
            <a:schemeClr val="bg2"/>
          </a:solidFill>
        </p:spPr>
        <p:txBody>
          <a:bodyPr wrap="square">
            <a:spAutoFit/>
          </a:bodyPr>
          <a:lstStyle/>
          <a:p>
            <a:r>
              <a:rPr lang="tr-TR" dirty="0" smtClean="0"/>
              <a:t>Tetikleme kolu</a:t>
            </a:r>
            <a:endParaRPr lang="tr-TR" dirty="0"/>
          </a:p>
        </p:txBody>
      </p:sp>
      <p:sp>
        <p:nvSpPr>
          <p:cNvPr id="7" name="Rectangle 6"/>
          <p:cNvSpPr/>
          <p:nvPr/>
        </p:nvSpPr>
        <p:spPr>
          <a:xfrm>
            <a:off x="2924775" y="5794231"/>
            <a:ext cx="1514830" cy="369332"/>
          </a:xfrm>
          <a:prstGeom prst="rect">
            <a:avLst/>
          </a:prstGeom>
          <a:solidFill>
            <a:schemeClr val="bg2"/>
          </a:solidFill>
        </p:spPr>
        <p:txBody>
          <a:bodyPr wrap="square">
            <a:spAutoFit/>
          </a:bodyPr>
          <a:lstStyle/>
          <a:p>
            <a:r>
              <a:rPr lang="tr-TR" dirty="0" smtClean="0"/>
              <a:t>Pin</a:t>
            </a:r>
          </a:p>
        </p:txBody>
      </p:sp>
    </p:spTree>
    <p:extLst>
      <p:ext uri="{BB962C8B-B14F-4D97-AF65-F5344CB8AC3E}">
        <p14:creationId xmlns:p14="http://schemas.microsoft.com/office/powerpoint/2010/main" val="142281441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418058"/>
          </a:xfrm>
        </p:spPr>
        <p:txBody>
          <a:bodyPr>
            <a:normAutofit fontScale="90000"/>
          </a:bodyPr>
          <a:lstStyle/>
          <a:p>
            <a:r>
              <a:rPr lang="tr-TR" dirty="0" smtClean="0"/>
              <a:t>MCCB</a:t>
            </a:r>
            <a:endParaRPr lang="tr-TR" dirty="0"/>
          </a:p>
        </p:txBody>
      </p:sp>
      <p:sp>
        <p:nvSpPr>
          <p:cNvPr id="3" name="Content Placeholder 2"/>
          <p:cNvSpPr>
            <a:spLocks noGrp="1"/>
          </p:cNvSpPr>
          <p:nvPr>
            <p:ph idx="1"/>
          </p:nvPr>
        </p:nvSpPr>
        <p:spPr>
          <a:xfrm>
            <a:off x="116463" y="764704"/>
            <a:ext cx="9789537" cy="5616624"/>
          </a:xfrm>
        </p:spPr>
        <p:txBody>
          <a:bodyPr>
            <a:normAutofit fontScale="25000" lnSpcReduction="20000"/>
          </a:bodyPr>
          <a:lstStyle/>
          <a:p>
            <a:r>
              <a:rPr lang="tr-TR" sz="8000" b="1" u="sng" dirty="0"/>
              <a:t>Termik koruma</a:t>
            </a:r>
            <a:r>
              <a:rPr lang="tr-TR" sz="8000" dirty="0"/>
              <a:t> aşırı yüklere karşı cihazı koruma amaçlıdır, üzerinden aşırı akım geçen bimetal plakaların ısınarak eğilip devreyi açtırması prensibi ile çalışır bu koruma kısa devre halinde sağır kalır termik koruma devreyi açana kadar anlık çok yüksek aşırı akım sistemde tahribata yol açar.</a:t>
            </a:r>
            <a:br>
              <a:rPr lang="tr-TR" sz="8000" dirty="0"/>
            </a:br>
            <a:r>
              <a:rPr lang="tr-TR" sz="8000" b="1" u="sng" dirty="0"/>
              <a:t>Manyetik koruma</a:t>
            </a:r>
            <a:r>
              <a:rPr lang="tr-TR" sz="8000" dirty="0"/>
              <a:t> ise kısa devreye karşı korumadır kısa devre anındaki çok kısa süreli ve çok yüksek akım sisteme hasar vermeden geçen akımın oluşturduğumanyetik alan etkisi ile devreyi çok kısa bir sürede açtırır bu korumada alıcıyı aşırı yükten doğan aşırı akımdan korumaz. Bu iki koruma sistemi bir şalterde birleştirilerek (termik-manyetik koruma)kompakt şalter imal edilmiştir.</a:t>
            </a:r>
            <a:br>
              <a:rPr lang="tr-TR" sz="8000" dirty="0"/>
            </a:br>
            <a:r>
              <a:rPr lang="tr-TR" sz="8000" b="1" dirty="0"/>
              <a:t>sigorta+kontaktör+termik</a:t>
            </a:r>
            <a:r>
              <a:rPr lang="tr-TR" sz="8000" dirty="0"/>
              <a:t/>
            </a:r>
            <a:br>
              <a:rPr lang="tr-TR" sz="8000" dirty="0"/>
            </a:br>
            <a:r>
              <a:rPr lang="tr-TR" sz="8000" dirty="0"/>
              <a:t>Klasik olarak kullanılan sigorta+kontaktör+termik kombinasyonunda kontaktörün kontaklarının yapışması durumunda gerilim motora veya almaca doğru akmaya devam etmekte buda istenmeyen durumların ortaya çıkmasına sebep olmaktadır. Devreye bağlı olan termiğin yardımcı kontakları kontaktörün bobinine giden gerilimi kesmesine rağmen yapışmış olan kontaklar gerilimi almaca doğru göndermeye devam eder.</a:t>
            </a:r>
            <a:br>
              <a:rPr lang="tr-TR" sz="8000" dirty="0"/>
            </a:br>
            <a:r>
              <a:rPr lang="tr-TR" sz="8000" dirty="0"/>
              <a:t>Oysaki termik manyetik şalterler böyle durumlarda devreyi açarak kontaktör üzerindeki gerilimi kesmekte ve almaçların zarar görmesini engellemektedir.</a:t>
            </a:r>
            <a:br>
              <a:rPr lang="tr-TR" sz="8000" dirty="0"/>
            </a:br>
            <a:r>
              <a:rPr lang="tr-TR" sz="8000" dirty="0"/>
              <a:t>Çoğu uygulamada kısadevre akımı hesaplanmadan birşeyler yapılsa da aslında projelerde kısadevre hesapları dikkate alındığında sigortaların bu kısadevre koruma değerlerini kA olarak karşılayamadıklarını görürsünüz. Bu yüzden TMŞ, kompak şalter gibi isimlerle anılan ACB, MCCB kısaltmalarıyla kataloglarda bulabileceğiniz şalterler kullanılmaktadır.</a:t>
            </a:r>
            <a:r>
              <a:rPr lang="tr-TR" dirty="0"/>
              <a:t/>
            </a:r>
            <a:br>
              <a:rPr lang="tr-TR" dirty="0"/>
            </a:br>
            <a:r>
              <a:rPr lang="tr-TR" dirty="0"/>
              <a:t> </a:t>
            </a:r>
            <a:br>
              <a:rPr lang="tr-TR" dirty="0"/>
            </a:br>
            <a:r>
              <a:rPr lang="tr-TR" dirty="0"/>
              <a:t> </a:t>
            </a:r>
            <a:br>
              <a:rPr lang="tr-TR" dirty="0"/>
            </a:br>
            <a:endParaRPr lang="tr-TR" dirty="0"/>
          </a:p>
        </p:txBody>
      </p:sp>
    </p:spTree>
    <p:extLst>
      <p:ext uri="{BB962C8B-B14F-4D97-AF65-F5344CB8AC3E}">
        <p14:creationId xmlns:p14="http://schemas.microsoft.com/office/powerpoint/2010/main" val="317985043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39" y="620689"/>
            <a:ext cx="9711529" cy="4832092"/>
          </a:xfrm>
          <a:prstGeom prst="rect">
            <a:avLst/>
          </a:prstGeom>
        </p:spPr>
        <p:txBody>
          <a:bodyPr wrap="square">
            <a:spAutoFit/>
          </a:bodyPr>
          <a:lstStyle/>
          <a:p>
            <a:r>
              <a:rPr lang="tr-TR" sz="2800" dirty="0"/>
              <a:t>Termik-Manyetik Şalter (MCCB=Moulded Case Circuit Breaker) ile Anahtarlı Otomatik Sigorta (MCB=Miniatur Circuit Breaker) arasında Termik Manyetik Şalterlerin anma akımı ayar sahalarının olması dışında hiç bir fark yoktur...Eger yükümüz sabitse ve cektiği akım degeri sigorta standart degerlerinden biriyle örtüşüyorsa, Anahtarlı Otomatik Sigorta kullanmak daha ekonomiktir.Yok korudugumuz yük değişken veya çektiği akım hassas ise,Kısa devre kesme kapasitesini Anahtarlı Otomatik Sigorta karsılamıyorsa,salterimize düşük gerilim koruması veya uzaktan açtırma üniteleri ilave edeceksek vs.. gibi sebeblerden ötürü termik manyetik şalterler tercih edilir.</a:t>
            </a:r>
          </a:p>
        </p:txBody>
      </p:sp>
    </p:spTree>
    <p:extLst>
      <p:ext uri="{BB962C8B-B14F-4D97-AF65-F5344CB8AC3E}">
        <p14:creationId xmlns:p14="http://schemas.microsoft.com/office/powerpoint/2010/main" val="63788690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bilgicler.com.tr/wp-content/uploads/2012/09/Siemens-Mccb-3vl-Circuit-Breaker-3TF-Contac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567" y="476672"/>
            <a:ext cx="8580953" cy="2952328"/>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MCCB nedir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32" y="3429001"/>
            <a:ext cx="8268919" cy="3306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24223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166"/>
            <a:ext cx="10102609" cy="5632311"/>
          </a:xfrm>
          <a:prstGeom prst="rect">
            <a:avLst/>
          </a:prstGeom>
        </p:spPr>
        <p:txBody>
          <a:bodyPr wrap="square">
            <a:spAutoFit/>
          </a:bodyPr>
          <a:lstStyle/>
          <a:p>
            <a:r>
              <a:rPr lang="tr-TR" sz="2400" b="1" dirty="0"/>
              <a:t>IP Koruma Sınıfı Nedir? Seviyeleri Nelerdir? IP67 ve IP68 Ne Anlama Gelir?</a:t>
            </a:r>
          </a:p>
          <a:p>
            <a:pPr fontAlgn="t"/>
            <a:r>
              <a:rPr lang="tr-TR" sz="2400" dirty="0"/>
              <a:t>IP Code (IP Kodu)’un açılımı ‘international protection code (uluslararası koruma kodu)’ ya da ‘ingress protection code (giriş koruma kodu)’ olarak geçer. Açılımlarından da anlaşılacağı üzere IP koruma sınıfı elektrikle çalışan aletlerin dış etkenlere karşı dayanıklılığını belirlemek için Avrupa Komisyonu (CENELEC - Comité Européen de Normalisation Electrotechnique) tarafından geliştirilmiş uluslararası bir standarttır. Güvenli çalışma şartlarını belirtmek için elektrikli ürünlere IP kodu verilmelidir.   </a:t>
            </a:r>
            <a:br>
              <a:rPr lang="tr-TR" sz="2400" dirty="0"/>
            </a:br>
            <a:r>
              <a:rPr lang="tr-TR" sz="2400" dirty="0"/>
              <a:t>IP derecesi 2 veya 3 basamaklı bir sayıdır; 3. basamak IEC 60529 da yer almadığı için çoğunlukla kullanılmaz. Farklı etkilere karşı dayanıklılığı kolay ifade edebilmek için; IP derecelendirmesinde herbir basamak ayrı bir etkiye karşı korumayı ve basamaklardaki sayılar korumanın derecesini belirtir</a:t>
            </a:r>
            <a:r>
              <a:rPr lang="tr-TR" sz="2400" dirty="0" smtClean="0"/>
              <a:t>.</a:t>
            </a:r>
            <a:r>
              <a:rPr lang="tr-TR" sz="2400" dirty="0"/>
              <a:t/>
            </a:r>
            <a:br>
              <a:rPr lang="tr-TR" sz="2400" dirty="0"/>
            </a:br>
            <a:r>
              <a:rPr lang="tr-TR" sz="2400" dirty="0"/>
              <a:t>IP Sınıflandırmasında kullanılan basamakların anlamları:</a:t>
            </a:r>
            <a:br>
              <a:rPr lang="tr-TR" sz="2400" dirty="0"/>
            </a:br>
            <a:r>
              <a:rPr lang="tr-TR" sz="2400" dirty="0"/>
              <a:t>1. Katı cisimlere karşı koruma</a:t>
            </a:r>
            <a:br>
              <a:rPr lang="tr-TR" sz="2400" dirty="0"/>
            </a:br>
            <a:r>
              <a:rPr lang="tr-TR" sz="2400" dirty="0"/>
              <a:t>2. Sıvılardan korum</a:t>
            </a:r>
          </a:p>
        </p:txBody>
      </p:sp>
    </p:spTree>
    <p:extLst>
      <p:ext uri="{BB962C8B-B14F-4D97-AF65-F5344CB8AC3E}">
        <p14:creationId xmlns:p14="http://schemas.microsoft.com/office/powerpoint/2010/main" val="158583391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topsmart.com.tr/images/stories/diger/teknik/ipstadart_ip66_ip67_ip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86" y="603022"/>
            <a:ext cx="9839314" cy="62549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4515" y="603023"/>
            <a:ext cx="8736971" cy="584775"/>
          </a:xfrm>
          <a:prstGeom prst="rect">
            <a:avLst/>
          </a:prstGeom>
          <a:solidFill>
            <a:schemeClr val="bg1"/>
          </a:solidFill>
        </p:spPr>
        <p:txBody>
          <a:bodyPr wrap="square">
            <a:spAutoFit/>
          </a:bodyPr>
          <a:lstStyle/>
          <a:p>
            <a:r>
              <a:rPr lang="tr-TR" sz="3200" dirty="0" smtClean="0"/>
              <a:t>IP  KORUMA DERECELERİ TABLOSU</a:t>
            </a:r>
            <a:endParaRPr lang="tr-TR" sz="3200" dirty="0"/>
          </a:p>
        </p:txBody>
      </p:sp>
    </p:spTree>
    <p:extLst>
      <p:ext uri="{BB962C8B-B14F-4D97-AF65-F5344CB8AC3E}">
        <p14:creationId xmlns:p14="http://schemas.microsoft.com/office/powerpoint/2010/main" val="32396684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b="1" smtClean="0">
                <a:solidFill>
                  <a:srgbClr val="0000CC"/>
                </a:solidFill>
                <a:effectLst>
                  <a:outerShdw blurRad="38100" dist="38100" dir="2700000" algn="tl">
                    <a:srgbClr val="C0C0C0"/>
                  </a:outerShdw>
                </a:effectLst>
                <a:latin typeface="Arial Rounded MT Bold" pitchFamily="32" charset="0"/>
              </a:rPr>
              <a:t>Elektrik Devresi</a:t>
            </a:r>
          </a:p>
        </p:txBody>
      </p:sp>
      <p:sp>
        <p:nvSpPr>
          <p:cNvPr id="26626" name="Text Box 2"/>
          <p:cNvSpPr txBox="1">
            <a:spLocks noChangeArrowheads="1"/>
          </p:cNvSpPr>
          <p:nvPr/>
        </p:nvSpPr>
        <p:spPr bwMode="auto">
          <a:xfrm>
            <a:off x="541735" y="928688"/>
            <a:ext cx="833755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spcBef>
                <a:spcPts val="450"/>
              </a:spcBef>
              <a:buClr>
                <a:srgbClr val="FF0000"/>
              </a:buClr>
              <a:buFont typeface="Wingdings" pitchFamily="2" charset="2"/>
              <a:buChar char=""/>
            </a:pPr>
            <a:r>
              <a:rPr lang="tr-TR">
                <a:solidFill>
                  <a:schemeClr val="tx1"/>
                </a:solidFill>
                <a:latin typeface="Arial" charset="0"/>
              </a:rPr>
              <a:t>Elektrik akımını meydana getiren elektronlar, elektrik devresinden geçerek alıcıda başka bir enerjiye dönüşür. </a:t>
            </a:r>
          </a:p>
          <a:p>
            <a:pPr algn="just" eaLnBrk="1" hangingPunct="1">
              <a:spcBef>
                <a:spcPts val="450"/>
              </a:spcBef>
              <a:buClr>
                <a:srgbClr val="FF0000"/>
              </a:buClr>
              <a:buFont typeface="Wingdings" pitchFamily="2" charset="2"/>
              <a:buChar char=""/>
            </a:pPr>
            <a:r>
              <a:rPr lang="tr-TR">
                <a:solidFill>
                  <a:schemeClr val="tx1"/>
                </a:solidFill>
                <a:latin typeface="Arial" charset="0"/>
              </a:rPr>
              <a:t>Elektrik alıcılarının çalışması için sürekli elektrik akımı geçmelidir. </a:t>
            </a:r>
          </a:p>
          <a:p>
            <a:pPr algn="just" eaLnBrk="1" hangingPunct="1">
              <a:spcBef>
                <a:spcPts val="450"/>
              </a:spcBef>
              <a:buClr>
                <a:srgbClr val="FF0000"/>
              </a:buClr>
              <a:buFont typeface="Wingdings" pitchFamily="2" charset="2"/>
              <a:buChar char=""/>
            </a:pPr>
            <a:r>
              <a:rPr lang="tr-TR">
                <a:solidFill>
                  <a:schemeClr val="tx1"/>
                </a:solidFill>
                <a:latin typeface="Arial" charset="0"/>
              </a:rPr>
              <a:t>Bu akım alıcının devresine bağlanan elektrik enerji kaynağı ile temin edilir.</a:t>
            </a:r>
          </a:p>
          <a:p>
            <a:pPr algn="just" eaLnBrk="1" hangingPunct="1">
              <a:spcBef>
                <a:spcPts val="450"/>
              </a:spcBef>
              <a:buClr>
                <a:srgbClr val="FF0000"/>
              </a:buClr>
              <a:buFont typeface="Wingdings" pitchFamily="2" charset="2"/>
              <a:buChar char=""/>
            </a:pPr>
            <a:r>
              <a:rPr lang="tr-TR">
                <a:solidFill>
                  <a:schemeClr val="tx1"/>
                </a:solidFill>
                <a:latin typeface="Arial" charset="0"/>
              </a:rPr>
              <a:t>Enerji kaynağının bir ucundan çıkan elektronlar iletken- alıcı-iletken yolunu takip ederek diğer ucuna ulaşır.</a:t>
            </a:r>
          </a:p>
        </p:txBody>
      </p:sp>
      <p:pic>
        <p:nvPicPr>
          <p:cNvPr id="1966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256" y="4797426"/>
            <a:ext cx="4915165" cy="1370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6613"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F3C39FB3-1D0E-4674-ACD0-274D7AF592B6}" type="slidenum">
              <a:rPr lang="tr-TR" sz="1400" smtClean="0">
                <a:solidFill>
                  <a:srgbClr val="FFFFFF"/>
                </a:solidFill>
              </a:rPr>
              <a:pPr eaLnBrk="1" hangingPunct="1">
                <a:buFont typeface="Times New Roman" pitchFamily="18" charset="0"/>
                <a:buNone/>
              </a:pPr>
              <a:t>24</a:t>
            </a:fld>
            <a:endParaRPr lang="tr-TR" sz="1400" smtClean="0">
              <a:solidFill>
                <a:srgbClr val="FFFFFF"/>
              </a:solidFill>
            </a:endParaRPr>
          </a:p>
        </p:txBody>
      </p:sp>
    </p:spTree>
    <p:extLst>
      <p:ext uri="{BB962C8B-B14F-4D97-AF65-F5344CB8AC3E}">
        <p14:creationId xmlns:p14="http://schemas.microsoft.com/office/powerpoint/2010/main" val="4131150355"/>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26626">
                                            <p:txEl>
                                              <p:pRg st="0" end="0"/>
                                            </p:txEl>
                                          </p:spTgt>
                                        </p:tgtEl>
                                        <p:attrNameLst>
                                          <p:attrName>style.visibility</p:attrName>
                                        </p:attrNameLst>
                                      </p:cBhvr>
                                      <p:to>
                                        <p:strVal val="visible"/>
                                      </p:to>
                                    </p:set>
                                    <p:animEffect transition="in" filter="blinds(horizontal)">
                                      <p:cBhvr additive="repl">
                                        <p:cTn id="7" dur="500"/>
                                        <p:tgtEl>
                                          <p:spTgt spid="266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26626">
                                            <p:txEl>
                                              <p:pRg st="1" end="1"/>
                                            </p:txEl>
                                          </p:spTgt>
                                        </p:tgtEl>
                                        <p:attrNameLst>
                                          <p:attrName>style.visibility</p:attrName>
                                        </p:attrNameLst>
                                      </p:cBhvr>
                                      <p:to>
                                        <p:strVal val="visible"/>
                                      </p:to>
                                    </p:set>
                                    <p:animEffect transition="in" filter="blinds(horizontal)">
                                      <p:cBhvr additive="repl">
                                        <p:cTn id="12" dur="500"/>
                                        <p:tgtEl>
                                          <p:spTgt spid="266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additive="repl">
                                        <p:cTn id="16" dur="1" fill="hold">
                                          <p:stCondLst>
                                            <p:cond delay="0"/>
                                          </p:stCondLst>
                                        </p:cTn>
                                        <p:tgtEl>
                                          <p:spTgt spid="26626">
                                            <p:txEl>
                                              <p:pRg st="2" end="2"/>
                                            </p:txEl>
                                          </p:spTgt>
                                        </p:tgtEl>
                                        <p:attrNameLst>
                                          <p:attrName>style.visibility</p:attrName>
                                        </p:attrNameLst>
                                      </p:cBhvr>
                                      <p:to>
                                        <p:strVal val="visible"/>
                                      </p:to>
                                    </p:set>
                                    <p:animEffect transition="in" filter="blinds(horizontal)">
                                      <p:cBhvr additive="repl">
                                        <p:cTn id="17" dur="500"/>
                                        <p:tgtEl>
                                          <p:spTgt spid="266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additive="repl">
                                        <p:cTn id="21" dur="1" fill="hold">
                                          <p:stCondLst>
                                            <p:cond delay="0"/>
                                          </p:stCondLst>
                                        </p:cTn>
                                        <p:tgtEl>
                                          <p:spTgt spid="26626">
                                            <p:txEl>
                                              <p:pRg st="3" end="3"/>
                                            </p:txEl>
                                          </p:spTgt>
                                        </p:tgtEl>
                                        <p:attrNameLst>
                                          <p:attrName>style.visibility</p:attrName>
                                        </p:attrNameLst>
                                      </p:cBhvr>
                                      <p:to>
                                        <p:strVal val="visible"/>
                                      </p:to>
                                    </p:set>
                                    <p:animEffect transition="in" filter="blinds(horizontal)">
                                      <p:cBhvr additive="repl">
                                        <p:cTn id="22" dur="500"/>
                                        <p:tgtEl>
                                          <p:spTgt spid="266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b="1" smtClean="0">
                <a:solidFill>
                  <a:srgbClr val="0000CC"/>
                </a:solidFill>
                <a:effectLst>
                  <a:outerShdw blurRad="38100" dist="38100" dir="2700000" algn="tl">
                    <a:srgbClr val="C0C0C0"/>
                  </a:outerShdw>
                </a:effectLst>
                <a:latin typeface="Arial Rounded MT Bold" pitchFamily="32" charset="0"/>
              </a:rPr>
              <a:t>Açık Devre</a:t>
            </a:r>
          </a:p>
        </p:txBody>
      </p:sp>
      <p:sp>
        <p:nvSpPr>
          <p:cNvPr id="197635" name="Text Box 2"/>
          <p:cNvSpPr txBox="1">
            <a:spLocks noChangeArrowheads="1"/>
          </p:cNvSpPr>
          <p:nvPr/>
        </p:nvSpPr>
        <p:spPr bwMode="auto">
          <a:xfrm>
            <a:off x="851298" y="1000125"/>
            <a:ext cx="8435578" cy="300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spcBef>
                <a:spcPts val="500"/>
              </a:spcBef>
              <a:buClr>
                <a:srgbClr val="FF0000"/>
              </a:buClr>
              <a:buFont typeface="Wingdings" pitchFamily="2" charset="2"/>
              <a:buChar char=""/>
            </a:pPr>
            <a:r>
              <a:rPr lang="tr-TR" sz="3200">
                <a:solidFill>
                  <a:schemeClr val="tx1"/>
                </a:solidFill>
                <a:latin typeface="Arial" charset="0"/>
              </a:rPr>
              <a:t>Elektrik devresindeki anahtarın açık durumda olduğu, devreden akımın geçmediği ve alıcının çalışmadığı devredir. İletkenlerin kopması, sigortanın atması, ek yerlerinin temas etmemesi de açık devreyi oluşturur.</a:t>
            </a:r>
          </a:p>
        </p:txBody>
      </p:sp>
      <p:pic>
        <p:nvPicPr>
          <p:cNvPr id="1976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612" y="4005264"/>
            <a:ext cx="5185171" cy="213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7637"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C7161FFA-6C0A-4143-BA2C-CF554B465F9A}" type="slidenum">
              <a:rPr lang="tr-TR" sz="1400" smtClean="0">
                <a:solidFill>
                  <a:srgbClr val="FFFFFF"/>
                </a:solidFill>
              </a:rPr>
              <a:pPr eaLnBrk="1" hangingPunct="1">
                <a:buFont typeface="Times New Roman" pitchFamily="18" charset="0"/>
                <a:buNone/>
              </a:pPr>
              <a:t>25</a:t>
            </a:fld>
            <a:endParaRPr lang="tr-TR" sz="1400" smtClean="0">
              <a:solidFill>
                <a:srgbClr val="FFFFFF"/>
              </a:solidFill>
            </a:endParaRPr>
          </a:p>
        </p:txBody>
      </p:sp>
    </p:spTree>
    <p:extLst>
      <p:ext uri="{BB962C8B-B14F-4D97-AF65-F5344CB8AC3E}">
        <p14:creationId xmlns:p14="http://schemas.microsoft.com/office/powerpoint/2010/main" val="2907834725"/>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b="1" smtClean="0">
                <a:solidFill>
                  <a:srgbClr val="0000CC"/>
                </a:solidFill>
                <a:effectLst>
                  <a:outerShdw blurRad="38100" dist="38100" dir="2700000" algn="tl">
                    <a:srgbClr val="C0C0C0"/>
                  </a:outerShdw>
                </a:effectLst>
                <a:latin typeface="Arial Rounded MT Bold" pitchFamily="32" charset="0"/>
              </a:rPr>
              <a:t>Kapalı Devre</a:t>
            </a:r>
          </a:p>
        </p:txBody>
      </p:sp>
      <p:sp>
        <p:nvSpPr>
          <p:cNvPr id="198659" name="Text Box 2"/>
          <p:cNvSpPr txBox="1">
            <a:spLocks noChangeArrowheads="1"/>
          </p:cNvSpPr>
          <p:nvPr/>
        </p:nvSpPr>
        <p:spPr bwMode="auto">
          <a:xfrm>
            <a:off x="851297" y="1285875"/>
            <a:ext cx="8337550" cy="286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eaLnBrk="1" hangingPunct="1">
              <a:spcBef>
                <a:spcPts val="600"/>
              </a:spcBef>
              <a:buClr>
                <a:srgbClr val="FF0000"/>
              </a:buClr>
              <a:buFont typeface="Wingdings" pitchFamily="2" charset="2"/>
              <a:buChar char=""/>
            </a:pPr>
            <a:r>
              <a:rPr lang="tr-TR" sz="4000">
                <a:solidFill>
                  <a:schemeClr val="tx1"/>
                </a:solidFill>
                <a:latin typeface="Arial" charset="0"/>
              </a:rPr>
              <a:t>Elektrik devresinde, anahtar kapalı ve devre akımının normal olarak geçtiği, alıcının çalıştığı devredir.</a:t>
            </a:r>
          </a:p>
        </p:txBody>
      </p:sp>
      <p:pic>
        <p:nvPicPr>
          <p:cNvPr id="1986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19" y="4365626"/>
            <a:ext cx="5262563" cy="214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8661"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D5D1384E-54C2-4AAF-A11A-1579EC5E73CB}" type="slidenum">
              <a:rPr lang="tr-TR" sz="1400" smtClean="0">
                <a:solidFill>
                  <a:srgbClr val="FFFFFF"/>
                </a:solidFill>
              </a:rPr>
              <a:pPr eaLnBrk="1" hangingPunct="1">
                <a:buFont typeface="Times New Roman" pitchFamily="18" charset="0"/>
                <a:buNone/>
              </a:pPr>
              <a:t>26</a:t>
            </a:fld>
            <a:endParaRPr lang="tr-TR" sz="1400" smtClean="0">
              <a:solidFill>
                <a:srgbClr val="FFFFFF"/>
              </a:solidFill>
            </a:endParaRPr>
          </a:p>
        </p:txBody>
      </p:sp>
    </p:spTree>
    <p:extLst>
      <p:ext uri="{BB962C8B-B14F-4D97-AF65-F5344CB8AC3E}">
        <p14:creationId xmlns:p14="http://schemas.microsoft.com/office/powerpoint/2010/main" val="744590550"/>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b="1" smtClean="0">
                <a:solidFill>
                  <a:srgbClr val="0000CC"/>
                </a:solidFill>
                <a:effectLst>
                  <a:outerShdw blurRad="38100" dist="38100" dir="2700000" algn="tl">
                    <a:srgbClr val="C0C0C0"/>
                  </a:outerShdw>
                </a:effectLst>
                <a:latin typeface="Arial Rounded MT Bold" pitchFamily="32" charset="0"/>
              </a:rPr>
              <a:t>Alternatif Akım</a:t>
            </a:r>
          </a:p>
        </p:txBody>
      </p:sp>
      <p:sp>
        <p:nvSpPr>
          <p:cNvPr id="29698" name="Text Box 2"/>
          <p:cNvSpPr txBox="1">
            <a:spLocks noChangeArrowheads="1"/>
          </p:cNvSpPr>
          <p:nvPr/>
        </p:nvSpPr>
        <p:spPr bwMode="auto">
          <a:xfrm>
            <a:off x="696516" y="990601"/>
            <a:ext cx="8714184" cy="2081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spcBef>
                <a:spcPts val="500"/>
              </a:spcBef>
              <a:buClr>
                <a:srgbClr val="FF0000"/>
              </a:buClr>
              <a:buFont typeface="Wingdings" pitchFamily="2" charset="2"/>
              <a:buChar char=""/>
            </a:pPr>
            <a:r>
              <a:rPr lang="tr-TR">
                <a:solidFill>
                  <a:schemeClr val="tx1"/>
                </a:solidFill>
                <a:latin typeface="Arial" charset="0"/>
              </a:rPr>
              <a:t>Zamana bağlı olarak periyodik bir şekilde yön ve şiddet değiştiren akıma “</a:t>
            </a:r>
            <a:r>
              <a:rPr lang="tr-TR">
                <a:solidFill>
                  <a:srgbClr val="FF0000"/>
                </a:solidFill>
                <a:latin typeface="Arial" charset="0"/>
              </a:rPr>
              <a:t>Alternatif Akım (AC)” </a:t>
            </a:r>
            <a:r>
              <a:rPr lang="tr-TR">
                <a:solidFill>
                  <a:schemeClr val="tx1"/>
                </a:solidFill>
                <a:latin typeface="Arial" charset="0"/>
              </a:rPr>
              <a:t>denir. Alternatif akımın şiddeti kaynağın gücüne bağlıdır.</a:t>
            </a:r>
          </a:p>
          <a:p>
            <a:pPr algn="just" eaLnBrk="1" hangingPunct="1">
              <a:spcBef>
                <a:spcPts val="500"/>
              </a:spcBef>
              <a:buClr>
                <a:srgbClr val="FF0000"/>
              </a:buClr>
              <a:buFont typeface="Wingdings" pitchFamily="2" charset="2"/>
              <a:buChar char=""/>
            </a:pPr>
            <a:r>
              <a:rPr lang="tr-TR">
                <a:solidFill>
                  <a:schemeClr val="tx1"/>
                </a:solidFill>
                <a:latin typeface="Arial" charset="0"/>
                <a:cs typeface="Times New Roman" pitchFamily="18" charset="0"/>
              </a:rPr>
              <a:t>Alternatif akım büyük elektrik devrelerinde ve yüksek güçlü elektrik motorlarında kullanılır. Evlerimizdeki elektrik alternatif akım sınıfına girer.KKTC de AC Elektrik </a:t>
            </a:r>
            <a:r>
              <a:rPr lang="tr-TR">
                <a:solidFill>
                  <a:srgbClr val="FF0000"/>
                </a:solidFill>
                <a:latin typeface="Arial" charset="0"/>
                <a:cs typeface="Times New Roman" pitchFamily="18" charset="0"/>
              </a:rPr>
              <a:t>frekansı 50 Hz.dir</a:t>
            </a:r>
          </a:p>
        </p:txBody>
      </p:sp>
      <p:pic>
        <p:nvPicPr>
          <p:cNvPr id="1996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904" y="3716339"/>
            <a:ext cx="6942798" cy="3113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9685"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DCA23ADA-9203-4799-B379-EEC1724D55FF}" type="slidenum">
              <a:rPr lang="tr-TR" sz="1400" smtClean="0">
                <a:solidFill>
                  <a:srgbClr val="FFFFFF"/>
                </a:solidFill>
              </a:rPr>
              <a:pPr eaLnBrk="1" hangingPunct="1">
                <a:buFont typeface="Times New Roman" pitchFamily="18" charset="0"/>
                <a:buNone/>
              </a:pPr>
              <a:t>27</a:t>
            </a:fld>
            <a:endParaRPr lang="tr-TR" sz="1400" smtClean="0">
              <a:solidFill>
                <a:srgbClr val="FFFFFF"/>
              </a:solidFill>
            </a:endParaRPr>
          </a:p>
        </p:txBody>
      </p:sp>
    </p:spTree>
    <p:extLst>
      <p:ext uri="{BB962C8B-B14F-4D97-AF65-F5344CB8AC3E}">
        <p14:creationId xmlns:p14="http://schemas.microsoft.com/office/powerpoint/2010/main" val="384653240"/>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29698">
                                            <p:txEl>
                                              <p:pRg st="1" end="1"/>
                                            </p:txEl>
                                          </p:spTgt>
                                        </p:tgtEl>
                                        <p:attrNameLst>
                                          <p:attrName>style.visibility</p:attrName>
                                        </p:attrNameLst>
                                      </p:cBhvr>
                                      <p:to>
                                        <p:strVal val="visible"/>
                                      </p:to>
                                    </p:set>
                                    <p:animEffect transition="in" filter="blinds(horizontal)">
                                      <p:cBhvr additive="repl">
                                        <p:cTn id="7" dur="500"/>
                                        <p:tgtEl>
                                          <p:spTgt spid="296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b="1" smtClean="0">
                <a:solidFill>
                  <a:srgbClr val="0000CC"/>
                </a:solidFill>
                <a:effectLst>
                  <a:outerShdw blurRad="38100" dist="38100" dir="2700000" algn="tl">
                    <a:srgbClr val="C0C0C0"/>
                  </a:outerShdw>
                </a:effectLst>
                <a:latin typeface="Arial Rounded MT Bold" pitchFamily="32" charset="0"/>
              </a:rPr>
              <a:t>Doğru Akım</a:t>
            </a:r>
          </a:p>
        </p:txBody>
      </p:sp>
      <p:sp>
        <p:nvSpPr>
          <p:cNvPr id="30722" name="Text Box 2"/>
          <p:cNvSpPr txBox="1">
            <a:spLocks noChangeArrowheads="1"/>
          </p:cNvSpPr>
          <p:nvPr/>
        </p:nvSpPr>
        <p:spPr bwMode="auto">
          <a:xfrm>
            <a:off x="619125" y="990600"/>
            <a:ext cx="8791575" cy="287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spcBef>
                <a:spcPts val="500"/>
              </a:spcBef>
              <a:buClr>
                <a:srgbClr val="FF0000"/>
              </a:buClr>
              <a:buFont typeface="Wingdings" pitchFamily="2" charset="2"/>
              <a:buChar char=""/>
            </a:pPr>
            <a:r>
              <a:rPr lang="tr-TR" sz="2800">
                <a:solidFill>
                  <a:schemeClr val="tx1"/>
                </a:solidFill>
                <a:latin typeface="Arial" charset="0"/>
              </a:rPr>
              <a:t>Zamanla yönü ve şiddeti değişmeyen akıma doğru akım denir. İngilizce “</a:t>
            </a:r>
            <a:r>
              <a:rPr lang="tr-TR" sz="2800">
                <a:solidFill>
                  <a:srgbClr val="FF0000"/>
                </a:solidFill>
                <a:latin typeface="Arial" charset="0"/>
              </a:rPr>
              <a:t>Direct Current” </a:t>
            </a:r>
            <a:r>
              <a:rPr lang="tr-TR" sz="2800">
                <a:solidFill>
                  <a:schemeClr val="tx1"/>
                </a:solidFill>
                <a:latin typeface="Arial" charset="0"/>
              </a:rPr>
              <a:t>kelimelerinin kısaltılması “DC” ile gösterilir.</a:t>
            </a:r>
          </a:p>
          <a:p>
            <a:pPr algn="just" eaLnBrk="1" hangingPunct="1">
              <a:spcBef>
                <a:spcPts val="500"/>
              </a:spcBef>
              <a:buClr>
                <a:srgbClr val="FF0000"/>
              </a:buClr>
              <a:buFont typeface="Wingdings" pitchFamily="2" charset="2"/>
              <a:buChar char=""/>
            </a:pPr>
            <a:r>
              <a:rPr lang="tr-TR" sz="2800">
                <a:solidFill>
                  <a:schemeClr val="tx1"/>
                </a:solidFill>
                <a:latin typeface="Arial" charset="0"/>
                <a:cs typeface="Times New Roman" pitchFamily="18" charset="0"/>
              </a:rPr>
              <a:t>Doğru akım genelde elektronik devrelerde kullanılır. En sabit doğru akım kaynakları da pillerdir. DC Elektrik </a:t>
            </a:r>
            <a:r>
              <a:rPr lang="tr-TR" sz="2800">
                <a:solidFill>
                  <a:srgbClr val="FF0000"/>
                </a:solidFill>
                <a:latin typeface="Arial" charset="0"/>
                <a:cs typeface="Times New Roman" pitchFamily="18" charset="0"/>
              </a:rPr>
              <a:t>frekansı 0 Hz.dir</a:t>
            </a:r>
          </a:p>
          <a:p>
            <a:pPr algn="just" eaLnBrk="1" hangingPunct="1">
              <a:spcBef>
                <a:spcPts val="500"/>
              </a:spcBef>
              <a:buClr>
                <a:srgbClr val="FF0000"/>
              </a:buClr>
              <a:buFont typeface="Wingdings" pitchFamily="2" charset="2"/>
              <a:buChar char=""/>
            </a:pPr>
            <a:endParaRPr lang="tr-TR" sz="2000">
              <a:solidFill>
                <a:srgbClr val="002060"/>
              </a:solidFill>
              <a:latin typeface="Arial" charset="0"/>
              <a:cs typeface="Times New Roman" pitchFamily="18" charset="0"/>
            </a:endParaRPr>
          </a:p>
        </p:txBody>
      </p:sp>
      <p:pic>
        <p:nvPicPr>
          <p:cNvPr id="2007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296" y="4105276"/>
            <a:ext cx="6163733" cy="2752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0709"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CD35F52E-9D04-4B2B-8D0A-20FDA07CE2FD}" type="slidenum">
              <a:rPr lang="tr-TR" sz="1400" smtClean="0">
                <a:solidFill>
                  <a:srgbClr val="FFFFFF"/>
                </a:solidFill>
              </a:rPr>
              <a:pPr eaLnBrk="1" hangingPunct="1">
                <a:buFont typeface="Times New Roman" pitchFamily="18" charset="0"/>
                <a:buNone/>
              </a:pPr>
              <a:t>28</a:t>
            </a:fld>
            <a:endParaRPr lang="tr-TR" sz="1400" smtClean="0">
              <a:solidFill>
                <a:srgbClr val="FFFFFF"/>
              </a:solidFill>
            </a:endParaRPr>
          </a:p>
        </p:txBody>
      </p:sp>
    </p:spTree>
    <p:extLst>
      <p:ext uri="{BB962C8B-B14F-4D97-AF65-F5344CB8AC3E}">
        <p14:creationId xmlns:p14="http://schemas.microsoft.com/office/powerpoint/2010/main" val="1804403725"/>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30722">
                                            <p:txEl>
                                              <p:pRg st="1" end="1"/>
                                            </p:txEl>
                                          </p:spTgt>
                                        </p:tgtEl>
                                        <p:attrNameLst>
                                          <p:attrName>style.visibility</p:attrName>
                                        </p:attrNameLst>
                                      </p:cBhvr>
                                      <p:to>
                                        <p:strVal val="visible"/>
                                      </p:to>
                                    </p:set>
                                    <p:animEffect transition="in" filter="blinds(horizontal)">
                                      <p:cBhvr additive="repl">
                                        <p:cTn id="7" dur="500"/>
                                        <p:tgtEl>
                                          <p:spTgt spid="307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330200" y="152400"/>
            <a:ext cx="92456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b="1" dirty="0" smtClean="0">
                <a:solidFill>
                  <a:srgbClr val="0000CC"/>
                </a:solidFill>
                <a:effectLst>
                  <a:outerShdw blurRad="38100" dist="38100" dir="2700000" algn="tl">
                    <a:srgbClr val="C0C0C0"/>
                  </a:outerShdw>
                </a:effectLst>
                <a:latin typeface="Arial Rounded MT Bold" pitchFamily="32" charset="0"/>
              </a:rPr>
              <a:t>Kısa Devre</a:t>
            </a:r>
          </a:p>
        </p:txBody>
      </p:sp>
      <p:sp>
        <p:nvSpPr>
          <p:cNvPr id="31746" name="Text Box 2"/>
          <p:cNvSpPr txBox="1">
            <a:spLocks noChangeArrowheads="1"/>
          </p:cNvSpPr>
          <p:nvPr/>
        </p:nvSpPr>
        <p:spPr bwMode="auto">
          <a:xfrm>
            <a:off x="0" y="495300"/>
            <a:ext cx="9906000" cy="682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spcBef>
                <a:spcPts val="450"/>
              </a:spcBef>
              <a:spcAft>
                <a:spcPts val="1200"/>
              </a:spcAft>
              <a:buClr>
                <a:srgbClr val="FF0000"/>
              </a:buClr>
              <a:buFont typeface="Wingdings" pitchFamily="2" charset="2"/>
              <a:buChar char=""/>
            </a:pPr>
            <a:r>
              <a:rPr lang="tr-TR" sz="2800">
                <a:solidFill>
                  <a:schemeClr val="tx1"/>
                </a:solidFill>
                <a:latin typeface="Arial" charset="0"/>
              </a:rPr>
              <a:t>Elektrik devresinde, devre akımının alıcıdan geçmeden kısa yoldan devresini tamamlamasıdır. Bu istenmeyen bir devre şekli olup üretece ve elektrik tesislerine zarar verebilir. </a:t>
            </a:r>
          </a:p>
          <a:p>
            <a:pPr algn="just" eaLnBrk="1" hangingPunct="1">
              <a:spcBef>
                <a:spcPts val="450"/>
              </a:spcBef>
              <a:spcAft>
                <a:spcPts val="1200"/>
              </a:spcAft>
              <a:buClr>
                <a:srgbClr val="FF0000"/>
              </a:buClr>
              <a:buFont typeface="Wingdings" pitchFamily="2" charset="2"/>
              <a:buChar char=""/>
            </a:pPr>
            <a:r>
              <a:rPr lang="tr-TR" sz="2800">
                <a:solidFill>
                  <a:schemeClr val="tx1"/>
                </a:solidFill>
                <a:latin typeface="Arial" charset="0"/>
              </a:rPr>
              <a:t>Devre elemanlarının korunması için sigorta konulmasının gereği kısa devrelerde daha iyi anlaşılır. İletkenlerin yalıtkanlıklarının özelliğini kaybederek birbirine temas etmesi, üretecin kısa devre olması veya alıcının kısa devre olması şeklinde ortaya çıkabilir.</a:t>
            </a:r>
          </a:p>
          <a:p>
            <a:pPr algn="just" eaLnBrk="1" hangingPunct="1">
              <a:spcBef>
                <a:spcPts val="450"/>
              </a:spcBef>
              <a:spcAft>
                <a:spcPts val="1200"/>
              </a:spcAft>
              <a:buClr>
                <a:srgbClr val="FF0000"/>
              </a:buClr>
              <a:buFont typeface="Wingdings" pitchFamily="2" charset="2"/>
              <a:buChar char=""/>
            </a:pPr>
            <a:r>
              <a:rPr lang="tr-TR" sz="2800">
                <a:solidFill>
                  <a:schemeClr val="tx1"/>
                </a:solidFill>
                <a:latin typeface="Arial" charset="0"/>
              </a:rPr>
              <a:t>Elektrik akımı devresini direnci en küçük olan yerden tamamladığından, kısa devre durumunda devreden büyük değerde akım geçerek sigortanın açmasına neden olur.</a:t>
            </a:r>
          </a:p>
        </p:txBody>
      </p:sp>
      <p:sp>
        <p:nvSpPr>
          <p:cNvPr id="201732"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06C6A2CA-3E9F-46C9-9634-070340AACC3C}" type="slidenum">
              <a:rPr lang="tr-TR" sz="1400" smtClean="0">
                <a:solidFill>
                  <a:srgbClr val="FFFFFF"/>
                </a:solidFill>
              </a:rPr>
              <a:pPr eaLnBrk="1" hangingPunct="1">
                <a:buFont typeface="Times New Roman" pitchFamily="18" charset="0"/>
                <a:buNone/>
              </a:pPr>
              <a:t>29</a:t>
            </a:fld>
            <a:endParaRPr lang="tr-TR" sz="1400" smtClean="0">
              <a:solidFill>
                <a:srgbClr val="FFFFFF"/>
              </a:solidFill>
            </a:endParaRPr>
          </a:p>
        </p:txBody>
      </p:sp>
    </p:spTree>
    <p:extLst>
      <p:ext uri="{BB962C8B-B14F-4D97-AF65-F5344CB8AC3E}">
        <p14:creationId xmlns:p14="http://schemas.microsoft.com/office/powerpoint/2010/main" val="4156172534"/>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31746">
                                            <p:txEl>
                                              <p:pRg st="0" end="0"/>
                                            </p:txEl>
                                          </p:spTgt>
                                        </p:tgtEl>
                                        <p:attrNameLst>
                                          <p:attrName>style.visibility</p:attrName>
                                        </p:attrNameLst>
                                      </p:cBhvr>
                                      <p:to>
                                        <p:strVal val="visible"/>
                                      </p:to>
                                    </p:set>
                                    <p:anim calcmode="lin" valueType="num">
                                      <p:cBhvr>
                                        <p:cTn id="7" dur="500" fill="hold"/>
                                        <p:tgtEl>
                                          <p:spTgt spid="31746">
                                            <p:txEl>
                                              <p:pRg st="0" end="0"/>
                                            </p:txEl>
                                          </p:spTgt>
                                        </p:tgtEl>
                                        <p:attrNameLst>
                                          <p:attrName>ppt_x</p:attrName>
                                        </p:attrNameLst>
                                      </p:cBhvr>
                                      <p:tavLst>
                                        <p:tav tm="100000">
                                          <p:val>
                                            <p:strVal val="#ppt_x"/>
                                          </p:val>
                                        </p:tav>
                                        <p:tav>
                                          <p:val>
                                            <p:strVal val="#ppt_x"/>
                                          </p:val>
                                        </p:tav>
                                      </p:tavLst>
                                    </p:anim>
                                    <p:anim calcmode="lin" valueType="num">
                                      <p:cBhvr>
                                        <p:cTn id="8" dur="500" fill="hold"/>
                                        <p:tgtEl>
                                          <p:spTgt spid="31746">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31746">
                                            <p:txEl>
                                              <p:pRg st="1" end="1"/>
                                            </p:txEl>
                                          </p:spTgt>
                                        </p:tgtEl>
                                        <p:attrNameLst>
                                          <p:attrName>style.visibility</p:attrName>
                                        </p:attrNameLst>
                                      </p:cBhvr>
                                      <p:to>
                                        <p:strVal val="visible"/>
                                      </p:to>
                                    </p:set>
                                    <p:anim calcmode="lin" valueType="num">
                                      <p:cBhvr>
                                        <p:cTn id="13" dur="500" fill="hold"/>
                                        <p:tgtEl>
                                          <p:spTgt spid="31746">
                                            <p:txEl>
                                              <p:pRg st="1" end="1"/>
                                            </p:txEl>
                                          </p:spTgt>
                                        </p:tgtEl>
                                        <p:attrNameLst>
                                          <p:attrName>ppt_x</p:attrName>
                                        </p:attrNameLst>
                                      </p:cBhvr>
                                      <p:tavLst>
                                        <p:tav tm="100000">
                                          <p:val>
                                            <p:strVal val="#ppt_x"/>
                                          </p:val>
                                        </p:tav>
                                        <p:tav>
                                          <p:val>
                                            <p:strVal val="#ppt_x"/>
                                          </p:val>
                                        </p:tav>
                                      </p:tavLst>
                                    </p:anim>
                                    <p:anim calcmode="lin" valueType="num">
                                      <p:cBhvr>
                                        <p:cTn id="14" dur="500" fill="hold"/>
                                        <p:tgtEl>
                                          <p:spTgt spid="31746">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31746">
                                            <p:txEl>
                                              <p:pRg st="2" end="2"/>
                                            </p:txEl>
                                          </p:spTgt>
                                        </p:tgtEl>
                                        <p:attrNameLst>
                                          <p:attrName>style.visibility</p:attrName>
                                        </p:attrNameLst>
                                      </p:cBhvr>
                                      <p:to>
                                        <p:strVal val="visible"/>
                                      </p:to>
                                    </p:set>
                                    <p:anim calcmode="lin" valueType="num">
                                      <p:cBhvr>
                                        <p:cTn id="19" dur="500" fill="hold"/>
                                        <p:tgtEl>
                                          <p:spTgt spid="31746">
                                            <p:txEl>
                                              <p:pRg st="2" end="2"/>
                                            </p:txEl>
                                          </p:spTgt>
                                        </p:tgtEl>
                                        <p:attrNameLst>
                                          <p:attrName>ppt_x</p:attrName>
                                        </p:attrNameLst>
                                      </p:cBhvr>
                                      <p:tavLst>
                                        <p:tav tm="100000">
                                          <p:val>
                                            <p:strVal val="#ppt_x"/>
                                          </p:val>
                                        </p:tav>
                                        <p:tav>
                                          <p:val>
                                            <p:strVal val="#ppt_x"/>
                                          </p:val>
                                        </p:tav>
                                      </p:tavLst>
                                    </p:anim>
                                    <p:anim calcmode="lin" valueType="num">
                                      <p:cBhvr>
                                        <p:cTn id="20" dur="500" fill="hold"/>
                                        <p:tgtEl>
                                          <p:spTgt spid="31746">
                                            <p:txEl>
                                              <p:pRg st="2" end="2"/>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4641718" y="1857375"/>
            <a:ext cx="4609042" cy="414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eaLnBrk="1" hangingPunct="1">
              <a:lnSpc>
                <a:spcPct val="90000"/>
              </a:lnSpc>
              <a:spcBef>
                <a:spcPts val="500"/>
              </a:spcBef>
              <a:buClr>
                <a:srgbClr val="FF0000"/>
              </a:buClr>
              <a:buFont typeface="Wingdings" pitchFamily="2" charset="2"/>
              <a:buChar char=""/>
            </a:pPr>
            <a:r>
              <a:rPr lang="tr-TR" sz="2800">
                <a:solidFill>
                  <a:schemeClr val="tx1"/>
                </a:solidFill>
                <a:latin typeface="Arial" charset="0"/>
              </a:rPr>
              <a:t>Elektrik enerjisini oluşturan akımı sağlayanlar  elektronlardır. </a:t>
            </a:r>
          </a:p>
          <a:p>
            <a:pPr eaLnBrk="1" hangingPunct="1">
              <a:lnSpc>
                <a:spcPct val="90000"/>
              </a:lnSpc>
              <a:spcBef>
                <a:spcPts val="500"/>
              </a:spcBef>
              <a:buClrTx/>
              <a:buSzTx/>
              <a:buFontTx/>
              <a:buNone/>
            </a:pPr>
            <a:endParaRPr lang="tr-TR" sz="2800">
              <a:solidFill>
                <a:schemeClr val="tx1"/>
              </a:solidFill>
              <a:latin typeface="Arial" charset="0"/>
            </a:endParaRPr>
          </a:p>
          <a:p>
            <a:pPr eaLnBrk="1" hangingPunct="1">
              <a:lnSpc>
                <a:spcPct val="90000"/>
              </a:lnSpc>
              <a:spcBef>
                <a:spcPts val="500"/>
              </a:spcBef>
              <a:buClr>
                <a:srgbClr val="FF0000"/>
              </a:buClr>
              <a:buFont typeface="Wingdings" pitchFamily="2" charset="2"/>
              <a:buChar char=""/>
            </a:pPr>
            <a:r>
              <a:rPr lang="tr-TR" sz="2800">
                <a:solidFill>
                  <a:schemeClr val="tx1"/>
                </a:solidFill>
                <a:latin typeface="Arial" charset="0"/>
              </a:rPr>
              <a:t>Elektrik, (-) negatif yük sahibi elektronların ve iyonların hareketi sonucu oluşan yük akımıdır. </a:t>
            </a:r>
          </a:p>
          <a:p>
            <a:pPr eaLnBrk="1" hangingPunct="1">
              <a:lnSpc>
                <a:spcPct val="90000"/>
              </a:lnSpc>
              <a:spcBef>
                <a:spcPts val="500"/>
              </a:spcBef>
              <a:buClrTx/>
              <a:buSzTx/>
              <a:buFontTx/>
              <a:buNone/>
            </a:pPr>
            <a:endParaRPr lang="tr-TR" sz="2000">
              <a:solidFill>
                <a:srgbClr val="002060"/>
              </a:solidFill>
              <a:latin typeface="Arial" charset="0"/>
            </a:endParaRPr>
          </a:p>
        </p:txBody>
      </p:sp>
      <p:sp>
        <p:nvSpPr>
          <p:cNvPr id="17410" name="Text Box 2"/>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en-US" sz="3600" smtClean="0">
                <a:solidFill>
                  <a:srgbClr val="0000CC"/>
                </a:solidFill>
                <a:effectLst>
                  <a:outerShdw blurRad="38100" dist="38100" dir="2700000" algn="tl">
                    <a:srgbClr val="C0C0C0"/>
                  </a:outerShdw>
                </a:effectLst>
                <a:latin typeface="Arial Rounded MT Bold" pitchFamily="32" charset="0"/>
              </a:rPr>
              <a:t>Elektrik Nedir?</a:t>
            </a:r>
          </a:p>
        </p:txBody>
      </p:sp>
      <p:pic>
        <p:nvPicPr>
          <p:cNvPr id="1751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9313"/>
            <a:ext cx="5037270" cy="5148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5109" name="Slide Number Placeholder 1"/>
          <p:cNvSpPr>
            <a:spLocks noGrp="1"/>
          </p:cNvSpPr>
          <p:nvPr>
            <p:ph type="sldNum" sz="quarter" idx="10"/>
          </p:nvPr>
        </p:nvSpPr>
        <p:spPr>
          <a:noFill/>
        </p:spPr>
        <p:txBody>
          <a:bodyPr/>
          <a:lstStyle>
            <a:lvl1pPr eaLnBrk="0" hangingPunct="0">
              <a:tabLst>
                <a:tab pos="723900" algn="l"/>
                <a:tab pos="1447800" algn="l"/>
              </a:tabLst>
              <a:defRPr sz="2400">
                <a:solidFill>
                  <a:schemeClr val="bg1"/>
                </a:solidFill>
                <a:latin typeface="Times New Roman" pitchFamily="18" charset="0"/>
              </a:defRPr>
            </a:lvl1pPr>
            <a:lvl2pPr eaLnBrk="0" hangingPunct="0">
              <a:tabLst>
                <a:tab pos="723900" algn="l"/>
                <a:tab pos="1447800" algn="l"/>
              </a:tabLst>
              <a:defRPr sz="2400">
                <a:solidFill>
                  <a:schemeClr val="bg1"/>
                </a:solidFill>
                <a:latin typeface="Times New Roman" pitchFamily="18" charset="0"/>
              </a:defRPr>
            </a:lvl2pPr>
            <a:lvl3pPr eaLnBrk="0" hangingPunct="0">
              <a:tabLst>
                <a:tab pos="723900" algn="l"/>
                <a:tab pos="1447800" algn="l"/>
              </a:tabLst>
              <a:defRPr sz="2400">
                <a:solidFill>
                  <a:schemeClr val="bg1"/>
                </a:solidFill>
                <a:latin typeface="Times New Roman" pitchFamily="18" charset="0"/>
              </a:defRPr>
            </a:lvl3pPr>
            <a:lvl4pPr eaLnBrk="0" hangingPunct="0">
              <a:tabLst>
                <a:tab pos="723900" algn="l"/>
                <a:tab pos="1447800" algn="l"/>
              </a:tabLst>
              <a:defRPr sz="2400">
                <a:solidFill>
                  <a:schemeClr val="bg1"/>
                </a:solidFill>
                <a:latin typeface="Times New Roman" pitchFamily="18" charset="0"/>
              </a:defRPr>
            </a:lvl4pPr>
            <a:lvl5pPr eaLnBrk="0" hangingPunct="0">
              <a:tabLst>
                <a:tab pos="723900" algn="l"/>
                <a:tab pos="14478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Lst>
              <a:defRPr sz="2400">
                <a:solidFill>
                  <a:schemeClr val="bg1"/>
                </a:solidFill>
                <a:latin typeface="Times New Roman" pitchFamily="18" charset="0"/>
              </a:defRPr>
            </a:lvl9pPr>
          </a:lstStyle>
          <a:p>
            <a:pPr eaLnBrk="1" hangingPunct="1">
              <a:buFont typeface="Times New Roman" pitchFamily="18" charset="0"/>
              <a:buNone/>
            </a:pPr>
            <a:fld id="{283B8BD0-2469-4620-AD39-38699318DB71}" type="slidenum">
              <a:rPr lang="tr-TR" sz="1400" smtClean="0">
                <a:solidFill>
                  <a:srgbClr val="FFFFFF"/>
                </a:solidFill>
              </a:rPr>
              <a:pPr eaLnBrk="1" hangingPunct="1">
                <a:buFont typeface="Times New Roman" pitchFamily="18" charset="0"/>
                <a:buNone/>
              </a:pPr>
              <a:t>3</a:t>
            </a:fld>
            <a:endParaRPr lang="tr-TR" sz="1400" smtClean="0">
              <a:solidFill>
                <a:srgbClr val="FFFFFF"/>
              </a:solidFill>
            </a:endParaRPr>
          </a:p>
        </p:txBody>
      </p:sp>
    </p:spTree>
    <p:extLst>
      <p:ext uri="{BB962C8B-B14F-4D97-AF65-F5344CB8AC3E}">
        <p14:creationId xmlns:p14="http://schemas.microsoft.com/office/powerpoint/2010/main" val="313209071"/>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7409">
                                            <p:txEl>
                                              <p:pRg st="0" end="0"/>
                                            </p:txEl>
                                          </p:spTgt>
                                        </p:tgtEl>
                                        <p:attrNameLst>
                                          <p:attrName>style.visibility</p:attrName>
                                        </p:attrNameLst>
                                      </p:cBhvr>
                                      <p:to>
                                        <p:strVal val="visible"/>
                                      </p:to>
                                    </p:set>
                                    <p:anim calcmode="lin" valueType="num">
                                      <p:cBhvr>
                                        <p:cTn id="7" dur="500" fill="hold"/>
                                        <p:tgtEl>
                                          <p:spTgt spid="17409">
                                            <p:txEl>
                                              <p:pRg st="0" end="0"/>
                                            </p:txEl>
                                          </p:spTgt>
                                        </p:tgtEl>
                                        <p:attrNameLst>
                                          <p:attrName>ppt_x</p:attrName>
                                        </p:attrNameLst>
                                      </p:cBhvr>
                                      <p:tavLst>
                                        <p:tav tm="100000">
                                          <p:val>
                                            <p:strVal val="#ppt_x"/>
                                          </p:val>
                                        </p:tav>
                                        <p:tav>
                                          <p:val>
                                            <p:strVal val="#ppt_x"/>
                                          </p:val>
                                        </p:tav>
                                      </p:tavLst>
                                    </p:anim>
                                    <p:anim calcmode="lin" valueType="num">
                                      <p:cBhvr>
                                        <p:cTn id="8" dur="500" fill="hold"/>
                                        <p:tgtEl>
                                          <p:spTgt spid="17409">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17409">
                                            <p:txEl>
                                              <p:pRg st="2" end="2"/>
                                            </p:txEl>
                                          </p:spTgt>
                                        </p:tgtEl>
                                        <p:attrNameLst>
                                          <p:attrName>style.visibility</p:attrName>
                                        </p:attrNameLst>
                                      </p:cBhvr>
                                      <p:to>
                                        <p:strVal val="visible"/>
                                      </p:to>
                                    </p:set>
                                    <p:anim calcmode="lin" valueType="num">
                                      <p:cBhvr>
                                        <p:cTn id="13" dur="500" fill="hold"/>
                                        <p:tgtEl>
                                          <p:spTgt spid="17409">
                                            <p:txEl>
                                              <p:pRg st="2" end="2"/>
                                            </p:txEl>
                                          </p:spTgt>
                                        </p:tgtEl>
                                        <p:attrNameLst>
                                          <p:attrName>ppt_x</p:attrName>
                                        </p:attrNameLst>
                                      </p:cBhvr>
                                      <p:tavLst>
                                        <p:tav tm="100000">
                                          <p:val>
                                            <p:strVal val="#ppt_x"/>
                                          </p:val>
                                        </p:tav>
                                        <p:tav>
                                          <p:val>
                                            <p:strVal val="#ppt_x"/>
                                          </p:val>
                                        </p:tav>
                                      </p:tavLst>
                                    </p:anim>
                                    <p:anim calcmode="lin" valueType="num">
                                      <p:cBhvr>
                                        <p:cTn id="14" dur="500" fill="hold"/>
                                        <p:tgtEl>
                                          <p:spTgt spid="17409">
                                            <p:txEl>
                                              <p:pRg st="2" end="2"/>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773906" y="692150"/>
            <a:ext cx="8337550" cy="2665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spcBef>
                <a:spcPts val="400"/>
              </a:spcBef>
              <a:buClr>
                <a:srgbClr val="FF0000"/>
              </a:buClr>
              <a:buFont typeface="Wingdings" pitchFamily="2" charset="2"/>
              <a:buChar char=""/>
            </a:pPr>
            <a:r>
              <a:rPr lang="tr-TR">
                <a:solidFill>
                  <a:schemeClr val="tx1"/>
                </a:solidFill>
                <a:latin typeface="Arial" charset="0"/>
              </a:rPr>
              <a:t>Kısa devreler gerilim altındaki iletken kısımların birbirine veya nötrü topraklanmış olan döşemlerde toprağa teması ile kısa devre vuku bulur.</a:t>
            </a:r>
          </a:p>
          <a:p>
            <a:pPr algn="just" eaLnBrk="1" hangingPunct="1">
              <a:spcBef>
                <a:spcPts val="400"/>
              </a:spcBef>
              <a:buClrTx/>
              <a:buSzTx/>
              <a:buFontTx/>
              <a:buNone/>
            </a:pPr>
            <a:endParaRPr lang="tr-TR">
              <a:solidFill>
                <a:schemeClr val="tx1"/>
              </a:solidFill>
              <a:latin typeface="Arial" charset="0"/>
            </a:endParaRPr>
          </a:p>
          <a:p>
            <a:pPr algn="just" eaLnBrk="1" hangingPunct="1">
              <a:spcBef>
                <a:spcPts val="400"/>
              </a:spcBef>
              <a:buClr>
                <a:srgbClr val="FF0000"/>
              </a:buClr>
              <a:buFont typeface="Wingdings" pitchFamily="2" charset="2"/>
              <a:buChar char=""/>
            </a:pPr>
            <a:r>
              <a:rPr lang="tr-TR">
                <a:solidFill>
                  <a:schemeClr val="tx1"/>
                </a:solidFill>
                <a:latin typeface="Arial" charset="0"/>
              </a:rPr>
              <a:t>Kısa devre genellikle bir fazda (kutup) ve kısa zamanda öbür fazlara başlayarak üç kutuplu kısa devreye dönüşür.</a:t>
            </a:r>
          </a:p>
        </p:txBody>
      </p:sp>
      <p:sp>
        <p:nvSpPr>
          <p:cNvPr id="32770" name="Text Box 2"/>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b="1" smtClean="0">
                <a:solidFill>
                  <a:srgbClr val="0000CC"/>
                </a:solidFill>
                <a:effectLst>
                  <a:outerShdw blurRad="38100" dist="38100" dir="2700000" algn="tl">
                    <a:srgbClr val="C0C0C0"/>
                  </a:outerShdw>
                </a:effectLst>
                <a:latin typeface="Arial Rounded MT Bold" pitchFamily="32" charset="0"/>
              </a:rPr>
              <a:t>Kısa Devre</a:t>
            </a:r>
          </a:p>
        </p:txBody>
      </p:sp>
      <p:pic>
        <p:nvPicPr>
          <p:cNvPr id="2027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907" y="3357564"/>
            <a:ext cx="8547365" cy="3240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2757"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FDA91BA4-0054-4047-B0A5-2F074088D9A1}" type="slidenum">
              <a:rPr lang="tr-TR" sz="1400" smtClean="0">
                <a:solidFill>
                  <a:srgbClr val="FFFFFF"/>
                </a:solidFill>
              </a:rPr>
              <a:pPr eaLnBrk="1" hangingPunct="1">
                <a:buFont typeface="Times New Roman" pitchFamily="18" charset="0"/>
                <a:buNone/>
              </a:pPr>
              <a:t>30</a:t>
            </a:fld>
            <a:endParaRPr lang="tr-TR" sz="1400" smtClean="0">
              <a:solidFill>
                <a:srgbClr val="FFFFFF"/>
              </a:solidFill>
            </a:endParaRPr>
          </a:p>
        </p:txBody>
      </p:sp>
    </p:spTree>
    <p:extLst>
      <p:ext uri="{BB962C8B-B14F-4D97-AF65-F5344CB8AC3E}">
        <p14:creationId xmlns:p14="http://schemas.microsoft.com/office/powerpoint/2010/main" val="3525402113"/>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32769">
                                            <p:txEl>
                                              <p:pRg st="0" end="0"/>
                                            </p:txEl>
                                          </p:spTgt>
                                        </p:tgtEl>
                                        <p:attrNameLst>
                                          <p:attrName>style.visibility</p:attrName>
                                        </p:attrNameLst>
                                      </p:cBhvr>
                                      <p:to>
                                        <p:strVal val="visible"/>
                                      </p:to>
                                    </p:set>
                                    <p:anim calcmode="lin" valueType="num">
                                      <p:cBhvr>
                                        <p:cTn id="7" dur="500" fill="hold"/>
                                        <p:tgtEl>
                                          <p:spTgt spid="32769">
                                            <p:txEl>
                                              <p:pRg st="0" end="0"/>
                                            </p:txEl>
                                          </p:spTgt>
                                        </p:tgtEl>
                                        <p:attrNameLst>
                                          <p:attrName>ppt_x</p:attrName>
                                        </p:attrNameLst>
                                      </p:cBhvr>
                                      <p:tavLst>
                                        <p:tav tm="100000">
                                          <p:val>
                                            <p:strVal val="0-#ppt_w/2"/>
                                          </p:val>
                                        </p:tav>
                                        <p:tav>
                                          <p:val>
                                            <p:strVal val="#ppt_x"/>
                                          </p:val>
                                        </p:tav>
                                      </p:tavLst>
                                    </p:anim>
                                    <p:anim calcmode="lin" valueType="num">
                                      <p:cBhvr>
                                        <p:cTn id="8" dur="500" fill="hold"/>
                                        <p:tgtEl>
                                          <p:spTgt spid="32769">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32769">
                                            <p:txEl>
                                              <p:pRg st="2" end="2"/>
                                            </p:txEl>
                                          </p:spTgt>
                                        </p:tgtEl>
                                        <p:attrNameLst>
                                          <p:attrName>style.visibility</p:attrName>
                                        </p:attrNameLst>
                                      </p:cBhvr>
                                      <p:to>
                                        <p:strVal val="visible"/>
                                      </p:to>
                                    </p:set>
                                    <p:anim calcmode="lin" valueType="num">
                                      <p:cBhvr>
                                        <p:cTn id="13" dur="500" fill="hold"/>
                                        <p:tgtEl>
                                          <p:spTgt spid="32769">
                                            <p:txEl>
                                              <p:pRg st="2" end="2"/>
                                            </p:txEl>
                                          </p:spTgt>
                                        </p:tgtEl>
                                        <p:attrNameLst>
                                          <p:attrName>ppt_x</p:attrName>
                                        </p:attrNameLst>
                                      </p:cBhvr>
                                      <p:tavLst>
                                        <p:tav tm="100000">
                                          <p:val>
                                            <p:strVal val="0-#ppt_w/2"/>
                                          </p:val>
                                        </p:tav>
                                        <p:tav>
                                          <p:val>
                                            <p:strVal val="#ppt_x"/>
                                          </p:val>
                                        </p:tav>
                                      </p:tavLst>
                                    </p:anim>
                                    <p:anim calcmode="lin" valueType="num">
                                      <p:cBhvr>
                                        <p:cTn id="14" dur="500" fill="hold"/>
                                        <p:tgtEl>
                                          <p:spTgt spid="32769">
                                            <p:txEl>
                                              <p:pRg st="2" end="2"/>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smtClean="0">
                <a:solidFill>
                  <a:srgbClr val="0000CC"/>
                </a:solidFill>
                <a:effectLst>
                  <a:outerShdw blurRad="38100" dist="38100" dir="2700000" algn="tl">
                    <a:srgbClr val="C0C0C0"/>
                  </a:outerShdw>
                </a:effectLst>
                <a:latin typeface="Arial Rounded MT Bold" pitchFamily="32" charset="0"/>
              </a:rPr>
              <a:t>Kısa Devreye Yol Açan Etkenler </a:t>
            </a:r>
          </a:p>
        </p:txBody>
      </p:sp>
      <p:sp>
        <p:nvSpPr>
          <p:cNvPr id="33794" name="Text Box 2"/>
          <p:cNvSpPr txBox="1">
            <a:spLocks noChangeArrowheads="1"/>
          </p:cNvSpPr>
          <p:nvPr/>
        </p:nvSpPr>
        <p:spPr bwMode="auto">
          <a:xfrm>
            <a:off x="696516" y="1000125"/>
            <a:ext cx="8337550" cy="545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1pPr>
            <a:lvl2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2pPr>
            <a:lvl3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3pPr>
            <a:lvl4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4pPr>
            <a:lvl5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9pPr>
          </a:lstStyle>
          <a:p>
            <a:pPr algn="just" eaLnBrk="1" hangingPunct="1">
              <a:spcBef>
                <a:spcPts val="450"/>
              </a:spcBef>
              <a:spcAft>
                <a:spcPts val="1200"/>
              </a:spcAft>
            </a:pPr>
            <a:r>
              <a:rPr lang="tr-TR" sz="1800">
                <a:solidFill>
                  <a:srgbClr val="002060"/>
                </a:solidFill>
                <a:latin typeface="Arial" charset="0"/>
              </a:rPr>
              <a:t>	</a:t>
            </a:r>
            <a:r>
              <a:rPr lang="tr-TR" sz="2800" b="1">
                <a:solidFill>
                  <a:srgbClr val="FF0000"/>
                </a:solidFill>
                <a:latin typeface="Arial" charset="0"/>
              </a:rPr>
              <a:t>İÇ ETKENLER</a:t>
            </a:r>
          </a:p>
          <a:p>
            <a:pPr algn="just" eaLnBrk="1" hangingPunct="1">
              <a:spcBef>
                <a:spcPts val="450"/>
              </a:spcBef>
              <a:spcAft>
                <a:spcPts val="1200"/>
              </a:spcAft>
            </a:pPr>
            <a:r>
              <a:rPr lang="tr-TR">
                <a:solidFill>
                  <a:schemeClr val="tx1"/>
                </a:solidFill>
                <a:latin typeface="Arial" charset="0"/>
              </a:rPr>
              <a:t>	İletkeni saran yalıtkanın delinmesine neden olan aşağıdaki elektriksel nedenlerdir.</a:t>
            </a:r>
          </a:p>
          <a:p>
            <a:pPr algn="just" eaLnBrk="1" hangingPunct="1">
              <a:spcBef>
                <a:spcPts val="450"/>
              </a:spcBef>
              <a:spcAft>
                <a:spcPts val="1200"/>
              </a:spcAft>
              <a:buClr>
                <a:srgbClr val="FF0000"/>
              </a:buClr>
              <a:buFont typeface="Wingdings" pitchFamily="2" charset="2"/>
              <a:buChar char=""/>
            </a:pPr>
            <a:r>
              <a:rPr lang="tr-TR">
                <a:solidFill>
                  <a:schemeClr val="tx1"/>
                </a:solidFill>
                <a:latin typeface="Arial" charset="0"/>
              </a:rPr>
              <a:t>İletkenin aşırı yüklenmesi (fazla akım çekmesi) sonucu aşırı ısınmaya başlaması yalıtkanın bozulmasına ve dolayısı ile arka meydana gelmesine neden olur.</a:t>
            </a:r>
          </a:p>
          <a:p>
            <a:pPr algn="just" eaLnBrk="1" hangingPunct="1">
              <a:spcBef>
                <a:spcPts val="450"/>
              </a:spcBef>
              <a:spcAft>
                <a:spcPts val="1200"/>
              </a:spcAft>
              <a:buClr>
                <a:srgbClr val="FF0000"/>
              </a:buClr>
              <a:buFont typeface="Wingdings" pitchFamily="2" charset="2"/>
              <a:buChar char=""/>
            </a:pPr>
            <a:r>
              <a:rPr lang="tr-TR">
                <a:solidFill>
                  <a:schemeClr val="tx1"/>
                </a:solidFill>
                <a:latin typeface="Arial" charset="0"/>
              </a:rPr>
              <a:t>Yıldırım düşmesi ve açma kapama sırasında meydana gelen iç aşırı yada dış aşrı gerilimlerde yalıtkanın delinmesine neden olur. </a:t>
            </a:r>
          </a:p>
          <a:p>
            <a:pPr algn="just" eaLnBrk="1" hangingPunct="1">
              <a:spcBef>
                <a:spcPts val="450"/>
              </a:spcBef>
              <a:spcAft>
                <a:spcPts val="1200"/>
              </a:spcAft>
              <a:buClr>
                <a:srgbClr val="FF0000"/>
              </a:buClr>
              <a:buFont typeface="Wingdings" pitchFamily="2" charset="2"/>
              <a:buChar char=""/>
            </a:pPr>
            <a:r>
              <a:rPr lang="tr-TR">
                <a:solidFill>
                  <a:schemeClr val="tx1"/>
                </a:solidFill>
                <a:latin typeface="Arial" charset="0"/>
              </a:rPr>
              <a:t>Yalıtkan malzemenin eskimesi ve kusurlu olması da kısa devreye neden olur.</a:t>
            </a:r>
          </a:p>
        </p:txBody>
      </p:sp>
      <p:sp>
        <p:nvSpPr>
          <p:cNvPr id="203780"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214E77C8-ABE9-48AB-A812-9AB096E1267D}" type="slidenum">
              <a:rPr lang="tr-TR" sz="1400" smtClean="0">
                <a:solidFill>
                  <a:srgbClr val="FFFFFF"/>
                </a:solidFill>
              </a:rPr>
              <a:pPr eaLnBrk="1" hangingPunct="1">
                <a:buFont typeface="Times New Roman" pitchFamily="18" charset="0"/>
                <a:buNone/>
              </a:pPr>
              <a:t>31</a:t>
            </a:fld>
            <a:endParaRPr lang="tr-TR" sz="1400" smtClean="0">
              <a:solidFill>
                <a:srgbClr val="FFFFFF"/>
              </a:solidFill>
            </a:endParaRPr>
          </a:p>
        </p:txBody>
      </p:sp>
    </p:spTree>
    <p:extLst>
      <p:ext uri="{BB962C8B-B14F-4D97-AF65-F5344CB8AC3E}">
        <p14:creationId xmlns:p14="http://schemas.microsoft.com/office/powerpoint/2010/main" val="1854597504"/>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33794">
                                            <p:txEl>
                                              <p:pRg st="0" end="0"/>
                                            </p:txEl>
                                          </p:spTgt>
                                        </p:tgtEl>
                                        <p:attrNameLst>
                                          <p:attrName>style.visibility</p:attrName>
                                        </p:attrNameLst>
                                      </p:cBhvr>
                                      <p:to>
                                        <p:strVal val="visible"/>
                                      </p:to>
                                    </p:set>
                                    <p:animEffect transition="in" filter="blinds(horizontal)">
                                      <p:cBhvr additive="repl">
                                        <p:cTn id="7" dur="500"/>
                                        <p:tgtEl>
                                          <p:spTgt spid="337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33794">
                                            <p:txEl>
                                              <p:pRg st="1" end="1"/>
                                            </p:txEl>
                                          </p:spTgt>
                                        </p:tgtEl>
                                        <p:attrNameLst>
                                          <p:attrName>style.visibility</p:attrName>
                                        </p:attrNameLst>
                                      </p:cBhvr>
                                      <p:to>
                                        <p:strVal val="visible"/>
                                      </p:to>
                                    </p:set>
                                    <p:animEffect transition="in" filter="blinds(horizontal)">
                                      <p:cBhvr additive="repl">
                                        <p:cTn id="12" dur="500"/>
                                        <p:tgtEl>
                                          <p:spTgt spid="3379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additive="repl">
                                        <p:cTn id="16" dur="1" fill="hold">
                                          <p:stCondLst>
                                            <p:cond delay="0"/>
                                          </p:stCondLst>
                                        </p:cTn>
                                        <p:tgtEl>
                                          <p:spTgt spid="33794">
                                            <p:txEl>
                                              <p:pRg st="2" end="2"/>
                                            </p:txEl>
                                          </p:spTgt>
                                        </p:tgtEl>
                                        <p:attrNameLst>
                                          <p:attrName>style.visibility</p:attrName>
                                        </p:attrNameLst>
                                      </p:cBhvr>
                                      <p:to>
                                        <p:strVal val="visible"/>
                                      </p:to>
                                    </p:set>
                                    <p:animEffect transition="in" filter="blinds(horizontal)">
                                      <p:cBhvr additive="repl">
                                        <p:cTn id="17" dur="500"/>
                                        <p:tgtEl>
                                          <p:spTgt spid="3379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additive="repl">
                                        <p:cTn id="21" dur="1" fill="hold">
                                          <p:stCondLst>
                                            <p:cond delay="0"/>
                                          </p:stCondLst>
                                        </p:cTn>
                                        <p:tgtEl>
                                          <p:spTgt spid="33794">
                                            <p:txEl>
                                              <p:pRg st="3" end="3"/>
                                            </p:txEl>
                                          </p:spTgt>
                                        </p:tgtEl>
                                        <p:attrNameLst>
                                          <p:attrName>style.visibility</p:attrName>
                                        </p:attrNameLst>
                                      </p:cBhvr>
                                      <p:to>
                                        <p:strVal val="visible"/>
                                      </p:to>
                                    </p:set>
                                    <p:animEffect transition="in" filter="blinds(horizontal)">
                                      <p:cBhvr additive="repl">
                                        <p:cTn id="22" dur="500"/>
                                        <p:tgtEl>
                                          <p:spTgt spid="3379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additive="repl">
                                        <p:cTn id="26" dur="1" fill="hold">
                                          <p:stCondLst>
                                            <p:cond delay="0"/>
                                          </p:stCondLst>
                                        </p:cTn>
                                        <p:tgtEl>
                                          <p:spTgt spid="33794">
                                            <p:txEl>
                                              <p:pRg st="4" end="4"/>
                                            </p:txEl>
                                          </p:spTgt>
                                        </p:tgtEl>
                                        <p:attrNameLst>
                                          <p:attrName>style.visibility</p:attrName>
                                        </p:attrNameLst>
                                      </p:cBhvr>
                                      <p:to>
                                        <p:strVal val="visible"/>
                                      </p:to>
                                    </p:set>
                                    <p:animEffect transition="in" filter="blinds(horizontal)">
                                      <p:cBhvr additive="repl">
                                        <p:cTn id="27" dur="500"/>
                                        <p:tgtEl>
                                          <p:spTgt spid="337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696516" y="1000125"/>
            <a:ext cx="8337550" cy="559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1pPr>
            <a:lvl2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2pPr>
            <a:lvl3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3pPr>
            <a:lvl4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4pPr>
            <a:lvl5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9pPr>
          </a:lstStyle>
          <a:p>
            <a:pPr algn="just" eaLnBrk="1" hangingPunct="1">
              <a:spcBef>
                <a:spcPts val="450"/>
              </a:spcBef>
            </a:pPr>
            <a:r>
              <a:rPr lang="tr-TR" sz="1800" b="1">
                <a:solidFill>
                  <a:srgbClr val="FF0000"/>
                </a:solidFill>
                <a:latin typeface="Arial" charset="0"/>
              </a:rPr>
              <a:t>	DIŞ ETKENLER </a:t>
            </a:r>
          </a:p>
          <a:p>
            <a:pPr eaLnBrk="1" hangingPunct="1">
              <a:spcBef>
                <a:spcPts val="450"/>
              </a:spcBef>
            </a:pPr>
            <a:r>
              <a:rPr lang="tr-TR" sz="1800">
                <a:solidFill>
                  <a:srgbClr val="002060"/>
                </a:solidFill>
                <a:latin typeface="Arial" charset="0"/>
              </a:rPr>
              <a:t>	</a:t>
            </a:r>
            <a:r>
              <a:rPr lang="tr-TR">
                <a:solidFill>
                  <a:schemeClr val="tx1"/>
                </a:solidFill>
                <a:latin typeface="Arial" charset="0"/>
              </a:rPr>
              <a:t>Genelde gerek dağıtım hatları gerekse de şalt merkezlerimiz dışarıda olduğundan hava hattına;</a:t>
            </a:r>
          </a:p>
          <a:p>
            <a:pPr eaLnBrk="1" hangingPunct="1">
              <a:spcBef>
                <a:spcPts val="450"/>
              </a:spcBef>
              <a:buClr>
                <a:srgbClr val="FF0000"/>
              </a:buClr>
              <a:buFont typeface="Wingdings" pitchFamily="2" charset="2"/>
              <a:buChar char=""/>
            </a:pPr>
            <a:r>
              <a:rPr lang="tr-TR">
                <a:solidFill>
                  <a:schemeClr val="tx1"/>
                </a:solidFill>
                <a:latin typeface="Arial" charset="0"/>
              </a:rPr>
              <a:t>Ağaçların düşmesi, </a:t>
            </a:r>
          </a:p>
          <a:p>
            <a:pPr eaLnBrk="1" hangingPunct="1">
              <a:spcBef>
                <a:spcPts val="450"/>
              </a:spcBef>
              <a:buClr>
                <a:srgbClr val="FF0000"/>
              </a:buClr>
              <a:buFont typeface="Wingdings" pitchFamily="2" charset="2"/>
              <a:buChar char=""/>
            </a:pPr>
            <a:r>
              <a:rPr lang="tr-TR">
                <a:solidFill>
                  <a:schemeClr val="tx1"/>
                </a:solidFill>
                <a:latin typeface="Arial" charset="0"/>
              </a:rPr>
              <a:t>uzun kanatlı kuşların iletken aralarına girmesi, </a:t>
            </a:r>
          </a:p>
          <a:p>
            <a:pPr eaLnBrk="1" hangingPunct="1">
              <a:spcBef>
                <a:spcPts val="450"/>
              </a:spcBef>
              <a:buClr>
                <a:srgbClr val="FF0000"/>
              </a:buClr>
              <a:buFont typeface="Wingdings" pitchFamily="2" charset="2"/>
              <a:buChar char=""/>
            </a:pPr>
            <a:r>
              <a:rPr lang="tr-TR">
                <a:solidFill>
                  <a:schemeClr val="tx1"/>
                </a:solidFill>
                <a:latin typeface="Arial" charset="0"/>
              </a:rPr>
              <a:t>,</a:t>
            </a:r>
          </a:p>
          <a:p>
            <a:pPr algn="just" eaLnBrk="1" hangingPunct="1">
              <a:spcBef>
                <a:spcPts val="450"/>
              </a:spcBef>
              <a:buClrTx/>
              <a:buSzTx/>
              <a:buFontTx/>
              <a:buNone/>
            </a:pPr>
            <a:r>
              <a:rPr lang="tr-TR" sz="1800">
                <a:solidFill>
                  <a:srgbClr val="002060"/>
                </a:solidFill>
                <a:latin typeface="Arial" charset="0"/>
              </a:rPr>
              <a:t>	 </a:t>
            </a:r>
          </a:p>
        </p:txBody>
      </p:sp>
      <p:sp>
        <p:nvSpPr>
          <p:cNvPr id="34818" name="Text Box 2"/>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smtClean="0">
                <a:solidFill>
                  <a:srgbClr val="0000CC"/>
                </a:solidFill>
                <a:effectLst>
                  <a:outerShdw blurRad="38100" dist="38100" dir="2700000" algn="tl">
                    <a:srgbClr val="C0C0C0"/>
                  </a:outerShdw>
                </a:effectLst>
                <a:latin typeface="Arial Rounded MT Bold" pitchFamily="32" charset="0"/>
              </a:rPr>
              <a:t>Kısa devreye yol açan etkenler </a:t>
            </a:r>
          </a:p>
        </p:txBody>
      </p:sp>
      <p:sp>
        <p:nvSpPr>
          <p:cNvPr id="204804"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8E28170E-BEB4-4985-B340-27DFC0112377}" type="slidenum">
              <a:rPr lang="tr-TR" sz="1400" smtClean="0">
                <a:solidFill>
                  <a:srgbClr val="FFFFFF"/>
                </a:solidFill>
              </a:rPr>
              <a:pPr eaLnBrk="1" hangingPunct="1">
                <a:buFont typeface="Times New Roman" pitchFamily="18" charset="0"/>
                <a:buNone/>
              </a:pPr>
              <a:t>32</a:t>
            </a:fld>
            <a:endParaRPr lang="tr-TR" sz="1400" smtClean="0">
              <a:solidFill>
                <a:srgbClr val="FFFFFF"/>
              </a:solidFill>
            </a:endParaRPr>
          </a:p>
        </p:txBody>
      </p:sp>
    </p:spTree>
    <p:extLst>
      <p:ext uri="{BB962C8B-B14F-4D97-AF65-F5344CB8AC3E}">
        <p14:creationId xmlns:p14="http://schemas.microsoft.com/office/powerpoint/2010/main" val="93101004"/>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34817">
                                            <p:txEl>
                                              <p:pRg st="0" end="0"/>
                                            </p:txEl>
                                          </p:spTgt>
                                        </p:tgtEl>
                                        <p:attrNameLst>
                                          <p:attrName>style.visibility</p:attrName>
                                        </p:attrNameLst>
                                      </p:cBhvr>
                                      <p:to>
                                        <p:strVal val="visible"/>
                                      </p:to>
                                    </p:set>
                                    <p:animEffect transition="in" filter="blinds(horizontal)">
                                      <p:cBhvr additive="repl">
                                        <p:cTn id="7" dur="500"/>
                                        <p:tgtEl>
                                          <p:spTgt spid="3481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34817">
                                            <p:txEl>
                                              <p:pRg st="1" end="1"/>
                                            </p:txEl>
                                          </p:spTgt>
                                        </p:tgtEl>
                                        <p:attrNameLst>
                                          <p:attrName>style.visibility</p:attrName>
                                        </p:attrNameLst>
                                      </p:cBhvr>
                                      <p:to>
                                        <p:strVal val="visible"/>
                                      </p:to>
                                    </p:set>
                                    <p:animEffect transition="in" filter="blinds(horizontal)">
                                      <p:cBhvr additive="repl">
                                        <p:cTn id="12" dur="500"/>
                                        <p:tgtEl>
                                          <p:spTgt spid="3481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additive="repl">
                                        <p:cTn id="16" dur="1" fill="hold">
                                          <p:stCondLst>
                                            <p:cond delay="0"/>
                                          </p:stCondLst>
                                        </p:cTn>
                                        <p:tgtEl>
                                          <p:spTgt spid="34817">
                                            <p:txEl>
                                              <p:pRg st="2" end="2"/>
                                            </p:txEl>
                                          </p:spTgt>
                                        </p:tgtEl>
                                        <p:attrNameLst>
                                          <p:attrName>style.visibility</p:attrName>
                                        </p:attrNameLst>
                                      </p:cBhvr>
                                      <p:to>
                                        <p:strVal val="visible"/>
                                      </p:to>
                                    </p:set>
                                    <p:animEffect transition="in" filter="blinds(horizontal)">
                                      <p:cBhvr additive="repl">
                                        <p:cTn id="17" dur="500"/>
                                        <p:tgtEl>
                                          <p:spTgt spid="3481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additive="repl">
                                        <p:cTn id="21" dur="1" fill="hold">
                                          <p:stCondLst>
                                            <p:cond delay="0"/>
                                          </p:stCondLst>
                                        </p:cTn>
                                        <p:tgtEl>
                                          <p:spTgt spid="34817">
                                            <p:txEl>
                                              <p:pRg st="3" end="3"/>
                                            </p:txEl>
                                          </p:spTgt>
                                        </p:tgtEl>
                                        <p:attrNameLst>
                                          <p:attrName>style.visibility</p:attrName>
                                        </p:attrNameLst>
                                      </p:cBhvr>
                                      <p:to>
                                        <p:strVal val="visible"/>
                                      </p:to>
                                    </p:set>
                                    <p:animEffect transition="in" filter="blinds(horizontal)">
                                      <p:cBhvr additive="repl">
                                        <p:cTn id="22" dur="500"/>
                                        <p:tgtEl>
                                          <p:spTgt spid="3481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additive="repl">
                                        <p:cTn id="26" dur="1" fill="hold">
                                          <p:stCondLst>
                                            <p:cond delay="0"/>
                                          </p:stCondLst>
                                        </p:cTn>
                                        <p:tgtEl>
                                          <p:spTgt spid="34817">
                                            <p:txEl>
                                              <p:pRg st="4" end="4"/>
                                            </p:txEl>
                                          </p:spTgt>
                                        </p:tgtEl>
                                        <p:attrNameLst>
                                          <p:attrName>style.visibility</p:attrName>
                                        </p:attrNameLst>
                                      </p:cBhvr>
                                      <p:to>
                                        <p:strVal val="visible"/>
                                      </p:to>
                                    </p:set>
                                    <p:animEffect transition="in" filter="blinds(horizontal)">
                                      <p:cBhvr additive="repl">
                                        <p:cTn id="27" dur="500"/>
                                        <p:tgtEl>
                                          <p:spTgt spid="3481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additive="repl">
                                        <p:cTn id="31" dur="1" fill="hold">
                                          <p:stCondLst>
                                            <p:cond delay="0"/>
                                          </p:stCondLst>
                                        </p:cTn>
                                        <p:tgtEl>
                                          <p:spTgt spid="34817">
                                            <p:txEl>
                                              <p:pRg st="5" end="5"/>
                                            </p:txEl>
                                          </p:spTgt>
                                        </p:tgtEl>
                                        <p:attrNameLst>
                                          <p:attrName>style.visibility</p:attrName>
                                        </p:attrNameLst>
                                      </p:cBhvr>
                                      <p:to>
                                        <p:strVal val="visible"/>
                                      </p:to>
                                    </p:set>
                                    <p:animEffect transition="in" filter="blinds(horizontal)">
                                      <p:cBhvr additive="repl">
                                        <p:cTn id="32" dur="500"/>
                                        <p:tgtEl>
                                          <p:spTgt spid="348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smtClean="0">
                <a:solidFill>
                  <a:srgbClr val="0000CC"/>
                </a:solidFill>
                <a:effectLst>
                  <a:outerShdw blurRad="38100" dist="38100" dir="2700000" algn="tl">
                    <a:srgbClr val="C0C0C0"/>
                  </a:outerShdw>
                </a:effectLst>
                <a:latin typeface="Arial Rounded MT Bold" pitchFamily="32" charset="0"/>
              </a:rPr>
              <a:t>Kısa devreye yol açan etkenler </a:t>
            </a:r>
          </a:p>
        </p:txBody>
      </p:sp>
      <p:sp>
        <p:nvSpPr>
          <p:cNvPr id="35842" name="Text Box 2"/>
          <p:cNvSpPr txBox="1">
            <a:spLocks noChangeArrowheads="1"/>
          </p:cNvSpPr>
          <p:nvPr/>
        </p:nvSpPr>
        <p:spPr bwMode="auto">
          <a:xfrm>
            <a:off x="619125" y="1000126"/>
            <a:ext cx="8337550" cy="538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1pPr>
            <a:lvl2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2pPr>
            <a:lvl3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3pPr>
            <a:lvl4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4pPr>
            <a:lvl5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9pPr>
          </a:lstStyle>
          <a:p>
            <a:pPr algn="just" eaLnBrk="1" hangingPunct="1">
              <a:spcBef>
                <a:spcPts val="450"/>
              </a:spcBef>
            </a:pPr>
            <a:r>
              <a:rPr lang="tr-TR" sz="1800" b="1">
                <a:solidFill>
                  <a:srgbClr val="FF0000"/>
                </a:solidFill>
                <a:latin typeface="Arial" charset="0"/>
              </a:rPr>
              <a:t>	DIŞ ETKENLER </a:t>
            </a:r>
          </a:p>
          <a:p>
            <a:pPr eaLnBrk="1" hangingPunct="1">
              <a:spcBef>
                <a:spcPts val="450"/>
              </a:spcBef>
            </a:pPr>
            <a:r>
              <a:rPr lang="tr-TR" sz="1800">
                <a:solidFill>
                  <a:srgbClr val="002060"/>
                </a:solidFill>
                <a:latin typeface="Arial" charset="0"/>
              </a:rPr>
              <a:t>	</a:t>
            </a:r>
            <a:r>
              <a:rPr lang="tr-TR">
                <a:solidFill>
                  <a:srgbClr val="002060"/>
                </a:solidFill>
                <a:latin typeface="Arial" charset="0"/>
              </a:rPr>
              <a:t>Yer altı kablolarında ise;</a:t>
            </a:r>
          </a:p>
          <a:p>
            <a:pPr eaLnBrk="1" hangingPunct="1">
              <a:spcBef>
                <a:spcPts val="450"/>
              </a:spcBef>
              <a:buClr>
                <a:srgbClr val="FF0000"/>
              </a:buClr>
              <a:buFont typeface="Wingdings" pitchFamily="2" charset="2"/>
              <a:buChar char=""/>
            </a:pPr>
            <a:r>
              <a:rPr lang="tr-TR">
                <a:solidFill>
                  <a:srgbClr val="002060"/>
                </a:solidFill>
                <a:latin typeface="Arial" charset="0"/>
              </a:rPr>
              <a:t>kazma darbesi, </a:t>
            </a:r>
          </a:p>
          <a:p>
            <a:pPr eaLnBrk="1" hangingPunct="1">
              <a:spcBef>
                <a:spcPts val="450"/>
              </a:spcBef>
              <a:buClr>
                <a:srgbClr val="FF0000"/>
              </a:buClr>
              <a:buFont typeface="Wingdings" pitchFamily="2" charset="2"/>
              <a:buChar char=""/>
            </a:pPr>
            <a:r>
              <a:rPr lang="tr-TR">
                <a:solidFill>
                  <a:srgbClr val="002060"/>
                </a:solidFill>
                <a:latin typeface="Arial" charset="0"/>
              </a:rPr>
              <a:t>ağır iş makinelerinin yaptıkları çalışmalar yalıtkan kılıfın zedelenmesine,</a:t>
            </a:r>
          </a:p>
          <a:p>
            <a:pPr eaLnBrk="1" hangingPunct="1">
              <a:spcBef>
                <a:spcPts val="450"/>
              </a:spcBef>
              <a:buClr>
                <a:srgbClr val="FF0000"/>
              </a:buClr>
              <a:buFont typeface="Wingdings" pitchFamily="2" charset="2"/>
              <a:buChar char=""/>
            </a:pPr>
            <a:r>
              <a:rPr lang="tr-TR">
                <a:solidFill>
                  <a:srgbClr val="002060"/>
                </a:solidFill>
                <a:latin typeface="Arial" charset="0"/>
              </a:rPr>
              <a:t>hava hatlarında avcıların,çocukların,çobanların bilerek yada bilemeyerek izolatörleri kırmasından meydana gelen delinme ile baş gösteren atlamalar,</a:t>
            </a:r>
          </a:p>
          <a:p>
            <a:pPr algn="just" eaLnBrk="1" hangingPunct="1">
              <a:spcBef>
                <a:spcPts val="450"/>
              </a:spcBef>
              <a:buClrTx/>
              <a:buSzTx/>
              <a:buFontTx/>
              <a:buNone/>
            </a:pPr>
            <a:r>
              <a:rPr lang="tr-TR">
                <a:solidFill>
                  <a:srgbClr val="002060"/>
                </a:solidFill>
                <a:latin typeface="Arial" charset="0"/>
              </a:rPr>
              <a:t> </a:t>
            </a:r>
          </a:p>
          <a:p>
            <a:pPr algn="just" eaLnBrk="1" hangingPunct="1">
              <a:spcBef>
                <a:spcPts val="450"/>
              </a:spcBef>
              <a:buClrTx/>
              <a:buSzTx/>
              <a:buFontTx/>
              <a:buNone/>
            </a:pPr>
            <a:r>
              <a:rPr lang="tr-TR">
                <a:solidFill>
                  <a:srgbClr val="002060"/>
                </a:solidFill>
                <a:latin typeface="Arial" charset="0"/>
              </a:rPr>
              <a:t>	Yetkili yada yetkisiz kişilerin yapmış olduğu yanlış manevralar sonucu örneğin yük altında ayırıcı açılıp kapatılması,yanlış bağlama ile fazlar birbirleriyle karşılaşır bu da kısa devreye neden olur.</a:t>
            </a:r>
          </a:p>
        </p:txBody>
      </p:sp>
      <p:sp>
        <p:nvSpPr>
          <p:cNvPr id="205828"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FBDBC635-31CD-4F58-B89B-94EC9FF4708E}" type="slidenum">
              <a:rPr lang="tr-TR" sz="1400" smtClean="0">
                <a:solidFill>
                  <a:srgbClr val="FFFFFF"/>
                </a:solidFill>
              </a:rPr>
              <a:pPr eaLnBrk="1" hangingPunct="1">
                <a:buFont typeface="Times New Roman" pitchFamily="18" charset="0"/>
                <a:buNone/>
              </a:pPr>
              <a:t>33</a:t>
            </a:fld>
            <a:endParaRPr lang="tr-TR" sz="1400" smtClean="0">
              <a:solidFill>
                <a:srgbClr val="FFFFFF"/>
              </a:solidFill>
            </a:endParaRPr>
          </a:p>
        </p:txBody>
      </p:sp>
    </p:spTree>
    <p:extLst>
      <p:ext uri="{BB962C8B-B14F-4D97-AF65-F5344CB8AC3E}">
        <p14:creationId xmlns:p14="http://schemas.microsoft.com/office/powerpoint/2010/main" val="2406373725"/>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35842">
                                            <p:txEl>
                                              <p:pRg st="0" end="0"/>
                                            </p:txEl>
                                          </p:spTgt>
                                        </p:tgtEl>
                                        <p:attrNameLst>
                                          <p:attrName>style.visibility</p:attrName>
                                        </p:attrNameLst>
                                      </p:cBhvr>
                                      <p:to>
                                        <p:strVal val="visible"/>
                                      </p:to>
                                    </p:set>
                                    <p:anim calcmode="lin" valueType="num">
                                      <p:cBhvr>
                                        <p:cTn id="7" dur="500" fill="hold"/>
                                        <p:tgtEl>
                                          <p:spTgt spid="35842">
                                            <p:txEl>
                                              <p:pRg st="0" end="0"/>
                                            </p:txEl>
                                          </p:spTgt>
                                        </p:tgtEl>
                                        <p:attrNameLst>
                                          <p:attrName>ppt_x</p:attrName>
                                        </p:attrNameLst>
                                      </p:cBhvr>
                                      <p:tavLst>
                                        <p:tav tm="100000">
                                          <p:val>
                                            <p:strVal val="#ppt_x"/>
                                          </p:val>
                                        </p:tav>
                                        <p:tav>
                                          <p:val>
                                            <p:strVal val="#ppt_x"/>
                                          </p:val>
                                        </p:tav>
                                      </p:tavLst>
                                    </p:anim>
                                    <p:anim calcmode="lin" valueType="num">
                                      <p:cBhvr>
                                        <p:cTn id="8" dur="500" fill="hold"/>
                                        <p:tgtEl>
                                          <p:spTgt spid="35842">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35842">
                                            <p:txEl>
                                              <p:pRg st="1" end="1"/>
                                            </p:txEl>
                                          </p:spTgt>
                                        </p:tgtEl>
                                        <p:attrNameLst>
                                          <p:attrName>style.visibility</p:attrName>
                                        </p:attrNameLst>
                                      </p:cBhvr>
                                      <p:to>
                                        <p:strVal val="visible"/>
                                      </p:to>
                                    </p:set>
                                    <p:anim calcmode="lin" valueType="num">
                                      <p:cBhvr>
                                        <p:cTn id="13" dur="500" fill="hold"/>
                                        <p:tgtEl>
                                          <p:spTgt spid="35842">
                                            <p:txEl>
                                              <p:pRg st="1" end="1"/>
                                            </p:txEl>
                                          </p:spTgt>
                                        </p:tgtEl>
                                        <p:attrNameLst>
                                          <p:attrName>ppt_x</p:attrName>
                                        </p:attrNameLst>
                                      </p:cBhvr>
                                      <p:tavLst>
                                        <p:tav tm="100000">
                                          <p:val>
                                            <p:strVal val="#ppt_x"/>
                                          </p:val>
                                        </p:tav>
                                        <p:tav>
                                          <p:val>
                                            <p:strVal val="#ppt_x"/>
                                          </p:val>
                                        </p:tav>
                                      </p:tavLst>
                                    </p:anim>
                                    <p:anim calcmode="lin" valueType="num">
                                      <p:cBhvr>
                                        <p:cTn id="14" dur="500" fill="hold"/>
                                        <p:tgtEl>
                                          <p:spTgt spid="35842">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35842">
                                            <p:txEl>
                                              <p:pRg st="2" end="2"/>
                                            </p:txEl>
                                          </p:spTgt>
                                        </p:tgtEl>
                                        <p:attrNameLst>
                                          <p:attrName>style.visibility</p:attrName>
                                        </p:attrNameLst>
                                      </p:cBhvr>
                                      <p:to>
                                        <p:strVal val="visible"/>
                                      </p:to>
                                    </p:set>
                                    <p:anim calcmode="lin" valueType="num">
                                      <p:cBhvr>
                                        <p:cTn id="19" dur="500" fill="hold"/>
                                        <p:tgtEl>
                                          <p:spTgt spid="35842">
                                            <p:txEl>
                                              <p:pRg st="2" end="2"/>
                                            </p:txEl>
                                          </p:spTgt>
                                        </p:tgtEl>
                                        <p:attrNameLst>
                                          <p:attrName>ppt_x</p:attrName>
                                        </p:attrNameLst>
                                      </p:cBhvr>
                                      <p:tavLst>
                                        <p:tav tm="100000">
                                          <p:val>
                                            <p:strVal val="#ppt_x"/>
                                          </p:val>
                                        </p:tav>
                                        <p:tav>
                                          <p:val>
                                            <p:strVal val="#ppt_x"/>
                                          </p:val>
                                        </p:tav>
                                      </p:tavLst>
                                    </p:anim>
                                    <p:anim calcmode="lin" valueType="num">
                                      <p:cBhvr>
                                        <p:cTn id="20" dur="500" fill="hold"/>
                                        <p:tgtEl>
                                          <p:spTgt spid="35842">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35842">
                                            <p:txEl>
                                              <p:pRg st="3" end="3"/>
                                            </p:txEl>
                                          </p:spTgt>
                                        </p:tgtEl>
                                        <p:attrNameLst>
                                          <p:attrName>style.visibility</p:attrName>
                                        </p:attrNameLst>
                                      </p:cBhvr>
                                      <p:to>
                                        <p:strVal val="visible"/>
                                      </p:to>
                                    </p:set>
                                    <p:anim calcmode="lin" valueType="num">
                                      <p:cBhvr>
                                        <p:cTn id="25" dur="500" fill="hold"/>
                                        <p:tgtEl>
                                          <p:spTgt spid="35842">
                                            <p:txEl>
                                              <p:pRg st="3" end="3"/>
                                            </p:txEl>
                                          </p:spTgt>
                                        </p:tgtEl>
                                        <p:attrNameLst>
                                          <p:attrName>ppt_x</p:attrName>
                                        </p:attrNameLst>
                                      </p:cBhvr>
                                      <p:tavLst>
                                        <p:tav tm="100000">
                                          <p:val>
                                            <p:strVal val="#ppt_x"/>
                                          </p:val>
                                        </p:tav>
                                        <p:tav>
                                          <p:val>
                                            <p:strVal val="#ppt_x"/>
                                          </p:val>
                                        </p:tav>
                                      </p:tavLst>
                                    </p:anim>
                                    <p:anim calcmode="lin" valueType="num">
                                      <p:cBhvr>
                                        <p:cTn id="26" dur="500" fill="hold"/>
                                        <p:tgtEl>
                                          <p:spTgt spid="35842">
                                            <p:txEl>
                                              <p:pRg st="3" end="3"/>
                                            </p:txEl>
                                          </p:spTgt>
                                        </p:tgtEl>
                                        <p:attrNameLst>
                                          <p:attrName>ppt_y</p:attrName>
                                        </p:attrNameLst>
                                      </p:cBhvr>
                                      <p:tavLst>
                                        <p:tav tm="100000">
                                          <p:val>
                                            <p:strVal val="1+#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additive="repl">
                                        <p:cTn id="30" dur="1" fill="hold">
                                          <p:stCondLst>
                                            <p:cond delay="0"/>
                                          </p:stCondLst>
                                        </p:cTn>
                                        <p:tgtEl>
                                          <p:spTgt spid="35842">
                                            <p:txEl>
                                              <p:pRg st="4" end="4"/>
                                            </p:txEl>
                                          </p:spTgt>
                                        </p:tgtEl>
                                        <p:attrNameLst>
                                          <p:attrName>style.visibility</p:attrName>
                                        </p:attrNameLst>
                                      </p:cBhvr>
                                      <p:to>
                                        <p:strVal val="visible"/>
                                      </p:to>
                                    </p:set>
                                    <p:anim calcmode="lin" valueType="num">
                                      <p:cBhvr>
                                        <p:cTn id="31" dur="500" fill="hold"/>
                                        <p:tgtEl>
                                          <p:spTgt spid="35842">
                                            <p:txEl>
                                              <p:pRg st="4" end="4"/>
                                            </p:txEl>
                                          </p:spTgt>
                                        </p:tgtEl>
                                        <p:attrNameLst>
                                          <p:attrName>ppt_x</p:attrName>
                                        </p:attrNameLst>
                                      </p:cBhvr>
                                      <p:tavLst>
                                        <p:tav tm="100000">
                                          <p:val>
                                            <p:strVal val="#ppt_x"/>
                                          </p:val>
                                        </p:tav>
                                        <p:tav>
                                          <p:val>
                                            <p:strVal val="#ppt_x"/>
                                          </p:val>
                                        </p:tav>
                                      </p:tavLst>
                                    </p:anim>
                                    <p:anim calcmode="lin" valueType="num">
                                      <p:cBhvr>
                                        <p:cTn id="32" dur="500" fill="hold"/>
                                        <p:tgtEl>
                                          <p:spTgt spid="35842">
                                            <p:txEl>
                                              <p:pRg st="4" end="4"/>
                                            </p:txEl>
                                          </p:spTgt>
                                        </p:tgtEl>
                                        <p:attrNameLst>
                                          <p:attrName>ppt_y</p:attrName>
                                        </p:attrNameLst>
                                      </p:cBhvr>
                                      <p:tavLst>
                                        <p:tav tm="100000">
                                          <p:val>
                                            <p:strVal val="1+#ppt_h/2"/>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additive="repl">
                                        <p:cTn id="36" dur="1" fill="hold">
                                          <p:stCondLst>
                                            <p:cond delay="0"/>
                                          </p:stCondLst>
                                        </p:cTn>
                                        <p:tgtEl>
                                          <p:spTgt spid="35842">
                                            <p:txEl>
                                              <p:pRg st="5" end="5"/>
                                            </p:txEl>
                                          </p:spTgt>
                                        </p:tgtEl>
                                        <p:attrNameLst>
                                          <p:attrName>style.visibility</p:attrName>
                                        </p:attrNameLst>
                                      </p:cBhvr>
                                      <p:to>
                                        <p:strVal val="visible"/>
                                      </p:to>
                                    </p:set>
                                    <p:anim calcmode="lin" valueType="num">
                                      <p:cBhvr>
                                        <p:cTn id="37" dur="500" fill="hold"/>
                                        <p:tgtEl>
                                          <p:spTgt spid="35842">
                                            <p:txEl>
                                              <p:pRg st="5" end="5"/>
                                            </p:txEl>
                                          </p:spTgt>
                                        </p:tgtEl>
                                        <p:attrNameLst>
                                          <p:attrName>ppt_x</p:attrName>
                                        </p:attrNameLst>
                                      </p:cBhvr>
                                      <p:tavLst>
                                        <p:tav tm="100000">
                                          <p:val>
                                            <p:strVal val="#ppt_x"/>
                                          </p:val>
                                        </p:tav>
                                        <p:tav>
                                          <p:val>
                                            <p:strVal val="#ppt_x"/>
                                          </p:val>
                                        </p:tav>
                                      </p:tavLst>
                                    </p:anim>
                                    <p:anim calcmode="lin" valueType="num">
                                      <p:cBhvr>
                                        <p:cTn id="38" dur="500" fill="hold"/>
                                        <p:tgtEl>
                                          <p:spTgt spid="35842">
                                            <p:txEl>
                                              <p:pRg st="5" end="5"/>
                                            </p:txEl>
                                          </p:spTgt>
                                        </p:tgtEl>
                                        <p:attrNameLst>
                                          <p:attrName>ppt_y</p:attrName>
                                        </p:attrNameLst>
                                      </p:cBhvr>
                                      <p:tavLst>
                                        <p:tav tm="100000">
                                          <p:val>
                                            <p:strVal val="1+#ppt_h/2"/>
                                          </p:val>
                                        </p:tav>
                                        <p:tav>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additive="repl">
                                        <p:cTn id="42" dur="1" fill="hold">
                                          <p:stCondLst>
                                            <p:cond delay="0"/>
                                          </p:stCondLst>
                                        </p:cTn>
                                        <p:tgtEl>
                                          <p:spTgt spid="35842">
                                            <p:txEl>
                                              <p:pRg st="6" end="6"/>
                                            </p:txEl>
                                          </p:spTgt>
                                        </p:tgtEl>
                                        <p:attrNameLst>
                                          <p:attrName>style.visibility</p:attrName>
                                        </p:attrNameLst>
                                      </p:cBhvr>
                                      <p:to>
                                        <p:strVal val="visible"/>
                                      </p:to>
                                    </p:set>
                                    <p:anim calcmode="lin" valueType="num">
                                      <p:cBhvr>
                                        <p:cTn id="43" dur="500" fill="hold"/>
                                        <p:tgtEl>
                                          <p:spTgt spid="35842">
                                            <p:txEl>
                                              <p:pRg st="6" end="6"/>
                                            </p:txEl>
                                          </p:spTgt>
                                        </p:tgtEl>
                                        <p:attrNameLst>
                                          <p:attrName>ppt_x</p:attrName>
                                        </p:attrNameLst>
                                      </p:cBhvr>
                                      <p:tavLst>
                                        <p:tav tm="100000">
                                          <p:val>
                                            <p:strVal val="#ppt_x"/>
                                          </p:val>
                                        </p:tav>
                                        <p:tav>
                                          <p:val>
                                            <p:strVal val="#ppt_x"/>
                                          </p:val>
                                        </p:tav>
                                      </p:tavLst>
                                    </p:anim>
                                    <p:anim calcmode="lin" valueType="num">
                                      <p:cBhvr>
                                        <p:cTn id="44" dur="500" fill="hold"/>
                                        <p:tgtEl>
                                          <p:spTgt spid="35842">
                                            <p:txEl>
                                              <p:pRg st="6" end="6"/>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1"/>
          <p:cNvSpPr txBox="1">
            <a:spLocks noChangeArrowheads="1"/>
          </p:cNvSpPr>
          <p:nvPr/>
        </p:nvSpPr>
        <p:spPr bwMode="auto">
          <a:xfrm>
            <a:off x="330201" y="1285875"/>
            <a:ext cx="9849247" cy="2287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eaLnBrk="1" hangingPunct="1">
              <a:spcBef>
                <a:spcPts val="600"/>
              </a:spcBef>
              <a:buClr>
                <a:srgbClr val="FF0000"/>
              </a:buClr>
              <a:buFont typeface="Wingdings" pitchFamily="2" charset="2"/>
              <a:buChar char=""/>
            </a:pPr>
            <a:r>
              <a:rPr lang="tr-TR" sz="3200">
                <a:solidFill>
                  <a:schemeClr val="tx1"/>
                </a:solidFill>
                <a:latin typeface="Arial" charset="0"/>
              </a:rPr>
              <a:t>Bu durumda kısa devre akımı sigortadan geçmediği için, sigorta atmaz ve batarya zarar görür.</a:t>
            </a:r>
          </a:p>
        </p:txBody>
      </p:sp>
      <p:pic>
        <p:nvPicPr>
          <p:cNvPr id="2068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904" y="2852739"/>
            <a:ext cx="8191367" cy="336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Text Box 3"/>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b="1" smtClean="0">
                <a:solidFill>
                  <a:srgbClr val="0000CC"/>
                </a:solidFill>
                <a:effectLst>
                  <a:outerShdw blurRad="38100" dist="38100" dir="2700000" algn="tl">
                    <a:srgbClr val="C0C0C0"/>
                  </a:outerShdw>
                </a:effectLst>
                <a:latin typeface="Arial Rounded MT Bold" pitchFamily="32" charset="0"/>
              </a:rPr>
              <a:t>Kısa Devre</a:t>
            </a:r>
          </a:p>
        </p:txBody>
      </p:sp>
      <p:sp>
        <p:nvSpPr>
          <p:cNvPr id="206853"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84AF4FA2-CDD6-4C25-BA07-CDFC1688ED9A}" type="slidenum">
              <a:rPr lang="tr-TR" sz="1400" smtClean="0">
                <a:solidFill>
                  <a:srgbClr val="FFFFFF"/>
                </a:solidFill>
              </a:rPr>
              <a:pPr eaLnBrk="1" hangingPunct="1">
                <a:buFont typeface="Times New Roman" pitchFamily="18" charset="0"/>
                <a:buNone/>
              </a:pPr>
              <a:t>34</a:t>
            </a:fld>
            <a:endParaRPr lang="tr-TR" sz="1400" smtClean="0">
              <a:solidFill>
                <a:srgbClr val="FFFFFF"/>
              </a:solidFill>
            </a:endParaRPr>
          </a:p>
        </p:txBody>
      </p:sp>
    </p:spTree>
    <p:extLst>
      <p:ext uri="{BB962C8B-B14F-4D97-AF65-F5344CB8AC3E}">
        <p14:creationId xmlns:p14="http://schemas.microsoft.com/office/powerpoint/2010/main" val="14587836"/>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1"/>
          <p:cNvSpPr txBox="1">
            <a:spLocks noChangeArrowheads="1"/>
          </p:cNvSpPr>
          <p:nvPr/>
        </p:nvSpPr>
        <p:spPr bwMode="auto">
          <a:xfrm>
            <a:off x="773906" y="1214438"/>
            <a:ext cx="8337550" cy="221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eaLnBrk="1" hangingPunct="1">
              <a:spcBef>
                <a:spcPts val="600"/>
              </a:spcBef>
              <a:buClr>
                <a:srgbClr val="FF0000"/>
              </a:buClr>
              <a:buFont typeface="Wingdings" pitchFamily="2" charset="2"/>
              <a:buChar char=""/>
            </a:pPr>
            <a:r>
              <a:rPr lang="tr-TR" sz="4400">
                <a:solidFill>
                  <a:schemeClr val="tx1"/>
                </a:solidFill>
                <a:latin typeface="Arial" charset="0"/>
              </a:rPr>
              <a:t>Bu durumda alıcı kısa devre olmuştur ve </a:t>
            </a:r>
            <a:r>
              <a:rPr lang="tr-TR" sz="4400">
                <a:solidFill>
                  <a:srgbClr val="FF0000"/>
                </a:solidFill>
                <a:latin typeface="Arial" charset="0"/>
              </a:rPr>
              <a:t>sigorta</a:t>
            </a:r>
            <a:r>
              <a:rPr lang="tr-TR" sz="4400">
                <a:solidFill>
                  <a:schemeClr val="tx1"/>
                </a:solidFill>
                <a:latin typeface="Arial" charset="0"/>
              </a:rPr>
              <a:t> devreyi açar.</a:t>
            </a:r>
          </a:p>
        </p:txBody>
      </p:sp>
      <p:pic>
        <p:nvPicPr>
          <p:cNvPr id="2078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906" y="3213100"/>
            <a:ext cx="8469975" cy="3162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Text Box 3"/>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b="1" smtClean="0">
                <a:solidFill>
                  <a:srgbClr val="0000CC"/>
                </a:solidFill>
                <a:effectLst>
                  <a:outerShdw blurRad="38100" dist="38100" dir="2700000" algn="tl">
                    <a:srgbClr val="C0C0C0"/>
                  </a:outerShdw>
                </a:effectLst>
                <a:latin typeface="Arial Rounded MT Bold" pitchFamily="32" charset="0"/>
              </a:rPr>
              <a:t>Kısa Devre</a:t>
            </a:r>
          </a:p>
        </p:txBody>
      </p:sp>
      <p:sp>
        <p:nvSpPr>
          <p:cNvPr id="207877"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2ED2A881-2A51-4AD3-951A-AB9F7D0C44A5}" type="slidenum">
              <a:rPr lang="tr-TR" sz="1400" smtClean="0">
                <a:solidFill>
                  <a:srgbClr val="FFFFFF"/>
                </a:solidFill>
              </a:rPr>
              <a:pPr eaLnBrk="1" hangingPunct="1">
                <a:buFont typeface="Times New Roman" pitchFamily="18" charset="0"/>
                <a:buNone/>
              </a:pPr>
              <a:t>35</a:t>
            </a:fld>
            <a:endParaRPr lang="tr-TR" sz="1400" smtClean="0">
              <a:solidFill>
                <a:srgbClr val="FFFFFF"/>
              </a:solidFill>
            </a:endParaRPr>
          </a:p>
        </p:txBody>
      </p:sp>
    </p:spTree>
    <p:extLst>
      <p:ext uri="{BB962C8B-B14F-4D97-AF65-F5344CB8AC3E}">
        <p14:creationId xmlns:p14="http://schemas.microsoft.com/office/powerpoint/2010/main" val="234434361"/>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1"/>
          <p:cNvSpPr txBox="1">
            <a:spLocks noChangeArrowheads="1"/>
          </p:cNvSpPr>
          <p:nvPr/>
        </p:nvSpPr>
        <p:spPr bwMode="auto">
          <a:xfrm>
            <a:off x="696516" y="1285875"/>
            <a:ext cx="8337550" cy="207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spcBef>
                <a:spcPts val="600"/>
              </a:spcBef>
              <a:buClr>
                <a:srgbClr val="FF0000"/>
              </a:buClr>
              <a:buFont typeface="Wingdings" pitchFamily="2" charset="2"/>
              <a:buChar char=""/>
            </a:pPr>
            <a:r>
              <a:rPr lang="tr-TR" sz="3600">
                <a:solidFill>
                  <a:schemeClr val="tx1"/>
                </a:solidFill>
                <a:latin typeface="Arial" charset="0"/>
              </a:rPr>
              <a:t>Bu durumda kısa devre sigortadan sonra oluştuğu için sigorta devreyi açar ve batarya zarar görmez</a:t>
            </a:r>
            <a:r>
              <a:rPr lang="tr-TR">
                <a:solidFill>
                  <a:srgbClr val="002060"/>
                </a:solidFill>
                <a:latin typeface="Arial" charset="0"/>
              </a:rPr>
              <a:t>.</a:t>
            </a:r>
          </a:p>
        </p:txBody>
      </p:sp>
      <p:pic>
        <p:nvPicPr>
          <p:cNvPr id="2088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09" y="3716338"/>
            <a:ext cx="10022947" cy="3141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Text Box 3"/>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b="1" smtClean="0">
                <a:solidFill>
                  <a:srgbClr val="0000CC"/>
                </a:solidFill>
                <a:effectLst>
                  <a:outerShdw blurRad="38100" dist="38100" dir="2700000" algn="tl">
                    <a:srgbClr val="C0C0C0"/>
                  </a:outerShdw>
                </a:effectLst>
                <a:latin typeface="Arial Rounded MT Bold" pitchFamily="32" charset="0"/>
              </a:rPr>
              <a:t>Kısa Devre</a:t>
            </a:r>
          </a:p>
        </p:txBody>
      </p:sp>
      <p:sp>
        <p:nvSpPr>
          <p:cNvPr id="208901"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4D0D193B-97CF-4C6D-9655-506C4FC679BB}" type="slidenum">
              <a:rPr lang="tr-TR" sz="1400" smtClean="0">
                <a:solidFill>
                  <a:srgbClr val="FFFFFF"/>
                </a:solidFill>
              </a:rPr>
              <a:pPr eaLnBrk="1" hangingPunct="1">
                <a:buFont typeface="Times New Roman" pitchFamily="18" charset="0"/>
                <a:buNone/>
              </a:pPr>
              <a:t>36</a:t>
            </a:fld>
            <a:endParaRPr lang="tr-TR" sz="1400" smtClean="0">
              <a:solidFill>
                <a:srgbClr val="FFFFFF"/>
              </a:solidFill>
            </a:endParaRPr>
          </a:p>
        </p:txBody>
      </p:sp>
    </p:spTree>
    <p:extLst>
      <p:ext uri="{BB962C8B-B14F-4D97-AF65-F5344CB8AC3E}">
        <p14:creationId xmlns:p14="http://schemas.microsoft.com/office/powerpoint/2010/main" val="2984002432"/>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95300" y="188914"/>
            <a:ext cx="8915400" cy="936625"/>
          </a:xfrm>
        </p:spPr>
        <p:txBody>
          <a:bodyPr rtlCol="0">
            <a:noAutofit/>
          </a:bodyPr>
          <a:lstStyle/>
          <a:p>
            <a:pPr eaLnBrk="1" fontAlgn="auto" hangingPunct="1">
              <a:spcAft>
                <a:spcPts val="0"/>
              </a:spcAft>
              <a:defRPr/>
            </a:pPr>
            <a:r>
              <a:rPr lang="tr-TR" sz="3200" b="1" dirty="0" smtClean="0">
                <a:solidFill>
                  <a:schemeClr val="tx2">
                    <a:lumMod val="50000"/>
                  </a:schemeClr>
                </a:solidFill>
              </a:rPr>
              <a:t>GENEL OLARAK ELEKTRİK KAZALARININ OLUŞ NEDENLERİ</a:t>
            </a:r>
            <a:endParaRPr lang="tr-TR" sz="3200" b="1" dirty="0">
              <a:solidFill>
                <a:schemeClr val="tx2">
                  <a:lumMod val="50000"/>
                </a:schemeClr>
              </a:solidFill>
            </a:endParaRPr>
          </a:p>
        </p:txBody>
      </p:sp>
      <p:pic>
        <p:nvPicPr>
          <p:cNvPr id="20992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5123" y="1412875"/>
            <a:ext cx="7665111" cy="5113338"/>
          </a:xfrm>
          <a:noFill/>
        </p:spPr>
      </p:pic>
      <p:sp>
        <p:nvSpPr>
          <p:cNvPr id="209924" name="Slide Number Placeholder 2"/>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43746EB5-BA8D-4793-97CD-060FE9503E72}" type="slidenum">
              <a:rPr lang="tr-TR" sz="1400" smtClean="0">
                <a:solidFill>
                  <a:srgbClr val="FFFFFF"/>
                </a:solidFill>
              </a:rPr>
              <a:pPr eaLnBrk="1" hangingPunct="1">
                <a:buFont typeface="Times New Roman" pitchFamily="18" charset="0"/>
                <a:buNone/>
              </a:pPr>
              <a:t>37</a:t>
            </a:fld>
            <a:endParaRPr lang="tr-TR" sz="1400" smtClean="0">
              <a:solidFill>
                <a:srgbClr val="FFFFFF"/>
              </a:solidFill>
            </a:endParaRPr>
          </a:p>
        </p:txBody>
      </p:sp>
    </p:spTree>
    <p:extLst>
      <p:ext uri="{BB962C8B-B14F-4D97-AF65-F5344CB8AC3E}">
        <p14:creationId xmlns:p14="http://schemas.microsoft.com/office/powerpoint/2010/main" val="7403025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7339" y="0"/>
            <a:ext cx="8915400" cy="1633538"/>
          </a:xfrm>
        </p:spPr>
        <p:txBody>
          <a:bodyPr rtlCol="0">
            <a:normAutofit fontScale="90000"/>
          </a:bodyPr>
          <a:lstStyle/>
          <a:p>
            <a:pPr eaLnBrk="1" fontAlgn="auto" hangingPunct="1">
              <a:spcAft>
                <a:spcPts val="0"/>
              </a:spcAft>
              <a:defRPr/>
            </a:pPr>
            <a:r>
              <a:rPr lang="tr-TR" b="1" dirty="0" smtClean="0">
                <a:solidFill>
                  <a:srgbClr val="0070C0"/>
                </a:solidFill>
              </a:rPr>
              <a:t>Bakım onarım işlerinde güvenlik tedbirleri</a:t>
            </a:r>
            <a:r>
              <a:rPr lang="tr-TR" b="1" dirty="0" smtClean="0">
                <a:solidFill>
                  <a:schemeClr val="tx2"/>
                </a:solidFill>
              </a:rPr>
              <a:t/>
            </a:r>
            <a:br>
              <a:rPr lang="tr-TR" b="1" dirty="0" smtClean="0">
                <a:solidFill>
                  <a:schemeClr val="tx2"/>
                </a:solidFill>
              </a:rPr>
            </a:br>
            <a:endParaRPr lang="tr-TR" b="1" dirty="0">
              <a:solidFill>
                <a:schemeClr val="tx2">
                  <a:lumMod val="75000"/>
                </a:schemeClr>
              </a:solidFill>
            </a:endParaRPr>
          </a:p>
        </p:txBody>
      </p:sp>
      <p:sp>
        <p:nvSpPr>
          <p:cNvPr id="3" name="2 İçerik Yer Tutucusu"/>
          <p:cNvSpPr>
            <a:spLocks noGrp="1"/>
          </p:cNvSpPr>
          <p:nvPr>
            <p:ph idx="1"/>
          </p:nvPr>
        </p:nvSpPr>
        <p:spPr>
          <a:xfrm>
            <a:off x="0" y="990600"/>
            <a:ext cx="9906000" cy="5867400"/>
          </a:xfrm>
        </p:spPr>
        <p:txBody>
          <a:bodyPr rtlCol="0">
            <a:normAutofit/>
          </a:bodyPr>
          <a:lstStyle/>
          <a:p>
            <a:pPr indent="450850" algn="just" eaLnBrk="1" fontAlgn="auto" hangingPunct="1">
              <a:spcAft>
                <a:spcPts val="0"/>
              </a:spcAft>
              <a:buFont typeface="Arial" pitchFamily="34" charset="0"/>
              <a:buChar char="•"/>
              <a:defRPr/>
            </a:pPr>
            <a:endParaRPr lang="tr-TR" dirty="0" smtClean="0">
              <a:solidFill>
                <a:srgbClr val="0033CC"/>
              </a:solidFill>
              <a:cs typeface="Times New Roman" pitchFamily="18" charset="0"/>
            </a:endParaRPr>
          </a:p>
          <a:p>
            <a:pPr indent="450850" algn="just" eaLnBrk="1" fontAlgn="auto" hangingPunct="1">
              <a:spcAft>
                <a:spcPts val="0"/>
              </a:spcAft>
              <a:buFontTx/>
              <a:buChar char="•"/>
              <a:defRPr/>
            </a:pPr>
            <a:r>
              <a:rPr lang="tr-TR" sz="3000" dirty="0" smtClean="0">
                <a:solidFill>
                  <a:schemeClr val="tx1"/>
                </a:solidFill>
                <a:cs typeface="Times New Roman" pitchFamily="18" charset="0"/>
              </a:rPr>
              <a:t>Alçak gerilimli tesislerde yapılacak işlere girişilmeden </a:t>
            </a:r>
            <a:r>
              <a:rPr lang="tr-TR" sz="3000" dirty="0" smtClean="0">
                <a:solidFill>
                  <a:srgbClr val="FF0000"/>
                </a:solidFill>
                <a:cs typeface="Times New Roman" pitchFamily="18" charset="0"/>
              </a:rPr>
              <a:t>önce elektrik kesilmelidir</a:t>
            </a:r>
            <a:r>
              <a:rPr lang="tr-TR" sz="3000" dirty="0" smtClean="0">
                <a:solidFill>
                  <a:schemeClr val="tx1"/>
                </a:solidFill>
                <a:cs typeface="Times New Roman" pitchFamily="18" charset="0"/>
              </a:rPr>
              <a:t>,</a:t>
            </a:r>
          </a:p>
          <a:p>
            <a:pPr indent="450850" algn="just" eaLnBrk="1" fontAlgn="auto" hangingPunct="1">
              <a:spcAft>
                <a:spcPts val="0"/>
              </a:spcAft>
              <a:buFontTx/>
              <a:buChar char="•"/>
              <a:defRPr/>
            </a:pPr>
            <a:r>
              <a:rPr lang="tr-TR" sz="3000" dirty="0" smtClean="0">
                <a:solidFill>
                  <a:srgbClr val="FF0000"/>
                </a:solidFill>
                <a:cs typeface="Times New Roman" pitchFamily="18" charset="0"/>
              </a:rPr>
              <a:t>Yalıtkan bir eşya </a:t>
            </a:r>
            <a:r>
              <a:rPr lang="tr-TR" sz="3000" dirty="0" smtClean="0">
                <a:solidFill>
                  <a:schemeClr val="tx1"/>
                </a:solidFill>
                <a:cs typeface="Times New Roman" pitchFamily="18" charset="0"/>
              </a:rPr>
              <a:t>üzerinde durulmalıdır, </a:t>
            </a:r>
          </a:p>
          <a:p>
            <a:pPr indent="450850" algn="just" eaLnBrk="1" fontAlgn="auto" hangingPunct="1">
              <a:spcAft>
                <a:spcPts val="0"/>
              </a:spcAft>
              <a:buFontTx/>
              <a:buChar char="•"/>
              <a:defRPr/>
            </a:pPr>
            <a:r>
              <a:rPr lang="tr-TR" sz="3000" dirty="0" smtClean="0">
                <a:solidFill>
                  <a:schemeClr val="tx1"/>
                </a:solidFill>
                <a:cs typeface="Times New Roman" pitchFamily="18" charset="0"/>
              </a:rPr>
              <a:t>İyi durumda bulunan yalıtkan eldivenler ve sapı yalıtkan aletler kullanılmalıdır,</a:t>
            </a:r>
          </a:p>
          <a:p>
            <a:pPr indent="450850" algn="just" fontAlgn="auto">
              <a:spcAft>
                <a:spcPts val="0"/>
              </a:spcAft>
              <a:buFontTx/>
              <a:buChar char="•"/>
              <a:defRPr/>
            </a:pPr>
            <a:r>
              <a:rPr lang="tr-TR" sz="3000" dirty="0" smtClean="0">
                <a:solidFill>
                  <a:schemeClr val="tx1"/>
                </a:solidFill>
                <a:cs typeface="Times New Roman" pitchFamily="18" charset="0"/>
              </a:rPr>
              <a:t>Çıplak iletkenler civarında çalışırken baret, yalıtkan altlıklı iş ayakkabısı ve iş elbisesi giyilmelidir (</a:t>
            </a:r>
            <a:r>
              <a:rPr lang="tr-TR" sz="3000" dirty="0" err="1" smtClean="0">
                <a:solidFill>
                  <a:schemeClr val="tx1"/>
                </a:solidFill>
                <a:cs typeface="Times New Roman" pitchFamily="18" charset="0"/>
              </a:rPr>
              <a:t>KKD’ler</a:t>
            </a:r>
            <a:r>
              <a:rPr lang="tr-TR" sz="3000" dirty="0" smtClean="0">
                <a:solidFill>
                  <a:schemeClr val="tx1"/>
                </a:solidFill>
                <a:cs typeface="Times New Roman" pitchFamily="18" charset="0"/>
              </a:rPr>
              <a:t>)</a:t>
            </a:r>
          </a:p>
          <a:p>
            <a:pPr indent="450850" algn="just" fontAlgn="auto">
              <a:spcAft>
                <a:spcPts val="0"/>
              </a:spcAft>
              <a:buFontTx/>
              <a:buChar char="•"/>
              <a:defRPr/>
            </a:pPr>
            <a:r>
              <a:rPr lang="tr-TR" sz="3000" dirty="0" smtClean="0">
                <a:solidFill>
                  <a:schemeClr val="tx1"/>
                </a:solidFill>
                <a:cs typeface="Times New Roman" pitchFamily="18" charset="0"/>
              </a:rPr>
              <a:t>Tablo veya pano üzerindeki sigorta, şalter ve anahtarların üzerine, kumanda ettiği yeri gösteren etiketler konulmalıdır.</a:t>
            </a:r>
            <a:endParaRPr lang="tr-TR" sz="3000" dirty="0" smtClean="0">
              <a:solidFill>
                <a:schemeClr val="tx1"/>
              </a:solidFill>
            </a:endParaRPr>
          </a:p>
          <a:p>
            <a:pPr indent="450850" algn="just" fontAlgn="auto">
              <a:spcAft>
                <a:spcPts val="0"/>
              </a:spcAft>
              <a:buFontTx/>
              <a:buChar char="•"/>
              <a:defRPr/>
            </a:pPr>
            <a:endParaRPr lang="tr-TR" sz="2200" dirty="0" smtClean="0"/>
          </a:p>
          <a:p>
            <a:pPr eaLnBrk="1" fontAlgn="auto" hangingPunct="1">
              <a:spcAft>
                <a:spcPts val="0"/>
              </a:spcAft>
              <a:buFont typeface="Arial" pitchFamily="34" charset="0"/>
              <a:buChar char="•"/>
              <a:defRPr/>
            </a:pPr>
            <a:endParaRPr lang="tr-TR" dirty="0"/>
          </a:p>
        </p:txBody>
      </p:sp>
      <p:sp>
        <p:nvSpPr>
          <p:cNvPr id="210948" name="Slide Number Placeholder 3"/>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BB9E658F-26D8-43B9-97AA-7DB4111DB567}" type="slidenum">
              <a:rPr lang="tr-TR" sz="1400" smtClean="0">
                <a:solidFill>
                  <a:srgbClr val="FFFFFF"/>
                </a:solidFill>
              </a:rPr>
              <a:pPr eaLnBrk="1" hangingPunct="1">
                <a:buFont typeface="Times New Roman" pitchFamily="18" charset="0"/>
                <a:buNone/>
              </a:pPr>
              <a:t>38</a:t>
            </a:fld>
            <a:endParaRPr lang="tr-TR" sz="1400" smtClean="0">
              <a:solidFill>
                <a:srgbClr val="FFFFFF"/>
              </a:solidFill>
            </a:endParaRPr>
          </a:p>
        </p:txBody>
      </p:sp>
    </p:spTree>
    <p:extLst>
      <p:ext uri="{BB962C8B-B14F-4D97-AF65-F5344CB8AC3E}">
        <p14:creationId xmlns:p14="http://schemas.microsoft.com/office/powerpoint/2010/main" val="17488017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1 Başlık"/>
          <p:cNvSpPr>
            <a:spLocks noGrp="1"/>
          </p:cNvSpPr>
          <p:nvPr>
            <p:ph type="title"/>
          </p:nvPr>
        </p:nvSpPr>
        <p:spPr/>
        <p:txBody>
          <a:bodyPr/>
          <a:lstStyle/>
          <a:p>
            <a:pPr eaLnBrk="1" hangingPunct="1"/>
            <a:r>
              <a:rPr lang="tr-TR" smtClean="0"/>
              <a:t>.</a:t>
            </a:r>
          </a:p>
        </p:txBody>
      </p:sp>
      <p:sp>
        <p:nvSpPr>
          <p:cNvPr id="3" name="2 İçerik Yer Tutucusu"/>
          <p:cNvSpPr>
            <a:spLocks noGrp="1"/>
          </p:cNvSpPr>
          <p:nvPr>
            <p:ph idx="1"/>
          </p:nvPr>
        </p:nvSpPr>
        <p:spPr>
          <a:xfrm>
            <a:off x="350838" y="404814"/>
            <a:ext cx="9058143" cy="6264275"/>
          </a:xfrm>
        </p:spPr>
        <p:txBody>
          <a:bodyPr rtlCol="0">
            <a:normAutofit/>
          </a:bodyPr>
          <a:lstStyle/>
          <a:p>
            <a:pPr eaLnBrk="1" fontAlgn="auto" hangingPunct="1">
              <a:spcAft>
                <a:spcPts val="0"/>
              </a:spcAft>
              <a:buFont typeface="Arial" pitchFamily="34" charset="0"/>
              <a:buChar char="•"/>
              <a:defRPr/>
            </a:pPr>
            <a:r>
              <a:rPr lang="tr-TR" sz="3900" dirty="0" smtClean="0">
                <a:solidFill>
                  <a:schemeClr val="tx1"/>
                </a:solidFill>
              </a:rPr>
              <a:t>Kırık , çatlak fiş ve prizler kullanılmamalıdır</a:t>
            </a:r>
          </a:p>
          <a:p>
            <a:pPr eaLnBrk="1" fontAlgn="auto" hangingPunct="1">
              <a:spcAft>
                <a:spcPts val="0"/>
              </a:spcAft>
              <a:buFont typeface="Arial" pitchFamily="34" charset="0"/>
              <a:buChar char="•"/>
              <a:defRPr/>
            </a:pPr>
            <a:r>
              <a:rPr lang="tr-TR" sz="3900" dirty="0" smtClean="0">
                <a:solidFill>
                  <a:schemeClr val="tx1"/>
                </a:solidFill>
                <a:cs typeface="Times New Roman" pitchFamily="18" charset="0"/>
              </a:rPr>
              <a:t>Elektrik tesisatının, cihazlarının veya çıplak iletkenlerinin daima gerilim altında bulunduğu kabul edilmeli ve teknik bir zorunluluk olmadıkça gerilim altında elektrik onarımı yapılmamalıdır.</a:t>
            </a:r>
          </a:p>
          <a:p>
            <a:pPr eaLnBrk="1" fontAlgn="auto" hangingPunct="1">
              <a:spcAft>
                <a:spcPts val="0"/>
              </a:spcAft>
              <a:buFont typeface="Arial" pitchFamily="34" charset="0"/>
              <a:buChar char="•"/>
              <a:defRPr/>
            </a:pPr>
            <a:r>
              <a:rPr lang="tr-TR" sz="3900" dirty="0" smtClean="0">
                <a:solidFill>
                  <a:schemeClr val="tx1"/>
                </a:solidFill>
                <a:cs typeface="Times New Roman" pitchFamily="18" charset="0"/>
              </a:rPr>
              <a:t>Yüksek gerilimli tesislerde gerilim kaldırılmadan, akım kesilmeden hiçbir çalışma yapılmamalıdır.                                                                              </a:t>
            </a:r>
          </a:p>
          <a:p>
            <a:pPr eaLnBrk="1" fontAlgn="auto" hangingPunct="1">
              <a:spcAft>
                <a:spcPts val="0"/>
              </a:spcAft>
              <a:buFont typeface="Arial" pitchFamily="34" charset="0"/>
              <a:buChar char="•"/>
              <a:defRPr/>
            </a:pPr>
            <a:endParaRPr lang="tr-TR" dirty="0" smtClean="0">
              <a:solidFill>
                <a:srgbClr val="000000"/>
              </a:solidFill>
              <a:latin typeface="Verdana" pitchFamily="34" charset="0"/>
              <a:cs typeface="Times New Roman" pitchFamily="18" charset="0"/>
            </a:endParaRPr>
          </a:p>
          <a:p>
            <a:pPr eaLnBrk="1" fontAlgn="auto" hangingPunct="1">
              <a:spcAft>
                <a:spcPts val="0"/>
              </a:spcAft>
              <a:buFont typeface="Arial" pitchFamily="34" charset="0"/>
              <a:buChar char="•"/>
              <a:defRPr/>
            </a:pPr>
            <a:endParaRPr lang="tr-TR" dirty="0"/>
          </a:p>
        </p:txBody>
      </p:sp>
      <p:sp>
        <p:nvSpPr>
          <p:cNvPr id="211972" name="Slide Number Placeholder 3"/>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A557A474-1A50-4B56-8B71-720109768EB4}" type="slidenum">
              <a:rPr lang="tr-TR" sz="1400" smtClean="0">
                <a:solidFill>
                  <a:srgbClr val="FFFFFF"/>
                </a:solidFill>
              </a:rPr>
              <a:pPr eaLnBrk="1" hangingPunct="1">
                <a:buFont typeface="Times New Roman" pitchFamily="18" charset="0"/>
                <a:buNone/>
              </a:pPr>
              <a:t>39</a:t>
            </a:fld>
            <a:endParaRPr lang="tr-TR" sz="1400" smtClean="0">
              <a:solidFill>
                <a:srgbClr val="FFFFFF"/>
              </a:solidFill>
            </a:endParaRPr>
          </a:p>
        </p:txBody>
      </p:sp>
    </p:spTree>
    <p:extLst>
      <p:ext uri="{BB962C8B-B14F-4D97-AF65-F5344CB8AC3E}">
        <p14:creationId xmlns:p14="http://schemas.microsoft.com/office/powerpoint/2010/main" val="2145757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330201" y="495300"/>
            <a:ext cx="7336631" cy="6173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marL="341313" indent="-341313">
              <a:spcBef>
                <a:spcPts val="400"/>
              </a:spcBef>
              <a:buClr>
                <a:srgbClr val="FF0000"/>
              </a:buClr>
              <a:buFont typeface="Wingdings"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sz="2800">
                <a:solidFill>
                  <a:schemeClr val="tx1"/>
                </a:solidFill>
                <a:latin typeface="Arial" charset="0"/>
              </a:rPr>
              <a:t>Bu maddelere elektrik alanı uygulandığında elektronlar negatif (-) 'den pozitif (+) yönüne doğru hareket eder. Bu harekete </a:t>
            </a:r>
            <a:r>
              <a:rPr lang="tr-TR" sz="2800" b="1">
                <a:solidFill>
                  <a:srgbClr val="FF0000"/>
                </a:solidFill>
                <a:latin typeface="Arial" charset="0"/>
              </a:rPr>
              <a:t>"Elektrik Akımı"</a:t>
            </a:r>
            <a:r>
              <a:rPr lang="tr-TR" sz="2800">
                <a:solidFill>
                  <a:srgbClr val="FF0000"/>
                </a:solidFill>
                <a:latin typeface="Arial" charset="0"/>
              </a:rPr>
              <a:t> </a:t>
            </a:r>
            <a:r>
              <a:rPr lang="tr-TR" sz="2800">
                <a:solidFill>
                  <a:schemeClr val="tx1"/>
                </a:solidFill>
                <a:latin typeface="Arial" charset="0"/>
              </a:rPr>
              <a:t>denir. Birimi ise </a:t>
            </a:r>
            <a:r>
              <a:rPr lang="tr-TR" sz="2800" b="1">
                <a:solidFill>
                  <a:srgbClr val="FF0000"/>
                </a:solidFill>
                <a:latin typeface="Arial" charset="0"/>
              </a:rPr>
              <a:t>"Amper" </a:t>
            </a:r>
            <a:r>
              <a:rPr lang="tr-TR" sz="2800">
                <a:solidFill>
                  <a:schemeClr val="tx1"/>
                </a:solidFill>
                <a:latin typeface="Arial" charset="0"/>
              </a:rPr>
              <a:t>'dir. </a:t>
            </a:r>
          </a:p>
          <a:p>
            <a:pPr marL="341313" indent="-341313">
              <a:spcBef>
                <a:spcPts val="400"/>
              </a:spcBef>
              <a:buClrTx/>
              <a:buSzTx/>
              <a:buFontTx/>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endParaRPr lang="tr-TR" sz="2800">
              <a:solidFill>
                <a:schemeClr val="tx1"/>
              </a:solidFill>
              <a:latin typeface="Arial" charset="0"/>
            </a:endParaRPr>
          </a:p>
          <a:p>
            <a:pPr marL="341313" indent="-341313">
              <a:spcBef>
                <a:spcPts val="400"/>
              </a:spcBef>
              <a:buClr>
                <a:srgbClr val="FF0000"/>
              </a:buClr>
              <a:buFont typeface="Wingdings"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sz="2800">
                <a:solidFill>
                  <a:schemeClr val="tx1"/>
                </a:solidFill>
                <a:latin typeface="Arial" charset="0"/>
              </a:rPr>
              <a:t>Amper (sembolü A), elektrikte </a:t>
            </a:r>
            <a:r>
              <a:rPr lang="tr-TR" sz="2800" b="1">
                <a:solidFill>
                  <a:srgbClr val="FF0000"/>
                </a:solidFill>
                <a:latin typeface="Arial" charset="0"/>
              </a:rPr>
              <a:t>akım şiddeti</a:t>
            </a:r>
            <a:r>
              <a:rPr lang="tr-TR" sz="2800">
                <a:solidFill>
                  <a:schemeClr val="tx1"/>
                </a:solidFill>
                <a:latin typeface="Arial" charset="0"/>
              </a:rPr>
              <a:t> birimidir. </a:t>
            </a:r>
          </a:p>
          <a:p>
            <a:pPr marL="341313" indent="-341313">
              <a:spcBef>
                <a:spcPts val="400"/>
              </a:spcBef>
              <a:buClrTx/>
              <a:buSzTx/>
              <a:buFontTx/>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endParaRPr lang="tr-TR" sz="2800">
              <a:solidFill>
                <a:schemeClr val="tx1"/>
              </a:solidFill>
              <a:latin typeface="Arial" charset="0"/>
            </a:endParaRPr>
          </a:p>
          <a:p>
            <a:pPr marL="341313" indent="-341313">
              <a:spcBef>
                <a:spcPts val="400"/>
              </a:spcBef>
              <a:buClr>
                <a:srgbClr val="FF0000"/>
              </a:buClr>
              <a:buFont typeface="Wingdings"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sz="2800">
                <a:solidFill>
                  <a:schemeClr val="tx1"/>
                </a:solidFill>
                <a:latin typeface="Arial" charset="0"/>
              </a:rPr>
              <a:t>Birim zamanda geçen elektrik yükü miktarına elektrik akımının şiddeti denir. Bir iletkenin belli bir kesitinden saniyede bir </a:t>
            </a:r>
            <a:r>
              <a:rPr lang="tr-TR" sz="2800" b="1">
                <a:solidFill>
                  <a:srgbClr val="FF0000"/>
                </a:solidFill>
                <a:latin typeface="Arial" charset="0"/>
              </a:rPr>
              <a:t>Coulomb</a:t>
            </a:r>
            <a:r>
              <a:rPr lang="tr-TR" sz="2800">
                <a:solidFill>
                  <a:srgbClr val="FF0000"/>
                </a:solidFill>
                <a:latin typeface="Arial" charset="0"/>
              </a:rPr>
              <a:t> </a:t>
            </a:r>
            <a:r>
              <a:rPr lang="tr-TR" sz="2800">
                <a:solidFill>
                  <a:schemeClr val="tx1"/>
                </a:solidFill>
                <a:latin typeface="Arial" charset="0"/>
              </a:rPr>
              <a:t>elektrik yükü geçerse, akım şiddeti 1 A olur.</a:t>
            </a:r>
          </a:p>
          <a:p>
            <a:pPr marL="341313" indent="-341313" algn="just">
              <a:spcBef>
                <a:spcPts val="400"/>
              </a:spcBef>
              <a:buClrTx/>
              <a:buSzTx/>
              <a:buFontTx/>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endParaRPr lang="tr-TR" sz="1600">
              <a:solidFill>
                <a:srgbClr val="002060"/>
              </a:solidFill>
              <a:latin typeface="Arial" charset="0"/>
            </a:endParaRPr>
          </a:p>
        </p:txBody>
      </p:sp>
      <p:sp>
        <p:nvSpPr>
          <p:cNvPr id="18434" name="Text Box 2"/>
          <p:cNvSpPr txBox="1">
            <a:spLocks noChangeArrowheads="1"/>
          </p:cNvSpPr>
          <p:nvPr/>
        </p:nvSpPr>
        <p:spPr bwMode="auto">
          <a:xfrm>
            <a:off x="330200" y="1"/>
            <a:ext cx="9245600" cy="620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en-US" sz="3600" dirty="0" err="1" smtClean="0">
                <a:solidFill>
                  <a:srgbClr val="0000CC"/>
                </a:solidFill>
                <a:effectLst>
                  <a:outerShdw blurRad="38100" dist="38100" dir="2700000" algn="tl">
                    <a:srgbClr val="C0C0C0"/>
                  </a:outerShdw>
                </a:effectLst>
                <a:latin typeface="Arial Rounded MT Bold" pitchFamily="32" charset="0"/>
              </a:rPr>
              <a:t>Elektrik</a:t>
            </a:r>
            <a:r>
              <a:rPr lang="en-US" sz="3600" dirty="0" smtClean="0">
                <a:solidFill>
                  <a:srgbClr val="0000CC"/>
                </a:solidFill>
                <a:effectLst>
                  <a:outerShdw blurRad="38100" dist="38100" dir="2700000" algn="tl">
                    <a:srgbClr val="C0C0C0"/>
                  </a:outerShdw>
                </a:effectLst>
                <a:latin typeface="Arial Rounded MT Bold" pitchFamily="32" charset="0"/>
              </a:rPr>
              <a:t> </a:t>
            </a:r>
            <a:r>
              <a:rPr lang="en-US" sz="3600" dirty="0" err="1" smtClean="0">
                <a:solidFill>
                  <a:srgbClr val="0000CC"/>
                </a:solidFill>
                <a:effectLst>
                  <a:outerShdw blurRad="38100" dist="38100" dir="2700000" algn="tl">
                    <a:srgbClr val="C0C0C0"/>
                  </a:outerShdw>
                </a:effectLst>
                <a:latin typeface="Arial Rounded MT Bold" pitchFamily="32" charset="0"/>
              </a:rPr>
              <a:t>Nedir</a:t>
            </a:r>
            <a:r>
              <a:rPr lang="en-US" sz="3600" dirty="0" smtClean="0">
                <a:solidFill>
                  <a:srgbClr val="0000CC"/>
                </a:solidFill>
                <a:effectLst>
                  <a:outerShdw blurRad="38100" dist="38100" dir="2700000" algn="tl">
                    <a:srgbClr val="C0C0C0"/>
                  </a:outerShdw>
                </a:effectLst>
                <a:latin typeface="Arial Rounded MT Bold" pitchFamily="32" charset="0"/>
              </a:rPr>
              <a:t>?</a:t>
            </a:r>
          </a:p>
        </p:txBody>
      </p:sp>
      <p:pic>
        <p:nvPicPr>
          <p:cNvPr id="1761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6832" y="1062038"/>
            <a:ext cx="2108465" cy="1795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6133"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3EB6AB65-B784-425C-A7D8-6A68F8B2A3DE}" type="slidenum">
              <a:rPr lang="tr-TR" sz="1400" smtClean="0">
                <a:solidFill>
                  <a:srgbClr val="FFFFFF"/>
                </a:solidFill>
              </a:rPr>
              <a:pPr eaLnBrk="1" hangingPunct="1">
                <a:buFont typeface="Times New Roman" pitchFamily="18" charset="0"/>
                <a:buNone/>
              </a:pPr>
              <a:t>4</a:t>
            </a:fld>
            <a:endParaRPr lang="tr-TR" sz="1400" smtClean="0">
              <a:solidFill>
                <a:srgbClr val="FFFFFF"/>
              </a:solidFill>
            </a:endParaRPr>
          </a:p>
        </p:txBody>
      </p:sp>
    </p:spTree>
    <p:extLst>
      <p:ext uri="{BB962C8B-B14F-4D97-AF65-F5344CB8AC3E}">
        <p14:creationId xmlns:p14="http://schemas.microsoft.com/office/powerpoint/2010/main" val="291275523"/>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8433">
                                            <p:txEl>
                                              <p:pRg st="0" end="0"/>
                                            </p:txEl>
                                          </p:spTgt>
                                        </p:tgtEl>
                                        <p:attrNameLst>
                                          <p:attrName>style.visibility</p:attrName>
                                        </p:attrNameLst>
                                      </p:cBhvr>
                                      <p:to>
                                        <p:strVal val="visible"/>
                                      </p:to>
                                    </p:set>
                                    <p:anim calcmode="lin" valueType="num">
                                      <p:cBhvr>
                                        <p:cTn id="7" dur="500" fill="hold"/>
                                        <p:tgtEl>
                                          <p:spTgt spid="18433">
                                            <p:txEl>
                                              <p:pRg st="0" end="0"/>
                                            </p:txEl>
                                          </p:spTgt>
                                        </p:tgtEl>
                                        <p:attrNameLst>
                                          <p:attrName>ppt_x</p:attrName>
                                        </p:attrNameLst>
                                      </p:cBhvr>
                                      <p:tavLst>
                                        <p:tav tm="100000">
                                          <p:val>
                                            <p:strVal val="#ppt_x"/>
                                          </p:val>
                                        </p:tav>
                                        <p:tav>
                                          <p:val>
                                            <p:strVal val="#ppt_x"/>
                                          </p:val>
                                        </p:tav>
                                      </p:tavLst>
                                    </p:anim>
                                    <p:anim calcmode="lin" valueType="num">
                                      <p:cBhvr>
                                        <p:cTn id="8" dur="500" fill="hold"/>
                                        <p:tgtEl>
                                          <p:spTgt spid="18433">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18433">
                                            <p:txEl>
                                              <p:pRg st="2" end="2"/>
                                            </p:txEl>
                                          </p:spTgt>
                                        </p:tgtEl>
                                        <p:attrNameLst>
                                          <p:attrName>style.visibility</p:attrName>
                                        </p:attrNameLst>
                                      </p:cBhvr>
                                      <p:to>
                                        <p:strVal val="visible"/>
                                      </p:to>
                                    </p:set>
                                    <p:anim calcmode="lin" valueType="num">
                                      <p:cBhvr>
                                        <p:cTn id="13" dur="500" fill="hold"/>
                                        <p:tgtEl>
                                          <p:spTgt spid="18433">
                                            <p:txEl>
                                              <p:pRg st="2" end="2"/>
                                            </p:txEl>
                                          </p:spTgt>
                                        </p:tgtEl>
                                        <p:attrNameLst>
                                          <p:attrName>ppt_x</p:attrName>
                                        </p:attrNameLst>
                                      </p:cBhvr>
                                      <p:tavLst>
                                        <p:tav tm="100000">
                                          <p:val>
                                            <p:strVal val="#ppt_x"/>
                                          </p:val>
                                        </p:tav>
                                        <p:tav>
                                          <p:val>
                                            <p:strVal val="#ppt_x"/>
                                          </p:val>
                                        </p:tav>
                                      </p:tavLst>
                                    </p:anim>
                                    <p:anim calcmode="lin" valueType="num">
                                      <p:cBhvr>
                                        <p:cTn id="14" dur="500" fill="hold"/>
                                        <p:tgtEl>
                                          <p:spTgt spid="18433">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18433">
                                            <p:txEl>
                                              <p:pRg st="4" end="4"/>
                                            </p:txEl>
                                          </p:spTgt>
                                        </p:tgtEl>
                                        <p:attrNameLst>
                                          <p:attrName>style.visibility</p:attrName>
                                        </p:attrNameLst>
                                      </p:cBhvr>
                                      <p:to>
                                        <p:strVal val="visible"/>
                                      </p:to>
                                    </p:set>
                                    <p:anim calcmode="lin" valueType="num">
                                      <p:cBhvr>
                                        <p:cTn id="19" dur="500" fill="hold"/>
                                        <p:tgtEl>
                                          <p:spTgt spid="18433">
                                            <p:txEl>
                                              <p:pRg st="4" end="4"/>
                                            </p:txEl>
                                          </p:spTgt>
                                        </p:tgtEl>
                                        <p:attrNameLst>
                                          <p:attrName>ppt_x</p:attrName>
                                        </p:attrNameLst>
                                      </p:cBhvr>
                                      <p:tavLst>
                                        <p:tav tm="100000">
                                          <p:val>
                                            <p:strVal val="#ppt_x"/>
                                          </p:val>
                                        </p:tav>
                                        <p:tav>
                                          <p:val>
                                            <p:strVal val="#ppt_x"/>
                                          </p:val>
                                        </p:tav>
                                      </p:tavLst>
                                    </p:anim>
                                    <p:anim calcmode="lin" valueType="num">
                                      <p:cBhvr>
                                        <p:cTn id="20" dur="500" fill="hold"/>
                                        <p:tgtEl>
                                          <p:spTgt spid="18433">
                                            <p:txEl>
                                              <p:pRg st="4" end="4"/>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1 Başlık"/>
          <p:cNvSpPr>
            <a:spLocks noGrp="1"/>
          </p:cNvSpPr>
          <p:nvPr>
            <p:ph type="title"/>
          </p:nvPr>
        </p:nvSpPr>
        <p:spPr/>
        <p:txBody>
          <a:bodyPr/>
          <a:lstStyle/>
          <a:p>
            <a:pPr eaLnBrk="1" hangingPunct="1"/>
            <a:r>
              <a:rPr lang="tr-TR" smtClean="0"/>
              <a:t>.</a:t>
            </a:r>
          </a:p>
        </p:txBody>
      </p:sp>
      <p:sp>
        <p:nvSpPr>
          <p:cNvPr id="212995" name="2 İçerik Yer Tutucusu"/>
          <p:cNvSpPr>
            <a:spLocks noGrp="1"/>
          </p:cNvSpPr>
          <p:nvPr>
            <p:ph idx="1"/>
          </p:nvPr>
        </p:nvSpPr>
        <p:spPr>
          <a:xfrm>
            <a:off x="507339" y="188914"/>
            <a:ext cx="8901642" cy="6192837"/>
          </a:xfrm>
        </p:spPr>
        <p:txBody>
          <a:bodyPr/>
          <a:lstStyle/>
          <a:p>
            <a:pPr eaLnBrk="1" hangingPunct="1"/>
            <a:r>
              <a:rPr lang="tr-TR" sz="4000" smtClean="0">
                <a:solidFill>
                  <a:schemeClr val="tx1"/>
                </a:solidFill>
                <a:cs typeface="Times New Roman" pitchFamily="18" charset="0"/>
              </a:rPr>
              <a:t>Gerilim altındaki elektrik devrelerinin, elektrik  makinelerinin veya cihazlarının bakım ve  onarımı, bu işle görevlendirilen yetkili ve ehliyetli teknik elemanlar tarafından veya bunların gözetimi ve sorumluluğu altında diğer şahıslar tarafından yapılmalıdır.  </a:t>
            </a:r>
            <a:endParaRPr lang="tr-TR" sz="4000" smtClean="0">
              <a:solidFill>
                <a:schemeClr val="tx1"/>
              </a:solidFill>
            </a:endParaRPr>
          </a:p>
          <a:p>
            <a:pPr eaLnBrk="1" hangingPunct="1"/>
            <a:endParaRPr lang="tr-TR" smtClean="0"/>
          </a:p>
        </p:txBody>
      </p:sp>
      <p:sp>
        <p:nvSpPr>
          <p:cNvPr id="212996" name="Slide Number Placeholder 2"/>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DD868991-B769-4599-9CFC-17CBBEE849B2}" type="slidenum">
              <a:rPr lang="tr-TR" sz="1400" smtClean="0">
                <a:solidFill>
                  <a:srgbClr val="FFFFFF"/>
                </a:solidFill>
              </a:rPr>
              <a:pPr eaLnBrk="1" hangingPunct="1">
                <a:buFont typeface="Times New Roman" pitchFamily="18" charset="0"/>
                <a:buNone/>
              </a:pPr>
              <a:t>40</a:t>
            </a:fld>
            <a:endParaRPr lang="tr-TR" sz="1400" smtClean="0">
              <a:solidFill>
                <a:srgbClr val="FFFFFF"/>
              </a:solidFill>
            </a:endParaRPr>
          </a:p>
        </p:txBody>
      </p:sp>
    </p:spTree>
    <p:extLst>
      <p:ext uri="{BB962C8B-B14F-4D97-AF65-F5344CB8AC3E}">
        <p14:creationId xmlns:p14="http://schemas.microsoft.com/office/powerpoint/2010/main" val="2938883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1 Başlık"/>
          <p:cNvSpPr>
            <a:spLocks noGrp="1"/>
          </p:cNvSpPr>
          <p:nvPr>
            <p:ph type="title"/>
          </p:nvPr>
        </p:nvSpPr>
        <p:spPr/>
        <p:txBody>
          <a:bodyPr/>
          <a:lstStyle/>
          <a:p>
            <a:pPr eaLnBrk="1" hangingPunct="1"/>
            <a:r>
              <a:rPr lang="tr-TR" smtClean="0"/>
              <a:t>.</a:t>
            </a:r>
          </a:p>
        </p:txBody>
      </p:sp>
      <p:sp>
        <p:nvSpPr>
          <p:cNvPr id="214019" name="2 İçerik Yer Tutucusu"/>
          <p:cNvSpPr>
            <a:spLocks noGrp="1"/>
          </p:cNvSpPr>
          <p:nvPr>
            <p:ph idx="1"/>
          </p:nvPr>
        </p:nvSpPr>
        <p:spPr>
          <a:xfrm>
            <a:off x="350838" y="260351"/>
            <a:ext cx="9058143" cy="5757863"/>
          </a:xfrm>
        </p:spPr>
        <p:txBody>
          <a:bodyPr/>
          <a:lstStyle/>
          <a:p>
            <a:pPr eaLnBrk="1" hangingPunct="1"/>
            <a:r>
              <a:rPr lang="tr-TR" sz="3600" smtClean="0">
                <a:solidFill>
                  <a:schemeClr val="tx1"/>
                </a:solidFill>
                <a:cs typeface="Times New Roman" pitchFamily="18" charset="0"/>
              </a:rPr>
              <a:t>Elektrik tesislerinin tesis, işletme bakım işinde görevlendirilen kimselere işletme sorumluları tarafından işin süresi, yeri, cinsi ve önemi ve uyul</a:t>
            </a:r>
            <a:r>
              <a:rPr lang="tr-TR" sz="3600" smtClean="0">
                <a:solidFill>
                  <a:schemeClr val="tx1"/>
                </a:solidFill>
              </a:rPr>
              <a:t>acak</a:t>
            </a:r>
            <a:r>
              <a:rPr lang="tr-TR" sz="3600" smtClean="0">
                <a:solidFill>
                  <a:schemeClr val="tx1"/>
                </a:solidFill>
                <a:cs typeface="Times New Roman" pitchFamily="18" charset="0"/>
              </a:rPr>
              <a:t> kurallara ilişkin yazılı </a:t>
            </a:r>
            <a:r>
              <a:rPr lang="tr-TR" sz="3600" smtClean="0">
                <a:solidFill>
                  <a:srgbClr val="FF0000"/>
                </a:solidFill>
                <a:cs typeface="Times New Roman" pitchFamily="18" charset="0"/>
              </a:rPr>
              <a:t>görev talimatı </a:t>
            </a:r>
            <a:r>
              <a:rPr lang="tr-TR" sz="3600" smtClean="0">
                <a:solidFill>
                  <a:schemeClr val="tx1"/>
                </a:solidFill>
                <a:cs typeface="Times New Roman" pitchFamily="18" charset="0"/>
              </a:rPr>
              <a:t>verilmelidir. Sözlü olarak telefon veya telsizle  verilen talimatlar tekrar ettirilmeli, yanlış anlamalara ve hatalı manevra yapılmasına meydan verilmemelidir.  </a:t>
            </a:r>
          </a:p>
          <a:p>
            <a:pPr eaLnBrk="1" hangingPunct="1"/>
            <a:endParaRPr lang="tr-TR" smtClean="0"/>
          </a:p>
        </p:txBody>
      </p:sp>
      <p:sp>
        <p:nvSpPr>
          <p:cNvPr id="214020" name="Slide Number Placeholder 2"/>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27743510-FCE3-4E33-A4A3-9AB3754668D6}" type="slidenum">
              <a:rPr lang="tr-TR" sz="1400" smtClean="0">
                <a:solidFill>
                  <a:srgbClr val="FFFFFF"/>
                </a:solidFill>
              </a:rPr>
              <a:pPr eaLnBrk="1" hangingPunct="1">
                <a:buFont typeface="Times New Roman" pitchFamily="18" charset="0"/>
                <a:buNone/>
              </a:pPr>
              <a:t>41</a:t>
            </a:fld>
            <a:endParaRPr lang="tr-TR" sz="1400" smtClean="0">
              <a:solidFill>
                <a:srgbClr val="FFFFFF"/>
              </a:solidFill>
            </a:endParaRPr>
          </a:p>
        </p:txBody>
      </p:sp>
    </p:spTree>
    <p:extLst>
      <p:ext uri="{BB962C8B-B14F-4D97-AF65-F5344CB8AC3E}">
        <p14:creationId xmlns:p14="http://schemas.microsoft.com/office/powerpoint/2010/main" val="29235717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1 Başlık"/>
          <p:cNvSpPr>
            <a:spLocks noGrp="1"/>
          </p:cNvSpPr>
          <p:nvPr>
            <p:ph type="title"/>
          </p:nvPr>
        </p:nvSpPr>
        <p:spPr/>
        <p:txBody>
          <a:bodyPr/>
          <a:lstStyle/>
          <a:p>
            <a:pPr eaLnBrk="1" hangingPunct="1"/>
            <a:r>
              <a:rPr lang="tr-TR" smtClean="0"/>
              <a:t>.</a:t>
            </a:r>
          </a:p>
        </p:txBody>
      </p:sp>
      <p:sp>
        <p:nvSpPr>
          <p:cNvPr id="215043" name="2 İçerik Yer Tutucusu"/>
          <p:cNvSpPr>
            <a:spLocks noGrp="1"/>
          </p:cNvSpPr>
          <p:nvPr>
            <p:ph idx="1"/>
          </p:nvPr>
        </p:nvSpPr>
        <p:spPr>
          <a:xfrm>
            <a:off x="271728" y="1628776"/>
            <a:ext cx="5081985" cy="4525963"/>
          </a:xfrm>
        </p:spPr>
        <p:txBody>
          <a:bodyPr>
            <a:normAutofit fontScale="92500" lnSpcReduction="20000"/>
          </a:bodyPr>
          <a:lstStyle/>
          <a:p>
            <a:pPr algn="just" eaLnBrk="1" hangingPunct="1">
              <a:buFont typeface="Arial" charset="0"/>
              <a:buChar char="•"/>
            </a:pPr>
            <a:r>
              <a:rPr lang="tr-TR" smtClean="0">
                <a:solidFill>
                  <a:schemeClr val="tx1"/>
                </a:solidFill>
                <a:cs typeface="Times New Roman" pitchFamily="18" charset="0"/>
              </a:rPr>
              <a:t>Yüksek gerilim tesislerine ayrılan ve işletilen yerlere, küçük boyutlu elektrik gereçlerinden başka eşya konulmamalı, buraları başka işler için kullanılmamalı, kapıları </a:t>
            </a:r>
            <a:r>
              <a:rPr lang="tr-TR" smtClean="0">
                <a:solidFill>
                  <a:srgbClr val="FF0000"/>
                </a:solidFill>
                <a:cs typeface="Times New Roman" pitchFamily="18" charset="0"/>
              </a:rPr>
              <a:t>kilitli</a:t>
            </a:r>
            <a:r>
              <a:rPr lang="tr-TR" smtClean="0">
                <a:solidFill>
                  <a:schemeClr val="tx1"/>
                </a:solidFill>
                <a:cs typeface="Times New Roman" pitchFamily="18" charset="0"/>
              </a:rPr>
              <a:t> tutulmalı ve ilgisiz kişilerin girmeleri önlenmelidir. Bu yerlerin kapısına giriş yasağını bildiren ikaz levhası asılmalıdır</a:t>
            </a:r>
            <a:r>
              <a:rPr lang="tr-TR" smtClean="0">
                <a:cs typeface="Times New Roman" pitchFamily="18" charset="0"/>
              </a:rPr>
              <a:t>.   </a:t>
            </a:r>
          </a:p>
          <a:p>
            <a:pPr eaLnBrk="1" hangingPunct="1">
              <a:buFont typeface="Arial" charset="0"/>
              <a:buChar char="•"/>
            </a:pPr>
            <a:endParaRPr lang="tr-TR" smtClean="0"/>
          </a:p>
        </p:txBody>
      </p:sp>
      <p:pic>
        <p:nvPicPr>
          <p:cNvPr id="215044" name="Picture 7" descr="C:\Documents and Settings\hozcan\Desktop\HÜSEYİN\İş Güv.Uzm.Sert.Eğ.Programı\Resim Klasörü\Traf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894" y="1341439"/>
            <a:ext cx="425648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5" name="Slide Number Placeholder 3"/>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B4C996E1-326B-4CF9-85A1-0B6EC4107628}" type="slidenum">
              <a:rPr lang="tr-TR" sz="1400" smtClean="0">
                <a:solidFill>
                  <a:srgbClr val="FFFFFF"/>
                </a:solidFill>
              </a:rPr>
              <a:pPr eaLnBrk="1" hangingPunct="1">
                <a:buFont typeface="Times New Roman" pitchFamily="18" charset="0"/>
                <a:buNone/>
              </a:pPr>
              <a:t>42</a:t>
            </a:fld>
            <a:endParaRPr lang="tr-TR" sz="1400" smtClean="0">
              <a:solidFill>
                <a:srgbClr val="FFFFFF"/>
              </a:solidFill>
            </a:endParaRPr>
          </a:p>
        </p:txBody>
      </p:sp>
    </p:spTree>
    <p:extLst>
      <p:ext uri="{BB962C8B-B14F-4D97-AF65-F5344CB8AC3E}">
        <p14:creationId xmlns:p14="http://schemas.microsoft.com/office/powerpoint/2010/main" val="23276250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1 Başlık"/>
          <p:cNvSpPr>
            <a:spLocks noGrp="1"/>
          </p:cNvSpPr>
          <p:nvPr>
            <p:ph type="title"/>
          </p:nvPr>
        </p:nvSpPr>
        <p:spPr/>
        <p:txBody>
          <a:bodyPr/>
          <a:lstStyle/>
          <a:p>
            <a:pPr eaLnBrk="1" hangingPunct="1"/>
            <a:r>
              <a:rPr lang="tr-TR" smtClean="0"/>
              <a:t>.</a:t>
            </a:r>
          </a:p>
        </p:txBody>
      </p:sp>
      <p:sp>
        <p:nvSpPr>
          <p:cNvPr id="216067" name="2 İçerik Yer Tutucusu"/>
          <p:cNvSpPr>
            <a:spLocks noGrp="1"/>
          </p:cNvSpPr>
          <p:nvPr>
            <p:ph idx="1"/>
          </p:nvPr>
        </p:nvSpPr>
        <p:spPr>
          <a:xfrm>
            <a:off x="428229" y="188913"/>
            <a:ext cx="8915400" cy="4679950"/>
          </a:xfrm>
        </p:spPr>
        <p:txBody>
          <a:bodyPr/>
          <a:lstStyle/>
          <a:p>
            <a:pPr algn="just" eaLnBrk="1" hangingPunct="1"/>
            <a:r>
              <a:rPr lang="tr-TR" sz="3600" smtClean="0">
                <a:solidFill>
                  <a:schemeClr val="tx1"/>
                </a:solidFill>
                <a:cs typeface="Times New Roman" pitchFamily="18" charset="0"/>
              </a:rPr>
              <a:t>Açık hava elektrik tesisleri en az </a:t>
            </a:r>
            <a:r>
              <a:rPr lang="tr-TR" sz="3600" smtClean="0">
                <a:solidFill>
                  <a:srgbClr val="FF0000"/>
                </a:solidFill>
                <a:cs typeface="Times New Roman" pitchFamily="18" charset="0"/>
              </a:rPr>
              <a:t>180</a:t>
            </a:r>
            <a:r>
              <a:rPr lang="tr-TR" sz="3600" smtClean="0">
                <a:solidFill>
                  <a:schemeClr val="tx1"/>
                </a:solidFill>
                <a:cs typeface="Times New Roman" pitchFamily="18" charset="0"/>
              </a:rPr>
              <a:t> santimetre yükseklikteki duvar veya tel kafes çitle çevrilmiş olmalı, ikaz levhaları takılmalı, giriş kapıları </a:t>
            </a:r>
            <a:r>
              <a:rPr lang="tr-TR" sz="3600" smtClean="0">
                <a:solidFill>
                  <a:srgbClr val="FF0000"/>
                </a:solidFill>
                <a:cs typeface="Times New Roman" pitchFamily="18" charset="0"/>
              </a:rPr>
              <a:t>kilitli</a:t>
            </a:r>
            <a:r>
              <a:rPr lang="tr-TR" sz="3600" smtClean="0">
                <a:solidFill>
                  <a:schemeClr val="tx1"/>
                </a:solidFill>
                <a:cs typeface="Times New Roman" pitchFamily="18" charset="0"/>
              </a:rPr>
              <a:t> olmalıdır. Tesislerin içi ve etrafı kuru ottan arındırılmış olmalıdır.</a:t>
            </a:r>
            <a:endParaRPr lang="tr-TR" sz="3600" smtClean="0">
              <a:solidFill>
                <a:schemeClr val="tx1"/>
              </a:solidFill>
            </a:endParaRPr>
          </a:p>
          <a:p>
            <a:pPr eaLnBrk="1" hangingPunct="1"/>
            <a:endParaRPr lang="tr-TR" smtClean="0"/>
          </a:p>
        </p:txBody>
      </p:sp>
      <p:pic>
        <p:nvPicPr>
          <p:cNvPr id="2160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0148" y="4341813"/>
            <a:ext cx="3823096"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9" name="Slide Number Placeholder 2"/>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C8574C38-48AD-4BF8-922C-7F02ED4E8810}" type="slidenum">
              <a:rPr lang="tr-TR" sz="1400" smtClean="0">
                <a:solidFill>
                  <a:srgbClr val="FFFFFF"/>
                </a:solidFill>
              </a:rPr>
              <a:pPr eaLnBrk="1" hangingPunct="1">
                <a:buFont typeface="Times New Roman" pitchFamily="18" charset="0"/>
                <a:buNone/>
              </a:pPr>
              <a:t>43</a:t>
            </a:fld>
            <a:endParaRPr lang="tr-TR" sz="1400" smtClean="0">
              <a:solidFill>
                <a:srgbClr val="FFFFFF"/>
              </a:solidFill>
            </a:endParaRPr>
          </a:p>
        </p:txBody>
      </p:sp>
    </p:spTree>
    <p:extLst>
      <p:ext uri="{BB962C8B-B14F-4D97-AF65-F5344CB8AC3E}">
        <p14:creationId xmlns:p14="http://schemas.microsoft.com/office/powerpoint/2010/main" val="18359393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1 Başlık"/>
          <p:cNvSpPr>
            <a:spLocks noGrp="1"/>
          </p:cNvSpPr>
          <p:nvPr>
            <p:ph type="title"/>
          </p:nvPr>
        </p:nvSpPr>
        <p:spPr/>
        <p:txBody>
          <a:bodyPr/>
          <a:lstStyle/>
          <a:p>
            <a:pPr eaLnBrk="1" hangingPunct="1"/>
            <a:r>
              <a:rPr lang="tr-TR" smtClean="0"/>
              <a:t>.</a:t>
            </a:r>
          </a:p>
        </p:txBody>
      </p:sp>
      <p:sp>
        <p:nvSpPr>
          <p:cNvPr id="3" name="2 İçerik Yer Tutucusu"/>
          <p:cNvSpPr>
            <a:spLocks noGrp="1"/>
          </p:cNvSpPr>
          <p:nvPr>
            <p:ph idx="1"/>
          </p:nvPr>
        </p:nvSpPr>
        <p:spPr>
          <a:xfrm>
            <a:off x="507339" y="404814"/>
            <a:ext cx="8915400" cy="3197225"/>
          </a:xfrm>
        </p:spPr>
        <p:txBody>
          <a:bodyPr rtlCol="0">
            <a:normAutofit lnSpcReduction="10000"/>
          </a:bodyPr>
          <a:lstStyle/>
          <a:p>
            <a:pPr algn="just" eaLnBrk="1" fontAlgn="auto" hangingPunct="1">
              <a:spcAft>
                <a:spcPts val="0"/>
              </a:spcAft>
              <a:buFont typeface="Arial" pitchFamily="34" charset="0"/>
              <a:buChar char="•"/>
              <a:defRPr/>
            </a:pPr>
            <a:r>
              <a:rPr lang="tr-TR" sz="3500" dirty="0" smtClean="0">
                <a:solidFill>
                  <a:schemeClr val="tx1"/>
                </a:solidFill>
                <a:cs typeface="Times New Roman" pitchFamily="18" charset="0"/>
              </a:rPr>
              <a:t>Kesicilerle kendi ayırıcıları arasında kilitleme düzeni bulunmalı, kesici açılmadan ayırıcı açılıp kapatılamayacak şekilde  olmalıdır. Ayrıca bir hücre</a:t>
            </a:r>
            <a:r>
              <a:rPr lang="tr-TR" sz="3500" dirty="0" smtClean="0">
                <a:solidFill>
                  <a:schemeClr val="tx1"/>
                </a:solidFill>
              </a:rPr>
              <a:t>de</a:t>
            </a:r>
            <a:r>
              <a:rPr lang="tr-TR" sz="3500" dirty="0" smtClean="0">
                <a:solidFill>
                  <a:schemeClr val="tx1"/>
                </a:solidFill>
                <a:cs typeface="Times New Roman" pitchFamily="18" charset="0"/>
              </a:rPr>
              <a:t> gerilim olduğunda kapısı açılmayacak şekilde otomatik </a:t>
            </a:r>
            <a:r>
              <a:rPr lang="tr-TR" sz="3500" dirty="0" smtClean="0">
                <a:solidFill>
                  <a:srgbClr val="FF0000"/>
                </a:solidFill>
                <a:cs typeface="Times New Roman" pitchFamily="18" charset="0"/>
              </a:rPr>
              <a:t>kilitleme</a:t>
            </a:r>
            <a:r>
              <a:rPr lang="tr-TR" sz="3500" dirty="0" smtClean="0">
                <a:solidFill>
                  <a:schemeClr val="tx1"/>
                </a:solidFill>
                <a:cs typeface="Times New Roman" pitchFamily="18" charset="0"/>
              </a:rPr>
              <a:t> tertibatı bulunmalıdır</a:t>
            </a:r>
            <a:r>
              <a:rPr lang="tr-TR" sz="3500" dirty="0" smtClean="0">
                <a:cs typeface="Times New Roman" pitchFamily="18" charset="0"/>
              </a:rPr>
              <a:t>. </a:t>
            </a:r>
          </a:p>
          <a:p>
            <a:pPr eaLnBrk="1" fontAlgn="auto" hangingPunct="1">
              <a:spcAft>
                <a:spcPts val="0"/>
              </a:spcAft>
              <a:buFont typeface="Arial" pitchFamily="34" charset="0"/>
              <a:buChar char="•"/>
              <a:defRPr/>
            </a:pPr>
            <a:endParaRPr lang="tr-TR" dirty="0"/>
          </a:p>
        </p:txBody>
      </p:sp>
      <p:pic>
        <p:nvPicPr>
          <p:cNvPr id="217092" name="Picture 3" descr="C:\Documents and Settings\hozcan\Desktop\HÜSEYİN\İş Güv.Uzm.Sert.Eğ.Programı\Resim Klasörü\trafo hücres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123" y="3573464"/>
            <a:ext cx="7644473"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3" name="Slide Number Placeholder 3"/>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F002B77D-9194-4EBD-AD7E-567DB0C46640}" type="slidenum">
              <a:rPr lang="tr-TR" sz="1400" smtClean="0">
                <a:solidFill>
                  <a:srgbClr val="FFFFFF"/>
                </a:solidFill>
              </a:rPr>
              <a:pPr eaLnBrk="1" hangingPunct="1">
                <a:buFont typeface="Times New Roman" pitchFamily="18" charset="0"/>
                <a:buNone/>
              </a:pPr>
              <a:t>44</a:t>
            </a:fld>
            <a:endParaRPr lang="tr-TR" sz="1400" smtClean="0">
              <a:solidFill>
                <a:srgbClr val="FFFFFF"/>
              </a:solidFill>
            </a:endParaRPr>
          </a:p>
        </p:txBody>
      </p:sp>
    </p:spTree>
    <p:extLst>
      <p:ext uri="{BB962C8B-B14F-4D97-AF65-F5344CB8AC3E}">
        <p14:creationId xmlns:p14="http://schemas.microsoft.com/office/powerpoint/2010/main" val="19875768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1 Başlık"/>
          <p:cNvSpPr>
            <a:spLocks noGrp="1"/>
          </p:cNvSpPr>
          <p:nvPr>
            <p:ph type="title"/>
          </p:nvPr>
        </p:nvSpPr>
        <p:spPr/>
        <p:txBody>
          <a:bodyPr/>
          <a:lstStyle/>
          <a:p>
            <a:pPr eaLnBrk="1" hangingPunct="1"/>
            <a:r>
              <a:rPr lang="tr-TR" smtClean="0"/>
              <a:t>.</a:t>
            </a:r>
          </a:p>
        </p:txBody>
      </p:sp>
      <p:sp>
        <p:nvSpPr>
          <p:cNvPr id="218115" name="2 İçerik Yer Tutucusu"/>
          <p:cNvSpPr>
            <a:spLocks noGrp="1"/>
          </p:cNvSpPr>
          <p:nvPr>
            <p:ph idx="1"/>
          </p:nvPr>
        </p:nvSpPr>
        <p:spPr>
          <a:xfrm>
            <a:off x="271727" y="260351"/>
            <a:ext cx="9137254" cy="5757863"/>
          </a:xfrm>
        </p:spPr>
        <p:txBody>
          <a:bodyPr/>
          <a:lstStyle/>
          <a:p>
            <a:pPr algn="just" eaLnBrk="1" hangingPunct="1"/>
            <a:r>
              <a:rPr lang="tr-TR" sz="4400" smtClean="0">
                <a:solidFill>
                  <a:schemeClr val="tx1"/>
                </a:solidFill>
                <a:cs typeface="Times New Roman" pitchFamily="18" charset="0"/>
              </a:rPr>
              <a:t>Yüksek gerilim tesislerinde ve havai hatlardaki  çalışmalar, biri iş güvenliği tedbirlerini aldırmak ve izlemekle görevli olan, </a:t>
            </a:r>
            <a:r>
              <a:rPr lang="tr-TR" sz="4400" u="sng" smtClean="0">
                <a:solidFill>
                  <a:srgbClr val="FF0000"/>
                </a:solidFill>
                <a:cs typeface="Times New Roman" pitchFamily="18" charset="0"/>
              </a:rPr>
              <a:t>en az iki kişiden</a:t>
            </a:r>
            <a:r>
              <a:rPr lang="tr-TR" sz="4400" smtClean="0">
                <a:solidFill>
                  <a:srgbClr val="FF0000"/>
                </a:solidFill>
                <a:cs typeface="Times New Roman" pitchFamily="18" charset="0"/>
              </a:rPr>
              <a:t> </a:t>
            </a:r>
            <a:r>
              <a:rPr lang="tr-TR" sz="4400" smtClean="0">
                <a:solidFill>
                  <a:schemeClr val="tx1"/>
                </a:solidFill>
                <a:cs typeface="Times New Roman" pitchFamily="18" charset="0"/>
              </a:rPr>
              <a:t>oluşan ekip tarafından yapılmalıdır. </a:t>
            </a:r>
          </a:p>
          <a:p>
            <a:pPr eaLnBrk="1" hangingPunct="1"/>
            <a:endParaRPr lang="tr-TR" smtClean="0"/>
          </a:p>
        </p:txBody>
      </p:sp>
      <p:sp>
        <p:nvSpPr>
          <p:cNvPr id="218116" name="Slide Number Placeholder 2"/>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ED85DAF6-ACAE-4927-AA47-33894C47F6B1}" type="slidenum">
              <a:rPr lang="tr-TR" sz="1400" smtClean="0">
                <a:solidFill>
                  <a:srgbClr val="FFFFFF"/>
                </a:solidFill>
              </a:rPr>
              <a:pPr eaLnBrk="1" hangingPunct="1">
                <a:buFont typeface="Times New Roman" pitchFamily="18" charset="0"/>
                <a:buNone/>
              </a:pPr>
              <a:t>45</a:t>
            </a:fld>
            <a:endParaRPr lang="tr-TR" sz="1400" smtClean="0">
              <a:solidFill>
                <a:srgbClr val="FFFFFF"/>
              </a:solidFill>
            </a:endParaRPr>
          </a:p>
        </p:txBody>
      </p:sp>
    </p:spTree>
    <p:extLst>
      <p:ext uri="{BB962C8B-B14F-4D97-AF65-F5344CB8AC3E}">
        <p14:creationId xmlns:p14="http://schemas.microsoft.com/office/powerpoint/2010/main" val="33888513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rtlCol="0">
            <a:normAutofit fontScale="90000"/>
          </a:bodyPr>
          <a:lstStyle/>
          <a:p>
            <a:pPr eaLnBrk="1" fontAlgn="auto" hangingPunct="1">
              <a:spcAft>
                <a:spcPts val="0"/>
              </a:spcAft>
              <a:defRPr/>
            </a:pPr>
            <a:r>
              <a:rPr lang="tr-TR" dirty="0" smtClean="0">
                <a:cs typeface="Times New Roman" pitchFamily="18" charset="0"/>
              </a:rPr>
              <a:t>Yüksek gerilim hücrelerinde;</a:t>
            </a:r>
            <a:br>
              <a:rPr lang="tr-TR" dirty="0" smtClean="0">
                <a:cs typeface="Times New Roman" pitchFamily="18" charset="0"/>
              </a:rPr>
            </a:br>
            <a:endParaRPr lang="tr-TR" dirty="0"/>
          </a:p>
        </p:txBody>
      </p:sp>
      <p:sp>
        <p:nvSpPr>
          <p:cNvPr id="3" name="2 İçerik Yer Tutucusu"/>
          <p:cNvSpPr>
            <a:spLocks noGrp="1"/>
          </p:cNvSpPr>
          <p:nvPr>
            <p:ph idx="1"/>
          </p:nvPr>
        </p:nvSpPr>
        <p:spPr>
          <a:xfrm>
            <a:off x="428229" y="620714"/>
            <a:ext cx="8915400" cy="3455987"/>
          </a:xfrm>
        </p:spPr>
        <p:txBody>
          <a:bodyPr rtlCol="0">
            <a:normAutofit/>
          </a:bodyPr>
          <a:lstStyle/>
          <a:p>
            <a:pPr eaLnBrk="1" fontAlgn="auto" hangingPunct="1">
              <a:spcAft>
                <a:spcPts val="0"/>
              </a:spcAft>
              <a:buFont typeface="Arial" pitchFamily="34" charset="0"/>
              <a:buChar char="•"/>
              <a:defRPr/>
            </a:pPr>
            <a:r>
              <a:rPr lang="tr-TR" sz="3200" dirty="0" smtClean="0">
                <a:solidFill>
                  <a:srgbClr val="0070C0"/>
                </a:solidFill>
                <a:cs typeface="Times New Roman" pitchFamily="18" charset="0"/>
              </a:rPr>
              <a:t>yalıtılmış</a:t>
            </a:r>
            <a:r>
              <a:rPr lang="tr-TR" sz="3200" dirty="0" smtClean="0">
                <a:solidFill>
                  <a:srgbClr val="FF0000"/>
                </a:solidFill>
                <a:cs typeface="Times New Roman" pitchFamily="18" charset="0"/>
              </a:rPr>
              <a:t> </a:t>
            </a:r>
            <a:r>
              <a:rPr lang="tr-TR" sz="3200" dirty="0" smtClean="0">
                <a:solidFill>
                  <a:srgbClr val="0070C0"/>
                </a:solidFill>
                <a:cs typeface="Times New Roman" pitchFamily="18" charset="0"/>
              </a:rPr>
              <a:t>tabure, </a:t>
            </a:r>
            <a:r>
              <a:rPr lang="tr-TR" sz="3200" dirty="0" smtClean="0">
                <a:solidFill>
                  <a:srgbClr val="FF0000"/>
                </a:solidFill>
                <a:cs typeface="Times New Roman" pitchFamily="18" charset="0"/>
              </a:rPr>
              <a:t>kauçuk eldivenler, </a:t>
            </a:r>
            <a:r>
              <a:rPr lang="tr-TR" sz="3200" dirty="0" smtClean="0">
                <a:solidFill>
                  <a:schemeClr val="accent6">
                    <a:lumMod val="75000"/>
                  </a:schemeClr>
                </a:solidFill>
                <a:cs typeface="Times New Roman" pitchFamily="18" charset="0"/>
              </a:rPr>
              <a:t>neon lambalı </a:t>
            </a:r>
            <a:r>
              <a:rPr lang="tr-TR" sz="3200" dirty="0" err="1" smtClean="0">
                <a:solidFill>
                  <a:schemeClr val="accent6">
                    <a:lumMod val="75000"/>
                  </a:schemeClr>
                </a:solidFill>
                <a:cs typeface="Times New Roman" pitchFamily="18" charset="0"/>
              </a:rPr>
              <a:t>ıstankalar</a:t>
            </a:r>
            <a:r>
              <a:rPr lang="tr-TR" sz="3200" dirty="0" smtClean="0">
                <a:solidFill>
                  <a:schemeClr val="accent6">
                    <a:lumMod val="75000"/>
                  </a:schemeClr>
                </a:solidFill>
                <a:cs typeface="Times New Roman" pitchFamily="18" charset="0"/>
              </a:rPr>
              <a:t> (orta gerilim </a:t>
            </a:r>
            <a:r>
              <a:rPr lang="tr-TR" sz="3200" dirty="0" err="1" smtClean="0">
                <a:solidFill>
                  <a:schemeClr val="accent6">
                    <a:lumMod val="75000"/>
                  </a:schemeClr>
                </a:solidFill>
                <a:cs typeface="Times New Roman" pitchFamily="18" charset="0"/>
              </a:rPr>
              <a:t>dedektörü</a:t>
            </a:r>
            <a:r>
              <a:rPr lang="tr-TR" sz="3200" dirty="0" smtClean="0">
                <a:solidFill>
                  <a:schemeClr val="accent6">
                    <a:lumMod val="75000"/>
                  </a:schemeClr>
                </a:solidFill>
                <a:cs typeface="Times New Roman" pitchFamily="18" charset="0"/>
              </a:rPr>
              <a:t>)</a:t>
            </a:r>
            <a:r>
              <a:rPr lang="tr-TR" sz="3200" dirty="0" smtClean="0">
                <a:solidFill>
                  <a:srgbClr val="FF0000"/>
                </a:solidFill>
                <a:cs typeface="Times New Roman" pitchFamily="18" charset="0"/>
              </a:rPr>
              <a:t>, manevra çubuğu, </a:t>
            </a:r>
            <a:r>
              <a:rPr lang="tr-TR" sz="3200" dirty="0" smtClean="0">
                <a:solidFill>
                  <a:srgbClr val="FFC000"/>
                </a:solidFill>
                <a:cs typeface="Times New Roman" pitchFamily="18" charset="0"/>
              </a:rPr>
              <a:t>yangın söndürme cihazları</a:t>
            </a:r>
            <a:r>
              <a:rPr lang="tr-TR" sz="3200" dirty="0" smtClean="0">
                <a:solidFill>
                  <a:srgbClr val="0070C0"/>
                </a:solidFill>
                <a:cs typeface="Times New Roman" pitchFamily="18" charset="0"/>
              </a:rPr>
              <a:t>, topraklama- kısa devre teçhizatı </a:t>
            </a:r>
            <a:r>
              <a:rPr lang="tr-TR" sz="3200" dirty="0" smtClean="0">
                <a:solidFill>
                  <a:srgbClr val="FF0000"/>
                </a:solidFill>
                <a:cs typeface="Times New Roman" pitchFamily="18" charset="0"/>
              </a:rPr>
              <a:t>ve </a:t>
            </a:r>
            <a:r>
              <a:rPr lang="tr-TR" sz="3200" dirty="0" smtClean="0">
                <a:solidFill>
                  <a:schemeClr val="tx1">
                    <a:lumMod val="85000"/>
                    <a:lumOff val="15000"/>
                  </a:schemeClr>
                </a:solidFill>
                <a:cs typeface="Times New Roman" pitchFamily="18" charset="0"/>
              </a:rPr>
              <a:t>manevra talimatı </a:t>
            </a:r>
            <a:r>
              <a:rPr lang="tr-TR" sz="3200" dirty="0" smtClean="0">
                <a:cs typeface="Times New Roman" pitchFamily="18" charset="0"/>
              </a:rPr>
              <a:t>vb. bulundurulmalı</a:t>
            </a:r>
            <a:r>
              <a:rPr lang="tr-TR" dirty="0" smtClean="0">
                <a:cs typeface="Times New Roman" pitchFamily="18" charset="0"/>
              </a:rPr>
              <a:t>.</a:t>
            </a:r>
            <a:endParaRPr lang="tr-TR" dirty="0" smtClean="0"/>
          </a:p>
          <a:p>
            <a:pPr eaLnBrk="1" fontAlgn="auto" hangingPunct="1">
              <a:spcAft>
                <a:spcPts val="0"/>
              </a:spcAft>
              <a:buFont typeface="Arial" pitchFamily="34" charset="0"/>
              <a:buChar char="•"/>
              <a:defRPr/>
            </a:pPr>
            <a:endParaRPr lang="tr-TR" dirty="0"/>
          </a:p>
        </p:txBody>
      </p:sp>
      <p:pic>
        <p:nvPicPr>
          <p:cNvPr id="219140" name="Picture 4" descr="ıstan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608" y="4365625"/>
            <a:ext cx="272415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513" y="4221164"/>
            <a:ext cx="2590006"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5312" y="4797425"/>
            <a:ext cx="11969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3" name="Slide Number Placeholder 3"/>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2B28E02B-B72D-4111-974C-C7FC6A752258}" type="slidenum">
              <a:rPr lang="tr-TR" sz="1400" smtClean="0">
                <a:solidFill>
                  <a:srgbClr val="FFFFFF"/>
                </a:solidFill>
              </a:rPr>
              <a:pPr eaLnBrk="1" hangingPunct="1">
                <a:buFont typeface="Times New Roman" pitchFamily="18" charset="0"/>
                <a:buNone/>
              </a:pPr>
              <a:t>46</a:t>
            </a:fld>
            <a:endParaRPr lang="tr-TR" sz="1400" smtClean="0">
              <a:solidFill>
                <a:srgbClr val="FFFFFF"/>
              </a:solidFill>
            </a:endParaRPr>
          </a:p>
        </p:txBody>
      </p:sp>
    </p:spTree>
    <p:extLst>
      <p:ext uri="{BB962C8B-B14F-4D97-AF65-F5344CB8AC3E}">
        <p14:creationId xmlns:p14="http://schemas.microsoft.com/office/powerpoint/2010/main" val="10730802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1 Başlık"/>
          <p:cNvSpPr>
            <a:spLocks noGrp="1"/>
          </p:cNvSpPr>
          <p:nvPr>
            <p:ph type="title"/>
          </p:nvPr>
        </p:nvSpPr>
        <p:spPr/>
        <p:txBody>
          <a:bodyPr/>
          <a:lstStyle/>
          <a:p>
            <a:pPr eaLnBrk="1" hangingPunct="1"/>
            <a:r>
              <a:rPr lang="tr-TR" smtClean="0"/>
              <a:t>.</a:t>
            </a:r>
          </a:p>
        </p:txBody>
      </p:sp>
      <p:sp>
        <p:nvSpPr>
          <p:cNvPr id="220163" name="2 İçerik Yer Tutucusu"/>
          <p:cNvSpPr>
            <a:spLocks noGrp="1"/>
          </p:cNvSpPr>
          <p:nvPr>
            <p:ph idx="1"/>
          </p:nvPr>
        </p:nvSpPr>
        <p:spPr/>
        <p:txBody>
          <a:bodyPr/>
          <a:lstStyle/>
          <a:p>
            <a:pPr algn="just" eaLnBrk="1" hangingPunct="1"/>
            <a:r>
              <a:rPr lang="tr-TR" sz="5400" smtClean="0">
                <a:solidFill>
                  <a:schemeClr val="tx1"/>
                </a:solidFill>
                <a:cs typeface="Arial" charset="0"/>
              </a:rPr>
              <a:t>İşyerlerinde sürekli olarak taşınabilir veya uzatma iletkenler kullanmamaya dikkat edilmelidir. </a:t>
            </a:r>
            <a:endParaRPr lang="tr-TR" sz="5400" smtClean="0">
              <a:solidFill>
                <a:schemeClr val="tx1"/>
              </a:solidFill>
            </a:endParaRPr>
          </a:p>
        </p:txBody>
      </p:sp>
      <p:sp>
        <p:nvSpPr>
          <p:cNvPr id="220164" name="Slide Number Placeholder 2"/>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95E0EE2E-1E41-4788-804D-7489BFA11E92}" type="slidenum">
              <a:rPr lang="tr-TR" sz="1400" smtClean="0">
                <a:solidFill>
                  <a:srgbClr val="FFFFFF"/>
                </a:solidFill>
              </a:rPr>
              <a:pPr eaLnBrk="1" hangingPunct="1">
                <a:buFont typeface="Times New Roman" pitchFamily="18" charset="0"/>
                <a:buNone/>
              </a:pPr>
              <a:t>47</a:t>
            </a:fld>
            <a:endParaRPr lang="tr-TR" sz="1400" smtClean="0">
              <a:solidFill>
                <a:srgbClr val="FFFFFF"/>
              </a:solidFill>
            </a:endParaRPr>
          </a:p>
        </p:txBody>
      </p:sp>
    </p:spTree>
    <p:extLst>
      <p:ext uri="{BB962C8B-B14F-4D97-AF65-F5344CB8AC3E}">
        <p14:creationId xmlns:p14="http://schemas.microsoft.com/office/powerpoint/2010/main" val="34556208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1 Başlık"/>
          <p:cNvSpPr>
            <a:spLocks noGrp="1"/>
          </p:cNvSpPr>
          <p:nvPr>
            <p:ph type="title"/>
          </p:nvPr>
        </p:nvSpPr>
        <p:spPr/>
        <p:txBody>
          <a:bodyPr/>
          <a:lstStyle/>
          <a:p>
            <a:pPr eaLnBrk="1" hangingPunct="1"/>
            <a:r>
              <a:rPr lang="tr-TR" smtClean="0"/>
              <a:t>.</a:t>
            </a:r>
          </a:p>
        </p:txBody>
      </p:sp>
      <p:sp>
        <p:nvSpPr>
          <p:cNvPr id="4" name="Rectangle 2"/>
          <p:cNvSpPr>
            <a:spLocks noGrp="1" noChangeArrowheads="1"/>
          </p:cNvSpPr>
          <p:nvPr>
            <p:ph idx="1"/>
          </p:nvPr>
        </p:nvSpPr>
        <p:spPr>
          <a:xfrm>
            <a:off x="428229" y="1412876"/>
            <a:ext cx="6786298" cy="3216265"/>
          </a:xfrm>
          <a:ln w="12700" cap="sq">
            <a:headEnd type="none" w="sm" len="sm"/>
            <a:tailEnd type="none" w="sm" len="sm"/>
          </a:ln>
        </p:spPr>
        <p:txBody>
          <a:bodyPr rtlCol="0">
            <a:spAutoFit/>
          </a:bodyPr>
          <a:lstStyle/>
          <a:p>
            <a:pPr fontAlgn="auto">
              <a:spcAft>
                <a:spcPts val="0"/>
              </a:spcAft>
              <a:buFont typeface="Arial" pitchFamily="34" charset="0"/>
              <a:buNone/>
              <a:defRPr/>
            </a:pPr>
            <a:r>
              <a:rPr lang="tr-TR" sz="3500" dirty="0">
                <a:solidFill>
                  <a:schemeClr val="tx1"/>
                </a:solidFill>
                <a:latin typeface="Verdana" pitchFamily="34" charset="0"/>
                <a:cs typeface="Times New Roman" pitchFamily="18" charset="0"/>
              </a:rPr>
              <a:t> </a:t>
            </a:r>
            <a:r>
              <a:rPr lang="tr-TR" sz="3500" dirty="0" smtClean="0">
                <a:solidFill>
                  <a:schemeClr val="tx1"/>
                </a:solidFill>
                <a:latin typeface="Verdana" pitchFamily="34" charset="0"/>
                <a:cs typeface="Times New Roman" pitchFamily="18" charset="0"/>
              </a:rPr>
              <a:t> </a:t>
            </a:r>
            <a:r>
              <a:rPr lang="tr-TR" sz="2800" dirty="0" smtClean="0">
                <a:solidFill>
                  <a:schemeClr val="tx1"/>
                </a:solidFill>
                <a:cs typeface="Times New Roman" pitchFamily="18" charset="0"/>
              </a:rPr>
              <a:t>Elektrik </a:t>
            </a:r>
            <a:r>
              <a:rPr lang="tr-TR" sz="2800" dirty="0">
                <a:solidFill>
                  <a:schemeClr val="tx1"/>
                </a:solidFill>
                <a:cs typeface="Times New Roman" pitchFamily="18" charset="0"/>
              </a:rPr>
              <a:t>işlerinde kullanılan penseler, </a:t>
            </a:r>
            <a:r>
              <a:rPr lang="tr-TR" sz="2800" dirty="0" err="1">
                <a:solidFill>
                  <a:schemeClr val="tx1"/>
                </a:solidFill>
                <a:cs typeface="Times New Roman" pitchFamily="18" charset="0"/>
              </a:rPr>
              <a:t>kargaburunlar</a:t>
            </a:r>
            <a:r>
              <a:rPr lang="tr-TR" sz="2800" dirty="0">
                <a:solidFill>
                  <a:schemeClr val="tx1"/>
                </a:solidFill>
                <a:cs typeface="Times New Roman" pitchFamily="18" charset="0"/>
              </a:rPr>
              <a:t>, tornavidalar ve benzeri el aletleri uygun şekilde </a:t>
            </a:r>
            <a:r>
              <a:rPr lang="tr-TR" sz="2800" dirty="0">
                <a:solidFill>
                  <a:srgbClr val="FF0000"/>
                </a:solidFill>
                <a:effectLst>
                  <a:outerShdw blurRad="38100" dist="38100" dir="2700000" algn="tl">
                    <a:srgbClr val="000000">
                      <a:alpha val="43137"/>
                    </a:srgbClr>
                  </a:outerShdw>
                </a:effectLst>
                <a:cs typeface="Times New Roman" pitchFamily="18" charset="0"/>
              </a:rPr>
              <a:t>yalıtılmış</a:t>
            </a:r>
            <a:r>
              <a:rPr lang="tr-TR" sz="2800" dirty="0">
                <a:solidFill>
                  <a:schemeClr val="tx1"/>
                </a:solidFill>
                <a:effectLst>
                  <a:outerShdw blurRad="38100" dist="38100" dir="2700000" algn="tl">
                    <a:srgbClr val="000000">
                      <a:alpha val="43137"/>
                    </a:srgbClr>
                  </a:outerShdw>
                </a:effectLst>
                <a:cs typeface="Times New Roman" pitchFamily="18" charset="0"/>
              </a:rPr>
              <a:t> </a:t>
            </a:r>
            <a:r>
              <a:rPr lang="tr-TR" sz="2800" dirty="0">
                <a:solidFill>
                  <a:schemeClr val="tx1"/>
                </a:solidFill>
                <a:cs typeface="Times New Roman" pitchFamily="18" charset="0"/>
              </a:rPr>
              <a:t>olduğundan ve yağdanlıkların, süpürgelerin, fırçaların ve diğer temizlik araçlarının </a:t>
            </a:r>
            <a:r>
              <a:rPr lang="tr-TR" sz="2800" dirty="0">
                <a:solidFill>
                  <a:schemeClr val="tx1"/>
                </a:solidFill>
                <a:effectLst>
                  <a:outerShdw blurRad="38100" dist="38100" dir="2700000" algn="tl">
                    <a:srgbClr val="000000">
                      <a:alpha val="43137"/>
                    </a:srgbClr>
                  </a:outerShdw>
                </a:effectLst>
                <a:cs typeface="Times New Roman" pitchFamily="18" charset="0"/>
              </a:rPr>
              <a:t>saplarının </a:t>
            </a:r>
            <a:r>
              <a:rPr lang="tr-TR" sz="2800" dirty="0">
                <a:solidFill>
                  <a:srgbClr val="FF0000"/>
                </a:solidFill>
                <a:effectLst>
                  <a:outerShdw blurRad="38100" dist="38100" dir="2700000" algn="tl">
                    <a:srgbClr val="000000">
                      <a:alpha val="43137"/>
                    </a:srgbClr>
                  </a:outerShdw>
                </a:effectLst>
                <a:cs typeface="Times New Roman" pitchFamily="18" charset="0"/>
              </a:rPr>
              <a:t>akım geçirmeyen malzemeden yapılmış</a:t>
            </a:r>
            <a:r>
              <a:rPr lang="tr-TR" sz="2800" dirty="0">
                <a:solidFill>
                  <a:srgbClr val="FF0000"/>
                </a:solidFill>
                <a:cs typeface="Times New Roman" pitchFamily="18" charset="0"/>
              </a:rPr>
              <a:t> </a:t>
            </a:r>
            <a:r>
              <a:rPr lang="tr-TR" sz="2800" dirty="0">
                <a:solidFill>
                  <a:schemeClr val="tx1"/>
                </a:solidFill>
                <a:cs typeface="Times New Roman" pitchFamily="18" charset="0"/>
              </a:rPr>
              <a:t>olduğundan emin olunmalı.</a:t>
            </a:r>
            <a:endParaRPr lang="tr-TR" sz="2800" dirty="0">
              <a:solidFill>
                <a:schemeClr val="tx1"/>
              </a:solidFill>
            </a:endParaRPr>
          </a:p>
        </p:txBody>
      </p:sp>
      <p:pic>
        <p:nvPicPr>
          <p:cNvPr id="221188" name="Picture 3" descr="images[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424" y="2060575"/>
            <a:ext cx="1958843"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9" name="Slide Number Placeholder 2"/>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49314CFC-325F-4A9F-840C-847864C4D64B}" type="slidenum">
              <a:rPr lang="tr-TR" sz="1400" smtClean="0">
                <a:solidFill>
                  <a:srgbClr val="FFFFFF"/>
                </a:solidFill>
              </a:rPr>
              <a:pPr eaLnBrk="1" hangingPunct="1">
                <a:buFont typeface="Times New Roman" pitchFamily="18" charset="0"/>
                <a:buNone/>
              </a:pPr>
              <a:t>48</a:t>
            </a:fld>
            <a:endParaRPr lang="tr-TR" sz="1400" smtClean="0">
              <a:solidFill>
                <a:srgbClr val="FFFFFF"/>
              </a:solidFill>
            </a:endParaRPr>
          </a:p>
        </p:txBody>
      </p:sp>
    </p:spTree>
    <p:extLst>
      <p:ext uri="{BB962C8B-B14F-4D97-AF65-F5344CB8AC3E}">
        <p14:creationId xmlns:p14="http://schemas.microsoft.com/office/powerpoint/2010/main" val="39120366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1 Başlık"/>
          <p:cNvSpPr>
            <a:spLocks noGrp="1"/>
          </p:cNvSpPr>
          <p:nvPr>
            <p:ph type="title"/>
          </p:nvPr>
        </p:nvSpPr>
        <p:spPr/>
        <p:txBody>
          <a:bodyPr/>
          <a:lstStyle/>
          <a:p>
            <a:pPr eaLnBrk="1" hangingPunct="1"/>
            <a:r>
              <a:rPr lang="tr-TR" smtClean="0"/>
              <a:t>.</a:t>
            </a:r>
          </a:p>
        </p:txBody>
      </p:sp>
      <p:sp>
        <p:nvSpPr>
          <p:cNvPr id="222211" name="2 İçerik Yer Tutucusu"/>
          <p:cNvSpPr>
            <a:spLocks noGrp="1"/>
          </p:cNvSpPr>
          <p:nvPr>
            <p:ph idx="1"/>
          </p:nvPr>
        </p:nvSpPr>
        <p:spPr/>
        <p:txBody>
          <a:bodyPr/>
          <a:lstStyle/>
          <a:p>
            <a:pPr algn="just" eaLnBrk="1" hangingPunct="1"/>
            <a:r>
              <a:rPr lang="tr-TR" sz="4000" smtClean="0">
                <a:cs typeface="Times New Roman" pitchFamily="18" charset="0"/>
              </a:rPr>
              <a:t>Besleme ve kaynak kabloları, üzerinden taşıt geçmesi halinde zedelenmeyecek ve bozulmayacak şekilde korunmalıdır.                      </a:t>
            </a:r>
          </a:p>
          <a:p>
            <a:pPr eaLnBrk="1" hangingPunct="1"/>
            <a:endParaRPr lang="tr-TR" smtClean="0"/>
          </a:p>
        </p:txBody>
      </p:sp>
      <p:sp>
        <p:nvSpPr>
          <p:cNvPr id="222212" name="Slide Number Placeholder 2"/>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0839F703-F611-46A5-8551-E62B9AE87F74}" type="slidenum">
              <a:rPr lang="tr-TR" sz="1400" smtClean="0">
                <a:solidFill>
                  <a:srgbClr val="FFFFFF"/>
                </a:solidFill>
              </a:rPr>
              <a:pPr eaLnBrk="1" hangingPunct="1">
                <a:buFont typeface="Times New Roman" pitchFamily="18" charset="0"/>
                <a:buNone/>
              </a:pPr>
              <a:t>49</a:t>
            </a:fld>
            <a:endParaRPr lang="tr-TR" sz="1400" smtClean="0">
              <a:solidFill>
                <a:srgbClr val="FFFFFF"/>
              </a:solidFill>
            </a:endParaRPr>
          </a:p>
        </p:txBody>
      </p:sp>
    </p:spTree>
    <p:extLst>
      <p:ext uri="{BB962C8B-B14F-4D97-AF65-F5344CB8AC3E}">
        <p14:creationId xmlns:p14="http://schemas.microsoft.com/office/powerpoint/2010/main" val="33846767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95300" y="620714"/>
            <a:ext cx="8915400" cy="504825"/>
          </a:xfrm>
        </p:spPr>
        <p:txBody>
          <a:bodyPr rtlCol="0">
            <a:normAutofit fontScale="90000"/>
          </a:bodyPr>
          <a:lstStyle/>
          <a:p>
            <a:pPr eaLnBrk="1" fontAlgn="auto" hangingPunct="1">
              <a:spcAft>
                <a:spcPts val="0"/>
              </a:spcAft>
              <a:defRPr/>
            </a:pPr>
            <a:r>
              <a:rPr lang="tr-TR" dirty="0" smtClean="0"/>
              <a:t/>
            </a:r>
            <a:br>
              <a:rPr lang="tr-TR" dirty="0" smtClean="0"/>
            </a:br>
            <a:endParaRPr lang="tr-TR" dirty="0"/>
          </a:p>
        </p:txBody>
      </p:sp>
      <p:sp>
        <p:nvSpPr>
          <p:cNvPr id="3" name="İçerik Yer Tutucusu 2"/>
          <p:cNvSpPr>
            <a:spLocks noGrp="1"/>
          </p:cNvSpPr>
          <p:nvPr>
            <p:ph idx="1"/>
          </p:nvPr>
        </p:nvSpPr>
        <p:spPr>
          <a:xfrm>
            <a:off x="350838" y="1338263"/>
            <a:ext cx="9249040" cy="5186362"/>
          </a:xfrm>
        </p:spPr>
        <p:txBody>
          <a:bodyPr rtlCol="0">
            <a:normAutofit/>
          </a:bodyPr>
          <a:lstStyle/>
          <a:p>
            <a:pPr algn="just" eaLnBrk="1" fontAlgn="auto" hangingPunct="1">
              <a:spcAft>
                <a:spcPts val="0"/>
              </a:spcAft>
              <a:buFont typeface="Arial" pitchFamily="34" charset="0"/>
              <a:buChar char="•"/>
              <a:defRPr/>
            </a:pPr>
            <a:r>
              <a:rPr lang="tr-TR" sz="3200" u="sng" dirty="0" smtClean="0">
                <a:solidFill>
                  <a:srgbClr val="FF0000"/>
                </a:solidFill>
              </a:rPr>
              <a:t>Elektrik: </a:t>
            </a:r>
            <a:r>
              <a:rPr lang="tr-TR" sz="3200" dirty="0" smtClean="0">
                <a:solidFill>
                  <a:schemeClr val="tx1"/>
                </a:solidFill>
              </a:rPr>
              <a:t>Elektron varlığı veya hareketi sonucu oluşan etkidir. Çok sayıda elektronun bir yerden başka bir yere hareket etmesi ile ortaya çıkar.</a:t>
            </a:r>
          </a:p>
          <a:p>
            <a:pPr algn="just" eaLnBrk="1" fontAlgn="auto" hangingPunct="1">
              <a:spcAft>
                <a:spcPts val="0"/>
              </a:spcAft>
              <a:buFont typeface="Arial" pitchFamily="34" charset="0"/>
              <a:buChar char="•"/>
              <a:defRPr/>
            </a:pPr>
            <a:r>
              <a:rPr lang="tr-TR" sz="3200" u="sng" dirty="0" smtClean="0">
                <a:solidFill>
                  <a:srgbClr val="FF0000"/>
                </a:solidFill>
              </a:rPr>
              <a:t>Elektrik Gerilimi:</a:t>
            </a:r>
            <a:r>
              <a:rPr lang="tr-TR" sz="3200" dirty="0" smtClean="0">
                <a:solidFill>
                  <a:srgbClr val="FF0000"/>
                </a:solidFill>
              </a:rPr>
              <a:t> </a:t>
            </a:r>
            <a:r>
              <a:rPr lang="tr-TR" sz="3200" dirty="0" smtClean="0">
                <a:solidFill>
                  <a:schemeClr val="tx1"/>
                </a:solidFill>
              </a:rPr>
              <a:t>Elektrik iletkenliği olan iki nokta arasındaki potansiyel farkıdır. </a:t>
            </a:r>
            <a:r>
              <a:rPr lang="tr-TR" sz="2800" dirty="0" smtClean="0">
                <a:solidFill>
                  <a:schemeClr val="tx1"/>
                </a:solidFill>
              </a:rPr>
              <a:t>(Bir noktadaki + yüklü parçacıklar ile - yüklü parçacıkların arasındaki fark potansiyel olarak tanımlanır)       </a:t>
            </a:r>
          </a:p>
          <a:p>
            <a:pPr algn="just" eaLnBrk="1" fontAlgn="auto" hangingPunct="1">
              <a:spcAft>
                <a:spcPts val="0"/>
              </a:spcAft>
              <a:buFont typeface="Arial" pitchFamily="34" charset="0"/>
              <a:buChar char="•"/>
              <a:defRPr/>
            </a:pPr>
            <a:r>
              <a:rPr lang="tr-TR" sz="2800" dirty="0" smtClean="0">
                <a:solidFill>
                  <a:schemeClr val="tx1"/>
                </a:solidFill>
              </a:rPr>
              <a:t>                                         </a:t>
            </a:r>
            <a:r>
              <a:rPr lang="tr-TR" sz="3200" dirty="0" smtClean="0"/>
              <a:t>Birimi: </a:t>
            </a:r>
            <a:r>
              <a:rPr lang="tr-TR" sz="3200" dirty="0" smtClean="0">
                <a:solidFill>
                  <a:srgbClr val="C00000"/>
                </a:solidFill>
              </a:rPr>
              <a:t>Volt</a:t>
            </a:r>
            <a:r>
              <a:rPr lang="tr-TR" sz="3200" dirty="0" smtClean="0"/>
              <a:t>’dur</a:t>
            </a:r>
            <a:endParaRPr lang="tr-TR" sz="3200" u="sng" dirty="0">
              <a:solidFill>
                <a:schemeClr val="tx2">
                  <a:lumMod val="75000"/>
                </a:schemeClr>
              </a:solidFill>
            </a:endParaRPr>
          </a:p>
        </p:txBody>
      </p:sp>
      <p:sp>
        <p:nvSpPr>
          <p:cNvPr id="4" name="3 Metin kutusu"/>
          <p:cNvSpPr txBox="1"/>
          <p:nvPr/>
        </p:nvSpPr>
        <p:spPr>
          <a:xfrm>
            <a:off x="1676798" y="692151"/>
            <a:ext cx="6865408" cy="646113"/>
          </a:xfrm>
          <a:prstGeom prst="rect">
            <a:avLst/>
          </a:prstGeom>
          <a:noFill/>
        </p:spPr>
        <p:txBody>
          <a:bodyPr>
            <a:spAutoFit/>
          </a:bodyPr>
          <a:lstStyle/>
          <a:p>
            <a:pPr fontAlgn="auto">
              <a:spcBef>
                <a:spcPts val="0"/>
              </a:spcBef>
              <a:spcAft>
                <a:spcPts val="0"/>
              </a:spcAft>
              <a:defRPr/>
            </a:pPr>
            <a:r>
              <a:rPr lang="tr-TR" sz="3600" b="1" dirty="0">
                <a:solidFill>
                  <a:schemeClr val="tx2">
                    <a:lumMod val="75000"/>
                  </a:schemeClr>
                </a:solidFill>
                <a:latin typeface="+mn-lt"/>
              </a:rPr>
              <a:t>Elektrik enerjisi ve tanımlar </a:t>
            </a:r>
          </a:p>
        </p:txBody>
      </p:sp>
      <p:sp>
        <p:nvSpPr>
          <p:cNvPr id="177157" name="Slide Number Placeholder 5"/>
          <p:cNvSpPr>
            <a:spLocks noGrp="1"/>
          </p:cNvSpPr>
          <p:nvPr>
            <p:ph type="sldNum" sz="quarter" idx="10"/>
          </p:nvPr>
        </p:nvSpPr>
        <p:spPr>
          <a:noFill/>
        </p:spPr>
        <p:txBody>
          <a:bodyPr/>
          <a:lstStyle>
            <a:lvl1pPr eaLnBrk="0" hangingPunct="0">
              <a:tabLst>
                <a:tab pos="723900" algn="l"/>
                <a:tab pos="1447800" algn="l"/>
              </a:tabLst>
              <a:defRPr sz="2400">
                <a:solidFill>
                  <a:schemeClr val="bg1"/>
                </a:solidFill>
                <a:latin typeface="Times New Roman" pitchFamily="18" charset="0"/>
              </a:defRPr>
            </a:lvl1pPr>
            <a:lvl2pPr eaLnBrk="0" hangingPunct="0">
              <a:tabLst>
                <a:tab pos="723900" algn="l"/>
                <a:tab pos="1447800" algn="l"/>
              </a:tabLst>
              <a:defRPr sz="2400">
                <a:solidFill>
                  <a:schemeClr val="bg1"/>
                </a:solidFill>
                <a:latin typeface="Times New Roman" pitchFamily="18" charset="0"/>
              </a:defRPr>
            </a:lvl2pPr>
            <a:lvl3pPr eaLnBrk="0" hangingPunct="0">
              <a:tabLst>
                <a:tab pos="723900" algn="l"/>
                <a:tab pos="1447800" algn="l"/>
              </a:tabLst>
              <a:defRPr sz="2400">
                <a:solidFill>
                  <a:schemeClr val="bg1"/>
                </a:solidFill>
                <a:latin typeface="Times New Roman" pitchFamily="18" charset="0"/>
              </a:defRPr>
            </a:lvl3pPr>
            <a:lvl4pPr eaLnBrk="0" hangingPunct="0">
              <a:tabLst>
                <a:tab pos="723900" algn="l"/>
                <a:tab pos="1447800" algn="l"/>
              </a:tabLst>
              <a:defRPr sz="2400">
                <a:solidFill>
                  <a:schemeClr val="bg1"/>
                </a:solidFill>
                <a:latin typeface="Times New Roman" pitchFamily="18" charset="0"/>
              </a:defRPr>
            </a:lvl4pPr>
            <a:lvl5pPr eaLnBrk="0" hangingPunct="0">
              <a:tabLst>
                <a:tab pos="723900" algn="l"/>
                <a:tab pos="14478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Lst>
              <a:defRPr sz="2400">
                <a:solidFill>
                  <a:schemeClr val="bg1"/>
                </a:solidFill>
                <a:latin typeface="Times New Roman" pitchFamily="18" charset="0"/>
              </a:defRPr>
            </a:lvl9pPr>
          </a:lstStyle>
          <a:p>
            <a:pPr eaLnBrk="1" hangingPunct="1">
              <a:buFont typeface="Times New Roman" pitchFamily="18" charset="0"/>
              <a:buNone/>
            </a:pPr>
            <a:fld id="{95948D78-4A8C-427D-ACC8-A5850E17DF71}" type="slidenum">
              <a:rPr lang="tr-TR" sz="1400" smtClean="0">
                <a:solidFill>
                  <a:srgbClr val="FFFFFF"/>
                </a:solidFill>
              </a:rPr>
              <a:pPr eaLnBrk="1" hangingPunct="1">
                <a:buFont typeface="Times New Roman" pitchFamily="18" charset="0"/>
                <a:buNone/>
              </a:pPr>
              <a:t>5</a:t>
            </a:fld>
            <a:endParaRPr lang="tr-TR" sz="1400" smtClean="0">
              <a:solidFill>
                <a:srgbClr val="FFFFFF"/>
              </a:solidFill>
            </a:endParaRPr>
          </a:p>
        </p:txBody>
      </p:sp>
    </p:spTree>
    <p:extLst>
      <p:ext uri="{BB962C8B-B14F-4D97-AF65-F5344CB8AC3E}">
        <p14:creationId xmlns:p14="http://schemas.microsoft.com/office/powerpoint/2010/main" val="20054751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endParaRPr lang="tr-TR"/>
          </a:p>
        </p:txBody>
      </p:sp>
    </p:spTree>
    <p:extLst>
      <p:ext uri="{BB962C8B-B14F-4D97-AF65-F5344CB8AC3E}">
        <p14:creationId xmlns:p14="http://schemas.microsoft.com/office/powerpoint/2010/main" val="11154692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330200" y="692151"/>
            <a:ext cx="9245600" cy="288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dirty="0" smtClean="0">
                <a:solidFill>
                  <a:srgbClr val="0000CC"/>
                </a:solidFill>
                <a:effectLst>
                  <a:outerShdw blurRad="38100" dist="38100" dir="2700000" algn="tl">
                    <a:srgbClr val="C0C0C0"/>
                  </a:outerShdw>
                </a:effectLst>
                <a:latin typeface="Arial Rounded MT Bold" pitchFamily="32" charset="0"/>
                <a:cs typeface="Times New Roman" pitchFamily="16" charset="0"/>
              </a:rPr>
              <a:t>Elektrik Akımının İnsan Vücudu Üzerindeki Etkileri</a:t>
            </a:r>
            <a:r>
              <a:rPr lang="tr-TR" sz="3600" dirty="0" smtClean="0">
                <a:solidFill>
                  <a:srgbClr val="0000CC"/>
                </a:solidFill>
                <a:effectLst>
                  <a:outerShdw blurRad="38100" dist="38100" dir="2700000" algn="tl">
                    <a:srgbClr val="C0C0C0"/>
                  </a:outerShdw>
                </a:effectLst>
                <a:latin typeface="Arial Rounded MT Bold" pitchFamily="32" charset="0"/>
              </a:rPr>
              <a:t> </a:t>
            </a:r>
          </a:p>
        </p:txBody>
      </p:sp>
      <p:sp>
        <p:nvSpPr>
          <p:cNvPr id="223235"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B4FE99E3-7E33-4710-BB8F-9C6A51FA2901}" type="slidenum">
              <a:rPr lang="tr-TR" sz="1400" smtClean="0">
                <a:solidFill>
                  <a:srgbClr val="FFFFFF"/>
                </a:solidFill>
              </a:rPr>
              <a:pPr eaLnBrk="1" hangingPunct="1">
                <a:buFont typeface="Times New Roman" pitchFamily="18" charset="0"/>
                <a:buNone/>
              </a:pPr>
              <a:t>51</a:t>
            </a:fld>
            <a:endParaRPr lang="tr-TR" sz="1400" smtClean="0">
              <a:solidFill>
                <a:srgbClr val="FFFFFF"/>
              </a:solidFill>
            </a:endParaRPr>
          </a:p>
        </p:txBody>
      </p:sp>
      <p:sp>
        <p:nvSpPr>
          <p:cNvPr id="223236" name="Rectangle 1"/>
          <p:cNvSpPr>
            <a:spLocks noChangeArrowheads="1"/>
          </p:cNvSpPr>
          <p:nvPr/>
        </p:nvSpPr>
        <p:spPr bwMode="auto">
          <a:xfrm>
            <a:off x="1442906" y="4076701"/>
            <a:ext cx="4953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pPr>
            <a:r>
              <a:rPr lang="tr-TR" b="1">
                <a:solidFill>
                  <a:srgbClr val="002060"/>
                </a:solidFill>
                <a:latin typeface="Arial" charset="0"/>
              </a:rPr>
              <a:t>EETE 162 ELEKTRİK TESİSATI 1 </a:t>
            </a:r>
          </a:p>
          <a:p>
            <a:pPr>
              <a:spcBef>
                <a:spcPts val="600"/>
              </a:spcBef>
            </a:pPr>
            <a:endParaRPr lang="tr-TR" b="1">
              <a:solidFill>
                <a:srgbClr val="002060"/>
              </a:solidFill>
              <a:latin typeface="Arial" charset="0"/>
            </a:endParaRPr>
          </a:p>
          <a:p>
            <a:pPr>
              <a:spcBef>
                <a:spcPts val="600"/>
              </a:spcBef>
            </a:pPr>
            <a:r>
              <a:rPr lang="tr-TR" b="1">
                <a:solidFill>
                  <a:srgbClr val="002060"/>
                </a:solidFill>
                <a:latin typeface="Arial" charset="0"/>
              </a:rPr>
              <a:t>DERS  2</a:t>
            </a:r>
          </a:p>
        </p:txBody>
      </p:sp>
    </p:spTree>
    <p:extLst>
      <p:ext uri="{BB962C8B-B14F-4D97-AF65-F5344CB8AC3E}">
        <p14:creationId xmlns:p14="http://schemas.microsoft.com/office/powerpoint/2010/main" val="3414556959"/>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696516" y="1428751"/>
            <a:ext cx="8337550" cy="2081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eaLnBrk="1" hangingPunct="1">
              <a:spcBef>
                <a:spcPts val="600"/>
              </a:spcBef>
              <a:buClr>
                <a:srgbClr val="FF0000"/>
              </a:buClr>
              <a:buFont typeface="Wingdings" pitchFamily="2" charset="2"/>
              <a:buChar char=""/>
            </a:pPr>
            <a:r>
              <a:rPr lang="tr-TR">
                <a:solidFill>
                  <a:srgbClr val="002060"/>
                </a:solidFill>
                <a:latin typeface="Arial" charset="0"/>
              </a:rPr>
              <a:t>Elektriğin yol açabileceği 3 tür yaralanma vardır:</a:t>
            </a:r>
          </a:p>
          <a:p>
            <a:pPr eaLnBrk="1" hangingPunct="1">
              <a:spcBef>
                <a:spcPts val="600"/>
              </a:spcBef>
              <a:buClr>
                <a:srgbClr val="FF0000"/>
              </a:buClr>
              <a:buFont typeface="Wingdings" pitchFamily="2" charset="2"/>
              <a:buChar char=""/>
            </a:pPr>
            <a:r>
              <a:rPr lang="tr-TR">
                <a:solidFill>
                  <a:srgbClr val="002060"/>
                </a:solidFill>
                <a:latin typeface="Arial" charset="0"/>
              </a:rPr>
              <a:t>Çarpılma,</a:t>
            </a:r>
          </a:p>
          <a:p>
            <a:pPr eaLnBrk="1" hangingPunct="1">
              <a:spcBef>
                <a:spcPts val="600"/>
              </a:spcBef>
              <a:buClr>
                <a:srgbClr val="FF0000"/>
              </a:buClr>
              <a:buFont typeface="Wingdings" pitchFamily="2" charset="2"/>
              <a:buChar char=""/>
            </a:pPr>
            <a:r>
              <a:rPr lang="tr-TR">
                <a:solidFill>
                  <a:srgbClr val="002060"/>
                </a:solidFill>
                <a:latin typeface="Arial" charset="0"/>
              </a:rPr>
              <a:t>Yanıklar,</a:t>
            </a:r>
          </a:p>
          <a:p>
            <a:pPr eaLnBrk="1" hangingPunct="1">
              <a:spcBef>
                <a:spcPts val="600"/>
              </a:spcBef>
              <a:buClr>
                <a:srgbClr val="FF0000"/>
              </a:buClr>
              <a:buFont typeface="Wingdings" pitchFamily="2" charset="2"/>
              <a:buChar char=""/>
            </a:pPr>
            <a:r>
              <a:rPr lang="tr-TR">
                <a:solidFill>
                  <a:srgbClr val="002060"/>
                </a:solidFill>
                <a:latin typeface="Arial" charset="0"/>
              </a:rPr>
              <a:t>Düşmeden doğan kırılma ve burkulmalar.</a:t>
            </a:r>
          </a:p>
        </p:txBody>
      </p:sp>
      <p:sp>
        <p:nvSpPr>
          <p:cNvPr id="40962" name="Text Box 2"/>
          <p:cNvSpPr txBox="1">
            <a:spLocks noChangeArrowheads="1"/>
          </p:cNvSpPr>
          <p:nvPr/>
        </p:nvSpPr>
        <p:spPr bwMode="auto">
          <a:xfrm>
            <a:off x="309563" y="104775"/>
            <a:ext cx="9245600" cy="1189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smtClean="0">
                <a:solidFill>
                  <a:srgbClr val="0000CC"/>
                </a:solidFill>
                <a:effectLst>
                  <a:outerShdw blurRad="38100" dist="38100" dir="2700000" algn="tl">
                    <a:srgbClr val="C0C0C0"/>
                  </a:outerShdw>
                </a:effectLst>
                <a:latin typeface="Arial Rounded MT Bold" pitchFamily="32" charset="0"/>
                <a:cs typeface="Times New Roman" pitchFamily="16" charset="0"/>
              </a:rPr>
              <a:t>Elektrik Akımının İnsan Vücudu Üzerindeki Etkileri</a:t>
            </a:r>
            <a:r>
              <a:rPr lang="tr-TR" sz="3600" smtClean="0">
                <a:solidFill>
                  <a:srgbClr val="0000CC"/>
                </a:solidFill>
                <a:effectLst>
                  <a:outerShdw blurRad="38100" dist="38100" dir="2700000" algn="tl">
                    <a:srgbClr val="C0C0C0"/>
                  </a:outerShdw>
                </a:effectLst>
                <a:latin typeface="Arial Rounded MT Bold" pitchFamily="32" charset="0"/>
              </a:rPr>
              <a:t> </a:t>
            </a:r>
          </a:p>
        </p:txBody>
      </p:sp>
      <p:pic>
        <p:nvPicPr>
          <p:cNvPr id="2242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282" y="3429000"/>
            <a:ext cx="3539331" cy="2071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4261"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C2798577-4BC7-441D-97CB-BE9CE80CBB98}" type="slidenum">
              <a:rPr lang="tr-TR" sz="1400" smtClean="0">
                <a:solidFill>
                  <a:srgbClr val="FFFFFF"/>
                </a:solidFill>
              </a:rPr>
              <a:pPr eaLnBrk="1" hangingPunct="1">
                <a:buFont typeface="Times New Roman" pitchFamily="18" charset="0"/>
                <a:buNone/>
              </a:pPr>
              <a:t>52</a:t>
            </a:fld>
            <a:endParaRPr lang="tr-TR" sz="1400" smtClean="0">
              <a:solidFill>
                <a:srgbClr val="FFFFFF"/>
              </a:solidFill>
            </a:endParaRPr>
          </a:p>
        </p:txBody>
      </p:sp>
    </p:spTree>
    <p:extLst>
      <p:ext uri="{BB962C8B-B14F-4D97-AF65-F5344CB8AC3E}">
        <p14:creationId xmlns:p14="http://schemas.microsoft.com/office/powerpoint/2010/main" val="2508684474"/>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40961">
                                            <p:txEl>
                                              <p:pRg st="0" end="0"/>
                                            </p:txEl>
                                          </p:spTgt>
                                        </p:tgtEl>
                                        <p:attrNameLst>
                                          <p:attrName>style.visibility</p:attrName>
                                        </p:attrNameLst>
                                      </p:cBhvr>
                                      <p:to>
                                        <p:strVal val="visible"/>
                                      </p:to>
                                    </p:set>
                                    <p:anim calcmode="lin" valueType="num">
                                      <p:cBhvr>
                                        <p:cTn id="7" dur="500" fill="hold"/>
                                        <p:tgtEl>
                                          <p:spTgt spid="40961">
                                            <p:txEl>
                                              <p:pRg st="0" end="0"/>
                                            </p:txEl>
                                          </p:spTgt>
                                        </p:tgtEl>
                                        <p:attrNameLst>
                                          <p:attrName>ppt_x</p:attrName>
                                        </p:attrNameLst>
                                      </p:cBhvr>
                                      <p:tavLst>
                                        <p:tav tm="100000">
                                          <p:val>
                                            <p:strVal val="#ppt_x"/>
                                          </p:val>
                                        </p:tav>
                                        <p:tav>
                                          <p:val>
                                            <p:strVal val="#ppt_x"/>
                                          </p:val>
                                        </p:tav>
                                      </p:tavLst>
                                    </p:anim>
                                    <p:anim calcmode="lin" valueType="num">
                                      <p:cBhvr>
                                        <p:cTn id="8" dur="500" fill="hold"/>
                                        <p:tgtEl>
                                          <p:spTgt spid="40961">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40961">
                                            <p:txEl>
                                              <p:pRg st="1" end="1"/>
                                            </p:txEl>
                                          </p:spTgt>
                                        </p:tgtEl>
                                        <p:attrNameLst>
                                          <p:attrName>style.visibility</p:attrName>
                                        </p:attrNameLst>
                                      </p:cBhvr>
                                      <p:to>
                                        <p:strVal val="visible"/>
                                      </p:to>
                                    </p:set>
                                    <p:anim calcmode="lin" valueType="num">
                                      <p:cBhvr>
                                        <p:cTn id="13" dur="500" fill="hold"/>
                                        <p:tgtEl>
                                          <p:spTgt spid="40961">
                                            <p:txEl>
                                              <p:pRg st="1" end="1"/>
                                            </p:txEl>
                                          </p:spTgt>
                                        </p:tgtEl>
                                        <p:attrNameLst>
                                          <p:attrName>ppt_x</p:attrName>
                                        </p:attrNameLst>
                                      </p:cBhvr>
                                      <p:tavLst>
                                        <p:tav tm="100000">
                                          <p:val>
                                            <p:strVal val="#ppt_x"/>
                                          </p:val>
                                        </p:tav>
                                        <p:tav>
                                          <p:val>
                                            <p:strVal val="#ppt_x"/>
                                          </p:val>
                                        </p:tav>
                                      </p:tavLst>
                                    </p:anim>
                                    <p:anim calcmode="lin" valueType="num">
                                      <p:cBhvr>
                                        <p:cTn id="14" dur="500" fill="hold"/>
                                        <p:tgtEl>
                                          <p:spTgt spid="40961">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40961">
                                            <p:txEl>
                                              <p:pRg st="2" end="2"/>
                                            </p:txEl>
                                          </p:spTgt>
                                        </p:tgtEl>
                                        <p:attrNameLst>
                                          <p:attrName>style.visibility</p:attrName>
                                        </p:attrNameLst>
                                      </p:cBhvr>
                                      <p:to>
                                        <p:strVal val="visible"/>
                                      </p:to>
                                    </p:set>
                                    <p:anim calcmode="lin" valueType="num">
                                      <p:cBhvr>
                                        <p:cTn id="19" dur="500" fill="hold"/>
                                        <p:tgtEl>
                                          <p:spTgt spid="40961">
                                            <p:txEl>
                                              <p:pRg st="2" end="2"/>
                                            </p:txEl>
                                          </p:spTgt>
                                        </p:tgtEl>
                                        <p:attrNameLst>
                                          <p:attrName>ppt_x</p:attrName>
                                        </p:attrNameLst>
                                      </p:cBhvr>
                                      <p:tavLst>
                                        <p:tav tm="100000">
                                          <p:val>
                                            <p:strVal val="#ppt_x"/>
                                          </p:val>
                                        </p:tav>
                                        <p:tav>
                                          <p:val>
                                            <p:strVal val="#ppt_x"/>
                                          </p:val>
                                        </p:tav>
                                      </p:tavLst>
                                    </p:anim>
                                    <p:anim calcmode="lin" valueType="num">
                                      <p:cBhvr>
                                        <p:cTn id="20" dur="500" fill="hold"/>
                                        <p:tgtEl>
                                          <p:spTgt spid="40961">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40961">
                                            <p:txEl>
                                              <p:pRg st="3" end="3"/>
                                            </p:txEl>
                                          </p:spTgt>
                                        </p:tgtEl>
                                        <p:attrNameLst>
                                          <p:attrName>style.visibility</p:attrName>
                                        </p:attrNameLst>
                                      </p:cBhvr>
                                      <p:to>
                                        <p:strVal val="visible"/>
                                      </p:to>
                                    </p:set>
                                    <p:anim calcmode="lin" valueType="num">
                                      <p:cBhvr>
                                        <p:cTn id="25" dur="500" fill="hold"/>
                                        <p:tgtEl>
                                          <p:spTgt spid="40961">
                                            <p:txEl>
                                              <p:pRg st="3" end="3"/>
                                            </p:txEl>
                                          </p:spTgt>
                                        </p:tgtEl>
                                        <p:attrNameLst>
                                          <p:attrName>ppt_x</p:attrName>
                                        </p:attrNameLst>
                                      </p:cBhvr>
                                      <p:tavLst>
                                        <p:tav tm="100000">
                                          <p:val>
                                            <p:strVal val="#ppt_x"/>
                                          </p:val>
                                        </p:tav>
                                        <p:tav>
                                          <p:val>
                                            <p:strVal val="#ppt_x"/>
                                          </p:val>
                                        </p:tav>
                                      </p:tavLst>
                                    </p:anim>
                                    <p:anim calcmode="lin" valueType="num">
                                      <p:cBhvr>
                                        <p:cTn id="26" dur="500" fill="hold"/>
                                        <p:tgtEl>
                                          <p:spTgt spid="40961">
                                            <p:txEl>
                                              <p:pRg st="3" end="3"/>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464344" y="1500189"/>
            <a:ext cx="5494735" cy="2928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1pPr>
            <a:lvl2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2pPr>
            <a:lvl3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3pPr>
            <a:lvl4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4pPr>
            <a:lvl5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9pPr>
          </a:lstStyle>
          <a:p>
            <a:pPr algn="just" eaLnBrk="1" hangingPunct="1">
              <a:spcBef>
                <a:spcPts val="500"/>
              </a:spcBef>
            </a:pPr>
            <a:r>
              <a:rPr lang="tr-TR" sz="2800">
                <a:solidFill>
                  <a:schemeClr val="tx1"/>
                </a:solidFill>
                <a:latin typeface="Arial" charset="0"/>
              </a:rPr>
              <a:t>	Elektrik akımı insan üzerinden yolunu tamamlar. Çarpmanın ciddiyeti;</a:t>
            </a:r>
          </a:p>
          <a:p>
            <a:pPr algn="just" eaLnBrk="1" hangingPunct="1">
              <a:spcBef>
                <a:spcPts val="500"/>
              </a:spcBef>
              <a:buClr>
                <a:srgbClr val="FF0000"/>
              </a:buClr>
              <a:buFont typeface="Wingdings" pitchFamily="2" charset="2"/>
              <a:buChar char=""/>
            </a:pPr>
            <a:r>
              <a:rPr lang="tr-TR" sz="2800">
                <a:solidFill>
                  <a:schemeClr val="tx1"/>
                </a:solidFill>
                <a:latin typeface="Arial" charset="0"/>
              </a:rPr>
              <a:t>Akımın vücut içinde geçtiği yola,</a:t>
            </a:r>
          </a:p>
          <a:p>
            <a:pPr algn="just" eaLnBrk="1" hangingPunct="1">
              <a:spcBef>
                <a:spcPts val="500"/>
              </a:spcBef>
              <a:buClr>
                <a:srgbClr val="FF0000"/>
              </a:buClr>
              <a:buFont typeface="Wingdings" pitchFamily="2" charset="2"/>
              <a:buChar char=""/>
            </a:pPr>
            <a:r>
              <a:rPr lang="tr-TR" sz="2800">
                <a:solidFill>
                  <a:schemeClr val="tx1"/>
                </a:solidFill>
                <a:latin typeface="Arial" charset="0"/>
              </a:rPr>
              <a:t>Akımın büyüklüğüne,</a:t>
            </a:r>
          </a:p>
          <a:p>
            <a:pPr algn="just" eaLnBrk="1" hangingPunct="1">
              <a:spcBef>
                <a:spcPts val="500"/>
              </a:spcBef>
              <a:buClr>
                <a:srgbClr val="FF0000"/>
              </a:buClr>
              <a:buFont typeface="Wingdings" pitchFamily="2" charset="2"/>
              <a:buChar char=""/>
            </a:pPr>
            <a:r>
              <a:rPr lang="tr-TR" sz="2800">
                <a:solidFill>
                  <a:schemeClr val="tx1"/>
                </a:solidFill>
                <a:latin typeface="Arial" charset="0"/>
              </a:rPr>
              <a:t>Geçen süreye bağlıdır.</a:t>
            </a:r>
          </a:p>
          <a:p>
            <a:pPr algn="just" eaLnBrk="1" hangingPunct="1">
              <a:spcBef>
                <a:spcPts val="500"/>
              </a:spcBef>
              <a:buClrTx/>
              <a:buSzTx/>
              <a:buFontTx/>
              <a:buNone/>
            </a:pPr>
            <a:endParaRPr lang="tr-TR" sz="2800">
              <a:solidFill>
                <a:schemeClr val="tx1"/>
              </a:solidFill>
              <a:latin typeface="Arial" charset="0"/>
            </a:endParaRPr>
          </a:p>
          <a:p>
            <a:pPr eaLnBrk="1" hangingPunct="1">
              <a:spcBef>
                <a:spcPts val="500"/>
              </a:spcBef>
              <a:buClrTx/>
              <a:buSzTx/>
              <a:buFontTx/>
              <a:buNone/>
            </a:pPr>
            <a:r>
              <a:rPr lang="tr-TR" sz="2800">
                <a:solidFill>
                  <a:schemeClr val="tx1"/>
                </a:solidFill>
                <a:latin typeface="Arial" charset="0"/>
              </a:rPr>
              <a:t>	Düşük gerilim tehlikenin az olması anlamına gelmez.</a:t>
            </a:r>
          </a:p>
        </p:txBody>
      </p:sp>
      <p:sp>
        <p:nvSpPr>
          <p:cNvPr id="41986" name="Text Box 2"/>
          <p:cNvSpPr txBox="1">
            <a:spLocks noChangeArrowheads="1"/>
          </p:cNvSpPr>
          <p:nvPr/>
        </p:nvSpPr>
        <p:spPr bwMode="auto">
          <a:xfrm>
            <a:off x="330200" y="-100013"/>
            <a:ext cx="9245600" cy="1189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smtClean="0">
                <a:solidFill>
                  <a:srgbClr val="0000CC"/>
                </a:solidFill>
                <a:effectLst>
                  <a:outerShdw blurRad="38100" dist="38100" dir="2700000" algn="tl">
                    <a:srgbClr val="C0C0C0"/>
                  </a:outerShdw>
                </a:effectLst>
                <a:latin typeface="Arial Rounded MT Bold" pitchFamily="32" charset="0"/>
                <a:cs typeface="Times New Roman" pitchFamily="16" charset="0"/>
              </a:rPr>
              <a:t>Elektrik Akımının İnsan Vücudu Üzerindeki Etkileri</a:t>
            </a:r>
            <a:r>
              <a:rPr lang="tr-TR" sz="3600" smtClean="0">
                <a:solidFill>
                  <a:srgbClr val="0000CC"/>
                </a:solidFill>
                <a:effectLst>
                  <a:outerShdw blurRad="38100" dist="38100" dir="2700000" algn="tl">
                    <a:srgbClr val="C0C0C0"/>
                  </a:outerShdw>
                </a:effectLst>
                <a:latin typeface="Arial Rounded MT Bold" pitchFamily="32" charset="0"/>
              </a:rPr>
              <a:t> </a:t>
            </a:r>
          </a:p>
        </p:txBody>
      </p:sp>
      <p:pic>
        <p:nvPicPr>
          <p:cNvPr id="2252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1" y="1714501"/>
            <a:ext cx="3773223" cy="4162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285"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5A767CE6-AC71-48C4-959D-45259D7EBFAD}" type="slidenum">
              <a:rPr lang="tr-TR" sz="1400" smtClean="0">
                <a:solidFill>
                  <a:srgbClr val="FFFFFF"/>
                </a:solidFill>
              </a:rPr>
              <a:pPr eaLnBrk="1" hangingPunct="1">
                <a:buFont typeface="Times New Roman" pitchFamily="18" charset="0"/>
                <a:buNone/>
              </a:pPr>
              <a:t>53</a:t>
            </a:fld>
            <a:endParaRPr lang="tr-TR" sz="1400" smtClean="0">
              <a:solidFill>
                <a:srgbClr val="FFFFFF"/>
              </a:solidFill>
            </a:endParaRPr>
          </a:p>
        </p:txBody>
      </p:sp>
    </p:spTree>
    <p:extLst>
      <p:ext uri="{BB962C8B-B14F-4D97-AF65-F5344CB8AC3E}">
        <p14:creationId xmlns:p14="http://schemas.microsoft.com/office/powerpoint/2010/main" val="3427660108"/>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41985">
                                            <p:txEl>
                                              <p:pRg st="0" end="0"/>
                                            </p:txEl>
                                          </p:spTgt>
                                        </p:tgtEl>
                                        <p:attrNameLst>
                                          <p:attrName>style.visibility</p:attrName>
                                        </p:attrNameLst>
                                      </p:cBhvr>
                                      <p:to>
                                        <p:strVal val="visible"/>
                                      </p:to>
                                    </p:set>
                                    <p:anim calcmode="lin" valueType="num">
                                      <p:cBhvr>
                                        <p:cTn id="7" dur="500" fill="hold"/>
                                        <p:tgtEl>
                                          <p:spTgt spid="41985">
                                            <p:txEl>
                                              <p:pRg st="0" end="0"/>
                                            </p:txEl>
                                          </p:spTgt>
                                        </p:tgtEl>
                                        <p:attrNameLst>
                                          <p:attrName>ppt_x</p:attrName>
                                        </p:attrNameLst>
                                      </p:cBhvr>
                                      <p:tavLst>
                                        <p:tav tm="100000">
                                          <p:val>
                                            <p:strVal val="#ppt_x"/>
                                          </p:val>
                                        </p:tav>
                                        <p:tav>
                                          <p:val>
                                            <p:strVal val="#ppt_x"/>
                                          </p:val>
                                        </p:tav>
                                      </p:tavLst>
                                    </p:anim>
                                    <p:anim calcmode="lin" valueType="num">
                                      <p:cBhvr>
                                        <p:cTn id="8" dur="500" fill="hold"/>
                                        <p:tgtEl>
                                          <p:spTgt spid="41985">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41985">
                                            <p:txEl>
                                              <p:pRg st="1" end="1"/>
                                            </p:txEl>
                                          </p:spTgt>
                                        </p:tgtEl>
                                        <p:attrNameLst>
                                          <p:attrName>style.visibility</p:attrName>
                                        </p:attrNameLst>
                                      </p:cBhvr>
                                      <p:to>
                                        <p:strVal val="visible"/>
                                      </p:to>
                                    </p:set>
                                    <p:anim calcmode="lin" valueType="num">
                                      <p:cBhvr>
                                        <p:cTn id="13" dur="500" fill="hold"/>
                                        <p:tgtEl>
                                          <p:spTgt spid="41985">
                                            <p:txEl>
                                              <p:pRg st="1" end="1"/>
                                            </p:txEl>
                                          </p:spTgt>
                                        </p:tgtEl>
                                        <p:attrNameLst>
                                          <p:attrName>ppt_x</p:attrName>
                                        </p:attrNameLst>
                                      </p:cBhvr>
                                      <p:tavLst>
                                        <p:tav tm="100000">
                                          <p:val>
                                            <p:strVal val="#ppt_x"/>
                                          </p:val>
                                        </p:tav>
                                        <p:tav>
                                          <p:val>
                                            <p:strVal val="#ppt_x"/>
                                          </p:val>
                                        </p:tav>
                                      </p:tavLst>
                                    </p:anim>
                                    <p:anim calcmode="lin" valueType="num">
                                      <p:cBhvr>
                                        <p:cTn id="14" dur="500" fill="hold"/>
                                        <p:tgtEl>
                                          <p:spTgt spid="41985">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41985">
                                            <p:txEl>
                                              <p:pRg st="2" end="2"/>
                                            </p:txEl>
                                          </p:spTgt>
                                        </p:tgtEl>
                                        <p:attrNameLst>
                                          <p:attrName>style.visibility</p:attrName>
                                        </p:attrNameLst>
                                      </p:cBhvr>
                                      <p:to>
                                        <p:strVal val="visible"/>
                                      </p:to>
                                    </p:set>
                                    <p:anim calcmode="lin" valueType="num">
                                      <p:cBhvr>
                                        <p:cTn id="19" dur="500" fill="hold"/>
                                        <p:tgtEl>
                                          <p:spTgt spid="41985">
                                            <p:txEl>
                                              <p:pRg st="2" end="2"/>
                                            </p:txEl>
                                          </p:spTgt>
                                        </p:tgtEl>
                                        <p:attrNameLst>
                                          <p:attrName>ppt_x</p:attrName>
                                        </p:attrNameLst>
                                      </p:cBhvr>
                                      <p:tavLst>
                                        <p:tav tm="100000">
                                          <p:val>
                                            <p:strVal val="#ppt_x"/>
                                          </p:val>
                                        </p:tav>
                                        <p:tav>
                                          <p:val>
                                            <p:strVal val="#ppt_x"/>
                                          </p:val>
                                        </p:tav>
                                      </p:tavLst>
                                    </p:anim>
                                    <p:anim calcmode="lin" valueType="num">
                                      <p:cBhvr>
                                        <p:cTn id="20" dur="500" fill="hold"/>
                                        <p:tgtEl>
                                          <p:spTgt spid="41985">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41985">
                                            <p:txEl>
                                              <p:pRg st="3" end="3"/>
                                            </p:txEl>
                                          </p:spTgt>
                                        </p:tgtEl>
                                        <p:attrNameLst>
                                          <p:attrName>style.visibility</p:attrName>
                                        </p:attrNameLst>
                                      </p:cBhvr>
                                      <p:to>
                                        <p:strVal val="visible"/>
                                      </p:to>
                                    </p:set>
                                    <p:anim calcmode="lin" valueType="num">
                                      <p:cBhvr>
                                        <p:cTn id="25" dur="500" fill="hold"/>
                                        <p:tgtEl>
                                          <p:spTgt spid="41985">
                                            <p:txEl>
                                              <p:pRg st="3" end="3"/>
                                            </p:txEl>
                                          </p:spTgt>
                                        </p:tgtEl>
                                        <p:attrNameLst>
                                          <p:attrName>ppt_x</p:attrName>
                                        </p:attrNameLst>
                                      </p:cBhvr>
                                      <p:tavLst>
                                        <p:tav tm="100000">
                                          <p:val>
                                            <p:strVal val="#ppt_x"/>
                                          </p:val>
                                        </p:tav>
                                        <p:tav>
                                          <p:val>
                                            <p:strVal val="#ppt_x"/>
                                          </p:val>
                                        </p:tav>
                                      </p:tavLst>
                                    </p:anim>
                                    <p:anim calcmode="lin" valueType="num">
                                      <p:cBhvr>
                                        <p:cTn id="26" dur="500" fill="hold"/>
                                        <p:tgtEl>
                                          <p:spTgt spid="41985">
                                            <p:txEl>
                                              <p:pRg st="3" end="3"/>
                                            </p:txEl>
                                          </p:spTgt>
                                        </p:tgtEl>
                                        <p:attrNameLst>
                                          <p:attrName>ppt_y</p:attrName>
                                        </p:attrNameLst>
                                      </p:cBhvr>
                                      <p:tavLst>
                                        <p:tav tm="100000">
                                          <p:val>
                                            <p:strVal val="1+#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additive="repl">
                                        <p:cTn id="30" dur="1" fill="hold">
                                          <p:stCondLst>
                                            <p:cond delay="0"/>
                                          </p:stCondLst>
                                        </p:cTn>
                                        <p:tgtEl>
                                          <p:spTgt spid="41985">
                                            <p:txEl>
                                              <p:pRg st="5" end="5"/>
                                            </p:txEl>
                                          </p:spTgt>
                                        </p:tgtEl>
                                        <p:attrNameLst>
                                          <p:attrName>style.visibility</p:attrName>
                                        </p:attrNameLst>
                                      </p:cBhvr>
                                      <p:to>
                                        <p:strVal val="visible"/>
                                      </p:to>
                                    </p:set>
                                    <p:anim calcmode="lin" valueType="num">
                                      <p:cBhvr>
                                        <p:cTn id="31" dur="500" fill="hold"/>
                                        <p:tgtEl>
                                          <p:spTgt spid="41985">
                                            <p:txEl>
                                              <p:pRg st="5" end="5"/>
                                            </p:txEl>
                                          </p:spTgt>
                                        </p:tgtEl>
                                        <p:attrNameLst>
                                          <p:attrName>ppt_x</p:attrName>
                                        </p:attrNameLst>
                                      </p:cBhvr>
                                      <p:tavLst>
                                        <p:tav tm="100000">
                                          <p:val>
                                            <p:strVal val="#ppt_x"/>
                                          </p:val>
                                        </p:tav>
                                        <p:tav>
                                          <p:val>
                                            <p:strVal val="#ppt_x"/>
                                          </p:val>
                                        </p:tav>
                                      </p:tavLst>
                                    </p:anim>
                                    <p:anim calcmode="lin" valueType="num">
                                      <p:cBhvr>
                                        <p:cTn id="32" dur="500" fill="hold"/>
                                        <p:tgtEl>
                                          <p:spTgt spid="41985">
                                            <p:txEl>
                                              <p:pRg st="5" end="5"/>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330200" y="9525"/>
            <a:ext cx="92456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bIns="9144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2800" smtClean="0">
                <a:solidFill>
                  <a:srgbClr val="0000CC"/>
                </a:solidFill>
                <a:effectLst>
                  <a:outerShdw blurRad="38100" dist="38100" dir="2700000" algn="tl">
                    <a:srgbClr val="C0C0C0"/>
                  </a:outerShdw>
                </a:effectLst>
                <a:latin typeface="Arial Rounded MT Bold" pitchFamily="32" charset="0"/>
                <a:cs typeface="Times New Roman" pitchFamily="16" charset="0"/>
              </a:rPr>
              <a:t>Elektrik Akımının İnsan Vücudu Üzerindeki Etkileri </a:t>
            </a:r>
          </a:p>
        </p:txBody>
      </p:sp>
      <p:pic>
        <p:nvPicPr>
          <p:cNvPr id="2263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4" y="1071564"/>
            <a:ext cx="8977313" cy="541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0"/>
          </p:nvPr>
        </p:nvSpPr>
        <p:spPr/>
        <p:txBody>
          <a:bodyPr/>
          <a:lstStyle/>
          <a:p>
            <a:pPr>
              <a:defRPr/>
            </a:pPr>
            <a:fld id="{5B1ED946-B296-49DE-BB15-615BE04EDA8F}" type="slidenum">
              <a:rPr lang="tr-TR" smtClean="0"/>
              <a:pPr>
                <a:defRPr/>
              </a:pPr>
              <a:t>54</a:t>
            </a:fld>
            <a:endParaRPr lang="tr-TR"/>
          </a:p>
        </p:txBody>
      </p:sp>
    </p:spTree>
    <p:extLst>
      <p:ext uri="{BB962C8B-B14F-4D97-AF65-F5344CB8AC3E}">
        <p14:creationId xmlns:p14="http://schemas.microsoft.com/office/powerpoint/2010/main" val="3017834818"/>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16" y="1746251"/>
            <a:ext cx="7924800" cy="3649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706" y="5395913"/>
            <a:ext cx="2455863" cy="1504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7332" name="Text Box 3"/>
          <p:cNvSpPr txBox="1">
            <a:spLocks noChangeArrowheads="1"/>
          </p:cNvSpPr>
          <p:nvPr/>
        </p:nvSpPr>
        <p:spPr bwMode="auto">
          <a:xfrm>
            <a:off x="2863454" y="1285876"/>
            <a:ext cx="4256484"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r>
              <a:rPr lang="tr-TR">
                <a:solidFill>
                  <a:srgbClr val="000000"/>
                </a:solidFill>
              </a:rPr>
              <a:t>İnsan Vücudunun Direnci</a:t>
            </a:r>
          </a:p>
        </p:txBody>
      </p:sp>
      <p:sp>
        <p:nvSpPr>
          <p:cNvPr id="44036" name="Text Box 4"/>
          <p:cNvSpPr txBox="1">
            <a:spLocks noChangeArrowheads="1"/>
          </p:cNvSpPr>
          <p:nvPr/>
        </p:nvSpPr>
        <p:spPr bwMode="auto">
          <a:xfrm>
            <a:off x="309563" y="34925"/>
            <a:ext cx="9245600" cy="1189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smtClean="0">
                <a:solidFill>
                  <a:srgbClr val="0000CC"/>
                </a:solidFill>
                <a:effectLst>
                  <a:outerShdw blurRad="38100" dist="38100" dir="2700000" algn="tl">
                    <a:srgbClr val="C0C0C0"/>
                  </a:outerShdw>
                </a:effectLst>
                <a:latin typeface="Arial Rounded MT Bold" pitchFamily="32" charset="0"/>
                <a:cs typeface="Times New Roman" pitchFamily="16" charset="0"/>
              </a:rPr>
              <a:t>Elektrik Akımının İnsan Vücudu Üzerindeki Etkileri</a:t>
            </a:r>
            <a:r>
              <a:rPr lang="tr-TR" sz="3600" smtClean="0">
                <a:solidFill>
                  <a:srgbClr val="0000CC"/>
                </a:solidFill>
                <a:effectLst>
                  <a:outerShdw blurRad="38100" dist="38100" dir="2700000" algn="tl">
                    <a:srgbClr val="C0C0C0"/>
                  </a:outerShdw>
                </a:effectLst>
                <a:latin typeface="Arial Rounded MT Bold" pitchFamily="32" charset="0"/>
              </a:rPr>
              <a:t> </a:t>
            </a:r>
          </a:p>
        </p:txBody>
      </p:sp>
      <p:sp>
        <p:nvSpPr>
          <p:cNvPr id="227334"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031490EC-0F37-41C7-87C8-250EC36C3474}" type="slidenum">
              <a:rPr lang="tr-TR" sz="1400" smtClean="0">
                <a:solidFill>
                  <a:srgbClr val="FFFFFF"/>
                </a:solidFill>
              </a:rPr>
              <a:pPr eaLnBrk="1" hangingPunct="1">
                <a:buFont typeface="Times New Roman" pitchFamily="18" charset="0"/>
                <a:buNone/>
              </a:pPr>
              <a:t>55</a:t>
            </a:fld>
            <a:endParaRPr lang="tr-TR" sz="1400" smtClean="0">
              <a:solidFill>
                <a:srgbClr val="FFFFFF"/>
              </a:solidFill>
            </a:endParaRPr>
          </a:p>
        </p:txBody>
      </p:sp>
    </p:spTree>
    <p:extLst>
      <p:ext uri="{BB962C8B-B14F-4D97-AF65-F5344CB8AC3E}">
        <p14:creationId xmlns:p14="http://schemas.microsoft.com/office/powerpoint/2010/main" val="661127932"/>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696516" y="1500189"/>
            <a:ext cx="8337550" cy="229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1pPr>
            <a:lvl2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2pPr>
            <a:lvl3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3pPr>
            <a:lvl4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4pPr>
            <a:lvl5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9pPr>
          </a:lstStyle>
          <a:p>
            <a:pPr algn="just" eaLnBrk="1" hangingPunct="1">
              <a:spcBef>
                <a:spcPts val="500"/>
              </a:spcBef>
              <a:spcAft>
                <a:spcPts val="1200"/>
              </a:spcAft>
            </a:pPr>
            <a:r>
              <a:rPr lang="tr-TR" sz="2000">
                <a:solidFill>
                  <a:srgbClr val="002060"/>
                </a:solidFill>
                <a:latin typeface="Arial" charset="0"/>
              </a:rPr>
              <a:t>	</a:t>
            </a:r>
            <a:r>
              <a:rPr lang="tr-TR" sz="2800">
                <a:solidFill>
                  <a:schemeClr val="tx1"/>
                </a:solidFill>
                <a:latin typeface="Arial" charset="0"/>
              </a:rPr>
              <a:t>Aralarında gerilim farkı olan iki tele dokunulursa akım yüksek gerilimden düşük gerilime gitmek isteyeceğinden insan çarpılır. O halde çarpılmanın gerçekleşmesi için;</a:t>
            </a:r>
          </a:p>
          <a:p>
            <a:pPr eaLnBrk="1" hangingPunct="1">
              <a:spcBef>
                <a:spcPts val="500"/>
              </a:spcBef>
              <a:spcAft>
                <a:spcPts val="1200"/>
              </a:spcAft>
              <a:buClr>
                <a:srgbClr val="FF0000"/>
              </a:buClr>
              <a:buFont typeface="Wingdings" pitchFamily="2" charset="2"/>
              <a:buChar char=""/>
            </a:pPr>
            <a:r>
              <a:rPr lang="tr-TR" sz="2800">
                <a:solidFill>
                  <a:schemeClr val="tx1"/>
                </a:solidFill>
                <a:latin typeface="Arial" charset="0"/>
              </a:rPr>
              <a:t>Dokunulan iki nokta arasında gerilim farkı olması ve</a:t>
            </a:r>
          </a:p>
          <a:p>
            <a:pPr eaLnBrk="1" hangingPunct="1">
              <a:spcBef>
                <a:spcPts val="500"/>
              </a:spcBef>
              <a:spcAft>
                <a:spcPts val="1200"/>
              </a:spcAft>
              <a:buClr>
                <a:srgbClr val="FF0000"/>
              </a:buClr>
              <a:buFont typeface="Wingdings" pitchFamily="2" charset="2"/>
              <a:buChar char=""/>
            </a:pPr>
            <a:r>
              <a:rPr lang="tr-TR" sz="2800">
                <a:solidFill>
                  <a:schemeClr val="tx1"/>
                </a:solidFill>
                <a:latin typeface="Arial" charset="0"/>
              </a:rPr>
              <a:t>Akımın devreyi insan üzerinden tamamlaması gerekir.</a:t>
            </a:r>
          </a:p>
        </p:txBody>
      </p:sp>
      <p:pic>
        <p:nvPicPr>
          <p:cNvPr id="2283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871" y="5176838"/>
            <a:ext cx="4196292" cy="1681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59" name="Text Box 3"/>
          <p:cNvSpPr txBox="1">
            <a:spLocks noChangeArrowheads="1"/>
          </p:cNvSpPr>
          <p:nvPr/>
        </p:nvSpPr>
        <p:spPr bwMode="auto">
          <a:xfrm>
            <a:off x="309563" y="34925"/>
            <a:ext cx="9245600" cy="1189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smtClean="0">
                <a:solidFill>
                  <a:srgbClr val="0000CC"/>
                </a:solidFill>
                <a:effectLst>
                  <a:outerShdw blurRad="38100" dist="38100" dir="2700000" algn="tl">
                    <a:srgbClr val="C0C0C0"/>
                  </a:outerShdw>
                </a:effectLst>
                <a:latin typeface="Arial Rounded MT Bold" pitchFamily="32" charset="0"/>
                <a:cs typeface="Times New Roman" pitchFamily="16" charset="0"/>
              </a:rPr>
              <a:t>Elektrik Akımının İnsan Vücudu Üzerindeki Etkileri</a:t>
            </a:r>
            <a:r>
              <a:rPr lang="tr-TR" sz="3600" smtClean="0">
                <a:solidFill>
                  <a:srgbClr val="0000CC"/>
                </a:solidFill>
                <a:effectLst>
                  <a:outerShdw blurRad="38100" dist="38100" dir="2700000" algn="tl">
                    <a:srgbClr val="C0C0C0"/>
                  </a:outerShdw>
                </a:effectLst>
                <a:latin typeface="Arial Rounded MT Bold" pitchFamily="32" charset="0"/>
              </a:rPr>
              <a:t> </a:t>
            </a:r>
          </a:p>
        </p:txBody>
      </p:sp>
      <p:sp>
        <p:nvSpPr>
          <p:cNvPr id="228357"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E7C73E0C-A368-4D25-AFD9-DE5B8DFDD9FB}" type="slidenum">
              <a:rPr lang="tr-TR" sz="1400" smtClean="0">
                <a:solidFill>
                  <a:srgbClr val="FFFFFF"/>
                </a:solidFill>
              </a:rPr>
              <a:pPr eaLnBrk="1" hangingPunct="1">
                <a:buFont typeface="Times New Roman" pitchFamily="18" charset="0"/>
                <a:buNone/>
              </a:pPr>
              <a:t>56</a:t>
            </a:fld>
            <a:endParaRPr lang="tr-TR" sz="1400" smtClean="0">
              <a:solidFill>
                <a:srgbClr val="FFFFFF"/>
              </a:solidFill>
            </a:endParaRPr>
          </a:p>
        </p:txBody>
      </p:sp>
    </p:spTree>
    <p:extLst>
      <p:ext uri="{BB962C8B-B14F-4D97-AF65-F5344CB8AC3E}">
        <p14:creationId xmlns:p14="http://schemas.microsoft.com/office/powerpoint/2010/main" val="783734822"/>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45057">
                                            <p:txEl>
                                              <p:pRg st="0" end="0"/>
                                            </p:txEl>
                                          </p:spTgt>
                                        </p:tgtEl>
                                        <p:attrNameLst>
                                          <p:attrName>style.visibility</p:attrName>
                                        </p:attrNameLst>
                                      </p:cBhvr>
                                      <p:to>
                                        <p:strVal val="visible"/>
                                      </p:to>
                                    </p:set>
                                    <p:anim calcmode="lin" valueType="num">
                                      <p:cBhvr>
                                        <p:cTn id="7" dur="500" fill="hold"/>
                                        <p:tgtEl>
                                          <p:spTgt spid="45057">
                                            <p:txEl>
                                              <p:pRg st="0" end="0"/>
                                            </p:txEl>
                                          </p:spTgt>
                                        </p:tgtEl>
                                        <p:attrNameLst>
                                          <p:attrName>ppt_x</p:attrName>
                                        </p:attrNameLst>
                                      </p:cBhvr>
                                      <p:tavLst>
                                        <p:tav tm="100000">
                                          <p:val>
                                            <p:strVal val="0-#ppt_w/2"/>
                                          </p:val>
                                        </p:tav>
                                        <p:tav>
                                          <p:val>
                                            <p:strVal val="#ppt_x"/>
                                          </p:val>
                                        </p:tav>
                                      </p:tavLst>
                                    </p:anim>
                                    <p:anim calcmode="lin" valueType="num">
                                      <p:cBhvr>
                                        <p:cTn id="8" dur="500" fill="hold"/>
                                        <p:tgtEl>
                                          <p:spTgt spid="45057">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45057">
                                            <p:txEl>
                                              <p:pRg st="1" end="1"/>
                                            </p:txEl>
                                          </p:spTgt>
                                        </p:tgtEl>
                                        <p:attrNameLst>
                                          <p:attrName>style.visibility</p:attrName>
                                        </p:attrNameLst>
                                      </p:cBhvr>
                                      <p:to>
                                        <p:strVal val="visible"/>
                                      </p:to>
                                    </p:set>
                                    <p:anim calcmode="lin" valueType="num">
                                      <p:cBhvr>
                                        <p:cTn id="13" dur="500" fill="hold"/>
                                        <p:tgtEl>
                                          <p:spTgt spid="45057">
                                            <p:txEl>
                                              <p:pRg st="1" end="1"/>
                                            </p:txEl>
                                          </p:spTgt>
                                        </p:tgtEl>
                                        <p:attrNameLst>
                                          <p:attrName>ppt_x</p:attrName>
                                        </p:attrNameLst>
                                      </p:cBhvr>
                                      <p:tavLst>
                                        <p:tav tm="100000">
                                          <p:val>
                                            <p:strVal val="0-#ppt_w/2"/>
                                          </p:val>
                                        </p:tav>
                                        <p:tav>
                                          <p:val>
                                            <p:strVal val="#ppt_x"/>
                                          </p:val>
                                        </p:tav>
                                      </p:tavLst>
                                    </p:anim>
                                    <p:anim calcmode="lin" valueType="num">
                                      <p:cBhvr>
                                        <p:cTn id="14" dur="500" fill="hold"/>
                                        <p:tgtEl>
                                          <p:spTgt spid="45057">
                                            <p:txEl>
                                              <p:pRg st="1" end="1"/>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45057">
                                            <p:txEl>
                                              <p:pRg st="2" end="2"/>
                                            </p:txEl>
                                          </p:spTgt>
                                        </p:tgtEl>
                                        <p:attrNameLst>
                                          <p:attrName>style.visibility</p:attrName>
                                        </p:attrNameLst>
                                      </p:cBhvr>
                                      <p:to>
                                        <p:strVal val="visible"/>
                                      </p:to>
                                    </p:set>
                                    <p:anim calcmode="lin" valueType="num">
                                      <p:cBhvr>
                                        <p:cTn id="19" dur="500" fill="hold"/>
                                        <p:tgtEl>
                                          <p:spTgt spid="45057">
                                            <p:txEl>
                                              <p:pRg st="2" end="2"/>
                                            </p:txEl>
                                          </p:spTgt>
                                        </p:tgtEl>
                                        <p:attrNameLst>
                                          <p:attrName>ppt_x</p:attrName>
                                        </p:attrNameLst>
                                      </p:cBhvr>
                                      <p:tavLst>
                                        <p:tav tm="100000">
                                          <p:val>
                                            <p:strVal val="0-#ppt_w/2"/>
                                          </p:val>
                                        </p:tav>
                                        <p:tav>
                                          <p:val>
                                            <p:strVal val="#ppt_x"/>
                                          </p:val>
                                        </p:tav>
                                      </p:tavLst>
                                    </p:anim>
                                    <p:anim calcmode="lin" valueType="num">
                                      <p:cBhvr>
                                        <p:cTn id="20" dur="500" fill="hold"/>
                                        <p:tgtEl>
                                          <p:spTgt spid="45057">
                                            <p:txEl>
                                              <p:pRg st="2" end="2"/>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3018235" y="1785938"/>
            <a:ext cx="5824934" cy="466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gn="just">
              <a:spcBef>
                <a:spcPts val="450"/>
              </a:spcBef>
              <a:spcAft>
                <a:spcPts val="120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tr-TR" sz="2800">
                <a:solidFill>
                  <a:schemeClr val="tx1"/>
                </a:solidFill>
                <a:latin typeface="Arial" charset="0"/>
              </a:rPr>
              <a:t>	Yüksek gerilimlerde vücuda uygulanan elektriksel alan şiddetinin daha fazla olması nedeniyle dolaşım sistemi dışındaki bir çok organ da iletken hale gelir. </a:t>
            </a:r>
          </a:p>
          <a:p>
            <a:pPr algn="just">
              <a:spcBef>
                <a:spcPts val="450"/>
              </a:spcBef>
              <a:spcAft>
                <a:spcPts val="120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tr-TR" sz="2800">
                <a:solidFill>
                  <a:schemeClr val="tx1"/>
                </a:solidFill>
                <a:latin typeface="Arial" charset="0"/>
              </a:rPr>
              <a:t>	Özellikle iletim yolunda bulunan  deri dokusunun direnç etkisi nedeniyle oluşan aşırı ısı doku yanmasına neden olur. </a:t>
            </a:r>
          </a:p>
        </p:txBody>
      </p:sp>
      <p:pic>
        <p:nvPicPr>
          <p:cNvPr id="2293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954" y="1500188"/>
            <a:ext cx="2559050" cy="27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3"/>
          <p:cNvSpPr txBox="1">
            <a:spLocks noChangeArrowheads="1"/>
          </p:cNvSpPr>
          <p:nvPr/>
        </p:nvSpPr>
        <p:spPr bwMode="auto">
          <a:xfrm>
            <a:off x="309563" y="28575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en-US" sz="3600" smtClean="0">
                <a:solidFill>
                  <a:srgbClr val="0000CC"/>
                </a:solidFill>
                <a:effectLst>
                  <a:outerShdw blurRad="38100" dist="38100" dir="2700000" algn="tl">
                    <a:srgbClr val="C0C0C0"/>
                  </a:outerShdw>
                </a:effectLst>
                <a:latin typeface="Arial Rounded MT Bold" pitchFamily="32" charset="0"/>
                <a:cs typeface="Times New Roman" pitchFamily="16" charset="0"/>
              </a:rPr>
              <a:t>Elektrik Akımının İnsan Vücudu Üzerindeki Etkileri</a:t>
            </a:r>
            <a:r>
              <a:rPr lang="en-US" sz="3600" smtClean="0">
                <a:solidFill>
                  <a:srgbClr val="0000CC"/>
                </a:solidFill>
                <a:effectLst>
                  <a:outerShdw blurRad="38100" dist="38100" dir="2700000" algn="tl">
                    <a:srgbClr val="C0C0C0"/>
                  </a:outerShdw>
                </a:effectLst>
                <a:latin typeface="Arial Rounded MT Bold" pitchFamily="32" charset="0"/>
              </a:rPr>
              <a:t> </a:t>
            </a:r>
          </a:p>
        </p:txBody>
      </p:sp>
      <p:sp>
        <p:nvSpPr>
          <p:cNvPr id="229381"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A2428B97-7A58-4457-BAD0-16F634FF8715}" type="slidenum">
              <a:rPr lang="tr-TR" sz="1400" smtClean="0">
                <a:solidFill>
                  <a:srgbClr val="FFFFFF"/>
                </a:solidFill>
              </a:rPr>
              <a:pPr eaLnBrk="1" hangingPunct="1">
                <a:buFont typeface="Times New Roman" pitchFamily="18" charset="0"/>
                <a:buNone/>
              </a:pPr>
              <a:t>57</a:t>
            </a:fld>
            <a:endParaRPr lang="tr-TR" sz="1400" smtClean="0">
              <a:solidFill>
                <a:srgbClr val="FFFFFF"/>
              </a:solidFill>
            </a:endParaRPr>
          </a:p>
        </p:txBody>
      </p:sp>
    </p:spTree>
    <p:extLst>
      <p:ext uri="{BB962C8B-B14F-4D97-AF65-F5344CB8AC3E}">
        <p14:creationId xmlns:p14="http://schemas.microsoft.com/office/powerpoint/2010/main" val="12833398"/>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additive="repl">
                                        <p:cTn id="6" dur="1" fill="hold">
                                          <p:stCondLst>
                                            <p:cond delay="0"/>
                                          </p:stCondLst>
                                        </p:cTn>
                                        <p:tgtEl>
                                          <p:spTgt spid="46081">
                                            <p:txEl>
                                              <p:pRg st="0" end="0"/>
                                            </p:txEl>
                                          </p:spTgt>
                                        </p:tgtEl>
                                        <p:attrNameLst>
                                          <p:attrName>style.visibility</p:attrName>
                                        </p:attrNameLst>
                                      </p:cBhvr>
                                      <p:to>
                                        <p:strVal val="visible"/>
                                      </p:to>
                                    </p:set>
                                    <p:anim calcmode="lin" valueType="num">
                                      <p:cBhvr>
                                        <p:cTn id="7" dur="500" fill="hold"/>
                                        <p:tgtEl>
                                          <p:spTgt spid="46081">
                                            <p:txEl>
                                              <p:pRg st="0" end="0"/>
                                            </p:txEl>
                                          </p:spTgt>
                                        </p:tgtEl>
                                        <p:attrNameLst>
                                          <p:attrName>ppt_x</p:attrName>
                                        </p:attrNameLst>
                                      </p:cBhvr>
                                      <p:tavLst>
                                        <p:tav tm="100000">
                                          <p:val>
                                            <p:strVal val="1+#ppt_w/2"/>
                                          </p:val>
                                        </p:tav>
                                        <p:tav>
                                          <p:val>
                                            <p:strVal val="#ppt_x"/>
                                          </p:val>
                                        </p:tav>
                                      </p:tavLst>
                                    </p:anim>
                                    <p:anim calcmode="lin" valueType="num">
                                      <p:cBhvr>
                                        <p:cTn id="8" dur="500" fill="hold"/>
                                        <p:tgtEl>
                                          <p:spTgt spid="46081">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additive="repl">
                                        <p:cTn id="12" dur="1" fill="hold">
                                          <p:stCondLst>
                                            <p:cond delay="0"/>
                                          </p:stCondLst>
                                        </p:cTn>
                                        <p:tgtEl>
                                          <p:spTgt spid="46081">
                                            <p:txEl>
                                              <p:pRg st="1" end="1"/>
                                            </p:txEl>
                                          </p:spTgt>
                                        </p:tgtEl>
                                        <p:attrNameLst>
                                          <p:attrName>style.visibility</p:attrName>
                                        </p:attrNameLst>
                                      </p:cBhvr>
                                      <p:to>
                                        <p:strVal val="visible"/>
                                      </p:to>
                                    </p:set>
                                    <p:anim calcmode="lin" valueType="num">
                                      <p:cBhvr>
                                        <p:cTn id="13" dur="500" fill="hold"/>
                                        <p:tgtEl>
                                          <p:spTgt spid="46081">
                                            <p:txEl>
                                              <p:pRg st="1" end="1"/>
                                            </p:txEl>
                                          </p:spTgt>
                                        </p:tgtEl>
                                        <p:attrNameLst>
                                          <p:attrName>ppt_x</p:attrName>
                                        </p:attrNameLst>
                                      </p:cBhvr>
                                      <p:tavLst>
                                        <p:tav tm="100000">
                                          <p:val>
                                            <p:strVal val="1+#ppt_w/2"/>
                                          </p:val>
                                        </p:tav>
                                        <p:tav>
                                          <p:val>
                                            <p:strVal val="#ppt_x"/>
                                          </p:val>
                                        </p:tav>
                                      </p:tavLst>
                                    </p:anim>
                                    <p:anim calcmode="lin" valueType="num">
                                      <p:cBhvr>
                                        <p:cTn id="14" dur="500" fill="hold"/>
                                        <p:tgtEl>
                                          <p:spTgt spid="46081">
                                            <p:txEl>
                                              <p:pRg st="1" end="1"/>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662121" y="2071689"/>
            <a:ext cx="8547365" cy="290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marL="341313" indent="-341313" algn="just">
              <a:spcBef>
                <a:spcPts val="5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tr-TR" sz="2000">
                <a:solidFill>
                  <a:srgbClr val="002060"/>
                </a:solidFill>
                <a:latin typeface="Arial" charset="0"/>
              </a:rPr>
              <a:t>	</a:t>
            </a:r>
            <a:r>
              <a:rPr lang="tr-TR" b="1">
                <a:solidFill>
                  <a:srgbClr val="FF0000"/>
                </a:solidFill>
                <a:latin typeface="Arial" charset="0"/>
              </a:rPr>
              <a:t>Yanıklar; </a:t>
            </a:r>
            <a:r>
              <a:rPr lang="tr-TR" sz="2800">
                <a:solidFill>
                  <a:srgbClr val="002060"/>
                </a:solidFill>
                <a:latin typeface="Arial" charset="0"/>
              </a:rPr>
              <a:t>En yaygın yaralanmalardır.</a:t>
            </a:r>
          </a:p>
          <a:p>
            <a:pPr marL="341313" indent="-341313" algn="just">
              <a:spcBef>
                <a:spcPts val="500"/>
              </a:spcBef>
              <a:buClr>
                <a:srgbClr val="FF0000"/>
              </a:buClr>
              <a:buFont typeface="Wingdings" pitchFamily="2" charset="2"/>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tr-TR" sz="2800">
                <a:solidFill>
                  <a:srgbClr val="002060"/>
                </a:solidFill>
                <a:latin typeface="Arial" charset="0"/>
              </a:rPr>
              <a:t>İyi yalıtılmamış tel veya cihazlara dokunma sonucu oluşur.</a:t>
            </a:r>
          </a:p>
          <a:p>
            <a:pPr marL="341313" indent="-341313">
              <a:spcBef>
                <a:spcPts val="500"/>
              </a:spcBef>
              <a:buClr>
                <a:srgbClr val="FF0000"/>
              </a:buClr>
              <a:buFont typeface="Wingdings" pitchFamily="2" charset="2"/>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tr-TR" sz="2800">
                <a:solidFill>
                  <a:srgbClr val="002060"/>
                </a:solidFill>
                <a:latin typeface="Arial" charset="0"/>
              </a:rPr>
              <a:t>Genellikle ellerde olur.</a:t>
            </a:r>
          </a:p>
          <a:p>
            <a:pPr marL="341313" indent="-341313">
              <a:spcBef>
                <a:spcPts val="500"/>
              </a:spcBef>
              <a:buClr>
                <a:srgbClr val="FF0000"/>
              </a:buClr>
              <a:buFont typeface="Wingdings" pitchFamily="2" charset="2"/>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tr-TR" sz="2800">
                <a:solidFill>
                  <a:srgbClr val="002060"/>
                </a:solidFill>
                <a:latin typeface="Arial" charset="0"/>
              </a:rPr>
              <a:t>Hemen müdahale gerektiren ciddi yaralanmalardır.</a:t>
            </a:r>
          </a:p>
        </p:txBody>
      </p:sp>
      <p:pic>
        <p:nvPicPr>
          <p:cNvPr id="2304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256" y="4981576"/>
            <a:ext cx="2620963" cy="1876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7" name="Text Box 3"/>
          <p:cNvSpPr txBox="1">
            <a:spLocks noChangeArrowheads="1"/>
          </p:cNvSpPr>
          <p:nvPr/>
        </p:nvSpPr>
        <p:spPr bwMode="auto">
          <a:xfrm>
            <a:off x="309563" y="28575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en-US" sz="3600" smtClean="0">
                <a:solidFill>
                  <a:srgbClr val="0000CC"/>
                </a:solidFill>
                <a:effectLst>
                  <a:outerShdw blurRad="38100" dist="38100" dir="2700000" algn="tl">
                    <a:srgbClr val="C0C0C0"/>
                  </a:outerShdw>
                </a:effectLst>
                <a:latin typeface="Arial Rounded MT Bold" pitchFamily="32" charset="0"/>
                <a:cs typeface="Times New Roman" pitchFamily="16" charset="0"/>
              </a:rPr>
              <a:t>Elektrik Akımının İnsan Vücudu Üzerindeki Etkileri</a:t>
            </a:r>
            <a:r>
              <a:rPr lang="en-US" sz="3600" smtClean="0">
                <a:solidFill>
                  <a:srgbClr val="0000CC"/>
                </a:solidFill>
                <a:effectLst>
                  <a:outerShdw blurRad="38100" dist="38100" dir="2700000" algn="tl">
                    <a:srgbClr val="C0C0C0"/>
                  </a:outerShdw>
                </a:effectLst>
                <a:latin typeface="Arial Rounded MT Bold" pitchFamily="32" charset="0"/>
              </a:rPr>
              <a:t> </a:t>
            </a:r>
          </a:p>
        </p:txBody>
      </p:sp>
      <p:sp>
        <p:nvSpPr>
          <p:cNvPr id="230405"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2D931097-8B12-48AF-9824-351E207A3DB6}" type="slidenum">
              <a:rPr lang="tr-TR" sz="1400" smtClean="0">
                <a:solidFill>
                  <a:srgbClr val="FFFFFF"/>
                </a:solidFill>
              </a:rPr>
              <a:pPr eaLnBrk="1" hangingPunct="1">
                <a:buFont typeface="Times New Roman" pitchFamily="18" charset="0"/>
                <a:buNone/>
              </a:pPr>
              <a:t>58</a:t>
            </a:fld>
            <a:endParaRPr lang="tr-TR" sz="1400" smtClean="0">
              <a:solidFill>
                <a:srgbClr val="FFFFFF"/>
              </a:solidFill>
            </a:endParaRPr>
          </a:p>
        </p:txBody>
      </p:sp>
    </p:spTree>
    <p:extLst>
      <p:ext uri="{BB962C8B-B14F-4D97-AF65-F5344CB8AC3E}">
        <p14:creationId xmlns:p14="http://schemas.microsoft.com/office/powerpoint/2010/main" val="3748859023"/>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47105">
                                            <p:txEl>
                                              <p:pRg st="0" end="0"/>
                                            </p:txEl>
                                          </p:spTgt>
                                        </p:tgtEl>
                                        <p:attrNameLst>
                                          <p:attrName>style.visibility</p:attrName>
                                        </p:attrNameLst>
                                      </p:cBhvr>
                                      <p:to>
                                        <p:strVal val="visible"/>
                                      </p:to>
                                    </p:set>
                                    <p:anim calcmode="lin" valueType="num">
                                      <p:cBhvr>
                                        <p:cTn id="7" dur="500" fill="hold"/>
                                        <p:tgtEl>
                                          <p:spTgt spid="47105">
                                            <p:txEl>
                                              <p:pRg st="0" end="0"/>
                                            </p:txEl>
                                          </p:spTgt>
                                        </p:tgtEl>
                                        <p:attrNameLst>
                                          <p:attrName>ppt_x</p:attrName>
                                        </p:attrNameLst>
                                      </p:cBhvr>
                                      <p:tavLst>
                                        <p:tav tm="100000">
                                          <p:val>
                                            <p:strVal val="#ppt_x"/>
                                          </p:val>
                                        </p:tav>
                                        <p:tav>
                                          <p:val>
                                            <p:strVal val="#ppt_x"/>
                                          </p:val>
                                        </p:tav>
                                      </p:tavLst>
                                    </p:anim>
                                    <p:anim calcmode="lin" valueType="num">
                                      <p:cBhvr>
                                        <p:cTn id="8" dur="500" fill="hold"/>
                                        <p:tgtEl>
                                          <p:spTgt spid="47105">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47105">
                                            <p:txEl>
                                              <p:pRg st="1" end="1"/>
                                            </p:txEl>
                                          </p:spTgt>
                                        </p:tgtEl>
                                        <p:attrNameLst>
                                          <p:attrName>style.visibility</p:attrName>
                                        </p:attrNameLst>
                                      </p:cBhvr>
                                      <p:to>
                                        <p:strVal val="visible"/>
                                      </p:to>
                                    </p:set>
                                    <p:anim calcmode="lin" valueType="num">
                                      <p:cBhvr>
                                        <p:cTn id="13" dur="500" fill="hold"/>
                                        <p:tgtEl>
                                          <p:spTgt spid="47105">
                                            <p:txEl>
                                              <p:pRg st="1" end="1"/>
                                            </p:txEl>
                                          </p:spTgt>
                                        </p:tgtEl>
                                        <p:attrNameLst>
                                          <p:attrName>ppt_x</p:attrName>
                                        </p:attrNameLst>
                                      </p:cBhvr>
                                      <p:tavLst>
                                        <p:tav tm="100000">
                                          <p:val>
                                            <p:strVal val="#ppt_x"/>
                                          </p:val>
                                        </p:tav>
                                        <p:tav>
                                          <p:val>
                                            <p:strVal val="#ppt_x"/>
                                          </p:val>
                                        </p:tav>
                                      </p:tavLst>
                                    </p:anim>
                                    <p:anim calcmode="lin" valueType="num">
                                      <p:cBhvr>
                                        <p:cTn id="14" dur="500" fill="hold"/>
                                        <p:tgtEl>
                                          <p:spTgt spid="47105">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47105">
                                            <p:txEl>
                                              <p:pRg st="2" end="2"/>
                                            </p:txEl>
                                          </p:spTgt>
                                        </p:tgtEl>
                                        <p:attrNameLst>
                                          <p:attrName>style.visibility</p:attrName>
                                        </p:attrNameLst>
                                      </p:cBhvr>
                                      <p:to>
                                        <p:strVal val="visible"/>
                                      </p:to>
                                    </p:set>
                                    <p:anim calcmode="lin" valueType="num">
                                      <p:cBhvr>
                                        <p:cTn id="19" dur="500" fill="hold"/>
                                        <p:tgtEl>
                                          <p:spTgt spid="47105">
                                            <p:txEl>
                                              <p:pRg st="2" end="2"/>
                                            </p:txEl>
                                          </p:spTgt>
                                        </p:tgtEl>
                                        <p:attrNameLst>
                                          <p:attrName>ppt_x</p:attrName>
                                        </p:attrNameLst>
                                      </p:cBhvr>
                                      <p:tavLst>
                                        <p:tav tm="100000">
                                          <p:val>
                                            <p:strVal val="#ppt_x"/>
                                          </p:val>
                                        </p:tav>
                                        <p:tav>
                                          <p:val>
                                            <p:strVal val="#ppt_x"/>
                                          </p:val>
                                        </p:tav>
                                      </p:tavLst>
                                    </p:anim>
                                    <p:anim calcmode="lin" valueType="num">
                                      <p:cBhvr>
                                        <p:cTn id="20" dur="500" fill="hold"/>
                                        <p:tgtEl>
                                          <p:spTgt spid="47105">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47105">
                                            <p:txEl>
                                              <p:pRg st="3" end="3"/>
                                            </p:txEl>
                                          </p:spTgt>
                                        </p:tgtEl>
                                        <p:attrNameLst>
                                          <p:attrName>style.visibility</p:attrName>
                                        </p:attrNameLst>
                                      </p:cBhvr>
                                      <p:to>
                                        <p:strVal val="visible"/>
                                      </p:to>
                                    </p:set>
                                    <p:anim calcmode="lin" valueType="num">
                                      <p:cBhvr>
                                        <p:cTn id="25" dur="500" fill="hold"/>
                                        <p:tgtEl>
                                          <p:spTgt spid="47105">
                                            <p:txEl>
                                              <p:pRg st="3" end="3"/>
                                            </p:txEl>
                                          </p:spTgt>
                                        </p:tgtEl>
                                        <p:attrNameLst>
                                          <p:attrName>ppt_x</p:attrName>
                                        </p:attrNameLst>
                                      </p:cBhvr>
                                      <p:tavLst>
                                        <p:tav tm="100000">
                                          <p:val>
                                            <p:strVal val="#ppt_x"/>
                                          </p:val>
                                        </p:tav>
                                        <p:tav>
                                          <p:val>
                                            <p:strVal val="#ppt_x"/>
                                          </p:val>
                                        </p:tav>
                                      </p:tavLst>
                                    </p:anim>
                                    <p:anim calcmode="lin" valueType="num">
                                      <p:cBhvr>
                                        <p:cTn id="26" dur="500" fill="hold"/>
                                        <p:tgtEl>
                                          <p:spTgt spid="47105">
                                            <p:txEl>
                                              <p:pRg st="3" end="3"/>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3173016" y="1928814"/>
            <a:ext cx="5959078" cy="402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marL="341313" indent="-341313" algn="just">
              <a:spcBef>
                <a:spcPts val="5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tr-TR" sz="2000" b="1">
                <a:solidFill>
                  <a:srgbClr val="FF0000"/>
                </a:solidFill>
                <a:latin typeface="Arial" charset="0"/>
              </a:rPr>
              <a:t>	</a:t>
            </a:r>
            <a:r>
              <a:rPr lang="tr-TR" sz="2800" b="1">
                <a:solidFill>
                  <a:srgbClr val="FF0000"/>
                </a:solidFill>
                <a:latin typeface="Arial" charset="0"/>
              </a:rPr>
              <a:t>Düşmeler;</a:t>
            </a:r>
            <a:r>
              <a:rPr lang="nn-NO" sz="2800">
                <a:solidFill>
                  <a:schemeClr val="tx1"/>
                </a:solidFill>
                <a:latin typeface="Arial" charset="0"/>
              </a:rPr>
              <a:t>Elektrik çarpmasının ikincil bir sonucu</a:t>
            </a:r>
            <a:r>
              <a:rPr lang="tr-TR" sz="2800">
                <a:solidFill>
                  <a:schemeClr val="tx1"/>
                </a:solidFill>
                <a:latin typeface="Arial" charset="0"/>
              </a:rPr>
              <a:t> olan yaralanmalardır.</a:t>
            </a:r>
          </a:p>
          <a:p>
            <a:pPr marL="341313" indent="-341313" algn="just">
              <a:spcBef>
                <a:spcPts val="5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tr-TR" sz="2800">
              <a:solidFill>
                <a:schemeClr val="tx1"/>
              </a:solidFill>
              <a:latin typeface="Arial" charset="0"/>
            </a:endParaRPr>
          </a:p>
          <a:p>
            <a:pPr marL="341313" indent="-341313" algn="just">
              <a:spcBef>
                <a:spcPts val="500"/>
              </a:spcBef>
              <a:buClr>
                <a:srgbClr val="FF0000"/>
              </a:buClr>
              <a:buFont typeface="Wingdings" pitchFamily="2" charset="2"/>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tr-TR" sz="2800">
                <a:solidFill>
                  <a:schemeClr val="tx1"/>
                </a:solidFill>
                <a:latin typeface="Arial" charset="0"/>
              </a:rPr>
              <a:t>Merdiven üstünde ya da yüksek elektrik direklerinde vs. çalışan işçilerin çok karşılaştığı ve ciddi sonuçlar doğurabilen bir durumdur.(özcan elektronik)</a:t>
            </a:r>
          </a:p>
        </p:txBody>
      </p:sp>
      <p:pic>
        <p:nvPicPr>
          <p:cNvPr id="2314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16" y="1428750"/>
            <a:ext cx="2249488" cy="333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5" name="Text Box 3"/>
          <p:cNvSpPr txBox="1">
            <a:spLocks noChangeArrowheads="1"/>
          </p:cNvSpPr>
          <p:nvPr/>
        </p:nvSpPr>
        <p:spPr bwMode="auto">
          <a:xfrm>
            <a:off x="309563" y="28575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en-US" sz="3600" smtClean="0">
                <a:solidFill>
                  <a:srgbClr val="0000CC"/>
                </a:solidFill>
                <a:effectLst>
                  <a:outerShdw blurRad="38100" dist="38100" dir="2700000" algn="tl">
                    <a:srgbClr val="C0C0C0"/>
                  </a:outerShdw>
                </a:effectLst>
                <a:latin typeface="Arial Rounded MT Bold" pitchFamily="32" charset="0"/>
                <a:cs typeface="Times New Roman" pitchFamily="16" charset="0"/>
              </a:rPr>
              <a:t>Elektrik Akımının İnsan Vücudu Üzerindeki Etkileri</a:t>
            </a:r>
            <a:r>
              <a:rPr lang="en-US" sz="3600" smtClean="0">
                <a:solidFill>
                  <a:srgbClr val="0000CC"/>
                </a:solidFill>
                <a:effectLst>
                  <a:outerShdw blurRad="38100" dist="38100" dir="2700000" algn="tl">
                    <a:srgbClr val="C0C0C0"/>
                  </a:outerShdw>
                </a:effectLst>
                <a:latin typeface="Arial Rounded MT Bold" pitchFamily="32" charset="0"/>
              </a:rPr>
              <a:t> </a:t>
            </a:r>
          </a:p>
        </p:txBody>
      </p:sp>
      <p:sp>
        <p:nvSpPr>
          <p:cNvPr id="231429"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7BAC2E46-09A7-4EDC-BE11-54C4A273D932}" type="slidenum">
              <a:rPr lang="tr-TR" sz="1400" smtClean="0">
                <a:solidFill>
                  <a:srgbClr val="FFFFFF"/>
                </a:solidFill>
              </a:rPr>
              <a:pPr eaLnBrk="1" hangingPunct="1">
                <a:buFont typeface="Times New Roman" pitchFamily="18" charset="0"/>
                <a:buNone/>
              </a:pPr>
              <a:t>59</a:t>
            </a:fld>
            <a:endParaRPr lang="tr-TR" sz="1400" smtClean="0">
              <a:solidFill>
                <a:srgbClr val="FFFFFF"/>
              </a:solidFill>
            </a:endParaRPr>
          </a:p>
        </p:txBody>
      </p:sp>
    </p:spTree>
    <p:extLst>
      <p:ext uri="{BB962C8B-B14F-4D97-AF65-F5344CB8AC3E}">
        <p14:creationId xmlns:p14="http://schemas.microsoft.com/office/powerpoint/2010/main" val="1034634962"/>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49153">
                                            <p:txEl>
                                              <p:pRg st="0" end="0"/>
                                            </p:txEl>
                                          </p:spTgt>
                                        </p:tgtEl>
                                        <p:attrNameLst>
                                          <p:attrName>style.visibility</p:attrName>
                                        </p:attrNameLst>
                                      </p:cBhvr>
                                      <p:to>
                                        <p:strVal val="visible"/>
                                      </p:to>
                                    </p:set>
                                    <p:animEffect transition="in" filter="blinds(horizontal)">
                                      <p:cBhvr additive="repl">
                                        <p:cTn id="7" dur="500"/>
                                        <p:tgtEl>
                                          <p:spTgt spid="4915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49153">
                                            <p:txEl>
                                              <p:pRg st="2" end="2"/>
                                            </p:txEl>
                                          </p:spTgt>
                                        </p:tgtEl>
                                        <p:attrNameLst>
                                          <p:attrName>style.visibility</p:attrName>
                                        </p:attrNameLst>
                                      </p:cBhvr>
                                      <p:to>
                                        <p:strVal val="visible"/>
                                      </p:to>
                                    </p:set>
                                    <p:animEffect transition="in" filter="blinds(horizontal)">
                                      <p:cBhvr additive="repl">
                                        <p:cTn id="12" dur="500"/>
                                        <p:tgtEl>
                                          <p:spTgt spid="4915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1"/>
          <p:cNvSpPr txBox="1">
            <a:spLocks noChangeArrowheads="1"/>
          </p:cNvSpPr>
          <p:nvPr/>
        </p:nvSpPr>
        <p:spPr bwMode="auto">
          <a:xfrm>
            <a:off x="541736" y="990600"/>
            <a:ext cx="8868965"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eaLnBrk="1" hangingPunct="1">
              <a:spcBef>
                <a:spcPts val="600"/>
              </a:spcBef>
              <a:buClr>
                <a:srgbClr val="FF0000"/>
              </a:buClr>
              <a:buFont typeface="Wingdings" pitchFamily="2" charset="2"/>
              <a:buChar char=""/>
            </a:pPr>
            <a:r>
              <a:rPr lang="tr-TR" sz="3600">
                <a:solidFill>
                  <a:schemeClr val="tx1"/>
                </a:solidFill>
                <a:latin typeface="Arial" charset="0"/>
              </a:rPr>
              <a:t>Akım, iki nokta arasındaki potansiyeli farkı nedeniyle oluşur ve şiddeti</a:t>
            </a:r>
          </a:p>
          <a:p>
            <a:pPr eaLnBrk="1" hangingPunct="1">
              <a:spcBef>
                <a:spcPts val="600"/>
              </a:spcBef>
              <a:buClrTx/>
              <a:buSzTx/>
              <a:buFontTx/>
              <a:buNone/>
            </a:pPr>
            <a:endParaRPr lang="tr-TR" sz="3600">
              <a:solidFill>
                <a:schemeClr val="tx1"/>
              </a:solidFill>
              <a:latin typeface="Arial" charset="0"/>
            </a:endParaRPr>
          </a:p>
          <a:p>
            <a:pPr eaLnBrk="1" hangingPunct="1">
              <a:spcBef>
                <a:spcPts val="600"/>
              </a:spcBef>
              <a:buClrTx/>
              <a:buSzTx/>
              <a:buFontTx/>
              <a:buNone/>
            </a:pPr>
            <a:r>
              <a:rPr lang="tr-TR" sz="3600">
                <a:solidFill>
                  <a:schemeClr val="tx1"/>
                </a:solidFill>
                <a:latin typeface="Arial" charset="0"/>
              </a:rPr>
              <a:t>                          şeklinde hesaplanır;</a:t>
            </a:r>
          </a:p>
          <a:p>
            <a:pPr eaLnBrk="1" hangingPunct="1">
              <a:spcBef>
                <a:spcPts val="600"/>
              </a:spcBef>
              <a:buClrTx/>
              <a:buSzTx/>
              <a:buFontTx/>
              <a:buNone/>
            </a:pPr>
            <a:endParaRPr lang="tr-TR" sz="3600">
              <a:solidFill>
                <a:schemeClr val="tx1"/>
              </a:solidFill>
              <a:latin typeface="Arial" charset="0"/>
            </a:endParaRPr>
          </a:p>
          <a:p>
            <a:pPr eaLnBrk="1" hangingPunct="1">
              <a:spcBef>
                <a:spcPts val="600"/>
              </a:spcBef>
              <a:buClr>
                <a:srgbClr val="FF0000"/>
              </a:buClr>
              <a:buFont typeface="Wingdings" pitchFamily="2" charset="2"/>
              <a:buChar char=""/>
            </a:pPr>
            <a:r>
              <a:rPr lang="tr-TR" sz="3600">
                <a:solidFill>
                  <a:schemeClr val="tx1"/>
                </a:solidFill>
                <a:latin typeface="Arial" charset="0"/>
              </a:rPr>
              <a:t>V: Potansiyel farkı </a:t>
            </a:r>
            <a:r>
              <a:rPr lang="tr-TR" sz="3600">
                <a:solidFill>
                  <a:srgbClr val="FF0000"/>
                </a:solidFill>
                <a:latin typeface="Arial" charset="0"/>
              </a:rPr>
              <a:t>(</a:t>
            </a:r>
            <a:r>
              <a:rPr lang="tr-TR" sz="3600" b="1">
                <a:solidFill>
                  <a:srgbClr val="FF0000"/>
                </a:solidFill>
                <a:latin typeface="Arial" charset="0"/>
              </a:rPr>
              <a:t>Volt</a:t>
            </a:r>
            <a:r>
              <a:rPr lang="tr-TR" sz="3600">
                <a:solidFill>
                  <a:srgbClr val="FF0000"/>
                </a:solidFill>
                <a:latin typeface="Arial" charset="0"/>
              </a:rPr>
              <a:t>),</a:t>
            </a:r>
          </a:p>
          <a:p>
            <a:pPr eaLnBrk="1" hangingPunct="1">
              <a:spcBef>
                <a:spcPts val="600"/>
              </a:spcBef>
              <a:buClr>
                <a:srgbClr val="FF0000"/>
              </a:buClr>
              <a:buFont typeface="Wingdings" pitchFamily="2" charset="2"/>
              <a:buChar char=""/>
            </a:pPr>
            <a:r>
              <a:rPr lang="tr-TR" sz="3600">
                <a:solidFill>
                  <a:schemeClr val="tx1"/>
                </a:solidFill>
                <a:latin typeface="Arial" charset="0"/>
              </a:rPr>
              <a:t>R: Direnç </a:t>
            </a:r>
            <a:r>
              <a:rPr lang="tr-TR" sz="3600">
                <a:solidFill>
                  <a:srgbClr val="FF0000"/>
                </a:solidFill>
                <a:latin typeface="Arial" charset="0"/>
              </a:rPr>
              <a:t>(</a:t>
            </a:r>
            <a:r>
              <a:rPr lang="tr-TR" sz="3600" b="1">
                <a:solidFill>
                  <a:srgbClr val="FF0000"/>
                </a:solidFill>
                <a:latin typeface="Arial" charset="0"/>
              </a:rPr>
              <a:t>Ohm</a:t>
            </a:r>
            <a:r>
              <a:rPr lang="tr-TR" sz="3600">
                <a:solidFill>
                  <a:srgbClr val="FF0000"/>
                </a:solidFill>
                <a:latin typeface="Arial" charset="0"/>
              </a:rPr>
              <a:t>),</a:t>
            </a:r>
          </a:p>
          <a:p>
            <a:pPr eaLnBrk="1" hangingPunct="1">
              <a:spcBef>
                <a:spcPts val="600"/>
              </a:spcBef>
              <a:buClr>
                <a:srgbClr val="FF0000"/>
              </a:buClr>
              <a:buFont typeface="Wingdings" pitchFamily="2" charset="2"/>
              <a:buChar char=""/>
            </a:pPr>
            <a:r>
              <a:rPr lang="tr-TR" sz="3600">
                <a:solidFill>
                  <a:schemeClr val="tx1"/>
                </a:solidFill>
                <a:latin typeface="Arial" charset="0"/>
              </a:rPr>
              <a:t>I: Akım şiddeti </a:t>
            </a:r>
            <a:r>
              <a:rPr lang="tr-TR" sz="3600">
                <a:solidFill>
                  <a:srgbClr val="FF0000"/>
                </a:solidFill>
                <a:latin typeface="Arial" charset="0"/>
              </a:rPr>
              <a:t>(Amper).</a:t>
            </a:r>
            <a:r>
              <a:rPr lang="tr-TR" sz="3600" b="1">
                <a:solidFill>
                  <a:srgbClr val="FF0000"/>
                </a:solidFill>
                <a:latin typeface="Arial" charset="0"/>
              </a:rPr>
              <a:t> </a:t>
            </a:r>
          </a:p>
        </p:txBody>
      </p:sp>
      <p:pic>
        <p:nvPicPr>
          <p:cNvPr id="1781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860" y="2071689"/>
            <a:ext cx="928688" cy="669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9" name="Text Box 3"/>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smtClean="0">
                <a:solidFill>
                  <a:srgbClr val="0000CC"/>
                </a:solidFill>
                <a:effectLst>
                  <a:outerShdw blurRad="38100" dist="38100" dir="2700000" algn="tl">
                    <a:srgbClr val="C0C0C0"/>
                  </a:outerShdw>
                </a:effectLst>
                <a:latin typeface="Arial Rounded MT Bold" pitchFamily="32" charset="0"/>
              </a:rPr>
              <a:t>Akım Şiddeti</a:t>
            </a:r>
          </a:p>
        </p:txBody>
      </p:sp>
      <p:sp>
        <p:nvSpPr>
          <p:cNvPr id="178181"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AA63FA94-4F0E-4C20-89C9-248AA969849D}" type="slidenum">
              <a:rPr lang="tr-TR" sz="1400" smtClean="0">
                <a:solidFill>
                  <a:srgbClr val="FFFFFF"/>
                </a:solidFill>
              </a:rPr>
              <a:pPr eaLnBrk="1" hangingPunct="1">
                <a:buFont typeface="Times New Roman" pitchFamily="18" charset="0"/>
                <a:buNone/>
              </a:pPr>
              <a:t>6</a:t>
            </a:fld>
            <a:endParaRPr lang="tr-TR" sz="1400" smtClean="0">
              <a:solidFill>
                <a:srgbClr val="FFFFFF"/>
              </a:solidFill>
            </a:endParaRPr>
          </a:p>
        </p:txBody>
      </p:sp>
    </p:spTree>
    <p:extLst>
      <p:ext uri="{BB962C8B-B14F-4D97-AF65-F5344CB8AC3E}">
        <p14:creationId xmlns:p14="http://schemas.microsoft.com/office/powerpoint/2010/main" val="68233339"/>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330200" y="-53975"/>
            <a:ext cx="9245600" cy="1189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b="1" smtClean="0">
                <a:solidFill>
                  <a:srgbClr val="0000CC"/>
                </a:solidFill>
                <a:effectLst>
                  <a:outerShdw blurRad="38100" dist="38100" dir="2700000" algn="tl">
                    <a:srgbClr val="C0C0C0"/>
                  </a:outerShdw>
                </a:effectLst>
                <a:latin typeface="Arial Rounded MT Bold" pitchFamily="32" charset="0"/>
              </a:rPr>
              <a:t>Ellektrik Çarpması Durumunda Ne Yapmalıdır?</a:t>
            </a:r>
          </a:p>
        </p:txBody>
      </p:sp>
      <p:sp>
        <p:nvSpPr>
          <p:cNvPr id="50178" name="Text Box 2"/>
          <p:cNvSpPr txBox="1">
            <a:spLocks noChangeArrowheads="1"/>
          </p:cNvSpPr>
          <p:nvPr/>
        </p:nvSpPr>
        <p:spPr bwMode="auto">
          <a:xfrm>
            <a:off x="194337" y="1214439"/>
            <a:ext cx="9711663" cy="4027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spcBef>
                <a:spcPts val="400"/>
              </a:spcBef>
              <a:spcAft>
                <a:spcPts val="1200"/>
              </a:spcAft>
              <a:buClr>
                <a:srgbClr val="FF0000"/>
              </a:buClr>
              <a:buFont typeface="Wingdings" pitchFamily="2" charset="2"/>
              <a:buChar char=""/>
            </a:pPr>
            <a:r>
              <a:rPr lang="tr-TR">
                <a:solidFill>
                  <a:schemeClr val="tx1"/>
                </a:solidFill>
                <a:latin typeface="Arial" charset="0"/>
              </a:rPr>
              <a:t>Ana sigortayı kapatın. eğer bu mümkün değilse elektrik çarpmasına neden olan cihazı fişten çıkarınız.</a:t>
            </a:r>
          </a:p>
          <a:p>
            <a:pPr algn="just" eaLnBrk="1" hangingPunct="1">
              <a:spcBef>
                <a:spcPts val="400"/>
              </a:spcBef>
              <a:spcAft>
                <a:spcPts val="1200"/>
              </a:spcAft>
              <a:buClr>
                <a:srgbClr val="FF0000"/>
              </a:buClr>
              <a:buFont typeface="Wingdings" pitchFamily="2" charset="2"/>
              <a:buChar char=""/>
            </a:pPr>
            <a:r>
              <a:rPr lang="tr-TR">
                <a:solidFill>
                  <a:schemeClr val="tx1"/>
                </a:solidFill>
                <a:latin typeface="Arial" charset="0"/>
              </a:rPr>
              <a:t>Eğer elektrik kesilemiyorsa çarpılan kişiye dokunmadan elektrik akımından uzaklaştırın.</a:t>
            </a:r>
          </a:p>
          <a:p>
            <a:pPr algn="just" eaLnBrk="1" hangingPunct="1">
              <a:spcBef>
                <a:spcPts val="400"/>
              </a:spcBef>
              <a:spcAft>
                <a:spcPts val="1200"/>
              </a:spcAft>
              <a:buClr>
                <a:srgbClr val="FF0000"/>
              </a:buClr>
              <a:buFont typeface="Wingdings" pitchFamily="2" charset="2"/>
              <a:buChar char=""/>
            </a:pPr>
            <a:r>
              <a:rPr lang="tr-TR">
                <a:solidFill>
                  <a:schemeClr val="tx1"/>
                </a:solidFill>
                <a:latin typeface="Arial" charset="0"/>
              </a:rPr>
              <a:t>Nefes alıp almadığını ve nabzını kontrol edin. Gerekiyorsa ve eğer bu konuda bilgili iseniz suni teneffüs ve/veya kalp masajı uygulayın.</a:t>
            </a:r>
          </a:p>
          <a:p>
            <a:pPr algn="just" eaLnBrk="1" hangingPunct="1">
              <a:spcBef>
                <a:spcPts val="400"/>
              </a:spcBef>
              <a:spcAft>
                <a:spcPts val="1200"/>
              </a:spcAft>
              <a:buClr>
                <a:srgbClr val="FF0000"/>
              </a:buClr>
              <a:buFont typeface="Wingdings" pitchFamily="2" charset="2"/>
              <a:buChar char=""/>
            </a:pPr>
            <a:r>
              <a:rPr lang="tr-TR">
                <a:solidFill>
                  <a:schemeClr val="tx1"/>
                </a:solidFill>
                <a:latin typeface="Arial" charset="0"/>
              </a:rPr>
              <a:t>Yardım çağırınız.</a:t>
            </a:r>
          </a:p>
          <a:p>
            <a:pPr algn="just" eaLnBrk="1" hangingPunct="1">
              <a:spcBef>
                <a:spcPts val="400"/>
              </a:spcBef>
              <a:spcAft>
                <a:spcPts val="1200"/>
              </a:spcAft>
              <a:buClr>
                <a:srgbClr val="FF0000"/>
              </a:buClr>
              <a:buFont typeface="Wingdings" pitchFamily="2" charset="2"/>
              <a:buChar char=""/>
            </a:pPr>
            <a:r>
              <a:rPr lang="tr-TR">
                <a:solidFill>
                  <a:schemeClr val="tx1"/>
                </a:solidFill>
                <a:latin typeface="Arial" charset="0"/>
              </a:rPr>
              <a:t>Elektrik çarpması sırasında oluşmuş olabilecek kırılma ya da yaralanma durumları ile ilgileniniz.</a:t>
            </a:r>
          </a:p>
          <a:p>
            <a:pPr algn="just" eaLnBrk="1" hangingPunct="1">
              <a:spcBef>
                <a:spcPts val="400"/>
              </a:spcBef>
              <a:spcAft>
                <a:spcPts val="1200"/>
              </a:spcAft>
              <a:buClr>
                <a:srgbClr val="FF0000"/>
              </a:buClr>
              <a:buFont typeface="Wingdings" pitchFamily="2" charset="2"/>
              <a:buChar char=""/>
            </a:pPr>
            <a:r>
              <a:rPr lang="tr-TR">
                <a:solidFill>
                  <a:schemeClr val="tx1"/>
                </a:solidFill>
                <a:latin typeface="Arial" charset="0"/>
              </a:rPr>
              <a:t>Çarpılmadan dolayı bilinç kaybı olabilir, çapılan kişiyi gözlem altında tutun ve her durumda doktora başvurmasını sağlayın.</a:t>
            </a:r>
          </a:p>
        </p:txBody>
      </p:sp>
      <p:sp>
        <p:nvSpPr>
          <p:cNvPr id="232452"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43A6B174-E725-479D-B914-837F28783FBF}" type="slidenum">
              <a:rPr lang="tr-TR" sz="1400" smtClean="0">
                <a:solidFill>
                  <a:srgbClr val="FFFFFF"/>
                </a:solidFill>
              </a:rPr>
              <a:pPr eaLnBrk="1" hangingPunct="1">
                <a:buFont typeface="Times New Roman" pitchFamily="18" charset="0"/>
                <a:buNone/>
              </a:pPr>
              <a:t>60</a:t>
            </a:fld>
            <a:endParaRPr lang="tr-TR" sz="1400" smtClean="0">
              <a:solidFill>
                <a:srgbClr val="FFFFFF"/>
              </a:solidFill>
            </a:endParaRPr>
          </a:p>
        </p:txBody>
      </p:sp>
    </p:spTree>
    <p:extLst>
      <p:ext uri="{BB962C8B-B14F-4D97-AF65-F5344CB8AC3E}">
        <p14:creationId xmlns:p14="http://schemas.microsoft.com/office/powerpoint/2010/main" val="3964593039"/>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50178">
                                            <p:txEl>
                                              <p:pRg st="0" end="0"/>
                                            </p:txEl>
                                          </p:spTgt>
                                        </p:tgtEl>
                                        <p:attrNameLst>
                                          <p:attrName>style.visibility</p:attrName>
                                        </p:attrNameLst>
                                      </p:cBhvr>
                                      <p:to>
                                        <p:strVal val="visible"/>
                                      </p:to>
                                    </p:set>
                                    <p:animEffect transition="in" filter="blinds(horizontal)">
                                      <p:cBhvr additive="repl">
                                        <p:cTn id="7" dur="500"/>
                                        <p:tgtEl>
                                          <p:spTgt spid="501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50178">
                                            <p:txEl>
                                              <p:pRg st="1" end="1"/>
                                            </p:txEl>
                                          </p:spTgt>
                                        </p:tgtEl>
                                        <p:attrNameLst>
                                          <p:attrName>style.visibility</p:attrName>
                                        </p:attrNameLst>
                                      </p:cBhvr>
                                      <p:to>
                                        <p:strVal val="visible"/>
                                      </p:to>
                                    </p:set>
                                    <p:animEffect transition="in" filter="blinds(horizontal)">
                                      <p:cBhvr additive="repl">
                                        <p:cTn id="12" dur="500"/>
                                        <p:tgtEl>
                                          <p:spTgt spid="501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additive="repl">
                                        <p:cTn id="16" dur="1" fill="hold">
                                          <p:stCondLst>
                                            <p:cond delay="0"/>
                                          </p:stCondLst>
                                        </p:cTn>
                                        <p:tgtEl>
                                          <p:spTgt spid="50178">
                                            <p:txEl>
                                              <p:pRg st="2" end="2"/>
                                            </p:txEl>
                                          </p:spTgt>
                                        </p:tgtEl>
                                        <p:attrNameLst>
                                          <p:attrName>style.visibility</p:attrName>
                                        </p:attrNameLst>
                                      </p:cBhvr>
                                      <p:to>
                                        <p:strVal val="visible"/>
                                      </p:to>
                                    </p:set>
                                    <p:animEffect transition="in" filter="blinds(horizontal)">
                                      <p:cBhvr additive="repl">
                                        <p:cTn id="17" dur="500"/>
                                        <p:tgtEl>
                                          <p:spTgt spid="501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additive="repl">
                                        <p:cTn id="21" dur="1" fill="hold">
                                          <p:stCondLst>
                                            <p:cond delay="0"/>
                                          </p:stCondLst>
                                        </p:cTn>
                                        <p:tgtEl>
                                          <p:spTgt spid="50178">
                                            <p:txEl>
                                              <p:pRg st="3" end="3"/>
                                            </p:txEl>
                                          </p:spTgt>
                                        </p:tgtEl>
                                        <p:attrNameLst>
                                          <p:attrName>style.visibility</p:attrName>
                                        </p:attrNameLst>
                                      </p:cBhvr>
                                      <p:to>
                                        <p:strVal val="visible"/>
                                      </p:to>
                                    </p:set>
                                    <p:animEffect transition="in" filter="blinds(horizontal)">
                                      <p:cBhvr additive="repl">
                                        <p:cTn id="22" dur="500"/>
                                        <p:tgtEl>
                                          <p:spTgt spid="5017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additive="repl">
                                        <p:cTn id="26" dur="1" fill="hold">
                                          <p:stCondLst>
                                            <p:cond delay="0"/>
                                          </p:stCondLst>
                                        </p:cTn>
                                        <p:tgtEl>
                                          <p:spTgt spid="50178">
                                            <p:txEl>
                                              <p:pRg st="4" end="4"/>
                                            </p:txEl>
                                          </p:spTgt>
                                        </p:tgtEl>
                                        <p:attrNameLst>
                                          <p:attrName>style.visibility</p:attrName>
                                        </p:attrNameLst>
                                      </p:cBhvr>
                                      <p:to>
                                        <p:strVal val="visible"/>
                                      </p:to>
                                    </p:set>
                                    <p:animEffect transition="in" filter="blinds(horizontal)">
                                      <p:cBhvr additive="repl">
                                        <p:cTn id="27" dur="500"/>
                                        <p:tgtEl>
                                          <p:spTgt spid="5017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additive="repl">
                                        <p:cTn id="31" dur="1" fill="hold">
                                          <p:stCondLst>
                                            <p:cond delay="0"/>
                                          </p:stCondLst>
                                        </p:cTn>
                                        <p:tgtEl>
                                          <p:spTgt spid="50178">
                                            <p:txEl>
                                              <p:pRg st="5" end="5"/>
                                            </p:txEl>
                                          </p:spTgt>
                                        </p:tgtEl>
                                        <p:attrNameLst>
                                          <p:attrName>style.visibility</p:attrName>
                                        </p:attrNameLst>
                                      </p:cBhvr>
                                      <p:to>
                                        <p:strVal val="visible"/>
                                      </p:to>
                                    </p:set>
                                    <p:animEffect transition="in" filter="blinds(horizontal)">
                                      <p:cBhvr additive="repl">
                                        <p:cTn id="32" dur="500"/>
                                        <p:tgtEl>
                                          <p:spTgt spid="5017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2015638" y="142875"/>
            <a:ext cx="5393184"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tr-TR" sz="3600">
                <a:solidFill>
                  <a:srgbClr val="0000CC"/>
                </a:solidFill>
                <a:effectLst>
                  <a:outerShdw blurRad="38100" dist="38100" dir="2700000" algn="tl">
                    <a:srgbClr val="C0C0C0"/>
                  </a:outerShdw>
                </a:effectLst>
                <a:latin typeface="Arial Rounded MT Bold" pitchFamily="32" charset="0"/>
                <a:cs typeface="Times New Roman" pitchFamily="16" charset="0"/>
              </a:rPr>
              <a:t>TEHLİKELİ DURUMLAR</a:t>
            </a:r>
          </a:p>
        </p:txBody>
      </p:sp>
      <p:sp>
        <p:nvSpPr>
          <p:cNvPr id="233475" name="Rectangle 2"/>
          <p:cNvSpPr>
            <a:spLocks noChangeArrowheads="1"/>
          </p:cNvSpPr>
          <p:nvPr/>
        </p:nvSpPr>
        <p:spPr bwMode="auto">
          <a:xfrm>
            <a:off x="693077" y="1000126"/>
            <a:ext cx="3533253"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b="1">
                <a:solidFill>
                  <a:srgbClr val="FF0000"/>
                </a:solidFill>
                <a:latin typeface="Arial" charset="0"/>
              </a:rPr>
              <a:t>Elektrik Tesisatının Yetersizliği</a:t>
            </a:r>
          </a:p>
        </p:txBody>
      </p:sp>
      <p:sp>
        <p:nvSpPr>
          <p:cNvPr id="51203" name="Rectangle 3"/>
          <p:cNvSpPr>
            <a:spLocks noChangeArrowheads="1"/>
          </p:cNvSpPr>
          <p:nvPr/>
        </p:nvSpPr>
        <p:spPr bwMode="auto">
          <a:xfrm>
            <a:off x="693077" y="1460500"/>
            <a:ext cx="8705585" cy="23720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341313" indent="-341313" algn="just">
              <a:spcBef>
                <a:spcPts val="400"/>
              </a:spcBef>
              <a:spcAft>
                <a:spcPts val="1200"/>
              </a:spcAft>
              <a:buClr>
                <a:srgbClr val="FF0000"/>
              </a:buClr>
              <a:buFont typeface="Wingdings"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a:solidFill>
                  <a:schemeClr val="tx1"/>
                </a:solidFill>
                <a:latin typeface="Arial" charset="0"/>
              </a:rPr>
              <a:t>Kabloların taşıma kapasitesinden yüksek akımlar taşıması</a:t>
            </a:r>
          </a:p>
          <a:p>
            <a:pPr marL="341313" indent="-341313" algn="just">
              <a:spcBef>
                <a:spcPts val="400"/>
              </a:spcBef>
              <a:spcAft>
                <a:spcPts val="1200"/>
              </a:spcAft>
              <a:buClr>
                <a:srgbClr val="FF0000"/>
              </a:buClr>
              <a:buFont typeface="Wingdings"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a:solidFill>
                  <a:schemeClr val="tx1"/>
                </a:solidFill>
                <a:latin typeface="Arial" charset="0"/>
              </a:rPr>
              <a:t>Örneğin uzatma kablosu ile elektrik sobası veya anlık su ısıtıcılarının çalıştırılması,</a:t>
            </a:r>
          </a:p>
          <a:p>
            <a:pPr marL="341313" indent="-341313" algn="just">
              <a:spcBef>
                <a:spcPts val="400"/>
              </a:spcBef>
              <a:spcAft>
                <a:spcPts val="1200"/>
              </a:spcAft>
              <a:buClr>
                <a:srgbClr val="FF0000"/>
              </a:buClr>
              <a:buFont typeface="Wingdings"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a:solidFill>
                  <a:schemeClr val="tx1"/>
                </a:solidFill>
                <a:latin typeface="Arial" charset="0"/>
              </a:rPr>
              <a:t>Genellikle kullanılan sigortalar uzatma kablolarının dayanma sınırının üstünde akımlara izin verir.</a:t>
            </a:r>
          </a:p>
          <a:p>
            <a:pPr marL="341313" indent="-341313" algn="just">
              <a:spcBef>
                <a:spcPts val="400"/>
              </a:spcBef>
              <a:spcAft>
                <a:spcPts val="1200"/>
              </a:spcAft>
              <a:buClr>
                <a:srgbClr val="FF0000"/>
              </a:buClr>
              <a:buFont typeface="Wingdings"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a:solidFill>
                  <a:schemeClr val="tx1"/>
                </a:solidFill>
                <a:latin typeface="Arial" charset="0"/>
              </a:rPr>
              <a:t>Kabloların aşınmış ve ekli olması da tehlikeli durumlara yol açar.</a:t>
            </a:r>
          </a:p>
        </p:txBody>
      </p:sp>
      <p:pic>
        <p:nvPicPr>
          <p:cNvPr id="2334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302" y="5334000"/>
            <a:ext cx="6284119" cy="152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3478"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A345F869-73AD-4B94-8696-7E5CD610A95C}" type="slidenum">
              <a:rPr lang="tr-TR" sz="1400" smtClean="0">
                <a:solidFill>
                  <a:srgbClr val="FFFFFF"/>
                </a:solidFill>
              </a:rPr>
              <a:pPr eaLnBrk="1" hangingPunct="1">
                <a:buFont typeface="Times New Roman" pitchFamily="18" charset="0"/>
                <a:buNone/>
              </a:pPr>
              <a:t>61</a:t>
            </a:fld>
            <a:endParaRPr lang="tr-TR" sz="1400" smtClean="0">
              <a:solidFill>
                <a:srgbClr val="FFFFFF"/>
              </a:solidFill>
            </a:endParaRPr>
          </a:p>
        </p:txBody>
      </p:sp>
    </p:spTree>
    <p:extLst>
      <p:ext uri="{BB962C8B-B14F-4D97-AF65-F5344CB8AC3E}">
        <p14:creationId xmlns:p14="http://schemas.microsoft.com/office/powerpoint/2010/main" val="2290316550"/>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51203">
                                            <p:txEl>
                                              <p:pRg st="0" end="0"/>
                                            </p:txEl>
                                          </p:spTgt>
                                        </p:tgtEl>
                                        <p:attrNameLst>
                                          <p:attrName>style.visibility</p:attrName>
                                        </p:attrNameLst>
                                      </p:cBhvr>
                                      <p:to>
                                        <p:strVal val="visible"/>
                                      </p:to>
                                    </p:set>
                                    <p:animEffect transition="in" filter="blinds(horizontal)">
                                      <p:cBhvr additive="repl">
                                        <p:cTn id="7" dur="500"/>
                                        <p:tgtEl>
                                          <p:spTgt spid="512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51203">
                                            <p:txEl>
                                              <p:pRg st="1" end="1"/>
                                            </p:txEl>
                                          </p:spTgt>
                                        </p:tgtEl>
                                        <p:attrNameLst>
                                          <p:attrName>style.visibility</p:attrName>
                                        </p:attrNameLst>
                                      </p:cBhvr>
                                      <p:to>
                                        <p:strVal val="visible"/>
                                      </p:to>
                                    </p:set>
                                    <p:animEffect transition="in" filter="blinds(horizontal)">
                                      <p:cBhvr additive="repl">
                                        <p:cTn id="12" dur="500"/>
                                        <p:tgtEl>
                                          <p:spTgt spid="512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additive="repl">
                                        <p:cTn id="16" dur="1" fill="hold">
                                          <p:stCondLst>
                                            <p:cond delay="0"/>
                                          </p:stCondLst>
                                        </p:cTn>
                                        <p:tgtEl>
                                          <p:spTgt spid="51203">
                                            <p:txEl>
                                              <p:pRg st="2" end="2"/>
                                            </p:txEl>
                                          </p:spTgt>
                                        </p:tgtEl>
                                        <p:attrNameLst>
                                          <p:attrName>style.visibility</p:attrName>
                                        </p:attrNameLst>
                                      </p:cBhvr>
                                      <p:to>
                                        <p:strVal val="visible"/>
                                      </p:to>
                                    </p:set>
                                    <p:animEffect transition="in" filter="blinds(horizontal)">
                                      <p:cBhvr additive="repl">
                                        <p:cTn id="17" dur="500"/>
                                        <p:tgtEl>
                                          <p:spTgt spid="512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additive="repl">
                                        <p:cTn id="21" dur="1" fill="hold">
                                          <p:stCondLst>
                                            <p:cond delay="0"/>
                                          </p:stCondLst>
                                        </p:cTn>
                                        <p:tgtEl>
                                          <p:spTgt spid="51203">
                                            <p:txEl>
                                              <p:pRg st="3" end="3"/>
                                            </p:txEl>
                                          </p:spTgt>
                                        </p:tgtEl>
                                        <p:attrNameLst>
                                          <p:attrName>style.visibility</p:attrName>
                                        </p:attrNameLst>
                                      </p:cBhvr>
                                      <p:to>
                                        <p:strVal val="visible"/>
                                      </p:to>
                                    </p:set>
                                    <p:animEffect transition="in" filter="blinds(horizontal)">
                                      <p:cBhvr additive="repl">
                                        <p:cTn id="22" dur="500"/>
                                        <p:tgtEl>
                                          <p:spTgt spid="512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2015638" y="142875"/>
            <a:ext cx="5393184"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tr-TR" sz="3600">
                <a:solidFill>
                  <a:srgbClr val="0000CC"/>
                </a:solidFill>
                <a:effectLst>
                  <a:outerShdw blurRad="38100" dist="38100" dir="2700000" algn="tl">
                    <a:srgbClr val="C0C0C0"/>
                  </a:outerShdw>
                </a:effectLst>
                <a:latin typeface="Arial Rounded MT Bold" pitchFamily="32" charset="0"/>
                <a:cs typeface="Times New Roman" pitchFamily="16" charset="0"/>
              </a:rPr>
              <a:t>TEHLİKELİ DURUMLAR</a:t>
            </a:r>
          </a:p>
        </p:txBody>
      </p:sp>
      <p:sp>
        <p:nvSpPr>
          <p:cNvPr id="234499" name="Rectangle 2"/>
          <p:cNvSpPr>
            <a:spLocks noChangeArrowheads="1"/>
          </p:cNvSpPr>
          <p:nvPr/>
        </p:nvSpPr>
        <p:spPr bwMode="auto">
          <a:xfrm>
            <a:off x="4963319" y="1214439"/>
            <a:ext cx="1844714"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b="1">
                <a:solidFill>
                  <a:srgbClr val="FF0000"/>
                </a:solidFill>
                <a:latin typeface="Arial" charset="0"/>
              </a:rPr>
              <a:t>Aşırı Yüklenme</a:t>
            </a:r>
          </a:p>
        </p:txBody>
      </p:sp>
      <p:sp>
        <p:nvSpPr>
          <p:cNvPr id="52227" name="Rectangle 3"/>
          <p:cNvSpPr>
            <a:spLocks noChangeArrowheads="1"/>
          </p:cNvSpPr>
          <p:nvPr/>
        </p:nvSpPr>
        <p:spPr bwMode="auto">
          <a:xfrm>
            <a:off x="4566048" y="2000251"/>
            <a:ext cx="4720828" cy="3746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341313" indent="-341313" algn="just">
              <a:spcBef>
                <a:spcPts val="400"/>
              </a:spcBef>
              <a:spcAft>
                <a:spcPts val="1200"/>
              </a:spcAft>
              <a:buClr>
                <a:srgbClr val="FF0000"/>
              </a:buClr>
              <a:buFont typeface="Wingdings"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sz="2800">
                <a:solidFill>
                  <a:schemeClr val="tx1"/>
                </a:solidFill>
                <a:latin typeface="Arial" charset="0"/>
              </a:rPr>
              <a:t>Aynı prizden çok fazla elektrikli aletin beslenmesi tellerin ısınmasına, erimesine ve yangına sebep olabilir.</a:t>
            </a:r>
          </a:p>
          <a:p>
            <a:pPr marL="341313" indent="-341313" algn="just">
              <a:spcBef>
                <a:spcPts val="400"/>
              </a:spcBef>
              <a:spcAft>
                <a:spcPts val="1200"/>
              </a:spcAft>
              <a:buClr>
                <a:srgbClr val="FF0000"/>
              </a:buClr>
              <a:buFont typeface="Wingdings"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sz="2800">
                <a:solidFill>
                  <a:schemeClr val="tx1"/>
                </a:solidFill>
                <a:latin typeface="Arial" charset="0"/>
              </a:rPr>
              <a:t>Duvarların içinden geçen teller bile aşırı yüklenme durumunda yanabilir.</a:t>
            </a:r>
          </a:p>
        </p:txBody>
      </p:sp>
      <p:pic>
        <p:nvPicPr>
          <p:cNvPr id="2345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954" y="857250"/>
            <a:ext cx="4179094" cy="4071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4502"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0FF0B5B6-1A4B-433F-A5D1-D8B53F653529}" type="slidenum">
              <a:rPr lang="tr-TR" sz="1400" smtClean="0">
                <a:solidFill>
                  <a:srgbClr val="FFFFFF"/>
                </a:solidFill>
              </a:rPr>
              <a:pPr eaLnBrk="1" hangingPunct="1">
                <a:buFont typeface="Times New Roman" pitchFamily="18" charset="0"/>
                <a:buNone/>
              </a:pPr>
              <a:t>62</a:t>
            </a:fld>
            <a:endParaRPr lang="tr-TR" sz="1400" smtClean="0">
              <a:solidFill>
                <a:srgbClr val="FFFFFF"/>
              </a:solidFill>
            </a:endParaRPr>
          </a:p>
        </p:txBody>
      </p:sp>
    </p:spTree>
    <p:extLst>
      <p:ext uri="{BB962C8B-B14F-4D97-AF65-F5344CB8AC3E}">
        <p14:creationId xmlns:p14="http://schemas.microsoft.com/office/powerpoint/2010/main" val="4051453674"/>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52227">
                                            <p:txEl>
                                              <p:pRg st="0" end="0"/>
                                            </p:txEl>
                                          </p:spTgt>
                                        </p:tgtEl>
                                        <p:attrNameLst>
                                          <p:attrName>style.visibility</p:attrName>
                                        </p:attrNameLst>
                                      </p:cBhvr>
                                      <p:to>
                                        <p:strVal val="visible"/>
                                      </p:to>
                                    </p:set>
                                    <p:anim calcmode="lin" valueType="num">
                                      <p:cBhvr>
                                        <p:cTn id="7" dur="500" fill="hold"/>
                                        <p:tgtEl>
                                          <p:spTgt spid="52227">
                                            <p:txEl>
                                              <p:pRg st="0" end="0"/>
                                            </p:txEl>
                                          </p:spTgt>
                                        </p:tgtEl>
                                        <p:attrNameLst>
                                          <p:attrName>ppt_x</p:attrName>
                                        </p:attrNameLst>
                                      </p:cBhvr>
                                      <p:tavLst>
                                        <p:tav tm="100000">
                                          <p:val>
                                            <p:strVal val="#ppt_x"/>
                                          </p:val>
                                        </p:tav>
                                        <p:tav>
                                          <p:val>
                                            <p:strVal val="#ppt_x"/>
                                          </p:val>
                                        </p:tav>
                                      </p:tavLst>
                                    </p:anim>
                                    <p:anim calcmode="lin" valueType="num">
                                      <p:cBhvr>
                                        <p:cTn id="8" dur="500" fill="hold"/>
                                        <p:tgtEl>
                                          <p:spTgt spid="52227">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52227">
                                            <p:txEl>
                                              <p:pRg st="1" end="1"/>
                                            </p:txEl>
                                          </p:spTgt>
                                        </p:tgtEl>
                                        <p:attrNameLst>
                                          <p:attrName>style.visibility</p:attrName>
                                        </p:attrNameLst>
                                      </p:cBhvr>
                                      <p:to>
                                        <p:strVal val="visible"/>
                                      </p:to>
                                    </p:set>
                                    <p:anim calcmode="lin" valueType="num">
                                      <p:cBhvr>
                                        <p:cTn id="13" dur="500" fill="hold"/>
                                        <p:tgtEl>
                                          <p:spTgt spid="52227">
                                            <p:txEl>
                                              <p:pRg st="1" end="1"/>
                                            </p:txEl>
                                          </p:spTgt>
                                        </p:tgtEl>
                                        <p:attrNameLst>
                                          <p:attrName>ppt_x</p:attrName>
                                        </p:attrNameLst>
                                      </p:cBhvr>
                                      <p:tavLst>
                                        <p:tav tm="100000">
                                          <p:val>
                                            <p:strVal val="#ppt_x"/>
                                          </p:val>
                                        </p:tav>
                                        <p:tav>
                                          <p:val>
                                            <p:strVal val="#ppt_x"/>
                                          </p:val>
                                        </p:tav>
                                      </p:tavLst>
                                    </p:anim>
                                    <p:anim calcmode="lin" valueType="num">
                                      <p:cBhvr>
                                        <p:cTn id="14" dur="500" fill="hold"/>
                                        <p:tgtEl>
                                          <p:spTgt spid="52227">
                                            <p:txEl>
                                              <p:pRg st="1" end="1"/>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1"/>
          <p:cNvSpPr txBox="1">
            <a:spLocks noChangeArrowheads="1"/>
          </p:cNvSpPr>
          <p:nvPr/>
        </p:nvSpPr>
        <p:spPr bwMode="auto">
          <a:xfrm>
            <a:off x="386954" y="101600"/>
            <a:ext cx="9245600" cy="22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b="1" smtClean="0">
                <a:effectLst>
                  <a:outerShdw blurRad="38100" dist="38100" dir="2700000" algn="tl">
                    <a:srgbClr val="C0C0C0"/>
                  </a:outerShdw>
                </a:effectLst>
                <a:latin typeface="Arial Rounded MT Bold" pitchFamily="32" charset="0"/>
              </a:rPr>
              <a:t/>
            </a:r>
            <a:br>
              <a:rPr lang="tr-TR" sz="3600" b="1" smtClean="0">
                <a:effectLst>
                  <a:outerShdw blurRad="38100" dist="38100" dir="2700000" algn="tl">
                    <a:srgbClr val="C0C0C0"/>
                  </a:outerShdw>
                </a:effectLst>
                <a:latin typeface="Arial Rounded MT Bold" pitchFamily="32" charset="0"/>
              </a:rPr>
            </a:br>
            <a:r>
              <a:rPr lang="tr-TR" sz="3600" smtClean="0">
                <a:solidFill>
                  <a:srgbClr val="0000CC"/>
                </a:solidFill>
                <a:effectLst>
                  <a:outerShdw blurRad="38100" dist="38100" dir="2700000" algn="tl">
                    <a:srgbClr val="C0C0C0"/>
                  </a:outerShdw>
                </a:effectLst>
                <a:latin typeface="Arial Rounded MT Bold" pitchFamily="32" charset="0"/>
                <a:cs typeface="Times New Roman" pitchFamily="16" charset="0"/>
              </a:rPr>
              <a:t>ELEKTRİK TESİSLERİNDE GÜVENLİK</a:t>
            </a:r>
            <a:br>
              <a:rPr lang="tr-TR" sz="3600" smtClean="0">
                <a:solidFill>
                  <a:srgbClr val="0000CC"/>
                </a:solidFill>
                <a:effectLst>
                  <a:outerShdw blurRad="38100" dist="38100" dir="2700000" algn="tl">
                    <a:srgbClr val="C0C0C0"/>
                  </a:outerShdw>
                </a:effectLst>
                <a:latin typeface="Arial Rounded MT Bold" pitchFamily="32" charset="0"/>
                <a:cs typeface="Times New Roman" pitchFamily="16" charset="0"/>
              </a:rPr>
            </a:br>
            <a:endParaRPr lang="tr-TR" sz="3600" smtClean="0">
              <a:solidFill>
                <a:srgbClr val="0000CC"/>
              </a:solidFill>
              <a:effectLst>
                <a:outerShdw blurRad="38100" dist="38100" dir="2700000" algn="tl">
                  <a:srgbClr val="C0C0C0"/>
                </a:outerShdw>
              </a:effectLst>
              <a:latin typeface="Arial Rounded MT Bold" pitchFamily="32" charset="0"/>
              <a:cs typeface="Times New Roman" pitchFamily="16" charset="0"/>
            </a:endParaRPr>
          </a:p>
        </p:txBody>
      </p:sp>
      <p:pic>
        <p:nvPicPr>
          <p:cNvPr id="2355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5" y="2143126"/>
            <a:ext cx="2847975" cy="214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24"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79B6ECDC-1729-4BB3-AA16-B915DAEB42B6}" type="slidenum">
              <a:rPr lang="tr-TR" sz="1400" smtClean="0">
                <a:solidFill>
                  <a:srgbClr val="FFFFFF"/>
                </a:solidFill>
              </a:rPr>
              <a:pPr eaLnBrk="1" hangingPunct="1">
                <a:buFont typeface="Times New Roman" pitchFamily="18" charset="0"/>
                <a:buNone/>
              </a:pPr>
              <a:t>63</a:t>
            </a:fld>
            <a:endParaRPr lang="tr-TR" sz="1400" smtClean="0">
              <a:solidFill>
                <a:srgbClr val="FFFFFF"/>
              </a:solidFill>
            </a:endParaRPr>
          </a:p>
        </p:txBody>
      </p:sp>
    </p:spTree>
    <p:extLst>
      <p:ext uri="{BB962C8B-B14F-4D97-AF65-F5344CB8AC3E}">
        <p14:creationId xmlns:p14="http://schemas.microsoft.com/office/powerpoint/2010/main" val="2013600094"/>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742950" y="0"/>
            <a:ext cx="84201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b="1" smtClean="0">
                <a:solidFill>
                  <a:srgbClr val="0000CC"/>
                </a:solidFill>
                <a:effectLst>
                  <a:outerShdw blurRad="38100" dist="38100" dir="2700000" algn="tl">
                    <a:srgbClr val="C0C0C0"/>
                  </a:outerShdw>
                </a:effectLst>
                <a:latin typeface="Arial Rounded MT Bold" pitchFamily="32" charset="0"/>
                <a:cs typeface="Times New Roman" pitchFamily="16" charset="0"/>
              </a:rPr>
              <a:t>Genel Güvenlik</a:t>
            </a:r>
            <a:r>
              <a:rPr lang="tr-TR" sz="3600" smtClean="0">
                <a:solidFill>
                  <a:srgbClr val="0000CC"/>
                </a:solidFill>
                <a:effectLst>
                  <a:outerShdw blurRad="38100" dist="38100" dir="2700000" algn="tl">
                    <a:srgbClr val="C0C0C0"/>
                  </a:outerShdw>
                </a:effectLst>
                <a:latin typeface="Arial Rounded MT Bold" pitchFamily="32" charset="0"/>
              </a:rPr>
              <a:t> </a:t>
            </a:r>
          </a:p>
        </p:txBody>
      </p:sp>
      <p:sp>
        <p:nvSpPr>
          <p:cNvPr id="54274" name="Rectangle 2"/>
          <p:cNvSpPr>
            <a:spLocks noChangeArrowheads="1"/>
          </p:cNvSpPr>
          <p:nvPr/>
        </p:nvSpPr>
        <p:spPr bwMode="auto">
          <a:xfrm>
            <a:off x="464344" y="2143125"/>
            <a:ext cx="9169929" cy="397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341313" indent="-341313" algn="just">
              <a:spcBef>
                <a:spcPts val="450"/>
              </a:spcBef>
              <a:spcAft>
                <a:spcPts val="1200"/>
              </a:spcAft>
              <a:buClr>
                <a:srgbClr val="FF0000"/>
              </a:buClr>
              <a:buFont typeface="Wingdings"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sz="3600">
                <a:solidFill>
                  <a:schemeClr val="tx1"/>
                </a:solidFill>
                <a:latin typeface="Arial" charset="0"/>
              </a:rPr>
              <a:t>Elektrik Tesisatı cins ve hacmine göre ehliyetli elektrikçiler tarafından tesis edilerek bakım ve işletmesi sağlanmalıdır. Bu hususta Elektrik ile ilgili Teknik Adamlarının Yetki ve Sorumlulukluları Hakkında Yönetmelik hükümlerine uyulmalıdır.</a:t>
            </a:r>
          </a:p>
        </p:txBody>
      </p:sp>
      <p:sp>
        <p:nvSpPr>
          <p:cNvPr id="236548"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37337596-E7DD-430F-9FC1-D9840B582009}" type="slidenum">
              <a:rPr lang="tr-TR" sz="1400" smtClean="0">
                <a:solidFill>
                  <a:srgbClr val="FFFFFF"/>
                </a:solidFill>
              </a:rPr>
              <a:pPr eaLnBrk="1" hangingPunct="1">
                <a:buFont typeface="Times New Roman" pitchFamily="18" charset="0"/>
                <a:buNone/>
              </a:pPr>
              <a:t>64</a:t>
            </a:fld>
            <a:endParaRPr lang="tr-TR" sz="1400" smtClean="0">
              <a:solidFill>
                <a:srgbClr val="FFFFFF"/>
              </a:solidFill>
            </a:endParaRPr>
          </a:p>
        </p:txBody>
      </p:sp>
    </p:spTree>
    <p:extLst>
      <p:ext uri="{BB962C8B-B14F-4D97-AF65-F5344CB8AC3E}">
        <p14:creationId xmlns:p14="http://schemas.microsoft.com/office/powerpoint/2010/main" val="2916305424"/>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54274"/>
                                        </p:tgtEl>
                                        <p:attrNameLst>
                                          <p:attrName>style.visibility</p:attrName>
                                        </p:attrNameLst>
                                      </p:cBhvr>
                                      <p:to>
                                        <p:strVal val="visible"/>
                                      </p:to>
                                    </p:set>
                                    <p:animEffect transition="in" filter="blinds(horizontal)">
                                      <p:cBhvr additive="repl">
                                        <p:cTn id="7" dur="5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smtClean="0">
                <a:solidFill>
                  <a:srgbClr val="0000CC"/>
                </a:solidFill>
                <a:effectLst>
                  <a:outerShdw blurRad="38100" dist="38100" dir="2700000" algn="tl">
                    <a:srgbClr val="C0C0C0"/>
                  </a:outerShdw>
                </a:effectLst>
                <a:latin typeface="Arial Rounded MT Bold" pitchFamily="32" charset="0"/>
                <a:cs typeface="Times New Roman" pitchFamily="16" charset="0"/>
              </a:rPr>
              <a:t>Bu Yönetmelik</a:t>
            </a:r>
            <a:r>
              <a:rPr lang="tr-TR" sz="3600" smtClean="0">
                <a:solidFill>
                  <a:srgbClr val="0000CC"/>
                </a:solidFill>
                <a:effectLst>
                  <a:outerShdw blurRad="38100" dist="38100" dir="2700000" algn="tl">
                    <a:srgbClr val="C0C0C0"/>
                  </a:outerShdw>
                </a:effectLst>
                <a:latin typeface="Arial Rounded MT Bold" pitchFamily="32" charset="0"/>
              </a:rPr>
              <a:t>; </a:t>
            </a:r>
          </a:p>
        </p:txBody>
      </p:sp>
      <p:sp>
        <p:nvSpPr>
          <p:cNvPr id="55298" name="Rectangle 2"/>
          <p:cNvSpPr>
            <a:spLocks noChangeArrowheads="1"/>
          </p:cNvSpPr>
          <p:nvPr/>
        </p:nvSpPr>
        <p:spPr bwMode="auto">
          <a:xfrm>
            <a:off x="1" y="1071564"/>
            <a:ext cx="9209485" cy="3518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341313" indent="-341313" algn="just">
              <a:spcBef>
                <a:spcPts val="450"/>
              </a:spcBef>
              <a:spcAft>
                <a:spcPts val="1200"/>
              </a:spcAft>
              <a:buClr>
                <a:srgbClr val="FF0000"/>
              </a:buClr>
              <a:buFont typeface="Wingdings"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a:solidFill>
                  <a:srgbClr val="FF0000"/>
                </a:solidFill>
                <a:latin typeface="Arial" charset="0"/>
              </a:rPr>
              <a:t>1. inci Grup: </a:t>
            </a:r>
            <a:r>
              <a:rPr lang="tr-TR">
                <a:solidFill>
                  <a:schemeClr val="tx1"/>
                </a:solidFill>
                <a:latin typeface="Arial" charset="0"/>
              </a:rPr>
              <a:t>En az 3 veya 4 yıl yüksek teknik öğrenim görenler.      (kktc de Mühendisler)</a:t>
            </a:r>
          </a:p>
          <a:p>
            <a:pPr marL="341313" indent="-341313" algn="just">
              <a:spcBef>
                <a:spcPts val="450"/>
              </a:spcBef>
              <a:spcAft>
                <a:spcPts val="1200"/>
              </a:spcAft>
              <a:buClr>
                <a:srgbClr val="FF0000"/>
              </a:buClr>
              <a:buFont typeface="Wingdings"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a:solidFill>
                  <a:srgbClr val="FF0000"/>
                </a:solidFill>
                <a:latin typeface="Arial" charset="0"/>
              </a:rPr>
              <a:t>2. inci Grup: </a:t>
            </a:r>
            <a:r>
              <a:rPr lang="tr-TR">
                <a:solidFill>
                  <a:schemeClr val="tx1"/>
                </a:solidFill>
                <a:latin typeface="Arial" charset="0"/>
              </a:rPr>
              <a:t>En az 2 yıllık yüksek teknik öğrenim görenler ile ortaokuldan sonra en az 4 veya 5 yıl mesleki ve teknik öğrenim görenler.(kktc de 30KVA  ve üstü yetki belgesi olan teknisyenler)</a:t>
            </a:r>
          </a:p>
          <a:p>
            <a:pPr marL="341313" indent="-341313" algn="just">
              <a:spcBef>
                <a:spcPts val="450"/>
              </a:spcBef>
              <a:spcAft>
                <a:spcPts val="1200"/>
              </a:spcAft>
              <a:buClr>
                <a:srgbClr val="FF0000"/>
              </a:buClr>
              <a:buFont typeface="Wingdings"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a:solidFill>
                  <a:srgbClr val="FF0000"/>
                </a:solidFill>
                <a:latin typeface="Arial" charset="0"/>
              </a:rPr>
              <a:t>3. üncü Grup: </a:t>
            </a:r>
            <a:r>
              <a:rPr lang="tr-TR">
                <a:solidFill>
                  <a:schemeClr val="tx1"/>
                </a:solidFill>
                <a:latin typeface="Arial" charset="0"/>
              </a:rPr>
              <a:t>En az lise dengi mesleki ve teknik öğrenim görenler, lise mezunu olup bir öğrenim yılı süreyle Bakanlıkların açmış olduğu kursları başarı ile tamamlamış olanlar ile 3308 sayılı Çıraklık ve Mesleki Eğitimi Kanunu’ nun öngördüğü eğitim sonucu ustalık belgesi alanlar. (kktc de 15KVA yetki belgesi olan teknisyenler)</a:t>
            </a:r>
          </a:p>
          <a:p>
            <a:pPr marL="341313" indent="-341313" algn="just">
              <a:spcBef>
                <a:spcPts val="450"/>
              </a:spcBef>
              <a:spcAft>
                <a:spcPts val="1200"/>
              </a:spcAft>
              <a:buClrTx/>
              <a:buSzTx/>
              <a:buFontTx/>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sz="1800">
                <a:solidFill>
                  <a:srgbClr val="002060"/>
                </a:solidFill>
                <a:latin typeface="Arial" charset="0"/>
              </a:rPr>
              <a:t>	(</a:t>
            </a:r>
          </a:p>
        </p:txBody>
      </p:sp>
      <p:sp>
        <p:nvSpPr>
          <p:cNvPr id="237572"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23156E6E-6B28-48DC-8753-1FE3A51DF7FB}" type="slidenum">
              <a:rPr lang="tr-TR" sz="1400" smtClean="0">
                <a:solidFill>
                  <a:srgbClr val="FFFFFF"/>
                </a:solidFill>
              </a:rPr>
              <a:pPr eaLnBrk="1" hangingPunct="1">
                <a:buFont typeface="Times New Roman" pitchFamily="18" charset="0"/>
                <a:buNone/>
              </a:pPr>
              <a:t>65</a:t>
            </a:fld>
            <a:endParaRPr lang="tr-TR" sz="1400" smtClean="0">
              <a:solidFill>
                <a:srgbClr val="FFFFFF"/>
              </a:solidFill>
            </a:endParaRPr>
          </a:p>
        </p:txBody>
      </p:sp>
    </p:spTree>
    <p:extLst>
      <p:ext uri="{BB962C8B-B14F-4D97-AF65-F5344CB8AC3E}">
        <p14:creationId xmlns:p14="http://schemas.microsoft.com/office/powerpoint/2010/main" val="4076370037"/>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55298">
                                            <p:txEl>
                                              <p:pRg st="0" end="0"/>
                                            </p:txEl>
                                          </p:spTgt>
                                        </p:tgtEl>
                                        <p:attrNameLst>
                                          <p:attrName>style.visibility</p:attrName>
                                        </p:attrNameLst>
                                      </p:cBhvr>
                                      <p:to>
                                        <p:strVal val="visible"/>
                                      </p:to>
                                    </p:set>
                                    <p:animEffect transition="in" filter="blinds(horizontal)">
                                      <p:cBhvr additive="repl">
                                        <p:cTn id="7" dur="500"/>
                                        <p:tgtEl>
                                          <p:spTgt spid="552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55298">
                                            <p:txEl>
                                              <p:pRg st="1" end="1"/>
                                            </p:txEl>
                                          </p:spTgt>
                                        </p:tgtEl>
                                        <p:attrNameLst>
                                          <p:attrName>style.visibility</p:attrName>
                                        </p:attrNameLst>
                                      </p:cBhvr>
                                      <p:to>
                                        <p:strVal val="visible"/>
                                      </p:to>
                                    </p:set>
                                    <p:animEffect transition="in" filter="blinds(horizontal)">
                                      <p:cBhvr additive="repl">
                                        <p:cTn id="12" dur="500"/>
                                        <p:tgtEl>
                                          <p:spTgt spid="5529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additive="repl">
                                        <p:cTn id="16" dur="1" fill="hold">
                                          <p:stCondLst>
                                            <p:cond delay="0"/>
                                          </p:stCondLst>
                                        </p:cTn>
                                        <p:tgtEl>
                                          <p:spTgt spid="55298">
                                            <p:txEl>
                                              <p:pRg st="2" end="2"/>
                                            </p:txEl>
                                          </p:spTgt>
                                        </p:tgtEl>
                                        <p:attrNameLst>
                                          <p:attrName>style.visibility</p:attrName>
                                        </p:attrNameLst>
                                      </p:cBhvr>
                                      <p:to>
                                        <p:strVal val="visible"/>
                                      </p:to>
                                    </p:set>
                                    <p:animEffect transition="in" filter="blinds(horizontal)">
                                      <p:cBhvr additive="repl">
                                        <p:cTn id="17" dur="500"/>
                                        <p:tgtEl>
                                          <p:spTgt spid="5529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additive="repl">
                                        <p:cTn id="21" dur="1" fill="hold">
                                          <p:stCondLst>
                                            <p:cond delay="0"/>
                                          </p:stCondLst>
                                        </p:cTn>
                                        <p:tgtEl>
                                          <p:spTgt spid="55298">
                                            <p:txEl>
                                              <p:pRg st="3" end="3"/>
                                            </p:txEl>
                                          </p:spTgt>
                                        </p:tgtEl>
                                        <p:attrNameLst>
                                          <p:attrName>style.visibility</p:attrName>
                                        </p:attrNameLst>
                                      </p:cBhvr>
                                      <p:to>
                                        <p:strVal val="visible"/>
                                      </p:to>
                                    </p:set>
                                    <p:animEffect transition="in" filter="blinds(horizontal)">
                                      <p:cBhvr additive="repl">
                                        <p:cTn id="22" dur="500"/>
                                        <p:tgtEl>
                                          <p:spTgt spid="552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ext Box 1"/>
          <p:cNvSpPr txBox="1">
            <a:spLocks noChangeArrowheads="1"/>
          </p:cNvSpPr>
          <p:nvPr/>
        </p:nvSpPr>
        <p:spPr bwMode="auto">
          <a:xfrm>
            <a:off x="990600" y="171450"/>
            <a:ext cx="84201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bIns="9144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ctr" eaLnBrk="1" hangingPunct="1"/>
            <a:r>
              <a:rPr lang="tr-TR" sz="3600" b="1">
                <a:solidFill>
                  <a:srgbClr val="FF0000"/>
                </a:solidFill>
                <a:latin typeface="Franklin Gothic Book" pitchFamily="32" charset="0"/>
                <a:cs typeface="Times New Roman" pitchFamily="18" charset="0"/>
              </a:rPr>
              <a:t>Yetkiler</a:t>
            </a:r>
          </a:p>
        </p:txBody>
      </p:sp>
      <p:sp>
        <p:nvSpPr>
          <p:cNvPr id="238595" name="Rectangle 2"/>
          <p:cNvSpPr>
            <a:spLocks noChangeArrowheads="1"/>
          </p:cNvSpPr>
          <p:nvPr/>
        </p:nvSpPr>
        <p:spPr bwMode="auto">
          <a:xfrm>
            <a:off x="3440" y="960439"/>
            <a:ext cx="990600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200" b="1">
                <a:solidFill>
                  <a:srgbClr val="000000"/>
                </a:solidFill>
                <a:cs typeface="Times New Roman" pitchFamily="18" charset="0"/>
              </a:rPr>
              <a:t>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1200" b="1">
              <a:solidFill>
                <a:srgbClr val="000000"/>
              </a:solidFill>
              <a:cs typeface="Times New Roman" pitchFamily="18" charset="0"/>
            </a:endParaRPr>
          </a:p>
        </p:txBody>
      </p:sp>
      <p:grpSp>
        <p:nvGrpSpPr>
          <p:cNvPr id="238596" name="Group 3"/>
          <p:cNvGrpSpPr>
            <a:grpSpLocks/>
          </p:cNvGrpSpPr>
          <p:nvPr/>
        </p:nvGrpSpPr>
        <p:grpSpPr bwMode="auto">
          <a:xfrm>
            <a:off x="0" y="952501"/>
            <a:ext cx="9408981" cy="4951413"/>
            <a:chOff x="0" y="600"/>
            <a:chExt cx="5471" cy="3119"/>
          </a:xfrm>
        </p:grpSpPr>
        <p:grpSp>
          <p:nvGrpSpPr>
            <p:cNvPr id="238599" name="Group 4"/>
            <p:cNvGrpSpPr>
              <a:grpSpLocks/>
            </p:cNvGrpSpPr>
            <p:nvPr/>
          </p:nvGrpSpPr>
          <p:grpSpPr bwMode="auto">
            <a:xfrm>
              <a:off x="4" y="604"/>
              <a:ext cx="5462" cy="3110"/>
              <a:chOff x="4" y="604"/>
              <a:chExt cx="5462" cy="3110"/>
            </a:xfrm>
          </p:grpSpPr>
          <p:grpSp>
            <p:nvGrpSpPr>
              <p:cNvPr id="238601" name="Group 5"/>
              <p:cNvGrpSpPr>
                <a:grpSpLocks/>
              </p:cNvGrpSpPr>
              <p:nvPr/>
            </p:nvGrpSpPr>
            <p:grpSpPr bwMode="auto">
              <a:xfrm>
                <a:off x="4" y="604"/>
                <a:ext cx="527" cy="1010"/>
                <a:chOff x="4" y="604"/>
                <a:chExt cx="527" cy="1010"/>
              </a:xfrm>
            </p:grpSpPr>
            <p:sp>
              <p:nvSpPr>
                <p:cNvPr id="238653" name="Rectangle 6"/>
                <p:cNvSpPr>
                  <a:spLocks noChangeArrowheads="1"/>
                </p:cNvSpPr>
                <p:nvPr/>
              </p:nvSpPr>
              <p:spPr bwMode="auto">
                <a:xfrm>
                  <a:off x="43" y="604"/>
                  <a:ext cx="449" cy="10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2000">
                    <a:solidFill>
                      <a:srgbClr val="000000"/>
                    </a:solidFill>
                    <a:cs typeface="Times New Roman" pitchFamily="18" charset="0"/>
                  </a:endParaRPr>
                </a:p>
              </p:txBody>
            </p:sp>
            <p:sp>
              <p:nvSpPr>
                <p:cNvPr id="238654" name="Rectangle 7"/>
                <p:cNvSpPr>
                  <a:spLocks noChangeArrowheads="1"/>
                </p:cNvSpPr>
                <p:nvPr/>
              </p:nvSpPr>
              <p:spPr bwMode="auto">
                <a:xfrm>
                  <a:off x="4" y="604"/>
                  <a:ext cx="528" cy="1011"/>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38602" name="Group 8"/>
              <p:cNvGrpSpPr>
                <a:grpSpLocks/>
              </p:cNvGrpSpPr>
              <p:nvPr/>
            </p:nvGrpSpPr>
            <p:grpSpPr bwMode="auto">
              <a:xfrm>
                <a:off x="532" y="604"/>
                <a:ext cx="1298" cy="1010"/>
                <a:chOff x="532" y="604"/>
                <a:chExt cx="1298" cy="1010"/>
              </a:xfrm>
            </p:grpSpPr>
            <p:sp>
              <p:nvSpPr>
                <p:cNvPr id="238651" name="Rectangle 9"/>
                <p:cNvSpPr>
                  <a:spLocks noChangeArrowheads="1"/>
                </p:cNvSpPr>
                <p:nvPr/>
              </p:nvSpPr>
              <p:spPr bwMode="auto">
                <a:xfrm>
                  <a:off x="572" y="604"/>
                  <a:ext cx="1219" cy="10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Elk. İç tesisi plan, proje hazırlanması ve imzalanması işleri</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2000">
                    <a:solidFill>
                      <a:srgbClr val="000000"/>
                    </a:solidFill>
                    <a:cs typeface="Times New Roman" pitchFamily="18" charset="0"/>
                  </a:endParaRPr>
                </a:p>
              </p:txBody>
            </p:sp>
            <p:sp>
              <p:nvSpPr>
                <p:cNvPr id="238652" name="Rectangle 10"/>
                <p:cNvSpPr>
                  <a:spLocks noChangeArrowheads="1"/>
                </p:cNvSpPr>
                <p:nvPr/>
              </p:nvSpPr>
              <p:spPr bwMode="auto">
                <a:xfrm>
                  <a:off x="532" y="604"/>
                  <a:ext cx="1299" cy="1011"/>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38603" name="Group 11"/>
              <p:cNvGrpSpPr>
                <a:grpSpLocks/>
              </p:cNvGrpSpPr>
              <p:nvPr/>
            </p:nvGrpSpPr>
            <p:grpSpPr bwMode="auto">
              <a:xfrm>
                <a:off x="1832" y="604"/>
                <a:ext cx="1258" cy="1010"/>
                <a:chOff x="1832" y="604"/>
                <a:chExt cx="1258" cy="1010"/>
              </a:xfrm>
            </p:grpSpPr>
            <p:sp>
              <p:nvSpPr>
                <p:cNvPr id="238649" name="Rectangle 12"/>
                <p:cNvSpPr>
                  <a:spLocks noChangeArrowheads="1"/>
                </p:cNvSpPr>
                <p:nvPr/>
              </p:nvSpPr>
              <p:spPr bwMode="auto">
                <a:xfrm>
                  <a:off x="1871" y="604"/>
                  <a:ext cx="1180" cy="10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Elk. iç tesisi yapım işleri</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2000">
                    <a:solidFill>
                      <a:srgbClr val="000000"/>
                    </a:solidFill>
                    <a:cs typeface="Times New Roman" pitchFamily="18" charset="0"/>
                  </a:endParaRPr>
                </a:p>
              </p:txBody>
            </p:sp>
            <p:sp>
              <p:nvSpPr>
                <p:cNvPr id="238650" name="Rectangle 13"/>
                <p:cNvSpPr>
                  <a:spLocks noChangeArrowheads="1"/>
                </p:cNvSpPr>
                <p:nvPr/>
              </p:nvSpPr>
              <p:spPr bwMode="auto">
                <a:xfrm>
                  <a:off x="1832" y="604"/>
                  <a:ext cx="1259" cy="1011"/>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38604" name="Group 14"/>
              <p:cNvGrpSpPr>
                <a:grpSpLocks/>
              </p:cNvGrpSpPr>
              <p:nvPr/>
            </p:nvGrpSpPr>
            <p:grpSpPr bwMode="auto">
              <a:xfrm>
                <a:off x="3091" y="604"/>
                <a:ext cx="892" cy="1010"/>
                <a:chOff x="3091" y="604"/>
                <a:chExt cx="892" cy="1010"/>
              </a:xfrm>
            </p:grpSpPr>
            <p:sp>
              <p:nvSpPr>
                <p:cNvPr id="238647" name="Rectangle 15"/>
                <p:cNvSpPr>
                  <a:spLocks noChangeArrowheads="1"/>
                </p:cNvSpPr>
                <p:nvPr/>
              </p:nvSpPr>
              <p:spPr bwMode="auto">
                <a:xfrm>
                  <a:off x="3130" y="604"/>
                  <a:ext cx="814" cy="10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İşletme ve bakım işleri</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2000">
                    <a:solidFill>
                      <a:srgbClr val="000000"/>
                    </a:solidFill>
                    <a:cs typeface="Times New Roman" pitchFamily="18" charset="0"/>
                  </a:endParaRPr>
                </a:p>
              </p:txBody>
            </p:sp>
            <p:sp>
              <p:nvSpPr>
                <p:cNvPr id="238648" name="Rectangle 16"/>
                <p:cNvSpPr>
                  <a:spLocks noChangeArrowheads="1"/>
                </p:cNvSpPr>
                <p:nvPr/>
              </p:nvSpPr>
              <p:spPr bwMode="auto">
                <a:xfrm>
                  <a:off x="3091" y="604"/>
                  <a:ext cx="893" cy="1011"/>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38605" name="Group 17"/>
              <p:cNvGrpSpPr>
                <a:grpSpLocks/>
              </p:cNvGrpSpPr>
              <p:nvPr/>
            </p:nvGrpSpPr>
            <p:grpSpPr bwMode="auto">
              <a:xfrm>
                <a:off x="3984" y="604"/>
                <a:ext cx="1481" cy="1010"/>
                <a:chOff x="3984" y="604"/>
                <a:chExt cx="1481" cy="1010"/>
              </a:xfrm>
            </p:grpSpPr>
            <p:sp>
              <p:nvSpPr>
                <p:cNvPr id="238645" name="Rectangle 18"/>
                <p:cNvSpPr>
                  <a:spLocks noChangeArrowheads="1"/>
                </p:cNvSpPr>
                <p:nvPr/>
              </p:nvSpPr>
              <p:spPr bwMode="auto">
                <a:xfrm>
                  <a:off x="4024" y="604"/>
                  <a:ext cx="1403" cy="10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Muayene ve kabul işleri</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2000">
                    <a:solidFill>
                      <a:srgbClr val="000000"/>
                    </a:solidFill>
                    <a:cs typeface="Times New Roman" pitchFamily="18" charset="0"/>
                  </a:endParaRPr>
                </a:p>
              </p:txBody>
            </p:sp>
            <p:sp>
              <p:nvSpPr>
                <p:cNvPr id="238646" name="Rectangle 19"/>
                <p:cNvSpPr>
                  <a:spLocks noChangeArrowheads="1"/>
                </p:cNvSpPr>
                <p:nvPr/>
              </p:nvSpPr>
              <p:spPr bwMode="auto">
                <a:xfrm>
                  <a:off x="3984" y="604"/>
                  <a:ext cx="1482" cy="1011"/>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38606" name="Group 20"/>
              <p:cNvGrpSpPr>
                <a:grpSpLocks/>
              </p:cNvGrpSpPr>
              <p:nvPr/>
            </p:nvGrpSpPr>
            <p:grpSpPr bwMode="auto">
              <a:xfrm>
                <a:off x="4" y="1615"/>
                <a:ext cx="527" cy="699"/>
                <a:chOff x="4" y="1615"/>
                <a:chExt cx="527" cy="699"/>
              </a:xfrm>
            </p:grpSpPr>
            <p:sp>
              <p:nvSpPr>
                <p:cNvPr id="238643" name="Rectangle 21"/>
                <p:cNvSpPr>
                  <a:spLocks noChangeArrowheads="1"/>
                </p:cNvSpPr>
                <p:nvPr/>
              </p:nvSpPr>
              <p:spPr bwMode="auto">
                <a:xfrm>
                  <a:off x="43" y="1615"/>
                  <a:ext cx="449" cy="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b="1">
                      <a:solidFill>
                        <a:srgbClr val="000000"/>
                      </a:solidFill>
                      <a:cs typeface="Times New Roman" pitchFamily="18" charset="0"/>
                    </a:rPr>
                    <a:t>1.</a:t>
                  </a:r>
                  <a:r>
                    <a:rPr lang="tr-TR" sz="2000" b="1">
                      <a:solidFill>
                        <a:srgbClr val="000000"/>
                      </a:solidFill>
                    </a:rPr>
                    <a:t> </a:t>
                  </a:r>
                  <a:r>
                    <a:rPr lang="tr-TR" sz="1600" b="1">
                      <a:solidFill>
                        <a:srgbClr val="000000"/>
                      </a:solidFill>
                      <a:cs typeface="Times New Roman" pitchFamily="18" charset="0"/>
                    </a:rPr>
                    <a:t>Grup</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1600" b="1">
                    <a:solidFill>
                      <a:srgbClr val="000000"/>
                    </a:solidFill>
                    <a:cs typeface="Times New Roman" pitchFamily="18" charset="0"/>
                  </a:endParaRPr>
                </a:p>
              </p:txBody>
            </p:sp>
            <p:sp>
              <p:nvSpPr>
                <p:cNvPr id="238644" name="Rectangle 22"/>
                <p:cNvSpPr>
                  <a:spLocks noChangeArrowheads="1"/>
                </p:cNvSpPr>
                <p:nvPr/>
              </p:nvSpPr>
              <p:spPr bwMode="auto">
                <a:xfrm>
                  <a:off x="4" y="1615"/>
                  <a:ext cx="528" cy="70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38607" name="Group 23"/>
              <p:cNvGrpSpPr>
                <a:grpSpLocks/>
              </p:cNvGrpSpPr>
              <p:nvPr/>
            </p:nvGrpSpPr>
            <p:grpSpPr bwMode="auto">
              <a:xfrm>
                <a:off x="532" y="1615"/>
                <a:ext cx="1298" cy="699"/>
                <a:chOff x="532" y="1615"/>
                <a:chExt cx="1298" cy="699"/>
              </a:xfrm>
            </p:grpSpPr>
            <p:sp>
              <p:nvSpPr>
                <p:cNvPr id="238641" name="Rectangle 24"/>
                <p:cNvSpPr>
                  <a:spLocks noChangeArrowheads="1"/>
                </p:cNvSpPr>
                <p:nvPr/>
              </p:nvSpPr>
              <p:spPr bwMode="auto">
                <a:xfrm>
                  <a:off x="572" y="1615"/>
                  <a:ext cx="1219" cy="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50 KW</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2000">
                    <a:solidFill>
                      <a:srgbClr val="000000"/>
                    </a:solidFill>
                    <a:cs typeface="Times New Roman" pitchFamily="18" charset="0"/>
                  </a:endParaRPr>
                </a:p>
              </p:txBody>
            </p:sp>
            <p:sp>
              <p:nvSpPr>
                <p:cNvPr id="238642" name="Rectangle 25"/>
                <p:cNvSpPr>
                  <a:spLocks noChangeArrowheads="1"/>
                </p:cNvSpPr>
                <p:nvPr/>
              </p:nvSpPr>
              <p:spPr bwMode="auto">
                <a:xfrm>
                  <a:off x="532" y="1615"/>
                  <a:ext cx="1299" cy="70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38608" name="Group 26"/>
              <p:cNvGrpSpPr>
                <a:grpSpLocks/>
              </p:cNvGrpSpPr>
              <p:nvPr/>
            </p:nvGrpSpPr>
            <p:grpSpPr bwMode="auto">
              <a:xfrm>
                <a:off x="1832" y="1615"/>
                <a:ext cx="1258" cy="699"/>
                <a:chOff x="1832" y="1615"/>
                <a:chExt cx="1258" cy="699"/>
              </a:xfrm>
            </p:grpSpPr>
            <p:sp>
              <p:nvSpPr>
                <p:cNvPr id="238639" name="Rectangle 27"/>
                <p:cNvSpPr>
                  <a:spLocks noChangeArrowheads="1"/>
                </p:cNvSpPr>
                <p:nvPr/>
              </p:nvSpPr>
              <p:spPr bwMode="auto">
                <a:xfrm>
                  <a:off x="1871" y="1615"/>
                  <a:ext cx="1180" cy="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150 KW</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400 V</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2000">
                    <a:solidFill>
                      <a:srgbClr val="000000"/>
                    </a:solidFill>
                    <a:cs typeface="Times New Roman" pitchFamily="18" charset="0"/>
                  </a:endParaRPr>
                </a:p>
              </p:txBody>
            </p:sp>
            <p:sp>
              <p:nvSpPr>
                <p:cNvPr id="238640" name="Rectangle 28"/>
                <p:cNvSpPr>
                  <a:spLocks noChangeArrowheads="1"/>
                </p:cNvSpPr>
                <p:nvPr/>
              </p:nvSpPr>
              <p:spPr bwMode="auto">
                <a:xfrm>
                  <a:off x="1832" y="1615"/>
                  <a:ext cx="1259" cy="70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38609" name="Group 29"/>
              <p:cNvGrpSpPr>
                <a:grpSpLocks/>
              </p:cNvGrpSpPr>
              <p:nvPr/>
            </p:nvGrpSpPr>
            <p:grpSpPr bwMode="auto">
              <a:xfrm>
                <a:off x="3091" y="1615"/>
                <a:ext cx="892" cy="699"/>
                <a:chOff x="3091" y="1615"/>
                <a:chExt cx="892" cy="699"/>
              </a:xfrm>
            </p:grpSpPr>
            <p:sp>
              <p:nvSpPr>
                <p:cNvPr id="238637" name="Rectangle 30"/>
                <p:cNvSpPr>
                  <a:spLocks noChangeArrowheads="1"/>
                </p:cNvSpPr>
                <p:nvPr/>
              </p:nvSpPr>
              <p:spPr bwMode="auto">
                <a:xfrm>
                  <a:off x="3130" y="1615"/>
                  <a:ext cx="814" cy="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1500 KW</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35KV</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2000">
                    <a:solidFill>
                      <a:srgbClr val="000000"/>
                    </a:solidFill>
                    <a:cs typeface="Times New Roman" pitchFamily="18" charset="0"/>
                  </a:endParaRPr>
                </a:p>
              </p:txBody>
            </p:sp>
            <p:sp>
              <p:nvSpPr>
                <p:cNvPr id="238638" name="Rectangle 31"/>
                <p:cNvSpPr>
                  <a:spLocks noChangeArrowheads="1"/>
                </p:cNvSpPr>
                <p:nvPr/>
              </p:nvSpPr>
              <p:spPr bwMode="auto">
                <a:xfrm>
                  <a:off x="3091" y="1615"/>
                  <a:ext cx="893" cy="70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38610" name="Group 32"/>
              <p:cNvGrpSpPr>
                <a:grpSpLocks/>
              </p:cNvGrpSpPr>
              <p:nvPr/>
            </p:nvGrpSpPr>
            <p:grpSpPr bwMode="auto">
              <a:xfrm>
                <a:off x="3984" y="1615"/>
                <a:ext cx="1481" cy="2099"/>
                <a:chOff x="3984" y="1615"/>
                <a:chExt cx="1481" cy="2099"/>
              </a:xfrm>
            </p:grpSpPr>
            <p:sp>
              <p:nvSpPr>
                <p:cNvPr id="238635" name="Rectangle 33"/>
                <p:cNvSpPr>
                  <a:spLocks noChangeArrowheads="1"/>
                </p:cNvSpPr>
                <p:nvPr/>
              </p:nvSpPr>
              <p:spPr bwMode="auto">
                <a:xfrm>
                  <a:off x="4024" y="1615"/>
                  <a:ext cx="1403" cy="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Kendileri tarafından yapılan tesislerin bakım, muayene, bağlantı ve kabulü için gerekli işlerin tamamlanması.</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2000">
                    <a:solidFill>
                      <a:srgbClr val="000000"/>
                    </a:solidFill>
                    <a:cs typeface="Times New Roman" pitchFamily="18" charset="0"/>
                  </a:endParaRPr>
                </a:p>
              </p:txBody>
            </p:sp>
            <p:sp>
              <p:nvSpPr>
                <p:cNvPr id="238636" name="Rectangle 34"/>
                <p:cNvSpPr>
                  <a:spLocks noChangeArrowheads="1"/>
                </p:cNvSpPr>
                <p:nvPr/>
              </p:nvSpPr>
              <p:spPr bwMode="auto">
                <a:xfrm>
                  <a:off x="3984" y="1615"/>
                  <a:ext cx="1482" cy="210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38611" name="Group 35"/>
              <p:cNvGrpSpPr>
                <a:grpSpLocks/>
              </p:cNvGrpSpPr>
              <p:nvPr/>
            </p:nvGrpSpPr>
            <p:grpSpPr bwMode="auto">
              <a:xfrm>
                <a:off x="4" y="2315"/>
                <a:ext cx="527" cy="699"/>
                <a:chOff x="4" y="2315"/>
                <a:chExt cx="527" cy="699"/>
              </a:xfrm>
            </p:grpSpPr>
            <p:sp>
              <p:nvSpPr>
                <p:cNvPr id="238633" name="Rectangle 36"/>
                <p:cNvSpPr>
                  <a:spLocks noChangeArrowheads="1"/>
                </p:cNvSpPr>
                <p:nvPr/>
              </p:nvSpPr>
              <p:spPr bwMode="auto">
                <a:xfrm>
                  <a:off x="43" y="2315"/>
                  <a:ext cx="449" cy="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b="1">
                      <a:solidFill>
                        <a:srgbClr val="000000"/>
                      </a:solidFill>
                      <a:cs typeface="Times New Roman" pitchFamily="18" charset="0"/>
                    </a:rPr>
                    <a:t>2.</a:t>
                  </a:r>
                  <a:r>
                    <a:rPr lang="tr-TR" sz="1600" b="1">
                      <a:solidFill>
                        <a:srgbClr val="000000"/>
                      </a:solidFill>
                    </a:rPr>
                    <a:t> </a:t>
                  </a:r>
                  <a:r>
                    <a:rPr lang="tr-TR" sz="1600" b="1">
                      <a:solidFill>
                        <a:srgbClr val="000000"/>
                      </a:solidFill>
                      <a:cs typeface="Times New Roman" pitchFamily="18" charset="0"/>
                    </a:rPr>
                    <a:t>Grup</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1600" b="1">
                    <a:solidFill>
                      <a:srgbClr val="000000"/>
                    </a:solidFill>
                    <a:cs typeface="Times New Roman" pitchFamily="18" charset="0"/>
                  </a:endParaRPr>
                </a:p>
              </p:txBody>
            </p:sp>
            <p:sp>
              <p:nvSpPr>
                <p:cNvPr id="238634" name="Rectangle 37"/>
                <p:cNvSpPr>
                  <a:spLocks noChangeArrowheads="1"/>
                </p:cNvSpPr>
                <p:nvPr/>
              </p:nvSpPr>
              <p:spPr bwMode="auto">
                <a:xfrm>
                  <a:off x="4" y="2315"/>
                  <a:ext cx="528" cy="70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38612" name="Group 38"/>
              <p:cNvGrpSpPr>
                <a:grpSpLocks/>
              </p:cNvGrpSpPr>
              <p:nvPr/>
            </p:nvGrpSpPr>
            <p:grpSpPr bwMode="auto">
              <a:xfrm>
                <a:off x="532" y="2315"/>
                <a:ext cx="1298" cy="699"/>
                <a:chOff x="532" y="2315"/>
                <a:chExt cx="1298" cy="699"/>
              </a:xfrm>
            </p:grpSpPr>
            <p:sp>
              <p:nvSpPr>
                <p:cNvPr id="238631" name="Rectangle 39"/>
                <p:cNvSpPr>
                  <a:spLocks noChangeArrowheads="1"/>
                </p:cNvSpPr>
                <p:nvPr/>
              </p:nvSpPr>
              <p:spPr bwMode="auto">
                <a:xfrm>
                  <a:off x="572" y="2315"/>
                  <a:ext cx="1219" cy="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30 KW</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2000">
                    <a:solidFill>
                      <a:srgbClr val="000000"/>
                    </a:solidFill>
                    <a:cs typeface="Times New Roman" pitchFamily="18" charset="0"/>
                  </a:endParaRPr>
                </a:p>
              </p:txBody>
            </p:sp>
            <p:sp>
              <p:nvSpPr>
                <p:cNvPr id="238632" name="Rectangle 40"/>
                <p:cNvSpPr>
                  <a:spLocks noChangeArrowheads="1"/>
                </p:cNvSpPr>
                <p:nvPr/>
              </p:nvSpPr>
              <p:spPr bwMode="auto">
                <a:xfrm>
                  <a:off x="532" y="2315"/>
                  <a:ext cx="1299" cy="70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38613" name="Group 41"/>
              <p:cNvGrpSpPr>
                <a:grpSpLocks/>
              </p:cNvGrpSpPr>
              <p:nvPr/>
            </p:nvGrpSpPr>
            <p:grpSpPr bwMode="auto">
              <a:xfrm>
                <a:off x="1832" y="2315"/>
                <a:ext cx="1258" cy="699"/>
                <a:chOff x="1832" y="2315"/>
                <a:chExt cx="1258" cy="699"/>
              </a:xfrm>
            </p:grpSpPr>
            <p:sp>
              <p:nvSpPr>
                <p:cNvPr id="238629" name="Rectangle 42"/>
                <p:cNvSpPr>
                  <a:spLocks noChangeArrowheads="1"/>
                </p:cNvSpPr>
                <p:nvPr/>
              </p:nvSpPr>
              <p:spPr bwMode="auto">
                <a:xfrm>
                  <a:off x="1871" y="2315"/>
                  <a:ext cx="1180" cy="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100 KW</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400 V</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2000">
                    <a:solidFill>
                      <a:srgbClr val="000000"/>
                    </a:solidFill>
                    <a:cs typeface="Times New Roman" pitchFamily="18" charset="0"/>
                  </a:endParaRPr>
                </a:p>
              </p:txBody>
            </p:sp>
            <p:sp>
              <p:nvSpPr>
                <p:cNvPr id="238630" name="Rectangle 43"/>
                <p:cNvSpPr>
                  <a:spLocks noChangeArrowheads="1"/>
                </p:cNvSpPr>
                <p:nvPr/>
              </p:nvSpPr>
              <p:spPr bwMode="auto">
                <a:xfrm>
                  <a:off x="1832" y="2315"/>
                  <a:ext cx="1259" cy="70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38614" name="Group 44"/>
              <p:cNvGrpSpPr>
                <a:grpSpLocks/>
              </p:cNvGrpSpPr>
              <p:nvPr/>
            </p:nvGrpSpPr>
            <p:grpSpPr bwMode="auto">
              <a:xfrm>
                <a:off x="3091" y="2315"/>
                <a:ext cx="892" cy="699"/>
                <a:chOff x="3091" y="2315"/>
                <a:chExt cx="892" cy="699"/>
              </a:xfrm>
            </p:grpSpPr>
            <p:sp>
              <p:nvSpPr>
                <p:cNvPr id="238627" name="Rectangle 45"/>
                <p:cNvSpPr>
                  <a:spLocks noChangeArrowheads="1"/>
                </p:cNvSpPr>
                <p:nvPr/>
              </p:nvSpPr>
              <p:spPr bwMode="auto">
                <a:xfrm>
                  <a:off x="3130" y="2315"/>
                  <a:ext cx="814" cy="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100 KW</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35 KV</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2000">
                    <a:solidFill>
                      <a:srgbClr val="000000"/>
                    </a:solidFill>
                    <a:cs typeface="Times New Roman" pitchFamily="18" charset="0"/>
                  </a:endParaRPr>
                </a:p>
              </p:txBody>
            </p:sp>
            <p:sp>
              <p:nvSpPr>
                <p:cNvPr id="238628" name="Rectangle 46"/>
                <p:cNvSpPr>
                  <a:spLocks noChangeArrowheads="1"/>
                </p:cNvSpPr>
                <p:nvPr/>
              </p:nvSpPr>
              <p:spPr bwMode="auto">
                <a:xfrm>
                  <a:off x="3091" y="2315"/>
                  <a:ext cx="893" cy="70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38615" name="Group 47"/>
              <p:cNvGrpSpPr>
                <a:grpSpLocks/>
              </p:cNvGrpSpPr>
              <p:nvPr/>
            </p:nvGrpSpPr>
            <p:grpSpPr bwMode="auto">
              <a:xfrm>
                <a:off x="4" y="3015"/>
                <a:ext cx="527" cy="699"/>
                <a:chOff x="4" y="3015"/>
                <a:chExt cx="527" cy="699"/>
              </a:xfrm>
            </p:grpSpPr>
            <p:sp>
              <p:nvSpPr>
                <p:cNvPr id="238625" name="Rectangle 48"/>
                <p:cNvSpPr>
                  <a:spLocks noChangeArrowheads="1"/>
                </p:cNvSpPr>
                <p:nvPr/>
              </p:nvSpPr>
              <p:spPr bwMode="auto">
                <a:xfrm>
                  <a:off x="43" y="3015"/>
                  <a:ext cx="449" cy="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b="1">
                      <a:solidFill>
                        <a:srgbClr val="000000"/>
                      </a:solidFill>
                      <a:cs typeface="Times New Roman" pitchFamily="18" charset="0"/>
                    </a:rPr>
                    <a:t>3.</a:t>
                  </a:r>
                  <a:r>
                    <a:rPr lang="tr-TR" sz="1600" b="1">
                      <a:solidFill>
                        <a:srgbClr val="000000"/>
                      </a:solidFill>
                    </a:rPr>
                    <a:t> </a:t>
                  </a:r>
                  <a:r>
                    <a:rPr lang="tr-TR" sz="1600" b="1">
                      <a:solidFill>
                        <a:srgbClr val="000000"/>
                      </a:solidFill>
                      <a:cs typeface="Times New Roman" pitchFamily="18" charset="0"/>
                    </a:rPr>
                    <a:t>Grup</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1600" b="1">
                    <a:solidFill>
                      <a:srgbClr val="000000"/>
                    </a:solidFill>
                    <a:cs typeface="Times New Roman" pitchFamily="18" charset="0"/>
                  </a:endParaRPr>
                </a:p>
              </p:txBody>
            </p:sp>
            <p:sp>
              <p:nvSpPr>
                <p:cNvPr id="238626" name="Rectangle 49"/>
                <p:cNvSpPr>
                  <a:spLocks noChangeArrowheads="1"/>
                </p:cNvSpPr>
                <p:nvPr/>
              </p:nvSpPr>
              <p:spPr bwMode="auto">
                <a:xfrm>
                  <a:off x="4" y="3015"/>
                  <a:ext cx="528" cy="70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38616" name="Group 50"/>
              <p:cNvGrpSpPr>
                <a:grpSpLocks/>
              </p:cNvGrpSpPr>
              <p:nvPr/>
            </p:nvGrpSpPr>
            <p:grpSpPr bwMode="auto">
              <a:xfrm>
                <a:off x="532" y="3015"/>
                <a:ext cx="1298" cy="699"/>
                <a:chOff x="532" y="3015"/>
                <a:chExt cx="1298" cy="699"/>
              </a:xfrm>
            </p:grpSpPr>
            <p:sp>
              <p:nvSpPr>
                <p:cNvPr id="238623" name="Rectangle 51"/>
                <p:cNvSpPr>
                  <a:spLocks noChangeArrowheads="1"/>
                </p:cNvSpPr>
                <p:nvPr/>
              </p:nvSpPr>
              <p:spPr bwMode="auto">
                <a:xfrm>
                  <a:off x="572" y="3015"/>
                  <a:ext cx="1219" cy="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15 KW</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2000">
                    <a:solidFill>
                      <a:srgbClr val="000000"/>
                    </a:solidFill>
                    <a:cs typeface="Times New Roman" pitchFamily="18" charset="0"/>
                  </a:endParaRPr>
                </a:p>
              </p:txBody>
            </p:sp>
            <p:sp>
              <p:nvSpPr>
                <p:cNvPr id="238624" name="Rectangle 52"/>
                <p:cNvSpPr>
                  <a:spLocks noChangeArrowheads="1"/>
                </p:cNvSpPr>
                <p:nvPr/>
              </p:nvSpPr>
              <p:spPr bwMode="auto">
                <a:xfrm>
                  <a:off x="532" y="3015"/>
                  <a:ext cx="1299" cy="70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38617" name="Group 53"/>
              <p:cNvGrpSpPr>
                <a:grpSpLocks/>
              </p:cNvGrpSpPr>
              <p:nvPr/>
            </p:nvGrpSpPr>
            <p:grpSpPr bwMode="auto">
              <a:xfrm>
                <a:off x="1832" y="3015"/>
                <a:ext cx="1258" cy="699"/>
                <a:chOff x="1832" y="3015"/>
                <a:chExt cx="1258" cy="699"/>
              </a:xfrm>
            </p:grpSpPr>
            <p:sp>
              <p:nvSpPr>
                <p:cNvPr id="238621" name="Rectangle 54"/>
                <p:cNvSpPr>
                  <a:spLocks noChangeArrowheads="1"/>
                </p:cNvSpPr>
                <p:nvPr/>
              </p:nvSpPr>
              <p:spPr bwMode="auto">
                <a:xfrm>
                  <a:off x="1871" y="3015"/>
                  <a:ext cx="1180" cy="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15 KW</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400 V</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2000">
                    <a:solidFill>
                      <a:srgbClr val="000000"/>
                    </a:solidFill>
                    <a:cs typeface="Times New Roman" pitchFamily="18" charset="0"/>
                  </a:endParaRPr>
                </a:p>
              </p:txBody>
            </p:sp>
            <p:sp>
              <p:nvSpPr>
                <p:cNvPr id="238622" name="Rectangle 55"/>
                <p:cNvSpPr>
                  <a:spLocks noChangeArrowheads="1"/>
                </p:cNvSpPr>
                <p:nvPr/>
              </p:nvSpPr>
              <p:spPr bwMode="auto">
                <a:xfrm>
                  <a:off x="1832" y="3015"/>
                  <a:ext cx="1259" cy="70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38618" name="Group 56"/>
              <p:cNvGrpSpPr>
                <a:grpSpLocks/>
              </p:cNvGrpSpPr>
              <p:nvPr/>
            </p:nvGrpSpPr>
            <p:grpSpPr bwMode="auto">
              <a:xfrm>
                <a:off x="3091" y="3015"/>
                <a:ext cx="892" cy="699"/>
                <a:chOff x="3091" y="3015"/>
                <a:chExt cx="892" cy="699"/>
              </a:xfrm>
            </p:grpSpPr>
            <p:sp>
              <p:nvSpPr>
                <p:cNvPr id="238619" name="Rectangle 57"/>
                <p:cNvSpPr>
                  <a:spLocks noChangeArrowheads="1"/>
                </p:cNvSpPr>
                <p:nvPr/>
              </p:nvSpPr>
              <p:spPr bwMode="auto">
                <a:xfrm>
                  <a:off x="3130" y="3015"/>
                  <a:ext cx="814" cy="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15 KW</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000">
                      <a:solidFill>
                        <a:srgbClr val="000000"/>
                      </a:solidFill>
                      <a:cs typeface="Times New Roman" pitchFamily="18" charset="0"/>
                    </a:rPr>
                    <a:t>400 V</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2000">
                    <a:solidFill>
                      <a:srgbClr val="000000"/>
                    </a:solidFill>
                    <a:cs typeface="Times New Roman" pitchFamily="18" charset="0"/>
                  </a:endParaRPr>
                </a:p>
              </p:txBody>
            </p:sp>
            <p:sp>
              <p:nvSpPr>
                <p:cNvPr id="238620" name="Rectangle 58"/>
                <p:cNvSpPr>
                  <a:spLocks noChangeArrowheads="1"/>
                </p:cNvSpPr>
                <p:nvPr/>
              </p:nvSpPr>
              <p:spPr bwMode="auto">
                <a:xfrm>
                  <a:off x="3091" y="3015"/>
                  <a:ext cx="893" cy="70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sp>
          <p:nvSpPr>
            <p:cNvPr id="238600" name="Rectangle 59"/>
            <p:cNvSpPr>
              <a:spLocks noChangeArrowheads="1"/>
            </p:cNvSpPr>
            <p:nvPr/>
          </p:nvSpPr>
          <p:spPr bwMode="auto">
            <a:xfrm>
              <a:off x="0" y="600"/>
              <a:ext cx="5472" cy="3120"/>
            </a:xfrm>
            <a:prstGeom prst="rect">
              <a:avLst/>
            </a:prstGeom>
            <a:noFill/>
            <a:ln w="111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sp>
        <p:nvSpPr>
          <p:cNvPr id="238597" name="Rectangle 60"/>
          <p:cNvSpPr>
            <a:spLocks noChangeArrowheads="1"/>
          </p:cNvSpPr>
          <p:nvPr/>
        </p:nvSpPr>
        <p:spPr bwMode="auto">
          <a:xfrm>
            <a:off x="3440" y="5259389"/>
            <a:ext cx="990600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200">
                <a:solidFill>
                  <a:srgbClr val="000000"/>
                </a:solidFill>
                <a:cs typeface="Times New Roman" pitchFamily="18" charset="0"/>
              </a:rPr>
              <a:t>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1200">
              <a:solidFill>
                <a:srgbClr val="000000"/>
              </a:solidFill>
              <a:cs typeface="Times New Roman" pitchFamily="18" charset="0"/>
            </a:endParaRPr>
          </a:p>
        </p:txBody>
      </p:sp>
      <p:sp>
        <p:nvSpPr>
          <p:cNvPr id="2" name="Slide Number Placeholder 1"/>
          <p:cNvSpPr>
            <a:spLocks noGrp="1"/>
          </p:cNvSpPr>
          <p:nvPr>
            <p:ph type="sldNum" sz="quarter" idx="10"/>
          </p:nvPr>
        </p:nvSpPr>
        <p:spPr/>
        <p:txBody>
          <a:bodyPr/>
          <a:lstStyle/>
          <a:p>
            <a:pPr>
              <a:defRPr/>
            </a:pPr>
            <a:fld id="{4648431A-25AF-4B97-BFFE-EBC46C4675E8}" type="slidenum">
              <a:rPr lang="tr-TR" smtClean="0"/>
              <a:pPr>
                <a:defRPr/>
              </a:pPr>
              <a:t>66</a:t>
            </a:fld>
            <a:endParaRPr lang="tr-TR"/>
          </a:p>
        </p:txBody>
      </p:sp>
    </p:spTree>
    <p:extLst>
      <p:ext uri="{BB962C8B-B14F-4D97-AF65-F5344CB8AC3E}">
        <p14:creationId xmlns:p14="http://schemas.microsoft.com/office/powerpoint/2010/main" val="3290596411"/>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1"/>
          <p:cNvSpPr txBox="1">
            <a:spLocks noChangeArrowheads="1"/>
          </p:cNvSpPr>
          <p:nvPr/>
        </p:nvSpPr>
        <p:spPr bwMode="auto">
          <a:xfrm>
            <a:off x="4566048" y="2143126"/>
            <a:ext cx="4798219" cy="197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lnSpc>
                <a:spcPct val="90000"/>
              </a:lnSpc>
              <a:spcBef>
                <a:spcPts val="500"/>
              </a:spcBef>
              <a:buClr>
                <a:srgbClr val="FF0000"/>
              </a:buClr>
              <a:buFont typeface="Wingdings" pitchFamily="2" charset="2"/>
              <a:buChar char=""/>
            </a:pPr>
            <a:r>
              <a:rPr lang="tr-TR" sz="3200">
                <a:solidFill>
                  <a:schemeClr val="tx1"/>
                </a:solidFill>
                <a:latin typeface="Arial" charset="0"/>
                <a:cs typeface="Times New Roman" pitchFamily="18" charset="0"/>
              </a:rPr>
              <a:t>Yeterli elektrik bilgisi olmayan kişiler elektrikle ilgili işlem yapmaya çalışmamalıdır.</a:t>
            </a:r>
          </a:p>
          <a:p>
            <a:pPr algn="just" eaLnBrk="1" hangingPunct="1">
              <a:lnSpc>
                <a:spcPct val="90000"/>
              </a:lnSpc>
              <a:spcBef>
                <a:spcPts val="500"/>
              </a:spcBef>
              <a:buClrTx/>
              <a:buSzTx/>
              <a:buFontTx/>
              <a:buNone/>
            </a:pPr>
            <a:endParaRPr lang="tr-TR" sz="3200">
              <a:solidFill>
                <a:schemeClr val="tx1"/>
              </a:solidFill>
              <a:latin typeface="Arial" charset="0"/>
              <a:cs typeface="Times New Roman" pitchFamily="18" charset="0"/>
            </a:endParaRPr>
          </a:p>
          <a:p>
            <a:pPr algn="just" eaLnBrk="1" hangingPunct="1">
              <a:lnSpc>
                <a:spcPct val="90000"/>
              </a:lnSpc>
              <a:spcBef>
                <a:spcPts val="500"/>
              </a:spcBef>
              <a:buClr>
                <a:srgbClr val="FF0000"/>
              </a:buClr>
              <a:buFont typeface="Wingdings" pitchFamily="2" charset="2"/>
              <a:buChar char=""/>
            </a:pPr>
            <a:r>
              <a:rPr lang="tr-TR" sz="3200">
                <a:solidFill>
                  <a:schemeClr val="tx1"/>
                </a:solidFill>
                <a:latin typeface="Arial" charset="0"/>
                <a:cs typeface="Times New Roman" pitchFamily="18" charset="0"/>
              </a:rPr>
              <a:t>SONUÇ; ÖLÜM olabilir! </a:t>
            </a:r>
          </a:p>
          <a:p>
            <a:pPr algn="just" eaLnBrk="1" hangingPunct="1">
              <a:lnSpc>
                <a:spcPct val="90000"/>
              </a:lnSpc>
              <a:spcBef>
                <a:spcPts val="500"/>
              </a:spcBef>
              <a:buClrTx/>
              <a:buSzTx/>
              <a:buFontTx/>
              <a:buNone/>
            </a:pPr>
            <a:endParaRPr lang="tr-TR" sz="2000">
              <a:solidFill>
                <a:srgbClr val="002060"/>
              </a:solidFill>
              <a:latin typeface="Arial" charset="0"/>
              <a:cs typeface="Times New Roman" pitchFamily="18" charset="0"/>
            </a:endParaRPr>
          </a:p>
        </p:txBody>
      </p:sp>
      <p:pic>
        <p:nvPicPr>
          <p:cNvPr id="2396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60" y="796925"/>
            <a:ext cx="4230688" cy="5202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7" name="Text Box 3"/>
          <p:cNvSpPr txBox="1">
            <a:spLocks noChangeArrowheads="1"/>
          </p:cNvSpPr>
          <p:nvPr/>
        </p:nvSpPr>
        <p:spPr bwMode="auto">
          <a:xfrm>
            <a:off x="742950" y="0"/>
            <a:ext cx="84201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b="1" smtClean="0">
                <a:solidFill>
                  <a:srgbClr val="0000CC"/>
                </a:solidFill>
                <a:effectLst>
                  <a:outerShdw blurRad="38100" dist="38100" dir="2700000" algn="tl">
                    <a:srgbClr val="C0C0C0"/>
                  </a:outerShdw>
                </a:effectLst>
                <a:latin typeface="Arial Rounded MT Bold" pitchFamily="32" charset="0"/>
                <a:cs typeface="Times New Roman" pitchFamily="16" charset="0"/>
              </a:rPr>
              <a:t>Genel Güvenlik</a:t>
            </a:r>
            <a:r>
              <a:rPr lang="tr-TR" sz="3600" smtClean="0">
                <a:solidFill>
                  <a:srgbClr val="0000CC"/>
                </a:solidFill>
                <a:effectLst>
                  <a:outerShdw blurRad="38100" dist="38100" dir="2700000" algn="tl">
                    <a:srgbClr val="C0C0C0"/>
                  </a:outerShdw>
                </a:effectLst>
                <a:latin typeface="Arial Rounded MT Bold" pitchFamily="32" charset="0"/>
              </a:rPr>
              <a:t> </a:t>
            </a:r>
          </a:p>
        </p:txBody>
      </p:sp>
      <p:sp>
        <p:nvSpPr>
          <p:cNvPr id="239621" name="Slide Number Placeholder 2"/>
          <p:cNvSpPr>
            <a:spLocks noGrp="1"/>
          </p:cNvSpPr>
          <p:nvPr>
            <p:ph type="sldNum" sz="quarter" idx="10"/>
          </p:nvPr>
        </p:nvSpPr>
        <p:spPr>
          <a:noFill/>
        </p:spPr>
        <p:txBody>
          <a:bodyPr/>
          <a:lstStyle>
            <a:lvl1pPr eaLnBrk="0" hangingPunct="0">
              <a:tabLst>
                <a:tab pos="723900" algn="l"/>
                <a:tab pos="1447800" algn="l"/>
              </a:tabLst>
              <a:defRPr sz="2400">
                <a:solidFill>
                  <a:schemeClr val="bg1"/>
                </a:solidFill>
                <a:latin typeface="Times New Roman" pitchFamily="18" charset="0"/>
              </a:defRPr>
            </a:lvl1pPr>
            <a:lvl2pPr eaLnBrk="0" hangingPunct="0">
              <a:tabLst>
                <a:tab pos="723900" algn="l"/>
                <a:tab pos="1447800" algn="l"/>
              </a:tabLst>
              <a:defRPr sz="2400">
                <a:solidFill>
                  <a:schemeClr val="bg1"/>
                </a:solidFill>
                <a:latin typeface="Times New Roman" pitchFamily="18" charset="0"/>
              </a:defRPr>
            </a:lvl2pPr>
            <a:lvl3pPr eaLnBrk="0" hangingPunct="0">
              <a:tabLst>
                <a:tab pos="723900" algn="l"/>
                <a:tab pos="1447800" algn="l"/>
              </a:tabLst>
              <a:defRPr sz="2400">
                <a:solidFill>
                  <a:schemeClr val="bg1"/>
                </a:solidFill>
                <a:latin typeface="Times New Roman" pitchFamily="18" charset="0"/>
              </a:defRPr>
            </a:lvl3pPr>
            <a:lvl4pPr eaLnBrk="0" hangingPunct="0">
              <a:tabLst>
                <a:tab pos="723900" algn="l"/>
                <a:tab pos="1447800" algn="l"/>
              </a:tabLst>
              <a:defRPr sz="2400">
                <a:solidFill>
                  <a:schemeClr val="bg1"/>
                </a:solidFill>
                <a:latin typeface="Times New Roman" pitchFamily="18" charset="0"/>
              </a:defRPr>
            </a:lvl4pPr>
            <a:lvl5pPr eaLnBrk="0" hangingPunct="0">
              <a:tabLst>
                <a:tab pos="723900" algn="l"/>
                <a:tab pos="14478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7800" algn="l"/>
              </a:tabLst>
              <a:defRPr sz="2400">
                <a:solidFill>
                  <a:schemeClr val="bg1"/>
                </a:solidFill>
                <a:latin typeface="Times New Roman" pitchFamily="18" charset="0"/>
              </a:defRPr>
            </a:lvl9pPr>
          </a:lstStyle>
          <a:p>
            <a:pPr eaLnBrk="1" hangingPunct="1">
              <a:buFont typeface="Times New Roman" pitchFamily="18" charset="0"/>
              <a:buNone/>
            </a:pPr>
            <a:fld id="{9113F940-E08B-46BA-B555-C50C235544B2}" type="slidenum">
              <a:rPr lang="tr-TR" sz="1400" smtClean="0">
                <a:solidFill>
                  <a:srgbClr val="FFFFFF"/>
                </a:solidFill>
              </a:rPr>
              <a:pPr eaLnBrk="1" hangingPunct="1">
                <a:buFont typeface="Times New Roman" pitchFamily="18" charset="0"/>
                <a:buNone/>
              </a:pPr>
              <a:t>67</a:t>
            </a:fld>
            <a:endParaRPr lang="tr-TR" sz="1400" smtClean="0">
              <a:solidFill>
                <a:srgbClr val="FFFFFF"/>
              </a:solidFill>
            </a:endParaRPr>
          </a:p>
        </p:txBody>
      </p:sp>
    </p:spTree>
    <p:extLst>
      <p:ext uri="{BB962C8B-B14F-4D97-AF65-F5344CB8AC3E}">
        <p14:creationId xmlns:p14="http://schemas.microsoft.com/office/powerpoint/2010/main" val="1233138779"/>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additive="repl">
                                        <p:cTn id="6" dur="1" fill="hold">
                                          <p:stCondLst>
                                            <p:cond delay="0"/>
                                          </p:stCondLst>
                                        </p:cTn>
                                        <p:tgtEl>
                                          <p:spTgt spid="57345">
                                            <p:txEl>
                                              <p:pRg st="0" end="0"/>
                                            </p:txEl>
                                          </p:spTgt>
                                        </p:tgtEl>
                                        <p:attrNameLst>
                                          <p:attrName>style.visibility</p:attrName>
                                        </p:attrNameLst>
                                      </p:cBhvr>
                                      <p:to>
                                        <p:strVal val="visible"/>
                                      </p:to>
                                    </p:set>
                                    <p:anim calcmode="lin" valueType="num">
                                      <p:cBhvr>
                                        <p:cTn id="7" dur="500" fill="hold"/>
                                        <p:tgtEl>
                                          <p:spTgt spid="57345">
                                            <p:txEl>
                                              <p:pRg st="0" end="0"/>
                                            </p:txEl>
                                          </p:spTgt>
                                        </p:tgtEl>
                                        <p:attrNameLst>
                                          <p:attrName>ppt_x</p:attrName>
                                        </p:attrNameLst>
                                      </p:cBhvr>
                                      <p:tavLst>
                                        <p:tav tm="100000">
                                          <p:val>
                                            <p:strVal val="1+#ppt_w/2"/>
                                          </p:val>
                                        </p:tav>
                                        <p:tav>
                                          <p:val>
                                            <p:strVal val="#ppt_x"/>
                                          </p:val>
                                        </p:tav>
                                      </p:tavLst>
                                    </p:anim>
                                    <p:anim calcmode="lin" valueType="num">
                                      <p:cBhvr>
                                        <p:cTn id="8" dur="500" fill="hold"/>
                                        <p:tgtEl>
                                          <p:spTgt spid="57345">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additive="repl">
                                        <p:cTn id="12" dur="1" fill="hold">
                                          <p:stCondLst>
                                            <p:cond delay="0"/>
                                          </p:stCondLst>
                                        </p:cTn>
                                        <p:tgtEl>
                                          <p:spTgt spid="57345">
                                            <p:txEl>
                                              <p:pRg st="2" end="2"/>
                                            </p:txEl>
                                          </p:spTgt>
                                        </p:tgtEl>
                                        <p:attrNameLst>
                                          <p:attrName>style.visibility</p:attrName>
                                        </p:attrNameLst>
                                      </p:cBhvr>
                                      <p:to>
                                        <p:strVal val="visible"/>
                                      </p:to>
                                    </p:set>
                                    <p:anim calcmode="lin" valueType="num">
                                      <p:cBhvr>
                                        <p:cTn id="13" dur="500" fill="hold"/>
                                        <p:tgtEl>
                                          <p:spTgt spid="57345">
                                            <p:txEl>
                                              <p:pRg st="2" end="2"/>
                                            </p:txEl>
                                          </p:spTgt>
                                        </p:tgtEl>
                                        <p:attrNameLst>
                                          <p:attrName>ppt_x</p:attrName>
                                        </p:attrNameLst>
                                      </p:cBhvr>
                                      <p:tavLst>
                                        <p:tav tm="100000">
                                          <p:val>
                                            <p:strVal val="1+#ppt_w/2"/>
                                          </p:val>
                                        </p:tav>
                                        <p:tav>
                                          <p:val>
                                            <p:strVal val="#ppt_x"/>
                                          </p:val>
                                        </p:tav>
                                      </p:tavLst>
                                    </p:anim>
                                    <p:anim calcmode="lin" valueType="num">
                                      <p:cBhvr>
                                        <p:cTn id="14" dur="500" fill="hold"/>
                                        <p:tgtEl>
                                          <p:spTgt spid="57345">
                                            <p:txEl>
                                              <p:pRg st="2" end="2"/>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200" smtClean="0">
                <a:solidFill>
                  <a:srgbClr val="0000CC"/>
                </a:solidFill>
                <a:effectLst>
                  <a:outerShdw blurRad="38100" dist="38100" dir="2700000" algn="tl">
                    <a:srgbClr val="C0C0C0"/>
                  </a:outerShdw>
                </a:effectLst>
                <a:latin typeface="Arial Rounded MT Bold" pitchFamily="32" charset="0"/>
              </a:rPr>
              <a:t>AŞIRI AKIMLARDAN KORUNMAK</a:t>
            </a:r>
          </a:p>
        </p:txBody>
      </p:sp>
      <p:sp>
        <p:nvSpPr>
          <p:cNvPr id="60418" name="Text Box 2"/>
          <p:cNvSpPr txBox="1">
            <a:spLocks noChangeArrowheads="1"/>
          </p:cNvSpPr>
          <p:nvPr/>
        </p:nvSpPr>
        <p:spPr bwMode="auto">
          <a:xfrm>
            <a:off x="773906" y="1071564"/>
            <a:ext cx="8585200" cy="128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1pPr>
            <a:lvl2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2pPr>
            <a:lvl3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3pPr>
            <a:lvl4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4pPr>
            <a:lvl5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9pPr>
          </a:lstStyle>
          <a:p>
            <a:pPr algn="just" eaLnBrk="1" hangingPunct="1">
              <a:spcBef>
                <a:spcPts val="500"/>
              </a:spcBef>
            </a:pPr>
            <a:r>
              <a:rPr lang="tr-TR" sz="2000">
                <a:solidFill>
                  <a:srgbClr val="002060"/>
                </a:solidFill>
                <a:latin typeface="Arial" charset="0"/>
              </a:rPr>
              <a:t>	</a:t>
            </a:r>
            <a:r>
              <a:rPr lang="tr-TR" sz="3600">
                <a:solidFill>
                  <a:schemeClr val="tx1"/>
                </a:solidFill>
                <a:latin typeface="Arial" charset="0"/>
              </a:rPr>
              <a:t>Tesislerdeki elektrik donanımlarının aşırı akımlara karşı korunması  genel olarak  </a:t>
            </a:r>
            <a:r>
              <a:rPr lang="tr-TR" sz="3600">
                <a:solidFill>
                  <a:srgbClr val="FF0000"/>
                </a:solidFill>
                <a:latin typeface="Arial" charset="0"/>
              </a:rPr>
              <a:t>SİGORTALAR VEYA KAÇAK AKIM RÖLELERİ (Toprak Otomatikleri ELCB)</a:t>
            </a:r>
            <a:r>
              <a:rPr lang="tr-TR" sz="3600">
                <a:solidFill>
                  <a:srgbClr val="002060"/>
                </a:solidFill>
                <a:latin typeface="Arial" charset="0"/>
              </a:rPr>
              <a:t>ile yapılır.</a:t>
            </a:r>
          </a:p>
        </p:txBody>
      </p:sp>
      <p:pic>
        <p:nvPicPr>
          <p:cNvPr id="2406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798" y="3965575"/>
            <a:ext cx="2277004" cy="2776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0645"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AE031386-0E5F-4FBE-954A-1DE162A07173}" type="slidenum">
              <a:rPr lang="tr-TR" sz="1400" smtClean="0">
                <a:solidFill>
                  <a:srgbClr val="FFFFFF"/>
                </a:solidFill>
              </a:rPr>
              <a:pPr eaLnBrk="1" hangingPunct="1">
                <a:buFont typeface="Times New Roman" pitchFamily="18" charset="0"/>
                <a:buNone/>
              </a:pPr>
              <a:t>68</a:t>
            </a:fld>
            <a:endParaRPr lang="tr-TR" sz="1400" smtClean="0">
              <a:solidFill>
                <a:srgbClr val="FFFFFF"/>
              </a:solidFill>
            </a:endParaRPr>
          </a:p>
        </p:txBody>
      </p:sp>
    </p:spTree>
    <p:extLst>
      <p:ext uri="{BB962C8B-B14F-4D97-AF65-F5344CB8AC3E}">
        <p14:creationId xmlns:p14="http://schemas.microsoft.com/office/powerpoint/2010/main" val="3897477622"/>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additive="repl">
                                        <p:cTn id="6" dur="1" fill="hold">
                                          <p:stCondLst>
                                            <p:cond delay="0"/>
                                          </p:stCondLst>
                                        </p:cTn>
                                        <p:tgtEl>
                                          <p:spTgt spid="60418">
                                            <p:txEl>
                                              <p:pRg st="0" end="0"/>
                                            </p:txEl>
                                          </p:spTgt>
                                        </p:tgtEl>
                                        <p:attrNameLst>
                                          <p:attrName>style.visibility</p:attrName>
                                        </p:attrNameLst>
                                      </p:cBhvr>
                                      <p:to>
                                        <p:strVal val="visible"/>
                                      </p:to>
                                    </p:set>
                                    <p:animEffect transition="in" filter="diamond(in)">
                                      <p:cBhvr additive="repl">
                                        <p:cTn id="7" dur="1000"/>
                                        <p:tgtEl>
                                          <p:spTgt spid="604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smtClean="0">
                <a:solidFill>
                  <a:srgbClr val="0000CC"/>
                </a:solidFill>
                <a:effectLst>
                  <a:outerShdw blurRad="38100" dist="38100" dir="2700000" algn="tl">
                    <a:srgbClr val="C0C0C0"/>
                  </a:outerShdw>
                </a:effectLst>
                <a:latin typeface="Arial Rounded MT Bold" pitchFamily="32" charset="0"/>
              </a:rPr>
              <a:t>SIFIRLAMA</a:t>
            </a:r>
          </a:p>
        </p:txBody>
      </p:sp>
      <p:sp>
        <p:nvSpPr>
          <p:cNvPr id="61442" name="Text Box 2"/>
          <p:cNvSpPr txBox="1">
            <a:spLocks noChangeArrowheads="1"/>
          </p:cNvSpPr>
          <p:nvPr/>
        </p:nvSpPr>
        <p:spPr bwMode="auto">
          <a:xfrm>
            <a:off x="928687" y="838200"/>
            <a:ext cx="8337550" cy="188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spcBef>
                <a:spcPts val="500"/>
              </a:spcBef>
              <a:buClr>
                <a:srgbClr val="FF0000"/>
              </a:buClr>
              <a:buFont typeface="Wingdings" pitchFamily="2" charset="2"/>
              <a:buChar char=""/>
            </a:pPr>
            <a:r>
              <a:rPr lang="tr-TR">
                <a:solidFill>
                  <a:schemeClr val="tx1"/>
                </a:solidFill>
                <a:latin typeface="Arial" charset="0"/>
              </a:rPr>
              <a:t>Elektrikli aygıtların metal bölümleriyle nötr iletkeninin birbirine bağlanmasına sıfırlama denir. Topraklamaya göre daha kolay ve ucuz olan sıfırlama yönteminde, elektrikli aygıtta herhangi bir kaçak olduğunda kısa devre oluşur ve sigorta atarak cihazın enerjisini keser.(KKTC de evlerde uygulaması yoktur.Trafolarda yapılır)</a:t>
            </a:r>
          </a:p>
        </p:txBody>
      </p:sp>
      <p:pic>
        <p:nvPicPr>
          <p:cNvPr id="2416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407" y="3573464"/>
            <a:ext cx="5928122" cy="3284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1669"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35AC71AE-7F1B-40EC-B003-02AF849276D0}" type="slidenum">
              <a:rPr lang="tr-TR" sz="1400" smtClean="0">
                <a:solidFill>
                  <a:srgbClr val="FFFFFF"/>
                </a:solidFill>
              </a:rPr>
              <a:pPr eaLnBrk="1" hangingPunct="1">
                <a:buFont typeface="Times New Roman" pitchFamily="18" charset="0"/>
                <a:buNone/>
              </a:pPr>
              <a:t>69</a:t>
            </a:fld>
            <a:endParaRPr lang="tr-TR" sz="1400" smtClean="0">
              <a:solidFill>
                <a:srgbClr val="FFFFFF"/>
              </a:solidFill>
            </a:endParaRPr>
          </a:p>
        </p:txBody>
      </p:sp>
    </p:spTree>
    <p:extLst>
      <p:ext uri="{BB962C8B-B14F-4D97-AF65-F5344CB8AC3E}">
        <p14:creationId xmlns:p14="http://schemas.microsoft.com/office/powerpoint/2010/main" val="3231133105"/>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fill="hold" nodeType="clickEffect">
                                  <p:stCondLst>
                                    <p:cond delay="0"/>
                                  </p:stCondLst>
                                  <p:childTnLst>
                                    <p:set>
                                      <p:cBhvr additive="repl">
                                        <p:cTn id="6" dur="1" fill="hold">
                                          <p:stCondLst>
                                            <p:cond delay="0"/>
                                          </p:stCondLst>
                                        </p:cTn>
                                        <p:tgtEl>
                                          <p:spTgt spid="61442">
                                            <p:txEl>
                                              <p:pRg st="0" end="0"/>
                                            </p:txEl>
                                          </p:spTgt>
                                        </p:tgtEl>
                                        <p:attrNameLst>
                                          <p:attrName>style.visibility</p:attrName>
                                        </p:attrNameLst>
                                      </p:cBhvr>
                                      <p:to>
                                        <p:strVal val="visible"/>
                                      </p:to>
                                    </p:set>
                                    <p:anim calcmode="lin" valueType="num">
                                      <p:cBhvr additive="repl">
                                        <p:cTn id="7" dur="1000" fill="hold"/>
                                        <p:tgtEl>
                                          <p:spTgt spid="61442">
                                            <p:txEl>
                                              <p:pRg st="0" end="0"/>
                                            </p:txEl>
                                          </p:spTgt>
                                        </p:tgtEl>
                                        <p:attrNameLst>
                                          <p:attrName>ppt_w</p:attrName>
                                        </p:attrNameLst>
                                      </p:cBhvr>
                                      <p:tavLst>
                                        <p:tav tm="100000">
                                          <p:val>
                                            <p:strVal val="#ppt_w*0.70"/>
                                          </p:val>
                                        </p:tav>
                                        <p:tav>
                                          <p:val>
                                            <p:strVal val="#ppt_w"/>
                                          </p:val>
                                        </p:tav>
                                      </p:tavLst>
                                    </p:anim>
                                    <p:anim calcmode="lin" valueType="num">
                                      <p:cBhvr additive="repl">
                                        <p:cTn id="8" dur="1000" fill="hold"/>
                                        <p:tgtEl>
                                          <p:spTgt spid="61442">
                                            <p:txEl>
                                              <p:pRg st="0" end="0"/>
                                            </p:txEl>
                                          </p:spTgt>
                                        </p:tgtEl>
                                        <p:attrNameLst>
                                          <p:attrName>ppt_h</p:attrName>
                                        </p:attrNameLst>
                                      </p:cBhvr>
                                      <p:tavLst>
                                        <p:tav tm="100000">
                                          <p:val>
                                            <p:strVal val="#ppt_h"/>
                                          </p:val>
                                        </p:tav>
                                        <p:tav>
                                          <p:val>
                                            <p:strVal val="#ppt_h"/>
                                          </p:val>
                                        </p:tav>
                                      </p:tavLst>
                                    </p:anim>
                                    <p:animEffect transition="in" filter="fade">
                                      <p:cBhvr additive="repl">
                                        <p:cTn id="9" dur="1000"/>
                                        <p:tgtEl>
                                          <p:spTgt spid="614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Başlık 1"/>
          <p:cNvSpPr>
            <a:spLocks noGrp="1"/>
          </p:cNvSpPr>
          <p:nvPr>
            <p:ph type="title"/>
          </p:nvPr>
        </p:nvSpPr>
        <p:spPr/>
        <p:txBody>
          <a:bodyPr/>
          <a:lstStyle/>
          <a:p>
            <a:pPr eaLnBrk="1" hangingPunct="1"/>
            <a:r>
              <a:rPr lang="tr-TR" b="1" smtClean="0"/>
              <a:t>Tanımlar</a:t>
            </a:r>
          </a:p>
        </p:txBody>
      </p:sp>
      <p:sp>
        <p:nvSpPr>
          <p:cNvPr id="3" name="İçerik Yer Tutucusu 2"/>
          <p:cNvSpPr>
            <a:spLocks noGrp="1"/>
          </p:cNvSpPr>
          <p:nvPr>
            <p:ph idx="1"/>
          </p:nvPr>
        </p:nvSpPr>
        <p:spPr>
          <a:xfrm>
            <a:off x="495300" y="1600201"/>
            <a:ext cx="8915400" cy="3413125"/>
          </a:xfrm>
        </p:spPr>
        <p:txBody>
          <a:bodyPr rtlCol="0">
            <a:normAutofit fontScale="92500" lnSpcReduction="10000"/>
          </a:bodyPr>
          <a:lstStyle/>
          <a:p>
            <a:pPr eaLnBrk="1" fontAlgn="auto" hangingPunct="1">
              <a:spcAft>
                <a:spcPts val="0"/>
              </a:spcAft>
              <a:buFont typeface="Arial" pitchFamily="34" charset="0"/>
              <a:buChar char="•"/>
              <a:defRPr/>
            </a:pPr>
            <a:r>
              <a:rPr lang="tr-TR" u="sng" dirty="0" smtClean="0">
                <a:solidFill>
                  <a:srgbClr val="FF0000"/>
                </a:solidFill>
              </a:rPr>
              <a:t>Elektrik Akımı: </a:t>
            </a:r>
            <a:r>
              <a:rPr lang="tr-TR" dirty="0" smtClean="0">
                <a:solidFill>
                  <a:schemeClr val="tx1"/>
                </a:solidFill>
                <a:cs typeface="Times New Roman" pitchFamily="18" charset="0"/>
              </a:rPr>
              <a:t>İletkenden birim zamanda geçen elektrik yükü (elektron) miktarına </a:t>
            </a:r>
            <a:r>
              <a:rPr lang="tr-TR" dirty="0" smtClean="0">
                <a:solidFill>
                  <a:srgbClr val="FF0000"/>
                </a:solidFill>
                <a:cs typeface="Times New Roman" pitchFamily="18" charset="0"/>
              </a:rPr>
              <a:t>Akım</a:t>
            </a:r>
            <a:r>
              <a:rPr lang="tr-TR" dirty="0" smtClean="0">
                <a:solidFill>
                  <a:schemeClr val="tx1"/>
                </a:solidFill>
              </a:rPr>
              <a:t> </a:t>
            </a:r>
            <a:r>
              <a:rPr lang="tr-TR" dirty="0" smtClean="0">
                <a:solidFill>
                  <a:schemeClr val="tx1"/>
                </a:solidFill>
                <a:cs typeface="Times New Roman" pitchFamily="18" charset="0"/>
              </a:rPr>
              <a:t>denir</a:t>
            </a:r>
            <a:r>
              <a:rPr lang="tr-TR" sz="4400" dirty="0" smtClean="0">
                <a:solidFill>
                  <a:schemeClr val="tx1"/>
                </a:solidFill>
              </a:rPr>
              <a:t>.   </a:t>
            </a:r>
          </a:p>
          <a:p>
            <a:pPr eaLnBrk="1" fontAlgn="auto" hangingPunct="1">
              <a:spcAft>
                <a:spcPts val="0"/>
              </a:spcAft>
              <a:buFont typeface="Arial" pitchFamily="34" charset="0"/>
              <a:buChar char="•"/>
              <a:defRPr/>
            </a:pPr>
            <a:endParaRPr lang="tr-TR" sz="4400" dirty="0"/>
          </a:p>
          <a:p>
            <a:pPr eaLnBrk="1" fontAlgn="auto" hangingPunct="1">
              <a:spcAft>
                <a:spcPts val="0"/>
              </a:spcAft>
              <a:buFont typeface="Arial" pitchFamily="34" charset="0"/>
              <a:buChar char="•"/>
              <a:defRPr/>
            </a:pPr>
            <a:r>
              <a:rPr lang="tr-TR" dirty="0" smtClean="0">
                <a:solidFill>
                  <a:schemeClr val="tx1"/>
                </a:solidFill>
              </a:rPr>
              <a:t>Birimi:</a:t>
            </a:r>
            <a:r>
              <a:rPr lang="tr-TR" dirty="0" smtClean="0">
                <a:solidFill>
                  <a:srgbClr val="FF0000"/>
                </a:solidFill>
              </a:rPr>
              <a:t> Amper’dir</a:t>
            </a:r>
            <a:r>
              <a:rPr lang="tr-TR" dirty="0" smtClean="0">
                <a:solidFill>
                  <a:schemeClr val="tx1"/>
                </a:solidFill>
              </a:rPr>
              <a:t>.</a:t>
            </a:r>
            <a:endParaRPr lang="tr-TR" sz="4400" dirty="0" smtClean="0">
              <a:solidFill>
                <a:schemeClr val="tx1"/>
              </a:solidFill>
            </a:endParaRPr>
          </a:p>
          <a:p>
            <a:pPr eaLnBrk="1" fontAlgn="auto" hangingPunct="1">
              <a:spcAft>
                <a:spcPts val="0"/>
              </a:spcAft>
              <a:buFont typeface="Arial" pitchFamily="34" charset="0"/>
              <a:buChar char="•"/>
              <a:defRPr/>
            </a:pPr>
            <a:r>
              <a:rPr lang="tr-TR" dirty="0" smtClean="0">
                <a:solidFill>
                  <a:schemeClr val="tx1"/>
                </a:solidFill>
                <a:cs typeface="Times New Roman" pitchFamily="18" charset="0"/>
              </a:rPr>
              <a:t>Akım, elektronların hareketiyle ortaya çıkar ve artı </a:t>
            </a:r>
            <a:r>
              <a:rPr lang="tr-TR" dirty="0" smtClean="0">
                <a:solidFill>
                  <a:schemeClr val="tx1"/>
                </a:solidFill>
              </a:rPr>
              <a:t> </a:t>
            </a:r>
            <a:r>
              <a:rPr lang="tr-TR" dirty="0" smtClean="0">
                <a:solidFill>
                  <a:schemeClr val="tx1"/>
                </a:solidFill>
                <a:cs typeface="Times New Roman" pitchFamily="18" charset="0"/>
              </a:rPr>
              <a:t>(+) uçtan eksi (-) uca doğru akar.</a:t>
            </a:r>
          </a:p>
          <a:p>
            <a:pPr eaLnBrk="1" fontAlgn="auto" hangingPunct="1">
              <a:spcAft>
                <a:spcPts val="0"/>
              </a:spcAft>
              <a:buFont typeface="Arial" pitchFamily="34" charset="0"/>
              <a:buChar char="•"/>
              <a:defRPr/>
            </a:pPr>
            <a:endParaRPr lang="tr-TR" u="sng" dirty="0">
              <a:solidFill>
                <a:schemeClr val="tx2">
                  <a:lumMod val="75000"/>
                </a:schemeClr>
              </a:solidFill>
            </a:endParaRPr>
          </a:p>
        </p:txBody>
      </p:sp>
      <p:pic>
        <p:nvPicPr>
          <p:cNvPr id="1792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648" y="4652964"/>
            <a:ext cx="3312319"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5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472" y="2636838"/>
            <a:ext cx="858176"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Dikdörtgen"/>
          <p:cNvSpPr/>
          <p:nvPr/>
        </p:nvSpPr>
        <p:spPr>
          <a:xfrm>
            <a:off x="701675" y="3357564"/>
            <a:ext cx="3353594" cy="6492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79207"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192AE701-9620-4552-B0F2-DEA14C36C6FF}" type="slidenum">
              <a:rPr lang="tr-TR" sz="1400" smtClean="0">
                <a:solidFill>
                  <a:srgbClr val="FFFFFF"/>
                </a:solidFill>
              </a:rPr>
              <a:pPr eaLnBrk="1" hangingPunct="1">
                <a:buFont typeface="Times New Roman" pitchFamily="18" charset="0"/>
                <a:buNone/>
              </a:pPr>
              <a:t>7</a:t>
            </a:fld>
            <a:endParaRPr lang="tr-TR" sz="1400" smtClean="0">
              <a:solidFill>
                <a:srgbClr val="FFFFFF"/>
              </a:solidFill>
            </a:endParaRPr>
          </a:p>
        </p:txBody>
      </p:sp>
    </p:spTree>
    <p:extLst>
      <p:ext uri="{BB962C8B-B14F-4D97-AF65-F5344CB8AC3E}">
        <p14:creationId xmlns:p14="http://schemas.microsoft.com/office/powerpoint/2010/main" val="1830895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600" smtClean="0">
                <a:solidFill>
                  <a:srgbClr val="0000CC"/>
                </a:solidFill>
                <a:effectLst>
                  <a:outerShdw blurRad="38100" dist="38100" dir="2700000" algn="tl">
                    <a:srgbClr val="C0C0C0"/>
                  </a:outerShdw>
                </a:effectLst>
                <a:latin typeface="Arial Rounded MT Bold" pitchFamily="32" charset="0"/>
              </a:rPr>
              <a:t>SIFIRLAMA</a:t>
            </a:r>
          </a:p>
        </p:txBody>
      </p:sp>
      <p:sp>
        <p:nvSpPr>
          <p:cNvPr id="62466" name="Rectangle 2"/>
          <p:cNvSpPr>
            <a:spLocks noChangeArrowheads="1"/>
          </p:cNvSpPr>
          <p:nvPr/>
        </p:nvSpPr>
        <p:spPr bwMode="auto">
          <a:xfrm>
            <a:off x="928688" y="1214438"/>
            <a:ext cx="7506891" cy="50907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341313" indent="-341313" algn="just">
              <a:spcBef>
                <a:spcPts val="5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tr-TR" sz="2800">
                <a:solidFill>
                  <a:schemeClr val="tx1"/>
                </a:solidFill>
                <a:latin typeface="Arial" charset="0"/>
              </a:rPr>
              <a:t>	Sıfırlamanın sakıncaları şunlardır:</a:t>
            </a:r>
          </a:p>
          <a:p>
            <a:pPr marL="341313" indent="-341313" algn="just">
              <a:spcBef>
                <a:spcPts val="5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tr-TR" sz="2800">
              <a:solidFill>
                <a:schemeClr val="tx1"/>
              </a:solidFill>
              <a:latin typeface="Arial" charset="0"/>
            </a:endParaRPr>
          </a:p>
          <a:p>
            <a:pPr marL="341313" indent="-341313" algn="just">
              <a:spcBef>
                <a:spcPts val="500"/>
              </a:spcBef>
              <a:buClr>
                <a:srgbClr val="FF0000"/>
              </a:buClr>
              <a:buFont typeface="Wingdings" pitchFamily="2" charset="2"/>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tr-TR" sz="2800">
                <a:solidFill>
                  <a:schemeClr val="tx1"/>
                </a:solidFill>
                <a:latin typeface="Arial" charset="0"/>
              </a:rPr>
              <a:t>I. Binayı besleyen ana kolon hattının kopması sonucu yeniden bağlantı yapılırken nötr ve faz uçları yer değiştirebilir. Bu durumda sıfırlamayla korunan aygıtın gövdesine faz gider, sigorta atmaz.</a:t>
            </a:r>
          </a:p>
          <a:p>
            <a:pPr marL="341313" indent="-341313" algn="just">
              <a:spcBef>
                <a:spcPts val="500"/>
              </a:spcBef>
              <a:buClrTx/>
              <a:buSz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tr-TR" sz="2800">
              <a:solidFill>
                <a:schemeClr val="tx1"/>
              </a:solidFill>
              <a:latin typeface="Arial" charset="0"/>
            </a:endParaRPr>
          </a:p>
          <a:p>
            <a:pPr marL="341313" indent="-341313" algn="just">
              <a:spcBef>
                <a:spcPts val="500"/>
              </a:spcBef>
              <a:buClr>
                <a:srgbClr val="FF0000"/>
              </a:buClr>
              <a:buFont typeface="Wingdings" pitchFamily="2" charset="2"/>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tr-TR" sz="2800">
                <a:solidFill>
                  <a:schemeClr val="tx1"/>
                </a:solidFill>
                <a:latin typeface="Arial" charset="0"/>
              </a:rPr>
              <a:t>II. Sıfırlamayla korunan aygıtın besleme kablosunda nötr hattı koptuğunda faz alıcının gövdesine gider, sigorta atmaz. </a:t>
            </a:r>
          </a:p>
        </p:txBody>
      </p:sp>
      <p:sp>
        <p:nvSpPr>
          <p:cNvPr id="242692"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07561722-759E-46F9-A847-02AC81B44608}" type="slidenum">
              <a:rPr lang="tr-TR" sz="1400" smtClean="0">
                <a:solidFill>
                  <a:srgbClr val="FFFFFF"/>
                </a:solidFill>
              </a:rPr>
              <a:pPr eaLnBrk="1" hangingPunct="1">
                <a:buFont typeface="Times New Roman" pitchFamily="18" charset="0"/>
                <a:buNone/>
              </a:pPr>
              <a:t>70</a:t>
            </a:fld>
            <a:endParaRPr lang="tr-TR" sz="1400" smtClean="0">
              <a:solidFill>
                <a:srgbClr val="FFFFFF"/>
              </a:solidFill>
            </a:endParaRPr>
          </a:p>
        </p:txBody>
      </p:sp>
    </p:spTree>
    <p:extLst>
      <p:ext uri="{BB962C8B-B14F-4D97-AF65-F5344CB8AC3E}">
        <p14:creationId xmlns:p14="http://schemas.microsoft.com/office/powerpoint/2010/main" val="2954988131"/>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62466">
                                            <p:txEl>
                                              <p:pRg st="2" end="2"/>
                                            </p:txEl>
                                          </p:spTgt>
                                        </p:tgtEl>
                                        <p:attrNameLst>
                                          <p:attrName>style.visibility</p:attrName>
                                        </p:attrNameLst>
                                      </p:cBhvr>
                                      <p:to>
                                        <p:strVal val="visible"/>
                                      </p:to>
                                    </p:set>
                                    <p:animEffect transition="in" filter="blinds(horizontal)">
                                      <p:cBhvr additive="repl">
                                        <p:cTn id="7" dur="500"/>
                                        <p:tgtEl>
                                          <p:spTgt spid="6246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62466">
                                            <p:txEl>
                                              <p:pRg st="4" end="4"/>
                                            </p:txEl>
                                          </p:spTgt>
                                        </p:tgtEl>
                                        <p:attrNameLst>
                                          <p:attrName>style.visibility</p:attrName>
                                        </p:attrNameLst>
                                      </p:cBhvr>
                                      <p:to>
                                        <p:strVal val="visible"/>
                                      </p:to>
                                    </p:set>
                                    <p:animEffect transition="in" filter="blinds(horizontal)">
                                      <p:cBhvr additive="repl">
                                        <p:cTn id="12" dur="500"/>
                                        <p:tgtEl>
                                          <p:spTgt spid="624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
          <p:cNvSpPr txBox="1">
            <a:spLocks noChangeArrowheads="1"/>
          </p:cNvSpPr>
          <p:nvPr/>
        </p:nvSpPr>
        <p:spPr bwMode="auto">
          <a:xfrm>
            <a:off x="1059392" y="1022351"/>
            <a:ext cx="8337550" cy="3230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1pPr>
            <a:lvl2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2pPr>
            <a:lvl3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3pPr>
            <a:lvl4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4pPr>
            <a:lvl5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9pPr>
          </a:lstStyle>
          <a:p>
            <a:pPr eaLnBrk="1" hangingPunct="1">
              <a:spcBef>
                <a:spcPts val="500"/>
              </a:spcBef>
            </a:pPr>
            <a:r>
              <a:rPr lang="tr-TR" sz="2000">
                <a:solidFill>
                  <a:srgbClr val="002060"/>
                </a:solidFill>
                <a:latin typeface="Arial" charset="0"/>
              </a:rPr>
              <a:t>	</a:t>
            </a:r>
            <a:r>
              <a:rPr lang="tr-TR">
                <a:solidFill>
                  <a:schemeClr val="tx1"/>
                </a:solidFill>
                <a:latin typeface="Arial" charset="0"/>
              </a:rPr>
              <a:t>Sigorta aşırı akım geçmesi durumunda devreyi keser.</a:t>
            </a:r>
          </a:p>
          <a:p>
            <a:pPr eaLnBrk="1" hangingPunct="1">
              <a:spcBef>
                <a:spcPts val="500"/>
              </a:spcBef>
              <a:buClr>
                <a:srgbClr val="FF0000"/>
              </a:buClr>
              <a:buFont typeface="Wingdings" pitchFamily="2" charset="2"/>
              <a:buChar char=""/>
            </a:pPr>
            <a:r>
              <a:rPr lang="tr-TR">
                <a:solidFill>
                  <a:schemeClr val="tx1"/>
                </a:solidFill>
                <a:latin typeface="Arial" charset="0"/>
              </a:rPr>
              <a:t>Sigorta telinin erimesi veya</a:t>
            </a:r>
          </a:p>
          <a:p>
            <a:pPr eaLnBrk="1" hangingPunct="1">
              <a:spcBef>
                <a:spcPts val="500"/>
              </a:spcBef>
              <a:buClr>
                <a:srgbClr val="FF0000"/>
              </a:buClr>
              <a:buFont typeface="Wingdings" pitchFamily="2" charset="2"/>
              <a:buChar char=""/>
            </a:pPr>
            <a:r>
              <a:rPr lang="tr-TR">
                <a:solidFill>
                  <a:schemeClr val="tx1"/>
                </a:solidFill>
                <a:latin typeface="Arial" charset="0"/>
              </a:rPr>
              <a:t>Devre kesicinin mekanik olarak devreyi açması ile akım kesilir.MCB veya MCCB</a:t>
            </a:r>
          </a:p>
          <a:p>
            <a:pPr eaLnBrk="1" hangingPunct="1">
              <a:spcBef>
                <a:spcPts val="500"/>
              </a:spcBef>
              <a:buClr>
                <a:srgbClr val="FF0000"/>
              </a:buClr>
              <a:buFont typeface="Wingdings" pitchFamily="2" charset="2"/>
              <a:buChar char=""/>
            </a:pPr>
            <a:r>
              <a:rPr lang="tr-TR">
                <a:solidFill>
                  <a:schemeClr val="tx1"/>
                </a:solidFill>
                <a:latin typeface="Arial" charset="0"/>
              </a:rPr>
              <a:t>Devre kesiciler cihazları korur.</a:t>
            </a:r>
          </a:p>
          <a:p>
            <a:pPr eaLnBrk="1" hangingPunct="1">
              <a:spcBef>
                <a:spcPts val="500"/>
              </a:spcBef>
              <a:buClr>
                <a:srgbClr val="FF0000"/>
              </a:buClr>
              <a:buFont typeface="Wingdings" pitchFamily="2" charset="2"/>
              <a:buChar char=""/>
            </a:pPr>
            <a:r>
              <a:rPr lang="tr-TR">
                <a:solidFill>
                  <a:schemeClr val="tx1"/>
                </a:solidFill>
                <a:latin typeface="Arial" charset="0"/>
              </a:rPr>
              <a:t>Çekilen Akım≤ Sigorta akımı ≤ Kablo Akım Taşıma Kapasitesi</a:t>
            </a:r>
          </a:p>
        </p:txBody>
      </p:sp>
      <p:sp>
        <p:nvSpPr>
          <p:cNvPr id="63490" name="Text Box 2"/>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200" smtClean="0">
                <a:solidFill>
                  <a:srgbClr val="0000CC"/>
                </a:solidFill>
                <a:effectLst>
                  <a:outerShdw blurRad="38100" dist="38100" dir="2700000" algn="tl">
                    <a:srgbClr val="C0C0C0"/>
                  </a:outerShdw>
                </a:effectLst>
                <a:latin typeface="Arial Rounded MT Bold" pitchFamily="32" charset="0"/>
              </a:rPr>
              <a:t>AŞIRI AKIMLARDAN KORUNMAK</a:t>
            </a:r>
          </a:p>
        </p:txBody>
      </p:sp>
      <p:pic>
        <p:nvPicPr>
          <p:cNvPr id="2437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21" y="4221164"/>
            <a:ext cx="8347869" cy="2232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3717"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0A1C92EE-A80D-41B7-83B9-E1EE89F50251}" type="slidenum">
              <a:rPr lang="tr-TR" sz="1400" smtClean="0">
                <a:solidFill>
                  <a:srgbClr val="FFFFFF"/>
                </a:solidFill>
              </a:rPr>
              <a:pPr eaLnBrk="1" hangingPunct="1">
                <a:buFont typeface="Times New Roman" pitchFamily="18" charset="0"/>
                <a:buNone/>
              </a:pPr>
              <a:t>71</a:t>
            </a:fld>
            <a:endParaRPr lang="tr-TR" sz="1400" smtClean="0">
              <a:solidFill>
                <a:srgbClr val="FFFFFF"/>
              </a:solidFill>
            </a:endParaRPr>
          </a:p>
        </p:txBody>
      </p:sp>
    </p:spTree>
    <p:extLst>
      <p:ext uri="{BB962C8B-B14F-4D97-AF65-F5344CB8AC3E}">
        <p14:creationId xmlns:p14="http://schemas.microsoft.com/office/powerpoint/2010/main" val="2185037360"/>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63489">
                                            <p:txEl>
                                              <p:pRg st="0" end="0"/>
                                            </p:txEl>
                                          </p:spTgt>
                                        </p:tgtEl>
                                        <p:attrNameLst>
                                          <p:attrName>style.visibility</p:attrName>
                                        </p:attrNameLst>
                                      </p:cBhvr>
                                      <p:to>
                                        <p:strVal val="visible"/>
                                      </p:to>
                                    </p:set>
                                    <p:animEffect transition="in" filter="blinds(horizontal)">
                                      <p:cBhvr additive="repl">
                                        <p:cTn id="7" dur="500"/>
                                        <p:tgtEl>
                                          <p:spTgt spid="634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63489">
                                            <p:txEl>
                                              <p:pRg st="1" end="1"/>
                                            </p:txEl>
                                          </p:spTgt>
                                        </p:tgtEl>
                                        <p:attrNameLst>
                                          <p:attrName>style.visibility</p:attrName>
                                        </p:attrNameLst>
                                      </p:cBhvr>
                                      <p:to>
                                        <p:strVal val="visible"/>
                                      </p:to>
                                    </p:set>
                                    <p:animEffect transition="in" filter="blinds(horizontal)">
                                      <p:cBhvr additive="repl">
                                        <p:cTn id="12" dur="500"/>
                                        <p:tgtEl>
                                          <p:spTgt spid="6348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additive="repl">
                                        <p:cTn id="16" dur="1" fill="hold">
                                          <p:stCondLst>
                                            <p:cond delay="0"/>
                                          </p:stCondLst>
                                        </p:cTn>
                                        <p:tgtEl>
                                          <p:spTgt spid="63489">
                                            <p:txEl>
                                              <p:pRg st="2" end="2"/>
                                            </p:txEl>
                                          </p:spTgt>
                                        </p:tgtEl>
                                        <p:attrNameLst>
                                          <p:attrName>style.visibility</p:attrName>
                                        </p:attrNameLst>
                                      </p:cBhvr>
                                      <p:to>
                                        <p:strVal val="visible"/>
                                      </p:to>
                                    </p:set>
                                    <p:animEffect transition="in" filter="blinds(horizontal)">
                                      <p:cBhvr additive="repl">
                                        <p:cTn id="17" dur="500"/>
                                        <p:tgtEl>
                                          <p:spTgt spid="6348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additive="repl">
                                        <p:cTn id="21" dur="1" fill="hold">
                                          <p:stCondLst>
                                            <p:cond delay="0"/>
                                          </p:stCondLst>
                                        </p:cTn>
                                        <p:tgtEl>
                                          <p:spTgt spid="63489">
                                            <p:txEl>
                                              <p:pRg st="3" end="3"/>
                                            </p:txEl>
                                          </p:spTgt>
                                        </p:tgtEl>
                                        <p:attrNameLst>
                                          <p:attrName>style.visibility</p:attrName>
                                        </p:attrNameLst>
                                      </p:cBhvr>
                                      <p:to>
                                        <p:strVal val="visible"/>
                                      </p:to>
                                    </p:set>
                                    <p:animEffect transition="in" filter="blinds(horizontal)">
                                      <p:cBhvr additive="repl">
                                        <p:cTn id="22" dur="500"/>
                                        <p:tgtEl>
                                          <p:spTgt spid="6348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additive="repl">
                                        <p:cTn id="26" dur="1" fill="hold">
                                          <p:stCondLst>
                                            <p:cond delay="0"/>
                                          </p:stCondLst>
                                        </p:cTn>
                                        <p:tgtEl>
                                          <p:spTgt spid="63489">
                                            <p:txEl>
                                              <p:pRg st="4" end="4"/>
                                            </p:txEl>
                                          </p:spTgt>
                                        </p:tgtEl>
                                        <p:attrNameLst>
                                          <p:attrName>style.visibility</p:attrName>
                                        </p:attrNameLst>
                                      </p:cBhvr>
                                      <p:to>
                                        <p:strVal val="visible"/>
                                      </p:to>
                                    </p:set>
                                    <p:animEffect transition="in" filter="blinds(horizontal)">
                                      <p:cBhvr additive="repl">
                                        <p:cTn id="27" dur="500"/>
                                        <p:tgtEl>
                                          <p:spTgt spid="6348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200" smtClean="0">
                <a:solidFill>
                  <a:srgbClr val="0000CC"/>
                </a:solidFill>
                <a:effectLst>
                  <a:outerShdw blurRad="38100" dist="38100" dir="2700000" algn="tl">
                    <a:srgbClr val="C0C0C0"/>
                  </a:outerShdw>
                </a:effectLst>
                <a:latin typeface="Arial Rounded MT Bold" pitchFamily="32" charset="0"/>
              </a:rPr>
              <a:t>AŞIRI AKIMLARDAN KORUNMAK</a:t>
            </a:r>
          </a:p>
        </p:txBody>
      </p:sp>
      <p:sp>
        <p:nvSpPr>
          <p:cNvPr id="64514" name="Text Box 2"/>
          <p:cNvSpPr txBox="1">
            <a:spLocks noChangeArrowheads="1"/>
          </p:cNvSpPr>
          <p:nvPr/>
        </p:nvSpPr>
        <p:spPr bwMode="auto">
          <a:xfrm>
            <a:off x="541736" y="838200"/>
            <a:ext cx="7065445" cy="2806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1pPr>
            <a:lvl2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2pPr>
            <a:lvl3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3pPr>
            <a:lvl4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4pPr>
            <a:lvl5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9pPr>
          </a:lstStyle>
          <a:p>
            <a:pPr algn="just" eaLnBrk="1" hangingPunct="1">
              <a:spcBef>
                <a:spcPts val="450"/>
              </a:spcBef>
              <a:spcAft>
                <a:spcPts val="1200"/>
              </a:spcAft>
            </a:pPr>
            <a:r>
              <a:rPr lang="tr-TR" sz="1800" dirty="0">
                <a:solidFill>
                  <a:schemeClr val="tx1"/>
                </a:solidFill>
                <a:latin typeface="Arial" charset="0"/>
              </a:rPr>
              <a:t>	Kaçak Akım </a:t>
            </a:r>
            <a:r>
              <a:rPr lang="tr-TR" sz="1800" dirty="0" smtClean="0">
                <a:solidFill>
                  <a:schemeClr val="tx1"/>
                </a:solidFill>
                <a:latin typeface="Arial" charset="0"/>
              </a:rPr>
              <a:t>Rölesi(ELCB) </a:t>
            </a:r>
            <a:r>
              <a:rPr lang="tr-TR" sz="1800" dirty="0">
                <a:solidFill>
                  <a:schemeClr val="tx1"/>
                </a:solidFill>
                <a:latin typeface="Arial" charset="0"/>
              </a:rPr>
              <a:t>insanları korumak için </a:t>
            </a:r>
            <a:r>
              <a:rPr lang="tr-TR" sz="1800" dirty="0" smtClean="0">
                <a:solidFill>
                  <a:schemeClr val="tx1"/>
                </a:solidFill>
                <a:latin typeface="Arial" charset="0"/>
              </a:rPr>
              <a:t>geliştirilmiştir.</a:t>
            </a:r>
          </a:p>
          <a:p>
            <a:pPr algn="just" eaLnBrk="1" hangingPunct="1">
              <a:spcBef>
                <a:spcPts val="450"/>
              </a:spcBef>
              <a:spcAft>
                <a:spcPts val="1200"/>
              </a:spcAft>
            </a:pPr>
            <a:r>
              <a:rPr lang="tr-TR" sz="1800" dirty="0">
                <a:solidFill>
                  <a:schemeClr val="tx1"/>
                </a:solidFill>
                <a:latin typeface="Arial" charset="0"/>
              </a:rPr>
              <a:t> </a:t>
            </a:r>
            <a:r>
              <a:rPr lang="tr-TR" sz="1800" dirty="0" smtClean="0">
                <a:solidFill>
                  <a:schemeClr val="tx1"/>
                </a:solidFill>
                <a:latin typeface="Arial" charset="0"/>
              </a:rPr>
              <a:t>     rcd:</a:t>
            </a:r>
            <a:r>
              <a:rPr lang="tr-TR" sz="1800" dirty="0">
                <a:solidFill>
                  <a:schemeClr val="tx1"/>
                </a:solidFill>
              </a:rPr>
              <a:t>Residual-current </a:t>
            </a:r>
            <a:r>
              <a:rPr lang="tr-TR" sz="1800" dirty="0" smtClean="0">
                <a:solidFill>
                  <a:schemeClr val="tx1"/>
                </a:solidFill>
              </a:rPr>
              <a:t>device</a:t>
            </a:r>
            <a:endParaRPr lang="tr-TR" sz="1800" dirty="0" smtClean="0">
              <a:solidFill>
                <a:schemeClr val="tx1"/>
              </a:solidFill>
              <a:latin typeface="Arial" charset="0"/>
            </a:endParaRPr>
          </a:p>
          <a:p>
            <a:pPr algn="just" eaLnBrk="1" hangingPunct="1">
              <a:spcBef>
                <a:spcPts val="450"/>
              </a:spcBef>
              <a:spcAft>
                <a:spcPts val="1200"/>
              </a:spcAft>
            </a:pPr>
            <a:r>
              <a:rPr lang="tr-TR" sz="1800" dirty="0">
                <a:solidFill>
                  <a:schemeClr val="tx1"/>
                </a:solidFill>
                <a:latin typeface="Arial" charset="0"/>
              </a:rPr>
              <a:t> </a:t>
            </a:r>
            <a:r>
              <a:rPr lang="tr-TR" sz="1800" dirty="0" smtClean="0">
                <a:solidFill>
                  <a:schemeClr val="tx1"/>
                </a:solidFill>
                <a:latin typeface="Arial" charset="0"/>
              </a:rPr>
              <a:t>     GFCI:</a:t>
            </a:r>
            <a:r>
              <a:rPr lang="tr-TR" sz="1800" dirty="0" smtClean="0"/>
              <a:t> </a:t>
            </a:r>
            <a:r>
              <a:rPr lang="tr-TR" sz="1800" dirty="0" smtClean="0">
                <a:solidFill>
                  <a:schemeClr val="tx1"/>
                </a:solidFill>
              </a:rPr>
              <a:t>Ground </a:t>
            </a:r>
            <a:r>
              <a:rPr lang="tr-TR" sz="1800" dirty="0">
                <a:solidFill>
                  <a:schemeClr val="tx1"/>
                </a:solidFill>
              </a:rPr>
              <a:t>Fault Circuit </a:t>
            </a:r>
            <a:r>
              <a:rPr lang="tr-TR" sz="1800" dirty="0" smtClean="0">
                <a:solidFill>
                  <a:schemeClr val="tx1"/>
                </a:solidFill>
              </a:rPr>
              <a:t>Interrupters </a:t>
            </a:r>
            <a:endParaRPr lang="tr-TR" sz="1800" dirty="0">
              <a:solidFill>
                <a:schemeClr val="tx1"/>
              </a:solidFill>
            </a:endParaRPr>
          </a:p>
          <a:p>
            <a:pPr algn="just" eaLnBrk="1" hangingPunct="1">
              <a:spcBef>
                <a:spcPts val="450"/>
              </a:spcBef>
              <a:spcAft>
                <a:spcPts val="1200"/>
              </a:spcAft>
              <a:buClr>
                <a:srgbClr val="FF0000"/>
              </a:buClr>
              <a:buFont typeface="Wingdings" pitchFamily="2" charset="2"/>
              <a:buChar char=""/>
            </a:pPr>
            <a:r>
              <a:rPr lang="tr-TR" sz="1800" dirty="0" smtClean="0">
                <a:solidFill>
                  <a:schemeClr val="tx1"/>
                </a:solidFill>
                <a:latin typeface="Arial" charset="0"/>
              </a:rPr>
              <a:t>Devreye </a:t>
            </a:r>
            <a:r>
              <a:rPr lang="tr-TR" sz="1800" dirty="0">
                <a:solidFill>
                  <a:schemeClr val="tx1"/>
                </a:solidFill>
                <a:latin typeface="Arial" charset="0"/>
              </a:rPr>
              <a:t>giren akımla çıkan arasında fark olması durumunda devreyi keser.</a:t>
            </a:r>
          </a:p>
          <a:p>
            <a:pPr algn="just" eaLnBrk="1" hangingPunct="1">
              <a:spcBef>
                <a:spcPts val="450"/>
              </a:spcBef>
              <a:spcAft>
                <a:spcPts val="1200"/>
              </a:spcAft>
              <a:buClr>
                <a:srgbClr val="FF0000"/>
              </a:buClr>
              <a:buFont typeface="Wingdings" pitchFamily="2" charset="2"/>
              <a:buChar char=""/>
            </a:pPr>
            <a:r>
              <a:rPr lang="tr-TR" sz="1800" dirty="0">
                <a:solidFill>
                  <a:schemeClr val="tx1"/>
                </a:solidFill>
                <a:latin typeface="Arial" charset="0"/>
              </a:rPr>
              <a:t>Akımların farklı olması herhangi bir elemanda bir kaçağın olması demektir ve toprak hatası adını alır.</a:t>
            </a:r>
          </a:p>
          <a:p>
            <a:pPr algn="just" eaLnBrk="1" hangingPunct="1">
              <a:spcBef>
                <a:spcPts val="450"/>
              </a:spcBef>
              <a:spcAft>
                <a:spcPts val="1200"/>
              </a:spcAft>
              <a:buClr>
                <a:srgbClr val="FF0000"/>
              </a:buClr>
              <a:buFont typeface="Wingdings" pitchFamily="2" charset="2"/>
              <a:buChar char=""/>
            </a:pPr>
            <a:r>
              <a:rPr lang="tr-TR" sz="1800" dirty="0">
                <a:solidFill>
                  <a:schemeClr val="tx1"/>
                </a:solidFill>
                <a:latin typeface="Arial" charset="0"/>
              </a:rPr>
              <a:t>Eğer bir toprak hatası sezilirse kaçak akım rölesi saniyenin kırkta biri kadar bir sürede devreyi keserek çarpılmayı önler.</a:t>
            </a:r>
          </a:p>
        </p:txBody>
      </p:sp>
      <p:pic>
        <p:nvPicPr>
          <p:cNvPr id="2447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3" y="4615876"/>
            <a:ext cx="4104455" cy="22487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47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033" y="4615876"/>
            <a:ext cx="1687448" cy="21312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4742"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91B89E5A-97E3-43BD-92B5-0E62225F009A}" type="slidenum">
              <a:rPr lang="tr-TR" sz="1400" smtClean="0">
                <a:solidFill>
                  <a:srgbClr val="FFFFFF"/>
                </a:solidFill>
              </a:rPr>
              <a:pPr eaLnBrk="1" hangingPunct="1">
                <a:buFont typeface="Times New Roman" pitchFamily="18" charset="0"/>
                <a:buNone/>
              </a:pPr>
              <a:t>72</a:t>
            </a:fld>
            <a:endParaRPr lang="tr-TR" sz="1400" smtClean="0">
              <a:solidFill>
                <a:srgbClr val="FFFFFF"/>
              </a:solidFill>
            </a:endParaRPr>
          </a:p>
        </p:txBody>
      </p:sp>
      <p:pic>
        <p:nvPicPr>
          <p:cNvPr id="9218" name="Picture 2" descr="https://upload.wikimedia.org/wikipedia/commons/thumb/9/9a/Residual_current_device_2pole.jpg/200px-Residual_current_device_2po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7181" y="4621012"/>
            <a:ext cx="1228738" cy="1916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035802"/>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64514">
                                            <p:txEl>
                                              <p:pRg st="0" end="0"/>
                                            </p:txEl>
                                          </p:spTgt>
                                        </p:tgtEl>
                                        <p:attrNameLst>
                                          <p:attrName>style.visibility</p:attrName>
                                        </p:attrNameLst>
                                      </p:cBhvr>
                                      <p:to>
                                        <p:strVal val="visible"/>
                                      </p:to>
                                    </p:set>
                                    <p:animEffect transition="in" filter="blinds(horizontal)">
                                      <p:cBhvr additive="repl">
                                        <p:cTn id="7" dur="500"/>
                                        <p:tgtEl>
                                          <p:spTgt spid="645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64514">
                                            <p:txEl>
                                              <p:pRg st="1" end="1"/>
                                            </p:txEl>
                                          </p:spTgt>
                                        </p:tgtEl>
                                        <p:attrNameLst>
                                          <p:attrName>style.visibility</p:attrName>
                                        </p:attrNameLst>
                                      </p:cBhvr>
                                      <p:to>
                                        <p:strVal val="visible"/>
                                      </p:to>
                                    </p:set>
                                    <p:animEffect transition="in" filter="blinds(horizontal)">
                                      <p:cBhvr additive="repl">
                                        <p:cTn id="12" dur="500"/>
                                        <p:tgtEl>
                                          <p:spTgt spid="645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additive="repl">
                                        <p:cTn id="16" dur="1" fill="hold">
                                          <p:stCondLst>
                                            <p:cond delay="0"/>
                                          </p:stCondLst>
                                        </p:cTn>
                                        <p:tgtEl>
                                          <p:spTgt spid="64514">
                                            <p:txEl>
                                              <p:pRg st="2" end="2"/>
                                            </p:txEl>
                                          </p:spTgt>
                                        </p:tgtEl>
                                        <p:attrNameLst>
                                          <p:attrName>style.visibility</p:attrName>
                                        </p:attrNameLst>
                                      </p:cBhvr>
                                      <p:to>
                                        <p:strVal val="visible"/>
                                      </p:to>
                                    </p:set>
                                    <p:animEffect transition="in" filter="blinds(horizontal)">
                                      <p:cBhvr additive="repl">
                                        <p:cTn id="17" dur="500"/>
                                        <p:tgtEl>
                                          <p:spTgt spid="6451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additive="repl">
                                        <p:cTn id="21" dur="1" fill="hold">
                                          <p:stCondLst>
                                            <p:cond delay="0"/>
                                          </p:stCondLst>
                                        </p:cTn>
                                        <p:tgtEl>
                                          <p:spTgt spid="64514">
                                            <p:txEl>
                                              <p:pRg st="3" end="3"/>
                                            </p:txEl>
                                          </p:spTgt>
                                        </p:tgtEl>
                                        <p:attrNameLst>
                                          <p:attrName>style.visibility</p:attrName>
                                        </p:attrNameLst>
                                      </p:cBhvr>
                                      <p:to>
                                        <p:strVal val="visible"/>
                                      </p:to>
                                    </p:set>
                                    <p:animEffect transition="in" filter="blinds(horizontal)">
                                      <p:cBhvr additive="repl">
                                        <p:cTn id="22" dur="500"/>
                                        <p:tgtEl>
                                          <p:spTgt spid="6451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additive="repl">
                                        <p:cTn id="26" dur="1" fill="hold">
                                          <p:stCondLst>
                                            <p:cond delay="0"/>
                                          </p:stCondLst>
                                        </p:cTn>
                                        <p:tgtEl>
                                          <p:spTgt spid="64514">
                                            <p:txEl>
                                              <p:pRg st="4" end="4"/>
                                            </p:txEl>
                                          </p:spTgt>
                                        </p:tgtEl>
                                        <p:attrNameLst>
                                          <p:attrName>style.visibility</p:attrName>
                                        </p:attrNameLst>
                                      </p:cBhvr>
                                      <p:to>
                                        <p:strVal val="visible"/>
                                      </p:to>
                                    </p:set>
                                    <p:animEffect transition="in" filter="blinds(horizontal)">
                                      <p:cBhvr additive="repl">
                                        <p:cTn id="27" dur="500"/>
                                        <p:tgtEl>
                                          <p:spTgt spid="6451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additive="repl">
                                        <p:cTn id="31" dur="1" fill="hold">
                                          <p:stCondLst>
                                            <p:cond delay="0"/>
                                          </p:stCondLst>
                                        </p:cTn>
                                        <p:tgtEl>
                                          <p:spTgt spid="64514">
                                            <p:txEl>
                                              <p:pRg st="5" end="5"/>
                                            </p:txEl>
                                          </p:spTgt>
                                        </p:tgtEl>
                                        <p:attrNameLst>
                                          <p:attrName>style.visibility</p:attrName>
                                        </p:attrNameLst>
                                      </p:cBhvr>
                                      <p:to>
                                        <p:strVal val="visible"/>
                                      </p:to>
                                    </p:set>
                                    <p:animEffect transition="in" filter="blinds(horizontal)">
                                      <p:cBhvr additive="repl">
                                        <p:cTn id="32" dur="500"/>
                                        <p:tgtEl>
                                          <p:spTgt spid="645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350838" y="2215043"/>
            <a:ext cx="9283435" cy="3518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p>
            <a:pPr marL="341313" indent="-341313" algn="just">
              <a:spcBef>
                <a:spcPts val="450"/>
              </a:spcBef>
              <a:spcAft>
                <a:spcPts val="1200"/>
              </a:spcAft>
              <a:buClr>
                <a:srgbClr val="FF0000"/>
              </a:buClr>
              <a:buFont typeface="Wingdings"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dirty="0">
                <a:solidFill>
                  <a:schemeClr val="tx1"/>
                </a:solidFill>
                <a:latin typeface="Arial" charset="0"/>
              </a:rPr>
              <a:t>Bu açıklamadan sonra topraklama; gerilim altında olmayan bütün tesisat kısımlarının, uygun iletkenlerle toprak kitlesi içerisine yerleştirilmiş bir iletken cisme bağlanmasıdır şeklinde tanımlanır. </a:t>
            </a:r>
          </a:p>
          <a:p>
            <a:pPr marL="341313" indent="-341313" algn="just">
              <a:spcBef>
                <a:spcPts val="450"/>
              </a:spcBef>
              <a:spcAft>
                <a:spcPts val="1200"/>
              </a:spcAft>
              <a:buClr>
                <a:srgbClr val="FF0000"/>
              </a:buClr>
              <a:buFont typeface="Wingdings"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dirty="0">
                <a:solidFill>
                  <a:schemeClr val="tx1"/>
                </a:solidFill>
                <a:latin typeface="Arial" charset="0"/>
              </a:rPr>
              <a:t>Canlıların emniyetini sağlamak amacı ile tesisatın akım devresine ait olmayan kısımlarının (</a:t>
            </a:r>
            <a:r>
              <a:rPr lang="tr-TR" dirty="0">
                <a:solidFill>
                  <a:srgbClr val="FF0000"/>
                </a:solidFill>
                <a:latin typeface="Arial" charset="0"/>
              </a:rPr>
              <a:t>elektrikli cihazların metal gövdeleri gibi) topraklanmasına </a:t>
            </a:r>
            <a:r>
              <a:rPr lang="tr-TR" b="1" dirty="0">
                <a:solidFill>
                  <a:srgbClr val="FF0000"/>
                </a:solidFill>
                <a:latin typeface="Arial" charset="0"/>
              </a:rPr>
              <a:t>Koruma Topraklaması </a:t>
            </a:r>
            <a:r>
              <a:rPr lang="tr-TR" dirty="0">
                <a:solidFill>
                  <a:schemeClr val="tx1"/>
                </a:solidFill>
                <a:latin typeface="Arial" charset="0"/>
              </a:rPr>
              <a:t>denir. ECC</a:t>
            </a:r>
          </a:p>
          <a:p>
            <a:pPr marL="341313" indent="-341313" algn="just">
              <a:spcBef>
                <a:spcPts val="450"/>
              </a:spcBef>
              <a:spcAft>
                <a:spcPts val="1200"/>
              </a:spcAft>
              <a:buClr>
                <a:srgbClr val="FF0000"/>
              </a:buClr>
              <a:buFont typeface="Wingdings"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dirty="0">
                <a:solidFill>
                  <a:schemeClr val="tx1"/>
                </a:solidFill>
                <a:latin typeface="Arial" charset="0"/>
              </a:rPr>
              <a:t>İşte elektrikli cihazların gövdeleri gibi gerilim altında olmaması gereken yerlerde oluşan gerilimi toprağa iletmek için </a:t>
            </a:r>
            <a:r>
              <a:rPr lang="tr-TR" b="1" dirty="0">
                <a:solidFill>
                  <a:srgbClr val="FF0000"/>
                </a:solidFill>
                <a:latin typeface="Arial" charset="0"/>
              </a:rPr>
              <a:t>TOPRAKLAMA</a:t>
            </a:r>
            <a:r>
              <a:rPr lang="tr-TR" dirty="0">
                <a:solidFill>
                  <a:schemeClr val="tx1"/>
                </a:solidFill>
                <a:latin typeface="Arial" charset="0"/>
              </a:rPr>
              <a:t> yapılır.</a:t>
            </a:r>
          </a:p>
          <a:p>
            <a:pPr marL="341313" indent="-341313" algn="just">
              <a:spcBef>
                <a:spcPts val="450"/>
              </a:spcBef>
              <a:spcAft>
                <a:spcPts val="1200"/>
              </a:spcAft>
              <a:buClr>
                <a:srgbClr val="FF0000"/>
              </a:buClr>
              <a:buFont typeface="Wingdings"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dirty="0">
                <a:solidFill>
                  <a:schemeClr val="tx1"/>
                </a:solidFill>
                <a:latin typeface="Arial" charset="0"/>
              </a:rPr>
              <a:t>İşletme akım devresine ait bir noktanın (trafoların veya alternatörlerin yıldız noktaları gibi) topraklanmasına ise </a:t>
            </a:r>
            <a:r>
              <a:rPr lang="tr-TR" b="1" dirty="0">
                <a:solidFill>
                  <a:srgbClr val="FF0000"/>
                </a:solidFill>
                <a:latin typeface="Arial" charset="0"/>
              </a:rPr>
              <a:t>İşletme Topraklaması</a:t>
            </a:r>
            <a:r>
              <a:rPr lang="tr-TR" dirty="0">
                <a:solidFill>
                  <a:srgbClr val="FF0000"/>
                </a:solidFill>
                <a:latin typeface="Arial" charset="0"/>
              </a:rPr>
              <a:t> </a:t>
            </a:r>
            <a:r>
              <a:rPr lang="tr-TR" dirty="0">
                <a:solidFill>
                  <a:schemeClr val="tx1"/>
                </a:solidFill>
                <a:latin typeface="Arial" charset="0"/>
              </a:rPr>
              <a:t>denir. </a:t>
            </a:r>
          </a:p>
        </p:txBody>
      </p:sp>
      <p:sp>
        <p:nvSpPr>
          <p:cNvPr id="66562" name="Text Box 2"/>
          <p:cNvSpPr txBox="1">
            <a:spLocks noChangeArrowheads="1"/>
          </p:cNvSpPr>
          <p:nvPr/>
        </p:nvSpPr>
        <p:spPr bwMode="auto">
          <a:xfrm>
            <a:off x="1969162" y="188913"/>
            <a:ext cx="6046788"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200" dirty="0" smtClean="0">
                <a:solidFill>
                  <a:srgbClr val="0000CC"/>
                </a:solidFill>
                <a:effectLst>
                  <a:outerShdw blurRad="38100" dist="38100" dir="2700000" algn="tl">
                    <a:srgbClr val="C0C0C0"/>
                  </a:outerShdw>
                </a:effectLst>
                <a:latin typeface="Arial Rounded MT Bold" pitchFamily="32" charset="0"/>
              </a:rPr>
              <a:t>KORUMA TOPRKLAMASI</a:t>
            </a:r>
          </a:p>
        </p:txBody>
      </p:sp>
      <p:sp>
        <p:nvSpPr>
          <p:cNvPr id="245764"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CB21FAF0-6363-4492-8DEC-953D277A640E}" type="slidenum">
              <a:rPr lang="tr-TR" sz="1400" smtClean="0">
                <a:solidFill>
                  <a:srgbClr val="FFFFFF"/>
                </a:solidFill>
              </a:rPr>
              <a:pPr eaLnBrk="1" hangingPunct="1">
                <a:buFont typeface="Times New Roman" pitchFamily="18" charset="0"/>
                <a:buNone/>
              </a:pPr>
              <a:t>73</a:t>
            </a:fld>
            <a:endParaRPr lang="tr-TR" sz="1400" smtClean="0">
              <a:solidFill>
                <a:srgbClr val="FFFFFF"/>
              </a:solidFill>
            </a:endParaRPr>
          </a:p>
        </p:txBody>
      </p:sp>
    </p:spTree>
    <p:extLst>
      <p:ext uri="{BB962C8B-B14F-4D97-AF65-F5344CB8AC3E}">
        <p14:creationId xmlns:p14="http://schemas.microsoft.com/office/powerpoint/2010/main" val="2927720471"/>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66561">
                                            <p:txEl>
                                              <p:pRg st="0" end="0"/>
                                            </p:txEl>
                                          </p:spTgt>
                                        </p:tgtEl>
                                        <p:attrNameLst>
                                          <p:attrName>style.visibility</p:attrName>
                                        </p:attrNameLst>
                                      </p:cBhvr>
                                      <p:to>
                                        <p:strVal val="visible"/>
                                      </p:to>
                                    </p:set>
                                    <p:anim calcmode="lin" valueType="num">
                                      <p:cBhvr>
                                        <p:cTn id="7" dur="500" fill="hold"/>
                                        <p:tgtEl>
                                          <p:spTgt spid="66561">
                                            <p:txEl>
                                              <p:pRg st="0" end="0"/>
                                            </p:txEl>
                                          </p:spTgt>
                                        </p:tgtEl>
                                        <p:attrNameLst>
                                          <p:attrName>ppt_x</p:attrName>
                                        </p:attrNameLst>
                                      </p:cBhvr>
                                      <p:tavLst>
                                        <p:tav tm="100000">
                                          <p:val>
                                            <p:strVal val="#ppt_x"/>
                                          </p:val>
                                        </p:tav>
                                        <p:tav>
                                          <p:val>
                                            <p:strVal val="#ppt_x"/>
                                          </p:val>
                                        </p:tav>
                                      </p:tavLst>
                                    </p:anim>
                                    <p:anim calcmode="lin" valueType="num">
                                      <p:cBhvr>
                                        <p:cTn id="8" dur="500" fill="hold"/>
                                        <p:tgtEl>
                                          <p:spTgt spid="66561">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66561">
                                            <p:txEl>
                                              <p:pRg st="1" end="1"/>
                                            </p:txEl>
                                          </p:spTgt>
                                        </p:tgtEl>
                                        <p:attrNameLst>
                                          <p:attrName>style.visibility</p:attrName>
                                        </p:attrNameLst>
                                      </p:cBhvr>
                                      <p:to>
                                        <p:strVal val="visible"/>
                                      </p:to>
                                    </p:set>
                                    <p:anim calcmode="lin" valueType="num">
                                      <p:cBhvr>
                                        <p:cTn id="13" dur="500" fill="hold"/>
                                        <p:tgtEl>
                                          <p:spTgt spid="66561">
                                            <p:txEl>
                                              <p:pRg st="1" end="1"/>
                                            </p:txEl>
                                          </p:spTgt>
                                        </p:tgtEl>
                                        <p:attrNameLst>
                                          <p:attrName>ppt_x</p:attrName>
                                        </p:attrNameLst>
                                      </p:cBhvr>
                                      <p:tavLst>
                                        <p:tav tm="100000">
                                          <p:val>
                                            <p:strVal val="#ppt_x"/>
                                          </p:val>
                                        </p:tav>
                                        <p:tav>
                                          <p:val>
                                            <p:strVal val="#ppt_x"/>
                                          </p:val>
                                        </p:tav>
                                      </p:tavLst>
                                    </p:anim>
                                    <p:anim calcmode="lin" valueType="num">
                                      <p:cBhvr>
                                        <p:cTn id="14" dur="500" fill="hold"/>
                                        <p:tgtEl>
                                          <p:spTgt spid="66561">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66561">
                                            <p:txEl>
                                              <p:pRg st="2" end="2"/>
                                            </p:txEl>
                                          </p:spTgt>
                                        </p:tgtEl>
                                        <p:attrNameLst>
                                          <p:attrName>style.visibility</p:attrName>
                                        </p:attrNameLst>
                                      </p:cBhvr>
                                      <p:to>
                                        <p:strVal val="visible"/>
                                      </p:to>
                                    </p:set>
                                    <p:anim calcmode="lin" valueType="num">
                                      <p:cBhvr>
                                        <p:cTn id="19" dur="500" fill="hold"/>
                                        <p:tgtEl>
                                          <p:spTgt spid="66561">
                                            <p:txEl>
                                              <p:pRg st="2" end="2"/>
                                            </p:txEl>
                                          </p:spTgt>
                                        </p:tgtEl>
                                        <p:attrNameLst>
                                          <p:attrName>ppt_x</p:attrName>
                                        </p:attrNameLst>
                                      </p:cBhvr>
                                      <p:tavLst>
                                        <p:tav tm="100000">
                                          <p:val>
                                            <p:strVal val="#ppt_x"/>
                                          </p:val>
                                        </p:tav>
                                        <p:tav>
                                          <p:val>
                                            <p:strVal val="#ppt_x"/>
                                          </p:val>
                                        </p:tav>
                                      </p:tavLst>
                                    </p:anim>
                                    <p:anim calcmode="lin" valueType="num">
                                      <p:cBhvr>
                                        <p:cTn id="20" dur="500" fill="hold"/>
                                        <p:tgtEl>
                                          <p:spTgt spid="66561">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66561">
                                            <p:txEl>
                                              <p:pRg st="3" end="3"/>
                                            </p:txEl>
                                          </p:spTgt>
                                        </p:tgtEl>
                                        <p:attrNameLst>
                                          <p:attrName>style.visibility</p:attrName>
                                        </p:attrNameLst>
                                      </p:cBhvr>
                                      <p:to>
                                        <p:strVal val="visible"/>
                                      </p:to>
                                    </p:set>
                                    <p:anim calcmode="lin" valueType="num">
                                      <p:cBhvr>
                                        <p:cTn id="25" dur="500" fill="hold"/>
                                        <p:tgtEl>
                                          <p:spTgt spid="66561">
                                            <p:txEl>
                                              <p:pRg st="3" end="3"/>
                                            </p:txEl>
                                          </p:spTgt>
                                        </p:tgtEl>
                                        <p:attrNameLst>
                                          <p:attrName>ppt_x</p:attrName>
                                        </p:attrNameLst>
                                      </p:cBhvr>
                                      <p:tavLst>
                                        <p:tav tm="100000">
                                          <p:val>
                                            <p:strVal val="#ppt_x"/>
                                          </p:val>
                                        </p:tav>
                                        <p:tav>
                                          <p:val>
                                            <p:strVal val="#ppt_x"/>
                                          </p:val>
                                        </p:tav>
                                      </p:tavLst>
                                    </p:anim>
                                    <p:anim calcmode="lin" valueType="num">
                                      <p:cBhvr>
                                        <p:cTn id="26" dur="500" fill="hold"/>
                                        <p:tgtEl>
                                          <p:spTgt spid="66561">
                                            <p:txEl>
                                              <p:pRg st="3" end="3"/>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200" smtClean="0">
                <a:solidFill>
                  <a:srgbClr val="0000CC"/>
                </a:solidFill>
                <a:effectLst>
                  <a:outerShdw blurRad="38100" dist="38100" dir="2700000" algn="tl">
                    <a:srgbClr val="C0C0C0"/>
                  </a:outerShdw>
                </a:effectLst>
                <a:latin typeface="Arial Rounded MT Bold" pitchFamily="32" charset="0"/>
              </a:rPr>
              <a:t>KORUMA TOPRAKLAMASI</a:t>
            </a:r>
          </a:p>
        </p:txBody>
      </p:sp>
      <p:sp>
        <p:nvSpPr>
          <p:cNvPr id="67586" name="Text Box 2"/>
          <p:cNvSpPr txBox="1">
            <a:spLocks noChangeArrowheads="1"/>
          </p:cNvSpPr>
          <p:nvPr/>
        </p:nvSpPr>
        <p:spPr bwMode="auto">
          <a:xfrm>
            <a:off x="662120" y="1125538"/>
            <a:ext cx="8624755" cy="532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itchFamily="18" charset="0"/>
              </a:defRPr>
            </a:lvl9pPr>
          </a:lstStyle>
          <a:p>
            <a:pPr algn="just" eaLnBrk="1" hangingPunct="1">
              <a:spcBef>
                <a:spcPts val="500"/>
              </a:spcBef>
              <a:buClr>
                <a:srgbClr val="FF0000"/>
              </a:buClr>
              <a:buFont typeface="Wingdings" pitchFamily="2" charset="2"/>
              <a:buChar char=""/>
            </a:pPr>
            <a:r>
              <a:rPr lang="tr-TR" sz="4000">
                <a:solidFill>
                  <a:schemeClr val="tx1"/>
                </a:solidFill>
                <a:latin typeface="Arial" charset="0"/>
              </a:rPr>
              <a:t>Topraklama direnci uygun olmalı,</a:t>
            </a:r>
          </a:p>
          <a:p>
            <a:pPr eaLnBrk="1" hangingPunct="1">
              <a:spcBef>
                <a:spcPts val="500"/>
              </a:spcBef>
              <a:buClr>
                <a:srgbClr val="FF0000"/>
              </a:buClr>
              <a:buFont typeface="Wingdings" pitchFamily="2" charset="2"/>
              <a:buChar char=""/>
            </a:pPr>
            <a:r>
              <a:rPr lang="tr-TR" sz="4000">
                <a:solidFill>
                  <a:schemeClr val="tx1"/>
                </a:solidFill>
                <a:latin typeface="Arial" charset="0"/>
              </a:rPr>
              <a:t>En büyük kaçağı iletecek kapasitede olmalı,</a:t>
            </a:r>
          </a:p>
          <a:p>
            <a:pPr eaLnBrk="1" hangingPunct="1">
              <a:spcBef>
                <a:spcPts val="500"/>
              </a:spcBef>
              <a:buClr>
                <a:srgbClr val="FF0000"/>
              </a:buClr>
              <a:buFont typeface="Wingdings" pitchFamily="2" charset="2"/>
              <a:buChar char=""/>
            </a:pPr>
            <a:r>
              <a:rPr lang="tr-TR" sz="4000">
                <a:solidFill>
                  <a:schemeClr val="tx1"/>
                </a:solidFill>
                <a:latin typeface="Arial" charset="0"/>
              </a:rPr>
              <a:t>Topraklama iletkeni kimyasal ve fiziksel etkilerden korunmalı,</a:t>
            </a:r>
          </a:p>
          <a:p>
            <a:pPr eaLnBrk="1" hangingPunct="1">
              <a:spcBef>
                <a:spcPts val="500"/>
              </a:spcBef>
              <a:buClr>
                <a:srgbClr val="FF0000"/>
              </a:buClr>
              <a:buFont typeface="Wingdings" pitchFamily="2" charset="2"/>
              <a:buChar char=""/>
            </a:pPr>
            <a:r>
              <a:rPr lang="tr-TR" sz="4000">
                <a:solidFill>
                  <a:schemeClr val="tx1"/>
                </a:solidFill>
                <a:latin typeface="Arial" charset="0"/>
              </a:rPr>
              <a:t>Kolay kontrol edilebilir olmalıdır.</a:t>
            </a:r>
            <a:r>
              <a:rPr lang="tr-TR">
                <a:solidFill>
                  <a:schemeClr val="tx1"/>
                </a:solidFill>
                <a:latin typeface="Arial" charset="0"/>
              </a:rPr>
              <a:t>	</a:t>
            </a:r>
            <a:r>
              <a:rPr lang="tr-TR" sz="2000">
                <a:solidFill>
                  <a:srgbClr val="002060"/>
                </a:solidFill>
                <a:latin typeface="Arial" charset="0"/>
              </a:rPr>
              <a:t>			</a:t>
            </a:r>
          </a:p>
          <a:p>
            <a:pPr eaLnBrk="1" hangingPunct="1">
              <a:spcBef>
                <a:spcPts val="500"/>
              </a:spcBef>
              <a:buClrTx/>
              <a:buSzTx/>
              <a:buFontTx/>
              <a:buNone/>
            </a:pPr>
            <a:endParaRPr lang="tr-TR" sz="2000">
              <a:solidFill>
                <a:srgbClr val="002060"/>
              </a:solidFill>
              <a:latin typeface="Arial" charset="0"/>
            </a:endParaRPr>
          </a:p>
        </p:txBody>
      </p:sp>
      <p:sp>
        <p:nvSpPr>
          <p:cNvPr id="246788"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CB864A00-4574-4058-95CD-1F5C3E388DAD}" type="slidenum">
              <a:rPr lang="tr-TR" sz="1400" smtClean="0">
                <a:solidFill>
                  <a:srgbClr val="FFFFFF"/>
                </a:solidFill>
              </a:rPr>
              <a:pPr eaLnBrk="1" hangingPunct="1">
                <a:buFont typeface="Times New Roman" pitchFamily="18" charset="0"/>
                <a:buNone/>
              </a:pPr>
              <a:t>74</a:t>
            </a:fld>
            <a:endParaRPr lang="tr-TR" sz="1400" smtClean="0">
              <a:solidFill>
                <a:srgbClr val="FFFFFF"/>
              </a:solidFill>
            </a:endParaRPr>
          </a:p>
        </p:txBody>
      </p:sp>
    </p:spTree>
    <p:extLst>
      <p:ext uri="{BB962C8B-B14F-4D97-AF65-F5344CB8AC3E}">
        <p14:creationId xmlns:p14="http://schemas.microsoft.com/office/powerpoint/2010/main" val="362590657"/>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67586">
                                            <p:txEl>
                                              <p:pRg st="0" end="0"/>
                                            </p:txEl>
                                          </p:spTgt>
                                        </p:tgtEl>
                                        <p:attrNameLst>
                                          <p:attrName>style.visibility</p:attrName>
                                        </p:attrNameLst>
                                      </p:cBhvr>
                                      <p:to>
                                        <p:strVal val="visible"/>
                                      </p:to>
                                    </p:set>
                                    <p:anim calcmode="lin" valueType="num">
                                      <p:cBhvr>
                                        <p:cTn id="7" dur="500" fill="hold"/>
                                        <p:tgtEl>
                                          <p:spTgt spid="67586">
                                            <p:txEl>
                                              <p:pRg st="0" end="0"/>
                                            </p:txEl>
                                          </p:spTgt>
                                        </p:tgtEl>
                                        <p:attrNameLst>
                                          <p:attrName>ppt_x</p:attrName>
                                        </p:attrNameLst>
                                      </p:cBhvr>
                                      <p:tavLst>
                                        <p:tav tm="100000">
                                          <p:val>
                                            <p:strVal val="#ppt_x"/>
                                          </p:val>
                                        </p:tav>
                                        <p:tav>
                                          <p:val>
                                            <p:strVal val="#ppt_x"/>
                                          </p:val>
                                        </p:tav>
                                      </p:tavLst>
                                    </p:anim>
                                    <p:anim calcmode="lin" valueType="num">
                                      <p:cBhvr>
                                        <p:cTn id="8" dur="500" fill="hold"/>
                                        <p:tgtEl>
                                          <p:spTgt spid="67586">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67586">
                                            <p:txEl>
                                              <p:pRg st="1" end="1"/>
                                            </p:txEl>
                                          </p:spTgt>
                                        </p:tgtEl>
                                        <p:attrNameLst>
                                          <p:attrName>style.visibility</p:attrName>
                                        </p:attrNameLst>
                                      </p:cBhvr>
                                      <p:to>
                                        <p:strVal val="visible"/>
                                      </p:to>
                                    </p:set>
                                    <p:anim calcmode="lin" valueType="num">
                                      <p:cBhvr>
                                        <p:cTn id="13" dur="500" fill="hold"/>
                                        <p:tgtEl>
                                          <p:spTgt spid="67586">
                                            <p:txEl>
                                              <p:pRg st="1" end="1"/>
                                            </p:txEl>
                                          </p:spTgt>
                                        </p:tgtEl>
                                        <p:attrNameLst>
                                          <p:attrName>ppt_x</p:attrName>
                                        </p:attrNameLst>
                                      </p:cBhvr>
                                      <p:tavLst>
                                        <p:tav tm="100000">
                                          <p:val>
                                            <p:strVal val="#ppt_x"/>
                                          </p:val>
                                        </p:tav>
                                        <p:tav>
                                          <p:val>
                                            <p:strVal val="#ppt_x"/>
                                          </p:val>
                                        </p:tav>
                                      </p:tavLst>
                                    </p:anim>
                                    <p:anim calcmode="lin" valueType="num">
                                      <p:cBhvr>
                                        <p:cTn id="14" dur="500" fill="hold"/>
                                        <p:tgtEl>
                                          <p:spTgt spid="67586">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67586">
                                            <p:txEl>
                                              <p:pRg st="2" end="2"/>
                                            </p:txEl>
                                          </p:spTgt>
                                        </p:tgtEl>
                                        <p:attrNameLst>
                                          <p:attrName>style.visibility</p:attrName>
                                        </p:attrNameLst>
                                      </p:cBhvr>
                                      <p:to>
                                        <p:strVal val="visible"/>
                                      </p:to>
                                    </p:set>
                                    <p:anim calcmode="lin" valueType="num">
                                      <p:cBhvr>
                                        <p:cTn id="19" dur="500" fill="hold"/>
                                        <p:tgtEl>
                                          <p:spTgt spid="67586">
                                            <p:txEl>
                                              <p:pRg st="2" end="2"/>
                                            </p:txEl>
                                          </p:spTgt>
                                        </p:tgtEl>
                                        <p:attrNameLst>
                                          <p:attrName>ppt_x</p:attrName>
                                        </p:attrNameLst>
                                      </p:cBhvr>
                                      <p:tavLst>
                                        <p:tav tm="100000">
                                          <p:val>
                                            <p:strVal val="#ppt_x"/>
                                          </p:val>
                                        </p:tav>
                                        <p:tav>
                                          <p:val>
                                            <p:strVal val="#ppt_x"/>
                                          </p:val>
                                        </p:tav>
                                      </p:tavLst>
                                    </p:anim>
                                    <p:anim calcmode="lin" valueType="num">
                                      <p:cBhvr>
                                        <p:cTn id="20" dur="500" fill="hold"/>
                                        <p:tgtEl>
                                          <p:spTgt spid="67586">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67586">
                                            <p:txEl>
                                              <p:pRg st="3" end="3"/>
                                            </p:txEl>
                                          </p:spTgt>
                                        </p:tgtEl>
                                        <p:attrNameLst>
                                          <p:attrName>style.visibility</p:attrName>
                                        </p:attrNameLst>
                                      </p:cBhvr>
                                      <p:to>
                                        <p:strVal val="visible"/>
                                      </p:to>
                                    </p:set>
                                    <p:anim calcmode="lin" valueType="num">
                                      <p:cBhvr>
                                        <p:cTn id="25" dur="500" fill="hold"/>
                                        <p:tgtEl>
                                          <p:spTgt spid="67586">
                                            <p:txEl>
                                              <p:pRg st="3" end="3"/>
                                            </p:txEl>
                                          </p:spTgt>
                                        </p:tgtEl>
                                        <p:attrNameLst>
                                          <p:attrName>ppt_x</p:attrName>
                                        </p:attrNameLst>
                                      </p:cBhvr>
                                      <p:tavLst>
                                        <p:tav tm="100000">
                                          <p:val>
                                            <p:strVal val="#ppt_x"/>
                                          </p:val>
                                        </p:tav>
                                        <p:tav>
                                          <p:val>
                                            <p:strVal val="#ppt_x"/>
                                          </p:val>
                                        </p:tav>
                                      </p:tavLst>
                                    </p:anim>
                                    <p:anim calcmode="lin" valueType="num">
                                      <p:cBhvr>
                                        <p:cTn id="26" dur="500" fill="hold"/>
                                        <p:tgtEl>
                                          <p:spTgt spid="67586">
                                            <p:txEl>
                                              <p:pRg st="3" end="3"/>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1"/>
          <p:cNvSpPr txBox="1">
            <a:spLocks noChangeArrowheads="1"/>
          </p:cNvSpPr>
          <p:nvPr/>
        </p:nvSpPr>
        <p:spPr bwMode="auto">
          <a:xfrm>
            <a:off x="330200" y="152400"/>
            <a:ext cx="924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defRPr>
            </a:lvl9pPr>
          </a:lstStyle>
          <a:p>
            <a:pPr algn="ctr">
              <a:buFont typeface="Times New Roman" pitchFamily="16" charset="0"/>
              <a:buNone/>
              <a:defRPr/>
            </a:pPr>
            <a:r>
              <a:rPr lang="tr-TR" sz="3200" smtClean="0">
                <a:solidFill>
                  <a:srgbClr val="0000CC"/>
                </a:solidFill>
                <a:effectLst>
                  <a:outerShdw blurRad="38100" dist="38100" dir="2700000" algn="tl">
                    <a:srgbClr val="C0C0C0"/>
                  </a:outerShdw>
                </a:effectLst>
                <a:latin typeface="Arial Rounded MT Bold" pitchFamily="32" charset="0"/>
              </a:rPr>
              <a:t>EMNİYET MESAFELERİ KOYMAK</a:t>
            </a:r>
          </a:p>
        </p:txBody>
      </p:sp>
      <p:sp>
        <p:nvSpPr>
          <p:cNvPr id="69634" name="Text Box 2"/>
          <p:cNvSpPr txBox="1">
            <a:spLocks noChangeArrowheads="1"/>
          </p:cNvSpPr>
          <p:nvPr/>
        </p:nvSpPr>
        <p:spPr bwMode="auto">
          <a:xfrm>
            <a:off x="696516" y="1125538"/>
            <a:ext cx="8585200" cy="2660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1pPr>
            <a:lvl2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2pPr>
            <a:lvl3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3pPr>
            <a:lvl4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4pPr>
            <a:lvl5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itchFamily="18" charset="0"/>
              </a:defRPr>
            </a:lvl9pPr>
          </a:lstStyle>
          <a:p>
            <a:pPr algn="just" eaLnBrk="1" hangingPunct="1">
              <a:spcBef>
                <a:spcPts val="500"/>
              </a:spcBef>
            </a:pPr>
            <a:r>
              <a:rPr lang="tr-TR" sz="2000">
                <a:solidFill>
                  <a:srgbClr val="002060"/>
                </a:solidFill>
                <a:latin typeface="Arial" charset="0"/>
              </a:rPr>
              <a:t>	</a:t>
            </a:r>
            <a:r>
              <a:rPr lang="tr-TR" sz="3600">
                <a:solidFill>
                  <a:schemeClr val="tx1"/>
                </a:solidFill>
                <a:latin typeface="Arial" charset="0"/>
              </a:rPr>
              <a:t>Yüksek gerilim taşıyan elektrik hatlarında, temas olmazsa bile, belli bir mesafeye kadar yaklaşıldığı durumda elektrik atlaması ve çarpılmalar meydana gelebilmektedir.</a:t>
            </a:r>
          </a:p>
          <a:p>
            <a:pPr algn="just" eaLnBrk="1" hangingPunct="1">
              <a:spcBef>
                <a:spcPts val="500"/>
              </a:spcBef>
            </a:pPr>
            <a:endParaRPr lang="tr-TR" sz="3600">
              <a:solidFill>
                <a:schemeClr val="tx1"/>
              </a:solidFill>
              <a:latin typeface="Arial" charset="0"/>
            </a:endParaRPr>
          </a:p>
          <a:p>
            <a:pPr eaLnBrk="1" hangingPunct="1">
              <a:spcBef>
                <a:spcPts val="500"/>
              </a:spcBef>
            </a:pPr>
            <a:r>
              <a:rPr lang="tr-TR" sz="3600">
                <a:solidFill>
                  <a:schemeClr val="tx1"/>
                </a:solidFill>
                <a:latin typeface="Arial" charset="0"/>
              </a:rPr>
              <a:t>	Bu tür kazaların önüne geçilebilmesi  için </a:t>
            </a:r>
            <a:r>
              <a:rPr lang="tr-TR" sz="3600">
                <a:solidFill>
                  <a:srgbClr val="FF0000"/>
                </a:solidFill>
                <a:latin typeface="Arial" charset="0"/>
              </a:rPr>
              <a:t>EMNİYET MESAFELERİ BİRAKILMAKTADIR</a:t>
            </a:r>
            <a:r>
              <a:rPr lang="tr-TR" sz="2000">
                <a:solidFill>
                  <a:srgbClr val="FF0000"/>
                </a:solidFill>
                <a:latin typeface="Arial" charset="0"/>
              </a:rPr>
              <a:t>.</a:t>
            </a:r>
          </a:p>
        </p:txBody>
      </p:sp>
      <p:sp>
        <p:nvSpPr>
          <p:cNvPr id="247812"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F1D547E2-F82B-4B91-B38E-2157453B54EA}" type="slidenum">
              <a:rPr lang="tr-TR" sz="1400" smtClean="0">
                <a:solidFill>
                  <a:srgbClr val="FFFFFF"/>
                </a:solidFill>
              </a:rPr>
              <a:pPr eaLnBrk="1" hangingPunct="1">
                <a:buFont typeface="Times New Roman" pitchFamily="18" charset="0"/>
                <a:buNone/>
              </a:pPr>
              <a:t>75</a:t>
            </a:fld>
            <a:endParaRPr lang="tr-TR" sz="1400" smtClean="0">
              <a:solidFill>
                <a:srgbClr val="FFFFFF"/>
              </a:solidFill>
            </a:endParaRPr>
          </a:p>
        </p:txBody>
      </p:sp>
    </p:spTree>
    <p:extLst>
      <p:ext uri="{BB962C8B-B14F-4D97-AF65-F5344CB8AC3E}">
        <p14:creationId xmlns:p14="http://schemas.microsoft.com/office/powerpoint/2010/main" val="1856696305"/>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69634">
                                            <p:txEl>
                                              <p:pRg st="0" end="0"/>
                                            </p:txEl>
                                          </p:spTgt>
                                        </p:tgtEl>
                                        <p:attrNameLst>
                                          <p:attrName>style.visibility</p:attrName>
                                        </p:attrNameLst>
                                      </p:cBhvr>
                                      <p:to>
                                        <p:strVal val="visible"/>
                                      </p:to>
                                    </p:set>
                                    <p:animEffect transition="in" filter="blinds(horizontal)">
                                      <p:cBhvr additive="repl">
                                        <p:cTn id="7" dur="500"/>
                                        <p:tgtEl>
                                          <p:spTgt spid="696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69634">
                                            <p:txEl>
                                              <p:pRg st="2" end="2"/>
                                            </p:txEl>
                                          </p:spTgt>
                                        </p:tgtEl>
                                        <p:attrNameLst>
                                          <p:attrName>style.visibility</p:attrName>
                                        </p:attrNameLst>
                                      </p:cBhvr>
                                      <p:to>
                                        <p:strVal val="visible"/>
                                      </p:to>
                                    </p:set>
                                    <p:animEffect transition="in" filter="blinds(horizontal)">
                                      <p:cBhvr additive="repl">
                                        <p:cTn id="12" dur="500"/>
                                        <p:tgtEl>
                                          <p:spTgt spid="696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rtlCol="0">
            <a:normAutofit fontScale="90000"/>
          </a:bodyPr>
          <a:lstStyle/>
          <a:p>
            <a:pPr eaLnBrk="1" fontAlgn="auto" hangingPunct="1">
              <a:spcAft>
                <a:spcPts val="0"/>
              </a:spcAft>
              <a:defRPr/>
            </a:pPr>
            <a:r>
              <a:rPr lang="tr-TR" dirty="0" smtClean="0">
                <a:solidFill>
                  <a:srgbClr val="0000FF"/>
                </a:solidFill>
                <a:effectLst>
                  <a:outerShdw blurRad="38100" dist="38100" dir="2700000" algn="tl">
                    <a:srgbClr val="000000">
                      <a:alpha val="43137"/>
                    </a:srgbClr>
                  </a:outerShdw>
                </a:effectLst>
                <a:cs typeface="Times New Roman" pitchFamily="18" charset="0"/>
              </a:rPr>
              <a:t/>
            </a:r>
            <a:br>
              <a:rPr lang="tr-TR" dirty="0" smtClean="0">
                <a:solidFill>
                  <a:srgbClr val="0000FF"/>
                </a:solidFill>
                <a:effectLst>
                  <a:outerShdw blurRad="38100" dist="38100" dir="2700000" algn="tl">
                    <a:srgbClr val="000000">
                      <a:alpha val="43137"/>
                    </a:srgbClr>
                  </a:outerShdw>
                </a:effectLst>
                <a:cs typeface="Times New Roman" pitchFamily="18" charset="0"/>
              </a:rPr>
            </a:br>
            <a:r>
              <a:rPr lang="tr-TR" dirty="0" smtClean="0">
                <a:solidFill>
                  <a:srgbClr val="0000FF"/>
                </a:solidFill>
                <a:effectLst>
                  <a:outerShdw blurRad="38100" dist="38100" dir="2700000" algn="tl">
                    <a:srgbClr val="000000">
                      <a:alpha val="43137"/>
                    </a:srgbClr>
                  </a:outerShdw>
                </a:effectLst>
                <a:cs typeface="Times New Roman" pitchFamily="18" charset="0"/>
              </a:rPr>
              <a:t>Gerilim altındaki iletkenlere azami emniyetli yaklaşma mesafesi;</a:t>
            </a:r>
            <a:r>
              <a:rPr lang="tr-TR" dirty="0" smtClean="0">
                <a:effectLst>
                  <a:outerShdw blurRad="38100" dist="38100" dir="2700000" algn="tl">
                    <a:srgbClr val="000000">
                      <a:alpha val="43137"/>
                    </a:srgbClr>
                  </a:outerShdw>
                </a:effectLst>
              </a:rPr>
              <a:t/>
            </a:r>
            <a:br>
              <a:rPr lang="tr-TR" dirty="0" smtClean="0">
                <a:effectLst>
                  <a:outerShdw blurRad="38100" dist="38100" dir="2700000" algn="tl">
                    <a:srgbClr val="000000">
                      <a:alpha val="43137"/>
                    </a:srgbClr>
                  </a:outerShdw>
                </a:effectLst>
              </a:rPr>
            </a:br>
            <a:endParaRPr lang="tr-TR" dirty="0"/>
          </a:p>
        </p:txBody>
      </p:sp>
      <p:grpSp>
        <p:nvGrpSpPr>
          <p:cNvPr id="248835" name="Group 59"/>
          <p:cNvGrpSpPr>
            <a:grpSpLocks noGrp="1"/>
          </p:cNvGrpSpPr>
          <p:nvPr/>
        </p:nvGrpSpPr>
        <p:grpSpPr bwMode="auto">
          <a:xfrm>
            <a:off x="443706" y="1604963"/>
            <a:ext cx="8915400" cy="4525962"/>
            <a:chOff x="-3" y="400"/>
            <a:chExt cx="1997" cy="2539"/>
          </a:xfrm>
        </p:grpSpPr>
        <p:grpSp>
          <p:nvGrpSpPr>
            <p:cNvPr id="248837" name="Group 57"/>
            <p:cNvGrpSpPr>
              <a:grpSpLocks/>
            </p:cNvGrpSpPr>
            <p:nvPr/>
          </p:nvGrpSpPr>
          <p:grpSpPr bwMode="auto">
            <a:xfrm>
              <a:off x="0" y="403"/>
              <a:ext cx="1991" cy="2533"/>
              <a:chOff x="0" y="403"/>
              <a:chExt cx="1991" cy="2533"/>
            </a:xfrm>
          </p:grpSpPr>
          <p:grpSp>
            <p:nvGrpSpPr>
              <p:cNvPr id="248839" name="Group 22"/>
              <p:cNvGrpSpPr>
                <a:grpSpLocks/>
              </p:cNvGrpSpPr>
              <p:nvPr/>
            </p:nvGrpSpPr>
            <p:grpSpPr bwMode="auto">
              <a:xfrm>
                <a:off x="0" y="403"/>
                <a:ext cx="538" cy="518"/>
                <a:chOff x="0" y="403"/>
                <a:chExt cx="538" cy="518"/>
              </a:xfrm>
            </p:grpSpPr>
            <p:sp>
              <p:nvSpPr>
                <p:cNvPr id="59" name="Rectangle 3"/>
                <p:cNvSpPr>
                  <a:spLocks noChangeArrowheads="1"/>
                </p:cNvSpPr>
                <p:nvPr/>
              </p:nvSpPr>
              <p:spPr bwMode="auto">
                <a:xfrm>
                  <a:off x="28" y="403"/>
                  <a:ext cx="482" cy="518"/>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b="1" dirty="0">
                      <a:solidFill>
                        <a:srgbClr val="0070C0"/>
                      </a:solidFill>
                      <a:latin typeface="+mj-lt"/>
                      <a:cs typeface="Times New Roman" pitchFamily="18" charset="0"/>
                    </a:rPr>
                    <a:t>Volt</a:t>
                  </a:r>
                  <a:endParaRPr lang="tr-TR" dirty="0">
                    <a:solidFill>
                      <a:srgbClr val="0070C0"/>
                    </a:solidFill>
                    <a:latin typeface="+mj-lt"/>
                    <a:cs typeface="Times New Roman" pitchFamily="18" charset="0"/>
                  </a:endParaRPr>
                </a:p>
                <a:p>
                  <a:pPr algn="ctr" eaLnBrk="0" fontAlgn="auto" hangingPunct="0">
                    <a:spcBef>
                      <a:spcPts val="0"/>
                    </a:spcBef>
                    <a:spcAft>
                      <a:spcPts val="0"/>
                    </a:spcAft>
                    <a:defRPr/>
                  </a:pPr>
                  <a:endParaRPr lang="tr-TR" dirty="0">
                    <a:solidFill>
                      <a:srgbClr val="0070C0"/>
                    </a:solidFill>
                    <a:latin typeface="+mj-lt"/>
                  </a:endParaRPr>
                </a:p>
              </p:txBody>
            </p:sp>
            <p:sp>
              <p:nvSpPr>
                <p:cNvPr id="60" name="Rectangle 21"/>
                <p:cNvSpPr>
                  <a:spLocks noChangeArrowheads="1"/>
                </p:cNvSpPr>
                <p:nvPr/>
              </p:nvSpPr>
              <p:spPr bwMode="auto">
                <a:xfrm>
                  <a:off x="0" y="403"/>
                  <a:ext cx="538" cy="518"/>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nvGrpSpPr>
              <p:cNvPr id="248840" name="Group 24"/>
              <p:cNvGrpSpPr>
                <a:grpSpLocks/>
              </p:cNvGrpSpPr>
              <p:nvPr/>
            </p:nvGrpSpPr>
            <p:grpSpPr bwMode="auto">
              <a:xfrm>
                <a:off x="538" y="403"/>
                <a:ext cx="603" cy="518"/>
                <a:chOff x="538" y="403"/>
                <a:chExt cx="603" cy="518"/>
              </a:xfrm>
            </p:grpSpPr>
            <p:sp>
              <p:nvSpPr>
                <p:cNvPr id="57" name="Rectangle 4"/>
                <p:cNvSpPr>
                  <a:spLocks noChangeArrowheads="1"/>
                </p:cNvSpPr>
                <p:nvPr/>
              </p:nvSpPr>
              <p:spPr bwMode="auto">
                <a:xfrm>
                  <a:off x="566" y="403"/>
                  <a:ext cx="547" cy="518"/>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b="1" dirty="0">
                      <a:solidFill>
                        <a:srgbClr val="0070C0"/>
                      </a:solidFill>
                      <a:latin typeface="+mj-lt"/>
                      <a:cs typeface="Times New Roman" pitchFamily="18" charset="0"/>
                    </a:rPr>
                    <a:t>Volt</a:t>
                  </a:r>
                  <a:endParaRPr lang="tr-TR" dirty="0">
                    <a:solidFill>
                      <a:srgbClr val="0070C0"/>
                    </a:solidFill>
                    <a:latin typeface="+mj-lt"/>
                    <a:cs typeface="Times New Roman" pitchFamily="18" charset="0"/>
                  </a:endParaRPr>
                </a:p>
                <a:p>
                  <a:pPr algn="ctr" eaLnBrk="0" fontAlgn="auto" hangingPunct="0">
                    <a:spcBef>
                      <a:spcPts val="0"/>
                    </a:spcBef>
                    <a:spcAft>
                      <a:spcPts val="0"/>
                    </a:spcAft>
                    <a:defRPr/>
                  </a:pPr>
                  <a:endParaRPr lang="tr-TR" dirty="0">
                    <a:solidFill>
                      <a:srgbClr val="0070C0"/>
                    </a:solidFill>
                    <a:latin typeface="+mj-lt"/>
                  </a:endParaRPr>
                </a:p>
              </p:txBody>
            </p:sp>
            <p:sp>
              <p:nvSpPr>
                <p:cNvPr id="58" name="Rectangle 23"/>
                <p:cNvSpPr>
                  <a:spLocks noChangeArrowheads="1"/>
                </p:cNvSpPr>
                <p:nvPr/>
              </p:nvSpPr>
              <p:spPr bwMode="auto">
                <a:xfrm>
                  <a:off x="538" y="403"/>
                  <a:ext cx="603" cy="518"/>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nvGrpSpPr>
              <p:cNvPr id="248841" name="Group 26"/>
              <p:cNvGrpSpPr>
                <a:grpSpLocks/>
              </p:cNvGrpSpPr>
              <p:nvPr/>
            </p:nvGrpSpPr>
            <p:grpSpPr bwMode="auto">
              <a:xfrm>
                <a:off x="1141" y="403"/>
                <a:ext cx="850" cy="518"/>
                <a:chOff x="1141" y="403"/>
                <a:chExt cx="850" cy="518"/>
              </a:xfrm>
            </p:grpSpPr>
            <p:sp>
              <p:nvSpPr>
                <p:cNvPr id="55" name="Rectangle 5"/>
                <p:cNvSpPr>
                  <a:spLocks noChangeArrowheads="1"/>
                </p:cNvSpPr>
                <p:nvPr/>
              </p:nvSpPr>
              <p:spPr bwMode="auto">
                <a:xfrm>
                  <a:off x="1169" y="403"/>
                  <a:ext cx="794" cy="518"/>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sz="2000" b="1" dirty="0">
                      <a:solidFill>
                        <a:srgbClr val="0070C0"/>
                      </a:solidFill>
                      <a:latin typeface="+mj-lt"/>
                      <a:cs typeface="Times New Roman" pitchFamily="18" charset="0"/>
                    </a:rPr>
                    <a:t>Santimetre (cm.)</a:t>
                  </a:r>
                  <a:endParaRPr lang="tr-TR" sz="2000" dirty="0">
                    <a:solidFill>
                      <a:srgbClr val="0070C0"/>
                    </a:solidFill>
                    <a:latin typeface="+mj-lt"/>
                    <a:cs typeface="Times New Roman" pitchFamily="18" charset="0"/>
                  </a:endParaRPr>
                </a:p>
                <a:p>
                  <a:pPr algn="ctr" eaLnBrk="0" fontAlgn="auto" hangingPunct="0">
                    <a:spcBef>
                      <a:spcPts val="0"/>
                    </a:spcBef>
                    <a:spcAft>
                      <a:spcPts val="0"/>
                    </a:spcAft>
                    <a:defRPr/>
                  </a:pPr>
                  <a:endParaRPr lang="tr-TR" sz="2000" dirty="0">
                    <a:solidFill>
                      <a:srgbClr val="0070C0"/>
                    </a:solidFill>
                    <a:latin typeface="+mj-lt"/>
                  </a:endParaRPr>
                </a:p>
              </p:txBody>
            </p:sp>
            <p:sp>
              <p:nvSpPr>
                <p:cNvPr id="56" name="Rectangle 25"/>
                <p:cNvSpPr>
                  <a:spLocks noChangeArrowheads="1"/>
                </p:cNvSpPr>
                <p:nvPr/>
              </p:nvSpPr>
              <p:spPr bwMode="auto">
                <a:xfrm>
                  <a:off x="1141" y="403"/>
                  <a:ext cx="850" cy="518"/>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nvGrpSpPr>
              <p:cNvPr id="248842" name="Group 28"/>
              <p:cNvGrpSpPr>
                <a:grpSpLocks/>
              </p:cNvGrpSpPr>
              <p:nvPr/>
            </p:nvGrpSpPr>
            <p:grpSpPr bwMode="auto">
              <a:xfrm>
                <a:off x="0" y="921"/>
                <a:ext cx="538" cy="403"/>
                <a:chOff x="0" y="921"/>
                <a:chExt cx="538" cy="403"/>
              </a:xfrm>
            </p:grpSpPr>
            <p:sp>
              <p:nvSpPr>
                <p:cNvPr id="53" name="Rectangle 6"/>
                <p:cNvSpPr>
                  <a:spLocks noChangeArrowheads="1"/>
                </p:cNvSpPr>
                <p:nvPr/>
              </p:nvSpPr>
              <p:spPr bwMode="auto">
                <a:xfrm>
                  <a:off x="28" y="921"/>
                  <a:ext cx="482" cy="403"/>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dirty="0">
                      <a:solidFill>
                        <a:schemeClr val="tx1"/>
                      </a:solidFill>
                      <a:latin typeface="+mj-lt"/>
                      <a:cs typeface="Times New Roman" pitchFamily="18" charset="0"/>
                    </a:rPr>
                    <a:t>650</a:t>
                  </a:r>
                </a:p>
                <a:p>
                  <a:pPr algn="ctr" eaLnBrk="0" fontAlgn="auto" hangingPunct="0">
                    <a:spcBef>
                      <a:spcPts val="0"/>
                    </a:spcBef>
                    <a:spcAft>
                      <a:spcPts val="0"/>
                    </a:spcAft>
                    <a:defRPr/>
                  </a:pPr>
                  <a:endParaRPr lang="tr-TR" dirty="0">
                    <a:latin typeface="+mj-lt"/>
                  </a:endParaRPr>
                </a:p>
              </p:txBody>
            </p:sp>
            <p:sp>
              <p:nvSpPr>
                <p:cNvPr id="54" name="Rectangle 27"/>
                <p:cNvSpPr>
                  <a:spLocks noChangeArrowheads="1"/>
                </p:cNvSpPr>
                <p:nvPr/>
              </p:nvSpPr>
              <p:spPr bwMode="auto">
                <a:xfrm>
                  <a:off x="0" y="921"/>
                  <a:ext cx="538" cy="403"/>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nvGrpSpPr>
              <p:cNvPr id="248843" name="Group 30"/>
              <p:cNvGrpSpPr>
                <a:grpSpLocks/>
              </p:cNvGrpSpPr>
              <p:nvPr/>
            </p:nvGrpSpPr>
            <p:grpSpPr bwMode="auto">
              <a:xfrm>
                <a:off x="538" y="921"/>
                <a:ext cx="603" cy="403"/>
                <a:chOff x="538" y="921"/>
                <a:chExt cx="603" cy="403"/>
              </a:xfrm>
            </p:grpSpPr>
            <p:sp>
              <p:nvSpPr>
                <p:cNvPr id="51" name="Rectangle 7"/>
                <p:cNvSpPr>
                  <a:spLocks noChangeArrowheads="1"/>
                </p:cNvSpPr>
                <p:nvPr/>
              </p:nvSpPr>
              <p:spPr bwMode="auto">
                <a:xfrm>
                  <a:off x="566" y="921"/>
                  <a:ext cx="547" cy="403"/>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dirty="0">
                      <a:solidFill>
                        <a:schemeClr val="tx1"/>
                      </a:solidFill>
                      <a:latin typeface="+mj-lt"/>
                      <a:cs typeface="Times New Roman" pitchFamily="18" charset="0"/>
                    </a:rPr>
                    <a:t>1500</a:t>
                  </a:r>
                </a:p>
              </p:txBody>
            </p:sp>
            <p:sp>
              <p:nvSpPr>
                <p:cNvPr id="52" name="Rectangle 29"/>
                <p:cNvSpPr>
                  <a:spLocks noChangeArrowheads="1"/>
                </p:cNvSpPr>
                <p:nvPr/>
              </p:nvSpPr>
              <p:spPr bwMode="auto">
                <a:xfrm>
                  <a:off x="538" y="921"/>
                  <a:ext cx="603" cy="403"/>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nvGrpSpPr>
              <p:cNvPr id="248844" name="Group 32"/>
              <p:cNvGrpSpPr>
                <a:grpSpLocks/>
              </p:cNvGrpSpPr>
              <p:nvPr/>
            </p:nvGrpSpPr>
            <p:grpSpPr bwMode="auto">
              <a:xfrm>
                <a:off x="1141" y="921"/>
                <a:ext cx="850" cy="403"/>
                <a:chOff x="1141" y="921"/>
                <a:chExt cx="850" cy="403"/>
              </a:xfrm>
            </p:grpSpPr>
            <p:sp>
              <p:nvSpPr>
                <p:cNvPr id="49" name="Rectangle 8"/>
                <p:cNvSpPr>
                  <a:spLocks noChangeArrowheads="1"/>
                </p:cNvSpPr>
                <p:nvPr/>
              </p:nvSpPr>
              <p:spPr bwMode="auto">
                <a:xfrm>
                  <a:off x="1169" y="921"/>
                  <a:ext cx="794" cy="403"/>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dirty="0" smtClean="0">
                      <a:latin typeface="+mj-lt"/>
                      <a:cs typeface="Times New Roman" pitchFamily="18" charset="0"/>
                    </a:rPr>
                    <a:t>30</a:t>
                  </a:r>
                  <a:endParaRPr lang="tr-TR" dirty="0">
                    <a:latin typeface="+mj-lt"/>
                  </a:endParaRPr>
                </a:p>
              </p:txBody>
            </p:sp>
            <p:sp>
              <p:nvSpPr>
                <p:cNvPr id="50" name="Rectangle 31"/>
                <p:cNvSpPr>
                  <a:spLocks noChangeArrowheads="1"/>
                </p:cNvSpPr>
                <p:nvPr/>
              </p:nvSpPr>
              <p:spPr bwMode="auto">
                <a:xfrm>
                  <a:off x="1141" y="921"/>
                  <a:ext cx="850" cy="403"/>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nvGrpSpPr>
              <p:cNvPr id="248845" name="Group 34"/>
              <p:cNvGrpSpPr>
                <a:grpSpLocks/>
              </p:cNvGrpSpPr>
              <p:nvPr/>
            </p:nvGrpSpPr>
            <p:grpSpPr bwMode="auto">
              <a:xfrm>
                <a:off x="0" y="1324"/>
                <a:ext cx="538" cy="403"/>
                <a:chOff x="0" y="1324"/>
                <a:chExt cx="538" cy="403"/>
              </a:xfrm>
            </p:grpSpPr>
            <p:sp>
              <p:nvSpPr>
                <p:cNvPr id="47" name="Rectangle 9"/>
                <p:cNvSpPr>
                  <a:spLocks noChangeArrowheads="1"/>
                </p:cNvSpPr>
                <p:nvPr/>
              </p:nvSpPr>
              <p:spPr bwMode="auto">
                <a:xfrm>
                  <a:off x="28" y="1324"/>
                  <a:ext cx="482" cy="403"/>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dirty="0">
                      <a:latin typeface="+mj-lt"/>
                    </a:rPr>
                    <a:t>1</a:t>
                  </a:r>
                  <a:r>
                    <a:rPr lang="tr-TR" dirty="0">
                      <a:solidFill>
                        <a:schemeClr val="tx1">
                          <a:lumMod val="95000"/>
                          <a:lumOff val="5000"/>
                        </a:schemeClr>
                      </a:solidFill>
                      <a:latin typeface="+mj-lt"/>
                    </a:rPr>
                    <a:t>1500</a:t>
                  </a:r>
                  <a:endParaRPr lang="tr-TR" dirty="0">
                    <a:latin typeface="+mj-lt"/>
                  </a:endParaRPr>
                </a:p>
              </p:txBody>
            </p:sp>
            <p:sp>
              <p:nvSpPr>
                <p:cNvPr id="48" name="Rectangle 33"/>
                <p:cNvSpPr>
                  <a:spLocks noChangeArrowheads="1"/>
                </p:cNvSpPr>
                <p:nvPr/>
              </p:nvSpPr>
              <p:spPr bwMode="auto">
                <a:xfrm>
                  <a:off x="0" y="1324"/>
                  <a:ext cx="538" cy="403"/>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nvGrpSpPr>
              <p:cNvPr id="248846" name="Group 36"/>
              <p:cNvGrpSpPr>
                <a:grpSpLocks/>
              </p:cNvGrpSpPr>
              <p:nvPr/>
            </p:nvGrpSpPr>
            <p:grpSpPr bwMode="auto">
              <a:xfrm>
                <a:off x="538" y="1324"/>
                <a:ext cx="603" cy="403"/>
                <a:chOff x="538" y="1324"/>
                <a:chExt cx="603" cy="403"/>
              </a:xfrm>
            </p:grpSpPr>
            <p:sp>
              <p:nvSpPr>
                <p:cNvPr id="45" name="Rectangle 10"/>
                <p:cNvSpPr>
                  <a:spLocks noChangeArrowheads="1"/>
                </p:cNvSpPr>
                <p:nvPr/>
              </p:nvSpPr>
              <p:spPr bwMode="auto">
                <a:xfrm>
                  <a:off x="566" y="1324"/>
                  <a:ext cx="547" cy="403"/>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dirty="0">
                      <a:solidFill>
                        <a:schemeClr val="tx1"/>
                      </a:solidFill>
                      <a:latin typeface="+mj-lt"/>
                      <a:cs typeface="Times New Roman" pitchFamily="18" charset="0"/>
                    </a:rPr>
                    <a:t>50000</a:t>
                  </a:r>
                </a:p>
                <a:p>
                  <a:pPr algn="ctr" eaLnBrk="0" fontAlgn="auto" hangingPunct="0">
                    <a:spcBef>
                      <a:spcPts val="0"/>
                    </a:spcBef>
                    <a:spcAft>
                      <a:spcPts val="0"/>
                    </a:spcAft>
                    <a:defRPr/>
                  </a:pPr>
                  <a:endParaRPr lang="tr-TR" dirty="0">
                    <a:latin typeface="+mj-lt"/>
                  </a:endParaRPr>
                </a:p>
              </p:txBody>
            </p:sp>
            <p:sp>
              <p:nvSpPr>
                <p:cNvPr id="46" name="Rectangle 35"/>
                <p:cNvSpPr>
                  <a:spLocks noChangeArrowheads="1"/>
                </p:cNvSpPr>
                <p:nvPr/>
              </p:nvSpPr>
              <p:spPr bwMode="auto">
                <a:xfrm>
                  <a:off x="538" y="1324"/>
                  <a:ext cx="603" cy="403"/>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nvGrpSpPr>
              <p:cNvPr id="248847" name="Group 38"/>
              <p:cNvGrpSpPr>
                <a:grpSpLocks/>
              </p:cNvGrpSpPr>
              <p:nvPr/>
            </p:nvGrpSpPr>
            <p:grpSpPr bwMode="auto">
              <a:xfrm>
                <a:off x="1141" y="1324"/>
                <a:ext cx="850" cy="403"/>
                <a:chOff x="1141" y="1324"/>
                <a:chExt cx="850" cy="403"/>
              </a:xfrm>
            </p:grpSpPr>
            <p:sp>
              <p:nvSpPr>
                <p:cNvPr id="43" name="Rectangle 11"/>
                <p:cNvSpPr>
                  <a:spLocks noChangeArrowheads="1"/>
                </p:cNvSpPr>
                <p:nvPr/>
              </p:nvSpPr>
              <p:spPr bwMode="auto">
                <a:xfrm>
                  <a:off x="1169" y="1324"/>
                  <a:ext cx="794" cy="403"/>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dirty="0">
                      <a:solidFill>
                        <a:schemeClr val="tx1"/>
                      </a:solidFill>
                      <a:latin typeface="+mj-lt"/>
                      <a:cs typeface="Times New Roman" pitchFamily="18" charset="0"/>
                    </a:rPr>
                    <a:t>50</a:t>
                  </a:r>
                </a:p>
                <a:p>
                  <a:pPr algn="ctr" eaLnBrk="0" fontAlgn="auto" hangingPunct="0">
                    <a:spcBef>
                      <a:spcPts val="0"/>
                    </a:spcBef>
                    <a:spcAft>
                      <a:spcPts val="0"/>
                    </a:spcAft>
                    <a:defRPr/>
                  </a:pPr>
                  <a:endParaRPr lang="tr-TR" dirty="0">
                    <a:latin typeface="+mj-lt"/>
                  </a:endParaRPr>
                </a:p>
              </p:txBody>
            </p:sp>
            <p:sp>
              <p:nvSpPr>
                <p:cNvPr id="44" name="Rectangle 37"/>
                <p:cNvSpPr>
                  <a:spLocks noChangeArrowheads="1"/>
                </p:cNvSpPr>
                <p:nvPr/>
              </p:nvSpPr>
              <p:spPr bwMode="auto">
                <a:xfrm>
                  <a:off x="1141" y="1324"/>
                  <a:ext cx="850" cy="403"/>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nvGrpSpPr>
              <p:cNvPr id="248848" name="Group 40"/>
              <p:cNvGrpSpPr>
                <a:grpSpLocks/>
              </p:cNvGrpSpPr>
              <p:nvPr/>
            </p:nvGrpSpPr>
            <p:grpSpPr bwMode="auto">
              <a:xfrm>
                <a:off x="0" y="1727"/>
                <a:ext cx="538" cy="403"/>
                <a:chOff x="0" y="1727"/>
                <a:chExt cx="538" cy="403"/>
              </a:xfrm>
            </p:grpSpPr>
            <p:sp>
              <p:nvSpPr>
                <p:cNvPr id="41" name="Rectangle 12"/>
                <p:cNvSpPr>
                  <a:spLocks noChangeArrowheads="1"/>
                </p:cNvSpPr>
                <p:nvPr/>
              </p:nvSpPr>
              <p:spPr bwMode="auto">
                <a:xfrm>
                  <a:off x="28" y="1727"/>
                  <a:ext cx="482" cy="403"/>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dirty="0">
                      <a:solidFill>
                        <a:srgbClr val="000000"/>
                      </a:solidFill>
                      <a:latin typeface="+mj-lt"/>
                      <a:cs typeface="Times New Roman" pitchFamily="18" charset="0"/>
                    </a:rPr>
                    <a:t>50000</a:t>
                  </a:r>
                </a:p>
              </p:txBody>
            </p:sp>
            <p:sp>
              <p:nvSpPr>
                <p:cNvPr id="42" name="Rectangle 39"/>
                <p:cNvSpPr>
                  <a:spLocks noChangeArrowheads="1"/>
                </p:cNvSpPr>
                <p:nvPr/>
              </p:nvSpPr>
              <p:spPr bwMode="auto">
                <a:xfrm>
                  <a:off x="0" y="1727"/>
                  <a:ext cx="538" cy="403"/>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nvGrpSpPr>
              <p:cNvPr id="248849" name="Group 42"/>
              <p:cNvGrpSpPr>
                <a:grpSpLocks/>
              </p:cNvGrpSpPr>
              <p:nvPr/>
            </p:nvGrpSpPr>
            <p:grpSpPr bwMode="auto">
              <a:xfrm>
                <a:off x="538" y="1727"/>
                <a:ext cx="603" cy="403"/>
                <a:chOff x="538" y="1727"/>
                <a:chExt cx="603" cy="403"/>
              </a:xfrm>
            </p:grpSpPr>
            <p:sp>
              <p:nvSpPr>
                <p:cNvPr id="39" name="Rectangle 13"/>
                <p:cNvSpPr>
                  <a:spLocks noChangeArrowheads="1"/>
                </p:cNvSpPr>
                <p:nvPr/>
              </p:nvSpPr>
              <p:spPr bwMode="auto">
                <a:xfrm>
                  <a:off x="566" y="1727"/>
                  <a:ext cx="547" cy="403"/>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dirty="0">
                      <a:solidFill>
                        <a:schemeClr val="tx1"/>
                      </a:solidFill>
                      <a:latin typeface="+mj-lt"/>
                      <a:cs typeface="Times New Roman" pitchFamily="18" charset="0"/>
                    </a:rPr>
                    <a:t>150.000</a:t>
                  </a:r>
                </a:p>
                <a:p>
                  <a:pPr algn="ctr" eaLnBrk="0" fontAlgn="auto" hangingPunct="0">
                    <a:spcBef>
                      <a:spcPts val="0"/>
                    </a:spcBef>
                    <a:spcAft>
                      <a:spcPts val="0"/>
                    </a:spcAft>
                    <a:defRPr/>
                  </a:pPr>
                  <a:endParaRPr lang="tr-TR" dirty="0">
                    <a:latin typeface="+mj-lt"/>
                  </a:endParaRPr>
                </a:p>
              </p:txBody>
            </p:sp>
            <p:sp>
              <p:nvSpPr>
                <p:cNvPr id="40" name="Rectangle 41"/>
                <p:cNvSpPr>
                  <a:spLocks noChangeArrowheads="1"/>
                </p:cNvSpPr>
                <p:nvPr/>
              </p:nvSpPr>
              <p:spPr bwMode="auto">
                <a:xfrm>
                  <a:off x="538" y="1727"/>
                  <a:ext cx="603" cy="403"/>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nvGrpSpPr>
              <p:cNvPr id="248850" name="Group 44"/>
              <p:cNvGrpSpPr>
                <a:grpSpLocks/>
              </p:cNvGrpSpPr>
              <p:nvPr/>
            </p:nvGrpSpPr>
            <p:grpSpPr bwMode="auto">
              <a:xfrm>
                <a:off x="1141" y="1727"/>
                <a:ext cx="850" cy="403"/>
                <a:chOff x="1141" y="1727"/>
                <a:chExt cx="850" cy="403"/>
              </a:xfrm>
            </p:grpSpPr>
            <p:sp>
              <p:nvSpPr>
                <p:cNvPr id="37" name="Rectangle 14"/>
                <p:cNvSpPr>
                  <a:spLocks noChangeArrowheads="1"/>
                </p:cNvSpPr>
                <p:nvPr/>
              </p:nvSpPr>
              <p:spPr bwMode="auto">
                <a:xfrm>
                  <a:off x="1169" y="1727"/>
                  <a:ext cx="794" cy="403"/>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dirty="0">
                      <a:solidFill>
                        <a:schemeClr val="tx1"/>
                      </a:solidFill>
                      <a:latin typeface="+mj-lt"/>
                      <a:cs typeface="Times New Roman" pitchFamily="18" charset="0"/>
                    </a:rPr>
                    <a:t>120</a:t>
                  </a:r>
                </a:p>
                <a:p>
                  <a:pPr algn="ctr" eaLnBrk="0" fontAlgn="auto" hangingPunct="0">
                    <a:spcBef>
                      <a:spcPts val="0"/>
                    </a:spcBef>
                    <a:spcAft>
                      <a:spcPts val="0"/>
                    </a:spcAft>
                    <a:defRPr/>
                  </a:pPr>
                  <a:endParaRPr lang="tr-TR" dirty="0">
                    <a:latin typeface="+mj-lt"/>
                  </a:endParaRPr>
                </a:p>
              </p:txBody>
            </p:sp>
            <p:sp>
              <p:nvSpPr>
                <p:cNvPr id="38" name="Rectangle 43"/>
                <p:cNvSpPr>
                  <a:spLocks noChangeArrowheads="1"/>
                </p:cNvSpPr>
                <p:nvPr/>
              </p:nvSpPr>
              <p:spPr bwMode="auto">
                <a:xfrm>
                  <a:off x="1141" y="1727"/>
                  <a:ext cx="850" cy="403"/>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nvGrpSpPr>
              <p:cNvPr id="248851" name="Group 46"/>
              <p:cNvGrpSpPr>
                <a:grpSpLocks/>
              </p:cNvGrpSpPr>
              <p:nvPr/>
            </p:nvGrpSpPr>
            <p:grpSpPr bwMode="auto">
              <a:xfrm>
                <a:off x="0" y="2130"/>
                <a:ext cx="538" cy="403"/>
                <a:chOff x="0" y="2130"/>
                <a:chExt cx="538" cy="403"/>
              </a:xfrm>
            </p:grpSpPr>
            <p:sp>
              <p:nvSpPr>
                <p:cNvPr id="35" name="Rectangle 15"/>
                <p:cNvSpPr>
                  <a:spLocks noChangeArrowheads="1"/>
                </p:cNvSpPr>
                <p:nvPr/>
              </p:nvSpPr>
              <p:spPr bwMode="auto">
                <a:xfrm>
                  <a:off x="28" y="2130"/>
                  <a:ext cx="482" cy="403"/>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dirty="0">
                      <a:solidFill>
                        <a:schemeClr val="tx1"/>
                      </a:solidFill>
                      <a:latin typeface="+mj-lt"/>
                      <a:cs typeface="Times New Roman" pitchFamily="18" charset="0"/>
                    </a:rPr>
                    <a:t>150000</a:t>
                  </a:r>
                </a:p>
                <a:p>
                  <a:pPr algn="ctr" eaLnBrk="0" fontAlgn="auto" hangingPunct="0">
                    <a:spcBef>
                      <a:spcPts val="0"/>
                    </a:spcBef>
                    <a:spcAft>
                      <a:spcPts val="0"/>
                    </a:spcAft>
                    <a:defRPr/>
                  </a:pPr>
                  <a:endParaRPr lang="tr-TR" dirty="0">
                    <a:latin typeface="+mj-lt"/>
                  </a:endParaRPr>
                </a:p>
              </p:txBody>
            </p:sp>
            <p:sp>
              <p:nvSpPr>
                <p:cNvPr id="36" name="Rectangle 45"/>
                <p:cNvSpPr>
                  <a:spLocks noChangeArrowheads="1"/>
                </p:cNvSpPr>
                <p:nvPr/>
              </p:nvSpPr>
              <p:spPr bwMode="auto">
                <a:xfrm>
                  <a:off x="0" y="2130"/>
                  <a:ext cx="538" cy="403"/>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nvGrpSpPr>
              <p:cNvPr id="248852" name="Group 48"/>
              <p:cNvGrpSpPr>
                <a:grpSpLocks/>
              </p:cNvGrpSpPr>
              <p:nvPr/>
            </p:nvGrpSpPr>
            <p:grpSpPr bwMode="auto">
              <a:xfrm>
                <a:off x="538" y="2130"/>
                <a:ext cx="603" cy="403"/>
                <a:chOff x="538" y="2130"/>
                <a:chExt cx="603" cy="403"/>
              </a:xfrm>
            </p:grpSpPr>
            <p:sp>
              <p:nvSpPr>
                <p:cNvPr id="33" name="Rectangle 16"/>
                <p:cNvSpPr>
                  <a:spLocks noChangeArrowheads="1"/>
                </p:cNvSpPr>
                <p:nvPr/>
              </p:nvSpPr>
              <p:spPr bwMode="auto">
                <a:xfrm>
                  <a:off x="566" y="2130"/>
                  <a:ext cx="547" cy="403"/>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dirty="0">
                      <a:latin typeface="+mj-lt"/>
                      <a:cs typeface="Times New Roman" pitchFamily="18" charset="0"/>
                    </a:rPr>
                    <a:t>2</a:t>
                  </a:r>
                  <a:r>
                    <a:rPr lang="tr-TR" dirty="0">
                      <a:solidFill>
                        <a:schemeClr val="tx1"/>
                      </a:solidFill>
                      <a:latin typeface="+mj-lt"/>
                      <a:cs typeface="Times New Roman" pitchFamily="18" charset="0"/>
                    </a:rPr>
                    <a:t>250000</a:t>
                  </a:r>
                  <a:endParaRPr lang="tr-TR" dirty="0">
                    <a:latin typeface="+mj-lt"/>
                    <a:cs typeface="Times New Roman" pitchFamily="18" charset="0"/>
                  </a:endParaRPr>
                </a:p>
              </p:txBody>
            </p:sp>
            <p:sp>
              <p:nvSpPr>
                <p:cNvPr id="34" name="Rectangle 47"/>
                <p:cNvSpPr>
                  <a:spLocks noChangeArrowheads="1"/>
                </p:cNvSpPr>
                <p:nvPr/>
              </p:nvSpPr>
              <p:spPr bwMode="auto">
                <a:xfrm>
                  <a:off x="538" y="2130"/>
                  <a:ext cx="603" cy="403"/>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nvGrpSpPr>
              <p:cNvPr id="248853" name="Group 50"/>
              <p:cNvGrpSpPr>
                <a:grpSpLocks/>
              </p:cNvGrpSpPr>
              <p:nvPr/>
            </p:nvGrpSpPr>
            <p:grpSpPr bwMode="auto">
              <a:xfrm>
                <a:off x="1141" y="2130"/>
                <a:ext cx="850" cy="403"/>
                <a:chOff x="1141" y="2130"/>
                <a:chExt cx="850" cy="403"/>
              </a:xfrm>
            </p:grpSpPr>
            <p:sp>
              <p:nvSpPr>
                <p:cNvPr id="31" name="Rectangle 17"/>
                <p:cNvSpPr>
                  <a:spLocks noChangeArrowheads="1"/>
                </p:cNvSpPr>
                <p:nvPr/>
              </p:nvSpPr>
              <p:spPr bwMode="auto">
                <a:xfrm>
                  <a:off x="1169" y="2130"/>
                  <a:ext cx="794" cy="403"/>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dirty="0" smtClean="0">
                      <a:latin typeface="+mj-lt"/>
                      <a:cs typeface="Times New Roman" pitchFamily="18" charset="0"/>
                    </a:rPr>
                    <a:t>200</a:t>
                  </a:r>
                  <a:endParaRPr lang="tr-TR" dirty="0">
                    <a:latin typeface="+mj-lt"/>
                    <a:cs typeface="Times New Roman" pitchFamily="18" charset="0"/>
                  </a:endParaRPr>
                </a:p>
              </p:txBody>
            </p:sp>
            <p:sp>
              <p:nvSpPr>
                <p:cNvPr id="32" name="Rectangle 49"/>
                <p:cNvSpPr>
                  <a:spLocks noChangeArrowheads="1"/>
                </p:cNvSpPr>
                <p:nvPr/>
              </p:nvSpPr>
              <p:spPr bwMode="auto">
                <a:xfrm>
                  <a:off x="1141" y="2130"/>
                  <a:ext cx="850" cy="403"/>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nvGrpSpPr>
              <p:cNvPr id="248854" name="Group 52"/>
              <p:cNvGrpSpPr>
                <a:grpSpLocks/>
              </p:cNvGrpSpPr>
              <p:nvPr/>
            </p:nvGrpSpPr>
            <p:grpSpPr bwMode="auto">
              <a:xfrm>
                <a:off x="0" y="2533"/>
                <a:ext cx="538" cy="403"/>
                <a:chOff x="0" y="2533"/>
                <a:chExt cx="538" cy="403"/>
              </a:xfrm>
            </p:grpSpPr>
            <p:sp>
              <p:nvSpPr>
                <p:cNvPr id="29" name="Rectangle 18"/>
                <p:cNvSpPr>
                  <a:spLocks noChangeArrowheads="1"/>
                </p:cNvSpPr>
                <p:nvPr/>
              </p:nvSpPr>
              <p:spPr bwMode="auto">
                <a:xfrm>
                  <a:off x="28" y="2533"/>
                  <a:ext cx="482" cy="403"/>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dirty="0">
                      <a:solidFill>
                        <a:schemeClr val="tx1"/>
                      </a:solidFill>
                      <a:latin typeface="+mj-lt"/>
                      <a:cs typeface="Times New Roman" pitchFamily="18" charset="0"/>
                    </a:rPr>
                    <a:t>250000</a:t>
                  </a:r>
                </a:p>
                <a:p>
                  <a:pPr algn="ctr" eaLnBrk="0" fontAlgn="auto" hangingPunct="0">
                    <a:spcBef>
                      <a:spcPts val="0"/>
                    </a:spcBef>
                    <a:spcAft>
                      <a:spcPts val="0"/>
                    </a:spcAft>
                    <a:defRPr/>
                  </a:pPr>
                  <a:endParaRPr lang="tr-TR" dirty="0">
                    <a:latin typeface="+mj-lt"/>
                  </a:endParaRPr>
                </a:p>
              </p:txBody>
            </p:sp>
            <p:sp>
              <p:nvSpPr>
                <p:cNvPr id="30" name="Rectangle 51"/>
                <p:cNvSpPr>
                  <a:spLocks noChangeArrowheads="1"/>
                </p:cNvSpPr>
                <p:nvPr/>
              </p:nvSpPr>
              <p:spPr bwMode="auto">
                <a:xfrm>
                  <a:off x="0" y="2533"/>
                  <a:ext cx="538" cy="403"/>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nvGrpSpPr>
              <p:cNvPr id="248855" name="Group 54"/>
              <p:cNvGrpSpPr>
                <a:grpSpLocks/>
              </p:cNvGrpSpPr>
              <p:nvPr/>
            </p:nvGrpSpPr>
            <p:grpSpPr bwMode="auto">
              <a:xfrm>
                <a:off x="538" y="2533"/>
                <a:ext cx="603" cy="403"/>
                <a:chOff x="538" y="2533"/>
                <a:chExt cx="603" cy="403"/>
              </a:xfrm>
            </p:grpSpPr>
            <p:sp>
              <p:nvSpPr>
                <p:cNvPr id="27" name="Rectangle 19"/>
                <p:cNvSpPr>
                  <a:spLocks noChangeArrowheads="1"/>
                </p:cNvSpPr>
                <p:nvPr/>
              </p:nvSpPr>
              <p:spPr bwMode="auto">
                <a:xfrm>
                  <a:off x="566" y="2533"/>
                  <a:ext cx="547" cy="403"/>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dirty="0">
                      <a:solidFill>
                        <a:schemeClr val="tx1"/>
                      </a:solidFill>
                      <a:latin typeface="+mj-lt"/>
                      <a:cs typeface="Times New Roman" pitchFamily="18" charset="0"/>
                    </a:rPr>
                    <a:t>420.000</a:t>
                  </a:r>
                </a:p>
                <a:p>
                  <a:pPr algn="ctr" eaLnBrk="0" fontAlgn="auto" hangingPunct="0">
                    <a:spcBef>
                      <a:spcPts val="0"/>
                    </a:spcBef>
                    <a:spcAft>
                      <a:spcPts val="0"/>
                    </a:spcAft>
                    <a:defRPr/>
                  </a:pPr>
                  <a:endParaRPr lang="tr-TR" dirty="0">
                    <a:latin typeface="+mj-lt"/>
                  </a:endParaRPr>
                </a:p>
              </p:txBody>
            </p:sp>
            <p:sp>
              <p:nvSpPr>
                <p:cNvPr id="28" name="Rectangle 53"/>
                <p:cNvSpPr>
                  <a:spLocks noChangeArrowheads="1"/>
                </p:cNvSpPr>
                <p:nvPr/>
              </p:nvSpPr>
              <p:spPr bwMode="auto">
                <a:xfrm>
                  <a:off x="538" y="2533"/>
                  <a:ext cx="603" cy="403"/>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nvGrpSpPr>
              <p:cNvPr id="248856" name="Group 56"/>
              <p:cNvGrpSpPr>
                <a:grpSpLocks/>
              </p:cNvGrpSpPr>
              <p:nvPr/>
            </p:nvGrpSpPr>
            <p:grpSpPr bwMode="auto">
              <a:xfrm>
                <a:off x="1141" y="2533"/>
                <a:ext cx="850" cy="403"/>
                <a:chOff x="1141" y="2533"/>
                <a:chExt cx="850" cy="403"/>
              </a:xfrm>
            </p:grpSpPr>
            <p:sp>
              <p:nvSpPr>
                <p:cNvPr id="25" name="Rectangle 20"/>
                <p:cNvSpPr>
                  <a:spLocks noChangeArrowheads="1"/>
                </p:cNvSpPr>
                <p:nvPr/>
              </p:nvSpPr>
              <p:spPr bwMode="auto">
                <a:xfrm>
                  <a:off x="1169" y="2533"/>
                  <a:ext cx="794" cy="403"/>
                </a:xfrm>
                <a:prstGeom prst="rect">
                  <a:avLst/>
                </a:prstGeom>
                <a:noFill/>
                <a:ln w="12700" cap="sq">
                  <a:noFill/>
                  <a:miter lim="800000"/>
                  <a:headEnd type="none" w="sm" len="sm"/>
                  <a:tailEnd type="none" w="sm" len="sm"/>
                </a:ln>
              </p:spPr>
              <p:txBody>
                <a:bodyPr/>
                <a:lstStyle/>
                <a:p>
                  <a:pPr algn="ctr" fontAlgn="auto">
                    <a:spcBef>
                      <a:spcPts val="0"/>
                    </a:spcBef>
                    <a:spcAft>
                      <a:spcPts val="0"/>
                    </a:spcAft>
                    <a:defRPr/>
                  </a:pPr>
                  <a:r>
                    <a:rPr lang="tr-TR" dirty="0">
                      <a:solidFill>
                        <a:schemeClr val="tx1"/>
                      </a:solidFill>
                      <a:latin typeface="+mj-lt"/>
                      <a:cs typeface="Times New Roman" pitchFamily="18" charset="0"/>
                    </a:rPr>
                    <a:t>350</a:t>
                  </a:r>
                </a:p>
                <a:p>
                  <a:pPr algn="ctr" eaLnBrk="0" fontAlgn="auto" hangingPunct="0">
                    <a:spcBef>
                      <a:spcPts val="0"/>
                    </a:spcBef>
                    <a:spcAft>
                      <a:spcPts val="0"/>
                    </a:spcAft>
                    <a:defRPr/>
                  </a:pPr>
                  <a:endParaRPr lang="tr-TR" dirty="0">
                    <a:latin typeface="+mj-lt"/>
                  </a:endParaRPr>
                </a:p>
              </p:txBody>
            </p:sp>
            <p:sp>
              <p:nvSpPr>
                <p:cNvPr id="26" name="Rectangle 55"/>
                <p:cNvSpPr>
                  <a:spLocks noChangeArrowheads="1"/>
                </p:cNvSpPr>
                <p:nvPr/>
              </p:nvSpPr>
              <p:spPr bwMode="auto">
                <a:xfrm>
                  <a:off x="1141" y="2533"/>
                  <a:ext cx="850" cy="403"/>
                </a:xfrm>
                <a:prstGeom prst="rect">
                  <a:avLst/>
                </a:prstGeom>
                <a:noFill/>
                <a:ln w="7"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grpSp>
        <p:sp>
          <p:nvSpPr>
            <p:cNvPr id="6" name="Rectangle 58"/>
            <p:cNvSpPr>
              <a:spLocks noChangeArrowheads="1"/>
            </p:cNvSpPr>
            <p:nvPr/>
          </p:nvSpPr>
          <p:spPr bwMode="auto">
            <a:xfrm>
              <a:off x="-3" y="400"/>
              <a:ext cx="1997" cy="2539"/>
            </a:xfrm>
            <a:prstGeom prst="rect">
              <a:avLst/>
            </a:prstGeom>
            <a:noFill/>
            <a:ln w="11112" cap="sq">
              <a:solidFill>
                <a:srgbClr val="A0A0A0"/>
              </a:solidFill>
              <a:miter lim="800000"/>
              <a:headEnd type="none" w="sm" len="sm"/>
              <a:tailEnd type="none" w="sm" len="sm"/>
            </a:ln>
          </p:spPr>
          <p:txBody>
            <a:bodyPr wrap="none"/>
            <a:lstStyle/>
            <a:p>
              <a:pPr fontAlgn="auto">
                <a:spcBef>
                  <a:spcPts val="0"/>
                </a:spcBef>
                <a:spcAft>
                  <a:spcPts val="0"/>
                </a:spcAft>
                <a:defRPr/>
              </a:pPr>
              <a:endParaRPr lang="tr-TR">
                <a:latin typeface="+mj-lt"/>
              </a:endParaRPr>
            </a:p>
          </p:txBody>
        </p:sp>
      </p:grpSp>
      <p:sp>
        <p:nvSpPr>
          <p:cNvPr id="248836" name="Slide Number Placeholder 2"/>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E8546BA8-722B-40A5-8C15-CD51D61F11B0}" type="slidenum">
              <a:rPr lang="tr-TR" sz="1400" smtClean="0">
                <a:solidFill>
                  <a:srgbClr val="FFFFFF"/>
                </a:solidFill>
              </a:rPr>
              <a:pPr eaLnBrk="1" hangingPunct="1">
                <a:buFont typeface="Times New Roman" pitchFamily="18" charset="0"/>
                <a:buNone/>
              </a:pPr>
              <a:t>76</a:t>
            </a:fld>
            <a:endParaRPr lang="tr-TR" sz="1400" smtClean="0">
              <a:solidFill>
                <a:srgbClr val="FFFFFF"/>
              </a:solidFill>
            </a:endParaRPr>
          </a:p>
        </p:txBody>
      </p:sp>
    </p:spTree>
    <p:extLst>
      <p:ext uri="{BB962C8B-B14F-4D97-AF65-F5344CB8AC3E}">
        <p14:creationId xmlns:p14="http://schemas.microsoft.com/office/powerpoint/2010/main" val="36038911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1 Başlık"/>
          <p:cNvSpPr>
            <a:spLocks noGrp="1"/>
          </p:cNvSpPr>
          <p:nvPr>
            <p:ph type="title"/>
          </p:nvPr>
        </p:nvSpPr>
        <p:spPr/>
        <p:txBody>
          <a:bodyPr/>
          <a:lstStyle/>
          <a:p>
            <a:pPr eaLnBrk="1" hangingPunct="1"/>
            <a:r>
              <a:rPr lang="tr-TR" b="1" smtClean="0"/>
              <a:t>Elektrik Kazalarında Müdehale</a:t>
            </a:r>
          </a:p>
        </p:txBody>
      </p:sp>
      <p:pic>
        <p:nvPicPr>
          <p:cNvPr id="24985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18621" y="1484313"/>
            <a:ext cx="8213725" cy="4525962"/>
          </a:xfrm>
          <a:noFill/>
        </p:spPr>
      </p:pic>
      <p:sp>
        <p:nvSpPr>
          <p:cNvPr id="249860" name="Slide Number Placeholder 2"/>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D934DE2B-2F11-43B0-8890-9CBD3258ADB4}" type="slidenum">
              <a:rPr lang="tr-TR" sz="1400" smtClean="0">
                <a:solidFill>
                  <a:srgbClr val="FFFFFF"/>
                </a:solidFill>
              </a:rPr>
              <a:pPr eaLnBrk="1" hangingPunct="1">
                <a:buFont typeface="Times New Roman" pitchFamily="18" charset="0"/>
                <a:buNone/>
              </a:pPr>
              <a:t>77</a:t>
            </a:fld>
            <a:endParaRPr lang="tr-TR" sz="1400" smtClean="0">
              <a:solidFill>
                <a:srgbClr val="FFFFFF"/>
              </a:solidFill>
            </a:endParaRPr>
          </a:p>
        </p:txBody>
      </p:sp>
    </p:spTree>
    <p:extLst>
      <p:ext uri="{BB962C8B-B14F-4D97-AF65-F5344CB8AC3E}">
        <p14:creationId xmlns:p14="http://schemas.microsoft.com/office/powerpoint/2010/main" val="16336671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r>
              <a:rPr lang="tr-TR" dirty="0" smtClean="0"/>
              <a:t>DİRENÇ HESAPLAMALARI</a:t>
            </a:r>
          </a:p>
        </p:txBody>
      </p:sp>
      <p:sp>
        <p:nvSpPr>
          <p:cNvPr id="2051" name="Content Placeholder 2"/>
          <p:cNvSpPr>
            <a:spLocks noGrp="1"/>
          </p:cNvSpPr>
          <p:nvPr>
            <p:ph idx="1"/>
          </p:nvPr>
        </p:nvSpPr>
        <p:spPr/>
        <p:txBody>
          <a:bodyPr/>
          <a:lstStyle/>
          <a:p>
            <a:pPr eaLnBrk="1" hangingPunct="1">
              <a:spcBef>
                <a:spcPts val="600"/>
              </a:spcBef>
            </a:pPr>
            <a:r>
              <a:rPr lang="tr-TR" b="1" dirty="0" smtClean="0">
                <a:solidFill>
                  <a:srgbClr val="002060"/>
                </a:solidFill>
                <a:latin typeface="Arial" charset="0"/>
              </a:rPr>
              <a:t>EETE 162 ELEKTRİK TESİSATI 1 </a:t>
            </a:r>
          </a:p>
          <a:p>
            <a:pPr eaLnBrk="1" hangingPunct="1">
              <a:spcBef>
                <a:spcPts val="600"/>
              </a:spcBef>
            </a:pPr>
            <a:endParaRPr lang="tr-TR" b="1" dirty="0" smtClean="0">
              <a:solidFill>
                <a:srgbClr val="002060"/>
              </a:solidFill>
              <a:latin typeface="Arial" charset="0"/>
            </a:endParaRPr>
          </a:p>
          <a:p>
            <a:pPr eaLnBrk="1" hangingPunct="1">
              <a:spcBef>
                <a:spcPts val="600"/>
              </a:spcBef>
            </a:pPr>
            <a:r>
              <a:rPr lang="tr-TR" b="1" dirty="0" smtClean="0">
                <a:solidFill>
                  <a:srgbClr val="002060"/>
                </a:solidFill>
                <a:latin typeface="Arial" charset="0"/>
              </a:rPr>
              <a:t>DERS  3</a:t>
            </a:r>
          </a:p>
        </p:txBody>
      </p:sp>
    </p:spTree>
    <p:extLst>
      <p:ext uri="{BB962C8B-B14F-4D97-AF65-F5344CB8AC3E}">
        <p14:creationId xmlns:p14="http://schemas.microsoft.com/office/powerpoint/2010/main" val="3289152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3075" name="Rectangle 4"/>
          <p:cNvSpPr>
            <a:spLocks noChangeArrowheads="1"/>
          </p:cNvSpPr>
          <p:nvPr/>
        </p:nvSpPr>
        <p:spPr bwMode="auto">
          <a:xfrm>
            <a:off x="2641600" y="204788"/>
            <a:ext cx="38843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tr-TR" sz="2800">
                <a:solidFill>
                  <a:schemeClr val="accent2"/>
                </a:solidFill>
              </a:rPr>
              <a:t>1. BİR İLETKENİN DİRENCİ</a:t>
            </a:r>
          </a:p>
        </p:txBody>
      </p:sp>
      <p:sp>
        <p:nvSpPr>
          <p:cNvPr id="3076" name="Text Box 6"/>
          <p:cNvSpPr txBox="1">
            <a:spLocks noChangeArrowheads="1"/>
          </p:cNvSpPr>
          <p:nvPr/>
        </p:nvSpPr>
        <p:spPr bwMode="auto">
          <a:xfrm>
            <a:off x="330200" y="838201"/>
            <a:ext cx="91630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r>
              <a:rPr lang="tr-TR" sz="3200"/>
              <a:t>Direnç sembol olarak “ R “ ile gösterilir. Bir elektrik devresinde ise                  şeklinde gösterilir.</a:t>
            </a:r>
          </a:p>
        </p:txBody>
      </p:sp>
      <p:graphicFrame>
        <p:nvGraphicFramePr>
          <p:cNvPr id="3077" name="Object 7"/>
          <p:cNvGraphicFramePr>
            <a:graphicFrameLocks noChangeAspect="1"/>
          </p:cNvGraphicFramePr>
          <p:nvPr/>
        </p:nvGraphicFramePr>
        <p:xfrm>
          <a:off x="4953000" y="1524001"/>
          <a:ext cx="1651000" cy="434975"/>
        </p:xfrm>
        <a:graphic>
          <a:graphicData uri="http://schemas.openxmlformats.org/presentationml/2006/ole">
            <mc:AlternateContent xmlns:mc="http://schemas.openxmlformats.org/markup-compatibility/2006">
              <mc:Choice xmlns:v="urn:schemas-microsoft-com:vml" Requires="v">
                <p:oleObj spid="_x0000_s2071" name="Bit Eşlem Resmi" r:id="rId4" imgW="733333" imgH="285866" progId="Paint.Picture">
                  <p:embed/>
                </p:oleObj>
              </mc:Choice>
              <mc:Fallback>
                <p:oleObj name="Bit Eşlem Resmi" r:id="rId4" imgW="733333" imgH="28586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524001"/>
                        <a:ext cx="1651000"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8" name="Text Box 8"/>
          <p:cNvSpPr txBox="1">
            <a:spLocks noChangeArrowheads="1"/>
          </p:cNvSpPr>
          <p:nvPr/>
        </p:nvSpPr>
        <p:spPr bwMode="auto">
          <a:xfrm>
            <a:off x="412750" y="2590800"/>
            <a:ext cx="86677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Direnç birimi OHM ‘dur. Ohm kısaca </a:t>
            </a:r>
            <a:r>
              <a:rPr lang="tr-TR" sz="3200">
                <a:sym typeface="Symbol" pitchFamily="18" charset="2"/>
              </a:rPr>
              <a:t> işareti ile gösterilir.</a:t>
            </a:r>
            <a:endParaRPr lang="tr-TR" sz="3200"/>
          </a:p>
        </p:txBody>
      </p:sp>
      <p:sp>
        <p:nvSpPr>
          <p:cNvPr id="3079" name="Text Box 9"/>
          <p:cNvSpPr txBox="1">
            <a:spLocks noChangeArrowheads="1"/>
          </p:cNvSpPr>
          <p:nvPr/>
        </p:nvSpPr>
        <p:spPr bwMode="auto">
          <a:xfrm>
            <a:off x="412750" y="4038600"/>
            <a:ext cx="8915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2800"/>
              <a:t>Yalıtkan maddelerin dirençleri çok büyük olduğundan bunlar elektrik akımını geçirmezler.</a:t>
            </a:r>
          </a:p>
        </p:txBody>
      </p:sp>
      <p:sp>
        <p:nvSpPr>
          <p:cNvPr id="3080" name="Text Box 10"/>
          <p:cNvSpPr txBox="1">
            <a:spLocks noChangeArrowheads="1"/>
          </p:cNvSpPr>
          <p:nvPr/>
        </p:nvSpPr>
        <p:spPr bwMode="auto">
          <a:xfrm>
            <a:off x="577850" y="5105400"/>
            <a:ext cx="84201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2800"/>
              <a:t>Direnci en az olan iletkenler sırasıyla ; altın, gümüş, bakır,alüminyum gibi metallerdir.</a:t>
            </a:r>
            <a:endParaRPr lang="tr-TR" sz="1800"/>
          </a:p>
        </p:txBody>
      </p:sp>
    </p:spTree>
    <p:extLst>
      <p:ext uri="{BB962C8B-B14F-4D97-AF65-F5344CB8AC3E}">
        <p14:creationId xmlns:p14="http://schemas.microsoft.com/office/powerpoint/2010/main" val="917452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1 Başlık"/>
          <p:cNvSpPr>
            <a:spLocks noGrp="1"/>
          </p:cNvSpPr>
          <p:nvPr>
            <p:ph type="title"/>
          </p:nvPr>
        </p:nvSpPr>
        <p:spPr/>
        <p:txBody>
          <a:bodyPr/>
          <a:lstStyle/>
          <a:p>
            <a:pPr eaLnBrk="1" hangingPunct="1"/>
            <a:r>
              <a:rPr lang="tr-TR" b="1" smtClean="0"/>
              <a:t>Tanımlar</a:t>
            </a:r>
          </a:p>
        </p:txBody>
      </p:sp>
      <p:sp>
        <p:nvSpPr>
          <p:cNvPr id="3" name="2 İçerik Yer Tutucusu"/>
          <p:cNvSpPr>
            <a:spLocks noGrp="1"/>
          </p:cNvSpPr>
          <p:nvPr>
            <p:ph idx="1"/>
          </p:nvPr>
        </p:nvSpPr>
        <p:spPr/>
        <p:txBody>
          <a:bodyPr rtlCol="0">
            <a:noAutofit/>
          </a:bodyPr>
          <a:lstStyle/>
          <a:p>
            <a:pPr eaLnBrk="1" fontAlgn="auto" hangingPunct="1">
              <a:spcAft>
                <a:spcPts val="0"/>
              </a:spcAft>
              <a:buFont typeface="Arial" pitchFamily="34" charset="0"/>
              <a:buChar char="•"/>
              <a:defRPr/>
            </a:pPr>
            <a:r>
              <a:rPr lang="tr-TR" sz="3600" dirty="0" smtClean="0">
                <a:solidFill>
                  <a:srgbClr val="C00000"/>
                </a:solidFill>
                <a:cs typeface="Times New Roman" pitchFamily="18" charset="0"/>
              </a:rPr>
              <a:t>1 amperlik akımın </a:t>
            </a:r>
            <a:r>
              <a:rPr lang="tr-TR" sz="3600" dirty="0" smtClean="0">
                <a:cs typeface="Times New Roman" pitchFamily="18" charset="0"/>
              </a:rPr>
              <a:t>oluşabilmesi için İletkenin herhangi bir noktasından </a:t>
            </a:r>
            <a:r>
              <a:rPr lang="tr-TR" sz="3600" u="sng" dirty="0" smtClean="0">
                <a:solidFill>
                  <a:schemeClr val="tx2">
                    <a:lumMod val="75000"/>
                  </a:schemeClr>
                </a:solidFill>
                <a:cs typeface="Times New Roman" pitchFamily="18" charset="0"/>
              </a:rPr>
              <a:t>1 saniyede 6,25x10</a:t>
            </a:r>
            <a:r>
              <a:rPr lang="tr-TR" sz="3600" u="sng" baseline="30000" dirty="0" smtClean="0">
                <a:solidFill>
                  <a:schemeClr val="tx2">
                    <a:lumMod val="75000"/>
                  </a:schemeClr>
                </a:solidFill>
                <a:cs typeface="Times New Roman" pitchFamily="18" charset="0"/>
              </a:rPr>
              <a:t>18</a:t>
            </a:r>
            <a:r>
              <a:rPr lang="tr-TR" sz="3600" u="sng" dirty="0" smtClean="0">
                <a:solidFill>
                  <a:schemeClr val="tx2">
                    <a:lumMod val="75000"/>
                  </a:schemeClr>
                </a:solidFill>
                <a:cs typeface="Times New Roman" pitchFamily="18" charset="0"/>
              </a:rPr>
              <a:t> elektron</a:t>
            </a:r>
            <a:r>
              <a:rPr lang="tr-TR" sz="3600" dirty="0" smtClean="0">
                <a:solidFill>
                  <a:srgbClr val="C00000"/>
                </a:solidFill>
                <a:cs typeface="Times New Roman" pitchFamily="18" charset="0"/>
              </a:rPr>
              <a:t> </a:t>
            </a:r>
            <a:r>
              <a:rPr lang="tr-TR" sz="3600" dirty="0" smtClean="0">
                <a:cs typeface="Times New Roman" pitchFamily="18" charset="0"/>
              </a:rPr>
              <a:t>geçmesi gerekir.</a:t>
            </a:r>
          </a:p>
          <a:p>
            <a:pPr eaLnBrk="1" fontAlgn="auto" hangingPunct="1">
              <a:spcAft>
                <a:spcPts val="0"/>
              </a:spcAft>
              <a:buFont typeface="Arial" pitchFamily="34" charset="0"/>
              <a:buNone/>
              <a:defRPr/>
            </a:pPr>
            <a:endParaRPr lang="tr-TR" sz="3600" dirty="0" smtClean="0">
              <a:cs typeface="Times New Roman" pitchFamily="18" charset="0"/>
            </a:endParaRPr>
          </a:p>
          <a:p>
            <a:pPr eaLnBrk="1" fontAlgn="auto" hangingPunct="1">
              <a:spcAft>
                <a:spcPts val="0"/>
              </a:spcAft>
              <a:buFont typeface="Arial" pitchFamily="34" charset="0"/>
              <a:buChar char="•"/>
              <a:defRPr/>
            </a:pPr>
            <a:r>
              <a:rPr lang="tr-TR" sz="3600" dirty="0" smtClean="0">
                <a:cs typeface="Times New Roman" pitchFamily="18" charset="0"/>
              </a:rPr>
              <a:t>Akım; </a:t>
            </a:r>
            <a:r>
              <a:rPr lang="tr-TR" sz="3600" dirty="0" smtClean="0">
                <a:solidFill>
                  <a:srgbClr val="C00000"/>
                </a:solidFill>
                <a:cs typeface="Times New Roman" pitchFamily="18" charset="0"/>
              </a:rPr>
              <a:t>doğru akım (DC) </a:t>
            </a:r>
            <a:r>
              <a:rPr lang="tr-TR" sz="3600" dirty="0" smtClean="0">
                <a:cs typeface="Times New Roman" pitchFamily="18" charset="0"/>
              </a:rPr>
              <a:t>ve </a:t>
            </a:r>
            <a:r>
              <a:rPr lang="tr-TR" sz="3600" dirty="0" smtClean="0">
                <a:solidFill>
                  <a:srgbClr val="C00000"/>
                </a:solidFill>
                <a:cs typeface="Times New Roman" pitchFamily="18" charset="0"/>
              </a:rPr>
              <a:t>alternatif akım (AC) </a:t>
            </a:r>
            <a:r>
              <a:rPr lang="tr-TR" sz="3600" dirty="0" smtClean="0">
                <a:cs typeface="Times New Roman" pitchFamily="18" charset="0"/>
              </a:rPr>
              <a:t>olmak üzere iki kısma ayrılır</a:t>
            </a:r>
            <a:endParaRPr lang="tr-TR" sz="3600" dirty="0"/>
          </a:p>
        </p:txBody>
      </p:sp>
      <p:sp>
        <p:nvSpPr>
          <p:cNvPr id="180228" name="Slide Number Placeholder 1"/>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CC29F7C1-E5DF-42FA-A9A1-933E214503FA}" type="slidenum">
              <a:rPr lang="tr-TR" sz="1400" smtClean="0">
                <a:solidFill>
                  <a:srgbClr val="FFFFFF"/>
                </a:solidFill>
              </a:rPr>
              <a:pPr eaLnBrk="1" hangingPunct="1">
                <a:buFont typeface="Times New Roman" pitchFamily="18" charset="0"/>
                <a:buNone/>
              </a:pPr>
              <a:t>8</a:t>
            </a:fld>
            <a:endParaRPr lang="tr-TR" sz="1400" smtClean="0">
              <a:solidFill>
                <a:srgbClr val="FFFFFF"/>
              </a:solidFill>
            </a:endParaRPr>
          </a:p>
        </p:txBody>
      </p:sp>
    </p:spTree>
    <p:extLst>
      <p:ext uri="{BB962C8B-B14F-4D97-AF65-F5344CB8AC3E}">
        <p14:creationId xmlns:p14="http://schemas.microsoft.com/office/powerpoint/2010/main" val="7111791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9"/>
          <p:cNvSpPr>
            <a:spLocks noChangeArrowheads="1"/>
          </p:cNvSpPr>
          <p:nvPr/>
        </p:nvSpPr>
        <p:spPr bwMode="auto">
          <a:xfrm>
            <a:off x="4375150" y="2679700"/>
            <a:ext cx="3467100" cy="19812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4099"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4100" name="Text Box 8"/>
          <p:cNvSpPr txBox="1">
            <a:spLocks noChangeArrowheads="1"/>
          </p:cNvSpPr>
          <p:nvPr/>
        </p:nvSpPr>
        <p:spPr bwMode="auto">
          <a:xfrm>
            <a:off x="5118100" y="457201"/>
            <a:ext cx="445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İLETKENİN UZUNLUĞU ( m )</a:t>
            </a:r>
          </a:p>
        </p:txBody>
      </p:sp>
      <p:sp>
        <p:nvSpPr>
          <p:cNvPr id="4101" name="Text Box 9"/>
          <p:cNvSpPr txBox="1">
            <a:spLocks noChangeArrowheads="1"/>
          </p:cNvSpPr>
          <p:nvPr/>
        </p:nvSpPr>
        <p:spPr bwMode="auto">
          <a:xfrm>
            <a:off x="0" y="838201"/>
            <a:ext cx="6191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2000"/>
              <a:t>BİR İLETKENİN DİRENCİ = ÖZ DİRENÇ X </a:t>
            </a:r>
          </a:p>
        </p:txBody>
      </p:sp>
      <p:sp>
        <p:nvSpPr>
          <p:cNvPr id="4102" name="Line 10"/>
          <p:cNvSpPr>
            <a:spLocks noChangeShapeType="1"/>
          </p:cNvSpPr>
          <p:nvPr/>
        </p:nvSpPr>
        <p:spPr bwMode="auto">
          <a:xfrm>
            <a:off x="5613400" y="1066800"/>
            <a:ext cx="3632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4103" name="Text Box 11"/>
          <p:cNvSpPr txBox="1">
            <a:spLocks noChangeArrowheads="1"/>
          </p:cNvSpPr>
          <p:nvPr/>
        </p:nvSpPr>
        <p:spPr bwMode="auto">
          <a:xfrm>
            <a:off x="5613400" y="1219200"/>
            <a:ext cx="34671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  </a:t>
            </a:r>
            <a:r>
              <a:rPr lang="tr-TR" sz="1800"/>
              <a:t>İLETKENİN KESİTİ ( mm</a:t>
            </a:r>
            <a:r>
              <a:rPr lang="tr-TR" sz="1800" baseline="30000"/>
              <a:t>2</a:t>
            </a:r>
            <a:r>
              <a:rPr lang="tr-TR" sz="1800"/>
              <a:t> )</a:t>
            </a:r>
          </a:p>
        </p:txBody>
      </p:sp>
      <p:sp>
        <p:nvSpPr>
          <p:cNvPr id="4104" name="Text Box 12"/>
          <p:cNvSpPr txBox="1">
            <a:spLocks noChangeArrowheads="1"/>
          </p:cNvSpPr>
          <p:nvPr/>
        </p:nvSpPr>
        <p:spPr bwMode="auto">
          <a:xfrm>
            <a:off x="412750" y="1828800"/>
            <a:ext cx="51181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DİRENÇ  =  R</a:t>
            </a:r>
          </a:p>
          <a:p>
            <a:pPr>
              <a:spcBef>
                <a:spcPct val="50000"/>
              </a:spcBef>
            </a:pPr>
            <a:r>
              <a:rPr lang="tr-TR" sz="3200"/>
              <a:t>ÖZ DİRENÇ  = P</a:t>
            </a:r>
          </a:p>
          <a:p>
            <a:pPr>
              <a:spcBef>
                <a:spcPct val="50000"/>
              </a:spcBef>
            </a:pPr>
            <a:r>
              <a:rPr lang="tr-TR" sz="3200"/>
              <a:t>UZUNLUK    =  L</a:t>
            </a:r>
          </a:p>
          <a:p>
            <a:pPr>
              <a:spcBef>
                <a:spcPct val="50000"/>
              </a:spcBef>
            </a:pPr>
            <a:r>
              <a:rPr lang="tr-TR" sz="3200"/>
              <a:t>KESİT            = S</a:t>
            </a:r>
          </a:p>
        </p:txBody>
      </p:sp>
      <p:sp>
        <p:nvSpPr>
          <p:cNvPr id="4105" name="Text Box 14"/>
          <p:cNvSpPr txBox="1">
            <a:spLocks noChangeArrowheads="1"/>
          </p:cNvSpPr>
          <p:nvPr/>
        </p:nvSpPr>
        <p:spPr bwMode="auto">
          <a:xfrm>
            <a:off x="4540250" y="3352800"/>
            <a:ext cx="231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R  =  P x </a:t>
            </a:r>
          </a:p>
        </p:txBody>
      </p:sp>
      <p:sp>
        <p:nvSpPr>
          <p:cNvPr id="4106" name="Text Box 15"/>
          <p:cNvSpPr txBox="1">
            <a:spLocks noChangeArrowheads="1"/>
          </p:cNvSpPr>
          <p:nvPr/>
        </p:nvSpPr>
        <p:spPr bwMode="auto">
          <a:xfrm>
            <a:off x="6356350" y="2971800"/>
            <a:ext cx="132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L</a:t>
            </a:r>
          </a:p>
        </p:txBody>
      </p:sp>
      <p:sp>
        <p:nvSpPr>
          <p:cNvPr id="4107" name="Text Box 16"/>
          <p:cNvSpPr txBox="1">
            <a:spLocks noChangeArrowheads="1"/>
          </p:cNvSpPr>
          <p:nvPr/>
        </p:nvSpPr>
        <p:spPr bwMode="auto">
          <a:xfrm>
            <a:off x="6356350" y="3733800"/>
            <a:ext cx="1155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S</a:t>
            </a:r>
          </a:p>
        </p:txBody>
      </p:sp>
      <p:sp>
        <p:nvSpPr>
          <p:cNvPr id="4108" name="Line 17"/>
          <p:cNvSpPr>
            <a:spLocks noChangeShapeType="1"/>
          </p:cNvSpPr>
          <p:nvPr/>
        </p:nvSpPr>
        <p:spPr bwMode="auto">
          <a:xfrm>
            <a:off x="6356350" y="3657600"/>
            <a:ext cx="990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Tree>
    <p:extLst>
      <p:ext uri="{BB962C8B-B14F-4D97-AF65-F5344CB8AC3E}">
        <p14:creationId xmlns:p14="http://schemas.microsoft.com/office/powerpoint/2010/main" val="3331371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495300" y="304800"/>
            <a:ext cx="883285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2800"/>
              <a:t>SORU :  Uzunluğu 200 metre olan bakır telin kesit alanı 1 mm</a:t>
            </a:r>
            <a:r>
              <a:rPr lang="tr-TR" sz="2800" baseline="30000"/>
              <a:t>2 </a:t>
            </a:r>
            <a:r>
              <a:rPr lang="tr-TR" sz="2800"/>
              <a:t> dir. Buna göre bu telin direnci kaç ohm’ dur?  ( BakırTelin öz direnci=0,017 Ohm.m )</a:t>
            </a:r>
          </a:p>
        </p:txBody>
      </p:sp>
      <p:sp>
        <p:nvSpPr>
          <p:cNvPr id="5123" name="Text Box 5"/>
          <p:cNvSpPr txBox="1">
            <a:spLocks noChangeArrowheads="1"/>
          </p:cNvSpPr>
          <p:nvPr/>
        </p:nvSpPr>
        <p:spPr bwMode="auto">
          <a:xfrm>
            <a:off x="247650" y="1905001"/>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ÇÖZÜM :</a:t>
            </a:r>
          </a:p>
        </p:txBody>
      </p:sp>
      <p:sp>
        <p:nvSpPr>
          <p:cNvPr id="5124" name="Text Box 6"/>
          <p:cNvSpPr txBox="1">
            <a:spLocks noChangeArrowheads="1"/>
          </p:cNvSpPr>
          <p:nvPr/>
        </p:nvSpPr>
        <p:spPr bwMode="auto">
          <a:xfrm>
            <a:off x="330200" y="2438401"/>
            <a:ext cx="3302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2800" dirty="0"/>
              <a:t>L = 200 m                   S = 1 mm</a:t>
            </a:r>
            <a:r>
              <a:rPr lang="tr-TR" sz="2800" baseline="30000" dirty="0"/>
              <a:t>2 </a:t>
            </a:r>
            <a:endParaRPr lang="tr-TR" sz="2800" baseline="30000" dirty="0" smtClean="0"/>
          </a:p>
          <a:p>
            <a:pPr>
              <a:spcBef>
                <a:spcPct val="50000"/>
              </a:spcBef>
            </a:pPr>
            <a:r>
              <a:rPr lang="tr-TR" sz="2800" dirty="0" smtClean="0"/>
              <a:t>P </a:t>
            </a:r>
            <a:r>
              <a:rPr lang="tr-TR" sz="2800" dirty="0"/>
              <a:t>= 0,017 Ohm.m </a:t>
            </a:r>
            <a:r>
              <a:rPr lang="tr-TR" sz="2800" dirty="0" smtClean="0"/>
              <a:t>   R =   </a:t>
            </a:r>
            <a:r>
              <a:rPr lang="tr-TR" sz="2800" dirty="0"/>
              <a:t>?</a:t>
            </a:r>
          </a:p>
        </p:txBody>
      </p:sp>
      <p:sp>
        <p:nvSpPr>
          <p:cNvPr id="5125" name="Text Box 7"/>
          <p:cNvSpPr txBox="1">
            <a:spLocks noChangeArrowheads="1"/>
          </p:cNvSpPr>
          <p:nvPr/>
        </p:nvSpPr>
        <p:spPr bwMode="auto">
          <a:xfrm>
            <a:off x="4457700" y="2438400"/>
            <a:ext cx="1403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R = P.</a:t>
            </a:r>
          </a:p>
        </p:txBody>
      </p:sp>
      <p:sp>
        <p:nvSpPr>
          <p:cNvPr id="5126" name="Text Box 8"/>
          <p:cNvSpPr txBox="1">
            <a:spLocks noChangeArrowheads="1"/>
          </p:cNvSpPr>
          <p:nvPr/>
        </p:nvSpPr>
        <p:spPr bwMode="auto">
          <a:xfrm>
            <a:off x="5861050" y="2209800"/>
            <a:ext cx="1155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r>
              <a:rPr lang="tr-TR" sz="3200"/>
              <a:t>I</a:t>
            </a:r>
          </a:p>
        </p:txBody>
      </p:sp>
      <p:sp>
        <p:nvSpPr>
          <p:cNvPr id="5127" name="Text Box 9"/>
          <p:cNvSpPr txBox="1">
            <a:spLocks noChangeArrowheads="1"/>
          </p:cNvSpPr>
          <p:nvPr/>
        </p:nvSpPr>
        <p:spPr bwMode="auto">
          <a:xfrm>
            <a:off x="6026150" y="2819400"/>
            <a:ext cx="1073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S</a:t>
            </a:r>
          </a:p>
        </p:txBody>
      </p:sp>
      <p:sp>
        <p:nvSpPr>
          <p:cNvPr id="5128" name="Line 10"/>
          <p:cNvSpPr>
            <a:spLocks noChangeShapeType="1"/>
          </p:cNvSpPr>
          <p:nvPr/>
        </p:nvSpPr>
        <p:spPr bwMode="auto">
          <a:xfrm>
            <a:off x="5861050" y="2819400"/>
            <a:ext cx="7429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5129" name="Text Box 11"/>
          <p:cNvSpPr txBox="1">
            <a:spLocks noChangeArrowheads="1"/>
          </p:cNvSpPr>
          <p:nvPr/>
        </p:nvSpPr>
        <p:spPr bwMode="auto">
          <a:xfrm>
            <a:off x="4292600" y="3581400"/>
            <a:ext cx="25590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R = 0,017.</a:t>
            </a:r>
          </a:p>
        </p:txBody>
      </p:sp>
      <p:sp>
        <p:nvSpPr>
          <p:cNvPr id="5130" name="Text Box 12"/>
          <p:cNvSpPr txBox="1">
            <a:spLocks noChangeArrowheads="1"/>
          </p:cNvSpPr>
          <p:nvPr/>
        </p:nvSpPr>
        <p:spPr bwMode="auto">
          <a:xfrm>
            <a:off x="6604000" y="3352800"/>
            <a:ext cx="1238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200</a:t>
            </a:r>
          </a:p>
        </p:txBody>
      </p:sp>
      <p:sp>
        <p:nvSpPr>
          <p:cNvPr id="5131" name="Text Box 13"/>
          <p:cNvSpPr txBox="1">
            <a:spLocks noChangeArrowheads="1"/>
          </p:cNvSpPr>
          <p:nvPr/>
        </p:nvSpPr>
        <p:spPr bwMode="auto">
          <a:xfrm>
            <a:off x="6356350" y="3962400"/>
            <a:ext cx="18161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   1</a:t>
            </a:r>
          </a:p>
        </p:txBody>
      </p:sp>
      <p:sp>
        <p:nvSpPr>
          <p:cNvPr id="5132" name="Line 14"/>
          <p:cNvSpPr>
            <a:spLocks noChangeShapeType="1"/>
          </p:cNvSpPr>
          <p:nvPr/>
        </p:nvSpPr>
        <p:spPr bwMode="auto">
          <a:xfrm>
            <a:off x="6521450" y="3962400"/>
            <a:ext cx="990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5133" name="Text Box 15"/>
          <p:cNvSpPr txBox="1">
            <a:spLocks noChangeArrowheads="1"/>
          </p:cNvSpPr>
          <p:nvPr/>
        </p:nvSpPr>
        <p:spPr bwMode="auto">
          <a:xfrm>
            <a:off x="4457700" y="4876801"/>
            <a:ext cx="3879850" cy="6699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t>  R = 3.57 ohm</a:t>
            </a:r>
            <a:r>
              <a:rPr lang="tr-TR" sz="1800"/>
              <a:t>  </a:t>
            </a:r>
          </a:p>
        </p:txBody>
      </p:sp>
    </p:spTree>
    <p:extLst>
      <p:ext uri="{BB962C8B-B14F-4D97-AF65-F5344CB8AC3E}">
        <p14:creationId xmlns:p14="http://schemas.microsoft.com/office/powerpoint/2010/main" val="774657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42950" y="333376"/>
            <a:ext cx="8420100" cy="2447925"/>
          </a:xfrm>
        </p:spPr>
        <p:txBody>
          <a:bodyPr/>
          <a:lstStyle/>
          <a:p>
            <a:pPr algn="l"/>
            <a:r>
              <a:rPr lang="tr-TR" sz="3600" smtClean="0"/>
              <a:t>K= Öziletkenlik=1/Özdirenç</a:t>
            </a:r>
            <a:br>
              <a:rPr lang="tr-TR" sz="3600" smtClean="0"/>
            </a:br>
            <a:r>
              <a:rPr lang="tr-TR" sz="3600" smtClean="0"/>
              <a:t>K=1/P        K(bakır)=56</a:t>
            </a:r>
            <a:br>
              <a:rPr lang="tr-TR" sz="3600" smtClean="0"/>
            </a:br>
            <a:r>
              <a:rPr lang="tr-TR" sz="3600" smtClean="0"/>
              <a:t>                   K(aleminyum)=34</a:t>
            </a:r>
            <a:r>
              <a:rPr lang="tr-TR" smtClean="0"/>
              <a:t/>
            </a:r>
            <a:br>
              <a:rPr lang="tr-TR" smtClean="0"/>
            </a:br>
            <a:endParaRPr lang="tr-TR" smtClean="0"/>
          </a:p>
        </p:txBody>
      </p:sp>
      <p:sp>
        <p:nvSpPr>
          <p:cNvPr id="3" name="Content Placeholder 2"/>
          <p:cNvSpPr>
            <a:spLocks noGrp="1" noRot="1" noChangeAspect="1" noMove="1" noResize="1" noEditPoints="1" noAdjustHandles="1" noChangeArrowheads="1" noChangeShapeType="1" noTextEdit="1"/>
          </p:cNvSpPr>
          <p:nvPr>
            <p:ph idx="1"/>
          </p:nvPr>
        </p:nvSpPr>
        <p:spPr>
          <a:xfrm>
            <a:off x="742950" y="2492376"/>
            <a:ext cx="8420100" cy="3603625"/>
          </a:xfrm>
          <a:blipFill rotWithShape="1">
            <a:blip r:embed="rId2"/>
            <a:stretch>
              <a:fillRect l="-1882"/>
            </a:stretch>
          </a:blipFill>
          <a:extLst/>
        </p:spPr>
        <p:txBody>
          <a:bodyPr/>
          <a:lstStyle/>
          <a:p>
            <a:pPr>
              <a:defRPr/>
            </a:pPr>
            <a:r>
              <a:rPr lang="tr-TR">
                <a:noFill/>
              </a:rPr>
              <a:t> </a:t>
            </a:r>
          </a:p>
        </p:txBody>
      </p:sp>
    </p:spTree>
    <p:extLst>
      <p:ext uri="{BB962C8B-B14F-4D97-AF65-F5344CB8AC3E}">
        <p14:creationId xmlns:p14="http://schemas.microsoft.com/office/powerpoint/2010/main" val="3988695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ChangeArrowheads="1"/>
          </p:cNvSpPr>
          <p:nvPr/>
        </p:nvSpPr>
        <p:spPr bwMode="auto">
          <a:xfrm flipV="1">
            <a:off x="5150777" y="5992813"/>
            <a:ext cx="49873" cy="44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p>
        </p:txBody>
      </p:sp>
      <p:sp>
        <p:nvSpPr>
          <p:cNvPr id="7171"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7172" name="Text Box 4"/>
          <p:cNvSpPr txBox="1">
            <a:spLocks noChangeArrowheads="1"/>
          </p:cNvSpPr>
          <p:nvPr/>
        </p:nvSpPr>
        <p:spPr bwMode="auto">
          <a:xfrm>
            <a:off x="908050" y="762001"/>
            <a:ext cx="8255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4000">
                <a:solidFill>
                  <a:srgbClr val="003399"/>
                </a:solidFill>
              </a:rPr>
              <a:t>DİRENÇLERİN BAĞLANMASI</a:t>
            </a:r>
          </a:p>
        </p:txBody>
      </p:sp>
      <p:sp>
        <p:nvSpPr>
          <p:cNvPr id="7173" name="Text Box 5"/>
          <p:cNvSpPr txBox="1">
            <a:spLocks noChangeArrowheads="1"/>
          </p:cNvSpPr>
          <p:nvPr/>
        </p:nvSpPr>
        <p:spPr bwMode="auto">
          <a:xfrm>
            <a:off x="1073150" y="2514600"/>
            <a:ext cx="82550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4000">
                <a:solidFill>
                  <a:schemeClr val="accent2"/>
                </a:solidFill>
              </a:rPr>
              <a:t>A )  SERİ BAĞLANMASI</a:t>
            </a:r>
          </a:p>
          <a:p>
            <a:pPr>
              <a:spcBef>
                <a:spcPct val="50000"/>
              </a:spcBef>
            </a:pPr>
            <a:r>
              <a:rPr lang="tr-TR" sz="4000">
                <a:solidFill>
                  <a:srgbClr val="FF3300"/>
                </a:solidFill>
              </a:rPr>
              <a:t>B )  PARALEL BAĞLANMASI</a:t>
            </a:r>
          </a:p>
          <a:p>
            <a:pPr>
              <a:spcBef>
                <a:spcPct val="50000"/>
              </a:spcBef>
            </a:pPr>
            <a:r>
              <a:rPr lang="tr-TR" sz="4000">
                <a:solidFill>
                  <a:srgbClr val="008000"/>
                </a:solidFill>
              </a:rPr>
              <a:t>C )  KARIŞIK BAĞLANMASI </a:t>
            </a:r>
          </a:p>
        </p:txBody>
      </p:sp>
    </p:spTree>
    <p:extLst>
      <p:ext uri="{BB962C8B-B14F-4D97-AF65-F5344CB8AC3E}">
        <p14:creationId xmlns:p14="http://schemas.microsoft.com/office/powerpoint/2010/main" val="2207425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4" descr="Çadırbezi"/>
          <p:cNvSpPr>
            <a:spLocks noChangeArrowheads="1"/>
          </p:cNvSpPr>
          <p:nvPr/>
        </p:nvSpPr>
        <p:spPr bwMode="auto">
          <a:xfrm flipV="1">
            <a:off x="6308196" y="5903914"/>
            <a:ext cx="48154" cy="46037"/>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8195"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8196" name="Text Box 4"/>
          <p:cNvSpPr txBox="1">
            <a:spLocks noChangeArrowheads="1"/>
          </p:cNvSpPr>
          <p:nvPr/>
        </p:nvSpPr>
        <p:spPr bwMode="auto">
          <a:xfrm>
            <a:off x="495300" y="381000"/>
            <a:ext cx="94107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lgn="ctr">
              <a:spcBef>
                <a:spcPct val="50000"/>
              </a:spcBef>
            </a:pPr>
            <a:r>
              <a:rPr lang="tr-TR" sz="2800">
                <a:solidFill>
                  <a:schemeClr val="accent2"/>
                </a:solidFill>
              </a:rPr>
              <a:t>A )  DİRENÇLERİN SERİ BAĞLANMASI VE EŞDEĞER DİRENÇ</a:t>
            </a:r>
          </a:p>
        </p:txBody>
      </p:sp>
      <p:sp>
        <p:nvSpPr>
          <p:cNvPr id="8197" name="Text Box 5"/>
          <p:cNvSpPr txBox="1">
            <a:spLocks noChangeArrowheads="1"/>
          </p:cNvSpPr>
          <p:nvPr/>
        </p:nvSpPr>
        <p:spPr bwMode="auto">
          <a:xfrm>
            <a:off x="412750" y="1524001"/>
            <a:ext cx="90805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r>
              <a:rPr lang="tr-TR" sz="3200"/>
              <a:t>Bu tür bağlamada dirençler uç uca getirilerek bağlanır.Devrenin eşdeğer direnci bağlanan bütün dirençlerin değerlerinin toplamına eşittir.               </a:t>
            </a:r>
          </a:p>
        </p:txBody>
      </p:sp>
      <p:sp>
        <p:nvSpPr>
          <p:cNvPr id="8198" name="Text Box 6"/>
          <p:cNvSpPr txBox="1">
            <a:spLocks noChangeArrowheads="1"/>
          </p:cNvSpPr>
          <p:nvPr/>
        </p:nvSpPr>
        <p:spPr bwMode="auto">
          <a:xfrm>
            <a:off x="247650" y="3962400"/>
            <a:ext cx="9658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r>
              <a:rPr lang="tr-TR" sz="3200"/>
              <a:t>Her dirençten geçen akım şiddeti aynıdır.</a:t>
            </a:r>
          </a:p>
        </p:txBody>
      </p:sp>
    </p:spTree>
    <p:extLst>
      <p:ext uri="{BB962C8B-B14F-4D97-AF65-F5344CB8AC3E}">
        <p14:creationId xmlns:p14="http://schemas.microsoft.com/office/powerpoint/2010/main" val="3855370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Çadırbezi"/>
          <p:cNvSpPr>
            <a:spLocks noChangeArrowheads="1"/>
          </p:cNvSpPr>
          <p:nvPr/>
        </p:nvSpPr>
        <p:spPr bwMode="auto">
          <a:xfrm flipV="1">
            <a:off x="6327115" y="6589714"/>
            <a:ext cx="49873" cy="46037"/>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19" name="Text Box 3"/>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9220" name="Text Box 5"/>
          <p:cNvSpPr txBox="1">
            <a:spLocks noChangeArrowheads="1"/>
          </p:cNvSpPr>
          <p:nvPr/>
        </p:nvSpPr>
        <p:spPr bwMode="auto">
          <a:xfrm>
            <a:off x="495300" y="533401"/>
            <a:ext cx="78422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lgn="ctr">
              <a:spcBef>
                <a:spcPct val="50000"/>
              </a:spcBef>
            </a:pPr>
            <a:r>
              <a:rPr lang="tr-TR" sz="2400">
                <a:solidFill>
                  <a:schemeClr val="accent2"/>
                </a:solidFill>
              </a:rPr>
              <a:t>A )  DİRENÇLERİN SERİ BAĞLANMASI VE EŞDEĞER DİRENÇ</a:t>
            </a:r>
          </a:p>
        </p:txBody>
      </p:sp>
      <p:sp>
        <p:nvSpPr>
          <p:cNvPr id="9221" name="Text Box 8"/>
          <p:cNvSpPr txBox="1">
            <a:spLocks noChangeArrowheads="1"/>
          </p:cNvSpPr>
          <p:nvPr/>
        </p:nvSpPr>
        <p:spPr bwMode="auto">
          <a:xfrm>
            <a:off x="990600" y="3962401"/>
            <a:ext cx="83375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r>
              <a:rPr lang="tr-TR" sz="2800"/>
              <a:t>Seri bağlı dirençlerin yerini tutacak tek dirence EŞDEĞER veya DENK DİRENÇ denir.      Eşdeğer direnç devredeki tüm dirençler toplamına eşittir.</a:t>
            </a:r>
          </a:p>
        </p:txBody>
      </p:sp>
      <p:sp>
        <p:nvSpPr>
          <p:cNvPr id="9222" name="Freeform 9"/>
          <p:cNvSpPr>
            <a:spLocks/>
          </p:cNvSpPr>
          <p:nvPr/>
        </p:nvSpPr>
        <p:spPr bwMode="auto">
          <a:xfrm>
            <a:off x="2806700" y="2362200"/>
            <a:ext cx="990600" cy="152400"/>
          </a:xfrm>
          <a:custGeom>
            <a:avLst/>
            <a:gdLst>
              <a:gd name="T0" fmla="*/ 0 w 768"/>
              <a:gd name="T1" fmla="*/ 2147483647 h 144"/>
              <a:gd name="T2" fmla="*/ 2147483647 w 768"/>
              <a:gd name="T3" fmla="*/ 0 h 144"/>
              <a:gd name="T4" fmla="*/ 2147483647 w 768"/>
              <a:gd name="T5" fmla="*/ 2147483647 h 144"/>
              <a:gd name="T6" fmla="*/ 2147483647 w 768"/>
              <a:gd name="T7" fmla="*/ 0 h 144"/>
              <a:gd name="T8" fmla="*/ 2147483647 w 768"/>
              <a:gd name="T9" fmla="*/ 2147483647 h 144"/>
              <a:gd name="T10" fmla="*/ 2147483647 w 768"/>
              <a:gd name="T11" fmla="*/ 0 h 144"/>
              <a:gd name="T12" fmla="*/ 2147483647 w 768"/>
              <a:gd name="T13" fmla="*/ 2147483647 h 144"/>
              <a:gd name="T14" fmla="*/ 2147483647 w 768"/>
              <a:gd name="T15" fmla="*/ 0 h 144"/>
              <a:gd name="T16" fmla="*/ 2147483647 w 768"/>
              <a:gd name="T17" fmla="*/ 2147483647 h 144"/>
              <a:gd name="T18" fmla="*/ 2147483647 w 768"/>
              <a:gd name="T19" fmla="*/ 0 h 144"/>
              <a:gd name="T20" fmla="*/ 2147483647 w 768"/>
              <a:gd name="T21" fmla="*/ 2147483647 h 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8" h="144">
                <a:moveTo>
                  <a:pt x="0" y="96"/>
                </a:moveTo>
                <a:lnTo>
                  <a:pt x="48" y="0"/>
                </a:lnTo>
                <a:lnTo>
                  <a:pt x="96" y="144"/>
                </a:lnTo>
                <a:lnTo>
                  <a:pt x="192" y="0"/>
                </a:lnTo>
                <a:lnTo>
                  <a:pt x="288" y="144"/>
                </a:lnTo>
                <a:lnTo>
                  <a:pt x="384" y="0"/>
                </a:lnTo>
                <a:lnTo>
                  <a:pt x="480" y="144"/>
                </a:lnTo>
                <a:lnTo>
                  <a:pt x="528" y="0"/>
                </a:lnTo>
                <a:lnTo>
                  <a:pt x="624" y="144"/>
                </a:lnTo>
                <a:lnTo>
                  <a:pt x="720" y="0"/>
                </a:lnTo>
                <a:lnTo>
                  <a:pt x="768" y="144"/>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23" name="Freeform 10"/>
          <p:cNvSpPr>
            <a:spLocks/>
          </p:cNvSpPr>
          <p:nvPr/>
        </p:nvSpPr>
        <p:spPr bwMode="auto">
          <a:xfrm>
            <a:off x="7181850" y="2057400"/>
            <a:ext cx="1155700" cy="228600"/>
          </a:xfrm>
          <a:custGeom>
            <a:avLst/>
            <a:gdLst>
              <a:gd name="T0" fmla="*/ 0 w 768"/>
              <a:gd name="T1" fmla="*/ 2147483647 h 144"/>
              <a:gd name="T2" fmla="*/ 2147483647 w 768"/>
              <a:gd name="T3" fmla="*/ 0 h 144"/>
              <a:gd name="T4" fmla="*/ 2147483647 w 768"/>
              <a:gd name="T5" fmla="*/ 2147483647 h 144"/>
              <a:gd name="T6" fmla="*/ 2147483647 w 768"/>
              <a:gd name="T7" fmla="*/ 0 h 144"/>
              <a:gd name="T8" fmla="*/ 2147483647 w 768"/>
              <a:gd name="T9" fmla="*/ 2147483647 h 144"/>
              <a:gd name="T10" fmla="*/ 2147483647 w 768"/>
              <a:gd name="T11" fmla="*/ 0 h 144"/>
              <a:gd name="T12" fmla="*/ 2147483647 w 768"/>
              <a:gd name="T13" fmla="*/ 2147483647 h 144"/>
              <a:gd name="T14" fmla="*/ 2147483647 w 768"/>
              <a:gd name="T15" fmla="*/ 0 h 144"/>
              <a:gd name="T16" fmla="*/ 2147483647 w 768"/>
              <a:gd name="T17" fmla="*/ 2147483647 h 144"/>
              <a:gd name="T18" fmla="*/ 2147483647 w 768"/>
              <a:gd name="T19" fmla="*/ 0 h 144"/>
              <a:gd name="T20" fmla="*/ 2147483647 w 768"/>
              <a:gd name="T21" fmla="*/ 2147483647 h 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8" h="144">
                <a:moveTo>
                  <a:pt x="0" y="96"/>
                </a:moveTo>
                <a:lnTo>
                  <a:pt x="48" y="0"/>
                </a:lnTo>
                <a:lnTo>
                  <a:pt x="96" y="144"/>
                </a:lnTo>
                <a:lnTo>
                  <a:pt x="192" y="0"/>
                </a:lnTo>
                <a:lnTo>
                  <a:pt x="288" y="144"/>
                </a:lnTo>
                <a:lnTo>
                  <a:pt x="384" y="0"/>
                </a:lnTo>
                <a:lnTo>
                  <a:pt x="480" y="144"/>
                </a:lnTo>
                <a:lnTo>
                  <a:pt x="528" y="0"/>
                </a:lnTo>
                <a:lnTo>
                  <a:pt x="624" y="144"/>
                </a:lnTo>
                <a:lnTo>
                  <a:pt x="720" y="0"/>
                </a:lnTo>
                <a:lnTo>
                  <a:pt x="768" y="144"/>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24" name="Freeform 11"/>
          <p:cNvSpPr>
            <a:spLocks/>
          </p:cNvSpPr>
          <p:nvPr/>
        </p:nvSpPr>
        <p:spPr bwMode="auto">
          <a:xfrm>
            <a:off x="4292600" y="2362200"/>
            <a:ext cx="990600" cy="152400"/>
          </a:xfrm>
          <a:custGeom>
            <a:avLst/>
            <a:gdLst>
              <a:gd name="T0" fmla="*/ 0 w 768"/>
              <a:gd name="T1" fmla="*/ 2147483647 h 144"/>
              <a:gd name="T2" fmla="*/ 2147483647 w 768"/>
              <a:gd name="T3" fmla="*/ 0 h 144"/>
              <a:gd name="T4" fmla="*/ 2147483647 w 768"/>
              <a:gd name="T5" fmla="*/ 2147483647 h 144"/>
              <a:gd name="T6" fmla="*/ 2147483647 w 768"/>
              <a:gd name="T7" fmla="*/ 0 h 144"/>
              <a:gd name="T8" fmla="*/ 2147483647 w 768"/>
              <a:gd name="T9" fmla="*/ 2147483647 h 144"/>
              <a:gd name="T10" fmla="*/ 2147483647 w 768"/>
              <a:gd name="T11" fmla="*/ 0 h 144"/>
              <a:gd name="T12" fmla="*/ 2147483647 w 768"/>
              <a:gd name="T13" fmla="*/ 2147483647 h 144"/>
              <a:gd name="T14" fmla="*/ 2147483647 w 768"/>
              <a:gd name="T15" fmla="*/ 0 h 144"/>
              <a:gd name="T16" fmla="*/ 2147483647 w 768"/>
              <a:gd name="T17" fmla="*/ 2147483647 h 144"/>
              <a:gd name="T18" fmla="*/ 2147483647 w 768"/>
              <a:gd name="T19" fmla="*/ 0 h 144"/>
              <a:gd name="T20" fmla="*/ 2147483647 w 768"/>
              <a:gd name="T21" fmla="*/ 2147483647 h 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8" h="144">
                <a:moveTo>
                  <a:pt x="0" y="96"/>
                </a:moveTo>
                <a:lnTo>
                  <a:pt x="48" y="0"/>
                </a:lnTo>
                <a:lnTo>
                  <a:pt x="96" y="144"/>
                </a:lnTo>
                <a:lnTo>
                  <a:pt x="192" y="0"/>
                </a:lnTo>
                <a:lnTo>
                  <a:pt x="288" y="144"/>
                </a:lnTo>
                <a:lnTo>
                  <a:pt x="384" y="0"/>
                </a:lnTo>
                <a:lnTo>
                  <a:pt x="480" y="144"/>
                </a:lnTo>
                <a:lnTo>
                  <a:pt x="528" y="0"/>
                </a:lnTo>
                <a:lnTo>
                  <a:pt x="624" y="144"/>
                </a:lnTo>
                <a:lnTo>
                  <a:pt x="720" y="0"/>
                </a:lnTo>
                <a:lnTo>
                  <a:pt x="768" y="144"/>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25" name="Freeform 12"/>
          <p:cNvSpPr>
            <a:spLocks/>
          </p:cNvSpPr>
          <p:nvPr/>
        </p:nvSpPr>
        <p:spPr bwMode="auto">
          <a:xfrm>
            <a:off x="990600" y="2362200"/>
            <a:ext cx="990600" cy="152400"/>
          </a:xfrm>
          <a:custGeom>
            <a:avLst/>
            <a:gdLst>
              <a:gd name="T0" fmla="*/ 0 w 768"/>
              <a:gd name="T1" fmla="*/ 2147483647 h 144"/>
              <a:gd name="T2" fmla="*/ 2147483647 w 768"/>
              <a:gd name="T3" fmla="*/ 0 h 144"/>
              <a:gd name="T4" fmla="*/ 2147483647 w 768"/>
              <a:gd name="T5" fmla="*/ 2147483647 h 144"/>
              <a:gd name="T6" fmla="*/ 2147483647 w 768"/>
              <a:gd name="T7" fmla="*/ 0 h 144"/>
              <a:gd name="T8" fmla="*/ 2147483647 w 768"/>
              <a:gd name="T9" fmla="*/ 2147483647 h 144"/>
              <a:gd name="T10" fmla="*/ 2147483647 w 768"/>
              <a:gd name="T11" fmla="*/ 0 h 144"/>
              <a:gd name="T12" fmla="*/ 2147483647 w 768"/>
              <a:gd name="T13" fmla="*/ 2147483647 h 144"/>
              <a:gd name="T14" fmla="*/ 2147483647 w 768"/>
              <a:gd name="T15" fmla="*/ 0 h 144"/>
              <a:gd name="T16" fmla="*/ 2147483647 w 768"/>
              <a:gd name="T17" fmla="*/ 2147483647 h 144"/>
              <a:gd name="T18" fmla="*/ 2147483647 w 768"/>
              <a:gd name="T19" fmla="*/ 0 h 144"/>
              <a:gd name="T20" fmla="*/ 2147483647 w 768"/>
              <a:gd name="T21" fmla="*/ 2147483647 h 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8" h="144">
                <a:moveTo>
                  <a:pt x="0" y="96"/>
                </a:moveTo>
                <a:lnTo>
                  <a:pt x="48" y="0"/>
                </a:lnTo>
                <a:lnTo>
                  <a:pt x="96" y="144"/>
                </a:lnTo>
                <a:lnTo>
                  <a:pt x="192" y="0"/>
                </a:lnTo>
                <a:lnTo>
                  <a:pt x="288" y="144"/>
                </a:lnTo>
                <a:lnTo>
                  <a:pt x="384" y="0"/>
                </a:lnTo>
                <a:lnTo>
                  <a:pt x="480" y="144"/>
                </a:lnTo>
                <a:lnTo>
                  <a:pt x="528" y="0"/>
                </a:lnTo>
                <a:lnTo>
                  <a:pt x="624" y="144"/>
                </a:lnTo>
                <a:lnTo>
                  <a:pt x="720" y="0"/>
                </a:lnTo>
                <a:lnTo>
                  <a:pt x="768" y="144"/>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26" name="Line 13"/>
          <p:cNvSpPr>
            <a:spLocks noChangeShapeType="1"/>
          </p:cNvSpPr>
          <p:nvPr/>
        </p:nvSpPr>
        <p:spPr bwMode="auto">
          <a:xfrm>
            <a:off x="1981200" y="2438400"/>
            <a:ext cx="9080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27" name="Line 14"/>
          <p:cNvSpPr>
            <a:spLocks noChangeShapeType="1"/>
          </p:cNvSpPr>
          <p:nvPr/>
        </p:nvSpPr>
        <p:spPr bwMode="auto">
          <a:xfrm>
            <a:off x="3797300" y="2438400"/>
            <a:ext cx="4953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28" name="Line 15"/>
          <p:cNvSpPr>
            <a:spLocks noChangeShapeType="1"/>
          </p:cNvSpPr>
          <p:nvPr/>
        </p:nvSpPr>
        <p:spPr bwMode="auto">
          <a:xfrm flipH="1">
            <a:off x="577850" y="2438400"/>
            <a:ext cx="4127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29" name="Line 16"/>
          <p:cNvSpPr>
            <a:spLocks noChangeShapeType="1"/>
          </p:cNvSpPr>
          <p:nvPr/>
        </p:nvSpPr>
        <p:spPr bwMode="auto">
          <a:xfrm>
            <a:off x="577850" y="2438400"/>
            <a:ext cx="0" cy="12192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30" name="Line 17"/>
          <p:cNvSpPr>
            <a:spLocks noChangeShapeType="1"/>
          </p:cNvSpPr>
          <p:nvPr/>
        </p:nvSpPr>
        <p:spPr bwMode="auto">
          <a:xfrm>
            <a:off x="5283200" y="2514600"/>
            <a:ext cx="5778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31" name="Line 18"/>
          <p:cNvSpPr>
            <a:spLocks noChangeShapeType="1"/>
          </p:cNvSpPr>
          <p:nvPr/>
        </p:nvSpPr>
        <p:spPr bwMode="auto">
          <a:xfrm>
            <a:off x="5861050" y="2514600"/>
            <a:ext cx="0" cy="11430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32" name="Line 19"/>
          <p:cNvSpPr>
            <a:spLocks noChangeShapeType="1"/>
          </p:cNvSpPr>
          <p:nvPr/>
        </p:nvSpPr>
        <p:spPr bwMode="auto">
          <a:xfrm>
            <a:off x="742950" y="2438400"/>
            <a:ext cx="0" cy="83820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33" name="Line 20"/>
          <p:cNvSpPr>
            <a:spLocks noChangeShapeType="1"/>
          </p:cNvSpPr>
          <p:nvPr/>
        </p:nvSpPr>
        <p:spPr bwMode="auto">
          <a:xfrm>
            <a:off x="5530850" y="2514600"/>
            <a:ext cx="0" cy="83820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34" name="Text Box 21"/>
          <p:cNvSpPr txBox="1">
            <a:spLocks noChangeArrowheads="1"/>
          </p:cNvSpPr>
          <p:nvPr/>
        </p:nvSpPr>
        <p:spPr bwMode="auto">
          <a:xfrm>
            <a:off x="1073150" y="1905001"/>
            <a:ext cx="445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1</a:t>
            </a:r>
            <a:r>
              <a:rPr lang="tr-TR" sz="1800"/>
              <a:t>                              R</a:t>
            </a:r>
            <a:r>
              <a:rPr lang="tr-TR" sz="1800" baseline="-25000"/>
              <a:t>2</a:t>
            </a:r>
            <a:r>
              <a:rPr lang="tr-TR" sz="1800"/>
              <a:t>                 R</a:t>
            </a:r>
            <a:r>
              <a:rPr lang="tr-TR" sz="1800" baseline="-25000"/>
              <a:t>3</a:t>
            </a:r>
            <a:endParaRPr lang="tr-TR" sz="1800"/>
          </a:p>
        </p:txBody>
      </p:sp>
      <p:sp>
        <p:nvSpPr>
          <p:cNvPr id="9235" name="Line 22"/>
          <p:cNvSpPr>
            <a:spLocks noChangeShapeType="1"/>
          </p:cNvSpPr>
          <p:nvPr/>
        </p:nvSpPr>
        <p:spPr bwMode="auto">
          <a:xfrm>
            <a:off x="3384550" y="3200400"/>
            <a:ext cx="2146300" cy="0"/>
          </a:xfrm>
          <a:prstGeom prst="line">
            <a:avLst/>
          </a:prstGeom>
          <a:noFill/>
          <a:ln w="2857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36" name="Line 23"/>
          <p:cNvSpPr>
            <a:spLocks noChangeShapeType="1"/>
          </p:cNvSpPr>
          <p:nvPr/>
        </p:nvSpPr>
        <p:spPr bwMode="auto">
          <a:xfrm flipH="1">
            <a:off x="742950" y="3200400"/>
            <a:ext cx="2641600" cy="0"/>
          </a:xfrm>
          <a:prstGeom prst="line">
            <a:avLst/>
          </a:prstGeom>
          <a:noFill/>
          <a:ln w="2857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37" name="Line 24"/>
          <p:cNvSpPr>
            <a:spLocks noChangeShapeType="1"/>
          </p:cNvSpPr>
          <p:nvPr/>
        </p:nvSpPr>
        <p:spPr bwMode="auto">
          <a:xfrm flipV="1">
            <a:off x="577850" y="2895600"/>
            <a:ext cx="0" cy="1524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38" name="Text Box 25"/>
          <p:cNvSpPr txBox="1">
            <a:spLocks noChangeArrowheads="1"/>
          </p:cNvSpPr>
          <p:nvPr/>
        </p:nvSpPr>
        <p:spPr bwMode="auto">
          <a:xfrm>
            <a:off x="247650" y="2819401"/>
            <a:ext cx="66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I</a:t>
            </a:r>
          </a:p>
        </p:txBody>
      </p:sp>
      <p:sp>
        <p:nvSpPr>
          <p:cNvPr id="9239" name="Line 26"/>
          <p:cNvSpPr>
            <a:spLocks noChangeShapeType="1"/>
          </p:cNvSpPr>
          <p:nvPr/>
        </p:nvSpPr>
        <p:spPr bwMode="auto">
          <a:xfrm>
            <a:off x="5861050" y="3124200"/>
            <a:ext cx="0" cy="2286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40" name="Text Box 27"/>
          <p:cNvSpPr txBox="1">
            <a:spLocks noChangeArrowheads="1"/>
          </p:cNvSpPr>
          <p:nvPr/>
        </p:nvSpPr>
        <p:spPr bwMode="auto">
          <a:xfrm>
            <a:off x="1073150" y="3276601"/>
            <a:ext cx="429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200"/>
              <a:t>        </a:t>
            </a:r>
            <a:r>
              <a:rPr lang="tr-TR" sz="2000"/>
              <a:t>S ERİ BAĞLI DİRENÇLER</a:t>
            </a:r>
          </a:p>
        </p:txBody>
      </p:sp>
      <p:sp>
        <p:nvSpPr>
          <p:cNvPr id="9241" name="Line 28"/>
          <p:cNvSpPr>
            <a:spLocks noChangeShapeType="1"/>
          </p:cNvSpPr>
          <p:nvPr/>
        </p:nvSpPr>
        <p:spPr bwMode="auto">
          <a:xfrm>
            <a:off x="8337550" y="2286000"/>
            <a:ext cx="4127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42" name="Line 29"/>
          <p:cNvSpPr>
            <a:spLocks noChangeShapeType="1"/>
          </p:cNvSpPr>
          <p:nvPr/>
        </p:nvSpPr>
        <p:spPr bwMode="auto">
          <a:xfrm flipH="1">
            <a:off x="6604000" y="2209800"/>
            <a:ext cx="6604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43" name="Line 30"/>
          <p:cNvSpPr>
            <a:spLocks noChangeShapeType="1"/>
          </p:cNvSpPr>
          <p:nvPr/>
        </p:nvSpPr>
        <p:spPr bwMode="auto">
          <a:xfrm>
            <a:off x="8750300" y="2286000"/>
            <a:ext cx="0" cy="609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44" name="Line 31"/>
          <p:cNvSpPr>
            <a:spLocks noChangeShapeType="1"/>
          </p:cNvSpPr>
          <p:nvPr/>
        </p:nvSpPr>
        <p:spPr bwMode="auto">
          <a:xfrm flipH="1">
            <a:off x="8750300" y="2514600"/>
            <a:ext cx="0" cy="1524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45" name="Text Box 32"/>
          <p:cNvSpPr txBox="1">
            <a:spLocks noChangeArrowheads="1"/>
          </p:cNvSpPr>
          <p:nvPr/>
        </p:nvSpPr>
        <p:spPr bwMode="auto">
          <a:xfrm>
            <a:off x="7099300" y="1524001"/>
            <a:ext cx="165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R</a:t>
            </a:r>
            <a:r>
              <a:rPr lang="tr-TR" sz="1800" baseline="-25000"/>
              <a:t>eş</a:t>
            </a:r>
            <a:endParaRPr lang="tr-TR" sz="1800"/>
          </a:p>
        </p:txBody>
      </p:sp>
      <p:sp>
        <p:nvSpPr>
          <p:cNvPr id="9246" name="Text Box 33"/>
          <p:cNvSpPr txBox="1">
            <a:spLocks noChangeArrowheads="1"/>
          </p:cNvSpPr>
          <p:nvPr/>
        </p:nvSpPr>
        <p:spPr bwMode="auto">
          <a:xfrm>
            <a:off x="6769100" y="2895600"/>
            <a:ext cx="2806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2400"/>
              <a:t>Eşdeğer direnç</a:t>
            </a:r>
          </a:p>
        </p:txBody>
      </p:sp>
    </p:spTree>
    <p:extLst>
      <p:ext uri="{BB962C8B-B14F-4D97-AF65-F5344CB8AC3E}">
        <p14:creationId xmlns:p14="http://schemas.microsoft.com/office/powerpoint/2010/main" val="1685140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1" descr="Pembe dokulu kağıt"/>
          <p:cNvSpPr>
            <a:spLocks noChangeArrowheads="1"/>
          </p:cNvSpPr>
          <p:nvPr/>
        </p:nvSpPr>
        <p:spPr bwMode="auto">
          <a:xfrm flipV="1">
            <a:off x="6409665" y="6492875"/>
            <a:ext cx="49873" cy="46038"/>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43"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10244" name="Text Box 4"/>
          <p:cNvSpPr txBox="1">
            <a:spLocks noChangeArrowheads="1"/>
          </p:cNvSpPr>
          <p:nvPr/>
        </p:nvSpPr>
        <p:spPr bwMode="auto">
          <a:xfrm>
            <a:off x="165100" y="152401"/>
            <a:ext cx="9410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lgn="ctr">
              <a:spcBef>
                <a:spcPct val="50000"/>
              </a:spcBef>
            </a:pPr>
            <a:r>
              <a:rPr lang="tr-TR" sz="1800"/>
              <a:t> SERİ BAĞLAMA VE ÖZELLİKLERİ</a:t>
            </a:r>
          </a:p>
        </p:txBody>
      </p:sp>
      <p:sp>
        <p:nvSpPr>
          <p:cNvPr id="10245" name="Text Box 5"/>
          <p:cNvSpPr txBox="1">
            <a:spLocks noChangeArrowheads="1"/>
          </p:cNvSpPr>
          <p:nvPr/>
        </p:nvSpPr>
        <p:spPr bwMode="auto">
          <a:xfrm>
            <a:off x="247650" y="762000"/>
            <a:ext cx="9493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Dirençlerin uç uca bağlanmasıyla elde edilen bağlama şekline SERİ BAĞLAMA denir.Bu tür bağlamalarda üreteçten çekilen toplam akım kollara ayrılmaz Üretecin bağlandığı kola ana kol denir.</a:t>
            </a:r>
          </a:p>
        </p:txBody>
      </p:sp>
      <p:sp>
        <p:nvSpPr>
          <p:cNvPr id="10246" name="Freeform 11"/>
          <p:cNvSpPr>
            <a:spLocks/>
          </p:cNvSpPr>
          <p:nvPr/>
        </p:nvSpPr>
        <p:spPr bwMode="auto">
          <a:xfrm>
            <a:off x="2146300" y="2667000"/>
            <a:ext cx="990600" cy="152400"/>
          </a:xfrm>
          <a:custGeom>
            <a:avLst/>
            <a:gdLst>
              <a:gd name="T0" fmla="*/ 0 w 768"/>
              <a:gd name="T1" fmla="*/ 2147483647 h 144"/>
              <a:gd name="T2" fmla="*/ 2147483647 w 768"/>
              <a:gd name="T3" fmla="*/ 0 h 144"/>
              <a:gd name="T4" fmla="*/ 2147483647 w 768"/>
              <a:gd name="T5" fmla="*/ 2147483647 h 144"/>
              <a:gd name="T6" fmla="*/ 2147483647 w 768"/>
              <a:gd name="T7" fmla="*/ 0 h 144"/>
              <a:gd name="T8" fmla="*/ 2147483647 w 768"/>
              <a:gd name="T9" fmla="*/ 2147483647 h 144"/>
              <a:gd name="T10" fmla="*/ 2147483647 w 768"/>
              <a:gd name="T11" fmla="*/ 0 h 144"/>
              <a:gd name="T12" fmla="*/ 2147483647 w 768"/>
              <a:gd name="T13" fmla="*/ 2147483647 h 144"/>
              <a:gd name="T14" fmla="*/ 2147483647 w 768"/>
              <a:gd name="T15" fmla="*/ 0 h 144"/>
              <a:gd name="T16" fmla="*/ 2147483647 w 768"/>
              <a:gd name="T17" fmla="*/ 2147483647 h 144"/>
              <a:gd name="T18" fmla="*/ 2147483647 w 768"/>
              <a:gd name="T19" fmla="*/ 0 h 144"/>
              <a:gd name="T20" fmla="*/ 2147483647 w 768"/>
              <a:gd name="T21" fmla="*/ 2147483647 h 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8" h="144">
                <a:moveTo>
                  <a:pt x="0" y="96"/>
                </a:moveTo>
                <a:lnTo>
                  <a:pt x="48" y="0"/>
                </a:lnTo>
                <a:lnTo>
                  <a:pt x="96" y="144"/>
                </a:lnTo>
                <a:lnTo>
                  <a:pt x="192" y="0"/>
                </a:lnTo>
                <a:lnTo>
                  <a:pt x="288" y="144"/>
                </a:lnTo>
                <a:lnTo>
                  <a:pt x="384" y="0"/>
                </a:lnTo>
                <a:lnTo>
                  <a:pt x="480" y="144"/>
                </a:lnTo>
                <a:lnTo>
                  <a:pt x="528" y="0"/>
                </a:lnTo>
                <a:lnTo>
                  <a:pt x="624" y="144"/>
                </a:lnTo>
                <a:lnTo>
                  <a:pt x="720" y="0"/>
                </a:lnTo>
                <a:lnTo>
                  <a:pt x="768" y="144"/>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47" name="Freeform 12"/>
          <p:cNvSpPr>
            <a:spLocks/>
          </p:cNvSpPr>
          <p:nvPr/>
        </p:nvSpPr>
        <p:spPr bwMode="auto">
          <a:xfrm>
            <a:off x="3879850" y="2667000"/>
            <a:ext cx="990600" cy="152400"/>
          </a:xfrm>
          <a:custGeom>
            <a:avLst/>
            <a:gdLst>
              <a:gd name="T0" fmla="*/ 0 w 768"/>
              <a:gd name="T1" fmla="*/ 2147483647 h 144"/>
              <a:gd name="T2" fmla="*/ 2147483647 w 768"/>
              <a:gd name="T3" fmla="*/ 0 h 144"/>
              <a:gd name="T4" fmla="*/ 2147483647 w 768"/>
              <a:gd name="T5" fmla="*/ 2147483647 h 144"/>
              <a:gd name="T6" fmla="*/ 2147483647 w 768"/>
              <a:gd name="T7" fmla="*/ 0 h 144"/>
              <a:gd name="T8" fmla="*/ 2147483647 w 768"/>
              <a:gd name="T9" fmla="*/ 2147483647 h 144"/>
              <a:gd name="T10" fmla="*/ 2147483647 w 768"/>
              <a:gd name="T11" fmla="*/ 0 h 144"/>
              <a:gd name="T12" fmla="*/ 2147483647 w 768"/>
              <a:gd name="T13" fmla="*/ 2147483647 h 144"/>
              <a:gd name="T14" fmla="*/ 2147483647 w 768"/>
              <a:gd name="T15" fmla="*/ 0 h 144"/>
              <a:gd name="T16" fmla="*/ 2147483647 w 768"/>
              <a:gd name="T17" fmla="*/ 2147483647 h 144"/>
              <a:gd name="T18" fmla="*/ 2147483647 w 768"/>
              <a:gd name="T19" fmla="*/ 0 h 144"/>
              <a:gd name="T20" fmla="*/ 2147483647 w 768"/>
              <a:gd name="T21" fmla="*/ 2147483647 h 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8" h="144">
                <a:moveTo>
                  <a:pt x="0" y="96"/>
                </a:moveTo>
                <a:lnTo>
                  <a:pt x="48" y="0"/>
                </a:lnTo>
                <a:lnTo>
                  <a:pt x="96" y="144"/>
                </a:lnTo>
                <a:lnTo>
                  <a:pt x="192" y="0"/>
                </a:lnTo>
                <a:lnTo>
                  <a:pt x="288" y="144"/>
                </a:lnTo>
                <a:lnTo>
                  <a:pt x="384" y="0"/>
                </a:lnTo>
                <a:lnTo>
                  <a:pt x="480" y="144"/>
                </a:lnTo>
                <a:lnTo>
                  <a:pt x="528" y="0"/>
                </a:lnTo>
                <a:lnTo>
                  <a:pt x="624" y="144"/>
                </a:lnTo>
                <a:lnTo>
                  <a:pt x="720" y="0"/>
                </a:lnTo>
                <a:lnTo>
                  <a:pt x="768" y="144"/>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48" name="Freeform 13"/>
          <p:cNvSpPr>
            <a:spLocks/>
          </p:cNvSpPr>
          <p:nvPr/>
        </p:nvSpPr>
        <p:spPr bwMode="auto">
          <a:xfrm>
            <a:off x="5778500" y="2667000"/>
            <a:ext cx="990600" cy="152400"/>
          </a:xfrm>
          <a:custGeom>
            <a:avLst/>
            <a:gdLst>
              <a:gd name="T0" fmla="*/ 0 w 768"/>
              <a:gd name="T1" fmla="*/ 2147483647 h 144"/>
              <a:gd name="T2" fmla="*/ 2147483647 w 768"/>
              <a:gd name="T3" fmla="*/ 0 h 144"/>
              <a:gd name="T4" fmla="*/ 2147483647 w 768"/>
              <a:gd name="T5" fmla="*/ 2147483647 h 144"/>
              <a:gd name="T6" fmla="*/ 2147483647 w 768"/>
              <a:gd name="T7" fmla="*/ 0 h 144"/>
              <a:gd name="T8" fmla="*/ 2147483647 w 768"/>
              <a:gd name="T9" fmla="*/ 2147483647 h 144"/>
              <a:gd name="T10" fmla="*/ 2147483647 w 768"/>
              <a:gd name="T11" fmla="*/ 0 h 144"/>
              <a:gd name="T12" fmla="*/ 2147483647 w 768"/>
              <a:gd name="T13" fmla="*/ 2147483647 h 144"/>
              <a:gd name="T14" fmla="*/ 2147483647 w 768"/>
              <a:gd name="T15" fmla="*/ 0 h 144"/>
              <a:gd name="T16" fmla="*/ 2147483647 w 768"/>
              <a:gd name="T17" fmla="*/ 2147483647 h 144"/>
              <a:gd name="T18" fmla="*/ 2147483647 w 768"/>
              <a:gd name="T19" fmla="*/ 0 h 144"/>
              <a:gd name="T20" fmla="*/ 2147483647 w 768"/>
              <a:gd name="T21" fmla="*/ 2147483647 h 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8" h="144">
                <a:moveTo>
                  <a:pt x="0" y="96"/>
                </a:moveTo>
                <a:lnTo>
                  <a:pt x="48" y="0"/>
                </a:lnTo>
                <a:lnTo>
                  <a:pt x="96" y="144"/>
                </a:lnTo>
                <a:lnTo>
                  <a:pt x="192" y="0"/>
                </a:lnTo>
                <a:lnTo>
                  <a:pt x="288" y="144"/>
                </a:lnTo>
                <a:lnTo>
                  <a:pt x="384" y="0"/>
                </a:lnTo>
                <a:lnTo>
                  <a:pt x="480" y="144"/>
                </a:lnTo>
                <a:lnTo>
                  <a:pt x="528" y="0"/>
                </a:lnTo>
                <a:lnTo>
                  <a:pt x="624" y="144"/>
                </a:lnTo>
                <a:lnTo>
                  <a:pt x="720" y="0"/>
                </a:lnTo>
                <a:lnTo>
                  <a:pt x="768" y="144"/>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49" name="Line 14"/>
          <p:cNvSpPr>
            <a:spLocks noChangeShapeType="1"/>
          </p:cNvSpPr>
          <p:nvPr/>
        </p:nvSpPr>
        <p:spPr bwMode="auto">
          <a:xfrm>
            <a:off x="3136900" y="2819400"/>
            <a:ext cx="8255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50" name="Line 15"/>
          <p:cNvSpPr>
            <a:spLocks noChangeShapeType="1"/>
          </p:cNvSpPr>
          <p:nvPr/>
        </p:nvSpPr>
        <p:spPr bwMode="auto">
          <a:xfrm>
            <a:off x="4870450" y="2819400"/>
            <a:ext cx="9906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51" name="Line 16"/>
          <p:cNvSpPr>
            <a:spLocks noChangeShapeType="1"/>
          </p:cNvSpPr>
          <p:nvPr/>
        </p:nvSpPr>
        <p:spPr bwMode="auto">
          <a:xfrm flipH="1">
            <a:off x="1485900" y="2819400"/>
            <a:ext cx="7429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52" name="Line 17"/>
          <p:cNvSpPr>
            <a:spLocks noChangeShapeType="1"/>
          </p:cNvSpPr>
          <p:nvPr/>
        </p:nvSpPr>
        <p:spPr bwMode="auto">
          <a:xfrm>
            <a:off x="6769100" y="2819400"/>
            <a:ext cx="6604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53" name="Line 18"/>
          <p:cNvSpPr>
            <a:spLocks noChangeShapeType="1"/>
          </p:cNvSpPr>
          <p:nvPr/>
        </p:nvSpPr>
        <p:spPr bwMode="auto">
          <a:xfrm>
            <a:off x="3302000" y="2819400"/>
            <a:ext cx="0" cy="7620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54" name="Line 19"/>
          <p:cNvSpPr>
            <a:spLocks noChangeShapeType="1"/>
          </p:cNvSpPr>
          <p:nvPr/>
        </p:nvSpPr>
        <p:spPr bwMode="auto">
          <a:xfrm>
            <a:off x="1898650" y="3581400"/>
            <a:ext cx="14033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55" name="Line 20"/>
          <p:cNvSpPr>
            <a:spLocks noChangeShapeType="1"/>
          </p:cNvSpPr>
          <p:nvPr/>
        </p:nvSpPr>
        <p:spPr bwMode="auto">
          <a:xfrm flipV="1">
            <a:off x="1898650" y="2819400"/>
            <a:ext cx="0" cy="7620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56" name="Line 21"/>
          <p:cNvSpPr>
            <a:spLocks noChangeShapeType="1"/>
          </p:cNvSpPr>
          <p:nvPr/>
        </p:nvSpPr>
        <p:spPr bwMode="auto">
          <a:xfrm>
            <a:off x="5118100" y="2819400"/>
            <a:ext cx="0" cy="7620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57" name="Line 22"/>
          <p:cNvSpPr>
            <a:spLocks noChangeShapeType="1"/>
          </p:cNvSpPr>
          <p:nvPr/>
        </p:nvSpPr>
        <p:spPr bwMode="auto">
          <a:xfrm>
            <a:off x="5613400" y="2819400"/>
            <a:ext cx="0" cy="7620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58" name="Line 23"/>
          <p:cNvSpPr>
            <a:spLocks noChangeShapeType="1"/>
          </p:cNvSpPr>
          <p:nvPr/>
        </p:nvSpPr>
        <p:spPr bwMode="auto">
          <a:xfrm>
            <a:off x="7016750" y="2819400"/>
            <a:ext cx="0" cy="7620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59" name="Line 24"/>
          <p:cNvSpPr>
            <a:spLocks noChangeShapeType="1"/>
          </p:cNvSpPr>
          <p:nvPr/>
        </p:nvSpPr>
        <p:spPr bwMode="auto">
          <a:xfrm>
            <a:off x="3714750" y="2819400"/>
            <a:ext cx="0" cy="7620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60" name="Line 25"/>
          <p:cNvSpPr>
            <a:spLocks noChangeShapeType="1"/>
          </p:cNvSpPr>
          <p:nvPr/>
        </p:nvSpPr>
        <p:spPr bwMode="auto">
          <a:xfrm>
            <a:off x="3714750" y="3581400"/>
            <a:ext cx="14033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61" name="Line 26"/>
          <p:cNvSpPr>
            <a:spLocks noChangeShapeType="1"/>
          </p:cNvSpPr>
          <p:nvPr/>
        </p:nvSpPr>
        <p:spPr bwMode="auto">
          <a:xfrm>
            <a:off x="5613400" y="3581400"/>
            <a:ext cx="14033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62" name="Oval 27"/>
          <p:cNvSpPr>
            <a:spLocks noChangeArrowheads="1"/>
          </p:cNvSpPr>
          <p:nvPr/>
        </p:nvSpPr>
        <p:spPr bwMode="auto">
          <a:xfrm>
            <a:off x="2476500" y="3352800"/>
            <a:ext cx="412750" cy="381000"/>
          </a:xfrm>
          <a:prstGeom prst="ellipse">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63" name="Oval 28"/>
          <p:cNvSpPr>
            <a:spLocks noChangeArrowheads="1"/>
          </p:cNvSpPr>
          <p:nvPr/>
        </p:nvSpPr>
        <p:spPr bwMode="auto">
          <a:xfrm>
            <a:off x="4044950" y="1600200"/>
            <a:ext cx="495300" cy="457200"/>
          </a:xfrm>
          <a:prstGeom prst="ellipse">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64" name="Oval 29"/>
          <p:cNvSpPr>
            <a:spLocks noChangeArrowheads="1"/>
          </p:cNvSpPr>
          <p:nvPr/>
        </p:nvSpPr>
        <p:spPr bwMode="auto">
          <a:xfrm>
            <a:off x="6191250" y="3352800"/>
            <a:ext cx="412750" cy="381000"/>
          </a:xfrm>
          <a:prstGeom prst="ellipse">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65" name="Oval 30"/>
          <p:cNvSpPr>
            <a:spLocks noChangeArrowheads="1"/>
          </p:cNvSpPr>
          <p:nvPr/>
        </p:nvSpPr>
        <p:spPr bwMode="auto">
          <a:xfrm>
            <a:off x="4127500" y="3352800"/>
            <a:ext cx="412750" cy="381000"/>
          </a:xfrm>
          <a:prstGeom prst="ellipse">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66" name="Line 32"/>
          <p:cNvSpPr>
            <a:spLocks noChangeShapeType="1"/>
          </p:cNvSpPr>
          <p:nvPr/>
        </p:nvSpPr>
        <p:spPr bwMode="auto">
          <a:xfrm flipV="1">
            <a:off x="1898650" y="1905000"/>
            <a:ext cx="0" cy="9144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67" name="Line 33"/>
          <p:cNvSpPr>
            <a:spLocks noChangeShapeType="1"/>
          </p:cNvSpPr>
          <p:nvPr/>
        </p:nvSpPr>
        <p:spPr bwMode="auto">
          <a:xfrm flipV="1">
            <a:off x="7016750" y="1905000"/>
            <a:ext cx="0" cy="9144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68" name="Line 34"/>
          <p:cNvSpPr>
            <a:spLocks noChangeShapeType="1"/>
          </p:cNvSpPr>
          <p:nvPr/>
        </p:nvSpPr>
        <p:spPr bwMode="auto">
          <a:xfrm>
            <a:off x="1898650" y="1905000"/>
            <a:ext cx="21463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69" name="Line 35"/>
          <p:cNvSpPr>
            <a:spLocks noChangeShapeType="1"/>
          </p:cNvSpPr>
          <p:nvPr/>
        </p:nvSpPr>
        <p:spPr bwMode="auto">
          <a:xfrm>
            <a:off x="4540250" y="1905000"/>
            <a:ext cx="24765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70" name="Line 36"/>
          <p:cNvSpPr>
            <a:spLocks noChangeShapeType="1"/>
          </p:cNvSpPr>
          <p:nvPr/>
        </p:nvSpPr>
        <p:spPr bwMode="auto">
          <a:xfrm>
            <a:off x="1485900" y="2819400"/>
            <a:ext cx="0" cy="16764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71" name="Line 37"/>
          <p:cNvSpPr>
            <a:spLocks noChangeShapeType="1"/>
          </p:cNvSpPr>
          <p:nvPr/>
        </p:nvSpPr>
        <p:spPr bwMode="auto">
          <a:xfrm>
            <a:off x="7429500" y="2819400"/>
            <a:ext cx="0" cy="16764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72" name="Line 38"/>
          <p:cNvSpPr>
            <a:spLocks noChangeShapeType="1"/>
          </p:cNvSpPr>
          <p:nvPr/>
        </p:nvSpPr>
        <p:spPr bwMode="auto">
          <a:xfrm>
            <a:off x="1485900" y="4495800"/>
            <a:ext cx="28067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73" name="Line 39"/>
          <p:cNvSpPr>
            <a:spLocks noChangeShapeType="1"/>
          </p:cNvSpPr>
          <p:nvPr/>
        </p:nvSpPr>
        <p:spPr bwMode="auto">
          <a:xfrm>
            <a:off x="4292600" y="4343400"/>
            <a:ext cx="0" cy="3810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74" name="Line 40"/>
          <p:cNvSpPr>
            <a:spLocks noChangeShapeType="1"/>
          </p:cNvSpPr>
          <p:nvPr/>
        </p:nvSpPr>
        <p:spPr bwMode="auto">
          <a:xfrm>
            <a:off x="4540250" y="4419600"/>
            <a:ext cx="0" cy="15240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75" name="Line 41"/>
          <p:cNvSpPr>
            <a:spLocks noChangeShapeType="1"/>
          </p:cNvSpPr>
          <p:nvPr/>
        </p:nvSpPr>
        <p:spPr bwMode="auto">
          <a:xfrm>
            <a:off x="4540250" y="4495800"/>
            <a:ext cx="28892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76" name="Line 44"/>
          <p:cNvSpPr>
            <a:spLocks noChangeShapeType="1"/>
          </p:cNvSpPr>
          <p:nvPr/>
        </p:nvSpPr>
        <p:spPr bwMode="auto">
          <a:xfrm>
            <a:off x="1733550" y="2819400"/>
            <a:ext cx="8255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77" name="Line 45"/>
          <p:cNvSpPr>
            <a:spLocks noChangeShapeType="1"/>
          </p:cNvSpPr>
          <p:nvPr/>
        </p:nvSpPr>
        <p:spPr bwMode="auto">
          <a:xfrm>
            <a:off x="2063750" y="2819400"/>
            <a:ext cx="8255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78" name="Line 46"/>
          <p:cNvSpPr>
            <a:spLocks noChangeShapeType="1"/>
          </p:cNvSpPr>
          <p:nvPr/>
        </p:nvSpPr>
        <p:spPr bwMode="auto">
          <a:xfrm>
            <a:off x="3549650" y="2819400"/>
            <a:ext cx="8255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79" name="Line 47"/>
          <p:cNvSpPr>
            <a:spLocks noChangeShapeType="1"/>
          </p:cNvSpPr>
          <p:nvPr/>
        </p:nvSpPr>
        <p:spPr bwMode="auto">
          <a:xfrm>
            <a:off x="5448300" y="2819400"/>
            <a:ext cx="8255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80" name="Text Box 48"/>
          <p:cNvSpPr txBox="1">
            <a:spLocks noChangeArrowheads="1"/>
          </p:cNvSpPr>
          <p:nvPr/>
        </p:nvSpPr>
        <p:spPr bwMode="auto">
          <a:xfrm>
            <a:off x="1403350" y="2438401"/>
            <a:ext cx="693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I      I</a:t>
            </a:r>
            <a:r>
              <a:rPr lang="tr-TR" sz="1800" baseline="-25000"/>
              <a:t>1</a:t>
            </a:r>
            <a:r>
              <a:rPr lang="tr-TR" sz="1800"/>
              <a:t>                     I</a:t>
            </a:r>
            <a:r>
              <a:rPr lang="tr-TR" sz="1800" baseline="-25000"/>
              <a:t>2</a:t>
            </a:r>
            <a:r>
              <a:rPr lang="tr-TR" sz="1800"/>
              <a:t>                            I</a:t>
            </a:r>
            <a:r>
              <a:rPr lang="tr-TR" sz="1800" baseline="-25000"/>
              <a:t>3</a:t>
            </a:r>
            <a:endParaRPr lang="tr-TR" sz="1800"/>
          </a:p>
        </p:txBody>
      </p:sp>
      <p:sp>
        <p:nvSpPr>
          <p:cNvPr id="10281" name="Text Box 49"/>
          <p:cNvSpPr txBox="1">
            <a:spLocks noChangeArrowheads="1"/>
          </p:cNvSpPr>
          <p:nvPr/>
        </p:nvSpPr>
        <p:spPr bwMode="auto">
          <a:xfrm>
            <a:off x="2146300" y="2209801"/>
            <a:ext cx="503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R</a:t>
            </a:r>
            <a:r>
              <a:rPr lang="tr-TR" sz="1800" baseline="-25000"/>
              <a:t>1</a:t>
            </a:r>
            <a:r>
              <a:rPr lang="tr-TR" sz="1800"/>
              <a:t>                         R</a:t>
            </a:r>
            <a:r>
              <a:rPr lang="tr-TR" sz="1800" baseline="-25000"/>
              <a:t>2</a:t>
            </a:r>
            <a:r>
              <a:rPr lang="tr-TR" sz="1800"/>
              <a:t>                          R</a:t>
            </a:r>
            <a:r>
              <a:rPr lang="tr-TR" sz="1800" baseline="-25000"/>
              <a:t>3</a:t>
            </a:r>
            <a:endParaRPr lang="tr-TR" sz="1800"/>
          </a:p>
        </p:txBody>
      </p:sp>
      <p:sp>
        <p:nvSpPr>
          <p:cNvPr id="10282" name="Text Box 50"/>
          <p:cNvSpPr txBox="1">
            <a:spLocks noChangeArrowheads="1"/>
          </p:cNvSpPr>
          <p:nvPr/>
        </p:nvSpPr>
        <p:spPr bwMode="auto">
          <a:xfrm>
            <a:off x="3962400" y="4038601"/>
            <a:ext cx="156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   -</a:t>
            </a:r>
          </a:p>
        </p:txBody>
      </p:sp>
      <p:sp>
        <p:nvSpPr>
          <p:cNvPr id="10283" name="Line 51"/>
          <p:cNvSpPr>
            <a:spLocks noChangeShapeType="1"/>
          </p:cNvSpPr>
          <p:nvPr/>
        </p:nvSpPr>
        <p:spPr bwMode="auto">
          <a:xfrm flipH="1">
            <a:off x="2971800" y="4495800"/>
            <a:ext cx="1651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84" name="Line 52"/>
          <p:cNvSpPr>
            <a:spLocks noChangeShapeType="1"/>
          </p:cNvSpPr>
          <p:nvPr/>
        </p:nvSpPr>
        <p:spPr bwMode="auto">
          <a:xfrm>
            <a:off x="7429500" y="3733800"/>
            <a:ext cx="0" cy="762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85" name="Text Box 53"/>
          <p:cNvSpPr txBox="1">
            <a:spLocks noChangeArrowheads="1"/>
          </p:cNvSpPr>
          <p:nvPr/>
        </p:nvSpPr>
        <p:spPr bwMode="auto">
          <a:xfrm>
            <a:off x="4127500" y="4724401"/>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V</a:t>
            </a:r>
            <a:r>
              <a:rPr lang="tr-TR" sz="1800" baseline="-25000"/>
              <a:t>KL</a:t>
            </a:r>
            <a:endParaRPr lang="tr-TR" sz="1800"/>
          </a:p>
        </p:txBody>
      </p:sp>
      <p:sp>
        <p:nvSpPr>
          <p:cNvPr id="10286" name="Text Box 54"/>
          <p:cNvSpPr txBox="1">
            <a:spLocks noChangeArrowheads="1"/>
          </p:cNvSpPr>
          <p:nvPr/>
        </p:nvSpPr>
        <p:spPr bwMode="auto">
          <a:xfrm>
            <a:off x="4044950" y="1600201"/>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V</a:t>
            </a:r>
            <a:r>
              <a:rPr lang="tr-TR" baseline="-25000"/>
              <a:t>KL</a:t>
            </a:r>
            <a:endParaRPr lang="tr-TR" sz="1800"/>
          </a:p>
        </p:txBody>
      </p:sp>
      <p:sp>
        <p:nvSpPr>
          <p:cNvPr id="10287" name="Text Box 55"/>
          <p:cNvSpPr txBox="1">
            <a:spLocks noChangeArrowheads="1"/>
          </p:cNvSpPr>
          <p:nvPr/>
        </p:nvSpPr>
        <p:spPr bwMode="auto">
          <a:xfrm>
            <a:off x="2311400" y="3352801"/>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V</a:t>
            </a:r>
            <a:r>
              <a:rPr lang="tr-TR" sz="1800" baseline="-25000"/>
              <a:t>1</a:t>
            </a:r>
            <a:endParaRPr lang="tr-TR" sz="1800"/>
          </a:p>
        </p:txBody>
      </p:sp>
      <p:sp>
        <p:nvSpPr>
          <p:cNvPr id="10288" name="Text Box 56"/>
          <p:cNvSpPr txBox="1">
            <a:spLocks noChangeArrowheads="1"/>
          </p:cNvSpPr>
          <p:nvPr/>
        </p:nvSpPr>
        <p:spPr bwMode="auto">
          <a:xfrm>
            <a:off x="4127500" y="3352801"/>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V</a:t>
            </a:r>
            <a:r>
              <a:rPr lang="tr-TR" sz="1800" baseline="-25000"/>
              <a:t>2</a:t>
            </a:r>
            <a:endParaRPr lang="tr-TR" sz="1800"/>
          </a:p>
        </p:txBody>
      </p:sp>
      <p:sp>
        <p:nvSpPr>
          <p:cNvPr id="10289" name="Text Box 57"/>
          <p:cNvSpPr txBox="1">
            <a:spLocks noChangeArrowheads="1"/>
          </p:cNvSpPr>
          <p:nvPr/>
        </p:nvSpPr>
        <p:spPr bwMode="auto">
          <a:xfrm>
            <a:off x="6108700" y="3352801"/>
            <a:ext cx="66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V</a:t>
            </a:r>
            <a:r>
              <a:rPr lang="tr-TR" sz="1800" baseline="-25000"/>
              <a:t>3</a:t>
            </a:r>
            <a:endParaRPr lang="tr-TR" sz="1800"/>
          </a:p>
        </p:txBody>
      </p:sp>
      <p:sp>
        <p:nvSpPr>
          <p:cNvPr id="10290" name="Text Box 58"/>
          <p:cNvSpPr txBox="1">
            <a:spLocks noChangeArrowheads="1"/>
          </p:cNvSpPr>
          <p:nvPr/>
        </p:nvSpPr>
        <p:spPr bwMode="auto">
          <a:xfrm>
            <a:off x="1568450" y="2895600"/>
            <a:ext cx="577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600"/>
              <a:t>K</a:t>
            </a:r>
          </a:p>
        </p:txBody>
      </p:sp>
      <p:sp>
        <p:nvSpPr>
          <p:cNvPr id="10291" name="Text Box 59"/>
          <p:cNvSpPr txBox="1">
            <a:spLocks noChangeArrowheads="1"/>
          </p:cNvSpPr>
          <p:nvPr/>
        </p:nvSpPr>
        <p:spPr bwMode="auto">
          <a:xfrm>
            <a:off x="7016750" y="2819400"/>
            <a:ext cx="66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600"/>
              <a:t>L</a:t>
            </a:r>
          </a:p>
        </p:txBody>
      </p:sp>
      <p:sp>
        <p:nvSpPr>
          <p:cNvPr id="10292" name="Text Box 60"/>
          <p:cNvSpPr txBox="1">
            <a:spLocks noChangeArrowheads="1"/>
          </p:cNvSpPr>
          <p:nvPr/>
        </p:nvSpPr>
        <p:spPr bwMode="auto">
          <a:xfrm>
            <a:off x="2228850" y="5181600"/>
            <a:ext cx="5530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600"/>
              <a:t>SERİ BAĞLI R</a:t>
            </a:r>
            <a:r>
              <a:rPr lang="tr-TR" sz="1600" baseline="-25000"/>
              <a:t>1</a:t>
            </a:r>
            <a:r>
              <a:rPr lang="tr-TR" sz="1600"/>
              <a:t> , R</a:t>
            </a:r>
            <a:r>
              <a:rPr lang="tr-TR" sz="1600" baseline="-25000"/>
              <a:t>2</a:t>
            </a:r>
            <a:r>
              <a:rPr lang="tr-TR" sz="1600"/>
              <a:t> , R</a:t>
            </a:r>
            <a:r>
              <a:rPr lang="tr-TR" sz="1600" baseline="-25000"/>
              <a:t>3  </a:t>
            </a:r>
            <a:r>
              <a:rPr lang="tr-TR" sz="1600"/>
              <a:t>  DİRENÇLERİ</a:t>
            </a:r>
          </a:p>
        </p:txBody>
      </p:sp>
    </p:spTree>
    <p:extLst>
      <p:ext uri="{BB962C8B-B14F-4D97-AF65-F5344CB8AC3E}">
        <p14:creationId xmlns:p14="http://schemas.microsoft.com/office/powerpoint/2010/main" val="3002545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11267" name="Text Box 4"/>
          <p:cNvSpPr txBox="1">
            <a:spLocks noChangeArrowheads="1"/>
          </p:cNvSpPr>
          <p:nvPr/>
        </p:nvSpPr>
        <p:spPr bwMode="auto">
          <a:xfrm>
            <a:off x="742950" y="381000"/>
            <a:ext cx="83375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2800"/>
              <a:t>A.  Seri bağlı dirençlerin her birinden aynı akım geçer.Bu akım,toplam akıma eşittir.</a:t>
            </a:r>
          </a:p>
        </p:txBody>
      </p:sp>
      <p:sp>
        <p:nvSpPr>
          <p:cNvPr id="11268" name="Text Box 5"/>
          <p:cNvSpPr txBox="1">
            <a:spLocks noChangeArrowheads="1"/>
          </p:cNvSpPr>
          <p:nvPr/>
        </p:nvSpPr>
        <p:spPr bwMode="auto">
          <a:xfrm>
            <a:off x="2476500" y="1524001"/>
            <a:ext cx="3302000" cy="650875"/>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t>I = I</a:t>
            </a:r>
            <a:r>
              <a:rPr lang="tr-TR" sz="3600" baseline="-25000"/>
              <a:t>1</a:t>
            </a:r>
            <a:r>
              <a:rPr lang="tr-TR" sz="3600"/>
              <a:t> + I</a:t>
            </a:r>
            <a:r>
              <a:rPr lang="tr-TR" sz="3600" baseline="-25000"/>
              <a:t>2</a:t>
            </a:r>
            <a:r>
              <a:rPr lang="tr-TR" sz="3600"/>
              <a:t> + I</a:t>
            </a:r>
            <a:r>
              <a:rPr lang="tr-TR" sz="3600" baseline="-25000"/>
              <a:t>3</a:t>
            </a:r>
            <a:endParaRPr lang="tr-TR" sz="3600"/>
          </a:p>
        </p:txBody>
      </p:sp>
      <p:sp>
        <p:nvSpPr>
          <p:cNvPr id="11269" name="Text Box 6"/>
          <p:cNvSpPr txBox="1">
            <a:spLocks noChangeArrowheads="1"/>
          </p:cNvSpPr>
          <p:nvPr/>
        </p:nvSpPr>
        <p:spPr bwMode="auto">
          <a:xfrm>
            <a:off x="330200" y="2438400"/>
            <a:ext cx="916305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2800"/>
              <a:t>B.  Her bir direncin uçları arasındaki potansiyel farklarının toplamı,üç direncin uçları arasındaki potansiyel farka eşittir.</a:t>
            </a:r>
          </a:p>
        </p:txBody>
      </p:sp>
      <p:sp>
        <p:nvSpPr>
          <p:cNvPr id="11270" name="Text Box 7"/>
          <p:cNvSpPr txBox="1">
            <a:spLocks noChangeArrowheads="1"/>
          </p:cNvSpPr>
          <p:nvPr/>
        </p:nvSpPr>
        <p:spPr bwMode="auto">
          <a:xfrm>
            <a:off x="2971800" y="3810001"/>
            <a:ext cx="4375150" cy="65087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600"/>
              <a:t>  </a:t>
            </a:r>
            <a:r>
              <a:rPr lang="tr-TR" sz="3600"/>
              <a:t>V</a:t>
            </a:r>
            <a:r>
              <a:rPr lang="tr-TR" sz="3600" baseline="-25000"/>
              <a:t>KL</a:t>
            </a:r>
            <a:r>
              <a:rPr lang="tr-TR" sz="3600"/>
              <a:t> = V</a:t>
            </a:r>
            <a:r>
              <a:rPr lang="tr-TR" sz="3600" baseline="-25000"/>
              <a:t>1</a:t>
            </a:r>
            <a:r>
              <a:rPr lang="tr-TR" sz="3600"/>
              <a:t> + V</a:t>
            </a:r>
            <a:r>
              <a:rPr lang="tr-TR" sz="3600" baseline="-25000"/>
              <a:t>2</a:t>
            </a:r>
            <a:r>
              <a:rPr lang="tr-TR" sz="3600"/>
              <a:t> + V</a:t>
            </a:r>
            <a:r>
              <a:rPr lang="tr-TR" sz="3600" baseline="-25000"/>
              <a:t>3</a:t>
            </a:r>
            <a:endParaRPr lang="tr-TR" sz="3600"/>
          </a:p>
        </p:txBody>
      </p:sp>
      <p:sp>
        <p:nvSpPr>
          <p:cNvPr id="11271" name="Text Box 8"/>
          <p:cNvSpPr txBox="1">
            <a:spLocks noChangeArrowheads="1"/>
          </p:cNvSpPr>
          <p:nvPr/>
        </p:nvSpPr>
        <p:spPr bwMode="auto">
          <a:xfrm>
            <a:off x="330200" y="4648201"/>
            <a:ext cx="8172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2800"/>
              <a:t>C.  Dirençlerin toplamı,eşdeğer direnci verir.</a:t>
            </a:r>
          </a:p>
        </p:txBody>
      </p:sp>
      <p:sp>
        <p:nvSpPr>
          <p:cNvPr id="11272" name="Text Box 9"/>
          <p:cNvSpPr txBox="1">
            <a:spLocks noChangeArrowheads="1"/>
          </p:cNvSpPr>
          <p:nvPr/>
        </p:nvSpPr>
        <p:spPr bwMode="auto">
          <a:xfrm>
            <a:off x="1981200" y="5334000"/>
            <a:ext cx="5283200" cy="646331"/>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solidFill>
                  <a:schemeClr val="accent2"/>
                </a:solidFill>
              </a:rPr>
              <a:t>R </a:t>
            </a:r>
            <a:r>
              <a:rPr lang="tr-TR" sz="3600" baseline="-25000">
                <a:solidFill>
                  <a:schemeClr val="accent2"/>
                </a:solidFill>
              </a:rPr>
              <a:t>eş</a:t>
            </a:r>
            <a:r>
              <a:rPr lang="tr-TR" sz="3600">
                <a:solidFill>
                  <a:schemeClr val="accent2"/>
                </a:solidFill>
              </a:rPr>
              <a:t> = R</a:t>
            </a:r>
            <a:r>
              <a:rPr lang="tr-TR" sz="3600" baseline="-25000">
                <a:solidFill>
                  <a:schemeClr val="accent2"/>
                </a:solidFill>
              </a:rPr>
              <a:t>1</a:t>
            </a:r>
            <a:r>
              <a:rPr lang="tr-TR" sz="3600">
                <a:solidFill>
                  <a:schemeClr val="accent2"/>
                </a:solidFill>
              </a:rPr>
              <a:t> + R</a:t>
            </a:r>
            <a:r>
              <a:rPr lang="tr-TR" sz="3600" baseline="-25000">
                <a:solidFill>
                  <a:schemeClr val="accent2"/>
                </a:solidFill>
              </a:rPr>
              <a:t>2</a:t>
            </a:r>
            <a:r>
              <a:rPr lang="tr-TR" sz="3600">
                <a:solidFill>
                  <a:schemeClr val="accent2"/>
                </a:solidFill>
              </a:rPr>
              <a:t> + R</a:t>
            </a:r>
            <a:r>
              <a:rPr lang="tr-TR" sz="3600" baseline="-25000">
                <a:solidFill>
                  <a:schemeClr val="accent2"/>
                </a:solidFill>
              </a:rPr>
              <a:t>3</a:t>
            </a:r>
            <a:endParaRPr lang="tr-TR" sz="3600">
              <a:solidFill>
                <a:schemeClr val="accent2"/>
              </a:solidFill>
            </a:endParaRPr>
          </a:p>
        </p:txBody>
      </p:sp>
    </p:spTree>
    <p:extLst>
      <p:ext uri="{BB962C8B-B14F-4D97-AF65-F5344CB8AC3E}">
        <p14:creationId xmlns:p14="http://schemas.microsoft.com/office/powerpoint/2010/main" val="1655729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12291" name="Text Box 5"/>
          <p:cNvSpPr txBox="1">
            <a:spLocks noChangeArrowheads="1"/>
          </p:cNvSpPr>
          <p:nvPr/>
        </p:nvSpPr>
        <p:spPr bwMode="auto">
          <a:xfrm>
            <a:off x="742950" y="228601"/>
            <a:ext cx="85026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ÖRNEK: 4 Ohm, 6Ohm ve 9 Ohm’ luk üç direnç seri olarak bağlanmıştır.Toplam direnci bulunuz.</a:t>
            </a:r>
          </a:p>
        </p:txBody>
      </p:sp>
      <p:sp>
        <p:nvSpPr>
          <p:cNvPr id="12292" name="Text Box 6"/>
          <p:cNvSpPr txBox="1">
            <a:spLocks noChangeArrowheads="1"/>
          </p:cNvSpPr>
          <p:nvPr/>
        </p:nvSpPr>
        <p:spPr bwMode="auto">
          <a:xfrm>
            <a:off x="825500" y="1981201"/>
            <a:ext cx="165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ÇÖZÜM:</a:t>
            </a:r>
          </a:p>
        </p:txBody>
      </p:sp>
      <p:sp>
        <p:nvSpPr>
          <p:cNvPr id="12293" name="Text Box 7"/>
          <p:cNvSpPr txBox="1">
            <a:spLocks noChangeArrowheads="1"/>
          </p:cNvSpPr>
          <p:nvPr/>
        </p:nvSpPr>
        <p:spPr bwMode="auto">
          <a:xfrm>
            <a:off x="825500" y="2667001"/>
            <a:ext cx="239395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dirty="0"/>
              <a:t>R</a:t>
            </a:r>
            <a:r>
              <a:rPr lang="tr-TR" sz="3200" baseline="-25000" dirty="0"/>
              <a:t>1</a:t>
            </a:r>
            <a:r>
              <a:rPr lang="tr-TR" sz="3200" dirty="0"/>
              <a:t> = 4</a:t>
            </a:r>
            <a:r>
              <a:rPr lang="tr-TR" sz="3200" dirty="0">
                <a:sym typeface="Symbol" pitchFamily="18" charset="2"/>
              </a:rPr>
              <a:t>   </a:t>
            </a:r>
            <a:endParaRPr lang="tr-TR" sz="3200" dirty="0" smtClean="0">
              <a:sym typeface="Symbol" pitchFamily="18" charset="2"/>
            </a:endParaRPr>
          </a:p>
          <a:p>
            <a:pPr>
              <a:spcBef>
                <a:spcPct val="50000"/>
              </a:spcBef>
            </a:pPr>
            <a:r>
              <a:rPr lang="tr-TR" sz="3200" dirty="0" smtClean="0">
                <a:sym typeface="Symbol" pitchFamily="18" charset="2"/>
              </a:rPr>
              <a:t>R</a:t>
            </a:r>
            <a:r>
              <a:rPr lang="tr-TR" sz="3200" baseline="-25000" dirty="0" smtClean="0">
                <a:sym typeface="Symbol" pitchFamily="18" charset="2"/>
              </a:rPr>
              <a:t>2</a:t>
            </a:r>
            <a:r>
              <a:rPr lang="tr-TR" sz="3200" dirty="0" smtClean="0">
                <a:sym typeface="Symbol" pitchFamily="18" charset="2"/>
              </a:rPr>
              <a:t> = </a:t>
            </a:r>
            <a:r>
              <a:rPr lang="tr-TR" sz="3200" dirty="0">
                <a:sym typeface="Symbol" pitchFamily="18" charset="2"/>
              </a:rPr>
              <a:t>6</a:t>
            </a:r>
            <a:r>
              <a:rPr lang="tr-TR" sz="3200" dirty="0" smtClean="0">
                <a:sym typeface="Symbol" pitchFamily="18" charset="2"/>
              </a:rPr>
              <a:t></a:t>
            </a:r>
          </a:p>
          <a:p>
            <a:pPr>
              <a:spcBef>
                <a:spcPct val="50000"/>
              </a:spcBef>
            </a:pPr>
            <a:r>
              <a:rPr lang="tr-TR" sz="3200" dirty="0" smtClean="0">
                <a:sym typeface="Symbol" pitchFamily="18" charset="2"/>
              </a:rPr>
              <a:t> </a:t>
            </a:r>
            <a:r>
              <a:rPr lang="tr-TR" sz="3200" dirty="0">
                <a:sym typeface="Symbol" pitchFamily="18" charset="2"/>
              </a:rPr>
              <a:t>R</a:t>
            </a:r>
            <a:r>
              <a:rPr lang="tr-TR" sz="3200" baseline="-25000" dirty="0">
                <a:sym typeface="Symbol" pitchFamily="18" charset="2"/>
              </a:rPr>
              <a:t>3 </a:t>
            </a:r>
            <a:r>
              <a:rPr lang="tr-TR" sz="3200" dirty="0" smtClean="0">
                <a:sym typeface="Symbol" pitchFamily="18" charset="2"/>
              </a:rPr>
              <a:t>=</a:t>
            </a:r>
            <a:r>
              <a:rPr lang="tr-TR" sz="3200" dirty="0">
                <a:sym typeface="Symbol" pitchFamily="18" charset="2"/>
              </a:rPr>
              <a:t>9   </a:t>
            </a:r>
            <a:endParaRPr lang="tr-TR" sz="3200" dirty="0" smtClean="0">
              <a:sym typeface="Symbol" pitchFamily="18" charset="2"/>
            </a:endParaRPr>
          </a:p>
          <a:p>
            <a:pPr>
              <a:spcBef>
                <a:spcPct val="50000"/>
              </a:spcBef>
            </a:pPr>
            <a:r>
              <a:rPr lang="tr-TR" sz="3200" dirty="0" smtClean="0">
                <a:sym typeface="Symbol" pitchFamily="18" charset="2"/>
              </a:rPr>
              <a:t>R</a:t>
            </a:r>
            <a:r>
              <a:rPr lang="tr-TR" sz="3200" baseline="-25000" dirty="0" smtClean="0">
                <a:sym typeface="Symbol" pitchFamily="18" charset="2"/>
              </a:rPr>
              <a:t>T</a:t>
            </a:r>
            <a:r>
              <a:rPr lang="tr-TR" sz="3200" dirty="0" smtClean="0">
                <a:sym typeface="Symbol" pitchFamily="18" charset="2"/>
              </a:rPr>
              <a:t> </a:t>
            </a:r>
            <a:r>
              <a:rPr lang="tr-TR" sz="3200" dirty="0">
                <a:sym typeface="Symbol" pitchFamily="18" charset="2"/>
              </a:rPr>
              <a:t>=?</a:t>
            </a:r>
            <a:endParaRPr lang="tr-TR" sz="3200" dirty="0"/>
          </a:p>
        </p:txBody>
      </p:sp>
      <p:sp>
        <p:nvSpPr>
          <p:cNvPr id="12294" name="Text Box 8"/>
          <p:cNvSpPr txBox="1">
            <a:spLocks noChangeArrowheads="1"/>
          </p:cNvSpPr>
          <p:nvPr/>
        </p:nvSpPr>
        <p:spPr bwMode="auto">
          <a:xfrm>
            <a:off x="3879850" y="2362200"/>
            <a:ext cx="5118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t>R</a:t>
            </a:r>
            <a:r>
              <a:rPr lang="tr-TR" sz="3600" baseline="-25000"/>
              <a:t>T</a:t>
            </a:r>
            <a:r>
              <a:rPr lang="tr-TR" sz="3600"/>
              <a:t> = R</a:t>
            </a:r>
            <a:r>
              <a:rPr lang="tr-TR" sz="3600" baseline="-25000"/>
              <a:t>1</a:t>
            </a:r>
            <a:r>
              <a:rPr lang="tr-TR" sz="3600"/>
              <a:t> + R</a:t>
            </a:r>
            <a:r>
              <a:rPr lang="tr-TR" sz="3600" baseline="-25000"/>
              <a:t>2</a:t>
            </a:r>
            <a:r>
              <a:rPr lang="tr-TR" sz="3600"/>
              <a:t> + R</a:t>
            </a:r>
            <a:r>
              <a:rPr lang="tr-TR" sz="3600" baseline="-25000"/>
              <a:t>3</a:t>
            </a:r>
            <a:endParaRPr lang="tr-TR" sz="3600"/>
          </a:p>
        </p:txBody>
      </p:sp>
      <p:sp>
        <p:nvSpPr>
          <p:cNvPr id="12295" name="Text Box 9"/>
          <p:cNvSpPr txBox="1">
            <a:spLocks noChangeArrowheads="1"/>
          </p:cNvSpPr>
          <p:nvPr/>
        </p:nvSpPr>
        <p:spPr bwMode="auto">
          <a:xfrm>
            <a:off x="4044950" y="3276600"/>
            <a:ext cx="4127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t>R</a:t>
            </a:r>
            <a:r>
              <a:rPr lang="tr-TR" sz="3600" baseline="-25000"/>
              <a:t>T</a:t>
            </a:r>
            <a:r>
              <a:rPr lang="tr-TR" sz="3600"/>
              <a:t> = 4 + 6 + 9</a:t>
            </a:r>
          </a:p>
        </p:txBody>
      </p:sp>
      <p:sp>
        <p:nvSpPr>
          <p:cNvPr id="12296" name="Text Box 10"/>
          <p:cNvSpPr txBox="1">
            <a:spLocks noChangeArrowheads="1"/>
          </p:cNvSpPr>
          <p:nvPr/>
        </p:nvSpPr>
        <p:spPr bwMode="auto">
          <a:xfrm>
            <a:off x="3797300" y="4191000"/>
            <a:ext cx="3962400" cy="646331"/>
          </a:xfrm>
          <a:prstGeom prst="rect">
            <a:avLst/>
          </a:prstGeom>
          <a:noFill/>
          <a:ln w="38100" cmpd="dbl">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r>
              <a:rPr lang="tr-TR" sz="3600"/>
              <a:t>R</a:t>
            </a:r>
            <a:r>
              <a:rPr lang="tr-TR" sz="3600" baseline="-25000"/>
              <a:t>T</a:t>
            </a:r>
            <a:r>
              <a:rPr lang="tr-TR" sz="3600"/>
              <a:t> = 19 </a:t>
            </a:r>
            <a:r>
              <a:rPr lang="tr-TR" sz="3600">
                <a:sym typeface="Symbol" pitchFamily="18" charset="2"/>
              </a:rPr>
              <a:t></a:t>
            </a:r>
            <a:endParaRPr lang="tr-TR" sz="3600"/>
          </a:p>
        </p:txBody>
      </p:sp>
    </p:spTree>
    <p:extLst>
      <p:ext uri="{BB962C8B-B14F-4D97-AF65-F5344CB8AC3E}">
        <p14:creationId xmlns:p14="http://schemas.microsoft.com/office/powerpoint/2010/main" val="1828972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7" descr="Papirüs"/>
          <p:cNvSpPr>
            <a:spLocks noChangeArrowheads="1"/>
          </p:cNvSpPr>
          <p:nvPr/>
        </p:nvSpPr>
        <p:spPr bwMode="auto">
          <a:xfrm flipH="1" flipV="1">
            <a:off x="5577286" y="6200775"/>
            <a:ext cx="49873" cy="46038"/>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3315"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13316" name="Text Box 4"/>
          <p:cNvSpPr txBox="1">
            <a:spLocks noChangeArrowheads="1"/>
          </p:cNvSpPr>
          <p:nvPr/>
        </p:nvSpPr>
        <p:spPr bwMode="auto">
          <a:xfrm>
            <a:off x="577850" y="228600"/>
            <a:ext cx="8420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lgn="ctr">
              <a:spcBef>
                <a:spcPct val="50000"/>
              </a:spcBef>
            </a:pPr>
            <a:r>
              <a:rPr lang="tr-TR" sz="3200">
                <a:solidFill>
                  <a:srgbClr val="FF3300"/>
                </a:solidFill>
              </a:rPr>
              <a:t>B )  DİRENÇLERİN PARALEL BAĞLANMASI VE EŞDEĞER DİRENÇ</a:t>
            </a:r>
            <a:endParaRPr lang="tr-TR" sz="3200"/>
          </a:p>
        </p:txBody>
      </p:sp>
      <p:sp>
        <p:nvSpPr>
          <p:cNvPr id="13317" name="Text Box 5"/>
          <p:cNvSpPr txBox="1">
            <a:spLocks noChangeArrowheads="1"/>
          </p:cNvSpPr>
          <p:nvPr/>
        </p:nvSpPr>
        <p:spPr bwMode="auto">
          <a:xfrm>
            <a:off x="412750" y="1752601"/>
            <a:ext cx="85852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t>Önce dirençlerin uçları kendi aralarında bir araya getirilir.Sonra bu uçlar asıl devreye bağlanır. Burada devrenin toplam direnci küçülür.Her bir koldan geçen akım şiddeti direncin büyüklüğüne göre değişir.</a:t>
            </a:r>
          </a:p>
        </p:txBody>
      </p:sp>
      <p:sp>
        <p:nvSpPr>
          <p:cNvPr id="13318" name="Text Box 48"/>
          <p:cNvSpPr txBox="1">
            <a:spLocks noChangeArrowheads="1"/>
          </p:cNvSpPr>
          <p:nvPr/>
        </p:nvSpPr>
        <p:spPr bwMode="auto">
          <a:xfrm>
            <a:off x="2889250" y="4648201"/>
            <a:ext cx="5200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endParaRPr lang="tr-TR" sz="1800"/>
          </a:p>
        </p:txBody>
      </p:sp>
      <p:graphicFrame>
        <p:nvGraphicFramePr>
          <p:cNvPr id="13319" name="Object 49"/>
          <p:cNvGraphicFramePr>
            <a:graphicFrameLocks noChangeAspect="1"/>
          </p:cNvGraphicFramePr>
          <p:nvPr/>
        </p:nvGraphicFramePr>
        <p:xfrm>
          <a:off x="4891088" y="3321051"/>
          <a:ext cx="122106" cy="214313"/>
        </p:xfrm>
        <a:graphic>
          <a:graphicData uri="http://schemas.openxmlformats.org/presentationml/2006/ole">
            <mc:AlternateContent xmlns:mc="http://schemas.openxmlformats.org/markup-compatibility/2006">
              <mc:Choice xmlns:v="urn:schemas-microsoft-com:vml" Requires="v">
                <p:oleObj spid="_x0000_s3116" name="Denklem" r:id="rId4" imgW="114151" imgH="215619" progId="Equation.3">
                  <p:embed/>
                </p:oleObj>
              </mc:Choice>
              <mc:Fallback>
                <p:oleObj name="Denklem"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1088" y="3321051"/>
                        <a:ext cx="122106"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20" name="Text Box 50"/>
          <p:cNvSpPr txBox="1">
            <a:spLocks noChangeArrowheads="1"/>
          </p:cNvSpPr>
          <p:nvPr/>
        </p:nvSpPr>
        <p:spPr bwMode="auto">
          <a:xfrm>
            <a:off x="3136900" y="4648201"/>
            <a:ext cx="3797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graphicFrame>
        <p:nvGraphicFramePr>
          <p:cNvPr id="13321" name="Object 51"/>
          <p:cNvGraphicFramePr>
            <a:graphicFrameLocks noChangeAspect="1"/>
          </p:cNvGraphicFramePr>
          <p:nvPr/>
        </p:nvGraphicFramePr>
        <p:xfrm>
          <a:off x="4891088" y="3321051"/>
          <a:ext cx="122106" cy="214313"/>
        </p:xfrm>
        <a:graphic>
          <a:graphicData uri="http://schemas.openxmlformats.org/presentationml/2006/ole">
            <mc:AlternateContent xmlns:mc="http://schemas.openxmlformats.org/markup-compatibility/2006">
              <mc:Choice xmlns:v="urn:schemas-microsoft-com:vml" Requires="v">
                <p:oleObj spid="_x0000_s3117" name="Denklem" r:id="rId6" imgW="114151" imgH="215619" progId="Equation.3">
                  <p:embed/>
                </p:oleObj>
              </mc:Choice>
              <mc:Fallback>
                <p:oleObj name="Denklem" r:id="rId6"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1088" y="3321051"/>
                        <a:ext cx="122106"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931922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7339" y="-46038"/>
            <a:ext cx="8915400" cy="46038"/>
          </a:xfrm>
        </p:spPr>
        <p:txBody>
          <a:bodyPr rtlCol="0">
            <a:normAutofit fontScale="90000"/>
          </a:bodyPr>
          <a:lstStyle/>
          <a:p>
            <a:pPr eaLnBrk="1" fontAlgn="auto" hangingPunct="1">
              <a:spcAft>
                <a:spcPts val="0"/>
              </a:spcAft>
              <a:defRPr/>
            </a:pPr>
            <a:r>
              <a:rPr lang="tr-TR" b="1" dirty="0" smtClean="0"/>
              <a:t>.</a:t>
            </a:r>
            <a:endParaRPr lang="tr-TR" b="1" dirty="0"/>
          </a:p>
        </p:txBody>
      </p:sp>
      <p:sp>
        <p:nvSpPr>
          <p:cNvPr id="181251" name="2 İçerik Yer Tutucusu"/>
          <p:cNvSpPr>
            <a:spLocks noGrp="1"/>
          </p:cNvSpPr>
          <p:nvPr>
            <p:ph idx="1"/>
          </p:nvPr>
        </p:nvSpPr>
        <p:spPr>
          <a:xfrm>
            <a:off x="741231" y="188914"/>
            <a:ext cx="8525007" cy="1944687"/>
          </a:xfrm>
        </p:spPr>
        <p:txBody>
          <a:bodyPr/>
          <a:lstStyle/>
          <a:p>
            <a:pPr eaLnBrk="1" hangingPunct="1">
              <a:buFont typeface="Arial" charset="0"/>
              <a:buChar char="•"/>
            </a:pPr>
            <a:r>
              <a:rPr lang="tr-TR" sz="2000" smtClean="0">
                <a:solidFill>
                  <a:srgbClr val="FF0000"/>
                </a:solidFill>
              </a:rPr>
              <a:t>DC akım</a:t>
            </a:r>
            <a:r>
              <a:rPr lang="tr-TR" sz="2000" smtClean="0">
                <a:solidFill>
                  <a:schemeClr val="tx1"/>
                </a:solidFill>
              </a:rPr>
              <a:t>: Akım yönü ve şiddeti sürekli sabit kalan akım türüdür. Yani zamana bağlı olarak yönü ve şiddeti </a:t>
            </a:r>
            <a:r>
              <a:rPr lang="tr-TR" sz="2000" u="sng" smtClean="0">
                <a:solidFill>
                  <a:schemeClr val="tx1"/>
                </a:solidFill>
              </a:rPr>
              <a:t>değişmez</a:t>
            </a:r>
            <a:r>
              <a:rPr lang="tr-TR" sz="2000" smtClean="0">
                <a:solidFill>
                  <a:schemeClr val="tx1"/>
                </a:solidFill>
              </a:rPr>
              <a:t>.  </a:t>
            </a:r>
            <a:r>
              <a:rPr lang="tr-TR" sz="1800" smtClean="0">
                <a:solidFill>
                  <a:schemeClr val="tx1"/>
                </a:solidFill>
              </a:rPr>
              <a:t>(elektronik devreler vb.)</a:t>
            </a:r>
          </a:p>
          <a:p>
            <a:pPr eaLnBrk="1" hangingPunct="1">
              <a:buFont typeface="Arial" charset="0"/>
              <a:buChar char="•"/>
            </a:pPr>
            <a:r>
              <a:rPr lang="tr-TR" sz="2000" smtClean="0">
                <a:solidFill>
                  <a:srgbClr val="FF0000"/>
                </a:solidFill>
              </a:rPr>
              <a:t>AC akım: </a:t>
            </a:r>
            <a:r>
              <a:rPr lang="tr-TR" sz="2000" smtClean="0">
                <a:solidFill>
                  <a:schemeClr val="tx1"/>
                </a:solidFill>
              </a:rPr>
              <a:t>Zamana bağlı olarak yönü ve şiddeti </a:t>
            </a:r>
            <a:r>
              <a:rPr lang="tr-TR" sz="2000" u="sng" smtClean="0">
                <a:solidFill>
                  <a:schemeClr val="tx1"/>
                </a:solidFill>
              </a:rPr>
              <a:t>değişen</a:t>
            </a:r>
            <a:r>
              <a:rPr lang="tr-TR" sz="2000" smtClean="0">
                <a:solidFill>
                  <a:schemeClr val="tx1"/>
                </a:solidFill>
              </a:rPr>
              <a:t> akıma alternatif akım denir. </a:t>
            </a:r>
            <a:r>
              <a:rPr lang="tr-TR" sz="1800" smtClean="0">
                <a:solidFill>
                  <a:schemeClr val="tx1"/>
                </a:solidFill>
              </a:rPr>
              <a:t>(Elektrik motorları vb.)</a:t>
            </a:r>
          </a:p>
        </p:txBody>
      </p:sp>
      <p:pic>
        <p:nvPicPr>
          <p:cNvPr id="1812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39" y="2205038"/>
            <a:ext cx="9126934"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Slide Number Placeholder 2"/>
          <p:cNvSpPr>
            <a:spLocks noGrp="1"/>
          </p:cNvSpPr>
          <p:nvPr>
            <p:ph type="sldNum" sz="quarter" idx="10"/>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eaLnBrk="1" hangingPunct="1">
              <a:buFont typeface="Times New Roman" pitchFamily="18" charset="0"/>
              <a:buNone/>
            </a:pPr>
            <a:fld id="{DE86DC2E-E101-4302-8AC0-14302DB4AD49}" type="slidenum">
              <a:rPr lang="tr-TR" sz="1400" smtClean="0">
                <a:solidFill>
                  <a:srgbClr val="FFFFFF"/>
                </a:solidFill>
              </a:rPr>
              <a:pPr eaLnBrk="1" hangingPunct="1">
                <a:buFont typeface="Times New Roman" pitchFamily="18" charset="0"/>
                <a:buNone/>
              </a:pPr>
              <a:t>9</a:t>
            </a:fld>
            <a:endParaRPr lang="tr-TR" sz="1400" smtClean="0">
              <a:solidFill>
                <a:srgbClr val="FFFFFF"/>
              </a:solidFill>
            </a:endParaRPr>
          </a:p>
        </p:txBody>
      </p:sp>
    </p:spTree>
    <p:extLst>
      <p:ext uri="{BB962C8B-B14F-4D97-AF65-F5344CB8AC3E}">
        <p14:creationId xmlns:p14="http://schemas.microsoft.com/office/powerpoint/2010/main" val="156087873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descr="Papirüs"/>
          <p:cNvSpPr>
            <a:spLocks noChangeArrowheads="1"/>
          </p:cNvSpPr>
          <p:nvPr/>
        </p:nvSpPr>
        <p:spPr bwMode="auto">
          <a:xfrm flipV="1">
            <a:off x="3374232" y="6846889"/>
            <a:ext cx="51594" cy="46037"/>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39" name="Text Box 3"/>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14340" name="Text Box 5"/>
          <p:cNvSpPr txBox="1">
            <a:spLocks noChangeArrowheads="1"/>
          </p:cNvSpPr>
          <p:nvPr/>
        </p:nvSpPr>
        <p:spPr bwMode="auto">
          <a:xfrm>
            <a:off x="247650" y="228600"/>
            <a:ext cx="96583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lgn="ctr">
              <a:spcBef>
                <a:spcPct val="50000"/>
              </a:spcBef>
            </a:pPr>
            <a:r>
              <a:rPr lang="tr-TR" sz="2800">
                <a:solidFill>
                  <a:srgbClr val="FF3300"/>
                </a:solidFill>
              </a:rPr>
              <a:t>B )  DİRENÇLERİN PARALEL BAĞLANMASI VE EŞDEĞER DİRENÇ</a:t>
            </a:r>
            <a:endParaRPr lang="tr-TR" sz="2800"/>
          </a:p>
        </p:txBody>
      </p:sp>
      <p:sp>
        <p:nvSpPr>
          <p:cNvPr id="14341" name="Text Box 7"/>
          <p:cNvSpPr txBox="1">
            <a:spLocks noChangeArrowheads="1"/>
          </p:cNvSpPr>
          <p:nvPr/>
        </p:nvSpPr>
        <p:spPr bwMode="auto">
          <a:xfrm>
            <a:off x="165100" y="4267200"/>
            <a:ext cx="97409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2800"/>
              <a:t>Paralel bağlı dirençlere eşdeğer olan direncin tersi,paralel bağlı dirençlerin tersleri toplamına eşittir.</a:t>
            </a:r>
          </a:p>
        </p:txBody>
      </p:sp>
      <p:sp>
        <p:nvSpPr>
          <p:cNvPr id="14342" name="Line 8"/>
          <p:cNvSpPr>
            <a:spLocks noChangeShapeType="1"/>
          </p:cNvSpPr>
          <p:nvPr/>
        </p:nvSpPr>
        <p:spPr bwMode="auto">
          <a:xfrm flipV="1">
            <a:off x="3219450" y="2362200"/>
            <a:ext cx="412750" cy="5334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43" name="Line 9"/>
          <p:cNvSpPr>
            <a:spLocks noChangeShapeType="1"/>
          </p:cNvSpPr>
          <p:nvPr/>
        </p:nvSpPr>
        <p:spPr bwMode="auto">
          <a:xfrm>
            <a:off x="3219450" y="2895600"/>
            <a:ext cx="495300" cy="3810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44" name="Line 10"/>
          <p:cNvSpPr>
            <a:spLocks noChangeShapeType="1"/>
          </p:cNvSpPr>
          <p:nvPr/>
        </p:nvSpPr>
        <p:spPr bwMode="auto">
          <a:xfrm>
            <a:off x="5861050" y="2362200"/>
            <a:ext cx="412750" cy="5334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45" name="Line 11"/>
          <p:cNvSpPr>
            <a:spLocks noChangeShapeType="1"/>
          </p:cNvSpPr>
          <p:nvPr/>
        </p:nvSpPr>
        <p:spPr bwMode="auto">
          <a:xfrm flipH="1">
            <a:off x="5943600" y="2895600"/>
            <a:ext cx="330200" cy="3810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46" name="Line 12"/>
          <p:cNvSpPr>
            <a:spLocks noChangeShapeType="1"/>
          </p:cNvSpPr>
          <p:nvPr/>
        </p:nvSpPr>
        <p:spPr bwMode="auto">
          <a:xfrm>
            <a:off x="3219450" y="2895600"/>
            <a:ext cx="11557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47" name="Line 13"/>
          <p:cNvSpPr>
            <a:spLocks noChangeShapeType="1"/>
          </p:cNvSpPr>
          <p:nvPr/>
        </p:nvSpPr>
        <p:spPr bwMode="auto">
          <a:xfrm flipH="1">
            <a:off x="5283200" y="2895600"/>
            <a:ext cx="9906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48" name="Line 14"/>
          <p:cNvSpPr>
            <a:spLocks noChangeShapeType="1"/>
          </p:cNvSpPr>
          <p:nvPr/>
        </p:nvSpPr>
        <p:spPr bwMode="auto">
          <a:xfrm>
            <a:off x="3632200" y="2362200"/>
            <a:ext cx="5778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49" name="Line 15"/>
          <p:cNvSpPr>
            <a:spLocks noChangeShapeType="1"/>
          </p:cNvSpPr>
          <p:nvPr/>
        </p:nvSpPr>
        <p:spPr bwMode="auto">
          <a:xfrm>
            <a:off x="3714750" y="3276600"/>
            <a:ext cx="5778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50" name="Line 16"/>
          <p:cNvSpPr>
            <a:spLocks noChangeShapeType="1"/>
          </p:cNvSpPr>
          <p:nvPr/>
        </p:nvSpPr>
        <p:spPr bwMode="auto">
          <a:xfrm flipH="1">
            <a:off x="5200650" y="2362200"/>
            <a:ext cx="6604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51" name="Line 17"/>
          <p:cNvSpPr>
            <a:spLocks noChangeShapeType="1"/>
          </p:cNvSpPr>
          <p:nvPr/>
        </p:nvSpPr>
        <p:spPr bwMode="auto">
          <a:xfrm flipH="1">
            <a:off x="5200650" y="3276600"/>
            <a:ext cx="7429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52" name="Line 18"/>
          <p:cNvSpPr>
            <a:spLocks noChangeShapeType="1"/>
          </p:cNvSpPr>
          <p:nvPr/>
        </p:nvSpPr>
        <p:spPr bwMode="auto">
          <a:xfrm flipH="1">
            <a:off x="2393950" y="2895600"/>
            <a:ext cx="8255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53" name="Line 19"/>
          <p:cNvSpPr>
            <a:spLocks noChangeShapeType="1"/>
          </p:cNvSpPr>
          <p:nvPr/>
        </p:nvSpPr>
        <p:spPr bwMode="auto">
          <a:xfrm>
            <a:off x="6273800" y="2895600"/>
            <a:ext cx="4953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54" name="Line 20"/>
          <p:cNvSpPr>
            <a:spLocks noChangeShapeType="1"/>
          </p:cNvSpPr>
          <p:nvPr/>
        </p:nvSpPr>
        <p:spPr bwMode="auto">
          <a:xfrm>
            <a:off x="2393950" y="2895600"/>
            <a:ext cx="0" cy="8382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55" name="Line 21"/>
          <p:cNvSpPr>
            <a:spLocks noChangeShapeType="1"/>
          </p:cNvSpPr>
          <p:nvPr/>
        </p:nvSpPr>
        <p:spPr bwMode="auto">
          <a:xfrm>
            <a:off x="6769100" y="2895600"/>
            <a:ext cx="0" cy="7620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56" name="Freeform 22"/>
          <p:cNvSpPr>
            <a:spLocks/>
          </p:cNvSpPr>
          <p:nvPr/>
        </p:nvSpPr>
        <p:spPr bwMode="auto">
          <a:xfrm>
            <a:off x="4210050" y="2286000"/>
            <a:ext cx="990600" cy="152400"/>
          </a:xfrm>
          <a:custGeom>
            <a:avLst/>
            <a:gdLst>
              <a:gd name="T0" fmla="*/ 0 w 768"/>
              <a:gd name="T1" fmla="*/ 2147483647 h 144"/>
              <a:gd name="T2" fmla="*/ 2147483647 w 768"/>
              <a:gd name="T3" fmla="*/ 0 h 144"/>
              <a:gd name="T4" fmla="*/ 2147483647 w 768"/>
              <a:gd name="T5" fmla="*/ 2147483647 h 144"/>
              <a:gd name="T6" fmla="*/ 2147483647 w 768"/>
              <a:gd name="T7" fmla="*/ 0 h 144"/>
              <a:gd name="T8" fmla="*/ 2147483647 w 768"/>
              <a:gd name="T9" fmla="*/ 2147483647 h 144"/>
              <a:gd name="T10" fmla="*/ 2147483647 w 768"/>
              <a:gd name="T11" fmla="*/ 0 h 144"/>
              <a:gd name="T12" fmla="*/ 2147483647 w 768"/>
              <a:gd name="T13" fmla="*/ 2147483647 h 144"/>
              <a:gd name="T14" fmla="*/ 2147483647 w 768"/>
              <a:gd name="T15" fmla="*/ 0 h 144"/>
              <a:gd name="T16" fmla="*/ 2147483647 w 768"/>
              <a:gd name="T17" fmla="*/ 2147483647 h 144"/>
              <a:gd name="T18" fmla="*/ 2147483647 w 768"/>
              <a:gd name="T19" fmla="*/ 0 h 144"/>
              <a:gd name="T20" fmla="*/ 2147483647 w 768"/>
              <a:gd name="T21" fmla="*/ 2147483647 h 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8" h="144">
                <a:moveTo>
                  <a:pt x="0" y="96"/>
                </a:moveTo>
                <a:lnTo>
                  <a:pt x="48" y="0"/>
                </a:lnTo>
                <a:lnTo>
                  <a:pt x="96" y="144"/>
                </a:lnTo>
                <a:lnTo>
                  <a:pt x="192" y="0"/>
                </a:lnTo>
                <a:lnTo>
                  <a:pt x="288" y="144"/>
                </a:lnTo>
                <a:lnTo>
                  <a:pt x="384" y="0"/>
                </a:lnTo>
                <a:lnTo>
                  <a:pt x="480" y="144"/>
                </a:lnTo>
                <a:lnTo>
                  <a:pt x="528" y="0"/>
                </a:lnTo>
                <a:lnTo>
                  <a:pt x="624" y="144"/>
                </a:lnTo>
                <a:lnTo>
                  <a:pt x="720" y="0"/>
                </a:lnTo>
                <a:lnTo>
                  <a:pt x="768" y="144"/>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57" name="Freeform 23"/>
          <p:cNvSpPr>
            <a:spLocks/>
          </p:cNvSpPr>
          <p:nvPr/>
        </p:nvSpPr>
        <p:spPr bwMode="auto">
          <a:xfrm>
            <a:off x="4292600" y="2743200"/>
            <a:ext cx="990600" cy="152400"/>
          </a:xfrm>
          <a:custGeom>
            <a:avLst/>
            <a:gdLst>
              <a:gd name="T0" fmla="*/ 0 w 768"/>
              <a:gd name="T1" fmla="*/ 2147483647 h 144"/>
              <a:gd name="T2" fmla="*/ 2147483647 w 768"/>
              <a:gd name="T3" fmla="*/ 0 h 144"/>
              <a:gd name="T4" fmla="*/ 2147483647 w 768"/>
              <a:gd name="T5" fmla="*/ 2147483647 h 144"/>
              <a:gd name="T6" fmla="*/ 2147483647 w 768"/>
              <a:gd name="T7" fmla="*/ 0 h 144"/>
              <a:gd name="T8" fmla="*/ 2147483647 w 768"/>
              <a:gd name="T9" fmla="*/ 2147483647 h 144"/>
              <a:gd name="T10" fmla="*/ 2147483647 w 768"/>
              <a:gd name="T11" fmla="*/ 0 h 144"/>
              <a:gd name="T12" fmla="*/ 2147483647 w 768"/>
              <a:gd name="T13" fmla="*/ 2147483647 h 144"/>
              <a:gd name="T14" fmla="*/ 2147483647 w 768"/>
              <a:gd name="T15" fmla="*/ 0 h 144"/>
              <a:gd name="T16" fmla="*/ 2147483647 w 768"/>
              <a:gd name="T17" fmla="*/ 2147483647 h 144"/>
              <a:gd name="T18" fmla="*/ 2147483647 w 768"/>
              <a:gd name="T19" fmla="*/ 0 h 144"/>
              <a:gd name="T20" fmla="*/ 2147483647 w 768"/>
              <a:gd name="T21" fmla="*/ 2147483647 h 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8" h="144">
                <a:moveTo>
                  <a:pt x="0" y="96"/>
                </a:moveTo>
                <a:lnTo>
                  <a:pt x="48" y="0"/>
                </a:lnTo>
                <a:lnTo>
                  <a:pt x="96" y="144"/>
                </a:lnTo>
                <a:lnTo>
                  <a:pt x="192" y="0"/>
                </a:lnTo>
                <a:lnTo>
                  <a:pt x="288" y="144"/>
                </a:lnTo>
                <a:lnTo>
                  <a:pt x="384" y="0"/>
                </a:lnTo>
                <a:lnTo>
                  <a:pt x="480" y="144"/>
                </a:lnTo>
                <a:lnTo>
                  <a:pt x="528" y="0"/>
                </a:lnTo>
                <a:lnTo>
                  <a:pt x="624" y="144"/>
                </a:lnTo>
                <a:lnTo>
                  <a:pt x="720" y="0"/>
                </a:lnTo>
                <a:lnTo>
                  <a:pt x="768" y="144"/>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58" name="Freeform 24"/>
          <p:cNvSpPr>
            <a:spLocks/>
          </p:cNvSpPr>
          <p:nvPr/>
        </p:nvSpPr>
        <p:spPr bwMode="auto">
          <a:xfrm>
            <a:off x="4210050" y="3124200"/>
            <a:ext cx="990600" cy="152400"/>
          </a:xfrm>
          <a:custGeom>
            <a:avLst/>
            <a:gdLst>
              <a:gd name="T0" fmla="*/ 0 w 768"/>
              <a:gd name="T1" fmla="*/ 2147483647 h 144"/>
              <a:gd name="T2" fmla="*/ 2147483647 w 768"/>
              <a:gd name="T3" fmla="*/ 0 h 144"/>
              <a:gd name="T4" fmla="*/ 2147483647 w 768"/>
              <a:gd name="T5" fmla="*/ 2147483647 h 144"/>
              <a:gd name="T6" fmla="*/ 2147483647 w 768"/>
              <a:gd name="T7" fmla="*/ 0 h 144"/>
              <a:gd name="T8" fmla="*/ 2147483647 w 768"/>
              <a:gd name="T9" fmla="*/ 2147483647 h 144"/>
              <a:gd name="T10" fmla="*/ 2147483647 w 768"/>
              <a:gd name="T11" fmla="*/ 0 h 144"/>
              <a:gd name="T12" fmla="*/ 2147483647 w 768"/>
              <a:gd name="T13" fmla="*/ 2147483647 h 144"/>
              <a:gd name="T14" fmla="*/ 2147483647 w 768"/>
              <a:gd name="T15" fmla="*/ 0 h 144"/>
              <a:gd name="T16" fmla="*/ 2147483647 w 768"/>
              <a:gd name="T17" fmla="*/ 2147483647 h 144"/>
              <a:gd name="T18" fmla="*/ 2147483647 w 768"/>
              <a:gd name="T19" fmla="*/ 0 h 144"/>
              <a:gd name="T20" fmla="*/ 2147483647 w 768"/>
              <a:gd name="T21" fmla="*/ 2147483647 h 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8" h="144">
                <a:moveTo>
                  <a:pt x="0" y="96"/>
                </a:moveTo>
                <a:lnTo>
                  <a:pt x="48" y="0"/>
                </a:lnTo>
                <a:lnTo>
                  <a:pt x="96" y="144"/>
                </a:lnTo>
                <a:lnTo>
                  <a:pt x="192" y="0"/>
                </a:lnTo>
                <a:lnTo>
                  <a:pt x="288" y="144"/>
                </a:lnTo>
                <a:lnTo>
                  <a:pt x="384" y="0"/>
                </a:lnTo>
                <a:lnTo>
                  <a:pt x="480" y="144"/>
                </a:lnTo>
                <a:lnTo>
                  <a:pt x="528" y="0"/>
                </a:lnTo>
                <a:lnTo>
                  <a:pt x="624" y="144"/>
                </a:lnTo>
                <a:lnTo>
                  <a:pt x="720" y="0"/>
                </a:lnTo>
                <a:lnTo>
                  <a:pt x="768" y="144"/>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59" name="Line 25"/>
          <p:cNvSpPr>
            <a:spLocks noChangeShapeType="1"/>
          </p:cNvSpPr>
          <p:nvPr/>
        </p:nvSpPr>
        <p:spPr bwMode="auto">
          <a:xfrm flipV="1">
            <a:off x="2393950" y="3352800"/>
            <a:ext cx="0" cy="762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60" name="Line 26"/>
          <p:cNvSpPr>
            <a:spLocks noChangeShapeType="1"/>
          </p:cNvSpPr>
          <p:nvPr/>
        </p:nvSpPr>
        <p:spPr bwMode="auto">
          <a:xfrm>
            <a:off x="2559050" y="2895600"/>
            <a:ext cx="8255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61" name="Line 27"/>
          <p:cNvSpPr>
            <a:spLocks noChangeShapeType="1"/>
          </p:cNvSpPr>
          <p:nvPr/>
        </p:nvSpPr>
        <p:spPr bwMode="auto">
          <a:xfrm flipV="1">
            <a:off x="3384550" y="2590800"/>
            <a:ext cx="82550" cy="762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62" name="Line 28"/>
          <p:cNvSpPr>
            <a:spLocks noChangeShapeType="1"/>
          </p:cNvSpPr>
          <p:nvPr/>
        </p:nvSpPr>
        <p:spPr bwMode="auto">
          <a:xfrm>
            <a:off x="3549650" y="3124200"/>
            <a:ext cx="82550" cy="762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63" name="Line 29"/>
          <p:cNvSpPr>
            <a:spLocks noChangeShapeType="1"/>
          </p:cNvSpPr>
          <p:nvPr/>
        </p:nvSpPr>
        <p:spPr bwMode="auto">
          <a:xfrm>
            <a:off x="3384550" y="2895600"/>
            <a:ext cx="2476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64" name="Line 30"/>
          <p:cNvSpPr>
            <a:spLocks noChangeShapeType="1"/>
          </p:cNvSpPr>
          <p:nvPr/>
        </p:nvSpPr>
        <p:spPr bwMode="auto">
          <a:xfrm>
            <a:off x="5695950" y="2895600"/>
            <a:ext cx="8255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65" name="Line 31"/>
          <p:cNvSpPr>
            <a:spLocks noChangeShapeType="1"/>
          </p:cNvSpPr>
          <p:nvPr/>
        </p:nvSpPr>
        <p:spPr bwMode="auto">
          <a:xfrm>
            <a:off x="6026150" y="2590800"/>
            <a:ext cx="82550" cy="762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66" name="Line 32"/>
          <p:cNvSpPr>
            <a:spLocks noChangeShapeType="1"/>
          </p:cNvSpPr>
          <p:nvPr/>
        </p:nvSpPr>
        <p:spPr bwMode="auto">
          <a:xfrm flipV="1">
            <a:off x="6026150" y="3048000"/>
            <a:ext cx="82550" cy="1524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67" name="Line 33"/>
          <p:cNvSpPr>
            <a:spLocks noChangeShapeType="1"/>
          </p:cNvSpPr>
          <p:nvPr/>
        </p:nvSpPr>
        <p:spPr bwMode="auto">
          <a:xfrm>
            <a:off x="6769100" y="3429000"/>
            <a:ext cx="0" cy="1524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68" name="Text Box 34"/>
          <p:cNvSpPr txBox="1">
            <a:spLocks noChangeArrowheads="1"/>
          </p:cNvSpPr>
          <p:nvPr/>
        </p:nvSpPr>
        <p:spPr bwMode="auto">
          <a:xfrm>
            <a:off x="1816100" y="3352801"/>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I</a:t>
            </a:r>
          </a:p>
        </p:txBody>
      </p:sp>
      <p:sp>
        <p:nvSpPr>
          <p:cNvPr id="14369" name="Text Box 35"/>
          <p:cNvSpPr txBox="1">
            <a:spLocks noChangeArrowheads="1"/>
          </p:cNvSpPr>
          <p:nvPr/>
        </p:nvSpPr>
        <p:spPr bwMode="auto">
          <a:xfrm>
            <a:off x="2641600" y="2514601"/>
            <a:ext cx="123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I</a:t>
            </a:r>
            <a:r>
              <a:rPr lang="tr-TR" sz="1800" baseline="-25000"/>
              <a:t>1</a:t>
            </a:r>
            <a:endParaRPr lang="tr-TR" sz="1800"/>
          </a:p>
        </p:txBody>
      </p:sp>
      <p:sp>
        <p:nvSpPr>
          <p:cNvPr id="14370" name="Text Box 36"/>
          <p:cNvSpPr txBox="1">
            <a:spLocks noChangeArrowheads="1"/>
          </p:cNvSpPr>
          <p:nvPr/>
        </p:nvSpPr>
        <p:spPr bwMode="auto">
          <a:xfrm>
            <a:off x="3384550" y="2514601"/>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I</a:t>
            </a:r>
            <a:r>
              <a:rPr lang="tr-TR" sz="1800" baseline="-25000"/>
              <a:t>2</a:t>
            </a:r>
            <a:endParaRPr lang="tr-TR" sz="1800"/>
          </a:p>
        </p:txBody>
      </p:sp>
      <p:sp>
        <p:nvSpPr>
          <p:cNvPr id="14371" name="Text Box 37"/>
          <p:cNvSpPr txBox="1">
            <a:spLocks noChangeArrowheads="1"/>
          </p:cNvSpPr>
          <p:nvPr/>
        </p:nvSpPr>
        <p:spPr bwMode="auto">
          <a:xfrm>
            <a:off x="4375150" y="1752601"/>
            <a:ext cx="1485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1</a:t>
            </a:r>
            <a:endParaRPr lang="tr-TR" sz="1800"/>
          </a:p>
        </p:txBody>
      </p:sp>
      <p:sp>
        <p:nvSpPr>
          <p:cNvPr id="14372" name="Text Box 38"/>
          <p:cNvSpPr txBox="1">
            <a:spLocks noChangeArrowheads="1"/>
          </p:cNvSpPr>
          <p:nvPr/>
        </p:nvSpPr>
        <p:spPr bwMode="auto">
          <a:xfrm>
            <a:off x="4292600" y="2362201"/>
            <a:ext cx="189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2</a:t>
            </a:r>
            <a:endParaRPr lang="tr-TR" sz="1800"/>
          </a:p>
        </p:txBody>
      </p:sp>
      <p:sp>
        <p:nvSpPr>
          <p:cNvPr id="14373" name="Text Box 39"/>
          <p:cNvSpPr txBox="1">
            <a:spLocks noChangeArrowheads="1"/>
          </p:cNvSpPr>
          <p:nvPr/>
        </p:nvSpPr>
        <p:spPr bwMode="auto">
          <a:xfrm>
            <a:off x="4292600" y="3276601"/>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3</a:t>
            </a:r>
            <a:endParaRPr lang="tr-TR" sz="1800"/>
          </a:p>
        </p:txBody>
      </p:sp>
      <p:sp>
        <p:nvSpPr>
          <p:cNvPr id="14374" name="Text Box 40"/>
          <p:cNvSpPr txBox="1">
            <a:spLocks noChangeArrowheads="1"/>
          </p:cNvSpPr>
          <p:nvPr/>
        </p:nvSpPr>
        <p:spPr bwMode="auto">
          <a:xfrm>
            <a:off x="3136900" y="3124201"/>
            <a:ext cx="66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I</a:t>
            </a:r>
            <a:r>
              <a:rPr lang="tr-TR" sz="1800" baseline="-25000"/>
              <a:t>3</a:t>
            </a:r>
            <a:endParaRPr lang="tr-TR" sz="1800"/>
          </a:p>
        </p:txBody>
      </p:sp>
      <p:sp>
        <p:nvSpPr>
          <p:cNvPr id="14375" name="Text Box 41"/>
          <p:cNvSpPr txBox="1">
            <a:spLocks noChangeArrowheads="1"/>
          </p:cNvSpPr>
          <p:nvPr/>
        </p:nvSpPr>
        <p:spPr bwMode="auto">
          <a:xfrm>
            <a:off x="2889250" y="3657600"/>
            <a:ext cx="4457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PARALEL BAĞLI DİRENÇLER</a:t>
            </a:r>
          </a:p>
        </p:txBody>
      </p:sp>
      <p:sp>
        <p:nvSpPr>
          <p:cNvPr id="14376" name="Text Box 42"/>
          <p:cNvSpPr txBox="1">
            <a:spLocks noChangeArrowheads="1"/>
          </p:cNvSpPr>
          <p:nvPr/>
        </p:nvSpPr>
        <p:spPr bwMode="auto">
          <a:xfrm>
            <a:off x="2889250" y="4648201"/>
            <a:ext cx="5200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endParaRPr lang="tr-TR" sz="1800"/>
          </a:p>
        </p:txBody>
      </p:sp>
      <p:graphicFrame>
        <p:nvGraphicFramePr>
          <p:cNvPr id="14377" name="Object 43"/>
          <p:cNvGraphicFramePr>
            <a:graphicFrameLocks noChangeAspect="1"/>
          </p:cNvGraphicFramePr>
          <p:nvPr/>
        </p:nvGraphicFramePr>
        <p:xfrm>
          <a:off x="4891088" y="3321051"/>
          <a:ext cx="122106" cy="214313"/>
        </p:xfrm>
        <a:graphic>
          <a:graphicData uri="http://schemas.openxmlformats.org/presentationml/2006/ole">
            <mc:AlternateContent xmlns:mc="http://schemas.openxmlformats.org/markup-compatibility/2006">
              <mc:Choice xmlns:v="urn:schemas-microsoft-com:vml" Requires="v">
                <p:oleObj spid="_x0000_s4140" name="Denklem" r:id="rId4" imgW="114151" imgH="215619" progId="Equation.3">
                  <p:embed/>
                </p:oleObj>
              </mc:Choice>
              <mc:Fallback>
                <p:oleObj name="Denklem"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1088" y="3321051"/>
                        <a:ext cx="122106"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78" name="Text Box 44"/>
          <p:cNvSpPr txBox="1">
            <a:spLocks noChangeArrowheads="1"/>
          </p:cNvSpPr>
          <p:nvPr/>
        </p:nvSpPr>
        <p:spPr bwMode="auto">
          <a:xfrm>
            <a:off x="3136900" y="4648201"/>
            <a:ext cx="3797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graphicFrame>
        <p:nvGraphicFramePr>
          <p:cNvPr id="14379" name="Object 45"/>
          <p:cNvGraphicFramePr>
            <a:graphicFrameLocks noChangeAspect="1"/>
          </p:cNvGraphicFramePr>
          <p:nvPr/>
        </p:nvGraphicFramePr>
        <p:xfrm>
          <a:off x="4891088" y="3321051"/>
          <a:ext cx="122106" cy="214313"/>
        </p:xfrm>
        <a:graphic>
          <a:graphicData uri="http://schemas.openxmlformats.org/presentationml/2006/ole">
            <mc:AlternateContent xmlns:mc="http://schemas.openxmlformats.org/markup-compatibility/2006">
              <mc:Choice xmlns:v="urn:schemas-microsoft-com:vml" Requires="v">
                <p:oleObj spid="_x0000_s4141" name="Denklem" r:id="rId6" imgW="114151" imgH="215619" progId="Equation.3">
                  <p:embed/>
                </p:oleObj>
              </mc:Choice>
              <mc:Fallback>
                <p:oleObj name="Denklem" r:id="rId6"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1088" y="3321051"/>
                        <a:ext cx="122106"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80" name="Text Box 46"/>
          <p:cNvSpPr txBox="1">
            <a:spLocks noChangeArrowheads="1"/>
          </p:cNvSpPr>
          <p:nvPr/>
        </p:nvSpPr>
        <p:spPr bwMode="auto">
          <a:xfrm>
            <a:off x="1403350" y="5334001"/>
            <a:ext cx="8502650" cy="65087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solidFill>
                  <a:srgbClr val="FF3300"/>
                </a:solidFill>
              </a:rPr>
              <a:t>1 /R</a:t>
            </a:r>
            <a:r>
              <a:rPr lang="tr-TR" sz="3600" baseline="-25000">
                <a:solidFill>
                  <a:srgbClr val="FF3300"/>
                </a:solidFill>
              </a:rPr>
              <a:t>EŞ</a:t>
            </a:r>
            <a:r>
              <a:rPr lang="tr-TR" sz="3600">
                <a:solidFill>
                  <a:srgbClr val="FF3300"/>
                </a:solidFill>
              </a:rPr>
              <a:t> = 1 / R</a:t>
            </a:r>
            <a:r>
              <a:rPr lang="tr-TR" sz="3600" baseline="-25000">
                <a:solidFill>
                  <a:srgbClr val="FF3300"/>
                </a:solidFill>
              </a:rPr>
              <a:t>1</a:t>
            </a:r>
            <a:r>
              <a:rPr lang="tr-TR" sz="3600">
                <a:solidFill>
                  <a:srgbClr val="FF3300"/>
                </a:solidFill>
              </a:rPr>
              <a:t> + 1 / R</a:t>
            </a:r>
            <a:r>
              <a:rPr lang="tr-TR" sz="3600" baseline="-25000">
                <a:solidFill>
                  <a:srgbClr val="FF3300"/>
                </a:solidFill>
              </a:rPr>
              <a:t>2</a:t>
            </a:r>
            <a:r>
              <a:rPr lang="tr-TR" sz="3600">
                <a:solidFill>
                  <a:srgbClr val="FF3300"/>
                </a:solidFill>
              </a:rPr>
              <a:t> + 1 / R</a:t>
            </a:r>
            <a:r>
              <a:rPr lang="tr-TR" sz="3600" baseline="-25000">
                <a:solidFill>
                  <a:srgbClr val="FF3300"/>
                </a:solidFill>
              </a:rPr>
              <a:t>3  </a:t>
            </a:r>
            <a:r>
              <a:rPr lang="tr-TR" sz="3600">
                <a:solidFill>
                  <a:srgbClr val="FF3300"/>
                </a:solidFill>
              </a:rPr>
              <a:t>+ ...</a:t>
            </a:r>
          </a:p>
        </p:txBody>
      </p:sp>
    </p:spTree>
    <p:extLst>
      <p:ext uri="{BB962C8B-B14F-4D97-AF65-F5344CB8AC3E}">
        <p14:creationId xmlns:p14="http://schemas.microsoft.com/office/powerpoint/2010/main" val="2221044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6"/>
          <p:cNvSpPr>
            <a:spLocks noChangeArrowheads="1"/>
          </p:cNvSpPr>
          <p:nvPr/>
        </p:nvSpPr>
        <p:spPr bwMode="auto">
          <a:xfrm flipH="1" flipV="1">
            <a:off x="4841215" y="6530975"/>
            <a:ext cx="49873" cy="4603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63"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15364" name="Text Box 4"/>
          <p:cNvSpPr txBox="1">
            <a:spLocks noChangeArrowheads="1"/>
          </p:cNvSpPr>
          <p:nvPr/>
        </p:nvSpPr>
        <p:spPr bwMode="auto">
          <a:xfrm>
            <a:off x="0" y="304801"/>
            <a:ext cx="932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lgn="ctr">
              <a:spcBef>
                <a:spcPct val="50000"/>
              </a:spcBef>
            </a:pPr>
            <a:r>
              <a:rPr lang="tr-TR" sz="1800">
                <a:solidFill>
                  <a:schemeClr val="accent2"/>
                </a:solidFill>
              </a:rPr>
              <a:t>PARALEL BAĞLAMA VE ÖZELLİKLERİ</a:t>
            </a:r>
          </a:p>
        </p:txBody>
      </p:sp>
      <p:sp>
        <p:nvSpPr>
          <p:cNvPr id="15365" name="Line 6"/>
          <p:cNvSpPr>
            <a:spLocks noChangeShapeType="1"/>
          </p:cNvSpPr>
          <p:nvPr/>
        </p:nvSpPr>
        <p:spPr bwMode="auto">
          <a:xfrm>
            <a:off x="3136900" y="2438400"/>
            <a:ext cx="9080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66" name="Line 7"/>
          <p:cNvSpPr>
            <a:spLocks noChangeShapeType="1"/>
          </p:cNvSpPr>
          <p:nvPr/>
        </p:nvSpPr>
        <p:spPr bwMode="auto">
          <a:xfrm>
            <a:off x="5035550" y="2438400"/>
            <a:ext cx="9080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67" name="Line 8"/>
          <p:cNvSpPr>
            <a:spLocks noChangeShapeType="1"/>
          </p:cNvSpPr>
          <p:nvPr/>
        </p:nvSpPr>
        <p:spPr bwMode="auto">
          <a:xfrm>
            <a:off x="3136900" y="3200400"/>
            <a:ext cx="9080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68" name="Line 9"/>
          <p:cNvSpPr>
            <a:spLocks noChangeShapeType="1"/>
          </p:cNvSpPr>
          <p:nvPr/>
        </p:nvSpPr>
        <p:spPr bwMode="auto">
          <a:xfrm>
            <a:off x="3136900" y="3962400"/>
            <a:ext cx="9080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69" name="Line 10"/>
          <p:cNvSpPr>
            <a:spLocks noChangeShapeType="1"/>
          </p:cNvSpPr>
          <p:nvPr/>
        </p:nvSpPr>
        <p:spPr bwMode="auto">
          <a:xfrm>
            <a:off x="5035550" y="3200400"/>
            <a:ext cx="9080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70" name="Line 11"/>
          <p:cNvSpPr>
            <a:spLocks noChangeShapeType="1"/>
          </p:cNvSpPr>
          <p:nvPr/>
        </p:nvSpPr>
        <p:spPr bwMode="auto">
          <a:xfrm>
            <a:off x="5035550" y="3962400"/>
            <a:ext cx="9080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71" name="Line 12"/>
          <p:cNvSpPr>
            <a:spLocks noChangeShapeType="1"/>
          </p:cNvSpPr>
          <p:nvPr/>
        </p:nvSpPr>
        <p:spPr bwMode="auto">
          <a:xfrm flipH="1">
            <a:off x="2476500" y="2438400"/>
            <a:ext cx="660400" cy="76200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72" name="Line 13"/>
          <p:cNvSpPr>
            <a:spLocks noChangeShapeType="1"/>
          </p:cNvSpPr>
          <p:nvPr/>
        </p:nvSpPr>
        <p:spPr bwMode="auto">
          <a:xfrm>
            <a:off x="2476500" y="3200400"/>
            <a:ext cx="660400" cy="76200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73" name="Line 14"/>
          <p:cNvSpPr>
            <a:spLocks noChangeShapeType="1"/>
          </p:cNvSpPr>
          <p:nvPr/>
        </p:nvSpPr>
        <p:spPr bwMode="auto">
          <a:xfrm>
            <a:off x="5943600" y="2438400"/>
            <a:ext cx="908050" cy="76200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74" name="Line 15"/>
          <p:cNvSpPr>
            <a:spLocks noChangeShapeType="1"/>
          </p:cNvSpPr>
          <p:nvPr/>
        </p:nvSpPr>
        <p:spPr bwMode="auto">
          <a:xfrm flipH="1">
            <a:off x="5943600" y="3200400"/>
            <a:ext cx="908050" cy="76200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75" name="Line 16"/>
          <p:cNvSpPr>
            <a:spLocks noChangeShapeType="1"/>
          </p:cNvSpPr>
          <p:nvPr/>
        </p:nvSpPr>
        <p:spPr bwMode="auto">
          <a:xfrm>
            <a:off x="2311400" y="3200400"/>
            <a:ext cx="9080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76" name="Line 18"/>
          <p:cNvSpPr>
            <a:spLocks noChangeShapeType="1"/>
          </p:cNvSpPr>
          <p:nvPr/>
        </p:nvSpPr>
        <p:spPr bwMode="auto">
          <a:xfrm>
            <a:off x="5695950" y="3200400"/>
            <a:ext cx="132080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77" name="Line 19"/>
          <p:cNvSpPr>
            <a:spLocks noChangeShapeType="1"/>
          </p:cNvSpPr>
          <p:nvPr/>
        </p:nvSpPr>
        <p:spPr bwMode="auto">
          <a:xfrm>
            <a:off x="7016750" y="3200400"/>
            <a:ext cx="0" cy="182880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78" name="Line 20"/>
          <p:cNvSpPr>
            <a:spLocks noChangeShapeType="1"/>
          </p:cNvSpPr>
          <p:nvPr/>
        </p:nvSpPr>
        <p:spPr bwMode="auto">
          <a:xfrm flipH="1">
            <a:off x="4540250" y="5029200"/>
            <a:ext cx="247650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79" name="Line 21"/>
          <p:cNvSpPr>
            <a:spLocks noChangeShapeType="1"/>
          </p:cNvSpPr>
          <p:nvPr/>
        </p:nvSpPr>
        <p:spPr bwMode="auto">
          <a:xfrm flipH="1">
            <a:off x="2311400" y="5029200"/>
            <a:ext cx="18986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80" name="Line 22"/>
          <p:cNvSpPr>
            <a:spLocks noChangeShapeType="1"/>
          </p:cNvSpPr>
          <p:nvPr/>
        </p:nvSpPr>
        <p:spPr bwMode="auto">
          <a:xfrm>
            <a:off x="2311400" y="3200400"/>
            <a:ext cx="0" cy="182880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81" name="Freeform 23"/>
          <p:cNvSpPr>
            <a:spLocks/>
          </p:cNvSpPr>
          <p:nvPr/>
        </p:nvSpPr>
        <p:spPr bwMode="auto">
          <a:xfrm>
            <a:off x="4044950" y="2362200"/>
            <a:ext cx="990600" cy="3048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82" name="Freeform 24"/>
          <p:cNvSpPr>
            <a:spLocks/>
          </p:cNvSpPr>
          <p:nvPr/>
        </p:nvSpPr>
        <p:spPr bwMode="auto">
          <a:xfrm>
            <a:off x="4044950" y="3124200"/>
            <a:ext cx="990600" cy="2286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83" name="Freeform 25"/>
          <p:cNvSpPr>
            <a:spLocks/>
          </p:cNvSpPr>
          <p:nvPr/>
        </p:nvSpPr>
        <p:spPr bwMode="auto">
          <a:xfrm>
            <a:off x="4044950" y="3886200"/>
            <a:ext cx="990600" cy="3048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84" name="Line 26"/>
          <p:cNvSpPr>
            <a:spLocks noChangeShapeType="1"/>
          </p:cNvSpPr>
          <p:nvPr/>
        </p:nvSpPr>
        <p:spPr bwMode="auto">
          <a:xfrm>
            <a:off x="3797300" y="2438400"/>
            <a:ext cx="0" cy="45720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85" name="Line 27"/>
          <p:cNvSpPr>
            <a:spLocks noChangeShapeType="1"/>
          </p:cNvSpPr>
          <p:nvPr/>
        </p:nvSpPr>
        <p:spPr bwMode="auto">
          <a:xfrm>
            <a:off x="5200650" y="2438400"/>
            <a:ext cx="0" cy="45720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86" name="Line 28"/>
          <p:cNvSpPr>
            <a:spLocks noChangeShapeType="1"/>
          </p:cNvSpPr>
          <p:nvPr/>
        </p:nvSpPr>
        <p:spPr bwMode="auto">
          <a:xfrm>
            <a:off x="5200650" y="3200400"/>
            <a:ext cx="0" cy="45720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87" name="Line 29"/>
          <p:cNvSpPr>
            <a:spLocks noChangeShapeType="1"/>
          </p:cNvSpPr>
          <p:nvPr/>
        </p:nvSpPr>
        <p:spPr bwMode="auto">
          <a:xfrm>
            <a:off x="5200650" y="3962400"/>
            <a:ext cx="0" cy="45720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88" name="Line 30"/>
          <p:cNvSpPr>
            <a:spLocks noChangeShapeType="1"/>
          </p:cNvSpPr>
          <p:nvPr/>
        </p:nvSpPr>
        <p:spPr bwMode="auto">
          <a:xfrm>
            <a:off x="3797300" y="3200400"/>
            <a:ext cx="0" cy="45720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89" name="Line 31"/>
          <p:cNvSpPr>
            <a:spLocks noChangeShapeType="1"/>
          </p:cNvSpPr>
          <p:nvPr/>
        </p:nvSpPr>
        <p:spPr bwMode="auto">
          <a:xfrm>
            <a:off x="3797300" y="3962400"/>
            <a:ext cx="0" cy="45720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90" name="Line 32"/>
          <p:cNvSpPr>
            <a:spLocks noChangeShapeType="1"/>
          </p:cNvSpPr>
          <p:nvPr/>
        </p:nvSpPr>
        <p:spPr bwMode="auto">
          <a:xfrm>
            <a:off x="3797300" y="2895600"/>
            <a:ext cx="49530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91" name="Line 33"/>
          <p:cNvSpPr>
            <a:spLocks noChangeShapeType="1"/>
          </p:cNvSpPr>
          <p:nvPr/>
        </p:nvSpPr>
        <p:spPr bwMode="auto">
          <a:xfrm>
            <a:off x="4705350" y="2895600"/>
            <a:ext cx="49530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92" name="Line 34"/>
          <p:cNvSpPr>
            <a:spLocks noChangeShapeType="1"/>
          </p:cNvSpPr>
          <p:nvPr/>
        </p:nvSpPr>
        <p:spPr bwMode="auto">
          <a:xfrm>
            <a:off x="4705350" y="3657600"/>
            <a:ext cx="49530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93" name="Line 35"/>
          <p:cNvSpPr>
            <a:spLocks noChangeShapeType="1"/>
          </p:cNvSpPr>
          <p:nvPr/>
        </p:nvSpPr>
        <p:spPr bwMode="auto">
          <a:xfrm>
            <a:off x="3797300" y="3657600"/>
            <a:ext cx="49530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94" name="Line 36"/>
          <p:cNvSpPr>
            <a:spLocks noChangeShapeType="1"/>
          </p:cNvSpPr>
          <p:nvPr/>
        </p:nvSpPr>
        <p:spPr bwMode="auto">
          <a:xfrm>
            <a:off x="3797300" y="4419600"/>
            <a:ext cx="49530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95" name="Line 37"/>
          <p:cNvSpPr>
            <a:spLocks noChangeShapeType="1"/>
          </p:cNvSpPr>
          <p:nvPr/>
        </p:nvSpPr>
        <p:spPr bwMode="auto">
          <a:xfrm>
            <a:off x="4705350" y="4419600"/>
            <a:ext cx="49530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96" name="Oval 38"/>
          <p:cNvSpPr>
            <a:spLocks noChangeArrowheads="1"/>
          </p:cNvSpPr>
          <p:nvPr/>
        </p:nvSpPr>
        <p:spPr bwMode="auto">
          <a:xfrm>
            <a:off x="4292600" y="2667000"/>
            <a:ext cx="412750" cy="381000"/>
          </a:xfrm>
          <a:prstGeom prst="ellipse">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97" name="Oval 39"/>
          <p:cNvSpPr>
            <a:spLocks noChangeArrowheads="1"/>
          </p:cNvSpPr>
          <p:nvPr/>
        </p:nvSpPr>
        <p:spPr bwMode="auto">
          <a:xfrm>
            <a:off x="4292600" y="4191000"/>
            <a:ext cx="412750" cy="381000"/>
          </a:xfrm>
          <a:prstGeom prst="ellipse">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98" name="Oval 40"/>
          <p:cNvSpPr>
            <a:spLocks noChangeArrowheads="1"/>
          </p:cNvSpPr>
          <p:nvPr/>
        </p:nvSpPr>
        <p:spPr bwMode="auto">
          <a:xfrm>
            <a:off x="4292600" y="3429000"/>
            <a:ext cx="412750" cy="381000"/>
          </a:xfrm>
          <a:prstGeom prst="ellipse">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399" name="Text Box 41"/>
          <p:cNvSpPr txBox="1">
            <a:spLocks noChangeArrowheads="1"/>
          </p:cNvSpPr>
          <p:nvPr/>
        </p:nvSpPr>
        <p:spPr bwMode="auto">
          <a:xfrm>
            <a:off x="4127500" y="2667001"/>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V</a:t>
            </a:r>
            <a:r>
              <a:rPr lang="tr-TR" sz="1800" baseline="-25000"/>
              <a:t>1</a:t>
            </a:r>
            <a:endParaRPr lang="tr-TR" sz="1800"/>
          </a:p>
        </p:txBody>
      </p:sp>
      <p:sp>
        <p:nvSpPr>
          <p:cNvPr id="15400" name="Text Box 42"/>
          <p:cNvSpPr txBox="1">
            <a:spLocks noChangeArrowheads="1"/>
          </p:cNvSpPr>
          <p:nvPr/>
        </p:nvSpPr>
        <p:spPr bwMode="auto">
          <a:xfrm>
            <a:off x="4292600" y="3429001"/>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V</a:t>
            </a:r>
            <a:r>
              <a:rPr lang="tr-TR" sz="1800" baseline="-25000"/>
              <a:t>2</a:t>
            </a:r>
            <a:endParaRPr lang="tr-TR" sz="1800"/>
          </a:p>
        </p:txBody>
      </p:sp>
      <p:sp>
        <p:nvSpPr>
          <p:cNvPr id="15401" name="Text Box 43"/>
          <p:cNvSpPr txBox="1">
            <a:spLocks noChangeArrowheads="1"/>
          </p:cNvSpPr>
          <p:nvPr/>
        </p:nvSpPr>
        <p:spPr bwMode="auto">
          <a:xfrm>
            <a:off x="4210050" y="4191001"/>
            <a:ext cx="66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V</a:t>
            </a:r>
            <a:r>
              <a:rPr lang="tr-TR" sz="1800" baseline="-25000"/>
              <a:t>3</a:t>
            </a:r>
            <a:endParaRPr lang="tr-TR" sz="1800"/>
          </a:p>
        </p:txBody>
      </p:sp>
      <p:sp>
        <p:nvSpPr>
          <p:cNvPr id="15402" name="Line 44"/>
          <p:cNvSpPr>
            <a:spLocks noChangeShapeType="1"/>
          </p:cNvSpPr>
          <p:nvPr/>
        </p:nvSpPr>
        <p:spPr bwMode="auto">
          <a:xfrm>
            <a:off x="4540250" y="48768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403" name="Line 45"/>
          <p:cNvSpPr>
            <a:spLocks noChangeShapeType="1"/>
          </p:cNvSpPr>
          <p:nvPr/>
        </p:nvSpPr>
        <p:spPr bwMode="auto">
          <a:xfrm>
            <a:off x="4210050" y="4800600"/>
            <a:ext cx="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404" name="Text Box 46"/>
          <p:cNvSpPr txBox="1">
            <a:spLocks noChangeArrowheads="1"/>
          </p:cNvSpPr>
          <p:nvPr/>
        </p:nvSpPr>
        <p:spPr bwMode="auto">
          <a:xfrm>
            <a:off x="990600" y="533400"/>
            <a:ext cx="81724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2800"/>
              <a:t>Birer uçları bir noktaya diğer uçları ise başka bir noktaya bağlanarak elde edilen bağlama çeşidine paralel bağlama denir.</a:t>
            </a:r>
          </a:p>
          <a:p>
            <a:pPr>
              <a:spcBef>
                <a:spcPct val="50000"/>
              </a:spcBef>
            </a:pPr>
            <a:endParaRPr lang="tr-TR" sz="2800"/>
          </a:p>
        </p:txBody>
      </p:sp>
      <p:sp>
        <p:nvSpPr>
          <p:cNvPr id="15405" name="Line 47"/>
          <p:cNvSpPr>
            <a:spLocks noChangeShapeType="1"/>
          </p:cNvSpPr>
          <p:nvPr/>
        </p:nvSpPr>
        <p:spPr bwMode="auto">
          <a:xfrm flipV="1">
            <a:off x="2724150" y="2743200"/>
            <a:ext cx="165100" cy="152400"/>
          </a:xfrm>
          <a:prstGeom prst="line">
            <a:avLst/>
          </a:prstGeom>
          <a:noFill/>
          <a:ln w="952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406" name="Line 48"/>
          <p:cNvSpPr>
            <a:spLocks noChangeShapeType="1"/>
          </p:cNvSpPr>
          <p:nvPr/>
        </p:nvSpPr>
        <p:spPr bwMode="auto">
          <a:xfrm>
            <a:off x="2724150" y="3505200"/>
            <a:ext cx="165100" cy="152400"/>
          </a:xfrm>
          <a:prstGeom prst="line">
            <a:avLst/>
          </a:prstGeom>
          <a:noFill/>
          <a:ln w="952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407" name="Line 49"/>
          <p:cNvSpPr>
            <a:spLocks noChangeShapeType="1"/>
          </p:cNvSpPr>
          <p:nvPr/>
        </p:nvSpPr>
        <p:spPr bwMode="auto">
          <a:xfrm>
            <a:off x="2641600" y="3200400"/>
            <a:ext cx="330200" cy="0"/>
          </a:xfrm>
          <a:prstGeom prst="line">
            <a:avLst/>
          </a:prstGeom>
          <a:noFill/>
          <a:ln w="952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408" name="Line 50"/>
          <p:cNvSpPr>
            <a:spLocks noChangeShapeType="1"/>
          </p:cNvSpPr>
          <p:nvPr/>
        </p:nvSpPr>
        <p:spPr bwMode="auto">
          <a:xfrm>
            <a:off x="2311400" y="3200400"/>
            <a:ext cx="165100" cy="0"/>
          </a:xfrm>
          <a:prstGeom prst="line">
            <a:avLst/>
          </a:prstGeom>
          <a:noFill/>
          <a:ln w="952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409" name="Line 51"/>
          <p:cNvSpPr>
            <a:spLocks noChangeShapeType="1"/>
          </p:cNvSpPr>
          <p:nvPr/>
        </p:nvSpPr>
        <p:spPr bwMode="auto">
          <a:xfrm flipH="1">
            <a:off x="3302000" y="5029200"/>
            <a:ext cx="330200" cy="0"/>
          </a:xfrm>
          <a:prstGeom prst="line">
            <a:avLst/>
          </a:prstGeom>
          <a:noFill/>
          <a:ln w="952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410" name="Text Box 52"/>
          <p:cNvSpPr txBox="1">
            <a:spLocks noChangeArrowheads="1"/>
          </p:cNvSpPr>
          <p:nvPr/>
        </p:nvSpPr>
        <p:spPr bwMode="auto">
          <a:xfrm>
            <a:off x="4705350" y="5181600"/>
            <a:ext cx="1155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V</a:t>
            </a:r>
            <a:r>
              <a:rPr lang="tr-TR" baseline="-25000"/>
              <a:t>kl</a:t>
            </a:r>
            <a:endParaRPr lang="tr-TR"/>
          </a:p>
        </p:txBody>
      </p:sp>
      <p:sp>
        <p:nvSpPr>
          <p:cNvPr id="15411" name="Text Box 53"/>
          <p:cNvSpPr txBox="1">
            <a:spLocks noChangeArrowheads="1"/>
          </p:cNvSpPr>
          <p:nvPr/>
        </p:nvSpPr>
        <p:spPr bwMode="auto">
          <a:xfrm>
            <a:off x="3302000" y="4648200"/>
            <a:ext cx="1155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I</a:t>
            </a:r>
          </a:p>
        </p:txBody>
      </p:sp>
      <p:sp>
        <p:nvSpPr>
          <p:cNvPr id="15412" name="Text Box 54"/>
          <p:cNvSpPr txBox="1">
            <a:spLocks noChangeArrowheads="1"/>
          </p:cNvSpPr>
          <p:nvPr/>
        </p:nvSpPr>
        <p:spPr bwMode="auto">
          <a:xfrm>
            <a:off x="2311400" y="2895600"/>
            <a:ext cx="1155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I</a:t>
            </a:r>
          </a:p>
        </p:txBody>
      </p:sp>
      <p:sp>
        <p:nvSpPr>
          <p:cNvPr id="15413" name="Text Box 55"/>
          <p:cNvSpPr txBox="1">
            <a:spLocks noChangeArrowheads="1"/>
          </p:cNvSpPr>
          <p:nvPr/>
        </p:nvSpPr>
        <p:spPr bwMode="auto">
          <a:xfrm>
            <a:off x="2641600" y="2362200"/>
            <a:ext cx="1155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I</a:t>
            </a:r>
            <a:r>
              <a:rPr lang="tr-TR" baseline="-25000"/>
              <a:t>1</a:t>
            </a:r>
            <a:endParaRPr lang="tr-TR"/>
          </a:p>
        </p:txBody>
      </p:sp>
      <p:sp>
        <p:nvSpPr>
          <p:cNvPr id="15414" name="Text Box 56"/>
          <p:cNvSpPr txBox="1">
            <a:spLocks noChangeArrowheads="1"/>
          </p:cNvSpPr>
          <p:nvPr/>
        </p:nvSpPr>
        <p:spPr bwMode="auto">
          <a:xfrm>
            <a:off x="2889250" y="2819400"/>
            <a:ext cx="1155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I</a:t>
            </a:r>
            <a:r>
              <a:rPr lang="tr-TR" baseline="-25000"/>
              <a:t>2</a:t>
            </a:r>
            <a:endParaRPr lang="tr-TR"/>
          </a:p>
        </p:txBody>
      </p:sp>
      <p:sp>
        <p:nvSpPr>
          <p:cNvPr id="15415" name="Text Box 57"/>
          <p:cNvSpPr txBox="1">
            <a:spLocks noChangeArrowheads="1"/>
          </p:cNvSpPr>
          <p:nvPr/>
        </p:nvSpPr>
        <p:spPr bwMode="auto">
          <a:xfrm>
            <a:off x="2889250" y="3276600"/>
            <a:ext cx="1155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I</a:t>
            </a:r>
            <a:r>
              <a:rPr lang="tr-TR" baseline="-25000"/>
              <a:t>3</a:t>
            </a:r>
            <a:endParaRPr lang="tr-TR"/>
          </a:p>
        </p:txBody>
      </p:sp>
      <p:sp>
        <p:nvSpPr>
          <p:cNvPr id="15416" name="Text Box 58"/>
          <p:cNvSpPr txBox="1">
            <a:spLocks noChangeArrowheads="1"/>
          </p:cNvSpPr>
          <p:nvPr/>
        </p:nvSpPr>
        <p:spPr bwMode="auto">
          <a:xfrm>
            <a:off x="4044950" y="1981200"/>
            <a:ext cx="1073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R</a:t>
            </a:r>
            <a:r>
              <a:rPr lang="tr-TR" baseline="-25000"/>
              <a:t>1</a:t>
            </a:r>
            <a:endParaRPr lang="tr-TR" sz="1800"/>
          </a:p>
        </p:txBody>
      </p:sp>
      <p:sp>
        <p:nvSpPr>
          <p:cNvPr id="15417" name="Text Box 62"/>
          <p:cNvSpPr txBox="1">
            <a:spLocks noChangeArrowheads="1"/>
          </p:cNvSpPr>
          <p:nvPr/>
        </p:nvSpPr>
        <p:spPr bwMode="auto">
          <a:xfrm>
            <a:off x="4540250" y="4572001"/>
            <a:ext cx="49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15418" name="Text Box 63"/>
          <p:cNvSpPr txBox="1">
            <a:spLocks noChangeArrowheads="1"/>
          </p:cNvSpPr>
          <p:nvPr/>
        </p:nvSpPr>
        <p:spPr bwMode="auto">
          <a:xfrm>
            <a:off x="3879850" y="4572001"/>
            <a:ext cx="49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15419" name="Text Box 64"/>
          <p:cNvSpPr txBox="1">
            <a:spLocks noChangeArrowheads="1"/>
          </p:cNvSpPr>
          <p:nvPr/>
        </p:nvSpPr>
        <p:spPr bwMode="auto">
          <a:xfrm>
            <a:off x="4787900" y="2895600"/>
            <a:ext cx="1485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R</a:t>
            </a:r>
            <a:r>
              <a:rPr lang="tr-TR" baseline="-25000"/>
              <a:t>2</a:t>
            </a:r>
            <a:endParaRPr lang="tr-TR"/>
          </a:p>
        </p:txBody>
      </p:sp>
      <p:sp>
        <p:nvSpPr>
          <p:cNvPr id="15420" name="Text Box 65"/>
          <p:cNvSpPr txBox="1">
            <a:spLocks noChangeArrowheads="1"/>
          </p:cNvSpPr>
          <p:nvPr/>
        </p:nvSpPr>
        <p:spPr bwMode="auto">
          <a:xfrm>
            <a:off x="4705350" y="3657600"/>
            <a:ext cx="1073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R</a:t>
            </a:r>
            <a:r>
              <a:rPr lang="tr-TR" baseline="-25000"/>
              <a:t>3</a:t>
            </a:r>
            <a:endParaRPr lang="tr-TR"/>
          </a:p>
        </p:txBody>
      </p:sp>
    </p:spTree>
    <p:extLst>
      <p:ext uri="{BB962C8B-B14F-4D97-AF65-F5344CB8AC3E}">
        <p14:creationId xmlns:p14="http://schemas.microsoft.com/office/powerpoint/2010/main" val="4202458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031"/>
          <p:cNvSpPr txBox="1">
            <a:spLocks noChangeArrowheads="1"/>
          </p:cNvSpPr>
          <p:nvPr/>
        </p:nvSpPr>
        <p:spPr bwMode="auto">
          <a:xfrm>
            <a:off x="412750" y="2819400"/>
            <a:ext cx="891540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B - ) Dirençlerin uçları aynı noktaya bağlandığından her direncin uçları arasındaki  potansiyel farklar birbirine eşittir.</a:t>
            </a:r>
          </a:p>
          <a:p>
            <a:pPr>
              <a:spcBef>
                <a:spcPct val="50000"/>
              </a:spcBef>
            </a:pPr>
            <a:r>
              <a:rPr lang="tr-TR" sz="1800"/>
              <a:t>		           </a:t>
            </a:r>
            <a:r>
              <a:rPr lang="tr-TR" sz="3600"/>
              <a:t>V</a:t>
            </a:r>
            <a:r>
              <a:rPr lang="tr-TR" sz="3600" baseline="-25000"/>
              <a:t>KL</a:t>
            </a:r>
            <a:r>
              <a:rPr lang="tr-TR" sz="3600"/>
              <a:t> = V</a:t>
            </a:r>
            <a:r>
              <a:rPr lang="tr-TR" sz="3600" baseline="-25000"/>
              <a:t>1</a:t>
            </a:r>
            <a:r>
              <a:rPr lang="tr-TR" sz="3600"/>
              <a:t> = V</a:t>
            </a:r>
            <a:r>
              <a:rPr lang="tr-TR" sz="3600" baseline="-25000"/>
              <a:t>2</a:t>
            </a:r>
            <a:r>
              <a:rPr lang="tr-TR" sz="3600"/>
              <a:t> = V</a:t>
            </a:r>
            <a:r>
              <a:rPr lang="tr-TR" sz="3600" baseline="-25000"/>
              <a:t>3</a:t>
            </a:r>
            <a:endParaRPr lang="tr-TR" sz="3600"/>
          </a:p>
        </p:txBody>
      </p:sp>
      <p:sp>
        <p:nvSpPr>
          <p:cNvPr id="16387" name="Text Box 1026"/>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16388" name="Text Box 1028"/>
          <p:cNvSpPr txBox="1">
            <a:spLocks noChangeArrowheads="1"/>
          </p:cNvSpPr>
          <p:nvPr/>
        </p:nvSpPr>
        <p:spPr bwMode="auto">
          <a:xfrm>
            <a:off x="0" y="152401"/>
            <a:ext cx="990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endParaRPr lang="tr-TR" sz="1800">
              <a:solidFill>
                <a:schemeClr val="accent2"/>
              </a:solidFill>
            </a:endParaRPr>
          </a:p>
        </p:txBody>
      </p:sp>
      <p:sp>
        <p:nvSpPr>
          <p:cNvPr id="16389" name="Text Box 1029"/>
          <p:cNvSpPr txBox="1">
            <a:spLocks noChangeArrowheads="1"/>
          </p:cNvSpPr>
          <p:nvPr/>
        </p:nvSpPr>
        <p:spPr bwMode="auto">
          <a:xfrm>
            <a:off x="247650" y="609601"/>
            <a:ext cx="9410700"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A -  )  Kollardan geçen akım şiddetleri toplamı ana koldan geçen akım şiddetine eşittir.</a:t>
            </a:r>
          </a:p>
          <a:p>
            <a:pPr>
              <a:spcBef>
                <a:spcPct val="50000"/>
              </a:spcBef>
            </a:pPr>
            <a:r>
              <a:rPr lang="tr-TR" sz="1800"/>
              <a:t>			</a:t>
            </a:r>
            <a:r>
              <a:rPr lang="tr-TR" sz="3600"/>
              <a:t>I= I</a:t>
            </a:r>
            <a:r>
              <a:rPr lang="tr-TR" sz="3600" baseline="-25000"/>
              <a:t>1</a:t>
            </a:r>
            <a:r>
              <a:rPr lang="tr-TR" sz="3600"/>
              <a:t> + I</a:t>
            </a:r>
            <a:r>
              <a:rPr lang="tr-TR" sz="3600" baseline="-25000"/>
              <a:t>2</a:t>
            </a:r>
            <a:r>
              <a:rPr lang="tr-TR" sz="3600"/>
              <a:t> + I</a:t>
            </a:r>
            <a:r>
              <a:rPr lang="tr-TR" sz="3600" baseline="-25000"/>
              <a:t>3</a:t>
            </a:r>
            <a:r>
              <a:rPr lang="tr-TR" sz="3600"/>
              <a:t> </a:t>
            </a:r>
          </a:p>
        </p:txBody>
      </p:sp>
    </p:spTree>
    <p:extLst>
      <p:ext uri="{BB962C8B-B14F-4D97-AF65-F5344CB8AC3E}">
        <p14:creationId xmlns:p14="http://schemas.microsoft.com/office/powerpoint/2010/main" val="3719216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flipV="1">
            <a:off x="1238250" y="6197600"/>
            <a:ext cx="165100" cy="46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p>
        </p:txBody>
      </p:sp>
      <p:sp>
        <p:nvSpPr>
          <p:cNvPr id="17411" name="Text Box 8"/>
          <p:cNvSpPr txBox="1">
            <a:spLocks noChangeArrowheads="1"/>
          </p:cNvSpPr>
          <p:nvPr/>
        </p:nvSpPr>
        <p:spPr bwMode="auto">
          <a:xfrm>
            <a:off x="0" y="152401"/>
            <a:ext cx="990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endParaRPr lang="tr-TR" sz="1800">
              <a:solidFill>
                <a:schemeClr val="accent2"/>
              </a:solidFill>
            </a:endParaRPr>
          </a:p>
        </p:txBody>
      </p:sp>
      <p:sp>
        <p:nvSpPr>
          <p:cNvPr id="17412" name="Text Box 10"/>
          <p:cNvSpPr txBox="1">
            <a:spLocks noChangeArrowheads="1"/>
          </p:cNvSpPr>
          <p:nvPr/>
        </p:nvSpPr>
        <p:spPr bwMode="auto">
          <a:xfrm>
            <a:off x="412750" y="381000"/>
            <a:ext cx="91630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r>
              <a:rPr lang="tr-TR" sz="3200"/>
              <a:t>C- ) Eşdeğer direncin tersi,dirençlerin tersleri toplamına eşittir.</a:t>
            </a:r>
          </a:p>
        </p:txBody>
      </p:sp>
      <p:sp>
        <p:nvSpPr>
          <p:cNvPr id="17413" name="Text Box 11"/>
          <p:cNvSpPr txBox="1">
            <a:spLocks noChangeArrowheads="1"/>
          </p:cNvSpPr>
          <p:nvPr/>
        </p:nvSpPr>
        <p:spPr bwMode="auto">
          <a:xfrm>
            <a:off x="1568450" y="1676400"/>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t>1</a:t>
            </a:r>
            <a:endParaRPr lang="tr-TR" sz="1800"/>
          </a:p>
        </p:txBody>
      </p:sp>
      <p:sp>
        <p:nvSpPr>
          <p:cNvPr id="17414" name="Text Box 12"/>
          <p:cNvSpPr txBox="1">
            <a:spLocks noChangeArrowheads="1"/>
          </p:cNvSpPr>
          <p:nvPr/>
        </p:nvSpPr>
        <p:spPr bwMode="auto">
          <a:xfrm>
            <a:off x="2311400" y="2057400"/>
            <a:ext cx="908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r>
              <a:rPr lang="tr-TR" sz="3600"/>
              <a:t>=</a:t>
            </a:r>
          </a:p>
        </p:txBody>
      </p:sp>
      <p:sp>
        <p:nvSpPr>
          <p:cNvPr id="17415" name="Line 13"/>
          <p:cNvSpPr>
            <a:spLocks noChangeShapeType="1"/>
          </p:cNvSpPr>
          <p:nvPr/>
        </p:nvSpPr>
        <p:spPr bwMode="auto">
          <a:xfrm>
            <a:off x="1403350" y="2438400"/>
            <a:ext cx="90805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7416" name="Text Box 14"/>
          <p:cNvSpPr txBox="1">
            <a:spLocks noChangeArrowheads="1"/>
          </p:cNvSpPr>
          <p:nvPr/>
        </p:nvSpPr>
        <p:spPr bwMode="auto">
          <a:xfrm>
            <a:off x="1485900" y="2438400"/>
            <a:ext cx="99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t>R </a:t>
            </a:r>
            <a:r>
              <a:rPr lang="tr-TR" sz="3600" baseline="-25000"/>
              <a:t>eş</a:t>
            </a:r>
            <a:endParaRPr lang="tr-TR" sz="3600"/>
          </a:p>
        </p:txBody>
      </p:sp>
      <p:sp>
        <p:nvSpPr>
          <p:cNvPr id="17417" name="Line 15"/>
          <p:cNvSpPr>
            <a:spLocks noChangeShapeType="1"/>
          </p:cNvSpPr>
          <p:nvPr/>
        </p:nvSpPr>
        <p:spPr bwMode="auto">
          <a:xfrm>
            <a:off x="3136900" y="2438400"/>
            <a:ext cx="74295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7418" name="Line 16"/>
          <p:cNvSpPr>
            <a:spLocks noChangeShapeType="1"/>
          </p:cNvSpPr>
          <p:nvPr/>
        </p:nvSpPr>
        <p:spPr bwMode="auto">
          <a:xfrm>
            <a:off x="4787900" y="2438400"/>
            <a:ext cx="8255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7419" name="Line 17"/>
          <p:cNvSpPr>
            <a:spLocks noChangeShapeType="1"/>
          </p:cNvSpPr>
          <p:nvPr/>
        </p:nvSpPr>
        <p:spPr bwMode="auto">
          <a:xfrm>
            <a:off x="6356350" y="2438400"/>
            <a:ext cx="107315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7420" name="Text Box 18"/>
          <p:cNvSpPr txBox="1">
            <a:spLocks noChangeArrowheads="1"/>
          </p:cNvSpPr>
          <p:nvPr/>
        </p:nvSpPr>
        <p:spPr bwMode="auto">
          <a:xfrm>
            <a:off x="5861050" y="2133600"/>
            <a:ext cx="495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t>+</a:t>
            </a:r>
          </a:p>
        </p:txBody>
      </p:sp>
      <p:sp>
        <p:nvSpPr>
          <p:cNvPr id="17421" name="Text Box 19"/>
          <p:cNvSpPr txBox="1">
            <a:spLocks noChangeArrowheads="1"/>
          </p:cNvSpPr>
          <p:nvPr/>
        </p:nvSpPr>
        <p:spPr bwMode="auto">
          <a:xfrm>
            <a:off x="4127500" y="2133600"/>
            <a:ext cx="495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t>+</a:t>
            </a:r>
          </a:p>
        </p:txBody>
      </p:sp>
      <p:sp>
        <p:nvSpPr>
          <p:cNvPr id="17422" name="Text Box 20"/>
          <p:cNvSpPr txBox="1">
            <a:spLocks noChangeArrowheads="1"/>
          </p:cNvSpPr>
          <p:nvPr/>
        </p:nvSpPr>
        <p:spPr bwMode="auto">
          <a:xfrm>
            <a:off x="3219450" y="1752600"/>
            <a:ext cx="1816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t>1</a:t>
            </a:r>
          </a:p>
        </p:txBody>
      </p:sp>
      <p:sp>
        <p:nvSpPr>
          <p:cNvPr id="17423" name="Text Box 21"/>
          <p:cNvSpPr txBox="1">
            <a:spLocks noChangeArrowheads="1"/>
          </p:cNvSpPr>
          <p:nvPr/>
        </p:nvSpPr>
        <p:spPr bwMode="auto">
          <a:xfrm>
            <a:off x="4870450" y="1752600"/>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r>
              <a:rPr lang="tr-TR" sz="3600"/>
              <a:t>1</a:t>
            </a:r>
          </a:p>
        </p:txBody>
      </p:sp>
      <p:sp>
        <p:nvSpPr>
          <p:cNvPr id="17424" name="Text Box 22"/>
          <p:cNvSpPr txBox="1">
            <a:spLocks noChangeArrowheads="1"/>
          </p:cNvSpPr>
          <p:nvPr/>
        </p:nvSpPr>
        <p:spPr bwMode="auto">
          <a:xfrm>
            <a:off x="6438900" y="1676400"/>
            <a:ext cx="1073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t>1</a:t>
            </a:r>
          </a:p>
        </p:txBody>
      </p:sp>
      <p:sp>
        <p:nvSpPr>
          <p:cNvPr id="17425" name="Text Box 23"/>
          <p:cNvSpPr txBox="1">
            <a:spLocks noChangeArrowheads="1"/>
          </p:cNvSpPr>
          <p:nvPr/>
        </p:nvSpPr>
        <p:spPr bwMode="auto">
          <a:xfrm>
            <a:off x="3054350" y="2438400"/>
            <a:ext cx="1155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t>R</a:t>
            </a:r>
            <a:r>
              <a:rPr lang="tr-TR" sz="3600" baseline="-25000"/>
              <a:t>1</a:t>
            </a:r>
            <a:endParaRPr lang="tr-TR" sz="3600"/>
          </a:p>
        </p:txBody>
      </p:sp>
      <p:sp>
        <p:nvSpPr>
          <p:cNvPr id="17426" name="Text Box 24"/>
          <p:cNvSpPr txBox="1">
            <a:spLocks noChangeArrowheads="1"/>
          </p:cNvSpPr>
          <p:nvPr/>
        </p:nvSpPr>
        <p:spPr bwMode="auto">
          <a:xfrm>
            <a:off x="4787900" y="2362200"/>
            <a:ext cx="1238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t>R</a:t>
            </a:r>
            <a:r>
              <a:rPr lang="tr-TR" sz="3600" baseline="-25000"/>
              <a:t>2</a:t>
            </a:r>
            <a:endParaRPr lang="tr-TR" sz="3600"/>
          </a:p>
        </p:txBody>
      </p:sp>
      <p:sp>
        <p:nvSpPr>
          <p:cNvPr id="17427" name="Text Box 25"/>
          <p:cNvSpPr txBox="1">
            <a:spLocks noChangeArrowheads="1"/>
          </p:cNvSpPr>
          <p:nvPr/>
        </p:nvSpPr>
        <p:spPr bwMode="auto">
          <a:xfrm>
            <a:off x="6356350" y="2362200"/>
            <a:ext cx="1816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t>R</a:t>
            </a:r>
            <a:r>
              <a:rPr lang="tr-TR" sz="3600" baseline="-25000"/>
              <a:t>3</a:t>
            </a:r>
            <a:endParaRPr lang="tr-TR" sz="3600"/>
          </a:p>
        </p:txBody>
      </p:sp>
    </p:spTree>
    <p:extLst>
      <p:ext uri="{BB962C8B-B14F-4D97-AF65-F5344CB8AC3E}">
        <p14:creationId xmlns:p14="http://schemas.microsoft.com/office/powerpoint/2010/main" val="977520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026"/>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18435" name="Text Box 1028"/>
          <p:cNvSpPr txBox="1">
            <a:spLocks noChangeArrowheads="1"/>
          </p:cNvSpPr>
          <p:nvPr/>
        </p:nvSpPr>
        <p:spPr bwMode="auto">
          <a:xfrm>
            <a:off x="0" y="152401"/>
            <a:ext cx="990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endParaRPr lang="tr-TR" sz="1800">
              <a:solidFill>
                <a:schemeClr val="accent2"/>
              </a:solidFill>
            </a:endParaRPr>
          </a:p>
        </p:txBody>
      </p:sp>
      <p:sp>
        <p:nvSpPr>
          <p:cNvPr id="18436" name="Text Box 1042"/>
          <p:cNvSpPr txBox="1">
            <a:spLocks noChangeArrowheads="1"/>
          </p:cNvSpPr>
          <p:nvPr/>
        </p:nvSpPr>
        <p:spPr bwMode="auto">
          <a:xfrm>
            <a:off x="247650" y="304800"/>
            <a:ext cx="9245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2800"/>
              <a:t>*   Dirençler devreye paralel bağlandığında  eşdeğer direnç daima küçülür. Hatta en küçük dirençten daha küçüktür			 				</a:t>
            </a:r>
          </a:p>
        </p:txBody>
      </p:sp>
      <p:sp>
        <p:nvSpPr>
          <p:cNvPr id="18437" name="Rectangle 1052"/>
          <p:cNvSpPr>
            <a:spLocks noChangeArrowheads="1"/>
          </p:cNvSpPr>
          <p:nvPr/>
        </p:nvSpPr>
        <p:spPr bwMode="auto">
          <a:xfrm>
            <a:off x="1568450" y="4267200"/>
            <a:ext cx="1733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sz="3600"/>
              <a:t>R </a:t>
            </a:r>
            <a:r>
              <a:rPr lang="tr-TR" sz="3600" baseline="-25000"/>
              <a:t>eş </a:t>
            </a:r>
            <a:r>
              <a:rPr lang="tr-TR" sz="3600"/>
              <a:t>=</a:t>
            </a:r>
            <a:endParaRPr lang="tr-TR" sz="3600" baseline="-25000"/>
          </a:p>
        </p:txBody>
      </p:sp>
      <p:sp>
        <p:nvSpPr>
          <p:cNvPr id="18438" name="Rectangle 1053"/>
          <p:cNvSpPr>
            <a:spLocks noChangeArrowheads="1"/>
          </p:cNvSpPr>
          <p:nvPr/>
        </p:nvSpPr>
        <p:spPr bwMode="auto">
          <a:xfrm>
            <a:off x="3302000" y="3505200"/>
            <a:ext cx="20313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tr-TR" sz="3600"/>
              <a:t>R</a:t>
            </a:r>
            <a:r>
              <a:rPr lang="tr-TR" sz="3600" baseline="-25000"/>
              <a:t>1   </a:t>
            </a:r>
            <a:r>
              <a:rPr lang="tr-TR" sz="3600"/>
              <a:t>. </a:t>
            </a:r>
            <a:r>
              <a:rPr lang="tr-TR" sz="3600" baseline="-25000"/>
              <a:t>   </a:t>
            </a:r>
            <a:r>
              <a:rPr lang="tr-TR" sz="3600"/>
              <a:t>R</a:t>
            </a:r>
            <a:r>
              <a:rPr lang="tr-TR" sz="3600" baseline="-25000"/>
              <a:t>2</a:t>
            </a:r>
            <a:r>
              <a:rPr lang="tr-TR" sz="3600"/>
              <a:t>	</a:t>
            </a:r>
          </a:p>
        </p:txBody>
      </p:sp>
      <p:sp>
        <p:nvSpPr>
          <p:cNvPr id="18439" name="Rectangle 1054"/>
          <p:cNvSpPr>
            <a:spLocks noChangeArrowheads="1"/>
          </p:cNvSpPr>
          <p:nvPr/>
        </p:nvSpPr>
        <p:spPr bwMode="auto">
          <a:xfrm>
            <a:off x="3632200" y="4654550"/>
            <a:ext cx="17459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tr-TR" sz="3600"/>
              <a:t>R</a:t>
            </a:r>
            <a:r>
              <a:rPr lang="tr-TR" sz="3600" baseline="-25000"/>
              <a:t>1</a:t>
            </a:r>
            <a:r>
              <a:rPr lang="tr-TR" sz="3600"/>
              <a:t>  +  R</a:t>
            </a:r>
            <a:r>
              <a:rPr lang="tr-TR" sz="3600" baseline="-25000"/>
              <a:t>2</a:t>
            </a:r>
            <a:r>
              <a:rPr lang="tr-TR" sz="3600"/>
              <a:t> </a:t>
            </a:r>
          </a:p>
        </p:txBody>
      </p:sp>
      <p:sp>
        <p:nvSpPr>
          <p:cNvPr id="18440" name="Rectangle 1055"/>
          <p:cNvSpPr>
            <a:spLocks noChangeArrowheads="1"/>
          </p:cNvSpPr>
          <p:nvPr/>
        </p:nvSpPr>
        <p:spPr bwMode="auto">
          <a:xfrm>
            <a:off x="412750" y="1752600"/>
            <a:ext cx="899795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sz="2800"/>
              <a:t>*   İki direnç paralel bağlandığında eşdeğer direnç, dirençlerin çarpımlarının, toplamlarına eşittir.			</a:t>
            </a:r>
            <a:endParaRPr lang="tr-TR" sz="1800"/>
          </a:p>
        </p:txBody>
      </p:sp>
      <p:sp>
        <p:nvSpPr>
          <p:cNvPr id="18441" name="Line 1056"/>
          <p:cNvSpPr>
            <a:spLocks noChangeShapeType="1"/>
          </p:cNvSpPr>
          <p:nvPr/>
        </p:nvSpPr>
        <p:spPr bwMode="auto">
          <a:xfrm>
            <a:off x="3136900" y="4572000"/>
            <a:ext cx="2311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Tree>
    <p:extLst>
      <p:ext uri="{BB962C8B-B14F-4D97-AF65-F5344CB8AC3E}">
        <p14:creationId xmlns:p14="http://schemas.microsoft.com/office/powerpoint/2010/main" val="2576048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19459" name="Text Box 6"/>
          <p:cNvSpPr txBox="1">
            <a:spLocks noChangeArrowheads="1"/>
          </p:cNvSpPr>
          <p:nvPr/>
        </p:nvSpPr>
        <p:spPr bwMode="auto">
          <a:xfrm>
            <a:off x="0" y="152401"/>
            <a:ext cx="990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endParaRPr lang="tr-TR" sz="1800">
              <a:solidFill>
                <a:schemeClr val="accent2"/>
              </a:solidFill>
            </a:endParaRPr>
          </a:p>
        </p:txBody>
      </p:sp>
      <p:sp>
        <p:nvSpPr>
          <p:cNvPr id="19460" name="Text Box 11"/>
          <p:cNvSpPr txBox="1">
            <a:spLocks noChangeArrowheads="1"/>
          </p:cNvSpPr>
          <p:nvPr/>
        </p:nvSpPr>
        <p:spPr bwMode="auto">
          <a:xfrm>
            <a:off x="908050" y="609600"/>
            <a:ext cx="825500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 Her birinin direnci R olan n tane özdeş direnç paralel bağlanırsa eşdeğer direnç </a:t>
            </a:r>
          </a:p>
          <a:p>
            <a:pPr>
              <a:spcBef>
                <a:spcPct val="50000"/>
              </a:spcBef>
            </a:pPr>
            <a:r>
              <a:rPr lang="tr-TR" sz="3200"/>
              <a:t>				</a:t>
            </a:r>
          </a:p>
        </p:txBody>
      </p:sp>
      <p:sp>
        <p:nvSpPr>
          <p:cNvPr id="19461" name="Line 12"/>
          <p:cNvSpPr>
            <a:spLocks noChangeShapeType="1"/>
          </p:cNvSpPr>
          <p:nvPr/>
        </p:nvSpPr>
        <p:spPr bwMode="auto">
          <a:xfrm>
            <a:off x="3549650" y="3048000"/>
            <a:ext cx="140335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9462" name="Text Box 13"/>
          <p:cNvSpPr txBox="1">
            <a:spLocks noChangeArrowheads="1"/>
          </p:cNvSpPr>
          <p:nvPr/>
        </p:nvSpPr>
        <p:spPr bwMode="auto">
          <a:xfrm>
            <a:off x="1981200" y="2667000"/>
            <a:ext cx="1403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t>R </a:t>
            </a:r>
            <a:r>
              <a:rPr lang="tr-TR" sz="3600" baseline="-25000"/>
              <a:t>eş  </a:t>
            </a:r>
            <a:r>
              <a:rPr lang="tr-TR" sz="3600"/>
              <a:t>=</a:t>
            </a:r>
          </a:p>
        </p:txBody>
      </p:sp>
      <p:sp>
        <p:nvSpPr>
          <p:cNvPr id="19463" name="Text Box 15"/>
          <p:cNvSpPr txBox="1">
            <a:spLocks noChangeArrowheads="1"/>
          </p:cNvSpPr>
          <p:nvPr/>
        </p:nvSpPr>
        <p:spPr bwMode="auto">
          <a:xfrm>
            <a:off x="3879850" y="2209800"/>
            <a:ext cx="660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t>R</a:t>
            </a:r>
          </a:p>
        </p:txBody>
      </p:sp>
      <p:sp>
        <p:nvSpPr>
          <p:cNvPr id="19464" name="Text Box 16"/>
          <p:cNvSpPr txBox="1">
            <a:spLocks noChangeArrowheads="1"/>
          </p:cNvSpPr>
          <p:nvPr/>
        </p:nvSpPr>
        <p:spPr bwMode="auto">
          <a:xfrm>
            <a:off x="3879850" y="3124200"/>
            <a:ext cx="1238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600"/>
              <a:t>n</a:t>
            </a:r>
          </a:p>
        </p:txBody>
      </p:sp>
    </p:spTree>
    <p:extLst>
      <p:ext uri="{BB962C8B-B14F-4D97-AF65-F5344CB8AC3E}">
        <p14:creationId xmlns:p14="http://schemas.microsoft.com/office/powerpoint/2010/main" val="3053731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20483" name="Text Box 4"/>
          <p:cNvSpPr txBox="1">
            <a:spLocks noChangeArrowheads="1"/>
          </p:cNvSpPr>
          <p:nvPr/>
        </p:nvSpPr>
        <p:spPr bwMode="auto">
          <a:xfrm>
            <a:off x="330200" y="228601"/>
            <a:ext cx="957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lgn="ctr">
              <a:spcBef>
                <a:spcPct val="50000"/>
              </a:spcBef>
            </a:pPr>
            <a:r>
              <a:rPr lang="tr-TR" sz="1800"/>
              <a:t>PARALEL BAĞLI DİRENÇLERLE İLGİLİ SORULAR</a:t>
            </a:r>
          </a:p>
        </p:txBody>
      </p:sp>
      <p:sp>
        <p:nvSpPr>
          <p:cNvPr id="20484" name="Text Box 5"/>
          <p:cNvSpPr txBox="1">
            <a:spLocks noChangeArrowheads="1"/>
          </p:cNvSpPr>
          <p:nvPr/>
        </p:nvSpPr>
        <p:spPr bwMode="auto">
          <a:xfrm>
            <a:off x="165100" y="762000"/>
            <a:ext cx="924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SORU 1: 3 Ohm,6 Ohm’ luk iki direnç paralel bağlanmıştır. Toplam ( Eşdeğer ) direnç kaç Ohm olur?</a:t>
            </a:r>
          </a:p>
        </p:txBody>
      </p:sp>
      <p:sp>
        <p:nvSpPr>
          <p:cNvPr id="20485" name="Text Box 6"/>
          <p:cNvSpPr txBox="1">
            <a:spLocks noChangeArrowheads="1"/>
          </p:cNvSpPr>
          <p:nvPr/>
        </p:nvSpPr>
        <p:spPr bwMode="auto">
          <a:xfrm>
            <a:off x="247650" y="1447801"/>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ÇÖZÜM:</a:t>
            </a:r>
          </a:p>
        </p:txBody>
      </p:sp>
      <p:sp>
        <p:nvSpPr>
          <p:cNvPr id="20486" name="Text Box 7"/>
          <p:cNvSpPr txBox="1">
            <a:spLocks noChangeArrowheads="1"/>
          </p:cNvSpPr>
          <p:nvPr/>
        </p:nvSpPr>
        <p:spPr bwMode="auto">
          <a:xfrm>
            <a:off x="1568450" y="1676400"/>
            <a:ext cx="1238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1</a:t>
            </a:r>
            <a:r>
              <a:rPr lang="tr-TR" sz="1800"/>
              <a:t> = 3 </a:t>
            </a:r>
            <a:r>
              <a:rPr lang="tr-TR" sz="1800">
                <a:sym typeface="Symbol" pitchFamily="18" charset="2"/>
              </a:rPr>
              <a:t>  R</a:t>
            </a:r>
            <a:r>
              <a:rPr lang="tr-TR" sz="1800" baseline="-25000">
                <a:sym typeface="Symbol" pitchFamily="18" charset="2"/>
              </a:rPr>
              <a:t>2</a:t>
            </a:r>
            <a:r>
              <a:rPr lang="tr-TR" sz="1800">
                <a:sym typeface="Symbol" pitchFamily="18" charset="2"/>
              </a:rPr>
              <a:t>  = 6   R = ?</a:t>
            </a:r>
            <a:endParaRPr lang="tr-TR" sz="1800"/>
          </a:p>
        </p:txBody>
      </p:sp>
      <p:sp>
        <p:nvSpPr>
          <p:cNvPr id="20487" name="Text Box 8"/>
          <p:cNvSpPr txBox="1">
            <a:spLocks noChangeArrowheads="1"/>
          </p:cNvSpPr>
          <p:nvPr/>
        </p:nvSpPr>
        <p:spPr bwMode="auto">
          <a:xfrm>
            <a:off x="3714750" y="1676401"/>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0488" name="Line 9"/>
          <p:cNvSpPr>
            <a:spLocks noChangeShapeType="1"/>
          </p:cNvSpPr>
          <p:nvPr/>
        </p:nvSpPr>
        <p:spPr bwMode="auto">
          <a:xfrm>
            <a:off x="3632200" y="1981200"/>
            <a:ext cx="577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0489" name="Text Box 10"/>
          <p:cNvSpPr txBox="1">
            <a:spLocks noChangeArrowheads="1"/>
          </p:cNvSpPr>
          <p:nvPr/>
        </p:nvSpPr>
        <p:spPr bwMode="auto">
          <a:xfrm>
            <a:off x="3714750" y="1981201"/>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 eş</a:t>
            </a:r>
            <a:endParaRPr lang="tr-TR" sz="1800"/>
          </a:p>
        </p:txBody>
      </p:sp>
      <p:sp>
        <p:nvSpPr>
          <p:cNvPr id="20490" name="Text Box 11"/>
          <p:cNvSpPr txBox="1">
            <a:spLocks noChangeArrowheads="1"/>
          </p:cNvSpPr>
          <p:nvPr/>
        </p:nvSpPr>
        <p:spPr bwMode="auto">
          <a:xfrm>
            <a:off x="4292600" y="18288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0491" name="Text Box 12"/>
          <p:cNvSpPr txBox="1">
            <a:spLocks noChangeArrowheads="1"/>
          </p:cNvSpPr>
          <p:nvPr/>
        </p:nvSpPr>
        <p:spPr bwMode="auto">
          <a:xfrm>
            <a:off x="4787900" y="1600201"/>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0492" name="Line 13"/>
          <p:cNvSpPr>
            <a:spLocks noChangeShapeType="1"/>
          </p:cNvSpPr>
          <p:nvPr/>
        </p:nvSpPr>
        <p:spPr bwMode="auto">
          <a:xfrm>
            <a:off x="4622800" y="1981200"/>
            <a:ext cx="825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0493" name="Text Box 14"/>
          <p:cNvSpPr txBox="1">
            <a:spLocks noChangeArrowheads="1"/>
          </p:cNvSpPr>
          <p:nvPr/>
        </p:nvSpPr>
        <p:spPr bwMode="auto">
          <a:xfrm>
            <a:off x="4787900" y="1981201"/>
            <a:ext cx="132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1</a:t>
            </a:r>
            <a:endParaRPr lang="tr-TR" sz="1800"/>
          </a:p>
        </p:txBody>
      </p:sp>
      <p:sp>
        <p:nvSpPr>
          <p:cNvPr id="20494" name="Text Box 15"/>
          <p:cNvSpPr txBox="1">
            <a:spLocks noChangeArrowheads="1"/>
          </p:cNvSpPr>
          <p:nvPr/>
        </p:nvSpPr>
        <p:spPr bwMode="auto">
          <a:xfrm>
            <a:off x="5530850" y="17526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0495" name="Text Box 16"/>
          <p:cNvSpPr txBox="1">
            <a:spLocks noChangeArrowheads="1"/>
          </p:cNvSpPr>
          <p:nvPr/>
        </p:nvSpPr>
        <p:spPr bwMode="auto">
          <a:xfrm>
            <a:off x="6026150" y="1600201"/>
            <a:ext cx="132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0496" name="Line 17"/>
          <p:cNvSpPr>
            <a:spLocks noChangeShapeType="1"/>
          </p:cNvSpPr>
          <p:nvPr/>
        </p:nvSpPr>
        <p:spPr bwMode="auto">
          <a:xfrm>
            <a:off x="5861050" y="1981200"/>
            <a:ext cx="742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0497" name="Text Box 18"/>
          <p:cNvSpPr txBox="1">
            <a:spLocks noChangeArrowheads="1"/>
          </p:cNvSpPr>
          <p:nvPr/>
        </p:nvSpPr>
        <p:spPr bwMode="auto">
          <a:xfrm>
            <a:off x="5943600" y="1981201"/>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2</a:t>
            </a:r>
            <a:endParaRPr lang="tr-TR" sz="1800"/>
          </a:p>
        </p:txBody>
      </p:sp>
      <p:sp>
        <p:nvSpPr>
          <p:cNvPr id="20498" name="Text Box 19"/>
          <p:cNvSpPr txBox="1">
            <a:spLocks noChangeArrowheads="1"/>
          </p:cNvSpPr>
          <p:nvPr/>
        </p:nvSpPr>
        <p:spPr bwMode="auto">
          <a:xfrm>
            <a:off x="3384550" y="2743201"/>
            <a:ext cx="82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0499" name="Line 22"/>
          <p:cNvSpPr>
            <a:spLocks noChangeShapeType="1"/>
          </p:cNvSpPr>
          <p:nvPr/>
        </p:nvSpPr>
        <p:spPr bwMode="auto">
          <a:xfrm>
            <a:off x="3136900" y="3048000"/>
            <a:ext cx="742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0500" name="Text Box 23"/>
          <p:cNvSpPr txBox="1">
            <a:spLocks noChangeArrowheads="1"/>
          </p:cNvSpPr>
          <p:nvPr/>
        </p:nvSpPr>
        <p:spPr bwMode="auto">
          <a:xfrm>
            <a:off x="3302000" y="3124201"/>
            <a:ext cx="66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 </a:t>
            </a:r>
            <a:r>
              <a:rPr lang="tr-TR" sz="1800" baseline="-25000"/>
              <a:t>eş</a:t>
            </a:r>
            <a:endParaRPr lang="tr-TR" sz="1800"/>
          </a:p>
        </p:txBody>
      </p:sp>
      <p:sp>
        <p:nvSpPr>
          <p:cNvPr id="20501" name="Text Box 24"/>
          <p:cNvSpPr txBox="1">
            <a:spLocks noChangeArrowheads="1"/>
          </p:cNvSpPr>
          <p:nvPr/>
        </p:nvSpPr>
        <p:spPr bwMode="auto">
          <a:xfrm>
            <a:off x="3962400" y="2895601"/>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0502" name="Text Box 25"/>
          <p:cNvSpPr txBox="1">
            <a:spLocks noChangeArrowheads="1"/>
          </p:cNvSpPr>
          <p:nvPr/>
        </p:nvSpPr>
        <p:spPr bwMode="auto">
          <a:xfrm>
            <a:off x="4457700" y="2735263"/>
            <a:ext cx="1238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0503" name="Text Box 26"/>
          <p:cNvSpPr txBox="1">
            <a:spLocks noChangeArrowheads="1"/>
          </p:cNvSpPr>
          <p:nvPr/>
        </p:nvSpPr>
        <p:spPr bwMode="auto">
          <a:xfrm>
            <a:off x="4375150" y="3048001"/>
            <a:ext cx="1155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3</a:t>
            </a:r>
          </a:p>
        </p:txBody>
      </p:sp>
      <p:sp>
        <p:nvSpPr>
          <p:cNvPr id="20504" name="Text Box 27"/>
          <p:cNvSpPr txBox="1">
            <a:spLocks noChangeArrowheads="1"/>
          </p:cNvSpPr>
          <p:nvPr/>
        </p:nvSpPr>
        <p:spPr bwMode="auto">
          <a:xfrm>
            <a:off x="5448300" y="2667001"/>
            <a:ext cx="132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0505" name="Text Box 28"/>
          <p:cNvSpPr txBox="1">
            <a:spLocks noChangeArrowheads="1"/>
          </p:cNvSpPr>
          <p:nvPr/>
        </p:nvSpPr>
        <p:spPr bwMode="auto">
          <a:xfrm>
            <a:off x="5365750" y="3048001"/>
            <a:ext cx="1816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6</a:t>
            </a:r>
          </a:p>
        </p:txBody>
      </p:sp>
      <p:sp>
        <p:nvSpPr>
          <p:cNvPr id="20506" name="Line 29"/>
          <p:cNvSpPr>
            <a:spLocks noChangeShapeType="1"/>
          </p:cNvSpPr>
          <p:nvPr/>
        </p:nvSpPr>
        <p:spPr bwMode="auto">
          <a:xfrm>
            <a:off x="4292600" y="3048000"/>
            <a:ext cx="825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0507" name="Text Box 30"/>
          <p:cNvSpPr txBox="1">
            <a:spLocks noChangeArrowheads="1"/>
          </p:cNvSpPr>
          <p:nvPr/>
        </p:nvSpPr>
        <p:spPr bwMode="auto">
          <a:xfrm>
            <a:off x="5118100" y="2819401"/>
            <a:ext cx="49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0508" name="Line 31"/>
          <p:cNvSpPr>
            <a:spLocks noChangeShapeType="1"/>
          </p:cNvSpPr>
          <p:nvPr/>
        </p:nvSpPr>
        <p:spPr bwMode="auto">
          <a:xfrm>
            <a:off x="5448300" y="3048000"/>
            <a:ext cx="742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0509" name="Text Box 32"/>
          <p:cNvSpPr txBox="1">
            <a:spLocks noChangeArrowheads="1"/>
          </p:cNvSpPr>
          <p:nvPr/>
        </p:nvSpPr>
        <p:spPr bwMode="auto">
          <a:xfrm>
            <a:off x="4292600" y="3352801"/>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(2)</a:t>
            </a:r>
          </a:p>
        </p:txBody>
      </p:sp>
      <p:sp>
        <p:nvSpPr>
          <p:cNvPr id="20510" name="Text Box 33"/>
          <p:cNvSpPr txBox="1">
            <a:spLocks noChangeArrowheads="1"/>
          </p:cNvSpPr>
          <p:nvPr/>
        </p:nvSpPr>
        <p:spPr bwMode="auto">
          <a:xfrm>
            <a:off x="5365750" y="3352801"/>
            <a:ext cx="82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( 1 )</a:t>
            </a:r>
          </a:p>
        </p:txBody>
      </p:sp>
      <p:sp>
        <p:nvSpPr>
          <p:cNvPr id="20511" name="Text Box 34"/>
          <p:cNvSpPr txBox="1">
            <a:spLocks noChangeArrowheads="1"/>
          </p:cNvSpPr>
          <p:nvPr/>
        </p:nvSpPr>
        <p:spPr bwMode="auto">
          <a:xfrm>
            <a:off x="6934200" y="2590801"/>
            <a:ext cx="132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1</a:t>
            </a:r>
          </a:p>
        </p:txBody>
      </p:sp>
      <p:sp>
        <p:nvSpPr>
          <p:cNvPr id="20512" name="Text Box 35"/>
          <p:cNvSpPr txBox="1">
            <a:spLocks noChangeArrowheads="1"/>
          </p:cNvSpPr>
          <p:nvPr/>
        </p:nvSpPr>
        <p:spPr bwMode="auto">
          <a:xfrm>
            <a:off x="6934200" y="3048001"/>
            <a:ext cx="1155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 </a:t>
            </a:r>
            <a:r>
              <a:rPr lang="tr-TR" sz="1800" baseline="-25000"/>
              <a:t>eş</a:t>
            </a:r>
            <a:endParaRPr lang="tr-TR" sz="1800"/>
          </a:p>
        </p:txBody>
      </p:sp>
      <p:sp>
        <p:nvSpPr>
          <p:cNvPr id="20513" name="Line 36"/>
          <p:cNvSpPr>
            <a:spLocks noChangeShapeType="1"/>
          </p:cNvSpPr>
          <p:nvPr/>
        </p:nvSpPr>
        <p:spPr bwMode="auto">
          <a:xfrm>
            <a:off x="6934200" y="2971800"/>
            <a:ext cx="742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0514" name="Text Box 37"/>
          <p:cNvSpPr txBox="1">
            <a:spLocks noChangeArrowheads="1"/>
          </p:cNvSpPr>
          <p:nvPr/>
        </p:nvSpPr>
        <p:spPr bwMode="auto">
          <a:xfrm>
            <a:off x="7759700" y="2743201"/>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0515" name="Text Box 38"/>
          <p:cNvSpPr txBox="1">
            <a:spLocks noChangeArrowheads="1"/>
          </p:cNvSpPr>
          <p:nvPr/>
        </p:nvSpPr>
        <p:spPr bwMode="auto">
          <a:xfrm>
            <a:off x="7924800" y="2514601"/>
            <a:ext cx="156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2+1</a:t>
            </a:r>
          </a:p>
        </p:txBody>
      </p:sp>
      <p:sp>
        <p:nvSpPr>
          <p:cNvPr id="20516" name="Line 39"/>
          <p:cNvSpPr>
            <a:spLocks noChangeShapeType="1"/>
          </p:cNvSpPr>
          <p:nvPr/>
        </p:nvSpPr>
        <p:spPr bwMode="auto">
          <a:xfrm>
            <a:off x="8089900" y="2895600"/>
            <a:ext cx="66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0517" name="Text Box 40"/>
          <p:cNvSpPr txBox="1">
            <a:spLocks noChangeArrowheads="1"/>
          </p:cNvSpPr>
          <p:nvPr/>
        </p:nvSpPr>
        <p:spPr bwMode="auto">
          <a:xfrm>
            <a:off x="8255000" y="2971801"/>
            <a:ext cx="82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6</a:t>
            </a:r>
          </a:p>
        </p:txBody>
      </p:sp>
      <p:sp>
        <p:nvSpPr>
          <p:cNvPr id="20518" name="Line 41"/>
          <p:cNvSpPr>
            <a:spLocks noChangeShapeType="1"/>
          </p:cNvSpPr>
          <p:nvPr/>
        </p:nvSpPr>
        <p:spPr bwMode="auto">
          <a:xfrm>
            <a:off x="6273800" y="2971800"/>
            <a:ext cx="41275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0519" name="Text Box 42"/>
          <p:cNvSpPr txBox="1">
            <a:spLocks noChangeArrowheads="1"/>
          </p:cNvSpPr>
          <p:nvPr/>
        </p:nvSpPr>
        <p:spPr bwMode="auto">
          <a:xfrm>
            <a:off x="2724150" y="4038601"/>
            <a:ext cx="156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 </a:t>
            </a:r>
            <a:r>
              <a:rPr lang="tr-TR" sz="1800" baseline="-25000"/>
              <a:t>eş </a:t>
            </a:r>
            <a:r>
              <a:rPr lang="tr-TR" sz="1800"/>
              <a:t> = </a:t>
            </a:r>
          </a:p>
        </p:txBody>
      </p:sp>
      <p:sp>
        <p:nvSpPr>
          <p:cNvPr id="20520" name="Text Box 43"/>
          <p:cNvSpPr txBox="1">
            <a:spLocks noChangeArrowheads="1"/>
          </p:cNvSpPr>
          <p:nvPr/>
        </p:nvSpPr>
        <p:spPr bwMode="auto">
          <a:xfrm>
            <a:off x="3714750" y="3886201"/>
            <a:ext cx="132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6</a:t>
            </a:r>
          </a:p>
        </p:txBody>
      </p:sp>
      <p:sp>
        <p:nvSpPr>
          <p:cNvPr id="20521" name="Line 44"/>
          <p:cNvSpPr>
            <a:spLocks noChangeShapeType="1"/>
          </p:cNvSpPr>
          <p:nvPr/>
        </p:nvSpPr>
        <p:spPr bwMode="auto">
          <a:xfrm>
            <a:off x="3549650" y="4267200"/>
            <a:ext cx="742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0522" name="Text Box 45"/>
          <p:cNvSpPr txBox="1">
            <a:spLocks noChangeArrowheads="1"/>
          </p:cNvSpPr>
          <p:nvPr/>
        </p:nvSpPr>
        <p:spPr bwMode="auto">
          <a:xfrm>
            <a:off x="3632200" y="4267201"/>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3</a:t>
            </a:r>
          </a:p>
        </p:txBody>
      </p:sp>
      <p:sp>
        <p:nvSpPr>
          <p:cNvPr id="20523" name="Text Box 46"/>
          <p:cNvSpPr txBox="1">
            <a:spLocks noChangeArrowheads="1"/>
          </p:cNvSpPr>
          <p:nvPr/>
        </p:nvSpPr>
        <p:spPr bwMode="auto">
          <a:xfrm>
            <a:off x="5283200" y="4114800"/>
            <a:ext cx="1981200" cy="376238"/>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 </a:t>
            </a:r>
            <a:r>
              <a:rPr lang="tr-TR" sz="1800" baseline="-25000"/>
              <a:t>eş </a:t>
            </a:r>
            <a:r>
              <a:rPr lang="tr-TR" sz="1800"/>
              <a:t>= 2 </a:t>
            </a:r>
            <a:r>
              <a:rPr lang="tr-TR" sz="1800">
                <a:sym typeface="Symbol" pitchFamily="18" charset="2"/>
              </a:rPr>
              <a:t></a:t>
            </a:r>
            <a:endParaRPr lang="tr-TR" sz="1800"/>
          </a:p>
        </p:txBody>
      </p:sp>
      <p:sp>
        <p:nvSpPr>
          <p:cNvPr id="20524" name="Line 47"/>
          <p:cNvSpPr>
            <a:spLocks noChangeShapeType="1"/>
          </p:cNvSpPr>
          <p:nvPr/>
        </p:nvSpPr>
        <p:spPr bwMode="auto">
          <a:xfrm>
            <a:off x="4540250" y="4267200"/>
            <a:ext cx="4953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Tree>
    <p:extLst>
      <p:ext uri="{BB962C8B-B14F-4D97-AF65-F5344CB8AC3E}">
        <p14:creationId xmlns:p14="http://schemas.microsoft.com/office/powerpoint/2010/main" val="2930446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21507" name="Text Box 5"/>
          <p:cNvSpPr txBox="1">
            <a:spLocks noChangeArrowheads="1"/>
          </p:cNvSpPr>
          <p:nvPr/>
        </p:nvSpPr>
        <p:spPr bwMode="auto">
          <a:xfrm>
            <a:off x="247650" y="533401"/>
            <a:ext cx="94107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3200"/>
              <a:t>SORU 2 :  3 Ohm, 6 Ohm ve 12 Ohm’ luk üç direnci bir elektrik devresine paralel olarak bağlayınız?</a:t>
            </a:r>
          </a:p>
        </p:txBody>
      </p:sp>
      <p:sp>
        <p:nvSpPr>
          <p:cNvPr id="21508" name="Text Box 6"/>
          <p:cNvSpPr txBox="1">
            <a:spLocks noChangeArrowheads="1"/>
          </p:cNvSpPr>
          <p:nvPr/>
        </p:nvSpPr>
        <p:spPr bwMode="auto">
          <a:xfrm>
            <a:off x="330200" y="2286001"/>
            <a:ext cx="87503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r>
              <a:rPr lang="tr-TR" sz="3200"/>
              <a:t>SORU 3 : 4 Ohm,5 Ohm ve 20 Ohm’ luk üç direnç birbirlerine paralel olarak bağlanmıştır.Toplam direnci bulunuz?</a:t>
            </a:r>
          </a:p>
        </p:txBody>
      </p:sp>
      <p:sp>
        <p:nvSpPr>
          <p:cNvPr id="21509" name="Rectangle 7"/>
          <p:cNvSpPr>
            <a:spLocks noChangeArrowheads="1"/>
          </p:cNvSpPr>
          <p:nvPr/>
        </p:nvSpPr>
        <p:spPr bwMode="auto">
          <a:xfrm>
            <a:off x="742950" y="4267201"/>
            <a:ext cx="8255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sz="3200"/>
              <a:t>SORU 4 : 6 Ohm ve 12 Ohm’ luk iki direnç paralel olarak bağlanmıştır.Toplam direnci bulunuz?</a:t>
            </a:r>
          </a:p>
        </p:txBody>
      </p:sp>
    </p:spTree>
    <p:extLst>
      <p:ext uri="{BB962C8B-B14F-4D97-AF65-F5344CB8AC3E}">
        <p14:creationId xmlns:p14="http://schemas.microsoft.com/office/powerpoint/2010/main" val="4249830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descr="Su damlaları"/>
          <p:cNvSpPr>
            <a:spLocks noChangeArrowheads="1"/>
          </p:cNvSpPr>
          <p:nvPr/>
        </p:nvSpPr>
        <p:spPr bwMode="auto">
          <a:xfrm flipV="1">
            <a:off x="5773342" y="6702425"/>
            <a:ext cx="49873" cy="46038"/>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31" name="Text Box 3"/>
          <p:cNvSpPr txBox="1">
            <a:spLocks noChangeArrowheads="1"/>
          </p:cNvSpPr>
          <p:nvPr/>
        </p:nvSpPr>
        <p:spPr bwMode="auto">
          <a:xfrm>
            <a:off x="412750" y="1295401"/>
            <a:ext cx="908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22532" name="Text Box 5"/>
          <p:cNvSpPr txBox="1">
            <a:spLocks noChangeArrowheads="1"/>
          </p:cNvSpPr>
          <p:nvPr/>
        </p:nvSpPr>
        <p:spPr bwMode="auto">
          <a:xfrm>
            <a:off x="0" y="685801"/>
            <a:ext cx="990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r>
              <a:rPr lang="tr-TR" sz="1800">
                <a:solidFill>
                  <a:srgbClr val="008000"/>
                </a:solidFill>
              </a:rPr>
              <a:t>C )  DİRENÇLERİN KARIŞIK BAĞLANMASI</a:t>
            </a:r>
          </a:p>
        </p:txBody>
      </p:sp>
      <p:sp>
        <p:nvSpPr>
          <p:cNvPr id="22533" name="Text Box 6"/>
          <p:cNvSpPr txBox="1">
            <a:spLocks noChangeArrowheads="1"/>
          </p:cNvSpPr>
          <p:nvPr/>
        </p:nvSpPr>
        <p:spPr bwMode="auto">
          <a:xfrm>
            <a:off x="412750" y="1143000"/>
            <a:ext cx="8997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Bir elektrik devresinde; dirençler hem seri hem de paralel  bağlanmış olarak karışık halde bulunabilir.</a:t>
            </a:r>
          </a:p>
        </p:txBody>
      </p:sp>
      <p:sp>
        <p:nvSpPr>
          <p:cNvPr id="22534" name="Line 7"/>
          <p:cNvSpPr>
            <a:spLocks noChangeShapeType="1"/>
          </p:cNvSpPr>
          <p:nvPr/>
        </p:nvSpPr>
        <p:spPr bwMode="auto">
          <a:xfrm flipV="1">
            <a:off x="1981200" y="2286000"/>
            <a:ext cx="4127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35" name="Line 8"/>
          <p:cNvSpPr>
            <a:spLocks noChangeShapeType="1"/>
          </p:cNvSpPr>
          <p:nvPr/>
        </p:nvSpPr>
        <p:spPr bwMode="auto">
          <a:xfrm flipV="1">
            <a:off x="3384550" y="2286000"/>
            <a:ext cx="99060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36" name="Line 9"/>
          <p:cNvSpPr>
            <a:spLocks noChangeShapeType="1"/>
          </p:cNvSpPr>
          <p:nvPr/>
        </p:nvSpPr>
        <p:spPr bwMode="auto">
          <a:xfrm flipV="1">
            <a:off x="5365750" y="2286000"/>
            <a:ext cx="4127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37" name="Line 10"/>
          <p:cNvSpPr>
            <a:spLocks noChangeShapeType="1"/>
          </p:cNvSpPr>
          <p:nvPr/>
        </p:nvSpPr>
        <p:spPr bwMode="auto">
          <a:xfrm>
            <a:off x="1981200" y="3352800"/>
            <a:ext cx="132080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38" name="Line 11"/>
          <p:cNvSpPr>
            <a:spLocks noChangeShapeType="1"/>
          </p:cNvSpPr>
          <p:nvPr/>
        </p:nvSpPr>
        <p:spPr bwMode="auto">
          <a:xfrm>
            <a:off x="4292600" y="3352800"/>
            <a:ext cx="148590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39" name="Line 12"/>
          <p:cNvSpPr>
            <a:spLocks noChangeShapeType="1"/>
          </p:cNvSpPr>
          <p:nvPr/>
        </p:nvSpPr>
        <p:spPr bwMode="auto">
          <a:xfrm>
            <a:off x="5778500" y="2819400"/>
            <a:ext cx="9080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40" name="Line 13"/>
          <p:cNvSpPr>
            <a:spLocks noChangeShapeType="1"/>
          </p:cNvSpPr>
          <p:nvPr/>
        </p:nvSpPr>
        <p:spPr bwMode="auto">
          <a:xfrm>
            <a:off x="7677150" y="2819400"/>
            <a:ext cx="2476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41" name="Line 14"/>
          <p:cNvSpPr>
            <a:spLocks noChangeShapeType="1"/>
          </p:cNvSpPr>
          <p:nvPr/>
        </p:nvSpPr>
        <p:spPr bwMode="auto">
          <a:xfrm>
            <a:off x="8915400" y="2819400"/>
            <a:ext cx="2476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42" name="Line 15"/>
          <p:cNvSpPr>
            <a:spLocks noChangeShapeType="1"/>
          </p:cNvSpPr>
          <p:nvPr/>
        </p:nvSpPr>
        <p:spPr bwMode="auto">
          <a:xfrm>
            <a:off x="9163050" y="2819400"/>
            <a:ext cx="0" cy="160020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43" name="Line 16"/>
          <p:cNvSpPr>
            <a:spLocks noChangeShapeType="1"/>
          </p:cNvSpPr>
          <p:nvPr/>
        </p:nvSpPr>
        <p:spPr bwMode="auto">
          <a:xfrm flipH="1">
            <a:off x="7512050" y="4419600"/>
            <a:ext cx="165100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44" name="Line 17"/>
          <p:cNvSpPr>
            <a:spLocks noChangeShapeType="1"/>
          </p:cNvSpPr>
          <p:nvPr/>
        </p:nvSpPr>
        <p:spPr bwMode="auto">
          <a:xfrm flipH="1">
            <a:off x="4540250" y="4419600"/>
            <a:ext cx="23939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45" name="Line 18"/>
          <p:cNvSpPr>
            <a:spLocks noChangeShapeType="1"/>
          </p:cNvSpPr>
          <p:nvPr/>
        </p:nvSpPr>
        <p:spPr bwMode="auto">
          <a:xfrm>
            <a:off x="577850" y="2819400"/>
            <a:ext cx="0" cy="160020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46" name="Line 19"/>
          <p:cNvSpPr>
            <a:spLocks noChangeShapeType="1"/>
          </p:cNvSpPr>
          <p:nvPr/>
        </p:nvSpPr>
        <p:spPr bwMode="auto">
          <a:xfrm>
            <a:off x="577850" y="4419600"/>
            <a:ext cx="32194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47" name="Line 20"/>
          <p:cNvSpPr>
            <a:spLocks noChangeShapeType="1"/>
          </p:cNvSpPr>
          <p:nvPr/>
        </p:nvSpPr>
        <p:spPr bwMode="auto">
          <a:xfrm flipH="1">
            <a:off x="577850" y="2819400"/>
            <a:ext cx="14033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48" name="Line 21"/>
          <p:cNvSpPr>
            <a:spLocks noChangeShapeType="1"/>
          </p:cNvSpPr>
          <p:nvPr/>
        </p:nvSpPr>
        <p:spPr bwMode="auto">
          <a:xfrm>
            <a:off x="1981200" y="2286000"/>
            <a:ext cx="0" cy="106680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49" name="Line 22"/>
          <p:cNvSpPr>
            <a:spLocks noChangeShapeType="1"/>
          </p:cNvSpPr>
          <p:nvPr/>
        </p:nvSpPr>
        <p:spPr bwMode="auto">
          <a:xfrm>
            <a:off x="5778500" y="2286000"/>
            <a:ext cx="0" cy="106680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50" name="Line 23"/>
          <p:cNvSpPr>
            <a:spLocks noChangeShapeType="1"/>
          </p:cNvSpPr>
          <p:nvPr/>
        </p:nvSpPr>
        <p:spPr bwMode="auto">
          <a:xfrm>
            <a:off x="1898650" y="2819400"/>
            <a:ext cx="14033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51" name="Line 24"/>
          <p:cNvSpPr>
            <a:spLocks noChangeShapeType="1"/>
          </p:cNvSpPr>
          <p:nvPr/>
        </p:nvSpPr>
        <p:spPr bwMode="auto">
          <a:xfrm>
            <a:off x="4292600" y="2819400"/>
            <a:ext cx="1733550" cy="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52" name="Freeform 25"/>
          <p:cNvSpPr>
            <a:spLocks/>
          </p:cNvSpPr>
          <p:nvPr/>
        </p:nvSpPr>
        <p:spPr bwMode="auto">
          <a:xfrm>
            <a:off x="2393950" y="2209800"/>
            <a:ext cx="990600" cy="3048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53" name="Freeform 26"/>
          <p:cNvSpPr>
            <a:spLocks/>
          </p:cNvSpPr>
          <p:nvPr/>
        </p:nvSpPr>
        <p:spPr bwMode="auto">
          <a:xfrm>
            <a:off x="4375150" y="2209800"/>
            <a:ext cx="990600" cy="3048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54" name="Freeform 27"/>
          <p:cNvSpPr>
            <a:spLocks/>
          </p:cNvSpPr>
          <p:nvPr/>
        </p:nvSpPr>
        <p:spPr bwMode="auto">
          <a:xfrm>
            <a:off x="3302000" y="2743200"/>
            <a:ext cx="990600" cy="3048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55" name="Freeform 28"/>
          <p:cNvSpPr>
            <a:spLocks/>
          </p:cNvSpPr>
          <p:nvPr/>
        </p:nvSpPr>
        <p:spPr bwMode="auto">
          <a:xfrm>
            <a:off x="3302000" y="3276600"/>
            <a:ext cx="990600" cy="3048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56" name="Freeform 29"/>
          <p:cNvSpPr>
            <a:spLocks/>
          </p:cNvSpPr>
          <p:nvPr/>
        </p:nvSpPr>
        <p:spPr bwMode="auto">
          <a:xfrm>
            <a:off x="6686550" y="2743200"/>
            <a:ext cx="990600" cy="3048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57" name="Freeform 30"/>
          <p:cNvSpPr>
            <a:spLocks/>
          </p:cNvSpPr>
          <p:nvPr/>
        </p:nvSpPr>
        <p:spPr bwMode="auto">
          <a:xfrm>
            <a:off x="7924800" y="2743200"/>
            <a:ext cx="990600" cy="3048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58" name="Oval 31"/>
          <p:cNvSpPr>
            <a:spLocks noChangeArrowheads="1"/>
          </p:cNvSpPr>
          <p:nvPr/>
        </p:nvSpPr>
        <p:spPr bwMode="auto">
          <a:xfrm>
            <a:off x="6851650" y="4343400"/>
            <a:ext cx="8255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59" name="Oval 32"/>
          <p:cNvSpPr>
            <a:spLocks noChangeArrowheads="1"/>
          </p:cNvSpPr>
          <p:nvPr/>
        </p:nvSpPr>
        <p:spPr bwMode="auto">
          <a:xfrm>
            <a:off x="7512050" y="4267200"/>
            <a:ext cx="8255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60" name="Line 33"/>
          <p:cNvSpPr>
            <a:spLocks noChangeShapeType="1"/>
          </p:cNvSpPr>
          <p:nvPr/>
        </p:nvSpPr>
        <p:spPr bwMode="auto">
          <a:xfrm flipV="1">
            <a:off x="6934200" y="4267200"/>
            <a:ext cx="66040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61" name="Line 34"/>
          <p:cNvSpPr>
            <a:spLocks noChangeShapeType="1"/>
          </p:cNvSpPr>
          <p:nvPr/>
        </p:nvSpPr>
        <p:spPr bwMode="auto">
          <a:xfrm>
            <a:off x="4540250" y="4267200"/>
            <a:ext cx="0" cy="3048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62" name="Line 35"/>
          <p:cNvSpPr>
            <a:spLocks noChangeShapeType="1"/>
          </p:cNvSpPr>
          <p:nvPr/>
        </p:nvSpPr>
        <p:spPr bwMode="auto">
          <a:xfrm>
            <a:off x="4375150" y="4191000"/>
            <a:ext cx="0" cy="4572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63" name="Line 36"/>
          <p:cNvSpPr>
            <a:spLocks noChangeShapeType="1"/>
          </p:cNvSpPr>
          <p:nvPr/>
        </p:nvSpPr>
        <p:spPr bwMode="auto">
          <a:xfrm>
            <a:off x="3797300" y="4191000"/>
            <a:ext cx="0" cy="4572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64" name="Line 37"/>
          <p:cNvSpPr>
            <a:spLocks noChangeShapeType="1"/>
          </p:cNvSpPr>
          <p:nvPr/>
        </p:nvSpPr>
        <p:spPr bwMode="auto">
          <a:xfrm>
            <a:off x="3962400" y="4267200"/>
            <a:ext cx="0" cy="3048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65" name="Line 38"/>
          <p:cNvSpPr>
            <a:spLocks noChangeShapeType="1"/>
          </p:cNvSpPr>
          <p:nvPr/>
        </p:nvSpPr>
        <p:spPr bwMode="auto">
          <a:xfrm>
            <a:off x="3962400" y="4419600"/>
            <a:ext cx="41275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566" name="Text Box 39"/>
          <p:cNvSpPr txBox="1">
            <a:spLocks noChangeArrowheads="1"/>
          </p:cNvSpPr>
          <p:nvPr/>
        </p:nvSpPr>
        <p:spPr bwMode="auto">
          <a:xfrm>
            <a:off x="2724150" y="1828801"/>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1</a:t>
            </a:r>
            <a:endParaRPr lang="tr-TR" sz="1800"/>
          </a:p>
        </p:txBody>
      </p:sp>
      <p:sp>
        <p:nvSpPr>
          <p:cNvPr id="22567" name="Text Box 40"/>
          <p:cNvSpPr txBox="1">
            <a:spLocks noChangeArrowheads="1"/>
          </p:cNvSpPr>
          <p:nvPr/>
        </p:nvSpPr>
        <p:spPr bwMode="auto">
          <a:xfrm>
            <a:off x="4705350" y="1752601"/>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2</a:t>
            </a:r>
            <a:endParaRPr lang="tr-TR" sz="1800"/>
          </a:p>
        </p:txBody>
      </p:sp>
      <p:sp>
        <p:nvSpPr>
          <p:cNvPr id="22568" name="Text Box 41"/>
          <p:cNvSpPr txBox="1">
            <a:spLocks noChangeArrowheads="1"/>
          </p:cNvSpPr>
          <p:nvPr/>
        </p:nvSpPr>
        <p:spPr bwMode="auto">
          <a:xfrm>
            <a:off x="3632200" y="2362201"/>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3</a:t>
            </a:r>
            <a:endParaRPr lang="tr-TR" sz="1800"/>
          </a:p>
        </p:txBody>
      </p:sp>
      <p:sp>
        <p:nvSpPr>
          <p:cNvPr id="22569" name="Text Box 42"/>
          <p:cNvSpPr txBox="1">
            <a:spLocks noChangeArrowheads="1"/>
          </p:cNvSpPr>
          <p:nvPr/>
        </p:nvSpPr>
        <p:spPr bwMode="auto">
          <a:xfrm>
            <a:off x="4127500" y="2971801"/>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4</a:t>
            </a:r>
            <a:endParaRPr lang="tr-TR" sz="1800"/>
          </a:p>
        </p:txBody>
      </p:sp>
      <p:sp>
        <p:nvSpPr>
          <p:cNvPr id="22570" name="Text Box 43"/>
          <p:cNvSpPr txBox="1">
            <a:spLocks noChangeArrowheads="1"/>
          </p:cNvSpPr>
          <p:nvPr/>
        </p:nvSpPr>
        <p:spPr bwMode="auto">
          <a:xfrm>
            <a:off x="6934200" y="2362201"/>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5</a:t>
            </a:r>
            <a:endParaRPr lang="tr-TR" sz="1800"/>
          </a:p>
        </p:txBody>
      </p:sp>
      <p:sp>
        <p:nvSpPr>
          <p:cNvPr id="22571" name="Text Box 44"/>
          <p:cNvSpPr txBox="1">
            <a:spLocks noChangeArrowheads="1"/>
          </p:cNvSpPr>
          <p:nvPr/>
        </p:nvSpPr>
        <p:spPr bwMode="auto">
          <a:xfrm>
            <a:off x="8255000" y="2286001"/>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6</a:t>
            </a:r>
            <a:endParaRPr lang="tr-TR" sz="1800"/>
          </a:p>
        </p:txBody>
      </p:sp>
      <p:sp>
        <p:nvSpPr>
          <p:cNvPr id="22572" name="Text Box 45"/>
          <p:cNvSpPr txBox="1">
            <a:spLocks noChangeArrowheads="1"/>
          </p:cNvSpPr>
          <p:nvPr/>
        </p:nvSpPr>
        <p:spPr bwMode="auto">
          <a:xfrm>
            <a:off x="3467100" y="3962400"/>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2573" name="Text Box 46"/>
          <p:cNvSpPr txBox="1">
            <a:spLocks noChangeArrowheads="1"/>
          </p:cNvSpPr>
          <p:nvPr/>
        </p:nvSpPr>
        <p:spPr bwMode="auto">
          <a:xfrm>
            <a:off x="3879850" y="3886201"/>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2574" name="Text Box 47"/>
          <p:cNvSpPr txBox="1">
            <a:spLocks noChangeArrowheads="1"/>
          </p:cNvSpPr>
          <p:nvPr/>
        </p:nvSpPr>
        <p:spPr bwMode="auto">
          <a:xfrm>
            <a:off x="4127500" y="3886201"/>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2575" name="Text Box 48"/>
          <p:cNvSpPr txBox="1">
            <a:spLocks noChangeArrowheads="1"/>
          </p:cNvSpPr>
          <p:nvPr/>
        </p:nvSpPr>
        <p:spPr bwMode="auto">
          <a:xfrm>
            <a:off x="4540250" y="3886201"/>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2576" name="Text Box 49"/>
          <p:cNvSpPr txBox="1">
            <a:spLocks noChangeArrowheads="1"/>
          </p:cNvSpPr>
          <p:nvPr/>
        </p:nvSpPr>
        <p:spPr bwMode="auto">
          <a:xfrm>
            <a:off x="495300" y="5029200"/>
            <a:ext cx="89154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Yukarıdaki devrede paralel ve seri bağlı dirençler hangisidir?</a:t>
            </a:r>
          </a:p>
          <a:p>
            <a:pPr>
              <a:spcBef>
                <a:spcPct val="50000"/>
              </a:spcBef>
            </a:pPr>
            <a:r>
              <a:rPr lang="tr-TR" sz="1800"/>
              <a:t>R</a:t>
            </a:r>
            <a:r>
              <a:rPr lang="tr-TR" sz="1800" baseline="-25000"/>
              <a:t>1 = </a:t>
            </a:r>
            <a:r>
              <a:rPr lang="tr-TR" sz="1800"/>
              <a:t>1 ohm    R</a:t>
            </a:r>
            <a:r>
              <a:rPr lang="tr-TR" sz="1800" baseline="-25000"/>
              <a:t>2</a:t>
            </a:r>
            <a:r>
              <a:rPr lang="tr-TR" sz="1800"/>
              <a:t> = 2 ohm   R</a:t>
            </a:r>
            <a:r>
              <a:rPr lang="tr-TR" sz="1800" baseline="-25000"/>
              <a:t>3</a:t>
            </a:r>
            <a:r>
              <a:rPr lang="tr-TR" sz="1800"/>
              <a:t> = 2 ohm  R</a:t>
            </a:r>
            <a:r>
              <a:rPr lang="tr-TR" sz="1800" baseline="-25000"/>
              <a:t>4</a:t>
            </a:r>
            <a:r>
              <a:rPr lang="tr-TR" sz="1800"/>
              <a:t> = 6 ohm  R</a:t>
            </a:r>
            <a:r>
              <a:rPr lang="tr-TR" sz="1800" baseline="-25000"/>
              <a:t>5</a:t>
            </a:r>
            <a:r>
              <a:rPr lang="tr-TR" sz="1800"/>
              <a:t> = 5 ohm </a:t>
            </a:r>
            <a:r>
              <a:rPr lang="tr-TR" sz="1800" baseline="-25000"/>
              <a:t> </a:t>
            </a:r>
            <a:r>
              <a:rPr lang="tr-TR" sz="1800"/>
              <a:t>R</a:t>
            </a:r>
            <a:r>
              <a:rPr lang="tr-TR" sz="1800" baseline="-25000"/>
              <a:t>6 </a:t>
            </a:r>
            <a:r>
              <a:rPr lang="tr-TR" sz="1800"/>
              <a:t>=  4 ohm ise eşdeğer direnç kaç ohm’dur? </a:t>
            </a:r>
          </a:p>
        </p:txBody>
      </p:sp>
    </p:spTree>
    <p:extLst>
      <p:ext uri="{BB962C8B-B14F-4D97-AF65-F5344CB8AC3E}">
        <p14:creationId xmlns:p14="http://schemas.microsoft.com/office/powerpoint/2010/main" val="1539880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0" y="2895601"/>
            <a:ext cx="990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  </a:t>
            </a:r>
          </a:p>
        </p:txBody>
      </p:sp>
      <p:sp>
        <p:nvSpPr>
          <p:cNvPr id="23555" name="Text Box 4"/>
          <p:cNvSpPr txBox="1">
            <a:spLocks noChangeArrowheads="1"/>
          </p:cNvSpPr>
          <p:nvPr/>
        </p:nvSpPr>
        <p:spPr bwMode="auto">
          <a:xfrm>
            <a:off x="165100" y="304800"/>
            <a:ext cx="9740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SORU 5 : Aşağıdaki devrede bağlı olarak verilen dirençlerin toplam direnç değerini bulunuz?</a:t>
            </a:r>
          </a:p>
        </p:txBody>
      </p:sp>
      <p:sp>
        <p:nvSpPr>
          <p:cNvPr id="23556" name="Freeform 5"/>
          <p:cNvSpPr>
            <a:spLocks/>
          </p:cNvSpPr>
          <p:nvPr/>
        </p:nvSpPr>
        <p:spPr bwMode="auto">
          <a:xfrm>
            <a:off x="4127500" y="990600"/>
            <a:ext cx="990600" cy="1524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57" name="Freeform 6"/>
          <p:cNvSpPr>
            <a:spLocks/>
          </p:cNvSpPr>
          <p:nvPr/>
        </p:nvSpPr>
        <p:spPr bwMode="auto">
          <a:xfrm>
            <a:off x="5530850" y="990600"/>
            <a:ext cx="990600" cy="1524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58" name="Freeform 7"/>
          <p:cNvSpPr>
            <a:spLocks/>
          </p:cNvSpPr>
          <p:nvPr/>
        </p:nvSpPr>
        <p:spPr bwMode="auto">
          <a:xfrm>
            <a:off x="7346950" y="1295400"/>
            <a:ext cx="1073150" cy="1524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59" name="Freeform 8"/>
          <p:cNvSpPr>
            <a:spLocks/>
          </p:cNvSpPr>
          <p:nvPr/>
        </p:nvSpPr>
        <p:spPr bwMode="auto">
          <a:xfrm>
            <a:off x="5035550" y="1447800"/>
            <a:ext cx="990600" cy="152400"/>
          </a:xfrm>
          <a:custGeom>
            <a:avLst/>
            <a:gdLst>
              <a:gd name="T0" fmla="*/ 0 w 576"/>
              <a:gd name="T1" fmla="*/ 2147483647 h 192"/>
              <a:gd name="T2" fmla="*/ 2147483647 w 576"/>
              <a:gd name="T3" fmla="*/ 2147483647 h 192"/>
              <a:gd name="T4" fmla="*/ 2147483647 w 576"/>
              <a:gd name="T5" fmla="*/ 0 h 192"/>
              <a:gd name="T6" fmla="*/ 2147483647 w 576"/>
              <a:gd name="T7" fmla="*/ 2147483647 h 192"/>
              <a:gd name="T8" fmla="*/ 2147483647 w 576"/>
              <a:gd name="T9" fmla="*/ 0 h 192"/>
              <a:gd name="T10" fmla="*/ 2147483647 w 576"/>
              <a:gd name="T11" fmla="*/ 2147483647 h 192"/>
              <a:gd name="T12" fmla="*/ 2147483647 w 576"/>
              <a:gd name="T13" fmla="*/ 0 h 192"/>
              <a:gd name="T14" fmla="*/ 2147483647 w 576"/>
              <a:gd name="T15" fmla="*/ 2147483647 h 192"/>
              <a:gd name="T16" fmla="*/ 2147483647 w 576"/>
              <a:gd name="T17" fmla="*/ 2147483647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 h="192">
                <a:moveTo>
                  <a:pt x="0" y="48"/>
                </a:moveTo>
                <a:lnTo>
                  <a:pt x="96" y="192"/>
                </a:lnTo>
                <a:lnTo>
                  <a:pt x="144" y="0"/>
                </a:lnTo>
                <a:lnTo>
                  <a:pt x="240" y="192"/>
                </a:lnTo>
                <a:lnTo>
                  <a:pt x="288" y="0"/>
                </a:lnTo>
                <a:lnTo>
                  <a:pt x="384" y="192"/>
                </a:lnTo>
                <a:lnTo>
                  <a:pt x="432" y="0"/>
                </a:lnTo>
                <a:lnTo>
                  <a:pt x="528" y="192"/>
                </a:lnTo>
                <a:lnTo>
                  <a:pt x="576" y="48"/>
                </a:ln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60" name="Line 9"/>
          <p:cNvSpPr>
            <a:spLocks noChangeShapeType="1"/>
          </p:cNvSpPr>
          <p:nvPr/>
        </p:nvSpPr>
        <p:spPr bwMode="auto">
          <a:xfrm>
            <a:off x="5118100" y="1066800"/>
            <a:ext cx="4127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61" name="Line 10"/>
          <p:cNvSpPr>
            <a:spLocks noChangeShapeType="1"/>
          </p:cNvSpPr>
          <p:nvPr/>
        </p:nvSpPr>
        <p:spPr bwMode="auto">
          <a:xfrm>
            <a:off x="6521450" y="1066800"/>
            <a:ext cx="3302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62" name="Line 11"/>
          <p:cNvSpPr>
            <a:spLocks noChangeShapeType="1"/>
          </p:cNvSpPr>
          <p:nvPr/>
        </p:nvSpPr>
        <p:spPr bwMode="auto">
          <a:xfrm>
            <a:off x="6026150" y="1524000"/>
            <a:ext cx="7429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63" name="Line 12"/>
          <p:cNvSpPr>
            <a:spLocks noChangeShapeType="1"/>
          </p:cNvSpPr>
          <p:nvPr/>
        </p:nvSpPr>
        <p:spPr bwMode="auto">
          <a:xfrm>
            <a:off x="7016750" y="1295400"/>
            <a:ext cx="4127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64" name="Line 13"/>
          <p:cNvSpPr>
            <a:spLocks noChangeShapeType="1"/>
          </p:cNvSpPr>
          <p:nvPr/>
        </p:nvSpPr>
        <p:spPr bwMode="auto">
          <a:xfrm>
            <a:off x="6851650" y="1066800"/>
            <a:ext cx="1651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65" name="Line 14"/>
          <p:cNvSpPr>
            <a:spLocks noChangeShapeType="1"/>
          </p:cNvSpPr>
          <p:nvPr/>
        </p:nvSpPr>
        <p:spPr bwMode="auto">
          <a:xfrm flipV="1">
            <a:off x="6769100" y="1295400"/>
            <a:ext cx="24765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66" name="Line 15"/>
          <p:cNvSpPr>
            <a:spLocks noChangeShapeType="1"/>
          </p:cNvSpPr>
          <p:nvPr/>
        </p:nvSpPr>
        <p:spPr bwMode="auto">
          <a:xfrm flipH="1">
            <a:off x="3549650" y="1524000"/>
            <a:ext cx="14859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67" name="Line 16"/>
          <p:cNvSpPr>
            <a:spLocks noChangeShapeType="1"/>
          </p:cNvSpPr>
          <p:nvPr/>
        </p:nvSpPr>
        <p:spPr bwMode="auto">
          <a:xfrm flipH="1">
            <a:off x="3549650" y="1066800"/>
            <a:ext cx="5778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68" name="Line 17"/>
          <p:cNvSpPr>
            <a:spLocks noChangeShapeType="1"/>
          </p:cNvSpPr>
          <p:nvPr/>
        </p:nvSpPr>
        <p:spPr bwMode="auto">
          <a:xfrm flipH="1">
            <a:off x="2476500" y="1295400"/>
            <a:ext cx="6604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69" name="Line 18"/>
          <p:cNvSpPr>
            <a:spLocks noChangeShapeType="1"/>
          </p:cNvSpPr>
          <p:nvPr/>
        </p:nvSpPr>
        <p:spPr bwMode="auto">
          <a:xfrm flipH="1">
            <a:off x="3136900" y="1066800"/>
            <a:ext cx="41275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70" name="Line 19"/>
          <p:cNvSpPr>
            <a:spLocks noChangeShapeType="1"/>
          </p:cNvSpPr>
          <p:nvPr/>
        </p:nvSpPr>
        <p:spPr bwMode="auto">
          <a:xfrm>
            <a:off x="3136900" y="1295400"/>
            <a:ext cx="41275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71" name="Line 20"/>
          <p:cNvSpPr>
            <a:spLocks noChangeShapeType="1"/>
          </p:cNvSpPr>
          <p:nvPr/>
        </p:nvSpPr>
        <p:spPr bwMode="auto">
          <a:xfrm>
            <a:off x="8420100" y="1371600"/>
            <a:ext cx="2476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72" name="Line 21"/>
          <p:cNvSpPr>
            <a:spLocks noChangeShapeType="1"/>
          </p:cNvSpPr>
          <p:nvPr/>
        </p:nvSpPr>
        <p:spPr bwMode="auto">
          <a:xfrm>
            <a:off x="8667750" y="1371600"/>
            <a:ext cx="0" cy="9144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73" name="Line 22"/>
          <p:cNvSpPr>
            <a:spLocks noChangeShapeType="1"/>
          </p:cNvSpPr>
          <p:nvPr/>
        </p:nvSpPr>
        <p:spPr bwMode="auto">
          <a:xfrm>
            <a:off x="2476500" y="1295400"/>
            <a:ext cx="0" cy="8382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74" name="Text Box 23"/>
          <p:cNvSpPr txBox="1">
            <a:spLocks noChangeArrowheads="1"/>
          </p:cNvSpPr>
          <p:nvPr/>
        </p:nvSpPr>
        <p:spPr bwMode="auto">
          <a:xfrm>
            <a:off x="4044950" y="1143000"/>
            <a:ext cx="264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R</a:t>
            </a:r>
            <a:r>
              <a:rPr lang="tr-TR" baseline="-25000"/>
              <a:t>2</a:t>
            </a:r>
            <a:r>
              <a:rPr lang="tr-TR"/>
              <a:t> =4</a:t>
            </a:r>
            <a:r>
              <a:rPr lang="tr-TR">
                <a:sym typeface="Symbol" pitchFamily="18" charset="2"/>
              </a:rPr>
              <a:t>                      R</a:t>
            </a:r>
            <a:r>
              <a:rPr lang="tr-TR" baseline="-25000">
                <a:sym typeface="Symbol" pitchFamily="18" charset="2"/>
              </a:rPr>
              <a:t>3</a:t>
            </a:r>
            <a:r>
              <a:rPr lang="tr-TR">
                <a:sym typeface="Symbol" pitchFamily="18" charset="2"/>
              </a:rPr>
              <a:t>  =2 </a:t>
            </a:r>
            <a:endParaRPr lang="tr-TR"/>
          </a:p>
        </p:txBody>
      </p:sp>
      <p:sp>
        <p:nvSpPr>
          <p:cNvPr id="23575" name="Text Box 24"/>
          <p:cNvSpPr txBox="1">
            <a:spLocks noChangeArrowheads="1"/>
          </p:cNvSpPr>
          <p:nvPr/>
        </p:nvSpPr>
        <p:spPr bwMode="auto">
          <a:xfrm>
            <a:off x="5118100" y="1600200"/>
            <a:ext cx="1403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R</a:t>
            </a:r>
            <a:r>
              <a:rPr lang="tr-TR" baseline="-25000"/>
              <a:t>1</a:t>
            </a:r>
            <a:r>
              <a:rPr lang="tr-TR"/>
              <a:t> = 3 </a:t>
            </a:r>
            <a:r>
              <a:rPr lang="tr-TR">
                <a:sym typeface="Symbol" pitchFamily="18" charset="2"/>
              </a:rPr>
              <a:t></a:t>
            </a:r>
            <a:endParaRPr lang="tr-TR"/>
          </a:p>
        </p:txBody>
      </p:sp>
      <p:sp>
        <p:nvSpPr>
          <p:cNvPr id="23576" name="Text Box 25"/>
          <p:cNvSpPr txBox="1">
            <a:spLocks noChangeArrowheads="1"/>
          </p:cNvSpPr>
          <p:nvPr/>
        </p:nvSpPr>
        <p:spPr bwMode="auto">
          <a:xfrm>
            <a:off x="7346950" y="1524000"/>
            <a:ext cx="1238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R</a:t>
            </a:r>
            <a:r>
              <a:rPr lang="tr-TR" baseline="-25000"/>
              <a:t>4 </a:t>
            </a:r>
            <a:r>
              <a:rPr lang="tr-TR"/>
              <a:t>= 5 </a:t>
            </a:r>
            <a:r>
              <a:rPr lang="tr-TR">
                <a:sym typeface="Symbol" pitchFamily="18" charset="2"/>
              </a:rPr>
              <a:t></a:t>
            </a:r>
            <a:endParaRPr lang="tr-TR"/>
          </a:p>
        </p:txBody>
      </p:sp>
      <p:sp>
        <p:nvSpPr>
          <p:cNvPr id="23577" name="Line 26"/>
          <p:cNvSpPr>
            <a:spLocks noChangeShapeType="1"/>
          </p:cNvSpPr>
          <p:nvPr/>
        </p:nvSpPr>
        <p:spPr bwMode="auto">
          <a:xfrm flipV="1">
            <a:off x="2476500" y="1524000"/>
            <a:ext cx="0" cy="1524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78" name="Line 27"/>
          <p:cNvSpPr>
            <a:spLocks noChangeShapeType="1"/>
          </p:cNvSpPr>
          <p:nvPr/>
        </p:nvSpPr>
        <p:spPr bwMode="auto">
          <a:xfrm>
            <a:off x="8667750" y="1905000"/>
            <a:ext cx="0" cy="762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79" name="Text Box 28"/>
          <p:cNvSpPr txBox="1">
            <a:spLocks noChangeArrowheads="1"/>
          </p:cNvSpPr>
          <p:nvPr/>
        </p:nvSpPr>
        <p:spPr bwMode="auto">
          <a:xfrm>
            <a:off x="2559050" y="1676400"/>
            <a:ext cx="66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I</a:t>
            </a:r>
          </a:p>
        </p:txBody>
      </p:sp>
      <p:sp>
        <p:nvSpPr>
          <p:cNvPr id="23580" name="Text Box 29"/>
          <p:cNvSpPr txBox="1">
            <a:spLocks noChangeArrowheads="1"/>
          </p:cNvSpPr>
          <p:nvPr/>
        </p:nvSpPr>
        <p:spPr bwMode="auto">
          <a:xfrm>
            <a:off x="8832850" y="1905000"/>
            <a:ext cx="33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a:t>I</a:t>
            </a:r>
          </a:p>
        </p:txBody>
      </p:sp>
      <p:sp>
        <p:nvSpPr>
          <p:cNvPr id="23581" name="Text Box 30"/>
          <p:cNvSpPr txBox="1">
            <a:spLocks noChangeArrowheads="1"/>
          </p:cNvSpPr>
          <p:nvPr/>
        </p:nvSpPr>
        <p:spPr bwMode="auto">
          <a:xfrm>
            <a:off x="330200" y="2590800"/>
            <a:ext cx="222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2,3</a:t>
            </a:r>
            <a:r>
              <a:rPr lang="tr-TR" sz="1800"/>
              <a:t> =R</a:t>
            </a:r>
            <a:r>
              <a:rPr lang="tr-TR" sz="1800" baseline="-25000"/>
              <a:t>2</a:t>
            </a:r>
            <a:r>
              <a:rPr lang="tr-TR" sz="1800"/>
              <a:t> + R</a:t>
            </a:r>
            <a:r>
              <a:rPr lang="tr-TR" sz="1800" baseline="-25000"/>
              <a:t>3                 </a:t>
            </a:r>
            <a:r>
              <a:rPr lang="tr-TR" sz="1800"/>
              <a:t>R</a:t>
            </a:r>
            <a:r>
              <a:rPr lang="tr-TR" sz="1800" baseline="-25000"/>
              <a:t>2,3</a:t>
            </a:r>
            <a:r>
              <a:rPr lang="tr-TR" sz="1800"/>
              <a:t> = 4 + 2            </a:t>
            </a:r>
          </a:p>
        </p:txBody>
      </p:sp>
      <p:sp>
        <p:nvSpPr>
          <p:cNvPr id="23582" name="Text Box 31"/>
          <p:cNvSpPr txBox="1">
            <a:spLocks noChangeArrowheads="1"/>
          </p:cNvSpPr>
          <p:nvPr/>
        </p:nvSpPr>
        <p:spPr bwMode="auto">
          <a:xfrm>
            <a:off x="660400" y="2209801"/>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I.</a:t>
            </a:r>
          </a:p>
        </p:txBody>
      </p:sp>
      <p:sp>
        <p:nvSpPr>
          <p:cNvPr id="23583" name="Text Box 32"/>
          <p:cNvSpPr txBox="1">
            <a:spLocks noChangeArrowheads="1"/>
          </p:cNvSpPr>
          <p:nvPr/>
        </p:nvSpPr>
        <p:spPr bwMode="auto">
          <a:xfrm>
            <a:off x="3384550" y="2430463"/>
            <a:ext cx="1320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II.</a:t>
            </a:r>
          </a:p>
        </p:txBody>
      </p:sp>
      <p:sp>
        <p:nvSpPr>
          <p:cNvPr id="23584" name="Text Box 33"/>
          <p:cNvSpPr txBox="1">
            <a:spLocks noChangeArrowheads="1"/>
          </p:cNvSpPr>
          <p:nvPr/>
        </p:nvSpPr>
        <p:spPr bwMode="auto">
          <a:xfrm>
            <a:off x="2476500" y="2819400"/>
            <a:ext cx="3797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2,3  </a:t>
            </a:r>
            <a:r>
              <a:rPr lang="tr-TR" sz="1800"/>
              <a:t>ile R</a:t>
            </a:r>
            <a:r>
              <a:rPr lang="tr-TR" sz="1800" baseline="-25000"/>
              <a:t>1</a:t>
            </a:r>
            <a:r>
              <a:rPr lang="tr-TR" sz="1800"/>
              <a:t> paralel bağlı    olduklarından eşdeğer direnç;</a:t>
            </a:r>
          </a:p>
        </p:txBody>
      </p:sp>
      <p:sp>
        <p:nvSpPr>
          <p:cNvPr id="23585" name="Text Box 34"/>
          <p:cNvSpPr txBox="1">
            <a:spLocks noChangeArrowheads="1"/>
          </p:cNvSpPr>
          <p:nvPr/>
        </p:nvSpPr>
        <p:spPr bwMode="auto">
          <a:xfrm>
            <a:off x="2641600" y="3429001"/>
            <a:ext cx="3467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3586" name="Line 35"/>
          <p:cNvSpPr>
            <a:spLocks noChangeShapeType="1"/>
          </p:cNvSpPr>
          <p:nvPr/>
        </p:nvSpPr>
        <p:spPr bwMode="auto">
          <a:xfrm>
            <a:off x="2476500" y="3810000"/>
            <a:ext cx="66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87" name="Text Box 36"/>
          <p:cNvSpPr txBox="1">
            <a:spLocks noChangeArrowheads="1"/>
          </p:cNvSpPr>
          <p:nvPr/>
        </p:nvSpPr>
        <p:spPr bwMode="auto">
          <a:xfrm>
            <a:off x="2559050" y="3733800"/>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 </a:t>
            </a:r>
            <a:r>
              <a:rPr lang="tr-TR" sz="1800" baseline="-25000"/>
              <a:t>eş</a:t>
            </a:r>
            <a:endParaRPr lang="tr-TR" sz="1800"/>
          </a:p>
        </p:txBody>
      </p:sp>
      <p:sp>
        <p:nvSpPr>
          <p:cNvPr id="23588" name="Text Box 37"/>
          <p:cNvSpPr txBox="1">
            <a:spLocks noChangeArrowheads="1"/>
          </p:cNvSpPr>
          <p:nvPr/>
        </p:nvSpPr>
        <p:spPr bwMode="auto">
          <a:xfrm>
            <a:off x="3136900" y="3581401"/>
            <a:ext cx="82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3589" name="Text Box 38"/>
          <p:cNvSpPr txBox="1">
            <a:spLocks noChangeArrowheads="1"/>
          </p:cNvSpPr>
          <p:nvPr/>
        </p:nvSpPr>
        <p:spPr bwMode="auto">
          <a:xfrm>
            <a:off x="3467100" y="3733800"/>
            <a:ext cx="123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2,3</a:t>
            </a:r>
            <a:endParaRPr lang="tr-TR" sz="1800"/>
          </a:p>
        </p:txBody>
      </p:sp>
      <p:sp>
        <p:nvSpPr>
          <p:cNvPr id="23590" name="Line 39"/>
          <p:cNvSpPr>
            <a:spLocks noChangeShapeType="1"/>
          </p:cNvSpPr>
          <p:nvPr/>
        </p:nvSpPr>
        <p:spPr bwMode="auto">
          <a:xfrm>
            <a:off x="3467100" y="3733800"/>
            <a:ext cx="412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91" name="Text Box 40"/>
          <p:cNvSpPr txBox="1">
            <a:spLocks noChangeArrowheads="1"/>
          </p:cNvSpPr>
          <p:nvPr/>
        </p:nvSpPr>
        <p:spPr bwMode="auto">
          <a:xfrm>
            <a:off x="3549650" y="3429001"/>
            <a:ext cx="1155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3592" name="Text Box 41"/>
          <p:cNvSpPr txBox="1">
            <a:spLocks noChangeArrowheads="1"/>
          </p:cNvSpPr>
          <p:nvPr/>
        </p:nvSpPr>
        <p:spPr bwMode="auto">
          <a:xfrm>
            <a:off x="3962400" y="3581401"/>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3593" name="Line 42"/>
          <p:cNvSpPr>
            <a:spLocks noChangeShapeType="1"/>
          </p:cNvSpPr>
          <p:nvPr/>
        </p:nvSpPr>
        <p:spPr bwMode="auto">
          <a:xfrm>
            <a:off x="4292600" y="3733800"/>
            <a:ext cx="577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94" name="Text Box 43"/>
          <p:cNvSpPr txBox="1">
            <a:spLocks noChangeArrowheads="1"/>
          </p:cNvSpPr>
          <p:nvPr/>
        </p:nvSpPr>
        <p:spPr bwMode="auto">
          <a:xfrm>
            <a:off x="4292600" y="3429001"/>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3595" name="Text Box 44"/>
          <p:cNvSpPr txBox="1">
            <a:spLocks noChangeArrowheads="1"/>
          </p:cNvSpPr>
          <p:nvPr/>
        </p:nvSpPr>
        <p:spPr bwMode="auto">
          <a:xfrm>
            <a:off x="4292600" y="3733800"/>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1</a:t>
            </a:r>
            <a:endParaRPr lang="tr-TR" sz="1800"/>
          </a:p>
        </p:txBody>
      </p:sp>
      <p:sp>
        <p:nvSpPr>
          <p:cNvPr id="23596" name="Text Box 45"/>
          <p:cNvSpPr txBox="1">
            <a:spLocks noChangeArrowheads="1"/>
          </p:cNvSpPr>
          <p:nvPr/>
        </p:nvSpPr>
        <p:spPr bwMode="auto">
          <a:xfrm>
            <a:off x="2641600" y="4343401"/>
            <a:ext cx="82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3597" name="Line 46"/>
          <p:cNvSpPr>
            <a:spLocks noChangeShapeType="1"/>
          </p:cNvSpPr>
          <p:nvPr/>
        </p:nvSpPr>
        <p:spPr bwMode="auto">
          <a:xfrm>
            <a:off x="2476500" y="4648200"/>
            <a:ext cx="577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598" name="Text Box 47"/>
          <p:cNvSpPr txBox="1">
            <a:spLocks noChangeArrowheads="1"/>
          </p:cNvSpPr>
          <p:nvPr/>
        </p:nvSpPr>
        <p:spPr bwMode="auto">
          <a:xfrm>
            <a:off x="2559050" y="4648201"/>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 </a:t>
            </a:r>
            <a:r>
              <a:rPr lang="tr-TR" sz="1800" baseline="-25000"/>
              <a:t>eş</a:t>
            </a:r>
            <a:endParaRPr lang="tr-TR" sz="1800"/>
          </a:p>
        </p:txBody>
      </p:sp>
      <p:sp>
        <p:nvSpPr>
          <p:cNvPr id="23599" name="Text Box 48"/>
          <p:cNvSpPr txBox="1">
            <a:spLocks noChangeArrowheads="1"/>
          </p:cNvSpPr>
          <p:nvPr/>
        </p:nvSpPr>
        <p:spPr bwMode="auto">
          <a:xfrm>
            <a:off x="3136900" y="4419601"/>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3600" name="Line 49"/>
          <p:cNvSpPr>
            <a:spLocks noChangeShapeType="1"/>
          </p:cNvSpPr>
          <p:nvPr/>
        </p:nvSpPr>
        <p:spPr bwMode="auto">
          <a:xfrm>
            <a:off x="3467100" y="4648200"/>
            <a:ext cx="66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601" name="Text Box 50"/>
          <p:cNvSpPr txBox="1">
            <a:spLocks noChangeArrowheads="1"/>
          </p:cNvSpPr>
          <p:nvPr/>
        </p:nvSpPr>
        <p:spPr bwMode="auto">
          <a:xfrm>
            <a:off x="4210050" y="4419601"/>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3602" name="Line 51"/>
          <p:cNvSpPr>
            <a:spLocks noChangeShapeType="1"/>
          </p:cNvSpPr>
          <p:nvPr/>
        </p:nvSpPr>
        <p:spPr bwMode="auto">
          <a:xfrm>
            <a:off x="4540250" y="4648200"/>
            <a:ext cx="577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603" name="Text Box 52"/>
          <p:cNvSpPr txBox="1">
            <a:spLocks noChangeArrowheads="1"/>
          </p:cNvSpPr>
          <p:nvPr/>
        </p:nvSpPr>
        <p:spPr bwMode="auto">
          <a:xfrm>
            <a:off x="3467100" y="4343401"/>
            <a:ext cx="82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3604" name="Text Box 53"/>
          <p:cNvSpPr txBox="1">
            <a:spLocks noChangeArrowheads="1"/>
          </p:cNvSpPr>
          <p:nvPr/>
        </p:nvSpPr>
        <p:spPr bwMode="auto">
          <a:xfrm>
            <a:off x="4622800" y="4343401"/>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3605" name="Text Box 54"/>
          <p:cNvSpPr txBox="1">
            <a:spLocks noChangeArrowheads="1"/>
          </p:cNvSpPr>
          <p:nvPr/>
        </p:nvSpPr>
        <p:spPr bwMode="auto">
          <a:xfrm>
            <a:off x="3467100" y="46482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6</a:t>
            </a:r>
          </a:p>
        </p:txBody>
      </p:sp>
      <p:sp>
        <p:nvSpPr>
          <p:cNvPr id="23606" name="Text Box 55"/>
          <p:cNvSpPr txBox="1">
            <a:spLocks noChangeArrowheads="1"/>
          </p:cNvSpPr>
          <p:nvPr/>
        </p:nvSpPr>
        <p:spPr bwMode="auto">
          <a:xfrm>
            <a:off x="4540250" y="4648201"/>
            <a:ext cx="82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3</a:t>
            </a:r>
          </a:p>
        </p:txBody>
      </p:sp>
      <p:sp>
        <p:nvSpPr>
          <p:cNvPr id="23607" name="Text Box 56"/>
          <p:cNvSpPr txBox="1">
            <a:spLocks noChangeArrowheads="1"/>
          </p:cNvSpPr>
          <p:nvPr/>
        </p:nvSpPr>
        <p:spPr bwMode="auto">
          <a:xfrm>
            <a:off x="3467100" y="4876801"/>
            <a:ext cx="66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3608" name="Text Box 57"/>
          <p:cNvSpPr txBox="1">
            <a:spLocks noChangeArrowheads="1"/>
          </p:cNvSpPr>
          <p:nvPr/>
        </p:nvSpPr>
        <p:spPr bwMode="auto">
          <a:xfrm>
            <a:off x="4457700" y="4876801"/>
            <a:ext cx="132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(2)</a:t>
            </a:r>
          </a:p>
        </p:txBody>
      </p:sp>
      <p:sp>
        <p:nvSpPr>
          <p:cNvPr id="23609" name="Line 58"/>
          <p:cNvSpPr>
            <a:spLocks noChangeShapeType="1"/>
          </p:cNvSpPr>
          <p:nvPr/>
        </p:nvSpPr>
        <p:spPr bwMode="auto">
          <a:xfrm>
            <a:off x="6026150" y="3124200"/>
            <a:ext cx="0" cy="213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610" name="Text Box 59"/>
          <p:cNvSpPr txBox="1">
            <a:spLocks noChangeArrowheads="1"/>
          </p:cNvSpPr>
          <p:nvPr/>
        </p:nvSpPr>
        <p:spPr bwMode="auto">
          <a:xfrm>
            <a:off x="6438900" y="2971801"/>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3611" name="Line 60"/>
          <p:cNvSpPr>
            <a:spLocks noChangeShapeType="1"/>
          </p:cNvSpPr>
          <p:nvPr/>
        </p:nvSpPr>
        <p:spPr bwMode="auto">
          <a:xfrm>
            <a:off x="6356350" y="3352800"/>
            <a:ext cx="577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612" name="Text Box 61"/>
          <p:cNvSpPr txBox="1">
            <a:spLocks noChangeArrowheads="1"/>
          </p:cNvSpPr>
          <p:nvPr/>
        </p:nvSpPr>
        <p:spPr bwMode="auto">
          <a:xfrm>
            <a:off x="6438900" y="33528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 </a:t>
            </a:r>
            <a:r>
              <a:rPr lang="tr-TR" sz="1800" baseline="-25000"/>
              <a:t>eş</a:t>
            </a:r>
            <a:endParaRPr lang="tr-TR" sz="1800"/>
          </a:p>
        </p:txBody>
      </p:sp>
      <p:sp>
        <p:nvSpPr>
          <p:cNvPr id="23613" name="Text Box 62"/>
          <p:cNvSpPr txBox="1">
            <a:spLocks noChangeArrowheads="1"/>
          </p:cNvSpPr>
          <p:nvPr/>
        </p:nvSpPr>
        <p:spPr bwMode="auto">
          <a:xfrm>
            <a:off x="7016750" y="32004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3614" name="Line 63"/>
          <p:cNvSpPr>
            <a:spLocks noChangeShapeType="1"/>
          </p:cNvSpPr>
          <p:nvPr/>
        </p:nvSpPr>
        <p:spPr bwMode="auto">
          <a:xfrm>
            <a:off x="7346950" y="3352800"/>
            <a:ext cx="742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615" name="Text Box 64"/>
          <p:cNvSpPr txBox="1">
            <a:spLocks noChangeArrowheads="1"/>
          </p:cNvSpPr>
          <p:nvPr/>
        </p:nvSpPr>
        <p:spPr bwMode="auto">
          <a:xfrm>
            <a:off x="7264400" y="2971801"/>
            <a:ext cx="1485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 + 2</a:t>
            </a:r>
          </a:p>
        </p:txBody>
      </p:sp>
      <p:sp>
        <p:nvSpPr>
          <p:cNvPr id="23616" name="Text Box 65"/>
          <p:cNvSpPr txBox="1">
            <a:spLocks noChangeArrowheads="1"/>
          </p:cNvSpPr>
          <p:nvPr/>
        </p:nvSpPr>
        <p:spPr bwMode="auto">
          <a:xfrm>
            <a:off x="7512050" y="3352801"/>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6</a:t>
            </a:r>
          </a:p>
        </p:txBody>
      </p:sp>
      <p:sp>
        <p:nvSpPr>
          <p:cNvPr id="23617" name="Text Box 66"/>
          <p:cNvSpPr txBox="1">
            <a:spLocks noChangeArrowheads="1"/>
          </p:cNvSpPr>
          <p:nvPr/>
        </p:nvSpPr>
        <p:spPr bwMode="auto">
          <a:xfrm>
            <a:off x="6438900" y="3810001"/>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1</a:t>
            </a:r>
          </a:p>
        </p:txBody>
      </p:sp>
      <p:sp>
        <p:nvSpPr>
          <p:cNvPr id="23618" name="Line 67"/>
          <p:cNvSpPr>
            <a:spLocks noChangeShapeType="1"/>
          </p:cNvSpPr>
          <p:nvPr/>
        </p:nvSpPr>
        <p:spPr bwMode="auto">
          <a:xfrm>
            <a:off x="6356350" y="4114800"/>
            <a:ext cx="412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619" name="Text Box 68"/>
          <p:cNvSpPr txBox="1">
            <a:spLocks noChangeArrowheads="1"/>
          </p:cNvSpPr>
          <p:nvPr/>
        </p:nvSpPr>
        <p:spPr bwMode="auto">
          <a:xfrm>
            <a:off x="6356350" y="41148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a:t>
            </a:r>
            <a:r>
              <a:rPr lang="tr-TR" sz="1800" baseline="-25000"/>
              <a:t> eş</a:t>
            </a:r>
            <a:endParaRPr lang="tr-TR" sz="1800"/>
          </a:p>
        </p:txBody>
      </p:sp>
      <p:sp>
        <p:nvSpPr>
          <p:cNvPr id="23620" name="Text Box 69"/>
          <p:cNvSpPr txBox="1">
            <a:spLocks noChangeArrowheads="1"/>
          </p:cNvSpPr>
          <p:nvPr/>
        </p:nvSpPr>
        <p:spPr bwMode="auto">
          <a:xfrm>
            <a:off x="6851650" y="38862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a:t>
            </a:r>
          </a:p>
        </p:txBody>
      </p:sp>
      <p:sp>
        <p:nvSpPr>
          <p:cNvPr id="23621" name="Line 70"/>
          <p:cNvSpPr>
            <a:spLocks noChangeShapeType="1"/>
          </p:cNvSpPr>
          <p:nvPr/>
        </p:nvSpPr>
        <p:spPr bwMode="auto">
          <a:xfrm>
            <a:off x="7264400" y="4114800"/>
            <a:ext cx="742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3622" name="Text Box 71"/>
          <p:cNvSpPr txBox="1">
            <a:spLocks noChangeArrowheads="1"/>
          </p:cNvSpPr>
          <p:nvPr/>
        </p:nvSpPr>
        <p:spPr bwMode="auto">
          <a:xfrm>
            <a:off x="7346950" y="3810001"/>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3</a:t>
            </a:r>
          </a:p>
        </p:txBody>
      </p:sp>
      <p:sp>
        <p:nvSpPr>
          <p:cNvPr id="23623" name="Text Box 72"/>
          <p:cNvSpPr txBox="1">
            <a:spLocks noChangeArrowheads="1"/>
          </p:cNvSpPr>
          <p:nvPr/>
        </p:nvSpPr>
        <p:spPr bwMode="auto">
          <a:xfrm>
            <a:off x="7429500" y="4114801"/>
            <a:ext cx="49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6</a:t>
            </a:r>
          </a:p>
        </p:txBody>
      </p:sp>
      <p:sp>
        <p:nvSpPr>
          <p:cNvPr id="23624" name="Text Box 73"/>
          <p:cNvSpPr txBox="1">
            <a:spLocks noChangeArrowheads="1"/>
          </p:cNvSpPr>
          <p:nvPr/>
        </p:nvSpPr>
        <p:spPr bwMode="auto">
          <a:xfrm>
            <a:off x="6356350" y="4648201"/>
            <a:ext cx="206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3 R</a:t>
            </a:r>
            <a:r>
              <a:rPr lang="tr-TR" sz="1800" baseline="-25000"/>
              <a:t> eş</a:t>
            </a:r>
            <a:r>
              <a:rPr lang="tr-TR" sz="1800"/>
              <a:t> = 6</a:t>
            </a:r>
          </a:p>
        </p:txBody>
      </p:sp>
      <p:sp>
        <p:nvSpPr>
          <p:cNvPr id="23625" name="Text Box 74"/>
          <p:cNvSpPr txBox="1">
            <a:spLocks noChangeArrowheads="1"/>
          </p:cNvSpPr>
          <p:nvPr/>
        </p:nvSpPr>
        <p:spPr bwMode="auto">
          <a:xfrm>
            <a:off x="6521450" y="5105400"/>
            <a:ext cx="1651000" cy="376238"/>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a:solidFill>
                  <a:schemeClr val="tx1"/>
                </a:solidFill>
                <a:latin typeface="Times New Roman" pitchFamily="18" charset="0"/>
              </a:defRPr>
            </a:lvl1pPr>
            <a:lvl2pPr marL="742950" indent="-285750">
              <a:defRPr sz="1400" b="1">
                <a:solidFill>
                  <a:schemeClr val="tx1"/>
                </a:solidFill>
                <a:latin typeface="Times New Roman" pitchFamily="18" charset="0"/>
              </a:defRPr>
            </a:lvl2pPr>
            <a:lvl3pPr marL="1143000" indent="-228600">
              <a:defRPr sz="1400" b="1">
                <a:solidFill>
                  <a:schemeClr val="tx1"/>
                </a:solidFill>
                <a:latin typeface="Times New Roman" pitchFamily="18" charset="0"/>
              </a:defRPr>
            </a:lvl3pPr>
            <a:lvl4pPr marL="1600200" indent="-228600">
              <a:defRPr sz="1400" b="1">
                <a:solidFill>
                  <a:schemeClr val="tx1"/>
                </a:solidFill>
                <a:latin typeface="Times New Roman" pitchFamily="18" charset="0"/>
              </a:defRPr>
            </a:lvl4pPr>
            <a:lvl5pPr marL="2057400" indent="-228600">
              <a:defRPr sz="1400" b="1">
                <a:solidFill>
                  <a:schemeClr val="tx1"/>
                </a:solidFill>
                <a:latin typeface="Times New Roman" pitchFamily="18" charset="0"/>
              </a:defRPr>
            </a:lvl5pPr>
            <a:lvl6pPr marL="2514600" indent="-228600" eaLnBrk="0" fontAlgn="base" hangingPunct="0">
              <a:spcBef>
                <a:spcPct val="0"/>
              </a:spcBef>
              <a:spcAft>
                <a:spcPct val="0"/>
              </a:spcAft>
              <a:defRPr sz="1400" b="1">
                <a:solidFill>
                  <a:schemeClr val="tx1"/>
                </a:solidFill>
                <a:latin typeface="Times New Roman" pitchFamily="18" charset="0"/>
              </a:defRPr>
            </a:lvl6pPr>
            <a:lvl7pPr marL="2971800" indent="-228600" eaLnBrk="0" fontAlgn="base" hangingPunct="0">
              <a:spcBef>
                <a:spcPct val="0"/>
              </a:spcBef>
              <a:spcAft>
                <a:spcPct val="0"/>
              </a:spcAft>
              <a:defRPr sz="1400" b="1">
                <a:solidFill>
                  <a:schemeClr val="tx1"/>
                </a:solidFill>
                <a:latin typeface="Times New Roman" pitchFamily="18" charset="0"/>
              </a:defRPr>
            </a:lvl7pPr>
            <a:lvl8pPr marL="3429000" indent="-228600" eaLnBrk="0" fontAlgn="base" hangingPunct="0">
              <a:spcBef>
                <a:spcPct val="0"/>
              </a:spcBef>
              <a:spcAft>
                <a:spcPct val="0"/>
              </a:spcAft>
              <a:defRPr sz="1400" b="1">
                <a:solidFill>
                  <a:schemeClr val="tx1"/>
                </a:solidFill>
                <a:latin typeface="Times New Roman" pitchFamily="18" charset="0"/>
              </a:defRPr>
            </a:lvl8pPr>
            <a:lvl9pPr marL="3886200" indent="-228600" eaLnBrk="0" fontAlgn="base" hangingPunct="0">
              <a:spcBef>
                <a:spcPct val="0"/>
              </a:spcBef>
              <a:spcAft>
                <a:spcPct val="0"/>
              </a:spcAft>
              <a:defRPr sz="1400" b="1">
                <a:solidFill>
                  <a:schemeClr val="tx1"/>
                </a:solidFill>
                <a:latin typeface="Times New Roman" pitchFamily="18" charset="0"/>
              </a:defRPr>
            </a:lvl9pPr>
          </a:lstStyle>
          <a:p>
            <a:pPr>
              <a:spcBef>
                <a:spcPct val="50000"/>
              </a:spcBef>
            </a:pPr>
            <a:r>
              <a:rPr lang="tr-TR" sz="1800"/>
              <a:t>R </a:t>
            </a:r>
            <a:r>
              <a:rPr lang="tr-TR" sz="1800" baseline="-25000"/>
              <a:t>eş </a:t>
            </a:r>
            <a:r>
              <a:rPr lang="tr-TR" sz="1800"/>
              <a:t>= 2 	</a:t>
            </a:r>
            <a:r>
              <a:rPr lang="tr-TR" sz="1800">
                <a:sym typeface="Symbol" pitchFamily="18" charset="2"/>
              </a:rPr>
              <a:t></a:t>
            </a:r>
            <a:endParaRPr lang="tr-TR" sz="1800"/>
          </a:p>
        </p:txBody>
      </p:sp>
      <p:sp>
        <p:nvSpPr>
          <p:cNvPr id="23626" name="Rectangle 75"/>
          <p:cNvSpPr>
            <a:spLocks noChangeArrowheads="1"/>
          </p:cNvSpPr>
          <p:nvPr/>
        </p:nvSpPr>
        <p:spPr bwMode="auto">
          <a:xfrm>
            <a:off x="577850" y="3505200"/>
            <a:ext cx="1180131" cy="369332"/>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tr-TR" sz="1800"/>
              <a:t>R</a:t>
            </a:r>
            <a:r>
              <a:rPr lang="tr-TR" sz="1800" baseline="-25000"/>
              <a:t>2,3</a:t>
            </a:r>
            <a:r>
              <a:rPr lang="tr-TR" sz="1800"/>
              <a:t>  = 6  </a:t>
            </a:r>
            <a:r>
              <a:rPr lang="tr-TR" sz="1800">
                <a:sym typeface="Symbol" pitchFamily="18" charset="2"/>
              </a:rPr>
              <a:t></a:t>
            </a:r>
          </a:p>
        </p:txBody>
      </p:sp>
    </p:spTree>
    <p:extLst>
      <p:ext uri="{BB962C8B-B14F-4D97-AF65-F5344CB8AC3E}">
        <p14:creationId xmlns:p14="http://schemas.microsoft.com/office/powerpoint/2010/main" val="1220289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74ED6A53E4524CA88021AF5DC516F7" ma:contentTypeVersion="" ma:contentTypeDescription="Create a new document." ma:contentTypeScope="" ma:versionID="6c68fdb42737b172ff43941be99d8e56">
  <xsd:schema xmlns:xsd="http://www.w3.org/2001/XMLSchema" xmlns:xs="http://www.w3.org/2001/XMLSchema" xmlns:p="http://schemas.microsoft.com/office/2006/metadata/properties" xmlns:ns1="http://schemas.microsoft.com/sharepoint/v3" targetNamespace="http://schemas.microsoft.com/office/2006/metadata/properties" ma:root="true" ma:fieldsID="53aad9280c7bc17f35f657eabd183f16"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5EC730-CA01-4729-AFDB-F93C1A5F253C}"/>
</file>

<file path=customXml/itemProps2.xml><?xml version="1.0" encoding="utf-8"?>
<ds:datastoreItem xmlns:ds="http://schemas.openxmlformats.org/officeDocument/2006/customXml" ds:itemID="{3CC70D7C-B0D2-433A-8342-BD7C7194B985}"/>
</file>

<file path=customXml/itemProps3.xml><?xml version="1.0" encoding="utf-8"?>
<ds:datastoreItem xmlns:ds="http://schemas.openxmlformats.org/officeDocument/2006/customXml" ds:itemID="{24C5FE7A-F4FB-4067-A3B3-A546A83C6DE2}"/>
</file>

<file path=docProps/app.xml><?xml version="1.0" encoding="utf-8"?>
<Properties xmlns="http://schemas.openxmlformats.org/officeDocument/2006/extended-properties" xmlns:vt="http://schemas.openxmlformats.org/officeDocument/2006/docPropsVTypes">
  <TotalTime>90</TotalTime>
  <Words>8860</Words>
  <Application>Microsoft Office PowerPoint</Application>
  <PresentationFormat>A4 Paper (210x297 mm)</PresentationFormat>
  <Paragraphs>1461</Paragraphs>
  <Slides>236</Slides>
  <Notes>81</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236</vt:i4>
      </vt:variant>
    </vt:vector>
  </HeadingPairs>
  <TitlesOfParts>
    <vt:vector size="242" baseType="lpstr">
      <vt:lpstr>Office Theme</vt:lpstr>
      <vt:lpstr>Bit Eşlem Resmi</vt:lpstr>
      <vt:lpstr>Denklem</vt:lpstr>
      <vt:lpstr>Klip</vt:lpstr>
      <vt:lpstr>Slayt</vt:lpstr>
      <vt:lpstr>Picture</vt:lpstr>
      <vt:lpstr>PowerPoint Presentation</vt:lpstr>
      <vt:lpstr>Konunun genel amacı</vt:lpstr>
      <vt:lpstr>PowerPoint Presentation</vt:lpstr>
      <vt:lpstr>PowerPoint Presentation</vt:lpstr>
      <vt:lpstr> </vt:lpstr>
      <vt:lpstr>PowerPoint Presentation</vt:lpstr>
      <vt:lpstr>Tanımlar</vt:lpstr>
      <vt:lpstr>Tanımlar</vt:lpstr>
      <vt:lpstr>.</vt:lpstr>
      <vt:lpstr>Tanımlar</vt:lpstr>
      <vt:lpstr>PowerPoint Presentation</vt:lpstr>
      <vt:lpstr>PowerPoint Presentation</vt:lpstr>
      <vt:lpstr>PowerPoint Presentation</vt:lpstr>
      <vt:lpstr>Tanımlar</vt:lpstr>
      <vt:lpstr>Tanımlar</vt:lpstr>
      <vt:lpstr>.</vt:lpstr>
      <vt:lpstr>Elektrik Tesislerinde Güvenlik</vt:lpstr>
      <vt:lpstr>PowerPoint Presentation</vt:lpstr>
      <vt:lpstr>İletken Maddeler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GENEL OLARAK ELEKTRİK KAZALARININ OLUŞ NEDENLERİ</vt:lpstr>
      <vt:lpstr>Bakım onarım işlerinde güvenlik tedbirleri </vt:lpstr>
      <vt:lpstr>.</vt:lpstr>
      <vt:lpstr>.</vt:lpstr>
      <vt:lpstr>.</vt:lpstr>
      <vt:lpstr>.</vt:lpstr>
      <vt:lpstr>.</vt:lpstr>
      <vt:lpstr>.</vt:lpstr>
      <vt:lpstr>.</vt:lpstr>
      <vt:lpstr>Yüksek gerilim hücrelerinde; </vt:lpstr>
      <vt:lpstr>.</vt:lpstr>
      <vt:lpstr>.</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Gerilim altındaki iletkenlere azami emniyetli yaklaşma mesafesi; </vt:lpstr>
      <vt:lpstr>Elektrik Kazalarında Müdehale</vt:lpstr>
      <vt:lpstr>DİRENÇ HESAPLAMALARI</vt:lpstr>
      <vt:lpstr>PowerPoint Presentation</vt:lpstr>
      <vt:lpstr>PowerPoint Presentation</vt:lpstr>
      <vt:lpstr>PowerPoint Presentation</vt:lpstr>
      <vt:lpstr>K= Öziletkenlik=1/Özdirenç K=1/P        K(bakır)=56                    K(aleminyum)=34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KIB-TEK ELEKTRİK ŞEBEKESİ</vt:lpstr>
      <vt:lpstr>Kurulu Santral Güçleri</vt:lpstr>
      <vt:lpstr> AG(240/415) OG (11KV/22KV) YG(66KV/132KV) trafo bağlantıları OG-AG(ÜÇGEN-YILDIZ) YG-OG(ÜÇGEN-ÜÇGEN)</vt:lpstr>
      <vt:lpstr>Yuksek Gerilim İletim Hatları Haritası</vt:lpstr>
      <vt:lpstr>PowerPoint Presentation</vt:lpstr>
      <vt:lpstr>Trafo Merkezleri</vt:lpstr>
      <vt:lpstr>PowerPoint Presentation</vt:lpstr>
      <vt:lpstr>Yüksek gerilim iletim hatları</vt:lpstr>
      <vt:lpstr>Orta Gerilim Hatları</vt:lpstr>
      <vt:lpstr>Alçak Gerilim Hatları</vt:lpstr>
      <vt:lpstr>Tek Faz</vt:lpstr>
      <vt:lpstr> SIVA ALTI SIVA ÜSTÜ ESNEK NYY SWA XLPE OG YERALTI KABLOLARI</vt:lpstr>
      <vt:lpstr>PowerPoint Presentation</vt:lpstr>
      <vt:lpstr>PowerPoint Presentation</vt:lpstr>
      <vt:lpstr>KABLO KESİTLERİ ve  AKIM AŞIMA KAPASİTELERİ ELEKTRİK TESİSAT YÖNETMELİĞİ Kitabındaki  Tablolar</vt:lpstr>
      <vt:lpstr>  </vt:lpstr>
      <vt:lpstr>PowerPoint Presentation</vt:lpstr>
      <vt:lpstr>ELEKTRİK TESİSAT BORULARI</vt:lpstr>
      <vt:lpstr>PowerPoint Presentation</vt:lpstr>
      <vt:lpstr>ELEKTRİKTE KORUMA 1- AŞIRI AKIMA KARŞI KORUMA Sigorta ile yapılan Korumalar Kaba Koruma:Telli Sigortalar ile Hassas Koruma: Mcb veye MCCB 2-TOPRAK KAÇAKLARINA KARŞI KORUMA Toprak Otomatikleri veya Merkezi Topraklama Metodu ile yapılan Korumalar</vt:lpstr>
      <vt:lpstr>TOPTAK KAÇAKLARINA KARŞI KORUMA a)Toprak otomatiği ile koruma      b)Merkezi topraklama ile koruma</vt:lpstr>
      <vt:lpstr>TOPRAK OTOMATİKLERİ 1-Voltaj tipi –O/L  2-Akım tipi-O/L</vt:lpstr>
      <vt:lpstr>MERKEZİ TOPRAKLAMA  Rm=U/kI U=tek faz gerilim I:Ana kesici kapasite akımı k:1.5 mcb-mccb k:2.4 teli değişmeyen sigorta k:3 teli değişen sigorta</vt:lpstr>
      <vt:lpstr>PowerPoint Presentation</vt:lpstr>
      <vt:lpstr>KABLO SEÇİMİ VE KORUMASI 1-         Yük hesabı              P=VI (pf) tek faz               P=√3VI (pf)  üç faz 2-          tek faz veya üç faz akım 3-          kablo seçimi 4-          gerilim düşümü 5-          sigorta seçimi </vt:lpstr>
      <vt:lpstr>MEGER İLE ARIZA BULMA 1- AÇIK DEVRE  R=∞ 2-KISA DEVRE R=0 ohm 3-KAPALI DEVRE R=57(60)ohm  1kw   </vt:lpstr>
      <vt:lpstr>KIB-TEK KONTROLU</vt:lpstr>
      <vt:lpstr>PowerPoint Presentation</vt:lpstr>
      <vt:lpstr>ELEKTRİK TESİSAT MESLEĞİ</vt:lpstr>
      <vt:lpstr>ELEKTRİK TESİSAT MESLEĞİ İşlemler Ve Safhaları </vt:lpstr>
      <vt:lpstr>Tesisat Yürütülmesi işlemleri</vt:lpstr>
      <vt:lpstr>.</vt:lpstr>
      <vt:lpstr>PowerPoint Presentation</vt:lpstr>
      <vt:lpstr>PowerPoint Presentation</vt:lpstr>
      <vt:lpstr>Tesisat Kontrol için yapılacak testler</vt:lpstr>
      <vt:lpstr>KIB TEK sunulacak kontrol talep dosyası belgeleri</vt:lpstr>
      <vt:lpstr>  ELEKTRiK ELEKTRONiK TEKNOLOJiSi  EL VE GÜÇ ALETLERi </vt:lpstr>
      <vt:lpstr>1. KONTROL VE ViDA SIKMA ALETLERi 1.1. Faz Kontrol Kalemi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Elektrik Tesisat Devreleri</vt:lpstr>
      <vt:lpstr>Elektrik Tesisat Devreleri</vt:lpstr>
      <vt:lpstr>IŞIK DEVRELERİ</vt:lpstr>
      <vt:lpstr>LAMBA DEVRELERİNİN ANAHTARLARI</vt:lpstr>
      <vt:lpstr>PowerPoint Presentation</vt:lpstr>
      <vt:lpstr>ADİ ANAHTAR </vt:lpstr>
      <vt:lpstr>PowerPoint Presentation</vt:lpstr>
      <vt:lpstr>PowerPoint Presentation</vt:lpstr>
      <vt:lpstr>PowerPoint Presentation</vt:lpstr>
      <vt:lpstr>PowerPoint Presentation</vt:lpstr>
      <vt:lpstr>ELEMANLAR</vt:lpstr>
      <vt:lpstr>PowerPoint Presentation</vt:lpstr>
      <vt:lpstr>BALAST</vt:lpstr>
      <vt:lpstr>Magnetik balastlı Flo</vt:lpstr>
      <vt:lpstr>Elektronik balastlı Flo</vt:lpstr>
      <vt:lpstr>Tek Balast ile 2 Flo Bağlantısı</vt:lpstr>
      <vt:lpstr>12 volt Spot ve LED Lambalar </vt:lpstr>
      <vt:lpstr>LED LAMBA BAĞLANTILARI</vt:lpstr>
      <vt:lpstr>Priz devreleri</vt:lpstr>
      <vt:lpstr>Priz devreleri(ring radyal spur) </vt:lpstr>
      <vt:lpstr>RİNG PRİZ DEVRESİ </vt:lpstr>
      <vt:lpstr>Radial Priz devreleri </vt:lpstr>
      <vt:lpstr>RADYAL PRİZ DEVRESİ </vt:lpstr>
      <vt:lpstr>SPUR PRİZ DEVRESİ </vt:lpstr>
      <vt:lpstr>Zil devreleri</vt:lpstr>
      <vt:lpstr>PowerPoint Presentation</vt:lpstr>
      <vt:lpstr>Zil intecome devreleri </vt:lpstr>
      <vt:lpstr>PowerPoint Presentation</vt:lpstr>
      <vt:lpstr>Sabit devreler ve Koruma devre elemanları</vt:lpstr>
      <vt:lpstr>Sabit devreler</vt:lpstr>
      <vt:lpstr>PowerPoint Presentation</vt:lpstr>
      <vt:lpstr>Kuker </vt:lpstr>
      <vt:lpstr>PowerPoint Presentation</vt:lpstr>
      <vt:lpstr>Çamaşır Makinesi Bulaşık Makinesi Semaver Klima </vt:lpstr>
      <vt:lpstr>SU SEVİYE ŞALTER KONTROLLU SU MOTORU</vt:lpstr>
      <vt:lpstr>ELCB(Toprak Otomatikleri) </vt:lpstr>
      <vt:lpstr>  </vt:lpstr>
      <vt:lpstr>Voltaj Tipi ELCB</vt:lpstr>
      <vt:lpstr>Voltaj Tipi ELCB Şeması</vt:lpstr>
      <vt:lpstr>Akım Tipi elcb</vt:lpstr>
      <vt:lpstr>Akım Tipi ELCB ŞemasıKesici kontaklar</vt:lpstr>
      <vt:lpstr>Dağıtım Panoları</vt:lpstr>
      <vt:lpstr>PowerPoint Presentation</vt:lpstr>
      <vt:lpstr>PowerPoint Presentation</vt:lpstr>
      <vt:lpstr>PowerPoint Presentation</vt:lpstr>
      <vt:lpstr>PowerPoint Presentation</vt:lpstr>
      <vt:lpstr>MCB ler </vt:lpstr>
      <vt:lpstr>PowerPoint Presentation</vt:lpstr>
      <vt:lpstr>PowerPoint Presentation</vt:lpstr>
      <vt:lpstr>PowerPoint Presentation</vt:lpstr>
      <vt:lpstr>MCCB</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20</cp:revision>
  <dcterms:created xsi:type="dcterms:W3CDTF">2015-04-08T07:09:13Z</dcterms:created>
  <dcterms:modified xsi:type="dcterms:W3CDTF">2016-04-13T08:33:00Z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0x0101007A74ED6A53E4524CA88021AF5DC516F7</vt:lpwstr>
  </property>
</Properties>
</file>