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96" r:id="rId17"/>
    <p:sldId id="271" r:id="rId18"/>
    <p:sldId id="272" r:id="rId19"/>
    <p:sldId id="273" r:id="rId20"/>
    <p:sldId id="274" r:id="rId21"/>
    <p:sldId id="298" r:id="rId22"/>
    <p:sldId id="300" r:id="rId23"/>
    <p:sldId id="301" r:id="rId24"/>
    <p:sldId id="275" r:id="rId25"/>
    <p:sldId id="276" r:id="rId26"/>
    <p:sldId id="302" r:id="rId27"/>
    <p:sldId id="277" r:id="rId28"/>
    <p:sldId id="278" r:id="rId29"/>
    <p:sldId id="279" r:id="rId30"/>
    <p:sldId id="280" r:id="rId31"/>
    <p:sldId id="281" r:id="rId32"/>
    <p:sldId id="282" r:id="rId33"/>
    <p:sldId id="297" r:id="rId34"/>
    <p:sldId id="304" r:id="rId35"/>
    <p:sldId id="303" r:id="rId36"/>
    <p:sldId id="305" r:id="rId37"/>
    <p:sldId id="283" r:id="rId38"/>
    <p:sldId id="284" r:id="rId39"/>
    <p:sldId id="285" r:id="rId40"/>
    <p:sldId id="286" r:id="rId41"/>
    <p:sldId id="287" r:id="rId42"/>
    <p:sldId id="288" r:id="rId43"/>
    <p:sldId id="306" r:id="rId44"/>
    <p:sldId id="307" r:id="rId45"/>
    <p:sldId id="308" r:id="rId46"/>
    <p:sldId id="309" r:id="rId47"/>
    <p:sldId id="330" r:id="rId48"/>
    <p:sldId id="331" r:id="rId49"/>
    <p:sldId id="289" r:id="rId50"/>
    <p:sldId id="290" r:id="rId51"/>
    <p:sldId id="291"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292" r:id="rId73"/>
    <p:sldId id="293" r:id="rId74"/>
    <p:sldId id="294" r:id="rId75"/>
    <p:sldId id="295"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54" y="1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C27D71-988E-4E06-AAD4-ED20F592C2A7}" type="datetimeFigureOut">
              <a:rPr lang="en-US" smtClean="0"/>
              <a:t>11/19/2020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A8287-A7EE-4596-A2E0-A9866547D15D}" type="slidenum">
              <a:rPr lang="en-US" smtClean="0"/>
              <a:t>‹#›</a:t>
            </a:fld>
            <a:endParaRPr lang="en-US"/>
          </a:p>
        </p:txBody>
      </p:sp>
    </p:spTree>
    <p:extLst>
      <p:ext uri="{BB962C8B-B14F-4D97-AF65-F5344CB8AC3E}">
        <p14:creationId xmlns:p14="http://schemas.microsoft.com/office/powerpoint/2010/main" val="166608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880CF-F204-45CC-9DDB-02D147600B75}" type="slidenum">
              <a:rPr lang="en-US" altLang="en-US"/>
              <a:pPr/>
              <a:t>4</a:t>
            </a:fld>
            <a:endParaRPr lang="en-US" alt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tLang="en-US"/>
              <a:t>What exactly are Genetic Algorithms?</a:t>
            </a:r>
          </a:p>
          <a:p>
            <a:r>
              <a:rPr lang="en-US" altLang="en-US"/>
              <a:t>As the name suggests, Genetic Algorithms or Gas borrow their basic working principle from natural genetics.</a:t>
            </a:r>
          </a:p>
          <a:p>
            <a:r>
              <a:rPr lang="en-US" altLang="en-US"/>
              <a:t>Genetic Algorithms are search and optimization methods based on Darwin’s principle of Natural Selection.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87E909-CBEB-45B7-A028-E67B1942344F}" type="slidenum">
              <a:rPr lang="en-US" altLang="en-US"/>
              <a:pPr/>
              <a:t>6</a:t>
            </a:fld>
            <a:endParaRPr lang="en-US" alt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ltLang="en-US" dirty="0"/>
              <a:t>Darwin’s principle of Natural Selection can be stated very simply as “ select the best and discard the rest”.</a:t>
            </a:r>
          </a:p>
          <a:p>
            <a:r>
              <a:rPr lang="en-US" altLang="en-US" dirty="0"/>
              <a:t>Let us consider an example. Consider a population of animals of a particular species in a jungle. This population of animals has some animals which are stronger than the others and have characteristics that help them survive better in that environment as compared to the others. Now, the resources, like </a:t>
            </a:r>
            <a:r>
              <a:rPr lang="en-US" altLang="en-US" dirty="0" err="1"/>
              <a:t>food,water,etc</a:t>
            </a:r>
            <a:r>
              <a:rPr lang="en-US" altLang="en-US" dirty="0"/>
              <a:t> in the jungle are limited. So, these animals have to compete with one another for these resources. Ultimately, only the strongest, or fittest individuals survive and the rest perish. In other words, in this “struggle for existence” , nature selects the best, and discards the rest.</a:t>
            </a:r>
          </a:p>
          <a:p>
            <a:r>
              <a:rPr lang="en-US" altLang="en-US" dirty="0"/>
              <a:t>Now, these surviving animals mate amongst themselves and propagate their favorable characteristics from one generation to another.</a:t>
            </a:r>
          </a:p>
          <a:p>
            <a:r>
              <a:rPr lang="en-US" altLang="en-US" dirty="0"/>
              <a:t>What is mating? At the genetic level it can be seen as the crossover of 2 </a:t>
            </a:r>
            <a:r>
              <a:rPr lang="en-US" altLang="en-US" dirty="0" err="1"/>
              <a:t>chrmosomes</a:t>
            </a:r>
            <a:r>
              <a:rPr lang="en-US" altLang="en-US" dirty="0"/>
              <a:t>, one from each parent. They exchange some genetic matter and give rise to the new chromosome of the child that has both the parents’ </a:t>
            </a:r>
            <a:r>
              <a:rPr lang="en-US" altLang="en-US" dirty="0" err="1"/>
              <a:t>features.Thus</a:t>
            </a:r>
            <a:r>
              <a:rPr lang="en-US" altLang="en-US" dirty="0"/>
              <a:t> the favorable characteristics of the parents that helped them survive in that environment are propagated from one generation to the next till the species becomes best adapted to it’s environment. This is called evolution.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4DA531-ABC0-42B5-8466-33CB8C7CD8E2}" type="slidenum">
              <a:rPr lang="en-US" altLang="en-US"/>
              <a:pPr/>
              <a:t>11</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dirty="0"/>
              <a:t>GAs implement optimization techniques by simulating this natural law of evolution in the biological world.</a:t>
            </a:r>
          </a:p>
          <a:p>
            <a:r>
              <a:rPr lang="en-US" altLang="en-US" dirty="0"/>
              <a:t>We start with a population of randomly generated solutions. Each of these solutions is evaluated to determine how good or bad it </a:t>
            </a:r>
            <a:r>
              <a:rPr lang="en-US" altLang="en-US" dirty="0" err="1"/>
              <a:t>is.In</a:t>
            </a:r>
            <a:r>
              <a:rPr lang="en-US" altLang="en-US" dirty="0"/>
              <a:t> other words to determine how “fit” that solution is. We then check a terminating condition, to see if our solutions are good enough? If yes, we stop. If not, we have to optimize the solutions.</a:t>
            </a:r>
          </a:p>
          <a:p>
            <a:r>
              <a:rPr lang="en-US" altLang="en-US" dirty="0"/>
              <a:t>So, we select the best solutions from the initial population (selection). This is similar to “natural selection”.</a:t>
            </a:r>
          </a:p>
          <a:p>
            <a:r>
              <a:rPr lang="en-US" altLang="en-US" dirty="0"/>
              <a:t>Then we allow these good solutions to exchange their information, in order to get even better solutions. This step is similar to reproduction among animals or crossover among </a:t>
            </a:r>
            <a:r>
              <a:rPr lang="en-US" altLang="en-US" dirty="0" err="1"/>
              <a:t>chrmosomes</a:t>
            </a:r>
            <a:r>
              <a:rPr lang="en-US" altLang="en-US" dirty="0"/>
              <a:t> and is called “cross-over”. We may then randomly mutate some small % of the solutions thus obtained after crossover. </a:t>
            </a:r>
          </a:p>
          <a:p>
            <a:r>
              <a:rPr lang="en-US" altLang="en-US" dirty="0"/>
              <a:t>Mutation is very imp. It could be a bad thing, it could be a good thing. In the </a:t>
            </a:r>
            <a:r>
              <a:rPr lang="en-US" altLang="en-US" dirty="0" err="1"/>
              <a:t>boliogical</a:t>
            </a:r>
            <a:r>
              <a:rPr lang="en-US" altLang="en-US" dirty="0"/>
              <a:t> sense it mean, making a small change in a gene. In GAs, it means, making a small change to the solution.</a:t>
            </a:r>
          </a:p>
          <a:p>
            <a:r>
              <a:rPr lang="en-US" altLang="en-US" dirty="0"/>
              <a:t>Then again, we evaluate each of the </a:t>
            </a:r>
            <a:r>
              <a:rPr lang="en-US" altLang="en-US" dirty="0" err="1"/>
              <a:t>sokutions</a:t>
            </a:r>
            <a:r>
              <a:rPr lang="en-US" altLang="en-US" dirty="0"/>
              <a:t>, and check the termination condition. As you see , this is an </a:t>
            </a:r>
            <a:r>
              <a:rPr lang="en-US" altLang="en-US" dirty="0" err="1"/>
              <a:t>optmization</a:t>
            </a:r>
            <a:r>
              <a:rPr lang="en-US" altLang="en-US" dirty="0"/>
              <a:t> method.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AAFF2-19B4-495A-9580-CCF21D3C7A32}" type="slidenum">
              <a:rPr lang="en-US" altLang="en-US"/>
              <a:pPr/>
              <a:t>13</a:t>
            </a:fld>
            <a:endParaRPr lang="en-US"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So after this discussion, it should be clear to you that Gas mimic the natural process of evolution to a large extent. To summarize the similarities , I have a slide here.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GB" dirty="0"/>
              <a:t>Encoding technique = representation, i.e. How do we represent potential solutions to the problem?</a:t>
            </a:r>
          </a:p>
        </p:txBody>
      </p:sp>
      <p:sp>
        <p:nvSpPr>
          <p:cNvPr id="62468" name="Slide Number Placeholder 3"/>
          <p:cNvSpPr>
            <a:spLocks noGrp="1"/>
          </p:cNvSpPr>
          <p:nvPr>
            <p:ph type="sldNum" sz="quarter" idx="5"/>
          </p:nvPr>
        </p:nvSpPr>
        <p:spPr>
          <a:noFill/>
        </p:spPr>
        <p:txBody>
          <a:bodyPr/>
          <a:lstStyle/>
          <a:p>
            <a:fld id="{8BA881FA-19D2-4D88-97C0-147FBBC643FB}" type="slidenum">
              <a:rPr lang="en-GB" smtClean="0"/>
              <a:pPr/>
              <a:t>14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GB" dirty="0"/>
          </a:p>
        </p:txBody>
      </p:sp>
      <p:sp>
        <p:nvSpPr>
          <p:cNvPr id="62468" name="Slide Number Placeholder 3"/>
          <p:cNvSpPr>
            <a:spLocks noGrp="1"/>
          </p:cNvSpPr>
          <p:nvPr>
            <p:ph type="sldNum" sz="quarter" idx="5"/>
          </p:nvPr>
        </p:nvSpPr>
        <p:spPr>
          <a:noFill/>
        </p:spPr>
        <p:txBody>
          <a:bodyPr/>
          <a:lstStyle/>
          <a:p>
            <a:fld id="{8BA881FA-19D2-4D88-97C0-147FBBC643FB}" type="slidenum">
              <a:rPr lang="en-GB" smtClean="0"/>
              <a:pPr/>
              <a:t>15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Plassholder for lysbilde 1"/>
          <p:cNvSpPr>
            <a:spLocks noGrp="1" noRot="1" noChangeAspect="1" noTextEdit="1"/>
          </p:cNvSpPr>
          <p:nvPr>
            <p:ph type="sldImg"/>
          </p:nvPr>
        </p:nvSpPr>
        <p:spPr>
          <a:ln/>
        </p:spPr>
      </p:sp>
      <p:sp>
        <p:nvSpPr>
          <p:cNvPr id="9421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9421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964D3C1-8190-42F1-98AB-C608B5453213}" type="slidenum">
              <a:rPr lang="en-GB" altLang="en-US" sz="1200" smtClean="0"/>
              <a:pPr/>
              <a:t>16</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sz="2600"/>
              <a:t>Modifications are stochastically triggered</a:t>
            </a:r>
          </a:p>
          <a:p>
            <a:r>
              <a:rPr lang="en-US" sz="2600"/>
              <a:t>Operator types are:</a:t>
            </a:r>
          </a:p>
          <a:p>
            <a:pPr lvl="1"/>
            <a:r>
              <a:rPr lang="en-US"/>
              <a:t>Mutation</a:t>
            </a:r>
          </a:p>
          <a:p>
            <a:pPr lvl="1"/>
            <a:r>
              <a:rPr lang="en-US"/>
              <a:t>Crossover (recombination)</a:t>
            </a:r>
          </a:p>
          <a:p>
            <a:endParaRPr lang="en-GB"/>
          </a:p>
        </p:txBody>
      </p:sp>
      <p:sp>
        <p:nvSpPr>
          <p:cNvPr id="64516" name="Slide Number Placeholder 3"/>
          <p:cNvSpPr>
            <a:spLocks noGrp="1"/>
          </p:cNvSpPr>
          <p:nvPr>
            <p:ph type="sldNum" sz="quarter" idx="5"/>
          </p:nvPr>
        </p:nvSpPr>
        <p:spPr>
          <a:noFill/>
        </p:spPr>
        <p:txBody>
          <a:bodyPr/>
          <a:lstStyle/>
          <a:p>
            <a:fld id="{A8DC54EC-1FE2-4DF0-B6CF-5950353CE21A}" type="slidenum">
              <a:rPr lang="en-GB" smtClean="0"/>
              <a:pPr/>
              <a:t>17</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35A95-E469-4A40-A966-C1ACA579B03F}" type="slidenum">
              <a:rPr lang="en-US" altLang="en-US"/>
              <a:pPr/>
              <a:t>19</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The very first step in Gas, is coming up with a random population of solutions. Each of these solutions is represented in the form of a string and this process is called encoding.</a:t>
            </a:r>
          </a:p>
          <a:p>
            <a:r>
              <a:rPr lang="en-US" altLang="en-US"/>
              <a:t>Just as we have chromosomes in animals that are made up of a string of genes, similarly the solutions in Gas are represnted in the form of strings, which are made up of characters, each of which stand for and control a particular aspect of the solution.</a:t>
            </a:r>
          </a:p>
          <a:p>
            <a:r>
              <a:rPr lang="en-US" altLang="en-US"/>
              <a:t>There are many methods of encoding, the common ones are binary encoding, real encoding ,etc. The method chosen depends on the problem at hand.</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0898ECC-B444-46D9-9365-5A74AED0A3F0}" type="datetimeFigureOut">
              <a:rPr lang="en-US" smtClean="0"/>
              <a:t>11/19/2020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1D850B-8A82-4559-BE97-858C89EC74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898ECC-B444-46D9-9365-5A74AED0A3F0}"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898ECC-B444-46D9-9365-5A74AED0A3F0}"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a:t>Click to edit Master title style</a:t>
            </a:r>
            <a:endParaRPr lang="en-GB"/>
          </a:p>
        </p:txBody>
      </p:sp>
      <p:sp>
        <p:nvSpPr>
          <p:cNvPr id="3" name="SmartArt Placeholder 2"/>
          <p:cNvSpPr>
            <a:spLocks noGrp="1"/>
          </p:cNvSpPr>
          <p:nvPr>
            <p:ph type="dgm" idx="1"/>
          </p:nvPr>
        </p:nvSpPr>
        <p:spPr>
          <a:xfrm>
            <a:off x="685800" y="1600200"/>
            <a:ext cx="7772400" cy="4419600"/>
          </a:xfrm>
        </p:spPr>
        <p:txBody>
          <a:bodyPr/>
          <a:lstStyle/>
          <a:p>
            <a:pPr lvl="0"/>
            <a:endParaRPr lang="en-GB" noProof="0"/>
          </a:p>
        </p:txBody>
      </p:sp>
    </p:spTree>
    <p:extLst>
      <p:ext uri="{BB962C8B-B14F-4D97-AF65-F5344CB8AC3E}">
        <p14:creationId xmlns:p14="http://schemas.microsoft.com/office/powerpoint/2010/main" val="4291974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ltLang="en-US"/>
              <a:t>GAs By Chhavi Kashyap</a:t>
            </a: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03A274FD-B8B7-47D6-8BF5-8EAEF0D4EFE3}" type="slidenum">
              <a:rPr lang="en-US" altLang="en-US"/>
              <a:pPr/>
              <a:t>‹#›</a:t>
            </a:fld>
            <a:endParaRPr lang="en-US" altLang="en-US"/>
          </a:p>
        </p:txBody>
      </p:sp>
    </p:spTree>
    <p:extLst>
      <p:ext uri="{BB962C8B-B14F-4D97-AF65-F5344CB8AC3E}">
        <p14:creationId xmlns:p14="http://schemas.microsoft.com/office/powerpoint/2010/main" val="3398326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en-US"/>
              <a:t>GAs By Chhavi Kashyap</a:t>
            </a: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8A6472BE-717A-4775-80FA-181571686239}" type="slidenum">
              <a:rPr lang="en-US" altLang="en-US"/>
              <a:pPr/>
              <a:t>‹#›</a:t>
            </a:fld>
            <a:endParaRPr lang="en-US" altLang="en-US"/>
          </a:p>
        </p:txBody>
      </p:sp>
    </p:spTree>
    <p:extLst>
      <p:ext uri="{BB962C8B-B14F-4D97-AF65-F5344CB8AC3E}">
        <p14:creationId xmlns:p14="http://schemas.microsoft.com/office/powerpoint/2010/main" val="259775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898ECC-B444-46D9-9365-5A74AED0A3F0}"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0898ECC-B444-46D9-9365-5A74AED0A3F0}"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D850B-8A82-4559-BE97-858C89EC74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898ECC-B444-46D9-9365-5A74AED0A3F0}"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0898ECC-B444-46D9-9365-5A74AED0A3F0}"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0898ECC-B444-46D9-9365-5A74AED0A3F0}"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98ECC-B444-46D9-9365-5A74AED0A3F0}"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898ECC-B444-46D9-9365-5A74AED0A3F0}"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D850B-8A82-4559-BE97-858C89EC74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0898ECC-B444-46D9-9365-5A74AED0A3F0}"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1D850B-8A82-4559-BE97-858C89EC748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898ECC-B444-46D9-9365-5A74AED0A3F0}" type="datetimeFigureOut">
              <a:rPr lang="en-US" smtClean="0"/>
              <a:t>11/19/2020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1D850B-8A82-4559-BE97-858C89EC748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pecie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Lecture VII</a:t>
            </a:r>
            <a:endParaRPr lang="en-US" dirty="0"/>
          </a:p>
        </p:txBody>
      </p:sp>
      <p:sp>
        <p:nvSpPr>
          <p:cNvPr id="3" name="Subtitle 2"/>
          <p:cNvSpPr>
            <a:spLocks noGrp="1"/>
          </p:cNvSpPr>
          <p:nvPr>
            <p:ph type="subTitle" idx="1"/>
          </p:nvPr>
        </p:nvSpPr>
        <p:spPr/>
        <p:txBody>
          <a:bodyPr/>
          <a:lstStyle/>
          <a:p>
            <a:r>
              <a:rPr lang="en-US" altLang="en-US" sz="2800" b="1" u="sng" dirty="0"/>
              <a:t>Genetic Algorithms</a:t>
            </a:r>
            <a:endParaRPr lang="en-US" dirty="0"/>
          </a:p>
        </p:txBody>
      </p:sp>
      <p:pic>
        <p:nvPicPr>
          <p:cNvPr id="4" name="Picture 3" descr="g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04800" y="3048000"/>
            <a:ext cx="2743200" cy="3505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7925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457200" y="76200"/>
            <a:ext cx="7772400" cy="1066800"/>
          </a:xfrm>
        </p:spPr>
        <p:txBody>
          <a:bodyPr/>
          <a:lstStyle/>
          <a:p>
            <a:r>
              <a:rPr lang="en-US"/>
              <a:t>Taxonomy</a:t>
            </a:r>
            <a:endParaRPr lang="en-GB"/>
          </a:p>
        </p:txBody>
      </p:sp>
      <p:sp>
        <p:nvSpPr>
          <p:cNvPr id="6" name="Text Box 3"/>
          <p:cNvSpPr txBox="1">
            <a:spLocks noChangeArrowheads="1"/>
          </p:cNvSpPr>
          <p:nvPr/>
        </p:nvSpPr>
        <p:spPr bwMode="auto">
          <a:xfrm>
            <a:off x="3276600" y="1219200"/>
            <a:ext cx="2514600" cy="369888"/>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dirty="0"/>
              <a:t>Search Techniques</a:t>
            </a:r>
          </a:p>
        </p:txBody>
      </p:sp>
      <p:sp>
        <p:nvSpPr>
          <p:cNvPr id="12" name="Text Box 13"/>
          <p:cNvSpPr txBox="1">
            <a:spLocks noChangeArrowheads="1"/>
          </p:cNvSpPr>
          <p:nvPr/>
        </p:nvSpPr>
        <p:spPr bwMode="auto">
          <a:xfrm>
            <a:off x="3352800" y="2366963"/>
            <a:ext cx="2362200" cy="369887"/>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dirty="0"/>
              <a:t>Informed</a:t>
            </a:r>
          </a:p>
        </p:txBody>
      </p:sp>
      <p:sp>
        <p:nvSpPr>
          <p:cNvPr id="13" name="Text Box 15"/>
          <p:cNvSpPr txBox="1">
            <a:spLocks noChangeArrowheads="1"/>
          </p:cNvSpPr>
          <p:nvPr/>
        </p:nvSpPr>
        <p:spPr bwMode="auto">
          <a:xfrm>
            <a:off x="6553200" y="2362200"/>
            <a:ext cx="2057400" cy="36988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dirty="0"/>
              <a:t>Uninformed</a:t>
            </a:r>
          </a:p>
        </p:txBody>
      </p:sp>
      <p:sp>
        <p:nvSpPr>
          <p:cNvPr id="29" name="Text Box 42"/>
          <p:cNvSpPr txBox="1">
            <a:spLocks noChangeArrowheads="1"/>
          </p:cNvSpPr>
          <p:nvPr/>
        </p:nvSpPr>
        <p:spPr bwMode="auto">
          <a:xfrm>
            <a:off x="8077200" y="3189288"/>
            <a:ext cx="762000" cy="36988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a:t>BFS</a:t>
            </a:r>
          </a:p>
        </p:txBody>
      </p:sp>
      <p:sp>
        <p:nvSpPr>
          <p:cNvPr id="30" name="Text Box 43"/>
          <p:cNvSpPr txBox="1">
            <a:spLocks noChangeArrowheads="1"/>
          </p:cNvSpPr>
          <p:nvPr/>
        </p:nvSpPr>
        <p:spPr bwMode="auto">
          <a:xfrm>
            <a:off x="6400800" y="3189288"/>
            <a:ext cx="914400" cy="36988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a:t>DFS</a:t>
            </a:r>
          </a:p>
        </p:txBody>
      </p:sp>
      <p:sp>
        <p:nvSpPr>
          <p:cNvPr id="36" name="Text Box 47"/>
          <p:cNvSpPr txBox="1">
            <a:spLocks noChangeArrowheads="1"/>
          </p:cNvSpPr>
          <p:nvPr/>
        </p:nvSpPr>
        <p:spPr bwMode="auto">
          <a:xfrm>
            <a:off x="838200" y="3973513"/>
            <a:ext cx="1524000" cy="36988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dirty="0"/>
              <a:t>A*</a:t>
            </a:r>
          </a:p>
        </p:txBody>
      </p:sp>
      <p:sp>
        <p:nvSpPr>
          <p:cNvPr id="38" name="Text Box 49"/>
          <p:cNvSpPr txBox="1">
            <a:spLocks noChangeArrowheads="1"/>
          </p:cNvSpPr>
          <p:nvPr/>
        </p:nvSpPr>
        <p:spPr bwMode="auto">
          <a:xfrm>
            <a:off x="2438400" y="3973513"/>
            <a:ext cx="1600200" cy="36988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dirty="0"/>
              <a:t>Hill Climbing</a:t>
            </a:r>
          </a:p>
        </p:txBody>
      </p:sp>
      <p:sp>
        <p:nvSpPr>
          <p:cNvPr id="40" name="Text Box 52"/>
          <p:cNvSpPr txBox="1">
            <a:spLocks noChangeArrowheads="1"/>
          </p:cNvSpPr>
          <p:nvPr/>
        </p:nvSpPr>
        <p:spPr bwMode="auto">
          <a:xfrm>
            <a:off x="6172200" y="3962400"/>
            <a:ext cx="1524000" cy="646113"/>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en-US" dirty="0"/>
              <a:t>Simulated Annealing</a:t>
            </a:r>
          </a:p>
        </p:txBody>
      </p:sp>
      <p:sp>
        <p:nvSpPr>
          <p:cNvPr id="42" name="Text Box 54"/>
          <p:cNvSpPr txBox="1">
            <a:spLocks noChangeArrowheads="1"/>
          </p:cNvSpPr>
          <p:nvPr/>
        </p:nvSpPr>
        <p:spPr bwMode="auto">
          <a:xfrm>
            <a:off x="4114800" y="3962400"/>
            <a:ext cx="1981200" cy="6461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dirty="0"/>
              <a:t>Evolutionary Algorithms</a:t>
            </a:r>
          </a:p>
        </p:txBody>
      </p:sp>
      <p:sp>
        <p:nvSpPr>
          <p:cNvPr id="45" name="Text Box 61"/>
          <p:cNvSpPr txBox="1">
            <a:spLocks noChangeArrowheads="1"/>
          </p:cNvSpPr>
          <p:nvPr/>
        </p:nvSpPr>
        <p:spPr bwMode="auto">
          <a:xfrm>
            <a:off x="4419600" y="5068888"/>
            <a:ext cx="2057400" cy="6461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a:t>Genetic Programming</a:t>
            </a:r>
          </a:p>
        </p:txBody>
      </p:sp>
      <p:sp>
        <p:nvSpPr>
          <p:cNvPr id="46" name="Text Box 64"/>
          <p:cNvSpPr txBox="1">
            <a:spLocks noChangeArrowheads="1"/>
          </p:cNvSpPr>
          <p:nvPr/>
        </p:nvSpPr>
        <p:spPr bwMode="auto">
          <a:xfrm>
            <a:off x="7162800" y="5068888"/>
            <a:ext cx="1676400" cy="6461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a:t>Genetic Algorithms</a:t>
            </a:r>
          </a:p>
        </p:txBody>
      </p:sp>
      <p:sp>
        <p:nvSpPr>
          <p:cNvPr id="58" name="Text Box 61"/>
          <p:cNvSpPr txBox="1">
            <a:spLocks noChangeArrowheads="1"/>
          </p:cNvSpPr>
          <p:nvPr/>
        </p:nvSpPr>
        <p:spPr bwMode="auto">
          <a:xfrm>
            <a:off x="2133600" y="5068888"/>
            <a:ext cx="2057400" cy="6461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dirty="0"/>
              <a:t>Swarm Intelligence</a:t>
            </a:r>
          </a:p>
        </p:txBody>
      </p:sp>
      <p:sp>
        <p:nvSpPr>
          <p:cNvPr id="39" name="Text Box 54"/>
          <p:cNvSpPr txBox="1">
            <a:spLocks noChangeArrowheads="1"/>
          </p:cNvSpPr>
          <p:nvPr/>
        </p:nvSpPr>
        <p:spPr bwMode="auto">
          <a:xfrm>
            <a:off x="76200" y="5068888"/>
            <a:ext cx="1981200" cy="6461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en-US" dirty="0"/>
              <a:t>Evolutionary Strategies</a:t>
            </a:r>
          </a:p>
        </p:txBody>
      </p:sp>
      <p:cxnSp>
        <p:nvCxnSpPr>
          <p:cNvPr id="53" name="Straight Connector 52"/>
          <p:cNvCxnSpPr>
            <a:stCxn id="6" idx="2"/>
          </p:cNvCxnSpPr>
          <p:nvPr/>
        </p:nvCxnSpPr>
        <p:spPr>
          <a:xfrm rot="5400000">
            <a:off x="2718594" y="546894"/>
            <a:ext cx="773112" cy="2857500"/>
          </a:xfrm>
          <a:prstGeom prst="line">
            <a:avLst/>
          </a:prstGeom>
        </p:spPr>
        <p:style>
          <a:lnRef idx="3">
            <a:schemeClr val="lt1"/>
          </a:lnRef>
          <a:fillRef idx="1">
            <a:schemeClr val="accent2"/>
          </a:fillRef>
          <a:effectRef idx="1">
            <a:schemeClr val="accent2"/>
          </a:effectRef>
          <a:fontRef idx="minor">
            <a:schemeClr val="lt1"/>
          </a:fontRef>
        </p:style>
      </p:cxnSp>
      <p:cxnSp>
        <p:nvCxnSpPr>
          <p:cNvPr id="62" name="Straight Connector 61"/>
          <p:cNvCxnSpPr>
            <a:stCxn id="6" idx="2"/>
            <a:endCxn id="13" idx="0"/>
          </p:cNvCxnSpPr>
          <p:nvPr/>
        </p:nvCxnSpPr>
        <p:spPr>
          <a:xfrm rot="16200000" flipH="1">
            <a:off x="5671344" y="451644"/>
            <a:ext cx="773112" cy="3048000"/>
          </a:xfrm>
          <a:prstGeom prst="line">
            <a:avLst/>
          </a:prstGeom>
        </p:spPr>
        <p:style>
          <a:lnRef idx="3">
            <a:schemeClr val="lt1"/>
          </a:lnRef>
          <a:fillRef idx="1">
            <a:schemeClr val="accent2"/>
          </a:fillRef>
          <a:effectRef idx="1">
            <a:schemeClr val="accent2"/>
          </a:effectRef>
          <a:fontRef idx="minor">
            <a:schemeClr val="lt1"/>
          </a:fontRef>
        </p:style>
      </p:cxnSp>
      <p:cxnSp>
        <p:nvCxnSpPr>
          <p:cNvPr id="67" name="Straight Connector 66"/>
          <p:cNvCxnSpPr>
            <a:stCxn id="30" idx="0"/>
            <a:endCxn id="13" idx="2"/>
          </p:cNvCxnSpPr>
          <p:nvPr/>
        </p:nvCxnSpPr>
        <p:spPr>
          <a:xfrm rot="5400000" flipH="1" flipV="1">
            <a:off x="6991350" y="2598738"/>
            <a:ext cx="457200" cy="723900"/>
          </a:xfrm>
          <a:prstGeom prst="line">
            <a:avLst/>
          </a:prstGeom>
        </p:spPr>
        <p:style>
          <a:lnRef idx="3">
            <a:schemeClr val="lt1"/>
          </a:lnRef>
          <a:fillRef idx="1">
            <a:schemeClr val="accent2"/>
          </a:fillRef>
          <a:effectRef idx="1">
            <a:schemeClr val="accent2"/>
          </a:effectRef>
          <a:fontRef idx="minor">
            <a:schemeClr val="lt1"/>
          </a:fontRef>
        </p:style>
      </p:cxnSp>
      <p:cxnSp>
        <p:nvCxnSpPr>
          <p:cNvPr id="70" name="Straight Connector 69"/>
          <p:cNvCxnSpPr>
            <a:stCxn id="29" idx="0"/>
            <a:endCxn id="13" idx="2"/>
          </p:cNvCxnSpPr>
          <p:nvPr/>
        </p:nvCxnSpPr>
        <p:spPr>
          <a:xfrm rot="16200000" flipV="1">
            <a:off x="7791450" y="2522538"/>
            <a:ext cx="457200" cy="876300"/>
          </a:xfrm>
          <a:prstGeom prst="line">
            <a:avLst/>
          </a:prstGeom>
        </p:spPr>
        <p:style>
          <a:lnRef idx="3">
            <a:schemeClr val="lt1"/>
          </a:lnRef>
          <a:fillRef idx="1">
            <a:schemeClr val="accent2"/>
          </a:fillRef>
          <a:effectRef idx="1">
            <a:schemeClr val="accent2"/>
          </a:effectRef>
          <a:fontRef idx="minor">
            <a:schemeClr val="lt1"/>
          </a:fontRef>
        </p:style>
      </p:cxnSp>
      <p:cxnSp>
        <p:nvCxnSpPr>
          <p:cNvPr id="73" name="Straight Connector 72"/>
          <p:cNvCxnSpPr>
            <a:stCxn id="12" idx="2"/>
            <a:endCxn id="36" idx="0"/>
          </p:cNvCxnSpPr>
          <p:nvPr/>
        </p:nvCxnSpPr>
        <p:spPr>
          <a:xfrm rot="5400000">
            <a:off x="2448718" y="1888332"/>
            <a:ext cx="1236663" cy="2933700"/>
          </a:xfrm>
          <a:prstGeom prst="line">
            <a:avLst/>
          </a:prstGeom>
        </p:spPr>
        <p:style>
          <a:lnRef idx="3">
            <a:schemeClr val="lt1"/>
          </a:lnRef>
          <a:fillRef idx="1">
            <a:schemeClr val="accent2"/>
          </a:fillRef>
          <a:effectRef idx="1">
            <a:schemeClr val="accent2"/>
          </a:effectRef>
          <a:fontRef idx="minor">
            <a:schemeClr val="lt1"/>
          </a:fontRef>
        </p:style>
      </p:cxnSp>
      <p:cxnSp>
        <p:nvCxnSpPr>
          <p:cNvPr id="74" name="Straight Connector 73"/>
          <p:cNvCxnSpPr>
            <a:stCxn id="12" idx="2"/>
            <a:endCxn id="38" idx="0"/>
          </p:cNvCxnSpPr>
          <p:nvPr/>
        </p:nvCxnSpPr>
        <p:spPr>
          <a:xfrm rot="5400000">
            <a:off x="3267868" y="2707482"/>
            <a:ext cx="1236663" cy="1295400"/>
          </a:xfrm>
          <a:prstGeom prst="line">
            <a:avLst/>
          </a:prstGeom>
        </p:spPr>
        <p:style>
          <a:lnRef idx="3">
            <a:schemeClr val="lt1"/>
          </a:lnRef>
          <a:fillRef idx="1">
            <a:schemeClr val="accent2"/>
          </a:fillRef>
          <a:effectRef idx="1">
            <a:schemeClr val="accent2"/>
          </a:effectRef>
          <a:fontRef idx="minor">
            <a:schemeClr val="lt1"/>
          </a:fontRef>
        </p:style>
      </p:cxnSp>
      <p:cxnSp>
        <p:nvCxnSpPr>
          <p:cNvPr id="75" name="Straight Connector 74"/>
          <p:cNvCxnSpPr>
            <a:stCxn id="12" idx="2"/>
            <a:endCxn id="40" idx="0"/>
          </p:cNvCxnSpPr>
          <p:nvPr/>
        </p:nvCxnSpPr>
        <p:spPr>
          <a:xfrm rot="16200000" flipH="1">
            <a:off x="5121275" y="2149475"/>
            <a:ext cx="1225550" cy="2400300"/>
          </a:xfrm>
          <a:prstGeom prst="line">
            <a:avLst/>
          </a:prstGeom>
        </p:spPr>
        <p:style>
          <a:lnRef idx="3">
            <a:schemeClr val="lt1"/>
          </a:lnRef>
          <a:fillRef idx="1">
            <a:schemeClr val="accent2"/>
          </a:fillRef>
          <a:effectRef idx="1">
            <a:schemeClr val="accent2"/>
          </a:effectRef>
          <a:fontRef idx="minor">
            <a:schemeClr val="lt1"/>
          </a:fontRef>
        </p:style>
      </p:cxnSp>
      <p:cxnSp>
        <p:nvCxnSpPr>
          <p:cNvPr id="76" name="Straight Connector 75"/>
          <p:cNvCxnSpPr>
            <a:stCxn id="12" idx="2"/>
            <a:endCxn id="42" idx="0"/>
          </p:cNvCxnSpPr>
          <p:nvPr/>
        </p:nvCxnSpPr>
        <p:spPr>
          <a:xfrm rot="16200000" flipH="1">
            <a:off x="4206876" y="3063875"/>
            <a:ext cx="1225549" cy="5715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5" name="Straight Connector 84"/>
          <p:cNvCxnSpPr>
            <a:stCxn id="42" idx="2"/>
            <a:endCxn id="46" idx="0"/>
          </p:cNvCxnSpPr>
          <p:nvPr/>
        </p:nvCxnSpPr>
        <p:spPr>
          <a:xfrm rot="16200000" flipH="1">
            <a:off x="6323122" y="3390791"/>
            <a:ext cx="460156" cy="2895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6" name="Straight Connector 85"/>
          <p:cNvCxnSpPr>
            <a:stCxn id="45" idx="0"/>
            <a:endCxn id="42" idx="2"/>
          </p:cNvCxnSpPr>
          <p:nvPr/>
        </p:nvCxnSpPr>
        <p:spPr>
          <a:xfrm rot="16200000" flipV="1">
            <a:off x="5046772" y="4667141"/>
            <a:ext cx="460156" cy="3429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7" name="Straight Connector 86"/>
          <p:cNvCxnSpPr>
            <a:stCxn id="42" idx="2"/>
            <a:endCxn id="58" idx="0"/>
          </p:cNvCxnSpPr>
          <p:nvPr/>
        </p:nvCxnSpPr>
        <p:spPr>
          <a:xfrm rot="5400000">
            <a:off x="3903772" y="3867041"/>
            <a:ext cx="460156" cy="19431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8" name="Straight Connector 87"/>
          <p:cNvCxnSpPr>
            <a:stCxn id="42" idx="2"/>
            <a:endCxn id="39" idx="0"/>
          </p:cNvCxnSpPr>
          <p:nvPr/>
        </p:nvCxnSpPr>
        <p:spPr>
          <a:xfrm rot="5400000">
            <a:off x="2856022" y="2819291"/>
            <a:ext cx="460156" cy="4038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0" name="Straight Connector 99"/>
          <p:cNvCxnSpPr>
            <a:stCxn id="58" idx="2"/>
          </p:cNvCxnSpPr>
          <p:nvPr/>
        </p:nvCxnSpPr>
        <p:spPr>
          <a:xfrm rot="5400000">
            <a:off x="2724150" y="5657850"/>
            <a:ext cx="381000" cy="495300"/>
          </a:xfrm>
          <a:prstGeom prst="line">
            <a:avLst/>
          </a:prstGeom>
        </p:spPr>
        <p:style>
          <a:lnRef idx="3">
            <a:schemeClr val="lt1"/>
          </a:lnRef>
          <a:fillRef idx="1">
            <a:schemeClr val="accent2"/>
          </a:fillRef>
          <a:effectRef idx="1">
            <a:schemeClr val="accent2"/>
          </a:effectRef>
          <a:fontRef idx="minor">
            <a:schemeClr val="lt1"/>
          </a:fontRef>
        </p:style>
      </p:cxnSp>
      <p:cxnSp>
        <p:nvCxnSpPr>
          <p:cNvPr id="101" name="Straight Connector 100"/>
          <p:cNvCxnSpPr>
            <a:stCxn id="58" idx="2"/>
          </p:cNvCxnSpPr>
          <p:nvPr/>
        </p:nvCxnSpPr>
        <p:spPr>
          <a:xfrm rot="16200000" flipH="1">
            <a:off x="3219450" y="5657850"/>
            <a:ext cx="381000" cy="495300"/>
          </a:xfrm>
          <a:prstGeom prst="line">
            <a:avLst/>
          </a:prstGeom>
        </p:spPr>
        <p:style>
          <a:lnRef idx="3">
            <a:schemeClr val="lt1"/>
          </a:lnRef>
          <a:fillRef idx="1">
            <a:schemeClr val="accent2"/>
          </a:fillRef>
          <a:effectRef idx="1">
            <a:schemeClr val="accent2"/>
          </a:effectRef>
          <a:fontRef idx="minor">
            <a:schemeClr val="lt1"/>
          </a:fontRef>
        </p:style>
      </p:cxnSp>
      <p:cxnSp>
        <p:nvCxnSpPr>
          <p:cNvPr id="33" name="Straight Connector 32"/>
          <p:cNvCxnSpPr>
            <a:stCxn id="6" idx="2"/>
            <a:endCxn id="12" idx="0"/>
          </p:cNvCxnSpPr>
          <p:nvPr/>
        </p:nvCxnSpPr>
        <p:spPr>
          <a:xfrm rot="5400000">
            <a:off x="4144962" y="1978026"/>
            <a:ext cx="777875" cy="0"/>
          </a:xfrm>
          <a:prstGeom prst="line">
            <a:avLst/>
          </a:prstGeom>
        </p:spPr>
        <p:style>
          <a:lnRef idx="3">
            <a:schemeClr val="lt1"/>
          </a:lnRef>
          <a:fillRef idx="1">
            <a:schemeClr val="accent2"/>
          </a:fillRef>
          <a:effectRef idx="1">
            <a:schemeClr val="accent2"/>
          </a:effectRef>
          <a:fontRef idx="minor">
            <a:schemeClr val="lt1"/>
          </a:fontRef>
        </p:style>
      </p:cxnSp>
    </p:spTree>
    <p:extLst>
      <p:ext uri="{BB962C8B-B14F-4D97-AF65-F5344CB8AC3E}">
        <p14:creationId xmlns:p14="http://schemas.microsoft.com/office/powerpoint/2010/main" val="2414853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5D6EF238-3B83-4487-82D5-003E5A991D3C}" type="slidenum">
              <a:rPr lang="en-US" altLang="en-US"/>
              <a:pPr/>
              <a:t>11</a:t>
            </a:fld>
            <a:endParaRPr lang="en-US" altLang="en-US"/>
          </a:p>
        </p:txBody>
      </p:sp>
      <p:sp>
        <p:nvSpPr>
          <p:cNvPr id="9218" name="Rectangle 2"/>
          <p:cNvSpPr>
            <a:spLocks noGrp="1" noChangeArrowheads="1"/>
          </p:cNvSpPr>
          <p:nvPr>
            <p:ph type="title"/>
          </p:nvPr>
        </p:nvSpPr>
        <p:spPr>
          <a:xfrm>
            <a:off x="388144" y="431637"/>
            <a:ext cx="8229600" cy="484187"/>
          </a:xfrm>
        </p:spPr>
        <p:txBody>
          <a:bodyPr>
            <a:normAutofit fontScale="90000"/>
          </a:bodyPr>
          <a:lstStyle/>
          <a:p>
            <a:pPr algn="ctr"/>
            <a:r>
              <a:rPr lang="en-US" altLang="en-US" sz="3400" b="1" u="sng" dirty="0"/>
              <a:t>Working Mechanism Of GAs</a:t>
            </a:r>
            <a:br>
              <a:rPr lang="en-US" altLang="en-US" sz="3400" b="1" u="sng" dirty="0"/>
            </a:br>
            <a:endParaRPr lang="en-US" altLang="en-US" sz="3400" b="1" u="sng" dirty="0"/>
          </a:p>
        </p:txBody>
      </p:sp>
      <p:sp>
        <p:nvSpPr>
          <p:cNvPr id="9221" name="AutoShape 5"/>
          <p:cNvSpPr>
            <a:spLocks noChangeArrowheads="1"/>
          </p:cNvSpPr>
          <p:nvPr/>
        </p:nvSpPr>
        <p:spPr bwMode="auto">
          <a:xfrm>
            <a:off x="4067175" y="914400"/>
            <a:ext cx="830263" cy="296863"/>
          </a:xfrm>
          <a:prstGeom prst="flowChartConnector">
            <a:avLst/>
          </a:prstGeom>
          <a:solidFill>
            <a:srgbClr val="FFFFFF"/>
          </a:solidFill>
          <a:ln w="9525">
            <a:solidFill>
              <a:srgbClr val="000000"/>
            </a:solidFill>
            <a:round/>
            <a:headEnd/>
            <a:tailEnd/>
          </a:ln>
        </p:spPr>
        <p:txBody>
          <a:bodyPr/>
          <a:lstStyle/>
          <a:p>
            <a:r>
              <a:rPr lang="en-US" altLang="en-US" sz="1200"/>
              <a:t>Begin</a:t>
            </a:r>
            <a:endParaRPr lang="en-US" altLang="en-US" sz="1800"/>
          </a:p>
        </p:txBody>
      </p:sp>
      <p:sp>
        <p:nvSpPr>
          <p:cNvPr id="9222" name="Line 6"/>
          <p:cNvSpPr>
            <a:spLocks noChangeShapeType="1"/>
          </p:cNvSpPr>
          <p:nvPr/>
        </p:nvSpPr>
        <p:spPr bwMode="auto">
          <a:xfrm flipH="1">
            <a:off x="4511675" y="1227138"/>
            <a:ext cx="0" cy="396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3" name="AutoShape 7"/>
          <p:cNvSpPr>
            <a:spLocks noChangeArrowheads="1"/>
          </p:cNvSpPr>
          <p:nvPr/>
        </p:nvSpPr>
        <p:spPr bwMode="auto">
          <a:xfrm>
            <a:off x="3776663" y="1636713"/>
            <a:ext cx="1452562" cy="471487"/>
          </a:xfrm>
          <a:prstGeom prst="flowChartProcess">
            <a:avLst/>
          </a:prstGeom>
          <a:solidFill>
            <a:srgbClr val="FFFFFF"/>
          </a:solidFill>
          <a:ln w="9525">
            <a:solidFill>
              <a:srgbClr val="000000"/>
            </a:solidFill>
            <a:miter lim="800000"/>
            <a:headEnd/>
            <a:tailEnd/>
          </a:ln>
        </p:spPr>
        <p:txBody>
          <a:bodyPr/>
          <a:lstStyle/>
          <a:p>
            <a:r>
              <a:rPr lang="en-US" altLang="en-US" sz="1200"/>
              <a:t>Initialize population</a:t>
            </a:r>
            <a:endParaRPr lang="en-US" altLang="en-US" sz="1800"/>
          </a:p>
        </p:txBody>
      </p:sp>
      <p:sp>
        <p:nvSpPr>
          <p:cNvPr id="9224" name="Line 8"/>
          <p:cNvSpPr>
            <a:spLocks noChangeShapeType="1"/>
          </p:cNvSpPr>
          <p:nvPr/>
        </p:nvSpPr>
        <p:spPr bwMode="auto">
          <a:xfrm>
            <a:off x="4511675" y="2320925"/>
            <a:ext cx="0" cy="4968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5" name="AutoShape 9"/>
          <p:cNvSpPr>
            <a:spLocks noChangeArrowheads="1"/>
          </p:cNvSpPr>
          <p:nvPr/>
        </p:nvSpPr>
        <p:spPr bwMode="auto">
          <a:xfrm>
            <a:off x="3581400" y="3346450"/>
            <a:ext cx="1905000" cy="701675"/>
          </a:xfrm>
          <a:prstGeom prst="flowChartDecision">
            <a:avLst/>
          </a:prstGeom>
          <a:solidFill>
            <a:srgbClr val="FFFFFF"/>
          </a:solidFill>
          <a:ln w="9525">
            <a:solidFill>
              <a:srgbClr val="000000"/>
            </a:solidFill>
            <a:miter lim="800000"/>
            <a:headEnd/>
            <a:tailEnd/>
          </a:ln>
        </p:spPr>
        <p:txBody>
          <a:bodyPr/>
          <a:lstStyle/>
          <a:p>
            <a:r>
              <a:rPr lang="en-US" altLang="en-US" sz="1200"/>
              <a:t>Optimum Solution?</a:t>
            </a:r>
            <a:endParaRPr lang="en-US" altLang="en-US" sz="1800"/>
          </a:p>
        </p:txBody>
      </p:sp>
      <p:sp>
        <p:nvSpPr>
          <p:cNvPr id="9231" name="AutoShape 15"/>
          <p:cNvSpPr>
            <a:spLocks noChangeArrowheads="1"/>
          </p:cNvSpPr>
          <p:nvPr/>
        </p:nvSpPr>
        <p:spPr bwMode="auto">
          <a:xfrm>
            <a:off x="947738" y="4657725"/>
            <a:ext cx="1349375" cy="296863"/>
          </a:xfrm>
          <a:prstGeom prst="flowChartProcess">
            <a:avLst/>
          </a:prstGeom>
          <a:solidFill>
            <a:srgbClr val="FFFFFF"/>
          </a:solidFill>
          <a:ln w="9525">
            <a:solidFill>
              <a:srgbClr val="000000"/>
            </a:solidFill>
            <a:miter lim="800000"/>
            <a:headEnd/>
            <a:tailEnd/>
          </a:ln>
        </p:spPr>
        <p:txBody>
          <a:bodyPr/>
          <a:lstStyle/>
          <a:p>
            <a:r>
              <a:rPr lang="en-US" altLang="en-US" sz="1200"/>
              <a:t>T=T+1</a:t>
            </a:r>
            <a:endParaRPr lang="en-US" altLang="en-US" sz="1800"/>
          </a:p>
        </p:txBody>
      </p:sp>
      <p:sp>
        <p:nvSpPr>
          <p:cNvPr id="9232" name="Line 16"/>
          <p:cNvSpPr>
            <a:spLocks noChangeShapeType="1"/>
          </p:cNvSpPr>
          <p:nvPr/>
        </p:nvSpPr>
        <p:spPr bwMode="auto">
          <a:xfrm flipH="1">
            <a:off x="1600200" y="5943600"/>
            <a:ext cx="579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8" name="AutoShape 12"/>
          <p:cNvSpPr>
            <a:spLocks noChangeArrowheads="1"/>
          </p:cNvSpPr>
          <p:nvPr/>
        </p:nvSpPr>
        <p:spPr bwMode="auto">
          <a:xfrm>
            <a:off x="6757988" y="3887788"/>
            <a:ext cx="1306512" cy="396875"/>
          </a:xfrm>
          <a:prstGeom prst="flowChartProcess">
            <a:avLst/>
          </a:prstGeom>
          <a:solidFill>
            <a:srgbClr val="FFFFFF"/>
          </a:solidFill>
          <a:ln w="9525">
            <a:solidFill>
              <a:srgbClr val="000000"/>
            </a:solidFill>
            <a:miter lim="800000"/>
            <a:headEnd/>
            <a:tailEnd/>
          </a:ln>
        </p:spPr>
        <p:txBody>
          <a:bodyPr/>
          <a:lstStyle/>
          <a:p>
            <a:r>
              <a:rPr lang="en-US" altLang="en-US" sz="1200"/>
              <a:t>Selection</a:t>
            </a:r>
            <a:endParaRPr lang="en-US" altLang="en-US" sz="1800"/>
          </a:p>
        </p:txBody>
      </p:sp>
      <p:sp>
        <p:nvSpPr>
          <p:cNvPr id="9229" name="AutoShape 13"/>
          <p:cNvSpPr>
            <a:spLocks noChangeArrowheads="1"/>
          </p:cNvSpPr>
          <p:nvPr/>
        </p:nvSpPr>
        <p:spPr bwMode="auto">
          <a:xfrm>
            <a:off x="6700838" y="4687888"/>
            <a:ext cx="1452562" cy="315912"/>
          </a:xfrm>
          <a:prstGeom prst="flowChartProcess">
            <a:avLst/>
          </a:prstGeom>
          <a:solidFill>
            <a:srgbClr val="FFFFFF"/>
          </a:solidFill>
          <a:ln w="9525">
            <a:solidFill>
              <a:srgbClr val="000000"/>
            </a:solidFill>
            <a:miter lim="800000"/>
            <a:headEnd/>
            <a:tailEnd/>
          </a:ln>
        </p:spPr>
        <p:txBody>
          <a:bodyPr/>
          <a:lstStyle/>
          <a:p>
            <a:r>
              <a:rPr lang="en-US" altLang="en-US" sz="1200"/>
              <a:t>Crossover</a:t>
            </a:r>
            <a:endParaRPr lang="en-US" altLang="en-US" sz="1800"/>
          </a:p>
        </p:txBody>
      </p:sp>
      <p:sp>
        <p:nvSpPr>
          <p:cNvPr id="9230" name="AutoShape 14"/>
          <p:cNvSpPr>
            <a:spLocks noChangeArrowheads="1"/>
          </p:cNvSpPr>
          <p:nvPr/>
        </p:nvSpPr>
        <p:spPr bwMode="auto">
          <a:xfrm>
            <a:off x="6700838" y="5416550"/>
            <a:ext cx="1452562" cy="298450"/>
          </a:xfrm>
          <a:prstGeom prst="flowChartProcess">
            <a:avLst/>
          </a:prstGeom>
          <a:solidFill>
            <a:srgbClr val="FFFFFF"/>
          </a:solidFill>
          <a:ln w="9525">
            <a:solidFill>
              <a:srgbClr val="000000"/>
            </a:solidFill>
            <a:miter lim="800000"/>
            <a:headEnd/>
            <a:tailEnd/>
          </a:ln>
        </p:spPr>
        <p:txBody>
          <a:bodyPr/>
          <a:lstStyle/>
          <a:p>
            <a:r>
              <a:rPr lang="en-US" altLang="en-US" sz="1200"/>
              <a:t>Mutation</a:t>
            </a:r>
            <a:r>
              <a:rPr lang="en-US" altLang="en-US" sz="1200" b="0"/>
              <a:t>             </a:t>
            </a:r>
            <a:endParaRPr lang="en-US" altLang="en-US" sz="1800" b="0"/>
          </a:p>
        </p:txBody>
      </p:sp>
      <p:sp>
        <p:nvSpPr>
          <p:cNvPr id="9233" name="Line 17"/>
          <p:cNvSpPr>
            <a:spLocks noChangeShapeType="1"/>
          </p:cNvSpPr>
          <p:nvPr/>
        </p:nvSpPr>
        <p:spPr bwMode="auto">
          <a:xfrm>
            <a:off x="7418388" y="4292600"/>
            <a:ext cx="0" cy="395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4" name="Line 18"/>
          <p:cNvSpPr>
            <a:spLocks noChangeShapeType="1"/>
          </p:cNvSpPr>
          <p:nvPr/>
        </p:nvSpPr>
        <p:spPr bwMode="auto">
          <a:xfrm>
            <a:off x="7418388" y="5019675"/>
            <a:ext cx="0" cy="396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1" name="Text Box 25"/>
          <p:cNvSpPr txBox="1">
            <a:spLocks noChangeArrowheads="1"/>
          </p:cNvSpPr>
          <p:nvPr/>
        </p:nvSpPr>
        <p:spPr bwMode="auto">
          <a:xfrm>
            <a:off x="5867400" y="3448050"/>
            <a:ext cx="6858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200"/>
              <a:t>N</a:t>
            </a:r>
          </a:p>
        </p:txBody>
      </p:sp>
      <p:sp>
        <p:nvSpPr>
          <p:cNvPr id="9243" name="AutoShape 27"/>
          <p:cNvSpPr>
            <a:spLocks noChangeArrowheads="1"/>
          </p:cNvSpPr>
          <p:nvPr/>
        </p:nvSpPr>
        <p:spPr bwMode="auto">
          <a:xfrm>
            <a:off x="3771900" y="2495550"/>
            <a:ext cx="1452563" cy="471488"/>
          </a:xfrm>
          <a:prstGeom prst="flowChartProcess">
            <a:avLst/>
          </a:prstGeom>
          <a:solidFill>
            <a:srgbClr val="FFFFFF"/>
          </a:solidFill>
          <a:ln w="9525">
            <a:solidFill>
              <a:srgbClr val="000000"/>
            </a:solidFill>
            <a:miter lim="800000"/>
            <a:headEnd/>
            <a:tailEnd/>
          </a:ln>
        </p:spPr>
        <p:txBody>
          <a:bodyPr/>
          <a:lstStyle/>
          <a:p>
            <a:r>
              <a:rPr lang="en-US" altLang="en-US" sz="1200"/>
              <a:t>Evaluate Solutions</a:t>
            </a:r>
            <a:endParaRPr lang="en-US" altLang="en-US" sz="1800"/>
          </a:p>
        </p:txBody>
      </p:sp>
      <p:sp>
        <p:nvSpPr>
          <p:cNvPr id="9244" name="Line 28"/>
          <p:cNvSpPr>
            <a:spLocks noChangeShapeType="1"/>
          </p:cNvSpPr>
          <p:nvPr/>
        </p:nvSpPr>
        <p:spPr bwMode="auto">
          <a:xfrm flipH="1">
            <a:off x="4510088" y="2093913"/>
            <a:ext cx="0" cy="396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5" name="Line 29"/>
          <p:cNvSpPr>
            <a:spLocks noChangeShapeType="1"/>
          </p:cNvSpPr>
          <p:nvPr/>
        </p:nvSpPr>
        <p:spPr bwMode="auto">
          <a:xfrm flipH="1">
            <a:off x="4524375" y="2955925"/>
            <a:ext cx="0" cy="396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9" name="Line 33"/>
          <p:cNvSpPr>
            <a:spLocks noChangeShapeType="1"/>
          </p:cNvSpPr>
          <p:nvPr/>
        </p:nvSpPr>
        <p:spPr bwMode="auto">
          <a:xfrm>
            <a:off x="7419975" y="3676650"/>
            <a:ext cx="0" cy="228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2" name="Line 36"/>
          <p:cNvSpPr>
            <a:spLocks noChangeShapeType="1"/>
          </p:cNvSpPr>
          <p:nvPr/>
        </p:nvSpPr>
        <p:spPr bwMode="auto">
          <a:xfrm>
            <a:off x="5438775" y="3686175"/>
            <a:ext cx="19812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3" name="Line 37"/>
          <p:cNvSpPr>
            <a:spLocks noChangeShapeType="1"/>
          </p:cNvSpPr>
          <p:nvPr/>
        </p:nvSpPr>
        <p:spPr bwMode="auto">
          <a:xfrm>
            <a:off x="1600200" y="3686175"/>
            <a:ext cx="19812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4" name="Line 38"/>
          <p:cNvSpPr>
            <a:spLocks noChangeShapeType="1"/>
          </p:cNvSpPr>
          <p:nvPr/>
        </p:nvSpPr>
        <p:spPr bwMode="auto">
          <a:xfrm flipV="1">
            <a:off x="1600200" y="3657600"/>
            <a:ext cx="0" cy="990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5" name="Line 39"/>
          <p:cNvSpPr>
            <a:spLocks noChangeShapeType="1"/>
          </p:cNvSpPr>
          <p:nvPr/>
        </p:nvSpPr>
        <p:spPr bwMode="auto">
          <a:xfrm flipV="1">
            <a:off x="1600200" y="4938713"/>
            <a:ext cx="0" cy="990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6" name="Line 40"/>
          <p:cNvSpPr>
            <a:spLocks noChangeShapeType="1"/>
          </p:cNvSpPr>
          <p:nvPr/>
        </p:nvSpPr>
        <p:spPr bwMode="auto">
          <a:xfrm>
            <a:off x="7391400" y="5715000"/>
            <a:ext cx="0" cy="228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7" name="Line 41"/>
          <p:cNvSpPr>
            <a:spLocks noChangeShapeType="1"/>
          </p:cNvSpPr>
          <p:nvPr/>
        </p:nvSpPr>
        <p:spPr bwMode="auto">
          <a:xfrm>
            <a:off x="4524375" y="4052888"/>
            <a:ext cx="0" cy="609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58" name="Text Box 42"/>
          <p:cNvSpPr txBox="1">
            <a:spLocks noChangeArrowheads="1"/>
          </p:cNvSpPr>
          <p:nvPr/>
        </p:nvSpPr>
        <p:spPr bwMode="auto">
          <a:xfrm>
            <a:off x="4038600" y="4114800"/>
            <a:ext cx="6858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200"/>
              <a:t>Y</a:t>
            </a:r>
          </a:p>
        </p:txBody>
      </p:sp>
      <p:sp>
        <p:nvSpPr>
          <p:cNvPr id="9259" name="AutoShape 43"/>
          <p:cNvSpPr>
            <a:spLocks noChangeArrowheads="1"/>
          </p:cNvSpPr>
          <p:nvPr/>
        </p:nvSpPr>
        <p:spPr bwMode="auto">
          <a:xfrm>
            <a:off x="4117975" y="4675188"/>
            <a:ext cx="830263" cy="296862"/>
          </a:xfrm>
          <a:prstGeom prst="flowChartConnector">
            <a:avLst/>
          </a:prstGeom>
          <a:solidFill>
            <a:srgbClr val="FFFFFF"/>
          </a:solidFill>
          <a:ln w="9525">
            <a:solidFill>
              <a:srgbClr val="000000"/>
            </a:solidFill>
            <a:round/>
            <a:headEnd/>
            <a:tailEnd/>
          </a:ln>
        </p:spPr>
        <p:txBody>
          <a:bodyPr/>
          <a:lstStyle/>
          <a:p>
            <a:r>
              <a:rPr lang="en-US" altLang="en-US" sz="1200"/>
              <a:t>Stop</a:t>
            </a:r>
            <a:endParaRPr lang="en-US" altLang="en-US" sz="1800"/>
          </a:p>
        </p:txBody>
      </p:sp>
      <p:sp>
        <p:nvSpPr>
          <p:cNvPr id="9260" name="Text Box 44"/>
          <p:cNvSpPr txBox="1">
            <a:spLocks noChangeArrowheads="1"/>
          </p:cNvSpPr>
          <p:nvPr/>
        </p:nvSpPr>
        <p:spPr bwMode="auto">
          <a:xfrm>
            <a:off x="4433888" y="3001963"/>
            <a:ext cx="6858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200"/>
              <a:t>T =0</a:t>
            </a:r>
          </a:p>
        </p:txBody>
      </p:sp>
    </p:spTree>
    <p:extLst>
      <p:ext uri="{BB962C8B-B14F-4D97-AF65-F5344CB8AC3E}">
        <p14:creationId xmlns:p14="http://schemas.microsoft.com/office/powerpoint/2010/main" val="311149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2F5E56-E49D-427F-A05F-75FC7D10746B}" type="slidenum">
              <a:rPr lang="en-US" altLang="en-US"/>
              <a:pPr/>
              <a:t>12</a:t>
            </a:fld>
            <a:endParaRPr lang="en-US" altLang="en-US"/>
          </a:p>
        </p:txBody>
      </p:sp>
      <p:sp>
        <p:nvSpPr>
          <p:cNvPr id="140290" name="Rectangle 2"/>
          <p:cNvSpPr>
            <a:spLocks noGrp="1" noChangeArrowheads="1"/>
          </p:cNvSpPr>
          <p:nvPr>
            <p:ph type="title"/>
          </p:nvPr>
        </p:nvSpPr>
        <p:spPr>
          <a:xfrm>
            <a:off x="152400" y="-304800"/>
            <a:ext cx="8229600" cy="1143000"/>
          </a:xfrm>
        </p:spPr>
        <p:txBody>
          <a:bodyPr/>
          <a:lstStyle/>
          <a:p>
            <a:pPr algn="ctr"/>
            <a:r>
              <a:rPr lang="en-US" altLang="en-US" sz="3600" b="1" u="sng" dirty="0"/>
              <a:t>Simple Genetic Algorithm</a:t>
            </a:r>
          </a:p>
        </p:txBody>
      </p:sp>
      <p:sp>
        <p:nvSpPr>
          <p:cNvPr id="140291" name="Rectangle 3"/>
          <p:cNvSpPr>
            <a:spLocks noGrp="1" noChangeArrowheads="1"/>
          </p:cNvSpPr>
          <p:nvPr>
            <p:ph type="body" idx="1"/>
          </p:nvPr>
        </p:nvSpPr>
        <p:spPr>
          <a:xfrm>
            <a:off x="457200" y="990600"/>
            <a:ext cx="8229600" cy="4530725"/>
          </a:xfrm>
        </p:spPr>
        <p:txBody>
          <a:bodyPr>
            <a:normAutofit fontScale="85000" lnSpcReduction="20000"/>
          </a:bodyPr>
          <a:lstStyle/>
          <a:p>
            <a:pPr>
              <a:buFont typeface="Wingdings" pitchFamily="2" charset="2"/>
              <a:buNone/>
            </a:pPr>
            <a:r>
              <a:rPr lang="en-US" altLang="en-US" sz="2000" b="1" dirty="0" err="1">
                <a:latin typeface="Courier New" pitchFamily="49" charset="0"/>
              </a:rPr>
              <a:t>Simple_Genetic_Algorithm</a:t>
            </a:r>
            <a:r>
              <a:rPr lang="en-US" altLang="en-US" sz="2000" b="1" dirty="0">
                <a:latin typeface="Courier New" pitchFamily="49" charset="0"/>
              </a:rPr>
              <a:t>()</a:t>
            </a:r>
            <a:br>
              <a:rPr lang="en-US" altLang="en-US" sz="2000" b="1" dirty="0">
                <a:latin typeface="Courier New" pitchFamily="49" charset="0"/>
              </a:rPr>
            </a:br>
            <a:r>
              <a:rPr lang="en-US" altLang="en-US" sz="2000" b="1" dirty="0">
                <a:latin typeface="Courier New" pitchFamily="49" charset="0"/>
              </a:rPr>
              <a:t>	{</a:t>
            </a:r>
            <a:br>
              <a:rPr lang="en-US" altLang="en-US" sz="2000" b="1" dirty="0">
                <a:latin typeface="Courier New" pitchFamily="49" charset="0"/>
              </a:rPr>
            </a:br>
            <a:r>
              <a:rPr lang="en-US" altLang="en-US" sz="2000" b="1" dirty="0">
                <a:latin typeface="Courier New" pitchFamily="49" charset="0"/>
              </a:rPr>
              <a:t>	Initialize the Population;</a:t>
            </a:r>
            <a:br>
              <a:rPr lang="en-US" altLang="en-US" sz="2000" b="1" dirty="0">
                <a:latin typeface="Courier New" pitchFamily="49" charset="0"/>
              </a:rPr>
            </a:br>
            <a:r>
              <a:rPr lang="en-US" altLang="en-US" sz="2000" b="1" dirty="0">
                <a:latin typeface="Courier New" pitchFamily="49" charset="0"/>
              </a:rPr>
              <a:t>	Calculate Fitness Function;</a:t>
            </a:r>
            <a:br>
              <a:rPr lang="en-US" altLang="en-US" sz="2000" b="1" dirty="0">
                <a:latin typeface="Courier New" pitchFamily="49" charset="0"/>
              </a:rPr>
            </a:br>
            <a:br>
              <a:rPr lang="en-US" altLang="en-US" sz="2000" b="1" dirty="0">
                <a:latin typeface="Courier New" pitchFamily="49" charset="0"/>
              </a:rPr>
            </a:br>
            <a:r>
              <a:rPr lang="en-US" altLang="en-US" sz="2000" b="1" dirty="0">
                <a:latin typeface="Courier New" pitchFamily="49" charset="0"/>
              </a:rPr>
              <a:t>	While(Fitness Value != Optimal Value)</a:t>
            </a:r>
            <a:br>
              <a:rPr lang="en-US" altLang="en-US" sz="2000" b="1" dirty="0">
                <a:latin typeface="Courier New" pitchFamily="49" charset="0"/>
              </a:rPr>
            </a:br>
            <a:r>
              <a:rPr lang="en-US" altLang="en-US" sz="2000" b="1" dirty="0">
                <a:latin typeface="Courier New" pitchFamily="49" charset="0"/>
              </a:rPr>
              <a:t>		{</a:t>
            </a:r>
            <a:br>
              <a:rPr lang="en-US" altLang="en-US" sz="2000" b="1" dirty="0">
                <a:latin typeface="Courier New" pitchFamily="49" charset="0"/>
              </a:rPr>
            </a:br>
            <a:r>
              <a:rPr lang="en-US" altLang="en-US" sz="2000" b="1" dirty="0">
                <a:latin typeface="Courier New" pitchFamily="49" charset="0"/>
              </a:rPr>
              <a:t>		Selection</a:t>
            </a:r>
            <a:r>
              <a:rPr lang="en-US" altLang="en-US" sz="2000" b="1" dirty="0">
                <a:solidFill>
                  <a:srgbClr val="CC3300"/>
                </a:solidFill>
                <a:latin typeface="Courier New" pitchFamily="49" charset="0"/>
              </a:rPr>
              <a:t>;</a:t>
            </a:r>
            <a:endParaRPr lang="tr-TR" altLang="en-US" sz="2000" b="1" dirty="0">
              <a:solidFill>
                <a:srgbClr val="CC3300"/>
              </a:solidFill>
              <a:latin typeface="Courier New" pitchFamily="49" charset="0"/>
            </a:endParaRPr>
          </a:p>
          <a:p>
            <a:pPr>
              <a:buFont typeface="Wingdings" pitchFamily="2" charset="2"/>
              <a:buNone/>
            </a:pPr>
            <a:r>
              <a:rPr lang="en-US" altLang="en-US" sz="2000" b="1" dirty="0">
                <a:solidFill>
                  <a:srgbClr val="CC3300"/>
                </a:solidFill>
                <a:latin typeface="Courier New" pitchFamily="49" charset="0"/>
              </a:rPr>
              <a:t>//Natural Selection, Survival Of Fittest				</a:t>
            </a:r>
          </a:p>
          <a:p>
            <a:pPr>
              <a:buFont typeface="Wingdings" pitchFamily="2" charset="2"/>
              <a:buNone/>
            </a:pPr>
            <a:r>
              <a:rPr lang="en-US" altLang="en-US" sz="2000" b="1" dirty="0">
                <a:latin typeface="Courier New" pitchFamily="49" charset="0"/>
              </a:rPr>
              <a:t>			Crossover</a:t>
            </a:r>
            <a:r>
              <a:rPr lang="en-US" altLang="en-US" sz="2000" b="1" dirty="0">
                <a:solidFill>
                  <a:srgbClr val="CC3300"/>
                </a:solidFill>
                <a:latin typeface="Courier New" pitchFamily="49" charset="0"/>
              </a:rPr>
              <a:t>;</a:t>
            </a:r>
            <a:endParaRPr lang="tr-TR" altLang="en-US" sz="2000" b="1" dirty="0">
              <a:solidFill>
                <a:srgbClr val="CC3300"/>
              </a:solidFill>
              <a:latin typeface="Courier New" pitchFamily="49" charset="0"/>
            </a:endParaRPr>
          </a:p>
          <a:p>
            <a:pPr>
              <a:buFont typeface="Wingdings" pitchFamily="2" charset="2"/>
              <a:buNone/>
            </a:pPr>
            <a:r>
              <a:rPr lang="en-US" altLang="en-US" sz="2000" b="1" dirty="0">
                <a:solidFill>
                  <a:srgbClr val="CC3300"/>
                </a:solidFill>
                <a:latin typeface="Courier New" pitchFamily="49" charset="0"/>
              </a:rPr>
              <a:t>//Reproduction, Propagate favorable characteristics</a:t>
            </a:r>
          </a:p>
          <a:p>
            <a:pPr>
              <a:buFont typeface="Wingdings" pitchFamily="2" charset="2"/>
              <a:buNone/>
            </a:pPr>
            <a:endParaRPr lang="en-US" altLang="en-US" sz="2000" b="1" dirty="0">
              <a:solidFill>
                <a:srgbClr val="996633"/>
              </a:solidFill>
              <a:latin typeface="Courier New" pitchFamily="49" charset="0"/>
            </a:endParaRPr>
          </a:p>
          <a:p>
            <a:pPr>
              <a:buFont typeface="Wingdings" pitchFamily="2" charset="2"/>
              <a:buNone/>
            </a:pPr>
            <a:r>
              <a:rPr lang="en-US" altLang="en-US" sz="2000" b="1" dirty="0">
                <a:latin typeface="Courier New" pitchFamily="49" charset="0"/>
              </a:rPr>
              <a:t>			Mutation;</a:t>
            </a:r>
            <a:endParaRPr lang="tr-TR" altLang="en-US" sz="2000" b="1" dirty="0">
              <a:latin typeface="Courier New" pitchFamily="49" charset="0"/>
            </a:endParaRPr>
          </a:p>
          <a:p>
            <a:pPr>
              <a:buFont typeface="Wingdings" pitchFamily="2" charset="2"/>
              <a:buNone/>
            </a:pPr>
            <a:r>
              <a:rPr lang="en-US" altLang="en-US" sz="2000" b="1" dirty="0">
                <a:solidFill>
                  <a:srgbClr val="CC3300"/>
                </a:solidFill>
                <a:latin typeface="Courier New" pitchFamily="49" charset="0"/>
              </a:rPr>
              <a:t>//Mutation</a:t>
            </a:r>
          </a:p>
          <a:p>
            <a:pPr>
              <a:buFont typeface="Wingdings" pitchFamily="2" charset="2"/>
              <a:buNone/>
            </a:pPr>
            <a:r>
              <a:rPr lang="en-US" altLang="en-US" sz="2000" b="1" dirty="0">
                <a:latin typeface="Courier New" pitchFamily="49" charset="0"/>
              </a:rPr>
              <a:t>			Calculate Fitness Function;</a:t>
            </a:r>
            <a:br>
              <a:rPr lang="en-US" altLang="en-US" sz="2000" b="1" dirty="0">
                <a:latin typeface="Courier New" pitchFamily="49" charset="0"/>
              </a:rPr>
            </a:br>
            <a:r>
              <a:rPr lang="en-US" altLang="en-US" sz="2000" b="1" dirty="0">
                <a:latin typeface="Courier New" pitchFamily="49" charset="0"/>
              </a:rPr>
              <a:t>		}</a:t>
            </a:r>
            <a:br>
              <a:rPr lang="en-US" altLang="en-US" sz="2000" b="1" dirty="0">
                <a:latin typeface="Courier New" pitchFamily="49" charset="0"/>
              </a:rPr>
            </a:br>
            <a:r>
              <a:rPr lang="en-US" altLang="en-US" sz="2000" b="1" dirty="0">
                <a:latin typeface="Courier New" pitchFamily="49" charset="0"/>
              </a:rPr>
              <a:t>	}</a:t>
            </a:r>
          </a:p>
        </p:txBody>
      </p:sp>
    </p:spTree>
    <p:extLst>
      <p:ext uri="{BB962C8B-B14F-4D97-AF65-F5344CB8AC3E}">
        <p14:creationId xmlns:p14="http://schemas.microsoft.com/office/powerpoint/2010/main" val="224506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B93EC936-C10C-4CF4-A6E4-D85025916D9B}" type="slidenum">
              <a:rPr lang="en-US" altLang="en-US"/>
              <a:pPr/>
              <a:t>13</a:t>
            </a:fld>
            <a:endParaRPr lang="en-US" altLang="en-US"/>
          </a:p>
        </p:txBody>
      </p:sp>
      <p:sp>
        <p:nvSpPr>
          <p:cNvPr id="14338" name="Rectangle 2"/>
          <p:cNvSpPr>
            <a:spLocks noGrp="1" noChangeArrowheads="1"/>
          </p:cNvSpPr>
          <p:nvPr>
            <p:ph type="title"/>
          </p:nvPr>
        </p:nvSpPr>
        <p:spPr/>
        <p:txBody>
          <a:bodyPr/>
          <a:lstStyle/>
          <a:p>
            <a:pPr algn="ctr"/>
            <a:r>
              <a:rPr lang="en-US" altLang="en-US" sz="4000" b="1" u="sng"/>
              <a:t>Nature to Computer Mapping</a:t>
            </a:r>
          </a:p>
        </p:txBody>
      </p:sp>
      <p:graphicFrame>
        <p:nvGraphicFramePr>
          <p:cNvPr id="14375" name="Group 39"/>
          <p:cNvGraphicFramePr>
            <a:graphicFrameLocks noGrp="1"/>
          </p:cNvGraphicFramePr>
          <p:nvPr/>
        </p:nvGraphicFramePr>
        <p:xfrm>
          <a:off x="1295400" y="2133600"/>
          <a:ext cx="6705600" cy="3276600"/>
        </p:xfrm>
        <a:graphic>
          <a:graphicData uri="http://schemas.openxmlformats.org/drawingml/2006/table">
            <a:tbl>
              <a:tblPr/>
              <a:tblGrid>
                <a:gridCol w="2514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69850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Nature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Computer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810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Population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Individual</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Fitness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Chromosome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Gene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Reproduction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Set of solutions.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Solution to a problem.</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Quality of a solution.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Encoding for a Solution.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Part of the encoding of a solution.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Crossover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5836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0"/>
            <a:ext cx="8229600" cy="1143000"/>
          </a:xfrm>
          <a:noFill/>
        </p:spPr>
        <p:txBody>
          <a:bodyPr/>
          <a:lstStyle/>
          <a:p>
            <a:r>
              <a:rPr lang="en-US" dirty="0"/>
              <a:t>Components of a GA</a:t>
            </a:r>
          </a:p>
        </p:txBody>
      </p:sp>
      <p:sp>
        <p:nvSpPr>
          <p:cNvPr id="25603" name="Rectangle 3"/>
          <p:cNvSpPr>
            <a:spLocks noGrp="1" noChangeArrowheads="1"/>
          </p:cNvSpPr>
          <p:nvPr>
            <p:ph type="body" idx="1"/>
          </p:nvPr>
        </p:nvSpPr>
        <p:spPr>
          <a:xfrm>
            <a:off x="457200" y="1219200"/>
            <a:ext cx="8229600" cy="4937125"/>
          </a:xfrm>
          <a:noFill/>
        </p:spPr>
        <p:txBody>
          <a:bodyPr/>
          <a:lstStyle/>
          <a:p>
            <a:pPr>
              <a:buFont typeface="Monotype Sorts" pitchFamily="2" charset="2"/>
              <a:buNone/>
            </a:pPr>
            <a:r>
              <a:rPr lang="en-US" dirty="0"/>
              <a:t>A problem to solve, and ...</a:t>
            </a:r>
          </a:p>
          <a:p>
            <a:pPr lvl="1"/>
            <a:r>
              <a:rPr lang="en-US" dirty="0"/>
              <a:t>Encoding technique		</a:t>
            </a:r>
            <a:r>
              <a:rPr lang="en-US" sz="2100" dirty="0"/>
              <a:t>(</a:t>
            </a:r>
            <a:r>
              <a:rPr lang="en-US" sz="2100" i="1" dirty="0"/>
              <a:t>gene, chromosome</a:t>
            </a:r>
            <a:r>
              <a:rPr lang="en-US" sz="2100" dirty="0"/>
              <a:t>)</a:t>
            </a:r>
            <a:endParaRPr lang="en-US" sz="2500" dirty="0"/>
          </a:p>
          <a:p>
            <a:pPr lvl="1"/>
            <a:r>
              <a:rPr lang="en-US" dirty="0"/>
              <a:t>Initialization procedure		</a:t>
            </a:r>
            <a:r>
              <a:rPr lang="en-US" sz="2100" i="1" dirty="0"/>
              <a:t>(creation)</a:t>
            </a:r>
            <a:endParaRPr lang="en-US" dirty="0"/>
          </a:p>
          <a:p>
            <a:pPr lvl="1"/>
            <a:r>
              <a:rPr lang="en-US" dirty="0"/>
              <a:t>Evaluation function		</a:t>
            </a:r>
            <a:r>
              <a:rPr lang="en-US" sz="2100" i="1" dirty="0"/>
              <a:t>(environment)</a:t>
            </a:r>
          </a:p>
          <a:p>
            <a:pPr lvl="1"/>
            <a:r>
              <a:rPr lang="en-US" dirty="0"/>
              <a:t>Selection of parents		(</a:t>
            </a:r>
            <a:r>
              <a:rPr lang="en-US" sz="2100" i="1" dirty="0"/>
              <a:t>reproduction)</a:t>
            </a:r>
            <a:endParaRPr lang="en-US" dirty="0"/>
          </a:p>
          <a:p>
            <a:pPr lvl="1"/>
            <a:r>
              <a:rPr lang="en-US" dirty="0"/>
              <a:t>Genetic operators		</a:t>
            </a:r>
            <a:r>
              <a:rPr lang="en-US" sz="2100" i="1" dirty="0"/>
              <a:t>(mutation, recombination)</a:t>
            </a:r>
          </a:p>
          <a:p>
            <a:pPr lvl="1"/>
            <a:r>
              <a:rPr lang="en-US" dirty="0"/>
              <a:t>Parameter settings		</a:t>
            </a:r>
            <a:r>
              <a:rPr lang="en-US" sz="2100" i="1" dirty="0"/>
              <a:t>(practice and art)</a:t>
            </a:r>
          </a:p>
          <a:p>
            <a:pPr>
              <a:buFont typeface="Monotype Sorts" pitchFamily="2" charset="2"/>
              <a:buNone/>
            </a:pPr>
            <a:endParaRPr lang="en-US" sz="2400" i="1" dirty="0"/>
          </a:p>
        </p:txBody>
      </p:sp>
    </p:spTree>
    <p:extLst>
      <p:ext uri="{BB962C8B-B14F-4D97-AF65-F5344CB8AC3E}">
        <p14:creationId xmlns:p14="http://schemas.microsoft.com/office/powerpoint/2010/main" val="249507081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0"/>
            <a:ext cx="8229600" cy="1143000"/>
          </a:xfrm>
          <a:noFill/>
        </p:spPr>
        <p:txBody>
          <a:bodyPr/>
          <a:lstStyle/>
          <a:p>
            <a:r>
              <a:rPr lang="en-US" dirty="0"/>
              <a:t>GA terminology</a:t>
            </a:r>
          </a:p>
        </p:txBody>
      </p:sp>
      <p:sp>
        <p:nvSpPr>
          <p:cNvPr id="25603" name="Rectangle 3"/>
          <p:cNvSpPr>
            <a:spLocks noGrp="1" noChangeArrowheads="1"/>
          </p:cNvSpPr>
          <p:nvPr>
            <p:ph type="body" idx="1"/>
          </p:nvPr>
        </p:nvSpPr>
        <p:spPr>
          <a:xfrm>
            <a:off x="457200" y="1219200"/>
            <a:ext cx="8229600" cy="4937125"/>
          </a:xfrm>
          <a:noFill/>
        </p:spPr>
        <p:txBody>
          <a:bodyPr/>
          <a:lstStyle/>
          <a:p>
            <a:r>
              <a:rPr lang="en-US" dirty="0"/>
              <a:t>Population</a:t>
            </a:r>
          </a:p>
          <a:p>
            <a:pPr lvl="1"/>
            <a:r>
              <a:rPr lang="en-US" sz="2000" dirty="0"/>
              <a:t>The collection of potential solutions (i.e. all the chromosomes)</a:t>
            </a:r>
          </a:p>
          <a:p>
            <a:endParaRPr lang="en-US" dirty="0"/>
          </a:p>
          <a:p>
            <a:r>
              <a:rPr lang="en-US" dirty="0"/>
              <a:t>Parents/Children</a:t>
            </a:r>
          </a:p>
          <a:p>
            <a:pPr lvl="1"/>
            <a:r>
              <a:rPr lang="en-US" sz="2000" dirty="0"/>
              <a:t>Both are chromosomes</a:t>
            </a:r>
          </a:p>
          <a:p>
            <a:pPr lvl="1"/>
            <a:r>
              <a:rPr lang="en-US" sz="2000" dirty="0"/>
              <a:t>Children are generated from the parent chromosomes</a:t>
            </a:r>
            <a:endParaRPr lang="en-US" dirty="0"/>
          </a:p>
          <a:p>
            <a:endParaRPr lang="en-US" dirty="0"/>
          </a:p>
          <a:p>
            <a:r>
              <a:rPr lang="en-US" dirty="0"/>
              <a:t>Generations</a:t>
            </a:r>
          </a:p>
          <a:p>
            <a:pPr lvl="1"/>
            <a:r>
              <a:rPr lang="en-US" sz="2000" dirty="0"/>
              <a:t>Number of iterations/cycles through the GA process</a:t>
            </a:r>
          </a:p>
        </p:txBody>
      </p:sp>
    </p:spTree>
    <p:extLst>
      <p:ext uri="{BB962C8B-B14F-4D97-AF65-F5344CB8AC3E}">
        <p14:creationId xmlns:p14="http://schemas.microsoft.com/office/powerpoint/2010/main" val="379610764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599AF6F-735A-4ACC-9395-A45CA85ACD2F}" type="slidenum">
              <a:rPr lang="en-GB" altLang="en-US" sz="1400" smtClean="0"/>
              <a:pPr/>
              <a:t>16</a:t>
            </a:fld>
            <a:endParaRPr lang="en-GB" altLang="en-US" sz="1400"/>
          </a:p>
        </p:txBody>
      </p:sp>
      <p:sp>
        <p:nvSpPr>
          <p:cNvPr id="27651" name="Rectangle 2"/>
          <p:cNvSpPr>
            <a:spLocks noGrp="1" noChangeArrowheads="1"/>
          </p:cNvSpPr>
          <p:nvPr>
            <p:ph type="title"/>
          </p:nvPr>
        </p:nvSpPr>
        <p:spPr>
          <a:xfrm>
            <a:off x="228600" y="76200"/>
            <a:ext cx="8229600" cy="1143000"/>
          </a:xfrm>
        </p:spPr>
        <p:txBody>
          <a:bodyPr>
            <a:normAutofit fontScale="90000"/>
          </a:bodyPr>
          <a:lstStyle/>
          <a:p>
            <a:pPr eaLnBrk="1" hangingPunct="1"/>
            <a:r>
              <a:rPr lang="en-US" altLang="en-US" dirty="0"/>
              <a:t>Genotype, Phenotype, Population</a:t>
            </a:r>
          </a:p>
        </p:txBody>
      </p:sp>
      <p:sp>
        <p:nvSpPr>
          <p:cNvPr id="27652" name="Rectangle 3"/>
          <p:cNvSpPr>
            <a:spLocks noGrp="1" noChangeArrowheads="1"/>
          </p:cNvSpPr>
          <p:nvPr>
            <p:ph type="body" idx="1"/>
          </p:nvPr>
        </p:nvSpPr>
        <p:spPr>
          <a:xfrm>
            <a:off x="685800" y="1600200"/>
            <a:ext cx="7620000" cy="4191000"/>
          </a:xfrm>
        </p:spPr>
        <p:txBody>
          <a:bodyPr/>
          <a:lstStyle/>
          <a:p>
            <a:pPr eaLnBrk="1" hangingPunct="1">
              <a:lnSpc>
                <a:spcPct val="90000"/>
              </a:lnSpc>
            </a:pPr>
            <a:r>
              <a:rPr lang="en-US" altLang="en-US"/>
              <a:t>Genotype</a:t>
            </a:r>
          </a:p>
          <a:p>
            <a:pPr lvl="1" eaLnBrk="1" hangingPunct="1">
              <a:lnSpc>
                <a:spcPct val="90000"/>
              </a:lnSpc>
            </a:pPr>
            <a:r>
              <a:rPr lang="en-US" altLang="en-US"/>
              <a:t>chromosome</a:t>
            </a:r>
          </a:p>
          <a:p>
            <a:pPr lvl="1" eaLnBrk="1" hangingPunct="1">
              <a:lnSpc>
                <a:spcPct val="90000"/>
              </a:lnSpc>
            </a:pPr>
            <a:r>
              <a:rPr lang="en-US" altLang="en-US"/>
              <a:t>Coding of chromosomes</a:t>
            </a:r>
          </a:p>
          <a:p>
            <a:pPr lvl="1" eaLnBrk="1" hangingPunct="1">
              <a:lnSpc>
                <a:spcPct val="90000"/>
              </a:lnSpc>
            </a:pPr>
            <a:r>
              <a:rPr lang="en-US" altLang="en-US"/>
              <a:t>coded string, set of coded strings</a:t>
            </a:r>
          </a:p>
          <a:p>
            <a:pPr eaLnBrk="1" hangingPunct="1">
              <a:lnSpc>
                <a:spcPct val="90000"/>
              </a:lnSpc>
            </a:pPr>
            <a:r>
              <a:rPr lang="en-US" altLang="en-US"/>
              <a:t>Phenotype</a:t>
            </a:r>
          </a:p>
          <a:p>
            <a:pPr lvl="1" eaLnBrk="1" hangingPunct="1">
              <a:lnSpc>
                <a:spcPct val="90000"/>
              </a:lnSpc>
            </a:pPr>
            <a:r>
              <a:rPr lang="nb-NO" altLang="en-US"/>
              <a:t>The physical expression</a:t>
            </a:r>
            <a:endParaRPr lang="en-US" altLang="en-US"/>
          </a:p>
          <a:p>
            <a:pPr lvl="1" eaLnBrk="1" hangingPunct="1">
              <a:lnSpc>
                <a:spcPct val="90000"/>
              </a:lnSpc>
            </a:pPr>
            <a:r>
              <a:rPr lang="nb-NO" altLang="en-US"/>
              <a:t>Properties of a set of solutions </a:t>
            </a:r>
            <a:endParaRPr lang="en-US" altLang="en-US"/>
          </a:p>
          <a:p>
            <a:pPr eaLnBrk="1" hangingPunct="1">
              <a:lnSpc>
                <a:spcPct val="90000"/>
              </a:lnSpc>
            </a:pPr>
            <a:r>
              <a:rPr lang="en-US" altLang="en-US"/>
              <a:t>Population – a set of solutions</a:t>
            </a:r>
            <a:endParaRPr lang="en-US" altLang="en-US" sz="3600"/>
          </a:p>
        </p:txBody>
      </p:sp>
    </p:spTree>
    <p:extLst>
      <p:ext uri="{BB962C8B-B14F-4D97-AF65-F5344CB8AC3E}">
        <p14:creationId xmlns:p14="http://schemas.microsoft.com/office/powerpoint/2010/main" val="302463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305800" cy="1066800"/>
          </a:xfrm>
          <a:noFill/>
        </p:spPr>
        <p:txBody>
          <a:bodyPr/>
          <a:lstStyle/>
          <a:p>
            <a:r>
              <a:rPr lang="en-US"/>
              <a:t>The GA cycle</a:t>
            </a:r>
          </a:p>
        </p:txBody>
      </p:sp>
      <p:sp>
        <p:nvSpPr>
          <p:cNvPr id="28675" name="AutoShape 3"/>
          <p:cNvSpPr>
            <a:spLocks noChangeArrowheads="1"/>
          </p:cNvSpPr>
          <p:nvPr/>
        </p:nvSpPr>
        <p:spPr bwMode="auto">
          <a:xfrm>
            <a:off x="1225550" y="2374900"/>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nchor="ctr"/>
          <a:lstStyle/>
          <a:p>
            <a:pPr algn="ctr">
              <a:defRPr/>
            </a:pPr>
            <a:r>
              <a:rPr lang="en-US" sz="2800" dirty="0">
                <a:solidFill>
                  <a:schemeClr val="bg1"/>
                </a:solidFill>
                <a:effectLst>
                  <a:outerShdw blurRad="38100" dist="38100" dir="2700000" algn="tl">
                    <a:srgbClr val="000000">
                      <a:alpha val="43137"/>
                    </a:srgbClr>
                  </a:outerShdw>
                </a:effectLst>
                <a:latin typeface="Calibri" pitchFamily="34" charset="0"/>
              </a:rPr>
              <a:t>selection</a:t>
            </a:r>
          </a:p>
        </p:txBody>
      </p:sp>
      <p:sp>
        <p:nvSpPr>
          <p:cNvPr id="28676" name="AutoShape 4"/>
          <p:cNvSpPr>
            <a:spLocks noChangeArrowheads="1"/>
          </p:cNvSpPr>
          <p:nvPr/>
        </p:nvSpPr>
        <p:spPr bwMode="auto">
          <a:xfrm>
            <a:off x="1225550" y="3822700"/>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nchor="ctr"/>
          <a:lstStyle/>
          <a:p>
            <a:pPr algn="ctr">
              <a:defRPr/>
            </a:pPr>
            <a:r>
              <a:rPr lang="en-US" sz="2800" dirty="0">
                <a:solidFill>
                  <a:schemeClr val="bg1"/>
                </a:solidFill>
                <a:effectLst>
                  <a:outerShdw blurRad="38100" dist="38100" dir="2700000" algn="tl">
                    <a:srgbClr val="000000">
                      <a:alpha val="43137"/>
                    </a:srgbClr>
                  </a:outerShdw>
                </a:effectLst>
                <a:latin typeface="Calibri" pitchFamily="34" charset="0"/>
              </a:rPr>
              <a:t>population</a:t>
            </a:r>
          </a:p>
        </p:txBody>
      </p:sp>
      <p:sp>
        <p:nvSpPr>
          <p:cNvPr id="28677" name="AutoShape 5"/>
          <p:cNvSpPr>
            <a:spLocks noChangeArrowheads="1"/>
          </p:cNvSpPr>
          <p:nvPr/>
        </p:nvSpPr>
        <p:spPr bwMode="auto">
          <a:xfrm>
            <a:off x="5949950" y="3808413"/>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nchor="ctr"/>
          <a:lstStyle/>
          <a:p>
            <a:pPr algn="ctr">
              <a:defRPr/>
            </a:pPr>
            <a:r>
              <a:rPr lang="en-US" sz="2800">
                <a:solidFill>
                  <a:schemeClr val="bg1"/>
                </a:solidFill>
                <a:effectLst>
                  <a:outerShdw blurRad="38100" dist="38100" dir="2700000" algn="tl">
                    <a:srgbClr val="000000">
                      <a:alpha val="43137"/>
                    </a:srgbClr>
                  </a:outerShdw>
                </a:effectLst>
                <a:latin typeface="Calibri" pitchFamily="34" charset="0"/>
              </a:rPr>
              <a:t>evaluation</a:t>
            </a:r>
          </a:p>
        </p:txBody>
      </p:sp>
      <p:sp>
        <p:nvSpPr>
          <p:cNvPr id="28678" name="AutoShape 6"/>
          <p:cNvSpPr>
            <a:spLocks noChangeArrowheads="1"/>
          </p:cNvSpPr>
          <p:nvPr/>
        </p:nvSpPr>
        <p:spPr bwMode="auto">
          <a:xfrm>
            <a:off x="5949950" y="2374900"/>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nchor="ctr"/>
          <a:lstStyle/>
          <a:p>
            <a:pPr algn="ctr">
              <a:defRPr/>
            </a:pPr>
            <a:r>
              <a:rPr lang="en-US" sz="2800">
                <a:solidFill>
                  <a:schemeClr val="bg1"/>
                </a:solidFill>
                <a:effectLst>
                  <a:outerShdw blurRad="38100" dist="38100" dir="2700000" algn="tl">
                    <a:srgbClr val="000000">
                      <a:alpha val="43137"/>
                    </a:srgbClr>
                  </a:outerShdw>
                </a:effectLst>
                <a:latin typeface="Calibri" pitchFamily="34" charset="0"/>
              </a:rPr>
              <a:t>modification</a:t>
            </a:r>
          </a:p>
        </p:txBody>
      </p:sp>
      <p:sp>
        <p:nvSpPr>
          <p:cNvPr id="28679" name="AutoShape 7"/>
          <p:cNvSpPr>
            <a:spLocks noChangeArrowheads="1"/>
          </p:cNvSpPr>
          <p:nvPr/>
        </p:nvSpPr>
        <p:spPr bwMode="auto">
          <a:xfrm>
            <a:off x="1225550" y="5575300"/>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2800" dirty="0">
                <a:solidFill>
                  <a:schemeClr val="bg1"/>
                </a:solidFill>
                <a:effectLst>
                  <a:outerShdw blurRad="38100" dist="38100" dir="2700000" algn="tl">
                    <a:srgbClr val="000000">
                      <a:alpha val="43137"/>
                    </a:srgbClr>
                  </a:outerShdw>
                </a:effectLst>
                <a:latin typeface="Calibri" pitchFamily="34" charset="0"/>
              </a:rPr>
              <a:t>discard</a:t>
            </a:r>
          </a:p>
        </p:txBody>
      </p:sp>
      <p:sp>
        <p:nvSpPr>
          <p:cNvPr id="28680" name="Line 8"/>
          <p:cNvSpPr>
            <a:spLocks noChangeShapeType="1"/>
          </p:cNvSpPr>
          <p:nvPr/>
        </p:nvSpPr>
        <p:spPr bwMode="auto">
          <a:xfrm flipV="1">
            <a:off x="2362200" y="1905000"/>
            <a:ext cx="1295400" cy="4572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1" name="Line 9"/>
          <p:cNvSpPr>
            <a:spLocks noChangeShapeType="1"/>
          </p:cNvSpPr>
          <p:nvPr/>
        </p:nvSpPr>
        <p:spPr bwMode="auto">
          <a:xfrm>
            <a:off x="2209800" y="2984500"/>
            <a:ext cx="0" cy="825500"/>
          </a:xfrm>
          <a:prstGeom prst="line">
            <a:avLst/>
          </a:prstGeom>
          <a:ln>
            <a:headEnd type="triangle" w="med" len="med"/>
            <a:tailEn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2" name="Line 10"/>
          <p:cNvSpPr>
            <a:spLocks noChangeShapeType="1"/>
          </p:cNvSpPr>
          <p:nvPr/>
        </p:nvSpPr>
        <p:spPr bwMode="auto">
          <a:xfrm>
            <a:off x="2514600" y="2984500"/>
            <a:ext cx="0" cy="8255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3" name="Line 11"/>
          <p:cNvSpPr>
            <a:spLocks noChangeShapeType="1"/>
          </p:cNvSpPr>
          <p:nvPr/>
        </p:nvSpPr>
        <p:spPr bwMode="auto">
          <a:xfrm>
            <a:off x="2362200" y="4432300"/>
            <a:ext cx="0" cy="11303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5" name="Line 13"/>
          <p:cNvSpPr>
            <a:spLocks noChangeShapeType="1"/>
          </p:cNvSpPr>
          <p:nvPr/>
        </p:nvSpPr>
        <p:spPr bwMode="auto">
          <a:xfrm flipH="1">
            <a:off x="3498850" y="4121150"/>
            <a:ext cx="245110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6" name="Line 14"/>
          <p:cNvSpPr>
            <a:spLocks noChangeShapeType="1"/>
          </p:cNvSpPr>
          <p:nvPr/>
        </p:nvSpPr>
        <p:spPr bwMode="auto">
          <a:xfrm>
            <a:off x="7086600" y="2984500"/>
            <a:ext cx="0" cy="8255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8687" name="Rectangle 15"/>
          <p:cNvSpPr>
            <a:spLocks noChangeArrowheads="1"/>
          </p:cNvSpPr>
          <p:nvPr/>
        </p:nvSpPr>
        <p:spPr bwMode="auto">
          <a:xfrm>
            <a:off x="900113" y="4564063"/>
            <a:ext cx="1169987" cy="7048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deleted </a:t>
            </a:r>
          </a:p>
          <a:p>
            <a:pPr>
              <a:defRPr/>
            </a:pPr>
            <a:r>
              <a:rPr lang="en-US" sz="2000" dirty="0">
                <a:latin typeface="Calibri" pitchFamily="34" charset="0"/>
              </a:rPr>
              <a:t>members</a:t>
            </a:r>
          </a:p>
        </p:txBody>
      </p:sp>
      <p:sp>
        <p:nvSpPr>
          <p:cNvPr id="28688" name="Rectangle 16"/>
          <p:cNvSpPr>
            <a:spLocks noChangeArrowheads="1"/>
          </p:cNvSpPr>
          <p:nvPr/>
        </p:nvSpPr>
        <p:spPr bwMode="auto">
          <a:xfrm>
            <a:off x="900113" y="3192463"/>
            <a:ext cx="974725" cy="3968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parents</a:t>
            </a:r>
          </a:p>
        </p:txBody>
      </p:sp>
      <p:sp>
        <p:nvSpPr>
          <p:cNvPr id="28689" name="Rectangle 17"/>
          <p:cNvSpPr>
            <a:spLocks noChangeArrowheads="1"/>
          </p:cNvSpPr>
          <p:nvPr/>
        </p:nvSpPr>
        <p:spPr bwMode="auto">
          <a:xfrm>
            <a:off x="6324600" y="1676400"/>
            <a:ext cx="1028700" cy="3968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children</a:t>
            </a:r>
          </a:p>
        </p:txBody>
      </p:sp>
      <p:sp>
        <p:nvSpPr>
          <p:cNvPr id="28690" name="Rectangle 18"/>
          <p:cNvSpPr>
            <a:spLocks noChangeArrowheads="1"/>
          </p:cNvSpPr>
          <p:nvPr/>
        </p:nvSpPr>
        <p:spPr bwMode="auto">
          <a:xfrm>
            <a:off x="7493000" y="3035300"/>
            <a:ext cx="1117600" cy="7048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modified</a:t>
            </a:r>
          </a:p>
          <a:p>
            <a:pPr>
              <a:defRPr/>
            </a:pPr>
            <a:r>
              <a:rPr lang="en-US" sz="2000" dirty="0">
                <a:latin typeface="Calibri" pitchFamily="34" charset="0"/>
              </a:rPr>
              <a:t>children</a:t>
            </a:r>
          </a:p>
        </p:txBody>
      </p:sp>
      <p:sp>
        <p:nvSpPr>
          <p:cNvPr id="28691" name="Rectangle 19"/>
          <p:cNvSpPr>
            <a:spLocks noChangeArrowheads="1"/>
          </p:cNvSpPr>
          <p:nvPr/>
        </p:nvSpPr>
        <p:spPr bwMode="auto">
          <a:xfrm>
            <a:off x="3681413" y="4257675"/>
            <a:ext cx="2109787" cy="3968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evaluated children</a:t>
            </a:r>
          </a:p>
        </p:txBody>
      </p:sp>
      <p:sp>
        <p:nvSpPr>
          <p:cNvPr id="28692" name="Line 20"/>
          <p:cNvSpPr>
            <a:spLocks noChangeShapeType="1"/>
          </p:cNvSpPr>
          <p:nvPr/>
        </p:nvSpPr>
        <p:spPr bwMode="auto">
          <a:xfrm flipH="1">
            <a:off x="209550" y="4121150"/>
            <a:ext cx="1028700" cy="0"/>
          </a:xfrm>
          <a:prstGeom prst="line">
            <a:avLst/>
          </a:prstGeom>
          <a:ln>
            <a:headEnd type="triangle" w="med" len="med"/>
            <a:tailEn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0" name="AutoShape 6"/>
          <p:cNvSpPr>
            <a:spLocks noChangeArrowheads="1"/>
          </p:cNvSpPr>
          <p:nvPr/>
        </p:nvSpPr>
        <p:spPr bwMode="auto">
          <a:xfrm>
            <a:off x="3600254" y="1419519"/>
            <a:ext cx="2273300" cy="596900"/>
          </a:xfrm>
          <a:prstGeom prst="octagon">
            <a:avLst>
              <a:gd name="adj" fmla="val 29282"/>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nchor="ctr"/>
          <a:lstStyle/>
          <a:p>
            <a:pPr algn="ctr">
              <a:defRPr/>
            </a:pPr>
            <a:r>
              <a:rPr lang="en-US" sz="2800" dirty="0">
                <a:solidFill>
                  <a:schemeClr val="bg1"/>
                </a:solidFill>
                <a:effectLst>
                  <a:outerShdw blurRad="38100" dist="38100" dir="2700000" algn="tl">
                    <a:srgbClr val="000000">
                      <a:alpha val="43137"/>
                    </a:srgbClr>
                  </a:outerShdw>
                </a:effectLst>
                <a:latin typeface="Calibri" pitchFamily="34" charset="0"/>
              </a:rPr>
              <a:t>recombination</a:t>
            </a:r>
          </a:p>
        </p:txBody>
      </p:sp>
      <p:sp>
        <p:nvSpPr>
          <p:cNvPr id="21" name="Line 8"/>
          <p:cNvSpPr>
            <a:spLocks noChangeShapeType="1"/>
          </p:cNvSpPr>
          <p:nvPr/>
        </p:nvSpPr>
        <p:spPr bwMode="auto">
          <a:xfrm>
            <a:off x="5867400" y="1905000"/>
            <a:ext cx="1295400" cy="4572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en-GB">
              <a:latin typeface="Calibri" pitchFamily="34" charset="0"/>
            </a:endParaRPr>
          </a:p>
        </p:txBody>
      </p:sp>
      <p:sp>
        <p:nvSpPr>
          <p:cNvPr id="22" name="Rectangle 16"/>
          <p:cNvSpPr>
            <a:spLocks noChangeArrowheads="1"/>
          </p:cNvSpPr>
          <p:nvPr/>
        </p:nvSpPr>
        <p:spPr bwMode="auto">
          <a:xfrm>
            <a:off x="2057400" y="1371600"/>
            <a:ext cx="975268" cy="70532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488" tIns="44450" rIns="90488" bIns="44450">
            <a:spAutoFit/>
          </a:bodyPr>
          <a:lstStyle/>
          <a:p>
            <a:pPr>
              <a:defRPr/>
            </a:pPr>
            <a:r>
              <a:rPr lang="en-US" sz="2000" dirty="0">
                <a:latin typeface="Calibri" pitchFamily="34" charset="0"/>
              </a:rPr>
              <a:t>chosen</a:t>
            </a:r>
          </a:p>
          <a:p>
            <a:pPr>
              <a:defRPr/>
            </a:pPr>
            <a:r>
              <a:rPr lang="en-US" sz="2000" dirty="0">
                <a:latin typeface="Calibri" pitchFamily="34" charset="0"/>
              </a:rPr>
              <a:t>parents</a:t>
            </a:r>
          </a:p>
        </p:txBody>
      </p:sp>
    </p:spTree>
    <p:extLst>
      <p:ext uri="{BB962C8B-B14F-4D97-AF65-F5344CB8AC3E}">
        <p14:creationId xmlns:p14="http://schemas.microsoft.com/office/powerpoint/2010/main" val="59373089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6553200" y="6243638"/>
            <a:ext cx="2133600" cy="457200"/>
          </a:xfrm>
          <a:prstGeom prst="rect">
            <a:avLst/>
          </a:prstGeom>
        </p:spPr>
        <p:txBody>
          <a:bodyPr/>
          <a:lstStyle/>
          <a:p>
            <a:fld id="{120CD252-D860-4A77-9D8B-8291E580BE8A}" type="slidenum">
              <a:rPr lang="en-US" altLang="en-US"/>
              <a:pPr/>
              <a:t>18</a:t>
            </a:fld>
            <a:endParaRPr lang="en-US" altLang="en-US"/>
          </a:p>
        </p:txBody>
      </p:sp>
      <p:sp>
        <p:nvSpPr>
          <p:cNvPr id="16388" name="Rectangle 4"/>
          <p:cNvSpPr>
            <a:spLocks noGrp="1" noChangeArrowheads="1"/>
          </p:cNvSpPr>
          <p:nvPr>
            <p:ph type="ctrTitle"/>
          </p:nvPr>
        </p:nvSpPr>
        <p:spPr/>
        <p:txBody>
          <a:bodyPr/>
          <a:lstStyle/>
          <a:p>
            <a:pPr algn="ctr"/>
            <a:r>
              <a:rPr lang="en-US" altLang="en-US" sz="5300" b="1" u="sng"/>
              <a:t>GA Operators and Parameters</a:t>
            </a:r>
          </a:p>
        </p:txBody>
      </p:sp>
      <p:sp>
        <p:nvSpPr>
          <p:cNvPr id="16389" name="Rectangle 5"/>
          <p:cNvSpPr>
            <a:spLocks noGrp="1" noChangeArrowheads="1"/>
          </p:cNvSpPr>
          <p:nvPr>
            <p:ph type="subTitle" idx="1"/>
          </p:nvPr>
        </p:nvSpPr>
        <p:spPr/>
        <p:txBody>
          <a:bodyPr/>
          <a:lstStyle/>
          <a:p>
            <a:endParaRPr lang="en-US" altLang="en-US" sz="3700" b="1"/>
          </a:p>
          <a:p>
            <a:pPr algn="ctr"/>
            <a:endParaRPr lang="en-US" altLang="en-US" sz="3700" b="1" i="1">
              <a:solidFill>
                <a:schemeClr val="tx2"/>
              </a:solidFill>
            </a:endParaRPr>
          </a:p>
        </p:txBody>
      </p:sp>
    </p:spTree>
    <p:extLst>
      <p:ext uri="{BB962C8B-B14F-4D97-AF65-F5344CB8AC3E}">
        <p14:creationId xmlns:p14="http://schemas.microsoft.com/office/powerpoint/2010/main" val="3533517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A61793-DD39-4B9D-B51E-1668CC8EEAF6}" type="slidenum">
              <a:rPr lang="en-US" altLang="en-US"/>
              <a:pPr/>
              <a:t>19</a:t>
            </a:fld>
            <a:endParaRPr lang="en-US" altLang="en-US"/>
          </a:p>
        </p:txBody>
      </p:sp>
      <p:sp>
        <p:nvSpPr>
          <p:cNvPr id="19462" name="Rectangle 6"/>
          <p:cNvSpPr>
            <a:spLocks noGrp="1" noChangeArrowheads="1"/>
          </p:cNvSpPr>
          <p:nvPr>
            <p:ph type="title"/>
          </p:nvPr>
        </p:nvSpPr>
        <p:spPr>
          <a:xfrm>
            <a:off x="457200" y="277813"/>
            <a:ext cx="8229600" cy="712787"/>
          </a:xfrm>
        </p:spPr>
        <p:txBody>
          <a:bodyPr/>
          <a:lstStyle/>
          <a:p>
            <a:pPr algn="ctr"/>
            <a:r>
              <a:rPr lang="en-US" altLang="en-US" sz="4000" b="1" u="sng"/>
              <a:t>Encoding</a:t>
            </a:r>
          </a:p>
        </p:txBody>
      </p:sp>
      <p:sp>
        <p:nvSpPr>
          <p:cNvPr id="19463" name="Rectangle 7"/>
          <p:cNvSpPr>
            <a:spLocks noGrp="1" noChangeArrowheads="1"/>
          </p:cNvSpPr>
          <p:nvPr>
            <p:ph type="body" idx="1"/>
          </p:nvPr>
        </p:nvSpPr>
        <p:spPr>
          <a:xfrm>
            <a:off x="457200" y="1066800"/>
            <a:ext cx="8229600" cy="4724400"/>
          </a:xfrm>
        </p:spPr>
        <p:txBody>
          <a:bodyPr/>
          <a:lstStyle/>
          <a:p>
            <a:pPr>
              <a:buFont typeface="Wingdings" pitchFamily="2" charset="2"/>
              <a:buNone/>
            </a:pPr>
            <a:r>
              <a:rPr lang="en-US" altLang="en-US" i="1"/>
              <a:t>   </a:t>
            </a:r>
            <a:r>
              <a:rPr lang="en-US" altLang="en-US" sz="2800" i="1">
                <a:solidFill>
                  <a:schemeClr val="tx2"/>
                </a:solidFill>
              </a:rPr>
              <a:t>The process of representing the solution in the form of a </a:t>
            </a:r>
            <a:r>
              <a:rPr lang="en-US" altLang="en-US" sz="2800" b="1" i="1">
                <a:solidFill>
                  <a:schemeClr val="tx2"/>
                </a:solidFill>
              </a:rPr>
              <a:t>string</a:t>
            </a:r>
            <a:r>
              <a:rPr lang="en-US" altLang="en-US" sz="2800" i="1">
                <a:solidFill>
                  <a:schemeClr val="tx2"/>
                </a:solidFill>
              </a:rPr>
              <a:t> that conveys the necessary information.</a:t>
            </a:r>
          </a:p>
          <a:p>
            <a:pPr>
              <a:buFont typeface="Wingdings" pitchFamily="2" charset="2"/>
              <a:buNone/>
            </a:pPr>
            <a:endParaRPr lang="en-US" altLang="en-US" i="1"/>
          </a:p>
          <a:p>
            <a:r>
              <a:rPr lang="en-US" altLang="en-US" sz="2400"/>
              <a:t>Just as in a chromosome, each gene controls a particular characteristic of the individual, similarly, each bit in the string represents a characteristic of the solution.</a:t>
            </a:r>
          </a:p>
          <a:p>
            <a:pPr>
              <a:buFont typeface="Wingdings" pitchFamily="2" charset="2"/>
              <a:buNone/>
            </a:pPr>
            <a:endParaRPr lang="en-US" altLang="en-US" sz="2400"/>
          </a:p>
        </p:txBody>
      </p:sp>
    </p:spTree>
    <p:extLst>
      <p:ext uri="{BB962C8B-B14F-4D97-AF65-F5344CB8AC3E}">
        <p14:creationId xmlns:p14="http://schemas.microsoft.com/office/powerpoint/2010/main" val="326741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6553200" y="6243638"/>
            <a:ext cx="2133600" cy="457200"/>
          </a:xfrm>
          <a:prstGeom prst="rect">
            <a:avLst/>
          </a:prstGeom>
        </p:spPr>
        <p:txBody>
          <a:bodyPr/>
          <a:lstStyle/>
          <a:p>
            <a:fld id="{C81ABD20-DD19-4259-9255-B2EB224D98E1}" type="slidenum">
              <a:rPr lang="en-US" altLang="en-US"/>
              <a:pPr/>
              <a:t>2</a:t>
            </a:fld>
            <a:endParaRPr lang="en-US" altLang="en-US"/>
          </a:p>
        </p:txBody>
      </p:sp>
      <p:sp>
        <p:nvSpPr>
          <p:cNvPr id="211970" name="Rectangle 2"/>
          <p:cNvSpPr>
            <a:spLocks noGrp="1" noChangeArrowheads="1"/>
          </p:cNvSpPr>
          <p:nvPr>
            <p:ph type="ctrTitle"/>
          </p:nvPr>
        </p:nvSpPr>
        <p:spPr/>
        <p:txBody>
          <a:bodyPr/>
          <a:lstStyle/>
          <a:p>
            <a:pPr algn="ctr"/>
            <a:r>
              <a:rPr lang="en-US" altLang="en-US" sz="4800" b="1"/>
              <a:t>Introduction To Genetic Algorithms (GAs)</a:t>
            </a:r>
            <a:r>
              <a:rPr lang="en-US" altLang="en-US" sz="5400" b="1" u="sng"/>
              <a:t> </a:t>
            </a:r>
          </a:p>
        </p:txBody>
      </p:sp>
      <p:sp>
        <p:nvSpPr>
          <p:cNvPr id="211971" name="Rectangle 3"/>
          <p:cNvSpPr>
            <a:spLocks noGrp="1" noChangeArrowheads="1"/>
          </p:cNvSpPr>
          <p:nvPr>
            <p:ph type="subTitle" idx="1"/>
          </p:nvPr>
        </p:nvSpPr>
        <p:spPr/>
        <p:txBody>
          <a:bodyPr/>
          <a:lstStyle/>
          <a:p>
            <a:endParaRPr lang="en-US" altLang="en-US" sz="3700" b="1"/>
          </a:p>
          <a:p>
            <a:pPr algn="ctr"/>
            <a:endParaRPr lang="en-US" altLang="en-US" sz="3700" b="1" i="1">
              <a:solidFill>
                <a:schemeClr val="tx2"/>
              </a:solidFill>
            </a:endParaRPr>
          </a:p>
        </p:txBody>
      </p:sp>
    </p:spTree>
    <p:extLst>
      <p:ext uri="{BB962C8B-B14F-4D97-AF65-F5344CB8AC3E}">
        <p14:creationId xmlns:p14="http://schemas.microsoft.com/office/powerpoint/2010/main" val="1135477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EB05BAA5-5BB0-49C8-9328-3405C1DBC6A9}" type="slidenum">
              <a:rPr lang="en-US" altLang="en-US"/>
              <a:pPr/>
              <a:t>20</a:t>
            </a:fld>
            <a:endParaRPr lang="en-US" altLang="en-US"/>
          </a:p>
        </p:txBody>
      </p:sp>
      <p:sp>
        <p:nvSpPr>
          <p:cNvPr id="34818" name="Rectangle 2"/>
          <p:cNvSpPr>
            <a:spLocks noGrp="1" noChangeArrowheads="1"/>
          </p:cNvSpPr>
          <p:nvPr>
            <p:ph type="title"/>
          </p:nvPr>
        </p:nvSpPr>
        <p:spPr>
          <a:xfrm>
            <a:off x="457200" y="277813"/>
            <a:ext cx="8229600" cy="560387"/>
          </a:xfrm>
        </p:spPr>
        <p:txBody>
          <a:bodyPr>
            <a:normAutofit fontScale="90000"/>
          </a:bodyPr>
          <a:lstStyle/>
          <a:p>
            <a:pPr algn="ctr"/>
            <a:r>
              <a:rPr lang="en-US" altLang="en-US" sz="4000" b="1" u="sng"/>
              <a:t>Encoding Methods</a:t>
            </a:r>
          </a:p>
        </p:txBody>
      </p:sp>
      <p:sp>
        <p:nvSpPr>
          <p:cNvPr id="34819" name="Rectangle 3"/>
          <p:cNvSpPr>
            <a:spLocks noGrp="1" noChangeArrowheads="1"/>
          </p:cNvSpPr>
          <p:nvPr>
            <p:ph type="body" idx="1"/>
          </p:nvPr>
        </p:nvSpPr>
        <p:spPr>
          <a:xfrm>
            <a:off x="457200" y="1447800"/>
            <a:ext cx="8153400" cy="4572000"/>
          </a:xfrm>
        </p:spPr>
        <p:txBody>
          <a:bodyPr/>
          <a:lstStyle/>
          <a:p>
            <a:r>
              <a:rPr lang="en-US" altLang="en-US" sz="2800" b="1" dirty="0">
                <a:solidFill>
                  <a:schemeClr val="tx2"/>
                </a:solidFill>
              </a:rPr>
              <a:t>Binary Encoding – </a:t>
            </a:r>
            <a:r>
              <a:rPr lang="en-US" altLang="en-US" sz="2400" dirty="0"/>
              <a:t>Most common method of encoding. Chromosomes are strings of 1</a:t>
            </a:r>
            <a:r>
              <a:rPr lang="tr-TR" altLang="en-US" sz="2400" dirty="0"/>
              <a:t>’</a:t>
            </a:r>
            <a:r>
              <a:rPr lang="en-US" altLang="en-US" sz="2400" dirty="0"/>
              <a:t>s and 0</a:t>
            </a:r>
            <a:r>
              <a:rPr lang="tr-TR" altLang="en-US" sz="2400" dirty="0"/>
              <a:t>’</a:t>
            </a:r>
            <a:r>
              <a:rPr lang="en-US" altLang="en-US" sz="2400" dirty="0"/>
              <a:t>s and each position in the chromosome represents a particular characteristic of the problem.</a:t>
            </a:r>
          </a:p>
          <a:p>
            <a:pPr>
              <a:buFont typeface="Wingdings" pitchFamily="2" charset="2"/>
              <a:buNone/>
            </a:pPr>
            <a:endParaRPr lang="en-US" altLang="en-US" sz="2400" dirty="0"/>
          </a:p>
          <a:p>
            <a:pPr>
              <a:buFont typeface="Wingdings" pitchFamily="2" charset="2"/>
              <a:buNone/>
            </a:pPr>
            <a:endParaRPr lang="en-US" altLang="en-US" sz="2000" dirty="0"/>
          </a:p>
          <a:p>
            <a:pPr>
              <a:buFont typeface="Wingdings" pitchFamily="2" charset="2"/>
              <a:buNone/>
            </a:pPr>
            <a:endParaRPr lang="en-US" altLang="en-US" sz="2000" dirty="0"/>
          </a:p>
          <a:p>
            <a:endParaRPr lang="en-US" altLang="en-US" sz="2400" b="1" dirty="0">
              <a:solidFill>
                <a:schemeClr val="tx2"/>
              </a:solidFill>
            </a:endParaRPr>
          </a:p>
        </p:txBody>
      </p:sp>
      <p:grpSp>
        <p:nvGrpSpPr>
          <p:cNvPr id="34939" name="Group 123"/>
          <p:cNvGrpSpPr>
            <a:grpSpLocks/>
          </p:cNvGrpSpPr>
          <p:nvPr/>
        </p:nvGrpSpPr>
        <p:grpSpPr bwMode="auto">
          <a:xfrm>
            <a:off x="1905000" y="3700463"/>
            <a:ext cx="5105400" cy="795337"/>
            <a:chOff x="1344" y="987"/>
            <a:chExt cx="3216" cy="501"/>
          </a:xfrm>
        </p:grpSpPr>
        <p:sp>
          <p:nvSpPr>
            <p:cNvPr id="34821" name="Rectangle 5"/>
            <p:cNvSpPr>
              <a:spLocks noChangeArrowheads="1"/>
            </p:cNvSpPr>
            <p:nvPr/>
          </p:nvSpPr>
          <p:spPr bwMode="auto">
            <a:xfrm>
              <a:off x="2640" y="1236"/>
              <a:ext cx="192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11111110000000011111</a:t>
              </a:r>
              <a:endParaRPr lang="en-US" altLang="en-US" sz="1500" b="0"/>
            </a:p>
          </p:txBody>
        </p:sp>
        <p:sp>
          <p:nvSpPr>
            <p:cNvPr id="34822" name="Rectangle 6"/>
            <p:cNvSpPr>
              <a:spLocks noChangeArrowheads="1"/>
            </p:cNvSpPr>
            <p:nvPr/>
          </p:nvSpPr>
          <p:spPr bwMode="auto">
            <a:xfrm>
              <a:off x="1344" y="1236"/>
              <a:ext cx="129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Chromosome B</a:t>
              </a:r>
              <a:endParaRPr lang="en-US" altLang="en-US" sz="1500" b="0"/>
            </a:p>
          </p:txBody>
        </p:sp>
        <p:sp>
          <p:nvSpPr>
            <p:cNvPr id="34823" name="Rectangle 7"/>
            <p:cNvSpPr>
              <a:spLocks noChangeArrowheads="1"/>
            </p:cNvSpPr>
            <p:nvPr/>
          </p:nvSpPr>
          <p:spPr bwMode="auto">
            <a:xfrm>
              <a:off x="2640" y="987"/>
              <a:ext cx="19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10110010110011100101</a:t>
              </a:r>
              <a:endParaRPr lang="en-US" altLang="en-US" sz="1500" b="0"/>
            </a:p>
          </p:txBody>
        </p:sp>
        <p:sp>
          <p:nvSpPr>
            <p:cNvPr id="34824" name="Rectangle 8"/>
            <p:cNvSpPr>
              <a:spLocks noChangeArrowheads="1"/>
            </p:cNvSpPr>
            <p:nvPr/>
          </p:nvSpPr>
          <p:spPr bwMode="auto">
            <a:xfrm>
              <a:off x="1344" y="987"/>
              <a:ext cx="1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Chromosome A</a:t>
              </a:r>
            </a:p>
          </p:txBody>
        </p:sp>
        <p:sp>
          <p:nvSpPr>
            <p:cNvPr id="34825" name="Line 9"/>
            <p:cNvSpPr>
              <a:spLocks noChangeShapeType="1"/>
            </p:cNvSpPr>
            <p:nvPr/>
          </p:nvSpPr>
          <p:spPr bwMode="auto">
            <a:xfrm>
              <a:off x="1344" y="987"/>
              <a:ext cx="1296"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6" name="Line 10"/>
            <p:cNvSpPr>
              <a:spLocks noChangeShapeType="1"/>
            </p:cNvSpPr>
            <p:nvPr/>
          </p:nvSpPr>
          <p:spPr bwMode="auto">
            <a:xfrm>
              <a:off x="1344" y="1236"/>
              <a:ext cx="3216" cy="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7" name="Line 11"/>
            <p:cNvSpPr>
              <a:spLocks noChangeShapeType="1"/>
            </p:cNvSpPr>
            <p:nvPr/>
          </p:nvSpPr>
          <p:spPr bwMode="auto">
            <a:xfrm>
              <a:off x="1344" y="1488"/>
              <a:ext cx="3216"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8" name="Line 12"/>
            <p:cNvSpPr>
              <a:spLocks noChangeShapeType="1"/>
            </p:cNvSpPr>
            <p:nvPr/>
          </p:nvSpPr>
          <p:spPr bwMode="auto">
            <a:xfrm>
              <a:off x="1344" y="987"/>
              <a:ext cx="0" cy="501"/>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9" name="Line 13"/>
            <p:cNvSpPr>
              <a:spLocks noChangeShapeType="1"/>
            </p:cNvSpPr>
            <p:nvPr/>
          </p:nvSpPr>
          <p:spPr bwMode="auto">
            <a:xfrm>
              <a:off x="2640" y="987"/>
              <a:ext cx="0" cy="501"/>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30" name="Line 14"/>
            <p:cNvSpPr>
              <a:spLocks noChangeShapeType="1"/>
            </p:cNvSpPr>
            <p:nvPr/>
          </p:nvSpPr>
          <p:spPr bwMode="auto">
            <a:xfrm>
              <a:off x="4560" y="987"/>
              <a:ext cx="0" cy="501"/>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31" name="Line 15"/>
            <p:cNvSpPr>
              <a:spLocks noChangeShapeType="1"/>
            </p:cNvSpPr>
            <p:nvPr/>
          </p:nvSpPr>
          <p:spPr bwMode="auto">
            <a:xfrm>
              <a:off x="2640" y="987"/>
              <a:ext cx="1920"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1170678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381000"/>
            <a:ext cx="8305800" cy="1143000"/>
          </a:xfrm>
        </p:spPr>
        <p:txBody>
          <a:bodyPr/>
          <a:lstStyle/>
          <a:p>
            <a:r>
              <a:rPr lang="en-US" altLang="en-US" sz="2800"/>
              <a:t>Genetic Algorithms:</a:t>
            </a:r>
            <a:br>
              <a:rPr lang="en-US" altLang="en-US" sz="2800"/>
            </a:br>
            <a:r>
              <a:rPr lang="en-US" altLang="en-US" sz="2800"/>
              <a:t>Binary-Coded Representations</a:t>
            </a:r>
          </a:p>
        </p:txBody>
      </p:sp>
      <p:sp>
        <p:nvSpPr>
          <p:cNvPr id="5" name="Rectangle 3"/>
          <p:cNvSpPr txBox="1">
            <a:spLocks noChangeArrowheads="1"/>
          </p:cNvSpPr>
          <p:nvPr/>
        </p:nvSpPr>
        <p:spPr>
          <a:xfrm>
            <a:off x="381000" y="1752600"/>
            <a:ext cx="8305800" cy="4876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en-US" sz="2400" dirty="0"/>
              <a:t>For Example, let’s say that we are trying to optimize the following function,  </a:t>
            </a:r>
          </a:p>
          <a:p>
            <a:pPr lvl="1"/>
            <a:r>
              <a:rPr lang="en-US" altLang="en-US" sz="2000" b="1" i="1" dirty="0">
                <a:ea typeface="Times" pitchFamily="18" charset="0"/>
                <a:cs typeface="Times" pitchFamily="18" charset="0"/>
              </a:rPr>
              <a:t>f(x) = x</a:t>
            </a:r>
            <a:r>
              <a:rPr lang="en-US" altLang="en-US" sz="2000" b="1" i="1" baseline="30000" dirty="0">
                <a:ea typeface="Times" pitchFamily="18" charset="0"/>
                <a:cs typeface="Times" pitchFamily="18" charset="0"/>
              </a:rPr>
              <a:t>2</a:t>
            </a:r>
            <a:r>
              <a:rPr lang="en-US" altLang="en-US" sz="2000" dirty="0">
                <a:ea typeface="Times" pitchFamily="18" charset="0"/>
                <a:cs typeface="Times" pitchFamily="18" charset="0"/>
              </a:rPr>
              <a:t> </a:t>
            </a:r>
          </a:p>
          <a:p>
            <a:pPr lvl="1"/>
            <a:r>
              <a:rPr lang="en-US" altLang="en-US" sz="2000" dirty="0">
                <a:ea typeface="Times" pitchFamily="18" charset="0"/>
                <a:cs typeface="Times" pitchFamily="18" charset="0"/>
              </a:rPr>
              <a:t>for 2 </a:t>
            </a:r>
            <a:r>
              <a:rPr lang="en-US" altLang="en-US" sz="2000" dirty="0">
                <a:ea typeface="Times" pitchFamily="18" charset="0"/>
                <a:cs typeface="Times" pitchFamily="18" charset="0"/>
                <a:sym typeface="Symbol" pitchFamily="18" charset="2"/>
              </a:rPr>
              <a:t></a:t>
            </a:r>
            <a:r>
              <a:rPr lang="en-US" altLang="en-US" sz="2000" dirty="0">
                <a:ea typeface="Times" pitchFamily="18" charset="0"/>
                <a:cs typeface="Times" pitchFamily="18" charset="0"/>
              </a:rPr>
              <a:t> x </a:t>
            </a:r>
            <a:r>
              <a:rPr lang="en-US" altLang="en-US" sz="2000" dirty="0">
                <a:ea typeface="Times" pitchFamily="18" charset="0"/>
                <a:cs typeface="Times" pitchFamily="18" charset="0"/>
                <a:sym typeface="Symbol" pitchFamily="18" charset="2"/>
              </a:rPr>
              <a:t></a:t>
            </a:r>
            <a:r>
              <a:rPr lang="en-US" altLang="en-US" sz="2000" dirty="0">
                <a:ea typeface="Times" pitchFamily="18" charset="0"/>
                <a:cs typeface="Times" pitchFamily="18" charset="0"/>
              </a:rPr>
              <a:t> 1</a:t>
            </a:r>
            <a:r>
              <a:rPr lang="en-US" altLang="en-US" sz="2000" dirty="0"/>
              <a:t> </a:t>
            </a:r>
          </a:p>
          <a:p>
            <a:r>
              <a:rPr lang="en-US" altLang="en-US" sz="2400" dirty="0"/>
              <a:t>If we were to use binary-coded representations we would first need to develop a mapping function form our genotype representation (binary string) to our phenotype representation (our C</a:t>
            </a:r>
            <a:r>
              <a:rPr lang="tr-TR" altLang="en-US" sz="2400" dirty="0"/>
              <a:t>andidate </a:t>
            </a:r>
            <a:r>
              <a:rPr lang="en-US" altLang="en-US" sz="2400" dirty="0"/>
              <a:t>S</a:t>
            </a:r>
            <a:r>
              <a:rPr lang="tr-TR" altLang="en-US" sz="2400" dirty="0"/>
              <a:t>olution</a:t>
            </a:r>
            <a:r>
              <a:rPr lang="en-US" altLang="en-US" sz="2400" dirty="0"/>
              <a:t>). This can be done using the following mapping function:</a:t>
            </a:r>
            <a:endParaRPr lang="tr-TR" altLang="en-US" sz="2400" dirty="0"/>
          </a:p>
          <a:p>
            <a:endParaRPr lang="en-US" altLang="en-US" sz="2400" dirty="0"/>
          </a:p>
          <a:p>
            <a:pPr lvl="1"/>
            <a:r>
              <a:rPr lang="en-US" altLang="en-US" sz="2000" i="1" dirty="0">
                <a:ea typeface="Times" pitchFamily="18" charset="0"/>
                <a:cs typeface="Times" pitchFamily="18" charset="0"/>
              </a:rPr>
              <a:t>d(</a:t>
            </a:r>
            <a:r>
              <a:rPr lang="en-US" altLang="en-US" sz="2000" i="1" dirty="0" err="1">
                <a:ea typeface="Times" pitchFamily="18" charset="0"/>
                <a:cs typeface="Times" pitchFamily="18" charset="0"/>
              </a:rPr>
              <a:t>ub,lb,l,chrom</a:t>
            </a:r>
            <a:r>
              <a:rPr lang="en-US" altLang="en-US" sz="2000" i="1" dirty="0">
                <a:ea typeface="Times" pitchFamily="18" charset="0"/>
                <a:cs typeface="Times" pitchFamily="18" charset="0"/>
              </a:rPr>
              <a:t>) = (</a:t>
            </a:r>
            <a:r>
              <a:rPr lang="en-US" altLang="en-US" sz="2000" i="1" dirty="0" err="1">
                <a:ea typeface="Times" pitchFamily="18" charset="0"/>
                <a:cs typeface="Times" pitchFamily="18" charset="0"/>
              </a:rPr>
              <a:t>ub-lb</a:t>
            </a:r>
            <a:r>
              <a:rPr lang="en-US" altLang="en-US" sz="2000" i="1" dirty="0">
                <a:ea typeface="Times" pitchFamily="18" charset="0"/>
                <a:cs typeface="Times" pitchFamily="18" charset="0"/>
              </a:rPr>
              <a:t>) decode(</a:t>
            </a:r>
            <a:r>
              <a:rPr lang="en-US" altLang="en-US" sz="2000" i="1" dirty="0" err="1">
                <a:ea typeface="Times" pitchFamily="18" charset="0"/>
                <a:cs typeface="Times" pitchFamily="18" charset="0"/>
              </a:rPr>
              <a:t>chrom</a:t>
            </a:r>
            <a:r>
              <a:rPr lang="en-US" altLang="en-US" sz="2000" i="1" dirty="0">
                <a:ea typeface="Times" pitchFamily="18" charset="0"/>
                <a:cs typeface="Times" pitchFamily="18" charset="0"/>
              </a:rPr>
              <a:t>)/2</a:t>
            </a:r>
            <a:r>
              <a:rPr lang="en-US" altLang="en-US" sz="2000" i="1" baseline="30000" dirty="0">
                <a:ea typeface="Times" pitchFamily="18" charset="0"/>
                <a:cs typeface="Times" pitchFamily="18" charset="0"/>
              </a:rPr>
              <a:t>l</a:t>
            </a:r>
            <a:r>
              <a:rPr lang="en-US" altLang="en-US" sz="2000" i="1" dirty="0">
                <a:ea typeface="Times" pitchFamily="18" charset="0"/>
                <a:cs typeface="Times" pitchFamily="18" charset="0"/>
              </a:rPr>
              <a:t>-1 + </a:t>
            </a:r>
            <a:r>
              <a:rPr lang="en-US" altLang="en-US" sz="2000" i="1" dirty="0" err="1">
                <a:ea typeface="Times" pitchFamily="18" charset="0"/>
                <a:cs typeface="Times" pitchFamily="18" charset="0"/>
              </a:rPr>
              <a:t>lb</a:t>
            </a:r>
            <a:r>
              <a:rPr lang="en-US" altLang="en-US" sz="2000" dirty="0"/>
              <a:t> </a:t>
            </a:r>
          </a:p>
          <a:p>
            <a:pPr lvl="1"/>
            <a:endParaRPr lang="en-US" altLang="en-US" sz="2000" dirty="0"/>
          </a:p>
        </p:txBody>
      </p:sp>
    </p:spTree>
    <p:extLst>
      <p:ext uri="{BB962C8B-B14F-4D97-AF65-F5344CB8AC3E}">
        <p14:creationId xmlns:p14="http://schemas.microsoft.com/office/powerpoint/2010/main" val="2570317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088"/>
            <a:ext cx="8229600" cy="438912"/>
          </a:xfrm>
        </p:spPr>
        <p:txBody>
          <a:bodyPr/>
          <a:lstStyle/>
          <a:p>
            <a:r>
              <a:rPr lang="en-US" altLang="en-US" sz="2400" dirty="0"/>
              <a:t>Binary-Coded Representations</a:t>
            </a:r>
          </a:p>
        </p:txBody>
      </p:sp>
      <p:sp>
        <p:nvSpPr>
          <p:cNvPr id="11267" name="Rectangle 3"/>
          <p:cNvSpPr>
            <a:spLocks noGrp="1" noChangeArrowheads="1"/>
          </p:cNvSpPr>
          <p:nvPr>
            <p:ph type="body" idx="1"/>
          </p:nvPr>
        </p:nvSpPr>
        <p:spPr>
          <a:xfrm>
            <a:off x="457200" y="1935480"/>
            <a:ext cx="8458200" cy="4389120"/>
          </a:xfrm>
        </p:spPr>
        <p:txBody>
          <a:bodyPr/>
          <a:lstStyle/>
          <a:p>
            <a:r>
              <a:rPr lang="en-US" altLang="en-US" sz="2400" b="1" i="1" dirty="0">
                <a:ea typeface="Times" pitchFamily="18" charset="0"/>
                <a:cs typeface="Times" pitchFamily="18" charset="0"/>
              </a:rPr>
              <a:t>d(</a:t>
            </a:r>
            <a:r>
              <a:rPr lang="en-US" altLang="en-US" sz="2400" b="1" i="1" dirty="0" err="1">
                <a:ea typeface="Times" pitchFamily="18" charset="0"/>
                <a:cs typeface="Times" pitchFamily="18" charset="0"/>
              </a:rPr>
              <a:t>ub,lb,l,c</a:t>
            </a:r>
            <a:r>
              <a:rPr lang="en-US" altLang="en-US" sz="2400" b="1" i="1" dirty="0">
                <a:ea typeface="Times" pitchFamily="18" charset="0"/>
                <a:cs typeface="Times" pitchFamily="18" charset="0"/>
              </a:rPr>
              <a:t>) = (</a:t>
            </a:r>
            <a:r>
              <a:rPr lang="en-US" altLang="en-US" sz="2400" b="1" i="1" dirty="0" err="1">
                <a:ea typeface="Times" pitchFamily="18" charset="0"/>
                <a:cs typeface="Times" pitchFamily="18" charset="0"/>
              </a:rPr>
              <a:t>ub-lb</a:t>
            </a:r>
            <a:r>
              <a:rPr lang="en-US" altLang="en-US" sz="2400" b="1" i="1" dirty="0">
                <a:ea typeface="Times" pitchFamily="18" charset="0"/>
                <a:cs typeface="Times" pitchFamily="18" charset="0"/>
              </a:rPr>
              <a:t>) decode(c)/2</a:t>
            </a:r>
            <a:r>
              <a:rPr lang="en-US" altLang="en-US" sz="2400" b="1" i="1" baseline="30000" dirty="0">
                <a:ea typeface="Times" pitchFamily="18" charset="0"/>
                <a:cs typeface="Times" pitchFamily="18" charset="0"/>
              </a:rPr>
              <a:t>l</a:t>
            </a:r>
            <a:r>
              <a:rPr lang="en-US" altLang="en-US" sz="2400" b="1" i="1" dirty="0">
                <a:ea typeface="Times" pitchFamily="18" charset="0"/>
                <a:cs typeface="Times" pitchFamily="18" charset="0"/>
              </a:rPr>
              <a:t>-1 + </a:t>
            </a:r>
            <a:r>
              <a:rPr lang="en-US" altLang="en-US" sz="2400" b="1" i="1" dirty="0" err="1">
                <a:ea typeface="Times" pitchFamily="18" charset="0"/>
                <a:cs typeface="Times" pitchFamily="18" charset="0"/>
              </a:rPr>
              <a:t>lb</a:t>
            </a:r>
            <a:r>
              <a:rPr lang="en-US" altLang="en-US" sz="2400" dirty="0"/>
              <a:t> , where</a:t>
            </a:r>
          </a:p>
          <a:p>
            <a:pPr lvl="1"/>
            <a:r>
              <a:rPr lang="en-US" altLang="en-US" sz="2000" b="1" dirty="0" err="1"/>
              <a:t>ub</a:t>
            </a:r>
            <a:r>
              <a:rPr lang="en-US" altLang="en-US" sz="2000" dirty="0"/>
              <a:t> 	= 2,</a:t>
            </a:r>
          </a:p>
          <a:p>
            <a:pPr lvl="1"/>
            <a:r>
              <a:rPr lang="en-US" altLang="en-US" sz="2000" b="1" dirty="0" err="1"/>
              <a:t>lb</a:t>
            </a:r>
            <a:r>
              <a:rPr lang="en-US" altLang="en-US" sz="2000" dirty="0"/>
              <a:t>	</a:t>
            </a:r>
            <a:r>
              <a:rPr lang="tr-TR" altLang="en-US" sz="2000" dirty="0"/>
              <a:t>	</a:t>
            </a:r>
            <a:r>
              <a:rPr lang="en-US" altLang="en-US" sz="2000" dirty="0"/>
              <a:t>= 1,</a:t>
            </a:r>
          </a:p>
          <a:p>
            <a:pPr lvl="1"/>
            <a:r>
              <a:rPr lang="en-US" altLang="en-US" sz="2000" b="1" dirty="0"/>
              <a:t>l</a:t>
            </a:r>
            <a:r>
              <a:rPr lang="en-US" altLang="en-US" sz="2000" dirty="0"/>
              <a:t> 		= the length of the chromosome in bits</a:t>
            </a:r>
          </a:p>
          <a:p>
            <a:pPr lvl="1"/>
            <a:r>
              <a:rPr lang="en-US" altLang="en-US" sz="2000" b="1" dirty="0"/>
              <a:t>c	</a:t>
            </a:r>
            <a:r>
              <a:rPr lang="en-US" altLang="en-US" sz="2000" dirty="0"/>
              <a:t>	= the chromosome</a:t>
            </a:r>
          </a:p>
          <a:p>
            <a:r>
              <a:rPr lang="en-US" altLang="en-US" sz="2400" dirty="0"/>
              <a:t>The parameter, l, determines the accuracy (and resolution of our search).</a:t>
            </a:r>
          </a:p>
          <a:p>
            <a:pPr>
              <a:buFontTx/>
              <a:buNone/>
            </a:pPr>
            <a:endParaRPr lang="en-US" altLang="en-US" sz="2400" dirty="0"/>
          </a:p>
          <a:p>
            <a:pPr lvl="1">
              <a:buFontTx/>
              <a:buNone/>
            </a:pPr>
            <a:endParaRPr lang="en-US" altLang="en-US" sz="2000" dirty="0"/>
          </a:p>
        </p:txBody>
      </p:sp>
    </p:spTree>
    <p:extLst>
      <p:ext uri="{BB962C8B-B14F-4D97-AF65-F5344CB8AC3E}">
        <p14:creationId xmlns:p14="http://schemas.microsoft.com/office/powerpoint/2010/main" val="3606494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76200"/>
            <a:ext cx="8229600" cy="1143000"/>
          </a:xfrm>
        </p:spPr>
        <p:txBody>
          <a:bodyPr/>
          <a:lstStyle/>
          <a:p>
            <a:br>
              <a:rPr lang="en-US" altLang="en-US" sz="2800" dirty="0"/>
            </a:br>
            <a:r>
              <a:rPr lang="en-US" altLang="en-US" sz="2800" dirty="0"/>
              <a:t>Binary Coded Representations</a:t>
            </a:r>
          </a:p>
        </p:txBody>
      </p:sp>
      <p:grpSp>
        <p:nvGrpSpPr>
          <p:cNvPr id="3" name="Group 2"/>
          <p:cNvGrpSpPr/>
          <p:nvPr/>
        </p:nvGrpSpPr>
        <p:grpSpPr>
          <a:xfrm>
            <a:off x="1739900" y="1752600"/>
            <a:ext cx="6272213" cy="4114800"/>
            <a:chOff x="1739900" y="1752600"/>
            <a:chExt cx="6272213" cy="4114800"/>
          </a:xfrm>
        </p:grpSpPr>
        <p:graphicFrame>
          <p:nvGraphicFramePr>
            <p:cNvPr id="9220" name="Object 4"/>
            <p:cNvGraphicFramePr>
              <a:graphicFrameLocks noGrp="1" noChangeAspect="1"/>
            </p:cNvGraphicFramePr>
            <p:nvPr>
              <p:ph type="body" idx="1"/>
              <p:extLst>
                <p:ext uri="{D42A27DB-BD31-4B8C-83A1-F6EECF244321}">
                  <p14:modId xmlns:p14="http://schemas.microsoft.com/office/powerpoint/2010/main" val="1441258348"/>
                </p:ext>
              </p:extLst>
            </p:nvPr>
          </p:nvGraphicFramePr>
          <p:xfrm>
            <a:off x="1739900" y="1752600"/>
            <a:ext cx="6272213" cy="4114800"/>
          </p:xfrm>
          <a:graphic>
            <a:graphicData uri="http://schemas.openxmlformats.org/presentationml/2006/ole">
              <mc:AlternateContent xmlns:mc="http://schemas.openxmlformats.org/markup-compatibility/2006">
                <mc:Choice xmlns:v="urn:schemas-microsoft-com:vml" Requires="v">
                  <p:oleObj spid="_x0000_s1037" name="Microsoft Draw Drawing" r:id="rId3" imgW="3693240" imgH="2423160" progId="MSDraw.Drawing.8.2">
                    <p:embed/>
                  </p:oleObj>
                </mc:Choice>
                <mc:Fallback>
                  <p:oleObj name="Microsoft Draw Drawing" r:id="rId3" imgW="3693240" imgH="2423160"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9900" y="1752600"/>
                          <a:ext cx="6272213"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3581400" y="4419600"/>
              <a:ext cx="609600" cy="369332"/>
            </a:xfrm>
            <a:prstGeom prst="rect">
              <a:avLst/>
            </a:prstGeom>
            <a:solidFill>
              <a:schemeClr val="accent2"/>
            </a:solidFill>
          </p:spPr>
          <p:txBody>
            <a:bodyPr wrap="square" rtlCol="0">
              <a:spAutoFit/>
            </a:bodyPr>
            <a:lstStyle/>
            <a:p>
              <a:r>
                <a:rPr lang="tr-TR" dirty="0"/>
                <a:t>1.65</a:t>
              </a:r>
              <a:endParaRPr lang="en-US" dirty="0"/>
            </a:p>
          </p:txBody>
        </p:sp>
        <p:sp>
          <p:nvSpPr>
            <p:cNvPr id="5" name="TextBox 4"/>
            <p:cNvSpPr txBox="1"/>
            <p:nvPr/>
          </p:nvSpPr>
          <p:spPr>
            <a:xfrm>
              <a:off x="6324600" y="4481155"/>
              <a:ext cx="1066800" cy="253916"/>
            </a:xfrm>
            <a:prstGeom prst="rect">
              <a:avLst/>
            </a:prstGeom>
            <a:solidFill>
              <a:schemeClr val="accent2"/>
            </a:solidFill>
          </p:spPr>
          <p:txBody>
            <a:bodyPr wrap="square" rtlCol="0">
              <a:spAutoFit/>
            </a:bodyPr>
            <a:lstStyle/>
            <a:p>
              <a:r>
                <a:rPr lang="tr-TR" sz="1050" dirty="0"/>
                <a:t>(1.64)=2.69</a:t>
              </a:r>
              <a:endParaRPr lang="en-US" sz="1050" dirty="0"/>
            </a:p>
          </p:txBody>
        </p:sp>
        <p:sp>
          <p:nvSpPr>
            <p:cNvPr id="6" name="TextBox 5"/>
            <p:cNvSpPr txBox="1"/>
            <p:nvPr/>
          </p:nvSpPr>
          <p:spPr>
            <a:xfrm>
              <a:off x="6934200" y="3200400"/>
              <a:ext cx="609600" cy="369332"/>
            </a:xfrm>
            <a:prstGeom prst="rect">
              <a:avLst/>
            </a:prstGeom>
            <a:solidFill>
              <a:schemeClr val="accent2"/>
            </a:solidFill>
          </p:spPr>
          <p:txBody>
            <a:bodyPr wrap="square" rtlCol="0">
              <a:spAutoFit/>
            </a:bodyPr>
            <a:lstStyle/>
            <a:p>
              <a:r>
                <a:rPr lang="tr-TR" dirty="0"/>
                <a:t>2.69</a:t>
              </a:r>
              <a:endParaRPr lang="en-US" dirty="0"/>
            </a:p>
          </p:txBody>
        </p:sp>
      </p:grpSp>
    </p:spTree>
    <p:extLst>
      <p:ext uri="{BB962C8B-B14F-4D97-AF65-F5344CB8AC3E}">
        <p14:creationId xmlns:p14="http://schemas.microsoft.com/office/powerpoint/2010/main" val="1211304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D5DACFBF-667E-444F-A436-AB243B5D1C09}" type="slidenum">
              <a:rPr lang="en-US" altLang="en-US"/>
              <a:pPr/>
              <a:t>24</a:t>
            </a:fld>
            <a:endParaRPr lang="en-US" altLang="en-US"/>
          </a:p>
        </p:txBody>
      </p:sp>
      <p:sp>
        <p:nvSpPr>
          <p:cNvPr id="146434" name="Rectangle 2"/>
          <p:cNvSpPr>
            <a:spLocks noGrp="1" noChangeArrowheads="1"/>
          </p:cNvSpPr>
          <p:nvPr>
            <p:ph type="title"/>
          </p:nvPr>
        </p:nvSpPr>
        <p:spPr>
          <a:xfrm>
            <a:off x="457200" y="228600"/>
            <a:ext cx="8229600" cy="1143000"/>
          </a:xfrm>
        </p:spPr>
        <p:txBody>
          <a:bodyPr/>
          <a:lstStyle/>
          <a:p>
            <a:pPr algn="ctr"/>
            <a:r>
              <a:rPr lang="en-US" altLang="en-US" sz="4000" b="1" u="sng" dirty="0"/>
              <a:t>Encoding Methods (contd.)</a:t>
            </a:r>
          </a:p>
        </p:txBody>
      </p:sp>
      <p:sp>
        <p:nvSpPr>
          <p:cNvPr id="146435" name="Rectangle 3"/>
          <p:cNvSpPr>
            <a:spLocks noGrp="1" noChangeArrowheads="1"/>
          </p:cNvSpPr>
          <p:nvPr>
            <p:ph type="body" idx="1"/>
          </p:nvPr>
        </p:nvSpPr>
        <p:spPr>
          <a:xfrm>
            <a:off x="457200" y="1371600"/>
            <a:ext cx="8229600" cy="4759325"/>
          </a:xfrm>
        </p:spPr>
        <p:txBody>
          <a:bodyPr/>
          <a:lstStyle/>
          <a:p>
            <a:r>
              <a:rPr lang="en-US" altLang="en-US" sz="2800" b="1">
                <a:solidFill>
                  <a:schemeClr val="tx2"/>
                </a:solidFill>
              </a:rPr>
              <a:t>Permutation Encoding –</a:t>
            </a:r>
            <a:r>
              <a:rPr lang="en-US" altLang="en-US" sz="2900" b="1">
                <a:solidFill>
                  <a:schemeClr val="tx2"/>
                </a:solidFill>
              </a:rPr>
              <a:t> </a:t>
            </a:r>
            <a:r>
              <a:rPr lang="en-US" altLang="en-US" sz="2400"/>
              <a:t>Useful in ordering problems such as the Traveling Salesman Problem (TSP). Example. In TSP, every chromosome is a string of numbers, each of which represents  a city to be visited.</a:t>
            </a:r>
          </a:p>
          <a:p>
            <a:pPr>
              <a:buFont typeface="Wingdings" pitchFamily="2" charset="2"/>
              <a:buNone/>
            </a:pPr>
            <a:endParaRPr lang="en-US" altLang="en-US"/>
          </a:p>
        </p:txBody>
      </p:sp>
      <p:grpSp>
        <p:nvGrpSpPr>
          <p:cNvPr id="146437" name="Group 5"/>
          <p:cNvGrpSpPr>
            <a:grpSpLocks/>
          </p:cNvGrpSpPr>
          <p:nvPr/>
        </p:nvGrpSpPr>
        <p:grpSpPr bwMode="auto">
          <a:xfrm>
            <a:off x="2133600" y="4210050"/>
            <a:ext cx="5105400" cy="828675"/>
            <a:chOff x="1344" y="3213"/>
            <a:chExt cx="3216" cy="522"/>
          </a:xfrm>
        </p:grpSpPr>
        <p:sp>
          <p:nvSpPr>
            <p:cNvPr id="146438" name="Rectangle 6"/>
            <p:cNvSpPr>
              <a:spLocks noChangeArrowheads="1"/>
            </p:cNvSpPr>
            <p:nvPr/>
          </p:nvSpPr>
          <p:spPr bwMode="auto">
            <a:xfrm>
              <a:off x="2640" y="3465"/>
              <a:ext cx="19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8  5  6  7  2  3  1  4  9</a:t>
              </a:r>
            </a:p>
          </p:txBody>
        </p:sp>
        <p:sp>
          <p:nvSpPr>
            <p:cNvPr id="146439" name="Rectangle 7"/>
            <p:cNvSpPr>
              <a:spLocks noChangeArrowheads="1"/>
            </p:cNvSpPr>
            <p:nvPr/>
          </p:nvSpPr>
          <p:spPr bwMode="auto">
            <a:xfrm>
              <a:off x="1344" y="3465"/>
              <a:ext cx="1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Chromosome B</a:t>
              </a:r>
              <a:endParaRPr lang="en-US" altLang="en-US" sz="1500" b="0"/>
            </a:p>
          </p:txBody>
        </p:sp>
        <p:sp>
          <p:nvSpPr>
            <p:cNvPr id="146440" name="Rectangle 8"/>
            <p:cNvSpPr>
              <a:spLocks noChangeArrowheads="1"/>
            </p:cNvSpPr>
            <p:nvPr/>
          </p:nvSpPr>
          <p:spPr bwMode="auto">
            <a:xfrm>
              <a:off x="2640" y="3216"/>
              <a:ext cx="192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1  5  3  2  6  4  7  9  8</a:t>
              </a:r>
            </a:p>
          </p:txBody>
        </p:sp>
        <p:sp>
          <p:nvSpPr>
            <p:cNvPr id="146441" name="Rectangle 9"/>
            <p:cNvSpPr>
              <a:spLocks noChangeArrowheads="1"/>
            </p:cNvSpPr>
            <p:nvPr/>
          </p:nvSpPr>
          <p:spPr bwMode="auto">
            <a:xfrm>
              <a:off x="1344" y="3216"/>
              <a:ext cx="1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Chromosome A</a:t>
              </a:r>
            </a:p>
          </p:txBody>
        </p:sp>
        <p:sp>
          <p:nvSpPr>
            <p:cNvPr id="146442" name="Line 10"/>
            <p:cNvSpPr>
              <a:spLocks noChangeShapeType="1"/>
            </p:cNvSpPr>
            <p:nvPr/>
          </p:nvSpPr>
          <p:spPr bwMode="auto">
            <a:xfrm>
              <a:off x="1344" y="3213"/>
              <a:ext cx="1296"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3" name="Line 11"/>
            <p:cNvSpPr>
              <a:spLocks noChangeShapeType="1"/>
            </p:cNvSpPr>
            <p:nvPr/>
          </p:nvSpPr>
          <p:spPr bwMode="auto">
            <a:xfrm>
              <a:off x="1344" y="3465"/>
              <a:ext cx="3216" cy="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4" name="Line 12"/>
            <p:cNvSpPr>
              <a:spLocks noChangeShapeType="1"/>
            </p:cNvSpPr>
            <p:nvPr/>
          </p:nvSpPr>
          <p:spPr bwMode="auto">
            <a:xfrm>
              <a:off x="1344" y="3735"/>
              <a:ext cx="3216"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5" name="Line 13"/>
            <p:cNvSpPr>
              <a:spLocks noChangeShapeType="1"/>
            </p:cNvSpPr>
            <p:nvPr/>
          </p:nvSpPr>
          <p:spPr bwMode="auto">
            <a:xfrm>
              <a:off x="1344" y="3216"/>
              <a:ext cx="0" cy="498"/>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6" name="Line 14"/>
            <p:cNvSpPr>
              <a:spLocks noChangeShapeType="1"/>
            </p:cNvSpPr>
            <p:nvPr/>
          </p:nvSpPr>
          <p:spPr bwMode="auto">
            <a:xfrm>
              <a:off x="2640" y="3216"/>
              <a:ext cx="0" cy="498"/>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7" name="Line 15"/>
            <p:cNvSpPr>
              <a:spLocks noChangeShapeType="1"/>
            </p:cNvSpPr>
            <p:nvPr/>
          </p:nvSpPr>
          <p:spPr bwMode="auto">
            <a:xfrm>
              <a:off x="4560" y="3216"/>
              <a:ext cx="0" cy="498"/>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6448" name="Line 16"/>
            <p:cNvSpPr>
              <a:spLocks noChangeShapeType="1"/>
            </p:cNvSpPr>
            <p:nvPr/>
          </p:nvSpPr>
          <p:spPr bwMode="auto">
            <a:xfrm>
              <a:off x="2640" y="3216"/>
              <a:ext cx="1920"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230313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008B7ACA-5181-4569-A8E7-FABC20A602EB}" type="slidenum">
              <a:rPr lang="en-US" altLang="en-US"/>
              <a:pPr/>
              <a:t>25</a:t>
            </a:fld>
            <a:endParaRPr lang="en-US" altLang="en-US"/>
          </a:p>
        </p:txBody>
      </p:sp>
      <p:sp>
        <p:nvSpPr>
          <p:cNvPr id="145410" name="Rectangle 2"/>
          <p:cNvSpPr>
            <a:spLocks noGrp="1" noChangeArrowheads="1"/>
          </p:cNvSpPr>
          <p:nvPr>
            <p:ph type="title"/>
          </p:nvPr>
        </p:nvSpPr>
        <p:spPr>
          <a:xfrm>
            <a:off x="457200" y="277813"/>
            <a:ext cx="8229600" cy="1017587"/>
          </a:xfrm>
        </p:spPr>
        <p:txBody>
          <a:bodyPr/>
          <a:lstStyle/>
          <a:p>
            <a:pPr algn="ctr"/>
            <a:r>
              <a:rPr lang="en-US" altLang="en-US" sz="4000" b="1" u="sng"/>
              <a:t>Encoding Methods </a:t>
            </a:r>
            <a:r>
              <a:rPr lang="en-US" altLang="en-US" sz="4000" b="1"/>
              <a:t>(contd.)</a:t>
            </a:r>
          </a:p>
        </p:txBody>
      </p:sp>
      <p:sp>
        <p:nvSpPr>
          <p:cNvPr id="145411" name="Rectangle 3"/>
          <p:cNvSpPr>
            <a:spLocks noGrp="1" noChangeArrowheads="1"/>
          </p:cNvSpPr>
          <p:nvPr>
            <p:ph type="body" idx="1"/>
          </p:nvPr>
        </p:nvSpPr>
        <p:spPr>
          <a:xfrm>
            <a:off x="457200" y="1524000"/>
            <a:ext cx="8229600" cy="4606925"/>
          </a:xfrm>
        </p:spPr>
        <p:txBody>
          <a:bodyPr/>
          <a:lstStyle/>
          <a:p>
            <a:r>
              <a:rPr lang="en-US" altLang="en-US" sz="2800" b="1">
                <a:solidFill>
                  <a:schemeClr val="tx2"/>
                </a:solidFill>
              </a:rPr>
              <a:t>Value Encoding</a:t>
            </a:r>
            <a:r>
              <a:rPr lang="en-US" altLang="en-US" sz="2400" b="1">
                <a:solidFill>
                  <a:schemeClr val="tx2"/>
                </a:solidFill>
              </a:rPr>
              <a:t> </a:t>
            </a:r>
            <a:r>
              <a:rPr lang="en-US" altLang="en-US" sz="2900" b="1">
                <a:solidFill>
                  <a:schemeClr val="tx2"/>
                </a:solidFill>
              </a:rPr>
              <a:t>– </a:t>
            </a:r>
            <a:r>
              <a:rPr lang="en-US" altLang="en-US" sz="2400"/>
              <a:t>Used in problems where complicated values, such as real numbers, are used and where binary encoding would not suffice.</a:t>
            </a:r>
          </a:p>
          <a:p>
            <a:pPr>
              <a:buFont typeface="Wingdings" pitchFamily="2" charset="2"/>
              <a:buNone/>
            </a:pPr>
            <a:r>
              <a:rPr lang="en-US" altLang="en-US" sz="2400"/>
              <a:t>    Good for some problems, but </a:t>
            </a:r>
            <a:r>
              <a:rPr lang="en-US" altLang="en-US" sz="2400" i="1">
                <a:solidFill>
                  <a:srgbClr val="CC3300"/>
                </a:solidFill>
              </a:rPr>
              <a:t>often necessary to develop some specific crossover and mutation techniques for these chromosomes.</a:t>
            </a:r>
            <a:r>
              <a:rPr lang="en-US" altLang="en-US" i="1">
                <a:solidFill>
                  <a:srgbClr val="CC3300"/>
                </a:solidFill>
              </a:rPr>
              <a:t> </a:t>
            </a:r>
          </a:p>
          <a:p>
            <a:pPr>
              <a:buFont typeface="Wingdings" pitchFamily="2" charset="2"/>
              <a:buNone/>
            </a:pPr>
            <a:endParaRPr lang="en-US" altLang="en-US" i="1">
              <a:solidFill>
                <a:srgbClr val="CC3300"/>
              </a:solidFill>
            </a:endParaRPr>
          </a:p>
        </p:txBody>
      </p:sp>
      <p:grpSp>
        <p:nvGrpSpPr>
          <p:cNvPr id="145412" name="Group 4"/>
          <p:cNvGrpSpPr>
            <a:grpSpLocks/>
          </p:cNvGrpSpPr>
          <p:nvPr/>
        </p:nvGrpSpPr>
        <p:grpSpPr bwMode="auto">
          <a:xfrm>
            <a:off x="1600200" y="4343400"/>
            <a:ext cx="6324600" cy="852488"/>
            <a:chOff x="1344" y="3024"/>
            <a:chExt cx="3984" cy="537"/>
          </a:xfrm>
        </p:grpSpPr>
        <p:sp>
          <p:nvSpPr>
            <p:cNvPr id="145413" name="Rectangle 5"/>
            <p:cNvSpPr>
              <a:spLocks noChangeArrowheads="1"/>
            </p:cNvSpPr>
            <p:nvPr/>
          </p:nvSpPr>
          <p:spPr bwMode="auto">
            <a:xfrm>
              <a:off x="2672" y="3312"/>
              <a:ext cx="265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lgn="ctr">
                <a:buFont typeface="Wingdings" pitchFamily="2" charset="2"/>
                <a:buNone/>
              </a:pPr>
              <a:r>
                <a:rPr lang="en-US" altLang="en-US" sz="2000" b="0"/>
                <a:t>(left), (back), (left), (right), (forward)</a:t>
              </a:r>
            </a:p>
          </p:txBody>
        </p:sp>
        <p:sp>
          <p:nvSpPr>
            <p:cNvPr id="145414" name="Rectangle 6"/>
            <p:cNvSpPr>
              <a:spLocks noChangeArrowheads="1"/>
            </p:cNvSpPr>
            <p:nvPr/>
          </p:nvSpPr>
          <p:spPr bwMode="auto">
            <a:xfrm>
              <a:off x="1344" y="3312"/>
              <a:ext cx="132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lgn="ctr">
                <a:buFont typeface="Wingdings" pitchFamily="2" charset="2"/>
                <a:buNone/>
              </a:pPr>
              <a:r>
                <a:rPr lang="en-US" altLang="en-US" sz="2000" b="0"/>
                <a:t>Chromosome B</a:t>
              </a:r>
              <a:endParaRPr lang="en-US" altLang="en-US" sz="1500" b="0"/>
            </a:p>
          </p:txBody>
        </p:sp>
        <p:sp>
          <p:nvSpPr>
            <p:cNvPr id="145415" name="Rectangle 7"/>
            <p:cNvSpPr>
              <a:spLocks noChangeArrowheads="1"/>
            </p:cNvSpPr>
            <p:nvPr/>
          </p:nvSpPr>
          <p:spPr bwMode="auto">
            <a:xfrm>
              <a:off x="2672" y="3024"/>
              <a:ext cx="26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buFont typeface="Wingdings" pitchFamily="2" charset="2"/>
                <a:buNone/>
              </a:pPr>
              <a:r>
                <a:rPr lang="en-US" altLang="en-US" sz="2000" b="0"/>
                <a:t>1.235  5.323  0.454  2.321  2.454</a:t>
              </a:r>
            </a:p>
          </p:txBody>
        </p:sp>
        <p:sp>
          <p:nvSpPr>
            <p:cNvPr id="145416" name="Rectangle 8"/>
            <p:cNvSpPr>
              <a:spLocks noChangeArrowheads="1"/>
            </p:cNvSpPr>
            <p:nvPr/>
          </p:nvSpPr>
          <p:spPr bwMode="auto">
            <a:xfrm>
              <a:off x="1344" y="3024"/>
              <a:ext cx="13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accent1"/>
                </a:buClr>
                <a:buSzPct val="65000"/>
                <a:buFont typeface="Wingdings" pitchFamily="2" charset="2"/>
                <a:buChar char="n"/>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buChar char="q"/>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buChar char="n"/>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buChar char="q"/>
                <a:defRPr>
                  <a:solidFill>
                    <a:schemeClr val="tx1"/>
                  </a:solidFill>
                  <a:latin typeface="Arial" pitchFamily="34" charset="0"/>
                </a:defRPr>
              </a:lvl4pPr>
              <a:lvl5pPr indent="-487363" algn="l">
                <a:spcBef>
                  <a:spcPct val="20000"/>
                </a:spcBef>
                <a:buClr>
                  <a:schemeClr val="accent1"/>
                </a:buClr>
                <a:buSzPct val="75000"/>
                <a:buFont typeface="Wingdings" pitchFamily="2" charset="2"/>
                <a:buChar char="§"/>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buChar char="§"/>
                <a:defRPr>
                  <a:solidFill>
                    <a:schemeClr val="tx1"/>
                  </a:solidFill>
                  <a:latin typeface="Arial" pitchFamily="34" charset="0"/>
                </a:defRPr>
              </a:lvl9pPr>
            </a:lstStyle>
            <a:p>
              <a:pPr algn="ctr">
                <a:buFont typeface="Wingdings" pitchFamily="2" charset="2"/>
                <a:buNone/>
              </a:pPr>
              <a:r>
                <a:rPr lang="en-US" altLang="en-US" sz="2000" b="0"/>
                <a:t>Chromosome A</a:t>
              </a:r>
            </a:p>
          </p:txBody>
        </p:sp>
        <p:sp>
          <p:nvSpPr>
            <p:cNvPr id="145417" name="Line 9"/>
            <p:cNvSpPr>
              <a:spLocks noChangeShapeType="1"/>
            </p:cNvSpPr>
            <p:nvPr/>
          </p:nvSpPr>
          <p:spPr bwMode="auto">
            <a:xfrm>
              <a:off x="1344" y="3024"/>
              <a:ext cx="1328"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18" name="Line 10"/>
            <p:cNvSpPr>
              <a:spLocks noChangeShapeType="1"/>
            </p:cNvSpPr>
            <p:nvPr/>
          </p:nvSpPr>
          <p:spPr bwMode="auto">
            <a:xfrm>
              <a:off x="1344" y="3312"/>
              <a:ext cx="3984" cy="0"/>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19" name="Line 11"/>
            <p:cNvSpPr>
              <a:spLocks noChangeShapeType="1"/>
            </p:cNvSpPr>
            <p:nvPr/>
          </p:nvSpPr>
          <p:spPr bwMode="auto">
            <a:xfrm>
              <a:off x="1344" y="3561"/>
              <a:ext cx="3984"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20" name="Line 12"/>
            <p:cNvSpPr>
              <a:spLocks noChangeShapeType="1"/>
            </p:cNvSpPr>
            <p:nvPr/>
          </p:nvSpPr>
          <p:spPr bwMode="auto">
            <a:xfrm>
              <a:off x="1344" y="3024"/>
              <a:ext cx="0" cy="537"/>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21" name="Line 13"/>
            <p:cNvSpPr>
              <a:spLocks noChangeShapeType="1"/>
            </p:cNvSpPr>
            <p:nvPr/>
          </p:nvSpPr>
          <p:spPr bwMode="auto">
            <a:xfrm>
              <a:off x="2672" y="3024"/>
              <a:ext cx="0" cy="537"/>
            </a:xfrm>
            <a:prstGeom prst="line">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22" name="Line 14"/>
            <p:cNvSpPr>
              <a:spLocks noChangeShapeType="1"/>
            </p:cNvSpPr>
            <p:nvPr/>
          </p:nvSpPr>
          <p:spPr bwMode="auto">
            <a:xfrm>
              <a:off x="5328" y="3024"/>
              <a:ext cx="0" cy="537"/>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5423" name="Line 15"/>
            <p:cNvSpPr>
              <a:spLocks noChangeShapeType="1"/>
            </p:cNvSpPr>
            <p:nvPr/>
          </p:nvSpPr>
          <p:spPr bwMode="auto">
            <a:xfrm>
              <a:off x="2672" y="3024"/>
              <a:ext cx="2656" cy="0"/>
            </a:xfrm>
            <a:prstGeom prst="line">
              <a:avLst/>
            </a:prstGeom>
            <a:noFill/>
            <a:ln w="28575"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293967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66800" y="381000"/>
            <a:ext cx="7620000" cy="1143000"/>
          </a:xfrm>
        </p:spPr>
        <p:txBody>
          <a:bodyPr/>
          <a:lstStyle/>
          <a:p>
            <a:br>
              <a:rPr lang="en-US" altLang="en-US" sz="2800" dirty="0"/>
            </a:br>
            <a:r>
              <a:rPr lang="en-US" altLang="en-US" sz="2800" dirty="0"/>
              <a:t>Real-Coded Representations</a:t>
            </a:r>
          </a:p>
        </p:txBody>
      </p:sp>
      <p:graphicFrame>
        <p:nvGraphicFramePr>
          <p:cNvPr id="5" name="Object 4"/>
          <p:cNvGraphicFramePr>
            <a:graphicFrameLocks noChangeAspect="1"/>
          </p:cNvGraphicFramePr>
          <p:nvPr/>
        </p:nvGraphicFramePr>
        <p:xfrm>
          <a:off x="1954213" y="1752600"/>
          <a:ext cx="5843587" cy="4114800"/>
        </p:xfrm>
        <a:graphic>
          <a:graphicData uri="http://schemas.openxmlformats.org/presentationml/2006/ole">
            <mc:AlternateContent xmlns:mc="http://schemas.openxmlformats.org/markup-compatibility/2006">
              <mc:Choice xmlns:v="urn:schemas-microsoft-com:vml" Requires="v">
                <p:oleObj spid="_x0000_s2060" name="Microsoft Draw Drawing" r:id="rId3" imgW="3702240" imgH="2606040" progId="MSDraw.Drawing.8.2">
                  <p:embed/>
                </p:oleObj>
              </mc:Choice>
              <mc:Fallback>
                <p:oleObj name="Microsoft Draw Drawing" r:id="rId3" imgW="3702240" imgH="2606040"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213" y="1752600"/>
                        <a:ext cx="5843587"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93353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FD5716-5893-4E6C-847B-319FF6650521}" type="slidenum">
              <a:rPr lang="en-US" altLang="en-US"/>
              <a:pPr/>
              <a:t>27</a:t>
            </a:fld>
            <a:endParaRPr lang="en-US" altLang="en-US"/>
          </a:p>
        </p:txBody>
      </p:sp>
      <p:sp>
        <p:nvSpPr>
          <p:cNvPr id="147458" name="Rectangle 2"/>
          <p:cNvSpPr>
            <a:spLocks noGrp="1" noChangeArrowheads="1"/>
          </p:cNvSpPr>
          <p:nvPr>
            <p:ph type="title"/>
          </p:nvPr>
        </p:nvSpPr>
        <p:spPr>
          <a:xfrm>
            <a:off x="457200" y="457200"/>
            <a:ext cx="8077200" cy="636588"/>
          </a:xfrm>
        </p:spPr>
        <p:txBody>
          <a:bodyPr>
            <a:normAutofit fontScale="90000"/>
          </a:bodyPr>
          <a:lstStyle/>
          <a:p>
            <a:pPr algn="ctr"/>
            <a:r>
              <a:rPr lang="en-US" altLang="en-US" sz="4000" b="1" u="sng" dirty="0"/>
              <a:t>Fitness Function</a:t>
            </a:r>
            <a:br>
              <a:rPr lang="en-US" altLang="en-US" sz="3800" dirty="0"/>
            </a:br>
            <a:endParaRPr lang="en-US" altLang="en-US" sz="3800" dirty="0"/>
          </a:p>
        </p:txBody>
      </p:sp>
      <p:sp>
        <p:nvSpPr>
          <p:cNvPr id="147459" name="Rectangle 3"/>
          <p:cNvSpPr>
            <a:spLocks noGrp="1" noChangeArrowheads="1"/>
          </p:cNvSpPr>
          <p:nvPr>
            <p:ph type="body" idx="1"/>
          </p:nvPr>
        </p:nvSpPr>
        <p:spPr>
          <a:xfrm>
            <a:off x="457200" y="909638"/>
            <a:ext cx="8229600" cy="5257800"/>
          </a:xfrm>
        </p:spPr>
        <p:txBody>
          <a:bodyPr/>
          <a:lstStyle/>
          <a:p>
            <a:pPr>
              <a:lnSpc>
                <a:spcPct val="90000"/>
              </a:lnSpc>
              <a:buFont typeface="Wingdings" pitchFamily="2" charset="2"/>
              <a:buNone/>
            </a:pPr>
            <a:r>
              <a:rPr lang="en-US" altLang="en-US" sz="3700" i="1">
                <a:solidFill>
                  <a:schemeClr val="tx2"/>
                </a:solidFill>
              </a:rPr>
              <a:t> </a:t>
            </a:r>
            <a:r>
              <a:rPr lang="en-US" altLang="en-US">
                <a:solidFill>
                  <a:schemeClr val="hlink"/>
                </a:solidFill>
              </a:rPr>
              <a:t>  </a:t>
            </a:r>
            <a:r>
              <a:rPr lang="en-US" altLang="en-US" sz="2800" i="1">
                <a:solidFill>
                  <a:schemeClr val="tx2"/>
                </a:solidFill>
              </a:rPr>
              <a:t>A fitness function quantifies the optimality of a solution (chromosome) so that that particular solution may be ranked against all the other solutions. </a:t>
            </a:r>
          </a:p>
          <a:p>
            <a:pPr>
              <a:lnSpc>
                <a:spcPct val="90000"/>
              </a:lnSpc>
            </a:pPr>
            <a:r>
              <a:rPr lang="en-US" altLang="en-US"/>
              <a:t> </a:t>
            </a:r>
            <a:r>
              <a:rPr lang="en-US" altLang="en-US" sz="2400"/>
              <a:t>A fitness value is assigned to each solution depending on how close it actually is to solving the problem. </a:t>
            </a:r>
          </a:p>
          <a:p>
            <a:pPr>
              <a:lnSpc>
                <a:spcPct val="90000"/>
              </a:lnSpc>
              <a:buFont typeface="Wingdings" pitchFamily="2" charset="2"/>
              <a:buNone/>
            </a:pPr>
            <a:endParaRPr lang="en-US" altLang="en-US" sz="2400"/>
          </a:p>
          <a:p>
            <a:pPr>
              <a:lnSpc>
                <a:spcPct val="90000"/>
              </a:lnSpc>
            </a:pPr>
            <a:r>
              <a:rPr lang="en-US" altLang="en-US" sz="2400"/>
              <a:t> Ideal fitness function correlates closely to goal + quickly computable.</a:t>
            </a:r>
          </a:p>
          <a:p>
            <a:pPr>
              <a:lnSpc>
                <a:spcPct val="90000"/>
              </a:lnSpc>
              <a:buFont typeface="Wingdings" pitchFamily="2" charset="2"/>
              <a:buNone/>
            </a:pPr>
            <a:endParaRPr lang="en-US" altLang="en-US" sz="2400"/>
          </a:p>
          <a:p>
            <a:pPr>
              <a:lnSpc>
                <a:spcPct val="90000"/>
              </a:lnSpc>
            </a:pPr>
            <a:r>
              <a:rPr lang="en-US" altLang="en-US" sz="2400"/>
              <a:t>Example. In TSP, f(x) is sum of distances between the cities in solution. The lesser the value, the fitter the solution is.</a:t>
            </a:r>
          </a:p>
          <a:p>
            <a:pPr>
              <a:lnSpc>
                <a:spcPct val="90000"/>
              </a:lnSpc>
            </a:pPr>
            <a:endParaRPr lang="en-US" altLang="en-US" sz="2400"/>
          </a:p>
        </p:txBody>
      </p:sp>
    </p:spTree>
    <p:extLst>
      <p:ext uri="{BB962C8B-B14F-4D97-AF65-F5344CB8AC3E}">
        <p14:creationId xmlns:p14="http://schemas.microsoft.com/office/powerpoint/2010/main" val="3548026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0ACB93-7CE2-4E18-8732-92E3269950DF}" type="slidenum">
              <a:rPr lang="en-US" altLang="en-US"/>
              <a:pPr/>
              <a:t>28</a:t>
            </a:fld>
            <a:endParaRPr lang="en-US" altLang="en-US"/>
          </a:p>
        </p:txBody>
      </p:sp>
      <p:sp>
        <p:nvSpPr>
          <p:cNvPr id="24578" name="Rectangle 2"/>
          <p:cNvSpPr>
            <a:spLocks noGrp="1" noChangeArrowheads="1"/>
          </p:cNvSpPr>
          <p:nvPr>
            <p:ph type="title"/>
          </p:nvPr>
        </p:nvSpPr>
        <p:spPr>
          <a:xfrm>
            <a:off x="457200" y="277813"/>
            <a:ext cx="8229600" cy="712787"/>
          </a:xfrm>
        </p:spPr>
        <p:txBody>
          <a:bodyPr>
            <a:normAutofit fontScale="90000"/>
          </a:bodyPr>
          <a:lstStyle/>
          <a:p>
            <a:pPr algn="ctr"/>
            <a:r>
              <a:rPr lang="en-US" altLang="en-US" sz="4000" b="1" u="sng"/>
              <a:t>Recombination</a:t>
            </a:r>
            <a:br>
              <a:rPr lang="en-US" altLang="en-US" sz="4000" b="1" u="sng"/>
            </a:br>
            <a:endParaRPr lang="en-US" altLang="en-US" sz="4000" b="1" u="sng"/>
          </a:p>
        </p:txBody>
      </p:sp>
      <p:sp>
        <p:nvSpPr>
          <p:cNvPr id="24579" name="Rectangle 3"/>
          <p:cNvSpPr>
            <a:spLocks noGrp="1" noChangeArrowheads="1"/>
          </p:cNvSpPr>
          <p:nvPr>
            <p:ph type="body" idx="1"/>
          </p:nvPr>
        </p:nvSpPr>
        <p:spPr>
          <a:xfrm>
            <a:off x="457200" y="1219200"/>
            <a:ext cx="8229600" cy="4911725"/>
          </a:xfrm>
        </p:spPr>
        <p:txBody>
          <a:bodyPr/>
          <a:lstStyle/>
          <a:p>
            <a:pPr>
              <a:lnSpc>
                <a:spcPct val="90000"/>
              </a:lnSpc>
              <a:buFont typeface="Wingdings" pitchFamily="2" charset="2"/>
              <a:buNone/>
            </a:pPr>
            <a:r>
              <a:rPr lang="en-US" altLang="en-US" b="1"/>
              <a:t>   </a:t>
            </a:r>
            <a:r>
              <a:rPr lang="en-US" altLang="en-US" sz="2800" i="1">
                <a:solidFill>
                  <a:schemeClr val="tx2"/>
                </a:solidFill>
              </a:rPr>
              <a:t>The process that determines which solutions are to be preserved and allowed to reproduce and which ones deserve to die out.</a:t>
            </a:r>
          </a:p>
          <a:p>
            <a:pPr>
              <a:lnSpc>
                <a:spcPct val="90000"/>
              </a:lnSpc>
              <a:buFont typeface="Wingdings" pitchFamily="2" charset="2"/>
              <a:buNone/>
            </a:pPr>
            <a:endParaRPr lang="en-US" altLang="en-US" sz="2800" i="1">
              <a:solidFill>
                <a:schemeClr val="tx2"/>
              </a:solidFill>
            </a:endParaRPr>
          </a:p>
          <a:p>
            <a:pPr>
              <a:lnSpc>
                <a:spcPct val="90000"/>
              </a:lnSpc>
            </a:pPr>
            <a:r>
              <a:rPr lang="en-US" altLang="en-US" sz="2400"/>
              <a:t>The primary objective of the recombination operator is to </a:t>
            </a:r>
            <a:r>
              <a:rPr lang="en-US" altLang="en-US" sz="2400">
                <a:solidFill>
                  <a:srgbClr val="CC3300"/>
                </a:solidFill>
              </a:rPr>
              <a:t>emphasize the good solutions</a:t>
            </a:r>
            <a:r>
              <a:rPr lang="en-US" altLang="en-US" sz="2400"/>
              <a:t> and </a:t>
            </a:r>
            <a:r>
              <a:rPr lang="en-US" altLang="en-US" sz="2400">
                <a:solidFill>
                  <a:srgbClr val="CC3300"/>
                </a:solidFill>
              </a:rPr>
              <a:t>eliminate the bad solutions</a:t>
            </a:r>
            <a:r>
              <a:rPr lang="en-US" altLang="en-US" sz="2400"/>
              <a:t> in a population, </a:t>
            </a:r>
            <a:r>
              <a:rPr lang="en-US" altLang="en-US" sz="2400">
                <a:solidFill>
                  <a:srgbClr val="CC3300"/>
                </a:solidFill>
              </a:rPr>
              <a:t>while keeping the population size constant. </a:t>
            </a:r>
          </a:p>
          <a:p>
            <a:pPr>
              <a:lnSpc>
                <a:spcPct val="90000"/>
              </a:lnSpc>
              <a:buFont typeface="Wingdings" pitchFamily="2" charset="2"/>
              <a:buNone/>
            </a:pPr>
            <a:endParaRPr lang="en-US" altLang="en-US" sz="2400">
              <a:solidFill>
                <a:srgbClr val="CC3300"/>
              </a:solidFill>
            </a:endParaRPr>
          </a:p>
          <a:p>
            <a:pPr>
              <a:lnSpc>
                <a:spcPct val="90000"/>
              </a:lnSpc>
            </a:pPr>
            <a:r>
              <a:rPr lang="en-US" altLang="en-US" sz="2400"/>
              <a:t>“Selects The Best, Discards The Rest”.</a:t>
            </a:r>
          </a:p>
          <a:p>
            <a:pPr>
              <a:lnSpc>
                <a:spcPct val="90000"/>
              </a:lnSpc>
            </a:pPr>
            <a:endParaRPr lang="en-US" altLang="en-US" sz="2400"/>
          </a:p>
          <a:p>
            <a:pPr>
              <a:lnSpc>
                <a:spcPct val="90000"/>
              </a:lnSpc>
            </a:pPr>
            <a:r>
              <a:rPr lang="en-US" altLang="en-US" sz="2400"/>
              <a:t>“Recombination” is different from “Reproduction”.</a:t>
            </a:r>
          </a:p>
        </p:txBody>
      </p:sp>
    </p:spTree>
    <p:extLst>
      <p:ext uri="{BB962C8B-B14F-4D97-AF65-F5344CB8AC3E}">
        <p14:creationId xmlns:p14="http://schemas.microsoft.com/office/powerpoint/2010/main" val="2894204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AD0C9A-2117-4475-BB3B-EB601592C698}" type="slidenum">
              <a:rPr lang="en-US" altLang="en-US"/>
              <a:pPr/>
              <a:t>29</a:t>
            </a:fld>
            <a:endParaRPr lang="en-US" altLang="en-US"/>
          </a:p>
        </p:txBody>
      </p:sp>
      <p:sp>
        <p:nvSpPr>
          <p:cNvPr id="25602" name="Rectangle 2"/>
          <p:cNvSpPr>
            <a:spLocks noGrp="1" noChangeArrowheads="1"/>
          </p:cNvSpPr>
          <p:nvPr>
            <p:ph type="title"/>
          </p:nvPr>
        </p:nvSpPr>
        <p:spPr/>
        <p:txBody>
          <a:bodyPr/>
          <a:lstStyle/>
          <a:p>
            <a:pPr algn="ctr"/>
            <a:r>
              <a:rPr lang="en-US" altLang="en-US" sz="4000" b="1" u="sng"/>
              <a:t>Recombination</a:t>
            </a:r>
          </a:p>
        </p:txBody>
      </p:sp>
      <p:sp>
        <p:nvSpPr>
          <p:cNvPr id="25603" name="Rectangle 3"/>
          <p:cNvSpPr>
            <a:spLocks noGrp="1" noChangeArrowheads="1"/>
          </p:cNvSpPr>
          <p:nvPr>
            <p:ph type="body" idx="1"/>
          </p:nvPr>
        </p:nvSpPr>
        <p:spPr/>
        <p:txBody>
          <a:bodyPr/>
          <a:lstStyle/>
          <a:p>
            <a:pPr marL="609600" indent="-609600"/>
            <a:r>
              <a:rPr lang="en-US" altLang="en-US"/>
              <a:t>Identify the good solutions in a population.</a:t>
            </a:r>
          </a:p>
          <a:p>
            <a:pPr marL="609600" indent="-609600">
              <a:buFont typeface="Wingdings" pitchFamily="2" charset="2"/>
              <a:buNone/>
            </a:pPr>
            <a:endParaRPr lang="en-US" altLang="en-US"/>
          </a:p>
          <a:p>
            <a:pPr marL="609600" indent="-609600"/>
            <a:r>
              <a:rPr lang="en-US" altLang="en-US"/>
              <a:t>Make multiple copies of the good solutions.</a:t>
            </a:r>
          </a:p>
          <a:p>
            <a:pPr marL="609600" indent="-609600">
              <a:buFont typeface="Wingdings" pitchFamily="2" charset="2"/>
              <a:buNone/>
            </a:pPr>
            <a:endParaRPr lang="en-US" altLang="en-US"/>
          </a:p>
          <a:p>
            <a:pPr marL="609600" indent="-609600"/>
            <a:r>
              <a:rPr lang="en-US" altLang="en-US"/>
              <a:t>Eliminate bad solutions from the population so that multiple copies of good solutions can be placed in the population.</a:t>
            </a:r>
          </a:p>
        </p:txBody>
      </p:sp>
    </p:spTree>
    <p:extLst>
      <p:ext uri="{BB962C8B-B14F-4D97-AF65-F5344CB8AC3E}">
        <p14:creationId xmlns:p14="http://schemas.microsoft.com/office/powerpoint/2010/main" val="232660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615B39-6848-44E7-8D4E-B92477B1D610}" type="slidenum">
              <a:rPr lang="en-US" altLang="en-US"/>
              <a:pPr/>
              <a:t>3</a:t>
            </a:fld>
            <a:endParaRPr lang="en-US" altLang="en-US"/>
          </a:p>
        </p:txBody>
      </p:sp>
      <p:sp>
        <p:nvSpPr>
          <p:cNvPr id="163842" name="Rectangle 2"/>
          <p:cNvSpPr>
            <a:spLocks noGrp="1" noChangeArrowheads="1"/>
          </p:cNvSpPr>
          <p:nvPr>
            <p:ph type="title"/>
          </p:nvPr>
        </p:nvSpPr>
        <p:spPr>
          <a:xfrm>
            <a:off x="457200" y="277813"/>
            <a:ext cx="8229600" cy="865187"/>
          </a:xfrm>
        </p:spPr>
        <p:txBody>
          <a:bodyPr/>
          <a:lstStyle/>
          <a:p>
            <a:pPr algn="ctr"/>
            <a:r>
              <a:rPr lang="en-US" altLang="en-US" sz="4000" b="1" u="sng"/>
              <a:t>History Of Genetic Algorithms</a:t>
            </a:r>
          </a:p>
        </p:txBody>
      </p:sp>
      <p:sp>
        <p:nvSpPr>
          <p:cNvPr id="163843" name="Rectangle 3"/>
          <p:cNvSpPr>
            <a:spLocks noGrp="1" noChangeArrowheads="1"/>
          </p:cNvSpPr>
          <p:nvPr>
            <p:ph type="body" idx="1"/>
          </p:nvPr>
        </p:nvSpPr>
        <p:spPr>
          <a:xfrm>
            <a:off x="457200" y="1295400"/>
            <a:ext cx="8229600" cy="4835525"/>
          </a:xfrm>
        </p:spPr>
        <p:txBody>
          <a:bodyPr/>
          <a:lstStyle/>
          <a:p>
            <a:pPr>
              <a:lnSpc>
                <a:spcPct val="120000"/>
              </a:lnSpc>
            </a:pPr>
            <a:r>
              <a:rPr lang="en-US" altLang="en-US" sz="2400"/>
              <a:t>“Evolutionary Computing” was introduced in the 1960s by </a:t>
            </a:r>
            <a:r>
              <a:rPr lang="en-US" altLang="en-US" sz="2400" b="1"/>
              <a:t>I. Rechenberg</a:t>
            </a:r>
            <a:r>
              <a:rPr lang="en-US" altLang="en-US" sz="2400"/>
              <a:t>.</a:t>
            </a:r>
          </a:p>
          <a:p>
            <a:pPr>
              <a:lnSpc>
                <a:spcPct val="120000"/>
              </a:lnSpc>
              <a:buFont typeface="Wingdings" pitchFamily="2" charset="2"/>
              <a:buNone/>
            </a:pPr>
            <a:endParaRPr lang="en-US" altLang="en-US" sz="2400"/>
          </a:p>
          <a:p>
            <a:pPr>
              <a:lnSpc>
                <a:spcPct val="120000"/>
              </a:lnSpc>
            </a:pPr>
            <a:r>
              <a:rPr lang="en-US" altLang="en-US" sz="2400"/>
              <a:t>John Holland wrote the first book on Genetic Algorithms ‘</a:t>
            </a:r>
            <a:r>
              <a:rPr lang="en-US" altLang="en-US" sz="2400">
                <a:solidFill>
                  <a:srgbClr val="CC3300"/>
                </a:solidFill>
              </a:rPr>
              <a:t>Adaptation in Natural and Artificial Systems</a:t>
            </a:r>
            <a:r>
              <a:rPr lang="en-US" altLang="en-US" sz="2400" i="1"/>
              <a:t>’</a:t>
            </a:r>
            <a:r>
              <a:rPr lang="en-US" altLang="en-US" sz="2400"/>
              <a:t> in 1975. </a:t>
            </a:r>
          </a:p>
          <a:p>
            <a:pPr>
              <a:lnSpc>
                <a:spcPct val="120000"/>
              </a:lnSpc>
              <a:buFont typeface="Wingdings" pitchFamily="2" charset="2"/>
              <a:buNone/>
            </a:pPr>
            <a:endParaRPr lang="en-US" altLang="en-US" sz="2400"/>
          </a:p>
          <a:p>
            <a:pPr>
              <a:lnSpc>
                <a:spcPct val="120000"/>
              </a:lnSpc>
            </a:pPr>
            <a:r>
              <a:rPr lang="en-US" altLang="en-US" sz="2400"/>
              <a:t>In 1992 </a:t>
            </a:r>
            <a:r>
              <a:rPr lang="en-US" altLang="en-US" sz="2400" b="1"/>
              <a:t>John Koza</a:t>
            </a:r>
            <a:r>
              <a:rPr lang="en-US" altLang="en-US" sz="2400"/>
              <a:t> used genetic algorithm to evolve programs to perform certain tasks. He called his method “</a:t>
            </a:r>
            <a:r>
              <a:rPr lang="en-US" altLang="en-US" sz="2400">
                <a:solidFill>
                  <a:srgbClr val="CC3300"/>
                </a:solidFill>
              </a:rPr>
              <a:t>Genetic Programming</a:t>
            </a:r>
            <a:r>
              <a:rPr lang="en-US" altLang="en-US" sz="2400"/>
              <a:t>”.</a:t>
            </a:r>
          </a:p>
          <a:p>
            <a:pPr>
              <a:buFont typeface="Wingdings" pitchFamily="2" charset="2"/>
              <a:buNone/>
            </a:pPr>
            <a:endParaRPr lang="en-US" altLang="en-US" sz="2400"/>
          </a:p>
        </p:txBody>
      </p:sp>
    </p:spTree>
    <p:extLst>
      <p:ext uri="{BB962C8B-B14F-4D97-AF65-F5344CB8AC3E}">
        <p14:creationId xmlns:p14="http://schemas.microsoft.com/office/powerpoint/2010/main" val="3726029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E33B38-D12C-4979-94B5-FA979A3CDCFA}" type="slidenum">
              <a:rPr lang="en-US" altLang="en-US"/>
              <a:pPr/>
              <a:t>30</a:t>
            </a:fld>
            <a:endParaRPr lang="en-US" altLang="en-US"/>
          </a:p>
        </p:txBody>
      </p:sp>
      <p:sp>
        <p:nvSpPr>
          <p:cNvPr id="26626" name="Rectangle 2"/>
          <p:cNvSpPr>
            <a:spLocks noGrp="1" noChangeArrowheads="1"/>
          </p:cNvSpPr>
          <p:nvPr>
            <p:ph type="title"/>
          </p:nvPr>
        </p:nvSpPr>
        <p:spPr>
          <a:xfrm>
            <a:off x="457200" y="1524000"/>
            <a:ext cx="8001000" cy="636587"/>
          </a:xfrm>
        </p:spPr>
        <p:txBody>
          <a:bodyPr>
            <a:normAutofit fontScale="90000"/>
          </a:bodyPr>
          <a:lstStyle/>
          <a:p>
            <a:pPr algn="ctr"/>
            <a:r>
              <a:rPr lang="en-US" altLang="en-US" sz="4000" b="1" u="sng" dirty="0"/>
              <a:t>Roulette Wheel Selection</a:t>
            </a:r>
            <a:br>
              <a:rPr lang="en-US" altLang="en-US" sz="3800" u="sng" dirty="0"/>
            </a:br>
            <a:endParaRPr lang="en-US" altLang="en-US" sz="3800" u="sng" dirty="0"/>
          </a:p>
        </p:txBody>
      </p:sp>
      <p:sp>
        <p:nvSpPr>
          <p:cNvPr id="26627" name="Rectangle 3"/>
          <p:cNvSpPr>
            <a:spLocks noGrp="1" noChangeArrowheads="1"/>
          </p:cNvSpPr>
          <p:nvPr>
            <p:ph type="body" idx="1"/>
          </p:nvPr>
        </p:nvSpPr>
        <p:spPr>
          <a:xfrm>
            <a:off x="457200" y="1676400"/>
            <a:ext cx="8229600" cy="5064125"/>
          </a:xfrm>
        </p:spPr>
        <p:txBody>
          <a:bodyPr/>
          <a:lstStyle/>
          <a:p>
            <a:r>
              <a:rPr lang="en-US" altLang="en-US" sz="2400" dirty="0"/>
              <a:t>Each current string in the population has a slot assigned to it which is in </a:t>
            </a:r>
            <a:r>
              <a:rPr lang="en-US" altLang="en-US" sz="2400" dirty="0">
                <a:solidFill>
                  <a:srgbClr val="CC3300"/>
                </a:solidFill>
              </a:rPr>
              <a:t>proportion to it’s fitness</a:t>
            </a:r>
            <a:r>
              <a:rPr lang="en-US" altLang="en-US" sz="2400" dirty="0"/>
              <a:t>.</a:t>
            </a:r>
          </a:p>
          <a:p>
            <a:endParaRPr lang="en-US" altLang="en-US" sz="2400" dirty="0"/>
          </a:p>
          <a:p>
            <a:r>
              <a:rPr lang="en-US" altLang="en-US" sz="2400" dirty="0"/>
              <a:t>We spin the weighted </a:t>
            </a:r>
            <a:r>
              <a:rPr lang="en-US" altLang="en-US" sz="2400" i="1" dirty="0"/>
              <a:t>roulette wheel</a:t>
            </a:r>
            <a:r>
              <a:rPr lang="en-US" altLang="en-US" sz="2400" dirty="0"/>
              <a:t> thus defined </a:t>
            </a:r>
            <a:r>
              <a:rPr lang="en-US" altLang="en-US" sz="2400" i="1" dirty="0"/>
              <a:t>n </a:t>
            </a:r>
            <a:r>
              <a:rPr lang="en-US" altLang="en-US" sz="2400" dirty="0"/>
              <a:t>times (where </a:t>
            </a:r>
            <a:r>
              <a:rPr lang="en-US" altLang="en-US" sz="2400" i="1" dirty="0"/>
              <a:t>n </a:t>
            </a:r>
            <a:r>
              <a:rPr lang="en-US" altLang="en-US" sz="2400" dirty="0"/>
              <a:t>is the total number of solutions).</a:t>
            </a:r>
          </a:p>
          <a:p>
            <a:pPr>
              <a:buFont typeface="Wingdings" pitchFamily="2" charset="2"/>
              <a:buNone/>
            </a:pPr>
            <a:endParaRPr lang="en-US" altLang="en-US" sz="2400" dirty="0"/>
          </a:p>
          <a:p>
            <a:r>
              <a:rPr lang="en-US" altLang="en-US" sz="2400" dirty="0"/>
              <a:t>Each time Roulette Wheel stops, the string corresponding to that slot is created.</a:t>
            </a:r>
          </a:p>
          <a:p>
            <a:pPr>
              <a:buFont typeface="Wingdings" pitchFamily="2" charset="2"/>
              <a:buNone/>
            </a:pPr>
            <a:endParaRPr lang="en-US" altLang="en-US" sz="2400" dirty="0"/>
          </a:p>
          <a:p>
            <a:pPr algn="just">
              <a:buFont typeface="Wingdings" pitchFamily="2" charset="2"/>
              <a:buNone/>
            </a:pPr>
            <a:r>
              <a:rPr lang="en-US" altLang="en-US" sz="2400" dirty="0">
                <a:solidFill>
                  <a:srgbClr val="996633"/>
                </a:solidFill>
              </a:rPr>
              <a:t>    </a:t>
            </a:r>
            <a:r>
              <a:rPr lang="en-US" altLang="en-US" sz="2400" dirty="0">
                <a:solidFill>
                  <a:srgbClr val="CC3300"/>
                </a:solidFill>
              </a:rPr>
              <a:t>Strings that are fitter are assigned a larger slot and hence have a better chance of appearing in the new population.</a:t>
            </a:r>
          </a:p>
        </p:txBody>
      </p:sp>
      <p:sp>
        <p:nvSpPr>
          <p:cNvPr id="5" name="Rectangle 2"/>
          <p:cNvSpPr txBox="1">
            <a:spLocks noChangeArrowheads="1"/>
          </p:cNvSpPr>
          <p:nvPr/>
        </p:nvSpPr>
        <p:spPr>
          <a:xfrm>
            <a:off x="304800" y="-190500"/>
            <a:ext cx="76200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br>
              <a:rPr lang="en-US" altLang="en-US" sz="2800" dirty="0">
                <a:solidFill>
                  <a:srgbClr val="FF0000"/>
                </a:solidFill>
              </a:rPr>
            </a:br>
            <a:r>
              <a:rPr lang="en-US" altLang="en-US" sz="2800" dirty="0">
                <a:solidFill>
                  <a:srgbClr val="FF0000"/>
                </a:solidFill>
              </a:rPr>
              <a:t>Parent Selection Methods</a:t>
            </a:r>
          </a:p>
        </p:txBody>
      </p:sp>
    </p:spTree>
    <p:extLst>
      <p:ext uri="{BB962C8B-B14F-4D97-AF65-F5344CB8AC3E}">
        <p14:creationId xmlns:p14="http://schemas.microsoft.com/office/powerpoint/2010/main" val="3210286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lstStyle/>
          <a:p>
            <a:fld id="{7DF0B230-866D-4A10-B2DA-93E904229E71}" type="slidenum">
              <a:rPr lang="en-US" altLang="en-US"/>
              <a:pPr/>
              <a:t>31</a:t>
            </a:fld>
            <a:endParaRPr lang="en-US" altLang="en-US"/>
          </a:p>
        </p:txBody>
      </p:sp>
      <p:sp>
        <p:nvSpPr>
          <p:cNvPr id="148524" name="Rectangle 44"/>
          <p:cNvSpPr>
            <a:spLocks noGrp="1" noChangeArrowheads="1"/>
          </p:cNvSpPr>
          <p:nvPr>
            <p:ph type="title"/>
          </p:nvPr>
        </p:nvSpPr>
        <p:spPr/>
        <p:txBody>
          <a:bodyPr/>
          <a:lstStyle/>
          <a:p>
            <a:r>
              <a:rPr lang="en-US" altLang="en-US" sz="3800" b="1" u="sng"/>
              <a:t>Example Of Roulette Wheel Selection</a:t>
            </a:r>
          </a:p>
        </p:txBody>
      </p:sp>
      <p:sp>
        <p:nvSpPr>
          <p:cNvPr id="148484" name="Line 4"/>
          <p:cNvSpPr>
            <a:spLocks noChangeShapeType="1"/>
          </p:cNvSpPr>
          <p:nvPr/>
        </p:nvSpPr>
        <p:spPr bwMode="auto">
          <a:xfrm>
            <a:off x="1439863" y="7218363"/>
            <a:ext cx="5486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85" name="Line 5"/>
          <p:cNvSpPr>
            <a:spLocks noChangeShapeType="1"/>
          </p:cNvSpPr>
          <p:nvPr/>
        </p:nvSpPr>
        <p:spPr bwMode="auto">
          <a:xfrm>
            <a:off x="1592263" y="7370763"/>
            <a:ext cx="5486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8527" name="Group 47"/>
          <p:cNvGraphicFramePr>
            <a:graphicFrameLocks noGrp="1"/>
          </p:cNvGraphicFramePr>
          <p:nvPr>
            <p:ph idx="1"/>
          </p:nvPr>
        </p:nvGraphicFramePr>
        <p:xfrm>
          <a:off x="457200" y="1600200"/>
          <a:ext cx="8229600" cy="4545013"/>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556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dirty="0">
                          <a:ln>
                            <a:noFill/>
                          </a:ln>
                          <a:solidFill>
                            <a:srgbClr val="CC3300"/>
                          </a:solidFill>
                          <a:effectLst/>
                          <a:latin typeface="Arial"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String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Fitness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 Of 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4063">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01101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dirty="0">
                          <a:ln>
                            <a:noFill/>
                          </a:ln>
                          <a:solidFill>
                            <a:srgbClr val="000000"/>
                          </a:solidFill>
                          <a:effectLst/>
                          <a:latin typeface="Arial" pitchFamily="34" charset="0"/>
                          <a:cs typeface="Times New Roman" pitchFamily="18" charset="0"/>
                        </a:rPr>
                        <a:t>169</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000" b="0" i="0" u="none" strike="noStrike" cap="none" normalizeH="0" baseline="0" dirty="0">
                        <a:ln>
                          <a:noFill/>
                        </a:ln>
                        <a:solidFill>
                          <a:srgbClr val="000000"/>
                        </a:solidFill>
                        <a:effectLst/>
                        <a:latin typeface="Arial"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6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11000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chemeClr val="tx1"/>
                          </a:solidFill>
                          <a:effectLst/>
                          <a:latin typeface="Arial" pitchFamily="34" charset="0"/>
                        </a:rPr>
                        <a:t>49.2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56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64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000" b="0" i="0" u="none" strike="noStrike" cap="none" normalizeH="0" baseline="0">
                        <a:ln>
                          <a:noFill/>
                        </a:ln>
                        <a:solidFill>
                          <a:srgbClr val="000000"/>
                        </a:solidFill>
                        <a:effectLst/>
                        <a:latin typeface="Arial"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4063">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br>
                        <a:rPr kumimoji="0" lang="en-US" altLang="en-US" sz="2000" b="0" i="0" u="none" strike="noStrike" cap="none" normalizeH="0" baseline="0">
                          <a:ln>
                            <a:noFill/>
                          </a:ln>
                          <a:solidFill>
                            <a:srgbClr val="000000"/>
                          </a:solidFill>
                          <a:effectLst/>
                          <a:latin typeface="Arial" pitchFamily="34" charset="0"/>
                          <a:cs typeface="Times New Roman" pitchFamily="18" charset="0"/>
                        </a:rPr>
                      </a:br>
                      <a:r>
                        <a:rPr kumimoji="0" lang="en-US" altLang="en-US" sz="2000" b="0" i="0" u="none" strike="noStrike" cap="none" normalizeH="0" baseline="0">
                          <a:ln>
                            <a:noFill/>
                          </a:ln>
                          <a:solidFill>
                            <a:srgbClr val="000000"/>
                          </a:solidFill>
                          <a:effectLst/>
                          <a:latin typeface="Arial" pitchFamily="34" charset="0"/>
                          <a:cs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10011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361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rgbClr val="000000"/>
                          </a:solidFill>
                          <a:effectLst/>
                          <a:latin typeface="Arial" pitchFamily="34" charset="0"/>
                          <a:cs typeface="Times New Roman" pitchFamily="18" charset="0"/>
                        </a:rPr>
                        <a:t> 30.9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56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400" b="1" i="0" u="none" strike="noStrike" cap="none" normalizeH="0" baseline="0">
                          <a:ln>
                            <a:noFill/>
                          </a:ln>
                          <a:solidFill>
                            <a:srgbClr val="CC3300"/>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20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dirty="0">
                          <a:ln>
                            <a:noFill/>
                          </a:ln>
                          <a:solidFill>
                            <a:schemeClr val="tx1"/>
                          </a:solidFill>
                          <a:effectLst/>
                          <a:latin typeface="Arial" pitchFamily="34" charset="0"/>
                        </a:rPr>
                        <a:t>1170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marL="344488" algn="l">
                        <a:spcBef>
                          <a:spcPct val="20000"/>
                        </a:spcBef>
                        <a:buClr>
                          <a:schemeClr val="accent2"/>
                        </a:buClr>
                        <a:buSzPct val="60000"/>
                        <a:buFont typeface="Wingdings" pitchFamily="2" charset="2"/>
                        <a:defRPr sz="2200">
                          <a:solidFill>
                            <a:schemeClr val="tx1"/>
                          </a:solidFill>
                          <a:latin typeface="Arial" pitchFamily="34" charset="0"/>
                        </a:defRPr>
                      </a:lvl2pPr>
                      <a:lvl3pPr marL="671513" algn="l">
                        <a:spcBef>
                          <a:spcPct val="20000"/>
                        </a:spcBef>
                        <a:buClr>
                          <a:schemeClr val="accent1"/>
                        </a:buClr>
                        <a:buSzPct val="65000"/>
                        <a:buFont typeface="Wingdings" pitchFamily="2" charset="2"/>
                        <a:defRPr sz="2000">
                          <a:solidFill>
                            <a:schemeClr val="tx1"/>
                          </a:solidFill>
                          <a:latin typeface="Arial" pitchFamily="34" charset="0"/>
                        </a:defRPr>
                      </a:lvl3pPr>
                      <a:lvl4pPr marL="1023938" algn="l">
                        <a:spcBef>
                          <a:spcPct val="20000"/>
                        </a:spcBef>
                        <a:buClr>
                          <a:schemeClr val="accent2"/>
                        </a:buClr>
                        <a:buSzPct val="70000"/>
                        <a:buFont typeface="Wingdings" pitchFamily="2" charset="2"/>
                        <a:defRPr>
                          <a:solidFill>
                            <a:schemeClr val="tx1"/>
                          </a:solidFill>
                          <a:latin typeface="Arial" pitchFamily="34" charset="0"/>
                        </a:defRPr>
                      </a:lvl4pPr>
                      <a:lvl5pPr marL="1341438" algn="l">
                        <a:spcBef>
                          <a:spcPct val="20000"/>
                        </a:spcBef>
                        <a:buClr>
                          <a:schemeClr val="accent1"/>
                        </a:buClr>
                        <a:buSzPct val="75000"/>
                        <a:buFont typeface="Wingdings" pitchFamily="2" charset="2"/>
                        <a:defRPr>
                          <a:solidFill>
                            <a:schemeClr val="tx1"/>
                          </a:solidFill>
                          <a:latin typeface="Arial" pitchFamily="34" charset="0"/>
                        </a:defRPr>
                      </a:lvl5pPr>
                      <a:lvl6pPr marL="17986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marL="22558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marL="27130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marL="3170238"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2000" b="0" i="0" u="none" strike="noStrike" cap="none" normalizeH="0" baseline="0">
                          <a:ln>
                            <a:noFill/>
                          </a:ln>
                          <a:solidFill>
                            <a:schemeClr val="tx1"/>
                          </a:solidFill>
                          <a:effectLst/>
                          <a:latin typeface="Arial" pitchFamily="34"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4023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4C489D-BDDF-4A29-B831-B40CA5168187}" type="slidenum">
              <a:rPr lang="en-US" altLang="en-US"/>
              <a:pPr/>
              <a:t>32</a:t>
            </a:fld>
            <a:endParaRPr lang="en-US" altLang="en-US"/>
          </a:p>
        </p:txBody>
      </p:sp>
      <p:sp>
        <p:nvSpPr>
          <p:cNvPr id="150533" name="Rectangle 5"/>
          <p:cNvSpPr>
            <a:spLocks noGrp="1" noChangeArrowheads="1"/>
          </p:cNvSpPr>
          <p:nvPr>
            <p:ph type="title"/>
          </p:nvPr>
        </p:nvSpPr>
        <p:spPr>
          <a:xfrm>
            <a:off x="228600" y="-304800"/>
            <a:ext cx="8229600" cy="1143000"/>
          </a:xfrm>
        </p:spPr>
        <p:txBody>
          <a:bodyPr/>
          <a:lstStyle/>
          <a:p>
            <a:pPr algn="ctr"/>
            <a:r>
              <a:rPr lang="en-US" altLang="en-US" sz="4000" b="1" u="sng" dirty="0">
                <a:solidFill>
                  <a:schemeClr val="accent2"/>
                </a:solidFill>
              </a:rPr>
              <a:t>Roulette Wheel For Example</a:t>
            </a:r>
          </a:p>
        </p:txBody>
      </p:sp>
      <p:pic>
        <p:nvPicPr>
          <p:cNvPr id="15053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192213"/>
            <a:ext cx="5105400"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81149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5715000"/>
          </a:xfrm>
        </p:spPr>
        <p:txBody>
          <a:bodyPr>
            <a:normAutofit lnSpcReduction="10000"/>
          </a:bodyPr>
          <a:lstStyle/>
          <a:p>
            <a:r>
              <a:rPr lang="en-US" dirty="0"/>
              <a:t>Roulette wheel selection can be implemented as follows</a:t>
            </a:r>
            <a:br>
              <a:rPr lang="en-US" dirty="0"/>
            </a:br>
            <a:endParaRPr lang="en-US" dirty="0"/>
          </a:p>
          <a:p>
            <a:pPr marL="0" indent="0">
              <a:buNone/>
            </a:pPr>
            <a:r>
              <a:rPr lang="tr-TR" dirty="0"/>
              <a:t>1. </a:t>
            </a:r>
            <a:r>
              <a:rPr lang="en-US" dirty="0"/>
              <a:t>Sum the </a:t>
            </a:r>
            <a:r>
              <a:rPr lang="en-US" dirty="0" err="1"/>
              <a:t>fitnesses</a:t>
            </a:r>
            <a:r>
              <a:rPr lang="en-US" dirty="0"/>
              <a:t> of all the population members. Call this TF (total fitness).</a:t>
            </a:r>
            <a:endParaRPr lang="tr-TR" dirty="0"/>
          </a:p>
          <a:p>
            <a:pPr marL="0" lvl="0" indent="0">
              <a:buNone/>
            </a:pPr>
            <a:r>
              <a:rPr lang="tr-TR" dirty="0"/>
              <a:t>			Total=</a:t>
            </a:r>
            <a:r>
              <a:rPr lang="en-US" altLang="en-US" sz="2800" dirty="0">
                <a:latin typeface="Arial" pitchFamily="34" charset="0"/>
              </a:rPr>
              <a:t>1170</a:t>
            </a:r>
          </a:p>
          <a:p>
            <a:pPr marL="514350" indent="-514350">
              <a:buAutoNum type="arabicPeriod"/>
            </a:pPr>
            <a:endParaRPr lang="tr-TR" dirty="0"/>
          </a:p>
          <a:p>
            <a:pPr marL="0" indent="0">
              <a:buNone/>
            </a:pPr>
            <a:br>
              <a:rPr lang="en-US" dirty="0"/>
            </a:br>
            <a:r>
              <a:rPr lang="en-US" dirty="0"/>
              <a:t>2. Generate a random number m, between 0 and TF.</a:t>
            </a:r>
            <a:endParaRPr lang="tr-TR" dirty="0"/>
          </a:p>
          <a:p>
            <a:pPr marL="0" indent="0">
              <a:buNone/>
            </a:pPr>
            <a:r>
              <a:rPr lang="tr-TR" dirty="0"/>
              <a:t>			m=300</a:t>
            </a:r>
            <a:br>
              <a:rPr lang="en-US" dirty="0"/>
            </a:br>
            <a:r>
              <a:rPr lang="en-US" dirty="0"/>
              <a:t>3. Return the first population member whose fitness added to the preceding population members is greater than or equal to m.</a:t>
            </a:r>
          </a:p>
          <a:p>
            <a:pPr marL="0" indent="0">
              <a:buNone/>
            </a:pPr>
            <a:r>
              <a:rPr lang="tr-TR" dirty="0"/>
              <a:t>  sum=169, sum=169+576 &gt;m select second individual.</a:t>
            </a:r>
            <a:endParaRPr lang="en-US" dirty="0"/>
          </a:p>
        </p:txBody>
      </p:sp>
    </p:spTree>
    <p:extLst>
      <p:ext uri="{BB962C8B-B14F-4D97-AF65-F5344CB8AC3E}">
        <p14:creationId xmlns:p14="http://schemas.microsoft.com/office/powerpoint/2010/main" val="3405120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609600"/>
            <a:ext cx="7772400" cy="838200"/>
          </a:xfrm>
        </p:spPr>
        <p:txBody>
          <a:bodyPr>
            <a:normAutofit fontScale="90000"/>
          </a:bodyPr>
          <a:lstStyle/>
          <a:p>
            <a:pPr eaLnBrk="1" hangingPunct="1">
              <a:defRPr/>
            </a:pPr>
            <a:r>
              <a:rPr lang="en-US" dirty="0"/>
              <a:t>Pseudo code of Selection process</a:t>
            </a:r>
          </a:p>
        </p:txBody>
      </p:sp>
      <p:sp>
        <p:nvSpPr>
          <p:cNvPr id="5" name="Content Placeholder 2"/>
          <p:cNvSpPr>
            <a:spLocks noGrp="1"/>
          </p:cNvSpPr>
          <p:nvPr>
            <p:ph idx="1"/>
          </p:nvPr>
        </p:nvSpPr>
        <p:spPr>
          <a:xfrm>
            <a:off x="685800" y="1676400"/>
            <a:ext cx="7772400" cy="4419600"/>
          </a:xfrm>
        </p:spPr>
        <p:txBody>
          <a:bodyPr/>
          <a:lstStyle/>
          <a:p>
            <a:pPr eaLnBrk="1" hangingPunct="1"/>
            <a:r>
              <a:rPr lang="en-US" altLang="en-US"/>
              <a:t>Function select(popsize, sumfitness, population) {</a:t>
            </a:r>
          </a:p>
          <a:p>
            <a:pPr lvl="1" eaLnBrk="1" hangingPunct="1"/>
            <a:r>
              <a:rPr lang="en-US" altLang="en-US"/>
              <a:t>Begin</a:t>
            </a:r>
          </a:p>
          <a:p>
            <a:pPr lvl="2" eaLnBrk="1" hangingPunct="1"/>
            <a:r>
              <a:rPr lang="en-US" altLang="en-US" sz="1800"/>
              <a:t>Partsum=0       j=0</a:t>
            </a:r>
          </a:p>
          <a:p>
            <a:pPr lvl="2" eaLnBrk="1" hangingPunct="1"/>
            <a:r>
              <a:rPr lang="en-US" altLang="en-US" sz="1800"/>
              <a:t>rand= rand*sumfitness</a:t>
            </a:r>
          </a:p>
          <a:p>
            <a:pPr lvl="2" eaLnBrk="1" hangingPunct="1"/>
            <a:r>
              <a:rPr lang="en-US" altLang="en-US" sz="1800" b="1"/>
              <a:t>Repeat </a:t>
            </a:r>
          </a:p>
          <a:p>
            <a:pPr lvl="3" eaLnBrk="1" hangingPunct="1"/>
            <a:r>
              <a:rPr lang="en-US" altLang="en-US" sz="1800" b="1"/>
              <a:t>j=j+1</a:t>
            </a:r>
          </a:p>
          <a:p>
            <a:pPr lvl="3" eaLnBrk="1" hangingPunct="1"/>
            <a:r>
              <a:rPr lang="en-US" altLang="en-US" sz="1800" b="1"/>
              <a:t>partsum=partsum+pop[j].fitness</a:t>
            </a:r>
          </a:p>
          <a:p>
            <a:pPr lvl="3" eaLnBrk="1" hangingPunct="1">
              <a:buFontTx/>
              <a:buNone/>
            </a:pPr>
            <a:r>
              <a:rPr lang="en-US" altLang="en-US" sz="1800" b="1"/>
              <a:t>Until(partsum&gt;=rand) or (j=popsize)</a:t>
            </a:r>
          </a:p>
          <a:p>
            <a:pPr lvl="3" eaLnBrk="1" hangingPunct="1"/>
            <a:r>
              <a:rPr lang="en-US" altLang="en-US" sz="1800"/>
              <a:t>Return individual number</a:t>
            </a:r>
          </a:p>
          <a:p>
            <a:pPr lvl="3" eaLnBrk="1" hangingPunct="1"/>
            <a:r>
              <a:rPr lang="en-US" altLang="en-US" sz="1800"/>
              <a:t>Select=j</a:t>
            </a:r>
          </a:p>
          <a:p>
            <a:pPr lvl="3" eaLnBrk="1" hangingPunct="1">
              <a:buFontTx/>
              <a:buNone/>
            </a:pPr>
            <a:r>
              <a:rPr lang="en-US" altLang="en-US" sz="1800"/>
              <a:t>end</a:t>
            </a:r>
          </a:p>
          <a:p>
            <a:pPr lvl="3" eaLnBrk="1" hangingPunct="1"/>
            <a:endParaRPr lang="en-US" altLang="en-US" sz="1800"/>
          </a:p>
        </p:txBody>
      </p:sp>
    </p:spTree>
    <p:extLst>
      <p:ext uri="{BB962C8B-B14F-4D97-AF65-F5344CB8AC3E}">
        <p14:creationId xmlns:p14="http://schemas.microsoft.com/office/powerpoint/2010/main" val="2277823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66800" y="381000"/>
            <a:ext cx="7620000" cy="1143000"/>
          </a:xfrm>
        </p:spPr>
        <p:txBody>
          <a:bodyPr>
            <a:noAutofit/>
          </a:bodyPr>
          <a:lstStyle/>
          <a:p>
            <a:br>
              <a:rPr lang="en-US" altLang="en-US" sz="4000" dirty="0">
                <a:solidFill>
                  <a:schemeClr val="accent1">
                    <a:lumMod val="60000"/>
                    <a:lumOff val="40000"/>
                  </a:schemeClr>
                </a:solidFill>
              </a:rPr>
            </a:br>
            <a:r>
              <a:rPr lang="en-US" altLang="en-US" sz="4000" dirty="0">
                <a:solidFill>
                  <a:schemeClr val="accent1">
                    <a:lumMod val="60000"/>
                    <a:lumOff val="40000"/>
                  </a:schemeClr>
                </a:solidFill>
              </a:rPr>
              <a:t>Tournament Selection</a:t>
            </a:r>
          </a:p>
        </p:txBody>
      </p:sp>
      <p:sp>
        <p:nvSpPr>
          <p:cNvPr id="5" name="Rectangle 3"/>
          <p:cNvSpPr txBox="1">
            <a:spLocks noChangeArrowheads="1"/>
          </p:cNvSpPr>
          <p:nvPr/>
        </p:nvSpPr>
        <p:spPr>
          <a:xfrm>
            <a:off x="1066800" y="1752600"/>
            <a:ext cx="7620000" cy="4114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en-US" sz="2400" dirty="0"/>
              <a:t>In Tournament Selection, q individuals are randomly selected from the population and the best of the q individuals is returned as a parent.</a:t>
            </a:r>
            <a:endParaRPr lang="tr-TR" altLang="en-US" sz="2400" dirty="0"/>
          </a:p>
          <a:p>
            <a:endParaRPr lang="en-US" altLang="en-US" sz="2400" dirty="0"/>
          </a:p>
          <a:p>
            <a:r>
              <a:rPr lang="en-US" altLang="en-US" sz="2400" dirty="0"/>
              <a:t>Selection Pressure increases as q is increased and decreases a q is decreased.</a:t>
            </a:r>
          </a:p>
          <a:p>
            <a:endParaRPr lang="en-US" altLang="en-US" sz="2400" dirty="0"/>
          </a:p>
        </p:txBody>
      </p:sp>
    </p:spTree>
    <p:extLst>
      <p:ext uri="{BB962C8B-B14F-4D97-AF65-F5344CB8AC3E}">
        <p14:creationId xmlns:p14="http://schemas.microsoft.com/office/powerpoint/2010/main" val="401370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228599"/>
            <a:ext cx="8001000" cy="1312333"/>
          </a:xfrm>
        </p:spPr>
        <p:txBody>
          <a:bodyPr/>
          <a:lstStyle/>
          <a:p>
            <a:r>
              <a:rPr lang="en-US" altLang="en-US" sz="2800"/>
              <a:t>Genetic Algorithms:</a:t>
            </a:r>
            <a:br>
              <a:rPr lang="en-US" altLang="en-US" sz="2800"/>
            </a:br>
            <a:r>
              <a:rPr lang="en-US" altLang="en-US" sz="2800"/>
              <a:t>Genetic Procreation Operators</a:t>
            </a:r>
          </a:p>
        </p:txBody>
      </p:sp>
      <p:sp>
        <p:nvSpPr>
          <p:cNvPr id="5" name="Rectangle 3"/>
          <p:cNvSpPr txBox="1">
            <a:spLocks noChangeArrowheads="1"/>
          </p:cNvSpPr>
          <p:nvPr/>
        </p:nvSpPr>
        <p:spPr>
          <a:xfrm>
            <a:off x="533400" y="1600200"/>
            <a:ext cx="8001000" cy="4724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en-US" sz="2400"/>
              <a:t>Genetic Algorithms typically use two types of operators:</a:t>
            </a:r>
          </a:p>
          <a:p>
            <a:pPr lvl="1"/>
            <a:r>
              <a:rPr lang="en-US" altLang="en-US" sz="2000"/>
              <a:t>Crossover (Sexual Recombination), and</a:t>
            </a:r>
          </a:p>
          <a:p>
            <a:pPr lvl="1"/>
            <a:r>
              <a:rPr lang="en-US" altLang="en-US" sz="2000"/>
              <a:t>Mutation (Asexual)</a:t>
            </a:r>
          </a:p>
          <a:p>
            <a:r>
              <a:rPr lang="en-US" altLang="en-US" sz="2400"/>
              <a:t>Crossover is usually the primary operator with mutation serving only as a mechanism to introduce diversity in the population.</a:t>
            </a:r>
          </a:p>
          <a:p>
            <a:r>
              <a:rPr lang="en-US" altLang="en-US" sz="2400"/>
              <a:t>However, when designing a GA to solve a problem it is not uncommon that one will have to develop unique crossover and mutation operators that take advantage of the structure of the CSs comprising the search space.</a:t>
            </a:r>
          </a:p>
        </p:txBody>
      </p:sp>
    </p:spTree>
    <p:extLst>
      <p:ext uri="{BB962C8B-B14F-4D97-AF65-F5344CB8AC3E}">
        <p14:creationId xmlns:p14="http://schemas.microsoft.com/office/powerpoint/2010/main" val="141360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AA186D-B432-4B50-BC6E-A822379E4436}" type="slidenum">
              <a:rPr lang="en-US" altLang="en-US"/>
              <a:pPr/>
              <a:t>37</a:t>
            </a:fld>
            <a:endParaRPr lang="en-US" altLang="en-US"/>
          </a:p>
        </p:txBody>
      </p:sp>
      <p:sp>
        <p:nvSpPr>
          <p:cNvPr id="27650" name="Rectangle 2"/>
          <p:cNvSpPr>
            <a:spLocks noGrp="1" noChangeArrowheads="1"/>
          </p:cNvSpPr>
          <p:nvPr>
            <p:ph type="title"/>
          </p:nvPr>
        </p:nvSpPr>
        <p:spPr>
          <a:xfrm>
            <a:off x="457200" y="277813"/>
            <a:ext cx="8077200" cy="712787"/>
          </a:xfrm>
        </p:spPr>
        <p:txBody>
          <a:bodyPr>
            <a:normAutofit fontScale="90000"/>
          </a:bodyPr>
          <a:lstStyle/>
          <a:p>
            <a:pPr algn="ctr"/>
            <a:r>
              <a:rPr lang="en-US" altLang="en-US" sz="4000" b="1" u="sng"/>
              <a:t>Crossover</a:t>
            </a:r>
            <a:br>
              <a:rPr lang="en-US" altLang="en-US" sz="3800"/>
            </a:br>
            <a:endParaRPr lang="en-US" altLang="en-US" sz="3800"/>
          </a:p>
        </p:txBody>
      </p:sp>
      <p:sp>
        <p:nvSpPr>
          <p:cNvPr id="27651" name="Rectangle 3"/>
          <p:cNvSpPr>
            <a:spLocks noGrp="1" noChangeArrowheads="1"/>
          </p:cNvSpPr>
          <p:nvPr>
            <p:ph type="body" idx="1"/>
          </p:nvPr>
        </p:nvSpPr>
        <p:spPr>
          <a:xfrm>
            <a:off x="457200" y="1295400"/>
            <a:ext cx="8229600" cy="5105400"/>
          </a:xfrm>
        </p:spPr>
        <p:txBody>
          <a:bodyPr/>
          <a:lstStyle/>
          <a:p>
            <a:pPr>
              <a:buFont typeface="Wingdings" pitchFamily="2" charset="2"/>
              <a:buNone/>
            </a:pPr>
            <a:r>
              <a:rPr lang="en-US" altLang="en-US" i="1"/>
              <a:t>   </a:t>
            </a:r>
            <a:r>
              <a:rPr lang="en-US" altLang="en-US" sz="2800" i="1">
                <a:solidFill>
                  <a:schemeClr val="tx2"/>
                </a:solidFill>
              </a:rPr>
              <a:t>It is the process in which two chromosomes (strings) combine their genetic material (bits) to produce a  new offspring which possesses both their characteristics.</a:t>
            </a:r>
          </a:p>
          <a:p>
            <a:pPr>
              <a:buFont typeface="Wingdings" pitchFamily="2" charset="2"/>
              <a:buNone/>
            </a:pPr>
            <a:endParaRPr lang="en-US" altLang="en-US" sz="2800" i="1">
              <a:solidFill>
                <a:schemeClr val="tx2"/>
              </a:solidFill>
            </a:endParaRPr>
          </a:p>
          <a:p>
            <a:r>
              <a:rPr lang="en-US" altLang="en-US" sz="2400" i="1"/>
              <a:t>Two strings are picked from the mating pool at random to cross over.</a:t>
            </a:r>
          </a:p>
          <a:p>
            <a:pPr>
              <a:buFont typeface="Wingdings" pitchFamily="2" charset="2"/>
              <a:buNone/>
            </a:pPr>
            <a:endParaRPr lang="en-US" altLang="en-US" sz="2400" i="1"/>
          </a:p>
          <a:p>
            <a:r>
              <a:rPr lang="en-US" altLang="en-US" sz="2400" i="1"/>
              <a:t>The method chosen depends on the Encoding Method.</a:t>
            </a:r>
          </a:p>
          <a:p>
            <a:pPr>
              <a:buFont typeface="Wingdings" pitchFamily="2" charset="2"/>
              <a:buNone/>
            </a:pPr>
            <a:endParaRPr lang="en-US" altLang="en-US" sz="2400" i="1"/>
          </a:p>
        </p:txBody>
      </p:sp>
    </p:spTree>
    <p:extLst>
      <p:ext uri="{BB962C8B-B14F-4D97-AF65-F5344CB8AC3E}">
        <p14:creationId xmlns:p14="http://schemas.microsoft.com/office/powerpoint/2010/main" val="2110100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CE5249C-9D03-4F83-8FF7-2D5D92D7EEFB}" type="slidenum">
              <a:rPr lang="en-US" altLang="en-US"/>
              <a:pPr/>
              <a:t>38</a:t>
            </a:fld>
            <a:endParaRPr lang="en-US" altLang="en-US"/>
          </a:p>
        </p:txBody>
      </p:sp>
      <p:sp>
        <p:nvSpPr>
          <p:cNvPr id="153602" name="Rectangle 2"/>
          <p:cNvSpPr>
            <a:spLocks noGrp="1" noChangeArrowheads="1"/>
          </p:cNvSpPr>
          <p:nvPr>
            <p:ph type="title"/>
          </p:nvPr>
        </p:nvSpPr>
        <p:spPr>
          <a:xfrm>
            <a:off x="457200" y="277813"/>
            <a:ext cx="8229600" cy="560387"/>
          </a:xfrm>
        </p:spPr>
        <p:txBody>
          <a:bodyPr>
            <a:normAutofit fontScale="90000"/>
          </a:bodyPr>
          <a:lstStyle/>
          <a:p>
            <a:pPr algn="ctr"/>
            <a:r>
              <a:rPr lang="en-US" altLang="en-US" sz="3600" b="1" u="sng"/>
              <a:t>Crossover Methods</a:t>
            </a:r>
          </a:p>
        </p:txBody>
      </p:sp>
      <p:sp>
        <p:nvSpPr>
          <p:cNvPr id="153603" name="Rectangle 3"/>
          <p:cNvSpPr>
            <a:spLocks noGrp="1" noChangeArrowheads="1"/>
          </p:cNvSpPr>
          <p:nvPr>
            <p:ph type="body" sz="half" idx="1"/>
          </p:nvPr>
        </p:nvSpPr>
        <p:spPr>
          <a:xfrm>
            <a:off x="457200" y="1066800"/>
            <a:ext cx="7620000" cy="1143000"/>
          </a:xfrm>
        </p:spPr>
        <p:txBody>
          <a:bodyPr/>
          <a:lstStyle/>
          <a:p>
            <a:pPr>
              <a:lnSpc>
                <a:spcPct val="90000"/>
              </a:lnSpc>
            </a:pPr>
            <a:r>
              <a:rPr lang="en-US" altLang="en-US" sz="2600" b="1">
                <a:solidFill>
                  <a:schemeClr val="tx2"/>
                </a:solidFill>
              </a:rPr>
              <a:t>Single Point Crossover- </a:t>
            </a:r>
            <a:r>
              <a:rPr lang="en-US" altLang="en-US" sz="2400"/>
              <a:t>A random point is chosen on the individual chromosomes (strings) and the genetic material is exchanged at this point.</a:t>
            </a:r>
          </a:p>
          <a:p>
            <a:pPr>
              <a:lnSpc>
                <a:spcPct val="90000"/>
              </a:lnSpc>
            </a:pPr>
            <a:endParaRPr lang="en-US" altLang="en-US" sz="2400"/>
          </a:p>
          <a:p>
            <a:pPr>
              <a:lnSpc>
                <a:spcPct val="90000"/>
              </a:lnSpc>
            </a:pPr>
            <a:endParaRPr lang="en-US" altLang="en-US" sz="2600" b="1">
              <a:solidFill>
                <a:schemeClr val="tx2"/>
              </a:solidFill>
            </a:endParaRPr>
          </a:p>
          <a:p>
            <a:pPr>
              <a:lnSpc>
                <a:spcPct val="90000"/>
              </a:lnSpc>
            </a:pPr>
            <a:endParaRPr lang="en-US" altLang="en-US" sz="2600" b="1">
              <a:solidFill>
                <a:schemeClr val="tx2"/>
              </a:solidFill>
            </a:endParaRPr>
          </a:p>
          <a:p>
            <a:pPr>
              <a:lnSpc>
                <a:spcPct val="90000"/>
              </a:lnSpc>
            </a:pPr>
            <a:endParaRPr lang="en-US" altLang="en-US" sz="2600" b="1">
              <a:solidFill>
                <a:schemeClr val="tx2"/>
              </a:solidFill>
            </a:endParaRPr>
          </a:p>
          <a:p>
            <a:pPr>
              <a:lnSpc>
                <a:spcPct val="90000"/>
              </a:lnSpc>
              <a:buFont typeface="Wingdings" pitchFamily="2" charset="2"/>
              <a:buNone/>
            </a:pPr>
            <a:endParaRPr lang="en-US" altLang="en-US" sz="2600"/>
          </a:p>
          <a:p>
            <a:pPr>
              <a:lnSpc>
                <a:spcPct val="90000"/>
              </a:lnSpc>
              <a:buFont typeface="Wingdings" pitchFamily="2" charset="2"/>
              <a:buNone/>
            </a:pPr>
            <a:endParaRPr lang="en-US" altLang="en-US" sz="2600"/>
          </a:p>
        </p:txBody>
      </p:sp>
      <p:pic>
        <p:nvPicPr>
          <p:cNvPr id="153604"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828800" y="2336800"/>
            <a:ext cx="5148263" cy="3821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51437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667559EF-3632-4531-9D9B-1735C3B86B1A}" type="slidenum">
              <a:rPr lang="en-US" altLang="en-US"/>
              <a:pPr/>
              <a:t>39</a:t>
            </a:fld>
            <a:endParaRPr lang="en-US" altLang="en-US"/>
          </a:p>
        </p:txBody>
      </p:sp>
      <p:sp>
        <p:nvSpPr>
          <p:cNvPr id="28677" name="Rectangle 5"/>
          <p:cNvSpPr>
            <a:spLocks noGrp="1" noChangeArrowheads="1"/>
          </p:cNvSpPr>
          <p:nvPr>
            <p:ph type="title"/>
          </p:nvPr>
        </p:nvSpPr>
        <p:spPr>
          <a:xfrm>
            <a:off x="457200" y="277813"/>
            <a:ext cx="8229600" cy="636587"/>
          </a:xfrm>
        </p:spPr>
        <p:txBody>
          <a:bodyPr/>
          <a:lstStyle/>
          <a:p>
            <a:pPr algn="ctr"/>
            <a:r>
              <a:rPr lang="en-US" altLang="en-US" sz="3600" b="1" u="sng"/>
              <a:t>Crossover Methods </a:t>
            </a:r>
            <a:r>
              <a:rPr lang="en-US" altLang="en-US" sz="3600" b="1"/>
              <a:t>(contd.)</a:t>
            </a:r>
            <a:endParaRPr lang="en-US" altLang="en-US" sz="3600" b="1" u="sng"/>
          </a:p>
        </p:txBody>
      </p:sp>
      <p:sp>
        <p:nvSpPr>
          <p:cNvPr id="28703" name="Rectangle 31"/>
          <p:cNvSpPr>
            <a:spLocks noGrp="1" noChangeArrowheads="1"/>
          </p:cNvSpPr>
          <p:nvPr>
            <p:ph type="body" idx="1"/>
          </p:nvPr>
        </p:nvSpPr>
        <p:spPr>
          <a:xfrm>
            <a:off x="457200" y="1219200"/>
            <a:ext cx="8229600" cy="4911725"/>
          </a:xfrm>
        </p:spPr>
        <p:txBody>
          <a:bodyPr/>
          <a:lstStyle/>
          <a:p>
            <a:r>
              <a:rPr lang="en-US" altLang="en-US" sz="2800" b="1">
                <a:solidFill>
                  <a:schemeClr val="tx2"/>
                </a:solidFill>
              </a:rPr>
              <a:t>Single Point Crossover</a:t>
            </a:r>
          </a:p>
        </p:txBody>
      </p:sp>
      <p:graphicFrame>
        <p:nvGraphicFramePr>
          <p:cNvPr id="28701" name="Group 29"/>
          <p:cNvGraphicFramePr>
            <a:graphicFrameLocks noGrp="1"/>
          </p:cNvGraphicFramePr>
          <p:nvPr>
            <p:ph idx="4294967295"/>
          </p:nvPr>
        </p:nvGraphicFramePr>
        <p:xfrm>
          <a:off x="1625600" y="2809875"/>
          <a:ext cx="5946775" cy="2667000"/>
        </p:xfrm>
        <a:graphic>
          <a:graphicData uri="http://schemas.openxmlformats.org/drawingml/2006/table">
            <a:tbl>
              <a:tblPr/>
              <a:tblGrid>
                <a:gridCol w="2209800">
                  <a:extLst>
                    <a:ext uri="{9D8B030D-6E8A-4147-A177-3AD203B41FA5}">
                      <a16:colId xmlns:a16="http://schemas.microsoft.com/office/drawing/2014/main" val="20000"/>
                    </a:ext>
                  </a:extLst>
                </a:gridCol>
                <a:gridCol w="3736975">
                  <a:extLst>
                    <a:ext uri="{9D8B030D-6E8A-4147-A177-3AD203B41FA5}">
                      <a16:colId xmlns:a16="http://schemas.microsoft.com/office/drawing/2014/main" val="20001"/>
                    </a:ext>
                  </a:extLst>
                </a:gridCol>
              </a:tblGrid>
              <a:tr h="6667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Chromosome1</a:t>
                      </a:r>
                      <a:endParaRPr kumimoji="0" lang="en-US" altLang="en-US" sz="1800" b="1" i="0" u="none" strike="noStrike" cap="none" normalizeH="0" baseline="0">
                        <a:ln>
                          <a:noFill/>
                        </a:ln>
                        <a:solidFill>
                          <a:srgbClr val="0000FF"/>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11011 | 00100110110</a:t>
                      </a: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67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Chromosome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11011 | 11000011110</a:t>
                      </a: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67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11011</a:t>
                      </a:r>
                      <a:r>
                        <a:rPr kumimoji="0" lang="en-US" altLang="en-US" sz="1800" b="1" i="0" u="none" strike="noStrike" cap="none" normalizeH="0" baseline="0">
                          <a:ln>
                            <a:noFill/>
                          </a:ln>
                          <a:solidFill>
                            <a:srgbClr val="800040"/>
                          </a:solidFill>
                          <a:effectLst/>
                          <a:latin typeface="Arial" pitchFamily="34" charset="0"/>
                        </a:rPr>
                        <a:t> </a:t>
                      </a:r>
                      <a:r>
                        <a:rPr kumimoji="0" lang="en-US" altLang="en-US" sz="1800" b="1" i="0" u="none" strike="noStrike" cap="none" normalizeH="0" baseline="0">
                          <a:ln>
                            <a:noFill/>
                          </a:ln>
                          <a:solidFill>
                            <a:srgbClr val="000000"/>
                          </a:solidFill>
                          <a:effectLst/>
                          <a:latin typeface="Arial" pitchFamily="34" charset="0"/>
                        </a:rPr>
                        <a:t>|</a:t>
                      </a:r>
                      <a:r>
                        <a:rPr kumimoji="0" lang="en-US" altLang="en-US" sz="1800" b="1" i="0" u="none" strike="noStrike" cap="none" normalizeH="0" baseline="0">
                          <a:ln>
                            <a:noFill/>
                          </a:ln>
                          <a:solidFill>
                            <a:srgbClr val="000080"/>
                          </a:solidFill>
                          <a:effectLst/>
                          <a:latin typeface="Arial" pitchFamily="34" charset="0"/>
                        </a:rPr>
                        <a:t> </a:t>
                      </a:r>
                      <a:r>
                        <a:rPr kumimoji="0" lang="en-US" altLang="en-US" sz="1800" b="1" i="0" u="none" strike="noStrike" cap="none" normalizeH="0" baseline="0">
                          <a:ln>
                            <a:noFill/>
                          </a:ln>
                          <a:solidFill>
                            <a:srgbClr val="0000FF"/>
                          </a:solidFill>
                          <a:effectLst/>
                          <a:latin typeface="Arial" pitchFamily="34" charset="0"/>
                        </a:rPr>
                        <a:t>11000011110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6750">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11011 </a:t>
                      </a:r>
                      <a:r>
                        <a:rPr kumimoji="0" lang="en-US" altLang="en-US" sz="1800" b="1" i="0" u="none" strike="noStrike" cap="none" normalizeH="0" baseline="0">
                          <a:ln>
                            <a:noFill/>
                          </a:ln>
                          <a:solidFill>
                            <a:srgbClr val="000000"/>
                          </a:solidFill>
                          <a:effectLst/>
                          <a:latin typeface="Arial" pitchFamily="34" charset="0"/>
                        </a:rPr>
                        <a:t>|</a:t>
                      </a:r>
                      <a:r>
                        <a:rPr kumimoji="0" lang="en-US" altLang="en-US" sz="1800" b="1" i="0" u="none" strike="noStrike" cap="none" normalizeH="0" baseline="0">
                          <a:ln>
                            <a:noFill/>
                          </a:ln>
                          <a:solidFill>
                            <a:schemeClr val="tx1"/>
                          </a:solidFill>
                          <a:effectLst/>
                          <a:latin typeface="Arial" pitchFamily="34" charset="0"/>
                        </a:rPr>
                        <a:t> </a:t>
                      </a:r>
                      <a:r>
                        <a:rPr kumimoji="0" lang="en-US" altLang="en-US" sz="1800" b="1" i="0" u="none" strike="noStrike" cap="none" normalizeH="0" baseline="0">
                          <a:ln>
                            <a:noFill/>
                          </a:ln>
                          <a:solidFill>
                            <a:srgbClr val="FF0000"/>
                          </a:solidFill>
                          <a:effectLst/>
                          <a:latin typeface="Arial" pitchFamily="34" charset="0"/>
                        </a:rPr>
                        <a:t>00100110110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2526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C15EAF-A5AC-444B-9CB6-59D5E0B13CC4}" type="slidenum">
              <a:rPr lang="en-US" altLang="en-US"/>
              <a:pPr/>
              <a:t>4</a:t>
            </a:fld>
            <a:endParaRPr lang="en-US" altLang="en-US"/>
          </a:p>
        </p:txBody>
      </p:sp>
      <p:sp>
        <p:nvSpPr>
          <p:cNvPr id="2052" name="Rectangle 4"/>
          <p:cNvSpPr>
            <a:spLocks noGrp="1" noChangeArrowheads="1"/>
          </p:cNvSpPr>
          <p:nvPr>
            <p:ph type="title"/>
          </p:nvPr>
        </p:nvSpPr>
        <p:spPr/>
        <p:txBody>
          <a:bodyPr/>
          <a:lstStyle/>
          <a:p>
            <a:r>
              <a:rPr lang="en-US" altLang="en-US" sz="4000" b="1" u="sng"/>
              <a:t>What Are Genetic Algorithms (GAs)?</a:t>
            </a:r>
          </a:p>
        </p:txBody>
      </p:sp>
      <p:sp>
        <p:nvSpPr>
          <p:cNvPr id="2053" name="Rectangle 5"/>
          <p:cNvSpPr>
            <a:spLocks noGrp="1" noChangeArrowheads="1"/>
          </p:cNvSpPr>
          <p:nvPr>
            <p:ph type="body" idx="1"/>
          </p:nvPr>
        </p:nvSpPr>
        <p:spPr/>
        <p:txBody>
          <a:bodyPr/>
          <a:lstStyle/>
          <a:p>
            <a:pPr>
              <a:buFont typeface="Wingdings" pitchFamily="2" charset="2"/>
              <a:buNone/>
            </a:pPr>
            <a:r>
              <a:rPr lang="en-US" altLang="en-US"/>
              <a:t>   </a:t>
            </a:r>
          </a:p>
          <a:p>
            <a:pPr>
              <a:buFont typeface="Wingdings" pitchFamily="2" charset="2"/>
              <a:buNone/>
            </a:pPr>
            <a:endParaRPr lang="en-US" altLang="en-US"/>
          </a:p>
          <a:p>
            <a:pPr>
              <a:buFont typeface="Wingdings" pitchFamily="2" charset="2"/>
              <a:buNone/>
            </a:pPr>
            <a:r>
              <a:rPr lang="en-US" altLang="en-US"/>
              <a:t>   Genetic Algorithms are </a:t>
            </a:r>
            <a:r>
              <a:rPr lang="en-US" altLang="en-US" i="1">
                <a:solidFill>
                  <a:srgbClr val="CC3300"/>
                </a:solidFill>
              </a:rPr>
              <a:t>search</a:t>
            </a:r>
            <a:r>
              <a:rPr lang="en-US" altLang="en-US"/>
              <a:t> and </a:t>
            </a:r>
            <a:r>
              <a:rPr lang="en-US" altLang="en-US" i="1">
                <a:solidFill>
                  <a:srgbClr val="CC3300"/>
                </a:solidFill>
              </a:rPr>
              <a:t>optimization</a:t>
            </a:r>
            <a:r>
              <a:rPr lang="en-US" altLang="en-US"/>
              <a:t> techniques based on Darwin’s Principle of </a:t>
            </a:r>
            <a:r>
              <a:rPr lang="en-US" altLang="en-US" i="1">
                <a:solidFill>
                  <a:srgbClr val="CC3300"/>
                </a:solidFill>
              </a:rPr>
              <a:t>Natural Selection</a:t>
            </a:r>
            <a:r>
              <a:rPr lang="en-US" altLang="en-US"/>
              <a:t>.</a:t>
            </a:r>
          </a:p>
        </p:txBody>
      </p:sp>
    </p:spTree>
    <p:extLst>
      <p:ext uri="{BB962C8B-B14F-4D97-AF65-F5344CB8AC3E}">
        <p14:creationId xmlns:p14="http://schemas.microsoft.com/office/powerpoint/2010/main" val="4979880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6"/>
          <p:cNvSpPr>
            <a:spLocks noGrp="1"/>
          </p:cNvSpPr>
          <p:nvPr>
            <p:ph type="sldNum" sz="quarter" idx="12"/>
          </p:nvPr>
        </p:nvSpPr>
        <p:spPr/>
        <p:txBody>
          <a:bodyPr/>
          <a:lstStyle/>
          <a:p>
            <a:fld id="{A7D257F2-1F68-4443-A327-C8F7B3B33E1E}" type="slidenum">
              <a:rPr lang="en-US" altLang="en-US"/>
              <a:pPr/>
              <a:t>40</a:t>
            </a:fld>
            <a:endParaRPr lang="en-US" altLang="en-US"/>
          </a:p>
        </p:txBody>
      </p:sp>
      <p:sp>
        <p:nvSpPr>
          <p:cNvPr id="36866" name="Rectangle 2"/>
          <p:cNvSpPr>
            <a:spLocks noGrp="1" noChangeArrowheads="1"/>
          </p:cNvSpPr>
          <p:nvPr>
            <p:ph type="title"/>
          </p:nvPr>
        </p:nvSpPr>
        <p:spPr/>
        <p:txBody>
          <a:bodyPr/>
          <a:lstStyle/>
          <a:p>
            <a:pPr algn="ctr"/>
            <a:r>
              <a:rPr lang="en-GB" altLang="en-US" sz="3600" b="1" u="sng"/>
              <a:t>Crossover  Methods </a:t>
            </a:r>
            <a:r>
              <a:rPr lang="en-GB" altLang="en-US" sz="3600"/>
              <a:t>(contd.)</a:t>
            </a:r>
            <a:endParaRPr lang="en-US" altLang="en-US" sz="3600"/>
          </a:p>
        </p:txBody>
      </p:sp>
      <p:sp>
        <p:nvSpPr>
          <p:cNvPr id="36867" name="Rectangle 3"/>
          <p:cNvSpPr>
            <a:spLocks noGrp="1" noChangeArrowheads="1"/>
          </p:cNvSpPr>
          <p:nvPr>
            <p:ph type="body" sz="half" idx="1"/>
          </p:nvPr>
        </p:nvSpPr>
        <p:spPr>
          <a:xfrm>
            <a:off x="457200" y="1285875"/>
            <a:ext cx="8001000" cy="1304925"/>
          </a:xfrm>
        </p:spPr>
        <p:txBody>
          <a:bodyPr/>
          <a:lstStyle/>
          <a:p>
            <a:r>
              <a:rPr lang="en-US" altLang="en-US" sz="2600" b="1">
                <a:solidFill>
                  <a:schemeClr val="tx2"/>
                </a:solidFill>
              </a:rPr>
              <a:t>Two-Point Crossover- </a:t>
            </a:r>
            <a:r>
              <a:rPr lang="en-US" altLang="en-US" sz="2400"/>
              <a:t>Two random points are chosen on the individual chromosomes (strings) and the genetic material is exchanged at these points.</a:t>
            </a:r>
          </a:p>
          <a:p>
            <a:endParaRPr lang="en-US" altLang="en-US" sz="2600"/>
          </a:p>
          <a:p>
            <a:endParaRPr lang="en-US" altLang="en-US" sz="2600"/>
          </a:p>
          <a:p>
            <a:endParaRPr lang="en-US" altLang="en-US" sz="2600"/>
          </a:p>
        </p:txBody>
      </p:sp>
      <p:graphicFrame>
        <p:nvGraphicFramePr>
          <p:cNvPr id="36872" name="Group 8"/>
          <p:cNvGraphicFramePr>
            <a:graphicFrameLocks noGrp="1"/>
          </p:cNvGraphicFramePr>
          <p:nvPr>
            <p:ph sz="half" idx="2"/>
          </p:nvPr>
        </p:nvGraphicFramePr>
        <p:xfrm>
          <a:off x="1709738" y="2790825"/>
          <a:ext cx="5791200" cy="2701926"/>
        </p:xfrm>
        <a:graphic>
          <a:graphicData uri="http://schemas.openxmlformats.org/drawingml/2006/table">
            <a:tbl>
              <a:tblPr/>
              <a:tblGrid>
                <a:gridCol w="2460625">
                  <a:extLst>
                    <a:ext uri="{9D8B030D-6E8A-4147-A177-3AD203B41FA5}">
                      <a16:colId xmlns:a16="http://schemas.microsoft.com/office/drawing/2014/main" val="20000"/>
                    </a:ext>
                  </a:extLst>
                </a:gridCol>
                <a:gridCol w="3330575">
                  <a:extLst>
                    <a:ext uri="{9D8B030D-6E8A-4147-A177-3AD203B41FA5}">
                      <a16:colId xmlns:a16="http://schemas.microsoft.com/office/drawing/2014/main" val="20001"/>
                    </a:ext>
                  </a:extLst>
                </a:gridCol>
              </a:tblGrid>
              <a:tr h="676275">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Chromosome1</a:t>
                      </a:r>
                      <a:endParaRPr kumimoji="0" lang="en-US" altLang="en-US" sz="1800" b="1" i="0" u="none" strike="noStrike" cap="none" normalizeH="0" baseline="0">
                        <a:ln>
                          <a:noFill/>
                        </a:ln>
                        <a:solidFill>
                          <a:srgbClr val="0000FF"/>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11011 | 00100 | 110110</a:t>
                      </a: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4688">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Chromosome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10101 | 11000 | 011110</a:t>
                      </a: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6275">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10101 </a:t>
                      </a:r>
                      <a:r>
                        <a:rPr kumimoji="0" lang="en-US" altLang="en-US" sz="1800" b="1" i="0" u="none" strike="noStrike" cap="none" normalizeH="0" baseline="0">
                          <a:ln>
                            <a:noFill/>
                          </a:ln>
                          <a:solidFill>
                            <a:schemeClr val="tx1"/>
                          </a:solidFill>
                          <a:effectLst/>
                          <a:latin typeface="Arial" pitchFamily="34" charset="0"/>
                        </a:rPr>
                        <a:t>|</a:t>
                      </a:r>
                      <a:r>
                        <a:rPr kumimoji="0" lang="en-US" altLang="en-US" sz="1800" b="1" i="0" u="none" strike="noStrike" cap="none" normalizeH="0" baseline="0">
                          <a:ln>
                            <a:noFill/>
                          </a:ln>
                          <a:solidFill>
                            <a:srgbClr val="0000FF"/>
                          </a:solidFill>
                          <a:effectLst/>
                          <a:latin typeface="Arial" pitchFamily="34" charset="0"/>
                        </a:rPr>
                        <a:t> </a:t>
                      </a:r>
                      <a:r>
                        <a:rPr kumimoji="0" lang="en-US" altLang="en-US" sz="1800" b="1" i="0" u="none" strike="noStrike" cap="none" normalizeH="0" baseline="0">
                          <a:ln>
                            <a:noFill/>
                          </a:ln>
                          <a:solidFill>
                            <a:srgbClr val="FF0000"/>
                          </a:solidFill>
                          <a:effectLst/>
                          <a:latin typeface="Arial" pitchFamily="34" charset="0"/>
                        </a:rPr>
                        <a:t> 00100</a:t>
                      </a:r>
                      <a:r>
                        <a:rPr kumimoji="0" lang="en-US" altLang="en-US" sz="1800" b="1" i="0" u="none" strike="noStrike" cap="none" normalizeH="0" baseline="0">
                          <a:ln>
                            <a:noFill/>
                          </a:ln>
                          <a:solidFill>
                            <a:srgbClr val="0000FF"/>
                          </a:solidFill>
                          <a:effectLst/>
                          <a:latin typeface="Arial" pitchFamily="34" charset="0"/>
                        </a:rPr>
                        <a:t> </a:t>
                      </a:r>
                      <a:r>
                        <a:rPr kumimoji="0" lang="en-US" altLang="en-US" sz="1800" b="1" i="0" u="none" strike="noStrike" cap="none" normalizeH="0" baseline="0">
                          <a:ln>
                            <a:noFill/>
                          </a:ln>
                          <a:solidFill>
                            <a:schemeClr val="tx1"/>
                          </a:solidFill>
                          <a:effectLst/>
                          <a:latin typeface="Arial" pitchFamily="34" charset="0"/>
                        </a:rPr>
                        <a:t>|</a:t>
                      </a:r>
                      <a:r>
                        <a:rPr kumimoji="0" lang="en-US" altLang="en-US" sz="1800" b="1" i="0" u="none" strike="noStrike" cap="none" normalizeH="0" baseline="0">
                          <a:ln>
                            <a:noFill/>
                          </a:ln>
                          <a:solidFill>
                            <a:srgbClr val="0000FF"/>
                          </a:solidFill>
                          <a:effectLst/>
                          <a:latin typeface="Arial" pitchFamily="34" charset="0"/>
                        </a:rPr>
                        <a:t>  011110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4688">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11011 </a:t>
                      </a:r>
                      <a:r>
                        <a:rPr kumimoji="0" lang="en-US" altLang="en-US" sz="1800" b="1" i="0" u="none" strike="noStrike" cap="none" normalizeH="0" baseline="0">
                          <a:ln>
                            <a:noFill/>
                          </a:ln>
                          <a:solidFill>
                            <a:schemeClr val="tx1"/>
                          </a:solidFill>
                          <a:effectLst/>
                          <a:latin typeface="Arial" pitchFamily="34" charset="0"/>
                        </a:rPr>
                        <a:t>|</a:t>
                      </a:r>
                      <a:r>
                        <a:rPr kumimoji="0" lang="en-US" altLang="en-US" sz="1800" b="1" i="0" u="none" strike="noStrike" cap="none" normalizeH="0" baseline="0">
                          <a:ln>
                            <a:noFill/>
                          </a:ln>
                          <a:solidFill>
                            <a:srgbClr val="FF0000"/>
                          </a:solidFill>
                          <a:effectLst/>
                          <a:latin typeface="Arial" pitchFamily="34" charset="0"/>
                        </a:rPr>
                        <a:t>  </a:t>
                      </a:r>
                      <a:r>
                        <a:rPr kumimoji="0" lang="en-US" altLang="en-US" sz="1800" b="1" i="0" u="none" strike="noStrike" cap="none" normalizeH="0" baseline="0">
                          <a:ln>
                            <a:noFill/>
                          </a:ln>
                          <a:solidFill>
                            <a:srgbClr val="0000FF"/>
                          </a:solidFill>
                          <a:effectLst/>
                          <a:latin typeface="Arial" pitchFamily="34" charset="0"/>
                        </a:rPr>
                        <a:t>11000</a:t>
                      </a:r>
                      <a:r>
                        <a:rPr kumimoji="0" lang="en-US" altLang="en-US" sz="1800" b="1" i="0" u="none" strike="noStrike" cap="none" normalizeH="0" baseline="0">
                          <a:ln>
                            <a:noFill/>
                          </a:ln>
                          <a:solidFill>
                            <a:srgbClr val="FF0000"/>
                          </a:solidFill>
                          <a:effectLst/>
                          <a:latin typeface="Arial" pitchFamily="34" charset="0"/>
                        </a:rPr>
                        <a:t> </a:t>
                      </a:r>
                      <a:r>
                        <a:rPr kumimoji="0" lang="en-US" altLang="en-US" sz="1800" b="1" i="0" u="none" strike="noStrike" cap="none" normalizeH="0" baseline="0">
                          <a:ln>
                            <a:noFill/>
                          </a:ln>
                          <a:solidFill>
                            <a:schemeClr val="tx1"/>
                          </a:solidFill>
                          <a:effectLst/>
                          <a:latin typeface="Arial" pitchFamily="34" charset="0"/>
                        </a:rPr>
                        <a:t>|</a:t>
                      </a:r>
                      <a:r>
                        <a:rPr kumimoji="0" lang="en-US" altLang="en-US" sz="1800" b="1" i="0" u="none" strike="noStrike" cap="none" normalizeH="0" baseline="0">
                          <a:ln>
                            <a:noFill/>
                          </a:ln>
                          <a:solidFill>
                            <a:srgbClr val="FF0000"/>
                          </a:solidFill>
                          <a:effectLst/>
                          <a:latin typeface="Arial" pitchFamily="34" charset="0"/>
                        </a:rPr>
                        <a:t>  110110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890" name="Text Box 26"/>
          <p:cNvSpPr txBox="1">
            <a:spLocks noChangeArrowheads="1"/>
          </p:cNvSpPr>
          <p:nvPr/>
        </p:nvSpPr>
        <p:spPr bwMode="auto">
          <a:xfrm>
            <a:off x="762000" y="5719763"/>
            <a:ext cx="73914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800">
                <a:solidFill>
                  <a:srgbClr val="CC3300"/>
                </a:solidFill>
              </a:rPr>
              <a:t>NOTE: These chromosomes are different from the last example.</a:t>
            </a:r>
          </a:p>
        </p:txBody>
      </p:sp>
    </p:spTree>
    <p:extLst>
      <p:ext uri="{BB962C8B-B14F-4D97-AF65-F5344CB8AC3E}">
        <p14:creationId xmlns:p14="http://schemas.microsoft.com/office/powerpoint/2010/main" val="2775596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p:cNvSpPr>
            <a:spLocks noGrp="1"/>
          </p:cNvSpPr>
          <p:nvPr>
            <p:ph type="sldNum" sz="quarter" idx="12"/>
          </p:nvPr>
        </p:nvSpPr>
        <p:spPr/>
        <p:txBody>
          <a:bodyPr/>
          <a:lstStyle/>
          <a:p>
            <a:fld id="{F8857DA7-A810-4A57-937F-BE56E37EE397}" type="slidenum">
              <a:rPr lang="en-US" altLang="en-US"/>
              <a:pPr/>
              <a:t>41</a:t>
            </a:fld>
            <a:endParaRPr lang="en-US" altLang="en-US"/>
          </a:p>
        </p:txBody>
      </p:sp>
      <p:sp>
        <p:nvSpPr>
          <p:cNvPr id="158722" name="Rectangle 2"/>
          <p:cNvSpPr>
            <a:spLocks noGrp="1" noChangeArrowheads="1"/>
          </p:cNvSpPr>
          <p:nvPr>
            <p:ph type="title"/>
          </p:nvPr>
        </p:nvSpPr>
        <p:spPr>
          <a:xfrm>
            <a:off x="457200" y="277813"/>
            <a:ext cx="8229600" cy="636587"/>
          </a:xfrm>
        </p:spPr>
        <p:txBody>
          <a:bodyPr/>
          <a:lstStyle/>
          <a:p>
            <a:pPr algn="ctr"/>
            <a:r>
              <a:rPr lang="en-US" altLang="en-US" sz="3600" b="1" u="sng"/>
              <a:t>Crossover Methods</a:t>
            </a:r>
            <a:r>
              <a:rPr lang="en-US" altLang="en-US" sz="3600" b="1"/>
              <a:t> (contd.)</a:t>
            </a:r>
          </a:p>
        </p:txBody>
      </p:sp>
      <p:sp>
        <p:nvSpPr>
          <p:cNvPr id="158723" name="Rectangle 3"/>
          <p:cNvSpPr>
            <a:spLocks noGrp="1" noChangeArrowheads="1"/>
          </p:cNvSpPr>
          <p:nvPr>
            <p:ph type="body" sz="half" idx="1"/>
          </p:nvPr>
        </p:nvSpPr>
        <p:spPr>
          <a:xfrm>
            <a:off x="457200" y="1219200"/>
            <a:ext cx="8305800" cy="1219200"/>
          </a:xfrm>
        </p:spPr>
        <p:txBody>
          <a:bodyPr/>
          <a:lstStyle/>
          <a:p>
            <a:pPr>
              <a:lnSpc>
                <a:spcPct val="90000"/>
              </a:lnSpc>
            </a:pPr>
            <a:r>
              <a:rPr lang="en-US" altLang="en-US" sz="2800" b="1">
                <a:solidFill>
                  <a:schemeClr val="tx2"/>
                </a:solidFill>
              </a:rPr>
              <a:t>Uniform Crossover-</a:t>
            </a:r>
            <a:r>
              <a:rPr lang="en-US" altLang="en-US" sz="2600"/>
              <a:t> </a:t>
            </a:r>
            <a:r>
              <a:rPr lang="en-US" altLang="en-US" sz="2400"/>
              <a:t>Each gene (bit) is selected randomly from one of the corresponding genes of the parent chromosomes.</a:t>
            </a:r>
          </a:p>
          <a:p>
            <a:pPr>
              <a:lnSpc>
                <a:spcPct val="90000"/>
              </a:lnSpc>
              <a:buFont typeface="Wingdings" pitchFamily="2" charset="2"/>
              <a:buNone/>
            </a:pPr>
            <a:endParaRPr lang="en-US" altLang="en-US" sz="2400"/>
          </a:p>
        </p:txBody>
      </p:sp>
      <p:graphicFrame>
        <p:nvGraphicFramePr>
          <p:cNvPr id="158744" name="Group 24"/>
          <p:cNvGraphicFramePr>
            <a:graphicFrameLocks noGrp="1"/>
          </p:cNvGraphicFramePr>
          <p:nvPr>
            <p:ph sz="half" idx="2"/>
          </p:nvPr>
        </p:nvGraphicFramePr>
        <p:xfrm>
          <a:off x="1981200" y="2743200"/>
          <a:ext cx="5715000" cy="2209801"/>
        </p:xfrm>
        <a:graphic>
          <a:graphicData uri="http://schemas.openxmlformats.org/drawingml/2006/table">
            <a:tbl>
              <a:tblPr/>
              <a:tblGrid>
                <a:gridCol w="2124075">
                  <a:extLst>
                    <a:ext uri="{9D8B030D-6E8A-4147-A177-3AD203B41FA5}">
                      <a16:colId xmlns:a16="http://schemas.microsoft.com/office/drawing/2014/main" val="20000"/>
                    </a:ext>
                  </a:extLst>
                </a:gridCol>
                <a:gridCol w="3590925">
                  <a:extLst>
                    <a:ext uri="{9D8B030D-6E8A-4147-A177-3AD203B41FA5}">
                      <a16:colId xmlns:a16="http://schemas.microsoft.com/office/drawing/2014/main" val="20001"/>
                    </a:ext>
                  </a:extLst>
                </a:gridCol>
              </a:tblGrid>
              <a:tr h="733425">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Chromosome1</a:t>
                      </a:r>
                      <a:endParaRPr kumimoji="0" lang="en-US" altLang="en-US" sz="1800" b="1" i="0" u="none" strike="noStrike" cap="none" normalizeH="0" baseline="0">
                        <a:ln>
                          <a:noFill/>
                        </a:ln>
                        <a:solidFill>
                          <a:srgbClr val="0000FF"/>
                        </a:solidFill>
                        <a:effectLst/>
                        <a:latin typeface="Arial"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FF0000"/>
                          </a:solidFill>
                          <a:effectLst/>
                          <a:latin typeface="Arial" pitchFamily="34" charset="0"/>
                        </a:rPr>
                        <a:t>11011 | 00100 | 110110</a:t>
                      </a: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4063">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Chromosome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10101 | 11000 |  011110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2313">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rgbClr val="0000FF"/>
                          </a:solidFill>
                          <a:effectLst/>
                          <a:latin typeface="Arial" pitchFamily="34" charset="0"/>
                        </a:rPr>
                        <a:t>101</a:t>
                      </a:r>
                      <a:r>
                        <a:rPr kumimoji="0" lang="en-US" altLang="en-US" sz="1800" b="1" i="0" u="none" strike="noStrike" cap="none" normalizeH="0" baseline="0">
                          <a:ln>
                            <a:noFill/>
                          </a:ln>
                          <a:solidFill>
                            <a:srgbClr val="FF0000"/>
                          </a:solidFill>
                          <a:effectLst/>
                          <a:latin typeface="Arial" pitchFamily="34" charset="0"/>
                        </a:rPr>
                        <a:t>11</a:t>
                      </a:r>
                      <a:r>
                        <a:rPr kumimoji="0" lang="en-US" altLang="en-US" sz="1800" b="1" i="0" u="none" strike="noStrike" cap="none" normalizeH="0" baseline="0">
                          <a:ln>
                            <a:noFill/>
                          </a:ln>
                          <a:solidFill>
                            <a:schemeClr val="tx1"/>
                          </a:solidFill>
                          <a:effectLst/>
                          <a:latin typeface="Arial" pitchFamily="34" charset="0"/>
                        </a:rPr>
                        <a:t> |</a:t>
                      </a:r>
                      <a:r>
                        <a:rPr kumimoji="0" lang="en-US" altLang="en-US" sz="1800" b="1" i="0" u="none" strike="noStrike" cap="none" normalizeH="0" baseline="0">
                          <a:ln>
                            <a:noFill/>
                          </a:ln>
                          <a:solidFill>
                            <a:srgbClr val="0000FF"/>
                          </a:solidFill>
                          <a:effectLst/>
                          <a:latin typeface="Arial" pitchFamily="34" charset="0"/>
                        </a:rPr>
                        <a:t> </a:t>
                      </a:r>
                      <a:r>
                        <a:rPr kumimoji="0" lang="en-US" altLang="en-US" sz="1800" b="1" i="0" u="none" strike="noStrike" cap="none" normalizeH="0" baseline="0">
                          <a:ln>
                            <a:noFill/>
                          </a:ln>
                          <a:solidFill>
                            <a:srgbClr val="FF0000"/>
                          </a:solidFill>
                          <a:effectLst/>
                          <a:latin typeface="Arial" pitchFamily="34" charset="0"/>
                        </a:rPr>
                        <a:t>00</a:t>
                      </a:r>
                      <a:r>
                        <a:rPr kumimoji="0" lang="en-US" altLang="en-US" sz="1800" b="1" i="0" u="none" strike="noStrike" cap="none" normalizeH="0" baseline="0">
                          <a:ln>
                            <a:noFill/>
                          </a:ln>
                          <a:solidFill>
                            <a:srgbClr val="0000FF"/>
                          </a:solidFill>
                          <a:effectLst/>
                          <a:latin typeface="Arial" pitchFamily="34" charset="0"/>
                        </a:rPr>
                        <a:t>00</a:t>
                      </a:r>
                      <a:r>
                        <a:rPr kumimoji="0" lang="en-US" altLang="en-US" sz="1800" b="1" i="0" u="none" strike="noStrike" cap="none" normalizeH="0" baseline="0">
                          <a:ln>
                            <a:noFill/>
                          </a:ln>
                          <a:solidFill>
                            <a:srgbClr val="FF0000"/>
                          </a:solidFill>
                          <a:effectLst/>
                          <a:latin typeface="Arial" pitchFamily="34" charset="0"/>
                        </a:rPr>
                        <a:t>0</a:t>
                      </a:r>
                      <a:r>
                        <a:rPr kumimoji="0" lang="en-US" altLang="en-US" sz="1800" b="1" i="0" u="none" strike="noStrike" cap="none" normalizeH="0" baseline="0">
                          <a:ln>
                            <a:noFill/>
                          </a:ln>
                          <a:solidFill>
                            <a:srgbClr val="0000FF"/>
                          </a:solidFill>
                          <a:effectLst/>
                          <a:latin typeface="Arial" pitchFamily="34" charset="0"/>
                        </a:rPr>
                        <a:t> </a:t>
                      </a:r>
                      <a:r>
                        <a:rPr kumimoji="0" lang="en-US" altLang="en-US" sz="1800" b="1" i="0" u="none" strike="noStrike" cap="none" normalizeH="0" baseline="0">
                          <a:ln>
                            <a:noFill/>
                          </a:ln>
                          <a:solidFill>
                            <a:schemeClr val="tx1"/>
                          </a:solidFill>
                          <a:effectLst/>
                          <a:latin typeface="Arial" pitchFamily="34" charset="0"/>
                        </a:rPr>
                        <a:t>|</a:t>
                      </a:r>
                      <a:r>
                        <a:rPr kumimoji="0" lang="en-US" altLang="en-US" sz="1800" b="1" i="0" u="none" strike="noStrike" cap="none" normalizeH="0" baseline="0">
                          <a:ln>
                            <a:noFill/>
                          </a:ln>
                          <a:solidFill>
                            <a:srgbClr val="0000FF"/>
                          </a:solidFill>
                          <a:effectLst/>
                          <a:latin typeface="Arial" pitchFamily="34" charset="0"/>
                        </a:rPr>
                        <a:t> </a:t>
                      </a:r>
                      <a:r>
                        <a:rPr kumimoji="0" lang="en-US" altLang="en-US" sz="1800" b="1" i="0" u="none" strike="noStrike" cap="none" normalizeH="0" baseline="0">
                          <a:ln>
                            <a:noFill/>
                          </a:ln>
                          <a:solidFill>
                            <a:srgbClr val="FF0000"/>
                          </a:solidFill>
                          <a:effectLst/>
                          <a:latin typeface="Arial" pitchFamily="34" charset="0"/>
                        </a:rPr>
                        <a:t> 110</a:t>
                      </a:r>
                      <a:r>
                        <a:rPr kumimoji="0" lang="en-US" altLang="en-US" sz="1800" b="1" i="0" u="none" strike="noStrike" cap="none" normalizeH="0" baseline="0">
                          <a:ln>
                            <a:noFill/>
                          </a:ln>
                          <a:solidFill>
                            <a:srgbClr val="0000FF"/>
                          </a:solidFill>
                          <a:effectLst/>
                          <a:latin typeface="Arial" pitchFamily="34" charset="0"/>
                        </a:rPr>
                        <a:t>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58745" name="Text Box 25"/>
          <p:cNvSpPr txBox="1">
            <a:spLocks noChangeArrowheads="1"/>
          </p:cNvSpPr>
          <p:nvPr/>
        </p:nvSpPr>
        <p:spPr bwMode="auto">
          <a:xfrm>
            <a:off x="1066800" y="5334000"/>
            <a:ext cx="7086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800">
                <a:solidFill>
                  <a:srgbClr val="CC3300"/>
                </a:solidFill>
              </a:rPr>
              <a:t>NOTE: Uniform Crossover yields ONLY 1 offspring.</a:t>
            </a:r>
          </a:p>
        </p:txBody>
      </p:sp>
    </p:spTree>
    <p:extLst>
      <p:ext uri="{BB962C8B-B14F-4D97-AF65-F5344CB8AC3E}">
        <p14:creationId xmlns:p14="http://schemas.microsoft.com/office/powerpoint/2010/main" val="980210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B39689-A16C-41B1-AF16-34F78E18ADB5}" type="slidenum">
              <a:rPr lang="en-US" altLang="en-US"/>
              <a:pPr/>
              <a:t>42</a:t>
            </a:fld>
            <a:endParaRPr lang="en-US" altLang="en-US"/>
          </a:p>
        </p:txBody>
      </p:sp>
      <p:sp>
        <p:nvSpPr>
          <p:cNvPr id="160770" name="Rectangle 2"/>
          <p:cNvSpPr>
            <a:spLocks noGrp="1" noChangeArrowheads="1"/>
          </p:cNvSpPr>
          <p:nvPr>
            <p:ph type="title"/>
          </p:nvPr>
        </p:nvSpPr>
        <p:spPr/>
        <p:txBody>
          <a:bodyPr/>
          <a:lstStyle/>
          <a:p>
            <a:pPr algn="ctr"/>
            <a:r>
              <a:rPr lang="en-US" altLang="en-US" sz="4000" b="1" u="sng"/>
              <a:t>Crossover </a:t>
            </a:r>
            <a:r>
              <a:rPr lang="en-US" altLang="en-US" sz="4000" b="1"/>
              <a:t>(contd.)</a:t>
            </a:r>
          </a:p>
        </p:txBody>
      </p:sp>
      <p:sp>
        <p:nvSpPr>
          <p:cNvPr id="160771" name="Rectangle 3"/>
          <p:cNvSpPr>
            <a:spLocks noGrp="1" noChangeArrowheads="1"/>
          </p:cNvSpPr>
          <p:nvPr>
            <p:ph type="body" idx="1"/>
          </p:nvPr>
        </p:nvSpPr>
        <p:spPr/>
        <p:txBody>
          <a:bodyPr/>
          <a:lstStyle/>
          <a:p>
            <a:r>
              <a:rPr lang="en-US" altLang="en-US" sz="2800"/>
              <a:t>Crossover between 2 good solutions </a:t>
            </a:r>
            <a:r>
              <a:rPr lang="en-US" altLang="en-US" sz="2800" b="1">
                <a:solidFill>
                  <a:srgbClr val="CC3300"/>
                </a:solidFill>
              </a:rPr>
              <a:t>MAY NOT ALWAYS</a:t>
            </a:r>
            <a:r>
              <a:rPr lang="en-US" altLang="en-US" sz="2800"/>
              <a:t> yield a better or as good a solution.</a:t>
            </a:r>
          </a:p>
          <a:p>
            <a:pPr>
              <a:buFont typeface="Wingdings" pitchFamily="2" charset="2"/>
              <a:buNone/>
            </a:pPr>
            <a:endParaRPr lang="en-US" altLang="en-US" sz="2800"/>
          </a:p>
          <a:p>
            <a:r>
              <a:rPr lang="en-US" altLang="en-US" sz="2800"/>
              <a:t>Since parents are good, probability of the child being good is high.</a:t>
            </a:r>
          </a:p>
          <a:p>
            <a:pPr>
              <a:buFont typeface="Wingdings" pitchFamily="2" charset="2"/>
              <a:buNone/>
            </a:pPr>
            <a:endParaRPr lang="en-US" altLang="en-US" sz="2800"/>
          </a:p>
          <a:p>
            <a:r>
              <a:rPr lang="en-US" altLang="en-US" sz="2800"/>
              <a:t>If offspring is not good (poor solution), it will be removed in the next iteration during “Selection”.</a:t>
            </a:r>
            <a:r>
              <a:rPr lang="en-US" altLang="en-US" sz="2800">
                <a:solidFill>
                  <a:schemeClr val="tx2"/>
                </a:solidFill>
              </a:rPr>
              <a:t> </a:t>
            </a:r>
          </a:p>
        </p:txBody>
      </p:sp>
    </p:spTree>
    <p:extLst>
      <p:ext uri="{BB962C8B-B14F-4D97-AF65-F5344CB8AC3E}">
        <p14:creationId xmlns:p14="http://schemas.microsoft.com/office/powerpoint/2010/main" val="36396863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152400"/>
            <a:ext cx="8229600" cy="1143000"/>
          </a:xfrm>
        </p:spPr>
        <p:txBody>
          <a:bodyPr/>
          <a:lstStyle/>
          <a:p>
            <a:r>
              <a:rPr lang="tr-TR" altLang="en-US" sz="2800" dirty="0"/>
              <a:t>Re</a:t>
            </a:r>
            <a:r>
              <a:rPr lang="en-US" altLang="en-US" sz="2800" dirty="0"/>
              <a:t>al-Coded Crossover Operators</a:t>
            </a:r>
          </a:p>
        </p:txBody>
      </p:sp>
      <p:sp>
        <p:nvSpPr>
          <p:cNvPr id="33795" name="Rectangle 3"/>
          <p:cNvSpPr>
            <a:spLocks noGrp="1" noChangeArrowheads="1"/>
          </p:cNvSpPr>
          <p:nvPr>
            <p:ph type="body" idx="1"/>
          </p:nvPr>
        </p:nvSpPr>
        <p:spPr/>
        <p:txBody>
          <a:bodyPr/>
          <a:lstStyle/>
          <a:p>
            <a:r>
              <a:rPr lang="en-US" altLang="en-US" sz="2400" dirty="0"/>
              <a:t>For Real-Coded representations there exist a number of other crossover operators:</a:t>
            </a:r>
          </a:p>
          <a:p>
            <a:pPr lvl="1"/>
            <a:r>
              <a:rPr lang="en-US" altLang="en-US" sz="2000" dirty="0"/>
              <a:t>Mid-Point Crossover,</a:t>
            </a:r>
          </a:p>
          <a:p>
            <a:pPr lvl="1"/>
            <a:r>
              <a:rPr lang="en-US" altLang="en-US" sz="2000" dirty="0"/>
              <a:t>Flat Crossover (BLX-0.0),</a:t>
            </a:r>
          </a:p>
          <a:p>
            <a:pPr lvl="1"/>
            <a:r>
              <a:rPr lang="en-US" altLang="en-US" sz="2000" dirty="0"/>
              <a:t>BLX-0.5</a:t>
            </a:r>
          </a:p>
          <a:p>
            <a:pPr lvl="1"/>
            <a:endParaRPr lang="en-US" altLang="en-US" sz="2000" dirty="0"/>
          </a:p>
        </p:txBody>
      </p:sp>
    </p:spTree>
    <p:extLst>
      <p:ext uri="{BB962C8B-B14F-4D97-AF65-F5344CB8AC3E}">
        <p14:creationId xmlns:p14="http://schemas.microsoft.com/office/powerpoint/2010/main" val="1464676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br>
              <a:rPr lang="en-US" altLang="en-US" sz="2800" dirty="0"/>
            </a:br>
            <a:r>
              <a:rPr lang="en-US" altLang="en-US" sz="2800" dirty="0"/>
              <a:t>Mid-Point Crossover</a:t>
            </a:r>
            <a:endParaRPr lang="en-US" altLang="en-US" sz="3600" dirty="0"/>
          </a:p>
        </p:txBody>
      </p:sp>
      <p:sp>
        <p:nvSpPr>
          <p:cNvPr id="34819" name="Rectangle 3"/>
          <p:cNvSpPr>
            <a:spLocks noGrp="1" noChangeArrowheads="1"/>
          </p:cNvSpPr>
          <p:nvPr>
            <p:ph type="body" idx="1"/>
          </p:nvPr>
        </p:nvSpPr>
        <p:spPr/>
        <p:txBody>
          <a:bodyPr/>
          <a:lstStyle/>
          <a:p>
            <a:r>
              <a:rPr lang="en-US" altLang="en-US" sz="2400" dirty="0"/>
              <a:t>Given two parents where X and Y represent a floating point number:</a:t>
            </a:r>
          </a:p>
          <a:p>
            <a:pPr lvl="1"/>
            <a:r>
              <a:rPr lang="en-US" altLang="en-US" sz="2000" dirty="0"/>
              <a:t>Parent 1:    X</a:t>
            </a:r>
          </a:p>
          <a:p>
            <a:pPr lvl="1"/>
            <a:r>
              <a:rPr lang="en-US" altLang="en-US" sz="2000" dirty="0"/>
              <a:t>Parent 2:    Y</a:t>
            </a:r>
          </a:p>
          <a:p>
            <a:pPr lvl="1"/>
            <a:r>
              <a:rPr lang="en-US" altLang="en-US" sz="2000" dirty="0"/>
              <a:t>Offspring: (X+Y)/2</a:t>
            </a:r>
          </a:p>
          <a:p>
            <a:r>
              <a:rPr lang="en-US" altLang="en-US" sz="2400" dirty="0"/>
              <a:t>If a chromosome contains more than one gene, then this operator can be applied to each gene with a probability of </a:t>
            </a:r>
            <a:r>
              <a:rPr lang="en-US" altLang="en-US" sz="2400" dirty="0" err="1"/>
              <a:t>P</a:t>
            </a:r>
            <a:r>
              <a:rPr lang="en-US" altLang="en-US" sz="2400" baseline="-25000" dirty="0" err="1"/>
              <a:t>mp</a:t>
            </a:r>
            <a:r>
              <a:rPr lang="en-US" altLang="en-US" sz="2400" dirty="0"/>
              <a:t>.</a:t>
            </a:r>
          </a:p>
          <a:p>
            <a:endParaRPr lang="en-US" altLang="en-US" sz="2400" dirty="0"/>
          </a:p>
        </p:txBody>
      </p:sp>
    </p:spTree>
    <p:extLst>
      <p:ext uri="{BB962C8B-B14F-4D97-AF65-F5344CB8AC3E}">
        <p14:creationId xmlns:p14="http://schemas.microsoft.com/office/powerpoint/2010/main" val="4254647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304800"/>
            <a:ext cx="8229600" cy="1143000"/>
          </a:xfrm>
        </p:spPr>
        <p:txBody>
          <a:bodyPr/>
          <a:lstStyle/>
          <a:p>
            <a:br>
              <a:rPr lang="en-US" altLang="en-US" sz="2800" dirty="0"/>
            </a:br>
            <a:r>
              <a:rPr lang="en-US" altLang="en-US" sz="2800" dirty="0"/>
              <a:t>Flat Crossover (BLX-0.0)</a:t>
            </a:r>
          </a:p>
        </p:txBody>
      </p:sp>
      <p:sp>
        <p:nvSpPr>
          <p:cNvPr id="32771" name="Rectangle 3"/>
          <p:cNvSpPr>
            <a:spLocks noGrp="1" noChangeArrowheads="1"/>
          </p:cNvSpPr>
          <p:nvPr>
            <p:ph type="body" idx="1"/>
          </p:nvPr>
        </p:nvSpPr>
        <p:spPr/>
        <p:txBody>
          <a:bodyPr/>
          <a:lstStyle/>
          <a:p>
            <a:r>
              <a:rPr lang="en-US" altLang="en-US" sz="2400"/>
              <a:t>Flat crossover was developed by Radcliffe (1991)</a:t>
            </a:r>
          </a:p>
          <a:p>
            <a:r>
              <a:rPr lang="en-US" altLang="en-US" sz="2400"/>
              <a:t>Given two parents where X and Y represent a floating point number:</a:t>
            </a:r>
          </a:p>
          <a:p>
            <a:pPr lvl="1"/>
            <a:r>
              <a:rPr lang="en-US" altLang="en-US" sz="2000"/>
              <a:t>Parent 1:    X</a:t>
            </a:r>
          </a:p>
          <a:p>
            <a:pPr lvl="1"/>
            <a:r>
              <a:rPr lang="en-US" altLang="en-US" sz="2000"/>
              <a:t>Parent 2:    Y</a:t>
            </a:r>
          </a:p>
          <a:p>
            <a:pPr lvl="1"/>
            <a:r>
              <a:rPr lang="en-US" altLang="en-US" sz="2000"/>
              <a:t>Offspring: rnd(X,Y)</a:t>
            </a:r>
          </a:p>
          <a:p>
            <a:r>
              <a:rPr lang="en-US" altLang="en-US" sz="2400"/>
              <a:t>Of course, if a chromosome contains more than one gene then this operator can be applied to each gene with a probability of P</a:t>
            </a:r>
            <a:r>
              <a:rPr lang="en-US" altLang="en-US" sz="2400" baseline="-25000"/>
              <a:t>blx-0.0</a:t>
            </a:r>
            <a:r>
              <a:rPr lang="en-US" altLang="en-US" sz="2400"/>
              <a:t>.</a:t>
            </a:r>
          </a:p>
          <a:p>
            <a:endParaRPr lang="en-US" altLang="en-US" sz="2400"/>
          </a:p>
        </p:txBody>
      </p:sp>
    </p:spTree>
    <p:extLst>
      <p:ext uri="{BB962C8B-B14F-4D97-AF65-F5344CB8AC3E}">
        <p14:creationId xmlns:p14="http://schemas.microsoft.com/office/powerpoint/2010/main" val="2236972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228600"/>
            <a:ext cx="8229600" cy="1143000"/>
          </a:xfrm>
        </p:spPr>
        <p:txBody>
          <a:bodyPr/>
          <a:lstStyle/>
          <a:p>
            <a:br>
              <a:rPr lang="en-US" altLang="en-US" sz="2800" dirty="0"/>
            </a:br>
            <a:r>
              <a:rPr lang="en-US" altLang="en-US" sz="2800" dirty="0"/>
              <a:t>BLX-</a:t>
            </a:r>
            <a:r>
              <a:rPr lang="en-US" altLang="en-US" sz="2800" dirty="0">
                <a:sym typeface="Symbol" pitchFamily="18" charset="2"/>
              </a:rPr>
              <a:t></a:t>
            </a:r>
            <a:endParaRPr lang="en-US" altLang="en-US" sz="2800" dirty="0"/>
          </a:p>
        </p:txBody>
      </p:sp>
      <p:sp>
        <p:nvSpPr>
          <p:cNvPr id="35843" name="Rectangle 3"/>
          <p:cNvSpPr>
            <a:spLocks noGrp="1" noChangeArrowheads="1"/>
          </p:cNvSpPr>
          <p:nvPr>
            <p:ph type="body" idx="1"/>
          </p:nvPr>
        </p:nvSpPr>
        <p:spPr/>
        <p:txBody>
          <a:bodyPr/>
          <a:lstStyle/>
          <a:p>
            <a:r>
              <a:rPr lang="en-US" altLang="en-US" sz="2400"/>
              <a:t>Developed by Eshelman &amp; Schaffer (1992)</a:t>
            </a:r>
          </a:p>
          <a:p>
            <a:r>
              <a:rPr lang="en-US" altLang="en-US" sz="2400"/>
              <a:t>Given two parents where X and Y represent a floating point number, and where X &lt; Y:</a:t>
            </a:r>
          </a:p>
          <a:p>
            <a:pPr lvl="1"/>
            <a:r>
              <a:rPr lang="en-US" altLang="en-US" sz="2000"/>
              <a:t>Parent 1:    X</a:t>
            </a:r>
          </a:p>
          <a:p>
            <a:pPr lvl="1"/>
            <a:r>
              <a:rPr lang="en-US" altLang="en-US" sz="2000"/>
              <a:t>Parent 2:    Y</a:t>
            </a:r>
          </a:p>
          <a:p>
            <a:pPr lvl="1"/>
            <a:r>
              <a:rPr lang="en-US" altLang="en-US" sz="2000"/>
              <a:t>Let </a:t>
            </a:r>
            <a:r>
              <a:rPr lang="en-US" altLang="en-US" sz="2000">
                <a:sym typeface="Symbol" pitchFamily="18" charset="2"/>
              </a:rPr>
              <a:t> = (Y-X), where  = 0.5</a:t>
            </a:r>
            <a:endParaRPr lang="en-US" altLang="en-US" sz="2000"/>
          </a:p>
          <a:p>
            <a:pPr lvl="1"/>
            <a:r>
              <a:rPr lang="en-US" altLang="en-US" sz="2000"/>
              <a:t>Offspring: rnd(X-</a:t>
            </a:r>
            <a:r>
              <a:rPr lang="en-US" altLang="en-US" sz="2000">
                <a:sym typeface="Symbol" pitchFamily="18" charset="2"/>
              </a:rPr>
              <a:t></a:t>
            </a:r>
            <a:r>
              <a:rPr lang="en-US" altLang="en-US" sz="2000"/>
              <a:t>, Y+ </a:t>
            </a:r>
            <a:r>
              <a:rPr lang="en-US" altLang="en-US" sz="2000">
                <a:sym typeface="Symbol" pitchFamily="18" charset="2"/>
              </a:rPr>
              <a:t></a:t>
            </a:r>
            <a:r>
              <a:rPr lang="en-US" altLang="en-US" sz="2000"/>
              <a:t>)</a:t>
            </a:r>
          </a:p>
          <a:p>
            <a:r>
              <a:rPr lang="en-US" altLang="en-US" sz="2400"/>
              <a:t>Of course, if a chromosome contains more than one gene then this operator can be applied to each gene with a probability of P</a:t>
            </a:r>
            <a:r>
              <a:rPr lang="en-US" altLang="en-US" sz="2400" baseline="-25000"/>
              <a:t>blx-</a:t>
            </a:r>
            <a:r>
              <a:rPr lang="en-US" altLang="en-US" sz="2400" baseline="-25000">
                <a:sym typeface="Symbol" pitchFamily="18" charset="2"/>
              </a:rPr>
              <a:t></a:t>
            </a:r>
            <a:r>
              <a:rPr lang="en-US" altLang="en-US" sz="2400"/>
              <a:t>.</a:t>
            </a:r>
          </a:p>
          <a:p>
            <a:endParaRPr lang="en-US" altLang="en-US" sz="2400"/>
          </a:p>
        </p:txBody>
      </p:sp>
    </p:spTree>
    <p:extLst>
      <p:ext uri="{BB962C8B-B14F-4D97-AF65-F5344CB8AC3E}">
        <p14:creationId xmlns:p14="http://schemas.microsoft.com/office/powerpoint/2010/main" val="6645539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r>
              <a:rPr lang="en-US" b="1" dirty="0"/>
              <a:t>Partially Matched Crossover (PMX)</a:t>
            </a:r>
          </a:p>
          <a:p>
            <a:r>
              <a:rPr lang="en-US" dirty="0"/>
              <a:t>PMX is similar to order-based crossover in that it can be used for problems such as the travelling salesman problem. An example is probably the best way to shows how PMX operates. This example is taken from (Goldberg, 1989).</a:t>
            </a:r>
            <a:br>
              <a:rPr lang="en-US" dirty="0"/>
            </a:br>
            <a:endParaRPr lang="tr-TR" dirty="0"/>
          </a:p>
          <a:p>
            <a:r>
              <a:rPr lang="en-US" dirty="0"/>
              <a:t>Given two parents, A and B, two crossover points are chosen.</a:t>
            </a:r>
            <a:br>
              <a:rPr lang="en-US" dirty="0"/>
            </a:br>
            <a:endParaRPr lang="en-US" dirty="0"/>
          </a:p>
          <a:p>
            <a:endParaRPr lang="en-US" dirty="0"/>
          </a:p>
        </p:txBody>
      </p:sp>
      <p:pic>
        <p:nvPicPr>
          <p:cNvPr id="3074" name="Picture 2" descr="http://www.cs.nott.ac.uk/~pszgxk/courses/g5baim/Images/GA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67150"/>
            <a:ext cx="8133161"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8059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r>
              <a:rPr lang="en-US" dirty="0"/>
              <a:t>Now, looking at B, we consider the genes between the crossover site. The first, 2, maps to 5 in parent A. Therefore, we swap gene 2 with gene 5 in parent B. Following the same principle we swap 3 and 6 and 10 and 7.</a:t>
            </a:r>
            <a:br>
              <a:rPr lang="en-US" dirty="0"/>
            </a:br>
            <a:endParaRPr lang="en-US" dirty="0"/>
          </a:p>
          <a:p>
            <a:r>
              <a:rPr lang="en-US" dirty="0"/>
              <a:t>A similar procedure is followed for parent A (swapping 5 and 2, 6 and 3 and 7 and 10). The resulting chromosomes are shown below.</a:t>
            </a:r>
          </a:p>
          <a:p>
            <a:endParaRPr lang="en-US" dirty="0"/>
          </a:p>
        </p:txBody>
      </p:sp>
      <p:sp>
        <p:nvSpPr>
          <p:cNvPr id="4" name="AutoShape 2" descr="http://www.cs.nott.ac.uk/~pszgxk/courses/g5baim/Images/GA05.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4820" name="Picture 4" descr="http://www.cs.nott.ac.uk/~pszgxk/courses/g5baim/Images/GA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29" y="4343400"/>
            <a:ext cx="883176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663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4C9167-081F-4756-96A3-8B405BEB9596}" type="slidenum">
              <a:rPr lang="en-US" altLang="en-US"/>
              <a:pPr/>
              <a:t>49</a:t>
            </a:fld>
            <a:endParaRPr lang="en-US" altLang="en-US"/>
          </a:p>
        </p:txBody>
      </p:sp>
      <p:sp>
        <p:nvSpPr>
          <p:cNvPr id="162818" name="Rectangle 2"/>
          <p:cNvSpPr>
            <a:spLocks noGrp="1" noChangeArrowheads="1"/>
          </p:cNvSpPr>
          <p:nvPr>
            <p:ph type="title"/>
          </p:nvPr>
        </p:nvSpPr>
        <p:spPr>
          <a:xfrm>
            <a:off x="457200" y="277813"/>
            <a:ext cx="8229600" cy="788987"/>
          </a:xfrm>
        </p:spPr>
        <p:txBody>
          <a:bodyPr/>
          <a:lstStyle/>
          <a:p>
            <a:pPr algn="ctr"/>
            <a:r>
              <a:rPr lang="en-US" altLang="en-US" sz="4000" b="1" u="sng"/>
              <a:t>Elitism</a:t>
            </a:r>
            <a:r>
              <a:rPr lang="en-US" altLang="en-US" sz="4600"/>
              <a:t>	</a:t>
            </a:r>
          </a:p>
        </p:txBody>
      </p:sp>
      <p:sp>
        <p:nvSpPr>
          <p:cNvPr id="162819" name="Rectangle 3"/>
          <p:cNvSpPr>
            <a:spLocks noGrp="1" noChangeArrowheads="1"/>
          </p:cNvSpPr>
          <p:nvPr>
            <p:ph type="body" idx="1"/>
          </p:nvPr>
        </p:nvSpPr>
        <p:spPr>
          <a:xfrm>
            <a:off x="685800" y="1219200"/>
            <a:ext cx="7620000" cy="4724400"/>
          </a:xfrm>
        </p:spPr>
        <p:txBody>
          <a:bodyPr/>
          <a:lstStyle/>
          <a:p>
            <a:pPr>
              <a:lnSpc>
                <a:spcPct val="90000"/>
              </a:lnSpc>
              <a:buFont typeface="Wingdings" pitchFamily="2" charset="2"/>
              <a:buNone/>
            </a:pPr>
            <a:r>
              <a:rPr lang="en-US" altLang="en-US" sz="2800" i="1">
                <a:solidFill>
                  <a:schemeClr val="tx2"/>
                </a:solidFill>
              </a:rPr>
              <a:t>   Elitism is a method which copies the best chromosome to the new offspring population before crossover and mutation.</a:t>
            </a:r>
          </a:p>
          <a:p>
            <a:pPr>
              <a:lnSpc>
                <a:spcPct val="90000"/>
              </a:lnSpc>
              <a:buFont typeface="Wingdings" pitchFamily="2" charset="2"/>
              <a:buNone/>
            </a:pPr>
            <a:endParaRPr lang="en-US" altLang="en-US" sz="2400"/>
          </a:p>
          <a:p>
            <a:pPr>
              <a:lnSpc>
                <a:spcPct val="90000"/>
              </a:lnSpc>
            </a:pPr>
            <a:r>
              <a:rPr lang="en-US" altLang="en-US" sz="2400"/>
              <a:t>When creating a new population by crossover or mutation the best chromosome might be lost. </a:t>
            </a:r>
          </a:p>
          <a:p>
            <a:pPr>
              <a:lnSpc>
                <a:spcPct val="90000"/>
              </a:lnSpc>
              <a:buFont typeface="Wingdings" pitchFamily="2" charset="2"/>
              <a:buNone/>
            </a:pPr>
            <a:endParaRPr lang="en-US" altLang="en-US" sz="2400"/>
          </a:p>
          <a:p>
            <a:pPr>
              <a:lnSpc>
                <a:spcPct val="90000"/>
              </a:lnSpc>
            </a:pPr>
            <a:r>
              <a:rPr lang="en-US" altLang="en-US" sz="2400"/>
              <a:t>Forces GAs to retain some number of the best individuals at each generation.</a:t>
            </a:r>
          </a:p>
          <a:p>
            <a:pPr>
              <a:lnSpc>
                <a:spcPct val="90000"/>
              </a:lnSpc>
            </a:pPr>
            <a:endParaRPr lang="en-US" altLang="en-US" sz="2400"/>
          </a:p>
          <a:p>
            <a:pPr>
              <a:lnSpc>
                <a:spcPct val="90000"/>
              </a:lnSpc>
            </a:pPr>
            <a:r>
              <a:rPr lang="en-US" altLang="en-US" sz="2400"/>
              <a:t>Has been found that elitism significantly improves performance.</a:t>
            </a:r>
          </a:p>
          <a:p>
            <a:pPr>
              <a:lnSpc>
                <a:spcPct val="90000"/>
              </a:lnSpc>
              <a:buFont typeface="Wingdings" pitchFamily="2" charset="2"/>
              <a:buNone/>
            </a:pPr>
            <a:endParaRPr lang="en-US" altLang="en-US" sz="2400"/>
          </a:p>
        </p:txBody>
      </p:sp>
    </p:spTree>
    <p:extLst>
      <p:ext uri="{BB962C8B-B14F-4D97-AF65-F5344CB8AC3E}">
        <p14:creationId xmlns:p14="http://schemas.microsoft.com/office/powerpoint/2010/main" val="2279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D31A10-7C85-44CC-9D98-EE7BBB6BA3BD}" type="slidenum">
              <a:rPr lang="en-US" altLang="en-US"/>
              <a:pPr/>
              <a:t>5</a:t>
            </a:fld>
            <a:endParaRPr lang="en-US" altLang="en-US"/>
          </a:p>
        </p:txBody>
      </p:sp>
      <p:sp>
        <p:nvSpPr>
          <p:cNvPr id="13314" name="Rectangle 2"/>
          <p:cNvSpPr>
            <a:spLocks noGrp="1" noChangeArrowheads="1"/>
          </p:cNvSpPr>
          <p:nvPr>
            <p:ph type="title"/>
          </p:nvPr>
        </p:nvSpPr>
        <p:spPr>
          <a:xfrm>
            <a:off x="457200" y="277813"/>
            <a:ext cx="8229600" cy="866775"/>
          </a:xfrm>
        </p:spPr>
        <p:txBody>
          <a:bodyPr/>
          <a:lstStyle/>
          <a:p>
            <a:r>
              <a:rPr lang="en-US" altLang="en-US" sz="2900" b="1"/>
              <a:t> </a:t>
            </a:r>
            <a:r>
              <a:rPr lang="en-US" altLang="en-US" sz="3600" b="1" u="sng"/>
              <a:t>Darwin’s Principle Of Natural Selection</a:t>
            </a:r>
            <a:r>
              <a:rPr lang="en-US" altLang="en-US" sz="2900" b="1"/>
              <a:t>	</a:t>
            </a:r>
          </a:p>
        </p:txBody>
      </p:sp>
      <p:sp>
        <p:nvSpPr>
          <p:cNvPr id="13315" name="Rectangle 3"/>
          <p:cNvSpPr>
            <a:spLocks noGrp="1" noChangeArrowheads="1"/>
          </p:cNvSpPr>
          <p:nvPr>
            <p:ph type="body" idx="1"/>
          </p:nvPr>
        </p:nvSpPr>
        <p:spPr>
          <a:xfrm>
            <a:off x="533400" y="1295400"/>
            <a:ext cx="8077200" cy="4648200"/>
          </a:xfrm>
        </p:spPr>
        <p:txBody>
          <a:bodyPr/>
          <a:lstStyle/>
          <a:p>
            <a:pPr>
              <a:lnSpc>
                <a:spcPct val="90000"/>
              </a:lnSpc>
            </a:pPr>
            <a:r>
              <a:rPr lang="en-US" altLang="en-US" sz="2400"/>
              <a:t>IF there are organisms that reproduce, and </a:t>
            </a:r>
          </a:p>
          <a:p>
            <a:pPr>
              <a:lnSpc>
                <a:spcPct val="90000"/>
              </a:lnSpc>
            </a:pPr>
            <a:r>
              <a:rPr lang="en-US" altLang="en-US" sz="2400"/>
              <a:t>IF offsprings inherit traits from their progenitors, and </a:t>
            </a:r>
          </a:p>
          <a:p>
            <a:pPr>
              <a:lnSpc>
                <a:spcPct val="90000"/>
              </a:lnSpc>
            </a:pPr>
            <a:r>
              <a:rPr lang="en-US" altLang="en-US" sz="2400"/>
              <a:t>IF there is variability of traits, and </a:t>
            </a:r>
          </a:p>
          <a:p>
            <a:pPr>
              <a:lnSpc>
                <a:spcPct val="90000"/>
              </a:lnSpc>
            </a:pPr>
            <a:r>
              <a:rPr lang="en-US" altLang="en-US" sz="2400"/>
              <a:t>IF the environment cannot support all members of a growing population, </a:t>
            </a:r>
          </a:p>
          <a:p>
            <a:pPr>
              <a:lnSpc>
                <a:spcPct val="90000"/>
              </a:lnSpc>
            </a:pPr>
            <a:r>
              <a:rPr lang="en-US" altLang="en-US" sz="2400"/>
              <a:t>THEN those members of the population with less-adaptive traits (determined by the environment) will die out, and </a:t>
            </a:r>
          </a:p>
          <a:p>
            <a:pPr>
              <a:lnSpc>
                <a:spcPct val="90000"/>
              </a:lnSpc>
            </a:pPr>
            <a:r>
              <a:rPr lang="en-US" altLang="en-US" sz="2400"/>
              <a:t>THEN those members with more-adaptive traits (determined by the environment) will thrive </a:t>
            </a:r>
          </a:p>
          <a:p>
            <a:pPr>
              <a:lnSpc>
                <a:spcPct val="90000"/>
              </a:lnSpc>
              <a:buFont typeface="Wingdings" pitchFamily="2" charset="2"/>
              <a:buNone/>
            </a:pPr>
            <a:endParaRPr lang="en-US" altLang="en-US" sz="2400"/>
          </a:p>
          <a:p>
            <a:pPr algn="ctr">
              <a:lnSpc>
                <a:spcPct val="90000"/>
              </a:lnSpc>
              <a:buFont typeface="Wingdings" pitchFamily="2" charset="2"/>
              <a:buNone/>
            </a:pPr>
            <a:r>
              <a:rPr lang="en-US" altLang="en-US" sz="2400"/>
              <a:t>The result is the evolution of </a:t>
            </a:r>
            <a:r>
              <a:rPr lang="en-US" altLang="en-US" sz="2400">
                <a:solidFill>
                  <a:schemeClr val="tx2"/>
                </a:solidFill>
                <a:hlinkClick r:id="rId2" tooltip="Species"/>
              </a:rPr>
              <a:t>species</a:t>
            </a:r>
            <a:r>
              <a:rPr lang="en-US" altLang="en-US" sz="2400">
                <a:solidFill>
                  <a:schemeClr val="tx2"/>
                </a:solidFill>
              </a:rPr>
              <a:t>.</a:t>
            </a:r>
            <a:r>
              <a:rPr lang="en-US" altLang="en-US" sz="2400"/>
              <a:t> </a:t>
            </a:r>
          </a:p>
        </p:txBody>
      </p:sp>
    </p:spTree>
    <p:extLst>
      <p:ext uri="{BB962C8B-B14F-4D97-AF65-F5344CB8AC3E}">
        <p14:creationId xmlns:p14="http://schemas.microsoft.com/office/powerpoint/2010/main" val="10615655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34FE63-89C6-4A53-868F-3CE56A15F218}" type="slidenum">
              <a:rPr lang="en-US" altLang="en-US"/>
              <a:pPr/>
              <a:t>50</a:t>
            </a:fld>
            <a:endParaRPr lang="en-US" altLang="en-US"/>
          </a:p>
        </p:txBody>
      </p:sp>
      <p:sp>
        <p:nvSpPr>
          <p:cNvPr id="31749" name="Rectangle 5"/>
          <p:cNvSpPr>
            <a:spLocks noGrp="1" noChangeArrowheads="1"/>
          </p:cNvSpPr>
          <p:nvPr>
            <p:ph type="title"/>
          </p:nvPr>
        </p:nvSpPr>
        <p:spPr>
          <a:xfrm>
            <a:off x="457200" y="277813"/>
            <a:ext cx="8229600" cy="636587"/>
          </a:xfrm>
        </p:spPr>
        <p:txBody>
          <a:bodyPr>
            <a:normAutofit fontScale="90000"/>
          </a:bodyPr>
          <a:lstStyle/>
          <a:p>
            <a:pPr algn="ctr"/>
            <a:r>
              <a:rPr lang="en-US" altLang="en-US" sz="4000" b="1" u="sng"/>
              <a:t>Mutation</a:t>
            </a:r>
          </a:p>
        </p:txBody>
      </p:sp>
      <p:sp>
        <p:nvSpPr>
          <p:cNvPr id="31750" name="Rectangle 6"/>
          <p:cNvSpPr>
            <a:spLocks noGrp="1" noChangeArrowheads="1"/>
          </p:cNvSpPr>
          <p:nvPr>
            <p:ph type="body" idx="1"/>
          </p:nvPr>
        </p:nvSpPr>
        <p:spPr>
          <a:xfrm>
            <a:off x="457200" y="1219200"/>
            <a:ext cx="8229600" cy="4911725"/>
          </a:xfrm>
        </p:spPr>
        <p:txBody>
          <a:bodyPr/>
          <a:lstStyle/>
          <a:p>
            <a:pPr>
              <a:buFont typeface="Wingdings" pitchFamily="2" charset="2"/>
              <a:buNone/>
            </a:pPr>
            <a:r>
              <a:rPr lang="en-US" altLang="en-US" sz="2800" i="1"/>
              <a:t>   </a:t>
            </a:r>
            <a:r>
              <a:rPr lang="en-US" altLang="en-US" sz="2800" i="1">
                <a:solidFill>
                  <a:schemeClr val="tx2"/>
                </a:solidFill>
              </a:rPr>
              <a:t>It is the process by which a string is deliberately changed so as to maintain diversity in the population set.</a:t>
            </a:r>
          </a:p>
          <a:p>
            <a:pPr>
              <a:buFont typeface="Wingdings" pitchFamily="2" charset="2"/>
              <a:buNone/>
            </a:pPr>
            <a:endParaRPr lang="en-US" altLang="en-US" sz="2800" i="1">
              <a:solidFill>
                <a:schemeClr val="tx2"/>
              </a:solidFill>
            </a:endParaRPr>
          </a:p>
          <a:p>
            <a:pPr>
              <a:buFont typeface="Wingdings" pitchFamily="2" charset="2"/>
              <a:buNone/>
            </a:pPr>
            <a:r>
              <a:rPr lang="en-US" altLang="en-US" sz="2800" i="1">
                <a:solidFill>
                  <a:schemeClr val="tx2"/>
                </a:solidFill>
              </a:rPr>
              <a:t>   </a:t>
            </a:r>
            <a:r>
              <a:rPr lang="en-US" altLang="en-US" sz="2400"/>
              <a:t>We saw in the giraffes’ example, that mutations could be beneficial.</a:t>
            </a:r>
          </a:p>
          <a:p>
            <a:pPr>
              <a:buFont typeface="Wingdings" pitchFamily="2" charset="2"/>
              <a:buNone/>
            </a:pPr>
            <a:endParaRPr lang="en-US" altLang="en-US" sz="2400"/>
          </a:p>
          <a:p>
            <a:pPr>
              <a:buFont typeface="Wingdings" pitchFamily="2" charset="2"/>
              <a:buNone/>
            </a:pPr>
            <a:r>
              <a:rPr lang="en-US" altLang="en-US" sz="2800" b="1" i="1">
                <a:solidFill>
                  <a:schemeClr val="tx2"/>
                </a:solidFill>
              </a:rPr>
              <a:t>   </a:t>
            </a:r>
            <a:r>
              <a:rPr lang="en-US" altLang="en-US" sz="2800" b="1" i="1">
                <a:solidFill>
                  <a:srgbClr val="CC3300"/>
                </a:solidFill>
              </a:rPr>
              <a:t>Mutation Probability-</a:t>
            </a:r>
            <a:r>
              <a:rPr lang="en-US" altLang="en-US" i="1"/>
              <a:t> </a:t>
            </a:r>
            <a:r>
              <a:rPr lang="en-US" altLang="en-US" sz="2400"/>
              <a:t>determines how often the parts of a chromosome will be mutated.</a:t>
            </a:r>
            <a:r>
              <a:rPr lang="en-US" altLang="en-US"/>
              <a:t> </a:t>
            </a:r>
          </a:p>
        </p:txBody>
      </p:sp>
    </p:spTree>
    <p:extLst>
      <p:ext uri="{BB962C8B-B14F-4D97-AF65-F5344CB8AC3E}">
        <p14:creationId xmlns:p14="http://schemas.microsoft.com/office/powerpoint/2010/main" val="1114391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p>
            <a:fld id="{0D296314-CE8C-40B7-9205-0397996A43FA}" type="slidenum">
              <a:rPr lang="en-US" altLang="en-US"/>
              <a:pPr/>
              <a:t>51</a:t>
            </a:fld>
            <a:endParaRPr lang="en-US" altLang="en-US"/>
          </a:p>
        </p:txBody>
      </p:sp>
      <p:sp>
        <p:nvSpPr>
          <p:cNvPr id="37890" name="Rectangle 2"/>
          <p:cNvSpPr>
            <a:spLocks noGrp="1" noChangeArrowheads="1"/>
          </p:cNvSpPr>
          <p:nvPr>
            <p:ph type="title"/>
          </p:nvPr>
        </p:nvSpPr>
        <p:spPr/>
        <p:txBody>
          <a:bodyPr/>
          <a:lstStyle/>
          <a:p>
            <a:pPr algn="ctr"/>
            <a:r>
              <a:rPr lang="en-US" altLang="en-US" sz="4000" b="1" u="sng"/>
              <a:t>Example Of Mutation</a:t>
            </a:r>
          </a:p>
        </p:txBody>
      </p:sp>
      <p:sp>
        <p:nvSpPr>
          <p:cNvPr id="37891" name="Rectangle 3"/>
          <p:cNvSpPr>
            <a:spLocks noGrp="1" noChangeArrowheads="1"/>
          </p:cNvSpPr>
          <p:nvPr>
            <p:ph type="body" sz="half" idx="1"/>
          </p:nvPr>
        </p:nvSpPr>
        <p:spPr>
          <a:xfrm>
            <a:off x="457200" y="1600200"/>
            <a:ext cx="8229600" cy="4530725"/>
          </a:xfrm>
        </p:spPr>
        <p:txBody>
          <a:bodyPr/>
          <a:lstStyle/>
          <a:p>
            <a:r>
              <a:rPr lang="en-US" altLang="en-US" sz="2400"/>
              <a:t>For  chromosomes using Binary Encoding, randomly selected bits are inverted.</a:t>
            </a:r>
          </a:p>
        </p:txBody>
      </p:sp>
      <p:graphicFrame>
        <p:nvGraphicFramePr>
          <p:cNvPr id="37926" name="Group 38"/>
          <p:cNvGraphicFramePr>
            <a:graphicFrameLocks noGrp="1"/>
          </p:cNvGraphicFramePr>
          <p:nvPr>
            <p:ph sz="half" idx="2"/>
          </p:nvPr>
        </p:nvGraphicFramePr>
        <p:xfrm>
          <a:off x="1676400" y="3048000"/>
          <a:ext cx="5943600" cy="1897063"/>
        </p:xfrm>
        <a:graphic>
          <a:graphicData uri="http://schemas.openxmlformats.org/drawingml/2006/table">
            <a:tbl>
              <a:tblPr/>
              <a:tblGrid>
                <a:gridCol w="2209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935038">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Offspring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1101</a:t>
                      </a:r>
                      <a:r>
                        <a:rPr kumimoji="0" lang="en-US" altLang="en-US" sz="1800" b="1" i="0" u="none" strike="noStrike" cap="none" normalizeH="0" baseline="0">
                          <a:ln>
                            <a:noFill/>
                          </a:ln>
                          <a:solidFill>
                            <a:srgbClr val="FF3300"/>
                          </a:solidFill>
                          <a:effectLst/>
                          <a:latin typeface="Arial" pitchFamily="34" charset="0"/>
                        </a:rPr>
                        <a:t>1</a:t>
                      </a:r>
                      <a:r>
                        <a:rPr kumimoji="0" lang="en-US" altLang="en-US" sz="1800" b="1" i="0" u="none" strike="noStrike" cap="none" normalizeH="0" baseline="0">
                          <a:ln>
                            <a:noFill/>
                          </a:ln>
                          <a:solidFill>
                            <a:schemeClr val="tx1"/>
                          </a:solidFill>
                          <a:effectLst/>
                          <a:latin typeface="Arial" pitchFamily="34" charset="0"/>
                        </a:rPr>
                        <a:t> 00100 1</a:t>
                      </a:r>
                      <a:r>
                        <a:rPr kumimoji="0" lang="en-US" altLang="en-US" sz="1800" b="1" i="0" u="none" strike="noStrike" cap="none" normalizeH="0" baseline="0">
                          <a:ln>
                            <a:noFill/>
                          </a:ln>
                          <a:solidFill>
                            <a:srgbClr val="FF3300"/>
                          </a:solidFill>
                          <a:effectLst/>
                          <a:latin typeface="Arial" pitchFamily="34" charset="0"/>
                        </a:rPr>
                        <a:t>1</a:t>
                      </a:r>
                      <a:r>
                        <a:rPr kumimoji="0" lang="en-US" altLang="en-US" sz="1800" b="1" i="0" u="none" strike="noStrike" cap="none" normalizeH="0" baseline="0">
                          <a:ln>
                            <a:noFill/>
                          </a:ln>
                          <a:solidFill>
                            <a:schemeClr val="tx1"/>
                          </a:solidFill>
                          <a:effectLst/>
                          <a:latin typeface="Arial" pitchFamily="34" charset="0"/>
                        </a:rPr>
                        <a:t>0110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2025">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Mutated Offspring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accent1"/>
                        </a:buClr>
                        <a:buSzPct val="65000"/>
                        <a:buFont typeface="Wingdings" pitchFamily="2" charset="2"/>
                        <a:defRPr sz="2600">
                          <a:solidFill>
                            <a:schemeClr val="tx1"/>
                          </a:solidFill>
                          <a:latin typeface="Arial" pitchFamily="34" charset="0"/>
                        </a:defRPr>
                      </a:lvl1pPr>
                      <a:lvl2pPr indent="-112713" algn="l">
                        <a:spcBef>
                          <a:spcPct val="20000"/>
                        </a:spcBef>
                        <a:buClr>
                          <a:schemeClr val="accent2"/>
                        </a:buClr>
                        <a:buSzPct val="60000"/>
                        <a:buFont typeface="Wingdings" pitchFamily="2" charset="2"/>
                        <a:defRPr sz="2200">
                          <a:solidFill>
                            <a:schemeClr val="tx1"/>
                          </a:solidFill>
                          <a:latin typeface="Arial" pitchFamily="34" charset="0"/>
                        </a:defRPr>
                      </a:lvl2pPr>
                      <a:lvl3pPr indent="-242888" algn="l">
                        <a:spcBef>
                          <a:spcPct val="20000"/>
                        </a:spcBef>
                        <a:buClr>
                          <a:schemeClr val="accent1"/>
                        </a:buClr>
                        <a:buSzPct val="65000"/>
                        <a:buFont typeface="Wingdings" pitchFamily="2" charset="2"/>
                        <a:defRPr sz="2000">
                          <a:solidFill>
                            <a:schemeClr val="tx1"/>
                          </a:solidFill>
                          <a:latin typeface="Arial" pitchFamily="34" charset="0"/>
                        </a:defRPr>
                      </a:lvl3pPr>
                      <a:lvl4pPr indent="-347663" algn="l">
                        <a:spcBef>
                          <a:spcPct val="20000"/>
                        </a:spcBef>
                        <a:buClr>
                          <a:schemeClr val="accent2"/>
                        </a:buClr>
                        <a:buSzPct val="70000"/>
                        <a:buFont typeface="Wingdings" pitchFamily="2" charset="2"/>
                        <a:defRPr>
                          <a:solidFill>
                            <a:schemeClr val="tx1"/>
                          </a:solidFill>
                          <a:latin typeface="Arial" pitchFamily="34" charset="0"/>
                        </a:defRPr>
                      </a:lvl4pPr>
                      <a:lvl5pPr indent="-487363" algn="l">
                        <a:spcBef>
                          <a:spcPct val="20000"/>
                        </a:spcBef>
                        <a:buClr>
                          <a:schemeClr val="accent1"/>
                        </a:buClr>
                        <a:buSzPct val="75000"/>
                        <a:buFont typeface="Wingdings" pitchFamily="2" charset="2"/>
                        <a:defRPr>
                          <a:solidFill>
                            <a:schemeClr val="tx1"/>
                          </a:solidFill>
                          <a:latin typeface="Arial" pitchFamily="34" charset="0"/>
                        </a:defRPr>
                      </a:lvl5pPr>
                      <a:lvl6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6pPr>
                      <a:lvl7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7pPr>
                      <a:lvl8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8pPr>
                      <a:lvl9pPr indent="-487363" fontAlgn="base">
                        <a:spcBef>
                          <a:spcPct val="20000"/>
                        </a:spcBef>
                        <a:spcAft>
                          <a:spcPct val="0"/>
                        </a:spcAft>
                        <a:buClr>
                          <a:schemeClr val="accent1"/>
                        </a:buClr>
                        <a:buSzPct val="75000"/>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en-US" sz="1800" b="1" i="0" u="none" strike="noStrike" cap="none" normalizeH="0" baseline="0">
                          <a:ln>
                            <a:noFill/>
                          </a:ln>
                          <a:solidFill>
                            <a:schemeClr val="tx1"/>
                          </a:solidFill>
                          <a:effectLst/>
                          <a:latin typeface="Arial" pitchFamily="34" charset="0"/>
                        </a:rPr>
                        <a:t>1101</a:t>
                      </a:r>
                      <a:r>
                        <a:rPr kumimoji="0" lang="en-US" altLang="en-US" sz="1800" b="1" i="0" u="none" strike="noStrike" cap="none" normalizeH="0" baseline="0">
                          <a:ln>
                            <a:noFill/>
                          </a:ln>
                          <a:solidFill>
                            <a:srgbClr val="FF3300"/>
                          </a:solidFill>
                          <a:effectLst/>
                          <a:latin typeface="Arial" pitchFamily="34" charset="0"/>
                        </a:rPr>
                        <a:t>0 </a:t>
                      </a:r>
                      <a:r>
                        <a:rPr kumimoji="0" lang="en-US" altLang="en-US" sz="1800" b="1" i="0" u="none" strike="noStrike" cap="none" normalizeH="0" baseline="0">
                          <a:ln>
                            <a:noFill/>
                          </a:ln>
                          <a:solidFill>
                            <a:schemeClr val="tx1"/>
                          </a:solidFill>
                          <a:effectLst/>
                          <a:latin typeface="Arial" pitchFamily="34" charset="0"/>
                        </a:rPr>
                        <a:t>00100 1</a:t>
                      </a:r>
                      <a:r>
                        <a:rPr kumimoji="0" lang="en-US" altLang="en-US" sz="1800" b="1" i="0" u="none" strike="noStrike" cap="none" normalizeH="0" baseline="0">
                          <a:ln>
                            <a:noFill/>
                          </a:ln>
                          <a:solidFill>
                            <a:srgbClr val="FF3300"/>
                          </a:solidFill>
                          <a:effectLst/>
                          <a:latin typeface="Arial" pitchFamily="34" charset="0"/>
                        </a:rPr>
                        <a:t>0</a:t>
                      </a:r>
                      <a:r>
                        <a:rPr kumimoji="0" lang="en-US" altLang="en-US" sz="1800" b="1" i="0" u="none" strike="noStrike" cap="none" normalizeH="0" baseline="0">
                          <a:ln>
                            <a:noFill/>
                          </a:ln>
                          <a:solidFill>
                            <a:schemeClr val="tx1"/>
                          </a:solidFill>
                          <a:effectLst/>
                          <a:latin typeface="Arial" pitchFamily="34" charset="0"/>
                        </a:rPr>
                        <a:t>0110</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en-US" sz="1800" b="1"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7927" name="Text Box 39"/>
          <p:cNvSpPr txBox="1">
            <a:spLocks noChangeArrowheads="1"/>
          </p:cNvSpPr>
          <p:nvPr/>
        </p:nvSpPr>
        <p:spPr bwMode="auto">
          <a:xfrm>
            <a:off x="152400" y="5334000"/>
            <a:ext cx="8763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800">
                <a:solidFill>
                  <a:srgbClr val="CC3300"/>
                </a:solidFill>
              </a:rPr>
              <a:t>NOTE: The number of bits to be inverted depends on the Mutation Probability.</a:t>
            </a:r>
          </a:p>
        </p:txBody>
      </p:sp>
    </p:spTree>
    <p:extLst>
      <p:ext uri="{BB962C8B-B14F-4D97-AF65-F5344CB8AC3E}">
        <p14:creationId xmlns:p14="http://schemas.microsoft.com/office/powerpoint/2010/main" val="19972199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Selection Who Survives</a:t>
            </a:r>
          </a:p>
        </p:txBody>
      </p:sp>
      <p:sp>
        <p:nvSpPr>
          <p:cNvPr id="40963" name="Rectangle 3"/>
          <p:cNvSpPr>
            <a:spLocks noGrp="1" noChangeArrowheads="1"/>
          </p:cNvSpPr>
          <p:nvPr>
            <p:ph type="body" idx="1"/>
          </p:nvPr>
        </p:nvSpPr>
        <p:spPr/>
        <p:txBody>
          <a:bodyPr/>
          <a:lstStyle/>
          <a:p>
            <a:r>
              <a:rPr lang="en-US" altLang="en-US" sz="2400" dirty="0"/>
              <a:t>Basically, there are two types of GAs commonly used.</a:t>
            </a:r>
          </a:p>
          <a:p>
            <a:r>
              <a:rPr lang="en-US" altLang="en-US" sz="2400" dirty="0"/>
              <a:t>These GAs are characterized by the type of replacement strategies they use. </a:t>
            </a:r>
          </a:p>
          <a:p>
            <a:r>
              <a:rPr lang="en-US" altLang="en-US" sz="2400" dirty="0"/>
              <a:t>A </a:t>
            </a:r>
            <a:r>
              <a:rPr lang="en-US" altLang="en-US" sz="2400" u="sng" dirty="0"/>
              <a:t>Generational</a:t>
            </a:r>
            <a:r>
              <a:rPr lang="en-US" altLang="en-US" sz="2400" dirty="0"/>
              <a:t> GA uses a (</a:t>
            </a:r>
            <a:r>
              <a:rPr lang="en-US" altLang="en-US" sz="2400" dirty="0">
                <a:sym typeface="Symbol" pitchFamily="18" charset="2"/>
              </a:rPr>
              <a:t>,) replacement strategy where the offspring replace the parents.</a:t>
            </a:r>
          </a:p>
          <a:p>
            <a:r>
              <a:rPr lang="en-US" altLang="en-US" sz="2400" dirty="0">
                <a:sym typeface="Symbol" pitchFamily="18" charset="2"/>
              </a:rPr>
              <a:t>A </a:t>
            </a:r>
            <a:r>
              <a:rPr lang="en-US" altLang="en-US" sz="2400" u="sng" dirty="0">
                <a:sym typeface="Symbol" pitchFamily="18" charset="2"/>
              </a:rPr>
              <a:t>Steady-State</a:t>
            </a:r>
            <a:r>
              <a:rPr lang="en-US" altLang="en-US" sz="2400" dirty="0">
                <a:sym typeface="Symbol" pitchFamily="18" charset="2"/>
              </a:rPr>
              <a:t> GA usually will select two parents, create 1-2 offspring which will replace the 1-2 worst individuals in the current population </a:t>
            </a:r>
            <a:r>
              <a:rPr lang="en-US" altLang="en-US" sz="2400" b="1" i="1" dirty="0">
                <a:sym typeface="Symbol" pitchFamily="18" charset="2"/>
              </a:rPr>
              <a:t>even if the offspring are worse than the individuals they replace</a:t>
            </a:r>
            <a:r>
              <a:rPr lang="en-US" altLang="en-US" sz="2400" dirty="0">
                <a:sym typeface="Symbol" pitchFamily="18" charset="2"/>
              </a:rPr>
              <a:t>.</a:t>
            </a:r>
          </a:p>
        </p:txBody>
      </p:sp>
    </p:spTree>
    <p:extLst>
      <p:ext uri="{BB962C8B-B14F-4D97-AF65-F5344CB8AC3E}">
        <p14:creationId xmlns:p14="http://schemas.microsoft.com/office/powerpoint/2010/main" val="2344117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z="2800"/>
              <a:t>Genetic Algorithm:</a:t>
            </a:r>
            <a:br>
              <a:rPr lang="en-US" altLang="en-US" sz="2800"/>
            </a:br>
            <a:r>
              <a:rPr lang="en-US" altLang="en-US" sz="2800"/>
              <a:t>Example by Hand</a:t>
            </a:r>
          </a:p>
        </p:txBody>
      </p:sp>
      <p:sp>
        <p:nvSpPr>
          <p:cNvPr id="38915" name="Rectangle 3"/>
          <p:cNvSpPr>
            <a:spLocks noGrp="1" noChangeArrowheads="1"/>
          </p:cNvSpPr>
          <p:nvPr>
            <p:ph type="body" idx="1"/>
          </p:nvPr>
        </p:nvSpPr>
        <p:spPr/>
        <p:txBody>
          <a:bodyPr/>
          <a:lstStyle/>
          <a:p>
            <a:r>
              <a:rPr lang="en-US" altLang="en-US" sz="2400"/>
              <a:t>Now that we have an understanding of the various parts of a GA let’s evolve a simple GA (SGA) by hand.</a:t>
            </a:r>
          </a:p>
          <a:p>
            <a:r>
              <a:rPr lang="en-US" altLang="en-US" sz="2400"/>
              <a:t>A SGA is :</a:t>
            </a:r>
          </a:p>
          <a:p>
            <a:pPr lvl="1"/>
            <a:r>
              <a:rPr lang="en-US" altLang="en-US" sz="2000"/>
              <a:t>binary-coded, </a:t>
            </a:r>
          </a:p>
          <a:p>
            <a:pPr lvl="1"/>
            <a:r>
              <a:rPr lang="en-US" altLang="en-US" sz="2000"/>
              <a:t>Uses proportionate selection</a:t>
            </a:r>
          </a:p>
          <a:p>
            <a:pPr lvl="1"/>
            <a:r>
              <a:rPr lang="en-US" altLang="en-US" sz="2000"/>
              <a:t>uses single-point crossover (with a crossover usage rate between 0.6-1.0), </a:t>
            </a:r>
          </a:p>
          <a:p>
            <a:pPr lvl="1"/>
            <a:r>
              <a:rPr lang="en-US" altLang="en-US" sz="2000"/>
              <a:t>uses a small mutation rate, and </a:t>
            </a:r>
          </a:p>
          <a:p>
            <a:pPr lvl="1"/>
            <a:r>
              <a:rPr lang="en-US" altLang="en-US" sz="2000"/>
              <a:t>is generational.</a:t>
            </a:r>
          </a:p>
          <a:p>
            <a:pPr lvl="1"/>
            <a:endParaRPr lang="en-US" altLang="en-US" sz="2000"/>
          </a:p>
        </p:txBody>
      </p:sp>
    </p:spTree>
    <p:extLst>
      <p:ext uri="{BB962C8B-B14F-4D97-AF65-F5344CB8AC3E}">
        <p14:creationId xmlns:p14="http://schemas.microsoft.com/office/powerpoint/2010/main" val="5685249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Example</a:t>
            </a:r>
          </a:p>
        </p:txBody>
      </p:sp>
      <p:sp>
        <p:nvSpPr>
          <p:cNvPr id="41987" name="Rectangle 3"/>
          <p:cNvSpPr>
            <a:spLocks noGrp="1" noChangeArrowheads="1"/>
          </p:cNvSpPr>
          <p:nvPr>
            <p:ph type="body" idx="1"/>
          </p:nvPr>
        </p:nvSpPr>
        <p:spPr/>
        <p:txBody>
          <a:bodyPr/>
          <a:lstStyle/>
          <a:p>
            <a:r>
              <a:rPr lang="en-US" altLang="en-US" sz="2400"/>
              <a:t>The SGA for our example will use:</a:t>
            </a:r>
          </a:p>
          <a:p>
            <a:pPr lvl="1"/>
            <a:r>
              <a:rPr lang="en-US" altLang="en-US" sz="2000"/>
              <a:t>A population size of 6,</a:t>
            </a:r>
          </a:p>
          <a:p>
            <a:pPr lvl="1"/>
            <a:r>
              <a:rPr lang="en-US" altLang="en-US" sz="2000"/>
              <a:t>A crossover usage rate of 1.0, and</a:t>
            </a:r>
          </a:p>
          <a:p>
            <a:pPr lvl="1"/>
            <a:r>
              <a:rPr lang="en-US" altLang="en-US" sz="2000"/>
              <a:t>A mutation rate of 1/7.</a:t>
            </a:r>
          </a:p>
          <a:p>
            <a:r>
              <a:rPr lang="en-US" altLang="en-US" sz="2400"/>
              <a:t>Let’s try to solve the following problem</a:t>
            </a:r>
          </a:p>
          <a:p>
            <a:pPr lvl="1"/>
            <a:r>
              <a:rPr lang="en-US" altLang="en-US" sz="2000"/>
              <a:t>f(x) = x</a:t>
            </a:r>
            <a:r>
              <a:rPr lang="en-US" altLang="en-US" sz="2000" baseline="30000"/>
              <a:t>2</a:t>
            </a:r>
            <a:r>
              <a:rPr lang="en-US" altLang="en-US" sz="2000"/>
              <a:t>, where -2.0 </a:t>
            </a:r>
            <a:r>
              <a:rPr lang="en-US" altLang="en-US" sz="2000">
                <a:sym typeface="Symbol" pitchFamily="18" charset="2"/>
              </a:rPr>
              <a:t> x  2.0,</a:t>
            </a:r>
          </a:p>
          <a:p>
            <a:pPr lvl="1"/>
            <a:r>
              <a:rPr lang="en-US" altLang="en-US" sz="2000">
                <a:sym typeface="Symbol" pitchFamily="18" charset="2"/>
              </a:rPr>
              <a:t>Let l = 7, therefore our mapping function will be</a:t>
            </a:r>
          </a:p>
          <a:p>
            <a:pPr lvl="2"/>
            <a:r>
              <a:rPr lang="en-US" altLang="en-US" sz="1800" b="1" i="1">
                <a:ea typeface="Times" pitchFamily="18" charset="0"/>
                <a:cs typeface="Times" pitchFamily="18" charset="0"/>
              </a:rPr>
              <a:t>d(2,-2,7,c) = 4*decode(c)/127 - 2</a:t>
            </a:r>
            <a:endParaRPr lang="en-US" altLang="en-US" sz="1800" baseline="30000"/>
          </a:p>
          <a:p>
            <a:pPr lvl="1"/>
            <a:endParaRPr lang="en-US" altLang="en-US" sz="2000"/>
          </a:p>
        </p:txBody>
      </p:sp>
    </p:spTree>
    <p:extLst>
      <p:ext uri="{BB962C8B-B14F-4D97-AF65-F5344CB8AC3E}">
        <p14:creationId xmlns:p14="http://schemas.microsoft.com/office/powerpoint/2010/main" val="9330955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4035" name="Rectangle 3"/>
          <p:cNvSpPr>
            <a:spLocks noGrp="1" noChangeArrowheads="1"/>
          </p:cNvSpPr>
          <p:nvPr>
            <p:ph type="body" idx="1"/>
          </p:nvPr>
        </p:nvSpPr>
        <p:spPr/>
        <p:txBody>
          <a:bodyPr/>
          <a:lstStyle/>
          <a:p>
            <a:r>
              <a:rPr lang="en-US" altLang="en-US" sz="2400"/>
              <a:t>Randomly Generate an Initial Population</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a:t>
            </a:r>
          </a:p>
          <a:p>
            <a:pPr>
              <a:buFontTx/>
              <a:buNone/>
            </a:pPr>
            <a:r>
              <a:rPr lang="en-US" altLang="en-US" sz="2400"/>
              <a:t>	Person 2:  0100101	    - 0.835	Fit: ?</a:t>
            </a:r>
          </a:p>
          <a:p>
            <a:pPr>
              <a:buFontTx/>
              <a:buNone/>
            </a:pPr>
            <a:r>
              <a:rPr lang="en-US" altLang="en-US" sz="2400"/>
              <a:t>	Person 3:  1101010	       1.339	Fit: ?</a:t>
            </a:r>
          </a:p>
          <a:p>
            <a:pPr>
              <a:buFontTx/>
              <a:buNone/>
            </a:pPr>
            <a:r>
              <a:rPr lang="en-US" altLang="en-US" sz="2400"/>
              <a:t>	Person 4:  0110110	    - 0.300   	Fit: ?</a:t>
            </a:r>
          </a:p>
          <a:p>
            <a:pPr>
              <a:buFontTx/>
              <a:buNone/>
            </a:pPr>
            <a:r>
              <a:rPr lang="en-US" altLang="en-US" sz="2400"/>
              <a:t>	Person 5:  1001111	      0.488	Fit: ?</a:t>
            </a:r>
          </a:p>
          <a:p>
            <a:pPr>
              <a:buFontTx/>
              <a:buNone/>
            </a:pPr>
            <a:r>
              <a:rPr lang="en-US" altLang="en-US" sz="2400"/>
              <a:t>	Person 6:  0001101	    - 1.591	Fit: ?</a:t>
            </a:r>
          </a:p>
          <a:p>
            <a:pPr>
              <a:buFontTx/>
              <a:buNone/>
            </a:pPr>
            <a:endParaRPr lang="en-US" altLang="en-US" sz="2400"/>
          </a:p>
        </p:txBody>
      </p:sp>
    </p:spTree>
    <p:extLst>
      <p:ext uri="{BB962C8B-B14F-4D97-AF65-F5344CB8AC3E}">
        <p14:creationId xmlns:p14="http://schemas.microsoft.com/office/powerpoint/2010/main" val="35118932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3011" name="Rectangle 3"/>
          <p:cNvSpPr>
            <a:spLocks noGrp="1" noChangeArrowheads="1"/>
          </p:cNvSpPr>
          <p:nvPr>
            <p:ph type="body" idx="1"/>
          </p:nvPr>
        </p:nvSpPr>
        <p:spPr/>
        <p:txBody>
          <a:bodyPr/>
          <a:lstStyle/>
          <a:p>
            <a:r>
              <a:rPr lang="en-US" altLang="en-US" sz="2400"/>
              <a:t>Evaluate Population at t=0</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0.109</a:t>
            </a:r>
          </a:p>
          <a:p>
            <a:pPr>
              <a:buFontTx/>
              <a:buNone/>
            </a:pPr>
            <a:r>
              <a:rPr lang="en-US" altLang="en-US" sz="2400"/>
              <a:t>	Person 2:  0100101	    - 0.835	Fit: 0.697</a:t>
            </a:r>
          </a:p>
          <a:p>
            <a:pPr>
              <a:buFontTx/>
              <a:buNone/>
            </a:pPr>
            <a:r>
              <a:rPr lang="en-US" altLang="en-US" sz="2400"/>
              <a:t>	Person 3:  1101010	       1.339	Fit: 1.790</a:t>
            </a:r>
          </a:p>
          <a:p>
            <a:pPr>
              <a:buFontTx/>
              <a:buNone/>
            </a:pPr>
            <a:r>
              <a:rPr lang="en-US" altLang="en-US" sz="2400"/>
              <a:t>	Person 4:  0110110	    - 0.300   	Fit: 0.090</a:t>
            </a:r>
          </a:p>
          <a:p>
            <a:pPr>
              <a:buFontTx/>
              <a:buNone/>
            </a:pPr>
            <a:r>
              <a:rPr lang="en-US" altLang="en-US" sz="2400"/>
              <a:t>	Person 5:  1001111	      0.488	Fit: 0.238</a:t>
            </a:r>
          </a:p>
          <a:p>
            <a:pPr>
              <a:buFontTx/>
              <a:buNone/>
            </a:pPr>
            <a:r>
              <a:rPr lang="en-US" altLang="en-US" sz="2400"/>
              <a:t>	Person 6:  0001101	    - 1.591	Fit: 2.531</a:t>
            </a:r>
          </a:p>
        </p:txBody>
      </p:sp>
    </p:spTree>
    <p:extLst>
      <p:ext uri="{BB962C8B-B14F-4D97-AF65-F5344CB8AC3E}">
        <p14:creationId xmlns:p14="http://schemas.microsoft.com/office/powerpoint/2010/main" val="31543541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5059" name="Rectangle 3"/>
          <p:cNvSpPr>
            <a:spLocks noGrp="1" noChangeArrowheads="1"/>
          </p:cNvSpPr>
          <p:nvPr>
            <p:ph type="body" idx="1"/>
          </p:nvPr>
        </p:nvSpPr>
        <p:spPr/>
        <p:txBody>
          <a:bodyPr/>
          <a:lstStyle/>
          <a:p>
            <a:r>
              <a:rPr lang="en-US" altLang="en-US" sz="2400"/>
              <a:t>Select Six Parents Using the Roulette Wheel</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6:  0001101	    - 1.591	Fit: 2.531</a:t>
            </a:r>
          </a:p>
          <a:p>
            <a:pPr>
              <a:buFontTx/>
              <a:buNone/>
            </a:pPr>
            <a:r>
              <a:rPr lang="en-US" altLang="en-US" sz="2400"/>
              <a:t>	Person 3:  1101010	      1.339	Fit: 1.793</a:t>
            </a:r>
            <a:endParaRPr lang="en-US" altLang="en-US" sz="2400" u="sng"/>
          </a:p>
          <a:p>
            <a:pPr>
              <a:buFontTx/>
              <a:buNone/>
            </a:pPr>
            <a:r>
              <a:rPr lang="en-US" altLang="en-US" sz="2400"/>
              <a:t>	Person 5:  1001111	      0.488	Fit: 0.238</a:t>
            </a:r>
          </a:p>
          <a:p>
            <a:pPr>
              <a:buFontTx/>
              <a:buNone/>
            </a:pPr>
            <a:r>
              <a:rPr lang="en-US" altLang="en-US" sz="2400"/>
              <a:t>	Person 6:  0001101	    - 1.591	Fit: 2.531</a:t>
            </a:r>
            <a:endParaRPr lang="en-US" altLang="en-US" sz="2400" u="sng"/>
          </a:p>
          <a:p>
            <a:pPr>
              <a:buFontTx/>
              <a:buNone/>
            </a:pPr>
            <a:r>
              <a:rPr lang="en-US" altLang="en-US" sz="2400"/>
              <a:t>	Person 2:  0100101	    - 0.835	Fit: 0.697</a:t>
            </a:r>
            <a:endParaRPr lang="en-US" altLang="en-US" sz="2400" u="sng"/>
          </a:p>
          <a:p>
            <a:pPr>
              <a:buFontTx/>
              <a:buNone/>
            </a:pPr>
            <a:r>
              <a:rPr lang="en-US" altLang="en-US" sz="2400"/>
              <a:t>	Person 1:  1001010	      0.331	Fit: 0.109</a:t>
            </a:r>
          </a:p>
          <a:p>
            <a:pPr>
              <a:buFontTx/>
              <a:buNone/>
            </a:pPr>
            <a:r>
              <a:rPr lang="en-US" altLang="en-US" sz="2400"/>
              <a:t>	</a:t>
            </a:r>
          </a:p>
        </p:txBody>
      </p:sp>
    </p:spTree>
    <p:extLst>
      <p:ext uri="{BB962C8B-B14F-4D97-AF65-F5344CB8AC3E}">
        <p14:creationId xmlns:p14="http://schemas.microsoft.com/office/powerpoint/2010/main" val="38819685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59395" name="Rectangle 3"/>
          <p:cNvSpPr>
            <a:spLocks noGrp="1" noChangeArrowheads="1"/>
          </p:cNvSpPr>
          <p:nvPr>
            <p:ph type="body" idx="1"/>
          </p:nvPr>
        </p:nvSpPr>
        <p:spPr/>
        <p:txBody>
          <a:bodyPr/>
          <a:lstStyle/>
          <a:p>
            <a:r>
              <a:rPr lang="en-US" altLang="en-US" sz="2400"/>
              <a:t>Create Offspring 1 &amp; 2 Using Single-Point Crossover</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6:  00|01101    - 1.591	Fit: 2.531</a:t>
            </a:r>
          </a:p>
          <a:p>
            <a:pPr>
              <a:buFontTx/>
              <a:buNone/>
            </a:pPr>
            <a:r>
              <a:rPr lang="en-US" altLang="en-US" sz="2400"/>
              <a:t>	Person 3:  11|01010      1.339	Fit: 1.793</a:t>
            </a:r>
          </a:p>
          <a:p>
            <a:pPr>
              <a:buFontTx/>
              <a:buNone/>
            </a:pPr>
            <a:r>
              <a:rPr lang="en-US" altLang="en-US" sz="2400"/>
              <a:t> 	Child 1  :  0001010     - 1.685	Fit: ?</a:t>
            </a:r>
          </a:p>
          <a:p>
            <a:pPr>
              <a:buFontTx/>
              <a:buNone/>
            </a:pPr>
            <a:r>
              <a:rPr lang="en-US" altLang="en-US" sz="2400"/>
              <a:t>	Child 2  :  1101101	       1.433	Fit: ?</a:t>
            </a:r>
          </a:p>
          <a:p>
            <a:pPr>
              <a:buFontTx/>
              <a:buNone/>
            </a:pPr>
            <a:endParaRPr lang="en-US" altLang="en-US" sz="2400"/>
          </a:p>
        </p:txBody>
      </p:sp>
    </p:spTree>
    <p:extLst>
      <p:ext uri="{BB962C8B-B14F-4D97-AF65-F5344CB8AC3E}">
        <p14:creationId xmlns:p14="http://schemas.microsoft.com/office/powerpoint/2010/main" val="384910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7107" name="Rectangle 3"/>
          <p:cNvSpPr>
            <a:spLocks noGrp="1" noChangeArrowheads="1"/>
          </p:cNvSpPr>
          <p:nvPr>
            <p:ph type="body" idx="1"/>
          </p:nvPr>
        </p:nvSpPr>
        <p:spPr/>
        <p:txBody>
          <a:bodyPr/>
          <a:lstStyle/>
          <a:p>
            <a:r>
              <a:rPr lang="en-US" altLang="en-US" sz="2400"/>
              <a:t>Create Offspring 3 &amp; 4</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5:  1001|111      0.488	Fit: 0.238</a:t>
            </a:r>
          </a:p>
          <a:p>
            <a:pPr>
              <a:buFontTx/>
              <a:buNone/>
            </a:pPr>
            <a:r>
              <a:rPr lang="en-US" altLang="en-US" sz="2400"/>
              <a:t>	Person 6:  0001|101    - 1.591	Fit: 2.531</a:t>
            </a:r>
            <a:endParaRPr lang="en-US" altLang="en-US" sz="2400" u="sng"/>
          </a:p>
          <a:p>
            <a:pPr>
              <a:buFontTx/>
              <a:buNone/>
            </a:pPr>
            <a:r>
              <a:rPr lang="en-US" altLang="en-US" sz="2400"/>
              <a:t>	Child 3  :  10</a:t>
            </a:r>
            <a:r>
              <a:rPr lang="en-US" altLang="en-US" sz="2400">
                <a:solidFill>
                  <a:srgbClr val="CC3300"/>
                </a:solidFill>
              </a:rPr>
              <a:t>1</a:t>
            </a:r>
            <a:r>
              <a:rPr lang="en-US" altLang="en-US" sz="2400"/>
              <a:t>110</a:t>
            </a:r>
            <a:r>
              <a:rPr lang="en-US" altLang="en-US" sz="2400">
                <a:solidFill>
                  <a:srgbClr val="CC3300"/>
                </a:solidFill>
              </a:rPr>
              <a:t>0</a:t>
            </a:r>
            <a:r>
              <a:rPr lang="en-US" altLang="en-US" sz="2400"/>
              <a:t>       0.898	Fit: ?</a:t>
            </a:r>
          </a:p>
          <a:p>
            <a:pPr>
              <a:buFontTx/>
              <a:buNone/>
            </a:pPr>
            <a:r>
              <a:rPr lang="en-US" altLang="en-US" sz="2400"/>
              <a:t>	Child 4  :  0001</a:t>
            </a:r>
            <a:r>
              <a:rPr lang="en-US" altLang="en-US" sz="2400" b="1">
                <a:solidFill>
                  <a:srgbClr val="CC3300"/>
                </a:solidFill>
              </a:rPr>
              <a:t>0</a:t>
            </a:r>
            <a:r>
              <a:rPr lang="en-US" altLang="en-US" sz="2400"/>
              <a:t>11     - 1.654	Fit: ?</a:t>
            </a:r>
          </a:p>
          <a:p>
            <a:pPr>
              <a:buFontTx/>
              <a:buNone/>
            </a:pPr>
            <a:endParaRPr lang="en-US" altLang="en-US" sz="2400"/>
          </a:p>
        </p:txBody>
      </p:sp>
    </p:spTree>
    <p:extLst>
      <p:ext uri="{BB962C8B-B14F-4D97-AF65-F5344CB8AC3E}">
        <p14:creationId xmlns:p14="http://schemas.microsoft.com/office/powerpoint/2010/main" val="375430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33B9C6-2703-4853-A8F7-D8B5FB93B8D7}" type="slidenum">
              <a:rPr lang="en-US" altLang="en-US"/>
              <a:pPr/>
              <a:t>6</a:t>
            </a:fld>
            <a:endParaRPr lang="en-US" altLang="en-US"/>
          </a:p>
        </p:txBody>
      </p:sp>
      <p:sp>
        <p:nvSpPr>
          <p:cNvPr id="6152" name="Rectangle 8"/>
          <p:cNvSpPr>
            <a:spLocks noGrp="1" noChangeArrowheads="1"/>
          </p:cNvSpPr>
          <p:nvPr>
            <p:ph type="title"/>
          </p:nvPr>
        </p:nvSpPr>
        <p:spPr>
          <a:xfrm>
            <a:off x="457200" y="277813"/>
            <a:ext cx="8229600" cy="1627187"/>
          </a:xfrm>
        </p:spPr>
        <p:txBody>
          <a:bodyPr/>
          <a:lstStyle/>
          <a:p>
            <a:pPr algn="ctr"/>
            <a:r>
              <a:rPr lang="en-US" altLang="en-US" sz="4000" b="1" u="sng"/>
              <a:t>Basic Idea Of Principle Of Natural Selection</a:t>
            </a:r>
          </a:p>
        </p:txBody>
      </p:sp>
      <p:sp>
        <p:nvSpPr>
          <p:cNvPr id="6153" name="Rectangle 9"/>
          <p:cNvSpPr>
            <a:spLocks noGrp="1" noChangeArrowheads="1"/>
          </p:cNvSpPr>
          <p:nvPr>
            <p:ph type="body" idx="1"/>
          </p:nvPr>
        </p:nvSpPr>
        <p:spPr/>
        <p:txBody>
          <a:bodyPr/>
          <a:lstStyle/>
          <a:p>
            <a:pPr>
              <a:buFont typeface="Wingdings" pitchFamily="2" charset="2"/>
              <a:buNone/>
            </a:pPr>
            <a:endParaRPr lang="en-US" altLang="en-US"/>
          </a:p>
          <a:p>
            <a:pPr>
              <a:buFont typeface="Wingdings" pitchFamily="2" charset="2"/>
              <a:buNone/>
            </a:pPr>
            <a:endParaRPr lang="en-US" altLang="en-US"/>
          </a:p>
          <a:p>
            <a:pPr algn="ctr">
              <a:buFont typeface="Wingdings" pitchFamily="2" charset="2"/>
              <a:buNone/>
            </a:pPr>
            <a:r>
              <a:rPr lang="en-US" altLang="en-US" sz="3600" b="1" i="1">
                <a:solidFill>
                  <a:schemeClr val="tx2"/>
                </a:solidFill>
              </a:rPr>
              <a:t>“Select The Best, Discard The Rest”</a:t>
            </a:r>
          </a:p>
        </p:txBody>
      </p:sp>
    </p:spTree>
    <p:extLst>
      <p:ext uri="{BB962C8B-B14F-4D97-AF65-F5344CB8AC3E}">
        <p14:creationId xmlns:p14="http://schemas.microsoft.com/office/powerpoint/2010/main" val="7158274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8131" name="Rectangle 3"/>
          <p:cNvSpPr>
            <a:spLocks noGrp="1" noChangeArrowheads="1"/>
          </p:cNvSpPr>
          <p:nvPr>
            <p:ph type="body" idx="1"/>
          </p:nvPr>
        </p:nvSpPr>
        <p:spPr/>
        <p:txBody>
          <a:bodyPr/>
          <a:lstStyle/>
          <a:p>
            <a:r>
              <a:rPr lang="en-US" altLang="en-US" sz="2400" dirty="0"/>
              <a:t>Create Offspring 5 &amp; 6</a:t>
            </a:r>
          </a:p>
          <a:p>
            <a:pPr>
              <a:buFontTx/>
              <a:buNone/>
            </a:pPr>
            <a:r>
              <a:rPr lang="en-US" altLang="en-US" sz="2400" dirty="0"/>
              <a:t>		         </a:t>
            </a:r>
            <a:r>
              <a:rPr lang="en-US" altLang="en-US" sz="2400" u="sng" dirty="0"/>
              <a:t>Genotype</a:t>
            </a:r>
            <a:r>
              <a:rPr lang="en-US" altLang="en-US" sz="2400" dirty="0"/>
              <a:t>   </a:t>
            </a:r>
            <a:r>
              <a:rPr lang="en-US" altLang="en-US" sz="2400" u="sng" dirty="0"/>
              <a:t>Phenotype</a:t>
            </a:r>
            <a:r>
              <a:rPr lang="en-US" altLang="en-US" sz="2400" dirty="0"/>
              <a:t> 	</a:t>
            </a:r>
            <a:r>
              <a:rPr lang="en-US" altLang="en-US" sz="2400" u="sng" dirty="0"/>
              <a:t>Fitness</a:t>
            </a:r>
          </a:p>
          <a:p>
            <a:pPr>
              <a:buFontTx/>
              <a:buNone/>
            </a:pPr>
            <a:r>
              <a:rPr lang="en-US" altLang="en-US" sz="2400" dirty="0"/>
              <a:t>	Person 2:  010|0101    - 0.835	</a:t>
            </a:r>
            <a:r>
              <a:rPr lang="tr-TR" altLang="en-US" sz="2400" dirty="0"/>
              <a:t>	</a:t>
            </a:r>
            <a:r>
              <a:rPr lang="en-US" altLang="en-US" sz="2400" dirty="0"/>
              <a:t>Fit: 0.697</a:t>
            </a:r>
            <a:endParaRPr lang="en-US" altLang="en-US" sz="2400" u="sng" dirty="0"/>
          </a:p>
          <a:p>
            <a:pPr>
              <a:buFontTx/>
              <a:buNone/>
            </a:pPr>
            <a:r>
              <a:rPr lang="en-US" altLang="en-US" sz="2400" dirty="0"/>
              <a:t>	Person 1:  100|1010      0.331	</a:t>
            </a:r>
            <a:r>
              <a:rPr lang="tr-TR" altLang="en-US" sz="2400" dirty="0"/>
              <a:t>	</a:t>
            </a:r>
            <a:r>
              <a:rPr lang="en-US" altLang="en-US" sz="2400" dirty="0"/>
              <a:t>Fit: 0.109</a:t>
            </a:r>
          </a:p>
          <a:p>
            <a:pPr>
              <a:buFontTx/>
              <a:buNone/>
            </a:pPr>
            <a:r>
              <a:rPr lang="en-US" altLang="en-US" sz="2400" dirty="0"/>
              <a:t>	Child 5  :  </a:t>
            </a:r>
            <a:r>
              <a:rPr lang="en-US" altLang="en-US" sz="2400" dirty="0">
                <a:solidFill>
                  <a:srgbClr val="CC3300"/>
                </a:solidFill>
              </a:rPr>
              <a:t>1</a:t>
            </a:r>
            <a:r>
              <a:rPr lang="en-US" altLang="en-US" sz="2400" dirty="0"/>
              <a:t>101010       1.339	</a:t>
            </a:r>
            <a:r>
              <a:rPr lang="tr-TR" altLang="en-US" sz="2400" dirty="0"/>
              <a:t>		</a:t>
            </a:r>
            <a:r>
              <a:rPr lang="en-US" altLang="en-US" sz="2400" dirty="0"/>
              <a:t>Fit: ?</a:t>
            </a:r>
          </a:p>
          <a:p>
            <a:pPr>
              <a:buFontTx/>
              <a:buNone/>
            </a:pPr>
            <a:r>
              <a:rPr lang="en-US" altLang="en-US" sz="2400" dirty="0"/>
              <a:t>	Child 6  :  10</a:t>
            </a:r>
            <a:r>
              <a:rPr lang="en-US" altLang="en-US" sz="2400" dirty="0">
                <a:solidFill>
                  <a:srgbClr val="CC3300"/>
                </a:solidFill>
              </a:rPr>
              <a:t>1</a:t>
            </a:r>
            <a:r>
              <a:rPr lang="en-US" altLang="en-US" sz="2400" dirty="0"/>
              <a:t>0101       0.677	</a:t>
            </a:r>
            <a:r>
              <a:rPr lang="tr-TR" altLang="en-US" sz="2400" dirty="0"/>
              <a:t>	</a:t>
            </a:r>
            <a:r>
              <a:rPr lang="en-US" altLang="en-US" sz="2400" dirty="0"/>
              <a:t>Fit: ?</a:t>
            </a:r>
          </a:p>
          <a:p>
            <a:pPr>
              <a:buFontTx/>
              <a:buNone/>
            </a:pPr>
            <a:r>
              <a:rPr lang="en-US" altLang="en-US" sz="2400" dirty="0"/>
              <a:t>	</a:t>
            </a:r>
          </a:p>
        </p:txBody>
      </p:sp>
    </p:spTree>
    <p:extLst>
      <p:ext uri="{BB962C8B-B14F-4D97-AF65-F5344CB8AC3E}">
        <p14:creationId xmlns:p14="http://schemas.microsoft.com/office/powerpoint/2010/main" val="20729812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49155" name="Rectangle 3"/>
          <p:cNvSpPr>
            <a:spLocks noGrp="1" noChangeArrowheads="1"/>
          </p:cNvSpPr>
          <p:nvPr>
            <p:ph type="body" idx="1"/>
          </p:nvPr>
        </p:nvSpPr>
        <p:spPr/>
        <p:txBody>
          <a:bodyPr/>
          <a:lstStyle/>
          <a:p>
            <a:r>
              <a:rPr lang="en-US" altLang="en-US" sz="2400" dirty="0"/>
              <a:t>Evaluate the Offspring</a:t>
            </a:r>
          </a:p>
          <a:p>
            <a:pPr>
              <a:buFontTx/>
              <a:buNone/>
            </a:pPr>
            <a:r>
              <a:rPr lang="en-US" altLang="en-US" sz="2400" dirty="0"/>
              <a:t>		         </a:t>
            </a:r>
            <a:r>
              <a:rPr lang="en-US" altLang="en-US" sz="2400" u="sng" dirty="0"/>
              <a:t>Genotype</a:t>
            </a:r>
            <a:r>
              <a:rPr lang="en-US" altLang="en-US" sz="2400" dirty="0"/>
              <a:t>   </a:t>
            </a:r>
            <a:r>
              <a:rPr lang="en-US" altLang="en-US" sz="2400" u="sng" dirty="0"/>
              <a:t>Phenotype</a:t>
            </a:r>
            <a:r>
              <a:rPr lang="en-US" altLang="en-US" sz="2400" dirty="0"/>
              <a:t> 	</a:t>
            </a:r>
            <a:r>
              <a:rPr lang="en-US" altLang="en-US" sz="2400" u="sng" dirty="0"/>
              <a:t>Fitness</a:t>
            </a:r>
          </a:p>
          <a:p>
            <a:pPr>
              <a:buFontTx/>
              <a:buNone/>
            </a:pPr>
            <a:r>
              <a:rPr lang="en-US" altLang="en-US" sz="2400" dirty="0"/>
              <a:t>	Child 1  :  0001010     - 1.685	Fit: 2.839</a:t>
            </a:r>
          </a:p>
          <a:p>
            <a:pPr>
              <a:buFontTx/>
              <a:buNone/>
            </a:pPr>
            <a:r>
              <a:rPr lang="en-US" altLang="en-US" sz="2400" dirty="0"/>
              <a:t>	Child 2  :  1101101	       1.433	Fit: 2.054</a:t>
            </a:r>
          </a:p>
          <a:p>
            <a:pPr>
              <a:buFontTx/>
              <a:buNone/>
            </a:pPr>
            <a:r>
              <a:rPr lang="en-US" altLang="en-US" sz="2400" dirty="0"/>
              <a:t>	Child 3  :  10</a:t>
            </a:r>
            <a:r>
              <a:rPr lang="en-US" altLang="en-US" sz="2400" dirty="0">
                <a:solidFill>
                  <a:srgbClr val="CC3300"/>
                </a:solidFill>
              </a:rPr>
              <a:t>1</a:t>
            </a:r>
            <a:r>
              <a:rPr lang="en-US" altLang="en-US" sz="2400" dirty="0"/>
              <a:t>110</a:t>
            </a:r>
            <a:r>
              <a:rPr lang="en-US" altLang="en-US" sz="2400" dirty="0">
                <a:solidFill>
                  <a:srgbClr val="CC3300"/>
                </a:solidFill>
              </a:rPr>
              <a:t>0</a:t>
            </a:r>
            <a:r>
              <a:rPr lang="en-US" altLang="en-US" sz="2400" dirty="0"/>
              <a:t>       0.898	Fit: 0.806</a:t>
            </a:r>
          </a:p>
          <a:p>
            <a:pPr>
              <a:buFontTx/>
              <a:buNone/>
            </a:pPr>
            <a:r>
              <a:rPr lang="en-US" altLang="en-US" sz="2400" dirty="0"/>
              <a:t>	Child 4  :  0001</a:t>
            </a:r>
            <a:r>
              <a:rPr lang="en-US" altLang="en-US" sz="2400" b="1" dirty="0">
                <a:solidFill>
                  <a:srgbClr val="CC3300"/>
                </a:solidFill>
              </a:rPr>
              <a:t>0</a:t>
            </a:r>
            <a:r>
              <a:rPr lang="en-US" altLang="en-US" sz="2400" dirty="0"/>
              <a:t>11     - 1.654	Fit: 2.736</a:t>
            </a:r>
          </a:p>
          <a:p>
            <a:pPr>
              <a:buFontTx/>
              <a:buNone/>
            </a:pPr>
            <a:r>
              <a:rPr lang="en-US" altLang="en-US" sz="2400" dirty="0"/>
              <a:t>	Child 5  :  </a:t>
            </a:r>
            <a:r>
              <a:rPr lang="en-US" altLang="en-US" sz="2400" dirty="0">
                <a:solidFill>
                  <a:srgbClr val="CC3300"/>
                </a:solidFill>
              </a:rPr>
              <a:t>1</a:t>
            </a:r>
            <a:r>
              <a:rPr lang="en-US" altLang="en-US" sz="2400" dirty="0"/>
              <a:t>101010       1.339	</a:t>
            </a:r>
            <a:r>
              <a:rPr lang="tr-TR" altLang="en-US" sz="2400" dirty="0"/>
              <a:t>	</a:t>
            </a:r>
            <a:r>
              <a:rPr lang="en-US" altLang="en-US" sz="2400" dirty="0"/>
              <a:t>Fit: 1.793</a:t>
            </a:r>
          </a:p>
          <a:p>
            <a:pPr>
              <a:buFontTx/>
              <a:buNone/>
            </a:pPr>
            <a:r>
              <a:rPr lang="en-US" altLang="en-US" sz="2400" dirty="0"/>
              <a:t>	Child 6  :  10</a:t>
            </a:r>
            <a:r>
              <a:rPr lang="en-US" altLang="en-US" sz="2400" dirty="0">
                <a:solidFill>
                  <a:srgbClr val="CC3300"/>
                </a:solidFill>
              </a:rPr>
              <a:t>1</a:t>
            </a:r>
            <a:r>
              <a:rPr lang="en-US" altLang="en-US" sz="2400" dirty="0"/>
              <a:t>0101       0.677	Fit: 0.458</a:t>
            </a:r>
          </a:p>
          <a:p>
            <a:pPr>
              <a:buFontTx/>
              <a:buNone/>
            </a:pPr>
            <a:endParaRPr lang="en-US" altLang="en-US" sz="2400" dirty="0"/>
          </a:p>
        </p:txBody>
      </p:sp>
    </p:spTree>
    <p:extLst>
      <p:ext uri="{BB962C8B-B14F-4D97-AF65-F5344CB8AC3E}">
        <p14:creationId xmlns:p14="http://schemas.microsoft.com/office/powerpoint/2010/main" val="12726425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50179" name="Rectangle 3"/>
          <p:cNvSpPr>
            <a:spLocks noGrp="1" noChangeArrowheads="1"/>
          </p:cNvSpPr>
          <p:nvPr>
            <p:ph type="body" idx="1"/>
          </p:nvPr>
        </p:nvSpPr>
        <p:spPr/>
        <p:txBody>
          <a:bodyPr>
            <a:normAutofit lnSpcReduction="10000"/>
          </a:bodyPr>
          <a:lstStyle/>
          <a:p>
            <a:pPr marL="609600" indent="-609600">
              <a:lnSpc>
                <a:spcPct val="90000"/>
              </a:lnSpc>
              <a:buFontTx/>
              <a:buNone/>
            </a:pPr>
            <a:r>
              <a:rPr lang="en-US" altLang="en-US" sz="1600"/>
              <a:t>Population at t=0</a:t>
            </a:r>
          </a:p>
          <a:p>
            <a:pPr marL="609600" indent="-609600">
              <a:lnSpc>
                <a:spcPct val="90000"/>
              </a:lnSpc>
              <a:buFontTx/>
              <a:buNone/>
            </a:pPr>
            <a:r>
              <a:rPr lang="en-US" altLang="en-US" sz="1600"/>
              <a:t>		         </a:t>
            </a:r>
            <a:r>
              <a:rPr lang="en-US" altLang="en-US" sz="1600" u="sng"/>
              <a:t>Genotype</a:t>
            </a:r>
            <a:r>
              <a:rPr lang="en-US" altLang="en-US" sz="1600"/>
              <a:t>   </a:t>
            </a:r>
            <a:r>
              <a:rPr lang="en-US" altLang="en-US" sz="1600" u="sng"/>
              <a:t>Phenotype</a:t>
            </a:r>
            <a:r>
              <a:rPr lang="en-US" altLang="en-US" sz="1600"/>
              <a:t>     </a:t>
            </a:r>
            <a:r>
              <a:rPr lang="en-US" altLang="en-US" sz="1600" u="sng"/>
              <a:t>Fitness</a:t>
            </a:r>
          </a:p>
          <a:p>
            <a:pPr marL="609600" indent="-609600">
              <a:lnSpc>
                <a:spcPct val="90000"/>
              </a:lnSpc>
              <a:buFontTx/>
              <a:buNone/>
            </a:pPr>
            <a:r>
              <a:rPr lang="en-US" altLang="en-US" sz="1600"/>
              <a:t>	Person 1:  1001010      0.331         Fit: 0.109</a:t>
            </a:r>
          </a:p>
          <a:p>
            <a:pPr marL="609600" indent="-609600">
              <a:lnSpc>
                <a:spcPct val="90000"/>
              </a:lnSpc>
              <a:buFontTx/>
              <a:buNone/>
            </a:pPr>
            <a:r>
              <a:rPr lang="en-US" altLang="en-US" sz="1600"/>
              <a:t>	Person 2:  0100101    - 0.835         Fit: 0.697</a:t>
            </a:r>
          </a:p>
          <a:p>
            <a:pPr marL="609600" indent="-609600">
              <a:lnSpc>
                <a:spcPct val="90000"/>
              </a:lnSpc>
              <a:buFontTx/>
              <a:buNone/>
            </a:pPr>
            <a:r>
              <a:rPr lang="en-US" altLang="en-US" sz="1600"/>
              <a:t>	Person 3:  1101010      1.339         Fit: 1.793</a:t>
            </a:r>
          </a:p>
          <a:p>
            <a:pPr marL="609600" indent="-609600">
              <a:lnSpc>
                <a:spcPct val="90000"/>
              </a:lnSpc>
              <a:buFontTx/>
              <a:buNone/>
            </a:pPr>
            <a:r>
              <a:rPr lang="en-US" altLang="en-US" sz="1600"/>
              <a:t>	Person 4:  0110110    - 0.300         Fit: 0.090</a:t>
            </a:r>
          </a:p>
          <a:p>
            <a:pPr marL="609600" indent="-609600">
              <a:lnSpc>
                <a:spcPct val="90000"/>
              </a:lnSpc>
              <a:buFontTx/>
              <a:buNone/>
            </a:pPr>
            <a:r>
              <a:rPr lang="en-US" altLang="en-US" sz="1600"/>
              <a:t>	Person 5:  1001111      0.488         Fit: 0.238</a:t>
            </a:r>
          </a:p>
          <a:p>
            <a:pPr marL="609600" indent="-609600">
              <a:lnSpc>
                <a:spcPct val="90000"/>
              </a:lnSpc>
              <a:buFontTx/>
              <a:buNone/>
            </a:pPr>
            <a:r>
              <a:rPr lang="en-US" altLang="en-US" sz="1600"/>
              <a:t>	Person 6:  0001101    - 1.591         Fit: 2.531</a:t>
            </a:r>
          </a:p>
          <a:p>
            <a:pPr marL="609600" indent="-609600">
              <a:lnSpc>
                <a:spcPct val="90000"/>
              </a:lnSpc>
              <a:buFontTx/>
              <a:buNone/>
            </a:pPr>
            <a:endParaRPr lang="en-US" altLang="en-US" sz="1600"/>
          </a:p>
          <a:p>
            <a:pPr marL="609600" indent="-609600">
              <a:lnSpc>
                <a:spcPct val="90000"/>
              </a:lnSpc>
              <a:buFontTx/>
              <a:buNone/>
            </a:pPr>
            <a:r>
              <a:rPr lang="en-US" altLang="en-US" sz="1600"/>
              <a:t>Is Replaced by:</a:t>
            </a:r>
          </a:p>
          <a:p>
            <a:pPr marL="609600" indent="-609600">
              <a:lnSpc>
                <a:spcPct val="90000"/>
              </a:lnSpc>
              <a:buFontTx/>
              <a:buNone/>
            </a:pPr>
            <a:r>
              <a:rPr lang="en-US" altLang="en-US" sz="1600"/>
              <a:t>		         </a:t>
            </a:r>
            <a:r>
              <a:rPr lang="en-US" altLang="en-US" sz="1600" u="sng"/>
              <a:t>Genotype</a:t>
            </a:r>
            <a:r>
              <a:rPr lang="en-US" altLang="en-US" sz="1600"/>
              <a:t>   </a:t>
            </a:r>
            <a:r>
              <a:rPr lang="en-US" altLang="en-US" sz="1600" u="sng"/>
              <a:t>Phenotype</a:t>
            </a:r>
            <a:r>
              <a:rPr lang="en-US" altLang="en-US" sz="1600"/>
              <a:t>   </a:t>
            </a:r>
            <a:r>
              <a:rPr lang="en-US" altLang="en-US" sz="1600" u="sng"/>
              <a:t>Fitness</a:t>
            </a:r>
          </a:p>
          <a:p>
            <a:pPr marL="609600" indent="-609600">
              <a:lnSpc>
                <a:spcPct val="90000"/>
              </a:lnSpc>
              <a:buFontTx/>
              <a:buNone/>
            </a:pPr>
            <a:r>
              <a:rPr lang="en-US" altLang="en-US" sz="1600"/>
              <a:t>	Child 1  :  0001010    - 1.685        Fit: 2.839</a:t>
            </a:r>
          </a:p>
          <a:p>
            <a:pPr marL="609600" indent="-609600">
              <a:lnSpc>
                <a:spcPct val="90000"/>
              </a:lnSpc>
              <a:buFontTx/>
              <a:buNone/>
            </a:pPr>
            <a:r>
              <a:rPr lang="en-US" altLang="en-US" sz="1600"/>
              <a:t>	Child 2  :  1101101      1.433        Fit: 2.053</a:t>
            </a:r>
          </a:p>
          <a:p>
            <a:pPr marL="609600" indent="-609600">
              <a:lnSpc>
                <a:spcPct val="90000"/>
              </a:lnSpc>
              <a:buFontTx/>
              <a:buNone/>
            </a:pPr>
            <a:r>
              <a:rPr lang="en-US" altLang="en-US" sz="1600"/>
              <a:t>	Child 3  :  10</a:t>
            </a:r>
            <a:r>
              <a:rPr lang="en-US" altLang="en-US" sz="1600">
                <a:solidFill>
                  <a:srgbClr val="CC3300"/>
                </a:solidFill>
              </a:rPr>
              <a:t>1</a:t>
            </a:r>
            <a:r>
              <a:rPr lang="en-US" altLang="en-US" sz="1600"/>
              <a:t>110</a:t>
            </a:r>
            <a:r>
              <a:rPr lang="en-US" altLang="en-US" sz="1600">
                <a:solidFill>
                  <a:srgbClr val="CC3300"/>
                </a:solidFill>
              </a:rPr>
              <a:t>0</a:t>
            </a:r>
            <a:r>
              <a:rPr lang="en-US" altLang="en-US" sz="1600"/>
              <a:t>      0.898        Fit: 0.806</a:t>
            </a:r>
          </a:p>
          <a:p>
            <a:pPr marL="609600" indent="-609600">
              <a:lnSpc>
                <a:spcPct val="90000"/>
              </a:lnSpc>
              <a:buFontTx/>
              <a:buNone/>
            </a:pPr>
            <a:r>
              <a:rPr lang="en-US" altLang="en-US" sz="1600"/>
              <a:t>	Child 4  :  0001</a:t>
            </a:r>
            <a:r>
              <a:rPr lang="en-US" altLang="en-US" sz="1600" b="1">
                <a:solidFill>
                  <a:srgbClr val="CC3300"/>
                </a:solidFill>
              </a:rPr>
              <a:t>0</a:t>
            </a:r>
            <a:r>
              <a:rPr lang="en-US" altLang="en-US" sz="1600"/>
              <a:t>11    - 1.654        Fit: 2.736</a:t>
            </a:r>
          </a:p>
          <a:p>
            <a:pPr marL="609600" indent="-609600">
              <a:lnSpc>
                <a:spcPct val="90000"/>
              </a:lnSpc>
              <a:buFontTx/>
              <a:buNone/>
            </a:pPr>
            <a:r>
              <a:rPr lang="en-US" altLang="en-US" sz="1600"/>
              <a:t>	Child 5  :  </a:t>
            </a:r>
            <a:r>
              <a:rPr lang="en-US" altLang="en-US" sz="1600">
                <a:solidFill>
                  <a:srgbClr val="CC3300"/>
                </a:solidFill>
              </a:rPr>
              <a:t>1</a:t>
            </a:r>
            <a:r>
              <a:rPr lang="en-US" altLang="en-US" sz="1600"/>
              <a:t>101010       1.339       Fit: 1.793</a:t>
            </a:r>
          </a:p>
          <a:p>
            <a:pPr marL="609600" indent="-609600">
              <a:lnSpc>
                <a:spcPct val="90000"/>
              </a:lnSpc>
              <a:buFontTx/>
              <a:buNone/>
            </a:pPr>
            <a:r>
              <a:rPr lang="en-US" altLang="en-US" sz="1600"/>
              <a:t>	Child 6  :  10</a:t>
            </a:r>
            <a:r>
              <a:rPr lang="en-US" altLang="en-US" sz="1600">
                <a:solidFill>
                  <a:srgbClr val="CC3300"/>
                </a:solidFill>
              </a:rPr>
              <a:t>1</a:t>
            </a:r>
            <a:r>
              <a:rPr lang="en-US" altLang="en-US" sz="1600"/>
              <a:t>0101       0.677       Fit: 0.458</a:t>
            </a:r>
          </a:p>
          <a:p>
            <a:pPr marL="609600" indent="-609600">
              <a:lnSpc>
                <a:spcPct val="90000"/>
              </a:lnSpc>
              <a:buFontTx/>
              <a:buNone/>
            </a:pPr>
            <a:endParaRPr lang="en-US" altLang="en-US" sz="1600"/>
          </a:p>
          <a:p>
            <a:pPr marL="609600" indent="-609600">
              <a:lnSpc>
                <a:spcPct val="90000"/>
              </a:lnSpc>
              <a:buFontTx/>
              <a:buNone/>
            </a:pPr>
            <a:endParaRPr lang="en-US" altLang="en-US" sz="1000"/>
          </a:p>
          <a:p>
            <a:pPr marL="609600" indent="-609600">
              <a:lnSpc>
                <a:spcPct val="90000"/>
              </a:lnSpc>
              <a:buFontTx/>
              <a:buChar char="-"/>
            </a:pPr>
            <a:endParaRPr lang="en-US" altLang="en-US" sz="1000"/>
          </a:p>
        </p:txBody>
      </p:sp>
    </p:spTree>
    <p:extLst>
      <p:ext uri="{BB962C8B-B14F-4D97-AF65-F5344CB8AC3E}">
        <p14:creationId xmlns:p14="http://schemas.microsoft.com/office/powerpoint/2010/main" val="36376879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51203" name="Rectangle 3"/>
          <p:cNvSpPr>
            <a:spLocks noGrp="1" noChangeArrowheads="1"/>
          </p:cNvSpPr>
          <p:nvPr>
            <p:ph type="body" idx="1"/>
          </p:nvPr>
        </p:nvSpPr>
        <p:spPr/>
        <p:txBody>
          <a:bodyPr/>
          <a:lstStyle/>
          <a:p>
            <a:r>
              <a:rPr lang="en-US" altLang="en-US" sz="2400"/>
              <a:t>Population at t=1</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0001010     - 1.685	Fit: 2.839</a:t>
            </a:r>
          </a:p>
          <a:p>
            <a:pPr>
              <a:buFontTx/>
              <a:buNone/>
            </a:pPr>
            <a:r>
              <a:rPr lang="en-US" altLang="en-US" sz="2400"/>
              <a:t>	Person 2:  1101101	       1.433	Fit: 2.054</a:t>
            </a:r>
          </a:p>
          <a:p>
            <a:pPr>
              <a:buFontTx/>
              <a:buNone/>
            </a:pPr>
            <a:r>
              <a:rPr lang="en-US" altLang="en-US" sz="2400"/>
              <a:t>	Person 3:  1011100       0.898	Fit: 0.806</a:t>
            </a:r>
          </a:p>
          <a:p>
            <a:pPr>
              <a:buFontTx/>
              <a:buNone/>
            </a:pPr>
            <a:r>
              <a:rPr lang="en-US" altLang="en-US" sz="2400"/>
              <a:t>	Person 4:  0001011     - 1.654	Fit: 2.736</a:t>
            </a:r>
          </a:p>
          <a:p>
            <a:pPr>
              <a:buFontTx/>
              <a:buNone/>
            </a:pPr>
            <a:r>
              <a:rPr lang="en-US" altLang="en-US" sz="2400"/>
              <a:t>	Person 5:  1101010       1.339	Fit: 1.793</a:t>
            </a:r>
          </a:p>
          <a:p>
            <a:pPr>
              <a:buFontTx/>
              <a:buNone/>
            </a:pPr>
            <a:r>
              <a:rPr lang="en-US" altLang="en-US" sz="2400"/>
              <a:t>	Person 6:  1010101       0.677	Fit: 0.458</a:t>
            </a:r>
          </a:p>
          <a:p>
            <a:pPr>
              <a:buFontTx/>
              <a:buNone/>
            </a:pPr>
            <a:endParaRPr lang="en-US" altLang="en-US" sz="2400"/>
          </a:p>
        </p:txBody>
      </p:sp>
    </p:spTree>
    <p:extLst>
      <p:ext uri="{BB962C8B-B14F-4D97-AF65-F5344CB8AC3E}">
        <p14:creationId xmlns:p14="http://schemas.microsoft.com/office/powerpoint/2010/main" val="16020307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(by hand)</a:t>
            </a:r>
          </a:p>
        </p:txBody>
      </p:sp>
      <p:sp>
        <p:nvSpPr>
          <p:cNvPr id="52227" name="Rectangle 3"/>
          <p:cNvSpPr>
            <a:spLocks noGrp="1" noChangeArrowheads="1"/>
          </p:cNvSpPr>
          <p:nvPr>
            <p:ph type="body" idx="1"/>
          </p:nvPr>
        </p:nvSpPr>
        <p:spPr/>
        <p:txBody>
          <a:bodyPr/>
          <a:lstStyle/>
          <a:p>
            <a:r>
              <a:rPr lang="en-US" altLang="en-US" sz="2400"/>
              <a:t>The Process of:</a:t>
            </a:r>
          </a:p>
          <a:p>
            <a:pPr lvl="1"/>
            <a:r>
              <a:rPr lang="en-US" altLang="en-US" sz="2000"/>
              <a:t>Selecting six parents,</a:t>
            </a:r>
          </a:p>
          <a:p>
            <a:pPr lvl="1"/>
            <a:r>
              <a:rPr lang="en-US" altLang="en-US" sz="2000"/>
              <a:t>Allowing the parents to create six offspring,</a:t>
            </a:r>
          </a:p>
          <a:p>
            <a:pPr lvl="1"/>
            <a:r>
              <a:rPr lang="en-US" altLang="en-US" sz="2000"/>
              <a:t>Mutating the six offspring,</a:t>
            </a:r>
          </a:p>
          <a:p>
            <a:pPr lvl="1"/>
            <a:r>
              <a:rPr lang="en-US" altLang="en-US" sz="2000"/>
              <a:t>Evaluating the offspring, and</a:t>
            </a:r>
          </a:p>
          <a:p>
            <a:pPr lvl="1"/>
            <a:r>
              <a:rPr lang="en-US" altLang="en-US" sz="2000"/>
              <a:t>Replacing the parents with the offspring</a:t>
            </a:r>
          </a:p>
          <a:p>
            <a:r>
              <a:rPr lang="en-US" altLang="en-US" sz="2400"/>
              <a:t>Is repeated until a stopping criterion has been reached.</a:t>
            </a:r>
          </a:p>
          <a:p>
            <a:pPr lvl="1"/>
            <a:endParaRPr lang="en-US" altLang="en-US" sz="2000"/>
          </a:p>
          <a:p>
            <a:pPr>
              <a:buFontTx/>
              <a:buNone/>
            </a:pPr>
            <a:r>
              <a:rPr lang="en-US" altLang="en-US" sz="2400"/>
              <a:t>		</a:t>
            </a:r>
          </a:p>
          <a:p>
            <a:pPr>
              <a:buFontTx/>
              <a:buNone/>
            </a:pPr>
            <a:endParaRPr lang="en-US" altLang="en-US" sz="2400"/>
          </a:p>
        </p:txBody>
      </p:sp>
    </p:spTree>
    <p:extLst>
      <p:ext uri="{BB962C8B-B14F-4D97-AF65-F5344CB8AC3E}">
        <p14:creationId xmlns:p14="http://schemas.microsoft.com/office/powerpoint/2010/main" val="6102717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55299" name="Rectangle 3"/>
          <p:cNvSpPr>
            <a:spLocks noGrp="1" noChangeArrowheads="1"/>
          </p:cNvSpPr>
          <p:nvPr>
            <p:ph type="body" idx="1"/>
          </p:nvPr>
        </p:nvSpPr>
        <p:spPr/>
        <p:txBody>
          <a:bodyPr/>
          <a:lstStyle/>
          <a:p>
            <a:r>
              <a:rPr lang="en-US" altLang="en-US" sz="2400"/>
              <a:t>Randomly Generate an Initial Population</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a:t>
            </a:r>
          </a:p>
          <a:p>
            <a:pPr>
              <a:buFontTx/>
              <a:buNone/>
            </a:pPr>
            <a:r>
              <a:rPr lang="en-US" altLang="en-US" sz="2400"/>
              <a:t>	Person 2:  0100101	    - 0.835	Fit: ?</a:t>
            </a:r>
          </a:p>
          <a:p>
            <a:pPr>
              <a:buFontTx/>
              <a:buNone/>
            </a:pPr>
            <a:r>
              <a:rPr lang="en-US" altLang="en-US" sz="2400"/>
              <a:t>	Person 3:  1101010	       1.339	Fit: ?</a:t>
            </a:r>
          </a:p>
          <a:p>
            <a:pPr>
              <a:buFontTx/>
              <a:buNone/>
            </a:pPr>
            <a:r>
              <a:rPr lang="en-US" altLang="en-US" sz="2400"/>
              <a:t>	Person 4:  0110110	    - 0.300   	Fit: ?</a:t>
            </a:r>
          </a:p>
          <a:p>
            <a:pPr>
              <a:buFontTx/>
              <a:buNone/>
            </a:pPr>
            <a:r>
              <a:rPr lang="en-US" altLang="en-US" sz="2400"/>
              <a:t>	Person 5:  1001111	      0.488	Fit: ?</a:t>
            </a:r>
          </a:p>
          <a:p>
            <a:pPr>
              <a:buFontTx/>
              <a:buNone/>
            </a:pPr>
            <a:r>
              <a:rPr lang="en-US" altLang="en-US" sz="2400"/>
              <a:t>	Person 6:  0001101	    - 1.591	Fit: ?</a:t>
            </a:r>
          </a:p>
          <a:p>
            <a:pPr>
              <a:buFontTx/>
              <a:buNone/>
            </a:pPr>
            <a:endParaRPr lang="en-US" altLang="en-US" sz="2400"/>
          </a:p>
        </p:txBody>
      </p:sp>
    </p:spTree>
    <p:extLst>
      <p:ext uri="{BB962C8B-B14F-4D97-AF65-F5344CB8AC3E}">
        <p14:creationId xmlns:p14="http://schemas.microsoft.com/office/powerpoint/2010/main" val="39096955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56323" name="Rectangle 3"/>
          <p:cNvSpPr>
            <a:spLocks noGrp="1" noChangeArrowheads="1"/>
          </p:cNvSpPr>
          <p:nvPr>
            <p:ph type="body" idx="1"/>
          </p:nvPr>
        </p:nvSpPr>
        <p:spPr/>
        <p:txBody>
          <a:bodyPr/>
          <a:lstStyle/>
          <a:p>
            <a:r>
              <a:rPr lang="en-US" altLang="en-US" sz="2400"/>
              <a:t>Evaluate Population at t=0</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0.109</a:t>
            </a:r>
          </a:p>
          <a:p>
            <a:pPr>
              <a:buFontTx/>
              <a:buNone/>
            </a:pPr>
            <a:r>
              <a:rPr lang="en-US" altLang="en-US" sz="2400"/>
              <a:t>	Person 2:  0100101	    - 0.835	Fit: 0.697</a:t>
            </a:r>
          </a:p>
          <a:p>
            <a:pPr>
              <a:buFontTx/>
              <a:buNone/>
            </a:pPr>
            <a:r>
              <a:rPr lang="en-US" altLang="en-US" sz="2400"/>
              <a:t>	Person 3:  1101010	       1.339	Fit: 1.790</a:t>
            </a:r>
          </a:p>
          <a:p>
            <a:pPr>
              <a:buFontTx/>
              <a:buNone/>
            </a:pPr>
            <a:r>
              <a:rPr lang="en-US" altLang="en-US" sz="2400"/>
              <a:t>	Person 4:  0110110	    - 0.300   	Fit: 0.090</a:t>
            </a:r>
          </a:p>
          <a:p>
            <a:pPr>
              <a:buFontTx/>
              <a:buNone/>
            </a:pPr>
            <a:r>
              <a:rPr lang="en-US" altLang="en-US" sz="2400"/>
              <a:t>	Person 5:  1001111	      0.488	Fit: 0.238</a:t>
            </a:r>
          </a:p>
          <a:p>
            <a:pPr>
              <a:buFontTx/>
              <a:buNone/>
            </a:pPr>
            <a:r>
              <a:rPr lang="en-US" altLang="en-US" sz="2400"/>
              <a:t>	Person 6:  0001101	    - 1.591	Fit: 2.531</a:t>
            </a:r>
          </a:p>
          <a:p>
            <a:pPr>
              <a:buFontTx/>
              <a:buNone/>
            </a:pPr>
            <a:endParaRPr lang="en-US" altLang="en-US" sz="2400"/>
          </a:p>
        </p:txBody>
      </p:sp>
    </p:spTree>
    <p:extLst>
      <p:ext uri="{BB962C8B-B14F-4D97-AF65-F5344CB8AC3E}">
        <p14:creationId xmlns:p14="http://schemas.microsoft.com/office/powerpoint/2010/main" val="34711468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57347" name="Rectangle 3"/>
          <p:cNvSpPr>
            <a:spLocks noGrp="1" noChangeArrowheads="1"/>
          </p:cNvSpPr>
          <p:nvPr>
            <p:ph type="body" idx="1"/>
          </p:nvPr>
        </p:nvSpPr>
        <p:spPr/>
        <p:txBody>
          <a:bodyPr/>
          <a:lstStyle/>
          <a:p>
            <a:r>
              <a:rPr lang="en-US" altLang="en-US" sz="2400"/>
              <a:t>Select 2 Parents and Create 2 Using Single-Point Crossover</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6:  00|01101    - 1.591	Fit: 2.531</a:t>
            </a:r>
          </a:p>
          <a:p>
            <a:pPr>
              <a:buFontTx/>
              <a:buNone/>
            </a:pPr>
            <a:r>
              <a:rPr lang="en-US" altLang="en-US" sz="2400"/>
              <a:t>	Person 3:  11|01010      1.339	Fit: 1.793</a:t>
            </a:r>
          </a:p>
          <a:p>
            <a:pPr>
              <a:buFontTx/>
              <a:buNone/>
            </a:pPr>
            <a:r>
              <a:rPr lang="en-US" altLang="en-US" sz="2400"/>
              <a:t> 	Child 1  :  0001010     - 1.685	Fit: ?</a:t>
            </a:r>
          </a:p>
          <a:p>
            <a:pPr>
              <a:buFontTx/>
              <a:buNone/>
            </a:pPr>
            <a:r>
              <a:rPr lang="en-US" altLang="en-US" sz="2400"/>
              <a:t>	Child 2  :  1101101	       1.433	Fit: ?</a:t>
            </a:r>
          </a:p>
          <a:p>
            <a:pPr>
              <a:buFontTx/>
              <a:buNone/>
            </a:pPr>
            <a:endParaRPr lang="en-US" altLang="en-US" sz="2400"/>
          </a:p>
        </p:txBody>
      </p:sp>
    </p:spTree>
    <p:extLst>
      <p:ext uri="{BB962C8B-B14F-4D97-AF65-F5344CB8AC3E}">
        <p14:creationId xmlns:p14="http://schemas.microsoft.com/office/powerpoint/2010/main" val="9100082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58371" name="Rectangle 3"/>
          <p:cNvSpPr>
            <a:spLocks noGrp="1" noChangeArrowheads="1"/>
          </p:cNvSpPr>
          <p:nvPr>
            <p:ph type="body" idx="1"/>
          </p:nvPr>
        </p:nvSpPr>
        <p:spPr/>
        <p:txBody>
          <a:bodyPr/>
          <a:lstStyle/>
          <a:p>
            <a:r>
              <a:rPr lang="en-US" altLang="en-US" sz="2400"/>
              <a:t>Evaluate the Offspring</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Child 1  :  0001010     - 1.685	Fit: 2.839</a:t>
            </a:r>
          </a:p>
          <a:p>
            <a:pPr>
              <a:buFontTx/>
              <a:buNone/>
            </a:pPr>
            <a:r>
              <a:rPr lang="en-US" altLang="en-US" sz="2400"/>
              <a:t>	Child 2  :  1101101	       1.433	Fit: 2.054</a:t>
            </a:r>
          </a:p>
          <a:p>
            <a:pPr>
              <a:buFontTx/>
              <a:buNone/>
            </a:pPr>
            <a:endParaRPr lang="en-US" altLang="en-US" sz="2400"/>
          </a:p>
          <a:p>
            <a:pPr>
              <a:buFontTx/>
              <a:buNone/>
            </a:pPr>
            <a:endParaRPr lang="en-US" altLang="en-US" sz="2400"/>
          </a:p>
        </p:txBody>
      </p:sp>
    </p:spTree>
    <p:extLst>
      <p:ext uri="{BB962C8B-B14F-4D97-AF65-F5344CB8AC3E}">
        <p14:creationId xmlns:p14="http://schemas.microsoft.com/office/powerpoint/2010/main" val="15759050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60419" name="Rectangle 3"/>
          <p:cNvSpPr>
            <a:spLocks noGrp="1" noChangeArrowheads="1"/>
          </p:cNvSpPr>
          <p:nvPr>
            <p:ph type="body" idx="1"/>
          </p:nvPr>
        </p:nvSpPr>
        <p:spPr/>
        <p:txBody>
          <a:bodyPr/>
          <a:lstStyle/>
          <a:p>
            <a:r>
              <a:rPr lang="en-US" altLang="en-US" sz="2400"/>
              <a:t>Find the two worst individuals to be replaced</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0.109</a:t>
            </a:r>
          </a:p>
          <a:p>
            <a:pPr>
              <a:buFontTx/>
              <a:buNone/>
            </a:pPr>
            <a:r>
              <a:rPr lang="en-US" altLang="en-US" sz="2400"/>
              <a:t>	</a:t>
            </a:r>
            <a:r>
              <a:rPr lang="en-US" altLang="en-US" sz="2400">
                <a:solidFill>
                  <a:srgbClr val="FF33CC"/>
                </a:solidFill>
              </a:rPr>
              <a:t>Person 2:  0100101	    - 0.835	Fit: 0.697</a:t>
            </a:r>
          </a:p>
          <a:p>
            <a:pPr>
              <a:buFontTx/>
              <a:buNone/>
            </a:pPr>
            <a:r>
              <a:rPr lang="en-US" altLang="en-US" sz="2400"/>
              <a:t>	Person 3:  1101010	       1.339	Fit: 1.790</a:t>
            </a:r>
          </a:p>
          <a:p>
            <a:pPr>
              <a:buFontTx/>
              <a:buNone/>
            </a:pPr>
            <a:r>
              <a:rPr lang="en-US" altLang="en-US" sz="2400"/>
              <a:t>	</a:t>
            </a:r>
            <a:r>
              <a:rPr lang="en-US" altLang="en-US" sz="2400">
                <a:solidFill>
                  <a:srgbClr val="FF33CC"/>
                </a:solidFill>
              </a:rPr>
              <a:t>Person 4:  0110110	    - 0.300   	Fit: 0.090</a:t>
            </a:r>
          </a:p>
          <a:p>
            <a:pPr>
              <a:buFontTx/>
              <a:buNone/>
            </a:pPr>
            <a:r>
              <a:rPr lang="en-US" altLang="en-US" sz="2400"/>
              <a:t>	Person 5:  1001111	      0.488	Fit: 0.238</a:t>
            </a:r>
          </a:p>
          <a:p>
            <a:pPr>
              <a:buFontTx/>
              <a:buNone/>
            </a:pPr>
            <a:r>
              <a:rPr lang="en-US" altLang="en-US" sz="2400"/>
              <a:t>	Person 6:  0001101	    - 1.591	Fit: 2.531</a:t>
            </a:r>
          </a:p>
          <a:p>
            <a:pPr>
              <a:buFontTx/>
              <a:buNone/>
            </a:pPr>
            <a:endParaRPr lang="en-US" altLang="en-US" sz="2400"/>
          </a:p>
          <a:p>
            <a:pPr>
              <a:buFontTx/>
              <a:buNone/>
            </a:pPr>
            <a:endParaRPr lang="en-US" altLang="en-US" sz="2400"/>
          </a:p>
        </p:txBody>
      </p:sp>
    </p:spTree>
    <p:extLst>
      <p:ext uri="{BB962C8B-B14F-4D97-AF65-F5344CB8AC3E}">
        <p14:creationId xmlns:p14="http://schemas.microsoft.com/office/powerpoint/2010/main" val="312210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13AFA1-6D26-45D4-9D9D-4585E9E71360}" type="slidenum">
              <a:rPr lang="en-US" altLang="en-US"/>
              <a:pPr/>
              <a:t>7</a:t>
            </a:fld>
            <a:endParaRPr lang="en-US" altLang="en-US"/>
          </a:p>
        </p:txBody>
      </p:sp>
      <p:sp>
        <p:nvSpPr>
          <p:cNvPr id="11266" name="Rectangle 2"/>
          <p:cNvSpPr>
            <a:spLocks noGrp="1" noChangeArrowheads="1"/>
          </p:cNvSpPr>
          <p:nvPr>
            <p:ph type="title"/>
          </p:nvPr>
        </p:nvSpPr>
        <p:spPr>
          <a:xfrm>
            <a:off x="381000" y="-6409"/>
            <a:ext cx="8229600" cy="1143000"/>
          </a:xfrm>
        </p:spPr>
        <p:txBody>
          <a:bodyPr/>
          <a:lstStyle/>
          <a:p>
            <a:pPr algn="ctr"/>
            <a:r>
              <a:rPr lang="en-US" altLang="en-US" sz="4000" b="1" u="sng" dirty="0"/>
              <a:t>An Example of Natural Selection</a:t>
            </a:r>
          </a:p>
        </p:txBody>
      </p:sp>
      <p:sp>
        <p:nvSpPr>
          <p:cNvPr id="11267" name="Rectangle 3"/>
          <p:cNvSpPr>
            <a:spLocks noGrp="1" noChangeArrowheads="1"/>
          </p:cNvSpPr>
          <p:nvPr>
            <p:ph type="body" idx="1"/>
          </p:nvPr>
        </p:nvSpPr>
        <p:spPr>
          <a:xfrm>
            <a:off x="457200" y="1295400"/>
            <a:ext cx="8229600" cy="4530725"/>
          </a:xfrm>
        </p:spPr>
        <p:txBody>
          <a:bodyPr/>
          <a:lstStyle/>
          <a:p>
            <a:pPr>
              <a:lnSpc>
                <a:spcPct val="80000"/>
              </a:lnSpc>
            </a:pPr>
            <a:r>
              <a:rPr lang="en-US" altLang="en-US" sz="2400" b="1" dirty="0">
                <a:solidFill>
                  <a:schemeClr val="tx2"/>
                </a:solidFill>
              </a:rPr>
              <a:t>Giraffes have long necks</a:t>
            </a:r>
            <a:r>
              <a:rPr lang="en-US" altLang="en-US" sz="2400" dirty="0">
                <a:solidFill>
                  <a:schemeClr val="tx2"/>
                </a:solidFill>
              </a:rPr>
              <a:t>.</a:t>
            </a:r>
            <a:r>
              <a:rPr lang="en-US" altLang="en-US" sz="1800" dirty="0"/>
              <a:t>   </a:t>
            </a:r>
          </a:p>
          <a:p>
            <a:pPr>
              <a:lnSpc>
                <a:spcPct val="80000"/>
              </a:lnSpc>
              <a:buFont typeface="Wingdings" pitchFamily="2" charset="2"/>
              <a:buNone/>
            </a:pPr>
            <a:r>
              <a:rPr lang="en-US" altLang="en-US" sz="1800" dirty="0"/>
              <a:t>    </a:t>
            </a:r>
          </a:p>
          <a:p>
            <a:pPr>
              <a:lnSpc>
                <a:spcPct val="80000"/>
              </a:lnSpc>
              <a:buFont typeface="Wingdings" pitchFamily="2" charset="2"/>
              <a:buNone/>
            </a:pPr>
            <a:r>
              <a:rPr lang="en-US" altLang="en-US" sz="1800" dirty="0"/>
              <a:t>     </a:t>
            </a:r>
            <a:r>
              <a:rPr lang="en-US" altLang="en-US" sz="2000" dirty="0"/>
              <a:t>Giraffes with slightly longer necks could feed on leaves of higher branches when all lower ones had been eaten off.</a:t>
            </a:r>
          </a:p>
          <a:p>
            <a:pPr>
              <a:lnSpc>
                <a:spcPct val="80000"/>
              </a:lnSpc>
              <a:buFont typeface="Wingdings" pitchFamily="2" charset="2"/>
              <a:buNone/>
            </a:pPr>
            <a:r>
              <a:rPr lang="en-US" altLang="en-US" sz="2000" dirty="0"/>
              <a:t>     </a:t>
            </a:r>
            <a:r>
              <a:rPr lang="en-US" altLang="en-US" sz="2000" dirty="0">
                <a:solidFill>
                  <a:srgbClr val="CC3300"/>
                </a:solidFill>
                <a:sym typeface="Wingdings" pitchFamily="2" charset="2"/>
              </a:rPr>
              <a:t></a:t>
            </a:r>
            <a:r>
              <a:rPr lang="en-US" altLang="en-US" sz="2000" dirty="0">
                <a:sym typeface="Wingdings" pitchFamily="2" charset="2"/>
              </a:rPr>
              <a:t>   They had a better chance of survival.</a:t>
            </a:r>
          </a:p>
          <a:p>
            <a:pPr>
              <a:lnSpc>
                <a:spcPct val="80000"/>
              </a:lnSpc>
              <a:buFont typeface="Wingdings" pitchFamily="2" charset="2"/>
              <a:buNone/>
            </a:pPr>
            <a:r>
              <a:rPr lang="en-US" altLang="en-US" sz="2000" dirty="0">
                <a:sym typeface="Wingdings" pitchFamily="2" charset="2"/>
              </a:rPr>
              <a:t>     </a:t>
            </a:r>
            <a:r>
              <a:rPr lang="en-US" altLang="en-US" sz="2000" dirty="0">
                <a:solidFill>
                  <a:srgbClr val="CC3300"/>
                </a:solidFill>
                <a:sym typeface="Wingdings" pitchFamily="2" charset="2"/>
              </a:rPr>
              <a:t></a:t>
            </a:r>
            <a:r>
              <a:rPr lang="en-US" altLang="en-US" sz="2000" dirty="0">
                <a:sym typeface="Wingdings" pitchFamily="2" charset="2"/>
              </a:rPr>
              <a:t>   Favorable characteristic propagated through generations of giraffes.</a:t>
            </a:r>
          </a:p>
          <a:p>
            <a:pPr>
              <a:lnSpc>
                <a:spcPct val="80000"/>
              </a:lnSpc>
              <a:buFont typeface="Wingdings" pitchFamily="2" charset="2"/>
              <a:buNone/>
            </a:pPr>
            <a:r>
              <a:rPr lang="en-US" altLang="en-US" sz="2000" dirty="0">
                <a:sym typeface="Wingdings" pitchFamily="2" charset="2"/>
              </a:rPr>
              <a:t>     </a:t>
            </a:r>
            <a:r>
              <a:rPr lang="en-US" altLang="en-US" sz="2000" dirty="0">
                <a:solidFill>
                  <a:srgbClr val="CC3300"/>
                </a:solidFill>
                <a:sym typeface="Wingdings" pitchFamily="2" charset="2"/>
              </a:rPr>
              <a:t></a:t>
            </a:r>
            <a:r>
              <a:rPr lang="en-US" altLang="en-US" sz="2000" dirty="0">
                <a:sym typeface="Wingdings" pitchFamily="2" charset="2"/>
              </a:rPr>
              <a:t>   Now, evolved species has long necks.</a:t>
            </a:r>
          </a:p>
          <a:p>
            <a:pPr>
              <a:lnSpc>
                <a:spcPct val="80000"/>
              </a:lnSpc>
              <a:buFont typeface="Wingdings" pitchFamily="2" charset="2"/>
              <a:buNone/>
            </a:pPr>
            <a:endParaRPr lang="en-US" altLang="en-US" sz="2000" dirty="0"/>
          </a:p>
          <a:p>
            <a:pPr>
              <a:lnSpc>
                <a:spcPct val="80000"/>
              </a:lnSpc>
              <a:buFont typeface="Wingdings" pitchFamily="2" charset="2"/>
              <a:buNone/>
            </a:pPr>
            <a:r>
              <a:rPr lang="en-US" altLang="en-US" sz="2000" dirty="0"/>
              <a:t>     </a:t>
            </a:r>
            <a:r>
              <a:rPr lang="en-US" altLang="en-US" sz="2000" dirty="0">
                <a:solidFill>
                  <a:srgbClr val="CC3300"/>
                </a:solidFill>
              </a:rPr>
              <a:t>NOTE:</a:t>
            </a:r>
            <a:r>
              <a:rPr lang="en-US" altLang="en-US" sz="2000" dirty="0"/>
              <a:t> Longer necks may have been a deviant characteristic (</a:t>
            </a:r>
            <a:r>
              <a:rPr lang="en-US" altLang="en-US" sz="2000" dirty="0">
                <a:solidFill>
                  <a:srgbClr val="CC3300"/>
                </a:solidFill>
              </a:rPr>
              <a:t>mutation</a:t>
            </a:r>
            <a:r>
              <a:rPr lang="en-US" altLang="en-US" sz="2000" dirty="0"/>
              <a:t>) initially but since it was favorable, was propagated over generations. Now an established trait.</a:t>
            </a:r>
          </a:p>
          <a:p>
            <a:pPr>
              <a:lnSpc>
                <a:spcPct val="80000"/>
              </a:lnSpc>
              <a:buFont typeface="Wingdings" pitchFamily="2" charset="2"/>
              <a:buNone/>
            </a:pPr>
            <a:endParaRPr lang="en-US" altLang="en-US" sz="2000" dirty="0"/>
          </a:p>
          <a:p>
            <a:pPr>
              <a:lnSpc>
                <a:spcPct val="80000"/>
              </a:lnSpc>
              <a:buFont typeface="Wingdings" pitchFamily="2" charset="2"/>
              <a:buNone/>
            </a:pPr>
            <a:r>
              <a:rPr lang="en-US" altLang="en-US" sz="2000" dirty="0">
                <a:solidFill>
                  <a:schemeClr val="accent2"/>
                </a:solidFill>
              </a:rPr>
              <a:t>     </a:t>
            </a:r>
            <a:r>
              <a:rPr lang="en-US" altLang="en-US" sz="2400" dirty="0">
                <a:solidFill>
                  <a:srgbClr val="CC3300"/>
                </a:solidFill>
              </a:rPr>
              <a:t>So, some mutations are beneficial</a:t>
            </a:r>
            <a:r>
              <a:rPr lang="en-US" altLang="en-US" sz="2400" dirty="0">
                <a:solidFill>
                  <a:schemeClr val="tx2"/>
                </a:solidFill>
              </a:rPr>
              <a:t>.</a:t>
            </a:r>
            <a:r>
              <a:rPr lang="en-US" altLang="en-US" sz="2400" dirty="0"/>
              <a:t> </a:t>
            </a:r>
          </a:p>
        </p:txBody>
      </p:sp>
    </p:spTree>
    <p:extLst>
      <p:ext uri="{BB962C8B-B14F-4D97-AF65-F5344CB8AC3E}">
        <p14:creationId xmlns:p14="http://schemas.microsoft.com/office/powerpoint/2010/main" val="25173993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61443" name="Rectangle 3"/>
          <p:cNvSpPr>
            <a:spLocks noGrp="1" noChangeArrowheads="1"/>
          </p:cNvSpPr>
          <p:nvPr>
            <p:ph type="body" idx="1"/>
          </p:nvPr>
        </p:nvSpPr>
        <p:spPr/>
        <p:txBody>
          <a:bodyPr/>
          <a:lstStyle/>
          <a:p>
            <a:r>
              <a:rPr lang="en-US" altLang="en-US" sz="2400"/>
              <a:t>Replace them with the offspring</a:t>
            </a:r>
          </a:p>
          <a:p>
            <a:pPr>
              <a:buFontTx/>
              <a:buNone/>
            </a:pPr>
            <a:r>
              <a:rPr lang="en-US" altLang="en-US" sz="2400"/>
              <a:t>		         </a:t>
            </a:r>
            <a:r>
              <a:rPr lang="en-US" altLang="en-US" sz="2400" u="sng"/>
              <a:t>Genotype</a:t>
            </a:r>
            <a:r>
              <a:rPr lang="en-US" altLang="en-US" sz="2400"/>
              <a:t>   </a:t>
            </a:r>
            <a:r>
              <a:rPr lang="en-US" altLang="en-US" sz="2400" u="sng"/>
              <a:t>Phenotype</a:t>
            </a:r>
            <a:r>
              <a:rPr lang="en-US" altLang="en-US" sz="2400"/>
              <a:t> 	</a:t>
            </a:r>
            <a:r>
              <a:rPr lang="en-US" altLang="en-US" sz="2400" u="sng"/>
              <a:t>Fitness</a:t>
            </a:r>
          </a:p>
          <a:p>
            <a:pPr>
              <a:buFontTx/>
              <a:buNone/>
            </a:pPr>
            <a:r>
              <a:rPr lang="en-US" altLang="en-US" sz="2400"/>
              <a:t>	Person 1:  1001010	       0.331	Fit: 0.109</a:t>
            </a:r>
          </a:p>
          <a:p>
            <a:pPr>
              <a:buFontTx/>
              <a:buNone/>
            </a:pPr>
            <a:r>
              <a:rPr lang="en-US" altLang="en-US" sz="2400"/>
              <a:t>	</a:t>
            </a:r>
            <a:r>
              <a:rPr lang="en-US" altLang="en-US" sz="2400">
                <a:solidFill>
                  <a:srgbClr val="FF33CC"/>
                </a:solidFill>
              </a:rPr>
              <a:t>Child 1  :  0001010     - 1.685	Fit: 2.839</a:t>
            </a:r>
          </a:p>
          <a:p>
            <a:pPr>
              <a:buFontTx/>
              <a:buNone/>
            </a:pPr>
            <a:r>
              <a:rPr lang="en-US" altLang="en-US" sz="2400"/>
              <a:t>	Person 3:  1101010	       1.339	Fit: 1.790</a:t>
            </a:r>
          </a:p>
          <a:p>
            <a:pPr>
              <a:buFontTx/>
              <a:buNone/>
            </a:pPr>
            <a:r>
              <a:rPr lang="en-US" altLang="en-US" sz="2400"/>
              <a:t>	</a:t>
            </a:r>
            <a:r>
              <a:rPr lang="en-US" altLang="en-US" sz="2400">
                <a:solidFill>
                  <a:srgbClr val="FF33CC"/>
                </a:solidFill>
              </a:rPr>
              <a:t>Child 2  :  1101101	       1.433	Fit: 2.054</a:t>
            </a:r>
          </a:p>
          <a:p>
            <a:pPr>
              <a:buFontTx/>
              <a:buNone/>
            </a:pPr>
            <a:r>
              <a:rPr lang="en-US" altLang="en-US" sz="2400"/>
              <a:t>	Person 5:  1001111	      0.488	Fit: 0.238</a:t>
            </a:r>
          </a:p>
          <a:p>
            <a:pPr>
              <a:buFontTx/>
              <a:buNone/>
            </a:pPr>
            <a:r>
              <a:rPr lang="en-US" altLang="en-US" sz="2400"/>
              <a:t>	Person 6:  0001101	    - 1.591	Fit: 2.531</a:t>
            </a:r>
          </a:p>
          <a:p>
            <a:pPr>
              <a:buFontTx/>
              <a:buNone/>
            </a:pPr>
            <a:endParaRPr lang="en-US" altLang="en-US" sz="2400"/>
          </a:p>
        </p:txBody>
      </p:sp>
    </p:spTree>
    <p:extLst>
      <p:ext uri="{BB962C8B-B14F-4D97-AF65-F5344CB8AC3E}">
        <p14:creationId xmlns:p14="http://schemas.microsoft.com/office/powerpoint/2010/main" val="27943354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z="2800"/>
              <a:t>Genetic Algorithms:</a:t>
            </a:r>
            <a:br>
              <a:rPr lang="en-US" altLang="en-US" sz="2800"/>
            </a:br>
            <a:r>
              <a:rPr lang="en-US" altLang="en-US" sz="2800"/>
              <a:t>An Example Run (Steady-State GA)</a:t>
            </a:r>
          </a:p>
        </p:txBody>
      </p:sp>
      <p:sp>
        <p:nvSpPr>
          <p:cNvPr id="62467" name="Rectangle 3"/>
          <p:cNvSpPr>
            <a:spLocks noGrp="1" noChangeArrowheads="1"/>
          </p:cNvSpPr>
          <p:nvPr>
            <p:ph type="body" idx="1"/>
          </p:nvPr>
        </p:nvSpPr>
        <p:spPr/>
        <p:txBody>
          <a:bodyPr/>
          <a:lstStyle/>
          <a:p>
            <a:r>
              <a:rPr lang="en-US" altLang="en-US" sz="2000"/>
              <a:t>This process of:</a:t>
            </a:r>
          </a:p>
          <a:p>
            <a:pPr lvl="1"/>
            <a:r>
              <a:rPr lang="en-US" altLang="en-US" sz="1800"/>
              <a:t>Selecting two parents,</a:t>
            </a:r>
          </a:p>
          <a:p>
            <a:pPr lvl="1"/>
            <a:r>
              <a:rPr lang="en-US" altLang="en-US" sz="1800"/>
              <a:t>Allowing them to create two offspring, and</a:t>
            </a:r>
          </a:p>
          <a:p>
            <a:pPr lvl="1"/>
            <a:r>
              <a:rPr lang="en-US" altLang="en-US" sz="1800"/>
              <a:t>Immediately replacing the two worst individuals in the population with the offspring </a:t>
            </a:r>
          </a:p>
          <a:p>
            <a:r>
              <a:rPr lang="en-US" altLang="en-US" sz="2000"/>
              <a:t>Is repeated until a stopping criterion is reached</a:t>
            </a:r>
          </a:p>
          <a:p>
            <a:r>
              <a:rPr lang="en-US" altLang="en-US" sz="2000"/>
              <a:t>Notice that on each cycle the steady-state GA will make two function evaluations while a generational GA will make P (where P is the population size) function evaluations.</a:t>
            </a:r>
          </a:p>
          <a:p>
            <a:r>
              <a:rPr lang="en-US" altLang="en-US" sz="2000"/>
              <a:t>Therefore, you must be careful to count only function evaluations when comparing generational GAs with steady-state GAs.</a:t>
            </a:r>
          </a:p>
          <a:p>
            <a:pPr>
              <a:buFontTx/>
              <a:buNone/>
            </a:pPr>
            <a:r>
              <a:rPr lang="en-US" altLang="en-US" sz="2000"/>
              <a:t>		</a:t>
            </a:r>
          </a:p>
        </p:txBody>
      </p:sp>
    </p:spTree>
    <p:extLst>
      <p:ext uri="{BB962C8B-B14F-4D97-AF65-F5344CB8AC3E}">
        <p14:creationId xmlns:p14="http://schemas.microsoft.com/office/powerpoint/2010/main" val="15176683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3CB9BEC-AF37-40C9-8ABC-8B67D4AED267}" type="slidenum">
              <a:rPr lang="en-US" altLang="en-US"/>
              <a:pPr/>
              <a:t>72</a:t>
            </a:fld>
            <a:endParaRPr lang="en-US" altLang="en-US"/>
          </a:p>
        </p:txBody>
      </p:sp>
      <p:sp>
        <p:nvSpPr>
          <p:cNvPr id="164866" name="Rectangle 2"/>
          <p:cNvSpPr>
            <a:spLocks noGrp="1" noChangeArrowheads="1"/>
          </p:cNvSpPr>
          <p:nvPr>
            <p:ph type="title"/>
          </p:nvPr>
        </p:nvSpPr>
        <p:spPr/>
        <p:txBody>
          <a:bodyPr/>
          <a:lstStyle/>
          <a:p>
            <a:pPr algn="ctr"/>
            <a:r>
              <a:rPr lang="en-US" altLang="en-US" sz="4000" b="1" u="sng"/>
              <a:t>Advantages Of GAs</a:t>
            </a:r>
          </a:p>
        </p:txBody>
      </p:sp>
      <p:sp>
        <p:nvSpPr>
          <p:cNvPr id="164867" name="Rectangle 3"/>
          <p:cNvSpPr>
            <a:spLocks noGrp="1" noChangeArrowheads="1"/>
          </p:cNvSpPr>
          <p:nvPr>
            <p:ph type="body" idx="1"/>
          </p:nvPr>
        </p:nvSpPr>
        <p:spPr/>
        <p:txBody>
          <a:bodyPr/>
          <a:lstStyle/>
          <a:p>
            <a:r>
              <a:rPr lang="en-US" altLang="en-US" sz="2800" b="1">
                <a:solidFill>
                  <a:schemeClr val="tx2"/>
                </a:solidFill>
              </a:rPr>
              <a:t>Global Search Methods</a:t>
            </a:r>
            <a:r>
              <a:rPr lang="en-US" altLang="en-US" sz="2400" b="1">
                <a:solidFill>
                  <a:schemeClr val="tx2"/>
                </a:solidFill>
              </a:rPr>
              <a:t>:</a:t>
            </a:r>
            <a:r>
              <a:rPr lang="en-US" altLang="en-US" sz="2400"/>
              <a:t> GAs search for the function optimum starting from a </a:t>
            </a:r>
            <a:r>
              <a:rPr lang="en-US" altLang="en-US" sz="2400" i="1">
                <a:solidFill>
                  <a:srgbClr val="CC3300"/>
                </a:solidFill>
              </a:rPr>
              <a:t>population of points</a:t>
            </a:r>
            <a:r>
              <a:rPr lang="en-US" altLang="en-US" sz="2400"/>
              <a:t> of the function domain, not a single one. This characteristic suggests that GAs are global search methods. They can, in fact, climb many peaks in parallel, reducing the probability of finding local minima, which is one of the drawbacks of traditional optimization methods.</a:t>
            </a:r>
          </a:p>
        </p:txBody>
      </p:sp>
    </p:spTree>
    <p:extLst>
      <p:ext uri="{BB962C8B-B14F-4D97-AF65-F5344CB8AC3E}">
        <p14:creationId xmlns:p14="http://schemas.microsoft.com/office/powerpoint/2010/main" val="2196751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1824B2-3569-4308-9BF9-36BC512D5EB8}" type="slidenum">
              <a:rPr lang="en-US" altLang="en-US"/>
              <a:pPr/>
              <a:t>73</a:t>
            </a:fld>
            <a:endParaRPr lang="en-US" altLang="en-US"/>
          </a:p>
        </p:txBody>
      </p:sp>
      <p:sp>
        <p:nvSpPr>
          <p:cNvPr id="165890" name="Rectangle 2"/>
          <p:cNvSpPr>
            <a:spLocks noGrp="1" noChangeArrowheads="1"/>
          </p:cNvSpPr>
          <p:nvPr>
            <p:ph type="title"/>
          </p:nvPr>
        </p:nvSpPr>
        <p:spPr/>
        <p:txBody>
          <a:bodyPr/>
          <a:lstStyle/>
          <a:p>
            <a:pPr algn="ctr"/>
            <a:r>
              <a:rPr lang="en-US" altLang="en-US" sz="4000" b="1" u="sng"/>
              <a:t>Advantages of GAs </a:t>
            </a:r>
            <a:r>
              <a:rPr lang="en-US" altLang="en-US" sz="4000"/>
              <a:t>(contd.)</a:t>
            </a:r>
            <a:endParaRPr lang="en-US" altLang="en-US" sz="4000" u="sng"/>
          </a:p>
        </p:txBody>
      </p:sp>
      <p:sp>
        <p:nvSpPr>
          <p:cNvPr id="165891" name="Rectangle 3"/>
          <p:cNvSpPr>
            <a:spLocks noGrp="1" noChangeArrowheads="1"/>
          </p:cNvSpPr>
          <p:nvPr>
            <p:ph type="body" idx="1"/>
          </p:nvPr>
        </p:nvSpPr>
        <p:spPr/>
        <p:txBody>
          <a:bodyPr/>
          <a:lstStyle/>
          <a:p>
            <a:r>
              <a:rPr lang="en-US" altLang="en-US" sz="2800" b="1">
                <a:solidFill>
                  <a:schemeClr val="tx2"/>
                </a:solidFill>
              </a:rPr>
              <a:t>Blind Search Methods: </a:t>
            </a:r>
            <a:r>
              <a:rPr lang="en-US" altLang="en-US" sz="2400"/>
              <a:t>GAs only use the information about the </a:t>
            </a:r>
            <a:r>
              <a:rPr lang="en-US" altLang="en-US" sz="2400" i="1">
                <a:solidFill>
                  <a:srgbClr val="CC3300"/>
                </a:solidFill>
              </a:rPr>
              <a:t>objective function</a:t>
            </a:r>
            <a:r>
              <a:rPr lang="en-US" altLang="en-US" sz="2400"/>
              <a:t>. They do not require knowledge of the first derivative or any other auxiliary information, allowing a number of problems to be solved without the need to formulate restrictive assumptions. For this reason, GAs are often called blind search methods.</a:t>
            </a:r>
          </a:p>
          <a:p>
            <a:pPr>
              <a:buFont typeface="Wingdings" pitchFamily="2" charset="2"/>
              <a:buNone/>
            </a:pPr>
            <a:endParaRPr lang="en-US" altLang="en-US"/>
          </a:p>
        </p:txBody>
      </p:sp>
    </p:spTree>
    <p:extLst>
      <p:ext uri="{BB962C8B-B14F-4D97-AF65-F5344CB8AC3E}">
        <p14:creationId xmlns:p14="http://schemas.microsoft.com/office/powerpoint/2010/main" val="30873449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0170E2-A70F-4F4A-BDEF-3EE8E71B18AD}" type="slidenum">
              <a:rPr lang="en-US" altLang="en-US"/>
              <a:pPr/>
              <a:t>74</a:t>
            </a:fld>
            <a:endParaRPr lang="en-US" altLang="en-US"/>
          </a:p>
        </p:txBody>
      </p:sp>
      <p:sp>
        <p:nvSpPr>
          <p:cNvPr id="166914" name="Rectangle 2"/>
          <p:cNvSpPr>
            <a:spLocks noGrp="1" noChangeArrowheads="1"/>
          </p:cNvSpPr>
          <p:nvPr>
            <p:ph type="title"/>
          </p:nvPr>
        </p:nvSpPr>
        <p:spPr/>
        <p:txBody>
          <a:bodyPr/>
          <a:lstStyle/>
          <a:p>
            <a:pPr algn="ctr"/>
            <a:r>
              <a:rPr lang="en-US" altLang="en-US" sz="4000" b="1" u="sng"/>
              <a:t>Advantages of GAs</a:t>
            </a:r>
            <a:r>
              <a:rPr lang="en-US" altLang="en-US"/>
              <a:t> (contd.)</a:t>
            </a:r>
          </a:p>
        </p:txBody>
      </p:sp>
      <p:sp>
        <p:nvSpPr>
          <p:cNvPr id="166915" name="Rectangle 3"/>
          <p:cNvSpPr>
            <a:spLocks noGrp="1" noChangeArrowheads="1"/>
          </p:cNvSpPr>
          <p:nvPr>
            <p:ph type="body" idx="1"/>
          </p:nvPr>
        </p:nvSpPr>
        <p:spPr/>
        <p:txBody>
          <a:bodyPr/>
          <a:lstStyle/>
          <a:p>
            <a:r>
              <a:rPr lang="en-US" altLang="en-US" sz="2800" b="1">
                <a:solidFill>
                  <a:schemeClr val="tx2"/>
                </a:solidFill>
              </a:rPr>
              <a:t>GAs use probabilistic transition rules</a:t>
            </a:r>
            <a:r>
              <a:rPr lang="en-US" altLang="en-US"/>
              <a:t> </a:t>
            </a:r>
            <a:r>
              <a:rPr lang="en-US" altLang="en-US" sz="2400"/>
              <a:t>during iterations, unlike the traditional methods that use fixed transition rules.</a:t>
            </a:r>
          </a:p>
          <a:p>
            <a:pPr>
              <a:buFont typeface="Wingdings" pitchFamily="2" charset="2"/>
              <a:buNone/>
            </a:pPr>
            <a:r>
              <a:rPr lang="en-US" altLang="en-US" sz="2400"/>
              <a:t>   This makes them more </a:t>
            </a:r>
            <a:r>
              <a:rPr lang="en-US" altLang="en-US" sz="2400">
                <a:solidFill>
                  <a:srgbClr val="CC3300"/>
                </a:solidFill>
              </a:rPr>
              <a:t>robust</a:t>
            </a:r>
            <a:r>
              <a:rPr lang="en-US" altLang="en-US" sz="2400"/>
              <a:t> and applicable to a large range of problems.</a:t>
            </a:r>
          </a:p>
        </p:txBody>
      </p:sp>
    </p:spTree>
    <p:extLst>
      <p:ext uri="{BB962C8B-B14F-4D97-AF65-F5344CB8AC3E}">
        <p14:creationId xmlns:p14="http://schemas.microsoft.com/office/powerpoint/2010/main" val="17399034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0A790E-7A45-47D9-9581-38177CF2A5D3}" type="slidenum">
              <a:rPr lang="en-US" altLang="en-US"/>
              <a:pPr/>
              <a:t>75</a:t>
            </a:fld>
            <a:endParaRPr lang="en-US" altLang="en-US"/>
          </a:p>
        </p:txBody>
      </p:sp>
      <p:sp>
        <p:nvSpPr>
          <p:cNvPr id="167938" name="Rectangle 2"/>
          <p:cNvSpPr>
            <a:spLocks noGrp="1" noChangeArrowheads="1"/>
          </p:cNvSpPr>
          <p:nvPr>
            <p:ph type="title"/>
          </p:nvPr>
        </p:nvSpPr>
        <p:spPr/>
        <p:txBody>
          <a:bodyPr/>
          <a:lstStyle/>
          <a:p>
            <a:pPr algn="ctr"/>
            <a:r>
              <a:rPr lang="en-US" altLang="en-US" sz="4000" b="1" u="sng"/>
              <a:t>Advantages of GAs</a:t>
            </a:r>
            <a:r>
              <a:rPr lang="en-US" altLang="en-US" sz="4000" b="1"/>
              <a:t> </a:t>
            </a:r>
            <a:r>
              <a:rPr lang="en-US" altLang="en-US" sz="4000"/>
              <a:t>(contd.)</a:t>
            </a:r>
          </a:p>
        </p:txBody>
      </p:sp>
      <p:sp>
        <p:nvSpPr>
          <p:cNvPr id="167939" name="Rectangle 3"/>
          <p:cNvSpPr>
            <a:spLocks noGrp="1" noChangeArrowheads="1"/>
          </p:cNvSpPr>
          <p:nvPr>
            <p:ph type="body" idx="1"/>
          </p:nvPr>
        </p:nvSpPr>
        <p:spPr/>
        <p:txBody>
          <a:bodyPr/>
          <a:lstStyle/>
          <a:p>
            <a:r>
              <a:rPr lang="en-US" altLang="en-US" sz="2800" b="1">
                <a:solidFill>
                  <a:schemeClr val="tx2"/>
                </a:solidFill>
              </a:rPr>
              <a:t>GAs can be easily used in </a:t>
            </a:r>
            <a:r>
              <a:rPr lang="en-US" altLang="en-US" sz="2800" b="1" i="1">
                <a:solidFill>
                  <a:schemeClr val="tx2"/>
                </a:solidFill>
              </a:rPr>
              <a:t>parallel machines-</a:t>
            </a:r>
            <a:r>
              <a:rPr lang="en-US" altLang="en-US"/>
              <a:t> </a:t>
            </a:r>
            <a:r>
              <a:rPr lang="en-US" altLang="en-US" sz="2400"/>
              <a:t>Since in real-world design optimization problems, most computational time is spent in evaluating a solution, with multiple processors all solutions in a population can be evaluated in a distributed manner. This reduces the overall computational time substantially.</a:t>
            </a:r>
          </a:p>
        </p:txBody>
      </p:sp>
    </p:spTree>
    <p:extLst>
      <p:ext uri="{BB962C8B-B14F-4D97-AF65-F5344CB8AC3E}">
        <p14:creationId xmlns:p14="http://schemas.microsoft.com/office/powerpoint/2010/main" val="287117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B608612E-7C8B-4D5C-B2F5-94C5FCC0A013}" type="slidenum">
              <a:rPr lang="en-US" altLang="en-US"/>
              <a:pPr/>
              <a:t>8</a:t>
            </a:fld>
            <a:endParaRPr lang="en-US" altLang="en-US"/>
          </a:p>
        </p:txBody>
      </p:sp>
      <p:sp>
        <p:nvSpPr>
          <p:cNvPr id="139266" name="Rectangle 2"/>
          <p:cNvSpPr>
            <a:spLocks noGrp="1" noChangeArrowheads="1"/>
          </p:cNvSpPr>
          <p:nvPr>
            <p:ph type="title"/>
          </p:nvPr>
        </p:nvSpPr>
        <p:spPr>
          <a:xfrm>
            <a:off x="457200" y="277813"/>
            <a:ext cx="8229600" cy="636587"/>
          </a:xfrm>
        </p:spPr>
        <p:txBody>
          <a:bodyPr>
            <a:normAutofit fontScale="90000"/>
          </a:bodyPr>
          <a:lstStyle/>
          <a:p>
            <a:pPr algn="ctr"/>
            <a:r>
              <a:rPr lang="en-US" altLang="en-US" sz="3600" b="1" u="sng"/>
              <a:t>Evolution Through Natural Selection</a:t>
            </a:r>
            <a:br>
              <a:rPr lang="en-US" altLang="en-US" sz="3600" b="1" u="sng"/>
            </a:br>
            <a:endParaRPr lang="en-US" altLang="en-US" sz="3600" b="1" u="sng"/>
          </a:p>
        </p:txBody>
      </p:sp>
      <p:sp>
        <p:nvSpPr>
          <p:cNvPr id="139267" name="Rectangle 3"/>
          <p:cNvSpPr>
            <a:spLocks noGrp="1" noChangeArrowheads="1"/>
          </p:cNvSpPr>
          <p:nvPr>
            <p:ph type="body" idx="1"/>
          </p:nvPr>
        </p:nvSpPr>
        <p:spPr>
          <a:xfrm>
            <a:off x="457200" y="1066800"/>
            <a:ext cx="8229600" cy="5064125"/>
          </a:xfrm>
        </p:spPr>
        <p:txBody>
          <a:bodyPr/>
          <a:lstStyle/>
          <a:p>
            <a:pPr algn="ctr">
              <a:buFont typeface="Wingdings" pitchFamily="2" charset="2"/>
              <a:buNone/>
            </a:pPr>
            <a:r>
              <a:rPr lang="en-US" altLang="en-US" sz="2400"/>
              <a:t>   Initial Population Of Animals</a:t>
            </a:r>
          </a:p>
          <a:p>
            <a:pPr>
              <a:buFont typeface="Wingdings" pitchFamily="2" charset="2"/>
              <a:buNone/>
            </a:pPr>
            <a:endParaRPr lang="en-US" altLang="en-US" sz="2400"/>
          </a:p>
          <a:p>
            <a:pPr algn="ctr">
              <a:buFont typeface="Wingdings" pitchFamily="2" charset="2"/>
              <a:buNone/>
            </a:pPr>
            <a:r>
              <a:rPr lang="en-US" altLang="en-US" sz="2400"/>
              <a:t>	Struggle For Existence-Survival Of the Fittest</a:t>
            </a:r>
          </a:p>
          <a:p>
            <a:pPr>
              <a:buFont typeface="Wingdings" pitchFamily="2" charset="2"/>
              <a:buNone/>
            </a:pPr>
            <a:r>
              <a:rPr lang="en-US" altLang="en-US" sz="2400"/>
              <a:t>	</a:t>
            </a:r>
          </a:p>
          <a:p>
            <a:pPr algn="ctr">
              <a:buFont typeface="Wingdings" pitchFamily="2" charset="2"/>
              <a:buNone/>
            </a:pPr>
            <a:r>
              <a:rPr lang="en-US" altLang="en-US" sz="2400"/>
              <a:t>	Surviving Individuals Reproduce, Propagate Favorable Characteristics</a:t>
            </a:r>
          </a:p>
          <a:p>
            <a:pPr>
              <a:buFont typeface="Wingdings" pitchFamily="2" charset="2"/>
              <a:buNone/>
            </a:pPr>
            <a:endParaRPr lang="en-US" altLang="en-US" sz="2400"/>
          </a:p>
          <a:p>
            <a:pPr>
              <a:buFont typeface="Wingdings" pitchFamily="2" charset="2"/>
              <a:buNone/>
            </a:pPr>
            <a:r>
              <a:rPr lang="en-US" altLang="en-US"/>
              <a:t>	</a:t>
            </a:r>
          </a:p>
        </p:txBody>
      </p:sp>
      <p:sp>
        <p:nvSpPr>
          <p:cNvPr id="139277" name="Line 13"/>
          <p:cNvSpPr>
            <a:spLocks noChangeShapeType="1"/>
          </p:cNvSpPr>
          <p:nvPr/>
        </p:nvSpPr>
        <p:spPr bwMode="auto">
          <a:xfrm flipH="1">
            <a:off x="381000" y="4572000"/>
            <a:ext cx="4114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79" name="Line 15"/>
          <p:cNvSpPr>
            <a:spLocks noChangeShapeType="1"/>
          </p:cNvSpPr>
          <p:nvPr/>
        </p:nvSpPr>
        <p:spPr bwMode="auto">
          <a:xfrm flipV="1">
            <a:off x="381000" y="3048000"/>
            <a:ext cx="0" cy="15240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80" name="Line 16"/>
          <p:cNvSpPr>
            <a:spLocks noChangeShapeType="1"/>
          </p:cNvSpPr>
          <p:nvPr/>
        </p:nvSpPr>
        <p:spPr bwMode="auto">
          <a:xfrm>
            <a:off x="381000" y="3048000"/>
            <a:ext cx="6096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68" name="Line 4"/>
          <p:cNvSpPr>
            <a:spLocks noChangeShapeType="1"/>
          </p:cNvSpPr>
          <p:nvPr/>
        </p:nvSpPr>
        <p:spPr bwMode="auto">
          <a:xfrm>
            <a:off x="4495800" y="1554163"/>
            <a:ext cx="0" cy="3810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74" name="Line 10"/>
          <p:cNvSpPr>
            <a:spLocks noChangeShapeType="1"/>
          </p:cNvSpPr>
          <p:nvPr/>
        </p:nvSpPr>
        <p:spPr bwMode="auto">
          <a:xfrm>
            <a:off x="4495800" y="2468563"/>
            <a:ext cx="0" cy="3810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75" name="Line 11"/>
          <p:cNvSpPr>
            <a:spLocks noChangeShapeType="1"/>
          </p:cNvSpPr>
          <p:nvPr/>
        </p:nvSpPr>
        <p:spPr bwMode="auto">
          <a:xfrm>
            <a:off x="4495800" y="3657600"/>
            <a:ext cx="0" cy="9604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81" name="Text Box 17"/>
          <p:cNvSpPr txBox="1">
            <a:spLocks noChangeArrowheads="1"/>
          </p:cNvSpPr>
          <p:nvPr/>
        </p:nvSpPr>
        <p:spPr bwMode="auto">
          <a:xfrm>
            <a:off x="838200" y="4235450"/>
            <a:ext cx="22098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1600"/>
              <a:t>Millions Of Years</a:t>
            </a:r>
          </a:p>
        </p:txBody>
      </p:sp>
      <p:sp>
        <p:nvSpPr>
          <p:cNvPr id="139282" name="Line 18"/>
          <p:cNvSpPr>
            <a:spLocks noChangeShapeType="1"/>
          </p:cNvSpPr>
          <p:nvPr/>
        </p:nvSpPr>
        <p:spPr bwMode="auto">
          <a:xfrm>
            <a:off x="4495800" y="4648200"/>
            <a:ext cx="0"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9284" name="Text Box 20"/>
          <p:cNvSpPr txBox="1">
            <a:spLocks noChangeArrowheads="1"/>
          </p:cNvSpPr>
          <p:nvPr/>
        </p:nvSpPr>
        <p:spPr bwMode="auto">
          <a:xfrm>
            <a:off x="1676400" y="5059363"/>
            <a:ext cx="5562600" cy="77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ltLang="en-US" sz="2400" b="0"/>
              <a:t>Evolved Species</a:t>
            </a:r>
            <a:r>
              <a:rPr lang="en-US" altLang="en-US" sz="1200"/>
              <a:t> </a:t>
            </a:r>
          </a:p>
          <a:p>
            <a:pPr>
              <a:spcBef>
                <a:spcPct val="50000"/>
              </a:spcBef>
            </a:pPr>
            <a:r>
              <a:rPr lang="en-US" altLang="en-US" sz="1400"/>
              <a:t>(Favorable Characteristic Now  A Trait Of Species)</a:t>
            </a:r>
          </a:p>
        </p:txBody>
      </p:sp>
    </p:spTree>
    <p:extLst>
      <p:ext uri="{BB962C8B-B14F-4D97-AF65-F5344CB8AC3E}">
        <p14:creationId xmlns:p14="http://schemas.microsoft.com/office/powerpoint/2010/main" val="113811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95242BC-56FF-43EB-931F-591C5B8C805B}" type="slidenum">
              <a:rPr lang="en-US" altLang="en-US"/>
              <a:pPr/>
              <a:t>9</a:t>
            </a:fld>
            <a:endParaRPr lang="en-US" altLang="en-US"/>
          </a:p>
        </p:txBody>
      </p:sp>
      <p:sp>
        <p:nvSpPr>
          <p:cNvPr id="141315" name="Rectangle 3"/>
          <p:cNvSpPr>
            <a:spLocks noGrp="1" noChangeArrowheads="1"/>
          </p:cNvSpPr>
          <p:nvPr>
            <p:ph type="body" idx="1"/>
          </p:nvPr>
        </p:nvSpPr>
        <p:spPr>
          <a:xfrm>
            <a:off x="457200" y="533400"/>
            <a:ext cx="8229600" cy="5597525"/>
          </a:xfrm>
        </p:spPr>
        <p:txBody>
          <a:bodyPr/>
          <a:lstStyle/>
          <a:p>
            <a:pPr>
              <a:buFont typeface="Wingdings" pitchFamily="2" charset="2"/>
              <a:buNone/>
            </a:pPr>
            <a:r>
              <a:rPr lang="en-US" altLang="en-US"/>
              <a:t>   </a:t>
            </a:r>
          </a:p>
          <a:p>
            <a:pPr>
              <a:buFont typeface="Wingdings" pitchFamily="2" charset="2"/>
              <a:buNone/>
            </a:pPr>
            <a:endParaRPr lang="en-US" altLang="en-US"/>
          </a:p>
          <a:p>
            <a:pPr>
              <a:buFont typeface="Wingdings" pitchFamily="2" charset="2"/>
              <a:buNone/>
            </a:pPr>
            <a:r>
              <a:rPr lang="en-US" altLang="en-US"/>
              <a:t>   </a:t>
            </a:r>
            <a:r>
              <a:rPr lang="en-US" altLang="en-US" sz="3600">
                <a:solidFill>
                  <a:schemeClr val="tx2"/>
                </a:solidFill>
              </a:rPr>
              <a:t>Genetic Algorithms Implement Optimization Strategies By Simulating Evolution Of Species Through Natural Selection.</a:t>
            </a:r>
          </a:p>
        </p:txBody>
      </p:sp>
    </p:spTree>
    <p:extLst>
      <p:ext uri="{BB962C8B-B14F-4D97-AF65-F5344CB8AC3E}">
        <p14:creationId xmlns:p14="http://schemas.microsoft.com/office/powerpoint/2010/main" val="1597920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348BD2-799F-4826-A1A1-C7010431FC2D}"/>
</file>

<file path=customXml/itemProps2.xml><?xml version="1.0" encoding="utf-8"?>
<ds:datastoreItem xmlns:ds="http://schemas.openxmlformats.org/officeDocument/2006/customXml" ds:itemID="{C0CFAA27-DBE6-413C-8094-E3C6CFD72984}"/>
</file>

<file path=customXml/itemProps3.xml><?xml version="1.0" encoding="utf-8"?>
<ds:datastoreItem xmlns:ds="http://schemas.openxmlformats.org/officeDocument/2006/customXml" ds:itemID="{94E52200-CF48-4510-9118-7FCA529C757F}"/>
</file>

<file path=docProps/app.xml><?xml version="1.0" encoding="utf-8"?>
<Properties xmlns="http://schemas.openxmlformats.org/officeDocument/2006/extended-properties" xmlns:vt="http://schemas.openxmlformats.org/officeDocument/2006/docPropsVTypes">
  <Template>Flow</Template>
  <TotalTime>296</TotalTime>
  <Words>5225</Words>
  <Application>Microsoft Office PowerPoint</Application>
  <PresentationFormat>On-screen Show (4:3)</PresentationFormat>
  <Paragraphs>627</Paragraphs>
  <Slides>75</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5" baseType="lpstr">
      <vt:lpstr>Arial</vt:lpstr>
      <vt:lpstr>Calibri</vt:lpstr>
      <vt:lpstr>Constantia</vt:lpstr>
      <vt:lpstr>Courier New</vt:lpstr>
      <vt:lpstr>Monotype Sorts</vt:lpstr>
      <vt:lpstr>Times</vt:lpstr>
      <vt:lpstr>Wingdings</vt:lpstr>
      <vt:lpstr>Wingdings 2</vt:lpstr>
      <vt:lpstr>Flow</vt:lpstr>
      <vt:lpstr>Microsoft Draw Drawing</vt:lpstr>
      <vt:lpstr>Lecture VII</vt:lpstr>
      <vt:lpstr>Introduction To Genetic Algorithms (GAs) </vt:lpstr>
      <vt:lpstr>History Of Genetic Algorithms</vt:lpstr>
      <vt:lpstr>What Are Genetic Algorithms (GAs)?</vt:lpstr>
      <vt:lpstr> Darwin’s Principle Of Natural Selection </vt:lpstr>
      <vt:lpstr>Basic Idea Of Principle Of Natural Selection</vt:lpstr>
      <vt:lpstr>An Example of Natural Selection</vt:lpstr>
      <vt:lpstr>Evolution Through Natural Selection </vt:lpstr>
      <vt:lpstr>PowerPoint Presentation</vt:lpstr>
      <vt:lpstr>Taxonomy</vt:lpstr>
      <vt:lpstr>Working Mechanism Of GAs </vt:lpstr>
      <vt:lpstr>Simple Genetic Algorithm</vt:lpstr>
      <vt:lpstr>Nature to Computer Mapping</vt:lpstr>
      <vt:lpstr>Components of a GA</vt:lpstr>
      <vt:lpstr>GA terminology</vt:lpstr>
      <vt:lpstr>Genotype, Phenotype, Population</vt:lpstr>
      <vt:lpstr>The GA cycle</vt:lpstr>
      <vt:lpstr>GA Operators and Parameters</vt:lpstr>
      <vt:lpstr>Encoding</vt:lpstr>
      <vt:lpstr>Encoding Methods</vt:lpstr>
      <vt:lpstr>Genetic Algorithms: Binary-Coded Representations</vt:lpstr>
      <vt:lpstr>Binary-Coded Representations</vt:lpstr>
      <vt:lpstr> Binary Coded Representations</vt:lpstr>
      <vt:lpstr>Encoding Methods (contd.)</vt:lpstr>
      <vt:lpstr>Encoding Methods (contd.)</vt:lpstr>
      <vt:lpstr> Real-Coded Representations</vt:lpstr>
      <vt:lpstr>Fitness Function </vt:lpstr>
      <vt:lpstr>Recombination </vt:lpstr>
      <vt:lpstr>Recombination</vt:lpstr>
      <vt:lpstr>Roulette Wheel Selection </vt:lpstr>
      <vt:lpstr>Example Of Roulette Wheel Selection</vt:lpstr>
      <vt:lpstr>Roulette Wheel For Example</vt:lpstr>
      <vt:lpstr>PowerPoint Presentation</vt:lpstr>
      <vt:lpstr>Pseudo code of Selection process</vt:lpstr>
      <vt:lpstr> Tournament Selection</vt:lpstr>
      <vt:lpstr>Genetic Algorithms: Genetic Procreation Operators</vt:lpstr>
      <vt:lpstr>Crossover </vt:lpstr>
      <vt:lpstr>Crossover Methods</vt:lpstr>
      <vt:lpstr>Crossover Methods (contd.)</vt:lpstr>
      <vt:lpstr>Crossover  Methods (contd.)</vt:lpstr>
      <vt:lpstr>Crossover Methods (contd.)</vt:lpstr>
      <vt:lpstr>Crossover (contd.)</vt:lpstr>
      <vt:lpstr>Real-Coded Crossover Operators</vt:lpstr>
      <vt:lpstr> Mid-Point Crossover</vt:lpstr>
      <vt:lpstr> Flat Crossover (BLX-0.0)</vt:lpstr>
      <vt:lpstr> BLX-</vt:lpstr>
      <vt:lpstr>PowerPoint Presentation</vt:lpstr>
      <vt:lpstr>PowerPoint Presentation</vt:lpstr>
      <vt:lpstr>Elitism </vt:lpstr>
      <vt:lpstr>Mutation</vt:lpstr>
      <vt:lpstr>Example Of Mutation</vt:lpstr>
      <vt:lpstr>Genetic Algorithms: Selection Who Survives</vt:lpstr>
      <vt:lpstr>Genetic Algorithm: Example by Hand</vt:lpstr>
      <vt:lpstr>Genetic Algorithms: Example</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(by hand)</vt:lpstr>
      <vt:lpstr>Genetic Algorithms: An Example Run (Steady-State GA)</vt:lpstr>
      <vt:lpstr>Genetic Algorithms: An Example Run (Steady-State GA)</vt:lpstr>
      <vt:lpstr>Genetic Algorithms: An Example Run (Steady-State GA)</vt:lpstr>
      <vt:lpstr>Genetic Algorithms: An Example Run (Steady-State GA)</vt:lpstr>
      <vt:lpstr>Genetic Algorithms: An Example Run (Steady-State GA)</vt:lpstr>
      <vt:lpstr>Genetic Algorithms: An Example Run (Steady-State GA)</vt:lpstr>
      <vt:lpstr>Genetic Algorithms: An Example Run (Steady-State GA)</vt:lpstr>
      <vt:lpstr>Advantages Of GAs</vt:lpstr>
      <vt:lpstr>Advantages of GAs (contd.)</vt:lpstr>
      <vt:lpstr>Advantages of GAs (contd.)</vt:lpstr>
      <vt:lpstr>Advantages of GAs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Ahmet UNVEREN</cp:lastModifiedBy>
  <cp:revision>18</cp:revision>
  <dcterms:created xsi:type="dcterms:W3CDTF">2015-11-08T20:20:26Z</dcterms:created>
  <dcterms:modified xsi:type="dcterms:W3CDTF">2020-11-19T08:05:22Z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