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3"/>
  </p:notesMasterIdLst>
  <p:sldIdLst>
    <p:sldId id="283" r:id="rId5"/>
    <p:sldId id="257" r:id="rId6"/>
    <p:sldId id="258" r:id="rId7"/>
    <p:sldId id="259" r:id="rId8"/>
    <p:sldId id="260" r:id="rId9"/>
    <p:sldId id="261" r:id="rId10"/>
    <p:sldId id="262" r:id="rId11"/>
    <p:sldId id="284" r:id="rId12"/>
    <p:sldId id="263" r:id="rId13"/>
    <p:sldId id="295" r:id="rId14"/>
    <p:sldId id="264" r:id="rId15"/>
    <p:sldId id="265" r:id="rId16"/>
    <p:sldId id="266" r:id="rId17"/>
    <p:sldId id="281" r:id="rId18"/>
    <p:sldId id="267" r:id="rId19"/>
    <p:sldId id="268" r:id="rId20"/>
    <p:sldId id="269" r:id="rId21"/>
    <p:sldId id="299" r:id="rId22"/>
    <p:sldId id="270" r:id="rId23"/>
    <p:sldId id="296" r:id="rId24"/>
    <p:sldId id="297" r:id="rId25"/>
    <p:sldId id="300" r:id="rId26"/>
    <p:sldId id="293" r:id="rId27"/>
    <p:sldId id="271" r:id="rId28"/>
    <p:sldId id="286" r:id="rId29"/>
    <p:sldId id="289" r:id="rId30"/>
    <p:sldId id="291" r:id="rId31"/>
    <p:sldId id="272" r:id="rId32"/>
    <p:sldId id="287" r:id="rId33"/>
    <p:sldId id="273" r:id="rId34"/>
    <p:sldId id="274" r:id="rId35"/>
    <p:sldId id="301" r:id="rId36"/>
    <p:sldId id="298" r:id="rId37"/>
    <p:sldId id="275" r:id="rId38"/>
    <p:sldId id="276" r:id="rId39"/>
    <p:sldId id="277" r:id="rId40"/>
    <p:sldId id="279" r:id="rId41"/>
    <p:sldId id="285" r:id="rId4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hmt" initials="M" lastIdx="1" clrIdx="0">
    <p:extLst>
      <p:ext uri="{19B8F6BF-5375-455C-9EA6-DF929625EA0E}">
        <p15:presenceInfo xmlns:p15="http://schemas.microsoft.com/office/powerpoint/2012/main" xmlns="" userId="Mhm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60" d="100"/>
          <a:sy n="60" d="100"/>
        </p:scale>
        <p:origin x="-1008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7194-C00E-40CC-923E-B72BE1A57281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85E85-667A-4C7E-B3B4-5220377FC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53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5299-1B04-4FC8-B0EB-3715FA362AFC}" type="datetime1">
              <a:rPr lang="tr-TR" smtClean="0"/>
              <a:t>28.4.2020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04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0738-C1F5-48DD-8DF0-5E5FDF89C31F}" type="datetime1">
              <a:rPr lang="tr-TR" smtClean="0"/>
              <a:t>28.4.2020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179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1883-84A5-4F39-946E-1B3BC344CC74}" type="datetime1">
              <a:rPr lang="tr-TR" smtClean="0"/>
              <a:t>28.4.2020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478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9C52-78C9-470C-822A-E60162EDC709}" type="datetime1">
              <a:rPr lang="tr-TR" smtClean="0"/>
              <a:t>28.4.2020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35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3D48-1D1F-4279-AA31-CCAC6F4E006E}" type="datetime1">
              <a:rPr lang="tr-TR" smtClean="0"/>
              <a:t>28.4.2020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53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6878-AF76-461E-BCAF-E8911D57F372}" type="datetime1">
              <a:rPr lang="tr-TR" smtClean="0"/>
              <a:t>28.4.2020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22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EF6E-4D81-4ECE-A68E-CE0B2C112F86}" type="datetime1">
              <a:rPr lang="tr-TR" smtClean="0"/>
              <a:t>28.4.2020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48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64C7-E26E-4DD4-AA48-E36A1693A334}" type="datetime1">
              <a:rPr lang="tr-TR" smtClean="0"/>
              <a:t>28.4.2020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65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38A7-1120-4974-BD3C-6474C3508AA6}" type="datetime1">
              <a:rPr lang="tr-TR" smtClean="0"/>
              <a:t>28.4.2020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61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75BB-C5CA-4DC6-AE4C-CD5A2D1363F6}" type="datetime1">
              <a:rPr lang="tr-TR" smtClean="0"/>
              <a:t>28.4.2020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307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2BE-978F-4021-A7B9-AADAE8820510}" type="datetime1">
              <a:rPr lang="tr-TR" smtClean="0"/>
              <a:t>28.4.2020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76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B28A1-8B44-4EED-9CA0-D27252B635A9}" type="datetime1">
              <a:rPr lang="tr-TR" smtClean="0"/>
              <a:t>28.4.2020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394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0WLX8iAFb0&amp;list=PLXveoazdod1qU0KOt8O4bwGReVewAOo9C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09800" y="914401"/>
            <a:ext cx="7772400" cy="1756131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b="1"/>
              <a:t>CMPE 412</a:t>
            </a:r>
            <a:br>
              <a:rPr lang="tr-TR" altLang="tr-TR" b="1"/>
            </a:br>
            <a:r>
              <a:rPr lang="tr-TR" altLang="tr-TR" b="1"/>
              <a:t>Software Engineering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819400" y="2971800"/>
            <a:ext cx="6553200" cy="25908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600"/>
              <a:t>Asst.Prof.Dr.Duygu Çelik Ertuğrul</a:t>
            </a:r>
          </a:p>
          <a:p>
            <a:pPr eaLnBrk="1" hangingPunct="1"/>
            <a:r>
              <a:rPr lang="tr-TR" altLang="tr-TR" sz="3600"/>
              <a:t>Room: CMPE 206</a:t>
            </a:r>
          </a:p>
          <a:p>
            <a:pPr eaLnBrk="1" hangingPunct="1"/>
            <a:r>
              <a:rPr lang="tr-TR" altLang="tr-TR" sz="3600"/>
              <a:t>Email: duygu.celik@emu.edu.tr</a:t>
            </a:r>
            <a:endParaRPr lang="tr-TR" altLang="tr-TR" sz="36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9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1354" y="138135"/>
            <a:ext cx="9539785" cy="547441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10</a:t>
            </a:fld>
            <a:endParaRPr lang="tr-TR"/>
          </a:p>
        </p:txBody>
      </p:sp>
      <p:sp>
        <p:nvSpPr>
          <p:cNvPr id="6" name="Dikdörtgen 1"/>
          <p:cNvSpPr/>
          <p:nvPr/>
        </p:nvSpPr>
        <p:spPr>
          <a:xfrm>
            <a:off x="1418524" y="5871289"/>
            <a:ext cx="10982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>
                <a:solidFill>
                  <a:schemeClr val="accent2"/>
                </a:solidFill>
              </a:rPr>
              <a:t>From: Pressman, 5</a:t>
            </a:r>
            <a:r>
              <a:rPr lang="en-US" b="1" i="1" baseline="30000" dirty="0">
                <a:solidFill>
                  <a:schemeClr val="accent2"/>
                </a:solidFill>
              </a:rPr>
              <a:t>th</a:t>
            </a:r>
            <a:r>
              <a:rPr lang="en-US" b="1" i="1" dirty="0">
                <a:solidFill>
                  <a:schemeClr val="accent2"/>
                </a:solidFill>
              </a:rPr>
              <a:t> ed., </a:t>
            </a:r>
            <a:r>
              <a:rPr lang="en-US" i="1" dirty="0">
                <a:solidFill>
                  <a:schemeClr val="accent2"/>
                </a:solidFill>
                <a:sym typeface="Wingdings" panose="05000000000000000000" pitchFamily="2" charset="2"/>
              </a:rPr>
              <a:t> p.85)</a:t>
            </a:r>
          </a:p>
        </p:txBody>
      </p:sp>
    </p:spTree>
    <p:extLst>
      <p:ext uri="{BB962C8B-B14F-4D97-AF65-F5344CB8AC3E}">
        <p14:creationId xmlns:p14="http://schemas.microsoft.com/office/powerpoint/2010/main" val="3315299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8673" y="1441972"/>
            <a:ext cx="10925464" cy="437238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i="1">
                <a:solidFill>
                  <a:schemeClr val="accent2"/>
                </a:solidFill>
              </a:rPr>
              <a:t>Project metrics are used by a Project manager or a team to adapt Project work flow and technical activities.</a:t>
            </a:r>
            <a:endParaRPr lang="tr-TR" sz="2400" b="1" i="1">
              <a:solidFill>
                <a:schemeClr val="accent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i="1">
                <a:highlight>
                  <a:srgbClr val="FFFF00"/>
                </a:highlight>
              </a:rPr>
              <a:t>The </a:t>
            </a:r>
            <a:r>
              <a:rPr lang="en-US" sz="2400" b="1" i="1" u="sng">
                <a:highlight>
                  <a:srgbClr val="FFFF00"/>
                </a:highlight>
              </a:rPr>
              <a:t>first application</a:t>
            </a:r>
            <a:r>
              <a:rPr lang="en-US" sz="2400" b="1" i="1">
                <a:highlight>
                  <a:srgbClr val="FFFF00"/>
                </a:highlight>
              </a:rPr>
              <a:t> </a:t>
            </a:r>
            <a:r>
              <a:rPr lang="en-US" sz="2400" i="1">
                <a:highlight>
                  <a:srgbClr val="FFFF00"/>
                </a:highlight>
              </a:rPr>
              <a:t>of </a:t>
            </a:r>
            <a:r>
              <a:rPr lang="en-US" sz="2400" b="1" i="1" u="sng">
                <a:highlight>
                  <a:srgbClr val="FFFF00"/>
                </a:highlight>
              </a:rPr>
              <a:t>Project metrics</a:t>
            </a:r>
            <a:r>
              <a:rPr lang="en-US" sz="2400" i="1">
                <a:highlight>
                  <a:srgbClr val="FFFF00"/>
                </a:highlight>
              </a:rPr>
              <a:t> occurs during </a:t>
            </a:r>
            <a:r>
              <a:rPr lang="en-US" sz="2400" b="1" i="1" u="sng">
                <a:highlight>
                  <a:srgbClr val="FFFF00"/>
                </a:highlight>
              </a:rPr>
              <a:t>estimations</a:t>
            </a:r>
            <a:r>
              <a:rPr lang="en-US" sz="2400" b="1" i="1">
                <a:highlight>
                  <a:srgbClr val="FFFF00"/>
                </a:highlight>
              </a:rPr>
              <a:t>:</a:t>
            </a:r>
            <a:r>
              <a:rPr lang="tr-TR" sz="2400" b="1" i="1">
                <a:highlight>
                  <a:srgbClr val="FFFF00"/>
                </a:highlight>
              </a:rPr>
              <a:t> </a:t>
            </a:r>
            <a:r>
              <a:rPr lang="en-US" sz="2400" i="1">
                <a:highlight>
                  <a:srgbClr val="FFFF00"/>
                </a:highlight>
              </a:rPr>
              <a:t>‘using metrics collected from </a:t>
            </a:r>
            <a:r>
              <a:rPr lang="en-US" sz="2400" b="1" i="1" u="sng">
                <a:highlight>
                  <a:srgbClr val="FFFF00"/>
                </a:highlight>
              </a:rPr>
              <a:t>past projects</a:t>
            </a:r>
            <a:r>
              <a:rPr lang="en-US" sz="2400" i="1">
                <a:highlight>
                  <a:srgbClr val="FFFF00"/>
                </a:highlight>
              </a:rPr>
              <a:t>, make </a:t>
            </a:r>
            <a:r>
              <a:rPr lang="en-US" sz="2400" b="1" i="1" u="sng">
                <a:highlight>
                  <a:srgbClr val="FFFF00"/>
                </a:highlight>
              </a:rPr>
              <a:t>effort</a:t>
            </a:r>
            <a:r>
              <a:rPr lang="en-US" sz="2400" i="1">
                <a:highlight>
                  <a:srgbClr val="FFFF00"/>
                </a:highlight>
              </a:rPr>
              <a:t> and </a:t>
            </a:r>
            <a:r>
              <a:rPr lang="en-US" sz="2400" b="1" i="1" u="sng">
                <a:highlight>
                  <a:srgbClr val="FFFF00"/>
                </a:highlight>
              </a:rPr>
              <a:t>time</a:t>
            </a:r>
            <a:r>
              <a:rPr lang="en-US" sz="2400" i="1">
                <a:highlight>
                  <a:srgbClr val="FFFF00"/>
                </a:highlight>
              </a:rPr>
              <a:t> duration </a:t>
            </a:r>
            <a:r>
              <a:rPr lang="en-US" sz="2400" b="1" i="1" u="sng">
                <a:highlight>
                  <a:srgbClr val="FFFF00"/>
                </a:highlight>
              </a:rPr>
              <a:t>estimates</a:t>
            </a:r>
            <a:r>
              <a:rPr lang="en-US" sz="2400" i="1">
                <a:highlight>
                  <a:srgbClr val="FFFF00"/>
                </a:highlight>
              </a:rPr>
              <a:t> for the current Project.’</a:t>
            </a:r>
          </a:p>
          <a:p>
            <a:pPr algn="just">
              <a:lnSpc>
                <a:spcPct val="150000"/>
              </a:lnSpc>
            </a:pPr>
            <a:r>
              <a:rPr lang="en-US" sz="2400" b="1" i="1" u="sng"/>
              <a:t>As the </a:t>
            </a:r>
            <a:r>
              <a:rPr lang="tr-TR" sz="2400" b="1" i="1" u="sng"/>
              <a:t>p</a:t>
            </a:r>
            <a:r>
              <a:rPr lang="en-US" sz="2400" b="1" i="1" u="sng"/>
              <a:t>roject proceeds</a:t>
            </a:r>
            <a:r>
              <a:rPr lang="tr-TR" sz="2400" i="1"/>
              <a:t>; </a:t>
            </a:r>
            <a:r>
              <a:rPr lang="en-US" sz="2400" b="1" i="1" u="sng"/>
              <a:t>measure</a:t>
            </a:r>
            <a:r>
              <a:rPr lang="en-US" sz="2400" i="1"/>
              <a:t> the </a:t>
            </a:r>
            <a:r>
              <a:rPr lang="en-US" sz="2400" b="1" i="1" u="sng"/>
              <a:t>efforts</a:t>
            </a:r>
            <a:r>
              <a:rPr lang="en-US" sz="2400" i="1"/>
              <a:t> and </a:t>
            </a:r>
            <a:r>
              <a:rPr lang="en-US" sz="2400" b="1" i="1" u="sng"/>
              <a:t>calendar time spent</a:t>
            </a:r>
            <a:r>
              <a:rPr lang="en-US" sz="2400" i="1"/>
              <a:t>, and </a:t>
            </a:r>
            <a:r>
              <a:rPr lang="en-US" sz="2400" b="1" i="1" u="sng"/>
              <a:t>compare these values</a:t>
            </a:r>
            <a:r>
              <a:rPr lang="en-US" sz="2400" i="1"/>
              <a:t> </a:t>
            </a:r>
            <a:r>
              <a:rPr lang="en-US" sz="2400" i="1" u="sng"/>
              <a:t>with</a:t>
            </a:r>
            <a:r>
              <a:rPr lang="en-US" sz="2400" i="1"/>
              <a:t> the </a:t>
            </a:r>
            <a:r>
              <a:rPr lang="en-US" sz="2400" b="1" i="1" u="sng"/>
              <a:t>estimates</a:t>
            </a:r>
            <a:r>
              <a:rPr lang="en-US" sz="2400" i="1"/>
              <a:t>.</a:t>
            </a:r>
            <a:r>
              <a:rPr lang="tr-TR" sz="2400" i="1"/>
              <a:t> </a:t>
            </a:r>
            <a:r>
              <a:rPr lang="tr-TR" sz="2400" b="1" i="1">
                <a:solidFill>
                  <a:schemeClr val="accent2"/>
                </a:solidFill>
              </a:rPr>
              <a:t>(Check the Project Schedule: are you on-time?)</a:t>
            </a:r>
            <a:endParaRPr lang="en-US" sz="2400" b="1" i="1">
              <a:solidFill>
                <a:schemeClr val="accent2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400" i="1" dirty="0"/>
          </a:p>
        </p:txBody>
      </p:sp>
      <p:sp>
        <p:nvSpPr>
          <p:cNvPr id="2" name="Dikdörtgen 1"/>
          <p:cNvSpPr/>
          <p:nvPr/>
        </p:nvSpPr>
        <p:spPr>
          <a:xfrm>
            <a:off x="428031" y="433863"/>
            <a:ext cx="4547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5400" b="1" dirty="0">
                <a:sym typeface="Wingdings" panose="05000000000000000000" pitchFamily="2" charset="2"/>
              </a:rPr>
              <a:t>Project Metrics</a:t>
            </a:r>
            <a:endParaRPr lang="en-US" sz="54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412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882" y="1356462"/>
            <a:ext cx="10651083" cy="4753889"/>
          </a:xfrm>
        </p:spPr>
        <p:txBody>
          <a:bodyPr>
            <a:normAutofit fontScale="70000" lnSpcReduction="20000"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en-US" b="1" dirty="0">
                <a:solidFill>
                  <a:schemeClr val="accent2"/>
                </a:solidFill>
              </a:rPr>
              <a:t>Pages of documentation </a:t>
            </a:r>
            <a:r>
              <a:rPr lang="en-US" dirty="0"/>
              <a:t>produced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>
                <a:solidFill>
                  <a:schemeClr val="accent2"/>
                </a:solidFill>
              </a:rPr>
              <a:t>Source lines of code </a:t>
            </a:r>
            <a:r>
              <a:rPr lang="en-US" dirty="0"/>
              <a:t>produced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>
                <a:solidFill>
                  <a:schemeClr val="accent2"/>
                </a:solidFill>
              </a:rPr>
              <a:t>Function points </a:t>
            </a:r>
            <a:r>
              <a:rPr lang="en-US" dirty="0"/>
              <a:t>delivered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>
                <a:solidFill>
                  <a:schemeClr val="accent2"/>
                </a:solidFill>
              </a:rPr>
              <a:t>Review hours </a:t>
            </a:r>
            <a:r>
              <a:rPr lang="en-US" b="1" dirty="0" smtClean="0">
                <a:solidFill>
                  <a:schemeClr val="accent2"/>
                </a:solidFill>
              </a:rPr>
              <a:t>spent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 smtClean="0"/>
              <a:t>If(condition){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 </a:t>
            </a:r>
            <a:r>
              <a:rPr lang="en-US" b="1" dirty="0" smtClean="0"/>
              <a:t> //then branch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 smtClean="0"/>
              <a:t>}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 smtClean="0"/>
              <a:t>else {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 </a:t>
            </a:r>
            <a:r>
              <a:rPr lang="en-US" b="1" dirty="0" smtClean="0"/>
              <a:t> //else branch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}</a:t>
            </a:r>
            <a:r>
              <a:rPr lang="en-US" b="1" dirty="0" smtClean="0"/>
              <a:t> 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If(condition</a:t>
            </a:r>
            <a:r>
              <a:rPr lang="en-US" b="1" dirty="0" smtClean="0"/>
              <a:t>){  </a:t>
            </a:r>
            <a:r>
              <a:rPr lang="en-US" b="1" dirty="0"/>
              <a:t>//then </a:t>
            </a:r>
            <a:r>
              <a:rPr lang="en-US" b="1" dirty="0" smtClean="0"/>
              <a:t>branch} else {  </a:t>
            </a:r>
            <a:r>
              <a:rPr lang="en-US" b="1" dirty="0"/>
              <a:t>//else </a:t>
            </a:r>
            <a:r>
              <a:rPr lang="en-US" b="1" dirty="0" smtClean="0"/>
              <a:t>branch} </a:t>
            </a:r>
            <a:endParaRPr lang="en-US" b="1" dirty="0"/>
          </a:p>
          <a:p>
            <a:pPr marL="914400" lvl="1" indent="-457200">
              <a:buFont typeface="+mj-lt"/>
              <a:buAutoNum type="alphaLcParenR"/>
            </a:pPr>
            <a:endParaRPr lang="tr-TR" dirty="0"/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en-US" sz="2400" dirty="0"/>
              <a:t>By looking at these, make adjustments</a:t>
            </a:r>
            <a:r>
              <a:rPr lang="tr-TR" sz="2400" dirty="0"/>
              <a:t>/changes</a:t>
            </a:r>
            <a:r>
              <a:rPr lang="en-US" sz="2400" dirty="0"/>
              <a:t> (if necessary)</a:t>
            </a:r>
            <a:r>
              <a:rPr lang="tr-TR" sz="2400" dirty="0"/>
              <a:t>, so that:</a:t>
            </a:r>
          </a:p>
          <a:p>
            <a:pPr lvl="1" algn="just"/>
            <a:r>
              <a:rPr lang="en-US" b="1" dirty="0">
                <a:solidFill>
                  <a:schemeClr val="accent2"/>
                </a:solidFill>
              </a:rPr>
              <a:t>possible delays are avoided, and </a:t>
            </a:r>
            <a:endParaRPr lang="tr-TR" b="1" dirty="0">
              <a:solidFill>
                <a:schemeClr val="accent2"/>
              </a:solidFill>
            </a:endParaRPr>
          </a:p>
          <a:p>
            <a:pPr lvl="1" algn="just"/>
            <a:r>
              <a:rPr lang="en-US" b="1" dirty="0">
                <a:solidFill>
                  <a:schemeClr val="accent2"/>
                </a:solidFill>
              </a:rPr>
              <a:t>potential problems </a:t>
            </a:r>
            <a:r>
              <a:rPr lang="tr-TR" b="1" dirty="0">
                <a:solidFill>
                  <a:schemeClr val="accent2"/>
                </a:solidFill>
              </a:rPr>
              <a:t>&amp;</a:t>
            </a:r>
            <a:r>
              <a:rPr lang="en-US" b="1" dirty="0">
                <a:solidFill>
                  <a:schemeClr val="accent2"/>
                </a:solidFill>
              </a:rPr>
              <a:t> risks are</a:t>
            </a:r>
            <a:r>
              <a:rPr lang="tr-TR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addressed as early as possible</a:t>
            </a:r>
            <a:r>
              <a:rPr lang="tr-TR" b="1" dirty="0">
                <a:solidFill>
                  <a:schemeClr val="accent2"/>
                </a:solidFill>
              </a:rPr>
              <a:t>,</a:t>
            </a:r>
          </a:p>
          <a:p>
            <a:pPr lvl="1" algn="just"/>
            <a:r>
              <a:rPr lang="tr-TR" b="1" dirty="0">
                <a:solidFill>
                  <a:schemeClr val="accent2"/>
                </a:solidFill>
              </a:rPr>
              <a:t>A</a:t>
            </a:r>
            <a:r>
              <a:rPr lang="en-US" b="1" dirty="0" err="1">
                <a:solidFill>
                  <a:schemeClr val="accent2"/>
                </a:solidFill>
              </a:rPr>
              <a:t>lso</a:t>
            </a:r>
            <a:r>
              <a:rPr lang="en-US" b="1" dirty="0">
                <a:solidFill>
                  <a:schemeClr val="accent2"/>
                </a:solidFill>
              </a:rPr>
              <a:t>, using these metrics, we can improve the quality, and minimize the number</a:t>
            </a:r>
            <a:r>
              <a:rPr lang="tr-TR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of errors.</a:t>
            </a:r>
          </a:p>
          <a:p>
            <a:pPr marL="0" indent="0">
              <a:buNone/>
            </a:pPr>
            <a:endParaRPr lang="tr-TR" sz="2400" dirty="0"/>
          </a:p>
        </p:txBody>
      </p:sp>
      <p:sp>
        <p:nvSpPr>
          <p:cNvPr id="2" name="Dikdörtgen 1"/>
          <p:cNvSpPr/>
          <p:nvPr/>
        </p:nvSpPr>
        <p:spPr>
          <a:xfrm>
            <a:off x="502882" y="531412"/>
            <a:ext cx="51996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Other Production Metrics: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303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23073"/>
            <a:ext cx="10515600" cy="4681223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b="1" dirty="0"/>
              <a:t>Direct Measures: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Lines of code </a:t>
            </a:r>
            <a:r>
              <a:rPr lang="en-US" dirty="0"/>
              <a:t>produced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Memory size </a:t>
            </a:r>
            <a:r>
              <a:rPr lang="en-US" dirty="0"/>
              <a:t>the product occupies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Execution </a:t>
            </a:r>
            <a:r>
              <a:rPr lang="en-US" u="sng" dirty="0" smtClean="0"/>
              <a:t>speed km/hour; miles/hour; operations/second; GFLOP/S; G – 10^9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 smtClean="0"/>
              <a:t>Measure </a:t>
            </a:r>
            <a:r>
              <a:rPr lang="en-US" u="sng" dirty="0" err="1" smtClean="0"/>
              <a:t>operaions</a:t>
            </a:r>
            <a:r>
              <a:rPr lang="en-US" u="sng" dirty="0" smtClean="0"/>
              <a:t> number/execution time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 err="1" smtClean="0"/>
              <a:t>Start_time</a:t>
            </a:r>
            <a:r>
              <a:rPr lang="en-US" u="sng" dirty="0" smtClean="0"/>
              <a:t>; </a:t>
            </a:r>
            <a:r>
              <a:rPr lang="en-US" u="sng" dirty="0" err="1" smtClean="0"/>
              <a:t>end_time</a:t>
            </a:r>
            <a:r>
              <a:rPr lang="en-US" u="sng" dirty="0" smtClean="0"/>
              <a:t>; </a:t>
            </a:r>
            <a:r>
              <a:rPr lang="en-US" u="sng" dirty="0" err="1" smtClean="0"/>
              <a:t>execution_time</a:t>
            </a:r>
            <a:r>
              <a:rPr lang="en-US" u="sng" dirty="0" smtClean="0"/>
              <a:t>=</a:t>
            </a:r>
            <a:r>
              <a:rPr lang="en-US" u="sng" dirty="0" err="1" smtClean="0"/>
              <a:t>end_time-start_time</a:t>
            </a:r>
            <a:r>
              <a:rPr lang="en-US" u="sng" dirty="0" smtClean="0"/>
              <a:t>&lt;=1 sec OK!; response time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 smtClean="0"/>
              <a:t>NFR1: In 1 sec confirmation shall be completed</a:t>
            </a:r>
            <a:endParaRPr lang="en-US" u="sng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Defects reported </a:t>
            </a:r>
            <a:r>
              <a:rPr lang="en-US" dirty="0"/>
              <a:t>over some period of time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/>
              <a:t>Indirect Measures: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Quality</a:t>
            </a:r>
            <a:r>
              <a:rPr lang="en-US" dirty="0"/>
              <a:t> of the code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Complexity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Efficiency of the code for some data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Reliability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Maintainability</a:t>
            </a:r>
          </a:p>
          <a:p>
            <a:pPr marL="457200" lvl="1" indent="0" algn="just">
              <a:buNone/>
            </a:pPr>
            <a:endParaRPr lang="tr-TR" dirty="0"/>
          </a:p>
          <a:p>
            <a:pPr marL="457200" lvl="1" indent="0">
              <a:buNone/>
            </a:pPr>
            <a:endParaRPr lang="tr-TR" b="1" dirty="0"/>
          </a:p>
        </p:txBody>
      </p:sp>
      <p:sp>
        <p:nvSpPr>
          <p:cNvPr id="2" name="Dikdörtgen 1"/>
          <p:cNvSpPr/>
          <p:nvPr/>
        </p:nvSpPr>
        <p:spPr>
          <a:xfrm>
            <a:off x="838200" y="375901"/>
            <a:ext cx="53630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b="1" dirty="0"/>
              <a:t>Software Measurement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546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694" y="1998358"/>
            <a:ext cx="9071989" cy="280981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027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33223" y="199836"/>
            <a:ext cx="11275581" cy="65370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b="1" u="sng" dirty="0"/>
              <a:t>Product Metrics t</a:t>
            </a:r>
            <a:r>
              <a:rPr lang="en-GB" dirty="0"/>
              <a:t>hat are </a:t>
            </a:r>
            <a:r>
              <a:rPr lang="en-GB" b="1" dirty="0">
                <a:solidFill>
                  <a:schemeClr val="accent2"/>
                </a:solidFill>
              </a:rPr>
              <a:t>private to an individual </a:t>
            </a:r>
            <a:r>
              <a:rPr lang="en-GB" dirty="0"/>
              <a:t>are often combined t</a:t>
            </a:r>
            <a:r>
              <a:rPr lang="tr-TR" dirty="0"/>
              <a:t>o</a:t>
            </a:r>
            <a:r>
              <a:rPr lang="en-GB" dirty="0"/>
              <a:t> </a:t>
            </a:r>
            <a:r>
              <a:rPr lang="en-GB" dirty="0" err="1"/>
              <a:t>develope</a:t>
            </a:r>
            <a:r>
              <a:rPr lang="en-GB" dirty="0"/>
              <a:t> </a:t>
            </a:r>
            <a:r>
              <a:rPr lang="en-GB" b="1" dirty="0">
                <a:solidFill>
                  <a:schemeClr val="accent2"/>
                </a:solidFill>
              </a:rPr>
              <a:t>project metrics </a:t>
            </a:r>
            <a:r>
              <a:rPr lang="en-GB" dirty="0"/>
              <a:t>that are </a:t>
            </a:r>
            <a:r>
              <a:rPr lang="en-GB" b="1" dirty="0">
                <a:solidFill>
                  <a:schemeClr val="accent2"/>
                </a:solidFill>
              </a:rPr>
              <a:t>public to a software team</a:t>
            </a:r>
            <a:r>
              <a:rPr lang="en-GB" dirty="0"/>
              <a:t>.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en-GB" dirty="0"/>
              <a:t>Then, </a:t>
            </a:r>
            <a:r>
              <a:rPr lang="en-GB" b="1" dirty="0">
                <a:solidFill>
                  <a:schemeClr val="accent2"/>
                </a:solidFill>
              </a:rPr>
              <a:t>project metrics </a:t>
            </a:r>
            <a:r>
              <a:rPr lang="en-GB" dirty="0"/>
              <a:t>can be </a:t>
            </a:r>
            <a:r>
              <a:rPr lang="en-GB" b="1" dirty="0">
                <a:solidFill>
                  <a:schemeClr val="accent2"/>
                </a:solidFill>
              </a:rPr>
              <a:t>combined </a:t>
            </a:r>
            <a:r>
              <a:rPr lang="en-GB" dirty="0"/>
              <a:t>to </a:t>
            </a:r>
            <a:r>
              <a:rPr lang="en-GB" b="1" dirty="0">
                <a:solidFill>
                  <a:schemeClr val="accent2"/>
                </a:solidFill>
              </a:rPr>
              <a:t>create process metrics </a:t>
            </a:r>
            <a:r>
              <a:rPr lang="en-GB" dirty="0"/>
              <a:t>that are </a:t>
            </a:r>
            <a:r>
              <a:rPr lang="en-GB" b="1" dirty="0">
                <a:solidFill>
                  <a:schemeClr val="accent2"/>
                </a:solidFill>
              </a:rPr>
              <a:t>public to the software company</a:t>
            </a:r>
            <a:r>
              <a:rPr lang="en-GB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How to </a:t>
            </a:r>
            <a:r>
              <a:rPr lang="en-GB" b="1" dirty="0">
                <a:solidFill>
                  <a:schemeClr val="accent2"/>
                </a:solidFill>
              </a:rPr>
              <a:t>combine metrics coming from different individuals or projects</a:t>
            </a:r>
            <a:r>
              <a:rPr lang="en-GB" dirty="0"/>
              <a:t>? 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en-GB" b="1" dirty="0"/>
              <a:t>We have to ‘normalize’ the measures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800" i="1" dirty="0"/>
              <a:t>e</a:t>
            </a:r>
            <a:r>
              <a:rPr lang="en-GB" sz="2800" i="1" dirty="0"/>
              <a:t>.g. </a:t>
            </a:r>
            <a:r>
              <a:rPr lang="tr-TR" sz="2800" i="1" dirty="0"/>
              <a:t>m</a:t>
            </a:r>
            <a:r>
              <a:rPr lang="en-GB" sz="2800" i="1" dirty="0"/>
              <a:t>ore bugs will be generated in complex project. </a:t>
            </a:r>
            <a:endParaRPr lang="tr-TR" sz="2800" i="1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800" i="1" dirty="0"/>
              <a:t>So, we need some normalization with respect to project complexity. 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marL="0" indent="0" algn="just">
              <a:lnSpc>
                <a:spcPct val="150000"/>
              </a:lnSpc>
              <a:buNone/>
            </a:pP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955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117" y="1180848"/>
            <a:ext cx="11124191" cy="499611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i="1" dirty="0">
                <a:solidFill>
                  <a:schemeClr val="accent2"/>
                </a:solidFill>
              </a:rPr>
              <a:t>Create a table which includes </a:t>
            </a:r>
            <a:r>
              <a:rPr lang="en-US" sz="2400" b="1" i="1" u="sng" dirty="0">
                <a:solidFill>
                  <a:schemeClr val="accent2"/>
                </a:solidFill>
              </a:rPr>
              <a:t>lines of code </a:t>
            </a:r>
            <a:r>
              <a:rPr lang="en-US" sz="2400" b="1" i="1" dirty="0">
                <a:solidFill>
                  <a:schemeClr val="accent2"/>
                </a:solidFill>
              </a:rPr>
              <a:t>and </a:t>
            </a:r>
            <a:r>
              <a:rPr lang="en-US" sz="2400" b="1" i="1" u="sng" dirty="0">
                <a:solidFill>
                  <a:schemeClr val="accent2"/>
                </a:solidFill>
              </a:rPr>
              <a:t>other parameters</a:t>
            </a:r>
            <a:r>
              <a:rPr lang="en-US" sz="2400" b="1" i="1" dirty="0">
                <a:solidFill>
                  <a:schemeClr val="accent2"/>
                </a:solidFill>
              </a:rPr>
              <a:t> for different projects completed.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sz="2400" dirty="0"/>
          </a:p>
          <a:p>
            <a:pPr marL="0" indent="0" algn="just">
              <a:lnSpc>
                <a:spcPct val="150000"/>
              </a:lnSpc>
              <a:buNone/>
            </a:pPr>
            <a:endParaRPr lang="en-GB" sz="2400" dirty="0"/>
          </a:p>
          <a:p>
            <a:pPr marL="0" indent="0" algn="just">
              <a:lnSpc>
                <a:spcPct val="150000"/>
              </a:lnSpc>
              <a:buNone/>
            </a:pPr>
            <a:endParaRPr lang="tr-TR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/>
              <a:t>For normalization: </a:t>
            </a:r>
            <a:r>
              <a:rPr lang="en-GB" sz="2400" b="1" dirty="0">
                <a:solidFill>
                  <a:srgbClr val="FF0000"/>
                </a:solidFill>
              </a:rPr>
              <a:t>use ‘Lines Of Code’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/>
              <a:t>For Example: </a:t>
            </a:r>
            <a:endParaRPr lang="tr-TR" sz="2400" dirty="0"/>
          </a:p>
          <a:p>
            <a:pPr lvl="1" algn="just">
              <a:lnSpc>
                <a:spcPct val="150000"/>
              </a:lnSpc>
            </a:pPr>
            <a:r>
              <a:rPr lang="en-GB" dirty="0"/>
              <a:t>Instead of the </a:t>
            </a:r>
            <a:r>
              <a:rPr lang="en-GB" b="1" i="1" dirty="0">
                <a:solidFill>
                  <a:srgbClr val="FF0000"/>
                </a:solidFill>
              </a:rPr>
              <a:t>‘r</a:t>
            </a:r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GB" b="1" i="1" dirty="0">
                <a:solidFill>
                  <a:srgbClr val="FF0000"/>
                </a:solidFill>
              </a:rPr>
              <a:t>w’ errors </a:t>
            </a:r>
            <a:r>
              <a:rPr lang="en-GB" dirty="0"/>
              <a:t>metric, we can use the </a:t>
            </a:r>
            <a:r>
              <a:rPr lang="en-GB" b="1" i="1" dirty="0">
                <a:solidFill>
                  <a:srgbClr val="FF0000"/>
                </a:solidFill>
              </a:rPr>
              <a:t>normalized ‘errors per 1000 lines of code’, </a:t>
            </a:r>
            <a:r>
              <a:rPr lang="tr-TR" dirty="0"/>
              <a:t>OR</a:t>
            </a:r>
            <a:r>
              <a:rPr lang="tr-TR" dirty="0" smtClean="0"/>
              <a:t>,</a:t>
            </a:r>
            <a:r>
              <a:rPr lang="en-US" dirty="0" smtClean="0"/>
              <a:t> 24 </a:t>
            </a:r>
            <a:r>
              <a:rPr lang="en-US" strike="sngStrike" dirty="0" smtClean="0"/>
              <a:t>person</a:t>
            </a:r>
            <a:r>
              <a:rPr lang="en-US" dirty="0" smtClean="0"/>
              <a:t>*month/4</a:t>
            </a:r>
            <a:r>
              <a:rPr lang="en-US" strike="sngStrike" dirty="0" smtClean="0"/>
              <a:t> person</a:t>
            </a:r>
            <a:r>
              <a:rPr lang="en-US" dirty="0" smtClean="0"/>
              <a:t>= 6 months</a:t>
            </a:r>
            <a:endParaRPr lang="tr-TR" dirty="0"/>
          </a:p>
          <a:p>
            <a:pPr lvl="1" algn="just">
              <a:lnSpc>
                <a:spcPct val="150000"/>
              </a:lnSpc>
            </a:pPr>
            <a:r>
              <a:rPr lang="en-GB" dirty="0"/>
              <a:t>Instead of</a:t>
            </a:r>
            <a:r>
              <a:rPr lang="en-GB" b="1" i="1" dirty="0">
                <a:solidFill>
                  <a:srgbClr val="FF0000"/>
                </a:solidFill>
              </a:rPr>
              <a:t> r</a:t>
            </a:r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GB" b="1" i="1" dirty="0">
                <a:solidFill>
                  <a:srgbClr val="FF0000"/>
                </a:solidFill>
              </a:rPr>
              <a:t>w ‘cost’, we can use the normalized ‘cost per line of code</a:t>
            </a:r>
            <a:r>
              <a:rPr lang="en-GB" b="1" i="1" dirty="0" smtClean="0">
                <a:solidFill>
                  <a:srgbClr val="FF0000"/>
                </a:solidFill>
              </a:rPr>
              <a:t>’. Delivered  Source Instructions DSI  KDSI</a:t>
            </a:r>
          </a:p>
          <a:p>
            <a:pPr lvl="1" algn="just">
              <a:lnSpc>
                <a:spcPct val="150000"/>
              </a:lnSpc>
            </a:pPr>
            <a:r>
              <a:rPr lang="en-GB" b="1" i="1" dirty="0" smtClean="0">
                <a:solidFill>
                  <a:srgbClr val="FF0000"/>
                </a:solidFill>
              </a:rPr>
              <a:t>A =&gt; 134/12=11; &lt;=B=&gt; 321/27= 12; &lt;= C=&gt;256/20= 12.8</a:t>
            </a:r>
          </a:p>
          <a:p>
            <a:pPr lvl="1" algn="just">
              <a:lnSpc>
                <a:spcPct val="150000"/>
              </a:lnSpc>
            </a:pPr>
            <a:r>
              <a:rPr lang="en-GB" b="1" i="1" dirty="0" smtClean="0">
                <a:solidFill>
                  <a:srgbClr val="FF0000"/>
                </a:solidFill>
              </a:rPr>
              <a:t>A=&gt; 14000; B=&gt;15000; C=&gt; 15100</a:t>
            </a:r>
            <a:endParaRPr lang="en-GB" b="1" i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/>
              <a:t>We also use </a:t>
            </a:r>
            <a:r>
              <a:rPr lang="tr-TR" sz="2400" dirty="0"/>
              <a:t>Effort </a:t>
            </a:r>
            <a:r>
              <a:rPr lang="en-GB" sz="2400" b="1" i="1" dirty="0">
                <a:solidFill>
                  <a:srgbClr val="FF0000"/>
                </a:solidFill>
              </a:rPr>
              <a:t>‘person/months’</a:t>
            </a:r>
            <a:r>
              <a:rPr lang="en-GB" sz="2400" dirty="0"/>
              <a:t> for normalization, and </a:t>
            </a:r>
            <a:r>
              <a:rPr lang="tr-TR" sz="2400" dirty="0"/>
              <a:t>we can </a:t>
            </a:r>
            <a:r>
              <a:rPr lang="en-GB" sz="2400" dirty="0"/>
              <a:t>compute </a:t>
            </a:r>
          </a:p>
          <a:p>
            <a:pPr lvl="1" algn="just">
              <a:lnSpc>
                <a:spcPct val="150000"/>
              </a:lnSpc>
            </a:pPr>
            <a:r>
              <a:rPr lang="en-GB" dirty="0"/>
              <a:t>Errors per person-month</a:t>
            </a:r>
          </a:p>
          <a:p>
            <a:pPr lvl="1" algn="just">
              <a:lnSpc>
                <a:spcPct val="150000"/>
              </a:lnSpc>
            </a:pPr>
            <a:r>
              <a:rPr lang="en-GB" dirty="0"/>
              <a:t>Lines of code per person month</a:t>
            </a:r>
          </a:p>
          <a:p>
            <a:pPr marL="0" indent="0">
              <a:buNone/>
            </a:pPr>
            <a:r>
              <a:rPr lang="en-US" sz="2200" dirty="0"/>
              <a:t>An </a:t>
            </a:r>
            <a:r>
              <a:rPr lang="en-US" sz="2200" i="1" dirty="0"/>
              <a:t>error </a:t>
            </a:r>
            <a:r>
              <a:rPr lang="en-US" sz="2200" dirty="0"/>
              <a:t>is some flaw in a software engineering work product or deliverable that is uncovered by software engineers before the software is delivered to the end-user. A </a:t>
            </a:r>
            <a:r>
              <a:rPr lang="en-US" sz="2200" i="1" dirty="0"/>
              <a:t>defect </a:t>
            </a:r>
            <a:r>
              <a:rPr lang="en-US" sz="2200" dirty="0"/>
              <a:t>is a flaw that is uncovered after delivery to the end-user</a:t>
            </a:r>
            <a:endParaRPr lang="en-GB" sz="2200" dirty="0"/>
          </a:p>
          <a:p>
            <a:pPr marL="0" indent="0" algn="just">
              <a:lnSpc>
                <a:spcPct val="150000"/>
              </a:lnSpc>
              <a:buNone/>
            </a:pPr>
            <a:endParaRPr lang="en-GB" sz="2400" dirty="0"/>
          </a:p>
          <a:p>
            <a:pPr marL="0" indent="0" algn="just">
              <a:lnSpc>
                <a:spcPct val="150000"/>
              </a:lnSpc>
              <a:buNone/>
            </a:pPr>
            <a:endParaRPr lang="tr-TR" sz="24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78685"/>
              </p:ext>
            </p:extLst>
          </p:nvPr>
        </p:nvGraphicFramePr>
        <p:xfrm>
          <a:off x="956789" y="1201004"/>
          <a:ext cx="9743509" cy="2068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4540">
                  <a:extLst>
                    <a:ext uri="{9D8B030D-6E8A-4147-A177-3AD203B41FA5}">
                      <a16:colId xmlns:a16="http://schemas.microsoft.com/office/drawing/2014/main" xmlns="" val="154709674"/>
                    </a:ext>
                  </a:extLst>
                </a:gridCol>
                <a:gridCol w="1345822">
                  <a:extLst>
                    <a:ext uri="{9D8B030D-6E8A-4147-A177-3AD203B41FA5}">
                      <a16:colId xmlns:a16="http://schemas.microsoft.com/office/drawing/2014/main" xmlns="" val="1687258948"/>
                    </a:ext>
                  </a:extLst>
                </a:gridCol>
                <a:gridCol w="1131595">
                  <a:extLst>
                    <a:ext uri="{9D8B030D-6E8A-4147-A177-3AD203B41FA5}">
                      <a16:colId xmlns:a16="http://schemas.microsoft.com/office/drawing/2014/main" xmlns="" val="3704268924"/>
                    </a:ext>
                  </a:extLst>
                </a:gridCol>
                <a:gridCol w="1204420">
                  <a:extLst>
                    <a:ext uri="{9D8B030D-6E8A-4147-A177-3AD203B41FA5}">
                      <a16:colId xmlns:a16="http://schemas.microsoft.com/office/drawing/2014/main" xmlns="" val="1113313719"/>
                    </a:ext>
                  </a:extLst>
                </a:gridCol>
                <a:gridCol w="1739719">
                  <a:extLst>
                    <a:ext uri="{9D8B030D-6E8A-4147-A177-3AD203B41FA5}">
                      <a16:colId xmlns:a16="http://schemas.microsoft.com/office/drawing/2014/main" xmlns="" val="250137376"/>
                    </a:ext>
                  </a:extLst>
                </a:gridCol>
                <a:gridCol w="802948">
                  <a:extLst>
                    <a:ext uri="{9D8B030D-6E8A-4147-A177-3AD203B41FA5}">
                      <a16:colId xmlns:a16="http://schemas.microsoft.com/office/drawing/2014/main" xmlns="" val="3869986312"/>
                    </a:ext>
                  </a:extLst>
                </a:gridCol>
                <a:gridCol w="802948">
                  <a:extLst>
                    <a:ext uri="{9D8B030D-6E8A-4147-A177-3AD203B41FA5}">
                      <a16:colId xmlns:a16="http://schemas.microsoft.com/office/drawing/2014/main" xmlns="" val="1365043476"/>
                    </a:ext>
                  </a:extLst>
                </a:gridCol>
                <a:gridCol w="1321517">
                  <a:extLst>
                    <a:ext uri="{9D8B030D-6E8A-4147-A177-3AD203B41FA5}">
                      <a16:colId xmlns:a16="http://schemas.microsoft.com/office/drawing/2014/main" xmlns="" val="1660447959"/>
                    </a:ext>
                  </a:extLst>
                </a:gridCol>
              </a:tblGrid>
              <a:tr h="6985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>
                          <a:effectLst/>
                        </a:rPr>
                        <a:t>Project Name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Lines</a:t>
                      </a:r>
                      <a:r>
                        <a:rPr lang="tr-TR" sz="1600" b="1" u="sng" strike="noStrike" dirty="0">
                          <a:effectLst/>
                        </a:rPr>
                        <a:t> Of </a:t>
                      </a:r>
                      <a:r>
                        <a:rPr lang="tr-TR" sz="1600" b="1" u="sng" strike="noStrike" dirty="0" err="1">
                          <a:effectLst/>
                        </a:rPr>
                        <a:t>Code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Effort</a:t>
                      </a:r>
                      <a:endParaRPr lang="tr-TR" sz="1600" b="1" u="sng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tr-TR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tr-TR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</a:t>
                      </a:r>
                      <a:r>
                        <a:rPr lang="tr-TR" sz="1600" b="1" i="0" u="sng" strike="noStrike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600" b="1" i="0" u="sng" strike="noStrike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tr-TR" sz="16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tr-TR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smtClean="0">
                          <a:effectLst/>
                        </a:rPr>
                        <a:t>Cost</a:t>
                      </a:r>
                      <a:r>
                        <a:rPr lang="en-US" sz="1600" b="1" u="sng" strike="noStrike" dirty="0" smtClean="0">
                          <a:effectLst/>
                        </a:rPr>
                        <a:t>$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Pages</a:t>
                      </a:r>
                      <a:r>
                        <a:rPr lang="tr-TR" sz="1600" b="1" u="sng" strike="noStrike" dirty="0">
                          <a:effectLst/>
                        </a:rPr>
                        <a:t> Of </a:t>
                      </a:r>
                      <a:r>
                        <a:rPr lang="tr-TR" sz="1600" b="1" u="sng" strike="noStrike" dirty="0" err="1">
                          <a:effectLst/>
                        </a:rPr>
                        <a:t>Document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Errors</a:t>
                      </a:r>
                      <a:r>
                        <a:rPr lang="tr-TR" sz="1600" b="1" u="sng" strike="noStrike" dirty="0">
                          <a:effectLst/>
                        </a:rPr>
                        <a:t> 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Defects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>
                          <a:effectLst/>
                        </a:rPr>
                        <a:t>People Works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272619759"/>
                  </a:ext>
                </a:extLst>
              </a:tr>
              <a:tr h="6622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>
                          <a:effectLst/>
                        </a:rPr>
                        <a:t>12.100</a:t>
                      </a:r>
                      <a:r>
                        <a:rPr lang="en-US" sz="1600" u="none" strike="noStrike" dirty="0" smtClean="0">
                          <a:effectLst/>
                        </a:rPr>
                        <a:t>=12.1 KLOC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168.000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365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134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908598967"/>
                  </a:ext>
                </a:extLst>
              </a:tr>
              <a:tr h="35375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B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27.200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62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440.000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1224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321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86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105478426"/>
                  </a:ext>
                </a:extLst>
              </a:tr>
              <a:tr h="35375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C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20.400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43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314.000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1050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256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64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252921141"/>
                  </a:ext>
                </a:extLst>
              </a:tr>
            </a:tbl>
          </a:graphicData>
        </a:graphic>
      </p:graphicFrame>
      <p:cxnSp>
        <p:nvCxnSpPr>
          <p:cNvPr id="5" name="Düz Ok Bağlayıcısı 4"/>
          <p:cNvCxnSpPr/>
          <p:nvPr/>
        </p:nvCxnSpPr>
        <p:spPr>
          <a:xfrm flipV="1">
            <a:off x="3881658" y="2743202"/>
            <a:ext cx="4135995" cy="1312850"/>
          </a:xfrm>
          <a:prstGeom prst="straightConnector1">
            <a:avLst/>
          </a:prstGeom>
          <a:ln w="3810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 flipV="1">
            <a:off x="3118649" y="3039131"/>
            <a:ext cx="1810633" cy="1314867"/>
          </a:xfrm>
          <a:prstGeom prst="straightConnector1">
            <a:avLst/>
          </a:prstGeom>
          <a:ln w="38100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/>
          <p:cNvSpPr/>
          <p:nvPr/>
        </p:nvSpPr>
        <p:spPr>
          <a:xfrm>
            <a:off x="557117" y="127907"/>
            <a:ext cx="4746299" cy="920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/>
              <a:t>Size</a:t>
            </a:r>
            <a:r>
              <a:rPr lang="tr-TR" sz="4000" dirty="0"/>
              <a:t>-o</a:t>
            </a:r>
            <a:r>
              <a:rPr lang="en-US" sz="4000" dirty="0" err="1"/>
              <a:t>riented</a:t>
            </a:r>
            <a:r>
              <a:rPr lang="en-US" sz="4000" dirty="0"/>
              <a:t> Metrics: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567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32" y="1519963"/>
            <a:ext cx="11487528" cy="461949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There are people who prefer </a:t>
            </a:r>
            <a:r>
              <a:rPr lang="en-US" sz="2400" b="1" dirty="0" smtClean="0">
                <a:solidFill>
                  <a:srgbClr val="FF0000"/>
                </a:solidFill>
              </a:rPr>
              <a:t>‘Kilo-lines </a:t>
            </a:r>
            <a:r>
              <a:rPr lang="en-US" sz="2400" b="1" dirty="0">
                <a:solidFill>
                  <a:srgbClr val="FF0000"/>
                </a:solidFill>
              </a:rPr>
              <a:t>of code’ </a:t>
            </a:r>
            <a:r>
              <a:rPr lang="en-US" sz="2400" dirty="0"/>
              <a:t>as an appropriate </a:t>
            </a:r>
            <a:r>
              <a:rPr lang="en-US" sz="2400" b="1" dirty="0">
                <a:solidFill>
                  <a:srgbClr val="FF0000"/>
                </a:solidFill>
              </a:rPr>
              <a:t>‘key measure’</a:t>
            </a:r>
            <a:r>
              <a:rPr lang="en-US" sz="2400" dirty="0"/>
              <a:t>. </a:t>
            </a:r>
            <a:endParaRPr lang="tr-TR" sz="24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They say: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LOC can be </a:t>
            </a:r>
            <a:r>
              <a:rPr lang="en-US" b="1" dirty="0"/>
              <a:t>easily be counted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Many existing software size estimation models </a:t>
            </a:r>
            <a:r>
              <a:rPr lang="en-US" b="1" dirty="0"/>
              <a:t>use LOC as a key input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There is </a:t>
            </a:r>
            <a:r>
              <a:rPr lang="en-US" b="1" dirty="0"/>
              <a:t>a lot of literature </a:t>
            </a:r>
            <a:r>
              <a:rPr lang="en-US" dirty="0"/>
              <a:t>on LOC.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Other people think that: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LOC is </a:t>
            </a:r>
            <a:r>
              <a:rPr lang="en-US" b="1" dirty="0"/>
              <a:t>dependent</a:t>
            </a:r>
            <a:r>
              <a:rPr lang="tr-TR" b="1" dirty="0"/>
              <a:t> </a:t>
            </a:r>
            <a:r>
              <a:rPr lang="en-US" b="1" dirty="0"/>
              <a:t>on programming language 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It </a:t>
            </a:r>
            <a:r>
              <a:rPr lang="tr-TR" dirty="0"/>
              <a:t>penalizes/ fine</a:t>
            </a:r>
            <a:r>
              <a:rPr lang="en-US" dirty="0"/>
              <a:t>s </a:t>
            </a:r>
            <a:r>
              <a:rPr lang="en-US" b="1" dirty="0"/>
              <a:t>well designed </a:t>
            </a:r>
            <a:r>
              <a:rPr lang="en-US" dirty="0"/>
              <a:t>but </a:t>
            </a:r>
            <a:r>
              <a:rPr lang="en-US" b="1" dirty="0"/>
              <a:t>shorter programs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It is </a:t>
            </a:r>
            <a:r>
              <a:rPr lang="en-US" b="1" dirty="0"/>
              <a:t>no good </a:t>
            </a:r>
            <a:r>
              <a:rPr lang="en-US" dirty="0"/>
              <a:t>for </a:t>
            </a:r>
            <a:r>
              <a:rPr lang="en-US" b="1" dirty="0"/>
              <a:t>nonprocedural languages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0455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18</a:t>
            </a:fld>
            <a:endParaRPr lang="tr-TR"/>
          </a:p>
        </p:txBody>
      </p:sp>
      <p:sp>
        <p:nvSpPr>
          <p:cNvPr id="5" name="Dikdörtgen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 smtClean="0"/>
              <a:t>K</a:t>
            </a:r>
            <a:r>
              <a:rPr lang="tr-TR" sz="4000" dirty="0" smtClean="0"/>
              <a:t>LOC</a:t>
            </a:r>
            <a:r>
              <a:rPr lang="en-US" sz="4000" dirty="0" smtClean="0"/>
              <a:t> SLOC KDSI K=2^10=1024 =1000; 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M=2^20; G=2^30; T=2^40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5745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95" y="1037464"/>
            <a:ext cx="11463038" cy="5357280"/>
          </a:xfrm>
        </p:spPr>
        <p:txBody>
          <a:bodyPr>
            <a:noAutofit/>
          </a:bodyPr>
          <a:lstStyle/>
          <a:p>
            <a:pPr algn="just"/>
            <a:r>
              <a:rPr lang="tr-TR" sz="2400" dirty="0" err="1"/>
              <a:t>We</a:t>
            </a:r>
            <a:r>
              <a:rPr lang="tr-TR" sz="2400" dirty="0"/>
              <a:t> can u</a:t>
            </a:r>
            <a:r>
              <a:rPr lang="en-US" sz="2400" dirty="0"/>
              <a:t>se </a:t>
            </a:r>
            <a:r>
              <a:rPr lang="en-US" sz="2400" b="1" dirty="0">
                <a:solidFill>
                  <a:schemeClr val="accent2"/>
                </a:solidFill>
              </a:rPr>
              <a:t>a measure of the functionality delivered</a:t>
            </a:r>
            <a:r>
              <a:rPr lang="en-US" sz="2400" dirty="0"/>
              <a:t> by the project </a:t>
            </a:r>
            <a:r>
              <a:rPr lang="en-US" sz="2400" b="1" dirty="0">
                <a:solidFill>
                  <a:schemeClr val="accent2"/>
                </a:solidFill>
              </a:rPr>
              <a:t>as a normalization value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Functionality </a:t>
            </a:r>
            <a:r>
              <a:rPr lang="en-US" sz="2400" b="1" dirty="0">
                <a:solidFill>
                  <a:schemeClr val="accent2"/>
                </a:solidFill>
              </a:rPr>
              <a:t>cannot be measured directly</a:t>
            </a:r>
            <a:r>
              <a:rPr lang="en-US" sz="2400" dirty="0"/>
              <a:t>. So, it must be </a:t>
            </a:r>
            <a:r>
              <a:rPr lang="en-US" sz="2400" b="1" dirty="0">
                <a:solidFill>
                  <a:schemeClr val="accent2"/>
                </a:solidFill>
              </a:rPr>
              <a:t>derived indirectly</a:t>
            </a:r>
            <a:r>
              <a:rPr lang="en-US" sz="2400" dirty="0"/>
              <a:t> using other direct measures.</a:t>
            </a:r>
          </a:p>
          <a:p>
            <a:pPr algn="just"/>
            <a:r>
              <a:rPr lang="en-US" sz="2400" b="1" u="sng" dirty="0"/>
              <a:t>A</a:t>
            </a:r>
            <a:r>
              <a:rPr lang="tr-TR" sz="2400" b="1" u="sng" dirty="0"/>
              <a:t>l</a:t>
            </a:r>
            <a:r>
              <a:rPr lang="en-US" sz="2400" b="1" u="sng" dirty="0" err="1"/>
              <a:t>brecht</a:t>
            </a:r>
            <a:r>
              <a:rPr lang="en-US" sz="2400" b="1" u="sng" dirty="0"/>
              <a:t> </a:t>
            </a:r>
            <a:r>
              <a:rPr lang="en-US" sz="2400" dirty="0"/>
              <a:t>suggested using </a:t>
            </a:r>
            <a:r>
              <a:rPr lang="en-US" sz="2400" b="1" dirty="0">
                <a:solidFill>
                  <a:schemeClr val="accent2"/>
                </a:solidFill>
              </a:rPr>
              <a:t>‘FUNCTION POINTS’ </a:t>
            </a:r>
            <a:r>
              <a:rPr lang="en-US" sz="2400" dirty="0"/>
              <a:t>in 1979. (FP)</a:t>
            </a:r>
          </a:p>
          <a:p>
            <a:pPr lvl="1" algn="just"/>
            <a:r>
              <a:rPr lang="en-US" dirty="0"/>
              <a:t>A Function Point result is </a:t>
            </a:r>
            <a:r>
              <a:rPr lang="en-US" b="1" dirty="0"/>
              <a:t>just a number</a:t>
            </a:r>
            <a:r>
              <a:rPr lang="en-US" dirty="0"/>
              <a:t>. </a:t>
            </a:r>
            <a:endParaRPr lang="tr-TR" dirty="0"/>
          </a:p>
          <a:p>
            <a:pPr lvl="1" algn="just"/>
            <a:r>
              <a:rPr lang="en-US" dirty="0"/>
              <a:t>It does </a:t>
            </a:r>
            <a:r>
              <a:rPr lang="en-US" b="1" dirty="0"/>
              <a:t>not directly correspond to any program source code size</a:t>
            </a:r>
            <a:r>
              <a:rPr lang="en-US" dirty="0"/>
              <a:t>.</a:t>
            </a:r>
            <a:endParaRPr lang="tr-TR" dirty="0"/>
          </a:p>
          <a:p>
            <a:pPr lvl="1" algn="just"/>
            <a:r>
              <a:rPr lang="en-US" dirty="0"/>
              <a:t>Instead, it gives a basis to </a:t>
            </a:r>
            <a:r>
              <a:rPr lang="en-US" b="1" dirty="0"/>
              <a:t>compare program requirements, design, or final program size independent of chosen design and implementation </a:t>
            </a:r>
            <a:r>
              <a:rPr lang="en-US" dirty="0"/>
              <a:t>details.</a:t>
            </a:r>
            <a:endParaRPr lang="tr-TR" dirty="0"/>
          </a:p>
          <a:p>
            <a:pPr lvl="1" algn="just"/>
            <a:r>
              <a:rPr lang="en-US" dirty="0"/>
              <a:t>It can be </a:t>
            </a:r>
            <a:r>
              <a:rPr lang="en-US" b="1" dirty="0"/>
              <a:t>used to estimate the size of the final program </a:t>
            </a:r>
            <a:r>
              <a:rPr lang="en-US" dirty="0"/>
              <a:t>by using a </a:t>
            </a:r>
            <a:r>
              <a:rPr lang="en-US" b="1" dirty="0"/>
              <a:t>specific conversion table between Function Points and program code size </a:t>
            </a:r>
            <a:r>
              <a:rPr lang="en-US" dirty="0"/>
              <a:t>(LOC/FP).</a:t>
            </a:r>
            <a:endParaRPr lang="tr-TR" dirty="0"/>
          </a:p>
          <a:p>
            <a:pPr lvl="1" algn="just"/>
            <a:r>
              <a:rPr lang="en-US" dirty="0"/>
              <a:t>It can also be used to </a:t>
            </a:r>
            <a:r>
              <a:rPr lang="en-US" b="1" dirty="0"/>
              <a:t>estimate project effort </a:t>
            </a:r>
            <a:r>
              <a:rPr lang="en-US" dirty="0"/>
              <a:t>(FP/person-month).</a:t>
            </a:r>
            <a:endParaRPr lang="tr-TR" dirty="0">
              <a:solidFill>
                <a:schemeClr val="accent2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84015" y="452689"/>
            <a:ext cx="4653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b="1" dirty="0"/>
              <a:t>Function Oriented Metrics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282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2079"/>
            <a:ext cx="10515600" cy="1328610"/>
          </a:xfrm>
        </p:spPr>
        <p:txBody>
          <a:bodyPr/>
          <a:lstStyle/>
          <a:p>
            <a:r>
              <a:rPr lang="en-US" b="1" dirty="0"/>
              <a:t>Project Metrics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6523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a software Project, </a:t>
            </a:r>
            <a:r>
              <a:rPr lang="en-US" b="1" dirty="0"/>
              <a:t>we can use measurement </a:t>
            </a:r>
            <a:r>
              <a:rPr lang="en-US" dirty="0"/>
              <a:t>to: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dirty="0"/>
              <a:t>e</a:t>
            </a:r>
            <a:r>
              <a:rPr lang="en-US" dirty="0" err="1"/>
              <a:t>stimate</a:t>
            </a:r>
            <a:r>
              <a:rPr lang="en-US" dirty="0"/>
              <a:t> </a:t>
            </a:r>
            <a:r>
              <a:rPr lang="en-US" b="1" dirty="0"/>
              <a:t>amount of work </a:t>
            </a:r>
            <a:r>
              <a:rPr lang="en-US" dirty="0"/>
              <a:t>completed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dirty="0"/>
              <a:t>control </a:t>
            </a:r>
            <a:r>
              <a:rPr lang="en-US" b="1" dirty="0"/>
              <a:t>quality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dirty="0"/>
              <a:t>a</a:t>
            </a:r>
            <a:r>
              <a:rPr lang="en-US" dirty="0" err="1"/>
              <a:t>ssess</a:t>
            </a:r>
            <a:r>
              <a:rPr lang="en-US" dirty="0"/>
              <a:t> </a:t>
            </a:r>
            <a:r>
              <a:rPr lang="en-US" b="1" dirty="0"/>
              <a:t>productivity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b="1" dirty="0"/>
              <a:t>c</a:t>
            </a:r>
            <a:r>
              <a:rPr lang="en-US" b="1" dirty="0" err="1"/>
              <a:t>ontrol</a:t>
            </a:r>
            <a:r>
              <a:rPr lang="en-US" b="1" dirty="0"/>
              <a:t> </a:t>
            </a:r>
            <a:r>
              <a:rPr lang="en-US" dirty="0"/>
              <a:t>the </a:t>
            </a:r>
            <a:r>
              <a:rPr lang="tr-TR" dirty="0"/>
              <a:t>p</a:t>
            </a:r>
            <a:r>
              <a:rPr lang="en-US" dirty="0" err="1"/>
              <a:t>roject</a:t>
            </a:r>
            <a:endParaRPr lang="en-US" dirty="0"/>
          </a:p>
          <a:p>
            <a:pPr marL="0" lvl="1" indent="0" algn="just">
              <a:buNone/>
            </a:pPr>
            <a:endParaRPr lang="tr-TR" b="1" u="sng" dirty="0"/>
          </a:p>
          <a:p>
            <a:pPr marL="0" lvl="1" indent="0" algn="just">
              <a:buNone/>
            </a:pPr>
            <a:r>
              <a:rPr lang="en-US" b="1" u="sng" dirty="0"/>
              <a:t>Metric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 quantitative (countable) measure </a:t>
            </a:r>
            <a:r>
              <a:rPr lang="en-US" dirty="0"/>
              <a:t>of the degree to which a </a:t>
            </a:r>
            <a:r>
              <a:rPr lang="en-US" dirty="0">
                <a:solidFill>
                  <a:srgbClr val="FF0000"/>
                </a:solidFill>
              </a:rPr>
              <a:t>system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component</a:t>
            </a:r>
            <a:r>
              <a:rPr lang="en-US" dirty="0"/>
              <a:t>, or </a:t>
            </a:r>
            <a:r>
              <a:rPr lang="en-US" dirty="0">
                <a:solidFill>
                  <a:srgbClr val="FF0000"/>
                </a:solidFill>
              </a:rPr>
              <a:t>process</a:t>
            </a:r>
            <a:r>
              <a:rPr lang="en-US" dirty="0"/>
              <a:t> possesses a given attribute.</a:t>
            </a:r>
          </a:p>
          <a:p>
            <a:pPr marL="0" lvl="1" indent="0" algn="just">
              <a:buNone/>
            </a:pPr>
            <a:endParaRPr lang="tr-TR" b="1" u="sng" dirty="0"/>
          </a:p>
          <a:p>
            <a:pPr marL="0" lvl="1" indent="0" algn="just">
              <a:buNone/>
            </a:pPr>
            <a:r>
              <a:rPr lang="en-US" b="1" u="sng" dirty="0"/>
              <a:t>For Example</a:t>
            </a:r>
            <a:r>
              <a:rPr lang="en-US" b="1" dirty="0"/>
              <a:t>:</a:t>
            </a:r>
            <a:r>
              <a:rPr lang="en-US" dirty="0"/>
              <a:t> </a:t>
            </a:r>
            <a:endParaRPr lang="tr-TR" dirty="0"/>
          </a:p>
          <a:p>
            <a:pPr marL="0" lvl="1" indent="0" algn="just">
              <a:buNone/>
            </a:pPr>
            <a:r>
              <a:rPr lang="en-US" dirty="0"/>
              <a:t>While developing software, </a:t>
            </a:r>
            <a:r>
              <a:rPr lang="en-US" dirty="0">
                <a:solidFill>
                  <a:srgbClr val="FF0000"/>
                </a:solidFill>
              </a:rPr>
              <a:t>a series of reviews will take place</a:t>
            </a:r>
            <a:r>
              <a:rPr lang="en-US" dirty="0"/>
              <a:t>. </a:t>
            </a:r>
            <a:endParaRPr lang="tr-TR" dirty="0"/>
          </a:p>
          <a:p>
            <a:pPr marL="0" lvl="1" indent="0" algn="just">
              <a:buNone/>
            </a:pPr>
            <a:r>
              <a:rPr lang="en-US" dirty="0"/>
              <a:t>We can talk about </a:t>
            </a:r>
            <a:r>
              <a:rPr lang="en-US" dirty="0">
                <a:solidFill>
                  <a:srgbClr val="FF0000"/>
                </a:solidFill>
              </a:rPr>
              <a:t>‘the average number of errors found per review’</a:t>
            </a:r>
            <a:r>
              <a:rPr lang="en-US" dirty="0"/>
              <a:t> as a software metric. 	</a:t>
            </a:r>
            <a:endParaRPr lang="en-US" b="1" u="sng" dirty="0"/>
          </a:p>
          <a:p>
            <a:pPr marL="971550" lvl="1" indent="-514350">
              <a:buFont typeface="+mj-lt"/>
              <a:buAutoNum type="alphaLcParenR"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652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20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494" y="928048"/>
            <a:ext cx="8625384" cy="47767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05970" y="5704764"/>
            <a:ext cx="7547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Pressman, 5</a:t>
            </a:r>
            <a:r>
              <a:rPr lang="en-US" baseline="30000" dirty="0"/>
              <a:t>th</a:t>
            </a:r>
            <a:r>
              <a:rPr lang="en-US" dirty="0"/>
              <a:t> ed., p. 90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05970" y="259307"/>
            <a:ext cx="7547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Function Points Calculation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29146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21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651" y="1078173"/>
            <a:ext cx="9853683" cy="38285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254" y="4906733"/>
            <a:ext cx="9416955" cy="154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23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83" y="504966"/>
            <a:ext cx="10515600" cy="58685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Inputs: 3 simple, 2 </a:t>
            </a:r>
            <a:r>
              <a:rPr lang="en-US" dirty="0" err="1" smtClean="0"/>
              <a:t>avg</a:t>
            </a:r>
            <a:r>
              <a:rPr lang="en-US" dirty="0" smtClean="0"/>
              <a:t>, 1 </a:t>
            </a:r>
            <a:r>
              <a:rPr lang="en-US" dirty="0" err="1" smtClean="0"/>
              <a:t>cmplx</a:t>
            </a:r>
            <a:endParaRPr lang="en-US" dirty="0" smtClean="0"/>
          </a:p>
          <a:p>
            <a:r>
              <a:rPr lang="en-US" dirty="0" smtClean="0"/>
              <a:t>Outputs: 2 simple, 1 </a:t>
            </a:r>
            <a:r>
              <a:rPr lang="en-US" dirty="0" err="1" smtClean="0"/>
              <a:t>avg</a:t>
            </a:r>
            <a:r>
              <a:rPr lang="en-US" dirty="0" smtClean="0"/>
              <a:t>, 2 </a:t>
            </a:r>
            <a:r>
              <a:rPr lang="en-US" dirty="0" err="1" smtClean="0"/>
              <a:t>cmplx</a:t>
            </a:r>
            <a:endParaRPr lang="en-US" dirty="0" smtClean="0"/>
          </a:p>
          <a:p>
            <a:r>
              <a:rPr lang="en-US" dirty="0" smtClean="0"/>
              <a:t>Inquiries: 1 simple, 2, </a:t>
            </a:r>
            <a:r>
              <a:rPr lang="en-US" dirty="0" err="1" smtClean="0"/>
              <a:t>avg</a:t>
            </a:r>
            <a:r>
              <a:rPr lang="en-US" dirty="0" smtClean="0"/>
              <a:t>, 3 </a:t>
            </a:r>
            <a:r>
              <a:rPr lang="en-US" dirty="0" err="1" smtClean="0"/>
              <a:t>cmplx</a:t>
            </a:r>
            <a:endParaRPr lang="en-US" dirty="0" smtClean="0"/>
          </a:p>
          <a:p>
            <a:r>
              <a:rPr lang="en-US" dirty="0" smtClean="0"/>
              <a:t>Files: 1 simple, 2 </a:t>
            </a:r>
            <a:r>
              <a:rPr lang="en-US" dirty="0" err="1" smtClean="0"/>
              <a:t>avg</a:t>
            </a:r>
            <a:r>
              <a:rPr lang="en-US" dirty="0" smtClean="0"/>
              <a:t>, 1 </a:t>
            </a:r>
            <a:r>
              <a:rPr lang="en-US" dirty="0" err="1" smtClean="0"/>
              <a:t>cmplx</a:t>
            </a:r>
            <a:endParaRPr lang="en-US" dirty="0" smtClean="0"/>
          </a:p>
          <a:p>
            <a:r>
              <a:rPr lang="en-US" dirty="0" smtClean="0"/>
              <a:t>EI: 1 simple, 1 </a:t>
            </a:r>
            <a:r>
              <a:rPr lang="en-US" dirty="0" err="1" smtClean="0"/>
              <a:t>avg</a:t>
            </a:r>
            <a:r>
              <a:rPr lang="en-US" dirty="0" smtClean="0"/>
              <a:t>, 1 </a:t>
            </a:r>
            <a:r>
              <a:rPr lang="en-US" dirty="0" err="1" smtClean="0"/>
              <a:t>cmplx</a:t>
            </a:r>
            <a:endParaRPr lang="en-US" dirty="0" smtClean="0"/>
          </a:p>
          <a:p>
            <a:r>
              <a:rPr lang="en-US" dirty="0" smtClean="0"/>
              <a:t>FPC=SI*WSI+AI*WAI+CI*WCI+</a:t>
            </a:r>
          </a:p>
          <a:p>
            <a:r>
              <a:rPr lang="en-US" dirty="0" smtClean="0"/>
              <a:t>SO*WSO+AO*WAO+CO*WCO+</a:t>
            </a:r>
          </a:p>
          <a:p>
            <a:r>
              <a:rPr lang="en-US" dirty="0" smtClean="0"/>
              <a:t>SQ*WSQ+AQ*WAQ+CQ*WCQ+</a:t>
            </a:r>
          </a:p>
          <a:p>
            <a:r>
              <a:rPr lang="en-US" dirty="0" smtClean="0"/>
              <a:t>SF*WSF+AF*WAF+CF*WCF+</a:t>
            </a:r>
          </a:p>
          <a:p>
            <a:r>
              <a:rPr lang="en-US" dirty="0" smtClean="0"/>
              <a:t>SE*WSE+AE*WAE+CE*WCE=</a:t>
            </a:r>
          </a:p>
          <a:p>
            <a:pPr marL="0" indent="0">
              <a:buNone/>
            </a:pPr>
            <a:r>
              <a:rPr lang="en-US" dirty="0" smtClean="0"/>
              <a:t>Inputs=&gt;3*3+2*4+1*6 =&gt;23</a:t>
            </a:r>
          </a:p>
          <a:p>
            <a:pPr marL="0" indent="0">
              <a:buNone/>
            </a:pPr>
            <a:r>
              <a:rPr lang="en-US" dirty="0" smtClean="0"/>
              <a:t>Outputs:=&gt; 2*4 +1*5 +2*7= 27</a:t>
            </a:r>
          </a:p>
          <a:p>
            <a:pPr marL="0" indent="0">
              <a:buNone/>
            </a:pPr>
            <a:r>
              <a:rPr lang="en-US" dirty="0" smtClean="0"/>
              <a:t>UFP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713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254" y="110789"/>
            <a:ext cx="10515600" cy="6703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LOC/</a:t>
            </a:r>
            <a:r>
              <a:rPr lang="tr-TR" b="1" dirty="0"/>
              <a:t>FP relationship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23" y="1259571"/>
            <a:ext cx="5059984" cy="3979692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The relationship between lines of code and function points depends on the programming language</a:t>
            </a:r>
            <a:endParaRPr lang="tr-TR" sz="2000" dirty="0"/>
          </a:p>
          <a:p>
            <a:pPr algn="just"/>
            <a:r>
              <a:rPr lang="en-US" sz="2000" dirty="0"/>
              <a:t>The following table is from Pressman, 5</a:t>
            </a:r>
            <a:r>
              <a:rPr lang="en-US" sz="2000" baseline="30000" dirty="0"/>
              <a:t>th</a:t>
            </a:r>
            <a:r>
              <a:rPr lang="en-US" sz="2000" dirty="0"/>
              <a:t> ed., </a:t>
            </a:r>
            <a:r>
              <a:rPr lang="tr-TR" sz="2000" dirty="0"/>
              <a:t> p</a:t>
            </a:r>
            <a:r>
              <a:rPr lang="en-US" sz="2000" dirty="0"/>
              <a:t>.94, gives rough</a:t>
            </a:r>
            <a:r>
              <a:rPr lang="tr-TR" sz="2000" dirty="0"/>
              <a:t> </a:t>
            </a:r>
            <a:r>
              <a:rPr lang="en-US" sz="2000" dirty="0"/>
              <a:t>estimates</a:t>
            </a:r>
            <a:r>
              <a:rPr lang="tr-TR" sz="2000" dirty="0"/>
              <a:t> </a:t>
            </a:r>
            <a:r>
              <a:rPr lang="en-US" sz="2000" dirty="0"/>
              <a:t>of the </a:t>
            </a:r>
            <a:r>
              <a:rPr lang="tr-TR" sz="2000" dirty="0"/>
              <a:t>A</a:t>
            </a:r>
            <a:r>
              <a:rPr lang="en-US" sz="2000" dirty="0"/>
              <a:t>vg.</a:t>
            </a:r>
            <a:r>
              <a:rPr lang="tr-TR" sz="2000" dirty="0"/>
              <a:t> </a:t>
            </a:r>
            <a:r>
              <a:rPr lang="en-US" sz="2000" dirty="0"/>
              <a:t>no.</a:t>
            </a:r>
            <a:r>
              <a:rPr lang="tr-TR" sz="2000" dirty="0"/>
              <a:t> </a:t>
            </a:r>
            <a:r>
              <a:rPr lang="en-US" sz="2000" dirty="0"/>
              <a:t>of LOC required to build ONE FP in various programming languages</a:t>
            </a:r>
            <a:endParaRPr lang="tr-TR" sz="2000" dirty="0"/>
          </a:p>
          <a:p>
            <a:pPr marL="0" indent="0" algn="just">
              <a:buNone/>
            </a:pPr>
            <a:endParaRPr lang="en-US" sz="1800" dirty="0"/>
          </a:p>
          <a:p>
            <a:pPr algn="just"/>
            <a:endParaRPr lang="tr-TR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23</a:t>
            </a:fld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0721" y="781176"/>
            <a:ext cx="5263079" cy="492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48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93780" y="637309"/>
            <a:ext cx="11596530" cy="5830103"/>
          </a:xfrm>
        </p:spPr>
        <p:txBody>
          <a:bodyPr>
            <a:noAutofit/>
          </a:bodyPr>
          <a:lstStyle/>
          <a:p>
            <a:r>
              <a:rPr lang="en-US" sz="2400" dirty="0"/>
              <a:t>Once these data have been collected, a complexity value is associated with each count. Organizations that use function point methods develop criteria for determining whether a particular entry is simple, average, or complex. Nonetheless, the determination of complexity is somewhat subjective</a:t>
            </a:r>
          </a:p>
          <a:p>
            <a:r>
              <a:rPr lang="en-US" sz="2400" dirty="0"/>
              <a:t>Function Points are always an </a:t>
            </a:r>
            <a:r>
              <a:rPr lang="en-US" sz="2400" dirty="0">
                <a:highlight>
                  <a:srgbClr val="FFFF00"/>
                </a:highlight>
              </a:rPr>
              <a:t>estimation</a:t>
            </a:r>
            <a:r>
              <a:rPr lang="en-US" sz="2400" dirty="0"/>
              <a:t>. </a:t>
            </a:r>
            <a:endParaRPr lang="tr-TR" sz="2400" dirty="0"/>
          </a:p>
          <a:p>
            <a:r>
              <a:rPr lang="en-US" sz="2400" dirty="0"/>
              <a:t>Thus, different people may get the somewhat </a:t>
            </a:r>
            <a:r>
              <a:rPr lang="en-US" sz="2400" dirty="0">
                <a:highlight>
                  <a:srgbClr val="FFFF00"/>
                </a:highlight>
              </a:rPr>
              <a:t>different FP values </a:t>
            </a:r>
            <a:r>
              <a:rPr lang="en-US" sz="2400" dirty="0"/>
              <a:t>of </a:t>
            </a:r>
            <a:r>
              <a:rPr lang="en-US" sz="2400" dirty="0">
                <a:highlight>
                  <a:srgbClr val="FFFF00"/>
                </a:highlight>
              </a:rPr>
              <a:t>the same problem domain or software</a:t>
            </a:r>
            <a:r>
              <a:rPr lang="en-US" sz="2400" dirty="0"/>
              <a:t>. </a:t>
            </a:r>
            <a:endParaRPr lang="tr-TR" sz="2400" dirty="0"/>
          </a:p>
          <a:p>
            <a:r>
              <a:rPr lang="en-US" sz="2400" dirty="0"/>
              <a:t>This </a:t>
            </a:r>
            <a:r>
              <a:rPr lang="en-US" sz="2400" dirty="0">
                <a:highlight>
                  <a:srgbClr val="FFFF00"/>
                </a:highlight>
              </a:rPr>
              <a:t>is not a serious </a:t>
            </a:r>
            <a:r>
              <a:rPr lang="en-US" sz="2400" dirty="0"/>
              <a:t>issue. </a:t>
            </a:r>
            <a:endParaRPr lang="tr-TR" sz="2400" dirty="0"/>
          </a:p>
          <a:p>
            <a:r>
              <a:rPr lang="en-US" sz="2400" dirty="0"/>
              <a:t>Even an estimation is better than nothing at all, and </a:t>
            </a:r>
            <a:r>
              <a:rPr lang="en-US" sz="2400" dirty="0">
                <a:highlight>
                  <a:srgbClr val="FFFF00"/>
                </a:highlight>
              </a:rPr>
              <a:t>FP allows developers to have early estimations</a:t>
            </a:r>
            <a:r>
              <a:rPr lang="en-US" sz="2400" dirty="0"/>
              <a:t> before a single line of code has been written.</a:t>
            </a:r>
            <a:endParaRPr lang="tr-TR" sz="2400" b="1" i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92853" y="6338336"/>
            <a:ext cx="113913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i="1" dirty="0">
                <a:solidFill>
                  <a:srgbClr val="FF0000"/>
                </a:solidFill>
                <a:hlinkClick r:id="rId2"/>
              </a:rPr>
              <a:t>https://www.youtube.com/watch?v=X0WLX8iAFb0&amp;list=PLXveoazdod1qU0KOt8O4bwGReVewAOo9C</a:t>
            </a:r>
            <a:endParaRPr lang="tr-TR" sz="1400" i="1" dirty="0">
              <a:solidFill>
                <a:srgbClr val="FF0000"/>
              </a:solidFill>
            </a:endParaRPr>
          </a:p>
          <a:p>
            <a:r>
              <a:rPr lang="tr-TR" sz="1400" i="1" dirty="0">
                <a:solidFill>
                  <a:srgbClr val="FF0000"/>
                </a:solidFill>
              </a:rPr>
              <a:t>https://www.youtube.com/watch?v=6kSas99C4XE&amp;index=3&amp;list=PLXveoazdod1qU0KOt8O4bwGReVewAOo9C</a:t>
            </a:r>
          </a:p>
        </p:txBody>
      </p:sp>
      <p:sp>
        <p:nvSpPr>
          <p:cNvPr id="21" name="Dikdörtgen 20"/>
          <p:cNvSpPr/>
          <p:nvPr/>
        </p:nvSpPr>
        <p:spPr>
          <a:xfrm>
            <a:off x="448208" y="162969"/>
            <a:ext cx="5217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600" b="1" dirty="0"/>
              <a:t>Function Oriented Metrics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8154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8626" y="116846"/>
            <a:ext cx="11378527" cy="634054"/>
          </a:xfrm>
        </p:spPr>
        <p:txBody>
          <a:bodyPr>
            <a:normAutofit fontScale="90000"/>
          </a:bodyPr>
          <a:lstStyle/>
          <a:p>
            <a:r>
              <a:rPr lang="en-US" sz="4000"/>
              <a:t>FP measurement parameters and their interpretations: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5862" y="699427"/>
            <a:ext cx="10812830" cy="6158573"/>
          </a:xfrm>
        </p:spPr>
        <p:txBody>
          <a:bodyPr>
            <a:noAutofit/>
          </a:bodyPr>
          <a:lstStyle/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user inputs.</a:t>
            </a:r>
            <a:r>
              <a:rPr lang="en-US" sz="1600" b="1" dirty="0">
                <a:highlight>
                  <a:srgbClr val="FFFF00"/>
                </a:highlight>
              </a:rPr>
              <a:t> </a:t>
            </a:r>
            <a:endParaRPr lang="tr-TR" sz="1600" b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Each screen or window that provides some input to the system is counted. </a:t>
            </a:r>
            <a:endParaRPr lang="tr-TR" sz="1600" dirty="0"/>
          </a:p>
          <a:p>
            <a:pPr lvl="1" algn="just"/>
            <a:r>
              <a:rPr lang="en-US" sz="1600" dirty="0"/>
              <a:t>If the window has several tabs, each tab is counted as one input. </a:t>
            </a:r>
            <a:endParaRPr lang="tr-TR" sz="1600" dirty="0"/>
          </a:p>
          <a:p>
            <a:pPr lvl="1" algn="just"/>
            <a:r>
              <a:rPr lang="en-US" sz="1600" dirty="0"/>
              <a:t>If a window provides information from several sources that is not sent to the system at the same time, each source is calculated as one input; This is of course very bad design, but it is possible.</a:t>
            </a:r>
          </a:p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user outputs. </a:t>
            </a:r>
            <a:endParaRPr lang="tr-TR" sz="1600" b="1" i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Each output that provides system-based information to the user is counted here. </a:t>
            </a:r>
            <a:endParaRPr lang="tr-TR" sz="1600" dirty="0"/>
          </a:p>
          <a:p>
            <a:pPr lvl="1" algn="just"/>
            <a:r>
              <a:rPr lang="en-US" sz="1600" dirty="0"/>
              <a:t>This includes reports, message windows, error messages, etc. </a:t>
            </a:r>
            <a:endParaRPr lang="tr-TR" sz="1600" dirty="0"/>
          </a:p>
          <a:p>
            <a:pPr lvl="1" algn="just"/>
            <a:r>
              <a:rPr lang="en-US" sz="1600" dirty="0"/>
              <a:t>Individual fields are not counted separately.</a:t>
            </a:r>
          </a:p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user inquiries. </a:t>
            </a:r>
            <a:endParaRPr lang="tr-TR" sz="1600" b="1" i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A user inquiry is a direct input from the user that gets a direct response from the system. </a:t>
            </a:r>
            <a:endParaRPr lang="tr-TR" sz="1600" dirty="0"/>
          </a:p>
          <a:p>
            <a:pPr lvl="1" algn="just"/>
            <a:r>
              <a:rPr lang="en-US" sz="1600" dirty="0"/>
              <a:t>Each distinct inquiry is counted.</a:t>
            </a:r>
          </a:p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files. </a:t>
            </a:r>
            <a:endParaRPr lang="tr-TR" sz="1600" b="1" i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Each logical group of permanent data is considered a file. </a:t>
            </a:r>
            <a:endParaRPr lang="tr-TR" sz="1600" dirty="0"/>
          </a:p>
          <a:p>
            <a:pPr lvl="1" algn="just"/>
            <a:r>
              <a:rPr lang="en-US" sz="1600" dirty="0"/>
              <a:t>This includes relational database tables, configuration files, help files, saved and restored project information files etc.</a:t>
            </a:r>
          </a:p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external interfaces. </a:t>
            </a:r>
            <a:endParaRPr lang="tr-TR" sz="1600" b="1" i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This includes all interfaces to other systems. </a:t>
            </a:r>
            <a:endParaRPr lang="tr-TR" sz="1600" dirty="0"/>
          </a:p>
          <a:p>
            <a:pPr lvl="1" algn="just"/>
            <a:r>
              <a:rPr lang="en-US" sz="1600" dirty="0"/>
              <a:t>The interfaces must be machine-machine interfaces. </a:t>
            </a:r>
            <a:endParaRPr lang="tr-TR" sz="1600" dirty="0"/>
          </a:p>
          <a:p>
            <a:pPr lvl="1" algn="just"/>
            <a:r>
              <a:rPr lang="en-US" sz="1600" dirty="0"/>
              <a:t>If a human factor is present, the interface is counted as user input or inquiry.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1338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7529" y="262181"/>
            <a:ext cx="10515600" cy="634054"/>
          </a:xfrm>
        </p:spPr>
        <p:txBody>
          <a:bodyPr>
            <a:normAutofit fontScale="90000"/>
          </a:bodyPr>
          <a:lstStyle/>
          <a:p>
            <a:r>
              <a:rPr lang="tr-TR" b="1"/>
              <a:t>Function Point measurement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5859" y="1041569"/>
            <a:ext cx="11400227" cy="5637789"/>
          </a:xfrm>
        </p:spPr>
        <p:txBody>
          <a:bodyPr>
            <a:noAutofit/>
          </a:bodyPr>
          <a:lstStyle/>
          <a:p>
            <a:r>
              <a:rPr lang="en-US" sz="2400" dirty="0"/>
              <a:t>Function Points </a:t>
            </a:r>
            <a:r>
              <a:rPr lang="en-US" sz="2400" b="1" u="sng" dirty="0"/>
              <a:t>are calculated from </a:t>
            </a:r>
            <a:r>
              <a:rPr lang="en-US" sz="2400" dirty="0"/>
              <a:t>the following formula:</a:t>
            </a:r>
            <a:endParaRPr lang="tr-TR" sz="2400" dirty="0"/>
          </a:p>
          <a:p>
            <a:pPr marL="0" indent="0" algn="ctr">
              <a:buNone/>
            </a:pPr>
            <a:r>
              <a:rPr lang="en-US" sz="3200" b="1" dirty="0" smtClean="0">
                <a:highlight>
                  <a:srgbClr val="FFFF00"/>
                </a:highlight>
              </a:rPr>
              <a:t>FP </a:t>
            </a:r>
            <a:r>
              <a:rPr lang="en-US" sz="3200" b="1" dirty="0">
                <a:highlight>
                  <a:srgbClr val="FFFF00"/>
                </a:highlight>
              </a:rPr>
              <a:t>= count-total x [0.65 + </a:t>
            </a:r>
            <a:r>
              <a:rPr lang="en-US" sz="3200" b="1" dirty="0" smtClean="0">
                <a:highlight>
                  <a:srgbClr val="FFFF00"/>
                </a:highlight>
              </a:rPr>
              <a:t>0.01 x sum(F</a:t>
            </a:r>
            <a:r>
              <a:rPr lang="en-US" sz="3200" b="1" baseline="-25000" dirty="0" smtClean="0">
                <a:highlight>
                  <a:srgbClr val="FFFF00"/>
                </a:highlight>
              </a:rPr>
              <a:t>i</a:t>
            </a:r>
            <a:r>
              <a:rPr lang="en-US" sz="3200" b="1" dirty="0" smtClean="0">
                <a:highlight>
                  <a:srgbClr val="FFFF00"/>
                </a:highlight>
              </a:rPr>
              <a:t>)]</a:t>
            </a:r>
          </a:p>
          <a:p>
            <a:pPr marL="0" indent="0" algn="ctr">
              <a:buNone/>
            </a:pPr>
            <a:r>
              <a:rPr lang="en-US" sz="3200" b="1" dirty="0" smtClean="0">
                <a:highlight>
                  <a:srgbClr val="FFFF00"/>
                </a:highlight>
              </a:rPr>
              <a:t>If all Fi=0 =&gt; CT*(100%-35%)=CT*65%</a:t>
            </a:r>
          </a:p>
          <a:p>
            <a:pPr marL="0" indent="0" algn="ctr">
              <a:buNone/>
            </a:pPr>
            <a:r>
              <a:rPr lang="en-US" sz="3200" b="1" dirty="0" smtClean="0">
                <a:highlight>
                  <a:srgbClr val="FFFF00"/>
                </a:highlight>
              </a:rPr>
              <a:t>If all Fi=5 =&gt;14*5=70/100=0.7=0.35+0.35</a:t>
            </a:r>
          </a:p>
          <a:p>
            <a:pPr marL="0" indent="0" algn="ctr">
              <a:buNone/>
            </a:pPr>
            <a:r>
              <a:rPr lang="en-US" sz="3200" b="1" dirty="0" smtClean="0">
                <a:highlight>
                  <a:srgbClr val="FFFF00"/>
                </a:highlight>
              </a:rPr>
              <a:t>0.65+0.7=0.65+0.35+0.35=100%+35%</a:t>
            </a:r>
            <a:endParaRPr lang="tr-TR" sz="3200" b="1" dirty="0">
              <a:highlight>
                <a:srgbClr val="FFFF00"/>
              </a:highlight>
            </a:endParaRPr>
          </a:p>
          <a:p>
            <a:r>
              <a:rPr lang="en-US" sz="2400" dirty="0"/>
              <a:t>Where</a:t>
            </a:r>
            <a:r>
              <a:rPr lang="tr-TR" sz="2400" dirty="0"/>
              <a:t>,</a:t>
            </a:r>
          </a:p>
          <a:p>
            <a:r>
              <a:rPr lang="en-US" sz="2400" b="1" i="1" dirty="0" smtClean="0">
                <a:highlight>
                  <a:srgbClr val="FFFF00"/>
                </a:highlight>
              </a:rPr>
              <a:t>FP </a:t>
            </a:r>
            <a:r>
              <a:rPr lang="en-US" sz="2400" b="1" i="1" dirty="0">
                <a:highlight>
                  <a:srgbClr val="FFFF00"/>
                </a:highlight>
              </a:rPr>
              <a:t>= </a:t>
            </a:r>
            <a:r>
              <a:rPr lang="en-US" sz="2400" dirty="0"/>
              <a:t>Function Points</a:t>
            </a:r>
          </a:p>
          <a:p>
            <a:r>
              <a:rPr lang="en-US" sz="2400" b="1" i="1" dirty="0">
                <a:highlight>
                  <a:srgbClr val="FFFF00"/>
                </a:highlight>
              </a:rPr>
              <a:t>count-total = </a:t>
            </a:r>
            <a:r>
              <a:rPr lang="en-US" sz="2400" dirty="0"/>
              <a:t>a sum of the following measurement parameters: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User Input * Input Weight Value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User Outputs * Output Weight Value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User Inquiries * Inquiry Weight Value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Files * File Weight Value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External Interfaces * External Interface Weight Value</a:t>
            </a:r>
            <a:endParaRPr lang="tr-TR" sz="2000" b="1" dirty="0">
              <a:highlight>
                <a:srgbClr val="00FF00"/>
              </a:highlight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multipliers</a:t>
            </a:r>
            <a:r>
              <a:rPr lang="tr-TR" altLang="tr-TR" sz="2400" dirty="0"/>
              <a:t>/</a:t>
            </a:r>
            <a:r>
              <a:rPr lang="tr-TR" altLang="tr-TR" sz="2400" dirty="0" err="1"/>
              <a:t>constants</a:t>
            </a:r>
            <a:r>
              <a:rPr lang="tr-TR" altLang="tr-TR" sz="2400" dirty="0"/>
              <a:t> </a:t>
            </a:r>
            <a:r>
              <a:rPr lang="tr-TR" altLang="tr-TR" sz="2400" dirty="0">
                <a:highlight>
                  <a:srgbClr val="FFFF00"/>
                </a:highlight>
              </a:rPr>
              <a:t>0.65 </a:t>
            </a:r>
            <a:r>
              <a:rPr lang="tr-TR" altLang="tr-TR" sz="2400" dirty="0" err="1">
                <a:highlight>
                  <a:srgbClr val="FFFF00"/>
                </a:highlight>
              </a:rPr>
              <a:t>and</a:t>
            </a:r>
            <a:r>
              <a:rPr lang="tr-TR" altLang="tr-TR" sz="2400" dirty="0">
                <a:highlight>
                  <a:srgbClr val="FFFF00"/>
                </a:highlight>
              </a:rPr>
              <a:t> 0.01 </a:t>
            </a:r>
            <a:r>
              <a:rPr lang="tr-TR" altLang="tr-TR" sz="2400" dirty="0" err="1">
                <a:highlight>
                  <a:srgbClr val="FFFF00"/>
                </a:highlight>
              </a:rPr>
              <a:t>are</a:t>
            </a:r>
            <a:r>
              <a:rPr lang="tr-TR" altLang="tr-TR" sz="2400" dirty="0">
                <a:highlight>
                  <a:srgbClr val="FFFF00"/>
                </a:highlight>
              </a:rPr>
              <a:t> </a:t>
            </a:r>
            <a:r>
              <a:rPr lang="tr-TR" altLang="tr-TR" sz="2400" dirty="0" err="1">
                <a:highlight>
                  <a:srgbClr val="FFFF00"/>
                </a:highlight>
              </a:rPr>
              <a:t>based</a:t>
            </a:r>
            <a:r>
              <a:rPr lang="tr-TR" altLang="tr-TR" sz="2400" dirty="0">
                <a:highlight>
                  <a:srgbClr val="FFFF00"/>
                </a:highlight>
              </a:rPr>
              <a:t> on </a:t>
            </a:r>
            <a:r>
              <a:rPr lang="tr-TR" altLang="tr-TR" sz="2400" dirty="0" err="1">
                <a:highlight>
                  <a:srgbClr val="FFFF00"/>
                </a:highlight>
              </a:rPr>
              <a:t>original</a:t>
            </a:r>
            <a:r>
              <a:rPr lang="tr-TR" altLang="tr-TR" sz="2400" dirty="0">
                <a:highlight>
                  <a:srgbClr val="FFFF00"/>
                </a:highlight>
              </a:rPr>
              <a:t> </a:t>
            </a:r>
            <a:r>
              <a:rPr lang="tr-TR" altLang="tr-TR" sz="2400" dirty="0" err="1">
                <a:highlight>
                  <a:srgbClr val="FFFF00"/>
                </a:highlight>
              </a:rPr>
              <a:t>empirical</a:t>
            </a:r>
            <a:r>
              <a:rPr lang="tr-TR" altLang="tr-TR" sz="2400" dirty="0">
                <a:highlight>
                  <a:srgbClr val="FFFF00"/>
                </a:highlight>
              </a:rPr>
              <a:t> </a:t>
            </a:r>
            <a:r>
              <a:rPr lang="tr-TR" altLang="tr-TR" sz="2400" dirty="0" err="1"/>
              <a:t>evidence</a:t>
            </a:r>
            <a:r>
              <a:rPr lang="tr-TR" altLang="tr-TR" sz="2400" dirty="0"/>
              <a:t>.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tr-T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897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327" y="250504"/>
            <a:ext cx="10515600" cy="634054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Function</a:t>
            </a:r>
            <a:r>
              <a:rPr lang="tr-TR" b="1" dirty="0"/>
              <a:t> Point </a:t>
            </a:r>
            <a:r>
              <a:rPr lang="tr-TR" b="1" dirty="0" err="1"/>
              <a:t>measurement</a:t>
            </a:r>
            <a:r>
              <a:rPr lang="tr-TR" b="1" dirty="0">
                <a:sym typeface="Wingdings" panose="05000000000000000000" pitchFamily="2" charset="2"/>
              </a:rPr>
              <a:t> </a:t>
            </a:r>
            <a:r>
              <a:rPr lang="en-US" b="1" dirty="0"/>
              <a:t>sum(F</a:t>
            </a:r>
            <a:r>
              <a:rPr lang="en-US" b="1" baseline="-25000" dirty="0"/>
              <a:t>i</a:t>
            </a:r>
            <a:r>
              <a:rPr lang="en-US" b="1" dirty="0"/>
              <a:t>)</a:t>
            </a:r>
            <a:endParaRPr lang="tr-T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244639"/>
            <a:ext cx="3715497" cy="489364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 err="1"/>
              <a:t>sum</a:t>
            </a:r>
            <a:r>
              <a:rPr lang="tr-TR" altLang="tr-TR" sz="2400" b="1" dirty="0"/>
              <a:t>(Fi) = </a:t>
            </a:r>
            <a:r>
              <a:rPr lang="tr-TR" altLang="tr-TR" sz="2400" b="1" dirty="0" err="1"/>
              <a:t>sum</a:t>
            </a:r>
            <a:r>
              <a:rPr lang="tr-TR" altLang="tr-TR" sz="2400" b="1" dirty="0"/>
              <a:t> of "</a:t>
            </a:r>
            <a:r>
              <a:rPr lang="tr-TR" altLang="tr-TR" sz="2400" b="1" dirty="0" err="1"/>
              <a:t>complexity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adjustment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values</a:t>
            </a:r>
            <a:r>
              <a:rPr lang="tr-TR" altLang="tr-TR" sz="2400" b="1" dirty="0"/>
              <a:t>" </a:t>
            </a:r>
            <a:r>
              <a:rPr lang="tr-TR" altLang="tr-TR" sz="2400" b="1" dirty="0" err="1"/>
              <a:t>based</a:t>
            </a:r>
            <a:r>
              <a:rPr lang="tr-TR" altLang="tr-TR" sz="2400" b="1" dirty="0"/>
              <a:t> on </a:t>
            </a:r>
            <a:r>
              <a:rPr lang="tr-TR" altLang="tr-TR" sz="2400" b="1" dirty="0" err="1"/>
              <a:t>responses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to</a:t>
            </a:r>
            <a:r>
              <a:rPr lang="tr-TR" altLang="tr-TR" sz="2400" b="1" dirty="0"/>
              <a:t> 14 </a:t>
            </a:r>
            <a:r>
              <a:rPr lang="tr-TR" altLang="tr-TR" sz="2400" b="1" dirty="0" err="1"/>
              <a:t>questions</a:t>
            </a:r>
            <a:endParaRPr lang="tr-TR" altLang="tr-TR" sz="2400" b="1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 err="1"/>
              <a:t>Each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question</a:t>
            </a:r>
            <a:r>
              <a:rPr lang="tr-TR" altLang="tr-TR" sz="2400" b="1" dirty="0"/>
              <a:t> is </a:t>
            </a:r>
            <a:r>
              <a:rPr lang="tr-TR" altLang="tr-TR" sz="2400" b="1" dirty="0" err="1"/>
              <a:t>rated</a:t>
            </a:r>
            <a:r>
              <a:rPr lang="tr-TR" altLang="tr-TR" sz="2400" b="1" dirty="0"/>
              <a:t> on a </a:t>
            </a:r>
            <a:r>
              <a:rPr lang="tr-TR" altLang="tr-TR" sz="2400" b="1" dirty="0" err="1"/>
              <a:t>scale</a:t>
            </a:r>
            <a:r>
              <a:rPr lang="tr-TR" altLang="tr-TR" sz="2400" b="1" dirty="0"/>
              <a:t> 0 - 5 as </a:t>
            </a:r>
            <a:r>
              <a:rPr lang="tr-TR" altLang="tr-TR" sz="2400" b="1" dirty="0" err="1"/>
              <a:t>follows</a:t>
            </a:r>
            <a:r>
              <a:rPr lang="tr-TR" altLang="tr-TR" sz="2400" b="1" dirty="0"/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0: No </a:t>
            </a:r>
            <a:r>
              <a:rPr lang="tr-TR" altLang="tr-TR" b="1" dirty="0" err="1"/>
              <a:t>influence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1: </a:t>
            </a:r>
            <a:r>
              <a:rPr lang="tr-TR" altLang="tr-TR" b="1" dirty="0" err="1"/>
              <a:t>Incidental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2: </a:t>
            </a:r>
            <a:r>
              <a:rPr lang="tr-TR" altLang="tr-TR" b="1" dirty="0" err="1"/>
              <a:t>Moderate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3: </a:t>
            </a:r>
            <a:r>
              <a:rPr lang="tr-TR" altLang="tr-TR" b="1" dirty="0" err="1"/>
              <a:t>Average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4: </a:t>
            </a:r>
            <a:r>
              <a:rPr lang="tr-TR" altLang="tr-TR" b="1" dirty="0" err="1"/>
              <a:t>Significant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5. </a:t>
            </a:r>
            <a:r>
              <a:rPr lang="tr-TR" altLang="tr-TR" b="1" dirty="0" err="1"/>
              <a:t>Essential</a:t>
            </a:r>
            <a:endParaRPr lang="tr-TR" altLang="tr-TR" b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rot="10800000" flipV="1">
            <a:off x="3593007" y="1183085"/>
            <a:ext cx="8598993" cy="501675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questions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as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follows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Does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system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require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reliable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backup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recovery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data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communications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required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distributed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processing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functions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performance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critical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Will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system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run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in an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existing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heavily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utilized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operational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environment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Does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system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require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on-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line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data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entry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Does the on-line data entry require the input transaction to be built over multiple screens or operations?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8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master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files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updated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on-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line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9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inputs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outputs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files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or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inquiries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complex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0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internal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processing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complex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1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code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designed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to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be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reusable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2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conversion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installation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included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in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design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3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system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designed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for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multiple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installations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in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different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organizations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4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application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designed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to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facilitate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change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ease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of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use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by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user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 flipV="1">
            <a:off x="3330596" y="1644243"/>
            <a:ext cx="612230" cy="65689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1366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361" y="1057013"/>
            <a:ext cx="11369949" cy="54676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FP metric</a:t>
            </a:r>
            <a:r>
              <a:rPr lang="en-US" sz="2400" dirty="0"/>
              <a:t> was </a:t>
            </a:r>
            <a:r>
              <a:rPr lang="en-US" sz="2400" b="1" dirty="0">
                <a:solidFill>
                  <a:srgbClr val="FF0000"/>
                </a:solidFill>
              </a:rPr>
              <a:t>originally designed </a:t>
            </a:r>
            <a:r>
              <a:rPr lang="en-US" sz="2400" dirty="0"/>
              <a:t>to be applied to </a:t>
            </a:r>
            <a:r>
              <a:rPr lang="en-US" sz="2400" b="1" dirty="0">
                <a:solidFill>
                  <a:srgbClr val="FF0000"/>
                </a:solidFill>
              </a:rPr>
              <a:t>business info </a:t>
            </a:r>
            <a:r>
              <a:rPr lang="en-US" sz="2400" b="1" dirty="0" err="1">
                <a:solidFill>
                  <a:srgbClr val="FF0000"/>
                </a:solidFill>
              </a:rPr>
              <a:t>sy</a:t>
            </a:r>
            <a:r>
              <a:rPr lang="tr-TR" sz="2400" b="1" dirty="0" err="1">
                <a:solidFill>
                  <a:srgbClr val="FF0000"/>
                </a:solidFill>
              </a:rPr>
              <a:t>stem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sector</a:t>
            </a:r>
            <a:r>
              <a:rPr lang="tr-TR" sz="2400" b="1" dirty="0">
                <a:solidFill>
                  <a:srgbClr val="FF0000"/>
                </a:solidFill>
              </a:rPr>
              <a:t> a</a:t>
            </a:r>
            <a:r>
              <a:rPr lang="en-US" sz="2400" b="1" dirty="0" err="1">
                <a:solidFill>
                  <a:srgbClr val="FF0000"/>
                </a:solidFill>
              </a:rPr>
              <a:t>pplications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The FP method is suitable for data-driven software. </a:t>
            </a:r>
            <a:endParaRPr lang="tr-TR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 such software, most code is for processing some input to some output. </a:t>
            </a:r>
            <a:endParaRPr lang="tr-TR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Unfortunately, this is not always the case. </a:t>
            </a:r>
            <a:endParaRPr lang="tr-TR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We have a growing number of software projects where we also have to implement algorithms.</a:t>
            </a:r>
            <a:r>
              <a:rPr lang="tr-TR" sz="2400" dirty="0"/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/>
              <a:t>So</a:t>
            </a:r>
            <a:r>
              <a:rPr lang="en-US" sz="2400" dirty="0"/>
              <a:t>, it </a:t>
            </a:r>
            <a:r>
              <a:rPr lang="tr-TR" sz="2400" dirty="0" err="1"/>
              <a:t>considers</a:t>
            </a:r>
            <a:r>
              <a:rPr lang="en-US" sz="2400" dirty="0"/>
              <a:t> </a:t>
            </a:r>
            <a:r>
              <a:rPr lang="tr-TR" sz="2400" dirty="0" err="1"/>
              <a:t>only</a:t>
            </a:r>
            <a:r>
              <a:rPr lang="tr-TR" sz="2400" dirty="0"/>
              <a:t> </a:t>
            </a:r>
            <a:r>
              <a:rPr lang="en-US" sz="2400" dirty="0"/>
              <a:t>t</a:t>
            </a:r>
            <a:r>
              <a:rPr lang="tr-TR" sz="2400" dirty="0"/>
              <a:t>he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‘data’</a:t>
            </a:r>
            <a:r>
              <a:rPr lang="en-US" sz="2400" dirty="0"/>
              <a:t> </a:t>
            </a:r>
            <a:r>
              <a:rPr lang="tr-TR" sz="2400" dirty="0"/>
              <a:t>(</a:t>
            </a:r>
            <a:r>
              <a:rPr lang="tr-TR" sz="2400" dirty="0" err="1"/>
              <a:t>no</a:t>
            </a:r>
            <a:r>
              <a:rPr lang="tr-TR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‘functional’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rgbClr val="FF0000"/>
                </a:solidFill>
              </a:rPr>
              <a:t>‘control’ </a:t>
            </a:r>
            <a:r>
              <a:rPr lang="en-US" sz="2400" dirty="0"/>
              <a:t>dimensions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considered</a:t>
            </a:r>
            <a:r>
              <a:rPr lang="tr-TR" sz="2400" dirty="0"/>
              <a:t>)</a:t>
            </a:r>
            <a:r>
              <a:rPr lang="en-US" sz="2400" dirty="0"/>
              <a:t>.</a:t>
            </a:r>
            <a:endParaRPr lang="tr-T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highlight>
                  <a:srgbClr val="FFFF00"/>
                </a:highlight>
              </a:rPr>
              <a:t>AIM</a:t>
            </a:r>
            <a:r>
              <a:rPr lang="tr-TR" sz="2400" dirty="0">
                <a:highlight>
                  <a:srgbClr val="FFFF00"/>
                </a:highlight>
              </a:rPr>
              <a:t>: </a:t>
            </a:r>
            <a:r>
              <a:rPr lang="tr-TR" sz="2400" dirty="0" err="1">
                <a:highlight>
                  <a:srgbClr val="FFFF00"/>
                </a:highlight>
              </a:rPr>
              <a:t>To</a:t>
            </a:r>
            <a:r>
              <a:rPr lang="tr-TR" sz="2400" dirty="0">
                <a:highlight>
                  <a:srgbClr val="FFFF00"/>
                </a:highlight>
              </a:rPr>
              <a:t> </a:t>
            </a:r>
            <a:r>
              <a:rPr lang="tr-TR" sz="2400" dirty="0" err="1">
                <a:highlight>
                  <a:srgbClr val="FFFF00"/>
                </a:highlight>
              </a:rPr>
              <a:t>solve</a:t>
            </a:r>
            <a:r>
              <a:rPr lang="tr-TR" sz="2400" dirty="0">
                <a:highlight>
                  <a:srgbClr val="FFFF00"/>
                </a:highlight>
              </a:rPr>
              <a:t> </a:t>
            </a:r>
            <a:r>
              <a:rPr lang="tr-TR" sz="2400" dirty="0" err="1">
                <a:highlight>
                  <a:srgbClr val="FFFF00"/>
                </a:highlight>
              </a:rPr>
              <a:t>this</a:t>
            </a:r>
            <a:r>
              <a:rPr lang="tr-TR" sz="2400" dirty="0">
                <a:highlight>
                  <a:srgbClr val="FFFF00"/>
                </a:highlight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/>
              <a:t> I</a:t>
            </a:r>
            <a:r>
              <a:rPr lang="en-US" sz="2400" dirty="0"/>
              <a:t>n order to include algorithm complexity in the FP model, an extension called Feature Points. </a:t>
            </a:r>
            <a:endParaRPr lang="tr-TR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 feature points, a new measurement parameter algorithms were introduced.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20361" y="168074"/>
            <a:ext cx="9946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/>
              <a:t>Extended Function Point Metrics: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469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361" y="1183737"/>
            <a:ext cx="11369949" cy="5416430"/>
          </a:xfrm>
        </p:spPr>
        <p:txBody>
          <a:bodyPr>
            <a:noAutofit/>
          </a:bodyPr>
          <a:lstStyle/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/>
              <a:t>I</a:t>
            </a:r>
            <a:r>
              <a:rPr lang="en-US" sz="2600" dirty="0"/>
              <a:t>t is possible to add algorithms to the </a:t>
            </a:r>
            <a:r>
              <a:rPr lang="en-US" sz="2600" b="1" dirty="0">
                <a:highlight>
                  <a:srgbClr val="FFFF00"/>
                </a:highlight>
              </a:rPr>
              <a:t>original FP model </a:t>
            </a:r>
            <a:r>
              <a:rPr lang="en-US" sz="2600" dirty="0"/>
              <a:t>without modifications </a:t>
            </a:r>
            <a:r>
              <a:rPr lang="en-US" sz="2600" b="1" dirty="0">
                <a:highlight>
                  <a:srgbClr val="FFFF00"/>
                </a:highlight>
              </a:rPr>
              <a:t>when we consider algorithms as separate components </a:t>
            </a:r>
            <a:r>
              <a:rPr lang="en-US" sz="2600" dirty="0"/>
              <a:t>in the system.</a:t>
            </a:r>
            <a:endParaRPr lang="tr-TR" sz="2600" dirty="0"/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/>
              <a:t>W</a:t>
            </a:r>
            <a:r>
              <a:rPr lang="en-US" sz="2600" dirty="0"/>
              <a:t>e can assume that </a:t>
            </a:r>
            <a:r>
              <a:rPr lang="en-US" sz="2600" b="1" dirty="0">
                <a:highlight>
                  <a:srgbClr val="FFFF00"/>
                </a:highlight>
              </a:rPr>
              <a:t>each algorithm implementation is in an external component </a:t>
            </a:r>
            <a:r>
              <a:rPr lang="en-US" sz="2600" dirty="0"/>
              <a:t>with an </a:t>
            </a:r>
            <a:r>
              <a:rPr lang="en-US" sz="2600" b="1" dirty="0"/>
              <a:t>input interface </a:t>
            </a:r>
            <a:r>
              <a:rPr lang="en-US" sz="2600" dirty="0"/>
              <a:t>and an </a:t>
            </a:r>
            <a:r>
              <a:rPr lang="en-US" sz="2600" b="1" dirty="0"/>
              <a:t>output interface</a:t>
            </a:r>
            <a:r>
              <a:rPr lang="en-US" sz="2600" dirty="0"/>
              <a:t>.</a:t>
            </a:r>
            <a:endParaRPr lang="tr-TR" sz="2600" dirty="0"/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highlight>
                  <a:srgbClr val="FFFF00"/>
                </a:highlight>
              </a:rPr>
              <a:t> These interfaces </a:t>
            </a:r>
            <a:r>
              <a:rPr lang="en-US" sz="2600" dirty="0"/>
              <a:t>can be </a:t>
            </a:r>
            <a:r>
              <a:rPr lang="en-US" sz="2600" b="1" dirty="0">
                <a:highlight>
                  <a:srgbClr val="FFFF00"/>
                </a:highlight>
              </a:rPr>
              <a:t>considered external to the system </a:t>
            </a:r>
            <a:r>
              <a:rPr lang="en-US" sz="2600" dirty="0"/>
              <a:t>in the evaluation. </a:t>
            </a:r>
            <a:endParaRPr lang="tr-TR" sz="2600" dirty="0"/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highlight>
                  <a:srgbClr val="FFFF00"/>
                </a:highlight>
              </a:rPr>
              <a:t>Thus, for each algorithm we add two e</a:t>
            </a:r>
            <a:r>
              <a:rPr lang="tr-TR" sz="2600" b="1" dirty="0">
                <a:highlight>
                  <a:srgbClr val="FFFF00"/>
                </a:highlight>
              </a:rPr>
              <a:t>x</a:t>
            </a:r>
            <a:r>
              <a:rPr lang="en-US" sz="2600" b="1" dirty="0" err="1">
                <a:highlight>
                  <a:srgbClr val="FFFF00"/>
                </a:highlight>
              </a:rPr>
              <a:t>ternal</a:t>
            </a:r>
            <a:r>
              <a:rPr lang="en-US" sz="2600" b="1" dirty="0">
                <a:highlight>
                  <a:srgbClr val="FFFF00"/>
                </a:highlight>
              </a:rPr>
              <a:t> interfaces to the calculation.</a:t>
            </a:r>
            <a:endParaRPr lang="tr-TR" sz="2600" b="1" dirty="0">
              <a:highlight>
                <a:srgbClr val="FFFF00"/>
              </a:highlight>
            </a:endParaRPr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 err="1"/>
              <a:t>Feature</a:t>
            </a:r>
            <a:r>
              <a:rPr lang="tr-TR" sz="2600" dirty="0"/>
              <a:t> </a:t>
            </a:r>
            <a:r>
              <a:rPr lang="tr-TR" sz="2600" dirty="0" err="1"/>
              <a:t>Points</a:t>
            </a:r>
            <a:r>
              <a:rPr lang="tr-TR" sz="2600" dirty="0"/>
              <a:t> </a:t>
            </a:r>
            <a:r>
              <a:rPr lang="tr-TR" sz="2600" dirty="0" err="1"/>
              <a:t>technique</a:t>
            </a:r>
            <a:r>
              <a:rPr lang="tr-TR" sz="2600" dirty="0"/>
              <a:t> </a:t>
            </a:r>
            <a:r>
              <a:rPr lang="tr-TR" sz="2600" b="1" dirty="0">
                <a:highlight>
                  <a:srgbClr val="FFFF00"/>
                </a:highlight>
              </a:rPr>
              <a:t>w</a:t>
            </a:r>
            <a:r>
              <a:rPr lang="en-US" sz="2600" b="1" dirty="0" err="1">
                <a:highlight>
                  <a:srgbClr val="FFFF00"/>
                </a:highlight>
              </a:rPr>
              <a:t>orks</a:t>
            </a:r>
            <a:r>
              <a:rPr lang="en-US" sz="2600" b="1" dirty="0">
                <a:highlight>
                  <a:srgbClr val="FFFF00"/>
                </a:highlight>
              </a:rPr>
              <a:t> well for applications </a:t>
            </a:r>
            <a:r>
              <a:rPr lang="en-US" sz="2600" dirty="0"/>
              <a:t>in which </a:t>
            </a:r>
            <a:r>
              <a:rPr lang="en-US" sz="2600" b="1" dirty="0">
                <a:highlight>
                  <a:srgbClr val="FFFF00"/>
                </a:highlight>
              </a:rPr>
              <a:t>algorithmic complexity is high</a:t>
            </a:r>
            <a:r>
              <a:rPr lang="en-US" sz="2600" b="1" dirty="0"/>
              <a:t> </a:t>
            </a:r>
            <a:r>
              <a:rPr lang="en-US" sz="2600" dirty="0"/>
              <a:t>(</a:t>
            </a:r>
            <a:r>
              <a:rPr lang="tr-TR" sz="2600" dirty="0"/>
              <a:t>i.e. </a:t>
            </a:r>
            <a:r>
              <a:rPr lang="en-US" sz="2600" dirty="0"/>
              <a:t>Real-time, process control, embedded software applications</a:t>
            </a:r>
            <a:r>
              <a:rPr lang="tr-TR" sz="2600" dirty="0"/>
              <a:t>,  </a:t>
            </a:r>
            <a:r>
              <a:rPr lang="tr-TR" sz="2600" dirty="0" err="1"/>
              <a:t>etc</a:t>
            </a:r>
            <a:r>
              <a:rPr lang="tr-TR" sz="2600" dirty="0"/>
              <a:t>.</a:t>
            </a:r>
            <a:r>
              <a:rPr lang="en-US" sz="2600" dirty="0"/>
              <a:t>)</a:t>
            </a:r>
            <a:endParaRPr lang="tr-TR" sz="2600" dirty="0"/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/>
              <a:t> e.</a:t>
            </a:r>
            <a:r>
              <a:rPr lang="en-US" sz="2600" dirty="0"/>
              <a:t>g.,</a:t>
            </a:r>
            <a:r>
              <a:rPr lang="tr-TR" sz="2600" dirty="0"/>
              <a:t> </a:t>
            </a:r>
            <a:r>
              <a:rPr lang="en-US" sz="2600" dirty="0"/>
              <a:t>Inverting a matrix, handling an interrupt, coding a bit string are all examples of </a:t>
            </a:r>
            <a:r>
              <a:rPr lang="en-US" sz="2600" dirty="0" smtClean="0"/>
              <a:t>algorithms </a:t>
            </a:r>
            <a:r>
              <a:rPr lang="en-US" sz="2600" dirty="0" err="1" smtClean="0">
                <a:solidFill>
                  <a:srgbClr val="FF0000"/>
                </a:solidFill>
              </a:rPr>
              <a:t>int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f(</a:t>
            </a:r>
            <a:r>
              <a:rPr lang="en-US" sz="2600" dirty="0" err="1" smtClean="0">
                <a:solidFill>
                  <a:srgbClr val="FF0000"/>
                </a:solidFill>
              </a:rPr>
              <a:t>int</a:t>
            </a:r>
            <a:r>
              <a:rPr lang="en-US" sz="2600" dirty="0" smtClean="0">
                <a:solidFill>
                  <a:srgbClr val="FF0000"/>
                </a:solidFill>
              </a:rPr>
              <a:t> x, </a:t>
            </a:r>
            <a:r>
              <a:rPr lang="en-US" sz="2600" dirty="0" err="1" smtClean="0">
                <a:solidFill>
                  <a:srgbClr val="FF0000"/>
                </a:solidFill>
              </a:rPr>
              <a:t>int</a:t>
            </a:r>
            <a:r>
              <a:rPr lang="en-US" sz="2600" dirty="0" smtClean="0">
                <a:solidFill>
                  <a:srgbClr val="FF0000"/>
                </a:solidFill>
              </a:rPr>
              <a:t>* </a:t>
            </a:r>
            <a:r>
              <a:rPr lang="en-US" sz="2600" dirty="0">
                <a:solidFill>
                  <a:srgbClr val="FF0000"/>
                </a:solidFill>
              </a:rPr>
              <a:t>y) </a:t>
            </a:r>
            <a:r>
              <a:rPr lang="en-US" sz="2600" dirty="0" smtClean="0">
                <a:solidFill>
                  <a:srgbClr val="FF0000"/>
                </a:solidFill>
              </a:rPr>
              <a:t>f1(input </a:t>
            </a:r>
            <a:r>
              <a:rPr lang="en-US" sz="2600" dirty="0" err="1" smtClean="0">
                <a:solidFill>
                  <a:srgbClr val="FF0000"/>
                </a:solidFill>
              </a:rPr>
              <a:t>int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FF0000"/>
                </a:solidFill>
              </a:rPr>
              <a:t>x, </a:t>
            </a:r>
            <a:r>
              <a:rPr lang="en-US" sz="2600" dirty="0" smtClean="0">
                <a:solidFill>
                  <a:srgbClr val="FF0000"/>
                </a:solidFill>
              </a:rPr>
              <a:t>output </a:t>
            </a:r>
            <a:r>
              <a:rPr lang="en-US" sz="2600" dirty="0" err="1" smtClean="0">
                <a:solidFill>
                  <a:srgbClr val="FF0000"/>
                </a:solidFill>
              </a:rPr>
              <a:t>int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FF0000"/>
                </a:solidFill>
              </a:rPr>
              <a:t>y</a:t>
            </a:r>
            <a:r>
              <a:rPr lang="en-US" sz="2600" dirty="0" smtClean="0">
                <a:solidFill>
                  <a:srgbClr val="FF0000"/>
                </a:solidFill>
              </a:rPr>
              <a:t>) formal;   call f(4+41,a)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20361" y="168074"/>
            <a:ext cx="99464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000" b="1" dirty="0"/>
              <a:t>Feature Points</a:t>
            </a:r>
            <a:r>
              <a:rPr lang="tr-TR" sz="3000" b="1" dirty="0"/>
              <a:t> (</a:t>
            </a:r>
            <a:r>
              <a:rPr lang="tr-TR" sz="3000" b="1" dirty="0" smtClean="0"/>
              <a:t>conce</a:t>
            </a:r>
            <a:r>
              <a:rPr lang="en-US" sz="3000" b="1" dirty="0" smtClean="0"/>
              <a:t>n</a:t>
            </a:r>
            <a:r>
              <a:rPr lang="tr-TR" sz="3000" b="1" dirty="0" smtClean="0"/>
              <a:t>trated </a:t>
            </a:r>
            <a:r>
              <a:rPr lang="tr-TR" sz="3000" b="1" dirty="0"/>
              <a:t>on Algorithms</a:t>
            </a:r>
            <a:r>
              <a:rPr lang="tr-TR" sz="4000" b="1" dirty="0"/>
              <a:t>)</a:t>
            </a:r>
            <a:r>
              <a:rPr lang="en-US" sz="4000" b="1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68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2061" y="380490"/>
            <a:ext cx="10911739" cy="5796474"/>
          </a:xfrm>
        </p:spPr>
        <p:txBody>
          <a:bodyPr>
            <a:normAutofit/>
          </a:bodyPr>
          <a:lstStyle/>
          <a:p>
            <a:pPr algn="just"/>
            <a:r>
              <a:rPr lang="en-US" sz="2000" b="1" u="sng"/>
              <a:t>Indicator</a:t>
            </a:r>
            <a:r>
              <a:rPr lang="en-US" sz="2000" b="1"/>
              <a:t>:</a:t>
            </a:r>
            <a:r>
              <a:rPr lang="tr-TR" sz="2000" b="1"/>
              <a:t> </a:t>
            </a:r>
            <a:r>
              <a:rPr lang="en-US" sz="2000">
                <a:solidFill>
                  <a:srgbClr val="FF0000"/>
                </a:solidFill>
              </a:rPr>
              <a:t>a metric</a:t>
            </a:r>
            <a:r>
              <a:rPr lang="en-US" sz="2000"/>
              <a:t>, or </a:t>
            </a:r>
            <a:r>
              <a:rPr lang="en-US" sz="2000">
                <a:solidFill>
                  <a:srgbClr val="FF0000"/>
                </a:solidFill>
              </a:rPr>
              <a:t>a combination of metrics </a:t>
            </a:r>
            <a:r>
              <a:rPr lang="en-US" sz="2000"/>
              <a:t>that provide insight into the</a:t>
            </a:r>
            <a:r>
              <a:rPr lang="tr-TR" sz="2000"/>
              <a:t>:</a:t>
            </a:r>
          </a:p>
          <a:p>
            <a:pPr lvl="1" algn="just"/>
            <a:r>
              <a:rPr lang="en-US" sz="2000"/>
              <a:t>software process, </a:t>
            </a:r>
            <a:endParaRPr lang="tr-TR" sz="2000"/>
          </a:p>
          <a:p>
            <a:pPr lvl="1" algn="just"/>
            <a:r>
              <a:rPr lang="en-US" sz="2000"/>
              <a:t>a software </a:t>
            </a:r>
            <a:r>
              <a:rPr lang="tr-TR" sz="2000"/>
              <a:t>P</a:t>
            </a:r>
            <a:r>
              <a:rPr lang="en-US" sz="2000"/>
              <a:t>roject</a:t>
            </a:r>
            <a:r>
              <a:rPr lang="tr-TR" sz="2000"/>
              <a:t> or </a:t>
            </a:r>
            <a:r>
              <a:rPr lang="en-US" sz="2000"/>
              <a:t>Product</a:t>
            </a:r>
            <a:r>
              <a:rPr lang="tr-TR" sz="2000"/>
              <a:t>.</a:t>
            </a:r>
          </a:p>
          <a:p>
            <a:pPr marL="457200" lvl="1" indent="0" algn="just">
              <a:buNone/>
            </a:pPr>
            <a:endParaRPr lang="tr-TR" sz="2000"/>
          </a:p>
          <a:p>
            <a:pPr algn="just"/>
            <a:r>
              <a:rPr lang="en-US" sz="2000">
                <a:solidFill>
                  <a:srgbClr val="FF0000"/>
                </a:solidFill>
              </a:rPr>
              <a:t>Measurement</a:t>
            </a:r>
            <a:r>
              <a:rPr lang="en-US" sz="2000"/>
              <a:t> makes </a:t>
            </a:r>
            <a:r>
              <a:rPr lang="en-US" sz="2000" b="1" u="sng"/>
              <a:t>a process</a:t>
            </a:r>
            <a:r>
              <a:rPr lang="en-US" sz="2000" b="1"/>
              <a:t> </a:t>
            </a:r>
            <a:r>
              <a:rPr lang="en-US" sz="2000"/>
              <a:t>more </a:t>
            </a:r>
            <a:r>
              <a:rPr lang="en-US" sz="2000" b="1">
                <a:solidFill>
                  <a:srgbClr val="FF0000"/>
                </a:solidFill>
              </a:rPr>
              <a:t>formal and scientific</a:t>
            </a:r>
            <a:r>
              <a:rPr lang="en-US" sz="2000"/>
              <a:t>.</a:t>
            </a:r>
            <a:endParaRPr lang="tr-TR" sz="2000"/>
          </a:p>
          <a:p>
            <a:pPr algn="just"/>
            <a:r>
              <a:rPr lang="en-US" sz="2000"/>
              <a:t>Unfortunately, in SE measurement is </a:t>
            </a:r>
            <a:r>
              <a:rPr lang="en-US" sz="2000">
                <a:solidFill>
                  <a:srgbClr val="FF0000"/>
                </a:solidFill>
              </a:rPr>
              <a:t>not</a:t>
            </a:r>
            <a:r>
              <a:rPr lang="en-US" sz="2000"/>
              <a:t> </a:t>
            </a:r>
            <a:r>
              <a:rPr lang="en-US" sz="2000">
                <a:solidFill>
                  <a:srgbClr val="FF0000"/>
                </a:solidFill>
              </a:rPr>
              <a:t>applied well enough</a:t>
            </a:r>
            <a:r>
              <a:rPr lang="en-US" sz="2000"/>
              <a:t>.</a:t>
            </a:r>
            <a:endParaRPr lang="tr-TR" sz="2000"/>
          </a:p>
          <a:p>
            <a:pPr marL="0" indent="0" algn="just">
              <a:buNone/>
            </a:pPr>
            <a:endParaRPr lang="tr-TR" sz="2000"/>
          </a:p>
          <a:p>
            <a:pPr algn="just"/>
            <a:r>
              <a:rPr lang="en-US" sz="2000"/>
              <a:t>If we make proper measurements on software metrics, then we can:</a:t>
            </a:r>
            <a:endParaRPr lang="tr-TR" sz="2000"/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Assess the </a:t>
            </a:r>
            <a:r>
              <a:rPr lang="en-US" sz="2000" b="1" u="sng"/>
              <a:t>status</a:t>
            </a:r>
            <a:r>
              <a:rPr lang="en-US" sz="2000"/>
              <a:t> of the Project,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Track </a:t>
            </a:r>
            <a:r>
              <a:rPr lang="en-US" sz="2000" b="1" u="sng"/>
              <a:t>potential risks </a:t>
            </a:r>
            <a:r>
              <a:rPr lang="en-US" sz="2000"/>
              <a:t>and </a:t>
            </a:r>
            <a:r>
              <a:rPr lang="en-US" sz="2000" b="1" u="sng"/>
              <a:t>problems</a:t>
            </a:r>
            <a:r>
              <a:rPr lang="en-US" sz="2000"/>
              <a:t>,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Deal with </a:t>
            </a:r>
            <a:r>
              <a:rPr lang="en-US" sz="2000" b="1" u="sng"/>
              <a:t>problems</a:t>
            </a:r>
            <a:r>
              <a:rPr lang="en-US" sz="2000"/>
              <a:t> before </a:t>
            </a:r>
            <a:r>
              <a:rPr lang="en-US" sz="2000" b="1" u="sng"/>
              <a:t>they become critical </a:t>
            </a:r>
            <a:r>
              <a:rPr lang="en-US" sz="2000"/>
              <a:t>and </a:t>
            </a:r>
            <a:r>
              <a:rPr lang="en-US" sz="2000" b="1" u="sng"/>
              <a:t>ha</a:t>
            </a:r>
            <a:r>
              <a:rPr lang="tr-TR" sz="2000" b="1" u="sng"/>
              <a:t>rder </a:t>
            </a:r>
            <a:r>
              <a:rPr lang="en-US" sz="2000"/>
              <a:t>to solve,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Adjust work </a:t>
            </a:r>
            <a:r>
              <a:rPr lang="en-US" sz="2000" b="1" u="sng"/>
              <a:t>flow of tasks</a:t>
            </a:r>
            <a:r>
              <a:rPr lang="en-US" sz="2000"/>
              <a:t>, making </a:t>
            </a:r>
            <a:r>
              <a:rPr lang="en-US" sz="2000" b="1" u="sng"/>
              <a:t>changes</a:t>
            </a:r>
            <a:r>
              <a:rPr lang="en-US" sz="2000"/>
              <a:t> in the </a:t>
            </a:r>
            <a:r>
              <a:rPr lang="tr-TR" sz="2000"/>
              <a:t>p</a:t>
            </a:r>
            <a:r>
              <a:rPr lang="en-US" sz="2000"/>
              <a:t>roject </a:t>
            </a:r>
            <a:r>
              <a:rPr lang="tr-TR" sz="2000"/>
              <a:t>s</a:t>
            </a:r>
            <a:r>
              <a:rPr lang="en-US" sz="2000"/>
              <a:t>chedule </a:t>
            </a:r>
            <a:r>
              <a:rPr lang="en-US" sz="2000" b="1" u="sng"/>
              <a:t>if needed</a:t>
            </a:r>
            <a:r>
              <a:rPr lang="en-US" sz="2000"/>
              <a:t>,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Evaluate the </a:t>
            </a:r>
            <a:r>
              <a:rPr lang="en-US" sz="2000" b="1" u="sng"/>
              <a:t>quality of the work </a:t>
            </a:r>
            <a:r>
              <a:rPr lang="en-US" sz="2000"/>
              <a:t>produced.</a:t>
            </a:r>
          </a:p>
          <a:p>
            <a:pPr marL="457200" lvl="1" indent="0" algn="just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9901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27" y="833829"/>
            <a:ext cx="11705530" cy="560352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b="1" i="1" dirty="0"/>
              <a:t>Characteristics of </a:t>
            </a:r>
            <a:r>
              <a:rPr lang="tr-TR" sz="2000" b="1" i="1" dirty="0">
                <a:highlight>
                  <a:srgbClr val="00FF00"/>
                </a:highlight>
              </a:rPr>
              <a:t>A) </a:t>
            </a:r>
            <a:r>
              <a:rPr lang="en-US" sz="2000" b="1" i="1" dirty="0">
                <a:highlight>
                  <a:srgbClr val="00FF00"/>
                </a:highlight>
              </a:rPr>
              <a:t>data, </a:t>
            </a:r>
            <a:r>
              <a:rPr lang="tr-TR" sz="2000" b="1" i="1" dirty="0">
                <a:highlight>
                  <a:srgbClr val="00FF00"/>
                </a:highlight>
              </a:rPr>
              <a:t>B) </a:t>
            </a:r>
            <a:r>
              <a:rPr lang="en-US" sz="2000" b="1" i="1" dirty="0">
                <a:highlight>
                  <a:srgbClr val="00FF00"/>
                </a:highlight>
              </a:rPr>
              <a:t>functional, </a:t>
            </a:r>
            <a:r>
              <a:rPr lang="en-US" sz="2000" dirty="0">
                <a:highlight>
                  <a:srgbClr val="00FF00"/>
                </a:highlight>
              </a:rPr>
              <a:t>and</a:t>
            </a:r>
            <a:r>
              <a:rPr lang="en-US" sz="2000" b="1" i="1" dirty="0">
                <a:highlight>
                  <a:srgbClr val="00FF00"/>
                </a:highlight>
              </a:rPr>
              <a:t> </a:t>
            </a:r>
            <a:r>
              <a:rPr lang="tr-TR" sz="2000" b="1" i="1" dirty="0">
                <a:highlight>
                  <a:srgbClr val="00FF00"/>
                </a:highlight>
              </a:rPr>
              <a:t>C) </a:t>
            </a:r>
            <a:r>
              <a:rPr lang="en-US" sz="2000" b="1" i="1" dirty="0">
                <a:highlight>
                  <a:srgbClr val="00FF00"/>
                </a:highlight>
              </a:rPr>
              <a:t>control</a:t>
            </a:r>
            <a:r>
              <a:rPr lang="tr-TR" sz="2000" b="1" i="1" dirty="0">
                <a:highlight>
                  <a:srgbClr val="00FF00"/>
                </a:highlight>
              </a:rPr>
              <a:t> </a:t>
            </a:r>
            <a:r>
              <a:rPr lang="en-US" sz="2000" b="1" i="1" dirty="0">
                <a:highlight>
                  <a:srgbClr val="00FF00"/>
                </a:highlight>
              </a:rPr>
              <a:t>dimensions </a:t>
            </a:r>
            <a:r>
              <a:rPr lang="en-US" sz="2000" dirty="0"/>
              <a:t>are </a:t>
            </a:r>
            <a:r>
              <a:rPr lang="en-US" sz="2000" b="1" i="1" dirty="0"/>
              <a:t>‘counted, quantified and transformed’ </a:t>
            </a:r>
            <a:r>
              <a:rPr lang="en-US" sz="2000" dirty="0"/>
              <a:t>into </a:t>
            </a:r>
            <a:r>
              <a:rPr lang="en-US" sz="2000" b="1" dirty="0"/>
              <a:t>a measure </a:t>
            </a:r>
            <a:r>
              <a:rPr lang="en-US" sz="2000" dirty="0"/>
              <a:t>that provides the functionally delivered by the software.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b="1" i="1" u="sng" dirty="0">
                <a:highlight>
                  <a:srgbClr val="00FF00"/>
                </a:highlight>
              </a:rPr>
              <a:t>A) </a:t>
            </a:r>
            <a:r>
              <a:rPr lang="en-US" sz="2400" b="1" i="1" u="sng" dirty="0">
                <a:highlight>
                  <a:srgbClr val="00FF00"/>
                </a:highlight>
              </a:rPr>
              <a:t>The Data Dimensions</a:t>
            </a:r>
            <a:r>
              <a:rPr lang="en-US" sz="2400" b="1" dirty="0"/>
              <a:t> is evaluated similar to regular FP.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b="1" i="1" u="sng" dirty="0">
                <a:highlight>
                  <a:srgbClr val="00FF00"/>
                </a:highlight>
              </a:rPr>
              <a:t>B) </a:t>
            </a:r>
            <a:r>
              <a:rPr lang="en-US" sz="2400" b="1" i="1" u="sng" dirty="0">
                <a:highlight>
                  <a:srgbClr val="00FF00"/>
                </a:highlight>
              </a:rPr>
              <a:t>The Functional </a:t>
            </a:r>
            <a:r>
              <a:rPr lang="en-US" sz="2400" b="1" u="sng" dirty="0">
                <a:highlight>
                  <a:srgbClr val="00FF00"/>
                </a:highlight>
              </a:rPr>
              <a:t>Dimensions</a:t>
            </a:r>
            <a:r>
              <a:rPr lang="en-US" sz="2400" b="1" i="1" dirty="0"/>
              <a:t> </a:t>
            </a:r>
            <a:r>
              <a:rPr lang="en-US" sz="2400" dirty="0"/>
              <a:t>is measured by </a:t>
            </a:r>
            <a:r>
              <a:rPr lang="en-US" sz="2400" b="1" i="1" dirty="0"/>
              <a:t>considering the number</a:t>
            </a:r>
            <a:r>
              <a:rPr lang="tr-TR" sz="2400" b="1" i="1" dirty="0"/>
              <a:t> </a:t>
            </a:r>
            <a:r>
              <a:rPr lang="en-US" sz="2400" b="1" i="1" dirty="0"/>
              <a:t>of internal operations required</a:t>
            </a:r>
            <a:r>
              <a:rPr lang="en-US" sz="2400" dirty="0"/>
              <a:t> to </a:t>
            </a:r>
            <a:r>
              <a:rPr lang="en-US" sz="2400" b="1" i="1" u="sng" dirty="0"/>
              <a:t>TRANSFORM</a:t>
            </a:r>
            <a:r>
              <a:rPr lang="en-US" sz="2400" dirty="0"/>
              <a:t> </a:t>
            </a:r>
            <a:r>
              <a:rPr lang="en-US" sz="2400" b="1" dirty="0"/>
              <a:t>input</a:t>
            </a:r>
            <a:r>
              <a:rPr lang="en-US" sz="2400" dirty="0"/>
              <a:t> to </a:t>
            </a:r>
            <a:r>
              <a:rPr lang="en-US" sz="2400" b="1" dirty="0"/>
              <a:t>output</a:t>
            </a:r>
            <a:r>
              <a:rPr lang="en-US" sz="2400" dirty="0"/>
              <a:t> data.</a:t>
            </a:r>
            <a:endParaRPr lang="tr-TR" sz="2400" dirty="0"/>
          </a:p>
          <a:p>
            <a:pPr lvl="1" algn="just">
              <a:lnSpc>
                <a:spcPct val="150000"/>
              </a:lnSpc>
            </a:pPr>
            <a:r>
              <a:rPr lang="en-US" sz="2000" b="1" i="1" u="sng" dirty="0"/>
              <a:t>A transformation</a:t>
            </a:r>
            <a:r>
              <a:rPr lang="en-US" sz="2000" dirty="0"/>
              <a:t>: a series of processing steps that are constrained by a set of semantic statements.</a:t>
            </a:r>
            <a:endParaRPr lang="tr-TR" sz="2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000" dirty="0"/>
              <a:t>		</a:t>
            </a:r>
          </a:p>
          <a:p>
            <a:pPr marL="0" indent="0" algn="ctr">
              <a:lnSpc>
                <a:spcPct val="150000"/>
              </a:lnSpc>
              <a:buNone/>
            </a:pPr>
            <a:endParaRPr lang="tr-TR" sz="2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sz="2000" b="1" dirty="0">
                <a:highlight>
                  <a:srgbClr val="FFFF00"/>
                </a:highlight>
              </a:rPr>
              <a:t>(A fundamental change o</a:t>
            </a:r>
            <a:r>
              <a:rPr lang="en-US" sz="2000" b="1" dirty="0">
                <a:highlight>
                  <a:srgbClr val="FFFF00"/>
                </a:highlight>
              </a:rPr>
              <a:t>f</a:t>
            </a:r>
            <a:r>
              <a:rPr lang="tr-TR" sz="2000" b="1" dirty="0">
                <a:highlight>
                  <a:srgbClr val="FFFF00"/>
                </a:highlight>
              </a:rPr>
              <a:t> inputs by an algorithm)</a:t>
            </a:r>
          </a:p>
          <a:p>
            <a:pPr lvl="1" algn="just">
              <a:lnSpc>
                <a:spcPct val="150000"/>
              </a:lnSpc>
            </a:pPr>
            <a:r>
              <a:rPr lang="tr-TR" sz="2000" dirty="0"/>
              <a:t>Note: Taking data from a file, and putting in into memory </a:t>
            </a:r>
            <a:r>
              <a:rPr lang="tr-TR" sz="2000" b="1" i="1" dirty="0"/>
              <a:t>is </a:t>
            </a:r>
            <a:r>
              <a:rPr lang="tr-TR" sz="2000" b="1" i="1" u="sng" dirty="0"/>
              <a:t>not</a:t>
            </a:r>
            <a:r>
              <a:rPr lang="tr-TR" sz="2000" b="1" i="1" dirty="0"/>
              <a:t> a transformation (no change in data).</a:t>
            </a:r>
            <a:endParaRPr lang="en-US" sz="2000" b="1" i="1" dirty="0"/>
          </a:p>
          <a:p>
            <a:pPr marL="0" indent="0" algn="just">
              <a:lnSpc>
                <a:spcPct val="150000"/>
              </a:lnSpc>
              <a:buNone/>
            </a:pPr>
            <a:endParaRPr lang="tr-TR" sz="2000" dirty="0"/>
          </a:p>
          <a:p>
            <a:pPr marL="0" indent="0">
              <a:lnSpc>
                <a:spcPct val="150000"/>
              </a:lnSpc>
              <a:buNone/>
            </a:pPr>
            <a:endParaRPr lang="tr-TR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501" y="4393344"/>
            <a:ext cx="5433553" cy="986738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96727" y="173553"/>
            <a:ext cx="44011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 startAt="2"/>
            </a:pPr>
            <a:r>
              <a:rPr lang="en-US" sz="3200" b="1" dirty="0"/>
              <a:t>3D Functions Points</a:t>
            </a:r>
            <a:r>
              <a:rPr lang="tr-TR" sz="3200" b="1" dirty="0"/>
              <a:t> 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406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010" y="-39944"/>
            <a:ext cx="11166581" cy="5797255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To each transformation, a ‘</a:t>
            </a:r>
            <a:r>
              <a:rPr lang="en-US" sz="2400" u="sng" dirty="0">
                <a:highlight>
                  <a:srgbClr val="FFFF00"/>
                </a:highlight>
              </a:rPr>
              <a:t>level of complexity</a:t>
            </a:r>
            <a:r>
              <a:rPr lang="en-US" sz="2400" dirty="0"/>
              <a:t>’ is assigned</a:t>
            </a:r>
            <a:r>
              <a:rPr lang="tr-TR" sz="2400" dirty="0"/>
              <a:t>.</a:t>
            </a:r>
          </a:p>
          <a:p>
            <a:pPr algn="just"/>
            <a:r>
              <a:rPr lang="tr-TR" sz="2400" dirty="0"/>
              <a:t>I</a:t>
            </a:r>
            <a:r>
              <a:rPr lang="en-US" sz="2400" dirty="0"/>
              <a:t>t is a function of the </a:t>
            </a:r>
            <a:r>
              <a:rPr lang="en-US" sz="2400" dirty="0">
                <a:highlight>
                  <a:srgbClr val="FFFF00"/>
                </a:highlight>
              </a:rPr>
              <a:t>number</a:t>
            </a:r>
            <a:r>
              <a:rPr lang="tr-TR" sz="2400" dirty="0"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of processing steps </a:t>
            </a:r>
            <a:r>
              <a:rPr lang="en-US" sz="2400" dirty="0"/>
              <a:t>and the </a:t>
            </a:r>
            <a:r>
              <a:rPr lang="en-US" sz="2400" dirty="0">
                <a:highlight>
                  <a:srgbClr val="FFFF00"/>
                </a:highlight>
              </a:rPr>
              <a:t>number</a:t>
            </a:r>
            <a:r>
              <a:rPr lang="tr-TR" sz="2400" dirty="0"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of semantic statements </a:t>
            </a:r>
            <a:r>
              <a:rPr lang="en-US" sz="2400" dirty="0"/>
              <a:t>that control the processing steps</a:t>
            </a:r>
            <a:r>
              <a:rPr lang="tr-TR" sz="2400" dirty="0"/>
              <a:t> </a:t>
            </a:r>
            <a:r>
              <a:rPr lang="en-US" sz="2400" dirty="0"/>
              <a:t>(Pressman 5</a:t>
            </a:r>
            <a:r>
              <a:rPr lang="en-US" sz="2400" baseline="30000" dirty="0"/>
              <a:t>th</a:t>
            </a:r>
            <a:r>
              <a:rPr lang="en-US" sz="2400" dirty="0"/>
              <a:t> ed., Fig. 4.6</a:t>
            </a:r>
            <a:r>
              <a:rPr lang="en-US" sz="2400" dirty="0" smtClean="0"/>
              <a:t>)</a:t>
            </a:r>
          </a:p>
          <a:p>
            <a:pPr algn="just"/>
            <a:r>
              <a:rPr lang="en-US" sz="2400" dirty="0" smtClean="0"/>
              <a:t>Select * from students where CGPA&gt;+3.00</a:t>
            </a:r>
          </a:p>
          <a:p>
            <a:pPr algn="just"/>
            <a:r>
              <a:rPr lang="en-US" sz="2400" dirty="0" err="1" smtClean="0"/>
              <a:t>Trasfer</a:t>
            </a:r>
            <a:r>
              <a:rPr lang="en-US" sz="2400" dirty="0" smtClean="0"/>
              <a:t> $</a:t>
            </a:r>
            <a:endParaRPr lang="tr-TR" sz="2400" dirty="0"/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endParaRPr lang="en-US" sz="2400" b="1" i="1" u="sng" dirty="0">
              <a:highlight>
                <a:srgbClr val="00FF00"/>
              </a:highlight>
            </a:endParaRPr>
          </a:p>
          <a:p>
            <a:pPr marL="0" indent="0" algn="just">
              <a:buNone/>
            </a:pPr>
            <a:endParaRPr lang="en-US" sz="2400" b="1" i="1" u="sng" dirty="0">
              <a:highlight>
                <a:srgbClr val="00FF00"/>
              </a:highlight>
            </a:endParaRPr>
          </a:p>
          <a:p>
            <a:pPr marL="0" indent="0" algn="just">
              <a:buNone/>
            </a:pPr>
            <a:endParaRPr lang="en-US" sz="2400" b="1" i="1" u="sng" dirty="0">
              <a:highlight>
                <a:srgbClr val="00FF00"/>
              </a:highlight>
            </a:endParaRPr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2000" dirty="0"/>
              <a:t>   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31</a:t>
            </a:fld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127" y="1610250"/>
            <a:ext cx="8565581" cy="391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260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Transfer $100 fro account A to account B =&gt; semantic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A=a-100 processing  successfully transaction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B=b+100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If any step fails, transaction shall be rolled back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For i=1 to 10 do for(i=1;i&lt;=10;i++)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i=1;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1: </a:t>
            </a:r>
            <a:r>
              <a:rPr lang="en-US" dirty="0">
                <a:solidFill>
                  <a:srgbClr val="FF0000"/>
                </a:solidFill>
              </a:rPr>
              <a:t>if </a:t>
            </a:r>
            <a:r>
              <a:rPr lang="en-US" dirty="0" smtClean="0">
                <a:solidFill>
                  <a:srgbClr val="FF0000"/>
                </a:solidFill>
              </a:rPr>
              <a:t>i&gt;10 </a:t>
            </a:r>
            <a:r>
              <a:rPr lang="en-US" dirty="0" err="1">
                <a:solidFill>
                  <a:srgbClr val="FF0000"/>
                </a:solidFill>
              </a:rPr>
              <a:t>goto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2;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a(i)=a(i)*b(i); state=iterate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i=i+1;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goto</a:t>
            </a:r>
            <a:r>
              <a:rPr lang="en-US" dirty="0" smtClean="0">
                <a:solidFill>
                  <a:srgbClr val="FF0000"/>
                </a:solidFill>
              </a:rPr>
              <a:t> 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end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2: loop terminated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1402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5964"/>
            <a:ext cx="10515600" cy="5220999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i="1" u="sng" dirty="0"/>
              <a:t>C) </a:t>
            </a:r>
            <a:r>
              <a:rPr lang="en-US" b="1" i="1" u="sng" dirty="0"/>
              <a:t>The control dimensions </a:t>
            </a:r>
            <a:r>
              <a:rPr lang="en-US" dirty="0"/>
              <a:t>is measured by counting the number of transitions between ‘states’ (To be studied in CH#12)</a:t>
            </a:r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en-US" sz="2400" b="1" dirty="0"/>
              <a:t>Ex:</a:t>
            </a:r>
            <a:r>
              <a:rPr lang="en-US" sz="2400" dirty="0"/>
              <a:t> Cellular Phone</a:t>
            </a:r>
            <a:r>
              <a:rPr lang="tr-TR" sz="2400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33</a:t>
            </a:fld>
            <a:endParaRPr lang="tr-TR"/>
          </a:p>
        </p:txBody>
      </p:sp>
      <p:grpSp>
        <p:nvGrpSpPr>
          <p:cNvPr id="5" name="Grup 51"/>
          <p:cNvGrpSpPr/>
          <p:nvPr/>
        </p:nvGrpSpPr>
        <p:grpSpPr>
          <a:xfrm>
            <a:off x="1689682" y="3298248"/>
            <a:ext cx="6920918" cy="1146175"/>
            <a:chOff x="1753299" y="4114799"/>
            <a:chExt cx="6920918" cy="1146175"/>
          </a:xfrm>
        </p:grpSpPr>
        <p:sp>
          <p:nvSpPr>
            <p:cNvPr id="6" name="AutoShape 27"/>
            <p:cNvSpPr>
              <a:spLocks noChangeAspect="1" noChangeArrowheads="1" noTextEdit="1"/>
            </p:cNvSpPr>
            <p:nvPr/>
          </p:nvSpPr>
          <p:spPr bwMode="auto">
            <a:xfrm>
              <a:off x="1753299" y="4114799"/>
              <a:ext cx="6920918" cy="114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7" name="Freeform 30"/>
            <p:cNvSpPr>
              <a:spLocks/>
            </p:cNvSpPr>
            <p:nvPr/>
          </p:nvSpPr>
          <p:spPr bwMode="auto">
            <a:xfrm>
              <a:off x="1810514" y="4176712"/>
              <a:ext cx="2251801" cy="990600"/>
            </a:xfrm>
            <a:custGeom>
              <a:avLst/>
              <a:gdLst>
                <a:gd name="T0" fmla="*/ 0 w 5443"/>
                <a:gd name="T1" fmla="*/ 1134 h 2268"/>
                <a:gd name="T2" fmla="*/ 2722 w 5443"/>
                <a:gd name="T3" fmla="*/ 0 h 2268"/>
                <a:gd name="T4" fmla="*/ 5443 w 5443"/>
                <a:gd name="T5" fmla="*/ 1134 h 2268"/>
                <a:gd name="T6" fmla="*/ 5443 w 5443"/>
                <a:gd name="T7" fmla="*/ 1134 h 2268"/>
                <a:gd name="T8" fmla="*/ 2722 w 5443"/>
                <a:gd name="T9" fmla="*/ 2268 h 2268"/>
                <a:gd name="T10" fmla="*/ 0 w 5443"/>
                <a:gd name="T11" fmla="*/ 1134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3" h="2268">
                  <a:moveTo>
                    <a:pt x="0" y="1134"/>
                  </a:moveTo>
                  <a:cubicBezTo>
                    <a:pt x="0" y="508"/>
                    <a:pt x="1219" y="0"/>
                    <a:pt x="2722" y="0"/>
                  </a:cubicBezTo>
                  <a:cubicBezTo>
                    <a:pt x="4225" y="0"/>
                    <a:pt x="5443" y="508"/>
                    <a:pt x="5443" y="1134"/>
                  </a:cubicBezTo>
                  <a:cubicBezTo>
                    <a:pt x="5443" y="1134"/>
                    <a:pt x="5443" y="1134"/>
                    <a:pt x="5443" y="1134"/>
                  </a:cubicBezTo>
                  <a:cubicBezTo>
                    <a:pt x="5443" y="1761"/>
                    <a:pt x="4225" y="2268"/>
                    <a:pt x="2722" y="2268"/>
                  </a:cubicBezTo>
                  <a:cubicBezTo>
                    <a:pt x="1219" y="2268"/>
                    <a:pt x="0" y="1761"/>
                    <a:pt x="0" y="1134"/>
                  </a:cubicBez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8" name="Freeform 33"/>
            <p:cNvSpPr>
              <a:spLocks/>
            </p:cNvSpPr>
            <p:nvPr/>
          </p:nvSpPr>
          <p:spPr bwMode="auto">
            <a:xfrm>
              <a:off x="1808470" y="4171949"/>
              <a:ext cx="2257932" cy="998538"/>
            </a:xfrm>
            <a:custGeom>
              <a:avLst/>
              <a:gdLst>
                <a:gd name="T0" fmla="*/ 6 w 1105"/>
                <a:gd name="T1" fmla="*/ 266 h 629"/>
                <a:gd name="T2" fmla="*/ 34 w 1105"/>
                <a:gd name="T3" fmla="*/ 206 h 629"/>
                <a:gd name="T4" fmla="*/ 127 w 1105"/>
                <a:gd name="T5" fmla="*/ 114 h 629"/>
                <a:gd name="T6" fmla="*/ 290 w 1105"/>
                <a:gd name="T7" fmla="*/ 38 h 629"/>
                <a:gd name="T8" fmla="*/ 496 w 1105"/>
                <a:gd name="T9" fmla="*/ 2 h 629"/>
                <a:gd name="T10" fmla="*/ 716 w 1105"/>
                <a:gd name="T11" fmla="*/ 15 h 629"/>
                <a:gd name="T12" fmla="*/ 904 w 1105"/>
                <a:gd name="T13" fmla="*/ 72 h 629"/>
                <a:gd name="T14" fmla="*/ 1038 w 1105"/>
                <a:gd name="T15" fmla="*/ 164 h 629"/>
                <a:gd name="T16" fmla="*/ 1087 w 1105"/>
                <a:gd name="T17" fmla="*/ 236 h 629"/>
                <a:gd name="T18" fmla="*/ 1104 w 1105"/>
                <a:gd name="T19" fmla="*/ 299 h 629"/>
                <a:gd name="T20" fmla="*/ 1099 w 1105"/>
                <a:gd name="T21" fmla="*/ 363 h 629"/>
                <a:gd name="T22" fmla="*/ 1071 w 1105"/>
                <a:gd name="T23" fmla="*/ 423 h 629"/>
                <a:gd name="T24" fmla="*/ 978 w 1105"/>
                <a:gd name="T25" fmla="*/ 515 h 629"/>
                <a:gd name="T26" fmla="*/ 815 w 1105"/>
                <a:gd name="T27" fmla="*/ 591 h 629"/>
                <a:gd name="T28" fmla="*/ 609 w 1105"/>
                <a:gd name="T29" fmla="*/ 627 h 629"/>
                <a:gd name="T30" fmla="*/ 388 w 1105"/>
                <a:gd name="T31" fmla="*/ 615 h 629"/>
                <a:gd name="T32" fmla="*/ 202 w 1105"/>
                <a:gd name="T33" fmla="*/ 557 h 629"/>
                <a:gd name="T34" fmla="*/ 67 w 1105"/>
                <a:gd name="T35" fmla="*/ 465 h 629"/>
                <a:gd name="T36" fmla="*/ 18 w 1105"/>
                <a:gd name="T37" fmla="*/ 394 h 629"/>
                <a:gd name="T38" fmla="*/ 1 w 1105"/>
                <a:gd name="T39" fmla="*/ 331 h 629"/>
                <a:gd name="T40" fmla="*/ 4 w 1105"/>
                <a:gd name="T41" fmla="*/ 330 h 629"/>
                <a:gd name="T42" fmla="*/ 9 w 1105"/>
                <a:gd name="T43" fmla="*/ 361 h 629"/>
                <a:gd name="T44" fmla="*/ 20 w 1105"/>
                <a:gd name="T45" fmla="*/ 392 h 629"/>
                <a:gd name="T46" fmla="*/ 36 w 1105"/>
                <a:gd name="T47" fmla="*/ 420 h 629"/>
                <a:gd name="T48" fmla="*/ 69 w 1105"/>
                <a:gd name="T49" fmla="*/ 462 h 629"/>
                <a:gd name="T50" fmla="*/ 128 w 1105"/>
                <a:gd name="T51" fmla="*/ 511 h 629"/>
                <a:gd name="T52" fmla="*/ 203 w 1105"/>
                <a:gd name="T53" fmla="*/ 553 h 629"/>
                <a:gd name="T54" fmla="*/ 290 w 1105"/>
                <a:gd name="T55" fmla="*/ 587 h 629"/>
                <a:gd name="T56" fmla="*/ 389 w 1105"/>
                <a:gd name="T57" fmla="*/ 611 h 629"/>
                <a:gd name="T58" fmla="*/ 496 w 1105"/>
                <a:gd name="T59" fmla="*/ 623 h 629"/>
                <a:gd name="T60" fmla="*/ 609 w 1105"/>
                <a:gd name="T61" fmla="*/ 623 h 629"/>
                <a:gd name="T62" fmla="*/ 716 w 1105"/>
                <a:gd name="T63" fmla="*/ 611 h 629"/>
                <a:gd name="T64" fmla="*/ 815 w 1105"/>
                <a:gd name="T65" fmla="*/ 587 h 629"/>
                <a:gd name="T66" fmla="*/ 903 w 1105"/>
                <a:gd name="T67" fmla="*/ 553 h 629"/>
                <a:gd name="T68" fmla="*/ 977 w 1105"/>
                <a:gd name="T69" fmla="*/ 512 h 629"/>
                <a:gd name="T70" fmla="*/ 1036 w 1105"/>
                <a:gd name="T71" fmla="*/ 462 h 629"/>
                <a:gd name="T72" fmla="*/ 1069 w 1105"/>
                <a:gd name="T73" fmla="*/ 420 h 629"/>
                <a:gd name="T74" fmla="*/ 1085 w 1105"/>
                <a:gd name="T75" fmla="*/ 392 h 629"/>
                <a:gd name="T76" fmla="*/ 1096 w 1105"/>
                <a:gd name="T77" fmla="*/ 362 h 629"/>
                <a:gd name="T78" fmla="*/ 1101 w 1105"/>
                <a:gd name="T79" fmla="*/ 330 h 629"/>
                <a:gd name="T80" fmla="*/ 1101 w 1105"/>
                <a:gd name="T81" fmla="*/ 299 h 629"/>
                <a:gd name="T82" fmla="*/ 1096 w 1105"/>
                <a:gd name="T83" fmla="*/ 268 h 629"/>
                <a:gd name="T84" fmla="*/ 1085 w 1105"/>
                <a:gd name="T85" fmla="*/ 238 h 629"/>
                <a:gd name="T86" fmla="*/ 1069 w 1105"/>
                <a:gd name="T87" fmla="*/ 209 h 629"/>
                <a:gd name="T88" fmla="*/ 1036 w 1105"/>
                <a:gd name="T89" fmla="*/ 168 h 629"/>
                <a:gd name="T90" fmla="*/ 977 w 1105"/>
                <a:gd name="T91" fmla="*/ 118 h 629"/>
                <a:gd name="T92" fmla="*/ 903 w 1105"/>
                <a:gd name="T93" fmla="*/ 76 h 629"/>
                <a:gd name="T94" fmla="*/ 815 w 1105"/>
                <a:gd name="T95" fmla="*/ 42 h 629"/>
                <a:gd name="T96" fmla="*/ 716 w 1105"/>
                <a:gd name="T97" fmla="*/ 19 h 629"/>
                <a:gd name="T98" fmla="*/ 609 w 1105"/>
                <a:gd name="T99" fmla="*/ 6 h 629"/>
                <a:gd name="T100" fmla="*/ 496 w 1105"/>
                <a:gd name="T101" fmla="*/ 6 h 629"/>
                <a:gd name="T102" fmla="*/ 389 w 1105"/>
                <a:gd name="T103" fmla="*/ 19 h 629"/>
                <a:gd name="T104" fmla="*/ 290 w 1105"/>
                <a:gd name="T105" fmla="*/ 42 h 629"/>
                <a:gd name="T106" fmla="*/ 203 w 1105"/>
                <a:gd name="T107" fmla="*/ 76 h 629"/>
                <a:gd name="T108" fmla="*/ 128 w 1105"/>
                <a:gd name="T109" fmla="*/ 118 h 629"/>
                <a:gd name="T110" fmla="*/ 69 w 1105"/>
                <a:gd name="T111" fmla="*/ 168 h 629"/>
                <a:gd name="T112" fmla="*/ 36 w 1105"/>
                <a:gd name="T113" fmla="*/ 209 h 629"/>
                <a:gd name="T114" fmla="*/ 20 w 1105"/>
                <a:gd name="T115" fmla="*/ 238 h 629"/>
                <a:gd name="T116" fmla="*/ 9 w 1105"/>
                <a:gd name="T117" fmla="*/ 268 h 629"/>
                <a:gd name="T118" fmla="*/ 4 w 1105"/>
                <a:gd name="T119" fmla="*/ 299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05" h="629">
                  <a:moveTo>
                    <a:pt x="0" y="317"/>
                  </a:moveTo>
                  <a:lnTo>
                    <a:pt x="1" y="299"/>
                  </a:lnTo>
                  <a:lnTo>
                    <a:pt x="3" y="282"/>
                  </a:lnTo>
                  <a:lnTo>
                    <a:pt x="6" y="266"/>
                  </a:lnTo>
                  <a:lnTo>
                    <a:pt x="11" y="251"/>
                  </a:lnTo>
                  <a:lnTo>
                    <a:pt x="18" y="236"/>
                  </a:lnTo>
                  <a:lnTo>
                    <a:pt x="25" y="221"/>
                  </a:lnTo>
                  <a:lnTo>
                    <a:pt x="34" y="206"/>
                  </a:lnTo>
                  <a:lnTo>
                    <a:pt x="44" y="192"/>
                  </a:lnTo>
                  <a:lnTo>
                    <a:pt x="67" y="164"/>
                  </a:lnTo>
                  <a:lnTo>
                    <a:pt x="95" y="138"/>
                  </a:lnTo>
                  <a:lnTo>
                    <a:pt x="127" y="114"/>
                  </a:lnTo>
                  <a:lnTo>
                    <a:pt x="162" y="92"/>
                  </a:lnTo>
                  <a:lnTo>
                    <a:pt x="202" y="72"/>
                  </a:lnTo>
                  <a:lnTo>
                    <a:pt x="244" y="54"/>
                  </a:lnTo>
                  <a:lnTo>
                    <a:pt x="290" y="38"/>
                  </a:lnTo>
                  <a:lnTo>
                    <a:pt x="338" y="25"/>
                  </a:lnTo>
                  <a:lnTo>
                    <a:pt x="388" y="15"/>
                  </a:lnTo>
                  <a:lnTo>
                    <a:pt x="441" y="7"/>
                  </a:lnTo>
                  <a:lnTo>
                    <a:pt x="496" y="2"/>
                  </a:lnTo>
                  <a:lnTo>
                    <a:pt x="552" y="0"/>
                  </a:lnTo>
                  <a:lnTo>
                    <a:pt x="609" y="2"/>
                  </a:lnTo>
                  <a:lnTo>
                    <a:pt x="664" y="7"/>
                  </a:lnTo>
                  <a:lnTo>
                    <a:pt x="716" y="15"/>
                  </a:lnTo>
                  <a:lnTo>
                    <a:pt x="767" y="25"/>
                  </a:lnTo>
                  <a:lnTo>
                    <a:pt x="815" y="38"/>
                  </a:lnTo>
                  <a:lnTo>
                    <a:pt x="861" y="54"/>
                  </a:lnTo>
                  <a:lnTo>
                    <a:pt x="904" y="72"/>
                  </a:lnTo>
                  <a:lnTo>
                    <a:pt x="943" y="92"/>
                  </a:lnTo>
                  <a:lnTo>
                    <a:pt x="978" y="114"/>
                  </a:lnTo>
                  <a:lnTo>
                    <a:pt x="1010" y="138"/>
                  </a:lnTo>
                  <a:lnTo>
                    <a:pt x="1038" y="164"/>
                  </a:lnTo>
                  <a:lnTo>
                    <a:pt x="1061" y="192"/>
                  </a:lnTo>
                  <a:lnTo>
                    <a:pt x="1071" y="206"/>
                  </a:lnTo>
                  <a:lnTo>
                    <a:pt x="1080" y="221"/>
                  </a:lnTo>
                  <a:lnTo>
                    <a:pt x="1087" y="236"/>
                  </a:lnTo>
                  <a:lnTo>
                    <a:pt x="1094" y="251"/>
                  </a:lnTo>
                  <a:lnTo>
                    <a:pt x="1099" y="266"/>
                  </a:lnTo>
                  <a:lnTo>
                    <a:pt x="1102" y="282"/>
                  </a:lnTo>
                  <a:lnTo>
                    <a:pt x="1104" y="299"/>
                  </a:lnTo>
                  <a:lnTo>
                    <a:pt x="1105" y="315"/>
                  </a:lnTo>
                  <a:lnTo>
                    <a:pt x="1104" y="331"/>
                  </a:lnTo>
                  <a:lnTo>
                    <a:pt x="1102" y="347"/>
                  </a:lnTo>
                  <a:lnTo>
                    <a:pt x="1099" y="363"/>
                  </a:lnTo>
                  <a:lnTo>
                    <a:pt x="1094" y="379"/>
                  </a:lnTo>
                  <a:lnTo>
                    <a:pt x="1087" y="394"/>
                  </a:lnTo>
                  <a:lnTo>
                    <a:pt x="1080" y="409"/>
                  </a:lnTo>
                  <a:lnTo>
                    <a:pt x="1071" y="423"/>
                  </a:lnTo>
                  <a:lnTo>
                    <a:pt x="1061" y="438"/>
                  </a:lnTo>
                  <a:lnTo>
                    <a:pt x="1038" y="465"/>
                  </a:lnTo>
                  <a:lnTo>
                    <a:pt x="1010" y="491"/>
                  </a:lnTo>
                  <a:lnTo>
                    <a:pt x="978" y="515"/>
                  </a:lnTo>
                  <a:lnTo>
                    <a:pt x="943" y="537"/>
                  </a:lnTo>
                  <a:lnTo>
                    <a:pt x="904" y="557"/>
                  </a:lnTo>
                  <a:lnTo>
                    <a:pt x="861" y="575"/>
                  </a:lnTo>
                  <a:lnTo>
                    <a:pt x="815" y="591"/>
                  </a:lnTo>
                  <a:lnTo>
                    <a:pt x="767" y="604"/>
                  </a:lnTo>
                  <a:lnTo>
                    <a:pt x="716" y="615"/>
                  </a:lnTo>
                  <a:lnTo>
                    <a:pt x="664" y="622"/>
                  </a:lnTo>
                  <a:lnTo>
                    <a:pt x="609" y="627"/>
                  </a:lnTo>
                  <a:lnTo>
                    <a:pt x="552" y="629"/>
                  </a:lnTo>
                  <a:lnTo>
                    <a:pt x="496" y="627"/>
                  </a:lnTo>
                  <a:lnTo>
                    <a:pt x="442" y="622"/>
                  </a:lnTo>
                  <a:lnTo>
                    <a:pt x="388" y="615"/>
                  </a:lnTo>
                  <a:lnTo>
                    <a:pt x="338" y="604"/>
                  </a:lnTo>
                  <a:lnTo>
                    <a:pt x="290" y="591"/>
                  </a:lnTo>
                  <a:lnTo>
                    <a:pt x="244" y="576"/>
                  </a:lnTo>
                  <a:lnTo>
                    <a:pt x="202" y="557"/>
                  </a:lnTo>
                  <a:lnTo>
                    <a:pt x="162" y="537"/>
                  </a:lnTo>
                  <a:lnTo>
                    <a:pt x="127" y="515"/>
                  </a:lnTo>
                  <a:lnTo>
                    <a:pt x="95" y="491"/>
                  </a:lnTo>
                  <a:lnTo>
                    <a:pt x="67" y="465"/>
                  </a:lnTo>
                  <a:lnTo>
                    <a:pt x="44" y="438"/>
                  </a:lnTo>
                  <a:lnTo>
                    <a:pt x="34" y="423"/>
                  </a:lnTo>
                  <a:lnTo>
                    <a:pt x="25" y="409"/>
                  </a:lnTo>
                  <a:lnTo>
                    <a:pt x="18" y="394"/>
                  </a:lnTo>
                  <a:lnTo>
                    <a:pt x="11" y="379"/>
                  </a:lnTo>
                  <a:lnTo>
                    <a:pt x="6" y="363"/>
                  </a:lnTo>
                  <a:lnTo>
                    <a:pt x="3" y="347"/>
                  </a:lnTo>
                  <a:lnTo>
                    <a:pt x="1" y="331"/>
                  </a:lnTo>
                  <a:lnTo>
                    <a:pt x="0" y="313"/>
                  </a:lnTo>
                  <a:lnTo>
                    <a:pt x="3" y="312"/>
                  </a:lnTo>
                  <a:lnTo>
                    <a:pt x="4" y="330"/>
                  </a:lnTo>
                  <a:lnTo>
                    <a:pt x="4" y="330"/>
                  </a:lnTo>
                  <a:lnTo>
                    <a:pt x="6" y="346"/>
                  </a:lnTo>
                  <a:lnTo>
                    <a:pt x="6" y="346"/>
                  </a:lnTo>
                  <a:lnTo>
                    <a:pt x="9" y="362"/>
                  </a:lnTo>
                  <a:lnTo>
                    <a:pt x="9" y="361"/>
                  </a:lnTo>
                  <a:lnTo>
                    <a:pt x="14" y="377"/>
                  </a:lnTo>
                  <a:lnTo>
                    <a:pt x="14" y="377"/>
                  </a:lnTo>
                  <a:lnTo>
                    <a:pt x="20" y="392"/>
                  </a:lnTo>
                  <a:lnTo>
                    <a:pt x="20" y="392"/>
                  </a:lnTo>
                  <a:lnTo>
                    <a:pt x="27" y="406"/>
                  </a:lnTo>
                  <a:lnTo>
                    <a:pt x="27" y="406"/>
                  </a:lnTo>
                  <a:lnTo>
                    <a:pt x="36" y="420"/>
                  </a:lnTo>
                  <a:lnTo>
                    <a:pt x="36" y="420"/>
                  </a:lnTo>
                  <a:lnTo>
                    <a:pt x="46" y="435"/>
                  </a:lnTo>
                  <a:lnTo>
                    <a:pt x="46" y="434"/>
                  </a:lnTo>
                  <a:lnTo>
                    <a:pt x="69" y="462"/>
                  </a:lnTo>
                  <a:lnTo>
                    <a:pt x="69" y="462"/>
                  </a:lnTo>
                  <a:lnTo>
                    <a:pt x="97" y="487"/>
                  </a:lnTo>
                  <a:lnTo>
                    <a:pt x="96" y="487"/>
                  </a:lnTo>
                  <a:lnTo>
                    <a:pt x="128" y="511"/>
                  </a:lnTo>
                  <a:lnTo>
                    <a:pt x="128" y="511"/>
                  </a:lnTo>
                  <a:lnTo>
                    <a:pt x="164" y="533"/>
                  </a:lnTo>
                  <a:lnTo>
                    <a:pt x="163" y="533"/>
                  </a:lnTo>
                  <a:lnTo>
                    <a:pt x="203" y="553"/>
                  </a:lnTo>
                  <a:lnTo>
                    <a:pt x="203" y="553"/>
                  </a:lnTo>
                  <a:lnTo>
                    <a:pt x="245" y="571"/>
                  </a:lnTo>
                  <a:lnTo>
                    <a:pt x="245" y="571"/>
                  </a:lnTo>
                  <a:lnTo>
                    <a:pt x="290" y="587"/>
                  </a:lnTo>
                  <a:lnTo>
                    <a:pt x="290" y="587"/>
                  </a:lnTo>
                  <a:lnTo>
                    <a:pt x="338" y="600"/>
                  </a:lnTo>
                  <a:lnTo>
                    <a:pt x="338" y="600"/>
                  </a:lnTo>
                  <a:lnTo>
                    <a:pt x="389" y="611"/>
                  </a:lnTo>
                  <a:lnTo>
                    <a:pt x="389" y="611"/>
                  </a:lnTo>
                  <a:lnTo>
                    <a:pt x="442" y="618"/>
                  </a:lnTo>
                  <a:lnTo>
                    <a:pt x="442" y="618"/>
                  </a:lnTo>
                  <a:lnTo>
                    <a:pt x="496" y="623"/>
                  </a:lnTo>
                  <a:lnTo>
                    <a:pt x="496" y="623"/>
                  </a:lnTo>
                  <a:lnTo>
                    <a:pt x="553" y="624"/>
                  </a:lnTo>
                  <a:lnTo>
                    <a:pt x="552" y="624"/>
                  </a:lnTo>
                  <a:lnTo>
                    <a:pt x="609" y="623"/>
                  </a:lnTo>
                  <a:lnTo>
                    <a:pt x="609" y="623"/>
                  </a:lnTo>
                  <a:lnTo>
                    <a:pt x="663" y="618"/>
                  </a:lnTo>
                  <a:lnTo>
                    <a:pt x="663" y="618"/>
                  </a:lnTo>
                  <a:lnTo>
                    <a:pt x="716" y="611"/>
                  </a:lnTo>
                  <a:lnTo>
                    <a:pt x="716" y="611"/>
                  </a:lnTo>
                  <a:lnTo>
                    <a:pt x="767" y="600"/>
                  </a:lnTo>
                  <a:lnTo>
                    <a:pt x="767" y="600"/>
                  </a:lnTo>
                  <a:lnTo>
                    <a:pt x="815" y="587"/>
                  </a:lnTo>
                  <a:lnTo>
                    <a:pt x="815" y="587"/>
                  </a:lnTo>
                  <a:lnTo>
                    <a:pt x="860" y="571"/>
                  </a:lnTo>
                  <a:lnTo>
                    <a:pt x="860" y="571"/>
                  </a:lnTo>
                  <a:lnTo>
                    <a:pt x="903" y="553"/>
                  </a:lnTo>
                  <a:lnTo>
                    <a:pt x="903" y="553"/>
                  </a:lnTo>
                  <a:lnTo>
                    <a:pt x="942" y="533"/>
                  </a:lnTo>
                  <a:lnTo>
                    <a:pt x="941" y="533"/>
                  </a:lnTo>
                  <a:lnTo>
                    <a:pt x="977" y="511"/>
                  </a:lnTo>
                  <a:lnTo>
                    <a:pt x="977" y="512"/>
                  </a:lnTo>
                  <a:lnTo>
                    <a:pt x="1009" y="487"/>
                  </a:lnTo>
                  <a:lnTo>
                    <a:pt x="1008" y="487"/>
                  </a:lnTo>
                  <a:lnTo>
                    <a:pt x="1036" y="462"/>
                  </a:lnTo>
                  <a:lnTo>
                    <a:pt x="1036" y="462"/>
                  </a:lnTo>
                  <a:lnTo>
                    <a:pt x="1059" y="434"/>
                  </a:lnTo>
                  <a:lnTo>
                    <a:pt x="1059" y="435"/>
                  </a:lnTo>
                  <a:lnTo>
                    <a:pt x="1069" y="420"/>
                  </a:lnTo>
                  <a:lnTo>
                    <a:pt x="1069" y="420"/>
                  </a:lnTo>
                  <a:lnTo>
                    <a:pt x="1077" y="406"/>
                  </a:lnTo>
                  <a:lnTo>
                    <a:pt x="1077" y="406"/>
                  </a:lnTo>
                  <a:lnTo>
                    <a:pt x="1085" y="392"/>
                  </a:lnTo>
                  <a:lnTo>
                    <a:pt x="1085" y="392"/>
                  </a:lnTo>
                  <a:lnTo>
                    <a:pt x="1091" y="377"/>
                  </a:lnTo>
                  <a:lnTo>
                    <a:pt x="1091" y="377"/>
                  </a:lnTo>
                  <a:lnTo>
                    <a:pt x="1096" y="361"/>
                  </a:lnTo>
                  <a:lnTo>
                    <a:pt x="1096" y="362"/>
                  </a:lnTo>
                  <a:lnTo>
                    <a:pt x="1099" y="346"/>
                  </a:lnTo>
                  <a:lnTo>
                    <a:pt x="1099" y="346"/>
                  </a:lnTo>
                  <a:lnTo>
                    <a:pt x="1101" y="330"/>
                  </a:lnTo>
                  <a:lnTo>
                    <a:pt x="1101" y="330"/>
                  </a:lnTo>
                  <a:lnTo>
                    <a:pt x="1102" y="315"/>
                  </a:lnTo>
                  <a:lnTo>
                    <a:pt x="1102" y="315"/>
                  </a:lnTo>
                  <a:lnTo>
                    <a:pt x="1101" y="299"/>
                  </a:lnTo>
                  <a:lnTo>
                    <a:pt x="1101" y="299"/>
                  </a:lnTo>
                  <a:lnTo>
                    <a:pt x="1099" y="283"/>
                  </a:lnTo>
                  <a:lnTo>
                    <a:pt x="1099" y="283"/>
                  </a:lnTo>
                  <a:lnTo>
                    <a:pt x="1096" y="268"/>
                  </a:lnTo>
                  <a:lnTo>
                    <a:pt x="1096" y="268"/>
                  </a:lnTo>
                  <a:lnTo>
                    <a:pt x="1091" y="253"/>
                  </a:lnTo>
                  <a:lnTo>
                    <a:pt x="1091" y="253"/>
                  </a:lnTo>
                  <a:lnTo>
                    <a:pt x="1085" y="238"/>
                  </a:lnTo>
                  <a:lnTo>
                    <a:pt x="1085" y="238"/>
                  </a:lnTo>
                  <a:lnTo>
                    <a:pt x="1077" y="223"/>
                  </a:lnTo>
                  <a:lnTo>
                    <a:pt x="1077" y="223"/>
                  </a:lnTo>
                  <a:lnTo>
                    <a:pt x="1069" y="209"/>
                  </a:lnTo>
                  <a:lnTo>
                    <a:pt x="1069" y="209"/>
                  </a:lnTo>
                  <a:lnTo>
                    <a:pt x="1059" y="195"/>
                  </a:lnTo>
                  <a:lnTo>
                    <a:pt x="1059" y="195"/>
                  </a:lnTo>
                  <a:lnTo>
                    <a:pt x="1036" y="168"/>
                  </a:lnTo>
                  <a:lnTo>
                    <a:pt x="1036" y="168"/>
                  </a:lnTo>
                  <a:lnTo>
                    <a:pt x="1008" y="142"/>
                  </a:lnTo>
                  <a:lnTo>
                    <a:pt x="1009" y="142"/>
                  </a:lnTo>
                  <a:lnTo>
                    <a:pt x="977" y="118"/>
                  </a:lnTo>
                  <a:lnTo>
                    <a:pt x="977" y="118"/>
                  </a:lnTo>
                  <a:lnTo>
                    <a:pt x="941" y="96"/>
                  </a:lnTo>
                  <a:lnTo>
                    <a:pt x="942" y="96"/>
                  </a:lnTo>
                  <a:lnTo>
                    <a:pt x="903" y="76"/>
                  </a:lnTo>
                  <a:lnTo>
                    <a:pt x="903" y="76"/>
                  </a:lnTo>
                  <a:lnTo>
                    <a:pt x="860" y="58"/>
                  </a:lnTo>
                  <a:lnTo>
                    <a:pt x="860" y="58"/>
                  </a:lnTo>
                  <a:lnTo>
                    <a:pt x="815" y="42"/>
                  </a:lnTo>
                  <a:lnTo>
                    <a:pt x="815" y="42"/>
                  </a:lnTo>
                  <a:lnTo>
                    <a:pt x="767" y="29"/>
                  </a:lnTo>
                  <a:lnTo>
                    <a:pt x="767" y="29"/>
                  </a:lnTo>
                  <a:lnTo>
                    <a:pt x="716" y="19"/>
                  </a:lnTo>
                  <a:lnTo>
                    <a:pt x="716" y="19"/>
                  </a:lnTo>
                  <a:lnTo>
                    <a:pt x="663" y="11"/>
                  </a:lnTo>
                  <a:lnTo>
                    <a:pt x="663" y="11"/>
                  </a:lnTo>
                  <a:lnTo>
                    <a:pt x="609" y="6"/>
                  </a:lnTo>
                  <a:lnTo>
                    <a:pt x="609" y="6"/>
                  </a:lnTo>
                  <a:lnTo>
                    <a:pt x="552" y="5"/>
                  </a:lnTo>
                  <a:lnTo>
                    <a:pt x="553" y="5"/>
                  </a:lnTo>
                  <a:lnTo>
                    <a:pt x="496" y="6"/>
                  </a:lnTo>
                  <a:lnTo>
                    <a:pt x="496" y="6"/>
                  </a:lnTo>
                  <a:lnTo>
                    <a:pt x="442" y="11"/>
                  </a:lnTo>
                  <a:lnTo>
                    <a:pt x="442" y="11"/>
                  </a:lnTo>
                  <a:lnTo>
                    <a:pt x="389" y="19"/>
                  </a:lnTo>
                  <a:lnTo>
                    <a:pt x="389" y="19"/>
                  </a:lnTo>
                  <a:lnTo>
                    <a:pt x="338" y="29"/>
                  </a:lnTo>
                  <a:lnTo>
                    <a:pt x="338" y="29"/>
                  </a:lnTo>
                  <a:lnTo>
                    <a:pt x="290" y="42"/>
                  </a:lnTo>
                  <a:lnTo>
                    <a:pt x="290" y="42"/>
                  </a:lnTo>
                  <a:lnTo>
                    <a:pt x="245" y="58"/>
                  </a:lnTo>
                  <a:lnTo>
                    <a:pt x="245" y="58"/>
                  </a:lnTo>
                  <a:lnTo>
                    <a:pt x="203" y="76"/>
                  </a:lnTo>
                  <a:lnTo>
                    <a:pt x="203" y="76"/>
                  </a:lnTo>
                  <a:lnTo>
                    <a:pt x="163" y="96"/>
                  </a:lnTo>
                  <a:lnTo>
                    <a:pt x="164" y="96"/>
                  </a:lnTo>
                  <a:lnTo>
                    <a:pt x="128" y="118"/>
                  </a:lnTo>
                  <a:lnTo>
                    <a:pt x="128" y="118"/>
                  </a:lnTo>
                  <a:lnTo>
                    <a:pt x="96" y="142"/>
                  </a:lnTo>
                  <a:lnTo>
                    <a:pt x="97" y="142"/>
                  </a:lnTo>
                  <a:lnTo>
                    <a:pt x="69" y="168"/>
                  </a:lnTo>
                  <a:lnTo>
                    <a:pt x="69" y="168"/>
                  </a:lnTo>
                  <a:lnTo>
                    <a:pt x="46" y="195"/>
                  </a:lnTo>
                  <a:lnTo>
                    <a:pt x="46" y="195"/>
                  </a:lnTo>
                  <a:lnTo>
                    <a:pt x="36" y="209"/>
                  </a:lnTo>
                  <a:lnTo>
                    <a:pt x="36" y="209"/>
                  </a:lnTo>
                  <a:lnTo>
                    <a:pt x="27" y="223"/>
                  </a:lnTo>
                  <a:lnTo>
                    <a:pt x="27" y="223"/>
                  </a:lnTo>
                  <a:lnTo>
                    <a:pt x="20" y="238"/>
                  </a:lnTo>
                  <a:lnTo>
                    <a:pt x="20" y="238"/>
                  </a:lnTo>
                  <a:lnTo>
                    <a:pt x="14" y="253"/>
                  </a:lnTo>
                  <a:lnTo>
                    <a:pt x="14" y="253"/>
                  </a:lnTo>
                  <a:lnTo>
                    <a:pt x="9" y="268"/>
                  </a:lnTo>
                  <a:lnTo>
                    <a:pt x="9" y="268"/>
                  </a:lnTo>
                  <a:lnTo>
                    <a:pt x="6" y="283"/>
                  </a:lnTo>
                  <a:lnTo>
                    <a:pt x="6" y="283"/>
                  </a:lnTo>
                  <a:lnTo>
                    <a:pt x="4" y="299"/>
                  </a:lnTo>
                  <a:lnTo>
                    <a:pt x="4" y="299"/>
                  </a:lnTo>
                  <a:lnTo>
                    <a:pt x="3" y="317"/>
                  </a:lnTo>
                  <a:lnTo>
                    <a:pt x="0" y="3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9" name="Freeform 35"/>
            <p:cNvSpPr>
              <a:spLocks/>
            </p:cNvSpPr>
            <p:nvPr/>
          </p:nvSpPr>
          <p:spPr bwMode="auto">
            <a:xfrm>
              <a:off x="1806427" y="4148137"/>
              <a:ext cx="2251801" cy="990600"/>
            </a:xfrm>
            <a:custGeom>
              <a:avLst/>
              <a:gdLst>
                <a:gd name="T0" fmla="*/ 0 w 5443"/>
                <a:gd name="T1" fmla="*/ 1134 h 2268"/>
                <a:gd name="T2" fmla="*/ 2722 w 5443"/>
                <a:gd name="T3" fmla="*/ 0 h 2268"/>
                <a:gd name="T4" fmla="*/ 5443 w 5443"/>
                <a:gd name="T5" fmla="*/ 1134 h 2268"/>
                <a:gd name="T6" fmla="*/ 5443 w 5443"/>
                <a:gd name="T7" fmla="*/ 1134 h 2268"/>
                <a:gd name="T8" fmla="*/ 2722 w 5443"/>
                <a:gd name="T9" fmla="*/ 2268 h 2268"/>
                <a:gd name="T10" fmla="*/ 0 w 5443"/>
                <a:gd name="T11" fmla="*/ 1134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3" h="2268">
                  <a:moveTo>
                    <a:pt x="0" y="1134"/>
                  </a:moveTo>
                  <a:cubicBezTo>
                    <a:pt x="0" y="508"/>
                    <a:pt x="1219" y="0"/>
                    <a:pt x="2722" y="0"/>
                  </a:cubicBezTo>
                  <a:cubicBezTo>
                    <a:pt x="4225" y="0"/>
                    <a:pt x="5443" y="508"/>
                    <a:pt x="5443" y="1134"/>
                  </a:cubicBezTo>
                  <a:cubicBezTo>
                    <a:pt x="5443" y="1134"/>
                    <a:pt x="5443" y="1134"/>
                    <a:pt x="5443" y="1134"/>
                  </a:cubicBezTo>
                  <a:cubicBezTo>
                    <a:pt x="5443" y="1760"/>
                    <a:pt x="4225" y="2268"/>
                    <a:pt x="2722" y="2268"/>
                  </a:cubicBezTo>
                  <a:cubicBezTo>
                    <a:pt x="1219" y="2268"/>
                    <a:pt x="0" y="1760"/>
                    <a:pt x="0" y="1134"/>
                  </a:cubicBezTo>
                </a:path>
              </a:pathLst>
            </a:cu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0" name="Freeform 36"/>
            <p:cNvSpPr>
              <a:spLocks/>
            </p:cNvSpPr>
            <p:nvPr/>
          </p:nvSpPr>
          <p:spPr bwMode="auto">
            <a:xfrm>
              <a:off x="1806427" y="4148137"/>
              <a:ext cx="2251801" cy="990600"/>
            </a:xfrm>
            <a:custGeom>
              <a:avLst/>
              <a:gdLst>
                <a:gd name="T0" fmla="*/ 0 w 1102"/>
                <a:gd name="T1" fmla="*/ 312 h 624"/>
                <a:gd name="T2" fmla="*/ 551 w 1102"/>
                <a:gd name="T3" fmla="*/ 0 h 624"/>
                <a:gd name="T4" fmla="*/ 1102 w 1102"/>
                <a:gd name="T5" fmla="*/ 312 h 624"/>
                <a:gd name="T6" fmla="*/ 1102 w 1102"/>
                <a:gd name="T7" fmla="*/ 312 h 624"/>
                <a:gd name="T8" fmla="*/ 551 w 1102"/>
                <a:gd name="T9" fmla="*/ 624 h 624"/>
                <a:gd name="T10" fmla="*/ 0 w 1102"/>
                <a:gd name="T11" fmla="*/ 312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2" h="624">
                  <a:moveTo>
                    <a:pt x="0" y="312"/>
                  </a:moveTo>
                  <a:cubicBezTo>
                    <a:pt x="0" y="140"/>
                    <a:pt x="247" y="0"/>
                    <a:pt x="551" y="0"/>
                  </a:cubicBezTo>
                  <a:cubicBezTo>
                    <a:pt x="856" y="0"/>
                    <a:pt x="1102" y="140"/>
                    <a:pt x="1102" y="312"/>
                  </a:cubicBezTo>
                  <a:cubicBezTo>
                    <a:pt x="1102" y="312"/>
                    <a:pt x="1102" y="312"/>
                    <a:pt x="1102" y="312"/>
                  </a:cubicBezTo>
                  <a:cubicBezTo>
                    <a:pt x="1102" y="484"/>
                    <a:pt x="856" y="624"/>
                    <a:pt x="551" y="624"/>
                  </a:cubicBezTo>
                  <a:cubicBezTo>
                    <a:pt x="247" y="624"/>
                    <a:pt x="0" y="484"/>
                    <a:pt x="0" y="312"/>
                  </a:cubicBezTo>
                </a:path>
              </a:pathLst>
            </a:custGeom>
            <a:noFill/>
            <a:ln w="3175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1" name="Rectangle 37"/>
            <p:cNvSpPr>
              <a:spLocks noChangeArrowheads="1"/>
            </p:cNvSpPr>
            <p:nvPr/>
          </p:nvSpPr>
          <p:spPr bwMode="auto">
            <a:xfrm>
              <a:off x="2468481" y="4421187"/>
              <a:ext cx="93791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400" b="1" i="0" u="none" strike="noStrike" cap="none" normalizeH="0" baseline="0" dirty="0" err="1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Resting</a:t>
              </a:r>
              <a:endParaRPr kumimoji="0" lang="tr-TR" altLang="tr-T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Freeform 39"/>
            <p:cNvSpPr>
              <a:spLocks/>
            </p:cNvSpPr>
            <p:nvPr/>
          </p:nvSpPr>
          <p:spPr bwMode="auto">
            <a:xfrm>
              <a:off x="6365201" y="4176712"/>
              <a:ext cx="2251801" cy="990600"/>
            </a:xfrm>
            <a:custGeom>
              <a:avLst/>
              <a:gdLst>
                <a:gd name="T0" fmla="*/ 0 w 5442"/>
                <a:gd name="T1" fmla="*/ 1134 h 2268"/>
                <a:gd name="T2" fmla="*/ 2721 w 5442"/>
                <a:gd name="T3" fmla="*/ 0 h 2268"/>
                <a:gd name="T4" fmla="*/ 5442 w 5442"/>
                <a:gd name="T5" fmla="*/ 1134 h 2268"/>
                <a:gd name="T6" fmla="*/ 5442 w 5442"/>
                <a:gd name="T7" fmla="*/ 1134 h 2268"/>
                <a:gd name="T8" fmla="*/ 2721 w 5442"/>
                <a:gd name="T9" fmla="*/ 2268 h 2268"/>
                <a:gd name="T10" fmla="*/ 0 w 5442"/>
                <a:gd name="T11" fmla="*/ 1134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2" h="2268">
                  <a:moveTo>
                    <a:pt x="0" y="1134"/>
                  </a:moveTo>
                  <a:cubicBezTo>
                    <a:pt x="0" y="508"/>
                    <a:pt x="1218" y="0"/>
                    <a:pt x="2721" y="0"/>
                  </a:cubicBezTo>
                  <a:cubicBezTo>
                    <a:pt x="4224" y="0"/>
                    <a:pt x="5442" y="508"/>
                    <a:pt x="5442" y="1134"/>
                  </a:cubicBezTo>
                  <a:cubicBezTo>
                    <a:pt x="5442" y="1134"/>
                    <a:pt x="5442" y="1134"/>
                    <a:pt x="5442" y="1134"/>
                  </a:cubicBezTo>
                  <a:cubicBezTo>
                    <a:pt x="5442" y="1761"/>
                    <a:pt x="4224" y="2268"/>
                    <a:pt x="2721" y="2268"/>
                  </a:cubicBezTo>
                  <a:cubicBezTo>
                    <a:pt x="1218" y="2268"/>
                    <a:pt x="0" y="1761"/>
                    <a:pt x="0" y="1134"/>
                  </a:cubicBez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6361114" y="4171949"/>
              <a:ext cx="2257932" cy="998538"/>
            </a:xfrm>
            <a:custGeom>
              <a:avLst/>
              <a:gdLst>
                <a:gd name="T0" fmla="*/ 7 w 1105"/>
                <a:gd name="T1" fmla="*/ 266 h 629"/>
                <a:gd name="T2" fmla="*/ 34 w 1105"/>
                <a:gd name="T3" fmla="*/ 206 h 629"/>
                <a:gd name="T4" fmla="*/ 127 w 1105"/>
                <a:gd name="T5" fmla="*/ 114 h 629"/>
                <a:gd name="T6" fmla="*/ 290 w 1105"/>
                <a:gd name="T7" fmla="*/ 38 h 629"/>
                <a:gd name="T8" fmla="*/ 496 w 1105"/>
                <a:gd name="T9" fmla="*/ 2 h 629"/>
                <a:gd name="T10" fmla="*/ 717 w 1105"/>
                <a:gd name="T11" fmla="*/ 15 h 629"/>
                <a:gd name="T12" fmla="*/ 904 w 1105"/>
                <a:gd name="T13" fmla="*/ 72 h 629"/>
                <a:gd name="T14" fmla="*/ 1038 w 1105"/>
                <a:gd name="T15" fmla="*/ 164 h 629"/>
                <a:gd name="T16" fmla="*/ 1088 w 1105"/>
                <a:gd name="T17" fmla="*/ 236 h 629"/>
                <a:gd name="T18" fmla="*/ 1105 w 1105"/>
                <a:gd name="T19" fmla="*/ 299 h 629"/>
                <a:gd name="T20" fmla="*/ 1099 w 1105"/>
                <a:gd name="T21" fmla="*/ 363 h 629"/>
                <a:gd name="T22" fmla="*/ 1072 w 1105"/>
                <a:gd name="T23" fmla="*/ 423 h 629"/>
                <a:gd name="T24" fmla="*/ 979 w 1105"/>
                <a:gd name="T25" fmla="*/ 515 h 629"/>
                <a:gd name="T26" fmla="*/ 816 w 1105"/>
                <a:gd name="T27" fmla="*/ 591 h 629"/>
                <a:gd name="T28" fmla="*/ 609 w 1105"/>
                <a:gd name="T29" fmla="*/ 627 h 629"/>
                <a:gd name="T30" fmla="*/ 389 w 1105"/>
                <a:gd name="T31" fmla="*/ 615 h 629"/>
                <a:gd name="T32" fmla="*/ 202 w 1105"/>
                <a:gd name="T33" fmla="*/ 557 h 629"/>
                <a:gd name="T34" fmla="*/ 68 w 1105"/>
                <a:gd name="T35" fmla="*/ 465 h 629"/>
                <a:gd name="T36" fmla="*/ 18 w 1105"/>
                <a:gd name="T37" fmla="*/ 394 h 629"/>
                <a:gd name="T38" fmla="*/ 1 w 1105"/>
                <a:gd name="T39" fmla="*/ 331 h 629"/>
                <a:gd name="T40" fmla="*/ 4 w 1105"/>
                <a:gd name="T41" fmla="*/ 330 h 629"/>
                <a:gd name="T42" fmla="*/ 10 w 1105"/>
                <a:gd name="T43" fmla="*/ 361 h 629"/>
                <a:gd name="T44" fmla="*/ 21 w 1105"/>
                <a:gd name="T45" fmla="*/ 392 h 629"/>
                <a:gd name="T46" fmla="*/ 37 w 1105"/>
                <a:gd name="T47" fmla="*/ 420 h 629"/>
                <a:gd name="T48" fmla="*/ 69 w 1105"/>
                <a:gd name="T49" fmla="*/ 462 h 629"/>
                <a:gd name="T50" fmla="*/ 129 w 1105"/>
                <a:gd name="T51" fmla="*/ 511 h 629"/>
                <a:gd name="T52" fmla="*/ 203 w 1105"/>
                <a:gd name="T53" fmla="*/ 553 h 629"/>
                <a:gd name="T54" fmla="*/ 291 w 1105"/>
                <a:gd name="T55" fmla="*/ 587 h 629"/>
                <a:gd name="T56" fmla="*/ 389 w 1105"/>
                <a:gd name="T57" fmla="*/ 611 h 629"/>
                <a:gd name="T58" fmla="*/ 497 w 1105"/>
                <a:gd name="T59" fmla="*/ 623 h 629"/>
                <a:gd name="T60" fmla="*/ 609 w 1105"/>
                <a:gd name="T61" fmla="*/ 623 h 629"/>
                <a:gd name="T62" fmla="*/ 717 w 1105"/>
                <a:gd name="T63" fmla="*/ 611 h 629"/>
                <a:gd name="T64" fmla="*/ 815 w 1105"/>
                <a:gd name="T65" fmla="*/ 587 h 629"/>
                <a:gd name="T66" fmla="*/ 903 w 1105"/>
                <a:gd name="T67" fmla="*/ 553 h 629"/>
                <a:gd name="T68" fmla="*/ 978 w 1105"/>
                <a:gd name="T69" fmla="*/ 512 h 629"/>
                <a:gd name="T70" fmla="*/ 1036 w 1105"/>
                <a:gd name="T71" fmla="*/ 462 h 629"/>
                <a:gd name="T72" fmla="*/ 1069 w 1105"/>
                <a:gd name="T73" fmla="*/ 420 h 629"/>
                <a:gd name="T74" fmla="*/ 1085 w 1105"/>
                <a:gd name="T75" fmla="*/ 392 h 629"/>
                <a:gd name="T76" fmla="*/ 1096 w 1105"/>
                <a:gd name="T77" fmla="*/ 362 h 629"/>
                <a:gd name="T78" fmla="*/ 1101 w 1105"/>
                <a:gd name="T79" fmla="*/ 330 h 629"/>
                <a:gd name="T80" fmla="*/ 1102 w 1105"/>
                <a:gd name="T81" fmla="*/ 299 h 629"/>
                <a:gd name="T82" fmla="*/ 1096 w 1105"/>
                <a:gd name="T83" fmla="*/ 268 h 629"/>
                <a:gd name="T84" fmla="*/ 1085 w 1105"/>
                <a:gd name="T85" fmla="*/ 238 h 629"/>
                <a:gd name="T86" fmla="*/ 1069 w 1105"/>
                <a:gd name="T87" fmla="*/ 209 h 629"/>
                <a:gd name="T88" fmla="*/ 1037 w 1105"/>
                <a:gd name="T89" fmla="*/ 168 h 629"/>
                <a:gd name="T90" fmla="*/ 978 w 1105"/>
                <a:gd name="T91" fmla="*/ 118 h 629"/>
                <a:gd name="T92" fmla="*/ 903 w 1105"/>
                <a:gd name="T93" fmla="*/ 76 h 629"/>
                <a:gd name="T94" fmla="*/ 815 w 1105"/>
                <a:gd name="T95" fmla="*/ 42 h 629"/>
                <a:gd name="T96" fmla="*/ 717 w 1105"/>
                <a:gd name="T97" fmla="*/ 19 h 629"/>
                <a:gd name="T98" fmla="*/ 609 w 1105"/>
                <a:gd name="T99" fmla="*/ 6 h 629"/>
                <a:gd name="T100" fmla="*/ 497 w 1105"/>
                <a:gd name="T101" fmla="*/ 6 h 629"/>
                <a:gd name="T102" fmla="*/ 390 w 1105"/>
                <a:gd name="T103" fmla="*/ 19 h 629"/>
                <a:gd name="T104" fmla="*/ 291 w 1105"/>
                <a:gd name="T105" fmla="*/ 42 h 629"/>
                <a:gd name="T106" fmla="*/ 203 w 1105"/>
                <a:gd name="T107" fmla="*/ 76 h 629"/>
                <a:gd name="T108" fmla="*/ 129 w 1105"/>
                <a:gd name="T109" fmla="*/ 118 h 629"/>
                <a:gd name="T110" fmla="*/ 70 w 1105"/>
                <a:gd name="T111" fmla="*/ 168 h 629"/>
                <a:gd name="T112" fmla="*/ 37 w 1105"/>
                <a:gd name="T113" fmla="*/ 209 h 629"/>
                <a:gd name="T114" fmla="*/ 21 w 1105"/>
                <a:gd name="T115" fmla="*/ 238 h 629"/>
                <a:gd name="T116" fmla="*/ 10 w 1105"/>
                <a:gd name="T117" fmla="*/ 268 h 629"/>
                <a:gd name="T118" fmla="*/ 4 w 1105"/>
                <a:gd name="T119" fmla="*/ 299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05" h="629">
                  <a:moveTo>
                    <a:pt x="0" y="317"/>
                  </a:moveTo>
                  <a:lnTo>
                    <a:pt x="1" y="299"/>
                  </a:lnTo>
                  <a:lnTo>
                    <a:pt x="3" y="282"/>
                  </a:lnTo>
                  <a:lnTo>
                    <a:pt x="7" y="266"/>
                  </a:lnTo>
                  <a:lnTo>
                    <a:pt x="12" y="251"/>
                  </a:lnTo>
                  <a:lnTo>
                    <a:pt x="18" y="236"/>
                  </a:lnTo>
                  <a:lnTo>
                    <a:pt x="26" y="221"/>
                  </a:lnTo>
                  <a:lnTo>
                    <a:pt x="34" y="206"/>
                  </a:lnTo>
                  <a:lnTo>
                    <a:pt x="44" y="192"/>
                  </a:lnTo>
                  <a:lnTo>
                    <a:pt x="68" y="164"/>
                  </a:lnTo>
                  <a:lnTo>
                    <a:pt x="95" y="138"/>
                  </a:lnTo>
                  <a:lnTo>
                    <a:pt x="127" y="114"/>
                  </a:lnTo>
                  <a:lnTo>
                    <a:pt x="163" y="92"/>
                  </a:lnTo>
                  <a:lnTo>
                    <a:pt x="202" y="72"/>
                  </a:lnTo>
                  <a:lnTo>
                    <a:pt x="244" y="54"/>
                  </a:lnTo>
                  <a:lnTo>
                    <a:pt x="290" y="38"/>
                  </a:lnTo>
                  <a:lnTo>
                    <a:pt x="338" y="25"/>
                  </a:lnTo>
                  <a:lnTo>
                    <a:pt x="389" y="15"/>
                  </a:lnTo>
                  <a:lnTo>
                    <a:pt x="442" y="7"/>
                  </a:lnTo>
                  <a:lnTo>
                    <a:pt x="496" y="2"/>
                  </a:lnTo>
                  <a:lnTo>
                    <a:pt x="553" y="0"/>
                  </a:lnTo>
                  <a:lnTo>
                    <a:pt x="609" y="2"/>
                  </a:lnTo>
                  <a:lnTo>
                    <a:pt x="664" y="7"/>
                  </a:lnTo>
                  <a:lnTo>
                    <a:pt x="717" y="15"/>
                  </a:lnTo>
                  <a:lnTo>
                    <a:pt x="768" y="25"/>
                  </a:lnTo>
                  <a:lnTo>
                    <a:pt x="816" y="38"/>
                  </a:lnTo>
                  <a:lnTo>
                    <a:pt x="862" y="54"/>
                  </a:lnTo>
                  <a:lnTo>
                    <a:pt x="904" y="72"/>
                  </a:lnTo>
                  <a:lnTo>
                    <a:pt x="943" y="92"/>
                  </a:lnTo>
                  <a:lnTo>
                    <a:pt x="979" y="114"/>
                  </a:lnTo>
                  <a:lnTo>
                    <a:pt x="1011" y="138"/>
                  </a:lnTo>
                  <a:lnTo>
                    <a:pt x="1038" y="164"/>
                  </a:lnTo>
                  <a:lnTo>
                    <a:pt x="1062" y="192"/>
                  </a:lnTo>
                  <a:lnTo>
                    <a:pt x="1072" y="206"/>
                  </a:lnTo>
                  <a:lnTo>
                    <a:pt x="1081" y="221"/>
                  </a:lnTo>
                  <a:lnTo>
                    <a:pt x="1088" y="236"/>
                  </a:lnTo>
                  <a:lnTo>
                    <a:pt x="1094" y="251"/>
                  </a:lnTo>
                  <a:lnTo>
                    <a:pt x="1099" y="266"/>
                  </a:lnTo>
                  <a:lnTo>
                    <a:pt x="1103" y="282"/>
                  </a:lnTo>
                  <a:lnTo>
                    <a:pt x="1105" y="299"/>
                  </a:lnTo>
                  <a:lnTo>
                    <a:pt x="1105" y="315"/>
                  </a:lnTo>
                  <a:lnTo>
                    <a:pt x="1105" y="331"/>
                  </a:lnTo>
                  <a:lnTo>
                    <a:pt x="1103" y="347"/>
                  </a:lnTo>
                  <a:lnTo>
                    <a:pt x="1099" y="363"/>
                  </a:lnTo>
                  <a:lnTo>
                    <a:pt x="1094" y="379"/>
                  </a:lnTo>
                  <a:lnTo>
                    <a:pt x="1088" y="394"/>
                  </a:lnTo>
                  <a:lnTo>
                    <a:pt x="1081" y="409"/>
                  </a:lnTo>
                  <a:lnTo>
                    <a:pt x="1072" y="423"/>
                  </a:lnTo>
                  <a:lnTo>
                    <a:pt x="1062" y="438"/>
                  </a:lnTo>
                  <a:lnTo>
                    <a:pt x="1038" y="465"/>
                  </a:lnTo>
                  <a:lnTo>
                    <a:pt x="1011" y="491"/>
                  </a:lnTo>
                  <a:lnTo>
                    <a:pt x="979" y="515"/>
                  </a:lnTo>
                  <a:lnTo>
                    <a:pt x="943" y="537"/>
                  </a:lnTo>
                  <a:lnTo>
                    <a:pt x="904" y="557"/>
                  </a:lnTo>
                  <a:lnTo>
                    <a:pt x="862" y="575"/>
                  </a:lnTo>
                  <a:lnTo>
                    <a:pt x="816" y="591"/>
                  </a:lnTo>
                  <a:lnTo>
                    <a:pt x="768" y="604"/>
                  </a:lnTo>
                  <a:lnTo>
                    <a:pt x="717" y="615"/>
                  </a:lnTo>
                  <a:lnTo>
                    <a:pt x="664" y="622"/>
                  </a:lnTo>
                  <a:lnTo>
                    <a:pt x="609" y="627"/>
                  </a:lnTo>
                  <a:lnTo>
                    <a:pt x="553" y="629"/>
                  </a:lnTo>
                  <a:lnTo>
                    <a:pt x="497" y="627"/>
                  </a:lnTo>
                  <a:lnTo>
                    <a:pt x="442" y="622"/>
                  </a:lnTo>
                  <a:lnTo>
                    <a:pt x="389" y="615"/>
                  </a:lnTo>
                  <a:lnTo>
                    <a:pt x="338" y="604"/>
                  </a:lnTo>
                  <a:lnTo>
                    <a:pt x="290" y="591"/>
                  </a:lnTo>
                  <a:lnTo>
                    <a:pt x="245" y="576"/>
                  </a:lnTo>
                  <a:lnTo>
                    <a:pt x="202" y="557"/>
                  </a:lnTo>
                  <a:lnTo>
                    <a:pt x="163" y="537"/>
                  </a:lnTo>
                  <a:lnTo>
                    <a:pt x="127" y="515"/>
                  </a:lnTo>
                  <a:lnTo>
                    <a:pt x="95" y="491"/>
                  </a:lnTo>
                  <a:lnTo>
                    <a:pt x="68" y="465"/>
                  </a:lnTo>
                  <a:lnTo>
                    <a:pt x="44" y="438"/>
                  </a:lnTo>
                  <a:lnTo>
                    <a:pt x="34" y="423"/>
                  </a:lnTo>
                  <a:lnTo>
                    <a:pt x="26" y="409"/>
                  </a:lnTo>
                  <a:lnTo>
                    <a:pt x="18" y="394"/>
                  </a:lnTo>
                  <a:lnTo>
                    <a:pt x="12" y="379"/>
                  </a:lnTo>
                  <a:lnTo>
                    <a:pt x="7" y="363"/>
                  </a:lnTo>
                  <a:lnTo>
                    <a:pt x="3" y="347"/>
                  </a:lnTo>
                  <a:lnTo>
                    <a:pt x="1" y="331"/>
                  </a:lnTo>
                  <a:lnTo>
                    <a:pt x="0" y="313"/>
                  </a:lnTo>
                  <a:lnTo>
                    <a:pt x="4" y="312"/>
                  </a:lnTo>
                  <a:lnTo>
                    <a:pt x="4" y="330"/>
                  </a:lnTo>
                  <a:lnTo>
                    <a:pt x="4" y="330"/>
                  </a:lnTo>
                  <a:lnTo>
                    <a:pt x="7" y="346"/>
                  </a:lnTo>
                  <a:lnTo>
                    <a:pt x="7" y="346"/>
                  </a:lnTo>
                  <a:lnTo>
                    <a:pt x="10" y="362"/>
                  </a:lnTo>
                  <a:lnTo>
                    <a:pt x="10" y="361"/>
                  </a:lnTo>
                  <a:lnTo>
                    <a:pt x="15" y="377"/>
                  </a:lnTo>
                  <a:lnTo>
                    <a:pt x="15" y="377"/>
                  </a:lnTo>
                  <a:lnTo>
                    <a:pt x="21" y="392"/>
                  </a:lnTo>
                  <a:lnTo>
                    <a:pt x="21" y="392"/>
                  </a:lnTo>
                  <a:lnTo>
                    <a:pt x="28" y="406"/>
                  </a:lnTo>
                  <a:lnTo>
                    <a:pt x="28" y="406"/>
                  </a:lnTo>
                  <a:lnTo>
                    <a:pt x="37" y="420"/>
                  </a:lnTo>
                  <a:lnTo>
                    <a:pt x="37" y="420"/>
                  </a:lnTo>
                  <a:lnTo>
                    <a:pt x="47" y="435"/>
                  </a:lnTo>
                  <a:lnTo>
                    <a:pt x="47" y="434"/>
                  </a:lnTo>
                  <a:lnTo>
                    <a:pt x="70" y="462"/>
                  </a:lnTo>
                  <a:lnTo>
                    <a:pt x="69" y="462"/>
                  </a:lnTo>
                  <a:lnTo>
                    <a:pt x="97" y="487"/>
                  </a:lnTo>
                  <a:lnTo>
                    <a:pt x="97" y="487"/>
                  </a:lnTo>
                  <a:lnTo>
                    <a:pt x="129" y="512"/>
                  </a:lnTo>
                  <a:lnTo>
                    <a:pt x="129" y="511"/>
                  </a:lnTo>
                  <a:lnTo>
                    <a:pt x="164" y="533"/>
                  </a:lnTo>
                  <a:lnTo>
                    <a:pt x="164" y="533"/>
                  </a:lnTo>
                  <a:lnTo>
                    <a:pt x="203" y="553"/>
                  </a:lnTo>
                  <a:lnTo>
                    <a:pt x="203" y="553"/>
                  </a:lnTo>
                  <a:lnTo>
                    <a:pt x="246" y="571"/>
                  </a:lnTo>
                  <a:lnTo>
                    <a:pt x="245" y="571"/>
                  </a:lnTo>
                  <a:lnTo>
                    <a:pt x="291" y="587"/>
                  </a:lnTo>
                  <a:lnTo>
                    <a:pt x="291" y="587"/>
                  </a:lnTo>
                  <a:lnTo>
                    <a:pt x="339" y="600"/>
                  </a:lnTo>
                  <a:lnTo>
                    <a:pt x="339" y="600"/>
                  </a:lnTo>
                  <a:lnTo>
                    <a:pt x="390" y="611"/>
                  </a:lnTo>
                  <a:lnTo>
                    <a:pt x="389" y="611"/>
                  </a:lnTo>
                  <a:lnTo>
                    <a:pt x="442" y="618"/>
                  </a:lnTo>
                  <a:lnTo>
                    <a:pt x="442" y="618"/>
                  </a:lnTo>
                  <a:lnTo>
                    <a:pt x="497" y="623"/>
                  </a:lnTo>
                  <a:lnTo>
                    <a:pt x="497" y="623"/>
                  </a:lnTo>
                  <a:lnTo>
                    <a:pt x="553" y="624"/>
                  </a:lnTo>
                  <a:lnTo>
                    <a:pt x="553" y="624"/>
                  </a:lnTo>
                  <a:lnTo>
                    <a:pt x="609" y="623"/>
                  </a:lnTo>
                  <a:lnTo>
                    <a:pt x="609" y="623"/>
                  </a:lnTo>
                  <a:lnTo>
                    <a:pt x="664" y="618"/>
                  </a:lnTo>
                  <a:lnTo>
                    <a:pt x="664" y="618"/>
                  </a:lnTo>
                  <a:lnTo>
                    <a:pt x="717" y="611"/>
                  </a:lnTo>
                  <a:lnTo>
                    <a:pt x="717" y="611"/>
                  </a:lnTo>
                  <a:lnTo>
                    <a:pt x="767" y="600"/>
                  </a:lnTo>
                  <a:lnTo>
                    <a:pt x="767" y="600"/>
                  </a:lnTo>
                  <a:lnTo>
                    <a:pt x="815" y="587"/>
                  </a:lnTo>
                  <a:lnTo>
                    <a:pt x="815" y="587"/>
                  </a:lnTo>
                  <a:lnTo>
                    <a:pt x="861" y="571"/>
                  </a:lnTo>
                  <a:lnTo>
                    <a:pt x="861" y="571"/>
                  </a:lnTo>
                  <a:lnTo>
                    <a:pt x="903" y="553"/>
                  </a:lnTo>
                  <a:lnTo>
                    <a:pt x="903" y="553"/>
                  </a:lnTo>
                  <a:lnTo>
                    <a:pt x="942" y="533"/>
                  </a:lnTo>
                  <a:lnTo>
                    <a:pt x="942" y="533"/>
                  </a:lnTo>
                  <a:lnTo>
                    <a:pt x="978" y="511"/>
                  </a:lnTo>
                  <a:lnTo>
                    <a:pt x="978" y="512"/>
                  </a:lnTo>
                  <a:lnTo>
                    <a:pt x="1009" y="487"/>
                  </a:lnTo>
                  <a:lnTo>
                    <a:pt x="1009" y="487"/>
                  </a:lnTo>
                  <a:lnTo>
                    <a:pt x="1037" y="462"/>
                  </a:lnTo>
                  <a:lnTo>
                    <a:pt x="1036" y="462"/>
                  </a:lnTo>
                  <a:lnTo>
                    <a:pt x="1060" y="434"/>
                  </a:lnTo>
                  <a:lnTo>
                    <a:pt x="1060" y="435"/>
                  </a:lnTo>
                  <a:lnTo>
                    <a:pt x="1069" y="420"/>
                  </a:lnTo>
                  <a:lnTo>
                    <a:pt x="1069" y="420"/>
                  </a:lnTo>
                  <a:lnTo>
                    <a:pt x="1078" y="406"/>
                  </a:lnTo>
                  <a:lnTo>
                    <a:pt x="1078" y="406"/>
                  </a:lnTo>
                  <a:lnTo>
                    <a:pt x="1085" y="392"/>
                  </a:lnTo>
                  <a:lnTo>
                    <a:pt x="1085" y="392"/>
                  </a:lnTo>
                  <a:lnTo>
                    <a:pt x="1091" y="377"/>
                  </a:lnTo>
                  <a:lnTo>
                    <a:pt x="1091" y="377"/>
                  </a:lnTo>
                  <a:lnTo>
                    <a:pt x="1096" y="361"/>
                  </a:lnTo>
                  <a:lnTo>
                    <a:pt x="1096" y="362"/>
                  </a:lnTo>
                  <a:lnTo>
                    <a:pt x="1100" y="346"/>
                  </a:lnTo>
                  <a:lnTo>
                    <a:pt x="1100" y="346"/>
                  </a:lnTo>
                  <a:lnTo>
                    <a:pt x="1102" y="330"/>
                  </a:lnTo>
                  <a:lnTo>
                    <a:pt x="1101" y="330"/>
                  </a:lnTo>
                  <a:lnTo>
                    <a:pt x="1102" y="315"/>
                  </a:lnTo>
                  <a:lnTo>
                    <a:pt x="1102" y="315"/>
                  </a:lnTo>
                  <a:lnTo>
                    <a:pt x="1101" y="299"/>
                  </a:lnTo>
                  <a:lnTo>
                    <a:pt x="1102" y="299"/>
                  </a:lnTo>
                  <a:lnTo>
                    <a:pt x="1100" y="283"/>
                  </a:lnTo>
                  <a:lnTo>
                    <a:pt x="1100" y="283"/>
                  </a:lnTo>
                  <a:lnTo>
                    <a:pt x="1096" y="268"/>
                  </a:lnTo>
                  <a:lnTo>
                    <a:pt x="1096" y="268"/>
                  </a:lnTo>
                  <a:lnTo>
                    <a:pt x="1091" y="253"/>
                  </a:lnTo>
                  <a:lnTo>
                    <a:pt x="1091" y="253"/>
                  </a:lnTo>
                  <a:lnTo>
                    <a:pt x="1085" y="238"/>
                  </a:lnTo>
                  <a:lnTo>
                    <a:pt x="1085" y="238"/>
                  </a:lnTo>
                  <a:lnTo>
                    <a:pt x="1078" y="223"/>
                  </a:lnTo>
                  <a:lnTo>
                    <a:pt x="1078" y="223"/>
                  </a:lnTo>
                  <a:lnTo>
                    <a:pt x="1069" y="209"/>
                  </a:lnTo>
                  <a:lnTo>
                    <a:pt x="1069" y="209"/>
                  </a:lnTo>
                  <a:lnTo>
                    <a:pt x="1060" y="195"/>
                  </a:lnTo>
                  <a:lnTo>
                    <a:pt x="1060" y="195"/>
                  </a:lnTo>
                  <a:lnTo>
                    <a:pt x="1036" y="168"/>
                  </a:lnTo>
                  <a:lnTo>
                    <a:pt x="1037" y="168"/>
                  </a:lnTo>
                  <a:lnTo>
                    <a:pt x="1009" y="142"/>
                  </a:lnTo>
                  <a:lnTo>
                    <a:pt x="1009" y="142"/>
                  </a:lnTo>
                  <a:lnTo>
                    <a:pt x="978" y="118"/>
                  </a:lnTo>
                  <a:lnTo>
                    <a:pt x="978" y="118"/>
                  </a:lnTo>
                  <a:lnTo>
                    <a:pt x="942" y="96"/>
                  </a:lnTo>
                  <a:lnTo>
                    <a:pt x="942" y="96"/>
                  </a:lnTo>
                  <a:lnTo>
                    <a:pt x="903" y="76"/>
                  </a:lnTo>
                  <a:lnTo>
                    <a:pt x="903" y="76"/>
                  </a:lnTo>
                  <a:lnTo>
                    <a:pt x="861" y="58"/>
                  </a:lnTo>
                  <a:lnTo>
                    <a:pt x="861" y="58"/>
                  </a:lnTo>
                  <a:lnTo>
                    <a:pt x="815" y="42"/>
                  </a:lnTo>
                  <a:lnTo>
                    <a:pt x="815" y="42"/>
                  </a:lnTo>
                  <a:lnTo>
                    <a:pt x="767" y="29"/>
                  </a:lnTo>
                  <a:lnTo>
                    <a:pt x="767" y="29"/>
                  </a:lnTo>
                  <a:lnTo>
                    <a:pt x="717" y="19"/>
                  </a:lnTo>
                  <a:lnTo>
                    <a:pt x="717" y="19"/>
                  </a:lnTo>
                  <a:lnTo>
                    <a:pt x="664" y="11"/>
                  </a:lnTo>
                  <a:lnTo>
                    <a:pt x="664" y="11"/>
                  </a:lnTo>
                  <a:lnTo>
                    <a:pt x="609" y="6"/>
                  </a:lnTo>
                  <a:lnTo>
                    <a:pt x="609" y="6"/>
                  </a:lnTo>
                  <a:lnTo>
                    <a:pt x="553" y="5"/>
                  </a:lnTo>
                  <a:lnTo>
                    <a:pt x="553" y="5"/>
                  </a:lnTo>
                  <a:lnTo>
                    <a:pt x="497" y="6"/>
                  </a:lnTo>
                  <a:lnTo>
                    <a:pt x="497" y="6"/>
                  </a:lnTo>
                  <a:lnTo>
                    <a:pt x="442" y="11"/>
                  </a:lnTo>
                  <a:lnTo>
                    <a:pt x="442" y="11"/>
                  </a:lnTo>
                  <a:lnTo>
                    <a:pt x="389" y="19"/>
                  </a:lnTo>
                  <a:lnTo>
                    <a:pt x="390" y="19"/>
                  </a:lnTo>
                  <a:lnTo>
                    <a:pt x="339" y="29"/>
                  </a:lnTo>
                  <a:lnTo>
                    <a:pt x="339" y="29"/>
                  </a:lnTo>
                  <a:lnTo>
                    <a:pt x="291" y="42"/>
                  </a:lnTo>
                  <a:lnTo>
                    <a:pt x="291" y="42"/>
                  </a:lnTo>
                  <a:lnTo>
                    <a:pt x="245" y="58"/>
                  </a:lnTo>
                  <a:lnTo>
                    <a:pt x="245" y="58"/>
                  </a:lnTo>
                  <a:lnTo>
                    <a:pt x="203" y="76"/>
                  </a:lnTo>
                  <a:lnTo>
                    <a:pt x="203" y="76"/>
                  </a:lnTo>
                  <a:lnTo>
                    <a:pt x="164" y="96"/>
                  </a:lnTo>
                  <a:lnTo>
                    <a:pt x="164" y="96"/>
                  </a:lnTo>
                  <a:lnTo>
                    <a:pt x="129" y="118"/>
                  </a:lnTo>
                  <a:lnTo>
                    <a:pt x="129" y="118"/>
                  </a:lnTo>
                  <a:lnTo>
                    <a:pt x="97" y="142"/>
                  </a:lnTo>
                  <a:lnTo>
                    <a:pt x="97" y="142"/>
                  </a:lnTo>
                  <a:lnTo>
                    <a:pt x="69" y="168"/>
                  </a:lnTo>
                  <a:lnTo>
                    <a:pt x="70" y="168"/>
                  </a:lnTo>
                  <a:lnTo>
                    <a:pt x="47" y="195"/>
                  </a:lnTo>
                  <a:lnTo>
                    <a:pt x="47" y="195"/>
                  </a:lnTo>
                  <a:lnTo>
                    <a:pt x="37" y="209"/>
                  </a:lnTo>
                  <a:lnTo>
                    <a:pt x="37" y="209"/>
                  </a:lnTo>
                  <a:lnTo>
                    <a:pt x="28" y="223"/>
                  </a:lnTo>
                  <a:lnTo>
                    <a:pt x="28" y="223"/>
                  </a:lnTo>
                  <a:lnTo>
                    <a:pt x="21" y="238"/>
                  </a:lnTo>
                  <a:lnTo>
                    <a:pt x="21" y="238"/>
                  </a:lnTo>
                  <a:lnTo>
                    <a:pt x="15" y="253"/>
                  </a:lnTo>
                  <a:lnTo>
                    <a:pt x="15" y="253"/>
                  </a:lnTo>
                  <a:lnTo>
                    <a:pt x="10" y="268"/>
                  </a:lnTo>
                  <a:lnTo>
                    <a:pt x="10" y="268"/>
                  </a:lnTo>
                  <a:lnTo>
                    <a:pt x="7" y="283"/>
                  </a:lnTo>
                  <a:lnTo>
                    <a:pt x="7" y="283"/>
                  </a:lnTo>
                  <a:lnTo>
                    <a:pt x="4" y="299"/>
                  </a:lnTo>
                  <a:lnTo>
                    <a:pt x="4" y="299"/>
                  </a:lnTo>
                  <a:lnTo>
                    <a:pt x="4" y="317"/>
                  </a:lnTo>
                  <a:lnTo>
                    <a:pt x="0" y="3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4" name="Freeform 44"/>
            <p:cNvSpPr>
              <a:spLocks/>
            </p:cNvSpPr>
            <p:nvPr/>
          </p:nvSpPr>
          <p:spPr bwMode="auto">
            <a:xfrm>
              <a:off x="6361114" y="4148137"/>
              <a:ext cx="2251801" cy="990600"/>
            </a:xfrm>
            <a:custGeom>
              <a:avLst/>
              <a:gdLst>
                <a:gd name="T0" fmla="*/ 0 w 5442"/>
                <a:gd name="T1" fmla="*/ 1134 h 2268"/>
                <a:gd name="T2" fmla="*/ 2721 w 5442"/>
                <a:gd name="T3" fmla="*/ 0 h 2268"/>
                <a:gd name="T4" fmla="*/ 5442 w 5442"/>
                <a:gd name="T5" fmla="*/ 1134 h 2268"/>
                <a:gd name="T6" fmla="*/ 5442 w 5442"/>
                <a:gd name="T7" fmla="*/ 1134 h 2268"/>
                <a:gd name="T8" fmla="*/ 2721 w 5442"/>
                <a:gd name="T9" fmla="*/ 2268 h 2268"/>
                <a:gd name="T10" fmla="*/ 0 w 5442"/>
                <a:gd name="T11" fmla="*/ 1134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2" h="2268">
                  <a:moveTo>
                    <a:pt x="0" y="1134"/>
                  </a:moveTo>
                  <a:cubicBezTo>
                    <a:pt x="0" y="508"/>
                    <a:pt x="1218" y="0"/>
                    <a:pt x="2721" y="0"/>
                  </a:cubicBezTo>
                  <a:cubicBezTo>
                    <a:pt x="4224" y="0"/>
                    <a:pt x="5442" y="508"/>
                    <a:pt x="5442" y="1134"/>
                  </a:cubicBezTo>
                  <a:cubicBezTo>
                    <a:pt x="5442" y="1134"/>
                    <a:pt x="5442" y="1134"/>
                    <a:pt x="5442" y="1134"/>
                  </a:cubicBezTo>
                  <a:cubicBezTo>
                    <a:pt x="5442" y="1760"/>
                    <a:pt x="4224" y="2268"/>
                    <a:pt x="2721" y="2268"/>
                  </a:cubicBezTo>
                  <a:cubicBezTo>
                    <a:pt x="1218" y="2268"/>
                    <a:pt x="0" y="1760"/>
                    <a:pt x="0" y="1134"/>
                  </a:cubicBezTo>
                </a:path>
              </a:pathLst>
            </a:cu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5" name="Freeform 45"/>
            <p:cNvSpPr>
              <a:spLocks/>
            </p:cNvSpPr>
            <p:nvPr/>
          </p:nvSpPr>
          <p:spPr bwMode="auto">
            <a:xfrm>
              <a:off x="6361114" y="4148137"/>
              <a:ext cx="2251801" cy="990600"/>
            </a:xfrm>
            <a:custGeom>
              <a:avLst/>
              <a:gdLst>
                <a:gd name="T0" fmla="*/ 0 w 1102"/>
                <a:gd name="T1" fmla="*/ 312 h 624"/>
                <a:gd name="T2" fmla="*/ 551 w 1102"/>
                <a:gd name="T3" fmla="*/ 0 h 624"/>
                <a:gd name="T4" fmla="*/ 1102 w 1102"/>
                <a:gd name="T5" fmla="*/ 312 h 624"/>
                <a:gd name="T6" fmla="*/ 1102 w 1102"/>
                <a:gd name="T7" fmla="*/ 312 h 624"/>
                <a:gd name="T8" fmla="*/ 551 w 1102"/>
                <a:gd name="T9" fmla="*/ 624 h 624"/>
                <a:gd name="T10" fmla="*/ 0 w 1102"/>
                <a:gd name="T11" fmla="*/ 312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2" h="624">
                  <a:moveTo>
                    <a:pt x="0" y="312"/>
                  </a:moveTo>
                  <a:cubicBezTo>
                    <a:pt x="0" y="140"/>
                    <a:pt x="246" y="0"/>
                    <a:pt x="551" y="0"/>
                  </a:cubicBezTo>
                  <a:cubicBezTo>
                    <a:pt x="855" y="0"/>
                    <a:pt x="1102" y="140"/>
                    <a:pt x="1102" y="312"/>
                  </a:cubicBezTo>
                  <a:cubicBezTo>
                    <a:pt x="1102" y="312"/>
                    <a:pt x="1102" y="312"/>
                    <a:pt x="1102" y="312"/>
                  </a:cubicBezTo>
                  <a:cubicBezTo>
                    <a:pt x="1102" y="484"/>
                    <a:pt x="855" y="624"/>
                    <a:pt x="551" y="624"/>
                  </a:cubicBezTo>
                  <a:cubicBezTo>
                    <a:pt x="246" y="624"/>
                    <a:pt x="0" y="484"/>
                    <a:pt x="0" y="312"/>
                  </a:cubicBezTo>
                </a:path>
              </a:pathLst>
            </a:custGeom>
            <a:noFill/>
            <a:ln w="3175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6" name="Rectangle 46"/>
            <p:cNvSpPr>
              <a:spLocks noChangeArrowheads="1"/>
            </p:cNvSpPr>
            <p:nvPr/>
          </p:nvSpPr>
          <p:spPr bwMode="auto">
            <a:xfrm>
              <a:off x="7041559" y="4421187"/>
              <a:ext cx="882739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400" b="1" i="0" u="none" strike="noStrike" cap="none" normalizeH="0" baseline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Dialing</a:t>
              </a:r>
              <a:endParaRPr kumimoji="0" lang="tr-TR" altLang="tr-T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Line 47"/>
            <p:cNvSpPr>
              <a:spLocks noChangeShapeType="1"/>
            </p:cNvSpPr>
            <p:nvPr/>
          </p:nvSpPr>
          <p:spPr bwMode="auto">
            <a:xfrm>
              <a:off x="4058228" y="4643437"/>
              <a:ext cx="2221151" cy="0"/>
            </a:xfrm>
            <a:prstGeom prst="line">
              <a:avLst/>
            </a:prstGeom>
            <a:noFill/>
            <a:ln w="11113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6267119" y="4594224"/>
              <a:ext cx="93995" cy="98425"/>
            </a:xfrm>
            <a:custGeom>
              <a:avLst/>
              <a:gdLst>
                <a:gd name="T0" fmla="*/ 0 w 46"/>
                <a:gd name="T1" fmla="*/ 0 h 62"/>
                <a:gd name="T2" fmla="*/ 46 w 46"/>
                <a:gd name="T3" fmla="*/ 31 h 62"/>
                <a:gd name="T4" fmla="*/ 0 w 46"/>
                <a:gd name="T5" fmla="*/ 62 h 62"/>
                <a:gd name="T6" fmla="*/ 0 w 46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62">
                  <a:moveTo>
                    <a:pt x="0" y="0"/>
                  </a:moveTo>
                  <a:lnTo>
                    <a:pt x="46" y="31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9" name="Rectangle 49"/>
            <p:cNvSpPr>
              <a:spLocks noChangeArrowheads="1"/>
            </p:cNvSpPr>
            <p:nvPr/>
          </p:nvSpPr>
          <p:spPr bwMode="auto">
            <a:xfrm>
              <a:off x="4148137" y="4764087"/>
              <a:ext cx="177569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400" b="1" i="0" u="none" strike="noStrike" cap="none" normalizeH="0" baseline="0" dirty="0" err="1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Push</a:t>
              </a:r>
              <a:r>
                <a:rPr kumimoji="0" lang="tr-TR" altLang="tr-TR" sz="2400" b="1" i="0" u="none" strike="noStrike" cap="none" normalizeH="0" baseline="0" dirty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 a </a:t>
              </a:r>
              <a:r>
                <a:rPr kumimoji="0" lang="tr-TR" altLang="tr-TR" sz="2400" b="1" i="0" u="none" strike="noStrike" cap="none" normalizeH="0" baseline="0" dirty="0" err="1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button</a:t>
              </a:r>
              <a:endParaRPr kumimoji="0" lang="tr-TR" altLang="tr-T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90064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51063" y="139279"/>
                <a:ext cx="11324026" cy="6625433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/>
                  <a:t>To compute 3D function</a:t>
                </a:r>
                <a:r>
                  <a:rPr lang="tr-TR" sz="2000" b="1" dirty="0"/>
                  <a:t> </a:t>
                </a:r>
                <a:r>
                  <a:rPr lang="en-US" sz="2000" b="1" dirty="0"/>
                  <a:t>points</a:t>
                </a:r>
                <a:r>
                  <a:rPr lang="tr-TR" sz="2000" b="1" dirty="0"/>
                  <a:t> (data, </a:t>
                </a:r>
                <a:r>
                  <a:rPr lang="tr-TR" sz="2000" b="1" dirty="0" err="1"/>
                  <a:t>functional</a:t>
                </a:r>
                <a:r>
                  <a:rPr lang="tr-TR" sz="2000" b="1" dirty="0"/>
                  <a:t> &amp; </a:t>
                </a:r>
                <a:r>
                  <a:rPr lang="tr-TR" sz="2000" b="1" dirty="0" err="1"/>
                  <a:t>control</a:t>
                </a:r>
                <a:r>
                  <a:rPr lang="tr-TR" sz="2000" b="1" dirty="0"/>
                  <a:t>)</a:t>
                </a:r>
                <a:r>
                  <a:rPr lang="en-US" sz="2000" b="1" dirty="0"/>
                  <a:t> 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tr-TR" sz="2000" b="1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tr-TR" sz="2000" b="1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Each complexity weighted value is computed using: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 err="1">
                    <a:highlight>
                      <a:srgbClr val="00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000" b="1" baseline="-25000" dirty="0" err="1">
                    <a:highlight>
                      <a:srgbClr val="00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wv</a:t>
                </a:r>
                <a:r>
                  <a:rPr lang="en-US" sz="2000" b="1" dirty="0">
                    <a:highlight>
                      <a:srgbClr val="00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𝒊𝒍</m:t>
                        </m:r>
                      </m:sub>
                    </m:sSub>
                  </m:oMath>
                </a14:m>
                <a:r>
                  <a:rPr lang="en-US" sz="2000" b="1" dirty="0">
                    <a:highlight>
                      <a:srgbClr val="00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𝒊𝒍</m:t>
                        </m:r>
                      </m:sub>
                    </m:sSub>
                    <m:r>
                      <a:rPr lang="en-US" sz="2000" b="1" i="1" smtClean="0">
                        <a:highlight>
                          <a:srgbClr val="00FF00"/>
                        </a:highlight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r>
                      <a:rPr lang="en-US" sz="2000" b="1" i="1" smtClean="0">
                        <a:highlight>
                          <a:srgbClr val="00FF00"/>
                        </a:highlight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𝒉</m:t>
                        </m:r>
                      </m:sub>
                    </m:sSub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𝒉</m:t>
                        </m:r>
                      </m:sub>
                    </m:sSub>
                  </m:oMath>
                </a14:m>
                <a:endParaRPr lang="en-US" sz="2000" b="1" dirty="0">
                  <a:highlight>
                    <a:srgbClr val="00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highlight>
                              <a:srgbClr val="FF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𝒊𝒍</m:t>
                        </m:r>
                      </m:sub>
                    </m:sSub>
                  </m:oMath>
                </a14:m>
                <a:r>
                  <a:rPr lang="en-US" sz="2000" b="1" dirty="0">
                    <a:highlight>
                      <a:srgbClr val="FF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highlight>
                              <a:srgbClr val="FF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𝒊𝒂</m:t>
                        </m:r>
                      </m:sub>
                    </m:sSub>
                    <m:r>
                      <a:rPr lang="en-US" sz="2000" b="1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1" i="1">
                            <a:highlight>
                              <a:srgbClr val="FF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𝒊𝒉</m:t>
                        </m:r>
                      </m:sub>
                    </m:sSub>
                    <m:r>
                      <a:rPr lang="en-US" sz="2000" b="1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𝒏𝒐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𝒐𝒄𝒄𝒖𝒓𝒂𝒏𝒄𝒆𝒔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𝒆𝒍𝒆𝒎𝒆𝒏𝒕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tr-TR" sz="2000" b="1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𝒍𝒊𝒌𝒆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𝒐𝒖𝒕𝒑𝒖𝒕𝒔</m:t>
                        </m:r>
                      </m:e>
                    </m:d>
                    <m:r>
                      <a:rPr lang="en-US" sz="2000" b="1" i="1">
                        <a:latin typeface="Cambria Math" panose="02040503050406030204" pitchFamily="18" charset="0"/>
                      </a:rPr>
                      <m:t>𝒇𝒐𝒓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𝒆𝒂𝒄𝒉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1" i="1" smtClean="0">
                        <a:latin typeface="Cambria Math" panose="02040503050406030204" pitchFamily="18" charset="0"/>
                      </a:rPr>
                      <m:t>𝑪𝒐𝒎𝒑𝒍𝒆𝒙𝒊𝒕𝒚</m:t>
                    </m:r>
                    <m:r>
                      <a:rPr lang="tr-TR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𝒍𝒆𝒗𝒆𝒍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𝒐𝒇</m:t>
                    </m:r>
                  </m:oMath>
                </a14:m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00000"/>
                  </a:lnSpc>
                </a:pPr>
                <a:r>
                  <a:rPr lang="en-US" sz="2000" b="1" dirty="0">
                    <a:highlight>
                      <a:srgbClr val="FFFF00"/>
                    </a:highlight>
                    <a:latin typeface="Cambria" panose="02040503050406030204" pitchFamily="18" charset="0"/>
                    <a:cs typeface="Arial" panose="020B0604020202020204" pitchFamily="34" charset="0"/>
                  </a:rPr>
                  <a:t>l=low , </a:t>
                </a:r>
                <a:endParaRPr lang="tr-TR" sz="2000" b="1" dirty="0">
                  <a:highlight>
                    <a:srgbClr val="FFFF00"/>
                  </a:highlight>
                  <a:latin typeface="Cambria" panose="02040503050406030204" pitchFamily="18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00000"/>
                  </a:lnSpc>
                </a:pPr>
                <a:r>
                  <a:rPr lang="en-US" sz="2000" b="1" dirty="0">
                    <a:highlight>
                      <a:srgbClr val="FFFF00"/>
                    </a:highlight>
                    <a:latin typeface="Cambria" panose="02040503050406030204" pitchFamily="18" charset="0"/>
                    <a:cs typeface="Arial" panose="020B0604020202020204" pitchFamily="34" charset="0"/>
                  </a:rPr>
                  <a:t>a=average, </a:t>
                </a:r>
                <a:endParaRPr lang="tr-TR" sz="2000" b="1" dirty="0">
                  <a:highlight>
                    <a:srgbClr val="FFFF00"/>
                  </a:highlight>
                  <a:latin typeface="Cambria" panose="02040503050406030204" pitchFamily="18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00000"/>
                  </a:lnSpc>
                </a:pPr>
                <a:r>
                  <a:rPr lang="en-US" sz="2000" b="1" dirty="0">
                    <a:highlight>
                      <a:srgbClr val="FFFF00"/>
                    </a:highlight>
                    <a:latin typeface="Cambria" panose="02040503050406030204" pitchFamily="18" charset="0"/>
                    <a:cs typeface="Arial" panose="020B0604020202020204" pitchFamily="34" charset="0"/>
                  </a:rPr>
                  <a:t>h=high</a:t>
                </a:r>
                <a:endParaRPr lang="tr-TR" sz="2000" b="1" dirty="0">
                  <a:highlight>
                    <a:srgbClr val="FFFF00"/>
                  </a:highlight>
                  <a:latin typeface="Cambria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𝒊𝒍</m:t>
                          </m:r>
                        </m:sub>
                      </m:sSub>
                      <m:r>
                        <a:rPr lang="tr-TR" sz="2000" b="1" i="1"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𝒊𝒂</m:t>
                          </m:r>
                        </m:sub>
                      </m:sSub>
                      <m:r>
                        <a:rPr lang="tr-TR" sz="2000" b="1" i="1">
                          <a:latin typeface="Cambria Math" panose="02040503050406030204" pitchFamily="18" charset="0"/>
                        </a:rPr>
                        <m:t> , </m:t>
                      </m:r>
                      <m:sSub>
                        <m:sSub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𝒊𝒉</m:t>
                          </m:r>
                        </m:sub>
                      </m:sSub>
                      <m:r>
                        <a:rPr lang="tr-TR" sz="2000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tr-TR" sz="200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tr-TR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sz="2000">
                          <a:latin typeface="Cambria Math" panose="02040503050406030204" pitchFamily="18" charset="0"/>
                        </a:rPr>
                        <m:t>corresponding</m:t>
                      </m:r>
                      <m:r>
                        <a:rPr lang="tr-TR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sz="2000">
                          <a:latin typeface="Cambria Math" panose="02040503050406030204" pitchFamily="18" charset="0"/>
                        </a:rPr>
                        <m:t>weights</m:t>
                      </m:r>
                      <m:r>
                        <a:rPr lang="tr-TR" sz="200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tr-T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1063" y="139279"/>
                <a:ext cx="11324026" cy="6625433"/>
              </a:xfrm>
              <a:blipFill>
                <a:blip r:embed="rId2"/>
                <a:stretch>
                  <a:fillRect l="-538" t="-5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984607" y="817680"/>
            <a:ext cx="9150350" cy="3154363"/>
            <a:chOff x="666" y="496"/>
            <a:chExt cx="5764" cy="1987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666" y="496"/>
              <a:ext cx="5764" cy="1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171" y="1305"/>
              <a:ext cx="292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Index: I + O + Q + F + E + T + R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922" y="1421"/>
              <a:ext cx="7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591" y="990"/>
              <a:ext cx="483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591" y="990"/>
              <a:ext cx="483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662" y="1019"/>
              <a:ext cx="426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inputs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854" y="1844"/>
              <a:ext cx="599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854" y="1844"/>
              <a:ext cx="599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937" y="1872"/>
              <a:ext cx="51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outputs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82" y="508"/>
              <a:ext cx="662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182" y="508"/>
              <a:ext cx="662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277" y="537"/>
              <a:ext cx="55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inquiries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120" y="2238"/>
              <a:ext cx="1497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120" y="2238"/>
              <a:ext cx="1497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213" y="2265"/>
              <a:ext cx="115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internal</a:t>
              </a:r>
              <a:r>
                <a:rPr kumimoji="0" lang="tr-TR" altLang="tr-TR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data </a:t>
              </a:r>
              <a:r>
                <a:rPr kumimoji="0" lang="tr-TR" altLang="tr-TR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structures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823" y="818"/>
              <a:ext cx="798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823" y="818"/>
              <a:ext cx="798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869" y="844"/>
              <a:ext cx="800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external</a:t>
              </a:r>
              <a:r>
                <a:rPr kumimoji="0" lang="tr-TR" altLang="tr-TR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tr-TR" altLang="tr-TR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files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4088" y="1844"/>
              <a:ext cx="911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088" y="1844"/>
              <a:ext cx="911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126" y="1872"/>
              <a:ext cx="93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transformation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349" y="1307"/>
              <a:ext cx="1070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5349" y="1307"/>
              <a:ext cx="1070" cy="261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5438" y="1357"/>
              <a:ext cx="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state </a:t>
              </a:r>
              <a:r>
                <a:rPr kumimoji="0" lang="tr-TR" altLang="tr-TR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</a:t>
              </a:r>
              <a:r>
                <a:rPr kumimoji="0" lang="en-US" altLang="tr-TR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</a:t>
              </a:r>
              <a:r>
                <a:rPr kumimoji="0" lang="tr-TR" altLang="tr-TR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ansitions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4730" y="1438"/>
              <a:ext cx="573" cy="1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296" y="1414"/>
              <a:ext cx="53" cy="48"/>
            </a:xfrm>
            <a:custGeom>
              <a:avLst/>
              <a:gdLst>
                <a:gd name="T0" fmla="*/ 0 w 53"/>
                <a:gd name="T1" fmla="*/ 0 h 48"/>
                <a:gd name="T2" fmla="*/ 53 w 53"/>
                <a:gd name="T3" fmla="*/ 24 h 48"/>
                <a:gd name="T4" fmla="*/ 0 w 53"/>
                <a:gd name="T5" fmla="*/ 48 h 48"/>
                <a:gd name="T6" fmla="*/ 0 w 53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0" y="0"/>
                  </a:moveTo>
                  <a:lnTo>
                    <a:pt x="53" y="24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322" y="1554"/>
              <a:ext cx="0" cy="20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4286" y="1764"/>
              <a:ext cx="71" cy="80"/>
            </a:xfrm>
            <a:custGeom>
              <a:avLst/>
              <a:gdLst>
                <a:gd name="T0" fmla="*/ 53 w 53"/>
                <a:gd name="T1" fmla="*/ 0 h 48"/>
                <a:gd name="T2" fmla="*/ 26 w 53"/>
                <a:gd name="T3" fmla="*/ 48 h 48"/>
                <a:gd name="T4" fmla="*/ 0 w 53"/>
                <a:gd name="T5" fmla="*/ 0 h 48"/>
                <a:gd name="T6" fmla="*/ 53 w 53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53" y="0"/>
                  </a:moveTo>
                  <a:lnTo>
                    <a:pt x="26" y="48"/>
                  </a:lnTo>
                  <a:lnTo>
                    <a:pt x="0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4031" y="1115"/>
              <a:ext cx="0" cy="19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4013" y="1068"/>
              <a:ext cx="53" cy="48"/>
            </a:xfrm>
            <a:custGeom>
              <a:avLst/>
              <a:gdLst>
                <a:gd name="T0" fmla="*/ 0 w 53"/>
                <a:gd name="T1" fmla="*/ 48 h 48"/>
                <a:gd name="T2" fmla="*/ 26 w 53"/>
                <a:gd name="T3" fmla="*/ 0 h 48"/>
                <a:gd name="T4" fmla="*/ 53 w 53"/>
                <a:gd name="T5" fmla="*/ 48 h 48"/>
                <a:gd name="T6" fmla="*/ 0 w 53"/>
                <a:gd name="T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0" y="48"/>
                  </a:moveTo>
                  <a:lnTo>
                    <a:pt x="26" y="0"/>
                  </a:lnTo>
                  <a:lnTo>
                    <a:pt x="53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H="1">
              <a:off x="3726" y="1619"/>
              <a:ext cx="1" cy="56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3702" y="2190"/>
              <a:ext cx="53" cy="48"/>
            </a:xfrm>
            <a:custGeom>
              <a:avLst/>
              <a:gdLst>
                <a:gd name="T0" fmla="*/ 53 w 53"/>
                <a:gd name="T1" fmla="*/ 0 h 48"/>
                <a:gd name="T2" fmla="*/ 27 w 53"/>
                <a:gd name="T3" fmla="*/ 48 h 48"/>
                <a:gd name="T4" fmla="*/ 0 w 53"/>
                <a:gd name="T5" fmla="*/ 0 h 48"/>
                <a:gd name="T6" fmla="*/ 53 w 53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53" y="0"/>
                  </a:moveTo>
                  <a:lnTo>
                    <a:pt x="27" y="48"/>
                  </a:lnTo>
                  <a:lnTo>
                    <a:pt x="0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V="1">
              <a:off x="3506" y="763"/>
              <a:ext cx="6" cy="48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486" y="721"/>
              <a:ext cx="53" cy="49"/>
            </a:xfrm>
            <a:custGeom>
              <a:avLst/>
              <a:gdLst>
                <a:gd name="T0" fmla="*/ 0 w 53"/>
                <a:gd name="T1" fmla="*/ 48 h 49"/>
                <a:gd name="T2" fmla="*/ 27 w 53"/>
                <a:gd name="T3" fmla="*/ 0 h 49"/>
                <a:gd name="T4" fmla="*/ 53 w 53"/>
                <a:gd name="T5" fmla="*/ 49 h 49"/>
                <a:gd name="T6" fmla="*/ 0 w 53"/>
                <a:gd name="T7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9">
                  <a:moveTo>
                    <a:pt x="0" y="48"/>
                  </a:moveTo>
                  <a:lnTo>
                    <a:pt x="27" y="0"/>
                  </a:lnTo>
                  <a:lnTo>
                    <a:pt x="53" y="49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3153" y="1583"/>
              <a:ext cx="0" cy="21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126" y="1796"/>
              <a:ext cx="54" cy="48"/>
            </a:xfrm>
            <a:custGeom>
              <a:avLst/>
              <a:gdLst>
                <a:gd name="T0" fmla="*/ 54 w 54"/>
                <a:gd name="T1" fmla="*/ 0 h 48"/>
                <a:gd name="T2" fmla="*/ 27 w 54"/>
                <a:gd name="T3" fmla="*/ 48 h 48"/>
                <a:gd name="T4" fmla="*/ 0 w 54"/>
                <a:gd name="T5" fmla="*/ 0 h 48"/>
                <a:gd name="T6" fmla="*/ 54 w 5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48">
                  <a:moveTo>
                    <a:pt x="54" y="0"/>
                  </a:moveTo>
                  <a:lnTo>
                    <a:pt x="27" y="48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2832" y="1245"/>
              <a:ext cx="0" cy="4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806" y="1203"/>
              <a:ext cx="53" cy="48"/>
            </a:xfrm>
            <a:custGeom>
              <a:avLst/>
              <a:gdLst>
                <a:gd name="T0" fmla="*/ 0 w 53"/>
                <a:gd name="T1" fmla="*/ 48 h 48"/>
                <a:gd name="T2" fmla="*/ 26 w 53"/>
                <a:gd name="T3" fmla="*/ 0 h 48"/>
                <a:gd name="T4" fmla="*/ 53 w 53"/>
                <a:gd name="T5" fmla="*/ 48 h 48"/>
                <a:gd name="T6" fmla="*/ 0 w 53"/>
                <a:gd name="T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0" y="48"/>
                  </a:moveTo>
                  <a:lnTo>
                    <a:pt x="26" y="0"/>
                  </a:lnTo>
                  <a:lnTo>
                    <a:pt x="53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693" y="1796"/>
              <a:ext cx="1957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693" y="1796"/>
              <a:ext cx="1957" cy="261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741" y="1849"/>
              <a:ext cx="19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Complexity</a:t>
              </a:r>
              <a:r>
                <a:rPr kumimoji="0" lang="tr-TR" altLang="tr-TR" sz="15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tr-TR" altLang="tr-TR" sz="15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Weighted</a:t>
              </a:r>
              <a:r>
                <a:rPr kumimoji="0" lang="tr-TR" altLang="tr-TR" sz="15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tr-TR" altLang="tr-TR" sz="15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Values</a:t>
              </a:r>
              <a:r>
                <a:rPr kumimoji="0" lang="tr-TR" altLang="tr-TR" sz="15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Of :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742" y="1977"/>
              <a:ext cx="1859" cy="0"/>
            </a:xfrm>
            <a:prstGeom prst="line">
              <a:avLst/>
            </a:prstGeom>
            <a:no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5160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215"/>
            <a:ext cx="10515600" cy="5808748"/>
          </a:xfrm>
        </p:spPr>
        <p:txBody>
          <a:bodyPr/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u="sng" dirty="0" err="1"/>
              <a:t>The</a:t>
            </a:r>
            <a:r>
              <a:rPr lang="tr-TR" b="1" u="sng" dirty="0"/>
              <a:t> </a:t>
            </a:r>
            <a:r>
              <a:rPr lang="tr-TR" b="1" u="sng" dirty="0" err="1"/>
              <a:t>overall</a:t>
            </a:r>
            <a:r>
              <a:rPr lang="tr-TR" b="1" u="sng" dirty="0"/>
              <a:t> </a:t>
            </a:r>
            <a:r>
              <a:rPr lang="tr-TR" b="1" u="sng" dirty="0" err="1"/>
              <a:t>computation</a:t>
            </a:r>
            <a:r>
              <a:rPr lang="tr-TR" b="1" u="sng" dirty="0"/>
              <a:t> of 3D </a:t>
            </a:r>
            <a:r>
              <a:rPr lang="tr-TR" b="1" u="sng" dirty="0" err="1"/>
              <a:t>FP’s</a:t>
            </a:r>
            <a:r>
              <a:rPr lang="tr-TR" b="1" u="sng" dirty="0"/>
              <a:t> is</a:t>
            </a:r>
            <a:r>
              <a:rPr lang="tr-TR" b="1" dirty="0"/>
              <a:t>:</a:t>
            </a:r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072898"/>
              </p:ext>
            </p:extLst>
          </p:nvPr>
        </p:nvGraphicFramePr>
        <p:xfrm>
          <a:off x="1041568" y="2010655"/>
          <a:ext cx="10312232" cy="4317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9064">
                  <a:extLst>
                    <a:ext uri="{9D8B030D-6E8A-4147-A177-3AD203B41FA5}">
                      <a16:colId xmlns:a16="http://schemas.microsoft.com/office/drawing/2014/main" xmlns="" val="2688299969"/>
                    </a:ext>
                  </a:extLst>
                </a:gridCol>
                <a:gridCol w="482122">
                  <a:extLst>
                    <a:ext uri="{9D8B030D-6E8A-4147-A177-3AD203B41FA5}">
                      <a16:colId xmlns:a16="http://schemas.microsoft.com/office/drawing/2014/main" xmlns="" val="1460591659"/>
                    </a:ext>
                  </a:extLst>
                </a:gridCol>
                <a:gridCol w="1006167">
                  <a:extLst>
                    <a:ext uri="{9D8B030D-6E8A-4147-A177-3AD203B41FA5}">
                      <a16:colId xmlns:a16="http://schemas.microsoft.com/office/drawing/2014/main" xmlns="" val="219812863"/>
                    </a:ext>
                  </a:extLst>
                </a:gridCol>
                <a:gridCol w="356350">
                  <a:extLst>
                    <a:ext uri="{9D8B030D-6E8A-4147-A177-3AD203B41FA5}">
                      <a16:colId xmlns:a16="http://schemas.microsoft.com/office/drawing/2014/main" xmlns="" val="421506609"/>
                    </a:ext>
                  </a:extLst>
                </a:gridCol>
                <a:gridCol w="1445155">
                  <a:extLst>
                    <a:ext uri="{9D8B030D-6E8A-4147-A177-3AD203B41FA5}">
                      <a16:colId xmlns:a16="http://schemas.microsoft.com/office/drawing/2014/main" xmlns="" val="2648847609"/>
                    </a:ext>
                  </a:extLst>
                </a:gridCol>
                <a:gridCol w="294675">
                  <a:extLst>
                    <a:ext uri="{9D8B030D-6E8A-4147-A177-3AD203B41FA5}">
                      <a16:colId xmlns:a16="http://schemas.microsoft.com/office/drawing/2014/main" xmlns="" val="3389547046"/>
                    </a:ext>
                  </a:extLst>
                </a:gridCol>
                <a:gridCol w="1006167">
                  <a:extLst>
                    <a:ext uri="{9D8B030D-6E8A-4147-A177-3AD203B41FA5}">
                      <a16:colId xmlns:a16="http://schemas.microsoft.com/office/drawing/2014/main" xmlns="" val="1292415685"/>
                    </a:ext>
                  </a:extLst>
                </a:gridCol>
                <a:gridCol w="440198">
                  <a:extLst>
                    <a:ext uri="{9D8B030D-6E8A-4147-A177-3AD203B41FA5}">
                      <a16:colId xmlns:a16="http://schemas.microsoft.com/office/drawing/2014/main" xmlns="" val="1069505948"/>
                    </a:ext>
                  </a:extLst>
                </a:gridCol>
                <a:gridCol w="1165403">
                  <a:extLst>
                    <a:ext uri="{9D8B030D-6E8A-4147-A177-3AD203B41FA5}">
                      <a16:colId xmlns:a16="http://schemas.microsoft.com/office/drawing/2014/main" xmlns="" val="3819893041"/>
                    </a:ext>
                  </a:extLst>
                </a:gridCol>
                <a:gridCol w="846931">
                  <a:extLst>
                    <a:ext uri="{9D8B030D-6E8A-4147-A177-3AD203B41FA5}">
                      <a16:colId xmlns:a16="http://schemas.microsoft.com/office/drawing/2014/main" xmlns="" val="212800610"/>
                    </a:ext>
                  </a:extLst>
                </a:gridCol>
              </a:tblGrid>
              <a:tr h="981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Measurement Element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Low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Average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High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Total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360104312"/>
                  </a:ext>
                </a:extLst>
              </a:tr>
              <a:tr h="311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F:inter</a:t>
                      </a:r>
                      <a:r>
                        <a:rPr lang="tr-TR" sz="2000" b="1" u="none" strike="noStrike" dirty="0">
                          <a:effectLst/>
                        </a:rPr>
                        <a:t>n</a:t>
                      </a:r>
                      <a:r>
                        <a:rPr lang="en-US" sz="2000" b="1" u="none" strike="noStrike" dirty="0">
                          <a:effectLst/>
                        </a:rPr>
                        <a:t>al data structures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…*7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6269347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E:external files ( data )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04853241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I:no.of users inputs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…*3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64873335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O:no.of users ouputs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…*5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909675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Q:no.of users inquiries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+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85618192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T:transformations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47508206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R:transitions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791922289"/>
                  </a:ext>
                </a:extLst>
              </a:tr>
              <a:tr h="352744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602577335"/>
                  </a:ext>
                </a:extLst>
              </a:tr>
              <a:tr h="494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3D FD index: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+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42220866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928126503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4880251" y="5427303"/>
            <a:ext cx="5762561" cy="1841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Dikdörtgen 3"/>
          <p:cNvSpPr/>
          <p:nvPr/>
        </p:nvSpPr>
        <p:spPr>
          <a:xfrm>
            <a:off x="9571839" y="5578679"/>
            <a:ext cx="805343" cy="377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9647339" y="3020037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9647338" y="3340151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9659920" y="3660265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9659920" y="3955430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/>
          <p:cNvSpPr/>
          <p:nvPr/>
        </p:nvSpPr>
        <p:spPr>
          <a:xfrm>
            <a:off x="9659919" y="4274465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3"/>
          <p:cNvSpPr/>
          <p:nvPr/>
        </p:nvSpPr>
        <p:spPr>
          <a:xfrm>
            <a:off x="9647337" y="4598332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9651530" y="4903770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31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004" y="368215"/>
            <a:ext cx="11493584" cy="5808748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u="sng"/>
              <a:t>Advantages</a:t>
            </a:r>
            <a:r>
              <a:rPr lang="en-US" b="1"/>
              <a:t>:</a:t>
            </a:r>
            <a:r>
              <a:rPr lang="en-US"/>
              <a:t> </a:t>
            </a:r>
          </a:p>
          <a:p>
            <a:pPr lvl="1" algn="just"/>
            <a:r>
              <a:rPr lang="en-US"/>
              <a:t>FP is Prog.</a:t>
            </a:r>
            <a:r>
              <a:rPr lang="tr-TR"/>
              <a:t> </a:t>
            </a:r>
            <a:r>
              <a:rPr lang="en-US"/>
              <a:t>Lang. </a:t>
            </a:r>
            <a:r>
              <a:rPr lang="tr-TR"/>
              <a:t>I</a:t>
            </a:r>
            <a:r>
              <a:rPr lang="en-US"/>
              <a:t>ndependent</a:t>
            </a:r>
          </a:p>
          <a:p>
            <a:pPr lvl="1" algn="just"/>
            <a:r>
              <a:rPr lang="en-US"/>
              <a:t>FP is based on data that are more likely to be known early in the evaluation of a project</a:t>
            </a:r>
          </a:p>
          <a:p>
            <a:pPr marL="457200" lvl="1" indent="0" algn="just">
              <a:buNone/>
            </a:pPr>
            <a:r>
              <a:rPr lang="tr-TR">
                <a:sym typeface="Wingdings" panose="05000000000000000000" pitchFamily="2" charset="2"/>
              </a:rPr>
              <a:t> </a:t>
            </a:r>
            <a:r>
              <a:rPr lang="en-US"/>
              <a:t>Good tool for estimation !</a:t>
            </a:r>
          </a:p>
          <a:p>
            <a:pPr marL="0" indent="0" algn="just">
              <a:buNone/>
            </a:pPr>
            <a:r>
              <a:rPr lang="en-US" b="1" u="sng"/>
              <a:t>Disadvantages</a:t>
            </a:r>
            <a:r>
              <a:rPr lang="en-US" b="1"/>
              <a:t>:</a:t>
            </a:r>
            <a:endParaRPr lang="en-US"/>
          </a:p>
          <a:p>
            <a:pPr lvl="1" algn="just"/>
            <a:r>
              <a:rPr lang="en-US"/>
              <a:t>FP computation is based on subjective data</a:t>
            </a:r>
          </a:p>
          <a:p>
            <a:pPr lvl="1" algn="just"/>
            <a:r>
              <a:rPr lang="en-US"/>
              <a:t>FP has no direct physical meaning</a:t>
            </a:r>
            <a:r>
              <a:rPr lang="tr-TR"/>
              <a:t>. H</a:t>
            </a:r>
            <a:r>
              <a:rPr lang="en-US"/>
              <a:t>ard to compare two projects with different FP’s</a:t>
            </a:r>
            <a:r>
              <a:rPr lang="tr-TR"/>
              <a:t>.</a:t>
            </a:r>
            <a:endParaRPr lang="en-US"/>
          </a:p>
          <a:p>
            <a:pPr lvl="1" algn="just"/>
            <a:r>
              <a:rPr lang="en-US"/>
              <a:t>Some info for FP computation may be hard to collect</a:t>
            </a:r>
            <a:r>
              <a:rPr lang="tr-TR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74331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1959"/>
            <a:ext cx="10946054" cy="58050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/>
              <a:t>Pressman </a:t>
            </a:r>
            <a:r>
              <a:rPr lang="tr-TR"/>
              <a:t>warns</a:t>
            </a:r>
            <a:r>
              <a:rPr lang="en-US"/>
              <a:t> that</a:t>
            </a:r>
            <a:r>
              <a:rPr lang="tr-TR"/>
              <a:t>:</a:t>
            </a:r>
          </a:p>
          <a:p>
            <a:pPr algn="just"/>
            <a:r>
              <a:rPr lang="en-US"/>
              <a:t>one should not use</a:t>
            </a:r>
            <a:r>
              <a:rPr lang="tr-TR"/>
              <a:t>:</a:t>
            </a:r>
          </a:p>
          <a:p>
            <a:pPr algn="just"/>
            <a:r>
              <a:rPr lang="en-US">
                <a:highlight>
                  <a:srgbClr val="FFFF00"/>
                </a:highlight>
              </a:rPr>
              <a:t>‘LOC generated by a person/team in one month’ or </a:t>
            </a:r>
            <a:endParaRPr lang="tr-TR">
              <a:highlight>
                <a:srgbClr val="FFFF00"/>
              </a:highlight>
            </a:endParaRPr>
          </a:p>
          <a:p>
            <a:pPr algn="just"/>
            <a:r>
              <a:rPr lang="en-US">
                <a:highlight>
                  <a:srgbClr val="FFFF00"/>
                </a:highlight>
              </a:rPr>
              <a:t>‘FP generated by a person/team is one month’ </a:t>
            </a:r>
            <a:endParaRPr lang="tr-TR">
              <a:highlight>
                <a:srgbClr val="FFFF00"/>
              </a:highlight>
            </a:endParaRPr>
          </a:p>
          <a:p>
            <a:pPr marL="0" indent="0" algn="just">
              <a:buNone/>
            </a:pPr>
            <a:r>
              <a:rPr lang="en-US"/>
              <a:t>as a productivity </a:t>
            </a:r>
            <a:r>
              <a:rPr lang="tr-TR"/>
              <a:t>metrics</a:t>
            </a:r>
            <a:r>
              <a:rPr lang="en-US"/>
              <a:t> (to compare programmers/teams)</a:t>
            </a:r>
          </a:p>
          <a:p>
            <a:pPr marL="0" indent="0" algn="just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0560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0620" y="365125"/>
            <a:ext cx="10633180" cy="1325563"/>
          </a:xfrm>
        </p:spPr>
        <p:txBody>
          <a:bodyPr>
            <a:normAutofit/>
          </a:bodyPr>
          <a:lstStyle/>
          <a:p>
            <a:r>
              <a:rPr lang="en-US" b="1" dirty="0"/>
              <a:t>Factors That Influence Software Productivity</a:t>
            </a:r>
            <a:r>
              <a:rPr lang="tr-TR" b="1"/>
              <a:t/>
            </a:r>
            <a:br>
              <a:rPr lang="tr-TR" b="1"/>
            </a:br>
            <a:endParaRPr lang="tr-TR" sz="3600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2175" y="1825625"/>
            <a:ext cx="10681625" cy="435133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People Factors</a:t>
            </a:r>
            <a:r>
              <a:rPr lang="en-US" dirty="0"/>
              <a:t>: The </a:t>
            </a:r>
            <a:r>
              <a:rPr lang="en-US" u="sng" dirty="0"/>
              <a:t>size</a:t>
            </a:r>
            <a:r>
              <a:rPr lang="en-US" dirty="0"/>
              <a:t> and the </a:t>
            </a:r>
            <a:r>
              <a:rPr lang="en-US" u="sng" dirty="0"/>
              <a:t>expertise</a:t>
            </a:r>
            <a:r>
              <a:rPr lang="en-US" dirty="0"/>
              <a:t> of the software company.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Problem Factors</a:t>
            </a:r>
            <a:r>
              <a:rPr lang="en-US" dirty="0"/>
              <a:t>: The </a:t>
            </a:r>
            <a:r>
              <a:rPr lang="en-US" u="sng" dirty="0"/>
              <a:t>complexity</a:t>
            </a:r>
            <a:r>
              <a:rPr lang="en-US" dirty="0"/>
              <a:t> of the problem to be solved, and the </a:t>
            </a:r>
            <a:r>
              <a:rPr lang="en-US" dirty="0" err="1"/>
              <a:t>no.of</a:t>
            </a:r>
            <a:r>
              <a:rPr lang="en-US" dirty="0"/>
              <a:t> </a:t>
            </a:r>
            <a:r>
              <a:rPr lang="en-US" u="sng" dirty="0"/>
              <a:t>changes</a:t>
            </a:r>
            <a:r>
              <a:rPr lang="en-US" dirty="0"/>
              <a:t> </a:t>
            </a:r>
            <a:r>
              <a:rPr lang="en-US" b="1" dirty="0"/>
              <a:t> </a:t>
            </a:r>
            <a:r>
              <a:rPr lang="en-US" dirty="0"/>
              <a:t>in design constraints / requirements.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Process Factors</a:t>
            </a:r>
            <a:r>
              <a:rPr lang="en-US" dirty="0"/>
              <a:t>: The </a:t>
            </a:r>
            <a:r>
              <a:rPr lang="en-US" u="sng" dirty="0"/>
              <a:t>analysis</a:t>
            </a:r>
            <a:r>
              <a:rPr lang="en-US" dirty="0"/>
              <a:t> and </a:t>
            </a:r>
            <a:r>
              <a:rPr lang="en-US" u="sng" dirty="0"/>
              <a:t>design</a:t>
            </a:r>
            <a:r>
              <a:rPr lang="en-US" dirty="0"/>
              <a:t> </a:t>
            </a:r>
            <a:r>
              <a:rPr lang="en-US" u="sng" dirty="0"/>
              <a:t>techniques</a:t>
            </a:r>
            <a:r>
              <a:rPr lang="en-US" dirty="0"/>
              <a:t> used, the </a:t>
            </a:r>
            <a:r>
              <a:rPr lang="en-US" u="sng" dirty="0"/>
              <a:t>prog. languages</a:t>
            </a:r>
            <a:r>
              <a:rPr lang="en-US" dirty="0"/>
              <a:t> and </a:t>
            </a:r>
            <a:r>
              <a:rPr lang="en-US" u="sng" dirty="0"/>
              <a:t>CASE tools</a:t>
            </a:r>
            <a:r>
              <a:rPr lang="en-US" dirty="0"/>
              <a:t> available, the </a:t>
            </a:r>
            <a:r>
              <a:rPr lang="en-US" u="sng" dirty="0"/>
              <a:t>review</a:t>
            </a:r>
            <a:r>
              <a:rPr lang="en-US" dirty="0"/>
              <a:t> techniques.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Product Factors</a:t>
            </a:r>
            <a:r>
              <a:rPr lang="en-US" dirty="0"/>
              <a:t>: </a:t>
            </a:r>
            <a:r>
              <a:rPr lang="en-US" u="sng" dirty="0"/>
              <a:t>Reliability</a:t>
            </a:r>
            <a:r>
              <a:rPr lang="en-US" dirty="0"/>
              <a:t> and </a:t>
            </a:r>
            <a:r>
              <a:rPr lang="en-US" u="sng" dirty="0"/>
              <a:t>performance</a:t>
            </a:r>
            <a:r>
              <a:rPr lang="en-US" dirty="0"/>
              <a:t> of the computer</a:t>
            </a:r>
            <a:r>
              <a:rPr lang="tr-TR" dirty="0"/>
              <a:t>-</a:t>
            </a:r>
            <a:r>
              <a:rPr lang="en-US" dirty="0"/>
              <a:t>based system used for development.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Resource Factors</a:t>
            </a:r>
            <a:r>
              <a:rPr lang="en-US" dirty="0"/>
              <a:t>: Availability of CASE tools and </a:t>
            </a:r>
            <a:r>
              <a:rPr lang="en-US" u="sng" dirty="0"/>
              <a:t>hardware</a:t>
            </a:r>
            <a:r>
              <a:rPr lang="en-US" dirty="0"/>
              <a:t> and </a:t>
            </a:r>
            <a:r>
              <a:rPr lang="en-US" u="sng" dirty="0"/>
              <a:t>software</a:t>
            </a:r>
            <a:r>
              <a:rPr lang="en-US" dirty="0"/>
              <a:t> </a:t>
            </a:r>
            <a:r>
              <a:rPr lang="en-US" u="sng" dirty="0"/>
              <a:t>resources</a:t>
            </a:r>
            <a:r>
              <a:rPr lang="en-US" dirty="0"/>
              <a:t>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24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389348"/>
            <a:ext cx="12192000" cy="724888"/>
          </a:xfrm>
        </p:spPr>
        <p:txBody>
          <a:bodyPr/>
          <a:lstStyle/>
          <a:p>
            <a:pPr algn="ctr"/>
            <a:r>
              <a:rPr lang="en-US" b="1" dirty="0"/>
              <a:t>Process Metrics and Software Process Improvement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92630"/>
            <a:ext cx="10515600" cy="4584333"/>
          </a:xfrm>
        </p:spPr>
        <p:txBody>
          <a:bodyPr/>
          <a:lstStyle/>
          <a:p>
            <a:pPr marL="0" indent="0" algn="just">
              <a:buNone/>
            </a:pPr>
            <a:r>
              <a:rPr lang="en-US"/>
              <a:t>Factors that influence</a:t>
            </a:r>
            <a:r>
              <a:rPr lang="tr-TR"/>
              <a:t>s</a:t>
            </a:r>
            <a:r>
              <a:rPr lang="en-US"/>
              <a:t> </a:t>
            </a:r>
            <a:r>
              <a:rPr lang="tr-TR"/>
              <a:t>the </a:t>
            </a:r>
            <a:r>
              <a:rPr lang="en-US"/>
              <a:t>software </a:t>
            </a:r>
            <a:r>
              <a:rPr lang="en-US" b="1" i="1"/>
              <a:t>quality</a:t>
            </a:r>
            <a:r>
              <a:rPr lang="en-US"/>
              <a:t> and organizational </a:t>
            </a:r>
            <a:r>
              <a:rPr lang="en-US" b="1" i="1"/>
              <a:t>performance</a:t>
            </a:r>
            <a:endParaRPr lang="tr-TR" b="1" i="1"/>
          </a:p>
          <a:p>
            <a:pPr marL="0" indent="0" algn="just">
              <a:buNone/>
            </a:pPr>
            <a:endParaRPr lang="tr-TR"/>
          </a:p>
          <a:p>
            <a:pPr marL="0" indent="0" algn="just">
              <a:buNone/>
            </a:pPr>
            <a:endParaRPr lang="tr-TR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134" y="2422252"/>
            <a:ext cx="6462169" cy="388964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46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499" y="1991454"/>
            <a:ext cx="8701940" cy="47902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/>
              <a:t>The skill and motivation of </a:t>
            </a:r>
            <a:r>
              <a:rPr lang="en-US" b="1" u="sng">
                <a:solidFill>
                  <a:srgbClr val="FF0000"/>
                </a:solidFill>
              </a:rPr>
              <a:t>people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is the most </a:t>
            </a:r>
            <a:r>
              <a:rPr lang="tr-TR"/>
              <a:t>influential</a:t>
            </a:r>
            <a:r>
              <a:rPr lang="en-US"/>
              <a:t> factor in quality and performance</a:t>
            </a:r>
            <a:r>
              <a:rPr lang="en-US">
                <a:solidFill>
                  <a:srgbClr val="FF0000"/>
                </a:solidFill>
              </a:rPr>
              <a:t>.</a:t>
            </a:r>
            <a:endParaRPr lang="tr-TR">
              <a:solidFill>
                <a:srgbClr val="FF0000"/>
              </a:solidFill>
            </a:endParaRPr>
          </a:p>
          <a:p>
            <a:pPr algn="just"/>
            <a:r>
              <a:rPr lang="en-US"/>
              <a:t>The complexity of the </a:t>
            </a:r>
            <a:r>
              <a:rPr lang="en-US" b="1" u="sng">
                <a:solidFill>
                  <a:srgbClr val="FF0000"/>
                </a:solidFill>
              </a:rPr>
              <a:t>product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may reduce the quality and the </a:t>
            </a:r>
            <a:r>
              <a:rPr lang="en-US">
                <a:solidFill>
                  <a:srgbClr val="FF0000"/>
                </a:solidFill>
              </a:rPr>
              <a:t>performance</a:t>
            </a:r>
            <a:r>
              <a:rPr lang="en-US"/>
              <a:t>.</a:t>
            </a:r>
          </a:p>
          <a:p>
            <a:pPr algn="just"/>
            <a:r>
              <a:rPr lang="en-US"/>
              <a:t>The SE </a:t>
            </a:r>
            <a:r>
              <a:rPr lang="en-US" b="1" u="sng">
                <a:solidFill>
                  <a:srgbClr val="FF0000"/>
                </a:solidFill>
              </a:rPr>
              <a:t>technology used (methods)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/>
              <a:t>also has an impact an quality and performance.</a:t>
            </a:r>
            <a:endParaRPr lang="tr-TR"/>
          </a:p>
          <a:p>
            <a:pPr marL="0" indent="0" algn="just">
              <a:buNone/>
            </a:pPr>
            <a:endParaRPr lang="tr-TR"/>
          </a:p>
          <a:p>
            <a:pPr marL="0" indent="0" algn="just">
              <a:buNone/>
            </a:pPr>
            <a:r>
              <a:rPr lang="en-US"/>
              <a:t>The </a:t>
            </a:r>
            <a:r>
              <a:rPr lang="en-US" u="sng">
                <a:solidFill>
                  <a:srgbClr val="FF0000"/>
                </a:solidFill>
              </a:rPr>
              <a:t>process</a:t>
            </a:r>
            <a:r>
              <a:rPr lang="en-US"/>
              <a:t> triangle sits </a:t>
            </a:r>
            <a:r>
              <a:rPr lang="en-US" b="1" i="1"/>
              <a:t>in the middle of some environmental conditions:</a:t>
            </a:r>
            <a:endParaRPr lang="tr-TR" b="1" i="1"/>
          </a:p>
          <a:p>
            <a:pPr marL="971550" lvl="1" indent="-514350" algn="just">
              <a:buFont typeface="+mj-lt"/>
              <a:buAutoNum type="alphaLcParenR"/>
            </a:pPr>
            <a:r>
              <a:rPr lang="en-US" b="1" i="1">
                <a:solidFill>
                  <a:schemeClr val="accent1"/>
                </a:solidFill>
              </a:rPr>
              <a:t>development environment (</a:t>
            </a:r>
            <a:r>
              <a:rPr lang="tr-TR" b="1" i="1">
                <a:solidFill>
                  <a:schemeClr val="accent1"/>
                </a:solidFill>
              </a:rPr>
              <a:t>e.g. </a:t>
            </a:r>
            <a:r>
              <a:rPr lang="en-US" b="1" i="1">
                <a:solidFill>
                  <a:schemeClr val="accent1"/>
                </a:solidFill>
              </a:rPr>
              <a:t>SE tools)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b="1" i="1">
                <a:solidFill>
                  <a:schemeClr val="accent1"/>
                </a:solidFill>
              </a:rPr>
              <a:t>business condition (</a:t>
            </a:r>
            <a:r>
              <a:rPr lang="tr-TR" b="1" i="1">
                <a:solidFill>
                  <a:schemeClr val="accent1"/>
                </a:solidFill>
              </a:rPr>
              <a:t>e.g. </a:t>
            </a:r>
            <a:r>
              <a:rPr lang="en-US" b="1" i="1">
                <a:solidFill>
                  <a:schemeClr val="accent1"/>
                </a:solidFill>
              </a:rPr>
              <a:t>deadlines, rules)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b="1" i="1">
                <a:solidFill>
                  <a:schemeClr val="accent1"/>
                </a:solidFill>
              </a:rPr>
              <a:t>customer characteristics (</a:t>
            </a:r>
            <a:r>
              <a:rPr lang="tr-TR" b="1" i="1">
                <a:solidFill>
                  <a:schemeClr val="accent1"/>
                </a:solidFill>
              </a:rPr>
              <a:t>e.g. </a:t>
            </a:r>
            <a:r>
              <a:rPr lang="en-US" b="1" i="1">
                <a:solidFill>
                  <a:schemeClr val="accent1"/>
                </a:solidFill>
              </a:rPr>
              <a:t>availability, </a:t>
            </a:r>
            <a:r>
              <a:rPr lang="tr-TR" b="1" i="1">
                <a:solidFill>
                  <a:schemeClr val="accent1"/>
                </a:solidFill>
              </a:rPr>
              <a:t>easo</a:t>
            </a:r>
            <a:r>
              <a:rPr lang="en-US" b="1" i="1">
                <a:solidFill>
                  <a:schemeClr val="accent1"/>
                </a:solidFill>
              </a:rPr>
              <a:t> of communication)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378959" cy="773333"/>
          </a:xfrm>
        </p:spPr>
        <p:txBody>
          <a:bodyPr/>
          <a:lstStyle/>
          <a:p>
            <a:r>
              <a:rPr lang="tr-TR" b="1"/>
              <a:t>Quality &amp; Performance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590" y="84780"/>
            <a:ext cx="4761744" cy="32990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97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330686"/>
            <a:ext cx="11365912" cy="5803888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u="sng" dirty="0">
                <a:solidFill>
                  <a:srgbClr val="FF0000"/>
                </a:solidFill>
              </a:rPr>
              <a:t>Project Outcomes</a:t>
            </a:r>
            <a:r>
              <a:rPr lang="en-US" b="1" dirty="0"/>
              <a:t> that can be </a:t>
            </a:r>
            <a:r>
              <a:rPr lang="en-US" b="1" u="sng" dirty="0">
                <a:solidFill>
                  <a:srgbClr val="FF0000"/>
                </a:solidFill>
              </a:rPr>
              <a:t>derived</a:t>
            </a:r>
            <a:r>
              <a:rPr lang="en-US" b="1" dirty="0"/>
              <a:t> from </a:t>
            </a:r>
            <a:r>
              <a:rPr lang="en-US" b="1" u="sng" dirty="0">
                <a:solidFill>
                  <a:srgbClr val="FF0000"/>
                </a:solidFill>
              </a:rPr>
              <a:t>the </a:t>
            </a:r>
            <a:r>
              <a:rPr lang="tr-TR" b="1" u="sng" dirty="0">
                <a:solidFill>
                  <a:srgbClr val="FF0000"/>
                </a:solidFill>
              </a:rPr>
              <a:t>P</a:t>
            </a:r>
            <a:r>
              <a:rPr lang="en-US" b="1" u="sng" dirty="0" err="1">
                <a:solidFill>
                  <a:srgbClr val="FF0000"/>
                </a:solidFill>
              </a:rPr>
              <a:t>rocess</a:t>
            </a:r>
            <a:r>
              <a:rPr lang="tr-TR" b="1" u="sng" dirty="0">
                <a:solidFill>
                  <a:srgbClr val="FF0000"/>
                </a:solidFill>
              </a:rPr>
              <a:t> </a:t>
            </a:r>
            <a:r>
              <a:rPr lang="tr-TR" b="1" dirty="0"/>
              <a:t>in triangle</a:t>
            </a:r>
            <a:r>
              <a:rPr lang="en-US" b="1" dirty="0"/>
              <a:t>:</a:t>
            </a: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Errors uncovered before release of software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Defects reported by end users 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Work products delivered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Human effort spent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Calendar days spent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Conformance to the Project Schedule</a:t>
            </a:r>
            <a:r>
              <a:rPr lang="tr-TR" dirty="0"/>
              <a:t>	</a:t>
            </a:r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en-US" b="1" dirty="0"/>
              <a:t>In Measuring Defect Rates:</a:t>
            </a:r>
            <a:endParaRPr lang="en-US" dirty="0"/>
          </a:p>
          <a:p>
            <a:pPr marL="914400" lvl="1" indent="-457200" algn="just">
              <a:buFont typeface="+mj-lt"/>
              <a:buAutoNum type="alphaLcParenR"/>
            </a:pPr>
            <a:r>
              <a:rPr lang="en-US" dirty="0"/>
              <a:t>Defect rates by </a:t>
            </a:r>
            <a:r>
              <a:rPr lang="en-US" b="1" i="1" dirty="0"/>
              <a:t>individual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dirty="0"/>
              <a:t>Defect rates by </a:t>
            </a:r>
            <a:r>
              <a:rPr lang="en-US" b="1" i="1" dirty="0"/>
              <a:t>module</a:t>
            </a:r>
          </a:p>
          <a:p>
            <a:pPr marL="457200" lvl="1" indent="0" algn="just"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891" y="1278884"/>
            <a:ext cx="5037839" cy="3490334"/>
          </a:xfrm>
          <a:prstGeom prst="rect">
            <a:avLst/>
          </a:prstGeom>
        </p:spPr>
      </p:pic>
      <p:cxnSp>
        <p:nvCxnSpPr>
          <p:cNvPr id="5" name="Düz Ok Bağlayıcısı 4"/>
          <p:cNvCxnSpPr/>
          <p:nvPr/>
        </p:nvCxnSpPr>
        <p:spPr>
          <a:xfrm>
            <a:off x="8550548" y="865955"/>
            <a:ext cx="466284" cy="545007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ağ Ayraç 6"/>
          <p:cNvSpPr/>
          <p:nvPr/>
        </p:nvSpPr>
        <p:spPr>
          <a:xfrm>
            <a:off x="6509742" y="1327329"/>
            <a:ext cx="526839" cy="2476753"/>
          </a:xfrm>
          <a:prstGeom prst="rightBrace">
            <a:avLst>
              <a:gd name="adj1" fmla="val 8333"/>
              <a:gd name="adj2" fmla="val 49756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854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8921" y="593597"/>
            <a:ext cx="10515600" cy="578925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/>
              <a:t>Since </a:t>
            </a:r>
            <a:r>
              <a:rPr lang="en-US" b="1">
                <a:solidFill>
                  <a:srgbClr val="FF0000"/>
                </a:solidFill>
              </a:rPr>
              <a:t>human</a:t>
            </a:r>
            <a:r>
              <a:rPr lang="en-US"/>
              <a:t> beings are </a:t>
            </a:r>
            <a:r>
              <a:rPr lang="en-US" b="1">
                <a:solidFill>
                  <a:srgbClr val="FF0000"/>
                </a:solidFill>
              </a:rPr>
              <a:t>all different</a:t>
            </a:r>
            <a:r>
              <a:rPr lang="en-US"/>
              <a:t>, </a:t>
            </a:r>
            <a:r>
              <a:rPr lang="en-US" b="1">
                <a:solidFill>
                  <a:srgbClr val="FF0000"/>
                </a:solidFill>
              </a:rPr>
              <a:t>one method </a:t>
            </a:r>
            <a:r>
              <a:rPr lang="en-US"/>
              <a:t>that is effective for </a:t>
            </a:r>
            <a:r>
              <a:rPr lang="en-US" b="1">
                <a:solidFill>
                  <a:srgbClr val="FF0000"/>
                </a:solidFill>
              </a:rPr>
              <a:t>one engineer </a:t>
            </a:r>
            <a:r>
              <a:rPr lang="en-US"/>
              <a:t>may </a:t>
            </a:r>
            <a:r>
              <a:rPr lang="en-US" b="1">
                <a:solidFill>
                  <a:srgbClr val="FF0000"/>
                </a:solidFill>
              </a:rPr>
              <a:t>not be suitable </a:t>
            </a:r>
            <a:r>
              <a:rPr lang="en-US"/>
              <a:t>for another one. </a:t>
            </a:r>
            <a:endParaRPr lang="tr-TR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>
                <a:solidFill>
                  <a:srgbClr val="FF0000"/>
                </a:solidFill>
              </a:rPr>
              <a:t>Hu</a:t>
            </a:r>
            <a:r>
              <a:rPr lang="tr-TR" b="1">
                <a:solidFill>
                  <a:srgbClr val="FF0000"/>
                </a:solidFill>
              </a:rPr>
              <a:t>mphrey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has proposed a ‘</a:t>
            </a:r>
            <a:r>
              <a:rPr lang="en-US" b="1">
                <a:solidFill>
                  <a:srgbClr val="FF0000"/>
                </a:solidFill>
              </a:rPr>
              <a:t>personal software process (PSP)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’ approach to </a:t>
            </a:r>
            <a:r>
              <a:rPr lang="en-US" b="1">
                <a:solidFill>
                  <a:srgbClr val="FF0000"/>
                </a:solidFill>
              </a:rPr>
              <a:t>measure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en-US" b="1">
                <a:solidFill>
                  <a:srgbClr val="FF0000"/>
                </a:solidFill>
              </a:rPr>
              <a:t>track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 one’s own work.</a:t>
            </a:r>
            <a:endParaRPr lang="tr-TR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So, </a:t>
            </a:r>
            <a:r>
              <a:rPr lang="en-US" b="1">
                <a:solidFill>
                  <a:srgbClr val="FF0000"/>
                </a:solidFill>
              </a:rPr>
              <a:t>each individual engineer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can find </a:t>
            </a:r>
            <a:r>
              <a:rPr lang="en-US" b="1">
                <a:solidFill>
                  <a:srgbClr val="FF0000"/>
                </a:solidFill>
              </a:rPr>
              <a:t>the methods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that are </a:t>
            </a:r>
            <a:r>
              <a:rPr lang="en-US" b="1">
                <a:solidFill>
                  <a:srgbClr val="FF0000"/>
                </a:solidFill>
              </a:rPr>
              <a:t>the best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for him/her.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360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5697" y="430095"/>
            <a:ext cx="10515600" cy="578925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Process metrics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 </a:t>
            </a:r>
            <a:r>
              <a:rPr lang="en-US" b="1" dirty="0">
                <a:solidFill>
                  <a:srgbClr val="FF0000"/>
                </a:solidFill>
              </a:rPr>
              <a:t>provide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important information on a software project, and </a:t>
            </a:r>
            <a:r>
              <a:rPr lang="en-US" b="1" dirty="0">
                <a:solidFill>
                  <a:srgbClr val="FF0000"/>
                </a:solidFill>
              </a:rPr>
              <a:t>improve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the process.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However, </a:t>
            </a:r>
            <a:r>
              <a:rPr lang="en-US" b="1" dirty="0">
                <a:solidFill>
                  <a:srgbClr val="FF0000"/>
                </a:solidFill>
              </a:rPr>
              <a:t>if  misused, process metrics may generate more problems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than they solve ! 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Grady has suggested the following to </a:t>
            </a:r>
            <a:r>
              <a:rPr lang="en-US" b="1" dirty="0">
                <a:solidFill>
                  <a:srgbClr val="FF0000"/>
                </a:solidFill>
              </a:rPr>
              <a:t>use process metrics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properly:</a:t>
            </a:r>
          </a:p>
          <a:p>
            <a:pPr marL="971550" lvl="1" indent="-51435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Provide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regular feedback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individuals and teams who collect the metrics</a:t>
            </a:r>
          </a:p>
          <a:p>
            <a:pPr marL="971550" lvl="1" indent="-51435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Don’t use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metrics to threaten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individuals or teams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Metrics should not be used to evaluate the performance of individuals</a:t>
            </a:r>
            <a:r>
              <a:rPr lang="tr-TR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Make clear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which metric values must be achieved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by individual or teams</a:t>
            </a:r>
          </a:p>
          <a:p>
            <a:pPr marL="971550" lvl="1" indent="-51435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Don’t take </a:t>
            </a:r>
            <a:r>
              <a:rPr lang="en-US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single metric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by itself without </a:t>
            </a:r>
            <a:r>
              <a:rPr lang="en-US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considering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other important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metrics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753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8109" y="1398850"/>
            <a:ext cx="11613313" cy="43905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2200" b="1" dirty="0">
                <a:solidFill>
                  <a:srgbClr val="FF0000"/>
                </a:solidFill>
              </a:rPr>
              <a:t>(</a:t>
            </a:r>
            <a:r>
              <a:rPr lang="tr-TR" sz="2200" b="1" dirty="0">
                <a:solidFill>
                  <a:srgbClr val="FF0000"/>
                </a:solidFill>
              </a:rPr>
              <a:t>it is </a:t>
            </a:r>
            <a:r>
              <a:rPr lang="en-US" sz="2200" b="1" dirty="0">
                <a:solidFill>
                  <a:srgbClr val="FF0000"/>
                </a:solidFill>
              </a:rPr>
              <a:t>used by Statistical Software Process Improvement (SSPI) techniques)</a:t>
            </a:r>
            <a:endParaRPr lang="tr-TR" sz="2200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2200" b="1" dirty="0">
              <a:solidFill>
                <a:srgbClr val="FF0000"/>
              </a:solidFill>
            </a:endParaRP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Categorize all errors / defects </a:t>
            </a:r>
            <a:r>
              <a:rPr lang="en-US" sz="2200" dirty="0"/>
              <a:t>by their </a:t>
            </a:r>
            <a:r>
              <a:rPr lang="en-US" sz="2200" u="sng" dirty="0"/>
              <a:t>origin</a:t>
            </a:r>
            <a:r>
              <a:rPr lang="en-US" sz="2200" dirty="0"/>
              <a:t>. (errors in specification, errors in logic, nonconformance to standards, </a:t>
            </a:r>
            <a:r>
              <a:rPr lang="tr-TR" sz="2200" dirty="0"/>
              <a:t>etc</a:t>
            </a:r>
            <a:r>
              <a:rPr lang="en-US" sz="2200" dirty="0"/>
              <a:t>…)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Record the cost </a:t>
            </a:r>
            <a:r>
              <a:rPr lang="en-US" sz="2200" dirty="0"/>
              <a:t>to </a:t>
            </a:r>
            <a:r>
              <a:rPr lang="en-US" sz="2200" b="1" dirty="0"/>
              <a:t>correct each error/defect.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In each category, </a:t>
            </a:r>
            <a:r>
              <a:rPr lang="en-US" sz="2200" b="1" dirty="0"/>
              <a:t>count </a:t>
            </a:r>
            <a:r>
              <a:rPr lang="en-US" sz="2200" dirty="0"/>
              <a:t>and </a:t>
            </a:r>
            <a:r>
              <a:rPr lang="en-US" sz="2200" b="1" dirty="0"/>
              <a:t>order in descending order </a:t>
            </a:r>
            <a:r>
              <a:rPr lang="en-US" sz="2200" dirty="0"/>
              <a:t>the number</a:t>
            </a:r>
            <a:r>
              <a:rPr lang="tr-TR" sz="2200" dirty="0"/>
              <a:t> </a:t>
            </a:r>
            <a:r>
              <a:rPr lang="en-US" sz="2200" dirty="0"/>
              <a:t>of errors/defects. 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Compute the overall cost </a:t>
            </a:r>
            <a:r>
              <a:rPr lang="en-US" sz="2200" dirty="0"/>
              <a:t>of errors/defects in </a:t>
            </a:r>
            <a:r>
              <a:rPr lang="en-US" sz="2200" b="1" dirty="0"/>
              <a:t>each category.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Analyze the resulting data </a:t>
            </a:r>
            <a:r>
              <a:rPr lang="en-US" sz="2200" dirty="0"/>
              <a:t>to </a:t>
            </a:r>
            <a:r>
              <a:rPr lang="en-US" sz="2200" b="1" dirty="0"/>
              <a:t>find</a:t>
            </a:r>
            <a:r>
              <a:rPr lang="en-US" sz="2200" dirty="0"/>
              <a:t> out categories with the </a:t>
            </a:r>
            <a:r>
              <a:rPr lang="en-US" sz="2200" b="1" dirty="0"/>
              <a:t>highest cost</a:t>
            </a:r>
            <a:r>
              <a:rPr lang="en-US" sz="2200" dirty="0"/>
              <a:t> in the organization.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Develop plans to modify the process </a:t>
            </a:r>
            <a:r>
              <a:rPr lang="en-US" sz="2200" dirty="0"/>
              <a:t>such that </a:t>
            </a:r>
            <a:r>
              <a:rPr lang="en-US" sz="2200" b="1" dirty="0"/>
              <a:t>the most costly errors /defects </a:t>
            </a:r>
            <a:r>
              <a:rPr lang="en-US" sz="2200" dirty="0"/>
              <a:t>are reduced</a:t>
            </a:r>
            <a:r>
              <a:rPr lang="tr-TR" sz="2200" dirty="0"/>
              <a:t>/eliminated</a:t>
            </a:r>
            <a:r>
              <a:rPr lang="en-US" sz="22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82888" y="46962"/>
            <a:ext cx="63296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/>
              <a:t>Software Failure Analysis </a:t>
            </a:r>
            <a:endParaRPr lang="tr-TR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464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26625B39D0674192CEFB80C28E16DB" ma:contentTypeVersion="" ma:contentTypeDescription="Create a new document." ma:contentTypeScope="" ma:versionID="a37eac47d1731a7ccc5bc5de530254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63442-9F0B-4E1C-B0A0-7A5B30B855C3}">
  <ds:schemaRefs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7BEC018F-B0E0-4782-8CEA-3283F20F11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B16D67-7FB6-4F6A-B9BB-23A698D0D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2912</Words>
  <Application>Microsoft Office PowerPoint</Application>
  <PresentationFormat>Custom</PresentationFormat>
  <Paragraphs>492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Teması</vt:lpstr>
      <vt:lpstr>CMPE 412 Software Engineering</vt:lpstr>
      <vt:lpstr>Project Metrics</vt:lpstr>
      <vt:lpstr>PowerPoint Presentation</vt:lpstr>
      <vt:lpstr>Process Metrics and Software Process Improvement</vt:lpstr>
      <vt:lpstr>Quality &amp; Performance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LOC/FP relationship</vt:lpstr>
      <vt:lpstr>PowerPoint Presentation</vt:lpstr>
      <vt:lpstr>FP measurement parameters and their interpretations:</vt:lpstr>
      <vt:lpstr>Function Point measurement</vt:lpstr>
      <vt:lpstr>Function Point measurement sum(Fi)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That Influence Software Productivity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Mhmt</dc:creator>
  <cp:lastModifiedBy>cmpe1</cp:lastModifiedBy>
  <cp:revision>275</cp:revision>
  <dcterms:created xsi:type="dcterms:W3CDTF">2016-10-17T06:02:31Z</dcterms:created>
  <dcterms:modified xsi:type="dcterms:W3CDTF">2020-04-28T08:51:08Z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0x0101001126625B39D0674192CEFB80C28E16DB</vt:lpwstr>
  </property>
</Properties>
</file>