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53"/>
  </p:notesMasterIdLst>
  <p:sldIdLst>
    <p:sldId id="291" r:id="rId5"/>
    <p:sldId id="257" r:id="rId6"/>
    <p:sldId id="258" r:id="rId7"/>
    <p:sldId id="259" r:id="rId8"/>
    <p:sldId id="260" r:id="rId9"/>
    <p:sldId id="292" r:id="rId10"/>
    <p:sldId id="293" r:id="rId11"/>
    <p:sldId id="261" r:id="rId12"/>
    <p:sldId id="294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70" r:id="rId21"/>
    <p:sldId id="271" r:id="rId22"/>
    <p:sldId id="305" r:id="rId23"/>
    <p:sldId id="306" r:id="rId24"/>
    <p:sldId id="307" r:id="rId25"/>
    <p:sldId id="304" r:id="rId26"/>
    <p:sldId id="272" r:id="rId27"/>
    <p:sldId id="273" r:id="rId28"/>
    <p:sldId id="274" r:id="rId29"/>
    <p:sldId id="275" r:id="rId30"/>
    <p:sldId id="276" r:id="rId31"/>
    <p:sldId id="297" r:id="rId32"/>
    <p:sldId id="277" r:id="rId33"/>
    <p:sldId id="278" r:id="rId34"/>
    <p:sldId id="281" r:id="rId35"/>
    <p:sldId id="282" r:id="rId36"/>
    <p:sldId id="299" r:id="rId37"/>
    <p:sldId id="300" r:id="rId38"/>
    <p:sldId id="301" r:id="rId39"/>
    <p:sldId id="302" r:id="rId40"/>
    <p:sldId id="279" r:id="rId41"/>
    <p:sldId id="295" r:id="rId42"/>
    <p:sldId id="280" r:id="rId43"/>
    <p:sldId id="296" r:id="rId44"/>
    <p:sldId id="283" r:id="rId45"/>
    <p:sldId id="284" r:id="rId46"/>
    <p:sldId id="285" r:id="rId47"/>
    <p:sldId id="286" r:id="rId48"/>
    <p:sldId id="287" r:id="rId49"/>
    <p:sldId id="288" r:id="rId50"/>
    <p:sldId id="289" r:id="rId51"/>
    <p:sldId id="290" r:id="rId5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hmet Ertuğrul" initials="ME" lastIdx="4" clrIdx="0">
    <p:extLst>
      <p:ext uri="{19B8F6BF-5375-455C-9EA6-DF929625EA0E}">
        <p15:presenceInfo xmlns:p15="http://schemas.microsoft.com/office/powerpoint/2012/main" xmlns="" userId="310d5f94f37725d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1" autoAdjust="0"/>
    <p:restoredTop sz="94660"/>
  </p:normalViewPr>
  <p:slideViewPr>
    <p:cSldViewPr snapToGrid="0">
      <p:cViewPr>
        <p:scale>
          <a:sx n="80" d="100"/>
          <a:sy n="80" d="100"/>
        </p:scale>
        <p:origin x="-210" y="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presProps" Target="pres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viewProps" Target="view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theme" Target="theme/theme1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3343E8-BE90-4FD8-9AD0-BE1DE0EA3B3D}" type="datetimeFigureOut">
              <a:rPr lang="tr-TR" smtClean="0"/>
              <a:t>5.3.2019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29C6C2-FD46-457D-AD3B-2D64E1C815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927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ru-RU"/>
          </a:p>
        </p:txBody>
      </p:sp>
      <p:sp>
        <p:nvSpPr>
          <p:cNvPr id="3686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1179057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ru-RU"/>
          </a:p>
        </p:txBody>
      </p:sp>
      <p:sp>
        <p:nvSpPr>
          <p:cNvPr id="3891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21022570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ru-RU"/>
          </a:p>
        </p:txBody>
      </p:sp>
      <p:sp>
        <p:nvSpPr>
          <p:cNvPr id="4096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524864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tıklayın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EF694-2F4E-4F5A-80E4-F0FF2F7C4764}" type="datetime1">
              <a:rPr lang="en-US" smtClean="0"/>
              <a:t>3/5/2019</a:t>
            </a:fld>
            <a:endParaRPr lang="en-US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0F65-9719-43FA-89A5-C0CFD1AC1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324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19A3-FE20-4CA5-BC17-749126EDFFEA}" type="datetime1">
              <a:rPr lang="en-US" smtClean="0"/>
              <a:t>3/5/2019</a:t>
            </a:fld>
            <a:endParaRPr lang="en-US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0F65-9719-43FA-89A5-C0CFD1AC1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838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tıklayın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67A3A-3F63-4C29-B89B-6A3BA28CBA7C}" type="datetime1">
              <a:rPr lang="en-US" smtClean="0"/>
              <a:t>3/5/2019</a:t>
            </a:fld>
            <a:endParaRPr lang="en-US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0F65-9719-43FA-89A5-C0CFD1AC1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311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68FDB-9544-4E0F-B1CD-1AA2E5D5D058}" type="datetime1">
              <a:rPr lang="en-US" smtClean="0"/>
              <a:t>3/5/2019</a:t>
            </a:fld>
            <a:endParaRPr lang="en-US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0F65-9719-43FA-89A5-C0CFD1AC1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166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tıklayın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7EE7-9E20-4041-901C-1C0CB29D22F2}" type="datetime1">
              <a:rPr lang="en-US" smtClean="0"/>
              <a:t>3/5/2019</a:t>
            </a:fld>
            <a:endParaRPr lang="en-US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0F65-9719-43FA-89A5-C0CFD1AC1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931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96A2-113A-40F6-BB59-1C6CDDB2D9D9}" type="datetime1">
              <a:rPr lang="en-US" smtClean="0"/>
              <a:t>3/5/2019</a:t>
            </a:fld>
            <a:endParaRPr lang="en-US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0F65-9719-43FA-89A5-C0CFD1AC1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906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tıklayın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3091A-7CC1-40BA-BA28-CFC0A12E6A10}" type="datetime1">
              <a:rPr lang="en-US" smtClean="0"/>
              <a:t>3/5/2019</a:t>
            </a:fld>
            <a:endParaRPr lang="en-US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0F65-9719-43FA-89A5-C0CFD1AC1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839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CB73-A188-4FBE-AB05-7D5CE7E4C1D4}" type="datetime1">
              <a:rPr lang="en-US" smtClean="0"/>
              <a:t>3/5/2019</a:t>
            </a:fld>
            <a:endParaRPr lang="en-US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0F65-9719-43FA-89A5-C0CFD1AC1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586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4975C-C444-48C9-8FDB-3343A7EC8957}" type="datetime1">
              <a:rPr lang="en-US" smtClean="0"/>
              <a:t>3/5/2019</a:t>
            </a:fld>
            <a:endParaRPr lang="en-US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0F65-9719-43FA-89A5-C0CFD1AC1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150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tıklayın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F8E20-06FB-468B-BB4F-D33EC3D176AA}" type="datetime1">
              <a:rPr lang="en-US" smtClean="0"/>
              <a:t>3/5/2019</a:t>
            </a:fld>
            <a:endParaRPr lang="en-US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0F65-9719-43FA-89A5-C0CFD1AC1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285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tıklayın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EF585-7F7A-46B9-B9F5-9A7B5A3F0F82}" type="datetime1">
              <a:rPr lang="en-US" smtClean="0"/>
              <a:t>3/5/2019</a:t>
            </a:fld>
            <a:endParaRPr lang="en-US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0F65-9719-43FA-89A5-C0CFD1AC1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901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tıklayın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8A108-9293-4AEB-9CB3-E551A2086FB6}" type="datetime1">
              <a:rPr lang="en-US" smtClean="0"/>
              <a:t>3/5/2019</a:t>
            </a:fld>
            <a:endParaRPr lang="en-US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40F65-9719-43FA-89A5-C0CFD1AC1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430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cMs4m644tc" TargetMode="External"/><Relationship Id="rId2" Type="http://schemas.openxmlformats.org/officeDocument/2006/relationships/hyperlink" Target="https://www.youtube.com/watch?v=ChaLFffUuk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ZPVemTpdCGA" TargetMode="External"/><Relationship Id="rId5" Type="http://schemas.openxmlformats.org/officeDocument/2006/relationships/hyperlink" Target="https://www.youtube.com/watch?v=2MoK081Y050" TargetMode="External"/><Relationship Id="rId4" Type="http://schemas.openxmlformats.org/officeDocument/2006/relationships/hyperlink" Target="https://www.youtube.com/watch?v=V6wiJP2NsB4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3" Type="http://schemas.openxmlformats.org/officeDocument/2006/relationships/hyperlink" Target="https://www.youtube.com/watch?v=ChaLFffUukc" TargetMode="External"/><Relationship Id="rId18" Type="http://schemas.openxmlformats.org/officeDocument/2006/relationships/hyperlink" Target="https://www.youtube.com/watch?v=6Vf-GszjCvU" TargetMode="External"/><Relationship Id="rId26" Type="http://schemas.openxmlformats.org/officeDocument/2006/relationships/hyperlink" Target="https://www.youtube.com/watch?v=3qjflmIUpBA" TargetMode="External"/><Relationship Id="rId3" Type="http://schemas.openxmlformats.org/officeDocument/2006/relationships/hyperlink" Target="https://www.youtube.com/watch?v=4SYXJpbvPfs" TargetMode="External"/><Relationship Id="rId21" Type="http://schemas.openxmlformats.org/officeDocument/2006/relationships/hyperlink" Target="https://www.youtube.com/watch?v=J9E83kIZyWI" TargetMode="External"/><Relationship Id="rId7" Type="http://schemas.openxmlformats.org/officeDocument/2006/relationships/hyperlink" Target="https://www.youtube.com/watch?v=tjaHrOwyNGU" TargetMode="External"/><Relationship Id="rId12" Type="http://schemas.openxmlformats.org/officeDocument/2006/relationships/hyperlink" Target="https://www.youtube.com/watch?v=kwF9BJSKYKs" TargetMode="External"/><Relationship Id="rId17" Type="http://schemas.openxmlformats.org/officeDocument/2006/relationships/hyperlink" Target="https://www.youtube.com/watch?v=ZPVemTpdCGA" TargetMode="External"/><Relationship Id="rId25" Type="http://schemas.openxmlformats.org/officeDocument/2006/relationships/hyperlink" Target="https://www.youtube.com/watch?v=t8uYiOvo3OQ" TargetMode="External"/><Relationship Id="rId33" Type="http://schemas.openxmlformats.org/officeDocument/2006/relationships/hyperlink" Target="https://www.youtube.com/watch?v=1awzIWw0Akw" TargetMode="External"/><Relationship Id="rId2" Type="http://schemas.openxmlformats.org/officeDocument/2006/relationships/hyperlink" Target="https://www.youtube.com/watch?v=o3RZ1zat-eo" TargetMode="External"/><Relationship Id="rId16" Type="http://schemas.openxmlformats.org/officeDocument/2006/relationships/hyperlink" Target="https://www.youtube.com/watch?v=2MoK081Y050" TargetMode="External"/><Relationship Id="rId20" Type="http://schemas.openxmlformats.org/officeDocument/2006/relationships/hyperlink" Target="https://www.youtube.com/watch?v=LdkIph_1xyM" TargetMode="External"/><Relationship Id="rId29" Type="http://schemas.openxmlformats.org/officeDocument/2006/relationships/hyperlink" Target="https://www.youtube.com/watch?v=nOVGd9UELL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zSPJ3Lq2a44" TargetMode="External"/><Relationship Id="rId11" Type="http://schemas.openxmlformats.org/officeDocument/2006/relationships/hyperlink" Target="https://www.youtube.com/watch?v=GhfcL0tRe_w" TargetMode="External"/><Relationship Id="rId24" Type="http://schemas.openxmlformats.org/officeDocument/2006/relationships/hyperlink" Target="https://www.youtube.com/watch?v=RD2inLKlFjo" TargetMode="External"/><Relationship Id="rId32" Type="http://schemas.openxmlformats.org/officeDocument/2006/relationships/hyperlink" Target="https://www.youtube.com/watch?v=mGZeuCAzFR4" TargetMode="External"/><Relationship Id="rId5" Type="http://schemas.openxmlformats.org/officeDocument/2006/relationships/hyperlink" Target="https://www.youtube.com/watch?v=h_frVf7u1fw" TargetMode="External"/><Relationship Id="rId15" Type="http://schemas.openxmlformats.org/officeDocument/2006/relationships/hyperlink" Target="https://www.youtube.com/watch?v=V6wiJP2NsB4" TargetMode="External"/><Relationship Id="rId23" Type="http://schemas.openxmlformats.org/officeDocument/2006/relationships/hyperlink" Target="https://www.youtube.com/watch?v=xXI7zALWkuA" TargetMode="External"/><Relationship Id="rId28" Type="http://schemas.openxmlformats.org/officeDocument/2006/relationships/hyperlink" Target="https://www.youtube.com/watch?v=FSABYkZ7kUY" TargetMode="External"/><Relationship Id="rId10" Type="http://schemas.openxmlformats.org/officeDocument/2006/relationships/hyperlink" Target="https://www.youtube.com/watch?v=cUaGK5j2ivg" TargetMode="External"/><Relationship Id="rId19" Type="http://schemas.openxmlformats.org/officeDocument/2006/relationships/hyperlink" Target="https://www.youtube.com/watch?v=R2X27d5kZX0" TargetMode="External"/><Relationship Id="rId31" Type="http://schemas.openxmlformats.org/officeDocument/2006/relationships/hyperlink" Target="https://www.youtube.com/watch?v=hsdjT00tP5M" TargetMode="External"/><Relationship Id="rId4" Type="http://schemas.openxmlformats.org/officeDocument/2006/relationships/hyperlink" Target="https://www.youtube.com/watch?v=ckHLxP38kOY" TargetMode="External"/><Relationship Id="rId9" Type="http://schemas.openxmlformats.org/officeDocument/2006/relationships/hyperlink" Target="https://www.youtube.com/watch?v=TwBjSBaf2X8" TargetMode="External"/><Relationship Id="rId14" Type="http://schemas.openxmlformats.org/officeDocument/2006/relationships/hyperlink" Target="https://www.youtube.com/watch?v=zcMs4m644tc" TargetMode="External"/><Relationship Id="rId22" Type="http://schemas.openxmlformats.org/officeDocument/2006/relationships/hyperlink" Target="https://www.youtube.com/watch?v=tj8v0bmDRN8" TargetMode="External"/><Relationship Id="rId27" Type="http://schemas.openxmlformats.org/officeDocument/2006/relationships/hyperlink" Target="https://www.youtube.com/watch?v=ys1PY2va4Lo" TargetMode="External"/><Relationship Id="rId30" Type="http://schemas.openxmlformats.org/officeDocument/2006/relationships/hyperlink" Target="https://www.youtube.com/watch?v=2enwb4Yr_SA" TargetMode="External"/><Relationship Id="rId8" Type="http://schemas.openxmlformats.org/officeDocument/2006/relationships/hyperlink" Target="https://www.youtube.com/watch?v=k97Kb6OM5Pg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d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p22SDTnsQQ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2.pd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2209800" y="914401"/>
            <a:ext cx="7772400" cy="1756131"/>
          </a:xfrm>
        </p:spPr>
        <p:txBody>
          <a:bodyPr>
            <a:noAutofit/>
          </a:bodyPr>
          <a:lstStyle/>
          <a:p>
            <a:pPr eaLnBrk="1" hangingPunct="1"/>
            <a:r>
              <a:rPr lang="tr-TR" altLang="tr-TR" b="1"/>
              <a:t>CMPE 412</a:t>
            </a:r>
            <a:br>
              <a:rPr lang="tr-TR" altLang="tr-TR" b="1"/>
            </a:br>
            <a:r>
              <a:rPr lang="tr-TR" altLang="tr-TR" b="1"/>
              <a:t>Software Engineering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2819400" y="2971800"/>
            <a:ext cx="6553200" cy="2590800"/>
          </a:xfrm>
        </p:spPr>
        <p:txBody>
          <a:bodyPr>
            <a:normAutofit/>
          </a:bodyPr>
          <a:lstStyle/>
          <a:p>
            <a:pPr eaLnBrk="1" hangingPunct="1"/>
            <a:r>
              <a:rPr lang="tr-TR" altLang="tr-TR" sz="3600" dirty="0" err="1"/>
              <a:t>Asst.Prof.Dr.Duygu</a:t>
            </a:r>
            <a:r>
              <a:rPr lang="tr-TR" altLang="tr-TR" sz="3600" dirty="0"/>
              <a:t> Çelik Ertuğrul</a:t>
            </a:r>
          </a:p>
          <a:p>
            <a:pPr eaLnBrk="1" hangingPunct="1"/>
            <a:r>
              <a:rPr lang="tr-TR" altLang="tr-TR" sz="3600" dirty="0" err="1"/>
              <a:t>Room</a:t>
            </a:r>
            <a:r>
              <a:rPr lang="tr-TR" altLang="tr-TR" sz="3600" dirty="0"/>
              <a:t>: CMPE 206</a:t>
            </a:r>
          </a:p>
          <a:p>
            <a:pPr eaLnBrk="1" hangingPunct="1"/>
            <a:r>
              <a:rPr lang="tr-TR" altLang="tr-TR" sz="3600" dirty="0" err="1"/>
              <a:t>Email</a:t>
            </a:r>
            <a:r>
              <a:rPr lang="tr-TR" altLang="tr-TR" sz="3600" dirty="0"/>
              <a:t>: duygu.celik@emu.edu.tr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0F65-9719-43FA-89A5-C0CFD1AC167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0906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546185"/>
            <a:ext cx="10515600" cy="5940532"/>
          </a:xfrm>
        </p:spPr>
        <p:txBody>
          <a:bodyPr>
            <a:normAutofit/>
          </a:bodyPr>
          <a:lstStyle/>
          <a:p>
            <a:pPr marL="914400" lvl="1" indent="-457200" algn="just">
              <a:buAutoNum type="arabicPeriod" startAt="5"/>
            </a:pPr>
            <a:r>
              <a:rPr lang="en-US" sz="3200" b="1" u="sng" dirty="0">
                <a:solidFill>
                  <a:srgbClr val="FF0000"/>
                </a:solidFill>
              </a:rPr>
              <a:t>Work Breakdown:</a:t>
            </a:r>
            <a:r>
              <a:rPr lang="en-US" sz="3200" b="1" dirty="0">
                <a:solidFill>
                  <a:srgbClr val="FF0000"/>
                </a:solidFill>
              </a:rPr>
              <a:t> break</a:t>
            </a:r>
            <a:r>
              <a:rPr lang="en-US" sz="3200" dirty="0"/>
              <a:t> the project down </a:t>
            </a:r>
            <a:r>
              <a:rPr lang="en-US" sz="3200" b="1" dirty="0">
                <a:solidFill>
                  <a:srgbClr val="FF0000"/>
                </a:solidFill>
              </a:rPr>
              <a:t>into</a:t>
            </a:r>
            <a:r>
              <a:rPr lang="en-US" sz="3200" dirty="0"/>
              <a:t> </a:t>
            </a:r>
            <a:r>
              <a:rPr lang="en-US" sz="3200" b="1" dirty="0">
                <a:solidFill>
                  <a:srgbClr val="FF0000"/>
                </a:solidFill>
              </a:rPr>
              <a:t>activities</a:t>
            </a:r>
            <a:r>
              <a:rPr lang="en-US" sz="3200" dirty="0"/>
              <a:t>, </a:t>
            </a:r>
            <a:r>
              <a:rPr lang="en-US" sz="3200" b="1" dirty="0">
                <a:solidFill>
                  <a:srgbClr val="FF0000"/>
                </a:solidFill>
              </a:rPr>
              <a:t>identify milestones </a:t>
            </a:r>
            <a:r>
              <a:rPr lang="en-US" sz="3200" dirty="0"/>
              <a:t>and </a:t>
            </a:r>
            <a:r>
              <a:rPr lang="en-US" sz="3200" b="1" dirty="0">
                <a:solidFill>
                  <a:srgbClr val="FF0000"/>
                </a:solidFill>
              </a:rPr>
              <a:t>deliverables</a:t>
            </a:r>
            <a:r>
              <a:rPr lang="en-US" sz="3200" dirty="0"/>
              <a:t> associated with each activity.</a:t>
            </a:r>
          </a:p>
          <a:p>
            <a:pPr marL="914400" lvl="1" indent="-457200" algn="just">
              <a:buAutoNum type="arabicPeriod" startAt="5"/>
            </a:pPr>
            <a:r>
              <a:rPr lang="en-US" sz="3200" b="1" u="sng" dirty="0">
                <a:solidFill>
                  <a:srgbClr val="FF0000"/>
                </a:solidFill>
              </a:rPr>
              <a:t>Project Schedule </a:t>
            </a:r>
            <a:r>
              <a:rPr lang="en-US" sz="3200" i="1" dirty="0">
                <a:solidFill>
                  <a:schemeClr val="accent1"/>
                </a:solidFill>
              </a:rPr>
              <a:t>(timing diagram</a:t>
            </a:r>
            <a:r>
              <a:rPr lang="tr-TR" sz="3200" i="1" dirty="0">
                <a:solidFill>
                  <a:schemeClr val="accent1"/>
                </a:solidFill>
              </a:rPr>
              <a:t>--Gan</a:t>
            </a:r>
            <a:r>
              <a:rPr lang="en-US" sz="3200" i="1" dirty="0">
                <a:solidFill>
                  <a:schemeClr val="accent1"/>
                </a:solidFill>
              </a:rPr>
              <a:t>t</a:t>
            </a:r>
            <a:r>
              <a:rPr lang="tr-TR" sz="3200" i="1" dirty="0">
                <a:solidFill>
                  <a:schemeClr val="accent1"/>
                </a:solidFill>
              </a:rPr>
              <a:t>t </a:t>
            </a:r>
            <a:r>
              <a:rPr lang="en-US" sz="3200" i="1" dirty="0">
                <a:solidFill>
                  <a:schemeClr val="accent1"/>
                </a:solidFill>
              </a:rPr>
              <a:t>char</a:t>
            </a:r>
            <a:r>
              <a:rPr lang="tr-TR" sz="3200" i="1" dirty="0">
                <a:solidFill>
                  <a:schemeClr val="accent1"/>
                </a:solidFill>
              </a:rPr>
              <a:t>t</a:t>
            </a:r>
            <a:r>
              <a:rPr lang="en-US" sz="3200" i="1" dirty="0">
                <a:solidFill>
                  <a:schemeClr val="accent1"/>
                </a:solidFill>
              </a:rPr>
              <a:t>): </a:t>
            </a:r>
            <a:endParaRPr lang="tr-TR" sz="3200" i="1" dirty="0">
              <a:solidFill>
                <a:schemeClr val="accent1"/>
              </a:solidFill>
            </a:endParaRPr>
          </a:p>
          <a:p>
            <a:pPr lvl="2" algn="just"/>
            <a:r>
              <a:rPr lang="en-US" sz="3200" dirty="0"/>
              <a:t>Show the </a:t>
            </a:r>
            <a:r>
              <a:rPr lang="en-US" sz="3200" b="1" dirty="0">
                <a:solidFill>
                  <a:srgbClr val="FF0000"/>
                </a:solidFill>
              </a:rPr>
              <a:t>dependencies</a:t>
            </a:r>
            <a:r>
              <a:rPr lang="en-US" sz="3200" dirty="0"/>
              <a:t> between</a:t>
            </a:r>
            <a:r>
              <a:rPr lang="tr-TR" sz="3200" dirty="0"/>
              <a:t>:</a:t>
            </a:r>
          </a:p>
          <a:p>
            <a:pPr lvl="3" algn="just">
              <a:buFont typeface="Wingdings" panose="05000000000000000000" pitchFamily="2" charset="2"/>
              <a:buChar char="v"/>
            </a:pPr>
            <a:r>
              <a:rPr lang="en-US" sz="3200" dirty="0"/>
              <a:t>activities, </a:t>
            </a:r>
            <a:endParaRPr lang="tr-TR" sz="3200" dirty="0"/>
          </a:p>
          <a:p>
            <a:pPr lvl="3" algn="just">
              <a:buFont typeface="Wingdings" panose="05000000000000000000" pitchFamily="2" charset="2"/>
              <a:buChar char="v"/>
            </a:pPr>
            <a:r>
              <a:rPr lang="en-US" sz="3200" dirty="0"/>
              <a:t>estimated time</a:t>
            </a:r>
            <a:r>
              <a:rPr lang="tr-TR" sz="3200" dirty="0"/>
              <a:t> </a:t>
            </a:r>
            <a:r>
              <a:rPr lang="en-US" sz="3200" dirty="0"/>
              <a:t>for deliverable and milestones, and </a:t>
            </a:r>
            <a:endParaRPr lang="tr-TR" sz="3200" dirty="0"/>
          </a:p>
          <a:p>
            <a:pPr lvl="3" algn="just">
              <a:buFont typeface="Wingdings" panose="05000000000000000000" pitchFamily="2" charset="2"/>
              <a:buChar char="v"/>
            </a:pPr>
            <a:r>
              <a:rPr lang="en-US" sz="3200" dirty="0"/>
              <a:t>allocation of people</a:t>
            </a:r>
            <a:r>
              <a:rPr lang="tr-TR" sz="3200" dirty="0"/>
              <a:t> in </a:t>
            </a:r>
            <a:r>
              <a:rPr lang="tr-TR" sz="3200" dirty="0" err="1"/>
              <a:t>project</a:t>
            </a:r>
            <a:r>
              <a:rPr lang="en-US" sz="3200" dirty="0"/>
              <a:t>.</a:t>
            </a:r>
          </a:p>
          <a:p>
            <a:pPr marL="914400" lvl="1" indent="-457200" algn="just">
              <a:buAutoNum type="arabicPeriod" startAt="5"/>
            </a:pPr>
            <a:r>
              <a:rPr lang="en-US" sz="3200" b="1" u="sng" dirty="0">
                <a:solidFill>
                  <a:srgbClr val="FF0000"/>
                </a:solidFill>
              </a:rPr>
              <a:t>Monitoring and reporting mechanisms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0F65-9719-43FA-89A5-C0CFD1AC167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69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353659"/>
            <a:ext cx="10515600" cy="5002691"/>
          </a:xfrm>
        </p:spPr>
        <p:txBody>
          <a:bodyPr>
            <a:noAutofit/>
          </a:bodyPr>
          <a:lstStyle/>
          <a:p>
            <a:pPr marL="514350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Development plan</a:t>
            </a:r>
            <a:r>
              <a:rPr lang="tr-TR" b="1" dirty="0">
                <a:solidFill>
                  <a:srgbClr val="FF0000"/>
                </a:solidFill>
              </a:rPr>
              <a:t>:</a:t>
            </a:r>
            <a:r>
              <a:rPr lang="tr-TR" dirty="0"/>
              <a:t> </a:t>
            </a:r>
            <a:r>
              <a:rPr lang="en-US" dirty="0"/>
              <a:t>(already discussed)</a:t>
            </a:r>
          </a:p>
          <a:p>
            <a:pPr marL="514350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Quality Plan: </a:t>
            </a:r>
            <a:r>
              <a:rPr lang="en-US" dirty="0"/>
              <a:t>describes the </a:t>
            </a:r>
            <a:r>
              <a:rPr lang="en-US" b="1" dirty="0">
                <a:solidFill>
                  <a:schemeClr val="accent1"/>
                </a:solidFill>
              </a:rPr>
              <a:t>‘standards’ </a:t>
            </a:r>
            <a:r>
              <a:rPr lang="en-US" dirty="0"/>
              <a:t>and </a:t>
            </a:r>
            <a:r>
              <a:rPr lang="en-US" b="1" dirty="0">
                <a:solidFill>
                  <a:schemeClr val="accent1"/>
                </a:solidFill>
              </a:rPr>
              <a:t>‘quality procedures’ </a:t>
            </a:r>
            <a:r>
              <a:rPr lang="en-US" dirty="0"/>
              <a:t>that will be used</a:t>
            </a:r>
            <a:r>
              <a:rPr lang="tr-TR" dirty="0"/>
              <a:t> in Project life </a:t>
            </a:r>
            <a:r>
              <a:rPr lang="tr-TR" dirty="0" err="1"/>
              <a:t>cycle</a:t>
            </a:r>
            <a:r>
              <a:rPr lang="en-US" dirty="0"/>
              <a:t>.</a:t>
            </a:r>
          </a:p>
          <a:p>
            <a:pPr marL="514350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Validation (testing) Plan: </a:t>
            </a:r>
            <a:r>
              <a:rPr lang="en-US" dirty="0"/>
              <a:t>describes </a:t>
            </a:r>
            <a:r>
              <a:rPr lang="en-US" b="1" dirty="0"/>
              <a:t>the approach, resources and Schedule</a:t>
            </a:r>
            <a:r>
              <a:rPr lang="en-US" dirty="0"/>
              <a:t> for testing / validation of the system.</a:t>
            </a:r>
          </a:p>
          <a:p>
            <a:pPr marL="514350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Configuration management plan</a:t>
            </a:r>
          </a:p>
          <a:p>
            <a:pPr marL="514350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Maintenance Plan: </a:t>
            </a:r>
            <a:r>
              <a:rPr lang="en-US" dirty="0"/>
              <a:t>maintenance</a:t>
            </a:r>
            <a:r>
              <a:rPr lang="en-US" b="1" dirty="0"/>
              <a:t> requirements, costs and effort required.</a:t>
            </a:r>
          </a:p>
          <a:p>
            <a:pPr marL="514350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Staff Development Plan: </a:t>
            </a:r>
            <a:r>
              <a:rPr lang="en-US" dirty="0"/>
              <a:t>describes </a:t>
            </a:r>
            <a:r>
              <a:rPr lang="en-US" b="1" dirty="0"/>
              <a:t>how the skills and experience of the team members </a:t>
            </a:r>
            <a:r>
              <a:rPr lang="en-US" dirty="0"/>
              <a:t>will be developed.   </a:t>
            </a:r>
          </a:p>
          <a:p>
            <a:pPr marL="514350" indent="-514350" algn="just">
              <a:lnSpc>
                <a:spcPct val="100000"/>
              </a:lnSpc>
              <a:buFont typeface="+mj-lt"/>
              <a:buAutoNum type="arabicPeriod"/>
            </a:pPr>
            <a:endParaRPr lang="tr-TR" dirty="0"/>
          </a:p>
          <a:p>
            <a:pPr marL="0" indent="0" algn="just">
              <a:lnSpc>
                <a:spcPct val="100000"/>
              </a:lnSpc>
              <a:buNone/>
            </a:pPr>
            <a:endParaRPr lang="en-US" u="sng" dirty="0"/>
          </a:p>
        </p:txBody>
      </p:sp>
      <p:sp>
        <p:nvSpPr>
          <p:cNvPr id="4" name="Dikdörtgen 3"/>
          <p:cNvSpPr/>
          <p:nvPr/>
        </p:nvSpPr>
        <p:spPr>
          <a:xfrm>
            <a:off x="732383" y="176190"/>
            <a:ext cx="796410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6600" b="1" u="sng" dirty="0">
                <a:solidFill>
                  <a:srgbClr val="FF0000"/>
                </a:solidFill>
              </a:rPr>
              <a:t>Types Of Project Plans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0F65-9719-43FA-89A5-C0CFD1AC167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6380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488510"/>
            <a:ext cx="10515600" cy="4688453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tr-TR" dirty="0"/>
              <a:t>*</a:t>
            </a:r>
            <a:r>
              <a:rPr lang="en-US" b="1" dirty="0">
                <a:solidFill>
                  <a:schemeClr val="accent1"/>
                </a:solidFill>
              </a:rPr>
              <a:t>Software is intangible </a:t>
            </a:r>
            <a:r>
              <a:rPr lang="en-US" dirty="0"/>
              <a:t>-&gt; </a:t>
            </a:r>
            <a:r>
              <a:rPr lang="tr-TR" dirty="0" err="1"/>
              <a:t>that</a:t>
            </a:r>
            <a:r>
              <a:rPr lang="tr-TR" dirty="0"/>
              <a:t> is </a:t>
            </a:r>
            <a:r>
              <a:rPr lang="tr-TR" dirty="0" err="1"/>
              <a:t>why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en-US" dirty="0"/>
              <a:t>project managers </a:t>
            </a:r>
            <a:r>
              <a:rPr lang="en-US" b="1" dirty="0">
                <a:solidFill>
                  <a:srgbClr val="FF0000"/>
                </a:solidFill>
              </a:rPr>
              <a:t>require progress reports </a:t>
            </a:r>
            <a:r>
              <a:rPr lang="en-US" dirty="0"/>
              <a:t>and </a:t>
            </a:r>
            <a:r>
              <a:rPr lang="en-US" b="1" dirty="0">
                <a:solidFill>
                  <a:srgbClr val="FF0000"/>
                </a:solidFill>
              </a:rPr>
              <a:t>meetings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*</a:t>
            </a:r>
            <a:r>
              <a:rPr lang="tr-TR" dirty="0"/>
              <a:t>E</a:t>
            </a:r>
            <a:r>
              <a:rPr lang="en-US" dirty="0"/>
              <a:t>stablish a set of </a:t>
            </a:r>
            <a:r>
              <a:rPr lang="en-US" b="1" dirty="0">
                <a:solidFill>
                  <a:schemeClr val="accent1"/>
                </a:solidFill>
              </a:rPr>
              <a:t>milestones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/>
              <a:t>*</a:t>
            </a:r>
            <a:r>
              <a:rPr lang="en-US" dirty="0"/>
              <a:t>When </a:t>
            </a:r>
            <a:r>
              <a:rPr lang="en-US" b="1" dirty="0">
                <a:solidFill>
                  <a:srgbClr val="FF0000"/>
                </a:solidFill>
              </a:rPr>
              <a:t>a milestone is reached</a:t>
            </a:r>
            <a:r>
              <a:rPr lang="en-US" dirty="0"/>
              <a:t>, some </a:t>
            </a:r>
            <a:r>
              <a:rPr lang="en-US" b="1" dirty="0">
                <a:solidFill>
                  <a:srgbClr val="FF0000"/>
                </a:solidFill>
              </a:rPr>
              <a:t>formal output </a:t>
            </a:r>
            <a:r>
              <a:rPr lang="en-US" dirty="0"/>
              <a:t>will be </a:t>
            </a:r>
            <a:r>
              <a:rPr lang="en-US" b="1" dirty="0">
                <a:solidFill>
                  <a:srgbClr val="FF0000"/>
                </a:solidFill>
              </a:rPr>
              <a:t>produced</a:t>
            </a:r>
            <a:r>
              <a:rPr lang="en-US" dirty="0"/>
              <a:t> </a:t>
            </a:r>
            <a:r>
              <a:rPr lang="en-US" i="1" dirty="0">
                <a:solidFill>
                  <a:schemeClr val="accent1"/>
                </a:solidFill>
              </a:rPr>
              <a:t>(e.g. a report)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/>
              <a:t>	</a:t>
            </a:r>
          </a:p>
          <a:p>
            <a:pPr marL="0" indent="0" algn="just">
              <a:buNone/>
            </a:pPr>
            <a:r>
              <a:rPr lang="en-US" dirty="0"/>
              <a:t>*A </a:t>
            </a:r>
            <a:r>
              <a:rPr lang="en-US" b="1" u="sng" dirty="0"/>
              <a:t>deliverable</a:t>
            </a:r>
            <a:r>
              <a:rPr lang="en-US" dirty="0"/>
              <a:t> is </a:t>
            </a:r>
            <a:r>
              <a:rPr lang="en-US" b="1" dirty="0">
                <a:solidFill>
                  <a:srgbClr val="FF0000"/>
                </a:solidFill>
              </a:rPr>
              <a:t>a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project output(result) </a:t>
            </a:r>
            <a:r>
              <a:rPr lang="en-US" dirty="0"/>
              <a:t>that is </a:t>
            </a:r>
            <a:r>
              <a:rPr lang="en-US" b="1" u="sng" dirty="0"/>
              <a:t>delivered to the customer</a:t>
            </a:r>
            <a:r>
              <a:rPr lang="en-US" dirty="0"/>
              <a:t>.</a:t>
            </a:r>
            <a:endParaRPr lang="tr-TR" dirty="0"/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2" name="Açıklama Balonu: Kenarlık ve Vurgu Çubuğuyla Çizgi 1"/>
          <p:cNvSpPr/>
          <p:nvPr/>
        </p:nvSpPr>
        <p:spPr>
          <a:xfrm>
            <a:off x="5430253" y="2246267"/>
            <a:ext cx="2690873" cy="1156500"/>
          </a:xfrm>
          <a:prstGeom prst="accentBorderCallout1">
            <a:avLst>
              <a:gd name="adj1" fmla="val 44752"/>
              <a:gd name="adj2" fmla="val -7794"/>
              <a:gd name="adj3" fmla="val 44047"/>
              <a:gd name="adj4" fmla="val -828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>
                <a:solidFill>
                  <a:schemeClr val="bg1"/>
                </a:solidFill>
              </a:rPr>
              <a:t>M</a:t>
            </a:r>
            <a:r>
              <a:rPr lang="en-US" b="1" dirty="0" err="1">
                <a:solidFill>
                  <a:schemeClr val="bg1"/>
                </a:solidFill>
              </a:rPr>
              <a:t>ilestone</a:t>
            </a:r>
            <a:r>
              <a:rPr lang="tr-TR" b="1" dirty="0">
                <a:solidFill>
                  <a:schemeClr val="bg1"/>
                </a:solidFill>
              </a:rPr>
              <a:t>???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A recognizable end-point of a software process activity</a:t>
            </a:r>
          </a:p>
        </p:txBody>
      </p:sp>
      <p:sp>
        <p:nvSpPr>
          <p:cNvPr id="4" name="Açıklama Balonu: Bükülü Çift Çizgi 3"/>
          <p:cNvSpPr/>
          <p:nvPr/>
        </p:nvSpPr>
        <p:spPr>
          <a:xfrm>
            <a:off x="2867171" y="4087578"/>
            <a:ext cx="3289385" cy="780843"/>
          </a:xfrm>
          <a:prstGeom prst="borderCallout3">
            <a:avLst>
              <a:gd name="adj1" fmla="val 18750"/>
              <a:gd name="adj2" fmla="val -8333"/>
              <a:gd name="adj3" fmla="val 61636"/>
              <a:gd name="adj4" fmla="val -22525"/>
              <a:gd name="adj5" fmla="val 24593"/>
              <a:gd name="adj6" fmla="val -31725"/>
              <a:gd name="adj7" fmla="val 26352"/>
              <a:gd name="adj8" fmla="val -593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err="1"/>
              <a:t>It</a:t>
            </a:r>
            <a:r>
              <a:rPr lang="tr-TR" b="1" dirty="0"/>
              <a:t> c</a:t>
            </a:r>
            <a:r>
              <a:rPr lang="en-US" b="1" dirty="0"/>
              <a:t>an be a short report,</a:t>
            </a:r>
            <a:r>
              <a:rPr lang="tr-TR" b="1" dirty="0"/>
              <a:t> </a:t>
            </a:r>
          </a:p>
          <a:p>
            <a:pPr algn="ctr"/>
            <a:r>
              <a:rPr lang="en-US" b="1" dirty="0"/>
              <a:t>explaining what has completed</a:t>
            </a:r>
            <a:r>
              <a:rPr lang="tr-TR" b="1" dirty="0"/>
              <a:t>…</a:t>
            </a:r>
            <a:endParaRPr lang="en-US" b="1" dirty="0"/>
          </a:p>
        </p:txBody>
      </p:sp>
      <p:sp>
        <p:nvSpPr>
          <p:cNvPr id="6" name="Dikdörtgen 5"/>
          <p:cNvSpPr/>
          <p:nvPr/>
        </p:nvSpPr>
        <p:spPr>
          <a:xfrm>
            <a:off x="742311" y="451790"/>
            <a:ext cx="7378815" cy="7571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sz="4800" b="1" dirty="0">
                <a:solidFill>
                  <a:srgbClr val="FF0000"/>
                </a:solidFill>
              </a:rPr>
              <a:t>Milestones and Deliverables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0F65-9719-43FA-89A5-C0CFD1AC167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891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9254" y="768131"/>
            <a:ext cx="10515600" cy="17994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dirty="0"/>
              <a:t>*</a:t>
            </a:r>
            <a:r>
              <a:rPr lang="en-US" dirty="0"/>
              <a:t>To </a:t>
            </a:r>
            <a:r>
              <a:rPr lang="en-US" b="1" dirty="0">
                <a:solidFill>
                  <a:srgbClr val="FF0000"/>
                </a:solidFill>
              </a:rPr>
              <a:t>establish milestones</a:t>
            </a:r>
            <a:r>
              <a:rPr lang="en-US" dirty="0"/>
              <a:t>, the </a:t>
            </a:r>
            <a:r>
              <a:rPr lang="en-US" b="1" dirty="0"/>
              <a:t>software design process </a:t>
            </a:r>
            <a:r>
              <a:rPr lang="en-US" dirty="0"/>
              <a:t>must be </a:t>
            </a:r>
            <a:r>
              <a:rPr lang="en-US" b="1" dirty="0"/>
              <a:t>broken</a:t>
            </a:r>
            <a:r>
              <a:rPr lang="en-US" dirty="0"/>
              <a:t> </a:t>
            </a:r>
            <a:r>
              <a:rPr lang="en-US" b="1" dirty="0"/>
              <a:t>down</a:t>
            </a:r>
            <a:r>
              <a:rPr lang="en-US" dirty="0"/>
              <a:t> into </a:t>
            </a:r>
            <a:r>
              <a:rPr lang="en-US" b="1" dirty="0"/>
              <a:t>basic activities </a:t>
            </a:r>
            <a:r>
              <a:rPr lang="en-US" dirty="0"/>
              <a:t>with </a:t>
            </a:r>
            <a:r>
              <a:rPr lang="en-US" b="1" dirty="0"/>
              <a:t>associated outputs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tr-TR" b="1" dirty="0"/>
              <a:t>*</a:t>
            </a:r>
            <a:r>
              <a:rPr lang="en-US" b="1" u="sng" dirty="0"/>
              <a:t>Example</a:t>
            </a:r>
            <a:r>
              <a:rPr lang="en-US" b="1" dirty="0"/>
              <a:t>:</a:t>
            </a:r>
            <a:r>
              <a:rPr lang="tr-TR" b="1" dirty="0"/>
              <a:t> </a:t>
            </a:r>
            <a:r>
              <a:rPr lang="en-US" b="1" dirty="0">
                <a:solidFill>
                  <a:srgbClr val="FF0000"/>
                </a:solidFill>
              </a:rPr>
              <a:t>Milestones</a:t>
            </a:r>
            <a:r>
              <a:rPr lang="en-US" dirty="0"/>
              <a:t> in </a:t>
            </a:r>
            <a:r>
              <a:rPr lang="en-US" b="1" dirty="0">
                <a:solidFill>
                  <a:srgbClr val="FF0000"/>
                </a:solidFill>
              </a:rPr>
              <a:t>the requirements process</a:t>
            </a:r>
            <a:r>
              <a:rPr lang="en-US" dirty="0"/>
              <a:t>, </a:t>
            </a:r>
            <a:r>
              <a:rPr lang="en-US" b="1" i="1" dirty="0"/>
              <a:t>assuming prototyping is used:</a:t>
            </a:r>
          </a:p>
        </p:txBody>
      </p:sp>
      <p:sp>
        <p:nvSpPr>
          <p:cNvPr id="4" name="Oval 3"/>
          <p:cNvSpPr/>
          <p:nvPr/>
        </p:nvSpPr>
        <p:spPr>
          <a:xfrm>
            <a:off x="626252" y="3339062"/>
            <a:ext cx="1994497" cy="9328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Feasibility study</a:t>
            </a:r>
          </a:p>
        </p:txBody>
      </p:sp>
      <p:sp>
        <p:nvSpPr>
          <p:cNvPr id="5" name="Oval 4"/>
          <p:cNvSpPr/>
          <p:nvPr/>
        </p:nvSpPr>
        <p:spPr>
          <a:xfrm>
            <a:off x="2865458" y="3351335"/>
            <a:ext cx="1994497" cy="9328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Requirements analysis</a:t>
            </a:r>
          </a:p>
        </p:txBody>
      </p:sp>
      <p:sp>
        <p:nvSpPr>
          <p:cNvPr id="6" name="Oval 5"/>
          <p:cNvSpPr/>
          <p:nvPr/>
        </p:nvSpPr>
        <p:spPr>
          <a:xfrm>
            <a:off x="9735476" y="3339061"/>
            <a:ext cx="1994497" cy="9328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Requirement specification</a:t>
            </a:r>
          </a:p>
        </p:txBody>
      </p:sp>
      <p:sp>
        <p:nvSpPr>
          <p:cNvPr id="7" name="Oval 6"/>
          <p:cNvSpPr/>
          <p:nvPr/>
        </p:nvSpPr>
        <p:spPr>
          <a:xfrm>
            <a:off x="7420070" y="3351334"/>
            <a:ext cx="1994497" cy="9328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Design study</a:t>
            </a:r>
          </a:p>
        </p:txBody>
      </p:sp>
      <p:sp>
        <p:nvSpPr>
          <p:cNvPr id="8" name="Oval 7"/>
          <p:cNvSpPr/>
          <p:nvPr/>
        </p:nvSpPr>
        <p:spPr>
          <a:xfrm>
            <a:off x="5104664" y="3351334"/>
            <a:ext cx="1994497" cy="9328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Prototype development</a:t>
            </a:r>
          </a:p>
        </p:txBody>
      </p:sp>
      <p:sp>
        <p:nvSpPr>
          <p:cNvPr id="9" name="Dikdörtgen: Yuvarlatılmış Üst Köşeler 8"/>
          <p:cNvSpPr/>
          <p:nvPr/>
        </p:nvSpPr>
        <p:spPr>
          <a:xfrm>
            <a:off x="724442" y="4926557"/>
            <a:ext cx="1798115" cy="902126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Feasibility report</a:t>
            </a:r>
          </a:p>
        </p:txBody>
      </p:sp>
      <p:sp>
        <p:nvSpPr>
          <p:cNvPr id="10" name="Dikdörtgen: Yuvarlatılmış Üst Köşeler 9"/>
          <p:cNvSpPr/>
          <p:nvPr/>
        </p:nvSpPr>
        <p:spPr>
          <a:xfrm>
            <a:off x="2968377" y="4926557"/>
            <a:ext cx="1798115" cy="902126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Requirements definition</a:t>
            </a:r>
          </a:p>
        </p:txBody>
      </p:sp>
      <p:sp>
        <p:nvSpPr>
          <p:cNvPr id="11" name="Dikdörtgen: Yuvarlatılmış Üst Köşeler 10"/>
          <p:cNvSpPr/>
          <p:nvPr/>
        </p:nvSpPr>
        <p:spPr>
          <a:xfrm>
            <a:off x="5197996" y="4937648"/>
            <a:ext cx="1798115" cy="902126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Evaluation report</a:t>
            </a:r>
          </a:p>
        </p:txBody>
      </p:sp>
      <p:sp>
        <p:nvSpPr>
          <p:cNvPr id="12" name="Dikdörtgen: Yuvarlatılmış Üst Köşeler 11"/>
          <p:cNvSpPr/>
          <p:nvPr/>
        </p:nvSpPr>
        <p:spPr>
          <a:xfrm>
            <a:off x="7518260" y="4926557"/>
            <a:ext cx="1798115" cy="902126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System architecture design</a:t>
            </a:r>
          </a:p>
        </p:txBody>
      </p:sp>
      <p:sp>
        <p:nvSpPr>
          <p:cNvPr id="13" name="Dikdörtgen: Yuvarlatılmış Üst Köşeler 12"/>
          <p:cNvSpPr/>
          <p:nvPr/>
        </p:nvSpPr>
        <p:spPr>
          <a:xfrm>
            <a:off x="9833666" y="4943514"/>
            <a:ext cx="1798115" cy="902126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System requirements</a:t>
            </a:r>
          </a:p>
        </p:txBody>
      </p:sp>
      <p:cxnSp>
        <p:nvCxnSpPr>
          <p:cNvPr id="15" name="Düz Ok Bağlayıcısı 14"/>
          <p:cNvCxnSpPr>
            <a:stCxn id="4" idx="6"/>
            <a:endCxn id="5" idx="2"/>
          </p:cNvCxnSpPr>
          <p:nvPr/>
        </p:nvCxnSpPr>
        <p:spPr>
          <a:xfrm>
            <a:off x="2620749" y="3805468"/>
            <a:ext cx="244709" cy="122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Düz Ok Bağlayıcısı 16"/>
          <p:cNvCxnSpPr>
            <a:stCxn id="5" idx="6"/>
            <a:endCxn id="8" idx="2"/>
          </p:cNvCxnSpPr>
          <p:nvPr/>
        </p:nvCxnSpPr>
        <p:spPr>
          <a:xfrm flipV="1">
            <a:off x="4859955" y="3817740"/>
            <a:ext cx="24470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>
            <a:stCxn id="8" idx="6"/>
            <a:endCxn id="7" idx="2"/>
          </p:cNvCxnSpPr>
          <p:nvPr/>
        </p:nvCxnSpPr>
        <p:spPr>
          <a:xfrm>
            <a:off x="7099161" y="3817740"/>
            <a:ext cx="32090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>
            <a:stCxn id="7" idx="6"/>
            <a:endCxn id="6" idx="2"/>
          </p:cNvCxnSpPr>
          <p:nvPr/>
        </p:nvCxnSpPr>
        <p:spPr>
          <a:xfrm flipV="1">
            <a:off x="9414567" y="3805467"/>
            <a:ext cx="320909" cy="122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Düz Ok Bağlayıcısı 25"/>
          <p:cNvCxnSpPr>
            <a:stCxn id="4" idx="4"/>
            <a:endCxn id="9" idx="3"/>
          </p:cNvCxnSpPr>
          <p:nvPr/>
        </p:nvCxnSpPr>
        <p:spPr>
          <a:xfrm flipH="1">
            <a:off x="1623500" y="4271873"/>
            <a:ext cx="1" cy="6546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Düz Ok Bağlayıcısı 27"/>
          <p:cNvCxnSpPr>
            <a:stCxn id="5" idx="4"/>
            <a:endCxn id="10" idx="3"/>
          </p:cNvCxnSpPr>
          <p:nvPr/>
        </p:nvCxnSpPr>
        <p:spPr>
          <a:xfrm>
            <a:off x="3862707" y="4284146"/>
            <a:ext cx="4728" cy="6424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Düz Ok Bağlayıcısı 30"/>
          <p:cNvCxnSpPr>
            <a:stCxn id="8" idx="4"/>
            <a:endCxn id="11" idx="3"/>
          </p:cNvCxnSpPr>
          <p:nvPr/>
        </p:nvCxnSpPr>
        <p:spPr>
          <a:xfrm flipH="1">
            <a:off x="6097054" y="4284145"/>
            <a:ext cx="4859" cy="6535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Düz Ok Bağlayıcısı 32"/>
          <p:cNvCxnSpPr>
            <a:stCxn id="7" idx="4"/>
            <a:endCxn id="12" idx="3"/>
          </p:cNvCxnSpPr>
          <p:nvPr/>
        </p:nvCxnSpPr>
        <p:spPr>
          <a:xfrm flipH="1">
            <a:off x="8417318" y="4284145"/>
            <a:ext cx="1" cy="6424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Düz Ok Bağlayıcısı 34"/>
          <p:cNvCxnSpPr>
            <a:stCxn id="6" idx="4"/>
            <a:endCxn id="13" idx="3"/>
          </p:cNvCxnSpPr>
          <p:nvPr/>
        </p:nvCxnSpPr>
        <p:spPr>
          <a:xfrm flipH="1">
            <a:off x="10732724" y="4271872"/>
            <a:ext cx="1" cy="6716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0F65-9719-43FA-89A5-C0CFD1AC167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4787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77643" y="1451069"/>
            <a:ext cx="10515600" cy="490528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One of the </a:t>
            </a:r>
            <a:r>
              <a:rPr lang="en-US" b="1" dirty="0">
                <a:solidFill>
                  <a:srgbClr val="FF0000"/>
                </a:solidFill>
              </a:rPr>
              <a:t>most</a:t>
            </a:r>
            <a:r>
              <a:rPr lang="tr-TR" b="1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difficult jobs </a:t>
            </a:r>
            <a:r>
              <a:rPr lang="en-US" dirty="0"/>
              <a:t>for </a:t>
            </a:r>
            <a:r>
              <a:rPr lang="en-US" b="1" dirty="0">
                <a:solidFill>
                  <a:srgbClr val="FF0000"/>
                </a:solidFill>
              </a:rPr>
              <a:t>a project manager</a:t>
            </a:r>
            <a:r>
              <a:rPr lang="tr-TR" dirty="0"/>
              <a:t>:</a:t>
            </a:r>
            <a:endParaRPr lang="en-US" dirty="0"/>
          </a:p>
          <a:p>
            <a:pPr lvl="1" algn="just"/>
            <a:r>
              <a:rPr lang="en-US" b="1" dirty="0"/>
              <a:t>Estimate the </a:t>
            </a:r>
            <a:r>
              <a:rPr lang="en-US" b="1" u="sng" dirty="0"/>
              <a:t>time</a:t>
            </a:r>
            <a:r>
              <a:rPr lang="en-US" b="1" dirty="0"/>
              <a:t>, </a:t>
            </a:r>
            <a:r>
              <a:rPr lang="en-US" b="1" u="sng" dirty="0"/>
              <a:t>human</a:t>
            </a:r>
            <a:r>
              <a:rPr lang="en-US" b="1" dirty="0"/>
              <a:t> </a:t>
            </a:r>
            <a:r>
              <a:rPr lang="en-US" b="1" u="sng" dirty="0"/>
              <a:t>resources</a:t>
            </a:r>
            <a:r>
              <a:rPr lang="en-US" b="1" dirty="0"/>
              <a:t> and </a:t>
            </a:r>
            <a:r>
              <a:rPr lang="en-US" b="1" u="sng" dirty="0"/>
              <a:t>cost</a:t>
            </a:r>
            <a:r>
              <a:rPr lang="en-US" b="1" dirty="0"/>
              <a:t> to complete each activity,</a:t>
            </a:r>
          </a:p>
          <a:p>
            <a:pPr lvl="1" algn="just"/>
            <a:r>
              <a:rPr lang="en-US" b="1" dirty="0"/>
              <a:t>Organize these </a:t>
            </a:r>
            <a:r>
              <a:rPr lang="en-US" b="1" dirty="0" err="1"/>
              <a:t>activit</a:t>
            </a:r>
            <a:r>
              <a:rPr lang="tr-TR" b="1" dirty="0" err="1"/>
              <a:t>ies</a:t>
            </a:r>
            <a:r>
              <a:rPr lang="tr-TR" b="1" dirty="0"/>
              <a:t> </a:t>
            </a:r>
            <a:r>
              <a:rPr lang="en-US" b="1" dirty="0"/>
              <a:t>into a </a:t>
            </a:r>
            <a:r>
              <a:rPr lang="en-US" b="1" u="sng" dirty="0"/>
              <a:t>coherent</a:t>
            </a:r>
            <a:r>
              <a:rPr lang="tr-TR" b="1" u="sng" dirty="0"/>
              <a:t> (intellig</a:t>
            </a:r>
            <a:r>
              <a:rPr lang="en-US" b="1" u="sng" dirty="0"/>
              <a:t>i</a:t>
            </a:r>
            <a:r>
              <a:rPr lang="tr-TR" b="1" u="sng" dirty="0"/>
              <a:t>ble)</a:t>
            </a:r>
            <a:r>
              <a:rPr lang="en-US" b="1" u="sng" dirty="0"/>
              <a:t> time sequence</a:t>
            </a:r>
            <a:r>
              <a:rPr lang="en-US" b="1" dirty="0"/>
              <a:t>.</a:t>
            </a:r>
          </a:p>
          <a:p>
            <a:pPr algn="just"/>
            <a:r>
              <a:rPr lang="en-US" dirty="0"/>
              <a:t>If the project is </a:t>
            </a:r>
            <a:r>
              <a:rPr lang="en-US" b="1" dirty="0">
                <a:solidFill>
                  <a:srgbClr val="FF0000"/>
                </a:solidFill>
              </a:rPr>
              <a:t>very similar to a previous project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good !</a:t>
            </a:r>
          </a:p>
          <a:p>
            <a:pPr lvl="1" algn="just"/>
            <a:r>
              <a:rPr lang="en-US" b="1" dirty="0"/>
              <a:t>We can </a:t>
            </a:r>
            <a:r>
              <a:rPr lang="en-US" b="1" u="sng" dirty="0"/>
              <a:t>generate a close estimate </a:t>
            </a:r>
            <a:r>
              <a:rPr lang="en-US" b="1" dirty="0"/>
              <a:t>for the Schedule.</a:t>
            </a:r>
          </a:p>
          <a:p>
            <a:pPr algn="just"/>
            <a:r>
              <a:rPr lang="en-US" dirty="0"/>
              <a:t>However, in general, </a:t>
            </a:r>
            <a:r>
              <a:rPr lang="en-US" b="1" u="sng" dirty="0"/>
              <a:t>software projects are quite different</a:t>
            </a:r>
            <a:r>
              <a:rPr lang="en-US" dirty="0"/>
              <a:t>,</a:t>
            </a:r>
            <a:r>
              <a:rPr lang="tr-TR" dirty="0"/>
              <a:t> </a:t>
            </a:r>
            <a:r>
              <a:rPr lang="en-US" dirty="0"/>
              <a:t>because of:</a:t>
            </a:r>
          </a:p>
          <a:p>
            <a:pPr marL="971550" lvl="1" indent="-514350" algn="just">
              <a:buFont typeface="+mj-lt"/>
              <a:buAutoNum type="alphaLcParenR"/>
            </a:pPr>
            <a:r>
              <a:rPr lang="en-US" dirty="0"/>
              <a:t>Different organizational structures</a:t>
            </a:r>
          </a:p>
          <a:p>
            <a:pPr marL="971550" lvl="1" indent="-514350" algn="just">
              <a:buFont typeface="+mj-lt"/>
              <a:buAutoNum type="alphaLcParenR"/>
            </a:pPr>
            <a:r>
              <a:rPr lang="en-US" dirty="0"/>
              <a:t>Different design methods</a:t>
            </a:r>
          </a:p>
          <a:p>
            <a:pPr marL="971550" lvl="1" indent="-514350" algn="just">
              <a:buFont typeface="+mj-lt"/>
              <a:buAutoNum type="alphaLcParenR"/>
            </a:pPr>
            <a:r>
              <a:rPr lang="en-US" dirty="0"/>
              <a:t>Different team members</a:t>
            </a:r>
          </a:p>
          <a:p>
            <a:pPr marL="971550" lvl="1" indent="-514350" algn="just">
              <a:buFont typeface="+mj-lt"/>
              <a:buAutoNum type="alphaLcParenR"/>
            </a:pPr>
            <a:r>
              <a:rPr lang="en-US" dirty="0"/>
              <a:t>Different implementation tools (e.g., P</a:t>
            </a:r>
            <a:r>
              <a:rPr lang="tr-TR" dirty="0"/>
              <a:t>r</a:t>
            </a:r>
            <a:r>
              <a:rPr lang="en-US" dirty="0" err="1"/>
              <a:t>og</a:t>
            </a:r>
            <a:r>
              <a:rPr lang="en-US" dirty="0"/>
              <a:t>. Lang.)</a:t>
            </a:r>
          </a:p>
          <a:p>
            <a:pPr marL="971550" lvl="1" indent="-514350" algn="just">
              <a:buFont typeface="+mj-lt"/>
              <a:buAutoNum type="alphaLcParenR"/>
            </a:pPr>
            <a:r>
              <a:rPr lang="en-US" dirty="0"/>
              <a:t>Advanced and novel technology involved</a:t>
            </a:r>
          </a:p>
          <a:p>
            <a:pPr marL="0" indent="-457200" algn="just"/>
            <a:r>
              <a:rPr lang="en-US" dirty="0"/>
              <a:t>Therefore: </a:t>
            </a:r>
            <a:r>
              <a:rPr lang="en-US" b="1" dirty="0">
                <a:solidFill>
                  <a:srgbClr val="FF0000"/>
                </a:solidFill>
              </a:rPr>
              <a:t>continually update the Schedule </a:t>
            </a:r>
            <a:r>
              <a:rPr lang="en-US" dirty="0"/>
              <a:t>during the progression of the Project</a:t>
            </a:r>
            <a:r>
              <a:rPr lang="tr-TR" dirty="0"/>
              <a:t>.</a:t>
            </a:r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882082" y="437616"/>
            <a:ext cx="450912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</a:rPr>
              <a:t>Project Scheduling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0F65-9719-43FA-89A5-C0CFD1AC167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7702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62344" y="4585344"/>
            <a:ext cx="10515600" cy="1953568"/>
          </a:xfrm>
        </p:spPr>
        <p:txBody>
          <a:bodyPr/>
          <a:lstStyle/>
          <a:p>
            <a:pPr algn="just"/>
            <a:r>
              <a:rPr lang="en-US" dirty="0"/>
              <a:t>So,</a:t>
            </a:r>
            <a:r>
              <a:rPr lang="tr-TR" dirty="0"/>
              <a:t> </a:t>
            </a:r>
            <a:r>
              <a:rPr lang="en-US" dirty="0"/>
              <a:t>we have to </a:t>
            </a:r>
            <a:r>
              <a:rPr lang="en-US" b="1" dirty="0">
                <a:solidFill>
                  <a:srgbClr val="FF0000"/>
                </a:solidFill>
              </a:rPr>
              <a:t>divide the problem </a:t>
            </a:r>
            <a:r>
              <a:rPr lang="en-US" dirty="0"/>
              <a:t>into </a:t>
            </a:r>
            <a:r>
              <a:rPr lang="en-US" b="1" dirty="0">
                <a:solidFill>
                  <a:srgbClr val="FF0000"/>
                </a:solidFill>
              </a:rPr>
              <a:t>sub problems.</a:t>
            </a:r>
          </a:p>
          <a:p>
            <a:pPr algn="just"/>
            <a:r>
              <a:rPr lang="en-US" b="1" dirty="0">
                <a:solidFill>
                  <a:srgbClr val="FF0000"/>
                </a:solidFill>
              </a:rPr>
              <a:t>Each Problem </a:t>
            </a:r>
            <a:r>
              <a:rPr lang="tr-TR" b="1" dirty="0">
                <a:solidFill>
                  <a:srgbClr val="FF0000"/>
                </a:solidFill>
              </a:rPr>
              <a:t>is</a:t>
            </a:r>
            <a:r>
              <a:rPr lang="en-US" b="1" dirty="0">
                <a:solidFill>
                  <a:srgbClr val="FF0000"/>
                </a:solidFill>
              </a:rPr>
              <a:t> a TASK</a:t>
            </a:r>
            <a:r>
              <a:rPr lang="tr-TR" b="1" dirty="0">
                <a:solidFill>
                  <a:srgbClr val="FF0000"/>
                </a:solidFill>
              </a:rPr>
              <a:t>!</a:t>
            </a:r>
            <a:r>
              <a:rPr lang="en-US" b="1" dirty="0">
                <a:solidFill>
                  <a:srgbClr val="FF0000"/>
                </a:solidFill>
              </a:rPr>
              <a:t> </a:t>
            </a:r>
          </a:p>
          <a:p>
            <a:pPr algn="just"/>
            <a:r>
              <a:rPr lang="en-US" dirty="0"/>
              <a:t>Usually, </a:t>
            </a:r>
            <a:r>
              <a:rPr lang="en-US" b="1" dirty="0">
                <a:solidFill>
                  <a:srgbClr val="FF0000"/>
                </a:solidFill>
              </a:rPr>
              <a:t>some tasks </a:t>
            </a:r>
            <a:r>
              <a:rPr lang="en-US" dirty="0"/>
              <a:t>may be </a:t>
            </a:r>
            <a:r>
              <a:rPr lang="en-US" b="1" dirty="0">
                <a:solidFill>
                  <a:srgbClr val="FF0000"/>
                </a:solidFill>
              </a:rPr>
              <a:t>carried out in parallel</a:t>
            </a:r>
            <a:r>
              <a:rPr lang="en-US" dirty="0"/>
              <a:t>, but </a:t>
            </a:r>
            <a:r>
              <a:rPr lang="en-US" b="1" dirty="0">
                <a:solidFill>
                  <a:srgbClr val="FF0000"/>
                </a:solidFill>
              </a:rPr>
              <a:t>some are dependent on other tasks</a:t>
            </a:r>
            <a:r>
              <a:rPr lang="tr-TR" b="1" dirty="0">
                <a:solidFill>
                  <a:srgbClr val="FF0000"/>
                </a:solidFill>
              </a:rPr>
              <a:t> (can be seen Gan</a:t>
            </a:r>
            <a:r>
              <a:rPr lang="en-US" b="1" dirty="0">
                <a:solidFill>
                  <a:srgbClr val="FF0000"/>
                </a:solidFill>
              </a:rPr>
              <a:t>t</a:t>
            </a:r>
            <a:r>
              <a:rPr lang="tr-TR" b="1" dirty="0">
                <a:solidFill>
                  <a:srgbClr val="FF0000"/>
                </a:solidFill>
              </a:rPr>
              <a:t>t chart of the project)</a:t>
            </a:r>
            <a:r>
              <a:rPr lang="en-US" dirty="0"/>
              <a:t>.</a:t>
            </a:r>
          </a:p>
        </p:txBody>
      </p:sp>
      <p:sp>
        <p:nvSpPr>
          <p:cNvPr id="4" name="Dikdörtgen 3"/>
          <p:cNvSpPr/>
          <p:nvPr/>
        </p:nvSpPr>
        <p:spPr>
          <a:xfrm>
            <a:off x="1037138" y="1732255"/>
            <a:ext cx="1552639" cy="636057"/>
          </a:xfrm>
          <a:prstGeom prst="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Requirements</a:t>
            </a:r>
          </a:p>
        </p:txBody>
      </p:sp>
      <p:sp>
        <p:nvSpPr>
          <p:cNvPr id="5" name="Oval 4"/>
          <p:cNvSpPr/>
          <p:nvPr/>
        </p:nvSpPr>
        <p:spPr>
          <a:xfrm>
            <a:off x="1000802" y="2664477"/>
            <a:ext cx="1509681" cy="997651"/>
          </a:xfrm>
          <a:prstGeom prst="ellipse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Identify activities</a:t>
            </a:r>
          </a:p>
        </p:txBody>
      </p:sp>
      <p:sp>
        <p:nvSpPr>
          <p:cNvPr id="6" name="Oval 5"/>
          <p:cNvSpPr/>
          <p:nvPr/>
        </p:nvSpPr>
        <p:spPr>
          <a:xfrm>
            <a:off x="2694744" y="2664476"/>
            <a:ext cx="1706573" cy="997651"/>
          </a:xfrm>
          <a:prstGeom prst="ellipse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Find activity dependencies</a:t>
            </a:r>
          </a:p>
        </p:txBody>
      </p:sp>
      <p:sp>
        <p:nvSpPr>
          <p:cNvPr id="7" name="Oval 6"/>
          <p:cNvSpPr/>
          <p:nvPr/>
        </p:nvSpPr>
        <p:spPr>
          <a:xfrm>
            <a:off x="4635670" y="2664476"/>
            <a:ext cx="1509681" cy="997651"/>
          </a:xfrm>
          <a:prstGeom prst="ellipse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Estimate resources for activities</a:t>
            </a:r>
          </a:p>
        </p:txBody>
      </p:sp>
      <p:sp>
        <p:nvSpPr>
          <p:cNvPr id="8" name="Oval 7"/>
          <p:cNvSpPr/>
          <p:nvPr/>
        </p:nvSpPr>
        <p:spPr>
          <a:xfrm>
            <a:off x="6294938" y="2663189"/>
            <a:ext cx="1509681" cy="1002008"/>
          </a:xfrm>
          <a:prstGeom prst="ellipse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Allocate team members to activities</a:t>
            </a:r>
          </a:p>
        </p:txBody>
      </p:sp>
      <p:sp>
        <p:nvSpPr>
          <p:cNvPr id="9" name="Oval 8"/>
          <p:cNvSpPr/>
          <p:nvPr/>
        </p:nvSpPr>
        <p:spPr>
          <a:xfrm>
            <a:off x="8111975" y="2664477"/>
            <a:ext cx="1509681" cy="997651"/>
          </a:xfrm>
          <a:prstGeom prst="ellipse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Create activity charts</a:t>
            </a:r>
          </a:p>
        </p:txBody>
      </p:sp>
      <p:sp>
        <p:nvSpPr>
          <p:cNvPr id="10" name="Oval 9"/>
          <p:cNvSpPr/>
          <p:nvPr/>
        </p:nvSpPr>
        <p:spPr>
          <a:xfrm>
            <a:off x="9971500" y="2664476"/>
            <a:ext cx="1509681" cy="997651"/>
          </a:xfrm>
          <a:prstGeom prst="ellipse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Check progress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8443368" y="1563334"/>
            <a:ext cx="846894" cy="697048"/>
          </a:xfrm>
          <a:prstGeom prst="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b="1" dirty="0" err="1"/>
              <a:t>Charts</a:t>
            </a:r>
            <a:endParaRPr lang="en-US" sz="1400" b="1" dirty="0"/>
          </a:p>
        </p:txBody>
      </p:sp>
      <p:cxnSp>
        <p:nvCxnSpPr>
          <p:cNvPr id="13" name="Düz Ok Bağlayıcısı 12"/>
          <p:cNvCxnSpPr>
            <a:stCxn id="9" idx="0"/>
            <a:endCxn id="11" idx="2"/>
          </p:cNvCxnSpPr>
          <p:nvPr/>
        </p:nvCxnSpPr>
        <p:spPr>
          <a:xfrm flipH="1" flipV="1">
            <a:off x="8866815" y="2260382"/>
            <a:ext cx="1" cy="40409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Düz Ok Bağlayıcısı 16"/>
          <p:cNvCxnSpPr/>
          <p:nvPr/>
        </p:nvCxnSpPr>
        <p:spPr>
          <a:xfrm>
            <a:off x="1791978" y="2375675"/>
            <a:ext cx="0" cy="58377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Düz Ok Bağlayıcısı 20"/>
          <p:cNvCxnSpPr/>
          <p:nvPr/>
        </p:nvCxnSpPr>
        <p:spPr>
          <a:xfrm>
            <a:off x="2510483" y="3185882"/>
            <a:ext cx="232691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>
            <a:stCxn id="6" idx="6"/>
            <a:endCxn id="7" idx="2"/>
          </p:cNvCxnSpPr>
          <p:nvPr/>
        </p:nvCxnSpPr>
        <p:spPr>
          <a:xfrm>
            <a:off x="4401317" y="3163302"/>
            <a:ext cx="234353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Düz Ok Bağlayıcısı 24"/>
          <p:cNvCxnSpPr/>
          <p:nvPr/>
        </p:nvCxnSpPr>
        <p:spPr>
          <a:xfrm>
            <a:off x="6145351" y="3310788"/>
            <a:ext cx="149587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Düz Ok Bağlayıcısı 26"/>
          <p:cNvCxnSpPr/>
          <p:nvPr/>
        </p:nvCxnSpPr>
        <p:spPr>
          <a:xfrm>
            <a:off x="7804619" y="3219952"/>
            <a:ext cx="307356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Düz Ok Bağlayıcısı 28"/>
          <p:cNvCxnSpPr>
            <a:endCxn id="10" idx="2"/>
          </p:cNvCxnSpPr>
          <p:nvPr/>
        </p:nvCxnSpPr>
        <p:spPr>
          <a:xfrm flipV="1">
            <a:off x="9621656" y="3163302"/>
            <a:ext cx="349844" cy="2637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Düz Bağlayıcı 38"/>
          <p:cNvCxnSpPr>
            <a:stCxn id="10" idx="4"/>
          </p:cNvCxnSpPr>
          <p:nvPr/>
        </p:nvCxnSpPr>
        <p:spPr>
          <a:xfrm flipH="1">
            <a:off x="10720076" y="3662127"/>
            <a:ext cx="6265" cy="77716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Düz Bağlayıcı 41"/>
          <p:cNvCxnSpPr/>
          <p:nvPr/>
        </p:nvCxnSpPr>
        <p:spPr>
          <a:xfrm flipH="1">
            <a:off x="5384247" y="4402781"/>
            <a:ext cx="5335829" cy="1196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Düz Ok Bağlayıcısı 43"/>
          <p:cNvCxnSpPr/>
          <p:nvPr/>
        </p:nvCxnSpPr>
        <p:spPr>
          <a:xfrm flipV="1">
            <a:off x="5384245" y="3662127"/>
            <a:ext cx="1" cy="77716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ikdörtgen 21"/>
          <p:cNvSpPr/>
          <p:nvPr/>
        </p:nvSpPr>
        <p:spPr>
          <a:xfrm>
            <a:off x="839692" y="316503"/>
            <a:ext cx="640181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</a:rPr>
              <a:t>Project Scheduling</a:t>
            </a:r>
            <a:r>
              <a:rPr lang="tr-TR" sz="4400" b="1" dirty="0">
                <a:solidFill>
                  <a:srgbClr val="FF0000"/>
                </a:solidFill>
              </a:rPr>
              <a:t> </a:t>
            </a:r>
            <a:r>
              <a:rPr lang="tr-TR" sz="4400" b="1" dirty="0" err="1">
                <a:solidFill>
                  <a:srgbClr val="FF0000"/>
                </a:solidFill>
              </a:rPr>
              <a:t>Process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0F65-9719-43FA-89A5-C0CFD1AC167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7997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9558" y="169745"/>
            <a:ext cx="11729753" cy="655173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We define </a:t>
            </a:r>
            <a:r>
              <a:rPr lang="en-US" sz="2400" b="1" dirty="0">
                <a:solidFill>
                  <a:srgbClr val="FF0000"/>
                </a:solidFill>
              </a:rPr>
              <a:t>‘a week’ as the unit of time </a:t>
            </a:r>
            <a:r>
              <a:rPr lang="en-US" sz="2400" dirty="0"/>
              <a:t>for activities.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An activity </a:t>
            </a:r>
            <a:r>
              <a:rPr lang="en-US" sz="2400" b="1" dirty="0">
                <a:solidFill>
                  <a:srgbClr val="FF0000"/>
                </a:solidFill>
              </a:rPr>
              <a:t>should not take more than 8-18 weeks, </a:t>
            </a:r>
            <a:r>
              <a:rPr lang="en-US" sz="2400" b="1" u="sng" dirty="0"/>
              <a:t>otherwise</a:t>
            </a:r>
            <a:r>
              <a:rPr lang="en-US" sz="2400" dirty="0"/>
              <a:t> it means we need to </a:t>
            </a:r>
            <a:r>
              <a:rPr lang="en-US" sz="2400" b="1" u="sng" dirty="0"/>
              <a:t>divide it additional to subtasks</a:t>
            </a:r>
            <a:r>
              <a:rPr lang="en-US" sz="2400" dirty="0"/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400" b="1" dirty="0"/>
              <a:t>When estimating resources; </a:t>
            </a:r>
            <a:endParaRPr lang="tr-TR" sz="2400" b="1" dirty="0"/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en-US" sz="2000" b="1" dirty="0">
                <a:solidFill>
                  <a:srgbClr val="FF0000"/>
                </a:solidFill>
              </a:rPr>
              <a:t>human effort, </a:t>
            </a:r>
            <a:endParaRPr lang="tr-TR" sz="2000" b="1" dirty="0">
              <a:solidFill>
                <a:srgbClr val="FF0000"/>
              </a:solidFill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en-US" sz="2000" b="1" dirty="0">
                <a:solidFill>
                  <a:srgbClr val="FF0000"/>
                </a:solidFill>
              </a:rPr>
              <a:t>hardware resources </a:t>
            </a:r>
            <a:r>
              <a:rPr lang="en-US" sz="2000" dirty="0"/>
              <a:t>(e.g.. Disk space) and </a:t>
            </a:r>
            <a:endParaRPr lang="tr-TR" sz="2000" dirty="0"/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en-US" sz="2000" b="1" dirty="0">
                <a:solidFill>
                  <a:srgbClr val="FF0000"/>
                </a:solidFill>
              </a:rPr>
              <a:t>cost</a:t>
            </a:r>
            <a:r>
              <a:rPr lang="en-US" sz="2000" dirty="0"/>
              <a:t> </a:t>
            </a:r>
            <a:r>
              <a:rPr lang="en-US" sz="2000" b="1" dirty="0"/>
              <a:t>should be considered</a:t>
            </a:r>
            <a:r>
              <a:rPr lang="en-US" sz="2000" dirty="0"/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400" b="1" dirty="0"/>
              <a:t>There </a:t>
            </a:r>
            <a:r>
              <a:rPr lang="en-US" sz="2400" b="1" u="sng" dirty="0">
                <a:solidFill>
                  <a:srgbClr val="FF0000"/>
                </a:solidFill>
              </a:rPr>
              <a:t>may be problems</a:t>
            </a:r>
            <a:r>
              <a:rPr lang="en-US" sz="2400" b="1" dirty="0"/>
              <a:t> encountered </a:t>
            </a:r>
            <a:r>
              <a:rPr lang="en-US" sz="2400" b="1" u="sng" dirty="0">
                <a:solidFill>
                  <a:srgbClr val="FF0000"/>
                </a:solidFill>
              </a:rPr>
              <a:t>during the project</a:t>
            </a:r>
            <a:r>
              <a:rPr lang="en-US" sz="2400" b="1" dirty="0"/>
              <a:t>: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dirty="0"/>
              <a:t>people working in the team may </a:t>
            </a:r>
            <a:r>
              <a:rPr lang="en-US" b="1" dirty="0">
                <a:solidFill>
                  <a:srgbClr val="FF0000"/>
                </a:solidFill>
              </a:rPr>
              <a:t>feel ill</a:t>
            </a:r>
            <a:r>
              <a:rPr lang="en-US" dirty="0"/>
              <a:t>, may be </a:t>
            </a:r>
            <a:r>
              <a:rPr lang="en-US" b="1" dirty="0">
                <a:solidFill>
                  <a:srgbClr val="FF0000"/>
                </a:solidFill>
              </a:rPr>
              <a:t>demotivated</a:t>
            </a:r>
            <a:r>
              <a:rPr lang="en-US" dirty="0"/>
              <a:t>, may </a:t>
            </a:r>
            <a:r>
              <a:rPr lang="en-US" b="1" dirty="0">
                <a:solidFill>
                  <a:srgbClr val="FF0000"/>
                </a:solidFill>
              </a:rPr>
              <a:t>leave the company</a:t>
            </a:r>
            <a:r>
              <a:rPr lang="en-US" dirty="0"/>
              <a:t>.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dirty="0"/>
              <a:t>computers may  </a:t>
            </a:r>
            <a:r>
              <a:rPr lang="en-US" b="1" dirty="0">
                <a:solidFill>
                  <a:srgbClr val="FF0000"/>
                </a:solidFill>
              </a:rPr>
              <a:t>break down</a:t>
            </a:r>
            <a:r>
              <a:rPr lang="en-US" dirty="0"/>
              <a:t>, </a:t>
            </a:r>
            <a:r>
              <a:rPr lang="en-US" b="1" dirty="0">
                <a:solidFill>
                  <a:srgbClr val="FF0000"/>
                </a:solidFill>
              </a:rPr>
              <a:t>files</a:t>
            </a:r>
            <a:r>
              <a:rPr lang="en-US" dirty="0"/>
              <a:t> may be </a:t>
            </a:r>
            <a:r>
              <a:rPr lang="en-US" b="1" dirty="0">
                <a:solidFill>
                  <a:srgbClr val="FF0000"/>
                </a:solidFill>
              </a:rPr>
              <a:t>erased</a:t>
            </a:r>
            <a:r>
              <a:rPr lang="en-US" dirty="0"/>
              <a:t>, </a:t>
            </a:r>
            <a:r>
              <a:rPr lang="en-US" b="1" dirty="0">
                <a:solidFill>
                  <a:srgbClr val="FF0000"/>
                </a:solidFill>
              </a:rPr>
              <a:t>back-up’s </a:t>
            </a:r>
            <a:r>
              <a:rPr lang="en-US" dirty="0"/>
              <a:t>may become </a:t>
            </a:r>
            <a:r>
              <a:rPr lang="en-US" b="1" dirty="0">
                <a:solidFill>
                  <a:srgbClr val="FF0000"/>
                </a:solidFill>
              </a:rPr>
              <a:t>corrupted</a:t>
            </a:r>
            <a:r>
              <a:rPr lang="en-US" dirty="0"/>
              <a:t>.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dirty="0"/>
              <a:t>hardware / software products purchased </a:t>
            </a:r>
            <a:r>
              <a:rPr lang="en-US" b="1" dirty="0">
                <a:solidFill>
                  <a:srgbClr val="FF0000"/>
                </a:solidFill>
              </a:rPr>
              <a:t>may arrive late</a:t>
            </a:r>
            <a:r>
              <a:rPr lang="en-US" dirty="0"/>
              <a:t>.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dirty="0"/>
              <a:t>if you are </a:t>
            </a:r>
            <a:r>
              <a:rPr lang="en-US" b="1" dirty="0">
                <a:solidFill>
                  <a:srgbClr val="FF0000"/>
                </a:solidFill>
              </a:rPr>
              <a:t>using new technology</a:t>
            </a:r>
            <a:r>
              <a:rPr lang="en-US" dirty="0"/>
              <a:t>, </a:t>
            </a:r>
            <a:r>
              <a:rPr lang="en-US" b="1" dirty="0">
                <a:solidFill>
                  <a:srgbClr val="FF0000"/>
                </a:solidFill>
              </a:rPr>
              <a:t>certain parts may </a:t>
            </a:r>
            <a:r>
              <a:rPr lang="en-US" b="1" u="sng" dirty="0"/>
              <a:t>take more time </a:t>
            </a:r>
            <a:r>
              <a:rPr lang="en-US" dirty="0"/>
              <a:t>than you </a:t>
            </a:r>
            <a:r>
              <a:rPr lang="en-US" b="1" dirty="0">
                <a:solidFill>
                  <a:srgbClr val="FF0000"/>
                </a:solidFill>
              </a:rPr>
              <a:t>predicted</a:t>
            </a:r>
            <a:r>
              <a:rPr lang="en-US" dirty="0"/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Add an </a:t>
            </a:r>
            <a:r>
              <a:rPr lang="en-US" sz="2400" b="1" u="sng" dirty="0"/>
              <a:t>extra contingency factor to cover </a:t>
            </a:r>
            <a:r>
              <a:rPr lang="tr-TR" sz="2400" b="1" u="sng" dirty="0" err="1"/>
              <a:t>the</a:t>
            </a:r>
            <a:r>
              <a:rPr lang="tr-TR" sz="2400" b="1" u="sng" dirty="0"/>
              <a:t> </a:t>
            </a:r>
            <a:r>
              <a:rPr lang="en-US" sz="2400" b="1" u="sng" dirty="0"/>
              <a:t>losses </a:t>
            </a:r>
            <a:r>
              <a:rPr lang="en-US" sz="2400" b="1" dirty="0" err="1">
                <a:solidFill>
                  <a:srgbClr val="FF0000"/>
                </a:solidFill>
              </a:rPr>
              <a:t>bcz</a:t>
            </a:r>
            <a:r>
              <a:rPr lang="en-US" sz="2400" b="1" dirty="0">
                <a:solidFill>
                  <a:srgbClr val="FF0000"/>
                </a:solidFill>
              </a:rPr>
              <a:t> of these problems..</a:t>
            </a:r>
            <a:r>
              <a:rPr lang="en-US" sz="2400" dirty="0"/>
              <a:t>.</a:t>
            </a:r>
            <a:endParaRPr lang="tr-TR" sz="24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b="1" dirty="0" err="1"/>
              <a:t>Sommerville</a:t>
            </a:r>
            <a:r>
              <a:rPr lang="en-US" sz="2400" b="1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adds 30% to the original estimate </a:t>
            </a:r>
            <a:r>
              <a:rPr lang="en-US" sz="2400" b="1" dirty="0"/>
              <a:t>for </a:t>
            </a:r>
            <a:r>
              <a:rPr lang="en-US" sz="2400" b="1" u="sng" dirty="0"/>
              <a:t>anticipated (expected) problems</a:t>
            </a:r>
            <a:r>
              <a:rPr lang="en-US" sz="2400" b="1" dirty="0"/>
              <a:t>, and then </a:t>
            </a:r>
            <a:r>
              <a:rPr lang="en-US" sz="2400" b="1" dirty="0">
                <a:solidFill>
                  <a:srgbClr val="FF0000"/>
                </a:solidFill>
              </a:rPr>
              <a:t>another 20% to cover </a:t>
            </a:r>
            <a:r>
              <a:rPr lang="en-US" sz="2400" b="1" u="sng" dirty="0"/>
              <a:t>unexpected</a:t>
            </a:r>
            <a:r>
              <a:rPr lang="en-US" sz="2400" b="1" dirty="0"/>
              <a:t> problems.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0F65-9719-43FA-89A5-C0CFD1AC167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3249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10866" y="760420"/>
            <a:ext cx="10515600" cy="4224956"/>
          </a:xfrm>
        </p:spPr>
        <p:txBody>
          <a:bodyPr/>
          <a:lstStyle/>
          <a:p>
            <a:pPr marL="0" indent="0">
              <a:buNone/>
            </a:pPr>
            <a:r>
              <a:rPr lang="tr-TR" b="1" dirty="0" err="1"/>
              <a:t>Ex</a:t>
            </a:r>
            <a:r>
              <a:rPr lang="tr-TR" b="1" dirty="0"/>
              <a:t>:</a:t>
            </a:r>
            <a:r>
              <a:rPr lang="tr-TR" dirty="0"/>
              <a:t> </a:t>
            </a:r>
            <a:r>
              <a:rPr lang="en-US" dirty="0"/>
              <a:t>Task durations and dependencies table</a:t>
            </a:r>
            <a:r>
              <a:rPr lang="tr-TR" dirty="0"/>
              <a:t> (T: </a:t>
            </a:r>
            <a:r>
              <a:rPr lang="tr-TR" dirty="0" err="1"/>
              <a:t>Tasks</a:t>
            </a:r>
            <a:r>
              <a:rPr lang="tr-TR" dirty="0"/>
              <a:t>, M:Milestones)</a:t>
            </a: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1115876"/>
              </p:ext>
            </p:extLst>
          </p:nvPr>
        </p:nvGraphicFramePr>
        <p:xfrm>
          <a:off x="1854201" y="1144896"/>
          <a:ext cx="8127999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xmlns="" val="145015247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xmlns="" val="256446185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xmlns="" val="3645345726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tr-TR" dirty="0" err="1"/>
                        <a:t>Task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/>
                        <a:t>Duration(Days)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err="1"/>
                        <a:t>Dependencies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76340703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tr-TR" sz="1600" dirty="0"/>
                        <a:t>T1</a:t>
                      </a:r>
                    </a:p>
                    <a:p>
                      <a:pPr algn="ctr"/>
                      <a:r>
                        <a:rPr lang="tr-TR" sz="1600" dirty="0"/>
                        <a:t>T2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/>
                        <a:t>8</a:t>
                      </a:r>
                    </a:p>
                    <a:p>
                      <a:pPr algn="ctr"/>
                      <a:r>
                        <a:rPr lang="tr-TR" sz="1600"/>
                        <a:t>15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/>
                        <a:t>-</a:t>
                      </a:r>
                    </a:p>
                    <a:p>
                      <a:pPr algn="ctr"/>
                      <a:r>
                        <a:rPr lang="tr-TR" sz="160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61566077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tr-TR" sz="1600" dirty="0"/>
                        <a:t>T3</a:t>
                      </a:r>
                    </a:p>
                    <a:p>
                      <a:pPr algn="ctr"/>
                      <a:r>
                        <a:rPr lang="tr-TR" sz="1600" dirty="0"/>
                        <a:t>T4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/>
                        <a:t>15</a:t>
                      </a:r>
                    </a:p>
                    <a:p>
                      <a:pPr algn="ctr"/>
                      <a:r>
                        <a:rPr lang="tr-TR" sz="1600"/>
                        <a:t>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/>
                        <a:t>T1(M1)</a:t>
                      </a:r>
                    </a:p>
                    <a:p>
                      <a:pPr algn="ctr"/>
                      <a:r>
                        <a:rPr lang="tr-TR" sz="1600" dirty="0"/>
                        <a:t>-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87470756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tr-TR" sz="1600" dirty="0"/>
                        <a:t>T5</a:t>
                      </a:r>
                    </a:p>
                    <a:p>
                      <a:pPr algn="ctr"/>
                      <a:r>
                        <a:rPr lang="tr-TR" sz="1600" dirty="0"/>
                        <a:t>T6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/>
                        <a:t>10</a:t>
                      </a:r>
                    </a:p>
                    <a:p>
                      <a:pPr algn="ctr"/>
                      <a:r>
                        <a:rPr lang="tr-TR" sz="160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/>
                        <a:t>T2,T4(M2)</a:t>
                      </a:r>
                    </a:p>
                    <a:p>
                      <a:pPr algn="ctr"/>
                      <a:r>
                        <a:rPr lang="tr-TR" sz="1600" dirty="0"/>
                        <a:t>T1,T2(M3)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53073928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tr-TR" sz="1600" dirty="0"/>
                        <a:t>T7</a:t>
                      </a:r>
                    </a:p>
                    <a:p>
                      <a:pPr algn="ctr"/>
                      <a:r>
                        <a:rPr lang="tr-TR" sz="1600" dirty="0"/>
                        <a:t>T8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/>
                        <a:t>20</a:t>
                      </a:r>
                    </a:p>
                    <a:p>
                      <a:pPr algn="ctr"/>
                      <a:r>
                        <a:rPr lang="tr-TR" sz="1600"/>
                        <a:t>25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/>
                        <a:t>T1(M1)</a:t>
                      </a:r>
                    </a:p>
                    <a:p>
                      <a:pPr algn="ctr"/>
                      <a:r>
                        <a:rPr lang="tr-TR" sz="1600" dirty="0"/>
                        <a:t>T4(M5)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03518657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tr-TR" sz="1600" dirty="0"/>
                        <a:t>T9</a:t>
                      </a:r>
                    </a:p>
                    <a:p>
                      <a:pPr algn="ctr"/>
                      <a:r>
                        <a:rPr lang="tr-TR" sz="1600" dirty="0"/>
                        <a:t>T10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/>
                        <a:t>15</a:t>
                      </a:r>
                    </a:p>
                    <a:p>
                      <a:pPr algn="ctr"/>
                      <a:r>
                        <a:rPr lang="tr-TR" sz="1600"/>
                        <a:t>15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/>
                        <a:t>T3,T6(M4)</a:t>
                      </a:r>
                    </a:p>
                    <a:p>
                      <a:pPr algn="ctr"/>
                      <a:r>
                        <a:rPr lang="tr-TR" sz="1600" dirty="0"/>
                        <a:t>T5,T7(M7)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04564693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tr-TR" sz="1600" dirty="0"/>
                        <a:t>T11</a:t>
                      </a:r>
                    </a:p>
                    <a:p>
                      <a:pPr algn="ctr"/>
                      <a:r>
                        <a:rPr lang="tr-TR" sz="1600" dirty="0"/>
                        <a:t>T12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/>
                        <a:t>7</a:t>
                      </a:r>
                    </a:p>
                    <a:p>
                      <a:pPr algn="ctr"/>
                      <a:r>
                        <a:rPr lang="tr-TR" sz="1600" dirty="0"/>
                        <a:t>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/>
                        <a:t>T9(M6)</a:t>
                      </a:r>
                    </a:p>
                    <a:p>
                      <a:pPr algn="ctr"/>
                      <a:r>
                        <a:rPr lang="tr-TR" sz="1600" dirty="0"/>
                        <a:t>T11(M8)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46525590"/>
                  </a:ext>
                </a:extLst>
              </a:tr>
            </a:tbl>
          </a:graphicData>
        </a:graphic>
      </p:graphicFrame>
      <p:sp>
        <p:nvSpPr>
          <p:cNvPr id="5" name="Dikdörtgen 4"/>
          <p:cNvSpPr/>
          <p:nvPr/>
        </p:nvSpPr>
        <p:spPr>
          <a:xfrm>
            <a:off x="838200" y="264965"/>
            <a:ext cx="632647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Activity tables, charts, networks</a:t>
            </a:r>
          </a:p>
        </p:txBody>
      </p:sp>
      <p:sp>
        <p:nvSpPr>
          <p:cNvPr id="8" name="Dikdörtgen 7"/>
          <p:cNvSpPr/>
          <p:nvPr/>
        </p:nvSpPr>
        <p:spPr>
          <a:xfrm>
            <a:off x="111345" y="5035987"/>
            <a:ext cx="930515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>
                <a:solidFill>
                  <a:schemeClr val="accent1"/>
                </a:solidFill>
              </a:rPr>
              <a:t>USE TOOL- MS PROJECT:</a:t>
            </a:r>
          </a:p>
          <a:p>
            <a:r>
              <a:rPr lang="tr-TR" dirty="0"/>
              <a:t>Network Chart: </a:t>
            </a:r>
            <a:r>
              <a:rPr lang="tr-TR" dirty="0">
                <a:hlinkClick r:id="rId2"/>
              </a:rPr>
              <a:t>https://www.youtube.com/watch?v=ChaLFffUukc</a:t>
            </a:r>
            <a:endParaRPr lang="tr-TR" dirty="0"/>
          </a:p>
          <a:p>
            <a:r>
              <a:rPr lang="tr-TR" dirty="0"/>
              <a:t>Resource </a:t>
            </a:r>
            <a:r>
              <a:rPr lang="tr-TR" dirty="0" err="1"/>
              <a:t>Pool</a:t>
            </a:r>
            <a:r>
              <a:rPr lang="tr-TR" dirty="0"/>
              <a:t>: </a:t>
            </a:r>
            <a:r>
              <a:rPr lang="tr-TR" dirty="0">
                <a:hlinkClick r:id="rId3"/>
              </a:rPr>
              <a:t>https://www.youtube.com/watch?v=zcMs4m644tc</a:t>
            </a:r>
            <a:endParaRPr lang="tr-TR" dirty="0"/>
          </a:p>
          <a:p>
            <a:r>
              <a:rPr lang="tr-TR" dirty="0" err="1"/>
              <a:t>Assign</a:t>
            </a:r>
            <a:r>
              <a:rPr lang="tr-TR" dirty="0"/>
              <a:t> </a:t>
            </a:r>
            <a:r>
              <a:rPr lang="tr-TR" dirty="0" err="1"/>
              <a:t>Resources</a:t>
            </a:r>
            <a:r>
              <a:rPr lang="tr-TR" dirty="0"/>
              <a:t>: </a:t>
            </a:r>
            <a:r>
              <a:rPr lang="tr-TR" dirty="0">
                <a:hlinkClick r:id="rId4"/>
              </a:rPr>
              <a:t>https://www.youtube.com/watch?v=V6wiJP2NsB4</a:t>
            </a:r>
            <a:endParaRPr lang="tr-TR" dirty="0"/>
          </a:p>
          <a:p>
            <a:r>
              <a:rPr lang="tr-TR" dirty="0"/>
              <a:t>Design Start </a:t>
            </a:r>
            <a:r>
              <a:rPr lang="tr-TR" dirty="0" err="1"/>
              <a:t>Date</a:t>
            </a:r>
            <a:r>
              <a:rPr lang="tr-TR" dirty="0"/>
              <a:t>: </a:t>
            </a:r>
            <a:r>
              <a:rPr lang="tr-TR" dirty="0">
                <a:hlinkClick r:id="rId5"/>
              </a:rPr>
              <a:t>https://www.youtube.com/watch?v=2MoK081Y050</a:t>
            </a:r>
            <a:endParaRPr lang="tr-TR" dirty="0"/>
          </a:p>
          <a:p>
            <a:r>
              <a:rPr lang="tr-TR" dirty="0" err="1"/>
              <a:t>Add</a:t>
            </a:r>
            <a:r>
              <a:rPr lang="tr-TR" dirty="0"/>
              <a:t> </a:t>
            </a:r>
            <a:r>
              <a:rPr lang="tr-TR" dirty="0" err="1"/>
              <a:t>Milestones</a:t>
            </a:r>
            <a:r>
              <a:rPr lang="tr-TR" dirty="0"/>
              <a:t>: </a:t>
            </a:r>
            <a:r>
              <a:rPr lang="tr-TR" dirty="0">
                <a:hlinkClick r:id="rId6"/>
              </a:rPr>
              <a:t>https://www.youtube.com/watch?v=ZPVemTpdCGA</a:t>
            </a:r>
            <a:r>
              <a:rPr lang="tr-TR" dirty="0"/>
              <a:t> </a:t>
            </a:r>
            <a:endParaRPr lang="tr-TR" b="1" dirty="0">
              <a:solidFill>
                <a:schemeClr val="accent1"/>
              </a:solidFill>
            </a:endParaRPr>
          </a:p>
          <a:p>
            <a:r>
              <a:rPr lang="tr-TR" dirty="0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0F65-9719-43FA-89A5-C0CFD1AC167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4474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38364" y="1513133"/>
            <a:ext cx="10915776" cy="5020891"/>
          </a:xfrm>
        </p:spPr>
        <p:txBody>
          <a:bodyPr>
            <a:noAutofit/>
          </a:bodyPr>
          <a:lstStyle/>
          <a:p>
            <a:pPr marL="971550" lvl="1" indent="-514350" algn="just">
              <a:buFont typeface="+mj-lt"/>
              <a:buAutoNum type="arabicPeriod"/>
            </a:pPr>
            <a:r>
              <a:rPr lang="en-US" sz="2800" dirty="0"/>
              <a:t>Consider the problem</a:t>
            </a:r>
          </a:p>
          <a:p>
            <a:pPr marL="971550" lvl="1" indent="-514350" algn="just">
              <a:buFont typeface="+mj-lt"/>
              <a:buAutoNum type="arabicPeriod"/>
            </a:pPr>
            <a:r>
              <a:rPr lang="en-US" sz="2800" dirty="0"/>
              <a:t>Divide it into sub problems -&gt;	activities / tasks</a:t>
            </a:r>
          </a:p>
          <a:p>
            <a:pPr marL="971550" lvl="1" indent="-514350" algn="just">
              <a:buFont typeface="+mj-lt"/>
              <a:buAutoNum type="arabicPeriod"/>
            </a:pPr>
            <a:r>
              <a:rPr lang="en-US" sz="2800" dirty="0"/>
              <a:t>Estimate the duration for each task</a:t>
            </a:r>
          </a:p>
          <a:p>
            <a:pPr marL="971550" lvl="1" indent="-514350" algn="just">
              <a:buFont typeface="+mj-lt"/>
              <a:buAutoNum type="arabicPeriod"/>
            </a:pPr>
            <a:r>
              <a:rPr lang="en-US" sz="2800" dirty="0"/>
              <a:t>Find out task dependencies</a:t>
            </a:r>
            <a:r>
              <a:rPr lang="tr-TR" sz="2800" dirty="0"/>
              <a:t> </a:t>
            </a:r>
            <a:r>
              <a:rPr lang="en-US" sz="2800" dirty="0"/>
              <a:t>(For example , T3 cannot start before T1 is finished, T1-&gt;T3)</a:t>
            </a:r>
            <a:endParaRPr lang="tr-TR" sz="2800" dirty="0"/>
          </a:p>
          <a:p>
            <a:pPr marL="457200" lvl="1" indent="0" algn="just">
              <a:buNone/>
            </a:pPr>
            <a:endParaRPr lang="tr-TR" sz="2800" dirty="0"/>
          </a:p>
          <a:p>
            <a:pPr algn="just"/>
            <a:r>
              <a:rPr lang="en-US" sz="3200" dirty="0"/>
              <a:t>Using this table, </a:t>
            </a:r>
            <a:r>
              <a:rPr lang="tr-TR" sz="3200" dirty="0" err="1"/>
              <a:t>we</a:t>
            </a:r>
            <a:r>
              <a:rPr lang="en-US" sz="3200" dirty="0"/>
              <a:t> can generate an </a:t>
            </a:r>
            <a:r>
              <a:rPr lang="en-US" sz="3200" b="1" u="sng" dirty="0">
                <a:solidFill>
                  <a:srgbClr val="FF0000"/>
                </a:solidFill>
              </a:rPr>
              <a:t>activity</a:t>
            </a:r>
            <a:r>
              <a:rPr lang="tr-TR" sz="3200" b="1" u="sng" dirty="0">
                <a:solidFill>
                  <a:srgbClr val="FF0000"/>
                </a:solidFill>
              </a:rPr>
              <a:t> </a:t>
            </a:r>
            <a:r>
              <a:rPr lang="en-US" sz="3200" b="1" u="sng" dirty="0">
                <a:solidFill>
                  <a:srgbClr val="FF0000"/>
                </a:solidFill>
              </a:rPr>
              <a:t>(sequence)</a:t>
            </a:r>
            <a:r>
              <a:rPr lang="tr-TR" sz="3200" b="1" u="sng" dirty="0">
                <a:solidFill>
                  <a:srgbClr val="FF0000"/>
                </a:solidFill>
              </a:rPr>
              <a:t> </a:t>
            </a:r>
            <a:r>
              <a:rPr lang="en-US" sz="3200" b="1" u="sng" dirty="0">
                <a:solidFill>
                  <a:srgbClr val="FF0000"/>
                </a:solidFill>
              </a:rPr>
              <a:t>chart</a:t>
            </a:r>
            <a:r>
              <a:rPr lang="tr-TR" sz="3200" dirty="0"/>
              <a:t> </a:t>
            </a:r>
            <a:r>
              <a:rPr lang="en-US" sz="3200" dirty="0"/>
              <a:t>(See. Fig 5.6 on p.102)</a:t>
            </a:r>
          </a:p>
          <a:p>
            <a:pPr algn="just"/>
            <a:r>
              <a:rPr lang="en-US" sz="3200" dirty="0"/>
              <a:t>Then, generate the </a:t>
            </a:r>
            <a:r>
              <a:rPr lang="en-US" sz="3200" b="1" u="sng" dirty="0">
                <a:solidFill>
                  <a:srgbClr val="FF0000"/>
                </a:solidFill>
              </a:rPr>
              <a:t>activity bar chart </a:t>
            </a:r>
            <a:r>
              <a:rPr lang="en-US" sz="3200" dirty="0"/>
              <a:t>(Fig. 5.7, p.103) and </a:t>
            </a:r>
            <a:r>
              <a:rPr lang="en-US" sz="3200" b="1" u="sng" dirty="0">
                <a:solidFill>
                  <a:srgbClr val="FF0000"/>
                </a:solidFill>
              </a:rPr>
              <a:t>staff allocation and time chart </a:t>
            </a:r>
            <a:r>
              <a:rPr lang="en-US" sz="3200" dirty="0"/>
              <a:t>(Fig. 5.8, p.104)</a:t>
            </a:r>
          </a:p>
        </p:txBody>
      </p:sp>
      <p:sp>
        <p:nvSpPr>
          <p:cNvPr id="4" name="Dikdörtgen 3"/>
          <p:cNvSpPr/>
          <p:nvPr/>
        </p:nvSpPr>
        <p:spPr>
          <a:xfrm>
            <a:off x="877395" y="289186"/>
            <a:ext cx="578305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For creating this table: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0F65-9719-43FA-89A5-C0CFD1AC167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9714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2443924" y="1453182"/>
            <a:ext cx="7189428" cy="5047896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1807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vert="horz" lIns="90823" tIns="44615" rIns="90823" bIns="44615" rtlCol="0" anchor="ctr">
            <a:normAutofit/>
          </a:bodyPr>
          <a:lstStyle/>
          <a:p>
            <a:r>
              <a:rPr lang="en-GB" altLang="ru-RU"/>
              <a:t>Activity network</a:t>
            </a:r>
          </a:p>
        </p:txBody>
      </p:sp>
      <p:pic>
        <p:nvPicPr>
          <p:cNvPr id="35847" name="Picture 7" descr="5.6 Activity-network(4.6*).eps                                 001BE227Macintosh HD                   B8AA5F2E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6340" y="1606149"/>
            <a:ext cx="6501078" cy="4800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0F65-9719-43FA-89A5-C0CFD1AC167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83854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Management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*</a:t>
            </a:r>
            <a:r>
              <a:rPr lang="en-US" u="sng" dirty="0"/>
              <a:t>Bad Management Project</a:t>
            </a:r>
          </a:p>
          <a:p>
            <a:r>
              <a:rPr lang="en-US" dirty="0">
                <a:solidFill>
                  <a:srgbClr val="FF0000"/>
                </a:solidFill>
              </a:rPr>
              <a:t>Late Delivery</a:t>
            </a:r>
          </a:p>
          <a:p>
            <a:r>
              <a:rPr lang="en-US" dirty="0">
                <a:solidFill>
                  <a:srgbClr val="FF0000"/>
                </a:solidFill>
              </a:rPr>
              <a:t>High Cost					 </a:t>
            </a:r>
            <a:r>
              <a:rPr lang="en-US" u="sng" dirty="0">
                <a:solidFill>
                  <a:srgbClr val="FF0000"/>
                </a:solidFill>
              </a:rPr>
              <a:t>FAILURE!!!</a:t>
            </a:r>
          </a:p>
          <a:p>
            <a:r>
              <a:rPr lang="en-US" dirty="0">
                <a:solidFill>
                  <a:srgbClr val="FF0000"/>
                </a:solidFill>
              </a:rPr>
              <a:t>Failure to meet requirements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*</a:t>
            </a:r>
            <a:r>
              <a:rPr lang="en-US" dirty="0"/>
              <a:t>Plan and Schedule Project Development</a:t>
            </a:r>
          </a:p>
          <a:p>
            <a:pPr lvl="1"/>
            <a:r>
              <a:rPr lang="en-US" dirty="0"/>
              <a:t>Monitor Progress: Are we going ‘on time’ ?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en-US" dirty="0"/>
              <a:t>Are we ‘within the budget’ ? </a:t>
            </a:r>
          </a:p>
          <a:p>
            <a:pPr lvl="1"/>
            <a:r>
              <a:rPr lang="en-US" dirty="0"/>
              <a:t>Is the work carried out to the required standards</a:t>
            </a:r>
            <a:r>
              <a:rPr lang="tr-TR" dirty="0"/>
              <a:t>?</a:t>
            </a:r>
            <a:endParaRPr lang="en-US" dirty="0"/>
          </a:p>
        </p:txBody>
      </p:sp>
      <p:sp>
        <p:nvSpPr>
          <p:cNvPr id="4" name="Sağ Ayraç 3"/>
          <p:cNvSpPr/>
          <p:nvPr/>
        </p:nvSpPr>
        <p:spPr>
          <a:xfrm>
            <a:off x="5793205" y="2279984"/>
            <a:ext cx="595563" cy="1564105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0F65-9719-43FA-89A5-C0CFD1AC167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4375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vert="horz" lIns="90823" tIns="44615" rIns="90823" bIns="44615" rtlCol="0" anchor="ctr">
            <a:normAutofit/>
          </a:bodyPr>
          <a:lstStyle/>
          <a:p>
            <a:r>
              <a:rPr lang="en-GB" altLang="ru-RU"/>
              <a:t>Activity timeline</a:t>
            </a:r>
          </a:p>
        </p:txBody>
      </p:sp>
      <p:pic>
        <p:nvPicPr>
          <p:cNvPr id="37893" name="Picture 5" descr="5.7 Activity-bar-chart.eps                                     000FF90EMacintosh HD                   B8AA5F2E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9857" y="1453182"/>
            <a:ext cx="5965695" cy="4901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0F65-9719-43FA-89A5-C0CFD1AC167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149501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vert="horz" lIns="90823" tIns="44615" rIns="90823" bIns="44615" rtlCol="0" anchor="ctr">
            <a:normAutofit/>
          </a:bodyPr>
          <a:lstStyle/>
          <a:p>
            <a:r>
              <a:rPr lang="en-GB" altLang="ru-RU"/>
              <a:t>Staff allocation</a:t>
            </a:r>
          </a:p>
        </p:txBody>
      </p:sp>
      <p:pic>
        <p:nvPicPr>
          <p:cNvPr id="39940" name="Picture 4" descr="5.8 Staff-alloc-chart.eps                                      000FF90EMacintosh HD                   B8AA5F2E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407" y="1682632"/>
            <a:ext cx="7342394" cy="4410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0F65-9719-43FA-89A5-C0CFD1AC167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499427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" y="0"/>
            <a:ext cx="6104074" cy="67913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u="sng" dirty="0">
                <a:solidFill>
                  <a:srgbClr val="FF0000"/>
                </a:solidFill>
              </a:rPr>
              <a:t>MS Project Tool tutorial by Erik Larson:</a:t>
            </a:r>
            <a:endParaRPr lang="tr-TR" sz="1600" u="sng" dirty="0">
              <a:solidFill>
                <a:srgbClr val="FF0000"/>
              </a:solidFill>
            </a:endParaRPr>
          </a:p>
          <a:p>
            <a:r>
              <a:rPr lang="en-US" sz="1600" b="1" dirty="0"/>
              <a:t>01 What you see when you open MS Project 2013, </a:t>
            </a:r>
            <a:r>
              <a:rPr lang="en-US" sz="1600" u="sng" dirty="0">
                <a:hlinkClick r:id="rId2"/>
              </a:rPr>
              <a:t>here</a:t>
            </a:r>
            <a:r>
              <a:rPr lang="en-US" sz="1600" b="1" dirty="0"/>
              <a:t>!</a:t>
            </a:r>
            <a:endParaRPr lang="tr-TR" sz="1600" dirty="0"/>
          </a:p>
          <a:p>
            <a:r>
              <a:rPr lang="en-US" sz="1600" b="1" dirty="0"/>
              <a:t>02 How to create a WBS, </a:t>
            </a:r>
            <a:r>
              <a:rPr lang="en-US" sz="1600" u="sng" dirty="0">
                <a:hlinkClick r:id="rId3"/>
              </a:rPr>
              <a:t>here</a:t>
            </a:r>
            <a:r>
              <a:rPr lang="en-US" sz="1600" b="1" dirty="0"/>
              <a:t>!</a:t>
            </a:r>
            <a:endParaRPr lang="tr-TR" sz="1600" dirty="0"/>
          </a:p>
          <a:p>
            <a:r>
              <a:rPr lang="en-US" sz="1600" b="1" dirty="0"/>
              <a:t>03 How to code a WBS, </a:t>
            </a:r>
            <a:r>
              <a:rPr lang="en-US" sz="1600" u="sng" dirty="0">
                <a:hlinkClick r:id="rId4"/>
              </a:rPr>
              <a:t>here</a:t>
            </a:r>
            <a:r>
              <a:rPr lang="en-US" sz="1600" b="1" dirty="0"/>
              <a:t>!</a:t>
            </a:r>
            <a:endParaRPr lang="tr-TR" sz="1600" dirty="0"/>
          </a:p>
          <a:p>
            <a:r>
              <a:rPr lang="en-US" sz="1600" b="1" dirty="0"/>
              <a:t>04 Manual Scheduling vs Auto Scheduling, </a:t>
            </a:r>
            <a:r>
              <a:rPr lang="en-US" sz="1600" u="sng" dirty="0">
                <a:hlinkClick r:id="rId5"/>
              </a:rPr>
              <a:t>here</a:t>
            </a:r>
            <a:r>
              <a:rPr lang="en-US" sz="1600" b="1" dirty="0"/>
              <a:t>!</a:t>
            </a:r>
            <a:endParaRPr lang="tr-TR" sz="1600" dirty="0"/>
          </a:p>
          <a:p>
            <a:r>
              <a:rPr lang="en-US" sz="1600" b="1" dirty="0"/>
              <a:t>05 How to Enter Estimated Duration, </a:t>
            </a:r>
            <a:r>
              <a:rPr lang="en-US" sz="1600" u="sng" dirty="0">
                <a:hlinkClick r:id="rId6"/>
              </a:rPr>
              <a:t>here</a:t>
            </a:r>
            <a:r>
              <a:rPr lang="en-US" sz="1600" b="1" dirty="0"/>
              <a:t>!</a:t>
            </a:r>
            <a:endParaRPr lang="tr-TR" sz="1600" dirty="0"/>
          </a:p>
          <a:p>
            <a:r>
              <a:rPr lang="en-US" sz="1600" b="1" dirty="0"/>
              <a:t>07 How to enter predecessor information to create a project Schedule, </a:t>
            </a:r>
            <a:r>
              <a:rPr lang="en-US" sz="1600" u="sng" dirty="0">
                <a:hlinkClick r:id="rId7"/>
              </a:rPr>
              <a:t>here</a:t>
            </a:r>
            <a:r>
              <a:rPr lang="en-US" sz="1600" b="1" dirty="0"/>
              <a:t>!</a:t>
            </a:r>
            <a:endParaRPr lang="tr-TR" sz="1600" dirty="0"/>
          </a:p>
          <a:p>
            <a:r>
              <a:rPr lang="en-US" sz="1600" b="1" dirty="0"/>
              <a:t>08 How to change a timescale, </a:t>
            </a:r>
            <a:r>
              <a:rPr lang="en-US" sz="1600" u="sng" dirty="0">
                <a:hlinkClick r:id="rId8"/>
              </a:rPr>
              <a:t>here</a:t>
            </a:r>
            <a:r>
              <a:rPr lang="en-US" sz="1600" b="1" dirty="0"/>
              <a:t>!</a:t>
            </a:r>
            <a:endParaRPr lang="tr-TR" sz="1600" dirty="0"/>
          </a:p>
          <a:p>
            <a:r>
              <a:rPr lang="en-US" sz="1600" b="1" dirty="0"/>
              <a:t>09 Formatting a Gantt chart, </a:t>
            </a:r>
            <a:r>
              <a:rPr lang="en-US" sz="1600" u="sng" dirty="0">
                <a:hlinkClick r:id="rId9"/>
              </a:rPr>
              <a:t>here</a:t>
            </a:r>
            <a:r>
              <a:rPr lang="en-US" sz="1600" b="1" dirty="0"/>
              <a:t>!</a:t>
            </a:r>
            <a:endParaRPr lang="tr-TR" sz="1600" dirty="0"/>
          </a:p>
          <a:p>
            <a:r>
              <a:rPr lang="en-US" sz="1600" b="1" dirty="0"/>
              <a:t>10a Network Sensitivity, </a:t>
            </a:r>
            <a:r>
              <a:rPr lang="en-US" sz="1600" u="sng" dirty="0">
                <a:hlinkClick r:id="rId10"/>
              </a:rPr>
              <a:t>here</a:t>
            </a:r>
            <a:r>
              <a:rPr lang="en-US" sz="1600" b="1" dirty="0"/>
              <a:t>!</a:t>
            </a:r>
            <a:endParaRPr lang="tr-TR" sz="1600" dirty="0"/>
          </a:p>
          <a:p>
            <a:r>
              <a:rPr lang="en-US" sz="1600" b="1" dirty="0"/>
              <a:t>10b The difference between free slack and total slack, </a:t>
            </a:r>
            <a:r>
              <a:rPr lang="en-US" sz="1600" u="sng" dirty="0">
                <a:hlinkClick r:id="rId11"/>
              </a:rPr>
              <a:t>here</a:t>
            </a:r>
            <a:r>
              <a:rPr lang="en-US" sz="1600" b="1" dirty="0"/>
              <a:t>!</a:t>
            </a:r>
            <a:endParaRPr lang="tr-TR" sz="1600" dirty="0"/>
          </a:p>
          <a:p>
            <a:r>
              <a:rPr lang="en-US" sz="1600" b="1" dirty="0"/>
              <a:t>11 How to introduce lags into a Schedule, </a:t>
            </a:r>
            <a:r>
              <a:rPr lang="en-US" sz="1600" u="sng" dirty="0">
                <a:hlinkClick r:id="rId12"/>
              </a:rPr>
              <a:t>here</a:t>
            </a:r>
            <a:r>
              <a:rPr lang="en-US" sz="1600" b="1" dirty="0"/>
              <a:t>!</a:t>
            </a:r>
            <a:endParaRPr lang="tr-TR" sz="1600" dirty="0"/>
          </a:p>
          <a:p>
            <a:r>
              <a:rPr lang="en-US" sz="1600" b="1" dirty="0"/>
              <a:t>12 How to display your Schedule as a Network Diagram, </a:t>
            </a:r>
            <a:r>
              <a:rPr lang="en-US" sz="1600" u="sng" dirty="0">
                <a:hlinkClick r:id="rId13"/>
              </a:rPr>
              <a:t>here</a:t>
            </a:r>
            <a:r>
              <a:rPr lang="en-US" sz="1600" b="1" dirty="0"/>
              <a:t>!</a:t>
            </a:r>
            <a:endParaRPr lang="tr-TR" sz="1600" dirty="0"/>
          </a:p>
          <a:p>
            <a:r>
              <a:rPr lang="en-US" sz="1600" b="1" dirty="0"/>
              <a:t>13 How to create a Resource Pool, </a:t>
            </a:r>
            <a:r>
              <a:rPr lang="en-US" sz="1600" u="sng" dirty="0">
                <a:hlinkClick r:id="rId14"/>
              </a:rPr>
              <a:t>here</a:t>
            </a:r>
            <a:r>
              <a:rPr lang="en-US" sz="1600" b="1" dirty="0"/>
              <a:t>!</a:t>
            </a:r>
            <a:endParaRPr lang="tr-TR" sz="1600" dirty="0"/>
          </a:p>
          <a:p>
            <a:r>
              <a:rPr lang="en-US" sz="1600" b="1" dirty="0"/>
              <a:t>14 How to assign resources to specific tasks, </a:t>
            </a:r>
            <a:r>
              <a:rPr lang="en-US" sz="1600" u="sng" dirty="0">
                <a:hlinkClick r:id="rId15"/>
              </a:rPr>
              <a:t>here</a:t>
            </a:r>
            <a:r>
              <a:rPr lang="en-US" sz="1600" b="1" dirty="0"/>
              <a:t>!</a:t>
            </a:r>
            <a:endParaRPr lang="tr-TR" sz="1600" dirty="0"/>
          </a:p>
          <a:p>
            <a:r>
              <a:rPr lang="en-US" sz="1600" b="1" dirty="0"/>
              <a:t>15 How to designate a start date for a Project, </a:t>
            </a:r>
            <a:r>
              <a:rPr lang="en-US" sz="1600" u="sng" dirty="0">
                <a:hlinkClick r:id="rId16"/>
              </a:rPr>
              <a:t>here</a:t>
            </a:r>
            <a:r>
              <a:rPr lang="en-US" sz="1600" b="1" dirty="0"/>
              <a:t>!</a:t>
            </a:r>
            <a:endParaRPr lang="tr-TR" sz="1600" b="1" dirty="0"/>
          </a:p>
          <a:p>
            <a:r>
              <a:rPr lang="en-US" sz="1600" b="1" dirty="0"/>
              <a:t>16 How to insert Milestones into your Schedule, </a:t>
            </a:r>
            <a:r>
              <a:rPr lang="en-US" sz="1600" u="sng" dirty="0">
                <a:hlinkClick r:id="rId17"/>
              </a:rPr>
              <a:t>here</a:t>
            </a:r>
            <a:r>
              <a:rPr lang="en-US" sz="1600" b="1" dirty="0"/>
              <a:t>!</a:t>
            </a:r>
            <a:endParaRPr lang="tr-TR" sz="1600" b="1" dirty="0"/>
          </a:p>
          <a:p>
            <a:r>
              <a:rPr lang="en-US" sz="1600" b="1" dirty="0"/>
              <a:t>17 How to alter the Work Calendar: Entering Holidays, </a:t>
            </a:r>
            <a:r>
              <a:rPr lang="en-US" sz="1600" u="sng" dirty="0">
                <a:hlinkClick r:id="rId18"/>
              </a:rPr>
              <a:t>here</a:t>
            </a:r>
            <a:r>
              <a:rPr lang="en-US" sz="1600" b="1" dirty="0"/>
              <a:t>!</a:t>
            </a:r>
            <a:endParaRPr lang="tr-TR" sz="1600" dirty="0"/>
          </a:p>
          <a:p>
            <a:pPr marL="0" indent="0">
              <a:buNone/>
            </a:pPr>
            <a:endParaRPr lang="tr-TR" sz="1600" dirty="0"/>
          </a:p>
          <a:p>
            <a:endParaRPr lang="tr-TR" sz="1600" dirty="0"/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6194909" y="0"/>
            <a:ext cx="5819459" cy="67913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/>
              <a:t>18 Printing and Saving as a PDF Part 1, </a:t>
            </a:r>
            <a:r>
              <a:rPr lang="en-US" sz="1600" u="sng" dirty="0">
                <a:hlinkClick r:id="rId19"/>
              </a:rPr>
              <a:t>here</a:t>
            </a:r>
            <a:r>
              <a:rPr lang="en-US" sz="1600" b="1" dirty="0"/>
              <a:t>!</a:t>
            </a:r>
            <a:endParaRPr lang="tr-TR" sz="1600" dirty="0"/>
          </a:p>
          <a:p>
            <a:r>
              <a:rPr lang="en-US" sz="1600" b="1" dirty="0"/>
              <a:t>19 Printing and Saving as a PDF Part 2, </a:t>
            </a:r>
            <a:r>
              <a:rPr lang="en-US" sz="1600" u="sng" dirty="0">
                <a:hlinkClick r:id="rId20"/>
              </a:rPr>
              <a:t>here</a:t>
            </a:r>
            <a:r>
              <a:rPr lang="en-US" sz="1600" b="1" dirty="0"/>
              <a:t>!</a:t>
            </a:r>
            <a:endParaRPr lang="tr-TR" sz="1600" dirty="0"/>
          </a:p>
          <a:p>
            <a:r>
              <a:rPr lang="en-US" sz="1600" b="1" dirty="0"/>
              <a:t>20 How to insert Titles and manage Legends when Printing or Saving a PDF, </a:t>
            </a:r>
            <a:r>
              <a:rPr lang="en-US" sz="1600" u="sng" dirty="0">
                <a:hlinkClick r:id="rId21"/>
              </a:rPr>
              <a:t>here</a:t>
            </a:r>
            <a:r>
              <a:rPr lang="en-US" sz="1600" b="1" dirty="0"/>
              <a:t>!</a:t>
            </a:r>
            <a:endParaRPr lang="tr-TR" sz="1600" dirty="0"/>
          </a:p>
          <a:p>
            <a:r>
              <a:rPr lang="en-US" sz="1600" b="1" dirty="0"/>
              <a:t>22a How to resolve resource over allocation by Leveling: Overview, </a:t>
            </a:r>
            <a:r>
              <a:rPr lang="en-US" sz="1600" u="sng" dirty="0">
                <a:hlinkClick r:id="rId22"/>
              </a:rPr>
              <a:t>here</a:t>
            </a:r>
            <a:r>
              <a:rPr lang="en-US" sz="1600" b="1" dirty="0"/>
              <a:t>!</a:t>
            </a:r>
            <a:endParaRPr lang="tr-TR" sz="1600" dirty="0"/>
          </a:p>
          <a:p>
            <a:r>
              <a:rPr lang="en-US" sz="1600" b="1" dirty="0"/>
              <a:t>22b How to resolve resource over allocation by Leveling: Leveling within slack, </a:t>
            </a:r>
            <a:r>
              <a:rPr lang="en-US" sz="1600" u="sng" dirty="0">
                <a:hlinkClick r:id="rId23"/>
              </a:rPr>
              <a:t>here</a:t>
            </a:r>
            <a:r>
              <a:rPr lang="en-US" sz="1600" b="1" dirty="0"/>
              <a:t>!</a:t>
            </a:r>
            <a:endParaRPr lang="tr-TR" sz="1600" dirty="0"/>
          </a:p>
          <a:p>
            <a:r>
              <a:rPr lang="en-US" sz="1600" b="1" dirty="0"/>
              <a:t>22c How to resolve resource over allocation by Leveling: Leveling outside of slack, </a:t>
            </a:r>
            <a:r>
              <a:rPr lang="en-US" sz="1600" u="sng" dirty="0">
                <a:hlinkClick r:id="rId24"/>
              </a:rPr>
              <a:t>here</a:t>
            </a:r>
            <a:r>
              <a:rPr lang="en-US" sz="1600" b="1" dirty="0"/>
              <a:t>!</a:t>
            </a:r>
            <a:endParaRPr lang="tr-TR" sz="1600" dirty="0"/>
          </a:p>
          <a:p>
            <a:r>
              <a:rPr lang="en-US" sz="1600" b="1" dirty="0"/>
              <a:t>23 How to access Total Cost information, </a:t>
            </a:r>
            <a:r>
              <a:rPr lang="en-US" sz="1600" u="sng" dirty="0">
                <a:hlinkClick r:id="rId25"/>
              </a:rPr>
              <a:t>here</a:t>
            </a:r>
            <a:r>
              <a:rPr lang="en-US" sz="1600" b="1" dirty="0"/>
              <a:t>!</a:t>
            </a:r>
            <a:endParaRPr lang="tr-TR" sz="1600" dirty="0"/>
          </a:p>
          <a:p>
            <a:r>
              <a:rPr lang="en-US" sz="1600" b="1" dirty="0"/>
              <a:t>24 How to generate a Cash Flow chart, </a:t>
            </a:r>
            <a:r>
              <a:rPr lang="en-US" sz="1600" u="sng" dirty="0">
                <a:hlinkClick r:id="rId26"/>
              </a:rPr>
              <a:t>here</a:t>
            </a:r>
            <a:r>
              <a:rPr lang="en-US" sz="1600" b="1" dirty="0"/>
              <a:t>!</a:t>
            </a:r>
            <a:endParaRPr lang="tr-TR" sz="1600" dirty="0"/>
          </a:p>
          <a:p>
            <a:r>
              <a:rPr lang="en-US" sz="1600" b="1" dirty="0"/>
              <a:t>25 How to save a Plan as a Baseline, </a:t>
            </a:r>
            <a:r>
              <a:rPr lang="en-US" sz="1600" u="sng" dirty="0">
                <a:hlinkClick r:id="rId27"/>
              </a:rPr>
              <a:t>here</a:t>
            </a:r>
            <a:r>
              <a:rPr lang="en-US" sz="1600" b="1" dirty="0"/>
              <a:t>!</a:t>
            </a:r>
            <a:endParaRPr lang="tr-TR" sz="1600" dirty="0"/>
          </a:p>
          <a:p>
            <a:r>
              <a:rPr lang="en-US" sz="1600" b="1" dirty="0"/>
              <a:t>26 How to insert a Status Date, </a:t>
            </a:r>
            <a:r>
              <a:rPr lang="en-US" sz="1600" u="sng" dirty="0">
                <a:hlinkClick r:id="rId28"/>
              </a:rPr>
              <a:t>here</a:t>
            </a:r>
            <a:r>
              <a:rPr lang="en-US" sz="1600" b="1" dirty="0"/>
              <a:t>!</a:t>
            </a:r>
            <a:endParaRPr lang="tr-TR" sz="1600" dirty="0"/>
          </a:p>
          <a:p>
            <a:r>
              <a:rPr lang="en-US" sz="1600" b="1" dirty="0"/>
              <a:t>27 How to record actual progress on a Project, </a:t>
            </a:r>
            <a:r>
              <a:rPr lang="en-US" sz="1600" u="sng" dirty="0">
                <a:hlinkClick r:id="rId29"/>
              </a:rPr>
              <a:t>here</a:t>
            </a:r>
            <a:r>
              <a:rPr lang="en-US" sz="1600" b="1" dirty="0"/>
              <a:t>!</a:t>
            </a:r>
            <a:endParaRPr lang="tr-TR" sz="1600" dirty="0"/>
          </a:p>
          <a:p>
            <a:r>
              <a:rPr lang="en-US" sz="1600" b="1" dirty="0"/>
              <a:t>28 How to obtain Earned Value performance information, </a:t>
            </a:r>
            <a:r>
              <a:rPr lang="en-US" sz="1600" u="sng" dirty="0">
                <a:hlinkClick r:id="rId30"/>
              </a:rPr>
              <a:t>here</a:t>
            </a:r>
            <a:r>
              <a:rPr lang="en-US" sz="1600" b="1" dirty="0"/>
              <a:t>! </a:t>
            </a:r>
            <a:endParaRPr lang="tr-TR" sz="1600" dirty="0"/>
          </a:p>
          <a:p>
            <a:r>
              <a:rPr lang="en-US" sz="1600" b="1" dirty="0"/>
              <a:t>29 How to examine schedule variance in real time, </a:t>
            </a:r>
            <a:r>
              <a:rPr lang="en-US" sz="1600" u="sng" dirty="0">
                <a:hlinkClick r:id="rId31"/>
              </a:rPr>
              <a:t>here</a:t>
            </a:r>
            <a:r>
              <a:rPr lang="en-US" sz="1600" b="1" dirty="0"/>
              <a:t>!</a:t>
            </a:r>
            <a:endParaRPr lang="tr-TR" sz="1600" dirty="0"/>
          </a:p>
          <a:p>
            <a:r>
              <a:rPr lang="en-US" sz="1600" b="1" dirty="0"/>
              <a:t>30 How to obtain CPI and SPI, </a:t>
            </a:r>
            <a:r>
              <a:rPr lang="en-US" sz="1600" u="sng" dirty="0">
                <a:hlinkClick r:id="rId32"/>
              </a:rPr>
              <a:t>here</a:t>
            </a:r>
            <a:r>
              <a:rPr lang="en-US" sz="1600" b="1" dirty="0"/>
              <a:t>!</a:t>
            </a:r>
            <a:endParaRPr lang="tr-TR" sz="1600" dirty="0"/>
          </a:p>
          <a:p>
            <a:r>
              <a:rPr lang="en-US" sz="1600" b="1" dirty="0"/>
              <a:t>31 Some Major Changes between MS Project 2013 and earlier versions, </a:t>
            </a:r>
            <a:r>
              <a:rPr lang="en-US" sz="1600" u="sng" dirty="0">
                <a:hlinkClick r:id="rId33"/>
              </a:rPr>
              <a:t>here</a:t>
            </a:r>
            <a:r>
              <a:rPr lang="en-US" sz="1600" b="1" dirty="0"/>
              <a:t>!</a:t>
            </a:r>
            <a:endParaRPr lang="tr-TR" sz="1600" dirty="0"/>
          </a:p>
          <a:p>
            <a:endParaRPr lang="tr-TR" sz="1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0F65-9719-43FA-89A5-C0CFD1AC167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9717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7834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Generic Process Framework For SE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44582" y="1286674"/>
            <a:ext cx="10515600" cy="5126237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en-US" sz="2400" b="1" dirty="0">
                <a:solidFill>
                  <a:srgbClr val="FF0000"/>
                </a:solidFill>
              </a:rPr>
              <a:t>Five Activities: </a:t>
            </a:r>
          </a:p>
          <a:p>
            <a:pPr lvl="1"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n-US" dirty="0"/>
              <a:t>communication, </a:t>
            </a:r>
          </a:p>
          <a:p>
            <a:pPr lvl="1"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n-US" dirty="0"/>
              <a:t>planning, </a:t>
            </a:r>
          </a:p>
          <a:p>
            <a:pPr lvl="1"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tr-TR" dirty="0"/>
              <a:t>m</a:t>
            </a:r>
            <a:r>
              <a:rPr lang="en-US" dirty="0" err="1"/>
              <a:t>odeling</a:t>
            </a:r>
            <a:r>
              <a:rPr lang="tr-TR" dirty="0"/>
              <a:t>/</a:t>
            </a:r>
            <a:r>
              <a:rPr lang="tr-TR" dirty="0" err="1"/>
              <a:t>design</a:t>
            </a:r>
            <a:r>
              <a:rPr lang="en-US" dirty="0"/>
              <a:t>, </a:t>
            </a:r>
          </a:p>
          <a:p>
            <a:pPr lvl="1"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tr-TR" dirty="0"/>
              <a:t>c</a:t>
            </a:r>
            <a:r>
              <a:rPr lang="en-US" dirty="0" err="1"/>
              <a:t>onstruction</a:t>
            </a:r>
            <a:r>
              <a:rPr lang="tr-TR" dirty="0"/>
              <a:t>/</a:t>
            </a:r>
            <a:r>
              <a:rPr lang="tr-TR" dirty="0" err="1"/>
              <a:t>development</a:t>
            </a:r>
            <a:r>
              <a:rPr lang="en-US" dirty="0"/>
              <a:t>, </a:t>
            </a:r>
          </a:p>
          <a:p>
            <a:pPr lvl="1"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n-US" dirty="0"/>
              <a:t>deployment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n-US" sz="2400" b="1" dirty="0">
                <a:solidFill>
                  <a:srgbClr val="FF0000"/>
                </a:solidFill>
              </a:rPr>
              <a:t>Umbrella Activities: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project </a:t>
            </a:r>
            <a:r>
              <a:rPr lang="en-US" sz="2400" b="1" i="1" dirty="0"/>
              <a:t>tracking</a:t>
            </a:r>
            <a:r>
              <a:rPr lang="en-US" sz="2400" dirty="0"/>
              <a:t> and </a:t>
            </a:r>
            <a:r>
              <a:rPr lang="en-US" sz="2400" b="1" i="1" dirty="0"/>
              <a:t>control</a:t>
            </a:r>
            <a:r>
              <a:rPr lang="en-US" sz="2400" dirty="0"/>
              <a:t>, </a:t>
            </a:r>
            <a:r>
              <a:rPr lang="en-US" sz="2400" b="1" i="1" dirty="0"/>
              <a:t>risk management, quality assurance, configuration management, technical reviews, documentation </a:t>
            </a:r>
            <a:r>
              <a:rPr lang="en-US" sz="2400" dirty="0"/>
              <a:t>…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n-US" sz="2400" b="1" dirty="0">
                <a:solidFill>
                  <a:srgbClr val="FF0000"/>
                </a:solidFill>
              </a:rPr>
              <a:t>Process Flow: </a:t>
            </a:r>
            <a:r>
              <a:rPr lang="en-US" sz="2400" dirty="0"/>
              <a:t>describes </a:t>
            </a:r>
            <a:r>
              <a:rPr lang="en-US" sz="2400" b="1" i="1" dirty="0"/>
              <a:t>how framework activities are organized </a:t>
            </a:r>
            <a:r>
              <a:rPr lang="en-US" sz="2400" dirty="0"/>
              <a:t>with respect to </a:t>
            </a:r>
            <a:r>
              <a:rPr lang="en-US" sz="2400" b="1" i="1" dirty="0"/>
              <a:t>sequencing and timing</a:t>
            </a:r>
            <a:r>
              <a:rPr lang="tr-TR" sz="2400" dirty="0"/>
              <a:t> </a:t>
            </a:r>
            <a:r>
              <a:rPr lang="en-US" sz="2400" dirty="0"/>
              <a:t>(</a:t>
            </a:r>
            <a:r>
              <a:rPr lang="en-US" sz="2400" b="1" i="1" dirty="0">
                <a:solidFill>
                  <a:srgbClr val="FF0000"/>
                </a:solidFill>
              </a:rPr>
              <a:t>actions and tasks occur </a:t>
            </a:r>
            <a:r>
              <a:rPr lang="en-US" sz="2400" dirty="0"/>
              <a:t>within </a:t>
            </a:r>
            <a:r>
              <a:rPr lang="en-US" sz="2400" b="1" i="1" dirty="0">
                <a:solidFill>
                  <a:srgbClr val="FF0000"/>
                </a:solidFill>
              </a:rPr>
              <a:t>each</a:t>
            </a:r>
            <a:r>
              <a:rPr lang="en-US" sz="2400" dirty="0"/>
              <a:t> </a:t>
            </a:r>
            <a:r>
              <a:rPr lang="en-US" sz="2400" b="1" i="1" dirty="0">
                <a:solidFill>
                  <a:srgbClr val="FF0000"/>
                </a:solidFill>
              </a:rPr>
              <a:t>activity</a:t>
            </a:r>
            <a:r>
              <a:rPr lang="en-US" sz="2400" dirty="0"/>
              <a:t>)</a:t>
            </a:r>
            <a:r>
              <a:rPr lang="tr-TR" sz="2400" dirty="0"/>
              <a:t>.</a:t>
            </a:r>
            <a:endParaRPr lang="en-US" sz="2400" dirty="0"/>
          </a:p>
        </p:txBody>
      </p:sp>
      <p:sp>
        <p:nvSpPr>
          <p:cNvPr id="5" name="Dikdörtgen 4"/>
          <p:cNvSpPr/>
          <p:nvPr/>
        </p:nvSpPr>
        <p:spPr>
          <a:xfrm>
            <a:off x="7068548" y="1812786"/>
            <a:ext cx="2154176" cy="153422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Planning</a:t>
            </a:r>
            <a:endParaRPr lang="tr-TR" dirty="0"/>
          </a:p>
          <a:p>
            <a:pPr algn="ctr"/>
            <a:r>
              <a:rPr lang="tr-TR" dirty="0"/>
              <a:t>----------------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Estimation</a:t>
            </a:r>
            <a:r>
              <a:rPr lang="tr-TR" sz="1400" dirty="0"/>
              <a:t> </a:t>
            </a:r>
            <a:r>
              <a:rPr lang="en-US" sz="1400" dirty="0"/>
              <a:t>Scheduling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Control / Tracking </a:t>
            </a:r>
            <a:r>
              <a:rPr lang="tr-TR" sz="1400" dirty="0"/>
              <a:t>I</a:t>
            </a:r>
            <a:r>
              <a:rPr lang="en-US" sz="1400" dirty="0" err="1"/>
              <a:t>ssues</a:t>
            </a:r>
            <a:endParaRPr lang="en-US" sz="1400" dirty="0"/>
          </a:p>
        </p:txBody>
      </p:sp>
      <p:cxnSp>
        <p:nvCxnSpPr>
          <p:cNvPr id="7" name="Düz Ok Bağlayıcısı 6"/>
          <p:cNvCxnSpPr/>
          <p:nvPr/>
        </p:nvCxnSpPr>
        <p:spPr>
          <a:xfrm flipV="1">
            <a:off x="2591809" y="2137637"/>
            <a:ext cx="4802114" cy="41783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Düz Ok Bağlayıcısı 7"/>
          <p:cNvCxnSpPr/>
          <p:nvPr/>
        </p:nvCxnSpPr>
        <p:spPr>
          <a:xfrm flipV="1">
            <a:off x="4992866" y="2900646"/>
            <a:ext cx="2170943" cy="150179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0F65-9719-43FA-89A5-C0CFD1AC167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5494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421832"/>
            <a:ext cx="7237977" cy="579647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Software Process</a:t>
            </a:r>
            <a:r>
              <a:rPr lang="tr-TR" dirty="0"/>
              <a:t> (</a:t>
            </a:r>
            <a:r>
              <a:rPr lang="tr-TR" dirty="0" err="1"/>
              <a:t>e.g</a:t>
            </a:r>
            <a:r>
              <a:rPr lang="tr-TR" dirty="0"/>
              <a:t>. </a:t>
            </a:r>
            <a:r>
              <a:rPr lang="tr-TR" dirty="0" err="1"/>
              <a:t>design</a:t>
            </a:r>
            <a:r>
              <a:rPr lang="tr-TR" dirty="0"/>
              <a:t>…)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Process Framework</a:t>
            </a:r>
          </a:p>
          <a:p>
            <a:pPr marL="0" indent="0">
              <a:buNone/>
            </a:pPr>
            <a:r>
              <a:rPr lang="en-US" dirty="0"/>
              <a:t>  Umbrella Activities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b="1" dirty="0">
                <a:solidFill>
                  <a:srgbClr val="FF0000"/>
                </a:solidFill>
              </a:rPr>
              <a:t>Framework activity #1</a:t>
            </a:r>
          </a:p>
          <a:p>
            <a:pPr marL="0" indent="0">
              <a:buNone/>
            </a:pPr>
            <a:r>
              <a:rPr lang="en-US" dirty="0"/>
              <a:t>    Software </a:t>
            </a:r>
            <a:r>
              <a:rPr lang="en-US" dirty="0" err="1"/>
              <a:t>eng.</a:t>
            </a:r>
            <a:r>
              <a:rPr lang="en-US" dirty="0"/>
              <a:t> Action #1.1</a:t>
            </a:r>
          </a:p>
          <a:p>
            <a:pPr marL="0" indent="0">
              <a:buNone/>
            </a:pPr>
            <a:r>
              <a:rPr lang="en-US" dirty="0"/>
              <a:t>		     Task Sets</a:t>
            </a:r>
            <a:r>
              <a:rPr lang="tr-TR" dirty="0"/>
              <a:t> 1.1</a:t>
            </a:r>
            <a:endParaRPr lang="en-US" dirty="0"/>
          </a:p>
          <a:p>
            <a:pPr marL="0" indent="0">
              <a:buNone/>
            </a:pPr>
            <a:r>
              <a:rPr lang="tr-TR" dirty="0"/>
              <a:t>   </a:t>
            </a:r>
          </a:p>
          <a:p>
            <a:pPr marL="0" indent="0">
              <a:buNone/>
            </a:pPr>
            <a:r>
              <a:rPr lang="tr-TR" dirty="0"/>
              <a:t>   </a:t>
            </a:r>
            <a:r>
              <a:rPr lang="en-US" dirty="0"/>
              <a:t>Software Eng. Action # 1.k</a:t>
            </a:r>
            <a:endParaRPr lang="en-US" sz="3200" dirty="0"/>
          </a:p>
          <a:p>
            <a:pPr marL="0" indent="0">
              <a:buNone/>
            </a:pPr>
            <a:r>
              <a:rPr lang="en-US" sz="3200" dirty="0"/>
              <a:t>                 </a:t>
            </a:r>
            <a:r>
              <a:rPr lang="en-US" dirty="0"/>
              <a:t>          Task Sets</a:t>
            </a:r>
            <a:r>
              <a:rPr lang="tr-TR" dirty="0"/>
              <a:t> 1.k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</a:t>
            </a:r>
            <a:endParaRPr lang="tr-TR" dirty="0"/>
          </a:p>
          <a:p>
            <a:pPr marL="0" indent="0">
              <a:buNone/>
            </a:pPr>
            <a:r>
              <a:rPr lang="tr-TR" dirty="0">
                <a:solidFill>
                  <a:srgbClr val="FF0000"/>
                </a:solidFill>
              </a:rPr>
              <a:t>   </a:t>
            </a:r>
          </a:p>
          <a:p>
            <a:pPr marL="0" indent="0">
              <a:buNone/>
            </a:pPr>
            <a:r>
              <a:rPr lang="tr-TR" dirty="0">
                <a:solidFill>
                  <a:srgbClr val="FF0000"/>
                </a:solidFill>
              </a:rPr>
              <a:t>    </a:t>
            </a:r>
            <a:r>
              <a:rPr lang="en-US" dirty="0">
                <a:solidFill>
                  <a:srgbClr val="FF0000"/>
                </a:solidFill>
              </a:rPr>
              <a:t>Framework Activity # n</a:t>
            </a:r>
          </a:p>
        </p:txBody>
      </p:sp>
      <p:sp>
        <p:nvSpPr>
          <p:cNvPr id="4" name="Dikdörtgen 3"/>
          <p:cNvSpPr/>
          <p:nvPr/>
        </p:nvSpPr>
        <p:spPr>
          <a:xfrm>
            <a:off x="926675" y="834619"/>
            <a:ext cx="7020628" cy="5253197"/>
          </a:xfrm>
          <a:prstGeom prst="rect">
            <a:avLst/>
          </a:prstGeom>
          <a:noFill/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" name="Dikdörtgen 5"/>
          <p:cNvSpPr/>
          <p:nvPr/>
        </p:nvSpPr>
        <p:spPr>
          <a:xfrm>
            <a:off x="1000317" y="1301026"/>
            <a:ext cx="6830384" cy="4633369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Dikdörtgen 6"/>
          <p:cNvSpPr/>
          <p:nvPr/>
        </p:nvSpPr>
        <p:spPr>
          <a:xfrm>
            <a:off x="1129192" y="1744021"/>
            <a:ext cx="6603318" cy="29998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çıklama Balonu: Vurgu Çubuğuyla Bükülü Çift Çizgi 8"/>
          <p:cNvSpPr/>
          <p:nvPr/>
        </p:nvSpPr>
        <p:spPr>
          <a:xfrm>
            <a:off x="5811900" y="2228593"/>
            <a:ext cx="2223878" cy="773250"/>
          </a:xfrm>
          <a:prstGeom prst="accentCallout3">
            <a:avLst>
              <a:gd name="adj1" fmla="val 53670"/>
              <a:gd name="adj2" fmla="val -7685"/>
              <a:gd name="adj3" fmla="val 54463"/>
              <a:gd name="adj4" fmla="val -16343"/>
              <a:gd name="adj5" fmla="val 117460"/>
              <a:gd name="adj6" fmla="val -16344"/>
              <a:gd name="adj7" fmla="val 122894"/>
              <a:gd name="adj8" fmla="val -6658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Work tasks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Work products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Quality assume points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Project milestones</a:t>
            </a:r>
          </a:p>
        </p:txBody>
      </p:sp>
      <p:sp>
        <p:nvSpPr>
          <p:cNvPr id="12" name="Dikdörtgen 11"/>
          <p:cNvSpPr/>
          <p:nvPr/>
        </p:nvSpPr>
        <p:spPr>
          <a:xfrm>
            <a:off x="1113850" y="5339112"/>
            <a:ext cx="6603318" cy="411783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Düz Bağlayıcı 7"/>
          <p:cNvCxnSpPr/>
          <p:nvPr/>
        </p:nvCxnSpPr>
        <p:spPr>
          <a:xfrm>
            <a:off x="4105717" y="4826336"/>
            <a:ext cx="6055" cy="399672"/>
          </a:xfrm>
          <a:prstGeom prst="line">
            <a:avLst/>
          </a:prstGeom>
          <a:ln w="3810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Düz Bağlayıcı 12"/>
          <p:cNvCxnSpPr/>
          <p:nvPr/>
        </p:nvCxnSpPr>
        <p:spPr>
          <a:xfrm>
            <a:off x="4105717" y="3116449"/>
            <a:ext cx="6055" cy="399672"/>
          </a:xfrm>
          <a:prstGeom prst="line">
            <a:avLst/>
          </a:prstGeom>
          <a:ln w="3810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0F65-9719-43FA-89A5-C0CFD1AC167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2223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70024" y="386626"/>
            <a:ext cx="11083776" cy="5790337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Process Flow</a:t>
            </a:r>
          </a:p>
          <a:p>
            <a:pPr marL="0" indent="0">
              <a:buNone/>
            </a:pPr>
            <a:r>
              <a:rPr lang="en-US" b="1" dirty="0"/>
              <a:t>a)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u="sng" dirty="0"/>
              <a:t>(Linear) waterfall</a:t>
            </a:r>
          </a:p>
          <a:p>
            <a:pPr marL="0" indent="0">
              <a:buNone/>
            </a:pPr>
            <a:endParaRPr lang="en-US" b="1" u="sng" dirty="0"/>
          </a:p>
          <a:p>
            <a:pPr marL="0" indent="0">
              <a:buNone/>
            </a:pPr>
            <a:r>
              <a:rPr lang="en-US" b="1" dirty="0"/>
              <a:t>b)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    </a:t>
            </a:r>
          </a:p>
          <a:p>
            <a:pPr marL="0" indent="0">
              <a:buNone/>
            </a:pPr>
            <a:r>
              <a:rPr lang="en-US" sz="2000" b="1" dirty="0"/>
              <a:t>Prototype Released                                                                                                             (Evolutionary)</a:t>
            </a:r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Dikdörtgen 3"/>
          <p:cNvSpPr/>
          <p:nvPr/>
        </p:nvSpPr>
        <p:spPr>
          <a:xfrm>
            <a:off x="4620839" y="3380416"/>
            <a:ext cx="1761294" cy="4541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/>
              <a:t>planning</a:t>
            </a:r>
            <a:endParaRPr lang="en-US" dirty="0"/>
          </a:p>
        </p:txBody>
      </p:sp>
      <p:sp>
        <p:nvSpPr>
          <p:cNvPr id="5" name="Dikdörtgen 4"/>
          <p:cNvSpPr/>
          <p:nvPr/>
        </p:nvSpPr>
        <p:spPr>
          <a:xfrm>
            <a:off x="2599494" y="1534228"/>
            <a:ext cx="1761294" cy="4541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planning</a:t>
            </a:r>
          </a:p>
        </p:txBody>
      </p:sp>
      <p:sp>
        <p:nvSpPr>
          <p:cNvPr id="6" name="Dikdörtgen 5"/>
          <p:cNvSpPr/>
          <p:nvPr/>
        </p:nvSpPr>
        <p:spPr>
          <a:xfrm>
            <a:off x="4843047" y="1534228"/>
            <a:ext cx="1761294" cy="4541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modelling</a:t>
            </a:r>
          </a:p>
        </p:txBody>
      </p:sp>
      <p:sp>
        <p:nvSpPr>
          <p:cNvPr id="7" name="Dikdörtgen 6"/>
          <p:cNvSpPr/>
          <p:nvPr/>
        </p:nvSpPr>
        <p:spPr>
          <a:xfrm>
            <a:off x="7086600" y="1534228"/>
            <a:ext cx="1761294" cy="4541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construction</a:t>
            </a:r>
          </a:p>
        </p:txBody>
      </p:sp>
      <p:sp>
        <p:nvSpPr>
          <p:cNvPr id="8" name="Dikdörtgen 7"/>
          <p:cNvSpPr/>
          <p:nvPr/>
        </p:nvSpPr>
        <p:spPr>
          <a:xfrm>
            <a:off x="9330153" y="1534228"/>
            <a:ext cx="1761294" cy="4541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deployment</a:t>
            </a:r>
          </a:p>
        </p:txBody>
      </p:sp>
      <p:cxnSp>
        <p:nvCxnSpPr>
          <p:cNvPr id="10" name="Düz Ok Bağlayıcısı 9"/>
          <p:cNvCxnSpPr/>
          <p:nvPr/>
        </p:nvCxnSpPr>
        <p:spPr>
          <a:xfrm>
            <a:off x="2117235" y="1761294"/>
            <a:ext cx="48225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Düz Ok Bağlayıcısı 10"/>
          <p:cNvCxnSpPr/>
          <p:nvPr/>
        </p:nvCxnSpPr>
        <p:spPr>
          <a:xfrm>
            <a:off x="4360788" y="1778682"/>
            <a:ext cx="48225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Düz Ok Bağlayıcısı 11"/>
          <p:cNvCxnSpPr/>
          <p:nvPr/>
        </p:nvCxnSpPr>
        <p:spPr>
          <a:xfrm>
            <a:off x="6604341" y="1771522"/>
            <a:ext cx="48225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Düz Ok Bağlayıcısı 12"/>
          <p:cNvCxnSpPr/>
          <p:nvPr/>
        </p:nvCxnSpPr>
        <p:spPr>
          <a:xfrm>
            <a:off x="8847894" y="1761294"/>
            <a:ext cx="48225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Dikdörtgen 13"/>
          <p:cNvSpPr/>
          <p:nvPr/>
        </p:nvSpPr>
        <p:spPr>
          <a:xfrm>
            <a:off x="554112" y="1534228"/>
            <a:ext cx="1761294" cy="4541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communicate</a:t>
            </a:r>
          </a:p>
        </p:txBody>
      </p:sp>
      <p:sp>
        <p:nvSpPr>
          <p:cNvPr id="15" name="Dikdörtgen 14"/>
          <p:cNvSpPr/>
          <p:nvPr/>
        </p:nvSpPr>
        <p:spPr>
          <a:xfrm>
            <a:off x="1477717" y="4116140"/>
            <a:ext cx="1761294" cy="4541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/>
              <a:t>communicate</a:t>
            </a:r>
            <a:endParaRPr lang="en-US" dirty="0"/>
          </a:p>
        </p:txBody>
      </p:sp>
      <p:sp>
        <p:nvSpPr>
          <p:cNvPr id="16" name="Dikdörtgen 15"/>
          <p:cNvSpPr/>
          <p:nvPr/>
        </p:nvSpPr>
        <p:spPr>
          <a:xfrm>
            <a:off x="8263097" y="4129278"/>
            <a:ext cx="1761294" cy="4541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/>
              <a:t>modelling</a:t>
            </a:r>
            <a:endParaRPr lang="en-US" dirty="0"/>
          </a:p>
        </p:txBody>
      </p:sp>
      <p:sp>
        <p:nvSpPr>
          <p:cNvPr id="17" name="Dikdörtgen 16"/>
          <p:cNvSpPr/>
          <p:nvPr/>
        </p:nvSpPr>
        <p:spPr>
          <a:xfrm>
            <a:off x="6501803" y="5153120"/>
            <a:ext cx="1761294" cy="4541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/>
              <a:t>construction</a:t>
            </a:r>
            <a:endParaRPr lang="en-US" dirty="0"/>
          </a:p>
        </p:txBody>
      </p:sp>
      <p:sp>
        <p:nvSpPr>
          <p:cNvPr id="18" name="Dikdörtgen 17"/>
          <p:cNvSpPr/>
          <p:nvPr/>
        </p:nvSpPr>
        <p:spPr>
          <a:xfrm>
            <a:off x="3721270" y="5153120"/>
            <a:ext cx="1761294" cy="4541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/>
              <a:t>deployment</a:t>
            </a:r>
            <a:endParaRPr lang="en-US" dirty="0"/>
          </a:p>
        </p:txBody>
      </p:sp>
      <p:cxnSp>
        <p:nvCxnSpPr>
          <p:cNvPr id="20" name="Düz Ok Bağlayıcısı 19"/>
          <p:cNvCxnSpPr>
            <a:stCxn id="15" idx="3"/>
            <a:endCxn id="4" idx="1"/>
          </p:cNvCxnSpPr>
          <p:nvPr/>
        </p:nvCxnSpPr>
        <p:spPr>
          <a:xfrm flipV="1">
            <a:off x="3239011" y="3607482"/>
            <a:ext cx="1381828" cy="73572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Düz Ok Bağlayıcısı 20"/>
          <p:cNvCxnSpPr>
            <a:endCxn id="16" idx="1"/>
          </p:cNvCxnSpPr>
          <p:nvPr/>
        </p:nvCxnSpPr>
        <p:spPr>
          <a:xfrm>
            <a:off x="6382133" y="3583955"/>
            <a:ext cx="1880964" cy="77238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Düz Ok Bağlayıcısı 23"/>
          <p:cNvCxnSpPr>
            <a:stCxn id="16" idx="2"/>
            <a:endCxn id="17" idx="3"/>
          </p:cNvCxnSpPr>
          <p:nvPr/>
        </p:nvCxnSpPr>
        <p:spPr>
          <a:xfrm flipH="1">
            <a:off x="8263097" y="4583410"/>
            <a:ext cx="880647" cy="7967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Düz Ok Bağlayıcısı 26"/>
          <p:cNvCxnSpPr>
            <a:stCxn id="17" idx="1"/>
            <a:endCxn id="18" idx="3"/>
          </p:cNvCxnSpPr>
          <p:nvPr/>
        </p:nvCxnSpPr>
        <p:spPr>
          <a:xfrm flipH="1">
            <a:off x="5482564" y="5380186"/>
            <a:ext cx="101923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Düz Ok Bağlayıcısı 29"/>
          <p:cNvCxnSpPr>
            <a:endCxn id="15" idx="2"/>
          </p:cNvCxnSpPr>
          <p:nvPr/>
        </p:nvCxnSpPr>
        <p:spPr>
          <a:xfrm flipH="1" flipV="1">
            <a:off x="2358364" y="4570272"/>
            <a:ext cx="1362908" cy="80700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Düz Ok Bağlayıcısı 32"/>
          <p:cNvCxnSpPr/>
          <p:nvPr/>
        </p:nvCxnSpPr>
        <p:spPr>
          <a:xfrm flipH="1">
            <a:off x="2442491" y="5377277"/>
            <a:ext cx="1278780" cy="31164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0F65-9719-43FA-89A5-C0CFD1AC167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4358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44420" y="398575"/>
            <a:ext cx="10515600" cy="580261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Here, </a:t>
            </a:r>
            <a:endParaRPr lang="tr-TR" dirty="0"/>
          </a:p>
          <a:p>
            <a:pPr marL="0" indent="0">
              <a:buNone/>
            </a:pPr>
            <a:r>
              <a:rPr lang="tr-TR" b="1" u="sng" dirty="0">
                <a:solidFill>
                  <a:srgbClr val="FF0000"/>
                </a:solidFill>
              </a:rPr>
              <a:t>C</a:t>
            </a:r>
            <a:r>
              <a:rPr lang="en-US" b="1" u="sng" dirty="0" err="1">
                <a:solidFill>
                  <a:srgbClr val="FF0000"/>
                </a:solidFill>
              </a:rPr>
              <a:t>ommunication</a:t>
            </a:r>
            <a:r>
              <a:rPr lang="en-US" dirty="0"/>
              <a:t> will stand for:</a:t>
            </a:r>
          </a:p>
          <a:p>
            <a:pPr marL="0" indent="0">
              <a:buNone/>
            </a:pPr>
            <a:r>
              <a:rPr lang="en-US" dirty="0"/>
              <a:t>	-obtaining the project description (</a:t>
            </a:r>
            <a:r>
              <a:rPr lang="tr-TR" dirty="0" err="1"/>
              <a:t>vendor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	-preparing the bid</a:t>
            </a:r>
          </a:p>
          <a:p>
            <a:pPr marL="0" indent="0">
              <a:buNone/>
            </a:pPr>
            <a:r>
              <a:rPr lang="en-US" dirty="0"/>
              <a:t>	-reviewing stakeholders</a:t>
            </a:r>
            <a:r>
              <a:rPr lang="tr-TR" dirty="0"/>
              <a:t> </a:t>
            </a:r>
            <a:r>
              <a:rPr lang="en-US" dirty="0"/>
              <a:t>after winning the bidding</a:t>
            </a:r>
          </a:p>
          <a:p>
            <a:pPr marL="0" indent="0">
              <a:buNone/>
            </a:pPr>
            <a:r>
              <a:rPr lang="en-US" dirty="0"/>
              <a:t>	-discussing initial requirements</a:t>
            </a:r>
          </a:p>
          <a:p>
            <a:pPr marL="0" indent="0">
              <a:buNone/>
            </a:pPr>
            <a:r>
              <a:rPr lang="en-US" sz="2900" b="1" u="sng" dirty="0">
                <a:solidFill>
                  <a:srgbClr val="FF0000"/>
                </a:solidFill>
              </a:rPr>
              <a:t>Planning</a:t>
            </a:r>
            <a:r>
              <a:rPr lang="en-US" dirty="0"/>
              <a:t> will stand for:</a:t>
            </a:r>
          </a:p>
          <a:p>
            <a:pPr marL="0" indent="0">
              <a:buNone/>
            </a:pPr>
            <a:r>
              <a:rPr lang="en-US" dirty="0"/>
              <a:t>	-doing initial analysis</a:t>
            </a:r>
            <a:r>
              <a:rPr lang="tr-TR" dirty="0"/>
              <a:t> - feasibility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-estimates size, cost, human effort, time</a:t>
            </a:r>
          </a:p>
          <a:p>
            <a:pPr marL="0" indent="0">
              <a:buNone/>
            </a:pPr>
            <a:r>
              <a:rPr lang="en-US" dirty="0"/>
              <a:t>	-deciding on task scheduling and distribution to team</a:t>
            </a:r>
            <a:r>
              <a:rPr lang="tr-TR" dirty="0"/>
              <a:t> </a:t>
            </a:r>
            <a:r>
              <a:rPr lang="tr-TR" dirty="0" err="1"/>
              <a:t>members</a:t>
            </a:r>
            <a:endParaRPr lang="en-US" dirty="0"/>
          </a:p>
          <a:p>
            <a:pPr marL="0" indent="0">
              <a:buNone/>
            </a:pPr>
            <a:r>
              <a:rPr lang="en-US" sz="2900" b="1" u="sng" dirty="0">
                <a:solidFill>
                  <a:srgbClr val="FF0000"/>
                </a:solidFill>
              </a:rPr>
              <a:t>Modelling</a:t>
            </a:r>
            <a:r>
              <a:rPr lang="en-US" dirty="0"/>
              <a:t> will stand for:</a:t>
            </a:r>
          </a:p>
          <a:p>
            <a:pPr marL="0" indent="0">
              <a:buNone/>
            </a:pPr>
            <a:r>
              <a:rPr lang="en-US" dirty="0"/>
              <a:t>	-doing detailed analysis</a:t>
            </a:r>
          </a:p>
          <a:p>
            <a:pPr marL="0" indent="0">
              <a:buNone/>
            </a:pPr>
            <a:r>
              <a:rPr lang="en-US" dirty="0"/>
              <a:t>	-developing requirements</a:t>
            </a:r>
          </a:p>
          <a:p>
            <a:pPr marL="0" indent="0">
              <a:buNone/>
            </a:pPr>
            <a:r>
              <a:rPr lang="en-US" dirty="0"/>
              <a:t>	-selecting the system architecture (</a:t>
            </a:r>
            <a:r>
              <a:rPr lang="tr-TR" dirty="0" err="1"/>
              <a:t>e.g</a:t>
            </a:r>
            <a:r>
              <a:rPr lang="tr-TR" dirty="0"/>
              <a:t>. </a:t>
            </a:r>
            <a:r>
              <a:rPr lang="en-US" dirty="0"/>
              <a:t>client / server)</a:t>
            </a:r>
            <a:r>
              <a:rPr lang="tr-TR" dirty="0"/>
              <a:t> </a:t>
            </a:r>
            <a:r>
              <a:rPr lang="en-US" dirty="0"/>
              <a:t>and the software type</a:t>
            </a:r>
            <a:r>
              <a:rPr lang="tr-TR" dirty="0"/>
              <a:t> </a:t>
            </a:r>
            <a:r>
              <a:rPr lang="en-US" dirty="0"/>
              <a:t>(</a:t>
            </a:r>
            <a:r>
              <a:rPr lang="tr-TR" dirty="0" err="1"/>
              <a:t>e.g</a:t>
            </a:r>
            <a:r>
              <a:rPr lang="tr-TR" dirty="0"/>
              <a:t>.</a:t>
            </a:r>
            <a:r>
              <a:rPr lang="en-US" dirty="0"/>
              <a:t>PL,DBMS,…..)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	-software </a:t>
            </a:r>
            <a:r>
              <a:rPr lang="tr-TR" dirty="0" err="1"/>
              <a:t>design</a:t>
            </a:r>
            <a:endParaRPr lang="en-US" dirty="0"/>
          </a:p>
          <a:p>
            <a:pPr marL="0" indent="0">
              <a:buNone/>
            </a:pPr>
            <a:r>
              <a:rPr lang="en-US" sz="2900" b="1" u="sng" dirty="0">
                <a:solidFill>
                  <a:srgbClr val="FF0000"/>
                </a:solidFill>
              </a:rPr>
              <a:t>Construction:</a:t>
            </a:r>
          </a:p>
          <a:p>
            <a:pPr marL="0" indent="0">
              <a:buNone/>
            </a:pPr>
            <a:r>
              <a:rPr lang="en-US" dirty="0"/>
              <a:t>	-coding</a:t>
            </a:r>
          </a:p>
          <a:p>
            <a:pPr marL="0" indent="0">
              <a:buNone/>
            </a:pPr>
            <a:r>
              <a:rPr lang="en-US" dirty="0"/>
              <a:t>	-testing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0F65-9719-43FA-89A5-C0CFD1AC167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9930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182417"/>
            <a:ext cx="10515600" cy="870223"/>
          </a:xfrm>
        </p:spPr>
        <p:txBody>
          <a:bodyPr/>
          <a:lstStyle/>
          <a:p>
            <a:pPr algn="ctr"/>
            <a:r>
              <a:rPr lang="en-US" b="1" dirty="0"/>
              <a:t>Process Models	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3815045"/>
            <a:ext cx="10515600" cy="2361917"/>
          </a:xfrm>
        </p:spPr>
        <p:txBody>
          <a:bodyPr/>
          <a:lstStyle/>
          <a:p>
            <a:r>
              <a:rPr lang="en-US" sz="3200" dirty="0"/>
              <a:t>work flows</a:t>
            </a:r>
            <a:r>
              <a:rPr lang="tr-TR" sz="3200" dirty="0">
                <a:sym typeface="Wingdings" panose="05000000000000000000" pitchFamily="2" charset="2"/>
              </a:rPr>
              <a:t></a:t>
            </a:r>
            <a:r>
              <a:rPr lang="en-US" sz="3200" dirty="0"/>
              <a:t>  in a linear fashion</a:t>
            </a:r>
          </a:p>
          <a:p>
            <a:r>
              <a:rPr lang="en-US" sz="3200" dirty="0"/>
              <a:t>used when the requirements are well understood</a:t>
            </a:r>
            <a:r>
              <a:rPr lang="tr-TR" sz="3200" dirty="0"/>
              <a:t> </a:t>
            </a:r>
            <a:r>
              <a:rPr lang="en-US" sz="3200" dirty="0"/>
              <a:t>(e.g.</a:t>
            </a:r>
            <a:r>
              <a:rPr lang="tr-TR" sz="3200" dirty="0"/>
              <a:t> w</a:t>
            </a:r>
            <a:r>
              <a:rPr lang="en-US" sz="3200" dirty="0"/>
              <a:t>ell</a:t>
            </a:r>
            <a:r>
              <a:rPr lang="tr-TR" sz="3200" dirty="0"/>
              <a:t>-</a:t>
            </a:r>
            <a:r>
              <a:rPr lang="en-US" sz="3200" dirty="0"/>
              <a:t>defined adaptations or enhancements to an existing system)</a:t>
            </a:r>
          </a:p>
          <a:p>
            <a:pPr marL="0" indent="0">
              <a:buNone/>
            </a:pPr>
            <a:endParaRPr lang="tr-TR" sz="2400" dirty="0"/>
          </a:p>
          <a:p>
            <a:pPr marL="0" indent="0">
              <a:buNone/>
            </a:pPr>
            <a:endParaRPr lang="en-US" u="sng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71515"/>
            <a:ext cx="10058400" cy="631547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838200" y="1232027"/>
            <a:ext cx="46188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solidFill>
                  <a:srgbClr val="FF0000"/>
                </a:solidFill>
              </a:rPr>
              <a:t>Waterfall Linear Model</a:t>
            </a:r>
            <a:endParaRPr lang="tr-TR" sz="3200" b="1" dirty="0">
              <a:solidFill>
                <a:srgbClr val="FF0000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837049" y="5807630"/>
            <a:ext cx="50303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>
                <a:solidFill>
                  <a:srgbClr val="FF0000"/>
                </a:solidFill>
              </a:rPr>
              <a:t>https://www.youtube.com/watch?v=An7HC1LolDM</a:t>
            </a:r>
            <a:endParaRPr lang="tr-TR" dirty="0"/>
          </a:p>
        </p:txBody>
      </p:sp>
      <p:sp>
        <p:nvSpPr>
          <p:cNvPr id="8" name="Rectangle 1"/>
          <p:cNvSpPr/>
          <p:nvPr/>
        </p:nvSpPr>
        <p:spPr>
          <a:xfrm>
            <a:off x="738786" y="6233238"/>
            <a:ext cx="901683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http://moodle.autolab.uni-pannon.hu/Mecha_tananyag/szoftverfejlesztesi_folyamatok_angol/ch03.html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0F65-9719-43FA-89A5-C0CFD1AC167D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9960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waterfall model</a:t>
            </a:r>
            <a:br>
              <a:rPr lang="en-GB" dirty="0"/>
            </a:br>
            <a:endParaRPr lang="en-US" dirty="0"/>
          </a:p>
        </p:txBody>
      </p:sp>
      <p:pic>
        <p:nvPicPr>
          <p:cNvPr id="4" name="Picture 3" descr="2.1.Waterfall-model.eps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2435053" y="1931943"/>
            <a:ext cx="7183698" cy="403946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524000" y="6217851"/>
            <a:ext cx="9144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</a:rPr>
              <a:t>http://moodle.autolab.uni-pannon.hu/Mecha_tananyag/szoftverfejlesztesi_folyamatok_angol/ch03.html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0F65-9719-43FA-89A5-C0CFD1AC167D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6444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49971" y="1509244"/>
            <a:ext cx="10703829" cy="4828618"/>
          </a:xfrm>
        </p:spPr>
        <p:txBody>
          <a:bodyPr>
            <a:no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b="1" dirty="0"/>
              <a:t>Real projects </a:t>
            </a:r>
            <a:r>
              <a:rPr lang="tr-TR" b="1" dirty="0"/>
              <a:t>do not</a:t>
            </a:r>
            <a:r>
              <a:rPr lang="en-US" b="1" dirty="0"/>
              <a:t> </a:t>
            </a:r>
            <a:r>
              <a:rPr lang="tr-TR" b="1" dirty="0" err="1"/>
              <a:t>usually</a:t>
            </a:r>
            <a:r>
              <a:rPr lang="tr-TR" b="1" dirty="0"/>
              <a:t> </a:t>
            </a:r>
            <a:r>
              <a:rPr lang="en-US" b="1" dirty="0"/>
              <a:t>follow a sequential flow</a:t>
            </a:r>
            <a:r>
              <a:rPr lang="tr-TR" b="1" dirty="0"/>
              <a:t>, TROUBLE!</a:t>
            </a:r>
          </a:p>
          <a:p>
            <a:pPr lvl="1" algn="just"/>
            <a:r>
              <a:rPr lang="tr-TR" sz="2800" b="1" dirty="0">
                <a:solidFill>
                  <a:schemeClr val="accent1"/>
                </a:solidFill>
              </a:rPr>
              <a:t>C</a:t>
            </a:r>
            <a:r>
              <a:rPr lang="en-US" sz="2800" b="1" dirty="0" err="1">
                <a:solidFill>
                  <a:schemeClr val="accent1"/>
                </a:solidFill>
              </a:rPr>
              <a:t>hanges</a:t>
            </a:r>
            <a:r>
              <a:rPr lang="en-US" sz="2800" b="1" dirty="0">
                <a:solidFill>
                  <a:schemeClr val="accent1"/>
                </a:solidFill>
              </a:rPr>
              <a:t> in requirements in one of the steps means </a:t>
            </a:r>
            <a:r>
              <a:rPr lang="tr-TR" sz="2800" b="1" dirty="0" err="1">
                <a:solidFill>
                  <a:schemeClr val="accent1"/>
                </a:solidFill>
              </a:rPr>
              <a:t>that</a:t>
            </a:r>
            <a:r>
              <a:rPr lang="tr-TR" sz="2800" b="1" dirty="0">
                <a:solidFill>
                  <a:schemeClr val="accent1"/>
                </a:solidFill>
              </a:rPr>
              <a:t> </a:t>
            </a:r>
            <a:r>
              <a:rPr lang="en-US" sz="2800" b="1" dirty="0">
                <a:solidFill>
                  <a:schemeClr val="accent1"/>
                </a:solidFill>
              </a:rPr>
              <a:t>we have to do many things again</a:t>
            </a:r>
            <a:r>
              <a:rPr lang="tr-TR" sz="2800" b="1" dirty="0">
                <a:solidFill>
                  <a:schemeClr val="accent1"/>
                </a:solidFill>
              </a:rPr>
              <a:t>…</a:t>
            </a:r>
            <a:r>
              <a:rPr lang="en-US" sz="2800" b="1" dirty="0">
                <a:solidFill>
                  <a:schemeClr val="accent1"/>
                </a:solidFill>
              </a:rPr>
              <a:t> </a:t>
            </a:r>
            <a:endParaRPr lang="tr-TR" sz="2800" b="1" dirty="0">
              <a:solidFill>
                <a:schemeClr val="accent1"/>
              </a:solidFill>
            </a:endParaRPr>
          </a:p>
          <a:p>
            <a:pPr lvl="1" algn="just"/>
            <a:r>
              <a:rPr lang="tr-TR" sz="2800" b="1" dirty="0" err="1">
                <a:solidFill>
                  <a:schemeClr val="accent1"/>
                </a:solidFill>
              </a:rPr>
              <a:t>Also</a:t>
            </a:r>
            <a:r>
              <a:rPr lang="tr-TR" sz="2800" b="1" dirty="0">
                <a:solidFill>
                  <a:schemeClr val="accent1"/>
                </a:solidFill>
              </a:rPr>
              <a:t>, it</a:t>
            </a:r>
            <a:r>
              <a:rPr lang="en-US" sz="2800" b="1" dirty="0">
                <a:solidFill>
                  <a:schemeClr val="accent1"/>
                </a:solidFill>
              </a:rPr>
              <a:t> may cause confusion among team members.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b="1" dirty="0"/>
              <a:t>At the beginning of many projects</a:t>
            </a:r>
            <a:r>
              <a:rPr lang="en-US" dirty="0"/>
              <a:t>, there will be </a:t>
            </a:r>
            <a:r>
              <a:rPr lang="en-US" b="1" u="sng" dirty="0">
                <a:solidFill>
                  <a:srgbClr val="FF0000"/>
                </a:solidFill>
              </a:rPr>
              <a:t>uncertainties</a:t>
            </a:r>
            <a:r>
              <a:rPr lang="en-US" dirty="0"/>
              <a:t> and hereafter </a:t>
            </a:r>
            <a:r>
              <a:rPr lang="en-US" b="1" u="sng" dirty="0">
                <a:solidFill>
                  <a:srgbClr val="FF0000"/>
                </a:solidFill>
              </a:rPr>
              <a:t>incomplete</a:t>
            </a:r>
            <a:r>
              <a:rPr lang="en-US" dirty="0"/>
              <a:t> </a:t>
            </a:r>
            <a:r>
              <a:rPr lang="en-US" b="1" u="sng" dirty="0">
                <a:solidFill>
                  <a:srgbClr val="FF0000"/>
                </a:solidFill>
              </a:rPr>
              <a:t>requirements</a:t>
            </a:r>
            <a:r>
              <a:rPr lang="en-US" dirty="0"/>
              <a:t> may be </a:t>
            </a:r>
            <a:r>
              <a:rPr lang="en-US" b="1" u="sng" dirty="0">
                <a:solidFill>
                  <a:srgbClr val="FF0000"/>
                </a:solidFill>
              </a:rPr>
              <a:t>developed</a:t>
            </a:r>
            <a:r>
              <a:rPr lang="en-US" dirty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b="1" dirty="0"/>
              <a:t>A working version of the programs will not be ava</a:t>
            </a:r>
            <a:r>
              <a:rPr lang="tr-TR" b="1" dirty="0" err="1"/>
              <a:t>ilable</a:t>
            </a:r>
            <a:r>
              <a:rPr lang="en-US" b="1" dirty="0"/>
              <a:t> before delivery, </a:t>
            </a:r>
            <a:r>
              <a:rPr lang="en-US" dirty="0"/>
              <a:t>so customer must have </a:t>
            </a:r>
            <a:r>
              <a:rPr lang="en-US" b="1" u="sng" dirty="0">
                <a:solidFill>
                  <a:srgbClr val="FF0000"/>
                </a:solidFill>
              </a:rPr>
              <a:t>patience</a:t>
            </a:r>
            <a:r>
              <a:rPr lang="en-US" dirty="0"/>
              <a:t> and can only </a:t>
            </a:r>
            <a:r>
              <a:rPr lang="en-US" b="1" u="sng" dirty="0">
                <a:solidFill>
                  <a:srgbClr val="FF0000"/>
                </a:solidFill>
              </a:rPr>
              <a:t>give feedback</a:t>
            </a:r>
            <a:r>
              <a:rPr lang="en-US" dirty="0"/>
              <a:t> when the code is delivered.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b="1" dirty="0"/>
              <a:t>Teams</a:t>
            </a:r>
            <a:r>
              <a:rPr lang="tr-TR" b="1" dirty="0"/>
              <a:t> </a:t>
            </a:r>
            <a:r>
              <a:rPr lang="en-US" b="1" dirty="0"/>
              <a:t>have dependent tasks </a:t>
            </a:r>
            <a:r>
              <a:rPr lang="tr-TR" dirty="0" err="1"/>
              <a:t>and</a:t>
            </a:r>
            <a:r>
              <a:rPr lang="tr-TR" b="1" dirty="0">
                <a:solidFill>
                  <a:srgbClr val="FF0000"/>
                </a:solidFill>
              </a:rPr>
              <a:t> </a:t>
            </a:r>
            <a:r>
              <a:rPr lang="tr-TR" b="1" dirty="0" err="1"/>
              <a:t>they</a:t>
            </a:r>
            <a:r>
              <a:rPr lang="tr-TR" b="1" dirty="0"/>
              <a:t> </a:t>
            </a:r>
            <a:r>
              <a:rPr lang="en-US" b="1" dirty="0"/>
              <a:t>must wait for others </a:t>
            </a:r>
            <a:r>
              <a:rPr lang="en-US" dirty="0"/>
              <a:t>to finish</a:t>
            </a:r>
            <a:r>
              <a:rPr lang="tr-TR" dirty="0"/>
              <a:t> </a:t>
            </a:r>
            <a:r>
              <a:rPr lang="tr-TR" dirty="0" err="1"/>
              <a:t>their</a:t>
            </a:r>
            <a:r>
              <a:rPr lang="tr-TR" dirty="0"/>
              <a:t> </a:t>
            </a:r>
            <a:r>
              <a:rPr lang="tr-TR" dirty="0" err="1"/>
              <a:t>parts</a:t>
            </a:r>
            <a:r>
              <a:rPr lang="tr-TR" dirty="0"/>
              <a:t>.</a:t>
            </a:r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273698" y="218910"/>
            <a:ext cx="1135224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</a:rPr>
              <a:t>Problems</a:t>
            </a:r>
            <a:r>
              <a:rPr lang="tr-TR" sz="5400" dirty="0">
                <a:solidFill>
                  <a:srgbClr val="FF0000"/>
                </a:solidFill>
              </a:rPr>
              <a:t> </a:t>
            </a:r>
            <a:r>
              <a:rPr lang="tr-TR" sz="5400" dirty="0" err="1">
                <a:solidFill>
                  <a:srgbClr val="FF0000"/>
                </a:solidFill>
              </a:rPr>
              <a:t>with</a:t>
            </a:r>
            <a:r>
              <a:rPr lang="tr-TR" sz="5400" dirty="0">
                <a:solidFill>
                  <a:srgbClr val="FF0000"/>
                </a:solidFill>
              </a:rPr>
              <a:t> </a:t>
            </a:r>
            <a:r>
              <a:rPr lang="tr-TR" sz="5400" dirty="0" err="1">
                <a:solidFill>
                  <a:srgbClr val="FF0000"/>
                </a:solidFill>
              </a:rPr>
              <a:t>linear</a:t>
            </a:r>
            <a:r>
              <a:rPr lang="tr-TR" sz="5400" dirty="0">
                <a:solidFill>
                  <a:srgbClr val="FF0000"/>
                </a:solidFill>
              </a:rPr>
              <a:t> (</a:t>
            </a:r>
            <a:r>
              <a:rPr lang="en-GB" sz="5400" dirty="0">
                <a:solidFill>
                  <a:srgbClr val="FF0000"/>
                </a:solidFill>
              </a:rPr>
              <a:t>waterfall</a:t>
            </a:r>
            <a:r>
              <a:rPr lang="tr-TR" sz="5400" dirty="0">
                <a:solidFill>
                  <a:srgbClr val="FF0000"/>
                </a:solidFill>
              </a:rPr>
              <a:t>)</a:t>
            </a:r>
            <a:r>
              <a:rPr lang="en-GB" sz="5400" dirty="0">
                <a:solidFill>
                  <a:srgbClr val="FF0000"/>
                </a:solidFill>
              </a:rPr>
              <a:t> model </a:t>
            </a:r>
            <a:r>
              <a:rPr lang="en-US" sz="5400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0F65-9719-43FA-89A5-C0CFD1AC167D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649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47529" y="1138457"/>
            <a:ext cx="10861275" cy="5474290"/>
          </a:xfrm>
        </p:spPr>
        <p:txBody>
          <a:bodyPr>
            <a:no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sz="2400" dirty="0">
                <a:solidFill>
                  <a:srgbClr val="FF0000"/>
                </a:solidFill>
              </a:rPr>
              <a:t>The </a:t>
            </a:r>
            <a:r>
              <a:rPr lang="en-US" sz="2400" u="sng" dirty="0">
                <a:solidFill>
                  <a:srgbClr val="FF0000"/>
                </a:solidFill>
              </a:rPr>
              <a:t>product is intangible</a:t>
            </a:r>
            <a:r>
              <a:rPr lang="en-US" sz="2400" dirty="0">
                <a:solidFill>
                  <a:srgbClr val="FF0000"/>
                </a:solidFill>
              </a:rPr>
              <a:t>. </a:t>
            </a:r>
          </a:p>
          <a:p>
            <a:pPr lvl="1" algn="just"/>
            <a:r>
              <a:rPr lang="en-US" dirty="0"/>
              <a:t>It can’t be seen or touched like a building or a ship. </a:t>
            </a:r>
          </a:p>
          <a:p>
            <a:pPr lvl="1" algn="just"/>
            <a:r>
              <a:rPr lang="en-US" dirty="0"/>
              <a:t>The software project managers rely on the progress re</a:t>
            </a:r>
            <a:r>
              <a:rPr lang="tr-TR" dirty="0"/>
              <a:t>v</a:t>
            </a:r>
            <a:r>
              <a:rPr lang="en-US" dirty="0" err="1"/>
              <a:t>ie</a:t>
            </a:r>
            <a:r>
              <a:rPr lang="tr-TR" dirty="0"/>
              <a:t>w</a:t>
            </a:r>
            <a:r>
              <a:rPr lang="en-US" dirty="0"/>
              <a:t> reports to measure progress.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dirty="0">
                <a:solidFill>
                  <a:srgbClr val="FF0000"/>
                </a:solidFill>
              </a:rPr>
              <a:t>There are </a:t>
            </a:r>
            <a:r>
              <a:rPr lang="tr-TR" sz="2400" dirty="0" err="1">
                <a:solidFill>
                  <a:srgbClr val="FF0000"/>
                </a:solidFill>
              </a:rPr>
              <a:t>some</a:t>
            </a:r>
            <a:r>
              <a:rPr lang="tr-TR" sz="2400" dirty="0">
                <a:solidFill>
                  <a:srgbClr val="FF0000"/>
                </a:solidFill>
              </a:rPr>
              <a:t> </a:t>
            </a:r>
            <a:r>
              <a:rPr lang="en-US" sz="2400" u="sng" dirty="0">
                <a:solidFill>
                  <a:srgbClr val="FF0000"/>
                </a:solidFill>
              </a:rPr>
              <a:t>standard</a:t>
            </a:r>
            <a:r>
              <a:rPr lang="tr-TR" sz="2400" u="sng" dirty="0">
                <a:solidFill>
                  <a:srgbClr val="FF0000"/>
                </a:solidFill>
              </a:rPr>
              <a:t>s</a:t>
            </a:r>
            <a:r>
              <a:rPr lang="en-US" sz="2400" u="sng" dirty="0">
                <a:solidFill>
                  <a:srgbClr val="FF0000"/>
                </a:solidFill>
              </a:rPr>
              <a:t> </a:t>
            </a:r>
            <a:r>
              <a:rPr lang="tr-TR" sz="2400" u="sng" dirty="0">
                <a:solidFill>
                  <a:srgbClr val="FF0000"/>
                </a:solidFill>
              </a:rPr>
              <a:t>on </a:t>
            </a:r>
            <a:r>
              <a:rPr lang="en-US" sz="2400" u="sng" dirty="0">
                <a:solidFill>
                  <a:srgbClr val="FF0000"/>
                </a:solidFill>
              </a:rPr>
              <a:t>software processes</a:t>
            </a:r>
            <a:r>
              <a:rPr lang="tr-TR" sz="2400" u="sng" dirty="0">
                <a:solidFill>
                  <a:srgbClr val="FF0000"/>
                </a:solidFill>
              </a:rPr>
              <a:t> </a:t>
            </a:r>
            <a:r>
              <a:rPr lang="tr-TR" sz="2400" u="sng" dirty="0" err="1">
                <a:solidFill>
                  <a:srgbClr val="FF0000"/>
                </a:solidFill>
              </a:rPr>
              <a:t>for</a:t>
            </a:r>
            <a:r>
              <a:rPr lang="tr-TR" sz="2400" u="sng" dirty="0">
                <a:solidFill>
                  <a:srgbClr val="FF0000"/>
                </a:solidFill>
              </a:rPr>
              <a:t> </a:t>
            </a:r>
            <a:r>
              <a:rPr lang="tr-TR" sz="2400" u="sng" dirty="0" err="1">
                <a:solidFill>
                  <a:srgbClr val="FF0000"/>
                </a:solidFill>
              </a:rPr>
              <a:t>organizations</a:t>
            </a:r>
            <a:r>
              <a:rPr lang="tr-TR" sz="2400" u="sng" dirty="0">
                <a:solidFill>
                  <a:srgbClr val="FF0000"/>
                </a:solidFill>
              </a:rPr>
              <a:t>..</a:t>
            </a:r>
            <a:r>
              <a:rPr lang="en-US" sz="2400" dirty="0">
                <a:solidFill>
                  <a:srgbClr val="FF0000"/>
                </a:solidFill>
              </a:rPr>
              <a:t>. </a:t>
            </a:r>
            <a:endParaRPr lang="tr-TR" sz="2400" dirty="0">
              <a:solidFill>
                <a:srgbClr val="FF0000"/>
              </a:solidFill>
            </a:endParaRPr>
          </a:p>
          <a:p>
            <a:pPr lvl="1" algn="just"/>
            <a:r>
              <a:rPr lang="en-US" dirty="0"/>
              <a:t>Software processes vary dramatically from one SE company to another.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dirty="0">
                <a:solidFill>
                  <a:srgbClr val="FF0000"/>
                </a:solidFill>
              </a:rPr>
              <a:t>Large software projects are usually different is some ways from previous projects</a:t>
            </a:r>
            <a:r>
              <a:rPr lang="tr-TR" sz="2400" dirty="0">
                <a:solidFill>
                  <a:srgbClr val="FF0000"/>
                </a:solidFill>
              </a:rPr>
              <a:t>.</a:t>
            </a:r>
          </a:p>
          <a:p>
            <a:pPr lvl="1" algn="just"/>
            <a:r>
              <a:rPr lang="tr-TR" dirty="0"/>
              <a:t>S</a:t>
            </a:r>
            <a:r>
              <a:rPr lang="en-US" dirty="0"/>
              <a:t>o, even those managers with a lot of experience may have difficulties.</a:t>
            </a:r>
            <a:endParaRPr lang="tr-TR" dirty="0"/>
          </a:p>
          <a:p>
            <a:pPr lvl="1" algn="just"/>
            <a:r>
              <a:rPr lang="en-US" dirty="0"/>
              <a:t>Also, rapid changes in computer hardware and communication systems can make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en-US" dirty="0"/>
              <a:t>experience ‘obsolete’</a:t>
            </a:r>
            <a:r>
              <a:rPr lang="tr-TR" dirty="0"/>
              <a:t> (</a:t>
            </a:r>
            <a:r>
              <a:rPr lang="tr-TR" dirty="0" err="1"/>
              <a:t>outdated</a:t>
            </a:r>
            <a:r>
              <a:rPr lang="tr-TR" dirty="0"/>
              <a:t>).</a:t>
            </a:r>
          </a:p>
          <a:p>
            <a:pPr lvl="1" algn="just"/>
            <a:r>
              <a:rPr lang="tr-TR" b="1" u="sng" dirty="0" err="1"/>
              <a:t>Lessons</a:t>
            </a:r>
            <a:r>
              <a:rPr lang="en-US" b="1" u="sng" dirty="0"/>
              <a:t> learned from previous projects </a:t>
            </a:r>
            <a:r>
              <a:rPr lang="en-US" dirty="0"/>
              <a:t>may not be </a:t>
            </a:r>
            <a:r>
              <a:rPr lang="en-US" b="1" u="sng" dirty="0"/>
              <a:t>transferrable</a:t>
            </a:r>
            <a:r>
              <a:rPr lang="en-US" dirty="0"/>
              <a:t> to new projects. </a:t>
            </a:r>
            <a:endParaRPr lang="tr-TR" dirty="0"/>
          </a:p>
          <a:p>
            <a:pPr lvl="1" algn="just"/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situation</a:t>
            </a:r>
            <a:r>
              <a:rPr lang="tr-TR" dirty="0"/>
              <a:t> </a:t>
            </a:r>
            <a:r>
              <a:rPr lang="tr-TR" b="1" u="sng" dirty="0" err="1"/>
              <a:t>may</a:t>
            </a:r>
            <a:r>
              <a:rPr lang="tr-TR" b="1" u="sng" dirty="0"/>
              <a:t> </a:t>
            </a:r>
            <a:r>
              <a:rPr lang="tr-TR" b="1" u="sng" dirty="0" err="1"/>
              <a:t>create</a:t>
            </a:r>
            <a:r>
              <a:rPr lang="tr-TR" b="1" u="sng" dirty="0"/>
              <a:t> </a:t>
            </a:r>
            <a:r>
              <a:rPr lang="tr-TR" b="1" u="sng" dirty="0" err="1"/>
              <a:t>some</a:t>
            </a:r>
            <a:r>
              <a:rPr lang="en-US" b="1" u="sng" dirty="0"/>
              <a:t> difficulties </a:t>
            </a:r>
            <a:r>
              <a:rPr lang="en-US" dirty="0"/>
              <a:t>in early estimation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upcoming</a:t>
            </a:r>
            <a:r>
              <a:rPr lang="tr-TR" dirty="0"/>
              <a:t> </a:t>
            </a:r>
            <a:r>
              <a:rPr lang="tr-TR" dirty="0" err="1"/>
              <a:t>possible</a:t>
            </a:r>
            <a:r>
              <a:rPr lang="tr-TR" dirty="0"/>
              <a:t> </a:t>
            </a:r>
            <a:r>
              <a:rPr lang="tr-TR" dirty="0" err="1"/>
              <a:t>risks</a:t>
            </a:r>
            <a:r>
              <a:rPr lang="en-US" dirty="0"/>
              <a:t>!</a:t>
            </a:r>
          </a:p>
          <a:p>
            <a:pPr marL="457200" lvl="1" indent="0" algn="just">
              <a:buNone/>
            </a:pPr>
            <a:endParaRPr lang="en-US" u="sng" dirty="0"/>
          </a:p>
          <a:p>
            <a:pPr marL="0" indent="0" algn="just">
              <a:buNone/>
            </a:pPr>
            <a:endParaRPr lang="en-US" sz="2400" dirty="0"/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426417" y="37784"/>
            <a:ext cx="10515600" cy="1325563"/>
          </a:xfrm>
        </p:spPr>
        <p:txBody>
          <a:bodyPr/>
          <a:lstStyle/>
          <a:p>
            <a:pPr algn="just"/>
            <a:r>
              <a:rPr lang="en-US" dirty="0"/>
              <a:t>Difficulties in software project management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0F65-9719-43FA-89A5-C0CFD1AC167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4414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97090" y="380489"/>
            <a:ext cx="10856710" cy="691357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b="1" dirty="0">
                <a:solidFill>
                  <a:srgbClr val="FF0000"/>
                </a:solidFill>
              </a:rPr>
              <a:t>Classic Waterfall Model With Actions</a:t>
            </a:r>
          </a:p>
        </p:txBody>
      </p:sp>
      <p:sp>
        <p:nvSpPr>
          <p:cNvPr id="4" name="Dikdörtgen 3"/>
          <p:cNvSpPr/>
          <p:nvPr/>
        </p:nvSpPr>
        <p:spPr>
          <a:xfrm>
            <a:off x="466284" y="1600844"/>
            <a:ext cx="2087231" cy="153422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Communicate</a:t>
            </a:r>
          </a:p>
          <a:p>
            <a:pPr algn="ctr"/>
            <a:r>
              <a:rPr lang="en-US" dirty="0"/>
              <a:t>------------------</a:t>
            </a:r>
          </a:p>
          <a:p>
            <a:pPr algn="ctr"/>
            <a:r>
              <a:rPr lang="en-US" sz="1400" dirty="0"/>
              <a:t>Project initial </a:t>
            </a:r>
          </a:p>
          <a:p>
            <a:pPr algn="ctr"/>
            <a:r>
              <a:rPr lang="en-US" sz="1400" dirty="0"/>
              <a:t>Requirements gathering</a:t>
            </a:r>
          </a:p>
          <a:p>
            <a:pPr algn="ctr"/>
            <a:endParaRPr lang="en-US" dirty="0"/>
          </a:p>
        </p:txBody>
      </p:sp>
      <p:sp>
        <p:nvSpPr>
          <p:cNvPr id="5" name="Dikdörtgen 4"/>
          <p:cNvSpPr/>
          <p:nvPr/>
        </p:nvSpPr>
        <p:spPr>
          <a:xfrm>
            <a:off x="2967123" y="1619010"/>
            <a:ext cx="2116053" cy="153422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Planning</a:t>
            </a:r>
          </a:p>
          <a:p>
            <a:pPr algn="ctr"/>
            <a:r>
              <a:rPr lang="en-US" dirty="0"/>
              <a:t>----------</a:t>
            </a:r>
            <a:r>
              <a:rPr lang="tr-TR" dirty="0"/>
              <a:t>-----</a:t>
            </a:r>
            <a:r>
              <a:rPr lang="en-US" dirty="0"/>
              <a:t>-</a:t>
            </a:r>
          </a:p>
          <a:p>
            <a:pPr algn="ctr"/>
            <a:r>
              <a:rPr lang="en-US" sz="1400" dirty="0"/>
              <a:t>Estimation Scheduling</a:t>
            </a:r>
          </a:p>
          <a:p>
            <a:pPr algn="ctr"/>
            <a:r>
              <a:rPr lang="en-US" sz="1400" dirty="0"/>
              <a:t>Control / Tracking Issues</a:t>
            </a:r>
          </a:p>
        </p:txBody>
      </p:sp>
      <p:sp>
        <p:nvSpPr>
          <p:cNvPr id="6" name="Dikdörtgen 5"/>
          <p:cNvSpPr/>
          <p:nvPr/>
        </p:nvSpPr>
        <p:spPr>
          <a:xfrm>
            <a:off x="5442559" y="1619010"/>
            <a:ext cx="1761294" cy="153422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Modelling</a:t>
            </a:r>
          </a:p>
          <a:p>
            <a:pPr algn="ctr"/>
            <a:r>
              <a:rPr lang="en-US" dirty="0"/>
              <a:t>-----</a:t>
            </a:r>
            <a:r>
              <a:rPr lang="tr-TR" dirty="0"/>
              <a:t>---</a:t>
            </a:r>
            <a:r>
              <a:rPr lang="en-US" dirty="0"/>
              <a:t>--------</a:t>
            </a:r>
          </a:p>
          <a:p>
            <a:pPr algn="ctr"/>
            <a:r>
              <a:rPr lang="en-US" sz="1400" dirty="0"/>
              <a:t>Analysis req. design</a:t>
            </a:r>
          </a:p>
          <a:p>
            <a:pPr algn="ctr"/>
            <a:r>
              <a:rPr lang="en-US" sz="1400" dirty="0"/>
              <a:t>Software Design</a:t>
            </a:r>
          </a:p>
        </p:txBody>
      </p:sp>
      <p:sp>
        <p:nvSpPr>
          <p:cNvPr id="7" name="Dikdörtgen 6"/>
          <p:cNvSpPr/>
          <p:nvPr/>
        </p:nvSpPr>
        <p:spPr>
          <a:xfrm>
            <a:off x="7661888" y="1576620"/>
            <a:ext cx="1761294" cy="153422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Construction</a:t>
            </a:r>
          </a:p>
          <a:p>
            <a:pPr algn="ctr"/>
            <a:r>
              <a:rPr lang="en-US" dirty="0"/>
              <a:t>----------------</a:t>
            </a:r>
          </a:p>
          <a:p>
            <a:pPr algn="ctr"/>
            <a:r>
              <a:rPr lang="en-US" sz="1600" dirty="0"/>
              <a:t>Coding</a:t>
            </a:r>
          </a:p>
          <a:p>
            <a:pPr algn="ctr"/>
            <a:r>
              <a:rPr lang="en-US" sz="1600" dirty="0"/>
              <a:t>Testing</a:t>
            </a:r>
          </a:p>
        </p:txBody>
      </p:sp>
      <p:sp>
        <p:nvSpPr>
          <p:cNvPr id="8" name="Dikdörtgen 7"/>
          <p:cNvSpPr/>
          <p:nvPr/>
        </p:nvSpPr>
        <p:spPr>
          <a:xfrm>
            <a:off x="9905441" y="1576620"/>
            <a:ext cx="1761294" cy="153422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Deployment</a:t>
            </a:r>
          </a:p>
          <a:p>
            <a:pPr algn="ctr"/>
            <a:r>
              <a:rPr lang="en-US" dirty="0"/>
              <a:t>---------------</a:t>
            </a:r>
          </a:p>
          <a:p>
            <a:pPr algn="ctr"/>
            <a:r>
              <a:rPr lang="en-US" sz="1400" dirty="0"/>
              <a:t>Delivery and training</a:t>
            </a:r>
          </a:p>
          <a:p>
            <a:pPr algn="ctr"/>
            <a:r>
              <a:rPr lang="en-US" sz="1400" dirty="0"/>
              <a:t>Maintenance</a:t>
            </a: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547459" y="1803686"/>
            <a:ext cx="431776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Düz Ok Bağlayıcısı 9"/>
          <p:cNvCxnSpPr/>
          <p:nvPr/>
        </p:nvCxnSpPr>
        <p:spPr>
          <a:xfrm flipV="1">
            <a:off x="5083176" y="1803686"/>
            <a:ext cx="359383" cy="1022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Düz Ok Bağlayıcısı 10"/>
          <p:cNvCxnSpPr/>
          <p:nvPr/>
        </p:nvCxnSpPr>
        <p:spPr>
          <a:xfrm>
            <a:off x="7179629" y="1813914"/>
            <a:ext cx="482259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Düz Ok Bağlayıcısı 11"/>
          <p:cNvCxnSpPr/>
          <p:nvPr/>
        </p:nvCxnSpPr>
        <p:spPr>
          <a:xfrm>
            <a:off x="9423182" y="1803686"/>
            <a:ext cx="482259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0F65-9719-43FA-89A5-C0CFD1AC167D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0397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653186"/>
            <a:ext cx="10515600" cy="4505609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dirty="0" err="1"/>
              <a:t>Strict</a:t>
            </a:r>
            <a:r>
              <a:rPr lang="en-US" dirty="0"/>
              <a:t> market deadlines (e</a:t>
            </a:r>
            <a:r>
              <a:rPr lang="tr-TR" dirty="0"/>
              <a:t>.</a:t>
            </a:r>
            <a:r>
              <a:rPr lang="en-US" dirty="0"/>
              <a:t>g. Mobile application development )</a:t>
            </a:r>
            <a:endParaRPr lang="tr-TR" dirty="0"/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dirty="0"/>
              <a:t>Introduce </a:t>
            </a:r>
            <a:r>
              <a:rPr lang="en-US" b="1" dirty="0">
                <a:solidFill>
                  <a:srgbClr val="FF0000"/>
                </a:solidFill>
              </a:rPr>
              <a:t>a limited version</a:t>
            </a:r>
            <a:r>
              <a:rPr lang="en-US" dirty="0"/>
              <a:t>, (which will include only the </a:t>
            </a:r>
            <a:r>
              <a:rPr lang="en-US" b="1" dirty="0">
                <a:solidFill>
                  <a:srgbClr val="FF0000"/>
                </a:solidFill>
              </a:rPr>
              <a:t>‘essential requirements’</a:t>
            </a:r>
            <a:r>
              <a:rPr lang="en-US" dirty="0"/>
              <a:t>) get a hold on the market, </a:t>
            </a:r>
            <a:endParaRPr lang="tr-TR" dirty="0"/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tr-TR" dirty="0"/>
              <a:t>T</a:t>
            </a:r>
            <a:r>
              <a:rPr lang="en-US" dirty="0"/>
              <a:t>hen </a:t>
            </a:r>
            <a:r>
              <a:rPr lang="en-US" b="1" dirty="0">
                <a:solidFill>
                  <a:srgbClr val="FF0000"/>
                </a:solidFill>
              </a:rPr>
              <a:t>introduce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more developed version</a:t>
            </a:r>
            <a:r>
              <a:rPr lang="en-US" dirty="0"/>
              <a:t> covering </a:t>
            </a:r>
            <a:r>
              <a:rPr lang="en-US" b="1" dirty="0">
                <a:solidFill>
                  <a:srgbClr val="FF0000"/>
                </a:solidFill>
              </a:rPr>
              <a:t>‘should do’ </a:t>
            </a:r>
            <a:r>
              <a:rPr lang="en-US" dirty="0"/>
              <a:t>requirements as well.</a:t>
            </a:r>
            <a:endParaRPr lang="tr-TR" dirty="0"/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b="1" u="sng" dirty="0"/>
              <a:t>Note:</a:t>
            </a:r>
            <a:r>
              <a:rPr lang="tr-TR" b="1" u="sng" dirty="0"/>
              <a:t> </a:t>
            </a:r>
            <a:r>
              <a:rPr lang="en-US" dirty="0"/>
              <a:t>business or product </a:t>
            </a:r>
            <a:r>
              <a:rPr lang="en-US" b="1" u="sng" dirty="0">
                <a:solidFill>
                  <a:srgbClr val="FF0000"/>
                </a:solidFill>
              </a:rPr>
              <a:t>requirements</a:t>
            </a:r>
            <a:r>
              <a:rPr lang="en-US" dirty="0"/>
              <a:t> </a:t>
            </a:r>
            <a:r>
              <a:rPr lang="en-US" b="1" u="sng" dirty="0">
                <a:solidFill>
                  <a:srgbClr val="FF0000"/>
                </a:solidFill>
              </a:rPr>
              <a:t>may change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/>
              <a:t>while work is in progress.</a:t>
            </a:r>
            <a:endParaRPr lang="en-US" b="1" u="sng" dirty="0"/>
          </a:p>
          <a:p>
            <a:pPr marL="0" indent="0" algn="just">
              <a:buNone/>
            </a:pPr>
            <a:r>
              <a:rPr lang="tr-TR" u="sng" dirty="0" err="1"/>
              <a:t>Why</a:t>
            </a:r>
            <a:r>
              <a:rPr lang="tr-TR" u="sng" dirty="0"/>
              <a:t> </a:t>
            </a:r>
            <a:r>
              <a:rPr lang="en-US" u="sng" dirty="0"/>
              <a:t>Prototyping </a:t>
            </a:r>
            <a:r>
              <a:rPr lang="tr-TR" u="sng" dirty="0"/>
              <a:t>i</a:t>
            </a:r>
            <a:r>
              <a:rPr lang="en-US" u="sng" dirty="0"/>
              <a:t>s used:</a:t>
            </a:r>
          </a:p>
          <a:p>
            <a:pPr marL="971550" lvl="1" indent="-514350" algn="just">
              <a:buFont typeface="+mj-lt"/>
              <a:buAutoNum type="alphaLcParenR"/>
            </a:pPr>
            <a:r>
              <a:rPr lang="en-US" dirty="0"/>
              <a:t>A customer </a:t>
            </a:r>
            <a:r>
              <a:rPr lang="en-US" b="1" dirty="0">
                <a:solidFill>
                  <a:srgbClr val="FF0000"/>
                </a:solidFill>
              </a:rPr>
              <a:t>defines a set of general objectives </a:t>
            </a:r>
            <a:r>
              <a:rPr lang="en-US" dirty="0"/>
              <a:t>for the software, </a:t>
            </a:r>
            <a:r>
              <a:rPr lang="en-US" b="1" dirty="0">
                <a:solidFill>
                  <a:srgbClr val="FF0000"/>
                </a:solidFill>
              </a:rPr>
              <a:t>but does not identify</a:t>
            </a:r>
            <a:r>
              <a:rPr lang="tr-TR" b="1" dirty="0">
                <a:solidFill>
                  <a:srgbClr val="FF0000"/>
                </a:solidFill>
              </a:rPr>
              <a:t>/</a:t>
            </a:r>
            <a:r>
              <a:rPr lang="tr-TR" b="1" dirty="0" err="1">
                <a:solidFill>
                  <a:srgbClr val="FF0000"/>
                </a:solidFill>
              </a:rPr>
              <a:t>describe</a:t>
            </a:r>
            <a:r>
              <a:rPr lang="tr-TR" b="1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detailed requirements </a:t>
            </a:r>
            <a:r>
              <a:rPr lang="en-US" dirty="0"/>
              <a:t>for </a:t>
            </a:r>
            <a:r>
              <a:rPr lang="en-US" b="1" u="sng" dirty="0"/>
              <a:t>functions / features</a:t>
            </a:r>
            <a:r>
              <a:rPr lang="en-US" dirty="0"/>
              <a:t>.</a:t>
            </a:r>
          </a:p>
          <a:p>
            <a:pPr marL="971550" lvl="1" indent="-514350" algn="just">
              <a:buFont typeface="+mj-lt"/>
              <a:buAutoNum type="alphaLcParenR"/>
            </a:pPr>
            <a:r>
              <a:rPr lang="en-US" dirty="0"/>
              <a:t>The developer company may </a:t>
            </a:r>
            <a:r>
              <a:rPr lang="en-US" b="1" dirty="0">
                <a:solidFill>
                  <a:srgbClr val="FF0000"/>
                </a:solidFill>
              </a:rPr>
              <a:t>not be sure about the efficiency of an algorithm</a:t>
            </a:r>
            <a:r>
              <a:rPr lang="en-US" dirty="0"/>
              <a:t>, or the </a:t>
            </a:r>
            <a:r>
              <a:rPr lang="en-US" b="1" dirty="0" err="1">
                <a:solidFill>
                  <a:srgbClr val="FF0000"/>
                </a:solidFill>
              </a:rPr>
              <a:t>fo</a:t>
            </a:r>
            <a:r>
              <a:rPr lang="tr-TR" b="1" dirty="0">
                <a:solidFill>
                  <a:srgbClr val="FF0000"/>
                </a:solidFill>
              </a:rPr>
              <a:t>r</a:t>
            </a:r>
            <a:r>
              <a:rPr lang="en-US" b="1" dirty="0">
                <a:solidFill>
                  <a:srgbClr val="FF0000"/>
                </a:solidFill>
              </a:rPr>
              <a:t>m human computer interaction </a:t>
            </a:r>
            <a:r>
              <a:rPr lang="en-US" dirty="0"/>
              <a:t>should take.	</a:t>
            </a:r>
          </a:p>
        </p:txBody>
      </p:sp>
      <p:sp>
        <p:nvSpPr>
          <p:cNvPr id="4" name="Dikdörtgen 3"/>
          <p:cNvSpPr/>
          <p:nvPr/>
        </p:nvSpPr>
        <p:spPr>
          <a:xfrm>
            <a:off x="944677" y="354079"/>
            <a:ext cx="1076085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 startAt="2"/>
            </a:pPr>
            <a:r>
              <a:rPr lang="en-US" sz="3600" b="1" dirty="0">
                <a:solidFill>
                  <a:srgbClr val="FF0000"/>
                </a:solidFill>
              </a:rPr>
              <a:t>Prototyping (Evolutionary Model) </a:t>
            </a:r>
            <a:endParaRPr lang="tr-TR" sz="3600" b="1" dirty="0">
              <a:solidFill>
                <a:srgbClr val="FF0000"/>
              </a:solidFill>
            </a:endParaRPr>
          </a:p>
          <a:p>
            <a:r>
              <a:rPr lang="en-US" sz="2800" i="1" dirty="0"/>
              <a:t>(*Spiral Model Of development:</a:t>
            </a:r>
            <a:r>
              <a:rPr lang="tr-TR" sz="2800" i="1" dirty="0"/>
              <a:t> </a:t>
            </a:r>
            <a:r>
              <a:rPr lang="en-US" sz="2800" i="1" dirty="0"/>
              <a:t>Boehm)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0F65-9719-43FA-89A5-C0CFD1AC167D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8929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95811" y="273666"/>
            <a:ext cx="10515600" cy="5818518"/>
          </a:xfrm>
        </p:spPr>
        <p:txBody>
          <a:bodyPr/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Dikdörtgen 4"/>
          <p:cNvSpPr/>
          <p:nvPr/>
        </p:nvSpPr>
        <p:spPr>
          <a:xfrm>
            <a:off x="5110254" y="1349121"/>
            <a:ext cx="1874534" cy="4541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Plan 2</a:t>
            </a:r>
            <a:endParaRPr lang="en-US" dirty="0"/>
          </a:p>
        </p:txBody>
      </p:sp>
      <p:sp>
        <p:nvSpPr>
          <p:cNvPr id="6" name="Dikdörtgen 5"/>
          <p:cNvSpPr/>
          <p:nvPr/>
        </p:nvSpPr>
        <p:spPr>
          <a:xfrm>
            <a:off x="5358980" y="5861782"/>
            <a:ext cx="1874534" cy="74161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Deployment </a:t>
            </a:r>
          </a:p>
          <a:p>
            <a:pPr algn="ctr"/>
            <a:r>
              <a:rPr lang="tr-TR" dirty="0"/>
              <a:t>P2</a:t>
            </a:r>
            <a:endParaRPr lang="en-US" dirty="0"/>
          </a:p>
        </p:txBody>
      </p:sp>
      <p:sp>
        <p:nvSpPr>
          <p:cNvPr id="7" name="Dikdörtgen 6"/>
          <p:cNvSpPr/>
          <p:nvPr/>
        </p:nvSpPr>
        <p:spPr>
          <a:xfrm>
            <a:off x="10195229" y="3740096"/>
            <a:ext cx="1467917" cy="68285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/>
              <a:t>Construct</a:t>
            </a:r>
            <a:endParaRPr lang="tr-TR" dirty="0"/>
          </a:p>
          <a:p>
            <a:pPr algn="ctr"/>
            <a:r>
              <a:rPr lang="tr-TR" dirty="0" err="1"/>
              <a:t>Prototype</a:t>
            </a:r>
            <a:r>
              <a:rPr lang="tr-TR" dirty="0"/>
              <a:t> -2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8025846" y="1719905"/>
            <a:ext cx="1874534" cy="4541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model 2</a:t>
            </a:r>
            <a:endParaRPr lang="en-US" dirty="0"/>
          </a:p>
        </p:txBody>
      </p:sp>
      <p:sp>
        <p:nvSpPr>
          <p:cNvPr id="9" name="Dikdörtgen 8"/>
          <p:cNvSpPr/>
          <p:nvPr/>
        </p:nvSpPr>
        <p:spPr>
          <a:xfrm>
            <a:off x="2651136" y="5224140"/>
            <a:ext cx="1874534" cy="74161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Feedback </a:t>
            </a:r>
          </a:p>
          <a:p>
            <a:pPr algn="ctr"/>
            <a:r>
              <a:rPr lang="tr-TR" dirty="0"/>
              <a:t>2</a:t>
            </a:r>
            <a:endParaRPr lang="en-US" dirty="0"/>
          </a:p>
        </p:txBody>
      </p:sp>
      <p:sp>
        <p:nvSpPr>
          <p:cNvPr id="10" name="Dikdörtgen 9"/>
          <p:cNvSpPr/>
          <p:nvPr/>
        </p:nvSpPr>
        <p:spPr>
          <a:xfrm>
            <a:off x="1099693" y="2180916"/>
            <a:ext cx="1874534" cy="74161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/>
              <a:t>Communication</a:t>
            </a:r>
            <a:endParaRPr lang="tr-TR" dirty="0"/>
          </a:p>
        </p:txBody>
      </p:sp>
      <p:sp>
        <p:nvSpPr>
          <p:cNvPr id="11" name="Dikdörtgen 10"/>
          <p:cNvSpPr/>
          <p:nvPr/>
        </p:nvSpPr>
        <p:spPr>
          <a:xfrm>
            <a:off x="5116633" y="2523487"/>
            <a:ext cx="1874534" cy="84000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/>
              <a:t>Quick</a:t>
            </a:r>
            <a:endParaRPr lang="tr-TR" dirty="0"/>
          </a:p>
          <a:p>
            <a:pPr algn="ctr"/>
            <a:r>
              <a:rPr lang="tr-TR" dirty="0"/>
              <a:t>Plan</a:t>
            </a:r>
            <a:endParaRPr lang="en-US" dirty="0"/>
          </a:p>
        </p:txBody>
      </p:sp>
      <p:sp>
        <p:nvSpPr>
          <p:cNvPr id="12" name="Dikdörtgen 11"/>
          <p:cNvSpPr/>
          <p:nvPr/>
        </p:nvSpPr>
        <p:spPr>
          <a:xfrm>
            <a:off x="7591794" y="3096925"/>
            <a:ext cx="1874534" cy="84000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/>
              <a:t>Modelling</a:t>
            </a:r>
            <a:endParaRPr lang="tr-TR" dirty="0"/>
          </a:p>
          <a:p>
            <a:pPr algn="ctr"/>
            <a:r>
              <a:rPr lang="tr-TR" dirty="0" err="1"/>
              <a:t>Quick</a:t>
            </a:r>
            <a:r>
              <a:rPr lang="tr-TR" dirty="0"/>
              <a:t> Design</a:t>
            </a:r>
            <a:endParaRPr lang="en-US" dirty="0"/>
          </a:p>
        </p:txBody>
      </p:sp>
      <p:sp>
        <p:nvSpPr>
          <p:cNvPr id="13" name="Dikdörtgen 12"/>
          <p:cNvSpPr/>
          <p:nvPr/>
        </p:nvSpPr>
        <p:spPr>
          <a:xfrm>
            <a:off x="7591794" y="4477419"/>
            <a:ext cx="1874534" cy="74161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/>
              <a:t>Construct</a:t>
            </a:r>
            <a:endParaRPr lang="tr-TR" dirty="0"/>
          </a:p>
          <a:p>
            <a:pPr algn="ctr"/>
            <a:r>
              <a:rPr lang="tr-TR" dirty="0" err="1"/>
              <a:t>Prototype</a:t>
            </a:r>
            <a:r>
              <a:rPr lang="tr-TR" dirty="0"/>
              <a:t> -1</a:t>
            </a:r>
            <a:endParaRPr lang="en-US" dirty="0"/>
          </a:p>
        </p:txBody>
      </p:sp>
      <p:sp>
        <p:nvSpPr>
          <p:cNvPr id="14" name="Dikdörtgen 13"/>
          <p:cNvSpPr/>
          <p:nvPr/>
        </p:nvSpPr>
        <p:spPr>
          <a:xfrm>
            <a:off x="5358980" y="4762251"/>
            <a:ext cx="1874534" cy="74161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Deployment </a:t>
            </a:r>
          </a:p>
          <a:p>
            <a:pPr algn="ctr"/>
            <a:r>
              <a:rPr lang="tr-TR" dirty="0"/>
              <a:t>P1</a:t>
            </a:r>
            <a:endParaRPr lang="en-US" dirty="0"/>
          </a:p>
        </p:txBody>
      </p:sp>
      <p:sp>
        <p:nvSpPr>
          <p:cNvPr id="15" name="Dikdörtgen 14"/>
          <p:cNvSpPr/>
          <p:nvPr/>
        </p:nvSpPr>
        <p:spPr>
          <a:xfrm>
            <a:off x="2685982" y="4020636"/>
            <a:ext cx="1874534" cy="74161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Feedback </a:t>
            </a:r>
          </a:p>
          <a:p>
            <a:pPr algn="ctr"/>
            <a:r>
              <a:rPr lang="tr-TR" dirty="0"/>
              <a:t>1</a:t>
            </a:r>
            <a:endParaRPr lang="en-US" dirty="0"/>
          </a:p>
        </p:txBody>
      </p:sp>
      <p:cxnSp>
        <p:nvCxnSpPr>
          <p:cNvPr id="17" name="Bağlayıcı: Eğri 16"/>
          <p:cNvCxnSpPr>
            <a:stCxn id="5" idx="3"/>
            <a:endCxn id="8" idx="1"/>
          </p:cNvCxnSpPr>
          <p:nvPr/>
        </p:nvCxnSpPr>
        <p:spPr>
          <a:xfrm>
            <a:off x="6984788" y="1576187"/>
            <a:ext cx="1041058" cy="370784"/>
          </a:xfrm>
          <a:prstGeom prst="curvedConnector3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Bağlayıcı: Eğri 18"/>
          <p:cNvCxnSpPr>
            <a:endCxn id="7" idx="0"/>
          </p:cNvCxnSpPr>
          <p:nvPr/>
        </p:nvCxnSpPr>
        <p:spPr>
          <a:xfrm rot="16200000" flipH="1">
            <a:off x="9518222" y="2329129"/>
            <a:ext cx="1793125" cy="1028808"/>
          </a:xfrm>
          <a:prstGeom prst="curvedConnector3">
            <a:avLst>
              <a:gd name="adj1" fmla="val 15091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Bağlayıcı: Eğri 21"/>
          <p:cNvCxnSpPr>
            <a:endCxn id="6" idx="3"/>
          </p:cNvCxnSpPr>
          <p:nvPr/>
        </p:nvCxnSpPr>
        <p:spPr>
          <a:xfrm rot="10800000" flipV="1">
            <a:off x="7233514" y="4439464"/>
            <a:ext cx="3713206" cy="1793126"/>
          </a:xfrm>
          <a:prstGeom prst="curvedConnector3">
            <a:avLst>
              <a:gd name="adj1" fmla="val 2897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Bağlayıcı: Eğri 24"/>
          <p:cNvCxnSpPr>
            <a:endCxn id="9" idx="3"/>
          </p:cNvCxnSpPr>
          <p:nvPr/>
        </p:nvCxnSpPr>
        <p:spPr>
          <a:xfrm rot="10800000">
            <a:off x="4525670" y="5594949"/>
            <a:ext cx="833310" cy="637641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Bağlayıcı: Eğri 26"/>
          <p:cNvCxnSpPr/>
          <p:nvPr/>
        </p:nvCxnSpPr>
        <p:spPr>
          <a:xfrm rot="16200000" flipV="1">
            <a:off x="330006" y="3202346"/>
            <a:ext cx="3077586" cy="1525454"/>
          </a:xfrm>
          <a:prstGeom prst="curvedConnector4">
            <a:avLst>
              <a:gd name="adj1" fmla="val 4294"/>
              <a:gd name="adj2" fmla="val 149584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Bağlayıcı: Eğri 34"/>
          <p:cNvCxnSpPr>
            <a:endCxn id="11" idx="1"/>
          </p:cNvCxnSpPr>
          <p:nvPr/>
        </p:nvCxnSpPr>
        <p:spPr>
          <a:xfrm>
            <a:off x="2980606" y="2531695"/>
            <a:ext cx="2136027" cy="411794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Bağlayıcı: Eğri 40"/>
          <p:cNvCxnSpPr>
            <a:endCxn id="5" idx="1"/>
          </p:cNvCxnSpPr>
          <p:nvPr/>
        </p:nvCxnSpPr>
        <p:spPr>
          <a:xfrm flipV="1">
            <a:off x="2972443" y="1576187"/>
            <a:ext cx="2137811" cy="837771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Bağlayıcı: Eğri 42"/>
          <p:cNvCxnSpPr>
            <a:endCxn id="12" idx="1"/>
          </p:cNvCxnSpPr>
          <p:nvPr/>
        </p:nvCxnSpPr>
        <p:spPr>
          <a:xfrm>
            <a:off x="6987260" y="3004018"/>
            <a:ext cx="604534" cy="512909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Bağlayıcı: Eğri 44"/>
          <p:cNvCxnSpPr>
            <a:stCxn id="12" idx="3"/>
            <a:endCxn id="13" idx="3"/>
          </p:cNvCxnSpPr>
          <p:nvPr/>
        </p:nvCxnSpPr>
        <p:spPr>
          <a:xfrm>
            <a:off x="9466328" y="3516927"/>
            <a:ext cx="12700" cy="1331300"/>
          </a:xfrm>
          <a:prstGeom prst="curvedConnector3">
            <a:avLst>
              <a:gd name="adj1" fmla="val 1800000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9" name="Bağlayıcı: Eğri 48"/>
          <p:cNvCxnSpPr>
            <a:stCxn id="13" idx="1"/>
            <a:endCxn id="14" idx="3"/>
          </p:cNvCxnSpPr>
          <p:nvPr/>
        </p:nvCxnSpPr>
        <p:spPr>
          <a:xfrm rot="10800000" flipV="1">
            <a:off x="7233514" y="4848227"/>
            <a:ext cx="358280" cy="284832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3" name="Bağlayıcı: Eğri 52"/>
          <p:cNvCxnSpPr>
            <a:endCxn id="15" idx="3"/>
          </p:cNvCxnSpPr>
          <p:nvPr/>
        </p:nvCxnSpPr>
        <p:spPr>
          <a:xfrm rot="10800000">
            <a:off x="4560516" y="4391444"/>
            <a:ext cx="798464" cy="729218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5" name="Bağlayıcı: Eğri 54"/>
          <p:cNvCxnSpPr>
            <a:stCxn id="15" idx="1"/>
            <a:endCxn id="10" idx="1"/>
          </p:cNvCxnSpPr>
          <p:nvPr/>
        </p:nvCxnSpPr>
        <p:spPr>
          <a:xfrm rot="10800000">
            <a:off x="1099694" y="2551724"/>
            <a:ext cx="1586289" cy="1839720"/>
          </a:xfrm>
          <a:prstGeom prst="curvedConnector3">
            <a:avLst>
              <a:gd name="adj1" fmla="val 114411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Düşünce Balonu: Bulut 19"/>
          <p:cNvSpPr/>
          <p:nvPr/>
        </p:nvSpPr>
        <p:spPr>
          <a:xfrm>
            <a:off x="650091" y="423537"/>
            <a:ext cx="2288305" cy="659274"/>
          </a:xfrm>
          <a:prstGeom prst="cloudCallout">
            <a:avLst>
              <a:gd name="adj1" fmla="val 94937"/>
              <a:gd name="adj2" fmla="val 4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</a:rPr>
              <a:t>3rd </a:t>
            </a:r>
            <a:r>
              <a:rPr lang="tr-TR" dirty="0" err="1">
                <a:solidFill>
                  <a:schemeClr val="tx1"/>
                </a:solidFill>
              </a:rPr>
              <a:t>one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if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neccessary</a:t>
            </a:r>
            <a:endParaRPr lang="tr-TR" dirty="0">
              <a:solidFill>
                <a:schemeClr val="tx1"/>
              </a:solidFill>
            </a:endParaRPr>
          </a:p>
        </p:txBody>
      </p:sp>
      <p:cxnSp>
        <p:nvCxnSpPr>
          <p:cNvPr id="31" name="Bağlayıcı: Eğri 30"/>
          <p:cNvCxnSpPr/>
          <p:nvPr/>
        </p:nvCxnSpPr>
        <p:spPr>
          <a:xfrm flipV="1">
            <a:off x="2792676" y="854937"/>
            <a:ext cx="1507708" cy="1439198"/>
          </a:xfrm>
          <a:prstGeom prst="curvedConnector3">
            <a:avLst>
              <a:gd name="adj1" fmla="val 50000"/>
            </a:avLst>
          </a:prstGeom>
          <a:ln>
            <a:prstDash val="sysDot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Dikdörtgen 23"/>
          <p:cNvSpPr/>
          <p:nvPr/>
        </p:nvSpPr>
        <p:spPr>
          <a:xfrm>
            <a:off x="8150149" y="217860"/>
            <a:ext cx="39335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(*Spiral Model Of development:</a:t>
            </a:r>
            <a:r>
              <a:rPr lang="tr-TR" i="1" dirty="0"/>
              <a:t> </a:t>
            </a:r>
            <a:r>
              <a:rPr lang="en-US" i="1" dirty="0"/>
              <a:t>Boehm)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0F65-9719-43FA-89A5-C0CFD1AC167D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3568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Boehm’s spiral model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6954" y="1913384"/>
            <a:ext cx="10082118" cy="3090875"/>
          </a:xfrm>
        </p:spPr>
        <p:txBody>
          <a:bodyPr>
            <a:normAutofit/>
          </a:bodyPr>
          <a:lstStyle/>
          <a:p>
            <a:pPr algn="just"/>
            <a:r>
              <a:rPr lang="en-GB" b="1" dirty="0">
                <a:solidFill>
                  <a:srgbClr val="FF0000"/>
                </a:solidFill>
              </a:rPr>
              <a:t>Process is </a:t>
            </a:r>
            <a:r>
              <a:rPr lang="en-GB" dirty="0"/>
              <a:t>represented as </a:t>
            </a:r>
            <a:r>
              <a:rPr lang="en-GB" b="1" dirty="0">
                <a:solidFill>
                  <a:srgbClr val="FF0000"/>
                </a:solidFill>
              </a:rPr>
              <a:t>a spiral </a:t>
            </a:r>
            <a:r>
              <a:rPr lang="en-GB" dirty="0"/>
              <a:t>rather than as a sequence of activities with backtracking.</a:t>
            </a:r>
          </a:p>
          <a:p>
            <a:pPr algn="just"/>
            <a:r>
              <a:rPr lang="en-GB" b="1" dirty="0">
                <a:solidFill>
                  <a:srgbClr val="FF0000"/>
                </a:solidFill>
              </a:rPr>
              <a:t>Each loop in the spiral </a:t>
            </a:r>
            <a:r>
              <a:rPr lang="en-GB" dirty="0"/>
              <a:t>represents </a:t>
            </a:r>
            <a:r>
              <a:rPr lang="en-GB" b="1" dirty="0">
                <a:solidFill>
                  <a:srgbClr val="FF0000"/>
                </a:solidFill>
              </a:rPr>
              <a:t>a phase </a:t>
            </a:r>
            <a:r>
              <a:rPr lang="en-GB" dirty="0"/>
              <a:t>in the process. </a:t>
            </a:r>
          </a:p>
          <a:p>
            <a:pPr algn="just"/>
            <a:r>
              <a:rPr lang="en-GB" b="1" dirty="0">
                <a:solidFill>
                  <a:srgbClr val="FF0000"/>
                </a:solidFill>
              </a:rPr>
              <a:t>No fixed phases such as specification or design</a:t>
            </a:r>
            <a:endParaRPr lang="tr-TR" b="1" dirty="0">
              <a:solidFill>
                <a:srgbClr val="FF0000"/>
              </a:solidFill>
            </a:endParaRPr>
          </a:p>
          <a:p>
            <a:pPr algn="just"/>
            <a:r>
              <a:rPr lang="en-GB" b="1" dirty="0">
                <a:solidFill>
                  <a:srgbClr val="FF0000"/>
                </a:solidFill>
              </a:rPr>
              <a:t>loops</a:t>
            </a:r>
            <a:r>
              <a:rPr lang="en-GB" dirty="0"/>
              <a:t> in the spiral </a:t>
            </a:r>
            <a:r>
              <a:rPr lang="en-GB" b="1" dirty="0">
                <a:solidFill>
                  <a:srgbClr val="FF0000"/>
                </a:solidFill>
              </a:rPr>
              <a:t>are chosen depending on what is required.</a:t>
            </a:r>
          </a:p>
          <a:p>
            <a:pPr algn="just"/>
            <a:r>
              <a:rPr lang="en-GB" b="1" dirty="0">
                <a:solidFill>
                  <a:srgbClr val="FF0000"/>
                </a:solidFill>
              </a:rPr>
              <a:t>Risks are clearly measured</a:t>
            </a:r>
            <a:r>
              <a:rPr lang="en-GB" dirty="0"/>
              <a:t> and </a:t>
            </a:r>
            <a:r>
              <a:rPr lang="en-GB" b="1" dirty="0">
                <a:solidFill>
                  <a:srgbClr val="FF0000"/>
                </a:solidFill>
              </a:rPr>
              <a:t>resolved</a:t>
            </a:r>
            <a:r>
              <a:rPr lang="en-GB" dirty="0"/>
              <a:t> throughout the process.</a:t>
            </a:r>
          </a:p>
        </p:txBody>
      </p:sp>
      <p:sp>
        <p:nvSpPr>
          <p:cNvPr id="2" name="Dikdörtgen 1"/>
          <p:cNvSpPr/>
          <p:nvPr/>
        </p:nvSpPr>
        <p:spPr>
          <a:xfrm>
            <a:off x="1709271" y="5454588"/>
            <a:ext cx="756516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solidFill>
                  <a:srgbClr val="FF0000"/>
                </a:solidFill>
                <a:hlinkClick r:id="rId2"/>
              </a:rPr>
              <a:t>https://www.youtube.com/watch?v=mp22SDTnsQQ</a:t>
            </a:r>
            <a:endParaRPr lang="tr-TR" dirty="0">
              <a:solidFill>
                <a:srgbClr val="FF0000"/>
              </a:solidFill>
            </a:endParaRPr>
          </a:p>
          <a:p>
            <a:r>
              <a:rPr lang="tr-TR" dirty="0">
                <a:solidFill>
                  <a:srgbClr val="FF0000"/>
                </a:solidFill>
              </a:rPr>
              <a:t>https://www.youtube.com/watch?v=F5fuUs7oJu0</a:t>
            </a:r>
          </a:p>
          <a:p>
            <a:r>
              <a:rPr lang="tr-TR" dirty="0">
                <a:solidFill>
                  <a:srgbClr val="FF0000"/>
                </a:solidFill>
              </a:rPr>
              <a:t>https://www.youtube.com/watch?v=re4c0BrSfM0#t=426.325435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0F65-9719-43FA-89A5-C0CFD1AC167D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345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Boehm’s spiral model of the software process </a:t>
            </a:r>
            <a:endParaRPr lang="en-US" dirty="0"/>
          </a:p>
        </p:txBody>
      </p:sp>
      <p:pic>
        <p:nvPicPr>
          <p:cNvPr id="4" name="Picture 3" descr="2.11 Spiral-model.eps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981201" y="1828661"/>
            <a:ext cx="6986169" cy="4753301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838200" y="1350427"/>
            <a:ext cx="67205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https://www.youtube.com/watch?v=mp22SDTnsQQ</a:t>
            </a:r>
          </a:p>
        </p:txBody>
      </p:sp>
      <p:sp>
        <p:nvSpPr>
          <p:cNvPr id="3" name="Dikdörtgen 2"/>
          <p:cNvSpPr/>
          <p:nvPr/>
        </p:nvSpPr>
        <p:spPr>
          <a:xfrm>
            <a:off x="7902017" y="5680948"/>
            <a:ext cx="24879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A</a:t>
            </a:r>
            <a:r>
              <a:rPr lang="tr-TR" dirty="0" err="1">
                <a:solidFill>
                  <a:srgbClr val="FF0000"/>
                </a:solidFill>
              </a:rPr>
              <a:t>ny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en-GB" dirty="0">
                <a:solidFill>
                  <a:srgbClr val="FF0000"/>
                </a:solidFill>
              </a:rPr>
              <a:t>development model</a:t>
            </a:r>
            <a:endParaRPr lang="tr-TR" dirty="0">
              <a:solidFill>
                <a:srgbClr val="FF0000"/>
              </a:solidFill>
            </a:endParaRPr>
          </a:p>
          <a:p>
            <a:pPr algn="ctr"/>
            <a:r>
              <a:rPr lang="en-GB" dirty="0">
                <a:solidFill>
                  <a:srgbClr val="FF0000"/>
                </a:solidFill>
              </a:rPr>
              <a:t> is chosen</a:t>
            </a:r>
            <a:r>
              <a:rPr lang="tr-TR" dirty="0">
                <a:solidFill>
                  <a:srgbClr val="FF0000"/>
                </a:solidFill>
              </a:rPr>
              <a:t> here</a:t>
            </a:r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0F65-9719-43FA-89A5-C0CFD1AC167D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4529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Spiral model sectors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Objective setting</a:t>
            </a:r>
          </a:p>
          <a:p>
            <a:pPr lvl="1"/>
            <a:r>
              <a:rPr lang="en-GB" dirty="0">
                <a:solidFill>
                  <a:srgbClr val="FF0000"/>
                </a:solidFill>
              </a:rPr>
              <a:t>Specific objectives for the phase are identified.</a:t>
            </a:r>
          </a:p>
          <a:p>
            <a:r>
              <a:rPr lang="en-GB" dirty="0"/>
              <a:t>Risk assessment and reduction</a:t>
            </a:r>
          </a:p>
          <a:p>
            <a:pPr lvl="1"/>
            <a:r>
              <a:rPr lang="en-GB" dirty="0">
                <a:solidFill>
                  <a:srgbClr val="FF0000"/>
                </a:solidFill>
              </a:rPr>
              <a:t>Risks</a:t>
            </a:r>
            <a:r>
              <a:rPr lang="en-GB" dirty="0"/>
              <a:t> are </a:t>
            </a:r>
            <a:r>
              <a:rPr lang="en-GB" dirty="0">
                <a:solidFill>
                  <a:srgbClr val="FF0000"/>
                </a:solidFill>
              </a:rPr>
              <a:t>evaluated</a:t>
            </a:r>
            <a:r>
              <a:rPr lang="tr-TR" dirty="0"/>
              <a:t> </a:t>
            </a:r>
            <a:r>
              <a:rPr lang="tr-TR" dirty="0" err="1"/>
              <a:t>and</a:t>
            </a:r>
            <a:endParaRPr lang="tr-TR" dirty="0"/>
          </a:p>
          <a:p>
            <a:pPr lvl="1"/>
            <a:r>
              <a:rPr lang="tr-TR" dirty="0" err="1"/>
              <a:t>Performed</a:t>
            </a:r>
            <a:r>
              <a:rPr lang="tr-TR" dirty="0"/>
              <a:t> </a:t>
            </a:r>
            <a:r>
              <a:rPr lang="tr-TR" dirty="0" err="1"/>
              <a:t>some</a:t>
            </a:r>
            <a:r>
              <a:rPr lang="tr-TR" dirty="0"/>
              <a:t> 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en-GB" dirty="0">
                <a:solidFill>
                  <a:srgbClr val="FF0000"/>
                </a:solidFill>
              </a:rPr>
              <a:t>activities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en-GB" dirty="0">
                <a:solidFill>
                  <a:srgbClr val="FF0000"/>
                </a:solidFill>
              </a:rPr>
              <a:t>reduce the key risks</a:t>
            </a:r>
            <a:r>
              <a:rPr lang="en-GB" dirty="0"/>
              <a:t>.</a:t>
            </a:r>
          </a:p>
          <a:p>
            <a:r>
              <a:rPr lang="en-GB" dirty="0"/>
              <a:t>Development and validation</a:t>
            </a:r>
          </a:p>
          <a:p>
            <a:pPr lvl="1"/>
            <a:r>
              <a:rPr lang="en-GB" dirty="0">
                <a:solidFill>
                  <a:srgbClr val="FF0000"/>
                </a:solidFill>
              </a:rPr>
              <a:t>A development model is chosen </a:t>
            </a:r>
            <a:r>
              <a:rPr lang="en-GB" dirty="0"/>
              <a:t>which can be any of the generic models.</a:t>
            </a:r>
          </a:p>
          <a:p>
            <a:r>
              <a:rPr lang="en-GB" dirty="0"/>
              <a:t>Planning</a:t>
            </a:r>
          </a:p>
          <a:p>
            <a:pPr lvl="1"/>
            <a:r>
              <a:rPr lang="en-GB" dirty="0">
                <a:solidFill>
                  <a:srgbClr val="FF0000"/>
                </a:solidFill>
              </a:rPr>
              <a:t>The project is reviewed and the next phase of the spiral is planned.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0F65-9719-43FA-89A5-C0CFD1AC167D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60284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Spiral model usage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24013"/>
            <a:ext cx="8229600" cy="4525963"/>
          </a:xfrm>
        </p:spPr>
        <p:txBody>
          <a:bodyPr/>
          <a:lstStyle/>
          <a:p>
            <a:pPr algn="just"/>
            <a:r>
              <a:rPr lang="en-US" b="1" dirty="0">
                <a:solidFill>
                  <a:srgbClr val="FF0000"/>
                </a:solidFill>
              </a:rPr>
              <a:t>Spiral model </a:t>
            </a:r>
            <a:r>
              <a:rPr lang="en-US" dirty="0"/>
              <a:t>has been </a:t>
            </a:r>
            <a:r>
              <a:rPr lang="en-US" b="1" dirty="0">
                <a:solidFill>
                  <a:srgbClr val="FF0000"/>
                </a:solidFill>
              </a:rPr>
              <a:t>very powerful </a:t>
            </a:r>
            <a:r>
              <a:rPr lang="en-US" dirty="0"/>
              <a:t>in helping people think about </a:t>
            </a:r>
            <a:r>
              <a:rPr lang="en-US" b="1" dirty="0">
                <a:solidFill>
                  <a:srgbClr val="FF0000"/>
                </a:solidFill>
              </a:rPr>
              <a:t>iteration in software processes </a:t>
            </a:r>
            <a:r>
              <a:rPr lang="en-US" dirty="0"/>
              <a:t>and</a:t>
            </a:r>
            <a:endParaRPr lang="tr-TR" dirty="0"/>
          </a:p>
          <a:p>
            <a:pPr algn="just"/>
            <a:r>
              <a:rPr lang="tr-TR" b="1" dirty="0" err="1">
                <a:solidFill>
                  <a:srgbClr val="FF0000"/>
                </a:solidFill>
              </a:rPr>
              <a:t>The</a:t>
            </a:r>
            <a:r>
              <a:rPr lang="en-US" b="1" dirty="0">
                <a:solidFill>
                  <a:srgbClr val="FF0000"/>
                </a:solidFill>
              </a:rPr>
              <a:t> model </a:t>
            </a:r>
            <a:r>
              <a:rPr lang="en-US" dirty="0"/>
              <a:t>introducing</a:t>
            </a:r>
            <a:r>
              <a:rPr lang="en-US" b="1" dirty="0">
                <a:solidFill>
                  <a:srgbClr val="FF0000"/>
                </a:solidFill>
              </a:rPr>
              <a:t> the risk-driven approach </a:t>
            </a:r>
            <a:r>
              <a:rPr lang="en-US" dirty="0"/>
              <a:t>to development.</a:t>
            </a:r>
          </a:p>
          <a:p>
            <a:pPr algn="just"/>
            <a:r>
              <a:rPr lang="tr-TR" dirty="0" err="1"/>
              <a:t>The</a:t>
            </a:r>
            <a:r>
              <a:rPr lang="en-US" dirty="0"/>
              <a:t> model </a:t>
            </a:r>
            <a:r>
              <a:rPr lang="en-US" b="1" dirty="0">
                <a:solidFill>
                  <a:srgbClr val="FF0000"/>
                </a:solidFill>
              </a:rPr>
              <a:t>published </a:t>
            </a:r>
            <a:r>
              <a:rPr lang="tr-TR" b="1" dirty="0">
                <a:solidFill>
                  <a:srgbClr val="FF0000"/>
                </a:solidFill>
              </a:rPr>
              <a:t>as</a:t>
            </a:r>
            <a:r>
              <a:rPr lang="en-US" b="1" dirty="0">
                <a:solidFill>
                  <a:srgbClr val="FF0000"/>
                </a:solidFill>
              </a:rPr>
              <a:t> practical software development</a:t>
            </a:r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0F65-9719-43FA-89A5-C0CFD1AC167D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54322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8800"/>
          </a:xfrm>
        </p:spPr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UML(</a:t>
            </a:r>
            <a:r>
              <a:rPr lang="en-US" b="1" dirty="0">
                <a:solidFill>
                  <a:srgbClr val="FF0000"/>
                </a:solidFill>
              </a:rPr>
              <a:t>Unified Modeling Language</a:t>
            </a:r>
            <a:r>
              <a:rPr lang="tr-TR" b="1" dirty="0">
                <a:solidFill>
                  <a:srgbClr val="FF0000"/>
                </a:solidFill>
              </a:rPr>
              <a:t>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353312"/>
            <a:ext cx="10515600" cy="4823651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James Rumbaugh, Grady </a:t>
            </a:r>
            <a:r>
              <a:rPr lang="en-US" dirty="0" err="1"/>
              <a:t>Booch</a:t>
            </a:r>
            <a:r>
              <a:rPr lang="en-US" dirty="0"/>
              <a:t>, Ivar </a:t>
            </a:r>
            <a:r>
              <a:rPr lang="en-US" dirty="0" err="1"/>
              <a:t>Jakobson</a:t>
            </a:r>
            <a:r>
              <a:rPr lang="en-US" dirty="0"/>
              <a:t>: (1990’s)</a:t>
            </a:r>
            <a:endParaRPr lang="tr-TR" dirty="0"/>
          </a:p>
          <a:p>
            <a:pPr algn="just"/>
            <a:r>
              <a:rPr lang="tr-TR" dirty="0"/>
              <a:t>An </a:t>
            </a:r>
            <a:r>
              <a:rPr lang="en-US" dirty="0"/>
              <a:t>unified modeling method with </a:t>
            </a:r>
            <a:r>
              <a:rPr lang="tr-TR" dirty="0" err="1"/>
              <a:t>tools</a:t>
            </a:r>
            <a:r>
              <a:rPr lang="en-US" dirty="0"/>
              <a:t> that </a:t>
            </a:r>
            <a:r>
              <a:rPr lang="en-US" b="1" dirty="0">
                <a:solidFill>
                  <a:srgbClr val="FF0000"/>
                </a:solidFill>
              </a:rPr>
              <a:t>would cover/combine the best features of their OO analysis and design methods</a:t>
            </a:r>
            <a:r>
              <a:rPr lang="en-US" dirty="0"/>
              <a:t>.</a:t>
            </a:r>
            <a:endParaRPr lang="tr-TR" dirty="0"/>
          </a:p>
          <a:p>
            <a:pPr algn="just"/>
            <a:r>
              <a:rPr lang="en-US" b="1" dirty="0"/>
              <a:t>The Result:</a:t>
            </a:r>
            <a:r>
              <a:rPr lang="en-US" dirty="0"/>
              <a:t> UML a</a:t>
            </a:r>
            <a:r>
              <a:rPr lang="tr-TR" dirty="0"/>
              <a:t>n</a:t>
            </a:r>
            <a:r>
              <a:rPr lang="en-US" dirty="0"/>
              <a:t> </a:t>
            </a:r>
            <a:r>
              <a:rPr lang="en-US" u="sng" dirty="0"/>
              <a:t>u</a:t>
            </a:r>
            <a:r>
              <a:rPr lang="en-US" dirty="0"/>
              <a:t>nified </a:t>
            </a:r>
            <a:r>
              <a:rPr lang="en-US" u="sng" dirty="0"/>
              <a:t>m</a:t>
            </a:r>
            <a:r>
              <a:rPr lang="en-US" dirty="0"/>
              <a:t>odeling </a:t>
            </a:r>
            <a:r>
              <a:rPr lang="en-US" u="sng" dirty="0"/>
              <a:t>l</a:t>
            </a:r>
            <a:r>
              <a:rPr lang="en-US" dirty="0"/>
              <a:t>anguage</a:t>
            </a:r>
            <a:r>
              <a:rPr lang="tr-TR" dirty="0"/>
              <a:t>.</a:t>
            </a:r>
          </a:p>
          <a:p>
            <a:pPr algn="just"/>
            <a:r>
              <a:rPr lang="tr-TR" dirty="0"/>
              <a:t>I</a:t>
            </a:r>
            <a:r>
              <a:rPr lang="en-US" dirty="0"/>
              <a:t>t became </a:t>
            </a:r>
            <a:r>
              <a:rPr lang="en-US" b="1" dirty="0">
                <a:solidFill>
                  <a:srgbClr val="FF0000"/>
                </a:solidFill>
              </a:rPr>
              <a:t>an industry standard for OO analysis and design</a:t>
            </a:r>
            <a:r>
              <a:rPr lang="tr-TR" b="1" dirty="0">
                <a:solidFill>
                  <a:srgbClr val="FF0000"/>
                </a:solidFill>
              </a:rPr>
              <a:t> </a:t>
            </a:r>
            <a:r>
              <a:rPr lang="en-US" dirty="0"/>
              <a:t>(1997’s</a:t>
            </a:r>
            <a:r>
              <a:rPr lang="tr-TR" dirty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0F65-9719-43FA-89A5-C0CFD1AC167D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54518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Agile Development</a:t>
            </a:r>
            <a:endParaRPr lang="tr-TR" sz="48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690688"/>
            <a:ext cx="10800719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/>
              <a:t>(Kent Beck, 2001 et al.)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b="1" dirty="0">
                <a:solidFill>
                  <a:srgbClr val="FF0000"/>
                </a:solidFill>
              </a:rPr>
              <a:t>‘Manifesto for Agile Software Development’ 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en-US" b="1" u="sng" dirty="0">
                <a:solidFill>
                  <a:srgbClr val="FF0000"/>
                </a:solidFill>
              </a:rPr>
              <a:t>They decide to value/contribute: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en-US" dirty="0"/>
              <a:t>Individuals  and interactions </a:t>
            </a:r>
            <a:r>
              <a:rPr lang="en-US" b="1" dirty="0">
                <a:solidFill>
                  <a:srgbClr val="FF0000"/>
                </a:solidFill>
              </a:rPr>
              <a:t>over process</a:t>
            </a:r>
            <a:r>
              <a:rPr lang="tr-TR" b="1" dirty="0">
                <a:solidFill>
                  <a:srgbClr val="FF0000"/>
                </a:solidFill>
              </a:rPr>
              <a:t>es</a:t>
            </a:r>
            <a:r>
              <a:rPr lang="en-US" b="1" dirty="0">
                <a:solidFill>
                  <a:srgbClr val="FF0000"/>
                </a:solidFill>
              </a:rPr>
              <a:t> and tools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en-US" dirty="0"/>
              <a:t>Working software </a:t>
            </a:r>
            <a:r>
              <a:rPr lang="en-US" b="1" dirty="0">
                <a:solidFill>
                  <a:srgbClr val="FF0000"/>
                </a:solidFill>
              </a:rPr>
              <a:t>over comprehensive documentation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en-US" dirty="0"/>
              <a:t>Customer collaboration </a:t>
            </a:r>
            <a:r>
              <a:rPr lang="en-US" b="1" dirty="0">
                <a:solidFill>
                  <a:srgbClr val="FF0000"/>
                </a:solidFill>
              </a:rPr>
              <a:t>over contract negotiation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en-US" dirty="0"/>
              <a:t>Responding to change </a:t>
            </a:r>
            <a:r>
              <a:rPr lang="en-US" b="1" dirty="0">
                <a:solidFill>
                  <a:srgbClr val="FF0000"/>
                </a:solidFill>
              </a:rPr>
              <a:t>over following a plan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0F65-9719-43FA-89A5-C0CFD1AC167D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94955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659243"/>
            <a:ext cx="10515600" cy="4166494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Customer </a:t>
            </a:r>
            <a:r>
              <a:rPr lang="en-US" b="1" dirty="0">
                <a:solidFill>
                  <a:srgbClr val="FF0000"/>
                </a:solidFill>
              </a:rPr>
              <a:t>satisfaction</a:t>
            </a:r>
            <a:r>
              <a:rPr lang="en-US" dirty="0"/>
              <a:t> and </a:t>
            </a:r>
            <a:r>
              <a:rPr lang="en-US" b="1" dirty="0">
                <a:solidFill>
                  <a:srgbClr val="FF0000"/>
                </a:solidFill>
              </a:rPr>
              <a:t>early incremental delivery </a:t>
            </a:r>
            <a:r>
              <a:rPr lang="en-US" dirty="0"/>
              <a:t>of software,</a:t>
            </a:r>
          </a:p>
          <a:p>
            <a:pPr algn="just"/>
            <a:r>
              <a:rPr lang="en-US" b="1" dirty="0">
                <a:solidFill>
                  <a:srgbClr val="FF0000"/>
                </a:solidFill>
              </a:rPr>
              <a:t>Small</a:t>
            </a:r>
            <a:r>
              <a:rPr lang="en-US" dirty="0"/>
              <a:t>, </a:t>
            </a:r>
            <a:r>
              <a:rPr lang="en-US" b="1" dirty="0">
                <a:solidFill>
                  <a:srgbClr val="FF0000"/>
                </a:solidFill>
              </a:rPr>
              <a:t>highly motivated </a:t>
            </a:r>
            <a:r>
              <a:rPr lang="en-US" dirty="0"/>
              <a:t>project </a:t>
            </a:r>
            <a:r>
              <a:rPr lang="en-US" b="1" dirty="0">
                <a:solidFill>
                  <a:srgbClr val="FF0000"/>
                </a:solidFill>
              </a:rPr>
              <a:t>teams</a:t>
            </a:r>
            <a:r>
              <a:rPr lang="en-US" dirty="0"/>
              <a:t>,</a:t>
            </a:r>
          </a:p>
          <a:p>
            <a:pPr algn="just"/>
            <a:r>
              <a:rPr lang="tr-TR" b="1" dirty="0">
                <a:solidFill>
                  <a:srgbClr val="FF0000"/>
                </a:solidFill>
              </a:rPr>
              <a:t>I</a:t>
            </a:r>
            <a:r>
              <a:rPr lang="en-US" b="1" dirty="0" err="1">
                <a:solidFill>
                  <a:srgbClr val="FF0000"/>
                </a:solidFill>
              </a:rPr>
              <a:t>nformal</a:t>
            </a:r>
            <a:r>
              <a:rPr lang="en-US" b="1" dirty="0">
                <a:solidFill>
                  <a:srgbClr val="FF0000"/>
                </a:solidFill>
              </a:rPr>
              <a:t> methods </a:t>
            </a:r>
            <a:r>
              <a:rPr lang="en-US" dirty="0"/>
              <a:t>in </a:t>
            </a:r>
            <a:r>
              <a:rPr lang="en-US" b="1" dirty="0">
                <a:solidFill>
                  <a:srgbClr val="FF0000"/>
                </a:solidFill>
              </a:rPr>
              <a:t>customer relations</a:t>
            </a:r>
            <a:r>
              <a:rPr lang="en-US" dirty="0"/>
              <a:t>,</a:t>
            </a:r>
          </a:p>
          <a:p>
            <a:pPr algn="just"/>
            <a:r>
              <a:rPr lang="en-US" b="1" dirty="0">
                <a:solidFill>
                  <a:srgbClr val="FF0000"/>
                </a:solidFill>
              </a:rPr>
              <a:t>Minimal</a:t>
            </a:r>
            <a:r>
              <a:rPr lang="en-US" dirty="0"/>
              <a:t> SE work </a:t>
            </a:r>
            <a:r>
              <a:rPr lang="en-US" b="1" dirty="0">
                <a:solidFill>
                  <a:srgbClr val="FF0000"/>
                </a:solidFill>
              </a:rPr>
              <a:t>products</a:t>
            </a:r>
            <a:r>
              <a:rPr lang="en-US" dirty="0"/>
              <a:t>,</a:t>
            </a:r>
          </a:p>
          <a:p>
            <a:pPr algn="just"/>
            <a:r>
              <a:rPr lang="en-US" dirty="0"/>
              <a:t>Overall </a:t>
            </a:r>
            <a:r>
              <a:rPr lang="en-US" b="1" dirty="0">
                <a:solidFill>
                  <a:srgbClr val="FF0000"/>
                </a:solidFill>
              </a:rPr>
              <a:t>development simplicity</a:t>
            </a:r>
          </a:p>
          <a:p>
            <a:pPr marL="0" indent="0" algn="just">
              <a:buNone/>
            </a:pPr>
            <a:r>
              <a:rPr lang="tr-TR" dirty="0" err="1"/>
              <a:t>Provide</a:t>
            </a:r>
            <a:r>
              <a:rPr lang="tr-TR" dirty="0"/>
              <a:t> a</a:t>
            </a:r>
            <a:r>
              <a:rPr lang="en-US" dirty="0" err="1"/>
              <a:t>ctive</a:t>
            </a:r>
            <a:r>
              <a:rPr lang="en-US" dirty="0"/>
              <a:t> and </a:t>
            </a:r>
            <a:r>
              <a:rPr lang="en-US" dirty="0" err="1"/>
              <a:t>continuos</a:t>
            </a:r>
            <a:r>
              <a:rPr lang="en-US" dirty="0"/>
              <a:t> communication </a:t>
            </a:r>
            <a:r>
              <a:rPr lang="en-US" b="1" dirty="0"/>
              <a:t>between the customer and the develop</a:t>
            </a:r>
            <a:r>
              <a:rPr lang="tr-TR" b="1" dirty="0"/>
              <a:t>er</a:t>
            </a:r>
            <a:r>
              <a:rPr lang="en-US" b="1" dirty="0"/>
              <a:t>s</a:t>
            </a:r>
            <a:r>
              <a:rPr lang="tr-TR" b="1" dirty="0"/>
              <a:t> </a:t>
            </a:r>
            <a:r>
              <a:rPr lang="en-US" dirty="0"/>
              <a:t>(</a:t>
            </a:r>
            <a:r>
              <a:rPr lang="en-US" i="1" dirty="0"/>
              <a:t>design team includes customer representatives</a:t>
            </a:r>
            <a:r>
              <a:rPr lang="en-US" dirty="0"/>
              <a:t>)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757154" y="464800"/>
            <a:ext cx="692285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Agile Development encourages: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0F65-9719-43FA-89A5-C0CFD1AC167D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897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576870"/>
            <a:ext cx="10515600" cy="560009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3 Important Software Project Management </a:t>
            </a:r>
            <a:r>
              <a:rPr lang="en-US" b="1" dirty="0" smtClean="0">
                <a:solidFill>
                  <a:srgbClr val="FF0000"/>
                </a:solidFill>
              </a:rPr>
              <a:t>Activities</a:t>
            </a:r>
            <a:endParaRPr lang="en-US" b="1" dirty="0">
              <a:solidFill>
                <a:srgbClr val="FF0000"/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Project planning and scheduling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Project monitoring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Risk management</a:t>
            </a:r>
          </a:p>
          <a:p>
            <a:r>
              <a:rPr lang="en-US" b="1" dirty="0">
                <a:solidFill>
                  <a:srgbClr val="FF0000"/>
                </a:solidFill>
              </a:rPr>
              <a:t>Software Project Management activities are: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Proposal writing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Project planning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Project scheduling</a:t>
            </a:r>
          </a:p>
          <a:p>
            <a:pPr marL="457200" lvl="1" indent="0">
              <a:buNone/>
            </a:pPr>
            <a:r>
              <a:rPr lang="en-US" dirty="0" smtClean="0"/>
              <a:t>4. Risk </a:t>
            </a:r>
            <a:r>
              <a:rPr lang="en-US" dirty="0"/>
              <a:t>management</a:t>
            </a:r>
          </a:p>
          <a:p>
            <a:pPr marL="457200" lvl="1" indent="0">
              <a:buNone/>
            </a:pPr>
            <a:r>
              <a:rPr lang="en-US" dirty="0" smtClean="0"/>
              <a:t>5.  Estimating </a:t>
            </a:r>
            <a:r>
              <a:rPr lang="en-US" dirty="0"/>
              <a:t>project cost</a:t>
            </a:r>
          </a:p>
          <a:p>
            <a:pPr marL="457200" lvl="1" indent="0">
              <a:buNone/>
            </a:pPr>
            <a:r>
              <a:rPr lang="en-US" dirty="0" smtClean="0"/>
              <a:t>6. Monitoring </a:t>
            </a:r>
            <a:r>
              <a:rPr lang="en-US" dirty="0"/>
              <a:t>progress and reviews</a:t>
            </a:r>
          </a:p>
          <a:p>
            <a:pPr marL="457200" lvl="1" indent="0">
              <a:buNone/>
            </a:pPr>
            <a:r>
              <a:rPr lang="en-US" dirty="0" smtClean="0"/>
              <a:t>7. Choosing </a:t>
            </a:r>
            <a:r>
              <a:rPr lang="en-US" dirty="0"/>
              <a:t>and evaluating team members</a:t>
            </a:r>
          </a:p>
          <a:p>
            <a:pPr marL="457200" lvl="1" indent="0">
              <a:buNone/>
            </a:pPr>
            <a:r>
              <a:rPr lang="en-US" dirty="0" smtClean="0"/>
              <a:t>8. Writing </a:t>
            </a:r>
            <a:r>
              <a:rPr lang="en-US" dirty="0"/>
              <a:t>reports and making presentations</a:t>
            </a:r>
          </a:p>
          <a:p>
            <a:pPr marL="457200" lvl="1" indent="0">
              <a:buNone/>
            </a:pPr>
            <a:endParaRPr lang="tr-TR" dirty="0"/>
          </a:p>
          <a:p>
            <a:pPr marL="971550" lvl="1" indent="-514350">
              <a:buFont typeface="+mj-lt"/>
              <a:buAutoNum type="arabicPeriod"/>
            </a:pP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0F65-9719-43FA-89A5-C0CFD1AC167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42288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Outsourcing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/>
              <a:t>Definition: </a:t>
            </a:r>
            <a:r>
              <a:rPr lang="en-US" dirty="0"/>
              <a:t>give some parts of development work to other companies or in</a:t>
            </a:r>
            <a:r>
              <a:rPr lang="tr-TR" dirty="0" err="1"/>
              <a:t>dividuals</a:t>
            </a:r>
            <a:r>
              <a:rPr lang="en-US" dirty="0"/>
              <a:t>.</a:t>
            </a:r>
            <a:endParaRPr lang="tr-TR" dirty="0"/>
          </a:p>
          <a:p>
            <a:pPr marL="0" indent="0" algn="just">
              <a:buNone/>
            </a:pPr>
            <a:r>
              <a:rPr lang="tr-TR" dirty="0" err="1"/>
              <a:t>Example</a:t>
            </a:r>
            <a:r>
              <a:rPr lang="tr-TR" dirty="0"/>
              <a:t>: </a:t>
            </a:r>
            <a:r>
              <a:rPr lang="tr-TR" dirty="0" err="1"/>
              <a:t>more</a:t>
            </a:r>
            <a:r>
              <a:rPr lang="tr-TR" dirty="0"/>
              <a:t> e</a:t>
            </a:r>
            <a:r>
              <a:rPr lang="en-US" dirty="0" err="1"/>
              <a:t>conomical</a:t>
            </a:r>
            <a:r>
              <a:rPr lang="en-US" dirty="0"/>
              <a:t> (</a:t>
            </a:r>
            <a:r>
              <a:rPr lang="tr-TR" dirty="0" err="1"/>
              <a:t>e.g</a:t>
            </a:r>
            <a:r>
              <a:rPr lang="tr-TR" dirty="0"/>
              <a:t>. </a:t>
            </a:r>
            <a:r>
              <a:rPr lang="en-US" dirty="0"/>
              <a:t>testing) </a:t>
            </a:r>
          </a:p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0F65-9719-43FA-89A5-C0CFD1AC167D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1172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368215"/>
            <a:ext cx="10994499" cy="580874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u="sng" dirty="0"/>
              <a:t>Advantages Of </a:t>
            </a:r>
            <a:r>
              <a:rPr lang="en-US" b="1" u="sng" dirty="0" err="1"/>
              <a:t>Prot</a:t>
            </a:r>
            <a:r>
              <a:rPr lang="tr-TR" b="1" u="sng" dirty="0"/>
              <a:t>o</a:t>
            </a:r>
            <a:r>
              <a:rPr lang="en-US" b="1" u="sng" dirty="0" err="1"/>
              <a:t>yping</a:t>
            </a:r>
            <a:r>
              <a:rPr lang="en-US" b="1" dirty="0"/>
              <a:t>:</a:t>
            </a:r>
          </a:p>
          <a:p>
            <a:pPr marL="971550" lvl="1" indent="-514350" algn="just">
              <a:buFont typeface="+mj-lt"/>
              <a:buAutoNum type="arabicPeriod"/>
            </a:pPr>
            <a:r>
              <a:rPr lang="en-US" dirty="0"/>
              <a:t>Users / customers get a feeling for the actual system early in the process.</a:t>
            </a:r>
          </a:p>
          <a:p>
            <a:pPr marL="971550" lvl="1" indent="-514350" algn="just">
              <a:buFont typeface="+mj-lt"/>
              <a:buAutoNum type="arabicPeriod"/>
            </a:pPr>
            <a:r>
              <a:rPr lang="en-US" dirty="0"/>
              <a:t>Developers get to build something immediately.</a:t>
            </a:r>
          </a:p>
          <a:p>
            <a:pPr marL="457200" lvl="1" indent="0" algn="just">
              <a:buNone/>
            </a:pPr>
            <a:endParaRPr lang="en-US" dirty="0"/>
          </a:p>
          <a:p>
            <a:pPr marL="0" lvl="1" indent="0" algn="just">
              <a:buNone/>
            </a:pPr>
            <a:r>
              <a:rPr lang="en-US" sz="2800" b="1" u="sng" dirty="0"/>
              <a:t>Disadvantages Of Prototyping</a:t>
            </a:r>
            <a:r>
              <a:rPr lang="en-US" sz="2800" b="1" dirty="0"/>
              <a:t>:</a:t>
            </a:r>
          </a:p>
          <a:p>
            <a:pPr marL="971550" lvl="2" indent="-514350" algn="just">
              <a:buFont typeface="+mj-lt"/>
              <a:buAutoNum type="arabicPeriod"/>
            </a:pPr>
            <a:r>
              <a:rPr lang="en-US" sz="2400" dirty="0"/>
              <a:t>First prototype usually has </a:t>
            </a:r>
            <a:r>
              <a:rPr lang="en-US" sz="2400" u="sng" dirty="0"/>
              <a:t>low quality</a:t>
            </a:r>
            <a:r>
              <a:rPr lang="en-US" sz="2400" dirty="0"/>
              <a:t> code and </a:t>
            </a:r>
            <a:r>
              <a:rPr lang="en-US" sz="2400" u="sng" dirty="0"/>
              <a:t>maintainability</a:t>
            </a:r>
            <a:r>
              <a:rPr lang="en-US" sz="2400" dirty="0"/>
              <a:t> is weak</a:t>
            </a:r>
            <a:r>
              <a:rPr lang="tr-TR" sz="2400" dirty="0"/>
              <a:t> </a:t>
            </a:r>
            <a:r>
              <a:rPr lang="en-US" sz="2400" i="1" dirty="0">
                <a:solidFill>
                  <a:srgbClr val="00B0F0"/>
                </a:solidFill>
              </a:rPr>
              <a:t>(</a:t>
            </a:r>
            <a:r>
              <a:rPr lang="tr-TR" sz="2400" i="1" dirty="0" err="1">
                <a:solidFill>
                  <a:srgbClr val="00B0F0"/>
                </a:solidFill>
              </a:rPr>
              <a:t>creates</a:t>
            </a:r>
            <a:r>
              <a:rPr lang="tr-TR" sz="2400" i="1" dirty="0">
                <a:solidFill>
                  <a:srgbClr val="00B0F0"/>
                </a:solidFill>
              </a:rPr>
              <a:t> </a:t>
            </a:r>
            <a:r>
              <a:rPr lang="tr-TR" sz="2400" i="1" dirty="0">
                <a:solidFill>
                  <a:srgbClr val="00B0F0"/>
                </a:solidFill>
                <a:sym typeface="Wingdings" panose="05000000000000000000" pitchFamily="2" charset="2"/>
              </a:rPr>
              <a:t> </a:t>
            </a:r>
            <a:r>
              <a:rPr lang="en-US" sz="2400" i="1" dirty="0">
                <a:solidFill>
                  <a:srgbClr val="00B0F0"/>
                </a:solidFill>
              </a:rPr>
              <a:t>Quality problems)</a:t>
            </a:r>
          </a:p>
          <a:p>
            <a:pPr marL="971550" lvl="2" indent="-514350" algn="just">
              <a:buFont typeface="+mj-lt"/>
              <a:buAutoNum type="arabicPeriod"/>
            </a:pPr>
            <a:r>
              <a:rPr lang="en-US" sz="2400" dirty="0"/>
              <a:t>Software team </a:t>
            </a:r>
            <a:r>
              <a:rPr lang="en-US" sz="2400" u="sng" dirty="0"/>
              <a:t>often makes implementation </a:t>
            </a:r>
            <a:r>
              <a:rPr lang="en-US" sz="2400" dirty="0"/>
              <a:t>compromises </a:t>
            </a:r>
            <a:r>
              <a:rPr lang="en-US" sz="2400" u="sng" dirty="0"/>
              <a:t>in order to get the prototype working quickly </a:t>
            </a:r>
            <a:r>
              <a:rPr lang="en-US" sz="2400" i="1" dirty="0">
                <a:solidFill>
                  <a:srgbClr val="00B0F0"/>
                </a:solidFill>
              </a:rPr>
              <a:t>(</a:t>
            </a:r>
            <a:r>
              <a:rPr lang="tr-TR" sz="2400" i="1" dirty="0" err="1">
                <a:solidFill>
                  <a:srgbClr val="00B0F0"/>
                </a:solidFill>
              </a:rPr>
              <a:t>creates</a:t>
            </a:r>
            <a:r>
              <a:rPr lang="tr-TR" sz="2400" i="1" dirty="0">
                <a:solidFill>
                  <a:srgbClr val="00B0F0"/>
                </a:solidFill>
              </a:rPr>
              <a:t> </a:t>
            </a:r>
            <a:r>
              <a:rPr lang="tr-TR" sz="2400" i="1" dirty="0">
                <a:solidFill>
                  <a:srgbClr val="00B0F0"/>
                </a:solidFill>
                <a:sym typeface="Wingdings" panose="05000000000000000000" pitchFamily="2" charset="2"/>
              </a:rPr>
              <a:t> </a:t>
            </a:r>
            <a:r>
              <a:rPr lang="en-US" sz="2400" i="1" dirty="0">
                <a:solidFill>
                  <a:srgbClr val="00B0F0"/>
                </a:solidFill>
              </a:rPr>
              <a:t>Quality problems)</a:t>
            </a:r>
          </a:p>
          <a:p>
            <a:pPr marL="971550" lvl="2" indent="-514350" algn="just">
              <a:buFont typeface="+mj-lt"/>
              <a:buAutoNum type="arabicPeriod"/>
            </a:pPr>
            <a:r>
              <a:rPr lang="en-US" sz="2400" dirty="0"/>
              <a:t>The PL or OS </a:t>
            </a:r>
            <a:r>
              <a:rPr lang="tr-TR" sz="2400" dirty="0" err="1"/>
              <a:t>or</a:t>
            </a:r>
            <a:r>
              <a:rPr lang="tr-TR" sz="2400" dirty="0"/>
              <a:t> </a:t>
            </a:r>
            <a:r>
              <a:rPr lang="tr-TR" sz="2400" dirty="0" err="1"/>
              <a:t>algorithm</a:t>
            </a:r>
            <a:r>
              <a:rPr lang="tr-TR" sz="2400" dirty="0"/>
              <a:t> </a:t>
            </a:r>
            <a:r>
              <a:rPr lang="en-US" sz="2400" dirty="0"/>
              <a:t>chosen for the first prototype may </a:t>
            </a:r>
            <a:r>
              <a:rPr lang="en-US" sz="2400" u="sng" dirty="0"/>
              <a:t>not</a:t>
            </a:r>
            <a:r>
              <a:rPr lang="en-US" sz="2400" dirty="0"/>
              <a:t> be</a:t>
            </a:r>
            <a:r>
              <a:rPr lang="tr-TR" sz="2400" dirty="0"/>
              <a:t> </a:t>
            </a:r>
            <a:r>
              <a:rPr lang="en-US" sz="2400" dirty="0"/>
              <a:t>an </a:t>
            </a:r>
            <a:r>
              <a:rPr lang="en-US" sz="2400" u="sng" dirty="0"/>
              <a:t>app</a:t>
            </a:r>
            <a:r>
              <a:rPr lang="tr-TR" sz="2400" u="sng" dirty="0"/>
              <a:t>ropriate</a:t>
            </a:r>
            <a:r>
              <a:rPr lang="en-US" sz="2400" dirty="0"/>
              <a:t> one, </a:t>
            </a:r>
            <a:endParaRPr lang="tr-TR" sz="2400" dirty="0"/>
          </a:p>
          <a:p>
            <a:pPr marL="971550" lvl="2" indent="-514350" algn="just">
              <a:buFont typeface="+mj-lt"/>
              <a:buAutoNum type="arabicPeriod"/>
            </a:pPr>
            <a:r>
              <a:rPr lang="tr-TR" sz="2400" dirty="0"/>
              <a:t>B</a:t>
            </a:r>
            <a:r>
              <a:rPr lang="en-US" sz="2400" dirty="0" err="1"/>
              <a:t>ut</a:t>
            </a:r>
            <a:r>
              <a:rPr lang="en-US" sz="2400" dirty="0"/>
              <a:t> this non-ideal choice may become an integral</a:t>
            </a:r>
            <a:r>
              <a:rPr lang="tr-TR" sz="2400" dirty="0"/>
              <a:t> (</a:t>
            </a:r>
            <a:r>
              <a:rPr lang="tr-TR" sz="2400" dirty="0" err="1"/>
              <a:t>additional</a:t>
            </a:r>
            <a:r>
              <a:rPr lang="tr-TR" sz="2400" dirty="0"/>
              <a:t>/</a:t>
            </a:r>
            <a:r>
              <a:rPr lang="tr-TR" sz="2400" dirty="0" err="1"/>
              <a:t>incemental</a:t>
            </a:r>
            <a:r>
              <a:rPr lang="tr-TR" sz="2400" dirty="0"/>
              <a:t>)</a:t>
            </a:r>
            <a:r>
              <a:rPr lang="en-US" sz="2400" dirty="0"/>
              <a:t> part of the system and it may be employed in the next prototype as well.</a:t>
            </a:r>
          </a:p>
          <a:p>
            <a:pPr marL="971550" lvl="2" indent="-514350" algn="just">
              <a:buFont typeface="+mj-lt"/>
              <a:buAutoNum type="arabicPeriod"/>
            </a:pPr>
            <a:r>
              <a:rPr lang="en-US" sz="2400" dirty="0"/>
              <a:t>Project </a:t>
            </a:r>
            <a:r>
              <a:rPr lang="en-US" sz="2400" u="sng" dirty="0"/>
              <a:t>planning</a:t>
            </a:r>
            <a:r>
              <a:rPr lang="en-US" sz="2400" dirty="0"/>
              <a:t> is </a:t>
            </a:r>
            <a:r>
              <a:rPr lang="en-US" sz="2400" u="sng" dirty="0"/>
              <a:t>difficult</a:t>
            </a:r>
            <a:r>
              <a:rPr lang="en-US" sz="2400" dirty="0"/>
              <a:t> as we may not certainly know how many prototypes will be constructed.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0F65-9719-43FA-89A5-C0CFD1AC167D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50060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386626"/>
            <a:ext cx="10515600" cy="5790337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b="1" u="sng" dirty="0"/>
              <a:t>Note</a:t>
            </a:r>
            <a:r>
              <a:rPr lang="en-US" b="1" dirty="0"/>
              <a:t>: </a:t>
            </a:r>
            <a:r>
              <a:rPr lang="en-US" dirty="0"/>
              <a:t>Parts of some SE process activities like </a:t>
            </a:r>
            <a:r>
              <a:rPr lang="en-US" b="1" i="1" dirty="0">
                <a:solidFill>
                  <a:srgbClr val="FF0000"/>
                </a:solidFill>
              </a:rPr>
              <a:t>Testing</a:t>
            </a:r>
            <a:r>
              <a:rPr lang="en-US" dirty="0"/>
              <a:t>, </a:t>
            </a:r>
            <a:r>
              <a:rPr lang="en-US" b="1" i="1" dirty="0">
                <a:solidFill>
                  <a:srgbClr val="FF0000"/>
                </a:solidFill>
              </a:rPr>
              <a:t>will start earlier</a:t>
            </a:r>
            <a:r>
              <a:rPr lang="en-US" dirty="0"/>
              <a:t>, even when </a:t>
            </a:r>
            <a:r>
              <a:rPr lang="en-US" b="1" i="1" dirty="0">
                <a:solidFill>
                  <a:srgbClr val="FF0000"/>
                </a:solidFill>
              </a:rPr>
              <a:t>Communication-Requirements Gathering </a:t>
            </a:r>
            <a:r>
              <a:rPr lang="tr-TR" b="1" i="1" dirty="0" err="1">
                <a:solidFill>
                  <a:srgbClr val="FF0000"/>
                </a:solidFill>
              </a:rPr>
              <a:t>activites</a:t>
            </a:r>
            <a:r>
              <a:rPr lang="tr-TR" b="1" i="1" dirty="0">
                <a:solidFill>
                  <a:srgbClr val="FF0000"/>
                </a:solidFill>
              </a:rPr>
              <a:t> </a:t>
            </a:r>
            <a:r>
              <a:rPr lang="en-US" dirty="0"/>
              <a:t>is in progress, and </a:t>
            </a:r>
            <a:r>
              <a:rPr lang="en-US" b="1" i="1" dirty="0">
                <a:solidFill>
                  <a:srgbClr val="FF0000"/>
                </a:solidFill>
              </a:rPr>
              <a:t>goes in parallel </a:t>
            </a:r>
            <a:r>
              <a:rPr lang="en-US" dirty="0"/>
              <a:t>with other activities </a:t>
            </a:r>
            <a:r>
              <a:rPr lang="en-US" b="1" i="1" dirty="0">
                <a:solidFill>
                  <a:srgbClr val="FF0000"/>
                </a:solidFill>
              </a:rPr>
              <a:t>(Planning, Modelling, then, Coding) </a:t>
            </a:r>
            <a:r>
              <a:rPr lang="en-US" dirty="0"/>
              <a:t>and then it is completed after </a:t>
            </a:r>
            <a:r>
              <a:rPr lang="tr-TR" b="1" i="1" dirty="0">
                <a:solidFill>
                  <a:srgbClr val="FF0000"/>
                </a:solidFill>
              </a:rPr>
              <a:t>C</a:t>
            </a:r>
            <a:r>
              <a:rPr lang="en-US" b="1" i="1" dirty="0" err="1">
                <a:solidFill>
                  <a:srgbClr val="FF0000"/>
                </a:solidFill>
              </a:rPr>
              <a:t>oding</a:t>
            </a:r>
            <a:r>
              <a:rPr lang="en-US" dirty="0"/>
              <a:t> is finished.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b="1" u="sng" dirty="0"/>
              <a:t>Note</a:t>
            </a:r>
            <a:r>
              <a:rPr lang="en-US" b="1" dirty="0"/>
              <a:t>: </a:t>
            </a:r>
            <a:r>
              <a:rPr lang="en-US" dirty="0"/>
              <a:t>We may make use of </a:t>
            </a:r>
            <a:r>
              <a:rPr lang="en-US" b="1" i="1" dirty="0">
                <a:solidFill>
                  <a:srgbClr val="FF0000"/>
                </a:solidFill>
              </a:rPr>
              <a:t>commercial off-the staff (COTS) software components</a:t>
            </a:r>
            <a:r>
              <a:rPr lang="en-US" dirty="0"/>
              <a:t> developed by other vendors </a:t>
            </a:r>
            <a:r>
              <a:rPr lang="en-US" b="1" i="1" u="sng" dirty="0">
                <a:solidFill>
                  <a:srgbClr val="00B0F0"/>
                </a:solidFill>
              </a:rPr>
              <a:t>(Component-based development)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b="1" u="sng" dirty="0"/>
              <a:t>Note</a:t>
            </a:r>
            <a:r>
              <a:rPr lang="en-US" b="1" dirty="0"/>
              <a:t>: </a:t>
            </a:r>
            <a:r>
              <a:rPr lang="en-US" dirty="0"/>
              <a:t>We can </a:t>
            </a:r>
            <a:r>
              <a:rPr lang="tr-TR" b="1" i="1" dirty="0" err="1">
                <a:solidFill>
                  <a:srgbClr val="FF0000"/>
                </a:solidFill>
              </a:rPr>
              <a:t>use</a:t>
            </a:r>
            <a:r>
              <a:rPr lang="tr-TR" b="1" i="1" dirty="0">
                <a:solidFill>
                  <a:srgbClr val="FF0000"/>
                </a:solidFill>
              </a:rPr>
              <a:t> as </a:t>
            </a:r>
            <a:r>
              <a:rPr lang="en-US" b="1" i="1" dirty="0">
                <a:solidFill>
                  <a:srgbClr val="FF0000"/>
                </a:solidFill>
              </a:rPr>
              <a:t>source </a:t>
            </a:r>
            <a:r>
              <a:rPr lang="en-US" dirty="0"/>
              <a:t>modules development in previous projects.</a:t>
            </a:r>
            <a:r>
              <a:rPr lang="en-US" b="1" dirty="0"/>
              <a:t> </a:t>
            </a:r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0F65-9719-43FA-89A5-C0CFD1AC167D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19260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92360" y="1047154"/>
            <a:ext cx="11681926" cy="581084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200" b="1" dirty="0">
                <a:solidFill>
                  <a:srgbClr val="FF0000"/>
                </a:solidFill>
              </a:rPr>
              <a:t>1. </a:t>
            </a:r>
            <a:r>
              <a:rPr lang="en-US" sz="2200" b="1" u="sng" dirty="0">
                <a:solidFill>
                  <a:srgbClr val="FF0000"/>
                </a:solidFill>
              </a:rPr>
              <a:t>Divide and conquer</a:t>
            </a:r>
            <a:r>
              <a:rPr lang="en-US" sz="2200" b="1" dirty="0">
                <a:solidFill>
                  <a:srgbClr val="FF0000"/>
                </a:solidFill>
              </a:rPr>
              <a:t>.</a:t>
            </a:r>
            <a:endParaRPr lang="tr-TR" sz="2200" b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en-US" sz="2200" dirty="0"/>
              <a:t>Divide </a:t>
            </a:r>
            <a:r>
              <a:rPr lang="en-US" sz="2200" b="1" dirty="0"/>
              <a:t>big problems into smaller parts </a:t>
            </a:r>
            <a:r>
              <a:rPr lang="en-US" sz="2200" dirty="0"/>
              <a:t>such that </a:t>
            </a:r>
            <a:r>
              <a:rPr lang="en-US" sz="2200" b="1" dirty="0"/>
              <a:t>each part delivers </a:t>
            </a:r>
            <a:r>
              <a:rPr lang="en-US" sz="2200" dirty="0"/>
              <a:t>some</a:t>
            </a:r>
            <a:r>
              <a:rPr lang="tr-TR" sz="2200" dirty="0"/>
              <a:t> </a:t>
            </a:r>
            <a:r>
              <a:rPr lang="en-US" sz="2200" b="1" dirty="0"/>
              <a:t>distinct functionally</a:t>
            </a:r>
            <a:r>
              <a:rPr lang="en-US" sz="2200" dirty="0"/>
              <a:t>, that can be </a:t>
            </a:r>
            <a:r>
              <a:rPr lang="en-US" sz="2200" b="1" dirty="0"/>
              <a:t>developed and tested independently</a:t>
            </a:r>
            <a:r>
              <a:rPr lang="en-US" sz="2200" dirty="0"/>
              <a:t>.</a:t>
            </a:r>
            <a:endParaRPr lang="tr-TR" sz="2200" dirty="0"/>
          </a:p>
          <a:p>
            <a:pPr marL="0" indent="0" algn="just">
              <a:buNone/>
            </a:pPr>
            <a:r>
              <a:rPr lang="tr-TR" sz="2200" b="1" dirty="0">
                <a:solidFill>
                  <a:srgbClr val="FF0000"/>
                </a:solidFill>
              </a:rPr>
              <a:t>2. </a:t>
            </a:r>
            <a:r>
              <a:rPr lang="en-US" sz="2200" b="1" dirty="0">
                <a:solidFill>
                  <a:srgbClr val="FF0000"/>
                </a:solidFill>
              </a:rPr>
              <a:t>Understand and use </a:t>
            </a:r>
            <a:r>
              <a:rPr lang="en-US" sz="2200" b="1" u="sng" dirty="0">
                <a:solidFill>
                  <a:srgbClr val="FF0000"/>
                </a:solidFill>
              </a:rPr>
              <a:t>abstraction</a:t>
            </a:r>
            <a:r>
              <a:rPr lang="en-US" sz="2200" b="1" dirty="0">
                <a:solidFill>
                  <a:srgbClr val="FF0000"/>
                </a:solidFill>
              </a:rPr>
              <a:t>.</a:t>
            </a:r>
            <a:endParaRPr lang="tr-TR" sz="2200" b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en-US" sz="2200" b="1" dirty="0"/>
              <a:t>In analysis and design</a:t>
            </a:r>
            <a:r>
              <a:rPr lang="en-US" sz="2200" dirty="0"/>
              <a:t>, we </a:t>
            </a:r>
            <a:r>
              <a:rPr lang="en-US" sz="2200" b="1" dirty="0"/>
              <a:t>begin with models </a:t>
            </a:r>
            <a:r>
              <a:rPr lang="en-US" sz="2200" dirty="0"/>
              <a:t>that represent </a:t>
            </a:r>
            <a:r>
              <a:rPr lang="en-US" sz="2200" b="1" dirty="0"/>
              <a:t>high levels of abstraction </a:t>
            </a:r>
            <a:r>
              <a:rPr lang="en-US" sz="2200" dirty="0"/>
              <a:t>(</a:t>
            </a:r>
            <a:r>
              <a:rPr lang="tr-TR" sz="2200" dirty="0" err="1"/>
              <a:t>no</a:t>
            </a:r>
            <a:r>
              <a:rPr lang="tr-TR" sz="2200" dirty="0"/>
              <a:t> </a:t>
            </a:r>
            <a:r>
              <a:rPr lang="en-US" sz="2200" dirty="0"/>
              <a:t>details discussed) and we </a:t>
            </a:r>
            <a:r>
              <a:rPr lang="en-US" sz="2200" b="1" dirty="0"/>
              <a:t>improve those models into lower levels of abstraction</a:t>
            </a:r>
            <a:r>
              <a:rPr lang="tr-TR" sz="2200" b="1" dirty="0"/>
              <a:t>.</a:t>
            </a:r>
          </a:p>
          <a:p>
            <a:pPr marL="0" indent="0" algn="just">
              <a:buNone/>
            </a:pPr>
            <a:r>
              <a:rPr lang="tr-TR" sz="2200" b="1" dirty="0">
                <a:solidFill>
                  <a:srgbClr val="FF0000"/>
                </a:solidFill>
              </a:rPr>
              <a:t>3. </a:t>
            </a:r>
            <a:r>
              <a:rPr lang="en-US" sz="2200" b="1" dirty="0">
                <a:solidFill>
                  <a:srgbClr val="FF0000"/>
                </a:solidFill>
              </a:rPr>
              <a:t>Go for </a:t>
            </a:r>
            <a:r>
              <a:rPr lang="en-US" sz="2200" b="1" u="sng" dirty="0">
                <a:solidFill>
                  <a:srgbClr val="FF0000"/>
                </a:solidFill>
              </a:rPr>
              <a:t>consistency</a:t>
            </a:r>
            <a:r>
              <a:rPr lang="tr-TR" sz="2200" b="1" dirty="0">
                <a:solidFill>
                  <a:srgbClr val="FF0000"/>
                </a:solidFill>
              </a:rPr>
              <a:t>: </a:t>
            </a:r>
            <a:r>
              <a:rPr lang="tr-TR" sz="2200" b="1" i="1" dirty="0"/>
              <a:t>(</a:t>
            </a:r>
            <a:r>
              <a:rPr lang="en-US" sz="2200" b="1" i="1" dirty="0"/>
              <a:t>e.g. Web application development: menu options should be consistent on all pages, color scheme must be consistent, icons used must be consistent</a:t>
            </a:r>
            <a:r>
              <a:rPr lang="tr-TR" sz="2200" b="1" i="1" dirty="0"/>
              <a:t>)</a:t>
            </a:r>
            <a:r>
              <a:rPr lang="en-US" sz="2200" b="1" i="1" dirty="0"/>
              <a:t>.</a:t>
            </a:r>
            <a:endParaRPr lang="tr-TR" sz="2200" b="1" i="1" dirty="0"/>
          </a:p>
          <a:p>
            <a:pPr marL="0" indent="0" algn="just">
              <a:buNone/>
            </a:pPr>
            <a:r>
              <a:rPr lang="tr-TR" sz="2200" b="1" dirty="0">
                <a:solidFill>
                  <a:srgbClr val="FF0000"/>
                </a:solidFill>
              </a:rPr>
              <a:t>4. </a:t>
            </a:r>
            <a:r>
              <a:rPr lang="en-US" sz="2200" b="1" dirty="0">
                <a:solidFill>
                  <a:srgbClr val="FF0000"/>
                </a:solidFill>
              </a:rPr>
              <a:t>Focus on the </a:t>
            </a:r>
            <a:r>
              <a:rPr lang="en-US" sz="2200" b="1" u="sng" dirty="0">
                <a:solidFill>
                  <a:srgbClr val="FF0000"/>
                </a:solidFill>
              </a:rPr>
              <a:t>information </a:t>
            </a:r>
            <a:r>
              <a:rPr lang="en-US" sz="2200" b="1" u="sng" dirty="0" err="1">
                <a:solidFill>
                  <a:srgbClr val="FF0000"/>
                </a:solidFill>
              </a:rPr>
              <a:t>tran</a:t>
            </a:r>
            <a:r>
              <a:rPr lang="tr-TR" sz="2200" b="1" u="sng" dirty="0">
                <a:solidFill>
                  <a:srgbClr val="FF0000"/>
                </a:solidFill>
              </a:rPr>
              <a:t>s</a:t>
            </a:r>
            <a:r>
              <a:rPr lang="en-US" sz="2200" b="1" u="sng" dirty="0" err="1">
                <a:solidFill>
                  <a:srgbClr val="FF0000"/>
                </a:solidFill>
              </a:rPr>
              <a:t>fer</a:t>
            </a:r>
            <a:r>
              <a:rPr lang="tr-TR" sz="2200" b="1" u="sng" dirty="0">
                <a:solidFill>
                  <a:srgbClr val="FF0000"/>
                </a:solidFill>
              </a:rPr>
              <a:t>:</a:t>
            </a:r>
            <a:endParaRPr lang="en-US" sz="2200" b="1" u="sng" dirty="0">
              <a:solidFill>
                <a:srgbClr val="FF0000"/>
              </a:solidFill>
            </a:endParaRPr>
          </a:p>
          <a:p>
            <a:pPr marL="742950" lvl="2" indent="-285750" algn="just"/>
            <a:r>
              <a:rPr lang="en-US" sz="2200" dirty="0"/>
              <a:t>from OS </a:t>
            </a:r>
            <a:r>
              <a:rPr lang="tr-TR" sz="2200" dirty="0" err="1"/>
              <a:t>to</a:t>
            </a:r>
            <a:r>
              <a:rPr lang="tr-TR" sz="2200" dirty="0"/>
              <a:t> </a:t>
            </a:r>
            <a:r>
              <a:rPr lang="en-US" sz="2200" dirty="0"/>
              <a:t>the application</a:t>
            </a:r>
          </a:p>
          <a:p>
            <a:pPr marL="742950" lvl="2" indent="-285750" algn="just"/>
            <a:r>
              <a:rPr lang="en-US" sz="2200" dirty="0"/>
              <a:t>from end user to GUI</a:t>
            </a:r>
          </a:p>
          <a:p>
            <a:pPr marL="742950" lvl="2" indent="-285750" algn="just"/>
            <a:r>
              <a:rPr lang="en-US" sz="2200" dirty="0"/>
              <a:t>from </a:t>
            </a:r>
            <a:r>
              <a:rPr lang="tr-TR" sz="2200" dirty="0"/>
              <a:t>DB</a:t>
            </a:r>
            <a:r>
              <a:rPr lang="en-US" sz="2200" dirty="0"/>
              <a:t> to end user, …</a:t>
            </a:r>
          </a:p>
          <a:p>
            <a:pPr marL="742950" lvl="2" indent="-285750" algn="just"/>
            <a:r>
              <a:rPr lang="en-US" sz="2200" dirty="0"/>
              <a:t>from one module to another, </a:t>
            </a:r>
            <a:r>
              <a:rPr lang="tr-TR" sz="2200" dirty="0"/>
              <a:t>…</a:t>
            </a:r>
          </a:p>
          <a:p>
            <a:pPr marL="457200" lvl="2" indent="0" algn="just">
              <a:buNone/>
            </a:pPr>
            <a:r>
              <a:rPr lang="tr-TR" sz="2200" b="1" dirty="0"/>
              <a:t>NOTE: </a:t>
            </a:r>
            <a:r>
              <a:rPr lang="en-US" sz="2200" b="1" dirty="0"/>
              <a:t>Danger:</a:t>
            </a:r>
            <a:r>
              <a:rPr lang="en-US" sz="2200" dirty="0"/>
              <a:t> omission, ambiguity, error</a:t>
            </a:r>
            <a:r>
              <a:rPr lang="tr-TR" sz="2200" dirty="0"/>
              <a:t>, …</a:t>
            </a:r>
          </a:p>
          <a:p>
            <a:pPr marL="457200" lvl="2" indent="0" algn="just">
              <a:buNone/>
            </a:pPr>
            <a:r>
              <a:rPr lang="tr-TR" sz="2200" b="1" dirty="0"/>
              <a:t>NOTE: </a:t>
            </a:r>
            <a:r>
              <a:rPr lang="tr-TR" sz="2200" dirty="0"/>
              <a:t>P</a:t>
            </a:r>
            <a:r>
              <a:rPr lang="en-US" sz="2200" dirty="0"/>
              <a:t>ay </a:t>
            </a:r>
            <a:r>
              <a:rPr lang="en-US" sz="2200" b="1" dirty="0">
                <a:solidFill>
                  <a:srgbClr val="FF0000"/>
                </a:solidFill>
              </a:rPr>
              <a:t>special attention to the analysis, design, construction and testing of </a:t>
            </a:r>
            <a:r>
              <a:rPr lang="en-US" sz="2200" b="1" u="sng" dirty="0">
                <a:solidFill>
                  <a:srgbClr val="FF0000"/>
                </a:solidFill>
              </a:rPr>
              <a:t>interfaces</a:t>
            </a:r>
            <a:r>
              <a:rPr lang="en-US" sz="2200" b="1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4" name="Dikdörtgen 3"/>
          <p:cNvSpPr/>
          <p:nvPr/>
        </p:nvSpPr>
        <p:spPr>
          <a:xfrm>
            <a:off x="697274" y="139567"/>
            <a:ext cx="107352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/>
              <a:t>SE Principles that Guide Practice [Ch#7, Pressman ed.9]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0F65-9719-43FA-89A5-C0CFD1AC167D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37118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29785" y="748493"/>
            <a:ext cx="10888022" cy="553724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b="1" u="sng" dirty="0">
                <a:solidFill>
                  <a:srgbClr val="FF0000"/>
                </a:solidFill>
              </a:rPr>
              <a:t>5. </a:t>
            </a:r>
            <a:r>
              <a:rPr lang="en-US" sz="2400" b="1" u="sng" dirty="0">
                <a:solidFill>
                  <a:srgbClr val="FF0000"/>
                </a:solidFill>
              </a:rPr>
              <a:t>Build software modularly</a:t>
            </a:r>
          </a:p>
          <a:p>
            <a:pPr algn="just"/>
            <a:r>
              <a:rPr lang="en-US" sz="2400" dirty="0"/>
              <a:t>This is needed to realize the </a:t>
            </a:r>
            <a:r>
              <a:rPr lang="en-US" sz="2400" b="1" dirty="0"/>
              <a:t>first principle (divide)</a:t>
            </a:r>
          </a:p>
          <a:p>
            <a:pPr algn="just"/>
            <a:r>
              <a:rPr lang="en-US" sz="2400" b="1" dirty="0"/>
              <a:t>Modularity should be effective: </a:t>
            </a:r>
            <a:r>
              <a:rPr lang="en-US" sz="2400" b="1" dirty="0">
                <a:solidFill>
                  <a:srgbClr val="FF0000"/>
                </a:solidFill>
              </a:rPr>
              <a:t>each module should focus </a:t>
            </a:r>
            <a:r>
              <a:rPr lang="en-US" sz="2400" dirty="0"/>
              <a:t>on one well-con</a:t>
            </a:r>
            <a:r>
              <a:rPr lang="tr-TR" sz="2400" dirty="0" err="1"/>
              <a:t>strained</a:t>
            </a:r>
            <a:r>
              <a:rPr lang="tr-TR" sz="2400" dirty="0"/>
              <a:t> </a:t>
            </a:r>
            <a:r>
              <a:rPr lang="en-US" sz="2400" dirty="0"/>
              <a:t>feature of the system.</a:t>
            </a:r>
          </a:p>
          <a:p>
            <a:pPr algn="just"/>
            <a:r>
              <a:rPr lang="en-US" sz="2400" b="1" dirty="0"/>
              <a:t>Modules should be interconnected </a:t>
            </a:r>
            <a:r>
              <a:rPr lang="en-US" sz="2400" dirty="0"/>
              <a:t>in a relatively simple manner, </a:t>
            </a:r>
            <a:endParaRPr lang="tr-TR" sz="2400" dirty="0"/>
          </a:p>
          <a:p>
            <a:pPr algn="just"/>
            <a:r>
              <a:rPr lang="tr-TR" sz="2400" b="1" dirty="0"/>
              <a:t>E</a:t>
            </a:r>
            <a:r>
              <a:rPr lang="en-US" sz="2400" b="1" dirty="0" err="1"/>
              <a:t>ach</a:t>
            </a:r>
            <a:r>
              <a:rPr lang="en-US" sz="2400" b="1" dirty="0"/>
              <a:t> module should exhibit low co</a:t>
            </a:r>
            <a:r>
              <a:rPr lang="tr-TR" sz="2400" b="1" dirty="0"/>
              <a:t>u</a:t>
            </a:r>
            <a:r>
              <a:rPr lang="en-US" sz="2400" b="1" dirty="0" err="1"/>
              <a:t>pling</a:t>
            </a:r>
            <a:r>
              <a:rPr lang="en-US" sz="2400" b="1" dirty="0"/>
              <a:t> </a:t>
            </a:r>
            <a:r>
              <a:rPr lang="en-US" sz="2400" dirty="0"/>
              <a:t>to other modules, data sources, peripherals.</a:t>
            </a:r>
          </a:p>
          <a:p>
            <a:pPr marL="0" indent="0" algn="just">
              <a:buNone/>
            </a:pPr>
            <a:r>
              <a:rPr lang="tr-TR" sz="2400" b="1" u="sng" dirty="0">
                <a:solidFill>
                  <a:srgbClr val="FF0000"/>
                </a:solidFill>
              </a:rPr>
              <a:t>6. C</a:t>
            </a:r>
            <a:r>
              <a:rPr lang="en-US" sz="2400" b="1" u="sng" dirty="0">
                <a:solidFill>
                  <a:srgbClr val="FF0000"/>
                </a:solidFill>
              </a:rPr>
              <a:t>ode for patterns</a:t>
            </a:r>
          </a:p>
          <a:p>
            <a:pPr algn="just"/>
            <a:r>
              <a:rPr lang="en-US" sz="2400" dirty="0"/>
              <a:t>Reuse modules / patterns from earlier projects if possible</a:t>
            </a:r>
          </a:p>
          <a:p>
            <a:pPr algn="just"/>
            <a:r>
              <a:rPr lang="en-US" sz="2400" dirty="0"/>
              <a:t>Also, if we see that a part of our system is similar to a part of another system developed before, we can learn problems </a:t>
            </a:r>
            <a:r>
              <a:rPr lang="tr-TR" sz="2400" dirty="0" err="1"/>
              <a:t>encountered</a:t>
            </a:r>
            <a:r>
              <a:rPr lang="en-US" sz="2400" dirty="0"/>
              <a:t> and how those problems were solved, without having to go through similar problems again.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0F65-9719-43FA-89A5-C0CFD1AC167D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24421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29364" y="1022468"/>
            <a:ext cx="10515600" cy="3761480"/>
          </a:xfrm>
        </p:spPr>
        <p:txBody>
          <a:bodyPr/>
          <a:lstStyle/>
          <a:p>
            <a:pPr marL="514350" indent="-514350" algn="just">
              <a:buAutoNum type="arabicPeriod" startAt="7"/>
            </a:pPr>
            <a:r>
              <a:rPr lang="en-US" sz="2400" b="1" u="sng" dirty="0">
                <a:solidFill>
                  <a:srgbClr val="FF0000"/>
                </a:solidFill>
              </a:rPr>
              <a:t>Characterize the problem and its solution from different perspectives:</a:t>
            </a:r>
          </a:p>
          <a:p>
            <a:pPr lvl="1" algn="just"/>
            <a:r>
              <a:rPr lang="en-US" dirty="0"/>
              <a:t>This way, greater insight will be achieved into the problem</a:t>
            </a:r>
          </a:p>
          <a:p>
            <a:pPr lvl="1" algn="just"/>
            <a:r>
              <a:rPr lang="en-US" dirty="0"/>
              <a:t>errors / omissions can be avoided</a:t>
            </a:r>
            <a:r>
              <a:rPr lang="en-US" b="1" dirty="0"/>
              <a:t> </a:t>
            </a:r>
            <a:r>
              <a:rPr lang="en-US" b="1" i="1" dirty="0">
                <a:solidFill>
                  <a:schemeClr val="accent1"/>
                </a:solidFill>
              </a:rPr>
              <a:t>(</a:t>
            </a:r>
            <a:r>
              <a:rPr lang="en-US" b="1" i="1" dirty="0" err="1">
                <a:solidFill>
                  <a:schemeClr val="accent1"/>
                </a:solidFill>
              </a:rPr>
              <a:t>e.g.requirements</a:t>
            </a:r>
            <a:r>
              <a:rPr lang="en-US" b="1" i="1" dirty="0">
                <a:solidFill>
                  <a:schemeClr val="accent1"/>
                </a:solidFill>
              </a:rPr>
              <a:t> design: scenarios, state diagrams, …. )</a:t>
            </a:r>
          </a:p>
          <a:p>
            <a:pPr marL="514350" indent="-514350" algn="just">
              <a:buFont typeface="Arial" panose="020B0604020202020204" pitchFamily="34" charset="0"/>
              <a:buAutoNum type="arabicPeriod" startAt="7"/>
            </a:pPr>
            <a:r>
              <a:rPr lang="en-US" sz="2400" b="1" u="sng" dirty="0">
                <a:solidFill>
                  <a:srgbClr val="FF0000"/>
                </a:solidFill>
              </a:rPr>
              <a:t>Remember: someone will maintain the software.</a:t>
            </a:r>
          </a:p>
          <a:p>
            <a:pPr lvl="1" algn="just"/>
            <a:r>
              <a:rPr lang="en-US" dirty="0"/>
              <a:t>For correcting defects, or making enhancements due to customer requests </a:t>
            </a:r>
            <a:r>
              <a:rPr lang="en-US" b="1" i="1" dirty="0">
                <a:solidFill>
                  <a:schemeClr val="accent1"/>
                </a:solidFill>
              </a:rPr>
              <a:t>(Maintainability, react quickly and correctly)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0F65-9719-43FA-89A5-C0CFD1AC167D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8731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15623" y="1336012"/>
            <a:ext cx="11357837" cy="5020338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tr-TR" sz="2400" b="1" u="sng" dirty="0" err="1">
                <a:solidFill>
                  <a:srgbClr val="FF0000"/>
                </a:solidFill>
              </a:rPr>
              <a:t>Need</a:t>
            </a:r>
            <a:r>
              <a:rPr lang="tr-TR" sz="2400" b="1" u="sng" dirty="0">
                <a:solidFill>
                  <a:srgbClr val="FF0000"/>
                </a:solidFill>
              </a:rPr>
              <a:t> </a:t>
            </a:r>
            <a:r>
              <a:rPr lang="tr-TR" sz="2400" b="1" u="sng" dirty="0" err="1">
                <a:solidFill>
                  <a:srgbClr val="FF0000"/>
                </a:solidFill>
              </a:rPr>
              <a:t>to</a:t>
            </a:r>
            <a:r>
              <a:rPr lang="tr-TR" sz="2400" b="1" u="sng" dirty="0">
                <a:solidFill>
                  <a:srgbClr val="FF0000"/>
                </a:solidFill>
              </a:rPr>
              <a:t> u</a:t>
            </a:r>
            <a:r>
              <a:rPr lang="en-US" sz="2400" b="1" u="sng" dirty="0" err="1">
                <a:solidFill>
                  <a:srgbClr val="FF0000"/>
                </a:solidFill>
              </a:rPr>
              <a:t>nderstand</a:t>
            </a:r>
            <a:r>
              <a:rPr lang="en-US" sz="2400" dirty="0"/>
              <a:t> </a:t>
            </a:r>
            <a:r>
              <a:rPr lang="tr-TR" sz="2400" dirty="0" err="1"/>
              <a:t>well</a:t>
            </a:r>
            <a:r>
              <a:rPr lang="tr-TR" sz="2400" dirty="0"/>
              <a:t> </a:t>
            </a:r>
            <a:r>
              <a:rPr lang="en-US" sz="2400" dirty="0"/>
              <a:t>the </a:t>
            </a:r>
            <a:r>
              <a:rPr lang="en-US" sz="2400" b="1" u="sng" dirty="0">
                <a:solidFill>
                  <a:srgbClr val="FF0000"/>
                </a:solidFill>
              </a:rPr>
              <a:t>scope</a:t>
            </a:r>
            <a:r>
              <a:rPr lang="en-US" sz="2400" dirty="0"/>
              <a:t> of the project.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b="1" u="sng" dirty="0">
                <a:solidFill>
                  <a:srgbClr val="FF0000"/>
                </a:solidFill>
              </a:rPr>
              <a:t>Involve stakeholders</a:t>
            </a:r>
            <a:r>
              <a:rPr lang="en-US" sz="2400" dirty="0"/>
              <a:t> in the planning activity (</a:t>
            </a:r>
            <a:r>
              <a:rPr lang="en-US" sz="2400" dirty="0" err="1"/>
              <a:t>bcz</a:t>
            </a:r>
            <a:r>
              <a:rPr lang="en-US" sz="2400" dirty="0"/>
              <a:t>. they define constraints and priorities)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dirty="0"/>
              <a:t>Recognize that </a:t>
            </a:r>
            <a:r>
              <a:rPr lang="en-US" sz="2400" b="1" u="sng" dirty="0">
                <a:solidFill>
                  <a:srgbClr val="FF0000"/>
                </a:solidFill>
              </a:rPr>
              <a:t>planning</a:t>
            </a:r>
            <a:r>
              <a:rPr lang="en-US" sz="2400" dirty="0"/>
              <a:t> is </a:t>
            </a:r>
            <a:r>
              <a:rPr lang="en-US" sz="2400" b="1" u="sng" dirty="0">
                <a:solidFill>
                  <a:srgbClr val="FF0000"/>
                </a:solidFill>
              </a:rPr>
              <a:t>iterative</a:t>
            </a:r>
            <a:endParaRPr lang="en-US" sz="2400" b="1" dirty="0">
              <a:solidFill>
                <a:srgbClr val="FF0000"/>
              </a:solidFill>
            </a:endParaRPr>
          </a:p>
          <a:p>
            <a:pPr lvl="1" algn="just"/>
            <a:r>
              <a:rPr lang="en-US" dirty="0">
                <a:solidFill>
                  <a:schemeClr val="accent1"/>
                </a:solidFill>
              </a:rPr>
              <a:t>The project plan </a:t>
            </a:r>
            <a:r>
              <a:rPr lang="en-US" b="1" u="sng" dirty="0">
                <a:solidFill>
                  <a:schemeClr val="accent1"/>
                </a:solidFill>
              </a:rPr>
              <a:t>must be able to accommodate changes</a:t>
            </a:r>
          </a:p>
          <a:p>
            <a:pPr lvl="1" algn="just"/>
            <a:r>
              <a:rPr lang="en-US" b="1" u="sng" dirty="0">
                <a:solidFill>
                  <a:schemeClr val="accent1"/>
                </a:solidFill>
              </a:rPr>
              <a:t>In prototyping</a:t>
            </a:r>
            <a:r>
              <a:rPr lang="en-US" dirty="0">
                <a:solidFill>
                  <a:schemeClr val="accent1"/>
                </a:solidFill>
              </a:rPr>
              <a:t>, we have to </a:t>
            </a:r>
            <a:r>
              <a:rPr lang="en-US" b="1" u="sng" dirty="0" err="1">
                <a:solidFill>
                  <a:schemeClr val="accent1"/>
                </a:solidFill>
              </a:rPr>
              <a:t>replan</a:t>
            </a:r>
            <a:r>
              <a:rPr lang="en-US" dirty="0">
                <a:solidFill>
                  <a:schemeClr val="accent1"/>
                </a:solidFill>
              </a:rPr>
              <a:t> according to </a:t>
            </a:r>
            <a:r>
              <a:rPr lang="en-US" b="1" u="sng" dirty="0">
                <a:solidFill>
                  <a:schemeClr val="accent1"/>
                </a:solidFill>
              </a:rPr>
              <a:t>feedback</a:t>
            </a:r>
            <a:r>
              <a:rPr lang="en-US" dirty="0">
                <a:solidFill>
                  <a:schemeClr val="accent1"/>
                </a:solidFill>
              </a:rPr>
              <a:t> that comes from the customer / end users</a:t>
            </a:r>
          </a:p>
          <a:p>
            <a:pPr marL="514350" indent="-514350" algn="just">
              <a:buAutoNum type="arabicPeriod" startAt="4"/>
            </a:pPr>
            <a:r>
              <a:rPr lang="en-US" sz="2400" b="1" u="sng" dirty="0">
                <a:solidFill>
                  <a:srgbClr val="FF0000"/>
                </a:solidFill>
              </a:rPr>
              <a:t>Estimates are</a:t>
            </a:r>
            <a:r>
              <a:rPr lang="en-US" sz="2400" dirty="0"/>
              <a:t> based on </a:t>
            </a:r>
            <a:r>
              <a:rPr lang="en-US" sz="2400" b="1" u="sng" dirty="0">
                <a:solidFill>
                  <a:srgbClr val="FF0000"/>
                </a:solidFill>
              </a:rPr>
              <a:t>what you know</a:t>
            </a:r>
          </a:p>
          <a:p>
            <a:pPr marL="514350" indent="-514350" algn="just">
              <a:buAutoNum type="arabicPeriod" startAt="4"/>
            </a:pPr>
            <a:r>
              <a:rPr lang="en-US" sz="2400" b="1" u="sng" dirty="0">
                <a:solidFill>
                  <a:srgbClr val="FF0000"/>
                </a:solidFill>
              </a:rPr>
              <a:t>Consider risks </a:t>
            </a:r>
            <a:r>
              <a:rPr lang="en-US" sz="2400" dirty="0"/>
              <a:t>as you define the plan.</a:t>
            </a:r>
          </a:p>
          <a:p>
            <a:pPr lvl="1" algn="just"/>
            <a:r>
              <a:rPr lang="en-US" b="1" u="sng" dirty="0">
                <a:solidFill>
                  <a:schemeClr val="accent1"/>
                </a:solidFill>
              </a:rPr>
              <a:t>If there are risks </a:t>
            </a:r>
            <a:r>
              <a:rPr lang="en-US" dirty="0">
                <a:solidFill>
                  <a:schemeClr val="accent1"/>
                </a:solidFill>
              </a:rPr>
              <a:t>with high probability causing high impact, </a:t>
            </a:r>
            <a:r>
              <a:rPr lang="en-US" b="1" u="sng" dirty="0">
                <a:solidFill>
                  <a:schemeClr val="accent1"/>
                </a:solidFill>
              </a:rPr>
              <a:t>contingency planning is needed</a:t>
            </a:r>
            <a:r>
              <a:rPr lang="en-US" dirty="0">
                <a:solidFill>
                  <a:schemeClr val="accent1"/>
                </a:solidFill>
              </a:rPr>
              <a:t> and</a:t>
            </a:r>
            <a:r>
              <a:rPr lang="tr-TR" dirty="0">
                <a:solidFill>
                  <a:schemeClr val="accent1"/>
                </a:solidFill>
              </a:rPr>
              <a:t>,</a:t>
            </a:r>
            <a:endParaRPr lang="en-US" dirty="0">
              <a:solidFill>
                <a:schemeClr val="accent1"/>
              </a:solidFill>
            </a:endParaRPr>
          </a:p>
          <a:p>
            <a:pPr lvl="1" algn="just"/>
            <a:r>
              <a:rPr lang="en-US" dirty="0">
                <a:solidFill>
                  <a:schemeClr val="accent1"/>
                </a:solidFill>
              </a:rPr>
              <a:t>you </a:t>
            </a:r>
            <a:r>
              <a:rPr lang="en-US" b="1" u="sng" dirty="0">
                <a:solidFill>
                  <a:schemeClr val="accent1"/>
                </a:solidFill>
              </a:rPr>
              <a:t>should know how to act in</a:t>
            </a:r>
            <a:r>
              <a:rPr lang="en-US" dirty="0">
                <a:solidFill>
                  <a:schemeClr val="accent1"/>
                </a:solidFill>
              </a:rPr>
              <a:t> such cases</a:t>
            </a:r>
          </a:p>
        </p:txBody>
      </p:sp>
      <p:sp>
        <p:nvSpPr>
          <p:cNvPr id="4" name="Dikdörtgen 3"/>
          <p:cNvSpPr/>
          <p:nvPr/>
        </p:nvSpPr>
        <p:spPr>
          <a:xfrm>
            <a:off x="462975" y="345335"/>
            <a:ext cx="527740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4400" b="1" dirty="0">
                <a:solidFill>
                  <a:srgbClr val="FF0000"/>
                </a:solidFill>
              </a:rPr>
              <a:t>SE Planning Principles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0F65-9719-43FA-89A5-C0CFD1AC167D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082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386626"/>
            <a:ext cx="10515600" cy="5790337"/>
          </a:xfrm>
        </p:spPr>
        <p:txBody>
          <a:bodyPr>
            <a:normAutofit/>
          </a:bodyPr>
          <a:lstStyle/>
          <a:p>
            <a:pPr marL="514350" indent="-514350">
              <a:buAutoNum type="arabicPeriod" startAt="6"/>
            </a:pPr>
            <a:r>
              <a:rPr lang="en-US" sz="2600" dirty="0"/>
              <a:t>Be </a:t>
            </a:r>
            <a:r>
              <a:rPr lang="en-US" sz="2400" b="1" u="sng" dirty="0">
                <a:solidFill>
                  <a:srgbClr val="FF0000"/>
                </a:solidFill>
              </a:rPr>
              <a:t>realistic</a:t>
            </a:r>
          </a:p>
          <a:p>
            <a:pPr lvl="1"/>
            <a:r>
              <a:rPr lang="tr-TR" sz="2200" dirty="0"/>
              <a:t>C</a:t>
            </a:r>
            <a:r>
              <a:rPr lang="en-US" sz="2200" dirty="0" err="1"/>
              <a:t>hanges</a:t>
            </a:r>
            <a:r>
              <a:rPr lang="en-US" sz="2200" dirty="0"/>
              <a:t> will occur</a:t>
            </a:r>
          </a:p>
          <a:p>
            <a:pPr lvl="1"/>
            <a:r>
              <a:rPr lang="tr-TR" sz="2200" dirty="0"/>
              <a:t>P</a:t>
            </a:r>
            <a:r>
              <a:rPr lang="en-US" sz="2200" dirty="0" err="1"/>
              <a:t>eople</a:t>
            </a:r>
            <a:r>
              <a:rPr lang="en-US" sz="2200" dirty="0"/>
              <a:t> will get in, or they will need breaks from work</a:t>
            </a:r>
          </a:p>
          <a:p>
            <a:pPr marL="514350" indent="-514350">
              <a:buAutoNum type="arabicPeriod" startAt="7"/>
            </a:pPr>
            <a:r>
              <a:rPr lang="tr-TR" sz="2400" b="1" u="sng" dirty="0" err="1">
                <a:solidFill>
                  <a:srgbClr val="FF0000"/>
                </a:solidFill>
              </a:rPr>
              <a:t>Arrange</a:t>
            </a:r>
            <a:r>
              <a:rPr lang="en-US" sz="2400" b="1" u="sng" dirty="0">
                <a:solidFill>
                  <a:srgbClr val="FF0000"/>
                </a:solidFill>
              </a:rPr>
              <a:t> granularity </a:t>
            </a:r>
            <a:r>
              <a:rPr lang="en-US" sz="2600" dirty="0"/>
              <a:t>as you define the plan</a:t>
            </a:r>
          </a:p>
          <a:p>
            <a:pPr lvl="1"/>
            <a:r>
              <a:rPr lang="en-US" sz="2200" b="1" dirty="0"/>
              <a:t>Granularity-&gt;level of detail</a:t>
            </a:r>
          </a:p>
          <a:p>
            <a:pPr lvl="1"/>
            <a:r>
              <a:rPr lang="en-US" b="1" dirty="0"/>
              <a:t>high-granularity plan</a:t>
            </a:r>
            <a:r>
              <a:rPr lang="tr-TR" b="1" dirty="0"/>
              <a:t> </a:t>
            </a:r>
            <a:r>
              <a:rPr lang="tr-TR" b="1" u="sng" dirty="0">
                <a:solidFill>
                  <a:srgbClr val="FF0000"/>
                </a:solidFill>
              </a:rPr>
              <a:t>is </a:t>
            </a:r>
            <a:r>
              <a:rPr lang="en-US" b="1" u="sng" dirty="0">
                <a:solidFill>
                  <a:srgbClr val="FF0000"/>
                </a:solidFill>
              </a:rPr>
              <a:t>require</a:t>
            </a:r>
            <a:r>
              <a:rPr lang="tr-TR" b="1" u="sng" dirty="0">
                <a:solidFill>
                  <a:srgbClr val="FF0000"/>
                </a:solidFill>
              </a:rPr>
              <a:t>d</a:t>
            </a:r>
            <a:r>
              <a:rPr lang="en-US" b="1" u="sng" dirty="0">
                <a:solidFill>
                  <a:srgbClr val="FF0000"/>
                </a:solidFill>
              </a:rPr>
              <a:t> </a:t>
            </a:r>
            <a:r>
              <a:rPr lang="tr-TR" b="1" dirty="0"/>
              <a:t>f</a:t>
            </a:r>
            <a:r>
              <a:rPr lang="en-US" b="1" dirty="0"/>
              <a:t>or short projects</a:t>
            </a:r>
            <a:r>
              <a:rPr lang="tr-TR" b="1" dirty="0"/>
              <a:t> that need </a:t>
            </a:r>
            <a:r>
              <a:rPr lang="en-US" b="1" dirty="0"/>
              <a:t>frequent control </a:t>
            </a:r>
            <a:r>
              <a:rPr lang="tr-TR" sz="2200" b="1" i="1" dirty="0">
                <a:solidFill>
                  <a:schemeClr val="accent1"/>
                </a:solidFill>
              </a:rPr>
              <a:t>(sık kontrol gerektiren kısa projeler için detaylı plan)</a:t>
            </a:r>
            <a:endParaRPr lang="en-US" sz="2200" b="1" i="1" dirty="0">
              <a:solidFill>
                <a:schemeClr val="accent1"/>
              </a:solidFill>
            </a:endParaRPr>
          </a:p>
          <a:p>
            <a:pPr lvl="1"/>
            <a:r>
              <a:rPr lang="tr-TR" sz="2200" b="1" dirty="0"/>
              <a:t>F</a:t>
            </a:r>
            <a:r>
              <a:rPr lang="en-US" sz="2200" b="1" dirty="0"/>
              <a:t>or long projects: </a:t>
            </a:r>
            <a:r>
              <a:rPr lang="en-US" b="1" u="sng" dirty="0">
                <a:solidFill>
                  <a:srgbClr val="FF0000"/>
                </a:solidFill>
              </a:rPr>
              <a:t>low-granularity plan</a:t>
            </a:r>
          </a:p>
          <a:p>
            <a:pPr lvl="1"/>
            <a:r>
              <a:rPr lang="en-US" sz="2200" dirty="0"/>
              <a:t>Also</a:t>
            </a:r>
            <a:r>
              <a:rPr lang="tr-TR" sz="2200" dirty="0"/>
              <a:t>, </a:t>
            </a:r>
            <a:r>
              <a:rPr lang="en-US" sz="2200" dirty="0"/>
              <a:t>we </a:t>
            </a:r>
            <a:r>
              <a:rPr lang="en-US" b="1" u="sng" dirty="0">
                <a:solidFill>
                  <a:srgbClr val="FF0000"/>
                </a:solidFill>
              </a:rPr>
              <a:t>need to know all activities </a:t>
            </a:r>
            <a:r>
              <a:rPr lang="en-US" sz="2200" dirty="0"/>
              <a:t>that are around to start</a:t>
            </a:r>
            <a:r>
              <a:rPr lang="tr-TR" sz="2200" dirty="0"/>
              <a:t>…</a:t>
            </a:r>
            <a:endParaRPr lang="en-US" sz="2200" dirty="0"/>
          </a:p>
          <a:p>
            <a:pPr lvl="1"/>
            <a:r>
              <a:rPr lang="tr-TR" sz="2200" b="1" dirty="0" err="1"/>
              <a:t>For</a:t>
            </a:r>
            <a:r>
              <a:rPr lang="tr-TR" sz="2200" b="1" dirty="0"/>
              <a:t> </a:t>
            </a:r>
            <a:r>
              <a:rPr lang="en-US" sz="2200" b="1" dirty="0"/>
              <a:t>Details</a:t>
            </a:r>
            <a:r>
              <a:rPr lang="tr-TR" sz="2200" b="1" dirty="0"/>
              <a:t>--</a:t>
            </a:r>
            <a:r>
              <a:rPr lang="en-US" sz="2200" b="1" dirty="0"/>
              <a:t>&gt;high granularity plan is needed.</a:t>
            </a:r>
          </a:p>
          <a:p>
            <a:pPr marL="514350" indent="-514350">
              <a:buAutoNum type="arabicPeriod" startAt="8"/>
            </a:pPr>
            <a:r>
              <a:rPr lang="en-US" sz="2600" dirty="0"/>
              <a:t>Define how you ensure </a:t>
            </a:r>
            <a:r>
              <a:rPr lang="tr-TR" sz="2600" b="1" dirty="0" err="1">
                <a:solidFill>
                  <a:srgbClr val="FF0000"/>
                </a:solidFill>
              </a:rPr>
              <a:t>the</a:t>
            </a:r>
            <a:r>
              <a:rPr lang="tr-TR" sz="2600" b="1" dirty="0">
                <a:solidFill>
                  <a:srgbClr val="FF0000"/>
                </a:solidFill>
              </a:rPr>
              <a:t> </a:t>
            </a:r>
            <a:r>
              <a:rPr lang="en-US" sz="2600" b="1" dirty="0">
                <a:solidFill>
                  <a:srgbClr val="FF0000"/>
                </a:solidFill>
              </a:rPr>
              <a:t>quality</a:t>
            </a:r>
            <a:r>
              <a:rPr lang="tr-TR" sz="2600" b="1" dirty="0">
                <a:solidFill>
                  <a:srgbClr val="FF0000"/>
                </a:solidFill>
              </a:rPr>
              <a:t> is </a:t>
            </a:r>
            <a:r>
              <a:rPr lang="tr-TR" sz="2600" b="1" dirty="0" err="1">
                <a:solidFill>
                  <a:srgbClr val="FF0000"/>
                </a:solidFill>
              </a:rPr>
              <a:t>under</a:t>
            </a:r>
            <a:r>
              <a:rPr lang="tr-TR" sz="2600" b="1" dirty="0">
                <a:solidFill>
                  <a:srgbClr val="FF0000"/>
                </a:solidFill>
              </a:rPr>
              <a:t> </a:t>
            </a:r>
            <a:r>
              <a:rPr lang="tr-TR" sz="2600" b="1" dirty="0" err="1">
                <a:solidFill>
                  <a:srgbClr val="FF0000"/>
                </a:solidFill>
              </a:rPr>
              <a:t>control</a:t>
            </a:r>
            <a:r>
              <a:rPr lang="tr-TR" sz="2600" dirty="0"/>
              <a:t>:</a:t>
            </a:r>
            <a:endParaRPr lang="en-US" sz="2600" dirty="0"/>
          </a:p>
          <a:p>
            <a:pPr lvl="1"/>
            <a:r>
              <a:rPr lang="en-US" sz="2200" dirty="0"/>
              <a:t>Schedule </a:t>
            </a:r>
            <a:r>
              <a:rPr lang="en-US" sz="2200" b="1" u="sng" dirty="0"/>
              <a:t>technical review meetings</a:t>
            </a:r>
          </a:p>
          <a:p>
            <a:pPr lvl="1"/>
            <a:r>
              <a:rPr lang="en-US" sz="2200" dirty="0"/>
              <a:t>Sometimes, </a:t>
            </a:r>
            <a:r>
              <a:rPr lang="en-US" sz="2200" b="1" u="sng" dirty="0"/>
              <a:t>2 programmers are given the same task </a:t>
            </a:r>
            <a:r>
              <a:rPr lang="en-US" sz="2200" dirty="0"/>
              <a:t>(pair-programming)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0F65-9719-43FA-89A5-C0CFD1AC167D}" type="slidenum">
              <a:rPr lang="en-US" smtClean="0"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30123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434665"/>
            <a:ext cx="10515600" cy="5821022"/>
          </a:xfrm>
        </p:spPr>
        <p:txBody>
          <a:bodyPr>
            <a:normAutofit/>
          </a:bodyPr>
          <a:lstStyle/>
          <a:p>
            <a:pPr marL="514350" indent="-514350">
              <a:buAutoNum type="arabicPeriod" startAt="9"/>
            </a:pPr>
            <a:r>
              <a:rPr lang="en-US" sz="3200" dirty="0"/>
              <a:t>Describe how you </a:t>
            </a:r>
            <a:r>
              <a:rPr lang="en-US" b="1" dirty="0">
                <a:solidFill>
                  <a:schemeClr val="accent1"/>
                </a:solidFill>
              </a:rPr>
              <a:t>plan</a:t>
            </a:r>
            <a:r>
              <a:rPr lang="tr-TR" b="1" dirty="0">
                <a:solidFill>
                  <a:schemeClr val="accent1"/>
                </a:solidFill>
              </a:rPr>
              <a:t>/</a:t>
            </a:r>
            <a:r>
              <a:rPr lang="tr-TR" b="1" dirty="0" err="1">
                <a:solidFill>
                  <a:schemeClr val="accent1"/>
                </a:solidFill>
              </a:rPr>
              <a:t>intend</a:t>
            </a:r>
            <a:r>
              <a:rPr lang="en-US" b="1" dirty="0">
                <a:solidFill>
                  <a:schemeClr val="accent1"/>
                </a:solidFill>
              </a:rPr>
              <a:t> to </a:t>
            </a:r>
            <a:r>
              <a:rPr lang="tr-TR" b="1" dirty="0" err="1">
                <a:solidFill>
                  <a:schemeClr val="accent1"/>
                </a:solidFill>
              </a:rPr>
              <a:t>arrange</a:t>
            </a:r>
            <a:r>
              <a:rPr lang="en-US" b="1" dirty="0">
                <a:solidFill>
                  <a:schemeClr val="accent1"/>
                </a:solidFill>
              </a:rPr>
              <a:t> change</a:t>
            </a:r>
            <a:r>
              <a:rPr lang="tr-TR" b="1" dirty="0">
                <a:solidFill>
                  <a:schemeClr val="accent1"/>
                </a:solidFill>
              </a:rPr>
              <a:t>s?</a:t>
            </a:r>
          </a:p>
          <a:p>
            <a:pPr lvl="1"/>
            <a:r>
              <a:rPr lang="en-US" sz="2800" dirty="0"/>
              <a:t>can the customer request change at any time?</a:t>
            </a:r>
            <a:endParaRPr lang="tr-TR" sz="2800" dirty="0"/>
          </a:p>
          <a:p>
            <a:pPr lvl="1"/>
            <a:r>
              <a:rPr lang="en-US" sz="2800" dirty="0"/>
              <a:t>if a change is requested, shall be implemented it immediately</a:t>
            </a:r>
            <a:r>
              <a:rPr lang="tr-TR" sz="2800" dirty="0"/>
              <a:t>?</a:t>
            </a:r>
          </a:p>
          <a:p>
            <a:pPr lvl="1"/>
            <a:r>
              <a:rPr lang="en-US" sz="2800" dirty="0"/>
              <a:t>how to assess the impact and the cost of a change?</a:t>
            </a:r>
          </a:p>
          <a:p>
            <a:pPr marL="514350" indent="-514350">
              <a:buAutoNum type="arabicPeriod" startAt="10"/>
            </a:pPr>
            <a:r>
              <a:rPr lang="en-US" sz="3200" dirty="0"/>
              <a:t>Track the plan frequently</a:t>
            </a:r>
            <a:endParaRPr lang="tr-TR" sz="3200" dirty="0"/>
          </a:p>
          <a:p>
            <a:pPr lvl="1"/>
            <a:r>
              <a:rPr lang="tr-TR" sz="2800" dirty="0"/>
              <a:t>i.e.</a:t>
            </a:r>
            <a:r>
              <a:rPr lang="en-US" sz="2800" dirty="0"/>
              <a:t> projects </a:t>
            </a:r>
            <a:r>
              <a:rPr lang="en-US" sz="2800" b="1" dirty="0">
                <a:solidFill>
                  <a:schemeClr val="accent1"/>
                </a:solidFill>
              </a:rPr>
              <a:t>fall behind Schedule </a:t>
            </a:r>
            <a:r>
              <a:rPr lang="en-US" sz="2800" dirty="0"/>
              <a:t>‘one day at a time’ !</a:t>
            </a:r>
            <a:endParaRPr lang="tr-TR" sz="2800" dirty="0"/>
          </a:p>
          <a:p>
            <a:pPr lvl="1"/>
            <a:r>
              <a:rPr lang="tr-TR" sz="2800" dirty="0"/>
              <a:t>s</a:t>
            </a:r>
            <a:r>
              <a:rPr lang="en-US" sz="2800" dirty="0"/>
              <a:t>o, </a:t>
            </a:r>
            <a:r>
              <a:rPr lang="en-US" sz="2800" b="1" dirty="0">
                <a:solidFill>
                  <a:schemeClr val="accent1"/>
                </a:solidFill>
              </a:rPr>
              <a:t>track progress on a daily basis</a:t>
            </a:r>
            <a:r>
              <a:rPr lang="en-US" sz="2800" dirty="0"/>
              <a:t>, if not, at </a:t>
            </a:r>
            <a:r>
              <a:rPr lang="en-US" sz="2800" b="1" dirty="0">
                <a:solidFill>
                  <a:schemeClr val="accent1"/>
                </a:solidFill>
              </a:rPr>
              <a:t>least on a weekly </a:t>
            </a:r>
            <a:r>
              <a:rPr lang="en-US" sz="2800" dirty="0"/>
              <a:t>basis.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0F65-9719-43FA-89A5-C0CFD1AC167D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327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546185"/>
            <a:ext cx="10515600" cy="5940532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u="sng" dirty="0">
                <a:solidFill>
                  <a:srgbClr val="FF0000"/>
                </a:solidFill>
              </a:rPr>
              <a:t>Proposal Writing:</a:t>
            </a:r>
          </a:p>
          <a:p>
            <a:pPr lvl="1"/>
            <a:r>
              <a:rPr lang="en-US" dirty="0"/>
              <a:t>Usually, proposals are written to win a contract.</a:t>
            </a:r>
          </a:p>
          <a:p>
            <a:pPr lvl="1"/>
            <a:r>
              <a:rPr lang="en-US" dirty="0"/>
              <a:t>The proposal describes the objectives of the project and how it will be carried out.</a:t>
            </a:r>
          </a:p>
          <a:p>
            <a:pPr lvl="1"/>
            <a:r>
              <a:rPr lang="en-US" dirty="0"/>
              <a:t>It includes cost and timing estimates.</a:t>
            </a:r>
            <a:endParaRPr lang="tr-TR" dirty="0"/>
          </a:p>
          <a:p>
            <a:pPr lvl="1"/>
            <a:r>
              <a:rPr lang="tr-TR" dirty="0"/>
              <a:t>Risk management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contingency</a:t>
            </a:r>
            <a:r>
              <a:rPr lang="tr-TR" dirty="0"/>
              <a:t> </a:t>
            </a:r>
            <a:r>
              <a:rPr lang="tr-TR" dirty="0" err="1"/>
              <a:t>plans</a:t>
            </a:r>
            <a:r>
              <a:rPr lang="tr-TR" dirty="0"/>
              <a:t>.</a:t>
            </a:r>
            <a:endParaRPr lang="en-US" dirty="0"/>
          </a:p>
          <a:p>
            <a:pPr lvl="1"/>
            <a:r>
              <a:rPr lang="en-US" dirty="0"/>
              <a:t>There are no guidelines for proposal writing, it is a skill that can be acquired through practice and experience </a:t>
            </a:r>
            <a:r>
              <a:rPr lang="en-US" i="1" dirty="0">
                <a:solidFill>
                  <a:schemeClr val="accent1"/>
                </a:solidFill>
              </a:rPr>
              <a:t>(a part of your term assignment)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u="sng" dirty="0">
                <a:solidFill>
                  <a:srgbClr val="FF0000"/>
                </a:solidFill>
              </a:rPr>
              <a:t>Project Planning:</a:t>
            </a:r>
          </a:p>
          <a:p>
            <a:pPr lvl="1"/>
            <a:r>
              <a:rPr lang="en-US" dirty="0"/>
              <a:t>Concerned with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dirty="0"/>
              <a:t>identifying the activities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dirty="0"/>
              <a:t>identifying the milestones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dirty="0"/>
              <a:t>identifying the deliverables to be produced by the project</a:t>
            </a:r>
          </a:p>
          <a:p>
            <a:pPr lvl="1"/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project plan guides </a:t>
            </a:r>
            <a:r>
              <a:rPr lang="en-US" dirty="0"/>
              <a:t>the development towards project goals.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Resources required are estimated</a:t>
            </a:r>
            <a:r>
              <a:rPr lang="en-US" dirty="0"/>
              <a:t>, and accordingly </a:t>
            </a:r>
            <a:r>
              <a:rPr lang="en-US" b="1" dirty="0">
                <a:solidFill>
                  <a:srgbClr val="FF0000"/>
                </a:solidFill>
              </a:rPr>
              <a:t>a cost estimate </a:t>
            </a:r>
            <a:r>
              <a:rPr lang="en-US" dirty="0"/>
              <a:t>can be made.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0F65-9719-43FA-89A5-C0CFD1AC167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412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393616"/>
            <a:ext cx="10515600" cy="5783347"/>
          </a:xfrm>
        </p:spPr>
        <p:txBody>
          <a:bodyPr/>
          <a:lstStyle/>
          <a:p>
            <a:pPr marL="0" indent="0">
              <a:buNone/>
            </a:pPr>
            <a:r>
              <a:rPr lang="tr-TR" b="1" u="sng" dirty="0">
                <a:solidFill>
                  <a:srgbClr val="FF0000"/>
                </a:solidFill>
              </a:rPr>
              <a:t>3. </a:t>
            </a:r>
            <a:r>
              <a:rPr lang="en-US" b="1" u="sng" dirty="0">
                <a:solidFill>
                  <a:srgbClr val="FF0000"/>
                </a:solidFill>
              </a:rPr>
              <a:t>Project </a:t>
            </a:r>
            <a:r>
              <a:rPr lang="tr-TR" b="1" u="sng" dirty="0" err="1">
                <a:solidFill>
                  <a:srgbClr val="FF0000"/>
                </a:solidFill>
              </a:rPr>
              <a:t>Monitoring</a:t>
            </a:r>
            <a:r>
              <a:rPr lang="en-US" b="1" u="sng" dirty="0">
                <a:solidFill>
                  <a:srgbClr val="FF0000"/>
                </a:solidFill>
              </a:rPr>
              <a:t>:</a:t>
            </a:r>
          </a:p>
          <a:p>
            <a:r>
              <a:rPr lang="tr-TR" b="1" u="sng" dirty="0" err="1"/>
              <a:t>Keep</a:t>
            </a:r>
            <a:r>
              <a:rPr lang="tr-TR" b="1" u="sng" dirty="0"/>
              <a:t> </a:t>
            </a:r>
            <a:r>
              <a:rPr lang="tr-TR" b="1" u="sng" dirty="0" err="1"/>
              <a:t>track</a:t>
            </a:r>
            <a:r>
              <a:rPr lang="tr-TR" b="1" u="sng" dirty="0"/>
              <a:t> of </a:t>
            </a:r>
            <a:r>
              <a:rPr lang="tr-TR" b="1" u="sng" dirty="0" err="1"/>
              <a:t>progress</a:t>
            </a:r>
            <a:r>
              <a:rPr lang="tr-TR" dirty="0"/>
              <a:t>, </a:t>
            </a:r>
            <a:r>
              <a:rPr lang="tr-TR" dirty="0" err="1">
                <a:solidFill>
                  <a:srgbClr val="FF0000"/>
                </a:solidFill>
              </a:rPr>
              <a:t>comparing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actual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progress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>
                <a:solidFill>
                  <a:srgbClr val="FF0000"/>
                </a:solidFill>
              </a:rPr>
              <a:t>planned</a:t>
            </a:r>
            <a:r>
              <a:rPr lang="tr-TR" dirty="0"/>
              <a:t> </a:t>
            </a:r>
            <a:r>
              <a:rPr lang="tr-TR" dirty="0" err="1"/>
              <a:t>progress</a:t>
            </a:r>
            <a:r>
              <a:rPr lang="tr-TR" dirty="0"/>
              <a:t>.</a:t>
            </a:r>
          </a:p>
          <a:p>
            <a:r>
              <a:rPr lang="tr-TR" b="1" u="sng" dirty="0" err="1"/>
              <a:t>Keep</a:t>
            </a:r>
            <a:r>
              <a:rPr lang="tr-TR" b="1" u="sng" dirty="0"/>
              <a:t> </a:t>
            </a:r>
            <a:r>
              <a:rPr lang="tr-TR" b="1" u="sng" dirty="0" err="1"/>
              <a:t>track</a:t>
            </a:r>
            <a:r>
              <a:rPr lang="tr-TR" b="1" u="sng" dirty="0"/>
              <a:t> of </a:t>
            </a:r>
            <a:r>
              <a:rPr lang="tr-TR" b="1" u="sng" dirty="0" err="1"/>
              <a:t>cost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compare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planned</a:t>
            </a:r>
            <a:r>
              <a:rPr lang="tr-TR" dirty="0"/>
              <a:t> </a:t>
            </a:r>
            <a:r>
              <a:rPr lang="tr-TR" dirty="0" err="1"/>
              <a:t>cost</a:t>
            </a:r>
            <a:r>
              <a:rPr lang="tr-TR" dirty="0"/>
              <a:t>.</a:t>
            </a:r>
          </a:p>
          <a:p>
            <a:r>
              <a:rPr lang="tr-TR" dirty="0" err="1"/>
              <a:t>There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formal</a:t>
            </a:r>
            <a:r>
              <a:rPr lang="tr-TR" dirty="0"/>
              <a:t> </a:t>
            </a:r>
            <a:r>
              <a:rPr lang="tr-TR" dirty="0" err="1"/>
              <a:t>mechanism</a:t>
            </a:r>
            <a:r>
              <a:rPr lang="tr-TR" dirty="0"/>
              <a:t> </a:t>
            </a:r>
            <a:r>
              <a:rPr lang="tr-TR" dirty="0" err="1"/>
              <a:t>we</a:t>
            </a:r>
            <a:r>
              <a:rPr lang="tr-TR" dirty="0"/>
              <a:t> can </a:t>
            </a:r>
            <a:r>
              <a:rPr lang="tr-TR" dirty="0" err="1"/>
              <a:t>use-like</a:t>
            </a:r>
            <a:r>
              <a:rPr lang="tr-TR" dirty="0"/>
              <a:t> </a:t>
            </a:r>
            <a:r>
              <a:rPr lang="tr-TR" b="1" u="sng" dirty="0" err="1"/>
              <a:t>weekly</a:t>
            </a:r>
            <a:r>
              <a:rPr lang="tr-TR" b="1" u="sng" dirty="0"/>
              <a:t> </a:t>
            </a:r>
            <a:r>
              <a:rPr lang="tr-TR" b="1" u="sng" dirty="0" err="1"/>
              <a:t>or</a:t>
            </a:r>
            <a:r>
              <a:rPr lang="tr-TR" b="1" u="sng" dirty="0"/>
              <a:t> </a:t>
            </a:r>
            <a:r>
              <a:rPr lang="tr-TR" b="1" u="sng" dirty="0" err="1"/>
              <a:t>monthly</a:t>
            </a:r>
            <a:r>
              <a:rPr lang="tr-TR" b="1" u="sng" dirty="0"/>
              <a:t> </a:t>
            </a:r>
            <a:r>
              <a:rPr lang="tr-TR" b="1" u="sng" dirty="0" err="1"/>
              <a:t>review</a:t>
            </a:r>
            <a:r>
              <a:rPr lang="tr-TR" b="1" u="sng" dirty="0"/>
              <a:t> </a:t>
            </a:r>
            <a:r>
              <a:rPr lang="tr-TR" b="1" u="sng" dirty="0" err="1"/>
              <a:t>meetings</a:t>
            </a:r>
            <a:r>
              <a:rPr lang="tr-TR" b="1" u="sng" dirty="0"/>
              <a:t>/</a:t>
            </a:r>
            <a:r>
              <a:rPr lang="tr-TR" b="1" u="sng" dirty="0" err="1"/>
              <a:t>reports</a:t>
            </a:r>
            <a:r>
              <a:rPr lang="tr-TR" dirty="0"/>
              <a:t>.</a:t>
            </a:r>
          </a:p>
          <a:p>
            <a:r>
              <a:rPr lang="tr-TR" b="1" u="sng" dirty="0" err="1"/>
              <a:t>Informal</a:t>
            </a:r>
            <a:r>
              <a:rPr lang="tr-TR" b="1" u="sng" dirty="0"/>
              <a:t> </a:t>
            </a:r>
            <a:r>
              <a:rPr lang="tr-TR" b="1" u="sng" dirty="0" err="1"/>
              <a:t>discussion</a:t>
            </a:r>
            <a:r>
              <a:rPr lang="tr-TR" b="1" u="sng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team</a:t>
            </a:r>
            <a:r>
              <a:rPr lang="tr-TR" dirty="0"/>
              <a:t> </a:t>
            </a:r>
            <a:r>
              <a:rPr lang="tr-TR" dirty="0" err="1"/>
              <a:t>members</a:t>
            </a:r>
            <a:r>
              <a:rPr lang="tr-TR" dirty="0"/>
              <a:t> is </a:t>
            </a:r>
            <a:r>
              <a:rPr lang="tr-TR" dirty="0" err="1"/>
              <a:t>also</a:t>
            </a:r>
            <a:r>
              <a:rPr lang="tr-TR" dirty="0"/>
              <a:t> </a:t>
            </a:r>
            <a:r>
              <a:rPr lang="tr-TR" dirty="0" err="1"/>
              <a:t>essential</a:t>
            </a:r>
            <a:r>
              <a:rPr lang="tr-TR" dirty="0"/>
              <a:t>.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0F65-9719-43FA-89A5-C0CFD1AC167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888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526840"/>
            <a:ext cx="10515600" cy="565012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b="1" u="sng" dirty="0">
                <a:solidFill>
                  <a:srgbClr val="FF0000"/>
                </a:solidFill>
              </a:rPr>
              <a:t>4. Choosing and evaluating team members:</a:t>
            </a:r>
          </a:p>
          <a:p>
            <a:pPr algn="just"/>
            <a:r>
              <a:rPr lang="en-US" sz="2400" dirty="0">
                <a:solidFill>
                  <a:srgbClr val="FF0000"/>
                </a:solidFill>
              </a:rPr>
              <a:t>Ideally: </a:t>
            </a:r>
            <a:r>
              <a:rPr lang="en-US" sz="2400" dirty="0"/>
              <a:t>select skilled staff with good experience.</a:t>
            </a:r>
          </a:p>
          <a:p>
            <a:pPr algn="just"/>
            <a:r>
              <a:rPr lang="en-US" sz="2400" dirty="0">
                <a:solidFill>
                  <a:srgbClr val="FF0000"/>
                </a:solidFill>
              </a:rPr>
              <a:t>In real-life: </a:t>
            </a:r>
            <a:r>
              <a:rPr lang="tr-TR" sz="2400" dirty="0" err="1"/>
              <a:t>accept</a:t>
            </a:r>
            <a:r>
              <a:rPr lang="tr-TR" sz="2400" dirty="0"/>
              <a:t> </a:t>
            </a:r>
            <a:r>
              <a:rPr lang="tr-TR" sz="2400" dirty="0" err="1"/>
              <a:t>and</a:t>
            </a:r>
            <a:r>
              <a:rPr lang="tr-TR" sz="2400" dirty="0"/>
              <a:t> be </a:t>
            </a:r>
            <a:r>
              <a:rPr lang="tr-TR" sz="2400" dirty="0" err="1"/>
              <a:t>relax</a:t>
            </a:r>
            <a:r>
              <a:rPr lang="en-US" sz="2400" dirty="0"/>
              <a:t> for a less-than ideal team.</a:t>
            </a:r>
          </a:p>
          <a:p>
            <a:pPr algn="just"/>
            <a:r>
              <a:rPr lang="tr-TR" sz="2400" b="1" dirty="0" err="1">
                <a:solidFill>
                  <a:srgbClr val="FF0000"/>
                </a:solidFill>
              </a:rPr>
              <a:t>Possible</a:t>
            </a:r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Reasons</a:t>
            </a:r>
            <a:r>
              <a:rPr lang="tr-TR" sz="2400" b="1" dirty="0">
                <a:solidFill>
                  <a:srgbClr val="FF0000"/>
                </a:solidFill>
              </a:rPr>
              <a:t> of </a:t>
            </a:r>
            <a:r>
              <a:rPr lang="tr-TR" sz="2400" b="1" dirty="0" err="1">
                <a:solidFill>
                  <a:srgbClr val="FF0000"/>
                </a:solidFill>
              </a:rPr>
              <a:t>being</a:t>
            </a:r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400" b="1" dirty="0" err="1">
                <a:solidFill>
                  <a:srgbClr val="FF0000"/>
                </a:solidFill>
              </a:rPr>
              <a:t>less-than</a:t>
            </a:r>
            <a:r>
              <a:rPr lang="tr-TR" sz="2400" b="1" dirty="0">
                <a:solidFill>
                  <a:srgbClr val="FF0000"/>
                </a:solidFill>
              </a:rPr>
              <a:t> ideal </a:t>
            </a:r>
            <a:r>
              <a:rPr lang="tr-TR" sz="2400" b="1" dirty="0" err="1">
                <a:solidFill>
                  <a:srgbClr val="FF0000"/>
                </a:solidFill>
              </a:rPr>
              <a:t>team</a:t>
            </a:r>
            <a:r>
              <a:rPr lang="en-US" sz="2400" b="1" dirty="0">
                <a:solidFill>
                  <a:srgbClr val="FF0000"/>
                </a:solidFill>
              </a:rPr>
              <a:t>: </a:t>
            </a:r>
          </a:p>
          <a:p>
            <a:pPr lvl="1" algn="just"/>
            <a:r>
              <a:rPr lang="en-US" dirty="0">
                <a:solidFill>
                  <a:srgbClr val="0070C0"/>
                </a:solidFill>
              </a:rPr>
              <a:t>The Project </a:t>
            </a:r>
            <a:r>
              <a:rPr lang="en-US" b="1" u="sng" dirty="0">
                <a:solidFill>
                  <a:srgbClr val="0070C0"/>
                </a:solidFill>
              </a:rPr>
              <a:t>budget</a:t>
            </a:r>
            <a:r>
              <a:rPr lang="en-US" dirty="0">
                <a:solidFill>
                  <a:srgbClr val="0070C0"/>
                </a:solidFill>
              </a:rPr>
              <a:t> may </a:t>
            </a:r>
            <a:r>
              <a:rPr lang="en-US" b="1" u="sng" dirty="0">
                <a:solidFill>
                  <a:srgbClr val="0070C0"/>
                </a:solidFill>
              </a:rPr>
              <a:t>not cover high wages</a:t>
            </a:r>
            <a:r>
              <a:rPr lang="en-US" dirty="0">
                <a:solidFill>
                  <a:srgbClr val="0070C0"/>
                </a:solidFill>
                <a:sym typeface="Wingdings" panose="05000000000000000000" pitchFamily="2" charset="2"/>
              </a:rPr>
              <a:t> use staff with less skills, less experience.</a:t>
            </a:r>
          </a:p>
          <a:p>
            <a:pPr lvl="1" algn="just"/>
            <a:r>
              <a:rPr lang="en-US" dirty="0">
                <a:solidFill>
                  <a:srgbClr val="0070C0"/>
                </a:solidFill>
                <a:sym typeface="Wingdings" panose="05000000000000000000" pitchFamily="2" charset="2"/>
              </a:rPr>
              <a:t>There may be </a:t>
            </a:r>
            <a:r>
              <a:rPr lang="en-US" b="1" u="sng" dirty="0">
                <a:solidFill>
                  <a:srgbClr val="0070C0"/>
                </a:solidFill>
                <a:sym typeface="Wingdings" panose="05000000000000000000" pitchFamily="2" charset="2"/>
              </a:rPr>
              <a:t>no experienced staff available</a:t>
            </a:r>
            <a:r>
              <a:rPr lang="en-US" dirty="0">
                <a:solidFill>
                  <a:srgbClr val="0070C0"/>
                </a:solidFill>
                <a:sym typeface="Wingdings" panose="05000000000000000000" pitchFamily="2" charset="2"/>
              </a:rPr>
              <a:t>.</a:t>
            </a:r>
          </a:p>
          <a:p>
            <a:pPr lvl="1" algn="just"/>
            <a:r>
              <a:rPr lang="en-US" dirty="0">
                <a:solidFill>
                  <a:srgbClr val="0070C0"/>
                </a:solidFill>
                <a:sym typeface="Wingdings" panose="05000000000000000000" pitchFamily="2" charset="2"/>
              </a:rPr>
              <a:t>It may be </a:t>
            </a:r>
            <a:r>
              <a:rPr lang="en-US" b="1" u="sng" dirty="0">
                <a:solidFill>
                  <a:srgbClr val="0070C0"/>
                </a:solidFill>
                <a:sym typeface="Wingdings" panose="05000000000000000000" pitchFamily="2" charset="2"/>
              </a:rPr>
              <a:t>impossible to recruit</a:t>
            </a:r>
            <a:r>
              <a:rPr lang="tr-TR" b="1" u="sng" dirty="0">
                <a:solidFill>
                  <a:srgbClr val="0070C0"/>
                </a:solidFill>
                <a:sym typeface="Wingdings" panose="05000000000000000000" pitchFamily="2" charset="2"/>
              </a:rPr>
              <a:t> (</a:t>
            </a:r>
            <a:r>
              <a:rPr lang="tr-TR" b="1" u="sng" dirty="0" err="1">
                <a:solidFill>
                  <a:srgbClr val="0070C0"/>
                </a:solidFill>
                <a:sym typeface="Wingdings" panose="05000000000000000000" pitchFamily="2" charset="2"/>
              </a:rPr>
              <a:t>beginner</a:t>
            </a:r>
            <a:r>
              <a:rPr lang="tr-TR" b="1" u="sng" dirty="0">
                <a:solidFill>
                  <a:srgbClr val="0070C0"/>
                </a:solidFill>
                <a:sym typeface="Wingdings" panose="05000000000000000000" pitchFamily="2" charset="2"/>
              </a:rPr>
              <a:t> </a:t>
            </a:r>
            <a:r>
              <a:rPr lang="tr-TR" b="1" u="sng" dirty="0" err="1">
                <a:solidFill>
                  <a:srgbClr val="0070C0"/>
                </a:solidFill>
                <a:sym typeface="Wingdings" panose="05000000000000000000" pitchFamily="2" charset="2"/>
              </a:rPr>
              <a:t>level</a:t>
            </a:r>
            <a:r>
              <a:rPr lang="tr-TR" b="1" u="sng" dirty="0">
                <a:solidFill>
                  <a:srgbClr val="0070C0"/>
                </a:solidFill>
                <a:sym typeface="Wingdings" panose="05000000000000000000" pitchFamily="2" charset="2"/>
              </a:rPr>
              <a:t>)</a:t>
            </a:r>
            <a:r>
              <a:rPr lang="en-US" b="1" u="sng" dirty="0">
                <a:solidFill>
                  <a:srgbClr val="0070C0"/>
                </a:solidFill>
                <a:sym typeface="Wingdings" panose="05000000000000000000" pitchFamily="2" charset="2"/>
              </a:rPr>
              <a:t> new staff </a:t>
            </a:r>
            <a:r>
              <a:rPr lang="en-US" dirty="0">
                <a:solidFill>
                  <a:srgbClr val="0070C0"/>
                </a:solidFill>
                <a:sym typeface="Wingdings" panose="05000000000000000000" pitchFamily="2" charset="2"/>
              </a:rPr>
              <a:t> use the best from within the company.</a:t>
            </a:r>
          </a:p>
          <a:p>
            <a:pPr lvl="1" algn="just"/>
            <a:r>
              <a:rPr lang="en-US" dirty="0">
                <a:solidFill>
                  <a:srgbClr val="0070C0"/>
                </a:solidFill>
              </a:rPr>
              <a:t>The organization </a:t>
            </a:r>
            <a:r>
              <a:rPr lang="en-US" b="1" u="sng" dirty="0">
                <a:solidFill>
                  <a:srgbClr val="0070C0"/>
                </a:solidFill>
              </a:rPr>
              <a:t>may want inexperienced </a:t>
            </a:r>
            <a:r>
              <a:rPr lang="en-US" dirty="0">
                <a:solidFill>
                  <a:srgbClr val="0070C0"/>
                </a:solidFill>
              </a:rPr>
              <a:t>staff members to </a:t>
            </a:r>
            <a:r>
              <a:rPr lang="en-US" b="1" u="sng" dirty="0">
                <a:solidFill>
                  <a:srgbClr val="0070C0"/>
                </a:solidFill>
              </a:rPr>
              <a:t>learn and gain </a:t>
            </a:r>
            <a:r>
              <a:rPr lang="en-US" dirty="0">
                <a:solidFill>
                  <a:srgbClr val="0070C0"/>
                </a:solidFill>
              </a:rPr>
              <a:t>experience, so they are assigned to the Project by the higher administration. </a:t>
            </a:r>
          </a:p>
          <a:p>
            <a:pPr algn="just"/>
            <a:r>
              <a:rPr lang="en-US" sz="2400" dirty="0"/>
              <a:t>At </a:t>
            </a:r>
            <a:r>
              <a:rPr lang="en-US" sz="2400" u="sng" dirty="0">
                <a:solidFill>
                  <a:srgbClr val="FF0000"/>
                </a:solidFill>
              </a:rPr>
              <a:t>least one member of the team </a:t>
            </a:r>
            <a:r>
              <a:rPr lang="en-US" sz="2400" dirty="0"/>
              <a:t>should have </a:t>
            </a:r>
            <a:r>
              <a:rPr lang="en-US" sz="2400" b="1" u="sng" dirty="0">
                <a:solidFill>
                  <a:srgbClr val="0070C0"/>
                </a:solidFill>
              </a:rPr>
              <a:t>enough experience </a:t>
            </a:r>
            <a:r>
              <a:rPr lang="en-US" sz="2400" dirty="0"/>
              <a:t>with the type of system being developed.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0F65-9719-43FA-89A5-C0CFD1AC167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696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78066" y="540130"/>
            <a:ext cx="10167402" cy="5940532"/>
          </a:xfrm>
        </p:spPr>
        <p:txBody>
          <a:bodyPr/>
          <a:lstStyle/>
          <a:p>
            <a:pPr marL="0" indent="0" algn="just">
              <a:buNone/>
            </a:pPr>
            <a:r>
              <a:rPr lang="tr-TR" b="1" u="sng" dirty="0">
                <a:solidFill>
                  <a:srgbClr val="FF0000"/>
                </a:solidFill>
              </a:rPr>
              <a:t>5. </a:t>
            </a:r>
            <a:r>
              <a:rPr lang="en-US" b="1" u="sng" dirty="0">
                <a:solidFill>
                  <a:srgbClr val="FF0000"/>
                </a:solidFill>
              </a:rPr>
              <a:t>Project Planning </a:t>
            </a:r>
            <a:r>
              <a:rPr lang="en-US" dirty="0"/>
              <a:t>(more detailed discussion)</a:t>
            </a:r>
            <a:endParaRPr lang="tr-TR" dirty="0"/>
          </a:p>
          <a:p>
            <a:pPr marL="0" indent="0" algn="just">
              <a:buNone/>
            </a:pPr>
            <a:endParaRPr lang="tr-TR" dirty="0"/>
          </a:p>
          <a:p>
            <a:pPr algn="just"/>
            <a:r>
              <a:rPr lang="en-US" b="1" dirty="0">
                <a:solidFill>
                  <a:srgbClr val="FF0000"/>
                </a:solidFill>
              </a:rPr>
              <a:t>Effective management</a:t>
            </a:r>
            <a:r>
              <a:rPr lang="en-US" dirty="0"/>
              <a:t> of a SE project </a:t>
            </a:r>
            <a:r>
              <a:rPr lang="en-US" b="1" dirty="0">
                <a:solidFill>
                  <a:srgbClr val="FF0000"/>
                </a:solidFill>
              </a:rPr>
              <a:t>depends on systematically planning</a:t>
            </a:r>
            <a:r>
              <a:rPr lang="en-US" dirty="0"/>
              <a:t> the progress of the project. </a:t>
            </a:r>
            <a:endParaRPr lang="tr-TR" dirty="0"/>
          </a:p>
          <a:p>
            <a:pPr algn="just"/>
            <a:r>
              <a:rPr lang="en-US" dirty="0"/>
              <a:t>The project plan </a:t>
            </a:r>
            <a:r>
              <a:rPr lang="en-US" b="1" dirty="0">
                <a:solidFill>
                  <a:srgbClr val="FF0000"/>
                </a:solidFill>
              </a:rPr>
              <a:t>must be prepared at the beginning</a:t>
            </a:r>
            <a:r>
              <a:rPr lang="tr-TR" dirty="0"/>
              <a:t> </a:t>
            </a:r>
            <a:r>
              <a:rPr lang="en-US" dirty="0"/>
              <a:t>when we have incomplete info on the project </a:t>
            </a:r>
          </a:p>
          <a:p>
            <a:pPr algn="just"/>
            <a:r>
              <a:rPr lang="en-US" dirty="0"/>
              <a:t>later, as more info becomes available, </a:t>
            </a:r>
            <a:r>
              <a:rPr lang="en-US" b="1" dirty="0">
                <a:solidFill>
                  <a:srgbClr val="FF0000"/>
                </a:solidFill>
              </a:rPr>
              <a:t>this plan evolves </a:t>
            </a:r>
            <a:r>
              <a:rPr lang="tr-TR" b="1" dirty="0">
                <a:solidFill>
                  <a:srgbClr val="FF0000"/>
                </a:solidFill>
              </a:rPr>
              <a:t>(changes and improves)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0F65-9719-43FA-89A5-C0CFD1AC167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9921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Project Plan For The Development Process: </a:t>
            </a:r>
            <a:r>
              <a:rPr lang="en-US" sz="3200" dirty="0"/>
              <a:t>(Suggested Format)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47529" y="1789292"/>
            <a:ext cx="10515600" cy="4351338"/>
          </a:xfrm>
        </p:spPr>
        <p:txBody>
          <a:bodyPr>
            <a:normAutofit/>
          </a:bodyPr>
          <a:lstStyle/>
          <a:p>
            <a:pPr marL="971550" lvl="1" indent="-514350" algn="just">
              <a:buFont typeface="+mj-lt"/>
              <a:buAutoNum type="arabicPeriod"/>
            </a:pPr>
            <a:r>
              <a:rPr lang="en-US" sz="2800" b="1" u="sng" dirty="0">
                <a:solidFill>
                  <a:srgbClr val="FF0000"/>
                </a:solidFill>
              </a:rPr>
              <a:t>Introduction</a:t>
            </a:r>
            <a:r>
              <a:rPr lang="en-US" sz="2800" b="1" dirty="0">
                <a:solidFill>
                  <a:srgbClr val="FF0000"/>
                </a:solidFill>
              </a:rPr>
              <a:t>: </a:t>
            </a:r>
            <a:r>
              <a:rPr lang="en-US" sz="2800" dirty="0"/>
              <a:t>briefly describe the </a:t>
            </a:r>
            <a:r>
              <a:rPr lang="en-US" sz="2800" b="1" dirty="0">
                <a:solidFill>
                  <a:srgbClr val="FF0000"/>
                </a:solidFill>
              </a:rPr>
              <a:t>objectives</a:t>
            </a:r>
            <a:r>
              <a:rPr lang="en-US" sz="2800" dirty="0"/>
              <a:t> of the project and indicate the </a:t>
            </a:r>
            <a:r>
              <a:rPr lang="en-US" sz="2800" b="1" dirty="0">
                <a:solidFill>
                  <a:srgbClr val="FF0000"/>
                </a:solidFill>
              </a:rPr>
              <a:t>constraints </a:t>
            </a:r>
            <a:r>
              <a:rPr lang="en-US" sz="2800" i="1" dirty="0">
                <a:solidFill>
                  <a:schemeClr val="accent1"/>
                </a:solidFill>
              </a:rPr>
              <a:t>(</a:t>
            </a:r>
            <a:r>
              <a:rPr lang="tr-TR" sz="2800" i="1" dirty="0" err="1">
                <a:solidFill>
                  <a:schemeClr val="accent1"/>
                </a:solidFill>
              </a:rPr>
              <a:t>such</a:t>
            </a:r>
            <a:r>
              <a:rPr lang="tr-TR" sz="2800" i="1" dirty="0">
                <a:solidFill>
                  <a:schemeClr val="accent1"/>
                </a:solidFill>
              </a:rPr>
              <a:t> as </a:t>
            </a:r>
            <a:r>
              <a:rPr lang="en-US" sz="2800" i="1" dirty="0">
                <a:solidFill>
                  <a:schemeClr val="accent1"/>
                </a:solidFill>
              </a:rPr>
              <a:t>time, budget, ….)</a:t>
            </a:r>
          </a:p>
          <a:p>
            <a:pPr marL="971550" lvl="1" indent="-514350" algn="just">
              <a:buFont typeface="+mj-lt"/>
              <a:buAutoNum type="arabicPeriod"/>
            </a:pPr>
            <a:r>
              <a:rPr lang="en-US" sz="2800" b="1" u="sng" dirty="0">
                <a:solidFill>
                  <a:srgbClr val="FF0000"/>
                </a:solidFill>
              </a:rPr>
              <a:t>Project organization: </a:t>
            </a:r>
            <a:r>
              <a:rPr lang="en-US" sz="2800" dirty="0"/>
              <a:t>describe the way in which the </a:t>
            </a:r>
            <a:r>
              <a:rPr lang="en-US" sz="2800" b="1" dirty="0">
                <a:solidFill>
                  <a:srgbClr val="FF0000"/>
                </a:solidFill>
              </a:rPr>
              <a:t>project team is organized</a:t>
            </a:r>
            <a:r>
              <a:rPr lang="en-US" sz="2800" dirty="0"/>
              <a:t>: </a:t>
            </a:r>
            <a:r>
              <a:rPr lang="en-US" sz="2800" i="1" dirty="0">
                <a:solidFill>
                  <a:schemeClr val="accent1"/>
                </a:solidFill>
              </a:rPr>
              <a:t>the team members and their roles.</a:t>
            </a:r>
          </a:p>
          <a:p>
            <a:pPr marL="971550" lvl="1" indent="-514350" algn="just">
              <a:buFont typeface="+mj-lt"/>
              <a:buAutoNum type="arabicPeriod"/>
            </a:pPr>
            <a:r>
              <a:rPr lang="en-US" sz="2800" b="1" u="sng" dirty="0">
                <a:solidFill>
                  <a:srgbClr val="FF0000"/>
                </a:solidFill>
              </a:rPr>
              <a:t>Risk analysis: </a:t>
            </a:r>
            <a:r>
              <a:rPr lang="en-US" sz="2800" dirty="0"/>
              <a:t>describe the </a:t>
            </a:r>
            <a:r>
              <a:rPr lang="en-US" sz="2800" b="1" dirty="0">
                <a:solidFill>
                  <a:srgbClr val="FF0000"/>
                </a:solidFill>
              </a:rPr>
              <a:t>possible project risks</a:t>
            </a:r>
            <a:r>
              <a:rPr lang="en-US" sz="2800" dirty="0"/>
              <a:t>, </a:t>
            </a:r>
            <a:r>
              <a:rPr lang="en-US" sz="2800" b="1" dirty="0">
                <a:solidFill>
                  <a:srgbClr val="FF0000"/>
                </a:solidFill>
              </a:rPr>
              <a:t>the probability of those risks</a:t>
            </a:r>
            <a:r>
              <a:rPr lang="en-US" sz="2800" dirty="0"/>
              <a:t>, and the </a:t>
            </a:r>
            <a:r>
              <a:rPr lang="en-US" sz="2800" b="1" dirty="0">
                <a:solidFill>
                  <a:srgbClr val="FF0000"/>
                </a:solidFill>
              </a:rPr>
              <a:t>risk reduction strategies</a:t>
            </a:r>
            <a:r>
              <a:rPr lang="en-US" sz="2800" dirty="0"/>
              <a:t>.</a:t>
            </a:r>
          </a:p>
          <a:p>
            <a:pPr marL="971550" lvl="1" indent="-514350" algn="just">
              <a:buFont typeface="+mj-lt"/>
              <a:buAutoNum type="arabicPeriod"/>
            </a:pPr>
            <a:r>
              <a:rPr lang="en-US" sz="2800" b="1" u="sng" dirty="0">
                <a:solidFill>
                  <a:srgbClr val="FF0000"/>
                </a:solidFill>
              </a:rPr>
              <a:t>Resource requirements (Hardware </a:t>
            </a:r>
            <a:r>
              <a:rPr lang="tr-TR" sz="2800" b="1" u="sng" dirty="0">
                <a:solidFill>
                  <a:srgbClr val="FF0000"/>
                </a:solidFill>
              </a:rPr>
              <a:t>+</a:t>
            </a:r>
            <a:r>
              <a:rPr lang="en-US" sz="2800" b="1" u="sng" dirty="0">
                <a:solidFill>
                  <a:srgbClr val="FF0000"/>
                </a:solidFill>
              </a:rPr>
              <a:t> Software)</a:t>
            </a:r>
            <a:r>
              <a:rPr lang="en-US" sz="2800" b="1" dirty="0">
                <a:solidFill>
                  <a:srgbClr val="FF0000"/>
                </a:solidFill>
              </a:rPr>
              <a:t>: </a:t>
            </a:r>
            <a:r>
              <a:rPr lang="en-US" sz="2800" dirty="0"/>
              <a:t>specify the </a:t>
            </a:r>
            <a:r>
              <a:rPr lang="en-US" sz="2800" b="1" dirty="0">
                <a:solidFill>
                  <a:srgbClr val="FF0000"/>
                </a:solidFill>
              </a:rPr>
              <a:t>hardware and software required </a:t>
            </a:r>
            <a:r>
              <a:rPr lang="en-US" sz="2800" dirty="0"/>
              <a:t>to carry out the development. </a:t>
            </a:r>
            <a:r>
              <a:rPr lang="en-US" sz="2800" i="1" dirty="0">
                <a:solidFill>
                  <a:schemeClr val="accent1"/>
                </a:solidFill>
              </a:rPr>
              <a:t>(new hardware may have to be bought -</a:t>
            </a:r>
            <a:r>
              <a:rPr lang="tr-TR" sz="2800" i="1" dirty="0">
                <a:solidFill>
                  <a:schemeClr val="accent1"/>
                </a:solidFill>
              </a:rPr>
              <a:t>-</a:t>
            </a:r>
            <a:r>
              <a:rPr lang="en-US" sz="2800" i="1" dirty="0">
                <a:solidFill>
                  <a:schemeClr val="accent1"/>
                </a:solidFill>
              </a:rPr>
              <a:t>&gt; </a:t>
            </a:r>
            <a:r>
              <a:rPr lang="tr-TR" sz="2800" i="1" dirty="0" err="1">
                <a:solidFill>
                  <a:schemeClr val="accent1"/>
                </a:solidFill>
              </a:rPr>
              <a:t>need</a:t>
            </a:r>
            <a:r>
              <a:rPr lang="tr-TR" sz="2800" i="1" dirty="0">
                <a:solidFill>
                  <a:schemeClr val="accent1"/>
                </a:solidFill>
              </a:rPr>
              <a:t> </a:t>
            </a:r>
            <a:r>
              <a:rPr lang="tr-TR" sz="2800" i="1" dirty="0" err="1">
                <a:solidFill>
                  <a:schemeClr val="accent1"/>
                </a:solidFill>
              </a:rPr>
              <a:t>to</a:t>
            </a:r>
            <a:r>
              <a:rPr lang="tr-TR" sz="2800" i="1" dirty="0">
                <a:solidFill>
                  <a:schemeClr val="accent1"/>
                </a:solidFill>
              </a:rPr>
              <a:t> </a:t>
            </a:r>
            <a:r>
              <a:rPr lang="en-US" sz="2800" i="1" dirty="0">
                <a:solidFill>
                  <a:schemeClr val="accent1"/>
                </a:solidFill>
              </a:rPr>
              <a:t>include price and delivery time estimates</a:t>
            </a:r>
            <a:r>
              <a:rPr lang="tr-TR" sz="2800" i="1" dirty="0">
                <a:solidFill>
                  <a:schemeClr val="accent1"/>
                </a:solidFill>
              </a:rPr>
              <a:t> in </a:t>
            </a:r>
            <a:r>
              <a:rPr lang="tr-TR" sz="2800" i="1" dirty="0" err="1">
                <a:solidFill>
                  <a:schemeClr val="accent1"/>
                </a:solidFill>
              </a:rPr>
              <a:t>the</a:t>
            </a:r>
            <a:r>
              <a:rPr lang="tr-TR" sz="2800" i="1" dirty="0">
                <a:solidFill>
                  <a:schemeClr val="accent1"/>
                </a:solidFill>
              </a:rPr>
              <a:t> </a:t>
            </a:r>
            <a:r>
              <a:rPr lang="tr-TR" sz="2800" i="1" dirty="0" err="1">
                <a:solidFill>
                  <a:schemeClr val="accent1"/>
                </a:solidFill>
              </a:rPr>
              <a:t>project</a:t>
            </a:r>
            <a:r>
              <a:rPr lang="tr-TR" sz="2800" i="1" dirty="0">
                <a:solidFill>
                  <a:schemeClr val="accent1"/>
                </a:solidFill>
              </a:rPr>
              <a:t> plan</a:t>
            </a:r>
            <a:r>
              <a:rPr lang="en-US" sz="2800" i="1" dirty="0">
                <a:solidFill>
                  <a:schemeClr val="accent1"/>
                </a:solidFill>
              </a:rPr>
              <a:t>)</a:t>
            </a:r>
          </a:p>
          <a:p>
            <a:endParaRPr lang="tr-TR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0F65-9719-43FA-89A5-C0CFD1AC167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807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126625B39D0674192CEFB80C28E16DB" ma:contentTypeVersion="" ma:contentTypeDescription="Create a new document." ma:contentTypeScope="" ma:versionID="a37eac47d1731a7ccc5bc5de530254d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E8F904B-63A5-48EA-A388-B283B9DFFB47}"/>
</file>

<file path=customXml/itemProps2.xml><?xml version="1.0" encoding="utf-8"?>
<ds:datastoreItem xmlns:ds="http://schemas.openxmlformats.org/officeDocument/2006/customXml" ds:itemID="{7887BEF2-D3B1-4F9F-8864-2C1121B38830}"/>
</file>

<file path=customXml/itemProps3.xml><?xml version="1.0" encoding="utf-8"?>
<ds:datastoreItem xmlns:ds="http://schemas.openxmlformats.org/officeDocument/2006/customXml" ds:itemID="{26152725-7B77-4865-B9D6-06153829F9EF}"/>
</file>

<file path=docProps/app.xml><?xml version="1.0" encoding="utf-8"?>
<Properties xmlns="http://schemas.openxmlformats.org/officeDocument/2006/extended-properties" xmlns:vt="http://schemas.openxmlformats.org/officeDocument/2006/docPropsVTypes">
  <TotalTime>1308</TotalTime>
  <Words>3625</Words>
  <Application>Microsoft Office PowerPoint</Application>
  <PresentationFormat>Custom</PresentationFormat>
  <Paragraphs>544</Paragraphs>
  <Slides>48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Office Teması</vt:lpstr>
      <vt:lpstr>CMPE 412 Software Engineering</vt:lpstr>
      <vt:lpstr>Project Management</vt:lpstr>
      <vt:lpstr>Difficulties in software project management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Project Plan For The Development Process: (Suggested Format)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Activity network</vt:lpstr>
      <vt:lpstr>Activity timeline</vt:lpstr>
      <vt:lpstr>Staff allocation</vt:lpstr>
      <vt:lpstr>PowerPoint Presentation</vt:lpstr>
      <vt:lpstr>Generic Process Framework For SE</vt:lpstr>
      <vt:lpstr>PowerPoint Presentation</vt:lpstr>
      <vt:lpstr>PowerPoint Presentation</vt:lpstr>
      <vt:lpstr>PowerPoint Presentation</vt:lpstr>
      <vt:lpstr>Process Models </vt:lpstr>
      <vt:lpstr>The waterfall model </vt:lpstr>
      <vt:lpstr>PowerPoint Presentation</vt:lpstr>
      <vt:lpstr>PowerPoint Presentation</vt:lpstr>
      <vt:lpstr>PowerPoint Presentation</vt:lpstr>
      <vt:lpstr>PowerPoint Presentation</vt:lpstr>
      <vt:lpstr>Boehm’s spiral model</vt:lpstr>
      <vt:lpstr>Boehm’s spiral model of the software process </vt:lpstr>
      <vt:lpstr>Spiral model sectors</vt:lpstr>
      <vt:lpstr>Spiral model usage</vt:lpstr>
      <vt:lpstr>UML(Unified Modeling Language)</vt:lpstr>
      <vt:lpstr>Agile Development</vt:lpstr>
      <vt:lpstr>PowerPoint Presentation</vt:lpstr>
      <vt:lpstr>Outsourcing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Mehmet Ertuğrul</dc:creator>
  <cp:lastModifiedBy>cmpe1</cp:lastModifiedBy>
  <cp:revision>175</cp:revision>
  <dcterms:created xsi:type="dcterms:W3CDTF">2016-09-29T07:20:41Z</dcterms:created>
  <dcterms:modified xsi:type="dcterms:W3CDTF">2019-03-05T14:59:23Z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0x0101001126625B39D0674192CEFB80C28E16DB</vt:lpwstr>
  </property>
</Properties>
</file>