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s/slide39.xml" ContentType="application/vnd.openxmlformats-officedocument.presentationml.slide+xml"/>
  <Override PartName="/ppt/slides/slide38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7.xml" ContentType="application/vnd.openxmlformats-officedocument.presentationml.slide+xml"/>
  <Override PartName="/ppt/slides/slide46.xml" ContentType="application/vnd.openxmlformats-officedocument.presentationml.slide+xml"/>
  <Override PartName="/ppt/slides/slide45.xml" ContentType="application/vnd.openxmlformats-officedocument.presentationml.slide+xml"/>
  <Override PartName="/ppt/slides/slide44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9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sldIdLst>
    <p:sldId id="310" r:id="rId2"/>
    <p:sldId id="256" r:id="rId3"/>
    <p:sldId id="259" r:id="rId4"/>
    <p:sldId id="320" r:id="rId5"/>
    <p:sldId id="260" r:id="rId6"/>
    <p:sldId id="261" r:id="rId7"/>
    <p:sldId id="262" r:id="rId8"/>
    <p:sldId id="263" r:id="rId9"/>
    <p:sldId id="264" r:id="rId10"/>
    <p:sldId id="265" r:id="rId11"/>
    <p:sldId id="308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8" r:id="rId21"/>
    <p:sldId id="309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312" r:id="rId34"/>
    <p:sldId id="313" r:id="rId35"/>
    <p:sldId id="314" r:id="rId36"/>
    <p:sldId id="315" r:id="rId37"/>
    <p:sldId id="316" r:id="rId38"/>
    <p:sldId id="317" r:id="rId39"/>
    <p:sldId id="321" r:id="rId40"/>
    <p:sldId id="322" r:id="rId41"/>
    <p:sldId id="323" r:id="rId42"/>
    <p:sldId id="324" r:id="rId43"/>
    <p:sldId id="325" r:id="rId44"/>
    <p:sldId id="326" r:id="rId45"/>
    <p:sldId id="292" r:id="rId46"/>
    <p:sldId id="293" r:id="rId47"/>
    <p:sldId id="294" r:id="rId4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714" y="-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55" Type="http://schemas.openxmlformats.org/officeDocument/2006/relationships/customXml" Target="../customXml/item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customXml" Target="../customXml/item3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027A0F-5DAC-40C0-9F0C-788DBE295C95}" type="datetimeFigureOut">
              <a:rPr lang="tr-TR" smtClean="0"/>
              <a:t>15.3.2017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3DBAB2-5B91-4CB6-9EC8-296DB63D0E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6459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https://www.youtube.com/watch?v=gcpOZi6Hz38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DBAB2-5B91-4CB6-9EC8-296DB63D0E62}" type="slidenum">
              <a:rPr lang="tr-TR" smtClean="0"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9895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tıklayın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CCF7-E1F3-49F4-81BE-EB0BA5F76A71}" type="datetime1">
              <a:rPr lang="tr-TR" smtClean="0"/>
              <a:t>15.3.2017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30017-5729-4B6C-8267-9C2638BAB8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7367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3E42B-559E-4CD2-95FF-45612464F02C}" type="datetime1">
              <a:rPr lang="tr-TR" smtClean="0"/>
              <a:t>15.3.2017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30017-5729-4B6C-8267-9C2638BAB8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3956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FBE1-1922-4919-ADDA-ACD0FB6D5C9E}" type="datetime1">
              <a:rPr lang="tr-TR" smtClean="0"/>
              <a:t>15.3.2017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30017-5729-4B6C-8267-9C2638BAB8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56506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Başlık, İçeri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1143000"/>
          </a:xfrm>
        </p:spPr>
        <p:txBody>
          <a:bodyPr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49580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97600" y="1600200"/>
            <a:ext cx="5384800" cy="449580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1C8D55-A826-4843-88BF-5843E03F259E}" type="datetime1">
              <a:rPr lang="tr-TR" altLang="tr-TR" smtClean="0"/>
              <a:t>15.3.2017</a:t>
            </a:fld>
            <a:endParaRPr lang="en-US" altLang="tr-TR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9FD63-16D9-4504-8BE9-51BE37106535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801723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1BA82-9BEF-4FB4-8CF7-9E461BEDD763}" type="datetime1">
              <a:rPr lang="tr-TR" smtClean="0"/>
              <a:t>15.3.2017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30017-5729-4B6C-8267-9C2638BAB8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8341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20FF5-8D32-4FFA-B56F-B3B29C0E6D4A}" type="datetime1">
              <a:rPr lang="tr-TR" smtClean="0"/>
              <a:t>15.3.2017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30017-5729-4B6C-8267-9C2638BAB8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0081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CB5E4-549A-4355-8B12-E9F673CF3EBF}" type="datetime1">
              <a:rPr lang="tr-TR" smtClean="0"/>
              <a:t>15.3.2017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30017-5729-4B6C-8267-9C2638BAB8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01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F4197-4CE8-45A3-917B-FAE7D4A9E3C8}" type="datetime1">
              <a:rPr lang="tr-TR" smtClean="0"/>
              <a:t>15.3.2017</a:t>
            </a:fld>
            <a:endParaRPr lang="tr-TR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30017-5729-4B6C-8267-9C2638BAB8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7875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3B3C1-0D3D-4301-9AA2-A7DA64DAA4B5}" type="datetime1">
              <a:rPr lang="tr-TR" smtClean="0"/>
              <a:t>15.3.2017</a:t>
            </a:fld>
            <a:endParaRPr lang="tr-TR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30017-5729-4B6C-8267-9C2638BAB8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8772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63273-DBE3-4DA7-8091-492EB1C9B5AA}" type="datetime1">
              <a:rPr lang="tr-TR" smtClean="0"/>
              <a:t>15.3.2017</a:t>
            </a:fld>
            <a:endParaRPr lang="tr-TR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30017-5729-4B6C-8267-9C2638BAB8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5379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tıklayın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7C2D4-A16A-42A9-AF13-19701D29C18E}" type="datetime1">
              <a:rPr lang="tr-TR" smtClean="0"/>
              <a:t>15.3.2017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30017-5729-4B6C-8267-9C2638BAB8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5481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tıklayın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7D9F-673C-4890-A017-383AB13ABF93}" type="datetime1">
              <a:rPr lang="tr-TR" smtClean="0"/>
              <a:t>15.3.2017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30017-5729-4B6C-8267-9C2638BAB8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4679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0BD17-F1A8-4A7B-9BFB-E3B404850494}" type="datetime1">
              <a:rPr lang="tr-TR" smtClean="0"/>
              <a:t>15.3.2017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30017-5729-4B6C-8267-9C2638BAB8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4465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FaWOw8bIMM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Vb0_bY1tHfQ" TargetMode="External"/><Relationship Id="rId5" Type="http://schemas.openxmlformats.org/officeDocument/2006/relationships/hyperlink" Target="https://www.youtube.com/watch?v=N8-qNMHOVyw" TargetMode="External"/><Relationship Id="rId4" Type="http://schemas.openxmlformats.org/officeDocument/2006/relationships/hyperlink" Target="https://www.youtube.com/watch?v=lj5nnGa_DIw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2209800" y="914401"/>
            <a:ext cx="7772400" cy="1756131"/>
          </a:xfrm>
        </p:spPr>
        <p:txBody>
          <a:bodyPr>
            <a:noAutofit/>
          </a:bodyPr>
          <a:lstStyle/>
          <a:p>
            <a:pPr eaLnBrk="1" hangingPunct="1"/>
            <a:r>
              <a:rPr lang="tr-TR" altLang="tr-TR" b="1"/>
              <a:t>CMPE 412</a:t>
            </a:r>
            <a:br>
              <a:rPr lang="tr-TR" altLang="tr-TR" b="1"/>
            </a:br>
            <a:r>
              <a:rPr lang="tr-TR" altLang="tr-TR" b="1"/>
              <a:t>Software Engineering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2819400" y="2971800"/>
            <a:ext cx="6553200" cy="2590800"/>
          </a:xfrm>
        </p:spPr>
        <p:txBody>
          <a:bodyPr>
            <a:normAutofit/>
          </a:bodyPr>
          <a:lstStyle/>
          <a:p>
            <a:pPr eaLnBrk="1" hangingPunct="1"/>
            <a:r>
              <a:rPr lang="tr-TR" altLang="tr-TR" sz="3600" dirty="0" err="1"/>
              <a:t>Asst.Prof.Dr.Duygu</a:t>
            </a:r>
            <a:r>
              <a:rPr lang="tr-TR" altLang="tr-TR" sz="3600" dirty="0"/>
              <a:t> Çelik Ertuğrul</a:t>
            </a:r>
          </a:p>
          <a:p>
            <a:pPr eaLnBrk="1" hangingPunct="1"/>
            <a:r>
              <a:rPr lang="tr-TR" altLang="tr-TR" sz="3600" dirty="0" err="1"/>
              <a:t>Room</a:t>
            </a:r>
            <a:r>
              <a:rPr lang="tr-TR" altLang="tr-TR" sz="3600" dirty="0"/>
              <a:t>: CMPE 206</a:t>
            </a:r>
          </a:p>
          <a:p>
            <a:pPr eaLnBrk="1" hangingPunct="1"/>
            <a:r>
              <a:rPr lang="tr-TR" altLang="tr-TR" sz="3600" dirty="0" err="1"/>
              <a:t>Email</a:t>
            </a:r>
            <a:r>
              <a:rPr lang="tr-TR" altLang="tr-TR" sz="3600" dirty="0"/>
              <a:t>: duygu.celik@emu.edu.tr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0F65-9719-43FA-89A5-C0CFD1AC167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0906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tr-TR"/>
              <a:t>V-Shaped Steps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60350" y="1473994"/>
            <a:ext cx="5784850" cy="4495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tr-TR" sz="2400" b="1" dirty="0">
                <a:solidFill>
                  <a:schemeClr val="accent2"/>
                </a:solidFill>
              </a:rPr>
              <a:t>Project and Requirements Planning </a:t>
            </a:r>
            <a:r>
              <a:rPr lang="en-US" altLang="tr-TR" sz="2400" dirty="0"/>
              <a:t>– allocate resources</a:t>
            </a:r>
          </a:p>
          <a:p>
            <a:pPr eaLnBrk="1" hangingPunct="1">
              <a:lnSpc>
                <a:spcPct val="80000"/>
              </a:lnSpc>
            </a:pPr>
            <a:endParaRPr lang="en-US" altLang="tr-TR" sz="2400" dirty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tr-TR" sz="2400" b="1" dirty="0">
                <a:solidFill>
                  <a:schemeClr val="accent2"/>
                </a:solidFill>
              </a:rPr>
              <a:t>Product Requirements and Specification Analysis </a:t>
            </a:r>
            <a:r>
              <a:rPr lang="en-US" altLang="tr-TR" sz="2400" dirty="0"/>
              <a:t>– complete specification of the software system</a:t>
            </a:r>
          </a:p>
          <a:p>
            <a:pPr eaLnBrk="1" hangingPunct="1">
              <a:lnSpc>
                <a:spcPct val="80000"/>
              </a:lnSpc>
            </a:pPr>
            <a:endParaRPr lang="en-US" altLang="tr-TR" sz="2400" dirty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tr-TR" sz="2400" b="1" dirty="0">
                <a:solidFill>
                  <a:schemeClr val="accent2"/>
                </a:solidFill>
              </a:rPr>
              <a:t>Architecture or High-Level Design </a:t>
            </a:r>
            <a:r>
              <a:rPr lang="en-US" altLang="tr-TR" sz="2400" dirty="0"/>
              <a:t>– defines how software functions fulfill the design</a:t>
            </a:r>
          </a:p>
          <a:p>
            <a:pPr eaLnBrk="1" hangingPunct="1">
              <a:lnSpc>
                <a:spcPct val="80000"/>
              </a:lnSpc>
            </a:pPr>
            <a:endParaRPr lang="en-US" altLang="tr-TR" sz="2400" b="1" dirty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tr-TR" sz="2400" b="1" dirty="0">
                <a:solidFill>
                  <a:schemeClr val="accent2"/>
                </a:solidFill>
              </a:rPr>
              <a:t>Detailed Design </a:t>
            </a:r>
            <a:r>
              <a:rPr lang="en-US" altLang="tr-TR" sz="2400" dirty="0"/>
              <a:t>– develop algorithms for each architectural component</a:t>
            </a:r>
          </a:p>
          <a:p>
            <a:pPr eaLnBrk="1" hangingPunct="1">
              <a:lnSpc>
                <a:spcPct val="80000"/>
              </a:lnSpc>
            </a:pPr>
            <a:endParaRPr lang="en-US" altLang="tr-TR" sz="2400" dirty="0"/>
          </a:p>
          <a:p>
            <a:pPr eaLnBrk="1" hangingPunct="1">
              <a:lnSpc>
                <a:spcPct val="80000"/>
              </a:lnSpc>
            </a:pPr>
            <a:endParaRPr lang="en-US" altLang="tr-TR" sz="2400" dirty="0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045200" y="1231901"/>
            <a:ext cx="6146800" cy="449580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tr-TR" sz="2400" b="1" dirty="0">
                <a:solidFill>
                  <a:schemeClr val="accent2"/>
                </a:solidFill>
              </a:rPr>
              <a:t>Production, operation and maintenance </a:t>
            </a:r>
            <a:r>
              <a:rPr lang="en-US" altLang="tr-TR" sz="2400" dirty="0"/>
              <a:t>– provide for enhancement and corrections</a:t>
            </a:r>
            <a:endParaRPr lang="en-US" altLang="tr-TR" sz="2400" dirty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tr-TR" sz="2400" b="1" dirty="0">
                <a:solidFill>
                  <a:schemeClr val="accent2"/>
                </a:solidFill>
              </a:rPr>
              <a:t>System and acceptance testing </a:t>
            </a:r>
            <a:r>
              <a:rPr lang="en-US" altLang="tr-TR" sz="2400" dirty="0"/>
              <a:t>– check the entire software system in its environment</a:t>
            </a:r>
            <a:r>
              <a:rPr lang="tr-TR" altLang="tr-TR" sz="2400" dirty="0"/>
              <a:t> (</a:t>
            </a:r>
            <a:r>
              <a:rPr lang="tr-TR" altLang="tr-TR" sz="2400" dirty="0" err="1"/>
              <a:t>client</a:t>
            </a:r>
            <a:r>
              <a:rPr lang="tr-TR" altLang="tr-TR" sz="2400" dirty="0"/>
              <a:t> </a:t>
            </a:r>
            <a:r>
              <a:rPr lang="tr-TR" altLang="tr-TR" sz="2400" dirty="0" err="1"/>
              <a:t>environment</a:t>
            </a:r>
            <a:r>
              <a:rPr lang="tr-TR" altLang="tr-TR" sz="2400" dirty="0"/>
              <a:t>)</a:t>
            </a:r>
            <a:endParaRPr lang="en-US" altLang="tr-TR" sz="24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tr-TR" sz="2400" b="1" dirty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tr-TR" sz="2400" b="1" dirty="0">
                <a:solidFill>
                  <a:schemeClr val="accent2"/>
                </a:solidFill>
              </a:rPr>
              <a:t>Integration and Testing – </a:t>
            </a:r>
            <a:r>
              <a:rPr lang="en-US" altLang="tr-TR" sz="2400" dirty="0"/>
              <a:t>check that modules  interconnect correctly</a:t>
            </a:r>
          </a:p>
          <a:p>
            <a:pPr eaLnBrk="1" hangingPunct="1">
              <a:lnSpc>
                <a:spcPct val="80000"/>
              </a:lnSpc>
            </a:pPr>
            <a:endParaRPr lang="en-US" altLang="tr-TR" sz="2400" dirty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tr-TR" sz="2400" b="1" dirty="0">
                <a:solidFill>
                  <a:schemeClr val="accent2"/>
                </a:solidFill>
              </a:rPr>
              <a:t>Unit testing – </a:t>
            </a:r>
            <a:r>
              <a:rPr lang="en-US" altLang="tr-TR" sz="2400" dirty="0"/>
              <a:t>check that each module acts as expected</a:t>
            </a:r>
          </a:p>
          <a:p>
            <a:pPr eaLnBrk="1" hangingPunct="1">
              <a:lnSpc>
                <a:spcPct val="80000"/>
              </a:lnSpc>
            </a:pPr>
            <a:endParaRPr lang="en-US" altLang="tr-TR" sz="2400" dirty="0"/>
          </a:p>
          <a:p>
            <a:pPr eaLnBrk="1" hangingPunct="1">
              <a:lnSpc>
                <a:spcPct val="80000"/>
              </a:lnSpc>
            </a:pPr>
            <a:r>
              <a:rPr lang="en-US" altLang="tr-TR" sz="2400" b="1" dirty="0">
                <a:solidFill>
                  <a:schemeClr val="accent2"/>
                </a:solidFill>
              </a:rPr>
              <a:t> Coding – </a:t>
            </a:r>
            <a:r>
              <a:rPr lang="en-US" altLang="tr-TR" sz="2400" dirty="0"/>
              <a:t>transform algorithms into software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tr-TR" sz="2400" dirty="0"/>
          </a:p>
        </p:txBody>
      </p:sp>
      <p:sp>
        <p:nvSpPr>
          <p:cNvPr id="12293" name="Text Box 6"/>
          <p:cNvSpPr txBox="1">
            <a:spLocks noChangeArrowheads="1"/>
          </p:cNvSpPr>
          <p:nvPr/>
        </p:nvSpPr>
        <p:spPr bwMode="auto">
          <a:xfrm>
            <a:off x="3657600" y="5518151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tr-TR" altLang="tr-TR" b="1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30017-5729-4B6C-8267-9C2638BAB888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1544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8525"/>
          </a:xfrm>
        </p:spPr>
        <p:txBody>
          <a:bodyPr>
            <a:normAutofit fontScale="90000"/>
          </a:bodyPr>
          <a:lstStyle/>
          <a:p>
            <a:r>
              <a:rPr lang="en-GB" dirty="0"/>
              <a:t>Testing phases in a plan-driven software process</a:t>
            </a:r>
            <a:endParaRPr lang="en-US" dirty="0"/>
          </a:p>
        </p:txBody>
      </p:sp>
      <p:pic>
        <p:nvPicPr>
          <p:cNvPr id="4" name="Picture 3" descr="2.7 Testing-phases.ep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040" y="1576704"/>
            <a:ext cx="8647437" cy="2988016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524000" y="5002134"/>
            <a:ext cx="902970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Seven Testing Principles</a:t>
            </a:r>
            <a:r>
              <a:rPr lang="tr-TR" sz="1600" dirty="0"/>
              <a:t>: </a:t>
            </a:r>
            <a:r>
              <a:rPr lang="tr-TR" sz="1600" dirty="0">
                <a:hlinkClick r:id="rId3"/>
              </a:rPr>
              <a:t>https://www.youtube.com/watch?v=rFaWOw8bIMM</a:t>
            </a:r>
            <a:endParaRPr lang="tr-TR" sz="1600" dirty="0"/>
          </a:p>
          <a:p>
            <a:r>
              <a:rPr lang="en-US" sz="1600" dirty="0"/>
              <a:t>How to write a Test Case</a:t>
            </a:r>
            <a:r>
              <a:rPr lang="tr-TR" sz="1600" dirty="0"/>
              <a:t>: https://www.youtube.com/watch?v=BBmA5Qp6Ghk</a:t>
            </a:r>
          </a:p>
          <a:p>
            <a:r>
              <a:rPr lang="tr-TR" sz="1600" dirty="0"/>
              <a:t>Unit Testing Example: </a:t>
            </a:r>
            <a:r>
              <a:rPr lang="en-US" sz="1600" dirty="0">
                <a:hlinkClick r:id="rId4"/>
              </a:rPr>
              <a:t>https://www.youtube.com/watch?v=lj5nnGa_DIw</a:t>
            </a:r>
            <a:endParaRPr lang="tr-TR" sz="1600" dirty="0"/>
          </a:p>
          <a:p>
            <a:r>
              <a:rPr lang="tr-TR" sz="1600" dirty="0"/>
              <a:t>Integration Testing Example: </a:t>
            </a:r>
            <a:r>
              <a:rPr lang="en-US" sz="1600" dirty="0"/>
              <a:t>https://www.youtube.com/watch?v=QYCaaNz8emY </a:t>
            </a:r>
            <a:endParaRPr lang="tr-TR" sz="1600" dirty="0"/>
          </a:p>
          <a:p>
            <a:r>
              <a:rPr lang="en-US" sz="1600" dirty="0"/>
              <a:t>System Testing &amp; Acceptance Testing</a:t>
            </a:r>
            <a:r>
              <a:rPr lang="tr-TR" sz="1600" dirty="0"/>
              <a:t>: </a:t>
            </a:r>
            <a:r>
              <a:rPr lang="tr-TR" sz="1600" dirty="0">
                <a:hlinkClick r:id="rId5"/>
              </a:rPr>
              <a:t>https://www.youtube.com/watch?v=N8-qNMHOVyw</a:t>
            </a:r>
            <a:endParaRPr lang="tr-TR" sz="1600" dirty="0"/>
          </a:p>
          <a:p>
            <a:r>
              <a:rPr lang="en-US" sz="1600" dirty="0"/>
              <a:t>Top 5 Software Testing Interview Questions</a:t>
            </a:r>
            <a:r>
              <a:rPr lang="tr-TR" sz="1600" dirty="0"/>
              <a:t>: </a:t>
            </a:r>
            <a:r>
              <a:rPr lang="tr-TR" sz="1600" dirty="0">
                <a:hlinkClick r:id="rId6"/>
              </a:rPr>
              <a:t>https://www.youtube.com/watch?v=Vb0_bY1tHfQ</a:t>
            </a:r>
            <a:r>
              <a:rPr lang="tr-TR" sz="1600" dirty="0"/>
              <a:t> </a:t>
            </a:r>
          </a:p>
          <a:p>
            <a:endParaRPr lang="tr-TR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59936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tr-TR"/>
              <a:t>V-Shaped Strengths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en-US" altLang="tr-TR" dirty="0"/>
              <a:t>Stress planning for </a:t>
            </a:r>
            <a:r>
              <a:rPr lang="en-US" altLang="tr-TR" sz="2400" b="1" dirty="0">
                <a:solidFill>
                  <a:schemeClr val="accent2"/>
                </a:solidFill>
              </a:rPr>
              <a:t>verification and validation </a:t>
            </a:r>
            <a:r>
              <a:rPr lang="en-US" altLang="tr-TR" dirty="0"/>
              <a:t>of the product in early stages of product development</a:t>
            </a:r>
            <a:endParaRPr lang="tr-TR" altLang="tr-TR" dirty="0"/>
          </a:p>
          <a:p>
            <a:pPr algn="just" eaLnBrk="1" hangingPunct="1"/>
            <a:r>
              <a:rPr lang="tr-TR" altLang="tr-TR" dirty="0" err="1"/>
              <a:t>Why</a:t>
            </a:r>
            <a:r>
              <a:rPr lang="tr-TR" altLang="tr-TR" dirty="0"/>
              <a:t> </a:t>
            </a:r>
            <a:r>
              <a:rPr lang="tr-TR" altLang="tr-TR" dirty="0" err="1"/>
              <a:t>testing</a:t>
            </a:r>
            <a:r>
              <a:rPr lang="tr-TR" altLang="tr-TR" dirty="0"/>
              <a:t> is </a:t>
            </a:r>
            <a:r>
              <a:rPr lang="tr-TR" altLang="tr-TR" dirty="0" err="1"/>
              <a:t>important</a:t>
            </a:r>
            <a:r>
              <a:rPr lang="tr-TR" altLang="tr-TR" dirty="0"/>
              <a:t>?</a:t>
            </a:r>
            <a:endParaRPr lang="en-US" altLang="tr-TR" dirty="0"/>
          </a:p>
          <a:p>
            <a:pPr algn="just" eaLnBrk="1" hangingPunct="1"/>
            <a:r>
              <a:rPr lang="en-US" altLang="tr-TR" sz="2400" b="1" dirty="0">
                <a:solidFill>
                  <a:schemeClr val="accent2"/>
                </a:solidFill>
              </a:rPr>
              <a:t>Each deliverable must be testable</a:t>
            </a:r>
          </a:p>
          <a:p>
            <a:pPr algn="just"/>
            <a:r>
              <a:rPr lang="en-US" altLang="tr-TR" dirty="0"/>
              <a:t>Project management can </a:t>
            </a:r>
            <a:r>
              <a:rPr lang="en-US" altLang="tr-TR" sz="2400" b="1" dirty="0">
                <a:solidFill>
                  <a:schemeClr val="accent2"/>
                </a:solidFill>
              </a:rPr>
              <a:t>track progress by milestones</a:t>
            </a:r>
            <a:r>
              <a:rPr lang="tr-TR" altLang="tr-TR" sz="2400" b="1" dirty="0">
                <a:solidFill>
                  <a:schemeClr val="accent2"/>
                </a:solidFill>
              </a:rPr>
              <a:t>…</a:t>
            </a:r>
            <a:endParaRPr lang="en-US" altLang="tr-TR" sz="2400" b="1" dirty="0">
              <a:solidFill>
                <a:schemeClr val="accent2"/>
              </a:solidFill>
            </a:endParaRPr>
          </a:p>
          <a:p>
            <a:pPr algn="just"/>
            <a:r>
              <a:rPr lang="en-US" altLang="tr-TR" sz="2400" b="1" dirty="0">
                <a:solidFill>
                  <a:schemeClr val="accent2"/>
                </a:solidFill>
              </a:rPr>
              <a:t>Easy to use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30017-5729-4B6C-8267-9C2638BAB888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79155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tr-TR"/>
              <a:t>V-Shaped Weaknesses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tr-TR" dirty="0"/>
              <a:t>Does not easily handle</a:t>
            </a:r>
            <a:r>
              <a:rPr lang="en-US" altLang="tr-TR" dirty="0">
                <a:solidFill>
                  <a:srgbClr val="FFFF00"/>
                </a:solidFill>
              </a:rPr>
              <a:t> </a:t>
            </a:r>
            <a:r>
              <a:rPr lang="en-US" altLang="tr-TR" sz="2400" b="1" dirty="0">
                <a:solidFill>
                  <a:schemeClr val="accent2"/>
                </a:solidFill>
              </a:rPr>
              <a:t>concurrent events</a:t>
            </a:r>
            <a:r>
              <a:rPr lang="tr-TR" altLang="tr-TR" sz="2400" b="1" dirty="0">
                <a:solidFill>
                  <a:schemeClr val="accent2"/>
                </a:solidFill>
              </a:rPr>
              <a:t>/</a:t>
            </a:r>
            <a:r>
              <a:rPr lang="tr-TR" altLang="tr-TR" sz="2400" b="1" dirty="0" err="1">
                <a:solidFill>
                  <a:schemeClr val="accent2"/>
                </a:solidFill>
              </a:rPr>
              <a:t>tasks</a:t>
            </a:r>
            <a:r>
              <a:rPr lang="tr-TR" altLang="tr-TR" sz="2400" b="1" dirty="0">
                <a:solidFill>
                  <a:schemeClr val="accent2"/>
                </a:solidFill>
              </a:rPr>
              <a:t>, </a:t>
            </a:r>
            <a:r>
              <a:rPr lang="tr-TR" altLang="tr-TR" sz="2400" b="1" dirty="0" err="1">
                <a:solidFill>
                  <a:schemeClr val="accent2"/>
                </a:solidFill>
              </a:rPr>
              <a:t>because</a:t>
            </a:r>
            <a:r>
              <a:rPr lang="tr-TR" altLang="tr-TR" sz="2400" b="1" dirty="0">
                <a:solidFill>
                  <a:schemeClr val="accent2"/>
                </a:solidFill>
              </a:rPr>
              <a:t> </a:t>
            </a:r>
            <a:r>
              <a:rPr lang="tr-TR" altLang="tr-TR" sz="2400" b="1" dirty="0" err="1">
                <a:solidFill>
                  <a:schemeClr val="accent2"/>
                </a:solidFill>
              </a:rPr>
              <a:t>tasks</a:t>
            </a:r>
            <a:r>
              <a:rPr lang="tr-TR" altLang="tr-TR" sz="2400" b="1" dirty="0">
                <a:solidFill>
                  <a:schemeClr val="accent2"/>
                </a:solidFill>
              </a:rPr>
              <a:t> </a:t>
            </a:r>
            <a:r>
              <a:rPr lang="tr-TR" altLang="tr-TR" sz="2400" b="1" dirty="0" err="1">
                <a:solidFill>
                  <a:schemeClr val="accent2"/>
                </a:solidFill>
              </a:rPr>
              <a:t>are</a:t>
            </a:r>
            <a:r>
              <a:rPr lang="tr-TR" altLang="tr-TR" sz="2400" b="1" dirty="0">
                <a:solidFill>
                  <a:schemeClr val="accent2"/>
                </a:solidFill>
              </a:rPr>
              <a:t> </a:t>
            </a:r>
            <a:r>
              <a:rPr lang="tr-TR" altLang="tr-TR" sz="2400" b="1" dirty="0" err="1">
                <a:solidFill>
                  <a:schemeClr val="accent2"/>
                </a:solidFill>
              </a:rPr>
              <a:t>created</a:t>
            </a:r>
            <a:r>
              <a:rPr lang="tr-TR" altLang="tr-TR" sz="2400" b="1" dirty="0">
                <a:solidFill>
                  <a:schemeClr val="accent2"/>
                </a:solidFill>
              </a:rPr>
              <a:t> plan-</a:t>
            </a:r>
            <a:r>
              <a:rPr lang="tr-TR" altLang="tr-TR" sz="2400" b="1" dirty="0" err="1">
                <a:solidFill>
                  <a:schemeClr val="accent2"/>
                </a:solidFill>
              </a:rPr>
              <a:t>driven</a:t>
            </a:r>
            <a:r>
              <a:rPr lang="tr-TR" altLang="tr-TR" sz="2400" b="1" dirty="0">
                <a:solidFill>
                  <a:schemeClr val="accent2"/>
                </a:solidFill>
              </a:rPr>
              <a:t>…</a:t>
            </a:r>
            <a:endParaRPr lang="en-US" altLang="tr-TR" sz="2400" b="1" dirty="0">
              <a:solidFill>
                <a:schemeClr val="accent2"/>
              </a:solidFill>
            </a:endParaRPr>
          </a:p>
          <a:p>
            <a:pPr eaLnBrk="1" hangingPunct="1"/>
            <a:r>
              <a:rPr lang="en-US" altLang="tr-TR" dirty="0"/>
              <a:t>Does not handle </a:t>
            </a:r>
            <a:r>
              <a:rPr lang="en-US" altLang="tr-TR" sz="2400" b="1" dirty="0">
                <a:solidFill>
                  <a:schemeClr val="accent2"/>
                </a:solidFill>
              </a:rPr>
              <a:t>iterations</a:t>
            </a:r>
            <a:r>
              <a:rPr lang="en-US" altLang="tr-TR" dirty="0">
                <a:solidFill>
                  <a:srgbClr val="FFFF00"/>
                </a:solidFill>
              </a:rPr>
              <a:t> </a:t>
            </a:r>
            <a:r>
              <a:rPr lang="en-US" altLang="tr-TR" dirty="0"/>
              <a:t>or phases</a:t>
            </a:r>
          </a:p>
          <a:p>
            <a:pPr eaLnBrk="1" hangingPunct="1"/>
            <a:r>
              <a:rPr lang="en-US" altLang="tr-TR" dirty="0"/>
              <a:t>Does not easily handle </a:t>
            </a:r>
            <a:r>
              <a:rPr lang="en-US" altLang="tr-TR" sz="2400" b="1" dirty="0">
                <a:solidFill>
                  <a:schemeClr val="accent2"/>
                </a:solidFill>
              </a:rPr>
              <a:t>dynamic changes in requirements</a:t>
            </a:r>
            <a:r>
              <a:rPr lang="tr-TR" altLang="tr-TR" sz="2400" b="1" dirty="0">
                <a:solidFill>
                  <a:schemeClr val="accent2"/>
                </a:solidFill>
              </a:rPr>
              <a:t> (</a:t>
            </a:r>
            <a:r>
              <a:rPr lang="tr-TR" altLang="tr-TR" sz="2400" b="1" dirty="0" err="1">
                <a:solidFill>
                  <a:schemeClr val="accent2"/>
                </a:solidFill>
              </a:rPr>
              <a:t>diffucult</a:t>
            </a:r>
            <a:r>
              <a:rPr lang="tr-TR" altLang="tr-TR" sz="2400" b="1" dirty="0">
                <a:solidFill>
                  <a:schemeClr val="accent2"/>
                </a:solidFill>
              </a:rPr>
              <a:t> </a:t>
            </a:r>
            <a:r>
              <a:rPr lang="tr-TR" altLang="tr-TR" sz="2400" b="1" dirty="0" err="1">
                <a:solidFill>
                  <a:schemeClr val="accent2"/>
                </a:solidFill>
              </a:rPr>
              <a:t>to</a:t>
            </a:r>
            <a:r>
              <a:rPr lang="tr-TR" altLang="tr-TR" sz="2400" b="1" dirty="0">
                <a:solidFill>
                  <a:schemeClr val="accent2"/>
                </a:solidFill>
              </a:rPr>
              <a:t> </a:t>
            </a:r>
            <a:r>
              <a:rPr lang="tr-TR" altLang="tr-TR" sz="2400" b="1" dirty="0" err="1">
                <a:solidFill>
                  <a:schemeClr val="accent2"/>
                </a:solidFill>
              </a:rPr>
              <a:t>change</a:t>
            </a:r>
            <a:r>
              <a:rPr lang="tr-TR" altLang="tr-TR" sz="2400" b="1" dirty="0">
                <a:solidFill>
                  <a:schemeClr val="accent2"/>
                </a:solidFill>
              </a:rPr>
              <a:t> </a:t>
            </a:r>
            <a:r>
              <a:rPr lang="tr-TR" altLang="tr-TR" sz="2400" b="1" dirty="0" err="1">
                <a:solidFill>
                  <a:schemeClr val="accent2"/>
                </a:solidFill>
              </a:rPr>
              <a:t>plans</a:t>
            </a:r>
            <a:r>
              <a:rPr lang="tr-TR" altLang="tr-TR" sz="2400" b="1" dirty="0">
                <a:solidFill>
                  <a:schemeClr val="accent2"/>
                </a:solidFill>
              </a:rPr>
              <a:t> in </a:t>
            </a:r>
            <a:r>
              <a:rPr lang="tr-TR" altLang="tr-TR" sz="2400" b="1" dirty="0" err="1">
                <a:solidFill>
                  <a:schemeClr val="accent2"/>
                </a:solidFill>
              </a:rPr>
              <a:t>any</a:t>
            </a:r>
            <a:r>
              <a:rPr lang="tr-TR" altLang="tr-TR" sz="2400" b="1" dirty="0">
                <a:solidFill>
                  <a:schemeClr val="accent2"/>
                </a:solidFill>
              </a:rPr>
              <a:t> time!!!)</a:t>
            </a:r>
            <a:endParaRPr lang="en-US" altLang="tr-TR" sz="2400" b="1" dirty="0">
              <a:solidFill>
                <a:schemeClr val="accent2"/>
              </a:solidFill>
            </a:endParaRPr>
          </a:p>
          <a:p>
            <a:pPr eaLnBrk="1" hangingPunct="1"/>
            <a:r>
              <a:rPr lang="en-US" altLang="tr-TR" dirty="0"/>
              <a:t>Does not contain </a:t>
            </a:r>
            <a:r>
              <a:rPr lang="en-US" altLang="tr-TR" sz="2400" b="1" dirty="0">
                <a:solidFill>
                  <a:schemeClr val="accent2"/>
                </a:solidFill>
              </a:rPr>
              <a:t>risk analysis </a:t>
            </a:r>
            <a:r>
              <a:rPr lang="en-US" altLang="tr-TR" dirty="0"/>
              <a:t>activities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30017-5729-4B6C-8267-9C2638BAB888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03824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tr-TR" sz="4000"/>
              <a:t>When to use the V-Shaped Model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5625"/>
            <a:ext cx="11125200" cy="435133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tr-TR" dirty="0"/>
              <a:t>Excellent choice for </a:t>
            </a:r>
            <a:r>
              <a:rPr lang="en-US" altLang="tr-TR" b="1" dirty="0">
                <a:solidFill>
                  <a:schemeClr val="accent2"/>
                </a:solidFill>
              </a:rPr>
              <a:t>systems requiring </a:t>
            </a:r>
            <a:r>
              <a:rPr lang="en-US" altLang="tr-TR" b="1" dirty="0">
                <a:solidFill>
                  <a:srgbClr val="FF0000"/>
                </a:solidFill>
              </a:rPr>
              <a:t>high reliability </a:t>
            </a:r>
            <a:r>
              <a:rPr lang="en-US" altLang="tr-TR" dirty="0"/>
              <a:t>– </a:t>
            </a:r>
            <a:r>
              <a:rPr lang="tr-TR" altLang="tr-TR" dirty="0"/>
              <a:t>e.</a:t>
            </a:r>
            <a:r>
              <a:rPr lang="en-US" altLang="tr-TR" dirty="0"/>
              <a:t>g.</a:t>
            </a:r>
            <a:r>
              <a:rPr lang="tr-TR" altLang="tr-TR" dirty="0"/>
              <a:t> </a:t>
            </a:r>
            <a:r>
              <a:rPr lang="en-US" altLang="tr-TR" dirty="0"/>
              <a:t>hospital patient control applications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tr-TR" b="1" dirty="0">
                <a:solidFill>
                  <a:schemeClr val="accent2"/>
                </a:solidFill>
              </a:rPr>
              <a:t>All requirements are known </a:t>
            </a:r>
            <a:r>
              <a:rPr lang="tr-TR" altLang="tr-TR" dirty="0" err="1"/>
              <a:t>clearly</a:t>
            </a:r>
            <a:endParaRPr lang="en-US" altLang="tr-TR" dirty="0"/>
          </a:p>
          <a:p>
            <a:pPr eaLnBrk="1" hangingPunct="1">
              <a:lnSpc>
                <a:spcPct val="90000"/>
              </a:lnSpc>
            </a:pPr>
            <a:r>
              <a:rPr lang="tr-TR" altLang="tr-TR" b="1" dirty="0">
                <a:solidFill>
                  <a:schemeClr val="accent2"/>
                </a:solidFill>
              </a:rPr>
              <a:t>If s</a:t>
            </a:r>
            <a:r>
              <a:rPr lang="en-US" altLang="tr-TR" b="1" dirty="0" err="1">
                <a:solidFill>
                  <a:schemeClr val="accent2"/>
                </a:solidFill>
              </a:rPr>
              <a:t>olution</a:t>
            </a:r>
            <a:r>
              <a:rPr lang="en-US" altLang="tr-TR" b="1" dirty="0">
                <a:solidFill>
                  <a:schemeClr val="accent2"/>
                </a:solidFill>
              </a:rPr>
              <a:t> and technology are known</a:t>
            </a:r>
            <a:r>
              <a:rPr lang="tr-TR" altLang="tr-TR" b="1" dirty="0">
                <a:solidFill>
                  <a:schemeClr val="accent2"/>
                </a:solidFill>
              </a:rPr>
              <a:t> well</a:t>
            </a:r>
            <a:endParaRPr lang="en-US" altLang="tr-TR" b="1" dirty="0">
              <a:solidFill>
                <a:schemeClr val="accent2"/>
              </a:solidFill>
            </a:endParaRPr>
          </a:p>
          <a:p>
            <a:pPr lvl="1" eaLnBrk="1" hangingPunct="1">
              <a:lnSpc>
                <a:spcPct val="90000"/>
              </a:lnSpc>
            </a:pPr>
            <a:endParaRPr lang="en-US" altLang="tr-TR" sz="2800" dirty="0">
              <a:solidFill>
                <a:srgbClr val="FFFF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30017-5729-4B6C-8267-9C2638BAB888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95836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tr-TR" sz="4000" dirty="0"/>
              <a:t>Structured Evolutionary Prototyping Model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tr-TR" b="1" dirty="0">
                <a:solidFill>
                  <a:schemeClr val="accent2"/>
                </a:solidFill>
              </a:rPr>
              <a:t>Developers build a prototype </a:t>
            </a:r>
            <a:r>
              <a:rPr lang="en-US" altLang="tr-TR" dirty="0"/>
              <a:t>during the requirements phase</a:t>
            </a:r>
          </a:p>
          <a:p>
            <a:pPr eaLnBrk="1" hangingPunct="1"/>
            <a:r>
              <a:rPr lang="en-US" altLang="tr-TR" dirty="0"/>
              <a:t>Prototype is </a:t>
            </a:r>
            <a:r>
              <a:rPr lang="en-US" altLang="tr-TR" b="1" dirty="0">
                <a:solidFill>
                  <a:schemeClr val="accent2"/>
                </a:solidFill>
              </a:rPr>
              <a:t>evaluated by end users</a:t>
            </a:r>
          </a:p>
          <a:p>
            <a:r>
              <a:rPr lang="en-US" altLang="tr-TR" dirty="0"/>
              <a:t>Users give </a:t>
            </a:r>
            <a:r>
              <a:rPr lang="en-US" altLang="tr-TR" b="1" dirty="0">
                <a:solidFill>
                  <a:schemeClr val="accent2"/>
                </a:solidFill>
              </a:rPr>
              <a:t>corrective feedback </a:t>
            </a:r>
          </a:p>
          <a:p>
            <a:r>
              <a:rPr lang="en-US" altLang="tr-TR" dirty="0"/>
              <a:t>Developers </a:t>
            </a:r>
            <a:r>
              <a:rPr lang="en-US" altLang="tr-TR" b="1" dirty="0">
                <a:solidFill>
                  <a:schemeClr val="accent2"/>
                </a:solidFill>
              </a:rPr>
              <a:t>improve the prototype</a:t>
            </a:r>
          </a:p>
          <a:p>
            <a:pPr eaLnBrk="1" hangingPunct="1"/>
            <a:r>
              <a:rPr lang="en-US" altLang="tr-TR" dirty="0"/>
              <a:t>When the </a:t>
            </a:r>
            <a:r>
              <a:rPr lang="en-US" altLang="tr-TR" b="1" dirty="0">
                <a:solidFill>
                  <a:schemeClr val="accent2"/>
                </a:solidFill>
              </a:rPr>
              <a:t>user is satisfied</a:t>
            </a:r>
            <a:r>
              <a:rPr lang="en-US" altLang="tr-TR" dirty="0"/>
              <a:t>, the prototype code is brought </a:t>
            </a:r>
            <a:r>
              <a:rPr lang="en-US" altLang="tr-TR" b="1" u="sng" dirty="0">
                <a:solidFill>
                  <a:srgbClr val="FF0000"/>
                </a:solidFill>
              </a:rPr>
              <a:t>up to the standards</a:t>
            </a:r>
            <a:r>
              <a:rPr lang="en-US" altLang="tr-TR" dirty="0"/>
              <a:t> needed for a final product.</a:t>
            </a:r>
            <a:r>
              <a:rPr lang="tr-TR" altLang="tr-TR" dirty="0"/>
              <a:t> (</a:t>
            </a:r>
            <a:r>
              <a:rPr lang="tr-TR" altLang="tr-TR" dirty="0" err="1"/>
              <a:t>End</a:t>
            </a:r>
            <a:r>
              <a:rPr lang="tr-TR" altLang="tr-TR" dirty="0"/>
              <a:t> of Project!!!)</a:t>
            </a:r>
            <a:endParaRPr lang="en-US" altLang="tr-TR" dirty="0"/>
          </a:p>
          <a:p>
            <a:pPr eaLnBrk="1" hangingPunct="1"/>
            <a:endParaRPr lang="en-US" altLang="tr-T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30017-5729-4B6C-8267-9C2638BAB888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08293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tr-TR" sz="4000"/>
              <a:t>Structured Evolutionary Prototyping Steps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tr-TR" sz="2400" dirty="0"/>
              <a:t>A </a:t>
            </a:r>
            <a:r>
              <a:rPr lang="en-US" altLang="tr-TR" sz="2400" b="1" dirty="0">
                <a:solidFill>
                  <a:schemeClr val="accent2"/>
                </a:solidFill>
              </a:rPr>
              <a:t>preliminary project plan </a:t>
            </a:r>
            <a:r>
              <a:rPr lang="en-US" altLang="tr-TR" sz="2400" dirty="0"/>
              <a:t>is developed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tr-TR" sz="2400" dirty="0"/>
              <a:t>A </a:t>
            </a:r>
            <a:r>
              <a:rPr lang="en-US" altLang="tr-TR" sz="2400" b="1" dirty="0">
                <a:solidFill>
                  <a:schemeClr val="accent2"/>
                </a:solidFill>
              </a:rPr>
              <a:t>partial high-level paper model </a:t>
            </a:r>
            <a:r>
              <a:rPr lang="en-US" altLang="tr-TR" sz="2400" dirty="0"/>
              <a:t>is created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tr-TR" sz="2400" dirty="0"/>
              <a:t>The model is source for a </a:t>
            </a:r>
            <a:r>
              <a:rPr lang="en-US" altLang="tr-TR" sz="2400" b="1" dirty="0">
                <a:solidFill>
                  <a:schemeClr val="accent2"/>
                </a:solidFill>
              </a:rPr>
              <a:t>partial requirements specification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tr-TR" sz="2400" dirty="0"/>
              <a:t>A  prototype is built with </a:t>
            </a:r>
            <a:r>
              <a:rPr lang="en-US" altLang="tr-TR" sz="2400" b="1" dirty="0">
                <a:solidFill>
                  <a:schemeClr val="accent2"/>
                </a:solidFill>
              </a:rPr>
              <a:t>basic and critical attributes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tr-TR" sz="2400" dirty="0"/>
              <a:t>The </a:t>
            </a:r>
            <a:r>
              <a:rPr lang="en-US" altLang="tr-TR" sz="2400" b="1" dirty="0">
                <a:solidFill>
                  <a:schemeClr val="accent2"/>
                </a:solidFill>
              </a:rPr>
              <a:t>designer builds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tr-TR" sz="2000" dirty="0"/>
              <a:t>the database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tr-TR" sz="2000" dirty="0"/>
              <a:t>user interface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tr-TR" sz="2000" dirty="0"/>
              <a:t>algorithmic functions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tr-TR" sz="2400" dirty="0"/>
              <a:t>The designer </a:t>
            </a:r>
            <a:r>
              <a:rPr lang="en-US" altLang="tr-TR" sz="2400" b="1" dirty="0">
                <a:solidFill>
                  <a:schemeClr val="accent2"/>
                </a:solidFill>
              </a:rPr>
              <a:t>demonstrates the prototype</a:t>
            </a:r>
            <a:r>
              <a:rPr lang="en-US" altLang="tr-TR" sz="2400" dirty="0"/>
              <a:t>, the user evaluates for problems and suggests improvements.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tr-TR" sz="2400" dirty="0"/>
              <a:t>This loop continues </a:t>
            </a:r>
            <a:r>
              <a:rPr lang="en-US" altLang="tr-TR" sz="2400" b="1" dirty="0">
                <a:solidFill>
                  <a:schemeClr val="accent2"/>
                </a:solidFill>
              </a:rPr>
              <a:t>until the user is satisfied</a:t>
            </a:r>
          </a:p>
          <a:p>
            <a:pPr eaLnBrk="1" hangingPunct="1">
              <a:lnSpc>
                <a:spcPct val="80000"/>
              </a:lnSpc>
            </a:pPr>
            <a:endParaRPr lang="en-US" altLang="tr-TR" sz="2400" dirty="0"/>
          </a:p>
        </p:txBody>
      </p:sp>
      <p:sp>
        <p:nvSpPr>
          <p:cNvPr id="4" name="Dikdörtgen 3"/>
          <p:cNvSpPr/>
          <p:nvPr/>
        </p:nvSpPr>
        <p:spPr>
          <a:xfrm>
            <a:off x="176416" y="6311900"/>
            <a:ext cx="4993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>
                <a:solidFill>
                  <a:srgbClr val="FF0000"/>
                </a:solidFill>
              </a:rPr>
              <a:t>https://www.youtube.com/watch?v=bAEnaGG8Otc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30017-5729-4B6C-8267-9C2638BAB888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0658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tr-TR" sz="4000" dirty="0"/>
              <a:t>Structured Evolutionary Prototyping Strengths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6600" y="1609725"/>
            <a:ext cx="10515600" cy="4351338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altLang="tr-TR" dirty="0"/>
              <a:t>Customers can </a:t>
            </a:r>
            <a:r>
              <a:rPr lang="en-US" altLang="tr-TR" b="1" dirty="0">
                <a:solidFill>
                  <a:schemeClr val="accent2"/>
                </a:solidFill>
              </a:rPr>
              <a:t>“see” the system requirements </a:t>
            </a:r>
            <a:r>
              <a:rPr lang="en-US" altLang="tr-TR" dirty="0"/>
              <a:t>as they are being gathered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tr-TR" dirty="0"/>
              <a:t>Developers </a:t>
            </a:r>
            <a:r>
              <a:rPr lang="en-US" altLang="tr-TR" b="1" dirty="0">
                <a:solidFill>
                  <a:schemeClr val="accent2"/>
                </a:solidFill>
              </a:rPr>
              <a:t>learn from customers </a:t>
            </a:r>
          </a:p>
          <a:p>
            <a:pPr algn="just"/>
            <a:r>
              <a:rPr lang="en-US" altLang="tr-TR" dirty="0"/>
              <a:t>A more </a:t>
            </a:r>
            <a:r>
              <a:rPr lang="en-US" altLang="tr-TR" b="1" dirty="0">
                <a:solidFill>
                  <a:schemeClr val="accent2"/>
                </a:solidFill>
              </a:rPr>
              <a:t>accurate end product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tr-TR" b="1" dirty="0">
                <a:solidFill>
                  <a:schemeClr val="accent2"/>
                </a:solidFill>
              </a:rPr>
              <a:t>Unexpected</a:t>
            </a:r>
            <a:r>
              <a:rPr lang="en-US" altLang="tr-TR" dirty="0">
                <a:solidFill>
                  <a:srgbClr val="FFFF00"/>
                </a:solidFill>
              </a:rPr>
              <a:t> </a:t>
            </a:r>
            <a:r>
              <a:rPr lang="en-US" altLang="tr-TR" dirty="0"/>
              <a:t>requirements accommodated</a:t>
            </a:r>
            <a:r>
              <a:rPr lang="tr-TR" altLang="tr-TR" dirty="0"/>
              <a:t>/</a:t>
            </a:r>
            <a:r>
              <a:rPr lang="tr-TR" altLang="tr-TR" dirty="0" err="1"/>
              <a:t>considered</a:t>
            </a:r>
            <a:endParaRPr lang="en-US" altLang="tr-TR" dirty="0"/>
          </a:p>
          <a:p>
            <a:pPr algn="just" eaLnBrk="1" hangingPunct="1">
              <a:lnSpc>
                <a:spcPct val="90000"/>
              </a:lnSpc>
            </a:pPr>
            <a:r>
              <a:rPr lang="en-US" altLang="tr-TR" dirty="0"/>
              <a:t>Allows for </a:t>
            </a:r>
            <a:r>
              <a:rPr lang="en-US" altLang="tr-TR" b="1" dirty="0">
                <a:solidFill>
                  <a:schemeClr val="accent2"/>
                </a:solidFill>
              </a:rPr>
              <a:t>flexible design </a:t>
            </a:r>
            <a:r>
              <a:rPr lang="en-US" altLang="tr-TR" dirty="0"/>
              <a:t>and development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tr-TR" dirty="0"/>
              <a:t>Steady, </a:t>
            </a:r>
            <a:r>
              <a:rPr lang="en-US" altLang="tr-TR" b="1" dirty="0">
                <a:solidFill>
                  <a:schemeClr val="accent2"/>
                </a:solidFill>
              </a:rPr>
              <a:t>visible signs </a:t>
            </a:r>
            <a:r>
              <a:rPr lang="en-US" altLang="tr-TR" dirty="0"/>
              <a:t>of </a:t>
            </a:r>
            <a:r>
              <a:rPr lang="en-US" altLang="tr-TR" b="1" dirty="0">
                <a:solidFill>
                  <a:srgbClr val="FF0000"/>
                </a:solidFill>
              </a:rPr>
              <a:t>progress produced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tr-TR" dirty="0"/>
              <a:t>Interaction with the prototype </a:t>
            </a:r>
            <a:r>
              <a:rPr lang="tr-TR" altLang="tr-TR" dirty="0"/>
              <a:t>provide</a:t>
            </a:r>
            <a:r>
              <a:rPr lang="en-US" altLang="tr-TR" dirty="0"/>
              <a:t>s</a:t>
            </a:r>
            <a:r>
              <a:rPr lang="tr-TR" altLang="tr-TR" dirty="0"/>
              <a:t> to </a:t>
            </a:r>
            <a:r>
              <a:rPr lang="en-US" altLang="tr-TR" dirty="0"/>
              <a:t>awareness of </a:t>
            </a:r>
            <a:r>
              <a:rPr lang="en-US" altLang="tr-TR" b="1" dirty="0">
                <a:solidFill>
                  <a:schemeClr val="accent2"/>
                </a:solidFill>
              </a:rPr>
              <a:t>additional needed functionality	</a:t>
            </a:r>
          </a:p>
          <a:p>
            <a:pPr algn="just" eaLnBrk="1" hangingPunct="1">
              <a:lnSpc>
                <a:spcPct val="90000"/>
              </a:lnSpc>
            </a:pPr>
            <a:endParaRPr lang="en-US" altLang="tr-T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30017-5729-4B6C-8267-9C2638BAB888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9459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tr-TR" sz="4000" dirty="0"/>
              <a:t>Structured Evolutionary Prototyping Weaknesses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9300" y="1565275"/>
            <a:ext cx="10515600" cy="4351338"/>
          </a:xfrm>
        </p:spPr>
        <p:txBody>
          <a:bodyPr/>
          <a:lstStyle/>
          <a:p>
            <a:pPr algn="just" eaLnBrk="1" hangingPunct="1"/>
            <a:r>
              <a:rPr lang="en-US" altLang="tr-TR" dirty="0"/>
              <a:t>Overall </a:t>
            </a:r>
            <a:r>
              <a:rPr lang="en-US" altLang="tr-TR" b="1" dirty="0">
                <a:solidFill>
                  <a:schemeClr val="accent2"/>
                </a:solidFill>
              </a:rPr>
              <a:t>maintainability may be unnoticed</a:t>
            </a:r>
            <a:r>
              <a:rPr lang="tr-TR" altLang="tr-TR" b="1" dirty="0">
                <a:solidFill>
                  <a:schemeClr val="accent2"/>
                </a:solidFill>
              </a:rPr>
              <a:t>.</a:t>
            </a:r>
            <a:endParaRPr lang="en-US" altLang="tr-TR" b="1" dirty="0">
              <a:solidFill>
                <a:schemeClr val="accent2"/>
              </a:solidFill>
            </a:endParaRPr>
          </a:p>
          <a:p>
            <a:pPr algn="just" eaLnBrk="1" hangingPunct="1"/>
            <a:r>
              <a:rPr lang="en-US" altLang="tr-TR" dirty="0"/>
              <a:t>The customer may </a:t>
            </a:r>
            <a:r>
              <a:rPr lang="en-US" altLang="tr-TR" b="1" dirty="0">
                <a:solidFill>
                  <a:schemeClr val="accent2"/>
                </a:solidFill>
              </a:rPr>
              <a:t>want the prototype delivered.</a:t>
            </a:r>
          </a:p>
          <a:p>
            <a:pPr algn="just"/>
            <a:r>
              <a:rPr lang="en-US" altLang="tr-TR" dirty="0"/>
              <a:t>Process may </a:t>
            </a:r>
            <a:r>
              <a:rPr lang="en-US" altLang="tr-TR" b="1" dirty="0">
                <a:solidFill>
                  <a:schemeClr val="accent2"/>
                </a:solidFill>
              </a:rPr>
              <a:t>continue forever </a:t>
            </a:r>
            <a:r>
              <a:rPr lang="en-US" altLang="tr-TR" dirty="0"/>
              <a:t>(scope creep</a:t>
            </a:r>
            <a:r>
              <a:rPr lang="tr-TR" altLang="tr-TR" dirty="0"/>
              <a:t>-</a:t>
            </a:r>
            <a:r>
              <a:rPr lang="tr-TR" dirty="0"/>
              <a:t>sürünerek ilerler</a:t>
            </a:r>
            <a:r>
              <a:rPr lang="en-US" altLang="tr-TR" dirty="0"/>
              <a:t>), </a:t>
            </a:r>
            <a:r>
              <a:rPr lang="tr-TR" altLang="tr-TR" dirty="0"/>
              <a:t>Namely, Process is improving gradually</a:t>
            </a:r>
            <a:endParaRPr lang="en-US" altLang="tr-T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30017-5729-4B6C-8267-9C2638BAB888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4863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73100" y="365125"/>
            <a:ext cx="10680700" cy="132556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tr-TR" sz="4000" dirty="0"/>
              <a:t>When to use</a:t>
            </a:r>
            <a:r>
              <a:rPr lang="tr-TR" altLang="tr-TR" sz="4000" dirty="0"/>
              <a:t> </a:t>
            </a:r>
            <a:r>
              <a:rPr lang="en-US" altLang="tr-TR" sz="4000" dirty="0"/>
              <a:t>Structured Evolutionary Prototyping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tr-TR" altLang="tr-TR" b="1" dirty="0" err="1">
                <a:solidFill>
                  <a:schemeClr val="accent2"/>
                </a:solidFill>
              </a:rPr>
              <a:t>If</a:t>
            </a:r>
            <a:r>
              <a:rPr lang="tr-TR" altLang="tr-TR" b="1" dirty="0">
                <a:solidFill>
                  <a:schemeClr val="accent2"/>
                </a:solidFill>
              </a:rPr>
              <a:t> </a:t>
            </a:r>
            <a:r>
              <a:rPr lang="en-US" altLang="tr-TR" b="1" dirty="0">
                <a:solidFill>
                  <a:schemeClr val="accent2"/>
                </a:solidFill>
              </a:rPr>
              <a:t>Requirements are unstable </a:t>
            </a:r>
            <a:r>
              <a:rPr lang="en-US" altLang="tr-TR" dirty="0"/>
              <a:t>or have to be clarified </a:t>
            </a:r>
          </a:p>
          <a:p>
            <a:pPr algn="just" eaLnBrk="1" hangingPunct="1"/>
            <a:r>
              <a:rPr lang="en-US" altLang="tr-TR" dirty="0"/>
              <a:t>Develop </a:t>
            </a:r>
            <a:r>
              <a:rPr lang="en-US" altLang="tr-TR" b="1" dirty="0">
                <a:solidFill>
                  <a:schemeClr val="accent2"/>
                </a:solidFill>
              </a:rPr>
              <a:t>user interfaces</a:t>
            </a:r>
          </a:p>
          <a:p>
            <a:pPr algn="just"/>
            <a:r>
              <a:rPr lang="en-US" altLang="tr-TR" b="1" dirty="0">
                <a:solidFill>
                  <a:schemeClr val="accent2"/>
                </a:solidFill>
              </a:rPr>
              <a:t>Short-life demonstrations </a:t>
            </a:r>
          </a:p>
          <a:p>
            <a:pPr algn="just"/>
            <a:r>
              <a:rPr lang="en-US" altLang="tr-TR" dirty="0"/>
              <a:t>New, </a:t>
            </a:r>
            <a:r>
              <a:rPr lang="en-US" altLang="tr-TR" b="1" dirty="0">
                <a:solidFill>
                  <a:schemeClr val="accent2"/>
                </a:solidFill>
              </a:rPr>
              <a:t>original development</a:t>
            </a:r>
          </a:p>
          <a:p>
            <a:pPr algn="just" eaLnBrk="1" hangingPunct="1"/>
            <a:endParaRPr lang="en-US" altLang="tr-TR" dirty="0"/>
          </a:p>
          <a:p>
            <a:pPr algn="just" eaLnBrk="1" hangingPunct="1"/>
            <a:endParaRPr lang="en-US" altLang="tr-TR" dirty="0"/>
          </a:p>
          <a:p>
            <a:pPr algn="just" eaLnBrk="1" hangingPunct="1"/>
            <a:endParaRPr lang="en-US" altLang="tr-T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30017-5729-4B6C-8267-9C2638BAB888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4116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tr-TR" dirty="0"/>
              <a:t>Software Development Life Cycle (SDLC)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tr-TR" dirty="0"/>
              <a:t>“You’ve got to be very careful if you don’t know where you’re going, because you might not get there.”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altLang="tr-TR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tr-TR" dirty="0"/>
              <a:t>Yogi Berra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30017-5729-4B6C-8267-9C2638BAB888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29502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tr-TR" dirty="0"/>
              <a:t>Incremental SDLC Model</a:t>
            </a:r>
          </a:p>
        </p:txBody>
      </p:sp>
      <p:pic>
        <p:nvPicPr>
          <p:cNvPr id="25603" name="Picture 6" descr="Iterative SDLC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1143000"/>
            <a:ext cx="4953000" cy="464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5604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629400" y="1295400"/>
            <a:ext cx="4038600" cy="44958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altLang="tr-TR" sz="2000" dirty="0"/>
              <a:t>Construct a partial implementation of a total system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tr-TR" sz="2000" dirty="0"/>
              <a:t>Then slowly add increased functionality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tr-TR" sz="2000" dirty="0"/>
              <a:t>The incremental model prioritizes requirements of the system and then implements them in groups.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tr-TR" sz="2000" dirty="0"/>
              <a:t>Each subsequent release of the system</a:t>
            </a:r>
            <a:r>
              <a:rPr lang="tr-TR" altLang="tr-TR" sz="2000" dirty="0"/>
              <a:t>:</a:t>
            </a:r>
          </a:p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tr-TR" altLang="tr-TR" sz="2000" dirty="0"/>
              <a:t> </a:t>
            </a:r>
            <a:r>
              <a:rPr lang="tr-TR" altLang="tr-TR" sz="2000" dirty="0">
                <a:sym typeface="Wingdings" panose="05000000000000000000" pitchFamily="2" charset="2"/>
              </a:rPr>
              <a:t> </a:t>
            </a:r>
            <a:r>
              <a:rPr lang="en-US" altLang="tr-TR" sz="2000" dirty="0"/>
              <a:t>adds function to the previous release, until all designed functionality has been implemented.</a:t>
            </a:r>
          </a:p>
          <a:p>
            <a:pPr lvl="1" algn="just" eaLnBrk="1" hangingPunct="1">
              <a:lnSpc>
                <a:spcPct val="90000"/>
              </a:lnSpc>
            </a:pPr>
            <a:endParaRPr lang="en-US" altLang="tr-TR" sz="1800" dirty="0"/>
          </a:p>
          <a:p>
            <a:pPr lvl="1" algn="just" eaLnBrk="1" hangingPunct="1">
              <a:lnSpc>
                <a:spcPct val="90000"/>
              </a:lnSpc>
            </a:pPr>
            <a:endParaRPr lang="en-US" altLang="tr-TR" sz="1800" dirty="0"/>
          </a:p>
        </p:txBody>
      </p:sp>
      <p:sp>
        <p:nvSpPr>
          <p:cNvPr id="2" name="Dikdörtgen 1"/>
          <p:cNvSpPr/>
          <p:nvPr/>
        </p:nvSpPr>
        <p:spPr>
          <a:xfrm>
            <a:off x="256927" y="6197084"/>
            <a:ext cx="48836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https://www.youtube.com/watch?v=gcpOZi6Hz38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B9FD63-16D9-4504-8BE9-51BE37106535}" type="slidenum">
              <a:rPr lang="en-US" altLang="tr-TR" smtClean="0"/>
              <a:pPr>
                <a:defRPr/>
              </a:pPr>
              <a:t>20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6636944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Incremental development </a:t>
            </a:r>
            <a:br>
              <a:rPr lang="en-GB" dirty="0"/>
            </a:br>
            <a:endParaRPr lang="en-US" dirty="0"/>
          </a:p>
        </p:txBody>
      </p:sp>
      <p:pic>
        <p:nvPicPr>
          <p:cNvPr id="4" name="Picture 3" descr="2.2 Incremental-dev.ep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1892460"/>
            <a:ext cx="7517728" cy="4051928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7529" y="846139"/>
            <a:ext cx="4084918" cy="365125"/>
          </a:xfrm>
        </p:spPr>
        <p:txBody>
          <a:bodyPr/>
          <a:lstStyle/>
          <a:p>
            <a:pPr algn="l">
              <a:defRPr/>
            </a:pPr>
            <a:r>
              <a:rPr lang="en-US"/>
              <a:t>https://www.youtube.com/watch?v=gcpOZi6Hz38</a:t>
            </a:r>
          </a:p>
        </p:txBody>
      </p:sp>
      <p:sp>
        <p:nvSpPr>
          <p:cNvPr id="6" name="Rectangle 5"/>
          <p:cNvSpPr/>
          <p:nvPr/>
        </p:nvSpPr>
        <p:spPr>
          <a:xfrm>
            <a:off x="1524000" y="6217851"/>
            <a:ext cx="9144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</a:rPr>
              <a:t>http://moodle.autolab.uni-pannon.hu/Mecha_tananyag/szoftverfejlesztesi_folyamatok_angol/ch03.html</a:t>
            </a:r>
          </a:p>
        </p:txBody>
      </p:sp>
    </p:spTree>
    <p:extLst>
      <p:ext uri="{BB962C8B-B14F-4D97-AF65-F5344CB8AC3E}">
        <p14:creationId xmlns:p14="http://schemas.microsoft.com/office/powerpoint/2010/main" val="16013016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tr-TR" dirty="0"/>
              <a:t>Incremental Model Strengths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35125"/>
            <a:ext cx="10515600" cy="4351338"/>
          </a:xfrm>
        </p:spPr>
        <p:txBody>
          <a:bodyPr/>
          <a:lstStyle/>
          <a:p>
            <a:pPr eaLnBrk="1" hangingPunct="1"/>
            <a:r>
              <a:rPr lang="tr-TR" altLang="tr-TR" dirty="0" err="1"/>
              <a:t>You</a:t>
            </a:r>
            <a:r>
              <a:rPr lang="tr-TR" altLang="tr-TR" dirty="0"/>
              <a:t> can d</a:t>
            </a:r>
            <a:r>
              <a:rPr lang="en-US" altLang="tr-TR" dirty="0" err="1"/>
              <a:t>evelop</a:t>
            </a:r>
            <a:r>
              <a:rPr lang="en-US" altLang="tr-TR" dirty="0"/>
              <a:t> </a:t>
            </a:r>
            <a:r>
              <a:rPr lang="en-US" altLang="tr-TR" b="1" dirty="0">
                <a:solidFill>
                  <a:schemeClr val="accent2"/>
                </a:solidFill>
              </a:rPr>
              <a:t>high-risk</a:t>
            </a:r>
            <a:r>
              <a:rPr lang="en-US" altLang="tr-TR" dirty="0"/>
              <a:t> or </a:t>
            </a:r>
            <a:r>
              <a:rPr lang="en-US" altLang="tr-TR" b="1" dirty="0">
                <a:solidFill>
                  <a:schemeClr val="accent2"/>
                </a:solidFill>
              </a:rPr>
              <a:t>major functions first</a:t>
            </a:r>
          </a:p>
          <a:p>
            <a:r>
              <a:rPr lang="en-US" altLang="tr-TR" dirty="0"/>
              <a:t>Each release delivers an </a:t>
            </a:r>
            <a:r>
              <a:rPr lang="en-US" altLang="tr-TR" b="1" dirty="0">
                <a:solidFill>
                  <a:schemeClr val="accent2"/>
                </a:solidFill>
              </a:rPr>
              <a:t>operational product </a:t>
            </a:r>
          </a:p>
          <a:p>
            <a:r>
              <a:rPr lang="en-US" altLang="tr-TR" dirty="0"/>
              <a:t>Customer can </a:t>
            </a:r>
            <a:r>
              <a:rPr lang="en-US" altLang="tr-TR" b="1" dirty="0">
                <a:solidFill>
                  <a:schemeClr val="accent2"/>
                </a:solidFill>
              </a:rPr>
              <a:t>respond to each build</a:t>
            </a:r>
            <a:r>
              <a:rPr lang="tr-TR" altLang="tr-TR" b="1" dirty="0">
                <a:solidFill>
                  <a:schemeClr val="accent2"/>
                </a:solidFill>
              </a:rPr>
              <a:t> </a:t>
            </a:r>
            <a:r>
              <a:rPr lang="tr-TR" altLang="tr-TR" b="1" dirty="0" err="1">
                <a:solidFill>
                  <a:schemeClr val="accent2"/>
                </a:solidFill>
              </a:rPr>
              <a:t>from</a:t>
            </a:r>
            <a:r>
              <a:rPr lang="tr-TR" altLang="tr-TR" b="1" dirty="0">
                <a:solidFill>
                  <a:schemeClr val="accent2"/>
                </a:solidFill>
              </a:rPr>
              <a:t> </a:t>
            </a:r>
            <a:r>
              <a:rPr lang="tr-TR" altLang="tr-TR" b="1" dirty="0" err="1">
                <a:solidFill>
                  <a:schemeClr val="accent2"/>
                </a:solidFill>
              </a:rPr>
              <a:t>each</a:t>
            </a:r>
            <a:r>
              <a:rPr lang="tr-TR" altLang="tr-TR" b="1" dirty="0">
                <a:solidFill>
                  <a:schemeClr val="accent2"/>
                </a:solidFill>
              </a:rPr>
              <a:t> </a:t>
            </a:r>
            <a:r>
              <a:rPr lang="tr-TR" altLang="tr-TR" b="1" dirty="0" err="1">
                <a:solidFill>
                  <a:schemeClr val="accent2"/>
                </a:solidFill>
              </a:rPr>
              <a:t>increment</a:t>
            </a:r>
            <a:endParaRPr lang="en-US" altLang="tr-TR" b="1" dirty="0">
              <a:solidFill>
                <a:schemeClr val="accent2"/>
              </a:solidFill>
            </a:endParaRPr>
          </a:p>
          <a:p>
            <a:pPr eaLnBrk="1" hangingPunct="1"/>
            <a:r>
              <a:rPr lang="en-US" altLang="tr-TR" dirty="0"/>
              <a:t>Uses  “divide and conquer” </a:t>
            </a:r>
            <a:r>
              <a:rPr lang="en-US" altLang="tr-TR" b="1" dirty="0">
                <a:solidFill>
                  <a:schemeClr val="accent2"/>
                </a:solidFill>
              </a:rPr>
              <a:t>breakdown of tasks</a:t>
            </a:r>
          </a:p>
          <a:p>
            <a:pPr eaLnBrk="1" hangingPunct="1"/>
            <a:r>
              <a:rPr lang="en-US" altLang="tr-TR" dirty="0"/>
              <a:t>Lowers </a:t>
            </a:r>
            <a:r>
              <a:rPr lang="en-US" altLang="tr-TR" b="1" dirty="0">
                <a:solidFill>
                  <a:schemeClr val="accent2"/>
                </a:solidFill>
              </a:rPr>
              <a:t>initial delivery cost </a:t>
            </a:r>
          </a:p>
          <a:p>
            <a:r>
              <a:rPr lang="en-US" altLang="tr-TR" dirty="0"/>
              <a:t>Initial </a:t>
            </a:r>
            <a:r>
              <a:rPr lang="en-US" altLang="tr-TR" b="1" dirty="0">
                <a:solidFill>
                  <a:schemeClr val="accent2"/>
                </a:solidFill>
              </a:rPr>
              <a:t>product delivery is faster</a:t>
            </a:r>
          </a:p>
          <a:p>
            <a:r>
              <a:rPr lang="en-US" altLang="tr-TR" dirty="0"/>
              <a:t>Customers get </a:t>
            </a:r>
            <a:r>
              <a:rPr lang="en-US" altLang="tr-TR" b="1" dirty="0">
                <a:solidFill>
                  <a:schemeClr val="accent2"/>
                </a:solidFill>
              </a:rPr>
              <a:t>important functionality early</a:t>
            </a:r>
          </a:p>
          <a:p>
            <a:r>
              <a:rPr lang="en-US" altLang="tr-TR" dirty="0"/>
              <a:t>Risk of </a:t>
            </a:r>
            <a:r>
              <a:rPr lang="en-US" altLang="tr-TR" b="1" dirty="0">
                <a:solidFill>
                  <a:schemeClr val="accent2"/>
                </a:solidFill>
              </a:rPr>
              <a:t>changing requirements is reduced</a:t>
            </a:r>
          </a:p>
          <a:p>
            <a:pPr eaLnBrk="1" hangingPunct="1"/>
            <a:endParaRPr lang="en-US" altLang="tr-TR" dirty="0">
              <a:solidFill>
                <a:srgbClr val="FFFF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30017-5729-4B6C-8267-9C2638BAB888}" type="slidenum">
              <a:rPr lang="tr-TR" smtClean="0"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78893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tr-TR"/>
              <a:t>Incremental Model Weaknesses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tr-TR" dirty="0"/>
              <a:t>Requires </a:t>
            </a:r>
            <a:r>
              <a:rPr lang="en-US" altLang="tr-TR" b="1" dirty="0">
                <a:solidFill>
                  <a:schemeClr val="accent2"/>
                </a:solidFill>
              </a:rPr>
              <a:t>good planning and design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tr-TR" b="1" dirty="0">
                <a:solidFill>
                  <a:schemeClr val="accent2"/>
                </a:solidFill>
              </a:rPr>
              <a:t>Requires early definition of a complete and fully functional system </a:t>
            </a:r>
            <a:r>
              <a:rPr lang="en-US" altLang="tr-TR" dirty="0"/>
              <a:t>to allow for the definition of increments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tr-TR" b="1" dirty="0">
                <a:solidFill>
                  <a:schemeClr val="accent2"/>
                </a:solidFill>
              </a:rPr>
              <a:t>Well-defined module interfaces </a:t>
            </a:r>
            <a:r>
              <a:rPr lang="en-US" altLang="tr-TR" dirty="0"/>
              <a:t>are required (some will be developed long before others)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tr-TR" dirty="0"/>
              <a:t>Total cost of the complete system is </a:t>
            </a:r>
            <a:r>
              <a:rPr lang="en-US" altLang="tr-TR" b="1" dirty="0">
                <a:solidFill>
                  <a:schemeClr val="accent2"/>
                </a:solidFill>
              </a:rPr>
              <a:t>not lower</a:t>
            </a:r>
          </a:p>
          <a:p>
            <a:pPr eaLnBrk="1" hangingPunct="1">
              <a:lnSpc>
                <a:spcPct val="90000"/>
              </a:lnSpc>
            </a:pPr>
            <a:endParaRPr lang="en-US" altLang="tr-T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30017-5729-4B6C-8267-9C2638BAB888}" type="slidenum">
              <a:rPr lang="tr-TR" smtClean="0"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06735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tr-TR" sz="4000"/>
              <a:t>When to use the Incremental Model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4250" y="1447800"/>
            <a:ext cx="9226550" cy="4495800"/>
          </a:xfrm>
        </p:spPr>
        <p:txBody>
          <a:bodyPr/>
          <a:lstStyle/>
          <a:p>
            <a:r>
              <a:rPr lang="en-US" altLang="tr-TR" dirty="0"/>
              <a:t>Most of the requirements are known up-front but are expected to </a:t>
            </a:r>
            <a:r>
              <a:rPr lang="en-US" altLang="tr-TR" b="1" dirty="0">
                <a:solidFill>
                  <a:schemeClr val="accent2"/>
                </a:solidFill>
              </a:rPr>
              <a:t>evolve over time</a:t>
            </a:r>
          </a:p>
          <a:p>
            <a:r>
              <a:rPr lang="en-US" altLang="tr-TR" dirty="0"/>
              <a:t>A need to </a:t>
            </a:r>
            <a:r>
              <a:rPr lang="en-US" altLang="tr-TR" b="1" dirty="0">
                <a:solidFill>
                  <a:schemeClr val="accent2"/>
                </a:solidFill>
              </a:rPr>
              <a:t>get basic functionality to the market early</a:t>
            </a:r>
          </a:p>
          <a:p>
            <a:r>
              <a:rPr lang="en-US" altLang="tr-TR" dirty="0"/>
              <a:t>On projects which have</a:t>
            </a:r>
            <a:r>
              <a:rPr lang="en-US" altLang="tr-TR" b="1" dirty="0">
                <a:solidFill>
                  <a:schemeClr val="accent2"/>
                </a:solidFill>
              </a:rPr>
              <a:t> long development schedules</a:t>
            </a:r>
          </a:p>
          <a:p>
            <a:r>
              <a:rPr lang="en-US" altLang="tr-TR" dirty="0"/>
              <a:t>On a project with </a:t>
            </a:r>
            <a:r>
              <a:rPr lang="en-US" altLang="tr-TR" b="1" dirty="0">
                <a:solidFill>
                  <a:schemeClr val="accent2"/>
                </a:solidFill>
              </a:rPr>
              <a:t>new technology</a:t>
            </a:r>
          </a:p>
          <a:p>
            <a:pPr eaLnBrk="1" hangingPunct="1"/>
            <a:endParaRPr lang="en-US" altLang="tr-TR" dirty="0">
              <a:solidFill>
                <a:srgbClr val="FFFF00"/>
              </a:solidFill>
            </a:endParaRPr>
          </a:p>
          <a:p>
            <a:pPr eaLnBrk="1" hangingPunct="1"/>
            <a:endParaRPr lang="en-US" altLang="tr-T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30017-5729-4B6C-8267-9C2638BAB888}" type="slidenum">
              <a:rPr lang="tr-TR" smtClean="0"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46896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tr-TR"/>
              <a:t>Spiral SDLC Model</a:t>
            </a:r>
          </a:p>
        </p:txBody>
      </p:sp>
      <p:sp>
        <p:nvSpPr>
          <p:cNvPr id="2969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6400800" y="1295400"/>
            <a:ext cx="4038600" cy="4495800"/>
          </a:xfrm>
        </p:spPr>
        <p:txBody>
          <a:bodyPr/>
          <a:lstStyle/>
          <a:p>
            <a:pPr eaLnBrk="1" hangingPunct="1"/>
            <a:r>
              <a:rPr lang="en-US" altLang="tr-TR" dirty="0"/>
              <a:t>Adds risk analysis and RAD prototyping to the waterfall model</a:t>
            </a:r>
          </a:p>
          <a:p>
            <a:pPr eaLnBrk="1" hangingPunct="1"/>
            <a:r>
              <a:rPr lang="en-US" altLang="tr-TR" dirty="0"/>
              <a:t>Each cycle involves the same sequence of steps as the waterfall process model </a:t>
            </a:r>
          </a:p>
        </p:txBody>
      </p:sp>
      <p:pic>
        <p:nvPicPr>
          <p:cNvPr id="29700" name="Picture 8" descr="Spiral SDLC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47800" y="1543050"/>
            <a:ext cx="4953000" cy="3657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234605" y="6247884"/>
            <a:ext cx="5067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https://www.youtube.com/watch?v=mp22SDTnsQQ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B9FD63-16D9-4504-8BE9-51BE37106535}" type="slidenum">
              <a:rPr lang="en-US" altLang="tr-TR" smtClean="0"/>
              <a:pPr>
                <a:defRPr/>
              </a:pPr>
              <a:t>25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7442474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2" name="Rectangle 2"/>
          <p:cNvSpPr>
            <a:spLocks noGrp="1" noChangeArrowheads="1"/>
          </p:cNvSpPr>
          <p:nvPr>
            <p:ph type="title"/>
          </p:nvPr>
        </p:nvSpPr>
        <p:spPr>
          <a:xfrm>
            <a:off x="996950" y="327025"/>
            <a:ext cx="10636250" cy="132556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tr-TR" sz="2800" dirty="0"/>
              <a:t>Spiral Quadrant</a:t>
            </a:r>
            <a:br>
              <a:rPr lang="en-US" altLang="tr-TR" sz="2800" dirty="0"/>
            </a:br>
            <a:r>
              <a:rPr lang="en-US" altLang="tr-TR" sz="2800" b="1" i="1" dirty="0">
                <a:solidFill>
                  <a:schemeClr val="accent2"/>
                </a:solidFill>
              </a:rPr>
              <a:t>Determine objectives, alternatives and constraints</a:t>
            </a:r>
            <a:br>
              <a:rPr lang="en-US" altLang="tr-TR" sz="2800" b="1" i="1" dirty="0">
                <a:solidFill>
                  <a:schemeClr val="accent2"/>
                </a:solidFill>
              </a:rPr>
            </a:br>
            <a:endParaRPr lang="en-US" altLang="tr-TR" sz="2800" b="1" i="1" dirty="0">
              <a:solidFill>
                <a:schemeClr val="accent2"/>
              </a:solidFill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3600" y="1828800"/>
            <a:ext cx="10833100" cy="4495800"/>
          </a:xfrm>
        </p:spPr>
        <p:txBody>
          <a:bodyPr/>
          <a:lstStyle/>
          <a:p>
            <a:pPr algn="just" eaLnBrk="1" hangingPunct="1"/>
            <a:r>
              <a:rPr lang="en-US" altLang="tr-TR" b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Objectives:  </a:t>
            </a:r>
            <a:r>
              <a:rPr lang="en-US" altLang="tr-TR" sz="2400" dirty="0"/>
              <a:t>functionality, performance, hardware/software interface, critical success factors, etc.</a:t>
            </a:r>
          </a:p>
          <a:p>
            <a:pPr algn="just" eaLnBrk="1" hangingPunct="1"/>
            <a:r>
              <a:rPr lang="en-US" altLang="tr-TR" b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Alternatives: </a:t>
            </a:r>
            <a:r>
              <a:rPr lang="en-US" altLang="tr-TR" sz="2400" dirty="0"/>
              <a:t>build, reuse, buy, sub-contract, etc.</a:t>
            </a:r>
          </a:p>
          <a:p>
            <a:pPr algn="just" eaLnBrk="1" hangingPunct="1"/>
            <a:r>
              <a:rPr lang="en-US" altLang="tr-TR" b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Constraints:  </a:t>
            </a:r>
            <a:r>
              <a:rPr lang="en-US" altLang="tr-TR" sz="2400" dirty="0"/>
              <a:t>cost, schedule, interface, etc.</a:t>
            </a:r>
          </a:p>
          <a:p>
            <a:pPr lvl="1" algn="just" eaLnBrk="1" hangingPunct="1"/>
            <a:endParaRPr lang="en-US" altLang="tr-T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30017-5729-4B6C-8267-9C2638BAB888}" type="slidenum">
              <a:rPr lang="tr-TR" smtClean="0"/>
              <a:t>26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87874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tr-TR" sz="2800" dirty="0"/>
              <a:t>Spiral Quadrant</a:t>
            </a:r>
            <a:br>
              <a:rPr lang="en-US" altLang="tr-TR" sz="2800" dirty="0"/>
            </a:br>
            <a:r>
              <a:rPr lang="en-US" altLang="tr-TR" sz="2800" b="1" dirty="0">
                <a:solidFill>
                  <a:schemeClr val="accent2"/>
                </a:solidFill>
              </a:rPr>
              <a:t>Evaluate alternatives,  identify and resolve risks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850" y="1819275"/>
            <a:ext cx="11004550" cy="4351338"/>
          </a:xfrm>
        </p:spPr>
        <p:txBody>
          <a:bodyPr/>
          <a:lstStyle/>
          <a:p>
            <a:pPr eaLnBrk="1" hangingPunct="1"/>
            <a:r>
              <a:rPr lang="en-US" altLang="tr-TR" sz="2400" b="1" dirty="0">
                <a:solidFill>
                  <a:schemeClr val="accent2"/>
                </a:solidFill>
              </a:rPr>
              <a:t>Study alternatives </a:t>
            </a:r>
            <a:r>
              <a:rPr lang="en-US" altLang="tr-TR" sz="2400" dirty="0"/>
              <a:t>relative to objectives and constraints</a:t>
            </a:r>
          </a:p>
          <a:p>
            <a:pPr eaLnBrk="1" hangingPunct="1"/>
            <a:r>
              <a:rPr lang="en-US" altLang="tr-TR" sz="2400" b="1" dirty="0">
                <a:solidFill>
                  <a:schemeClr val="accent2"/>
                </a:solidFill>
              </a:rPr>
              <a:t>Identify risks </a:t>
            </a:r>
            <a:r>
              <a:rPr lang="en-US" altLang="tr-TR" sz="2400" dirty="0"/>
              <a:t>(lack of experience, new technology, tight schedules, poor process, etc.</a:t>
            </a:r>
          </a:p>
          <a:p>
            <a:pPr eaLnBrk="1" hangingPunct="1"/>
            <a:r>
              <a:rPr lang="en-US" altLang="tr-TR" sz="2400" b="1" dirty="0">
                <a:solidFill>
                  <a:schemeClr val="accent2"/>
                </a:solidFill>
              </a:rPr>
              <a:t>Resolve </a:t>
            </a:r>
            <a:r>
              <a:rPr lang="tr-TR" altLang="tr-TR" sz="2400" b="1" dirty="0">
                <a:solidFill>
                  <a:schemeClr val="accent2"/>
                </a:solidFill>
              </a:rPr>
              <a:t>(Analy</a:t>
            </a:r>
            <a:r>
              <a:rPr lang="en-US" altLang="tr-TR" sz="2400" b="1" dirty="0">
                <a:solidFill>
                  <a:schemeClr val="accent2"/>
                </a:solidFill>
              </a:rPr>
              <a:t>z</a:t>
            </a:r>
            <a:r>
              <a:rPr lang="tr-TR" altLang="tr-TR" sz="2400" b="1" dirty="0">
                <a:solidFill>
                  <a:schemeClr val="accent2"/>
                </a:solidFill>
              </a:rPr>
              <a:t>e)</a:t>
            </a:r>
            <a:r>
              <a:rPr lang="en-US" altLang="tr-TR" sz="2400" b="1" dirty="0">
                <a:solidFill>
                  <a:schemeClr val="accent2"/>
                </a:solidFill>
              </a:rPr>
              <a:t> risks </a:t>
            </a:r>
            <a:r>
              <a:rPr lang="en-US" altLang="tr-TR" sz="2400" dirty="0"/>
              <a:t>(evaluate if money could be lost by continuing system development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30017-5729-4B6C-8267-9C2638BAB888}" type="slidenum">
              <a:rPr lang="tr-TR" smtClean="0"/>
              <a:t>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50125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tr-TR" sz="3200" dirty="0"/>
              <a:t>Spiral Quadrant</a:t>
            </a:r>
            <a:br>
              <a:rPr lang="en-US" altLang="tr-TR" sz="3200" dirty="0"/>
            </a:br>
            <a:r>
              <a:rPr lang="en-US" altLang="tr-TR" sz="3200" b="1" dirty="0">
                <a:solidFill>
                  <a:schemeClr val="accent2"/>
                </a:solidFill>
              </a:rPr>
              <a:t>Develop next-level product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tr-TR" sz="2400" dirty="0"/>
              <a:t>Typical </a:t>
            </a:r>
            <a:r>
              <a:rPr lang="en-US" altLang="tr-TR" sz="2400" dirty="0" err="1"/>
              <a:t>activites</a:t>
            </a:r>
            <a:r>
              <a:rPr lang="en-US" altLang="tr-TR" sz="2400" dirty="0"/>
              <a:t>:</a:t>
            </a:r>
          </a:p>
          <a:p>
            <a:pPr lvl="1" eaLnBrk="1" hangingPunct="1"/>
            <a:r>
              <a:rPr lang="en-US" altLang="tr-TR" dirty="0"/>
              <a:t>Create a design</a:t>
            </a:r>
          </a:p>
          <a:p>
            <a:pPr lvl="1" eaLnBrk="1" hangingPunct="1"/>
            <a:r>
              <a:rPr lang="en-US" altLang="tr-TR" dirty="0"/>
              <a:t>Review design</a:t>
            </a:r>
          </a:p>
          <a:p>
            <a:pPr lvl="1" eaLnBrk="1" hangingPunct="1"/>
            <a:r>
              <a:rPr lang="en-US" altLang="tr-TR" dirty="0"/>
              <a:t>Develop code</a:t>
            </a:r>
          </a:p>
          <a:p>
            <a:pPr lvl="1" eaLnBrk="1" hangingPunct="1"/>
            <a:r>
              <a:rPr lang="en-US" altLang="tr-TR" dirty="0"/>
              <a:t>Examine code</a:t>
            </a:r>
          </a:p>
          <a:p>
            <a:pPr lvl="1" eaLnBrk="1" hangingPunct="1"/>
            <a:r>
              <a:rPr lang="en-US" altLang="tr-TR" dirty="0"/>
              <a:t>Test product</a:t>
            </a:r>
          </a:p>
          <a:p>
            <a:pPr lvl="1" eaLnBrk="1" hangingPunct="1"/>
            <a:endParaRPr lang="en-US" altLang="tr-T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30017-5729-4B6C-8267-9C2638BAB888}" type="slidenum">
              <a:rPr lang="tr-TR" smtClean="0"/>
              <a:t>28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54406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tr-TR" sz="3200" dirty="0"/>
              <a:t>Spiral Quadrant</a:t>
            </a:r>
            <a:br>
              <a:rPr lang="en-US" altLang="tr-TR" sz="3200" dirty="0"/>
            </a:br>
            <a:r>
              <a:rPr lang="en-US" altLang="tr-TR" sz="3200" b="1" dirty="0">
                <a:solidFill>
                  <a:schemeClr val="accent2"/>
                </a:solidFill>
              </a:rPr>
              <a:t>Plan next phase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tr-TR" sz="2400" b="1" dirty="0">
                <a:solidFill>
                  <a:schemeClr val="accent2"/>
                </a:solidFill>
              </a:rPr>
              <a:t>Typical activities</a:t>
            </a:r>
          </a:p>
          <a:p>
            <a:pPr lvl="1" eaLnBrk="1" hangingPunct="1"/>
            <a:r>
              <a:rPr lang="en-US" altLang="tr-TR" dirty="0"/>
              <a:t>Review the project</a:t>
            </a:r>
          </a:p>
          <a:p>
            <a:pPr lvl="1" eaLnBrk="1" hangingPunct="1"/>
            <a:r>
              <a:rPr lang="en-US" altLang="tr-TR" dirty="0"/>
              <a:t>Develop the next phase plan</a:t>
            </a:r>
          </a:p>
          <a:p>
            <a:pPr lvl="1" eaLnBrk="1" hangingPunct="1"/>
            <a:endParaRPr lang="en-US" altLang="tr-T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30017-5729-4B6C-8267-9C2638BAB888}" type="slidenum">
              <a:rPr lang="tr-TR" smtClean="0"/>
              <a:t>29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711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tr-TR"/>
              <a:t>SDLC Model</a:t>
            </a:r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tr-TR" dirty="0"/>
              <a:t>   A framework that </a:t>
            </a:r>
            <a:r>
              <a:rPr lang="en-US" altLang="tr-TR" b="1" dirty="0">
                <a:solidFill>
                  <a:srgbClr val="FF0000"/>
                </a:solidFill>
              </a:rPr>
              <a:t>describes the activities performed </a:t>
            </a:r>
            <a:r>
              <a:rPr lang="en-US" altLang="tr-TR" dirty="0"/>
              <a:t>at each stage of a software development project.  </a:t>
            </a:r>
          </a:p>
          <a:p>
            <a:pPr eaLnBrk="1" hangingPunct="1"/>
            <a:endParaRPr lang="en-US" altLang="tr-T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30017-5729-4B6C-8267-9C2638BAB888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81853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tr-TR"/>
              <a:t>Spiral Model Strengths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0850" y="1825625"/>
            <a:ext cx="11055350" cy="4351338"/>
          </a:xfrm>
        </p:spPr>
        <p:txBody>
          <a:bodyPr/>
          <a:lstStyle/>
          <a:p>
            <a:pPr eaLnBrk="1" hangingPunct="1"/>
            <a:r>
              <a:rPr lang="en-US" altLang="tr-TR" dirty="0"/>
              <a:t>Provides </a:t>
            </a:r>
            <a:r>
              <a:rPr lang="en-US" altLang="tr-TR" b="1" dirty="0">
                <a:solidFill>
                  <a:srgbClr val="FF0000"/>
                </a:solidFill>
              </a:rPr>
              <a:t>early indication of </a:t>
            </a:r>
            <a:r>
              <a:rPr lang="tr-TR" altLang="tr-TR" b="1" dirty="0" err="1">
                <a:solidFill>
                  <a:srgbClr val="FF0000"/>
                </a:solidFill>
              </a:rPr>
              <a:t>possible</a:t>
            </a:r>
            <a:r>
              <a:rPr lang="en-US" altLang="tr-TR" b="1" dirty="0">
                <a:solidFill>
                  <a:srgbClr val="FF0000"/>
                </a:solidFill>
              </a:rPr>
              <a:t> risks</a:t>
            </a:r>
            <a:r>
              <a:rPr lang="en-US" altLang="tr-TR" dirty="0"/>
              <a:t>, without much cost</a:t>
            </a:r>
          </a:p>
          <a:p>
            <a:pPr eaLnBrk="1" hangingPunct="1"/>
            <a:r>
              <a:rPr lang="en-US" altLang="tr-TR" b="1" dirty="0">
                <a:solidFill>
                  <a:srgbClr val="FF0000"/>
                </a:solidFill>
              </a:rPr>
              <a:t>Users see the system early </a:t>
            </a:r>
            <a:r>
              <a:rPr lang="en-US" altLang="tr-TR" dirty="0"/>
              <a:t>because of rapid prototyping tools</a:t>
            </a:r>
          </a:p>
          <a:p>
            <a:pPr eaLnBrk="1" hangingPunct="1"/>
            <a:r>
              <a:rPr lang="en-US" altLang="tr-TR" b="1" dirty="0">
                <a:solidFill>
                  <a:srgbClr val="FF0000"/>
                </a:solidFill>
              </a:rPr>
              <a:t>high-risk </a:t>
            </a:r>
            <a:r>
              <a:rPr lang="tr-TR" altLang="tr-TR" b="1" dirty="0" err="1">
                <a:solidFill>
                  <a:srgbClr val="FF0000"/>
                </a:solidFill>
              </a:rPr>
              <a:t>or</a:t>
            </a:r>
            <a:r>
              <a:rPr lang="tr-TR" altLang="tr-TR" b="1" dirty="0">
                <a:solidFill>
                  <a:srgbClr val="FF0000"/>
                </a:solidFill>
              </a:rPr>
              <a:t> </a:t>
            </a:r>
            <a:r>
              <a:rPr lang="tr-TR" altLang="tr-TR" b="1" dirty="0" err="1">
                <a:solidFill>
                  <a:srgbClr val="FF0000"/>
                </a:solidFill>
              </a:rPr>
              <a:t>critical</a:t>
            </a:r>
            <a:r>
              <a:rPr lang="tr-TR" altLang="tr-TR" b="1" dirty="0">
                <a:solidFill>
                  <a:srgbClr val="FF0000"/>
                </a:solidFill>
              </a:rPr>
              <a:t> </a:t>
            </a:r>
            <a:r>
              <a:rPr lang="en-US" altLang="tr-TR" b="1" dirty="0">
                <a:solidFill>
                  <a:srgbClr val="FF0000"/>
                </a:solidFill>
              </a:rPr>
              <a:t>functions</a:t>
            </a:r>
            <a:r>
              <a:rPr lang="en-US" altLang="tr-TR" dirty="0"/>
              <a:t> </a:t>
            </a:r>
            <a:r>
              <a:rPr lang="tr-TR" altLang="tr-TR" dirty="0"/>
              <a:t>of </a:t>
            </a:r>
            <a:r>
              <a:rPr lang="tr-TR" altLang="tr-TR" dirty="0" err="1"/>
              <a:t>customer</a:t>
            </a:r>
            <a:r>
              <a:rPr lang="tr-TR" altLang="tr-TR" dirty="0"/>
              <a:t> </a:t>
            </a:r>
            <a:r>
              <a:rPr lang="en-US" altLang="tr-TR" dirty="0"/>
              <a:t>are developed first</a:t>
            </a:r>
          </a:p>
          <a:p>
            <a:pPr eaLnBrk="1" hangingPunct="1"/>
            <a:r>
              <a:rPr lang="en-US" altLang="tr-TR" dirty="0"/>
              <a:t>The </a:t>
            </a:r>
            <a:r>
              <a:rPr lang="en-US" altLang="tr-TR" b="1" dirty="0">
                <a:solidFill>
                  <a:srgbClr val="FF0000"/>
                </a:solidFill>
              </a:rPr>
              <a:t>design</a:t>
            </a:r>
            <a:r>
              <a:rPr lang="en-US" altLang="tr-TR" dirty="0"/>
              <a:t> </a:t>
            </a:r>
            <a:r>
              <a:rPr lang="en-US" altLang="tr-TR" b="1" dirty="0">
                <a:solidFill>
                  <a:srgbClr val="FF0000"/>
                </a:solidFill>
              </a:rPr>
              <a:t>does not have to be perfect </a:t>
            </a:r>
          </a:p>
          <a:p>
            <a:pPr eaLnBrk="1" hangingPunct="1"/>
            <a:r>
              <a:rPr lang="en-US" altLang="tr-TR" b="1" dirty="0">
                <a:solidFill>
                  <a:srgbClr val="FF0000"/>
                </a:solidFill>
              </a:rPr>
              <a:t>Users can be closely tied to all lifecycle steps</a:t>
            </a:r>
            <a:r>
              <a:rPr lang="tr-TR" altLang="tr-TR" b="1" dirty="0">
                <a:solidFill>
                  <a:srgbClr val="FF0000"/>
                </a:solidFill>
              </a:rPr>
              <a:t> </a:t>
            </a:r>
          </a:p>
          <a:p>
            <a:r>
              <a:rPr lang="en-US" altLang="tr-TR" b="1" dirty="0">
                <a:solidFill>
                  <a:srgbClr val="FF0000"/>
                </a:solidFill>
              </a:rPr>
              <a:t>Early and frequent feedback </a:t>
            </a:r>
            <a:r>
              <a:rPr lang="en-US" altLang="tr-TR" dirty="0"/>
              <a:t>from users </a:t>
            </a:r>
            <a:r>
              <a:rPr lang="tr-TR" altLang="tr-TR" dirty="0"/>
              <a:t>(</a:t>
            </a:r>
            <a:r>
              <a:rPr lang="en-US" altLang="tr-TR" dirty="0"/>
              <a:t>in </a:t>
            </a:r>
            <a:r>
              <a:rPr lang="tr-TR" altLang="tr-TR" dirty="0"/>
              <a:t>each cycle prototyping)</a:t>
            </a:r>
            <a:endParaRPr lang="en-US" altLang="tr-TR" dirty="0"/>
          </a:p>
          <a:p>
            <a:pPr eaLnBrk="1" hangingPunct="1"/>
            <a:r>
              <a:rPr lang="en-US" altLang="tr-TR" b="1" dirty="0">
                <a:solidFill>
                  <a:srgbClr val="FF0000"/>
                </a:solidFill>
              </a:rPr>
              <a:t>Cumulative costs </a:t>
            </a:r>
            <a:r>
              <a:rPr lang="en-US" altLang="tr-TR" dirty="0"/>
              <a:t>assessed frequently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30017-5729-4B6C-8267-9C2638BAB888}" type="slidenum">
              <a:rPr lang="tr-TR" smtClean="0"/>
              <a:t>30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74214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en-US" altLang="tr-TR" dirty="0"/>
              <a:t>Spiral Model Weaknesses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650" y="1371600"/>
            <a:ext cx="11385550" cy="44958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altLang="tr-TR" sz="2400" b="1" dirty="0">
                <a:solidFill>
                  <a:srgbClr val="FF0000"/>
                </a:solidFill>
              </a:rPr>
              <a:t>Time spent for evaluating risks too large </a:t>
            </a:r>
            <a:r>
              <a:rPr lang="en-US" altLang="tr-TR" sz="2400" dirty="0"/>
              <a:t>for small or low-risk projects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tr-TR" sz="2400" b="1" dirty="0">
                <a:solidFill>
                  <a:srgbClr val="FF0000"/>
                </a:solidFill>
              </a:rPr>
              <a:t>Time spent </a:t>
            </a:r>
            <a:r>
              <a:rPr lang="en-US" altLang="tr-TR" sz="2400" b="1" i="1" dirty="0"/>
              <a:t>planning, resetting objectives, doing risk analysis and prototyping </a:t>
            </a:r>
            <a:r>
              <a:rPr lang="en-US" altLang="tr-TR" sz="2400" dirty="0"/>
              <a:t>may  be </a:t>
            </a:r>
            <a:r>
              <a:rPr lang="tr-TR" altLang="tr-TR" sz="2400" b="1" dirty="0">
                <a:solidFill>
                  <a:srgbClr val="FF0000"/>
                </a:solidFill>
              </a:rPr>
              <a:t>may be unnecessary</a:t>
            </a:r>
            <a:endParaRPr lang="en-US" altLang="tr-TR" sz="2400" b="1" dirty="0">
              <a:solidFill>
                <a:srgbClr val="FF0000"/>
              </a:solidFill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altLang="tr-TR" sz="2400" dirty="0"/>
              <a:t>The model is </a:t>
            </a:r>
            <a:r>
              <a:rPr lang="en-US" altLang="tr-TR" sz="2400" b="1" dirty="0">
                <a:solidFill>
                  <a:srgbClr val="FF0000"/>
                </a:solidFill>
              </a:rPr>
              <a:t>complex</a:t>
            </a:r>
            <a:r>
              <a:rPr lang="en-US" altLang="tr-TR" sz="2400" dirty="0"/>
              <a:t>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tr-TR" sz="2400" dirty="0"/>
              <a:t>Risk assessment </a:t>
            </a:r>
            <a:r>
              <a:rPr lang="en-US" altLang="tr-TR" sz="2400" b="1" dirty="0">
                <a:solidFill>
                  <a:srgbClr val="FF0000"/>
                </a:solidFill>
              </a:rPr>
              <a:t>expertise is required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tr-TR" sz="2400" dirty="0"/>
              <a:t>Spiral may </a:t>
            </a:r>
            <a:r>
              <a:rPr lang="en-US" altLang="tr-TR" sz="2400" b="1" dirty="0">
                <a:solidFill>
                  <a:srgbClr val="FF0000"/>
                </a:solidFill>
              </a:rPr>
              <a:t>continue indefinitely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tr-TR" sz="2400" dirty="0"/>
              <a:t>Developers must be </a:t>
            </a:r>
            <a:r>
              <a:rPr lang="en-US" altLang="tr-TR" sz="2400" b="1" dirty="0">
                <a:solidFill>
                  <a:srgbClr val="FF0000"/>
                </a:solidFill>
              </a:rPr>
              <a:t>reassigned</a:t>
            </a:r>
            <a:r>
              <a:rPr lang="tr-TR" altLang="tr-TR" sz="2400" b="1" dirty="0">
                <a:solidFill>
                  <a:srgbClr val="FF0000"/>
                </a:solidFill>
              </a:rPr>
              <a:t>/</a:t>
            </a:r>
            <a:r>
              <a:rPr lang="tr-TR" altLang="tr-TR" sz="2400" b="1" dirty="0" err="1">
                <a:solidFill>
                  <a:srgbClr val="FF0000"/>
                </a:solidFill>
              </a:rPr>
              <a:t>moved</a:t>
            </a:r>
            <a:r>
              <a:rPr lang="en-US" altLang="tr-TR" sz="2400" b="1" dirty="0">
                <a:solidFill>
                  <a:srgbClr val="FF0000"/>
                </a:solidFill>
              </a:rPr>
              <a:t> during non-development </a:t>
            </a:r>
            <a:r>
              <a:rPr lang="en-US" altLang="tr-TR" sz="2400" dirty="0"/>
              <a:t>phase activities</a:t>
            </a:r>
            <a:r>
              <a:rPr lang="tr-TR" altLang="tr-TR" sz="2400" dirty="0"/>
              <a:t> (</a:t>
            </a:r>
            <a:r>
              <a:rPr lang="tr-TR" altLang="tr-TR" sz="2400" dirty="0" err="1"/>
              <a:t>idle</a:t>
            </a:r>
            <a:r>
              <a:rPr lang="tr-TR" altLang="tr-TR" sz="2400" dirty="0"/>
              <a:t> time)</a:t>
            </a:r>
            <a:endParaRPr lang="en-US" altLang="tr-TR" sz="2400" dirty="0"/>
          </a:p>
          <a:p>
            <a:pPr algn="just" eaLnBrk="1" hangingPunct="1">
              <a:lnSpc>
                <a:spcPct val="90000"/>
              </a:lnSpc>
            </a:pPr>
            <a:r>
              <a:rPr lang="en-US" altLang="tr-TR" sz="2400" dirty="0"/>
              <a:t>May be </a:t>
            </a:r>
            <a:r>
              <a:rPr lang="en-US" altLang="tr-TR" sz="2400" b="1" dirty="0">
                <a:solidFill>
                  <a:srgbClr val="FF0000"/>
                </a:solidFill>
              </a:rPr>
              <a:t>hard to define objective, demonstrable milestones </a:t>
            </a:r>
            <a:r>
              <a:rPr lang="en-US" altLang="tr-TR" sz="2400" dirty="0"/>
              <a:t>that indicate possibility to proceed to the next iteration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30017-5729-4B6C-8267-9C2638BAB888}" type="slidenum">
              <a:rPr lang="tr-TR" smtClean="0"/>
              <a:t>31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58940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tr-TR" dirty="0"/>
              <a:t>When to use Spiral Model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65275"/>
            <a:ext cx="11264900" cy="4351338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tr-TR" sz="2400" dirty="0"/>
              <a:t>When </a:t>
            </a:r>
            <a:r>
              <a:rPr lang="en-US" altLang="tr-TR" sz="2400" b="1" dirty="0">
                <a:solidFill>
                  <a:srgbClr val="FF0000"/>
                </a:solidFill>
              </a:rPr>
              <a:t>creation of a prototype is </a:t>
            </a:r>
            <a:r>
              <a:rPr lang="tr-TR" altLang="tr-TR" sz="2400" b="1" dirty="0" err="1">
                <a:solidFill>
                  <a:srgbClr val="FF0000"/>
                </a:solidFill>
              </a:rPr>
              <a:t>necessary</a:t>
            </a:r>
            <a:r>
              <a:rPr lang="tr-TR" altLang="tr-TR" sz="2400" b="1" dirty="0">
                <a:solidFill>
                  <a:srgbClr val="FF0000"/>
                </a:solidFill>
              </a:rPr>
              <a:t> </a:t>
            </a:r>
            <a:r>
              <a:rPr lang="tr-TR" altLang="tr-TR" sz="2400" dirty="0" err="1"/>
              <a:t>for</a:t>
            </a:r>
            <a:r>
              <a:rPr lang="tr-TR" altLang="tr-TR" sz="2400" dirty="0"/>
              <a:t> </a:t>
            </a:r>
            <a:r>
              <a:rPr lang="tr-TR" altLang="tr-TR" sz="2400" dirty="0" err="1"/>
              <a:t>any</a:t>
            </a:r>
            <a:r>
              <a:rPr lang="tr-TR" altLang="tr-TR" sz="2400" dirty="0"/>
              <a:t> SW </a:t>
            </a:r>
            <a:r>
              <a:rPr lang="tr-TR" altLang="tr-TR" sz="2400" dirty="0" err="1"/>
              <a:t>prj</a:t>
            </a:r>
            <a:endParaRPr lang="en-US" altLang="tr-TR" sz="2400" dirty="0"/>
          </a:p>
          <a:p>
            <a:pPr eaLnBrk="1" hangingPunct="1">
              <a:lnSpc>
                <a:spcPct val="80000"/>
              </a:lnSpc>
            </a:pPr>
            <a:r>
              <a:rPr lang="en-US" altLang="tr-TR" sz="2400" dirty="0"/>
              <a:t>When </a:t>
            </a:r>
            <a:r>
              <a:rPr lang="en-US" altLang="tr-TR" sz="2400" b="1" dirty="0">
                <a:solidFill>
                  <a:srgbClr val="FF0000"/>
                </a:solidFill>
              </a:rPr>
              <a:t>costs and risk evaluation </a:t>
            </a:r>
            <a:r>
              <a:rPr lang="en-US" altLang="tr-TR" sz="2400" dirty="0"/>
              <a:t>is </a:t>
            </a:r>
            <a:r>
              <a:rPr lang="en-US" altLang="tr-TR" sz="2400" b="1" dirty="0">
                <a:solidFill>
                  <a:srgbClr val="FF0000"/>
                </a:solidFill>
              </a:rPr>
              <a:t>important</a:t>
            </a:r>
            <a:r>
              <a:rPr lang="tr-TR" altLang="tr-TR" sz="2400" b="1" dirty="0">
                <a:solidFill>
                  <a:srgbClr val="FF0000"/>
                </a:solidFill>
              </a:rPr>
              <a:t> (e.</a:t>
            </a:r>
            <a:r>
              <a:rPr lang="en-US" altLang="tr-TR" sz="2400" b="1" dirty="0">
                <a:solidFill>
                  <a:srgbClr val="FF0000"/>
                </a:solidFill>
              </a:rPr>
              <a:t>g., </a:t>
            </a:r>
            <a:r>
              <a:rPr lang="tr-TR" altLang="tr-TR" sz="2400" b="1" dirty="0">
                <a:solidFill>
                  <a:srgbClr val="FF0000"/>
                </a:solidFill>
              </a:rPr>
              <a:t>patient service program…)</a:t>
            </a:r>
            <a:endParaRPr lang="en-US" altLang="tr-TR" sz="2400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tr-TR" sz="2400" dirty="0"/>
              <a:t>For </a:t>
            </a:r>
            <a:r>
              <a:rPr lang="en-US" altLang="tr-TR" sz="2400" b="1" dirty="0">
                <a:solidFill>
                  <a:srgbClr val="FF0000"/>
                </a:solidFill>
              </a:rPr>
              <a:t>medium to high-risk projects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400" dirty="0" err="1"/>
              <a:t>When</a:t>
            </a:r>
            <a:r>
              <a:rPr lang="tr-TR" altLang="tr-TR" sz="2400" dirty="0"/>
              <a:t> </a:t>
            </a:r>
            <a:r>
              <a:rPr lang="en-US" altLang="tr-TR" sz="2400" b="1" dirty="0">
                <a:solidFill>
                  <a:srgbClr val="FF0000"/>
                </a:solidFill>
              </a:rPr>
              <a:t>Users are unsure of their needs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tr-TR" sz="2400" dirty="0"/>
              <a:t>Requirements are </a:t>
            </a:r>
            <a:r>
              <a:rPr lang="en-US" altLang="tr-TR" sz="2400" b="1" dirty="0">
                <a:solidFill>
                  <a:srgbClr val="FF0000"/>
                </a:solidFill>
              </a:rPr>
              <a:t>complex</a:t>
            </a:r>
            <a:endParaRPr lang="tr-TR" altLang="tr-TR" sz="2400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tr-TR" altLang="tr-TR" sz="2400" b="1" dirty="0" err="1">
                <a:solidFill>
                  <a:srgbClr val="FF0000"/>
                </a:solidFill>
              </a:rPr>
              <a:t>When</a:t>
            </a:r>
            <a:r>
              <a:rPr lang="tr-TR" altLang="tr-TR" sz="2400" b="1" dirty="0">
                <a:solidFill>
                  <a:srgbClr val="FF0000"/>
                </a:solidFill>
              </a:rPr>
              <a:t> n</a:t>
            </a:r>
            <a:r>
              <a:rPr lang="en-US" altLang="tr-TR" sz="2400" b="1" dirty="0" err="1">
                <a:solidFill>
                  <a:srgbClr val="FF0000"/>
                </a:solidFill>
              </a:rPr>
              <a:t>ew</a:t>
            </a:r>
            <a:r>
              <a:rPr lang="en-US" altLang="tr-TR" sz="2400" b="1" dirty="0">
                <a:solidFill>
                  <a:srgbClr val="FF0000"/>
                </a:solidFill>
              </a:rPr>
              <a:t> product </a:t>
            </a:r>
            <a:r>
              <a:rPr lang="tr-TR" altLang="tr-TR" sz="2400" b="1" dirty="0" err="1">
                <a:solidFill>
                  <a:srgbClr val="FF0000"/>
                </a:solidFill>
              </a:rPr>
              <a:t>sector</a:t>
            </a:r>
            <a:r>
              <a:rPr lang="tr-TR" altLang="tr-TR" sz="2400" b="1" dirty="0">
                <a:solidFill>
                  <a:srgbClr val="FF0000"/>
                </a:solidFill>
              </a:rPr>
              <a:t> </a:t>
            </a:r>
            <a:r>
              <a:rPr lang="tr-TR" altLang="tr-TR" sz="2400" dirty="0"/>
              <a:t>(</a:t>
            </a:r>
            <a:r>
              <a:rPr lang="tr-TR" altLang="tr-TR" sz="2400" b="1" dirty="0" err="1">
                <a:solidFill>
                  <a:srgbClr val="FF0000"/>
                </a:solidFill>
              </a:rPr>
              <a:t>requirments</a:t>
            </a:r>
            <a:r>
              <a:rPr lang="tr-TR" altLang="tr-TR" sz="2400" b="1" dirty="0">
                <a:solidFill>
                  <a:srgbClr val="FF0000"/>
                </a:solidFill>
              </a:rPr>
              <a:t> </a:t>
            </a:r>
            <a:r>
              <a:rPr lang="tr-TR" altLang="tr-TR" sz="2400" b="1" dirty="0" err="1">
                <a:solidFill>
                  <a:srgbClr val="FF0000"/>
                </a:solidFill>
              </a:rPr>
              <a:t>are</a:t>
            </a:r>
            <a:r>
              <a:rPr lang="tr-TR" altLang="tr-TR" sz="2400" b="1" dirty="0">
                <a:solidFill>
                  <a:srgbClr val="FF0000"/>
                </a:solidFill>
              </a:rPr>
              <a:t> </a:t>
            </a:r>
            <a:r>
              <a:rPr lang="tr-TR" altLang="tr-TR" sz="2400" b="1" dirty="0" err="1">
                <a:solidFill>
                  <a:srgbClr val="FF0000"/>
                </a:solidFill>
              </a:rPr>
              <a:t>unknown</a:t>
            </a:r>
            <a:r>
              <a:rPr lang="tr-TR" altLang="tr-TR" sz="2400" b="1" dirty="0">
                <a:solidFill>
                  <a:srgbClr val="FF0000"/>
                </a:solidFill>
              </a:rPr>
              <a:t> </a:t>
            </a:r>
            <a:r>
              <a:rPr lang="tr-TR" altLang="tr-TR" sz="2400" dirty="0"/>
              <a:t>yet)</a:t>
            </a:r>
            <a:r>
              <a:rPr lang="en-US" altLang="tr-TR" sz="2400" dirty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tr-TR" sz="2400" b="1" dirty="0">
                <a:solidFill>
                  <a:srgbClr val="FF0000"/>
                </a:solidFill>
              </a:rPr>
              <a:t>Significant </a:t>
            </a:r>
            <a:r>
              <a:rPr lang="tr-TR" altLang="tr-TR" sz="2400" b="1" dirty="0" err="1">
                <a:solidFill>
                  <a:srgbClr val="FF0000"/>
                </a:solidFill>
              </a:rPr>
              <a:t>and</a:t>
            </a:r>
            <a:r>
              <a:rPr lang="tr-TR" altLang="tr-TR" sz="2400" b="1" dirty="0">
                <a:solidFill>
                  <a:srgbClr val="FF0000"/>
                </a:solidFill>
              </a:rPr>
              <a:t> </a:t>
            </a:r>
            <a:r>
              <a:rPr lang="tr-TR" altLang="tr-TR" sz="2400" b="1" dirty="0" err="1">
                <a:solidFill>
                  <a:srgbClr val="FF0000"/>
                </a:solidFill>
              </a:rPr>
              <a:t>various</a:t>
            </a:r>
            <a:r>
              <a:rPr lang="tr-TR" altLang="tr-TR" sz="2400" b="1" dirty="0">
                <a:solidFill>
                  <a:srgbClr val="FF0000"/>
                </a:solidFill>
              </a:rPr>
              <a:t> </a:t>
            </a:r>
            <a:r>
              <a:rPr lang="en-US" altLang="tr-TR" sz="2400" b="1" dirty="0">
                <a:solidFill>
                  <a:srgbClr val="FF0000"/>
                </a:solidFill>
              </a:rPr>
              <a:t>changes are expected </a:t>
            </a:r>
            <a:r>
              <a:rPr lang="en-US" altLang="tr-TR" sz="2400" dirty="0"/>
              <a:t>(research and exploration)</a:t>
            </a:r>
          </a:p>
          <a:p>
            <a:pPr eaLnBrk="1" hangingPunct="1">
              <a:lnSpc>
                <a:spcPct val="80000"/>
              </a:lnSpc>
            </a:pPr>
            <a:endParaRPr lang="en-US" altLang="tr-TR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30017-5729-4B6C-8267-9C2638BAB888}" type="slidenum">
              <a:rPr lang="tr-TR" smtClean="0"/>
              <a:t>32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92674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96931"/>
            <a:ext cx="10515600" cy="898525"/>
          </a:xfrm>
        </p:spPr>
        <p:txBody>
          <a:bodyPr/>
          <a:lstStyle/>
          <a:p>
            <a:r>
              <a:rPr lang="en-US" dirty="0"/>
              <a:t>The Rational Unified Process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6550" y="1263650"/>
            <a:ext cx="11303000" cy="53848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tr-TR" sz="2000" dirty="0"/>
              <a:t>RUP b</a:t>
            </a:r>
            <a:r>
              <a:rPr lang="en-US" sz="2000" dirty="0"/>
              <a:t>rings together </a:t>
            </a:r>
            <a:r>
              <a:rPr lang="en-US" sz="2000" b="1" dirty="0">
                <a:solidFill>
                  <a:srgbClr val="FF0000"/>
                </a:solidFill>
              </a:rPr>
              <a:t>aspects of the 3 generic process models </a:t>
            </a:r>
            <a:r>
              <a:rPr lang="tr-TR" sz="2000" dirty="0"/>
              <a:t>(</a:t>
            </a:r>
            <a:r>
              <a:rPr lang="en-US" sz="2000" dirty="0"/>
              <a:t>‘waterfall’ model,  incremental development, and reuse-oriented development</a:t>
            </a:r>
            <a:r>
              <a:rPr lang="tr-TR" sz="2000" dirty="0"/>
              <a:t>)</a:t>
            </a:r>
            <a:r>
              <a:rPr lang="en-US" sz="2000" dirty="0"/>
              <a:t>.</a:t>
            </a:r>
            <a:endParaRPr lang="tr-TR" sz="2000" dirty="0"/>
          </a:p>
          <a:p>
            <a:pPr>
              <a:spcBef>
                <a:spcPts val="0"/>
              </a:spcBef>
            </a:pPr>
            <a:endParaRPr lang="en-US" sz="2000" dirty="0"/>
          </a:p>
          <a:p>
            <a:pPr>
              <a:spcBef>
                <a:spcPts val="0"/>
              </a:spcBef>
            </a:pPr>
            <a:r>
              <a:rPr lang="tr-TR" sz="2000" dirty="0"/>
              <a:t>RUP </a:t>
            </a:r>
            <a:r>
              <a:rPr lang="tr-TR" sz="2000" dirty="0" err="1"/>
              <a:t>involves</a:t>
            </a:r>
            <a:r>
              <a:rPr lang="tr-TR" sz="2000" dirty="0"/>
              <a:t> </a:t>
            </a:r>
            <a:r>
              <a:rPr lang="en-US" sz="2000" b="1" dirty="0">
                <a:solidFill>
                  <a:srgbClr val="FF0000"/>
                </a:solidFill>
              </a:rPr>
              <a:t>3 perspectives</a:t>
            </a:r>
            <a:r>
              <a:rPr lang="tr-TR" sz="2000" b="1" dirty="0">
                <a:solidFill>
                  <a:srgbClr val="FF0000"/>
                </a:solidFill>
              </a:rPr>
              <a:t>:</a:t>
            </a:r>
            <a:endParaRPr lang="en-US" sz="2000" b="1" dirty="0">
              <a:solidFill>
                <a:srgbClr val="FF0000"/>
              </a:solidFill>
            </a:endParaRPr>
          </a:p>
          <a:p>
            <a:pPr lvl="1">
              <a:spcBef>
                <a:spcPts val="0"/>
              </a:spcBef>
            </a:pPr>
            <a:r>
              <a:rPr lang="en-US" sz="2000" dirty="0"/>
              <a:t>A dynamic perspective that shows </a:t>
            </a:r>
            <a:r>
              <a:rPr lang="en-US" sz="2000" b="1" dirty="0">
                <a:solidFill>
                  <a:srgbClr val="FF0000"/>
                </a:solidFill>
              </a:rPr>
              <a:t>phases over time</a:t>
            </a:r>
            <a:r>
              <a:rPr lang="tr-TR" sz="2000" b="1" dirty="0">
                <a:solidFill>
                  <a:srgbClr val="FF0000"/>
                </a:solidFill>
              </a:rPr>
              <a:t>:</a:t>
            </a:r>
          </a:p>
          <a:p>
            <a:pPr lvl="2">
              <a:spcBef>
                <a:spcPts val="0"/>
              </a:spcBef>
            </a:pPr>
            <a:r>
              <a:rPr lang="tr-TR" b="1" dirty="0">
                <a:solidFill>
                  <a:srgbClr val="FF0000"/>
                </a:solidFill>
              </a:rPr>
              <a:t>Inception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tr-TR" b="1" dirty="0">
                <a:solidFill>
                  <a:srgbClr val="FF0000"/>
                </a:solidFill>
              </a:rPr>
              <a:t>(scope,estimations), </a:t>
            </a:r>
          </a:p>
          <a:p>
            <a:pPr lvl="2">
              <a:spcBef>
                <a:spcPts val="0"/>
              </a:spcBef>
            </a:pPr>
            <a:r>
              <a:rPr lang="tr-TR" b="1" dirty="0">
                <a:solidFill>
                  <a:srgbClr val="FF0000"/>
                </a:solidFill>
              </a:rPr>
              <a:t>Elaboration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tr-TR" b="1" dirty="0">
                <a:solidFill>
                  <a:srgbClr val="FF0000"/>
                </a:solidFill>
              </a:rPr>
              <a:t>(design architecture), </a:t>
            </a:r>
          </a:p>
          <a:p>
            <a:pPr lvl="2">
              <a:spcBef>
                <a:spcPts val="0"/>
              </a:spcBef>
            </a:pPr>
            <a:r>
              <a:rPr lang="tr-TR" b="1" dirty="0">
                <a:solidFill>
                  <a:srgbClr val="FF0000"/>
                </a:solidFill>
              </a:rPr>
              <a:t>Construction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tr-TR" b="1" dirty="0">
                <a:solidFill>
                  <a:srgbClr val="FF0000"/>
                </a:solidFill>
              </a:rPr>
              <a:t>(implementation), </a:t>
            </a:r>
          </a:p>
          <a:p>
            <a:pPr lvl="2">
              <a:spcBef>
                <a:spcPts val="0"/>
              </a:spcBef>
            </a:pPr>
            <a:r>
              <a:rPr lang="tr-TR" b="1" dirty="0">
                <a:solidFill>
                  <a:srgbClr val="FF0000"/>
                </a:solidFill>
              </a:rPr>
              <a:t>Transtion (all tasks after implem</a:t>
            </a:r>
            <a:r>
              <a:rPr lang="en-US" b="1" dirty="0" err="1">
                <a:solidFill>
                  <a:srgbClr val="FF0000"/>
                </a:solidFill>
              </a:rPr>
              <a:t>en</a:t>
            </a:r>
            <a:r>
              <a:rPr lang="tr-TR" b="1" dirty="0">
                <a:solidFill>
                  <a:srgbClr val="FF0000"/>
                </a:solidFill>
              </a:rPr>
              <a:t>tation to production)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sz="2000" dirty="0"/>
              <a:t>A static perspective that shows </a:t>
            </a:r>
            <a:r>
              <a:rPr lang="en-US" sz="2000" b="1" dirty="0">
                <a:solidFill>
                  <a:srgbClr val="FF0000"/>
                </a:solidFill>
              </a:rPr>
              <a:t>process activities</a:t>
            </a:r>
            <a:endParaRPr lang="tr-TR" sz="2000" b="1" dirty="0">
              <a:solidFill>
                <a:srgbClr val="FF0000"/>
              </a:solidFill>
            </a:endParaRPr>
          </a:p>
          <a:p>
            <a:pPr lvl="2">
              <a:spcBef>
                <a:spcPts val="0"/>
              </a:spcBef>
            </a:pPr>
            <a:r>
              <a:rPr lang="tr-TR" b="1" dirty="0" err="1">
                <a:solidFill>
                  <a:srgbClr val="FF0000"/>
                </a:solidFill>
              </a:rPr>
              <a:t>Businnes</a:t>
            </a:r>
            <a:r>
              <a:rPr lang="tr-TR" b="1" dirty="0">
                <a:solidFill>
                  <a:srgbClr val="FF0000"/>
                </a:solidFill>
              </a:rPr>
              <a:t> </a:t>
            </a:r>
            <a:r>
              <a:rPr lang="tr-TR" b="1" dirty="0" err="1">
                <a:solidFill>
                  <a:srgbClr val="FF0000"/>
                </a:solidFill>
              </a:rPr>
              <a:t>Modelling</a:t>
            </a:r>
            <a:r>
              <a:rPr lang="tr-TR" b="1" dirty="0">
                <a:solidFill>
                  <a:srgbClr val="FF0000"/>
                </a:solidFill>
              </a:rPr>
              <a:t>, </a:t>
            </a:r>
          </a:p>
          <a:p>
            <a:pPr lvl="2">
              <a:spcBef>
                <a:spcPts val="0"/>
              </a:spcBef>
            </a:pPr>
            <a:r>
              <a:rPr lang="tr-TR" b="1" dirty="0" err="1">
                <a:solidFill>
                  <a:srgbClr val="FF0000"/>
                </a:solidFill>
              </a:rPr>
              <a:t>Requirements</a:t>
            </a:r>
            <a:r>
              <a:rPr lang="tr-TR" b="1" dirty="0">
                <a:solidFill>
                  <a:srgbClr val="FF0000"/>
                </a:solidFill>
              </a:rPr>
              <a:t>, </a:t>
            </a:r>
          </a:p>
          <a:p>
            <a:pPr lvl="2">
              <a:spcBef>
                <a:spcPts val="0"/>
              </a:spcBef>
            </a:pPr>
            <a:r>
              <a:rPr lang="tr-TR" b="1" dirty="0" err="1">
                <a:solidFill>
                  <a:srgbClr val="FF0000"/>
                </a:solidFill>
              </a:rPr>
              <a:t>Analysis&amp;Design</a:t>
            </a:r>
            <a:r>
              <a:rPr lang="tr-TR" b="1" dirty="0">
                <a:solidFill>
                  <a:srgbClr val="FF0000"/>
                </a:solidFill>
              </a:rPr>
              <a:t>,</a:t>
            </a:r>
          </a:p>
          <a:p>
            <a:pPr lvl="2">
              <a:spcBef>
                <a:spcPts val="0"/>
              </a:spcBef>
            </a:pPr>
            <a:r>
              <a:rPr lang="tr-TR" b="1" dirty="0" err="1">
                <a:solidFill>
                  <a:srgbClr val="FF0000"/>
                </a:solidFill>
              </a:rPr>
              <a:t>Implementation</a:t>
            </a:r>
            <a:r>
              <a:rPr lang="tr-TR" b="1" dirty="0">
                <a:solidFill>
                  <a:srgbClr val="FF0000"/>
                </a:solidFill>
              </a:rPr>
              <a:t>, </a:t>
            </a:r>
          </a:p>
          <a:p>
            <a:pPr lvl="2">
              <a:spcBef>
                <a:spcPts val="0"/>
              </a:spcBef>
            </a:pPr>
            <a:r>
              <a:rPr lang="tr-TR" b="1" dirty="0">
                <a:solidFill>
                  <a:srgbClr val="FF0000"/>
                </a:solidFill>
              </a:rPr>
              <a:t>Test, </a:t>
            </a:r>
          </a:p>
          <a:p>
            <a:pPr lvl="2">
              <a:spcBef>
                <a:spcPts val="0"/>
              </a:spcBef>
            </a:pPr>
            <a:r>
              <a:rPr lang="tr-TR" b="1" dirty="0">
                <a:solidFill>
                  <a:srgbClr val="FF0000"/>
                </a:solidFill>
              </a:rPr>
              <a:t>Deployment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sz="2000" dirty="0"/>
              <a:t>A practice perspective that </a:t>
            </a:r>
            <a:r>
              <a:rPr lang="en-US" sz="2000" b="1" dirty="0">
                <a:solidFill>
                  <a:srgbClr val="FF0000"/>
                </a:solidFill>
              </a:rPr>
              <a:t>suggests good practice</a:t>
            </a:r>
            <a:r>
              <a:rPr lang="en-US" sz="2000" dirty="0"/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2" name="Dikdörtgen 1"/>
          <p:cNvSpPr/>
          <p:nvPr/>
        </p:nvSpPr>
        <p:spPr>
          <a:xfrm>
            <a:off x="603250" y="834224"/>
            <a:ext cx="67862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https://www.youtube.com/watch?v=YgkhFH8g0J4</a:t>
            </a:r>
          </a:p>
        </p:txBody>
      </p:sp>
    </p:spTree>
    <p:extLst>
      <p:ext uri="{BB962C8B-B14F-4D97-AF65-F5344CB8AC3E}">
        <p14:creationId xmlns:p14="http://schemas.microsoft.com/office/powerpoint/2010/main" val="19680491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Phases in the Rational Unified Process </a:t>
            </a:r>
            <a:endParaRPr lang="en-US" dirty="0"/>
          </a:p>
        </p:txBody>
      </p:sp>
      <p:pic>
        <p:nvPicPr>
          <p:cNvPr id="4" name="Picture 3" descr="2.12 RUP phases.ep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2775339"/>
            <a:ext cx="7968480" cy="1831561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16445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RUP phases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dirty="0"/>
              <a:t>Inception</a:t>
            </a:r>
          </a:p>
          <a:p>
            <a:pPr lvl="1" algn="just"/>
            <a:r>
              <a:rPr lang="en-US" dirty="0"/>
              <a:t>Establish the </a:t>
            </a:r>
            <a:r>
              <a:rPr lang="en-US" b="1" dirty="0">
                <a:solidFill>
                  <a:srgbClr val="FF0000"/>
                </a:solidFill>
              </a:rPr>
              <a:t>business case for the system(define scope, estimations)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Elaboration</a:t>
            </a:r>
          </a:p>
          <a:p>
            <a:pPr lvl="1" algn="just"/>
            <a:r>
              <a:rPr lang="en-US" dirty="0"/>
              <a:t>Develop an </a:t>
            </a:r>
            <a:r>
              <a:rPr lang="en-US" b="1" dirty="0">
                <a:solidFill>
                  <a:srgbClr val="FF0000"/>
                </a:solidFill>
              </a:rPr>
              <a:t>understanding</a:t>
            </a:r>
            <a:r>
              <a:rPr lang="en-US" dirty="0"/>
              <a:t> of the </a:t>
            </a:r>
            <a:r>
              <a:rPr lang="en-US" b="1" dirty="0">
                <a:solidFill>
                  <a:srgbClr val="FF0000"/>
                </a:solidFill>
              </a:rPr>
              <a:t>problem</a:t>
            </a:r>
            <a:r>
              <a:rPr lang="en-US" dirty="0"/>
              <a:t> domain and the </a:t>
            </a:r>
            <a:r>
              <a:rPr lang="en-US" b="1" dirty="0">
                <a:solidFill>
                  <a:srgbClr val="FF0000"/>
                </a:solidFill>
              </a:rPr>
              <a:t>system architecture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Construction</a:t>
            </a:r>
          </a:p>
          <a:p>
            <a:pPr lvl="1" algn="just"/>
            <a:r>
              <a:rPr lang="en-US" b="1" dirty="0">
                <a:solidFill>
                  <a:srgbClr val="FF0000"/>
                </a:solidFill>
              </a:rPr>
              <a:t>System design, programming and testing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Transition</a:t>
            </a:r>
          </a:p>
          <a:p>
            <a:pPr lvl="1" algn="just"/>
            <a:r>
              <a:rPr lang="en-US" b="1" dirty="0">
                <a:solidFill>
                  <a:srgbClr val="FF0000"/>
                </a:solidFill>
              </a:rPr>
              <a:t>Deploy the system </a:t>
            </a:r>
            <a:r>
              <a:rPr lang="en-US" dirty="0"/>
              <a:t>in its operating environment.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30066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RUP iteration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u="sng" dirty="0">
                <a:solidFill>
                  <a:srgbClr val="FF0000"/>
                </a:solidFill>
              </a:rPr>
              <a:t>There are two iteration types in RUP:</a:t>
            </a:r>
          </a:p>
          <a:p>
            <a:r>
              <a:rPr lang="en-US" dirty="0"/>
              <a:t>In-phase iteration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Each phase is iterative with results developed incrementally.</a:t>
            </a:r>
          </a:p>
          <a:p>
            <a:r>
              <a:rPr lang="en-US" dirty="0"/>
              <a:t>Cross-phase iteration</a:t>
            </a:r>
          </a:p>
          <a:p>
            <a:pPr lvl="1"/>
            <a:r>
              <a:rPr lang="en-US" dirty="0"/>
              <a:t>As shown by the loop in the RUP model, the </a:t>
            </a:r>
            <a:r>
              <a:rPr lang="en-US" b="1" dirty="0">
                <a:solidFill>
                  <a:srgbClr val="FF0000"/>
                </a:solidFill>
              </a:rPr>
              <a:t>whole set of phases may be passed incrementally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00099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1954306" y="113273"/>
            <a:ext cx="7293232" cy="1143000"/>
          </a:xfrm>
        </p:spPr>
        <p:txBody>
          <a:bodyPr>
            <a:normAutofit fontScale="90000"/>
          </a:bodyPr>
          <a:lstStyle/>
          <a:p>
            <a:r>
              <a:rPr lang="en-GB" u="sng" dirty="0"/>
              <a:t>Static workflows </a:t>
            </a:r>
            <a:r>
              <a:rPr lang="en-GB" dirty="0"/>
              <a:t>in the Rational Unified Process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2385369" y="1837357"/>
          <a:ext cx="7367218" cy="4215113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3273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398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54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Arial"/>
                          <a:cs typeface="Arial"/>
                        </a:rPr>
                        <a:t>Workflow</a:t>
                      </a:r>
                      <a:endParaRPr lang="en-GB" sz="1600" b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73025" marR="73025" marT="9144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Arial"/>
                          <a:cs typeface="Arial"/>
                        </a:rPr>
                        <a:t>Description</a:t>
                      </a:r>
                      <a:endParaRPr lang="en-GB" sz="1600" b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73025" marR="73025" marT="91440" marB="9144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41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b="1" dirty="0">
                          <a:latin typeface="Arial"/>
                          <a:cs typeface="Arial"/>
                        </a:rPr>
                        <a:t>Business modelling</a:t>
                      </a:r>
                      <a:endParaRPr lang="en-GB" sz="1600" b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73025" marR="73025" marT="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business processes </a:t>
                      </a:r>
                      <a:r>
                        <a:rPr lang="en-GB" sz="1600" b="1" kern="1200" dirty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Arial"/>
                        </a:rPr>
                        <a:t>are modelled using business use cases</a:t>
                      </a:r>
                      <a:r>
                        <a:rPr lang="en-GB" sz="1600" dirty="0">
                          <a:latin typeface="Arial"/>
                          <a:cs typeface="Arial"/>
                        </a:rPr>
                        <a:t>.</a:t>
                      </a:r>
                      <a:endParaRPr lang="en-GB" sz="16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73025" marR="73025" marT="0" marB="914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27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b="1" dirty="0">
                          <a:latin typeface="Arial"/>
                          <a:cs typeface="Arial"/>
                        </a:rPr>
                        <a:t>Requirements</a:t>
                      </a:r>
                      <a:endParaRPr lang="en-GB" sz="1600" b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73025" marR="73025" marT="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Arial"/>
                          <a:cs typeface="Arial"/>
                        </a:rPr>
                        <a:t>Actors who interact with the system are identified and </a:t>
                      </a:r>
                      <a:r>
                        <a:rPr lang="en-GB" sz="16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use cases are developed </a:t>
                      </a:r>
                      <a:r>
                        <a:rPr lang="en-GB" sz="1600" dirty="0">
                          <a:latin typeface="Arial"/>
                          <a:cs typeface="Arial"/>
                        </a:rPr>
                        <a:t>to model the system requirements.</a:t>
                      </a:r>
                      <a:endParaRPr lang="en-GB" sz="16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73025" marR="73025" marT="0" marB="914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27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b="1" dirty="0">
                          <a:latin typeface="Arial"/>
                          <a:cs typeface="Arial"/>
                        </a:rPr>
                        <a:t>Analysis and design</a:t>
                      </a:r>
                      <a:endParaRPr lang="en-GB" sz="1600" b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73025" marR="73025" marT="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b="1" kern="1200" dirty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Arial"/>
                        </a:rPr>
                        <a:t>A design model is created </a:t>
                      </a:r>
                      <a:r>
                        <a:rPr lang="en-GB" sz="160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lang="en-GB" sz="1600" b="1" kern="1200" dirty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Arial"/>
                        </a:rPr>
                        <a:t>documented</a:t>
                      </a:r>
                      <a:r>
                        <a:rPr lang="en-GB" sz="1600" dirty="0">
                          <a:latin typeface="Arial"/>
                          <a:cs typeface="Arial"/>
                        </a:rPr>
                        <a:t> using architectural models, component models, object models and sequence models.</a:t>
                      </a:r>
                      <a:endParaRPr lang="en-GB" sz="16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73025" marR="73025" marT="0" marB="9144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899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b="1" dirty="0">
                          <a:latin typeface="Arial"/>
                          <a:cs typeface="Arial"/>
                        </a:rPr>
                        <a:t>Implementation</a:t>
                      </a:r>
                      <a:endParaRPr lang="en-GB" sz="1600" b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73025" marR="73025" marT="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lang="en-GB" sz="1600" b="1" kern="1200" dirty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Arial"/>
                        </a:rPr>
                        <a:t>components in the system are implemented and structured </a:t>
                      </a:r>
                      <a:r>
                        <a:rPr lang="en-GB" sz="1600" dirty="0">
                          <a:latin typeface="Arial"/>
                          <a:cs typeface="Arial"/>
                        </a:rPr>
                        <a:t>into implementation sub-systems. </a:t>
                      </a:r>
                      <a:r>
                        <a:rPr lang="en-GB" sz="1600" b="1" u="sng" dirty="0">
                          <a:latin typeface="Arial"/>
                          <a:cs typeface="Arial"/>
                        </a:rPr>
                        <a:t>Automatic code generation from design models helps accelerate this process.</a:t>
                      </a:r>
                      <a:endParaRPr lang="en-GB" sz="1600" b="1" u="sng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73025" marR="73025" marT="0" marB="9144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93082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/>
              <a:t>Static workflows</a:t>
            </a:r>
            <a:r>
              <a:rPr lang="en-GB" dirty="0"/>
              <a:t> in the Rational Unified Process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2005500"/>
          <a:ext cx="8229600" cy="375412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231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97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Arial"/>
                          <a:cs typeface="Arial"/>
                        </a:rPr>
                        <a:t>Workflow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/>
                          <a:cs typeface="Arial"/>
                        </a:rPr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b="1" dirty="0">
                          <a:latin typeface="Arial"/>
                          <a:cs typeface="Arial"/>
                        </a:rPr>
                        <a:t>Testing</a:t>
                      </a:r>
                      <a:endParaRPr lang="en-GB" sz="1600" b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73025" marR="73025" marT="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Testing is an iterative process </a:t>
                      </a:r>
                      <a:endParaRPr lang="tr-TR" sz="1600" b="1" dirty="0">
                        <a:solidFill>
                          <a:srgbClr val="FF0000"/>
                        </a:solidFill>
                        <a:latin typeface="Arial"/>
                        <a:cs typeface="Arial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600" dirty="0">
                          <a:latin typeface="Arial"/>
                          <a:cs typeface="Arial"/>
                        </a:rPr>
                        <a:t>it</a:t>
                      </a:r>
                      <a:r>
                        <a:rPr lang="en-GB" sz="1600" dirty="0">
                          <a:latin typeface="Arial"/>
                          <a:cs typeface="Arial"/>
                        </a:rPr>
                        <a:t> is carried out in </a:t>
                      </a:r>
                      <a:r>
                        <a:rPr lang="en-GB" sz="1600" b="1" kern="1200" dirty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Arial"/>
                        </a:rPr>
                        <a:t>conjunction with implementation. </a:t>
                      </a:r>
                      <a:endParaRPr lang="tr-TR" sz="1600" b="1" kern="1200" dirty="0">
                        <a:solidFill>
                          <a:srgbClr val="FF0000"/>
                        </a:solidFill>
                        <a:latin typeface="Arial"/>
                        <a:ea typeface="+mn-ea"/>
                        <a:cs typeface="Arial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Arial"/>
                          <a:cs typeface="Arial"/>
                        </a:rPr>
                        <a:t>System testing follows the completion of the implementation.</a:t>
                      </a:r>
                      <a:endParaRPr lang="en-GB" sz="16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73025" marR="73025" marT="0" marB="914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b="1" dirty="0">
                          <a:latin typeface="Arial"/>
                          <a:cs typeface="Arial"/>
                        </a:rPr>
                        <a:t>Deployment</a:t>
                      </a:r>
                      <a:endParaRPr lang="en-GB" sz="1600" b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73025" marR="73025" marT="0" marB="91440"/>
                </a:tc>
                <a:tc>
                  <a:txBody>
                    <a:bodyPr/>
                    <a:lstStyle/>
                    <a:p>
                      <a:pPr marL="285750" indent="-2857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600" b="1" kern="1200" dirty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Arial"/>
                        </a:rPr>
                        <a:t>A product release is created</a:t>
                      </a:r>
                      <a:r>
                        <a:rPr lang="en-GB" sz="1600" dirty="0">
                          <a:latin typeface="Arial"/>
                          <a:cs typeface="Arial"/>
                        </a:rPr>
                        <a:t>, </a:t>
                      </a:r>
                      <a:endParaRPr lang="tr-TR" sz="1600" dirty="0">
                        <a:latin typeface="Arial"/>
                        <a:cs typeface="Arial"/>
                      </a:endParaRPr>
                    </a:p>
                    <a:p>
                      <a:pPr marL="285750" indent="-2857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600" b="1" kern="1200" dirty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Arial"/>
                        </a:rPr>
                        <a:t>distributed to users </a:t>
                      </a:r>
                      <a:r>
                        <a:rPr lang="en-GB" sz="1600" dirty="0">
                          <a:latin typeface="Arial"/>
                          <a:cs typeface="Arial"/>
                        </a:rPr>
                        <a:t>and </a:t>
                      </a:r>
                      <a:endParaRPr lang="tr-TR" sz="1600" b="1" kern="1200" dirty="0">
                        <a:solidFill>
                          <a:srgbClr val="FF0000"/>
                        </a:solidFill>
                        <a:latin typeface="Arial"/>
                        <a:ea typeface="+mn-ea"/>
                        <a:cs typeface="Arial"/>
                      </a:endParaRPr>
                    </a:p>
                    <a:p>
                      <a:pPr marL="285750" indent="-2857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600" b="1" kern="1200" dirty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Arial"/>
                        </a:rPr>
                        <a:t>installed in their workplace.</a:t>
                      </a:r>
                    </a:p>
                  </a:txBody>
                  <a:tcPr marL="73025" marR="73025" marT="0" marB="914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b="1" dirty="0">
                          <a:latin typeface="Arial"/>
                          <a:cs typeface="Arial"/>
                        </a:rPr>
                        <a:t>Configuration and change management</a:t>
                      </a:r>
                      <a:endParaRPr lang="en-GB" sz="1600" b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73025" marR="73025" marT="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Arial"/>
                          <a:cs typeface="Arial"/>
                        </a:rPr>
                        <a:t>This supporting </a:t>
                      </a:r>
                      <a:r>
                        <a:rPr lang="en-GB" sz="1600" b="1" kern="1200" dirty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Arial"/>
                        </a:rPr>
                        <a:t>workflow</a:t>
                      </a:r>
                      <a:r>
                        <a:rPr lang="en-GB" sz="1600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en-GB" sz="16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managed changes </a:t>
                      </a:r>
                      <a:r>
                        <a:rPr lang="en-GB" sz="1600" dirty="0">
                          <a:latin typeface="Arial"/>
                          <a:cs typeface="Arial"/>
                        </a:rPr>
                        <a:t>to the system (see Chapter 25).</a:t>
                      </a:r>
                      <a:endParaRPr lang="en-GB" sz="16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73025" marR="73025" marT="0" marB="9144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b="1" dirty="0">
                          <a:latin typeface="Arial"/>
                          <a:cs typeface="Arial"/>
                        </a:rPr>
                        <a:t>Project management</a:t>
                      </a:r>
                      <a:endParaRPr lang="en-GB" sz="1600" b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73025" marR="73025" marT="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Arial"/>
                          <a:cs typeface="Arial"/>
                        </a:rPr>
                        <a:t>This supporting </a:t>
                      </a:r>
                      <a:r>
                        <a:rPr lang="en-GB" sz="1600" b="1" kern="1200" dirty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Arial"/>
                        </a:rPr>
                        <a:t>workflow manages the system development </a:t>
                      </a:r>
                      <a:r>
                        <a:rPr lang="en-GB" sz="1600" dirty="0">
                          <a:latin typeface="Arial"/>
                          <a:cs typeface="Arial"/>
                        </a:rPr>
                        <a:t>(see Chapters 22 and 23).</a:t>
                      </a:r>
                      <a:endParaRPr lang="en-GB" sz="16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73025" marR="73025" marT="0" marB="9144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b="1" dirty="0">
                          <a:latin typeface="Arial"/>
                          <a:cs typeface="Arial"/>
                        </a:rPr>
                        <a:t>Environment</a:t>
                      </a:r>
                      <a:endParaRPr lang="en-GB" sz="1600" b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73025" marR="73025" marT="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Arial"/>
                          <a:cs typeface="Arial"/>
                        </a:rPr>
                        <a:t>This workflow is </a:t>
                      </a:r>
                      <a:r>
                        <a:rPr lang="tr-TR" sz="1600" dirty="0" err="1">
                          <a:latin typeface="Arial"/>
                          <a:cs typeface="Arial"/>
                        </a:rPr>
                        <a:t>about</a:t>
                      </a:r>
                      <a:r>
                        <a:rPr lang="tr-TR" sz="1600" baseline="0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en-GB" sz="1600" b="1" kern="1200" dirty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Arial"/>
                        </a:rPr>
                        <a:t>making appropriate software tools available to the software development team</a:t>
                      </a:r>
                      <a:r>
                        <a:rPr lang="en-GB" sz="1600" dirty="0">
                          <a:latin typeface="Arial"/>
                          <a:cs typeface="Arial"/>
                        </a:rPr>
                        <a:t>.</a:t>
                      </a:r>
                      <a:endParaRPr lang="en-GB" sz="16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73025" marR="73025" marT="0" marB="9144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47483"/>
            <a:ext cx="2133600" cy="365125"/>
          </a:xfrm>
        </p:spPr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92772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tr-TR"/>
              <a:t>Agile SDLC’s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tr-TR" dirty="0"/>
              <a:t>Speed up or bypass </a:t>
            </a:r>
            <a:r>
              <a:rPr lang="en-US" altLang="tr-TR" b="1" dirty="0">
                <a:solidFill>
                  <a:srgbClr val="FF0000"/>
                </a:solidFill>
              </a:rPr>
              <a:t>one or more life cycle phases </a:t>
            </a:r>
          </a:p>
          <a:p>
            <a:pPr eaLnBrk="1" hangingPunct="1"/>
            <a:r>
              <a:rPr lang="en-US" altLang="tr-TR" dirty="0"/>
              <a:t>Usually </a:t>
            </a:r>
            <a:r>
              <a:rPr lang="en-US" altLang="tr-TR" b="1" dirty="0">
                <a:solidFill>
                  <a:srgbClr val="FF0000"/>
                </a:solidFill>
              </a:rPr>
              <a:t>less formal and reduced scope</a:t>
            </a:r>
          </a:p>
          <a:p>
            <a:pPr eaLnBrk="1" hangingPunct="1"/>
            <a:r>
              <a:rPr lang="en-US" altLang="tr-TR" dirty="0"/>
              <a:t>Used for </a:t>
            </a:r>
            <a:r>
              <a:rPr lang="en-US" altLang="tr-TR" b="1" dirty="0">
                <a:solidFill>
                  <a:srgbClr val="FF0000"/>
                </a:solidFill>
              </a:rPr>
              <a:t>time-critical applications</a:t>
            </a:r>
          </a:p>
          <a:p>
            <a:pPr eaLnBrk="1" hangingPunct="1"/>
            <a:r>
              <a:rPr lang="en-US" altLang="tr-TR" dirty="0"/>
              <a:t>Used in </a:t>
            </a:r>
            <a:r>
              <a:rPr lang="en-US" altLang="tr-TR" b="1" dirty="0">
                <a:solidFill>
                  <a:srgbClr val="FF0000"/>
                </a:solidFill>
              </a:rPr>
              <a:t>organizations that employ disciplined methods</a:t>
            </a:r>
          </a:p>
          <a:p>
            <a:pPr eaLnBrk="1" hangingPunct="1">
              <a:buFontTx/>
              <a:buNone/>
            </a:pPr>
            <a:endParaRPr lang="en-US" altLang="tr-T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30017-5729-4B6C-8267-9C2638BAB888}" type="slidenum">
              <a:rPr lang="tr-TR" smtClean="0"/>
              <a:t>39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3750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280" y="431653"/>
            <a:ext cx="10347960" cy="5976783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30017-5729-4B6C-8267-9C2638BAB888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856744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tr-TR" dirty="0"/>
              <a:t>Some Agile Methods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tr-TR" dirty="0"/>
              <a:t>Adaptive Software Development (ASD)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tr-TR" dirty="0"/>
              <a:t>Feature Driven Development (FDD)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tr-TR" dirty="0"/>
              <a:t>Crystal Clear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tr-TR" dirty="0"/>
              <a:t>Dynamic Software Development Method (DSDM)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tr-TR" dirty="0"/>
              <a:t>Rapid Application Development (RAD)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tr-TR" dirty="0"/>
              <a:t>Extreme Programming (XP)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30017-5729-4B6C-8267-9C2638BAB888}" type="slidenum">
              <a:rPr lang="tr-TR" smtClean="0"/>
              <a:t>40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965501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>
          <a:xfrm>
            <a:off x="736600" y="180975"/>
            <a:ext cx="10515600" cy="1325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tr-TR" dirty="0"/>
              <a:t>Rapid Application </a:t>
            </a:r>
            <a:r>
              <a:rPr lang="tr-TR" altLang="tr-TR" dirty="0"/>
              <a:t>Development </a:t>
            </a:r>
            <a:r>
              <a:rPr lang="en-US" altLang="tr-TR" dirty="0"/>
              <a:t>Model (RAD)</a:t>
            </a:r>
            <a:br>
              <a:rPr lang="tr-TR" altLang="tr-TR" dirty="0"/>
            </a:br>
            <a:r>
              <a:rPr lang="tr-TR" altLang="tr-TR" sz="1400" i="1" dirty="0"/>
              <a:t>https://www.youtube.com/watch?v=Iuuj-GgJtXU&amp;spfreload=10</a:t>
            </a:r>
            <a:endParaRPr lang="en-US" altLang="tr-TR" i="1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altLang="tr-TR" b="1" dirty="0">
                <a:solidFill>
                  <a:schemeClr val="accent2"/>
                </a:solidFill>
              </a:rPr>
              <a:t>Requirements planning phase  </a:t>
            </a:r>
            <a:r>
              <a:rPr lang="en-US" altLang="tr-TR" dirty="0"/>
              <a:t>(a </a:t>
            </a:r>
            <a:r>
              <a:rPr lang="en-US" altLang="tr-TR" b="1" u="sng" dirty="0"/>
              <a:t>workshop</a:t>
            </a:r>
            <a:r>
              <a:rPr lang="en-US" altLang="tr-TR" dirty="0"/>
              <a:t> applying structured discussion of business problems)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tr-TR" b="1" dirty="0">
                <a:solidFill>
                  <a:schemeClr val="accent2"/>
                </a:solidFill>
              </a:rPr>
              <a:t>User description phase </a:t>
            </a:r>
            <a:r>
              <a:rPr lang="en-US" altLang="tr-TR" dirty="0"/>
              <a:t>– </a:t>
            </a:r>
            <a:r>
              <a:rPr lang="en-US" altLang="tr-TR" b="1" u="sng" dirty="0"/>
              <a:t>automated tools</a:t>
            </a:r>
            <a:r>
              <a:rPr lang="en-US" altLang="tr-TR" dirty="0"/>
              <a:t> </a:t>
            </a:r>
            <a:r>
              <a:rPr lang="tr-TR" altLang="tr-TR" dirty="0" err="1"/>
              <a:t>used</a:t>
            </a:r>
            <a:r>
              <a:rPr lang="tr-TR" altLang="tr-TR" dirty="0"/>
              <a:t> </a:t>
            </a:r>
            <a:r>
              <a:rPr lang="tr-TR" altLang="tr-TR" dirty="0" err="1"/>
              <a:t>to</a:t>
            </a:r>
            <a:r>
              <a:rPr lang="tr-TR" altLang="tr-TR" dirty="0"/>
              <a:t> </a:t>
            </a:r>
            <a:r>
              <a:rPr lang="tr-TR" altLang="tr-TR" dirty="0" err="1"/>
              <a:t>collect</a:t>
            </a:r>
            <a:r>
              <a:rPr lang="en-US" altLang="tr-TR" dirty="0"/>
              <a:t> information from users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tr-TR" b="1" dirty="0">
                <a:solidFill>
                  <a:schemeClr val="accent2"/>
                </a:solidFill>
              </a:rPr>
              <a:t>Construction phase </a:t>
            </a:r>
            <a:r>
              <a:rPr lang="en-US" altLang="tr-TR" dirty="0"/>
              <a:t>– </a:t>
            </a:r>
            <a:r>
              <a:rPr lang="en-US" altLang="tr-TR" b="1" u="sng" dirty="0"/>
              <a:t>productivity tools, such as code generators,</a:t>
            </a:r>
            <a:r>
              <a:rPr lang="en-US" altLang="tr-TR" dirty="0"/>
              <a:t> screen generators, etc. inside a time-box. (“Do until done”)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tr-TR" b="1" dirty="0">
                <a:solidFill>
                  <a:schemeClr val="accent2"/>
                </a:solidFill>
              </a:rPr>
              <a:t>Cutover phase  </a:t>
            </a:r>
            <a:r>
              <a:rPr lang="en-US" altLang="tr-TR" dirty="0"/>
              <a:t>-- </a:t>
            </a:r>
            <a:r>
              <a:rPr lang="en-US" altLang="tr-TR" b="1" u="sng" dirty="0"/>
              <a:t>installation of the system</a:t>
            </a:r>
            <a:r>
              <a:rPr lang="en-US" altLang="tr-TR" dirty="0"/>
              <a:t>, </a:t>
            </a:r>
            <a:r>
              <a:rPr lang="en-US" altLang="tr-TR" b="1" u="sng" dirty="0"/>
              <a:t>user acceptance testing </a:t>
            </a:r>
            <a:r>
              <a:rPr lang="en-US" altLang="tr-TR" dirty="0"/>
              <a:t>and </a:t>
            </a:r>
            <a:r>
              <a:rPr lang="en-US" altLang="tr-TR" b="1" u="sng" dirty="0"/>
              <a:t>user training</a:t>
            </a:r>
          </a:p>
        </p:txBody>
      </p:sp>
      <p:sp>
        <p:nvSpPr>
          <p:cNvPr id="2" name="Dikdörtgen 1"/>
          <p:cNvSpPr/>
          <p:nvPr/>
        </p:nvSpPr>
        <p:spPr>
          <a:xfrm>
            <a:off x="177961" y="5876881"/>
            <a:ext cx="48581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https://www.youtube.com/watch?v=X6QzyHiSPf0</a:t>
            </a:r>
          </a:p>
        </p:txBody>
      </p:sp>
      <p:sp>
        <p:nvSpPr>
          <p:cNvPr id="3" name="Dikdörtgen 2"/>
          <p:cNvSpPr/>
          <p:nvPr/>
        </p:nvSpPr>
        <p:spPr>
          <a:xfrm>
            <a:off x="180787" y="6315462"/>
            <a:ext cx="50683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https://www.youtube.com/watch?v=BoQzy_N7U2w</a:t>
            </a:r>
          </a:p>
        </p:txBody>
      </p:sp>
      <p:sp>
        <p:nvSpPr>
          <p:cNvPr id="4" name="Dikdörtgen 3"/>
          <p:cNvSpPr/>
          <p:nvPr/>
        </p:nvSpPr>
        <p:spPr>
          <a:xfrm>
            <a:off x="171611" y="5472925"/>
            <a:ext cx="65976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https://www.youtube.com/watch?v=gPgsKLtwJ68&amp;spfreload=10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30017-5729-4B6C-8267-9C2638BAB888}" type="slidenum">
              <a:rPr lang="tr-TR" smtClean="0"/>
              <a:t>41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419357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tr-TR"/>
              <a:t>RAD Strengths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5475" y="1825625"/>
            <a:ext cx="10728325" cy="4351338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en-US" altLang="tr-TR" b="1" dirty="0">
                <a:solidFill>
                  <a:schemeClr val="accent2"/>
                </a:solidFill>
              </a:rPr>
              <a:t>Reduced cycle time </a:t>
            </a:r>
            <a:r>
              <a:rPr lang="en-US" altLang="tr-TR" dirty="0"/>
              <a:t>and </a:t>
            </a:r>
            <a:r>
              <a:rPr lang="en-US" altLang="tr-TR" b="1" dirty="0">
                <a:solidFill>
                  <a:schemeClr val="accent2"/>
                </a:solidFill>
              </a:rPr>
              <a:t>improved</a:t>
            </a:r>
            <a:r>
              <a:rPr lang="en-US" altLang="tr-TR" dirty="0"/>
              <a:t> productivity with fewer people </a:t>
            </a:r>
            <a:r>
              <a:rPr lang="tr-TR" altLang="tr-TR" dirty="0">
                <a:sym typeface="Wingdings" panose="05000000000000000000" pitchFamily="2" charset="2"/>
              </a:rPr>
              <a:t> </a:t>
            </a:r>
            <a:r>
              <a:rPr lang="en-US" altLang="tr-TR" b="1" i="1" u="sng" dirty="0">
                <a:solidFill>
                  <a:srgbClr val="FF0000"/>
                </a:solidFill>
              </a:rPr>
              <a:t>means lower costs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tr-TR" b="1" dirty="0">
                <a:solidFill>
                  <a:schemeClr val="accent2"/>
                </a:solidFill>
              </a:rPr>
              <a:t>Time-box </a:t>
            </a:r>
            <a:r>
              <a:rPr lang="en-US" altLang="tr-TR" dirty="0"/>
              <a:t>approach </a:t>
            </a:r>
            <a:r>
              <a:rPr lang="tr-TR" altLang="tr-TR" dirty="0" err="1"/>
              <a:t>will</a:t>
            </a:r>
            <a:r>
              <a:rPr lang="tr-TR" altLang="tr-TR" dirty="0"/>
              <a:t> be </a:t>
            </a:r>
            <a:r>
              <a:rPr lang="tr-TR" altLang="tr-TR" b="1" dirty="0" err="1">
                <a:solidFill>
                  <a:schemeClr val="accent2"/>
                </a:solidFill>
              </a:rPr>
              <a:t>useful</a:t>
            </a:r>
            <a:r>
              <a:rPr lang="tr-TR" altLang="tr-TR" b="1" dirty="0">
                <a:solidFill>
                  <a:schemeClr val="accent2"/>
                </a:solidFill>
              </a:rPr>
              <a:t> </a:t>
            </a:r>
            <a:r>
              <a:rPr lang="tr-TR" altLang="tr-TR" b="1" dirty="0" err="1">
                <a:solidFill>
                  <a:schemeClr val="accent2"/>
                </a:solidFill>
              </a:rPr>
              <a:t>for</a:t>
            </a:r>
            <a:r>
              <a:rPr lang="en-US" altLang="tr-TR" b="1" dirty="0">
                <a:solidFill>
                  <a:schemeClr val="accent2"/>
                </a:solidFill>
              </a:rPr>
              <a:t> cost </a:t>
            </a:r>
            <a:r>
              <a:rPr lang="en-US" altLang="tr-TR" dirty="0"/>
              <a:t>and </a:t>
            </a:r>
            <a:r>
              <a:rPr lang="en-US" altLang="tr-TR" b="1" dirty="0">
                <a:solidFill>
                  <a:schemeClr val="accent2"/>
                </a:solidFill>
              </a:rPr>
              <a:t>schedule risk</a:t>
            </a:r>
            <a:r>
              <a:rPr lang="tr-TR" altLang="tr-TR" b="1" dirty="0">
                <a:solidFill>
                  <a:schemeClr val="accent2"/>
                </a:solidFill>
              </a:rPr>
              <a:t> </a:t>
            </a:r>
            <a:r>
              <a:rPr lang="tr-TR" altLang="tr-TR" dirty="0"/>
              <a:t>of </a:t>
            </a:r>
            <a:r>
              <a:rPr lang="tr-TR" altLang="tr-TR" dirty="0" err="1"/>
              <a:t>project</a:t>
            </a:r>
            <a:endParaRPr lang="en-US" altLang="tr-TR" dirty="0"/>
          </a:p>
          <a:p>
            <a:pPr eaLnBrk="1" hangingPunct="1">
              <a:lnSpc>
                <a:spcPct val="80000"/>
              </a:lnSpc>
            </a:pPr>
            <a:r>
              <a:rPr lang="en-US" altLang="tr-TR" b="1" dirty="0">
                <a:solidFill>
                  <a:schemeClr val="accent2"/>
                </a:solidFill>
              </a:rPr>
              <a:t>Customer involved throughout </a:t>
            </a:r>
            <a:r>
              <a:rPr lang="en-US" altLang="tr-TR" dirty="0"/>
              <a:t>the </a:t>
            </a:r>
            <a:r>
              <a:rPr lang="en-US" altLang="tr-TR" b="1" u="sng" dirty="0"/>
              <a:t>complete cycle minimizes risk </a:t>
            </a:r>
            <a:r>
              <a:rPr lang="en-US" altLang="tr-TR" dirty="0"/>
              <a:t>of </a:t>
            </a:r>
            <a:r>
              <a:rPr lang="en-US" altLang="tr-TR" b="1" u="sng" dirty="0">
                <a:solidFill>
                  <a:srgbClr val="FF0000"/>
                </a:solidFill>
              </a:rPr>
              <a:t>not achieving customer satisfaction and business needs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tr-TR" dirty="0"/>
              <a:t>Focus </a:t>
            </a:r>
            <a:r>
              <a:rPr lang="en-US" altLang="tr-TR" b="1" dirty="0">
                <a:solidFill>
                  <a:schemeClr val="accent2"/>
                </a:solidFill>
              </a:rPr>
              <a:t>moves </a:t>
            </a:r>
            <a:r>
              <a:rPr lang="en-US" altLang="tr-TR" dirty="0"/>
              <a:t>from</a:t>
            </a:r>
            <a:r>
              <a:rPr lang="en-US" altLang="tr-TR" b="1" dirty="0">
                <a:solidFill>
                  <a:schemeClr val="accent2"/>
                </a:solidFill>
              </a:rPr>
              <a:t> documentation</a:t>
            </a:r>
            <a:r>
              <a:rPr lang="tr-TR" altLang="tr-TR" b="1" dirty="0">
                <a:solidFill>
                  <a:schemeClr val="accent2"/>
                </a:solidFill>
              </a:rPr>
              <a:t> </a:t>
            </a:r>
            <a:r>
              <a:rPr lang="en-US" altLang="tr-TR" b="1" dirty="0">
                <a:solidFill>
                  <a:schemeClr val="accent2"/>
                </a:solidFill>
              </a:rPr>
              <a:t>to code</a:t>
            </a:r>
            <a:r>
              <a:rPr lang="tr-TR" altLang="tr-TR" dirty="0"/>
              <a:t>…</a:t>
            </a:r>
            <a:r>
              <a:rPr lang="en-US" altLang="tr-TR" dirty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tr-TR" dirty="0"/>
              <a:t>Uses</a:t>
            </a:r>
            <a:r>
              <a:rPr lang="en-US" altLang="tr-TR" b="1" dirty="0">
                <a:solidFill>
                  <a:schemeClr val="accent2"/>
                </a:solidFill>
              </a:rPr>
              <a:t> modeling concepts </a:t>
            </a:r>
            <a:r>
              <a:rPr lang="en-US" altLang="tr-TR" dirty="0"/>
              <a:t>to </a:t>
            </a:r>
            <a:r>
              <a:rPr lang="en-US" altLang="tr-TR" b="1" dirty="0">
                <a:solidFill>
                  <a:schemeClr val="accent2"/>
                </a:solidFill>
              </a:rPr>
              <a:t>capture information </a:t>
            </a:r>
            <a:r>
              <a:rPr lang="en-US" altLang="tr-TR" dirty="0"/>
              <a:t>about business, data, and processes.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30017-5729-4B6C-8267-9C2638BAB888}" type="slidenum">
              <a:rPr lang="tr-TR" smtClean="0"/>
              <a:t>42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339662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tr-TR"/>
              <a:t>RAD Weaknesses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1825625"/>
            <a:ext cx="11595100" cy="4351338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altLang="tr-TR" b="1" u="sng" dirty="0"/>
              <a:t>Accelerated</a:t>
            </a:r>
            <a:r>
              <a:rPr lang="en-US" altLang="tr-TR" dirty="0"/>
              <a:t> development process</a:t>
            </a:r>
            <a:r>
              <a:rPr lang="en-US" altLang="tr-TR" dirty="0">
                <a:solidFill>
                  <a:srgbClr val="FFFF00"/>
                </a:solidFill>
              </a:rPr>
              <a:t> </a:t>
            </a:r>
            <a:r>
              <a:rPr lang="en-US" altLang="tr-TR" b="1" u="sng" dirty="0">
                <a:solidFill>
                  <a:schemeClr val="accent2"/>
                </a:solidFill>
              </a:rPr>
              <a:t>must give quick responses to the user</a:t>
            </a:r>
          </a:p>
          <a:p>
            <a:pPr algn="just"/>
            <a:r>
              <a:rPr lang="en-US" altLang="tr-TR" dirty="0"/>
              <a:t>Hard to use with </a:t>
            </a:r>
            <a:r>
              <a:rPr lang="en-US" altLang="tr-TR" b="1" dirty="0">
                <a:solidFill>
                  <a:schemeClr val="accent2"/>
                </a:solidFill>
              </a:rPr>
              <a:t>legacy </a:t>
            </a:r>
            <a:r>
              <a:rPr lang="tr-TR" altLang="tr-TR" b="1" dirty="0">
                <a:solidFill>
                  <a:schemeClr val="accent2"/>
                </a:solidFill>
              </a:rPr>
              <a:t>(</a:t>
            </a:r>
            <a:r>
              <a:rPr lang="tr-TR" altLang="tr-TR" b="1" dirty="0" err="1">
                <a:solidFill>
                  <a:schemeClr val="accent2"/>
                </a:solidFill>
              </a:rPr>
              <a:t>older</a:t>
            </a:r>
            <a:r>
              <a:rPr lang="tr-TR" altLang="tr-TR" b="1" dirty="0">
                <a:solidFill>
                  <a:schemeClr val="accent2"/>
                </a:solidFill>
              </a:rPr>
              <a:t>) </a:t>
            </a:r>
            <a:r>
              <a:rPr lang="en-US" altLang="tr-TR" b="1" dirty="0">
                <a:solidFill>
                  <a:schemeClr val="accent2"/>
                </a:solidFill>
              </a:rPr>
              <a:t>systems</a:t>
            </a:r>
          </a:p>
          <a:p>
            <a:pPr algn="just"/>
            <a:r>
              <a:rPr lang="en-US" altLang="tr-TR" dirty="0"/>
              <a:t>Requires a system that can be </a:t>
            </a:r>
            <a:r>
              <a:rPr lang="en-US" altLang="tr-TR" b="1" dirty="0">
                <a:solidFill>
                  <a:schemeClr val="accent2"/>
                </a:solidFill>
              </a:rPr>
              <a:t>modularized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tr-TR" b="1" dirty="0"/>
              <a:t>Developers and customers </a:t>
            </a:r>
            <a:r>
              <a:rPr lang="en-US" altLang="tr-TR" dirty="0"/>
              <a:t>must be </a:t>
            </a:r>
            <a:r>
              <a:rPr lang="en-US" altLang="tr-TR" b="1" dirty="0">
                <a:solidFill>
                  <a:schemeClr val="accent2"/>
                </a:solidFill>
              </a:rPr>
              <a:t>dedicated to rapid-fire activities </a:t>
            </a:r>
            <a:r>
              <a:rPr lang="en-US" altLang="tr-TR" dirty="0"/>
              <a:t>in an shortened time frame. </a:t>
            </a:r>
          </a:p>
          <a:p>
            <a:pPr marL="0" indent="0" algn="just" eaLnBrk="1" hangingPunct="1">
              <a:lnSpc>
                <a:spcPct val="90000"/>
              </a:lnSpc>
              <a:buNone/>
            </a:pPr>
            <a:endParaRPr lang="en-US" altLang="tr-T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30017-5729-4B6C-8267-9C2638BAB888}" type="slidenum">
              <a:rPr lang="tr-TR" smtClean="0"/>
              <a:t>43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271084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tr-TR" dirty="0"/>
              <a:t>When to use</a:t>
            </a:r>
            <a:r>
              <a:rPr lang="tr-TR" altLang="tr-TR" dirty="0"/>
              <a:t> </a:t>
            </a:r>
            <a:r>
              <a:rPr lang="en-US" altLang="tr-TR" dirty="0"/>
              <a:t>RAD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90688"/>
            <a:ext cx="10515600" cy="3738562"/>
          </a:xfrm>
        </p:spPr>
        <p:txBody>
          <a:bodyPr/>
          <a:lstStyle/>
          <a:p>
            <a:pPr eaLnBrk="1" hangingPunct="1"/>
            <a:r>
              <a:rPr lang="tr-TR" altLang="tr-TR" dirty="0" err="1"/>
              <a:t>If</a:t>
            </a:r>
            <a:r>
              <a:rPr lang="tr-TR" altLang="tr-TR" dirty="0"/>
              <a:t> </a:t>
            </a:r>
            <a:r>
              <a:rPr lang="tr-TR" altLang="tr-TR" dirty="0" err="1"/>
              <a:t>you</a:t>
            </a:r>
            <a:r>
              <a:rPr lang="tr-TR" altLang="tr-TR" dirty="0"/>
              <a:t> </a:t>
            </a:r>
            <a:r>
              <a:rPr lang="tr-TR" altLang="tr-TR" dirty="0" err="1"/>
              <a:t>know</a:t>
            </a:r>
            <a:r>
              <a:rPr lang="tr-TR" altLang="tr-TR" dirty="0"/>
              <a:t> r</a:t>
            </a:r>
            <a:r>
              <a:rPr lang="en-US" altLang="tr-TR" dirty="0" err="1"/>
              <a:t>easonably</a:t>
            </a:r>
            <a:r>
              <a:rPr lang="en-US" altLang="tr-TR" dirty="0"/>
              <a:t> </a:t>
            </a:r>
            <a:r>
              <a:rPr lang="en-US" altLang="tr-TR" b="1" dirty="0">
                <a:solidFill>
                  <a:schemeClr val="accent2"/>
                </a:solidFill>
              </a:rPr>
              <a:t>well-known requirements</a:t>
            </a:r>
            <a:r>
              <a:rPr lang="tr-TR" altLang="tr-TR" b="1" dirty="0">
                <a:solidFill>
                  <a:schemeClr val="accent2"/>
                </a:solidFill>
              </a:rPr>
              <a:t> of </a:t>
            </a:r>
            <a:r>
              <a:rPr lang="tr-TR" altLang="tr-TR" b="1" dirty="0" err="1">
                <a:solidFill>
                  <a:schemeClr val="accent2"/>
                </a:solidFill>
              </a:rPr>
              <a:t>new</a:t>
            </a:r>
            <a:r>
              <a:rPr lang="tr-TR" altLang="tr-TR" b="1" dirty="0">
                <a:solidFill>
                  <a:schemeClr val="accent2"/>
                </a:solidFill>
              </a:rPr>
              <a:t> </a:t>
            </a:r>
            <a:r>
              <a:rPr lang="tr-TR" altLang="tr-TR" b="1" dirty="0" err="1">
                <a:solidFill>
                  <a:schemeClr val="accent2"/>
                </a:solidFill>
              </a:rPr>
              <a:t>system</a:t>
            </a:r>
            <a:endParaRPr lang="en-US" altLang="tr-TR" b="1" dirty="0">
              <a:solidFill>
                <a:schemeClr val="accent2"/>
              </a:solidFill>
            </a:endParaRPr>
          </a:p>
          <a:p>
            <a:pPr eaLnBrk="1" hangingPunct="1"/>
            <a:r>
              <a:rPr lang="tr-TR" altLang="tr-TR" dirty="0" err="1"/>
              <a:t>If</a:t>
            </a:r>
            <a:r>
              <a:rPr lang="tr-TR" altLang="tr-TR" dirty="0"/>
              <a:t> it is </a:t>
            </a:r>
            <a:r>
              <a:rPr lang="tr-TR" altLang="tr-TR" dirty="0" err="1"/>
              <a:t>possible</a:t>
            </a:r>
            <a:r>
              <a:rPr lang="tr-TR" altLang="tr-TR" dirty="0">
                <a:sym typeface="Wingdings" panose="05000000000000000000" pitchFamily="2" charset="2"/>
              </a:rPr>
              <a:t></a:t>
            </a:r>
            <a:r>
              <a:rPr lang="en-US" altLang="tr-TR" dirty="0"/>
              <a:t>User involved </a:t>
            </a:r>
            <a:r>
              <a:rPr lang="en-US" altLang="tr-TR" b="1" dirty="0">
                <a:solidFill>
                  <a:schemeClr val="accent2"/>
                </a:solidFill>
              </a:rPr>
              <a:t>throughout the life cycle</a:t>
            </a:r>
          </a:p>
          <a:p>
            <a:pPr eaLnBrk="1" hangingPunct="1"/>
            <a:r>
              <a:rPr lang="tr-TR" altLang="tr-TR" dirty="0" err="1"/>
              <a:t>If</a:t>
            </a:r>
            <a:r>
              <a:rPr lang="tr-TR" altLang="tr-TR" dirty="0"/>
              <a:t> </a:t>
            </a:r>
            <a:r>
              <a:rPr lang="tr-TR" altLang="tr-TR" dirty="0" err="1"/>
              <a:t>the</a:t>
            </a:r>
            <a:r>
              <a:rPr lang="tr-TR" altLang="tr-TR" dirty="0"/>
              <a:t> p</a:t>
            </a:r>
            <a:r>
              <a:rPr lang="en-US" altLang="tr-TR" dirty="0" err="1"/>
              <a:t>roject</a:t>
            </a:r>
            <a:r>
              <a:rPr lang="en-US" altLang="tr-TR" dirty="0"/>
              <a:t> can be </a:t>
            </a:r>
            <a:r>
              <a:rPr lang="en-US" altLang="tr-TR" b="1" dirty="0">
                <a:solidFill>
                  <a:schemeClr val="accent2"/>
                </a:solidFill>
              </a:rPr>
              <a:t>time-boxed </a:t>
            </a:r>
          </a:p>
          <a:p>
            <a:r>
              <a:rPr lang="tr-TR" altLang="tr-TR" dirty="0" err="1"/>
              <a:t>If</a:t>
            </a:r>
            <a:r>
              <a:rPr lang="tr-TR" altLang="tr-TR" dirty="0"/>
              <a:t> </a:t>
            </a:r>
            <a:r>
              <a:rPr lang="tr-TR" altLang="tr-TR" dirty="0" err="1"/>
              <a:t>the</a:t>
            </a:r>
            <a:r>
              <a:rPr lang="tr-TR" altLang="tr-TR" dirty="0"/>
              <a:t> </a:t>
            </a:r>
            <a:r>
              <a:rPr lang="en-US" altLang="tr-TR" dirty="0"/>
              <a:t>functionality </a:t>
            </a:r>
            <a:r>
              <a:rPr lang="tr-TR" altLang="tr-TR" dirty="0"/>
              <a:t>of </a:t>
            </a:r>
            <a:r>
              <a:rPr lang="tr-TR" altLang="tr-TR" dirty="0" err="1"/>
              <a:t>project</a:t>
            </a:r>
            <a:r>
              <a:rPr lang="tr-TR" altLang="tr-TR" dirty="0"/>
              <a:t> is </a:t>
            </a:r>
            <a:r>
              <a:rPr lang="en-US" altLang="tr-TR" dirty="0"/>
              <a:t>delivered in </a:t>
            </a:r>
            <a:r>
              <a:rPr lang="en-US" altLang="tr-TR" b="1" dirty="0">
                <a:solidFill>
                  <a:schemeClr val="accent2"/>
                </a:solidFill>
              </a:rPr>
              <a:t>increments</a:t>
            </a:r>
          </a:p>
          <a:p>
            <a:r>
              <a:rPr lang="en-US" altLang="tr-TR" b="1" dirty="0">
                <a:solidFill>
                  <a:schemeClr val="accent2"/>
                </a:solidFill>
              </a:rPr>
              <a:t>High performance not required</a:t>
            </a:r>
          </a:p>
          <a:p>
            <a:r>
              <a:rPr lang="en-US" altLang="tr-TR" b="1" dirty="0">
                <a:solidFill>
                  <a:schemeClr val="accent2"/>
                </a:solidFill>
              </a:rPr>
              <a:t>Low technical risks </a:t>
            </a:r>
          </a:p>
          <a:p>
            <a:pPr eaLnBrk="1" hangingPunct="1"/>
            <a:r>
              <a:rPr lang="en-US" altLang="tr-TR" dirty="0"/>
              <a:t>System </a:t>
            </a:r>
            <a:r>
              <a:rPr lang="en-US" altLang="tr-TR" b="1" dirty="0">
                <a:solidFill>
                  <a:schemeClr val="accent2"/>
                </a:solidFill>
              </a:rPr>
              <a:t>can be modularized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30017-5729-4B6C-8267-9C2638BAB888}" type="slidenum">
              <a:rPr lang="tr-TR" smtClean="0"/>
              <a:t>44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150967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tr-TR" dirty="0"/>
              <a:t>Extreme Programming - XP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1825625"/>
            <a:ext cx="11544300" cy="4351338"/>
          </a:xfrm>
        </p:spPr>
        <p:txBody>
          <a:bodyPr/>
          <a:lstStyle/>
          <a:p>
            <a:pPr algn="just"/>
            <a:r>
              <a:rPr lang="tr-TR" altLang="tr-TR" dirty="0"/>
              <a:t>When it is con</a:t>
            </a:r>
            <a:r>
              <a:rPr lang="en-US" altLang="tr-TR" dirty="0"/>
              <a:t>s</a:t>
            </a:r>
            <a:r>
              <a:rPr lang="tr-TR" altLang="tr-TR" dirty="0"/>
              <a:t>idered? </a:t>
            </a:r>
            <a:r>
              <a:rPr lang="en-US" altLang="tr-TR" dirty="0"/>
              <a:t>For </a:t>
            </a:r>
            <a:r>
              <a:rPr lang="en-US" altLang="tr-TR" b="1" i="1" dirty="0"/>
              <a:t>small-to-medium-sized teams developing software</a:t>
            </a:r>
            <a:r>
              <a:rPr lang="en-US" altLang="tr-TR" dirty="0"/>
              <a:t> with </a:t>
            </a:r>
            <a:r>
              <a:rPr lang="en-US" altLang="tr-TR" b="1" i="1" dirty="0"/>
              <a:t>unclear</a:t>
            </a:r>
            <a:r>
              <a:rPr lang="en-US" altLang="tr-TR" dirty="0"/>
              <a:t> or </a:t>
            </a:r>
            <a:r>
              <a:rPr lang="en-US" altLang="tr-TR" b="1" i="1" dirty="0"/>
              <a:t>rapidly</a:t>
            </a:r>
            <a:r>
              <a:rPr lang="tr-TR" altLang="tr-TR" b="1" i="1" dirty="0"/>
              <a:t> </a:t>
            </a:r>
            <a:r>
              <a:rPr lang="en-US" altLang="tr-TR" b="1" i="1" dirty="0"/>
              <a:t>changing </a:t>
            </a:r>
            <a:r>
              <a:rPr lang="en-US" altLang="tr-TR" dirty="0"/>
              <a:t>requirements</a:t>
            </a:r>
          </a:p>
          <a:p>
            <a:pPr algn="just"/>
            <a:r>
              <a:rPr lang="en-US" altLang="tr-TR" b="1" dirty="0"/>
              <a:t>Coding</a:t>
            </a:r>
            <a:r>
              <a:rPr lang="en-US" altLang="tr-TR" dirty="0"/>
              <a:t> is the </a:t>
            </a:r>
            <a:r>
              <a:rPr lang="en-US" altLang="tr-TR" b="1" dirty="0"/>
              <a:t>key activity </a:t>
            </a:r>
            <a:r>
              <a:rPr lang="en-US" altLang="tr-TR" dirty="0"/>
              <a:t>throughout a software project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tr-TR" b="1" dirty="0"/>
              <a:t>Communication</a:t>
            </a:r>
            <a:r>
              <a:rPr lang="en-US" altLang="tr-TR" dirty="0"/>
              <a:t> among </a:t>
            </a:r>
            <a:r>
              <a:rPr lang="en-US" altLang="tr-TR" b="1" dirty="0"/>
              <a:t>team-mates is done with code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tr-TR" b="1" dirty="0"/>
              <a:t>Life cycle and behavior of complex objects</a:t>
            </a:r>
            <a:r>
              <a:rPr lang="en-US" altLang="tr-TR" dirty="0"/>
              <a:t> defined in test cases – </a:t>
            </a:r>
            <a:r>
              <a:rPr lang="en-US" altLang="tr-TR" b="1" i="1" dirty="0"/>
              <a:t>again in code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30017-5729-4B6C-8267-9C2638BAB888}" type="slidenum">
              <a:rPr lang="tr-TR" smtClean="0"/>
              <a:t>45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369760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tr-TR"/>
              <a:t>XP Practices (1-6)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79550"/>
            <a:ext cx="11537950" cy="4495800"/>
          </a:xfrm>
        </p:spPr>
        <p:txBody>
          <a:bodyPr>
            <a:noAutofit/>
          </a:bodyPr>
          <a:lstStyle/>
          <a:p>
            <a:pPr marL="533400" indent="-533400" algn="just">
              <a:lnSpc>
                <a:spcPct val="160000"/>
              </a:lnSpc>
              <a:buFontTx/>
              <a:buAutoNum type="arabicPeriod"/>
            </a:pPr>
            <a:r>
              <a:rPr lang="en-US" altLang="tr-TR" sz="2000" b="1" dirty="0">
                <a:solidFill>
                  <a:schemeClr val="accent2"/>
                </a:solidFill>
              </a:rPr>
              <a:t>Planning game </a:t>
            </a:r>
            <a:r>
              <a:rPr lang="en-US" altLang="tr-TR" sz="2000" dirty="0"/>
              <a:t>– determine scope of the next release by combining business priorities and technical estimates</a:t>
            </a:r>
          </a:p>
          <a:p>
            <a:pPr marL="533400" indent="-533400" algn="just">
              <a:lnSpc>
                <a:spcPct val="160000"/>
              </a:lnSpc>
              <a:buFontTx/>
              <a:buAutoNum type="arabicPeriod"/>
            </a:pPr>
            <a:r>
              <a:rPr lang="en-US" altLang="tr-TR" sz="2000" b="1" dirty="0">
                <a:solidFill>
                  <a:schemeClr val="accent2"/>
                </a:solidFill>
              </a:rPr>
              <a:t>Small releases </a:t>
            </a:r>
            <a:r>
              <a:rPr lang="en-US" altLang="tr-TR" sz="2000" dirty="0"/>
              <a:t>– put a simple system into production, then release new versions in very short cycle</a:t>
            </a:r>
          </a:p>
          <a:p>
            <a:pPr marL="533400" indent="-533400" algn="just">
              <a:lnSpc>
                <a:spcPct val="160000"/>
              </a:lnSpc>
              <a:buFontTx/>
              <a:buAutoNum type="arabicPeriod"/>
            </a:pPr>
            <a:r>
              <a:rPr lang="en-US" altLang="tr-TR" sz="2000" b="1" dirty="0">
                <a:solidFill>
                  <a:schemeClr val="accent2"/>
                </a:solidFill>
              </a:rPr>
              <a:t>Metaphor – </a:t>
            </a:r>
            <a:r>
              <a:rPr lang="en-US" altLang="tr-TR" sz="2000" dirty="0"/>
              <a:t>all development is guided </a:t>
            </a:r>
            <a:r>
              <a:rPr lang="en-US" altLang="tr-TR" sz="2000" b="1" u="sng" dirty="0"/>
              <a:t>by a simple shared story of how the whole system works</a:t>
            </a:r>
          </a:p>
          <a:p>
            <a:pPr marL="533400" indent="-533400" algn="just">
              <a:lnSpc>
                <a:spcPct val="160000"/>
              </a:lnSpc>
              <a:buFontTx/>
              <a:buAutoNum type="arabicPeriod"/>
            </a:pPr>
            <a:r>
              <a:rPr lang="en-US" altLang="tr-TR" sz="2000" b="1" dirty="0">
                <a:solidFill>
                  <a:schemeClr val="accent2"/>
                </a:solidFill>
              </a:rPr>
              <a:t>Simple design </a:t>
            </a:r>
            <a:r>
              <a:rPr lang="en-US" altLang="tr-TR" sz="2000" dirty="0"/>
              <a:t>– system is </a:t>
            </a:r>
            <a:r>
              <a:rPr lang="en-US" altLang="tr-TR" sz="2000" b="1" dirty="0"/>
              <a:t>designed as simply as possible </a:t>
            </a:r>
            <a:r>
              <a:rPr lang="en-US" altLang="tr-TR" sz="2000" dirty="0"/>
              <a:t>(extra complexity removed as soon as found)</a:t>
            </a:r>
          </a:p>
          <a:p>
            <a:pPr marL="533400" indent="-533400" algn="just">
              <a:lnSpc>
                <a:spcPct val="160000"/>
              </a:lnSpc>
              <a:buFontTx/>
              <a:buAutoNum type="arabicPeriod"/>
            </a:pPr>
            <a:r>
              <a:rPr lang="en-US" altLang="tr-TR" sz="2000" b="1" dirty="0">
                <a:solidFill>
                  <a:schemeClr val="accent2"/>
                </a:solidFill>
              </a:rPr>
              <a:t>Testing </a:t>
            </a:r>
            <a:r>
              <a:rPr lang="en-US" altLang="tr-TR" sz="2000" dirty="0"/>
              <a:t>– </a:t>
            </a:r>
            <a:r>
              <a:rPr lang="en-US" altLang="tr-TR" sz="2000" b="1" dirty="0"/>
              <a:t>programmers</a:t>
            </a:r>
            <a:r>
              <a:rPr lang="en-US" altLang="tr-TR" sz="2000" dirty="0"/>
              <a:t> </a:t>
            </a:r>
            <a:r>
              <a:rPr lang="en-US" altLang="tr-TR" sz="2000" b="1" dirty="0"/>
              <a:t>continuously write unit tests</a:t>
            </a:r>
            <a:r>
              <a:rPr lang="en-US" altLang="tr-TR" sz="2000" dirty="0"/>
              <a:t>; </a:t>
            </a:r>
            <a:r>
              <a:rPr lang="tr-TR" altLang="tr-TR" sz="2000" dirty="0"/>
              <a:t>but </a:t>
            </a:r>
            <a:r>
              <a:rPr lang="en-US" altLang="tr-TR" sz="2000" b="1" dirty="0"/>
              <a:t>customers write tests for features</a:t>
            </a:r>
          </a:p>
          <a:p>
            <a:pPr marL="533400" indent="-533400" algn="just">
              <a:lnSpc>
                <a:spcPct val="160000"/>
              </a:lnSpc>
              <a:buFontTx/>
              <a:buAutoNum type="arabicPeriod"/>
            </a:pPr>
            <a:r>
              <a:rPr lang="en-US" altLang="tr-TR" sz="2000" b="1" dirty="0">
                <a:solidFill>
                  <a:schemeClr val="accent2"/>
                </a:solidFill>
              </a:rPr>
              <a:t>Refactoring </a:t>
            </a:r>
            <a:r>
              <a:rPr lang="en-US" altLang="tr-TR" sz="2000" dirty="0"/>
              <a:t>– programmers </a:t>
            </a:r>
            <a:r>
              <a:rPr lang="en-US" altLang="tr-TR" sz="2000" b="1" dirty="0"/>
              <a:t>continuously restructure the system </a:t>
            </a:r>
            <a:r>
              <a:rPr lang="en-US" altLang="tr-TR" sz="2000" dirty="0"/>
              <a:t>without changing its behavior to remove duplication and simplify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30017-5729-4B6C-8267-9C2638BAB888}" type="slidenum">
              <a:rPr lang="tr-TR" smtClean="0"/>
              <a:t>46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276819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tr-TR"/>
              <a:t>XP Practices (7 – 12)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5450" y="1295400"/>
            <a:ext cx="11404600" cy="4495800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lnSpc>
                <a:spcPct val="150000"/>
              </a:lnSpc>
              <a:buFontTx/>
              <a:buAutoNum type="arabicPeriod" startAt="7"/>
            </a:pPr>
            <a:r>
              <a:rPr lang="en-US" altLang="tr-TR" sz="2400" b="1" dirty="0">
                <a:solidFill>
                  <a:schemeClr val="accent2"/>
                </a:solidFill>
              </a:rPr>
              <a:t>Pair-programming</a:t>
            </a:r>
            <a:r>
              <a:rPr lang="en-US" altLang="tr-TR" sz="2400" dirty="0">
                <a:solidFill>
                  <a:srgbClr val="FFFF00"/>
                </a:solidFill>
              </a:rPr>
              <a:t> </a:t>
            </a:r>
            <a:r>
              <a:rPr lang="en-US" altLang="tr-TR" sz="2400" dirty="0"/>
              <a:t>--  </a:t>
            </a:r>
            <a:r>
              <a:rPr lang="en-US" altLang="tr-TR" sz="2400" b="1" dirty="0"/>
              <a:t>all production code </a:t>
            </a:r>
            <a:r>
              <a:rPr lang="en-US" altLang="tr-TR" sz="2400" dirty="0"/>
              <a:t>is </a:t>
            </a:r>
            <a:r>
              <a:rPr lang="en-US" altLang="tr-TR" sz="2400" b="1" dirty="0"/>
              <a:t>written with two programmers </a:t>
            </a:r>
            <a:r>
              <a:rPr lang="en-US" altLang="tr-TR" sz="2400" dirty="0"/>
              <a:t>at one machine</a:t>
            </a:r>
          </a:p>
          <a:p>
            <a:pPr marL="609600" indent="-609600">
              <a:lnSpc>
                <a:spcPct val="150000"/>
              </a:lnSpc>
              <a:buFontTx/>
              <a:buAutoNum type="arabicPeriod" startAt="7"/>
            </a:pPr>
            <a:r>
              <a:rPr lang="en-US" altLang="tr-TR" sz="2400" b="1" dirty="0">
                <a:solidFill>
                  <a:schemeClr val="accent2"/>
                </a:solidFill>
              </a:rPr>
              <a:t>Collective ownership </a:t>
            </a:r>
            <a:r>
              <a:rPr lang="en-US" altLang="tr-TR" sz="2400" dirty="0"/>
              <a:t>– </a:t>
            </a:r>
            <a:r>
              <a:rPr lang="en-US" altLang="tr-TR" sz="2400" b="1" dirty="0"/>
              <a:t>anyone can change any code anywhere </a:t>
            </a:r>
            <a:r>
              <a:rPr lang="en-US" altLang="tr-TR" sz="2400" dirty="0"/>
              <a:t>in the system at any time.</a:t>
            </a:r>
          </a:p>
          <a:p>
            <a:pPr marL="609600" indent="-609600">
              <a:lnSpc>
                <a:spcPct val="150000"/>
              </a:lnSpc>
              <a:buFontTx/>
              <a:buAutoNum type="arabicPeriod" startAt="7"/>
            </a:pPr>
            <a:r>
              <a:rPr lang="en-US" altLang="tr-TR" sz="2400" b="1" dirty="0">
                <a:solidFill>
                  <a:schemeClr val="accent2"/>
                </a:solidFill>
              </a:rPr>
              <a:t>Continuous integration </a:t>
            </a:r>
            <a:r>
              <a:rPr lang="en-US" altLang="tr-TR" sz="2400" dirty="0"/>
              <a:t>– </a:t>
            </a:r>
            <a:r>
              <a:rPr lang="en-US" altLang="tr-TR" sz="2400" b="1" dirty="0"/>
              <a:t>integrate and build the system many times a day </a:t>
            </a:r>
            <a:r>
              <a:rPr lang="en-US" altLang="tr-TR" sz="2400" dirty="0"/>
              <a:t>– every time a task is completed.</a:t>
            </a:r>
          </a:p>
          <a:p>
            <a:pPr marL="609600" indent="-609600">
              <a:lnSpc>
                <a:spcPct val="150000"/>
              </a:lnSpc>
              <a:buFontTx/>
              <a:buAutoNum type="arabicPeriod" startAt="7"/>
            </a:pPr>
            <a:r>
              <a:rPr lang="en-US" altLang="tr-TR" sz="2400" b="1" dirty="0">
                <a:solidFill>
                  <a:schemeClr val="accent2"/>
                </a:solidFill>
              </a:rPr>
              <a:t>40-hour week </a:t>
            </a:r>
            <a:r>
              <a:rPr lang="en-US" altLang="tr-TR" sz="2400" dirty="0"/>
              <a:t>– </a:t>
            </a:r>
            <a:r>
              <a:rPr lang="en-US" altLang="tr-TR" sz="2400" b="1" dirty="0"/>
              <a:t>work no more than 40 hours a week </a:t>
            </a:r>
            <a:r>
              <a:rPr lang="en-US" altLang="tr-TR" sz="2400" dirty="0"/>
              <a:t>as a rule</a:t>
            </a:r>
          </a:p>
          <a:p>
            <a:pPr marL="609600" indent="-609600">
              <a:lnSpc>
                <a:spcPct val="150000"/>
              </a:lnSpc>
              <a:buFontTx/>
              <a:buAutoNum type="arabicPeriod" startAt="7"/>
            </a:pPr>
            <a:r>
              <a:rPr lang="en-US" altLang="tr-TR" sz="2400" b="1" dirty="0">
                <a:solidFill>
                  <a:schemeClr val="accent2"/>
                </a:solidFill>
              </a:rPr>
              <a:t>On-site customer </a:t>
            </a:r>
            <a:r>
              <a:rPr lang="en-US" altLang="tr-TR" sz="2400" dirty="0"/>
              <a:t>– </a:t>
            </a:r>
            <a:r>
              <a:rPr lang="en-US" altLang="tr-TR" sz="2400" b="1" dirty="0"/>
              <a:t>a user is on the team and available full-time to answer questions</a:t>
            </a:r>
          </a:p>
          <a:p>
            <a:pPr marL="609600" indent="-609600">
              <a:lnSpc>
                <a:spcPct val="150000"/>
              </a:lnSpc>
              <a:buFontTx/>
              <a:buAutoNum type="arabicPeriod" startAt="7"/>
            </a:pPr>
            <a:r>
              <a:rPr lang="en-US" altLang="tr-TR" sz="2400" b="1" dirty="0">
                <a:solidFill>
                  <a:schemeClr val="accent2"/>
                </a:solidFill>
              </a:rPr>
              <a:t>Coding standards </a:t>
            </a:r>
            <a:r>
              <a:rPr lang="en-US" altLang="tr-TR" sz="2400" dirty="0"/>
              <a:t>– </a:t>
            </a:r>
            <a:r>
              <a:rPr lang="en-US" altLang="tr-TR" sz="2400" b="1" dirty="0"/>
              <a:t>programmers write all code in accordance with rules emphasizing communication</a:t>
            </a:r>
            <a:r>
              <a:rPr lang="en-US" altLang="tr-TR" sz="2400" dirty="0"/>
              <a:t> through the code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30017-5729-4B6C-8267-9C2638BAB888}" type="slidenum">
              <a:rPr lang="tr-TR" smtClean="0"/>
              <a:t>47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3661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tr-TR"/>
              <a:t>Waterfall Model</a:t>
            </a:r>
          </a:p>
        </p:txBody>
      </p:sp>
      <p:pic>
        <p:nvPicPr>
          <p:cNvPr id="7171" name="Picture 11" descr="Waterfall SDLC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63650" y="1098550"/>
            <a:ext cx="3810000" cy="3886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2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486400" y="1295400"/>
            <a:ext cx="6096000" cy="3727450"/>
          </a:xfrm>
        </p:spPr>
        <p:txBody>
          <a:bodyPr/>
          <a:lstStyle/>
          <a:p>
            <a:pPr algn="just" eaLnBrk="1" hangingPunct="1"/>
            <a:r>
              <a:rPr lang="en-US" altLang="tr-TR" sz="2400" b="1" dirty="0">
                <a:solidFill>
                  <a:srgbClr val="FF0000"/>
                </a:solidFill>
              </a:rPr>
              <a:t>Requirements</a:t>
            </a:r>
            <a:r>
              <a:rPr lang="en-US" altLang="tr-TR" sz="2400" b="1" dirty="0"/>
              <a:t> </a:t>
            </a:r>
            <a:r>
              <a:rPr lang="en-US" altLang="tr-TR" sz="2400" dirty="0"/>
              <a:t>– defines needed information, function, behavior, performance and interfaces.</a:t>
            </a:r>
          </a:p>
          <a:p>
            <a:pPr algn="just" eaLnBrk="1" hangingPunct="1"/>
            <a:r>
              <a:rPr lang="en-US" altLang="tr-TR" sz="2400" b="1" dirty="0">
                <a:solidFill>
                  <a:srgbClr val="FF0000"/>
                </a:solidFill>
              </a:rPr>
              <a:t>Design </a:t>
            </a:r>
            <a:r>
              <a:rPr lang="en-US" altLang="tr-TR" sz="2400" dirty="0"/>
              <a:t>– data structures, software architecture, interface representations, algorithmic details.</a:t>
            </a:r>
          </a:p>
          <a:p>
            <a:pPr algn="just" eaLnBrk="1" hangingPunct="1"/>
            <a:r>
              <a:rPr lang="en-US" altLang="tr-TR" sz="2400" b="1" dirty="0">
                <a:solidFill>
                  <a:srgbClr val="FF0000"/>
                </a:solidFill>
              </a:rPr>
              <a:t>Implementation </a:t>
            </a:r>
            <a:r>
              <a:rPr lang="en-US" altLang="tr-TR" sz="2400" dirty="0"/>
              <a:t>– source code, database, user documentation, testing.</a:t>
            </a:r>
            <a:endParaRPr lang="tr-TR" altLang="tr-TR" sz="2400" dirty="0"/>
          </a:p>
          <a:p>
            <a:pPr algn="just"/>
            <a:r>
              <a:rPr lang="tr-TR" sz="2400" dirty="0" err="1"/>
              <a:t>It</a:t>
            </a:r>
            <a:r>
              <a:rPr lang="tr-TR" sz="2400" dirty="0"/>
              <a:t> is </a:t>
            </a:r>
            <a:r>
              <a:rPr lang="en-GB" sz="2400" dirty="0"/>
              <a:t>plan-driven</a:t>
            </a:r>
            <a:endParaRPr lang="tr-TR" altLang="tr-TR" sz="2400" dirty="0"/>
          </a:p>
          <a:p>
            <a:pPr algn="just" eaLnBrk="1" hangingPunct="1"/>
            <a:endParaRPr lang="en-US" altLang="tr-TR" sz="2400" dirty="0"/>
          </a:p>
        </p:txBody>
      </p:sp>
      <p:sp>
        <p:nvSpPr>
          <p:cNvPr id="2" name="Dikdörtgen 1"/>
          <p:cNvSpPr/>
          <p:nvPr/>
        </p:nvSpPr>
        <p:spPr>
          <a:xfrm>
            <a:off x="181289" y="6317734"/>
            <a:ext cx="51746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https://www.youtube.com/watch?v=5A5XCuWMG4o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B9FD63-16D9-4504-8BE9-51BE37106535}" type="slidenum">
              <a:rPr lang="en-US" altLang="tr-TR" smtClean="0"/>
              <a:pPr>
                <a:defRPr/>
              </a:pPr>
              <a:t>5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888848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tr-TR"/>
              <a:t>Waterfall Strengths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tr-TR" dirty="0">
                <a:solidFill>
                  <a:srgbClr val="FF0000"/>
                </a:solidFill>
              </a:rPr>
              <a:t>Easy to understand, </a:t>
            </a:r>
            <a:r>
              <a:rPr lang="en-US" altLang="tr-TR" dirty="0"/>
              <a:t>easy to use</a:t>
            </a:r>
          </a:p>
          <a:p>
            <a:pPr eaLnBrk="1" hangingPunct="1"/>
            <a:r>
              <a:rPr lang="en-US" altLang="tr-TR" dirty="0">
                <a:solidFill>
                  <a:srgbClr val="FF0000"/>
                </a:solidFill>
              </a:rPr>
              <a:t>Provides structure </a:t>
            </a:r>
            <a:r>
              <a:rPr lang="en-US" altLang="tr-TR" dirty="0"/>
              <a:t>to inexperienced staff</a:t>
            </a:r>
          </a:p>
          <a:p>
            <a:pPr eaLnBrk="1" hangingPunct="1"/>
            <a:r>
              <a:rPr lang="en-US" altLang="tr-TR" dirty="0">
                <a:solidFill>
                  <a:srgbClr val="FF0000"/>
                </a:solidFill>
              </a:rPr>
              <a:t>Milestones are well understood</a:t>
            </a:r>
          </a:p>
          <a:p>
            <a:r>
              <a:rPr lang="en-US" altLang="tr-TR" dirty="0"/>
              <a:t>Sets </a:t>
            </a:r>
            <a:r>
              <a:rPr lang="en-US" altLang="tr-TR" dirty="0">
                <a:solidFill>
                  <a:srgbClr val="FF0000"/>
                </a:solidFill>
              </a:rPr>
              <a:t>requirements stability</a:t>
            </a:r>
          </a:p>
          <a:p>
            <a:r>
              <a:rPr lang="en-US" altLang="tr-TR" dirty="0"/>
              <a:t>Good</a:t>
            </a:r>
            <a:r>
              <a:rPr lang="en-US" altLang="tr-TR" dirty="0">
                <a:solidFill>
                  <a:srgbClr val="FF0000"/>
                </a:solidFill>
              </a:rPr>
              <a:t> for management control </a:t>
            </a:r>
            <a:r>
              <a:rPr lang="en-US" altLang="tr-TR" dirty="0"/>
              <a:t>(plan, staff, track)</a:t>
            </a:r>
          </a:p>
          <a:p>
            <a:pPr eaLnBrk="1" hangingPunct="1"/>
            <a:r>
              <a:rPr lang="en-US" altLang="tr-TR" dirty="0"/>
              <a:t>Works well when </a:t>
            </a:r>
            <a:r>
              <a:rPr lang="en-US" altLang="tr-TR" dirty="0">
                <a:solidFill>
                  <a:srgbClr val="FF0000"/>
                </a:solidFill>
              </a:rPr>
              <a:t>quality is more important </a:t>
            </a:r>
            <a:r>
              <a:rPr lang="en-US" altLang="tr-TR" dirty="0"/>
              <a:t>than </a:t>
            </a:r>
            <a:r>
              <a:rPr lang="en-US" altLang="tr-TR" dirty="0">
                <a:solidFill>
                  <a:srgbClr val="FF0000"/>
                </a:solidFill>
              </a:rPr>
              <a:t>cost or schedule</a:t>
            </a:r>
          </a:p>
          <a:p>
            <a:pPr eaLnBrk="1" hangingPunct="1"/>
            <a:endParaRPr lang="en-US" altLang="tr-TR" dirty="0"/>
          </a:p>
          <a:p>
            <a:pPr eaLnBrk="1" hangingPunct="1"/>
            <a:endParaRPr lang="en-US" altLang="tr-TR" sz="2400" dirty="0"/>
          </a:p>
          <a:p>
            <a:pPr eaLnBrk="1" hangingPunct="1"/>
            <a:endParaRPr lang="en-US" altLang="tr-TR" dirty="0"/>
          </a:p>
          <a:p>
            <a:pPr eaLnBrk="1" hangingPunct="1"/>
            <a:endParaRPr lang="en-US" altLang="tr-T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30017-5729-4B6C-8267-9C2638BAB888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0234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tr-TR"/>
              <a:t>Waterfall Deficiencies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1460500"/>
            <a:ext cx="107315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tr-TR" dirty="0"/>
              <a:t>All </a:t>
            </a:r>
            <a:r>
              <a:rPr lang="en-US" altLang="tr-TR" dirty="0">
                <a:solidFill>
                  <a:schemeClr val="accent2"/>
                </a:solidFill>
              </a:rPr>
              <a:t>requirements must be known </a:t>
            </a:r>
            <a:r>
              <a:rPr lang="tr-TR" altLang="tr-TR" dirty="0"/>
              <a:t>at </a:t>
            </a:r>
            <a:r>
              <a:rPr lang="tr-TR" altLang="tr-TR" dirty="0" err="1"/>
              <a:t>beginning</a:t>
            </a:r>
            <a:endParaRPr lang="en-US" altLang="tr-TR" dirty="0"/>
          </a:p>
          <a:p>
            <a:r>
              <a:rPr lang="en-US" altLang="tr-TR" dirty="0"/>
              <a:t>Can give a </a:t>
            </a:r>
            <a:r>
              <a:rPr lang="en-US" altLang="tr-TR" dirty="0">
                <a:solidFill>
                  <a:schemeClr val="accent2"/>
                </a:solidFill>
              </a:rPr>
              <a:t>false impression of progress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tr-TR" dirty="0">
                <a:solidFill>
                  <a:schemeClr val="accent2"/>
                </a:solidFill>
              </a:rPr>
              <a:t>Does not reflect problem-solving </a:t>
            </a:r>
            <a:r>
              <a:rPr lang="en-US" altLang="tr-TR" dirty="0"/>
              <a:t>of software development – iterations of phases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tr-TR" dirty="0"/>
              <a:t>Integration is </a:t>
            </a:r>
            <a:r>
              <a:rPr lang="en-US" altLang="tr-TR" dirty="0">
                <a:solidFill>
                  <a:schemeClr val="accent2"/>
                </a:solidFill>
              </a:rPr>
              <a:t>one big bang at the end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tr-TR" dirty="0">
                <a:solidFill>
                  <a:schemeClr val="accent2"/>
                </a:solidFill>
              </a:rPr>
              <a:t>Little opportunity for customer </a:t>
            </a:r>
            <a:r>
              <a:rPr lang="en-US" altLang="tr-TR" dirty="0"/>
              <a:t>to preview the system (until it may be too late)</a:t>
            </a:r>
          </a:p>
          <a:p>
            <a:pPr eaLnBrk="1" hangingPunct="1">
              <a:lnSpc>
                <a:spcPct val="90000"/>
              </a:lnSpc>
            </a:pPr>
            <a:endParaRPr lang="en-US" altLang="tr-T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30017-5729-4B6C-8267-9C2638BAB888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4400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tr-TR" sz="4000"/>
              <a:t>When to use the Waterfall Model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tr-TR" dirty="0"/>
              <a:t>Requirements are very </a:t>
            </a:r>
            <a:r>
              <a:rPr lang="en-US" altLang="tr-TR" dirty="0">
                <a:solidFill>
                  <a:schemeClr val="accent2"/>
                </a:solidFill>
              </a:rPr>
              <a:t>well known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tr-TR" dirty="0"/>
              <a:t>Product definition is </a:t>
            </a:r>
            <a:r>
              <a:rPr lang="en-US" altLang="tr-TR" dirty="0">
                <a:solidFill>
                  <a:schemeClr val="accent2"/>
                </a:solidFill>
              </a:rPr>
              <a:t>stable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tr-TR" dirty="0"/>
              <a:t>Technology is </a:t>
            </a:r>
            <a:r>
              <a:rPr lang="en-US" altLang="tr-TR" dirty="0">
                <a:solidFill>
                  <a:schemeClr val="accent2"/>
                </a:solidFill>
              </a:rPr>
              <a:t>understood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tr-TR" dirty="0"/>
              <a:t>New </a:t>
            </a:r>
            <a:r>
              <a:rPr lang="en-US" altLang="tr-TR" dirty="0">
                <a:solidFill>
                  <a:schemeClr val="accent2"/>
                </a:solidFill>
              </a:rPr>
              <a:t>version of an existing product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dirty="0" err="1">
                <a:solidFill>
                  <a:schemeClr val="accent2"/>
                </a:solidFill>
              </a:rPr>
              <a:t>Carrying</a:t>
            </a:r>
            <a:r>
              <a:rPr lang="en-US" altLang="tr-TR" dirty="0">
                <a:solidFill>
                  <a:schemeClr val="accent2"/>
                </a:solidFill>
              </a:rPr>
              <a:t> an existing product </a:t>
            </a:r>
            <a:r>
              <a:rPr lang="en-US" altLang="tr-TR" dirty="0"/>
              <a:t>to a new platform</a:t>
            </a:r>
            <a:r>
              <a:rPr lang="tr-TR" altLang="tr-TR" dirty="0"/>
              <a:t> (</a:t>
            </a:r>
            <a:r>
              <a:rPr lang="tr-TR" altLang="tr-TR" dirty="0" err="1"/>
              <a:t>i.e</a:t>
            </a:r>
            <a:r>
              <a:rPr lang="tr-TR" altLang="tr-TR" dirty="0"/>
              <a:t>. </a:t>
            </a:r>
            <a:r>
              <a:rPr lang="tr-TR" altLang="tr-TR" dirty="0" err="1"/>
              <a:t>diff</a:t>
            </a:r>
            <a:r>
              <a:rPr lang="tr-TR" altLang="tr-TR" dirty="0"/>
              <a:t> </a:t>
            </a:r>
            <a:r>
              <a:rPr lang="tr-TR" altLang="tr-TR" dirty="0" err="1"/>
              <a:t>language</a:t>
            </a:r>
            <a:r>
              <a:rPr lang="tr-TR" altLang="tr-TR" dirty="0"/>
              <a:t>)</a:t>
            </a:r>
            <a:r>
              <a:rPr lang="en-US" altLang="tr-TR" dirty="0"/>
              <a:t>.</a:t>
            </a:r>
          </a:p>
          <a:p>
            <a:pPr eaLnBrk="1" hangingPunct="1">
              <a:lnSpc>
                <a:spcPct val="90000"/>
              </a:lnSpc>
            </a:pPr>
            <a:endParaRPr lang="en-US" altLang="tr-T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30017-5729-4B6C-8267-9C2638BAB888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3938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tr-TR"/>
              <a:t>V-Shaped SDLC Model</a:t>
            </a:r>
          </a:p>
        </p:txBody>
      </p:sp>
      <p:pic>
        <p:nvPicPr>
          <p:cNvPr id="11267" name="Picture 5" descr="VShape SDLC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1600201"/>
            <a:ext cx="5181600" cy="3757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268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629400" y="1524000"/>
            <a:ext cx="4038600" cy="4495800"/>
          </a:xfrm>
        </p:spPr>
        <p:txBody>
          <a:bodyPr/>
          <a:lstStyle/>
          <a:p>
            <a:pPr algn="just"/>
            <a:r>
              <a:rPr lang="tr-TR" sz="2400" dirty="0" err="1"/>
              <a:t>It</a:t>
            </a:r>
            <a:r>
              <a:rPr lang="tr-TR" sz="2400" dirty="0"/>
              <a:t> is </a:t>
            </a:r>
            <a:r>
              <a:rPr lang="en-GB" sz="2400" dirty="0"/>
              <a:t>plan-driven</a:t>
            </a:r>
            <a:endParaRPr lang="tr-TR" altLang="tr-TR" sz="2400" dirty="0"/>
          </a:p>
          <a:p>
            <a:pPr algn="just" eaLnBrk="1" hangingPunct="1"/>
            <a:r>
              <a:rPr lang="en-US" altLang="tr-TR" sz="2400" dirty="0"/>
              <a:t>A modified of the Waterfall </a:t>
            </a:r>
            <a:r>
              <a:rPr lang="tr-TR" altLang="tr-TR" sz="2400" dirty="0"/>
              <a:t>model </a:t>
            </a:r>
            <a:r>
              <a:rPr lang="en-US" altLang="tr-TR" sz="2400" dirty="0"/>
              <a:t>that highlights the verification and validation of the product.</a:t>
            </a:r>
          </a:p>
          <a:p>
            <a:pPr algn="just" eaLnBrk="1" hangingPunct="1"/>
            <a:r>
              <a:rPr lang="en-US" altLang="tr-TR" sz="2400" dirty="0"/>
              <a:t>Testing of the product is planned in parallel with a corresponding phase of development</a:t>
            </a:r>
          </a:p>
          <a:p>
            <a:pPr algn="just" eaLnBrk="1" hangingPunct="1"/>
            <a:endParaRPr lang="en-US" altLang="tr-TR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B9FD63-16D9-4504-8BE9-51BE37106535}" type="slidenum">
              <a:rPr lang="en-US" altLang="tr-TR" smtClean="0"/>
              <a:pPr>
                <a:defRPr/>
              </a:pPr>
              <a:t>9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904737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126625B39D0674192CEFB80C28E16DB" ma:contentTypeVersion="" ma:contentTypeDescription="Create a new document." ma:contentTypeScope="" ma:versionID="a37eac47d1731a7ccc5bc5de530254d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557AF01-D1E0-4290-A9D3-4800B3E80721}"/>
</file>

<file path=customXml/itemProps2.xml><?xml version="1.0" encoding="utf-8"?>
<ds:datastoreItem xmlns:ds="http://schemas.openxmlformats.org/officeDocument/2006/customXml" ds:itemID="{08118A78-7B9B-4989-B5DC-395598965A8C}"/>
</file>

<file path=customXml/itemProps3.xml><?xml version="1.0" encoding="utf-8"?>
<ds:datastoreItem xmlns:ds="http://schemas.openxmlformats.org/officeDocument/2006/customXml" ds:itemID="{FF1145A0-7B41-46EF-A8AB-0939A5170282}"/>
</file>

<file path=docProps/app.xml><?xml version="1.0" encoding="utf-8"?>
<Properties xmlns="http://schemas.openxmlformats.org/officeDocument/2006/extended-properties" xmlns:vt="http://schemas.openxmlformats.org/officeDocument/2006/docPropsVTypes">
  <TotalTime>522</TotalTime>
  <Words>2556</Words>
  <Application>Microsoft Office PowerPoint</Application>
  <PresentationFormat>Widescreen</PresentationFormat>
  <Paragraphs>359</Paragraphs>
  <Slides>47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3" baseType="lpstr">
      <vt:lpstr>Arial</vt:lpstr>
      <vt:lpstr>Calibri</vt:lpstr>
      <vt:lpstr>Calibri Light</vt:lpstr>
      <vt:lpstr>Times New Roman</vt:lpstr>
      <vt:lpstr>Wingdings</vt:lpstr>
      <vt:lpstr>Office Teması</vt:lpstr>
      <vt:lpstr>CMPE 412 Software Engineering</vt:lpstr>
      <vt:lpstr>Software Development Life Cycle (SDLC)</vt:lpstr>
      <vt:lpstr>SDLC Model</vt:lpstr>
      <vt:lpstr>PowerPoint Presentation</vt:lpstr>
      <vt:lpstr>Waterfall Model</vt:lpstr>
      <vt:lpstr>Waterfall Strengths</vt:lpstr>
      <vt:lpstr>Waterfall Deficiencies</vt:lpstr>
      <vt:lpstr>When to use the Waterfall Model</vt:lpstr>
      <vt:lpstr>V-Shaped SDLC Model</vt:lpstr>
      <vt:lpstr>V-Shaped Steps</vt:lpstr>
      <vt:lpstr>Testing phases in a plan-driven software process</vt:lpstr>
      <vt:lpstr>V-Shaped Strengths</vt:lpstr>
      <vt:lpstr>V-Shaped Weaknesses</vt:lpstr>
      <vt:lpstr>When to use the V-Shaped Model</vt:lpstr>
      <vt:lpstr>Structured Evolutionary Prototyping Model</vt:lpstr>
      <vt:lpstr>Structured Evolutionary Prototyping Steps</vt:lpstr>
      <vt:lpstr>Structured Evolutionary Prototyping Strengths</vt:lpstr>
      <vt:lpstr>Structured Evolutionary Prototyping Weaknesses</vt:lpstr>
      <vt:lpstr>When to use Structured Evolutionary Prototyping</vt:lpstr>
      <vt:lpstr>Incremental SDLC Model</vt:lpstr>
      <vt:lpstr>Incremental development  </vt:lpstr>
      <vt:lpstr>Incremental Model Strengths </vt:lpstr>
      <vt:lpstr>Incremental Model Weaknesses </vt:lpstr>
      <vt:lpstr>When to use the Incremental Model </vt:lpstr>
      <vt:lpstr>Spiral SDLC Model</vt:lpstr>
      <vt:lpstr>Spiral Quadrant Determine objectives, alternatives and constraints </vt:lpstr>
      <vt:lpstr>Spiral Quadrant Evaluate alternatives,  identify and resolve risks </vt:lpstr>
      <vt:lpstr>Spiral Quadrant Develop next-level product</vt:lpstr>
      <vt:lpstr>Spiral Quadrant Plan next phase</vt:lpstr>
      <vt:lpstr>Spiral Model Strengths</vt:lpstr>
      <vt:lpstr>Spiral Model Weaknesses</vt:lpstr>
      <vt:lpstr>When to use Spiral Model</vt:lpstr>
      <vt:lpstr>The Rational Unified Process</vt:lpstr>
      <vt:lpstr>Phases in the Rational Unified Process </vt:lpstr>
      <vt:lpstr>RUP phases</vt:lpstr>
      <vt:lpstr>RUP iteration</vt:lpstr>
      <vt:lpstr>Static workflows in the Rational Unified Process</vt:lpstr>
      <vt:lpstr>Static workflows in the Rational Unified Process</vt:lpstr>
      <vt:lpstr>Agile SDLC’s</vt:lpstr>
      <vt:lpstr>Some Agile Methods</vt:lpstr>
      <vt:lpstr>Rapid Application Development Model (RAD) https://www.youtube.com/watch?v=Iuuj-GgJtXU&amp;spfreload=10</vt:lpstr>
      <vt:lpstr>RAD Strengths</vt:lpstr>
      <vt:lpstr>RAD Weaknesses</vt:lpstr>
      <vt:lpstr>When to use RAD</vt:lpstr>
      <vt:lpstr>Extreme Programming - XP</vt:lpstr>
      <vt:lpstr>XP Practices (1-6)</vt:lpstr>
      <vt:lpstr>XP Practices (7 – 12)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Development Life Cycle (SDLC)</dc:title>
  <dc:creator>Duygu</dc:creator>
  <cp:lastModifiedBy>Home</cp:lastModifiedBy>
  <cp:revision>105</cp:revision>
  <dcterms:created xsi:type="dcterms:W3CDTF">2016-10-25T11:06:37Z</dcterms:created>
  <dcterms:modified xsi:type="dcterms:W3CDTF">2017-03-15T15:07:49Z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0x0101001126625B39D0674192CEFB80C28E16DB</vt:lpwstr>
  </property>
</Properties>
</file>