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C5787177-74D7-42F4-86CC-818D22FAC915}" type="datetimeFigureOut">
              <a:rPr lang="tr-TR" smtClean="0"/>
              <a:t>12.3.2019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63D814-42D1-469C-8394-FED33FADBDD9}" type="slidenum">
              <a:rPr lang="tr-TR" smtClean="0"/>
              <a:t>‹#›</a:t>
            </a:fld>
            <a:endParaRPr lang="tr-TR"/>
          </a:p>
        </p:txBody>
      </p:sp>
    </p:spTree>
    <p:extLst>
      <p:ext uri="{BB962C8B-B14F-4D97-AF65-F5344CB8AC3E}">
        <p14:creationId xmlns:p14="http://schemas.microsoft.com/office/powerpoint/2010/main" val="772713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5787177-74D7-42F4-86CC-818D22FAC915}" type="datetimeFigureOut">
              <a:rPr lang="tr-TR" smtClean="0"/>
              <a:t>12.3.2019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63D814-42D1-469C-8394-FED33FADBDD9}" type="slidenum">
              <a:rPr lang="tr-TR" smtClean="0"/>
              <a:t>‹#›</a:t>
            </a:fld>
            <a:endParaRPr lang="tr-TR"/>
          </a:p>
        </p:txBody>
      </p:sp>
    </p:spTree>
    <p:extLst>
      <p:ext uri="{BB962C8B-B14F-4D97-AF65-F5344CB8AC3E}">
        <p14:creationId xmlns:p14="http://schemas.microsoft.com/office/powerpoint/2010/main" val="2310901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5787177-74D7-42F4-86CC-818D22FAC915}" type="datetimeFigureOut">
              <a:rPr lang="tr-TR" smtClean="0"/>
              <a:t>12.3.2019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63D814-42D1-469C-8394-FED33FADBDD9}" type="slidenum">
              <a:rPr lang="tr-TR" smtClean="0"/>
              <a:t>‹#›</a:t>
            </a:fld>
            <a:endParaRPr lang="tr-TR"/>
          </a:p>
        </p:txBody>
      </p:sp>
    </p:spTree>
    <p:extLst>
      <p:ext uri="{BB962C8B-B14F-4D97-AF65-F5344CB8AC3E}">
        <p14:creationId xmlns:p14="http://schemas.microsoft.com/office/powerpoint/2010/main" val="216928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5787177-74D7-42F4-86CC-818D22FAC915}" type="datetimeFigureOut">
              <a:rPr lang="tr-TR" smtClean="0"/>
              <a:t>12.3.2019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63D814-42D1-469C-8394-FED33FADBDD9}" type="slidenum">
              <a:rPr lang="tr-TR" smtClean="0"/>
              <a:t>‹#›</a:t>
            </a:fld>
            <a:endParaRPr lang="tr-TR"/>
          </a:p>
        </p:txBody>
      </p:sp>
    </p:spTree>
    <p:extLst>
      <p:ext uri="{BB962C8B-B14F-4D97-AF65-F5344CB8AC3E}">
        <p14:creationId xmlns:p14="http://schemas.microsoft.com/office/powerpoint/2010/main" val="1377795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787177-74D7-42F4-86CC-818D22FAC915}" type="datetimeFigureOut">
              <a:rPr lang="tr-TR" smtClean="0"/>
              <a:t>12.3.2019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63D814-42D1-469C-8394-FED33FADBDD9}" type="slidenum">
              <a:rPr lang="tr-TR" smtClean="0"/>
              <a:t>‹#›</a:t>
            </a:fld>
            <a:endParaRPr lang="tr-TR"/>
          </a:p>
        </p:txBody>
      </p:sp>
    </p:spTree>
    <p:extLst>
      <p:ext uri="{BB962C8B-B14F-4D97-AF65-F5344CB8AC3E}">
        <p14:creationId xmlns:p14="http://schemas.microsoft.com/office/powerpoint/2010/main" val="1841776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C5787177-74D7-42F4-86CC-818D22FAC915}" type="datetimeFigureOut">
              <a:rPr lang="tr-TR" smtClean="0"/>
              <a:t>12.3.2019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63D814-42D1-469C-8394-FED33FADBDD9}" type="slidenum">
              <a:rPr lang="tr-TR" smtClean="0"/>
              <a:t>‹#›</a:t>
            </a:fld>
            <a:endParaRPr lang="tr-TR"/>
          </a:p>
        </p:txBody>
      </p:sp>
    </p:spTree>
    <p:extLst>
      <p:ext uri="{BB962C8B-B14F-4D97-AF65-F5344CB8AC3E}">
        <p14:creationId xmlns:p14="http://schemas.microsoft.com/office/powerpoint/2010/main" val="1934140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C5787177-74D7-42F4-86CC-818D22FAC915}" type="datetimeFigureOut">
              <a:rPr lang="tr-TR" smtClean="0"/>
              <a:t>12.3.2019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A63D814-42D1-469C-8394-FED33FADBDD9}" type="slidenum">
              <a:rPr lang="tr-TR" smtClean="0"/>
              <a:t>‹#›</a:t>
            </a:fld>
            <a:endParaRPr lang="tr-TR"/>
          </a:p>
        </p:txBody>
      </p:sp>
    </p:spTree>
    <p:extLst>
      <p:ext uri="{BB962C8B-B14F-4D97-AF65-F5344CB8AC3E}">
        <p14:creationId xmlns:p14="http://schemas.microsoft.com/office/powerpoint/2010/main" val="1241071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C5787177-74D7-42F4-86CC-818D22FAC915}" type="datetimeFigureOut">
              <a:rPr lang="tr-TR" smtClean="0"/>
              <a:t>12.3.2019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A63D814-42D1-469C-8394-FED33FADBDD9}" type="slidenum">
              <a:rPr lang="tr-TR" smtClean="0"/>
              <a:t>‹#›</a:t>
            </a:fld>
            <a:endParaRPr lang="tr-TR"/>
          </a:p>
        </p:txBody>
      </p:sp>
    </p:spTree>
    <p:extLst>
      <p:ext uri="{BB962C8B-B14F-4D97-AF65-F5344CB8AC3E}">
        <p14:creationId xmlns:p14="http://schemas.microsoft.com/office/powerpoint/2010/main" val="1878982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87177-74D7-42F4-86CC-818D22FAC915}" type="datetimeFigureOut">
              <a:rPr lang="tr-TR" smtClean="0"/>
              <a:t>12.3.2019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A63D814-42D1-469C-8394-FED33FADBDD9}" type="slidenum">
              <a:rPr lang="tr-TR" smtClean="0"/>
              <a:t>‹#›</a:t>
            </a:fld>
            <a:endParaRPr lang="tr-TR"/>
          </a:p>
        </p:txBody>
      </p:sp>
    </p:spTree>
    <p:extLst>
      <p:ext uri="{BB962C8B-B14F-4D97-AF65-F5344CB8AC3E}">
        <p14:creationId xmlns:p14="http://schemas.microsoft.com/office/powerpoint/2010/main" val="570165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87177-74D7-42F4-86CC-818D22FAC915}" type="datetimeFigureOut">
              <a:rPr lang="tr-TR" smtClean="0"/>
              <a:t>12.3.2019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63D814-42D1-469C-8394-FED33FADBDD9}" type="slidenum">
              <a:rPr lang="tr-TR" smtClean="0"/>
              <a:t>‹#›</a:t>
            </a:fld>
            <a:endParaRPr lang="tr-TR"/>
          </a:p>
        </p:txBody>
      </p:sp>
    </p:spTree>
    <p:extLst>
      <p:ext uri="{BB962C8B-B14F-4D97-AF65-F5344CB8AC3E}">
        <p14:creationId xmlns:p14="http://schemas.microsoft.com/office/powerpoint/2010/main" val="1738065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87177-74D7-42F4-86CC-818D22FAC915}" type="datetimeFigureOut">
              <a:rPr lang="tr-TR" smtClean="0"/>
              <a:t>12.3.2019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63D814-42D1-469C-8394-FED33FADBDD9}" type="slidenum">
              <a:rPr lang="tr-TR" smtClean="0"/>
              <a:t>‹#›</a:t>
            </a:fld>
            <a:endParaRPr lang="tr-TR"/>
          </a:p>
        </p:txBody>
      </p:sp>
    </p:spTree>
    <p:extLst>
      <p:ext uri="{BB962C8B-B14F-4D97-AF65-F5344CB8AC3E}">
        <p14:creationId xmlns:p14="http://schemas.microsoft.com/office/powerpoint/2010/main" val="406046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87177-74D7-42F4-86CC-818D22FAC915}" type="datetimeFigureOut">
              <a:rPr lang="tr-TR" smtClean="0"/>
              <a:t>12.3.2019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63D814-42D1-469C-8394-FED33FADBDD9}" type="slidenum">
              <a:rPr lang="tr-TR" smtClean="0"/>
              <a:t>‹#›</a:t>
            </a:fld>
            <a:endParaRPr lang="tr-TR"/>
          </a:p>
        </p:txBody>
      </p:sp>
    </p:spTree>
    <p:extLst>
      <p:ext uri="{BB962C8B-B14F-4D97-AF65-F5344CB8AC3E}">
        <p14:creationId xmlns:p14="http://schemas.microsoft.com/office/powerpoint/2010/main" val="2452307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458200" cy="4038600"/>
          </a:xfrm>
        </p:spPr>
        <p:txBody>
          <a:bodyPr>
            <a:normAutofit/>
          </a:bodyPr>
          <a:lstStyle/>
          <a:p>
            <a:r>
              <a:rPr lang="en-US" sz="6600" dirty="0" smtClean="0"/>
              <a:t>		1. GitHub</a:t>
            </a:r>
            <a:r>
              <a:rPr lang="en-US" sz="6600" smtClean="0"/>
              <a:t/>
            </a:r>
            <a:br>
              <a:rPr lang="en-US" sz="6600" smtClean="0"/>
            </a:br>
            <a:endParaRPr lang="en-US" sz="6600" dirty="0"/>
          </a:p>
        </p:txBody>
      </p:sp>
    </p:spTree>
    <p:extLst>
      <p:ext uri="{BB962C8B-B14F-4D97-AF65-F5344CB8AC3E}">
        <p14:creationId xmlns:p14="http://schemas.microsoft.com/office/powerpoint/2010/main" val="4081388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229600" cy="1143000"/>
          </a:xfrm>
        </p:spPr>
        <p:txBody>
          <a:bodyPr>
            <a:normAutofit/>
          </a:bodyPr>
          <a:lstStyle/>
          <a:p>
            <a:r>
              <a:rPr lang="en-US" b="1" dirty="0" smtClean="0"/>
              <a:t>Step 3. Make and commit changes</a:t>
            </a:r>
            <a:endParaRPr lang="en-US" b="1" dirty="0"/>
          </a:p>
        </p:txBody>
      </p:sp>
      <p:sp>
        <p:nvSpPr>
          <p:cNvPr id="5" name="TextBox 4"/>
          <p:cNvSpPr txBox="1"/>
          <p:nvPr/>
        </p:nvSpPr>
        <p:spPr>
          <a:xfrm>
            <a:off x="609600" y="1219200"/>
            <a:ext cx="7848600" cy="5355312"/>
          </a:xfrm>
          <a:prstGeom prst="rect">
            <a:avLst/>
          </a:prstGeom>
          <a:noFill/>
        </p:spPr>
        <p:txBody>
          <a:bodyPr wrap="square" rtlCol="0">
            <a:spAutoFit/>
          </a:bodyPr>
          <a:lstStyle/>
          <a:p>
            <a:pPr algn="just">
              <a:lnSpc>
                <a:spcPct val="150000"/>
              </a:lnSpc>
            </a:pPr>
            <a:r>
              <a:rPr lang="en-US" sz="2400" dirty="0" smtClean="0"/>
              <a:t>Bravo! Now, you’re on the code view for your readme-edits branch, which is a copy of master. Let’s make some edits.</a:t>
            </a:r>
          </a:p>
          <a:p>
            <a:pPr algn="just">
              <a:lnSpc>
                <a:spcPct val="150000"/>
              </a:lnSpc>
            </a:pPr>
            <a:endParaRPr lang="en-US" sz="2400" dirty="0" smtClean="0"/>
          </a:p>
          <a:p>
            <a:pPr algn="just">
              <a:lnSpc>
                <a:spcPct val="150000"/>
              </a:lnSpc>
            </a:pPr>
            <a:r>
              <a:rPr lang="en-US" sz="2400" dirty="0" smtClean="0"/>
              <a:t>On GitHub, saved changes are called </a:t>
            </a:r>
            <a:r>
              <a:rPr lang="en-US" sz="2400" i="1" dirty="0" smtClean="0"/>
              <a:t>commits</a:t>
            </a:r>
            <a:r>
              <a:rPr lang="en-US" sz="2400" dirty="0" smtClean="0"/>
              <a:t>. Each commit has an associated </a:t>
            </a:r>
            <a:r>
              <a:rPr lang="en-US" sz="2400" i="1" dirty="0" smtClean="0"/>
              <a:t>commit message</a:t>
            </a:r>
            <a:r>
              <a:rPr lang="en-US" sz="2400" dirty="0" smtClean="0"/>
              <a:t>, which is a description explaining why a particular change was made. Commit messages capture the history of your changes, so other contributors can understand what you’ve done and why.</a:t>
            </a:r>
          </a:p>
          <a:p>
            <a:endParaRPr lang="en-US" dirty="0"/>
          </a:p>
        </p:txBody>
      </p:sp>
    </p:spTree>
    <p:extLst>
      <p:ext uri="{BB962C8B-B14F-4D97-AF65-F5344CB8AC3E}">
        <p14:creationId xmlns:p14="http://schemas.microsoft.com/office/powerpoint/2010/main" val="705994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8818" y="914400"/>
            <a:ext cx="7848600" cy="4247317"/>
          </a:xfrm>
          <a:prstGeom prst="rect">
            <a:avLst/>
          </a:prstGeom>
          <a:noFill/>
        </p:spPr>
        <p:txBody>
          <a:bodyPr wrap="square" rtlCol="0">
            <a:spAutoFit/>
          </a:bodyPr>
          <a:lstStyle/>
          <a:p>
            <a:pPr algn="just">
              <a:lnSpc>
                <a:spcPct val="150000"/>
              </a:lnSpc>
            </a:pPr>
            <a:r>
              <a:rPr lang="en-US" sz="2400" b="1" dirty="0"/>
              <a:t>Make and commit changes</a:t>
            </a:r>
          </a:p>
          <a:p>
            <a:pPr marL="342900" indent="-342900" algn="just">
              <a:lnSpc>
                <a:spcPct val="150000"/>
              </a:lnSpc>
              <a:buFont typeface="Arial" panose="020B0604020202020204" pitchFamily="34" charset="0"/>
              <a:buChar char="•"/>
            </a:pPr>
            <a:r>
              <a:rPr lang="en-US" sz="2400" dirty="0"/>
              <a:t>Click the README.md file.</a:t>
            </a:r>
          </a:p>
          <a:p>
            <a:pPr marL="342900" indent="-342900" algn="just">
              <a:lnSpc>
                <a:spcPct val="150000"/>
              </a:lnSpc>
              <a:buFont typeface="Arial" panose="020B0604020202020204" pitchFamily="34" charset="0"/>
              <a:buChar char="•"/>
            </a:pPr>
            <a:r>
              <a:rPr lang="en-US" sz="2400" dirty="0"/>
              <a:t>Click the  pencil icon in the upper right corner of the file view to edit.</a:t>
            </a:r>
          </a:p>
          <a:p>
            <a:pPr marL="342900" indent="-342900" algn="just">
              <a:lnSpc>
                <a:spcPct val="150000"/>
              </a:lnSpc>
              <a:buFont typeface="Arial" panose="020B0604020202020204" pitchFamily="34" charset="0"/>
              <a:buChar char="•"/>
            </a:pPr>
            <a:r>
              <a:rPr lang="en-US" sz="2400" dirty="0"/>
              <a:t>In the editor, write a bit about yourself.</a:t>
            </a:r>
          </a:p>
          <a:p>
            <a:pPr marL="342900" indent="-342900" algn="just">
              <a:lnSpc>
                <a:spcPct val="150000"/>
              </a:lnSpc>
              <a:buFont typeface="Arial" panose="020B0604020202020204" pitchFamily="34" charset="0"/>
              <a:buChar char="•"/>
            </a:pPr>
            <a:r>
              <a:rPr lang="en-US" sz="2400" dirty="0"/>
              <a:t>Write a commit message that describes your changes.</a:t>
            </a:r>
          </a:p>
          <a:p>
            <a:pPr marL="342900" indent="-342900" algn="just">
              <a:lnSpc>
                <a:spcPct val="150000"/>
              </a:lnSpc>
              <a:buFont typeface="Arial" panose="020B0604020202020204" pitchFamily="34" charset="0"/>
              <a:buChar char="•"/>
            </a:pPr>
            <a:r>
              <a:rPr lang="en-US" sz="2400" dirty="0"/>
              <a:t>Click </a:t>
            </a:r>
            <a:r>
              <a:rPr lang="en-US" sz="2400" b="1" dirty="0"/>
              <a:t>Commit changes</a:t>
            </a:r>
            <a:r>
              <a:rPr lang="en-US" sz="2400" dirty="0"/>
              <a:t> button.</a:t>
            </a:r>
          </a:p>
          <a:p>
            <a:endParaRPr lang="en-US" dirty="0"/>
          </a:p>
        </p:txBody>
      </p:sp>
    </p:spTree>
    <p:extLst>
      <p:ext uri="{BB962C8B-B14F-4D97-AF65-F5344CB8AC3E}">
        <p14:creationId xmlns:p14="http://schemas.microsoft.com/office/powerpoint/2010/main" val="1642411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869373"/>
            <a:ext cx="6343650" cy="5105400"/>
          </a:xfrm>
          <a:prstGeom prst="rect">
            <a:avLst/>
          </a:prstGeom>
        </p:spPr>
      </p:pic>
    </p:spTree>
    <p:extLst>
      <p:ext uri="{BB962C8B-B14F-4D97-AF65-F5344CB8AC3E}">
        <p14:creationId xmlns:p14="http://schemas.microsoft.com/office/powerpoint/2010/main" val="3797802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229600" cy="1143000"/>
          </a:xfrm>
        </p:spPr>
        <p:txBody>
          <a:bodyPr>
            <a:normAutofit/>
          </a:bodyPr>
          <a:lstStyle/>
          <a:p>
            <a:r>
              <a:rPr lang="en-US" b="1" dirty="0"/>
              <a:t>Step 4. Open a Pull Request</a:t>
            </a:r>
          </a:p>
        </p:txBody>
      </p:sp>
      <p:sp>
        <p:nvSpPr>
          <p:cNvPr id="5" name="TextBox 4"/>
          <p:cNvSpPr txBox="1"/>
          <p:nvPr/>
        </p:nvSpPr>
        <p:spPr>
          <a:xfrm>
            <a:off x="609600" y="1219200"/>
            <a:ext cx="7848600" cy="5355312"/>
          </a:xfrm>
          <a:prstGeom prst="rect">
            <a:avLst/>
          </a:prstGeom>
          <a:noFill/>
        </p:spPr>
        <p:txBody>
          <a:bodyPr wrap="square" rtlCol="0">
            <a:spAutoFit/>
          </a:bodyPr>
          <a:lstStyle/>
          <a:p>
            <a:pPr algn="just">
              <a:lnSpc>
                <a:spcPct val="150000"/>
              </a:lnSpc>
            </a:pPr>
            <a:r>
              <a:rPr lang="en-US" sz="2400" dirty="0"/>
              <a:t>Nice edits! Now that you have changes in a branch off of master, you can open a </a:t>
            </a:r>
            <a:r>
              <a:rPr lang="en-US" sz="2400" i="1" dirty="0"/>
              <a:t>pull request</a:t>
            </a:r>
            <a:r>
              <a:rPr lang="en-US" sz="2400" dirty="0" smtClean="0"/>
              <a:t>.</a:t>
            </a:r>
          </a:p>
          <a:p>
            <a:pPr algn="just">
              <a:lnSpc>
                <a:spcPct val="150000"/>
              </a:lnSpc>
            </a:pPr>
            <a:endParaRPr lang="en-US" sz="2400" dirty="0"/>
          </a:p>
          <a:p>
            <a:pPr algn="just">
              <a:lnSpc>
                <a:spcPct val="150000"/>
              </a:lnSpc>
            </a:pPr>
            <a:r>
              <a:rPr lang="en-US" sz="2400" dirty="0"/>
              <a:t>Pull Requests are the heart of collaboration on GitHub. When you open a </a:t>
            </a:r>
            <a:r>
              <a:rPr lang="en-US" sz="2400" i="1" dirty="0"/>
              <a:t>pull request</a:t>
            </a:r>
            <a:r>
              <a:rPr lang="en-US" sz="2400" dirty="0"/>
              <a:t>, you’re proposing your changes and requesting that someone review and pull in your contribution and merge them into their branch. Pull requests show </a:t>
            </a:r>
            <a:r>
              <a:rPr lang="en-US" sz="2400" i="1" dirty="0"/>
              <a:t>diffs</a:t>
            </a:r>
            <a:r>
              <a:rPr lang="en-US" sz="2400" dirty="0"/>
              <a:t>, or differences, of the content from both branches. The changes, additions, and subtractions are shown in green and red.</a:t>
            </a:r>
          </a:p>
          <a:p>
            <a:endParaRPr lang="en-US" dirty="0"/>
          </a:p>
        </p:txBody>
      </p:sp>
    </p:spTree>
    <p:extLst>
      <p:ext uri="{BB962C8B-B14F-4D97-AF65-F5344CB8AC3E}">
        <p14:creationId xmlns:p14="http://schemas.microsoft.com/office/powerpoint/2010/main" val="2723476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412" y="1347787"/>
            <a:ext cx="6353175" cy="4162425"/>
          </a:xfrm>
          <a:prstGeom prst="rect">
            <a:avLst/>
          </a:prstGeom>
        </p:spPr>
      </p:pic>
    </p:spTree>
    <p:extLst>
      <p:ext uri="{BB962C8B-B14F-4D97-AF65-F5344CB8AC3E}">
        <p14:creationId xmlns:p14="http://schemas.microsoft.com/office/powerpoint/2010/main" val="774162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2075" y="633412"/>
            <a:ext cx="6419850" cy="5591175"/>
          </a:xfrm>
          <a:prstGeom prst="rect">
            <a:avLst/>
          </a:prstGeom>
        </p:spPr>
      </p:pic>
    </p:spTree>
    <p:extLst>
      <p:ext uri="{BB962C8B-B14F-4D97-AF65-F5344CB8AC3E}">
        <p14:creationId xmlns:p14="http://schemas.microsoft.com/office/powerpoint/2010/main" val="3398059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8262" y="1785937"/>
            <a:ext cx="6467475" cy="3286125"/>
          </a:xfrm>
          <a:prstGeom prst="rect">
            <a:avLst/>
          </a:prstGeom>
        </p:spPr>
      </p:pic>
    </p:spTree>
    <p:extLst>
      <p:ext uri="{BB962C8B-B14F-4D97-AF65-F5344CB8AC3E}">
        <p14:creationId xmlns:p14="http://schemas.microsoft.com/office/powerpoint/2010/main" val="2766303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229600" cy="1143000"/>
          </a:xfrm>
        </p:spPr>
        <p:txBody>
          <a:bodyPr>
            <a:normAutofit/>
          </a:bodyPr>
          <a:lstStyle/>
          <a:p>
            <a:r>
              <a:rPr lang="en-US" b="1" dirty="0" smtClean="0"/>
              <a:t>Step 5. Merge your Pull Request</a:t>
            </a:r>
            <a:endParaRPr lang="en-US" b="1" dirty="0"/>
          </a:p>
        </p:txBody>
      </p:sp>
      <p:sp>
        <p:nvSpPr>
          <p:cNvPr id="5" name="TextBox 4"/>
          <p:cNvSpPr txBox="1"/>
          <p:nvPr/>
        </p:nvSpPr>
        <p:spPr>
          <a:xfrm>
            <a:off x="609600" y="1219200"/>
            <a:ext cx="7848600" cy="4801314"/>
          </a:xfrm>
          <a:prstGeom prst="rect">
            <a:avLst/>
          </a:prstGeom>
          <a:noFill/>
        </p:spPr>
        <p:txBody>
          <a:bodyPr wrap="square" rtlCol="0">
            <a:spAutoFit/>
          </a:bodyPr>
          <a:lstStyle/>
          <a:p>
            <a:pPr algn="just">
              <a:lnSpc>
                <a:spcPct val="150000"/>
              </a:lnSpc>
            </a:pPr>
            <a:r>
              <a:rPr lang="en-US" sz="2400" dirty="0" smtClean="0"/>
              <a:t>In </a:t>
            </a:r>
            <a:r>
              <a:rPr lang="en-US" sz="2400" dirty="0"/>
              <a:t>this final step, it’s time to bring your changes together – merging your readme-edits branch into the master branch.</a:t>
            </a:r>
          </a:p>
          <a:p>
            <a:pPr marL="342900" indent="-342900" algn="just">
              <a:lnSpc>
                <a:spcPct val="150000"/>
              </a:lnSpc>
              <a:buFont typeface="Arial" panose="020B0604020202020204" pitchFamily="34" charset="0"/>
              <a:buChar char="•"/>
            </a:pPr>
            <a:r>
              <a:rPr lang="en-US" sz="2400" dirty="0" smtClean="0"/>
              <a:t>Click </a:t>
            </a:r>
            <a:r>
              <a:rPr lang="en-US" sz="2400" dirty="0"/>
              <a:t>the green </a:t>
            </a:r>
            <a:r>
              <a:rPr lang="en-US" sz="2400" b="1" dirty="0"/>
              <a:t>Merge pull request</a:t>
            </a:r>
            <a:r>
              <a:rPr lang="en-US" sz="2400" dirty="0"/>
              <a:t> button to merge the changes into master.</a:t>
            </a:r>
          </a:p>
          <a:p>
            <a:pPr marL="342900" indent="-342900" algn="just">
              <a:lnSpc>
                <a:spcPct val="150000"/>
              </a:lnSpc>
              <a:buFont typeface="Arial" panose="020B0604020202020204" pitchFamily="34" charset="0"/>
              <a:buChar char="•"/>
            </a:pPr>
            <a:r>
              <a:rPr lang="en-US" sz="2400" dirty="0" smtClean="0"/>
              <a:t>Click</a:t>
            </a:r>
            <a:r>
              <a:rPr lang="en-US" sz="2400" dirty="0"/>
              <a:t> </a:t>
            </a:r>
            <a:r>
              <a:rPr lang="en-US" sz="2400" b="1" dirty="0"/>
              <a:t>Confirm merge</a:t>
            </a:r>
            <a:r>
              <a:rPr lang="en-US" sz="2400" dirty="0"/>
              <a:t>.</a:t>
            </a:r>
          </a:p>
          <a:p>
            <a:pPr marL="342900" indent="-342900" algn="just">
              <a:lnSpc>
                <a:spcPct val="150000"/>
              </a:lnSpc>
              <a:buFont typeface="Arial" panose="020B0604020202020204" pitchFamily="34" charset="0"/>
              <a:buChar char="•"/>
            </a:pPr>
            <a:r>
              <a:rPr lang="en-US" sz="2400" dirty="0"/>
              <a:t>Go ahead and delete the branch, since its changes have been incorporated, with the </a:t>
            </a:r>
            <a:r>
              <a:rPr lang="en-US" sz="2400" b="1" dirty="0"/>
              <a:t>Delete branch</a:t>
            </a:r>
            <a:r>
              <a:rPr lang="en-US" sz="2400" dirty="0"/>
              <a:t> button in the purple box.</a:t>
            </a:r>
          </a:p>
          <a:p>
            <a:endParaRPr lang="en-US" dirty="0"/>
          </a:p>
        </p:txBody>
      </p:sp>
    </p:spTree>
    <p:extLst>
      <p:ext uri="{BB962C8B-B14F-4D97-AF65-F5344CB8AC3E}">
        <p14:creationId xmlns:p14="http://schemas.microsoft.com/office/powerpoint/2010/main" val="3704596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3050" y="2228850"/>
            <a:ext cx="6057900" cy="2400300"/>
          </a:xfrm>
          <a:prstGeom prst="rect">
            <a:avLst/>
          </a:prstGeom>
        </p:spPr>
      </p:pic>
    </p:spTree>
    <p:extLst>
      <p:ext uri="{BB962C8B-B14F-4D97-AF65-F5344CB8AC3E}">
        <p14:creationId xmlns:p14="http://schemas.microsoft.com/office/powerpoint/2010/main" val="583603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b="1" dirty="0" smtClean="0"/>
              <a:t>GitHub?</a:t>
            </a:r>
            <a:endParaRPr lang="en-US" dirty="0"/>
          </a:p>
        </p:txBody>
      </p:sp>
      <p:sp>
        <p:nvSpPr>
          <p:cNvPr id="3" name="Subtitle 2"/>
          <p:cNvSpPr>
            <a:spLocks noGrp="1"/>
          </p:cNvSpPr>
          <p:nvPr>
            <p:ph type="subTitle" idx="1"/>
          </p:nvPr>
        </p:nvSpPr>
        <p:spPr>
          <a:xfrm>
            <a:off x="1295400" y="2133600"/>
            <a:ext cx="6629400" cy="4038600"/>
          </a:xfrm>
        </p:spPr>
        <p:txBody>
          <a:bodyPr>
            <a:normAutofit lnSpcReduction="10000"/>
          </a:bodyPr>
          <a:lstStyle/>
          <a:p>
            <a:pPr algn="l"/>
            <a:r>
              <a:rPr lang="en-US" b="1" dirty="0">
                <a:solidFill>
                  <a:schemeClr val="tx1"/>
                </a:solidFill>
              </a:rPr>
              <a:t>You’ll learn how to:</a:t>
            </a:r>
            <a:endParaRPr lang="en-US" dirty="0">
              <a:solidFill>
                <a:schemeClr val="tx1"/>
              </a:solidFill>
            </a:endParaRPr>
          </a:p>
          <a:p>
            <a:pPr marL="457200" indent="-457200" algn="just">
              <a:lnSpc>
                <a:spcPct val="150000"/>
              </a:lnSpc>
              <a:buFont typeface="Arial" panose="020B0604020202020204" pitchFamily="34" charset="0"/>
              <a:buChar char="•"/>
            </a:pPr>
            <a:r>
              <a:rPr lang="en-US" sz="2800" dirty="0">
                <a:solidFill>
                  <a:schemeClr val="tx1"/>
                </a:solidFill>
              </a:rPr>
              <a:t>Create and use a repository</a:t>
            </a:r>
          </a:p>
          <a:p>
            <a:pPr marL="457200" indent="-457200" algn="just">
              <a:lnSpc>
                <a:spcPct val="150000"/>
              </a:lnSpc>
              <a:buFont typeface="Arial" panose="020B0604020202020204" pitchFamily="34" charset="0"/>
              <a:buChar char="•"/>
            </a:pPr>
            <a:r>
              <a:rPr lang="en-US" sz="2800" dirty="0">
                <a:solidFill>
                  <a:schemeClr val="tx1"/>
                </a:solidFill>
              </a:rPr>
              <a:t>Start and manage a new branch</a:t>
            </a:r>
          </a:p>
          <a:p>
            <a:pPr marL="457200" indent="-457200" algn="just">
              <a:lnSpc>
                <a:spcPct val="150000"/>
              </a:lnSpc>
              <a:buFont typeface="Arial" panose="020B0604020202020204" pitchFamily="34" charset="0"/>
              <a:buChar char="•"/>
            </a:pPr>
            <a:r>
              <a:rPr lang="en-US" sz="2800" dirty="0">
                <a:solidFill>
                  <a:schemeClr val="tx1"/>
                </a:solidFill>
              </a:rPr>
              <a:t>Make changes to a file and push them to GitHub as commits</a:t>
            </a:r>
          </a:p>
          <a:p>
            <a:pPr marL="457200" indent="-457200" algn="just">
              <a:lnSpc>
                <a:spcPct val="150000"/>
              </a:lnSpc>
              <a:buFont typeface="Arial" panose="020B0604020202020204" pitchFamily="34" charset="0"/>
              <a:buChar char="•"/>
            </a:pPr>
            <a:r>
              <a:rPr lang="en-US" sz="2800" dirty="0">
                <a:solidFill>
                  <a:schemeClr val="tx1"/>
                </a:solidFill>
              </a:rPr>
              <a:t>Open and merge a pull request</a:t>
            </a:r>
          </a:p>
          <a:p>
            <a:endParaRPr lang="en-US" dirty="0"/>
          </a:p>
        </p:txBody>
      </p:sp>
    </p:spTree>
    <p:extLst>
      <p:ext uri="{BB962C8B-B14F-4D97-AF65-F5344CB8AC3E}">
        <p14:creationId xmlns:p14="http://schemas.microsoft.com/office/powerpoint/2010/main" val="2767969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GitHub?</a:t>
            </a:r>
            <a:endParaRPr lang="en-US" dirty="0"/>
          </a:p>
        </p:txBody>
      </p:sp>
      <p:sp>
        <p:nvSpPr>
          <p:cNvPr id="3" name="TextBox 2"/>
          <p:cNvSpPr txBox="1"/>
          <p:nvPr/>
        </p:nvSpPr>
        <p:spPr>
          <a:xfrm>
            <a:off x="457200" y="1371600"/>
            <a:ext cx="8229600" cy="4801314"/>
          </a:xfrm>
          <a:prstGeom prst="rect">
            <a:avLst/>
          </a:prstGeom>
          <a:noFill/>
        </p:spPr>
        <p:txBody>
          <a:bodyPr wrap="square" rtlCol="0">
            <a:spAutoFit/>
          </a:bodyPr>
          <a:lstStyle/>
          <a:p>
            <a:pPr algn="just">
              <a:lnSpc>
                <a:spcPct val="150000"/>
              </a:lnSpc>
            </a:pPr>
            <a:r>
              <a:rPr lang="en-US" sz="2400" dirty="0" smtClean="0"/>
              <a:t>GitHub </a:t>
            </a:r>
            <a:r>
              <a:rPr lang="en-US" sz="2400" dirty="0"/>
              <a:t>is a code hosting platform for version control and collaboration. It lets you and others work together on projects from anywhere</a:t>
            </a:r>
            <a:r>
              <a:rPr lang="en-US" sz="2400" dirty="0" smtClean="0"/>
              <a:t>.</a:t>
            </a:r>
          </a:p>
          <a:p>
            <a:pPr algn="just">
              <a:lnSpc>
                <a:spcPct val="150000"/>
              </a:lnSpc>
            </a:pPr>
            <a:endParaRPr lang="en-US" sz="2400" dirty="0"/>
          </a:p>
          <a:p>
            <a:pPr algn="just">
              <a:lnSpc>
                <a:spcPct val="150000"/>
              </a:lnSpc>
            </a:pPr>
            <a:r>
              <a:rPr lang="en-US" sz="2400" dirty="0"/>
              <a:t>This tutorial teaches you GitHub essentials like </a:t>
            </a:r>
            <a:r>
              <a:rPr lang="en-US" sz="2400" i="1" dirty="0"/>
              <a:t>repositories</a:t>
            </a:r>
            <a:r>
              <a:rPr lang="en-US" sz="2400" dirty="0"/>
              <a:t>, </a:t>
            </a:r>
            <a:r>
              <a:rPr lang="en-US" sz="2400" i="1" dirty="0"/>
              <a:t>branches</a:t>
            </a:r>
            <a:r>
              <a:rPr lang="en-US" sz="2400" dirty="0"/>
              <a:t>, </a:t>
            </a:r>
            <a:r>
              <a:rPr lang="en-US" sz="2400" i="1" dirty="0"/>
              <a:t>commits</a:t>
            </a:r>
            <a:r>
              <a:rPr lang="en-US" sz="2400" dirty="0"/>
              <a:t>, and </a:t>
            </a:r>
            <a:r>
              <a:rPr lang="en-US" sz="2400" i="1" dirty="0"/>
              <a:t>Pull Requests</a:t>
            </a:r>
            <a:r>
              <a:rPr lang="en-US" sz="2400" dirty="0"/>
              <a:t>. You’ll create your own Hello World repository and learn GitHub’s Pull Request workflow, a popular way to create and review code.</a:t>
            </a:r>
          </a:p>
          <a:p>
            <a:endParaRPr lang="en-US" dirty="0"/>
          </a:p>
        </p:txBody>
      </p:sp>
    </p:spTree>
    <p:extLst>
      <p:ext uri="{BB962C8B-B14F-4D97-AF65-F5344CB8AC3E}">
        <p14:creationId xmlns:p14="http://schemas.microsoft.com/office/powerpoint/2010/main" val="1090666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 1. Create a Repository</a:t>
            </a:r>
            <a:endParaRPr lang="en-US" dirty="0"/>
          </a:p>
        </p:txBody>
      </p:sp>
      <p:sp>
        <p:nvSpPr>
          <p:cNvPr id="4" name="TextBox 3"/>
          <p:cNvSpPr txBox="1"/>
          <p:nvPr/>
        </p:nvSpPr>
        <p:spPr>
          <a:xfrm>
            <a:off x="533400" y="1524000"/>
            <a:ext cx="8077200" cy="4524315"/>
          </a:xfrm>
          <a:prstGeom prst="rect">
            <a:avLst/>
          </a:prstGeom>
          <a:noFill/>
        </p:spPr>
        <p:txBody>
          <a:bodyPr wrap="square" rtlCol="0">
            <a:spAutoFit/>
          </a:bodyPr>
          <a:lstStyle/>
          <a:p>
            <a:pPr algn="just">
              <a:lnSpc>
                <a:spcPct val="150000"/>
              </a:lnSpc>
            </a:pPr>
            <a:r>
              <a:rPr lang="en-US" sz="2400" dirty="0" smtClean="0"/>
              <a:t>A</a:t>
            </a:r>
            <a:r>
              <a:rPr lang="en-US" sz="2400" dirty="0"/>
              <a:t> </a:t>
            </a:r>
            <a:r>
              <a:rPr lang="en-US" sz="2400" b="1" dirty="0"/>
              <a:t>repository</a:t>
            </a:r>
            <a:r>
              <a:rPr lang="en-US" sz="2400" dirty="0"/>
              <a:t> is usually used to organize a single project. Repositories can contain folders and files, images, videos, spreadsheets, and data sets – anything your project needs. We recommend including a </a:t>
            </a:r>
            <a:r>
              <a:rPr lang="en-US" sz="2400" i="1" dirty="0"/>
              <a:t>README</a:t>
            </a:r>
            <a:r>
              <a:rPr lang="en-US" sz="2400" dirty="0"/>
              <a:t>, or a file with information about your project. GitHub makes it easy to add one at the same time you create your new repository. </a:t>
            </a:r>
            <a:r>
              <a:rPr lang="en-US" sz="2400" i="1" dirty="0"/>
              <a:t>It also offers other common options such as a license file</a:t>
            </a:r>
            <a:r>
              <a:rPr lang="en-US" sz="2400" i="1" dirty="0" smtClean="0"/>
              <a:t>.</a:t>
            </a:r>
          </a:p>
          <a:p>
            <a:pPr algn="just">
              <a:lnSpc>
                <a:spcPct val="150000"/>
              </a:lnSpc>
            </a:pPr>
            <a:endParaRPr lang="en-US" sz="2400" dirty="0"/>
          </a:p>
        </p:txBody>
      </p:sp>
    </p:spTree>
    <p:extLst>
      <p:ext uri="{BB962C8B-B14F-4D97-AF65-F5344CB8AC3E}">
        <p14:creationId xmlns:p14="http://schemas.microsoft.com/office/powerpoint/2010/main" val="789088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9545" y="685800"/>
            <a:ext cx="8077200" cy="5447645"/>
          </a:xfrm>
          <a:prstGeom prst="rect">
            <a:avLst/>
          </a:prstGeom>
          <a:noFill/>
        </p:spPr>
        <p:txBody>
          <a:bodyPr wrap="square" rtlCol="0">
            <a:spAutoFit/>
          </a:bodyPr>
          <a:lstStyle/>
          <a:p>
            <a:pPr algn="just">
              <a:lnSpc>
                <a:spcPct val="150000"/>
              </a:lnSpc>
            </a:pPr>
            <a:r>
              <a:rPr lang="en-US" sz="2400" dirty="0" smtClean="0"/>
              <a:t>Your hello-world repository can be a place where you store ideas, resources, or even share and discuss things with others.</a:t>
            </a:r>
          </a:p>
          <a:p>
            <a:pPr algn="just">
              <a:lnSpc>
                <a:spcPct val="150000"/>
              </a:lnSpc>
            </a:pPr>
            <a:endParaRPr lang="en-US" sz="2400" dirty="0" smtClean="0"/>
          </a:p>
          <a:p>
            <a:r>
              <a:rPr lang="en-US" sz="2400" b="1" dirty="0"/>
              <a:t>To create a new repository</a:t>
            </a:r>
          </a:p>
          <a:p>
            <a:pPr marL="342900" indent="-342900" algn="just">
              <a:lnSpc>
                <a:spcPct val="150000"/>
              </a:lnSpc>
              <a:buFont typeface="Wingdings" panose="05000000000000000000" pitchFamily="2" charset="2"/>
              <a:buChar char="Ø"/>
            </a:pPr>
            <a:r>
              <a:rPr lang="en-US" sz="2400" dirty="0"/>
              <a:t>In the upper right corner, next to your avatar or </a:t>
            </a:r>
            <a:r>
              <a:rPr lang="en-US" sz="2400" dirty="0" err="1"/>
              <a:t>identicon</a:t>
            </a:r>
            <a:r>
              <a:rPr lang="en-US" sz="2400" dirty="0"/>
              <a:t>, click  and then select </a:t>
            </a:r>
            <a:r>
              <a:rPr lang="en-US" sz="2400" b="1" dirty="0"/>
              <a:t>New repository</a:t>
            </a:r>
            <a:r>
              <a:rPr lang="en-US" sz="2400" dirty="0"/>
              <a:t>.</a:t>
            </a:r>
          </a:p>
          <a:p>
            <a:pPr marL="342900" indent="-342900" algn="just">
              <a:lnSpc>
                <a:spcPct val="150000"/>
              </a:lnSpc>
              <a:buFont typeface="Wingdings" panose="05000000000000000000" pitchFamily="2" charset="2"/>
              <a:buChar char="Ø"/>
            </a:pPr>
            <a:r>
              <a:rPr lang="en-US" sz="2400" dirty="0"/>
              <a:t>Name your repository hello-world.</a:t>
            </a:r>
          </a:p>
          <a:p>
            <a:pPr marL="342900" indent="-342900" algn="just">
              <a:lnSpc>
                <a:spcPct val="150000"/>
              </a:lnSpc>
              <a:buFont typeface="Wingdings" panose="05000000000000000000" pitchFamily="2" charset="2"/>
              <a:buChar char="Ø"/>
            </a:pPr>
            <a:r>
              <a:rPr lang="en-US" sz="2400" dirty="0"/>
              <a:t>Write a short description.</a:t>
            </a:r>
          </a:p>
          <a:p>
            <a:pPr marL="342900" indent="-342900" algn="just">
              <a:lnSpc>
                <a:spcPct val="150000"/>
              </a:lnSpc>
              <a:buFont typeface="Wingdings" panose="05000000000000000000" pitchFamily="2" charset="2"/>
              <a:buChar char="Ø"/>
            </a:pPr>
            <a:r>
              <a:rPr lang="en-US" sz="2400" dirty="0"/>
              <a:t>Select </a:t>
            </a:r>
            <a:r>
              <a:rPr lang="en-US" sz="2400" b="1" dirty="0"/>
              <a:t>Initialize this repository with a README</a:t>
            </a:r>
            <a:r>
              <a:rPr lang="en-US" sz="2400" dirty="0"/>
              <a:t>.</a:t>
            </a:r>
          </a:p>
          <a:p>
            <a:pPr algn="just">
              <a:lnSpc>
                <a:spcPct val="150000"/>
              </a:lnSpc>
            </a:pPr>
            <a:endParaRPr lang="en-US" sz="2400" dirty="0"/>
          </a:p>
        </p:txBody>
      </p:sp>
    </p:spTree>
    <p:extLst>
      <p:ext uri="{BB962C8B-B14F-4D97-AF65-F5344CB8AC3E}">
        <p14:creationId xmlns:p14="http://schemas.microsoft.com/office/powerpoint/2010/main" val="35718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685800"/>
            <a:ext cx="7243440" cy="5219700"/>
          </a:xfrm>
          <a:prstGeom prst="rect">
            <a:avLst/>
          </a:prstGeom>
        </p:spPr>
      </p:pic>
    </p:spTree>
    <p:extLst>
      <p:ext uri="{BB962C8B-B14F-4D97-AF65-F5344CB8AC3E}">
        <p14:creationId xmlns:p14="http://schemas.microsoft.com/office/powerpoint/2010/main" val="1031076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229600" cy="1143000"/>
          </a:xfrm>
        </p:spPr>
        <p:txBody>
          <a:bodyPr>
            <a:normAutofit/>
          </a:bodyPr>
          <a:lstStyle/>
          <a:p>
            <a:r>
              <a:rPr lang="en-US" b="1" dirty="0"/>
              <a:t>Step 2. Create a Branch</a:t>
            </a:r>
          </a:p>
        </p:txBody>
      </p:sp>
      <p:sp>
        <p:nvSpPr>
          <p:cNvPr id="5" name="TextBox 4"/>
          <p:cNvSpPr txBox="1"/>
          <p:nvPr/>
        </p:nvSpPr>
        <p:spPr>
          <a:xfrm>
            <a:off x="609600" y="1066800"/>
            <a:ext cx="7848600" cy="5955476"/>
          </a:xfrm>
          <a:prstGeom prst="rect">
            <a:avLst/>
          </a:prstGeom>
          <a:noFill/>
        </p:spPr>
        <p:txBody>
          <a:bodyPr wrap="square" rtlCol="0">
            <a:spAutoFit/>
          </a:bodyPr>
          <a:lstStyle/>
          <a:p>
            <a:pPr algn="just">
              <a:lnSpc>
                <a:spcPct val="150000"/>
              </a:lnSpc>
            </a:pPr>
            <a:r>
              <a:rPr lang="en-US" sz="2200" b="1" dirty="0"/>
              <a:t>Branching</a:t>
            </a:r>
            <a:r>
              <a:rPr lang="en-US" sz="2200" dirty="0"/>
              <a:t> is the way to work on different versions of a repository at one time.</a:t>
            </a:r>
          </a:p>
          <a:p>
            <a:pPr algn="just">
              <a:lnSpc>
                <a:spcPct val="150000"/>
              </a:lnSpc>
            </a:pPr>
            <a:endParaRPr lang="en-US" sz="2200" dirty="0" smtClean="0"/>
          </a:p>
          <a:p>
            <a:pPr algn="just">
              <a:lnSpc>
                <a:spcPct val="150000"/>
              </a:lnSpc>
            </a:pPr>
            <a:r>
              <a:rPr lang="en-US" sz="2200" dirty="0" smtClean="0"/>
              <a:t>By </a:t>
            </a:r>
            <a:r>
              <a:rPr lang="en-US" sz="2200" dirty="0"/>
              <a:t>default your repository has one branch named master which is considered to be the definitive branch. We use branches to experiment and make edits before committing them to master.</a:t>
            </a:r>
          </a:p>
          <a:p>
            <a:pPr algn="just">
              <a:lnSpc>
                <a:spcPct val="150000"/>
              </a:lnSpc>
            </a:pPr>
            <a:endParaRPr lang="en-US" sz="2200" dirty="0" smtClean="0"/>
          </a:p>
          <a:p>
            <a:pPr algn="just">
              <a:lnSpc>
                <a:spcPct val="150000"/>
              </a:lnSpc>
            </a:pPr>
            <a:r>
              <a:rPr lang="en-US" sz="2200" dirty="0" smtClean="0"/>
              <a:t>When </a:t>
            </a:r>
            <a:r>
              <a:rPr lang="en-US" sz="2200" dirty="0"/>
              <a:t>you create a branch off the master branch, you’re making a copy, or snapshot, of master as it was at that point in time. If someone else made changes to the master branch while you were working on your branch, you could pull in those updates.</a:t>
            </a:r>
          </a:p>
          <a:p>
            <a:endParaRPr lang="en-US" dirty="0"/>
          </a:p>
        </p:txBody>
      </p:sp>
    </p:spTree>
    <p:extLst>
      <p:ext uri="{BB962C8B-B14F-4D97-AF65-F5344CB8AC3E}">
        <p14:creationId xmlns:p14="http://schemas.microsoft.com/office/powerpoint/2010/main" val="411753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599" y="152400"/>
            <a:ext cx="7848600" cy="3139321"/>
          </a:xfrm>
          <a:prstGeom prst="rect">
            <a:avLst/>
          </a:prstGeom>
          <a:noFill/>
        </p:spPr>
        <p:txBody>
          <a:bodyPr wrap="square" rtlCol="0">
            <a:spAutoFit/>
          </a:bodyPr>
          <a:lstStyle/>
          <a:p>
            <a:pPr algn="just">
              <a:lnSpc>
                <a:spcPct val="150000"/>
              </a:lnSpc>
            </a:pPr>
            <a:r>
              <a:rPr lang="en-US" sz="2400" dirty="0"/>
              <a:t>This diagram shows:</a:t>
            </a:r>
          </a:p>
          <a:p>
            <a:pPr algn="just">
              <a:lnSpc>
                <a:spcPct val="150000"/>
              </a:lnSpc>
            </a:pPr>
            <a:r>
              <a:rPr lang="en-US" sz="2400" dirty="0"/>
              <a:t>The master branch</a:t>
            </a:r>
          </a:p>
          <a:p>
            <a:pPr algn="just">
              <a:lnSpc>
                <a:spcPct val="150000"/>
              </a:lnSpc>
            </a:pPr>
            <a:r>
              <a:rPr lang="en-US" sz="2400" dirty="0"/>
              <a:t>A new branch called feature (because we’re doing ‘feature work’ on this branch)</a:t>
            </a:r>
          </a:p>
          <a:p>
            <a:pPr algn="just">
              <a:lnSpc>
                <a:spcPct val="150000"/>
              </a:lnSpc>
            </a:pPr>
            <a:r>
              <a:rPr lang="en-US" sz="2400" dirty="0"/>
              <a:t>The journey that feature takes before it’s merged into master</a:t>
            </a:r>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8737" y="3158836"/>
            <a:ext cx="6410325" cy="3324225"/>
          </a:xfrm>
          <a:prstGeom prst="rect">
            <a:avLst/>
          </a:prstGeom>
        </p:spPr>
      </p:pic>
    </p:spTree>
    <p:extLst>
      <p:ext uri="{BB962C8B-B14F-4D97-AF65-F5344CB8AC3E}">
        <p14:creationId xmlns:p14="http://schemas.microsoft.com/office/powerpoint/2010/main" val="2664859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52400"/>
            <a:ext cx="8458199" cy="6555641"/>
          </a:xfrm>
          <a:prstGeom prst="rect">
            <a:avLst/>
          </a:prstGeom>
          <a:noFill/>
        </p:spPr>
        <p:txBody>
          <a:bodyPr wrap="square" rtlCol="0">
            <a:spAutoFit/>
          </a:bodyPr>
          <a:lstStyle/>
          <a:p>
            <a:pPr algn="just">
              <a:lnSpc>
                <a:spcPct val="150000"/>
              </a:lnSpc>
            </a:pPr>
            <a:r>
              <a:rPr lang="en-US" sz="2000" dirty="0"/>
              <a:t>Branches accomplish similar goals in GitHub repositories.</a:t>
            </a:r>
          </a:p>
          <a:p>
            <a:pPr algn="just">
              <a:lnSpc>
                <a:spcPct val="150000"/>
              </a:lnSpc>
            </a:pPr>
            <a:r>
              <a:rPr lang="en-US" sz="2000" dirty="0"/>
              <a:t>Here at GitHub, our developers, writers, and designers use branches for keeping bug fixes and feature work separate from our master (production) branch. When a change is ready, they merge their branch into master</a:t>
            </a:r>
            <a:r>
              <a:rPr lang="en-US" sz="2000" dirty="0" smtClean="0"/>
              <a:t>.</a:t>
            </a:r>
          </a:p>
          <a:p>
            <a:pPr algn="just">
              <a:lnSpc>
                <a:spcPct val="150000"/>
              </a:lnSpc>
            </a:pPr>
            <a:endParaRPr lang="en-US" sz="2000" dirty="0"/>
          </a:p>
          <a:p>
            <a:pPr algn="just">
              <a:lnSpc>
                <a:spcPct val="150000"/>
              </a:lnSpc>
            </a:pPr>
            <a:r>
              <a:rPr lang="en-US" sz="2000" b="1" dirty="0"/>
              <a:t>To create a new branch</a:t>
            </a:r>
          </a:p>
          <a:p>
            <a:pPr algn="just">
              <a:lnSpc>
                <a:spcPct val="150000"/>
              </a:lnSpc>
            </a:pPr>
            <a:r>
              <a:rPr lang="en-US" sz="2000" dirty="0"/>
              <a:t>Go to your new repository hello-world.</a:t>
            </a:r>
          </a:p>
          <a:p>
            <a:pPr algn="just">
              <a:lnSpc>
                <a:spcPct val="150000"/>
              </a:lnSpc>
            </a:pPr>
            <a:r>
              <a:rPr lang="en-US" sz="2000" dirty="0"/>
              <a:t>Click the drop down at the top of the file list that says </a:t>
            </a:r>
            <a:r>
              <a:rPr lang="en-US" sz="2000" b="1" dirty="0"/>
              <a:t>branch: master</a:t>
            </a:r>
            <a:r>
              <a:rPr lang="en-US" sz="2000" dirty="0" smtClean="0"/>
              <a:t>.</a:t>
            </a:r>
          </a:p>
          <a:p>
            <a:pPr algn="just">
              <a:lnSpc>
                <a:spcPct val="150000"/>
              </a:lnSpc>
            </a:pPr>
            <a:endParaRPr lang="en-US" sz="2000" dirty="0"/>
          </a:p>
          <a:p>
            <a:pPr algn="just">
              <a:lnSpc>
                <a:spcPct val="150000"/>
              </a:lnSpc>
            </a:pPr>
            <a:r>
              <a:rPr lang="en-US" sz="2000" dirty="0"/>
              <a:t>Type a branch name, readme-edits, into the new branch text box.</a:t>
            </a:r>
          </a:p>
          <a:p>
            <a:pPr algn="just">
              <a:lnSpc>
                <a:spcPct val="150000"/>
              </a:lnSpc>
            </a:pPr>
            <a:r>
              <a:rPr lang="en-US" sz="2000" dirty="0"/>
              <a:t>Select the blue </a:t>
            </a:r>
            <a:r>
              <a:rPr lang="en-US" sz="2000" b="1" dirty="0"/>
              <a:t>Create branch</a:t>
            </a:r>
            <a:r>
              <a:rPr lang="en-US" sz="2000" dirty="0"/>
              <a:t> box or hit “Enter” on your keyboard</a:t>
            </a:r>
            <a:r>
              <a:rPr lang="en-US" sz="2000" dirty="0" smtClean="0"/>
              <a:t>.</a:t>
            </a:r>
          </a:p>
          <a:p>
            <a:pPr algn="just">
              <a:lnSpc>
                <a:spcPct val="150000"/>
              </a:lnSpc>
            </a:pPr>
            <a:endParaRPr lang="en-US" sz="2000" dirty="0"/>
          </a:p>
          <a:p>
            <a:pPr algn="just">
              <a:lnSpc>
                <a:spcPct val="150000"/>
              </a:lnSpc>
            </a:pPr>
            <a:r>
              <a:rPr lang="en-US" sz="2000" dirty="0"/>
              <a:t>Now you have two branches, </a:t>
            </a:r>
            <a:r>
              <a:rPr lang="en-US" sz="2000" dirty="0" smtClean="0"/>
              <a:t>master</a:t>
            </a:r>
            <a:r>
              <a:rPr lang="en-US" sz="2000" dirty="0"/>
              <a:t> and </a:t>
            </a:r>
            <a:r>
              <a:rPr lang="en-US" sz="2000" dirty="0" smtClean="0"/>
              <a:t>readme-edits</a:t>
            </a:r>
            <a:r>
              <a:rPr lang="en-US" sz="2000" dirty="0"/>
              <a:t>. They look exactly the same, but not for long! Next we’ll add our changes to the new branch.</a:t>
            </a:r>
          </a:p>
        </p:txBody>
      </p:sp>
    </p:spTree>
    <p:extLst>
      <p:ext uri="{BB962C8B-B14F-4D97-AF65-F5344CB8AC3E}">
        <p14:creationId xmlns:p14="http://schemas.microsoft.com/office/powerpoint/2010/main" val="3077557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26625B39D0674192CEFB80C28E16DB" ma:contentTypeVersion="" ma:contentTypeDescription="Create a new document." ma:contentTypeScope="" ma:versionID="a37eac47d1731a7ccc5bc5de530254d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5A4DA4F-86E4-49D6-9FB8-1495F1558741}"/>
</file>

<file path=customXml/itemProps2.xml><?xml version="1.0" encoding="utf-8"?>
<ds:datastoreItem xmlns:ds="http://schemas.openxmlformats.org/officeDocument/2006/customXml" ds:itemID="{075A43C4-5208-4823-880D-E8E15485F6D8}"/>
</file>

<file path=customXml/itemProps3.xml><?xml version="1.0" encoding="utf-8"?>
<ds:datastoreItem xmlns:ds="http://schemas.openxmlformats.org/officeDocument/2006/customXml" ds:itemID="{E208D9A1-2CBA-4731-8F85-CEC3797DD0DC}"/>
</file>

<file path=docProps/app.xml><?xml version="1.0" encoding="utf-8"?>
<Properties xmlns="http://schemas.openxmlformats.org/officeDocument/2006/extended-properties" xmlns:vt="http://schemas.openxmlformats.org/officeDocument/2006/docPropsVTypes">
  <TotalTime>22</TotalTime>
  <Words>188</Words>
  <Application>Microsoft Office PowerPoint</Application>
  <PresentationFormat>On-screen Show (4:3)</PresentationFormat>
  <Paragraphs>60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1. GitHub </vt:lpstr>
      <vt:lpstr>GitHub?</vt:lpstr>
      <vt:lpstr>What is GitHub?</vt:lpstr>
      <vt:lpstr>Step 1. Create a Repository</vt:lpstr>
      <vt:lpstr>PowerPoint Presentation</vt:lpstr>
      <vt:lpstr>PowerPoint Presentation</vt:lpstr>
      <vt:lpstr>Step 2. Create a Branch</vt:lpstr>
      <vt:lpstr>PowerPoint Presentation</vt:lpstr>
      <vt:lpstr>PowerPoint Presentation</vt:lpstr>
      <vt:lpstr>Step 3. Make and commit changes</vt:lpstr>
      <vt:lpstr>PowerPoint Presentation</vt:lpstr>
      <vt:lpstr>PowerPoint Presentation</vt:lpstr>
      <vt:lpstr>Step 4. Open a Pull Request</vt:lpstr>
      <vt:lpstr>PowerPoint Presentation</vt:lpstr>
      <vt:lpstr>PowerPoint Presentation</vt:lpstr>
      <vt:lpstr>PowerPoint Presentation</vt:lpstr>
      <vt:lpstr>Step 5. Merge your Pull Request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GitHub?</dc:title>
  <dc:creator>cmpe1</dc:creator>
  <cp:lastModifiedBy>cmpe1</cp:lastModifiedBy>
  <cp:revision>3</cp:revision>
  <dcterms:created xsi:type="dcterms:W3CDTF">2019-03-12T10:39:44Z</dcterms:created>
  <dcterms:modified xsi:type="dcterms:W3CDTF">2019-03-12T11:28:22Z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0x0101001126625B39D0674192CEFB80C28E16DB</vt:lpwstr>
  </property>
</Properties>
</file>